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906000" cy="6858000"/>
  <p:notesSz cx="9906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070307"/>
            <a:ext cx="9905999" cy="787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1020" y="398492"/>
            <a:ext cx="4243959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15107" y="1802714"/>
            <a:ext cx="6393815" cy="3545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YuGothic"/>
                <a:cs typeface="YuGothic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sjg&#65392;ad@nikkeibp.co.jp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0694" y="6290523"/>
            <a:ext cx="4380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Trebuchet MS"/>
                <a:cs typeface="Trebuchet MS"/>
              </a:rPr>
              <a:t>Copyright© </a:t>
            </a:r>
            <a:r>
              <a:rPr dirty="0" sz="1100" spc="-5">
                <a:solidFill>
                  <a:srgbClr val="FFFFFF"/>
                </a:solidFill>
                <a:latin typeface="Trebuchet MS"/>
                <a:cs typeface="Trebuchet MS"/>
              </a:rPr>
              <a:t>2018 Nikkei Business </a:t>
            </a:r>
            <a:r>
              <a:rPr dirty="0" sz="1100">
                <a:solidFill>
                  <a:srgbClr val="FFFFFF"/>
                </a:solidFill>
                <a:latin typeface="Trebuchet MS"/>
                <a:cs typeface="Trebuchet MS"/>
              </a:rPr>
              <a:t>Publications,Inc. All </a:t>
            </a:r>
            <a:r>
              <a:rPr dirty="0" sz="1100" spc="-5">
                <a:solidFill>
                  <a:srgbClr val="FFFFFF"/>
                </a:solidFill>
                <a:latin typeface="Trebuchet MS"/>
                <a:cs typeface="Trebuchet MS"/>
              </a:rPr>
              <a:t>rights</a:t>
            </a:r>
            <a:r>
              <a:rPr dirty="0" sz="1100" spc="-5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FFFFFF"/>
                </a:solidFill>
                <a:latin typeface="Trebuchet MS"/>
                <a:cs typeface="Trebuchet MS"/>
              </a:rPr>
              <a:t>reserved.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7228" y="2704988"/>
            <a:ext cx="7709534" cy="155575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dirty="0" sz="4800" spc="310" b="1">
                <a:latin typeface="YuGothic"/>
                <a:cs typeface="YuGothic"/>
              </a:rPr>
              <a:t>  </a:t>
            </a:r>
            <a:r>
              <a:rPr dirty="0" sz="4800" spc="285" b="1">
                <a:latin typeface="YuGothic"/>
                <a:cs typeface="YuGothic"/>
              </a:rPr>
              <a:t> </a:t>
            </a:r>
            <a:r>
              <a:rPr dirty="0" sz="4800" spc="310" b="1">
                <a:latin typeface="YuGothic"/>
                <a:cs typeface="YuGothic"/>
              </a:rPr>
              <a:t>    </a:t>
            </a:r>
            <a:r>
              <a:rPr dirty="0" sz="4800" spc="285" b="1">
                <a:latin typeface="YuGothic"/>
                <a:cs typeface="YuGothic"/>
              </a:rPr>
              <a:t> </a:t>
            </a:r>
            <a:r>
              <a:rPr dirty="0" sz="4800" spc="310" b="1">
                <a:latin typeface="YuGothic"/>
                <a:cs typeface="YuGothic"/>
              </a:rPr>
              <a:t>    </a:t>
            </a:r>
            <a:r>
              <a:rPr dirty="0" sz="4800" spc="285" b="1">
                <a:latin typeface="YuGothic"/>
                <a:cs typeface="YuGothic"/>
              </a:rPr>
              <a:t> </a:t>
            </a:r>
            <a:r>
              <a:rPr dirty="0" sz="4800" spc="310" b="1">
                <a:latin typeface="YuGothic"/>
                <a:cs typeface="YuGothic"/>
              </a:rPr>
              <a:t>   </a:t>
            </a:r>
            <a:r>
              <a:rPr dirty="0" sz="4800" spc="285" b="1">
                <a:latin typeface="YuGothic"/>
                <a:cs typeface="YuGothic"/>
              </a:rPr>
              <a:t> </a:t>
            </a:r>
            <a:r>
              <a:rPr dirty="0" sz="4800" spc="310" b="1">
                <a:latin typeface="YuGothic"/>
                <a:cs typeface="YuGothic"/>
              </a:rPr>
              <a:t>プロジェクト</a:t>
            </a:r>
            <a:r>
              <a:rPr dirty="0" sz="4800" b="1">
                <a:latin typeface="YuGothic"/>
                <a:cs typeface="YuGothic"/>
              </a:rPr>
              <a:t> </a:t>
            </a:r>
            <a:endParaRPr sz="4800">
              <a:latin typeface="YuGothic"/>
              <a:cs typeface="YuGothic"/>
            </a:endParaRPr>
          </a:p>
          <a:p>
            <a:pPr algn="ctr" marR="20955">
              <a:lnSpc>
                <a:spcPct val="100000"/>
              </a:lnSpc>
              <a:spcBef>
                <a:spcPts val="680"/>
              </a:spcBef>
            </a:pPr>
            <a:r>
              <a:rPr dirty="0" sz="4000" spc="315" b="1">
                <a:latin typeface="YuGothic"/>
                <a:cs typeface="YuGothic"/>
              </a:rPr>
              <a:t>コンセプ</a:t>
            </a:r>
            <a:r>
              <a:rPr dirty="0" sz="4000" spc="290" b="1">
                <a:latin typeface="YuGothic"/>
                <a:cs typeface="YuGothic"/>
              </a:rPr>
              <a:t>トシート</a:t>
            </a:r>
            <a:r>
              <a:rPr dirty="0" sz="4000" b="1">
                <a:latin typeface="YuGothic"/>
                <a:cs typeface="YuGothic"/>
              </a:rPr>
              <a:t> </a:t>
            </a:r>
            <a:endParaRPr sz="4000">
              <a:latin typeface="YuGothic"/>
              <a:cs typeface="Yu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7932" y="2608970"/>
            <a:ext cx="2082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64648"/>
                </a:solidFill>
                <a:latin typeface="YuGothic"/>
                <a:cs typeface="YuGothic"/>
              </a:rPr>
              <a:t>ク ロ ス ウ ー マ</a:t>
            </a:r>
            <a:r>
              <a:rPr dirty="0" sz="1800" spc="409" b="1">
                <a:solidFill>
                  <a:srgbClr val="C64648"/>
                </a:solidFill>
                <a:latin typeface="YuGothic"/>
                <a:cs typeface="YuGothic"/>
              </a:rPr>
              <a:t> </a:t>
            </a:r>
            <a:r>
              <a:rPr dirty="0" sz="1800" b="1">
                <a:solidFill>
                  <a:srgbClr val="C64648"/>
                </a:solidFill>
                <a:latin typeface="YuGothic"/>
                <a:cs typeface="YuGothic"/>
              </a:rPr>
              <a:t>ン</a:t>
            </a:r>
            <a:endParaRPr sz="1800">
              <a:latin typeface="YuGothic"/>
              <a:cs typeface="Yu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492895"/>
            <a:ext cx="6176415" cy="1383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52741"/>
            <a:ext cx="9906000" cy="4681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rebuchet MS"/>
                <a:cs typeface="Trebuchet MS"/>
              </a:rPr>
              <a:t>1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98803" y="1673965"/>
            <a:ext cx="2308860" cy="2308860"/>
          </a:xfrm>
          <a:custGeom>
            <a:avLst/>
            <a:gdLst/>
            <a:ahLst/>
            <a:cxnLst/>
            <a:rect l="l" t="t" r="r" b="b"/>
            <a:pathLst>
              <a:path w="2308860" h="2308860">
                <a:moveTo>
                  <a:pt x="1154188" y="0"/>
                </a:moveTo>
                <a:lnTo>
                  <a:pt x="1105399" y="1012"/>
                </a:lnTo>
                <a:lnTo>
                  <a:pt x="1057126" y="4023"/>
                </a:lnTo>
                <a:lnTo>
                  <a:pt x="1009410" y="8992"/>
                </a:lnTo>
                <a:lnTo>
                  <a:pt x="962289" y="15880"/>
                </a:lnTo>
                <a:lnTo>
                  <a:pt x="915805" y="24646"/>
                </a:lnTo>
                <a:lnTo>
                  <a:pt x="869998" y="35250"/>
                </a:lnTo>
                <a:lnTo>
                  <a:pt x="824906" y="47652"/>
                </a:lnTo>
                <a:lnTo>
                  <a:pt x="780572" y="61812"/>
                </a:lnTo>
                <a:lnTo>
                  <a:pt x="737034" y="77690"/>
                </a:lnTo>
                <a:lnTo>
                  <a:pt x="694332" y="95246"/>
                </a:lnTo>
                <a:lnTo>
                  <a:pt x="652507" y="114440"/>
                </a:lnTo>
                <a:lnTo>
                  <a:pt x="611599" y="135231"/>
                </a:lnTo>
                <a:lnTo>
                  <a:pt x="571648" y="157581"/>
                </a:lnTo>
                <a:lnTo>
                  <a:pt x="532694" y="181448"/>
                </a:lnTo>
                <a:lnTo>
                  <a:pt x="494776" y="206792"/>
                </a:lnTo>
                <a:lnTo>
                  <a:pt x="457936" y="233574"/>
                </a:lnTo>
                <a:lnTo>
                  <a:pt x="422213" y="261754"/>
                </a:lnTo>
                <a:lnTo>
                  <a:pt x="387647" y="291291"/>
                </a:lnTo>
                <a:lnTo>
                  <a:pt x="354277" y="322146"/>
                </a:lnTo>
                <a:lnTo>
                  <a:pt x="322146" y="354277"/>
                </a:lnTo>
                <a:lnTo>
                  <a:pt x="291291" y="387647"/>
                </a:lnTo>
                <a:lnTo>
                  <a:pt x="261754" y="422213"/>
                </a:lnTo>
                <a:lnTo>
                  <a:pt x="233574" y="457936"/>
                </a:lnTo>
                <a:lnTo>
                  <a:pt x="206792" y="494776"/>
                </a:lnTo>
                <a:lnTo>
                  <a:pt x="181448" y="532694"/>
                </a:lnTo>
                <a:lnTo>
                  <a:pt x="157581" y="571648"/>
                </a:lnTo>
                <a:lnTo>
                  <a:pt x="135231" y="611599"/>
                </a:lnTo>
                <a:lnTo>
                  <a:pt x="114440" y="652507"/>
                </a:lnTo>
                <a:lnTo>
                  <a:pt x="95246" y="694332"/>
                </a:lnTo>
                <a:lnTo>
                  <a:pt x="77690" y="737034"/>
                </a:lnTo>
                <a:lnTo>
                  <a:pt x="61812" y="780572"/>
                </a:lnTo>
                <a:lnTo>
                  <a:pt x="47652" y="824906"/>
                </a:lnTo>
                <a:lnTo>
                  <a:pt x="35250" y="869998"/>
                </a:lnTo>
                <a:lnTo>
                  <a:pt x="24646" y="915805"/>
                </a:lnTo>
                <a:lnTo>
                  <a:pt x="15880" y="962289"/>
                </a:lnTo>
                <a:lnTo>
                  <a:pt x="8992" y="1009410"/>
                </a:lnTo>
                <a:lnTo>
                  <a:pt x="4023" y="1057126"/>
                </a:lnTo>
                <a:lnTo>
                  <a:pt x="1012" y="1105399"/>
                </a:lnTo>
                <a:lnTo>
                  <a:pt x="0" y="1154188"/>
                </a:lnTo>
                <a:lnTo>
                  <a:pt x="1012" y="1202977"/>
                </a:lnTo>
                <a:lnTo>
                  <a:pt x="4023" y="1251250"/>
                </a:lnTo>
                <a:lnTo>
                  <a:pt x="8992" y="1298967"/>
                </a:lnTo>
                <a:lnTo>
                  <a:pt x="15880" y="1346087"/>
                </a:lnTo>
                <a:lnTo>
                  <a:pt x="24646" y="1392571"/>
                </a:lnTo>
                <a:lnTo>
                  <a:pt x="35250" y="1438379"/>
                </a:lnTo>
                <a:lnTo>
                  <a:pt x="47652" y="1483470"/>
                </a:lnTo>
                <a:lnTo>
                  <a:pt x="61812" y="1527805"/>
                </a:lnTo>
                <a:lnTo>
                  <a:pt x="77690" y="1571343"/>
                </a:lnTo>
                <a:lnTo>
                  <a:pt x="95246" y="1614044"/>
                </a:lnTo>
                <a:lnTo>
                  <a:pt x="114440" y="1655869"/>
                </a:lnTo>
                <a:lnTo>
                  <a:pt x="135231" y="1696777"/>
                </a:lnTo>
                <a:lnTo>
                  <a:pt x="157581" y="1736728"/>
                </a:lnTo>
                <a:lnTo>
                  <a:pt x="181448" y="1775683"/>
                </a:lnTo>
                <a:lnTo>
                  <a:pt x="206792" y="1813600"/>
                </a:lnTo>
                <a:lnTo>
                  <a:pt x="233574" y="1850440"/>
                </a:lnTo>
                <a:lnTo>
                  <a:pt x="261754" y="1886164"/>
                </a:lnTo>
                <a:lnTo>
                  <a:pt x="291291" y="1920730"/>
                </a:lnTo>
                <a:lnTo>
                  <a:pt x="322146" y="1954099"/>
                </a:lnTo>
                <a:lnTo>
                  <a:pt x="354277" y="1986231"/>
                </a:lnTo>
                <a:lnTo>
                  <a:pt x="387647" y="2017085"/>
                </a:lnTo>
                <a:lnTo>
                  <a:pt x="422213" y="2046622"/>
                </a:lnTo>
                <a:lnTo>
                  <a:pt x="457936" y="2074802"/>
                </a:lnTo>
                <a:lnTo>
                  <a:pt x="494776" y="2101584"/>
                </a:lnTo>
                <a:lnTo>
                  <a:pt x="532694" y="2126929"/>
                </a:lnTo>
                <a:lnTo>
                  <a:pt x="571648" y="2150796"/>
                </a:lnTo>
                <a:lnTo>
                  <a:pt x="611599" y="2173145"/>
                </a:lnTo>
                <a:lnTo>
                  <a:pt x="652507" y="2193937"/>
                </a:lnTo>
                <a:lnTo>
                  <a:pt x="694332" y="2213131"/>
                </a:lnTo>
                <a:lnTo>
                  <a:pt x="737034" y="2230687"/>
                </a:lnTo>
                <a:lnTo>
                  <a:pt x="780572" y="2246565"/>
                </a:lnTo>
                <a:lnTo>
                  <a:pt x="824906" y="2260725"/>
                </a:lnTo>
                <a:lnTo>
                  <a:pt x="869998" y="2273127"/>
                </a:lnTo>
                <a:lnTo>
                  <a:pt x="915805" y="2283731"/>
                </a:lnTo>
                <a:lnTo>
                  <a:pt x="962289" y="2292497"/>
                </a:lnTo>
                <a:lnTo>
                  <a:pt x="1009410" y="2299384"/>
                </a:lnTo>
                <a:lnTo>
                  <a:pt x="1057126" y="2304353"/>
                </a:lnTo>
                <a:lnTo>
                  <a:pt x="1105399" y="2307364"/>
                </a:lnTo>
                <a:lnTo>
                  <a:pt x="1154188" y="2308377"/>
                </a:lnTo>
                <a:lnTo>
                  <a:pt x="1202977" y="2307364"/>
                </a:lnTo>
                <a:lnTo>
                  <a:pt x="1251250" y="2304353"/>
                </a:lnTo>
                <a:lnTo>
                  <a:pt x="1298967" y="2299384"/>
                </a:lnTo>
                <a:lnTo>
                  <a:pt x="1346087" y="2292497"/>
                </a:lnTo>
                <a:lnTo>
                  <a:pt x="1392571" y="2283731"/>
                </a:lnTo>
                <a:lnTo>
                  <a:pt x="1438379" y="2273127"/>
                </a:lnTo>
                <a:lnTo>
                  <a:pt x="1483470" y="2260725"/>
                </a:lnTo>
                <a:lnTo>
                  <a:pt x="1527805" y="2246565"/>
                </a:lnTo>
                <a:lnTo>
                  <a:pt x="1571343" y="2230687"/>
                </a:lnTo>
                <a:lnTo>
                  <a:pt x="1614044" y="2213131"/>
                </a:lnTo>
                <a:lnTo>
                  <a:pt x="1655869" y="2193937"/>
                </a:lnTo>
                <a:lnTo>
                  <a:pt x="1696777" y="2173145"/>
                </a:lnTo>
                <a:lnTo>
                  <a:pt x="1736728" y="2150796"/>
                </a:lnTo>
                <a:lnTo>
                  <a:pt x="1775683" y="2126929"/>
                </a:lnTo>
                <a:lnTo>
                  <a:pt x="1813600" y="2101584"/>
                </a:lnTo>
                <a:lnTo>
                  <a:pt x="1850440" y="2074802"/>
                </a:lnTo>
                <a:lnTo>
                  <a:pt x="1886164" y="2046622"/>
                </a:lnTo>
                <a:lnTo>
                  <a:pt x="1920730" y="2017085"/>
                </a:lnTo>
                <a:lnTo>
                  <a:pt x="1954099" y="1986231"/>
                </a:lnTo>
                <a:lnTo>
                  <a:pt x="1986231" y="1954099"/>
                </a:lnTo>
                <a:lnTo>
                  <a:pt x="2017085" y="1920730"/>
                </a:lnTo>
                <a:lnTo>
                  <a:pt x="2046622" y="1886164"/>
                </a:lnTo>
                <a:lnTo>
                  <a:pt x="2074802" y="1850440"/>
                </a:lnTo>
                <a:lnTo>
                  <a:pt x="2101584" y="1813600"/>
                </a:lnTo>
                <a:lnTo>
                  <a:pt x="2126929" y="1775683"/>
                </a:lnTo>
                <a:lnTo>
                  <a:pt x="2150796" y="1736728"/>
                </a:lnTo>
                <a:lnTo>
                  <a:pt x="2173145" y="1696777"/>
                </a:lnTo>
                <a:lnTo>
                  <a:pt x="2193937" y="1655869"/>
                </a:lnTo>
                <a:lnTo>
                  <a:pt x="2213131" y="1614044"/>
                </a:lnTo>
                <a:lnTo>
                  <a:pt x="2230687" y="1571343"/>
                </a:lnTo>
                <a:lnTo>
                  <a:pt x="2246565" y="1527805"/>
                </a:lnTo>
                <a:lnTo>
                  <a:pt x="2260725" y="1483470"/>
                </a:lnTo>
                <a:lnTo>
                  <a:pt x="2273127" y="1438379"/>
                </a:lnTo>
                <a:lnTo>
                  <a:pt x="2283731" y="1392571"/>
                </a:lnTo>
                <a:lnTo>
                  <a:pt x="2292497" y="1346087"/>
                </a:lnTo>
                <a:lnTo>
                  <a:pt x="2299384" y="1298967"/>
                </a:lnTo>
                <a:lnTo>
                  <a:pt x="2304353" y="1251250"/>
                </a:lnTo>
                <a:lnTo>
                  <a:pt x="2307364" y="1202977"/>
                </a:lnTo>
                <a:lnTo>
                  <a:pt x="2308377" y="1154188"/>
                </a:lnTo>
                <a:lnTo>
                  <a:pt x="2307364" y="1105399"/>
                </a:lnTo>
                <a:lnTo>
                  <a:pt x="2304353" y="1057126"/>
                </a:lnTo>
                <a:lnTo>
                  <a:pt x="2299384" y="1009410"/>
                </a:lnTo>
                <a:lnTo>
                  <a:pt x="2292497" y="962289"/>
                </a:lnTo>
                <a:lnTo>
                  <a:pt x="2283731" y="915805"/>
                </a:lnTo>
                <a:lnTo>
                  <a:pt x="2273127" y="869998"/>
                </a:lnTo>
                <a:lnTo>
                  <a:pt x="2260725" y="824906"/>
                </a:lnTo>
                <a:lnTo>
                  <a:pt x="2246565" y="780572"/>
                </a:lnTo>
                <a:lnTo>
                  <a:pt x="2230687" y="737034"/>
                </a:lnTo>
                <a:lnTo>
                  <a:pt x="2213131" y="694332"/>
                </a:lnTo>
                <a:lnTo>
                  <a:pt x="2193937" y="652507"/>
                </a:lnTo>
                <a:lnTo>
                  <a:pt x="2173145" y="611599"/>
                </a:lnTo>
                <a:lnTo>
                  <a:pt x="2150796" y="571648"/>
                </a:lnTo>
                <a:lnTo>
                  <a:pt x="2126929" y="532694"/>
                </a:lnTo>
                <a:lnTo>
                  <a:pt x="2101584" y="494776"/>
                </a:lnTo>
                <a:lnTo>
                  <a:pt x="2074802" y="457936"/>
                </a:lnTo>
                <a:lnTo>
                  <a:pt x="2046622" y="422213"/>
                </a:lnTo>
                <a:lnTo>
                  <a:pt x="2017085" y="387647"/>
                </a:lnTo>
                <a:lnTo>
                  <a:pt x="1986231" y="354277"/>
                </a:lnTo>
                <a:lnTo>
                  <a:pt x="1954099" y="322146"/>
                </a:lnTo>
                <a:lnTo>
                  <a:pt x="1920730" y="291291"/>
                </a:lnTo>
                <a:lnTo>
                  <a:pt x="1886164" y="261754"/>
                </a:lnTo>
                <a:lnTo>
                  <a:pt x="1850440" y="233574"/>
                </a:lnTo>
                <a:lnTo>
                  <a:pt x="1813600" y="206792"/>
                </a:lnTo>
                <a:lnTo>
                  <a:pt x="1775683" y="181448"/>
                </a:lnTo>
                <a:lnTo>
                  <a:pt x="1736728" y="157581"/>
                </a:lnTo>
                <a:lnTo>
                  <a:pt x="1696777" y="135231"/>
                </a:lnTo>
                <a:lnTo>
                  <a:pt x="1655869" y="114440"/>
                </a:lnTo>
                <a:lnTo>
                  <a:pt x="1614044" y="95246"/>
                </a:lnTo>
                <a:lnTo>
                  <a:pt x="1571343" y="77690"/>
                </a:lnTo>
                <a:lnTo>
                  <a:pt x="1527805" y="61812"/>
                </a:lnTo>
                <a:lnTo>
                  <a:pt x="1483470" y="47652"/>
                </a:lnTo>
                <a:lnTo>
                  <a:pt x="1438379" y="35250"/>
                </a:lnTo>
                <a:lnTo>
                  <a:pt x="1392571" y="24646"/>
                </a:lnTo>
                <a:lnTo>
                  <a:pt x="1346087" y="15880"/>
                </a:lnTo>
                <a:lnTo>
                  <a:pt x="1298967" y="8992"/>
                </a:lnTo>
                <a:lnTo>
                  <a:pt x="1251250" y="4023"/>
                </a:lnTo>
                <a:lnTo>
                  <a:pt x="1202977" y="1012"/>
                </a:lnTo>
                <a:lnTo>
                  <a:pt x="11541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38700" y="2687146"/>
            <a:ext cx="1828584" cy="392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55191" y="2115948"/>
            <a:ext cx="1397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64648"/>
                </a:solidFill>
                <a:latin typeface="YuGothic"/>
                <a:cs typeface="YuGothic"/>
              </a:rPr>
              <a:t>共働き子育て</a:t>
            </a:r>
            <a:endParaRPr sz="1800">
              <a:latin typeface="YuGothic"/>
              <a:cs typeface="Yu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1193" y="1673966"/>
            <a:ext cx="2308860" cy="2308860"/>
          </a:xfrm>
          <a:custGeom>
            <a:avLst/>
            <a:gdLst/>
            <a:ahLst/>
            <a:cxnLst/>
            <a:rect l="l" t="t" r="r" b="b"/>
            <a:pathLst>
              <a:path w="2308860" h="2308860">
                <a:moveTo>
                  <a:pt x="1154188" y="0"/>
                </a:moveTo>
                <a:lnTo>
                  <a:pt x="1105399" y="1012"/>
                </a:lnTo>
                <a:lnTo>
                  <a:pt x="1057126" y="4023"/>
                </a:lnTo>
                <a:lnTo>
                  <a:pt x="1009410" y="8992"/>
                </a:lnTo>
                <a:lnTo>
                  <a:pt x="962289" y="15880"/>
                </a:lnTo>
                <a:lnTo>
                  <a:pt x="915805" y="24646"/>
                </a:lnTo>
                <a:lnTo>
                  <a:pt x="869998" y="35250"/>
                </a:lnTo>
                <a:lnTo>
                  <a:pt x="824906" y="47652"/>
                </a:lnTo>
                <a:lnTo>
                  <a:pt x="780572" y="61812"/>
                </a:lnTo>
                <a:lnTo>
                  <a:pt x="737034" y="77690"/>
                </a:lnTo>
                <a:lnTo>
                  <a:pt x="694332" y="95246"/>
                </a:lnTo>
                <a:lnTo>
                  <a:pt x="652507" y="114440"/>
                </a:lnTo>
                <a:lnTo>
                  <a:pt x="611599" y="135231"/>
                </a:lnTo>
                <a:lnTo>
                  <a:pt x="571648" y="157581"/>
                </a:lnTo>
                <a:lnTo>
                  <a:pt x="532694" y="181448"/>
                </a:lnTo>
                <a:lnTo>
                  <a:pt x="494776" y="206792"/>
                </a:lnTo>
                <a:lnTo>
                  <a:pt x="457936" y="233574"/>
                </a:lnTo>
                <a:lnTo>
                  <a:pt x="422213" y="261754"/>
                </a:lnTo>
                <a:lnTo>
                  <a:pt x="387647" y="291291"/>
                </a:lnTo>
                <a:lnTo>
                  <a:pt x="354277" y="322146"/>
                </a:lnTo>
                <a:lnTo>
                  <a:pt x="322146" y="354277"/>
                </a:lnTo>
                <a:lnTo>
                  <a:pt x="291291" y="387647"/>
                </a:lnTo>
                <a:lnTo>
                  <a:pt x="261754" y="422213"/>
                </a:lnTo>
                <a:lnTo>
                  <a:pt x="233574" y="457936"/>
                </a:lnTo>
                <a:lnTo>
                  <a:pt x="206792" y="494776"/>
                </a:lnTo>
                <a:lnTo>
                  <a:pt x="181448" y="532694"/>
                </a:lnTo>
                <a:lnTo>
                  <a:pt x="157581" y="571648"/>
                </a:lnTo>
                <a:lnTo>
                  <a:pt x="135231" y="611599"/>
                </a:lnTo>
                <a:lnTo>
                  <a:pt x="114440" y="652507"/>
                </a:lnTo>
                <a:lnTo>
                  <a:pt x="95246" y="694332"/>
                </a:lnTo>
                <a:lnTo>
                  <a:pt x="77690" y="737034"/>
                </a:lnTo>
                <a:lnTo>
                  <a:pt x="61812" y="780572"/>
                </a:lnTo>
                <a:lnTo>
                  <a:pt x="47652" y="824906"/>
                </a:lnTo>
                <a:lnTo>
                  <a:pt x="35250" y="869998"/>
                </a:lnTo>
                <a:lnTo>
                  <a:pt x="24646" y="915805"/>
                </a:lnTo>
                <a:lnTo>
                  <a:pt x="15880" y="962289"/>
                </a:lnTo>
                <a:lnTo>
                  <a:pt x="8992" y="1009410"/>
                </a:lnTo>
                <a:lnTo>
                  <a:pt x="4023" y="1057126"/>
                </a:lnTo>
                <a:lnTo>
                  <a:pt x="1012" y="1105399"/>
                </a:lnTo>
                <a:lnTo>
                  <a:pt x="0" y="1154188"/>
                </a:lnTo>
                <a:lnTo>
                  <a:pt x="1012" y="1202977"/>
                </a:lnTo>
                <a:lnTo>
                  <a:pt x="4023" y="1251250"/>
                </a:lnTo>
                <a:lnTo>
                  <a:pt x="8992" y="1298967"/>
                </a:lnTo>
                <a:lnTo>
                  <a:pt x="15880" y="1346087"/>
                </a:lnTo>
                <a:lnTo>
                  <a:pt x="24646" y="1392571"/>
                </a:lnTo>
                <a:lnTo>
                  <a:pt x="35250" y="1438379"/>
                </a:lnTo>
                <a:lnTo>
                  <a:pt x="47652" y="1483470"/>
                </a:lnTo>
                <a:lnTo>
                  <a:pt x="61812" y="1527805"/>
                </a:lnTo>
                <a:lnTo>
                  <a:pt x="77690" y="1571343"/>
                </a:lnTo>
                <a:lnTo>
                  <a:pt x="95246" y="1614044"/>
                </a:lnTo>
                <a:lnTo>
                  <a:pt x="114440" y="1655869"/>
                </a:lnTo>
                <a:lnTo>
                  <a:pt x="135231" y="1696777"/>
                </a:lnTo>
                <a:lnTo>
                  <a:pt x="157581" y="1736728"/>
                </a:lnTo>
                <a:lnTo>
                  <a:pt x="181448" y="1775683"/>
                </a:lnTo>
                <a:lnTo>
                  <a:pt x="206792" y="1813600"/>
                </a:lnTo>
                <a:lnTo>
                  <a:pt x="233574" y="1850440"/>
                </a:lnTo>
                <a:lnTo>
                  <a:pt x="261754" y="1886164"/>
                </a:lnTo>
                <a:lnTo>
                  <a:pt x="291291" y="1920730"/>
                </a:lnTo>
                <a:lnTo>
                  <a:pt x="322146" y="1954099"/>
                </a:lnTo>
                <a:lnTo>
                  <a:pt x="354277" y="1986231"/>
                </a:lnTo>
                <a:lnTo>
                  <a:pt x="387647" y="2017085"/>
                </a:lnTo>
                <a:lnTo>
                  <a:pt x="422213" y="2046622"/>
                </a:lnTo>
                <a:lnTo>
                  <a:pt x="457936" y="2074802"/>
                </a:lnTo>
                <a:lnTo>
                  <a:pt x="494776" y="2101584"/>
                </a:lnTo>
                <a:lnTo>
                  <a:pt x="532694" y="2126929"/>
                </a:lnTo>
                <a:lnTo>
                  <a:pt x="571648" y="2150796"/>
                </a:lnTo>
                <a:lnTo>
                  <a:pt x="611599" y="2173145"/>
                </a:lnTo>
                <a:lnTo>
                  <a:pt x="652507" y="2193937"/>
                </a:lnTo>
                <a:lnTo>
                  <a:pt x="694332" y="2213131"/>
                </a:lnTo>
                <a:lnTo>
                  <a:pt x="737034" y="2230687"/>
                </a:lnTo>
                <a:lnTo>
                  <a:pt x="780572" y="2246565"/>
                </a:lnTo>
                <a:lnTo>
                  <a:pt x="824906" y="2260725"/>
                </a:lnTo>
                <a:lnTo>
                  <a:pt x="869998" y="2273127"/>
                </a:lnTo>
                <a:lnTo>
                  <a:pt x="915805" y="2283731"/>
                </a:lnTo>
                <a:lnTo>
                  <a:pt x="962289" y="2292497"/>
                </a:lnTo>
                <a:lnTo>
                  <a:pt x="1009410" y="2299384"/>
                </a:lnTo>
                <a:lnTo>
                  <a:pt x="1057126" y="2304353"/>
                </a:lnTo>
                <a:lnTo>
                  <a:pt x="1105399" y="2307364"/>
                </a:lnTo>
                <a:lnTo>
                  <a:pt x="1154188" y="2308377"/>
                </a:lnTo>
                <a:lnTo>
                  <a:pt x="1202977" y="2307364"/>
                </a:lnTo>
                <a:lnTo>
                  <a:pt x="1251250" y="2304353"/>
                </a:lnTo>
                <a:lnTo>
                  <a:pt x="1298967" y="2299384"/>
                </a:lnTo>
                <a:lnTo>
                  <a:pt x="1346087" y="2292497"/>
                </a:lnTo>
                <a:lnTo>
                  <a:pt x="1392571" y="2283731"/>
                </a:lnTo>
                <a:lnTo>
                  <a:pt x="1438379" y="2273127"/>
                </a:lnTo>
                <a:lnTo>
                  <a:pt x="1483470" y="2260725"/>
                </a:lnTo>
                <a:lnTo>
                  <a:pt x="1527805" y="2246565"/>
                </a:lnTo>
                <a:lnTo>
                  <a:pt x="1571343" y="2230687"/>
                </a:lnTo>
                <a:lnTo>
                  <a:pt x="1614044" y="2213131"/>
                </a:lnTo>
                <a:lnTo>
                  <a:pt x="1655869" y="2193937"/>
                </a:lnTo>
                <a:lnTo>
                  <a:pt x="1696777" y="2173145"/>
                </a:lnTo>
                <a:lnTo>
                  <a:pt x="1736728" y="2150796"/>
                </a:lnTo>
                <a:lnTo>
                  <a:pt x="1775683" y="2126929"/>
                </a:lnTo>
                <a:lnTo>
                  <a:pt x="1813600" y="2101584"/>
                </a:lnTo>
                <a:lnTo>
                  <a:pt x="1850440" y="2074802"/>
                </a:lnTo>
                <a:lnTo>
                  <a:pt x="1886164" y="2046622"/>
                </a:lnTo>
                <a:lnTo>
                  <a:pt x="1920730" y="2017085"/>
                </a:lnTo>
                <a:lnTo>
                  <a:pt x="1954099" y="1986231"/>
                </a:lnTo>
                <a:lnTo>
                  <a:pt x="1986231" y="1954099"/>
                </a:lnTo>
                <a:lnTo>
                  <a:pt x="2017085" y="1920730"/>
                </a:lnTo>
                <a:lnTo>
                  <a:pt x="2046622" y="1886164"/>
                </a:lnTo>
                <a:lnTo>
                  <a:pt x="2074802" y="1850440"/>
                </a:lnTo>
                <a:lnTo>
                  <a:pt x="2101584" y="1813600"/>
                </a:lnTo>
                <a:lnTo>
                  <a:pt x="2126929" y="1775683"/>
                </a:lnTo>
                <a:lnTo>
                  <a:pt x="2150796" y="1736728"/>
                </a:lnTo>
                <a:lnTo>
                  <a:pt x="2173145" y="1696777"/>
                </a:lnTo>
                <a:lnTo>
                  <a:pt x="2193937" y="1655869"/>
                </a:lnTo>
                <a:lnTo>
                  <a:pt x="2213131" y="1614044"/>
                </a:lnTo>
                <a:lnTo>
                  <a:pt x="2230687" y="1571343"/>
                </a:lnTo>
                <a:lnTo>
                  <a:pt x="2246565" y="1527805"/>
                </a:lnTo>
                <a:lnTo>
                  <a:pt x="2260725" y="1483470"/>
                </a:lnTo>
                <a:lnTo>
                  <a:pt x="2273127" y="1438379"/>
                </a:lnTo>
                <a:lnTo>
                  <a:pt x="2283731" y="1392571"/>
                </a:lnTo>
                <a:lnTo>
                  <a:pt x="2292497" y="1346087"/>
                </a:lnTo>
                <a:lnTo>
                  <a:pt x="2299384" y="1298967"/>
                </a:lnTo>
                <a:lnTo>
                  <a:pt x="2304353" y="1251250"/>
                </a:lnTo>
                <a:lnTo>
                  <a:pt x="2307364" y="1202977"/>
                </a:lnTo>
                <a:lnTo>
                  <a:pt x="2308377" y="1154188"/>
                </a:lnTo>
                <a:lnTo>
                  <a:pt x="2307364" y="1105399"/>
                </a:lnTo>
                <a:lnTo>
                  <a:pt x="2304353" y="1057126"/>
                </a:lnTo>
                <a:lnTo>
                  <a:pt x="2299384" y="1009410"/>
                </a:lnTo>
                <a:lnTo>
                  <a:pt x="2292497" y="962289"/>
                </a:lnTo>
                <a:lnTo>
                  <a:pt x="2283731" y="915805"/>
                </a:lnTo>
                <a:lnTo>
                  <a:pt x="2273127" y="869998"/>
                </a:lnTo>
                <a:lnTo>
                  <a:pt x="2260725" y="824906"/>
                </a:lnTo>
                <a:lnTo>
                  <a:pt x="2246565" y="780572"/>
                </a:lnTo>
                <a:lnTo>
                  <a:pt x="2230687" y="737034"/>
                </a:lnTo>
                <a:lnTo>
                  <a:pt x="2213131" y="694332"/>
                </a:lnTo>
                <a:lnTo>
                  <a:pt x="2193937" y="652507"/>
                </a:lnTo>
                <a:lnTo>
                  <a:pt x="2173145" y="611599"/>
                </a:lnTo>
                <a:lnTo>
                  <a:pt x="2150796" y="571648"/>
                </a:lnTo>
                <a:lnTo>
                  <a:pt x="2126929" y="532694"/>
                </a:lnTo>
                <a:lnTo>
                  <a:pt x="2101584" y="494776"/>
                </a:lnTo>
                <a:lnTo>
                  <a:pt x="2074802" y="457936"/>
                </a:lnTo>
                <a:lnTo>
                  <a:pt x="2046622" y="422213"/>
                </a:lnTo>
                <a:lnTo>
                  <a:pt x="2017085" y="387647"/>
                </a:lnTo>
                <a:lnTo>
                  <a:pt x="1986231" y="354277"/>
                </a:lnTo>
                <a:lnTo>
                  <a:pt x="1954099" y="322146"/>
                </a:lnTo>
                <a:lnTo>
                  <a:pt x="1920730" y="291291"/>
                </a:lnTo>
                <a:lnTo>
                  <a:pt x="1886164" y="261754"/>
                </a:lnTo>
                <a:lnTo>
                  <a:pt x="1850440" y="233574"/>
                </a:lnTo>
                <a:lnTo>
                  <a:pt x="1813600" y="206792"/>
                </a:lnTo>
                <a:lnTo>
                  <a:pt x="1775683" y="181448"/>
                </a:lnTo>
                <a:lnTo>
                  <a:pt x="1736728" y="157581"/>
                </a:lnTo>
                <a:lnTo>
                  <a:pt x="1696777" y="135231"/>
                </a:lnTo>
                <a:lnTo>
                  <a:pt x="1655869" y="114440"/>
                </a:lnTo>
                <a:lnTo>
                  <a:pt x="1614044" y="95246"/>
                </a:lnTo>
                <a:lnTo>
                  <a:pt x="1571343" y="77690"/>
                </a:lnTo>
                <a:lnTo>
                  <a:pt x="1527805" y="61812"/>
                </a:lnTo>
                <a:lnTo>
                  <a:pt x="1483470" y="47652"/>
                </a:lnTo>
                <a:lnTo>
                  <a:pt x="1438379" y="35250"/>
                </a:lnTo>
                <a:lnTo>
                  <a:pt x="1392571" y="24646"/>
                </a:lnTo>
                <a:lnTo>
                  <a:pt x="1346087" y="15880"/>
                </a:lnTo>
                <a:lnTo>
                  <a:pt x="1298967" y="8992"/>
                </a:lnTo>
                <a:lnTo>
                  <a:pt x="1251250" y="4023"/>
                </a:lnTo>
                <a:lnTo>
                  <a:pt x="1202977" y="1012"/>
                </a:lnTo>
                <a:lnTo>
                  <a:pt x="11541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08039" y="2115948"/>
            <a:ext cx="13665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10" b="1">
                <a:solidFill>
                  <a:srgbClr val="FF6600"/>
                </a:solidFill>
                <a:latin typeface="YuGothic"/>
                <a:cs typeface="YuGothic"/>
              </a:rPr>
              <a:t>多様化世代</a:t>
            </a:r>
            <a:endParaRPr sz="1800">
              <a:latin typeface="YuGothic"/>
              <a:cs typeface="Yu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56415" y="1673966"/>
            <a:ext cx="2308860" cy="2308860"/>
          </a:xfrm>
          <a:custGeom>
            <a:avLst/>
            <a:gdLst/>
            <a:ahLst/>
            <a:cxnLst/>
            <a:rect l="l" t="t" r="r" b="b"/>
            <a:pathLst>
              <a:path w="2308859" h="2308860">
                <a:moveTo>
                  <a:pt x="1154188" y="0"/>
                </a:moveTo>
                <a:lnTo>
                  <a:pt x="1105399" y="1012"/>
                </a:lnTo>
                <a:lnTo>
                  <a:pt x="1057126" y="4023"/>
                </a:lnTo>
                <a:lnTo>
                  <a:pt x="1009410" y="8992"/>
                </a:lnTo>
                <a:lnTo>
                  <a:pt x="962289" y="15880"/>
                </a:lnTo>
                <a:lnTo>
                  <a:pt x="915805" y="24646"/>
                </a:lnTo>
                <a:lnTo>
                  <a:pt x="869998" y="35250"/>
                </a:lnTo>
                <a:lnTo>
                  <a:pt x="824906" y="47652"/>
                </a:lnTo>
                <a:lnTo>
                  <a:pt x="780572" y="61812"/>
                </a:lnTo>
                <a:lnTo>
                  <a:pt x="737034" y="77690"/>
                </a:lnTo>
                <a:lnTo>
                  <a:pt x="694332" y="95246"/>
                </a:lnTo>
                <a:lnTo>
                  <a:pt x="652507" y="114440"/>
                </a:lnTo>
                <a:lnTo>
                  <a:pt x="611599" y="135231"/>
                </a:lnTo>
                <a:lnTo>
                  <a:pt x="571648" y="157581"/>
                </a:lnTo>
                <a:lnTo>
                  <a:pt x="532694" y="181448"/>
                </a:lnTo>
                <a:lnTo>
                  <a:pt x="494776" y="206792"/>
                </a:lnTo>
                <a:lnTo>
                  <a:pt x="457936" y="233574"/>
                </a:lnTo>
                <a:lnTo>
                  <a:pt x="422213" y="261754"/>
                </a:lnTo>
                <a:lnTo>
                  <a:pt x="387647" y="291291"/>
                </a:lnTo>
                <a:lnTo>
                  <a:pt x="354277" y="322146"/>
                </a:lnTo>
                <a:lnTo>
                  <a:pt x="322146" y="354277"/>
                </a:lnTo>
                <a:lnTo>
                  <a:pt x="291291" y="387647"/>
                </a:lnTo>
                <a:lnTo>
                  <a:pt x="261754" y="422213"/>
                </a:lnTo>
                <a:lnTo>
                  <a:pt x="233574" y="457936"/>
                </a:lnTo>
                <a:lnTo>
                  <a:pt x="206792" y="494776"/>
                </a:lnTo>
                <a:lnTo>
                  <a:pt x="181448" y="532694"/>
                </a:lnTo>
                <a:lnTo>
                  <a:pt x="157581" y="571648"/>
                </a:lnTo>
                <a:lnTo>
                  <a:pt x="135231" y="611599"/>
                </a:lnTo>
                <a:lnTo>
                  <a:pt x="114440" y="652507"/>
                </a:lnTo>
                <a:lnTo>
                  <a:pt x="95246" y="694332"/>
                </a:lnTo>
                <a:lnTo>
                  <a:pt x="77690" y="737034"/>
                </a:lnTo>
                <a:lnTo>
                  <a:pt x="61812" y="780572"/>
                </a:lnTo>
                <a:lnTo>
                  <a:pt x="47652" y="824906"/>
                </a:lnTo>
                <a:lnTo>
                  <a:pt x="35250" y="869998"/>
                </a:lnTo>
                <a:lnTo>
                  <a:pt x="24646" y="915805"/>
                </a:lnTo>
                <a:lnTo>
                  <a:pt x="15880" y="962289"/>
                </a:lnTo>
                <a:lnTo>
                  <a:pt x="8992" y="1009410"/>
                </a:lnTo>
                <a:lnTo>
                  <a:pt x="4023" y="1057126"/>
                </a:lnTo>
                <a:lnTo>
                  <a:pt x="1012" y="1105399"/>
                </a:lnTo>
                <a:lnTo>
                  <a:pt x="0" y="1154188"/>
                </a:lnTo>
                <a:lnTo>
                  <a:pt x="1012" y="1202977"/>
                </a:lnTo>
                <a:lnTo>
                  <a:pt x="4023" y="1251250"/>
                </a:lnTo>
                <a:lnTo>
                  <a:pt x="8992" y="1298967"/>
                </a:lnTo>
                <a:lnTo>
                  <a:pt x="15880" y="1346087"/>
                </a:lnTo>
                <a:lnTo>
                  <a:pt x="24646" y="1392571"/>
                </a:lnTo>
                <a:lnTo>
                  <a:pt x="35250" y="1438379"/>
                </a:lnTo>
                <a:lnTo>
                  <a:pt x="47652" y="1483470"/>
                </a:lnTo>
                <a:lnTo>
                  <a:pt x="61812" y="1527805"/>
                </a:lnTo>
                <a:lnTo>
                  <a:pt x="77690" y="1571343"/>
                </a:lnTo>
                <a:lnTo>
                  <a:pt x="95246" y="1614044"/>
                </a:lnTo>
                <a:lnTo>
                  <a:pt x="114440" y="1655869"/>
                </a:lnTo>
                <a:lnTo>
                  <a:pt x="135231" y="1696777"/>
                </a:lnTo>
                <a:lnTo>
                  <a:pt x="157581" y="1736728"/>
                </a:lnTo>
                <a:lnTo>
                  <a:pt x="181448" y="1775683"/>
                </a:lnTo>
                <a:lnTo>
                  <a:pt x="206792" y="1813600"/>
                </a:lnTo>
                <a:lnTo>
                  <a:pt x="233574" y="1850440"/>
                </a:lnTo>
                <a:lnTo>
                  <a:pt x="261754" y="1886164"/>
                </a:lnTo>
                <a:lnTo>
                  <a:pt x="291291" y="1920730"/>
                </a:lnTo>
                <a:lnTo>
                  <a:pt x="322146" y="1954099"/>
                </a:lnTo>
                <a:lnTo>
                  <a:pt x="354277" y="1986231"/>
                </a:lnTo>
                <a:lnTo>
                  <a:pt x="387647" y="2017085"/>
                </a:lnTo>
                <a:lnTo>
                  <a:pt x="422213" y="2046622"/>
                </a:lnTo>
                <a:lnTo>
                  <a:pt x="457936" y="2074802"/>
                </a:lnTo>
                <a:lnTo>
                  <a:pt x="494776" y="2101584"/>
                </a:lnTo>
                <a:lnTo>
                  <a:pt x="532694" y="2126929"/>
                </a:lnTo>
                <a:lnTo>
                  <a:pt x="571648" y="2150796"/>
                </a:lnTo>
                <a:lnTo>
                  <a:pt x="611599" y="2173145"/>
                </a:lnTo>
                <a:lnTo>
                  <a:pt x="652507" y="2193937"/>
                </a:lnTo>
                <a:lnTo>
                  <a:pt x="694332" y="2213131"/>
                </a:lnTo>
                <a:lnTo>
                  <a:pt x="737034" y="2230687"/>
                </a:lnTo>
                <a:lnTo>
                  <a:pt x="780572" y="2246565"/>
                </a:lnTo>
                <a:lnTo>
                  <a:pt x="824906" y="2260725"/>
                </a:lnTo>
                <a:lnTo>
                  <a:pt x="869998" y="2273127"/>
                </a:lnTo>
                <a:lnTo>
                  <a:pt x="915805" y="2283731"/>
                </a:lnTo>
                <a:lnTo>
                  <a:pt x="962289" y="2292497"/>
                </a:lnTo>
                <a:lnTo>
                  <a:pt x="1009410" y="2299384"/>
                </a:lnTo>
                <a:lnTo>
                  <a:pt x="1057126" y="2304353"/>
                </a:lnTo>
                <a:lnTo>
                  <a:pt x="1105399" y="2307364"/>
                </a:lnTo>
                <a:lnTo>
                  <a:pt x="1154188" y="2308377"/>
                </a:lnTo>
                <a:lnTo>
                  <a:pt x="1202977" y="2307364"/>
                </a:lnTo>
                <a:lnTo>
                  <a:pt x="1251250" y="2304353"/>
                </a:lnTo>
                <a:lnTo>
                  <a:pt x="1298967" y="2299384"/>
                </a:lnTo>
                <a:lnTo>
                  <a:pt x="1346087" y="2292497"/>
                </a:lnTo>
                <a:lnTo>
                  <a:pt x="1392571" y="2283731"/>
                </a:lnTo>
                <a:lnTo>
                  <a:pt x="1438379" y="2273127"/>
                </a:lnTo>
                <a:lnTo>
                  <a:pt x="1483470" y="2260725"/>
                </a:lnTo>
                <a:lnTo>
                  <a:pt x="1527805" y="2246565"/>
                </a:lnTo>
                <a:lnTo>
                  <a:pt x="1571343" y="2230687"/>
                </a:lnTo>
                <a:lnTo>
                  <a:pt x="1614044" y="2213131"/>
                </a:lnTo>
                <a:lnTo>
                  <a:pt x="1655869" y="2193937"/>
                </a:lnTo>
                <a:lnTo>
                  <a:pt x="1696777" y="2173145"/>
                </a:lnTo>
                <a:lnTo>
                  <a:pt x="1736728" y="2150796"/>
                </a:lnTo>
                <a:lnTo>
                  <a:pt x="1775683" y="2126929"/>
                </a:lnTo>
                <a:lnTo>
                  <a:pt x="1813600" y="2101584"/>
                </a:lnTo>
                <a:lnTo>
                  <a:pt x="1850440" y="2074802"/>
                </a:lnTo>
                <a:lnTo>
                  <a:pt x="1886164" y="2046622"/>
                </a:lnTo>
                <a:lnTo>
                  <a:pt x="1920730" y="2017085"/>
                </a:lnTo>
                <a:lnTo>
                  <a:pt x="1954099" y="1986231"/>
                </a:lnTo>
                <a:lnTo>
                  <a:pt x="1986231" y="1954099"/>
                </a:lnTo>
                <a:lnTo>
                  <a:pt x="2017085" y="1920730"/>
                </a:lnTo>
                <a:lnTo>
                  <a:pt x="2046622" y="1886164"/>
                </a:lnTo>
                <a:lnTo>
                  <a:pt x="2074802" y="1850440"/>
                </a:lnTo>
                <a:lnTo>
                  <a:pt x="2101584" y="1813600"/>
                </a:lnTo>
                <a:lnTo>
                  <a:pt x="2126929" y="1775683"/>
                </a:lnTo>
                <a:lnTo>
                  <a:pt x="2150796" y="1736728"/>
                </a:lnTo>
                <a:lnTo>
                  <a:pt x="2173145" y="1696777"/>
                </a:lnTo>
                <a:lnTo>
                  <a:pt x="2193937" y="1655869"/>
                </a:lnTo>
                <a:lnTo>
                  <a:pt x="2213131" y="1614044"/>
                </a:lnTo>
                <a:lnTo>
                  <a:pt x="2230687" y="1571343"/>
                </a:lnTo>
                <a:lnTo>
                  <a:pt x="2246565" y="1527805"/>
                </a:lnTo>
                <a:lnTo>
                  <a:pt x="2260725" y="1483470"/>
                </a:lnTo>
                <a:lnTo>
                  <a:pt x="2273127" y="1438379"/>
                </a:lnTo>
                <a:lnTo>
                  <a:pt x="2283731" y="1392571"/>
                </a:lnTo>
                <a:lnTo>
                  <a:pt x="2292497" y="1346087"/>
                </a:lnTo>
                <a:lnTo>
                  <a:pt x="2299384" y="1298967"/>
                </a:lnTo>
                <a:lnTo>
                  <a:pt x="2304353" y="1251250"/>
                </a:lnTo>
                <a:lnTo>
                  <a:pt x="2307364" y="1202977"/>
                </a:lnTo>
                <a:lnTo>
                  <a:pt x="2308377" y="1154188"/>
                </a:lnTo>
                <a:lnTo>
                  <a:pt x="2307364" y="1105399"/>
                </a:lnTo>
                <a:lnTo>
                  <a:pt x="2304353" y="1057126"/>
                </a:lnTo>
                <a:lnTo>
                  <a:pt x="2299384" y="1009410"/>
                </a:lnTo>
                <a:lnTo>
                  <a:pt x="2292497" y="962289"/>
                </a:lnTo>
                <a:lnTo>
                  <a:pt x="2283731" y="915805"/>
                </a:lnTo>
                <a:lnTo>
                  <a:pt x="2273127" y="869998"/>
                </a:lnTo>
                <a:lnTo>
                  <a:pt x="2260725" y="824906"/>
                </a:lnTo>
                <a:lnTo>
                  <a:pt x="2246565" y="780572"/>
                </a:lnTo>
                <a:lnTo>
                  <a:pt x="2230687" y="737034"/>
                </a:lnTo>
                <a:lnTo>
                  <a:pt x="2213131" y="694332"/>
                </a:lnTo>
                <a:lnTo>
                  <a:pt x="2193937" y="652507"/>
                </a:lnTo>
                <a:lnTo>
                  <a:pt x="2173145" y="611599"/>
                </a:lnTo>
                <a:lnTo>
                  <a:pt x="2150796" y="571648"/>
                </a:lnTo>
                <a:lnTo>
                  <a:pt x="2126929" y="532694"/>
                </a:lnTo>
                <a:lnTo>
                  <a:pt x="2101584" y="494776"/>
                </a:lnTo>
                <a:lnTo>
                  <a:pt x="2074802" y="457936"/>
                </a:lnTo>
                <a:lnTo>
                  <a:pt x="2046622" y="422213"/>
                </a:lnTo>
                <a:lnTo>
                  <a:pt x="2017085" y="387647"/>
                </a:lnTo>
                <a:lnTo>
                  <a:pt x="1986231" y="354277"/>
                </a:lnTo>
                <a:lnTo>
                  <a:pt x="1954099" y="322146"/>
                </a:lnTo>
                <a:lnTo>
                  <a:pt x="1920730" y="291291"/>
                </a:lnTo>
                <a:lnTo>
                  <a:pt x="1886164" y="261754"/>
                </a:lnTo>
                <a:lnTo>
                  <a:pt x="1850440" y="233574"/>
                </a:lnTo>
                <a:lnTo>
                  <a:pt x="1813600" y="206792"/>
                </a:lnTo>
                <a:lnTo>
                  <a:pt x="1775683" y="181448"/>
                </a:lnTo>
                <a:lnTo>
                  <a:pt x="1736728" y="157581"/>
                </a:lnTo>
                <a:lnTo>
                  <a:pt x="1696777" y="135231"/>
                </a:lnTo>
                <a:lnTo>
                  <a:pt x="1655869" y="114440"/>
                </a:lnTo>
                <a:lnTo>
                  <a:pt x="1614044" y="95246"/>
                </a:lnTo>
                <a:lnTo>
                  <a:pt x="1571343" y="77690"/>
                </a:lnTo>
                <a:lnTo>
                  <a:pt x="1527805" y="61812"/>
                </a:lnTo>
                <a:lnTo>
                  <a:pt x="1483470" y="47652"/>
                </a:lnTo>
                <a:lnTo>
                  <a:pt x="1438379" y="35250"/>
                </a:lnTo>
                <a:lnTo>
                  <a:pt x="1392571" y="24646"/>
                </a:lnTo>
                <a:lnTo>
                  <a:pt x="1346087" y="15880"/>
                </a:lnTo>
                <a:lnTo>
                  <a:pt x="1298967" y="8992"/>
                </a:lnTo>
                <a:lnTo>
                  <a:pt x="1251250" y="4023"/>
                </a:lnTo>
                <a:lnTo>
                  <a:pt x="1202977" y="1012"/>
                </a:lnTo>
                <a:lnTo>
                  <a:pt x="11541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7227857" y="2115948"/>
            <a:ext cx="13665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10" b="1">
                <a:solidFill>
                  <a:srgbClr val="AC8E3C"/>
                </a:solidFill>
                <a:latin typeface="YuGothic"/>
                <a:cs typeface="YuGothic"/>
              </a:rPr>
              <a:t>新大人世代</a:t>
            </a:r>
            <a:endParaRPr sz="1800">
              <a:latin typeface="YuGothic"/>
              <a:cs typeface="Yu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03404" y="1260613"/>
            <a:ext cx="115062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dirty="0" sz="2000" spc="-34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2000" spc="-3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r>
              <a:rPr dirty="0" sz="2000" spc="-3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endParaRPr sz="2000">
              <a:latin typeface="YuGothic"/>
              <a:cs typeface="Yu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61040" y="1260613"/>
            <a:ext cx="115062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r>
              <a:rPr dirty="0" sz="2000" spc="-34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2000" spc="-3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dirty="0" sz="2000" spc="-3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endParaRPr sz="2000">
              <a:latin typeface="YuGothic"/>
              <a:cs typeface="Yu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18676" y="1260613"/>
            <a:ext cx="115062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dirty="0" sz="2000" spc="-34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2000" spc="-35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140" b="1">
                <a:solidFill>
                  <a:srgbClr val="FFFFFF"/>
                </a:solidFill>
                <a:latin typeface="Trebuchet MS"/>
                <a:cs typeface="Trebuchet MS"/>
              </a:rPr>
              <a:t>50</a:t>
            </a:r>
            <a:r>
              <a:rPr dirty="0" sz="2000" spc="-3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endParaRPr sz="2000">
              <a:latin typeface="YuGothic"/>
              <a:cs typeface="Yu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82584" y="3405136"/>
            <a:ext cx="216535" cy="160655"/>
          </a:xfrm>
          <a:custGeom>
            <a:avLst/>
            <a:gdLst/>
            <a:ahLst/>
            <a:cxnLst/>
            <a:rect l="l" t="t" r="r" b="b"/>
            <a:pathLst>
              <a:path w="216535" h="160654">
                <a:moveTo>
                  <a:pt x="0" y="160375"/>
                </a:moveTo>
                <a:lnTo>
                  <a:pt x="216407" y="160375"/>
                </a:lnTo>
                <a:lnTo>
                  <a:pt x="216407" y="0"/>
                </a:lnTo>
                <a:lnTo>
                  <a:pt x="0" y="0"/>
                </a:lnTo>
                <a:lnTo>
                  <a:pt x="0" y="1603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82584" y="4029836"/>
            <a:ext cx="216535" cy="527685"/>
          </a:xfrm>
          <a:custGeom>
            <a:avLst/>
            <a:gdLst/>
            <a:ahLst/>
            <a:cxnLst/>
            <a:rect l="l" t="t" r="r" b="b"/>
            <a:pathLst>
              <a:path w="216535" h="527685">
                <a:moveTo>
                  <a:pt x="0" y="527469"/>
                </a:moveTo>
                <a:lnTo>
                  <a:pt x="216407" y="527469"/>
                </a:lnTo>
                <a:lnTo>
                  <a:pt x="216407" y="0"/>
                </a:lnTo>
                <a:lnTo>
                  <a:pt x="0" y="0"/>
                </a:lnTo>
                <a:lnTo>
                  <a:pt x="0" y="5274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44796" y="3405136"/>
            <a:ext cx="216535" cy="1152525"/>
          </a:xfrm>
          <a:custGeom>
            <a:avLst/>
            <a:gdLst/>
            <a:ahLst/>
            <a:cxnLst/>
            <a:rect l="l" t="t" r="r" b="b"/>
            <a:pathLst>
              <a:path w="216535" h="1152525">
                <a:moveTo>
                  <a:pt x="0" y="0"/>
                </a:moveTo>
                <a:lnTo>
                  <a:pt x="216408" y="0"/>
                </a:lnTo>
                <a:lnTo>
                  <a:pt x="216408" y="1152169"/>
                </a:lnTo>
                <a:lnTo>
                  <a:pt x="0" y="115216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802397" y="3405136"/>
            <a:ext cx="216535" cy="154305"/>
          </a:xfrm>
          <a:custGeom>
            <a:avLst/>
            <a:gdLst/>
            <a:ahLst/>
            <a:cxnLst/>
            <a:rect l="l" t="t" r="r" b="b"/>
            <a:pathLst>
              <a:path w="216534" h="154304">
                <a:moveTo>
                  <a:pt x="0" y="153911"/>
                </a:moveTo>
                <a:lnTo>
                  <a:pt x="216407" y="153911"/>
                </a:lnTo>
                <a:lnTo>
                  <a:pt x="216407" y="0"/>
                </a:lnTo>
                <a:lnTo>
                  <a:pt x="0" y="0"/>
                </a:lnTo>
                <a:lnTo>
                  <a:pt x="0" y="1539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02397" y="4023372"/>
            <a:ext cx="216535" cy="534035"/>
          </a:xfrm>
          <a:custGeom>
            <a:avLst/>
            <a:gdLst/>
            <a:ahLst/>
            <a:cxnLst/>
            <a:rect l="l" t="t" r="r" b="b"/>
            <a:pathLst>
              <a:path w="216534" h="534035">
                <a:moveTo>
                  <a:pt x="0" y="533933"/>
                </a:moveTo>
                <a:lnTo>
                  <a:pt x="216407" y="533933"/>
                </a:lnTo>
                <a:lnTo>
                  <a:pt x="216407" y="0"/>
                </a:lnTo>
                <a:lnTo>
                  <a:pt x="0" y="0"/>
                </a:lnTo>
                <a:lnTo>
                  <a:pt x="0" y="53393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922473" y="275381"/>
            <a:ext cx="3506470" cy="51244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プロジェクト</a:t>
            </a:r>
            <a:r>
              <a:rPr dirty="0" spc="5"/>
              <a:t> </a:t>
            </a:r>
            <a:r>
              <a:rPr dirty="0" spc="-10"/>
              <a:t>始動</a:t>
            </a:r>
            <a:r>
              <a:rPr dirty="0" spc="-15"/>
              <a:t> </a:t>
            </a:r>
          </a:p>
        </p:txBody>
      </p:sp>
      <p:sp>
        <p:nvSpPr>
          <p:cNvPr id="20" name="object 20"/>
          <p:cNvSpPr/>
          <p:nvPr/>
        </p:nvSpPr>
        <p:spPr>
          <a:xfrm>
            <a:off x="939063" y="3565512"/>
            <a:ext cx="2113280" cy="464820"/>
          </a:xfrm>
          <a:custGeom>
            <a:avLst/>
            <a:gdLst/>
            <a:ahLst/>
            <a:cxnLst/>
            <a:rect l="l" t="t" r="r" b="b"/>
            <a:pathLst>
              <a:path w="2113280" h="464820">
                <a:moveTo>
                  <a:pt x="0" y="0"/>
                </a:moveTo>
                <a:lnTo>
                  <a:pt x="2112657" y="0"/>
                </a:lnTo>
                <a:lnTo>
                  <a:pt x="2112657" y="464324"/>
                </a:lnTo>
                <a:lnTo>
                  <a:pt x="0" y="464324"/>
                </a:lnTo>
                <a:lnTo>
                  <a:pt x="0" y="0"/>
                </a:lnTo>
                <a:close/>
              </a:path>
            </a:pathLst>
          </a:custGeom>
          <a:solidFill>
            <a:srgbClr val="E5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939063" y="3645569"/>
            <a:ext cx="211328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0040">
              <a:lnSpc>
                <a:spcPct val="100000"/>
              </a:lnSpc>
              <a:spcBef>
                <a:spcPts val="105"/>
              </a:spcBef>
            </a:pPr>
            <a:r>
              <a:rPr dirty="0" sz="1600" spc="-10" b="1">
                <a:latin typeface="Trebuchet MS"/>
                <a:cs typeface="Trebuchet MS"/>
              </a:rPr>
              <a:t>2019</a:t>
            </a:r>
            <a:r>
              <a:rPr dirty="0" sz="1600" spc="5" b="1">
                <a:latin typeface="YuGothic"/>
                <a:cs typeface="YuGothic"/>
              </a:rPr>
              <a:t>年</a:t>
            </a:r>
            <a:r>
              <a:rPr dirty="0" sz="1600" spc="-10" b="1">
                <a:latin typeface="Trebuchet MS"/>
                <a:cs typeface="Trebuchet MS"/>
              </a:rPr>
              <a:t>2</a:t>
            </a:r>
            <a:r>
              <a:rPr dirty="0" sz="1600" spc="5" b="1">
                <a:latin typeface="YuGothic"/>
                <a:cs typeface="YuGothic"/>
              </a:rPr>
              <a:t>月 創刊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854278" y="3559047"/>
            <a:ext cx="2113280" cy="464820"/>
          </a:xfrm>
          <a:custGeom>
            <a:avLst/>
            <a:gdLst/>
            <a:ahLst/>
            <a:cxnLst/>
            <a:rect l="l" t="t" r="r" b="b"/>
            <a:pathLst>
              <a:path w="2113279" h="464820">
                <a:moveTo>
                  <a:pt x="0" y="0"/>
                </a:moveTo>
                <a:lnTo>
                  <a:pt x="2112657" y="0"/>
                </a:lnTo>
                <a:lnTo>
                  <a:pt x="2112657" y="464324"/>
                </a:lnTo>
                <a:lnTo>
                  <a:pt x="0" y="464324"/>
                </a:lnTo>
                <a:lnTo>
                  <a:pt x="0" y="0"/>
                </a:lnTo>
                <a:close/>
              </a:path>
            </a:pathLst>
          </a:custGeom>
          <a:solidFill>
            <a:srgbClr val="E5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854278" y="3639110"/>
            <a:ext cx="211328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20040">
              <a:lnSpc>
                <a:spcPct val="100000"/>
              </a:lnSpc>
              <a:spcBef>
                <a:spcPts val="105"/>
              </a:spcBef>
            </a:pPr>
            <a:r>
              <a:rPr dirty="0" sz="1600" spc="-10" b="1">
                <a:latin typeface="Trebuchet MS"/>
                <a:cs typeface="Trebuchet MS"/>
              </a:rPr>
              <a:t>2019</a:t>
            </a:r>
            <a:r>
              <a:rPr dirty="0" sz="1600" spc="5" b="1">
                <a:latin typeface="YuGothic"/>
                <a:cs typeface="YuGothic"/>
              </a:rPr>
              <a:t>年</a:t>
            </a:r>
            <a:r>
              <a:rPr dirty="0" sz="1600" spc="-10" b="1">
                <a:latin typeface="Trebuchet MS"/>
                <a:cs typeface="Trebuchet MS"/>
              </a:rPr>
              <a:t>2</a:t>
            </a:r>
            <a:r>
              <a:rPr dirty="0" sz="1600" spc="5" b="1">
                <a:latin typeface="YuGothic"/>
                <a:cs typeface="YuGothic"/>
              </a:rPr>
              <a:t>月 創刊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1375" y="5953859"/>
            <a:ext cx="7687945" cy="634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19910" marR="5080" indent="-1807845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latin typeface="YuGothic"/>
                <a:cs typeface="YuGothic"/>
              </a:rPr>
              <a:t>日経</a:t>
            </a:r>
            <a:r>
              <a:rPr dirty="0" sz="2000" spc="-5" b="1">
                <a:latin typeface="Trebuchet MS"/>
                <a:cs typeface="Trebuchet MS"/>
              </a:rPr>
              <a:t>x</a:t>
            </a:r>
            <a:r>
              <a:rPr dirty="0" sz="2000" spc="-15" b="1">
                <a:latin typeface="Trebuchet MS"/>
                <a:cs typeface="Trebuchet MS"/>
              </a:rPr>
              <a:t>w</a:t>
            </a:r>
            <a:r>
              <a:rPr dirty="0" sz="2000" spc="-5" b="1">
                <a:latin typeface="Trebuchet MS"/>
                <a:cs typeface="Trebuchet MS"/>
              </a:rPr>
              <a:t>o</a:t>
            </a:r>
            <a:r>
              <a:rPr dirty="0" sz="2000" spc="-20" b="1">
                <a:latin typeface="Trebuchet MS"/>
                <a:cs typeface="Trebuchet MS"/>
              </a:rPr>
              <a:t>ma</a:t>
            </a:r>
            <a:r>
              <a:rPr dirty="0" sz="2000" spc="-10" b="1">
                <a:latin typeface="Trebuchet MS"/>
                <a:cs typeface="Trebuchet MS"/>
              </a:rPr>
              <a:t>n</a:t>
            </a:r>
            <a:r>
              <a:rPr dirty="0" sz="2000" spc="-10" b="1">
                <a:latin typeface="YuGothic"/>
                <a:cs typeface="YuGothic"/>
              </a:rPr>
              <a:t>は、</a:t>
            </a:r>
            <a:r>
              <a:rPr dirty="0" sz="2000" b="1">
                <a:latin typeface="Trebuchet MS"/>
                <a:cs typeface="Trebuchet MS"/>
              </a:rPr>
              <a:t>20</a:t>
            </a:r>
            <a:r>
              <a:rPr dirty="0" sz="2000" spc="-10" b="1">
                <a:latin typeface="YuGothic"/>
                <a:cs typeface="YuGothic"/>
              </a:rPr>
              <a:t>代から</a:t>
            </a:r>
            <a:r>
              <a:rPr dirty="0" sz="2000" b="1">
                <a:latin typeface="Trebuchet MS"/>
                <a:cs typeface="Trebuchet MS"/>
              </a:rPr>
              <a:t>50</a:t>
            </a:r>
            <a:r>
              <a:rPr dirty="0" sz="2000" spc="-10" b="1">
                <a:latin typeface="YuGothic"/>
                <a:cs typeface="YuGothic"/>
              </a:rPr>
              <a:t>代まで全</a:t>
            </a:r>
            <a:r>
              <a:rPr dirty="0" sz="2000" spc="10" b="1">
                <a:latin typeface="YuGothic"/>
                <a:cs typeface="YuGothic"/>
              </a:rPr>
              <a:t>世</a:t>
            </a:r>
            <a:r>
              <a:rPr dirty="0" sz="2000" spc="-10" b="1">
                <a:latin typeface="YuGothic"/>
                <a:cs typeface="YuGothic"/>
              </a:rPr>
              <a:t>代の</a:t>
            </a:r>
            <a:r>
              <a:rPr dirty="0" sz="2000" spc="10" b="1">
                <a:latin typeface="YuGothic"/>
                <a:cs typeface="YuGothic"/>
              </a:rPr>
              <a:t>働</a:t>
            </a:r>
            <a:r>
              <a:rPr dirty="0" sz="2000" spc="-10" b="1">
                <a:latin typeface="YuGothic"/>
                <a:cs typeface="YuGothic"/>
              </a:rPr>
              <a:t>く女</a:t>
            </a:r>
            <a:r>
              <a:rPr dirty="0" sz="2000" spc="10" b="1">
                <a:latin typeface="YuGothic"/>
                <a:cs typeface="YuGothic"/>
              </a:rPr>
              <a:t>性</a:t>
            </a:r>
            <a:r>
              <a:rPr dirty="0" sz="2000" spc="-10" b="1">
                <a:latin typeface="YuGothic"/>
                <a:cs typeface="YuGothic"/>
              </a:rPr>
              <a:t>をカ</a:t>
            </a:r>
            <a:r>
              <a:rPr dirty="0" sz="2000" spc="10" b="1">
                <a:latin typeface="YuGothic"/>
                <a:cs typeface="YuGothic"/>
              </a:rPr>
              <a:t>バ</a:t>
            </a:r>
            <a:r>
              <a:rPr dirty="0" sz="2000" spc="-10" b="1">
                <a:latin typeface="YuGothic"/>
                <a:cs typeface="YuGothic"/>
              </a:rPr>
              <a:t>ーする </a:t>
            </a:r>
            <a:r>
              <a:rPr dirty="0" sz="2000" spc="-10" b="1">
                <a:latin typeface="YuGothic"/>
                <a:cs typeface="YuGothic"/>
              </a:rPr>
              <a:t>日本初のビッグプロジェクトです。</a:t>
            </a:r>
            <a:endParaRPr sz="2000">
              <a:latin typeface="YuGothic"/>
              <a:cs typeface="Yu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8382" y="2348879"/>
            <a:ext cx="2880000" cy="982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606222" y="2348880"/>
            <a:ext cx="2519996" cy="9620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21080" y="22697"/>
            <a:ext cx="4751997" cy="10143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0782" y="4257189"/>
            <a:ext cx="8424545" cy="828040"/>
          </a:xfrm>
          <a:custGeom>
            <a:avLst/>
            <a:gdLst/>
            <a:ahLst/>
            <a:cxnLst/>
            <a:rect l="l" t="t" r="r" b="b"/>
            <a:pathLst>
              <a:path w="8424545" h="828039">
                <a:moveTo>
                  <a:pt x="8010004" y="0"/>
                </a:moveTo>
                <a:lnTo>
                  <a:pt x="413994" y="0"/>
                </a:lnTo>
                <a:lnTo>
                  <a:pt x="365714" y="2785"/>
                </a:lnTo>
                <a:lnTo>
                  <a:pt x="319070" y="10933"/>
                </a:lnTo>
                <a:lnTo>
                  <a:pt x="274373" y="24134"/>
                </a:lnTo>
                <a:lnTo>
                  <a:pt x="231932" y="42077"/>
                </a:lnTo>
                <a:lnTo>
                  <a:pt x="192059" y="64452"/>
                </a:lnTo>
                <a:lnTo>
                  <a:pt x="155064" y="90947"/>
                </a:lnTo>
                <a:lnTo>
                  <a:pt x="121258" y="121253"/>
                </a:lnTo>
                <a:lnTo>
                  <a:pt x="90951" y="155058"/>
                </a:lnTo>
                <a:lnTo>
                  <a:pt x="64455" y="192053"/>
                </a:lnTo>
                <a:lnTo>
                  <a:pt x="42079" y="231926"/>
                </a:lnTo>
                <a:lnTo>
                  <a:pt x="24135" y="274368"/>
                </a:lnTo>
                <a:lnTo>
                  <a:pt x="10934" y="319066"/>
                </a:lnTo>
                <a:lnTo>
                  <a:pt x="2785" y="365712"/>
                </a:lnTo>
                <a:lnTo>
                  <a:pt x="0" y="413994"/>
                </a:lnTo>
                <a:lnTo>
                  <a:pt x="2785" y="462276"/>
                </a:lnTo>
                <a:lnTo>
                  <a:pt x="10934" y="508922"/>
                </a:lnTo>
                <a:lnTo>
                  <a:pt x="24135" y="553621"/>
                </a:lnTo>
                <a:lnTo>
                  <a:pt x="42079" y="596062"/>
                </a:lnTo>
                <a:lnTo>
                  <a:pt x="64455" y="635935"/>
                </a:lnTo>
                <a:lnTo>
                  <a:pt x="90951" y="672930"/>
                </a:lnTo>
                <a:lnTo>
                  <a:pt x="121258" y="706735"/>
                </a:lnTo>
                <a:lnTo>
                  <a:pt x="155064" y="737041"/>
                </a:lnTo>
                <a:lnTo>
                  <a:pt x="192059" y="763537"/>
                </a:lnTo>
                <a:lnTo>
                  <a:pt x="231932" y="785911"/>
                </a:lnTo>
                <a:lnTo>
                  <a:pt x="274373" y="803854"/>
                </a:lnTo>
                <a:lnTo>
                  <a:pt x="319070" y="817055"/>
                </a:lnTo>
                <a:lnTo>
                  <a:pt x="365714" y="825204"/>
                </a:lnTo>
                <a:lnTo>
                  <a:pt x="413994" y="827989"/>
                </a:lnTo>
                <a:lnTo>
                  <a:pt x="8010004" y="827989"/>
                </a:lnTo>
                <a:lnTo>
                  <a:pt x="8058283" y="825204"/>
                </a:lnTo>
                <a:lnTo>
                  <a:pt x="8104927" y="817055"/>
                </a:lnTo>
                <a:lnTo>
                  <a:pt x="8149625" y="803854"/>
                </a:lnTo>
                <a:lnTo>
                  <a:pt x="8192066" y="785911"/>
                </a:lnTo>
                <a:lnTo>
                  <a:pt x="8231939" y="763537"/>
                </a:lnTo>
                <a:lnTo>
                  <a:pt x="8268934" y="737041"/>
                </a:lnTo>
                <a:lnTo>
                  <a:pt x="8302740" y="706735"/>
                </a:lnTo>
                <a:lnTo>
                  <a:pt x="8333047" y="672930"/>
                </a:lnTo>
                <a:lnTo>
                  <a:pt x="8359543" y="635935"/>
                </a:lnTo>
                <a:lnTo>
                  <a:pt x="8381919" y="596062"/>
                </a:lnTo>
                <a:lnTo>
                  <a:pt x="8399863" y="553621"/>
                </a:lnTo>
                <a:lnTo>
                  <a:pt x="8413064" y="508922"/>
                </a:lnTo>
                <a:lnTo>
                  <a:pt x="8421213" y="462276"/>
                </a:lnTo>
                <a:lnTo>
                  <a:pt x="8423998" y="413994"/>
                </a:lnTo>
                <a:lnTo>
                  <a:pt x="8421213" y="365712"/>
                </a:lnTo>
                <a:lnTo>
                  <a:pt x="8413064" y="319066"/>
                </a:lnTo>
                <a:lnTo>
                  <a:pt x="8399863" y="274368"/>
                </a:lnTo>
                <a:lnTo>
                  <a:pt x="8381919" y="231926"/>
                </a:lnTo>
                <a:lnTo>
                  <a:pt x="8359543" y="192053"/>
                </a:lnTo>
                <a:lnTo>
                  <a:pt x="8333047" y="155058"/>
                </a:lnTo>
                <a:lnTo>
                  <a:pt x="8302740" y="121253"/>
                </a:lnTo>
                <a:lnTo>
                  <a:pt x="8268934" y="90947"/>
                </a:lnTo>
                <a:lnTo>
                  <a:pt x="8231939" y="64452"/>
                </a:lnTo>
                <a:lnTo>
                  <a:pt x="8192066" y="42077"/>
                </a:lnTo>
                <a:lnTo>
                  <a:pt x="8149625" y="24134"/>
                </a:lnTo>
                <a:lnTo>
                  <a:pt x="8104927" y="10933"/>
                </a:lnTo>
                <a:lnTo>
                  <a:pt x="8058283" y="2785"/>
                </a:lnTo>
                <a:lnTo>
                  <a:pt x="8010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497337" y="4399979"/>
            <a:ext cx="4283710" cy="512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590" b="1">
                <a:solidFill>
                  <a:srgbClr val="C64648"/>
                </a:solidFill>
                <a:latin typeface="YuGothic"/>
                <a:cs typeface="YuGothic"/>
              </a:rPr>
              <a:t>ブログ・フォーラ</a:t>
            </a:r>
            <a:r>
              <a:rPr dirty="0" sz="3200" spc="-10" b="1">
                <a:solidFill>
                  <a:srgbClr val="C64648"/>
                </a:solidFill>
                <a:latin typeface="YuGothic"/>
                <a:cs typeface="YuGothic"/>
              </a:rPr>
              <a:t>ム</a:t>
            </a:r>
            <a:endParaRPr sz="3200">
              <a:latin typeface="YuGothic"/>
              <a:cs typeface="YuGothic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61113" y="4342396"/>
            <a:ext cx="2326534" cy="5728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896664" y="5018684"/>
            <a:ext cx="2113280" cy="464820"/>
          </a:xfrm>
          <a:prstGeom prst="rect">
            <a:avLst/>
          </a:prstGeom>
          <a:solidFill>
            <a:srgbClr val="E5FF00"/>
          </a:solidFill>
        </p:spPr>
        <p:txBody>
          <a:bodyPr wrap="square" lIns="0" tIns="93345" rIns="0" bIns="0" rtlCol="0" vert="horz">
            <a:spAutoFit/>
          </a:bodyPr>
          <a:lstStyle/>
          <a:p>
            <a:pPr marL="216535">
              <a:lnSpc>
                <a:spcPct val="100000"/>
              </a:lnSpc>
              <a:spcBef>
                <a:spcPts val="735"/>
              </a:spcBef>
            </a:pPr>
            <a:r>
              <a:rPr dirty="0" sz="1600" spc="-10" b="1">
                <a:latin typeface="Trebuchet MS"/>
                <a:cs typeface="Trebuchet MS"/>
              </a:rPr>
              <a:t>2019</a:t>
            </a:r>
            <a:r>
              <a:rPr dirty="0" sz="1600" spc="5" b="1">
                <a:latin typeface="YuGothic"/>
                <a:cs typeface="YuGothic"/>
              </a:rPr>
              <a:t>年</a:t>
            </a:r>
            <a:r>
              <a:rPr dirty="0" sz="1600" spc="-10" b="1">
                <a:latin typeface="Trebuchet MS"/>
                <a:cs typeface="Trebuchet MS"/>
              </a:rPr>
              <a:t>5</a:t>
            </a:r>
            <a:r>
              <a:rPr dirty="0" sz="1600" spc="5" b="1">
                <a:latin typeface="YuGothic"/>
                <a:cs typeface="YuGothic"/>
              </a:rPr>
              <a:t>月頃 新設</a:t>
            </a:r>
            <a:endParaRPr sz="1600">
              <a:latin typeface="YuGothic"/>
              <a:cs typeface="Yu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rebuchet MS"/>
                <a:cs typeface="Trebuchet MS"/>
              </a:rPr>
              <a:t>2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8505" y="3204338"/>
            <a:ext cx="1950453" cy="2239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97558" y="5579693"/>
            <a:ext cx="2150110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310" b="1">
                <a:latin typeface="YuGothic"/>
                <a:cs typeface="YuGothic"/>
              </a:rPr>
              <a:t>日</a:t>
            </a:r>
            <a:r>
              <a:rPr dirty="0" sz="1100" b="1">
                <a:latin typeface="YuGothic"/>
                <a:cs typeface="YuGothic"/>
              </a:rPr>
              <a:t>経</a:t>
            </a:r>
            <a:r>
              <a:rPr dirty="0" sz="1100" spc="-10" b="1">
                <a:latin typeface="YuGothic"/>
                <a:cs typeface="YuGothic"/>
              </a:rPr>
              <a:t> </a:t>
            </a:r>
            <a:r>
              <a:rPr dirty="0" sz="1100" b="1">
                <a:latin typeface="Trebuchet MS"/>
                <a:cs typeface="Trebuchet MS"/>
              </a:rPr>
              <a:t>x</a:t>
            </a:r>
            <a:r>
              <a:rPr dirty="0" sz="1100" spc="-35" b="1">
                <a:latin typeface="Trebuchet MS"/>
                <a:cs typeface="Trebuchet MS"/>
              </a:rPr>
              <a:t> </a:t>
            </a:r>
            <a:r>
              <a:rPr dirty="0" sz="1100" b="1">
                <a:latin typeface="Trebuchet MS"/>
                <a:cs typeface="Trebuchet MS"/>
              </a:rPr>
              <a:t>w</a:t>
            </a:r>
            <a:r>
              <a:rPr dirty="0" sz="1100" spc="-25" b="1">
                <a:latin typeface="Trebuchet MS"/>
                <a:cs typeface="Trebuchet MS"/>
              </a:rPr>
              <a:t> </a:t>
            </a:r>
            <a:r>
              <a:rPr dirty="0" sz="1100" spc="155" b="1">
                <a:latin typeface="Trebuchet MS"/>
                <a:cs typeface="Trebuchet MS"/>
              </a:rPr>
              <a:t>om</a:t>
            </a:r>
            <a:r>
              <a:rPr dirty="0" sz="1100" spc="-15" b="1">
                <a:latin typeface="Trebuchet MS"/>
                <a:cs typeface="Trebuchet MS"/>
              </a:rPr>
              <a:t> </a:t>
            </a:r>
            <a:r>
              <a:rPr dirty="0" sz="1100" b="1">
                <a:latin typeface="Trebuchet MS"/>
                <a:cs typeface="Trebuchet MS"/>
              </a:rPr>
              <a:t>a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sz="1100" b="1">
                <a:latin typeface="Trebuchet MS"/>
                <a:cs typeface="Trebuchet MS"/>
              </a:rPr>
              <a:t>n</a:t>
            </a:r>
            <a:r>
              <a:rPr dirty="0" sz="1100" spc="-50" b="1">
                <a:latin typeface="Trebuchet MS"/>
                <a:cs typeface="Trebuchet MS"/>
              </a:rPr>
              <a:t> </a:t>
            </a:r>
            <a:r>
              <a:rPr dirty="0" sz="1100" b="1">
                <a:latin typeface="YuGothic"/>
                <a:cs typeface="YuGothic"/>
              </a:rPr>
              <a:t>編</a:t>
            </a:r>
            <a:r>
              <a:rPr dirty="0" sz="1100" spc="-10" b="1">
                <a:latin typeface="YuGothic"/>
                <a:cs typeface="YuGothic"/>
              </a:rPr>
              <a:t> </a:t>
            </a:r>
            <a:r>
              <a:rPr dirty="0" sz="1100" spc="285" b="1">
                <a:latin typeface="YuGothic"/>
                <a:cs typeface="YuGothic"/>
              </a:rPr>
              <a:t>集</a:t>
            </a:r>
            <a:r>
              <a:rPr dirty="0" sz="1100" b="1">
                <a:latin typeface="YuGothic"/>
                <a:cs typeface="YuGothic"/>
              </a:rPr>
              <a:t>長</a:t>
            </a:r>
            <a:r>
              <a:rPr dirty="0" sz="1100" spc="-30" b="1">
                <a:latin typeface="YuGothic"/>
                <a:cs typeface="YuGothic"/>
              </a:rPr>
              <a:t> </a:t>
            </a:r>
            <a:endParaRPr sz="1100">
              <a:latin typeface="YuGothic"/>
              <a:cs typeface="Yu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310" b="1">
                <a:latin typeface="YuGothic"/>
                <a:cs typeface="YuGothic"/>
              </a:rPr>
              <a:t>羽</a:t>
            </a:r>
            <a:r>
              <a:rPr dirty="0" sz="1100" b="1">
                <a:latin typeface="YuGothic"/>
                <a:cs typeface="YuGothic"/>
              </a:rPr>
              <a:t>生</a:t>
            </a:r>
            <a:r>
              <a:rPr dirty="0" sz="1100" spc="260" b="1">
                <a:latin typeface="YuGothic"/>
                <a:cs typeface="YuGothic"/>
              </a:rPr>
              <a:t> </a:t>
            </a:r>
            <a:r>
              <a:rPr dirty="0" sz="1100" spc="310" b="1">
                <a:latin typeface="YuGothic"/>
                <a:cs typeface="YuGothic"/>
              </a:rPr>
              <a:t>祥子（は</a:t>
            </a:r>
            <a:r>
              <a:rPr dirty="0" sz="1100" b="1">
                <a:latin typeface="YuGothic"/>
                <a:cs typeface="YuGothic"/>
              </a:rPr>
              <a:t>ぶ</a:t>
            </a:r>
            <a:r>
              <a:rPr dirty="0" sz="1100" spc="210" b="1">
                <a:latin typeface="YuGothic"/>
                <a:cs typeface="YuGothic"/>
              </a:rPr>
              <a:t> </a:t>
            </a:r>
            <a:r>
              <a:rPr dirty="0" sz="1100" spc="310" b="1">
                <a:latin typeface="YuGothic"/>
                <a:cs typeface="YuGothic"/>
              </a:rPr>
              <a:t>さちこ</a:t>
            </a:r>
            <a:r>
              <a:rPr dirty="0" sz="1100" b="1">
                <a:latin typeface="YuGothic"/>
                <a:cs typeface="YuGothic"/>
              </a:rPr>
              <a:t>）</a:t>
            </a:r>
            <a:r>
              <a:rPr dirty="0" sz="1100" spc="-5" b="1">
                <a:latin typeface="YuGothic"/>
                <a:cs typeface="YuGothic"/>
              </a:rPr>
              <a:t> </a:t>
            </a:r>
            <a:endParaRPr sz="1100">
              <a:latin typeface="YuGothic"/>
              <a:cs typeface="Yu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pc="275"/>
              <a:t>プロジェク</a:t>
            </a:r>
            <a:r>
              <a:rPr dirty="0" spc="300"/>
              <a:t>トの目</a:t>
            </a:r>
            <a:r>
              <a:rPr dirty="0" spc="275"/>
              <a:t>的</a:t>
            </a:r>
            <a:r>
              <a:rPr dirty="0" spc="-5"/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pc="5"/>
              <a:t>独身世代、共働き子育</a:t>
            </a:r>
            <a:r>
              <a:rPr dirty="0" spc="-20"/>
              <a:t>て</a:t>
            </a:r>
            <a:r>
              <a:rPr dirty="0" spc="5"/>
              <a:t>世代</a:t>
            </a:r>
            <a:r>
              <a:rPr dirty="0" spc="-20"/>
              <a:t>、</a:t>
            </a:r>
            <a:r>
              <a:rPr dirty="0" spc="5"/>
              <a:t>大人</a:t>
            </a:r>
            <a:r>
              <a:rPr dirty="0" spc="-20"/>
              <a:t>世</a:t>
            </a:r>
            <a:r>
              <a:rPr dirty="0" spc="5"/>
              <a:t>代</a:t>
            </a:r>
            <a:r>
              <a:rPr dirty="0" spc="-5"/>
              <a:t>……</a:t>
            </a:r>
            <a:r>
              <a:rPr dirty="0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5"/>
              <a:t>「働く女性」と一言で</a:t>
            </a:r>
            <a:r>
              <a:rPr dirty="0" spc="-20"/>
              <a:t>表</a:t>
            </a:r>
            <a:r>
              <a:rPr dirty="0" spc="5"/>
              <a:t>現し</a:t>
            </a:r>
            <a:r>
              <a:rPr dirty="0" spc="-20"/>
              <a:t>て</a:t>
            </a:r>
            <a:r>
              <a:rPr dirty="0" spc="5"/>
              <a:t>も、</a:t>
            </a:r>
            <a:r>
              <a:rPr dirty="0" spc="5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5"/>
              <a:t>年齢やライフスタイル</a:t>
            </a:r>
            <a:r>
              <a:rPr dirty="0" spc="-20"/>
              <a:t>ご</a:t>
            </a:r>
            <a:r>
              <a:rPr dirty="0" spc="5"/>
              <a:t>とに</a:t>
            </a:r>
            <a:r>
              <a:rPr dirty="0" spc="-20"/>
              <a:t>必</a:t>
            </a:r>
            <a:r>
              <a:rPr dirty="0" spc="5"/>
              <a:t>要な</a:t>
            </a:r>
            <a:r>
              <a:rPr dirty="0" spc="-20"/>
              <a:t>情</a:t>
            </a:r>
            <a:r>
              <a:rPr dirty="0" spc="5"/>
              <a:t>報は</a:t>
            </a:r>
            <a:r>
              <a:rPr dirty="0" spc="-20"/>
              <a:t>大</a:t>
            </a:r>
            <a:r>
              <a:rPr dirty="0" spc="5"/>
              <a:t>きく</a:t>
            </a:r>
            <a:r>
              <a:rPr dirty="0" spc="-20"/>
              <a:t>変</a:t>
            </a:r>
            <a:r>
              <a:rPr dirty="0" spc="5"/>
              <a:t>化し</a:t>
            </a:r>
            <a:r>
              <a:rPr dirty="0" spc="-20"/>
              <a:t>て</a:t>
            </a:r>
            <a:r>
              <a:rPr dirty="0" spc="5"/>
              <a:t>いき</a:t>
            </a:r>
            <a:r>
              <a:rPr dirty="0" spc="-20"/>
              <a:t>ま</a:t>
            </a:r>
            <a:r>
              <a:rPr dirty="0" spc="5"/>
              <a:t>す。</a:t>
            </a:r>
            <a:r>
              <a:rPr dirty="0" spc="5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/>
              <a:t> </a:t>
            </a:r>
          </a:p>
          <a:p>
            <a:pPr marL="12700" marR="730250">
              <a:lnSpc>
                <a:spcPct val="131200"/>
              </a:lnSpc>
            </a:pPr>
            <a:r>
              <a:rPr dirty="0" spc="5"/>
              <a:t>キャリアと自分磨きに</a:t>
            </a:r>
            <a:r>
              <a:rPr dirty="0" spc="-20"/>
              <a:t>熱</a:t>
            </a:r>
            <a:r>
              <a:rPr dirty="0" spc="5"/>
              <a:t>心な</a:t>
            </a:r>
            <a:r>
              <a:rPr dirty="0" spc="-10"/>
              <a:t>20-30</a:t>
            </a:r>
            <a:r>
              <a:rPr dirty="0" spc="5"/>
              <a:t>代独</a:t>
            </a:r>
            <a:r>
              <a:rPr dirty="0" spc="-20"/>
              <a:t>身</a:t>
            </a:r>
            <a:r>
              <a:rPr dirty="0" spc="5"/>
              <a:t>向け</a:t>
            </a:r>
            <a:r>
              <a:rPr dirty="0" spc="-20"/>
              <a:t>『</a:t>
            </a:r>
            <a:r>
              <a:rPr dirty="0" spc="5"/>
              <a:t>日経</a:t>
            </a:r>
            <a:r>
              <a:rPr dirty="0" spc="-5"/>
              <a:t>doors</a:t>
            </a:r>
            <a:r>
              <a:rPr dirty="0" spc="-20"/>
              <a:t>』 </a:t>
            </a:r>
            <a:r>
              <a:rPr dirty="0" spc="5"/>
              <a:t>両立ノウハウが必要な</a:t>
            </a:r>
            <a:r>
              <a:rPr dirty="0" spc="-10"/>
              <a:t>30-40</a:t>
            </a:r>
            <a:r>
              <a:rPr dirty="0" spc="5"/>
              <a:t>代マ</a:t>
            </a:r>
            <a:r>
              <a:rPr dirty="0" spc="-20"/>
              <a:t>マ</a:t>
            </a:r>
            <a:r>
              <a:rPr dirty="0" spc="5"/>
              <a:t>パパ</a:t>
            </a:r>
            <a:r>
              <a:rPr dirty="0" spc="-20"/>
              <a:t>向</a:t>
            </a:r>
            <a:r>
              <a:rPr dirty="0" spc="5"/>
              <a:t>け『</a:t>
            </a:r>
            <a:r>
              <a:rPr dirty="0" spc="-20"/>
              <a:t>日</a:t>
            </a:r>
            <a:r>
              <a:rPr dirty="0" spc="5"/>
              <a:t>経</a:t>
            </a:r>
            <a:r>
              <a:rPr dirty="0"/>
              <a:t>DUAL</a:t>
            </a:r>
            <a:r>
              <a:rPr dirty="0" spc="-20"/>
              <a:t>』 </a:t>
            </a:r>
            <a:r>
              <a:rPr dirty="0" spc="5"/>
              <a:t>新しい学びや働き方に</a:t>
            </a:r>
            <a:r>
              <a:rPr dirty="0" spc="-20"/>
              <a:t>挑</a:t>
            </a:r>
            <a:r>
              <a:rPr dirty="0" spc="5"/>
              <a:t>戦す</a:t>
            </a:r>
            <a:r>
              <a:rPr dirty="0" spc="-20"/>
              <a:t>る</a:t>
            </a:r>
            <a:r>
              <a:rPr dirty="0" spc="-5"/>
              <a:t>40-50</a:t>
            </a:r>
            <a:r>
              <a:rPr dirty="0" spc="5"/>
              <a:t>代</a:t>
            </a:r>
            <a:r>
              <a:rPr dirty="0" spc="-20"/>
              <a:t>向</a:t>
            </a:r>
            <a:r>
              <a:rPr dirty="0" spc="5"/>
              <a:t>け『</a:t>
            </a:r>
            <a:r>
              <a:rPr dirty="0" spc="-20"/>
              <a:t>日</a:t>
            </a:r>
            <a:r>
              <a:rPr dirty="0" spc="5"/>
              <a:t>経</a:t>
            </a:r>
            <a:r>
              <a:rPr dirty="0"/>
              <a:t>ARIA</a:t>
            </a:r>
            <a:r>
              <a:rPr dirty="0" spc="5"/>
              <a:t>』</a:t>
            </a:r>
            <a:r>
              <a:rPr dirty="0" spc="5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5"/>
              <a:t>各世代の価値観やライ</a:t>
            </a:r>
            <a:r>
              <a:rPr dirty="0" spc="-20"/>
              <a:t>フ</a:t>
            </a:r>
            <a:r>
              <a:rPr dirty="0" spc="5"/>
              <a:t>スタ</a:t>
            </a:r>
            <a:r>
              <a:rPr dirty="0" spc="-20"/>
              <a:t>イ</a:t>
            </a:r>
            <a:r>
              <a:rPr dirty="0" spc="5"/>
              <a:t>ルに</a:t>
            </a:r>
            <a:r>
              <a:rPr dirty="0" spc="-20"/>
              <a:t>合</a:t>
            </a:r>
            <a:r>
              <a:rPr dirty="0" spc="5"/>
              <a:t>った</a:t>
            </a:r>
            <a:r>
              <a:rPr dirty="0" spc="-20"/>
              <a:t>情</a:t>
            </a:r>
            <a:r>
              <a:rPr dirty="0" spc="5"/>
              <a:t>報を</a:t>
            </a:r>
            <a:r>
              <a:rPr dirty="0" spc="5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5"/>
              <a:t>３つの媒体で深く、き</a:t>
            </a:r>
            <a:r>
              <a:rPr dirty="0" spc="-20"/>
              <a:t>め</a:t>
            </a:r>
            <a:r>
              <a:rPr dirty="0" spc="5"/>
              <a:t>細や</a:t>
            </a:r>
            <a:r>
              <a:rPr dirty="0" spc="-20"/>
              <a:t>か</a:t>
            </a:r>
            <a:r>
              <a:rPr dirty="0" spc="5"/>
              <a:t>に発</a:t>
            </a:r>
            <a:r>
              <a:rPr dirty="0" spc="-20"/>
              <a:t>信</a:t>
            </a:r>
            <a:r>
              <a:rPr dirty="0" spc="5"/>
              <a:t>しま</a:t>
            </a:r>
            <a:r>
              <a:rPr dirty="0" spc="-20"/>
              <a:t>す</a:t>
            </a:r>
            <a:r>
              <a:rPr dirty="0" spc="5"/>
              <a:t>。</a:t>
            </a:r>
            <a:r>
              <a:rPr dirty="0" spc="5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/>
              <a:t> 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5"/>
              <a:t>さらに、共通のテーマ</a:t>
            </a:r>
            <a:r>
              <a:rPr dirty="0" spc="-20"/>
              <a:t>や</a:t>
            </a:r>
            <a:r>
              <a:rPr dirty="0" spc="5"/>
              <a:t>特集</a:t>
            </a:r>
            <a:r>
              <a:rPr dirty="0" spc="-20"/>
              <a:t>記</a:t>
            </a:r>
            <a:r>
              <a:rPr dirty="0" spc="5"/>
              <a:t>事に</a:t>
            </a:r>
            <a:r>
              <a:rPr dirty="0" spc="-20"/>
              <a:t>つ</a:t>
            </a:r>
            <a:r>
              <a:rPr dirty="0" spc="5"/>
              <a:t>いて</a:t>
            </a:r>
            <a:r>
              <a:rPr dirty="0" spc="-20"/>
              <a:t>フ</a:t>
            </a:r>
            <a:r>
              <a:rPr dirty="0" spc="5"/>
              <a:t>ラッ</a:t>
            </a:r>
            <a:r>
              <a:rPr dirty="0" spc="-20"/>
              <a:t>ト</a:t>
            </a:r>
            <a:r>
              <a:rPr dirty="0" spc="5"/>
              <a:t>な場</a:t>
            </a:r>
            <a:r>
              <a:rPr dirty="0" spc="-20"/>
              <a:t>で</a:t>
            </a:r>
            <a:r>
              <a:rPr dirty="0"/>
              <a:t> 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15107" y="5322785"/>
            <a:ext cx="6667500" cy="66548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600" spc="5" b="1">
                <a:latin typeface="YuGothic"/>
                <a:cs typeface="YuGothic"/>
              </a:rPr>
              <a:t>自由に</a:t>
            </a:r>
            <a:r>
              <a:rPr dirty="0" sz="1600" spc="-20" b="1">
                <a:latin typeface="YuGothic"/>
                <a:cs typeface="YuGothic"/>
              </a:rPr>
              <a:t>語</a:t>
            </a:r>
            <a:r>
              <a:rPr dirty="0" sz="1600" spc="5" b="1">
                <a:latin typeface="YuGothic"/>
                <a:cs typeface="YuGothic"/>
              </a:rPr>
              <a:t>り合</a:t>
            </a:r>
            <a:r>
              <a:rPr dirty="0" sz="1600" spc="-20" b="1">
                <a:latin typeface="YuGothic"/>
                <a:cs typeface="YuGothic"/>
              </a:rPr>
              <a:t>え</a:t>
            </a:r>
            <a:r>
              <a:rPr dirty="0" sz="1600" spc="5" b="1">
                <a:latin typeface="YuGothic"/>
                <a:cs typeface="YuGothic"/>
              </a:rPr>
              <a:t>るプ</a:t>
            </a:r>
            <a:r>
              <a:rPr dirty="0" sz="1600" spc="-20" b="1">
                <a:latin typeface="YuGothic"/>
                <a:cs typeface="YuGothic"/>
              </a:rPr>
              <a:t>ラ</a:t>
            </a:r>
            <a:r>
              <a:rPr dirty="0" sz="1600" spc="5" b="1">
                <a:latin typeface="YuGothic"/>
                <a:cs typeface="YuGothic"/>
              </a:rPr>
              <a:t>ット</a:t>
            </a:r>
            <a:r>
              <a:rPr dirty="0" sz="1600" spc="-20" b="1">
                <a:latin typeface="YuGothic"/>
                <a:cs typeface="YuGothic"/>
              </a:rPr>
              <a:t>フ</a:t>
            </a:r>
            <a:r>
              <a:rPr dirty="0" sz="1600" spc="5" b="1">
                <a:latin typeface="YuGothic"/>
                <a:cs typeface="YuGothic"/>
              </a:rPr>
              <a:t>ォ</a:t>
            </a:r>
            <a:r>
              <a:rPr dirty="0" sz="1600" spc="-20" b="1">
                <a:latin typeface="YuGothic"/>
                <a:cs typeface="YuGothic"/>
              </a:rPr>
              <a:t>ー</a:t>
            </a:r>
            <a:r>
              <a:rPr dirty="0" sz="1600" spc="5" b="1">
                <a:latin typeface="YuGothic"/>
                <a:cs typeface="YuGothic"/>
              </a:rPr>
              <a:t>ム「日</a:t>
            </a:r>
            <a:r>
              <a:rPr dirty="0" sz="1600" spc="-20" b="1">
                <a:latin typeface="YuGothic"/>
                <a:cs typeface="YuGothic"/>
              </a:rPr>
              <a:t>経</a:t>
            </a:r>
            <a:r>
              <a:rPr dirty="0" sz="1600" b="1">
                <a:latin typeface="YuGothic"/>
                <a:cs typeface="YuGothic"/>
              </a:rPr>
              <a:t>xwoman</a:t>
            </a:r>
            <a:r>
              <a:rPr dirty="0" sz="1600" spc="-5" b="1">
                <a:latin typeface="YuGothic"/>
                <a:cs typeface="YuGothic"/>
              </a:rPr>
              <a:t> Terrace </a:t>
            </a:r>
            <a:r>
              <a:rPr dirty="0" sz="1600" spc="5" b="1">
                <a:latin typeface="YuGothic"/>
                <a:cs typeface="YuGothic"/>
              </a:rPr>
              <a:t>」</a:t>
            </a:r>
            <a:r>
              <a:rPr dirty="0" sz="1600" spc="-20" b="1">
                <a:latin typeface="YuGothic"/>
                <a:cs typeface="YuGothic"/>
              </a:rPr>
              <a:t>も</a:t>
            </a:r>
            <a:r>
              <a:rPr dirty="0" sz="1600" spc="5" b="1">
                <a:latin typeface="YuGothic"/>
                <a:cs typeface="YuGothic"/>
              </a:rPr>
              <a:t>開設</a:t>
            </a:r>
            <a:r>
              <a:rPr dirty="0" sz="1600" spc="-20" b="1">
                <a:latin typeface="YuGothic"/>
                <a:cs typeface="YuGothic"/>
              </a:rPr>
              <a:t>。</a:t>
            </a:r>
            <a:r>
              <a:rPr dirty="0" sz="1600" b="1"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5" b="1">
                <a:latin typeface="YuGothic"/>
                <a:cs typeface="YuGothic"/>
              </a:rPr>
              <a:t>３媒体をクロスして、</a:t>
            </a:r>
            <a:r>
              <a:rPr dirty="0" sz="1600" spc="-20" b="1">
                <a:latin typeface="YuGothic"/>
                <a:cs typeface="YuGothic"/>
              </a:rPr>
              <a:t>働</a:t>
            </a:r>
            <a:r>
              <a:rPr dirty="0" sz="1600" spc="5" b="1">
                <a:latin typeface="YuGothic"/>
                <a:cs typeface="YuGothic"/>
              </a:rPr>
              <a:t>く女</a:t>
            </a:r>
            <a:r>
              <a:rPr dirty="0" sz="1600" spc="-20" b="1">
                <a:latin typeface="YuGothic"/>
                <a:cs typeface="YuGothic"/>
              </a:rPr>
              <a:t>性</a:t>
            </a:r>
            <a:r>
              <a:rPr dirty="0" sz="1600" spc="5" b="1">
                <a:latin typeface="YuGothic"/>
                <a:cs typeface="YuGothic"/>
              </a:rPr>
              <a:t>たち</a:t>
            </a:r>
            <a:r>
              <a:rPr dirty="0" sz="1600" spc="-20" b="1">
                <a:latin typeface="YuGothic"/>
                <a:cs typeface="YuGothic"/>
              </a:rPr>
              <a:t>の</a:t>
            </a:r>
            <a:r>
              <a:rPr dirty="0" sz="1600" spc="5" b="1">
                <a:latin typeface="YuGothic"/>
                <a:cs typeface="YuGothic"/>
              </a:rPr>
              <a:t>声を</a:t>
            </a:r>
            <a:r>
              <a:rPr dirty="0" sz="1600" spc="-20" b="1">
                <a:latin typeface="YuGothic"/>
                <a:cs typeface="YuGothic"/>
              </a:rPr>
              <a:t>社</a:t>
            </a:r>
            <a:r>
              <a:rPr dirty="0" sz="1600" spc="5" b="1">
                <a:latin typeface="YuGothic"/>
                <a:cs typeface="YuGothic"/>
              </a:rPr>
              <a:t>会に</a:t>
            </a:r>
            <a:r>
              <a:rPr dirty="0" sz="1600" spc="-20" b="1">
                <a:latin typeface="YuGothic"/>
                <a:cs typeface="YuGothic"/>
              </a:rPr>
              <a:t>届</a:t>
            </a:r>
            <a:r>
              <a:rPr dirty="0" sz="1600" spc="5" b="1">
                <a:latin typeface="YuGothic"/>
                <a:cs typeface="YuGothic"/>
              </a:rPr>
              <a:t>けま</a:t>
            </a:r>
            <a:r>
              <a:rPr dirty="0" sz="1600" spc="-20" b="1">
                <a:latin typeface="YuGothic"/>
                <a:cs typeface="YuGothic"/>
              </a:rPr>
              <a:t>す</a:t>
            </a:r>
            <a:r>
              <a:rPr dirty="0" sz="1600" spc="5" b="1">
                <a:latin typeface="YuGothic"/>
                <a:cs typeface="YuGothic"/>
              </a:rPr>
              <a:t>。</a:t>
            </a:r>
            <a:r>
              <a:rPr dirty="0" sz="1600" spc="5" b="1"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4363" y="1933575"/>
            <a:ext cx="4401194" cy="3230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772" y="150109"/>
            <a:ext cx="4397375" cy="3295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275"/>
              <a:t>プロジェク</a:t>
            </a:r>
            <a:r>
              <a:rPr dirty="0" sz="2000" spc="300"/>
              <a:t>トが必</a:t>
            </a:r>
            <a:r>
              <a:rPr dirty="0" sz="2000" spc="275"/>
              <a:t>要</a:t>
            </a:r>
            <a:r>
              <a:rPr dirty="0" sz="2000" spc="300"/>
              <a:t>とされる背景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rebuchet MS"/>
                <a:cs typeface="Trebuchet MS"/>
              </a:rPr>
              <a:t>3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294" y="727287"/>
            <a:ext cx="96126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YuGothic"/>
                <a:cs typeface="YuGothic"/>
              </a:rPr>
              <a:t>「日経</a:t>
            </a:r>
            <a:r>
              <a:rPr dirty="0" sz="1700" spc="-5" b="1">
                <a:latin typeface="YuGothic"/>
                <a:cs typeface="YuGothic"/>
              </a:rPr>
              <a:t>xwoman</a:t>
            </a:r>
            <a:r>
              <a:rPr dirty="0" sz="1700" b="1">
                <a:latin typeface="YuGothic"/>
                <a:cs typeface="YuGothic"/>
              </a:rPr>
              <a:t>」プロジェクトは、働く女性のライフス</a:t>
            </a:r>
            <a:r>
              <a:rPr dirty="0" sz="1700" spc="-25" b="1">
                <a:latin typeface="YuGothic"/>
                <a:cs typeface="YuGothic"/>
              </a:rPr>
              <a:t>タ</a:t>
            </a:r>
            <a:r>
              <a:rPr dirty="0" sz="1700" b="1">
                <a:latin typeface="YuGothic"/>
                <a:cs typeface="YuGothic"/>
              </a:rPr>
              <a:t>イルの変貌</a:t>
            </a:r>
            <a:r>
              <a:rPr dirty="0" sz="1700" spc="-25" b="1">
                <a:latin typeface="YuGothic"/>
                <a:cs typeface="YuGothic"/>
              </a:rPr>
              <a:t>を</a:t>
            </a:r>
            <a:r>
              <a:rPr dirty="0" sz="1700" b="1">
                <a:latin typeface="YuGothic"/>
                <a:cs typeface="YuGothic"/>
              </a:rPr>
              <a:t>いち早くキ</a:t>
            </a:r>
            <a:r>
              <a:rPr dirty="0" sz="1700" spc="-25" b="1">
                <a:latin typeface="YuGothic"/>
                <a:cs typeface="YuGothic"/>
              </a:rPr>
              <a:t>ャ</a:t>
            </a:r>
            <a:r>
              <a:rPr dirty="0" sz="1700" b="1">
                <a:latin typeface="YuGothic"/>
                <a:cs typeface="YuGothic"/>
              </a:rPr>
              <a:t>ッチします</a:t>
            </a:r>
            <a:r>
              <a:rPr dirty="0" sz="1700" spc="-25" b="1">
                <a:latin typeface="YuGothic"/>
                <a:cs typeface="YuGothic"/>
              </a:rPr>
              <a:t>！</a:t>
            </a:r>
            <a:r>
              <a:rPr dirty="0" sz="1700" b="1">
                <a:latin typeface="YuGothic"/>
                <a:cs typeface="YuGothic"/>
              </a:rPr>
              <a:t> </a:t>
            </a:r>
            <a:endParaRPr sz="1700">
              <a:latin typeface="YuGothic"/>
              <a:cs typeface="Yu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60715" y="3166009"/>
            <a:ext cx="279259" cy="8304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55663" y="3166022"/>
            <a:ext cx="279260" cy="8304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0442" y="1933858"/>
            <a:ext cx="2000885" cy="3231515"/>
          </a:xfrm>
          <a:custGeom>
            <a:avLst/>
            <a:gdLst/>
            <a:ahLst/>
            <a:cxnLst/>
            <a:rect l="l" t="t" r="r" b="b"/>
            <a:pathLst>
              <a:path w="2000885" h="3231515">
                <a:moveTo>
                  <a:pt x="1826780" y="0"/>
                </a:moveTo>
                <a:lnTo>
                  <a:pt x="173482" y="0"/>
                </a:lnTo>
                <a:lnTo>
                  <a:pt x="127364" y="6197"/>
                </a:lnTo>
                <a:lnTo>
                  <a:pt x="85923" y="23685"/>
                </a:lnTo>
                <a:lnTo>
                  <a:pt x="50812" y="50812"/>
                </a:lnTo>
                <a:lnTo>
                  <a:pt x="23685" y="85923"/>
                </a:lnTo>
                <a:lnTo>
                  <a:pt x="6197" y="127364"/>
                </a:lnTo>
                <a:lnTo>
                  <a:pt x="0" y="173482"/>
                </a:lnTo>
                <a:lnTo>
                  <a:pt x="0" y="3057499"/>
                </a:lnTo>
                <a:lnTo>
                  <a:pt x="6197" y="3103622"/>
                </a:lnTo>
                <a:lnTo>
                  <a:pt x="23685" y="3145067"/>
                </a:lnTo>
                <a:lnTo>
                  <a:pt x="50812" y="3180180"/>
                </a:lnTo>
                <a:lnTo>
                  <a:pt x="85923" y="3207307"/>
                </a:lnTo>
                <a:lnTo>
                  <a:pt x="127364" y="3224797"/>
                </a:lnTo>
                <a:lnTo>
                  <a:pt x="173482" y="3230994"/>
                </a:lnTo>
                <a:lnTo>
                  <a:pt x="1826780" y="3230994"/>
                </a:lnTo>
                <a:lnTo>
                  <a:pt x="1872903" y="3224797"/>
                </a:lnTo>
                <a:lnTo>
                  <a:pt x="1914348" y="3207307"/>
                </a:lnTo>
                <a:lnTo>
                  <a:pt x="1949461" y="3180180"/>
                </a:lnTo>
                <a:lnTo>
                  <a:pt x="1976588" y="3145067"/>
                </a:lnTo>
                <a:lnTo>
                  <a:pt x="1994078" y="3103622"/>
                </a:lnTo>
                <a:lnTo>
                  <a:pt x="2000275" y="3057499"/>
                </a:lnTo>
                <a:lnTo>
                  <a:pt x="2000275" y="173482"/>
                </a:lnTo>
                <a:lnTo>
                  <a:pt x="1994078" y="127364"/>
                </a:lnTo>
                <a:lnTo>
                  <a:pt x="1976588" y="85923"/>
                </a:lnTo>
                <a:lnTo>
                  <a:pt x="1949461" y="50812"/>
                </a:lnTo>
                <a:lnTo>
                  <a:pt x="1914348" y="23685"/>
                </a:lnTo>
                <a:lnTo>
                  <a:pt x="1872903" y="6197"/>
                </a:lnTo>
                <a:lnTo>
                  <a:pt x="182678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1394" y="2159657"/>
            <a:ext cx="1398905" cy="1398905"/>
          </a:xfrm>
          <a:custGeom>
            <a:avLst/>
            <a:gdLst/>
            <a:ahLst/>
            <a:cxnLst/>
            <a:rect l="l" t="t" r="r" b="b"/>
            <a:pathLst>
              <a:path w="1398905" h="1398904">
                <a:moveTo>
                  <a:pt x="699185" y="0"/>
                </a:moveTo>
                <a:lnTo>
                  <a:pt x="651314" y="1613"/>
                </a:lnTo>
                <a:lnTo>
                  <a:pt x="604309" y="6382"/>
                </a:lnTo>
                <a:lnTo>
                  <a:pt x="558273" y="14205"/>
                </a:lnTo>
                <a:lnTo>
                  <a:pt x="513312" y="24976"/>
                </a:lnTo>
                <a:lnTo>
                  <a:pt x="469529" y="38591"/>
                </a:lnTo>
                <a:lnTo>
                  <a:pt x="427028" y="54946"/>
                </a:lnTo>
                <a:lnTo>
                  <a:pt x="385914" y="73937"/>
                </a:lnTo>
                <a:lnTo>
                  <a:pt x="346290" y="95460"/>
                </a:lnTo>
                <a:lnTo>
                  <a:pt x="308261" y="119411"/>
                </a:lnTo>
                <a:lnTo>
                  <a:pt x="271931" y="145686"/>
                </a:lnTo>
                <a:lnTo>
                  <a:pt x="237404" y="174179"/>
                </a:lnTo>
                <a:lnTo>
                  <a:pt x="204784" y="204789"/>
                </a:lnTo>
                <a:lnTo>
                  <a:pt x="174175" y="237409"/>
                </a:lnTo>
                <a:lnTo>
                  <a:pt x="145682" y="271936"/>
                </a:lnTo>
                <a:lnTo>
                  <a:pt x="119408" y="308267"/>
                </a:lnTo>
                <a:lnTo>
                  <a:pt x="95457" y="346296"/>
                </a:lnTo>
                <a:lnTo>
                  <a:pt x="73935" y="385919"/>
                </a:lnTo>
                <a:lnTo>
                  <a:pt x="54944" y="427033"/>
                </a:lnTo>
                <a:lnTo>
                  <a:pt x="38589" y="469534"/>
                </a:lnTo>
                <a:lnTo>
                  <a:pt x="24975" y="513316"/>
                </a:lnTo>
                <a:lnTo>
                  <a:pt x="14204" y="558277"/>
                </a:lnTo>
                <a:lnTo>
                  <a:pt x="6382" y="604311"/>
                </a:lnTo>
                <a:lnTo>
                  <a:pt x="1613" y="651315"/>
                </a:lnTo>
                <a:lnTo>
                  <a:pt x="0" y="699185"/>
                </a:lnTo>
                <a:lnTo>
                  <a:pt x="1613" y="747055"/>
                </a:lnTo>
                <a:lnTo>
                  <a:pt x="6382" y="794059"/>
                </a:lnTo>
                <a:lnTo>
                  <a:pt x="14204" y="840094"/>
                </a:lnTo>
                <a:lnTo>
                  <a:pt x="24975" y="885054"/>
                </a:lnTo>
                <a:lnTo>
                  <a:pt x="38589" y="928837"/>
                </a:lnTo>
                <a:lnTo>
                  <a:pt x="54944" y="971337"/>
                </a:lnTo>
                <a:lnTo>
                  <a:pt x="73935" y="1012451"/>
                </a:lnTo>
                <a:lnTo>
                  <a:pt x="95457" y="1052075"/>
                </a:lnTo>
                <a:lnTo>
                  <a:pt x="119408" y="1090104"/>
                </a:lnTo>
                <a:lnTo>
                  <a:pt x="145682" y="1126434"/>
                </a:lnTo>
                <a:lnTo>
                  <a:pt x="174175" y="1160962"/>
                </a:lnTo>
                <a:lnTo>
                  <a:pt x="204784" y="1193582"/>
                </a:lnTo>
                <a:lnTo>
                  <a:pt x="237404" y="1224191"/>
                </a:lnTo>
                <a:lnTo>
                  <a:pt x="271931" y="1252685"/>
                </a:lnTo>
                <a:lnTo>
                  <a:pt x="308261" y="1278960"/>
                </a:lnTo>
                <a:lnTo>
                  <a:pt x="346290" y="1302910"/>
                </a:lnTo>
                <a:lnTo>
                  <a:pt x="385914" y="1324433"/>
                </a:lnTo>
                <a:lnTo>
                  <a:pt x="427028" y="1343425"/>
                </a:lnTo>
                <a:lnTo>
                  <a:pt x="469529" y="1359780"/>
                </a:lnTo>
                <a:lnTo>
                  <a:pt x="513312" y="1373395"/>
                </a:lnTo>
                <a:lnTo>
                  <a:pt x="558273" y="1384166"/>
                </a:lnTo>
                <a:lnTo>
                  <a:pt x="604309" y="1391988"/>
                </a:lnTo>
                <a:lnTo>
                  <a:pt x="651314" y="1396758"/>
                </a:lnTo>
                <a:lnTo>
                  <a:pt x="699185" y="1398371"/>
                </a:lnTo>
                <a:lnTo>
                  <a:pt x="747055" y="1396758"/>
                </a:lnTo>
                <a:lnTo>
                  <a:pt x="794059" y="1391988"/>
                </a:lnTo>
                <a:lnTo>
                  <a:pt x="840094" y="1384166"/>
                </a:lnTo>
                <a:lnTo>
                  <a:pt x="885054" y="1373395"/>
                </a:lnTo>
                <a:lnTo>
                  <a:pt x="928837" y="1359780"/>
                </a:lnTo>
                <a:lnTo>
                  <a:pt x="971337" y="1343425"/>
                </a:lnTo>
                <a:lnTo>
                  <a:pt x="1012451" y="1324433"/>
                </a:lnTo>
                <a:lnTo>
                  <a:pt x="1052075" y="1302910"/>
                </a:lnTo>
                <a:lnTo>
                  <a:pt x="1090104" y="1278960"/>
                </a:lnTo>
                <a:lnTo>
                  <a:pt x="1126434" y="1252685"/>
                </a:lnTo>
                <a:lnTo>
                  <a:pt x="1160962" y="1224191"/>
                </a:lnTo>
                <a:lnTo>
                  <a:pt x="1193582" y="1193582"/>
                </a:lnTo>
                <a:lnTo>
                  <a:pt x="1224191" y="1160962"/>
                </a:lnTo>
                <a:lnTo>
                  <a:pt x="1252685" y="1126434"/>
                </a:lnTo>
                <a:lnTo>
                  <a:pt x="1278960" y="1090104"/>
                </a:lnTo>
                <a:lnTo>
                  <a:pt x="1302910" y="1052075"/>
                </a:lnTo>
                <a:lnTo>
                  <a:pt x="1324433" y="1012451"/>
                </a:lnTo>
                <a:lnTo>
                  <a:pt x="1343425" y="971337"/>
                </a:lnTo>
                <a:lnTo>
                  <a:pt x="1359780" y="928837"/>
                </a:lnTo>
                <a:lnTo>
                  <a:pt x="1373395" y="885054"/>
                </a:lnTo>
                <a:lnTo>
                  <a:pt x="1384166" y="840094"/>
                </a:lnTo>
                <a:lnTo>
                  <a:pt x="1391988" y="794059"/>
                </a:lnTo>
                <a:lnTo>
                  <a:pt x="1396758" y="747055"/>
                </a:lnTo>
                <a:lnTo>
                  <a:pt x="1398371" y="699185"/>
                </a:lnTo>
                <a:lnTo>
                  <a:pt x="1396758" y="651315"/>
                </a:lnTo>
                <a:lnTo>
                  <a:pt x="1391988" y="604311"/>
                </a:lnTo>
                <a:lnTo>
                  <a:pt x="1384166" y="558277"/>
                </a:lnTo>
                <a:lnTo>
                  <a:pt x="1373395" y="513316"/>
                </a:lnTo>
                <a:lnTo>
                  <a:pt x="1359780" y="469534"/>
                </a:lnTo>
                <a:lnTo>
                  <a:pt x="1343425" y="427033"/>
                </a:lnTo>
                <a:lnTo>
                  <a:pt x="1324433" y="385919"/>
                </a:lnTo>
                <a:lnTo>
                  <a:pt x="1302910" y="346296"/>
                </a:lnTo>
                <a:lnTo>
                  <a:pt x="1278960" y="308267"/>
                </a:lnTo>
                <a:lnTo>
                  <a:pt x="1252685" y="271936"/>
                </a:lnTo>
                <a:lnTo>
                  <a:pt x="1224191" y="237409"/>
                </a:lnTo>
                <a:lnTo>
                  <a:pt x="1193582" y="204789"/>
                </a:lnTo>
                <a:lnTo>
                  <a:pt x="1160962" y="174179"/>
                </a:lnTo>
                <a:lnTo>
                  <a:pt x="1126434" y="145686"/>
                </a:lnTo>
                <a:lnTo>
                  <a:pt x="1090104" y="119411"/>
                </a:lnTo>
                <a:lnTo>
                  <a:pt x="1052075" y="95460"/>
                </a:lnTo>
                <a:lnTo>
                  <a:pt x="1012451" y="73937"/>
                </a:lnTo>
                <a:lnTo>
                  <a:pt x="971337" y="54946"/>
                </a:lnTo>
                <a:lnTo>
                  <a:pt x="928837" y="38591"/>
                </a:lnTo>
                <a:lnTo>
                  <a:pt x="885054" y="24976"/>
                </a:lnTo>
                <a:lnTo>
                  <a:pt x="840094" y="14205"/>
                </a:lnTo>
                <a:lnTo>
                  <a:pt x="794059" y="6382"/>
                </a:lnTo>
                <a:lnTo>
                  <a:pt x="747055" y="1613"/>
                </a:lnTo>
                <a:lnTo>
                  <a:pt x="699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19152" y="2458314"/>
            <a:ext cx="1083310" cy="648970"/>
          </a:xfrm>
          <a:custGeom>
            <a:avLst/>
            <a:gdLst/>
            <a:ahLst/>
            <a:cxnLst/>
            <a:rect l="l" t="t" r="r" b="b"/>
            <a:pathLst>
              <a:path w="1083310" h="648969">
                <a:moveTo>
                  <a:pt x="0" y="648385"/>
                </a:moveTo>
                <a:lnTo>
                  <a:pt x="265963" y="3035"/>
                </a:lnTo>
                <a:lnTo>
                  <a:pt x="550926" y="374421"/>
                </a:lnTo>
                <a:lnTo>
                  <a:pt x="816889" y="0"/>
                </a:lnTo>
                <a:lnTo>
                  <a:pt x="1082852" y="648385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888770" y="3143553"/>
            <a:ext cx="946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rebuchet MS"/>
                <a:cs typeface="Trebuchet MS"/>
              </a:rPr>
              <a:t>M</a:t>
            </a:r>
            <a:r>
              <a:rPr dirty="0" sz="1200" spc="-100" b="1">
                <a:latin typeface="Trebuchet MS"/>
                <a:cs typeface="Trebuchet MS"/>
              </a:rPr>
              <a:t> </a:t>
            </a:r>
            <a:r>
              <a:rPr dirty="0" sz="1200" spc="310" b="1">
                <a:latin typeface="YuGothic"/>
                <a:cs typeface="YuGothic"/>
              </a:rPr>
              <a:t>字カー</a:t>
            </a:r>
            <a:r>
              <a:rPr dirty="0" sz="1200" b="1">
                <a:latin typeface="YuGothic"/>
                <a:cs typeface="YuGothic"/>
              </a:rPr>
              <a:t>ブ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3576" y="3588902"/>
            <a:ext cx="1793239" cy="6045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仕事か家庭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か</a:t>
            </a:r>
            <a:r>
              <a:rPr dirty="0" u="sng" sz="1400" spc="-114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 </a:t>
            </a:r>
            <a:endParaRPr sz="14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産後離職、パート勤務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7902" y="4278407"/>
            <a:ext cx="1165860" cy="6870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87020" indent="-18034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87020" algn="l"/>
              </a:tabLst>
            </a:pPr>
            <a:r>
              <a:rPr dirty="0" sz="1200" spc="310" b="1">
                <a:latin typeface="YuGothic"/>
                <a:cs typeface="YuGothic"/>
              </a:rPr>
              <a:t>母性神</a:t>
            </a:r>
            <a:r>
              <a:rPr dirty="0" sz="1200" b="1">
                <a:latin typeface="YuGothic"/>
                <a:cs typeface="YuGothic"/>
              </a:rPr>
              <a:t>話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保育園不</a:t>
            </a:r>
            <a:r>
              <a:rPr dirty="0" sz="1200" b="1">
                <a:latin typeface="YuGothic"/>
                <a:cs typeface="YuGothic"/>
              </a:rPr>
              <a:t>足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長時間労</a:t>
            </a:r>
            <a:r>
              <a:rPr dirty="0" sz="1200" b="1">
                <a:latin typeface="YuGothic"/>
                <a:cs typeface="YuGothic"/>
              </a:rPr>
              <a:t>働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55390" y="1933858"/>
            <a:ext cx="2000885" cy="3231515"/>
          </a:xfrm>
          <a:custGeom>
            <a:avLst/>
            <a:gdLst/>
            <a:ahLst/>
            <a:cxnLst/>
            <a:rect l="l" t="t" r="r" b="b"/>
            <a:pathLst>
              <a:path w="2000885" h="3231515">
                <a:moveTo>
                  <a:pt x="1826780" y="0"/>
                </a:moveTo>
                <a:lnTo>
                  <a:pt x="173482" y="0"/>
                </a:lnTo>
                <a:lnTo>
                  <a:pt x="127364" y="6197"/>
                </a:lnTo>
                <a:lnTo>
                  <a:pt x="85923" y="23685"/>
                </a:lnTo>
                <a:lnTo>
                  <a:pt x="50812" y="50812"/>
                </a:lnTo>
                <a:lnTo>
                  <a:pt x="23685" y="85923"/>
                </a:lnTo>
                <a:lnTo>
                  <a:pt x="6197" y="127364"/>
                </a:lnTo>
                <a:lnTo>
                  <a:pt x="0" y="173482"/>
                </a:lnTo>
                <a:lnTo>
                  <a:pt x="0" y="3057499"/>
                </a:lnTo>
                <a:lnTo>
                  <a:pt x="6197" y="3103622"/>
                </a:lnTo>
                <a:lnTo>
                  <a:pt x="23685" y="3145067"/>
                </a:lnTo>
                <a:lnTo>
                  <a:pt x="50812" y="3180180"/>
                </a:lnTo>
                <a:lnTo>
                  <a:pt x="85923" y="3207307"/>
                </a:lnTo>
                <a:lnTo>
                  <a:pt x="127364" y="3224797"/>
                </a:lnTo>
                <a:lnTo>
                  <a:pt x="173482" y="3230994"/>
                </a:lnTo>
                <a:lnTo>
                  <a:pt x="1826780" y="3230994"/>
                </a:lnTo>
                <a:lnTo>
                  <a:pt x="1872903" y="3224797"/>
                </a:lnTo>
                <a:lnTo>
                  <a:pt x="1914348" y="3207307"/>
                </a:lnTo>
                <a:lnTo>
                  <a:pt x="1949461" y="3180180"/>
                </a:lnTo>
                <a:lnTo>
                  <a:pt x="1976588" y="3145067"/>
                </a:lnTo>
                <a:lnTo>
                  <a:pt x="1994078" y="3103622"/>
                </a:lnTo>
                <a:lnTo>
                  <a:pt x="2000275" y="3057499"/>
                </a:lnTo>
                <a:lnTo>
                  <a:pt x="2000275" y="173482"/>
                </a:lnTo>
                <a:lnTo>
                  <a:pt x="1994078" y="127364"/>
                </a:lnTo>
                <a:lnTo>
                  <a:pt x="1976588" y="85923"/>
                </a:lnTo>
                <a:lnTo>
                  <a:pt x="1949461" y="50812"/>
                </a:lnTo>
                <a:lnTo>
                  <a:pt x="1914348" y="23685"/>
                </a:lnTo>
                <a:lnTo>
                  <a:pt x="1872903" y="6197"/>
                </a:lnTo>
                <a:lnTo>
                  <a:pt x="1826780" y="0"/>
                </a:lnTo>
                <a:close/>
              </a:path>
            </a:pathLst>
          </a:custGeom>
          <a:solidFill>
            <a:srgbClr val="E8B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56342" y="2168492"/>
            <a:ext cx="1398905" cy="1398905"/>
          </a:xfrm>
          <a:custGeom>
            <a:avLst/>
            <a:gdLst/>
            <a:ahLst/>
            <a:cxnLst/>
            <a:rect l="l" t="t" r="r" b="b"/>
            <a:pathLst>
              <a:path w="1398904" h="1398904">
                <a:moveTo>
                  <a:pt x="699185" y="0"/>
                </a:moveTo>
                <a:lnTo>
                  <a:pt x="651314" y="1613"/>
                </a:lnTo>
                <a:lnTo>
                  <a:pt x="604309" y="6382"/>
                </a:lnTo>
                <a:lnTo>
                  <a:pt x="558273" y="14205"/>
                </a:lnTo>
                <a:lnTo>
                  <a:pt x="513312" y="24976"/>
                </a:lnTo>
                <a:lnTo>
                  <a:pt x="469529" y="38591"/>
                </a:lnTo>
                <a:lnTo>
                  <a:pt x="427028" y="54946"/>
                </a:lnTo>
                <a:lnTo>
                  <a:pt x="385914" y="73937"/>
                </a:lnTo>
                <a:lnTo>
                  <a:pt x="346290" y="95460"/>
                </a:lnTo>
                <a:lnTo>
                  <a:pt x="308261" y="119411"/>
                </a:lnTo>
                <a:lnTo>
                  <a:pt x="271931" y="145686"/>
                </a:lnTo>
                <a:lnTo>
                  <a:pt x="237404" y="174179"/>
                </a:lnTo>
                <a:lnTo>
                  <a:pt x="204784" y="204789"/>
                </a:lnTo>
                <a:lnTo>
                  <a:pt x="174175" y="237409"/>
                </a:lnTo>
                <a:lnTo>
                  <a:pt x="145682" y="271936"/>
                </a:lnTo>
                <a:lnTo>
                  <a:pt x="119408" y="308267"/>
                </a:lnTo>
                <a:lnTo>
                  <a:pt x="95457" y="346296"/>
                </a:lnTo>
                <a:lnTo>
                  <a:pt x="73935" y="385919"/>
                </a:lnTo>
                <a:lnTo>
                  <a:pt x="54944" y="427033"/>
                </a:lnTo>
                <a:lnTo>
                  <a:pt x="38589" y="469534"/>
                </a:lnTo>
                <a:lnTo>
                  <a:pt x="24975" y="513316"/>
                </a:lnTo>
                <a:lnTo>
                  <a:pt x="14204" y="558277"/>
                </a:lnTo>
                <a:lnTo>
                  <a:pt x="6382" y="604311"/>
                </a:lnTo>
                <a:lnTo>
                  <a:pt x="1613" y="651315"/>
                </a:lnTo>
                <a:lnTo>
                  <a:pt x="0" y="699185"/>
                </a:lnTo>
                <a:lnTo>
                  <a:pt x="1613" y="747055"/>
                </a:lnTo>
                <a:lnTo>
                  <a:pt x="6382" y="794059"/>
                </a:lnTo>
                <a:lnTo>
                  <a:pt x="14204" y="840094"/>
                </a:lnTo>
                <a:lnTo>
                  <a:pt x="24975" y="885054"/>
                </a:lnTo>
                <a:lnTo>
                  <a:pt x="38589" y="928837"/>
                </a:lnTo>
                <a:lnTo>
                  <a:pt x="54944" y="971337"/>
                </a:lnTo>
                <a:lnTo>
                  <a:pt x="73935" y="1012451"/>
                </a:lnTo>
                <a:lnTo>
                  <a:pt x="95457" y="1052075"/>
                </a:lnTo>
                <a:lnTo>
                  <a:pt x="119408" y="1090104"/>
                </a:lnTo>
                <a:lnTo>
                  <a:pt x="145682" y="1126434"/>
                </a:lnTo>
                <a:lnTo>
                  <a:pt x="174175" y="1160962"/>
                </a:lnTo>
                <a:lnTo>
                  <a:pt x="204784" y="1193582"/>
                </a:lnTo>
                <a:lnTo>
                  <a:pt x="237404" y="1224191"/>
                </a:lnTo>
                <a:lnTo>
                  <a:pt x="271931" y="1252685"/>
                </a:lnTo>
                <a:lnTo>
                  <a:pt x="308261" y="1278960"/>
                </a:lnTo>
                <a:lnTo>
                  <a:pt x="346290" y="1302910"/>
                </a:lnTo>
                <a:lnTo>
                  <a:pt x="385914" y="1324433"/>
                </a:lnTo>
                <a:lnTo>
                  <a:pt x="427028" y="1343425"/>
                </a:lnTo>
                <a:lnTo>
                  <a:pt x="469529" y="1359780"/>
                </a:lnTo>
                <a:lnTo>
                  <a:pt x="513312" y="1373395"/>
                </a:lnTo>
                <a:lnTo>
                  <a:pt x="558273" y="1384166"/>
                </a:lnTo>
                <a:lnTo>
                  <a:pt x="604309" y="1391988"/>
                </a:lnTo>
                <a:lnTo>
                  <a:pt x="651314" y="1396758"/>
                </a:lnTo>
                <a:lnTo>
                  <a:pt x="699185" y="1398371"/>
                </a:lnTo>
                <a:lnTo>
                  <a:pt x="747055" y="1396758"/>
                </a:lnTo>
                <a:lnTo>
                  <a:pt x="794059" y="1391988"/>
                </a:lnTo>
                <a:lnTo>
                  <a:pt x="840094" y="1384166"/>
                </a:lnTo>
                <a:lnTo>
                  <a:pt x="885054" y="1373395"/>
                </a:lnTo>
                <a:lnTo>
                  <a:pt x="928837" y="1359780"/>
                </a:lnTo>
                <a:lnTo>
                  <a:pt x="971337" y="1343425"/>
                </a:lnTo>
                <a:lnTo>
                  <a:pt x="1012451" y="1324433"/>
                </a:lnTo>
                <a:lnTo>
                  <a:pt x="1052075" y="1302910"/>
                </a:lnTo>
                <a:lnTo>
                  <a:pt x="1090104" y="1278960"/>
                </a:lnTo>
                <a:lnTo>
                  <a:pt x="1126434" y="1252685"/>
                </a:lnTo>
                <a:lnTo>
                  <a:pt x="1160962" y="1224191"/>
                </a:lnTo>
                <a:lnTo>
                  <a:pt x="1193582" y="1193582"/>
                </a:lnTo>
                <a:lnTo>
                  <a:pt x="1224191" y="1160962"/>
                </a:lnTo>
                <a:lnTo>
                  <a:pt x="1252685" y="1126434"/>
                </a:lnTo>
                <a:lnTo>
                  <a:pt x="1278960" y="1090104"/>
                </a:lnTo>
                <a:lnTo>
                  <a:pt x="1302910" y="1052075"/>
                </a:lnTo>
                <a:lnTo>
                  <a:pt x="1324433" y="1012451"/>
                </a:lnTo>
                <a:lnTo>
                  <a:pt x="1343425" y="971337"/>
                </a:lnTo>
                <a:lnTo>
                  <a:pt x="1359780" y="928837"/>
                </a:lnTo>
                <a:lnTo>
                  <a:pt x="1373395" y="885054"/>
                </a:lnTo>
                <a:lnTo>
                  <a:pt x="1384166" y="840094"/>
                </a:lnTo>
                <a:lnTo>
                  <a:pt x="1391988" y="794059"/>
                </a:lnTo>
                <a:lnTo>
                  <a:pt x="1396758" y="747055"/>
                </a:lnTo>
                <a:lnTo>
                  <a:pt x="1398371" y="699185"/>
                </a:lnTo>
                <a:lnTo>
                  <a:pt x="1396758" y="651315"/>
                </a:lnTo>
                <a:lnTo>
                  <a:pt x="1391988" y="604311"/>
                </a:lnTo>
                <a:lnTo>
                  <a:pt x="1384166" y="558277"/>
                </a:lnTo>
                <a:lnTo>
                  <a:pt x="1373395" y="513316"/>
                </a:lnTo>
                <a:lnTo>
                  <a:pt x="1359780" y="469534"/>
                </a:lnTo>
                <a:lnTo>
                  <a:pt x="1343425" y="427033"/>
                </a:lnTo>
                <a:lnTo>
                  <a:pt x="1324433" y="385919"/>
                </a:lnTo>
                <a:lnTo>
                  <a:pt x="1302910" y="346296"/>
                </a:lnTo>
                <a:lnTo>
                  <a:pt x="1278960" y="308267"/>
                </a:lnTo>
                <a:lnTo>
                  <a:pt x="1252685" y="271936"/>
                </a:lnTo>
                <a:lnTo>
                  <a:pt x="1224191" y="237409"/>
                </a:lnTo>
                <a:lnTo>
                  <a:pt x="1193582" y="204789"/>
                </a:lnTo>
                <a:lnTo>
                  <a:pt x="1160962" y="174179"/>
                </a:lnTo>
                <a:lnTo>
                  <a:pt x="1126434" y="145686"/>
                </a:lnTo>
                <a:lnTo>
                  <a:pt x="1090104" y="119411"/>
                </a:lnTo>
                <a:lnTo>
                  <a:pt x="1052075" y="95460"/>
                </a:lnTo>
                <a:lnTo>
                  <a:pt x="1012451" y="73937"/>
                </a:lnTo>
                <a:lnTo>
                  <a:pt x="971337" y="54946"/>
                </a:lnTo>
                <a:lnTo>
                  <a:pt x="928837" y="38591"/>
                </a:lnTo>
                <a:lnTo>
                  <a:pt x="885054" y="24976"/>
                </a:lnTo>
                <a:lnTo>
                  <a:pt x="840094" y="14205"/>
                </a:lnTo>
                <a:lnTo>
                  <a:pt x="794059" y="6382"/>
                </a:lnTo>
                <a:lnTo>
                  <a:pt x="747055" y="1613"/>
                </a:lnTo>
                <a:lnTo>
                  <a:pt x="699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14100" y="2467150"/>
            <a:ext cx="1083310" cy="648970"/>
          </a:xfrm>
          <a:custGeom>
            <a:avLst/>
            <a:gdLst/>
            <a:ahLst/>
            <a:cxnLst/>
            <a:rect l="l" t="t" r="r" b="b"/>
            <a:pathLst>
              <a:path w="1083310" h="648969">
                <a:moveTo>
                  <a:pt x="0" y="648385"/>
                </a:moveTo>
                <a:lnTo>
                  <a:pt x="265963" y="3035"/>
                </a:lnTo>
                <a:lnTo>
                  <a:pt x="816889" y="0"/>
                </a:lnTo>
                <a:lnTo>
                  <a:pt x="1082852" y="648385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60747" y="3143552"/>
            <a:ext cx="793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10" b="1">
                <a:latin typeface="YuGothic"/>
                <a:cs typeface="YuGothic"/>
              </a:rPr>
              <a:t>育休世</a:t>
            </a:r>
            <a:r>
              <a:rPr dirty="0" sz="1200" b="1">
                <a:latin typeface="YuGothic"/>
                <a:cs typeface="YuGothic"/>
              </a:rPr>
              <a:t>代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81971" y="3597738"/>
            <a:ext cx="1549400" cy="1376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5440" marR="125730" indent="-210820">
              <a:lnSpc>
                <a:spcPct val="135700"/>
              </a:lnSpc>
              <a:spcBef>
                <a:spcPts val="100"/>
              </a:spcBef>
            </a:pP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共働き子育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て </a:t>
            </a: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男性育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休</a:t>
            </a:r>
            <a:r>
              <a:rPr dirty="0" u="sng" sz="1400" spc="-114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 </a:t>
            </a:r>
            <a:endParaRPr sz="14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ダブルインカ</a:t>
            </a:r>
            <a:r>
              <a:rPr dirty="0" sz="1200" b="1">
                <a:latin typeface="YuGothic"/>
                <a:cs typeface="YuGothic"/>
              </a:rPr>
              <a:t>ム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lvl="1" marL="381000" indent="-17970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81635" algn="l"/>
              </a:tabLst>
            </a:pPr>
            <a:r>
              <a:rPr dirty="0" sz="1200" spc="310" b="1">
                <a:latin typeface="YuGothic"/>
                <a:cs typeface="YuGothic"/>
              </a:rPr>
              <a:t>働き方改</a:t>
            </a:r>
            <a:r>
              <a:rPr dirty="0" sz="1200" b="1">
                <a:latin typeface="YuGothic"/>
                <a:cs typeface="YuGothic"/>
              </a:rPr>
              <a:t>革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ダイバーシテ</a:t>
            </a:r>
            <a:r>
              <a:rPr dirty="0" sz="1200" b="1">
                <a:latin typeface="YuGothic"/>
                <a:cs typeface="YuGothic"/>
              </a:rPr>
              <a:t>ィ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20502" y="1780470"/>
            <a:ext cx="480695" cy="628650"/>
          </a:xfrm>
          <a:custGeom>
            <a:avLst/>
            <a:gdLst/>
            <a:ahLst/>
            <a:cxnLst/>
            <a:rect l="l" t="t" r="r" b="b"/>
            <a:pathLst>
              <a:path w="480695" h="628650">
                <a:moveTo>
                  <a:pt x="240182" y="0"/>
                </a:moveTo>
                <a:lnTo>
                  <a:pt x="191776" y="4879"/>
                </a:lnTo>
                <a:lnTo>
                  <a:pt x="146691" y="18874"/>
                </a:lnTo>
                <a:lnTo>
                  <a:pt x="105893" y="41018"/>
                </a:lnTo>
                <a:lnTo>
                  <a:pt x="70346" y="70346"/>
                </a:lnTo>
                <a:lnTo>
                  <a:pt x="41018" y="105893"/>
                </a:lnTo>
                <a:lnTo>
                  <a:pt x="18874" y="146691"/>
                </a:lnTo>
                <a:lnTo>
                  <a:pt x="4879" y="191776"/>
                </a:lnTo>
                <a:lnTo>
                  <a:pt x="0" y="240182"/>
                </a:lnTo>
                <a:lnTo>
                  <a:pt x="4879" y="288591"/>
                </a:lnTo>
                <a:lnTo>
                  <a:pt x="18875" y="333678"/>
                </a:lnTo>
                <a:lnTo>
                  <a:pt x="41021" y="374477"/>
                </a:lnTo>
                <a:lnTo>
                  <a:pt x="70350" y="410024"/>
                </a:lnTo>
                <a:lnTo>
                  <a:pt x="105897" y="439352"/>
                </a:lnTo>
                <a:lnTo>
                  <a:pt x="146697" y="461495"/>
                </a:lnTo>
                <a:lnTo>
                  <a:pt x="191782" y="475488"/>
                </a:lnTo>
                <a:lnTo>
                  <a:pt x="196786" y="475995"/>
                </a:lnTo>
                <a:lnTo>
                  <a:pt x="242773" y="628294"/>
                </a:lnTo>
                <a:lnTo>
                  <a:pt x="288937" y="475386"/>
                </a:lnTo>
                <a:lnTo>
                  <a:pt x="333679" y="461492"/>
                </a:lnTo>
                <a:lnTo>
                  <a:pt x="374474" y="439348"/>
                </a:lnTo>
                <a:lnTo>
                  <a:pt x="410018" y="410019"/>
                </a:lnTo>
                <a:lnTo>
                  <a:pt x="439345" y="374473"/>
                </a:lnTo>
                <a:lnTo>
                  <a:pt x="461489" y="333675"/>
                </a:lnTo>
                <a:lnTo>
                  <a:pt x="475485" y="288589"/>
                </a:lnTo>
                <a:lnTo>
                  <a:pt x="480364" y="240182"/>
                </a:lnTo>
                <a:lnTo>
                  <a:pt x="475485" y="191776"/>
                </a:lnTo>
                <a:lnTo>
                  <a:pt x="461490" y="146691"/>
                </a:lnTo>
                <a:lnTo>
                  <a:pt x="439346" y="105893"/>
                </a:lnTo>
                <a:lnTo>
                  <a:pt x="410017" y="70346"/>
                </a:lnTo>
                <a:lnTo>
                  <a:pt x="374471" y="41018"/>
                </a:lnTo>
                <a:lnTo>
                  <a:pt x="333673" y="18874"/>
                </a:lnTo>
                <a:lnTo>
                  <a:pt x="288588" y="4879"/>
                </a:lnTo>
                <a:lnTo>
                  <a:pt x="240182" y="0"/>
                </a:lnTo>
                <a:close/>
              </a:path>
            </a:pathLst>
          </a:custGeom>
          <a:solidFill>
            <a:srgbClr val="C646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45968" y="1917560"/>
            <a:ext cx="229432" cy="2244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70857" y="2168492"/>
            <a:ext cx="1398905" cy="1398905"/>
          </a:xfrm>
          <a:custGeom>
            <a:avLst/>
            <a:gdLst/>
            <a:ahLst/>
            <a:cxnLst/>
            <a:rect l="l" t="t" r="r" b="b"/>
            <a:pathLst>
              <a:path w="1398904" h="1398904">
                <a:moveTo>
                  <a:pt x="699185" y="0"/>
                </a:moveTo>
                <a:lnTo>
                  <a:pt x="651314" y="1613"/>
                </a:lnTo>
                <a:lnTo>
                  <a:pt x="604309" y="6382"/>
                </a:lnTo>
                <a:lnTo>
                  <a:pt x="558273" y="14205"/>
                </a:lnTo>
                <a:lnTo>
                  <a:pt x="513312" y="24976"/>
                </a:lnTo>
                <a:lnTo>
                  <a:pt x="469529" y="38591"/>
                </a:lnTo>
                <a:lnTo>
                  <a:pt x="427028" y="54946"/>
                </a:lnTo>
                <a:lnTo>
                  <a:pt x="385914" y="73937"/>
                </a:lnTo>
                <a:lnTo>
                  <a:pt x="346290" y="95460"/>
                </a:lnTo>
                <a:lnTo>
                  <a:pt x="308261" y="119411"/>
                </a:lnTo>
                <a:lnTo>
                  <a:pt x="271931" y="145686"/>
                </a:lnTo>
                <a:lnTo>
                  <a:pt x="237404" y="174179"/>
                </a:lnTo>
                <a:lnTo>
                  <a:pt x="204784" y="204789"/>
                </a:lnTo>
                <a:lnTo>
                  <a:pt x="174175" y="237409"/>
                </a:lnTo>
                <a:lnTo>
                  <a:pt x="145682" y="271936"/>
                </a:lnTo>
                <a:lnTo>
                  <a:pt x="119408" y="308267"/>
                </a:lnTo>
                <a:lnTo>
                  <a:pt x="95457" y="346296"/>
                </a:lnTo>
                <a:lnTo>
                  <a:pt x="73935" y="385919"/>
                </a:lnTo>
                <a:lnTo>
                  <a:pt x="54944" y="427033"/>
                </a:lnTo>
                <a:lnTo>
                  <a:pt x="38589" y="469534"/>
                </a:lnTo>
                <a:lnTo>
                  <a:pt x="24975" y="513316"/>
                </a:lnTo>
                <a:lnTo>
                  <a:pt x="14204" y="558277"/>
                </a:lnTo>
                <a:lnTo>
                  <a:pt x="6382" y="604311"/>
                </a:lnTo>
                <a:lnTo>
                  <a:pt x="1613" y="651315"/>
                </a:lnTo>
                <a:lnTo>
                  <a:pt x="0" y="699185"/>
                </a:lnTo>
                <a:lnTo>
                  <a:pt x="1613" y="747055"/>
                </a:lnTo>
                <a:lnTo>
                  <a:pt x="6382" y="794059"/>
                </a:lnTo>
                <a:lnTo>
                  <a:pt x="14204" y="840094"/>
                </a:lnTo>
                <a:lnTo>
                  <a:pt x="24975" y="885054"/>
                </a:lnTo>
                <a:lnTo>
                  <a:pt x="38589" y="928837"/>
                </a:lnTo>
                <a:lnTo>
                  <a:pt x="54944" y="971337"/>
                </a:lnTo>
                <a:lnTo>
                  <a:pt x="73935" y="1012451"/>
                </a:lnTo>
                <a:lnTo>
                  <a:pt x="95457" y="1052075"/>
                </a:lnTo>
                <a:lnTo>
                  <a:pt x="119408" y="1090104"/>
                </a:lnTo>
                <a:lnTo>
                  <a:pt x="145682" y="1126434"/>
                </a:lnTo>
                <a:lnTo>
                  <a:pt x="174175" y="1160962"/>
                </a:lnTo>
                <a:lnTo>
                  <a:pt x="204784" y="1193582"/>
                </a:lnTo>
                <a:lnTo>
                  <a:pt x="237404" y="1224191"/>
                </a:lnTo>
                <a:lnTo>
                  <a:pt x="271931" y="1252685"/>
                </a:lnTo>
                <a:lnTo>
                  <a:pt x="308261" y="1278960"/>
                </a:lnTo>
                <a:lnTo>
                  <a:pt x="346290" y="1302910"/>
                </a:lnTo>
                <a:lnTo>
                  <a:pt x="385914" y="1324433"/>
                </a:lnTo>
                <a:lnTo>
                  <a:pt x="427028" y="1343425"/>
                </a:lnTo>
                <a:lnTo>
                  <a:pt x="469529" y="1359780"/>
                </a:lnTo>
                <a:lnTo>
                  <a:pt x="513312" y="1373395"/>
                </a:lnTo>
                <a:lnTo>
                  <a:pt x="558273" y="1384166"/>
                </a:lnTo>
                <a:lnTo>
                  <a:pt x="604309" y="1391988"/>
                </a:lnTo>
                <a:lnTo>
                  <a:pt x="651314" y="1396758"/>
                </a:lnTo>
                <a:lnTo>
                  <a:pt x="699185" y="1398371"/>
                </a:lnTo>
                <a:lnTo>
                  <a:pt x="747055" y="1396758"/>
                </a:lnTo>
                <a:lnTo>
                  <a:pt x="794059" y="1391988"/>
                </a:lnTo>
                <a:lnTo>
                  <a:pt x="840094" y="1384166"/>
                </a:lnTo>
                <a:lnTo>
                  <a:pt x="885054" y="1373395"/>
                </a:lnTo>
                <a:lnTo>
                  <a:pt x="928837" y="1359780"/>
                </a:lnTo>
                <a:lnTo>
                  <a:pt x="971337" y="1343425"/>
                </a:lnTo>
                <a:lnTo>
                  <a:pt x="1012451" y="1324433"/>
                </a:lnTo>
                <a:lnTo>
                  <a:pt x="1052075" y="1302910"/>
                </a:lnTo>
                <a:lnTo>
                  <a:pt x="1090104" y="1278960"/>
                </a:lnTo>
                <a:lnTo>
                  <a:pt x="1126434" y="1252685"/>
                </a:lnTo>
                <a:lnTo>
                  <a:pt x="1160962" y="1224191"/>
                </a:lnTo>
                <a:lnTo>
                  <a:pt x="1193582" y="1193582"/>
                </a:lnTo>
                <a:lnTo>
                  <a:pt x="1224191" y="1160962"/>
                </a:lnTo>
                <a:lnTo>
                  <a:pt x="1252685" y="1126434"/>
                </a:lnTo>
                <a:lnTo>
                  <a:pt x="1278960" y="1090104"/>
                </a:lnTo>
                <a:lnTo>
                  <a:pt x="1302910" y="1052075"/>
                </a:lnTo>
                <a:lnTo>
                  <a:pt x="1324433" y="1012451"/>
                </a:lnTo>
                <a:lnTo>
                  <a:pt x="1343425" y="971337"/>
                </a:lnTo>
                <a:lnTo>
                  <a:pt x="1359780" y="928837"/>
                </a:lnTo>
                <a:lnTo>
                  <a:pt x="1373395" y="885054"/>
                </a:lnTo>
                <a:lnTo>
                  <a:pt x="1384166" y="840094"/>
                </a:lnTo>
                <a:lnTo>
                  <a:pt x="1391988" y="794059"/>
                </a:lnTo>
                <a:lnTo>
                  <a:pt x="1396758" y="747055"/>
                </a:lnTo>
                <a:lnTo>
                  <a:pt x="1398371" y="699185"/>
                </a:lnTo>
                <a:lnTo>
                  <a:pt x="1396758" y="651315"/>
                </a:lnTo>
                <a:lnTo>
                  <a:pt x="1391988" y="604311"/>
                </a:lnTo>
                <a:lnTo>
                  <a:pt x="1384166" y="558277"/>
                </a:lnTo>
                <a:lnTo>
                  <a:pt x="1373395" y="513316"/>
                </a:lnTo>
                <a:lnTo>
                  <a:pt x="1359780" y="469534"/>
                </a:lnTo>
                <a:lnTo>
                  <a:pt x="1343425" y="427033"/>
                </a:lnTo>
                <a:lnTo>
                  <a:pt x="1324433" y="385919"/>
                </a:lnTo>
                <a:lnTo>
                  <a:pt x="1302910" y="346296"/>
                </a:lnTo>
                <a:lnTo>
                  <a:pt x="1278960" y="308267"/>
                </a:lnTo>
                <a:lnTo>
                  <a:pt x="1252685" y="271936"/>
                </a:lnTo>
                <a:lnTo>
                  <a:pt x="1224191" y="237409"/>
                </a:lnTo>
                <a:lnTo>
                  <a:pt x="1193582" y="204789"/>
                </a:lnTo>
                <a:lnTo>
                  <a:pt x="1160962" y="174179"/>
                </a:lnTo>
                <a:lnTo>
                  <a:pt x="1126434" y="145686"/>
                </a:lnTo>
                <a:lnTo>
                  <a:pt x="1090104" y="119411"/>
                </a:lnTo>
                <a:lnTo>
                  <a:pt x="1052075" y="95460"/>
                </a:lnTo>
                <a:lnTo>
                  <a:pt x="1012451" y="73937"/>
                </a:lnTo>
                <a:lnTo>
                  <a:pt x="971337" y="54946"/>
                </a:lnTo>
                <a:lnTo>
                  <a:pt x="928837" y="38591"/>
                </a:lnTo>
                <a:lnTo>
                  <a:pt x="885054" y="24976"/>
                </a:lnTo>
                <a:lnTo>
                  <a:pt x="840094" y="14205"/>
                </a:lnTo>
                <a:lnTo>
                  <a:pt x="794059" y="6382"/>
                </a:lnTo>
                <a:lnTo>
                  <a:pt x="747055" y="1613"/>
                </a:lnTo>
                <a:lnTo>
                  <a:pt x="699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27659" y="2467150"/>
            <a:ext cx="743585" cy="648970"/>
          </a:xfrm>
          <a:custGeom>
            <a:avLst/>
            <a:gdLst/>
            <a:ahLst/>
            <a:cxnLst/>
            <a:rect l="l" t="t" r="r" b="b"/>
            <a:pathLst>
              <a:path w="743585" h="648969">
                <a:moveTo>
                  <a:pt x="0" y="648385"/>
                </a:moveTo>
                <a:lnTo>
                  <a:pt x="258991" y="3035"/>
                </a:lnTo>
                <a:lnTo>
                  <a:pt x="743445" y="0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16896" y="2467146"/>
            <a:ext cx="238125" cy="0"/>
          </a:xfrm>
          <a:custGeom>
            <a:avLst/>
            <a:gdLst/>
            <a:ahLst/>
            <a:cxnLst/>
            <a:rect l="l" t="t" r="r" b="b"/>
            <a:pathLst>
              <a:path w="238125" h="0">
                <a:moveTo>
                  <a:pt x="0" y="0"/>
                </a:moveTo>
                <a:lnTo>
                  <a:pt x="237604" y="0"/>
                </a:lnTo>
              </a:path>
            </a:pathLst>
          </a:custGeom>
          <a:ln w="38100">
            <a:solidFill>
              <a:srgbClr val="80808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777090" y="3143553"/>
            <a:ext cx="9855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00" b="1">
                <a:latin typeface="Trebuchet MS"/>
                <a:cs typeface="Trebuchet MS"/>
              </a:rPr>
              <a:t>100</a:t>
            </a:r>
            <a:r>
              <a:rPr dirty="0" sz="1200" spc="-105" b="1">
                <a:latin typeface="Trebuchet MS"/>
                <a:cs typeface="Trebuchet MS"/>
              </a:rPr>
              <a:t> </a:t>
            </a:r>
            <a:r>
              <a:rPr dirty="0" sz="1200" spc="310" b="1">
                <a:latin typeface="YuGothic"/>
                <a:cs typeface="YuGothic"/>
              </a:rPr>
              <a:t>年時</a:t>
            </a:r>
            <a:r>
              <a:rPr dirty="0" sz="1200" b="1">
                <a:latin typeface="YuGothic"/>
                <a:cs typeface="YuGothic"/>
              </a:rPr>
              <a:t>代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19544" y="3588903"/>
            <a:ext cx="130619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6680">
              <a:lnSpc>
                <a:spcPct val="135700"/>
              </a:lnSpc>
              <a:spcBef>
                <a:spcPts val="100"/>
              </a:spcBef>
            </a:pPr>
            <a:r>
              <a:rPr dirty="0" u="sng" sz="1400" spc="18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100</a:t>
            </a:r>
            <a:r>
              <a:rPr dirty="0" u="sng" sz="1400" spc="-1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年人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生 </a:t>
            </a: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女性管理職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増</a:t>
            </a:r>
            <a:r>
              <a:rPr dirty="0" u="sng" sz="1400" spc="-114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 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92240" y="4287244"/>
            <a:ext cx="1357630" cy="6870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労働人口確</a:t>
            </a:r>
            <a:r>
              <a:rPr dirty="0" sz="1200" b="1">
                <a:latin typeface="YuGothic"/>
                <a:cs typeface="YuGothic"/>
              </a:rPr>
              <a:t>保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社会保障変</a:t>
            </a:r>
            <a:r>
              <a:rPr dirty="0" sz="1200" b="1">
                <a:latin typeface="YuGothic"/>
                <a:cs typeface="YuGothic"/>
              </a:rPr>
              <a:t>化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lvl="1" marL="381000" indent="-17970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81635" algn="l"/>
              </a:tabLst>
            </a:pPr>
            <a:r>
              <a:rPr dirty="0" sz="1200" spc="100" b="1">
                <a:latin typeface="Trebuchet MS"/>
                <a:cs typeface="Trebuchet MS"/>
              </a:rPr>
              <a:t>70</a:t>
            </a:r>
            <a:r>
              <a:rPr dirty="0" sz="1200" spc="-165" b="1">
                <a:latin typeface="Trebuchet MS"/>
                <a:cs typeface="Trebuchet MS"/>
              </a:rPr>
              <a:t> </a:t>
            </a:r>
            <a:r>
              <a:rPr dirty="0" sz="1200" spc="215" b="1">
                <a:latin typeface="YuGothic"/>
                <a:cs typeface="YuGothic"/>
              </a:rPr>
              <a:t>歳定</a:t>
            </a:r>
            <a:r>
              <a:rPr dirty="0" sz="1200" b="1">
                <a:latin typeface="YuGothic"/>
                <a:cs typeface="YuGothic"/>
              </a:rPr>
              <a:t>年</a:t>
            </a:r>
            <a:r>
              <a:rPr dirty="0" sz="1200" spc="-1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302236" y="1790757"/>
            <a:ext cx="480695" cy="628650"/>
          </a:xfrm>
          <a:custGeom>
            <a:avLst/>
            <a:gdLst/>
            <a:ahLst/>
            <a:cxnLst/>
            <a:rect l="l" t="t" r="r" b="b"/>
            <a:pathLst>
              <a:path w="480695" h="628650">
                <a:moveTo>
                  <a:pt x="240182" y="0"/>
                </a:moveTo>
                <a:lnTo>
                  <a:pt x="191776" y="4879"/>
                </a:lnTo>
                <a:lnTo>
                  <a:pt x="146691" y="18874"/>
                </a:lnTo>
                <a:lnTo>
                  <a:pt x="105893" y="41018"/>
                </a:lnTo>
                <a:lnTo>
                  <a:pt x="70346" y="70346"/>
                </a:lnTo>
                <a:lnTo>
                  <a:pt x="41018" y="105893"/>
                </a:lnTo>
                <a:lnTo>
                  <a:pt x="18874" y="146691"/>
                </a:lnTo>
                <a:lnTo>
                  <a:pt x="4879" y="191776"/>
                </a:lnTo>
                <a:lnTo>
                  <a:pt x="0" y="240182"/>
                </a:lnTo>
                <a:lnTo>
                  <a:pt x="4879" y="288591"/>
                </a:lnTo>
                <a:lnTo>
                  <a:pt x="18875" y="333678"/>
                </a:lnTo>
                <a:lnTo>
                  <a:pt x="41021" y="374477"/>
                </a:lnTo>
                <a:lnTo>
                  <a:pt x="70350" y="410024"/>
                </a:lnTo>
                <a:lnTo>
                  <a:pt x="105897" y="439352"/>
                </a:lnTo>
                <a:lnTo>
                  <a:pt x="146697" y="461495"/>
                </a:lnTo>
                <a:lnTo>
                  <a:pt x="191782" y="475488"/>
                </a:lnTo>
                <a:lnTo>
                  <a:pt x="196786" y="475995"/>
                </a:lnTo>
                <a:lnTo>
                  <a:pt x="242760" y="628294"/>
                </a:lnTo>
                <a:lnTo>
                  <a:pt x="288937" y="475386"/>
                </a:lnTo>
                <a:lnTo>
                  <a:pt x="333679" y="461492"/>
                </a:lnTo>
                <a:lnTo>
                  <a:pt x="374474" y="439348"/>
                </a:lnTo>
                <a:lnTo>
                  <a:pt x="410018" y="410019"/>
                </a:lnTo>
                <a:lnTo>
                  <a:pt x="439345" y="374473"/>
                </a:lnTo>
                <a:lnTo>
                  <a:pt x="461489" y="333675"/>
                </a:lnTo>
                <a:lnTo>
                  <a:pt x="475485" y="288589"/>
                </a:lnTo>
                <a:lnTo>
                  <a:pt x="480364" y="240182"/>
                </a:lnTo>
                <a:lnTo>
                  <a:pt x="475485" y="191776"/>
                </a:lnTo>
                <a:lnTo>
                  <a:pt x="461490" y="146691"/>
                </a:lnTo>
                <a:lnTo>
                  <a:pt x="439346" y="105893"/>
                </a:lnTo>
                <a:lnTo>
                  <a:pt x="410017" y="70346"/>
                </a:lnTo>
                <a:lnTo>
                  <a:pt x="374471" y="41018"/>
                </a:lnTo>
                <a:lnTo>
                  <a:pt x="333673" y="18874"/>
                </a:lnTo>
                <a:lnTo>
                  <a:pt x="288588" y="4879"/>
                </a:lnTo>
                <a:lnTo>
                  <a:pt x="240182" y="0"/>
                </a:lnTo>
                <a:close/>
              </a:path>
            </a:pathLst>
          </a:custGeom>
          <a:solidFill>
            <a:srgbClr val="AC8E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10859" y="1926711"/>
            <a:ext cx="263121" cy="1841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753070" y="2159656"/>
            <a:ext cx="1398905" cy="1398905"/>
          </a:xfrm>
          <a:custGeom>
            <a:avLst/>
            <a:gdLst/>
            <a:ahLst/>
            <a:cxnLst/>
            <a:rect l="l" t="t" r="r" b="b"/>
            <a:pathLst>
              <a:path w="1398904" h="1398904">
                <a:moveTo>
                  <a:pt x="699185" y="0"/>
                </a:moveTo>
                <a:lnTo>
                  <a:pt x="651314" y="1613"/>
                </a:lnTo>
                <a:lnTo>
                  <a:pt x="604309" y="6382"/>
                </a:lnTo>
                <a:lnTo>
                  <a:pt x="558273" y="14205"/>
                </a:lnTo>
                <a:lnTo>
                  <a:pt x="513312" y="24976"/>
                </a:lnTo>
                <a:lnTo>
                  <a:pt x="469529" y="38591"/>
                </a:lnTo>
                <a:lnTo>
                  <a:pt x="427028" y="54946"/>
                </a:lnTo>
                <a:lnTo>
                  <a:pt x="385914" y="73937"/>
                </a:lnTo>
                <a:lnTo>
                  <a:pt x="346290" y="95460"/>
                </a:lnTo>
                <a:lnTo>
                  <a:pt x="308261" y="119411"/>
                </a:lnTo>
                <a:lnTo>
                  <a:pt x="271931" y="145686"/>
                </a:lnTo>
                <a:lnTo>
                  <a:pt x="237404" y="174179"/>
                </a:lnTo>
                <a:lnTo>
                  <a:pt x="204784" y="204789"/>
                </a:lnTo>
                <a:lnTo>
                  <a:pt x="174175" y="237409"/>
                </a:lnTo>
                <a:lnTo>
                  <a:pt x="145682" y="271936"/>
                </a:lnTo>
                <a:lnTo>
                  <a:pt x="119408" y="308267"/>
                </a:lnTo>
                <a:lnTo>
                  <a:pt x="95457" y="346296"/>
                </a:lnTo>
                <a:lnTo>
                  <a:pt x="73935" y="385919"/>
                </a:lnTo>
                <a:lnTo>
                  <a:pt x="54944" y="427033"/>
                </a:lnTo>
                <a:lnTo>
                  <a:pt x="38589" y="469534"/>
                </a:lnTo>
                <a:lnTo>
                  <a:pt x="24975" y="513316"/>
                </a:lnTo>
                <a:lnTo>
                  <a:pt x="14204" y="558277"/>
                </a:lnTo>
                <a:lnTo>
                  <a:pt x="6382" y="604311"/>
                </a:lnTo>
                <a:lnTo>
                  <a:pt x="1613" y="651315"/>
                </a:lnTo>
                <a:lnTo>
                  <a:pt x="0" y="699185"/>
                </a:lnTo>
                <a:lnTo>
                  <a:pt x="1613" y="747055"/>
                </a:lnTo>
                <a:lnTo>
                  <a:pt x="6382" y="794059"/>
                </a:lnTo>
                <a:lnTo>
                  <a:pt x="14204" y="840094"/>
                </a:lnTo>
                <a:lnTo>
                  <a:pt x="24975" y="885054"/>
                </a:lnTo>
                <a:lnTo>
                  <a:pt x="38589" y="928837"/>
                </a:lnTo>
                <a:lnTo>
                  <a:pt x="54944" y="971337"/>
                </a:lnTo>
                <a:lnTo>
                  <a:pt x="73935" y="1012451"/>
                </a:lnTo>
                <a:lnTo>
                  <a:pt x="95457" y="1052075"/>
                </a:lnTo>
                <a:lnTo>
                  <a:pt x="119408" y="1090104"/>
                </a:lnTo>
                <a:lnTo>
                  <a:pt x="145682" y="1126434"/>
                </a:lnTo>
                <a:lnTo>
                  <a:pt x="174175" y="1160962"/>
                </a:lnTo>
                <a:lnTo>
                  <a:pt x="204784" y="1193582"/>
                </a:lnTo>
                <a:lnTo>
                  <a:pt x="237404" y="1224191"/>
                </a:lnTo>
                <a:lnTo>
                  <a:pt x="271931" y="1252685"/>
                </a:lnTo>
                <a:lnTo>
                  <a:pt x="308261" y="1278960"/>
                </a:lnTo>
                <a:lnTo>
                  <a:pt x="346290" y="1302910"/>
                </a:lnTo>
                <a:lnTo>
                  <a:pt x="385914" y="1324433"/>
                </a:lnTo>
                <a:lnTo>
                  <a:pt x="427028" y="1343425"/>
                </a:lnTo>
                <a:lnTo>
                  <a:pt x="469529" y="1359780"/>
                </a:lnTo>
                <a:lnTo>
                  <a:pt x="513312" y="1373395"/>
                </a:lnTo>
                <a:lnTo>
                  <a:pt x="558273" y="1384166"/>
                </a:lnTo>
                <a:lnTo>
                  <a:pt x="604309" y="1391988"/>
                </a:lnTo>
                <a:lnTo>
                  <a:pt x="651314" y="1396758"/>
                </a:lnTo>
                <a:lnTo>
                  <a:pt x="699185" y="1398371"/>
                </a:lnTo>
                <a:lnTo>
                  <a:pt x="747055" y="1396758"/>
                </a:lnTo>
                <a:lnTo>
                  <a:pt x="794059" y="1391988"/>
                </a:lnTo>
                <a:lnTo>
                  <a:pt x="840094" y="1384166"/>
                </a:lnTo>
                <a:lnTo>
                  <a:pt x="885054" y="1373395"/>
                </a:lnTo>
                <a:lnTo>
                  <a:pt x="928837" y="1359780"/>
                </a:lnTo>
                <a:lnTo>
                  <a:pt x="971337" y="1343425"/>
                </a:lnTo>
                <a:lnTo>
                  <a:pt x="1012451" y="1324433"/>
                </a:lnTo>
                <a:lnTo>
                  <a:pt x="1052075" y="1302910"/>
                </a:lnTo>
                <a:lnTo>
                  <a:pt x="1090104" y="1278960"/>
                </a:lnTo>
                <a:lnTo>
                  <a:pt x="1126434" y="1252685"/>
                </a:lnTo>
                <a:lnTo>
                  <a:pt x="1160962" y="1224191"/>
                </a:lnTo>
                <a:lnTo>
                  <a:pt x="1193582" y="1193582"/>
                </a:lnTo>
                <a:lnTo>
                  <a:pt x="1224191" y="1160962"/>
                </a:lnTo>
                <a:lnTo>
                  <a:pt x="1252685" y="1126434"/>
                </a:lnTo>
                <a:lnTo>
                  <a:pt x="1278960" y="1090104"/>
                </a:lnTo>
                <a:lnTo>
                  <a:pt x="1302910" y="1052075"/>
                </a:lnTo>
                <a:lnTo>
                  <a:pt x="1324433" y="1012451"/>
                </a:lnTo>
                <a:lnTo>
                  <a:pt x="1343425" y="971337"/>
                </a:lnTo>
                <a:lnTo>
                  <a:pt x="1359780" y="928837"/>
                </a:lnTo>
                <a:lnTo>
                  <a:pt x="1373395" y="885054"/>
                </a:lnTo>
                <a:lnTo>
                  <a:pt x="1384166" y="840094"/>
                </a:lnTo>
                <a:lnTo>
                  <a:pt x="1391988" y="794059"/>
                </a:lnTo>
                <a:lnTo>
                  <a:pt x="1396758" y="747055"/>
                </a:lnTo>
                <a:lnTo>
                  <a:pt x="1398371" y="699185"/>
                </a:lnTo>
                <a:lnTo>
                  <a:pt x="1396758" y="651315"/>
                </a:lnTo>
                <a:lnTo>
                  <a:pt x="1391988" y="604311"/>
                </a:lnTo>
                <a:lnTo>
                  <a:pt x="1384166" y="558277"/>
                </a:lnTo>
                <a:lnTo>
                  <a:pt x="1373395" y="513316"/>
                </a:lnTo>
                <a:lnTo>
                  <a:pt x="1359780" y="469534"/>
                </a:lnTo>
                <a:lnTo>
                  <a:pt x="1343425" y="427033"/>
                </a:lnTo>
                <a:lnTo>
                  <a:pt x="1324433" y="385919"/>
                </a:lnTo>
                <a:lnTo>
                  <a:pt x="1302910" y="346296"/>
                </a:lnTo>
                <a:lnTo>
                  <a:pt x="1278960" y="308267"/>
                </a:lnTo>
                <a:lnTo>
                  <a:pt x="1252685" y="271936"/>
                </a:lnTo>
                <a:lnTo>
                  <a:pt x="1224191" y="237409"/>
                </a:lnTo>
                <a:lnTo>
                  <a:pt x="1193582" y="204789"/>
                </a:lnTo>
                <a:lnTo>
                  <a:pt x="1160962" y="174179"/>
                </a:lnTo>
                <a:lnTo>
                  <a:pt x="1126434" y="145686"/>
                </a:lnTo>
                <a:lnTo>
                  <a:pt x="1090104" y="119411"/>
                </a:lnTo>
                <a:lnTo>
                  <a:pt x="1052075" y="95460"/>
                </a:lnTo>
                <a:lnTo>
                  <a:pt x="1012451" y="73937"/>
                </a:lnTo>
                <a:lnTo>
                  <a:pt x="971337" y="54946"/>
                </a:lnTo>
                <a:lnTo>
                  <a:pt x="928837" y="38591"/>
                </a:lnTo>
                <a:lnTo>
                  <a:pt x="885054" y="24976"/>
                </a:lnTo>
                <a:lnTo>
                  <a:pt x="840094" y="14205"/>
                </a:lnTo>
                <a:lnTo>
                  <a:pt x="794059" y="6382"/>
                </a:lnTo>
                <a:lnTo>
                  <a:pt x="747055" y="1613"/>
                </a:lnTo>
                <a:lnTo>
                  <a:pt x="6991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983497" y="3143553"/>
            <a:ext cx="939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YuGothic"/>
                <a:cs typeface="YuGothic"/>
              </a:rPr>
              <a:t>雇用の多様化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01757" y="3588902"/>
            <a:ext cx="1306195" cy="6045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複業解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禁</a:t>
            </a:r>
            <a:r>
              <a:rPr dirty="0" u="sng" sz="1400" spc="-114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 </a:t>
            </a:r>
            <a:endParaRPr sz="14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u="sng" sz="1400" spc="275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女性起業家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増</a:t>
            </a:r>
            <a:r>
              <a:rPr dirty="0" u="sng" sz="1400" spc="-114" b="1">
                <a:uFill>
                  <a:solidFill>
                    <a:srgbClr val="000000"/>
                  </a:solidFill>
                </a:uFill>
                <a:latin typeface="YuGothic"/>
                <a:cs typeface="YuGothic"/>
              </a:rPr>
              <a:t> 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74368" y="4287244"/>
            <a:ext cx="1741805" cy="68707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0" indent="-17970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81635" algn="l"/>
              </a:tabLst>
            </a:pPr>
            <a:r>
              <a:rPr dirty="0" sz="1200" spc="310" b="1">
                <a:latin typeface="YuGothic"/>
                <a:cs typeface="YuGothic"/>
              </a:rPr>
              <a:t>一括採用廃</a:t>
            </a:r>
            <a:r>
              <a:rPr dirty="0" sz="1200" b="1">
                <a:latin typeface="YuGothic"/>
                <a:cs typeface="YuGothic"/>
              </a:rPr>
              <a:t>止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marL="192405" indent="-17970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93040" algn="l"/>
              </a:tabLst>
            </a:pPr>
            <a:r>
              <a:rPr dirty="0" sz="1200" spc="310" b="1">
                <a:latin typeface="YuGothic"/>
                <a:cs typeface="YuGothic"/>
              </a:rPr>
              <a:t>フリーランス増</a:t>
            </a:r>
            <a:r>
              <a:rPr dirty="0" sz="1200" b="1">
                <a:latin typeface="YuGothic"/>
                <a:cs typeface="YuGothic"/>
              </a:rPr>
              <a:t>加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  <a:p>
            <a:pPr lvl="1" marL="414655" indent="-17970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415290" algn="l"/>
              </a:tabLst>
            </a:pPr>
            <a:r>
              <a:rPr dirty="0" sz="1200" b="1">
                <a:latin typeface="Trebuchet MS"/>
                <a:cs typeface="Trebuchet MS"/>
              </a:rPr>
              <a:t>2</a:t>
            </a:r>
            <a:r>
              <a:rPr dirty="0" sz="1200" spc="-75" b="1">
                <a:latin typeface="Trebuchet MS"/>
                <a:cs typeface="Trebuchet MS"/>
              </a:rPr>
              <a:t> </a:t>
            </a:r>
            <a:r>
              <a:rPr dirty="0" sz="1200" spc="310" b="1">
                <a:latin typeface="YuGothic"/>
                <a:cs typeface="YuGothic"/>
              </a:rPr>
              <a:t>枚目の名</a:t>
            </a:r>
            <a:r>
              <a:rPr dirty="0" sz="1200" b="1">
                <a:latin typeface="YuGothic"/>
                <a:cs typeface="YuGothic"/>
              </a:rPr>
              <a:t>刺</a:t>
            </a:r>
            <a:r>
              <a:rPr dirty="0" sz="1200" spc="-3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06342" y="2486229"/>
            <a:ext cx="1024255" cy="621665"/>
          </a:xfrm>
          <a:custGeom>
            <a:avLst/>
            <a:gdLst/>
            <a:ahLst/>
            <a:cxnLst/>
            <a:rect l="l" t="t" r="r" b="b"/>
            <a:pathLst>
              <a:path w="1024254" h="621664">
                <a:moveTo>
                  <a:pt x="0" y="621182"/>
                </a:moveTo>
                <a:lnTo>
                  <a:pt x="273761" y="0"/>
                </a:lnTo>
                <a:lnTo>
                  <a:pt x="398830" y="318223"/>
                </a:lnTo>
                <a:lnTo>
                  <a:pt x="523913" y="2184"/>
                </a:lnTo>
                <a:lnTo>
                  <a:pt x="651344" y="316039"/>
                </a:lnTo>
                <a:lnTo>
                  <a:pt x="776427" y="4356"/>
                </a:lnTo>
                <a:lnTo>
                  <a:pt x="901509" y="320395"/>
                </a:lnTo>
                <a:lnTo>
                  <a:pt x="1024216" y="4356"/>
                </a:lnTo>
              </a:path>
            </a:pathLst>
          </a:custGeom>
          <a:ln w="381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109299" y="2484931"/>
            <a:ext cx="821690" cy="320675"/>
          </a:xfrm>
          <a:custGeom>
            <a:avLst/>
            <a:gdLst/>
            <a:ahLst/>
            <a:cxnLst/>
            <a:rect l="l" t="t" r="r" b="b"/>
            <a:pathLst>
              <a:path w="821690" h="320675">
                <a:moveTo>
                  <a:pt x="0" y="161289"/>
                </a:moveTo>
                <a:lnTo>
                  <a:pt x="70802" y="320395"/>
                </a:lnTo>
                <a:lnTo>
                  <a:pt x="195872" y="2184"/>
                </a:lnTo>
                <a:lnTo>
                  <a:pt x="320954" y="318223"/>
                </a:lnTo>
                <a:lnTo>
                  <a:pt x="448398" y="4356"/>
                </a:lnTo>
                <a:lnTo>
                  <a:pt x="573468" y="316039"/>
                </a:lnTo>
                <a:lnTo>
                  <a:pt x="698550" y="0"/>
                </a:lnTo>
                <a:lnTo>
                  <a:pt x="821270" y="316039"/>
                </a:lnTo>
              </a:path>
            </a:pathLst>
          </a:custGeom>
          <a:ln w="38099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212066" y="1780470"/>
            <a:ext cx="480695" cy="628650"/>
          </a:xfrm>
          <a:custGeom>
            <a:avLst/>
            <a:gdLst/>
            <a:ahLst/>
            <a:cxnLst/>
            <a:rect l="l" t="t" r="r" b="b"/>
            <a:pathLst>
              <a:path w="480695" h="628650">
                <a:moveTo>
                  <a:pt x="240182" y="0"/>
                </a:moveTo>
                <a:lnTo>
                  <a:pt x="191776" y="4879"/>
                </a:lnTo>
                <a:lnTo>
                  <a:pt x="146691" y="18874"/>
                </a:lnTo>
                <a:lnTo>
                  <a:pt x="105893" y="41018"/>
                </a:lnTo>
                <a:lnTo>
                  <a:pt x="70346" y="70346"/>
                </a:lnTo>
                <a:lnTo>
                  <a:pt x="41018" y="105893"/>
                </a:lnTo>
                <a:lnTo>
                  <a:pt x="18874" y="146691"/>
                </a:lnTo>
                <a:lnTo>
                  <a:pt x="4879" y="191776"/>
                </a:lnTo>
                <a:lnTo>
                  <a:pt x="0" y="240182"/>
                </a:lnTo>
                <a:lnTo>
                  <a:pt x="4879" y="288591"/>
                </a:lnTo>
                <a:lnTo>
                  <a:pt x="18875" y="333678"/>
                </a:lnTo>
                <a:lnTo>
                  <a:pt x="41021" y="374477"/>
                </a:lnTo>
                <a:lnTo>
                  <a:pt x="70350" y="410024"/>
                </a:lnTo>
                <a:lnTo>
                  <a:pt x="105897" y="439352"/>
                </a:lnTo>
                <a:lnTo>
                  <a:pt x="146697" y="461495"/>
                </a:lnTo>
                <a:lnTo>
                  <a:pt x="191782" y="475488"/>
                </a:lnTo>
                <a:lnTo>
                  <a:pt x="196786" y="475995"/>
                </a:lnTo>
                <a:lnTo>
                  <a:pt x="242760" y="628294"/>
                </a:lnTo>
                <a:lnTo>
                  <a:pt x="288937" y="475386"/>
                </a:lnTo>
                <a:lnTo>
                  <a:pt x="333679" y="461492"/>
                </a:lnTo>
                <a:lnTo>
                  <a:pt x="374474" y="439348"/>
                </a:lnTo>
                <a:lnTo>
                  <a:pt x="410018" y="410019"/>
                </a:lnTo>
                <a:lnTo>
                  <a:pt x="439345" y="374473"/>
                </a:lnTo>
                <a:lnTo>
                  <a:pt x="461489" y="333675"/>
                </a:lnTo>
                <a:lnTo>
                  <a:pt x="475485" y="288589"/>
                </a:lnTo>
                <a:lnTo>
                  <a:pt x="480364" y="240182"/>
                </a:lnTo>
                <a:lnTo>
                  <a:pt x="475485" y="191776"/>
                </a:lnTo>
                <a:lnTo>
                  <a:pt x="461490" y="146691"/>
                </a:lnTo>
                <a:lnTo>
                  <a:pt x="439346" y="105893"/>
                </a:lnTo>
                <a:lnTo>
                  <a:pt x="410017" y="70346"/>
                </a:lnTo>
                <a:lnTo>
                  <a:pt x="374471" y="41018"/>
                </a:lnTo>
                <a:lnTo>
                  <a:pt x="333673" y="18874"/>
                </a:lnTo>
                <a:lnTo>
                  <a:pt x="288588" y="4879"/>
                </a:lnTo>
                <a:lnTo>
                  <a:pt x="240182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381327" y="1877685"/>
            <a:ext cx="141853" cy="2837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0367" y="5517248"/>
            <a:ext cx="6452235" cy="144145"/>
          </a:xfrm>
          <a:custGeom>
            <a:avLst/>
            <a:gdLst/>
            <a:ahLst/>
            <a:cxnLst/>
            <a:rect l="l" t="t" r="r" b="b"/>
            <a:pathLst>
              <a:path w="6452234" h="144145">
                <a:moveTo>
                  <a:pt x="0" y="0"/>
                </a:moveTo>
                <a:lnTo>
                  <a:pt x="6452146" y="0"/>
                </a:lnTo>
                <a:lnTo>
                  <a:pt x="6452146" y="144005"/>
                </a:lnTo>
                <a:lnTo>
                  <a:pt x="0" y="144005"/>
                </a:lnTo>
                <a:lnTo>
                  <a:pt x="0" y="0"/>
                </a:lnTo>
                <a:close/>
              </a:path>
            </a:pathLst>
          </a:custGeom>
          <a:solidFill>
            <a:srgbClr val="C64648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67751" y="5913297"/>
            <a:ext cx="6941184" cy="144145"/>
          </a:xfrm>
          <a:custGeom>
            <a:avLst/>
            <a:gdLst/>
            <a:ahLst/>
            <a:cxnLst/>
            <a:rect l="l" t="t" r="r" b="b"/>
            <a:pathLst>
              <a:path w="6941184" h="144145">
                <a:moveTo>
                  <a:pt x="0" y="0"/>
                </a:moveTo>
                <a:lnTo>
                  <a:pt x="6940880" y="0"/>
                </a:lnTo>
                <a:lnTo>
                  <a:pt x="6940880" y="144005"/>
                </a:lnTo>
                <a:lnTo>
                  <a:pt x="0" y="144005"/>
                </a:lnTo>
                <a:lnTo>
                  <a:pt x="0" y="0"/>
                </a:lnTo>
                <a:close/>
              </a:path>
            </a:pathLst>
          </a:custGeom>
          <a:solidFill>
            <a:srgbClr val="E5BC3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84410" y="6309334"/>
            <a:ext cx="6419215" cy="144145"/>
          </a:xfrm>
          <a:custGeom>
            <a:avLst/>
            <a:gdLst/>
            <a:ahLst/>
            <a:cxnLst/>
            <a:rect l="l" t="t" r="r" b="b"/>
            <a:pathLst>
              <a:path w="6419215" h="144145">
                <a:moveTo>
                  <a:pt x="0" y="0"/>
                </a:moveTo>
                <a:lnTo>
                  <a:pt x="6418732" y="0"/>
                </a:lnTo>
                <a:lnTo>
                  <a:pt x="6418732" y="144005"/>
                </a:lnTo>
                <a:lnTo>
                  <a:pt x="0" y="144005"/>
                </a:lnTo>
                <a:lnTo>
                  <a:pt x="0" y="0"/>
                </a:lnTo>
                <a:close/>
              </a:path>
            </a:pathLst>
          </a:custGeom>
          <a:solidFill>
            <a:srgbClr val="FF6600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74841" y="5423395"/>
            <a:ext cx="8061325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YuGothic"/>
                <a:cs typeface="YuGothic"/>
              </a:rPr>
              <a:t>仕事も、子供も、愛してる。働くママ＆パパに役立つノウハウ情報サイト</a:t>
            </a:r>
            <a:r>
              <a:rPr dirty="0" sz="1200" spc="330" b="1">
                <a:latin typeface="YuGothic"/>
                <a:cs typeface="YuGothic"/>
              </a:rPr>
              <a:t> </a:t>
            </a:r>
            <a:r>
              <a:rPr dirty="0" sz="1200" spc="215" b="1">
                <a:latin typeface="YuGothic"/>
                <a:cs typeface="YuGothic"/>
              </a:rPr>
              <a:t>日経</a:t>
            </a:r>
            <a:r>
              <a:rPr dirty="0" sz="1200" spc="105" b="1">
                <a:latin typeface="Trebuchet MS"/>
                <a:cs typeface="Trebuchet MS"/>
              </a:rPr>
              <a:t>DU</a:t>
            </a:r>
            <a:r>
              <a:rPr dirty="0" sz="1200" spc="-145" b="1">
                <a:latin typeface="Trebuchet MS"/>
                <a:cs typeface="Trebuchet MS"/>
              </a:rPr>
              <a:t> </a:t>
            </a:r>
            <a:r>
              <a:rPr dirty="0" sz="1200" spc="-5" b="1">
                <a:latin typeface="Trebuchet MS"/>
                <a:cs typeface="Trebuchet MS"/>
              </a:rPr>
              <a:t>A</a:t>
            </a:r>
            <a:r>
              <a:rPr dirty="0" sz="1200" spc="-145" b="1">
                <a:latin typeface="Trebuchet MS"/>
                <a:cs typeface="Trebuchet MS"/>
              </a:rPr>
              <a:t> </a:t>
            </a:r>
            <a:r>
              <a:rPr dirty="0" sz="1200" b="1">
                <a:latin typeface="Trebuchet MS"/>
                <a:cs typeface="Trebuchet MS"/>
              </a:rPr>
              <a:t>L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63650">
              <a:lnSpc>
                <a:spcPct val="100000"/>
              </a:lnSpc>
            </a:pPr>
            <a:r>
              <a:rPr dirty="0" sz="1200" b="1">
                <a:latin typeface="YuGothic"/>
                <a:cs typeface="YuGothic"/>
              </a:rPr>
              <a:t>大人の「働く・学ぶ・遊ぶ」を讃えよう。</a:t>
            </a:r>
            <a:r>
              <a:rPr dirty="0" sz="1200" spc="-10" b="1">
                <a:latin typeface="Trebuchet MS"/>
                <a:cs typeface="Trebuchet MS"/>
              </a:rPr>
              <a:t>40-50</a:t>
            </a:r>
            <a:r>
              <a:rPr dirty="0" sz="1200" b="1">
                <a:latin typeface="YuGothic"/>
                <a:cs typeface="YuGothic"/>
              </a:rPr>
              <a:t>代の働く大人女性向け情報サイト</a:t>
            </a:r>
            <a:r>
              <a:rPr dirty="0" sz="1200" spc="310" b="1">
                <a:latin typeface="YuGothic"/>
                <a:cs typeface="YuGothic"/>
              </a:rPr>
              <a:t> </a:t>
            </a:r>
            <a:r>
              <a:rPr dirty="0" sz="1200" spc="215" b="1">
                <a:latin typeface="YuGothic"/>
                <a:cs typeface="YuGothic"/>
              </a:rPr>
              <a:t>日経</a:t>
            </a:r>
            <a:r>
              <a:rPr dirty="0" sz="1200" spc="-5" b="1">
                <a:latin typeface="Trebuchet MS"/>
                <a:cs typeface="Trebuchet MS"/>
              </a:rPr>
              <a:t>A</a:t>
            </a:r>
            <a:r>
              <a:rPr dirty="0" sz="1200" spc="-145" b="1">
                <a:latin typeface="Trebuchet MS"/>
                <a:cs typeface="Trebuchet MS"/>
              </a:rPr>
              <a:t> </a:t>
            </a:r>
            <a:r>
              <a:rPr dirty="0" sz="1200" b="1">
                <a:latin typeface="Trebuchet MS"/>
                <a:cs typeface="Trebuchet MS"/>
              </a:rPr>
              <a:t>R</a:t>
            </a:r>
            <a:r>
              <a:rPr dirty="0" sz="1200" spc="-140" b="1">
                <a:latin typeface="Trebuchet MS"/>
                <a:cs typeface="Trebuchet MS"/>
              </a:rPr>
              <a:t> </a:t>
            </a:r>
            <a:r>
              <a:rPr dirty="0" sz="1200" spc="105" b="1">
                <a:latin typeface="Trebuchet MS"/>
                <a:cs typeface="Trebuchet MS"/>
              </a:rPr>
              <a:t>IA</a:t>
            </a:r>
            <a:r>
              <a:rPr dirty="0" sz="1200" spc="-145" b="1">
                <a:latin typeface="Trebuchet MS"/>
                <a:cs typeface="Trebuchet MS"/>
              </a:rPr>
              <a:t> 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868930">
              <a:lnSpc>
                <a:spcPct val="100000"/>
              </a:lnSpc>
            </a:pPr>
            <a:r>
              <a:rPr dirty="0" sz="1200" b="1">
                <a:latin typeface="YuGothic"/>
                <a:cs typeface="YuGothic"/>
              </a:rPr>
              <a:t>自分らしい人生の扉をひらこう。</a:t>
            </a:r>
            <a:r>
              <a:rPr dirty="0" sz="1200" spc="-10" b="1">
                <a:latin typeface="Trebuchet MS"/>
                <a:cs typeface="Trebuchet MS"/>
              </a:rPr>
              <a:t>20-30</a:t>
            </a:r>
            <a:r>
              <a:rPr dirty="0" sz="1200" b="1">
                <a:latin typeface="YuGothic"/>
                <a:cs typeface="YuGothic"/>
              </a:rPr>
              <a:t>代の働く独身女性向け情報サイト</a:t>
            </a:r>
            <a:r>
              <a:rPr dirty="0" sz="1200" b="1">
                <a:latin typeface="YuGothic"/>
                <a:cs typeface="YuGothic"/>
              </a:rPr>
              <a:t> </a:t>
            </a:r>
            <a:r>
              <a:rPr dirty="0" sz="1200" b="1">
                <a:latin typeface="YuGothic"/>
                <a:cs typeface="YuGothic"/>
              </a:rPr>
              <a:t>  </a:t>
            </a:r>
            <a:r>
              <a:rPr dirty="0" sz="1200" spc="-145" b="1">
                <a:latin typeface="YuGothic"/>
                <a:cs typeface="YuGothic"/>
              </a:rPr>
              <a:t> </a:t>
            </a:r>
            <a:r>
              <a:rPr dirty="0" sz="1200" b="1">
                <a:latin typeface="YuGothic"/>
                <a:cs typeface="YuGothic"/>
              </a:rPr>
              <a:t> 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19482" y="6215484"/>
            <a:ext cx="8839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215" b="1">
                <a:latin typeface="YuGothic"/>
                <a:cs typeface="YuGothic"/>
              </a:rPr>
              <a:t>日経</a:t>
            </a:r>
            <a:r>
              <a:rPr dirty="0" sz="1200" b="1">
                <a:latin typeface="Trebuchet MS"/>
                <a:cs typeface="Trebuchet MS"/>
              </a:rPr>
              <a:t>d</a:t>
            </a:r>
            <a:r>
              <a:rPr dirty="0" sz="1200" spc="-190" b="1">
                <a:latin typeface="Trebuchet MS"/>
                <a:cs typeface="Trebuchet MS"/>
              </a:rPr>
              <a:t> </a:t>
            </a:r>
            <a:r>
              <a:rPr dirty="0" sz="1200" spc="135" b="1">
                <a:latin typeface="Trebuchet MS"/>
                <a:cs typeface="Trebuchet MS"/>
              </a:rPr>
              <a:t>oor</a:t>
            </a:r>
            <a:r>
              <a:rPr dirty="0" sz="1200" spc="-190" b="1">
                <a:latin typeface="Trebuchet MS"/>
                <a:cs typeface="Trebuchet MS"/>
              </a:rPr>
              <a:t> </a:t>
            </a:r>
            <a:r>
              <a:rPr dirty="0" sz="1200" b="1">
                <a:latin typeface="Trebuchet MS"/>
                <a:cs typeface="Trebuchet MS"/>
              </a:rPr>
              <a:t>s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570340" y="1268755"/>
            <a:ext cx="1779905" cy="320040"/>
          </a:xfrm>
          <a:custGeom>
            <a:avLst/>
            <a:gdLst/>
            <a:ahLst/>
            <a:cxnLst/>
            <a:rect l="l" t="t" r="r" b="b"/>
            <a:pathLst>
              <a:path w="1779904" h="320040">
                <a:moveTo>
                  <a:pt x="0" y="319559"/>
                </a:moveTo>
                <a:lnTo>
                  <a:pt x="1779435" y="319559"/>
                </a:lnTo>
                <a:lnTo>
                  <a:pt x="1779435" y="0"/>
                </a:lnTo>
                <a:lnTo>
                  <a:pt x="0" y="0"/>
                </a:lnTo>
                <a:lnTo>
                  <a:pt x="0" y="3195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665642" y="1323116"/>
            <a:ext cx="1574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Trebuchet MS"/>
                <a:cs typeface="Trebuchet MS"/>
              </a:rPr>
              <a:t>2013</a:t>
            </a:r>
            <a:r>
              <a:rPr dirty="0" sz="1200" b="1">
                <a:latin typeface="YuGothic"/>
                <a:cs typeface="YuGothic"/>
              </a:rPr>
              <a:t>年</a:t>
            </a:r>
            <a:r>
              <a:rPr dirty="0" sz="1200" spc="-35" b="1">
                <a:latin typeface="YuGothic"/>
                <a:cs typeface="YuGothic"/>
              </a:rPr>
              <a:t> </a:t>
            </a:r>
            <a:r>
              <a:rPr dirty="0" sz="1200" b="1">
                <a:latin typeface="YuGothic"/>
                <a:cs typeface="YuGothic"/>
              </a:rPr>
              <a:t>日経</a:t>
            </a:r>
            <a:r>
              <a:rPr dirty="0" sz="1200" b="1">
                <a:latin typeface="Trebuchet MS"/>
                <a:cs typeface="Trebuchet MS"/>
              </a:rPr>
              <a:t>DUAL</a:t>
            </a:r>
            <a:r>
              <a:rPr dirty="0" sz="1200" b="1">
                <a:latin typeface="YuGothic"/>
                <a:cs typeface="YuGothic"/>
              </a:rPr>
              <a:t>創刊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86629" y="1279486"/>
            <a:ext cx="2936875" cy="309245"/>
          </a:xfrm>
          <a:custGeom>
            <a:avLst/>
            <a:gdLst/>
            <a:ahLst/>
            <a:cxnLst/>
            <a:rect l="l" t="t" r="r" b="b"/>
            <a:pathLst>
              <a:path w="2936875" h="309244">
                <a:moveTo>
                  <a:pt x="0" y="308828"/>
                </a:moveTo>
                <a:lnTo>
                  <a:pt x="2936798" y="308828"/>
                </a:lnTo>
                <a:lnTo>
                  <a:pt x="2936798" y="0"/>
                </a:lnTo>
                <a:lnTo>
                  <a:pt x="0" y="0"/>
                </a:lnTo>
                <a:lnTo>
                  <a:pt x="0" y="30882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081931" y="1333843"/>
            <a:ext cx="2717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Trebuchet MS"/>
                <a:cs typeface="Trebuchet MS"/>
              </a:rPr>
              <a:t>2019</a:t>
            </a:r>
            <a:r>
              <a:rPr dirty="0" sz="1200" b="1">
                <a:latin typeface="YuGothic"/>
                <a:cs typeface="YuGothic"/>
              </a:rPr>
              <a:t>年</a:t>
            </a:r>
            <a:r>
              <a:rPr dirty="0" sz="1200" spc="10" b="1">
                <a:latin typeface="YuGothic"/>
                <a:cs typeface="YuGothic"/>
              </a:rPr>
              <a:t> </a:t>
            </a:r>
            <a:r>
              <a:rPr dirty="0" sz="1200" b="1">
                <a:latin typeface="YuGothic"/>
                <a:cs typeface="YuGothic"/>
              </a:rPr>
              <a:t>日経</a:t>
            </a:r>
            <a:r>
              <a:rPr dirty="0" sz="1200" b="1">
                <a:latin typeface="Trebuchet MS"/>
                <a:cs typeface="Trebuchet MS"/>
              </a:rPr>
              <a:t>ARIA</a:t>
            </a:r>
            <a:r>
              <a:rPr dirty="0" sz="1200" b="1">
                <a:latin typeface="YuGothic"/>
                <a:cs typeface="YuGothic"/>
              </a:rPr>
              <a:t>・日経</a:t>
            </a:r>
            <a:r>
              <a:rPr dirty="0" sz="1200" spc="-10" b="1">
                <a:latin typeface="Trebuchet MS"/>
                <a:cs typeface="Trebuchet MS"/>
              </a:rPr>
              <a:t>doors</a:t>
            </a:r>
            <a:r>
              <a:rPr dirty="0" sz="1200" spc="-45" b="1">
                <a:latin typeface="Trebuchet MS"/>
                <a:cs typeface="Trebuchet MS"/>
              </a:rPr>
              <a:t> </a:t>
            </a:r>
            <a:r>
              <a:rPr dirty="0" sz="1200" b="1">
                <a:latin typeface="YuGothic"/>
                <a:cs typeface="YuGothic"/>
              </a:rPr>
              <a:t>同時創刊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0" y="1607365"/>
            <a:ext cx="9676130" cy="17145"/>
          </a:xfrm>
          <a:custGeom>
            <a:avLst/>
            <a:gdLst/>
            <a:ahLst/>
            <a:cxnLst/>
            <a:rect l="l" t="t" r="r" b="b"/>
            <a:pathLst>
              <a:path w="9676130" h="17144">
                <a:moveTo>
                  <a:pt x="0" y="17094"/>
                </a:moveTo>
                <a:lnTo>
                  <a:pt x="9675812" y="0"/>
                </a:lnTo>
              </a:path>
            </a:pathLst>
          </a:custGeom>
          <a:ln w="381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561339" y="1512324"/>
            <a:ext cx="114935" cy="190500"/>
          </a:xfrm>
          <a:custGeom>
            <a:avLst/>
            <a:gdLst/>
            <a:ahLst/>
            <a:cxnLst/>
            <a:rect l="l" t="t" r="r" b="b"/>
            <a:pathLst>
              <a:path w="114934" h="190500">
                <a:moveTo>
                  <a:pt x="342" y="190500"/>
                </a:moveTo>
                <a:lnTo>
                  <a:pt x="114465" y="95046"/>
                </a:lnTo>
                <a:lnTo>
                  <a:pt x="0" y="0"/>
                </a:lnTo>
              </a:path>
            </a:pathLst>
          </a:custGeom>
          <a:ln w="381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94352" y="1552450"/>
            <a:ext cx="144018" cy="1440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14404" y="1552451"/>
            <a:ext cx="144017" cy="1440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49144" y="1"/>
            <a:ext cx="3656855" cy="2606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772" y="150109"/>
            <a:ext cx="5857875" cy="6032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dirty="0" sz="2000" spc="-5">
                <a:latin typeface="Trebuchet MS"/>
                <a:cs typeface="Trebuchet MS"/>
              </a:rPr>
              <a:t>3</a:t>
            </a:r>
            <a:r>
              <a:rPr dirty="0" sz="2000" spc="-315">
                <a:latin typeface="Trebuchet MS"/>
                <a:cs typeface="Trebuchet MS"/>
              </a:rPr>
              <a:t> </a:t>
            </a:r>
            <a:r>
              <a:rPr dirty="0" sz="2000" spc="275"/>
              <a:t>媒体の連携</a:t>
            </a:r>
            <a:r>
              <a:rPr dirty="0" sz="2000" spc="300"/>
              <a:t>ですべての</a:t>
            </a:r>
            <a:r>
              <a:rPr dirty="0" sz="2000" spc="275"/>
              <a:t>世</a:t>
            </a:r>
            <a:r>
              <a:rPr dirty="0" sz="2000" spc="300"/>
              <a:t>代をカバー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80"/>
              </a:lnSpc>
            </a:pPr>
            <a:r>
              <a:rPr dirty="0" sz="2000" spc="275"/>
              <a:t>ライフスタ</a:t>
            </a:r>
            <a:r>
              <a:rPr dirty="0" sz="2000" spc="300"/>
              <a:t>イルの</a:t>
            </a:r>
            <a:r>
              <a:rPr dirty="0" sz="2000" spc="275"/>
              <a:t>変</a:t>
            </a:r>
            <a:r>
              <a:rPr dirty="0" sz="2000" spc="300"/>
              <a:t>化に合わせ</a:t>
            </a:r>
            <a:r>
              <a:rPr dirty="0" sz="2000" spc="275"/>
              <a:t>た</a:t>
            </a:r>
            <a:r>
              <a:rPr dirty="0" sz="2000" spc="300"/>
              <a:t>情報を提供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rebuchet MS"/>
                <a:cs typeface="Trebuchet MS"/>
              </a:rPr>
              <a:t>4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9149" y="0"/>
            <a:ext cx="3656850" cy="260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7772" y="6563023"/>
            <a:ext cx="4582160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10">
                <a:solidFill>
                  <a:srgbClr val="808080"/>
                </a:solidFill>
                <a:latin typeface="ＭＳ ゴシック"/>
                <a:cs typeface="ＭＳ ゴシック"/>
              </a:rPr>
              <a:t>※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各世代の人数は、外部環境把握調査か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ら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各セ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グ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メン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ト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該当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者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の出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現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率を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把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握し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、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ボリ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ュ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ーム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を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算出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9904" y="1017741"/>
            <a:ext cx="9438223" cy="54055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341874" y="4694619"/>
            <a:ext cx="1779270" cy="116141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dirty="0" sz="2800" spc="5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3200" spc="-15" b="1">
                <a:solidFill>
                  <a:srgbClr val="FFFFFF"/>
                </a:solidFill>
                <a:latin typeface="Trebuchet MS"/>
                <a:cs typeface="Trebuchet MS"/>
              </a:rPr>
              <a:t>doo</a:t>
            </a:r>
            <a:r>
              <a:rPr dirty="0" sz="3200" b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3200" spc="-5" b="1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endParaRPr sz="3200">
              <a:latin typeface="Trebuchet MS"/>
              <a:cs typeface="Trebuchet MS"/>
            </a:endParaRPr>
          </a:p>
          <a:p>
            <a:pPr algn="ctr" marL="3810">
              <a:lnSpc>
                <a:spcPct val="100000"/>
              </a:lnSpc>
              <a:spcBef>
                <a:spcPts val="430"/>
              </a:spcBef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（</a:t>
            </a:r>
            <a:r>
              <a:rPr dirty="0" sz="1600" spc="-1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r>
              <a:rPr dirty="0" sz="16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1600" spc="-1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r>
              <a:rPr dirty="0" sz="1600" spc="-2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）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約</a:t>
            </a:r>
            <a:r>
              <a:rPr dirty="0" sz="1600" spc="-1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204" b="1">
                <a:solidFill>
                  <a:srgbClr val="FFFFFF"/>
                </a:solidFill>
                <a:latin typeface="Trebuchet MS"/>
                <a:cs typeface="Trebuchet MS"/>
              </a:rPr>
              <a:t>346</a:t>
            </a:r>
            <a:r>
              <a:rPr dirty="0" sz="16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万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人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9365" y="4694619"/>
            <a:ext cx="1720850" cy="116141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dirty="0" sz="2800" spc="5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3200" spc="27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3200" spc="270" b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3200" spc="280" b="1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3200" spc="-1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3200">
              <a:latin typeface="Trebuchet MS"/>
              <a:cs typeface="Trebuchet MS"/>
            </a:endParaRPr>
          </a:p>
          <a:p>
            <a:pPr algn="ctr" marL="40005">
              <a:lnSpc>
                <a:spcPct val="100000"/>
              </a:lnSpc>
              <a:spcBef>
                <a:spcPts val="430"/>
              </a:spcBef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（</a:t>
            </a:r>
            <a:r>
              <a:rPr dirty="0" sz="1600" spc="-160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dirty="0" sz="16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1600" spc="-1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50</a:t>
            </a:r>
            <a:r>
              <a:rPr dirty="0" sz="1600" spc="-2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）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  <a:p>
            <a:pPr algn="ctr" marL="36830">
              <a:lnSpc>
                <a:spcPct val="100000"/>
              </a:lnSpc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約</a:t>
            </a:r>
            <a:r>
              <a:rPr dirty="0" sz="1600" spc="-1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204" b="1">
                <a:solidFill>
                  <a:srgbClr val="FFFFFF"/>
                </a:solidFill>
                <a:latin typeface="Trebuchet MS"/>
                <a:cs typeface="Trebuchet MS"/>
              </a:rPr>
              <a:t>371</a:t>
            </a:r>
            <a:r>
              <a:rPr dirty="0" sz="16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万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人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7399" y="1719503"/>
            <a:ext cx="1898014" cy="116141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dirty="0" sz="2800" spc="5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3200" spc="265" b="1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3200" spc="270" b="1">
                <a:solidFill>
                  <a:srgbClr val="FFFFFF"/>
                </a:solidFill>
                <a:latin typeface="Trebuchet MS"/>
                <a:cs typeface="Trebuchet MS"/>
              </a:rPr>
              <a:t>UAL</a:t>
            </a:r>
            <a:endParaRPr sz="3200">
              <a:latin typeface="Trebuchet MS"/>
              <a:cs typeface="Trebuchet MS"/>
            </a:endParaRPr>
          </a:p>
          <a:p>
            <a:pPr algn="ctr" marL="4445">
              <a:lnSpc>
                <a:spcPct val="100000"/>
              </a:lnSpc>
              <a:spcBef>
                <a:spcPts val="430"/>
              </a:spcBef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（</a:t>
            </a:r>
            <a:r>
              <a:rPr dirty="0" sz="1600" spc="-1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r>
              <a:rPr dirty="0" sz="16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1600" spc="-17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155" b="1">
                <a:solidFill>
                  <a:srgbClr val="FFFFFF"/>
                </a:solidFill>
                <a:latin typeface="Trebuchet MS"/>
                <a:cs typeface="Trebuchet MS"/>
              </a:rPr>
              <a:t>40</a:t>
            </a:r>
            <a:r>
              <a:rPr dirty="0" sz="1600" spc="-2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）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約</a:t>
            </a:r>
            <a:r>
              <a:rPr dirty="0" sz="1600" spc="-1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1600" spc="204" b="1">
                <a:solidFill>
                  <a:srgbClr val="FFFFFF"/>
                </a:solidFill>
                <a:latin typeface="Trebuchet MS"/>
                <a:cs typeface="Trebuchet MS"/>
              </a:rPr>
              <a:t>285</a:t>
            </a:r>
            <a:r>
              <a:rPr dirty="0" sz="1600" spc="-18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315" b="1">
                <a:solidFill>
                  <a:srgbClr val="FFFFFF"/>
                </a:solidFill>
                <a:latin typeface="YuGothic"/>
                <a:cs typeface="YuGothic"/>
              </a:rPr>
              <a:t>万</a:t>
            </a:r>
            <a:r>
              <a:rPr dirty="0" sz="1600" spc="5" b="1">
                <a:solidFill>
                  <a:srgbClr val="FFFFFF"/>
                </a:solidFill>
                <a:latin typeface="YuGothic"/>
                <a:cs typeface="YuGothic"/>
              </a:rPr>
              <a:t>人</a:t>
            </a:r>
            <a:r>
              <a:rPr dirty="0" sz="1600" spc="-14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4380" y="2670268"/>
            <a:ext cx="1970405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76530"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latin typeface="YuGothic"/>
                <a:cs typeface="YuGothic"/>
              </a:rPr>
              <a:t>仕事と子育ての両立 </a:t>
            </a:r>
            <a:r>
              <a:rPr dirty="0" sz="1400" spc="-10" b="1">
                <a:latin typeface="YuGothic"/>
                <a:cs typeface="YuGothic"/>
              </a:rPr>
              <a:t>子どもにお金をかけたい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84511" y="4383252"/>
            <a:ext cx="1287780" cy="697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YuGothic"/>
                <a:cs typeface="YuGothic"/>
              </a:rPr>
              <a:t>子育てが一段落し、 </a:t>
            </a:r>
            <a:r>
              <a:rPr dirty="0" sz="1100" b="1">
                <a:latin typeface="YuGothic"/>
                <a:cs typeface="YuGothic"/>
              </a:rPr>
              <a:t>自分のために</a:t>
            </a:r>
            <a:endParaRPr sz="11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YuGothic"/>
                <a:cs typeface="YuGothic"/>
              </a:rPr>
              <a:t>時間を使いたい</a:t>
            </a:r>
            <a:endParaRPr sz="11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</a:pPr>
            <a:r>
              <a:rPr dirty="0" sz="1100" b="1">
                <a:latin typeface="YuGothic"/>
                <a:cs typeface="YuGothic"/>
              </a:rPr>
              <a:t>（子あり）</a:t>
            </a:r>
            <a:endParaRPr sz="1100">
              <a:latin typeface="YuGothic"/>
              <a:cs typeface="Yu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30056" y="3261420"/>
            <a:ext cx="1567815" cy="529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YuGothic"/>
                <a:cs typeface="YuGothic"/>
              </a:rPr>
              <a:t>仕事にまい進してきたが </a:t>
            </a:r>
            <a:r>
              <a:rPr dirty="0" sz="1100" b="1">
                <a:latin typeface="YuGothic"/>
                <a:cs typeface="YuGothic"/>
              </a:rPr>
              <a:t>健康や老後の収入には </a:t>
            </a:r>
            <a:r>
              <a:rPr dirty="0" sz="1100" b="1">
                <a:latin typeface="YuGothic"/>
                <a:cs typeface="YuGothic"/>
              </a:rPr>
              <a:t>漠然と不安（シングル）</a:t>
            </a:r>
            <a:endParaRPr sz="1100">
              <a:latin typeface="YuGothic"/>
              <a:cs typeface="Yu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26219" y="5703335"/>
            <a:ext cx="1531620" cy="529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71780" marR="26987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YuGothic"/>
                <a:cs typeface="YuGothic"/>
              </a:rPr>
              <a:t>夫婦関係は良く </a:t>
            </a:r>
            <a:r>
              <a:rPr dirty="0" sz="1100" b="1">
                <a:latin typeface="YuGothic"/>
                <a:cs typeface="YuGothic"/>
              </a:rPr>
              <a:t>自分事が優先</a:t>
            </a:r>
            <a:endParaRPr sz="1100">
              <a:latin typeface="YuGothic"/>
              <a:cs typeface="Yu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100" b="1">
                <a:latin typeface="YuGothic"/>
                <a:cs typeface="YuGothic"/>
              </a:rPr>
              <a:t>仕事も頑張る（</a:t>
            </a:r>
            <a:r>
              <a:rPr dirty="0" sz="1100" spc="10" b="1">
                <a:latin typeface="Trebuchet MS"/>
                <a:cs typeface="Trebuchet MS"/>
              </a:rPr>
              <a:t>D</a:t>
            </a:r>
            <a:r>
              <a:rPr dirty="0" sz="1100" spc="5" b="1">
                <a:latin typeface="Trebuchet MS"/>
                <a:cs typeface="Trebuchet MS"/>
              </a:rPr>
              <a:t>I</a:t>
            </a:r>
            <a:r>
              <a:rPr dirty="0" sz="1100" spc="5" b="1">
                <a:latin typeface="Trebuchet MS"/>
                <a:cs typeface="Trebuchet MS"/>
              </a:rPr>
              <a:t>N</a:t>
            </a:r>
            <a:r>
              <a:rPr dirty="0" sz="1100" spc="-10" b="1">
                <a:latin typeface="Trebuchet MS"/>
                <a:cs typeface="Trebuchet MS"/>
              </a:rPr>
              <a:t>K</a:t>
            </a:r>
            <a:r>
              <a:rPr dirty="0" sz="1100" spc="10" b="1">
                <a:latin typeface="Trebuchet MS"/>
                <a:cs typeface="Trebuchet MS"/>
              </a:rPr>
              <a:t>S</a:t>
            </a:r>
            <a:r>
              <a:rPr dirty="0" sz="1100" b="1">
                <a:latin typeface="YuGothic"/>
                <a:cs typeface="YuGothic"/>
              </a:rPr>
              <a:t>）</a:t>
            </a:r>
            <a:endParaRPr sz="1100">
              <a:latin typeface="YuGothic"/>
              <a:cs typeface="Yu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7703" y="3679116"/>
            <a:ext cx="1793239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89230" marR="5080" indent="-177165"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latin typeface="YuGothic"/>
                <a:cs typeface="YuGothic"/>
              </a:rPr>
              <a:t>成長、独立志向が強く </a:t>
            </a:r>
            <a:r>
              <a:rPr dirty="0" sz="1400" spc="-10" b="1">
                <a:latin typeface="YuGothic"/>
                <a:cs typeface="YuGothic"/>
              </a:rPr>
              <a:t>自分磨きをしたい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01327" y="937027"/>
            <a:ext cx="2299335" cy="720090"/>
          </a:xfrm>
          <a:custGeom>
            <a:avLst/>
            <a:gdLst/>
            <a:ahLst/>
            <a:cxnLst/>
            <a:rect l="l" t="t" r="r" b="b"/>
            <a:pathLst>
              <a:path w="2299335" h="720089">
                <a:moveTo>
                  <a:pt x="2241740" y="0"/>
                </a:moveTo>
                <a:lnTo>
                  <a:pt x="0" y="398360"/>
                </a:lnTo>
                <a:lnTo>
                  <a:pt x="57061" y="719467"/>
                </a:lnTo>
                <a:lnTo>
                  <a:pt x="2298801" y="321106"/>
                </a:lnTo>
                <a:lnTo>
                  <a:pt x="224174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28076" y="935692"/>
            <a:ext cx="2343345" cy="654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111" y="1207115"/>
            <a:ext cx="2889250" cy="525145"/>
          </a:xfrm>
          <a:custGeom>
            <a:avLst/>
            <a:gdLst/>
            <a:ahLst/>
            <a:cxnLst/>
            <a:rect l="l" t="t" r="r" b="b"/>
            <a:pathLst>
              <a:path w="2889250" h="525144">
                <a:moveTo>
                  <a:pt x="2886951" y="0"/>
                </a:moveTo>
                <a:lnTo>
                  <a:pt x="0" y="513016"/>
                </a:lnTo>
                <a:lnTo>
                  <a:pt x="2133" y="525017"/>
                </a:lnTo>
                <a:lnTo>
                  <a:pt x="2889084" y="12001"/>
                </a:lnTo>
                <a:lnTo>
                  <a:pt x="28869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6108" y="1484497"/>
            <a:ext cx="2460123" cy="736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4104" y="1755917"/>
            <a:ext cx="2334260" cy="426720"/>
          </a:xfrm>
          <a:custGeom>
            <a:avLst/>
            <a:gdLst/>
            <a:ahLst/>
            <a:cxnLst/>
            <a:rect l="l" t="t" r="r" b="b"/>
            <a:pathLst>
              <a:path w="2334260" h="426719">
                <a:moveTo>
                  <a:pt x="2331770" y="0"/>
                </a:moveTo>
                <a:lnTo>
                  <a:pt x="0" y="414362"/>
                </a:lnTo>
                <a:lnTo>
                  <a:pt x="2133" y="426364"/>
                </a:lnTo>
                <a:lnTo>
                  <a:pt x="2333904" y="12001"/>
                </a:lnTo>
                <a:lnTo>
                  <a:pt x="2331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70584" y="1546264"/>
            <a:ext cx="171792" cy="179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676794" y="1069578"/>
            <a:ext cx="2049780" cy="675640"/>
          </a:xfrm>
          <a:custGeom>
            <a:avLst/>
            <a:gdLst/>
            <a:ahLst/>
            <a:cxnLst/>
            <a:rect l="l" t="t" r="r" b="b"/>
            <a:pathLst>
              <a:path w="2049779" h="675639">
                <a:moveTo>
                  <a:pt x="1992655" y="0"/>
                </a:moveTo>
                <a:lnTo>
                  <a:pt x="0" y="354101"/>
                </a:lnTo>
                <a:lnTo>
                  <a:pt x="57061" y="675208"/>
                </a:lnTo>
                <a:lnTo>
                  <a:pt x="2049716" y="321106"/>
                </a:lnTo>
                <a:lnTo>
                  <a:pt x="19926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712962" y="1068247"/>
            <a:ext cx="2084845" cy="6107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24791" y="1339667"/>
            <a:ext cx="1995170" cy="366395"/>
          </a:xfrm>
          <a:custGeom>
            <a:avLst/>
            <a:gdLst/>
            <a:ahLst/>
            <a:cxnLst/>
            <a:rect l="l" t="t" r="r" b="b"/>
            <a:pathLst>
              <a:path w="1995170" h="366394">
                <a:moveTo>
                  <a:pt x="1992655" y="0"/>
                </a:moveTo>
                <a:lnTo>
                  <a:pt x="0" y="354101"/>
                </a:lnTo>
                <a:lnTo>
                  <a:pt x="2133" y="366102"/>
                </a:lnTo>
                <a:lnTo>
                  <a:pt x="1994789" y="12001"/>
                </a:lnTo>
                <a:lnTo>
                  <a:pt x="1992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756788" y="1386935"/>
            <a:ext cx="2797175" cy="808355"/>
          </a:xfrm>
          <a:custGeom>
            <a:avLst/>
            <a:gdLst/>
            <a:ahLst/>
            <a:cxnLst/>
            <a:rect l="l" t="t" r="r" b="b"/>
            <a:pathLst>
              <a:path w="2797175" h="808355">
                <a:moveTo>
                  <a:pt x="2739898" y="0"/>
                </a:moveTo>
                <a:lnTo>
                  <a:pt x="0" y="486892"/>
                </a:lnTo>
                <a:lnTo>
                  <a:pt x="57061" y="807999"/>
                </a:lnTo>
                <a:lnTo>
                  <a:pt x="2796959" y="321106"/>
                </a:lnTo>
                <a:lnTo>
                  <a:pt x="273989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05998" y="1385608"/>
            <a:ext cx="2819048" cy="7251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804784" y="1657023"/>
            <a:ext cx="2742565" cy="499109"/>
          </a:xfrm>
          <a:custGeom>
            <a:avLst/>
            <a:gdLst/>
            <a:ahLst/>
            <a:cxnLst/>
            <a:rect l="l" t="t" r="r" b="b"/>
            <a:pathLst>
              <a:path w="2742565" h="499110">
                <a:moveTo>
                  <a:pt x="2739898" y="0"/>
                </a:moveTo>
                <a:lnTo>
                  <a:pt x="0" y="486892"/>
                </a:lnTo>
                <a:lnTo>
                  <a:pt x="2133" y="498894"/>
                </a:lnTo>
                <a:lnTo>
                  <a:pt x="2742031" y="12001"/>
                </a:lnTo>
                <a:lnTo>
                  <a:pt x="27398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772" y="150109"/>
            <a:ext cx="6040755" cy="32956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/>
              <a:t>3</a:t>
            </a:r>
            <a:r>
              <a:rPr dirty="0" sz="2000" spc="-315"/>
              <a:t> </a:t>
            </a:r>
            <a:r>
              <a:rPr dirty="0" sz="2000" spc="275"/>
              <a:t>媒体のペル</a:t>
            </a:r>
            <a:r>
              <a:rPr dirty="0" sz="2000" spc="300"/>
              <a:t>ソナ：高い</a:t>
            </a:r>
            <a:r>
              <a:rPr dirty="0" sz="2000" spc="275"/>
              <a:t>世</a:t>
            </a:r>
            <a:r>
              <a:rPr dirty="0" sz="2000" spc="300"/>
              <a:t>帯年収、可</a:t>
            </a:r>
            <a:r>
              <a:rPr dirty="0" sz="2000" spc="275"/>
              <a:t>処</a:t>
            </a:r>
            <a:r>
              <a:rPr dirty="0" sz="2000" spc="300"/>
              <a:t>分所得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rebuchet MS"/>
                <a:cs typeface="Trebuchet MS"/>
              </a:rPr>
              <a:t>5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9149" y="0"/>
            <a:ext cx="3656850" cy="260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29600" y="5122087"/>
            <a:ext cx="2625725" cy="940435"/>
          </a:xfrm>
          <a:custGeom>
            <a:avLst/>
            <a:gdLst/>
            <a:ahLst/>
            <a:cxnLst/>
            <a:rect l="l" t="t" r="r" b="b"/>
            <a:pathLst>
              <a:path w="2625725" h="940435">
                <a:moveTo>
                  <a:pt x="0" y="0"/>
                </a:moveTo>
                <a:lnTo>
                  <a:pt x="2625305" y="0"/>
                </a:lnTo>
                <a:lnTo>
                  <a:pt x="2625305" y="940142"/>
                </a:lnTo>
                <a:lnTo>
                  <a:pt x="0" y="940142"/>
                </a:lnTo>
                <a:lnTo>
                  <a:pt x="0" y="0"/>
                </a:lnTo>
                <a:close/>
              </a:path>
            </a:pathLst>
          </a:custGeom>
          <a:solidFill>
            <a:srgbClr val="FFE0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54905" y="5122087"/>
            <a:ext cx="2625725" cy="940435"/>
          </a:xfrm>
          <a:custGeom>
            <a:avLst/>
            <a:gdLst/>
            <a:ahLst/>
            <a:cxnLst/>
            <a:rect l="l" t="t" r="r" b="b"/>
            <a:pathLst>
              <a:path w="2625725" h="940435">
                <a:moveTo>
                  <a:pt x="0" y="0"/>
                </a:moveTo>
                <a:lnTo>
                  <a:pt x="2625305" y="0"/>
                </a:lnTo>
                <a:lnTo>
                  <a:pt x="2625305" y="940142"/>
                </a:lnTo>
                <a:lnTo>
                  <a:pt x="0" y="940142"/>
                </a:lnTo>
                <a:lnTo>
                  <a:pt x="0" y="0"/>
                </a:lnTo>
                <a:close/>
              </a:path>
            </a:pathLst>
          </a:custGeom>
          <a:solidFill>
            <a:srgbClr val="F4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80212" y="5122087"/>
            <a:ext cx="2625725" cy="940435"/>
          </a:xfrm>
          <a:custGeom>
            <a:avLst/>
            <a:gdLst/>
            <a:ahLst/>
            <a:cxnLst/>
            <a:rect l="l" t="t" r="r" b="b"/>
            <a:pathLst>
              <a:path w="2625725" h="940435">
                <a:moveTo>
                  <a:pt x="0" y="0"/>
                </a:moveTo>
                <a:lnTo>
                  <a:pt x="2625305" y="0"/>
                </a:lnTo>
                <a:lnTo>
                  <a:pt x="2625305" y="940142"/>
                </a:lnTo>
                <a:lnTo>
                  <a:pt x="0" y="940142"/>
                </a:lnTo>
                <a:lnTo>
                  <a:pt x="0" y="0"/>
                </a:lnTo>
                <a:close/>
              </a:path>
            </a:pathLst>
          </a:custGeom>
          <a:solidFill>
            <a:srgbClr val="FAF2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66760" y="4385703"/>
            <a:ext cx="356870" cy="238125"/>
          </a:xfrm>
          <a:custGeom>
            <a:avLst/>
            <a:gdLst/>
            <a:ahLst/>
            <a:cxnLst/>
            <a:rect l="l" t="t" r="r" b="b"/>
            <a:pathLst>
              <a:path w="356869" h="238125">
                <a:moveTo>
                  <a:pt x="0" y="0"/>
                </a:moveTo>
                <a:lnTo>
                  <a:pt x="356615" y="0"/>
                </a:lnTo>
                <a:lnTo>
                  <a:pt x="356615" y="237743"/>
                </a:lnTo>
                <a:lnTo>
                  <a:pt x="0" y="23774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1476" y="4385703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99576" y="4385703"/>
            <a:ext cx="356870" cy="238125"/>
          </a:xfrm>
          <a:custGeom>
            <a:avLst/>
            <a:gdLst/>
            <a:ahLst/>
            <a:cxnLst/>
            <a:rect l="l" t="t" r="r" b="b"/>
            <a:pathLst>
              <a:path w="356869" h="238125">
                <a:moveTo>
                  <a:pt x="0" y="0"/>
                </a:moveTo>
                <a:lnTo>
                  <a:pt x="356616" y="0"/>
                </a:lnTo>
                <a:lnTo>
                  <a:pt x="356616" y="237743"/>
                </a:lnTo>
                <a:lnTo>
                  <a:pt x="0" y="23774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56192" y="4376559"/>
            <a:ext cx="408940" cy="262255"/>
          </a:xfrm>
          <a:custGeom>
            <a:avLst/>
            <a:gdLst/>
            <a:ahLst/>
            <a:cxnLst/>
            <a:rect l="l" t="t" r="r" b="b"/>
            <a:pathLst>
              <a:path w="408939" h="262254">
                <a:moveTo>
                  <a:pt x="0" y="0"/>
                </a:moveTo>
                <a:lnTo>
                  <a:pt x="408431" y="0"/>
                </a:lnTo>
                <a:lnTo>
                  <a:pt x="408431" y="262127"/>
                </a:lnTo>
                <a:lnTo>
                  <a:pt x="0" y="26212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95104" y="4385703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3"/>
                </a:lnTo>
              </a:path>
            </a:pathLst>
          </a:custGeom>
          <a:ln w="6096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6760" y="4620399"/>
            <a:ext cx="204470" cy="262255"/>
          </a:xfrm>
          <a:custGeom>
            <a:avLst/>
            <a:gdLst/>
            <a:ahLst/>
            <a:cxnLst/>
            <a:rect l="l" t="t" r="r" b="b"/>
            <a:pathLst>
              <a:path w="204469" h="262254">
                <a:moveTo>
                  <a:pt x="0" y="0"/>
                </a:moveTo>
                <a:lnTo>
                  <a:pt x="204215" y="0"/>
                </a:lnTo>
                <a:lnTo>
                  <a:pt x="204215" y="262127"/>
                </a:lnTo>
                <a:lnTo>
                  <a:pt x="0" y="26212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70976" y="4629543"/>
            <a:ext cx="356870" cy="238125"/>
          </a:xfrm>
          <a:custGeom>
            <a:avLst/>
            <a:gdLst/>
            <a:ahLst/>
            <a:cxnLst/>
            <a:rect l="l" t="t" r="r" b="b"/>
            <a:pathLst>
              <a:path w="356869" h="238125">
                <a:moveTo>
                  <a:pt x="0" y="0"/>
                </a:moveTo>
                <a:lnTo>
                  <a:pt x="356616" y="0"/>
                </a:lnTo>
                <a:lnTo>
                  <a:pt x="356616" y="237744"/>
                </a:lnTo>
                <a:lnTo>
                  <a:pt x="0" y="237744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7592" y="4620399"/>
            <a:ext cx="612775" cy="262255"/>
          </a:xfrm>
          <a:custGeom>
            <a:avLst/>
            <a:gdLst/>
            <a:ahLst/>
            <a:cxnLst/>
            <a:rect l="l" t="t" r="r" b="b"/>
            <a:pathLst>
              <a:path w="612775" h="262254">
                <a:moveTo>
                  <a:pt x="0" y="0"/>
                </a:moveTo>
                <a:lnTo>
                  <a:pt x="612648" y="0"/>
                </a:lnTo>
                <a:lnTo>
                  <a:pt x="612648" y="262127"/>
                </a:lnTo>
                <a:lnTo>
                  <a:pt x="0" y="26212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70720" y="4629543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4"/>
                </a:lnTo>
              </a:path>
            </a:pathLst>
          </a:custGeom>
          <a:ln w="6096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92065" y="4376559"/>
          <a:ext cx="1475740" cy="506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5"/>
                <a:gridCol w="475615"/>
                <a:gridCol w="347345"/>
                <a:gridCol w="295275"/>
                <a:gridCol w="142875"/>
              </a:tblGrid>
              <a:tr h="249936">
                <a:tc gridSpan="3">
                  <a:txBody>
                    <a:bodyPr/>
                    <a:lstStyle/>
                    <a:p>
                      <a:pPr>
                        <a:lnSpc>
                          <a:spcPts val="1870"/>
                        </a:lnSpc>
                      </a:pP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1000</a:t>
                      </a:r>
                      <a:r>
                        <a:rPr dirty="0" sz="1600" spc="5" b="1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1200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70"/>
                        </a:lnSpc>
                      </a:pPr>
                      <a:r>
                        <a:rPr dirty="0" sz="1600" spc="5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b="1">
                          <a:latin typeface="YuGothic"/>
                          <a:cs typeface="YuGothic"/>
                        </a:rPr>
                        <a:t>（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1072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spc="5" b="1">
                          <a:latin typeface="YuGothic"/>
                          <a:cs typeface="YuGothic"/>
                        </a:rPr>
                        <a:t>万円）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FFFF00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4DA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217371" y="4376559"/>
          <a:ext cx="1475740" cy="506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95"/>
                <a:gridCol w="475615"/>
                <a:gridCol w="347345"/>
                <a:gridCol w="295275"/>
                <a:gridCol w="142875"/>
              </a:tblGrid>
              <a:tr h="249936">
                <a:tc gridSpan="3">
                  <a:txBody>
                    <a:bodyPr/>
                    <a:lstStyle/>
                    <a:p>
                      <a:pPr>
                        <a:lnSpc>
                          <a:spcPts val="1870"/>
                        </a:lnSpc>
                      </a:pP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1000</a:t>
                      </a:r>
                      <a:r>
                        <a:rPr dirty="0" sz="1600" spc="5" b="1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1500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70"/>
                        </a:lnSpc>
                      </a:pPr>
                      <a:r>
                        <a:rPr dirty="0" sz="1600" spc="5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b="1">
                          <a:latin typeface="YuGothic"/>
                          <a:cs typeface="YuGothic"/>
                        </a:rPr>
                        <a:t>（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1076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55"/>
                        </a:lnSpc>
                      </a:pPr>
                      <a:r>
                        <a:rPr dirty="0" sz="1600" spc="5" b="1">
                          <a:latin typeface="YuGothic"/>
                          <a:cs typeface="YuGothic"/>
                        </a:rPr>
                        <a:t>万円）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0"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FFFF00"/>
                      </a:solidFill>
                      <a:prstDash val="solid"/>
                    </a:lnL>
                    <a:lnT w="6350">
                      <a:solidFill>
                        <a:srgbClr val="FFFFFF"/>
                      </a:solidFill>
                      <a:prstDash val="solid"/>
                    </a:lnT>
                    <a:solidFill>
                      <a:srgbClr val="FAF2D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1966760" y="5256199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314325" h="238125">
                <a:moveTo>
                  <a:pt x="0" y="0"/>
                </a:moveTo>
                <a:lnTo>
                  <a:pt x="313944" y="0"/>
                </a:lnTo>
                <a:lnTo>
                  <a:pt x="313944" y="237743"/>
                </a:lnTo>
                <a:lnTo>
                  <a:pt x="0" y="23774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80704" y="5247055"/>
            <a:ext cx="408940" cy="262255"/>
          </a:xfrm>
          <a:custGeom>
            <a:avLst/>
            <a:gdLst/>
            <a:ahLst/>
            <a:cxnLst/>
            <a:rect l="l" t="t" r="r" b="b"/>
            <a:pathLst>
              <a:path w="408939" h="262254">
                <a:moveTo>
                  <a:pt x="0" y="0"/>
                </a:moveTo>
                <a:lnTo>
                  <a:pt x="408431" y="0"/>
                </a:lnTo>
                <a:lnTo>
                  <a:pt x="408431" y="262128"/>
                </a:lnTo>
                <a:lnTo>
                  <a:pt x="0" y="2621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19616" y="5256199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3"/>
                </a:lnTo>
              </a:path>
            </a:pathLst>
          </a:custGeom>
          <a:ln w="6096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592065" y="5256199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314325" h="238125">
                <a:moveTo>
                  <a:pt x="0" y="0"/>
                </a:moveTo>
                <a:lnTo>
                  <a:pt x="313943" y="0"/>
                </a:lnTo>
                <a:lnTo>
                  <a:pt x="313943" y="237743"/>
                </a:lnTo>
                <a:lnTo>
                  <a:pt x="0" y="23774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06009" y="5247055"/>
            <a:ext cx="408940" cy="262255"/>
          </a:xfrm>
          <a:custGeom>
            <a:avLst/>
            <a:gdLst/>
            <a:ahLst/>
            <a:cxnLst/>
            <a:rect l="l" t="t" r="r" b="b"/>
            <a:pathLst>
              <a:path w="408939" h="262254">
                <a:moveTo>
                  <a:pt x="0" y="0"/>
                </a:moveTo>
                <a:lnTo>
                  <a:pt x="408432" y="0"/>
                </a:lnTo>
                <a:lnTo>
                  <a:pt x="408432" y="262128"/>
                </a:lnTo>
                <a:lnTo>
                  <a:pt x="0" y="2621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44921" y="5256199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3"/>
                </a:lnTo>
              </a:path>
            </a:pathLst>
          </a:custGeom>
          <a:ln w="6096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17371" y="5256199"/>
            <a:ext cx="314325" cy="238125"/>
          </a:xfrm>
          <a:custGeom>
            <a:avLst/>
            <a:gdLst/>
            <a:ahLst/>
            <a:cxnLst/>
            <a:rect l="l" t="t" r="r" b="b"/>
            <a:pathLst>
              <a:path w="314325" h="238125">
                <a:moveTo>
                  <a:pt x="0" y="0"/>
                </a:moveTo>
                <a:lnTo>
                  <a:pt x="313944" y="0"/>
                </a:lnTo>
                <a:lnTo>
                  <a:pt x="313944" y="237743"/>
                </a:lnTo>
                <a:lnTo>
                  <a:pt x="0" y="23774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531316" y="5247055"/>
            <a:ext cx="408940" cy="262255"/>
          </a:xfrm>
          <a:custGeom>
            <a:avLst/>
            <a:gdLst/>
            <a:ahLst/>
            <a:cxnLst/>
            <a:rect l="l" t="t" r="r" b="b"/>
            <a:pathLst>
              <a:path w="408940" h="262254">
                <a:moveTo>
                  <a:pt x="0" y="0"/>
                </a:moveTo>
                <a:lnTo>
                  <a:pt x="408431" y="0"/>
                </a:lnTo>
                <a:lnTo>
                  <a:pt x="408431" y="262128"/>
                </a:lnTo>
                <a:lnTo>
                  <a:pt x="0" y="26212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970228" y="5256199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7743"/>
                </a:lnTo>
              </a:path>
            </a:pathLst>
          </a:custGeom>
          <a:ln w="60959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15183" y="5538215"/>
            <a:ext cx="6044183" cy="96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276344" y="5623559"/>
            <a:ext cx="2791967" cy="8778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10315" y="5733252"/>
            <a:ext cx="5654040" cy="576580"/>
          </a:xfrm>
          <a:custGeom>
            <a:avLst/>
            <a:gdLst/>
            <a:ahLst/>
            <a:cxnLst/>
            <a:rect l="l" t="t" r="r" b="b"/>
            <a:pathLst>
              <a:path w="5654040" h="576579">
                <a:moveTo>
                  <a:pt x="5365483" y="0"/>
                </a:moveTo>
                <a:lnTo>
                  <a:pt x="288036" y="0"/>
                </a:lnTo>
                <a:lnTo>
                  <a:pt x="241314" y="3769"/>
                </a:lnTo>
                <a:lnTo>
                  <a:pt x="196993" y="14684"/>
                </a:lnTo>
                <a:lnTo>
                  <a:pt x="155665" y="32149"/>
                </a:lnTo>
                <a:lnTo>
                  <a:pt x="117924" y="55573"/>
                </a:lnTo>
                <a:lnTo>
                  <a:pt x="84362" y="84362"/>
                </a:lnTo>
                <a:lnTo>
                  <a:pt x="55573" y="117924"/>
                </a:lnTo>
                <a:lnTo>
                  <a:pt x="32149" y="155665"/>
                </a:lnTo>
                <a:lnTo>
                  <a:pt x="14684" y="196993"/>
                </a:lnTo>
                <a:lnTo>
                  <a:pt x="3769" y="241314"/>
                </a:lnTo>
                <a:lnTo>
                  <a:pt x="0" y="288036"/>
                </a:lnTo>
                <a:lnTo>
                  <a:pt x="3769" y="334757"/>
                </a:lnTo>
                <a:lnTo>
                  <a:pt x="14684" y="379078"/>
                </a:lnTo>
                <a:lnTo>
                  <a:pt x="32149" y="420406"/>
                </a:lnTo>
                <a:lnTo>
                  <a:pt x="55573" y="458147"/>
                </a:lnTo>
                <a:lnTo>
                  <a:pt x="84362" y="491709"/>
                </a:lnTo>
                <a:lnTo>
                  <a:pt x="117924" y="520498"/>
                </a:lnTo>
                <a:lnTo>
                  <a:pt x="155665" y="543922"/>
                </a:lnTo>
                <a:lnTo>
                  <a:pt x="196993" y="561387"/>
                </a:lnTo>
                <a:lnTo>
                  <a:pt x="241314" y="572302"/>
                </a:lnTo>
                <a:lnTo>
                  <a:pt x="288036" y="576072"/>
                </a:lnTo>
                <a:lnTo>
                  <a:pt x="5365483" y="576072"/>
                </a:lnTo>
                <a:lnTo>
                  <a:pt x="5412204" y="572302"/>
                </a:lnTo>
                <a:lnTo>
                  <a:pt x="5456525" y="561387"/>
                </a:lnTo>
                <a:lnTo>
                  <a:pt x="5497853" y="543922"/>
                </a:lnTo>
                <a:lnTo>
                  <a:pt x="5535594" y="520498"/>
                </a:lnTo>
                <a:lnTo>
                  <a:pt x="5569156" y="491709"/>
                </a:lnTo>
                <a:lnTo>
                  <a:pt x="5597945" y="458147"/>
                </a:lnTo>
                <a:lnTo>
                  <a:pt x="5621369" y="420406"/>
                </a:lnTo>
                <a:lnTo>
                  <a:pt x="5638835" y="379078"/>
                </a:lnTo>
                <a:lnTo>
                  <a:pt x="5649749" y="334757"/>
                </a:lnTo>
                <a:lnTo>
                  <a:pt x="5653519" y="288036"/>
                </a:lnTo>
                <a:lnTo>
                  <a:pt x="5649749" y="241314"/>
                </a:lnTo>
                <a:lnTo>
                  <a:pt x="5638835" y="196993"/>
                </a:lnTo>
                <a:lnTo>
                  <a:pt x="5621369" y="155665"/>
                </a:lnTo>
                <a:lnTo>
                  <a:pt x="5597945" y="117924"/>
                </a:lnTo>
                <a:lnTo>
                  <a:pt x="5569156" y="84362"/>
                </a:lnTo>
                <a:lnTo>
                  <a:pt x="5535594" y="55573"/>
                </a:lnTo>
                <a:lnTo>
                  <a:pt x="5497853" y="32149"/>
                </a:lnTo>
                <a:lnTo>
                  <a:pt x="5456525" y="14684"/>
                </a:lnTo>
                <a:lnTo>
                  <a:pt x="5412204" y="3769"/>
                </a:lnTo>
                <a:lnTo>
                  <a:pt x="5365483" y="0"/>
                </a:lnTo>
                <a:close/>
              </a:path>
            </a:pathLst>
          </a:custGeom>
          <a:solidFill>
            <a:srgbClr val="FF0000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94122" y="758353"/>
          <a:ext cx="9524365" cy="5310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9410"/>
                <a:gridCol w="2625725"/>
                <a:gridCol w="2625724"/>
                <a:gridCol w="2625725"/>
              </a:tblGrid>
              <a:tr h="66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doors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1708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2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DUAL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1708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C646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2000" spc="-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ARIA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B="0" marT="1708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E5BC3F"/>
                    </a:solidFill>
                  </a:tcPr>
                </a:tc>
              </a:tr>
              <a:tr h="736100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ライフステージ</a:t>
                      </a:r>
                      <a:endParaRPr sz="1200">
                        <a:latin typeface="YuGothic"/>
                        <a:cs typeface="YuGothic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独身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400" spc="-15">
                          <a:latin typeface="Arial Unicode MS"/>
                          <a:cs typeface="Arial Unicode MS"/>
                        </a:rPr>
                        <a:t>（</a:t>
                      </a:r>
                      <a:r>
                        <a:rPr dirty="0" sz="1400" spc="-15">
                          <a:latin typeface="Trebuchet MS"/>
                          <a:cs typeface="Trebuchet MS"/>
                        </a:rPr>
                        <a:t>20-30</a:t>
                      </a: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代）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共働き子育て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dirty="0" sz="1400" spc="-15">
                          <a:latin typeface="Arial Unicode MS"/>
                          <a:cs typeface="Arial Unicode MS"/>
                        </a:rPr>
                        <a:t>（</a:t>
                      </a:r>
                      <a:r>
                        <a:rPr dirty="0" sz="1400" spc="-15">
                          <a:latin typeface="Trebuchet MS"/>
                          <a:cs typeface="Trebuchet MS"/>
                        </a:rPr>
                        <a:t>30-40</a:t>
                      </a: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代）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4DADA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ワーママ、</a:t>
                      </a:r>
                      <a:r>
                        <a:rPr dirty="0" sz="1400" spc="-10">
                          <a:latin typeface="Trebuchet MS"/>
                          <a:cs typeface="Trebuchet MS"/>
                        </a:rPr>
                        <a:t>DINKS</a:t>
                      </a: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、シングル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dirty="0" sz="1400" spc="-15">
                          <a:latin typeface="Arial Unicode MS"/>
                          <a:cs typeface="Arial Unicode MS"/>
                        </a:rPr>
                        <a:t>（</a:t>
                      </a:r>
                      <a:r>
                        <a:rPr dirty="0" sz="1400" spc="-15">
                          <a:latin typeface="Trebuchet MS"/>
                          <a:cs typeface="Trebuchet MS"/>
                        </a:rPr>
                        <a:t>40-50</a:t>
                      </a:r>
                      <a:r>
                        <a:rPr dirty="0" sz="1400" spc="-10">
                          <a:latin typeface="Arial Unicode MS"/>
                          <a:cs typeface="Arial Unicode MS"/>
                        </a:rPr>
                        <a:t>代）</a:t>
                      </a:r>
                      <a:endParaRPr sz="14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382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AF2D9"/>
                    </a:solidFill>
                  </a:tcPr>
                </a:tc>
              </a:tr>
              <a:tr h="1149061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キラーテーマ</a:t>
                      </a:r>
                      <a:endParaRPr sz="1200">
                        <a:latin typeface="YuGothic"/>
                        <a:cs typeface="YuGothic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8707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キャリア マネー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7160" marR="80391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ライフ（結婚、暮らし） 美容・健康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両立ノウハウ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6525" marR="95631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出産とキャリアルート 夫婦で家事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子育て・教育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4DADA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キャリア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6525" marR="110871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自分時間、趣味復活 健康・美容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マネー・医療介護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AF2D9"/>
                    </a:solidFill>
                  </a:tcPr>
                </a:tc>
              </a:tr>
              <a:tr h="940142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気持ち</a:t>
                      </a:r>
                      <a:endParaRPr sz="1200">
                        <a:latin typeface="YuGothic"/>
                        <a:cs typeface="YuGothic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6525" marR="11087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何を選んだら正解？ 賢い先輩に聞きたい このままで大丈夫？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疲れた！助けて！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  <a:p>
                      <a:pPr marL="136525" marR="80391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子どもの育児、教えて！ 教育は最高のものを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4DADA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36525" marR="12611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>
                          <a:latin typeface="Arial Unicode MS"/>
                          <a:cs typeface="Arial Unicode MS"/>
                        </a:rPr>
                        <a:t>自分を見つめ直す 新たなチャレンジ 現実への対策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AF2D9"/>
                    </a:solidFill>
                  </a:tcPr>
                </a:tc>
              </a:tr>
              <a:tr h="870501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想定世帯年収</a:t>
                      </a:r>
                      <a:endParaRPr sz="1200">
                        <a:latin typeface="YuGothic"/>
                        <a:cs typeface="YuGothic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（調査値）</a:t>
                      </a:r>
                      <a:endParaRPr sz="1200">
                        <a:latin typeface="YuGothic"/>
                        <a:cs typeface="YuGothic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400</a:t>
                      </a:r>
                      <a:r>
                        <a:rPr dirty="0" sz="1600" spc="5" b="1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800</a:t>
                      </a:r>
                      <a:r>
                        <a:rPr dirty="0" sz="1600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  <a:p>
                      <a:pPr marL="136525">
                        <a:lnSpc>
                          <a:spcPct val="100000"/>
                        </a:lnSpc>
                      </a:pPr>
                      <a:r>
                        <a:rPr dirty="0" sz="1600" b="1">
                          <a:latin typeface="YuGothic"/>
                          <a:cs typeface="YuGothic"/>
                        </a:rPr>
                        <a:t>（</a:t>
                      </a:r>
                      <a:r>
                        <a:rPr dirty="0" sz="1600" spc="-10" b="1">
                          <a:latin typeface="Trebuchet MS"/>
                          <a:cs typeface="Trebuchet MS"/>
                        </a:rPr>
                        <a:t>569</a:t>
                      </a:r>
                      <a:r>
                        <a:rPr dirty="0" sz="1600" b="1">
                          <a:latin typeface="YuGothic"/>
                          <a:cs typeface="YuGothic"/>
                        </a:rPr>
                        <a:t>万円）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4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AF2D9"/>
                    </a:solidFill>
                  </a:tcPr>
                </a:tc>
              </a:tr>
              <a:tr h="940141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ひとりで</a:t>
                      </a:r>
                      <a:endParaRPr sz="1200">
                        <a:latin typeface="YuGothic"/>
                        <a:cs typeface="YuGothic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自由に使えるお金</a:t>
                      </a:r>
                      <a:endParaRPr sz="1200">
                        <a:latin typeface="YuGothic"/>
                        <a:cs typeface="YuGothic"/>
                      </a:endParaRPr>
                    </a:p>
                    <a:p>
                      <a:pPr marL="13716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YuGothic"/>
                          <a:cs typeface="YuGothic"/>
                        </a:rPr>
                        <a:t>（月平均）</a:t>
                      </a:r>
                      <a:endParaRPr sz="1200">
                        <a:latin typeface="YuGothic"/>
                        <a:cs typeface="YuGothic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 b="1">
                          <a:latin typeface="Trebuchet MS"/>
                          <a:cs typeface="Trebuchet MS"/>
                        </a:rPr>
                        <a:t>8.3</a:t>
                      </a:r>
                      <a:r>
                        <a:rPr dirty="0" sz="1600" spc="5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 b="1">
                          <a:latin typeface="Trebuchet MS"/>
                          <a:cs typeface="Trebuchet MS"/>
                        </a:rPr>
                        <a:t>5.9</a:t>
                      </a:r>
                      <a:r>
                        <a:rPr dirty="0" sz="1600" spc="5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153035">
                        <a:lnSpc>
                          <a:spcPts val="1360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YuGothic"/>
                          <a:cs typeface="YuGothic"/>
                        </a:rPr>
                        <a:t>可処分所得が高い！</a:t>
                      </a:r>
                      <a:endParaRPr sz="1800">
                        <a:latin typeface="YuGothic"/>
                        <a:cs typeface="YuGothic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dirty="0" sz="1600" spc="-5" b="1">
                          <a:latin typeface="Trebuchet MS"/>
                          <a:cs typeface="Trebuchet MS"/>
                        </a:rPr>
                        <a:t>7.2</a:t>
                      </a:r>
                      <a:r>
                        <a:rPr dirty="0" sz="1600" spc="5" b="1">
                          <a:latin typeface="YuGothic"/>
                          <a:cs typeface="YuGothic"/>
                        </a:rPr>
                        <a:t>万円</a:t>
                      </a:r>
                      <a:endParaRPr sz="1600">
                        <a:latin typeface="YuGothic"/>
                        <a:cs typeface="YuGothic"/>
                      </a:endParaRPr>
                    </a:p>
                  </a:txBody>
                  <a:tcPr marL="0" marR="0" marB="0" marT="1225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187772" y="6563023"/>
            <a:ext cx="5606415" cy="1466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10">
                <a:solidFill>
                  <a:srgbClr val="808080"/>
                </a:solidFill>
                <a:latin typeface="ＭＳ ゴシック"/>
                <a:cs typeface="ＭＳ ゴシック"/>
              </a:rPr>
              <a:t>※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「想定世帯年収」および「ひとりで自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由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に使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え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るお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金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」は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日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経</a:t>
            </a:r>
            <a:r>
              <a:rPr dirty="0" sz="800">
                <a:solidFill>
                  <a:srgbClr val="808080"/>
                </a:solidFill>
                <a:latin typeface="Trebuchet MS"/>
                <a:cs typeface="Trebuchet MS"/>
              </a:rPr>
              <a:t>BP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の</a:t>
            </a:r>
            <a:r>
              <a:rPr dirty="0" sz="800" spc="-5">
                <a:solidFill>
                  <a:srgbClr val="808080"/>
                </a:solidFill>
                <a:latin typeface="Trebuchet MS"/>
                <a:cs typeface="Trebuchet MS"/>
              </a:rPr>
              <a:t>Web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サ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イト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閲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覧者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へ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の調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査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（医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療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専門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職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を除</a:t>
            </a:r>
            <a:r>
              <a:rPr dirty="0" sz="800" spc="10">
                <a:solidFill>
                  <a:srgbClr val="808080"/>
                </a:solidFill>
                <a:latin typeface="Arial Unicode MS"/>
                <a:cs typeface="Arial Unicode MS"/>
              </a:rPr>
              <a:t>く</a:t>
            </a:r>
            <a:r>
              <a:rPr dirty="0" sz="800" spc="-10">
                <a:solidFill>
                  <a:srgbClr val="808080"/>
                </a:solidFill>
                <a:latin typeface="Arial Unicode MS"/>
                <a:cs typeface="Arial Unicode MS"/>
              </a:rPr>
              <a:t>）より</a:t>
            </a:r>
            <a:endParaRPr sz="8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52783" y="3537221"/>
            <a:ext cx="5302885" cy="3033395"/>
          </a:xfrm>
          <a:custGeom>
            <a:avLst/>
            <a:gdLst/>
            <a:ahLst/>
            <a:cxnLst/>
            <a:rect l="l" t="t" r="r" b="b"/>
            <a:pathLst>
              <a:path w="5302884" h="3033395">
                <a:moveTo>
                  <a:pt x="5183289" y="0"/>
                </a:moveTo>
                <a:lnTo>
                  <a:pt x="119189" y="0"/>
                </a:lnTo>
                <a:lnTo>
                  <a:pt x="72796" y="9366"/>
                </a:lnTo>
                <a:lnTo>
                  <a:pt x="34910" y="34910"/>
                </a:lnTo>
                <a:lnTo>
                  <a:pt x="9366" y="72796"/>
                </a:lnTo>
                <a:lnTo>
                  <a:pt x="0" y="119189"/>
                </a:lnTo>
                <a:lnTo>
                  <a:pt x="0" y="2913646"/>
                </a:lnTo>
                <a:lnTo>
                  <a:pt x="9366" y="2960039"/>
                </a:lnTo>
                <a:lnTo>
                  <a:pt x="34910" y="2997925"/>
                </a:lnTo>
                <a:lnTo>
                  <a:pt x="72796" y="3023469"/>
                </a:lnTo>
                <a:lnTo>
                  <a:pt x="119189" y="3032836"/>
                </a:lnTo>
                <a:lnTo>
                  <a:pt x="5183289" y="3032836"/>
                </a:lnTo>
                <a:lnTo>
                  <a:pt x="5229682" y="3023469"/>
                </a:lnTo>
                <a:lnTo>
                  <a:pt x="5267567" y="2997925"/>
                </a:lnTo>
                <a:lnTo>
                  <a:pt x="5293111" y="2960039"/>
                </a:lnTo>
                <a:lnTo>
                  <a:pt x="5302478" y="2913646"/>
                </a:lnTo>
                <a:lnTo>
                  <a:pt x="5302478" y="119189"/>
                </a:lnTo>
                <a:lnTo>
                  <a:pt x="5293111" y="72796"/>
                </a:lnTo>
                <a:lnTo>
                  <a:pt x="5267567" y="34910"/>
                </a:lnTo>
                <a:lnTo>
                  <a:pt x="5229682" y="9366"/>
                </a:lnTo>
                <a:lnTo>
                  <a:pt x="5183289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52783" y="3537221"/>
            <a:ext cx="5302885" cy="3033395"/>
          </a:xfrm>
          <a:custGeom>
            <a:avLst/>
            <a:gdLst/>
            <a:ahLst/>
            <a:cxnLst/>
            <a:rect l="l" t="t" r="r" b="b"/>
            <a:pathLst>
              <a:path w="5302884" h="3033395">
                <a:moveTo>
                  <a:pt x="0" y="119189"/>
                </a:moveTo>
                <a:lnTo>
                  <a:pt x="9366" y="72796"/>
                </a:lnTo>
                <a:lnTo>
                  <a:pt x="34910" y="34910"/>
                </a:lnTo>
                <a:lnTo>
                  <a:pt x="72796" y="9366"/>
                </a:lnTo>
                <a:lnTo>
                  <a:pt x="119189" y="0"/>
                </a:lnTo>
                <a:lnTo>
                  <a:pt x="5183289" y="0"/>
                </a:lnTo>
                <a:lnTo>
                  <a:pt x="5229682" y="9366"/>
                </a:lnTo>
                <a:lnTo>
                  <a:pt x="5267567" y="34910"/>
                </a:lnTo>
                <a:lnTo>
                  <a:pt x="5293111" y="72796"/>
                </a:lnTo>
                <a:lnTo>
                  <a:pt x="5302478" y="119189"/>
                </a:lnTo>
                <a:lnTo>
                  <a:pt x="5302478" y="2913646"/>
                </a:lnTo>
                <a:lnTo>
                  <a:pt x="5293111" y="2960039"/>
                </a:lnTo>
                <a:lnTo>
                  <a:pt x="5267567" y="2997925"/>
                </a:lnTo>
                <a:lnTo>
                  <a:pt x="5229682" y="3023469"/>
                </a:lnTo>
                <a:lnTo>
                  <a:pt x="5183289" y="3032836"/>
                </a:lnTo>
                <a:lnTo>
                  <a:pt x="119189" y="3032836"/>
                </a:lnTo>
                <a:lnTo>
                  <a:pt x="72796" y="3023469"/>
                </a:lnTo>
                <a:lnTo>
                  <a:pt x="34910" y="2997925"/>
                </a:lnTo>
                <a:lnTo>
                  <a:pt x="9366" y="2960039"/>
                </a:lnTo>
                <a:lnTo>
                  <a:pt x="0" y="2913646"/>
                </a:lnTo>
                <a:lnTo>
                  <a:pt x="0" y="119189"/>
                </a:lnTo>
                <a:close/>
              </a:path>
            </a:pathLst>
          </a:custGeom>
          <a:ln w="25400">
            <a:solidFill>
              <a:srgbClr val="36B2B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82881" y="3650869"/>
            <a:ext cx="299021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68805" algn="l"/>
              </a:tabLst>
            </a:pPr>
            <a:r>
              <a:rPr dirty="0" sz="1800" spc="310" b="1">
                <a:latin typeface="YuGothic"/>
                <a:cs typeface="YuGothic"/>
              </a:rPr>
              <a:t>日経</a:t>
            </a:r>
            <a:r>
              <a:rPr dirty="0" sz="2000" spc="-5" b="1">
                <a:latin typeface="Trebuchet MS"/>
                <a:cs typeface="Trebuchet MS"/>
              </a:rPr>
              <a:t>x</a:t>
            </a:r>
            <a:r>
              <a:rPr dirty="0" sz="2000" spc="-315" b="1">
                <a:latin typeface="Trebuchet MS"/>
                <a:cs typeface="Trebuchet MS"/>
              </a:rPr>
              <a:t> </a:t>
            </a:r>
            <a:r>
              <a:rPr dirty="0" sz="2000" spc="-10" b="1">
                <a:latin typeface="Trebuchet MS"/>
                <a:cs typeface="Trebuchet MS"/>
              </a:rPr>
              <a:t>w</a:t>
            </a:r>
            <a:r>
              <a:rPr dirty="0" sz="2000" spc="-320" b="1">
                <a:latin typeface="Trebuchet MS"/>
                <a:cs typeface="Trebuchet MS"/>
              </a:rPr>
              <a:t> </a:t>
            </a:r>
            <a:r>
              <a:rPr dirty="0" sz="2000" spc="-5" b="1">
                <a:latin typeface="Trebuchet MS"/>
                <a:cs typeface="Trebuchet MS"/>
              </a:rPr>
              <a:t>o</a:t>
            </a:r>
            <a:r>
              <a:rPr dirty="0" sz="2000" spc="-310" b="1">
                <a:latin typeface="Trebuchet MS"/>
                <a:cs typeface="Trebuchet MS"/>
              </a:rPr>
              <a:t> </a:t>
            </a:r>
            <a:r>
              <a:rPr dirty="0" sz="2000" spc="130" b="1">
                <a:latin typeface="Trebuchet MS"/>
                <a:cs typeface="Trebuchet MS"/>
              </a:rPr>
              <a:t>ma</a:t>
            </a:r>
            <a:r>
              <a:rPr dirty="0" sz="2000" spc="-325" b="1">
                <a:latin typeface="Trebuchet MS"/>
                <a:cs typeface="Trebuchet MS"/>
              </a:rPr>
              <a:t> </a:t>
            </a:r>
            <a:r>
              <a:rPr dirty="0" sz="2000" spc="-10" b="1">
                <a:latin typeface="Trebuchet MS"/>
                <a:cs typeface="Trebuchet MS"/>
              </a:rPr>
              <a:t>n	</a:t>
            </a:r>
            <a:r>
              <a:rPr dirty="0" sz="2000" spc="30" b="1">
                <a:latin typeface="Trebuchet MS"/>
                <a:cs typeface="Trebuchet MS"/>
              </a:rPr>
              <a:t>Te</a:t>
            </a:r>
            <a:r>
              <a:rPr dirty="0" sz="2000" spc="-330" b="1">
                <a:latin typeface="Trebuchet MS"/>
                <a:cs typeface="Trebuchet MS"/>
              </a:rPr>
              <a:t> </a:t>
            </a:r>
            <a:r>
              <a:rPr dirty="0" sz="2000" spc="-5" b="1">
                <a:latin typeface="Trebuchet MS"/>
                <a:cs typeface="Trebuchet MS"/>
              </a:rPr>
              <a:t>r</a:t>
            </a:r>
            <a:r>
              <a:rPr dirty="0" sz="2000" spc="-350" b="1">
                <a:latin typeface="Trebuchet MS"/>
                <a:cs typeface="Trebuchet MS"/>
              </a:rPr>
              <a:t> </a:t>
            </a:r>
            <a:r>
              <a:rPr dirty="0" sz="2000" spc="95" b="1">
                <a:latin typeface="Trebuchet MS"/>
                <a:cs typeface="Trebuchet MS"/>
              </a:rPr>
              <a:t>ra</a:t>
            </a:r>
            <a:r>
              <a:rPr dirty="0" sz="2000" spc="-335" b="1">
                <a:latin typeface="Trebuchet MS"/>
                <a:cs typeface="Trebuchet MS"/>
              </a:rPr>
              <a:t> </a:t>
            </a:r>
            <a:r>
              <a:rPr dirty="0" sz="2000" spc="-5" b="1">
                <a:latin typeface="Trebuchet MS"/>
                <a:cs typeface="Trebuchet MS"/>
              </a:rPr>
              <a:t>c</a:t>
            </a:r>
            <a:r>
              <a:rPr dirty="0" sz="2000" spc="-325" b="1">
                <a:latin typeface="Trebuchet MS"/>
                <a:cs typeface="Trebuchet MS"/>
              </a:rPr>
              <a:t> </a:t>
            </a:r>
            <a:r>
              <a:rPr dirty="0" sz="2000" spc="-5" b="1"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7659" y="150076"/>
            <a:ext cx="4779645" cy="6032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  <a:tabLst>
                <a:tab pos="1920239" algn="l"/>
              </a:tabLst>
            </a:pPr>
            <a:r>
              <a:rPr dirty="0" sz="2000" spc="275"/>
              <a:t>日経</a:t>
            </a:r>
            <a:r>
              <a:rPr dirty="0" sz="2000" spc="-5">
                <a:latin typeface="Trebuchet MS"/>
                <a:cs typeface="Trebuchet MS"/>
              </a:rPr>
              <a:t>x</a:t>
            </a:r>
            <a:r>
              <a:rPr dirty="0" sz="2000" spc="-315">
                <a:latin typeface="Trebuchet MS"/>
                <a:cs typeface="Trebuchet MS"/>
              </a:rPr>
              <a:t> </a:t>
            </a:r>
            <a:r>
              <a:rPr dirty="0" sz="2000" spc="-10">
                <a:latin typeface="Trebuchet MS"/>
                <a:cs typeface="Trebuchet MS"/>
              </a:rPr>
              <a:t>w</a:t>
            </a:r>
            <a:r>
              <a:rPr dirty="0" sz="2000" spc="-320">
                <a:latin typeface="Trebuchet MS"/>
                <a:cs typeface="Trebuchet MS"/>
              </a:rPr>
              <a:t> </a:t>
            </a:r>
            <a:r>
              <a:rPr dirty="0" sz="2000" spc="-5">
                <a:latin typeface="Trebuchet MS"/>
                <a:cs typeface="Trebuchet MS"/>
              </a:rPr>
              <a:t>o</a:t>
            </a:r>
            <a:r>
              <a:rPr dirty="0" sz="2000" spc="-315">
                <a:latin typeface="Trebuchet MS"/>
                <a:cs typeface="Trebuchet MS"/>
              </a:rPr>
              <a:t> </a:t>
            </a:r>
            <a:r>
              <a:rPr dirty="0" sz="2000" spc="-10">
                <a:latin typeface="Trebuchet MS"/>
                <a:cs typeface="Trebuchet MS"/>
              </a:rPr>
              <a:t>m</a:t>
            </a:r>
            <a:r>
              <a:rPr dirty="0" sz="2000" spc="-295">
                <a:latin typeface="Trebuchet MS"/>
                <a:cs typeface="Trebuchet MS"/>
              </a:rPr>
              <a:t> </a:t>
            </a:r>
            <a:r>
              <a:rPr dirty="0" sz="2000" spc="135">
                <a:latin typeface="Trebuchet MS"/>
                <a:cs typeface="Trebuchet MS"/>
              </a:rPr>
              <a:t>an	</a:t>
            </a:r>
            <a:r>
              <a:rPr dirty="0" sz="2000" spc="30">
                <a:latin typeface="Trebuchet MS"/>
                <a:cs typeface="Trebuchet MS"/>
              </a:rPr>
              <a:t>Te</a:t>
            </a:r>
            <a:r>
              <a:rPr dirty="0" sz="2000" spc="-315">
                <a:latin typeface="Trebuchet MS"/>
                <a:cs typeface="Trebuchet MS"/>
              </a:rPr>
              <a:t> </a:t>
            </a:r>
            <a:r>
              <a:rPr dirty="0" sz="2000" spc="155">
                <a:latin typeface="Trebuchet MS"/>
                <a:cs typeface="Trebuchet MS"/>
              </a:rPr>
              <a:t>rra</a:t>
            </a:r>
            <a:r>
              <a:rPr dirty="0" sz="2000" spc="-325">
                <a:latin typeface="Trebuchet MS"/>
                <a:cs typeface="Trebuchet MS"/>
              </a:rPr>
              <a:t> </a:t>
            </a:r>
            <a:r>
              <a:rPr dirty="0" sz="2000" spc="130">
                <a:latin typeface="Trebuchet MS"/>
                <a:cs typeface="Trebuchet MS"/>
              </a:rPr>
              <a:t>ce</a:t>
            </a:r>
            <a:r>
              <a:rPr dirty="0" sz="2000" spc="-330">
                <a:latin typeface="Trebuchet MS"/>
                <a:cs typeface="Trebuchet MS"/>
              </a:rPr>
              <a:t> 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80"/>
              </a:lnSpc>
            </a:pPr>
            <a:r>
              <a:rPr dirty="0" sz="2000" spc="-10"/>
              <a:t>（</a:t>
            </a:r>
            <a:r>
              <a:rPr dirty="0" sz="2000" spc="-330"/>
              <a:t> </a:t>
            </a:r>
            <a:r>
              <a:rPr dirty="0" sz="2000" spc="275"/>
              <a:t>クロスウ</a:t>
            </a:r>
            <a:r>
              <a:rPr dirty="0" sz="2000" spc="300"/>
              <a:t>ーマン</a:t>
            </a:r>
            <a:r>
              <a:rPr dirty="0" sz="2000" spc="275"/>
              <a:t>テ</a:t>
            </a:r>
            <a:r>
              <a:rPr dirty="0" sz="2000" spc="300"/>
              <a:t>ラス）スタ</a:t>
            </a:r>
            <a:r>
              <a:rPr dirty="0" sz="2000" spc="275"/>
              <a:t>ー</a:t>
            </a:r>
            <a:r>
              <a:rPr dirty="0" sz="2000" spc="300"/>
              <a:t>ト</a:t>
            </a:r>
            <a:r>
              <a:rPr dirty="0" sz="2000" spc="-5">
                <a:latin typeface="Trebuchet MS"/>
                <a:cs typeface="Trebuchet MS"/>
              </a:rPr>
              <a:t>!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74210" y="6542738"/>
            <a:ext cx="1054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Trebuchet MS"/>
                <a:cs typeface="Trebuchet MS"/>
              </a:rPr>
              <a:t>6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49149" y="0"/>
            <a:ext cx="3656850" cy="260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2405" y="950930"/>
            <a:ext cx="906018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latin typeface="YuGothic"/>
                <a:cs typeface="YuGothic"/>
              </a:rPr>
              <a:t>2019</a:t>
            </a:r>
            <a:r>
              <a:rPr dirty="0" sz="1600" spc="5" b="1">
                <a:latin typeface="YuGothic"/>
                <a:cs typeface="YuGothic"/>
              </a:rPr>
              <a:t>年</a:t>
            </a:r>
            <a:r>
              <a:rPr dirty="0" sz="1600" spc="-5" b="1">
                <a:latin typeface="YuGothic"/>
                <a:cs typeface="YuGothic"/>
              </a:rPr>
              <a:t>5</a:t>
            </a:r>
            <a:r>
              <a:rPr dirty="0" sz="1600" spc="5" b="1">
                <a:latin typeface="YuGothic"/>
                <a:cs typeface="YuGothic"/>
              </a:rPr>
              <a:t>月頃より、</a:t>
            </a:r>
            <a:r>
              <a:rPr dirty="0" sz="1600" spc="-5" b="1">
                <a:latin typeface="YuGothic"/>
                <a:cs typeface="YuGothic"/>
              </a:rPr>
              <a:t>300</a:t>
            </a:r>
            <a:r>
              <a:rPr dirty="0" sz="1600" spc="5" b="1">
                <a:latin typeface="YuGothic"/>
                <a:cs typeface="YuGothic"/>
              </a:rPr>
              <a:t>人のアンバ</a:t>
            </a:r>
            <a:r>
              <a:rPr dirty="0" sz="1600" spc="-20" b="1">
                <a:latin typeface="YuGothic"/>
                <a:cs typeface="YuGothic"/>
              </a:rPr>
              <a:t>サ</a:t>
            </a:r>
            <a:r>
              <a:rPr dirty="0" sz="1600" spc="5" b="1">
                <a:latin typeface="YuGothic"/>
                <a:cs typeface="YuGothic"/>
              </a:rPr>
              <a:t>ダー</a:t>
            </a:r>
            <a:r>
              <a:rPr dirty="0" sz="1600" spc="-20" b="1">
                <a:latin typeface="YuGothic"/>
                <a:cs typeface="YuGothic"/>
              </a:rPr>
              <a:t>が</a:t>
            </a:r>
            <a:r>
              <a:rPr dirty="0" sz="1600" spc="5" b="1">
                <a:latin typeface="YuGothic"/>
                <a:cs typeface="YuGothic"/>
              </a:rPr>
              <a:t>集う</a:t>
            </a:r>
            <a:r>
              <a:rPr dirty="0" sz="1600" spc="-20" b="1">
                <a:latin typeface="YuGothic"/>
                <a:cs typeface="YuGothic"/>
              </a:rPr>
              <a:t>ブ</a:t>
            </a:r>
            <a:r>
              <a:rPr dirty="0" sz="1600" spc="5" b="1">
                <a:latin typeface="YuGothic"/>
                <a:cs typeface="YuGothic"/>
              </a:rPr>
              <a:t>ログ</a:t>
            </a:r>
            <a:r>
              <a:rPr dirty="0" sz="1600" spc="-20" b="1">
                <a:latin typeface="YuGothic"/>
                <a:cs typeface="YuGothic"/>
              </a:rPr>
              <a:t>＆</a:t>
            </a:r>
            <a:r>
              <a:rPr dirty="0" sz="1600" spc="5" b="1">
                <a:latin typeface="YuGothic"/>
                <a:cs typeface="YuGothic"/>
              </a:rPr>
              <a:t>フォ</a:t>
            </a:r>
            <a:r>
              <a:rPr dirty="0" sz="1600" spc="-20" b="1">
                <a:latin typeface="YuGothic"/>
                <a:cs typeface="YuGothic"/>
              </a:rPr>
              <a:t>ー</a:t>
            </a:r>
            <a:r>
              <a:rPr dirty="0" sz="1600" spc="5" b="1">
                <a:latin typeface="YuGothic"/>
                <a:cs typeface="YuGothic"/>
              </a:rPr>
              <a:t>ラム</a:t>
            </a:r>
            <a:r>
              <a:rPr dirty="0" sz="1600" spc="-20" b="1">
                <a:latin typeface="YuGothic"/>
                <a:cs typeface="YuGothic"/>
              </a:rPr>
              <a:t>で</a:t>
            </a:r>
            <a:r>
              <a:rPr dirty="0" sz="1600" spc="5" b="1">
                <a:latin typeface="YuGothic"/>
                <a:cs typeface="YuGothic"/>
              </a:rPr>
              <a:t>、</a:t>
            </a:r>
            <a:r>
              <a:rPr dirty="0" sz="1600" spc="-5" b="1">
                <a:latin typeface="YuGothic"/>
                <a:cs typeface="YuGothic"/>
              </a:rPr>
              <a:t>3</a:t>
            </a:r>
            <a:r>
              <a:rPr dirty="0" sz="1600" spc="5" b="1">
                <a:latin typeface="YuGothic"/>
                <a:cs typeface="YuGothic"/>
              </a:rPr>
              <a:t>媒</a:t>
            </a:r>
            <a:r>
              <a:rPr dirty="0" sz="1600" spc="-20" b="1">
                <a:latin typeface="YuGothic"/>
                <a:cs typeface="YuGothic"/>
              </a:rPr>
              <a:t>体</a:t>
            </a:r>
            <a:r>
              <a:rPr dirty="0" sz="1600" spc="5" b="1">
                <a:latin typeface="YuGothic"/>
                <a:cs typeface="YuGothic"/>
              </a:rPr>
              <a:t>の連</a:t>
            </a:r>
            <a:r>
              <a:rPr dirty="0" sz="1600" spc="-20" b="1">
                <a:latin typeface="YuGothic"/>
                <a:cs typeface="YuGothic"/>
              </a:rPr>
              <a:t>携</a:t>
            </a:r>
            <a:r>
              <a:rPr dirty="0" sz="1600" spc="5" b="1">
                <a:latin typeface="YuGothic"/>
                <a:cs typeface="YuGothic"/>
              </a:rPr>
              <a:t>をさ</a:t>
            </a:r>
            <a:r>
              <a:rPr dirty="0" sz="1600" spc="-20" b="1">
                <a:latin typeface="YuGothic"/>
                <a:cs typeface="YuGothic"/>
              </a:rPr>
              <a:t>ら</a:t>
            </a:r>
            <a:r>
              <a:rPr dirty="0" sz="1600" spc="5" b="1">
                <a:latin typeface="YuGothic"/>
                <a:cs typeface="YuGothic"/>
              </a:rPr>
              <a:t>に強</a:t>
            </a:r>
            <a:r>
              <a:rPr dirty="0" sz="1600" spc="-20" b="1">
                <a:latin typeface="YuGothic"/>
                <a:cs typeface="YuGothic"/>
              </a:rPr>
              <a:t>化</a:t>
            </a:r>
            <a:r>
              <a:rPr dirty="0" sz="1600" b="1">
                <a:latin typeface="YuGothic"/>
                <a:cs typeface="YuGothic"/>
              </a:rPr>
              <a:t> </a:t>
            </a:r>
            <a:endParaRPr sz="1600">
              <a:latin typeface="YuGothic"/>
              <a:cs typeface="Yu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47183" y="1412782"/>
            <a:ext cx="1588770" cy="1588770"/>
          </a:xfrm>
          <a:custGeom>
            <a:avLst/>
            <a:gdLst/>
            <a:ahLst/>
            <a:cxnLst/>
            <a:rect l="l" t="t" r="r" b="b"/>
            <a:pathLst>
              <a:path w="1588770" h="1588770">
                <a:moveTo>
                  <a:pt x="794194" y="0"/>
                </a:moveTo>
                <a:lnTo>
                  <a:pt x="745814" y="1449"/>
                </a:lnTo>
                <a:lnTo>
                  <a:pt x="698201" y="5742"/>
                </a:lnTo>
                <a:lnTo>
                  <a:pt x="651437" y="12795"/>
                </a:lnTo>
                <a:lnTo>
                  <a:pt x="605606" y="22525"/>
                </a:lnTo>
                <a:lnTo>
                  <a:pt x="560791" y="34849"/>
                </a:lnTo>
                <a:lnTo>
                  <a:pt x="517074" y="49685"/>
                </a:lnTo>
                <a:lnTo>
                  <a:pt x="474540" y="66948"/>
                </a:lnTo>
                <a:lnTo>
                  <a:pt x="433271" y="86557"/>
                </a:lnTo>
                <a:lnTo>
                  <a:pt x="393350" y="108427"/>
                </a:lnTo>
                <a:lnTo>
                  <a:pt x="354859" y="132477"/>
                </a:lnTo>
                <a:lnTo>
                  <a:pt x="317884" y="158622"/>
                </a:lnTo>
                <a:lnTo>
                  <a:pt x="282505" y="186779"/>
                </a:lnTo>
                <a:lnTo>
                  <a:pt x="248807" y="216867"/>
                </a:lnTo>
                <a:lnTo>
                  <a:pt x="216873" y="248800"/>
                </a:lnTo>
                <a:lnTo>
                  <a:pt x="186785" y="282498"/>
                </a:lnTo>
                <a:lnTo>
                  <a:pt x="158626" y="317876"/>
                </a:lnTo>
                <a:lnTo>
                  <a:pt x="132481" y="354851"/>
                </a:lnTo>
                <a:lnTo>
                  <a:pt x="108431" y="393340"/>
                </a:lnTo>
                <a:lnTo>
                  <a:pt x="86560" y="433261"/>
                </a:lnTo>
                <a:lnTo>
                  <a:pt x="66951" y="474530"/>
                </a:lnTo>
                <a:lnTo>
                  <a:pt x="49686" y="517063"/>
                </a:lnTo>
                <a:lnTo>
                  <a:pt x="34851" y="560779"/>
                </a:lnTo>
                <a:lnTo>
                  <a:pt x="22526" y="605594"/>
                </a:lnTo>
                <a:lnTo>
                  <a:pt x="12795" y="651425"/>
                </a:lnTo>
                <a:lnTo>
                  <a:pt x="5742" y="698188"/>
                </a:lnTo>
                <a:lnTo>
                  <a:pt x="1449" y="745801"/>
                </a:lnTo>
                <a:lnTo>
                  <a:pt x="0" y="794181"/>
                </a:lnTo>
                <a:lnTo>
                  <a:pt x="1449" y="842561"/>
                </a:lnTo>
                <a:lnTo>
                  <a:pt x="5742" y="890174"/>
                </a:lnTo>
                <a:lnTo>
                  <a:pt x="12795" y="936938"/>
                </a:lnTo>
                <a:lnTo>
                  <a:pt x="22526" y="982769"/>
                </a:lnTo>
                <a:lnTo>
                  <a:pt x="34851" y="1027583"/>
                </a:lnTo>
                <a:lnTo>
                  <a:pt x="49686" y="1071299"/>
                </a:lnTo>
                <a:lnTo>
                  <a:pt x="66951" y="1113833"/>
                </a:lnTo>
                <a:lnTo>
                  <a:pt x="86560" y="1155102"/>
                </a:lnTo>
                <a:lnTo>
                  <a:pt x="108431" y="1195022"/>
                </a:lnTo>
                <a:lnTo>
                  <a:pt x="132481" y="1233512"/>
                </a:lnTo>
                <a:lnTo>
                  <a:pt x="158626" y="1270487"/>
                </a:lnTo>
                <a:lnTo>
                  <a:pt x="186785" y="1305865"/>
                </a:lnTo>
                <a:lnTo>
                  <a:pt x="216873" y="1339562"/>
                </a:lnTo>
                <a:lnTo>
                  <a:pt x="248807" y="1371496"/>
                </a:lnTo>
                <a:lnTo>
                  <a:pt x="282505" y="1401583"/>
                </a:lnTo>
                <a:lnTo>
                  <a:pt x="317884" y="1429741"/>
                </a:lnTo>
                <a:lnTo>
                  <a:pt x="354859" y="1455886"/>
                </a:lnTo>
                <a:lnTo>
                  <a:pt x="393350" y="1479935"/>
                </a:lnTo>
                <a:lnTo>
                  <a:pt x="433271" y="1501806"/>
                </a:lnTo>
                <a:lnTo>
                  <a:pt x="474540" y="1521414"/>
                </a:lnTo>
                <a:lnTo>
                  <a:pt x="517074" y="1538678"/>
                </a:lnTo>
                <a:lnTo>
                  <a:pt x="560791" y="1553513"/>
                </a:lnTo>
                <a:lnTo>
                  <a:pt x="605606" y="1565838"/>
                </a:lnTo>
                <a:lnTo>
                  <a:pt x="651437" y="1575568"/>
                </a:lnTo>
                <a:lnTo>
                  <a:pt x="698201" y="1582621"/>
                </a:lnTo>
                <a:lnTo>
                  <a:pt x="745814" y="1586914"/>
                </a:lnTo>
                <a:lnTo>
                  <a:pt x="794194" y="1588363"/>
                </a:lnTo>
                <a:lnTo>
                  <a:pt x="842573" y="1586914"/>
                </a:lnTo>
                <a:lnTo>
                  <a:pt x="890185" y="1582621"/>
                </a:lnTo>
                <a:lnTo>
                  <a:pt x="936947" y="1575568"/>
                </a:lnTo>
                <a:lnTo>
                  <a:pt x="982777" y="1565838"/>
                </a:lnTo>
                <a:lnTo>
                  <a:pt x="1027591" y="1553513"/>
                </a:lnTo>
                <a:lnTo>
                  <a:pt x="1071307" y="1538678"/>
                </a:lnTo>
                <a:lnTo>
                  <a:pt x="1113840" y="1521414"/>
                </a:lnTo>
                <a:lnTo>
                  <a:pt x="1155109" y="1501806"/>
                </a:lnTo>
                <a:lnTo>
                  <a:pt x="1195030" y="1479935"/>
                </a:lnTo>
                <a:lnTo>
                  <a:pt x="1233519" y="1455886"/>
                </a:lnTo>
                <a:lnTo>
                  <a:pt x="1270494" y="1429741"/>
                </a:lnTo>
                <a:lnTo>
                  <a:pt x="1305872" y="1401583"/>
                </a:lnTo>
                <a:lnTo>
                  <a:pt x="1339570" y="1371496"/>
                </a:lnTo>
                <a:lnTo>
                  <a:pt x="1371504" y="1339562"/>
                </a:lnTo>
                <a:lnTo>
                  <a:pt x="1401592" y="1305865"/>
                </a:lnTo>
                <a:lnTo>
                  <a:pt x="1429750" y="1270487"/>
                </a:lnTo>
                <a:lnTo>
                  <a:pt x="1455895" y="1233512"/>
                </a:lnTo>
                <a:lnTo>
                  <a:pt x="1479945" y="1195022"/>
                </a:lnTo>
                <a:lnTo>
                  <a:pt x="1501816" y="1155102"/>
                </a:lnTo>
                <a:lnTo>
                  <a:pt x="1521425" y="1113833"/>
                </a:lnTo>
                <a:lnTo>
                  <a:pt x="1538689" y="1071299"/>
                </a:lnTo>
                <a:lnTo>
                  <a:pt x="1553525" y="1027583"/>
                </a:lnTo>
                <a:lnTo>
                  <a:pt x="1565850" y="982769"/>
                </a:lnTo>
                <a:lnTo>
                  <a:pt x="1575580" y="936938"/>
                </a:lnTo>
                <a:lnTo>
                  <a:pt x="1582633" y="890174"/>
                </a:lnTo>
                <a:lnTo>
                  <a:pt x="1586926" y="842561"/>
                </a:lnTo>
                <a:lnTo>
                  <a:pt x="1588376" y="794181"/>
                </a:lnTo>
                <a:lnTo>
                  <a:pt x="1586926" y="745801"/>
                </a:lnTo>
                <a:lnTo>
                  <a:pt x="1582633" y="698188"/>
                </a:lnTo>
                <a:lnTo>
                  <a:pt x="1575580" y="651425"/>
                </a:lnTo>
                <a:lnTo>
                  <a:pt x="1565850" y="605594"/>
                </a:lnTo>
                <a:lnTo>
                  <a:pt x="1553525" y="560779"/>
                </a:lnTo>
                <a:lnTo>
                  <a:pt x="1538689" y="517063"/>
                </a:lnTo>
                <a:lnTo>
                  <a:pt x="1521425" y="474530"/>
                </a:lnTo>
                <a:lnTo>
                  <a:pt x="1501816" y="433261"/>
                </a:lnTo>
                <a:lnTo>
                  <a:pt x="1479945" y="393340"/>
                </a:lnTo>
                <a:lnTo>
                  <a:pt x="1455895" y="354851"/>
                </a:lnTo>
                <a:lnTo>
                  <a:pt x="1429750" y="317876"/>
                </a:lnTo>
                <a:lnTo>
                  <a:pt x="1401592" y="282498"/>
                </a:lnTo>
                <a:lnTo>
                  <a:pt x="1371504" y="248800"/>
                </a:lnTo>
                <a:lnTo>
                  <a:pt x="1339570" y="216867"/>
                </a:lnTo>
                <a:lnTo>
                  <a:pt x="1305872" y="186779"/>
                </a:lnTo>
                <a:lnTo>
                  <a:pt x="1270494" y="158622"/>
                </a:lnTo>
                <a:lnTo>
                  <a:pt x="1233519" y="132477"/>
                </a:lnTo>
                <a:lnTo>
                  <a:pt x="1195030" y="108427"/>
                </a:lnTo>
                <a:lnTo>
                  <a:pt x="1155109" y="86557"/>
                </a:lnTo>
                <a:lnTo>
                  <a:pt x="1113840" y="66948"/>
                </a:lnTo>
                <a:lnTo>
                  <a:pt x="1071307" y="49685"/>
                </a:lnTo>
                <a:lnTo>
                  <a:pt x="1027591" y="34849"/>
                </a:lnTo>
                <a:lnTo>
                  <a:pt x="982777" y="22525"/>
                </a:lnTo>
                <a:lnTo>
                  <a:pt x="936947" y="12795"/>
                </a:lnTo>
                <a:lnTo>
                  <a:pt x="890185" y="5742"/>
                </a:lnTo>
                <a:lnTo>
                  <a:pt x="842573" y="1449"/>
                </a:lnTo>
                <a:lnTo>
                  <a:pt x="794194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76286" y="1815561"/>
            <a:ext cx="1130935" cy="844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2000" spc="-10" b="1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oo</a:t>
            </a:r>
            <a:r>
              <a:rPr dirty="0" sz="2000" spc="-20" b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endParaRPr sz="2000">
              <a:latin typeface="Trebuchet MS"/>
              <a:cs typeface="Trebuchet MS"/>
            </a:endParaRPr>
          </a:p>
          <a:p>
            <a:pPr algn="ctr" marL="102870" marR="114300" indent="17780">
              <a:lnSpc>
                <a:spcPct val="100000"/>
              </a:lnSpc>
              <a:spcBef>
                <a:spcPts val="815"/>
              </a:spcBef>
            </a:pPr>
            <a:r>
              <a:rPr dirty="0" sz="900" spc="35" b="1">
                <a:solidFill>
                  <a:srgbClr val="FFFFFF"/>
                </a:solidFill>
                <a:latin typeface="Trebuchet MS"/>
                <a:cs typeface="Trebuchet MS"/>
              </a:rPr>
              <a:t>2 </a:t>
            </a:r>
            <a:r>
              <a:rPr dirty="0" sz="900" spc="5" b="1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～ </a:t>
            </a:r>
            <a:r>
              <a:rPr dirty="0" sz="900" spc="35" b="1">
                <a:solidFill>
                  <a:srgbClr val="FFFFFF"/>
                </a:solidFill>
                <a:latin typeface="Trebuchet MS"/>
                <a:cs typeface="Trebuchet MS"/>
              </a:rPr>
              <a:t>3 </a:t>
            </a:r>
            <a:r>
              <a:rPr dirty="0" sz="900" spc="5" b="1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r>
              <a:rPr dirty="0" sz="900" spc="-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の </a:t>
            </a:r>
            <a:r>
              <a:rPr dirty="0" sz="900" spc="65" b="1">
                <a:solidFill>
                  <a:srgbClr val="FFFFFF"/>
                </a:solidFill>
                <a:latin typeface="YuGothic"/>
                <a:cs typeface="YuGothic"/>
              </a:rPr>
              <a:t>働 く 独</a:t>
            </a:r>
            <a:r>
              <a:rPr dirty="0" sz="900" spc="-17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身 女 性</a:t>
            </a:r>
            <a:endParaRPr sz="900">
              <a:latin typeface="YuGothic"/>
              <a:cs typeface="YuGothic"/>
            </a:endParaRPr>
          </a:p>
          <a:p>
            <a:pPr marL="26670">
              <a:lnSpc>
                <a:spcPct val="100000"/>
              </a:lnSpc>
            </a:pP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の た め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の サ イ</a:t>
            </a:r>
            <a:r>
              <a:rPr dirty="0" sz="900" spc="-1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ト</a:t>
            </a:r>
            <a:r>
              <a:rPr dirty="0" sz="900" spc="30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079777" y="1412782"/>
            <a:ext cx="1588770" cy="1588770"/>
          </a:xfrm>
          <a:custGeom>
            <a:avLst/>
            <a:gdLst/>
            <a:ahLst/>
            <a:cxnLst/>
            <a:rect l="l" t="t" r="r" b="b"/>
            <a:pathLst>
              <a:path w="1588770" h="1588770">
                <a:moveTo>
                  <a:pt x="794194" y="0"/>
                </a:moveTo>
                <a:lnTo>
                  <a:pt x="745814" y="1449"/>
                </a:lnTo>
                <a:lnTo>
                  <a:pt x="698201" y="5742"/>
                </a:lnTo>
                <a:lnTo>
                  <a:pt x="651437" y="12795"/>
                </a:lnTo>
                <a:lnTo>
                  <a:pt x="605606" y="22525"/>
                </a:lnTo>
                <a:lnTo>
                  <a:pt x="560791" y="34849"/>
                </a:lnTo>
                <a:lnTo>
                  <a:pt x="517074" y="49685"/>
                </a:lnTo>
                <a:lnTo>
                  <a:pt x="474540" y="66948"/>
                </a:lnTo>
                <a:lnTo>
                  <a:pt x="433271" y="86557"/>
                </a:lnTo>
                <a:lnTo>
                  <a:pt x="393350" y="108427"/>
                </a:lnTo>
                <a:lnTo>
                  <a:pt x="354859" y="132477"/>
                </a:lnTo>
                <a:lnTo>
                  <a:pt x="317884" y="158622"/>
                </a:lnTo>
                <a:lnTo>
                  <a:pt x="282505" y="186779"/>
                </a:lnTo>
                <a:lnTo>
                  <a:pt x="248807" y="216867"/>
                </a:lnTo>
                <a:lnTo>
                  <a:pt x="216873" y="248800"/>
                </a:lnTo>
                <a:lnTo>
                  <a:pt x="186785" y="282498"/>
                </a:lnTo>
                <a:lnTo>
                  <a:pt x="158626" y="317876"/>
                </a:lnTo>
                <a:lnTo>
                  <a:pt x="132481" y="354851"/>
                </a:lnTo>
                <a:lnTo>
                  <a:pt x="108431" y="393340"/>
                </a:lnTo>
                <a:lnTo>
                  <a:pt x="86560" y="433261"/>
                </a:lnTo>
                <a:lnTo>
                  <a:pt x="66951" y="474530"/>
                </a:lnTo>
                <a:lnTo>
                  <a:pt x="49686" y="517063"/>
                </a:lnTo>
                <a:lnTo>
                  <a:pt x="34851" y="560779"/>
                </a:lnTo>
                <a:lnTo>
                  <a:pt x="22526" y="605594"/>
                </a:lnTo>
                <a:lnTo>
                  <a:pt x="12795" y="651425"/>
                </a:lnTo>
                <a:lnTo>
                  <a:pt x="5742" y="698188"/>
                </a:lnTo>
                <a:lnTo>
                  <a:pt x="1449" y="745801"/>
                </a:lnTo>
                <a:lnTo>
                  <a:pt x="0" y="794181"/>
                </a:lnTo>
                <a:lnTo>
                  <a:pt x="1449" y="842561"/>
                </a:lnTo>
                <a:lnTo>
                  <a:pt x="5742" y="890174"/>
                </a:lnTo>
                <a:lnTo>
                  <a:pt x="12795" y="936938"/>
                </a:lnTo>
                <a:lnTo>
                  <a:pt x="22526" y="982769"/>
                </a:lnTo>
                <a:lnTo>
                  <a:pt x="34851" y="1027583"/>
                </a:lnTo>
                <a:lnTo>
                  <a:pt x="49686" y="1071299"/>
                </a:lnTo>
                <a:lnTo>
                  <a:pt x="66951" y="1113833"/>
                </a:lnTo>
                <a:lnTo>
                  <a:pt x="86560" y="1155102"/>
                </a:lnTo>
                <a:lnTo>
                  <a:pt x="108431" y="1195022"/>
                </a:lnTo>
                <a:lnTo>
                  <a:pt x="132481" y="1233512"/>
                </a:lnTo>
                <a:lnTo>
                  <a:pt x="158626" y="1270487"/>
                </a:lnTo>
                <a:lnTo>
                  <a:pt x="186785" y="1305865"/>
                </a:lnTo>
                <a:lnTo>
                  <a:pt x="216873" y="1339562"/>
                </a:lnTo>
                <a:lnTo>
                  <a:pt x="248807" y="1371496"/>
                </a:lnTo>
                <a:lnTo>
                  <a:pt x="282505" y="1401583"/>
                </a:lnTo>
                <a:lnTo>
                  <a:pt x="317884" y="1429741"/>
                </a:lnTo>
                <a:lnTo>
                  <a:pt x="354859" y="1455886"/>
                </a:lnTo>
                <a:lnTo>
                  <a:pt x="393350" y="1479935"/>
                </a:lnTo>
                <a:lnTo>
                  <a:pt x="433271" y="1501806"/>
                </a:lnTo>
                <a:lnTo>
                  <a:pt x="474540" y="1521414"/>
                </a:lnTo>
                <a:lnTo>
                  <a:pt x="517074" y="1538678"/>
                </a:lnTo>
                <a:lnTo>
                  <a:pt x="560791" y="1553513"/>
                </a:lnTo>
                <a:lnTo>
                  <a:pt x="605606" y="1565838"/>
                </a:lnTo>
                <a:lnTo>
                  <a:pt x="651437" y="1575568"/>
                </a:lnTo>
                <a:lnTo>
                  <a:pt x="698201" y="1582621"/>
                </a:lnTo>
                <a:lnTo>
                  <a:pt x="745814" y="1586914"/>
                </a:lnTo>
                <a:lnTo>
                  <a:pt x="794194" y="1588363"/>
                </a:lnTo>
                <a:lnTo>
                  <a:pt x="842573" y="1586914"/>
                </a:lnTo>
                <a:lnTo>
                  <a:pt x="890185" y="1582621"/>
                </a:lnTo>
                <a:lnTo>
                  <a:pt x="936947" y="1575568"/>
                </a:lnTo>
                <a:lnTo>
                  <a:pt x="982777" y="1565838"/>
                </a:lnTo>
                <a:lnTo>
                  <a:pt x="1027591" y="1553513"/>
                </a:lnTo>
                <a:lnTo>
                  <a:pt x="1071307" y="1538678"/>
                </a:lnTo>
                <a:lnTo>
                  <a:pt x="1113840" y="1521414"/>
                </a:lnTo>
                <a:lnTo>
                  <a:pt x="1155109" y="1501806"/>
                </a:lnTo>
                <a:lnTo>
                  <a:pt x="1195030" y="1479935"/>
                </a:lnTo>
                <a:lnTo>
                  <a:pt x="1233519" y="1455886"/>
                </a:lnTo>
                <a:lnTo>
                  <a:pt x="1270494" y="1429741"/>
                </a:lnTo>
                <a:lnTo>
                  <a:pt x="1305872" y="1401583"/>
                </a:lnTo>
                <a:lnTo>
                  <a:pt x="1339570" y="1371496"/>
                </a:lnTo>
                <a:lnTo>
                  <a:pt x="1371504" y="1339562"/>
                </a:lnTo>
                <a:lnTo>
                  <a:pt x="1401592" y="1305865"/>
                </a:lnTo>
                <a:lnTo>
                  <a:pt x="1429750" y="1270487"/>
                </a:lnTo>
                <a:lnTo>
                  <a:pt x="1455895" y="1233512"/>
                </a:lnTo>
                <a:lnTo>
                  <a:pt x="1479945" y="1195022"/>
                </a:lnTo>
                <a:lnTo>
                  <a:pt x="1501816" y="1155102"/>
                </a:lnTo>
                <a:lnTo>
                  <a:pt x="1521425" y="1113833"/>
                </a:lnTo>
                <a:lnTo>
                  <a:pt x="1538689" y="1071299"/>
                </a:lnTo>
                <a:lnTo>
                  <a:pt x="1553525" y="1027583"/>
                </a:lnTo>
                <a:lnTo>
                  <a:pt x="1565850" y="982769"/>
                </a:lnTo>
                <a:lnTo>
                  <a:pt x="1575580" y="936938"/>
                </a:lnTo>
                <a:lnTo>
                  <a:pt x="1582633" y="890174"/>
                </a:lnTo>
                <a:lnTo>
                  <a:pt x="1586926" y="842561"/>
                </a:lnTo>
                <a:lnTo>
                  <a:pt x="1588376" y="794181"/>
                </a:lnTo>
                <a:lnTo>
                  <a:pt x="1586926" y="745801"/>
                </a:lnTo>
                <a:lnTo>
                  <a:pt x="1582633" y="698188"/>
                </a:lnTo>
                <a:lnTo>
                  <a:pt x="1575580" y="651425"/>
                </a:lnTo>
                <a:lnTo>
                  <a:pt x="1565850" y="605594"/>
                </a:lnTo>
                <a:lnTo>
                  <a:pt x="1553525" y="560779"/>
                </a:lnTo>
                <a:lnTo>
                  <a:pt x="1538689" y="517063"/>
                </a:lnTo>
                <a:lnTo>
                  <a:pt x="1521425" y="474530"/>
                </a:lnTo>
                <a:lnTo>
                  <a:pt x="1501816" y="433261"/>
                </a:lnTo>
                <a:lnTo>
                  <a:pt x="1479945" y="393340"/>
                </a:lnTo>
                <a:lnTo>
                  <a:pt x="1455895" y="354851"/>
                </a:lnTo>
                <a:lnTo>
                  <a:pt x="1429750" y="317876"/>
                </a:lnTo>
                <a:lnTo>
                  <a:pt x="1401592" y="282498"/>
                </a:lnTo>
                <a:lnTo>
                  <a:pt x="1371504" y="248800"/>
                </a:lnTo>
                <a:lnTo>
                  <a:pt x="1339570" y="216867"/>
                </a:lnTo>
                <a:lnTo>
                  <a:pt x="1305872" y="186779"/>
                </a:lnTo>
                <a:lnTo>
                  <a:pt x="1270494" y="158622"/>
                </a:lnTo>
                <a:lnTo>
                  <a:pt x="1233519" y="132477"/>
                </a:lnTo>
                <a:lnTo>
                  <a:pt x="1195030" y="108427"/>
                </a:lnTo>
                <a:lnTo>
                  <a:pt x="1155109" y="86557"/>
                </a:lnTo>
                <a:lnTo>
                  <a:pt x="1113840" y="66948"/>
                </a:lnTo>
                <a:lnTo>
                  <a:pt x="1071307" y="49685"/>
                </a:lnTo>
                <a:lnTo>
                  <a:pt x="1027591" y="34849"/>
                </a:lnTo>
                <a:lnTo>
                  <a:pt x="982777" y="22525"/>
                </a:lnTo>
                <a:lnTo>
                  <a:pt x="936947" y="12795"/>
                </a:lnTo>
                <a:lnTo>
                  <a:pt x="890185" y="5742"/>
                </a:lnTo>
                <a:lnTo>
                  <a:pt x="842573" y="1449"/>
                </a:lnTo>
                <a:lnTo>
                  <a:pt x="794194" y="0"/>
                </a:lnTo>
                <a:close/>
              </a:path>
            </a:pathLst>
          </a:custGeom>
          <a:solidFill>
            <a:srgbClr val="E5B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287384" y="1815561"/>
            <a:ext cx="1139825" cy="844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2000" spc="-1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2000" spc="-3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2000" spc="-3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2000" spc="-34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  <a:p>
            <a:pPr algn="ctr" marL="123189" marR="102870" indent="17780">
              <a:lnSpc>
                <a:spcPct val="100000"/>
              </a:lnSpc>
              <a:spcBef>
                <a:spcPts val="815"/>
              </a:spcBef>
            </a:pPr>
            <a:r>
              <a:rPr dirty="0" sz="900" spc="35" b="1">
                <a:solidFill>
                  <a:srgbClr val="FFFFFF"/>
                </a:solidFill>
                <a:latin typeface="Trebuchet MS"/>
                <a:cs typeface="Trebuchet MS"/>
              </a:rPr>
              <a:t>4 </a:t>
            </a:r>
            <a:r>
              <a:rPr dirty="0" sz="900" spc="5" b="1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～ </a:t>
            </a:r>
            <a:r>
              <a:rPr dirty="0" sz="900" spc="35" b="1">
                <a:solidFill>
                  <a:srgbClr val="FFFFFF"/>
                </a:solidFill>
                <a:latin typeface="Trebuchet MS"/>
                <a:cs typeface="Trebuchet MS"/>
              </a:rPr>
              <a:t>5 </a:t>
            </a:r>
            <a:r>
              <a:rPr dirty="0" sz="900" spc="5" b="1">
                <a:solidFill>
                  <a:srgbClr val="FFFFFF"/>
                </a:solidFill>
                <a:latin typeface="Trebuchet MS"/>
                <a:cs typeface="Trebuchet MS"/>
              </a:rPr>
              <a:t>0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代</a:t>
            </a:r>
            <a:r>
              <a:rPr dirty="0" sz="900" spc="-5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の </a:t>
            </a:r>
            <a:r>
              <a:rPr dirty="0" sz="900" spc="65" b="1">
                <a:solidFill>
                  <a:srgbClr val="FFFFFF"/>
                </a:solidFill>
                <a:latin typeface="YuGothic"/>
                <a:cs typeface="YuGothic"/>
              </a:rPr>
              <a:t>働 く 大</a:t>
            </a:r>
            <a:r>
              <a:rPr dirty="0" sz="900" spc="-17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人 女 性</a:t>
            </a:r>
            <a:endParaRPr sz="900">
              <a:latin typeface="YuGothic"/>
              <a:cs typeface="YuGothic"/>
            </a:endParaRPr>
          </a:p>
          <a:p>
            <a:pPr marL="46990">
              <a:lnSpc>
                <a:spcPct val="100000"/>
              </a:lnSpc>
            </a:pP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の た め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の サ イ</a:t>
            </a:r>
            <a:r>
              <a:rPr dirty="0" sz="900" spc="-1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ト</a:t>
            </a:r>
            <a:r>
              <a:rPr dirty="0" sz="900" spc="30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13480" y="1412782"/>
            <a:ext cx="1588770" cy="1588770"/>
          </a:xfrm>
          <a:custGeom>
            <a:avLst/>
            <a:gdLst/>
            <a:ahLst/>
            <a:cxnLst/>
            <a:rect l="l" t="t" r="r" b="b"/>
            <a:pathLst>
              <a:path w="1588770" h="1588770">
                <a:moveTo>
                  <a:pt x="794194" y="0"/>
                </a:moveTo>
                <a:lnTo>
                  <a:pt x="745814" y="1449"/>
                </a:lnTo>
                <a:lnTo>
                  <a:pt x="698201" y="5742"/>
                </a:lnTo>
                <a:lnTo>
                  <a:pt x="651437" y="12795"/>
                </a:lnTo>
                <a:lnTo>
                  <a:pt x="605606" y="22525"/>
                </a:lnTo>
                <a:lnTo>
                  <a:pt x="560791" y="34849"/>
                </a:lnTo>
                <a:lnTo>
                  <a:pt x="517074" y="49685"/>
                </a:lnTo>
                <a:lnTo>
                  <a:pt x="474540" y="66948"/>
                </a:lnTo>
                <a:lnTo>
                  <a:pt x="433271" y="86557"/>
                </a:lnTo>
                <a:lnTo>
                  <a:pt x="393350" y="108427"/>
                </a:lnTo>
                <a:lnTo>
                  <a:pt x="354859" y="132477"/>
                </a:lnTo>
                <a:lnTo>
                  <a:pt x="317884" y="158622"/>
                </a:lnTo>
                <a:lnTo>
                  <a:pt x="282505" y="186779"/>
                </a:lnTo>
                <a:lnTo>
                  <a:pt x="248807" y="216867"/>
                </a:lnTo>
                <a:lnTo>
                  <a:pt x="216873" y="248800"/>
                </a:lnTo>
                <a:lnTo>
                  <a:pt x="186785" y="282498"/>
                </a:lnTo>
                <a:lnTo>
                  <a:pt x="158626" y="317876"/>
                </a:lnTo>
                <a:lnTo>
                  <a:pt x="132481" y="354851"/>
                </a:lnTo>
                <a:lnTo>
                  <a:pt x="108431" y="393340"/>
                </a:lnTo>
                <a:lnTo>
                  <a:pt x="86560" y="433261"/>
                </a:lnTo>
                <a:lnTo>
                  <a:pt x="66951" y="474530"/>
                </a:lnTo>
                <a:lnTo>
                  <a:pt x="49686" y="517063"/>
                </a:lnTo>
                <a:lnTo>
                  <a:pt x="34851" y="560779"/>
                </a:lnTo>
                <a:lnTo>
                  <a:pt x="22526" y="605594"/>
                </a:lnTo>
                <a:lnTo>
                  <a:pt x="12795" y="651425"/>
                </a:lnTo>
                <a:lnTo>
                  <a:pt x="5742" y="698188"/>
                </a:lnTo>
                <a:lnTo>
                  <a:pt x="1449" y="745801"/>
                </a:lnTo>
                <a:lnTo>
                  <a:pt x="0" y="794181"/>
                </a:lnTo>
                <a:lnTo>
                  <a:pt x="1449" y="842561"/>
                </a:lnTo>
                <a:lnTo>
                  <a:pt x="5742" y="890174"/>
                </a:lnTo>
                <a:lnTo>
                  <a:pt x="12795" y="936938"/>
                </a:lnTo>
                <a:lnTo>
                  <a:pt x="22526" y="982769"/>
                </a:lnTo>
                <a:lnTo>
                  <a:pt x="34851" y="1027583"/>
                </a:lnTo>
                <a:lnTo>
                  <a:pt x="49686" y="1071299"/>
                </a:lnTo>
                <a:lnTo>
                  <a:pt x="66951" y="1113833"/>
                </a:lnTo>
                <a:lnTo>
                  <a:pt x="86560" y="1155102"/>
                </a:lnTo>
                <a:lnTo>
                  <a:pt x="108431" y="1195022"/>
                </a:lnTo>
                <a:lnTo>
                  <a:pt x="132481" y="1233512"/>
                </a:lnTo>
                <a:lnTo>
                  <a:pt x="158626" y="1270487"/>
                </a:lnTo>
                <a:lnTo>
                  <a:pt x="186785" y="1305865"/>
                </a:lnTo>
                <a:lnTo>
                  <a:pt x="216873" y="1339562"/>
                </a:lnTo>
                <a:lnTo>
                  <a:pt x="248807" y="1371496"/>
                </a:lnTo>
                <a:lnTo>
                  <a:pt x="282505" y="1401583"/>
                </a:lnTo>
                <a:lnTo>
                  <a:pt x="317884" y="1429741"/>
                </a:lnTo>
                <a:lnTo>
                  <a:pt x="354859" y="1455886"/>
                </a:lnTo>
                <a:lnTo>
                  <a:pt x="393350" y="1479935"/>
                </a:lnTo>
                <a:lnTo>
                  <a:pt x="433271" y="1501806"/>
                </a:lnTo>
                <a:lnTo>
                  <a:pt x="474540" y="1521414"/>
                </a:lnTo>
                <a:lnTo>
                  <a:pt x="517074" y="1538678"/>
                </a:lnTo>
                <a:lnTo>
                  <a:pt x="560791" y="1553513"/>
                </a:lnTo>
                <a:lnTo>
                  <a:pt x="605606" y="1565838"/>
                </a:lnTo>
                <a:lnTo>
                  <a:pt x="651437" y="1575568"/>
                </a:lnTo>
                <a:lnTo>
                  <a:pt x="698201" y="1582621"/>
                </a:lnTo>
                <a:lnTo>
                  <a:pt x="745814" y="1586914"/>
                </a:lnTo>
                <a:lnTo>
                  <a:pt x="794194" y="1588363"/>
                </a:lnTo>
                <a:lnTo>
                  <a:pt x="842573" y="1586914"/>
                </a:lnTo>
                <a:lnTo>
                  <a:pt x="890185" y="1582621"/>
                </a:lnTo>
                <a:lnTo>
                  <a:pt x="936947" y="1575568"/>
                </a:lnTo>
                <a:lnTo>
                  <a:pt x="982777" y="1565838"/>
                </a:lnTo>
                <a:lnTo>
                  <a:pt x="1027591" y="1553513"/>
                </a:lnTo>
                <a:lnTo>
                  <a:pt x="1071307" y="1538678"/>
                </a:lnTo>
                <a:lnTo>
                  <a:pt x="1113840" y="1521414"/>
                </a:lnTo>
                <a:lnTo>
                  <a:pt x="1155109" y="1501806"/>
                </a:lnTo>
                <a:lnTo>
                  <a:pt x="1195030" y="1479935"/>
                </a:lnTo>
                <a:lnTo>
                  <a:pt x="1233519" y="1455886"/>
                </a:lnTo>
                <a:lnTo>
                  <a:pt x="1270494" y="1429741"/>
                </a:lnTo>
                <a:lnTo>
                  <a:pt x="1305872" y="1401583"/>
                </a:lnTo>
                <a:lnTo>
                  <a:pt x="1339570" y="1371496"/>
                </a:lnTo>
                <a:lnTo>
                  <a:pt x="1371504" y="1339562"/>
                </a:lnTo>
                <a:lnTo>
                  <a:pt x="1401592" y="1305865"/>
                </a:lnTo>
                <a:lnTo>
                  <a:pt x="1429750" y="1270487"/>
                </a:lnTo>
                <a:lnTo>
                  <a:pt x="1455895" y="1233512"/>
                </a:lnTo>
                <a:lnTo>
                  <a:pt x="1479945" y="1195022"/>
                </a:lnTo>
                <a:lnTo>
                  <a:pt x="1501816" y="1155102"/>
                </a:lnTo>
                <a:lnTo>
                  <a:pt x="1521425" y="1113833"/>
                </a:lnTo>
                <a:lnTo>
                  <a:pt x="1538689" y="1071299"/>
                </a:lnTo>
                <a:lnTo>
                  <a:pt x="1553525" y="1027583"/>
                </a:lnTo>
                <a:lnTo>
                  <a:pt x="1565850" y="982769"/>
                </a:lnTo>
                <a:lnTo>
                  <a:pt x="1575580" y="936938"/>
                </a:lnTo>
                <a:lnTo>
                  <a:pt x="1582633" y="890174"/>
                </a:lnTo>
                <a:lnTo>
                  <a:pt x="1586926" y="842561"/>
                </a:lnTo>
                <a:lnTo>
                  <a:pt x="1588376" y="794181"/>
                </a:lnTo>
                <a:lnTo>
                  <a:pt x="1586926" y="745801"/>
                </a:lnTo>
                <a:lnTo>
                  <a:pt x="1582633" y="698188"/>
                </a:lnTo>
                <a:lnTo>
                  <a:pt x="1575580" y="651425"/>
                </a:lnTo>
                <a:lnTo>
                  <a:pt x="1565850" y="605594"/>
                </a:lnTo>
                <a:lnTo>
                  <a:pt x="1553525" y="560779"/>
                </a:lnTo>
                <a:lnTo>
                  <a:pt x="1538689" y="517063"/>
                </a:lnTo>
                <a:lnTo>
                  <a:pt x="1521425" y="474530"/>
                </a:lnTo>
                <a:lnTo>
                  <a:pt x="1501816" y="433261"/>
                </a:lnTo>
                <a:lnTo>
                  <a:pt x="1479945" y="393340"/>
                </a:lnTo>
                <a:lnTo>
                  <a:pt x="1455895" y="354851"/>
                </a:lnTo>
                <a:lnTo>
                  <a:pt x="1429750" y="317876"/>
                </a:lnTo>
                <a:lnTo>
                  <a:pt x="1401592" y="282498"/>
                </a:lnTo>
                <a:lnTo>
                  <a:pt x="1371504" y="248800"/>
                </a:lnTo>
                <a:lnTo>
                  <a:pt x="1339570" y="216867"/>
                </a:lnTo>
                <a:lnTo>
                  <a:pt x="1305872" y="186779"/>
                </a:lnTo>
                <a:lnTo>
                  <a:pt x="1270494" y="158622"/>
                </a:lnTo>
                <a:lnTo>
                  <a:pt x="1233519" y="132477"/>
                </a:lnTo>
                <a:lnTo>
                  <a:pt x="1195030" y="108427"/>
                </a:lnTo>
                <a:lnTo>
                  <a:pt x="1155109" y="86557"/>
                </a:lnTo>
                <a:lnTo>
                  <a:pt x="1113840" y="66948"/>
                </a:lnTo>
                <a:lnTo>
                  <a:pt x="1071307" y="49685"/>
                </a:lnTo>
                <a:lnTo>
                  <a:pt x="1027591" y="34849"/>
                </a:lnTo>
                <a:lnTo>
                  <a:pt x="982777" y="22525"/>
                </a:lnTo>
                <a:lnTo>
                  <a:pt x="936947" y="12795"/>
                </a:lnTo>
                <a:lnTo>
                  <a:pt x="890185" y="5742"/>
                </a:lnTo>
                <a:lnTo>
                  <a:pt x="842573" y="1449"/>
                </a:lnTo>
                <a:lnTo>
                  <a:pt x="794194" y="0"/>
                </a:lnTo>
                <a:close/>
              </a:path>
            </a:pathLst>
          </a:custGeom>
          <a:solidFill>
            <a:srgbClr val="C646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78004" y="1815562"/>
            <a:ext cx="1226185" cy="8445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00" b="1">
                <a:solidFill>
                  <a:srgbClr val="FFFFFF"/>
                </a:solidFill>
                <a:latin typeface="YuGothic"/>
                <a:cs typeface="YuGothic"/>
              </a:rPr>
              <a:t>日経</a:t>
            </a:r>
            <a:r>
              <a:rPr dirty="0" sz="2000" spc="-10" b="1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dirty="0" sz="2000" spc="-36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130" b="1">
                <a:solidFill>
                  <a:srgbClr val="FFFFFF"/>
                </a:solidFill>
                <a:latin typeface="Trebuchet MS"/>
                <a:cs typeface="Trebuchet MS"/>
              </a:rPr>
              <a:t>UA</a:t>
            </a:r>
            <a:r>
              <a:rPr dirty="0" sz="2000" spc="-34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endParaRPr sz="2000">
              <a:latin typeface="Trebuchet MS"/>
              <a:cs typeface="Trebuchet MS"/>
            </a:endParaRPr>
          </a:p>
          <a:p>
            <a:pPr algn="ctr" marL="90170" marR="51435">
              <a:lnSpc>
                <a:spcPct val="100000"/>
              </a:lnSpc>
              <a:spcBef>
                <a:spcPts val="815"/>
              </a:spcBef>
            </a:pP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働 く パ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パ マ マ</a:t>
            </a:r>
            <a:r>
              <a:rPr dirty="0" sz="900" spc="-2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に 役 立 つ </a:t>
            </a:r>
            <a:r>
              <a:rPr dirty="0" sz="900" spc="40" b="1">
                <a:solidFill>
                  <a:srgbClr val="FFFFFF"/>
                </a:solidFill>
                <a:latin typeface="YuGothic"/>
                <a:cs typeface="YuGothic"/>
              </a:rPr>
              <a:t>ノ ウ ハ</a:t>
            </a:r>
            <a:r>
              <a:rPr dirty="0" sz="900" spc="-25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ウ </a:t>
            </a:r>
            <a:r>
              <a:rPr dirty="0" sz="900" spc="65" b="1">
                <a:solidFill>
                  <a:srgbClr val="FFFFFF"/>
                </a:solidFill>
                <a:latin typeface="YuGothic"/>
                <a:cs typeface="YuGothic"/>
              </a:rPr>
              <a:t>情 報 サ</a:t>
            </a:r>
            <a:r>
              <a:rPr dirty="0" sz="900" spc="-150" b="1">
                <a:solidFill>
                  <a:srgbClr val="FFFFFF"/>
                </a:solidFill>
                <a:latin typeface="YuGothic"/>
                <a:cs typeface="YuGothic"/>
              </a:rPr>
              <a:t> </a:t>
            </a:r>
            <a:r>
              <a:rPr dirty="0" sz="900" spc="10" b="1">
                <a:solidFill>
                  <a:srgbClr val="FFFFFF"/>
                </a:solidFill>
                <a:latin typeface="YuGothic"/>
                <a:cs typeface="YuGothic"/>
              </a:rPr>
              <a:t>イ ト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49418" y="4133209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130017" y="4297216"/>
            <a:ext cx="37338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起業家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46217" y="4133209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268906" y="4297216"/>
            <a:ext cx="4889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団体代表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43017" y="4133209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581530" y="4297216"/>
            <a:ext cx="25717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医者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39816" y="4133209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549728" y="4297216"/>
            <a:ext cx="72072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コラムニスト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49418" y="5195224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072105" y="5359231"/>
            <a:ext cx="4889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会社役員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46217" y="5195224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68906" y="5359231"/>
            <a:ext cx="4889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ヨガ講師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243017" y="5195224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398649" y="5359231"/>
            <a:ext cx="62293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 b="1">
                <a:latin typeface="Trebuchet MS"/>
                <a:cs typeface="Trebuchet MS"/>
              </a:rPr>
              <a:t>20</a:t>
            </a:r>
            <a:r>
              <a:rPr dirty="0" sz="900" spc="10" b="1">
                <a:latin typeface="YuGothic"/>
                <a:cs typeface="YuGothic"/>
              </a:rPr>
              <a:t>代起業家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39816" y="5195224"/>
            <a:ext cx="936625" cy="936625"/>
          </a:xfrm>
          <a:custGeom>
            <a:avLst/>
            <a:gdLst/>
            <a:ahLst/>
            <a:cxnLst/>
            <a:rect l="l" t="t" r="r" b="b"/>
            <a:pathLst>
              <a:path w="936625" h="936625">
                <a:moveTo>
                  <a:pt x="468045" y="0"/>
                </a:moveTo>
                <a:lnTo>
                  <a:pt x="420190" y="2416"/>
                </a:lnTo>
                <a:lnTo>
                  <a:pt x="373717" y="9508"/>
                </a:lnTo>
                <a:lnTo>
                  <a:pt x="328862" y="21042"/>
                </a:lnTo>
                <a:lnTo>
                  <a:pt x="285860" y="36781"/>
                </a:lnTo>
                <a:lnTo>
                  <a:pt x="244946" y="56490"/>
                </a:lnTo>
                <a:lnTo>
                  <a:pt x="206356" y="79934"/>
                </a:lnTo>
                <a:lnTo>
                  <a:pt x="170324" y="106878"/>
                </a:lnTo>
                <a:lnTo>
                  <a:pt x="137086" y="137086"/>
                </a:lnTo>
                <a:lnTo>
                  <a:pt x="106878" y="170324"/>
                </a:lnTo>
                <a:lnTo>
                  <a:pt x="79934" y="206356"/>
                </a:lnTo>
                <a:lnTo>
                  <a:pt x="56490" y="244946"/>
                </a:lnTo>
                <a:lnTo>
                  <a:pt x="36781" y="285860"/>
                </a:lnTo>
                <a:lnTo>
                  <a:pt x="21042" y="328862"/>
                </a:lnTo>
                <a:lnTo>
                  <a:pt x="9508" y="373717"/>
                </a:lnTo>
                <a:lnTo>
                  <a:pt x="2416" y="420190"/>
                </a:lnTo>
                <a:lnTo>
                  <a:pt x="0" y="468045"/>
                </a:lnTo>
                <a:lnTo>
                  <a:pt x="2416" y="515900"/>
                </a:lnTo>
                <a:lnTo>
                  <a:pt x="9508" y="562373"/>
                </a:lnTo>
                <a:lnTo>
                  <a:pt x="21042" y="607228"/>
                </a:lnTo>
                <a:lnTo>
                  <a:pt x="36781" y="650230"/>
                </a:lnTo>
                <a:lnTo>
                  <a:pt x="56490" y="691144"/>
                </a:lnTo>
                <a:lnTo>
                  <a:pt x="79934" y="729735"/>
                </a:lnTo>
                <a:lnTo>
                  <a:pt x="106878" y="765766"/>
                </a:lnTo>
                <a:lnTo>
                  <a:pt x="137086" y="799004"/>
                </a:lnTo>
                <a:lnTo>
                  <a:pt x="170324" y="829213"/>
                </a:lnTo>
                <a:lnTo>
                  <a:pt x="206356" y="856157"/>
                </a:lnTo>
                <a:lnTo>
                  <a:pt x="244946" y="879601"/>
                </a:lnTo>
                <a:lnTo>
                  <a:pt x="285860" y="899310"/>
                </a:lnTo>
                <a:lnTo>
                  <a:pt x="328862" y="915049"/>
                </a:lnTo>
                <a:lnTo>
                  <a:pt x="373717" y="926582"/>
                </a:lnTo>
                <a:lnTo>
                  <a:pt x="420190" y="933675"/>
                </a:lnTo>
                <a:lnTo>
                  <a:pt x="468045" y="936091"/>
                </a:lnTo>
                <a:lnTo>
                  <a:pt x="515903" y="933675"/>
                </a:lnTo>
                <a:lnTo>
                  <a:pt x="562377" y="926582"/>
                </a:lnTo>
                <a:lnTo>
                  <a:pt x="607234" y="915049"/>
                </a:lnTo>
                <a:lnTo>
                  <a:pt x="650238" y="899310"/>
                </a:lnTo>
                <a:lnTo>
                  <a:pt x="691153" y="879601"/>
                </a:lnTo>
                <a:lnTo>
                  <a:pt x="729744" y="856157"/>
                </a:lnTo>
                <a:lnTo>
                  <a:pt x="765777" y="829213"/>
                </a:lnTo>
                <a:lnTo>
                  <a:pt x="799015" y="799004"/>
                </a:lnTo>
                <a:lnTo>
                  <a:pt x="829224" y="765766"/>
                </a:lnTo>
                <a:lnTo>
                  <a:pt x="856169" y="729735"/>
                </a:lnTo>
                <a:lnTo>
                  <a:pt x="879613" y="691144"/>
                </a:lnTo>
                <a:lnTo>
                  <a:pt x="899322" y="650230"/>
                </a:lnTo>
                <a:lnTo>
                  <a:pt x="915061" y="607228"/>
                </a:lnTo>
                <a:lnTo>
                  <a:pt x="926595" y="562373"/>
                </a:lnTo>
                <a:lnTo>
                  <a:pt x="933687" y="515900"/>
                </a:lnTo>
                <a:lnTo>
                  <a:pt x="936104" y="468045"/>
                </a:lnTo>
                <a:lnTo>
                  <a:pt x="933687" y="420190"/>
                </a:lnTo>
                <a:lnTo>
                  <a:pt x="926595" y="373717"/>
                </a:lnTo>
                <a:lnTo>
                  <a:pt x="915061" y="328862"/>
                </a:lnTo>
                <a:lnTo>
                  <a:pt x="899322" y="285860"/>
                </a:lnTo>
                <a:lnTo>
                  <a:pt x="879613" y="244946"/>
                </a:lnTo>
                <a:lnTo>
                  <a:pt x="856169" y="206356"/>
                </a:lnTo>
                <a:lnTo>
                  <a:pt x="829224" y="170324"/>
                </a:lnTo>
                <a:lnTo>
                  <a:pt x="799015" y="137086"/>
                </a:lnTo>
                <a:lnTo>
                  <a:pt x="765777" y="106878"/>
                </a:lnTo>
                <a:lnTo>
                  <a:pt x="729744" y="79934"/>
                </a:lnTo>
                <a:lnTo>
                  <a:pt x="691153" y="56490"/>
                </a:lnTo>
                <a:lnTo>
                  <a:pt x="650238" y="36781"/>
                </a:lnTo>
                <a:lnTo>
                  <a:pt x="607234" y="21042"/>
                </a:lnTo>
                <a:lnTo>
                  <a:pt x="562377" y="9508"/>
                </a:lnTo>
                <a:lnTo>
                  <a:pt x="515903" y="2416"/>
                </a:lnTo>
                <a:lnTo>
                  <a:pt x="4680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720416" y="5359231"/>
            <a:ext cx="37338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 b="1">
                <a:latin typeface="YuGothic"/>
                <a:cs typeface="YuGothic"/>
              </a:rPr>
              <a:t>弁護士</a:t>
            </a:r>
            <a:endParaRPr sz="900">
              <a:latin typeface="YuGothic"/>
              <a:cs typeface="Yu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90582" y="4502009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87382" y="4502009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484182" y="4502010"/>
            <a:ext cx="453763" cy="4537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80983" y="4502009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090582" y="5562138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87382" y="5562138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84182" y="5562138"/>
            <a:ext cx="453763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80983" y="5562138"/>
            <a:ext cx="453774" cy="4537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11623" y="4275351"/>
            <a:ext cx="2959735" cy="650240"/>
          </a:xfrm>
          <a:custGeom>
            <a:avLst/>
            <a:gdLst/>
            <a:ahLst/>
            <a:cxnLst/>
            <a:rect l="l" t="t" r="r" b="b"/>
            <a:pathLst>
              <a:path w="2959735" h="650239">
                <a:moveTo>
                  <a:pt x="2103031" y="0"/>
                </a:moveTo>
                <a:lnTo>
                  <a:pt x="108330" y="0"/>
                </a:lnTo>
                <a:lnTo>
                  <a:pt x="66163" y="8513"/>
                </a:lnTo>
                <a:lnTo>
                  <a:pt x="31729" y="31729"/>
                </a:lnTo>
                <a:lnTo>
                  <a:pt x="8513" y="66163"/>
                </a:lnTo>
                <a:lnTo>
                  <a:pt x="0" y="108331"/>
                </a:lnTo>
                <a:lnTo>
                  <a:pt x="0" y="541616"/>
                </a:lnTo>
                <a:lnTo>
                  <a:pt x="8513" y="583782"/>
                </a:lnTo>
                <a:lnTo>
                  <a:pt x="31729" y="618212"/>
                </a:lnTo>
                <a:lnTo>
                  <a:pt x="66163" y="641424"/>
                </a:lnTo>
                <a:lnTo>
                  <a:pt x="108330" y="649935"/>
                </a:lnTo>
                <a:lnTo>
                  <a:pt x="2103031" y="649935"/>
                </a:lnTo>
                <a:lnTo>
                  <a:pt x="2145191" y="641424"/>
                </a:lnTo>
                <a:lnTo>
                  <a:pt x="2179621" y="618212"/>
                </a:lnTo>
                <a:lnTo>
                  <a:pt x="2202836" y="583782"/>
                </a:lnTo>
                <a:lnTo>
                  <a:pt x="2211349" y="541616"/>
                </a:lnTo>
                <a:lnTo>
                  <a:pt x="2959557" y="451269"/>
                </a:lnTo>
                <a:lnTo>
                  <a:pt x="2211349" y="379133"/>
                </a:lnTo>
                <a:lnTo>
                  <a:pt x="2211349" y="108331"/>
                </a:lnTo>
                <a:lnTo>
                  <a:pt x="2202836" y="66163"/>
                </a:lnTo>
                <a:lnTo>
                  <a:pt x="2179621" y="31729"/>
                </a:lnTo>
                <a:lnTo>
                  <a:pt x="2145191" y="8513"/>
                </a:lnTo>
                <a:lnTo>
                  <a:pt x="2103031" y="0"/>
                </a:lnTo>
                <a:close/>
              </a:path>
            </a:pathLst>
          </a:custGeom>
          <a:solidFill>
            <a:srgbClr val="36B2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418037" y="4395600"/>
            <a:ext cx="1397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YuGothic"/>
                <a:cs typeface="YuGothic"/>
              </a:rPr>
              <a:t>記事とは別の見方も できるんじゃない？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011624" y="5257362"/>
            <a:ext cx="2952115" cy="854710"/>
          </a:xfrm>
          <a:custGeom>
            <a:avLst/>
            <a:gdLst/>
            <a:ahLst/>
            <a:cxnLst/>
            <a:rect l="l" t="t" r="r" b="b"/>
            <a:pathLst>
              <a:path w="2952115" h="854710">
                <a:moveTo>
                  <a:pt x="2068969" y="0"/>
                </a:moveTo>
                <a:lnTo>
                  <a:pt x="142379" y="0"/>
                </a:lnTo>
                <a:lnTo>
                  <a:pt x="97375" y="7258"/>
                </a:lnTo>
                <a:lnTo>
                  <a:pt x="58290" y="27469"/>
                </a:lnTo>
                <a:lnTo>
                  <a:pt x="27469" y="58290"/>
                </a:lnTo>
                <a:lnTo>
                  <a:pt x="7258" y="97375"/>
                </a:lnTo>
                <a:lnTo>
                  <a:pt x="0" y="142379"/>
                </a:lnTo>
                <a:lnTo>
                  <a:pt x="0" y="711873"/>
                </a:lnTo>
                <a:lnTo>
                  <a:pt x="7258" y="756872"/>
                </a:lnTo>
                <a:lnTo>
                  <a:pt x="27469" y="795957"/>
                </a:lnTo>
                <a:lnTo>
                  <a:pt x="58290" y="826779"/>
                </a:lnTo>
                <a:lnTo>
                  <a:pt x="97375" y="846993"/>
                </a:lnTo>
                <a:lnTo>
                  <a:pt x="142379" y="854252"/>
                </a:lnTo>
                <a:lnTo>
                  <a:pt x="2068969" y="854252"/>
                </a:lnTo>
                <a:lnTo>
                  <a:pt x="2113974" y="846993"/>
                </a:lnTo>
                <a:lnTo>
                  <a:pt x="2153059" y="826779"/>
                </a:lnTo>
                <a:lnTo>
                  <a:pt x="2183879" y="795957"/>
                </a:lnTo>
                <a:lnTo>
                  <a:pt x="2204091" y="756872"/>
                </a:lnTo>
                <a:lnTo>
                  <a:pt x="2211349" y="711873"/>
                </a:lnTo>
                <a:lnTo>
                  <a:pt x="2803379" y="498309"/>
                </a:lnTo>
                <a:lnTo>
                  <a:pt x="2211349" y="498309"/>
                </a:lnTo>
                <a:lnTo>
                  <a:pt x="2211349" y="142379"/>
                </a:lnTo>
                <a:lnTo>
                  <a:pt x="2204091" y="97375"/>
                </a:lnTo>
                <a:lnTo>
                  <a:pt x="2183879" y="58290"/>
                </a:lnTo>
                <a:lnTo>
                  <a:pt x="2153059" y="27469"/>
                </a:lnTo>
                <a:lnTo>
                  <a:pt x="2113974" y="7258"/>
                </a:lnTo>
                <a:lnTo>
                  <a:pt x="2068969" y="0"/>
                </a:lnTo>
                <a:close/>
              </a:path>
              <a:path w="2952115" h="854710">
                <a:moveTo>
                  <a:pt x="2951492" y="444880"/>
                </a:moveTo>
                <a:lnTo>
                  <a:pt x="2211349" y="498309"/>
                </a:lnTo>
                <a:lnTo>
                  <a:pt x="2803379" y="498309"/>
                </a:lnTo>
                <a:lnTo>
                  <a:pt x="2951492" y="444880"/>
                </a:lnTo>
                <a:close/>
              </a:path>
            </a:pathLst>
          </a:custGeom>
          <a:solidFill>
            <a:srgbClr val="36B2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266018" y="5388324"/>
            <a:ext cx="17018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FFFFFF"/>
                </a:solidFill>
                <a:latin typeface="YuGothic"/>
                <a:cs typeface="YuGothic"/>
              </a:rPr>
              <a:t>男性ばかりの書き込み ニュースサイトは正直、 居心地が悪い！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183607" y="4291863"/>
            <a:ext cx="428285" cy="428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139732" y="5554636"/>
            <a:ext cx="516039" cy="4195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634410" y="4123814"/>
            <a:ext cx="381000" cy="330200"/>
          </a:xfrm>
          <a:custGeom>
            <a:avLst/>
            <a:gdLst/>
            <a:ahLst/>
            <a:cxnLst/>
            <a:rect l="l" t="t" r="r" b="b"/>
            <a:pathLst>
              <a:path w="381000" h="330200">
                <a:moveTo>
                  <a:pt x="61620" y="38608"/>
                </a:moveTo>
                <a:lnTo>
                  <a:pt x="0" y="268541"/>
                </a:lnTo>
                <a:lnTo>
                  <a:pt x="229946" y="330161"/>
                </a:lnTo>
                <a:lnTo>
                  <a:pt x="187858" y="257263"/>
                </a:lnTo>
                <a:lnTo>
                  <a:pt x="380961" y="145783"/>
                </a:lnTo>
                <a:lnTo>
                  <a:pt x="361165" y="111493"/>
                </a:lnTo>
                <a:lnTo>
                  <a:pt x="103695" y="111493"/>
                </a:lnTo>
                <a:lnTo>
                  <a:pt x="61620" y="38608"/>
                </a:lnTo>
                <a:close/>
              </a:path>
              <a:path w="381000" h="330200">
                <a:moveTo>
                  <a:pt x="296798" y="0"/>
                </a:moveTo>
                <a:lnTo>
                  <a:pt x="103695" y="111493"/>
                </a:lnTo>
                <a:lnTo>
                  <a:pt x="361165" y="111493"/>
                </a:lnTo>
                <a:lnTo>
                  <a:pt x="296798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634410" y="5251662"/>
            <a:ext cx="381000" cy="330200"/>
          </a:xfrm>
          <a:custGeom>
            <a:avLst/>
            <a:gdLst/>
            <a:ahLst/>
            <a:cxnLst/>
            <a:rect l="l" t="t" r="r" b="b"/>
            <a:pathLst>
              <a:path w="381000" h="330200">
                <a:moveTo>
                  <a:pt x="61620" y="38607"/>
                </a:moveTo>
                <a:lnTo>
                  <a:pt x="0" y="268541"/>
                </a:lnTo>
                <a:lnTo>
                  <a:pt x="229946" y="330161"/>
                </a:lnTo>
                <a:lnTo>
                  <a:pt x="187858" y="257263"/>
                </a:lnTo>
                <a:lnTo>
                  <a:pt x="380961" y="145783"/>
                </a:lnTo>
                <a:lnTo>
                  <a:pt x="361165" y="111493"/>
                </a:lnTo>
                <a:lnTo>
                  <a:pt x="103695" y="111493"/>
                </a:lnTo>
                <a:lnTo>
                  <a:pt x="61620" y="38607"/>
                </a:lnTo>
                <a:close/>
              </a:path>
              <a:path w="381000" h="330200">
                <a:moveTo>
                  <a:pt x="296798" y="0"/>
                </a:moveTo>
                <a:lnTo>
                  <a:pt x="103695" y="111493"/>
                </a:lnTo>
                <a:lnTo>
                  <a:pt x="361165" y="111493"/>
                </a:lnTo>
                <a:lnTo>
                  <a:pt x="296798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634410" y="5826864"/>
            <a:ext cx="381000" cy="330200"/>
          </a:xfrm>
          <a:custGeom>
            <a:avLst/>
            <a:gdLst/>
            <a:ahLst/>
            <a:cxnLst/>
            <a:rect l="l" t="t" r="r" b="b"/>
            <a:pathLst>
              <a:path w="381000" h="330200">
                <a:moveTo>
                  <a:pt x="361165" y="218668"/>
                </a:moveTo>
                <a:lnTo>
                  <a:pt x="103695" y="218668"/>
                </a:lnTo>
                <a:lnTo>
                  <a:pt x="296798" y="330161"/>
                </a:lnTo>
                <a:lnTo>
                  <a:pt x="361165" y="218668"/>
                </a:lnTo>
                <a:close/>
              </a:path>
              <a:path w="381000" h="330200">
                <a:moveTo>
                  <a:pt x="229946" y="0"/>
                </a:moveTo>
                <a:lnTo>
                  <a:pt x="0" y="61620"/>
                </a:lnTo>
                <a:lnTo>
                  <a:pt x="61620" y="291553"/>
                </a:lnTo>
                <a:lnTo>
                  <a:pt x="103695" y="218668"/>
                </a:lnTo>
                <a:lnTo>
                  <a:pt x="361165" y="218668"/>
                </a:lnTo>
                <a:lnTo>
                  <a:pt x="380961" y="184378"/>
                </a:lnTo>
                <a:lnTo>
                  <a:pt x="187858" y="72898"/>
                </a:lnTo>
                <a:lnTo>
                  <a:pt x="229946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634410" y="4699016"/>
            <a:ext cx="381000" cy="330200"/>
          </a:xfrm>
          <a:custGeom>
            <a:avLst/>
            <a:gdLst/>
            <a:ahLst/>
            <a:cxnLst/>
            <a:rect l="l" t="t" r="r" b="b"/>
            <a:pathLst>
              <a:path w="381000" h="330200">
                <a:moveTo>
                  <a:pt x="361165" y="218668"/>
                </a:moveTo>
                <a:lnTo>
                  <a:pt x="103695" y="218668"/>
                </a:lnTo>
                <a:lnTo>
                  <a:pt x="296798" y="330161"/>
                </a:lnTo>
                <a:lnTo>
                  <a:pt x="361165" y="218668"/>
                </a:lnTo>
                <a:close/>
              </a:path>
              <a:path w="381000" h="330200">
                <a:moveTo>
                  <a:pt x="229946" y="0"/>
                </a:moveTo>
                <a:lnTo>
                  <a:pt x="0" y="61620"/>
                </a:lnTo>
                <a:lnTo>
                  <a:pt x="61620" y="291553"/>
                </a:lnTo>
                <a:lnTo>
                  <a:pt x="103695" y="218668"/>
                </a:lnTo>
                <a:lnTo>
                  <a:pt x="361165" y="218668"/>
                </a:lnTo>
                <a:lnTo>
                  <a:pt x="380961" y="184378"/>
                </a:lnTo>
                <a:lnTo>
                  <a:pt x="187858" y="72897"/>
                </a:lnTo>
                <a:lnTo>
                  <a:pt x="229946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9080758" y="5059436"/>
            <a:ext cx="63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YuGothic"/>
                <a:cs typeface="YuGothic"/>
              </a:rPr>
              <a:t>読者誘導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46774" y="3050882"/>
            <a:ext cx="389255" cy="427990"/>
          </a:xfrm>
          <a:custGeom>
            <a:avLst/>
            <a:gdLst/>
            <a:ahLst/>
            <a:cxnLst/>
            <a:rect l="l" t="t" r="r" b="b"/>
            <a:pathLst>
              <a:path w="389254" h="427989">
                <a:moveTo>
                  <a:pt x="389191" y="276707"/>
                </a:moveTo>
                <a:lnTo>
                  <a:pt x="0" y="276707"/>
                </a:lnTo>
                <a:lnTo>
                  <a:pt x="194602" y="427901"/>
                </a:lnTo>
                <a:lnTo>
                  <a:pt x="389191" y="276707"/>
                </a:lnTo>
                <a:close/>
              </a:path>
              <a:path w="389254" h="427989">
                <a:moveTo>
                  <a:pt x="286334" y="151193"/>
                </a:moveTo>
                <a:lnTo>
                  <a:pt x="102857" y="151193"/>
                </a:lnTo>
                <a:lnTo>
                  <a:pt x="102857" y="276707"/>
                </a:lnTo>
                <a:lnTo>
                  <a:pt x="286334" y="276707"/>
                </a:lnTo>
                <a:lnTo>
                  <a:pt x="286334" y="151193"/>
                </a:lnTo>
                <a:close/>
              </a:path>
              <a:path w="389254" h="427989">
                <a:moveTo>
                  <a:pt x="194602" y="0"/>
                </a:moveTo>
                <a:lnTo>
                  <a:pt x="0" y="151193"/>
                </a:lnTo>
                <a:lnTo>
                  <a:pt x="389191" y="151193"/>
                </a:lnTo>
                <a:lnTo>
                  <a:pt x="194602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679367" y="3050882"/>
            <a:ext cx="389255" cy="427990"/>
          </a:xfrm>
          <a:custGeom>
            <a:avLst/>
            <a:gdLst/>
            <a:ahLst/>
            <a:cxnLst/>
            <a:rect l="l" t="t" r="r" b="b"/>
            <a:pathLst>
              <a:path w="389254" h="427989">
                <a:moveTo>
                  <a:pt x="389191" y="276707"/>
                </a:moveTo>
                <a:lnTo>
                  <a:pt x="0" y="276707"/>
                </a:lnTo>
                <a:lnTo>
                  <a:pt x="194602" y="427901"/>
                </a:lnTo>
                <a:lnTo>
                  <a:pt x="389191" y="276707"/>
                </a:lnTo>
                <a:close/>
              </a:path>
              <a:path w="389254" h="427989">
                <a:moveTo>
                  <a:pt x="286334" y="151193"/>
                </a:moveTo>
                <a:lnTo>
                  <a:pt x="102857" y="151193"/>
                </a:lnTo>
                <a:lnTo>
                  <a:pt x="102857" y="276707"/>
                </a:lnTo>
                <a:lnTo>
                  <a:pt x="286334" y="276707"/>
                </a:lnTo>
                <a:lnTo>
                  <a:pt x="286334" y="151193"/>
                </a:lnTo>
                <a:close/>
              </a:path>
              <a:path w="389254" h="427989">
                <a:moveTo>
                  <a:pt x="194602" y="0"/>
                </a:moveTo>
                <a:lnTo>
                  <a:pt x="0" y="151193"/>
                </a:lnTo>
                <a:lnTo>
                  <a:pt x="389191" y="151193"/>
                </a:lnTo>
                <a:lnTo>
                  <a:pt x="194602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909426" y="3048603"/>
            <a:ext cx="389255" cy="427990"/>
          </a:xfrm>
          <a:custGeom>
            <a:avLst/>
            <a:gdLst/>
            <a:ahLst/>
            <a:cxnLst/>
            <a:rect l="l" t="t" r="r" b="b"/>
            <a:pathLst>
              <a:path w="389254" h="427989">
                <a:moveTo>
                  <a:pt x="389191" y="276707"/>
                </a:moveTo>
                <a:lnTo>
                  <a:pt x="0" y="276707"/>
                </a:lnTo>
                <a:lnTo>
                  <a:pt x="194602" y="427901"/>
                </a:lnTo>
                <a:lnTo>
                  <a:pt x="389191" y="276707"/>
                </a:lnTo>
                <a:close/>
              </a:path>
              <a:path w="389254" h="427989">
                <a:moveTo>
                  <a:pt x="286334" y="151193"/>
                </a:moveTo>
                <a:lnTo>
                  <a:pt x="102857" y="151193"/>
                </a:lnTo>
                <a:lnTo>
                  <a:pt x="102857" y="276707"/>
                </a:lnTo>
                <a:lnTo>
                  <a:pt x="286334" y="276707"/>
                </a:lnTo>
                <a:lnTo>
                  <a:pt x="286334" y="151193"/>
                </a:lnTo>
                <a:close/>
              </a:path>
              <a:path w="389254" h="427989">
                <a:moveTo>
                  <a:pt x="194602" y="0"/>
                </a:moveTo>
                <a:lnTo>
                  <a:pt x="0" y="151193"/>
                </a:lnTo>
                <a:lnTo>
                  <a:pt x="389191" y="151193"/>
                </a:lnTo>
                <a:lnTo>
                  <a:pt x="194602" y="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4901158" y="3180567"/>
            <a:ext cx="63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YuGothic"/>
                <a:cs typeface="YuGothic"/>
              </a:rPr>
              <a:t>読者誘導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682714" y="3163346"/>
            <a:ext cx="635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YuGothic"/>
                <a:cs typeface="YuGothic"/>
              </a:rPr>
              <a:t>読者誘導</a:t>
            </a:r>
            <a:endParaRPr sz="1200">
              <a:latin typeface="YuGothic"/>
              <a:cs typeface="YuGothic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62333" y="6205016"/>
            <a:ext cx="12141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 b="1">
                <a:solidFill>
                  <a:srgbClr val="808080"/>
                </a:solidFill>
                <a:latin typeface="YuGothic"/>
                <a:cs typeface="YuGothic"/>
              </a:rPr>
              <a:t>ブ ロ グ 機</a:t>
            </a:r>
            <a:r>
              <a:rPr dirty="0" sz="1400" spc="350" b="1">
                <a:solidFill>
                  <a:srgbClr val="808080"/>
                </a:solidFill>
                <a:latin typeface="YuGothic"/>
                <a:cs typeface="YuGothic"/>
              </a:rPr>
              <a:t> </a:t>
            </a:r>
            <a:r>
              <a:rPr dirty="0" sz="1400" spc="-10" b="1">
                <a:solidFill>
                  <a:srgbClr val="808080"/>
                </a:solidFill>
                <a:latin typeface="YuGothic"/>
                <a:cs typeface="YuGothic"/>
              </a:rPr>
              <a:t>能</a:t>
            </a:r>
            <a:endParaRPr sz="1400">
              <a:latin typeface="YuGothic"/>
              <a:cs typeface="YuGothic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10815" y="3567798"/>
            <a:ext cx="2825750" cy="0"/>
          </a:xfrm>
          <a:custGeom>
            <a:avLst/>
            <a:gdLst/>
            <a:ahLst/>
            <a:cxnLst/>
            <a:rect l="l" t="t" r="r" b="b"/>
            <a:pathLst>
              <a:path w="2825750" h="0">
                <a:moveTo>
                  <a:pt x="2825724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16154" y="3567798"/>
            <a:ext cx="829310" cy="469900"/>
          </a:xfrm>
          <a:custGeom>
            <a:avLst/>
            <a:gdLst/>
            <a:ahLst/>
            <a:cxnLst/>
            <a:rect l="l" t="t" r="r" b="b"/>
            <a:pathLst>
              <a:path w="829310" h="469900">
                <a:moveTo>
                  <a:pt x="0" y="0"/>
                </a:moveTo>
                <a:lnTo>
                  <a:pt x="828814" y="469773"/>
                </a:lnTo>
              </a:path>
            </a:pathLst>
          </a:custGeom>
          <a:ln w="190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10819" y="1764093"/>
            <a:ext cx="2825750" cy="169545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01600" rIns="0" bIns="0" rtlCol="0" vert="horz">
            <a:spAutoFit/>
          </a:bodyPr>
          <a:lstStyle/>
          <a:p>
            <a:pPr marL="179705" marR="391160">
              <a:lnSpc>
                <a:spcPct val="100000"/>
              </a:lnSpc>
              <a:spcBef>
                <a:spcPts val="800"/>
              </a:spcBef>
            </a:pPr>
            <a:r>
              <a:rPr dirty="0" sz="1600" spc="-10" b="1">
                <a:latin typeface="Trebuchet MS"/>
                <a:cs typeface="Trebuchet MS"/>
              </a:rPr>
              <a:t>A</a:t>
            </a:r>
            <a:r>
              <a:rPr dirty="0" sz="1600" b="1">
                <a:latin typeface="Trebuchet MS"/>
                <a:cs typeface="Trebuchet MS"/>
              </a:rPr>
              <a:t>R</a:t>
            </a:r>
            <a:r>
              <a:rPr dirty="0" sz="1600" spc="5" b="1">
                <a:latin typeface="Trebuchet MS"/>
                <a:cs typeface="Trebuchet MS"/>
              </a:rPr>
              <a:t>I</a:t>
            </a:r>
            <a:r>
              <a:rPr dirty="0" sz="1600" spc="-10" b="1">
                <a:latin typeface="Trebuchet MS"/>
                <a:cs typeface="Trebuchet MS"/>
              </a:rPr>
              <a:t>A</a:t>
            </a:r>
            <a:r>
              <a:rPr dirty="0" sz="1600" spc="-5" b="1">
                <a:latin typeface="Trebuchet MS"/>
                <a:cs typeface="Trebuchet MS"/>
              </a:rPr>
              <a:t>/</a:t>
            </a:r>
            <a:r>
              <a:rPr dirty="0" sz="1600" b="1">
                <a:latin typeface="Trebuchet MS"/>
                <a:cs typeface="Trebuchet MS"/>
              </a:rPr>
              <a:t>D</a:t>
            </a:r>
            <a:r>
              <a:rPr dirty="0" sz="1600" spc="-5" b="1">
                <a:latin typeface="Trebuchet MS"/>
                <a:cs typeface="Trebuchet MS"/>
              </a:rPr>
              <a:t>UA</a:t>
            </a:r>
            <a:r>
              <a:rPr dirty="0" sz="1600" spc="-5" b="1">
                <a:latin typeface="Trebuchet MS"/>
                <a:cs typeface="Trebuchet MS"/>
              </a:rPr>
              <a:t>L</a:t>
            </a:r>
            <a:r>
              <a:rPr dirty="0" sz="1600" spc="-5" b="1">
                <a:latin typeface="Trebuchet MS"/>
                <a:cs typeface="Trebuchet MS"/>
              </a:rPr>
              <a:t>/</a:t>
            </a:r>
            <a:r>
              <a:rPr dirty="0" sz="1600" b="1">
                <a:latin typeface="Trebuchet MS"/>
                <a:cs typeface="Trebuchet MS"/>
              </a:rPr>
              <a:t>doo</a:t>
            </a:r>
            <a:r>
              <a:rPr dirty="0" sz="1600" spc="5" b="1">
                <a:latin typeface="Trebuchet MS"/>
                <a:cs typeface="Trebuchet MS"/>
              </a:rPr>
              <a:t>r</a:t>
            </a:r>
            <a:r>
              <a:rPr dirty="0" sz="1600" b="1">
                <a:latin typeface="Trebuchet MS"/>
                <a:cs typeface="Trebuchet MS"/>
              </a:rPr>
              <a:t>s</a:t>
            </a:r>
            <a:r>
              <a:rPr dirty="0" sz="1600" spc="5" b="1">
                <a:latin typeface="YuGothic"/>
                <a:cs typeface="YuGothic"/>
              </a:rPr>
              <a:t>世代の </a:t>
            </a:r>
            <a:r>
              <a:rPr dirty="0" sz="1600" spc="5" b="1">
                <a:latin typeface="YuGothic"/>
                <a:cs typeface="YuGothic"/>
              </a:rPr>
              <a:t>さまざまな職業の</a:t>
            </a:r>
            <a:endParaRPr sz="1600">
              <a:latin typeface="YuGothic"/>
              <a:cs typeface="YuGothic"/>
            </a:endParaRPr>
          </a:p>
          <a:p>
            <a:pPr marL="179705" marR="190500">
              <a:lnSpc>
                <a:spcPct val="100000"/>
              </a:lnSpc>
            </a:pPr>
            <a:r>
              <a:rPr dirty="0" sz="1600" spc="5" b="1">
                <a:latin typeface="YuGothic"/>
                <a:cs typeface="YuGothic"/>
              </a:rPr>
              <a:t>アンバサダー</a:t>
            </a:r>
            <a:r>
              <a:rPr dirty="0" sz="1600" spc="-10" b="1">
                <a:latin typeface="Trebuchet MS"/>
                <a:cs typeface="Trebuchet MS"/>
              </a:rPr>
              <a:t>300</a:t>
            </a:r>
            <a:r>
              <a:rPr dirty="0" sz="1600" spc="5" b="1">
                <a:latin typeface="YuGothic"/>
                <a:cs typeface="YuGothic"/>
              </a:rPr>
              <a:t>人が、 </a:t>
            </a:r>
            <a:r>
              <a:rPr dirty="0" sz="1600" spc="5" b="1">
                <a:latin typeface="YuGothic"/>
                <a:cs typeface="YuGothic"/>
              </a:rPr>
              <a:t>記事やニュースに対し</a:t>
            </a:r>
            <a:r>
              <a:rPr dirty="0" sz="1600" spc="-20" b="1">
                <a:latin typeface="YuGothic"/>
                <a:cs typeface="YuGothic"/>
              </a:rPr>
              <a:t>て</a:t>
            </a:r>
            <a:r>
              <a:rPr dirty="0" sz="1600" spc="5" b="1">
                <a:latin typeface="YuGothic"/>
                <a:cs typeface="YuGothic"/>
              </a:rPr>
              <a:t>、 </a:t>
            </a:r>
            <a:r>
              <a:rPr dirty="0" sz="1600" spc="5" b="1">
                <a:latin typeface="YuGothic"/>
                <a:cs typeface="YuGothic"/>
              </a:rPr>
              <a:t>自由に発信できる</a:t>
            </a:r>
            <a:endParaRPr sz="1600">
              <a:latin typeface="YuGothic"/>
              <a:cs typeface="YuGothic"/>
            </a:endParaRPr>
          </a:p>
          <a:p>
            <a:pPr marL="179705">
              <a:lnSpc>
                <a:spcPct val="100000"/>
              </a:lnSpc>
            </a:pPr>
            <a:r>
              <a:rPr dirty="0" sz="1600" spc="5" b="1">
                <a:latin typeface="YuGothic"/>
                <a:cs typeface="YuGothic"/>
              </a:rPr>
              <a:t>ブログスペースを開設！</a:t>
            </a:r>
            <a:endParaRPr sz="1600">
              <a:latin typeface="YuGothic"/>
              <a:cs typeface="Yu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2648" y="2224819"/>
            <a:ext cx="4684395" cy="2219960"/>
          </a:xfrm>
          <a:prstGeom prst="rect">
            <a:avLst/>
          </a:prstGeom>
        </p:spPr>
        <p:txBody>
          <a:bodyPr wrap="square" lIns="0" tIns="195580" rIns="0" bIns="0" rtlCol="0" vert="horz">
            <a:spAutoFit/>
          </a:bodyPr>
          <a:lstStyle/>
          <a:p>
            <a:pPr marL="1079500">
              <a:lnSpc>
                <a:spcPct val="100000"/>
              </a:lnSpc>
              <a:spcBef>
                <a:spcPts val="1540"/>
              </a:spcBef>
            </a:pPr>
            <a:r>
              <a:rPr dirty="0" sz="2400" b="1">
                <a:latin typeface="YuGothic"/>
                <a:cs typeface="YuGothic"/>
              </a:rPr>
              <a:t>【お問い合わせ】</a:t>
            </a:r>
            <a:r>
              <a:rPr dirty="0" sz="2400" b="1">
                <a:latin typeface="YuGothic"/>
                <a:cs typeface="YuGothic"/>
              </a:rPr>
              <a:t> </a:t>
            </a:r>
            <a:endParaRPr sz="2400">
              <a:latin typeface="YuGothic"/>
              <a:cs typeface="YuGothic"/>
            </a:endParaRPr>
          </a:p>
          <a:p>
            <a:pPr algn="ctr" marL="12700" marR="5080">
              <a:lnSpc>
                <a:spcPct val="150000"/>
              </a:lnSpc>
              <a:tabLst>
                <a:tab pos="1840864" algn="l"/>
              </a:tabLst>
            </a:pPr>
            <a:r>
              <a:rPr dirty="0" sz="2400" b="1">
                <a:latin typeface="YuGothic"/>
                <a:cs typeface="YuGothic"/>
              </a:rPr>
              <a:t>日経ＢＰ社	生活メディア広告部 </a:t>
            </a:r>
            <a:r>
              <a:rPr dirty="0" sz="2400" spc="-5" b="1">
                <a:latin typeface="YuGothic"/>
                <a:cs typeface="YuGothic"/>
              </a:rPr>
              <a:t>Mail：</a:t>
            </a:r>
            <a:r>
              <a:rPr dirty="0" sz="2400" spc="-5" b="1">
                <a:latin typeface="YuGothic"/>
                <a:cs typeface="YuGothic"/>
                <a:hlinkClick r:id="rId2"/>
              </a:rPr>
              <a:t>sjgｰad@nikkeibp.co.jp </a:t>
            </a:r>
            <a:r>
              <a:rPr dirty="0" sz="2400" spc="-5" b="1">
                <a:latin typeface="YuGothic"/>
                <a:cs typeface="YuGothic"/>
              </a:rPr>
              <a:t> </a:t>
            </a:r>
            <a:r>
              <a:rPr dirty="0" sz="2400" spc="-10" b="1">
                <a:latin typeface="YuGothic"/>
                <a:cs typeface="YuGothic"/>
              </a:rPr>
              <a:t>TEL：03-6811-8218</a:t>
            </a:r>
            <a:r>
              <a:rPr dirty="0" sz="2400" b="1">
                <a:latin typeface="YuGothic"/>
                <a:cs typeface="YuGothic"/>
              </a:rPr>
              <a:t> </a:t>
            </a:r>
            <a:endParaRPr sz="2400">
              <a:latin typeface="YuGothic"/>
              <a:cs typeface="Yu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日経BP社</dc:creator>
  <dc:title>日経xwomanプロジェクト　コンセプトシート</dc:title>
  <dcterms:created xsi:type="dcterms:W3CDTF">2019-01-11T05:00:53Z</dcterms:created>
  <dcterms:modified xsi:type="dcterms:W3CDTF">2019-01-11T05:00:53Z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2019-01-09T00:00:00Z</vt:filetime>
  </property>
  <property fmtid="{D5CDD505-2E9C-101B-9397-08002B2CF9AE}" pid="3" name="Creator">
    <vt:lpwstr>PowerPoint 用 Acrobat PDFMaker 11</vt:lpwstr>
  </property>
  <property fmtid="{D5CDD505-2E9C-101B-9397-08002B2CF9AE}" pid="4" name="LastSaved">
    <vt:filetime>2019-01-11T00:00:00Z</vt:filetime>
  </property>
</Properties>
</file>