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2"/>
  </p:notesMasterIdLst>
  <p:sldIdLst>
    <p:sldId id="256" r:id="rId6"/>
    <p:sldId id="259" r:id="rId7"/>
    <p:sldId id="271" r:id="rId8"/>
    <p:sldId id="258" r:id="rId9"/>
    <p:sldId id="269" r:id="rId10"/>
    <p:sldId id="270" r:id="rId11"/>
    <p:sldId id="273" r:id="rId12"/>
    <p:sldId id="276" r:id="rId13"/>
    <p:sldId id="277" r:id="rId14"/>
    <p:sldId id="281" r:id="rId15"/>
    <p:sldId id="280" r:id="rId16"/>
    <p:sldId id="275" r:id="rId17"/>
    <p:sldId id="278" r:id="rId18"/>
    <p:sldId id="279" r:id="rId19"/>
    <p:sldId id="267" r:id="rId20"/>
    <p:sldId id="268" r:id="rId21"/>
  </p:sldIdLst>
  <p:sldSz cx="12192000" cy="6858000"/>
  <p:notesSz cx="6635750" cy="9766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5806AFEC-8869-4997-8177-9F12FC4A48BD}">
          <p14:sldIdLst>
            <p14:sldId id="256"/>
            <p14:sldId id="259"/>
            <p14:sldId id="271"/>
            <p14:sldId id="258"/>
            <p14:sldId id="269"/>
            <p14:sldId id="270"/>
            <p14:sldId id="273"/>
            <p14:sldId id="276"/>
            <p14:sldId id="277"/>
            <p14:sldId id="281"/>
            <p14:sldId id="280"/>
            <p14:sldId id="275"/>
            <p14:sldId id="278"/>
            <p14:sldId id="279"/>
            <p14:sldId id="267"/>
            <p14:sldId id="26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B1B1"/>
    <a:srgbClr val="C0164B"/>
    <a:srgbClr val="C00000"/>
    <a:srgbClr val="FFCCCC"/>
    <a:srgbClr val="FF9999"/>
    <a:srgbClr val="FF5050"/>
    <a:srgbClr val="FF9933"/>
    <a:srgbClr val="D2B6F0"/>
    <a:srgbClr val="0099C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1" autoAdjust="0"/>
    <p:restoredTop sz="90588" autoAdjust="0"/>
  </p:normalViewPr>
  <p:slideViewPr>
    <p:cSldViewPr snapToGrid="0">
      <p:cViewPr varScale="1">
        <p:scale>
          <a:sx n="103" d="100"/>
          <a:sy n="103" d="100"/>
        </p:scale>
        <p:origin x="858"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1800" b="0" dirty="0">
                <a:solidFill>
                  <a:srgbClr val="C0164B"/>
                </a:solidFill>
                <a:latin typeface="HGPｺﾞｼｯｸE" panose="020B0900000000000000" pitchFamily="50" charset="-128"/>
                <a:ea typeface="HGPｺﾞｼｯｸE" panose="020B0900000000000000" pitchFamily="50" charset="-128"/>
              </a:rPr>
              <a:t>年齢</a:t>
            </a:r>
          </a:p>
        </c:rich>
      </c:tx>
      <c:layout>
        <c:manualLayout>
          <c:xMode val="edge"/>
          <c:yMode val="edge"/>
          <c:x val="0.44307959081292125"/>
          <c:y val="0.50295590048049099"/>
        </c:manualLayout>
      </c:layout>
      <c:overlay val="0"/>
    </c:title>
    <c:autoTitleDeleted val="0"/>
    <c:plotArea>
      <c:layout/>
      <c:doughnutChart>
        <c:varyColors val="1"/>
        <c:ser>
          <c:idx val="0"/>
          <c:order val="0"/>
          <c:tx>
            <c:strRef>
              <c:f>Sheet1!$B$1</c:f>
              <c:strCache>
                <c:ptCount val="1"/>
                <c:pt idx="0">
                  <c:v>年齢</c:v>
                </c:pt>
              </c:strCache>
            </c:strRef>
          </c:tx>
          <c:spPr>
            <a:solidFill>
              <a:srgbClr val="C0164B"/>
            </a:solidFill>
            <a:ln>
              <a:solidFill>
                <a:schemeClr val="bg1"/>
              </a:solidFill>
            </a:ln>
          </c:spPr>
          <c:dPt>
            <c:idx val="0"/>
            <c:bubble3D val="0"/>
            <c:extLst>
              <c:ext xmlns:c16="http://schemas.microsoft.com/office/drawing/2014/chart" uri="{C3380CC4-5D6E-409C-BE32-E72D297353CC}">
                <c16:uniqueId val="{00000000-9072-47BC-B2D4-16C2271E2BD8}"/>
              </c:ext>
            </c:extLst>
          </c:dPt>
          <c:dPt>
            <c:idx val="3"/>
            <c:bubble3D val="0"/>
            <c:spPr>
              <a:solidFill>
                <a:srgbClr val="C0164B">
                  <a:alpha val="50000"/>
                </a:srgbClr>
              </a:solidFill>
              <a:ln>
                <a:solidFill>
                  <a:schemeClr val="bg1"/>
                </a:solidFill>
              </a:ln>
            </c:spPr>
            <c:extLst>
              <c:ext xmlns:c16="http://schemas.microsoft.com/office/drawing/2014/chart" uri="{C3380CC4-5D6E-409C-BE32-E72D297353CC}">
                <c16:uniqueId val="{00000002-9072-47BC-B2D4-16C2271E2BD8}"/>
              </c:ext>
            </c:extLst>
          </c:dPt>
          <c:dPt>
            <c:idx val="4"/>
            <c:bubble3D val="0"/>
            <c:spPr>
              <a:solidFill>
                <a:srgbClr val="C0164B">
                  <a:alpha val="50000"/>
                </a:srgbClr>
              </a:solidFill>
              <a:ln>
                <a:solidFill>
                  <a:schemeClr val="bg1"/>
                </a:solidFill>
              </a:ln>
            </c:spPr>
            <c:extLst>
              <c:ext xmlns:c16="http://schemas.microsoft.com/office/drawing/2014/chart" uri="{C3380CC4-5D6E-409C-BE32-E72D297353CC}">
                <c16:uniqueId val="{00000004-9072-47BC-B2D4-16C2271E2BD8}"/>
              </c:ext>
            </c:extLst>
          </c:dPt>
          <c:dPt>
            <c:idx val="5"/>
            <c:bubble3D val="0"/>
            <c:spPr>
              <a:solidFill>
                <a:srgbClr val="C0164B">
                  <a:alpha val="50000"/>
                </a:srgbClr>
              </a:solidFill>
              <a:ln>
                <a:solidFill>
                  <a:schemeClr val="bg1"/>
                </a:solidFill>
              </a:ln>
            </c:spPr>
            <c:extLst>
              <c:ext xmlns:c16="http://schemas.microsoft.com/office/drawing/2014/chart" uri="{C3380CC4-5D6E-409C-BE32-E72D297353CC}">
                <c16:uniqueId val="{00000006-9072-47BC-B2D4-16C2271E2BD8}"/>
              </c:ext>
            </c:extLst>
          </c:dPt>
          <c:dLbls>
            <c:dLbl>
              <c:idx val="0"/>
              <c:layout>
                <c:manualLayout>
                  <c:x val="-2.7700831024930748E-3"/>
                  <c:y val="-3.1948881789137379E-3"/>
                </c:manualLayout>
              </c:layout>
              <c:tx>
                <c:rich>
                  <a:bodyPr/>
                  <a:lstStyle/>
                  <a:p>
                    <a:r>
                      <a:rPr lang="ja-JP" altLang="en-US" dirty="0">
                        <a:solidFill>
                          <a:schemeClr val="bg1"/>
                        </a:solidFill>
                      </a:rPr>
                      <a:t>２</a:t>
                    </a:r>
                    <a:r>
                      <a:rPr lang="en-US" altLang="ja-JP" dirty="0">
                        <a:solidFill>
                          <a:schemeClr val="bg1"/>
                        </a:solidFill>
                      </a:rPr>
                      <a:t>0</a:t>
                    </a:r>
                    <a:r>
                      <a:rPr lang="ja-JP" altLang="en-US" dirty="0">
                        <a:solidFill>
                          <a:schemeClr val="bg1"/>
                        </a:solidFill>
                      </a:rPr>
                      <a:t>代
</a:t>
                    </a:r>
                    <a:r>
                      <a:rPr lang="en-US" altLang="ja-JP" dirty="0">
                        <a:solidFill>
                          <a:schemeClr val="bg1"/>
                        </a:solidFill>
                      </a:rPr>
                      <a:t>22%</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9072-47BC-B2D4-16C2271E2BD8}"/>
                </c:ext>
              </c:extLst>
            </c:dLbl>
            <c:dLbl>
              <c:idx val="3"/>
              <c:tx>
                <c:rich>
                  <a:bodyPr/>
                  <a:lstStyle/>
                  <a:p>
                    <a:fld id="{94EA3DD1-46A6-4262-BA1C-79013465B490}" type="CATEGORYNAME">
                      <a:rPr lang="ja-JP" altLang="en-US">
                        <a:solidFill>
                          <a:schemeClr val="bg1"/>
                        </a:solidFill>
                      </a:rPr>
                      <a:pPr/>
                      <a:t>[分類名]</a:t>
                    </a:fld>
                    <a:r>
                      <a:rPr lang="ja-JP" altLang="en-US" baseline="0" dirty="0">
                        <a:solidFill>
                          <a:schemeClr val="bg1"/>
                        </a:solidFill>
                      </a:rPr>
                      <a:t>
</a:t>
                    </a:r>
                    <a:fld id="{048826BC-BB6C-47B2-A498-F4874C5E1C71}" type="PERCENTAGE">
                      <a:rPr lang="en-US" altLang="ja-JP" baseline="0">
                        <a:solidFill>
                          <a:schemeClr val="bg1"/>
                        </a:solidFill>
                      </a:rPr>
                      <a:pPr/>
                      <a:t>[パーセンテージ]</a:t>
                    </a:fld>
                    <a:endParaRPr lang="ja-JP" altLang="en-US" baseline="0" dirty="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072-47BC-B2D4-16C2271E2BD8}"/>
                </c:ext>
              </c:extLst>
            </c:dLbl>
            <c:dLbl>
              <c:idx val="5"/>
              <c:layout>
                <c:manualLayout>
                  <c:x val="-3.8781163434903045E-2"/>
                  <c:y val="-0.13099041533546327"/>
                </c:manualLayout>
              </c:layout>
              <c:tx>
                <c:rich>
                  <a:bodyPr/>
                  <a:lstStyle/>
                  <a:p>
                    <a:r>
                      <a:rPr lang="en-US" altLang="ja-JP" dirty="0">
                        <a:solidFill>
                          <a:srgbClr val="C00000"/>
                        </a:solidFill>
                      </a:rPr>
                      <a:t>60</a:t>
                    </a:r>
                    <a:r>
                      <a:rPr lang="ja-JP" altLang="en-US" dirty="0">
                        <a:solidFill>
                          <a:srgbClr val="C00000"/>
                        </a:solidFill>
                      </a:rPr>
                      <a:t>代
</a:t>
                    </a:r>
                    <a:r>
                      <a:rPr lang="en-US" altLang="ja-JP" dirty="0">
                        <a:solidFill>
                          <a:srgbClr val="C00000"/>
                        </a:solidFill>
                      </a:rPr>
                      <a:t>3%</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6-9072-47BC-B2D4-16C2271E2BD8}"/>
                </c:ext>
              </c:extLst>
            </c:dLbl>
            <c:spPr>
              <a:ln w="3175"/>
            </c:spPr>
            <c:txPr>
              <a:bodyPr/>
              <a:lstStyle/>
              <a:p>
                <a:pPr>
                  <a:defRPr sz="1100" baseline="0">
                    <a:solidFill>
                      <a:schemeClr val="bg1"/>
                    </a:solidFill>
                    <a:latin typeface="HGPｺﾞｼｯｸE" panose="020B0900000000000000" pitchFamily="50" charset="-128"/>
                    <a:ea typeface="HGPｺﾞｼｯｸE" panose="020B0900000000000000" pitchFamily="50" charset="-128"/>
                  </a:defRPr>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20代</c:v>
                </c:pt>
                <c:pt idx="1">
                  <c:v>30代</c:v>
                </c:pt>
                <c:pt idx="2">
                  <c:v>40代</c:v>
                </c:pt>
                <c:pt idx="3">
                  <c:v>その他</c:v>
                </c:pt>
              </c:strCache>
            </c:strRef>
          </c:cat>
          <c:val>
            <c:numRef>
              <c:f>Sheet1!$B$2:$B$5</c:f>
              <c:numCache>
                <c:formatCode>General</c:formatCode>
                <c:ptCount val="4"/>
                <c:pt idx="0">
                  <c:v>22.1</c:v>
                </c:pt>
                <c:pt idx="1">
                  <c:v>22.7</c:v>
                </c:pt>
                <c:pt idx="2">
                  <c:v>29.9</c:v>
                </c:pt>
                <c:pt idx="3">
                  <c:v>24.9</c:v>
                </c:pt>
              </c:numCache>
            </c:numRef>
          </c:val>
          <c:extLst>
            <c:ext xmlns:c16="http://schemas.microsoft.com/office/drawing/2014/chart" uri="{C3380CC4-5D6E-409C-BE32-E72D297353CC}">
              <c16:uniqueId val="{00000007-9072-47BC-B2D4-16C2271E2BD8}"/>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1800" b="0" dirty="0">
                <a:solidFill>
                  <a:srgbClr val="C0164B"/>
                </a:solidFill>
                <a:latin typeface="HGPｺﾞｼｯｸE" panose="020B0900000000000000" pitchFamily="50" charset="-128"/>
                <a:ea typeface="HGPｺﾞｼｯｸE" panose="020B0900000000000000" pitchFamily="50" charset="-128"/>
              </a:rPr>
              <a:t>年収</a:t>
            </a:r>
          </a:p>
        </c:rich>
      </c:tx>
      <c:layout>
        <c:manualLayout>
          <c:xMode val="edge"/>
          <c:yMode val="edge"/>
          <c:x val="0.44030950771042815"/>
          <c:y val="0.51254056501723222"/>
        </c:manualLayout>
      </c:layout>
      <c:overlay val="0"/>
    </c:title>
    <c:autoTitleDeleted val="0"/>
    <c:plotArea>
      <c:layout/>
      <c:doughnutChart>
        <c:varyColors val="1"/>
        <c:ser>
          <c:idx val="0"/>
          <c:order val="0"/>
          <c:tx>
            <c:strRef>
              <c:f>Sheet1!$B$1</c:f>
              <c:strCache>
                <c:ptCount val="1"/>
                <c:pt idx="0">
                  <c:v>年収</c:v>
                </c:pt>
              </c:strCache>
            </c:strRef>
          </c:tx>
          <c:spPr>
            <a:solidFill>
              <a:srgbClr val="C0164B"/>
            </a:solidFill>
            <a:ln>
              <a:solidFill>
                <a:schemeClr val="bg1"/>
              </a:solidFill>
            </a:ln>
          </c:spPr>
          <c:dPt>
            <c:idx val="0"/>
            <c:bubble3D val="0"/>
            <c:spPr>
              <a:solidFill>
                <a:srgbClr val="C0164B">
                  <a:alpha val="50000"/>
                </a:srgbClr>
              </a:solidFill>
              <a:ln>
                <a:solidFill>
                  <a:schemeClr val="bg1"/>
                </a:solidFill>
              </a:ln>
            </c:spPr>
            <c:extLst>
              <c:ext xmlns:c16="http://schemas.microsoft.com/office/drawing/2014/chart" uri="{C3380CC4-5D6E-409C-BE32-E72D297353CC}">
                <c16:uniqueId val="{00000001-BAFD-4E7F-90B6-B5BBB17FA222}"/>
              </c:ext>
            </c:extLst>
          </c:dPt>
          <c:dPt>
            <c:idx val="1"/>
            <c:bubble3D val="0"/>
            <c:explosion val="1"/>
            <c:spPr>
              <a:solidFill>
                <a:srgbClr val="C0164B">
                  <a:alpha val="50000"/>
                </a:srgbClr>
              </a:solidFill>
              <a:ln>
                <a:solidFill>
                  <a:schemeClr val="bg1"/>
                </a:solidFill>
              </a:ln>
            </c:spPr>
            <c:extLst>
              <c:ext xmlns:c16="http://schemas.microsoft.com/office/drawing/2014/chart" uri="{C3380CC4-5D6E-409C-BE32-E72D297353CC}">
                <c16:uniqueId val="{00000003-BAFD-4E7F-90B6-B5BBB17FA222}"/>
              </c:ext>
            </c:extLst>
          </c:dPt>
          <c:dPt>
            <c:idx val="5"/>
            <c:bubble3D val="0"/>
            <c:spPr>
              <a:solidFill>
                <a:srgbClr val="C0164B">
                  <a:alpha val="50000"/>
                </a:srgbClr>
              </a:solidFill>
              <a:ln>
                <a:solidFill>
                  <a:schemeClr val="bg1"/>
                </a:solidFill>
              </a:ln>
            </c:spPr>
            <c:extLst>
              <c:ext xmlns:c16="http://schemas.microsoft.com/office/drawing/2014/chart" uri="{C3380CC4-5D6E-409C-BE32-E72D297353CC}">
                <c16:uniqueId val="{00000005-BAFD-4E7F-90B6-B5BBB17FA222}"/>
              </c:ext>
            </c:extLst>
          </c:dPt>
          <c:dLbls>
            <c:dLbl>
              <c:idx val="0"/>
              <c:layout>
                <c:manualLayout>
                  <c:x val="-5.5401662049861496E-3"/>
                  <c:y val="9.5844129707428165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AFD-4E7F-90B6-B5BBB17FA222}"/>
                </c:ext>
              </c:extLst>
            </c:dLbl>
            <c:dLbl>
              <c:idx val="3"/>
              <c:delete val="1"/>
              <c:extLst>
                <c:ext xmlns:c15="http://schemas.microsoft.com/office/drawing/2012/chart" uri="{CE6537A1-D6FC-4f65-9D91-7224C49458BB}"/>
                <c:ext xmlns:c16="http://schemas.microsoft.com/office/drawing/2014/chart" uri="{C3380CC4-5D6E-409C-BE32-E72D297353CC}">
                  <c16:uniqueId val="{00000006-BAFD-4E7F-90B6-B5BBB17FA222}"/>
                </c:ext>
              </c:extLst>
            </c:dLbl>
            <c:dLbl>
              <c:idx val="4"/>
              <c:layout>
                <c:manualLayout>
                  <c:x val="-0.10249307479224377"/>
                  <c:y val="-0.1182108626198083"/>
                </c:manualLayout>
              </c:layout>
              <c:tx>
                <c:rich>
                  <a:bodyPr/>
                  <a:lstStyle/>
                  <a:p>
                    <a:r>
                      <a:rPr lang="en-US" altLang="ja-JP" dirty="0">
                        <a:solidFill>
                          <a:srgbClr val="C00000"/>
                        </a:solidFill>
                      </a:rPr>
                      <a:t>1000</a:t>
                    </a:r>
                    <a:r>
                      <a:rPr lang="ja-JP" altLang="en-US" dirty="0">
                        <a:solidFill>
                          <a:srgbClr val="C00000"/>
                        </a:solidFill>
                      </a:rPr>
                      <a:t>万円超
</a:t>
                    </a:r>
                    <a:r>
                      <a:rPr lang="en-US" altLang="ja-JP" dirty="0">
                        <a:solidFill>
                          <a:srgbClr val="C00000"/>
                        </a:solidFill>
                      </a:rPr>
                      <a:t>1%</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BAFD-4E7F-90B6-B5BBB17FA222}"/>
                </c:ext>
              </c:extLst>
            </c:dLbl>
            <c:dLbl>
              <c:idx val="7"/>
              <c:layout>
                <c:manualLayout>
                  <c:x val="-5.5401662049860984E-3"/>
                  <c:y val="-0.14696510779603028"/>
                </c:manualLayout>
              </c:layout>
              <c:tx>
                <c:rich>
                  <a:bodyPr/>
                  <a:lstStyle/>
                  <a:p>
                    <a:r>
                      <a:rPr lang="ja-JP" altLang="en-US" dirty="0">
                        <a:solidFill>
                          <a:srgbClr val="C00000"/>
                        </a:solidFill>
                      </a:rPr>
                      <a:t>沖縄
</a:t>
                    </a:r>
                    <a:r>
                      <a:rPr lang="en-US" altLang="ja-JP" dirty="0">
                        <a:solidFill>
                          <a:srgbClr val="C00000"/>
                        </a:solidFill>
                      </a:rPr>
                      <a:t>2%</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8-BAFD-4E7F-90B6-B5BBB17FA222}"/>
                </c:ext>
              </c:extLst>
            </c:dLbl>
            <c:spPr>
              <a:ln w="3175"/>
            </c:spPr>
            <c:txPr>
              <a:bodyPr/>
              <a:lstStyle/>
              <a:p>
                <a:pPr>
                  <a:defRPr sz="1100" baseline="0">
                    <a:solidFill>
                      <a:schemeClr val="bg1"/>
                    </a:solidFill>
                    <a:latin typeface="HGPｺﾞｼｯｸE" panose="020B0900000000000000" pitchFamily="50" charset="-128"/>
                    <a:ea typeface="HGPｺﾞｼｯｸE" panose="020B0900000000000000" pitchFamily="50" charset="-128"/>
                  </a:defRPr>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Sheet1!$A$2:$A$7</c:f>
              <c:strCache>
                <c:ptCount val="6"/>
                <c:pt idx="0">
                  <c:v>300万円未満</c:v>
                </c:pt>
                <c:pt idx="1">
                  <c:v>300万円～400万円未満</c:v>
                </c:pt>
                <c:pt idx="2">
                  <c:v>400万円～500万円未満</c:v>
                </c:pt>
                <c:pt idx="3">
                  <c:v>500万円～1000万円未満</c:v>
                </c:pt>
                <c:pt idx="4">
                  <c:v>1000万円超</c:v>
                </c:pt>
                <c:pt idx="5">
                  <c:v>無回答</c:v>
                </c:pt>
              </c:strCache>
            </c:strRef>
          </c:cat>
          <c:val>
            <c:numRef>
              <c:f>Sheet1!$B$2:$B$7</c:f>
              <c:numCache>
                <c:formatCode>General</c:formatCode>
                <c:ptCount val="6"/>
                <c:pt idx="0">
                  <c:v>34.9</c:v>
                </c:pt>
                <c:pt idx="1">
                  <c:v>22.2</c:v>
                </c:pt>
                <c:pt idx="2">
                  <c:v>17.100000000000001</c:v>
                </c:pt>
                <c:pt idx="3">
                  <c:v>16.7</c:v>
                </c:pt>
                <c:pt idx="4">
                  <c:v>1.2</c:v>
                </c:pt>
                <c:pt idx="5">
                  <c:v>7.9</c:v>
                </c:pt>
              </c:numCache>
            </c:numRef>
          </c:val>
          <c:extLst>
            <c:ext xmlns:c16="http://schemas.microsoft.com/office/drawing/2014/chart" uri="{C3380CC4-5D6E-409C-BE32-E72D297353CC}">
              <c16:uniqueId val="{00000009-BAFD-4E7F-90B6-B5BBB17FA222}"/>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1800" b="0" dirty="0">
                <a:solidFill>
                  <a:srgbClr val="C0164B"/>
                </a:solidFill>
                <a:latin typeface="HGPｺﾞｼｯｸE" panose="020B0900000000000000" pitchFamily="50" charset="-128"/>
                <a:ea typeface="HGPｺﾞｼｯｸE" panose="020B0900000000000000" pitchFamily="50" charset="-128"/>
              </a:rPr>
              <a:t>居住地域</a:t>
            </a:r>
          </a:p>
        </c:rich>
      </c:tx>
      <c:layout>
        <c:manualLayout>
          <c:xMode val="edge"/>
          <c:yMode val="edge"/>
          <c:x val="0.39321809496804588"/>
          <c:y val="0.50615078865940477"/>
        </c:manualLayout>
      </c:layout>
      <c:overlay val="0"/>
    </c:title>
    <c:autoTitleDeleted val="0"/>
    <c:plotArea>
      <c:layout/>
      <c:doughnutChart>
        <c:varyColors val="1"/>
        <c:ser>
          <c:idx val="0"/>
          <c:order val="0"/>
          <c:tx>
            <c:strRef>
              <c:f>Sheet1!$B$1</c:f>
              <c:strCache>
                <c:ptCount val="1"/>
                <c:pt idx="0">
                  <c:v>居住地域</c:v>
                </c:pt>
              </c:strCache>
            </c:strRef>
          </c:tx>
          <c:spPr>
            <a:solidFill>
              <a:srgbClr val="C0164B"/>
            </a:solidFill>
            <a:ln>
              <a:solidFill>
                <a:schemeClr val="bg1"/>
              </a:solidFill>
            </a:ln>
          </c:spPr>
          <c:dLbls>
            <c:dLbl>
              <c:idx val="7"/>
              <c:layout>
                <c:manualLayout>
                  <c:x val="-5.5401662049860984E-3"/>
                  <c:y val="-0.14696510779603028"/>
                </c:manualLayout>
              </c:layout>
              <c:tx>
                <c:rich>
                  <a:bodyPr/>
                  <a:lstStyle/>
                  <a:p>
                    <a:r>
                      <a:rPr lang="ja-JP" altLang="en-US" dirty="0">
                        <a:solidFill>
                          <a:srgbClr val="C00000"/>
                        </a:solidFill>
                      </a:rPr>
                      <a:t>沖縄
</a:t>
                    </a:r>
                    <a:r>
                      <a:rPr lang="en-US" altLang="ja-JP" dirty="0">
                        <a:solidFill>
                          <a:srgbClr val="C00000"/>
                        </a:solidFill>
                      </a:rPr>
                      <a:t>2%</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7264-4866-B156-9F7C0CB70F82}"/>
                </c:ext>
              </c:extLst>
            </c:dLbl>
            <c:spPr>
              <a:ln w="3175"/>
            </c:spPr>
            <c:txPr>
              <a:bodyPr/>
              <a:lstStyle/>
              <a:p>
                <a:pPr>
                  <a:defRPr sz="1100" baseline="0">
                    <a:solidFill>
                      <a:schemeClr val="bg1"/>
                    </a:solidFill>
                    <a:latin typeface="HGPｺﾞｼｯｸE" panose="020B0900000000000000" pitchFamily="50" charset="-128"/>
                    <a:ea typeface="HGPｺﾞｼｯｸE" panose="020B0900000000000000" pitchFamily="50" charset="-128"/>
                  </a:defRPr>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Sheet1!$A$2:$A$9</c:f>
              <c:strCache>
                <c:ptCount val="8"/>
                <c:pt idx="0">
                  <c:v>北海道・東北</c:v>
                </c:pt>
                <c:pt idx="1">
                  <c:v>北関東</c:v>
                </c:pt>
                <c:pt idx="2">
                  <c:v>一都三県</c:v>
                </c:pt>
                <c:pt idx="3">
                  <c:v>中部</c:v>
                </c:pt>
                <c:pt idx="4">
                  <c:v>近畿</c:v>
                </c:pt>
                <c:pt idx="5">
                  <c:v>中国・四国</c:v>
                </c:pt>
                <c:pt idx="6">
                  <c:v>九州</c:v>
                </c:pt>
                <c:pt idx="7">
                  <c:v>沖縄</c:v>
                </c:pt>
              </c:strCache>
            </c:strRef>
          </c:cat>
          <c:val>
            <c:numRef>
              <c:f>Sheet1!$B$2:$B$9</c:f>
              <c:numCache>
                <c:formatCode>General</c:formatCode>
                <c:ptCount val="8"/>
                <c:pt idx="0">
                  <c:v>10.8</c:v>
                </c:pt>
                <c:pt idx="1">
                  <c:v>4.3</c:v>
                </c:pt>
                <c:pt idx="2">
                  <c:v>36.299999999999997</c:v>
                </c:pt>
                <c:pt idx="3">
                  <c:v>14.9</c:v>
                </c:pt>
                <c:pt idx="4">
                  <c:v>15</c:v>
                </c:pt>
                <c:pt idx="5">
                  <c:v>8.4</c:v>
                </c:pt>
                <c:pt idx="6">
                  <c:v>8.6</c:v>
                </c:pt>
                <c:pt idx="7">
                  <c:v>1.8</c:v>
                </c:pt>
              </c:numCache>
            </c:numRef>
          </c:val>
          <c:extLst>
            <c:ext xmlns:c16="http://schemas.microsoft.com/office/drawing/2014/chart" uri="{C3380CC4-5D6E-409C-BE32-E72D297353CC}">
              <c16:uniqueId val="{00000001-7264-4866-B156-9F7C0CB70F82}"/>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74963" cy="4889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759200" y="0"/>
            <a:ext cx="2874963" cy="488950"/>
          </a:xfrm>
          <a:prstGeom prst="rect">
            <a:avLst/>
          </a:prstGeom>
        </p:spPr>
        <p:txBody>
          <a:bodyPr vert="horz" lIns="91440" tIns="45720" rIns="91440" bIns="45720" rtlCol="0"/>
          <a:lstStyle>
            <a:lvl1pPr algn="r">
              <a:defRPr sz="1200"/>
            </a:lvl1pPr>
          </a:lstStyle>
          <a:p>
            <a:fld id="{ABD7D572-C5E1-431C-AC42-E6E4569A6F7D}" type="datetimeFigureOut">
              <a:rPr kumimoji="1" lang="ja-JP" altLang="en-US" smtClean="0"/>
              <a:t>2022/11/7</a:t>
            </a:fld>
            <a:endParaRPr kumimoji="1" lang="ja-JP" altLang="en-US"/>
          </a:p>
        </p:txBody>
      </p:sp>
      <p:sp>
        <p:nvSpPr>
          <p:cNvPr id="4" name="スライド イメージ プレースホルダー 3"/>
          <p:cNvSpPr>
            <a:spLocks noGrp="1" noRot="1" noChangeAspect="1"/>
          </p:cNvSpPr>
          <p:nvPr>
            <p:ph type="sldImg" idx="2"/>
          </p:nvPr>
        </p:nvSpPr>
        <p:spPr>
          <a:xfrm>
            <a:off x="63500" y="731838"/>
            <a:ext cx="6508750" cy="36623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63575" y="4638675"/>
            <a:ext cx="5308600" cy="43957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75763"/>
            <a:ext cx="2874963" cy="4889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59200" y="9275763"/>
            <a:ext cx="2874963" cy="488950"/>
          </a:xfrm>
          <a:prstGeom prst="rect">
            <a:avLst/>
          </a:prstGeom>
        </p:spPr>
        <p:txBody>
          <a:bodyPr vert="horz" lIns="91440" tIns="45720" rIns="91440" bIns="45720" rtlCol="0" anchor="b"/>
          <a:lstStyle>
            <a:lvl1pPr algn="r">
              <a:defRPr sz="1200"/>
            </a:lvl1pPr>
          </a:lstStyle>
          <a:p>
            <a:fld id="{6DF4C4F0-2FAA-40C0-B619-ED7A811CE277}" type="slidenum">
              <a:rPr kumimoji="1" lang="ja-JP" altLang="en-US" smtClean="0"/>
              <a:t>‹#›</a:t>
            </a:fld>
            <a:endParaRPr kumimoji="1" lang="ja-JP" altLang="en-US"/>
          </a:p>
        </p:txBody>
      </p:sp>
    </p:spTree>
    <p:extLst>
      <p:ext uri="{BB962C8B-B14F-4D97-AF65-F5344CB8AC3E}">
        <p14:creationId xmlns:p14="http://schemas.microsoft.com/office/powerpoint/2010/main" val="22268930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DF4C4F0-2FAA-40C0-B619-ED7A811CE277}" type="slidenum">
              <a:rPr kumimoji="1" lang="ja-JP" altLang="en-US" smtClean="0"/>
              <a:t>1</a:t>
            </a:fld>
            <a:endParaRPr kumimoji="1" lang="ja-JP" altLang="en-US"/>
          </a:p>
        </p:txBody>
      </p:sp>
    </p:spTree>
    <p:extLst>
      <p:ext uri="{BB962C8B-B14F-4D97-AF65-F5344CB8AC3E}">
        <p14:creationId xmlns:p14="http://schemas.microsoft.com/office/powerpoint/2010/main" val="59982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DF4C4F0-2FAA-40C0-B619-ED7A811CE277}" type="slidenum">
              <a:rPr kumimoji="1" lang="ja-JP" altLang="en-US" smtClean="0"/>
              <a:t>6</a:t>
            </a:fld>
            <a:endParaRPr kumimoji="1" lang="ja-JP" altLang="en-US"/>
          </a:p>
        </p:txBody>
      </p:sp>
    </p:spTree>
    <p:extLst>
      <p:ext uri="{BB962C8B-B14F-4D97-AF65-F5344CB8AC3E}">
        <p14:creationId xmlns:p14="http://schemas.microsoft.com/office/powerpoint/2010/main" val="1086957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DF4C4F0-2FAA-40C0-B619-ED7A811CE277}" type="slidenum">
              <a:rPr kumimoji="1" lang="ja-JP" altLang="en-US" smtClean="0"/>
              <a:t>8</a:t>
            </a:fld>
            <a:endParaRPr kumimoji="1" lang="ja-JP" altLang="en-US"/>
          </a:p>
        </p:txBody>
      </p:sp>
    </p:spTree>
    <p:extLst>
      <p:ext uri="{BB962C8B-B14F-4D97-AF65-F5344CB8AC3E}">
        <p14:creationId xmlns:p14="http://schemas.microsoft.com/office/powerpoint/2010/main" val="595473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DF4C4F0-2FAA-40C0-B619-ED7A811CE277}" type="slidenum">
              <a:rPr kumimoji="1" lang="ja-JP" altLang="en-US" smtClean="0"/>
              <a:t>10</a:t>
            </a:fld>
            <a:endParaRPr kumimoji="1" lang="ja-JP" altLang="en-US"/>
          </a:p>
        </p:txBody>
      </p:sp>
    </p:spTree>
    <p:extLst>
      <p:ext uri="{BB962C8B-B14F-4D97-AF65-F5344CB8AC3E}">
        <p14:creationId xmlns:p14="http://schemas.microsoft.com/office/powerpoint/2010/main" val="464369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DF4C4F0-2FAA-40C0-B619-ED7A811CE277}" type="slidenum">
              <a:rPr kumimoji="1" lang="ja-JP" altLang="en-US" smtClean="0"/>
              <a:t>11</a:t>
            </a:fld>
            <a:endParaRPr kumimoji="1" lang="ja-JP" altLang="en-US"/>
          </a:p>
        </p:txBody>
      </p:sp>
    </p:spTree>
    <p:extLst>
      <p:ext uri="{BB962C8B-B14F-4D97-AF65-F5344CB8AC3E}">
        <p14:creationId xmlns:p14="http://schemas.microsoft.com/office/powerpoint/2010/main" val="448881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DF4C4F0-2FAA-40C0-B619-ED7A811CE277}" type="slidenum">
              <a:rPr kumimoji="1" lang="ja-JP" altLang="en-US" smtClean="0"/>
              <a:t>12</a:t>
            </a:fld>
            <a:endParaRPr kumimoji="1" lang="ja-JP" altLang="en-US"/>
          </a:p>
        </p:txBody>
      </p:sp>
    </p:spTree>
    <p:extLst>
      <p:ext uri="{BB962C8B-B14F-4D97-AF65-F5344CB8AC3E}">
        <p14:creationId xmlns:p14="http://schemas.microsoft.com/office/powerpoint/2010/main" val="1079935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DF4C4F0-2FAA-40C0-B619-ED7A811CE277}" type="slidenum">
              <a:rPr kumimoji="1" lang="ja-JP" altLang="en-US" smtClean="0"/>
              <a:t>13</a:t>
            </a:fld>
            <a:endParaRPr kumimoji="1" lang="ja-JP" altLang="en-US"/>
          </a:p>
        </p:txBody>
      </p:sp>
    </p:spTree>
    <p:extLst>
      <p:ext uri="{BB962C8B-B14F-4D97-AF65-F5344CB8AC3E}">
        <p14:creationId xmlns:p14="http://schemas.microsoft.com/office/powerpoint/2010/main" val="1403072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A1E22A-4E84-49B5-922F-3D2809BF81D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a:extLst>
              <a:ext uri="{FF2B5EF4-FFF2-40B4-BE49-F238E27FC236}">
                <a16:creationId xmlns:a16="http://schemas.microsoft.com/office/drawing/2014/main" id="{FA91E130-6FB7-42B4-9E62-2DA78D3D2B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EAE95C5-330C-4F8E-8A77-D4F64F0058A7}"/>
              </a:ext>
            </a:extLst>
          </p:cNvPr>
          <p:cNvSpPr>
            <a:spLocks noGrp="1"/>
          </p:cNvSpPr>
          <p:nvPr>
            <p:ph type="dt" sz="half" idx="10"/>
          </p:nvPr>
        </p:nvSpPr>
        <p:spPr/>
        <p:txBody>
          <a:bodyPr/>
          <a:lstStyle/>
          <a:p>
            <a:fld id="{75B788A5-774E-4176-823A-77AAADBC8383}" type="datetime1">
              <a:rPr kumimoji="1" lang="ja-JP" altLang="en-US" smtClean="0"/>
              <a:t>2022/11/7</a:t>
            </a:fld>
            <a:endParaRPr kumimoji="1" lang="ja-JP" altLang="en-US"/>
          </a:p>
        </p:txBody>
      </p:sp>
      <p:sp>
        <p:nvSpPr>
          <p:cNvPr id="5" name="フッター プレースホルダー 4">
            <a:extLst>
              <a:ext uri="{FF2B5EF4-FFF2-40B4-BE49-F238E27FC236}">
                <a16:creationId xmlns:a16="http://schemas.microsoft.com/office/drawing/2014/main" id="{EDD3AA63-F203-42A5-A0C4-C2EA44BAABE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0CC87C-274B-4E12-960B-9509DDB4627F}"/>
              </a:ext>
            </a:extLst>
          </p:cNvPr>
          <p:cNvSpPr>
            <a:spLocks noGrp="1"/>
          </p:cNvSpPr>
          <p:nvPr>
            <p:ph type="sldNum" sz="quarter" idx="12"/>
          </p:nvPr>
        </p:nvSpPr>
        <p:spPr/>
        <p:txBody>
          <a:bodyPr/>
          <a:lstStyle/>
          <a:p>
            <a:fld id="{1CA1E911-0F3E-4DD0-9CF4-E41CAB0B63CF}" type="slidenum">
              <a:rPr kumimoji="1" lang="ja-JP" altLang="en-US" smtClean="0"/>
              <a:t>‹#›</a:t>
            </a:fld>
            <a:endParaRPr kumimoji="1" lang="ja-JP" altLang="en-US"/>
          </a:p>
        </p:txBody>
      </p:sp>
    </p:spTree>
    <p:extLst>
      <p:ext uri="{BB962C8B-B14F-4D97-AF65-F5344CB8AC3E}">
        <p14:creationId xmlns:p14="http://schemas.microsoft.com/office/powerpoint/2010/main" val="4136149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FA81BE-E5B8-4D2A-B31C-043CC283EA1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43DE38C-0B25-4273-8B7C-D8641CEEB64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DBEF946-3E78-4A56-8816-B730680DC915}"/>
              </a:ext>
            </a:extLst>
          </p:cNvPr>
          <p:cNvSpPr>
            <a:spLocks noGrp="1"/>
          </p:cNvSpPr>
          <p:nvPr>
            <p:ph type="dt" sz="half" idx="10"/>
          </p:nvPr>
        </p:nvSpPr>
        <p:spPr/>
        <p:txBody>
          <a:bodyPr/>
          <a:lstStyle/>
          <a:p>
            <a:fld id="{EFF470FF-BE1A-421E-A35A-E112640CAB1A}" type="datetime1">
              <a:rPr kumimoji="1" lang="ja-JP" altLang="en-US" smtClean="0"/>
              <a:t>2022/11/7</a:t>
            </a:fld>
            <a:endParaRPr kumimoji="1" lang="ja-JP" altLang="en-US"/>
          </a:p>
        </p:txBody>
      </p:sp>
      <p:sp>
        <p:nvSpPr>
          <p:cNvPr id="5" name="フッター プレースホルダー 4">
            <a:extLst>
              <a:ext uri="{FF2B5EF4-FFF2-40B4-BE49-F238E27FC236}">
                <a16:creationId xmlns:a16="http://schemas.microsoft.com/office/drawing/2014/main" id="{09208925-40FE-4CF9-B8F8-AC25EB19E48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DDA1CB-D873-4194-8305-5DEE01DD35FD}"/>
              </a:ext>
            </a:extLst>
          </p:cNvPr>
          <p:cNvSpPr>
            <a:spLocks noGrp="1"/>
          </p:cNvSpPr>
          <p:nvPr>
            <p:ph type="sldNum" sz="quarter" idx="12"/>
          </p:nvPr>
        </p:nvSpPr>
        <p:spPr/>
        <p:txBody>
          <a:bodyPr/>
          <a:lstStyle/>
          <a:p>
            <a:fld id="{1CA1E911-0F3E-4DD0-9CF4-E41CAB0B63CF}" type="slidenum">
              <a:rPr kumimoji="1" lang="ja-JP" altLang="en-US" smtClean="0"/>
              <a:t>‹#›</a:t>
            </a:fld>
            <a:endParaRPr kumimoji="1" lang="ja-JP" altLang="en-US"/>
          </a:p>
        </p:txBody>
      </p:sp>
    </p:spTree>
    <p:extLst>
      <p:ext uri="{BB962C8B-B14F-4D97-AF65-F5344CB8AC3E}">
        <p14:creationId xmlns:p14="http://schemas.microsoft.com/office/powerpoint/2010/main" val="3316623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B182B0C-4A65-43F7-9F38-C12B35A2DCD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113809A-CADC-4A43-9286-E20E033E243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F23CCBD-E660-4F71-8F18-02EBD5A90BB8}"/>
              </a:ext>
            </a:extLst>
          </p:cNvPr>
          <p:cNvSpPr>
            <a:spLocks noGrp="1"/>
          </p:cNvSpPr>
          <p:nvPr>
            <p:ph type="dt" sz="half" idx="10"/>
          </p:nvPr>
        </p:nvSpPr>
        <p:spPr/>
        <p:txBody>
          <a:bodyPr/>
          <a:lstStyle/>
          <a:p>
            <a:fld id="{12159B34-17A9-4A1A-A814-C4BBDD2680E6}" type="datetime1">
              <a:rPr kumimoji="1" lang="ja-JP" altLang="en-US" smtClean="0"/>
              <a:t>2022/11/7</a:t>
            </a:fld>
            <a:endParaRPr kumimoji="1" lang="ja-JP" altLang="en-US"/>
          </a:p>
        </p:txBody>
      </p:sp>
      <p:sp>
        <p:nvSpPr>
          <p:cNvPr id="5" name="フッター プレースホルダー 4">
            <a:extLst>
              <a:ext uri="{FF2B5EF4-FFF2-40B4-BE49-F238E27FC236}">
                <a16:creationId xmlns:a16="http://schemas.microsoft.com/office/drawing/2014/main" id="{8993F7ED-A7A4-4AA2-9BAE-3E4913E46D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9ABFA9F-BBD5-40CF-B6F3-F9612B874DDB}"/>
              </a:ext>
            </a:extLst>
          </p:cNvPr>
          <p:cNvSpPr>
            <a:spLocks noGrp="1"/>
          </p:cNvSpPr>
          <p:nvPr>
            <p:ph type="sldNum" sz="quarter" idx="12"/>
          </p:nvPr>
        </p:nvSpPr>
        <p:spPr/>
        <p:txBody>
          <a:bodyPr/>
          <a:lstStyle/>
          <a:p>
            <a:fld id="{1CA1E911-0F3E-4DD0-9CF4-E41CAB0B63CF}" type="slidenum">
              <a:rPr kumimoji="1" lang="ja-JP" altLang="en-US" smtClean="0"/>
              <a:t>‹#›</a:t>
            </a:fld>
            <a:endParaRPr kumimoji="1" lang="ja-JP" altLang="en-US"/>
          </a:p>
        </p:txBody>
      </p:sp>
    </p:spTree>
    <p:extLst>
      <p:ext uri="{BB962C8B-B14F-4D97-AF65-F5344CB8AC3E}">
        <p14:creationId xmlns:p14="http://schemas.microsoft.com/office/powerpoint/2010/main" val="3226169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6F1BAF-5394-4E2C-A577-BCC5790958D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a:extLst>
              <a:ext uri="{FF2B5EF4-FFF2-40B4-BE49-F238E27FC236}">
                <a16:creationId xmlns:a16="http://schemas.microsoft.com/office/drawing/2014/main" id="{A72EBF65-74B1-455A-A4DA-B22FBBF0E8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5F88196-2445-4E97-A2BC-3C050A9DA7C3}"/>
              </a:ext>
            </a:extLst>
          </p:cNvPr>
          <p:cNvSpPr>
            <a:spLocks noGrp="1"/>
          </p:cNvSpPr>
          <p:nvPr>
            <p:ph type="dt" sz="half" idx="10"/>
          </p:nvPr>
        </p:nvSpPr>
        <p:spPr/>
        <p:txBody>
          <a:bodyPr/>
          <a:lstStyle/>
          <a:p>
            <a:fld id="{AF4EF6D3-BBE4-4A50-A912-3492BC06F3DE}" type="datetime1">
              <a:rPr kumimoji="1" lang="ja-JP" altLang="en-US" smtClean="0"/>
              <a:t>2022/11/7</a:t>
            </a:fld>
            <a:endParaRPr kumimoji="1" lang="ja-JP" altLang="en-US"/>
          </a:p>
        </p:txBody>
      </p:sp>
      <p:sp>
        <p:nvSpPr>
          <p:cNvPr id="5" name="フッター プレースホルダー 4">
            <a:extLst>
              <a:ext uri="{FF2B5EF4-FFF2-40B4-BE49-F238E27FC236}">
                <a16:creationId xmlns:a16="http://schemas.microsoft.com/office/drawing/2014/main" id="{EF23F07D-BAFF-484D-A194-CA14C0ED5F4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A92244B-5127-4DE7-8ABF-F15B48062214}"/>
              </a:ext>
            </a:extLst>
          </p:cNvPr>
          <p:cNvSpPr>
            <a:spLocks noGrp="1"/>
          </p:cNvSpPr>
          <p:nvPr>
            <p:ph type="sldNum" sz="quarter" idx="12"/>
          </p:nvPr>
        </p:nvSpPr>
        <p:spPr/>
        <p:txBody>
          <a:bodyPr/>
          <a:lstStyle/>
          <a:p>
            <a:fld id="{F96A74AC-E68E-44FC-AA20-CE25395ADF0D}" type="slidenum">
              <a:rPr kumimoji="1" lang="ja-JP" altLang="en-US" smtClean="0"/>
              <a:t>‹#›</a:t>
            </a:fld>
            <a:endParaRPr kumimoji="1" lang="ja-JP" altLang="en-US"/>
          </a:p>
        </p:txBody>
      </p:sp>
    </p:spTree>
    <p:extLst>
      <p:ext uri="{BB962C8B-B14F-4D97-AF65-F5344CB8AC3E}">
        <p14:creationId xmlns:p14="http://schemas.microsoft.com/office/powerpoint/2010/main" val="299935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72300C-0919-4268-A205-18068BACF26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486FA58-D10F-4F8E-9EB1-04168CFD975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512F55B-3BFE-4121-B376-9680B2B27F17}"/>
              </a:ext>
            </a:extLst>
          </p:cNvPr>
          <p:cNvSpPr>
            <a:spLocks noGrp="1"/>
          </p:cNvSpPr>
          <p:nvPr>
            <p:ph type="dt" sz="half" idx="10"/>
          </p:nvPr>
        </p:nvSpPr>
        <p:spPr/>
        <p:txBody>
          <a:bodyPr/>
          <a:lstStyle/>
          <a:p>
            <a:fld id="{B2895359-4E67-4C03-A5BC-A27E72742CB7}" type="datetime1">
              <a:rPr kumimoji="1" lang="ja-JP" altLang="en-US" smtClean="0"/>
              <a:t>2022/11/7</a:t>
            </a:fld>
            <a:endParaRPr kumimoji="1" lang="ja-JP" altLang="en-US"/>
          </a:p>
        </p:txBody>
      </p:sp>
      <p:sp>
        <p:nvSpPr>
          <p:cNvPr id="5" name="フッター プレースホルダー 4">
            <a:extLst>
              <a:ext uri="{FF2B5EF4-FFF2-40B4-BE49-F238E27FC236}">
                <a16:creationId xmlns:a16="http://schemas.microsoft.com/office/drawing/2014/main" id="{6F8E6892-3BF8-40E5-9EA9-356E8258132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14F09FC-179A-45C6-A26E-4766D6C4F41A}"/>
              </a:ext>
            </a:extLst>
          </p:cNvPr>
          <p:cNvSpPr>
            <a:spLocks noGrp="1"/>
          </p:cNvSpPr>
          <p:nvPr>
            <p:ph type="sldNum" sz="quarter" idx="12"/>
          </p:nvPr>
        </p:nvSpPr>
        <p:spPr/>
        <p:txBody>
          <a:bodyPr/>
          <a:lstStyle/>
          <a:p>
            <a:fld id="{F96A74AC-E68E-44FC-AA20-CE25395ADF0D}" type="slidenum">
              <a:rPr kumimoji="1" lang="ja-JP" altLang="en-US" smtClean="0"/>
              <a:t>‹#›</a:t>
            </a:fld>
            <a:endParaRPr kumimoji="1" lang="ja-JP" altLang="en-US"/>
          </a:p>
        </p:txBody>
      </p:sp>
    </p:spTree>
    <p:extLst>
      <p:ext uri="{BB962C8B-B14F-4D97-AF65-F5344CB8AC3E}">
        <p14:creationId xmlns:p14="http://schemas.microsoft.com/office/powerpoint/2010/main" val="246937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ABC5D1-6CBE-4C9B-8B63-F4B70C8A730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1E60C15-DF60-4471-B8EF-944D499518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FAA2210-D49F-4AB1-AFDB-6EEB551864A2}"/>
              </a:ext>
            </a:extLst>
          </p:cNvPr>
          <p:cNvSpPr>
            <a:spLocks noGrp="1"/>
          </p:cNvSpPr>
          <p:nvPr>
            <p:ph type="dt" sz="half" idx="10"/>
          </p:nvPr>
        </p:nvSpPr>
        <p:spPr/>
        <p:txBody>
          <a:bodyPr/>
          <a:lstStyle/>
          <a:p>
            <a:fld id="{B4E50893-D3F4-4573-BD15-7F347353D1B2}" type="datetime1">
              <a:rPr kumimoji="1" lang="ja-JP" altLang="en-US" smtClean="0"/>
              <a:t>2022/11/7</a:t>
            </a:fld>
            <a:endParaRPr kumimoji="1" lang="ja-JP" altLang="en-US"/>
          </a:p>
        </p:txBody>
      </p:sp>
      <p:sp>
        <p:nvSpPr>
          <p:cNvPr id="5" name="フッター プレースホルダー 4">
            <a:extLst>
              <a:ext uri="{FF2B5EF4-FFF2-40B4-BE49-F238E27FC236}">
                <a16:creationId xmlns:a16="http://schemas.microsoft.com/office/drawing/2014/main" id="{C1D20C6B-099F-4130-8A61-10A587B6F95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B09FDDC-BF4E-4603-A03F-943F4123FA3E}"/>
              </a:ext>
            </a:extLst>
          </p:cNvPr>
          <p:cNvSpPr>
            <a:spLocks noGrp="1"/>
          </p:cNvSpPr>
          <p:nvPr>
            <p:ph type="sldNum" sz="quarter" idx="12"/>
          </p:nvPr>
        </p:nvSpPr>
        <p:spPr/>
        <p:txBody>
          <a:bodyPr/>
          <a:lstStyle/>
          <a:p>
            <a:fld id="{F96A74AC-E68E-44FC-AA20-CE25395ADF0D}" type="slidenum">
              <a:rPr kumimoji="1" lang="ja-JP" altLang="en-US" smtClean="0"/>
              <a:t>‹#›</a:t>
            </a:fld>
            <a:endParaRPr kumimoji="1" lang="ja-JP" altLang="en-US"/>
          </a:p>
        </p:txBody>
      </p:sp>
    </p:spTree>
    <p:extLst>
      <p:ext uri="{BB962C8B-B14F-4D97-AF65-F5344CB8AC3E}">
        <p14:creationId xmlns:p14="http://schemas.microsoft.com/office/powerpoint/2010/main" val="1733977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07C5BB-DE7F-4A4C-BC52-BF10FA5188C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40215A4-6BB2-488B-8F17-80B4A5AB784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BAB02AB-B508-4817-8A08-40EBF91F5ED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366DF0A-CA77-4B1E-A9BD-CC0176566642}"/>
              </a:ext>
            </a:extLst>
          </p:cNvPr>
          <p:cNvSpPr>
            <a:spLocks noGrp="1"/>
          </p:cNvSpPr>
          <p:nvPr>
            <p:ph type="dt" sz="half" idx="10"/>
          </p:nvPr>
        </p:nvSpPr>
        <p:spPr/>
        <p:txBody>
          <a:bodyPr/>
          <a:lstStyle/>
          <a:p>
            <a:fld id="{0CD444F6-5C9A-441C-B8DB-7D156651A105}" type="datetime1">
              <a:rPr kumimoji="1" lang="ja-JP" altLang="en-US" smtClean="0"/>
              <a:t>2022/11/7</a:t>
            </a:fld>
            <a:endParaRPr kumimoji="1" lang="ja-JP" altLang="en-US"/>
          </a:p>
        </p:txBody>
      </p:sp>
      <p:sp>
        <p:nvSpPr>
          <p:cNvPr id="6" name="フッター プレースホルダー 5">
            <a:extLst>
              <a:ext uri="{FF2B5EF4-FFF2-40B4-BE49-F238E27FC236}">
                <a16:creationId xmlns:a16="http://schemas.microsoft.com/office/drawing/2014/main" id="{26CA0EA7-8099-4023-BBB3-64CEB812AA8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C52D2B8-286A-4335-A7E5-7F7606D204CC}"/>
              </a:ext>
            </a:extLst>
          </p:cNvPr>
          <p:cNvSpPr>
            <a:spLocks noGrp="1"/>
          </p:cNvSpPr>
          <p:nvPr>
            <p:ph type="sldNum" sz="quarter" idx="12"/>
          </p:nvPr>
        </p:nvSpPr>
        <p:spPr/>
        <p:txBody>
          <a:bodyPr/>
          <a:lstStyle/>
          <a:p>
            <a:fld id="{F96A74AC-E68E-44FC-AA20-CE25395ADF0D}" type="slidenum">
              <a:rPr kumimoji="1" lang="ja-JP" altLang="en-US" smtClean="0"/>
              <a:t>‹#›</a:t>
            </a:fld>
            <a:endParaRPr kumimoji="1" lang="ja-JP" altLang="en-US"/>
          </a:p>
        </p:txBody>
      </p:sp>
    </p:spTree>
    <p:extLst>
      <p:ext uri="{BB962C8B-B14F-4D97-AF65-F5344CB8AC3E}">
        <p14:creationId xmlns:p14="http://schemas.microsoft.com/office/powerpoint/2010/main" val="1348201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889BB7-22A3-4EA7-A403-E5778BBF336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6F91DBE-91FA-4BBD-A7D7-01D5879840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5B49E6A-4FF5-48FB-A4BB-53E717A90AE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54E69A1-01A6-44E1-A4E3-950CEE364A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904FA56-EAE7-4C27-9067-16D21F90D52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CE5EFB9-7086-4DDE-8CB0-183069EF9386}"/>
              </a:ext>
            </a:extLst>
          </p:cNvPr>
          <p:cNvSpPr>
            <a:spLocks noGrp="1"/>
          </p:cNvSpPr>
          <p:nvPr>
            <p:ph type="dt" sz="half" idx="10"/>
          </p:nvPr>
        </p:nvSpPr>
        <p:spPr/>
        <p:txBody>
          <a:bodyPr/>
          <a:lstStyle/>
          <a:p>
            <a:fld id="{6A4EB06E-C831-40F9-8AB1-095E46E03C9B}" type="datetime1">
              <a:rPr kumimoji="1" lang="ja-JP" altLang="en-US" smtClean="0"/>
              <a:t>2022/11/7</a:t>
            </a:fld>
            <a:endParaRPr kumimoji="1" lang="ja-JP" altLang="en-US"/>
          </a:p>
        </p:txBody>
      </p:sp>
      <p:sp>
        <p:nvSpPr>
          <p:cNvPr id="8" name="フッター プレースホルダー 7">
            <a:extLst>
              <a:ext uri="{FF2B5EF4-FFF2-40B4-BE49-F238E27FC236}">
                <a16:creationId xmlns:a16="http://schemas.microsoft.com/office/drawing/2014/main" id="{ACCBAC03-034C-449C-A5FE-90FE1569FD5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EAA9C8A-57A4-4798-AEF9-777CF12FF4DA}"/>
              </a:ext>
            </a:extLst>
          </p:cNvPr>
          <p:cNvSpPr>
            <a:spLocks noGrp="1"/>
          </p:cNvSpPr>
          <p:nvPr>
            <p:ph type="sldNum" sz="quarter" idx="12"/>
          </p:nvPr>
        </p:nvSpPr>
        <p:spPr/>
        <p:txBody>
          <a:bodyPr/>
          <a:lstStyle/>
          <a:p>
            <a:fld id="{F96A74AC-E68E-44FC-AA20-CE25395ADF0D}" type="slidenum">
              <a:rPr kumimoji="1" lang="ja-JP" altLang="en-US" smtClean="0"/>
              <a:t>‹#›</a:t>
            </a:fld>
            <a:endParaRPr kumimoji="1" lang="ja-JP" altLang="en-US"/>
          </a:p>
        </p:txBody>
      </p:sp>
    </p:spTree>
    <p:extLst>
      <p:ext uri="{BB962C8B-B14F-4D97-AF65-F5344CB8AC3E}">
        <p14:creationId xmlns:p14="http://schemas.microsoft.com/office/powerpoint/2010/main" val="1632185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D64C58-DE0A-46D0-A5A1-548E56B2A14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F30613E-C114-4027-8966-0234EA6548AF}"/>
              </a:ext>
            </a:extLst>
          </p:cNvPr>
          <p:cNvSpPr>
            <a:spLocks noGrp="1"/>
          </p:cNvSpPr>
          <p:nvPr>
            <p:ph type="dt" sz="half" idx="10"/>
          </p:nvPr>
        </p:nvSpPr>
        <p:spPr/>
        <p:txBody>
          <a:bodyPr/>
          <a:lstStyle/>
          <a:p>
            <a:fld id="{28021F42-69D6-4E61-BBF3-0B3BAAA8A556}" type="datetime1">
              <a:rPr kumimoji="1" lang="ja-JP" altLang="en-US" smtClean="0"/>
              <a:t>2022/11/7</a:t>
            </a:fld>
            <a:endParaRPr kumimoji="1" lang="ja-JP" altLang="en-US"/>
          </a:p>
        </p:txBody>
      </p:sp>
      <p:sp>
        <p:nvSpPr>
          <p:cNvPr id="4" name="フッター プレースホルダー 3">
            <a:extLst>
              <a:ext uri="{FF2B5EF4-FFF2-40B4-BE49-F238E27FC236}">
                <a16:creationId xmlns:a16="http://schemas.microsoft.com/office/drawing/2014/main" id="{FDC4271D-AA4A-4EFE-9DD1-E7555F3A4EC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F4F65CF-F22E-4852-81BC-498D7B046D87}"/>
              </a:ext>
            </a:extLst>
          </p:cNvPr>
          <p:cNvSpPr>
            <a:spLocks noGrp="1"/>
          </p:cNvSpPr>
          <p:nvPr>
            <p:ph type="sldNum" sz="quarter" idx="12"/>
          </p:nvPr>
        </p:nvSpPr>
        <p:spPr/>
        <p:txBody>
          <a:bodyPr/>
          <a:lstStyle/>
          <a:p>
            <a:fld id="{F96A74AC-E68E-44FC-AA20-CE25395ADF0D}" type="slidenum">
              <a:rPr kumimoji="1" lang="ja-JP" altLang="en-US" smtClean="0"/>
              <a:t>‹#›</a:t>
            </a:fld>
            <a:endParaRPr kumimoji="1" lang="ja-JP" altLang="en-US"/>
          </a:p>
        </p:txBody>
      </p:sp>
    </p:spTree>
    <p:extLst>
      <p:ext uri="{BB962C8B-B14F-4D97-AF65-F5344CB8AC3E}">
        <p14:creationId xmlns:p14="http://schemas.microsoft.com/office/powerpoint/2010/main" val="2982379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279F52F-17BD-4A1B-AE06-0405FB41CD21}"/>
              </a:ext>
            </a:extLst>
          </p:cNvPr>
          <p:cNvSpPr>
            <a:spLocks noGrp="1"/>
          </p:cNvSpPr>
          <p:nvPr>
            <p:ph type="dt" sz="half" idx="10"/>
          </p:nvPr>
        </p:nvSpPr>
        <p:spPr/>
        <p:txBody>
          <a:bodyPr/>
          <a:lstStyle/>
          <a:p>
            <a:fld id="{5A0D895D-9355-441C-B47B-204C6133EBD0}" type="datetime1">
              <a:rPr kumimoji="1" lang="ja-JP" altLang="en-US" smtClean="0"/>
              <a:t>2022/11/7</a:t>
            </a:fld>
            <a:endParaRPr kumimoji="1" lang="ja-JP" altLang="en-US"/>
          </a:p>
        </p:txBody>
      </p:sp>
      <p:sp>
        <p:nvSpPr>
          <p:cNvPr id="3" name="フッター プレースホルダー 2">
            <a:extLst>
              <a:ext uri="{FF2B5EF4-FFF2-40B4-BE49-F238E27FC236}">
                <a16:creationId xmlns:a16="http://schemas.microsoft.com/office/drawing/2014/main" id="{C706BB3B-C24D-4702-8C99-D48EC7642F1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702C72D-C261-439C-88B5-B4B49A451FCA}"/>
              </a:ext>
            </a:extLst>
          </p:cNvPr>
          <p:cNvSpPr>
            <a:spLocks noGrp="1"/>
          </p:cNvSpPr>
          <p:nvPr>
            <p:ph type="sldNum" sz="quarter" idx="12"/>
          </p:nvPr>
        </p:nvSpPr>
        <p:spPr/>
        <p:txBody>
          <a:bodyPr/>
          <a:lstStyle/>
          <a:p>
            <a:fld id="{F96A74AC-E68E-44FC-AA20-CE25395ADF0D}" type="slidenum">
              <a:rPr kumimoji="1" lang="ja-JP" altLang="en-US" smtClean="0"/>
              <a:t>‹#›</a:t>
            </a:fld>
            <a:endParaRPr kumimoji="1" lang="ja-JP" altLang="en-US"/>
          </a:p>
        </p:txBody>
      </p:sp>
    </p:spTree>
    <p:extLst>
      <p:ext uri="{BB962C8B-B14F-4D97-AF65-F5344CB8AC3E}">
        <p14:creationId xmlns:p14="http://schemas.microsoft.com/office/powerpoint/2010/main" val="3381192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FC52A0-7EF3-49A6-9286-75C92539B2A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3AAB5DA-6529-474D-96C9-9BCEC8011F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07A5656-4997-4942-B936-18C5FCFFF2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ABCE1B9-7651-4DE7-995F-DB84D6BFBB99}"/>
              </a:ext>
            </a:extLst>
          </p:cNvPr>
          <p:cNvSpPr>
            <a:spLocks noGrp="1"/>
          </p:cNvSpPr>
          <p:nvPr>
            <p:ph type="dt" sz="half" idx="10"/>
          </p:nvPr>
        </p:nvSpPr>
        <p:spPr/>
        <p:txBody>
          <a:bodyPr/>
          <a:lstStyle/>
          <a:p>
            <a:fld id="{73E37C33-056D-4369-85B6-302399EA2B3F}" type="datetime1">
              <a:rPr kumimoji="1" lang="ja-JP" altLang="en-US" smtClean="0"/>
              <a:t>2022/11/7</a:t>
            </a:fld>
            <a:endParaRPr kumimoji="1" lang="ja-JP" altLang="en-US"/>
          </a:p>
        </p:txBody>
      </p:sp>
      <p:sp>
        <p:nvSpPr>
          <p:cNvPr id="6" name="フッター プレースホルダー 5">
            <a:extLst>
              <a:ext uri="{FF2B5EF4-FFF2-40B4-BE49-F238E27FC236}">
                <a16:creationId xmlns:a16="http://schemas.microsoft.com/office/drawing/2014/main" id="{2B624F6A-FE2B-453A-A79A-FEB82AFFDA9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AA6D2EE-51CD-4AF2-913D-A0F80AAECE0F}"/>
              </a:ext>
            </a:extLst>
          </p:cNvPr>
          <p:cNvSpPr>
            <a:spLocks noGrp="1"/>
          </p:cNvSpPr>
          <p:nvPr>
            <p:ph type="sldNum" sz="quarter" idx="12"/>
          </p:nvPr>
        </p:nvSpPr>
        <p:spPr/>
        <p:txBody>
          <a:bodyPr/>
          <a:lstStyle/>
          <a:p>
            <a:fld id="{F96A74AC-E68E-44FC-AA20-CE25395ADF0D}" type="slidenum">
              <a:rPr kumimoji="1" lang="ja-JP" altLang="en-US" smtClean="0"/>
              <a:t>‹#›</a:t>
            </a:fld>
            <a:endParaRPr kumimoji="1" lang="ja-JP" altLang="en-US"/>
          </a:p>
        </p:txBody>
      </p:sp>
    </p:spTree>
    <p:extLst>
      <p:ext uri="{BB962C8B-B14F-4D97-AF65-F5344CB8AC3E}">
        <p14:creationId xmlns:p14="http://schemas.microsoft.com/office/powerpoint/2010/main" val="2956394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0222B4-A24D-4099-9010-0FF361679B05}"/>
              </a:ext>
            </a:extLst>
          </p:cNvPr>
          <p:cNvSpPr>
            <a:spLocks noGrp="1"/>
          </p:cNvSpPr>
          <p:nvPr>
            <p:ph type="title" hasCustomPrompt="1"/>
          </p:nvPr>
        </p:nvSpPr>
        <p:spPr/>
        <p:txBody>
          <a:bodyPr/>
          <a:lstStyle>
            <a:lvl1pPr>
              <a:defRPr sz="4000">
                <a:solidFill>
                  <a:srgbClr val="B32C64"/>
                </a:solidFill>
                <a:latin typeface="HGPｺﾞｼｯｸE" panose="020B0900000000000000" pitchFamily="50" charset="-128"/>
                <a:ea typeface="HGPｺﾞｼｯｸE" panose="020B0900000000000000" pitchFamily="50" charset="-128"/>
              </a:defRPr>
            </a:lvl1pPr>
          </a:lstStyle>
          <a:p>
            <a:r>
              <a:rPr kumimoji="1" lang="ja-JP" altLang="en-US" dirty="0"/>
              <a:t>　　マスター タイトルの書式設定</a:t>
            </a:r>
          </a:p>
        </p:txBody>
      </p:sp>
      <p:sp>
        <p:nvSpPr>
          <p:cNvPr id="3" name="コンテンツ プレースホルダー 2">
            <a:extLst>
              <a:ext uri="{FF2B5EF4-FFF2-40B4-BE49-F238E27FC236}">
                <a16:creationId xmlns:a16="http://schemas.microsoft.com/office/drawing/2014/main" id="{661CC06C-BD64-42B4-BAB0-7320C80A405D}"/>
              </a:ext>
            </a:extLst>
          </p:cNvPr>
          <p:cNvSpPr>
            <a:spLocks noGrp="1"/>
          </p:cNvSpPr>
          <p:nvPr>
            <p:ph idx="1"/>
          </p:nvPr>
        </p:nvSpPr>
        <p:spPr>
          <a:xfrm>
            <a:off x="838200" y="1790000"/>
            <a:ext cx="10515600" cy="4351338"/>
          </a:xfrm>
        </p:spPr>
        <p:txBody>
          <a:bodyPr/>
          <a:lstStyle>
            <a:lvl1pPr marL="0" indent="0">
              <a:buFontTx/>
              <a:buNone/>
              <a:defRPr>
                <a:solidFill>
                  <a:srgbClr val="B32C64"/>
                </a:solidFill>
                <a:latin typeface="HGPｺﾞｼｯｸE" panose="020B0900000000000000" pitchFamily="50" charset="-128"/>
                <a:ea typeface="HGPｺﾞｼｯｸE" panose="020B0900000000000000" pitchFamily="50" charset="-128"/>
              </a:defRPr>
            </a:lvl1pPr>
            <a:lvl2pPr marL="457200" indent="0">
              <a:buFontTx/>
              <a:buNone/>
              <a:defRPr>
                <a:latin typeface="HGPｺﾞｼｯｸE" panose="020B0900000000000000" pitchFamily="50" charset="-128"/>
                <a:ea typeface="HGPｺﾞｼｯｸE" panose="020B0900000000000000" pitchFamily="50" charset="-128"/>
              </a:defRPr>
            </a:lvl2pPr>
            <a:lvl3pPr marL="914400" indent="0">
              <a:buFontTx/>
              <a:buNone/>
              <a:defRPr>
                <a:latin typeface="HGPｺﾞｼｯｸE" panose="020B0900000000000000" pitchFamily="50" charset="-128"/>
                <a:ea typeface="HGPｺﾞｼｯｸE" panose="020B0900000000000000" pitchFamily="50" charset="-128"/>
              </a:defRPr>
            </a:lvl3pPr>
            <a:lvl4pPr marL="1371600" indent="0">
              <a:buFontTx/>
              <a:buNone/>
              <a:defRPr>
                <a:latin typeface="HGPｺﾞｼｯｸE" panose="020B0900000000000000" pitchFamily="50" charset="-128"/>
                <a:ea typeface="HGPｺﾞｼｯｸE" panose="020B0900000000000000" pitchFamily="50" charset="-128"/>
              </a:defRPr>
            </a:lvl4pPr>
            <a:lvl5pPr marL="1828800" indent="0">
              <a:buFontTx/>
              <a:buNone/>
              <a:defRPr>
                <a:latin typeface="HGPｺﾞｼｯｸE" panose="020B0900000000000000" pitchFamily="50" charset="-128"/>
                <a:ea typeface="HGPｺﾞｼｯｸE" panose="020B0900000000000000"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578CFAEA-1432-4B85-B29E-04C500DFCECF}"/>
              </a:ext>
            </a:extLst>
          </p:cNvPr>
          <p:cNvSpPr>
            <a:spLocks noGrp="1"/>
          </p:cNvSpPr>
          <p:nvPr>
            <p:ph type="dt" sz="half" idx="10"/>
          </p:nvPr>
        </p:nvSpPr>
        <p:spPr>
          <a:xfrm>
            <a:off x="802574" y="6356350"/>
            <a:ext cx="2743200" cy="365125"/>
          </a:xfrm>
        </p:spPr>
        <p:txBody>
          <a:bodyPr/>
          <a:lstStyle/>
          <a:p>
            <a:fld id="{B1AD1C68-E8CA-48C1-B71B-A8AEA139C9E5}" type="datetime1">
              <a:rPr kumimoji="1" lang="ja-JP" altLang="en-US" smtClean="0"/>
              <a:t>2022/11/7</a:t>
            </a:fld>
            <a:endParaRPr kumimoji="1" lang="ja-JP" altLang="en-US"/>
          </a:p>
        </p:txBody>
      </p:sp>
      <p:sp>
        <p:nvSpPr>
          <p:cNvPr id="5" name="フッター プレースホルダー 4">
            <a:extLst>
              <a:ext uri="{FF2B5EF4-FFF2-40B4-BE49-F238E27FC236}">
                <a16:creationId xmlns:a16="http://schemas.microsoft.com/office/drawing/2014/main" id="{E67423BD-FB87-40DA-A015-278F5D817B6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55D776-97FA-4E72-AAA6-11CA8B623B7A}"/>
              </a:ext>
            </a:extLst>
          </p:cNvPr>
          <p:cNvSpPr>
            <a:spLocks noGrp="1"/>
          </p:cNvSpPr>
          <p:nvPr>
            <p:ph type="sldNum" sz="quarter" idx="12"/>
          </p:nvPr>
        </p:nvSpPr>
        <p:spPr/>
        <p:txBody>
          <a:bodyPr/>
          <a:lstStyle>
            <a:lvl1pPr>
              <a:defRPr b="1">
                <a:solidFill>
                  <a:srgbClr val="C0164B"/>
                </a:solidFill>
                <a:latin typeface="HGPｺﾞｼｯｸE" panose="020B0900000000000000" pitchFamily="50" charset="-128"/>
                <a:ea typeface="HGPｺﾞｼｯｸE" panose="020B0900000000000000" pitchFamily="50" charset="-128"/>
              </a:defRPr>
            </a:lvl1pPr>
          </a:lstStyle>
          <a:p>
            <a:fld id="{40498343-1E8D-44CC-9580-D8793D33158C}" type="slidenum">
              <a:rPr lang="ja-JP" altLang="en-US" smtClean="0"/>
              <a:pPr/>
              <a:t>‹#›</a:t>
            </a:fld>
            <a:endParaRPr lang="ja-JP" altLang="en-US" dirty="0"/>
          </a:p>
        </p:txBody>
      </p:sp>
      <p:pic>
        <p:nvPicPr>
          <p:cNvPr id="7" name="図 6">
            <a:extLst>
              <a:ext uri="{FF2B5EF4-FFF2-40B4-BE49-F238E27FC236}">
                <a16:creationId xmlns:a16="http://schemas.microsoft.com/office/drawing/2014/main" id="{BDDE7A1B-280F-422F-BDF6-F5816EC890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8324" y="365125"/>
            <a:ext cx="1895475" cy="328549"/>
          </a:xfrm>
          <a:prstGeom prst="rect">
            <a:avLst/>
          </a:prstGeom>
        </p:spPr>
      </p:pic>
    </p:spTree>
    <p:extLst>
      <p:ext uri="{BB962C8B-B14F-4D97-AF65-F5344CB8AC3E}">
        <p14:creationId xmlns:p14="http://schemas.microsoft.com/office/powerpoint/2010/main" val="1372043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1EBAF1-E34B-43EC-9ED3-BE6574E41D6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067855B-D141-4AEB-8156-B11C96E488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9787409-86A2-4F92-8680-09680BE352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0BE9BE7-F881-4516-8CBE-CF2D447E7450}"/>
              </a:ext>
            </a:extLst>
          </p:cNvPr>
          <p:cNvSpPr>
            <a:spLocks noGrp="1"/>
          </p:cNvSpPr>
          <p:nvPr>
            <p:ph type="dt" sz="half" idx="10"/>
          </p:nvPr>
        </p:nvSpPr>
        <p:spPr/>
        <p:txBody>
          <a:bodyPr/>
          <a:lstStyle/>
          <a:p>
            <a:fld id="{E339E9FD-7998-4858-9EB6-076AE019B5C2}" type="datetime1">
              <a:rPr kumimoji="1" lang="ja-JP" altLang="en-US" smtClean="0"/>
              <a:t>2022/11/7</a:t>
            </a:fld>
            <a:endParaRPr kumimoji="1" lang="ja-JP" altLang="en-US"/>
          </a:p>
        </p:txBody>
      </p:sp>
      <p:sp>
        <p:nvSpPr>
          <p:cNvPr id="6" name="フッター プレースホルダー 5">
            <a:extLst>
              <a:ext uri="{FF2B5EF4-FFF2-40B4-BE49-F238E27FC236}">
                <a16:creationId xmlns:a16="http://schemas.microsoft.com/office/drawing/2014/main" id="{18843C70-D265-4976-8EEB-692EE3C4F8A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6D188F3-5432-4EC6-A1B2-4DA3CA6BB03C}"/>
              </a:ext>
            </a:extLst>
          </p:cNvPr>
          <p:cNvSpPr>
            <a:spLocks noGrp="1"/>
          </p:cNvSpPr>
          <p:nvPr>
            <p:ph type="sldNum" sz="quarter" idx="12"/>
          </p:nvPr>
        </p:nvSpPr>
        <p:spPr/>
        <p:txBody>
          <a:bodyPr/>
          <a:lstStyle/>
          <a:p>
            <a:fld id="{F96A74AC-E68E-44FC-AA20-CE25395ADF0D}" type="slidenum">
              <a:rPr kumimoji="1" lang="ja-JP" altLang="en-US" smtClean="0"/>
              <a:t>‹#›</a:t>
            </a:fld>
            <a:endParaRPr kumimoji="1" lang="ja-JP" altLang="en-US"/>
          </a:p>
        </p:txBody>
      </p:sp>
    </p:spTree>
    <p:extLst>
      <p:ext uri="{BB962C8B-B14F-4D97-AF65-F5344CB8AC3E}">
        <p14:creationId xmlns:p14="http://schemas.microsoft.com/office/powerpoint/2010/main" val="1775956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E067BC-F673-4788-AE26-90264F5BC92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DDAB36B-ABAF-461D-8A7D-04A41099A27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D61786E-EC70-485E-807F-E1F93A12B4F3}"/>
              </a:ext>
            </a:extLst>
          </p:cNvPr>
          <p:cNvSpPr>
            <a:spLocks noGrp="1"/>
          </p:cNvSpPr>
          <p:nvPr>
            <p:ph type="dt" sz="half" idx="10"/>
          </p:nvPr>
        </p:nvSpPr>
        <p:spPr/>
        <p:txBody>
          <a:bodyPr/>
          <a:lstStyle/>
          <a:p>
            <a:fld id="{F141D5B1-430C-44AE-AEE5-D8CB9F05E18E}" type="datetime1">
              <a:rPr kumimoji="1" lang="ja-JP" altLang="en-US" smtClean="0"/>
              <a:t>2022/11/7</a:t>
            </a:fld>
            <a:endParaRPr kumimoji="1" lang="ja-JP" altLang="en-US"/>
          </a:p>
        </p:txBody>
      </p:sp>
      <p:sp>
        <p:nvSpPr>
          <p:cNvPr id="5" name="フッター プレースホルダー 4">
            <a:extLst>
              <a:ext uri="{FF2B5EF4-FFF2-40B4-BE49-F238E27FC236}">
                <a16:creationId xmlns:a16="http://schemas.microsoft.com/office/drawing/2014/main" id="{B7C06CBA-570F-4BE9-90B6-E2D918D86F1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9CA56D9-76A0-4126-8DCE-864FA245E8F2}"/>
              </a:ext>
            </a:extLst>
          </p:cNvPr>
          <p:cNvSpPr>
            <a:spLocks noGrp="1"/>
          </p:cNvSpPr>
          <p:nvPr>
            <p:ph type="sldNum" sz="quarter" idx="12"/>
          </p:nvPr>
        </p:nvSpPr>
        <p:spPr/>
        <p:txBody>
          <a:bodyPr/>
          <a:lstStyle/>
          <a:p>
            <a:fld id="{F96A74AC-E68E-44FC-AA20-CE25395ADF0D}" type="slidenum">
              <a:rPr kumimoji="1" lang="ja-JP" altLang="en-US" smtClean="0"/>
              <a:t>‹#›</a:t>
            </a:fld>
            <a:endParaRPr kumimoji="1" lang="ja-JP" altLang="en-US"/>
          </a:p>
        </p:txBody>
      </p:sp>
    </p:spTree>
    <p:extLst>
      <p:ext uri="{BB962C8B-B14F-4D97-AF65-F5344CB8AC3E}">
        <p14:creationId xmlns:p14="http://schemas.microsoft.com/office/powerpoint/2010/main" val="1509415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57C627A-AFEA-48C3-A8BE-A041001C363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C277AFC-8CCA-4A2E-8742-6C5A4FF1BDB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9B05AD2-C02F-49E1-A497-33088617C157}"/>
              </a:ext>
            </a:extLst>
          </p:cNvPr>
          <p:cNvSpPr>
            <a:spLocks noGrp="1"/>
          </p:cNvSpPr>
          <p:nvPr>
            <p:ph type="dt" sz="half" idx="10"/>
          </p:nvPr>
        </p:nvSpPr>
        <p:spPr/>
        <p:txBody>
          <a:bodyPr/>
          <a:lstStyle/>
          <a:p>
            <a:fld id="{A9270F99-0BD5-4123-8426-6BF27DAC2A37}" type="datetime1">
              <a:rPr kumimoji="1" lang="ja-JP" altLang="en-US" smtClean="0"/>
              <a:t>2022/11/7</a:t>
            </a:fld>
            <a:endParaRPr kumimoji="1" lang="ja-JP" altLang="en-US"/>
          </a:p>
        </p:txBody>
      </p:sp>
      <p:sp>
        <p:nvSpPr>
          <p:cNvPr id="5" name="フッター プレースホルダー 4">
            <a:extLst>
              <a:ext uri="{FF2B5EF4-FFF2-40B4-BE49-F238E27FC236}">
                <a16:creationId xmlns:a16="http://schemas.microsoft.com/office/drawing/2014/main" id="{CCCEF4FC-C65B-472D-924F-90ED65E18A9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C4F9DD5-4A44-4CEE-823E-772E9E0CFB0B}"/>
              </a:ext>
            </a:extLst>
          </p:cNvPr>
          <p:cNvSpPr>
            <a:spLocks noGrp="1"/>
          </p:cNvSpPr>
          <p:nvPr>
            <p:ph type="sldNum" sz="quarter" idx="12"/>
          </p:nvPr>
        </p:nvSpPr>
        <p:spPr/>
        <p:txBody>
          <a:bodyPr/>
          <a:lstStyle/>
          <a:p>
            <a:fld id="{F96A74AC-E68E-44FC-AA20-CE25395ADF0D}" type="slidenum">
              <a:rPr kumimoji="1" lang="ja-JP" altLang="en-US" smtClean="0"/>
              <a:t>‹#›</a:t>
            </a:fld>
            <a:endParaRPr kumimoji="1" lang="ja-JP" altLang="en-US"/>
          </a:p>
        </p:txBody>
      </p:sp>
    </p:spTree>
    <p:extLst>
      <p:ext uri="{BB962C8B-B14F-4D97-AF65-F5344CB8AC3E}">
        <p14:creationId xmlns:p14="http://schemas.microsoft.com/office/powerpoint/2010/main" val="167580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C6FF04-6AFE-45A7-AD9B-491DFAAB34A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AE0A699-8175-411D-9767-5122DC9B15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FA42D3E-D9DB-44B1-9397-061DCDA1E931}"/>
              </a:ext>
            </a:extLst>
          </p:cNvPr>
          <p:cNvSpPr>
            <a:spLocks noGrp="1"/>
          </p:cNvSpPr>
          <p:nvPr>
            <p:ph type="dt" sz="half" idx="10"/>
          </p:nvPr>
        </p:nvSpPr>
        <p:spPr/>
        <p:txBody>
          <a:bodyPr/>
          <a:lstStyle/>
          <a:p>
            <a:fld id="{DCA44CEF-4A3B-4F3E-B6E9-2BA88ED82F94}" type="datetime1">
              <a:rPr kumimoji="1" lang="ja-JP" altLang="en-US" smtClean="0"/>
              <a:t>2022/11/7</a:t>
            </a:fld>
            <a:endParaRPr kumimoji="1" lang="ja-JP" altLang="en-US"/>
          </a:p>
        </p:txBody>
      </p:sp>
      <p:sp>
        <p:nvSpPr>
          <p:cNvPr id="5" name="フッター プレースホルダー 4">
            <a:extLst>
              <a:ext uri="{FF2B5EF4-FFF2-40B4-BE49-F238E27FC236}">
                <a16:creationId xmlns:a16="http://schemas.microsoft.com/office/drawing/2014/main" id="{8B64A153-46B2-49F3-90E8-6DD9DD6A7DC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9777E4B-25EC-480E-ADA9-B785BD902B91}"/>
              </a:ext>
            </a:extLst>
          </p:cNvPr>
          <p:cNvSpPr>
            <a:spLocks noGrp="1"/>
          </p:cNvSpPr>
          <p:nvPr>
            <p:ph type="sldNum" sz="quarter" idx="12"/>
          </p:nvPr>
        </p:nvSpPr>
        <p:spPr/>
        <p:txBody>
          <a:bodyPr/>
          <a:lstStyle/>
          <a:p>
            <a:fld id="{1CA1E911-0F3E-4DD0-9CF4-E41CAB0B63CF}" type="slidenum">
              <a:rPr kumimoji="1" lang="ja-JP" altLang="en-US" smtClean="0"/>
              <a:t>‹#›</a:t>
            </a:fld>
            <a:endParaRPr kumimoji="1" lang="ja-JP" altLang="en-US"/>
          </a:p>
        </p:txBody>
      </p:sp>
    </p:spTree>
    <p:extLst>
      <p:ext uri="{BB962C8B-B14F-4D97-AF65-F5344CB8AC3E}">
        <p14:creationId xmlns:p14="http://schemas.microsoft.com/office/powerpoint/2010/main" val="4157101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04E204-D3FA-43E0-B406-AC11A1DF9A32}"/>
              </a:ext>
            </a:extLst>
          </p:cNvPr>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1450140B-B631-43D1-BE7C-641A370972A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F573877-8C9E-4D9B-B827-C5ABC21CE94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BEC0928-BB49-4C90-BE04-F8E6E7B42B4D}"/>
              </a:ext>
            </a:extLst>
          </p:cNvPr>
          <p:cNvSpPr>
            <a:spLocks noGrp="1"/>
          </p:cNvSpPr>
          <p:nvPr>
            <p:ph type="dt" sz="half" idx="10"/>
          </p:nvPr>
        </p:nvSpPr>
        <p:spPr/>
        <p:txBody>
          <a:bodyPr/>
          <a:lstStyle/>
          <a:p>
            <a:fld id="{E043C578-0231-4976-8F64-5FBD4B498668}" type="datetime1">
              <a:rPr kumimoji="1" lang="ja-JP" altLang="en-US" smtClean="0"/>
              <a:t>2022/11/7</a:t>
            </a:fld>
            <a:endParaRPr kumimoji="1" lang="ja-JP" altLang="en-US"/>
          </a:p>
        </p:txBody>
      </p:sp>
      <p:sp>
        <p:nvSpPr>
          <p:cNvPr id="6" name="フッター プレースホルダー 5">
            <a:extLst>
              <a:ext uri="{FF2B5EF4-FFF2-40B4-BE49-F238E27FC236}">
                <a16:creationId xmlns:a16="http://schemas.microsoft.com/office/drawing/2014/main" id="{57AFCA8A-18C9-4938-8F72-D47D901DD11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02328B0-4768-4068-A0CA-CAD802291816}"/>
              </a:ext>
            </a:extLst>
          </p:cNvPr>
          <p:cNvSpPr>
            <a:spLocks noGrp="1"/>
          </p:cNvSpPr>
          <p:nvPr>
            <p:ph type="sldNum" sz="quarter" idx="12"/>
          </p:nvPr>
        </p:nvSpPr>
        <p:spPr/>
        <p:txBody>
          <a:bodyPr/>
          <a:lstStyle/>
          <a:p>
            <a:fld id="{1CA1E911-0F3E-4DD0-9CF4-E41CAB0B63CF}" type="slidenum">
              <a:rPr kumimoji="1" lang="ja-JP" altLang="en-US" smtClean="0"/>
              <a:t>‹#›</a:t>
            </a:fld>
            <a:endParaRPr kumimoji="1" lang="ja-JP" altLang="en-US"/>
          </a:p>
        </p:txBody>
      </p:sp>
    </p:spTree>
    <p:extLst>
      <p:ext uri="{BB962C8B-B14F-4D97-AF65-F5344CB8AC3E}">
        <p14:creationId xmlns:p14="http://schemas.microsoft.com/office/powerpoint/2010/main" val="4149544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C4E278-322C-4EB8-93F8-148907B2791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5EE089F-6DDF-4B02-83CB-C9E2F33598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4AEE5E5-5528-4D92-9AB3-7940625EEF5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55090D3-FC02-457D-85D4-2AEE0C1A68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7703F1D-0574-4637-8856-E67D643A662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5B36320-6CE2-488F-BE6F-A72360F99C8F}"/>
              </a:ext>
            </a:extLst>
          </p:cNvPr>
          <p:cNvSpPr>
            <a:spLocks noGrp="1"/>
          </p:cNvSpPr>
          <p:nvPr>
            <p:ph type="dt" sz="half" idx="10"/>
          </p:nvPr>
        </p:nvSpPr>
        <p:spPr/>
        <p:txBody>
          <a:bodyPr/>
          <a:lstStyle/>
          <a:p>
            <a:fld id="{FD82AB1B-3DF5-453F-B12C-FD3A9948301F}" type="datetime1">
              <a:rPr kumimoji="1" lang="ja-JP" altLang="en-US" smtClean="0"/>
              <a:t>2022/11/7</a:t>
            </a:fld>
            <a:endParaRPr kumimoji="1" lang="ja-JP" altLang="en-US"/>
          </a:p>
        </p:txBody>
      </p:sp>
      <p:sp>
        <p:nvSpPr>
          <p:cNvPr id="8" name="フッター プレースホルダー 7">
            <a:extLst>
              <a:ext uri="{FF2B5EF4-FFF2-40B4-BE49-F238E27FC236}">
                <a16:creationId xmlns:a16="http://schemas.microsoft.com/office/drawing/2014/main" id="{76EE5C8D-7E44-4FB0-9921-1C6BBADBA28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33DE800-CDFE-4512-81E1-72896490DB81}"/>
              </a:ext>
            </a:extLst>
          </p:cNvPr>
          <p:cNvSpPr>
            <a:spLocks noGrp="1"/>
          </p:cNvSpPr>
          <p:nvPr>
            <p:ph type="sldNum" sz="quarter" idx="12"/>
          </p:nvPr>
        </p:nvSpPr>
        <p:spPr/>
        <p:txBody>
          <a:bodyPr/>
          <a:lstStyle/>
          <a:p>
            <a:fld id="{1CA1E911-0F3E-4DD0-9CF4-E41CAB0B63CF}" type="slidenum">
              <a:rPr kumimoji="1" lang="ja-JP" altLang="en-US" smtClean="0"/>
              <a:t>‹#›</a:t>
            </a:fld>
            <a:endParaRPr kumimoji="1" lang="ja-JP" altLang="en-US"/>
          </a:p>
        </p:txBody>
      </p:sp>
    </p:spTree>
    <p:extLst>
      <p:ext uri="{BB962C8B-B14F-4D97-AF65-F5344CB8AC3E}">
        <p14:creationId xmlns:p14="http://schemas.microsoft.com/office/powerpoint/2010/main" val="2643066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EF9FF0-B77C-40B6-A17B-1A4BD7F3CAA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C0F156C-9AA0-4AE3-82C0-090E9435D5C2}"/>
              </a:ext>
            </a:extLst>
          </p:cNvPr>
          <p:cNvSpPr>
            <a:spLocks noGrp="1"/>
          </p:cNvSpPr>
          <p:nvPr>
            <p:ph type="dt" sz="half" idx="10"/>
          </p:nvPr>
        </p:nvSpPr>
        <p:spPr/>
        <p:txBody>
          <a:bodyPr/>
          <a:lstStyle/>
          <a:p>
            <a:fld id="{63589CF7-9405-413E-9627-3519621B56F2}" type="datetime1">
              <a:rPr kumimoji="1" lang="ja-JP" altLang="en-US" smtClean="0"/>
              <a:t>2022/11/7</a:t>
            </a:fld>
            <a:endParaRPr kumimoji="1" lang="ja-JP" altLang="en-US"/>
          </a:p>
        </p:txBody>
      </p:sp>
      <p:sp>
        <p:nvSpPr>
          <p:cNvPr id="4" name="フッター プレースホルダー 3">
            <a:extLst>
              <a:ext uri="{FF2B5EF4-FFF2-40B4-BE49-F238E27FC236}">
                <a16:creationId xmlns:a16="http://schemas.microsoft.com/office/drawing/2014/main" id="{21BA35D9-F479-4913-B6C1-E43A738DCD8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2EEBA7E-C494-4007-85A1-A3E9578AF133}"/>
              </a:ext>
            </a:extLst>
          </p:cNvPr>
          <p:cNvSpPr>
            <a:spLocks noGrp="1"/>
          </p:cNvSpPr>
          <p:nvPr>
            <p:ph type="sldNum" sz="quarter" idx="12"/>
          </p:nvPr>
        </p:nvSpPr>
        <p:spPr/>
        <p:txBody>
          <a:bodyPr/>
          <a:lstStyle/>
          <a:p>
            <a:fld id="{1CA1E911-0F3E-4DD0-9CF4-E41CAB0B63CF}" type="slidenum">
              <a:rPr kumimoji="1" lang="ja-JP" altLang="en-US" smtClean="0"/>
              <a:t>‹#›</a:t>
            </a:fld>
            <a:endParaRPr kumimoji="1" lang="ja-JP" altLang="en-US"/>
          </a:p>
        </p:txBody>
      </p:sp>
    </p:spTree>
    <p:extLst>
      <p:ext uri="{BB962C8B-B14F-4D97-AF65-F5344CB8AC3E}">
        <p14:creationId xmlns:p14="http://schemas.microsoft.com/office/powerpoint/2010/main" val="3244731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9EF61EB-A630-4B17-99B8-CF8CF3566CD4}"/>
              </a:ext>
            </a:extLst>
          </p:cNvPr>
          <p:cNvSpPr>
            <a:spLocks noGrp="1"/>
          </p:cNvSpPr>
          <p:nvPr>
            <p:ph type="dt" sz="half" idx="10"/>
          </p:nvPr>
        </p:nvSpPr>
        <p:spPr/>
        <p:txBody>
          <a:bodyPr/>
          <a:lstStyle/>
          <a:p>
            <a:fld id="{452660FA-7546-4349-9A9B-76CB22A380FF}" type="datetime1">
              <a:rPr kumimoji="1" lang="ja-JP" altLang="en-US" smtClean="0"/>
              <a:t>2022/11/7</a:t>
            </a:fld>
            <a:endParaRPr kumimoji="1" lang="ja-JP" altLang="en-US"/>
          </a:p>
        </p:txBody>
      </p:sp>
      <p:sp>
        <p:nvSpPr>
          <p:cNvPr id="3" name="フッター プレースホルダー 2">
            <a:extLst>
              <a:ext uri="{FF2B5EF4-FFF2-40B4-BE49-F238E27FC236}">
                <a16:creationId xmlns:a16="http://schemas.microsoft.com/office/drawing/2014/main" id="{1D02E29D-CE91-4E6A-9D46-A247C8DD223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2AF174A-44A6-4A8D-85A0-02854CDC163F}"/>
              </a:ext>
            </a:extLst>
          </p:cNvPr>
          <p:cNvSpPr>
            <a:spLocks noGrp="1"/>
          </p:cNvSpPr>
          <p:nvPr>
            <p:ph type="sldNum" sz="quarter" idx="12"/>
          </p:nvPr>
        </p:nvSpPr>
        <p:spPr/>
        <p:txBody>
          <a:bodyPr/>
          <a:lstStyle/>
          <a:p>
            <a:fld id="{1CA1E911-0F3E-4DD0-9CF4-E41CAB0B63CF}" type="slidenum">
              <a:rPr kumimoji="1" lang="ja-JP" altLang="en-US" smtClean="0"/>
              <a:t>‹#›</a:t>
            </a:fld>
            <a:endParaRPr kumimoji="1" lang="ja-JP" altLang="en-US"/>
          </a:p>
        </p:txBody>
      </p:sp>
    </p:spTree>
    <p:extLst>
      <p:ext uri="{BB962C8B-B14F-4D97-AF65-F5344CB8AC3E}">
        <p14:creationId xmlns:p14="http://schemas.microsoft.com/office/powerpoint/2010/main" val="3022381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B10453-4309-4523-8417-66964589B13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7229708-359C-454A-9107-E32BFA4EAE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F211864-7A95-4417-8C50-14AE8BAF77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38E3245-812E-48FC-B173-F35612C2BAE7}"/>
              </a:ext>
            </a:extLst>
          </p:cNvPr>
          <p:cNvSpPr>
            <a:spLocks noGrp="1"/>
          </p:cNvSpPr>
          <p:nvPr>
            <p:ph type="dt" sz="half" idx="10"/>
          </p:nvPr>
        </p:nvSpPr>
        <p:spPr/>
        <p:txBody>
          <a:bodyPr/>
          <a:lstStyle/>
          <a:p>
            <a:fld id="{EE033B39-E116-4F8B-BB40-CEA3B085DC63}" type="datetime1">
              <a:rPr kumimoji="1" lang="ja-JP" altLang="en-US" smtClean="0"/>
              <a:t>2022/11/7</a:t>
            </a:fld>
            <a:endParaRPr kumimoji="1" lang="ja-JP" altLang="en-US"/>
          </a:p>
        </p:txBody>
      </p:sp>
      <p:sp>
        <p:nvSpPr>
          <p:cNvPr id="6" name="フッター プレースホルダー 5">
            <a:extLst>
              <a:ext uri="{FF2B5EF4-FFF2-40B4-BE49-F238E27FC236}">
                <a16:creationId xmlns:a16="http://schemas.microsoft.com/office/drawing/2014/main" id="{E7682EF6-9BAF-4C51-B37D-3F93E67000D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C2C1089-7455-4FEF-82FE-C117C59F6CDB}"/>
              </a:ext>
            </a:extLst>
          </p:cNvPr>
          <p:cNvSpPr>
            <a:spLocks noGrp="1"/>
          </p:cNvSpPr>
          <p:nvPr>
            <p:ph type="sldNum" sz="quarter" idx="12"/>
          </p:nvPr>
        </p:nvSpPr>
        <p:spPr/>
        <p:txBody>
          <a:bodyPr/>
          <a:lstStyle/>
          <a:p>
            <a:fld id="{1CA1E911-0F3E-4DD0-9CF4-E41CAB0B63CF}" type="slidenum">
              <a:rPr kumimoji="1" lang="ja-JP" altLang="en-US" smtClean="0"/>
              <a:t>‹#›</a:t>
            </a:fld>
            <a:endParaRPr kumimoji="1" lang="ja-JP" altLang="en-US"/>
          </a:p>
        </p:txBody>
      </p:sp>
    </p:spTree>
    <p:extLst>
      <p:ext uri="{BB962C8B-B14F-4D97-AF65-F5344CB8AC3E}">
        <p14:creationId xmlns:p14="http://schemas.microsoft.com/office/powerpoint/2010/main" val="559837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804B1F-856A-42B2-AE43-06521848AA5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F826C82-794B-4A8C-824F-F91DC25F7B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7C9905A-917B-4A14-A146-4CE47FA02F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B4452F8-487E-428B-A8BC-9661DA239A6E}"/>
              </a:ext>
            </a:extLst>
          </p:cNvPr>
          <p:cNvSpPr>
            <a:spLocks noGrp="1"/>
          </p:cNvSpPr>
          <p:nvPr>
            <p:ph type="dt" sz="half" idx="10"/>
          </p:nvPr>
        </p:nvSpPr>
        <p:spPr/>
        <p:txBody>
          <a:bodyPr/>
          <a:lstStyle/>
          <a:p>
            <a:fld id="{67D5270D-DAED-4186-AD70-790F3C90E1D5}" type="datetime1">
              <a:rPr kumimoji="1" lang="ja-JP" altLang="en-US" smtClean="0"/>
              <a:t>2022/11/7</a:t>
            </a:fld>
            <a:endParaRPr kumimoji="1" lang="ja-JP" altLang="en-US"/>
          </a:p>
        </p:txBody>
      </p:sp>
      <p:sp>
        <p:nvSpPr>
          <p:cNvPr id="6" name="フッター プレースホルダー 5">
            <a:extLst>
              <a:ext uri="{FF2B5EF4-FFF2-40B4-BE49-F238E27FC236}">
                <a16:creationId xmlns:a16="http://schemas.microsoft.com/office/drawing/2014/main" id="{C03D6812-D18D-4602-99A0-F34071C5EC2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AD64A74-924D-4C46-AC85-7EEAE9EDFB6D}"/>
              </a:ext>
            </a:extLst>
          </p:cNvPr>
          <p:cNvSpPr>
            <a:spLocks noGrp="1"/>
          </p:cNvSpPr>
          <p:nvPr>
            <p:ph type="sldNum" sz="quarter" idx="12"/>
          </p:nvPr>
        </p:nvSpPr>
        <p:spPr/>
        <p:txBody>
          <a:bodyPr/>
          <a:lstStyle/>
          <a:p>
            <a:fld id="{1CA1E911-0F3E-4DD0-9CF4-E41CAB0B63CF}" type="slidenum">
              <a:rPr kumimoji="1" lang="ja-JP" altLang="en-US" smtClean="0"/>
              <a:t>‹#›</a:t>
            </a:fld>
            <a:endParaRPr kumimoji="1" lang="ja-JP" altLang="en-US"/>
          </a:p>
        </p:txBody>
      </p:sp>
    </p:spTree>
    <p:extLst>
      <p:ext uri="{BB962C8B-B14F-4D97-AF65-F5344CB8AC3E}">
        <p14:creationId xmlns:p14="http://schemas.microsoft.com/office/powerpoint/2010/main" val="2096617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9E8C0D5-7B01-41C1-BCB0-5BDDFA8373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C95D8D5-0002-4334-B64C-85044903C3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D632E80B-1E0E-48DD-BDCF-A75945D318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C1542-DC45-4D01-B159-107E53440083}" type="datetime1">
              <a:rPr kumimoji="1" lang="ja-JP" altLang="en-US" smtClean="0"/>
              <a:t>2022/11/7</a:t>
            </a:fld>
            <a:endParaRPr kumimoji="1" lang="ja-JP" altLang="en-US"/>
          </a:p>
        </p:txBody>
      </p:sp>
      <p:sp>
        <p:nvSpPr>
          <p:cNvPr id="5" name="フッター プレースホルダー 4">
            <a:extLst>
              <a:ext uri="{FF2B5EF4-FFF2-40B4-BE49-F238E27FC236}">
                <a16:creationId xmlns:a16="http://schemas.microsoft.com/office/drawing/2014/main" id="{B43E72CE-7D58-4495-A57C-D8E980206F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7EDA653-4306-4A9F-A111-486E226E70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1E911-0F3E-4DD0-9CF4-E41CAB0B63CF}" type="slidenum">
              <a:rPr kumimoji="1" lang="ja-JP" altLang="en-US" smtClean="0"/>
              <a:t>‹#›</a:t>
            </a:fld>
            <a:endParaRPr kumimoji="1" lang="ja-JP" altLang="en-US" dirty="0"/>
          </a:p>
        </p:txBody>
      </p:sp>
      <p:cxnSp>
        <p:nvCxnSpPr>
          <p:cNvPr id="9" name="直線コネクタ 8">
            <a:extLst>
              <a:ext uri="{FF2B5EF4-FFF2-40B4-BE49-F238E27FC236}">
                <a16:creationId xmlns:a16="http://schemas.microsoft.com/office/drawing/2014/main" id="{C3408890-B037-44AA-9B66-2727CDD752E1}"/>
              </a:ext>
            </a:extLst>
          </p:cNvPr>
          <p:cNvCxnSpPr/>
          <p:nvPr userDrawn="1"/>
        </p:nvCxnSpPr>
        <p:spPr>
          <a:xfrm>
            <a:off x="838200" y="1583813"/>
            <a:ext cx="10515600" cy="0"/>
          </a:xfrm>
          <a:prstGeom prst="line">
            <a:avLst/>
          </a:prstGeom>
          <a:ln w="22225">
            <a:solidFill>
              <a:srgbClr val="B32C64"/>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49EBF0CC-E30D-4931-B627-C15691FE4D77}"/>
              </a:ext>
            </a:extLst>
          </p:cNvPr>
          <p:cNvCxnSpPr/>
          <p:nvPr userDrawn="1"/>
        </p:nvCxnSpPr>
        <p:spPr>
          <a:xfrm>
            <a:off x="838200" y="6378838"/>
            <a:ext cx="10515600" cy="0"/>
          </a:xfrm>
          <a:prstGeom prst="line">
            <a:avLst/>
          </a:prstGeom>
          <a:ln w="22225">
            <a:solidFill>
              <a:srgbClr val="B32C64"/>
            </a:solidFill>
            <a:prstDash val="sysDash"/>
          </a:ln>
        </p:spPr>
        <p:style>
          <a:lnRef idx="1">
            <a:schemeClr val="accent1"/>
          </a:lnRef>
          <a:fillRef idx="0">
            <a:schemeClr val="accent1"/>
          </a:fillRef>
          <a:effectRef idx="0">
            <a:schemeClr val="accent1"/>
          </a:effectRef>
          <a:fontRef idx="minor">
            <a:schemeClr val="tx1"/>
          </a:fontRef>
        </p:style>
      </p:cxnSp>
      <p:sp>
        <p:nvSpPr>
          <p:cNvPr id="11" name="吹き出し: 四角形 10">
            <a:extLst>
              <a:ext uri="{FF2B5EF4-FFF2-40B4-BE49-F238E27FC236}">
                <a16:creationId xmlns:a16="http://schemas.microsoft.com/office/drawing/2014/main" id="{DFA2EA94-8676-4074-BB3C-77AF234781FC}"/>
              </a:ext>
            </a:extLst>
          </p:cNvPr>
          <p:cNvSpPr/>
          <p:nvPr userDrawn="1"/>
        </p:nvSpPr>
        <p:spPr>
          <a:xfrm>
            <a:off x="838200" y="365126"/>
            <a:ext cx="576263" cy="1218688"/>
          </a:xfrm>
          <a:prstGeom prst="wedgeRectCallout">
            <a:avLst>
              <a:gd name="adj1" fmla="val 67137"/>
              <a:gd name="adj2" fmla="val -21572"/>
            </a:avLst>
          </a:prstGeom>
          <a:solidFill>
            <a:srgbClr val="B32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00D6D572-9BB9-49F5-AA3A-97C6B5A46217}"/>
              </a:ext>
            </a:extLst>
          </p:cNvPr>
          <p:cNvSpPr txBox="1"/>
          <p:nvPr userDrawn="1"/>
        </p:nvSpPr>
        <p:spPr bwMode="white">
          <a:xfrm>
            <a:off x="838200" y="550231"/>
            <a:ext cx="461665" cy="1033581"/>
          </a:xfrm>
          <a:prstGeom prst="rect">
            <a:avLst/>
          </a:prstGeom>
          <a:noFill/>
        </p:spPr>
        <p:txBody>
          <a:bodyPr vert="eaVert" wrap="square" rtlCol="0">
            <a:spAutoFit/>
          </a:bodyPr>
          <a:lstStyle/>
          <a:p>
            <a:r>
              <a:rPr kumimoji="1" lang="en-US" altLang="ja-JP" dirty="0">
                <a:solidFill>
                  <a:schemeClr val="bg1"/>
                </a:solidFill>
                <a:latin typeface="HG丸ｺﾞｼｯｸM-PRO" panose="020F0600000000000000" pitchFamily="50" charset="-128"/>
                <a:ea typeface="HG丸ｺﾞｼｯｸM-PRO" panose="020F0600000000000000" pitchFamily="50" charset="-128"/>
              </a:rPr>
              <a:t>Woman</a:t>
            </a:r>
            <a:endParaRPr kumimoji="1" lang="ja-JP" altLang="en-US"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29650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B8E757D-AEB8-48D6-B9AB-036E701B8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FEBC305-CBD1-4436-A542-8E8EDBD7EF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F84C40B-4EF5-4F29-9412-CDD1FAB0D0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49212C-00B4-4A1F-A606-333143BB1A89}" type="datetime1">
              <a:rPr kumimoji="1" lang="ja-JP" altLang="en-US" smtClean="0"/>
              <a:t>2022/11/7</a:t>
            </a:fld>
            <a:endParaRPr kumimoji="1" lang="ja-JP" altLang="en-US"/>
          </a:p>
        </p:txBody>
      </p:sp>
      <p:sp>
        <p:nvSpPr>
          <p:cNvPr id="5" name="フッター プレースホルダー 4">
            <a:extLst>
              <a:ext uri="{FF2B5EF4-FFF2-40B4-BE49-F238E27FC236}">
                <a16:creationId xmlns:a16="http://schemas.microsoft.com/office/drawing/2014/main" id="{DB17F6E5-7B6E-48A5-9FDD-0D3E21B218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B3AB59F-7B9F-44F6-B43E-4D1CBC2AE7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A74AC-E68E-44FC-AA20-CE25395ADF0D}" type="slidenum">
              <a:rPr kumimoji="1" lang="ja-JP" altLang="en-US" smtClean="0"/>
              <a:t>‹#›</a:t>
            </a:fld>
            <a:endParaRPr kumimoji="1" lang="ja-JP" altLang="en-US"/>
          </a:p>
        </p:txBody>
      </p:sp>
    </p:spTree>
    <p:extLst>
      <p:ext uri="{BB962C8B-B14F-4D97-AF65-F5344CB8AC3E}">
        <p14:creationId xmlns:p14="http://schemas.microsoft.com/office/powerpoint/2010/main" val="12743740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13" Type="http://schemas.microsoft.com/office/2007/relationships/hdphoto" Target="../media/hdphoto1.wdp"/><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nikkeibp.co.jp/ad/atcl/magazine/W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786FDA7-1A55-4036-9D7C-7B1918DDD89B}"/>
              </a:ext>
            </a:extLst>
          </p:cNvPr>
          <p:cNvSpPr/>
          <p:nvPr/>
        </p:nvSpPr>
        <p:spPr>
          <a:xfrm>
            <a:off x="0" y="0"/>
            <a:ext cx="411480" cy="6858000"/>
          </a:xfrm>
          <a:prstGeom prst="rect">
            <a:avLst/>
          </a:prstGeom>
          <a:solidFill>
            <a:srgbClr val="B32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712D5935-09F8-4D13-8D61-45BA9C2B573F}"/>
              </a:ext>
            </a:extLst>
          </p:cNvPr>
          <p:cNvSpPr/>
          <p:nvPr/>
        </p:nvSpPr>
        <p:spPr bwMode="white">
          <a:xfrm>
            <a:off x="451135" y="271471"/>
            <a:ext cx="11324273" cy="6072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cxnSp>
        <p:nvCxnSpPr>
          <p:cNvPr id="13" name="直線コネクタ 12">
            <a:extLst>
              <a:ext uri="{FF2B5EF4-FFF2-40B4-BE49-F238E27FC236}">
                <a16:creationId xmlns:a16="http://schemas.microsoft.com/office/drawing/2014/main" id="{70743E7D-AE91-42DA-97E2-65D1914029EF}"/>
              </a:ext>
            </a:extLst>
          </p:cNvPr>
          <p:cNvCxnSpPr/>
          <p:nvPr/>
        </p:nvCxnSpPr>
        <p:spPr>
          <a:xfrm>
            <a:off x="4617720" y="0"/>
            <a:ext cx="91440" cy="6858000"/>
          </a:xfrm>
          <a:prstGeom prst="line">
            <a:avLst/>
          </a:prstGeom>
          <a:ln w="19050">
            <a:solidFill>
              <a:srgbClr val="B32C64"/>
            </a:solidFill>
            <a:prstDash val="dash"/>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FEBE1DEF-91C8-4C1D-A3A0-051ABC2FD3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610" y="381000"/>
            <a:ext cx="2857500" cy="495300"/>
          </a:xfrm>
          <a:prstGeom prst="rect">
            <a:avLst/>
          </a:prstGeom>
        </p:spPr>
      </p:pic>
      <p:sp>
        <p:nvSpPr>
          <p:cNvPr id="11" name="テキスト ボックス 10">
            <a:extLst>
              <a:ext uri="{FF2B5EF4-FFF2-40B4-BE49-F238E27FC236}">
                <a16:creationId xmlns:a16="http://schemas.microsoft.com/office/drawing/2014/main" id="{34782A12-2103-4075-BFCA-111CB8E70501}"/>
              </a:ext>
            </a:extLst>
          </p:cNvPr>
          <p:cNvSpPr txBox="1"/>
          <p:nvPr/>
        </p:nvSpPr>
        <p:spPr>
          <a:xfrm>
            <a:off x="491490" y="1440180"/>
            <a:ext cx="4080510" cy="461665"/>
          </a:xfrm>
          <a:prstGeom prst="rect">
            <a:avLst/>
          </a:prstGeom>
          <a:noFill/>
        </p:spPr>
        <p:txBody>
          <a:bodyPr wrap="square" rtlCol="0">
            <a:spAutoFit/>
          </a:bodyPr>
          <a:lstStyle/>
          <a:p>
            <a:r>
              <a:rPr kumimoji="1" lang="ja-JP" altLang="en-US" sz="2400" dirty="0">
                <a:solidFill>
                  <a:srgbClr val="B32C64"/>
                </a:solidFill>
                <a:latin typeface="HGS創英角ｺﾞｼｯｸUB" panose="020B0900000000000000" pitchFamily="50" charset="-128"/>
                <a:ea typeface="HGS創英角ｺﾞｼｯｸUB" panose="020B0900000000000000" pitchFamily="50" charset="-128"/>
              </a:rPr>
              <a:t>「日経</a:t>
            </a:r>
            <a:r>
              <a:rPr lang="en-US" altLang="ja-JP" sz="2400" dirty="0">
                <a:solidFill>
                  <a:srgbClr val="B32C64"/>
                </a:solidFill>
                <a:latin typeface="HGS創英角ｺﾞｼｯｸUB" panose="020B0900000000000000" pitchFamily="50" charset="-128"/>
                <a:ea typeface="HGS創英角ｺﾞｼｯｸUB" panose="020B0900000000000000" pitchFamily="50" charset="-128"/>
              </a:rPr>
              <a:t>WOMAN</a:t>
            </a:r>
            <a:r>
              <a:rPr kumimoji="1" lang="ja-JP" altLang="en-US" sz="2400" dirty="0">
                <a:solidFill>
                  <a:srgbClr val="B32C64"/>
                </a:solidFill>
                <a:latin typeface="HGS創英角ｺﾞｼｯｸUB" panose="020B0900000000000000" pitchFamily="50" charset="-128"/>
                <a:ea typeface="HGS創英角ｺﾞｼｯｸUB" panose="020B0900000000000000" pitchFamily="50" charset="-128"/>
              </a:rPr>
              <a:t>」媒体資料</a:t>
            </a:r>
          </a:p>
        </p:txBody>
      </p:sp>
      <p:sp>
        <p:nvSpPr>
          <p:cNvPr id="10" name="正方形/長方形 9">
            <a:extLst>
              <a:ext uri="{FF2B5EF4-FFF2-40B4-BE49-F238E27FC236}">
                <a16:creationId xmlns:a16="http://schemas.microsoft.com/office/drawing/2014/main" id="{9CD61EAE-CB1B-47DC-8F3F-CE57014F89F5}"/>
              </a:ext>
            </a:extLst>
          </p:cNvPr>
          <p:cNvSpPr/>
          <p:nvPr/>
        </p:nvSpPr>
        <p:spPr>
          <a:xfrm>
            <a:off x="5052060" y="381000"/>
            <a:ext cx="6522720" cy="883235"/>
          </a:xfrm>
          <a:prstGeom prst="rect">
            <a:avLst/>
          </a:prstGeom>
          <a:solidFill>
            <a:srgbClr val="B32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t>「仕事も暮らしも自分らしく」と願う働く女性たちに</a:t>
            </a:r>
            <a:endParaRPr lang="en-US" altLang="ja-JP" b="1" dirty="0"/>
          </a:p>
          <a:p>
            <a:r>
              <a:rPr lang="ja-JP" altLang="en-US" b="1" dirty="0"/>
              <a:t>お届けするワーク＆ライフスタイル情報誌</a:t>
            </a:r>
            <a:endParaRPr kumimoji="1" lang="ja-JP" altLang="en-US" dirty="0"/>
          </a:p>
        </p:txBody>
      </p:sp>
      <p:sp>
        <p:nvSpPr>
          <p:cNvPr id="16" name="涙形 15">
            <a:extLst>
              <a:ext uri="{FF2B5EF4-FFF2-40B4-BE49-F238E27FC236}">
                <a16:creationId xmlns:a16="http://schemas.microsoft.com/office/drawing/2014/main" id="{2003F01C-E22C-40B2-BB93-A90BC173FEB9}"/>
              </a:ext>
            </a:extLst>
          </p:cNvPr>
          <p:cNvSpPr/>
          <p:nvPr/>
        </p:nvSpPr>
        <p:spPr>
          <a:xfrm>
            <a:off x="7332875" y="1671012"/>
            <a:ext cx="4709158" cy="4293225"/>
          </a:xfrm>
          <a:prstGeom prst="teardrop">
            <a:avLst/>
          </a:prstGeom>
          <a:solidFill>
            <a:srgbClr val="F1B1B1">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A9ECAEA7-2158-4666-83FD-DD3111510DB6}"/>
              </a:ext>
            </a:extLst>
          </p:cNvPr>
          <p:cNvSpPr txBox="1"/>
          <p:nvPr/>
        </p:nvSpPr>
        <p:spPr>
          <a:xfrm>
            <a:off x="7301866" y="5881993"/>
            <a:ext cx="4559617" cy="461665"/>
          </a:xfrm>
          <a:prstGeom prst="rect">
            <a:avLst/>
          </a:prstGeom>
          <a:noFill/>
        </p:spPr>
        <p:txBody>
          <a:bodyPr wrap="square" rtlCol="0">
            <a:spAutoFit/>
          </a:bodyPr>
          <a:lstStyle/>
          <a:p>
            <a:r>
              <a:rPr kumimoji="1" lang="ja-JP" altLang="en-US" sz="2400" dirty="0">
                <a:solidFill>
                  <a:srgbClr val="B32C64"/>
                </a:solidFill>
                <a:latin typeface="HGPｺﾞｼｯｸE" panose="020B0900000000000000" pitchFamily="50" charset="-128"/>
                <a:ea typeface="HGPｺﾞｼｯｸE" panose="020B0900000000000000" pitchFamily="50" charset="-128"/>
              </a:rPr>
              <a:t>日経</a:t>
            </a:r>
            <a:r>
              <a:rPr kumimoji="1" lang="en-US" altLang="ja-JP" sz="2400" dirty="0">
                <a:solidFill>
                  <a:srgbClr val="B32C64"/>
                </a:solidFill>
                <a:latin typeface="HGPｺﾞｼｯｸE" panose="020B0900000000000000" pitchFamily="50" charset="-128"/>
                <a:ea typeface="HGPｺﾞｼｯｸE" panose="020B0900000000000000" pitchFamily="50" charset="-128"/>
              </a:rPr>
              <a:t>BP</a:t>
            </a:r>
            <a:r>
              <a:rPr lang="ja-JP" altLang="en-US" sz="2400" dirty="0">
                <a:solidFill>
                  <a:srgbClr val="B32C64"/>
                </a:solidFill>
                <a:latin typeface="HGPｺﾞｼｯｸE" panose="020B0900000000000000" pitchFamily="50" charset="-128"/>
                <a:ea typeface="HGPｺﾞｼｯｸE" panose="020B0900000000000000" pitchFamily="50" charset="-128"/>
              </a:rPr>
              <a:t>　メディアビジネス推進</a:t>
            </a:r>
            <a:r>
              <a:rPr kumimoji="1" lang="ja-JP" altLang="en-US" sz="2400" dirty="0">
                <a:solidFill>
                  <a:srgbClr val="B32C64"/>
                </a:solidFill>
                <a:latin typeface="HGPｺﾞｼｯｸE" panose="020B0900000000000000" pitchFamily="50" charset="-128"/>
                <a:ea typeface="HGPｺﾞｼｯｸE" panose="020B0900000000000000" pitchFamily="50" charset="-128"/>
              </a:rPr>
              <a:t>部</a:t>
            </a:r>
          </a:p>
        </p:txBody>
      </p:sp>
      <p:pic>
        <p:nvPicPr>
          <p:cNvPr id="1028" name="Picture 4" descr="日経ウーマン">
            <a:extLst>
              <a:ext uri="{FF2B5EF4-FFF2-40B4-BE49-F238E27FC236}">
                <a16:creationId xmlns:a16="http://schemas.microsoft.com/office/drawing/2014/main" id="{56FA28B4-F0F0-05C0-962F-ECAA5FF024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8437" y="1834736"/>
            <a:ext cx="2779800" cy="3711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782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涙形 23">
            <a:extLst>
              <a:ext uri="{FF2B5EF4-FFF2-40B4-BE49-F238E27FC236}">
                <a16:creationId xmlns:a16="http://schemas.microsoft.com/office/drawing/2014/main" id="{16CFB9E4-130E-482A-9EE5-4E397125942E}"/>
              </a:ext>
            </a:extLst>
          </p:cNvPr>
          <p:cNvSpPr/>
          <p:nvPr/>
        </p:nvSpPr>
        <p:spPr>
          <a:xfrm>
            <a:off x="5291837" y="755117"/>
            <a:ext cx="6096000" cy="4464454"/>
          </a:xfrm>
          <a:prstGeom prst="teardrop">
            <a:avLst>
              <a:gd name="adj" fmla="val 100820"/>
            </a:avLst>
          </a:prstGeom>
          <a:solidFill>
            <a:srgbClr val="F1B1B1">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E6F52839-BC0C-43EF-A802-849C4133F65B}"/>
              </a:ext>
            </a:extLst>
          </p:cNvPr>
          <p:cNvSpPr/>
          <p:nvPr/>
        </p:nvSpPr>
        <p:spPr>
          <a:xfrm>
            <a:off x="0" y="0"/>
            <a:ext cx="4996450" cy="6858000"/>
          </a:xfrm>
          <a:prstGeom prst="rect">
            <a:avLst/>
          </a:prstGeom>
          <a:solidFill>
            <a:srgbClr val="B32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2" name="タイトル 1">
            <a:extLst>
              <a:ext uri="{FF2B5EF4-FFF2-40B4-BE49-F238E27FC236}">
                <a16:creationId xmlns:a16="http://schemas.microsoft.com/office/drawing/2014/main" id="{587EEEE8-D34D-4B46-9AE6-48247E7882FA}"/>
              </a:ext>
            </a:extLst>
          </p:cNvPr>
          <p:cNvSpPr>
            <a:spLocks noGrp="1"/>
          </p:cNvSpPr>
          <p:nvPr>
            <p:ph type="title"/>
          </p:nvPr>
        </p:nvSpPr>
        <p:spPr bwMode="white">
          <a:xfrm>
            <a:off x="-913599" y="227269"/>
            <a:ext cx="10515600" cy="947435"/>
          </a:xfrm>
        </p:spPr>
        <p:txBody>
          <a:bodyPr>
            <a:normAutofit fontScale="90000"/>
          </a:bodyPr>
          <a:lstStyle/>
          <a:p>
            <a:r>
              <a:rPr kumimoji="1" lang="ja-JP" altLang="en-US" dirty="0"/>
              <a:t>　　　</a:t>
            </a:r>
            <a:r>
              <a:rPr kumimoji="1" lang="ja-JP" altLang="en-US" sz="1800" dirty="0">
                <a:solidFill>
                  <a:schemeClr val="bg1"/>
                </a:solidFill>
              </a:rPr>
              <a:t>日経</a:t>
            </a:r>
            <a:r>
              <a:rPr lang="en-US" altLang="ja-JP" sz="1800" dirty="0">
                <a:solidFill>
                  <a:schemeClr val="bg1"/>
                </a:solidFill>
              </a:rPr>
              <a:t>WOMAN</a:t>
            </a:r>
            <a:r>
              <a:rPr kumimoji="1" lang="ja-JP" altLang="en-US" sz="1800" dirty="0">
                <a:solidFill>
                  <a:schemeClr val="bg1"/>
                </a:solidFill>
              </a:rPr>
              <a:t>の</a:t>
            </a:r>
            <a:r>
              <a:rPr lang="ja-JP" altLang="en-US" sz="1800" dirty="0">
                <a:solidFill>
                  <a:schemeClr val="bg1"/>
                </a:solidFill>
              </a:rPr>
              <a:t>取り組み①</a:t>
            </a:r>
            <a:br>
              <a:rPr kumimoji="1" lang="en-US" altLang="ja-JP" sz="1800" dirty="0">
                <a:solidFill>
                  <a:schemeClr val="bg1"/>
                </a:solidFill>
              </a:rPr>
            </a:br>
            <a:r>
              <a:rPr lang="ja-JP" altLang="en-US" dirty="0">
                <a:solidFill>
                  <a:schemeClr val="bg1"/>
                </a:solidFill>
              </a:rPr>
              <a:t>　　　</a:t>
            </a:r>
            <a:r>
              <a:rPr lang="ja-JP" altLang="en-US" sz="3600" dirty="0">
                <a:solidFill>
                  <a:schemeClr val="bg1"/>
                </a:solidFill>
              </a:rPr>
              <a:t>「ウーマン・オブ・ザ・イヤー」</a:t>
            </a:r>
            <a:endParaRPr kumimoji="1" lang="ja-JP" altLang="en-US" sz="3600" dirty="0">
              <a:solidFill>
                <a:schemeClr val="bg1"/>
              </a:solidFill>
            </a:endParaRPr>
          </a:p>
        </p:txBody>
      </p:sp>
      <p:sp>
        <p:nvSpPr>
          <p:cNvPr id="4" name="コンテンツ プレースホルダー 2">
            <a:extLst>
              <a:ext uri="{FF2B5EF4-FFF2-40B4-BE49-F238E27FC236}">
                <a16:creationId xmlns:a16="http://schemas.microsoft.com/office/drawing/2014/main" id="{5C2491B5-EEE3-4AF7-8991-F8E9F6113A86}"/>
              </a:ext>
            </a:extLst>
          </p:cNvPr>
          <p:cNvSpPr>
            <a:spLocks noGrp="1"/>
          </p:cNvSpPr>
          <p:nvPr>
            <p:ph idx="1"/>
          </p:nvPr>
        </p:nvSpPr>
        <p:spPr bwMode="white">
          <a:xfrm>
            <a:off x="111165" y="1701606"/>
            <a:ext cx="4712889" cy="5019869"/>
          </a:xfrm>
        </p:spPr>
        <p:txBody>
          <a:bodyPr>
            <a:noAutofit/>
          </a:bodyPr>
          <a:lstStyle/>
          <a:p>
            <a:pPr>
              <a:lnSpc>
                <a:spcPct val="150000"/>
              </a:lnSpc>
            </a:pPr>
            <a:r>
              <a:rPr lang="ja-JP" altLang="en-US" sz="1400" dirty="0">
                <a:solidFill>
                  <a:schemeClr val="bg1"/>
                </a:solidFill>
              </a:rPr>
              <a:t>１９９９年に創設したアワード「ウーマン・オブ・ザ・イヤー」。</a:t>
            </a:r>
            <a:endParaRPr lang="en-US" altLang="ja-JP" sz="1400" dirty="0">
              <a:solidFill>
                <a:schemeClr val="bg1"/>
              </a:solidFill>
            </a:endParaRPr>
          </a:p>
          <a:p>
            <a:pPr>
              <a:lnSpc>
                <a:spcPct val="150000"/>
              </a:lnSpc>
            </a:pPr>
            <a:r>
              <a:rPr lang="ja-JP" altLang="en-US" sz="1400" dirty="0">
                <a:solidFill>
                  <a:schemeClr val="bg1"/>
                </a:solidFill>
              </a:rPr>
              <a:t>毎年末、その年に目覚しい活躍を遂げた女性を、働く女性のロールモデルとして表彰するアワード。それぞれのフィールドで画期的な成果を上げ、自分らしい働き方やミッションを貫いている女性たちを選出し、表彰しています。</a:t>
            </a:r>
            <a:endParaRPr lang="en-US" altLang="ja-JP" sz="1400" dirty="0">
              <a:solidFill>
                <a:schemeClr val="bg1"/>
              </a:solidFill>
            </a:endParaRPr>
          </a:p>
          <a:p>
            <a:pPr>
              <a:lnSpc>
                <a:spcPct val="150000"/>
              </a:lnSpc>
            </a:pPr>
            <a:endParaRPr lang="en-US" altLang="ja-JP" sz="1050" dirty="0">
              <a:solidFill>
                <a:schemeClr val="bg1"/>
              </a:solidFill>
            </a:endParaRPr>
          </a:p>
          <a:p>
            <a:pPr>
              <a:lnSpc>
                <a:spcPct val="150000"/>
              </a:lnSpc>
            </a:pPr>
            <a:r>
              <a:rPr lang="ja-JP" altLang="en-US" sz="1400" dirty="0">
                <a:solidFill>
                  <a:schemeClr val="bg1"/>
                </a:solidFill>
              </a:rPr>
              <a:t>過去の受賞者には、松永真理</a:t>
            </a:r>
            <a:r>
              <a:rPr lang="ja-JP" altLang="en-US" sz="1100" dirty="0">
                <a:solidFill>
                  <a:schemeClr val="bg1"/>
                </a:solidFill>
              </a:rPr>
              <a:t>さん（ｉモード生みの親）</a:t>
            </a:r>
            <a:r>
              <a:rPr lang="ja-JP" altLang="en-US" sz="1400" dirty="0">
                <a:solidFill>
                  <a:schemeClr val="bg1"/>
                </a:solidFill>
              </a:rPr>
              <a:t>、勝間和代</a:t>
            </a:r>
            <a:r>
              <a:rPr lang="ja-JP" altLang="en-US" sz="1100" dirty="0">
                <a:solidFill>
                  <a:schemeClr val="bg1"/>
                </a:solidFill>
              </a:rPr>
              <a:t>さん（経済評論家）</a:t>
            </a:r>
            <a:r>
              <a:rPr lang="ja-JP" altLang="en-US" sz="1400" dirty="0">
                <a:solidFill>
                  <a:schemeClr val="bg1"/>
                </a:solidFill>
              </a:rPr>
              <a:t>、南場智子</a:t>
            </a:r>
            <a:r>
              <a:rPr lang="ja-JP" altLang="en-US" sz="1100" dirty="0">
                <a:solidFill>
                  <a:schemeClr val="bg1"/>
                </a:solidFill>
              </a:rPr>
              <a:t>さん（ディー・エヌ・エー創業者）</a:t>
            </a:r>
            <a:r>
              <a:rPr lang="ja-JP" altLang="en-US" sz="1400" dirty="0">
                <a:solidFill>
                  <a:schemeClr val="bg1"/>
                </a:solidFill>
              </a:rPr>
              <a:t>、佐藤真海</a:t>
            </a:r>
            <a:r>
              <a:rPr lang="ja-JP" altLang="en-US" sz="1100" dirty="0">
                <a:solidFill>
                  <a:schemeClr val="bg1"/>
                </a:solidFill>
              </a:rPr>
              <a:t>さん（パラリンピアン）</a:t>
            </a:r>
            <a:r>
              <a:rPr lang="ja-JP" altLang="en-US" sz="1400" dirty="0">
                <a:solidFill>
                  <a:schemeClr val="bg1"/>
                </a:solidFill>
              </a:rPr>
              <a:t>、髙橋政代</a:t>
            </a:r>
            <a:r>
              <a:rPr lang="ja-JP" altLang="en-US" sz="1100" dirty="0">
                <a:solidFill>
                  <a:schemeClr val="bg1"/>
                </a:solidFill>
              </a:rPr>
              <a:t>さん（理化学研究所 再生医療研究開発プロジェクトリーダー・眼科医）</a:t>
            </a:r>
            <a:r>
              <a:rPr lang="ja-JP" altLang="en-US" sz="1400" dirty="0">
                <a:solidFill>
                  <a:schemeClr val="bg1"/>
                </a:solidFill>
              </a:rPr>
              <a:t>、諏訪貴子</a:t>
            </a:r>
            <a:r>
              <a:rPr lang="ja-JP" altLang="en-US" sz="1100" dirty="0">
                <a:solidFill>
                  <a:schemeClr val="bg1"/>
                </a:solidFill>
              </a:rPr>
              <a:t>さん（ダイヤ精機株式会社代表取締役）</a:t>
            </a:r>
            <a:r>
              <a:rPr lang="ja-JP" altLang="en-US" sz="1400" dirty="0">
                <a:solidFill>
                  <a:schemeClr val="bg1"/>
                </a:solidFill>
              </a:rPr>
              <a:t> 、近藤麻理恵</a:t>
            </a:r>
            <a:r>
              <a:rPr lang="ja-JP" altLang="en-US" sz="1100" dirty="0">
                <a:solidFill>
                  <a:schemeClr val="bg1"/>
                </a:solidFill>
              </a:rPr>
              <a:t>さん（片付けコンサルタント）</a:t>
            </a:r>
            <a:r>
              <a:rPr lang="ja-JP" altLang="en-US" sz="1400" dirty="0">
                <a:solidFill>
                  <a:schemeClr val="bg1"/>
                </a:solidFill>
              </a:rPr>
              <a:t>など、自分らしく輝いている女性が多数。</a:t>
            </a:r>
            <a:endParaRPr lang="en-US" altLang="ja-JP" sz="1400" dirty="0">
              <a:solidFill>
                <a:schemeClr val="bg1"/>
              </a:solidFill>
            </a:endParaRPr>
          </a:p>
          <a:p>
            <a:pPr>
              <a:lnSpc>
                <a:spcPct val="150000"/>
              </a:lnSpc>
            </a:pPr>
            <a:endParaRPr lang="en-US" altLang="ja-JP" sz="1400" dirty="0">
              <a:solidFill>
                <a:schemeClr val="accent3">
                  <a:lumMod val="50000"/>
                </a:schemeClr>
              </a:solidFill>
            </a:endParaRPr>
          </a:p>
          <a:p>
            <a:pPr>
              <a:lnSpc>
                <a:spcPct val="150000"/>
              </a:lnSpc>
            </a:pPr>
            <a:endParaRPr lang="en-US" altLang="ja-JP" sz="1400" dirty="0">
              <a:solidFill>
                <a:schemeClr val="bg1"/>
              </a:solidFill>
            </a:endParaRPr>
          </a:p>
          <a:p>
            <a:endParaRPr lang="en-US" altLang="ja-JP" sz="1400" dirty="0">
              <a:solidFill>
                <a:schemeClr val="bg1"/>
              </a:solidFill>
            </a:endParaRPr>
          </a:p>
        </p:txBody>
      </p:sp>
      <p:sp>
        <p:nvSpPr>
          <p:cNvPr id="3" name="スライド番号プレースホルダー 2"/>
          <p:cNvSpPr>
            <a:spLocks noGrp="1"/>
          </p:cNvSpPr>
          <p:nvPr>
            <p:ph type="sldNum" sz="quarter" idx="12"/>
          </p:nvPr>
        </p:nvSpPr>
        <p:spPr>
          <a:xfrm>
            <a:off x="8703196" y="6334658"/>
            <a:ext cx="2743200" cy="365125"/>
          </a:xfrm>
        </p:spPr>
        <p:txBody>
          <a:bodyPr/>
          <a:lstStyle/>
          <a:p>
            <a:fld id="{40498343-1E8D-44CC-9580-D8793D33158C}" type="slidenum">
              <a:rPr lang="ja-JP" altLang="en-US" smtClean="0"/>
              <a:t>10</a:t>
            </a:fld>
            <a:endParaRPr lang="ja-JP" altLang="en-US" dirty="0"/>
          </a:p>
        </p:txBody>
      </p:sp>
      <p:sp>
        <p:nvSpPr>
          <p:cNvPr id="26" name="涙形 25">
            <a:extLst>
              <a:ext uri="{FF2B5EF4-FFF2-40B4-BE49-F238E27FC236}">
                <a16:creationId xmlns:a16="http://schemas.microsoft.com/office/drawing/2014/main" id="{71B44539-59DA-4EC1-ABCA-367AE01413B3}"/>
              </a:ext>
            </a:extLst>
          </p:cNvPr>
          <p:cNvSpPr/>
          <p:nvPr/>
        </p:nvSpPr>
        <p:spPr>
          <a:xfrm>
            <a:off x="5579435" y="4801613"/>
            <a:ext cx="6756038" cy="2097674"/>
          </a:xfrm>
          <a:prstGeom prst="teardrop">
            <a:avLst>
              <a:gd name="adj" fmla="val 10082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bg1">
                    <a:lumMod val="50000"/>
                  </a:schemeClr>
                </a:solidFill>
                <a:latin typeface="HGPｺﾞｼｯｸE" panose="020B0900000000000000" pitchFamily="50" charset="-128"/>
                <a:ea typeface="HGPｺﾞｼｯｸE" panose="020B0900000000000000" pitchFamily="50" charset="-128"/>
              </a:rPr>
              <a:t>　「日経</a:t>
            </a:r>
            <a:r>
              <a:rPr lang="en-US" altLang="ja-JP" dirty="0">
                <a:solidFill>
                  <a:schemeClr val="bg1">
                    <a:lumMod val="50000"/>
                  </a:schemeClr>
                </a:solidFill>
                <a:latin typeface="HGPｺﾞｼｯｸE" panose="020B0900000000000000" pitchFamily="50" charset="-128"/>
                <a:ea typeface="HGPｺﾞｼｯｸE" panose="020B0900000000000000" pitchFamily="50" charset="-128"/>
              </a:rPr>
              <a:t>WOMAN</a:t>
            </a:r>
            <a:r>
              <a:rPr lang="ja-JP" altLang="en-US" dirty="0">
                <a:solidFill>
                  <a:schemeClr val="bg1">
                    <a:lumMod val="50000"/>
                  </a:schemeClr>
                </a:solidFill>
                <a:latin typeface="HGPｺﾞｼｯｸE" panose="020B0900000000000000" pitchFamily="50" charset="-128"/>
                <a:ea typeface="HGPｺﾞｼｯｸE" panose="020B0900000000000000" pitchFamily="50" charset="-128"/>
              </a:rPr>
              <a:t>」は、女性の生き方や</a:t>
            </a:r>
            <a:endParaRPr lang="en-US" altLang="ja-JP" dirty="0">
              <a:solidFill>
                <a:schemeClr val="bg1">
                  <a:lumMod val="50000"/>
                </a:schemeClr>
              </a:solidFill>
              <a:latin typeface="HGPｺﾞｼｯｸE" panose="020B0900000000000000" pitchFamily="50" charset="-128"/>
              <a:ea typeface="HGPｺﾞｼｯｸE" panose="020B0900000000000000" pitchFamily="50" charset="-128"/>
            </a:endParaRPr>
          </a:p>
          <a:p>
            <a:r>
              <a:rPr lang="ja-JP" altLang="en-US" dirty="0">
                <a:solidFill>
                  <a:schemeClr val="bg1">
                    <a:lumMod val="50000"/>
                  </a:schemeClr>
                </a:solidFill>
                <a:latin typeface="HGPｺﾞｼｯｸE" panose="020B0900000000000000" pitchFamily="50" charset="-128"/>
                <a:ea typeface="HGPｺﾞｼｯｸE" panose="020B0900000000000000" pitchFamily="50" charset="-128"/>
              </a:rPr>
              <a:t>　　　働き方に光をあてていく事を</a:t>
            </a:r>
            <a:endParaRPr lang="en-US" altLang="ja-JP" dirty="0">
              <a:solidFill>
                <a:schemeClr val="bg1">
                  <a:lumMod val="50000"/>
                </a:schemeClr>
              </a:solidFill>
              <a:latin typeface="HGPｺﾞｼｯｸE" panose="020B0900000000000000" pitchFamily="50" charset="-128"/>
              <a:ea typeface="HGPｺﾞｼｯｸE" panose="020B0900000000000000" pitchFamily="50" charset="-128"/>
            </a:endParaRPr>
          </a:p>
          <a:p>
            <a:r>
              <a:rPr lang="ja-JP" altLang="en-US" dirty="0">
                <a:solidFill>
                  <a:schemeClr val="bg1">
                    <a:lumMod val="50000"/>
                  </a:schemeClr>
                </a:solidFill>
                <a:latin typeface="HGPｺﾞｼｯｸE" panose="020B0900000000000000" pitchFamily="50" charset="-128"/>
                <a:ea typeface="HGPｺﾞｼｯｸE" panose="020B0900000000000000" pitchFamily="50" charset="-128"/>
              </a:rPr>
              <a:t>大きなミッションのひとつと考えています。 </a:t>
            </a:r>
            <a:endParaRPr lang="en-US" altLang="ja-JP" dirty="0">
              <a:solidFill>
                <a:schemeClr val="bg1">
                  <a:lumMod val="50000"/>
                </a:schemeClr>
              </a:solidFill>
              <a:latin typeface="HGPｺﾞｼｯｸE" panose="020B0900000000000000" pitchFamily="50" charset="-128"/>
              <a:ea typeface="HGPｺﾞｼｯｸE" panose="020B0900000000000000" pitchFamily="50" charset="-128"/>
            </a:endParaRPr>
          </a:p>
        </p:txBody>
      </p:sp>
      <p:sp>
        <p:nvSpPr>
          <p:cNvPr id="13" name="コンテンツ プレースホルダー 2">
            <a:extLst>
              <a:ext uri="{FF2B5EF4-FFF2-40B4-BE49-F238E27FC236}">
                <a16:creationId xmlns:a16="http://schemas.microsoft.com/office/drawing/2014/main" id="{345241AA-076B-4732-81C9-81D1255DF668}"/>
              </a:ext>
            </a:extLst>
          </p:cNvPr>
          <p:cNvSpPr txBox="1">
            <a:spLocks/>
          </p:cNvSpPr>
          <p:nvPr/>
        </p:nvSpPr>
        <p:spPr>
          <a:xfrm>
            <a:off x="6360135" y="880066"/>
            <a:ext cx="4686122" cy="476995"/>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Tx/>
              <a:buNone/>
              <a:defRPr kumimoji="1" sz="2800" kern="1200">
                <a:solidFill>
                  <a:srgbClr val="B32C64"/>
                </a:solidFill>
                <a:latin typeface="HGPｺﾞｼｯｸE" panose="020B0900000000000000" pitchFamily="50" charset="-128"/>
                <a:ea typeface="HGPｺﾞｼｯｸE" panose="020B0900000000000000"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HGPｺﾞｼｯｸE" panose="020B0900000000000000" pitchFamily="50" charset="-128"/>
                <a:ea typeface="HGPｺﾞｼｯｸE" panose="020B0900000000000000" pitchFamily="50" charset="-128"/>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HGPｺﾞｼｯｸE" panose="020B0900000000000000" pitchFamily="50" charset="-128"/>
                <a:ea typeface="HGPｺﾞｼｯｸE" panose="020B0900000000000000" pitchFamily="50" charset="-128"/>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dirty="0">
                <a:solidFill>
                  <a:srgbClr val="C00000"/>
                </a:solidFill>
              </a:rPr>
              <a:t>「ウーマンオブ・ザ・イヤー２０２２」受賞者の面々</a:t>
            </a:r>
            <a:endParaRPr lang="en-US" altLang="ja-JP" sz="1800" dirty="0">
              <a:solidFill>
                <a:srgbClr val="C00000"/>
              </a:solidFill>
            </a:endParaRPr>
          </a:p>
        </p:txBody>
      </p:sp>
      <p:pic>
        <p:nvPicPr>
          <p:cNvPr id="22" name="図 21">
            <a:extLst>
              <a:ext uri="{FF2B5EF4-FFF2-40B4-BE49-F238E27FC236}">
                <a16:creationId xmlns:a16="http://schemas.microsoft.com/office/drawing/2014/main" id="{4FC7E61C-9FC6-48AE-8E7C-A554C27906A0}"/>
              </a:ext>
            </a:extLst>
          </p:cNvPr>
          <p:cNvPicPr>
            <a:picLocks noChangeAspect="1"/>
          </p:cNvPicPr>
          <p:nvPr/>
        </p:nvPicPr>
        <p:blipFill>
          <a:blip r:embed="rId3"/>
          <a:stretch>
            <a:fillRect/>
          </a:stretch>
        </p:blipFill>
        <p:spPr>
          <a:xfrm>
            <a:off x="5164789" y="4018232"/>
            <a:ext cx="393582" cy="386616"/>
          </a:xfrm>
          <a:prstGeom prst="rect">
            <a:avLst/>
          </a:prstGeom>
        </p:spPr>
      </p:pic>
      <p:pic>
        <p:nvPicPr>
          <p:cNvPr id="23" name="図 22">
            <a:extLst>
              <a:ext uri="{FF2B5EF4-FFF2-40B4-BE49-F238E27FC236}">
                <a16:creationId xmlns:a16="http://schemas.microsoft.com/office/drawing/2014/main" id="{CAB9A15E-E78B-44F0-8A97-79EF4FD7DA1B}"/>
              </a:ext>
            </a:extLst>
          </p:cNvPr>
          <p:cNvPicPr>
            <a:picLocks noChangeAspect="1"/>
          </p:cNvPicPr>
          <p:nvPr/>
        </p:nvPicPr>
        <p:blipFill>
          <a:blip r:embed="rId3"/>
          <a:stretch>
            <a:fillRect/>
          </a:stretch>
        </p:blipFill>
        <p:spPr>
          <a:xfrm>
            <a:off x="10496937" y="5185424"/>
            <a:ext cx="557587" cy="547718"/>
          </a:xfrm>
          <a:prstGeom prst="rect">
            <a:avLst/>
          </a:prstGeom>
        </p:spPr>
      </p:pic>
      <p:pic>
        <p:nvPicPr>
          <p:cNvPr id="25" name="図 24">
            <a:extLst>
              <a:ext uri="{FF2B5EF4-FFF2-40B4-BE49-F238E27FC236}">
                <a16:creationId xmlns:a16="http://schemas.microsoft.com/office/drawing/2014/main" id="{61F0DC9B-2E0A-4609-ABAB-009D430A19EF}"/>
              </a:ext>
            </a:extLst>
          </p:cNvPr>
          <p:cNvPicPr>
            <a:picLocks noChangeAspect="1"/>
          </p:cNvPicPr>
          <p:nvPr/>
        </p:nvPicPr>
        <p:blipFill>
          <a:blip r:embed="rId3"/>
          <a:stretch>
            <a:fillRect/>
          </a:stretch>
        </p:blipFill>
        <p:spPr>
          <a:xfrm>
            <a:off x="5558371" y="5431447"/>
            <a:ext cx="801764" cy="787573"/>
          </a:xfrm>
          <a:prstGeom prst="rect">
            <a:avLst/>
          </a:prstGeom>
        </p:spPr>
      </p:pic>
      <p:sp>
        <p:nvSpPr>
          <p:cNvPr id="5" name="コンテンツ プレースホルダー 2">
            <a:extLst>
              <a:ext uri="{FF2B5EF4-FFF2-40B4-BE49-F238E27FC236}">
                <a16:creationId xmlns:a16="http://schemas.microsoft.com/office/drawing/2014/main" id="{90A03892-1AE2-7815-1772-A4EFFB9A9749}"/>
              </a:ext>
            </a:extLst>
          </p:cNvPr>
          <p:cNvSpPr txBox="1">
            <a:spLocks/>
          </p:cNvSpPr>
          <p:nvPr/>
        </p:nvSpPr>
        <p:spPr>
          <a:xfrm>
            <a:off x="8603582" y="4690141"/>
            <a:ext cx="2942428" cy="4769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kumimoji="1" sz="2800" kern="1200">
                <a:solidFill>
                  <a:srgbClr val="B32C64"/>
                </a:solidFill>
                <a:latin typeface="HGPｺﾞｼｯｸE" panose="020B0900000000000000" pitchFamily="50" charset="-128"/>
                <a:ea typeface="HGPｺﾞｼｯｸE" panose="020B0900000000000000"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HGPｺﾞｼｯｸE" panose="020B0900000000000000" pitchFamily="50" charset="-128"/>
                <a:ea typeface="HGPｺﾞｼｯｸE" panose="020B0900000000000000" pitchFamily="50" charset="-128"/>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HGPｺﾞｼｯｸE" panose="020B0900000000000000" pitchFamily="50" charset="-128"/>
                <a:ea typeface="HGPｺﾞｼｯｸE" panose="020B0900000000000000" pitchFamily="50" charset="-128"/>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200" dirty="0">
                <a:solidFill>
                  <a:schemeClr val="tx1">
                    <a:lumMod val="50000"/>
                    <a:lumOff val="50000"/>
                  </a:schemeClr>
                </a:solidFill>
              </a:rPr>
              <a:t>「日経</a:t>
            </a:r>
            <a:r>
              <a:rPr lang="en-US" altLang="ja-JP" sz="1200" dirty="0">
                <a:solidFill>
                  <a:schemeClr val="tx1">
                    <a:lumMod val="50000"/>
                    <a:lumOff val="50000"/>
                  </a:schemeClr>
                </a:solidFill>
              </a:rPr>
              <a:t>WOMAN</a:t>
            </a:r>
            <a:r>
              <a:rPr lang="ja-JP" altLang="en-US" sz="1200" dirty="0">
                <a:solidFill>
                  <a:schemeClr val="tx1">
                    <a:lumMod val="50000"/>
                    <a:lumOff val="50000"/>
                  </a:schemeClr>
                </a:solidFill>
              </a:rPr>
              <a:t>」</a:t>
            </a:r>
            <a:r>
              <a:rPr lang="en-US" altLang="ja-JP" sz="1200" dirty="0">
                <a:solidFill>
                  <a:schemeClr val="tx1">
                    <a:lumMod val="50000"/>
                    <a:lumOff val="50000"/>
                  </a:schemeClr>
                </a:solidFill>
              </a:rPr>
              <a:t>2022</a:t>
            </a:r>
            <a:r>
              <a:rPr lang="ja-JP" altLang="en-US" sz="1200" dirty="0">
                <a:solidFill>
                  <a:schemeClr val="tx1">
                    <a:lumMod val="50000"/>
                    <a:lumOff val="50000"/>
                  </a:schemeClr>
                </a:solidFill>
              </a:rPr>
              <a:t>年</a:t>
            </a:r>
            <a:r>
              <a:rPr lang="en-US" altLang="ja-JP" sz="1200" dirty="0">
                <a:solidFill>
                  <a:schemeClr val="tx1">
                    <a:lumMod val="50000"/>
                    <a:lumOff val="50000"/>
                  </a:schemeClr>
                </a:solidFill>
              </a:rPr>
              <a:t>1</a:t>
            </a:r>
            <a:r>
              <a:rPr lang="ja-JP" altLang="en-US" sz="1200" dirty="0">
                <a:solidFill>
                  <a:schemeClr val="tx1">
                    <a:lumMod val="50000"/>
                    <a:lumOff val="50000"/>
                  </a:schemeClr>
                </a:solidFill>
              </a:rPr>
              <a:t>月号誌面より</a:t>
            </a:r>
            <a:endParaRPr lang="en-US" altLang="ja-JP" sz="1200" dirty="0">
              <a:solidFill>
                <a:schemeClr val="tx1">
                  <a:lumMod val="50000"/>
                  <a:lumOff val="50000"/>
                </a:schemeClr>
              </a:solidFill>
            </a:endParaRPr>
          </a:p>
        </p:txBody>
      </p:sp>
      <p:pic>
        <p:nvPicPr>
          <p:cNvPr id="6" name="図 5">
            <a:extLst>
              <a:ext uri="{FF2B5EF4-FFF2-40B4-BE49-F238E27FC236}">
                <a16:creationId xmlns:a16="http://schemas.microsoft.com/office/drawing/2014/main" id="{1FA91E8E-DEEE-59CD-F7DD-6B13BD1BBA76}"/>
              </a:ext>
            </a:extLst>
          </p:cNvPr>
          <p:cNvPicPr>
            <a:picLocks noChangeAspect="1"/>
          </p:cNvPicPr>
          <p:nvPr/>
        </p:nvPicPr>
        <p:blipFill>
          <a:blip r:embed="rId4"/>
          <a:stretch>
            <a:fillRect/>
          </a:stretch>
        </p:blipFill>
        <p:spPr>
          <a:xfrm>
            <a:off x="6488928" y="1364587"/>
            <a:ext cx="4810976" cy="3307266"/>
          </a:xfrm>
          <a:prstGeom prst="rect">
            <a:avLst/>
          </a:prstGeom>
          <a:ln>
            <a:solidFill>
              <a:schemeClr val="bg1">
                <a:lumMod val="50000"/>
              </a:schemeClr>
            </a:solidFill>
          </a:ln>
        </p:spPr>
      </p:pic>
    </p:spTree>
    <p:extLst>
      <p:ext uri="{BB962C8B-B14F-4D97-AF65-F5344CB8AC3E}">
        <p14:creationId xmlns:p14="http://schemas.microsoft.com/office/powerpoint/2010/main" val="789594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涙形 23">
            <a:extLst>
              <a:ext uri="{FF2B5EF4-FFF2-40B4-BE49-F238E27FC236}">
                <a16:creationId xmlns:a16="http://schemas.microsoft.com/office/drawing/2014/main" id="{16CFB9E4-130E-482A-9EE5-4E397125942E}"/>
              </a:ext>
            </a:extLst>
          </p:cNvPr>
          <p:cNvSpPr/>
          <p:nvPr/>
        </p:nvSpPr>
        <p:spPr>
          <a:xfrm>
            <a:off x="5562600" y="209467"/>
            <a:ext cx="6096000" cy="4538836"/>
          </a:xfrm>
          <a:prstGeom prst="teardrop">
            <a:avLst>
              <a:gd name="adj" fmla="val 10082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E6F52839-BC0C-43EF-A802-849C4133F65B}"/>
              </a:ext>
            </a:extLst>
          </p:cNvPr>
          <p:cNvSpPr/>
          <p:nvPr/>
        </p:nvSpPr>
        <p:spPr>
          <a:xfrm>
            <a:off x="0" y="0"/>
            <a:ext cx="4996450" cy="6858000"/>
          </a:xfrm>
          <a:prstGeom prst="rect">
            <a:avLst/>
          </a:prstGeom>
          <a:solidFill>
            <a:srgbClr val="B32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2" name="タイトル 1">
            <a:extLst>
              <a:ext uri="{FF2B5EF4-FFF2-40B4-BE49-F238E27FC236}">
                <a16:creationId xmlns:a16="http://schemas.microsoft.com/office/drawing/2014/main" id="{587EEEE8-D34D-4B46-9AE6-48247E7882FA}"/>
              </a:ext>
            </a:extLst>
          </p:cNvPr>
          <p:cNvSpPr>
            <a:spLocks noGrp="1"/>
          </p:cNvSpPr>
          <p:nvPr>
            <p:ph type="title"/>
          </p:nvPr>
        </p:nvSpPr>
        <p:spPr bwMode="white">
          <a:xfrm>
            <a:off x="-860522" y="329136"/>
            <a:ext cx="10515600" cy="947435"/>
          </a:xfrm>
        </p:spPr>
        <p:txBody>
          <a:bodyPr>
            <a:normAutofit fontScale="90000"/>
          </a:bodyPr>
          <a:lstStyle/>
          <a:p>
            <a:r>
              <a:rPr kumimoji="1" lang="ja-JP" altLang="en-US" dirty="0"/>
              <a:t>　　　</a:t>
            </a:r>
            <a:r>
              <a:rPr kumimoji="1" lang="ja-JP" altLang="en-US" sz="1800" dirty="0">
                <a:solidFill>
                  <a:schemeClr val="bg1"/>
                </a:solidFill>
              </a:rPr>
              <a:t>日経</a:t>
            </a:r>
            <a:r>
              <a:rPr lang="en-US" altLang="ja-JP" sz="1800" dirty="0">
                <a:solidFill>
                  <a:schemeClr val="bg1"/>
                </a:solidFill>
              </a:rPr>
              <a:t>WOMAN</a:t>
            </a:r>
            <a:r>
              <a:rPr kumimoji="1" lang="ja-JP" altLang="en-US" sz="1800" dirty="0">
                <a:solidFill>
                  <a:schemeClr val="bg1"/>
                </a:solidFill>
              </a:rPr>
              <a:t>の</a:t>
            </a:r>
            <a:r>
              <a:rPr lang="ja-JP" altLang="en-US" sz="1800" dirty="0">
                <a:solidFill>
                  <a:schemeClr val="bg1"/>
                </a:solidFill>
              </a:rPr>
              <a:t>取り組み②</a:t>
            </a:r>
            <a:br>
              <a:rPr kumimoji="1" lang="en-US" altLang="ja-JP" sz="1800" dirty="0">
                <a:solidFill>
                  <a:schemeClr val="bg1"/>
                </a:solidFill>
              </a:rPr>
            </a:br>
            <a:r>
              <a:rPr lang="ja-JP" altLang="en-US" dirty="0">
                <a:solidFill>
                  <a:schemeClr val="bg1"/>
                </a:solidFill>
              </a:rPr>
              <a:t>　　　</a:t>
            </a:r>
            <a:r>
              <a:rPr lang="ja-JP" altLang="en-US" sz="3600" dirty="0">
                <a:solidFill>
                  <a:schemeClr val="bg1"/>
                </a:solidFill>
              </a:rPr>
              <a:t>「女性が活躍する会社</a:t>
            </a:r>
            <a:r>
              <a:rPr lang="ja-JP" altLang="en-US" sz="3600" dirty="0">
                <a:solidFill>
                  <a:srgbClr val="C00000"/>
                </a:solidFill>
              </a:rPr>
              <a:t>　</a:t>
            </a:r>
            <a:br>
              <a:rPr lang="en-US" altLang="ja-JP" sz="3600" dirty="0">
                <a:solidFill>
                  <a:srgbClr val="C00000"/>
                </a:solidFill>
              </a:rPr>
            </a:br>
            <a:r>
              <a:rPr lang="ja-JP" altLang="en-US" sz="3600" dirty="0">
                <a:solidFill>
                  <a:srgbClr val="C00000"/>
                </a:solidFill>
              </a:rPr>
              <a:t>　　　　　　　　　　</a:t>
            </a:r>
            <a:r>
              <a:rPr lang="en-US" altLang="ja-JP" sz="3600" dirty="0">
                <a:solidFill>
                  <a:schemeClr val="bg1"/>
                </a:solidFill>
              </a:rPr>
              <a:t>BEST</a:t>
            </a:r>
            <a:r>
              <a:rPr lang="ja-JP" altLang="en-US" sz="3600" dirty="0">
                <a:solidFill>
                  <a:schemeClr val="bg1"/>
                </a:solidFill>
              </a:rPr>
              <a:t>１００」</a:t>
            </a:r>
            <a:endParaRPr kumimoji="1" lang="ja-JP" altLang="en-US" sz="3600" dirty="0">
              <a:solidFill>
                <a:schemeClr val="bg1"/>
              </a:solidFill>
            </a:endParaRPr>
          </a:p>
        </p:txBody>
      </p:sp>
      <p:sp>
        <p:nvSpPr>
          <p:cNvPr id="4" name="コンテンツ プレースホルダー 2">
            <a:extLst>
              <a:ext uri="{FF2B5EF4-FFF2-40B4-BE49-F238E27FC236}">
                <a16:creationId xmlns:a16="http://schemas.microsoft.com/office/drawing/2014/main" id="{5C2491B5-EEE3-4AF7-8991-F8E9F6113A86}"/>
              </a:ext>
            </a:extLst>
          </p:cNvPr>
          <p:cNvSpPr>
            <a:spLocks noGrp="1"/>
          </p:cNvSpPr>
          <p:nvPr>
            <p:ph idx="1"/>
          </p:nvPr>
        </p:nvSpPr>
        <p:spPr bwMode="white">
          <a:xfrm>
            <a:off x="360826" y="1701606"/>
            <a:ext cx="4463228" cy="5019869"/>
          </a:xfrm>
        </p:spPr>
        <p:txBody>
          <a:bodyPr>
            <a:noAutofit/>
          </a:bodyPr>
          <a:lstStyle/>
          <a:p>
            <a:pPr>
              <a:lnSpc>
                <a:spcPct val="150000"/>
              </a:lnSpc>
            </a:pPr>
            <a:r>
              <a:rPr lang="ja-JP" altLang="en-US" sz="1400" dirty="0">
                <a:solidFill>
                  <a:schemeClr val="bg1"/>
                </a:solidFill>
              </a:rPr>
              <a:t>「日経</a:t>
            </a:r>
            <a:r>
              <a:rPr lang="en-US" altLang="ja-JP" sz="1400" dirty="0">
                <a:solidFill>
                  <a:schemeClr val="bg1"/>
                </a:solidFill>
              </a:rPr>
              <a:t>WOMAN</a:t>
            </a:r>
            <a:r>
              <a:rPr lang="ja-JP" altLang="en-US" sz="1400" dirty="0">
                <a:solidFill>
                  <a:schemeClr val="bg1"/>
                </a:solidFill>
              </a:rPr>
              <a:t>」は、女性の活躍推進や働きやすさの実現に取り組む企業を取材し続けてきました。</a:t>
            </a:r>
            <a:endParaRPr lang="en-US" altLang="ja-JP" sz="1400" dirty="0">
              <a:solidFill>
                <a:schemeClr val="bg1"/>
              </a:solidFill>
            </a:endParaRPr>
          </a:p>
          <a:p>
            <a:pPr>
              <a:lnSpc>
                <a:spcPct val="150000"/>
              </a:lnSpc>
            </a:pPr>
            <a:r>
              <a:rPr lang="ja-JP" altLang="en-US" sz="1400" dirty="0">
                <a:solidFill>
                  <a:schemeClr val="bg1"/>
                </a:solidFill>
              </a:rPr>
              <a:t>そして、</a:t>
            </a:r>
            <a:r>
              <a:rPr lang="ja-JP" altLang="en-US" sz="1400" u="sng" dirty="0">
                <a:solidFill>
                  <a:schemeClr val="bg1"/>
                </a:solidFill>
              </a:rPr>
              <a:t>「女性が活躍する会社」</a:t>
            </a:r>
            <a:r>
              <a:rPr lang="ja-JP" altLang="en-US" sz="1400" dirty="0">
                <a:solidFill>
                  <a:schemeClr val="bg1"/>
                </a:solidFill>
              </a:rPr>
              <a:t>という切り口で企業を評価する概念がほとんどなかった</a:t>
            </a:r>
            <a:r>
              <a:rPr lang="en-US" altLang="ja-JP" sz="1400" dirty="0">
                <a:solidFill>
                  <a:schemeClr val="bg1"/>
                </a:solidFill>
              </a:rPr>
              <a:t>1988</a:t>
            </a:r>
            <a:r>
              <a:rPr lang="ja-JP" altLang="en-US" sz="1400" dirty="0">
                <a:solidFill>
                  <a:schemeClr val="bg1"/>
                </a:solidFill>
              </a:rPr>
              <a:t>年の創刊時から</a:t>
            </a:r>
            <a:r>
              <a:rPr lang="ja-JP" altLang="en-US" sz="1400" u="sng" dirty="0">
                <a:solidFill>
                  <a:schemeClr val="bg1"/>
                </a:solidFill>
              </a:rPr>
              <a:t>「企業の女性活用度調査」</a:t>
            </a:r>
            <a:r>
              <a:rPr lang="ja-JP" altLang="en-US" sz="1400" dirty="0">
                <a:solidFill>
                  <a:schemeClr val="bg1"/>
                </a:solidFill>
              </a:rPr>
              <a:t>を実施。上位企業の取り組み内容や、上位１００社をランキング形式で発表しています。</a:t>
            </a:r>
            <a:endParaRPr lang="en-US" altLang="ja-JP" sz="1400" dirty="0">
              <a:solidFill>
                <a:schemeClr val="bg1"/>
              </a:solidFill>
            </a:endParaRPr>
          </a:p>
          <a:p>
            <a:pPr>
              <a:lnSpc>
                <a:spcPct val="150000"/>
              </a:lnSpc>
            </a:pPr>
            <a:r>
              <a:rPr lang="ja-JP" altLang="en-US" sz="1400" dirty="0">
                <a:solidFill>
                  <a:schemeClr val="bg1"/>
                </a:solidFill>
              </a:rPr>
              <a:t>女性活躍推進が急速に進む今、本取り組みに対する社会的な注目がますます高まっています。</a:t>
            </a:r>
            <a:endParaRPr lang="en-US" altLang="ja-JP" sz="1400" dirty="0">
              <a:solidFill>
                <a:schemeClr val="bg1"/>
              </a:solidFill>
            </a:endParaRPr>
          </a:p>
          <a:p>
            <a:endParaRPr lang="en-US" altLang="ja-JP" sz="1400" dirty="0">
              <a:solidFill>
                <a:schemeClr val="bg1"/>
              </a:solidFill>
            </a:endParaRPr>
          </a:p>
        </p:txBody>
      </p:sp>
      <p:sp>
        <p:nvSpPr>
          <p:cNvPr id="3" name="スライド番号プレースホルダー 2"/>
          <p:cNvSpPr>
            <a:spLocks noGrp="1"/>
          </p:cNvSpPr>
          <p:nvPr>
            <p:ph type="sldNum" sz="quarter" idx="12"/>
          </p:nvPr>
        </p:nvSpPr>
        <p:spPr>
          <a:xfrm>
            <a:off x="8610600" y="6356350"/>
            <a:ext cx="2743200" cy="365125"/>
          </a:xfrm>
        </p:spPr>
        <p:txBody>
          <a:bodyPr/>
          <a:lstStyle/>
          <a:p>
            <a:fld id="{40498343-1E8D-44CC-9580-D8793D33158C}" type="slidenum">
              <a:rPr lang="ja-JP" altLang="en-US" smtClean="0"/>
              <a:t>11</a:t>
            </a:fld>
            <a:endParaRPr lang="ja-JP" altLang="en-US" dirty="0"/>
          </a:p>
        </p:txBody>
      </p:sp>
      <p:pic>
        <p:nvPicPr>
          <p:cNvPr id="14" name="Picture 2">
            <a:extLst>
              <a:ext uri="{FF2B5EF4-FFF2-40B4-BE49-F238E27FC236}">
                <a16:creationId xmlns:a16="http://schemas.microsoft.com/office/drawing/2014/main" id="{EC5157E8-114E-4527-B2E3-45B56E3263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736" y="4796405"/>
            <a:ext cx="2908978" cy="1742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コンテンツ プレースホルダー 2">
            <a:extLst>
              <a:ext uri="{FF2B5EF4-FFF2-40B4-BE49-F238E27FC236}">
                <a16:creationId xmlns:a16="http://schemas.microsoft.com/office/drawing/2014/main" id="{79BA19BE-2D79-43FC-93F6-EB03329E6B44}"/>
              </a:ext>
            </a:extLst>
          </p:cNvPr>
          <p:cNvSpPr txBox="1">
            <a:spLocks/>
          </p:cNvSpPr>
          <p:nvPr/>
        </p:nvSpPr>
        <p:spPr bwMode="white">
          <a:xfrm>
            <a:off x="1145820" y="6300414"/>
            <a:ext cx="3489804" cy="4769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kumimoji="1" sz="2800" kern="1200">
                <a:solidFill>
                  <a:srgbClr val="B32C64"/>
                </a:solidFill>
                <a:latin typeface="HGPｺﾞｼｯｸE" panose="020B0900000000000000" pitchFamily="50" charset="-128"/>
                <a:ea typeface="HGPｺﾞｼｯｸE" panose="020B0900000000000000"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HGPｺﾞｼｯｸE" panose="020B0900000000000000" pitchFamily="50" charset="-128"/>
                <a:ea typeface="HGPｺﾞｼｯｸE" panose="020B0900000000000000" pitchFamily="50" charset="-128"/>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HGPｺﾞｼｯｸE" panose="020B0900000000000000" pitchFamily="50" charset="-128"/>
                <a:ea typeface="HGPｺﾞｼｯｸE" panose="020B0900000000000000" pitchFamily="50" charset="-128"/>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900" dirty="0">
                <a:solidFill>
                  <a:schemeClr val="bg1"/>
                </a:solidFill>
              </a:rPr>
              <a:t>「女性が活躍する会社</a:t>
            </a:r>
            <a:r>
              <a:rPr lang="en-US" altLang="ja-JP" sz="900" dirty="0">
                <a:solidFill>
                  <a:schemeClr val="bg1"/>
                </a:solidFill>
              </a:rPr>
              <a:t>BEST</a:t>
            </a:r>
            <a:r>
              <a:rPr lang="ja-JP" altLang="en-US" sz="900" dirty="0">
                <a:solidFill>
                  <a:schemeClr val="bg1"/>
                </a:solidFill>
              </a:rPr>
              <a:t> </a:t>
            </a:r>
            <a:r>
              <a:rPr lang="en-US" altLang="ja-JP" sz="900" dirty="0">
                <a:solidFill>
                  <a:schemeClr val="bg1"/>
                </a:solidFill>
              </a:rPr>
              <a:t>100 2019</a:t>
            </a:r>
            <a:r>
              <a:rPr lang="ja-JP" altLang="en-US" sz="900" dirty="0">
                <a:solidFill>
                  <a:schemeClr val="bg1"/>
                </a:solidFill>
              </a:rPr>
              <a:t>　表彰式」</a:t>
            </a:r>
            <a:endParaRPr lang="en-US" altLang="ja-JP" sz="900" dirty="0">
              <a:solidFill>
                <a:schemeClr val="bg1"/>
              </a:solidFill>
            </a:endParaRPr>
          </a:p>
        </p:txBody>
      </p:sp>
      <p:sp>
        <p:nvSpPr>
          <p:cNvPr id="26" name="涙形 25">
            <a:extLst>
              <a:ext uri="{FF2B5EF4-FFF2-40B4-BE49-F238E27FC236}">
                <a16:creationId xmlns:a16="http://schemas.microsoft.com/office/drawing/2014/main" id="{71B44539-59DA-4EC1-ABCA-367AE01413B3}"/>
              </a:ext>
            </a:extLst>
          </p:cNvPr>
          <p:cNvSpPr/>
          <p:nvPr/>
        </p:nvSpPr>
        <p:spPr>
          <a:xfrm>
            <a:off x="4546163" y="4576787"/>
            <a:ext cx="3343163" cy="2326758"/>
          </a:xfrm>
          <a:prstGeom prst="teardrop">
            <a:avLst>
              <a:gd name="adj" fmla="val 100820"/>
            </a:avLst>
          </a:prstGeom>
          <a:solidFill>
            <a:srgbClr val="F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C5E3811A-F500-4DC9-B191-31530E28C1A7}"/>
              </a:ext>
            </a:extLst>
          </p:cNvPr>
          <p:cNvSpPr/>
          <p:nvPr/>
        </p:nvSpPr>
        <p:spPr>
          <a:xfrm>
            <a:off x="4970108" y="4930926"/>
            <a:ext cx="3578935" cy="1638910"/>
          </a:xfrm>
          <a:prstGeom prst="rect">
            <a:avLst/>
          </a:prstGeom>
          <a:noFill/>
          <a:ln w="3175">
            <a:noFill/>
          </a:ln>
        </p:spPr>
        <p:txBody>
          <a:bodyPr wrap="square">
            <a:spAutoFit/>
          </a:bodyPr>
          <a:lstStyle/>
          <a:p>
            <a:r>
              <a:rPr lang="ja-JP" altLang="en-US" sz="1050" dirty="0">
                <a:solidFill>
                  <a:srgbClr val="C00000"/>
                </a:solidFill>
                <a:latin typeface="HGPｺﾞｼｯｸE" panose="020B0900000000000000" pitchFamily="50" charset="-128"/>
                <a:ea typeface="HGPｺﾞｼｯｸE" panose="020B0900000000000000" pitchFamily="50" charset="-128"/>
              </a:rPr>
              <a:t>「企業の女性活用度調査」採点のポイント</a:t>
            </a:r>
          </a:p>
          <a:p>
            <a:r>
              <a:rPr lang="ja-JP" altLang="en-US" sz="1000" dirty="0">
                <a:solidFill>
                  <a:srgbClr val="C00000"/>
                </a:solidFill>
                <a:latin typeface="HGPｺﾞｼｯｸE" panose="020B0900000000000000" pitchFamily="50" charset="-128"/>
                <a:ea typeface="HGPｺﾞｼｯｸE" panose="020B0900000000000000" pitchFamily="50" charset="-128"/>
              </a:rPr>
              <a:t>①管理職等用度</a:t>
            </a:r>
          </a:p>
          <a:p>
            <a:r>
              <a:rPr lang="ja-JP" altLang="en-US" sz="1000" dirty="0">
                <a:solidFill>
                  <a:srgbClr val="C00000"/>
                </a:solidFill>
                <a:latin typeface="HGPｺﾞｼｯｸE" panose="020B0900000000000000" pitchFamily="50" charset="-128"/>
                <a:ea typeface="HGPｺﾞｼｯｸE" panose="020B0900000000000000" pitchFamily="50" charset="-128"/>
              </a:rPr>
              <a:t>　（女性リーダーを数多く輩出しているか）</a:t>
            </a:r>
          </a:p>
          <a:p>
            <a:r>
              <a:rPr lang="ja-JP" altLang="en-US" sz="1000" dirty="0">
                <a:solidFill>
                  <a:srgbClr val="C00000"/>
                </a:solidFill>
                <a:latin typeface="HGPｺﾞｼｯｸE" panose="020B0900000000000000" pitchFamily="50" charset="-128"/>
                <a:ea typeface="HGPｺﾞｼｯｸE" panose="020B0900000000000000" pitchFamily="50" charset="-128"/>
              </a:rPr>
              <a:t>②女性活躍推進度</a:t>
            </a:r>
          </a:p>
          <a:p>
            <a:r>
              <a:rPr lang="ja-JP" altLang="en-US" sz="1000" dirty="0">
                <a:solidFill>
                  <a:srgbClr val="C00000"/>
                </a:solidFill>
                <a:latin typeface="HGPｺﾞｼｯｸE" panose="020B0900000000000000" pitchFamily="50" charset="-128"/>
                <a:ea typeface="HGPｺﾞｼｯｸE" panose="020B0900000000000000" pitchFamily="50" charset="-128"/>
              </a:rPr>
              <a:t>　（女性活躍や多様な働き方の推進に積極的に</a:t>
            </a:r>
            <a:endParaRPr lang="en-US" altLang="ja-JP" sz="1000" dirty="0">
              <a:solidFill>
                <a:srgbClr val="C00000"/>
              </a:solidFill>
              <a:latin typeface="HGPｺﾞｼｯｸE" panose="020B0900000000000000" pitchFamily="50" charset="-128"/>
              <a:ea typeface="HGPｺﾞｼｯｸE" panose="020B0900000000000000" pitchFamily="50" charset="-128"/>
            </a:endParaRPr>
          </a:p>
          <a:p>
            <a:r>
              <a:rPr lang="ja-JP" altLang="en-US" sz="1000" dirty="0">
                <a:solidFill>
                  <a:srgbClr val="C00000"/>
                </a:solidFill>
                <a:latin typeface="HGPｺﾞｼｯｸE" panose="020B0900000000000000" pitchFamily="50" charset="-128"/>
                <a:ea typeface="HGPｺﾞｼｯｸE" panose="020B0900000000000000" pitchFamily="50" charset="-128"/>
              </a:rPr>
              <a:t>　取り組んでいるか）</a:t>
            </a:r>
          </a:p>
          <a:p>
            <a:r>
              <a:rPr lang="ja-JP" altLang="en-US" sz="1000" dirty="0">
                <a:solidFill>
                  <a:srgbClr val="C00000"/>
                </a:solidFill>
                <a:latin typeface="HGPｺﾞｼｯｸE" panose="020B0900000000000000" pitchFamily="50" charset="-128"/>
                <a:ea typeface="HGPｺﾞｼｯｸE" panose="020B0900000000000000" pitchFamily="50" charset="-128"/>
              </a:rPr>
              <a:t>③ワークライフバランス度</a:t>
            </a:r>
          </a:p>
          <a:p>
            <a:r>
              <a:rPr lang="ja-JP" altLang="en-US" sz="1000" dirty="0">
                <a:solidFill>
                  <a:srgbClr val="C00000"/>
                </a:solidFill>
                <a:latin typeface="HGPｺﾞｼｯｸE" panose="020B0900000000000000" pitchFamily="50" charset="-128"/>
                <a:ea typeface="HGPｺﾞｼｯｸE" panose="020B0900000000000000" pitchFamily="50" charset="-128"/>
              </a:rPr>
              <a:t>　（残業時間削減や、柔軟な働き方施策があるか）</a:t>
            </a:r>
          </a:p>
          <a:p>
            <a:r>
              <a:rPr lang="ja-JP" altLang="en-US" sz="1000" dirty="0">
                <a:solidFill>
                  <a:srgbClr val="C00000"/>
                </a:solidFill>
                <a:latin typeface="HGPｺﾞｼｯｸE" panose="020B0900000000000000" pitchFamily="50" charset="-128"/>
                <a:ea typeface="HGPｺﾞｼｯｸE" panose="020B0900000000000000" pitchFamily="50" charset="-128"/>
              </a:rPr>
              <a:t>④ダイバーシティ推進度</a:t>
            </a:r>
          </a:p>
          <a:p>
            <a:r>
              <a:rPr lang="ja-JP" altLang="en-US" sz="1000" dirty="0">
                <a:solidFill>
                  <a:srgbClr val="C00000"/>
                </a:solidFill>
                <a:latin typeface="HGPｺﾞｼｯｸE" panose="020B0900000000000000" pitchFamily="50" charset="-128"/>
                <a:ea typeface="HGPｺﾞｼｯｸE" panose="020B0900000000000000" pitchFamily="50" charset="-128"/>
              </a:rPr>
              <a:t>　（多様な人材が長く働き続けているか）</a:t>
            </a:r>
          </a:p>
        </p:txBody>
      </p:sp>
      <p:sp>
        <p:nvSpPr>
          <p:cNvPr id="5" name="コンテンツ プレースホルダー 2">
            <a:extLst>
              <a:ext uri="{FF2B5EF4-FFF2-40B4-BE49-F238E27FC236}">
                <a16:creationId xmlns:a16="http://schemas.microsoft.com/office/drawing/2014/main" id="{3DB5ACA8-2B5C-1011-3B74-5AB08F7B472F}"/>
              </a:ext>
            </a:extLst>
          </p:cNvPr>
          <p:cNvSpPr txBox="1">
            <a:spLocks/>
          </p:cNvSpPr>
          <p:nvPr/>
        </p:nvSpPr>
        <p:spPr>
          <a:xfrm>
            <a:off x="7466854" y="4410210"/>
            <a:ext cx="2942428" cy="4769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kumimoji="1" sz="2800" kern="1200">
                <a:solidFill>
                  <a:srgbClr val="B32C64"/>
                </a:solidFill>
                <a:latin typeface="HGPｺﾞｼｯｸE" panose="020B0900000000000000" pitchFamily="50" charset="-128"/>
                <a:ea typeface="HGPｺﾞｼｯｸE" panose="020B0900000000000000"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HGPｺﾞｼｯｸE" panose="020B0900000000000000" pitchFamily="50" charset="-128"/>
                <a:ea typeface="HGPｺﾞｼｯｸE" panose="020B0900000000000000" pitchFamily="50" charset="-128"/>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HGPｺﾞｼｯｸE" panose="020B0900000000000000" pitchFamily="50" charset="-128"/>
                <a:ea typeface="HGPｺﾞｼｯｸE" panose="020B0900000000000000" pitchFamily="50" charset="-128"/>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200" dirty="0">
                <a:solidFill>
                  <a:schemeClr val="tx1">
                    <a:lumMod val="50000"/>
                    <a:lumOff val="50000"/>
                  </a:schemeClr>
                </a:solidFill>
              </a:rPr>
              <a:t>「日経</a:t>
            </a:r>
            <a:r>
              <a:rPr lang="en-US" altLang="ja-JP" sz="1200" dirty="0">
                <a:solidFill>
                  <a:schemeClr val="tx1">
                    <a:lumMod val="50000"/>
                    <a:lumOff val="50000"/>
                  </a:schemeClr>
                </a:solidFill>
              </a:rPr>
              <a:t>WOMAN</a:t>
            </a:r>
            <a:r>
              <a:rPr lang="ja-JP" altLang="en-US" sz="1200" dirty="0">
                <a:solidFill>
                  <a:schemeClr val="tx1">
                    <a:lumMod val="50000"/>
                    <a:lumOff val="50000"/>
                  </a:schemeClr>
                </a:solidFill>
              </a:rPr>
              <a:t>」</a:t>
            </a:r>
            <a:r>
              <a:rPr lang="en-US" altLang="ja-JP" sz="1200" dirty="0">
                <a:solidFill>
                  <a:schemeClr val="tx1">
                    <a:lumMod val="50000"/>
                    <a:lumOff val="50000"/>
                  </a:schemeClr>
                </a:solidFill>
              </a:rPr>
              <a:t>2022</a:t>
            </a:r>
            <a:r>
              <a:rPr lang="ja-JP" altLang="en-US" sz="1200" dirty="0">
                <a:solidFill>
                  <a:schemeClr val="tx1">
                    <a:lumMod val="50000"/>
                    <a:lumOff val="50000"/>
                  </a:schemeClr>
                </a:solidFill>
              </a:rPr>
              <a:t>年</a:t>
            </a:r>
            <a:r>
              <a:rPr lang="en-US" altLang="ja-JP" sz="1200" dirty="0">
                <a:solidFill>
                  <a:schemeClr val="tx1">
                    <a:lumMod val="50000"/>
                    <a:lumOff val="50000"/>
                  </a:schemeClr>
                </a:solidFill>
              </a:rPr>
              <a:t>6</a:t>
            </a:r>
            <a:r>
              <a:rPr lang="ja-JP" altLang="en-US" sz="1200" dirty="0">
                <a:solidFill>
                  <a:schemeClr val="tx1">
                    <a:lumMod val="50000"/>
                    <a:lumOff val="50000"/>
                  </a:schemeClr>
                </a:solidFill>
              </a:rPr>
              <a:t>月号誌面より</a:t>
            </a:r>
            <a:endParaRPr lang="en-US" altLang="ja-JP" sz="1200" dirty="0">
              <a:solidFill>
                <a:schemeClr val="tx1">
                  <a:lumMod val="50000"/>
                  <a:lumOff val="50000"/>
                </a:schemeClr>
              </a:solidFill>
            </a:endParaRPr>
          </a:p>
        </p:txBody>
      </p:sp>
      <p:pic>
        <p:nvPicPr>
          <p:cNvPr id="6" name="図 5">
            <a:extLst>
              <a:ext uri="{FF2B5EF4-FFF2-40B4-BE49-F238E27FC236}">
                <a16:creationId xmlns:a16="http://schemas.microsoft.com/office/drawing/2014/main" id="{4CE3D038-020B-BE1F-6D75-FAC35F072D97}"/>
              </a:ext>
            </a:extLst>
          </p:cNvPr>
          <p:cNvPicPr>
            <a:picLocks noChangeAspect="1"/>
          </p:cNvPicPr>
          <p:nvPr/>
        </p:nvPicPr>
        <p:blipFill>
          <a:blip r:embed="rId4"/>
          <a:stretch>
            <a:fillRect/>
          </a:stretch>
        </p:blipFill>
        <p:spPr>
          <a:xfrm>
            <a:off x="6264315" y="797284"/>
            <a:ext cx="5347506" cy="3589804"/>
          </a:xfrm>
          <a:prstGeom prst="rect">
            <a:avLst/>
          </a:prstGeom>
          <a:ln>
            <a:solidFill>
              <a:schemeClr val="bg1">
                <a:lumMod val="50000"/>
              </a:schemeClr>
            </a:solidFill>
          </a:ln>
        </p:spPr>
      </p:pic>
    </p:spTree>
    <p:extLst>
      <p:ext uri="{BB962C8B-B14F-4D97-AF65-F5344CB8AC3E}">
        <p14:creationId xmlns:p14="http://schemas.microsoft.com/office/powerpoint/2010/main" val="1150384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D1F617EE-2285-439A-8A51-02312F61B1AF}"/>
              </a:ext>
            </a:extLst>
          </p:cNvPr>
          <p:cNvSpPr/>
          <p:nvPr/>
        </p:nvSpPr>
        <p:spPr bwMode="white">
          <a:xfrm>
            <a:off x="4602552" y="818323"/>
            <a:ext cx="4168918" cy="1178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E6F52839-BC0C-43EF-A802-849C4133F65B}"/>
              </a:ext>
            </a:extLst>
          </p:cNvPr>
          <p:cNvSpPr/>
          <p:nvPr/>
        </p:nvSpPr>
        <p:spPr>
          <a:xfrm>
            <a:off x="-3482" y="0"/>
            <a:ext cx="4996450" cy="6858000"/>
          </a:xfrm>
          <a:prstGeom prst="rect">
            <a:avLst/>
          </a:prstGeom>
          <a:solidFill>
            <a:srgbClr val="B32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2" name="タイトル 1">
            <a:extLst>
              <a:ext uri="{FF2B5EF4-FFF2-40B4-BE49-F238E27FC236}">
                <a16:creationId xmlns:a16="http://schemas.microsoft.com/office/drawing/2014/main" id="{587EEEE8-D34D-4B46-9AE6-48247E7882FA}"/>
              </a:ext>
            </a:extLst>
          </p:cNvPr>
          <p:cNvSpPr>
            <a:spLocks noGrp="1"/>
          </p:cNvSpPr>
          <p:nvPr>
            <p:ph type="title"/>
          </p:nvPr>
        </p:nvSpPr>
        <p:spPr bwMode="white">
          <a:xfrm>
            <a:off x="-757884" y="233119"/>
            <a:ext cx="10515600" cy="947435"/>
          </a:xfrm>
        </p:spPr>
        <p:txBody>
          <a:bodyPr>
            <a:normAutofit fontScale="90000"/>
          </a:bodyPr>
          <a:lstStyle/>
          <a:p>
            <a:r>
              <a:rPr kumimoji="1" lang="ja-JP" altLang="en-US" dirty="0"/>
              <a:t>　　　</a:t>
            </a:r>
            <a:r>
              <a:rPr kumimoji="1" lang="ja-JP" altLang="en-US" sz="1800" dirty="0">
                <a:solidFill>
                  <a:schemeClr val="bg1"/>
                </a:solidFill>
              </a:rPr>
              <a:t>日経</a:t>
            </a:r>
            <a:r>
              <a:rPr lang="en-US" altLang="ja-JP" sz="1800" dirty="0">
                <a:solidFill>
                  <a:schemeClr val="bg1"/>
                </a:solidFill>
              </a:rPr>
              <a:t>WOMAN</a:t>
            </a:r>
            <a:r>
              <a:rPr kumimoji="1" lang="ja-JP" altLang="en-US" sz="1800" dirty="0">
                <a:solidFill>
                  <a:schemeClr val="bg1"/>
                </a:solidFill>
              </a:rPr>
              <a:t>の</a:t>
            </a:r>
            <a:r>
              <a:rPr lang="ja-JP" altLang="en-US" sz="1800" dirty="0">
                <a:solidFill>
                  <a:schemeClr val="bg1"/>
                </a:solidFill>
              </a:rPr>
              <a:t>取り組み③</a:t>
            </a:r>
            <a:br>
              <a:rPr kumimoji="1" lang="en-US" altLang="ja-JP" sz="1800" dirty="0">
                <a:solidFill>
                  <a:schemeClr val="bg1"/>
                </a:solidFill>
              </a:rPr>
            </a:br>
            <a:r>
              <a:rPr lang="ja-JP" altLang="en-US" dirty="0">
                <a:solidFill>
                  <a:schemeClr val="bg1"/>
                </a:solidFill>
              </a:rPr>
              <a:t>　　　　</a:t>
            </a:r>
            <a:r>
              <a:rPr lang="ja-JP" altLang="en-US" sz="3600" dirty="0">
                <a:solidFill>
                  <a:schemeClr val="bg1"/>
                </a:solidFill>
              </a:rPr>
              <a:t>「ＷＯＭＡＮ　ＥＸＰＯ」</a:t>
            </a:r>
            <a:endParaRPr kumimoji="1" lang="ja-JP" altLang="en-US" sz="3600" dirty="0">
              <a:solidFill>
                <a:schemeClr val="bg1"/>
              </a:solidFill>
            </a:endParaRPr>
          </a:p>
        </p:txBody>
      </p:sp>
      <p:sp>
        <p:nvSpPr>
          <p:cNvPr id="4" name="コンテンツ プレースホルダー 2">
            <a:extLst>
              <a:ext uri="{FF2B5EF4-FFF2-40B4-BE49-F238E27FC236}">
                <a16:creationId xmlns:a16="http://schemas.microsoft.com/office/drawing/2014/main" id="{5C2491B5-EEE3-4AF7-8991-F8E9F6113A86}"/>
              </a:ext>
            </a:extLst>
          </p:cNvPr>
          <p:cNvSpPr>
            <a:spLocks noGrp="1"/>
          </p:cNvSpPr>
          <p:nvPr>
            <p:ph idx="1"/>
          </p:nvPr>
        </p:nvSpPr>
        <p:spPr bwMode="white">
          <a:xfrm>
            <a:off x="242596" y="1523763"/>
            <a:ext cx="4566731" cy="4661789"/>
          </a:xfrm>
        </p:spPr>
        <p:txBody>
          <a:bodyPr>
            <a:noAutofit/>
          </a:bodyPr>
          <a:lstStyle/>
          <a:p>
            <a:pPr>
              <a:lnSpc>
                <a:spcPct val="150000"/>
              </a:lnSpc>
            </a:pPr>
            <a:r>
              <a:rPr lang="ja-JP" altLang="en-US" sz="1200" dirty="0">
                <a:solidFill>
                  <a:schemeClr val="bg1"/>
                </a:solidFill>
              </a:rPr>
              <a:t>女性活躍推進を後押しする取り組み「日経ウーマノミクス・プロジェクト」の一環として、２０１４年５月にスタートした「</a:t>
            </a:r>
            <a:r>
              <a:rPr lang="en-US" altLang="ja-JP" sz="1200" dirty="0">
                <a:solidFill>
                  <a:schemeClr val="bg1"/>
                </a:solidFill>
              </a:rPr>
              <a:t>WOMAN EXPO</a:t>
            </a:r>
            <a:r>
              <a:rPr lang="ja-JP" altLang="en-US" sz="1200" dirty="0">
                <a:solidFill>
                  <a:schemeClr val="bg1"/>
                </a:solidFill>
              </a:rPr>
              <a:t>」は、　働く女性のための日本最大規模のイベントとして、広く認知されています。</a:t>
            </a:r>
            <a:endParaRPr lang="en-US" altLang="ja-JP" sz="1200" dirty="0">
              <a:solidFill>
                <a:schemeClr val="bg1"/>
              </a:solidFill>
            </a:endParaRPr>
          </a:p>
          <a:p>
            <a:pPr>
              <a:lnSpc>
                <a:spcPct val="150000"/>
              </a:lnSpc>
            </a:pPr>
            <a:r>
              <a:rPr lang="ja-JP" altLang="en-US" sz="1200" dirty="0">
                <a:solidFill>
                  <a:schemeClr val="bg1"/>
                </a:solidFill>
              </a:rPr>
              <a:t>「</a:t>
            </a:r>
            <a:r>
              <a:rPr lang="en-US" altLang="ja-JP" sz="1200" dirty="0">
                <a:solidFill>
                  <a:schemeClr val="bg1"/>
                </a:solidFill>
              </a:rPr>
              <a:t>WOMAN</a:t>
            </a:r>
            <a:r>
              <a:rPr lang="ja-JP" altLang="en-US" sz="1200" dirty="0">
                <a:solidFill>
                  <a:schemeClr val="bg1"/>
                </a:solidFill>
              </a:rPr>
              <a:t>　</a:t>
            </a:r>
            <a:r>
              <a:rPr lang="en-US" altLang="ja-JP" sz="1200" dirty="0">
                <a:solidFill>
                  <a:schemeClr val="bg1"/>
                </a:solidFill>
              </a:rPr>
              <a:t>EXPO</a:t>
            </a:r>
            <a:r>
              <a:rPr lang="ja-JP" altLang="en-US" sz="1200" dirty="0">
                <a:solidFill>
                  <a:schemeClr val="bg1"/>
                </a:solidFill>
              </a:rPr>
              <a:t>」は、読者からの要望に応える形で、これまで東京、神戸、大阪、福岡、上海といった都市で開催してきました。そして、現在は、リアル</a:t>
            </a:r>
            <a:r>
              <a:rPr lang="en-US" altLang="ja-JP" sz="1200" dirty="0">
                <a:solidFill>
                  <a:schemeClr val="bg1"/>
                </a:solidFill>
              </a:rPr>
              <a:t>×</a:t>
            </a:r>
            <a:r>
              <a:rPr lang="ja-JP" altLang="en-US" sz="1200" dirty="0">
                <a:solidFill>
                  <a:schemeClr val="bg1"/>
                </a:solidFill>
              </a:rPr>
              <a:t>オンラインで同時開催することで、全国・全世界どこにいても、そしていつでも参加できるようになった新しい「</a:t>
            </a:r>
            <a:r>
              <a:rPr lang="en-US" altLang="ja-JP" sz="1200" dirty="0">
                <a:solidFill>
                  <a:schemeClr val="bg1"/>
                </a:solidFill>
              </a:rPr>
              <a:t>WOMAN EXPO</a:t>
            </a:r>
            <a:r>
              <a:rPr lang="ja-JP" altLang="en-US" sz="1200" dirty="0">
                <a:solidFill>
                  <a:schemeClr val="bg1"/>
                </a:solidFill>
              </a:rPr>
              <a:t>」として、</a:t>
            </a:r>
            <a:r>
              <a:rPr lang="en-US" altLang="ja-JP" sz="1200" dirty="0">
                <a:solidFill>
                  <a:schemeClr val="bg1"/>
                </a:solidFill>
              </a:rPr>
              <a:t>5</a:t>
            </a:r>
            <a:r>
              <a:rPr lang="ja-JP" altLang="en-US" sz="1200" dirty="0">
                <a:solidFill>
                  <a:schemeClr val="bg1"/>
                </a:solidFill>
              </a:rPr>
              <a:t>月、</a:t>
            </a:r>
            <a:r>
              <a:rPr lang="en-US" altLang="ja-JP" sz="1200" dirty="0">
                <a:solidFill>
                  <a:schemeClr val="bg1"/>
                </a:solidFill>
              </a:rPr>
              <a:t>11</a:t>
            </a:r>
            <a:r>
              <a:rPr lang="ja-JP" altLang="en-US" sz="1200" dirty="0">
                <a:solidFill>
                  <a:schemeClr val="bg1"/>
                </a:solidFill>
              </a:rPr>
              <a:t>月に開催しています。　 </a:t>
            </a:r>
            <a:endParaRPr lang="en-US" altLang="ja-JP" sz="1200" dirty="0">
              <a:solidFill>
                <a:schemeClr val="bg1"/>
              </a:solidFill>
            </a:endParaRPr>
          </a:p>
          <a:p>
            <a:pPr>
              <a:lnSpc>
                <a:spcPct val="150000"/>
              </a:lnSpc>
            </a:pPr>
            <a:r>
              <a:rPr lang="ja-JP" altLang="en-US" sz="1200" dirty="0">
                <a:solidFill>
                  <a:schemeClr val="bg1"/>
                </a:solidFill>
              </a:rPr>
              <a:t>「</a:t>
            </a:r>
            <a:r>
              <a:rPr lang="en-US" altLang="ja-JP" sz="1200" dirty="0">
                <a:solidFill>
                  <a:schemeClr val="bg1"/>
                </a:solidFill>
              </a:rPr>
              <a:t>WOMAN</a:t>
            </a:r>
            <a:r>
              <a:rPr lang="ja-JP" altLang="en-US" sz="1200" dirty="0">
                <a:solidFill>
                  <a:schemeClr val="bg1"/>
                </a:solidFill>
              </a:rPr>
              <a:t>　</a:t>
            </a:r>
            <a:r>
              <a:rPr lang="en-US" altLang="ja-JP" sz="1200" dirty="0">
                <a:solidFill>
                  <a:schemeClr val="bg1"/>
                </a:solidFill>
              </a:rPr>
              <a:t>EXPO</a:t>
            </a:r>
            <a:r>
              <a:rPr lang="ja-JP" altLang="en-US" sz="1200" dirty="0">
                <a:solidFill>
                  <a:schemeClr val="bg1"/>
                </a:solidFill>
              </a:rPr>
              <a:t>」内の講演セッション・セミナーは、日経ＢＰの女性向け媒体が中心となって企画しており、読者にとって、媒体の魅力をリアルに体感できる、またとない機会となっています。</a:t>
            </a:r>
            <a:endParaRPr lang="en-US" altLang="ja-JP" sz="1200" dirty="0">
              <a:solidFill>
                <a:schemeClr val="bg1"/>
              </a:solidFill>
            </a:endParaRPr>
          </a:p>
          <a:p>
            <a:pPr>
              <a:lnSpc>
                <a:spcPct val="150000"/>
              </a:lnSpc>
            </a:pPr>
            <a:r>
              <a:rPr lang="ja-JP" altLang="en-US" sz="1200" dirty="0">
                <a:solidFill>
                  <a:schemeClr val="bg1"/>
                </a:solidFill>
              </a:rPr>
              <a:t>誌面の広告展開と連動させる形で、「</a:t>
            </a:r>
            <a:r>
              <a:rPr lang="en-US" altLang="ja-JP" sz="1200" dirty="0">
                <a:solidFill>
                  <a:schemeClr val="bg1"/>
                </a:solidFill>
              </a:rPr>
              <a:t>WOMAN</a:t>
            </a:r>
            <a:r>
              <a:rPr lang="ja-JP" altLang="en-US" sz="1200" dirty="0">
                <a:solidFill>
                  <a:schemeClr val="bg1"/>
                </a:solidFill>
              </a:rPr>
              <a:t> </a:t>
            </a:r>
            <a:r>
              <a:rPr lang="en-US" altLang="ja-JP" sz="1200" dirty="0">
                <a:solidFill>
                  <a:schemeClr val="bg1"/>
                </a:solidFill>
              </a:rPr>
              <a:t>EXPO</a:t>
            </a:r>
            <a:r>
              <a:rPr lang="ja-JP" altLang="en-US" sz="1200" dirty="0">
                <a:solidFill>
                  <a:schemeClr val="bg1"/>
                </a:solidFill>
              </a:rPr>
              <a:t>」のセッション協賛やブース出展をいただける多彩なメニューをご用意しております。</a:t>
            </a:r>
            <a:endParaRPr lang="en-US" altLang="ja-JP" sz="1400" dirty="0">
              <a:solidFill>
                <a:schemeClr val="bg1"/>
              </a:solidFill>
            </a:endParaRPr>
          </a:p>
          <a:p>
            <a:endParaRPr lang="en-US" altLang="ja-JP" sz="900" dirty="0">
              <a:solidFill>
                <a:schemeClr val="bg1"/>
              </a:solidFill>
            </a:endParaRPr>
          </a:p>
          <a:p>
            <a:r>
              <a:rPr lang="ja-JP" altLang="en-US" sz="900" dirty="0">
                <a:solidFill>
                  <a:schemeClr val="bg1"/>
                </a:solidFill>
              </a:rPr>
              <a:t>＊</a:t>
            </a:r>
            <a:r>
              <a:rPr lang="en-US" altLang="ja-JP" sz="900" dirty="0">
                <a:solidFill>
                  <a:schemeClr val="bg1"/>
                </a:solidFill>
              </a:rPr>
              <a:t>WOMAN</a:t>
            </a:r>
            <a:r>
              <a:rPr lang="ja-JP" altLang="en-US" sz="900" dirty="0">
                <a:solidFill>
                  <a:schemeClr val="bg1"/>
                </a:solidFill>
              </a:rPr>
              <a:t>　ＥＸＰＯ連動メニューにつきましての詳細は、</a:t>
            </a:r>
            <a:r>
              <a:rPr lang="en-US" altLang="ja-JP" sz="900" dirty="0">
                <a:solidFill>
                  <a:schemeClr val="bg1"/>
                </a:solidFill>
              </a:rPr>
              <a:t>WOMAN</a:t>
            </a:r>
            <a:r>
              <a:rPr lang="ja-JP" altLang="en-US" sz="900" dirty="0">
                <a:solidFill>
                  <a:schemeClr val="bg1"/>
                </a:solidFill>
              </a:rPr>
              <a:t>　</a:t>
            </a:r>
            <a:r>
              <a:rPr lang="en-US" altLang="ja-JP" sz="900" dirty="0">
                <a:solidFill>
                  <a:schemeClr val="bg1"/>
                </a:solidFill>
              </a:rPr>
              <a:t>EXPO</a:t>
            </a:r>
            <a:r>
              <a:rPr lang="ja-JP" altLang="en-US" sz="900" dirty="0">
                <a:solidFill>
                  <a:schemeClr val="bg1"/>
                </a:solidFill>
              </a:rPr>
              <a:t>各回の企画書をご参照ください。</a:t>
            </a:r>
            <a:endParaRPr lang="en-US" altLang="ja-JP" sz="900" dirty="0">
              <a:solidFill>
                <a:schemeClr val="bg1"/>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05" b="3405"/>
          <a:stretch/>
        </p:blipFill>
        <p:spPr bwMode="auto">
          <a:xfrm>
            <a:off x="5375779" y="4533629"/>
            <a:ext cx="2516052" cy="1437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スライド番号プレースホルダー 2"/>
          <p:cNvSpPr>
            <a:spLocks noGrp="1"/>
          </p:cNvSpPr>
          <p:nvPr>
            <p:ph type="sldNum" sz="quarter" idx="12"/>
          </p:nvPr>
        </p:nvSpPr>
        <p:spPr>
          <a:xfrm>
            <a:off x="8610600" y="6356350"/>
            <a:ext cx="2743200" cy="365125"/>
          </a:xfrm>
        </p:spPr>
        <p:txBody>
          <a:bodyPr/>
          <a:lstStyle/>
          <a:p>
            <a:fld id="{40498343-1E8D-44CC-9580-D8793D33158C}" type="slidenum">
              <a:rPr lang="ja-JP" altLang="en-US" smtClean="0"/>
              <a:t>12</a:t>
            </a:fld>
            <a:endParaRPr lang="ja-JP" altLang="en-US" dirty="0"/>
          </a:p>
        </p:txBody>
      </p:sp>
      <p:pic>
        <p:nvPicPr>
          <p:cNvPr id="21" name="Picture 3">
            <a:extLst>
              <a:ext uri="{FF2B5EF4-FFF2-40B4-BE49-F238E27FC236}">
                <a16:creationId xmlns:a16="http://schemas.microsoft.com/office/drawing/2014/main" id="{8448AE36-CB3A-4626-8BF3-B995DA5010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3435" y="307910"/>
            <a:ext cx="2904044" cy="197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descr="F:\辺見さん写真24日_カンファレンス_WE20150524\企業\_HKT2925.jpg">
            <a:extLst>
              <a:ext uri="{FF2B5EF4-FFF2-40B4-BE49-F238E27FC236}">
                <a16:creationId xmlns:a16="http://schemas.microsoft.com/office/drawing/2014/main" id="{89444447-0CBF-4F9D-A7CD-191629179EA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61694" y="2477515"/>
            <a:ext cx="2904044" cy="197199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F:\辺見さん写真23日_ホール_WE20150523\会場風景\_HKT0049.jpg">
            <a:extLst>
              <a:ext uri="{FF2B5EF4-FFF2-40B4-BE49-F238E27FC236}">
                <a16:creationId xmlns:a16="http://schemas.microsoft.com/office/drawing/2014/main" id="{959AFBAE-A529-477E-B8CB-A7A2813E0C2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6130"/>
          <a:stretch/>
        </p:blipFill>
        <p:spPr bwMode="auto">
          <a:xfrm>
            <a:off x="8234464" y="307910"/>
            <a:ext cx="3957535" cy="288315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1">
            <a:extLst>
              <a:ext uri="{FF2B5EF4-FFF2-40B4-BE49-F238E27FC236}">
                <a16:creationId xmlns:a16="http://schemas.microsoft.com/office/drawing/2014/main" id="{57D5DA81-519A-4039-9386-27A6D424FFA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34464" y="3373502"/>
            <a:ext cx="3957536" cy="280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37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15C1B1-E9CF-4AD3-8074-4DC5C3EEF194}"/>
              </a:ext>
            </a:extLst>
          </p:cNvPr>
          <p:cNvSpPr>
            <a:spLocks noGrp="1"/>
          </p:cNvSpPr>
          <p:nvPr>
            <p:ph type="title"/>
          </p:nvPr>
        </p:nvSpPr>
        <p:spPr/>
        <p:txBody>
          <a:bodyPr/>
          <a:lstStyle/>
          <a:p>
            <a:r>
              <a:rPr kumimoji="1" lang="ja-JP" altLang="en-US" dirty="0"/>
              <a:t>　　</a:t>
            </a:r>
            <a:r>
              <a:rPr lang="en-US" altLang="ja-JP" dirty="0"/>
              <a:t>WEB</a:t>
            </a:r>
            <a:r>
              <a:rPr lang="ja-JP" altLang="en-US" dirty="0"/>
              <a:t>展開（日経クロスウーマン）</a:t>
            </a:r>
            <a:endParaRPr kumimoji="1" lang="ja-JP" altLang="en-US" dirty="0"/>
          </a:p>
        </p:txBody>
      </p:sp>
      <p:sp>
        <p:nvSpPr>
          <p:cNvPr id="7" name="スライド番号プレースホルダー 6"/>
          <p:cNvSpPr>
            <a:spLocks noGrp="1"/>
          </p:cNvSpPr>
          <p:nvPr>
            <p:ph type="sldNum" sz="quarter" idx="12"/>
          </p:nvPr>
        </p:nvSpPr>
        <p:spPr/>
        <p:txBody>
          <a:bodyPr/>
          <a:lstStyle/>
          <a:p>
            <a:fld id="{40498343-1E8D-44CC-9580-D8793D33158C}" type="slidenum">
              <a:rPr lang="ja-JP" altLang="en-US" smtClean="0"/>
              <a:t>13</a:t>
            </a:fld>
            <a:endParaRPr lang="ja-JP" altLang="en-US" dirty="0"/>
          </a:p>
        </p:txBody>
      </p:sp>
      <p:pic>
        <p:nvPicPr>
          <p:cNvPr id="3" name="Picture 2">
            <a:extLst>
              <a:ext uri="{FF2B5EF4-FFF2-40B4-BE49-F238E27FC236}">
                <a16:creationId xmlns:a16="http://schemas.microsoft.com/office/drawing/2014/main" id="{63FBD649-5240-D812-3A22-9CCFECCA3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79" y="1892552"/>
            <a:ext cx="3070304" cy="434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図 7">
            <a:extLst>
              <a:ext uri="{FF2B5EF4-FFF2-40B4-BE49-F238E27FC236}">
                <a16:creationId xmlns:a16="http://schemas.microsoft.com/office/drawing/2014/main" id="{717EC7AD-C97F-F0FC-9B7E-778181E1B8C9}"/>
              </a:ext>
            </a:extLst>
          </p:cNvPr>
          <p:cNvPicPr>
            <a:picLocks noChangeAspect="1"/>
          </p:cNvPicPr>
          <p:nvPr/>
        </p:nvPicPr>
        <p:blipFill>
          <a:blip r:embed="rId4"/>
          <a:stretch>
            <a:fillRect/>
          </a:stretch>
        </p:blipFill>
        <p:spPr>
          <a:xfrm>
            <a:off x="3961067" y="2904380"/>
            <a:ext cx="955753" cy="315521"/>
          </a:xfrm>
          <a:prstGeom prst="rect">
            <a:avLst/>
          </a:prstGeom>
        </p:spPr>
      </p:pic>
      <p:pic>
        <p:nvPicPr>
          <p:cNvPr id="10" name="図 9">
            <a:extLst>
              <a:ext uri="{FF2B5EF4-FFF2-40B4-BE49-F238E27FC236}">
                <a16:creationId xmlns:a16="http://schemas.microsoft.com/office/drawing/2014/main" id="{D18A3256-847E-2418-A3B2-A5B8EF12DE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3403" y="2699826"/>
            <a:ext cx="1057274" cy="611504"/>
          </a:xfrm>
          <a:prstGeom prst="rect">
            <a:avLst/>
          </a:prstGeom>
        </p:spPr>
      </p:pic>
      <p:sp>
        <p:nvSpPr>
          <p:cNvPr id="11" name="正方形/長方形 10">
            <a:extLst>
              <a:ext uri="{FF2B5EF4-FFF2-40B4-BE49-F238E27FC236}">
                <a16:creationId xmlns:a16="http://schemas.microsoft.com/office/drawing/2014/main" id="{DF314833-3EAE-CC2B-7A27-2AAA39760169}"/>
              </a:ext>
            </a:extLst>
          </p:cNvPr>
          <p:cNvSpPr/>
          <p:nvPr/>
        </p:nvSpPr>
        <p:spPr bwMode="white">
          <a:xfrm>
            <a:off x="647697" y="1727200"/>
            <a:ext cx="11315703" cy="45656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コンテンツ プレースホルダー 2">
            <a:extLst>
              <a:ext uri="{FF2B5EF4-FFF2-40B4-BE49-F238E27FC236}">
                <a16:creationId xmlns:a16="http://schemas.microsoft.com/office/drawing/2014/main" id="{05582B44-C4F9-E210-F719-A37D28A08344}"/>
              </a:ext>
            </a:extLst>
          </p:cNvPr>
          <p:cNvSpPr txBox="1">
            <a:spLocks/>
          </p:cNvSpPr>
          <p:nvPr/>
        </p:nvSpPr>
        <p:spPr>
          <a:xfrm>
            <a:off x="3400066" y="1832708"/>
            <a:ext cx="8800352" cy="9588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kumimoji="1" sz="2800" kern="1200">
                <a:solidFill>
                  <a:srgbClr val="B32C64"/>
                </a:solidFill>
                <a:latin typeface="HGPｺﾞｼｯｸE" panose="020B0900000000000000" pitchFamily="50" charset="-128"/>
                <a:ea typeface="HGPｺﾞｼｯｸE" panose="020B0900000000000000"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HGPｺﾞｼｯｸE" panose="020B0900000000000000" pitchFamily="50" charset="-128"/>
                <a:ea typeface="HGPｺﾞｼｯｸE" panose="020B0900000000000000" pitchFamily="50" charset="-128"/>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HGPｺﾞｼｯｸE" panose="020B0900000000000000" pitchFamily="50" charset="-128"/>
                <a:ea typeface="HGPｺﾞｼｯｸE" panose="020B0900000000000000" pitchFamily="50" charset="-128"/>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1" lang="ja-JP" altLang="en-US" sz="1800" b="0" i="0" u="none" strike="noStrike" kern="1200" cap="none" spc="0" normalizeH="0" baseline="0" noProof="0" dirty="0">
                <a:ln>
                  <a:noFill/>
                </a:ln>
                <a:solidFill>
                  <a:srgbClr val="A5A5A5">
                    <a:lumMod val="50000"/>
                  </a:srgbClr>
                </a:solidFill>
                <a:effectLst/>
                <a:uLnTx/>
                <a:uFillTx/>
                <a:latin typeface="HGPｺﾞｼｯｸE" panose="020B0900000000000000" pitchFamily="50" charset="-128"/>
                <a:ea typeface="HGPｺﾞｼｯｸE" panose="020B0900000000000000" pitchFamily="50" charset="-128"/>
                <a:cs typeface="+mn-cs"/>
              </a:rPr>
              <a:t>日経ｘｗｏｍａｎ（クロスウーマン）は、仕事や学び・教養、健康・美容、育児・教育、暮らし・マネーなど働く女性にとって必要な情報やサービスをワンストップで入手できるサイトです</a:t>
            </a:r>
            <a:endParaRPr kumimoji="1" lang="en-US" altLang="ja-JP" sz="1800" b="0" i="0" u="none" strike="noStrike" kern="1200" cap="none" spc="0" normalizeH="0" baseline="0" noProof="0" dirty="0">
              <a:ln>
                <a:noFill/>
              </a:ln>
              <a:solidFill>
                <a:srgbClr val="A5A5A5">
                  <a:lumMod val="50000"/>
                </a:srgbClr>
              </a:solidFill>
              <a:effectLst/>
              <a:uLnTx/>
              <a:uFillTx/>
              <a:latin typeface="HGPｺﾞｼｯｸE" panose="020B0900000000000000" pitchFamily="50" charset="-128"/>
              <a:ea typeface="HGPｺﾞｼｯｸE" panose="020B0900000000000000" pitchFamily="50" charset="-128"/>
              <a:cs typeface="+mn-cs"/>
            </a:endParaRPr>
          </a:p>
        </p:txBody>
      </p:sp>
      <p:pic>
        <p:nvPicPr>
          <p:cNvPr id="13" name="図 12">
            <a:extLst>
              <a:ext uri="{FF2B5EF4-FFF2-40B4-BE49-F238E27FC236}">
                <a16:creationId xmlns:a16="http://schemas.microsoft.com/office/drawing/2014/main" id="{2808E4AA-7CD1-F5C7-C5B4-DD5C45B883A5}"/>
              </a:ext>
            </a:extLst>
          </p:cNvPr>
          <p:cNvPicPr>
            <a:picLocks noChangeAspect="1"/>
          </p:cNvPicPr>
          <p:nvPr/>
        </p:nvPicPr>
        <p:blipFill rotWithShape="1">
          <a:blip r:embed="rId6">
            <a:extLst>
              <a:ext uri="{28A0092B-C50C-407E-A947-70E740481C1C}">
                <a14:useLocalDpi xmlns:a14="http://schemas.microsoft.com/office/drawing/2010/main" val="0"/>
              </a:ext>
            </a:extLst>
          </a:blip>
          <a:srcRect l="2627" t="11151" r="2896" b="6096"/>
          <a:stretch/>
        </p:blipFill>
        <p:spPr>
          <a:xfrm>
            <a:off x="7417984" y="3305027"/>
            <a:ext cx="3919392" cy="2145633"/>
          </a:xfrm>
          <a:prstGeom prst="rect">
            <a:avLst/>
          </a:prstGeom>
        </p:spPr>
      </p:pic>
      <p:sp>
        <p:nvSpPr>
          <p:cNvPr id="14" name="楕円 13">
            <a:extLst>
              <a:ext uri="{FF2B5EF4-FFF2-40B4-BE49-F238E27FC236}">
                <a16:creationId xmlns:a16="http://schemas.microsoft.com/office/drawing/2014/main" id="{AF8EE60B-723A-7A24-6633-AAC66A17E2C8}"/>
              </a:ext>
            </a:extLst>
          </p:cNvPr>
          <p:cNvSpPr>
            <a:spLocks noChangeAspect="1"/>
          </p:cNvSpPr>
          <p:nvPr/>
        </p:nvSpPr>
        <p:spPr>
          <a:xfrm>
            <a:off x="654969" y="2517724"/>
            <a:ext cx="1332000" cy="1332000"/>
          </a:xfrm>
          <a:prstGeom prst="ellipse">
            <a:avLst/>
          </a:prstGeom>
          <a:noFill/>
          <a:ln w="19050">
            <a:solidFill>
              <a:srgbClr val="D1CCA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5" name="楕円 14">
            <a:extLst>
              <a:ext uri="{FF2B5EF4-FFF2-40B4-BE49-F238E27FC236}">
                <a16:creationId xmlns:a16="http://schemas.microsoft.com/office/drawing/2014/main" id="{09AD819C-926B-B4ED-E819-746C9A643A9B}"/>
              </a:ext>
            </a:extLst>
          </p:cNvPr>
          <p:cNvSpPr>
            <a:spLocks noChangeAspect="1"/>
          </p:cNvSpPr>
          <p:nvPr/>
        </p:nvSpPr>
        <p:spPr>
          <a:xfrm>
            <a:off x="2174715" y="2553953"/>
            <a:ext cx="1332000" cy="1332000"/>
          </a:xfrm>
          <a:prstGeom prst="ellipse">
            <a:avLst/>
          </a:prstGeom>
          <a:noFill/>
          <a:ln w="19050">
            <a:solidFill>
              <a:srgbClr val="FE914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9" name="楕円 18">
            <a:extLst>
              <a:ext uri="{FF2B5EF4-FFF2-40B4-BE49-F238E27FC236}">
                <a16:creationId xmlns:a16="http://schemas.microsoft.com/office/drawing/2014/main" id="{B4D89A1E-712D-1002-47C7-8AE296745381}"/>
              </a:ext>
            </a:extLst>
          </p:cNvPr>
          <p:cNvSpPr>
            <a:spLocks noChangeAspect="1"/>
          </p:cNvSpPr>
          <p:nvPr/>
        </p:nvSpPr>
        <p:spPr>
          <a:xfrm>
            <a:off x="3766256" y="2596922"/>
            <a:ext cx="1332000" cy="1332000"/>
          </a:xfrm>
          <a:prstGeom prst="ellipse">
            <a:avLst/>
          </a:prstGeom>
          <a:noFill/>
          <a:ln w="19050">
            <a:solidFill>
              <a:srgbClr val="00587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0" name="楕円 19">
            <a:extLst>
              <a:ext uri="{FF2B5EF4-FFF2-40B4-BE49-F238E27FC236}">
                <a16:creationId xmlns:a16="http://schemas.microsoft.com/office/drawing/2014/main" id="{82AEB8EA-CD2F-A4E4-8CFB-A22E2FD5C498}"/>
              </a:ext>
            </a:extLst>
          </p:cNvPr>
          <p:cNvSpPr>
            <a:spLocks noChangeAspect="1"/>
          </p:cNvSpPr>
          <p:nvPr/>
        </p:nvSpPr>
        <p:spPr>
          <a:xfrm>
            <a:off x="5374896" y="2576861"/>
            <a:ext cx="1332000" cy="1332000"/>
          </a:xfrm>
          <a:prstGeom prst="ellipse">
            <a:avLst/>
          </a:prstGeom>
          <a:noFill/>
          <a:ln w="19050">
            <a:solidFill>
              <a:srgbClr val="E55B8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22" name="図 21">
            <a:extLst>
              <a:ext uri="{FF2B5EF4-FFF2-40B4-BE49-F238E27FC236}">
                <a16:creationId xmlns:a16="http://schemas.microsoft.com/office/drawing/2014/main" id="{69C7CEA9-1B19-96DD-3E37-70AC9ACB22C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44998" y="2894133"/>
            <a:ext cx="1091398" cy="282450"/>
          </a:xfrm>
          <a:prstGeom prst="rect">
            <a:avLst/>
          </a:prstGeom>
        </p:spPr>
      </p:pic>
      <p:sp>
        <p:nvSpPr>
          <p:cNvPr id="26" name="正方形/長方形 25">
            <a:extLst>
              <a:ext uri="{FF2B5EF4-FFF2-40B4-BE49-F238E27FC236}">
                <a16:creationId xmlns:a16="http://schemas.microsoft.com/office/drawing/2014/main" id="{5737D117-ED2D-678E-7DFD-65BCA4D22C02}"/>
              </a:ext>
            </a:extLst>
          </p:cNvPr>
          <p:cNvSpPr/>
          <p:nvPr/>
        </p:nvSpPr>
        <p:spPr>
          <a:xfrm>
            <a:off x="566779" y="3255741"/>
            <a:ext cx="1769123" cy="276999"/>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1" lang="en-US" altLang="ja-JP" sz="1200" b="1" i="0" u="sng" strike="noStrike" kern="1200" cap="none" spc="300" normalizeH="0" baseline="0" noProof="0" dirty="0">
                <a:ln>
                  <a:noFill/>
                </a:ln>
                <a:solidFill>
                  <a:srgbClr val="8C7F35"/>
                </a:solidFill>
                <a:effectLst/>
                <a:uLnTx/>
                <a:uFillTx/>
                <a:latin typeface="游ゴシック" panose="020B0400000000000000" pitchFamily="50" charset="-128"/>
                <a:ea typeface="游ゴシック" panose="020B0400000000000000" pitchFamily="50" charset="-128"/>
                <a:cs typeface="+mn-cs"/>
              </a:rPr>
              <a:t>40-50</a:t>
            </a:r>
            <a:r>
              <a:rPr kumimoji="1" lang="ja-JP" altLang="en-US" sz="1200" b="1" i="0" u="sng" strike="noStrike" kern="1200" cap="none" spc="300" normalizeH="0" baseline="0" noProof="0" dirty="0">
                <a:ln>
                  <a:noFill/>
                </a:ln>
                <a:solidFill>
                  <a:srgbClr val="8C7F35"/>
                </a:solidFill>
                <a:effectLst/>
                <a:uLnTx/>
                <a:uFillTx/>
                <a:latin typeface="游ゴシック" panose="020B0400000000000000" pitchFamily="50" charset="-128"/>
                <a:ea typeface="游ゴシック" panose="020B0400000000000000" pitchFamily="50" charset="-128"/>
                <a:cs typeface="+mn-cs"/>
              </a:rPr>
              <a:t>代</a:t>
            </a:r>
          </a:p>
        </p:txBody>
      </p:sp>
      <p:pic>
        <p:nvPicPr>
          <p:cNvPr id="27" name="図 26">
            <a:extLst>
              <a:ext uri="{FF2B5EF4-FFF2-40B4-BE49-F238E27FC236}">
                <a16:creationId xmlns:a16="http://schemas.microsoft.com/office/drawing/2014/main" id="{8ED15B21-EFA5-16E5-C1A8-2EDB3D27F0E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2874"/>
          <a:stretch/>
        </p:blipFill>
        <p:spPr>
          <a:xfrm>
            <a:off x="2398013" y="2915720"/>
            <a:ext cx="971567" cy="340021"/>
          </a:xfrm>
          <a:prstGeom prst="rect">
            <a:avLst/>
          </a:prstGeom>
        </p:spPr>
      </p:pic>
      <p:sp>
        <p:nvSpPr>
          <p:cNvPr id="28" name="正方形/長方形 27">
            <a:extLst>
              <a:ext uri="{FF2B5EF4-FFF2-40B4-BE49-F238E27FC236}">
                <a16:creationId xmlns:a16="http://schemas.microsoft.com/office/drawing/2014/main" id="{5FB7DDF4-2B2E-DAF7-28CB-81AE3176F7D4}"/>
              </a:ext>
            </a:extLst>
          </p:cNvPr>
          <p:cNvSpPr/>
          <p:nvPr/>
        </p:nvSpPr>
        <p:spPr>
          <a:xfrm>
            <a:off x="1956153" y="3304104"/>
            <a:ext cx="1769123" cy="276999"/>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1" lang="en-US" altLang="ja-JP" sz="1200" b="1" i="0" u="sng" strike="noStrike" kern="1200" cap="none" spc="300" normalizeH="0" baseline="0" noProof="0" dirty="0">
                <a:ln>
                  <a:noFill/>
                </a:ln>
                <a:solidFill>
                  <a:srgbClr val="FF7A1F"/>
                </a:solidFill>
                <a:effectLst/>
                <a:uLnTx/>
                <a:uFillTx/>
                <a:latin typeface="游ゴシック" panose="020B0400000000000000" pitchFamily="50" charset="-128"/>
                <a:ea typeface="游ゴシック" panose="020B0400000000000000" pitchFamily="50" charset="-128"/>
                <a:cs typeface="+mn-cs"/>
              </a:rPr>
              <a:t>20-30</a:t>
            </a:r>
            <a:r>
              <a:rPr kumimoji="1" lang="ja-JP" altLang="en-US" sz="1200" b="1" i="0" u="sng" strike="noStrike" kern="1200" cap="none" spc="300" normalizeH="0" baseline="0" noProof="0" dirty="0">
                <a:ln>
                  <a:noFill/>
                </a:ln>
                <a:solidFill>
                  <a:srgbClr val="FF7A1F"/>
                </a:solidFill>
                <a:effectLst/>
                <a:uLnTx/>
                <a:uFillTx/>
                <a:latin typeface="游ゴシック" panose="020B0400000000000000" pitchFamily="50" charset="-128"/>
                <a:ea typeface="游ゴシック" panose="020B0400000000000000" pitchFamily="50" charset="-128"/>
                <a:cs typeface="+mn-cs"/>
              </a:rPr>
              <a:t>代</a:t>
            </a:r>
          </a:p>
        </p:txBody>
      </p:sp>
      <p:sp>
        <p:nvSpPr>
          <p:cNvPr id="29" name="正方形/長方形 28">
            <a:extLst>
              <a:ext uri="{FF2B5EF4-FFF2-40B4-BE49-F238E27FC236}">
                <a16:creationId xmlns:a16="http://schemas.microsoft.com/office/drawing/2014/main" id="{F0E0BB1F-71D8-4E9B-9746-C27EE25A3B8E}"/>
              </a:ext>
            </a:extLst>
          </p:cNvPr>
          <p:cNvSpPr/>
          <p:nvPr/>
        </p:nvSpPr>
        <p:spPr>
          <a:xfrm>
            <a:off x="3365364" y="3196856"/>
            <a:ext cx="2122169" cy="538609"/>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1" lang="ja-JP" altLang="en-US" sz="1200" b="1" i="0" u="sng" strike="noStrike" kern="1200" cap="none" spc="300" normalizeH="0" baseline="0" noProof="0" dirty="0">
                <a:ln>
                  <a:noFill/>
                </a:ln>
                <a:solidFill>
                  <a:srgbClr val="70AD47">
                    <a:lumMod val="50000"/>
                  </a:srgbClr>
                </a:solidFill>
                <a:effectLst/>
                <a:uLnTx/>
                <a:uFillTx/>
                <a:latin typeface="游ゴシック" panose="020B0400000000000000" pitchFamily="50" charset="-128"/>
                <a:ea typeface="游ゴシック" panose="020B0400000000000000" pitchFamily="50" charset="-128"/>
                <a:cs typeface="+mn-cs"/>
              </a:rPr>
              <a:t>社会・経済</a:t>
            </a:r>
            <a:endParaRPr kumimoji="1" lang="en-US" altLang="ja-JP" sz="1200" b="1" i="0" u="sng" strike="noStrike" kern="1200" cap="none" spc="300" normalizeH="0" baseline="0" noProof="0" dirty="0">
              <a:ln>
                <a:noFill/>
              </a:ln>
              <a:solidFill>
                <a:srgbClr val="70AD47">
                  <a:lumMod val="50000"/>
                </a:srgbClr>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1" lang="ja-JP" altLang="en-US" sz="1200" b="1" i="0" u="sng" strike="noStrike" kern="1200" cap="none" spc="300" normalizeH="0" baseline="0" noProof="0" dirty="0">
                <a:ln>
                  <a:noFill/>
                </a:ln>
                <a:solidFill>
                  <a:srgbClr val="70AD47">
                    <a:lumMod val="50000"/>
                  </a:srgbClr>
                </a:solidFill>
                <a:effectLst/>
                <a:uLnTx/>
                <a:uFillTx/>
                <a:latin typeface="游ゴシック" panose="020B0400000000000000" pitchFamily="50" charset="-128"/>
                <a:ea typeface="游ゴシック" panose="020B0400000000000000" pitchFamily="50" charset="-128"/>
                <a:cs typeface="+mn-cs"/>
              </a:rPr>
              <a:t>ニュース</a:t>
            </a:r>
          </a:p>
        </p:txBody>
      </p:sp>
      <p:sp>
        <p:nvSpPr>
          <p:cNvPr id="30" name="正方形/長方形 29">
            <a:extLst>
              <a:ext uri="{FF2B5EF4-FFF2-40B4-BE49-F238E27FC236}">
                <a16:creationId xmlns:a16="http://schemas.microsoft.com/office/drawing/2014/main" id="{6B9D02DA-14E5-1EA0-4B32-92BE454639E6}"/>
              </a:ext>
            </a:extLst>
          </p:cNvPr>
          <p:cNvSpPr/>
          <p:nvPr/>
        </p:nvSpPr>
        <p:spPr>
          <a:xfrm>
            <a:off x="5033733" y="3369682"/>
            <a:ext cx="1962274" cy="276999"/>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1" lang="ja-JP" altLang="en-US" sz="1200" b="1" i="0" u="sng" strike="noStrike" kern="1200" cap="none" spc="300" normalizeH="0" baseline="0" noProof="0" dirty="0">
                <a:ln>
                  <a:noFill/>
                </a:ln>
                <a:solidFill>
                  <a:srgbClr val="E55B8D"/>
                </a:solidFill>
                <a:effectLst/>
                <a:uLnTx/>
                <a:uFillTx/>
                <a:latin typeface="游ゴシック" panose="020B0400000000000000" pitchFamily="50" charset="-128"/>
                <a:ea typeface="游ゴシック" panose="020B0400000000000000" pitchFamily="50" charset="-128"/>
                <a:cs typeface="+mn-cs"/>
              </a:rPr>
              <a:t>女性活躍</a:t>
            </a:r>
          </a:p>
        </p:txBody>
      </p:sp>
      <p:pic>
        <p:nvPicPr>
          <p:cNvPr id="31" name="図 30">
            <a:extLst>
              <a:ext uri="{FF2B5EF4-FFF2-40B4-BE49-F238E27FC236}">
                <a16:creationId xmlns:a16="http://schemas.microsoft.com/office/drawing/2014/main" id="{04F096B0-FB12-8E83-253A-1EC2D253321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21529"/>
          <a:stretch/>
        </p:blipFill>
        <p:spPr>
          <a:xfrm>
            <a:off x="1478531" y="4208222"/>
            <a:ext cx="884803" cy="272439"/>
          </a:xfrm>
          <a:prstGeom prst="rect">
            <a:avLst/>
          </a:prstGeom>
        </p:spPr>
      </p:pic>
      <p:sp>
        <p:nvSpPr>
          <p:cNvPr id="1024" name="正方形/長方形 1023">
            <a:extLst>
              <a:ext uri="{FF2B5EF4-FFF2-40B4-BE49-F238E27FC236}">
                <a16:creationId xmlns:a16="http://schemas.microsoft.com/office/drawing/2014/main" id="{9DA63840-D51F-BB50-642E-87CFC27312FE}"/>
              </a:ext>
            </a:extLst>
          </p:cNvPr>
          <p:cNvSpPr/>
          <p:nvPr/>
        </p:nvSpPr>
        <p:spPr>
          <a:xfrm>
            <a:off x="851788" y="4565867"/>
            <a:ext cx="2025731" cy="276999"/>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1" lang="ja-JP" altLang="en-US" sz="1200" b="1" i="0" u="sng" strike="noStrike" kern="1200" cap="none" spc="300" normalizeH="0" baseline="0" noProof="0" dirty="0">
                <a:ln>
                  <a:noFill/>
                </a:ln>
                <a:solidFill>
                  <a:srgbClr val="B91E26"/>
                </a:solidFill>
                <a:effectLst/>
                <a:uLnTx/>
                <a:uFillTx/>
                <a:latin typeface="游ゴシック" panose="020B0400000000000000" pitchFamily="50" charset="-128"/>
                <a:ea typeface="游ゴシック" panose="020B0400000000000000" pitchFamily="50" charset="-128"/>
                <a:cs typeface="+mn-cs"/>
              </a:rPr>
              <a:t>共働き子育て</a:t>
            </a:r>
          </a:p>
        </p:txBody>
      </p:sp>
      <p:pic>
        <p:nvPicPr>
          <p:cNvPr id="1025" name="図 1024">
            <a:extLst>
              <a:ext uri="{FF2B5EF4-FFF2-40B4-BE49-F238E27FC236}">
                <a16:creationId xmlns:a16="http://schemas.microsoft.com/office/drawing/2014/main" id="{21A049F3-98A7-F950-8D1D-8DB0A7382053}"/>
              </a:ext>
            </a:extLst>
          </p:cNvPr>
          <p:cNvPicPr>
            <a:picLocks noChangeAspect="1"/>
          </p:cNvPicPr>
          <p:nvPr/>
        </p:nvPicPr>
        <p:blipFill>
          <a:blip r:embed="rId10"/>
          <a:stretch>
            <a:fillRect/>
          </a:stretch>
        </p:blipFill>
        <p:spPr>
          <a:xfrm>
            <a:off x="2904967" y="4166652"/>
            <a:ext cx="839621" cy="433179"/>
          </a:xfrm>
          <a:prstGeom prst="rect">
            <a:avLst/>
          </a:prstGeom>
        </p:spPr>
      </p:pic>
      <p:pic>
        <p:nvPicPr>
          <p:cNvPr id="1027" name="図 1026">
            <a:extLst>
              <a:ext uri="{FF2B5EF4-FFF2-40B4-BE49-F238E27FC236}">
                <a16:creationId xmlns:a16="http://schemas.microsoft.com/office/drawing/2014/main" id="{94B61061-9722-25FD-D5C2-147EB393E39B}"/>
              </a:ext>
            </a:extLst>
          </p:cNvPr>
          <p:cNvPicPr>
            <a:picLocks noChangeAspect="1"/>
          </p:cNvPicPr>
          <p:nvPr/>
        </p:nvPicPr>
        <p:blipFill>
          <a:blip r:embed="rId11"/>
          <a:stretch>
            <a:fillRect/>
          </a:stretch>
        </p:blipFill>
        <p:spPr>
          <a:xfrm>
            <a:off x="4234159" y="4162708"/>
            <a:ext cx="1219868" cy="415618"/>
          </a:xfrm>
          <a:prstGeom prst="rect">
            <a:avLst/>
          </a:prstGeom>
        </p:spPr>
      </p:pic>
      <p:sp>
        <p:nvSpPr>
          <p:cNvPr id="1030" name="正方形/長方形 1029">
            <a:extLst>
              <a:ext uri="{FF2B5EF4-FFF2-40B4-BE49-F238E27FC236}">
                <a16:creationId xmlns:a16="http://schemas.microsoft.com/office/drawing/2014/main" id="{D4F2FE3F-B79F-CC9F-5D81-D8B4825B3647}"/>
              </a:ext>
            </a:extLst>
          </p:cNvPr>
          <p:cNvSpPr/>
          <p:nvPr/>
        </p:nvSpPr>
        <p:spPr>
          <a:xfrm>
            <a:off x="4036181" y="4639462"/>
            <a:ext cx="1769123" cy="276999"/>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1" lang="ja-JP" altLang="en-US" sz="1200" b="1" i="0" u="sng" strike="noStrike" kern="1200" cap="none" spc="300" normalizeH="0" baseline="0" noProof="0" dirty="0">
                <a:ln>
                  <a:noFill/>
                </a:ln>
                <a:solidFill>
                  <a:srgbClr val="9058B9"/>
                </a:solidFill>
                <a:effectLst/>
                <a:uLnTx/>
                <a:uFillTx/>
                <a:latin typeface="游ゴシック" panose="020B0400000000000000" pitchFamily="50" charset="-128"/>
                <a:ea typeface="游ゴシック" panose="020B0400000000000000" pitchFamily="50" charset="-128"/>
                <a:cs typeface="+mn-cs"/>
              </a:rPr>
              <a:t>貯蓄・投資</a:t>
            </a:r>
          </a:p>
        </p:txBody>
      </p:sp>
      <p:sp>
        <p:nvSpPr>
          <p:cNvPr id="1032" name="テキスト ボックス 1031">
            <a:extLst>
              <a:ext uri="{FF2B5EF4-FFF2-40B4-BE49-F238E27FC236}">
                <a16:creationId xmlns:a16="http://schemas.microsoft.com/office/drawing/2014/main" id="{53053C4B-927E-82FF-EDBA-3FA7C19F4B17}"/>
              </a:ext>
            </a:extLst>
          </p:cNvPr>
          <p:cNvSpPr txBox="1"/>
          <p:nvPr/>
        </p:nvSpPr>
        <p:spPr>
          <a:xfrm>
            <a:off x="2623612" y="4603531"/>
            <a:ext cx="1497862"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1" lang="ja-JP" altLang="en-US" sz="1200" b="1" i="0" u="sng" strike="noStrike" kern="1200" cap="none" spc="300" normalizeH="0" baseline="0" noProof="0" dirty="0">
                <a:ln>
                  <a:noFill/>
                </a:ln>
                <a:solidFill>
                  <a:srgbClr val="B31975"/>
                </a:solidFill>
                <a:effectLst/>
                <a:uLnTx/>
                <a:uFillTx/>
                <a:latin typeface="游ゴシック" panose="020B0400000000000000" pitchFamily="50" charset="-128"/>
                <a:ea typeface="游ゴシック" panose="020B0400000000000000" pitchFamily="50" charset="-128"/>
                <a:cs typeface="+mn-cs"/>
              </a:rPr>
              <a:t>健康・美容</a:t>
            </a:r>
          </a:p>
        </p:txBody>
      </p:sp>
      <p:sp>
        <p:nvSpPr>
          <p:cNvPr id="1033" name="角丸四角形 3">
            <a:extLst>
              <a:ext uri="{FF2B5EF4-FFF2-40B4-BE49-F238E27FC236}">
                <a16:creationId xmlns:a16="http://schemas.microsoft.com/office/drawing/2014/main" id="{B3831535-7E22-FBA9-7F32-51291DF1202A}"/>
              </a:ext>
            </a:extLst>
          </p:cNvPr>
          <p:cNvSpPr/>
          <p:nvPr/>
        </p:nvSpPr>
        <p:spPr>
          <a:xfrm>
            <a:off x="748802" y="5233667"/>
            <a:ext cx="6062400" cy="829754"/>
          </a:xfrm>
          <a:prstGeom prst="roundRect">
            <a:avLst>
              <a:gd name="adj" fmla="val 1575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A5A5A5">
                  <a:lumMod val="50000"/>
                </a:srgbClr>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A5A5A5">
                    <a:lumMod val="50000"/>
                  </a:srgbClr>
                </a:solidFill>
                <a:effectLst/>
                <a:uLnTx/>
                <a:uFillTx/>
                <a:latin typeface="HGPｺﾞｼｯｸE" panose="020B0900000000000000" pitchFamily="50" charset="-128"/>
                <a:ea typeface="HGPｺﾞｼｯｸE" panose="020B0900000000000000" pitchFamily="50" charset="-128"/>
                <a:cs typeface="+mn-cs"/>
              </a:rPr>
              <a:t>月間ＵＢ：　</a:t>
            </a:r>
            <a:r>
              <a:rPr kumimoji="1" lang="en-US" altLang="ja-JP" sz="1400" b="0" i="0" u="none" strike="noStrike" kern="1200" cap="none" spc="0" normalizeH="0" baseline="0" noProof="0" dirty="0">
                <a:ln>
                  <a:noFill/>
                </a:ln>
                <a:solidFill>
                  <a:srgbClr val="A5A5A5">
                    <a:lumMod val="50000"/>
                  </a:srgbClr>
                </a:solidFill>
                <a:effectLst/>
                <a:uLnTx/>
                <a:uFillTx/>
                <a:latin typeface="HGPｺﾞｼｯｸE" panose="020B0900000000000000" pitchFamily="50" charset="-128"/>
                <a:ea typeface="HGPｺﾞｼｯｸE" panose="020B0900000000000000" pitchFamily="50" charset="-128"/>
                <a:cs typeface="+mn-cs"/>
              </a:rPr>
              <a:t>155</a:t>
            </a:r>
            <a:r>
              <a:rPr kumimoji="1" lang="ja-JP" altLang="en-US" sz="1400" b="0" i="0" u="none" strike="noStrike" kern="1200" cap="none" spc="0" normalizeH="0" baseline="0" noProof="0" dirty="0">
                <a:ln>
                  <a:noFill/>
                </a:ln>
                <a:solidFill>
                  <a:srgbClr val="A5A5A5">
                    <a:lumMod val="50000"/>
                  </a:srgbClr>
                </a:solidFill>
                <a:effectLst/>
                <a:uLnTx/>
                <a:uFillTx/>
                <a:latin typeface="HGPｺﾞｼｯｸE" panose="020B0900000000000000" pitchFamily="50" charset="-128"/>
                <a:ea typeface="HGPｺﾞｼｯｸE" panose="020B0900000000000000" pitchFamily="50" charset="-128"/>
                <a:cs typeface="+mn-cs"/>
              </a:rPr>
              <a:t>万</a:t>
            </a:r>
            <a:endParaRPr kumimoji="1" lang="en-US" altLang="ja-JP" sz="1400" b="0" i="0" u="none" strike="noStrike" kern="1200" cap="none" spc="0" normalizeH="0" baseline="0" noProof="0" dirty="0">
              <a:ln>
                <a:noFill/>
              </a:ln>
              <a:solidFill>
                <a:srgbClr val="A5A5A5">
                  <a:lumMod val="50000"/>
                </a:srgbClr>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A5A5A5">
                    <a:lumMod val="50000"/>
                  </a:srgbClr>
                </a:solidFill>
                <a:effectLst/>
                <a:uLnTx/>
                <a:uFillTx/>
                <a:latin typeface="HGPｺﾞｼｯｸE" panose="020B0900000000000000" pitchFamily="50" charset="-128"/>
                <a:ea typeface="HGPｺﾞｼｯｸE" panose="020B0900000000000000" pitchFamily="50" charset="-128"/>
                <a:cs typeface="+mn-cs"/>
              </a:rPr>
              <a:t>月間ＰＶ：　</a:t>
            </a:r>
            <a:r>
              <a:rPr kumimoji="1" lang="en-US" altLang="ja-JP" sz="1400" b="0" i="0" u="none" strike="noStrike" kern="1200" cap="none" spc="0" normalizeH="0" baseline="0" noProof="0" dirty="0">
                <a:ln>
                  <a:noFill/>
                </a:ln>
                <a:solidFill>
                  <a:srgbClr val="A5A5A5">
                    <a:lumMod val="50000"/>
                  </a:srgbClr>
                </a:solidFill>
                <a:effectLst/>
                <a:uLnTx/>
                <a:uFillTx/>
                <a:latin typeface="HGPｺﾞｼｯｸE" panose="020B0900000000000000" pitchFamily="50" charset="-128"/>
                <a:ea typeface="HGPｺﾞｼｯｸE" panose="020B0900000000000000" pitchFamily="50" charset="-128"/>
                <a:cs typeface="+mn-cs"/>
              </a:rPr>
              <a:t>383</a:t>
            </a:r>
            <a:r>
              <a:rPr kumimoji="1" lang="ja-JP" altLang="en-US" sz="1400" b="0" i="0" u="none" strike="noStrike" kern="1200" cap="none" spc="0" normalizeH="0" baseline="0" noProof="0" dirty="0">
                <a:ln>
                  <a:noFill/>
                </a:ln>
                <a:solidFill>
                  <a:srgbClr val="A5A5A5">
                    <a:lumMod val="50000"/>
                  </a:srgbClr>
                </a:solidFill>
                <a:effectLst/>
                <a:uLnTx/>
                <a:uFillTx/>
                <a:latin typeface="HGPｺﾞｼｯｸE" panose="020B0900000000000000" pitchFamily="50" charset="-128"/>
                <a:ea typeface="HGPｺﾞｼｯｸE" panose="020B0900000000000000" pitchFamily="50" charset="-128"/>
                <a:cs typeface="+mn-cs"/>
              </a:rPr>
              <a:t>万　</a:t>
            </a:r>
            <a:r>
              <a:rPr kumimoji="1" lang="ja-JP" altLang="en-US" sz="1200" b="0" i="0" u="none" strike="noStrike" kern="1200" cap="none" spc="0" normalizeH="0" baseline="0" noProof="0" dirty="0">
                <a:ln>
                  <a:noFill/>
                </a:ln>
                <a:solidFill>
                  <a:srgbClr val="A5A5A5">
                    <a:lumMod val="50000"/>
                  </a:srgbClr>
                </a:solidFill>
                <a:effectLst/>
                <a:uLnTx/>
                <a:uFillTx/>
                <a:latin typeface="HGPｺﾞｼｯｸE" panose="020B0900000000000000" pitchFamily="50" charset="-128"/>
                <a:ea typeface="HGPｺﾞｼｯｸE" panose="020B0900000000000000" pitchFamily="50" charset="-128"/>
                <a:cs typeface="+mn-cs"/>
              </a:rPr>
              <a:t>（</a:t>
            </a:r>
            <a:r>
              <a:rPr kumimoji="1" lang="en-US" altLang="ja-JP" sz="1200" b="0" i="0" u="none" strike="noStrike" kern="1200" cap="none" spc="0" normalizeH="0" baseline="0" noProof="0" dirty="0">
                <a:ln>
                  <a:noFill/>
                </a:ln>
                <a:solidFill>
                  <a:srgbClr val="A5A5A5">
                    <a:lumMod val="50000"/>
                  </a:srgbClr>
                </a:solidFill>
                <a:effectLst/>
                <a:uLnTx/>
                <a:uFillTx/>
                <a:latin typeface="HGPｺﾞｼｯｸE" panose="020B0900000000000000" pitchFamily="50" charset="-128"/>
                <a:ea typeface="HGPｺﾞｼｯｸE" panose="020B0900000000000000" pitchFamily="50" charset="-128"/>
                <a:cs typeface="+mn-cs"/>
              </a:rPr>
              <a:t>2022</a:t>
            </a:r>
            <a:r>
              <a:rPr kumimoji="1" lang="ja-JP" altLang="en-US" sz="1200" b="0" i="0" u="none" strike="noStrike" kern="1200" cap="none" spc="0" normalizeH="0" baseline="0" noProof="0" dirty="0">
                <a:ln>
                  <a:noFill/>
                </a:ln>
                <a:solidFill>
                  <a:srgbClr val="A5A5A5">
                    <a:lumMod val="50000"/>
                  </a:srgbClr>
                </a:solidFill>
                <a:effectLst/>
                <a:uLnTx/>
                <a:uFillTx/>
                <a:latin typeface="HGPｺﾞｼｯｸE" panose="020B0900000000000000" pitchFamily="50" charset="-128"/>
                <a:ea typeface="HGPｺﾞｼｯｸE" panose="020B0900000000000000" pitchFamily="50" charset="-128"/>
                <a:cs typeface="+mn-cs"/>
              </a:rPr>
              <a:t>年</a:t>
            </a:r>
            <a:r>
              <a:rPr kumimoji="1" lang="en-US" altLang="ja-JP" sz="1200" b="0" i="0" u="none" strike="noStrike" kern="1200" cap="none" spc="0" normalizeH="0" baseline="0" noProof="0" dirty="0">
                <a:ln>
                  <a:noFill/>
                </a:ln>
                <a:solidFill>
                  <a:srgbClr val="A5A5A5">
                    <a:lumMod val="50000"/>
                  </a:srgbClr>
                </a:solidFill>
                <a:effectLst/>
                <a:uLnTx/>
                <a:uFillTx/>
                <a:latin typeface="HGPｺﾞｼｯｸE" panose="020B0900000000000000" pitchFamily="50" charset="-128"/>
                <a:ea typeface="HGPｺﾞｼｯｸE" panose="020B0900000000000000" pitchFamily="50" charset="-128"/>
                <a:cs typeface="+mn-cs"/>
              </a:rPr>
              <a:t>4</a:t>
            </a:r>
            <a:r>
              <a:rPr kumimoji="1" lang="ja-JP" altLang="en-US" sz="1200" b="0" i="0" u="none" strike="noStrike" kern="1200" cap="none" spc="0" normalizeH="0" baseline="0" noProof="0" dirty="0">
                <a:ln>
                  <a:noFill/>
                </a:ln>
                <a:solidFill>
                  <a:srgbClr val="A5A5A5">
                    <a:lumMod val="50000"/>
                  </a:srgbClr>
                </a:solidFill>
                <a:effectLst/>
                <a:uLnTx/>
                <a:uFillTx/>
                <a:latin typeface="HGPｺﾞｼｯｸE" panose="020B0900000000000000" pitchFamily="50" charset="-128"/>
                <a:ea typeface="HGPｺﾞｼｯｸE" panose="020B0900000000000000" pitchFamily="50" charset="-128"/>
                <a:cs typeface="+mn-cs"/>
              </a:rPr>
              <a:t>月実績）</a:t>
            </a:r>
            <a:endParaRPr kumimoji="1" lang="en-US" altLang="ja-JP" sz="1200" b="0" i="0" u="none" strike="noStrike" kern="1200" cap="none" spc="0" normalizeH="0" baseline="0" noProof="0" dirty="0">
              <a:ln>
                <a:noFill/>
              </a:ln>
              <a:solidFill>
                <a:srgbClr val="A5A5A5">
                  <a:lumMod val="50000"/>
                </a:srgbClr>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A5A5A5">
                  <a:lumMod val="50000"/>
                </a:srgbClr>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A5A5A5">
                    <a:lumMod val="50000"/>
                  </a:srgbClr>
                </a:solidFill>
                <a:effectLst/>
                <a:uLnTx/>
                <a:uFillTx/>
                <a:latin typeface="HGPｺﾞｼｯｸE" panose="020B0900000000000000" pitchFamily="50" charset="-128"/>
                <a:ea typeface="HGPｺﾞｼｯｸE" panose="020B0900000000000000" pitchFamily="50" charset="-128"/>
                <a:cs typeface="+mn-cs"/>
              </a:rPr>
              <a:t>ネイティブタイアップ広告：</a:t>
            </a:r>
            <a:r>
              <a:rPr kumimoji="1" lang="en-US" altLang="ja-JP" sz="1200" b="0" i="0" u="none" strike="noStrike" kern="1200" cap="none" spc="0" normalizeH="0" baseline="0" noProof="0" dirty="0">
                <a:ln>
                  <a:noFill/>
                </a:ln>
                <a:solidFill>
                  <a:srgbClr val="A5A5A5">
                    <a:lumMod val="50000"/>
                  </a:srgbClr>
                </a:solidFill>
                <a:effectLst/>
                <a:uLnTx/>
                <a:uFillTx/>
                <a:latin typeface="HGPｺﾞｼｯｸE" panose="020B0900000000000000" pitchFamily="50" charset="-128"/>
                <a:ea typeface="HGPｺﾞｼｯｸE" panose="020B0900000000000000" pitchFamily="50" charset="-128"/>
                <a:cs typeface="+mn-cs"/>
              </a:rPr>
              <a:t>300</a:t>
            </a:r>
            <a:r>
              <a:rPr kumimoji="1" lang="ja-JP" altLang="en-US" sz="1200" b="0" i="0" u="none" strike="noStrike" kern="1200" cap="none" spc="0" normalizeH="0" baseline="0" noProof="0" dirty="0">
                <a:ln>
                  <a:noFill/>
                </a:ln>
                <a:solidFill>
                  <a:srgbClr val="A5A5A5">
                    <a:lumMod val="50000"/>
                  </a:srgbClr>
                </a:solidFill>
                <a:effectLst/>
                <a:uLnTx/>
                <a:uFillTx/>
                <a:latin typeface="HGPｺﾞｼｯｸE" panose="020B0900000000000000" pitchFamily="50" charset="-128"/>
                <a:ea typeface="HGPｺﾞｼｯｸE" panose="020B0900000000000000" pitchFamily="50" charset="-128"/>
                <a:cs typeface="+mn-cs"/>
              </a:rPr>
              <a:t>万円（制作費＆掲載費＆誘導枠一カ月間）</a:t>
            </a:r>
            <a:endParaRPr kumimoji="1" lang="en-US" altLang="ja-JP" sz="1200" b="0" i="0" u="none" strike="noStrike" kern="1200" cap="none" spc="0" normalizeH="0" baseline="0" noProof="0" dirty="0">
              <a:ln>
                <a:noFill/>
              </a:ln>
              <a:solidFill>
                <a:srgbClr val="A5A5A5">
                  <a:lumMod val="50000"/>
                </a:srgbClr>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A5A5A5">
                    <a:lumMod val="50000"/>
                  </a:srgbClr>
                </a:solidFill>
                <a:effectLst/>
                <a:uLnTx/>
                <a:uFillTx/>
                <a:latin typeface="HGPｺﾞｼｯｸE" panose="020B0900000000000000" pitchFamily="50" charset="-128"/>
                <a:ea typeface="HGPｺﾞｼｯｸE" panose="020B0900000000000000" pitchFamily="50" charset="-128"/>
                <a:cs typeface="+mn-cs"/>
              </a:rPr>
              <a:t>※</a:t>
            </a:r>
            <a:r>
              <a:rPr kumimoji="1" lang="ja-JP" altLang="en-US" sz="800" b="0" i="0" u="none" strike="noStrike" kern="1200" cap="none" spc="0" normalizeH="0" baseline="0" noProof="0" dirty="0">
                <a:ln>
                  <a:noFill/>
                </a:ln>
                <a:solidFill>
                  <a:srgbClr val="A5A5A5">
                    <a:lumMod val="50000"/>
                  </a:srgbClr>
                </a:solidFill>
                <a:effectLst/>
                <a:uLnTx/>
                <a:uFillTx/>
                <a:latin typeface="HGPｺﾞｼｯｸE" panose="020B0900000000000000" pitchFamily="50" charset="-128"/>
                <a:ea typeface="HGPｺﾞｼｯｸE" panose="020B0900000000000000" pitchFamily="50" charset="-128"/>
                <a:cs typeface="+mn-cs"/>
              </a:rPr>
              <a:t>制作費には取材・執筆・撮影費が含まれます。著名人起用、遠方取材の場合は別途お見積りとなります。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A5A5A5">
                    <a:lumMod val="50000"/>
                  </a:srgbClr>
                </a:solidFill>
                <a:effectLst/>
                <a:uLnTx/>
                <a:uFillTx/>
                <a:latin typeface="HGPｺﾞｼｯｸE" panose="020B0900000000000000" pitchFamily="50" charset="-128"/>
                <a:ea typeface="HGPｺﾞｼｯｸE" panose="020B0900000000000000" pitchFamily="50" charset="-128"/>
                <a:cs typeface="+mn-cs"/>
              </a:rPr>
              <a:t>雑誌流用ネイティブタイアップ広告：</a:t>
            </a:r>
            <a:r>
              <a:rPr kumimoji="1" lang="en-US" altLang="ja-JP" sz="1200" b="0" i="0" u="none" strike="noStrike" kern="1200" cap="none" spc="0" normalizeH="0" baseline="0" noProof="0" dirty="0">
                <a:ln>
                  <a:noFill/>
                </a:ln>
                <a:solidFill>
                  <a:srgbClr val="A5A5A5">
                    <a:lumMod val="50000"/>
                  </a:srgbClr>
                </a:solidFill>
                <a:effectLst/>
                <a:uLnTx/>
                <a:uFillTx/>
                <a:latin typeface="HGPｺﾞｼｯｸE" panose="020B0900000000000000" pitchFamily="50" charset="-128"/>
                <a:ea typeface="HGPｺﾞｼｯｸE" panose="020B0900000000000000" pitchFamily="50" charset="-128"/>
                <a:cs typeface="+mn-cs"/>
              </a:rPr>
              <a:t>200</a:t>
            </a:r>
            <a:r>
              <a:rPr kumimoji="1" lang="ja-JP" altLang="en-US" sz="1200" b="0" i="0" u="none" strike="noStrike" kern="1200" cap="none" spc="0" normalizeH="0" baseline="0" noProof="0" dirty="0">
                <a:ln>
                  <a:noFill/>
                </a:ln>
                <a:solidFill>
                  <a:srgbClr val="A5A5A5">
                    <a:lumMod val="50000"/>
                  </a:srgbClr>
                </a:solidFill>
                <a:effectLst/>
                <a:uLnTx/>
                <a:uFillTx/>
                <a:latin typeface="HGPｺﾞｼｯｸE" panose="020B0900000000000000" pitchFamily="50" charset="-128"/>
                <a:ea typeface="HGPｺﾞｼｯｸE" panose="020B0900000000000000" pitchFamily="50" charset="-128"/>
                <a:cs typeface="+mn-cs"/>
              </a:rPr>
              <a:t>万円　　　</a:t>
            </a:r>
            <a:endParaRPr kumimoji="1" lang="en-US" altLang="ja-JP" sz="1200" b="0" i="0" u="none" strike="noStrike" kern="1200" cap="none" spc="0" normalizeH="0" baseline="0" noProof="0" dirty="0">
              <a:ln>
                <a:noFill/>
              </a:ln>
              <a:solidFill>
                <a:srgbClr val="A5A5A5">
                  <a:lumMod val="50000"/>
                </a:srgbClr>
              </a:solidFill>
              <a:effectLst/>
              <a:uLnTx/>
              <a:uFillTx/>
              <a:latin typeface="HGPｺﾞｼｯｸE" panose="020B0900000000000000" pitchFamily="50" charset="-128"/>
              <a:ea typeface="HGPｺﾞｼｯｸE" panose="020B0900000000000000" pitchFamily="50" charset="-128"/>
              <a:cs typeface="+mn-cs"/>
            </a:endParaRPr>
          </a:p>
        </p:txBody>
      </p:sp>
      <p:sp>
        <p:nvSpPr>
          <p:cNvPr id="1034" name="角丸四角形 3">
            <a:extLst>
              <a:ext uri="{FF2B5EF4-FFF2-40B4-BE49-F238E27FC236}">
                <a16:creationId xmlns:a16="http://schemas.microsoft.com/office/drawing/2014/main" id="{44CEF87A-344F-B214-89E5-1AD3FE16CCBE}"/>
              </a:ext>
            </a:extLst>
          </p:cNvPr>
          <p:cNvSpPr/>
          <p:nvPr/>
        </p:nvSpPr>
        <p:spPr>
          <a:xfrm>
            <a:off x="7224289" y="2452701"/>
            <a:ext cx="3924301" cy="829754"/>
          </a:xfrm>
          <a:prstGeom prst="roundRect">
            <a:avLst>
              <a:gd name="adj" fmla="val 1575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A5A5A5">
                    <a:lumMod val="50000"/>
                  </a:srgbClr>
                </a:solidFill>
                <a:effectLst/>
                <a:uLnTx/>
                <a:uFillTx/>
                <a:latin typeface="HGPｺﾞｼｯｸE" panose="020B0900000000000000" pitchFamily="50" charset="-128"/>
                <a:ea typeface="HGPｺﾞｼｯｸE" panose="020B0900000000000000" pitchFamily="50" charset="-128"/>
                <a:cs typeface="+mn-cs"/>
              </a:rPr>
              <a:t>https://woman.nikkei.com/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A5A5A5">
                    <a:lumMod val="50000"/>
                  </a:srgbClr>
                </a:solidFill>
                <a:effectLst/>
                <a:uLnTx/>
                <a:uFillTx/>
                <a:latin typeface="HGPｺﾞｼｯｸE" panose="020B0900000000000000" pitchFamily="50" charset="-128"/>
                <a:ea typeface="HGPｺﾞｼｯｸE" panose="020B0900000000000000" pitchFamily="50" charset="-128"/>
                <a:cs typeface="+mn-cs"/>
              </a:rPr>
              <a:t>　　　</a:t>
            </a:r>
            <a:endParaRPr kumimoji="1" lang="en-US" altLang="ja-JP" sz="1200" b="0" i="0" u="none" strike="noStrike" kern="1200" cap="none" spc="0" normalizeH="0" baseline="0" noProof="0" dirty="0">
              <a:ln>
                <a:noFill/>
              </a:ln>
              <a:solidFill>
                <a:srgbClr val="A5A5A5">
                  <a:lumMod val="50000"/>
                </a:srgbClr>
              </a:solidFill>
              <a:effectLst/>
              <a:uLnTx/>
              <a:uFillTx/>
              <a:latin typeface="HGPｺﾞｼｯｸE" panose="020B0900000000000000" pitchFamily="50" charset="-128"/>
              <a:ea typeface="HGPｺﾞｼｯｸE" panose="020B0900000000000000" pitchFamily="50" charset="-128"/>
              <a:cs typeface="+mn-cs"/>
            </a:endParaRPr>
          </a:p>
        </p:txBody>
      </p:sp>
      <p:sp>
        <p:nvSpPr>
          <p:cNvPr id="1035" name="楕円 1034">
            <a:extLst>
              <a:ext uri="{FF2B5EF4-FFF2-40B4-BE49-F238E27FC236}">
                <a16:creationId xmlns:a16="http://schemas.microsoft.com/office/drawing/2014/main" id="{F301B801-82CF-449A-EB3D-464D5C1D5BFD}"/>
              </a:ext>
            </a:extLst>
          </p:cNvPr>
          <p:cNvSpPr>
            <a:spLocks noChangeAspect="1"/>
          </p:cNvSpPr>
          <p:nvPr/>
        </p:nvSpPr>
        <p:spPr>
          <a:xfrm>
            <a:off x="1222950" y="3863766"/>
            <a:ext cx="1332000" cy="1332000"/>
          </a:xfrm>
          <a:prstGeom prst="ellipse">
            <a:avLst/>
          </a:prstGeom>
          <a:noFill/>
          <a:ln w="19050">
            <a:solidFill>
              <a:srgbClr val="B91E2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036" name="楕円 1035">
            <a:extLst>
              <a:ext uri="{FF2B5EF4-FFF2-40B4-BE49-F238E27FC236}">
                <a16:creationId xmlns:a16="http://schemas.microsoft.com/office/drawing/2014/main" id="{06E1AB1C-EEB1-2073-C9EE-612511EABDCC}"/>
              </a:ext>
            </a:extLst>
          </p:cNvPr>
          <p:cNvSpPr>
            <a:spLocks noChangeAspect="1"/>
          </p:cNvSpPr>
          <p:nvPr/>
        </p:nvSpPr>
        <p:spPr>
          <a:xfrm>
            <a:off x="2704181" y="3855298"/>
            <a:ext cx="1332000" cy="1332000"/>
          </a:xfrm>
          <a:prstGeom prst="ellipse">
            <a:avLst/>
          </a:prstGeom>
          <a:noFill/>
          <a:ln w="19050">
            <a:solidFill>
              <a:srgbClr val="C34A9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037" name="楕円 1036">
            <a:extLst>
              <a:ext uri="{FF2B5EF4-FFF2-40B4-BE49-F238E27FC236}">
                <a16:creationId xmlns:a16="http://schemas.microsoft.com/office/drawing/2014/main" id="{5EEB8D3B-4F7B-262C-18A4-C00FE0867ACB}"/>
              </a:ext>
            </a:extLst>
          </p:cNvPr>
          <p:cNvSpPr>
            <a:spLocks noChangeAspect="1"/>
          </p:cNvSpPr>
          <p:nvPr/>
        </p:nvSpPr>
        <p:spPr>
          <a:xfrm>
            <a:off x="4234989" y="3903942"/>
            <a:ext cx="1332000" cy="1332000"/>
          </a:xfrm>
          <a:prstGeom prst="ellipse">
            <a:avLst/>
          </a:prstGeom>
          <a:noFill/>
          <a:ln w="19050">
            <a:solidFill>
              <a:srgbClr val="9159B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1038" name="Picture 2" descr="PCゲームにはフレームレス（ベゼルレス）モニターが有利な理由 | BTOマニア">
            <a:extLst>
              <a:ext uri="{FF2B5EF4-FFF2-40B4-BE49-F238E27FC236}">
                <a16:creationId xmlns:a16="http://schemas.microsoft.com/office/drawing/2014/main" id="{7253A64E-E477-4FFA-39AC-CA2E2D2EFD42}"/>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009" b="89978" l="9889" r="89833">
                        <a14:foregroundMark x1="13370" y1="5122" x2="13498" y2="27840"/>
                        <a14:foregroundMark x1="32654" y1="4182" x2="85237" y2="4677"/>
                        <a14:foregroundMark x1="14206" y1="4009" x2="16193" y2="4028"/>
                        <a14:foregroundMark x1="85933" y1="5791" x2="86072" y2="70379"/>
                        <a14:foregroundMark x1="13510" y1="6682" x2="13510" y2="25390"/>
                        <a14:foregroundMark x1="13510" y1="25390" x2="13510" y2="5345"/>
                        <a14:foregroundMark x1="12960" y1="72383" x2="12953" y2="73274"/>
                        <a14:foregroundMark x1="13510" y1="5345" x2="13326" y2="27840"/>
                        <a14:foregroundMark x1="12953" y1="73274" x2="12953" y2="72383"/>
                        <a14:foregroundMark x1="15320" y1="4009" x2="54178" y2="4677"/>
                        <a14:foregroundMark x1="13370" y1="61470" x2="13788" y2="69265"/>
                        <a14:foregroundMark x1="13370" y1="70824" x2="13649" y2="59243"/>
                        <a14:backgroundMark x1="14067" y1="27840" x2="14067" y2="53229"/>
                        <a14:backgroundMark x1="12932" y1="69382" x2="12953" y2="72383"/>
                        <a14:backgroundMark x1="12813" y1="52784" x2="12876" y2="61538"/>
                      </a14:backgroundRemoval>
                    </a14:imgEffect>
                  </a14:imgLayer>
                </a14:imgProps>
              </a:ext>
              <a:ext uri="{28A0092B-C50C-407E-A947-70E740481C1C}">
                <a14:useLocalDpi xmlns:a14="http://schemas.microsoft.com/office/drawing/2010/main" val="0"/>
              </a:ext>
            </a:extLst>
          </a:blip>
          <a:srcRect l="9622" r="9722" b="2418"/>
          <a:stretch/>
        </p:blipFill>
        <p:spPr bwMode="auto">
          <a:xfrm>
            <a:off x="7048220" y="2934630"/>
            <a:ext cx="4719971" cy="3571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770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15C1B1-E9CF-4AD3-8074-4DC5C3EEF194}"/>
              </a:ext>
            </a:extLst>
          </p:cNvPr>
          <p:cNvSpPr>
            <a:spLocks noGrp="1"/>
          </p:cNvSpPr>
          <p:nvPr>
            <p:ph type="title"/>
          </p:nvPr>
        </p:nvSpPr>
        <p:spPr>
          <a:xfrm>
            <a:off x="838200" y="365125"/>
            <a:ext cx="10515600" cy="1325563"/>
          </a:xfrm>
        </p:spPr>
        <p:txBody>
          <a:bodyPr/>
          <a:lstStyle/>
          <a:p>
            <a:r>
              <a:rPr kumimoji="1" lang="ja-JP" altLang="en-US"/>
              <a:t>　　広告</a:t>
            </a:r>
            <a:r>
              <a:rPr lang="ja-JP" altLang="en-US"/>
              <a:t>料金</a:t>
            </a:r>
            <a:endParaRPr kumimoji="1" lang="ja-JP" altLang="en-US" dirty="0"/>
          </a:p>
        </p:txBody>
      </p:sp>
      <p:sp>
        <p:nvSpPr>
          <p:cNvPr id="73" name="テキスト ボックス 72"/>
          <p:cNvSpPr txBox="1"/>
          <p:nvPr/>
        </p:nvSpPr>
        <p:spPr>
          <a:xfrm>
            <a:off x="2103323" y="5662088"/>
            <a:ext cx="5478577" cy="276999"/>
          </a:xfrm>
          <a:prstGeom prst="rect">
            <a:avLst/>
          </a:prstGeom>
          <a:noFill/>
        </p:spPr>
        <p:txBody>
          <a:bodyPr wrap="square" rtlCol="0">
            <a:spAutoFit/>
          </a:bodyPr>
          <a:lstStyle/>
          <a:p>
            <a:r>
              <a:rPr lang="ja-JP" altLang="en-US" sz="1200">
                <a:latin typeface="HGSｺﾞｼｯｸE" panose="020B0900000000000000" pitchFamily="50" charset="-128"/>
                <a:ea typeface="HGSｺﾞｼｯｸE" panose="020B0900000000000000" pitchFamily="50" charset="-128"/>
              </a:rPr>
              <a:t>　</a:t>
            </a:r>
            <a:endParaRPr kumimoji="1" lang="ja-JP" altLang="en-US" sz="1200" dirty="0">
              <a:latin typeface="HGSｺﾞｼｯｸE" panose="020B0900000000000000" pitchFamily="50" charset="-128"/>
              <a:ea typeface="HGSｺﾞｼｯｸE" panose="020B0900000000000000" pitchFamily="50" charset="-128"/>
            </a:endParaRPr>
          </a:p>
        </p:txBody>
      </p:sp>
      <p:sp>
        <p:nvSpPr>
          <p:cNvPr id="79" name="テキスト ボックス 78"/>
          <p:cNvSpPr txBox="1"/>
          <p:nvPr/>
        </p:nvSpPr>
        <p:spPr>
          <a:xfrm>
            <a:off x="875333" y="1642081"/>
            <a:ext cx="10787177" cy="4616648"/>
          </a:xfrm>
          <a:prstGeom prst="rect">
            <a:avLst/>
          </a:prstGeom>
          <a:noFill/>
        </p:spPr>
        <p:txBody>
          <a:bodyPr wrap="square" rtlCol="0">
            <a:spAutoFit/>
          </a:bodyPr>
          <a:lstStyle/>
          <a:p>
            <a:r>
              <a:rPr lang="ja-JP" altLang="en-US" dirty="0">
                <a:solidFill>
                  <a:srgbClr val="C0164B"/>
                </a:solidFill>
                <a:latin typeface="HGSｺﾞｼｯｸE" panose="020B0900000000000000" pitchFamily="50" charset="-128"/>
                <a:ea typeface="HGSｺﾞｼｯｸE" panose="020B0900000000000000" pitchFamily="50" charset="-128"/>
              </a:rPr>
              <a:t>●純広告　出稿料金（税別）</a:t>
            </a:r>
            <a:endParaRPr lang="en-US" altLang="ja-JP" dirty="0">
              <a:solidFill>
                <a:srgbClr val="C0164B"/>
              </a:solidFill>
              <a:latin typeface="HGSｺﾞｼｯｸE" panose="020B0900000000000000" pitchFamily="50" charset="-128"/>
              <a:ea typeface="HGSｺﾞｼｯｸE" panose="020B0900000000000000" pitchFamily="50" charset="-128"/>
            </a:endParaRPr>
          </a:p>
          <a:p>
            <a:r>
              <a:rPr kumimoji="1" lang="ja-JP" altLang="en-US" dirty="0">
                <a:solidFill>
                  <a:schemeClr val="accent3">
                    <a:lumMod val="50000"/>
                  </a:schemeClr>
                </a:solidFill>
                <a:latin typeface="HGSｺﾞｼｯｸE" panose="020B0900000000000000" pitchFamily="50" charset="-128"/>
                <a:ea typeface="HGSｺﾞｼｯｸE" panose="020B0900000000000000" pitchFamily="50" charset="-128"/>
              </a:rPr>
              <a:t>　　</a:t>
            </a:r>
            <a:endParaRPr kumimoji="1" lang="en-US" altLang="ja-JP" dirty="0">
              <a:solidFill>
                <a:schemeClr val="accent3">
                  <a:lumMod val="50000"/>
                </a:schemeClr>
              </a:solidFill>
              <a:latin typeface="HGSｺﾞｼｯｸE" panose="020B0900000000000000" pitchFamily="50" charset="-128"/>
              <a:ea typeface="HGSｺﾞｼｯｸE" panose="020B0900000000000000" pitchFamily="50" charset="-128"/>
            </a:endParaRPr>
          </a:p>
          <a:p>
            <a:r>
              <a:rPr lang="ja-JP" altLang="en-US" dirty="0">
                <a:solidFill>
                  <a:schemeClr val="accent3">
                    <a:lumMod val="50000"/>
                  </a:schemeClr>
                </a:solidFill>
                <a:latin typeface="HGSｺﾞｼｯｸE" panose="020B0900000000000000" pitchFamily="50" charset="-128"/>
                <a:ea typeface="HGSｺﾞｼｯｸE" panose="020B0900000000000000" pitchFamily="50" charset="-128"/>
              </a:rPr>
              <a:t>　　</a:t>
            </a:r>
            <a:r>
              <a:rPr lang="en-US" altLang="ja-JP" dirty="0">
                <a:solidFill>
                  <a:schemeClr val="accent3">
                    <a:lumMod val="50000"/>
                  </a:schemeClr>
                </a:solidFill>
                <a:latin typeface="HGSｺﾞｼｯｸE" panose="020B0900000000000000" pitchFamily="50" charset="-128"/>
                <a:ea typeface="HGSｺﾞｼｯｸE" panose="020B0900000000000000" pitchFamily="50" charset="-128"/>
              </a:rPr>
              <a:t>4</a:t>
            </a:r>
            <a:r>
              <a:rPr lang="ja-JP" altLang="en-US" dirty="0">
                <a:solidFill>
                  <a:schemeClr val="accent3">
                    <a:lumMod val="50000"/>
                  </a:schemeClr>
                </a:solidFill>
                <a:latin typeface="HGSｺﾞｼｯｸE" panose="020B0900000000000000" pitchFamily="50" charset="-128"/>
                <a:ea typeface="HGSｺﾞｼｯｸE" panose="020B0900000000000000" pitchFamily="50" charset="-128"/>
              </a:rPr>
              <a:t>色</a:t>
            </a:r>
            <a:r>
              <a:rPr lang="en-US" altLang="ja-JP" dirty="0">
                <a:solidFill>
                  <a:schemeClr val="accent3">
                    <a:lumMod val="50000"/>
                  </a:schemeClr>
                </a:solidFill>
                <a:latin typeface="HGSｺﾞｼｯｸE" panose="020B0900000000000000" pitchFamily="50" charset="-128"/>
                <a:ea typeface="HGSｺﾞｼｯｸE" panose="020B0900000000000000" pitchFamily="50" charset="-128"/>
              </a:rPr>
              <a:t>1</a:t>
            </a:r>
            <a:r>
              <a:rPr lang="ja-JP" altLang="en-US" dirty="0">
                <a:solidFill>
                  <a:schemeClr val="accent3">
                    <a:lumMod val="50000"/>
                  </a:schemeClr>
                </a:solidFill>
                <a:latin typeface="HGSｺﾞｼｯｸE" panose="020B0900000000000000" pitchFamily="50" charset="-128"/>
                <a:ea typeface="HGSｺﾞｼｯｸE" panose="020B0900000000000000" pitchFamily="50" charset="-128"/>
              </a:rPr>
              <a:t>ページ　広告料金：</a:t>
            </a:r>
            <a:r>
              <a:rPr lang="en-US" altLang="ja-JP" dirty="0">
                <a:solidFill>
                  <a:schemeClr val="accent3">
                    <a:lumMod val="50000"/>
                  </a:schemeClr>
                </a:solidFill>
                <a:latin typeface="HGSｺﾞｼｯｸE" panose="020B0900000000000000" pitchFamily="50" charset="-128"/>
                <a:ea typeface="HGSｺﾞｼｯｸE" panose="020B0900000000000000" pitchFamily="50" charset="-128"/>
              </a:rPr>
              <a:t>140</a:t>
            </a:r>
            <a:r>
              <a:rPr lang="ja-JP" altLang="en-US" dirty="0">
                <a:solidFill>
                  <a:schemeClr val="accent3">
                    <a:lumMod val="50000"/>
                  </a:schemeClr>
                </a:solidFill>
                <a:latin typeface="HGSｺﾞｼｯｸE" panose="020B0900000000000000" pitchFamily="50" charset="-128"/>
                <a:ea typeface="HGSｺﾞｼｯｸE" panose="020B0900000000000000" pitchFamily="50" charset="-128"/>
              </a:rPr>
              <a:t>万円（</a:t>
            </a:r>
            <a:r>
              <a:rPr lang="en-US" altLang="ja-JP" dirty="0">
                <a:solidFill>
                  <a:schemeClr val="accent3">
                    <a:lumMod val="50000"/>
                  </a:schemeClr>
                </a:solidFill>
                <a:latin typeface="HGSｺﾞｼｯｸE" panose="020B0900000000000000" pitchFamily="50" charset="-128"/>
                <a:ea typeface="HGSｺﾞｼｯｸE" panose="020B0900000000000000" pitchFamily="50" charset="-128"/>
              </a:rPr>
              <a:t>G</a:t>
            </a:r>
            <a:r>
              <a:rPr lang="ja-JP" altLang="en-US" dirty="0">
                <a:solidFill>
                  <a:schemeClr val="accent3">
                    <a:lumMod val="50000"/>
                  </a:schemeClr>
                </a:solidFill>
                <a:latin typeface="HGSｺﾞｼｯｸE" panose="020B0900000000000000" pitchFamily="50" charset="-128"/>
                <a:ea typeface="HGSｺﾞｼｯｸE" panose="020B0900000000000000" pitchFamily="50" charset="-128"/>
              </a:rPr>
              <a:t>）</a:t>
            </a:r>
            <a:endParaRPr lang="en-US" altLang="ja-JP" dirty="0">
              <a:solidFill>
                <a:schemeClr val="accent3">
                  <a:lumMod val="50000"/>
                </a:schemeClr>
              </a:solidFill>
              <a:latin typeface="HGSｺﾞｼｯｸE" panose="020B0900000000000000" pitchFamily="50" charset="-128"/>
              <a:ea typeface="HGSｺﾞｼｯｸE" panose="020B0900000000000000" pitchFamily="50" charset="-128"/>
            </a:endParaRPr>
          </a:p>
          <a:p>
            <a:endParaRPr lang="en-US" altLang="ja-JP" dirty="0">
              <a:solidFill>
                <a:schemeClr val="accent3">
                  <a:lumMod val="50000"/>
                </a:schemeClr>
              </a:solidFill>
              <a:latin typeface="HGSｺﾞｼｯｸE" panose="020B0900000000000000" pitchFamily="50" charset="-128"/>
              <a:ea typeface="HGSｺﾞｼｯｸE" panose="020B0900000000000000" pitchFamily="50" charset="-128"/>
            </a:endParaRPr>
          </a:p>
          <a:p>
            <a:r>
              <a:rPr lang="ja-JP" altLang="en-US" dirty="0">
                <a:solidFill>
                  <a:schemeClr val="accent3">
                    <a:lumMod val="50000"/>
                  </a:schemeClr>
                </a:solidFill>
                <a:latin typeface="HGSｺﾞｼｯｸE" panose="020B0900000000000000" pitchFamily="50" charset="-128"/>
                <a:ea typeface="HGSｺﾞｼｯｸE" panose="020B0900000000000000" pitchFamily="50" charset="-128"/>
              </a:rPr>
              <a:t>　　白黒</a:t>
            </a:r>
            <a:r>
              <a:rPr lang="en-US" altLang="ja-JP" dirty="0">
                <a:solidFill>
                  <a:schemeClr val="accent3">
                    <a:lumMod val="50000"/>
                  </a:schemeClr>
                </a:solidFill>
                <a:latin typeface="HGSｺﾞｼｯｸE" panose="020B0900000000000000" pitchFamily="50" charset="-128"/>
                <a:ea typeface="HGSｺﾞｼｯｸE" panose="020B0900000000000000" pitchFamily="50" charset="-128"/>
              </a:rPr>
              <a:t>1</a:t>
            </a:r>
            <a:r>
              <a:rPr lang="ja-JP" altLang="en-US" dirty="0">
                <a:solidFill>
                  <a:schemeClr val="accent3">
                    <a:lumMod val="50000"/>
                  </a:schemeClr>
                </a:solidFill>
                <a:latin typeface="HGSｺﾞｼｯｸE" panose="020B0900000000000000" pitchFamily="50" charset="-128"/>
                <a:ea typeface="HGSｺﾞｼｯｸE" panose="020B0900000000000000" pitchFamily="50" charset="-128"/>
              </a:rPr>
              <a:t>ページ  広告料金： </a:t>
            </a:r>
            <a:r>
              <a:rPr lang="en-US" altLang="ja-JP" dirty="0">
                <a:solidFill>
                  <a:schemeClr val="accent3">
                    <a:lumMod val="50000"/>
                  </a:schemeClr>
                </a:solidFill>
                <a:latin typeface="HGSｺﾞｼｯｸE" panose="020B0900000000000000" pitchFamily="50" charset="-128"/>
                <a:ea typeface="HGSｺﾞｼｯｸE" panose="020B0900000000000000" pitchFamily="50" charset="-128"/>
              </a:rPr>
              <a:t>90</a:t>
            </a:r>
            <a:r>
              <a:rPr lang="ja-JP" altLang="en-US" dirty="0">
                <a:solidFill>
                  <a:schemeClr val="accent3">
                    <a:lumMod val="50000"/>
                  </a:schemeClr>
                </a:solidFill>
                <a:latin typeface="HGSｺﾞｼｯｸE" panose="020B0900000000000000" pitchFamily="50" charset="-128"/>
                <a:ea typeface="HGSｺﾞｼｯｸE" panose="020B0900000000000000" pitchFamily="50" charset="-128"/>
              </a:rPr>
              <a:t>万円（</a:t>
            </a:r>
            <a:r>
              <a:rPr lang="en-US" altLang="ja-JP" dirty="0">
                <a:solidFill>
                  <a:schemeClr val="accent3">
                    <a:lumMod val="50000"/>
                  </a:schemeClr>
                </a:solidFill>
                <a:latin typeface="HGSｺﾞｼｯｸE" panose="020B0900000000000000" pitchFamily="50" charset="-128"/>
                <a:ea typeface="HGSｺﾞｼｯｸE" panose="020B0900000000000000" pitchFamily="50" charset="-128"/>
              </a:rPr>
              <a:t>G</a:t>
            </a:r>
            <a:r>
              <a:rPr lang="ja-JP" altLang="en-US" dirty="0">
                <a:solidFill>
                  <a:schemeClr val="accent3">
                    <a:lumMod val="50000"/>
                  </a:schemeClr>
                </a:solidFill>
                <a:latin typeface="HGSｺﾞｼｯｸE" panose="020B0900000000000000" pitchFamily="50" charset="-128"/>
                <a:ea typeface="HGSｺﾞｼｯｸE" panose="020B0900000000000000" pitchFamily="50" charset="-128"/>
              </a:rPr>
              <a:t>）</a:t>
            </a:r>
            <a:endParaRPr lang="en-US" altLang="ja-JP" dirty="0">
              <a:solidFill>
                <a:schemeClr val="accent3">
                  <a:lumMod val="50000"/>
                </a:schemeClr>
              </a:solidFill>
              <a:latin typeface="HGSｺﾞｼｯｸE" panose="020B0900000000000000" pitchFamily="50" charset="-128"/>
              <a:ea typeface="HGSｺﾞｼｯｸE" panose="020B0900000000000000" pitchFamily="50" charset="-128"/>
            </a:endParaRPr>
          </a:p>
          <a:p>
            <a:endParaRPr lang="en-US" altLang="ja-JP" dirty="0">
              <a:solidFill>
                <a:schemeClr val="accent3">
                  <a:lumMod val="50000"/>
                </a:schemeClr>
              </a:solidFill>
              <a:latin typeface="HGSｺﾞｼｯｸE" panose="020B0900000000000000" pitchFamily="50" charset="-128"/>
              <a:ea typeface="HGSｺﾞｼｯｸE" panose="020B0900000000000000" pitchFamily="50" charset="-128"/>
            </a:endParaRPr>
          </a:p>
          <a:p>
            <a:endParaRPr lang="en-US" altLang="ja-JP" dirty="0">
              <a:solidFill>
                <a:schemeClr val="accent3">
                  <a:lumMod val="50000"/>
                </a:schemeClr>
              </a:solidFill>
              <a:latin typeface="HGSｺﾞｼｯｸE" panose="020B0900000000000000" pitchFamily="50" charset="-128"/>
              <a:ea typeface="HGSｺﾞｼｯｸE" panose="020B0900000000000000" pitchFamily="50" charset="-128"/>
            </a:endParaRPr>
          </a:p>
          <a:p>
            <a:r>
              <a:rPr lang="ja-JP" altLang="en-US" dirty="0">
                <a:solidFill>
                  <a:srgbClr val="C0164B"/>
                </a:solidFill>
                <a:latin typeface="HGSｺﾞｼｯｸE" panose="020B0900000000000000" pitchFamily="50" charset="-128"/>
                <a:ea typeface="HGSｺﾞｼｯｸE" panose="020B0900000000000000" pitchFamily="50" charset="-128"/>
              </a:rPr>
              <a:t>●タイアップ広告　料金例（税別）</a:t>
            </a:r>
            <a:endParaRPr lang="en-US" altLang="ja-JP" dirty="0">
              <a:solidFill>
                <a:srgbClr val="C0164B"/>
              </a:solidFill>
              <a:latin typeface="HGSｺﾞｼｯｸE" panose="020B0900000000000000" pitchFamily="50" charset="-128"/>
              <a:ea typeface="HGSｺﾞｼｯｸE" panose="020B0900000000000000" pitchFamily="50" charset="-128"/>
            </a:endParaRPr>
          </a:p>
          <a:p>
            <a:r>
              <a:rPr lang="ja-JP" altLang="en-US" dirty="0">
                <a:solidFill>
                  <a:schemeClr val="accent3">
                    <a:lumMod val="50000"/>
                  </a:schemeClr>
                </a:solidFill>
                <a:latin typeface="HGSｺﾞｼｯｸE" panose="020B0900000000000000" pitchFamily="50" charset="-128"/>
                <a:ea typeface="HGSｺﾞｼｯｸE" panose="020B0900000000000000" pitchFamily="50" charset="-128"/>
              </a:rPr>
              <a:t>　　</a:t>
            </a:r>
            <a:endParaRPr lang="en-US" altLang="ja-JP" dirty="0">
              <a:solidFill>
                <a:schemeClr val="accent3">
                  <a:lumMod val="50000"/>
                </a:schemeClr>
              </a:solidFill>
              <a:latin typeface="HGSｺﾞｼｯｸE" panose="020B0900000000000000" pitchFamily="50" charset="-128"/>
              <a:ea typeface="HGSｺﾞｼｯｸE" panose="020B0900000000000000" pitchFamily="50" charset="-128"/>
            </a:endParaRPr>
          </a:p>
          <a:p>
            <a:r>
              <a:rPr lang="ja-JP" altLang="en-US" dirty="0">
                <a:solidFill>
                  <a:schemeClr val="accent3">
                    <a:lumMod val="50000"/>
                  </a:schemeClr>
                </a:solidFill>
                <a:latin typeface="HGSｺﾞｼｯｸE" panose="020B0900000000000000" pitchFamily="50" charset="-128"/>
                <a:ea typeface="HGSｺﾞｼｯｸE" panose="020B0900000000000000" pitchFamily="50" charset="-128"/>
              </a:rPr>
              <a:t>　　</a:t>
            </a:r>
            <a:r>
              <a:rPr lang="en-US" altLang="ja-JP" dirty="0">
                <a:solidFill>
                  <a:schemeClr val="accent3">
                    <a:lumMod val="50000"/>
                  </a:schemeClr>
                </a:solidFill>
                <a:latin typeface="HGSｺﾞｼｯｸE" panose="020B0900000000000000" pitchFamily="50" charset="-128"/>
                <a:ea typeface="HGSｺﾞｼｯｸE" panose="020B0900000000000000" pitchFamily="50" charset="-128"/>
              </a:rPr>
              <a:t>4</a:t>
            </a:r>
            <a:r>
              <a:rPr lang="ja-JP" altLang="en-US" dirty="0">
                <a:solidFill>
                  <a:schemeClr val="accent3">
                    <a:lumMod val="50000"/>
                  </a:schemeClr>
                </a:solidFill>
                <a:latin typeface="HGSｺﾞｼｯｸE" panose="020B0900000000000000" pitchFamily="50" charset="-128"/>
                <a:ea typeface="HGSｺﾞｼｯｸE" panose="020B0900000000000000" pitchFamily="50" charset="-128"/>
              </a:rPr>
              <a:t>色</a:t>
            </a:r>
            <a:r>
              <a:rPr lang="en-US" altLang="ja-JP" dirty="0">
                <a:solidFill>
                  <a:schemeClr val="accent3">
                    <a:lumMod val="50000"/>
                  </a:schemeClr>
                </a:solidFill>
                <a:latin typeface="HGSｺﾞｼｯｸE" panose="020B0900000000000000" pitchFamily="50" charset="-128"/>
                <a:ea typeface="HGSｺﾞｼｯｸE" panose="020B0900000000000000" pitchFamily="50" charset="-128"/>
              </a:rPr>
              <a:t>2</a:t>
            </a:r>
            <a:r>
              <a:rPr lang="ja-JP" altLang="en-US" dirty="0">
                <a:solidFill>
                  <a:schemeClr val="accent3">
                    <a:lumMod val="50000"/>
                  </a:schemeClr>
                </a:solidFill>
                <a:latin typeface="HGSｺﾞｼｯｸE" panose="020B0900000000000000" pitchFamily="50" charset="-128"/>
                <a:ea typeface="HGSｺﾞｼｯｸE" panose="020B0900000000000000" pitchFamily="50" charset="-128"/>
              </a:rPr>
              <a:t>ページタイアップ料金：掲載料</a:t>
            </a:r>
            <a:r>
              <a:rPr lang="en-US" altLang="ja-JP" dirty="0">
                <a:solidFill>
                  <a:schemeClr val="accent3">
                    <a:lumMod val="50000"/>
                  </a:schemeClr>
                </a:solidFill>
                <a:latin typeface="HGSｺﾞｼｯｸE" panose="020B0900000000000000" pitchFamily="50" charset="-128"/>
                <a:ea typeface="HGSｺﾞｼｯｸE" panose="020B0900000000000000" pitchFamily="50" charset="-128"/>
              </a:rPr>
              <a:t>140</a:t>
            </a:r>
            <a:r>
              <a:rPr lang="ja-JP" altLang="en-US" dirty="0">
                <a:solidFill>
                  <a:schemeClr val="accent3">
                    <a:lumMod val="50000"/>
                  </a:schemeClr>
                </a:solidFill>
                <a:latin typeface="HGSｺﾞｼｯｸE" panose="020B0900000000000000" pitchFamily="50" charset="-128"/>
                <a:ea typeface="HGSｺﾞｼｯｸE" panose="020B0900000000000000" pitchFamily="50" charset="-128"/>
              </a:rPr>
              <a:t>万円</a:t>
            </a:r>
            <a:r>
              <a:rPr lang="en-US" altLang="ja-JP" dirty="0">
                <a:solidFill>
                  <a:schemeClr val="accent3">
                    <a:lumMod val="50000"/>
                  </a:schemeClr>
                </a:solidFill>
                <a:latin typeface="HGSｺﾞｼｯｸE" panose="020B0900000000000000" pitchFamily="50" charset="-128"/>
                <a:ea typeface="HGSｺﾞｼｯｸE" panose="020B0900000000000000" pitchFamily="50" charset="-128"/>
              </a:rPr>
              <a:t>(G)/P×2P</a:t>
            </a:r>
            <a:r>
              <a:rPr lang="ja-JP" altLang="en-US" dirty="0">
                <a:solidFill>
                  <a:schemeClr val="accent3">
                    <a:lumMod val="50000"/>
                  </a:schemeClr>
                </a:solidFill>
                <a:latin typeface="HGSｺﾞｼｯｸE" panose="020B0900000000000000" pitchFamily="50" charset="-128"/>
                <a:ea typeface="HGSｺﾞｼｯｸE" panose="020B0900000000000000" pitchFamily="50" charset="-128"/>
              </a:rPr>
              <a:t>＋制作費</a:t>
            </a:r>
            <a:r>
              <a:rPr lang="en-US" altLang="ja-JP" dirty="0">
                <a:solidFill>
                  <a:schemeClr val="accent3">
                    <a:lumMod val="50000"/>
                  </a:schemeClr>
                </a:solidFill>
                <a:latin typeface="HGSｺﾞｼｯｸE" panose="020B0900000000000000" pitchFamily="50" charset="-128"/>
                <a:ea typeface="HGSｺﾞｼｯｸE" panose="020B0900000000000000" pitchFamily="50" charset="-128"/>
              </a:rPr>
              <a:t>35</a:t>
            </a:r>
            <a:r>
              <a:rPr lang="ja-JP" altLang="en-US" dirty="0">
                <a:solidFill>
                  <a:schemeClr val="accent3">
                    <a:lumMod val="50000"/>
                  </a:schemeClr>
                </a:solidFill>
                <a:latin typeface="HGSｺﾞｼｯｸE" panose="020B0900000000000000" pitchFamily="50" charset="-128"/>
                <a:ea typeface="HGSｺﾞｼｯｸE" panose="020B0900000000000000" pitchFamily="50" charset="-128"/>
              </a:rPr>
              <a:t>万円</a:t>
            </a:r>
            <a:r>
              <a:rPr lang="en-US" altLang="ja-JP" dirty="0">
                <a:solidFill>
                  <a:schemeClr val="accent3">
                    <a:lumMod val="50000"/>
                  </a:schemeClr>
                </a:solidFill>
                <a:latin typeface="HGSｺﾞｼｯｸE" panose="020B0900000000000000" pitchFamily="50" charset="-128"/>
                <a:ea typeface="HGSｺﾞｼｯｸE" panose="020B0900000000000000" pitchFamily="50" charset="-128"/>
              </a:rPr>
              <a:t>(N)×2P</a:t>
            </a:r>
            <a:r>
              <a:rPr lang="ja-JP" altLang="en-US" dirty="0">
                <a:solidFill>
                  <a:schemeClr val="accent3">
                    <a:lumMod val="50000"/>
                  </a:schemeClr>
                </a:solidFill>
                <a:latin typeface="HGSｺﾞｼｯｸE" panose="020B0900000000000000" pitchFamily="50" charset="-128"/>
                <a:ea typeface="HGSｺﾞｼｯｸE" panose="020B0900000000000000" pitchFamily="50" charset="-128"/>
              </a:rPr>
              <a:t>＝</a:t>
            </a:r>
            <a:r>
              <a:rPr lang="en-US" altLang="ja-JP" dirty="0">
                <a:solidFill>
                  <a:schemeClr val="accent3">
                    <a:lumMod val="50000"/>
                  </a:schemeClr>
                </a:solidFill>
                <a:latin typeface="HGSｺﾞｼｯｸE" panose="020B0900000000000000" pitchFamily="50" charset="-128"/>
                <a:ea typeface="HGSｺﾞｼｯｸE" panose="020B0900000000000000" pitchFamily="50" charset="-128"/>
              </a:rPr>
              <a:t>350</a:t>
            </a:r>
            <a:r>
              <a:rPr lang="ja-JP" altLang="en-US" dirty="0">
                <a:solidFill>
                  <a:schemeClr val="accent3">
                    <a:lumMod val="50000"/>
                  </a:schemeClr>
                </a:solidFill>
                <a:latin typeface="HGSｺﾞｼｯｸE" panose="020B0900000000000000" pitchFamily="50" charset="-128"/>
                <a:ea typeface="HGSｺﾞｼｯｸE" panose="020B0900000000000000" pitchFamily="50" charset="-128"/>
              </a:rPr>
              <a:t>万円（</a:t>
            </a:r>
            <a:r>
              <a:rPr lang="en-US" altLang="ja-JP" dirty="0">
                <a:solidFill>
                  <a:schemeClr val="accent3">
                    <a:lumMod val="50000"/>
                  </a:schemeClr>
                </a:solidFill>
                <a:latin typeface="HGSｺﾞｼｯｸE" panose="020B0900000000000000" pitchFamily="50" charset="-128"/>
                <a:ea typeface="HGSｺﾞｼｯｸE" panose="020B0900000000000000" pitchFamily="50" charset="-128"/>
              </a:rPr>
              <a:t>G/N)</a:t>
            </a:r>
          </a:p>
          <a:p>
            <a:endParaRPr lang="en-US" altLang="ja-JP" dirty="0">
              <a:solidFill>
                <a:schemeClr val="accent3">
                  <a:lumMod val="50000"/>
                </a:schemeClr>
              </a:solidFill>
              <a:latin typeface="HGSｺﾞｼｯｸE" panose="020B0900000000000000" pitchFamily="50" charset="-128"/>
              <a:ea typeface="HGSｺﾞｼｯｸE" panose="020B0900000000000000" pitchFamily="50" charset="-128"/>
            </a:endParaRPr>
          </a:p>
          <a:p>
            <a:r>
              <a:rPr lang="ja-JP" altLang="en-US" dirty="0">
                <a:solidFill>
                  <a:schemeClr val="accent3">
                    <a:lumMod val="50000"/>
                  </a:schemeClr>
                </a:solidFill>
                <a:latin typeface="HGSｺﾞｼｯｸE" panose="020B0900000000000000" pitchFamily="50" charset="-128"/>
                <a:ea typeface="HGSｺﾞｼｯｸE" panose="020B0900000000000000" pitchFamily="50" charset="-128"/>
              </a:rPr>
              <a:t>　　</a:t>
            </a:r>
            <a:r>
              <a:rPr lang="en-US" altLang="ja-JP" dirty="0">
                <a:solidFill>
                  <a:schemeClr val="accent3">
                    <a:lumMod val="50000"/>
                  </a:schemeClr>
                </a:solidFill>
                <a:latin typeface="HGSｺﾞｼｯｸE" panose="020B0900000000000000" pitchFamily="50" charset="-128"/>
                <a:ea typeface="HGSｺﾞｼｯｸE" panose="020B0900000000000000" pitchFamily="50" charset="-128"/>
              </a:rPr>
              <a:t>4</a:t>
            </a:r>
            <a:r>
              <a:rPr lang="ja-JP" altLang="en-US" dirty="0">
                <a:solidFill>
                  <a:schemeClr val="accent3">
                    <a:lumMod val="50000"/>
                  </a:schemeClr>
                </a:solidFill>
                <a:latin typeface="HGSｺﾞｼｯｸE" panose="020B0900000000000000" pitchFamily="50" charset="-128"/>
                <a:ea typeface="HGSｺﾞｼｯｸE" panose="020B0900000000000000" pitchFamily="50" charset="-128"/>
              </a:rPr>
              <a:t>色</a:t>
            </a:r>
            <a:r>
              <a:rPr lang="en-US" altLang="ja-JP" dirty="0">
                <a:solidFill>
                  <a:schemeClr val="accent3">
                    <a:lumMod val="50000"/>
                  </a:schemeClr>
                </a:solidFill>
                <a:latin typeface="HGSｺﾞｼｯｸE" panose="020B0900000000000000" pitchFamily="50" charset="-128"/>
                <a:ea typeface="HGSｺﾞｼｯｸE" panose="020B0900000000000000" pitchFamily="50" charset="-128"/>
              </a:rPr>
              <a:t>4</a:t>
            </a:r>
            <a:r>
              <a:rPr lang="ja-JP" altLang="en-US" dirty="0">
                <a:solidFill>
                  <a:schemeClr val="accent3">
                    <a:lumMod val="50000"/>
                  </a:schemeClr>
                </a:solidFill>
                <a:latin typeface="HGSｺﾞｼｯｸE" panose="020B0900000000000000" pitchFamily="50" charset="-128"/>
                <a:ea typeface="HGSｺﾞｼｯｸE" panose="020B0900000000000000" pitchFamily="50" charset="-128"/>
              </a:rPr>
              <a:t>ページタイアップ料金：掲載料</a:t>
            </a:r>
            <a:r>
              <a:rPr lang="en-US" altLang="ja-JP" dirty="0">
                <a:solidFill>
                  <a:schemeClr val="accent3">
                    <a:lumMod val="50000"/>
                  </a:schemeClr>
                </a:solidFill>
                <a:latin typeface="HGSｺﾞｼｯｸE" panose="020B0900000000000000" pitchFamily="50" charset="-128"/>
                <a:ea typeface="HGSｺﾞｼｯｸE" panose="020B0900000000000000" pitchFamily="50" charset="-128"/>
              </a:rPr>
              <a:t>140</a:t>
            </a:r>
            <a:r>
              <a:rPr lang="ja-JP" altLang="en-US" dirty="0">
                <a:solidFill>
                  <a:schemeClr val="accent3">
                    <a:lumMod val="50000"/>
                  </a:schemeClr>
                </a:solidFill>
                <a:latin typeface="HGSｺﾞｼｯｸE" panose="020B0900000000000000" pitchFamily="50" charset="-128"/>
                <a:ea typeface="HGSｺﾞｼｯｸE" panose="020B0900000000000000" pitchFamily="50" charset="-128"/>
              </a:rPr>
              <a:t>万円</a:t>
            </a:r>
            <a:r>
              <a:rPr lang="en-US" altLang="ja-JP" dirty="0">
                <a:solidFill>
                  <a:schemeClr val="accent3">
                    <a:lumMod val="50000"/>
                  </a:schemeClr>
                </a:solidFill>
                <a:latin typeface="HGSｺﾞｼｯｸE" panose="020B0900000000000000" pitchFamily="50" charset="-128"/>
                <a:ea typeface="HGSｺﾞｼｯｸE" panose="020B0900000000000000" pitchFamily="50" charset="-128"/>
              </a:rPr>
              <a:t>(G)/P×4P</a:t>
            </a:r>
            <a:r>
              <a:rPr lang="ja-JP" altLang="en-US" dirty="0">
                <a:solidFill>
                  <a:schemeClr val="accent3">
                    <a:lumMod val="50000"/>
                  </a:schemeClr>
                </a:solidFill>
                <a:latin typeface="HGSｺﾞｼｯｸE" panose="020B0900000000000000" pitchFamily="50" charset="-128"/>
                <a:ea typeface="HGSｺﾞｼｯｸE" panose="020B0900000000000000" pitchFamily="50" charset="-128"/>
              </a:rPr>
              <a:t>＋制作費</a:t>
            </a:r>
            <a:r>
              <a:rPr lang="en-US" altLang="ja-JP" dirty="0">
                <a:solidFill>
                  <a:schemeClr val="accent3">
                    <a:lumMod val="50000"/>
                  </a:schemeClr>
                </a:solidFill>
                <a:latin typeface="HGSｺﾞｼｯｸE" panose="020B0900000000000000" pitchFamily="50" charset="-128"/>
                <a:ea typeface="HGSｺﾞｼｯｸE" panose="020B0900000000000000" pitchFamily="50" charset="-128"/>
              </a:rPr>
              <a:t>35</a:t>
            </a:r>
            <a:r>
              <a:rPr lang="ja-JP" altLang="en-US" dirty="0">
                <a:solidFill>
                  <a:schemeClr val="accent3">
                    <a:lumMod val="50000"/>
                  </a:schemeClr>
                </a:solidFill>
                <a:latin typeface="HGSｺﾞｼｯｸE" panose="020B0900000000000000" pitchFamily="50" charset="-128"/>
                <a:ea typeface="HGSｺﾞｼｯｸE" panose="020B0900000000000000" pitchFamily="50" charset="-128"/>
              </a:rPr>
              <a:t>万円</a:t>
            </a:r>
            <a:r>
              <a:rPr lang="en-US" altLang="ja-JP" dirty="0">
                <a:solidFill>
                  <a:schemeClr val="accent3">
                    <a:lumMod val="50000"/>
                  </a:schemeClr>
                </a:solidFill>
                <a:latin typeface="HGSｺﾞｼｯｸE" panose="020B0900000000000000" pitchFamily="50" charset="-128"/>
                <a:ea typeface="HGSｺﾞｼｯｸE" panose="020B0900000000000000" pitchFamily="50" charset="-128"/>
              </a:rPr>
              <a:t>(N)×4P</a:t>
            </a:r>
            <a:r>
              <a:rPr lang="ja-JP" altLang="en-US" dirty="0">
                <a:solidFill>
                  <a:schemeClr val="accent3">
                    <a:lumMod val="50000"/>
                  </a:schemeClr>
                </a:solidFill>
                <a:latin typeface="HGSｺﾞｼｯｸE" panose="020B0900000000000000" pitchFamily="50" charset="-128"/>
                <a:ea typeface="HGSｺﾞｼｯｸE" panose="020B0900000000000000" pitchFamily="50" charset="-128"/>
              </a:rPr>
              <a:t>＝</a:t>
            </a:r>
            <a:r>
              <a:rPr lang="en-US" altLang="ja-JP" dirty="0">
                <a:solidFill>
                  <a:schemeClr val="accent3">
                    <a:lumMod val="50000"/>
                  </a:schemeClr>
                </a:solidFill>
                <a:latin typeface="HGSｺﾞｼｯｸE" panose="020B0900000000000000" pitchFamily="50" charset="-128"/>
                <a:ea typeface="HGSｺﾞｼｯｸE" panose="020B0900000000000000" pitchFamily="50" charset="-128"/>
              </a:rPr>
              <a:t>700</a:t>
            </a:r>
            <a:r>
              <a:rPr lang="ja-JP" altLang="en-US" dirty="0">
                <a:solidFill>
                  <a:schemeClr val="accent3">
                    <a:lumMod val="50000"/>
                  </a:schemeClr>
                </a:solidFill>
                <a:latin typeface="HGSｺﾞｼｯｸE" panose="020B0900000000000000" pitchFamily="50" charset="-128"/>
                <a:ea typeface="HGSｺﾞｼｯｸE" panose="020B0900000000000000" pitchFamily="50" charset="-128"/>
              </a:rPr>
              <a:t>万円（</a:t>
            </a:r>
            <a:r>
              <a:rPr lang="en-US" altLang="ja-JP" dirty="0">
                <a:solidFill>
                  <a:schemeClr val="accent3">
                    <a:lumMod val="50000"/>
                  </a:schemeClr>
                </a:solidFill>
                <a:latin typeface="HGSｺﾞｼｯｸE" panose="020B0900000000000000" pitchFamily="50" charset="-128"/>
                <a:ea typeface="HGSｺﾞｼｯｸE" panose="020B0900000000000000" pitchFamily="50" charset="-128"/>
              </a:rPr>
              <a:t>G/N)</a:t>
            </a:r>
          </a:p>
          <a:p>
            <a:endParaRPr lang="en-US" altLang="ja-JP" dirty="0">
              <a:solidFill>
                <a:schemeClr val="accent3">
                  <a:lumMod val="50000"/>
                </a:schemeClr>
              </a:solidFill>
              <a:latin typeface="HGSｺﾞｼｯｸE" panose="020B0900000000000000" pitchFamily="50" charset="-128"/>
              <a:ea typeface="HGSｺﾞｼｯｸE" panose="020B0900000000000000" pitchFamily="50" charset="-128"/>
            </a:endParaRPr>
          </a:p>
          <a:p>
            <a:r>
              <a:rPr lang="ja-JP" altLang="en-US" dirty="0">
                <a:solidFill>
                  <a:schemeClr val="accent3">
                    <a:lumMod val="50000"/>
                  </a:schemeClr>
                </a:solidFill>
                <a:latin typeface="HGSｺﾞｼｯｸE" panose="020B0900000000000000" pitchFamily="50" charset="-128"/>
                <a:ea typeface="HGSｺﾞｼｯｸE" panose="020B0900000000000000" pitchFamily="50" charset="-128"/>
              </a:rPr>
              <a:t>　　　</a:t>
            </a:r>
            <a:r>
              <a:rPr lang="ja-JP" altLang="en-US" sz="1400" dirty="0">
                <a:solidFill>
                  <a:schemeClr val="accent1"/>
                </a:solidFill>
                <a:latin typeface="HGSｺﾞｼｯｸE" panose="020B0900000000000000" pitchFamily="50" charset="-128"/>
                <a:ea typeface="HGSｺﾞｼｯｸE" panose="020B0900000000000000" pitchFamily="50" charset="-128"/>
              </a:rPr>
              <a:t>＊タイアップ広告はスペース料金の他に、制作費として１ページ当たり</a:t>
            </a:r>
            <a:r>
              <a:rPr lang="en-US" altLang="ja-JP" sz="1400" dirty="0">
                <a:solidFill>
                  <a:schemeClr val="accent1"/>
                </a:solidFill>
                <a:latin typeface="HGSｺﾞｼｯｸE" panose="020B0900000000000000" pitchFamily="50" charset="-128"/>
                <a:ea typeface="HGSｺﾞｼｯｸE" panose="020B0900000000000000" pitchFamily="50" charset="-128"/>
              </a:rPr>
              <a:t>35</a:t>
            </a:r>
            <a:r>
              <a:rPr lang="ja-JP" altLang="en-US" sz="1400" dirty="0">
                <a:solidFill>
                  <a:schemeClr val="accent1"/>
                </a:solidFill>
                <a:latin typeface="HGSｺﾞｼｯｸE" panose="020B0900000000000000" pitchFamily="50" charset="-128"/>
                <a:ea typeface="HGSｺﾞｼｯｸE" panose="020B0900000000000000" pitchFamily="50" charset="-128"/>
              </a:rPr>
              <a:t>万円（</a:t>
            </a:r>
            <a:r>
              <a:rPr lang="en-US" altLang="ja-JP" sz="1400" dirty="0">
                <a:solidFill>
                  <a:schemeClr val="accent1"/>
                </a:solidFill>
                <a:latin typeface="HGSｺﾞｼｯｸE" panose="020B0900000000000000" pitchFamily="50" charset="-128"/>
                <a:ea typeface="HGSｺﾞｼｯｸE" panose="020B0900000000000000" pitchFamily="50" charset="-128"/>
              </a:rPr>
              <a:t>N</a:t>
            </a:r>
            <a:r>
              <a:rPr lang="ja-JP" altLang="en-US" sz="1400" dirty="0">
                <a:solidFill>
                  <a:schemeClr val="accent1"/>
                </a:solidFill>
                <a:latin typeface="HGSｺﾞｼｯｸE" panose="020B0900000000000000" pitchFamily="50" charset="-128"/>
                <a:ea typeface="HGSｺﾞｼｯｸE" panose="020B0900000000000000" pitchFamily="50" charset="-128"/>
              </a:rPr>
              <a:t>）をいただきます。</a:t>
            </a:r>
            <a:endParaRPr lang="en-US" altLang="ja-JP" sz="1400" dirty="0">
              <a:solidFill>
                <a:schemeClr val="accent1"/>
              </a:solidFill>
              <a:latin typeface="HGSｺﾞｼｯｸE" panose="020B0900000000000000" pitchFamily="50" charset="-128"/>
              <a:ea typeface="HGSｺﾞｼｯｸE" panose="020B0900000000000000" pitchFamily="50" charset="-128"/>
            </a:endParaRPr>
          </a:p>
          <a:p>
            <a:r>
              <a:rPr lang="ja-JP" altLang="en-US" sz="1400" dirty="0">
                <a:solidFill>
                  <a:schemeClr val="accent1"/>
                </a:solidFill>
                <a:latin typeface="HGSｺﾞｼｯｸE" panose="020B0900000000000000" pitchFamily="50" charset="-128"/>
                <a:ea typeface="HGSｺﾞｼｯｸE" panose="020B0900000000000000" pitchFamily="50" charset="-128"/>
              </a:rPr>
              <a:t>　　　　＊特定のモデル起用、遠隔地での取材・撮影は別途料金になります。</a:t>
            </a:r>
          </a:p>
          <a:p>
            <a:endParaRPr lang="ja-JP" altLang="en-US" sz="1400" dirty="0">
              <a:solidFill>
                <a:schemeClr val="accent1"/>
              </a:solidFill>
              <a:latin typeface="HGSｺﾞｼｯｸE" panose="020B0900000000000000" pitchFamily="50" charset="-128"/>
              <a:ea typeface="HGSｺﾞｼｯｸE" panose="020B0900000000000000" pitchFamily="50" charset="-128"/>
            </a:endParaRPr>
          </a:p>
          <a:p>
            <a:endParaRPr lang="en-US" altLang="ja-JP" sz="1400" dirty="0">
              <a:solidFill>
                <a:schemeClr val="accent3">
                  <a:lumMod val="50000"/>
                </a:schemeClr>
              </a:solidFill>
              <a:latin typeface="HGSｺﾞｼｯｸE" panose="020B0900000000000000" pitchFamily="50" charset="-128"/>
              <a:ea typeface="HGSｺﾞｼｯｸE" panose="020B0900000000000000" pitchFamily="50" charset="-128"/>
            </a:endParaRPr>
          </a:p>
        </p:txBody>
      </p:sp>
      <p:sp>
        <p:nvSpPr>
          <p:cNvPr id="3" name="スライド番号プレースホルダー 2"/>
          <p:cNvSpPr>
            <a:spLocks noGrp="1"/>
          </p:cNvSpPr>
          <p:nvPr>
            <p:ph type="sldNum" sz="quarter" idx="12"/>
          </p:nvPr>
        </p:nvSpPr>
        <p:spPr>
          <a:xfrm>
            <a:off x="8610600" y="6356350"/>
            <a:ext cx="2743200" cy="365125"/>
          </a:xfrm>
        </p:spPr>
        <p:txBody>
          <a:bodyPr/>
          <a:lstStyle/>
          <a:p>
            <a:fld id="{40498343-1E8D-44CC-9580-D8793D33158C}" type="slidenum">
              <a:rPr lang="ja-JP" altLang="en-US" smtClean="0"/>
              <a:t>14</a:t>
            </a:fld>
            <a:endParaRPr lang="ja-JP" altLang="en-US" dirty="0"/>
          </a:p>
        </p:txBody>
      </p:sp>
    </p:spTree>
    <p:extLst>
      <p:ext uri="{BB962C8B-B14F-4D97-AF65-F5344CB8AC3E}">
        <p14:creationId xmlns:p14="http://schemas.microsoft.com/office/powerpoint/2010/main" val="1794704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15C1B1-E9CF-4AD3-8074-4DC5C3EEF194}"/>
              </a:ext>
            </a:extLst>
          </p:cNvPr>
          <p:cNvSpPr>
            <a:spLocks noGrp="1"/>
          </p:cNvSpPr>
          <p:nvPr>
            <p:ph type="title"/>
          </p:nvPr>
        </p:nvSpPr>
        <p:spPr/>
        <p:txBody>
          <a:bodyPr/>
          <a:lstStyle/>
          <a:p>
            <a:r>
              <a:rPr kumimoji="1" lang="ja-JP" altLang="en-US" dirty="0"/>
              <a:t>　　広告</a:t>
            </a:r>
            <a:r>
              <a:rPr lang="ja-JP" altLang="en-US" dirty="0"/>
              <a:t>料金</a:t>
            </a:r>
            <a:endParaRPr kumimoji="1" lang="ja-JP" alt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622" y="2019761"/>
            <a:ext cx="6969500" cy="4271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テキスト ボックス 72"/>
          <p:cNvSpPr txBox="1"/>
          <p:nvPr/>
        </p:nvSpPr>
        <p:spPr>
          <a:xfrm>
            <a:off x="8621854" y="4292026"/>
            <a:ext cx="3237759" cy="1015663"/>
          </a:xfrm>
          <a:prstGeom prst="rect">
            <a:avLst/>
          </a:prstGeom>
          <a:noFill/>
        </p:spPr>
        <p:txBody>
          <a:bodyPr wrap="square" rtlCol="0">
            <a:spAutoFit/>
          </a:bodyPr>
          <a:lstStyle/>
          <a:p>
            <a:r>
              <a:rPr lang="en-US" altLang="ja-JP" sz="1200" dirty="0">
                <a:latin typeface="HGSｺﾞｼｯｸE" panose="020B0900000000000000" pitchFamily="50" charset="-128"/>
                <a:ea typeface="HGSｺﾞｼｯｸE" panose="020B0900000000000000" pitchFamily="50" charset="-128"/>
              </a:rPr>
              <a:t>※</a:t>
            </a:r>
            <a:r>
              <a:rPr kumimoji="1" lang="ja-JP" altLang="en-US" sz="1200" dirty="0">
                <a:latin typeface="HGSｺﾞｼｯｸE" panose="020B0900000000000000" pitchFamily="50" charset="-128"/>
                <a:ea typeface="HGSｺﾞｼｯｸE" panose="020B0900000000000000" pitchFamily="50" charset="-128"/>
              </a:rPr>
              <a:t>単位はすべて円です。</a:t>
            </a:r>
            <a:endParaRPr kumimoji="1" lang="en-US" altLang="ja-JP" sz="1200" dirty="0">
              <a:latin typeface="HGSｺﾞｼｯｸE" panose="020B0900000000000000" pitchFamily="50" charset="-128"/>
              <a:ea typeface="HGSｺﾞｼｯｸE" panose="020B0900000000000000" pitchFamily="50" charset="-128"/>
            </a:endParaRPr>
          </a:p>
          <a:p>
            <a:endParaRPr lang="en-US" altLang="ja-JP" sz="1200" dirty="0">
              <a:latin typeface="HGSｺﾞｼｯｸE" panose="020B0900000000000000" pitchFamily="50" charset="-128"/>
              <a:ea typeface="HGSｺﾞｼｯｸE" panose="020B0900000000000000" pitchFamily="50" charset="-128"/>
            </a:endParaRPr>
          </a:p>
          <a:p>
            <a:r>
              <a:rPr kumimoji="1" lang="en-US" altLang="ja-JP" sz="1200" dirty="0">
                <a:latin typeface="HGSｺﾞｼｯｸE" panose="020B0900000000000000" pitchFamily="50" charset="-128"/>
                <a:ea typeface="HGSｺﾞｼｯｸE" panose="020B0900000000000000" pitchFamily="50" charset="-128"/>
              </a:rPr>
              <a:t>※</a:t>
            </a:r>
            <a:r>
              <a:rPr kumimoji="1" lang="ja-JP" altLang="en-US" sz="1200" dirty="0">
                <a:latin typeface="HGSｺﾞｼｯｸE" panose="020B0900000000000000" pitchFamily="50" charset="-128"/>
                <a:ea typeface="HGSｺﾞｼｯｸE" panose="020B0900000000000000" pitchFamily="50" charset="-128"/>
              </a:rPr>
              <a:t>たて１／３ページ広告は１号あたり３本</a:t>
            </a:r>
            <a:endParaRPr kumimoji="1" lang="en-US" altLang="ja-JP" sz="1200" dirty="0">
              <a:latin typeface="HGSｺﾞｼｯｸE" panose="020B0900000000000000" pitchFamily="50" charset="-128"/>
              <a:ea typeface="HGSｺﾞｼｯｸE" panose="020B0900000000000000" pitchFamily="50" charset="-128"/>
            </a:endParaRPr>
          </a:p>
          <a:p>
            <a:r>
              <a:rPr lang="ja-JP" altLang="en-US" sz="1200" dirty="0">
                <a:latin typeface="HGSｺﾞｼｯｸE" panose="020B0900000000000000" pitchFamily="50" charset="-128"/>
                <a:ea typeface="HGSｺﾞｼｯｸE" panose="020B0900000000000000" pitchFamily="50" charset="-128"/>
              </a:rPr>
              <a:t>　までとします。</a:t>
            </a:r>
            <a:endParaRPr lang="en-US" altLang="ja-JP" sz="1200" dirty="0">
              <a:latin typeface="HGSｺﾞｼｯｸE" panose="020B0900000000000000" pitchFamily="50" charset="-128"/>
              <a:ea typeface="HGSｺﾞｼｯｸE" panose="020B0900000000000000" pitchFamily="50" charset="-128"/>
            </a:endParaRPr>
          </a:p>
          <a:p>
            <a:endParaRPr kumimoji="1" lang="en-US" altLang="ja-JP" sz="1200" dirty="0">
              <a:latin typeface="HGSｺﾞｼｯｸE" panose="020B0900000000000000" pitchFamily="50" charset="-128"/>
              <a:ea typeface="HGSｺﾞｼｯｸE" panose="020B0900000000000000" pitchFamily="50" charset="-128"/>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1854" y="3337904"/>
            <a:ext cx="3317050" cy="492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8" name="テキスト ボックス 77"/>
          <p:cNvSpPr txBox="1"/>
          <p:nvPr/>
        </p:nvSpPr>
        <p:spPr>
          <a:xfrm>
            <a:off x="8621853" y="3078964"/>
            <a:ext cx="3237759" cy="276999"/>
          </a:xfrm>
          <a:prstGeom prst="rect">
            <a:avLst/>
          </a:prstGeom>
          <a:noFill/>
        </p:spPr>
        <p:txBody>
          <a:bodyPr wrap="square" rtlCol="0">
            <a:spAutoFit/>
          </a:bodyPr>
          <a:lstStyle/>
          <a:p>
            <a:r>
              <a:rPr lang="ja-JP" altLang="en-US" sz="1200" dirty="0">
                <a:latin typeface="HGSｺﾞｼｯｸE" panose="020B0900000000000000" pitchFamily="50" charset="-128"/>
                <a:ea typeface="HGSｺﾞｼｯｸE" panose="020B0900000000000000" pitchFamily="50" charset="-128"/>
              </a:rPr>
              <a:t>綴じ込みハガキ</a:t>
            </a:r>
            <a:endParaRPr kumimoji="1" lang="ja-JP" altLang="en-US" sz="1200" dirty="0">
              <a:latin typeface="HGSｺﾞｼｯｸE" panose="020B0900000000000000" pitchFamily="50" charset="-128"/>
              <a:ea typeface="HGSｺﾞｼｯｸE" panose="020B0900000000000000" pitchFamily="50" charset="-128"/>
            </a:endParaRPr>
          </a:p>
        </p:txBody>
      </p:sp>
      <p:sp>
        <p:nvSpPr>
          <p:cNvPr id="79" name="テキスト ボックス 78"/>
          <p:cNvSpPr txBox="1"/>
          <p:nvPr/>
        </p:nvSpPr>
        <p:spPr>
          <a:xfrm>
            <a:off x="1074622" y="1650429"/>
            <a:ext cx="6088178" cy="369332"/>
          </a:xfrm>
          <a:prstGeom prst="rect">
            <a:avLst/>
          </a:prstGeom>
          <a:noFill/>
        </p:spPr>
        <p:txBody>
          <a:bodyPr wrap="square" rtlCol="0">
            <a:spAutoFit/>
          </a:bodyPr>
          <a:lstStyle/>
          <a:p>
            <a:r>
              <a:rPr lang="ja-JP" altLang="en-US" dirty="0">
                <a:solidFill>
                  <a:srgbClr val="C0164B"/>
                </a:solidFill>
                <a:latin typeface="HGSｺﾞｼｯｸE" panose="020B0900000000000000" pitchFamily="50" charset="-128"/>
                <a:ea typeface="HGSｺﾞｼｯｸE" panose="020B0900000000000000" pitchFamily="50" charset="-128"/>
              </a:rPr>
              <a:t>●純広告　掲載スペース別　料金表（グロス、税別）</a:t>
            </a:r>
            <a:endParaRPr kumimoji="1" lang="ja-JP" altLang="en-US" dirty="0">
              <a:solidFill>
                <a:srgbClr val="C0164B"/>
              </a:solidFill>
              <a:latin typeface="HGSｺﾞｼｯｸE" panose="020B0900000000000000" pitchFamily="50" charset="-128"/>
              <a:ea typeface="HGSｺﾞｼｯｸE" panose="020B0900000000000000" pitchFamily="50" charset="-128"/>
            </a:endParaRPr>
          </a:p>
        </p:txBody>
      </p:sp>
      <p:sp>
        <p:nvSpPr>
          <p:cNvPr id="3" name="スライド番号プレースホルダー 2"/>
          <p:cNvSpPr>
            <a:spLocks noGrp="1"/>
          </p:cNvSpPr>
          <p:nvPr>
            <p:ph type="sldNum" sz="quarter" idx="12"/>
          </p:nvPr>
        </p:nvSpPr>
        <p:spPr/>
        <p:txBody>
          <a:bodyPr/>
          <a:lstStyle/>
          <a:p>
            <a:fld id="{40498343-1E8D-44CC-9580-D8793D33158C}" type="slidenum">
              <a:rPr lang="ja-JP" altLang="en-US" smtClean="0"/>
              <a:t>15</a:t>
            </a:fld>
            <a:endParaRPr lang="ja-JP" altLang="en-US" dirty="0"/>
          </a:p>
        </p:txBody>
      </p:sp>
    </p:spTree>
    <p:extLst>
      <p:ext uri="{BB962C8B-B14F-4D97-AF65-F5344CB8AC3E}">
        <p14:creationId xmlns:p14="http://schemas.microsoft.com/office/powerpoint/2010/main" val="1930188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40F341-A2CC-42E1-90D7-5C3643D06EAB}"/>
              </a:ext>
            </a:extLst>
          </p:cNvPr>
          <p:cNvSpPr>
            <a:spLocks noGrp="1"/>
          </p:cNvSpPr>
          <p:nvPr>
            <p:ph type="title"/>
          </p:nvPr>
        </p:nvSpPr>
        <p:spPr/>
        <p:txBody>
          <a:bodyPr/>
          <a:lstStyle/>
          <a:p>
            <a:r>
              <a:rPr kumimoji="1" lang="ja-JP" altLang="en-US" dirty="0"/>
              <a:t>　　お問い合わせ・お申込み</a:t>
            </a:r>
          </a:p>
        </p:txBody>
      </p:sp>
      <p:sp>
        <p:nvSpPr>
          <p:cNvPr id="3" name="コンテンツ プレースホルダー 2">
            <a:extLst>
              <a:ext uri="{FF2B5EF4-FFF2-40B4-BE49-F238E27FC236}">
                <a16:creationId xmlns:a16="http://schemas.microsoft.com/office/drawing/2014/main" id="{B218DA89-B068-4E7F-82B0-777F4DBCCF4D}"/>
              </a:ext>
            </a:extLst>
          </p:cNvPr>
          <p:cNvSpPr>
            <a:spLocks noGrp="1"/>
          </p:cNvSpPr>
          <p:nvPr>
            <p:ph idx="1"/>
          </p:nvPr>
        </p:nvSpPr>
        <p:spPr/>
        <p:txBody>
          <a:bodyPr/>
          <a:lstStyle/>
          <a:p>
            <a:endParaRPr kumimoji="1" lang="en-US" altLang="ja-JP" dirty="0"/>
          </a:p>
          <a:p>
            <a:r>
              <a:rPr lang="ja-JP" altLang="en-US" dirty="0"/>
              <a:t>日経</a:t>
            </a:r>
            <a:r>
              <a:rPr lang="en-US" altLang="ja-JP" dirty="0"/>
              <a:t>BP</a:t>
            </a:r>
            <a:r>
              <a:rPr lang="ja-JP" altLang="en-US" dirty="0"/>
              <a:t>　メディアビジネス推進部</a:t>
            </a:r>
            <a:endParaRPr lang="en-US" altLang="ja-JP" dirty="0"/>
          </a:p>
          <a:p>
            <a:endParaRPr kumimoji="1" lang="en-US" altLang="ja-JP" dirty="0"/>
          </a:p>
          <a:p>
            <a:r>
              <a:rPr lang="en-US" altLang="ja-JP" dirty="0"/>
              <a:t>TEL:03-6811-8071</a:t>
            </a:r>
          </a:p>
          <a:p>
            <a:r>
              <a:rPr lang="en-US" altLang="ja-JP" dirty="0"/>
              <a:t>AD</a:t>
            </a:r>
            <a:r>
              <a:rPr lang="ja-JP" altLang="en-US" dirty="0"/>
              <a:t> </a:t>
            </a:r>
            <a:r>
              <a:rPr lang="en-US" altLang="ja-JP" dirty="0"/>
              <a:t>Web</a:t>
            </a:r>
            <a:r>
              <a:rPr lang="ja-JP" altLang="en-US" dirty="0"/>
              <a:t> </a:t>
            </a:r>
            <a:r>
              <a:rPr lang="en-US" altLang="ja-JP" dirty="0"/>
              <a:t>URL:</a:t>
            </a:r>
            <a:r>
              <a:rPr lang="ja-JP" altLang="en-US" dirty="0"/>
              <a:t>　</a:t>
            </a:r>
            <a:r>
              <a:rPr lang="en-US" altLang="ja-JP" sz="2400" dirty="0">
                <a:hlinkClick r:id="rId2"/>
              </a:rPr>
              <a:t>https://www.nikkeibp.co.jp/ad/atcl/magazine/WOM/</a:t>
            </a:r>
            <a:r>
              <a:rPr lang="ja-JP" altLang="en-US" sz="2400" dirty="0"/>
              <a:t>　</a:t>
            </a:r>
            <a:endParaRPr lang="en-US" altLang="ja-JP" sz="2400" dirty="0"/>
          </a:p>
          <a:p>
            <a:endParaRPr kumimoji="1"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40498343-1E8D-44CC-9580-D8793D33158C}" type="slidenum">
              <a:rPr lang="ja-JP" altLang="en-US" smtClean="0"/>
              <a:t>16</a:t>
            </a:fld>
            <a:endParaRPr lang="ja-JP" altLang="en-US" dirty="0"/>
          </a:p>
        </p:txBody>
      </p:sp>
    </p:spTree>
    <p:extLst>
      <p:ext uri="{BB962C8B-B14F-4D97-AF65-F5344CB8AC3E}">
        <p14:creationId xmlns:p14="http://schemas.microsoft.com/office/powerpoint/2010/main" val="3284925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773" r="9091" b="7720"/>
          <a:stretch/>
        </p:blipFill>
        <p:spPr bwMode="auto">
          <a:xfrm>
            <a:off x="-2333" y="-2008"/>
            <a:ext cx="12191980"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 name="Freeform: Shape 71">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CAD3FB9F-845D-4FCC-8D03-09EE4C286073}"/>
              </a:ext>
            </a:extLst>
          </p:cNvPr>
          <p:cNvSpPr>
            <a:spLocks noGrp="1"/>
          </p:cNvSpPr>
          <p:nvPr>
            <p:ph type="title"/>
          </p:nvPr>
        </p:nvSpPr>
        <p:spPr>
          <a:xfrm>
            <a:off x="206921" y="647892"/>
            <a:ext cx="4689284" cy="1043409"/>
          </a:xfrm>
        </p:spPr>
        <p:txBody>
          <a:bodyPr>
            <a:normAutofit/>
          </a:bodyPr>
          <a:lstStyle/>
          <a:p>
            <a:r>
              <a:rPr kumimoji="1" lang="ja-JP" altLang="en-US" sz="3300" dirty="0"/>
              <a:t>　　「日経</a:t>
            </a:r>
            <a:r>
              <a:rPr kumimoji="1" lang="en-US" altLang="ja-JP" sz="3300" dirty="0"/>
              <a:t>WOMAN</a:t>
            </a:r>
            <a:r>
              <a:rPr kumimoji="1" lang="ja-JP" altLang="en-US" sz="3300" dirty="0"/>
              <a:t>」とは</a:t>
            </a:r>
          </a:p>
        </p:txBody>
      </p:sp>
      <p:sp>
        <p:nvSpPr>
          <p:cNvPr id="3" name="コンテンツ プレースホルダー 2">
            <a:extLst>
              <a:ext uri="{FF2B5EF4-FFF2-40B4-BE49-F238E27FC236}">
                <a16:creationId xmlns:a16="http://schemas.microsoft.com/office/drawing/2014/main" id="{5C2491B5-EEE3-4AF7-8991-F8E9F6113A86}"/>
              </a:ext>
            </a:extLst>
          </p:cNvPr>
          <p:cNvSpPr>
            <a:spLocks noGrp="1"/>
          </p:cNvSpPr>
          <p:nvPr>
            <p:ph idx="1"/>
          </p:nvPr>
        </p:nvSpPr>
        <p:spPr>
          <a:xfrm>
            <a:off x="520242" y="1774372"/>
            <a:ext cx="4062642" cy="2754086"/>
          </a:xfrm>
        </p:spPr>
        <p:txBody>
          <a:bodyPr anchor="t">
            <a:normAutofit/>
          </a:bodyPr>
          <a:lstStyle/>
          <a:p>
            <a:r>
              <a:rPr kumimoji="1" lang="ja-JP" altLang="en-US" sz="1500" dirty="0"/>
              <a:t>「日経</a:t>
            </a:r>
            <a:r>
              <a:rPr kumimoji="1" lang="en-US" altLang="ja-JP" sz="1500" dirty="0"/>
              <a:t>WOMAN</a:t>
            </a:r>
            <a:r>
              <a:rPr kumimoji="1" lang="ja-JP" altLang="en-US" sz="1500" dirty="0"/>
              <a:t>」は</a:t>
            </a:r>
            <a:r>
              <a:rPr lang="ja-JP" altLang="en-US" sz="1500" dirty="0"/>
              <a:t>、</a:t>
            </a:r>
            <a:r>
              <a:rPr kumimoji="1" lang="ja-JP" altLang="en-US" sz="1500" dirty="0"/>
              <a:t>働く女性のキャリアと</a:t>
            </a:r>
            <a:endParaRPr kumimoji="1" lang="en-US" altLang="ja-JP" sz="1500" dirty="0"/>
          </a:p>
          <a:p>
            <a:r>
              <a:rPr kumimoji="1" lang="ja-JP" altLang="en-US" sz="1500" dirty="0"/>
              <a:t>ライフスタイルを応援する実用情報誌です。</a:t>
            </a:r>
            <a:endParaRPr kumimoji="1" lang="en-US" altLang="ja-JP" sz="1500" dirty="0"/>
          </a:p>
          <a:p>
            <a:r>
              <a:rPr kumimoji="1" lang="ja-JP" altLang="en-US" sz="1500" dirty="0"/>
              <a:t>主な対象は「仕事も暮らしも自分らしく、</a:t>
            </a:r>
            <a:endParaRPr lang="en-US" altLang="ja-JP" sz="1500" dirty="0"/>
          </a:p>
          <a:p>
            <a:r>
              <a:rPr kumimoji="1" lang="ja-JP" altLang="en-US" sz="1500" dirty="0"/>
              <a:t>充実した毎日を過ごしたい」と願う</a:t>
            </a:r>
            <a:endParaRPr kumimoji="1" lang="en-US" altLang="ja-JP" sz="1500" dirty="0"/>
          </a:p>
          <a:p>
            <a:r>
              <a:rPr kumimoji="1" lang="en-US" altLang="ja-JP" sz="1500" dirty="0"/>
              <a:t>20</a:t>
            </a:r>
            <a:r>
              <a:rPr kumimoji="1" lang="ja-JP" altLang="en-US" sz="1500" dirty="0"/>
              <a:t>～</a:t>
            </a:r>
            <a:r>
              <a:rPr kumimoji="1" lang="en-US" altLang="ja-JP" sz="1500" dirty="0"/>
              <a:t>40</a:t>
            </a:r>
            <a:r>
              <a:rPr kumimoji="1" lang="ja-JP" altLang="en-US" sz="1500" dirty="0"/>
              <a:t>代の働く女性たち。</a:t>
            </a:r>
            <a:endParaRPr lang="en-US" altLang="ja-JP" sz="1500" dirty="0"/>
          </a:p>
          <a:p>
            <a:r>
              <a:rPr kumimoji="1" lang="ja-JP" altLang="en-US" sz="1500" dirty="0"/>
              <a:t>でも現実には様々なハードルがありま</a:t>
            </a:r>
            <a:r>
              <a:rPr lang="ja-JP" altLang="en-US" sz="1500" dirty="0"/>
              <a:t>す。</a:t>
            </a:r>
            <a:endParaRPr lang="en-US" altLang="ja-JP" sz="1500" dirty="0"/>
          </a:p>
          <a:p>
            <a:r>
              <a:rPr lang="ja-JP" altLang="en-US" sz="1500" dirty="0"/>
              <a:t>その</a:t>
            </a:r>
            <a:r>
              <a:rPr kumimoji="1" lang="ja-JP" altLang="en-US" sz="1500" dirty="0"/>
              <a:t>課題を解決するための確かな情報と</a:t>
            </a:r>
            <a:r>
              <a:rPr lang="ja-JP" altLang="en-US" sz="1500" dirty="0"/>
              <a:t>　</a:t>
            </a:r>
            <a:endParaRPr lang="en-US" altLang="ja-JP" sz="1500" dirty="0"/>
          </a:p>
          <a:p>
            <a:r>
              <a:rPr kumimoji="1" lang="ja-JP" altLang="en-US" sz="1500" dirty="0"/>
              <a:t>ノウハウを届けるのが本誌のミッションです。</a:t>
            </a:r>
            <a:endParaRPr kumimoji="1" lang="en-US" altLang="ja-JP" sz="1500" dirty="0"/>
          </a:p>
          <a:p>
            <a:endParaRPr lang="en-US" altLang="ja-JP" sz="1500" dirty="0"/>
          </a:p>
        </p:txBody>
      </p:sp>
      <p:sp>
        <p:nvSpPr>
          <p:cNvPr id="4" name="スライド番号プレースホルダー 3"/>
          <p:cNvSpPr>
            <a:spLocks noGrp="1"/>
          </p:cNvSpPr>
          <p:nvPr>
            <p:ph type="sldNum" sz="quarter" idx="12"/>
          </p:nvPr>
        </p:nvSpPr>
        <p:spPr>
          <a:xfrm>
            <a:off x="11000232" y="6108192"/>
            <a:ext cx="548640" cy="548640"/>
          </a:xfrm>
          <a:prstGeom prst="ellipse">
            <a:avLst/>
          </a:prstGeom>
          <a:noFill/>
        </p:spPr>
        <p:txBody>
          <a:bodyPr anchor="ctr">
            <a:normAutofit/>
          </a:bodyPr>
          <a:lstStyle/>
          <a:p>
            <a:pPr algn="ctr">
              <a:spcAft>
                <a:spcPts val="600"/>
              </a:spcAft>
            </a:pPr>
            <a:fld id="{40498343-1E8D-44CC-9580-D8793D33158C}" type="slidenum">
              <a:rPr lang="ja-JP" altLang="en-US">
                <a:solidFill>
                  <a:srgbClr val="FFFFFF"/>
                </a:solidFill>
              </a:rPr>
              <a:pPr algn="ctr">
                <a:spcAft>
                  <a:spcPts val="600"/>
                </a:spcAft>
              </a:pPr>
              <a:t>2</a:t>
            </a:fld>
            <a:endParaRPr lang="ja-JP" altLang="en-US" dirty="0">
              <a:solidFill>
                <a:srgbClr val="FFFFFF"/>
              </a:solidFill>
            </a:endParaRPr>
          </a:p>
        </p:txBody>
      </p:sp>
    </p:spTree>
    <p:extLst>
      <p:ext uri="{BB962C8B-B14F-4D97-AF65-F5344CB8AC3E}">
        <p14:creationId xmlns:p14="http://schemas.microsoft.com/office/powerpoint/2010/main" val="2350795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9CD61EAE-CB1B-47DC-8F3F-CE57014F89F5}"/>
              </a:ext>
            </a:extLst>
          </p:cNvPr>
          <p:cNvSpPr/>
          <p:nvPr/>
        </p:nvSpPr>
        <p:spPr>
          <a:xfrm>
            <a:off x="-312717" y="-2"/>
            <a:ext cx="12504717" cy="6858002"/>
          </a:xfrm>
          <a:prstGeom prst="rect">
            <a:avLst/>
          </a:prstGeom>
          <a:solidFill>
            <a:srgbClr val="B32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3" name="コンテンツ プレースホルダー 2"/>
          <p:cNvSpPr>
            <a:spLocks noGrp="1"/>
          </p:cNvSpPr>
          <p:nvPr>
            <p:ph idx="1"/>
          </p:nvPr>
        </p:nvSpPr>
        <p:spPr bwMode="white">
          <a:xfrm>
            <a:off x="6039593" y="388713"/>
            <a:ext cx="10515600" cy="4351338"/>
          </a:xfrm>
          <a:ln>
            <a:noFill/>
          </a:ln>
        </p:spPr>
        <p:txBody>
          <a:bodyPr>
            <a:noAutofit/>
          </a:bodyPr>
          <a:lstStyle/>
          <a:p>
            <a:r>
              <a:rPr lang="en-US" altLang="ja-JP" sz="1500" dirty="0">
                <a:solidFill>
                  <a:schemeClr val="bg1"/>
                </a:solidFill>
              </a:rPr>
              <a:t>20</a:t>
            </a:r>
            <a:r>
              <a:rPr lang="ja-JP" altLang="ja-JP" sz="1500" dirty="0">
                <a:solidFill>
                  <a:schemeClr val="bg1"/>
                </a:solidFill>
              </a:rPr>
              <a:t>代、</a:t>
            </a:r>
            <a:r>
              <a:rPr lang="en-US" altLang="ja-JP" sz="1500" dirty="0">
                <a:solidFill>
                  <a:schemeClr val="bg1"/>
                </a:solidFill>
              </a:rPr>
              <a:t>30</a:t>
            </a:r>
            <a:r>
              <a:rPr lang="ja-JP" altLang="ja-JP" sz="1500" dirty="0">
                <a:solidFill>
                  <a:schemeClr val="bg1"/>
                </a:solidFill>
              </a:rPr>
              <a:t>代、</a:t>
            </a:r>
            <a:r>
              <a:rPr lang="en-US" altLang="ja-JP" sz="1500" dirty="0">
                <a:solidFill>
                  <a:schemeClr val="bg1"/>
                </a:solidFill>
              </a:rPr>
              <a:t>40</a:t>
            </a:r>
            <a:r>
              <a:rPr lang="ja-JP" altLang="ja-JP" sz="1500" dirty="0">
                <a:solidFill>
                  <a:schemeClr val="bg1"/>
                </a:solidFill>
              </a:rPr>
              <a:t>代。</a:t>
            </a:r>
          </a:p>
          <a:p>
            <a:r>
              <a:rPr lang="ja-JP" altLang="ja-JP" sz="1500" dirty="0">
                <a:solidFill>
                  <a:schemeClr val="bg1"/>
                </a:solidFill>
              </a:rPr>
              <a:t>独身でも、結婚しても、子供を産んでも、</a:t>
            </a:r>
          </a:p>
          <a:p>
            <a:r>
              <a:rPr lang="ja-JP" altLang="ja-JP" sz="1500" dirty="0">
                <a:solidFill>
                  <a:schemeClr val="bg1"/>
                </a:solidFill>
              </a:rPr>
              <a:t>「働く自分」でいつづけることは</a:t>
            </a:r>
          </a:p>
          <a:p>
            <a:r>
              <a:rPr lang="ja-JP" altLang="ja-JP" sz="1500" dirty="0">
                <a:solidFill>
                  <a:schemeClr val="bg1"/>
                </a:solidFill>
              </a:rPr>
              <a:t>日々の成長を感じられ、</a:t>
            </a:r>
          </a:p>
          <a:p>
            <a:r>
              <a:rPr lang="ja-JP" altLang="ja-JP" sz="1500" dirty="0">
                <a:solidFill>
                  <a:schemeClr val="bg1"/>
                </a:solidFill>
              </a:rPr>
              <a:t>何があっても生きていける自信につながります。</a:t>
            </a:r>
            <a:endParaRPr lang="en-US" altLang="ja-JP" sz="1500" dirty="0">
              <a:solidFill>
                <a:schemeClr val="bg1"/>
              </a:solidFill>
            </a:endParaRPr>
          </a:p>
          <a:p>
            <a:endParaRPr lang="ja-JP" altLang="ja-JP" sz="1500" dirty="0">
              <a:solidFill>
                <a:schemeClr val="bg1"/>
              </a:solidFill>
            </a:endParaRPr>
          </a:p>
          <a:p>
            <a:r>
              <a:rPr lang="en-US" altLang="ja-JP" sz="1500" dirty="0">
                <a:solidFill>
                  <a:schemeClr val="bg1"/>
                </a:solidFill>
              </a:rPr>
              <a:t>ON</a:t>
            </a:r>
            <a:r>
              <a:rPr lang="ja-JP" altLang="ja-JP" sz="1500" dirty="0">
                <a:solidFill>
                  <a:schemeClr val="bg1"/>
                </a:solidFill>
              </a:rPr>
              <a:t>から</a:t>
            </a:r>
            <a:r>
              <a:rPr lang="en-US" altLang="ja-JP" sz="1500" dirty="0">
                <a:solidFill>
                  <a:schemeClr val="bg1"/>
                </a:solidFill>
              </a:rPr>
              <a:t>OFF</a:t>
            </a:r>
            <a:r>
              <a:rPr lang="ja-JP" altLang="ja-JP" sz="1500" dirty="0" err="1">
                <a:solidFill>
                  <a:schemeClr val="bg1"/>
                </a:solidFill>
              </a:rPr>
              <a:t>まで</a:t>
            </a:r>
            <a:r>
              <a:rPr lang="ja-JP" altLang="ja-JP" sz="1500" dirty="0">
                <a:solidFill>
                  <a:schemeClr val="bg1"/>
                </a:solidFill>
              </a:rPr>
              <a:t>毎日、</a:t>
            </a:r>
          </a:p>
          <a:p>
            <a:r>
              <a:rPr lang="ja-JP" altLang="ja-JP" sz="1500" dirty="0">
                <a:solidFill>
                  <a:schemeClr val="bg1"/>
                </a:solidFill>
              </a:rPr>
              <a:t>どんなことに時間やお金を使えば</a:t>
            </a:r>
          </a:p>
          <a:p>
            <a:r>
              <a:rPr lang="ja-JP" altLang="ja-JP" sz="1500" dirty="0">
                <a:solidFill>
                  <a:schemeClr val="bg1"/>
                </a:solidFill>
              </a:rPr>
              <a:t>充実感を得られるのか、</a:t>
            </a:r>
          </a:p>
          <a:p>
            <a:r>
              <a:rPr lang="ja-JP" altLang="ja-JP" sz="1500" dirty="0">
                <a:solidFill>
                  <a:schemeClr val="bg1"/>
                </a:solidFill>
              </a:rPr>
              <a:t>どうしたら自分らしいキャリアを築けるのか。</a:t>
            </a:r>
          </a:p>
          <a:p>
            <a:r>
              <a:rPr lang="ja-JP" altLang="ja-JP" sz="1500" dirty="0">
                <a:solidFill>
                  <a:schemeClr val="bg1"/>
                </a:solidFill>
              </a:rPr>
              <a:t>友人や同僚にはなかなか聞けない</a:t>
            </a:r>
          </a:p>
          <a:p>
            <a:r>
              <a:rPr lang="ja-JP" altLang="ja-JP" sz="1500" dirty="0">
                <a:solidFill>
                  <a:schemeClr val="bg1"/>
                </a:solidFill>
              </a:rPr>
              <a:t>家計管理や暮らしの工夫、仕事や人生との向き合い方を、</a:t>
            </a:r>
          </a:p>
          <a:p>
            <a:r>
              <a:rPr lang="ja-JP" altLang="ja-JP" sz="1500" dirty="0">
                <a:solidFill>
                  <a:schemeClr val="bg1"/>
                </a:solidFill>
              </a:rPr>
              <a:t>日経</a:t>
            </a:r>
            <a:r>
              <a:rPr lang="en-US" altLang="ja-JP" sz="1500" dirty="0">
                <a:solidFill>
                  <a:schemeClr val="bg1"/>
                </a:solidFill>
              </a:rPr>
              <a:t>WOMAN</a:t>
            </a:r>
            <a:r>
              <a:rPr lang="ja-JP" altLang="ja-JP" sz="1500" dirty="0">
                <a:solidFill>
                  <a:schemeClr val="bg1"/>
                </a:solidFill>
              </a:rPr>
              <a:t>は</a:t>
            </a:r>
            <a:r>
              <a:rPr lang="en-US" altLang="ja-JP" sz="1500" dirty="0">
                <a:solidFill>
                  <a:schemeClr val="bg1"/>
                </a:solidFill>
              </a:rPr>
              <a:t>30</a:t>
            </a:r>
            <a:r>
              <a:rPr lang="ja-JP" altLang="ja-JP" sz="1500" dirty="0">
                <a:solidFill>
                  <a:schemeClr val="bg1"/>
                </a:solidFill>
              </a:rPr>
              <a:t>年以上にわたってお届けしてきました。</a:t>
            </a:r>
          </a:p>
          <a:p>
            <a:r>
              <a:rPr lang="en-US" altLang="ja-JP" sz="1500" dirty="0">
                <a:solidFill>
                  <a:schemeClr val="bg1"/>
                </a:solidFill>
              </a:rPr>
              <a:t> </a:t>
            </a:r>
            <a:endParaRPr lang="ja-JP" altLang="ja-JP" sz="1500" dirty="0">
              <a:solidFill>
                <a:schemeClr val="bg1"/>
              </a:solidFill>
            </a:endParaRPr>
          </a:p>
          <a:p>
            <a:r>
              <a:rPr lang="ja-JP" altLang="ja-JP" sz="1500" dirty="0">
                <a:solidFill>
                  <a:schemeClr val="bg1"/>
                </a:solidFill>
              </a:rPr>
              <a:t>自分が輝いているかどうか分からないけれど、</a:t>
            </a:r>
          </a:p>
          <a:p>
            <a:r>
              <a:rPr lang="ja-JP" altLang="ja-JP" sz="1500" dirty="0">
                <a:solidFill>
                  <a:schemeClr val="bg1"/>
                </a:solidFill>
              </a:rPr>
              <a:t>毎日をきちんと、前向きに生きている。</a:t>
            </a:r>
          </a:p>
          <a:p>
            <a:r>
              <a:rPr lang="ja-JP" altLang="ja-JP" sz="1500" dirty="0">
                <a:solidFill>
                  <a:schemeClr val="bg1"/>
                </a:solidFill>
              </a:rPr>
              <a:t>日経</a:t>
            </a:r>
            <a:r>
              <a:rPr lang="en-US" altLang="ja-JP" sz="1500" dirty="0">
                <a:solidFill>
                  <a:schemeClr val="bg1"/>
                </a:solidFill>
              </a:rPr>
              <a:t>WOMAN</a:t>
            </a:r>
            <a:r>
              <a:rPr lang="ja-JP" altLang="ja-JP" sz="1500" dirty="0">
                <a:solidFill>
                  <a:schemeClr val="bg1"/>
                </a:solidFill>
              </a:rPr>
              <a:t>は、そんな等身大の働く女性たちを</a:t>
            </a:r>
          </a:p>
          <a:p>
            <a:r>
              <a:rPr lang="ja-JP" altLang="ja-JP" sz="1500" dirty="0">
                <a:solidFill>
                  <a:schemeClr val="bg1"/>
                </a:solidFill>
              </a:rPr>
              <a:t>全力で応援しています。</a:t>
            </a:r>
          </a:p>
          <a:p>
            <a:r>
              <a:rPr lang="en-US" altLang="ja-JP" sz="1500" dirty="0">
                <a:solidFill>
                  <a:schemeClr val="bg1"/>
                </a:solidFill>
              </a:rPr>
              <a:t> </a:t>
            </a:r>
            <a:endParaRPr lang="ja-JP" altLang="ja-JP" sz="1500" dirty="0">
              <a:solidFill>
                <a:schemeClr val="bg1"/>
              </a:solidFill>
            </a:endParaRPr>
          </a:p>
          <a:p>
            <a:endParaRPr lang="ja-JP" altLang="en-US" sz="1400" dirty="0">
              <a:solidFill>
                <a:schemeClr val="tx1"/>
              </a:solidFill>
            </a:endParaRPr>
          </a:p>
          <a:p>
            <a:endParaRPr lang="ja-JP" altLang="ja-JP" sz="1400" dirty="0">
              <a:solidFill>
                <a:schemeClr val="tx1"/>
              </a:solidFill>
            </a:endParaRPr>
          </a:p>
        </p:txBody>
      </p:sp>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13663" b="-13663"/>
          <a:stretch/>
        </p:blipFill>
        <p:spPr bwMode="auto">
          <a:xfrm>
            <a:off x="-430525" y="-11876"/>
            <a:ext cx="6132002" cy="7992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2598717" y="5674747"/>
            <a:ext cx="2673926" cy="646331"/>
          </a:xfrm>
          <a:prstGeom prst="rect">
            <a:avLst/>
          </a:prstGeom>
          <a:solidFill>
            <a:srgbClr val="B32C64">
              <a:alpha val="49000"/>
            </a:srgbClr>
          </a:solidFill>
        </p:spPr>
        <p:txBody>
          <a:bodyPr wrap="square">
            <a:spAutoFit/>
          </a:bodyPr>
          <a:lstStyle/>
          <a:p>
            <a:r>
              <a:rPr lang="en-US" altLang="ja-JP" dirty="0">
                <a:solidFill>
                  <a:schemeClr val="bg1"/>
                </a:solidFill>
                <a:latin typeface="HGPｺﾞｼｯｸE" panose="020B0900000000000000" pitchFamily="50" charset="-128"/>
                <a:ea typeface="HGPｺﾞｼｯｸE" panose="020B0900000000000000" pitchFamily="50" charset="-128"/>
              </a:rPr>
              <a:t> </a:t>
            </a:r>
            <a:r>
              <a:rPr lang="ja-JP" altLang="ja-JP" dirty="0">
                <a:solidFill>
                  <a:schemeClr val="bg1"/>
                </a:solidFill>
                <a:latin typeface="HGPｺﾞｼｯｸE" panose="020B0900000000000000" pitchFamily="50" charset="-128"/>
                <a:ea typeface="HGPｺﾞｼｯｸE" panose="020B0900000000000000" pitchFamily="50" charset="-128"/>
              </a:rPr>
              <a:t>日経</a:t>
            </a:r>
            <a:r>
              <a:rPr lang="en-US" altLang="ja-JP" dirty="0">
                <a:solidFill>
                  <a:schemeClr val="bg1"/>
                </a:solidFill>
                <a:latin typeface="HGPｺﾞｼｯｸE" panose="020B0900000000000000" pitchFamily="50" charset="-128"/>
                <a:ea typeface="HGPｺﾞｼｯｸE" panose="020B0900000000000000" pitchFamily="50" charset="-128"/>
              </a:rPr>
              <a:t>WOMAN</a:t>
            </a:r>
            <a:r>
              <a:rPr lang="ja-JP" altLang="ja-JP" dirty="0">
                <a:solidFill>
                  <a:schemeClr val="bg1"/>
                </a:solidFill>
                <a:latin typeface="HGPｺﾞｼｯｸE" panose="020B0900000000000000" pitchFamily="50" charset="-128"/>
                <a:ea typeface="HGPｺﾞｼｯｸE" panose="020B0900000000000000" pitchFamily="50" charset="-128"/>
              </a:rPr>
              <a:t>編集長</a:t>
            </a:r>
          </a:p>
          <a:p>
            <a:r>
              <a:rPr lang="ja-JP" altLang="en-US" dirty="0">
                <a:solidFill>
                  <a:schemeClr val="bg1"/>
                </a:solidFill>
                <a:latin typeface="HGPｺﾞｼｯｸE" panose="020B0900000000000000" pitchFamily="50" charset="-128"/>
                <a:ea typeface="HGPｺﾞｼｯｸE" panose="020B0900000000000000" pitchFamily="50" charset="-128"/>
              </a:rPr>
              <a:t>　</a:t>
            </a:r>
            <a:r>
              <a:rPr lang="ja-JP" altLang="ja-JP" dirty="0">
                <a:solidFill>
                  <a:schemeClr val="bg1"/>
                </a:solidFill>
                <a:latin typeface="HGPｺﾞｼｯｸE" panose="020B0900000000000000" pitchFamily="50" charset="-128"/>
                <a:ea typeface="HGPｺﾞｼｯｸE" panose="020B0900000000000000" pitchFamily="50" charset="-128"/>
              </a:rPr>
              <a:t>藤川明日香</a:t>
            </a:r>
          </a:p>
        </p:txBody>
      </p:sp>
      <p:sp>
        <p:nvSpPr>
          <p:cNvPr id="5" name="スライド番号プレースホルダー 4"/>
          <p:cNvSpPr>
            <a:spLocks noGrp="1"/>
          </p:cNvSpPr>
          <p:nvPr>
            <p:ph type="sldNum" sz="quarter" idx="12"/>
          </p:nvPr>
        </p:nvSpPr>
        <p:spPr bwMode="white"/>
        <p:txBody>
          <a:bodyPr/>
          <a:lstStyle/>
          <a:p>
            <a:fld id="{40498343-1E8D-44CC-9580-D8793D33158C}" type="slidenum">
              <a:rPr lang="ja-JP" altLang="en-US" smtClean="0">
                <a:solidFill>
                  <a:schemeClr val="bg1"/>
                </a:solidFill>
              </a:rPr>
              <a:t>3</a:t>
            </a:fld>
            <a:endParaRPr lang="ja-JP" altLang="en-US" dirty="0">
              <a:solidFill>
                <a:schemeClr val="bg1"/>
              </a:solidFill>
            </a:endParaRPr>
          </a:p>
        </p:txBody>
      </p:sp>
    </p:spTree>
    <p:extLst>
      <p:ext uri="{BB962C8B-B14F-4D97-AF65-F5344CB8AC3E}">
        <p14:creationId xmlns:p14="http://schemas.microsoft.com/office/powerpoint/2010/main" val="4250214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3A9BC9-A265-4A04-BBB2-CB7B1B65FB04}"/>
              </a:ext>
            </a:extLst>
          </p:cNvPr>
          <p:cNvSpPr>
            <a:spLocks noGrp="1"/>
          </p:cNvSpPr>
          <p:nvPr>
            <p:ph type="title"/>
          </p:nvPr>
        </p:nvSpPr>
        <p:spPr>
          <a:xfrm>
            <a:off x="1104900" y="428625"/>
            <a:ext cx="10515600" cy="1325563"/>
          </a:xfrm>
        </p:spPr>
        <p:txBody>
          <a:bodyPr/>
          <a:lstStyle/>
          <a:p>
            <a:r>
              <a:rPr kumimoji="1" lang="ja-JP" altLang="en-US" dirty="0"/>
              <a:t>　　</a:t>
            </a:r>
            <a:r>
              <a:rPr lang="ja-JP" altLang="en-US" dirty="0"/>
              <a:t>「日経</a:t>
            </a:r>
            <a:r>
              <a:rPr lang="en-US" altLang="ja-JP" dirty="0"/>
              <a:t>WOMAN</a:t>
            </a:r>
            <a:r>
              <a:rPr lang="ja-JP" altLang="en-US" dirty="0"/>
              <a:t>」の特長</a:t>
            </a:r>
            <a:endParaRPr kumimoji="1" lang="ja-JP" altLang="en-US" sz="2800" dirty="0"/>
          </a:p>
        </p:txBody>
      </p:sp>
      <p:sp>
        <p:nvSpPr>
          <p:cNvPr id="12" name="コンテンツ プレースホルダー 2">
            <a:extLst>
              <a:ext uri="{FF2B5EF4-FFF2-40B4-BE49-F238E27FC236}">
                <a16:creationId xmlns:a16="http://schemas.microsoft.com/office/drawing/2014/main" id="{5C2491B5-EEE3-4AF7-8991-F8E9F6113A86}"/>
              </a:ext>
            </a:extLst>
          </p:cNvPr>
          <p:cNvSpPr txBox="1">
            <a:spLocks/>
          </p:cNvSpPr>
          <p:nvPr/>
        </p:nvSpPr>
        <p:spPr>
          <a:xfrm>
            <a:off x="965201" y="1651525"/>
            <a:ext cx="10220748" cy="440891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kumimoji="1" sz="2800" kern="1200">
                <a:solidFill>
                  <a:srgbClr val="B32C64"/>
                </a:solidFill>
                <a:latin typeface="HGPｺﾞｼｯｸE" panose="020B0900000000000000" pitchFamily="50" charset="-128"/>
                <a:ea typeface="HGPｺﾞｼｯｸE" panose="020B0900000000000000"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HGPｺﾞｼｯｸE" panose="020B0900000000000000" pitchFamily="50" charset="-128"/>
                <a:ea typeface="HGPｺﾞｼｯｸE" panose="020B0900000000000000" pitchFamily="50" charset="-128"/>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HGPｺﾞｼｯｸE" panose="020B0900000000000000" pitchFamily="50" charset="-128"/>
                <a:ea typeface="HGPｺﾞｼｯｸE" panose="020B0900000000000000" pitchFamily="50" charset="-128"/>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400" dirty="0">
                <a:solidFill>
                  <a:srgbClr val="C0164B"/>
                </a:solidFill>
              </a:rPr>
              <a:t>多くの働く女性たちを誌面に掲載</a:t>
            </a:r>
            <a:r>
              <a:rPr lang="ja-JP" altLang="en-US" sz="1400" dirty="0">
                <a:solidFill>
                  <a:schemeClr val="tx1"/>
                </a:solidFill>
              </a:rPr>
              <a:t>し、読者に</a:t>
            </a:r>
            <a:r>
              <a:rPr lang="ja-JP" altLang="en-US" sz="1400" dirty="0">
                <a:solidFill>
                  <a:srgbClr val="C0164B"/>
                </a:solidFill>
              </a:rPr>
              <a:t>多様なロールモデル</a:t>
            </a:r>
            <a:r>
              <a:rPr lang="ja-JP" altLang="en-US" sz="1400" dirty="0">
                <a:solidFill>
                  <a:schemeClr val="tx1"/>
                </a:solidFill>
              </a:rPr>
              <a:t>と</a:t>
            </a:r>
            <a:r>
              <a:rPr lang="ja-JP" altLang="en-US" sz="1400" dirty="0">
                <a:solidFill>
                  <a:srgbClr val="C0164B"/>
                </a:solidFill>
              </a:rPr>
              <a:t>キャリア形成のセオリー</a:t>
            </a:r>
            <a:r>
              <a:rPr lang="ja-JP" altLang="en-US" sz="1400" dirty="0">
                <a:solidFill>
                  <a:schemeClr val="tx1"/>
                </a:solidFill>
              </a:rPr>
              <a:t>を提示します。　</a:t>
            </a:r>
            <a:endParaRPr lang="en-US" altLang="ja-JP" sz="1400" dirty="0">
              <a:solidFill>
                <a:schemeClr val="tx1"/>
              </a:solidFill>
            </a:endParaRPr>
          </a:p>
          <a:p>
            <a:r>
              <a:rPr lang="ja-JP" altLang="en-US" sz="1400" dirty="0">
                <a:solidFill>
                  <a:schemeClr val="tx1"/>
                </a:solidFill>
              </a:rPr>
              <a:t>毎号</a:t>
            </a:r>
            <a:r>
              <a:rPr lang="ja-JP" altLang="en-US" sz="1400" dirty="0">
                <a:solidFill>
                  <a:srgbClr val="C0164B"/>
                </a:solidFill>
              </a:rPr>
              <a:t>１０００人近い読者の生の声</a:t>
            </a:r>
            <a:r>
              <a:rPr lang="ja-JP" altLang="en-US" sz="1400" dirty="0">
                <a:solidFill>
                  <a:schemeClr val="tx1"/>
                </a:solidFill>
              </a:rPr>
              <a:t>を読み込みながら、企画立案から記事執筆までを行います。</a:t>
            </a:r>
            <a:endParaRPr lang="en-US" altLang="ja-JP" sz="1400" dirty="0">
              <a:solidFill>
                <a:schemeClr val="tx1"/>
              </a:solidFill>
            </a:endParaRPr>
          </a:p>
          <a:p>
            <a:r>
              <a:rPr lang="ja-JP" altLang="en-US" sz="1400" dirty="0">
                <a:solidFill>
                  <a:schemeClr val="tx1"/>
                </a:solidFill>
              </a:rPr>
              <a:t>読者の意識・実態をここまできめ細かく把握して記事に反映する女性誌は、他に類をみません。</a:t>
            </a:r>
            <a:endParaRPr lang="en-US" altLang="ja-JP" sz="1400" dirty="0">
              <a:solidFill>
                <a:schemeClr val="tx1"/>
              </a:solidFill>
            </a:endParaRPr>
          </a:p>
          <a:p>
            <a:endParaRPr lang="en-US" altLang="ja-JP" sz="1800" dirty="0">
              <a:solidFill>
                <a:schemeClr val="accent3">
                  <a:lumMod val="50000"/>
                </a:schemeClr>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201" y="2857822"/>
            <a:ext cx="4888340" cy="3314378"/>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5575" y="2857822"/>
            <a:ext cx="4903990" cy="3314378"/>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スライド番号プレースホルダー 2"/>
          <p:cNvSpPr>
            <a:spLocks noGrp="1"/>
          </p:cNvSpPr>
          <p:nvPr>
            <p:ph type="sldNum" sz="quarter" idx="12"/>
          </p:nvPr>
        </p:nvSpPr>
        <p:spPr/>
        <p:txBody>
          <a:bodyPr/>
          <a:lstStyle/>
          <a:p>
            <a:fld id="{40498343-1E8D-44CC-9580-D8793D33158C}" type="slidenum">
              <a:rPr lang="ja-JP" altLang="en-US" smtClean="0"/>
              <a:t>4</a:t>
            </a:fld>
            <a:endParaRPr lang="ja-JP" altLang="en-US" dirty="0"/>
          </a:p>
        </p:txBody>
      </p:sp>
    </p:spTree>
    <p:extLst>
      <p:ext uri="{BB962C8B-B14F-4D97-AF65-F5344CB8AC3E}">
        <p14:creationId xmlns:p14="http://schemas.microsoft.com/office/powerpoint/2010/main" val="1457917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　　　</a:t>
            </a:r>
            <a:r>
              <a:rPr lang="ja-JP" altLang="en-US" dirty="0"/>
              <a:t>過去の特集記事例</a:t>
            </a:r>
            <a:endParaRPr kumimoji="1" lang="ja-JP" altLang="en-US" dirty="0"/>
          </a:p>
        </p:txBody>
      </p:sp>
      <p:sp>
        <p:nvSpPr>
          <p:cNvPr id="18" name="コンテンツ プレースホルダー 2">
            <a:extLst>
              <a:ext uri="{FF2B5EF4-FFF2-40B4-BE49-F238E27FC236}">
                <a16:creationId xmlns:a16="http://schemas.microsoft.com/office/drawing/2014/main" id="{5C2491B5-EEE3-4AF7-8991-F8E9F6113A86}"/>
              </a:ext>
            </a:extLst>
          </p:cNvPr>
          <p:cNvSpPr txBox="1">
            <a:spLocks/>
          </p:cNvSpPr>
          <p:nvPr/>
        </p:nvSpPr>
        <p:spPr>
          <a:xfrm>
            <a:off x="114299" y="2535911"/>
            <a:ext cx="4643253" cy="220445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kumimoji="1" sz="2800" kern="1200">
                <a:solidFill>
                  <a:srgbClr val="B32C64"/>
                </a:solidFill>
                <a:latin typeface="HGPｺﾞｼｯｸE" panose="020B0900000000000000" pitchFamily="50" charset="-128"/>
                <a:ea typeface="HGPｺﾞｼｯｸE" panose="020B0900000000000000"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HGPｺﾞｼｯｸE" panose="020B0900000000000000" pitchFamily="50" charset="-128"/>
                <a:ea typeface="HGPｺﾞｼｯｸE" panose="020B0900000000000000" pitchFamily="50" charset="-128"/>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HGPｺﾞｼｯｸE" panose="020B0900000000000000" pitchFamily="50" charset="-128"/>
                <a:ea typeface="HGPｺﾞｼｯｸE" panose="020B0900000000000000" pitchFamily="50" charset="-128"/>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800" b="1" dirty="0">
                <a:solidFill>
                  <a:schemeClr val="accent1"/>
                </a:solidFill>
              </a:rPr>
              <a:t>W</a:t>
            </a:r>
            <a:r>
              <a:rPr lang="en-US" altLang="ja-JP" sz="1800" dirty="0">
                <a:solidFill>
                  <a:schemeClr val="accent1"/>
                </a:solidFill>
              </a:rPr>
              <a:t>ork</a:t>
            </a:r>
          </a:p>
          <a:p>
            <a:r>
              <a:rPr lang="ja-JP" altLang="en-US" sz="1400" dirty="0">
                <a:solidFill>
                  <a:schemeClr val="accent3">
                    <a:lumMod val="50000"/>
                  </a:schemeClr>
                </a:solidFill>
              </a:rPr>
              <a:t>　</a:t>
            </a:r>
            <a:r>
              <a:rPr lang="ja-JP" altLang="en-US" sz="1200" dirty="0">
                <a:solidFill>
                  <a:schemeClr val="accent1"/>
                </a:solidFill>
              </a:rPr>
              <a:t>●</a:t>
            </a:r>
            <a:r>
              <a:rPr lang="ja-JP" altLang="en-US" sz="1200" dirty="0">
                <a:solidFill>
                  <a:schemeClr val="accent3">
                    <a:lumMod val="50000"/>
                  </a:schemeClr>
                </a:solidFill>
              </a:rPr>
              <a:t>一生「稼げる」私になるヒミツ</a:t>
            </a:r>
            <a:endParaRPr lang="en-US" altLang="ja-JP" sz="1200" dirty="0">
              <a:solidFill>
                <a:schemeClr val="accent3">
                  <a:lumMod val="50000"/>
                </a:schemeClr>
              </a:solidFill>
            </a:endParaRPr>
          </a:p>
          <a:p>
            <a:r>
              <a:rPr lang="ja-JP" altLang="en-US" sz="1200" dirty="0">
                <a:solidFill>
                  <a:schemeClr val="accent3">
                    <a:lumMod val="50000"/>
                  </a:schemeClr>
                </a:solidFill>
              </a:rPr>
              <a:t>　 </a:t>
            </a:r>
            <a:r>
              <a:rPr lang="ja-JP" altLang="en-US" sz="1200" dirty="0">
                <a:solidFill>
                  <a:schemeClr val="accent1"/>
                </a:solidFill>
              </a:rPr>
              <a:t>  ●</a:t>
            </a:r>
            <a:r>
              <a:rPr lang="ja-JP" altLang="en-US" sz="1200" dirty="0">
                <a:solidFill>
                  <a:schemeClr val="accent3">
                    <a:lumMod val="50000"/>
                  </a:schemeClr>
                </a:solidFill>
              </a:rPr>
              <a:t>なりたい私にどんどん近づくノート＆メモ術</a:t>
            </a:r>
            <a:endParaRPr lang="en-US" altLang="ja-JP" sz="1200" dirty="0">
              <a:solidFill>
                <a:schemeClr val="accent3">
                  <a:lumMod val="50000"/>
                </a:schemeClr>
              </a:solidFill>
            </a:endParaRPr>
          </a:p>
          <a:p>
            <a:r>
              <a:rPr lang="ja-JP" altLang="en-US" sz="1200" dirty="0">
                <a:solidFill>
                  <a:schemeClr val="accent3">
                    <a:lumMod val="50000"/>
                  </a:schemeClr>
                </a:solidFill>
              </a:rPr>
              <a:t>　</a:t>
            </a:r>
            <a:r>
              <a:rPr lang="ja-JP" altLang="en-US" sz="1200" dirty="0">
                <a:solidFill>
                  <a:schemeClr val="accent1"/>
                </a:solidFill>
              </a:rPr>
              <a:t>     ●</a:t>
            </a:r>
            <a:r>
              <a:rPr lang="ja-JP" altLang="en-US" sz="1200" dirty="0">
                <a:solidFill>
                  <a:schemeClr val="accent3">
                    <a:lumMod val="50000"/>
                  </a:schemeClr>
                </a:solidFill>
              </a:rPr>
              <a:t>仕事で一生頼られる人になる１１のヒント</a:t>
            </a:r>
            <a:endParaRPr lang="en-US" altLang="ja-JP" sz="1200" dirty="0">
              <a:solidFill>
                <a:schemeClr val="accent3">
                  <a:lumMod val="50000"/>
                </a:schemeClr>
              </a:solidFill>
            </a:endParaRPr>
          </a:p>
          <a:p>
            <a:r>
              <a:rPr lang="ja-JP" altLang="en-US" sz="1200" dirty="0">
                <a:solidFill>
                  <a:schemeClr val="accent3">
                    <a:lumMod val="50000"/>
                  </a:schemeClr>
                </a:solidFill>
              </a:rPr>
              <a:t>　       </a:t>
            </a:r>
            <a:r>
              <a:rPr lang="ja-JP" altLang="en-US" sz="1200" dirty="0">
                <a:solidFill>
                  <a:schemeClr val="accent1"/>
                </a:solidFill>
              </a:rPr>
              <a:t> ●</a:t>
            </a:r>
            <a:r>
              <a:rPr lang="ja-JP" altLang="en-US" sz="1200" dirty="0">
                <a:solidFill>
                  <a:schemeClr val="accent3">
                    <a:lumMod val="50000"/>
                  </a:schemeClr>
                </a:solidFill>
              </a:rPr>
              <a:t>未来が整う！手帳の書き方</a:t>
            </a:r>
            <a:endParaRPr lang="en-US" altLang="ja-JP" sz="1200" dirty="0">
              <a:solidFill>
                <a:schemeClr val="accent3">
                  <a:lumMod val="50000"/>
                </a:schemeClr>
              </a:solidFill>
            </a:endParaRPr>
          </a:p>
          <a:p>
            <a:r>
              <a:rPr lang="ja-JP" altLang="en-US" sz="1200" dirty="0">
                <a:solidFill>
                  <a:schemeClr val="accent3">
                    <a:lumMod val="50000"/>
                  </a:schemeClr>
                </a:solidFill>
              </a:rPr>
              <a:t>　</a:t>
            </a:r>
            <a:r>
              <a:rPr lang="ja-JP" altLang="en-US" sz="1200" dirty="0">
                <a:solidFill>
                  <a:schemeClr val="accent1"/>
                </a:solidFill>
              </a:rPr>
              <a:t>          ●</a:t>
            </a:r>
            <a:r>
              <a:rPr lang="ja-JP" altLang="en-US" sz="1200" dirty="0">
                <a:solidFill>
                  <a:schemeClr val="accent3">
                    <a:lumMod val="50000"/>
                  </a:schemeClr>
                </a:solidFill>
              </a:rPr>
              <a:t>“普通の私”がリーダーになる前にすべきこと</a:t>
            </a:r>
            <a:endParaRPr lang="en-US" altLang="ja-JP" sz="1200" dirty="0">
              <a:solidFill>
                <a:schemeClr val="accent3">
                  <a:lumMod val="50000"/>
                </a:schemeClr>
              </a:solidFill>
            </a:endParaRPr>
          </a:p>
          <a:p>
            <a:endParaRPr lang="en-US" altLang="ja-JP" sz="1200" dirty="0">
              <a:solidFill>
                <a:schemeClr val="accent3">
                  <a:lumMod val="50000"/>
                </a:schemeClr>
              </a:solidFill>
            </a:endParaRPr>
          </a:p>
          <a:p>
            <a:endParaRPr lang="en-US" altLang="ja-JP" sz="1400" dirty="0">
              <a:solidFill>
                <a:schemeClr val="accent3">
                  <a:lumMod val="50000"/>
                </a:schemeClr>
              </a:solidFill>
            </a:endParaRPr>
          </a:p>
          <a:p>
            <a:endParaRPr lang="en-US" altLang="ja-JP" sz="1600" dirty="0">
              <a:solidFill>
                <a:schemeClr val="accent3">
                  <a:lumMod val="50000"/>
                </a:schemeClr>
              </a:solidFill>
            </a:endParaRPr>
          </a:p>
          <a:p>
            <a:endParaRPr lang="en-US" altLang="ja-JP" sz="1800" dirty="0">
              <a:solidFill>
                <a:schemeClr val="accent3">
                  <a:lumMod val="50000"/>
                </a:schemeClr>
              </a:solidFill>
            </a:endParaRPr>
          </a:p>
        </p:txBody>
      </p:sp>
      <p:sp>
        <p:nvSpPr>
          <p:cNvPr id="19" name="コンテンツ プレースホルダー 2">
            <a:extLst>
              <a:ext uri="{FF2B5EF4-FFF2-40B4-BE49-F238E27FC236}">
                <a16:creationId xmlns:a16="http://schemas.microsoft.com/office/drawing/2014/main" id="{5C2491B5-EEE3-4AF7-8991-F8E9F6113A86}"/>
              </a:ext>
            </a:extLst>
          </p:cNvPr>
          <p:cNvSpPr txBox="1">
            <a:spLocks/>
          </p:cNvSpPr>
          <p:nvPr/>
        </p:nvSpPr>
        <p:spPr>
          <a:xfrm>
            <a:off x="3397002" y="5068653"/>
            <a:ext cx="3253180" cy="1237298"/>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Tx/>
              <a:buNone/>
              <a:defRPr kumimoji="1" sz="2800" kern="1200">
                <a:solidFill>
                  <a:srgbClr val="B32C64"/>
                </a:solidFill>
                <a:latin typeface="HGPｺﾞｼｯｸE" panose="020B0900000000000000" pitchFamily="50" charset="-128"/>
                <a:ea typeface="HGPｺﾞｼｯｸE" panose="020B0900000000000000"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HGPｺﾞｼｯｸE" panose="020B0900000000000000" pitchFamily="50" charset="-128"/>
                <a:ea typeface="HGPｺﾞｼｯｸE" panose="020B0900000000000000" pitchFamily="50" charset="-128"/>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HGPｺﾞｼｯｸE" panose="020B0900000000000000" pitchFamily="50" charset="-128"/>
                <a:ea typeface="HGPｺﾞｼｯｸE" panose="020B0900000000000000" pitchFamily="50" charset="-128"/>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900" b="1" dirty="0">
                <a:solidFill>
                  <a:srgbClr val="CC0099"/>
                </a:solidFill>
              </a:rPr>
              <a:t>F</a:t>
            </a:r>
            <a:r>
              <a:rPr lang="en-US" altLang="ja-JP" sz="1900" dirty="0">
                <a:solidFill>
                  <a:srgbClr val="CC0099"/>
                </a:solidFill>
              </a:rPr>
              <a:t>ashion</a:t>
            </a:r>
          </a:p>
          <a:p>
            <a:r>
              <a:rPr lang="ja-JP" altLang="en-US" sz="1300" dirty="0">
                <a:solidFill>
                  <a:srgbClr val="CC0099"/>
                </a:solidFill>
              </a:rPr>
              <a:t>　</a:t>
            </a:r>
            <a:r>
              <a:rPr lang="ja-JP" altLang="en-US" sz="1200" dirty="0">
                <a:solidFill>
                  <a:srgbClr val="CC0099"/>
                </a:solidFill>
              </a:rPr>
              <a:t>●</a:t>
            </a:r>
            <a:r>
              <a:rPr lang="ja-JP" altLang="en-US" sz="1200" dirty="0">
                <a:solidFill>
                  <a:schemeClr val="accent3">
                    <a:lumMod val="50000"/>
                  </a:schemeClr>
                </a:solidFill>
              </a:rPr>
              <a:t>通勤服の「おしゃれ迷子」脱出テク</a:t>
            </a:r>
            <a:endParaRPr lang="en-US" altLang="ja-JP" sz="1200" dirty="0">
              <a:solidFill>
                <a:schemeClr val="accent3">
                  <a:lumMod val="50000"/>
                </a:schemeClr>
              </a:solidFill>
            </a:endParaRPr>
          </a:p>
          <a:p>
            <a:r>
              <a:rPr lang="ja-JP" altLang="en-US" sz="1200" dirty="0">
                <a:solidFill>
                  <a:schemeClr val="accent3">
                    <a:lumMod val="50000"/>
                  </a:schemeClr>
                </a:solidFill>
              </a:rPr>
              <a:t>　　</a:t>
            </a:r>
            <a:r>
              <a:rPr lang="ja-JP" altLang="en-US" sz="1200" dirty="0">
                <a:solidFill>
                  <a:srgbClr val="CC0099"/>
                </a:solidFill>
              </a:rPr>
              <a:t>　●</a:t>
            </a:r>
            <a:r>
              <a:rPr lang="ja-JP" altLang="en-US" sz="1200" dirty="0">
                <a:solidFill>
                  <a:schemeClr val="accent3">
                    <a:lumMod val="50000"/>
                  </a:schemeClr>
                </a:solidFill>
              </a:rPr>
              <a:t>お仕事服「作り置き」計画　</a:t>
            </a:r>
            <a:endParaRPr lang="en-US" altLang="ja-JP" sz="1200" dirty="0">
              <a:solidFill>
                <a:schemeClr val="accent3">
                  <a:lumMod val="50000"/>
                </a:schemeClr>
              </a:solidFill>
            </a:endParaRPr>
          </a:p>
          <a:p>
            <a:r>
              <a:rPr lang="ja-JP" altLang="en-US" sz="1200" dirty="0">
                <a:solidFill>
                  <a:schemeClr val="accent3">
                    <a:lumMod val="50000"/>
                  </a:schemeClr>
                </a:solidFill>
              </a:rPr>
              <a:t>　　　</a:t>
            </a:r>
            <a:r>
              <a:rPr lang="ja-JP" altLang="en-US" sz="1200" dirty="0">
                <a:solidFill>
                  <a:srgbClr val="CC0099"/>
                </a:solidFill>
              </a:rPr>
              <a:t>　 ●</a:t>
            </a:r>
            <a:r>
              <a:rPr lang="ja-JP" altLang="en-US" sz="1200" dirty="0">
                <a:solidFill>
                  <a:schemeClr val="accent3">
                    <a:lumMod val="50000"/>
                  </a:schemeClr>
                </a:solidFill>
              </a:rPr>
              <a:t>最高の靴の選び方</a:t>
            </a:r>
            <a:endParaRPr lang="en-US" altLang="ja-JP" sz="1200" dirty="0">
              <a:solidFill>
                <a:schemeClr val="accent3">
                  <a:lumMod val="50000"/>
                </a:schemeClr>
              </a:solidFill>
            </a:endParaRPr>
          </a:p>
          <a:p>
            <a:endParaRPr lang="en-US" altLang="ja-JP" sz="1600" dirty="0">
              <a:solidFill>
                <a:schemeClr val="accent3">
                  <a:lumMod val="50000"/>
                </a:schemeClr>
              </a:solidFill>
            </a:endParaRPr>
          </a:p>
          <a:p>
            <a:endParaRPr lang="en-US" altLang="ja-JP" sz="1800" dirty="0">
              <a:solidFill>
                <a:schemeClr val="accent3">
                  <a:lumMod val="50000"/>
                </a:schemeClr>
              </a:solidFill>
            </a:endParaRPr>
          </a:p>
          <a:p>
            <a:endParaRPr lang="en-US" altLang="ja-JP" sz="1800" dirty="0">
              <a:solidFill>
                <a:schemeClr val="accent3">
                  <a:lumMod val="50000"/>
                </a:schemeClr>
              </a:solidFill>
            </a:endParaRPr>
          </a:p>
        </p:txBody>
      </p:sp>
      <p:sp>
        <p:nvSpPr>
          <p:cNvPr id="20" name="コンテンツ プレースホルダー 2">
            <a:extLst>
              <a:ext uri="{FF2B5EF4-FFF2-40B4-BE49-F238E27FC236}">
                <a16:creationId xmlns:a16="http://schemas.microsoft.com/office/drawing/2014/main" id="{5C2491B5-EEE3-4AF7-8991-F8E9F6113A86}"/>
              </a:ext>
            </a:extLst>
          </p:cNvPr>
          <p:cNvSpPr txBox="1">
            <a:spLocks/>
          </p:cNvSpPr>
          <p:nvPr/>
        </p:nvSpPr>
        <p:spPr>
          <a:xfrm>
            <a:off x="3397002" y="2240359"/>
            <a:ext cx="3574478" cy="251781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kumimoji="1" sz="2800" kern="1200">
                <a:solidFill>
                  <a:srgbClr val="B32C64"/>
                </a:solidFill>
                <a:latin typeface="HGPｺﾞｼｯｸE" panose="020B0900000000000000" pitchFamily="50" charset="-128"/>
                <a:ea typeface="HGPｺﾞｼｯｸE" panose="020B0900000000000000"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HGPｺﾞｼｯｸE" panose="020B0900000000000000" pitchFamily="50" charset="-128"/>
                <a:ea typeface="HGPｺﾞｼｯｸE" panose="020B0900000000000000" pitchFamily="50" charset="-128"/>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HGPｺﾞｼｯｸE" panose="020B0900000000000000" pitchFamily="50" charset="-128"/>
                <a:ea typeface="HGPｺﾞｼｯｸE" panose="020B0900000000000000" pitchFamily="50" charset="-128"/>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en-US" altLang="ja-JP" sz="1400" dirty="0">
              <a:solidFill>
                <a:schemeClr val="accent3">
                  <a:lumMod val="50000"/>
                </a:schemeClr>
              </a:solidFill>
            </a:endParaRPr>
          </a:p>
          <a:p>
            <a:r>
              <a:rPr lang="en-US" altLang="ja-JP" sz="1800" b="1" dirty="0">
                <a:solidFill>
                  <a:schemeClr val="accent2"/>
                </a:solidFill>
              </a:rPr>
              <a:t>M</a:t>
            </a:r>
            <a:r>
              <a:rPr lang="en-US" altLang="ja-JP" sz="1800" dirty="0">
                <a:solidFill>
                  <a:schemeClr val="accent2"/>
                </a:solidFill>
              </a:rPr>
              <a:t>oney</a:t>
            </a:r>
          </a:p>
          <a:p>
            <a:r>
              <a:rPr lang="ja-JP" altLang="en-US" sz="1400" dirty="0">
                <a:solidFill>
                  <a:schemeClr val="accent2"/>
                </a:solidFill>
              </a:rPr>
              <a:t>　</a:t>
            </a:r>
            <a:r>
              <a:rPr lang="ja-JP" altLang="en-US" sz="1200" dirty="0">
                <a:solidFill>
                  <a:schemeClr val="accent2"/>
                </a:solidFill>
              </a:rPr>
              <a:t>●</a:t>
            </a:r>
            <a:r>
              <a:rPr lang="en-US" altLang="ja-JP" sz="1200" dirty="0">
                <a:solidFill>
                  <a:schemeClr val="accent3">
                    <a:lumMod val="50000"/>
                  </a:schemeClr>
                </a:solidFill>
              </a:rPr>
              <a:t>1000</a:t>
            </a:r>
            <a:r>
              <a:rPr lang="ja-JP" altLang="en-US" sz="1200" dirty="0">
                <a:solidFill>
                  <a:schemeClr val="accent3">
                    <a:lumMod val="50000"/>
                  </a:schemeClr>
                </a:solidFill>
              </a:rPr>
              <a:t>万円貯まる人の</a:t>
            </a:r>
            <a:r>
              <a:rPr lang="en-US" altLang="ja-JP" sz="1200" dirty="0">
                <a:solidFill>
                  <a:schemeClr val="accent3">
                    <a:lumMod val="50000"/>
                  </a:schemeClr>
                </a:solidFill>
              </a:rPr>
              <a:t>24</a:t>
            </a:r>
            <a:r>
              <a:rPr lang="ja-JP" altLang="en-US" sz="1200" dirty="0">
                <a:solidFill>
                  <a:schemeClr val="accent3">
                    <a:lumMod val="50000"/>
                  </a:schemeClr>
                </a:solidFill>
              </a:rPr>
              <a:t>時間</a:t>
            </a:r>
            <a:endParaRPr lang="en-US" altLang="ja-JP" sz="1200" dirty="0">
              <a:solidFill>
                <a:schemeClr val="accent3">
                  <a:lumMod val="50000"/>
                </a:schemeClr>
              </a:solidFill>
            </a:endParaRPr>
          </a:p>
          <a:p>
            <a:r>
              <a:rPr lang="ja-JP" altLang="en-US" sz="1200" dirty="0">
                <a:solidFill>
                  <a:schemeClr val="accent2"/>
                </a:solidFill>
              </a:rPr>
              <a:t>　　　●</a:t>
            </a:r>
            <a:r>
              <a:rPr lang="ja-JP" altLang="en-US" sz="1200" dirty="0">
                <a:solidFill>
                  <a:schemeClr val="accent3">
                    <a:lumMod val="50000"/>
                  </a:schemeClr>
                </a:solidFill>
              </a:rPr>
              <a:t>ｉＤｅＣｏ＆つみたてＮＩＳＡ１年生</a:t>
            </a:r>
            <a:endParaRPr lang="en-US" altLang="ja-JP" sz="1200" dirty="0">
              <a:solidFill>
                <a:schemeClr val="accent3">
                  <a:lumMod val="50000"/>
                </a:schemeClr>
              </a:solidFill>
            </a:endParaRPr>
          </a:p>
          <a:p>
            <a:r>
              <a:rPr lang="ja-JP" altLang="en-US" sz="1200" dirty="0">
                <a:solidFill>
                  <a:schemeClr val="accent2"/>
                </a:solidFill>
              </a:rPr>
              <a:t>　　　　　●</a:t>
            </a:r>
            <a:r>
              <a:rPr lang="en-US" altLang="ja-JP" sz="1200" dirty="0">
                <a:solidFill>
                  <a:schemeClr val="accent3">
                    <a:lumMod val="50000"/>
                  </a:schemeClr>
                </a:solidFill>
              </a:rPr>
              <a:t>1</a:t>
            </a:r>
            <a:r>
              <a:rPr lang="ja-JP" altLang="en-US" sz="1200" dirty="0">
                <a:solidFill>
                  <a:schemeClr val="accent3">
                    <a:lumMod val="50000"/>
                  </a:schemeClr>
                </a:solidFill>
              </a:rPr>
              <a:t>日１分からできる！お金の増やし方</a:t>
            </a:r>
            <a:endParaRPr lang="en-US" altLang="ja-JP" sz="1200" dirty="0">
              <a:solidFill>
                <a:schemeClr val="accent3">
                  <a:lumMod val="50000"/>
                </a:schemeClr>
              </a:solidFill>
            </a:endParaRPr>
          </a:p>
          <a:p>
            <a:r>
              <a:rPr lang="ja-JP" altLang="en-US" sz="1200" dirty="0">
                <a:solidFill>
                  <a:schemeClr val="accent2"/>
                </a:solidFill>
              </a:rPr>
              <a:t>　　　　　　　●</a:t>
            </a:r>
            <a:r>
              <a:rPr lang="ja-JP" altLang="en-US" sz="1200" dirty="0">
                <a:solidFill>
                  <a:schemeClr val="accent3">
                    <a:lumMod val="50000"/>
                  </a:schemeClr>
                </a:solidFill>
              </a:rPr>
              <a:t>お金のプロがやっているお得ワザ４８</a:t>
            </a:r>
            <a:endParaRPr lang="en-US" altLang="ja-JP" sz="1200" dirty="0">
              <a:solidFill>
                <a:schemeClr val="accent3">
                  <a:lumMod val="50000"/>
                </a:schemeClr>
              </a:solidFill>
            </a:endParaRPr>
          </a:p>
          <a:p>
            <a:r>
              <a:rPr lang="ja-JP" altLang="en-US" sz="1200" dirty="0">
                <a:solidFill>
                  <a:schemeClr val="accent3">
                    <a:lumMod val="50000"/>
                  </a:schemeClr>
                </a:solidFill>
              </a:rPr>
              <a:t> </a:t>
            </a:r>
            <a:endParaRPr lang="en-US" altLang="ja-JP" sz="1200" dirty="0">
              <a:solidFill>
                <a:schemeClr val="accent3">
                  <a:lumMod val="50000"/>
                </a:schemeClr>
              </a:solidFill>
            </a:endParaRPr>
          </a:p>
          <a:p>
            <a:endParaRPr lang="en-US" altLang="ja-JP" sz="1200" dirty="0">
              <a:solidFill>
                <a:schemeClr val="accent3">
                  <a:lumMod val="50000"/>
                </a:schemeClr>
              </a:solidFill>
            </a:endParaRPr>
          </a:p>
          <a:p>
            <a:pPr algn="r"/>
            <a:endParaRPr lang="en-US" altLang="ja-JP" sz="1600" dirty="0">
              <a:solidFill>
                <a:schemeClr val="accent3">
                  <a:lumMod val="50000"/>
                </a:schemeClr>
              </a:solidFill>
            </a:endParaRPr>
          </a:p>
          <a:p>
            <a:endParaRPr lang="en-US" altLang="ja-JP" sz="1800" dirty="0">
              <a:solidFill>
                <a:schemeClr val="accent3">
                  <a:lumMod val="50000"/>
                </a:schemeClr>
              </a:solidFill>
            </a:endParaRPr>
          </a:p>
        </p:txBody>
      </p:sp>
      <p:sp>
        <p:nvSpPr>
          <p:cNvPr id="21" name="コンテンツ プレースホルダー 2">
            <a:extLst>
              <a:ext uri="{FF2B5EF4-FFF2-40B4-BE49-F238E27FC236}">
                <a16:creationId xmlns:a16="http://schemas.microsoft.com/office/drawing/2014/main" id="{5C2491B5-EEE3-4AF7-8991-F8E9F6113A86}"/>
              </a:ext>
            </a:extLst>
          </p:cNvPr>
          <p:cNvSpPr txBox="1">
            <a:spLocks/>
          </p:cNvSpPr>
          <p:nvPr/>
        </p:nvSpPr>
        <p:spPr>
          <a:xfrm>
            <a:off x="5013208" y="3820402"/>
            <a:ext cx="4120737" cy="18399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kumimoji="1" sz="2800" kern="1200">
                <a:solidFill>
                  <a:srgbClr val="B32C64"/>
                </a:solidFill>
                <a:latin typeface="HGPｺﾞｼｯｸE" panose="020B0900000000000000" pitchFamily="50" charset="-128"/>
                <a:ea typeface="HGPｺﾞｼｯｸE" panose="020B0900000000000000"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HGPｺﾞｼｯｸE" panose="020B0900000000000000" pitchFamily="50" charset="-128"/>
                <a:ea typeface="HGPｺﾞｼｯｸE" panose="020B0900000000000000" pitchFamily="50" charset="-128"/>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HGPｺﾞｼｯｸE" panose="020B0900000000000000" pitchFamily="50" charset="-128"/>
                <a:ea typeface="HGPｺﾞｼｯｸE" panose="020B0900000000000000" pitchFamily="50" charset="-128"/>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en-US" altLang="ja-JP" sz="1400" dirty="0">
              <a:solidFill>
                <a:schemeClr val="accent3">
                  <a:lumMod val="50000"/>
                </a:schemeClr>
              </a:solidFill>
            </a:endParaRPr>
          </a:p>
          <a:p>
            <a:r>
              <a:rPr lang="en-US" altLang="ja-JP" sz="1800" b="1" dirty="0">
                <a:solidFill>
                  <a:schemeClr val="accent6">
                    <a:lumMod val="75000"/>
                  </a:schemeClr>
                </a:solidFill>
              </a:rPr>
              <a:t>S</a:t>
            </a:r>
            <a:r>
              <a:rPr lang="en-US" altLang="ja-JP" sz="1800" dirty="0">
                <a:solidFill>
                  <a:schemeClr val="accent6">
                    <a:lumMod val="75000"/>
                  </a:schemeClr>
                </a:solidFill>
              </a:rPr>
              <a:t>kill</a:t>
            </a:r>
            <a:r>
              <a:rPr lang="ja-JP" altLang="en-US" sz="1800" dirty="0">
                <a:solidFill>
                  <a:schemeClr val="accent6">
                    <a:lumMod val="75000"/>
                  </a:schemeClr>
                </a:solidFill>
              </a:rPr>
              <a:t> </a:t>
            </a:r>
            <a:r>
              <a:rPr lang="en-US" altLang="ja-JP" sz="1800" dirty="0">
                <a:solidFill>
                  <a:schemeClr val="accent6">
                    <a:lumMod val="75000"/>
                  </a:schemeClr>
                </a:solidFill>
              </a:rPr>
              <a:t>up</a:t>
            </a:r>
          </a:p>
          <a:p>
            <a:r>
              <a:rPr lang="ja-JP" altLang="en-US" sz="1400" dirty="0">
                <a:solidFill>
                  <a:schemeClr val="accent6">
                    <a:lumMod val="75000"/>
                  </a:schemeClr>
                </a:solidFill>
              </a:rPr>
              <a:t>　</a:t>
            </a:r>
            <a:r>
              <a:rPr lang="ja-JP" altLang="en-US" sz="1200" dirty="0">
                <a:solidFill>
                  <a:schemeClr val="accent6">
                    <a:lumMod val="75000"/>
                  </a:schemeClr>
                </a:solidFill>
              </a:rPr>
              <a:t>●</a:t>
            </a:r>
            <a:r>
              <a:rPr lang="ja-JP" altLang="en-US" sz="1200" dirty="0">
                <a:solidFill>
                  <a:schemeClr val="accent3">
                    <a:lumMod val="50000"/>
                  </a:schemeClr>
                </a:solidFill>
              </a:rPr>
              <a:t>人生を変える「勉強」大作戦！</a:t>
            </a:r>
            <a:endParaRPr lang="en-US" altLang="ja-JP" sz="1200" dirty="0">
              <a:solidFill>
                <a:schemeClr val="accent3">
                  <a:lumMod val="50000"/>
                </a:schemeClr>
              </a:solidFill>
            </a:endParaRPr>
          </a:p>
          <a:p>
            <a:r>
              <a:rPr lang="ja-JP" altLang="en-US" sz="1200" dirty="0">
                <a:solidFill>
                  <a:schemeClr val="accent6">
                    <a:lumMod val="75000"/>
                  </a:schemeClr>
                </a:solidFill>
              </a:rPr>
              <a:t>　  ●</a:t>
            </a:r>
            <a:r>
              <a:rPr lang="ja-JP" altLang="en-US" sz="1200" dirty="0">
                <a:solidFill>
                  <a:schemeClr val="accent3">
                    <a:lumMod val="50000"/>
                  </a:schemeClr>
                </a:solidFill>
              </a:rPr>
              <a:t>お金と時間、自分にどう投資する？</a:t>
            </a:r>
            <a:endParaRPr lang="en-US" altLang="ja-JP" sz="1200" dirty="0">
              <a:solidFill>
                <a:schemeClr val="accent3">
                  <a:lumMod val="50000"/>
                </a:schemeClr>
              </a:solidFill>
            </a:endParaRPr>
          </a:p>
          <a:p>
            <a:endParaRPr lang="en-US" altLang="ja-JP" sz="1200" dirty="0">
              <a:solidFill>
                <a:schemeClr val="accent3">
                  <a:lumMod val="50000"/>
                </a:schemeClr>
              </a:solidFill>
            </a:endParaRPr>
          </a:p>
          <a:p>
            <a:endParaRPr lang="en-US" altLang="ja-JP" sz="1400" dirty="0">
              <a:solidFill>
                <a:schemeClr val="accent3">
                  <a:lumMod val="50000"/>
                </a:schemeClr>
              </a:solidFill>
            </a:endParaRPr>
          </a:p>
          <a:p>
            <a:endParaRPr lang="en-US" altLang="ja-JP" sz="1400" dirty="0">
              <a:solidFill>
                <a:schemeClr val="accent3">
                  <a:lumMod val="50000"/>
                </a:schemeClr>
              </a:solidFill>
            </a:endParaRPr>
          </a:p>
          <a:p>
            <a:endParaRPr lang="en-US" altLang="ja-JP" sz="1600" dirty="0">
              <a:solidFill>
                <a:schemeClr val="accent3">
                  <a:lumMod val="50000"/>
                </a:schemeClr>
              </a:solidFill>
            </a:endParaRPr>
          </a:p>
          <a:p>
            <a:endParaRPr lang="en-US" altLang="ja-JP" sz="1800" dirty="0">
              <a:solidFill>
                <a:schemeClr val="accent3">
                  <a:lumMod val="50000"/>
                </a:schemeClr>
              </a:solidFill>
            </a:endParaRPr>
          </a:p>
        </p:txBody>
      </p:sp>
      <p:sp>
        <p:nvSpPr>
          <p:cNvPr id="22" name="コンテンツ プレースホルダー 2">
            <a:extLst>
              <a:ext uri="{FF2B5EF4-FFF2-40B4-BE49-F238E27FC236}">
                <a16:creationId xmlns:a16="http://schemas.microsoft.com/office/drawing/2014/main" id="{5C2491B5-EEE3-4AF7-8991-F8E9F6113A86}"/>
              </a:ext>
            </a:extLst>
          </p:cNvPr>
          <p:cNvSpPr txBox="1">
            <a:spLocks/>
          </p:cNvSpPr>
          <p:nvPr/>
        </p:nvSpPr>
        <p:spPr>
          <a:xfrm>
            <a:off x="114299" y="4878697"/>
            <a:ext cx="3638303" cy="142725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kumimoji="1" sz="2800" kern="1200">
                <a:solidFill>
                  <a:srgbClr val="B32C64"/>
                </a:solidFill>
                <a:latin typeface="HGPｺﾞｼｯｸE" panose="020B0900000000000000" pitchFamily="50" charset="-128"/>
                <a:ea typeface="HGPｺﾞｼｯｸE" panose="020B0900000000000000"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HGPｺﾞｼｯｸE" panose="020B0900000000000000" pitchFamily="50" charset="-128"/>
                <a:ea typeface="HGPｺﾞｼｯｸE" panose="020B0900000000000000" pitchFamily="50" charset="-128"/>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HGPｺﾞｼｯｸE" panose="020B0900000000000000" pitchFamily="50" charset="-128"/>
                <a:ea typeface="HGPｺﾞｼｯｸE" panose="020B0900000000000000" pitchFamily="50" charset="-128"/>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800" b="1" dirty="0">
                <a:solidFill>
                  <a:srgbClr val="FFC000"/>
                </a:solidFill>
              </a:rPr>
              <a:t>T</a:t>
            </a:r>
            <a:r>
              <a:rPr lang="en-US" altLang="ja-JP" sz="1800" dirty="0">
                <a:solidFill>
                  <a:srgbClr val="FFC000"/>
                </a:solidFill>
              </a:rPr>
              <a:t>ime</a:t>
            </a:r>
            <a:r>
              <a:rPr lang="ja-JP" altLang="en-US" sz="1800" dirty="0">
                <a:solidFill>
                  <a:srgbClr val="FFC000"/>
                </a:solidFill>
              </a:rPr>
              <a:t> </a:t>
            </a:r>
            <a:r>
              <a:rPr lang="en-US" altLang="ja-JP" sz="1800" dirty="0">
                <a:solidFill>
                  <a:srgbClr val="FFC000"/>
                </a:solidFill>
              </a:rPr>
              <a:t>management</a:t>
            </a:r>
          </a:p>
          <a:p>
            <a:r>
              <a:rPr lang="ja-JP" altLang="en-US" sz="1400" dirty="0">
                <a:solidFill>
                  <a:schemeClr val="accent3">
                    <a:lumMod val="50000"/>
                  </a:schemeClr>
                </a:solidFill>
              </a:rPr>
              <a:t> </a:t>
            </a:r>
            <a:r>
              <a:rPr lang="ja-JP" altLang="en-US" sz="1400" dirty="0">
                <a:solidFill>
                  <a:srgbClr val="FFC000"/>
                </a:solidFill>
              </a:rPr>
              <a:t> </a:t>
            </a:r>
            <a:r>
              <a:rPr lang="ja-JP" altLang="en-US" sz="1200" dirty="0">
                <a:solidFill>
                  <a:srgbClr val="FFC000"/>
                </a:solidFill>
              </a:rPr>
              <a:t>●</a:t>
            </a:r>
            <a:r>
              <a:rPr lang="ja-JP" altLang="en-US" sz="1200" dirty="0">
                <a:solidFill>
                  <a:schemeClr val="accent3">
                    <a:lumMod val="50000"/>
                  </a:schemeClr>
                </a:solidFill>
              </a:rPr>
              <a:t>忙しくても余裕がある人の時間のコツ</a:t>
            </a:r>
            <a:endParaRPr lang="en-US" altLang="ja-JP" sz="1200" dirty="0">
              <a:solidFill>
                <a:schemeClr val="accent3">
                  <a:lumMod val="50000"/>
                </a:schemeClr>
              </a:solidFill>
            </a:endParaRPr>
          </a:p>
          <a:p>
            <a:r>
              <a:rPr lang="ja-JP" altLang="en-US" sz="1200" dirty="0">
                <a:solidFill>
                  <a:srgbClr val="FFC000"/>
                </a:solidFill>
              </a:rPr>
              <a:t>   　●</a:t>
            </a:r>
            <a:r>
              <a:rPr lang="ja-JP" altLang="en-US" sz="1200" dirty="0">
                <a:solidFill>
                  <a:schemeClr val="accent3">
                    <a:lumMod val="50000"/>
                  </a:schemeClr>
                </a:solidFill>
              </a:rPr>
              <a:t>週末時間パワーアップ大作戦</a:t>
            </a:r>
            <a:endParaRPr lang="en-US" altLang="ja-JP" sz="1200" dirty="0">
              <a:solidFill>
                <a:schemeClr val="accent3">
                  <a:lumMod val="50000"/>
                </a:schemeClr>
              </a:solidFill>
            </a:endParaRPr>
          </a:p>
          <a:p>
            <a:r>
              <a:rPr lang="ja-JP" altLang="en-US" sz="1200" dirty="0">
                <a:solidFill>
                  <a:srgbClr val="FFC000"/>
                </a:solidFill>
              </a:rPr>
              <a:t>　　　　●</a:t>
            </a:r>
            <a:r>
              <a:rPr lang="ja-JP" altLang="en-US" sz="1200" dirty="0">
                <a:solidFill>
                  <a:schemeClr val="accent3">
                    <a:lumMod val="50000"/>
                  </a:schemeClr>
                </a:solidFill>
              </a:rPr>
              <a:t>毎日がうまくいく人は「朝</a:t>
            </a:r>
            <a:r>
              <a:rPr lang="en-US" altLang="ja-JP" sz="1200" dirty="0">
                <a:solidFill>
                  <a:schemeClr val="accent3">
                    <a:lumMod val="50000"/>
                  </a:schemeClr>
                </a:solidFill>
              </a:rPr>
              <a:t>30</a:t>
            </a:r>
            <a:r>
              <a:rPr lang="ja-JP" altLang="en-US" sz="1200" dirty="0">
                <a:solidFill>
                  <a:schemeClr val="accent3">
                    <a:lumMod val="50000"/>
                  </a:schemeClr>
                </a:solidFill>
              </a:rPr>
              <a:t>分」が違った！</a:t>
            </a:r>
            <a:endParaRPr lang="en-US" altLang="ja-JP" sz="1200" dirty="0">
              <a:solidFill>
                <a:schemeClr val="accent3">
                  <a:lumMod val="50000"/>
                </a:schemeClr>
              </a:solidFill>
            </a:endParaRPr>
          </a:p>
          <a:p>
            <a:endParaRPr lang="en-US" altLang="ja-JP" sz="1400" dirty="0">
              <a:solidFill>
                <a:schemeClr val="accent3">
                  <a:lumMod val="50000"/>
                </a:schemeClr>
              </a:solidFill>
            </a:endParaRPr>
          </a:p>
          <a:p>
            <a:pPr algn="r"/>
            <a:endParaRPr lang="en-US" altLang="ja-JP" sz="1600" dirty="0">
              <a:solidFill>
                <a:schemeClr val="accent3">
                  <a:lumMod val="50000"/>
                </a:schemeClr>
              </a:solidFill>
            </a:endParaRPr>
          </a:p>
          <a:p>
            <a:endParaRPr lang="en-US" altLang="ja-JP" sz="1800" dirty="0">
              <a:solidFill>
                <a:schemeClr val="accent3">
                  <a:lumMod val="50000"/>
                </a:schemeClr>
              </a:solidFill>
            </a:endParaRPr>
          </a:p>
        </p:txBody>
      </p:sp>
      <p:sp>
        <p:nvSpPr>
          <p:cNvPr id="23" name="コンテンツ プレースホルダー 2">
            <a:extLst>
              <a:ext uri="{FF2B5EF4-FFF2-40B4-BE49-F238E27FC236}">
                <a16:creationId xmlns:a16="http://schemas.microsoft.com/office/drawing/2014/main" id="{5C2491B5-EEE3-4AF7-8991-F8E9F6113A86}"/>
              </a:ext>
            </a:extLst>
          </p:cNvPr>
          <p:cNvSpPr txBox="1">
            <a:spLocks/>
          </p:cNvSpPr>
          <p:nvPr/>
        </p:nvSpPr>
        <p:spPr>
          <a:xfrm>
            <a:off x="7745429" y="4700663"/>
            <a:ext cx="3842658" cy="161430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kumimoji="1" sz="2800" kern="1200">
                <a:solidFill>
                  <a:srgbClr val="B32C64"/>
                </a:solidFill>
                <a:latin typeface="HGPｺﾞｼｯｸE" panose="020B0900000000000000" pitchFamily="50" charset="-128"/>
                <a:ea typeface="HGPｺﾞｼｯｸE" panose="020B0900000000000000"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HGPｺﾞｼｯｸE" panose="020B0900000000000000" pitchFamily="50" charset="-128"/>
                <a:ea typeface="HGPｺﾞｼｯｸE" panose="020B0900000000000000" pitchFamily="50" charset="-128"/>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HGPｺﾞｼｯｸE" panose="020B0900000000000000" pitchFamily="50" charset="-128"/>
                <a:ea typeface="HGPｺﾞｼｯｸE" panose="020B0900000000000000" pitchFamily="50" charset="-128"/>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en-US" altLang="ja-JP" sz="1400" dirty="0">
              <a:solidFill>
                <a:schemeClr val="accent3">
                  <a:lumMod val="50000"/>
                </a:schemeClr>
              </a:solidFill>
            </a:endParaRPr>
          </a:p>
          <a:p>
            <a:r>
              <a:rPr lang="en-US" altLang="ja-JP" sz="1800" b="1" dirty="0">
                <a:solidFill>
                  <a:srgbClr val="9966FF"/>
                </a:solidFill>
              </a:rPr>
              <a:t>H</a:t>
            </a:r>
            <a:r>
              <a:rPr lang="en-US" altLang="ja-JP" sz="1800" dirty="0">
                <a:solidFill>
                  <a:srgbClr val="9966FF"/>
                </a:solidFill>
              </a:rPr>
              <a:t>ealthcare</a:t>
            </a:r>
            <a:r>
              <a:rPr lang="ja-JP" altLang="en-US" sz="1800" dirty="0">
                <a:solidFill>
                  <a:srgbClr val="9966FF"/>
                </a:solidFill>
              </a:rPr>
              <a:t>＆</a:t>
            </a:r>
            <a:r>
              <a:rPr lang="en-US" altLang="ja-JP" sz="1800" dirty="0">
                <a:solidFill>
                  <a:srgbClr val="9966FF"/>
                </a:solidFill>
              </a:rPr>
              <a:t>Beauty</a:t>
            </a:r>
          </a:p>
          <a:p>
            <a:r>
              <a:rPr lang="ja-JP" altLang="en-US" sz="1200" dirty="0">
                <a:solidFill>
                  <a:srgbClr val="9966FF"/>
                </a:solidFill>
              </a:rPr>
              <a:t>●</a:t>
            </a:r>
            <a:r>
              <a:rPr lang="ja-JP" altLang="en-US" sz="1200" dirty="0">
                <a:solidFill>
                  <a:schemeClr val="accent3">
                    <a:lumMod val="50000"/>
                  </a:schemeClr>
                </a:solidFill>
              </a:rPr>
              <a:t>やせる！筋トレ＆食べ方</a:t>
            </a:r>
            <a:endParaRPr lang="en-US" altLang="ja-JP" sz="1200" dirty="0">
              <a:solidFill>
                <a:schemeClr val="accent3">
                  <a:lumMod val="50000"/>
                </a:schemeClr>
              </a:solidFill>
            </a:endParaRPr>
          </a:p>
          <a:p>
            <a:r>
              <a:rPr lang="ja-JP" altLang="en-US" sz="1200" dirty="0">
                <a:solidFill>
                  <a:srgbClr val="9966FF"/>
                </a:solidFill>
              </a:rPr>
              <a:t>　 ●</a:t>
            </a:r>
            <a:r>
              <a:rPr lang="ja-JP" altLang="en-US" sz="1200" dirty="0">
                <a:solidFill>
                  <a:schemeClr val="accent3">
                    <a:lumMod val="50000"/>
                  </a:schemeClr>
                </a:solidFill>
              </a:rPr>
              <a:t>正しいお手入れ講座　老けない肌と髪</a:t>
            </a:r>
            <a:r>
              <a:rPr lang="en-US" altLang="ja-JP" sz="1200" dirty="0">
                <a:solidFill>
                  <a:schemeClr val="accent3">
                    <a:lumMod val="50000"/>
                  </a:schemeClr>
                </a:solidFill>
              </a:rPr>
              <a:t>40</a:t>
            </a:r>
            <a:r>
              <a:rPr lang="ja-JP" altLang="en-US" sz="1200" dirty="0">
                <a:solidFill>
                  <a:schemeClr val="accent3">
                    <a:lumMod val="50000"/>
                  </a:schemeClr>
                </a:solidFill>
              </a:rPr>
              <a:t>問</a:t>
            </a:r>
            <a:r>
              <a:rPr lang="en-US" altLang="ja-JP" sz="1200" dirty="0">
                <a:solidFill>
                  <a:schemeClr val="accent3">
                    <a:lumMod val="50000"/>
                  </a:schemeClr>
                </a:solidFill>
              </a:rPr>
              <a:t>40</a:t>
            </a:r>
            <a:r>
              <a:rPr lang="ja-JP" altLang="en-US" sz="1200" dirty="0">
                <a:solidFill>
                  <a:schemeClr val="accent3">
                    <a:lumMod val="50000"/>
                  </a:schemeClr>
                </a:solidFill>
              </a:rPr>
              <a:t>答！</a:t>
            </a:r>
            <a:endParaRPr lang="en-US" altLang="ja-JP" sz="1200" dirty="0">
              <a:solidFill>
                <a:schemeClr val="accent3">
                  <a:lumMod val="50000"/>
                </a:schemeClr>
              </a:solidFill>
            </a:endParaRPr>
          </a:p>
          <a:p>
            <a:r>
              <a:rPr lang="ja-JP" altLang="en-US" sz="1200" dirty="0">
                <a:solidFill>
                  <a:schemeClr val="accent3">
                    <a:lumMod val="50000"/>
                  </a:schemeClr>
                </a:solidFill>
              </a:rPr>
              <a:t>　　　</a:t>
            </a:r>
            <a:r>
              <a:rPr lang="ja-JP" altLang="en-US" sz="1200" dirty="0">
                <a:solidFill>
                  <a:srgbClr val="9966FF"/>
                </a:solidFill>
              </a:rPr>
              <a:t> ●</a:t>
            </a:r>
            <a:r>
              <a:rPr lang="ja-JP" altLang="en-US" sz="1200" dirty="0">
                <a:solidFill>
                  <a:schemeClr val="accent3">
                    <a:lumMod val="50000"/>
                  </a:schemeClr>
                </a:solidFill>
              </a:rPr>
              <a:t>女医さん愛用　コスパ最高！コスメ</a:t>
            </a:r>
            <a:r>
              <a:rPr lang="en-US" altLang="ja-JP" sz="1200" dirty="0">
                <a:solidFill>
                  <a:schemeClr val="accent3">
                    <a:lumMod val="50000"/>
                  </a:schemeClr>
                </a:solidFill>
              </a:rPr>
              <a:t>83</a:t>
            </a:r>
          </a:p>
        </p:txBody>
      </p:sp>
      <p:sp>
        <p:nvSpPr>
          <p:cNvPr id="24" name="コンテンツ プレースホルダー 2">
            <a:extLst>
              <a:ext uri="{FF2B5EF4-FFF2-40B4-BE49-F238E27FC236}">
                <a16:creationId xmlns:a16="http://schemas.microsoft.com/office/drawing/2014/main" id="{5C2491B5-EEE3-4AF7-8991-F8E9F6113A86}"/>
              </a:ext>
            </a:extLst>
          </p:cNvPr>
          <p:cNvSpPr txBox="1">
            <a:spLocks/>
          </p:cNvSpPr>
          <p:nvPr/>
        </p:nvSpPr>
        <p:spPr>
          <a:xfrm>
            <a:off x="7073576" y="2034588"/>
            <a:ext cx="3875473" cy="18741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kumimoji="1" sz="2800" kern="1200">
                <a:solidFill>
                  <a:srgbClr val="B32C64"/>
                </a:solidFill>
                <a:latin typeface="HGPｺﾞｼｯｸE" panose="020B0900000000000000" pitchFamily="50" charset="-128"/>
                <a:ea typeface="HGPｺﾞｼｯｸE" panose="020B0900000000000000"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HGPｺﾞｼｯｸE" panose="020B0900000000000000" pitchFamily="50" charset="-128"/>
                <a:ea typeface="HGPｺﾞｼｯｸE" panose="020B0900000000000000" pitchFamily="50" charset="-128"/>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HGPｺﾞｼｯｸE" panose="020B0900000000000000" pitchFamily="50" charset="-128"/>
                <a:ea typeface="HGPｺﾞｼｯｸE" panose="020B0900000000000000" pitchFamily="50" charset="-128"/>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en-US" altLang="ja-JP" sz="1400" dirty="0">
              <a:solidFill>
                <a:schemeClr val="accent3">
                  <a:lumMod val="50000"/>
                </a:schemeClr>
              </a:solidFill>
            </a:endParaRPr>
          </a:p>
          <a:p>
            <a:r>
              <a:rPr lang="en-US" altLang="ja-JP" sz="1800" b="1" dirty="0">
                <a:solidFill>
                  <a:srgbClr val="996633"/>
                </a:solidFill>
              </a:rPr>
              <a:t>O</a:t>
            </a:r>
            <a:r>
              <a:rPr lang="en-US" altLang="ja-JP" sz="1800" dirty="0">
                <a:solidFill>
                  <a:srgbClr val="996633"/>
                </a:solidFill>
              </a:rPr>
              <a:t>rganizing</a:t>
            </a:r>
          </a:p>
          <a:p>
            <a:r>
              <a:rPr lang="ja-JP" altLang="en-US" sz="1200" dirty="0">
                <a:solidFill>
                  <a:srgbClr val="996633"/>
                </a:solidFill>
              </a:rPr>
              <a:t>●</a:t>
            </a:r>
            <a:r>
              <a:rPr lang="ja-JP" altLang="en-US" sz="1200" dirty="0">
                <a:solidFill>
                  <a:schemeClr val="accent3">
                    <a:lumMod val="50000"/>
                  </a:schemeClr>
                </a:solidFill>
              </a:rPr>
              <a:t>忙しい働き女子の片付け＆収納</a:t>
            </a:r>
            <a:endParaRPr lang="en-US" altLang="ja-JP" sz="1200" dirty="0">
              <a:solidFill>
                <a:schemeClr val="accent3">
                  <a:lumMod val="50000"/>
                </a:schemeClr>
              </a:solidFill>
            </a:endParaRPr>
          </a:p>
          <a:p>
            <a:r>
              <a:rPr lang="ja-JP" altLang="en-US" sz="1200" dirty="0">
                <a:solidFill>
                  <a:srgbClr val="996633"/>
                </a:solidFill>
              </a:rPr>
              <a:t>　●</a:t>
            </a:r>
            <a:r>
              <a:rPr lang="ja-JP" altLang="en-US" sz="1200" dirty="0">
                <a:solidFill>
                  <a:schemeClr val="accent3">
                    <a:lumMod val="50000"/>
                  </a:schemeClr>
                </a:solidFill>
              </a:rPr>
              <a:t>捨て方＆部屋のルール</a:t>
            </a:r>
            <a:endParaRPr lang="en-US" altLang="ja-JP" sz="1200" dirty="0">
              <a:solidFill>
                <a:schemeClr val="accent3">
                  <a:lumMod val="50000"/>
                </a:schemeClr>
              </a:solidFill>
            </a:endParaRPr>
          </a:p>
          <a:p>
            <a:r>
              <a:rPr lang="ja-JP" altLang="en-US" sz="1200" dirty="0">
                <a:solidFill>
                  <a:schemeClr val="accent3">
                    <a:lumMod val="50000"/>
                  </a:schemeClr>
                </a:solidFill>
              </a:rPr>
              <a:t>　</a:t>
            </a:r>
            <a:r>
              <a:rPr lang="ja-JP" altLang="en-US" sz="1200" dirty="0">
                <a:solidFill>
                  <a:srgbClr val="996633"/>
                </a:solidFill>
              </a:rPr>
              <a:t>　●</a:t>
            </a:r>
            <a:r>
              <a:rPr lang="ja-JP" altLang="en-US" sz="1200" dirty="0">
                <a:solidFill>
                  <a:schemeClr val="accent3">
                    <a:lumMod val="50000"/>
                  </a:schemeClr>
                </a:solidFill>
              </a:rPr>
              <a:t>ムダなモノを持たない人のバッグ＆財布の中身</a:t>
            </a:r>
            <a:endParaRPr lang="en-US" altLang="ja-JP" sz="1200" dirty="0">
              <a:solidFill>
                <a:schemeClr val="accent3">
                  <a:lumMod val="50000"/>
                </a:schemeClr>
              </a:solidFill>
            </a:endParaRPr>
          </a:p>
          <a:p>
            <a:r>
              <a:rPr lang="ja-JP" altLang="en-US" sz="1200" dirty="0">
                <a:solidFill>
                  <a:schemeClr val="accent3">
                    <a:lumMod val="50000"/>
                  </a:schemeClr>
                </a:solidFill>
              </a:rPr>
              <a:t>　</a:t>
            </a:r>
            <a:endParaRPr lang="en-US" altLang="ja-JP" sz="1200" dirty="0">
              <a:solidFill>
                <a:schemeClr val="accent3">
                  <a:lumMod val="50000"/>
                </a:schemeClr>
              </a:solidFill>
            </a:endParaRPr>
          </a:p>
          <a:p>
            <a:endParaRPr lang="en-US" altLang="ja-JP" sz="1200" dirty="0">
              <a:solidFill>
                <a:schemeClr val="accent3">
                  <a:lumMod val="50000"/>
                </a:schemeClr>
              </a:solidFill>
            </a:endParaRPr>
          </a:p>
          <a:p>
            <a:endParaRPr lang="en-US" altLang="ja-JP" sz="1200" dirty="0">
              <a:solidFill>
                <a:schemeClr val="accent3">
                  <a:lumMod val="50000"/>
                </a:schemeClr>
              </a:solidFill>
            </a:endParaRPr>
          </a:p>
          <a:p>
            <a:endParaRPr lang="en-US" altLang="ja-JP" sz="1800" dirty="0">
              <a:solidFill>
                <a:schemeClr val="accent3">
                  <a:lumMod val="50000"/>
                </a:schemeClr>
              </a:solidFill>
            </a:endParaRPr>
          </a:p>
          <a:p>
            <a:endParaRPr lang="en-US" altLang="ja-JP" sz="1800" dirty="0">
              <a:solidFill>
                <a:schemeClr val="accent3">
                  <a:lumMod val="50000"/>
                </a:schemeClr>
              </a:solidFill>
            </a:endParaRPr>
          </a:p>
        </p:txBody>
      </p:sp>
      <p:sp>
        <p:nvSpPr>
          <p:cNvPr id="12" name="コンテンツ プレースホルダー 2">
            <a:extLst>
              <a:ext uri="{FF2B5EF4-FFF2-40B4-BE49-F238E27FC236}">
                <a16:creationId xmlns:a16="http://schemas.microsoft.com/office/drawing/2014/main" id="{5C2491B5-EEE3-4AF7-8991-F8E9F6113A86}"/>
              </a:ext>
            </a:extLst>
          </p:cNvPr>
          <p:cNvSpPr txBox="1">
            <a:spLocks/>
          </p:cNvSpPr>
          <p:nvPr/>
        </p:nvSpPr>
        <p:spPr>
          <a:xfrm>
            <a:off x="8196691" y="3689932"/>
            <a:ext cx="3845140" cy="13787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kumimoji="1" sz="2800" kern="1200">
                <a:solidFill>
                  <a:srgbClr val="B32C64"/>
                </a:solidFill>
                <a:latin typeface="HGPｺﾞｼｯｸE" panose="020B0900000000000000" pitchFamily="50" charset="-128"/>
                <a:ea typeface="HGPｺﾞｼｯｸE" panose="020B0900000000000000"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HGPｺﾞｼｯｸE" panose="020B0900000000000000" pitchFamily="50" charset="-128"/>
                <a:ea typeface="HGPｺﾞｼｯｸE" panose="020B0900000000000000" pitchFamily="50" charset="-128"/>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HGPｺﾞｼｯｸE" panose="020B0900000000000000" pitchFamily="50" charset="-128"/>
                <a:ea typeface="HGPｺﾞｼｯｸE" panose="020B0900000000000000" pitchFamily="50" charset="-128"/>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800" b="1" dirty="0">
                <a:solidFill>
                  <a:schemeClr val="accent1">
                    <a:lumMod val="60000"/>
                    <a:lumOff val="40000"/>
                  </a:schemeClr>
                </a:solidFill>
              </a:rPr>
              <a:t>C</a:t>
            </a:r>
            <a:r>
              <a:rPr lang="en-US" altLang="ja-JP" sz="1800" dirty="0">
                <a:solidFill>
                  <a:schemeClr val="accent1">
                    <a:lumMod val="60000"/>
                    <a:lumOff val="40000"/>
                  </a:schemeClr>
                </a:solidFill>
              </a:rPr>
              <a:t>ulture</a:t>
            </a:r>
          </a:p>
          <a:p>
            <a:r>
              <a:rPr lang="ja-JP" altLang="en-US" sz="1400" dirty="0">
                <a:solidFill>
                  <a:schemeClr val="accent1">
                    <a:lumMod val="60000"/>
                    <a:lumOff val="40000"/>
                  </a:schemeClr>
                </a:solidFill>
              </a:rPr>
              <a:t>　</a:t>
            </a:r>
            <a:r>
              <a:rPr lang="ja-JP" altLang="en-US" sz="1200" dirty="0">
                <a:solidFill>
                  <a:schemeClr val="accent1">
                    <a:lumMod val="60000"/>
                    <a:lumOff val="40000"/>
                  </a:schemeClr>
                </a:solidFill>
              </a:rPr>
              <a:t>●</a:t>
            </a:r>
            <a:r>
              <a:rPr lang="ja-JP" altLang="en-US" sz="1200" dirty="0">
                <a:solidFill>
                  <a:schemeClr val="accent3">
                    <a:lumMod val="50000"/>
                  </a:schemeClr>
                </a:solidFill>
              </a:rPr>
              <a:t>人生の壁を乗り越える本</a:t>
            </a:r>
            <a:r>
              <a:rPr lang="en-US" altLang="ja-JP" sz="1200" dirty="0">
                <a:solidFill>
                  <a:schemeClr val="accent3">
                    <a:lumMod val="50000"/>
                  </a:schemeClr>
                </a:solidFill>
              </a:rPr>
              <a:t>33</a:t>
            </a:r>
          </a:p>
          <a:p>
            <a:r>
              <a:rPr lang="ja-JP" altLang="en-US" sz="1200" dirty="0">
                <a:solidFill>
                  <a:schemeClr val="accent3">
                    <a:lumMod val="50000"/>
                  </a:schemeClr>
                </a:solidFill>
              </a:rPr>
              <a:t>　　　</a:t>
            </a:r>
            <a:r>
              <a:rPr lang="ja-JP" altLang="en-US" sz="1200" dirty="0">
                <a:solidFill>
                  <a:schemeClr val="accent1">
                    <a:lumMod val="60000"/>
                    <a:lumOff val="40000"/>
                  </a:schemeClr>
                </a:solidFill>
              </a:rPr>
              <a:t>●</a:t>
            </a:r>
            <a:r>
              <a:rPr lang="ja-JP" altLang="en-US" sz="1200" dirty="0">
                <a:solidFill>
                  <a:schemeClr val="accent3">
                    <a:lumMod val="50000"/>
                  </a:schemeClr>
                </a:solidFill>
              </a:rPr>
              <a:t>プチプラひとり女子旅</a:t>
            </a:r>
            <a:endParaRPr lang="en-US" altLang="ja-JP" sz="1200" dirty="0">
              <a:solidFill>
                <a:schemeClr val="accent3">
                  <a:lumMod val="50000"/>
                </a:schemeClr>
              </a:solidFill>
            </a:endParaRPr>
          </a:p>
          <a:p>
            <a:r>
              <a:rPr lang="ja-JP" altLang="en-US" sz="1200" dirty="0">
                <a:solidFill>
                  <a:schemeClr val="accent1">
                    <a:lumMod val="60000"/>
                    <a:lumOff val="40000"/>
                  </a:schemeClr>
                </a:solidFill>
              </a:rPr>
              <a:t>　　　</a:t>
            </a:r>
            <a:r>
              <a:rPr lang="ja-JP" altLang="en-US" sz="1200" dirty="0">
                <a:solidFill>
                  <a:schemeClr val="accent3">
                    <a:lumMod val="50000"/>
                  </a:schemeClr>
                </a:solidFill>
              </a:rPr>
              <a:t>　　</a:t>
            </a:r>
            <a:r>
              <a:rPr lang="ja-JP" altLang="en-US" sz="1200" dirty="0">
                <a:solidFill>
                  <a:schemeClr val="accent1">
                    <a:lumMod val="60000"/>
                    <a:lumOff val="40000"/>
                  </a:schemeClr>
                </a:solidFill>
              </a:rPr>
              <a:t>●</a:t>
            </a:r>
            <a:r>
              <a:rPr lang="ja-JP" altLang="en-US" sz="1200" dirty="0">
                <a:solidFill>
                  <a:schemeClr val="accent3">
                    <a:lumMod val="50000"/>
                  </a:schemeClr>
                </a:solidFill>
              </a:rPr>
              <a:t>大人がハマる台湾</a:t>
            </a:r>
            <a:endParaRPr lang="en-US" altLang="ja-JP" sz="1200" dirty="0">
              <a:solidFill>
                <a:schemeClr val="accent3">
                  <a:lumMod val="50000"/>
                </a:schemeClr>
              </a:solidFill>
            </a:endParaRPr>
          </a:p>
          <a:p>
            <a:endParaRPr lang="en-US" altLang="ja-JP" sz="1200" dirty="0">
              <a:solidFill>
                <a:schemeClr val="accent1">
                  <a:lumMod val="60000"/>
                  <a:lumOff val="40000"/>
                </a:schemeClr>
              </a:solidFill>
            </a:endParaRPr>
          </a:p>
          <a:p>
            <a:r>
              <a:rPr lang="ja-JP" altLang="en-US" sz="1200" dirty="0">
                <a:solidFill>
                  <a:schemeClr val="accent2"/>
                </a:solidFill>
              </a:rPr>
              <a:t>　　　</a:t>
            </a:r>
            <a:endParaRPr lang="en-US" altLang="ja-JP" sz="1200" dirty="0">
              <a:solidFill>
                <a:schemeClr val="accent3">
                  <a:lumMod val="50000"/>
                </a:schemeClr>
              </a:solidFill>
            </a:endParaRPr>
          </a:p>
          <a:p>
            <a:pPr algn="r"/>
            <a:endParaRPr lang="en-US" altLang="ja-JP" sz="1600" dirty="0">
              <a:solidFill>
                <a:schemeClr val="accent3">
                  <a:lumMod val="50000"/>
                </a:schemeClr>
              </a:solidFill>
            </a:endParaRPr>
          </a:p>
          <a:p>
            <a:endParaRPr lang="en-US" altLang="ja-JP" sz="1800" dirty="0">
              <a:solidFill>
                <a:schemeClr val="accent3">
                  <a:lumMod val="50000"/>
                </a:schemeClr>
              </a:solidFill>
            </a:endParaRPr>
          </a:p>
        </p:txBody>
      </p:sp>
      <p:sp>
        <p:nvSpPr>
          <p:cNvPr id="14" name="コンテンツ プレースホルダー 2">
            <a:extLst>
              <a:ext uri="{FF2B5EF4-FFF2-40B4-BE49-F238E27FC236}">
                <a16:creationId xmlns:a16="http://schemas.microsoft.com/office/drawing/2014/main" id="{5C2491B5-EEE3-4AF7-8991-F8E9F6113A86}"/>
              </a:ext>
            </a:extLst>
          </p:cNvPr>
          <p:cNvSpPr txBox="1">
            <a:spLocks/>
          </p:cNvSpPr>
          <p:nvPr/>
        </p:nvSpPr>
        <p:spPr>
          <a:xfrm>
            <a:off x="1000806" y="1786566"/>
            <a:ext cx="10306050" cy="440891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kumimoji="1" sz="2800" kern="1200">
                <a:solidFill>
                  <a:srgbClr val="B32C64"/>
                </a:solidFill>
                <a:latin typeface="HGPｺﾞｼｯｸE" panose="020B0900000000000000" pitchFamily="50" charset="-128"/>
                <a:ea typeface="HGPｺﾞｼｯｸE" panose="020B0900000000000000"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HGPｺﾞｼｯｸE" panose="020B0900000000000000" pitchFamily="50" charset="-128"/>
                <a:ea typeface="HGPｺﾞｼｯｸE" panose="020B0900000000000000" pitchFamily="50" charset="-128"/>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HGPｺﾞｼｯｸE" panose="020B0900000000000000" pitchFamily="50" charset="-128"/>
                <a:ea typeface="HGPｺﾞｼｯｸE" panose="020B0900000000000000" pitchFamily="50" charset="-128"/>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en-US" altLang="ja-JP" sz="1800" dirty="0">
              <a:solidFill>
                <a:schemeClr val="accent3">
                  <a:lumMod val="50000"/>
                </a:schemeClr>
              </a:solidFill>
            </a:endParaRPr>
          </a:p>
        </p:txBody>
      </p:sp>
      <p:sp>
        <p:nvSpPr>
          <p:cNvPr id="5" name="正方形/長方形 4"/>
          <p:cNvSpPr/>
          <p:nvPr/>
        </p:nvSpPr>
        <p:spPr>
          <a:xfrm>
            <a:off x="441577" y="1548325"/>
            <a:ext cx="10749617" cy="688202"/>
          </a:xfrm>
          <a:prstGeom prst="rect">
            <a:avLst/>
          </a:prstGeom>
        </p:spPr>
        <p:txBody>
          <a:bodyPr wrap="square">
            <a:spAutoFit/>
          </a:bodyPr>
          <a:lstStyle/>
          <a:p>
            <a:pPr>
              <a:lnSpc>
                <a:spcPct val="150000"/>
              </a:lnSpc>
            </a:pPr>
            <a:r>
              <a:rPr lang="ja-JP" altLang="en-US" sz="1400" dirty="0">
                <a:latin typeface="HGPｺﾞｼｯｸE" panose="020B0900000000000000" pitchFamily="50" charset="-128"/>
                <a:ea typeface="HGPｺﾞｼｯｸE" panose="020B0900000000000000" pitchFamily="50" charset="-128"/>
              </a:rPr>
              <a:t>政治・経済などマクロな視点の読み物から、ビジネスに必要なスキルアップ情報、働く女性の意識や実態を浮き彫りにするアンケート調査や、マネー、カルチャー、コスメ、ファッションから恋愛、結婚、出産まで、働く女性に関心の高い企画を毎号掲載しています。</a:t>
            </a:r>
          </a:p>
        </p:txBody>
      </p:sp>
      <p:sp>
        <p:nvSpPr>
          <p:cNvPr id="3" name="スライド番号プレースホルダー 2"/>
          <p:cNvSpPr>
            <a:spLocks noGrp="1"/>
          </p:cNvSpPr>
          <p:nvPr>
            <p:ph type="sldNum" sz="quarter" idx="12"/>
          </p:nvPr>
        </p:nvSpPr>
        <p:spPr/>
        <p:txBody>
          <a:bodyPr/>
          <a:lstStyle/>
          <a:p>
            <a:fld id="{40498343-1E8D-44CC-9580-D8793D33158C}" type="slidenum">
              <a:rPr lang="ja-JP" altLang="en-US" smtClean="0"/>
              <a:t>5</a:t>
            </a:fld>
            <a:endParaRPr lang="ja-JP" altLang="en-US" dirty="0"/>
          </a:p>
        </p:txBody>
      </p:sp>
    </p:spTree>
    <p:extLst>
      <p:ext uri="{BB962C8B-B14F-4D97-AF65-F5344CB8AC3E}">
        <p14:creationId xmlns:p14="http://schemas.microsoft.com/office/powerpoint/2010/main" val="4208027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FB3BDD83-BB15-4174-8CEF-FCB5FCD55A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3964" y="2515925"/>
            <a:ext cx="2851174" cy="4276762"/>
          </a:xfrm>
          <a:prstGeom prst="rect">
            <a:avLst/>
          </a:prstGeom>
        </p:spPr>
      </p:pic>
      <p:sp>
        <p:nvSpPr>
          <p:cNvPr id="2" name="タイトル 1"/>
          <p:cNvSpPr>
            <a:spLocks noGrp="1"/>
          </p:cNvSpPr>
          <p:nvPr>
            <p:ph type="title"/>
          </p:nvPr>
        </p:nvSpPr>
        <p:spPr/>
        <p:txBody>
          <a:bodyPr>
            <a:normAutofit fontScale="90000"/>
          </a:bodyPr>
          <a:lstStyle/>
          <a:p>
            <a:r>
              <a:rPr kumimoji="1" lang="ja-JP" altLang="en-US" dirty="0"/>
              <a:t>　　</a:t>
            </a:r>
            <a:br>
              <a:rPr kumimoji="1" lang="en-US" altLang="ja-JP" dirty="0"/>
            </a:br>
            <a:r>
              <a:rPr lang="ja-JP" altLang="en-US" dirty="0"/>
              <a:t>　　　「</a:t>
            </a:r>
            <a:r>
              <a:rPr kumimoji="1" lang="ja-JP" altLang="en-US" dirty="0"/>
              <a:t>日経</a:t>
            </a:r>
            <a:r>
              <a:rPr kumimoji="1" lang="en-US" altLang="ja-JP" dirty="0"/>
              <a:t>WOMAN</a:t>
            </a:r>
            <a:r>
              <a:rPr kumimoji="1" lang="ja-JP" altLang="en-US" dirty="0"/>
              <a:t>」読者のペルソナ</a:t>
            </a:r>
            <a:br>
              <a:rPr kumimoji="1" lang="en-US" altLang="ja-JP" dirty="0"/>
            </a:br>
            <a:r>
              <a:rPr kumimoji="1" lang="ja-JP" altLang="en-US" dirty="0"/>
              <a:t>　</a:t>
            </a:r>
          </a:p>
        </p:txBody>
      </p:sp>
      <p:sp>
        <p:nvSpPr>
          <p:cNvPr id="4" name="コンテンツ プレースホルダー 2">
            <a:extLst>
              <a:ext uri="{FF2B5EF4-FFF2-40B4-BE49-F238E27FC236}">
                <a16:creationId xmlns:a16="http://schemas.microsoft.com/office/drawing/2014/main" id="{5C2491B5-EEE3-4AF7-8991-F8E9F6113A86}"/>
              </a:ext>
            </a:extLst>
          </p:cNvPr>
          <p:cNvSpPr>
            <a:spLocks noGrp="1"/>
          </p:cNvSpPr>
          <p:nvPr>
            <p:ph idx="1"/>
          </p:nvPr>
        </p:nvSpPr>
        <p:spPr>
          <a:xfrm>
            <a:off x="485253" y="1749516"/>
            <a:ext cx="7508388" cy="1109461"/>
          </a:xfrm>
        </p:spPr>
        <p:txBody>
          <a:bodyPr>
            <a:normAutofit fontScale="77500" lnSpcReduction="20000"/>
          </a:bodyPr>
          <a:lstStyle/>
          <a:p>
            <a:r>
              <a:rPr lang="ja-JP" altLang="en-US" sz="1800" dirty="0">
                <a:solidFill>
                  <a:schemeClr val="tx1"/>
                </a:solidFill>
              </a:rPr>
              <a:t>自分らしく幸せに働きたいと考える２０～４０代のワーキングウーマン。</a:t>
            </a:r>
            <a:endParaRPr lang="en-US" altLang="ja-JP" sz="1800" dirty="0">
              <a:solidFill>
                <a:schemeClr val="tx1"/>
              </a:solidFill>
            </a:endParaRPr>
          </a:p>
          <a:p>
            <a:r>
              <a:rPr lang="ja-JP" altLang="en-US" sz="1800" dirty="0">
                <a:solidFill>
                  <a:schemeClr val="tx1"/>
                </a:solidFill>
              </a:rPr>
              <a:t>スキルアップや自分磨きへの意欲が高く、自分への投資は惜しみません。</a:t>
            </a:r>
            <a:endParaRPr lang="en-US" altLang="ja-JP" sz="1800" dirty="0">
              <a:solidFill>
                <a:schemeClr val="tx1"/>
              </a:solidFill>
            </a:endParaRPr>
          </a:p>
          <a:p>
            <a:r>
              <a:rPr lang="ja-JP" altLang="en-US" sz="1800" dirty="0">
                <a:solidFill>
                  <a:schemeClr val="tx1"/>
                </a:solidFill>
              </a:rPr>
              <a:t>必要だと思ったことには思い切ってお金を使う。かなえたい夢があるから、賢く生きる。</a:t>
            </a:r>
            <a:endParaRPr lang="en-US" altLang="ja-JP" sz="1800" dirty="0">
              <a:solidFill>
                <a:schemeClr val="tx1"/>
              </a:solidFill>
            </a:endParaRPr>
          </a:p>
          <a:p>
            <a:r>
              <a:rPr lang="ja-JP" altLang="en-US" sz="1800" dirty="0">
                <a:solidFill>
                  <a:schemeClr val="tx1"/>
                </a:solidFill>
              </a:rPr>
              <a:t>そんなバイタリティあふれる女性達です。</a:t>
            </a:r>
            <a:endParaRPr lang="en-US" altLang="ja-JP" sz="1800" dirty="0">
              <a:solidFill>
                <a:schemeClr val="tx1"/>
              </a:solidFill>
            </a:endParaRPr>
          </a:p>
        </p:txBody>
      </p:sp>
      <p:sp>
        <p:nvSpPr>
          <p:cNvPr id="5" name="角丸四角形 4"/>
          <p:cNvSpPr/>
          <p:nvPr/>
        </p:nvSpPr>
        <p:spPr>
          <a:xfrm>
            <a:off x="7739228" y="2877054"/>
            <a:ext cx="3023057" cy="939763"/>
          </a:xfrm>
          <a:prstGeom prst="roundRect">
            <a:avLst/>
          </a:prstGeom>
          <a:solidFill>
            <a:srgbClr val="C0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HGPｺﾞｼｯｸE" panose="020B0900000000000000" pitchFamily="50" charset="-128"/>
                <a:ea typeface="HGPｺﾞｼｯｸE" panose="020B0900000000000000" pitchFamily="50" charset="-128"/>
              </a:rPr>
              <a:t>向上心があり、</a:t>
            </a:r>
            <a:endParaRPr lang="en-US" altLang="ja-JP" sz="2400" dirty="0">
              <a:latin typeface="HGPｺﾞｼｯｸE" panose="020B0900000000000000" pitchFamily="50" charset="-128"/>
              <a:ea typeface="HGPｺﾞｼｯｸE" panose="020B0900000000000000" pitchFamily="50" charset="-128"/>
            </a:endParaRPr>
          </a:p>
          <a:p>
            <a:pPr algn="ctr"/>
            <a:r>
              <a:rPr lang="ja-JP" altLang="en-US" sz="2400" dirty="0">
                <a:latin typeface="HGPｺﾞｼｯｸE" panose="020B0900000000000000" pitchFamily="50" charset="-128"/>
                <a:ea typeface="HGPｺﾞｼｯｸE" panose="020B0900000000000000" pitchFamily="50" charset="-128"/>
              </a:rPr>
              <a:t>自分磨きに意欲的</a:t>
            </a:r>
            <a:endParaRPr kumimoji="1" lang="ja-JP" altLang="en-US" sz="2400" dirty="0">
              <a:latin typeface="HGPｺﾞｼｯｸE" panose="020B0900000000000000" pitchFamily="50" charset="-128"/>
              <a:ea typeface="HGPｺﾞｼｯｸE" panose="020B0900000000000000" pitchFamily="50" charset="-128"/>
            </a:endParaRPr>
          </a:p>
        </p:txBody>
      </p:sp>
      <p:sp>
        <p:nvSpPr>
          <p:cNvPr id="17" name="角丸四角形 16"/>
          <p:cNvSpPr/>
          <p:nvPr/>
        </p:nvSpPr>
        <p:spPr>
          <a:xfrm>
            <a:off x="2324357" y="2990880"/>
            <a:ext cx="2311426" cy="804945"/>
          </a:xfrm>
          <a:prstGeom prst="roundRect">
            <a:avLst/>
          </a:prstGeom>
          <a:solidFill>
            <a:srgbClr val="C0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HGPｺﾞｼｯｸE" panose="020B0900000000000000" pitchFamily="50" charset="-128"/>
                <a:ea typeface="HGPｺﾞｼｯｸE" panose="020B0900000000000000" pitchFamily="50" charset="-128"/>
              </a:rPr>
              <a:t>２０～４０代の</a:t>
            </a:r>
            <a:endParaRPr lang="en-US" altLang="ja-JP" sz="2400" dirty="0">
              <a:latin typeface="HGPｺﾞｼｯｸE" panose="020B0900000000000000" pitchFamily="50" charset="-128"/>
              <a:ea typeface="HGPｺﾞｼｯｸE" panose="020B0900000000000000" pitchFamily="50" charset="-128"/>
            </a:endParaRPr>
          </a:p>
          <a:p>
            <a:pPr algn="ctr"/>
            <a:r>
              <a:rPr lang="ja-JP" altLang="en-US" sz="2400" dirty="0">
                <a:latin typeface="HGPｺﾞｼｯｸE" panose="020B0900000000000000" pitchFamily="50" charset="-128"/>
                <a:ea typeface="HGPｺﾞｼｯｸE" panose="020B0900000000000000" pitchFamily="50" charset="-128"/>
              </a:rPr>
              <a:t>働く女性</a:t>
            </a:r>
            <a:endParaRPr kumimoji="1" lang="ja-JP" altLang="en-US" sz="2400" dirty="0">
              <a:latin typeface="HGPｺﾞｼｯｸE" panose="020B0900000000000000" pitchFamily="50" charset="-128"/>
              <a:ea typeface="HGPｺﾞｼｯｸE" panose="020B0900000000000000" pitchFamily="50" charset="-128"/>
            </a:endParaRPr>
          </a:p>
        </p:txBody>
      </p:sp>
      <p:sp>
        <p:nvSpPr>
          <p:cNvPr id="18" name="角丸四角形 17"/>
          <p:cNvSpPr/>
          <p:nvPr/>
        </p:nvSpPr>
        <p:spPr>
          <a:xfrm>
            <a:off x="8876109" y="4117110"/>
            <a:ext cx="3023057" cy="904212"/>
          </a:xfrm>
          <a:prstGeom prst="roundRect">
            <a:avLst/>
          </a:prstGeom>
          <a:solidFill>
            <a:srgbClr val="C0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HGPｺﾞｼｯｸE" panose="020B0900000000000000" pitchFamily="50" charset="-128"/>
                <a:ea typeface="HGPｺﾞｼｯｸE" panose="020B0900000000000000" pitchFamily="50" charset="-128"/>
              </a:rPr>
              <a:t>堅実で、貯蓄や</a:t>
            </a:r>
            <a:endParaRPr lang="en-US" altLang="ja-JP" sz="2400" dirty="0">
              <a:latin typeface="HGPｺﾞｼｯｸE" panose="020B0900000000000000" pitchFamily="50" charset="-128"/>
              <a:ea typeface="HGPｺﾞｼｯｸE" panose="020B0900000000000000" pitchFamily="50" charset="-128"/>
            </a:endParaRPr>
          </a:p>
          <a:p>
            <a:pPr algn="ctr"/>
            <a:r>
              <a:rPr lang="ja-JP" altLang="en-US" sz="2400" dirty="0">
                <a:latin typeface="HGPｺﾞｼｯｸE" panose="020B0900000000000000" pitchFamily="50" charset="-128"/>
                <a:ea typeface="HGPｺﾞｼｯｸE" panose="020B0900000000000000" pitchFamily="50" charset="-128"/>
              </a:rPr>
              <a:t>投資に関心が高い</a:t>
            </a:r>
            <a:endParaRPr kumimoji="1" lang="ja-JP" altLang="en-US" sz="2400" dirty="0">
              <a:latin typeface="HGPｺﾞｼｯｸE" panose="020B0900000000000000" pitchFamily="50" charset="-128"/>
              <a:ea typeface="HGPｺﾞｼｯｸE" panose="020B0900000000000000" pitchFamily="50" charset="-128"/>
            </a:endParaRPr>
          </a:p>
        </p:txBody>
      </p:sp>
      <p:sp>
        <p:nvSpPr>
          <p:cNvPr id="20" name="角丸四角形 19"/>
          <p:cNvSpPr/>
          <p:nvPr/>
        </p:nvSpPr>
        <p:spPr>
          <a:xfrm>
            <a:off x="556939" y="4146774"/>
            <a:ext cx="3534835" cy="873049"/>
          </a:xfrm>
          <a:prstGeom prst="roundRect">
            <a:avLst/>
          </a:prstGeom>
          <a:solidFill>
            <a:srgbClr val="C0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400" dirty="0">
                <a:latin typeface="HGPｺﾞｼｯｸE" panose="020B0900000000000000" pitchFamily="50" charset="-128"/>
                <a:ea typeface="HGPｺﾞｼｯｸE" panose="020B0900000000000000" pitchFamily="50" charset="-128"/>
              </a:rPr>
              <a:t>シングル</a:t>
            </a:r>
            <a:r>
              <a:rPr lang="en-US" altLang="ja-JP" sz="2400" dirty="0">
                <a:latin typeface="HGPｺﾞｼｯｸE" panose="020B0900000000000000" pitchFamily="50" charset="-128"/>
                <a:ea typeface="HGPｺﾞｼｯｸE" panose="020B0900000000000000" pitchFamily="50" charset="-128"/>
              </a:rPr>
              <a:t>50</a:t>
            </a:r>
            <a:r>
              <a:rPr lang="ja-JP" altLang="ja-JP" sz="2400" dirty="0">
                <a:latin typeface="HGPｺﾞｼｯｸE" panose="020B0900000000000000" pitchFamily="50" charset="-128"/>
                <a:ea typeface="HGPｺﾞｼｯｸE" panose="020B0900000000000000" pitchFamily="50" charset="-128"/>
              </a:rPr>
              <a:t>％　既婚</a:t>
            </a:r>
            <a:r>
              <a:rPr lang="en-US" altLang="ja-JP" sz="2400" dirty="0">
                <a:latin typeface="HGPｺﾞｼｯｸE" panose="020B0900000000000000" pitchFamily="50" charset="-128"/>
                <a:ea typeface="HGPｺﾞｼｯｸE" panose="020B0900000000000000" pitchFamily="50" charset="-128"/>
              </a:rPr>
              <a:t>50</a:t>
            </a:r>
            <a:r>
              <a:rPr lang="ja-JP" altLang="ja-JP" sz="2400" dirty="0">
                <a:latin typeface="HGPｺﾞｼｯｸE" panose="020B0900000000000000" pitchFamily="50" charset="-128"/>
                <a:ea typeface="HGPｺﾞｼｯｸE" panose="020B0900000000000000" pitchFamily="50" charset="-128"/>
              </a:rPr>
              <a:t>％</a:t>
            </a:r>
            <a:endParaRPr lang="en-US" altLang="ja-JP" sz="2400" dirty="0">
              <a:latin typeface="HGPｺﾞｼｯｸE" panose="020B0900000000000000" pitchFamily="50" charset="-128"/>
              <a:ea typeface="HGPｺﾞｼｯｸE" panose="020B0900000000000000" pitchFamily="50" charset="-128"/>
            </a:endParaRPr>
          </a:p>
          <a:p>
            <a:pPr algn="ctr"/>
            <a:r>
              <a:rPr lang="ja-JP" altLang="ja-JP" sz="2400" dirty="0">
                <a:latin typeface="HGPｺﾞｼｯｸE" panose="020B0900000000000000" pitchFamily="50" charset="-128"/>
                <a:ea typeface="HGPｺﾞｼｯｸE" panose="020B0900000000000000" pitchFamily="50" charset="-128"/>
              </a:rPr>
              <a:t>（うち</a:t>
            </a:r>
            <a:r>
              <a:rPr lang="en-US" altLang="ja-JP" sz="2400" dirty="0">
                <a:latin typeface="HGPｺﾞｼｯｸE" panose="020B0900000000000000" pitchFamily="50" charset="-128"/>
                <a:ea typeface="HGPｺﾞｼｯｸE" panose="020B0900000000000000" pitchFamily="50" charset="-128"/>
              </a:rPr>
              <a:t>50</a:t>
            </a:r>
            <a:r>
              <a:rPr lang="ja-JP" altLang="ja-JP" sz="2400" dirty="0">
                <a:latin typeface="HGPｺﾞｼｯｸE" panose="020B0900000000000000" pitchFamily="50" charset="-128"/>
                <a:ea typeface="HGPｺﾞｼｯｸE" panose="020B0900000000000000" pitchFamily="50" charset="-128"/>
              </a:rPr>
              <a:t>％が子供有</a:t>
            </a:r>
            <a:r>
              <a:rPr lang="ja-JP" altLang="en-US" sz="2400" dirty="0">
                <a:latin typeface="HGPｺﾞｼｯｸE" panose="020B0900000000000000" pitchFamily="50" charset="-128"/>
                <a:ea typeface="HGPｺﾞｼｯｸE" panose="020B0900000000000000" pitchFamily="50" charset="-128"/>
              </a:rPr>
              <a:t>り</a:t>
            </a:r>
            <a:r>
              <a:rPr lang="ja-JP" altLang="ja-JP" sz="2400" dirty="0">
                <a:latin typeface="HGPｺﾞｼｯｸE" panose="020B0900000000000000" pitchFamily="50" charset="-128"/>
                <a:ea typeface="HGPｺﾞｼｯｸE" panose="020B0900000000000000" pitchFamily="50" charset="-128"/>
              </a:rPr>
              <a:t>）</a:t>
            </a:r>
            <a:endParaRPr lang="en-US" altLang="ja-JP" sz="2400" dirty="0">
              <a:latin typeface="HGPｺﾞｼｯｸE" panose="020B0900000000000000" pitchFamily="50" charset="-128"/>
              <a:ea typeface="HGPｺﾞｼｯｸE" panose="020B0900000000000000" pitchFamily="50" charset="-128"/>
            </a:endParaRPr>
          </a:p>
        </p:txBody>
      </p:sp>
      <p:sp>
        <p:nvSpPr>
          <p:cNvPr id="21" name="角丸四角形 20"/>
          <p:cNvSpPr/>
          <p:nvPr/>
        </p:nvSpPr>
        <p:spPr>
          <a:xfrm>
            <a:off x="1928466" y="5370773"/>
            <a:ext cx="2791408" cy="804945"/>
          </a:xfrm>
          <a:prstGeom prst="roundRect">
            <a:avLst/>
          </a:prstGeom>
          <a:solidFill>
            <a:srgbClr val="C0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HGPｺﾞｼｯｸE" panose="020B0900000000000000" pitchFamily="50" charset="-128"/>
                <a:ea typeface="HGPｺﾞｼｯｸE" panose="020B0900000000000000" pitchFamily="50" charset="-128"/>
              </a:rPr>
              <a:t>平均年収　</a:t>
            </a:r>
            <a:endParaRPr lang="en-US" altLang="ja-JP" sz="2400" dirty="0">
              <a:latin typeface="HGPｺﾞｼｯｸE" panose="020B0900000000000000" pitchFamily="50" charset="-128"/>
              <a:ea typeface="HGPｺﾞｼｯｸE" panose="020B0900000000000000" pitchFamily="50" charset="-128"/>
            </a:endParaRPr>
          </a:p>
          <a:p>
            <a:pPr algn="ctr"/>
            <a:r>
              <a:rPr lang="ja-JP" altLang="en-US" sz="2400" dirty="0">
                <a:latin typeface="HGPｺﾞｼｯｸE" panose="020B0900000000000000" pitchFamily="50" charset="-128"/>
                <a:ea typeface="HGPｺﾞｼｯｸE" panose="020B0900000000000000" pitchFamily="50" charset="-128"/>
              </a:rPr>
              <a:t>３８３万円</a:t>
            </a:r>
            <a:endParaRPr lang="en-US" altLang="ja-JP" sz="2400" dirty="0">
              <a:latin typeface="HGPｺﾞｼｯｸE" panose="020B0900000000000000" pitchFamily="50" charset="-128"/>
              <a:ea typeface="HGPｺﾞｼｯｸE" panose="020B0900000000000000" pitchFamily="50" charset="-128"/>
            </a:endParaRPr>
          </a:p>
        </p:txBody>
      </p:sp>
      <p:sp>
        <p:nvSpPr>
          <p:cNvPr id="3" name="スライド番号プレースホルダー 2"/>
          <p:cNvSpPr>
            <a:spLocks noGrp="1"/>
          </p:cNvSpPr>
          <p:nvPr>
            <p:ph type="sldNum" sz="quarter" idx="12"/>
          </p:nvPr>
        </p:nvSpPr>
        <p:spPr>
          <a:xfrm>
            <a:off x="8610600" y="6328723"/>
            <a:ext cx="2743200" cy="365125"/>
          </a:xfrm>
        </p:spPr>
        <p:txBody>
          <a:bodyPr/>
          <a:lstStyle/>
          <a:p>
            <a:fld id="{40498343-1E8D-44CC-9580-D8793D33158C}" type="slidenum">
              <a:rPr lang="ja-JP" altLang="en-US" smtClean="0"/>
              <a:t>6</a:t>
            </a:fld>
            <a:endParaRPr lang="ja-JP" altLang="en-US" dirty="0"/>
          </a:p>
        </p:txBody>
      </p:sp>
      <p:sp>
        <p:nvSpPr>
          <p:cNvPr id="15" name="角丸四角形 20">
            <a:extLst>
              <a:ext uri="{FF2B5EF4-FFF2-40B4-BE49-F238E27FC236}">
                <a16:creationId xmlns:a16="http://schemas.microsoft.com/office/drawing/2014/main" id="{D81246BC-835A-4DFA-950D-7DB9B54AFC59}"/>
              </a:ext>
            </a:extLst>
          </p:cNvPr>
          <p:cNvSpPr/>
          <p:nvPr/>
        </p:nvSpPr>
        <p:spPr>
          <a:xfrm>
            <a:off x="8108556" y="5416279"/>
            <a:ext cx="2564319" cy="804945"/>
          </a:xfrm>
          <a:prstGeom prst="roundRect">
            <a:avLst/>
          </a:prstGeom>
          <a:solidFill>
            <a:srgbClr val="C0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HGPｺﾞｼｯｸE" panose="020B0900000000000000" pitchFamily="50" charset="-128"/>
                <a:ea typeface="HGPｺﾞｼｯｸE" panose="020B0900000000000000" pitchFamily="50" charset="-128"/>
              </a:rPr>
              <a:t>自分らしく幸せに働きたい</a:t>
            </a:r>
            <a:endParaRPr lang="en-US" altLang="ja-JP" sz="24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638937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C8A99A-451D-42E9-8F2B-66ADCE642268}"/>
              </a:ext>
            </a:extLst>
          </p:cNvPr>
          <p:cNvSpPr>
            <a:spLocks noGrp="1"/>
          </p:cNvSpPr>
          <p:nvPr>
            <p:ph type="title"/>
          </p:nvPr>
        </p:nvSpPr>
        <p:spPr/>
        <p:txBody>
          <a:bodyPr/>
          <a:lstStyle/>
          <a:p>
            <a:r>
              <a:rPr kumimoji="1" lang="ja-JP" altLang="en-US" dirty="0"/>
              <a:t>　　「日経</a:t>
            </a:r>
            <a:r>
              <a:rPr lang="en-US" altLang="ja-JP" dirty="0"/>
              <a:t>WOMAN</a:t>
            </a:r>
            <a:r>
              <a:rPr kumimoji="1" lang="ja-JP" altLang="en-US" dirty="0"/>
              <a:t>」読者プロフィール</a:t>
            </a:r>
          </a:p>
        </p:txBody>
      </p:sp>
      <p:graphicFrame>
        <p:nvGraphicFramePr>
          <p:cNvPr id="4" name="グラフ 3"/>
          <p:cNvGraphicFramePr/>
          <p:nvPr>
            <p:extLst>
              <p:ext uri="{D42A27DB-BD31-4B8C-83A1-F6EECF244321}">
                <p14:modId xmlns:p14="http://schemas.microsoft.com/office/powerpoint/2010/main" val="1779811213"/>
              </p:ext>
            </p:extLst>
          </p:nvPr>
        </p:nvGraphicFramePr>
        <p:xfrm>
          <a:off x="88900" y="1612900"/>
          <a:ext cx="4584700" cy="3975100"/>
        </p:xfrm>
        <a:graphic>
          <a:graphicData uri="http://schemas.openxmlformats.org/drawingml/2006/chart">
            <c:chart xmlns:c="http://schemas.openxmlformats.org/drawingml/2006/chart" xmlns:r="http://schemas.openxmlformats.org/officeDocument/2006/relationships" r:id="rId2"/>
          </a:graphicData>
        </a:graphic>
      </p:graphicFrame>
      <p:sp>
        <p:nvSpPr>
          <p:cNvPr id="9" name="コンテンツ プレースホルダー 2">
            <a:extLst>
              <a:ext uri="{FF2B5EF4-FFF2-40B4-BE49-F238E27FC236}">
                <a16:creationId xmlns:a16="http://schemas.microsoft.com/office/drawing/2014/main" id="{5C2491B5-EEE3-4AF7-8991-F8E9F6113A86}"/>
              </a:ext>
            </a:extLst>
          </p:cNvPr>
          <p:cNvSpPr>
            <a:spLocks noGrp="1"/>
          </p:cNvSpPr>
          <p:nvPr>
            <p:ph idx="1"/>
          </p:nvPr>
        </p:nvSpPr>
        <p:spPr>
          <a:xfrm>
            <a:off x="1169719" y="5369469"/>
            <a:ext cx="2538681" cy="712954"/>
          </a:xfrm>
        </p:spPr>
        <p:txBody>
          <a:bodyPr>
            <a:normAutofit/>
          </a:bodyPr>
          <a:lstStyle/>
          <a:p>
            <a:r>
              <a:rPr lang="ja-JP" altLang="en-US" sz="1600" dirty="0">
                <a:solidFill>
                  <a:schemeClr val="accent3">
                    <a:lumMod val="50000"/>
                  </a:schemeClr>
                </a:solidFill>
              </a:rPr>
              <a:t>読者の大半が</a:t>
            </a:r>
            <a:r>
              <a:rPr lang="en-US" altLang="ja-JP" sz="1600" dirty="0">
                <a:solidFill>
                  <a:schemeClr val="accent3">
                    <a:lumMod val="50000"/>
                  </a:schemeClr>
                </a:solidFill>
              </a:rPr>
              <a:t>20</a:t>
            </a:r>
            <a:r>
              <a:rPr lang="ja-JP" altLang="en-US" sz="1600" dirty="0">
                <a:solidFill>
                  <a:schemeClr val="accent3">
                    <a:lumMod val="50000"/>
                  </a:schemeClr>
                </a:solidFill>
              </a:rPr>
              <a:t>～</a:t>
            </a:r>
            <a:r>
              <a:rPr lang="en-US" altLang="ja-JP" sz="1600" dirty="0">
                <a:solidFill>
                  <a:schemeClr val="accent3">
                    <a:lumMod val="50000"/>
                  </a:schemeClr>
                </a:solidFill>
              </a:rPr>
              <a:t>40</a:t>
            </a:r>
            <a:r>
              <a:rPr lang="ja-JP" altLang="en-US" sz="1600" dirty="0">
                <a:solidFill>
                  <a:schemeClr val="accent3">
                    <a:lumMod val="50000"/>
                  </a:schemeClr>
                </a:solidFill>
              </a:rPr>
              <a:t>代の高感度な女性達です</a:t>
            </a:r>
            <a:endParaRPr lang="en-US" altLang="ja-JP" sz="1600" dirty="0">
              <a:solidFill>
                <a:schemeClr val="accent3">
                  <a:lumMod val="50000"/>
                </a:schemeClr>
              </a:solidFill>
            </a:endParaRPr>
          </a:p>
        </p:txBody>
      </p:sp>
      <p:graphicFrame>
        <p:nvGraphicFramePr>
          <p:cNvPr id="10" name="グラフ 9"/>
          <p:cNvGraphicFramePr/>
          <p:nvPr>
            <p:extLst>
              <p:ext uri="{D42A27DB-BD31-4B8C-83A1-F6EECF244321}">
                <p14:modId xmlns:p14="http://schemas.microsoft.com/office/powerpoint/2010/main" val="288809925"/>
              </p:ext>
            </p:extLst>
          </p:nvPr>
        </p:nvGraphicFramePr>
        <p:xfrm>
          <a:off x="3721100" y="1612023"/>
          <a:ext cx="4584700" cy="3975100"/>
        </p:xfrm>
        <a:graphic>
          <a:graphicData uri="http://schemas.openxmlformats.org/drawingml/2006/chart">
            <c:chart xmlns:c="http://schemas.openxmlformats.org/drawingml/2006/chart" xmlns:r="http://schemas.openxmlformats.org/officeDocument/2006/relationships" r:id="rId3"/>
          </a:graphicData>
        </a:graphic>
      </p:graphicFrame>
      <p:sp>
        <p:nvSpPr>
          <p:cNvPr id="11" name="コンテンツ プレースホルダー 2">
            <a:extLst>
              <a:ext uri="{FF2B5EF4-FFF2-40B4-BE49-F238E27FC236}">
                <a16:creationId xmlns:a16="http://schemas.microsoft.com/office/drawing/2014/main" id="{5C2491B5-EEE3-4AF7-8991-F8E9F6113A86}"/>
              </a:ext>
            </a:extLst>
          </p:cNvPr>
          <p:cNvSpPr txBox="1">
            <a:spLocks/>
          </p:cNvSpPr>
          <p:nvPr/>
        </p:nvSpPr>
        <p:spPr>
          <a:xfrm>
            <a:off x="4827318" y="5336180"/>
            <a:ext cx="2538681" cy="8907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kumimoji="1" sz="2800" kern="1200">
                <a:solidFill>
                  <a:srgbClr val="B32C64"/>
                </a:solidFill>
                <a:latin typeface="HGPｺﾞｼｯｸE" panose="020B0900000000000000" pitchFamily="50" charset="-128"/>
                <a:ea typeface="HGPｺﾞｼｯｸE" panose="020B0900000000000000"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HGPｺﾞｼｯｸE" panose="020B0900000000000000" pitchFamily="50" charset="-128"/>
                <a:ea typeface="HGPｺﾞｼｯｸE" panose="020B0900000000000000" pitchFamily="50" charset="-128"/>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HGPｺﾞｼｯｸE" panose="020B0900000000000000" pitchFamily="50" charset="-128"/>
                <a:ea typeface="HGPｺﾞｼｯｸE" panose="020B0900000000000000" pitchFamily="50" charset="-128"/>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600" dirty="0">
                <a:solidFill>
                  <a:schemeClr val="accent3">
                    <a:lumMod val="50000"/>
                  </a:schemeClr>
                </a:solidFill>
              </a:rPr>
              <a:t>年収</a:t>
            </a:r>
            <a:r>
              <a:rPr lang="en-US" altLang="ja-JP" sz="1600" dirty="0">
                <a:solidFill>
                  <a:schemeClr val="accent3">
                    <a:lumMod val="50000"/>
                  </a:schemeClr>
                </a:solidFill>
              </a:rPr>
              <a:t>400</a:t>
            </a:r>
            <a:r>
              <a:rPr lang="ja-JP" altLang="en-US" sz="1600" dirty="0">
                <a:solidFill>
                  <a:schemeClr val="accent3">
                    <a:lumMod val="50000"/>
                  </a:schemeClr>
                </a:solidFill>
              </a:rPr>
              <a:t>万円以上の稼げる女性が</a:t>
            </a:r>
            <a:r>
              <a:rPr lang="en-US" altLang="ja-JP" sz="1600" dirty="0">
                <a:solidFill>
                  <a:schemeClr val="accent3">
                    <a:lumMod val="50000"/>
                  </a:schemeClr>
                </a:solidFill>
              </a:rPr>
              <a:t>35</a:t>
            </a:r>
            <a:r>
              <a:rPr lang="ja-JP" altLang="en-US" sz="1600" dirty="0">
                <a:solidFill>
                  <a:schemeClr val="accent3">
                    <a:lumMod val="50000"/>
                  </a:schemeClr>
                </a:solidFill>
              </a:rPr>
              <a:t>％を占めます</a:t>
            </a:r>
            <a:endParaRPr lang="en-US" altLang="ja-JP" sz="1600" dirty="0">
              <a:solidFill>
                <a:schemeClr val="accent3">
                  <a:lumMod val="50000"/>
                </a:schemeClr>
              </a:solidFill>
            </a:endParaRPr>
          </a:p>
        </p:txBody>
      </p:sp>
      <p:graphicFrame>
        <p:nvGraphicFramePr>
          <p:cNvPr id="12" name="グラフ 11"/>
          <p:cNvGraphicFramePr/>
          <p:nvPr>
            <p:extLst>
              <p:ext uri="{D42A27DB-BD31-4B8C-83A1-F6EECF244321}">
                <p14:modId xmlns:p14="http://schemas.microsoft.com/office/powerpoint/2010/main" val="1924181575"/>
              </p:ext>
            </p:extLst>
          </p:nvPr>
        </p:nvGraphicFramePr>
        <p:xfrm>
          <a:off x="7365999" y="1622093"/>
          <a:ext cx="4584700" cy="3975100"/>
        </p:xfrm>
        <a:graphic>
          <a:graphicData uri="http://schemas.openxmlformats.org/drawingml/2006/chart">
            <c:chart xmlns:c="http://schemas.openxmlformats.org/drawingml/2006/chart" xmlns:r="http://schemas.openxmlformats.org/officeDocument/2006/relationships" r:id="rId4"/>
          </a:graphicData>
        </a:graphic>
      </p:graphicFrame>
      <p:sp>
        <p:nvSpPr>
          <p:cNvPr id="13" name="コンテンツ プレースホルダー 2">
            <a:extLst>
              <a:ext uri="{FF2B5EF4-FFF2-40B4-BE49-F238E27FC236}">
                <a16:creationId xmlns:a16="http://schemas.microsoft.com/office/drawing/2014/main" id="{5C2491B5-EEE3-4AF7-8991-F8E9F6113A86}"/>
              </a:ext>
            </a:extLst>
          </p:cNvPr>
          <p:cNvSpPr txBox="1">
            <a:spLocks/>
          </p:cNvSpPr>
          <p:nvPr/>
        </p:nvSpPr>
        <p:spPr>
          <a:xfrm>
            <a:off x="8446819" y="5336179"/>
            <a:ext cx="3237181" cy="8907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kumimoji="1" sz="2800" kern="1200">
                <a:solidFill>
                  <a:srgbClr val="B32C64"/>
                </a:solidFill>
                <a:latin typeface="HGPｺﾞｼｯｸE" panose="020B0900000000000000" pitchFamily="50" charset="-128"/>
                <a:ea typeface="HGPｺﾞｼｯｸE" panose="020B0900000000000000"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HGPｺﾞｼｯｸE" panose="020B0900000000000000" pitchFamily="50" charset="-128"/>
                <a:ea typeface="HGPｺﾞｼｯｸE" panose="020B0900000000000000" pitchFamily="50" charset="-128"/>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HGPｺﾞｼｯｸE" panose="020B0900000000000000" pitchFamily="50" charset="-128"/>
                <a:ea typeface="HGPｺﾞｼｯｸE" panose="020B0900000000000000" pitchFamily="50" charset="-128"/>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600" dirty="0">
                <a:solidFill>
                  <a:schemeClr val="accent3">
                    <a:lumMod val="50000"/>
                  </a:schemeClr>
                </a:solidFill>
              </a:rPr>
              <a:t>首都圏などの都市部を中心に、　　全国の働く女性に広く読まれて　　います</a:t>
            </a:r>
            <a:endParaRPr lang="en-US" altLang="ja-JP" sz="1600" dirty="0">
              <a:solidFill>
                <a:schemeClr val="accent3">
                  <a:lumMod val="50000"/>
                </a:schemeClr>
              </a:solidFill>
            </a:endParaRPr>
          </a:p>
        </p:txBody>
      </p:sp>
      <p:cxnSp>
        <p:nvCxnSpPr>
          <p:cNvPr id="5" name="直線コネクタ 4"/>
          <p:cNvCxnSpPr/>
          <p:nvPr/>
        </p:nvCxnSpPr>
        <p:spPr>
          <a:xfrm>
            <a:off x="5143500" y="2463800"/>
            <a:ext cx="101600" cy="139700"/>
          </a:xfrm>
          <a:prstGeom prst="line">
            <a:avLst/>
          </a:prstGeom>
          <a:ln>
            <a:solidFill>
              <a:srgbClr val="C0164B"/>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9588500" y="2324100"/>
            <a:ext cx="0" cy="209550"/>
          </a:xfrm>
          <a:prstGeom prst="line">
            <a:avLst/>
          </a:prstGeom>
          <a:ln>
            <a:solidFill>
              <a:srgbClr val="C0164B"/>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40498343-1E8D-44CC-9580-D8793D33158C}" type="slidenum">
              <a:rPr lang="ja-JP" altLang="en-US" smtClean="0"/>
              <a:t>7</a:t>
            </a:fld>
            <a:endParaRPr lang="ja-JP" altLang="en-US" dirty="0"/>
          </a:p>
        </p:txBody>
      </p:sp>
      <p:sp>
        <p:nvSpPr>
          <p:cNvPr id="6" name="テキスト ボックス 5"/>
          <p:cNvSpPr txBox="1"/>
          <p:nvPr/>
        </p:nvSpPr>
        <p:spPr>
          <a:xfrm>
            <a:off x="3776350" y="2622483"/>
            <a:ext cx="1050968" cy="600164"/>
          </a:xfrm>
          <a:prstGeom prst="rect">
            <a:avLst/>
          </a:prstGeom>
          <a:noFill/>
        </p:spPr>
        <p:txBody>
          <a:bodyPr wrap="square" rtlCol="0">
            <a:spAutoFit/>
          </a:bodyPr>
          <a:lstStyle/>
          <a:p>
            <a:r>
              <a:rPr kumimoji="1" lang="en-US" altLang="ja-JP" sz="1100" dirty="0">
                <a:solidFill>
                  <a:srgbClr val="C0164B"/>
                </a:solidFill>
                <a:latin typeface="HGPｺﾞｼｯｸE" panose="020B0900000000000000" pitchFamily="50" charset="-128"/>
                <a:ea typeface="HGPｺﾞｼｯｸE" panose="020B0900000000000000" pitchFamily="50" charset="-128"/>
              </a:rPr>
              <a:t>500</a:t>
            </a:r>
            <a:r>
              <a:rPr kumimoji="1" lang="ja-JP" altLang="en-US" sz="1100" dirty="0">
                <a:solidFill>
                  <a:srgbClr val="C0164B"/>
                </a:solidFill>
                <a:latin typeface="HGPｺﾞｼｯｸE" panose="020B0900000000000000" pitchFamily="50" charset="-128"/>
                <a:ea typeface="HGPｺﾞｼｯｸE" panose="020B0900000000000000" pitchFamily="50" charset="-128"/>
              </a:rPr>
              <a:t>万円～</a:t>
            </a:r>
            <a:r>
              <a:rPr kumimoji="1" lang="en-US" altLang="ja-JP" sz="1100" dirty="0">
                <a:solidFill>
                  <a:srgbClr val="C0164B"/>
                </a:solidFill>
                <a:latin typeface="HGPｺﾞｼｯｸE" panose="020B0900000000000000" pitchFamily="50" charset="-128"/>
                <a:ea typeface="HGPｺﾞｼｯｸE" panose="020B0900000000000000" pitchFamily="50" charset="-128"/>
              </a:rPr>
              <a:t>1000</a:t>
            </a:r>
            <a:r>
              <a:rPr kumimoji="1" lang="ja-JP" altLang="en-US" sz="1100" dirty="0">
                <a:solidFill>
                  <a:srgbClr val="C0164B"/>
                </a:solidFill>
                <a:latin typeface="HGPｺﾞｼｯｸE" panose="020B0900000000000000" pitchFamily="50" charset="-128"/>
                <a:ea typeface="HGPｺﾞｼｯｸE" panose="020B0900000000000000" pitchFamily="50" charset="-128"/>
              </a:rPr>
              <a:t>万円未満</a:t>
            </a:r>
            <a:endParaRPr kumimoji="1" lang="en-US" altLang="ja-JP" sz="1100" dirty="0">
              <a:solidFill>
                <a:srgbClr val="C0164B"/>
              </a:solidFill>
              <a:latin typeface="HGPｺﾞｼｯｸE" panose="020B0900000000000000" pitchFamily="50" charset="-128"/>
              <a:ea typeface="HGPｺﾞｼｯｸE" panose="020B0900000000000000" pitchFamily="50" charset="-128"/>
            </a:endParaRPr>
          </a:p>
          <a:p>
            <a:r>
              <a:rPr lang="ja-JP" altLang="en-US" sz="1100" dirty="0">
                <a:solidFill>
                  <a:srgbClr val="C0164B"/>
                </a:solidFill>
                <a:latin typeface="HGPｺﾞｼｯｸE" panose="020B0900000000000000" pitchFamily="50" charset="-128"/>
                <a:ea typeface="HGPｺﾞｼｯｸE" panose="020B0900000000000000" pitchFamily="50" charset="-128"/>
              </a:rPr>
              <a:t>　　</a:t>
            </a:r>
            <a:r>
              <a:rPr lang="en-US" altLang="ja-JP" sz="1100" dirty="0">
                <a:solidFill>
                  <a:srgbClr val="C0164B"/>
                </a:solidFill>
                <a:latin typeface="HGPｺﾞｼｯｸE" panose="020B0900000000000000" pitchFamily="50" charset="-128"/>
                <a:ea typeface="HGPｺﾞｼｯｸE" panose="020B0900000000000000" pitchFamily="50" charset="-128"/>
              </a:rPr>
              <a:t>17</a:t>
            </a:r>
            <a:r>
              <a:rPr lang="ja-JP" altLang="en-US" sz="1100" dirty="0">
                <a:solidFill>
                  <a:srgbClr val="C0164B"/>
                </a:solidFill>
                <a:latin typeface="HGPｺﾞｼｯｸE" panose="020B0900000000000000" pitchFamily="50" charset="-128"/>
                <a:ea typeface="HGPｺﾞｼｯｸE" panose="020B0900000000000000" pitchFamily="50" charset="-128"/>
              </a:rPr>
              <a:t>％</a:t>
            </a:r>
            <a:endParaRPr kumimoji="1" lang="ja-JP" altLang="en-US" sz="1100" dirty="0">
              <a:solidFill>
                <a:srgbClr val="C0164B"/>
              </a:solidFill>
              <a:latin typeface="HGPｺﾞｼｯｸE" panose="020B0900000000000000" pitchFamily="50" charset="-128"/>
              <a:ea typeface="HGPｺﾞｼｯｸE" panose="020B0900000000000000" pitchFamily="50" charset="-128"/>
            </a:endParaRPr>
          </a:p>
        </p:txBody>
      </p:sp>
      <p:cxnSp>
        <p:nvCxnSpPr>
          <p:cNvPr id="16" name="直線コネクタ 15"/>
          <p:cNvCxnSpPr/>
          <p:nvPr/>
        </p:nvCxnSpPr>
        <p:spPr>
          <a:xfrm flipH="1" flipV="1">
            <a:off x="4476998" y="3087584"/>
            <a:ext cx="350320" cy="135063"/>
          </a:xfrm>
          <a:prstGeom prst="line">
            <a:avLst/>
          </a:prstGeom>
          <a:ln>
            <a:solidFill>
              <a:srgbClr val="C016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727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FFEF035-0C18-4E94-9137-40BD6E789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569" y="3696402"/>
            <a:ext cx="2253898" cy="3103737"/>
          </a:xfrm>
          <a:prstGeom prst="rect">
            <a:avLst/>
          </a:prstGeom>
        </p:spPr>
      </p:pic>
      <p:sp>
        <p:nvSpPr>
          <p:cNvPr id="2" name="タイトル 1"/>
          <p:cNvSpPr>
            <a:spLocks noGrp="1"/>
          </p:cNvSpPr>
          <p:nvPr>
            <p:ph type="title"/>
          </p:nvPr>
        </p:nvSpPr>
        <p:spPr/>
        <p:txBody>
          <a:bodyPr/>
          <a:lstStyle/>
          <a:p>
            <a:r>
              <a:rPr kumimoji="1" lang="ja-JP" altLang="en-US" dirty="0"/>
              <a:t>　　　「日経</a:t>
            </a:r>
            <a:r>
              <a:rPr lang="en-US" altLang="ja-JP" dirty="0"/>
              <a:t>WOMAN</a:t>
            </a:r>
            <a:r>
              <a:rPr kumimoji="1" lang="ja-JP" altLang="en-US" dirty="0"/>
              <a:t>」</a:t>
            </a:r>
            <a:r>
              <a:rPr lang="ja-JP" altLang="en-US" dirty="0"/>
              <a:t>読者の意識</a:t>
            </a:r>
            <a:endParaRPr kumimoji="1" lang="ja-JP" altLang="en-US" dirty="0"/>
          </a:p>
        </p:txBody>
      </p:sp>
      <p:sp>
        <p:nvSpPr>
          <p:cNvPr id="4" name="コンテンツ プレースホルダー 2">
            <a:extLst>
              <a:ext uri="{FF2B5EF4-FFF2-40B4-BE49-F238E27FC236}">
                <a16:creationId xmlns:a16="http://schemas.microsoft.com/office/drawing/2014/main" id="{5C2491B5-EEE3-4AF7-8991-F8E9F6113A86}"/>
              </a:ext>
            </a:extLst>
          </p:cNvPr>
          <p:cNvSpPr>
            <a:spLocks noGrp="1"/>
          </p:cNvSpPr>
          <p:nvPr>
            <p:ph idx="1"/>
          </p:nvPr>
        </p:nvSpPr>
        <p:spPr>
          <a:xfrm>
            <a:off x="682352" y="1736879"/>
            <a:ext cx="10515600" cy="714476"/>
          </a:xfrm>
        </p:spPr>
        <p:txBody>
          <a:bodyPr>
            <a:normAutofit/>
          </a:bodyPr>
          <a:lstStyle/>
          <a:p>
            <a:r>
              <a:rPr lang="ja-JP" altLang="en-US" sz="1400" dirty="0">
                <a:solidFill>
                  <a:schemeClr val="tx1"/>
                </a:solidFill>
              </a:rPr>
              <a:t>日経</a:t>
            </a:r>
            <a:r>
              <a:rPr lang="en-US" altLang="ja-JP" sz="1400" dirty="0">
                <a:solidFill>
                  <a:schemeClr val="tx1"/>
                </a:solidFill>
              </a:rPr>
              <a:t>WOMAN</a:t>
            </a:r>
            <a:r>
              <a:rPr lang="ja-JP" altLang="en-US" sz="1400" dirty="0">
                <a:solidFill>
                  <a:schemeClr val="tx1"/>
                </a:solidFill>
              </a:rPr>
              <a:t>読者は、仕事もプライベートもしっかり情報収集をして、賢く暮らします。</a:t>
            </a:r>
            <a:endParaRPr lang="en-US" altLang="ja-JP" sz="1400" dirty="0">
              <a:solidFill>
                <a:schemeClr val="tx1"/>
              </a:solidFill>
            </a:endParaRPr>
          </a:p>
          <a:p>
            <a:r>
              <a:rPr lang="ja-JP" altLang="en-US" sz="1400" dirty="0">
                <a:solidFill>
                  <a:schemeClr val="tx1"/>
                </a:solidFill>
              </a:rPr>
              <a:t>自分を高める事について、努力や投資を惜しみません。</a:t>
            </a:r>
            <a:endParaRPr lang="en-US" altLang="ja-JP" sz="1400" dirty="0">
              <a:solidFill>
                <a:schemeClr val="tx1"/>
              </a:solidFill>
            </a:endParaRPr>
          </a:p>
        </p:txBody>
      </p:sp>
      <p:sp>
        <p:nvSpPr>
          <p:cNvPr id="16" name="テキスト ボックス 15"/>
          <p:cNvSpPr txBox="1"/>
          <p:nvPr/>
        </p:nvSpPr>
        <p:spPr>
          <a:xfrm>
            <a:off x="6842222" y="2556705"/>
            <a:ext cx="3096344" cy="369332"/>
          </a:xfrm>
          <a:prstGeom prst="rect">
            <a:avLst/>
          </a:prstGeom>
          <a:noFill/>
        </p:spPr>
        <p:txBody>
          <a:bodyPr wrap="square" rtlCol="0">
            <a:spAutoFit/>
          </a:bodyPr>
          <a:lstStyle/>
          <a:p>
            <a:r>
              <a:rPr kumimoji="1" lang="ja-JP" altLang="en-US" b="1" dirty="0">
                <a:solidFill>
                  <a:srgbClr val="D2B6F0"/>
                </a:solidFill>
                <a:latin typeface="HGPｺﾞｼｯｸE" panose="020B0900000000000000" pitchFamily="50" charset="-128"/>
                <a:ea typeface="HGPｺﾞｼｯｸE" panose="020B0900000000000000" pitchFamily="50" charset="-128"/>
              </a:rPr>
              <a:t>Ｆ</a:t>
            </a:r>
            <a:r>
              <a:rPr kumimoji="1" lang="ja-JP" altLang="en-US" dirty="0">
                <a:solidFill>
                  <a:srgbClr val="D2B6F0"/>
                </a:solidFill>
                <a:latin typeface="HGPｺﾞｼｯｸE" panose="020B0900000000000000" pitchFamily="50" charset="-128"/>
                <a:ea typeface="HGPｺﾞｼｯｸE" panose="020B0900000000000000" pitchFamily="50" charset="-128"/>
              </a:rPr>
              <a:t>ａｓｈｉｏｎ</a:t>
            </a:r>
            <a:r>
              <a:rPr kumimoji="1" lang="en-US" altLang="ja-JP" dirty="0">
                <a:solidFill>
                  <a:srgbClr val="D2B6F0"/>
                </a:solidFill>
                <a:latin typeface="HGPｺﾞｼｯｸE" panose="020B0900000000000000" pitchFamily="50" charset="-128"/>
                <a:ea typeface="HGPｺﾞｼｯｸE" panose="020B0900000000000000" pitchFamily="50" charset="-128"/>
              </a:rPr>
              <a:t>&amp;</a:t>
            </a:r>
            <a:r>
              <a:rPr kumimoji="1" lang="ja-JP" altLang="en-US" dirty="0">
                <a:solidFill>
                  <a:srgbClr val="D2B6F0"/>
                </a:solidFill>
                <a:latin typeface="HGPｺﾞｼｯｸE" panose="020B0900000000000000" pitchFamily="50" charset="-128"/>
                <a:ea typeface="HGPｺﾞｼｯｸE" panose="020B0900000000000000" pitchFamily="50" charset="-128"/>
              </a:rPr>
              <a:t>Ｂｅａｕｔｙ</a:t>
            </a:r>
          </a:p>
        </p:txBody>
      </p:sp>
      <p:sp>
        <p:nvSpPr>
          <p:cNvPr id="17" name="テキスト ボックス 16"/>
          <p:cNvSpPr txBox="1"/>
          <p:nvPr/>
        </p:nvSpPr>
        <p:spPr>
          <a:xfrm>
            <a:off x="124768" y="2481659"/>
            <a:ext cx="3096344" cy="369332"/>
          </a:xfrm>
          <a:prstGeom prst="rect">
            <a:avLst/>
          </a:prstGeom>
          <a:noFill/>
        </p:spPr>
        <p:txBody>
          <a:bodyPr wrap="square" rtlCol="0">
            <a:spAutoFit/>
          </a:bodyPr>
          <a:lstStyle/>
          <a:p>
            <a:r>
              <a:rPr lang="ja-JP" altLang="en-US" b="1" dirty="0">
                <a:solidFill>
                  <a:srgbClr val="0099CC"/>
                </a:solidFill>
                <a:latin typeface="HGPｺﾞｼｯｸE" panose="020B0900000000000000" pitchFamily="50" charset="-128"/>
                <a:ea typeface="HGPｺﾞｼｯｸE" panose="020B0900000000000000" pitchFamily="50" charset="-128"/>
              </a:rPr>
              <a:t>Ｗ</a:t>
            </a:r>
            <a:r>
              <a:rPr lang="ja-JP" altLang="en-US" dirty="0">
                <a:solidFill>
                  <a:srgbClr val="0099CC"/>
                </a:solidFill>
                <a:latin typeface="HGPｺﾞｼｯｸE" panose="020B0900000000000000" pitchFamily="50" charset="-128"/>
                <a:ea typeface="HGPｺﾞｼｯｸE" panose="020B0900000000000000" pitchFamily="50" charset="-128"/>
              </a:rPr>
              <a:t>ｏｒｋ</a:t>
            </a:r>
            <a:endParaRPr kumimoji="1" lang="ja-JP" altLang="en-US" dirty="0">
              <a:solidFill>
                <a:srgbClr val="0099CC"/>
              </a:solidFill>
              <a:latin typeface="HGPｺﾞｼｯｸE" panose="020B0900000000000000" pitchFamily="50" charset="-128"/>
              <a:ea typeface="HGPｺﾞｼｯｸE" panose="020B0900000000000000" pitchFamily="50" charset="-128"/>
            </a:endParaRPr>
          </a:p>
        </p:txBody>
      </p:sp>
      <p:sp>
        <p:nvSpPr>
          <p:cNvPr id="26" name="テキスト ボックス 25"/>
          <p:cNvSpPr txBox="1"/>
          <p:nvPr/>
        </p:nvSpPr>
        <p:spPr>
          <a:xfrm>
            <a:off x="2797210" y="4547691"/>
            <a:ext cx="2085190" cy="369332"/>
          </a:xfrm>
          <a:prstGeom prst="rect">
            <a:avLst/>
          </a:prstGeom>
          <a:noFill/>
        </p:spPr>
        <p:txBody>
          <a:bodyPr wrap="square" rtlCol="0">
            <a:spAutoFit/>
          </a:bodyPr>
          <a:lstStyle/>
          <a:p>
            <a:r>
              <a:rPr lang="ja-JP" altLang="en-US" b="1" dirty="0">
                <a:solidFill>
                  <a:srgbClr val="FFC000"/>
                </a:solidFill>
                <a:latin typeface="HGPｺﾞｼｯｸE" panose="020B0900000000000000" pitchFamily="50" charset="-128"/>
                <a:ea typeface="HGPｺﾞｼｯｸE" panose="020B0900000000000000" pitchFamily="50" charset="-128"/>
              </a:rPr>
              <a:t>Ｈ</a:t>
            </a:r>
            <a:r>
              <a:rPr lang="ja-JP" altLang="en-US" dirty="0">
                <a:solidFill>
                  <a:srgbClr val="FFC000"/>
                </a:solidFill>
                <a:latin typeface="HGPｺﾞｼｯｸE" panose="020B0900000000000000" pitchFamily="50" charset="-128"/>
                <a:ea typeface="HGPｺﾞｼｯｸE" panose="020B0900000000000000" pitchFamily="50" charset="-128"/>
              </a:rPr>
              <a:t>ｅａｌｔｈ Ｃａｒｅ</a:t>
            </a:r>
            <a:endParaRPr kumimoji="1" lang="ja-JP" altLang="en-US" dirty="0">
              <a:solidFill>
                <a:srgbClr val="FFC000"/>
              </a:solidFill>
              <a:latin typeface="HGPｺﾞｼｯｸE" panose="020B0900000000000000" pitchFamily="50" charset="-128"/>
              <a:ea typeface="HGPｺﾞｼｯｸE" panose="020B0900000000000000" pitchFamily="50" charset="-128"/>
            </a:endParaRPr>
          </a:p>
        </p:txBody>
      </p:sp>
      <p:sp>
        <p:nvSpPr>
          <p:cNvPr id="27" name="テキスト ボックス 26"/>
          <p:cNvSpPr txBox="1"/>
          <p:nvPr/>
        </p:nvSpPr>
        <p:spPr>
          <a:xfrm>
            <a:off x="3748918" y="3059668"/>
            <a:ext cx="3096344" cy="369332"/>
          </a:xfrm>
          <a:prstGeom prst="rect">
            <a:avLst/>
          </a:prstGeom>
          <a:noFill/>
        </p:spPr>
        <p:txBody>
          <a:bodyPr wrap="square" rtlCol="0">
            <a:spAutoFit/>
          </a:bodyPr>
          <a:lstStyle/>
          <a:p>
            <a:r>
              <a:rPr kumimoji="1" lang="ja-JP" altLang="en-US" b="1" dirty="0">
                <a:solidFill>
                  <a:srgbClr val="FF9933"/>
                </a:solidFill>
                <a:latin typeface="HGPｺﾞｼｯｸE" panose="020B0900000000000000" pitchFamily="50" charset="-128"/>
                <a:ea typeface="HGPｺﾞｼｯｸE" panose="020B0900000000000000" pitchFamily="50" charset="-128"/>
              </a:rPr>
              <a:t>Ｍ</a:t>
            </a:r>
            <a:r>
              <a:rPr kumimoji="1" lang="ja-JP" altLang="en-US" dirty="0">
                <a:solidFill>
                  <a:srgbClr val="FF9933"/>
                </a:solidFill>
                <a:latin typeface="HGPｺﾞｼｯｸE" panose="020B0900000000000000" pitchFamily="50" charset="-128"/>
                <a:ea typeface="HGPｺﾞｼｯｸE" panose="020B0900000000000000" pitchFamily="50" charset="-128"/>
              </a:rPr>
              <a:t>ｏｎｅｙ</a:t>
            </a:r>
          </a:p>
        </p:txBody>
      </p:sp>
      <p:sp>
        <p:nvSpPr>
          <p:cNvPr id="28" name="テキスト ボックス 27"/>
          <p:cNvSpPr txBox="1"/>
          <p:nvPr/>
        </p:nvSpPr>
        <p:spPr>
          <a:xfrm>
            <a:off x="196775" y="2772149"/>
            <a:ext cx="3673919" cy="307777"/>
          </a:xfrm>
          <a:prstGeom prst="rect">
            <a:avLst/>
          </a:prstGeom>
          <a:noFill/>
        </p:spPr>
        <p:txBody>
          <a:bodyPr wrap="square" rtlCol="0">
            <a:spAutoFit/>
          </a:bodyPr>
          <a:lstStyle/>
          <a:p>
            <a:r>
              <a:rPr lang="ja-JP" altLang="en-US" sz="1400" dirty="0">
                <a:solidFill>
                  <a:srgbClr val="0099CC"/>
                </a:solidFill>
                <a:latin typeface="HGPｺﾞｼｯｸE" panose="020B0900000000000000" pitchFamily="50" charset="-128"/>
                <a:ea typeface="HGPｺﾞｼｯｸE" panose="020B0900000000000000" pitchFamily="50" charset="-128"/>
              </a:rPr>
              <a:t>●</a:t>
            </a:r>
            <a:r>
              <a:rPr lang="ja-JP" altLang="en-US" sz="1400" dirty="0">
                <a:latin typeface="HGPｺﾞｼｯｸE" panose="020B0900000000000000" pitchFamily="50" charset="-128"/>
                <a:ea typeface="HGPｺﾞｼｯｸE" panose="020B0900000000000000" pitchFamily="50" charset="-128"/>
              </a:rPr>
              <a:t>仕事でスキルアップしたい　</a:t>
            </a:r>
            <a:r>
              <a:rPr lang="en-US" altLang="ja-JP" sz="1400" dirty="0">
                <a:latin typeface="HGPｺﾞｼｯｸE" panose="020B0900000000000000" pitchFamily="50" charset="-128"/>
                <a:ea typeface="HGPｺﾞｼｯｸE" panose="020B0900000000000000" pitchFamily="50" charset="-128"/>
              </a:rPr>
              <a:t>68.8</a:t>
            </a:r>
            <a:r>
              <a:rPr lang="ja-JP" altLang="en-US" sz="1400" dirty="0">
                <a:latin typeface="HGPｺﾞｼｯｸE" panose="020B0900000000000000" pitchFamily="50" charset="-128"/>
                <a:ea typeface="HGPｺﾞｼｯｸE" panose="020B0900000000000000" pitchFamily="50" charset="-128"/>
              </a:rPr>
              <a:t>％　</a:t>
            </a:r>
            <a:endParaRPr kumimoji="1" lang="ja-JP" altLang="en-US" sz="1400" dirty="0">
              <a:latin typeface="HGPｺﾞｼｯｸE" panose="020B0900000000000000" pitchFamily="50" charset="-128"/>
              <a:ea typeface="HGPｺﾞｼｯｸE" panose="020B0900000000000000" pitchFamily="50" charset="-128"/>
            </a:endParaRPr>
          </a:p>
        </p:txBody>
      </p:sp>
      <p:sp>
        <p:nvSpPr>
          <p:cNvPr id="29" name="テキスト ボックス 28"/>
          <p:cNvSpPr txBox="1"/>
          <p:nvPr/>
        </p:nvSpPr>
        <p:spPr>
          <a:xfrm>
            <a:off x="347150" y="3009465"/>
            <a:ext cx="4046057" cy="307777"/>
          </a:xfrm>
          <a:prstGeom prst="rect">
            <a:avLst/>
          </a:prstGeom>
          <a:noFill/>
        </p:spPr>
        <p:txBody>
          <a:bodyPr wrap="square" rtlCol="0">
            <a:spAutoFit/>
          </a:bodyPr>
          <a:lstStyle/>
          <a:p>
            <a:r>
              <a:rPr lang="ja-JP" altLang="en-US" sz="1400" dirty="0">
                <a:solidFill>
                  <a:srgbClr val="0099CC"/>
                </a:solidFill>
                <a:latin typeface="HGPｺﾞｼｯｸE" panose="020B0900000000000000" pitchFamily="50" charset="-128"/>
                <a:ea typeface="HGPｺﾞｼｯｸE" panose="020B0900000000000000" pitchFamily="50" charset="-128"/>
              </a:rPr>
              <a:t>●</a:t>
            </a:r>
            <a:r>
              <a:rPr lang="ja-JP" altLang="en-US" sz="1400" dirty="0">
                <a:latin typeface="HGPｺﾞｼｯｸE" panose="020B0900000000000000" pitchFamily="50" charset="-128"/>
                <a:ea typeface="HGPｺﾞｼｯｸE" panose="020B0900000000000000" pitchFamily="50" charset="-128"/>
              </a:rPr>
              <a:t>自分の能力や可能性を試したい　</a:t>
            </a:r>
            <a:r>
              <a:rPr lang="en-US" altLang="ja-JP" sz="1400" dirty="0">
                <a:latin typeface="HGPｺﾞｼｯｸE" panose="020B0900000000000000" pitchFamily="50" charset="-128"/>
                <a:ea typeface="HGPｺﾞｼｯｸE" panose="020B0900000000000000" pitchFamily="50" charset="-128"/>
              </a:rPr>
              <a:t>61.7</a:t>
            </a:r>
            <a:r>
              <a:rPr lang="ja-JP" altLang="en-US" sz="1400" dirty="0">
                <a:latin typeface="HGPｺﾞｼｯｸE" panose="020B0900000000000000" pitchFamily="50" charset="-128"/>
                <a:ea typeface="HGPｺﾞｼｯｸE" panose="020B0900000000000000" pitchFamily="50" charset="-128"/>
              </a:rPr>
              <a:t>％</a:t>
            </a:r>
            <a:endParaRPr kumimoji="1" lang="ja-JP" altLang="en-US" sz="1400" dirty="0">
              <a:latin typeface="HGPｺﾞｼｯｸE" panose="020B0900000000000000" pitchFamily="50" charset="-128"/>
              <a:ea typeface="HGPｺﾞｼｯｸE" panose="020B0900000000000000" pitchFamily="50" charset="-128"/>
            </a:endParaRPr>
          </a:p>
        </p:txBody>
      </p:sp>
      <p:sp>
        <p:nvSpPr>
          <p:cNvPr id="30" name="テキスト ボックス 29"/>
          <p:cNvSpPr txBox="1"/>
          <p:nvPr/>
        </p:nvSpPr>
        <p:spPr>
          <a:xfrm>
            <a:off x="548277" y="3259200"/>
            <a:ext cx="3200641" cy="307777"/>
          </a:xfrm>
          <a:prstGeom prst="rect">
            <a:avLst/>
          </a:prstGeom>
          <a:noFill/>
        </p:spPr>
        <p:txBody>
          <a:bodyPr wrap="square" rtlCol="0">
            <a:spAutoFit/>
          </a:bodyPr>
          <a:lstStyle/>
          <a:p>
            <a:r>
              <a:rPr lang="ja-JP" altLang="en-US" sz="1400" dirty="0">
                <a:solidFill>
                  <a:srgbClr val="0099CC"/>
                </a:solidFill>
                <a:latin typeface="HGPｺﾞｼｯｸE" panose="020B0900000000000000" pitchFamily="50" charset="-128"/>
                <a:ea typeface="HGPｺﾞｼｯｸE" panose="020B0900000000000000" pitchFamily="50" charset="-128"/>
              </a:rPr>
              <a:t>●</a:t>
            </a:r>
            <a:r>
              <a:rPr lang="ja-JP" altLang="en-US" sz="1400" dirty="0">
                <a:latin typeface="HGPｺﾞｼｯｸE" panose="020B0900000000000000" pitchFamily="50" charset="-128"/>
                <a:ea typeface="HGPｺﾞｼｯｸE" panose="020B0900000000000000" pitchFamily="50" charset="-128"/>
              </a:rPr>
              <a:t>年収をアップさせたい　</a:t>
            </a:r>
            <a:r>
              <a:rPr lang="en-US" altLang="ja-JP" sz="1400" dirty="0">
                <a:latin typeface="HGPｺﾞｼｯｸE" panose="020B0900000000000000" pitchFamily="50" charset="-128"/>
                <a:ea typeface="HGPｺﾞｼｯｸE" panose="020B0900000000000000" pitchFamily="50" charset="-128"/>
              </a:rPr>
              <a:t>58.5</a:t>
            </a:r>
            <a:r>
              <a:rPr lang="ja-JP" altLang="en-US" sz="1400" dirty="0">
                <a:latin typeface="HGPｺﾞｼｯｸE" panose="020B0900000000000000" pitchFamily="50" charset="-128"/>
                <a:ea typeface="HGPｺﾞｼｯｸE" panose="020B0900000000000000" pitchFamily="50" charset="-128"/>
              </a:rPr>
              <a:t>％</a:t>
            </a:r>
            <a:endParaRPr kumimoji="1" lang="ja-JP" altLang="en-US" sz="1400" dirty="0">
              <a:latin typeface="HGPｺﾞｼｯｸE" panose="020B0900000000000000" pitchFamily="50" charset="-128"/>
              <a:ea typeface="HGPｺﾞｼｯｸE" panose="020B0900000000000000" pitchFamily="50" charset="-128"/>
            </a:endParaRPr>
          </a:p>
        </p:txBody>
      </p:sp>
      <p:sp>
        <p:nvSpPr>
          <p:cNvPr id="31" name="テキスト ボックス 30"/>
          <p:cNvSpPr txBox="1"/>
          <p:nvPr/>
        </p:nvSpPr>
        <p:spPr>
          <a:xfrm>
            <a:off x="7180752" y="2873239"/>
            <a:ext cx="5037184" cy="307777"/>
          </a:xfrm>
          <a:prstGeom prst="rect">
            <a:avLst/>
          </a:prstGeom>
          <a:noFill/>
        </p:spPr>
        <p:txBody>
          <a:bodyPr wrap="square" rtlCol="0">
            <a:spAutoFit/>
          </a:bodyPr>
          <a:lstStyle/>
          <a:p>
            <a:r>
              <a:rPr lang="ja-JP" altLang="en-US" sz="1400" dirty="0">
                <a:solidFill>
                  <a:srgbClr val="D2B6F0"/>
                </a:solidFill>
                <a:latin typeface="HGPｺﾞｼｯｸE" panose="020B0900000000000000" pitchFamily="50" charset="-128"/>
                <a:ea typeface="HGPｺﾞｼｯｸE" panose="020B0900000000000000" pitchFamily="50" charset="-128"/>
              </a:rPr>
              <a:t>●</a:t>
            </a:r>
            <a:r>
              <a:rPr lang="ja-JP" altLang="en-US" sz="1400" dirty="0">
                <a:latin typeface="HGPｺﾞｼｯｸE" panose="020B0900000000000000" pitchFamily="50" charset="-128"/>
                <a:ea typeface="HGPｺﾞｼｯｸE" panose="020B0900000000000000" pitchFamily="50" charset="-128"/>
              </a:rPr>
              <a:t>流行を追うのではなく、自分のこだわりを大事にしたい　</a:t>
            </a:r>
            <a:r>
              <a:rPr lang="en-US" altLang="ja-JP" sz="1400" dirty="0">
                <a:latin typeface="HGPｺﾞｼｯｸE" panose="020B0900000000000000" pitchFamily="50" charset="-128"/>
                <a:ea typeface="HGPｺﾞｼｯｸE" panose="020B0900000000000000" pitchFamily="50" charset="-128"/>
              </a:rPr>
              <a:t>66.8</a:t>
            </a:r>
            <a:r>
              <a:rPr lang="ja-JP" altLang="en-US" sz="1400" dirty="0">
                <a:latin typeface="HGPｺﾞｼｯｸE" panose="020B0900000000000000" pitchFamily="50" charset="-128"/>
                <a:ea typeface="HGPｺﾞｼｯｸE" panose="020B0900000000000000" pitchFamily="50" charset="-128"/>
              </a:rPr>
              <a:t>％　</a:t>
            </a:r>
            <a:endParaRPr kumimoji="1" lang="ja-JP" altLang="en-US" sz="1400" dirty="0">
              <a:latin typeface="HGPｺﾞｼｯｸE" panose="020B0900000000000000" pitchFamily="50" charset="-128"/>
              <a:ea typeface="HGPｺﾞｼｯｸE" panose="020B0900000000000000" pitchFamily="50" charset="-128"/>
            </a:endParaRPr>
          </a:p>
        </p:txBody>
      </p:sp>
      <p:sp>
        <p:nvSpPr>
          <p:cNvPr id="32" name="テキスト ボックス 31"/>
          <p:cNvSpPr txBox="1"/>
          <p:nvPr/>
        </p:nvSpPr>
        <p:spPr>
          <a:xfrm>
            <a:off x="7364943" y="3093271"/>
            <a:ext cx="4062873" cy="307777"/>
          </a:xfrm>
          <a:prstGeom prst="rect">
            <a:avLst/>
          </a:prstGeom>
          <a:noFill/>
        </p:spPr>
        <p:txBody>
          <a:bodyPr wrap="square" rtlCol="0">
            <a:spAutoFit/>
          </a:bodyPr>
          <a:lstStyle/>
          <a:p>
            <a:r>
              <a:rPr lang="ja-JP" altLang="en-US" sz="1400" dirty="0">
                <a:solidFill>
                  <a:srgbClr val="D2B6F0"/>
                </a:solidFill>
                <a:latin typeface="HGPｺﾞｼｯｸE" panose="020B0900000000000000" pitchFamily="50" charset="-128"/>
                <a:ea typeface="HGPｺﾞｼｯｸE" panose="020B0900000000000000" pitchFamily="50" charset="-128"/>
              </a:rPr>
              <a:t>●</a:t>
            </a:r>
            <a:r>
              <a:rPr lang="ja-JP" altLang="en-US" sz="1400" dirty="0">
                <a:latin typeface="HGPｺﾞｼｯｸE" panose="020B0900000000000000" pitchFamily="50" charset="-128"/>
                <a:ea typeface="HGPｺﾞｼｯｸE" panose="020B0900000000000000" pitchFamily="50" charset="-128"/>
              </a:rPr>
              <a:t>スキンケアには気を使っている　</a:t>
            </a:r>
            <a:r>
              <a:rPr lang="en-US" altLang="ja-JP" sz="1400" dirty="0">
                <a:latin typeface="HGPｺﾞｼｯｸE" panose="020B0900000000000000" pitchFamily="50" charset="-128"/>
                <a:ea typeface="HGPｺﾞｼｯｸE" panose="020B0900000000000000" pitchFamily="50" charset="-128"/>
              </a:rPr>
              <a:t>60.8</a:t>
            </a:r>
            <a:r>
              <a:rPr lang="ja-JP" altLang="en-US" sz="1400" dirty="0">
                <a:latin typeface="HGPｺﾞｼｯｸE" panose="020B0900000000000000" pitchFamily="50" charset="-128"/>
                <a:ea typeface="HGPｺﾞｼｯｸE" panose="020B0900000000000000" pitchFamily="50" charset="-128"/>
              </a:rPr>
              <a:t>％　</a:t>
            </a:r>
            <a:endParaRPr kumimoji="1" lang="ja-JP" altLang="en-US" sz="1400" dirty="0">
              <a:latin typeface="HGPｺﾞｼｯｸE" panose="020B0900000000000000" pitchFamily="50" charset="-128"/>
              <a:ea typeface="HGPｺﾞｼｯｸE" panose="020B0900000000000000" pitchFamily="50" charset="-128"/>
            </a:endParaRPr>
          </a:p>
        </p:txBody>
      </p:sp>
      <p:sp>
        <p:nvSpPr>
          <p:cNvPr id="33" name="テキスト ボックス 32"/>
          <p:cNvSpPr txBox="1"/>
          <p:nvPr/>
        </p:nvSpPr>
        <p:spPr>
          <a:xfrm>
            <a:off x="7604651" y="3369639"/>
            <a:ext cx="3763722" cy="307777"/>
          </a:xfrm>
          <a:prstGeom prst="rect">
            <a:avLst/>
          </a:prstGeom>
          <a:noFill/>
        </p:spPr>
        <p:txBody>
          <a:bodyPr wrap="square" rtlCol="0">
            <a:spAutoFit/>
          </a:bodyPr>
          <a:lstStyle/>
          <a:p>
            <a:r>
              <a:rPr lang="ja-JP" altLang="en-US" sz="1400" dirty="0">
                <a:solidFill>
                  <a:srgbClr val="D2B6F0"/>
                </a:solidFill>
                <a:latin typeface="HGPｺﾞｼｯｸE" panose="020B0900000000000000" pitchFamily="50" charset="-128"/>
                <a:ea typeface="HGPｺﾞｼｯｸE" panose="020B0900000000000000" pitchFamily="50" charset="-128"/>
              </a:rPr>
              <a:t>●</a:t>
            </a:r>
            <a:r>
              <a:rPr lang="ja-JP" altLang="en-US" sz="1400" dirty="0">
                <a:latin typeface="HGPｺﾞｼｯｸE" panose="020B0900000000000000" pitchFamily="50" charset="-128"/>
                <a:ea typeface="HGPｺﾞｼｯｸE" panose="020B0900000000000000" pitchFamily="50" charset="-128"/>
              </a:rPr>
              <a:t>体型には気を使っている　</a:t>
            </a:r>
            <a:r>
              <a:rPr lang="en-US" altLang="ja-JP" sz="1400" dirty="0">
                <a:latin typeface="HGPｺﾞｼｯｸE" panose="020B0900000000000000" pitchFamily="50" charset="-128"/>
                <a:ea typeface="HGPｺﾞｼｯｸE" panose="020B0900000000000000" pitchFamily="50" charset="-128"/>
              </a:rPr>
              <a:t>49.7</a:t>
            </a:r>
            <a:r>
              <a:rPr lang="ja-JP" altLang="en-US" sz="1400" dirty="0">
                <a:latin typeface="HGPｺﾞｼｯｸE" panose="020B0900000000000000" pitchFamily="50" charset="-128"/>
                <a:ea typeface="HGPｺﾞｼｯｸE" panose="020B0900000000000000" pitchFamily="50" charset="-128"/>
              </a:rPr>
              <a:t>％</a:t>
            </a:r>
            <a:endParaRPr kumimoji="1" lang="ja-JP" altLang="en-US" sz="1400" dirty="0">
              <a:latin typeface="HGPｺﾞｼｯｸE" panose="020B0900000000000000" pitchFamily="50" charset="-128"/>
              <a:ea typeface="HGPｺﾞｼｯｸE" panose="020B0900000000000000" pitchFamily="50" charset="-128"/>
            </a:endParaRPr>
          </a:p>
        </p:txBody>
      </p:sp>
      <p:sp>
        <p:nvSpPr>
          <p:cNvPr id="34" name="テキスト ボックス 33"/>
          <p:cNvSpPr txBox="1"/>
          <p:nvPr/>
        </p:nvSpPr>
        <p:spPr>
          <a:xfrm>
            <a:off x="3176831" y="5425316"/>
            <a:ext cx="3348372" cy="307777"/>
          </a:xfrm>
          <a:prstGeom prst="rect">
            <a:avLst/>
          </a:prstGeom>
          <a:noFill/>
        </p:spPr>
        <p:txBody>
          <a:bodyPr wrap="square" rtlCol="0">
            <a:spAutoFit/>
          </a:bodyPr>
          <a:lstStyle/>
          <a:p>
            <a:r>
              <a:rPr lang="ja-JP" altLang="en-US" sz="1400" dirty="0">
                <a:solidFill>
                  <a:srgbClr val="FFC000"/>
                </a:solidFill>
                <a:latin typeface="HGPｺﾞｼｯｸE" panose="020B0900000000000000" pitchFamily="50" charset="-128"/>
                <a:ea typeface="HGPｺﾞｼｯｸE" panose="020B0900000000000000" pitchFamily="50" charset="-128"/>
              </a:rPr>
              <a:t>●</a:t>
            </a:r>
            <a:r>
              <a:rPr lang="ja-JP" altLang="en-US" sz="1400" dirty="0">
                <a:latin typeface="HGPｺﾞｼｯｸE" panose="020B0900000000000000" pitchFamily="50" charset="-128"/>
                <a:ea typeface="HGPｺﾞｼｯｸE" panose="020B0900000000000000" pitchFamily="50" charset="-128"/>
              </a:rPr>
              <a:t>リラクゼーションに興味がある　</a:t>
            </a:r>
            <a:r>
              <a:rPr lang="en-US" altLang="ja-JP" sz="1400" dirty="0">
                <a:latin typeface="HGPｺﾞｼｯｸE" panose="020B0900000000000000" pitchFamily="50" charset="-128"/>
                <a:ea typeface="HGPｺﾞｼｯｸE" panose="020B0900000000000000" pitchFamily="50" charset="-128"/>
              </a:rPr>
              <a:t>48.3</a:t>
            </a:r>
            <a:r>
              <a:rPr lang="ja-JP" altLang="en-US" sz="1400" dirty="0">
                <a:latin typeface="HGPｺﾞｼｯｸE" panose="020B0900000000000000" pitchFamily="50" charset="-128"/>
                <a:ea typeface="HGPｺﾞｼｯｸE" panose="020B0900000000000000" pitchFamily="50" charset="-128"/>
              </a:rPr>
              <a:t>％　</a:t>
            </a:r>
            <a:endParaRPr kumimoji="1" lang="ja-JP" altLang="en-US" sz="1400" dirty="0">
              <a:latin typeface="HGPｺﾞｼｯｸE" panose="020B0900000000000000" pitchFamily="50" charset="-128"/>
              <a:ea typeface="HGPｺﾞｼｯｸE" panose="020B0900000000000000" pitchFamily="50" charset="-128"/>
            </a:endParaRPr>
          </a:p>
        </p:txBody>
      </p:sp>
      <p:sp>
        <p:nvSpPr>
          <p:cNvPr id="35" name="テキスト ボックス 34"/>
          <p:cNvSpPr txBox="1"/>
          <p:nvPr/>
        </p:nvSpPr>
        <p:spPr>
          <a:xfrm>
            <a:off x="3314341" y="5684126"/>
            <a:ext cx="4290055" cy="307777"/>
          </a:xfrm>
          <a:prstGeom prst="rect">
            <a:avLst/>
          </a:prstGeom>
          <a:noFill/>
        </p:spPr>
        <p:txBody>
          <a:bodyPr wrap="square" rtlCol="0">
            <a:spAutoFit/>
          </a:bodyPr>
          <a:lstStyle/>
          <a:p>
            <a:r>
              <a:rPr lang="ja-JP" altLang="en-US" sz="1400" dirty="0">
                <a:solidFill>
                  <a:srgbClr val="FFC000"/>
                </a:solidFill>
                <a:latin typeface="HGPｺﾞｼｯｸE" panose="020B0900000000000000" pitchFamily="50" charset="-128"/>
                <a:ea typeface="HGPｺﾞｼｯｸE" panose="020B0900000000000000" pitchFamily="50" charset="-128"/>
              </a:rPr>
              <a:t>●</a:t>
            </a:r>
            <a:r>
              <a:rPr lang="ja-JP" altLang="en-US" sz="1400" dirty="0">
                <a:latin typeface="HGPｺﾞｼｯｸE" panose="020B0900000000000000" pitchFamily="50" charset="-128"/>
                <a:ea typeface="HGPｺﾞｼｯｸE" panose="020B0900000000000000" pitchFamily="50" charset="-128"/>
              </a:rPr>
              <a:t>サプリメント・健康食品を利用している　</a:t>
            </a:r>
            <a:r>
              <a:rPr lang="en-US" altLang="ja-JP" sz="1400" dirty="0">
                <a:latin typeface="HGPｺﾞｼｯｸE" panose="020B0900000000000000" pitchFamily="50" charset="-128"/>
                <a:ea typeface="HGPｺﾞｼｯｸE" panose="020B0900000000000000" pitchFamily="50" charset="-128"/>
              </a:rPr>
              <a:t>44.1</a:t>
            </a:r>
            <a:r>
              <a:rPr lang="ja-JP" altLang="en-US" sz="1400" dirty="0">
                <a:latin typeface="HGPｺﾞｼｯｸE" panose="020B0900000000000000" pitchFamily="50" charset="-128"/>
                <a:ea typeface="HGPｺﾞｼｯｸE" panose="020B0900000000000000" pitchFamily="50" charset="-128"/>
              </a:rPr>
              <a:t>％　</a:t>
            </a:r>
            <a:endParaRPr kumimoji="1" lang="ja-JP" altLang="en-US" sz="1400" dirty="0">
              <a:latin typeface="HGPｺﾞｼｯｸE" panose="020B0900000000000000" pitchFamily="50" charset="-128"/>
              <a:ea typeface="HGPｺﾞｼｯｸE" panose="020B0900000000000000" pitchFamily="50" charset="-128"/>
            </a:endParaRPr>
          </a:p>
        </p:txBody>
      </p:sp>
      <p:sp>
        <p:nvSpPr>
          <p:cNvPr id="36" name="テキスト ボックス 35"/>
          <p:cNvSpPr txBox="1"/>
          <p:nvPr/>
        </p:nvSpPr>
        <p:spPr>
          <a:xfrm>
            <a:off x="3014812" y="5159876"/>
            <a:ext cx="4630907" cy="307777"/>
          </a:xfrm>
          <a:prstGeom prst="rect">
            <a:avLst/>
          </a:prstGeom>
          <a:noFill/>
        </p:spPr>
        <p:txBody>
          <a:bodyPr wrap="square" rtlCol="0">
            <a:spAutoFit/>
          </a:bodyPr>
          <a:lstStyle/>
          <a:p>
            <a:r>
              <a:rPr lang="ja-JP" altLang="en-US" sz="1400" dirty="0">
                <a:solidFill>
                  <a:srgbClr val="FFC000"/>
                </a:solidFill>
                <a:latin typeface="HGPｺﾞｼｯｸE" panose="020B0900000000000000" pitchFamily="50" charset="-128"/>
                <a:ea typeface="HGPｺﾞｼｯｸE" panose="020B0900000000000000" pitchFamily="50" charset="-128"/>
              </a:rPr>
              <a:t>●</a:t>
            </a:r>
            <a:r>
              <a:rPr lang="ja-JP" altLang="en-US" sz="1400" dirty="0">
                <a:latin typeface="HGPｺﾞｼｯｸE" panose="020B0900000000000000" pitchFamily="50" charset="-128"/>
                <a:ea typeface="HGPｺﾞｼｯｸE" panose="020B0900000000000000" pitchFamily="50" charset="-128"/>
              </a:rPr>
              <a:t>食事はなるべく家で手作りするようにしている　</a:t>
            </a:r>
            <a:r>
              <a:rPr lang="en-US" altLang="ja-JP" sz="1400" dirty="0">
                <a:latin typeface="HGPｺﾞｼｯｸE" panose="020B0900000000000000" pitchFamily="50" charset="-128"/>
                <a:ea typeface="HGPｺﾞｼｯｸE" panose="020B0900000000000000" pitchFamily="50" charset="-128"/>
              </a:rPr>
              <a:t>54.1</a:t>
            </a:r>
            <a:r>
              <a:rPr lang="ja-JP" altLang="en-US" sz="1400" dirty="0">
                <a:latin typeface="HGPｺﾞｼｯｸE" panose="020B0900000000000000" pitchFamily="50" charset="-128"/>
                <a:ea typeface="HGPｺﾞｼｯｸE" panose="020B0900000000000000" pitchFamily="50" charset="-128"/>
              </a:rPr>
              <a:t>％</a:t>
            </a:r>
            <a:endParaRPr lang="en-US" altLang="ja-JP" sz="1400" dirty="0">
              <a:latin typeface="HGPｺﾞｼｯｸE" panose="020B0900000000000000" pitchFamily="50" charset="-128"/>
              <a:ea typeface="HGPｺﾞｼｯｸE" panose="020B0900000000000000" pitchFamily="50" charset="-128"/>
            </a:endParaRPr>
          </a:p>
        </p:txBody>
      </p:sp>
      <p:sp>
        <p:nvSpPr>
          <p:cNvPr id="37" name="テキスト ボックス 36"/>
          <p:cNvSpPr txBox="1"/>
          <p:nvPr/>
        </p:nvSpPr>
        <p:spPr>
          <a:xfrm>
            <a:off x="3870694" y="3388625"/>
            <a:ext cx="4284476" cy="307777"/>
          </a:xfrm>
          <a:prstGeom prst="rect">
            <a:avLst/>
          </a:prstGeom>
          <a:noFill/>
        </p:spPr>
        <p:txBody>
          <a:bodyPr wrap="square" rtlCol="0">
            <a:spAutoFit/>
          </a:bodyPr>
          <a:lstStyle/>
          <a:p>
            <a:r>
              <a:rPr lang="ja-JP" altLang="en-US" sz="1400" dirty="0">
                <a:solidFill>
                  <a:srgbClr val="FF9933"/>
                </a:solidFill>
                <a:latin typeface="HGPｺﾞｼｯｸE" panose="020B0900000000000000" pitchFamily="50" charset="-128"/>
                <a:ea typeface="HGPｺﾞｼｯｸE" panose="020B0900000000000000" pitchFamily="50" charset="-128"/>
              </a:rPr>
              <a:t>●</a:t>
            </a:r>
            <a:r>
              <a:rPr lang="ja-JP" altLang="en-US" sz="1400" dirty="0">
                <a:latin typeface="HGPｺﾞｼｯｸE" panose="020B0900000000000000" pitchFamily="50" charset="-128"/>
                <a:ea typeface="HGPｺﾞｼｯｸE" panose="020B0900000000000000" pitchFamily="50" charset="-128"/>
              </a:rPr>
              <a:t>お金について賢くなりたい　</a:t>
            </a:r>
            <a:r>
              <a:rPr lang="en-US" altLang="ja-JP" sz="1400" dirty="0">
                <a:latin typeface="HGPｺﾞｼｯｸE" panose="020B0900000000000000" pitchFamily="50" charset="-128"/>
                <a:ea typeface="HGPｺﾞｼｯｸE" panose="020B0900000000000000" pitchFamily="50" charset="-128"/>
              </a:rPr>
              <a:t>85.5</a:t>
            </a:r>
            <a:r>
              <a:rPr lang="ja-JP" altLang="en-US" sz="1400" dirty="0">
                <a:latin typeface="HGPｺﾞｼｯｸE" panose="020B0900000000000000" pitchFamily="50" charset="-128"/>
                <a:ea typeface="HGPｺﾞｼｯｸE" panose="020B0900000000000000" pitchFamily="50" charset="-128"/>
              </a:rPr>
              <a:t>％</a:t>
            </a:r>
            <a:endParaRPr kumimoji="1" lang="ja-JP" altLang="en-US" sz="1400" dirty="0">
              <a:latin typeface="HGPｺﾞｼｯｸE" panose="020B0900000000000000" pitchFamily="50" charset="-128"/>
              <a:ea typeface="HGPｺﾞｼｯｸE" panose="020B0900000000000000" pitchFamily="50" charset="-128"/>
            </a:endParaRPr>
          </a:p>
        </p:txBody>
      </p:sp>
      <p:sp>
        <p:nvSpPr>
          <p:cNvPr id="38" name="テキスト ボックス 37"/>
          <p:cNvSpPr txBox="1"/>
          <p:nvPr/>
        </p:nvSpPr>
        <p:spPr>
          <a:xfrm>
            <a:off x="4502263" y="3935959"/>
            <a:ext cx="3652907" cy="307777"/>
          </a:xfrm>
          <a:prstGeom prst="rect">
            <a:avLst/>
          </a:prstGeom>
          <a:noFill/>
        </p:spPr>
        <p:txBody>
          <a:bodyPr wrap="square" rtlCol="0">
            <a:spAutoFit/>
          </a:bodyPr>
          <a:lstStyle/>
          <a:p>
            <a:r>
              <a:rPr lang="ja-JP" altLang="en-US" sz="1400" dirty="0">
                <a:solidFill>
                  <a:srgbClr val="FF9933"/>
                </a:solidFill>
                <a:latin typeface="HGPｺﾞｼｯｸE" panose="020B0900000000000000" pitchFamily="50" charset="-128"/>
                <a:ea typeface="HGPｺﾞｼｯｸE" panose="020B0900000000000000" pitchFamily="50" charset="-128"/>
              </a:rPr>
              <a:t>●</a:t>
            </a:r>
            <a:r>
              <a:rPr lang="ja-JP" altLang="en-US" sz="1400" dirty="0">
                <a:latin typeface="HGPｺﾞｼｯｸE" panose="020B0900000000000000" pitchFamily="50" charset="-128"/>
                <a:ea typeface="HGPｺﾞｼｯｸE" panose="020B0900000000000000" pitchFamily="50" charset="-128"/>
              </a:rPr>
              <a:t>株や資産運用に興味がある　</a:t>
            </a:r>
            <a:r>
              <a:rPr lang="en-US" altLang="ja-JP" sz="1400" dirty="0">
                <a:latin typeface="HGPｺﾞｼｯｸE" panose="020B0900000000000000" pitchFamily="50" charset="-128"/>
                <a:ea typeface="HGPｺﾞｼｯｸE" panose="020B0900000000000000" pitchFamily="50" charset="-128"/>
              </a:rPr>
              <a:t>47.9</a:t>
            </a:r>
            <a:r>
              <a:rPr lang="ja-JP" altLang="en-US" sz="1400" dirty="0">
                <a:latin typeface="HGPｺﾞｼｯｸE" panose="020B0900000000000000" pitchFamily="50" charset="-128"/>
                <a:ea typeface="HGPｺﾞｼｯｸE" panose="020B0900000000000000" pitchFamily="50" charset="-128"/>
              </a:rPr>
              <a:t>％</a:t>
            </a:r>
            <a:endParaRPr kumimoji="1" lang="ja-JP" altLang="en-US" sz="1400" dirty="0">
              <a:latin typeface="HGPｺﾞｼｯｸE" panose="020B0900000000000000" pitchFamily="50" charset="-128"/>
              <a:ea typeface="HGPｺﾞｼｯｸE" panose="020B0900000000000000" pitchFamily="50" charset="-128"/>
            </a:endParaRPr>
          </a:p>
        </p:txBody>
      </p:sp>
      <p:sp>
        <p:nvSpPr>
          <p:cNvPr id="39" name="テキスト ボックス 38"/>
          <p:cNvSpPr txBox="1"/>
          <p:nvPr/>
        </p:nvSpPr>
        <p:spPr>
          <a:xfrm>
            <a:off x="8052773" y="5360059"/>
            <a:ext cx="2880320" cy="307777"/>
          </a:xfrm>
          <a:prstGeom prst="rect">
            <a:avLst/>
          </a:prstGeom>
          <a:noFill/>
        </p:spPr>
        <p:txBody>
          <a:bodyPr wrap="square" rtlCol="0">
            <a:spAutoFit/>
          </a:bodyPr>
          <a:lstStyle/>
          <a:p>
            <a:r>
              <a:rPr lang="ja-JP" altLang="en-US" sz="1400" dirty="0">
                <a:solidFill>
                  <a:srgbClr val="C00000"/>
                </a:solidFill>
                <a:latin typeface="HGPｺﾞｼｯｸE" panose="020B0900000000000000" pitchFamily="50" charset="-128"/>
                <a:ea typeface="HGPｺﾞｼｯｸE" panose="020B0900000000000000" pitchFamily="50" charset="-128"/>
              </a:rPr>
              <a:t>●</a:t>
            </a:r>
            <a:r>
              <a:rPr lang="ja-JP" altLang="en-US" sz="1400" dirty="0">
                <a:latin typeface="HGPｺﾞｼｯｸE" panose="020B0900000000000000" pitchFamily="50" charset="-128"/>
                <a:ea typeface="HGPｺﾞｼｯｸE" panose="020B0900000000000000" pitchFamily="50" charset="-128"/>
              </a:rPr>
              <a:t>免許を持っている　</a:t>
            </a:r>
            <a:r>
              <a:rPr lang="en-US" altLang="ja-JP" sz="1400" dirty="0">
                <a:latin typeface="HGPｺﾞｼｯｸE" panose="020B0900000000000000" pitchFamily="50" charset="-128"/>
                <a:ea typeface="HGPｺﾞｼｯｸE" panose="020B0900000000000000" pitchFamily="50" charset="-128"/>
              </a:rPr>
              <a:t>88.5</a:t>
            </a:r>
            <a:r>
              <a:rPr lang="ja-JP" altLang="en-US" sz="1400" dirty="0">
                <a:latin typeface="HGPｺﾞｼｯｸE" panose="020B0900000000000000" pitchFamily="50" charset="-128"/>
                <a:ea typeface="HGPｺﾞｼｯｸE" panose="020B0900000000000000" pitchFamily="50" charset="-128"/>
              </a:rPr>
              <a:t>％　</a:t>
            </a:r>
            <a:endParaRPr kumimoji="1" lang="ja-JP" altLang="en-US" sz="1400" dirty="0">
              <a:latin typeface="HGPｺﾞｼｯｸE" panose="020B0900000000000000" pitchFamily="50" charset="-128"/>
              <a:ea typeface="HGPｺﾞｼｯｸE" panose="020B0900000000000000" pitchFamily="50" charset="-128"/>
            </a:endParaRPr>
          </a:p>
        </p:txBody>
      </p:sp>
      <p:sp>
        <p:nvSpPr>
          <p:cNvPr id="40" name="テキスト ボックス 39"/>
          <p:cNvSpPr txBox="1"/>
          <p:nvPr/>
        </p:nvSpPr>
        <p:spPr>
          <a:xfrm>
            <a:off x="8281299" y="5667836"/>
            <a:ext cx="3445891" cy="307777"/>
          </a:xfrm>
          <a:prstGeom prst="rect">
            <a:avLst/>
          </a:prstGeom>
          <a:noFill/>
        </p:spPr>
        <p:txBody>
          <a:bodyPr wrap="square" rtlCol="0">
            <a:spAutoFit/>
          </a:bodyPr>
          <a:lstStyle/>
          <a:p>
            <a:r>
              <a:rPr lang="ja-JP" altLang="en-US" sz="1400" dirty="0">
                <a:solidFill>
                  <a:srgbClr val="C00000"/>
                </a:solidFill>
                <a:latin typeface="HGPｺﾞｼｯｸE" panose="020B0900000000000000" pitchFamily="50" charset="-128"/>
                <a:ea typeface="HGPｺﾞｼｯｸE" panose="020B0900000000000000" pitchFamily="50" charset="-128"/>
              </a:rPr>
              <a:t>●</a:t>
            </a:r>
            <a:r>
              <a:rPr lang="ja-JP" altLang="en-US" sz="1400" dirty="0">
                <a:latin typeface="HGPｺﾞｼｯｸE" panose="020B0900000000000000" pitchFamily="50" charset="-128"/>
                <a:ea typeface="HGPｺﾞｼｯｸE" panose="020B0900000000000000" pitchFamily="50" charset="-128"/>
              </a:rPr>
              <a:t>マイカーを持っている　</a:t>
            </a:r>
            <a:r>
              <a:rPr lang="en-US" altLang="ja-JP" sz="1400" dirty="0">
                <a:latin typeface="HGPｺﾞｼｯｸE" panose="020B0900000000000000" pitchFamily="50" charset="-128"/>
                <a:ea typeface="HGPｺﾞｼｯｸE" panose="020B0900000000000000" pitchFamily="50" charset="-128"/>
              </a:rPr>
              <a:t>63.7</a:t>
            </a:r>
            <a:r>
              <a:rPr lang="ja-JP" altLang="en-US" sz="1400" dirty="0">
                <a:latin typeface="HGPｺﾞｼｯｸE" panose="020B0900000000000000" pitchFamily="50" charset="-128"/>
                <a:ea typeface="HGPｺﾞｼｯｸE" panose="020B0900000000000000" pitchFamily="50" charset="-128"/>
              </a:rPr>
              <a:t>％</a:t>
            </a:r>
            <a:endParaRPr kumimoji="1" lang="ja-JP" altLang="en-US" sz="1400" dirty="0">
              <a:latin typeface="HGPｺﾞｼｯｸE" panose="020B0900000000000000" pitchFamily="50" charset="-128"/>
              <a:ea typeface="HGPｺﾞｼｯｸE" panose="020B0900000000000000" pitchFamily="50" charset="-128"/>
            </a:endParaRPr>
          </a:p>
        </p:txBody>
      </p:sp>
      <p:sp>
        <p:nvSpPr>
          <p:cNvPr id="41" name="テキスト ボックス 40"/>
          <p:cNvSpPr txBox="1"/>
          <p:nvPr/>
        </p:nvSpPr>
        <p:spPr>
          <a:xfrm>
            <a:off x="7500553" y="4765078"/>
            <a:ext cx="4397585" cy="307777"/>
          </a:xfrm>
          <a:prstGeom prst="rect">
            <a:avLst/>
          </a:prstGeom>
          <a:noFill/>
        </p:spPr>
        <p:txBody>
          <a:bodyPr wrap="square" rtlCol="0">
            <a:spAutoFit/>
          </a:bodyPr>
          <a:lstStyle/>
          <a:p>
            <a:r>
              <a:rPr lang="ja-JP" altLang="en-US" sz="1400" dirty="0">
                <a:solidFill>
                  <a:srgbClr val="C00000"/>
                </a:solidFill>
                <a:latin typeface="HGPｺﾞｼｯｸE" panose="020B0900000000000000" pitchFamily="50" charset="-128"/>
                <a:ea typeface="HGPｺﾞｼｯｸE" panose="020B0900000000000000" pitchFamily="50" charset="-128"/>
              </a:rPr>
              <a:t>●</a:t>
            </a:r>
            <a:r>
              <a:rPr lang="ja-JP" altLang="en-US" sz="1400" dirty="0">
                <a:latin typeface="HGPｺﾞｼｯｸE" panose="020B0900000000000000" pitchFamily="50" charset="-128"/>
                <a:ea typeface="HGPｺﾞｼｯｸE" panose="020B0900000000000000" pitchFamily="50" charset="-128"/>
              </a:rPr>
              <a:t>環境・省エネ対応製品を選ぶべきだと思う　</a:t>
            </a:r>
            <a:r>
              <a:rPr lang="en-US" altLang="ja-JP" sz="1400" dirty="0">
                <a:latin typeface="HGPｺﾞｼｯｸE" panose="020B0900000000000000" pitchFamily="50" charset="-128"/>
                <a:ea typeface="HGPｺﾞｼｯｸE" panose="020B0900000000000000" pitchFamily="50" charset="-128"/>
              </a:rPr>
              <a:t>98.0</a:t>
            </a:r>
            <a:r>
              <a:rPr lang="ja-JP" altLang="en-US" sz="1400" dirty="0">
                <a:latin typeface="HGPｺﾞｼｯｸE" panose="020B0900000000000000" pitchFamily="50" charset="-128"/>
                <a:ea typeface="HGPｺﾞｼｯｸE" panose="020B0900000000000000" pitchFamily="50" charset="-128"/>
              </a:rPr>
              <a:t>％</a:t>
            </a:r>
            <a:endParaRPr kumimoji="1" lang="ja-JP" altLang="en-US" sz="1400" dirty="0">
              <a:latin typeface="HGPｺﾞｼｯｸE" panose="020B0900000000000000" pitchFamily="50" charset="-128"/>
              <a:ea typeface="HGPｺﾞｼｯｸE" panose="020B0900000000000000" pitchFamily="50" charset="-128"/>
            </a:endParaRPr>
          </a:p>
        </p:txBody>
      </p:sp>
      <p:sp>
        <p:nvSpPr>
          <p:cNvPr id="42" name="テキスト ボックス 41"/>
          <p:cNvSpPr txBox="1"/>
          <p:nvPr/>
        </p:nvSpPr>
        <p:spPr>
          <a:xfrm>
            <a:off x="4213305" y="3646199"/>
            <a:ext cx="4648766" cy="307777"/>
          </a:xfrm>
          <a:prstGeom prst="rect">
            <a:avLst/>
          </a:prstGeom>
          <a:noFill/>
        </p:spPr>
        <p:txBody>
          <a:bodyPr wrap="square" rtlCol="0">
            <a:spAutoFit/>
          </a:bodyPr>
          <a:lstStyle/>
          <a:p>
            <a:r>
              <a:rPr lang="ja-JP" altLang="en-US" sz="1400" dirty="0">
                <a:solidFill>
                  <a:srgbClr val="FF9933"/>
                </a:solidFill>
                <a:latin typeface="HGPｺﾞｼｯｸE" panose="020B0900000000000000" pitchFamily="50" charset="-128"/>
                <a:ea typeface="HGPｺﾞｼｯｸE" panose="020B0900000000000000" pitchFamily="50" charset="-128"/>
              </a:rPr>
              <a:t>●</a:t>
            </a:r>
            <a:r>
              <a:rPr lang="ja-JP" altLang="en-US" sz="1400" dirty="0">
                <a:latin typeface="HGPｺﾞｼｯｸE" panose="020B0900000000000000" pitchFamily="50" charset="-128"/>
                <a:ea typeface="HGPｺﾞｼｯｸE" panose="020B0900000000000000" pitchFamily="50" charset="-128"/>
              </a:rPr>
              <a:t>金融機関は企業の信頼性で選ぶ　</a:t>
            </a:r>
            <a:r>
              <a:rPr lang="en-US" altLang="ja-JP" sz="1400" dirty="0">
                <a:latin typeface="HGPｺﾞｼｯｸE" panose="020B0900000000000000" pitchFamily="50" charset="-128"/>
                <a:ea typeface="HGPｺﾞｼｯｸE" panose="020B0900000000000000" pitchFamily="50" charset="-128"/>
              </a:rPr>
              <a:t>78.0</a:t>
            </a:r>
            <a:r>
              <a:rPr lang="ja-JP" altLang="en-US" sz="1400" dirty="0">
                <a:latin typeface="HGPｺﾞｼｯｸE" panose="020B0900000000000000" pitchFamily="50" charset="-128"/>
                <a:ea typeface="HGPｺﾞｼｯｸE" panose="020B0900000000000000" pitchFamily="50" charset="-128"/>
              </a:rPr>
              <a:t>％</a:t>
            </a:r>
            <a:endParaRPr kumimoji="1" lang="ja-JP" altLang="en-US" sz="1400" dirty="0">
              <a:latin typeface="HGPｺﾞｼｯｸE" panose="020B0900000000000000" pitchFamily="50" charset="-128"/>
              <a:ea typeface="HGPｺﾞｼｯｸE" panose="020B0900000000000000" pitchFamily="50" charset="-128"/>
            </a:endParaRPr>
          </a:p>
        </p:txBody>
      </p:sp>
      <p:sp>
        <p:nvSpPr>
          <p:cNvPr id="43" name="テキスト ボックス 42"/>
          <p:cNvSpPr txBox="1"/>
          <p:nvPr/>
        </p:nvSpPr>
        <p:spPr>
          <a:xfrm>
            <a:off x="2797210" y="4901333"/>
            <a:ext cx="3704681" cy="307777"/>
          </a:xfrm>
          <a:prstGeom prst="rect">
            <a:avLst/>
          </a:prstGeom>
          <a:noFill/>
        </p:spPr>
        <p:txBody>
          <a:bodyPr wrap="square" rtlCol="0">
            <a:spAutoFit/>
          </a:bodyPr>
          <a:lstStyle/>
          <a:p>
            <a:r>
              <a:rPr lang="ja-JP" altLang="en-US" sz="1400" dirty="0">
                <a:solidFill>
                  <a:srgbClr val="FFC000"/>
                </a:solidFill>
                <a:latin typeface="HGPｺﾞｼｯｸE" panose="020B0900000000000000" pitchFamily="50" charset="-128"/>
                <a:ea typeface="HGPｺﾞｼｯｸE" panose="020B0900000000000000" pitchFamily="50" charset="-128"/>
              </a:rPr>
              <a:t>●</a:t>
            </a:r>
            <a:r>
              <a:rPr lang="ja-JP" altLang="en-US" sz="1400" dirty="0">
                <a:latin typeface="HGPｺﾞｼｯｸE" panose="020B0900000000000000" pitchFamily="50" charset="-128"/>
                <a:ea typeface="HGPｺﾞｼｯｸE" panose="020B0900000000000000" pitchFamily="50" charset="-128"/>
              </a:rPr>
              <a:t>食生活に気を使っている　</a:t>
            </a:r>
            <a:r>
              <a:rPr lang="en-US" altLang="ja-JP" sz="1400" dirty="0">
                <a:latin typeface="HGPｺﾞｼｯｸE" panose="020B0900000000000000" pitchFamily="50" charset="-128"/>
                <a:ea typeface="HGPｺﾞｼｯｸE" panose="020B0900000000000000" pitchFamily="50" charset="-128"/>
              </a:rPr>
              <a:t>58.4</a:t>
            </a:r>
            <a:r>
              <a:rPr lang="ja-JP" altLang="en-US" sz="1400" dirty="0">
                <a:latin typeface="HGPｺﾞｼｯｸE" panose="020B0900000000000000" pitchFamily="50" charset="-128"/>
                <a:ea typeface="HGPｺﾞｼｯｸE" panose="020B0900000000000000" pitchFamily="50" charset="-128"/>
              </a:rPr>
              <a:t>％　</a:t>
            </a:r>
            <a:endParaRPr kumimoji="1" lang="ja-JP" altLang="en-US" sz="1400" dirty="0">
              <a:latin typeface="HGPｺﾞｼｯｸE" panose="020B0900000000000000" pitchFamily="50" charset="-128"/>
              <a:ea typeface="HGPｺﾞｼｯｸE" panose="020B0900000000000000" pitchFamily="50" charset="-128"/>
            </a:endParaRPr>
          </a:p>
        </p:txBody>
      </p:sp>
      <p:sp>
        <p:nvSpPr>
          <p:cNvPr id="44" name="テキスト ボックス 43"/>
          <p:cNvSpPr txBox="1"/>
          <p:nvPr/>
        </p:nvSpPr>
        <p:spPr>
          <a:xfrm>
            <a:off x="7729585" y="5072855"/>
            <a:ext cx="3939519" cy="307777"/>
          </a:xfrm>
          <a:prstGeom prst="rect">
            <a:avLst/>
          </a:prstGeom>
          <a:noFill/>
        </p:spPr>
        <p:txBody>
          <a:bodyPr wrap="square" rtlCol="0">
            <a:spAutoFit/>
          </a:bodyPr>
          <a:lstStyle/>
          <a:p>
            <a:r>
              <a:rPr lang="ja-JP" altLang="en-US" sz="1400" dirty="0">
                <a:solidFill>
                  <a:srgbClr val="C00000"/>
                </a:solidFill>
                <a:latin typeface="HGPｺﾞｼｯｸE" panose="020B0900000000000000" pitchFamily="50" charset="-128"/>
                <a:ea typeface="HGPｺﾞｼｯｸE" panose="020B0900000000000000" pitchFamily="50" charset="-128"/>
              </a:rPr>
              <a:t>●</a:t>
            </a:r>
            <a:r>
              <a:rPr lang="ja-JP" altLang="en-US" sz="1400" dirty="0">
                <a:latin typeface="HGPｺﾞｼｯｸE" panose="020B0900000000000000" pitchFamily="50" charset="-128"/>
                <a:ea typeface="HGPｺﾞｼｯｸE" panose="020B0900000000000000" pitchFamily="50" charset="-128"/>
              </a:rPr>
              <a:t>挑戦してみたい「習い事」は外国語　</a:t>
            </a:r>
            <a:r>
              <a:rPr lang="en-US" altLang="ja-JP" sz="1400" dirty="0">
                <a:latin typeface="HGPｺﾞｼｯｸE" panose="020B0900000000000000" pitchFamily="50" charset="-128"/>
                <a:ea typeface="HGPｺﾞｼｯｸE" panose="020B0900000000000000" pitchFamily="50" charset="-128"/>
              </a:rPr>
              <a:t>82.7</a:t>
            </a:r>
            <a:r>
              <a:rPr lang="ja-JP" altLang="en-US" sz="1400" dirty="0">
                <a:latin typeface="HGPｺﾞｼｯｸE" panose="020B0900000000000000" pitchFamily="50" charset="-128"/>
                <a:ea typeface="HGPｺﾞｼｯｸE" panose="020B0900000000000000" pitchFamily="50" charset="-128"/>
              </a:rPr>
              <a:t>％　</a:t>
            </a:r>
            <a:endParaRPr kumimoji="1" lang="ja-JP" altLang="en-US" sz="1400" dirty="0">
              <a:latin typeface="HGPｺﾞｼｯｸE" panose="020B0900000000000000" pitchFamily="50" charset="-128"/>
              <a:ea typeface="HGPｺﾞｼｯｸE" panose="020B0900000000000000" pitchFamily="50" charset="-128"/>
            </a:endParaRPr>
          </a:p>
        </p:txBody>
      </p:sp>
      <p:sp>
        <p:nvSpPr>
          <p:cNvPr id="46" name="テキスト ボックス 45"/>
          <p:cNvSpPr txBox="1"/>
          <p:nvPr/>
        </p:nvSpPr>
        <p:spPr>
          <a:xfrm>
            <a:off x="7404283" y="4430380"/>
            <a:ext cx="3096344" cy="369332"/>
          </a:xfrm>
          <a:prstGeom prst="rect">
            <a:avLst/>
          </a:prstGeom>
          <a:noFill/>
        </p:spPr>
        <p:txBody>
          <a:bodyPr wrap="square" rtlCol="0">
            <a:spAutoFit/>
          </a:bodyPr>
          <a:lstStyle/>
          <a:p>
            <a:r>
              <a:rPr lang="ja-JP" altLang="en-US" dirty="0">
                <a:solidFill>
                  <a:srgbClr val="C00000"/>
                </a:solidFill>
                <a:latin typeface="HGP創英角ｺﾞｼｯｸUB" pitchFamily="50" charset="-128"/>
                <a:ea typeface="HGP創英角ｺﾞｼｯｸUB" pitchFamily="50" charset="-128"/>
              </a:rPr>
              <a:t>Ｌｉｆｅｓｔｙｌｅ</a:t>
            </a:r>
            <a:endParaRPr kumimoji="1" lang="ja-JP" altLang="en-US" dirty="0">
              <a:solidFill>
                <a:srgbClr val="C00000"/>
              </a:solidFill>
              <a:latin typeface="HGP創英角ｺﾞｼｯｸUB" pitchFamily="50" charset="-128"/>
              <a:ea typeface="HGP創英角ｺﾞｼｯｸUB" pitchFamily="50" charset="-128"/>
            </a:endParaRPr>
          </a:p>
        </p:txBody>
      </p:sp>
      <p:sp>
        <p:nvSpPr>
          <p:cNvPr id="47" name="コンテンツ プレースホルダー 2">
            <a:extLst>
              <a:ext uri="{FF2B5EF4-FFF2-40B4-BE49-F238E27FC236}">
                <a16:creationId xmlns:a16="http://schemas.microsoft.com/office/drawing/2014/main" id="{5C2491B5-EEE3-4AF7-8991-F8E9F6113A86}"/>
              </a:ext>
            </a:extLst>
          </p:cNvPr>
          <p:cNvSpPr txBox="1">
            <a:spLocks/>
          </p:cNvSpPr>
          <p:nvPr/>
        </p:nvSpPr>
        <p:spPr>
          <a:xfrm>
            <a:off x="8533030" y="6409400"/>
            <a:ext cx="2942428" cy="4769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kumimoji="1" sz="2800" kern="1200">
                <a:solidFill>
                  <a:srgbClr val="B32C64"/>
                </a:solidFill>
                <a:latin typeface="HGPｺﾞｼｯｸE" panose="020B0900000000000000" pitchFamily="50" charset="-128"/>
                <a:ea typeface="HGPｺﾞｼｯｸE" panose="020B0900000000000000"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HGPｺﾞｼｯｸE" panose="020B0900000000000000" pitchFamily="50" charset="-128"/>
                <a:ea typeface="HGPｺﾞｼｯｸE" panose="020B0900000000000000" pitchFamily="50" charset="-128"/>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HGPｺﾞｼｯｸE" panose="020B0900000000000000" pitchFamily="50" charset="-128"/>
                <a:ea typeface="HGPｺﾞｼｯｸE" panose="020B0900000000000000" pitchFamily="50" charset="-128"/>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200" dirty="0">
                <a:solidFill>
                  <a:schemeClr val="accent3">
                    <a:lumMod val="50000"/>
                  </a:schemeClr>
                </a:solidFill>
              </a:rPr>
              <a:t>＊読者意識調査より一部抜粋</a:t>
            </a:r>
            <a:endParaRPr lang="en-US" altLang="ja-JP" sz="1200" dirty="0">
              <a:solidFill>
                <a:schemeClr val="accent3">
                  <a:lumMod val="50000"/>
                </a:schemeClr>
              </a:solidFill>
            </a:endParaRPr>
          </a:p>
        </p:txBody>
      </p:sp>
      <p:sp>
        <p:nvSpPr>
          <p:cNvPr id="3" name="スライド番号プレースホルダー 2"/>
          <p:cNvSpPr>
            <a:spLocks noGrp="1"/>
          </p:cNvSpPr>
          <p:nvPr>
            <p:ph type="sldNum" sz="quarter" idx="12"/>
          </p:nvPr>
        </p:nvSpPr>
        <p:spPr/>
        <p:txBody>
          <a:bodyPr/>
          <a:lstStyle/>
          <a:p>
            <a:fld id="{40498343-1E8D-44CC-9580-D8793D33158C}" type="slidenum">
              <a:rPr lang="ja-JP" altLang="en-US" smtClean="0"/>
              <a:t>8</a:t>
            </a:fld>
            <a:endParaRPr lang="ja-JP" altLang="en-US" dirty="0"/>
          </a:p>
        </p:txBody>
      </p:sp>
      <p:pic>
        <p:nvPicPr>
          <p:cNvPr id="7" name="図 6">
            <a:extLst>
              <a:ext uri="{FF2B5EF4-FFF2-40B4-BE49-F238E27FC236}">
                <a16:creationId xmlns:a16="http://schemas.microsoft.com/office/drawing/2014/main" id="{E6F63C2A-06BC-48DE-B0DC-DA87FC42538F}"/>
              </a:ext>
            </a:extLst>
          </p:cNvPr>
          <p:cNvPicPr>
            <a:picLocks noChangeAspect="1"/>
          </p:cNvPicPr>
          <p:nvPr/>
        </p:nvPicPr>
        <p:blipFill>
          <a:blip r:embed="rId4"/>
          <a:stretch>
            <a:fillRect/>
          </a:stretch>
        </p:blipFill>
        <p:spPr>
          <a:xfrm>
            <a:off x="9693711" y="1858694"/>
            <a:ext cx="691260" cy="679025"/>
          </a:xfrm>
          <a:prstGeom prst="rect">
            <a:avLst/>
          </a:prstGeom>
        </p:spPr>
      </p:pic>
      <p:pic>
        <p:nvPicPr>
          <p:cNvPr id="45" name="図 44">
            <a:extLst>
              <a:ext uri="{FF2B5EF4-FFF2-40B4-BE49-F238E27FC236}">
                <a16:creationId xmlns:a16="http://schemas.microsoft.com/office/drawing/2014/main" id="{9AB5BF60-4257-4178-990C-693B8D047C94}"/>
              </a:ext>
            </a:extLst>
          </p:cNvPr>
          <p:cNvPicPr>
            <a:picLocks noChangeAspect="1"/>
          </p:cNvPicPr>
          <p:nvPr/>
        </p:nvPicPr>
        <p:blipFill>
          <a:blip r:embed="rId4"/>
          <a:stretch>
            <a:fillRect/>
          </a:stretch>
        </p:blipFill>
        <p:spPr>
          <a:xfrm>
            <a:off x="5884660" y="2663330"/>
            <a:ext cx="576978" cy="566766"/>
          </a:xfrm>
          <a:prstGeom prst="rect">
            <a:avLst/>
          </a:prstGeom>
        </p:spPr>
      </p:pic>
      <p:pic>
        <p:nvPicPr>
          <p:cNvPr id="48" name="図 47">
            <a:extLst>
              <a:ext uri="{FF2B5EF4-FFF2-40B4-BE49-F238E27FC236}">
                <a16:creationId xmlns:a16="http://schemas.microsoft.com/office/drawing/2014/main" id="{D4978583-75B2-4788-A54D-2CAFF9F0ECAF}"/>
              </a:ext>
            </a:extLst>
          </p:cNvPr>
          <p:cNvPicPr>
            <a:picLocks noChangeAspect="1"/>
          </p:cNvPicPr>
          <p:nvPr/>
        </p:nvPicPr>
        <p:blipFill>
          <a:blip r:embed="rId4"/>
          <a:stretch>
            <a:fillRect/>
          </a:stretch>
        </p:blipFill>
        <p:spPr>
          <a:xfrm>
            <a:off x="6265375" y="4430380"/>
            <a:ext cx="383993" cy="377197"/>
          </a:xfrm>
          <a:prstGeom prst="rect">
            <a:avLst/>
          </a:prstGeom>
        </p:spPr>
      </p:pic>
      <p:pic>
        <p:nvPicPr>
          <p:cNvPr id="49" name="図 48">
            <a:extLst>
              <a:ext uri="{FF2B5EF4-FFF2-40B4-BE49-F238E27FC236}">
                <a16:creationId xmlns:a16="http://schemas.microsoft.com/office/drawing/2014/main" id="{320C5FD8-52DE-44C0-80E9-9C31637E1C26}"/>
              </a:ext>
            </a:extLst>
          </p:cNvPr>
          <p:cNvPicPr>
            <a:picLocks noChangeAspect="1"/>
          </p:cNvPicPr>
          <p:nvPr/>
        </p:nvPicPr>
        <p:blipFill>
          <a:blip r:embed="rId4"/>
          <a:stretch>
            <a:fillRect/>
          </a:stretch>
        </p:blipFill>
        <p:spPr>
          <a:xfrm>
            <a:off x="124768" y="1594312"/>
            <a:ext cx="442267" cy="434439"/>
          </a:xfrm>
          <a:prstGeom prst="rect">
            <a:avLst/>
          </a:prstGeom>
        </p:spPr>
      </p:pic>
    </p:spTree>
    <p:extLst>
      <p:ext uri="{BB962C8B-B14F-4D97-AF65-F5344CB8AC3E}">
        <p14:creationId xmlns:p14="http://schemas.microsoft.com/office/powerpoint/2010/main" val="2484979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涙形 35">
            <a:extLst>
              <a:ext uri="{FF2B5EF4-FFF2-40B4-BE49-F238E27FC236}">
                <a16:creationId xmlns:a16="http://schemas.microsoft.com/office/drawing/2014/main" id="{38EF4049-C4FC-4EFD-A7B8-FA1A59B839FC}"/>
              </a:ext>
            </a:extLst>
          </p:cNvPr>
          <p:cNvSpPr/>
          <p:nvPr/>
        </p:nvSpPr>
        <p:spPr>
          <a:xfrm>
            <a:off x="5932400" y="1664116"/>
            <a:ext cx="1613910" cy="1439398"/>
          </a:xfrm>
          <a:prstGeom prst="teardrop">
            <a:avLst/>
          </a:prstGeom>
          <a:solidFill>
            <a:srgbClr val="F1B1B1">
              <a:alpha val="9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涙形 34">
            <a:extLst>
              <a:ext uri="{FF2B5EF4-FFF2-40B4-BE49-F238E27FC236}">
                <a16:creationId xmlns:a16="http://schemas.microsoft.com/office/drawing/2014/main" id="{205D028D-F514-4FFE-853A-8596B336B93C}"/>
              </a:ext>
            </a:extLst>
          </p:cNvPr>
          <p:cNvSpPr/>
          <p:nvPr/>
        </p:nvSpPr>
        <p:spPr>
          <a:xfrm>
            <a:off x="9499525" y="3962148"/>
            <a:ext cx="2478297" cy="2495519"/>
          </a:xfrm>
          <a:prstGeom prst="teardrop">
            <a:avLst/>
          </a:prstGeom>
          <a:solidFill>
            <a:srgbClr val="F1B1B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涙形 31">
            <a:extLst>
              <a:ext uri="{FF2B5EF4-FFF2-40B4-BE49-F238E27FC236}">
                <a16:creationId xmlns:a16="http://schemas.microsoft.com/office/drawing/2014/main" id="{BF12B3BA-0B0C-4B33-BE47-EF6C7AAFB521}"/>
              </a:ext>
            </a:extLst>
          </p:cNvPr>
          <p:cNvSpPr/>
          <p:nvPr/>
        </p:nvSpPr>
        <p:spPr>
          <a:xfrm>
            <a:off x="6245336" y="3318195"/>
            <a:ext cx="3054856" cy="2861470"/>
          </a:xfrm>
          <a:prstGeom prst="teardrop">
            <a:avLst/>
          </a:prstGeom>
          <a:solidFill>
            <a:srgbClr val="F1B1B1">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涙形 33">
            <a:extLst>
              <a:ext uri="{FF2B5EF4-FFF2-40B4-BE49-F238E27FC236}">
                <a16:creationId xmlns:a16="http://schemas.microsoft.com/office/drawing/2014/main" id="{1171602D-D8B7-4FCD-892F-FBA5AC9B1F73}"/>
              </a:ext>
            </a:extLst>
          </p:cNvPr>
          <p:cNvSpPr/>
          <p:nvPr/>
        </p:nvSpPr>
        <p:spPr>
          <a:xfrm>
            <a:off x="1844898" y="3545633"/>
            <a:ext cx="3776416" cy="3312367"/>
          </a:xfrm>
          <a:prstGeom prst="teardrop">
            <a:avLst>
              <a:gd name="adj" fmla="val 96004"/>
            </a:avLst>
          </a:prstGeom>
          <a:solidFill>
            <a:srgbClr val="F1B1B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涙形 13">
            <a:extLst>
              <a:ext uri="{FF2B5EF4-FFF2-40B4-BE49-F238E27FC236}">
                <a16:creationId xmlns:a16="http://schemas.microsoft.com/office/drawing/2014/main" id="{13B409ED-ED4D-4F19-9D36-B4A059DB5DB0}"/>
              </a:ext>
            </a:extLst>
          </p:cNvPr>
          <p:cNvSpPr/>
          <p:nvPr/>
        </p:nvSpPr>
        <p:spPr>
          <a:xfrm>
            <a:off x="8824330" y="0"/>
            <a:ext cx="3393233" cy="3381021"/>
          </a:xfrm>
          <a:prstGeom prst="teardrop">
            <a:avLst/>
          </a:prstGeom>
          <a:solidFill>
            <a:srgbClr val="F1B1B1">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AD3FB9F-845D-4FCC-8D03-09EE4C286073}"/>
              </a:ext>
            </a:extLst>
          </p:cNvPr>
          <p:cNvSpPr>
            <a:spLocks noGrp="1"/>
          </p:cNvSpPr>
          <p:nvPr>
            <p:ph type="title"/>
          </p:nvPr>
        </p:nvSpPr>
        <p:spPr>
          <a:xfrm>
            <a:off x="647204" y="290574"/>
            <a:ext cx="10515600" cy="1325563"/>
          </a:xfrm>
        </p:spPr>
        <p:txBody>
          <a:bodyPr/>
          <a:lstStyle/>
          <a:p>
            <a:r>
              <a:rPr kumimoji="1" lang="ja-JP" altLang="en-US"/>
              <a:t>　　　「日経</a:t>
            </a:r>
            <a:r>
              <a:rPr lang="en-US" altLang="ja-JP"/>
              <a:t>WOMAN</a:t>
            </a:r>
            <a:r>
              <a:rPr kumimoji="1" lang="ja-JP" altLang="en-US"/>
              <a:t>」</a:t>
            </a:r>
            <a:r>
              <a:rPr lang="ja-JP" altLang="en-US"/>
              <a:t>媒体概要</a:t>
            </a:r>
            <a:endParaRPr kumimoji="1" lang="ja-JP" alt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076" y="4349897"/>
            <a:ext cx="1372100" cy="184843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5336" y="1819658"/>
            <a:ext cx="883620" cy="1161723"/>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0" name="コンテンツ プレースホルダー 2">
            <a:extLst>
              <a:ext uri="{FF2B5EF4-FFF2-40B4-BE49-F238E27FC236}">
                <a16:creationId xmlns:a16="http://schemas.microsoft.com/office/drawing/2014/main" id="{5C2491B5-EEE3-4AF7-8991-F8E9F6113A86}"/>
              </a:ext>
            </a:extLst>
          </p:cNvPr>
          <p:cNvSpPr txBox="1">
            <a:spLocks/>
          </p:cNvSpPr>
          <p:nvPr/>
        </p:nvSpPr>
        <p:spPr>
          <a:xfrm>
            <a:off x="308446" y="1744050"/>
            <a:ext cx="4578597" cy="346585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kumimoji="1" sz="2800" kern="1200">
                <a:solidFill>
                  <a:srgbClr val="B32C64"/>
                </a:solidFill>
                <a:latin typeface="HGPｺﾞｼｯｸE" panose="020B0900000000000000" pitchFamily="50" charset="-128"/>
                <a:ea typeface="HGPｺﾞｼｯｸE" panose="020B0900000000000000"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HGPｺﾞｼｯｸE" panose="020B0900000000000000" pitchFamily="50" charset="-128"/>
                <a:ea typeface="HGPｺﾞｼｯｸE" panose="020B0900000000000000" pitchFamily="50" charset="-128"/>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HGPｺﾞｼｯｸE" panose="020B0900000000000000" pitchFamily="50" charset="-128"/>
                <a:ea typeface="HGPｺﾞｼｯｸE" panose="020B0900000000000000" pitchFamily="50" charset="-128"/>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HGPｺﾞｼｯｸE" panose="020B0900000000000000" pitchFamily="50" charset="-128"/>
                <a:ea typeface="HGPｺﾞｼｯｸE"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dirty="0">
                <a:solidFill>
                  <a:schemeClr val="accent3">
                    <a:lumMod val="50000"/>
                  </a:schemeClr>
                </a:solidFill>
              </a:rPr>
              <a:t>■創刊：</a:t>
            </a:r>
            <a:r>
              <a:rPr lang="en-US" altLang="ja-JP" sz="1800" dirty="0">
                <a:solidFill>
                  <a:schemeClr val="accent3">
                    <a:lumMod val="50000"/>
                  </a:schemeClr>
                </a:solidFill>
              </a:rPr>
              <a:t>1988</a:t>
            </a:r>
            <a:r>
              <a:rPr lang="ja-JP" altLang="en-US" sz="1800" dirty="0">
                <a:solidFill>
                  <a:schemeClr val="accent3">
                    <a:lumMod val="50000"/>
                  </a:schemeClr>
                </a:solidFill>
              </a:rPr>
              <a:t>年</a:t>
            </a:r>
            <a:r>
              <a:rPr lang="en-US" altLang="ja-JP" sz="1800" dirty="0">
                <a:solidFill>
                  <a:schemeClr val="accent3">
                    <a:lumMod val="50000"/>
                  </a:schemeClr>
                </a:solidFill>
              </a:rPr>
              <a:t>4</a:t>
            </a:r>
            <a:r>
              <a:rPr lang="ja-JP" altLang="en-US" sz="1800" dirty="0">
                <a:solidFill>
                  <a:schemeClr val="accent3">
                    <a:lumMod val="50000"/>
                  </a:schemeClr>
                </a:solidFill>
              </a:rPr>
              <a:t>月</a:t>
            </a:r>
            <a:endParaRPr lang="en-US" altLang="ja-JP" sz="1800" dirty="0">
              <a:solidFill>
                <a:schemeClr val="accent3">
                  <a:lumMod val="50000"/>
                </a:schemeClr>
              </a:solidFill>
            </a:endParaRPr>
          </a:p>
          <a:p>
            <a:r>
              <a:rPr lang="ja-JP" altLang="en-US" sz="1800" dirty="0">
                <a:solidFill>
                  <a:schemeClr val="accent3">
                    <a:lumMod val="50000"/>
                  </a:schemeClr>
                </a:solidFill>
              </a:rPr>
              <a:t>■発行部数：</a:t>
            </a:r>
            <a:r>
              <a:rPr lang="en-US" altLang="ja-JP" sz="1800" dirty="0">
                <a:solidFill>
                  <a:schemeClr val="accent3">
                    <a:lumMod val="50000"/>
                  </a:schemeClr>
                </a:solidFill>
              </a:rPr>
              <a:t>70,044</a:t>
            </a:r>
            <a:r>
              <a:rPr lang="ja-JP" altLang="en-US" sz="1800" dirty="0">
                <a:solidFill>
                  <a:schemeClr val="accent3">
                    <a:lumMod val="50000"/>
                  </a:schemeClr>
                </a:solidFill>
              </a:rPr>
              <a:t>部（</a:t>
            </a:r>
            <a:r>
              <a:rPr lang="en-US" altLang="ja-JP" sz="1800" dirty="0">
                <a:solidFill>
                  <a:schemeClr val="accent3">
                    <a:lumMod val="50000"/>
                  </a:schemeClr>
                </a:solidFill>
              </a:rPr>
              <a:t>2020</a:t>
            </a:r>
            <a:r>
              <a:rPr lang="ja-JP" altLang="en-US" sz="1800" dirty="0">
                <a:solidFill>
                  <a:schemeClr val="accent3">
                    <a:lumMod val="50000"/>
                  </a:schemeClr>
                </a:solidFill>
              </a:rPr>
              <a:t>年</a:t>
            </a:r>
            <a:r>
              <a:rPr lang="en-US" altLang="ja-JP" sz="1800" dirty="0">
                <a:solidFill>
                  <a:schemeClr val="accent3">
                    <a:lumMod val="50000"/>
                  </a:schemeClr>
                </a:solidFill>
              </a:rPr>
              <a:t>ABC</a:t>
            </a:r>
            <a:r>
              <a:rPr lang="ja-JP" altLang="en-US" sz="1800" dirty="0">
                <a:solidFill>
                  <a:schemeClr val="accent3">
                    <a:lumMod val="50000"/>
                  </a:schemeClr>
                </a:solidFill>
              </a:rPr>
              <a:t>部数）</a:t>
            </a:r>
            <a:endParaRPr lang="en-US" altLang="ja-JP" sz="1800" dirty="0">
              <a:solidFill>
                <a:schemeClr val="accent3">
                  <a:lumMod val="50000"/>
                </a:schemeClr>
              </a:solidFill>
            </a:endParaRPr>
          </a:p>
          <a:p>
            <a:r>
              <a:rPr lang="ja-JP" altLang="en-US" sz="1800" dirty="0">
                <a:solidFill>
                  <a:schemeClr val="accent3">
                    <a:lumMod val="50000"/>
                  </a:schemeClr>
                </a:solidFill>
              </a:rPr>
              <a:t>■版型：Ａ４変型判</a:t>
            </a:r>
            <a:endParaRPr lang="en-US" altLang="ja-JP" sz="1800" dirty="0">
              <a:solidFill>
                <a:schemeClr val="accent3">
                  <a:lumMod val="50000"/>
                </a:schemeClr>
              </a:solidFill>
            </a:endParaRPr>
          </a:p>
          <a:p>
            <a:r>
              <a:rPr lang="ja-JP" altLang="en-US" sz="1800" dirty="0">
                <a:solidFill>
                  <a:schemeClr val="accent3">
                    <a:lumMod val="50000"/>
                  </a:schemeClr>
                </a:solidFill>
              </a:rPr>
              <a:t>■発行日：毎月７日発売（年１２冊）</a:t>
            </a:r>
            <a:endParaRPr lang="en-US" altLang="ja-JP" sz="1800" dirty="0">
              <a:solidFill>
                <a:schemeClr val="accent3">
                  <a:lumMod val="50000"/>
                </a:schemeClr>
              </a:solidFill>
            </a:endParaRPr>
          </a:p>
          <a:p>
            <a:r>
              <a:rPr lang="ja-JP" altLang="en-US" sz="1800" dirty="0">
                <a:solidFill>
                  <a:schemeClr val="accent3">
                    <a:lumMod val="50000"/>
                  </a:schemeClr>
                </a:solidFill>
              </a:rPr>
              <a:t>■販売方式：全国書店・コンビニエンスストア</a:t>
            </a:r>
            <a:endParaRPr lang="en-US" altLang="ja-JP" sz="1800" dirty="0">
              <a:solidFill>
                <a:schemeClr val="accent3">
                  <a:lumMod val="50000"/>
                </a:schemeClr>
              </a:solidFill>
            </a:endParaRPr>
          </a:p>
          <a:p>
            <a:r>
              <a:rPr lang="ja-JP" altLang="en-US" sz="1800" dirty="0">
                <a:solidFill>
                  <a:schemeClr val="accent3">
                    <a:lumMod val="50000"/>
                  </a:schemeClr>
                </a:solidFill>
              </a:rPr>
              <a:t>■定価：</a:t>
            </a:r>
            <a:r>
              <a:rPr lang="en-US" altLang="ja-JP" sz="1800" dirty="0">
                <a:solidFill>
                  <a:schemeClr val="accent3">
                    <a:lumMod val="50000"/>
                  </a:schemeClr>
                </a:solidFill>
              </a:rPr>
              <a:t>680-930</a:t>
            </a:r>
            <a:r>
              <a:rPr lang="ja-JP" altLang="en-US" sz="1800" dirty="0">
                <a:solidFill>
                  <a:schemeClr val="accent3">
                    <a:lumMod val="50000"/>
                  </a:schemeClr>
                </a:solidFill>
              </a:rPr>
              <a:t>円</a:t>
            </a:r>
            <a:endParaRPr lang="en-US" altLang="ja-JP" sz="1800" dirty="0">
              <a:solidFill>
                <a:schemeClr val="accent3">
                  <a:lumMod val="50000"/>
                </a:schemeClr>
              </a:solidFill>
            </a:endParaRPr>
          </a:p>
          <a:p>
            <a:endParaRPr lang="en-US" altLang="ja-JP" sz="1800" dirty="0">
              <a:solidFill>
                <a:schemeClr val="accent3">
                  <a:lumMod val="50000"/>
                </a:schemeClr>
              </a:solidFill>
            </a:endParaRPr>
          </a:p>
        </p:txBody>
      </p:sp>
      <p:sp>
        <p:nvSpPr>
          <p:cNvPr id="3" name="スライド番号プレースホルダー 2"/>
          <p:cNvSpPr>
            <a:spLocks noGrp="1"/>
          </p:cNvSpPr>
          <p:nvPr>
            <p:ph type="sldNum" sz="quarter" idx="12"/>
          </p:nvPr>
        </p:nvSpPr>
        <p:spPr>
          <a:xfrm>
            <a:off x="8610600" y="6356350"/>
            <a:ext cx="2743200" cy="365125"/>
          </a:xfrm>
        </p:spPr>
        <p:txBody>
          <a:bodyPr/>
          <a:lstStyle/>
          <a:p>
            <a:fld id="{40498343-1E8D-44CC-9580-D8793D33158C}" type="slidenum">
              <a:rPr lang="ja-JP" altLang="en-US" smtClean="0"/>
              <a:t>9</a:t>
            </a:fld>
            <a:endParaRPr lang="ja-JP" altLang="en-US" dirty="0"/>
          </a:p>
        </p:txBody>
      </p:sp>
      <p:pic>
        <p:nvPicPr>
          <p:cNvPr id="4" name="図 3">
            <a:extLst>
              <a:ext uri="{FF2B5EF4-FFF2-40B4-BE49-F238E27FC236}">
                <a16:creationId xmlns:a16="http://schemas.microsoft.com/office/drawing/2014/main" id="{79972ABF-065E-4E8F-A61F-1214F7E15974}"/>
              </a:ext>
            </a:extLst>
          </p:cNvPr>
          <p:cNvPicPr>
            <a:picLocks noChangeAspect="1"/>
          </p:cNvPicPr>
          <p:nvPr/>
        </p:nvPicPr>
        <p:blipFill>
          <a:blip r:embed="rId4"/>
          <a:stretch>
            <a:fillRect/>
          </a:stretch>
        </p:blipFill>
        <p:spPr>
          <a:xfrm>
            <a:off x="2379798" y="3727625"/>
            <a:ext cx="2124261" cy="2839801"/>
          </a:xfrm>
          <a:prstGeom prst="rect">
            <a:avLst/>
          </a:prstGeom>
          <a:ln>
            <a:solidFill>
              <a:schemeClr val="bg1">
                <a:lumMod val="50000"/>
              </a:schemeClr>
            </a:solidFill>
          </a:ln>
        </p:spPr>
      </p:pic>
      <p:pic>
        <p:nvPicPr>
          <p:cNvPr id="5" name="図 4">
            <a:extLst>
              <a:ext uri="{FF2B5EF4-FFF2-40B4-BE49-F238E27FC236}">
                <a16:creationId xmlns:a16="http://schemas.microsoft.com/office/drawing/2014/main" id="{F22492BF-317F-44A7-99BB-1C3DC93DF127}"/>
              </a:ext>
            </a:extLst>
          </p:cNvPr>
          <p:cNvPicPr>
            <a:picLocks noChangeAspect="1"/>
          </p:cNvPicPr>
          <p:nvPr/>
        </p:nvPicPr>
        <p:blipFill>
          <a:blip r:embed="rId5"/>
          <a:stretch>
            <a:fillRect/>
          </a:stretch>
        </p:blipFill>
        <p:spPr>
          <a:xfrm>
            <a:off x="6719636" y="3610947"/>
            <a:ext cx="1740003" cy="2326034"/>
          </a:xfrm>
          <a:prstGeom prst="rect">
            <a:avLst/>
          </a:prstGeom>
          <a:ln>
            <a:solidFill>
              <a:schemeClr val="bg1">
                <a:lumMod val="50000"/>
              </a:schemeClr>
            </a:solidFill>
          </a:ln>
        </p:spPr>
      </p:pic>
      <p:pic>
        <p:nvPicPr>
          <p:cNvPr id="6" name="図 5">
            <a:extLst>
              <a:ext uri="{FF2B5EF4-FFF2-40B4-BE49-F238E27FC236}">
                <a16:creationId xmlns:a16="http://schemas.microsoft.com/office/drawing/2014/main" id="{8E0E168F-2612-4017-9189-7DD53A5879EF}"/>
              </a:ext>
            </a:extLst>
          </p:cNvPr>
          <p:cNvPicPr>
            <a:picLocks noChangeAspect="1"/>
          </p:cNvPicPr>
          <p:nvPr/>
        </p:nvPicPr>
        <p:blipFill rotWithShape="1">
          <a:blip r:embed="rId6"/>
          <a:srcRect t="1361" b="-1"/>
          <a:stretch/>
        </p:blipFill>
        <p:spPr>
          <a:xfrm>
            <a:off x="9499525" y="223085"/>
            <a:ext cx="1992997" cy="2639148"/>
          </a:xfrm>
          <a:prstGeom prst="rect">
            <a:avLst/>
          </a:prstGeom>
          <a:ln>
            <a:solidFill>
              <a:schemeClr val="bg1">
                <a:lumMod val="50000"/>
              </a:schemeClr>
            </a:solidFill>
          </a:ln>
        </p:spPr>
      </p:pic>
    </p:spTree>
    <p:extLst>
      <p:ext uri="{BB962C8B-B14F-4D97-AF65-F5344CB8AC3E}">
        <p14:creationId xmlns:p14="http://schemas.microsoft.com/office/powerpoint/2010/main" val="76305058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A51BCF592701B74FB95E0F63F34B3E8C" ma:contentTypeVersion="18" ma:contentTypeDescription="新しいドキュメントを作成します。" ma:contentTypeScope="" ma:versionID="232a577d1b21f62a71791c9b0cbe5165">
  <xsd:schema xmlns:xsd="http://www.w3.org/2001/XMLSchema" xmlns:xs="http://www.w3.org/2001/XMLSchema" xmlns:p="http://schemas.microsoft.com/office/2006/metadata/properties" xmlns:ns2="dc369000-971c-4de2-98e9-ecd6e5b4885d" xmlns:ns3="eb54e04a-f2ad-4feb-b211-739ca8db5bc3" targetNamespace="http://schemas.microsoft.com/office/2006/metadata/properties" ma:root="true" ma:fieldsID="e09b5b7c7cc358b8c83950fde95fc5e1" ns2:_="" ns3:_="">
    <xsd:import namespace="dc369000-971c-4de2-98e9-ecd6e5b4885d"/>
    <xsd:import namespace="eb54e04a-f2ad-4feb-b211-739ca8db5bc3"/>
    <xsd:element name="properties">
      <xsd:complexType>
        <xsd:sequence>
          <xsd:element name="documentManagement">
            <xsd:complexType>
              <xsd:all>
                <xsd:element ref="ns2:_x5099__x8003_"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369000-971c-4de2-98e9-ecd6e5b4885d" elementFormDefault="qualified">
    <xsd:import namespace="http://schemas.microsoft.com/office/2006/documentManagement/types"/>
    <xsd:import namespace="http://schemas.microsoft.com/office/infopath/2007/PartnerControls"/>
    <xsd:element name="_x5099__x8003_" ma:index="8" nillable="true" ma:displayName="備考" ma:internalName="_x5099__x800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54bca362-144e-4619-a219-53031a33eb2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b54e04a-f2ad-4feb-b211-739ca8db5bc3"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bc8e9ca5-de69-4118-913c-c881dbe0963c}" ma:internalName="TaxCatchAll" ma:showField="CatchAllData" ma:web="eb54e04a-f2ad-4feb-b211-739ca8db5b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5099__x8003_ xmlns="dc369000-971c-4de2-98e9-ecd6e5b4885d" xsi:nil="true"/>
    <TaxCatchAll xmlns="eb54e04a-f2ad-4feb-b211-739ca8db5bc3" xsi:nil="true"/>
    <lcf76f155ced4ddcb4097134ff3c332f xmlns="dc369000-971c-4de2-98e9-ecd6e5b4885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3DCBDA-ABF6-4755-810A-EDA70A7365BB}"/>
</file>

<file path=customXml/itemProps2.xml><?xml version="1.0" encoding="utf-8"?>
<ds:datastoreItem xmlns:ds="http://schemas.openxmlformats.org/officeDocument/2006/customXml" ds:itemID="{16A6A4A5-9253-410A-A774-74AD6C8A7554}">
  <ds:schemaRefs>
    <ds:schemaRef ds:uri="http://schemas.microsoft.com/office/2006/metadata/properties"/>
    <ds:schemaRef ds:uri="http://schemas.microsoft.com/office/infopath/2007/PartnerControls"/>
    <ds:schemaRef ds:uri="dc369000-971c-4de2-98e9-ecd6e5b4885d"/>
  </ds:schemaRefs>
</ds:datastoreItem>
</file>

<file path=customXml/itemProps3.xml><?xml version="1.0" encoding="utf-8"?>
<ds:datastoreItem xmlns:ds="http://schemas.openxmlformats.org/officeDocument/2006/customXml" ds:itemID="{4D227830-4DFA-4C61-8C24-F9252A7BAA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2020</TotalTime>
  <Words>2254</Words>
  <Application>Microsoft Office PowerPoint</Application>
  <PresentationFormat>ワイド画面</PresentationFormat>
  <Paragraphs>262</Paragraphs>
  <Slides>16</Slides>
  <Notes>7</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16</vt:i4>
      </vt:variant>
    </vt:vector>
  </HeadingPairs>
  <TitlesOfParts>
    <vt:vector size="27" baseType="lpstr">
      <vt:lpstr>HGPｺﾞｼｯｸE</vt:lpstr>
      <vt:lpstr>HGP創英角ｺﾞｼｯｸUB</vt:lpstr>
      <vt:lpstr>HGSｺﾞｼｯｸE</vt:lpstr>
      <vt:lpstr>HGS創英角ｺﾞｼｯｸUB</vt:lpstr>
      <vt:lpstr>HG丸ｺﾞｼｯｸM-PRO</vt:lpstr>
      <vt:lpstr>游ゴシック</vt:lpstr>
      <vt:lpstr>游ゴシック Light</vt:lpstr>
      <vt:lpstr>Arial</vt:lpstr>
      <vt:lpstr>Calibri</vt:lpstr>
      <vt:lpstr>Office テーマ</vt:lpstr>
      <vt:lpstr>デザインの設定</vt:lpstr>
      <vt:lpstr>PowerPoint プレゼンテーション</vt:lpstr>
      <vt:lpstr>　　「日経WOMAN」とは</vt:lpstr>
      <vt:lpstr>PowerPoint プレゼンテーション</vt:lpstr>
      <vt:lpstr>　　「日経WOMAN」の特長</vt:lpstr>
      <vt:lpstr>　　　過去の特集記事例</vt:lpstr>
      <vt:lpstr>　　 　　　「日経WOMAN」読者のペルソナ 　</vt:lpstr>
      <vt:lpstr>　　「日経WOMAN」読者プロフィール</vt:lpstr>
      <vt:lpstr>　　　「日経WOMAN」読者の意識</vt:lpstr>
      <vt:lpstr>　　　「日経WOMAN」媒体概要</vt:lpstr>
      <vt:lpstr>　　　日経WOMANの取り組み① 　　　「ウーマン・オブ・ザ・イヤー」</vt:lpstr>
      <vt:lpstr>　　　日経WOMANの取り組み② 　　　「女性が活躍する会社　 　　　　　　　　　　BEST１００」</vt:lpstr>
      <vt:lpstr>　　　日経WOMANの取り組み③ 　　　　「ＷＯＭＡＮ　ＥＸＰＯ」</vt:lpstr>
      <vt:lpstr>　　WEB展開（日経クロスウーマン）</vt:lpstr>
      <vt:lpstr>　　広告料金</vt:lpstr>
      <vt:lpstr>　　広告料金</vt:lpstr>
      <vt:lpstr>　　お問い合わせ・お申込み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日経WOMAN媒体資料2020</dc:title>
  <dc:creator>日経BP</dc:creator>
  <cp:lastModifiedBy>石本 桜子</cp:lastModifiedBy>
  <cp:revision>142</cp:revision>
  <cp:lastPrinted>2020-01-27T06:41:36Z</cp:lastPrinted>
  <dcterms:created xsi:type="dcterms:W3CDTF">2018-04-12T02:33:39Z</dcterms:created>
  <dcterms:modified xsi:type="dcterms:W3CDTF">2022-11-07T06:57:32Z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0x010100A51BCF592701B74FB95E0F63F34B3E8C</vt:lpwstr>
  </property>
</Properties>
</file>