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62" r:id="rId3"/>
    <p:sldId id="257" r:id="rId4"/>
    <p:sldId id="261" r:id="rId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FF9F9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A8911-F965-4A72-96FB-F7CAE005A520}" type="datetimeFigureOut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3D37A-7E3C-4878-81F5-1C3BFC8676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69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696A7-B940-48FA-A395-197BB847661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77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696A7-B940-48FA-A395-197BB847661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696A7-B940-48FA-A395-197BB847661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0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7939-2F09-45A5-96A3-0D487EAA2A79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4117-377E-4C42-84DF-49C9BD362FD6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F23D-D5C3-4BEF-89B6-D81367ECC319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0F06ACE-D8F2-4FA1-8152-0BDD50CB037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角丸四角形 3"/>
          <p:cNvSpPr>
            <a:spLocks noChangeArrowheads="1"/>
          </p:cNvSpPr>
          <p:nvPr userDrawn="1"/>
        </p:nvSpPr>
        <p:spPr bwMode="auto">
          <a:xfrm>
            <a:off x="71438" y="71438"/>
            <a:ext cx="9001125" cy="6715125"/>
          </a:xfrm>
          <a:prstGeom prst="roundRect">
            <a:avLst>
              <a:gd name="adj" fmla="val 944"/>
            </a:avLst>
          </a:prstGeom>
          <a:noFill/>
          <a:ln w="19050">
            <a:solidFill>
              <a:srgbClr val="E3038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5" name="直線コネクタ 9"/>
          <p:cNvCxnSpPr>
            <a:cxnSpLocks noChangeShapeType="1"/>
          </p:cNvCxnSpPr>
          <p:nvPr userDrawn="1"/>
        </p:nvCxnSpPr>
        <p:spPr bwMode="auto">
          <a:xfrm>
            <a:off x="71438" y="928688"/>
            <a:ext cx="9001125" cy="1587"/>
          </a:xfrm>
          <a:prstGeom prst="line">
            <a:avLst/>
          </a:prstGeom>
          <a:noFill/>
          <a:ln w="19050">
            <a:solidFill>
              <a:srgbClr val="E30383"/>
            </a:solidFill>
            <a:round/>
            <a:headEnd/>
            <a:tailEnd/>
          </a:ln>
        </p:spPr>
      </p:cxn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43888" y="6453336"/>
            <a:ext cx="828674" cy="333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037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96AF-E8EB-4796-91F7-D236A599C22A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FC1-9D8A-4E38-8124-ABA01B99C7BF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CE-929F-4302-A1BA-54CFF1FAC77F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F777-0651-4E7C-8389-C9696079D9BA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57D2-A7CB-409A-A2B4-9466E1D54E1D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1AC2-6288-4A04-B617-3262FCEBF465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BFC1-9B88-403B-9A85-77C90B40293B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D80B-1FF1-4713-B133-1A4BEEEDA03D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5A348-341B-43B7-BBF4-2A91D09959C3}" type="datetime1">
              <a:rPr kumimoji="1" lang="ja-JP" altLang="en-US" smtClean="0"/>
              <a:t>2019/8/20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3408" y="284141"/>
            <a:ext cx="4719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kumimoji="1" lang="en-US" altLang="ja-JP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DUAL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リニューアル</a:t>
            </a:r>
            <a:endParaRPr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キャンペーンのご案内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595" y="146928"/>
            <a:ext cx="4166885" cy="5904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B0EBA8-7268-4A83-9ED6-ABC666A9DAA3}"/>
              </a:ext>
            </a:extLst>
          </p:cNvPr>
          <p:cNvSpPr txBox="1"/>
          <p:nvPr/>
        </p:nvSpPr>
        <p:spPr>
          <a:xfrm>
            <a:off x="102961" y="3086958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2013</a:t>
            </a:r>
            <a:r>
              <a:rPr kumimoji="1"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年創刊の日経</a:t>
            </a:r>
            <a:r>
              <a:rPr kumimoji="1"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DUAL</a:t>
            </a:r>
            <a:r>
              <a:rPr kumimoji="1"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日にリニューアル。「共働き子育て世代」を応援するコンセプトはそのままに、より読みやすいデザインに生まれ変わりました。それを記念して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パワーアップした編集記事と同じトーン＆マナーで掲載する「ネイティブタイアップ」を特別料金＆</a:t>
            </a:r>
            <a:r>
              <a: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PV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保証でご提供します。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30EEA2-31AA-4A77-829F-51226CE11D22}"/>
              </a:ext>
            </a:extLst>
          </p:cNvPr>
          <p:cNvSpPr txBox="1"/>
          <p:nvPr/>
        </p:nvSpPr>
        <p:spPr>
          <a:xfrm>
            <a:off x="102961" y="1556792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＜ネイティブ型タイアップ＞</a:t>
            </a:r>
            <a:endParaRPr lang="en-US" altLang="ja-JP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料金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％オフ！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１万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PV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保証！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FAAE7D-39B3-43B0-9E16-E288B717AD23}"/>
              </a:ext>
            </a:extLst>
          </p:cNvPr>
          <p:cNvSpPr txBox="1"/>
          <p:nvPr/>
        </p:nvSpPr>
        <p:spPr>
          <a:xfrm>
            <a:off x="35496" y="609329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</a:t>
            </a:r>
            <a:r>
              <a:rPr lang="en-US" altLang="ja-JP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日経ＢＰ　経済メディア広告部　</a:t>
            </a:r>
            <a:endParaRPr lang="en-US" altLang="ja-JP" sz="2000" b="1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Mail</a:t>
            </a:r>
            <a:r>
              <a:rPr lang="ja-JP" altLang="en-US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nxw-ad@nikkeibp.co.jp</a:t>
            </a:r>
            <a:r>
              <a:rPr lang="ja-JP" altLang="en-US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2000" b="1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03-6811-8218</a:t>
            </a:r>
            <a:endParaRPr kumimoji="1" lang="ja-JP" altLang="en-US" sz="2000" b="1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51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214313" y="125510"/>
            <a:ext cx="7786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DUAL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リニューアル記念</a:t>
            </a:r>
            <a:b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ネイティブ広告特別プラン</a:t>
            </a:r>
          </a:p>
        </p:txBody>
      </p:sp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0687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14313" y="995244"/>
            <a:ext cx="8750175" cy="1569660"/>
          </a:xfrm>
          <a:prstGeom prst="rect">
            <a:avLst/>
          </a:prstGeom>
          <a:solidFill>
            <a:srgbClr val="FFE1E1"/>
          </a:solidFill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【2019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月掲載開始分まで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◎通常料金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万円のところ、リニューアル記念特別料金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（税別）で実施可能！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◎さらにタイアップページへの誘導を強化することで、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10,000PV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保証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75723" y="2731871"/>
            <a:ext cx="2784762" cy="39498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＜日経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DUAL 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実績クライアント＞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・三井不動産レジデンシャル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・住友林業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・ヤンセンファーマ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・ダイソン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・サントリー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anasonic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・アイロボットジャパン（ルンバ）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・ミーレ（食洗機）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・伸芽会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・ヤマハ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・大和証券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FP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法人ガイア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・みずほフィナンシャルグループ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・セコム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・積水ハウス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・町田市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・フィリップス（子ども用電動歯ブラシ）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・楽天インシュアランスプランニング（自転車保険）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JUBILEE WORKS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Time Free(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アプリ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Windows Digital Lifestyle Consortium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・パルシステム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・・・ほか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87525" y="2708920"/>
            <a:ext cx="5580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✓　ネイティブ広告実施クライアントの約半数が複数回継続実施！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✓　フルタイム共働きをターゲットにした商材をお持ちのクライアント様へ！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9711" y="6495147"/>
            <a:ext cx="5714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その他ネイティブ事例はこちらから →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https://dual.nikkei.co.jp/search/?q=PR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3693904"/>
            <a:ext cx="2601589" cy="818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88" y="4616120"/>
            <a:ext cx="2564225" cy="8547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155" y="3694241"/>
            <a:ext cx="2601589" cy="8174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793" y="4616120"/>
            <a:ext cx="2615951" cy="8547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88" y="5574968"/>
            <a:ext cx="2564225" cy="806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121" y="5574968"/>
            <a:ext cx="2611623" cy="806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正方形/長方形 24"/>
          <p:cNvSpPr/>
          <p:nvPr/>
        </p:nvSpPr>
        <p:spPr>
          <a:xfrm>
            <a:off x="287524" y="3284984"/>
            <a:ext cx="5312220" cy="2881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現在掲載中のネイティブ広告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121E9FC-572C-424A-BC1C-2AD33AF2BE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424" y="179968"/>
            <a:ext cx="2794858" cy="5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0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DUAL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とは？</a:t>
            </a:r>
          </a:p>
        </p:txBody>
      </p:sp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0687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399445" y="1970857"/>
            <a:ext cx="83518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DUAL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は、共働きの家族を応援し、仕事に育児に忙しいワーキングママとパパに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有益な情報を提供する情報サイトです。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子供の年齢に応じた育児や教育、共働き世帯のためのマネー情報、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仕事と子育ての両立やキャリアの悩みなど、幅広いテーマを取り扱います。</a:t>
            </a:r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398463" y="1177657"/>
            <a:ext cx="318548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働くママ＆パパの情報サイト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31" name="Rectangle 54"/>
          <p:cNvSpPr>
            <a:spLocks noChangeArrowheads="1"/>
          </p:cNvSpPr>
          <p:nvPr/>
        </p:nvSpPr>
        <p:spPr bwMode="auto">
          <a:xfrm>
            <a:off x="398463" y="1496740"/>
            <a:ext cx="26425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https://dual.nikkei.com/</a:t>
            </a:r>
          </a:p>
        </p:txBody>
      </p:sp>
      <p:graphicFrame>
        <p:nvGraphicFramePr>
          <p:cNvPr id="1026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73534"/>
              </p:ext>
            </p:extLst>
          </p:nvPr>
        </p:nvGraphicFramePr>
        <p:xfrm>
          <a:off x="511174" y="3643507"/>
          <a:ext cx="35041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4" imgW="3124447" imgH="352261" progId="Excel.Sheet.12">
                  <p:embed/>
                </p:oleObj>
              </mc:Choice>
              <mc:Fallback>
                <p:oleObj name="Worksheet" r:id="rId4" imgW="3124447" imgH="35226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4" y="3643507"/>
                        <a:ext cx="3504175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テキスト ボックス 236"/>
          <p:cNvSpPr txBox="1">
            <a:spLocks noChangeArrowheads="1"/>
          </p:cNvSpPr>
          <p:nvPr/>
        </p:nvSpPr>
        <p:spPr bwMode="auto">
          <a:xfrm>
            <a:off x="497355" y="4089605"/>
            <a:ext cx="11224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2019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月実績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AutoShape 91"/>
          <p:cNvSpPr>
            <a:spLocks noChangeArrowheads="1"/>
          </p:cNvSpPr>
          <p:nvPr/>
        </p:nvSpPr>
        <p:spPr bwMode="auto">
          <a:xfrm>
            <a:off x="511174" y="3215870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14304" y="4813793"/>
            <a:ext cx="372808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DUAL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メール受信会員（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2019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月時点）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無料メルマガ：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179,180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女性：男性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65.4%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34.6%</a:t>
            </a: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35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歳～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　　　　　 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51.5%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世帯年収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万円以上  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57.3%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関東地域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		71.1%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配偶者有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84.8%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子ども有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71.3%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CF26A83-D1FA-43EC-BA86-8505E652F5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424" y="179968"/>
            <a:ext cx="2794858" cy="517428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8D5F545-E64B-4AAB-AF6F-2688D6F3E56C}"/>
              </a:ext>
            </a:extLst>
          </p:cNvPr>
          <p:cNvGrpSpPr/>
          <p:nvPr/>
        </p:nvGrpSpPr>
        <p:grpSpPr>
          <a:xfrm>
            <a:off x="5015423" y="2956843"/>
            <a:ext cx="3504176" cy="3714422"/>
            <a:chOff x="5015423" y="2956843"/>
            <a:chExt cx="3504176" cy="371442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EB5444C-DDE5-4806-92C0-0EE432DE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5423" y="2956843"/>
              <a:ext cx="3502800" cy="32003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1635EB6-E72C-4F09-91D6-2CC1E839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5423" y="3300853"/>
              <a:ext cx="3504176" cy="337041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844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8690206-F0C6-4D47-B98F-6635685A465E}"/>
              </a:ext>
            </a:extLst>
          </p:cNvPr>
          <p:cNvGrpSpPr/>
          <p:nvPr/>
        </p:nvGrpSpPr>
        <p:grpSpPr>
          <a:xfrm>
            <a:off x="5305648" y="1156642"/>
            <a:ext cx="3218400" cy="2800314"/>
            <a:chOff x="5305648" y="1156642"/>
            <a:chExt cx="3218400" cy="2800314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606C70AC-8586-4709-AF21-2ACCFB438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5648" y="1156642"/>
              <a:ext cx="3218400" cy="29710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D9E0C45-B036-4621-A9EF-AD7AE8B85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5648" y="1465616"/>
              <a:ext cx="3218400" cy="249134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DUAL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ネイティブ広告</a:t>
            </a:r>
          </a:p>
        </p:txBody>
      </p:sp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0687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3D4CCB55-3D64-4C7F-B1F5-C75B7BBA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71" y="1181070"/>
            <a:ext cx="51194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DUAL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の通常記事と同じトーン＆マナー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コンテンツを展開。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spcAft>
                <a:spcPts val="600"/>
              </a:spcAf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親近感と信頼性をもってユーザーに記事を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訴求します。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spcAft>
                <a:spcPts val="600"/>
              </a:spcAf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編集記事同様、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の新着一覧やメルマガ、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公式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Facebook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からも誘導します！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743C2F1-9127-4437-9386-8265D42C1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222" y="220371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chemeClr val="bg1">
                  <a:lumMod val="9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" name="ストライプ矢印 34">
            <a:extLst>
              <a:ext uri="{FF2B5EF4-FFF2-40B4-BE49-F238E27FC236}">
                <a16:creationId xmlns:a16="http://schemas.microsoft.com/office/drawing/2014/main" id="{DDBD5C12-F87A-4AE8-904A-1AA89091973C}"/>
              </a:ext>
            </a:extLst>
          </p:cNvPr>
          <p:cNvSpPr/>
          <p:nvPr/>
        </p:nvSpPr>
        <p:spPr bwMode="auto">
          <a:xfrm>
            <a:off x="272479" y="3068960"/>
            <a:ext cx="4965806" cy="748618"/>
          </a:xfrm>
          <a:prstGeom prst="stripedRightArrow">
            <a:avLst>
              <a:gd name="adj1" fmla="val 66931"/>
              <a:gd name="adj2" fmla="val 45163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Point①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編集視点のコンテンツ制作</a:t>
            </a:r>
          </a:p>
        </p:txBody>
      </p:sp>
      <p:sp>
        <p:nvSpPr>
          <p:cNvPr id="32" name="ストライプ矢印 34">
            <a:extLst>
              <a:ext uri="{FF2B5EF4-FFF2-40B4-BE49-F238E27FC236}">
                <a16:creationId xmlns:a16="http://schemas.microsoft.com/office/drawing/2014/main" id="{E80B45E3-069D-43FA-94B2-559783E842DC}"/>
              </a:ext>
            </a:extLst>
          </p:cNvPr>
          <p:cNvSpPr/>
          <p:nvPr/>
        </p:nvSpPr>
        <p:spPr bwMode="auto">
          <a:xfrm>
            <a:off x="272479" y="3923813"/>
            <a:ext cx="4965806" cy="748618"/>
          </a:xfrm>
          <a:prstGeom prst="stripedRightArrow">
            <a:avLst>
              <a:gd name="adj1" fmla="val 66931"/>
              <a:gd name="adj2" fmla="val 45163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Point②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誘導枠もネイティブ</a:t>
            </a:r>
          </a:p>
        </p:txBody>
      </p:sp>
      <p:sp>
        <p:nvSpPr>
          <p:cNvPr id="33" name="ストライプ矢印 34">
            <a:extLst>
              <a:ext uri="{FF2B5EF4-FFF2-40B4-BE49-F238E27FC236}">
                <a16:creationId xmlns:a16="http://schemas.microsoft.com/office/drawing/2014/main" id="{ACA4F903-8E2E-4E64-BEEC-DBB7E5379AAD}"/>
              </a:ext>
            </a:extLst>
          </p:cNvPr>
          <p:cNvSpPr/>
          <p:nvPr/>
        </p:nvSpPr>
        <p:spPr bwMode="auto">
          <a:xfrm>
            <a:off x="272479" y="4778666"/>
            <a:ext cx="4965806" cy="748618"/>
          </a:xfrm>
          <a:prstGeom prst="stripedRightArrow">
            <a:avLst>
              <a:gd name="adj1" fmla="val 66931"/>
              <a:gd name="adj2" fmla="val 45163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Point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スマートフォン最適化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9512" y="5661248"/>
            <a:ext cx="5058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＊企画記事特集ヘッダー画像内に「協力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/○○○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社」のクレジット表記が入ります。 </a:t>
            </a: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＊編集記事配信枠での誘導には「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」表記が入ります。 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9933" y="6166351"/>
            <a:ext cx="6156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通常料金：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（税別）</a:t>
            </a:r>
            <a:r>
              <a:rPr lang="en-US" altLang="zh-TW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lang="zh-TW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内訳</a:t>
            </a:r>
            <a:r>
              <a:rPr lang="en-US" altLang="zh-TW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 </a:t>
            </a:r>
            <a:r>
              <a:rPr lang="zh-TW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掲載費：</a:t>
            </a:r>
            <a:r>
              <a:rPr lang="en-US" altLang="zh-TW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zh-TW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zh-TW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zh-TW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制作費：</a:t>
            </a:r>
            <a:r>
              <a:rPr lang="en-US" altLang="zh-TW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zh-TW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zh-TW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スポンサード期間 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ヶ月、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6,000PV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想定（通常）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F05586A-8398-4A82-8416-0E126C0ACB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424" y="179968"/>
            <a:ext cx="2794858" cy="5174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9DC9308-A85E-43DC-BD3F-67AE8FB4C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530" y="4005064"/>
            <a:ext cx="2290911" cy="2234830"/>
          </a:xfrm>
          <a:prstGeom prst="rect">
            <a:avLst/>
          </a:prstGeom>
        </p:spPr>
      </p:pic>
      <p:grpSp>
        <p:nvGrpSpPr>
          <p:cNvPr id="21" name="グループ化 65">
            <a:extLst>
              <a:ext uri="{FF2B5EF4-FFF2-40B4-BE49-F238E27FC236}">
                <a16:creationId xmlns:a16="http://schemas.microsoft.com/office/drawing/2014/main" id="{B0B5FF9F-47C0-40EE-8B84-248F8D91F460}"/>
              </a:ext>
            </a:extLst>
          </p:cNvPr>
          <p:cNvGrpSpPr>
            <a:grpSpLocks/>
          </p:cNvGrpSpPr>
          <p:nvPr/>
        </p:nvGrpSpPr>
        <p:grpSpPr bwMode="auto">
          <a:xfrm>
            <a:off x="7477666" y="2941852"/>
            <a:ext cx="1532444" cy="3279600"/>
            <a:chOff x="5457056" y="1844824"/>
            <a:chExt cx="1497046" cy="2870076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6D3771D9-3965-4643-9FEA-22C645C480F0}"/>
                </a:ext>
              </a:extLst>
            </p:cNvPr>
            <p:cNvSpPr/>
            <p:nvPr/>
          </p:nvSpPr>
          <p:spPr>
            <a:xfrm>
              <a:off x="6251444" y="2635341"/>
              <a:ext cx="548551" cy="106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pic>
          <p:nvPicPr>
            <p:cNvPr id="26" name="Picture 3" descr="\\Bpserver\project\KOUKOKU\ZENTAI\生活情報グループ広告部\WOL\WOL Selectionロゴ\WOL_Selection_ロゴのみver\Selection_pink_S.jpg">
              <a:extLst>
                <a:ext uri="{FF2B5EF4-FFF2-40B4-BE49-F238E27FC236}">
                  <a16:creationId xmlns:a16="http://schemas.microsoft.com/office/drawing/2014/main" id="{BEE805D8-524A-40C7-A688-C29084594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412" y="2611115"/>
              <a:ext cx="410203" cy="137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 descr="nbowelcome">
              <a:extLst>
                <a:ext uri="{FF2B5EF4-FFF2-40B4-BE49-F238E27FC236}">
                  <a16:creationId xmlns:a16="http://schemas.microsoft.com/office/drawing/2014/main" id="{206F04F6-9BA3-402D-93CA-BE68B586C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056" y="1844824"/>
              <a:ext cx="1497046" cy="287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FCF27D51-B962-4BA6-AC17-7241E87CAD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6105" y="3478502"/>
            <a:ext cx="1332000" cy="20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0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472</Words>
  <Application>Microsoft Office PowerPoint</Application>
  <PresentationFormat>画面に合わせる (4:3)</PresentationFormat>
  <Paragraphs>76</Paragraphs>
  <Slides>4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HGP創英角ｺﾞｼｯｸUB</vt:lpstr>
      <vt:lpstr>Meiryo UI</vt:lpstr>
      <vt:lpstr>メイリオ</vt:lpstr>
      <vt:lpstr>Arial</vt:lpstr>
      <vt:lpstr>Calibri</vt:lpstr>
      <vt:lpstr>Office テーマ</vt:lpstr>
      <vt:lpstr>Microsoft Excel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森川 大輔</cp:lastModifiedBy>
  <cp:revision>32</cp:revision>
  <cp:lastPrinted>2017-07-03T00:42:43Z</cp:lastPrinted>
  <dcterms:created xsi:type="dcterms:W3CDTF">2017-06-30T07:15:46Z</dcterms:created>
  <dcterms:modified xsi:type="dcterms:W3CDTF">2019-08-20T02:22:32Z</dcterms:modified>
</cp:coreProperties>
</file>