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1"/>
  </p:sldMasterIdLst>
  <p:notesMasterIdLst>
    <p:notesMasterId r:id="rId25"/>
  </p:notesMasterIdLst>
  <p:handoutMasterIdLst>
    <p:handoutMasterId r:id="rId26"/>
  </p:handoutMasterIdLst>
  <p:sldIdLst>
    <p:sldId id="256" r:id="rId2"/>
    <p:sldId id="357" r:id="rId3"/>
    <p:sldId id="385" r:id="rId4"/>
    <p:sldId id="380" r:id="rId5"/>
    <p:sldId id="384" r:id="rId6"/>
    <p:sldId id="411" r:id="rId7"/>
    <p:sldId id="391" r:id="rId8"/>
    <p:sldId id="343" r:id="rId9"/>
    <p:sldId id="389" r:id="rId10"/>
    <p:sldId id="404" r:id="rId11"/>
    <p:sldId id="408" r:id="rId12"/>
    <p:sldId id="405" r:id="rId13"/>
    <p:sldId id="346" r:id="rId14"/>
    <p:sldId id="373" r:id="rId15"/>
    <p:sldId id="345" r:id="rId16"/>
    <p:sldId id="371" r:id="rId17"/>
    <p:sldId id="429" r:id="rId18"/>
    <p:sldId id="370" r:id="rId19"/>
    <p:sldId id="374" r:id="rId20"/>
    <p:sldId id="409" r:id="rId21"/>
    <p:sldId id="410" r:id="rId22"/>
    <p:sldId id="430" r:id="rId23"/>
    <p:sldId id="406" r:id="rId24"/>
  </p:sldIdLst>
  <p:sldSz cx="9906000" cy="6858000" type="A4"/>
  <p:notesSz cx="6635750" cy="9766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4D33A"/>
    <a:srgbClr val="CBCBCB"/>
    <a:srgbClr val="4B4B4B"/>
    <a:srgbClr val="E7E7E7"/>
    <a:srgbClr val="E5BC3F"/>
    <a:srgbClr val="D59B2E"/>
    <a:srgbClr val="DC9E29"/>
    <a:srgbClr val="F4DDBB"/>
    <a:srgbClr val="EA6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6370" autoAdjust="0"/>
  </p:normalViewPr>
  <p:slideViewPr>
    <p:cSldViewPr>
      <p:cViewPr varScale="1">
        <p:scale>
          <a:sx n="90" d="100"/>
          <a:sy n="90" d="100"/>
        </p:scale>
        <p:origin x="1302" y="78"/>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79" d="100"/>
          <a:sy n="79"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62188100936799E-2"/>
          <c:y val="3.9369619913959451E-2"/>
          <c:w val="0.93363084911818484"/>
          <c:h val="0.94279316678735292"/>
        </c:manualLayout>
      </c:layout>
      <c:doughnutChart>
        <c:varyColors val="1"/>
        <c:ser>
          <c:idx val="0"/>
          <c:order val="0"/>
          <c:tx>
            <c:strRef>
              <c:f>Sheet1!$B$1</c:f>
              <c:strCache>
                <c:ptCount val="1"/>
                <c:pt idx="0">
                  <c:v>性別</c:v>
                </c:pt>
              </c:strCache>
            </c:strRef>
          </c:tx>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21C4-49BA-951B-318974F2B4C9}"/>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21C4-49BA-951B-318974F2B4C9}"/>
              </c:ext>
            </c:extLst>
          </c:dPt>
          <c:dLbls>
            <c:dLbl>
              <c:idx val="0"/>
              <c:delete val="1"/>
              <c:extLst>
                <c:ext xmlns:c15="http://schemas.microsoft.com/office/drawing/2012/chart" uri="{CE6537A1-D6FC-4f65-9D91-7224C49458BB}"/>
                <c:ext xmlns:c16="http://schemas.microsoft.com/office/drawing/2014/chart" uri="{C3380CC4-5D6E-409C-BE32-E72D297353CC}">
                  <c16:uniqueId val="{00000001-21C4-49BA-951B-318974F2B4C9}"/>
                </c:ext>
              </c:extLst>
            </c:dLbl>
            <c:dLbl>
              <c:idx val="1"/>
              <c:layout>
                <c:manualLayout>
                  <c:x val="9.1721963412414648E-2"/>
                  <c:y val="2.2191262074766284E-3"/>
                </c:manualLayout>
              </c:layout>
              <c:spPr>
                <a:noFill/>
                <a:ln>
                  <a:noFill/>
                </a:ln>
                <a:effectLst/>
              </c:spPr>
              <c:txPr>
                <a:bodyPr rot="0" spcFirstLastPara="1" vertOverflow="ellipsis" vert="horz" wrap="none" lIns="0" tIns="0" rIns="0" bIns="0" anchor="ctr" anchorCtr="1">
                  <a:noAutofit/>
                </a:bodyPr>
                <a:lstStyle/>
                <a:p>
                  <a:pPr>
                    <a:defRPr sz="1600" b="1" i="0" u="none" strike="noStrike" kern="1200" baseline="0">
                      <a:solidFill>
                        <a:schemeClr val="tx1"/>
                      </a:solidFill>
                      <a:latin typeface="+mn-lt"/>
                      <a:ea typeface="+mn-ea"/>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46977795048037435"/>
                      <c:h val="0.23274777036240471"/>
                    </c:manualLayout>
                  </c15:layout>
                </c:ext>
                <c:ext xmlns:c16="http://schemas.microsoft.com/office/drawing/2014/chart" uri="{C3380CC4-5D6E-409C-BE32-E72D297353CC}">
                  <c16:uniqueId val="{00000003-21C4-49BA-951B-318974F2B4C9}"/>
                </c:ext>
              </c:extLst>
            </c:dLbl>
            <c:spPr>
              <a:noFill/>
              <a:ln>
                <a:noFill/>
              </a:ln>
              <a:effectLst/>
            </c:spPr>
            <c:txPr>
              <a:bodyPr rot="0" spcFirstLastPara="1" vertOverflow="ellipsis" vert="horz" wrap="none" lIns="0" tIns="0" rIns="0" bIns="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男性</c:v>
                </c:pt>
                <c:pt idx="1">
                  <c:v>女性</c:v>
                </c:pt>
              </c:strCache>
            </c:strRef>
          </c:cat>
          <c:val>
            <c:numRef>
              <c:f>Sheet1!$B$2:$B$3</c:f>
              <c:numCache>
                <c:formatCode>0.0%</c:formatCode>
                <c:ptCount val="2"/>
                <c:pt idx="0">
                  <c:v>9.1999999999999998E-2</c:v>
                </c:pt>
                <c:pt idx="1">
                  <c:v>0.90800000000000003</c:v>
                </c:pt>
              </c:numCache>
            </c:numRef>
          </c:val>
          <c:extLst>
            <c:ext xmlns:c16="http://schemas.microsoft.com/office/drawing/2014/chart" uri="{C3380CC4-5D6E-409C-BE32-E72D297353CC}">
              <c16:uniqueId val="{00000004-21C4-49BA-951B-318974F2B4C9}"/>
            </c:ext>
          </c:extLst>
        </c:ser>
        <c:dLbls>
          <c:showLegendKey val="0"/>
          <c:showVal val="1"/>
          <c:showCatName val="0"/>
          <c:showSerName val="0"/>
          <c:showPercent val="0"/>
          <c:showBubbleSize val="0"/>
          <c:showLeaderLines val="1"/>
        </c:dLbls>
        <c:firstSliceAng val="0"/>
        <c:holeSize val="3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62188100936799E-2"/>
          <c:y val="3.9369619913959451E-2"/>
          <c:w val="0.93363084911818484"/>
          <c:h val="0.94279316678735292"/>
        </c:manualLayout>
      </c:layout>
      <c:doughnutChart>
        <c:varyColors val="1"/>
        <c:ser>
          <c:idx val="0"/>
          <c:order val="0"/>
          <c:tx>
            <c:strRef>
              <c:f>Sheet1!$B$1</c:f>
              <c:strCache>
                <c:ptCount val="1"/>
                <c:pt idx="0">
                  <c:v>年代</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F281-4E8D-970A-4D72C53305B6}"/>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F281-4E8D-970A-4D72C53305B6}"/>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F281-4E8D-970A-4D72C53305B6}"/>
              </c:ext>
            </c:extLst>
          </c:dPt>
          <c:dLbls>
            <c:dLbl>
              <c:idx val="0"/>
              <c:layout>
                <c:manualLayout>
                  <c:x val="5.0200051664112733E-2"/>
                  <c:y val="-1.7484743275740049E-2"/>
                </c:manualLayout>
              </c:layout>
              <c:numFmt formatCode="0.0%" sourceLinked="0"/>
              <c:spPr>
                <a:noFill/>
                <a:ln w="6350">
                  <a:no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F281-4E8D-970A-4D72C53305B6}"/>
                </c:ext>
              </c:extLst>
            </c:dLbl>
            <c:dLbl>
              <c:idx val="1"/>
              <c:layout>
                <c:manualLayout>
                  <c:x val="-4.5146470866494487E-17"/>
                  <c:y val="-1.9893842072656476E-2"/>
                </c:manualLayout>
              </c:layout>
              <c:numFmt formatCode="0.0%" sourceLinked="0"/>
              <c:spPr>
                <a:noFill/>
                <a:ln w="6350">
                  <a:no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F281-4E8D-970A-4D72C53305B6}"/>
                </c:ext>
              </c:extLst>
            </c:dLbl>
            <c:dLbl>
              <c:idx val="2"/>
              <c:delete val="1"/>
              <c:extLst>
                <c:ext xmlns:c15="http://schemas.microsoft.com/office/drawing/2012/chart" uri="{CE6537A1-D6FC-4f65-9D91-7224C49458BB}"/>
                <c:ext xmlns:c16="http://schemas.microsoft.com/office/drawing/2014/chart" uri="{C3380CC4-5D6E-409C-BE32-E72D297353CC}">
                  <c16:uniqueId val="{00000005-F281-4E8D-970A-4D72C53305B6}"/>
                </c:ext>
              </c:extLst>
            </c:dLbl>
            <c:numFmt formatCode="0.0%" sourceLinked="0"/>
            <c:spPr>
              <a:noFill/>
              <a:ln w="6350">
                <a:solidFill>
                  <a:prstClr val="black"/>
                </a:solid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20代以下</c:v>
                </c:pt>
                <c:pt idx="1">
                  <c:v>30代</c:v>
                </c:pt>
                <c:pt idx="2">
                  <c:v>その他</c:v>
                </c:pt>
              </c:strCache>
            </c:strRef>
          </c:cat>
          <c:val>
            <c:numRef>
              <c:f>Sheet1!$B$2:$B$4</c:f>
              <c:numCache>
                <c:formatCode>0.0%</c:formatCode>
                <c:ptCount val="3"/>
                <c:pt idx="0">
                  <c:v>0.22</c:v>
                </c:pt>
                <c:pt idx="1">
                  <c:v>0.44</c:v>
                </c:pt>
                <c:pt idx="2">
                  <c:v>0.34000000000000008</c:v>
                </c:pt>
              </c:numCache>
            </c:numRef>
          </c:val>
          <c:extLst>
            <c:ext xmlns:c16="http://schemas.microsoft.com/office/drawing/2014/chart" uri="{C3380CC4-5D6E-409C-BE32-E72D297353CC}">
              <c16:uniqueId val="{00000006-F281-4E8D-970A-4D72C53305B6}"/>
            </c:ext>
          </c:extLst>
        </c:ser>
        <c:dLbls>
          <c:showLegendKey val="0"/>
          <c:showVal val="1"/>
          <c:showCatName val="0"/>
          <c:showSerName val="0"/>
          <c:showPercent val="0"/>
          <c:showBubbleSize val="0"/>
          <c:showLeaderLines val="0"/>
        </c:dLbls>
        <c:firstSliceAng val="0"/>
        <c:holeSize val="3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62188100936799E-2"/>
          <c:y val="3.9369619913959451E-2"/>
          <c:w val="0.93363084911818484"/>
          <c:h val="0.94279316678735292"/>
        </c:manualLayout>
      </c:layout>
      <c:doughnutChart>
        <c:varyColors val="1"/>
        <c:ser>
          <c:idx val="0"/>
          <c:order val="0"/>
          <c:tx>
            <c:strRef>
              <c:f>Sheet1!$B$1</c:f>
              <c:strCache>
                <c:ptCount val="1"/>
                <c:pt idx="0">
                  <c:v>世帯年収</c:v>
                </c:pt>
              </c:strCache>
            </c:strRef>
          </c:tx>
          <c:dPt>
            <c:idx val="0"/>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1-FC63-4323-B0E1-4024DF296841}"/>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FC63-4323-B0E1-4024DF296841}"/>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FC63-4323-B0E1-4024DF296841}"/>
              </c:ext>
            </c:extLst>
          </c:dPt>
          <c:dPt>
            <c:idx val="3"/>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6-A6B8-438E-8898-9922B46B09C5}"/>
              </c:ext>
            </c:extLst>
          </c:dPt>
          <c:dLbls>
            <c:dLbl>
              <c:idx val="0"/>
              <c:layout>
                <c:manualLayout>
                  <c:x val="4.6600442667512079E-2"/>
                  <c:y val="9.4115554633338282E-3"/>
                </c:manualLayout>
              </c:layout>
              <c:spPr>
                <a:noFill/>
                <a:ln>
                  <a:noFill/>
                </a:ln>
                <a:effectLst/>
              </c:spPr>
              <c:txPr>
                <a:bodyPr rot="0" spcFirstLastPara="1" vertOverflow="ellipsis" horzOverflow="clip" vert="horz" wrap="square" lIns="0" tIns="0" rIns="0" bIns="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46608441798615635"/>
                      <c:h val="0.40462759512525892"/>
                    </c:manualLayout>
                  </c15:layout>
                </c:ext>
                <c:ext xmlns:c16="http://schemas.microsoft.com/office/drawing/2014/chart" uri="{C3380CC4-5D6E-409C-BE32-E72D297353CC}">
                  <c16:uniqueId val="{00000001-FC63-4323-B0E1-4024DF296841}"/>
                </c:ext>
              </c:extLst>
            </c:dLbl>
            <c:dLbl>
              <c:idx val="1"/>
              <c:layout>
                <c:manualLayout>
                  <c:x val="-7.4560708268019332E-2"/>
                  <c:y val="3.2940444121668438E-2"/>
                </c:manualLayout>
              </c:layout>
              <c:spPr>
                <a:noFill/>
                <a:ln w="6350">
                  <a:noFill/>
                </a:ln>
                <a:effectLst/>
              </c:spPr>
              <c:txPr>
                <a:bodyPr rot="0" spcFirstLastPara="1" vertOverflow="ellipsis" horzOverflow="clip" vert="horz" wrap="square" lIns="0" tIns="0" rIns="0" bIns="0" anchor="ctr" anchorCtr="1">
                  <a:no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48967891928069462"/>
                      <c:h val="0.25562192225462332"/>
                    </c:manualLayout>
                  </c15:layout>
                </c:ext>
                <c:ext xmlns:c16="http://schemas.microsoft.com/office/drawing/2014/chart" uri="{C3380CC4-5D6E-409C-BE32-E72D297353CC}">
                  <c16:uniqueId val="{00000003-FC63-4323-B0E1-4024DF296841}"/>
                </c:ext>
              </c:extLst>
            </c:dLbl>
            <c:dLbl>
              <c:idx val="2"/>
              <c:layout>
                <c:manualLayout>
                  <c:x val="-1.3979949333943909E-2"/>
                  <c:y val="-1.8823110926667681E-2"/>
                </c:manualLayout>
              </c:layout>
              <c:showLegendKey val="0"/>
              <c:showVal val="0"/>
              <c:showCatName val="1"/>
              <c:showSerName val="0"/>
              <c:showPercent val="1"/>
              <c:showBubbleSize val="0"/>
              <c:extLst>
                <c:ext xmlns:c15="http://schemas.microsoft.com/office/drawing/2012/chart" uri="{CE6537A1-D6FC-4f65-9D91-7224C49458BB}">
                  <c15:layout>
                    <c:manualLayout>
                      <c:w val="0.27431919321791098"/>
                      <c:h val="0.39208947647296399"/>
                    </c:manualLayout>
                  </c15:layout>
                </c:ext>
                <c:ext xmlns:c16="http://schemas.microsoft.com/office/drawing/2014/chart" uri="{C3380CC4-5D6E-409C-BE32-E72D297353CC}">
                  <c16:uniqueId val="{00000005-FC63-4323-B0E1-4024DF296841}"/>
                </c:ext>
              </c:extLst>
            </c:dLbl>
            <c:dLbl>
              <c:idx val="3"/>
              <c:layout>
                <c:manualLayout>
                  <c:x val="-2.330022133375604E-2"/>
                  <c:y val="-5.1763555048336116E-2"/>
                </c:manualLayout>
              </c:layout>
              <c:showLegendKey val="0"/>
              <c:showVal val="0"/>
              <c:showCatName val="1"/>
              <c:showSerName val="0"/>
              <c:showPercent val="1"/>
              <c:showBubbleSize val="0"/>
              <c:separator>
</c:separator>
              <c:extLst>
                <c:ext xmlns:c15="http://schemas.microsoft.com/office/drawing/2012/chart" uri="{CE6537A1-D6FC-4f65-9D91-7224C49458BB}">
                  <c15:layout>
                    <c:manualLayout>
                      <c:w val="0.35353994575268155"/>
                      <c:h val="0.30380204608697914"/>
                    </c:manualLayout>
                  </c15:layout>
                </c:ext>
                <c:ext xmlns:c16="http://schemas.microsoft.com/office/drawing/2014/chart" uri="{C3380CC4-5D6E-409C-BE32-E72D297353CC}">
                  <c16:uniqueId val="{00000006-A6B8-438E-8898-9922B46B09C5}"/>
                </c:ext>
              </c:extLst>
            </c:dLbl>
            <c:spPr>
              <a:noFill/>
              <a:ln w="6350">
                <a:noFill/>
              </a:ln>
              <a:effectLst/>
            </c:spPr>
            <c:txPr>
              <a:bodyPr rot="0" spcFirstLastPara="1" vertOverflow="ellipsis" horzOverflow="clip" vert="horz" wrap="square" lIns="0" tIns="0" rIns="0" bIns="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400万円未満</c:v>
                </c:pt>
                <c:pt idx="1">
                  <c:v>400 -800万</c:v>
                </c:pt>
                <c:pt idx="2">
                  <c:v>800-1200万</c:v>
                </c:pt>
                <c:pt idx="3">
                  <c:v>1200万～</c:v>
                </c:pt>
              </c:strCache>
            </c:strRef>
          </c:cat>
          <c:val>
            <c:numRef>
              <c:f>Sheet1!$B$2:$B$5</c:f>
              <c:numCache>
                <c:formatCode>0.0%</c:formatCode>
                <c:ptCount val="4"/>
                <c:pt idx="0">
                  <c:v>0.21502412129565818</c:v>
                </c:pt>
                <c:pt idx="1">
                  <c:v>0.37399494601424305</c:v>
                </c:pt>
                <c:pt idx="2">
                  <c:v>0.24351022283482654</c:v>
                </c:pt>
                <c:pt idx="3">
                  <c:v>0.16747070985527224</c:v>
                </c:pt>
              </c:numCache>
            </c:numRef>
          </c:val>
          <c:extLst>
            <c:ext xmlns:c16="http://schemas.microsoft.com/office/drawing/2014/chart" uri="{C3380CC4-5D6E-409C-BE32-E72D297353CC}">
              <c16:uniqueId val="{00000006-FC63-4323-B0E1-4024DF296841}"/>
            </c:ext>
          </c:extLst>
        </c:ser>
        <c:dLbls>
          <c:showLegendKey val="0"/>
          <c:showVal val="1"/>
          <c:showCatName val="0"/>
          <c:showSerName val="0"/>
          <c:showPercent val="0"/>
          <c:showBubbleSize val="0"/>
          <c:showLeaderLines val="0"/>
        </c:dLbls>
        <c:firstSliceAng val="0"/>
        <c:holeSize val="3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62188100936799E-2"/>
          <c:y val="3.9369619913959451E-2"/>
          <c:w val="0.93363084911818484"/>
          <c:h val="0.94279316678735292"/>
        </c:manualLayout>
      </c:layout>
      <c:doughnutChart>
        <c:varyColors val="1"/>
        <c:ser>
          <c:idx val="0"/>
          <c:order val="0"/>
          <c:tx>
            <c:strRef>
              <c:f>Sheet1!$B$1</c:f>
              <c:strCache>
                <c:ptCount val="1"/>
                <c:pt idx="0">
                  <c:v>地域</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CF2A-4CEA-BFF0-0186423072C4}"/>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CF2A-4CEA-BFF0-0186423072C4}"/>
              </c:ext>
            </c:extLst>
          </c:dPt>
          <c:dLbls>
            <c:dLbl>
              <c:idx val="0"/>
              <c:layout>
                <c:manualLayout>
                  <c:x val="-7.8160317264620152E-2"/>
                  <c:y val="0.11829213616371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F2A-4CEA-BFF0-0186423072C4}"/>
                </c:ext>
              </c:extLst>
            </c:dLbl>
            <c:dLbl>
              <c:idx val="1"/>
              <c:layout>
                <c:manualLayout>
                  <c:x val="1.3253606213783538E-3"/>
                  <c:y val="5.149602973162245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F2A-4CEA-BFF0-0186423072C4}"/>
                </c:ext>
              </c:extLst>
            </c:dLbl>
            <c:spPr>
              <a:noFill/>
              <a:ln>
                <a:no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未婚</c:v>
                </c:pt>
                <c:pt idx="1">
                  <c:v>既婚</c:v>
                </c:pt>
              </c:strCache>
            </c:strRef>
          </c:cat>
          <c:val>
            <c:numRef>
              <c:f>Sheet1!$B$2:$B$3</c:f>
              <c:numCache>
                <c:formatCode>0.0%</c:formatCode>
                <c:ptCount val="2"/>
                <c:pt idx="0">
                  <c:v>0.56899999999999995</c:v>
                </c:pt>
                <c:pt idx="1">
                  <c:v>0.43099999999999999</c:v>
                </c:pt>
              </c:numCache>
            </c:numRef>
          </c:val>
          <c:extLst>
            <c:ext xmlns:c16="http://schemas.microsoft.com/office/drawing/2014/chart" uri="{C3380CC4-5D6E-409C-BE32-E72D297353CC}">
              <c16:uniqueId val="{00000004-CF2A-4CEA-BFF0-0186423072C4}"/>
            </c:ext>
          </c:extLst>
        </c:ser>
        <c:dLbls>
          <c:showLegendKey val="0"/>
          <c:showVal val="1"/>
          <c:showCatName val="0"/>
          <c:showSerName val="0"/>
          <c:showPercent val="0"/>
          <c:showBubbleSize val="0"/>
          <c:showLeaderLines val="1"/>
        </c:dLbls>
        <c:firstSliceAng val="0"/>
        <c:holeSize val="3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62188100936799E-2"/>
          <c:y val="3.9369619913959451E-2"/>
          <c:w val="0.93363084911818484"/>
          <c:h val="0.94279316678735292"/>
        </c:manualLayout>
      </c:layout>
      <c:doughnutChart>
        <c:varyColors val="1"/>
        <c:ser>
          <c:idx val="0"/>
          <c:order val="0"/>
          <c:tx>
            <c:strRef>
              <c:f>Sheet1!$B$1</c:f>
              <c:strCache>
                <c:ptCount val="1"/>
                <c:pt idx="0">
                  <c:v>職業</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B04A-48B6-A29F-1A8B7B27A2A9}"/>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B04A-48B6-A29F-1A8B7B27A2A9}"/>
              </c:ext>
            </c:extLst>
          </c:dPt>
          <c:dLbls>
            <c:dLbl>
              <c:idx val="0"/>
              <c:layout>
                <c:manualLayout>
                  <c:x val="1.7733486564395207E-2"/>
                  <c:y val="6.6000570621866678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B04A-48B6-A29F-1A8B7B27A2A9}"/>
                </c:ext>
              </c:extLst>
            </c:dLbl>
            <c:dLbl>
              <c:idx val="1"/>
              <c:layout>
                <c:manualLayout>
                  <c:x val="9.0129659310401507E-3"/>
                  <c:y val="-4.518102422919731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4A-48B6-A29F-1A8B7B27A2A9}"/>
                </c:ext>
              </c:extLst>
            </c:dLbl>
            <c:numFmt formatCode="0.0%" sourceLinked="0"/>
            <c:spPr>
              <a:noFill/>
              <a:ln w="6350">
                <a:noFill/>
              </a:ln>
              <a:effectLst/>
            </c:spPr>
            <c:txPr>
              <a:bodyPr rot="0" spcFirstLastPara="1" vertOverflow="ellipsis" horzOverflow="clip" vert="horz" wrap="none" lIns="0" tIns="0" rIns="0" bIns="0" anchor="ctr" anchorCtr="1">
                <a:spAutoFit/>
              </a:bodyPr>
              <a:lstStyle/>
              <a:p>
                <a:pPr>
                  <a:defRPr sz="16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子供なし</c:v>
                </c:pt>
                <c:pt idx="1">
                  <c:v>子供あり</c:v>
                </c:pt>
              </c:strCache>
            </c:strRef>
          </c:cat>
          <c:val>
            <c:numRef>
              <c:f>Sheet1!$B$2:$B$3</c:f>
              <c:numCache>
                <c:formatCode>0.0%</c:formatCode>
                <c:ptCount val="2"/>
                <c:pt idx="0">
                  <c:v>0.71799999999999997</c:v>
                </c:pt>
                <c:pt idx="1">
                  <c:v>0.28199999999999997</c:v>
                </c:pt>
              </c:numCache>
            </c:numRef>
          </c:val>
          <c:extLst>
            <c:ext xmlns:c16="http://schemas.microsoft.com/office/drawing/2014/chart" uri="{C3380CC4-5D6E-409C-BE32-E72D297353CC}">
              <c16:uniqueId val="{00000004-B04A-48B6-A29F-1A8B7B27A2A9}"/>
            </c:ext>
          </c:extLst>
        </c:ser>
        <c:dLbls>
          <c:showLegendKey val="0"/>
          <c:showVal val="1"/>
          <c:showCatName val="0"/>
          <c:showSerName val="0"/>
          <c:showPercent val="0"/>
          <c:showBubbleSize val="0"/>
          <c:showLeaderLines val="0"/>
        </c:dLbls>
        <c:firstSliceAng val="0"/>
        <c:holeSize val="3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4E8F77C-FFBB-49BA-A1CF-A5ED4617FAEC}"/>
              </a:ext>
            </a:extLst>
          </p:cNvPr>
          <p:cNvSpPr>
            <a:spLocks noGrp="1"/>
          </p:cNvSpPr>
          <p:nvPr>
            <p:ph type="hdr" sz="quarter"/>
          </p:nvPr>
        </p:nvSpPr>
        <p:spPr>
          <a:xfrm>
            <a:off x="0" y="0"/>
            <a:ext cx="2874963" cy="4889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FA82861-9B1E-4C3A-B075-B3FC8E103E6A}"/>
              </a:ext>
            </a:extLst>
          </p:cNvPr>
          <p:cNvSpPr>
            <a:spLocks noGrp="1"/>
          </p:cNvSpPr>
          <p:nvPr>
            <p:ph type="dt" sz="quarter" idx="1"/>
          </p:nvPr>
        </p:nvSpPr>
        <p:spPr>
          <a:xfrm>
            <a:off x="3759200" y="0"/>
            <a:ext cx="2874963" cy="488950"/>
          </a:xfrm>
          <a:prstGeom prst="rect">
            <a:avLst/>
          </a:prstGeom>
        </p:spPr>
        <p:txBody>
          <a:bodyPr vert="horz" lIns="91440" tIns="45720" rIns="91440" bIns="45720" rtlCol="0"/>
          <a:lstStyle>
            <a:lvl1pPr algn="r">
              <a:defRPr sz="1200"/>
            </a:lvl1pPr>
          </a:lstStyle>
          <a:p>
            <a:fld id="{D5057B60-1CDD-4918-829E-DA32EC3A949E}" type="datetimeFigureOut">
              <a:rPr kumimoji="1" lang="ja-JP" altLang="en-US" smtClean="0"/>
              <a:t>2020/11/6</a:t>
            </a:fld>
            <a:endParaRPr kumimoji="1" lang="ja-JP" altLang="en-US"/>
          </a:p>
        </p:txBody>
      </p:sp>
      <p:sp>
        <p:nvSpPr>
          <p:cNvPr id="4" name="フッター プレースホルダー 3">
            <a:extLst>
              <a:ext uri="{FF2B5EF4-FFF2-40B4-BE49-F238E27FC236}">
                <a16:creationId xmlns:a16="http://schemas.microsoft.com/office/drawing/2014/main" id="{9923FF26-EA1D-42FB-8C2F-0F4C0F62F402}"/>
              </a:ext>
            </a:extLst>
          </p:cNvPr>
          <p:cNvSpPr>
            <a:spLocks noGrp="1"/>
          </p:cNvSpPr>
          <p:nvPr>
            <p:ph type="ftr" sz="quarter" idx="2"/>
          </p:nvPr>
        </p:nvSpPr>
        <p:spPr>
          <a:xfrm>
            <a:off x="0" y="9277350"/>
            <a:ext cx="2874963" cy="48895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79EBC48-6CBD-416A-BB85-AE78F1C13324}"/>
              </a:ext>
            </a:extLst>
          </p:cNvPr>
          <p:cNvSpPr>
            <a:spLocks noGrp="1"/>
          </p:cNvSpPr>
          <p:nvPr>
            <p:ph type="sldNum" sz="quarter" idx="3"/>
          </p:nvPr>
        </p:nvSpPr>
        <p:spPr>
          <a:xfrm>
            <a:off x="3759200" y="9277350"/>
            <a:ext cx="2874963" cy="488950"/>
          </a:xfrm>
          <a:prstGeom prst="rect">
            <a:avLst/>
          </a:prstGeom>
        </p:spPr>
        <p:txBody>
          <a:bodyPr vert="horz" lIns="91440" tIns="45720" rIns="91440" bIns="45720" rtlCol="0" anchor="b"/>
          <a:lstStyle>
            <a:lvl1pPr algn="r">
              <a:defRPr sz="1200"/>
            </a:lvl1pPr>
          </a:lstStyle>
          <a:p>
            <a:fld id="{F44A823B-9A5E-4EDF-A967-8AD0D91A7E95}" type="slidenum">
              <a:rPr kumimoji="1" lang="ja-JP" altLang="en-US" smtClean="0"/>
              <a:t>‹#›</a:t>
            </a:fld>
            <a:endParaRPr kumimoji="1" lang="ja-JP" altLang="en-US"/>
          </a:p>
        </p:txBody>
      </p:sp>
    </p:spTree>
    <p:extLst>
      <p:ext uri="{BB962C8B-B14F-4D97-AF65-F5344CB8AC3E}">
        <p14:creationId xmlns:p14="http://schemas.microsoft.com/office/powerpoint/2010/main" val="2718225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75492" cy="49001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58723" y="0"/>
            <a:ext cx="2875492" cy="490011"/>
          </a:xfrm>
          <a:prstGeom prst="rect">
            <a:avLst/>
          </a:prstGeom>
        </p:spPr>
        <p:txBody>
          <a:bodyPr vert="horz" lIns="91440" tIns="45720" rIns="91440" bIns="45720" rtlCol="0"/>
          <a:lstStyle>
            <a:lvl1pPr algn="r">
              <a:defRPr sz="1200"/>
            </a:lvl1pPr>
          </a:lstStyle>
          <a:p>
            <a:fld id="{B9B1D854-95E8-40E2-8A71-A494AFCA3CA7}" type="datetimeFigureOut">
              <a:rPr kumimoji="1" lang="ja-JP" altLang="en-US" smtClean="0"/>
              <a:t>2020/11/6</a:t>
            </a:fld>
            <a:endParaRPr kumimoji="1" lang="ja-JP" altLang="en-US"/>
          </a:p>
        </p:txBody>
      </p:sp>
      <p:sp>
        <p:nvSpPr>
          <p:cNvPr id="4" name="スライド イメージ プレースホルダー 3"/>
          <p:cNvSpPr>
            <a:spLocks noGrp="1" noRot="1" noChangeAspect="1"/>
          </p:cNvSpPr>
          <p:nvPr>
            <p:ph type="sldImg" idx="2"/>
          </p:nvPr>
        </p:nvSpPr>
        <p:spPr>
          <a:xfrm>
            <a:off x="938213" y="1220788"/>
            <a:ext cx="4759325" cy="32956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63575" y="4700032"/>
            <a:ext cx="5308600" cy="384548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76291"/>
            <a:ext cx="2875492" cy="49001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58723" y="9276291"/>
            <a:ext cx="2875492" cy="490010"/>
          </a:xfrm>
          <a:prstGeom prst="rect">
            <a:avLst/>
          </a:prstGeom>
        </p:spPr>
        <p:txBody>
          <a:bodyPr vert="horz" lIns="91440" tIns="45720" rIns="91440" bIns="45720" rtlCol="0" anchor="b"/>
          <a:lstStyle>
            <a:lvl1pPr algn="r">
              <a:defRPr sz="1200"/>
            </a:lvl1pPr>
          </a:lstStyle>
          <a:p>
            <a:fld id="{CB3625BC-CBCA-4FD0-A5D2-696DA81A463C}" type="slidenum">
              <a:rPr kumimoji="1" lang="ja-JP" altLang="en-US" smtClean="0"/>
              <a:t>‹#›</a:t>
            </a:fld>
            <a:endParaRPr kumimoji="1" lang="ja-JP" altLang="en-US"/>
          </a:p>
        </p:txBody>
      </p:sp>
    </p:spTree>
    <p:extLst>
      <p:ext uri="{BB962C8B-B14F-4D97-AF65-F5344CB8AC3E}">
        <p14:creationId xmlns:p14="http://schemas.microsoft.com/office/powerpoint/2010/main" val="3236140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0</a:t>
            </a:fld>
            <a:endParaRPr kumimoji="1" lang="ja-JP" altLang="en-US"/>
          </a:p>
        </p:txBody>
      </p:sp>
    </p:spTree>
    <p:extLst>
      <p:ext uri="{BB962C8B-B14F-4D97-AF65-F5344CB8AC3E}">
        <p14:creationId xmlns:p14="http://schemas.microsoft.com/office/powerpoint/2010/main" val="3176963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13</a:t>
            </a:fld>
            <a:endParaRPr kumimoji="1" lang="ja-JP" altLang="en-US"/>
          </a:p>
        </p:txBody>
      </p:sp>
    </p:spTree>
    <p:extLst>
      <p:ext uri="{BB962C8B-B14F-4D97-AF65-F5344CB8AC3E}">
        <p14:creationId xmlns:p14="http://schemas.microsoft.com/office/powerpoint/2010/main" val="849736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14</a:t>
            </a:fld>
            <a:endParaRPr kumimoji="1" lang="ja-JP" altLang="en-US"/>
          </a:p>
        </p:txBody>
      </p:sp>
    </p:spTree>
    <p:extLst>
      <p:ext uri="{BB962C8B-B14F-4D97-AF65-F5344CB8AC3E}">
        <p14:creationId xmlns:p14="http://schemas.microsoft.com/office/powerpoint/2010/main" val="4012841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15</a:t>
            </a:fld>
            <a:endParaRPr kumimoji="1" lang="ja-JP" altLang="en-US"/>
          </a:p>
        </p:txBody>
      </p:sp>
    </p:spTree>
    <p:extLst>
      <p:ext uri="{BB962C8B-B14F-4D97-AF65-F5344CB8AC3E}">
        <p14:creationId xmlns:p14="http://schemas.microsoft.com/office/powerpoint/2010/main" val="395071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16</a:t>
            </a:fld>
            <a:endParaRPr kumimoji="1" lang="ja-JP" altLang="en-US"/>
          </a:p>
        </p:txBody>
      </p:sp>
    </p:spTree>
    <p:extLst>
      <p:ext uri="{BB962C8B-B14F-4D97-AF65-F5344CB8AC3E}">
        <p14:creationId xmlns:p14="http://schemas.microsoft.com/office/powerpoint/2010/main" val="202398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17</a:t>
            </a:fld>
            <a:endParaRPr kumimoji="1" lang="ja-JP" altLang="en-US"/>
          </a:p>
        </p:txBody>
      </p:sp>
    </p:spTree>
    <p:extLst>
      <p:ext uri="{BB962C8B-B14F-4D97-AF65-F5344CB8AC3E}">
        <p14:creationId xmlns:p14="http://schemas.microsoft.com/office/powerpoint/2010/main" val="363675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18</a:t>
            </a:fld>
            <a:endParaRPr kumimoji="1" lang="ja-JP" altLang="en-US"/>
          </a:p>
        </p:txBody>
      </p:sp>
    </p:spTree>
    <p:extLst>
      <p:ext uri="{BB962C8B-B14F-4D97-AF65-F5344CB8AC3E}">
        <p14:creationId xmlns:p14="http://schemas.microsoft.com/office/powerpoint/2010/main" val="264049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19</a:t>
            </a:fld>
            <a:endParaRPr kumimoji="1" lang="ja-JP" altLang="en-US"/>
          </a:p>
        </p:txBody>
      </p:sp>
    </p:spTree>
    <p:extLst>
      <p:ext uri="{BB962C8B-B14F-4D97-AF65-F5344CB8AC3E}">
        <p14:creationId xmlns:p14="http://schemas.microsoft.com/office/powerpoint/2010/main" val="333850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20</a:t>
            </a:fld>
            <a:endParaRPr kumimoji="1" lang="ja-JP" altLang="en-US"/>
          </a:p>
        </p:txBody>
      </p:sp>
    </p:spTree>
    <p:extLst>
      <p:ext uri="{BB962C8B-B14F-4D97-AF65-F5344CB8AC3E}">
        <p14:creationId xmlns:p14="http://schemas.microsoft.com/office/powerpoint/2010/main" val="2182995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21</a:t>
            </a:fld>
            <a:endParaRPr kumimoji="1" lang="ja-JP" altLang="en-US"/>
          </a:p>
        </p:txBody>
      </p:sp>
    </p:spTree>
    <p:extLst>
      <p:ext uri="{BB962C8B-B14F-4D97-AF65-F5344CB8AC3E}">
        <p14:creationId xmlns:p14="http://schemas.microsoft.com/office/powerpoint/2010/main" val="3769866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a:t>
            </a:fld>
            <a:endParaRPr kumimoji="1" lang="ja-JP" altLang="en-US"/>
          </a:p>
        </p:txBody>
      </p:sp>
    </p:spTree>
    <p:extLst>
      <p:ext uri="{BB962C8B-B14F-4D97-AF65-F5344CB8AC3E}">
        <p14:creationId xmlns:p14="http://schemas.microsoft.com/office/powerpoint/2010/main" val="324114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2</a:t>
            </a:fld>
            <a:endParaRPr kumimoji="1" lang="ja-JP" altLang="en-US"/>
          </a:p>
        </p:txBody>
      </p:sp>
    </p:spTree>
    <p:extLst>
      <p:ext uri="{BB962C8B-B14F-4D97-AF65-F5344CB8AC3E}">
        <p14:creationId xmlns:p14="http://schemas.microsoft.com/office/powerpoint/2010/main" val="348044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3</a:t>
            </a:fld>
            <a:endParaRPr kumimoji="1" lang="ja-JP" altLang="en-US"/>
          </a:p>
        </p:txBody>
      </p:sp>
    </p:spTree>
    <p:extLst>
      <p:ext uri="{BB962C8B-B14F-4D97-AF65-F5344CB8AC3E}">
        <p14:creationId xmlns:p14="http://schemas.microsoft.com/office/powerpoint/2010/main" val="186458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4</a:t>
            </a:fld>
            <a:endParaRPr kumimoji="1" lang="ja-JP" altLang="en-US"/>
          </a:p>
        </p:txBody>
      </p:sp>
    </p:spTree>
    <p:extLst>
      <p:ext uri="{BB962C8B-B14F-4D97-AF65-F5344CB8AC3E}">
        <p14:creationId xmlns:p14="http://schemas.microsoft.com/office/powerpoint/2010/main" val="2549174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7</a:t>
            </a:fld>
            <a:endParaRPr kumimoji="1" lang="ja-JP" altLang="en-US"/>
          </a:p>
        </p:txBody>
      </p:sp>
    </p:spTree>
    <p:extLst>
      <p:ext uri="{BB962C8B-B14F-4D97-AF65-F5344CB8AC3E}">
        <p14:creationId xmlns:p14="http://schemas.microsoft.com/office/powerpoint/2010/main" val="2029124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9</a:t>
            </a:fld>
            <a:endParaRPr kumimoji="1" lang="ja-JP" altLang="en-US"/>
          </a:p>
        </p:txBody>
      </p:sp>
    </p:spTree>
    <p:extLst>
      <p:ext uri="{BB962C8B-B14F-4D97-AF65-F5344CB8AC3E}">
        <p14:creationId xmlns:p14="http://schemas.microsoft.com/office/powerpoint/2010/main" val="79834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11</a:t>
            </a:fld>
            <a:endParaRPr kumimoji="1" lang="ja-JP" altLang="en-US"/>
          </a:p>
        </p:txBody>
      </p:sp>
    </p:spTree>
    <p:extLst>
      <p:ext uri="{BB962C8B-B14F-4D97-AF65-F5344CB8AC3E}">
        <p14:creationId xmlns:p14="http://schemas.microsoft.com/office/powerpoint/2010/main" val="272736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B3625BC-CBCA-4FD0-A5D2-696DA81A463C}" type="slidenum">
              <a:rPr kumimoji="1" lang="ja-JP" altLang="en-US" smtClean="0"/>
              <a:t>12</a:t>
            </a:fld>
            <a:endParaRPr kumimoji="1" lang="ja-JP" altLang="en-US"/>
          </a:p>
        </p:txBody>
      </p:sp>
    </p:spTree>
    <p:extLst>
      <p:ext uri="{BB962C8B-B14F-4D97-AF65-F5344CB8AC3E}">
        <p14:creationId xmlns:p14="http://schemas.microsoft.com/office/powerpoint/2010/main" val="288183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019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Footer Placeholder 3"/>
          <p:cNvSpPr>
            <a:spLocks noGrp="1"/>
          </p:cNvSpPr>
          <p:nvPr>
            <p:ph type="ftr" sz="quarter" idx="11"/>
          </p:nvPr>
        </p:nvSpPr>
        <p:spPr/>
        <p:txBody>
          <a:bodyPr/>
          <a:lstStyle>
            <a:lvl1pPr>
              <a:defRPr i="0"/>
            </a:lvl1pPr>
          </a:lstStyle>
          <a:p>
            <a:endParaRPr kumimoji="1" lang="ja-JP" altLang="en-US" dirty="0"/>
          </a:p>
        </p:txBody>
      </p:sp>
      <p:sp>
        <p:nvSpPr>
          <p:cNvPr id="5" name="Slide Number Placeholder 4"/>
          <p:cNvSpPr>
            <a:spLocks noGrp="1"/>
          </p:cNvSpPr>
          <p:nvPr>
            <p:ph type="sldNum" sz="quarter" idx="12"/>
          </p:nvPr>
        </p:nvSpPr>
        <p:spPr/>
        <p:txBody>
          <a:bodyPr/>
          <a:lstStyle>
            <a:lvl1pPr>
              <a:defRPr i="1"/>
            </a:lvl1pPr>
          </a:lstStyle>
          <a:p>
            <a:fld id="{5EE0A3BD-3DA5-4991-ABDC-D838213B01CE}" type="slidenum">
              <a:rPr kumimoji="1" lang="ja-JP" altLang="en-US" smtClean="0"/>
              <a:pPr/>
              <a:t>‹#›</a:t>
            </a:fld>
            <a:endParaRPr kumimoji="1" lang="ja-JP" altLang="en-US"/>
          </a:p>
        </p:txBody>
      </p:sp>
    </p:spTree>
    <p:extLst>
      <p:ext uri="{BB962C8B-B14F-4D97-AF65-F5344CB8AC3E}">
        <p14:creationId xmlns:p14="http://schemas.microsoft.com/office/powerpoint/2010/main" val="237449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0C8B92-0509-4410-8EFE-AB7A316C5211}"/>
              </a:ext>
            </a:extLst>
          </p:cNvPr>
          <p:cNvSpPr>
            <a:spLocks noGrp="1"/>
          </p:cNvSpPr>
          <p:nvPr>
            <p:ph type="title"/>
          </p:nvPr>
        </p:nvSpPr>
        <p:spPr>
          <a:xfrm>
            <a:off x="300367" y="260648"/>
            <a:ext cx="7604961" cy="412157"/>
          </a:xfrm>
        </p:spPr>
        <p:txBody>
          <a:body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D4B76811-2145-4DFF-9CDB-27F2378CBF89}"/>
              </a:ext>
            </a:extLst>
          </p:cNvPr>
          <p:cNvSpPr>
            <a:spLocks noGrp="1"/>
          </p:cNvSpPr>
          <p:nvPr>
            <p:ph type="ftr" sz="quarter" idx="11"/>
          </p:nvPr>
        </p:nvSpPr>
        <p:spPr>
          <a:xfrm>
            <a:off x="300367" y="6350264"/>
            <a:ext cx="6324271" cy="319096"/>
          </a:xfrm>
        </p:spPr>
        <p:txBody>
          <a:bodyPr/>
          <a:lstStyle>
            <a:lvl1pPr>
              <a:defRPr sz="800">
                <a:latin typeface="+mn-lt"/>
                <a:ea typeface="+mn-ea"/>
              </a:defRPr>
            </a:lvl1pPr>
          </a:lstStyle>
          <a:p>
            <a:endParaRPr lang="ja-JP" altLang="en-US" dirty="0">
              <a:cs typeface="メイリオ" pitchFamily="50" charset="-128"/>
            </a:endParaRPr>
          </a:p>
        </p:txBody>
      </p:sp>
      <p:sp>
        <p:nvSpPr>
          <p:cNvPr id="5" name="スライド番号プレースホルダー 4">
            <a:extLst>
              <a:ext uri="{FF2B5EF4-FFF2-40B4-BE49-F238E27FC236}">
                <a16:creationId xmlns:a16="http://schemas.microsoft.com/office/drawing/2014/main" id="{16ED3E85-06E4-4E4B-BB59-56166508655F}"/>
              </a:ext>
            </a:extLst>
          </p:cNvPr>
          <p:cNvSpPr>
            <a:spLocks noGrp="1"/>
          </p:cNvSpPr>
          <p:nvPr>
            <p:ph type="sldNum" sz="quarter" idx="12"/>
          </p:nvPr>
        </p:nvSpPr>
        <p:spPr>
          <a:xfrm>
            <a:off x="6996112" y="6350264"/>
            <a:ext cx="2609521" cy="319096"/>
          </a:xfrm>
        </p:spPr>
        <p:txBody>
          <a:bodyPr/>
          <a:lstStyle/>
          <a:p>
            <a:fld id="{5EE0A3BD-3DA5-4991-ABDC-D838213B01CE}" type="slidenum">
              <a:rPr kumimoji="1" lang="ja-JP" altLang="en-US" smtClean="0"/>
              <a:pPr/>
              <a:t>‹#›</a:t>
            </a:fld>
            <a:endParaRPr kumimoji="1" lang="ja-JP" altLang="en-US" dirty="0"/>
          </a:p>
        </p:txBody>
      </p:sp>
    </p:spTree>
    <p:extLst>
      <p:ext uri="{BB962C8B-B14F-4D97-AF65-F5344CB8AC3E}">
        <p14:creationId xmlns:p14="http://schemas.microsoft.com/office/powerpoint/2010/main" val="392605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EE0A3BD-3DA5-4991-ABDC-D838213B01CE}" type="slidenum">
              <a:rPr kumimoji="1" lang="ja-JP" altLang="en-US" smtClean="0"/>
              <a:t>‹#›</a:t>
            </a:fld>
            <a:endParaRPr kumimoji="1" lang="ja-JP" altLang="en-US"/>
          </a:p>
        </p:txBody>
      </p:sp>
    </p:spTree>
    <p:extLst>
      <p:ext uri="{BB962C8B-B14F-4D97-AF65-F5344CB8AC3E}">
        <p14:creationId xmlns:p14="http://schemas.microsoft.com/office/powerpoint/2010/main" val="153072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0E847B3-DB7E-428F-8414-ACDCF58DF4B2}"/>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Blur radius="100"/>
                    </a14:imgEffect>
                  </a14:imgLayer>
                </a14:imgProps>
              </a:ex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3" name="正方形/長方形 2">
            <a:extLst>
              <a:ext uri="{FF2B5EF4-FFF2-40B4-BE49-F238E27FC236}">
                <a16:creationId xmlns:a16="http://schemas.microsoft.com/office/drawing/2014/main" id="{8C29D1BC-F9C8-41D9-A04A-2A4FCB4FA8A4}"/>
              </a:ext>
            </a:extLst>
          </p:cNvPr>
          <p:cNvSpPr/>
          <p:nvPr userDrawn="1"/>
        </p:nvSpPr>
        <p:spPr>
          <a:xfrm>
            <a:off x="0" y="0"/>
            <a:ext cx="9906000" cy="6858000"/>
          </a:xfrm>
          <a:prstGeom prst="rect">
            <a:avLst/>
          </a:prstGeom>
          <a:solidFill>
            <a:schemeClr val="bg1">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t" anchorCtr="0" forceAA="0" compatLnSpc="1">
            <a:prstTxWarp prst="textNoShape">
              <a:avLst/>
            </a:prstTxWarp>
            <a:spAutoFit/>
          </a:bodyPr>
          <a:lstStyle/>
          <a:p>
            <a:pPr algn="ctr">
              <a:lnSpc>
                <a:spcPct val="150000"/>
              </a:lnSpc>
            </a:pPr>
            <a:endParaRPr kumimoji="1" lang="ja-JP" altLang="en-US" sz="1200" b="1" spc="300" dirty="0">
              <a:solidFill>
                <a:schemeClr val="bg1"/>
              </a:solidFill>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Footer Placeholder 3"/>
          <p:cNvSpPr>
            <a:spLocks noGrp="1"/>
          </p:cNvSpPr>
          <p:nvPr>
            <p:ph type="ftr" sz="quarter" idx="11"/>
          </p:nvPr>
        </p:nvSpPr>
        <p:spPr/>
        <p:txBody>
          <a:bodyPr/>
          <a:lstStyle>
            <a:lvl1pPr>
              <a:defRPr i="0"/>
            </a:lvl1pPr>
          </a:lstStyle>
          <a:p>
            <a:endParaRPr kumimoji="1" lang="ja-JP" altLang="en-US" dirty="0"/>
          </a:p>
        </p:txBody>
      </p:sp>
      <p:sp>
        <p:nvSpPr>
          <p:cNvPr id="5" name="Slide Number Placeholder 4"/>
          <p:cNvSpPr>
            <a:spLocks noGrp="1"/>
          </p:cNvSpPr>
          <p:nvPr>
            <p:ph type="sldNum" sz="quarter" idx="12"/>
          </p:nvPr>
        </p:nvSpPr>
        <p:spPr/>
        <p:txBody>
          <a:bodyPr/>
          <a:lstStyle>
            <a:lvl1pPr>
              <a:defRPr i="1"/>
            </a:lvl1pPr>
          </a:lstStyle>
          <a:p>
            <a:fld id="{5EE0A3BD-3DA5-4991-ABDC-D838213B01CE}" type="slidenum">
              <a:rPr kumimoji="1" lang="ja-JP" altLang="en-US" smtClean="0"/>
              <a:pPr/>
              <a:t>‹#›</a:t>
            </a:fld>
            <a:endParaRPr kumimoji="1" lang="ja-JP" altLang="en-US"/>
          </a:p>
        </p:txBody>
      </p:sp>
    </p:spTree>
    <p:extLst>
      <p:ext uri="{BB962C8B-B14F-4D97-AF65-F5344CB8AC3E}">
        <p14:creationId xmlns:p14="http://schemas.microsoft.com/office/powerpoint/2010/main" val="2030259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0367" y="260648"/>
            <a:ext cx="9305266" cy="412157"/>
          </a:xfrm>
          <a:prstGeom prst="rect">
            <a:avLst/>
          </a:prstGeom>
        </p:spPr>
        <p:txBody>
          <a:bodyPr vert="horz" lIns="0" tIns="0" rIns="0" bIns="0" rtlCol="0" anchor="ctr">
            <a:no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00367" y="836712"/>
            <a:ext cx="9305266" cy="5400600"/>
          </a:xfrm>
          <a:prstGeom prst="rect">
            <a:avLst/>
          </a:prstGeom>
        </p:spPr>
        <p:txBody>
          <a:bodyPr vert="horz" lIns="0" tIns="0" rIns="0" bIns="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300367" y="6350264"/>
            <a:ext cx="6324271" cy="319096"/>
          </a:xfrm>
          <a:prstGeom prst="rect">
            <a:avLst/>
          </a:prstGeom>
        </p:spPr>
        <p:txBody>
          <a:bodyPr vert="horz" lIns="0" tIns="0" rIns="0" bIns="0" rtlCol="0" anchor="b"/>
          <a:lstStyle>
            <a:lvl1pPr algn="l">
              <a:defRPr sz="800" b="0" spc="300">
                <a:solidFill>
                  <a:schemeClr val="bg1">
                    <a:lumMod val="50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2" y="6350264"/>
            <a:ext cx="2609521" cy="319096"/>
          </a:xfrm>
          <a:prstGeom prst="rect">
            <a:avLst/>
          </a:prstGeom>
        </p:spPr>
        <p:txBody>
          <a:bodyPr vert="horz" lIns="0" tIns="0" rIns="0" bIns="0" rtlCol="0" anchor="b"/>
          <a:lstStyle>
            <a:lvl1pPr algn="r">
              <a:defRPr sz="1200" spc="300">
                <a:solidFill>
                  <a:schemeClr val="tx1"/>
                </a:solidFill>
              </a:defRPr>
            </a:lvl1pPr>
          </a:lstStyle>
          <a:p>
            <a:fld id="{5EE0A3BD-3DA5-4991-ABDC-D838213B01CE}" type="slidenum">
              <a:rPr kumimoji="1" lang="ja-JP" altLang="en-US" smtClean="0"/>
              <a:pPr/>
              <a:t>‹#›</a:t>
            </a:fld>
            <a:endParaRPr kumimoji="1" lang="ja-JP" altLang="en-US" dirty="0"/>
          </a:p>
        </p:txBody>
      </p:sp>
    </p:spTree>
    <p:extLst>
      <p:ext uri="{BB962C8B-B14F-4D97-AF65-F5344CB8AC3E}">
        <p14:creationId xmlns:p14="http://schemas.microsoft.com/office/powerpoint/2010/main" val="3097249268"/>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65" r:id="rId3"/>
    <p:sldLayoutId id="2147483663" r:id="rId4"/>
    <p:sldLayoutId id="2147483666" r:id="rId5"/>
  </p:sldLayoutIdLst>
  <p:hf hdr="0" ftr="0" dt="0"/>
  <p:txStyles>
    <p:titleStyle>
      <a:lvl1pPr algn="l" defTabSz="914400" rtl="0" eaLnBrk="1" latinLnBrk="0" hangingPunct="1">
        <a:lnSpc>
          <a:spcPct val="90000"/>
        </a:lnSpc>
        <a:spcBef>
          <a:spcPct val="0"/>
        </a:spcBef>
        <a:buNone/>
        <a:defRPr kumimoji="1" sz="2000" b="1" i="0"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1600" kern="1200" spc="3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400" kern="1200" spc="3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200" kern="1200" spc="3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100" kern="1200" spc="3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100" kern="1200" spc="3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23.jpeg"/><Relationship Id="rId5" Type="http://schemas.openxmlformats.org/officeDocument/2006/relationships/image" Target="../media/image37.png"/><Relationship Id="rId10" Type="http://schemas.microsoft.com/office/2007/relationships/hdphoto" Target="../media/hdphoto3.wdp"/><Relationship Id="rId4" Type="http://schemas.openxmlformats.org/officeDocument/2006/relationships/image" Target="../media/image36.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55.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24.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8.png"/><Relationship Id="rId7" Type="http://schemas.openxmlformats.org/officeDocument/2006/relationships/chart" Target="../charts/chart4.xml"/><Relationship Id="rId12"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3.xml"/><Relationship Id="rId11" Type="http://schemas.openxmlformats.org/officeDocument/2006/relationships/image" Target="../media/image12.png"/><Relationship Id="rId5" Type="http://schemas.openxmlformats.org/officeDocument/2006/relationships/chart" Target="../charts/chart2.xml"/><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1.jpeg"/><Relationship Id="rId5" Type="http://schemas.openxmlformats.org/officeDocument/2006/relationships/image" Target="../media/image16.png"/><Relationship Id="rId1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リーフォーム: 図形 8">
            <a:extLst>
              <a:ext uri="{FF2B5EF4-FFF2-40B4-BE49-F238E27FC236}">
                <a16:creationId xmlns:a16="http://schemas.microsoft.com/office/drawing/2014/main" id="{CF84D783-5283-423C-AA57-FC14002B465F}"/>
              </a:ext>
            </a:extLst>
          </p:cNvPr>
          <p:cNvSpPr/>
          <p:nvPr/>
        </p:nvSpPr>
        <p:spPr>
          <a:xfrm>
            <a:off x="0" y="0"/>
            <a:ext cx="9906000" cy="6858000"/>
          </a:xfrm>
          <a:custGeom>
            <a:avLst/>
            <a:gdLst>
              <a:gd name="connsiteX0" fmla="*/ 0 w 9906000"/>
              <a:gd name="connsiteY0" fmla="*/ 0 h 6858000"/>
              <a:gd name="connsiteX1" fmla="*/ 1424608 w 9906000"/>
              <a:gd name="connsiteY1" fmla="*/ 0 h 6858000"/>
              <a:gd name="connsiteX2" fmla="*/ 1424608 w 9906000"/>
              <a:gd name="connsiteY2" fmla="*/ 5648399 h 6858000"/>
              <a:gd name="connsiteX3" fmla="*/ 9906000 w 9906000"/>
              <a:gd name="connsiteY3" fmla="*/ 6858000 h 6858000"/>
              <a:gd name="connsiteX4" fmla="*/ 1424608 w 9906000"/>
              <a:gd name="connsiteY4" fmla="*/ 6858000 h 6858000"/>
              <a:gd name="connsiteX5" fmla="*/ 0 w 9906000"/>
              <a:gd name="connsiteY5" fmla="*/ 6858000 h 6858000"/>
              <a:gd name="connsiteX6" fmla="*/ 0 w 9906000"/>
              <a:gd name="connsiteY6" fmla="*/ 54452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00" h="6858000">
                <a:moveTo>
                  <a:pt x="0" y="0"/>
                </a:moveTo>
                <a:lnTo>
                  <a:pt x="1424608" y="0"/>
                </a:lnTo>
                <a:lnTo>
                  <a:pt x="1424608" y="5648399"/>
                </a:lnTo>
                <a:lnTo>
                  <a:pt x="9906000" y="6858000"/>
                </a:lnTo>
                <a:lnTo>
                  <a:pt x="1424608" y="6858000"/>
                </a:lnTo>
                <a:lnTo>
                  <a:pt x="0" y="6858000"/>
                </a:lnTo>
                <a:lnTo>
                  <a:pt x="0" y="5445224"/>
                </a:lnTo>
                <a:close/>
              </a:path>
            </a:pathLst>
          </a:custGeom>
          <a:solidFill>
            <a:schemeClr val="tx2">
              <a:lumMod val="60000"/>
              <a:lumOff val="40000"/>
              <a:alpha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7" name="フッター プレースホルダー 3">
            <a:extLst>
              <a:ext uri="{FF2B5EF4-FFF2-40B4-BE49-F238E27FC236}">
                <a16:creationId xmlns:a16="http://schemas.microsoft.com/office/drawing/2014/main" id="{C7B68C5D-856D-4DDF-80D8-7BC9B4147EE7}"/>
              </a:ext>
            </a:extLst>
          </p:cNvPr>
          <p:cNvSpPr txBox="1">
            <a:spLocks/>
          </p:cNvSpPr>
          <p:nvPr/>
        </p:nvSpPr>
        <p:spPr>
          <a:xfrm>
            <a:off x="3156835" y="6525344"/>
            <a:ext cx="3592330" cy="138499"/>
          </a:xfrm>
          <a:prstGeom prst="rect">
            <a:avLst/>
          </a:prstGeom>
        </p:spPr>
        <p:txBody>
          <a:bodyPr wrap="non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900" dirty="0">
                <a:solidFill>
                  <a:schemeClr val="bg1">
                    <a:lumMod val="65000"/>
                  </a:schemeClr>
                </a:solidFill>
              </a:rPr>
              <a:t>Copyright© 2018 Nikkei Business </a:t>
            </a:r>
            <a:r>
              <a:rPr kumimoji="1" lang="en-US" altLang="ja-JP" sz="900" dirty="0" err="1">
                <a:solidFill>
                  <a:schemeClr val="bg1">
                    <a:lumMod val="65000"/>
                  </a:schemeClr>
                </a:solidFill>
              </a:rPr>
              <a:t>Publications,Inc</a:t>
            </a:r>
            <a:r>
              <a:rPr kumimoji="1" lang="en-US" altLang="ja-JP" sz="900" dirty="0">
                <a:solidFill>
                  <a:schemeClr val="bg1">
                    <a:lumMod val="65000"/>
                  </a:schemeClr>
                </a:solidFill>
              </a:rPr>
              <a:t>. All rights reserved.</a:t>
            </a:r>
            <a:endParaRPr kumimoji="1" lang="ja-JP" altLang="en-US" sz="900" dirty="0">
              <a:solidFill>
                <a:schemeClr val="bg1">
                  <a:lumMod val="65000"/>
                </a:schemeClr>
              </a:solidFill>
            </a:endParaRPr>
          </a:p>
        </p:txBody>
      </p:sp>
      <p:sp>
        <p:nvSpPr>
          <p:cNvPr id="12" name="テキスト ボックス 11">
            <a:extLst>
              <a:ext uri="{FF2B5EF4-FFF2-40B4-BE49-F238E27FC236}">
                <a16:creationId xmlns:a16="http://schemas.microsoft.com/office/drawing/2014/main" id="{BB4FE54B-19F8-4944-A4BD-5C29FCEC325E}"/>
              </a:ext>
            </a:extLst>
          </p:cNvPr>
          <p:cNvSpPr txBox="1"/>
          <p:nvPr/>
        </p:nvSpPr>
        <p:spPr>
          <a:xfrm>
            <a:off x="3554647" y="2958914"/>
            <a:ext cx="4308872" cy="276999"/>
          </a:xfrm>
          <a:prstGeom prst="rect">
            <a:avLst/>
          </a:prstGeom>
          <a:noFill/>
        </p:spPr>
        <p:txBody>
          <a:bodyPr wrap="none" lIns="0" tIns="0" rIns="0" bIns="0" rtlCol="0">
            <a:spAutoFit/>
          </a:bodyPr>
          <a:lstStyle/>
          <a:p>
            <a:pPr algn="ctr"/>
            <a:r>
              <a:rPr lang="ja-JP" altLang="en-US" b="1" spc="600" dirty="0"/>
              <a:t>自分らしい人生の扉をひらこう</a:t>
            </a:r>
          </a:p>
        </p:txBody>
      </p:sp>
      <p:sp>
        <p:nvSpPr>
          <p:cNvPr id="8" name="テキスト ボックス 7">
            <a:extLst>
              <a:ext uri="{FF2B5EF4-FFF2-40B4-BE49-F238E27FC236}">
                <a16:creationId xmlns:a16="http://schemas.microsoft.com/office/drawing/2014/main" id="{586C94F5-A2AD-414E-9C4B-5FF17510FA7D}"/>
              </a:ext>
            </a:extLst>
          </p:cNvPr>
          <p:cNvSpPr txBox="1"/>
          <p:nvPr/>
        </p:nvSpPr>
        <p:spPr>
          <a:xfrm>
            <a:off x="6177138" y="3698448"/>
            <a:ext cx="2808310" cy="738664"/>
          </a:xfrm>
          <a:prstGeom prst="rect">
            <a:avLst/>
          </a:prstGeom>
          <a:noFill/>
        </p:spPr>
        <p:txBody>
          <a:bodyPr wrap="square" lIns="0" tIns="0" rIns="0" bIns="0" rtlCol="0">
            <a:spAutoFit/>
          </a:bodyPr>
          <a:lstStyle/>
          <a:p>
            <a:pPr algn="ctr"/>
            <a:r>
              <a:rPr kumimoji="1" lang="ja-JP" altLang="en-US" sz="4800" b="1" dirty="0">
                <a:latin typeface="+mn-ea"/>
              </a:rPr>
              <a:t>のご紹介</a:t>
            </a:r>
            <a:endParaRPr kumimoji="1" lang="en-US" altLang="ja-JP" sz="4800" b="1" dirty="0">
              <a:latin typeface="+mn-ea"/>
            </a:endParaRPr>
          </a:p>
        </p:txBody>
      </p:sp>
      <p:sp>
        <p:nvSpPr>
          <p:cNvPr id="6" name="テキスト ボックス 5">
            <a:extLst>
              <a:ext uri="{FF2B5EF4-FFF2-40B4-BE49-F238E27FC236}">
                <a16:creationId xmlns:a16="http://schemas.microsoft.com/office/drawing/2014/main" id="{EC0E988E-8E6B-420F-A612-D0DBABAAA5C6}"/>
              </a:ext>
            </a:extLst>
          </p:cNvPr>
          <p:cNvSpPr txBox="1"/>
          <p:nvPr/>
        </p:nvSpPr>
        <p:spPr>
          <a:xfrm>
            <a:off x="2504679" y="1867761"/>
            <a:ext cx="6408806" cy="369332"/>
          </a:xfrm>
          <a:prstGeom prst="rect">
            <a:avLst/>
          </a:prstGeom>
          <a:noFill/>
        </p:spPr>
        <p:txBody>
          <a:bodyPr wrap="none" lIns="0" tIns="0" rIns="0" bIns="0" rtlCol="0">
            <a:spAutoFit/>
          </a:bodyPr>
          <a:lstStyle/>
          <a:p>
            <a:pPr algn="ctr"/>
            <a:r>
              <a:rPr kumimoji="1" lang="en-US" altLang="ja-JP" sz="2400" b="1" spc="300" dirty="0">
                <a:solidFill>
                  <a:schemeClr val="tx2"/>
                </a:solidFill>
              </a:rPr>
              <a:t>20-30</a:t>
            </a:r>
            <a:r>
              <a:rPr kumimoji="1" lang="ja-JP" altLang="en-US" sz="2400" b="1" spc="300" dirty="0">
                <a:solidFill>
                  <a:schemeClr val="tx2"/>
                </a:solidFill>
              </a:rPr>
              <a:t>代 働く独身女性向け</a:t>
            </a:r>
            <a:r>
              <a:rPr kumimoji="1" lang="en-US" altLang="ja-JP" sz="2400" b="1" spc="300" dirty="0">
                <a:solidFill>
                  <a:schemeClr val="tx2"/>
                </a:solidFill>
              </a:rPr>
              <a:t>WEB</a:t>
            </a:r>
            <a:r>
              <a:rPr kumimoji="1" lang="ja-JP" altLang="en-US" sz="2400" b="1" spc="300" dirty="0">
                <a:solidFill>
                  <a:schemeClr val="tx2"/>
                </a:solidFill>
              </a:rPr>
              <a:t>メディア</a:t>
            </a:r>
          </a:p>
        </p:txBody>
      </p:sp>
      <p:pic>
        <p:nvPicPr>
          <p:cNvPr id="4" name="図 3">
            <a:extLst>
              <a:ext uri="{FF2B5EF4-FFF2-40B4-BE49-F238E27FC236}">
                <a16:creationId xmlns:a16="http://schemas.microsoft.com/office/drawing/2014/main" id="{BA87CA67-242F-426F-8441-3647037569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231" t="17368" r="14866" b="17368"/>
          <a:stretch/>
        </p:blipFill>
        <p:spPr>
          <a:xfrm>
            <a:off x="2864768" y="3470399"/>
            <a:ext cx="3415436" cy="1051038"/>
          </a:xfrm>
          <a:prstGeom prst="rect">
            <a:avLst/>
          </a:prstGeom>
        </p:spPr>
      </p:pic>
      <p:sp>
        <p:nvSpPr>
          <p:cNvPr id="10" name="テキスト ボックス 9">
            <a:extLst>
              <a:ext uri="{FF2B5EF4-FFF2-40B4-BE49-F238E27FC236}">
                <a16:creationId xmlns:a16="http://schemas.microsoft.com/office/drawing/2014/main" id="{F82A3BCF-50CC-44F6-8118-AF3BED169649}"/>
              </a:ext>
            </a:extLst>
          </p:cNvPr>
          <p:cNvSpPr txBox="1"/>
          <p:nvPr/>
        </p:nvSpPr>
        <p:spPr bwMode="auto">
          <a:xfrm>
            <a:off x="3260812" y="5239820"/>
            <a:ext cx="3384376" cy="369332"/>
          </a:xfrm>
          <a:prstGeom prst="rect">
            <a:avLst/>
          </a:prstGeom>
          <a:noFill/>
          <a:ln w="9525">
            <a:noFill/>
            <a:miter lim="800000"/>
            <a:headEnd/>
            <a:tailEnd/>
          </a:ln>
          <a:effectLst/>
        </p:spPr>
        <p:txBody>
          <a:bodyPr wrap="square" lIns="0" tIns="0" rIns="0" bIns="0" rtlCol="0">
            <a:spAutoFit/>
          </a:bodyPr>
          <a:lstStyle/>
          <a:p>
            <a:pPr algn="ctr"/>
            <a:r>
              <a:rPr kumimoji="1" lang="en-US" altLang="ja-JP" sz="2400" b="1" spc="300" dirty="0">
                <a:latin typeface="+mn-ea"/>
                <a:cs typeface="メイリオ" pitchFamily="50" charset="-128"/>
              </a:rPr>
              <a:t>2020.10-12</a:t>
            </a:r>
            <a:endParaRPr kumimoji="1" lang="ja-JP" altLang="en-US" sz="2400" b="1" spc="300" dirty="0">
              <a:latin typeface="+mn-ea"/>
              <a:cs typeface="メイリオ" pitchFamily="50" charset="-128"/>
            </a:endParaRPr>
          </a:p>
        </p:txBody>
      </p:sp>
    </p:spTree>
    <p:extLst>
      <p:ext uri="{BB962C8B-B14F-4D97-AF65-F5344CB8AC3E}">
        <p14:creationId xmlns:p14="http://schemas.microsoft.com/office/powerpoint/2010/main" val="275862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a:extLst>
              <a:ext uri="{FF2B5EF4-FFF2-40B4-BE49-F238E27FC236}">
                <a16:creationId xmlns:a16="http://schemas.microsoft.com/office/drawing/2014/main" id="{853FD3F0-4C3A-4DFC-A0BA-B74B286D8786}"/>
              </a:ext>
            </a:extLst>
          </p:cNvPr>
          <p:cNvGrpSpPr/>
          <p:nvPr/>
        </p:nvGrpSpPr>
        <p:grpSpPr>
          <a:xfrm>
            <a:off x="2188684" y="4512489"/>
            <a:ext cx="1042506" cy="1965702"/>
            <a:chOff x="5745088" y="1988840"/>
            <a:chExt cx="1021450" cy="1926000"/>
          </a:xfrm>
        </p:grpSpPr>
        <p:grpSp>
          <p:nvGrpSpPr>
            <p:cNvPr id="49" name="グループ化 48">
              <a:extLst>
                <a:ext uri="{FF2B5EF4-FFF2-40B4-BE49-F238E27FC236}">
                  <a16:creationId xmlns:a16="http://schemas.microsoft.com/office/drawing/2014/main" id="{3CB7D768-1E4D-47DF-95CE-E404D4771E98}"/>
                </a:ext>
              </a:extLst>
            </p:cNvPr>
            <p:cNvGrpSpPr/>
            <p:nvPr/>
          </p:nvGrpSpPr>
          <p:grpSpPr>
            <a:xfrm>
              <a:off x="5745088" y="1988840"/>
              <a:ext cx="1021450" cy="1926000"/>
              <a:chOff x="337005" y="920333"/>
              <a:chExt cx="2094251" cy="3948828"/>
            </a:xfrm>
          </p:grpSpPr>
          <p:sp>
            <p:nvSpPr>
              <p:cNvPr id="54" name="四角形: 角を丸くする 53">
                <a:extLst>
                  <a:ext uri="{FF2B5EF4-FFF2-40B4-BE49-F238E27FC236}">
                    <a16:creationId xmlns:a16="http://schemas.microsoft.com/office/drawing/2014/main" id="{5D19F5C8-ABB9-4444-ADFC-09A4ADC2101E}"/>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5" name="楕円 54">
                <a:extLst>
                  <a:ext uri="{FF2B5EF4-FFF2-40B4-BE49-F238E27FC236}">
                    <a16:creationId xmlns:a16="http://schemas.microsoft.com/office/drawing/2014/main" id="{D4065258-6CB1-44B8-8736-1298BEE7F25B}"/>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53" name="図 52">
              <a:extLst>
                <a:ext uri="{FF2B5EF4-FFF2-40B4-BE49-F238E27FC236}">
                  <a16:creationId xmlns:a16="http://schemas.microsoft.com/office/drawing/2014/main" id="{19D000F6-43B1-4BC7-9074-51B15C4135AA}"/>
                </a:ext>
              </a:extLst>
            </p:cNvPr>
            <p:cNvPicPr>
              <a:picLocks noChangeAspect="1"/>
            </p:cNvPicPr>
            <p:nvPr/>
          </p:nvPicPr>
          <p:blipFill rotWithShape="1">
            <a:blip r:embed="rId3">
              <a:extLst>
                <a:ext uri="{28A0092B-C50C-407E-A947-70E740481C1C}">
                  <a14:useLocalDpi xmlns:a14="http://schemas.microsoft.com/office/drawing/2010/main" val="0"/>
                </a:ext>
              </a:extLst>
            </a:blip>
            <a:srcRect b="28001"/>
            <a:stretch/>
          </p:blipFill>
          <p:spPr>
            <a:xfrm>
              <a:off x="5835291" y="2108171"/>
              <a:ext cx="843288" cy="1507179"/>
            </a:xfrm>
            <a:prstGeom prst="rect">
              <a:avLst/>
            </a:prstGeom>
          </p:spPr>
        </p:pic>
      </p:grpSp>
      <p:sp>
        <p:nvSpPr>
          <p:cNvPr id="2" name="タイトル 1">
            <a:extLst>
              <a:ext uri="{FF2B5EF4-FFF2-40B4-BE49-F238E27FC236}">
                <a16:creationId xmlns:a16="http://schemas.microsoft.com/office/drawing/2014/main" id="{7B277436-BFE9-4072-AE87-637DA8DD8983}"/>
              </a:ext>
            </a:extLst>
          </p:cNvPr>
          <p:cNvSpPr>
            <a:spLocks noGrp="1"/>
          </p:cNvSpPr>
          <p:nvPr>
            <p:ph type="title"/>
          </p:nvPr>
        </p:nvSpPr>
        <p:spPr>
          <a:xfrm>
            <a:off x="300367" y="260648"/>
            <a:ext cx="9477169" cy="412157"/>
          </a:xfrm>
          <a:solidFill>
            <a:schemeClr val="bg1"/>
          </a:solidFill>
        </p:spPr>
        <p:txBody>
          <a:bodyPr/>
          <a:lstStyle/>
          <a:p>
            <a:r>
              <a:rPr lang="ja-JP" altLang="en-US" dirty="0"/>
              <a:t>ネイティブタイアップ：スペシャルプラン「年間パートナー」</a:t>
            </a:r>
            <a:endParaRPr kumimoji="1" lang="ja-JP" altLang="en-US" dirty="0"/>
          </a:p>
        </p:txBody>
      </p:sp>
      <p:sp>
        <p:nvSpPr>
          <p:cNvPr id="3" name="スライド番号プレースホルダー 2">
            <a:extLst>
              <a:ext uri="{FF2B5EF4-FFF2-40B4-BE49-F238E27FC236}">
                <a16:creationId xmlns:a16="http://schemas.microsoft.com/office/drawing/2014/main" id="{694B2D85-CE0E-4632-A98A-41705BAB0B50}"/>
              </a:ext>
            </a:extLst>
          </p:cNvPr>
          <p:cNvSpPr>
            <a:spLocks noGrp="1"/>
          </p:cNvSpPr>
          <p:nvPr>
            <p:ph type="sldNum" sz="quarter" idx="12"/>
          </p:nvPr>
        </p:nvSpPr>
        <p:spPr/>
        <p:txBody>
          <a:bodyPr/>
          <a:lstStyle/>
          <a:p>
            <a:fld id="{5EE0A3BD-3DA5-4991-ABDC-D838213B01CE}" type="slidenum">
              <a:rPr kumimoji="1" lang="ja-JP" altLang="en-US" smtClean="0"/>
              <a:t>9</a:t>
            </a:fld>
            <a:endParaRPr kumimoji="1" lang="ja-JP" altLang="en-US" dirty="0"/>
          </a:p>
        </p:txBody>
      </p:sp>
      <p:sp>
        <p:nvSpPr>
          <p:cNvPr id="30" name="テキスト ボックス 29">
            <a:extLst>
              <a:ext uri="{FF2B5EF4-FFF2-40B4-BE49-F238E27FC236}">
                <a16:creationId xmlns:a16="http://schemas.microsoft.com/office/drawing/2014/main" id="{8B7A67FA-CC10-419F-A7F3-66D10725B771}"/>
              </a:ext>
            </a:extLst>
          </p:cNvPr>
          <p:cNvSpPr txBox="1"/>
          <p:nvPr/>
        </p:nvSpPr>
        <p:spPr>
          <a:xfrm>
            <a:off x="385407" y="790550"/>
            <a:ext cx="6721392" cy="2297039"/>
          </a:xfrm>
          <a:prstGeom prst="rect">
            <a:avLst/>
          </a:prstGeom>
          <a:noFill/>
        </p:spPr>
        <p:txBody>
          <a:bodyPr wrap="none" lIns="0" tIns="0" rIns="0" bIns="0" rtlCol="0">
            <a:spAutoFit/>
          </a:bodyPr>
          <a:lstStyle/>
          <a:p>
            <a:pPr>
              <a:lnSpc>
                <a:spcPct val="150000"/>
              </a:lnSpc>
              <a:spcAft>
                <a:spcPts val="300"/>
              </a:spcAft>
            </a:pPr>
            <a:r>
              <a:rPr kumimoji="1" lang="ja-JP" altLang="en-US" sz="1200" spc="300" dirty="0"/>
              <a:t>連載コンテンツや広告・イベントを通じて、</a:t>
            </a:r>
            <a:br>
              <a:rPr kumimoji="1" lang="en-US" altLang="ja-JP" sz="1200" spc="300" dirty="0"/>
            </a:br>
            <a:r>
              <a:rPr kumimoji="1" lang="ja-JP" altLang="en-US" sz="1200" spc="300" dirty="0"/>
              <a:t>日経</a:t>
            </a:r>
            <a:r>
              <a:rPr kumimoji="1" lang="en-US" altLang="ja-JP" sz="1200" spc="300" dirty="0"/>
              <a:t>doors</a:t>
            </a:r>
            <a:r>
              <a:rPr kumimoji="1" lang="ja-JP" altLang="en-US" sz="1200" spc="300" dirty="0"/>
              <a:t>読者と継続的にコミュニケーションをとっていただくプログラム。</a:t>
            </a:r>
            <a:endParaRPr kumimoji="1" lang="en-US" altLang="ja-JP" sz="1200" spc="300" dirty="0"/>
          </a:p>
          <a:p>
            <a:pPr>
              <a:lnSpc>
                <a:spcPct val="150000"/>
              </a:lnSpc>
              <a:spcAft>
                <a:spcPts val="300"/>
              </a:spcAft>
            </a:pPr>
            <a:r>
              <a:rPr kumimoji="1" lang="ja-JP" altLang="en-US" sz="1400" b="1" spc="300" dirty="0">
                <a:solidFill>
                  <a:schemeClr val="tx2"/>
                </a:solidFill>
              </a:rPr>
              <a:t>長期的なコミュニケーションによるブランディング</a:t>
            </a:r>
            <a:r>
              <a:rPr kumimoji="1" lang="ja-JP" altLang="en-US" sz="1200" spc="300" dirty="0"/>
              <a:t>や、</a:t>
            </a:r>
            <a:br>
              <a:rPr kumimoji="1" lang="en-US" altLang="ja-JP" sz="1200" spc="300" dirty="0"/>
            </a:br>
            <a:r>
              <a:rPr kumimoji="1" lang="ja-JP" altLang="en-US" sz="1400" b="1" spc="300" dirty="0">
                <a:solidFill>
                  <a:schemeClr val="tx2"/>
                </a:solidFill>
              </a:rPr>
              <a:t>モニターやアンケートなどを活用したサービス開発</a:t>
            </a:r>
            <a:r>
              <a:rPr kumimoji="1" lang="ja-JP" altLang="en-US" sz="1200" spc="300" dirty="0"/>
              <a:t>、</a:t>
            </a:r>
            <a:br>
              <a:rPr kumimoji="1" lang="en-US" altLang="ja-JP" sz="1200" spc="300" dirty="0">
                <a:solidFill>
                  <a:schemeClr val="tx2">
                    <a:lumMod val="75000"/>
                  </a:schemeClr>
                </a:solidFill>
              </a:rPr>
            </a:br>
            <a:r>
              <a:rPr kumimoji="1" lang="ja-JP" altLang="en-US" sz="1400" b="1" spc="300" dirty="0">
                <a:solidFill>
                  <a:schemeClr val="tx2"/>
                </a:solidFill>
              </a:rPr>
              <a:t>「ダイバーシティ推進企業」としての</a:t>
            </a:r>
            <a:r>
              <a:rPr kumimoji="1" lang="en-US" altLang="ja-JP" sz="1400" b="1" spc="300" dirty="0">
                <a:solidFill>
                  <a:schemeClr val="tx2"/>
                </a:solidFill>
              </a:rPr>
              <a:t>CSR</a:t>
            </a:r>
            <a:r>
              <a:rPr kumimoji="1" lang="ja-JP" altLang="en-US" sz="1400" b="1" spc="300" dirty="0">
                <a:solidFill>
                  <a:schemeClr val="tx2"/>
                </a:solidFill>
              </a:rPr>
              <a:t>訴求</a:t>
            </a:r>
            <a:r>
              <a:rPr kumimoji="1" lang="ja-JP" altLang="en-US" sz="1200" spc="300" dirty="0"/>
              <a:t>、</a:t>
            </a:r>
            <a:br>
              <a:rPr kumimoji="1" lang="en-US" altLang="ja-JP" sz="1200" spc="300" dirty="0">
                <a:solidFill>
                  <a:schemeClr val="tx2">
                    <a:lumMod val="75000"/>
                  </a:schemeClr>
                </a:solidFill>
              </a:rPr>
            </a:br>
            <a:r>
              <a:rPr kumimoji="1" lang="ja-JP" altLang="en-US" sz="1400" b="1" spc="300" dirty="0">
                <a:solidFill>
                  <a:schemeClr val="tx2"/>
                </a:solidFill>
              </a:rPr>
              <a:t>自社の</a:t>
            </a:r>
            <a:r>
              <a:rPr kumimoji="1" lang="en-US" altLang="ja-JP" sz="1400" b="1" spc="300" dirty="0">
                <a:solidFill>
                  <a:schemeClr val="tx2"/>
                </a:solidFill>
              </a:rPr>
              <a:t>doors</a:t>
            </a:r>
            <a:r>
              <a:rPr kumimoji="1" lang="ja-JP" altLang="en-US" sz="1400" b="1" spc="300" dirty="0">
                <a:solidFill>
                  <a:schemeClr val="tx2"/>
                </a:solidFill>
              </a:rPr>
              <a:t>層に向けたサービスプラン</a:t>
            </a:r>
            <a:r>
              <a:rPr kumimoji="1" lang="ja-JP" altLang="en-US" sz="1200" spc="300" dirty="0"/>
              <a:t>など、</a:t>
            </a:r>
            <a:endParaRPr kumimoji="1" lang="en-US" altLang="ja-JP" sz="1200" spc="300" dirty="0"/>
          </a:p>
          <a:p>
            <a:pPr>
              <a:lnSpc>
                <a:spcPct val="150000"/>
              </a:lnSpc>
              <a:spcAft>
                <a:spcPts val="300"/>
              </a:spcAft>
            </a:pPr>
            <a:r>
              <a:rPr kumimoji="1" lang="ja-JP" altLang="en-US" b="1" u="sng" spc="300" dirty="0"/>
              <a:t>目的に合わせたカスタマイズが可能です。</a:t>
            </a:r>
            <a:endParaRPr kumimoji="1" lang="en-US" altLang="ja-JP" sz="1400" spc="300" dirty="0"/>
          </a:p>
        </p:txBody>
      </p:sp>
      <p:grpSp>
        <p:nvGrpSpPr>
          <p:cNvPr id="8" name="グループ化 7">
            <a:extLst>
              <a:ext uri="{FF2B5EF4-FFF2-40B4-BE49-F238E27FC236}">
                <a16:creationId xmlns:a16="http://schemas.microsoft.com/office/drawing/2014/main" id="{93F91745-CDC1-4983-8C5F-C86131117224}"/>
              </a:ext>
            </a:extLst>
          </p:cNvPr>
          <p:cNvGrpSpPr/>
          <p:nvPr/>
        </p:nvGrpSpPr>
        <p:grpSpPr>
          <a:xfrm>
            <a:off x="7183572" y="902441"/>
            <a:ext cx="2342265" cy="2186417"/>
            <a:chOff x="7329263" y="1267672"/>
            <a:chExt cx="1948537" cy="1818886"/>
          </a:xfrm>
        </p:grpSpPr>
        <p:pic>
          <p:nvPicPr>
            <p:cNvPr id="65" name="図 64">
              <a:extLst>
                <a:ext uri="{FF2B5EF4-FFF2-40B4-BE49-F238E27FC236}">
                  <a16:creationId xmlns:a16="http://schemas.microsoft.com/office/drawing/2014/main" id="{DD97CC07-67C8-488D-827E-12E027E511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29263" y="2241281"/>
              <a:ext cx="845277" cy="845277"/>
            </a:xfrm>
            <a:prstGeom prst="rect">
              <a:avLst/>
            </a:prstGeom>
          </p:spPr>
        </p:pic>
        <p:grpSp>
          <p:nvGrpSpPr>
            <p:cNvPr id="68" name="グループ化 67">
              <a:extLst>
                <a:ext uri="{FF2B5EF4-FFF2-40B4-BE49-F238E27FC236}">
                  <a16:creationId xmlns:a16="http://schemas.microsoft.com/office/drawing/2014/main" id="{0C763500-4571-465E-94CC-4C7BFA0098B0}"/>
                </a:ext>
              </a:extLst>
            </p:cNvPr>
            <p:cNvGrpSpPr/>
            <p:nvPr/>
          </p:nvGrpSpPr>
          <p:grpSpPr>
            <a:xfrm>
              <a:off x="8017725" y="1267672"/>
              <a:ext cx="456439" cy="523454"/>
              <a:chOff x="3628731" y="2847336"/>
              <a:chExt cx="1094402" cy="1255082"/>
            </a:xfrm>
          </p:grpSpPr>
          <p:sp>
            <p:nvSpPr>
              <p:cNvPr id="69" name="正方形/長方形 68">
                <a:extLst>
                  <a:ext uri="{FF2B5EF4-FFF2-40B4-BE49-F238E27FC236}">
                    <a16:creationId xmlns:a16="http://schemas.microsoft.com/office/drawing/2014/main" id="{C44E3E59-623F-4F28-85E3-65148FFE9BF8}"/>
                  </a:ext>
                </a:extLst>
              </p:cNvPr>
              <p:cNvSpPr/>
              <p:nvPr/>
            </p:nvSpPr>
            <p:spPr>
              <a:xfrm>
                <a:off x="3628731" y="2847336"/>
                <a:ext cx="942566" cy="1009342"/>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70" name="図 69">
                <a:extLst>
                  <a:ext uri="{FF2B5EF4-FFF2-40B4-BE49-F238E27FC236}">
                    <a16:creationId xmlns:a16="http://schemas.microsoft.com/office/drawing/2014/main" id="{1EC69C04-E8AE-400D-B44F-8113C7C34B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89544" y="3068829"/>
                <a:ext cx="1033589" cy="1033589"/>
              </a:xfrm>
              <a:prstGeom prst="rect">
                <a:avLst/>
              </a:prstGeom>
            </p:spPr>
          </p:pic>
        </p:grpSp>
        <p:grpSp>
          <p:nvGrpSpPr>
            <p:cNvPr id="74" name="グループ化 73">
              <a:extLst>
                <a:ext uri="{FF2B5EF4-FFF2-40B4-BE49-F238E27FC236}">
                  <a16:creationId xmlns:a16="http://schemas.microsoft.com/office/drawing/2014/main" id="{672B38F0-2E59-49EF-9E05-F72D3CB732D7}"/>
                </a:ext>
              </a:extLst>
            </p:cNvPr>
            <p:cNvGrpSpPr/>
            <p:nvPr/>
          </p:nvGrpSpPr>
          <p:grpSpPr>
            <a:xfrm>
              <a:off x="8685042" y="1859666"/>
              <a:ext cx="431075" cy="431076"/>
              <a:chOff x="4885655" y="3797668"/>
              <a:chExt cx="1224136" cy="1224136"/>
            </a:xfrm>
          </p:grpSpPr>
          <p:sp>
            <p:nvSpPr>
              <p:cNvPr id="75" name="楕円 74">
                <a:extLst>
                  <a:ext uri="{FF2B5EF4-FFF2-40B4-BE49-F238E27FC236}">
                    <a16:creationId xmlns:a16="http://schemas.microsoft.com/office/drawing/2014/main" id="{869FE880-A9BE-4A19-AFA4-4A440F452AB2}"/>
                  </a:ext>
                </a:extLst>
              </p:cNvPr>
              <p:cNvSpPr/>
              <p:nvPr/>
            </p:nvSpPr>
            <p:spPr>
              <a:xfrm>
                <a:off x="4885655" y="3797668"/>
                <a:ext cx="1224136" cy="1224136"/>
              </a:xfrm>
              <a:prstGeom prst="ellipse">
                <a:avLst/>
              </a:prstGeom>
              <a:solidFill>
                <a:schemeClr val="bg1"/>
              </a:solidFill>
              <a:ln w="38100">
                <a:solidFill>
                  <a:srgbClr val="4B4B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nvGrpSpPr>
              <p:cNvPr id="76" name="グループ化 75">
                <a:extLst>
                  <a:ext uri="{FF2B5EF4-FFF2-40B4-BE49-F238E27FC236}">
                    <a16:creationId xmlns:a16="http://schemas.microsoft.com/office/drawing/2014/main" id="{3A7D96D8-892D-49DD-8DFF-C24A4FF524E3}"/>
                  </a:ext>
                </a:extLst>
              </p:cNvPr>
              <p:cNvGrpSpPr/>
              <p:nvPr/>
            </p:nvGrpSpPr>
            <p:grpSpPr>
              <a:xfrm>
                <a:off x="5015174" y="4111845"/>
                <a:ext cx="965092" cy="546583"/>
                <a:chOff x="5542182" y="4324736"/>
                <a:chExt cx="1362128" cy="771446"/>
              </a:xfrm>
            </p:grpSpPr>
            <p:pic>
              <p:nvPicPr>
                <p:cNvPr id="77" name="図 76">
                  <a:extLst>
                    <a:ext uri="{FF2B5EF4-FFF2-40B4-BE49-F238E27FC236}">
                      <a16:creationId xmlns:a16="http://schemas.microsoft.com/office/drawing/2014/main" id="{6C95E28B-2490-4515-9FEF-C5F70F9A1DE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542182" y="4533082"/>
                  <a:ext cx="563101" cy="563100"/>
                </a:xfrm>
                <a:prstGeom prst="rect">
                  <a:avLst/>
                </a:prstGeom>
              </p:spPr>
            </p:pic>
            <p:pic>
              <p:nvPicPr>
                <p:cNvPr id="78" name="図 77">
                  <a:extLst>
                    <a:ext uri="{FF2B5EF4-FFF2-40B4-BE49-F238E27FC236}">
                      <a16:creationId xmlns:a16="http://schemas.microsoft.com/office/drawing/2014/main" id="{583092E1-34DB-4634-8D02-C9B239053BD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41689" y="4324736"/>
                  <a:ext cx="563101" cy="563100"/>
                </a:xfrm>
                <a:prstGeom prst="rect">
                  <a:avLst/>
                </a:prstGeom>
              </p:spPr>
            </p:pic>
            <p:pic>
              <p:nvPicPr>
                <p:cNvPr id="79" name="図 78">
                  <a:extLst>
                    <a:ext uri="{FF2B5EF4-FFF2-40B4-BE49-F238E27FC236}">
                      <a16:creationId xmlns:a16="http://schemas.microsoft.com/office/drawing/2014/main" id="{DD2C449C-CFF3-44E0-989E-B16E785905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41209" y="4533082"/>
                  <a:ext cx="563101" cy="563100"/>
                </a:xfrm>
                <a:prstGeom prst="rect">
                  <a:avLst/>
                </a:prstGeom>
              </p:spPr>
            </p:pic>
          </p:grpSp>
        </p:grpSp>
        <p:grpSp>
          <p:nvGrpSpPr>
            <p:cNvPr id="83" name="グループ化 82">
              <a:extLst>
                <a:ext uri="{FF2B5EF4-FFF2-40B4-BE49-F238E27FC236}">
                  <a16:creationId xmlns:a16="http://schemas.microsoft.com/office/drawing/2014/main" id="{8618858F-B86C-4133-B69E-6B4A802183E2}"/>
                </a:ext>
              </a:extLst>
            </p:cNvPr>
            <p:cNvGrpSpPr/>
            <p:nvPr/>
          </p:nvGrpSpPr>
          <p:grpSpPr>
            <a:xfrm>
              <a:off x="8831967" y="2598307"/>
              <a:ext cx="445833" cy="445833"/>
              <a:chOff x="7524402" y="3093641"/>
              <a:chExt cx="1033589" cy="1033589"/>
            </a:xfrm>
          </p:grpSpPr>
          <p:sp>
            <p:nvSpPr>
              <p:cNvPr id="84" name="正方形/長方形 83">
                <a:extLst>
                  <a:ext uri="{FF2B5EF4-FFF2-40B4-BE49-F238E27FC236}">
                    <a16:creationId xmlns:a16="http://schemas.microsoft.com/office/drawing/2014/main" id="{FE1BD14E-4980-4256-A6B2-AF92B455637F}"/>
                  </a:ext>
                </a:extLst>
              </p:cNvPr>
              <p:cNvSpPr/>
              <p:nvPr/>
            </p:nvSpPr>
            <p:spPr>
              <a:xfrm>
                <a:off x="7590534" y="3104046"/>
                <a:ext cx="799021" cy="690966"/>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85" name="図 84">
                <a:extLst>
                  <a:ext uri="{FF2B5EF4-FFF2-40B4-BE49-F238E27FC236}">
                    <a16:creationId xmlns:a16="http://schemas.microsoft.com/office/drawing/2014/main" id="{303C0C7B-BEBF-4792-AF9B-84946FD34C4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24402" y="3093641"/>
                <a:ext cx="1033589" cy="1033589"/>
              </a:xfrm>
              <a:prstGeom prst="rect">
                <a:avLst/>
              </a:prstGeom>
            </p:spPr>
          </p:pic>
        </p:grpSp>
        <p:grpSp>
          <p:nvGrpSpPr>
            <p:cNvPr id="6" name="グループ化 5">
              <a:extLst>
                <a:ext uri="{FF2B5EF4-FFF2-40B4-BE49-F238E27FC236}">
                  <a16:creationId xmlns:a16="http://schemas.microsoft.com/office/drawing/2014/main" id="{314668D8-A810-4013-87AF-495C12CFEDC3}"/>
                </a:ext>
              </a:extLst>
            </p:cNvPr>
            <p:cNvGrpSpPr/>
            <p:nvPr/>
          </p:nvGrpSpPr>
          <p:grpSpPr>
            <a:xfrm rot="19800000">
              <a:off x="8178784" y="1962024"/>
              <a:ext cx="407868" cy="999064"/>
              <a:chOff x="6652205" y="2546677"/>
              <a:chExt cx="456936" cy="1119256"/>
            </a:xfrm>
          </p:grpSpPr>
          <p:sp>
            <p:nvSpPr>
              <p:cNvPr id="88" name="矢印: 右 87">
                <a:extLst>
                  <a:ext uri="{FF2B5EF4-FFF2-40B4-BE49-F238E27FC236}">
                    <a16:creationId xmlns:a16="http://schemas.microsoft.com/office/drawing/2014/main" id="{65FFD343-E5E0-4EF0-BC96-BBBDF7C2CB6D}"/>
                  </a:ext>
                </a:extLst>
              </p:cNvPr>
              <p:cNvSpPr/>
              <p:nvPr/>
            </p:nvSpPr>
            <p:spPr>
              <a:xfrm rot="18900000">
                <a:off x="6652205" y="2546677"/>
                <a:ext cx="351976" cy="172569"/>
              </a:xfrm>
              <a:prstGeom prst="rightArrow">
                <a:avLst>
                  <a:gd name="adj1" fmla="val 34127"/>
                  <a:gd name="adj2" fmla="val 50000"/>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89" name="矢印: 右 88">
                <a:extLst>
                  <a:ext uri="{FF2B5EF4-FFF2-40B4-BE49-F238E27FC236}">
                    <a16:creationId xmlns:a16="http://schemas.microsoft.com/office/drawing/2014/main" id="{E6CBC519-7E4A-4772-8ABA-6186B0CF6A1E}"/>
                  </a:ext>
                </a:extLst>
              </p:cNvPr>
              <p:cNvSpPr/>
              <p:nvPr/>
            </p:nvSpPr>
            <p:spPr>
              <a:xfrm rot="2700000">
                <a:off x="6652205" y="3403660"/>
                <a:ext cx="351976" cy="172569"/>
              </a:xfrm>
              <a:prstGeom prst="rightArrow">
                <a:avLst>
                  <a:gd name="adj1" fmla="val 34127"/>
                  <a:gd name="adj2" fmla="val 50000"/>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32" name="矢印: 右 31">
                <a:extLst>
                  <a:ext uri="{FF2B5EF4-FFF2-40B4-BE49-F238E27FC236}">
                    <a16:creationId xmlns:a16="http://schemas.microsoft.com/office/drawing/2014/main" id="{E31A0E07-72DF-4E42-8CCD-831A6B6BE43D}"/>
                  </a:ext>
                </a:extLst>
              </p:cNvPr>
              <p:cNvSpPr/>
              <p:nvPr/>
            </p:nvSpPr>
            <p:spPr>
              <a:xfrm>
                <a:off x="6757165" y="2977409"/>
                <a:ext cx="351976" cy="172569"/>
              </a:xfrm>
              <a:prstGeom prst="rightArrow">
                <a:avLst>
                  <a:gd name="adj1" fmla="val 34127"/>
                  <a:gd name="adj2" fmla="val 50000"/>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pSp>
      <p:sp>
        <p:nvSpPr>
          <p:cNvPr id="48" name="矢印: 環状 47">
            <a:extLst>
              <a:ext uri="{FF2B5EF4-FFF2-40B4-BE49-F238E27FC236}">
                <a16:creationId xmlns:a16="http://schemas.microsoft.com/office/drawing/2014/main" id="{F124D848-FB65-4D6C-A12A-5FD87EEDD9CD}"/>
              </a:ext>
            </a:extLst>
          </p:cNvPr>
          <p:cNvSpPr/>
          <p:nvPr/>
        </p:nvSpPr>
        <p:spPr>
          <a:xfrm>
            <a:off x="859281" y="3645024"/>
            <a:ext cx="1452452" cy="1452452"/>
          </a:xfrm>
          <a:prstGeom prst="circularArrow">
            <a:avLst>
              <a:gd name="adj1" fmla="val 12500"/>
              <a:gd name="adj2" fmla="val 1142319"/>
              <a:gd name="adj3" fmla="val 20457681"/>
              <a:gd name="adj4" fmla="val 13187269"/>
              <a:gd name="adj5" fmla="val 12500"/>
            </a:avLst>
          </a:prstGeom>
          <a:solidFill>
            <a:schemeClr val="tx2">
              <a:lumMod val="75000"/>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0" name="矢印: 環状 49">
            <a:extLst>
              <a:ext uri="{FF2B5EF4-FFF2-40B4-BE49-F238E27FC236}">
                <a16:creationId xmlns:a16="http://schemas.microsoft.com/office/drawing/2014/main" id="{03A522E7-ABD4-42E4-8A71-652141442D56}"/>
              </a:ext>
            </a:extLst>
          </p:cNvPr>
          <p:cNvSpPr/>
          <p:nvPr/>
        </p:nvSpPr>
        <p:spPr>
          <a:xfrm flipV="1">
            <a:off x="2934725" y="4696173"/>
            <a:ext cx="1452452" cy="1452452"/>
          </a:xfrm>
          <a:prstGeom prst="circularArrow">
            <a:avLst>
              <a:gd name="adj1" fmla="val 12500"/>
              <a:gd name="adj2" fmla="val 1142319"/>
              <a:gd name="adj3" fmla="val 20457681"/>
              <a:gd name="adj4" fmla="val 14144290"/>
              <a:gd name="adj5" fmla="val 12500"/>
            </a:avLst>
          </a:prstGeom>
          <a:solidFill>
            <a:schemeClr val="tx2">
              <a:lumMod val="75000"/>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36" name="Picture 2">
            <a:extLst>
              <a:ext uri="{FF2B5EF4-FFF2-40B4-BE49-F238E27FC236}">
                <a16:creationId xmlns:a16="http://schemas.microsoft.com/office/drawing/2014/main" id="{F842CA52-7563-42D8-B598-99C85F21062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16496" y="4227868"/>
            <a:ext cx="1221840" cy="145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4" descr="https://encrypted-tbn1.gstatic.com/images?q=tbn:ANd9GcTsJLf7u8k6LADo2V1srqSI0I-lEU4ny0mU2sWMmY5UTdDBbD2-eA">
            <a:extLst>
              <a:ext uri="{FF2B5EF4-FFF2-40B4-BE49-F238E27FC236}">
                <a16:creationId xmlns:a16="http://schemas.microsoft.com/office/drawing/2014/main" id="{DCCA4A7D-1D40-46B0-98ED-86338DF8DC0E}"/>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5993390" y="4482566"/>
            <a:ext cx="1855520" cy="122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矢印: 環状 51">
            <a:extLst>
              <a:ext uri="{FF2B5EF4-FFF2-40B4-BE49-F238E27FC236}">
                <a16:creationId xmlns:a16="http://schemas.microsoft.com/office/drawing/2014/main" id="{2002EC45-D979-45C7-AA3A-A04B6DA443F2}"/>
              </a:ext>
            </a:extLst>
          </p:cNvPr>
          <p:cNvSpPr/>
          <p:nvPr/>
        </p:nvSpPr>
        <p:spPr>
          <a:xfrm>
            <a:off x="5516772" y="3645024"/>
            <a:ext cx="1452452" cy="1452452"/>
          </a:xfrm>
          <a:prstGeom prst="circularArrow">
            <a:avLst>
              <a:gd name="adj1" fmla="val 12500"/>
              <a:gd name="adj2" fmla="val 1142319"/>
              <a:gd name="adj3" fmla="val 20457681"/>
              <a:gd name="adj4" fmla="val 12955725"/>
              <a:gd name="adj5" fmla="val 12500"/>
            </a:avLst>
          </a:prstGeom>
          <a:solidFill>
            <a:schemeClr val="tx2">
              <a:lumMod val="75000"/>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56" name="Picture 3">
            <a:extLst>
              <a:ext uri="{FF2B5EF4-FFF2-40B4-BE49-F238E27FC236}">
                <a16:creationId xmlns:a16="http://schemas.microsoft.com/office/drawing/2014/main" id="{D7459C39-39EC-4F41-8B14-4817CCA36222}"/>
              </a:ext>
            </a:extLst>
          </p:cNvPr>
          <p:cNvPicPr>
            <a:picLocks noChangeAspect="1" noChangeArrowheads="1"/>
          </p:cNvPicPr>
          <p:nvPr/>
        </p:nvPicPr>
        <p:blipFill rotWithShape="1">
          <a:blip r:embed="rId11">
            <a:extLst>
              <a:ext uri="{28A0092B-C50C-407E-A947-70E740481C1C}">
                <a14:useLocalDpi xmlns:a14="http://schemas.microsoft.com/office/drawing/2010/main"/>
              </a:ext>
            </a:extLst>
          </a:blip>
          <a:srcRect/>
          <a:stretch/>
        </p:blipFill>
        <p:spPr bwMode="auto">
          <a:xfrm>
            <a:off x="3746103" y="4126069"/>
            <a:ext cx="1855521" cy="121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矢印: 環状 56">
            <a:extLst>
              <a:ext uri="{FF2B5EF4-FFF2-40B4-BE49-F238E27FC236}">
                <a16:creationId xmlns:a16="http://schemas.microsoft.com/office/drawing/2014/main" id="{6A3C463D-AA7D-40A2-94A2-100947C683D0}"/>
              </a:ext>
            </a:extLst>
          </p:cNvPr>
          <p:cNvSpPr/>
          <p:nvPr/>
        </p:nvSpPr>
        <p:spPr>
          <a:xfrm flipV="1">
            <a:off x="7551527" y="4829514"/>
            <a:ext cx="1452452" cy="1452452"/>
          </a:xfrm>
          <a:prstGeom prst="circularArrow">
            <a:avLst>
              <a:gd name="adj1" fmla="val 12500"/>
              <a:gd name="adj2" fmla="val 1142319"/>
              <a:gd name="adj3" fmla="val 20457681"/>
              <a:gd name="adj4" fmla="val 13222381"/>
              <a:gd name="adj5" fmla="val 12500"/>
            </a:avLst>
          </a:prstGeom>
          <a:solidFill>
            <a:schemeClr val="tx2">
              <a:lumMod val="75000"/>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nvGrpSpPr>
          <p:cNvPr id="19" name="グループ化 18">
            <a:extLst>
              <a:ext uri="{FF2B5EF4-FFF2-40B4-BE49-F238E27FC236}">
                <a16:creationId xmlns:a16="http://schemas.microsoft.com/office/drawing/2014/main" id="{6FA22237-B958-4D10-9A73-2277953C6957}"/>
              </a:ext>
            </a:extLst>
          </p:cNvPr>
          <p:cNvGrpSpPr/>
          <p:nvPr/>
        </p:nvGrpSpPr>
        <p:grpSpPr>
          <a:xfrm>
            <a:off x="8354705" y="4182158"/>
            <a:ext cx="1329487" cy="1329487"/>
            <a:chOff x="8095864" y="4117893"/>
            <a:chExt cx="1703579" cy="1703579"/>
          </a:xfrm>
          <a:solidFill>
            <a:schemeClr val="accent3"/>
          </a:solidFill>
        </p:grpSpPr>
        <p:sp>
          <p:nvSpPr>
            <p:cNvPr id="17" name="星: 12 pt 16">
              <a:extLst>
                <a:ext uri="{FF2B5EF4-FFF2-40B4-BE49-F238E27FC236}">
                  <a16:creationId xmlns:a16="http://schemas.microsoft.com/office/drawing/2014/main" id="{3F5C00E6-A360-4A0E-8F90-CC8673B2B1E2}"/>
                </a:ext>
              </a:extLst>
            </p:cNvPr>
            <p:cNvSpPr/>
            <p:nvPr/>
          </p:nvSpPr>
          <p:spPr>
            <a:xfrm>
              <a:off x="8095864" y="4117893"/>
              <a:ext cx="1703579" cy="1703579"/>
            </a:xfrm>
            <a:prstGeom prst="star12">
              <a:avLst/>
            </a:prstGeom>
            <a:grp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16" name="図 15">
              <a:extLst>
                <a:ext uri="{FF2B5EF4-FFF2-40B4-BE49-F238E27FC236}">
                  <a16:creationId xmlns:a16="http://schemas.microsoft.com/office/drawing/2014/main" id="{BE58D238-A14A-4F33-96BB-802100C3B6AC}"/>
                </a:ext>
              </a:extLst>
            </p:cNvPr>
            <p:cNvPicPr>
              <a:picLocks noChangeAspect="1"/>
            </p:cNvPicPr>
            <p:nvPr/>
          </p:nvPicPr>
          <p:blipFill>
            <a:blip r:embed="rId12" cstate="print">
              <a:biLevel thresh="25000"/>
              <a:extLst>
                <a:ext uri="{28A0092B-C50C-407E-A947-70E740481C1C}">
                  <a14:useLocalDpi xmlns:a14="http://schemas.microsoft.com/office/drawing/2010/main"/>
                </a:ext>
              </a:extLst>
            </a:blip>
            <a:stretch>
              <a:fillRect/>
            </a:stretch>
          </p:blipFill>
          <p:spPr>
            <a:xfrm>
              <a:off x="8568460" y="4590488"/>
              <a:ext cx="758387" cy="758387"/>
            </a:xfrm>
            <a:prstGeom prst="rect">
              <a:avLst/>
            </a:prstGeom>
            <a:grpFill/>
          </p:spPr>
        </p:pic>
      </p:grpSp>
      <p:sp>
        <p:nvSpPr>
          <p:cNvPr id="20" name="吹き出し: 円形 19">
            <a:extLst>
              <a:ext uri="{FF2B5EF4-FFF2-40B4-BE49-F238E27FC236}">
                <a16:creationId xmlns:a16="http://schemas.microsoft.com/office/drawing/2014/main" id="{526087E0-DCCF-4880-A965-45A38400F289}"/>
              </a:ext>
            </a:extLst>
          </p:cNvPr>
          <p:cNvSpPr/>
          <p:nvPr/>
        </p:nvSpPr>
        <p:spPr>
          <a:xfrm>
            <a:off x="642842" y="5835272"/>
            <a:ext cx="1221840" cy="628073"/>
          </a:xfrm>
          <a:prstGeom prst="wedgeEllipseCallout">
            <a:avLst>
              <a:gd name="adj1" fmla="val 2554"/>
              <a:gd name="adj2" fmla="val -89154"/>
            </a:avLst>
          </a:prstGeom>
          <a:solidFill>
            <a:schemeClr val="bg1"/>
          </a:solidFill>
          <a:ln w="19050">
            <a:noFill/>
            <a:prstDash val="solid"/>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en-US" altLang="ja-JP" sz="900" b="1" dirty="0">
                <a:solidFill>
                  <a:schemeClr val="tx1"/>
                </a:solidFill>
              </a:rPr>
              <a:t>0</a:t>
            </a:r>
            <a:r>
              <a:rPr kumimoji="1" lang="ja-JP" altLang="en-US" sz="900" b="1" dirty="0">
                <a:solidFill>
                  <a:schemeClr val="tx1"/>
                </a:solidFill>
              </a:rPr>
              <a:t>次分析としてのブランド調査</a:t>
            </a:r>
          </a:p>
        </p:txBody>
      </p:sp>
      <p:sp>
        <p:nvSpPr>
          <p:cNvPr id="90" name="吹き出し: 円形 89">
            <a:extLst>
              <a:ext uri="{FF2B5EF4-FFF2-40B4-BE49-F238E27FC236}">
                <a16:creationId xmlns:a16="http://schemas.microsoft.com/office/drawing/2014/main" id="{D170ED16-2868-4A68-8E15-7C28C52DFEE2}"/>
              </a:ext>
            </a:extLst>
          </p:cNvPr>
          <p:cNvSpPr/>
          <p:nvPr/>
        </p:nvSpPr>
        <p:spPr>
          <a:xfrm>
            <a:off x="2420474" y="3576229"/>
            <a:ext cx="1236382" cy="820778"/>
          </a:xfrm>
          <a:prstGeom prst="wedgeEllipseCallout">
            <a:avLst>
              <a:gd name="adj1" fmla="val -30197"/>
              <a:gd name="adj2" fmla="val 70782"/>
            </a:avLst>
          </a:prstGeom>
          <a:solidFill>
            <a:schemeClr val="bg1"/>
          </a:solidFill>
          <a:ln w="19050">
            <a:noFill/>
            <a:prstDash val="solid"/>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36000" numCol="1" spcCol="0" rtlCol="0" fromWordArt="0" anchor="ctr" anchorCtr="0" forceAA="0" compatLnSpc="1">
            <a:prstTxWarp prst="textNoShape">
              <a:avLst/>
            </a:prstTxWarp>
            <a:noAutofit/>
          </a:bodyPr>
          <a:lstStyle/>
          <a:p>
            <a:pPr algn="ctr"/>
            <a:r>
              <a:rPr kumimoji="1" lang="ja-JP" altLang="en-US" sz="900" b="1" dirty="0">
                <a:solidFill>
                  <a:schemeClr val="tx1"/>
                </a:solidFill>
              </a:rPr>
              <a:t>調査結果を</a:t>
            </a:r>
            <a:endParaRPr kumimoji="1" lang="en-US" altLang="ja-JP" sz="900" b="1" dirty="0">
              <a:solidFill>
                <a:schemeClr val="tx1"/>
              </a:solidFill>
            </a:endParaRPr>
          </a:p>
          <a:p>
            <a:pPr algn="ctr"/>
            <a:r>
              <a:rPr kumimoji="1" lang="ja-JP" altLang="en-US" sz="900" b="1" dirty="0">
                <a:solidFill>
                  <a:schemeClr val="tx1"/>
                </a:solidFill>
              </a:rPr>
              <a:t>生かした</a:t>
            </a:r>
            <a:endParaRPr kumimoji="1" lang="en-US" altLang="ja-JP" sz="900" b="1" dirty="0">
              <a:solidFill>
                <a:schemeClr val="tx1"/>
              </a:solidFill>
            </a:endParaRPr>
          </a:p>
          <a:p>
            <a:pPr algn="ctr"/>
            <a:r>
              <a:rPr kumimoji="1" lang="ja-JP" altLang="en-US" sz="900" b="1" dirty="0">
                <a:solidFill>
                  <a:schemeClr val="tx1"/>
                </a:solidFill>
              </a:rPr>
              <a:t>ネイティブ広告で</a:t>
            </a:r>
            <a:endParaRPr kumimoji="1" lang="en-US" altLang="ja-JP" sz="900" b="1" dirty="0">
              <a:solidFill>
                <a:schemeClr val="tx1"/>
              </a:solidFill>
            </a:endParaRPr>
          </a:p>
          <a:p>
            <a:pPr algn="ctr"/>
            <a:r>
              <a:rPr kumimoji="1" lang="ja-JP" altLang="en-US" sz="900" b="1" dirty="0">
                <a:solidFill>
                  <a:schemeClr val="tx1"/>
                </a:solidFill>
              </a:rPr>
              <a:t>興味喚起</a:t>
            </a:r>
          </a:p>
        </p:txBody>
      </p:sp>
      <p:sp>
        <p:nvSpPr>
          <p:cNvPr id="92" name="吹き出し: 円形 91">
            <a:extLst>
              <a:ext uri="{FF2B5EF4-FFF2-40B4-BE49-F238E27FC236}">
                <a16:creationId xmlns:a16="http://schemas.microsoft.com/office/drawing/2014/main" id="{E002169D-4124-42D2-A853-3AD272AF7CE8}"/>
              </a:ext>
            </a:extLst>
          </p:cNvPr>
          <p:cNvSpPr/>
          <p:nvPr/>
        </p:nvSpPr>
        <p:spPr>
          <a:xfrm>
            <a:off x="4455027" y="5457921"/>
            <a:ext cx="1236382" cy="653712"/>
          </a:xfrm>
          <a:prstGeom prst="wedgeEllipseCallout">
            <a:avLst>
              <a:gd name="adj1" fmla="val -20952"/>
              <a:gd name="adj2" fmla="val -94007"/>
            </a:avLst>
          </a:prstGeom>
          <a:solidFill>
            <a:schemeClr val="bg1"/>
          </a:solidFill>
          <a:ln w="19050">
            <a:noFill/>
            <a:prstDash val="solid"/>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36000" numCol="1" spcCol="0" rtlCol="0" fromWordArt="0" anchor="ctr" anchorCtr="0" forceAA="0" compatLnSpc="1">
            <a:prstTxWarp prst="textNoShape">
              <a:avLst/>
            </a:prstTxWarp>
            <a:noAutofit/>
          </a:bodyPr>
          <a:lstStyle/>
          <a:p>
            <a:pPr algn="ctr"/>
            <a:r>
              <a:rPr kumimoji="1" lang="ja-JP" altLang="en-US" sz="900" b="1" dirty="0">
                <a:solidFill>
                  <a:schemeClr val="tx1"/>
                </a:solidFill>
              </a:rPr>
              <a:t>セミナーを通じて</a:t>
            </a:r>
            <a:endParaRPr kumimoji="1" lang="en-US" altLang="ja-JP" sz="900" b="1" dirty="0">
              <a:solidFill>
                <a:schemeClr val="tx1"/>
              </a:solidFill>
            </a:endParaRPr>
          </a:p>
          <a:p>
            <a:pPr algn="ctr"/>
            <a:r>
              <a:rPr kumimoji="1" lang="ja-JP" altLang="en-US" sz="900" b="1" dirty="0">
                <a:solidFill>
                  <a:schemeClr val="tx1"/>
                </a:solidFill>
              </a:rPr>
              <a:t>商品理解促進</a:t>
            </a:r>
          </a:p>
        </p:txBody>
      </p:sp>
      <p:sp>
        <p:nvSpPr>
          <p:cNvPr id="93" name="吹き出し: 円形 92">
            <a:extLst>
              <a:ext uri="{FF2B5EF4-FFF2-40B4-BE49-F238E27FC236}">
                <a16:creationId xmlns:a16="http://schemas.microsoft.com/office/drawing/2014/main" id="{4AC43BF1-3E34-4658-A9BB-656E67A50B51}"/>
              </a:ext>
            </a:extLst>
          </p:cNvPr>
          <p:cNvSpPr/>
          <p:nvPr/>
        </p:nvSpPr>
        <p:spPr>
          <a:xfrm>
            <a:off x="6315145" y="5784777"/>
            <a:ext cx="1236382" cy="653712"/>
          </a:xfrm>
          <a:prstGeom prst="wedgeEllipseCallout">
            <a:avLst>
              <a:gd name="adj1" fmla="val 10634"/>
              <a:gd name="adj2" fmla="val -85265"/>
            </a:avLst>
          </a:prstGeom>
          <a:solidFill>
            <a:schemeClr val="bg1"/>
          </a:solidFill>
          <a:ln w="19050">
            <a:noFill/>
            <a:prstDash val="solid"/>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36000" numCol="1" spcCol="0" rtlCol="0" fromWordArt="0" anchor="ctr" anchorCtr="0" forceAA="0" compatLnSpc="1">
            <a:prstTxWarp prst="textNoShape">
              <a:avLst/>
            </a:prstTxWarp>
            <a:noAutofit/>
          </a:bodyPr>
          <a:lstStyle/>
          <a:p>
            <a:pPr algn="ctr"/>
            <a:r>
              <a:rPr kumimoji="1" lang="ja-JP" altLang="en-US" sz="900" b="1" dirty="0">
                <a:solidFill>
                  <a:schemeClr val="tx1"/>
                </a:solidFill>
              </a:rPr>
              <a:t>座談会で顧客要望</a:t>
            </a:r>
            <a:endParaRPr kumimoji="1" lang="en-US" altLang="ja-JP" sz="900" b="1" dirty="0">
              <a:solidFill>
                <a:schemeClr val="tx1"/>
              </a:solidFill>
            </a:endParaRPr>
          </a:p>
          <a:p>
            <a:pPr algn="ctr"/>
            <a:r>
              <a:rPr kumimoji="1" lang="ja-JP" altLang="en-US" sz="900" b="1" dirty="0">
                <a:solidFill>
                  <a:schemeClr val="tx1"/>
                </a:solidFill>
              </a:rPr>
              <a:t>の吸い上げ</a:t>
            </a:r>
            <a:endParaRPr kumimoji="1" lang="en-US" altLang="ja-JP" sz="900" b="1" dirty="0">
              <a:solidFill>
                <a:schemeClr val="tx1"/>
              </a:solidFill>
            </a:endParaRPr>
          </a:p>
        </p:txBody>
      </p:sp>
      <p:sp>
        <p:nvSpPr>
          <p:cNvPr id="94" name="吹き出し: 円形 93">
            <a:extLst>
              <a:ext uri="{FF2B5EF4-FFF2-40B4-BE49-F238E27FC236}">
                <a16:creationId xmlns:a16="http://schemas.microsoft.com/office/drawing/2014/main" id="{DD1D7861-0FC3-403A-A685-AAAE67B278A5}"/>
              </a:ext>
            </a:extLst>
          </p:cNvPr>
          <p:cNvSpPr/>
          <p:nvPr/>
        </p:nvSpPr>
        <p:spPr>
          <a:xfrm>
            <a:off x="7521616" y="3660164"/>
            <a:ext cx="1236382" cy="653712"/>
          </a:xfrm>
          <a:prstGeom prst="wedgeEllipseCallout">
            <a:avLst>
              <a:gd name="adj1" fmla="val 38368"/>
              <a:gd name="adj2" fmla="val 67726"/>
            </a:avLst>
          </a:prstGeom>
          <a:solidFill>
            <a:schemeClr val="bg1"/>
          </a:solidFill>
          <a:ln w="19050">
            <a:noFill/>
            <a:prstDash val="solid"/>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36000" numCol="1" spcCol="0" rtlCol="0" fromWordArt="0" anchor="ctr" anchorCtr="0" forceAA="0" compatLnSpc="1">
            <a:prstTxWarp prst="textNoShape">
              <a:avLst/>
            </a:prstTxWarp>
            <a:noAutofit/>
          </a:bodyPr>
          <a:lstStyle/>
          <a:p>
            <a:pPr algn="ctr"/>
            <a:r>
              <a:rPr kumimoji="1" lang="ja-JP" altLang="en-US" sz="900" b="1" dirty="0">
                <a:solidFill>
                  <a:schemeClr val="tx1"/>
                </a:solidFill>
              </a:rPr>
              <a:t>商品への</a:t>
            </a:r>
            <a:endParaRPr kumimoji="1" lang="en-US" altLang="ja-JP" sz="900" b="1" dirty="0">
              <a:solidFill>
                <a:schemeClr val="tx1"/>
              </a:solidFill>
            </a:endParaRPr>
          </a:p>
          <a:p>
            <a:pPr algn="ctr"/>
            <a:r>
              <a:rPr kumimoji="1" lang="ja-JP" altLang="en-US" sz="900" b="1" dirty="0">
                <a:solidFill>
                  <a:schemeClr val="tx1"/>
                </a:solidFill>
              </a:rPr>
              <a:t>フィードバック</a:t>
            </a:r>
            <a:endParaRPr kumimoji="1" lang="en-US" altLang="ja-JP" sz="900" b="1" dirty="0">
              <a:solidFill>
                <a:schemeClr val="tx1"/>
              </a:solidFill>
            </a:endParaRPr>
          </a:p>
        </p:txBody>
      </p:sp>
      <p:cxnSp>
        <p:nvCxnSpPr>
          <p:cNvPr id="24" name="直線コネクタ 23">
            <a:extLst>
              <a:ext uri="{FF2B5EF4-FFF2-40B4-BE49-F238E27FC236}">
                <a16:creationId xmlns:a16="http://schemas.microsoft.com/office/drawing/2014/main" id="{EFC30F6B-2E8C-4F72-A25C-0FD188DA4915}"/>
              </a:ext>
            </a:extLst>
          </p:cNvPr>
          <p:cNvCxnSpPr/>
          <p:nvPr/>
        </p:nvCxnSpPr>
        <p:spPr>
          <a:xfrm>
            <a:off x="296020" y="3349855"/>
            <a:ext cx="9308794" cy="0"/>
          </a:xfrm>
          <a:prstGeom prst="line">
            <a:avLst/>
          </a:prstGeom>
          <a:ln w="9525">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95" name="正方形/長方形 94">
            <a:extLst>
              <a:ext uri="{FF2B5EF4-FFF2-40B4-BE49-F238E27FC236}">
                <a16:creationId xmlns:a16="http://schemas.microsoft.com/office/drawing/2014/main" id="{B47D8749-EE83-4FBC-8BAB-9B3555E5AD01}"/>
              </a:ext>
            </a:extLst>
          </p:cNvPr>
          <p:cNvSpPr/>
          <p:nvPr/>
        </p:nvSpPr>
        <p:spPr>
          <a:xfrm>
            <a:off x="296020" y="3349855"/>
            <a:ext cx="752477" cy="211203"/>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0" tIns="36000" rIns="108000" bIns="36000" numCol="1" spcCol="0" rtlCol="0" fromWordArt="0" anchor="ctr" anchorCtr="0" forceAA="0" compatLnSpc="1">
            <a:prstTxWarp prst="textNoShape">
              <a:avLst/>
            </a:prstTxWarp>
            <a:spAutoFit/>
          </a:bodyPr>
          <a:lstStyle/>
          <a:p>
            <a:r>
              <a:rPr kumimoji="1" lang="ja-JP" altLang="en-US" sz="900" b="1" spc="300" dirty="0">
                <a:solidFill>
                  <a:schemeClr val="bg1"/>
                </a:solidFill>
              </a:rPr>
              <a:t>展開例</a:t>
            </a:r>
          </a:p>
        </p:txBody>
      </p:sp>
    </p:spTree>
    <p:extLst>
      <p:ext uri="{BB962C8B-B14F-4D97-AF65-F5344CB8AC3E}">
        <p14:creationId xmlns:p14="http://schemas.microsoft.com/office/powerpoint/2010/main" val="315524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8E7567-B0C1-4FED-80A5-5A37CB93C63C}"/>
              </a:ext>
            </a:extLst>
          </p:cNvPr>
          <p:cNvSpPr>
            <a:spLocks noGrp="1"/>
          </p:cNvSpPr>
          <p:nvPr>
            <p:ph type="title"/>
          </p:nvPr>
        </p:nvSpPr>
        <p:spPr/>
        <p:txBody>
          <a:bodyPr/>
          <a:lstStyle/>
          <a:p>
            <a:r>
              <a:rPr lang="ja-JP" altLang="en-US" dirty="0"/>
              <a:t>ネイティブタイアップ：料金表</a:t>
            </a:r>
            <a:endParaRPr kumimoji="1" lang="ja-JP" altLang="en-US" dirty="0"/>
          </a:p>
        </p:txBody>
      </p:sp>
      <p:sp>
        <p:nvSpPr>
          <p:cNvPr id="7" name="正方形/長方形 6">
            <a:extLst>
              <a:ext uri="{FF2B5EF4-FFF2-40B4-BE49-F238E27FC236}">
                <a16:creationId xmlns:a16="http://schemas.microsoft.com/office/drawing/2014/main" id="{3FA650A6-A73F-4B87-8B8C-4CAD13AB14AD}"/>
              </a:ext>
            </a:extLst>
          </p:cNvPr>
          <p:cNvSpPr/>
          <p:nvPr/>
        </p:nvSpPr>
        <p:spPr>
          <a:xfrm>
            <a:off x="300366" y="6314837"/>
            <a:ext cx="807913" cy="138499"/>
          </a:xfrm>
          <a:prstGeom prst="rect">
            <a:avLst/>
          </a:prstGeom>
        </p:spPr>
        <p:txBody>
          <a:bodyPr wrap="none" lIns="0" tIns="0" rIns="0" bIns="0">
            <a:spAutoFit/>
          </a:bodyPr>
          <a:lstStyle/>
          <a:p>
            <a:r>
              <a:rPr lang="en-US" altLang="ja-JP" sz="900" dirty="0">
                <a:solidFill>
                  <a:schemeClr val="bg1">
                    <a:lumMod val="50000"/>
                  </a:schemeClr>
                </a:solidFill>
              </a:rPr>
              <a:t>※</a:t>
            </a:r>
            <a:r>
              <a:rPr lang="ja-JP" altLang="en-US" sz="900" dirty="0">
                <a:solidFill>
                  <a:schemeClr val="bg1">
                    <a:lumMod val="50000"/>
                  </a:schemeClr>
                </a:solidFill>
              </a:rPr>
              <a:t>税抜価格表記</a:t>
            </a:r>
            <a:endParaRPr lang="en-US" altLang="ja-JP" sz="900" dirty="0">
              <a:solidFill>
                <a:schemeClr val="bg1">
                  <a:lumMod val="50000"/>
                </a:schemeClr>
              </a:solidFill>
            </a:endParaRPr>
          </a:p>
        </p:txBody>
      </p:sp>
      <p:sp>
        <p:nvSpPr>
          <p:cNvPr id="3" name="スライド番号プレースホルダー 2">
            <a:extLst>
              <a:ext uri="{FF2B5EF4-FFF2-40B4-BE49-F238E27FC236}">
                <a16:creationId xmlns:a16="http://schemas.microsoft.com/office/drawing/2014/main" id="{FE97EF0F-312C-4912-A4F7-4D155AF97738}"/>
              </a:ext>
            </a:extLst>
          </p:cNvPr>
          <p:cNvSpPr>
            <a:spLocks noGrp="1"/>
          </p:cNvSpPr>
          <p:nvPr>
            <p:ph type="sldNum" sz="quarter" idx="12"/>
          </p:nvPr>
        </p:nvSpPr>
        <p:spPr/>
        <p:txBody>
          <a:bodyPr/>
          <a:lstStyle/>
          <a:p>
            <a:fld id="{5EE0A3BD-3DA5-4991-ABDC-D838213B01CE}" type="slidenum">
              <a:rPr kumimoji="1" lang="ja-JP" altLang="en-US" smtClean="0"/>
              <a:pPr/>
              <a:t>10</a:t>
            </a:fld>
            <a:endParaRPr kumimoji="1" lang="ja-JP" altLang="en-US" dirty="0"/>
          </a:p>
        </p:txBody>
      </p:sp>
      <p:sp>
        <p:nvSpPr>
          <p:cNvPr id="8" name="テキスト ボックス 7">
            <a:extLst>
              <a:ext uri="{FF2B5EF4-FFF2-40B4-BE49-F238E27FC236}">
                <a16:creationId xmlns:a16="http://schemas.microsoft.com/office/drawing/2014/main" id="{5229AC31-606D-4A65-938A-2276B5310974}"/>
              </a:ext>
            </a:extLst>
          </p:cNvPr>
          <p:cNvSpPr txBox="1"/>
          <p:nvPr/>
        </p:nvSpPr>
        <p:spPr>
          <a:xfrm>
            <a:off x="300367" y="908720"/>
            <a:ext cx="9305266" cy="5324535"/>
          </a:xfrm>
          <a:prstGeom prst="rect">
            <a:avLst/>
          </a:prstGeom>
          <a:noFill/>
        </p:spPr>
        <p:txBody>
          <a:bodyPr wrap="square" lIns="0" tIns="0" rIns="0" bIns="0" rtlCol="0">
            <a:spAutoFit/>
          </a:bodyPr>
          <a:lstStyle/>
          <a:p>
            <a:r>
              <a:rPr kumimoji="1" lang="ja-JP" altLang="en-US" sz="1600" b="1" u="sng" dirty="0">
                <a:cs typeface="メイリオ" panose="020B0604030504040204" pitchFamily="50" charset="-128"/>
              </a:rPr>
              <a:t>■ネイティブ広告</a:t>
            </a:r>
            <a:endParaRPr lang="en-US" altLang="ja-JP" sz="1600" b="1" u="sng" dirty="0">
              <a:cs typeface="メイリオ" panose="020B0604030504040204" pitchFamily="50" charset="-128"/>
            </a:endParaRPr>
          </a:p>
          <a:p>
            <a:r>
              <a:rPr lang="ja-JP" altLang="en-US" sz="1400" dirty="0">
                <a:cs typeface="メイリオ" panose="020B0604030504040204" pitchFamily="50" charset="-128"/>
              </a:rPr>
              <a:t>＜費用＞</a:t>
            </a:r>
            <a:endParaRPr lang="en-US" altLang="ja-JP" sz="1400" dirty="0">
              <a:cs typeface="メイリオ" panose="020B0604030504040204" pitchFamily="50" charset="-128"/>
            </a:endParaRPr>
          </a:p>
          <a:p>
            <a:r>
              <a:rPr kumimoji="1" lang="en-US" altLang="ja-JP" sz="1400" dirty="0">
                <a:cs typeface="メイリオ" panose="020B0604030504040204" pitchFamily="50" charset="-128"/>
              </a:rPr>
              <a:t> 1</a:t>
            </a:r>
            <a:r>
              <a:rPr kumimoji="1" lang="ja-JP" altLang="en-US" sz="1400" dirty="0">
                <a:cs typeface="メイリオ" panose="020B0604030504040204" pitchFamily="50" charset="-128"/>
              </a:rPr>
              <a:t>回：  </a:t>
            </a:r>
            <a:r>
              <a:rPr kumimoji="1" lang="en-US" altLang="ja-JP" sz="1400" dirty="0">
                <a:cs typeface="メイリオ" panose="020B0604030504040204" pitchFamily="50" charset="-128"/>
              </a:rPr>
              <a:t>2,000,000</a:t>
            </a:r>
            <a:r>
              <a:rPr kumimoji="1" lang="ja-JP" altLang="en-US" sz="1400" dirty="0">
                <a:cs typeface="メイリオ" panose="020B0604030504040204" pitchFamily="50" charset="-128"/>
              </a:rPr>
              <a:t>円（掲載費： </a:t>
            </a:r>
            <a:r>
              <a:rPr lang="en-US" altLang="ja-JP" sz="1400" dirty="0">
                <a:cs typeface="メイリオ" panose="020B0604030504040204" pitchFamily="50" charset="-128"/>
              </a:rPr>
              <a:t>1</a:t>
            </a:r>
            <a:r>
              <a:rPr kumimoji="1" lang="en-US" altLang="ja-JP" sz="1400" dirty="0">
                <a:cs typeface="メイリオ" panose="020B0604030504040204" pitchFamily="50" charset="-128"/>
              </a:rPr>
              <a:t>,500,000</a:t>
            </a:r>
            <a:r>
              <a:rPr kumimoji="1" lang="ja-JP" altLang="en-US" sz="1400" dirty="0">
                <a:cs typeface="メイリオ" panose="020B0604030504040204" pitchFamily="50" charset="-128"/>
              </a:rPr>
              <a:t>円</a:t>
            </a:r>
            <a:r>
              <a:rPr kumimoji="1" lang="en-US" altLang="ja-JP" sz="1400" dirty="0">
                <a:cs typeface="メイリオ" panose="020B0604030504040204" pitchFamily="50" charset="-128"/>
              </a:rPr>
              <a:t>/1</a:t>
            </a:r>
            <a:r>
              <a:rPr lang="ja-JP" altLang="en-US" sz="1400" dirty="0">
                <a:cs typeface="メイリオ" panose="020B0604030504040204" pitchFamily="50" charset="-128"/>
              </a:rPr>
              <a:t>回</a:t>
            </a:r>
            <a:r>
              <a:rPr kumimoji="1" lang="ja-JP" altLang="en-US" sz="1400" dirty="0">
                <a:cs typeface="メイリオ" panose="020B0604030504040204" pitchFamily="50" charset="-128"/>
              </a:rPr>
              <a:t> 　  </a:t>
            </a:r>
            <a:r>
              <a:rPr lang="ja-JP" altLang="en-US" sz="1400" dirty="0">
                <a:cs typeface="メイリオ" panose="020B0604030504040204" pitchFamily="50" charset="-128"/>
              </a:rPr>
              <a:t>制作費：   </a:t>
            </a:r>
            <a:r>
              <a:rPr lang="en-US" altLang="ja-JP" sz="1400" dirty="0">
                <a:cs typeface="メイリオ" panose="020B0604030504040204" pitchFamily="50" charset="-128"/>
              </a:rPr>
              <a:t>500,000</a:t>
            </a:r>
            <a:r>
              <a:rPr lang="ja-JP" altLang="en-US" sz="1400" dirty="0">
                <a:cs typeface="メイリオ" panose="020B0604030504040204" pitchFamily="50" charset="-128"/>
              </a:rPr>
              <a:t>円</a:t>
            </a:r>
            <a:r>
              <a:rPr lang="en-US" altLang="ja-JP" sz="1400" dirty="0">
                <a:cs typeface="メイリオ" panose="020B0604030504040204" pitchFamily="50" charset="-128"/>
              </a:rPr>
              <a:t>/1</a:t>
            </a:r>
            <a:r>
              <a:rPr lang="ja-JP" altLang="en-US" sz="1400" dirty="0">
                <a:cs typeface="メイリオ" panose="020B0604030504040204" pitchFamily="50" charset="-128"/>
              </a:rPr>
              <a:t>回）</a:t>
            </a:r>
            <a:endParaRPr kumimoji="1" lang="en-US" altLang="ja-JP" sz="1400" dirty="0">
              <a:cs typeface="メイリオ" panose="020B0604030504040204" pitchFamily="50" charset="-128"/>
            </a:endParaRPr>
          </a:p>
          <a:p>
            <a:r>
              <a:rPr lang="en-US" altLang="ja-JP" sz="1400" dirty="0">
                <a:cs typeface="メイリオ" panose="020B0604030504040204" pitchFamily="50" charset="-128"/>
              </a:rPr>
              <a:t> 3</a:t>
            </a:r>
            <a:r>
              <a:rPr lang="ja-JP" altLang="en-US" sz="1400" dirty="0">
                <a:cs typeface="メイリオ" panose="020B0604030504040204" pitchFamily="50" charset="-128"/>
              </a:rPr>
              <a:t>回：  </a:t>
            </a:r>
            <a:r>
              <a:rPr lang="en-US" altLang="ja-JP" sz="1400" dirty="0">
                <a:cs typeface="メイリオ" panose="020B0604030504040204" pitchFamily="50" charset="-128"/>
              </a:rPr>
              <a:t>4,500,000</a:t>
            </a:r>
            <a:r>
              <a:rPr lang="ja-JP" altLang="en-US" sz="1400" dirty="0">
                <a:cs typeface="メイリオ" panose="020B0604030504040204" pitchFamily="50" charset="-128"/>
              </a:rPr>
              <a:t>円（掲載費： </a:t>
            </a:r>
            <a:r>
              <a:rPr lang="en-US" altLang="ja-JP" sz="1400" dirty="0">
                <a:cs typeface="メイリオ" panose="020B0604030504040204" pitchFamily="50" charset="-128"/>
              </a:rPr>
              <a:t>3,500,000</a:t>
            </a:r>
            <a:r>
              <a:rPr lang="ja-JP" altLang="en-US" sz="1400" dirty="0">
                <a:cs typeface="メイリオ" panose="020B0604030504040204" pitchFamily="50" charset="-128"/>
              </a:rPr>
              <a:t>円</a:t>
            </a:r>
            <a:r>
              <a:rPr lang="en-US" altLang="ja-JP" sz="1400" dirty="0">
                <a:cs typeface="メイリオ" panose="020B0604030504040204" pitchFamily="50" charset="-128"/>
              </a:rPr>
              <a:t>/3</a:t>
            </a:r>
            <a:r>
              <a:rPr lang="ja-JP" altLang="en-US" sz="1400" dirty="0">
                <a:cs typeface="メイリオ" panose="020B0604030504040204" pitchFamily="50" charset="-128"/>
              </a:rPr>
              <a:t>回　   制作費：</a:t>
            </a:r>
            <a:r>
              <a:rPr lang="en-US" altLang="ja-JP" sz="1400" dirty="0">
                <a:cs typeface="メイリオ" panose="020B0604030504040204" pitchFamily="50" charset="-128"/>
              </a:rPr>
              <a:t>1,000,000</a:t>
            </a:r>
            <a:r>
              <a:rPr lang="ja-JP" altLang="en-US" sz="1400" dirty="0">
                <a:cs typeface="メイリオ" panose="020B0604030504040204" pitchFamily="50" charset="-128"/>
              </a:rPr>
              <a:t>円</a:t>
            </a:r>
            <a:r>
              <a:rPr lang="en-US" altLang="ja-JP" sz="1400" dirty="0">
                <a:cs typeface="メイリオ" panose="020B0604030504040204" pitchFamily="50" charset="-128"/>
              </a:rPr>
              <a:t>/3</a:t>
            </a:r>
            <a:r>
              <a:rPr lang="ja-JP" altLang="en-US" sz="1400" dirty="0">
                <a:cs typeface="メイリオ" panose="020B0604030504040204" pitchFamily="50" charset="-128"/>
              </a:rPr>
              <a:t>回）</a:t>
            </a:r>
            <a:endParaRPr lang="en-US" altLang="ja-JP" sz="1400" dirty="0">
              <a:cs typeface="メイリオ" panose="020B0604030504040204" pitchFamily="50" charset="-128"/>
            </a:endParaRPr>
          </a:p>
          <a:p>
            <a:r>
              <a:rPr lang="en-US" altLang="ja-JP" sz="1400" dirty="0">
                <a:cs typeface="メイリオ" panose="020B0604030504040204" pitchFamily="50" charset="-128"/>
              </a:rPr>
              <a:t> 6</a:t>
            </a:r>
            <a:r>
              <a:rPr lang="ja-JP" altLang="en-US" sz="1400" dirty="0">
                <a:cs typeface="メイリオ" panose="020B0604030504040204" pitchFamily="50" charset="-128"/>
              </a:rPr>
              <a:t>回：  </a:t>
            </a:r>
            <a:r>
              <a:rPr lang="en-US" altLang="ja-JP" sz="1400" dirty="0">
                <a:cs typeface="メイリオ" panose="020B0604030504040204" pitchFamily="50" charset="-128"/>
              </a:rPr>
              <a:t>8,500,000</a:t>
            </a:r>
            <a:r>
              <a:rPr lang="ja-JP" altLang="en-US" sz="1400" dirty="0">
                <a:cs typeface="メイリオ" panose="020B0604030504040204" pitchFamily="50" charset="-128"/>
              </a:rPr>
              <a:t>円（掲載費： </a:t>
            </a:r>
            <a:r>
              <a:rPr lang="en-US" altLang="ja-JP" sz="1400" dirty="0">
                <a:cs typeface="メイリオ" panose="020B0604030504040204" pitchFamily="50" charset="-128"/>
              </a:rPr>
              <a:t>6,500,000</a:t>
            </a:r>
            <a:r>
              <a:rPr lang="ja-JP" altLang="en-US" sz="1400" dirty="0">
                <a:cs typeface="メイリオ" panose="020B0604030504040204" pitchFamily="50" charset="-128"/>
              </a:rPr>
              <a:t>円</a:t>
            </a:r>
            <a:r>
              <a:rPr lang="en-US" altLang="ja-JP" sz="1400" dirty="0">
                <a:cs typeface="メイリオ" panose="020B0604030504040204" pitchFamily="50" charset="-128"/>
              </a:rPr>
              <a:t>/6</a:t>
            </a:r>
            <a:r>
              <a:rPr lang="ja-JP" altLang="en-US" sz="1400" dirty="0">
                <a:cs typeface="メイリオ" panose="020B0604030504040204" pitchFamily="50" charset="-128"/>
              </a:rPr>
              <a:t>回　   制作費：</a:t>
            </a:r>
            <a:r>
              <a:rPr lang="en-US" altLang="ja-JP" sz="1400" dirty="0">
                <a:cs typeface="メイリオ" panose="020B0604030504040204" pitchFamily="50" charset="-128"/>
              </a:rPr>
              <a:t>2,000,000</a:t>
            </a:r>
            <a:r>
              <a:rPr lang="ja-JP" altLang="en-US" sz="1400" dirty="0">
                <a:cs typeface="メイリオ" panose="020B0604030504040204" pitchFamily="50" charset="-128"/>
              </a:rPr>
              <a:t>円</a:t>
            </a:r>
            <a:r>
              <a:rPr lang="en-US" altLang="ja-JP" sz="1400" dirty="0">
                <a:cs typeface="メイリオ" panose="020B0604030504040204" pitchFamily="50" charset="-128"/>
              </a:rPr>
              <a:t>/6</a:t>
            </a:r>
            <a:r>
              <a:rPr lang="ja-JP" altLang="en-US" sz="1400" dirty="0">
                <a:cs typeface="メイリオ" panose="020B0604030504040204" pitchFamily="50" charset="-128"/>
              </a:rPr>
              <a:t>回）</a:t>
            </a:r>
            <a:endParaRPr lang="en-US" altLang="ja-JP" sz="1400" dirty="0">
              <a:cs typeface="メイリオ" panose="020B0604030504040204" pitchFamily="50" charset="-128"/>
            </a:endParaRPr>
          </a:p>
          <a:p>
            <a:r>
              <a:rPr lang="en-US" altLang="ja-JP" sz="1400" dirty="0">
                <a:cs typeface="メイリオ" panose="020B0604030504040204" pitchFamily="50" charset="-128"/>
              </a:rPr>
              <a:t>※</a:t>
            </a:r>
            <a:r>
              <a:rPr lang="ja-JP" altLang="en-US" sz="1400" dirty="0">
                <a:cs typeface="メイリオ" panose="020B0604030504040204" pitchFamily="50" charset="-128"/>
              </a:rPr>
              <a:t>制作費には取材・執筆・撮影費が含まれます。著名人起用、遠方取材の場合は別途お見積りとなります。</a:t>
            </a:r>
            <a:endParaRPr lang="en-US" altLang="ja-JP" sz="1400" dirty="0">
              <a:cs typeface="メイリオ" panose="020B0604030504040204" pitchFamily="50" charset="-128"/>
            </a:endParaRPr>
          </a:p>
          <a:p>
            <a:endParaRPr lang="en-US" altLang="ja-JP" sz="1400" dirty="0">
              <a:cs typeface="メイリオ" panose="020B0604030504040204" pitchFamily="50" charset="-128"/>
            </a:endParaRPr>
          </a:p>
          <a:p>
            <a:r>
              <a:rPr lang="ja-JP" altLang="en-US" sz="1400" dirty="0">
                <a:cs typeface="メイリオ" panose="020B0604030504040204" pitchFamily="50" charset="-128"/>
              </a:rPr>
              <a:t>◆雑誌タイアップ流用料金：</a:t>
            </a:r>
            <a:r>
              <a:rPr lang="en-US" altLang="ja-JP" sz="1400" dirty="0">
                <a:cs typeface="メイリオ" panose="020B0604030504040204" pitchFamily="50" charset="-128"/>
              </a:rPr>
              <a:t>1,300,000</a:t>
            </a:r>
            <a:r>
              <a:rPr lang="ja-JP" altLang="en-US" sz="1400" dirty="0">
                <a:cs typeface="メイリオ" panose="020B0604030504040204" pitchFamily="50" charset="-128"/>
              </a:rPr>
              <a:t>円（掲載費：</a:t>
            </a:r>
            <a:r>
              <a:rPr lang="en-US" altLang="ja-JP" sz="1400" dirty="0">
                <a:cs typeface="メイリオ" panose="020B0604030504040204" pitchFamily="50" charset="-128"/>
              </a:rPr>
              <a:t>1,000,000</a:t>
            </a:r>
            <a:r>
              <a:rPr lang="ja-JP" altLang="en-US" sz="1400" dirty="0">
                <a:cs typeface="メイリオ" panose="020B0604030504040204" pitchFamily="50" charset="-128"/>
              </a:rPr>
              <a:t>円＋制作費：</a:t>
            </a:r>
            <a:r>
              <a:rPr lang="en-US" altLang="ja-JP" sz="1400" dirty="0">
                <a:cs typeface="メイリオ" panose="020B0604030504040204" pitchFamily="50" charset="-128"/>
              </a:rPr>
              <a:t>300,000</a:t>
            </a:r>
            <a:r>
              <a:rPr lang="ja-JP" altLang="en-US" sz="1400" dirty="0">
                <a:cs typeface="メイリオ" panose="020B0604030504040204" pitchFamily="50" charset="-128"/>
              </a:rPr>
              <a:t>円）</a:t>
            </a:r>
            <a:endParaRPr lang="en-US" altLang="ja-JP" sz="1400" dirty="0">
              <a:cs typeface="メイリオ" panose="020B0604030504040204" pitchFamily="50" charset="-128"/>
            </a:endParaRPr>
          </a:p>
          <a:p>
            <a:endParaRPr lang="en-US" altLang="ja-JP" sz="1400" dirty="0">
              <a:cs typeface="メイリオ" panose="020B0604030504040204" pitchFamily="50" charset="-128"/>
            </a:endParaRPr>
          </a:p>
          <a:p>
            <a:r>
              <a:rPr lang="ja-JP" altLang="en-US" sz="1600" b="1" u="sng" dirty="0">
                <a:cs typeface="メイリオ" panose="020B0604030504040204" pitchFamily="50" charset="-128"/>
              </a:rPr>
              <a:t>■企業</a:t>
            </a:r>
            <a:r>
              <a:rPr lang="en-US" altLang="ja-JP" sz="1600" b="1" u="sng" dirty="0">
                <a:cs typeface="メイリオ" panose="020B0604030504040204" pitchFamily="50" charset="-128"/>
              </a:rPr>
              <a:t>HP</a:t>
            </a:r>
            <a:r>
              <a:rPr lang="ja-JP" altLang="en-US" sz="1600" b="1" u="sng" dirty="0">
                <a:cs typeface="メイリオ" panose="020B0604030504040204" pitchFamily="50" charset="-128"/>
              </a:rPr>
              <a:t>への</a:t>
            </a:r>
            <a:r>
              <a:rPr lang="en-US" altLang="ja-JP" sz="1600" b="1" u="sng" dirty="0">
                <a:cs typeface="メイリオ" panose="020B0604030504040204" pitchFamily="50" charset="-128"/>
              </a:rPr>
              <a:t>2</a:t>
            </a:r>
            <a:r>
              <a:rPr lang="ja-JP" altLang="en-US" sz="1600" b="1" u="sng" dirty="0">
                <a:cs typeface="メイリオ" panose="020B0604030504040204" pitchFamily="50" charset="-128"/>
              </a:rPr>
              <a:t>次利用（テキスト・写真・作図データ納品）利用期間</a:t>
            </a:r>
            <a:r>
              <a:rPr lang="en-US" altLang="ja-JP" sz="1600" b="1" u="sng" dirty="0">
                <a:cs typeface="メイリオ" panose="020B0604030504040204" pitchFamily="50" charset="-128"/>
              </a:rPr>
              <a:t>1</a:t>
            </a:r>
            <a:r>
              <a:rPr lang="ja-JP" altLang="en-US" sz="1600" b="1" u="sng" dirty="0">
                <a:cs typeface="メイリオ" panose="020B0604030504040204" pitchFamily="50" charset="-128"/>
              </a:rPr>
              <a:t>年間</a:t>
            </a:r>
            <a:endParaRPr lang="en-US" altLang="ja-JP" sz="1600" b="1" u="sng" dirty="0">
              <a:cs typeface="メイリオ" panose="020B0604030504040204" pitchFamily="50" charset="-128"/>
            </a:endParaRPr>
          </a:p>
          <a:p>
            <a:r>
              <a:rPr lang="ja-JP" altLang="en-US" sz="1400" dirty="0">
                <a:cs typeface="メイリオ" panose="020B0604030504040204" pitchFamily="50" charset="-128"/>
              </a:rPr>
              <a:t>＜費用＞制作費の</a:t>
            </a:r>
            <a:r>
              <a:rPr lang="en-US" altLang="ja-JP" sz="1400" dirty="0">
                <a:cs typeface="メイリオ" panose="020B0604030504040204" pitchFamily="50" charset="-128"/>
              </a:rPr>
              <a:t>50</a:t>
            </a:r>
            <a:r>
              <a:rPr lang="ja-JP" altLang="en-US" sz="1400" dirty="0">
                <a:cs typeface="メイリオ" panose="020B0604030504040204" pitchFamily="50" charset="-128"/>
              </a:rPr>
              <a:t>％～　</a:t>
            </a:r>
            <a:r>
              <a:rPr lang="en-US" altLang="ja-JP" sz="1400" dirty="0">
                <a:cs typeface="メイリオ" panose="020B0604030504040204" pitchFamily="50" charset="-128"/>
              </a:rPr>
              <a:t>※</a:t>
            </a:r>
            <a:r>
              <a:rPr lang="ja-JP" altLang="en-US" sz="1400" dirty="0">
                <a:cs typeface="メイリオ" panose="020B0604030504040204" pitchFamily="50" charset="-128"/>
              </a:rPr>
              <a:t>著名人出演の場合は別途お見積りとなります。</a:t>
            </a:r>
            <a:endParaRPr lang="en-US" altLang="ja-JP" sz="1400" dirty="0">
              <a:cs typeface="メイリオ" panose="020B0604030504040204" pitchFamily="50" charset="-128"/>
            </a:endParaRPr>
          </a:p>
          <a:p>
            <a:endParaRPr lang="en-US" altLang="ja-JP" sz="1400" dirty="0">
              <a:cs typeface="メイリオ" panose="020B0604030504040204" pitchFamily="50" charset="-128"/>
            </a:endParaRPr>
          </a:p>
          <a:p>
            <a:r>
              <a:rPr lang="ja-JP" altLang="en-US" sz="1600" b="1" u="sng" dirty="0">
                <a:cs typeface="メイリオ" panose="020B0604030504040204" pitchFamily="50" charset="-128"/>
              </a:rPr>
              <a:t>■ブースト（追加誘導）</a:t>
            </a:r>
            <a:endParaRPr lang="en-US" altLang="ja-JP" sz="1600" b="1" u="sng" dirty="0">
              <a:cs typeface="メイリオ" panose="020B0604030504040204" pitchFamily="50" charset="-128"/>
            </a:endParaRPr>
          </a:p>
          <a:p>
            <a:r>
              <a:rPr lang="ja-JP" altLang="en-US" sz="1400" dirty="0">
                <a:cs typeface="メイリオ" panose="020B0604030504040204" pitchFamily="50" charset="-128"/>
              </a:rPr>
              <a:t>オプションでタイアップへの追加誘導の実施も可能です。詳細はお問い合わせください。</a:t>
            </a:r>
            <a:endParaRPr lang="en-US" altLang="ja-JP" sz="1400" dirty="0">
              <a:cs typeface="メイリオ" panose="020B0604030504040204" pitchFamily="50" charset="-128"/>
            </a:endParaRPr>
          </a:p>
          <a:p>
            <a:endParaRPr lang="en-US" altLang="ja-JP" sz="1400" dirty="0">
              <a:cs typeface="メイリオ" panose="020B0604030504040204" pitchFamily="50" charset="-128"/>
            </a:endParaRPr>
          </a:p>
          <a:p>
            <a:r>
              <a:rPr lang="ja-JP" altLang="en-US" sz="1600" b="1" u="sng" dirty="0">
                <a:cs typeface="メイリオ" panose="020B0604030504040204" pitchFamily="50" charset="-128"/>
              </a:rPr>
              <a:t>■座談会費用</a:t>
            </a:r>
            <a:r>
              <a:rPr lang="en-US" altLang="ja-JP" sz="1400" u="sng" dirty="0">
                <a:cs typeface="メイリオ" panose="020B0604030504040204" pitchFamily="50" charset="-128"/>
              </a:rPr>
              <a:t>※</a:t>
            </a:r>
            <a:r>
              <a:rPr lang="ja-JP" altLang="en-US" sz="1400" u="sng" dirty="0">
                <a:cs typeface="メイリオ" panose="020B0604030504040204" pitchFamily="50" charset="-128"/>
              </a:rPr>
              <a:t>人数はご相談</a:t>
            </a:r>
            <a:endParaRPr lang="en-US" altLang="ja-JP" sz="1400" u="sng" dirty="0">
              <a:cs typeface="メイリオ" panose="020B0604030504040204" pitchFamily="50" charset="-128"/>
            </a:endParaRPr>
          </a:p>
          <a:p>
            <a:r>
              <a:rPr lang="ja-JP" altLang="en-US" sz="1400" dirty="0">
                <a:cs typeface="メイリオ" panose="020B0604030504040204" pitchFamily="50" charset="-128"/>
              </a:rPr>
              <a:t>・メールマガジンでの募集告知</a:t>
            </a:r>
            <a:endParaRPr lang="en-US" altLang="ja-JP" sz="1400" dirty="0">
              <a:cs typeface="メイリオ" panose="020B0604030504040204" pitchFamily="50" charset="-128"/>
            </a:endParaRPr>
          </a:p>
          <a:p>
            <a:r>
              <a:rPr lang="ja-JP" altLang="en-US" sz="1400" dirty="0">
                <a:cs typeface="メイリオ" panose="020B0604030504040204" pitchFamily="50" charset="-128"/>
              </a:rPr>
              <a:t>・参加者管理</a:t>
            </a:r>
            <a:endParaRPr lang="en-US" altLang="ja-JP" sz="1400" dirty="0">
              <a:cs typeface="メイリオ" panose="020B0604030504040204" pitchFamily="50" charset="-128"/>
            </a:endParaRPr>
          </a:p>
          <a:p>
            <a:r>
              <a:rPr lang="ja-JP" altLang="en-US" sz="1400" dirty="0">
                <a:cs typeface="メイリオ" panose="020B0604030504040204" pitchFamily="50" charset="-128"/>
              </a:rPr>
              <a:t>・会場は</a:t>
            </a:r>
            <a:r>
              <a:rPr lang="en-US" altLang="ja-JP" sz="1400" dirty="0">
                <a:cs typeface="メイリオ" panose="020B0604030504040204" pitchFamily="50" charset="-128"/>
              </a:rPr>
              <a:t>BP</a:t>
            </a:r>
            <a:r>
              <a:rPr lang="ja-JP" altLang="en-US" sz="1400" dirty="0">
                <a:cs typeface="メイリオ" panose="020B0604030504040204" pitchFamily="50" charset="-128"/>
              </a:rPr>
              <a:t>社会議室を想定　</a:t>
            </a:r>
            <a:r>
              <a:rPr lang="en-US" altLang="ja-JP" sz="1400" dirty="0">
                <a:cs typeface="メイリオ" panose="020B0604030504040204" pitchFamily="50" charset="-128"/>
              </a:rPr>
              <a:t>※</a:t>
            </a:r>
            <a:r>
              <a:rPr lang="ja-JP" altLang="en-US" sz="1400" dirty="0">
                <a:cs typeface="メイリオ" panose="020B0604030504040204" pitchFamily="50" charset="-128"/>
              </a:rPr>
              <a:t>会場によっては別途お見積りとなります。</a:t>
            </a:r>
            <a:endParaRPr lang="en-US" altLang="ja-JP" sz="1400" dirty="0">
              <a:cs typeface="メイリオ" panose="020B0604030504040204" pitchFamily="50" charset="-128"/>
            </a:endParaRPr>
          </a:p>
          <a:p>
            <a:r>
              <a:rPr lang="ja-JP" altLang="en-US" sz="1400" dirty="0">
                <a:cs typeface="メイリオ" panose="020B0604030504040204" pitchFamily="50" charset="-128"/>
              </a:rPr>
              <a:t>＜費用＞例：</a:t>
            </a:r>
            <a:r>
              <a:rPr lang="en-US" altLang="ja-JP" sz="1400" dirty="0">
                <a:cs typeface="メイリオ" panose="020B0604030504040204" pitchFamily="50" charset="-128"/>
              </a:rPr>
              <a:t>3~5</a:t>
            </a:r>
            <a:r>
              <a:rPr lang="ja-JP" altLang="en-US" sz="1400" dirty="0">
                <a:cs typeface="メイリオ" panose="020B0604030504040204" pitchFamily="50" charset="-128"/>
              </a:rPr>
              <a:t>組</a:t>
            </a:r>
            <a:r>
              <a:rPr lang="en-US" altLang="ja-JP" sz="1400" dirty="0">
                <a:cs typeface="メイリオ" panose="020B0604030504040204" pitchFamily="50" charset="-128"/>
              </a:rPr>
              <a:t>:800,000</a:t>
            </a:r>
            <a:r>
              <a:rPr lang="ja-JP" altLang="en-US" sz="1400" dirty="0">
                <a:cs typeface="メイリオ" panose="020B0604030504040204" pitchFamily="50" charset="-128"/>
              </a:rPr>
              <a:t>円～（参加人数により変動致します）</a:t>
            </a:r>
            <a:endParaRPr lang="en-US" altLang="ja-JP" sz="1400" dirty="0">
              <a:cs typeface="メイリオ" panose="020B0604030504040204" pitchFamily="50" charset="-128"/>
            </a:endParaRPr>
          </a:p>
          <a:p>
            <a:endParaRPr lang="en-US" altLang="ja-JP" sz="1400" dirty="0">
              <a:cs typeface="メイリオ" panose="020B0604030504040204" pitchFamily="50" charset="-128"/>
            </a:endParaRPr>
          </a:p>
          <a:p>
            <a:r>
              <a:rPr lang="ja-JP" altLang="en-US" sz="1600" b="1" u="sng" dirty="0">
                <a:cs typeface="メイリオ" panose="020B0604030504040204" pitchFamily="50" charset="-128"/>
              </a:rPr>
              <a:t>■アンケート／調査</a:t>
            </a:r>
            <a:endParaRPr lang="en-US" altLang="ja-JP" sz="1600" b="1" u="sng" dirty="0">
              <a:cs typeface="メイリオ" panose="020B0604030504040204" pitchFamily="50" charset="-128"/>
            </a:endParaRPr>
          </a:p>
          <a:p>
            <a:r>
              <a:rPr lang="ja-JP" altLang="en-US" sz="1400" dirty="0">
                <a:cs typeface="メイリオ" panose="020B0604030504040204" pitchFamily="50" charset="-128"/>
              </a:rPr>
              <a:t>アンケート項目数、回答数、報告書作成の有無により変動致します。</a:t>
            </a:r>
            <a:endParaRPr lang="en-US" altLang="ja-JP" sz="1400" dirty="0">
              <a:cs typeface="メイリオ" panose="020B0604030504040204" pitchFamily="50" charset="-128"/>
            </a:endParaRPr>
          </a:p>
          <a:p>
            <a:r>
              <a:rPr lang="ja-JP" altLang="en-US" sz="1400" dirty="0">
                <a:cs typeface="メイリオ" panose="020B0604030504040204" pitchFamily="50" charset="-128"/>
              </a:rPr>
              <a:t>＜費用＞例：</a:t>
            </a:r>
            <a:r>
              <a:rPr lang="en-US" altLang="ja-JP" sz="1400" dirty="0">
                <a:cs typeface="メイリオ" panose="020B0604030504040204" pitchFamily="50" charset="-128"/>
              </a:rPr>
              <a:t>15</a:t>
            </a:r>
            <a:r>
              <a:rPr lang="ja-JP" altLang="en-US" sz="1400" dirty="0">
                <a:cs typeface="メイリオ" panose="020B0604030504040204" pitchFamily="50" charset="-128"/>
              </a:rPr>
              <a:t>問程度</a:t>
            </a:r>
            <a:r>
              <a:rPr lang="en-US" altLang="ja-JP" sz="1400" dirty="0">
                <a:cs typeface="メイリオ" panose="020B0604030504040204" pitchFamily="50" charset="-128"/>
              </a:rPr>
              <a:t>:400,000</a:t>
            </a:r>
            <a:r>
              <a:rPr lang="ja-JP" altLang="en-US" sz="1400" dirty="0">
                <a:cs typeface="メイリオ" panose="020B0604030504040204" pitchFamily="50" charset="-128"/>
              </a:rPr>
              <a:t>円～</a:t>
            </a:r>
            <a:r>
              <a:rPr lang="en-US" altLang="ja-JP" sz="1400" dirty="0">
                <a:cs typeface="メイリオ" panose="020B0604030504040204" pitchFamily="50" charset="-128"/>
              </a:rPr>
              <a:t> </a:t>
            </a:r>
          </a:p>
        </p:txBody>
      </p:sp>
    </p:spTree>
    <p:extLst>
      <p:ext uri="{BB962C8B-B14F-4D97-AF65-F5344CB8AC3E}">
        <p14:creationId xmlns:p14="http://schemas.microsoft.com/office/powerpoint/2010/main" val="381044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a:extLst>
              <a:ext uri="{FF2B5EF4-FFF2-40B4-BE49-F238E27FC236}">
                <a16:creationId xmlns:a16="http://schemas.microsoft.com/office/drawing/2014/main" id="{60B6A8A2-FAD8-4C08-AE73-FA90B3AB4169}"/>
              </a:ext>
            </a:extLst>
          </p:cNvPr>
          <p:cNvGrpSpPr/>
          <p:nvPr/>
        </p:nvGrpSpPr>
        <p:grpSpPr>
          <a:xfrm>
            <a:off x="7209804" y="2277614"/>
            <a:ext cx="2274005" cy="3310415"/>
            <a:chOff x="7209804" y="2277614"/>
            <a:chExt cx="2274005" cy="3310415"/>
          </a:xfrm>
        </p:grpSpPr>
        <p:sp>
          <p:nvSpPr>
            <p:cNvPr id="36" name="正方形/長方形 35">
              <a:extLst>
                <a:ext uri="{FF2B5EF4-FFF2-40B4-BE49-F238E27FC236}">
                  <a16:creationId xmlns:a16="http://schemas.microsoft.com/office/drawing/2014/main" id="{8C1DDF99-76F4-400E-94A6-E9893EA9E4FE}"/>
                </a:ext>
              </a:extLst>
            </p:cNvPr>
            <p:cNvSpPr/>
            <p:nvPr/>
          </p:nvSpPr>
          <p:spPr>
            <a:xfrm>
              <a:off x="7209804" y="2277614"/>
              <a:ext cx="2274005" cy="3310415"/>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51" name="図 50">
              <a:extLst>
                <a:ext uri="{FF2B5EF4-FFF2-40B4-BE49-F238E27FC236}">
                  <a16:creationId xmlns:a16="http://schemas.microsoft.com/office/drawing/2014/main" id="{EC269F32-2282-4DAF-B956-F455F55E41EC}"/>
                </a:ext>
              </a:extLst>
            </p:cNvPr>
            <p:cNvPicPr>
              <a:picLocks noChangeAspect="1"/>
            </p:cNvPicPr>
            <p:nvPr/>
          </p:nvPicPr>
          <p:blipFill rotWithShape="1">
            <a:blip r:embed="rId3">
              <a:extLst>
                <a:ext uri="{28A0092B-C50C-407E-A947-70E740481C1C}">
                  <a14:useLocalDpi xmlns:a14="http://schemas.microsoft.com/office/drawing/2010/main" val="0"/>
                </a:ext>
              </a:extLst>
            </a:blip>
            <a:srcRect b="41438"/>
            <a:stretch/>
          </p:blipFill>
          <p:spPr>
            <a:xfrm>
              <a:off x="7300824" y="2377552"/>
              <a:ext cx="2096441" cy="3210477"/>
            </a:xfrm>
            <a:prstGeom prst="rect">
              <a:avLst/>
            </a:prstGeom>
          </p:spPr>
        </p:pic>
      </p:grpSp>
      <p:grpSp>
        <p:nvGrpSpPr>
          <p:cNvPr id="35" name="グループ化 34">
            <a:extLst>
              <a:ext uri="{FF2B5EF4-FFF2-40B4-BE49-F238E27FC236}">
                <a16:creationId xmlns:a16="http://schemas.microsoft.com/office/drawing/2014/main" id="{72885AC3-1F59-4C86-833F-48081EC155DB}"/>
              </a:ext>
            </a:extLst>
          </p:cNvPr>
          <p:cNvGrpSpPr/>
          <p:nvPr/>
        </p:nvGrpSpPr>
        <p:grpSpPr>
          <a:xfrm>
            <a:off x="5147274" y="2277614"/>
            <a:ext cx="1759622" cy="3317867"/>
            <a:chOff x="5147274" y="2277614"/>
            <a:chExt cx="1759622" cy="3317867"/>
          </a:xfrm>
        </p:grpSpPr>
        <p:grpSp>
          <p:nvGrpSpPr>
            <p:cNvPr id="45" name="グループ化 44">
              <a:extLst>
                <a:ext uri="{FF2B5EF4-FFF2-40B4-BE49-F238E27FC236}">
                  <a16:creationId xmlns:a16="http://schemas.microsoft.com/office/drawing/2014/main" id="{1D1CEE56-AFC9-488D-A011-00C06FC9BA2C}"/>
                </a:ext>
              </a:extLst>
            </p:cNvPr>
            <p:cNvGrpSpPr/>
            <p:nvPr/>
          </p:nvGrpSpPr>
          <p:grpSpPr>
            <a:xfrm>
              <a:off x="5147274" y="2277614"/>
              <a:ext cx="1759622" cy="3317867"/>
              <a:chOff x="337005" y="920333"/>
              <a:chExt cx="2094251" cy="3948828"/>
            </a:xfrm>
          </p:grpSpPr>
          <p:sp>
            <p:nvSpPr>
              <p:cNvPr id="47" name="四角形: 角を丸くする 46">
                <a:extLst>
                  <a:ext uri="{FF2B5EF4-FFF2-40B4-BE49-F238E27FC236}">
                    <a16:creationId xmlns:a16="http://schemas.microsoft.com/office/drawing/2014/main" id="{724054CE-60C0-4A43-B627-41DB1F4A30E8}"/>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8" name="楕円 47">
                <a:extLst>
                  <a:ext uri="{FF2B5EF4-FFF2-40B4-BE49-F238E27FC236}">
                    <a16:creationId xmlns:a16="http://schemas.microsoft.com/office/drawing/2014/main" id="{06B5D705-8C66-4CB0-9DB1-B3221692263D}"/>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28" name="図 27">
              <a:extLst>
                <a:ext uri="{FF2B5EF4-FFF2-40B4-BE49-F238E27FC236}">
                  <a16:creationId xmlns:a16="http://schemas.microsoft.com/office/drawing/2014/main" id="{F4C52225-A41D-442A-8541-AED21A328A3F}"/>
                </a:ext>
              </a:extLst>
            </p:cNvPr>
            <p:cNvPicPr>
              <a:picLocks noChangeAspect="1"/>
            </p:cNvPicPr>
            <p:nvPr/>
          </p:nvPicPr>
          <p:blipFill rotWithShape="1">
            <a:blip r:embed="rId4">
              <a:extLst>
                <a:ext uri="{28A0092B-C50C-407E-A947-70E740481C1C}">
                  <a14:useLocalDpi xmlns:a14="http://schemas.microsoft.com/office/drawing/2010/main" val="0"/>
                </a:ext>
              </a:extLst>
            </a:blip>
            <a:srcRect b="70552"/>
            <a:stretch/>
          </p:blipFill>
          <p:spPr>
            <a:xfrm>
              <a:off x="5294957" y="2509865"/>
              <a:ext cx="1464226" cy="2604374"/>
            </a:xfrm>
            <a:prstGeom prst="rect">
              <a:avLst/>
            </a:prstGeom>
          </p:spPr>
        </p:pic>
      </p:grpSp>
      <p:grpSp>
        <p:nvGrpSpPr>
          <p:cNvPr id="14" name="グループ化 13">
            <a:extLst>
              <a:ext uri="{FF2B5EF4-FFF2-40B4-BE49-F238E27FC236}">
                <a16:creationId xmlns:a16="http://schemas.microsoft.com/office/drawing/2014/main" id="{07D95CF8-3007-4DC4-8DD0-E2CC0A4974C3}"/>
              </a:ext>
            </a:extLst>
          </p:cNvPr>
          <p:cNvGrpSpPr/>
          <p:nvPr/>
        </p:nvGrpSpPr>
        <p:grpSpPr>
          <a:xfrm>
            <a:off x="2510844" y="2277615"/>
            <a:ext cx="2272965" cy="3762942"/>
            <a:chOff x="2510844" y="2277615"/>
            <a:chExt cx="2272965" cy="3762942"/>
          </a:xfrm>
        </p:grpSpPr>
        <p:sp>
          <p:nvSpPr>
            <p:cNvPr id="16" name="正方形/長方形 15">
              <a:extLst>
                <a:ext uri="{FF2B5EF4-FFF2-40B4-BE49-F238E27FC236}">
                  <a16:creationId xmlns:a16="http://schemas.microsoft.com/office/drawing/2014/main" id="{3CE8DB39-0B95-469B-AF7A-10B0C2351B08}"/>
                </a:ext>
              </a:extLst>
            </p:cNvPr>
            <p:cNvSpPr/>
            <p:nvPr/>
          </p:nvSpPr>
          <p:spPr>
            <a:xfrm>
              <a:off x="2510844" y="2277615"/>
              <a:ext cx="2272965" cy="3762942"/>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11" name="図 10">
              <a:extLst>
                <a:ext uri="{FF2B5EF4-FFF2-40B4-BE49-F238E27FC236}">
                  <a16:creationId xmlns:a16="http://schemas.microsoft.com/office/drawing/2014/main" id="{18D1D013-8765-4CF0-B47D-824E1FDBDDA3}"/>
                </a:ext>
              </a:extLst>
            </p:cNvPr>
            <p:cNvPicPr>
              <a:picLocks noChangeAspect="1"/>
            </p:cNvPicPr>
            <p:nvPr/>
          </p:nvPicPr>
          <p:blipFill rotWithShape="1">
            <a:blip r:embed="rId5">
              <a:extLst>
                <a:ext uri="{28A0092B-C50C-407E-A947-70E740481C1C}">
                  <a14:useLocalDpi xmlns:a14="http://schemas.microsoft.com/office/drawing/2010/main" val="0"/>
                </a:ext>
              </a:extLst>
            </a:blip>
            <a:srcRect b="41446"/>
            <a:stretch/>
          </p:blipFill>
          <p:spPr>
            <a:xfrm>
              <a:off x="2595389" y="2377553"/>
              <a:ext cx="2092075" cy="2923655"/>
            </a:xfrm>
            <a:prstGeom prst="rect">
              <a:avLst/>
            </a:prstGeom>
          </p:spPr>
        </p:pic>
      </p:grpSp>
      <p:sp>
        <p:nvSpPr>
          <p:cNvPr id="2" name="タイトル 1">
            <a:extLst>
              <a:ext uri="{FF2B5EF4-FFF2-40B4-BE49-F238E27FC236}">
                <a16:creationId xmlns:a16="http://schemas.microsoft.com/office/drawing/2014/main" id="{ED72514B-D6F2-4904-9D69-B5CC98932558}"/>
              </a:ext>
            </a:extLst>
          </p:cNvPr>
          <p:cNvSpPr>
            <a:spLocks noGrp="1"/>
          </p:cNvSpPr>
          <p:nvPr>
            <p:ph type="title"/>
          </p:nvPr>
        </p:nvSpPr>
        <p:spPr>
          <a:xfrm>
            <a:off x="300367" y="260648"/>
            <a:ext cx="9405161" cy="412157"/>
          </a:xfrm>
          <a:solidFill>
            <a:schemeClr val="bg1"/>
          </a:solidFill>
        </p:spPr>
        <p:txBody>
          <a:bodyPr/>
          <a:lstStyle/>
          <a:p>
            <a:r>
              <a:rPr lang="ja-JP" altLang="en-US" dirty="0"/>
              <a:t>ディスプレイ広告</a:t>
            </a:r>
            <a:endParaRPr kumimoji="1" lang="ja-JP" altLang="en-US" dirty="0"/>
          </a:p>
        </p:txBody>
      </p:sp>
      <p:sp>
        <p:nvSpPr>
          <p:cNvPr id="3" name="スライド番号プレースホルダー 2">
            <a:extLst>
              <a:ext uri="{FF2B5EF4-FFF2-40B4-BE49-F238E27FC236}">
                <a16:creationId xmlns:a16="http://schemas.microsoft.com/office/drawing/2014/main" id="{9E62DCEC-06B0-4413-9B64-D4A97498E9EF}"/>
              </a:ext>
            </a:extLst>
          </p:cNvPr>
          <p:cNvSpPr>
            <a:spLocks noGrp="1"/>
          </p:cNvSpPr>
          <p:nvPr>
            <p:ph type="sldNum" sz="quarter" idx="12"/>
          </p:nvPr>
        </p:nvSpPr>
        <p:spPr/>
        <p:txBody>
          <a:bodyPr/>
          <a:lstStyle/>
          <a:p>
            <a:fld id="{5EE0A3BD-3DA5-4991-ABDC-D838213B01CE}" type="slidenum">
              <a:rPr kumimoji="1" lang="ja-JP" altLang="en-US" smtClean="0"/>
              <a:t>11</a:t>
            </a:fld>
            <a:endParaRPr kumimoji="1" lang="ja-JP" altLang="en-US"/>
          </a:p>
        </p:txBody>
      </p:sp>
      <p:sp>
        <p:nvSpPr>
          <p:cNvPr id="18" name="テキスト ボックス 17">
            <a:extLst>
              <a:ext uri="{FF2B5EF4-FFF2-40B4-BE49-F238E27FC236}">
                <a16:creationId xmlns:a16="http://schemas.microsoft.com/office/drawing/2014/main" id="{8AA215AB-0C02-410E-B79C-BCF5594166E9}"/>
              </a:ext>
            </a:extLst>
          </p:cNvPr>
          <p:cNvSpPr txBox="1"/>
          <p:nvPr/>
        </p:nvSpPr>
        <p:spPr>
          <a:xfrm>
            <a:off x="7247858" y="2060848"/>
            <a:ext cx="1282402" cy="153888"/>
          </a:xfrm>
          <a:prstGeom prst="rect">
            <a:avLst/>
          </a:prstGeom>
          <a:noFill/>
        </p:spPr>
        <p:txBody>
          <a:bodyPr wrap="none" lIns="0" tIns="0" rIns="0" bIns="0" rtlCol="0">
            <a:spAutoFit/>
          </a:bodyPr>
          <a:lstStyle/>
          <a:p>
            <a:pPr algn="l"/>
            <a:r>
              <a:rPr kumimoji="1" lang="ja-JP" altLang="en-US" sz="1000" b="1" dirty="0"/>
              <a:t>▽ビルボード（ＰＣ）</a:t>
            </a:r>
          </a:p>
        </p:txBody>
      </p:sp>
      <p:sp>
        <p:nvSpPr>
          <p:cNvPr id="19" name="テキスト ボックス 18">
            <a:extLst>
              <a:ext uri="{FF2B5EF4-FFF2-40B4-BE49-F238E27FC236}">
                <a16:creationId xmlns:a16="http://schemas.microsoft.com/office/drawing/2014/main" id="{E5920829-B6FB-46F6-B577-2514C0659386}"/>
              </a:ext>
            </a:extLst>
          </p:cNvPr>
          <p:cNvSpPr txBox="1"/>
          <p:nvPr/>
        </p:nvSpPr>
        <p:spPr>
          <a:xfrm>
            <a:off x="441555" y="2060946"/>
            <a:ext cx="1795363" cy="153888"/>
          </a:xfrm>
          <a:prstGeom prst="rect">
            <a:avLst/>
          </a:prstGeom>
          <a:noFill/>
        </p:spPr>
        <p:txBody>
          <a:bodyPr wrap="none" lIns="0" tIns="0" rIns="0" bIns="0" rtlCol="0">
            <a:spAutoFit/>
          </a:bodyPr>
          <a:lstStyle/>
          <a:p>
            <a:r>
              <a:rPr kumimoji="1" lang="ja-JP" altLang="en-US" sz="1000" b="1" dirty="0"/>
              <a:t>▽インフィード（ＰＣ・ＳＰ）</a:t>
            </a:r>
          </a:p>
        </p:txBody>
      </p:sp>
      <p:sp>
        <p:nvSpPr>
          <p:cNvPr id="20" name="テキスト ボックス 19">
            <a:extLst>
              <a:ext uri="{FF2B5EF4-FFF2-40B4-BE49-F238E27FC236}">
                <a16:creationId xmlns:a16="http://schemas.microsoft.com/office/drawing/2014/main" id="{992896BB-86BB-4711-9CB5-A026195042DC}"/>
              </a:ext>
            </a:extLst>
          </p:cNvPr>
          <p:cNvSpPr txBox="1"/>
          <p:nvPr/>
        </p:nvSpPr>
        <p:spPr>
          <a:xfrm>
            <a:off x="5197808" y="2060848"/>
            <a:ext cx="1282402" cy="153888"/>
          </a:xfrm>
          <a:prstGeom prst="rect">
            <a:avLst/>
          </a:prstGeom>
          <a:noFill/>
        </p:spPr>
        <p:txBody>
          <a:bodyPr wrap="none" lIns="0" tIns="0" rIns="0" bIns="0" rtlCol="0">
            <a:spAutoFit/>
          </a:bodyPr>
          <a:lstStyle/>
          <a:p>
            <a:pPr algn="l"/>
            <a:r>
              <a:rPr kumimoji="1" lang="ja-JP" altLang="en-US" sz="1000" b="1" dirty="0"/>
              <a:t>▽スマートフォン動画</a:t>
            </a:r>
          </a:p>
        </p:txBody>
      </p:sp>
      <p:sp>
        <p:nvSpPr>
          <p:cNvPr id="21" name="テキスト ボックス 20">
            <a:extLst>
              <a:ext uri="{FF2B5EF4-FFF2-40B4-BE49-F238E27FC236}">
                <a16:creationId xmlns:a16="http://schemas.microsoft.com/office/drawing/2014/main" id="{B095A86D-E569-452A-A643-9DDB984C7D38}"/>
              </a:ext>
            </a:extLst>
          </p:cNvPr>
          <p:cNvSpPr txBox="1"/>
          <p:nvPr/>
        </p:nvSpPr>
        <p:spPr>
          <a:xfrm>
            <a:off x="2546346" y="2060848"/>
            <a:ext cx="1795363" cy="153888"/>
          </a:xfrm>
          <a:prstGeom prst="rect">
            <a:avLst/>
          </a:prstGeom>
          <a:noFill/>
        </p:spPr>
        <p:txBody>
          <a:bodyPr wrap="none" lIns="0" tIns="0" rIns="0" bIns="0" rtlCol="0">
            <a:spAutoFit/>
          </a:bodyPr>
          <a:lstStyle/>
          <a:p>
            <a:r>
              <a:rPr kumimoji="1" lang="ja-JP" altLang="en-US" sz="1000" b="1" dirty="0"/>
              <a:t>▽レクタングル（ＰＣ・ＳＰ）</a:t>
            </a:r>
          </a:p>
        </p:txBody>
      </p:sp>
      <p:grpSp>
        <p:nvGrpSpPr>
          <p:cNvPr id="40" name="グループ化 39">
            <a:extLst>
              <a:ext uri="{FF2B5EF4-FFF2-40B4-BE49-F238E27FC236}">
                <a16:creationId xmlns:a16="http://schemas.microsoft.com/office/drawing/2014/main" id="{9BDC15B3-64EE-47AA-8F7E-E9EEC23AC3DF}"/>
              </a:ext>
            </a:extLst>
          </p:cNvPr>
          <p:cNvGrpSpPr/>
          <p:nvPr/>
        </p:nvGrpSpPr>
        <p:grpSpPr>
          <a:xfrm>
            <a:off x="5294972" y="2858336"/>
            <a:ext cx="1464226" cy="847514"/>
            <a:chOff x="2733652" y="2673882"/>
            <a:chExt cx="1492709" cy="864000"/>
          </a:xfrm>
        </p:grpSpPr>
        <p:sp>
          <p:nvSpPr>
            <p:cNvPr id="41" name="正方形/長方形 40">
              <a:extLst>
                <a:ext uri="{FF2B5EF4-FFF2-40B4-BE49-F238E27FC236}">
                  <a16:creationId xmlns:a16="http://schemas.microsoft.com/office/drawing/2014/main" id="{AA6537B0-5155-4AD7-8973-33A882697F02}"/>
                </a:ext>
              </a:extLst>
            </p:cNvPr>
            <p:cNvSpPr/>
            <p:nvPr/>
          </p:nvSpPr>
          <p:spPr>
            <a:xfrm>
              <a:off x="2733652" y="2673882"/>
              <a:ext cx="1492709" cy="864000"/>
            </a:xfrm>
            <a:prstGeom prst="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4" name="乗算記号 43">
              <a:extLst>
                <a:ext uri="{FF2B5EF4-FFF2-40B4-BE49-F238E27FC236}">
                  <a16:creationId xmlns:a16="http://schemas.microsoft.com/office/drawing/2014/main" id="{A5CCBBB1-F2E6-4596-8B69-8B6D8FE51355}"/>
                </a:ext>
              </a:extLst>
            </p:cNvPr>
            <p:cNvSpPr/>
            <p:nvPr/>
          </p:nvSpPr>
          <p:spPr>
            <a:xfrm>
              <a:off x="4066900" y="2679991"/>
              <a:ext cx="159461" cy="159461"/>
            </a:xfrm>
            <a:prstGeom prst="mathMultiply">
              <a:avLst>
                <a:gd name="adj1" fmla="val 8665"/>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sp>
        <p:nvSpPr>
          <p:cNvPr id="49" name="テキスト ボックス 48">
            <a:extLst>
              <a:ext uri="{FF2B5EF4-FFF2-40B4-BE49-F238E27FC236}">
                <a16:creationId xmlns:a16="http://schemas.microsoft.com/office/drawing/2014/main" id="{D75BEE82-4025-4281-84E2-81E3B846F891}"/>
              </a:ext>
            </a:extLst>
          </p:cNvPr>
          <p:cNvSpPr txBox="1"/>
          <p:nvPr/>
        </p:nvSpPr>
        <p:spPr>
          <a:xfrm>
            <a:off x="300761" y="992922"/>
            <a:ext cx="9305266" cy="707886"/>
          </a:xfrm>
          <a:prstGeom prst="rect">
            <a:avLst/>
          </a:prstGeom>
          <a:noFill/>
        </p:spPr>
        <p:txBody>
          <a:bodyPr wrap="square" lIns="0" tIns="0" rIns="0" bIns="0" rtlCol="0">
            <a:spAutoFit/>
          </a:bodyPr>
          <a:lstStyle/>
          <a:p>
            <a:pPr algn="ctr">
              <a:spcAft>
                <a:spcPts val="1200"/>
              </a:spcAft>
            </a:pPr>
            <a:r>
              <a:rPr kumimoji="1" lang="ja-JP" altLang="en-US" b="1" spc="300" dirty="0">
                <a:solidFill>
                  <a:schemeClr val="tx2"/>
                </a:solidFill>
              </a:rPr>
              <a:t>日経</a:t>
            </a:r>
            <a:r>
              <a:rPr kumimoji="1" lang="en-US" altLang="ja-JP" b="1" spc="300" dirty="0">
                <a:solidFill>
                  <a:schemeClr val="tx2"/>
                </a:solidFill>
              </a:rPr>
              <a:t>ARIA</a:t>
            </a:r>
            <a:r>
              <a:rPr kumimoji="1" lang="ja-JP" altLang="en-US" b="1" spc="300" dirty="0">
                <a:solidFill>
                  <a:schemeClr val="tx2"/>
                </a:solidFill>
              </a:rPr>
              <a:t>・</a:t>
            </a:r>
            <a:r>
              <a:rPr kumimoji="1" lang="en-US" altLang="ja-JP" b="1" spc="300" dirty="0">
                <a:solidFill>
                  <a:schemeClr val="tx2"/>
                </a:solidFill>
              </a:rPr>
              <a:t>DUAL</a:t>
            </a:r>
            <a:r>
              <a:rPr kumimoji="1" lang="ja-JP" altLang="en-US" b="1" spc="300" dirty="0">
                <a:solidFill>
                  <a:schemeClr val="tx2"/>
                </a:solidFill>
              </a:rPr>
              <a:t>・</a:t>
            </a:r>
            <a:r>
              <a:rPr kumimoji="1" lang="en-US" altLang="ja-JP" b="1" spc="300" dirty="0">
                <a:solidFill>
                  <a:schemeClr val="tx2"/>
                </a:solidFill>
              </a:rPr>
              <a:t>doors</a:t>
            </a:r>
            <a:r>
              <a:rPr kumimoji="1" lang="ja-JP" altLang="en-US" b="1" spc="300" dirty="0">
                <a:solidFill>
                  <a:schemeClr val="tx2"/>
                </a:solidFill>
              </a:rPr>
              <a:t>統一メニューで連帯感を強化！</a:t>
            </a:r>
            <a:endParaRPr kumimoji="1" lang="en-US" altLang="ja-JP" b="1" spc="300" dirty="0">
              <a:solidFill>
                <a:schemeClr val="tx2"/>
              </a:solidFill>
            </a:endParaRPr>
          </a:p>
          <a:p>
            <a:pPr algn="ctr">
              <a:spcAft>
                <a:spcPts val="1200"/>
              </a:spcAft>
            </a:pPr>
            <a:r>
              <a:rPr kumimoji="1" lang="ja-JP" altLang="en-US" b="1" spc="300" dirty="0">
                <a:solidFill>
                  <a:schemeClr val="tx2"/>
                </a:solidFill>
              </a:rPr>
              <a:t>ＰＣ・ＳＰ共通メニュー</a:t>
            </a:r>
            <a:r>
              <a:rPr kumimoji="1" lang="ja-JP" altLang="en-US" b="1" spc="300" dirty="0"/>
              <a:t>により、あらゆるシーンでのリーチをお約束します。</a:t>
            </a:r>
            <a:endParaRPr kumimoji="1" lang="en-US" altLang="ja-JP" b="1" spc="300" dirty="0"/>
          </a:p>
        </p:txBody>
      </p:sp>
      <p:grpSp>
        <p:nvGrpSpPr>
          <p:cNvPr id="8" name="グループ化 7">
            <a:extLst>
              <a:ext uri="{FF2B5EF4-FFF2-40B4-BE49-F238E27FC236}">
                <a16:creationId xmlns:a16="http://schemas.microsoft.com/office/drawing/2014/main" id="{3B31C48E-03AB-4BA1-83A7-E6EB84F70B6E}"/>
              </a:ext>
            </a:extLst>
          </p:cNvPr>
          <p:cNvGrpSpPr/>
          <p:nvPr/>
        </p:nvGrpSpPr>
        <p:grpSpPr>
          <a:xfrm>
            <a:off x="387759" y="2277614"/>
            <a:ext cx="1759621" cy="3317866"/>
            <a:chOff x="387759" y="2277614"/>
            <a:chExt cx="1759621" cy="3317866"/>
          </a:xfrm>
        </p:grpSpPr>
        <p:grpSp>
          <p:nvGrpSpPr>
            <p:cNvPr id="27" name="グループ化 26">
              <a:extLst>
                <a:ext uri="{FF2B5EF4-FFF2-40B4-BE49-F238E27FC236}">
                  <a16:creationId xmlns:a16="http://schemas.microsoft.com/office/drawing/2014/main" id="{4130644E-D90A-408F-9E9C-87D13B158E9F}"/>
                </a:ext>
              </a:extLst>
            </p:cNvPr>
            <p:cNvGrpSpPr/>
            <p:nvPr/>
          </p:nvGrpSpPr>
          <p:grpSpPr>
            <a:xfrm>
              <a:off x="387759" y="2277614"/>
              <a:ext cx="1759621" cy="3317866"/>
              <a:chOff x="3795576" y="1844824"/>
              <a:chExt cx="2328887" cy="4391249"/>
            </a:xfrm>
          </p:grpSpPr>
          <p:grpSp>
            <p:nvGrpSpPr>
              <p:cNvPr id="29" name="グループ化 28">
                <a:extLst>
                  <a:ext uri="{FF2B5EF4-FFF2-40B4-BE49-F238E27FC236}">
                    <a16:creationId xmlns:a16="http://schemas.microsoft.com/office/drawing/2014/main" id="{2ACB4C65-DC70-4209-9B80-56DAF8209A46}"/>
                  </a:ext>
                </a:extLst>
              </p:cNvPr>
              <p:cNvGrpSpPr/>
              <p:nvPr/>
            </p:nvGrpSpPr>
            <p:grpSpPr>
              <a:xfrm>
                <a:off x="3795576" y="1844824"/>
                <a:ext cx="2328887" cy="4391249"/>
                <a:chOff x="337005" y="920333"/>
                <a:chExt cx="2094251" cy="3948828"/>
              </a:xfrm>
            </p:grpSpPr>
            <p:grpSp>
              <p:nvGrpSpPr>
                <p:cNvPr id="31" name="グループ化 30">
                  <a:extLst>
                    <a:ext uri="{FF2B5EF4-FFF2-40B4-BE49-F238E27FC236}">
                      <a16:creationId xmlns:a16="http://schemas.microsoft.com/office/drawing/2014/main" id="{6D2912EC-2CBB-44A6-9B25-D80D0543B939}"/>
                    </a:ext>
                  </a:extLst>
                </p:cNvPr>
                <p:cNvGrpSpPr/>
                <p:nvPr/>
              </p:nvGrpSpPr>
              <p:grpSpPr>
                <a:xfrm>
                  <a:off x="337005" y="920333"/>
                  <a:ext cx="2094251" cy="3948828"/>
                  <a:chOff x="337005" y="920333"/>
                  <a:chExt cx="2094251" cy="3948828"/>
                </a:xfrm>
              </p:grpSpPr>
              <p:sp>
                <p:nvSpPr>
                  <p:cNvPr id="33" name="四角形: 角を丸くする 32">
                    <a:extLst>
                      <a:ext uri="{FF2B5EF4-FFF2-40B4-BE49-F238E27FC236}">
                        <a16:creationId xmlns:a16="http://schemas.microsoft.com/office/drawing/2014/main" id="{BAD00E90-5F96-4FA3-8CF4-F6EE7146A7EA}"/>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34" name="楕円 33">
                    <a:extLst>
                      <a:ext uri="{FF2B5EF4-FFF2-40B4-BE49-F238E27FC236}">
                        <a16:creationId xmlns:a16="http://schemas.microsoft.com/office/drawing/2014/main" id="{2747C3DA-CD18-4264-90E2-5C4FC9C8F9D3}"/>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32" name="図 31">
                  <a:extLst>
                    <a:ext uri="{FF2B5EF4-FFF2-40B4-BE49-F238E27FC236}">
                      <a16:creationId xmlns:a16="http://schemas.microsoft.com/office/drawing/2014/main" id="{1140E9BA-79FA-45A7-82C7-AF5471CF509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2789" y="1196752"/>
                  <a:ext cx="1742681" cy="3099650"/>
                </a:xfrm>
                <a:prstGeom prst="rect">
                  <a:avLst/>
                </a:prstGeom>
              </p:spPr>
            </p:pic>
          </p:grpSp>
          <p:pic>
            <p:nvPicPr>
              <p:cNvPr id="30" name="図 29">
                <a:extLst>
                  <a:ext uri="{FF2B5EF4-FFF2-40B4-BE49-F238E27FC236}">
                    <a16:creationId xmlns:a16="http://schemas.microsoft.com/office/drawing/2014/main" id="{18F9D605-BB3A-4943-A993-10058D07416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991053" y="2152212"/>
                <a:ext cx="1937928" cy="3446930"/>
              </a:xfrm>
              <a:prstGeom prst="rect">
                <a:avLst/>
              </a:prstGeom>
            </p:spPr>
          </p:pic>
        </p:grpSp>
        <p:pic>
          <p:nvPicPr>
            <p:cNvPr id="6" name="図 5">
              <a:extLst>
                <a:ext uri="{FF2B5EF4-FFF2-40B4-BE49-F238E27FC236}">
                  <a16:creationId xmlns:a16="http://schemas.microsoft.com/office/drawing/2014/main" id="{B80C33C8-C0CF-4F10-82BF-8DFD33188C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5447" y="2509864"/>
              <a:ext cx="1464227" cy="226467"/>
            </a:xfrm>
            <a:prstGeom prst="rect">
              <a:avLst/>
            </a:prstGeom>
          </p:spPr>
        </p:pic>
      </p:grpSp>
      <p:pic>
        <p:nvPicPr>
          <p:cNvPr id="17" name="図 16">
            <a:extLst>
              <a:ext uri="{FF2B5EF4-FFF2-40B4-BE49-F238E27FC236}">
                <a16:creationId xmlns:a16="http://schemas.microsoft.com/office/drawing/2014/main" id="{CB861561-5651-4F34-8EB4-90D4F43F688F}"/>
              </a:ext>
            </a:extLst>
          </p:cNvPr>
          <p:cNvPicPr>
            <a:picLocks noChangeAspect="1"/>
          </p:cNvPicPr>
          <p:nvPr/>
        </p:nvPicPr>
        <p:blipFill rotWithShape="1">
          <a:blip r:embed="rId9">
            <a:extLst>
              <a:ext uri="{28A0092B-C50C-407E-A947-70E740481C1C}">
                <a14:useLocalDpi xmlns:a14="http://schemas.microsoft.com/office/drawing/2010/main" val="0"/>
              </a:ext>
            </a:extLst>
          </a:blip>
          <a:srcRect l="-363" t="68132" r="363" b="16953"/>
          <a:stretch/>
        </p:blipFill>
        <p:spPr>
          <a:xfrm>
            <a:off x="2595389" y="5301208"/>
            <a:ext cx="2077005" cy="739349"/>
          </a:xfrm>
          <a:prstGeom prst="rect">
            <a:avLst/>
          </a:prstGeom>
        </p:spPr>
      </p:pic>
      <p:pic>
        <p:nvPicPr>
          <p:cNvPr id="50" name="図 49">
            <a:extLst>
              <a:ext uri="{FF2B5EF4-FFF2-40B4-BE49-F238E27FC236}">
                <a16:creationId xmlns:a16="http://schemas.microsoft.com/office/drawing/2014/main" id="{EDF5C07E-A8DF-48D5-A5BB-29604AE54C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3356" y="5195697"/>
            <a:ext cx="2477255" cy="227907"/>
          </a:xfrm>
          <a:prstGeom prst="rect">
            <a:avLst/>
          </a:prstGeom>
        </p:spPr>
      </p:pic>
      <p:sp>
        <p:nvSpPr>
          <p:cNvPr id="55" name="テキスト ボックス 54">
            <a:extLst>
              <a:ext uri="{FF2B5EF4-FFF2-40B4-BE49-F238E27FC236}">
                <a16:creationId xmlns:a16="http://schemas.microsoft.com/office/drawing/2014/main" id="{D80459DE-33C0-4871-9997-E25BE9BFD425}"/>
              </a:ext>
            </a:extLst>
          </p:cNvPr>
          <p:cNvSpPr txBox="1"/>
          <p:nvPr/>
        </p:nvSpPr>
        <p:spPr>
          <a:xfrm>
            <a:off x="2595947" y="6155432"/>
            <a:ext cx="1795363" cy="153888"/>
          </a:xfrm>
          <a:prstGeom prst="rect">
            <a:avLst/>
          </a:prstGeom>
          <a:noFill/>
        </p:spPr>
        <p:txBody>
          <a:bodyPr wrap="none" lIns="0" tIns="0" rIns="0" bIns="0" rtlCol="0">
            <a:spAutoFit/>
          </a:bodyPr>
          <a:lstStyle/>
          <a:p>
            <a:pPr algn="l"/>
            <a:r>
              <a:rPr kumimoji="1" lang="ja-JP" altLang="en-US" sz="1000" b="1" dirty="0"/>
              <a:t>△テキストアド（ＰＣ・ＳＰ）</a:t>
            </a:r>
          </a:p>
        </p:txBody>
      </p:sp>
    </p:spTree>
    <p:extLst>
      <p:ext uri="{BB962C8B-B14F-4D97-AF65-F5344CB8AC3E}">
        <p14:creationId xmlns:p14="http://schemas.microsoft.com/office/powerpoint/2010/main" val="289565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0828E-7476-45AE-B310-A18B48622A19}"/>
              </a:ext>
            </a:extLst>
          </p:cNvPr>
          <p:cNvSpPr>
            <a:spLocks noGrp="1"/>
          </p:cNvSpPr>
          <p:nvPr>
            <p:ph type="title"/>
          </p:nvPr>
        </p:nvSpPr>
        <p:spPr/>
        <p:txBody>
          <a:bodyPr/>
          <a:lstStyle/>
          <a:p>
            <a:r>
              <a:rPr lang="ja-JP" altLang="en-US" dirty="0"/>
              <a:t>ディスプレイ広告：メニュー一覧</a:t>
            </a:r>
            <a:endParaRPr kumimoji="1" lang="ja-JP" altLang="en-US" dirty="0"/>
          </a:p>
        </p:txBody>
      </p:sp>
      <p:sp>
        <p:nvSpPr>
          <p:cNvPr id="3" name="スライド番号プレースホルダー 2">
            <a:extLst>
              <a:ext uri="{FF2B5EF4-FFF2-40B4-BE49-F238E27FC236}">
                <a16:creationId xmlns:a16="http://schemas.microsoft.com/office/drawing/2014/main" id="{CEB077DB-8D68-4223-9A44-825B234A1961}"/>
              </a:ext>
            </a:extLst>
          </p:cNvPr>
          <p:cNvSpPr>
            <a:spLocks noGrp="1"/>
          </p:cNvSpPr>
          <p:nvPr>
            <p:ph type="sldNum" sz="quarter" idx="12"/>
          </p:nvPr>
        </p:nvSpPr>
        <p:spPr/>
        <p:txBody>
          <a:bodyPr/>
          <a:lstStyle/>
          <a:p>
            <a:fld id="{5EE0A3BD-3DA5-4991-ABDC-D838213B01CE}" type="slidenum">
              <a:rPr kumimoji="1" lang="ja-JP" altLang="en-US" smtClean="0"/>
              <a:t>12</a:t>
            </a:fld>
            <a:endParaRPr kumimoji="1" lang="ja-JP" altLang="en-US"/>
          </a:p>
        </p:txBody>
      </p:sp>
      <p:sp>
        <p:nvSpPr>
          <p:cNvPr id="5" name="テキスト ボックス 4">
            <a:extLst>
              <a:ext uri="{FF2B5EF4-FFF2-40B4-BE49-F238E27FC236}">
                <a16:creationId xmlns:a16="http://schemas.microsoft.com/office/drawing/2014/main" id="{65BA5ECC-EF42-495B-A8B7-F23E0D153D87}"/>
              </a:ext>
            </a:extLst>
          </p:cNvPr>
          <p:cNvSpPr txBox="1"/>
          <p:nvPr/>
        </p:nvSpPr>
        <p:spPr>
          <a:xfrm>
            <a:off x="309782" y="5468634"/>
            <a:ext cx="9295849" cy="900246"/>
          </a:xfrm>
          <a:prstGeom prst="rect">
            <a:avLst/>
          </a:prstGeom>
          <a:noFill/>
        </p:spPr>
        <p:txBody>
          <a:bodyPr wrap="square" lIns="0" tIns="0" rIns="0" bIns="0" rtlCol="0">
            <a:spAutoFit/>
          </a:bodyPr>
          <a:lstStyle/>
          <a:p>
            <a:pPr marL="171450" indent="-171450">
              <a:lnSpc>
                <a:spcPct val="150000"/>
              </a:lnSpc>
              <a:buFont typeface="Yu Gothic" panose="020B0400000000000000" pitchFamily="50" charset="-128"/>
              <a:buChar char="※"/>
            </a:pPr>
            <a:r>
              <a:rPr lang="ja-JP" altLang="en-US" sz="1000" dirty="0"/>
              <a:t>料金には別途消費税がかかります。</a:t>
            </a:r>
            <a:endParaRPr lang="en-US" altLang="ja-JP" sz="1000" dirty="0"/>
          </a:p>
          <a:p>
            <a:pPr marL="171450" indent="-171450">
              <a:lnSpc>
                <a:spcPct val="150000"/>
              </a:lnSpc>
              <a:buFont typeface="Yu Gothic" panose="020B0400000000000000" pitchFamily="50" charset="-128"/>
              <a:buChar char="※"/>
            </a:pPr>
            <a:r>
              <a:rPr lang="ja-JP" altLang="en-US" sz="1000" dirty="0"/>
              <a:t>最低出稿金額</a:t>
            </a:r>
            <a:r>
              <a:rPr lang="en-US" altLang="ja-JP" sz="1000" dirty="0"/>
              <a:t>30</a:t>
            </a:r>
            <a:r>
              <a:rPr lang="ja-JP" altLang="en-US" sz="1000" dirty="0"/>
              <a:t>万円</a:t>
            </a:r>
            <a:endParaRPr lang="en-US" altLang="ja-JP" sz="1000" dirty="0"/>
          </a:p>
          <a:p>
            <a:pPr marL="171450" indent="-171450">
              <a:lnSpc>
                <a:spcPct val="150000"/>
              </a:lnSpc>
              <a:buFont typeface="Yu Gothic" panose="020B0400000000000000" pitchFamily="50" charset="-128"/>
              <a:buChar char="※"/>
            </a:pPr>
            <a:r>
              <a:rPr lang="ja-JP" altLang="en-US" sz="1000" dirty="0"/>
              <a:t>料金、枠数、仕様等は、予告なく変更する場合がございます。</a:t>
            </a:r>
            <a:endParaRPr lang="en-US" altLang="ja-JP" sz="1000" dirty="0"/>
          </a:p>
          <a:p>
            <a:pPr marL="171450" indent="-171450">
              <a:lnSpc>
                <a:spcPct val="150000"/>
              </a:lnSpc>
              <a:buFont typeface="Yu Gothic" panose="020B0400000000000000" pitchFamily="50" charset="-128"/>
              <a:buChar char="※"/>
            </a:pPr>
            <a:r>
              <a:rPr lang="ja-JP" altLang="en-US" sz="1000" dirty="0"/>
              <a:t>申込み、入稿については別途資料でご確認ください。</a:t>
            </a:r>
            <a:endParaRPr kumimoji="1" lang="ja-JP" altLang="en-US" sz="1000" dirty="0"/>
          </a:p>
        </p:txBody>
      </p:sp>
      <p:graphicFrame>
        <p:nvGraphicFramePr>
          <p:cNvPr id="7" name="表 6">
            <a:extLst>
              <a:ext uri="{FF2B5EF4-FFF2-40B4-BE49-F238E27FC236}">
                <a16:creationId xmlns:a16="http://schemas.microsoft.com/office/drawing/2014/main" id="{9DC572DF-F4E0-435B-8653-21A0E0A8CEEA}"/>
              </a:ext>
            </a:extLst>
          </p:cNvPr>
          <p:cNvGraphicFramePr>
            <a:graphicFrameLocks noGrp="1"/>
          </p:cNvGraphicFramePr>
          <p:nvPr>
            <p:extLst>
              <p:ext uri="{D42A27DB-BD31-4B8C-83A1-F6EECF244321}">
                <p14:modId xmlns:p14="http://schemas.microsoft.com/office/powerpoint/2010/main" val="3307862432"/>
              </p:ext>
            </p:extLst>
          </p:nvPr>
        </p:nvGraphicFramePr>
        <p:xfrm>
          <a:off x="300365" y="1052734"/>
          <a:ext cx="9305268" cy="4299172"/>
        </p:xfrm>
        <a:graphic>
          <a:graphicData uri="http://schemas.openxmlformats.org/drawingml/2006/table">
            <a:tbl>
              <a:tblPr firstRow="1" bandRow="1">
                <a:tableStyleId>{073A0DAA-6AF3-43AB-8588-CEC1D06C72B9}</a:tableStyleId>
              </a:tblPr>
              <a:tblGrid>
                <a:gridCol w="2060347">
                  <a:extLst>
                    <a:ext uri="{9D8B030D-6E8A-4147-A177-3AD203B41FA5}">
                      <a16:colId xmlns:a16="http://schemas.microsoft.com/office/drawing/2014/main" val="2022898914"/>
                    </a:ext>
                  </a:extLst>
                </a:gridCol>
                <a:gridCol w="1584176">
                  <a:extLst>
                    <a:ext uri="{9D8B030D-6E8A-4147-A177-3AD203B41FA5}">
                      <a16:colId xmlns:a16="http://schemas.microsoft.com/office/drawing/2014/main" val="1641378371"/>
                    </a:ext>
                  </a:extLst>
                </a:gridCol>
                <a:gridCol w="1440160">
                  <a:extLst>
                    <a:ext uri="{9D8B030D-6E8A-4147-A177-3AD203B41FA5}">
                      <a16:colId xmlns:a16="http://schemas.microsoft.com/office/drawing/2014/main" val="389768082"/>
                    </a:ext>
                  </a:extLst>
                </a:gridCol>
                <a:gridCol w="1008112">
                  <a:extLst>
                    <a:ext uri="{9D8B030D-6E8A-4147-A177-3AD203B41FA5}">
                      <a16:colId xmlns:a16="http://schemas.microsoft.com/office/drawing/2014/main" val="1868210930"/>
                    </a:ext>
                  </a:extLst>
                </a:gridCol>
                <a:gridCol w="1152128">
                  <a:extLst>
                    <a:ext uri="{9D8B030D-6E8A-4147-A177-3AD203B41FA5}">
                      <a16:colId xmlns:a16="http://schemas.microsoft.com/office/drawing/2014/main" val="581352772"/>
                    </a:ext>
                  </a:extLst>
                </a:gridCol>
                <a:gridCol w="1008112">
                  <a:extLst>
                    <a:ext uri="{9D8B030D-6E8A-4147-A177-3AD203B41FA5}">
                      <a16:colId xmlns:a16="http://schemas.microsoft.com/office/drawing/2014/main" val="3817012125"/>
                    </a:ext>
                  </a:extLst>
                </a:gridCol>
                <a:gridCol w="1052233">
                  <a:extLst>
                    <a:ext uri="{9D8B030D-6E8A-4147-A177-3AD203B41FA5}">
                      <a16:colId xmlns:a16="http://schemas.microsoft.com/office/drawing/2014/main" val="3960912027"/>
                    </a:ext>
                  </a:extLst>
                </a:gridCol>
              </a:tblGrid>
              <a:tr h="414075">
                <a:tc>
                  <a:txBody>
                    <a:bodyPr/>
                    <a:lstStyle/>
                    <a:p>
                      <a:r>
                        <a:rPr kumimoji="1" lang="ja-JP" altLang="en-US" sz="1100" dirty="0"/>
                        <a:t>メニュー名</a:t>
                      </a:r>
                    </a:p>
                  </a:txBody>
                  <a:tcPr marL="137160" marR="137160" marT="72000" marB="72000"/>
                </a:tc>
                <a:tc>
                  <a:txBody>
                    <a:bodyPr/>
                    <a:lstStyle/>
                    <a:p>
                      <a:r>
                        <a:rPr kumimoji="1" lang="ja-JP" altLang="en-US" sz="1100" dirty="0"/>
                        <a:t>掲載面</a:t>
                      </a:r>
                    </a:p>
                  </a:txBody>
                  <a:tcPr marL="137160" marR="137160" marT="72000" marB="72000"/>
                </a:tc>
                <a:tc>
                  <a:txBody>
                    <a:bodyPr/>
                    <a:lstStyle/>
                    <a:p>
                      <a:r>
                        <a:rPr kumimoji="1" lang="ja-JP" altLang="en-US" sz="1100" dirty="0"/>
                        <a:t>表示形式</a:t>
                      </a:r>
                    </a:p>
                  </a:txBody>
                  <a:tcPr marL="137160" marR="137160" marT="72000" marB="72000"/>
                </a:tc>
                <a:tc>
                  <a:txBody>
                    <a:bodyPr/>
                    <a:lstStyle/>
                    <a:p>
                      <a:r>
                        <a:rPr kumimoji="1" lang="ja-JP" altLang="en-US" sz="1100" dirty="0"/>
                        <a:t>掲載期間</a:t>
                      </a:r>
                      <a:endParaRPr kumimoji="1" lang="en-US" altLang="ja-JP" sz="1100" dirty="0"/>
                    </a:p>
                  </a:txBody>
                  <a:tcPr marL="137160" marR="137160" marT="72000" marB="72000"/>
                </a:tc>
                <a:tc>
                  <a:txBody>
                    <a:bodyPr/>
                    <a:lstStyle/>
                    <a:p>
                      <a:r>
                        <a:rPr kumimoji="1" lang="en-US" altLang="ja-JP" sz="1100" dirty="0"/>
                        <a:t>imps </a:t>
                      </a:r>
                      <a:r>
                        <a:rPr kumimoji="1" lang="ja-JP" altLang="en-US" sz="1100" dirty="0"/>
                        <a:t>単価</a:t>
                      </a:r>
                    </a:p>
                  </a:txBody>
                  <a:tcPr marL="137160" marR="137160" marT="72000" marB="72000"/>
                </a:tc>
                <a:tc>
                  <a:txBody>
                    <a:bodyPr/>
                    <a:lstStyle/>
                    <a:p>
                      <a:r>
                        <a:rPr kumimoji="1" lang="ja-JP" altLang="en-US" sz="1100" dirty="0"/>
                        <a:t>備考</a:t>
                      </a:r>
                    </a:p>
                  </a:txBody>
                  <a:tcPr marL="137160" marR="137160" marT="72000" marB="72000"/>
                </a:tc>
                <a:tc>
                  <a:txBody>
                    <a:bodyPr/>
                    <a:lstStyle/>
                    <a:p>
                      <a:r>
                        <a:rPr kumimoji="1" lang="ja-JP" altLang="en-US" sz="1100" dirty="0"/>
                        <a:t>想定</a:t>
                      </a:r>
                      <a:r>
                        <a:rPr kumimoji="1" lang="en-US" altLang="ja-JP" sz="1100" dirty="0"/>
                        <a:t>CTR(</a:t>
                      </a:r>
                      <a:r>
                        <a:rPr kumimoji="1" lang="ja-JP" altLang="en-US" sz="1100" dirty="0"/>
                        <a:t>％</a:t>
                      </a:r>
                      <a:r>
                        <a:rPr kumimoji="1" lang="en-US" altLang="ja-JP" sz="1100" dirty="0"/>
                        <a:t>)</a:t>
                      </a:r>
                      <a:endParaRPr kumimoji="1" lang="ja-JP" altLang="en-US" sz="1100" dirty="0"/>
                    </a:p>
                  </a:txBody>
                  <a:tcPr marL="137160" marR="137160" marT="72000" marB="72000"/>
                </a:tc>
                <a:extLst>
                  <a:ext uri="{0D108BD9-81ED-4DB2-BD59-A6C34878D82A}">
                    <a16:rowId xmlns:a16="http://schemas.microsoft.com/office/drawing/2014/main" val="1853849928"/>
                  </a:ext>
                </a:extLst>
              </a:tr>
              <a:tr h="446511">
                <a:tc>
                  <a:txBody>
                    <a:bodyPr/>
                    <a:lstStyle/>
                    <a:p>
                      <a:r>
                        <a:rPr kumimoji="1" lang="ja-JP" altLang="en-US" sz="1100" dirty="0"/>
                        <a:t>ビルボード</a:t>
                      </a:r>
                    </a:p>
                  </a:txBody>
                  <a:tcPr marL="137160" marR="137160" marT="72000" marB="72000"/>
                </a:tc>
                <a:tc>
                  <a:txBody>
                    <a:bodyPr/>
                    <a:lstStyle/>
                    <a:p>
                      <a:r>
                        <a:rPr kumimoji="1" lang="en-US" altLang="ja-JP" sz="1100" dirty="0"/>
                        <a:t>PC</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¥6.0 / imp</a:t>
                      </a:r>
                      <a:endParaRPr kumimoji="1" lang="ja-JP" altLang="en-US" sz="1100" dirty="0"/>
                    </a:p>
                  </a:txBody>
                  <a:tcPr marL="137160" marR="137160" marT="72000" marB="72000"/>
                </a:tc>
                <a:tc>
                  <a:txBody>
                    <a:bodyPr/>
                    <a:lstStyle/>
                    <a:p>
                      <a:r>
                        <a:rPr kumimoji="1" lang="en-US" altLang="ja-JP" sz="1100" dirty="0"/>
                        <a:t>imp</a:t>
                      </a:r>
                      <a:r>
                        <a:rPr kumimoji="1" lang="ja-JP" altLang="en-US" sz="1100" dirty="0"/>
                        <a:t>保証</a:t>
                      </a:r>
                    </a:p>
                  </a:txBody>
                  <a:tcPr marL="137160" marR="137160" marT="72000" marB="72000"/>
                </a:tc>
                <a:tc>
                  <a:txBody>
                    <a:bodyPr/>
                    <a:lstStyle/>
                    <a:p>
                      <a:pPr algn="ctr"/>
                      <a:r>
                        <a:rPr kumimoji="1" lang="en-US" altLang="ja-JP" sz="1100" dirty="0"/>
                        <a:t>0.10</a:t>
                      </a:r>
                      <a:endParaRPr kumimoji="1" lang="ja-JP" altLang="en-US" sz="1100" dirty="0"/>
                    </a:p>
                  </a:txBody>
                  <a:tcPr marL="137160" marR="137160" marT="72000" marB="72000"/>
                </a:tc>
                <a:extLst>
                  <a:ext uri="{0D108BD9-81ED-4DB2-BD59-A6C34878D82A}">
                    <a16:rowId xmlns:a16="http://schemas.microsoft.com/office/drawing/2014/main" val="1533741317"/>
                  </a:ext>
                </a:extLst>
              </a:tr>
              <a:tr h="446511">
                <a:tc>
                  <a:txBody>
                    <a:bodyPr/>
                    <a:lstStyle/>
                    <a:p>
                      <a:r>
                        <a:rPr kumimoji="1" lang="ja-JP" altLang="en-US" sz="1100" dirty="0"/>
                        <a:t>レクタングル</a:t>
                      </a:r>
                    </a:p>
                  </a:txBody>
                  <a:tcPr marL="137160" marR="137160" marT="72000" marB="72000"/>
                </a:tc>
                <a:tc>
                  <a:txBody>
                    <a:bodyPr/>
                    <a:lstStyle/>
                    <a:p>
                      <a:r>
                        <a:rPr kumimoji="1" lang="en-US" altLang="ja-JP" sz="1100" dirty="0"/>
                        <a:t>PC</a:t>
                      </a:r>
                      <a:r>
                        <a:rPr kumimoji="1" lang="ja-JP" altLang="en-US" sz="1100" dirty="0"/>
                        <a:t>・</a:t>
                      </a:r>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¥1.0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0.04</a:t>
                      </a:r>
                      <a:endParaRPr kumimoji="1" lang="ja-JP" altLang="en-US" sz="1100" dirty="0"/>
                    </a:p>
                  </a:txBody>
                  <a:tcPr marL="137160" marR="137160" marT="72000" marB="72000"/>
                </a:tc>
                <a:extLst>
                  <a:ext uri="{0D108BD9-81ED-4DB2-BD59-A6C34878D82A}">
                    <a16:rowId xmlns:a16="http://schemas.microsoft.com/office/drawing/2014/main" val="2012954133"/>
                  </a:ext>
                </a:extLst>
              </a:tr>
              <a:tr h="446511">
                <a:tc>
                  <a:txBody>
                    <a:bodyPr/>
                    <a:lstStyle/>
                    <a:p>
                      <a:r>
                        <a:rPr kumimoji="1" lang="ja-JP" altLang="en-US" sz="1100" dirty="0"/>
                        <a:t>インフィード</a:t>
                      </a:r>
                      <a:endParaRPr kumimoji="1" lang="en-US" altLang="ja-JP" sz="1100" dirty="0"/>
                    </a:p>
                  </a:txBody>
                  <a:tcPr marL="137160" marR="137160" marT="72000" marB="72000"/>
                </a:tc>
                <a:tc>
                  <a:txBody>
                    <a:bodyPr/>
                    <a:lstStyle/>
                    <a:p>
                      <a:r>
                        <a:rPr kumimoji="1" lang="en-US" altLang="ja-JP" sz="1100" dirty="0"/>
                        <a:t>PC</a:t>
                      </a:r>
                      <a:r>
                        <a:rPr kumimoji="1" lang="ja-JP" altLang="en-US" sz="1100" dirty="0"/>
                        <a:t>・</a:t>
                      </a:r>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\0.8 / imp</a:t>
                      </a:r>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0.05</a:t>
                      </a:r>
                      <a:endParaRPr kumimoji="1" lang="ja-JP" altLang="en-US" sz="1100" dirty="0"/>
                    </a:p>
                  </a:txBody>
                  <a:tcPr marL="137160" marR="137160" marT="72000" marB="72000"/>
                </a:tc>
                <a:extLst>
                  <a:ext uri="{0D108BD9-81ED-4DB2-BD59-A6C34878D82A}">
                    <a16:rowId xmlns:a16="http://schemas.microsoft.com/office/drawing/2014/main" val="3853301974"/>
                  </a:ext>
                </a:extLst>
              </a:tr>
              <a:tr h="446511">
                <a:tc>
                  <a:txBody>
                    <a:bodyPr/>
                    <a:lstStyle/>
                    <a:p>
                      <a:r>
                        <a:rPr kumimoji="1" lang="ja-JP" altLang="en-US" sz="1100" dirty="0"/>
                        <a:t>スマホ・ヘッダーパネル</a:t>
                      </a:r>
                    </a:p>
                  </a:txBody>
                  <a:tcPr marL="137160" marR="137160" marT="72000" marB="72000"/>
                </a:tc>
                <a:tc>
                  <a:txBody>
                    <a:bodyPr/>
                    <a:lstStyle/>
                    <a:p>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\2.0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0.05</a:t>
                      </a:r>
                      <a:endParaRPr kumimoji="1" lang="ja-JP" altLang="en-US" sz="1100" dirty="0"/>
                    </a:p>
                  </a:txBody>
                  <a:tcPr marL="137160" marR="137160" marT="72000" marB="72000"/>
                </a:tc>
                <a:extLst>
                  <a:ext uri="{0D108BD9-81ED-4DB2-BD59-A6C34878D82A}">
                    <a16:rowId xmlns:a16="http://schemas.microsoft.com/office/drawing/2014/main" val="2111232830"/>
                  </a:ext>
                </a:extLst>
              </a:tr>
              <a:tr h="446511">
                <a:tc>
                  <a:txBody>
                    <a:bodyPr/>
                    <a:lstStyle/>
                    <a:p>
                      <a:r>
                        <a:rPr kumimoji="1" lang="ja-JP" altLang="en-US" sz="1100" dirty="0"/>
                        <a:t>スマホ・ヘッダー動画</a:t>
                      </a:r>
                    </a:p>
                  </a:txBody>
                  <a:tcPr marL="137160" marR="137160" marT="72000" marB="72000"/>
                </a:tc>
                <a:tc>
                  <a:txBody>
                    <a:bodyPr/>
                    <a:lstStyle/>
                    <a:p>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\5.0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2.00</a:t>
                      </a:r>
                      <a:endParaRPr kumimoji="1" lang="ja-JP" altLang="en-US" sz="1100" dirty="0"/>
                    </a:p>
                  </a:txBody>
                  <a:tcPr marL="137160" marR="137160" marT="72000" marB="72000"/>
                </a:tc>
                <a:extLst>
                  <a:ext uri="{0D108BD9-81ED-4DB2-BD59-A6C34878D82A}">
                    <a16:rowId xmlns:a16="http://schemas.microsoft.com/office/drawing/2014/main" val="490476437"/>
                  </a:ext>
                </a:extLst>
              </a:tr>
              <a:tr h="446511">
                <a:tc>
                  <a:txBody>
                    <a:bodyPr/>
                    <a:lstStyle/>
                    <a:p>
                      <a:r>
                        <a:rPr kumimoji="1" lang="ja-JP" altLang="en-US" sz="1100" dirty="0"/>
                        <a:t>プレミアムテキスト</a:t>
                      </a:r>
                      <a:endParaRPr kumimoji="1" lang="en-US" altLang="ja-JP" sz="1100" dirty="0"/>
                    </a:p>
                  </a:txBody>
                  <a:tcPr marL="137160" marR="137160" marT="72000" marB="72000"/>
                </a:tc>
                <a:tc>
                  <a:txBody>
                    <a:bodyPr/>
                    <a:lstStyle/>
                    <a:p>
                      <a:r>
                        <a:rPr kumimoji="1" lang="en-US" altLang="ja-JP" sz="1100" dirty="0"/>
                        <a:t>PC</a:t>
                      </a:r>
                      <a:r>
                        <a:rPr kumimoji="1" lang="ja-JP" altLang="en-US" sz="1100" dirty="0"/>
                        <a:t>・</a:t>
                      </a:r>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\0.8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0.02</a:t>
                      </a:r>
                      <a:endParaRPr kumimoji="1" lang="ja-JP" altLang="en-US" sz="1100" dirty="0"/>
                    </a:p>
                  </a:txBody>
                  <a:tcPr marL="137160" marR="137160" marT="72000" marB="72000"/>
                </a:tc>
                <a:extLst>
                  <a:ext uri="{0D108BD9-81ED-4DB2-BD59-A6C34878D82A}">
                    <a16:rowId xmlns:a16="http://schemas.microsoft.com/office/drawing/2014/main" val="3558587859"/>
                  </a:ext>
                </a:extLst>
              </a:tr>
              <a:tr h="446511">
                <a:tc>
                  <a:txBody>
                    <a:bodyPr/>
                    <a:lstStyle/>
                    <a:p>
                      <a:r>
                        <a:rPr kumimoji="1" lang="ja-JP" altLang="en-US" sz="1100" dirty="0"/>
                        <a:t>テキストアド</a:t>
                      </a:r>
                      <a:endParaRPr kumimoji="1" lang="en-US" altLang="ja-JP"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n-lt"/>
                          <a:ea typeface="+mn-ea"/>
                          <a:cs typeface="+mn-cs"/>
                        </a:rPr>
                        <a:t>PC</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1100" b="0" i="0" u="none" strike="noStrike" kern="1200" cap="none" spc="0" normalizeH="0" baseline="0" noProof="0" dirty="0">
                          <a:ln>
                            <a:noFill/>
                          </a:ln>
                          <a:solidFill>
                            <a:prstClr val="black"/>
                          </a:solidFill>
                          <a:effectLst/>
                          <a:uLnTx/>
                          <a:uFillTx/>
                          <a:latin typeface="+mn-lt"/>
                          <a:ea typeface="+mn-ea"/>
                          <a:cs typeface="+mn-cs"/>
                        </a:rPr>
                        <a:t>SP</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全ページ</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　</a:t>
                      </a:r>
                      <a:endParaRPr kumimoji="1" lang="en-US" altLang="ja-JP"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000" b="0" i="0" u="none" strike="noStrike" kern="1200" cap="none" spc="0" normalizeH="0" baseline="0" noProof="0" dirty="0">
                          <a:ln>
                            <a:noFill/>
                          </a:ln>
                          <a:solidFill>
                            <a:prstClr val="black"/>
                          </a:solidFill>
                          <a:effectLst/>
                          <a:uLnTx/>
                          <a:uFillTx/>
                          <a:latin typeface="+mn-lt"/>
                          <a:ea typeface="+mn-ea"/>
                          <a:cs typeface="+mn-cs"/>
                        </a:rPr>
                        <a:t>一部ページを除く</a:t>
                      </a:r>
                      <a:endParaRPr kumimoji="1" lang="ja-JP" altLang="en-US" sz="1100" b="0" i="0" u="none" strike="noStrike" kern="1200" cap="none" spc="0" normalizeH="0" baseline="0" noProof="0" dirty="0">
                        <a:ln>
                          <a:noFill/>
                        </a:ln>
                        <a:solidFill>
                          <a:prstClr val="black"/>
                        </a:solidFill>
                        <a:effectLst/>
                        <a:uLnTx/>
                        <a:uFillTx/>
                        <a:latin typeface="+mn-lt"/>
                        <a:ea typeface="+mn-ea"/>
                        <a:cs typeface="+mn-cs"/>
                      </a:endParaRPr>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ローテーション</a:t>
                      </a:r>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任意</a:t>
                      </a:r>
                    </a:p>
                  </a:txBody>
                  <a:tcPr marL="137160" marR="137160" marT="72000" marB="72000"/>
                </a:tc>
                <a:tc>
                  <a:txBody>
                    <a:bodyPr/>
                    <a:lstStyle/>
                    <a:p>
                      <a:r>
                        <a:rPr kumimoji="1" lang="en-US" altLang="ja-JP" sz="1100" dirty="0"/>
                        <a:t>\0.5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a:ln>
                            <a:noFill/>
                          </a:ln>
                          <a:solidFill>
                            <a:prstClr val="black"/>
                          </a:solidFill>
                          <a:effectLst/>
                          <a:uLnTx/>
                          <a:uFillTx/>
                          <a:latin typeface="Trebuchet MS"/>
                          <a:ea typeface="游ゴシック"/>
                          <a:cs typeface="+mn-cs"/>
                        </a:rPr>
                        <a:t>保証</a:t>
                      </a:r>
                      <a:endPar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endParaRPr>
                    </a:p>
                  </a:txBody>
                  <a:tcPr marL="137160" marR="137160" marT="72000" marB="72000"/>
                </a:tc>
                <a:tc>
                  <a:txBody>
                    <a:bodyPr/>
                    <a:lstStyle/>
                    <a:p>
                      <a:pPr algn="ctr"/>
                      <a:r>
                        <a:rPr kumimoji="1" lang="en-US" altLang="ja-JP" sz="1100" dirty="0"/>
                        <a:t>0.01</a:t>
                      </a:r>
                      <a:endParaRPr kumimoji="1" lang="ja-JP" altLang="en-US" sz="1100" dirty="0"/>
                    </a:p>
                  </a:txBody>
                  <a:tcPr marL="137160" marR="137160" marT="72000" marB="72000"/>
                </a:tc>
                <a:extLst>
                  <a:ext uri="{0D108BD9-81ED-4DB2-BD59-A6C34878D82A}">
                    <a16:rowId xmlns:a16="http://schemas.microsoft.com/office/drawing/2014/main" val="3246012417"/>
                  </a:ext>
                </a:extLst>
              </a:tr>
              <a:tr h="636817">
                <a:tc>
                  <a:txBody>
                    <a:bodyPr/>
                    <a:lstStyle/>
                    <a:p>
                      <a:r>
                        <a:rPr kumimoji="1" lang="en-US" altLang="ja-JP" sz="1100" dirty="0"/>
                        <a:t>Run of  x woman</a:t>
                      </a:r>
                    </a:p>
                    <a:p>
                      <a:r>
                        <a:rPr kumimoji="1" lang="ja-JP" altLang="en-US" sz="1100" dirty="0"/>
                        <a:t>（レクタングル）</a:t>
                      </a:r>
                      <a:endParaRPr kumimoji="1" lang="en-US" altLang="ja-JP" sz="1100" dirty="0"/>
                    </a:p>
                  </a:txBody>
                  <a:tcPr marL="137160" marR="137160" marT="72000" marB="72000"/>
                </a:tc>
                <a:tc>
                  <a:txBody>
                    <a:bodyPr/>
                    <a:lstStyle/>
                    <a:p>
                      <a:r>
                        <a:rPr kumimoji="1" lang="en-US" altLang="ja-JP" sz="1100" dirty="0"/>
                        <a:t>PC</a:t>
                      </a:r>
                      <a:r>
                        <a:rPr kumimoji="1" lang="ja-JP" altLang="en-US" sz="1100" dirty="0"/>
                        <a:t>・</a:t>
                      </a:r>
                      <a:r>
                        <a:rPr kumimoji="1" lang="en-US" altLang="ja-JP" sz="1100" dirty="0"/>
                        <a:t>SP</a:t>
                      </a:r>
                      <a:r>
                        <a:rPr kumimoji="1" lang="ja-JP" altLang="en-US" sz="1100" dirty="0"/>
                        <a:t>全ページ</a:t>
                      </a:r>
                      <a:r>
                        <a:rPr kumimoji="1" lang="ja-JP" altLang="en-US" sz="1000" dirty="0"/>
                        <a:t>　</a:t>
                      </a:r>
                      <a:endParaRPr kumimoji="1" lang="en-US" altLang="ja-JP" sz="1000" dirty="0"/>
                    </a:p>
                    <a:p>
                      <a:r>
                        <a:rPr kumimoji="1" lang="en-US" altLang="ja-JP" sz="1000" dirty="0"/>
                        <a:t>*</a:t>
                      </a:r>
                      <a:r>
                        <a:rPr kumimoji="1" lang="ja-JP" altLang="en-US" sz="1000" dirty="0"/>
                        <a:t>一部ページを除く</a:t>
                      </a:r>
                      <a:endParaRPr kumimoji="1" lang="ja-JP" altLang="en-US" sz="1100" dirty="0"/>
                    </a:p>
                  </a:txBody>
                  <a:tcPr marL="137160" marR="137160" marT="72000" marB="72000"/>
                </a:tc>
                <a:tc>
                  <a:txBody>
                    <a:bodyPr/>
                    <a:lstStyle/>
                    <a:p>
                      <a:r>
                        <a:rPr kumimoji="1" lang="ja-JP" altLang="en-US" sz="1100" dirty="0"/>
                        <a:t>ローテーション</a:t>
                      </a:r>
                    </a:p>
                  </a:txBody>
                  <a:tcPr marL="137160" marR="137160" marT="72000" marB="72000"/>
                </a:tc>
                <a:tc>
                  <a:txBody>
                    <a:bodyPr/>
                    <a:lstStyle/>
                    <a:p>
                      <a:r>
                        <a:rPr kumimoji="1" lang="ja-JP" altLang="en-US" sz="1100" dirty="0"/>
                        <a:t>任意</a:t>
                      </a:r>
                    </a:p>
                  </a:txBody>
                  <a:tcPr marL="137160" marR="137160" marT="72000" marB="72000"/>
                </a:tc>
                <a:tc>
                  <a:txBody>
                    <a:bodyPr/>
                    <a:lstStyle/>
                    <a:p>
                      <a:r>
                        <a:rPr kumimoji="1" lang="en-US" altLang="ja-JP" sz="1100" dirty="0"/>
                        <a:t>\0.6 / imp</a:t>
                      </a:r>
                      <a:endParaRPr kumimoji="1" lang="ja-JP" altLang="en-US" sz="1100" dirty="0"/>
                    </a:p>
                  </a:txBody>
                  <a:tcPr marL="137160" marR="13716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Trebuchet MS"/>
                          <a:ea typeface="游ゴシック"/>
                          <a:cs typeface="+mn-cs"/>
                        </a:rPr>
                        <a:t>imp</a:t>
                      </a:r>
                      <a:r>
                        <a:rPr kumimoji="1" lang="ja-JP" altLang="en-US" sz="1100" b="0" i="0" u="none" strike="noStrike" kern="1200" cap="none" spc="0" normalizeH="0" baseline="0" noProof="0" dirty="0">
                          <a:ln>
                            <a:noFill/>
                          </a:ln>
                          <a:solidFill>
                            <a:prstClr val="black"/>
                          </a:solidFill>
                          <a:effectLst/>
                          <a:uLnTx/>
                          <a:uFillTx/>
                          <a:latin typeface="Trebuchet MS"/>
                          <a:ea typeface="游ゴシック"/>
                          <a:cs typeface="+mn-cs"/>
                        </a:rPr>
                        <a:t>保証</a:t>
                      </a:r>
                    </a:p>
                  </a:txBody>
                  <a:tcPr marL="137160" marR="137160" marT="72000" marB="72000"/>
                </a:tc>
                <a:tc>
                  <a:txBody>
                    <a:bodyPr/>
                    <a:lstStyle/>
                    <a:p>
                      <a:pPr algn="ctr"/>
                      <a:r>
                        <a:rPr kumimoji="1" lang="en-US" altLang="ja-JP" sz="1100" dirty="0"/>
                        <a:t>0.04</a:t>
                      </a:r>
                      <a:endParaRPr kumimoji="1" lang="ja-JP" altLang="en-US" sz="1100" dirty="0"/>
                    </a:p>
                  </a:txBody>
                  <a:tcPr marL="137160" marR="137160" marT="72000" marB="72000"/>
                </a:tc>
                <a:extLst>
                  <a:ext uri="{0D108BD9-81ED-4DB2-BD59-A6C34878D82A}">
                    <a16:rowId xmlns:a16="http://schemas.microsoft.com/office/drawing/2014/main" val="4280298830"/>
                  </a:ext>
                </a:extLst>
              </a:tr>
            </a:tbl>
          </a:graphicData>
        </a:graphic>
      </p:graphicFrame>
    </p:spTree>
    <p:extLst>
      <p:ext uri="{BB962C8B-B14F-4D97-AF65-F5344CB8AC3E}">
        <p14:creationId xmlns:p14="http://schemas.microsoft.com/office/powerpoint/2010/main" val="18878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B2EDD3DF-3D57-47C9-9139-1FBB388B0F93}"/>
              </a:ext>
            </a:extLst>
          </p:cNvPr>
          <p:cNvGrpSpPr/>
          <p:nvPr/>
        </p:nvGrpSpPr>
        <p:grpSpPr>
          <a:xfrm>
            <a:off x="416496" y="1757390"/>
            <a:ext cx="4123754" cy="4592873"/>
            <a:chOff x="416496" y="1757390"/>
            <a:chExt cx="4123754" cy="4592873"/>
          </a:xfrm>
        </p:grpSpPr>
        <p:sp>
          <p:nvSpPr>
            <p:cNvPr id="5" name="正方形/長方形 4">
              <a:extLst>
                <a:ext uri="{FF2B5EF4-FFF2-40B4-BE49-F238E27FC236}">
                  <a16:creationId xmlns:a16="http://schemas.microsoft.com/office/drawing/2014/main" id="{850784CB-4317-4D92-88EA-7DB72FE73633}"/>
                </a:ext>
              </a:extLst>
            </p:cNvPr>
            <p:cNvSpPr/>
            <p:nvPr/>
          </p:nvSpPr>
          <p:spPr>
            <a:xfrm>
              <a:off x="416496" y="1757390"/>
              <a:ext cx="4123754" cy="4592873"/>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22" name="図 21">
              <a:extLst>
                <a:ext uri="{FF2B5EF4-FFF2-40B4-BE49-F238E27FC236}">
                  <a16:creationId xmlns:a16="http://schemas.microsoft.com/office/drawing/2014/main" id="{55255D0E-E33F-48FC-BAB1-C6260D402A8F}"/>
                </a:ext>
              </a:extLst>
            </p:cNvPr>
            <p:cNvPicPr>
              <a:picLocks noChangeAspect="1"/>
            </p:cNvPicPr>
            <p:nvPr/>
          </p:nvPicPr>
          <p:blipFill rotWithShape="1">
            <a:blip r:embed="rId3">
              <a:extLst>
                <a:ext uri="{28A0092B-C50C-407E-A947-70E740481C1C}">
                  <a14:useLocalDpi xmlns:a14="http://schemas.microsoft.com/office/drawing/2010/main" val="0"/>
                </a:ext>
              </a:extLst>
            </a:blip>
            <a:srcRect b="56027"/>
            <a:stretch/>
          </p:blipFill>
          <p:spPr>
            <a:xfrm>
              <a:off x="523722" y="1857944"/>
              <a:ext cx="3906658" cy="4492317"/>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ディスプレイ広告：ビルボード</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13</a:t>
            </a:fld>
            <a:endParaRPr kumimoji="1"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2533820474"/>
              </p:ext>
            </p:extLst>
          </p:nvPr>
        </p:nvGraphicFramePr>
        <p:xfrm>
          <a:off x="4793370" y="1757391"/>
          <a:ext cx="4812263" cy="4002579"/>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0">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ビルボード</a:t>
                      </a:r>
                    </a:p>
                  </a:txBody>
                  <a:tcPr marL="72000" marR="72000" marT="72000" marB="72000"/>
                </a:tc>
                <a:extLst>
                  <a:ext uri="{0D108BD9-81ED-4DB2-BD59-A6C34878D82A}">
                    <a16:rowId xmlns:a16="http://schemas.microsoft.com/office/drawing/2014/main" val="1853849928"/>
                  </a:ext>
                </a:extLst>
              </a:tr>
              <a:tr h="0">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doors</a:t>
                      </a:r>
                      <a:endParaRPr kumimoji="1" lang="ja-JP" altLang="en-US" sz="1050" dirty="0"/>
                    </a:p>
                  </a:txBody>
                  <a:tcPr marL="72000" marR="72000" marT="72000" marB="72000"/>
                </a:tc>
                <a:extLst>
                  <a:ext uri="{0D108BD9-81ED-4DB2-BD59-A6C34878D82A}">
                    <a16:rowId xmlns:a16="http://schemas.microsoft.com/office/drawing/2014/main" val="2437112898"/>
                  </a:ext>
                </a:extLst>
              </a:tr>
              <a:tr h="0">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0">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221515">
                <a:tc>
                  <a:txBody>
                    <a:bodyPr/>
                    <a:lstStyle/>
                    <a:p>
                      <a:r>
                        <a:rPr kumimoji="1" lang="ja-JP" altLang="en-US" sz="1050" dirty="0"/>
                        <a:t>原稿規定</a:t>
                      </a:r>
                    </a:p>
                  </a:txBody>
                  <a:tcPr marL="72000" marR="72000" marT="72000" marB="72000"/>
                </a:tc>
                <a:tc>
                  <a:txBody>
                    <a:bodyPr/>
                    <a:lstStyle/>
                    <a:p>
                      <a:r>
                        <a:rPr kumimoji="1" lang="en-US" altLang="ja-JP" sz="1050" dirty="0"/>
                        <a:t>970</a:t>
                      </a:r>
                      <a:r>
                        <a:rPr kumimoji="1" lang="ja-JP" altLang="en-US" sz="1050" dirty="0" err="1"/>
                        <a:t>ｘ</a:t>
                      </a:r>
                      <a:r>
                        <a:rPr kumimoji="1" lang="en-US" altLang="ja-JP" sz="1050" dirty="0"/>
                        <a:t>250</a:t>
                      </a:r>
                      <a:r>
                        <a:rPr kumimoji="1" lang="ja-JP" altLang="en-US" sz="1050" dirty="0"/>
                        <a:t>／</a:t>
                      </a:r>
                      <a:r>
                        <a:rPr kumimoji="1" lang="en-US" altLang="ja-JP" sz="1050" dirty="0"/>
                        <a:t>gif</a:t>
                      </a:r>
                      <a:r>
                        <a:rPr kumimoji="1" lang="ja-JP" altLang="en-US" sz="1050" dirty="0" err="1"/>
                        <a:t>、</a:t>
                      </a:r>
                      <a:r>
                        <a:rPr kumimoji="1" lang="en-US" altLang="ja-JP" sz="1050" dirty="0"/>
                        <a:t>jpg</a:t>
                      </a:r>
                      <a:r>
                        <a:rPr kumimoji="1" lang="ja-JP" altLang="en-US" sz="1050" dirty="0"/>
                        <a:t> 、</a:t>
                      </a:r>
                      <a:r>
                        <a:rPr kumimoji="1" lang="en-US" altLang="ja-JP" sz="1050" dirty="0" err="1"/>
                        <a:t>png</a:t>
                      </a:r>
                      <a:r>
                        <a:rPr kumimoji="1" lang="en-US" altLang="ja-JP" sz="1050" dirty="0"/>
                        <a:t> </a:t>
                      </a:r>
                      <a:r>
                        <a:rPr kumimoji="1" lang="ja-JP" altLang="en-US" sz="1050" dirty="0"/>
                        <a:t>（</a:t>
                      </a:r>
                      <a:r>
                        <a:rPr kumimoji="1" lang="en-US" altLang="ja-JP" sz="1050" dirty="0"/>
                        <a:t>150KB</a:t>
                      </a:r>
                      <a:r>
                        <a:rPr kumimoji="1" lang="ja-JP" altLang="en-US" sz="1050" dirty="0"/>
                        <a:t>以内）</a:t>
                      </a:r>
                      <a:endParaRPr kumimoji="1" lang="en-US" altLang="ja-JP" sz="1050" dirty="0"/>
                    </a:p>
                    <a:p>
                      <a:r>
                        <a:rPr kumimoji="1" lang="ja-JP" altLang="en-US" sz="1050" dirty="0"/>
                        <a:t>動画：</a:t>
                      </a:r>
                      <a:r>
                        <a:rPr kumimoji="1" lang="en-US" altLang="ja-JP" sz="1050" dirty="0"/>
                        <a:t>MP4</a:t>
                      </a:r>
                      <a:r>
                        <a:rPr kumimoji="1" lang="ja-JP" altLang="en-US" sz="1050" dirty="0"/>
                        <a:t>（</a:t>
                      </a:r>
                      <a:r>
                        <a:rPr kumimoji="1" lang="en-US" altLang="ja-JP" sz="1050" dirty="0"/>
                        <a:t>4MB</a:t>
                      </a:r>
                      <a:r>
                        <a:rPr kumimoji="1" lang="ja-JP" altLang="en-US" sz="1050" dirty="0"/>
                        <a:t>以内）</a:t>
                      </a:r>
                    </a:p>
                  </a:txBody>
                  <a:tcPr marL="72000" marR="72000" marT="72000" marB="72000"/>
                </a:tc>
                <a:extLst>
                  <a:ext uri="{0D108BD9-81ED-4DB2-BD59-A6C34878D82A}">
                    <a16:rowId xmlns:a16="http://schemas.microsoft.com/office/drawing/2014/main" val="2918322274"/>
                  </a:ext>
                </a:extLst>
              </a:tr>
              <a:tr h="0">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0">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0">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0">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6.0</a:t>
                      </a:r>
                      <a:r>
                        <a:rPr kumimoji="1" lang="ja-JP" altLang="en-US" sz="1050" dirty="0"/>
                        <a:t>／</a:t>
                      </a:r>
                      <a:r>
                        <a:rPr kumimoji="1" lang="en-US" altLang="ja-JP" sz="1050" dirty="0"/>
                        <a:t>imp</a:t>
                      </a:r>
                      <a:r>
                        <a:rPr kumimoji="1" lang="ja-JP" altLang="en-US" sz="1050" dirty="0"/>
                        <a:t>（動画の場合も単価は同じ）</a:t>
                      </a:r>
                    </a:p>
                  </a:txBody>
                  <a:tcPr marL="72000" marR="72000" marT="72000" marB="72000"/>
                </a:tc>
                <a:extLst>
                  <a:ext uri="{0D108BD9-81ED-4DB2-BD59-A6C34878D82A}">
                    <a16:rowId xmlns:a16="http://schemas.microsoft.com/office/drawing/2014/main" val="3857387276"/>
                  </a:ext>
                </a:extLst>
              </a:tr>
              <a:tr h="171153">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営業日前（動画の場合、</a:t>
                      </a:r>
                      <a:r>
                        <a:rPr kumimoji="1" lang="en-US" altLang="ja-JP" sz="1050" dirty="0"/>
                        <a:t>10</a:t>
                      </a:r>
                      <a:r>
                        <a:rPr kumimoji="1" lang="ja-JP" altLang="en-US" sz="1050" dirty="0"/>
                        <a:t>営業日前まで）</a:t>
                      </a:r>
                    </a:p>
                  </a:txBody>
                  <a:tcPr marL="72000" marR="72000" marT="72000" marB="72000"/>
                </a:tc>
                <a:extLst>
                  <a:ext uri="{0D108BD9-81ED-4DB2-BD59-A6C34878D82A}">
                    <a16:rowId xmlns:a16="http://schemas.microsoft.com/office/drawing/2014/main" val="486803579"/>
                  </a:ext>
                </a:extLst>
              </a:tr>
              <a:tr h="435262">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sp>
        <p:nvSpPr>
          <p:cNvPr id="9" name="テキスト ボックス 8">
            <a:extLst>
              <a:ext uri="{FF2B5EF4-FFF2-40B4-BE49-F238E27FC236}">
                <a16:creationId xmlns:a16="http://schemas.microsoft.com/office/drawing/2014/main" id="{E5D726E4-D41D-4B31-B34B-44E1B8676629}"/>
              </a:ext>
            </a:extLst>
          </p:cNvPr>
          <p:cNvSpPr txBox="1"/>
          <p:nvPr/>
        </p:nvSpPr>
        <p:spPr>
          <a:xfrm>
            <a:off x="300367" y="958485"/>
            <a:ext cx="9305266" cy="526298"/>
          </a:xfrm>
          <a:prstGeom prst="rect">
            <a:avLst/>
          </a:prstGeom>
          <a:noFill/>
        </p:spPr>
        <p:txBody>
          <a:bodyPr wrap="square" lIns="0" tIns="0" rIns="0" bIns="0" rtlCol="0">
            <a:spAutoFit/>
          </a:bodyPr>
          <a:lstStyle/>
          <a:p>
            <a:pPr algn="ctr">
              <a:lnSpc>
                <a:spcPct val="150000"/>
              </a:lnSpc>
            </a:pPr>
            <a:r>
              <a:rPr kumimoji="1" lang="ja-JP" altLang="en-US" sz="1200" b="1" dirty="0"/>
              <a:t>サイトのファーストビューに表示される、ワイドサイズでインパクトのあるバナー</a:t>
            </a:r>
            <a:endParaRPr kumimoji="1" lang="en-US" altLang="ja-JP" sz="1200" b="1" dirty="0"/>
          </a:p>
          <a:p>
            <a:pPr algn="ctr">
              <a:lnSpc>
                <a:spcPct val="150000"/>
              </a:lnSpc>
            </a:pPr>
            <a:r>
              <a:rPr kumimoji="1" lang="ja-JP" altLang="en-US" sz="1200" b="1" dirty="0"/>
              <a:t>メッセージ性の高いブランディング、認知率向上を目的とするキャンペーンにご活用ください</a:t>
            </a:r>
          </a:p>
        </p:txBody>
      </p:sp>
      <p:grpSp>
        <p:nvGrpSpPr>
          <p:cNvPr id="6" name="グループ化 5">
            <a:extLst>
              <a:ext uri="{FF2B5EF4-FFF2-40B4-BE49-F238E27FC236}">
                <a16:creationId xmlns:a16="http://schemas.microsoft.com/office/drawing/2014/main" id="{3E356DF8-0ADE-4E7A-A863-8E05CEEB59CD}"/>
              </a:ext>
            </a:extLst>
          </p:cNvPr>
          <p:cNvGrpSpPr/>
          <p:nvPr/>
        </p:nvGrpSpPr>
        <p:grpSpPr>
          <a:xfrm>
            <a:off x="300368" y="958484"/>
            <a:ext cx="9305266" cy="526300"/>
            <a:chOff x="300368" y="886476"/>
            <a:chExt cx="9305266" cy="526300"/>
          </a:xfrm>
        </p:grpSpPr>
        <p:sp>
          <p:nvSpPr>
            <p:cNvPr id="20" name="フレーム (半分) 19">
              <a:extLst>
                <a:ext uri="{FF2B5EF4-FFF2-40B4-BE49-F238E27FC236}">
                  <a16:creationId xmlns:a16="http://schemas.microsoft.com/office/drawing/2014/main" id="{6B827C21-9CEA-41FA-B805-B0871E77E5A8}"/>
                </a:ext>
              </a:extLst>
            </p:cNvPr>
            <p:cNvSpPr/>
            <p:nvPr/>
          </p:nvSpPr>
          <p:spPr>
            <a:xfrm>
              <a:off x="300368" y="886478"/>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1" name="フレーム (半分) 20">
              <a:extLst>
                <a:ext uri="{FF2B5EF4-FFF2-40B4-BE49-F238E27FC236}">
                  <a16:creationId xmlns:a16="http://schemas.microsoft.com/office/drawing/2014/main" id="{3505E3BF-0E77-4B6B-9D6C-DCD87BD478A7}"/>
                </a:ext>
              </a:extLst>
            </p:cNvPr>
            <p:cNvSpPr/>
            <p:nvPr/>
          </p:nvSpPr>
          <p:spPr>
            <a:xfrm rot="10800000">
              <a:off x="9079336" y="886476"/>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spTree>
    <p:extLst>
      <p:ext uri="{BB962C8B-B14F-4D97-AF65-F5344CB8AC3E}">
        <p14:creationId xmlns:p14="http://schemas.microsoft.com/office/powerpoint/2010/main" val="16957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E2B8AA3E-5E32-4A27-ABD8-C1FF034671AC}"/>
              </a:ext>
            </a:extLst>
          </p:cNvPr>
          <p:cNvGrpSpPr/>
          <p:nvPr/>
        </p:nvGrpSpPr>
        <p:grpSpPr>
          <a:xfrm>
            <a:off x="2086901" y="1757391"/>
            <a:ext cx="2417303" cy="4589659"/>
            <a:chOff x="2086901" y="1757391"/>
            <a:chExt cx="2417303" cy="4589659"/>
          </a:xfrm>
        </p:grpSpPr>
        <p:sp>
          <p:nvSpPr>
            <p:cNvPr id="5" name="正方形/長方形 4">
              <a:extLst>
                <a:ext uri="{FF2B5EF4-FFF2-40B4-BE49-F238E27FC236}">
                  <a16:creationId xmlns:a16="http://schemas.microsoft.com/office/drawing/2014/main" id="{850784CB-4317-4D92-88EA-7DB72FE73633}"/>
                </a:ext>
              </a:extLst>
            </p:cNvPr>
            <p:cNvSpPr/>
            <p:nvPr/>
          </p:nvSpPr>
          <p:spPr>
            <a:xfrm>
              <a:off x="2086901" y="1757391"/>
              <a:ext cx="2417303" cy="4589659"/>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19" name="図 18">
              <a:extLst>
                <a:ext uri="{FF2B5EF4-FFF2-40B4-BE49-F238E27FC236}">
                  <a16:creationId xmlns:a16="http://schemas.microsoft.com/office/drawing/2014/main" id="{A80A3AA6-BACB-4B53-AB4A-0669D26A8BD6}"/>
                </a:ext>
              </a:extLst>
            </p:cNvPr>
            <p:cNvPicPr>
              <a:picLocks noChangeAspect="1"/>
            </p:cNvPicPr>
            <p:nvPr/>
          </p:nvPicPr>
          <p:blipFill rotWithShape="1">
            <a:blip r:embed="rId3">
              <a:extLst>
                <a:ext uri="{28A0092B-C50C-407E-A947-70E740481C1C}">
                  <a14:useLocalDpi xmlns:a14="http://schemas.microsoft.com/office/drawing/2010/main" val="0"/>
                </a:ext>
              </a:extLst>
            </a:blip>
            <a:srcRect b="15808"/>
            <a:stretch/>
          </p:blipFill>
          <p:spPr>
            <a:xfrm>
              <a:off x="2179951" y="1863677"/>
              <a:ext cx="2231202" cy="4483373"/>
            </a:xfrm>
            <a:prstGeom prst="rect">
              <a:avLst/>
            </a:prstGeom>
          </p:spPr>
        </p:pic>
      </p:grpSp>
      <p:grpSp>
        <p:nvGrpSpPr>
          <p:cNvPr id="13" name="グループ化 12">
            <a:extLst>
              <a:ext uri="{FF2B5EF4-FFF2-40B4-BE49-F238E27FC236}">
                <a16:creationId xmlns:a16="http://schemas.microsoft.com/office/drawing/2014/main" id="{0FD4A181-3C37-4DAF-9748-CDBD744B36C1}"/>
              </a:ext>
            </a:extLst>
          </p:cNvPr>
          <p:cNvGrpSpPr/>
          <p:nvPr/>
        </p:nvGrpSpPr>
        <p:grpSpPr>
          <a:xfrm>
            <a:off x="344488" y="1757392"/>
            <a:ext cx="1527570" cy="2880320"/>
            <a:chOff x="344488" y="1757392"/>
            <a:chExt cx="1527570" cy="2880320"/>
          </a:xfrm>
        </p:grpSpPr>
        <p:grpSp>
          <p:nvGrpSpPr>
            <p:cNvPr id="11" name="グループ化 10">
              <a:extLst>
                <a:ext uri="{FF2B5EF4-FFF2-40B4-BE49-F238E27FC236}">
                  <a16:creationId xmlns:a16="http://schemas.microsoft.com/office/drawing/2014/main" id="{38AD39E1-5112-43A0-AE3F-B9C2AE2BF9B4}"/>
                </a:ext>
              </a:extLst>
            </p:cNvPr>
            <p:cNvGrpSpPr/>
            <p:nvPr/>
          </p:nvGrpSpPr>
          <p:grpSpPr>
            <a:xfrm>
              <a:off x="344488" y="1757392"/>
              <a:ext cx="1527570" cy="2880320"/>
              <a:chOff x="337005" y="920333"/>
              <a:chExt cx="2094251" cy="3948828"/>
            </a:xfrm>
          </p:grpSpPr>
          <p:sp>
            <p:nvSpPr>
              <p:cNvPr id="8" name="四角形: 角を丸くする 7">
                <a:extLst>
                  <a:ext uri="{FF2B5EF4-FFF2-40B4-BE49-F238E27FC236}">
                    <a16:creationId xmlns:a16="http://schemas.microsoft.com/office/drawing/2014/main" id="{2E34FB49-9886-4634-BBE9-04C14D0055B5}"/>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10" name="楕円 9">
                <a:extLst>
                  <a:ext uri="{FF2B5EF4-FFF2-40B4-BE49-F238E27FC236}">
                    <a16:creationId xmlns:a16="http://schemas.microsoft.com/office/drawing/2014/main" id="{5753E88E-6826-4FD0-A7C4-CF6E2A190D90}"/>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7" name="図 6">
              <a:extLst>
                <a:ext uri="{FF2B5EF4-FFF2-40B4-BE49-F238E27FC236}">
                  <a16:creationId xmlns:a16="http://schemas.microsoft.com/office/drawing/2014/main" id="{066A36D7-6A49-4380-977A-2D361997F552}"/>
                </a:ext>
              </a:extLst>
            </p:cNvPr>
            <p:cNvPicPr>
              <a:picLocks noChangeAspect="1"/>
            </p:cNvPicPr>
            <p:nvPr/>
          </p:nvPicPr>
          <p:blipFill rotWithShape="1">
            <a:blip r:embed="rId4">
              <a:extLst>
                <a:ext uri="{28A0092B-C50C-407E-A947-70E740481C1C}">
                  <a14:useLocalDpi xmlns:a14="http://schemas.microsoft.com/office/drawing/2010/main" val="0"/>
                </a:ext>
              </a:extLst>
            </a:blip>
            <a:srcRect b="70336"/>
            <a:stretch/>
          </p:blipFill>
          <p:spPr>
            <a:xfrm>
              <a:off x="481974" y="1959016"/>
              <a:ext cx="1261864" cy="2260919"/>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a:t>ディスプレイ</a:t>
            </a:r>
            <a:r>
              <a:rPr lang="ja-JP" altLang="en-US" dirty="0"/>
              <a:t>広告：レクタングル</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14</a:t>
            </a:fld>
            <a:endParaRPr kumimoji="1"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1387854229"/>
              </p:ext>
            </p:extLst>
          </p:nvPr>
        </p:nvGraphicFramePr>
        <p:xfrm>
          <a:off x="4793370" y="1757391"/>
          <a:ext cx="4812263" cy="3842559"/>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0">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レクタングル</a:t>
                      </a:r>
                    </a:p>
                  </a:txBody>
                  <a:tcPr marL="72000" marR="72000" marT="72000" marB="72000"/>
                </a:tc>
                <a:extLst>
                  <a:ext uri="{0D108BD9-81ED-4DB2-BD59-A6C34878D82A}">
                    <a16:rowId xmlns:a16="http://schemas.microsoft.com/office/drawing/2014/main" val="1853849928"/>
                  </a:ext>
                </a:extLst>
              </a:tr>
              <a:tr h="0">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doors</a:t>
                      </a:r>
                      <a:endParaRPr kumimoji="1" lang="ja-JP" altLang="en-US" sz="1050" dirty="0"/>
                    </a:p>
                  </a:txBody>
                  <a:tcPr marL="72000" marR="72000" marT="72000" marB="72000"/>
                </a:tc>
                <a:extLst>
                  <a:ext uri="{0D108BD9-81ED-4DB2-BD59-A6C34878D82A}">
                    <a16:rowId xmlns:a16="http://schemas.microsoft.com/office/drawing/2014/main" val="2437112898"/>
                  </a:ext>
                </a:extLst>
              </a:tr>
              <a:tr h="0">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a:t>
                      </a:r>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0">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221515">
                <a:tc>
                  <a:txBody>
                    <a:bodyPr/>
                    <a:lstStyle/>
                    <a:p>
                      <a:r>
                        <a:rPr kumimoji="1" lang="ja-JP" altLang="en-US" sz="1050" dirty="0"/>
                        <a:t>原稿規定</a:t>
                      </a:r>
                    </a:p>
                  </a:txBody>
                  <a:tcPr marL="72000" marR="72000" marT="72000" marB="72000"/>
                </a:tc>
                <a:tc>
                  <a:txBody>
                    <a:bodyPr/>
                    <a:lstStyle/>
                    <a:p>
                      <a:r>
                        <a:rPr kumimoji="1" lang="en-US" altLang="ja-JP" sz="1050" dirty="0"/>
                        <a:t>300</a:t>
                      </a:r>
                      <a:r>
                        <a:rPr kumimoji="1" lang="ja-JP" altLang="en-US" sz="1050" dirty="0" err="1"/>
                        <a:t>ｘ</a:t>
                      </a:r>
                      <a:r>
                        <a:rPr kumimoji="1" lang="en-US" altLang="ja-JP" sz="1050" dirty="0"/>
                        <a:t>250</a:t>
                      </a:r>
                      <a:r>
                        <a:rPr kumimoji="1" lang="ja-JP" altLang="en-US" sz="1050" dirty="0"/>
                        <a:t>／</a:t>
                      </a:r>
                      <a:r>
                        <a:rPr kumimoji="1" lang="en-US" altLang="ja-JP" sz="1050" dirty="0"/>
                        <a:t>gif</a:t>
                      </a:r>
                      <a:r>
                        <a:rPr kumimoji="1" lang="ja-JP" altLang="en-US" sz="1050" dirty="0" err="1"/>
                        <a:t>、</a:t>
                      </a:r>
                      <a:r>
                        <a:rPr kumimoji="1" lang="en-US" altLang="ja-JP" sz="1050" dirty="0"/>
                        <a:t>jpg</a:t>
                      </a:r>
                      <a:r>
                        <a:rPr kumimoji="1" lang="ja-JP" altLang="en-US" sz="1050" dirty="0"/>
                        <a:t> 、</a:t>
                      </a:r>
                      <a:r>
                        <a:rPr kumimoji="1" lang="en-US" altLang="ja-JP" sz="1050" dirty="0" err="1"/>
                        <a:t>png</a:t>
                      </a:r>
                      <a:r>
                        <a:rPr kumimoji="1" lang="en-US" altLang="ja-JP" sz="1050" dirty="0"/>
                        <a:t> </a:t>
                      </a:r>
                      <a:r>
                        <a:rPr kumimoji="1" lang="ja-JP" altLang="en-US" sz="1050" dirty="0"/>
                        <a:t>（</a:t>
                      </a:r>
                      <a:r>
                        <a:rPr kumimoji="1" lang="en-US" altLang="ja-JP" sz="1050" dirty="0"/>
                        <a:t>150KB</a:t>
                      </a:r>
                      <a:r>
                        <a:rPr kumimoji="1" lang="ja-JP" altLang="en-US" sz="1050" dirty="0"/>
                        <a:t>以内）</a:t>
                      </a:r>
                    </a:p>
                  </a:txBody>
                  <a:tcPr marL="72000" marR="72000" marT="72000" marB="72000"/>
                </a:tc>
                <a:extLst>
                  <a:ext uri="{0D108BD9-81ED-4DB2-BD59-A6C34878D82A}">
                    <a16:rowId xmlns:a16="http://schemas.microsoft.com/office/drawing/2014/main" val="2918322274"/>
                  </a:ext>
                </a:extLst>
              </a:tr>
              <a:tr h="0">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0">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0">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0">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1.0</a:t>
                      </a:r>
                      <a:r>
                        <a:rPr kumimoji="1" lang="ja-JP" altLang="en-US" sz="1050" dirty="0"/>
                        <a:t>／</a:t>
                      </a:r>
                      <a:r>
                        <a:rPr kumimoji="1" lang="en-US" altLang="ja-JP" sz="1050" dirty="0"/>
                        <a:t>imp</a:t>
                      </a:r>
                      <a:endParaRPr kumimoji="1" lang="ja-JP" altLang="en-US" sz="1050" dirty="0"/>
                    </a:p>
                  </a:txBody>
                  <a:tcPr marL="72000" marR="72000" marT="72000" marB="72000"/>
                </a:tc>
                <a:extLst>
                  <a:ext uri="{0D108BD9-81ED-4DB2-BD59-A6C34878D82A}">
                    <a16:rowId xmlns:a16="http://schemas.microsoft.com/office/drawing/2014/main" val="3857387276"/>
                  </a:ext>
                </a:extLst>
              </a:tr>
              <a:tr h="171153">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72000"/>
                </a:tc>
                <a:extLst>
                  <a:ext uri="{0D108BD9-81ED-4DB2-BD59-A6C34878D82A}">
                    <a16:rowId xmlns:a16="http://schemas.microsoft.com/office/drawing/2014/main" val="486803579"/>
                  </a:ext>
                </a:extLst>
              </a:tr>
              <a:tr h="435262">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sp>
        <p:nvSpPr>
          <p:cNvPr id="9" name="テキスト ボックス 8">
            <a:extLst>
              <a:ext uri="{FF2B5EF4-FFF2-40B4-BE49-F238E27FC236}">
                <a16:creationId xmlns:a16="http://schemas.microsoft.com/office/drawing/2014/main" id="{E5D726E4-D41D-4B31-B34B-44E1B8676629}"/>
              </a:ext>
            </a:extLst>
          </p:cNvPr>
          <p:cNvSpPr txBox="1"/>
          <p:nvPr/>
        </p:nvSpPr>
        <p:spPr>
          <a:xfrm>
            <a:off x="300367" y="958485"/>
            <a:ext cx="9305266" cy="526298"/>
          </a:xfrm>
          <a:prstGeom prst="rect">
            <a:avLst/>
          </a:prstGeom>
          <a:noFill/>
        </p:spPr>
        <p:txBody>
          <a:bodyPr wrap="square" lIns="0" tIns="0" rIns="0" bIns="0" rtlCol="0">
            <a:spAutoFit/>
          </a:bodyPr>
          <a:lstStyle/>
          <a:p>
            <a:pPr algn="ctr">
              <a:lnSpc>
                <a:spcPct val="150000"/>
              </a:lnSpc>
            </a:pPr>
            <a:r>
              <a:rPr kumimoji="1" lang="ja-JP" altLang="en-US" sz="1200" b="1" dirty="0"/>
              <a:t>ＰＣおよびスマートフォン、それぞれ上下に２枠ずつ配置。</a:t>
            </a:r>
          </a:p>
          <a:p>
            <a:pPr algn="ctr">
              <a:lnSpc>
                <a:spcPct val="150000"/>
              </a:lnSpc>
            </a:pPr>
            <a:r>
              <a:rPr kumimoji="1" lang="ja-JP" altLang="en-US" sz="1200" b="1" dirty="0"/>
              <a:t>共通のクリエイティブを枠位置やデバイスに関わらず配信いたします</a:t>
            </a:r>
          </a:p>
        </p:txBody>
      </p:sp>
      <p:grpSp>
        <p:nvGrpSpPr>
          <p:cNvPr id="25" name="グループ化 24">
            <a:extLst>
              <a:ext uri="{FF2B5EF4-FFF2-40B4-BE49-F238E27FC236}">
                <a16:creationId xmlns:a16="http://schemas.microsoft.com/office/drawing/2014/main" id="{15AC258A-3062-4BCB-9559-19C91EFB923A}"/>
              </a:ext>
            </a:extLst>
          </p:cNvPr>
          <p:cNvGrpSpPr/>
          <p:nvPr/>
        </p:nvGrpSpPr>
        <p:grpSpPr>
          <a:xfrm>
            <a:off x="300368" y="958484"/>
            <a:ext cx="9305266" cy="526300"/>
            <a:chOff x="300368" y="886476"/>
            <a:chExt cx="9305266" cy="526300"/>
          </a:xfrm>
        </p:grpSpPr>
        <p:sp>
          <p:nvSpPr>
            <p:cNvPr id="26" name="フレーム (半分) 25">
              <a:extLst>
                <a:ext uri="{FF2B5EF4-FFF2-40B4-BE49-F238E27FC236}">
                  <a16:creationId xmlns:a16="http://schemas.microsoft.com/office/drawing/2014/main" id="{0D76599D-292B-4F8B-AC8B-77C6BB4AAD64}"/>
                </a:ext>
              </a:extLst>
            </p:cNvPr>
            <p:cNvSpPr/>
            <p:nvPr/>
          </p:nvSpPr>
          <p:spPr>
            <a:xfrm>
              <a:off x="300368" y="886478"/>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7" name="フレーム (半分) 26">
              <a:extLst>
                <a:ext uri="{FF2B5EF4-FFF2-40B4-BE49-F238E27FC236}">
                  <a16:creationId xmlns:a16="http://schemas.microsoft.com/office/drawing/2014/main" id="{B1A0DD87-4026-4D83-8C4B-5290FDBFB363}"/>
                </a:ext>
              </a:extLst>
            </p:cNvPr>
            <p:cNvSpPr/>
            <p:nvPr/>
          </p:nvSpPr>
          <p:spPr>
            <a:xfrm rot="10800000">
              <a:off x="9079336" y="886476"/>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spTree>
    <p:extLst>
      <p:ext uri="{BB962C8B-B14F-4D97-AF65-F5344CB8AC3E}">
        <p14:creationId xmlns:p14="http://schemas.microsoft.com/office/powerpoint/2010/main" val="3237915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F9572EBD-EF8B-4AD1-8885-6B3F42539566}"/>
              </a:ext>
            </a:extLst>
          </p:cNvPr>
          <p:cNvGrpSpPr/>
          <p:nvPr/>
        </p:nvGrpSpPr>
        <p:grpSpPr>
          <a:xfrm>
            <a:off x="2086901" y="1757391"/>
            <a:ext cx="2417303" cy="4589659"/>
            <a:chOff x="2086901" y="1757391"/>
            <a:chExt cx="2417303" cy="4589659"/>
          </a:xfrm>
        </p:grpSpPr>
        <p:sp>
          <p:nvSpPr>
            <p:cNvPr id="5" name="正方形/長方形 4">
              <a:extLst>
                <a:ext uri="{FF2B5EF4-FFF2-40B4-BE49-F238E27FC236}">
                  <a16:creationId xmlns:a16="http://schemas.microsoft.com/office/drawing/2014/main" id="{850784CB-4317-4D92-88EA-7DB72FE73633}"/>
                </a:ext>
              </a:extLst>
            </p:cNvPr>
            <p:cNvSpPr/>
            <p:nvPr/>
          </p:nvSpPr>
          <p:spPr>
            <a:xfrm>
              <a:off x="2086901" y="1757391"/>
              <a:ext cx="2417303" cy="4589659"/>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13" name="図 12">
              <a:extLst>
                <a:ext uri="{FF2B5EF4-FFF2-40B4-BE49-F238E27FC236}">
                  <a16:creationId xmlns:a16="http://schemas.microsoft.com/office/drawing/2014/main" id="{81780083-A2CB-4BF0-9399-37B9E0D4B52F}"/>
                </a:ext>
              </a:extLst>
            </p:cNvPr>
            <p:cNvPicPr>
              <a:picLocks noChangeAspect="1"/>
            </p:cNvPicPr>
            <p:nvPr/>
          </p:nvPicPr>
          <p:blipFill rotWithShape="1">
            <a:blip r:embed="rId3">
              <a:extLst>
                <a:ext uri="{28A0092B-C50C-407E-A947-70E740481C1C}">
                  <a14:useLocalDpi xmlns:a14="http://schemas.microsoft.com/office/drawing/2010/main" val="0"/>
                </a:ext>
              </a:extLst>
            </a:blip>
            <a:srcRect b="15563"/>
            <a:stretch/>
          </p:blipFill>
          <p:spPr>
            <a:xfrm>
              <a:off x="2182867" y="1863677"/>
              <a:ext cx="2224751" cy="4483373"/>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ディスプレイ広告：インフィード</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15</a:t>
            </a:fld>
            <a:endParaRPr kumimoji="1"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540020210"/>
              </p:ext>
            </p:extLst>
          </p:nvPr>
        </p:nvGraphicFramePr>
        <p:xfrm>
          <a:off x="4793370" y="1757391"/>
          <a:ext cx="4812263" cy="4139739"/>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217703">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インフィード</a:t>
                      </a:r>
                    </a:p>
                  </a:txBody>
                  <a:tcPr marL="72000" marR="72000" marT="72000" marB="72000"/>
                </a:tc>
                <a:extLst>
                  <a:ext uri="{0D108BD9-81ED-4DB2-BD59-A6C34878D82A}">
                    <a16:rowId xmlns:a16="http://schemas.microsoft.com/office/drawing/2014/main" val="1853849928"/>
                  </a:ext>
                </a:extLst>
              </a:tr>
              <a:tr h="217703">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doors</a:t>
                      </a:r>
                      <a:endParaRPr kumimoji="1" lang="ja-JP" altLang="en-US" sz="1050" dirty="0"/>
                    </a:p>
                  </a:txBody>
                  <a:tcPr marL="72000" marR="72000" marT="72000" marB="72000"/>
                </a:tc>
                <a:extLst>
                  <a:ext uri="{0D108BD9-81ED-4DB2-BD59-A6C34878D82A}">
                    <a16:rowId xmlns:a16="http://schemas.microsoft.com/office/drawing/2014/main" val="2437112898"/>
                  </a:ext>
                </a:extLst>
              </a:tr>
              <a:tr h="217703">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a:t>
                      </a:r>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217703">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430509">
                <a:tc>
                  <a:txBody>
                    <a:bodyPr/>
                    <a:lstStyle/>
                    <a:p>
                      <a:r>
                        <a:rPr kumimoji="1" lang="ja-JP" altLang="en-US" sz="1050" dirty="0"/>
                        <a:t>原稿規定</a:t>
                      </a:r>
                    </a:p>
                  </a:txBody>
                  <a:tcPr marL="72000" marR="72000" marT="72000" marB="72000"/>
                </a:tc>
                <a:tc>
                  <a:txBody>
                    <a:bodyPr/>
                    <a:lstStyle/>
                    <a:p>
                      <a:r>
                        <a:rPr kumimoji="1" lang="ja-JP" altLang="en-US" sz="1000" dirty="0"/>
                        <a:t>画像：</a:t>
                      </a:r>
                      <a:r>
                        <a:rPr kumimoji="1" lang="en-US" altLang="ja-JP" sz="1000" dirty="0"/>
                        <a:t>240x180</a:t>
                      </a:r>
                      <a:r>
                        <a:rPr kumimoji="1" lang="ja-JP" altLang="en-US" sz="1000" dirty="0"/>
                        <a:t>／</a:t>
                      </a:r>
                      <a:r>
                        <a:rPr kumimoji="1" lang="en-US" altLang="ja-JP" sz="1000" dirty="0"/>
                        <a:t>gif</a:t>
                      </a:r>
                      <a:r>
                        <a:rPr kumimoji="1" lang="ja-JP" altLang="en-US" sz="1000" dirty="0" err="1"/>
                        <a:t>、</a:t>
                      </a:r>
                      <a:r>
                        <a:rPr kumimoji="1" lang="en-US" altLang="ja-JP" sz="1000" dirty="0"/>
                        <a:t>jpg</a:t>
                      </a:r>
                      <a:r>
                        <a:rPr kumimoji="1" lang="ja-JP" altLang="en-US" sz="1000" dirty="0"/>
                        <a:t> 、</a:t>
                      </a:r>
                      <a:r>
                        <a:rPr kumimoji="1" lang="en-US" altLang="ja-JP" sz="1000" dirty="0" err="1"/>
                        <a:t>png</a:t>
                      </a:r>
                      <a:r>
                        <a:rPr kumimoji="1" lang="en-US" altLang="ja-JP" sz="1000" dirty="0"/>
                        <a:t> </a:t>
                      </a:r>
                      <a:r>
                        <a:rPr kumimoji="1" lang="ja-JP" altLang="en-US" sz="1000" dirty="0"/>
                        <a:t>（</a:t>
                      </a:r>
                      <a:r>
                        <a:rPr kumimoji="1" lang="en-US" altLang="ja-JP" sz="1000" dirty="0"/>
                        <a:t>60KB</a:t>
                      </a:r>
                      <a:r>
                        <a:rPr kumimoji="1" lang="ja-JP" altLang="en-US" sz="1000" dirty="0"/>
                        <a:t>以内）</a:t>
                      </a:r>
                      <a:endParaRPr kumimoji="1" lang="en-US" altLang="ja-JP" sz="1000" dirty="0"/>
                    </a:p>
                    <a:p>
                      <a:r>
                        <a:rPr kumimoji="1" lang="ja-JP" altLang="en-US" sz="1000" dirty="0"/>
                        <a:t>テキスト：全・半角問わず</a:t>
                      </a:r>
                      <a:r>
                        <a:rPr kumimoji="1" lang="en-US" altLang="ja-JP" sz="1000" dirty="0"/>
                        <a:t>28</a:t>
                      </a:r>
                      <a:r>
                        <a:rPr kumimoji="1" lang="ja-JP" altLang="en-US" sz="1000" dirty="0"/>
                        <a:t>文字以内</a:t>
                      </a:r>
                      <a:endParaRPr kumimoji="1" lang="en-US" altLang="ja-JP" sz="1000" dirty="0"/>
                    </a:p>
                    <a:p>
                      <a:r>
                        <a:rPr kumimoji="1" lang="ja-JP" altLang="en-US" sz="1000" dirty="0"/>
                        <a:t>広告主名</a:t>
                      </a:r>
                    </a:p>
                  </a:txBody>
                  <a:tcPr marL="72000" marR="72000" marT="72000" marB="72000"/>
                </a:tc>
                <a:extLst>
                  <a:ext uri="{0D108BD9-81ED-4DB2-BD59-A6C34878D82A}">
                    <a16:rowId xmlns:a16="http://schemas.microsoft.com/office/drawing/2014/main" val="2918322274"/>
                  </a:ext>
                </a:extLst>
              </a:tr>
              <a:tr h="217703">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217703">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217703">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217703">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0.8</a:t>
                      </a:r>
                      <a:r>
                        <a:rPr kumimoji="1" lang="ja-JP" altLang="en-US" sz="1050" dirty="0"/>
                        <a:t>／</a:t>
                      </a:r>
                      <a:r>
                        <a:rPr kumimoji="1" lang="en-US" altLang="ja-JP" sz="1050" dirty="0"/>
                        <a:t>imp</a:t>
                      </a:r>
                      <a:endParaRPr kumimoji="1" lang="ja-JP" altLang="en-US" sz="1050" dirty="0"/>
                    </a:p>
                  </a:txBody>
                  <a:tcPr marL="72000" marR="72000" marT="72000" marB="72000"/>
                </a:tc>
                <a:extLst>
                  <a:ext uri="{0D108BD9-81ED-4DB2-BD59-A6C34878D82A}">
                    <a16:rowId xmlns:a16="http://schemas.microsoft.com/office/drawing/2014/main" val="3857387276"/>
                  </a:ext>
                </a:extLst>
              </a:tr>
              <a:tr h="257809">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72000"/>
                </a:tc>
                <a:extLst>
                  <a:ext uri="{0D108BD9-81ED-4DB2-BD59-A6C34878D82A}">
                    <a16:rowId xmlns:a16="http://schemas.microsoft.com/office/drawing/2014/main" val="486803579"/>
                  </a:ext>
                </a:extLst>
              </a:tr>
              <a:tr h="534450">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sp>
        <p:nvSpPr>
          <p:cNvPr id="20" name="テキスト ボックス 19">
            <a:extLst>
              <a:ext uri="{FF2B5EF4-FFF2-40B4-BE49-F238E27FC236}">
                <a16:creationId xmlns:a16="http://schemas.microsoft.com/office/drawing/2014/main" id="{BDDA1566-55FE-4DD2-956B-E5A479619735}"/>
              </a:ext>
            </a:extLst>
          </p:cNvPr>
          <p:cNvSpPr txBox="1"/>
          <p:nvPr/>
        </p:nvSpPr>
        <p:spPr>
          <a:xfrm>
            <a:off x="300367" y="958485"/>
            <a:ext cx="9305266" cy="526298"/>
          </a:xfrm>
          <a:prstGeom prst="rect">
            <a:avLst/>
          </a:prstGeom>
          <a:noFill/>
        </p:spPr>
        <p:txBody>
          <a:bodyPr wrap="square" lIns="0" tIns="0" rIns="0" bIns="0" rtlCol="0">
            <a:spAutoFit/>
          </a:bodyPr>
          <a:lstStyle/>
          <a:p>
            <a:pPr algn="ctr">
              <a:lnSpc>
                <a:spcPct val="150000"/>
              </a:lnSpc>
            </a:pPr>
            <a:r>
              <a:rPr kumimoji="1" lang="ja-JP" altLang="en-US" sz="1200" b="1" dirty="0"/>
              <a:t>日経</a:t>
            </a:r>
            <a:r>
              <a:rPr kumimoji="1" lang="en-US" altLang="ja-JP" sz="1200" b="1" dirty="0"/>
              <a:t>doors</a:t>
            </a:r>
            <a:r>
              <a:rPr kumimoji="1" lang="ja-JP" altLang="en-US" sz="1200" b="1" dirty="0"/>
              <a:t>の記事見出しと同じフォーマットでメッセージを掲載</a:t>
            </a:r>
          </a:p>
          <a:p>
            <a:pPr algn="ctr">
              <a:lnSpc>
                <a:spcPct val="150000"/>
              </a:lnSpc>
            </a:pPr>
            <a:r>
              <a:rPr kumimoji="1" lang="ja-JP" altLang="en-US" sz="1200" b="1" dirty="0"/>
              <a:t>ユーザー体験を損なわずに自然な形でのリーチを獲得。送客数獲得を目的とするキャンペーンにご活用ください</a:t>
            </a:r>
          </a:p>
        </p:txBody>
      </p:sp>
      <p:grpSp>
        <p:nvGrpSpPr>
          <p:cNvPr id="31" name="グループ化 30">
            <a:extLst>
              <a:ext uri="{FF2B5EF4-FFF2-40B4-BE49-F238E27FC236}">
                <a16:creationId xmlns:a16="http://schemas.microsoft.com/office/drawing/2014/main" id="{65E4492C-2D2F-4FE7-B1F9-B3DE453772A7}"/>
              </a:ext>
            </a:extLst>
          </p:cNvPr>
          <p:cNvGrpSpPr/>
          <p:nvPr/>
        </p:nvGrpSpPr>
        <p:grpSpPr>
          <a:xfrm>
            <a:off x="300368" y="958484"/>
            <a:ext cx="9305266" cy="526300"/>
            <a:chOff x="300368" y="886476"/>
            <a:chExt cx="9305266" cy="526300"/>
          </a:xfrm>
        </p:grpSpPr>
        <p:sp>
          <p:nvSpPr>
            <p:cNvPr id="32" name="フレーム (半分) 31">
              <a:extLst>
                <a:ext uri="{FF2B5EF4-FFF2-40B4-BE49-F238E27FC236}">
                  <a16:creationId xmlns:a16="http://schemas.microsoft.com/office/drawing/2014/main" id="{B2CC1B15-C2CD-4AED-984E-B25750376A38}"/>
                </a:ext>
              </a:extLst>
            </p:cNvPr>
            <p:cNvSpPr/>
            <p:nvPr/>
          </p:nvSpPr>
          <p:spPr>
            <a:xfrm>
              <a:off x="300368" y="886478"/>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33" name="フレーム (半分) 32">
              <a:extLst>
                <a:ext uri="{FF2B5EF4-FFF2-40B4-BE49-F238E27FC236}">
                  <a16:creationId xmlns:a16="http://schemas.microsoft.com/office/drawing/2014/main" id="{B0AAB30E-68FA-4B59-838F-E3778D7A6868}"/>
                </a:ext>
              </a:extLst>
            </p:cNvPr>
            <p:cNvSpPr/>
            <p:nvPr/>
          </p:nvSpPr>
          <p:spPr>
            <a:xfrm rot="10800000">
              <a:off x="9079336" y="886476"/>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pSp>
        <p:nvGrpSpPr>
          <p:cNvPr id="11" name="グループ化 10">
            <a:extLst>
              <a:ext uri="{FF2B5EF4-FFF2-40B4-BE49-F238E27FC236}">
                <a16:creationId xmlns:a16="http://schemas.microsoft.com/office/drawing/2014/main" id="{175D6FB2-70BC-42C5-9420-90FBA0BE9AF5}"/>
              </a:ext>
            </a:extLst>
          </p:cNvPr>
          <p:cNvGrpSpPr/>
          <p:nvPr/>
        </p:nvGrpSpPr>
        <p:grpSpPr>
          <a:xfrm>
            <a:off x="338708" y="1758251"/>
            <a:ext cx="1534099" cy="2892632"/>
            <a:chOff x="338708" y="1758251"/>
            <a:chExt cx="1534099" cy="2892632"/>
          </a:xfrm>
        </p:grpSpPr>
        <p:grpSp>
          <p:nvGrpSpPr>
            <p:cNvPr id="35" name="グループ化 34">
              <a:extLst>
                <a:ext uri="{FF2B5EF4-FFF2-40B4-BE49-F238E27FC236}">
                  <a16:creationId xmlns:a16="http://schemas.microsoft.com/office/drawing/2014/main" id="{E1E58639-639E-4114-88EB-7DB9E48BE7DC}"/>
                </a:ext>
              </a:extLst>
            </p:cNvPr>
            <p:cNvGrpSpPr/>
            <p:nvPr/>
          </p:nvGrpSpPr>
          <p:grpSpPr>
            <a:xfrm>
              <a:off x="338708" y="1758251"/>
              <a:ext cx="1534099" cy="2892632"/>
              <a:chOff x="3795576" y="1844824"/>
              <a:chExt cx="2328887" cy="4391249"/>
            </a:xfrm>
          </p:grpSpPr>
          <p:grpSp>
            <p:nvGrpSpPr>
              <p:cNvPr id="37" name="グループ化 36">
                <a:extLst>
                  <a:ext uri="{FF2B5EF4-FFF2-40B4-BE49-F238E27FC236}">
                    <a16:creationId xmlns:a16="http://schemas.microsoft.com/office/drawing/2014/main" id="{D450F08D-25E6-4442-B1CE-DC4F90CE91DF}"/>
                  </a:ext>
                </a:extLst>
              </p:cNvPr>
              <p:cNvGrpSpPr/>
              <p:nvPr/>
            </p:nvGrpSpPr>
            <p:grpSpPr>
              <a:xfrm>
                <a:off x="3795576" y="1844824"/>
                <a:ext cx="2328887" cy="4391249"/>
                <a:chOff x="337005" y="920333"/>
                <a:chExt cx="2094251" cy="3948828"/>
              </a:xfrm>
            </p:grpSpPr>
            <p:grpSp>
              <p:nvGrpSpPr>
                <p:cNvPr id="39" name="グループ化 38">
                  <a:extLst>
                    <a:ext uri="{FF2B5EF4-FFF2-40B4-BE49-F238E27FC236}">
                      <a16:creationId xmlns:a16="http://schemas.microsoft.com/office/drawing/2014/main" id="{BEBC4780-DB1A-4406-8C3B-A45FE9693333}"/>
                    </a:ext>
                  </a:extLst>
                </p:cNvPr>
                <p:cNvGrpSpPr/>
                <p:nvPr/>
              </p:nvGrpSpPr>
              <p:grpSpPr>
                <a:xfrm>
                  <a:off x="337005" y="920333"/>
                  <a:ext cx="2094251" cy="3948828"/>
                  <a:chOff x="337005" y="920333"/>
                  <a:chExt cx="2094251" cy="3948828"/>
                </a:xfrm>
              </p:grpSpPr>
              <p:sp>
                <p:nvSpPr>
                  <p:cNvPr id="41" name="四角形: 角を丸くする 40">
                    <a:extLst>
                      <a:ext uri="{FF2B5EF4-FFF2-40B4-BE49-F238E27FC236}">
                        <a16:creationId xmlns:a16="http://schemas.microsoft.com/office/drawing/2014/main" id="{A4E2DE91-559A-442C-AC96-0CBD330A5B86}"/>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2" name="楕円 41">
                    <a:extLst>
                      <a:ext uri="{FF2B5EF4-FFF2-40B4-BE49-F238E27FC236}">
                        <a16:creationId xmlns:a16="http://schemas.microsoft.com/office/drawing/2014/main" id="{E16E5E51-D5B3-4D61-A5EB-3813B356789E}"/>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40" name="図 39">
                  <a:extLst>
                    <a:ext uri="{FF2B5EF4-FFF2-40B4-BE49-F238E27FC236}">
                      <a16:creationId xmlns:a16="http://schemas.microsoft.com/office/drawing/2014/main" id="{45E493E5-1E69-4089-A007-FBE542B276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2789" y="1196752"/>
                  <a:ext cx="1742681" cy="3099650"/>
                </a:xfrm>
                <a:prstGeom prst="rect">
                  <a:avLst/>
                </a:prstGeom>
              </p:spPr>
            </p:pic>
          </p:grpSp>
          <p:pic>
            <p:nvPicPr>
              <p:cNvPr id="38" name="図 37">
                <a:extLst>
                  <a:ext uri="{FF2B5EF4-FFF2-40B4-BE49-F238E27FC236}">
                    <a16:creationId xmlns:a16="http://schemas.microsoft.com/office/drawing/2014/main" id="{6FF4323A-DDAD-4B7A-8F38-DEDCEC2486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991053" y="2152213"/>
                <a:ext cx="1937926" cy="3446928"/>
              </a:xfrm>
              <a:prstGeom prst="rect">
                <a:avLst/>
              </a:prstGeom>
            </p:spPr>
          </p:pic>
        </p:grpSp>
        <p:pic>
          <p:nvPicPr>
            <p:cNvPr id="7" name="図 6">
              <a:extLst>
                <a:ext uri="{FF2B5EF4-FFF2-40B4-BE49-F238E27FC236}">
                  <a16:creationId xmlns:a16="http://schemas.microsoft.com/office/drawing/2014/main" id="{D306D1DB-91EE-4F24-9FE8-E9FB3A454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249" y="1960736"/>
              <a:ext cx="1281016" cy="198130"/>
            </a:xfrm>
            <a:prstGeom prst="rect">
              <a:avLst/>
            </a:prstGeom>
          </p:spPr>
        </p:pic>
      </p:grpSp>
    </p:spTree>
    <p:extLst>
      <p:ext uri="{BB962C8B-B14F-4D97-AF65-F5344CB8AC3E}">
        <p14:creationId xmlns:p14="http://schemas.microsoft.com/office/powerpoint/2010/main" val="398872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D1EA2BB1-E60C-464D-9691-5C7EAE8587ED}"/>
              </a:ext>
            </a:extLst>
          </p:cNvPr>
          <p:cNvGrpSpPr/>
          <p:nvPr/>
        </p:nvGrpSpPr>
        <p:grpSpPr>
          <a:xfrm>
            <a:off x="1208584" y="1772816"/>
            <a:ext cx="2250643" cy="4243714"/>
            <a:chOff x="1208584" y="1772816"/>
            <a:chExt cx="2250643" cy="4243714"/>
          </a:xfrm>
        </p:grpSpPr>
        <p:grpSp>
          <p:nvGrpSpPr>
            <p:cNvPr id="41" name="グループ化 40">
              <a:extLst>
                <a:ext uri="{FF2B5EF4-FFF2-40B4-BE49-F238E27FC236}">
                  <a16:creationId xmlns:a16="http://schemas.microsoft.com/office/drawing/2014/main" id="{5A65446B-ABC0-44D3-90A2-69AA166A573C}"/>
                </a:ext>
              </a:extLst>
            </p:cNvPr>
            <p:cNvGrpSpPr/>
            <p:nvPr/>
          </p:nvGrpSpPr>
          <p:grpSpPr>
            <a:xfrm>
              <a:off x="1208584" y="1772816"/>
              <a:ext cx="2250643" cy="4243714"/>
              <a:chOff x="337005" y="920333"/>
              <a:chExt cx="2094251" cy="3948828"/>
            </a:xfrm>
          </p:grpSpPr>
          <p:sp>
            <p:nvSpPr>
              <p:cNvPr id="57" name="四角形: 角を丸くする 56">
                <a:extLst>
                  <a:ext uri="{FF2B5EF4-FFF2-40B4-BE49-F238E27FC236}">
                    <a16:creationId xmlns:a16="http://schemas.microsoft.com/office/drawing/2014/main" id="{A6A95181-4B81-457D-A8EC-91EED4D46ED6}"/>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0" name="楕円 59">
                <a:extLst>
                  <a:ext uri="{FF2B5EF4-FFF2-40B4-BE49-F238E27FC236}">
                    <a16:creationId xmlns:a16="http://schemas.microsoft.com/office/drawing/2014/main" id="{AAD96FCF-9DD5-46DA-98A4-60A93DE535D2}"/>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7" name="図 6">
              <a:extLst>
                <a:ext uri="{FF2B5EF4-FFF2-40B4-BE49-F238E27FC236}">
                  <a16:creationId xmlns:a16="http://schemas.microsoft.com/office/drawing/2014/main" id="{0B0FB272-AD04-4692-98C5-43A95881A492}"/>
                </a:ext>
              </a:extLst>
            </p:cNvPr>
            <p:cNvPicPr>
              <a:picLocks noChangeAspect="1"/>
            </p:cNvPicPr>
            <p:nvPr/>
          </p:nvPicPr>
          <p:blipFill rotWithShape="1">
            <a:blip r:embed="rId3">
              <a:extLst>
                <a:ext uri="{28A0092B-C50C-407E-A947-70E740481C1C}">
                  <a14:useLocalDpi xmlns:a14="http://schemas.microsoft.com/office/drawing/2010/main" val="0"/>
                </a:ext>
              </a:extLst>
            </a:blip>
            <a:srcRect b="33213"/>
            <a:stretch/>
          </p:blipFill>
          <p:spPr>
            <a:xfrm>
              <a:off x="1399933" y="2069877"/>
              <a:ext cx="1870372" cy="3331119"/>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ディスプレイ広告：スマホ・ヘッダーパネル</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16</a:t>
            </a:fld>
            <a:endParaRPr kumimoji="1" lang="ja-JP" altLang="en-US"/>
          </a:p>
        </p:txBody>
      </p:sp>
      <p:sp>
        <p:nvSpPr>
          <p:cNvPr id="5" name="フッター プレースホルダー 4">
            <a:extLst>
              <a:ext uri="{FF2B5EF4-FFF2-40B4-BE49-F238E27FC236}">
                <a16:creationId xmlns:a16="http://schemas.microsoft.com/office/drawing/2014/main" id="{73573CCD-D254-4013-8B8E-5F67838225BB}"/>
              </a:ext>
            </a:extLst>
          </p:cNvPr>
          <p:cNvSpPr>
            <a:spLocks noGrp="1"/>
          </p:cNvSpPr>
          <p:nvPr>
            <p:ph type="ftr" sz="quarter" idx="11"/>
          </p:nvPr>
        </p:nvSpPr>
        <p:spPr/>
        <p:txBody>
          <a:bodyPr/>
          <a:lstStyle/>
          <a:p>
            <a:r>
              <a:rPr kumimoji="1" lang="en-US" altLang="ja-JP"/>
              <a:t>Copyright© 2019 Nikkei Business Publications,Inc. All rights reserved.</a:t>
            </a:r>
            <a:endParaRPr kumimoji="1" lang="ja-JP" altLang="en-US" dirty="0"/>
          </a:p>
        </p:txBody>
      </p:sp>
      <p:sp>
        <p:nvSpPr>
          <p:cNvPr id="15" name="テキスト ボックス 14">
            <a:extLst>
              <a:ext uri="{FF2B5EF4-FFF2-40B4-BE49-F238E27FC236}">
                <a16:creationId xmlns:a16="http://schemas.microsoft.com/office/drawing/2014/main" id="{572EFE76-98C2-4F5E-ACE1-10B263D214E4}"/>
              </a:ext>
            </a:extLst>
          </p:cNvPr>
          <p:cNvSpPr txBox="1"/>
          <p:nvPr/>
        </p:nvSpPr>
        <p:spPr>
          <a:xfrm>
            <a:off x="300367" y="958485"/>
            <a:ext cx="9305266" cy="526298"/>
          </a:xfrm>
          <a:prstGeom prst="rect">
            <a:avLst/>
          </a:prstGeom>
          <a:noFill/>
        </p:spPr>
        <p:txBody>
          <a:bodyPr wrap="square" lIns="0" tIns="0" rIns="0" bIns="0" rtlCol="0">
            <a:spAutoFit/>
          </a:bodyPr>
          <a:lstStyle/>
          <a:p>
            <a:pPr algn="ctr">
              <a:lnSpc>
                <a:spcPct val="150000"/>
              </a:lnSpc>
            </a:pPr>
            <a:r>
              <a:rPr kumimoji="1" lang="ja-JP" altLang="en-US" sz="1200" b="1" dirty="0"/>
              <a:t>アクセスの多いスマートフォンのファーストビューに表示される広告です</a:t>
            </a:r>
          </a:p>
          <a:p>
            <a:pPr algn="ctr">
              <a:lnSpc>
                <a:spcPct val="150000"/>
              </a:lnSpc>
            </a:pPr>
            <a:r>
              <a:rPr kumimoji="1" lang="ja-JP" altLang="en-US" sz="1200" b="1" dirty="0"/>
              <a:t>インパクトが高く、メッセージ訴求に高い効果が期待できます</a:t>
            </a:r>
          </a:p>
        </p:txBody>
      </p:sp>
      <p:grpSp>
        <p:nvGrpSpPr>
          <p:cNvPr id="16" name="グループ化 15">
            <a:extLst>
              <a:ext uri="{FF2B5EF4-FFF2-40B4-BE49-F238E27FC236}">
                <a16:creationId xmlns:a16="http://schemas.microsoft.com/office/drawing/2014/main" id="{31F8CA56-D8F0-4211-88A2-6E16A08E0F75}"/>
              </a:ext>
            </a:extLst>
          </p:cNvPr>
          <p:cNvGrpSpPr/>
          <p:nvPr/>
        </p:nvGrpSpPr>
        <p:grpSpPr>
          <a:xfrm>
            <a:off x="300368" y="958484"/>
            <a:ext cx="9305266" cy="526300"/>
            <a:chOff x="300368" y="886476"/>
            <a:chExt cx="9305266" cy="526300"/>
          </a:xfrm>
        </p:grpSpPr>
        <p:sp>
          <p:nvSpPr>
            <p:cNvPr id="17" name="フレーム (半分) 16">
              <a:extLst>
                <a:ext uri="{FF2B5EF4-FFF2-40B4-BE49-F238E27FC236}">
                  <a16:creationId xmlns:a16="http://schemas.microsoft.com/office/drawing/2014/main" id="{890CD6DB-8CBB-4121-B411-188BC82ACED8}"/>
                </a:ext>
              </a:extLst>
            </p:cNvPr>
            <p:cNvSpPr/>
            <p:nvPr/>
          </p:nvSpPr>
          <p:spPr>
            <a:xfrm>
              <a:off x="300368" y="886478"/>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18" name="フレーム (半分) 17">
              <a:extLst>
                <a:ext uri="{FF2B5EF4-FFF2-40B4-BE49-F238E27FC236}">
                  <a16:creationId xmlns:a16="http://schemas.microsoft.com/office/drawing/2014/main" id="{63FCBBD6-47D0-4604-8A6F-A69905C7D70A}"/>
                </a:ext>
              </a:extLst>
            </p:cNvPr>
            <p:cNvSpPr/>
            <p:nvPr/>
          </p:nvSpPr>
          <p:spPr>
            <a:xfrm rot="10800000">
              <a:off x="9079336" y="886476"/>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aphicFrame>
        <p:nvGraphicFramePr>
          <p:cNvPr id="21" name="表 20">
            <a:extLst>
              <a:ext uri="{FF2B5EF4-FFF2-40B4-BE49-F238E27FC236}">
                <a16:creationId xmlns:a16="http://schemas.microsoft.com/office/drawing/2014/main" id="{1FB7B23C-CDD6-4AC8-9596-CFB8971150EE}"/>
              </a:ext>
            </a:extLst>
          </p:cNvPr>
          <p:cNvGraphicFramePr>
            <a:graphicFrameLocks noGrp="1"/>
          </p:cNvGraphicFramePr>
          <p:nvPr>
            <p:extLst>
              <p:ext uri="{D42A27DB-BD31-4B8C-83A1-F6EECF244321}">
                <p14:modId xmlns:p14="http://schemas.microsoft.com/office/powerpoint/2010/main" val="1073583021"/>
              </p:ext>
            </p:extLst>
          </p:nvPr>
        </p:nvGraphicFramePr>
        <p:xfrm>
          <a:off x="4793370" y="1757391"/>
          <a:ext cx="4812263" cy="3897048"/>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217703">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スマホ・ヘッダーパネル</a:t>
                      </a:r>
                    </a:p>
                  </a:txBody>
                  <a:tcPr marL="72000" marR="72000" marT="72000" marB="72000"/>
                </a:tc>
                <a:extLst>
                  <a:ext uri="{0D108BD9-81ED-4DB2-BD59-A6C34878D82A}">
                    <a16:rowId xmlns:a16="http://schemas.microsoft.com/office/drawing/2014/main" val="1853849928"/>
                  </a:ext>
                </a:extLst>
              </a:tr>
              <a:tr h="217703">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doors</a:t>
                      </a:r>
                      <a:endParaRPr kumimoji="1" lang="ja-JP" altLang="en-US" sz="1050" dirty="0"/>
                    </a:p>
                  </a:txBody>
                  <a:tcPr marL="72000" marR="72000" marT="72000" marB="72000"/>
                </a:tc>
                <a:extLst>
                  <a:ext uri="{0D108BD9-81ED-4DB2-BD59-A6C34878D82A}">
                    <a16:rowId xmlns:a16="http://schemas.microsoft.com/office/drawing/2014/main" val="2437112898"/>
                  </a:ext>
                </a:extLst>
              </a:tr>
              <a:tr h="217703">
                <a:tc>
                  <a:txBody>
                    <a:bodyPr/>
                    <a:lstStyle/>
                    <a:p>
                      <a:r>
                        <a:rPr kumimoji="1" lang="ja-JP" altLang="en-US" sz="1050" dirty="0"/>
                        <a:t>掲載面</a:t>
                      </a:r>
                    </a:p>
                  </a:txBody>
                  <a:tcPr marL="72000" marR="72000" marT="72000" marB="36000"/>
                </a:tc>
                <a:tc>
                  <a:txBody>
                    <a:bodyPr/>
                    <a:lstStyle/>
                    <a:p>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36000"/>
                </a:tc>
                <a:extLst>
                  <a:ext uri="{0D108BD9-81ED-4DB2-BD59-A6C34878D82A}">
                    <a16:rowId xmlns:a16="http://schemas.microsoft.com/office/drawing/2014/main" val="3853301974"/>
                  </a:ext>
                </a:extLst>
              </a:tr>
              <a:tr h="217703">
                <a:tc>
                  <a:txBody>
                    <a:bodyPr/>
                    <a:lstStyle/>
                    <a:p>
                      <a:r>
                        <a:rPr kumimoji="1" lang="ja-JP" altLang="en-US" sz="1050" dirty="0"/>
                        <a:t>表示形式</a:t>
                      </a:r>
                    </a:p>
                  </a:txBody>
                  <a:tcPr marL="72000" marR="72000" marT="72000" marB="36000"/>
                </a:tc>
                <a:tc>
                  <a:txBody>
                    <a:bodyPr/>
                    <a:lstStyle/>
                    <a:p>
                      <a:r>
                        <a:rPr kumimoji="1" lang="ja-JP" altLang="en-US" sz="1050" dirty="0"/>
                        <a:t>ローテーション</a:t>
                      </a:r>
                    </a:p>
                  </a:txBody>
                  <a:tcPr marL="72000" marR="72000" marT="72000" marB="36000"/>
                </a:tc>
                <a:extLst>
                  <a:ext uri="{0D108BD9-81ED-4DB2-BD59-A6C34878D82A}">
                    <a16:rowId xmlns:a16="http://schemas.microsoft.com/office/drawing/2014/main" val="490476437"/>
                  </a:ext>
                </a:extLst>
              </a:tr>
              <a:tr h="430509">
                <a:tc>
                  <a:txBody>
                    <a:bodyPr/>
                    <a:lstStyle/>
                    <a:p>
                      <a:r>
                        <a:rPr kumimoji="1" lang="ja-JP" altLang="en-US" sz="1050" dirty="0"/>
                        <a:t>原稿規定</a:t>
                      </a:r>
                    </a:p>
                  </a:txBody>
                  <a:tcPr marL="72000" marR="72000" marT="72000" marB="36000"/>
                </a:tc>
                <a:tc>
                  <a:txBody>
                    <a:bodyPr/>
                    <a:lstStyle/>
                    <a:p>
                      <a:r>
                        <a:rPr kumimoji="1" lang="en-US" altLang="ja-JP" sz="1050" dirty="0"/>
                        <a:t>320×100</a:t>
                      </a:r>
                      <a:r>
                        <a:rPr kumimoji="1" lang="ja-JP" altLang="en-US" sz="1050" dirty="0"/>
                        <a:t>（</a:t>
                      </a:r>
                      <a:r>
                        <a:rPr kumimoji="1" lang="en-US" altLang="ja-JP" sz="1050" dirty="0"/>
                        <a:t>50</a:t>
                      </a:r>
                      <a:r>
                        <a:rPr kumimoji="1" lang="ja-JP" altLang="en-US" sz="1050" dirty="0"/>
                        <a:t>）／</a:t>
                      </a:r>
                      <a:r>
                        <a:rPr kumimoji="1" lang="en-US" altLang="ja-JP" sz="1050" dirty="0"/>
                        <a:t>gif</a:t>
                      </a:r>
                      <a:r>
                        <a:rPr kumimoji="1" lang="ja-JP" altLang="en-US" sz="1050" dirty="0" err="1"/>
                        <a:t>、</a:t>
                      </a:r>
                      <a:r>
                        <a:rPr kumimoji="1" lang="en-US" altLang="ja-JP" sz="1050" dirty="0"/>
                        <a:t>jpg</a:t>
                      </a:r>
                      <a:r>
                        <a:rPr kumimoji="1" lang="ja-JP" altLang="en-US" sz="1050" dirty="0" err="1"/>
                        <a:t>、</a:t>
                      </a:r>
                      <a:r>
                        <a:rPr kumimoji="1" lang="en-US" altLang="ja-JP" sz="1050" dirty="0" err="1"/>
                        <a:t>png</a:t>
                      </a:r>
                      <a:r>
                        <a:rPr kumimoji="1" lang="ja-JP" altLang="en-US" sz="1050" dirty="0"/>
                        <a:t>　（</a:t>
                      </a:r>
                      <a:r>
                        <a:rPr kumimoji="1" lang="en-US" altLang="ja-JP" sz="1050" dirty="0"/>
                        <a:t>60KB</a:t>
                      </a:r>
                      <a:r>
                        <a:rPr kumimoji="1" lang="ja-JP" altLang="en-US" sz="1050" dirty="0"/>
                        <a:t>以内）</a:t>
                      </a:r>
                    </a:p>
                  </a:txBody>
                  <a:tcPr marL="72000" marR="72000" marT="72000" marB="36000"/>
                </a:tc>
                <a:extLst>
                  <a:ext uri="{0D108BD9-81ED-4DB2-BD59-A6C34878D82A}">
                    <a16:rowId xmlns:a16="http://schemas.microsoft.com/office/drawing/2014/main" val="2918322274"/>
                  </a:ext>
                </a:extLst>
              </a:tr>
              <a:tr h="217703">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217703">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217703">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217703">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2.0</a:t>
                      </a:r>
                      <a:r>
                        <a:rPr kumimoji="1" lang="ja-JP" altLang="en-US" sz="1050" dirty="0"/>
                        <a:t>／</a:t>
                      </a:r>
                      <a:r>
                        <a:rPr kumimoji="1" lang="en-US" altLang="ja-JP" sz="1050" dirty="0"/>
                        <a:t>imp</a:t>
                      </a:r>
                      <a:endParaRPr kumimoji="1" lang="ja-JP" altLang="en-US" sz="1050" dirty="0"/>
                    </a:p>
                  </a:txBody>
                  <a:tcPr marL="72000" marR="72000" marT="72000" marB="72000"/>
                </a:tc>
                <a:extLst>
                  <a:ext uri="{0D108BD9-81ED-4DB2-BD59-A6C34878D82A}">
                    <a16:rowId xmlns:a16="http://schemas.microsoft.com/office/drawing/2014/main" val="3857387276"/>
                  </a:ext>
                </a:extLst>
              </a:tr>
              <a:tr h="257809">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72000"/>
                </a:tc>
                <a:extLst>
                  <a:ext uri="{0D108BD9-81ED-4DB2-BD59-A6C34878D82A}">
                    <a16:rowId xmlns:a16="http://schemas.microsoft.com/office/drawing/2014/main" val="486803579"/>
                  </a:ext>
                </a:extLst>
              </a:tr>
              <a:tr h="534450">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spTree>
    <p:extLst>
      <p:ext uri="{BB962C8B-B14F-4D97-AF65-F5344CB8AC3E}">
        <p14:creationId xmlns:p14="http://schemas.microsoft.com/office/powerpoint/2010/main" val="190783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7DD817D0-82F1-4FD5-B6E7-893F7C3F9CD3}"/>
              </a:ext>
            </a:extLst>
          </p:cNvPr>
          <p:cNvGrpSpPr/>
          <p:nvPr/>
        </p:nvGrpSpPr>
        <p:grpSpPr>
          <a:xfrm>
            <a:off x="488500" y="2204863"/>
            <a:ext cx="1793850" cy="3382406"/>
            <a:chOff x="488500" y="2204863"/>
            <a:chExt cx="1793850" cy="3382406"/>
          </a:xfrm>
        </p:grpSpPr>
        <p:grpSp>
          <p:nvGrpSpPr>
            <p:cNvPr id="12" name="グループ化 11">
              <a:extLst>
                <a:ext uri="{FF2B5EF4-FFF2-40B4-BE49-F238E27FC236}">
                  <a16:creationId xmlns:a16="http://schemas.microsoft.com/office/drawing/2014/main" id="{BB933A1B-59EF-4CD8-BA35-4DAFA657F9D2}"/>
                </a:ext>
              </a:extLst>
            </p:cNvPr>
            <p:cNvGrpSpPr/>
            <p:nvPr/>
          </p:nvGrpSpPr>
          <p:grpSpPr>
            <a:xfrm>
              <a:off x="488500" y="2204863"/>
              <a:ext cx="1793850" cy="3382406"/>
              <a:chOff x="488500" y="2204863"/>
              <a:chExt cx="1793850" cy="3382406"/>
            </a:xfrm>
          </p:grpSpPr>
          <p:grpSp>
            <p:nvGrpSpPr>
              <p:cNvPr id="52" name="グループ化 51">
                <a:extLst>
                  <a:ext uri="{FF2B5EF4-FFF2-40B4-BE49-F238E27FC236}">
                    <a16:creationId xmlns:a16="http://schemas.microsoft.com/office/drawing/2014/main" id="{F7ADDA4E-8F32-4D29-871A-B4A77984E134}"/>
                  </a:ext>
                </a:extLst>
              </p:cNvPr>
              <p:cNvGrpSpPr/>
              <p:nvPr/>
            </p:nvGrpSpPr>
            <p:grpSpPr>
              <a:xfrm>
                <a:off x="488500" y="2204863"/>
                <a:ext cx="1793850" cy="3382406"/>
                <a:chOff x="337005" y="920333"/>
                <a:chExt cx="2094251" cy="3948828"/>
              </a:xfrm>
            </p:grpSpPr>
            <p:sp>
              <p:nvSpPr>
                <p:cNvPr id="54" name="四角形: 角を丸くする 53">
                  <a:extLst>
                    <a:ext uri="{FF2B5EF4-FFF2-40B4-BE49-F238E27FC236}">
                      <a16:creationId xmlns:a16="http://schemas.microsoft.com/office/drawing/2014/main" id="{0305201C-BCBE-4639-B8E6-6B9FD3E6F51A}"/>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5" name="楕円 54">
                  <a:extLst>
                    <a:ext uri="{FF2B5EF4-FFF2-40B4-BE49-F238E27FC236}">
                      <a16:creationId xmlns:a16="http://schemas.microsoft.com/office/drawing/2014/main" id="{6FB32A93-B186-41E2-8715-C817C96BE104}"/>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11" name="図 10">
                <a:extLst>
                  <a:ext uri="{FF2B5EF4-FFF2-40B4-BE49-F238E27FC236}">
                    <a16:creationId xmlns:a16="http://schemas.microsoft.com/office/drawing/2014/main" id="{8D9334F0-19A0-40D1-81BB-308B253007B7}"/>
                  </a:ext>
                </a:extLst>
              </p:cNvPr>
              <p:cNvPicPr>
                <a:picLocks noChangeAspect="1"/>
              </p:cNvPicPr>
              <p:nvPr/>
            </p:nvPicPr>
            <p:blipFill rotWithShape="1">
              <a:blip r:embed="rId3">
                <a:extLst>
                  <a:ext uri="{28A0092B-C50C-407E-A947-70E740481C1C}">
                    <a14:useLocalDpi xmlns:a14="http://schemas.microsoft.com/office/drawing/2010/main" val="0"/>
                  </a:ext>
                </a:extLst>
              </a:blip>
              <a:srcRect t="1" b="70482"/>
              <a:stretch/>
            </p:blipFill>
            <p:spPr>
              <a:xfrm>
                <a:off x="641934" y="2434500"/>
                <a:ext cx="1492709" cy="2661336"/>
              </a:xfrm>
              <a:prstGeom prst="rect">
                <a:avLst/>
              </a:prstGeom>
            </p:spPr>
          </p:pic>
        </p:grpSp>
        <p:grpSp>
          <p:nvGrpSpPr>
            <p:cNvPr id="49" name="グループ化 48">
              <a:extLst>
                <a:ext uri="{FF2B5EF4-FFF2-40B4-BE49-F238E27FC236}">
                  <a16:creationId xmlns:a16="http://schemas.microsoft.com/office/drawing/2014/main" id="{DCB3B0FA-A565-4D04-AB09-9424DD9F2D5D}"/>
                </a:ext>
              </a:extLst>
            </p:cNvPr>
            <p:cNvGrpSpPr/>
            <p:nvPr/>
          </p:nvGrpSpPr>
          <p:grpSpPr>
            <a:xfrm>
              <a:off x="639071" y="2796881"/>
              <a:ext cx="1492711" cy="864000"/>
              <a:chOff x="2733650" y="2673882"/>
              <a:chExt cx="1492711" cy="864000"/>
            </a:xfrm>
          </p:grpSpPr>
          <p:sp>
            <p:nvSpPr>
              <p:cNvPr id="50" name="正方形/長方形 49">
                <a:extLst>
                  <a:ext uri="{FF2B5EF4-FFF2-40B4-BE49-F238E27FC236}">
                    <a16:creationId xmlns:a16="http://schemas.microsoft.com/office/drawing/2014/main" id="{934357DC-87B0-4135-BE06-767562FF07C7}"/>
                  </a:ext>
                </a:extLst>
              </p:cNvPr>
              <p:cNvSpPr/>
              <p:nvPr/>
            </p:nvSpPr>
            <p:spPr>
              <a:xfrm>
                <a:off x="2733650" y="2673882"/>
                <a:ext cx="1492708" cy="864000"/>
              </a:xfrm>
              <a:prstGeom prst="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1" name="乗算記号 50">
                <a:extLst>
                  <a:ext uri="{FF2B5EF4-FFF2-40B4-BE49-F238E27FC236}">
                    <a16:creationId xmlns:a16="http://schemas.microsoft.com/office/drawing/2014/main" id="{FE9B29BB-AA99-42D8-B438-548BD7F5D5DF}"/>
                  </a:ext>
                </a:extLst>
              </p:cNvPr>
              <p:cNvSpPr/>
              <p:nvPr/>
            </p:nvSpPr>
            <p:spPr>
              <a:xfrm>
                <a:off x="4066900" y="2679991"/>
                <a:ext cx="159461" cy="159461"/>
              </a:xfrm>
              <a:prstGeom prst="mathMultiply">
                <a:avLst>
                  <a:gd name="adj1" fmla="val 8665"/>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ディスプレイ広告：スマホヘッダー動画</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17</a:t>
            </a:fld>
            <a:endParaRPr kumimoji="1" lang="ja-JP" altLang="en-US"/>
          </a:p>
        </p:txBody>
      </p:sp>
      <p:sp>
        <p:nvSpPr>
          <p:cNvPr id="13" name="テキスト ボックス 12">
            <a:extLst>
              <a:ext uri="{FF2B5EF4-FFF2-40B4-BE49-F238E27FC236}">
                <a16:creationId xmlns:a16="http://schemas.microsoft.com/office/drawing/2014/main" id="{D103F245-AC85-4120-9865-108D3B146319}"/>
              </a:ext>
            </a:extLst>
          </p:cNvPr>
          <p:cNvSpPr txBox="1"/>
          <p:nvPr/>
        </p:nvSpPr>
        <p:spPr>
          <a:xfrm>
            <a:off x="300367" y="958485"/>
            <a:ext cx="9305266" cy="526298"/>
          </a:xfrm>
          <a:prstGeom prst="rect">
            <a:avLst/>
          </a:prstGeom>
          <a:noFill/>
        </p:spPr>
        <p:txBody>
          <a:bodyPr wrap="square" lIns="0" tIns="0" rIns="0" bIns="0" rtlCol="0">
            <a:spAutoFit/>
          </a:bodyPr>
          <a:lstStyle/>
          <a:p>
            <a:pPr algn="ctr">
              <a:lnSpc>
                <a:spcPct val="150000"/>
              </a:lnSpc>
            </a:pPr>
            <a:r>
              <a:rPr kumimoji="1" lang="ja-JP" altLang="en-US" sz="1200" b="1" dirty="0"/>
              <a:t>スマートフォンのファーストビューに動画を配信。スクロール追随型で高い完視聴率が期待できます</a:t>
            </a:r>
            <a:endParaRPr kumimoji="1" lang="en-US" altLang="ja-JP" sz="1200" b="1" dirty="0"/>
          </a:p>
          <a:p>
            <a:pPr algn="ctr">
              <a:lnSpc>
                <a:spcPct val="150000"/>
              </a:lnSpc>
            </a:pPr>
            <a:r>
              <a:rPr kumimoji="1" lang="ja-JP" altLang="en-US" sz="1200" b="1" dirty="0"/>
              <a:t>メッセージ性の高いブランディング、認知率向上を目的とするキャンペーンにご活用ください</a:t>
            </a:r>
          </a:p>
        </p:txBody>
      </p:sp>
      <p:grpSp>
        <p:nvGrpSpPr>
          <p:cNvPr id="30" name="グループ化 29">
            <a:extLst>
              <a:ext uri="{FF2B5EF4-FFF2-40B4-BE49-F238E27FC236}">
                <a16:creationId xmlns:a16="http://schemas.microsoft.com/office/drawing/2014/main" id="{A29A6DBF-7444-49F9-87F1-2128FF26A8AB}"/>
              </a:ext>
            </a:extLst>
          </p:cNvPr>
          <p:cNvGrpSpPr/>
          <p:nvPr/>
        </p:nvGrpSpPr>
        <p:grpSpPr>
          <a:xfrm>
            <a:off x="300368" y="958484"/>
            <a:ext cx="9305266" cy="526300"/>
            <a:chOff x="300368" y="886476"/>
            <a:chExt cx="9305266" cy="526300"/>
          </a:xfrm>
        </p:grpSpPr>
        <p:sp>
          <p:nvSpPr>
            <p:cNvPr id="31" name="フレーム (半分) 30">
              <a:extLst>
                <a:ext uri="{FF2B5EF4-FFF2-40B4-BE49-F238E27FC236}">
                  <a16:creationId xmlns:a16="http://schemas.microsoft.com/office/drawing/2014/main" id="{289DA846-09D0-4726-93C6-F55ABA726442}"/>
                </a:ext>
              </a:extLst>
            </p:cNvPr>
            <p:cNvSpPr/>
            <p:nvPr/>
          </p:nvSpPr>
          <p:spPr>
            <a:xfrm>
              <a:off x="300368" y="886478"/>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32" name="フレーム (半分) 31">
              <a:extLst>
                <a:ext uri="{FF2B5EF4-FFF2-40B4-BE49-F238E27FC236}">
                  <a16:creationId xmlns:a16="http://schemas.microsoft.com/office/drawing/2014/main" id="{B73C8F5B-CD04-473E-BFEF-4BE44B170AAF}"/>
                </a:ext>
              </a:extLst>
            </p:cNvPr>
            <p:cNvSpPr/>
            <p:nvPr/>
          </p:nvSpPr>
          <p:spPr>
            <a:xfrm rot="10800000">
              <a:off x="9079336" y="886476"/>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pSp>
        <p:nvGrpSpPr>
          <p:cNvPr id="9" name="グループ化 8">
            <a:extLst>
              <a:ext uri="{FF2B5EF4-FFF2-40B4-BE49-F238E27FC236}">
                <a16:creationId xmlns:a16="http://schemas.microsoft.com/office/drawing/2014/main" id="{4C16C912-73FA-49FE-80EE-579BD4587F7A}"/>
              </a:ext>
            </a:extLst>
          </p:cNvPr>
          <p:cNvGrpSpPr/>
          <p:nvPr/>
        </p:nvGrpSpPr>
        <p:grpSpPr>
          <a:xfrm>
            <a:off x="2562595" y="2204032"/>
            <a:ext cx="1793850" cy="3382407"/>
            <a:chOff x="2562595" y="2204032"/>
            <a:chExt cx="1793850" cy="3382407"/>
          </a:xfrm>
        </p:grpSpPr>
        <p:grpSp>
          <p:nvGrpSpPr>
            <p:cNvPr id="8" name="グループ化 7">
              <a:extLst>
                <a:ext uri="{FF2B5EF4-FFF2-40B4-BE49-F238E27FC236}">
                  <a16:creationId xmlns:a16="http://schemas.microsoft.com/office/drawing/2014/main" id="{37D6BC4A-2997-4A8E-890C-540DB1AB8DAD}"/>
                </a:ext>
              </a:extLst>
            </p:cNvPr>
            <p:cNvGrpSpPr/>
            <p:nvPr/>
          </p:nvGrpSpPr>
          <p:grpSpPr>
            <a:xfrm>
              <a:off x="2562595" y="2204032"/>
              <a:ext cx="1793850" cy="3382407"/>
              <a:chOff x="2562595" y="2204032"/>
              <a:chExt cx="1793850" cy="3382407"/>
            </a:xfrm>
          </p:grpSpPr>
          <p:grpSp>
            <p:nvGrpSpPr>
              <p:cNvPr id="7" name="グループ化 6">
                <a:extLst>
                  <a:ext uri="{FF2B5EF4-FFF2-40B4-BE49-F238E27FC236}">
                    <a16:creationId xmlns:a16="http://schemas.microsoft.com/office/drawing/2014/main" id="{820DC48C-3E29-45DD-927E-1C40AF3D81C8}"/>
                  </a:ext>
                </a:extLst>
              </p:cNvPr>
              <p:cNvGrpSpPr/>
              <p:nvPr/>
            </p:nvGrpSpPr>
            <p:grpSpPr>
              <a:xfrm>
                <a:off x="2562595" y="2204032"/>
                <a:ext cx="1793850" cy="3382407"/>
                <a:chOff x="2562595" y="2204032"/>
                <a:chExt cx="1793850" cy="3382407"/>
              </a:xfrm>
            </p:grpSpPr>
            <p:grpSp>
              <p:nvGrpSpPr>
                <p:cNvPr id="59" name="グループ化 58">
                  <a:extLst>
                    <a:ext uri="{FF2B5EF4-FFF2-40B4-BE49-F238E27FC236}">
                      <a16:creationId xmlns:a16="http://schemas.microsoft.com/office/drawing/2014/main" id="{EEE38CB2-4468-454A-ACE2-C0F42143AEAC}"/>
                    </a:ext>
                  </a:extLst>
                </p:cNvPr>
                <p:cNvGrpSpPr/>
                <p:nvPr/>
              </p:nvGrpSpPr>
              <p:grpSpPr>
                <a:xfrm>
                  <a:off x="2562595" y="2204032"/>
                  <a:ext cx="1793850" cy="3382407"/>
                  <a:chOff x="337005" y="920333"/>
                  <a:chExt cx="2094251" cy="3948828"/>
                </a:xfrm>
              </p:grpSpPr>
              <p:grpSp>
                <p:nvGrpSpPr>
                  <p:cNvPr id="61" name="グループ化 60">
                    <a:extLst>
                      <a:ext uri="{FF2B5EF4-FFF2-40B4-BE49-F238E27FC236}">
                        <a16:creationId xmlns:a16="http://schemas.microsoft.com/office/drawing/2014/main" id="{F2BFDD49-849F-47B5-875A-1B0D424156E4}"/>
                      </a:ext>
                    </a:extLst>
                  </p:cNvPr>
                  <p:cNvGrpSpPr/>
                  <p:nvPr/>
                </p:nvGrpSpPr>
                <p:grpSpPr>
                  <a:xfrm>
                    <a:off x="337005" y="920333"/>
                    <a:ext cx="2094251" cy="3948828"/>
                    <a:chOff x="337005" y="920333"/>
                    <a:chExt cx="2094251" cy="3948828"/>
                  </a:xfrm>
                </p:grpSpPr>
                <p:sp>
                  <p:nvSpPr>
                    <p:cNvPr id="63" name="四角形: 角を丸くする 62">
                      <a:extLst>
                        <a:ext uri="{FF2B5EF4-FFF2-40B4-BE49-F238E27FC236}">
                          <a16:creationId xmlns:a16="http://schemas.microsoft.com/office/drawing/2014/main" id="{5A93B43F-85FF-4424-A725-AB62F8E36475}"/>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4" name="楕円 63">
                      <a:extLst>
                        <a:ext uri="{FF2B5EF4-FFF2-40B4-BE49-F238E27FC236}">
                          <a16:creationId xmlns:a16="http://schemas.microsoft.com/office/drawing/2014/main" id="{90F094BC-3B09-4B10-9F25-651D02CB75BD}"/>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62" name="図 61">
                    <a:extLst>
                      <a:ext uri="{FF2B5EF4-FFF2-40B4-BE49-F238E27FC236}">
                        <a16:creationId xmlns:a16="http://schemas.microsoft.com/office/drawing/2014/main" id="{FCEE5086-52B7-480A-B764-208F4657266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2789" y="1196752"/>
                    <a:ext cx="1742681" cy="3099650"/>
                  </a:xfrm>
                  <a:prstGeom prst="rect">
                    <a:avLst/>
                  </a:prstGeom>
                </p:spPr>
              </p:pic>
            </p:grpSp>
            <p:pic>
              <p:nvPicPr>
                <p:cNvPr id="33" name="図 32">
                  <a:extLst>
                    <a:ext uri="{FF2B5EF4-FFF2-40B4-BE49-F238E27FC236}">
                      <a16:creationId xmlns:a16="http://schemas.microsoft.com/office/drawing/2014/main" id="{5CD7BEF0-8D97-4CE2-8876-FFCCADC0615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 r="-477" b="538"/>
                <a:stretch/>
              </p:blipFill>
              <p:spPr>
                <a:xfrm>
                  <a:off x="2716028" y="2440362"/>
                  <a:ext cx="1489838" cy="2655035"/>
                </a:xfrm>
                <a:prstGeom prst="rect">
                  <a:avLst/>
                </a:prstGeom>
              </p:spPr>
            </p:pic>
          </p:grpSp>
          <p:grpSp>
            <p:nvGrpSpPr>
              <p:cNvPr id="45" name="グループ化 44">
                <a:extLst>
                  <a:ext uri="{FF2B5EF4-FFF2-40B4-BE49-F238E27FC236}">
                    <a16:creationId xmlns:a16="http://schemas.microsoft.com/office/drawing/2014/main" id="{F1969611-4C25-402A-A57A-AE037FB870C7}"/>
                  </a:ext>
                </a:extLst>
              </p:cNvPr>
              <p:cNvGrpSpPr/>
              <p:nvPr/>
            </p:nvGrpSpPr>
            <p:grpSpPr>
              <a:xfrm>
                <a:off x="2713157" y="2672477"/>
                <a:ext cx="1492709" cy="864000"/>
                <a:chOff x="2733652" y="2673882"/>
                <a:chExt cx="1492709" cy="864000"/>
              </a:xfrm>
            </p:grpSpPr>
            <p:sp>
              <p:nvSpPr>
                <p:cNvPr id="42" name="正方形/長方形 41">
                  <a:extLst>
                    <a:ext uri="{FF2B5EF4-FFF2-40B4-BE49-F238E27FC236}">
                      <a16:creationId xmlns:a16="http://schemas.microsoft.com/office/drawing/2014/main" id="{017896CA-2CAC-4E93-96A6-18B3D5E70460}"/>
                    </a:ext>
                  </a:extLst>
                </p:cNvPr>
                <p:cNvSpPr/>
                <p:nvPr/>
              </p:nvSpPr>
              <p:spPr>
                <a:xfrm>
                  <a:off x="2733652" y="2673882"/>
                  <a:ext cx="1492709" cy="864000"/>
                </a:xfrm>
                <a:prstGeom prst="rect">
                  <a:avLst/>
                </a:prstGeom>
                <a:solidFill>
                  <a:srgbClr val="FF0000"/>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4" name="乗算記号 43">
                  <a:extLst>
                    <a:ext uri="{FF2B5EF4-FFF2-40B4-BE49-F238E27FC236}">
                      <a16:creationId xmlns:a16="http://schemas.microsoft.com/office/drawing/2014/main" id="{A79B2E86-BFF3-490D-A9B2-FC0FFA542F6B}"/>
                    </a:ext>
                  </a:extLst>
                </p:cNvPr>
                <p:cNvSpPr/>
                <p:nvPr/>
              </p:nvSpPr>
              <p:spPr>
                <a:xfrm>
                  <a:off x="4066900" y="2679991"/>
                  <a:ext cx="159461" cy="159461"/>
                </a:xfrm>
                <a:prstGeom prst="mathMultiply">
                  <a:avLst>
                    <a:gd name="adj1" fmla="val 8665"/>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pSp>
        <p:pic>
          <p:nvPicPr>
            <p:cNvPr id="6" name="図 5">
              <a:extLst>
                <a:ext uri="{FF2B5EF4-FFF2-40B4-BE49-F238E27FC236}">
                  <a16:creationId xmlns:a16="http://schemas.microsoft.com/office/drawing/2014/main" id="{CA9A31FA-374A-4AE3-ACED-FBB1EDD68B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3158" y="2441975"/>
              <a:ext cx="1489838" cy="230428"/>
            </a:xfrm>
            <a:prstGeom prst="rect">
              <a:avLst/>
            </a:prstGeom>
          </p:spPr>
        </p:pic>
      </p:grpSp>
      <p:graphicFrame>
        <p:nvGraphicFramePr>
          <p:cNvPr id="39" name="表 38">
            <a:extLst>
              <a:ext uri="{FF2B5EF4-FFF2-40B4-BE49-F238E27FC236}">
                <a16:creationId xmlns:a16="http://schemas.microsoft.com/office/drawing/2014/main" id="{BEEE0876-6C8C-493B-9956-17E8F1118E4E}"/>
              </a:ext>
            </a:extLst>
          </p:cNvPr>
          <p:cNvGraphicFramePr>
            <a:graphicFrameLocks noGrp="1"/>
          </p:cNvGraphicFramePr>
          <p:nvPr>
            <p:extLst>
              <p:ext uri="{D42A27DB-BD31-4B8C-83A1-F6EECF244321}">
                <p14:modId xmlns:p14="http://schemas.microsoft.com/office/powerpoint/2010/main" val="2610254350"/>
              </p:ext>
            </p:extLst>
          </p:nvPr>
        </p:nvGraphicFramePr>
        <p:xfrm>
          <a:off x="4793370" y="1754159"/>
          <a:ext cx="4812263" cy="4483153"/>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288727">
                <a:tc>
                  <a:txBody>
                    <a:bodyPr/>
                    <a:lstStyle/>
                    <a:p>
                      <a:r>
                        <a:rPr kumimoji="1" lang="ja-JP" altLang="en-US" sz="1050" dirty="0"/>
                        <a:t>メニュー名</a:t>
                      </a:r>
                      <a:endParaRPr kumimoji="1" lang="en-US" altLang="ja-JP" sz="1050" dirty="0"/>
                    </a:p>
                  </a:txBody>
                  <a:tcPr marL="72000" marR="72000" marT="36000" marB="72000"/>
                </a:tc>
                <a:tc>
                  <a:txBody>
                    <a:bodyPr/>
                    <a:lstStyle/>
                    <a:p>
                      <a:r>
                        <a:rPr lang="ja-JP" altLang="en-US" sz="1050" dirty="0"/>
                        <a:t>スマホ・ヘッダー動画</a:t>
                      </a:r>
                      <a:endParaRPr kumimoji="1" lang="ja-JP" altLang="en-US" sz="1050" dirty="0"/>
                    </a:p>
                  </a:txBody>
                  <a:tcPr marL="72000" marR="72000" marT="36000" marB="72000"/>
                </a:tc>
                <a:extLst>
                  <a:ext uri="{0D108BD9-81ED-4DB2-BD59-A6C34878D82A}">
                    <a16:rowId xmlns:a16="http://schemas.microsoft.com/office/drawing/2014/main" val="1853849928"/>
                  </a:ext>
                </a:extLst>
              </a:tr>
              <a:tr h="288727">
                <a:tc>
                  <a:txBody>
                    <a:bodyPr/>
                    <a:lstStyle/>
                    <a:p>
                      <a:r>
                        <a:rPr kumimoji="1" lang="ja-JP" altLang="en-US" sz="1050" dirty="0"/>
                        <a:t>掲載媒体</a:t>
                      </a:r>
                    </a:p>
                  </a:txBody>
                  <a:tcPr marL="72000" marR="72000" marT="36000" marB="72000"/>
                </a:tc>
                <a:tc>
                  <a:txBody>
                    <a:bodyPr/>
                    <a:lstStyle/>
                    <a:p>
                      <a:r>
                        <a:rPr kumimoji="1" lang="ja-JP" altLang="en-US" sz="1050" dirty="0"/>
                        <a:t>日経</a:t>
                      </a:r>
                      <a:r>
                        <a:rPr kumimoji="1" lang="en-US" altLang="ja-JP" sz="1050" dirty="0"/>
                        <a:t>doors</a:t>
                      </a:r>
                      <a:endParaRPr kumimoji="1" lang="ja-JP" altLang="en-US" sz="1050" dirty="0"/>
                    </a:p>
                  </a:txBody>
                  <a:tcPr marL="72000" marR="72000" marT="36000" marB="72000"/>
                </a:tc>
                <a:extLst>
                  <a:ext uri="{0D108BD9-81ED-4DB2-BD59-A6C34878D82A}">
                    <a16:rowId xmlns:a16="http://schemas.microsoft.com/office/drawing/2014/main" val="2437112898"/>
                  </a:ext>
                </a:extLst>
              </a:tr>
              <a:tr h="288727">
                <a:tc>
                  <a:txBody>
                    <a:bodyPr/>
                    <a:lstStyle/>
                    <a:p>
                      <a:r>
                        <a:rPr kumimoji="1" lang="ja-JP" altLang="en-US" sz="1050" dirty="0"/>
                        <a:t>掲載面</a:t>
                      </a:r>
                    </a:p>
                  </a:txBody>
                  <a:tcPr marL="72000" marR="72000" marT="36000" marB="72000"/>
                </a:tc>
                <a:tc>
                  <a:txBody>
                    <a:bodyPr/>
                    <a:lstStyle/>
                    <a:p>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36000" marB="72000"/>
                </a:tc>
                <a:extLst>
                  <a:ext uri="{0D108BD9-81ED-4DB2-BD59-A6C34878D82A}">
                    <a16:rowId xmlns:a16="http://schemas.microsoft.com/office/drawing/2014/main" val="3853301974"/>
                  </a:ext>
                </a:extLst>
              </a:tr>
              <a:tr h="288727">
                <a:tc>
                  <a:txBody>
                    <a:bodyPr/>
                    <a:lstStyle/>
                    <a:p>
                      <a:r>
                        <a:rPr kumimoji="1" lang="ja-JP" altLang="en-US" sz="1050" dirty="0"/>
                        <a:t>表示形式</a:t>
                      </a:r>
                    </a:p>
                  </a:txBody>
                  <a:tcPr marL="72000" marR="72000" marT="36000" marB="72000"/>
                </a:tc>
                <a:tc>
                  <a:txBody>
                    <a:bodyPr/>
                    <a:lstStyle/>
                    <a:p>
                      <a:r>
                        <a:rPr kumimoji="1" lang="ja-JP" altLang="en-US" sz="1050" dirty="0"/>
                        <a:t>ローテーション</a:t>
                      </a:r>
                    </a:p>
                  </a:txBody>
                  <a:tcPr marL="72000" marR="72000" marT="36000" marB="72000"/>
                </a:tc>
                <a:extLst>
                  <a:ext uri="{0D108BD9-81ED-4DB2-BD59-A6C34878D82A}">
                    <a16:rowId xmlns:a16="http://schemas.microsoft.com/office/drawing/2014/main" val="490476437"/>
                  </a:ext>
                </a:extLst>
              </a:tr>
              <a:tr h="461109">
                <a:tc>
                  <a:txBody>
                    <a:bodyPr/>
                    <a:lstStyle/>
                    <a:p>
                      <a:r>
                        <a:rPr kumimoji="1" lang="ja-JP" altLang="en-US" sz="1050" dirty="0"/>
                        <a:t>原稿規定</a:t>
                      </a:r>
                    </a:p>
                  </a:txBody>
                  <a:tcPr marL="72000" marR="72000" marT="36000" marB="72000"/>
                </a:tc>
                <a:tc>
                  <a:txBody>
                    <a:bodyPr/>
                    <a:lstStyle/>
                    <a:p>
                      <a:r>
                        <a:rPr kumimoji="1" lang="ja-JP" altLang="en-US" sz="1050" dirty="0"/>
                        <a:t>サイズ：</a:t>
                      </a:r>
                      <a:r>
                        <a:rPr kumimoji="1" lang="en-US" altLang="ja-JP" sz="1050" dirty="0"/>
                        <a:t>640</a:t>
                      </a:r>
                      <a:r>
                        <a:rPr kumimoji="1" lang="ja-JP" altLang="en-US" sz="1050" dirty="0" err="1"/>
                        <a:t>ｘ</a:t>
                      </a:r>
                      <a:r>
                        <a:rPr kumimoji="1" lang="en-US" altLang="ja-JP" sz="1050" dirty="0"/>
                        <a:t>360</a:t>
                      </a:r>
                      <a:r>
                        <a:rPr kumimoji="1" lang="ja-JP" altLang="en-US" sz="1050" dirty="0"/>
                        <a:t>　／</a:t>
                      </a:r>
                      <a:r>
                        <a:rPr kumimoji="1" lang="en-US" altLang="ja-JP" sz="1050" dirty="0"/>
                        <a:t>mp4</a:t>
                      </a:r>
                      <a:r>
                        <a:rPr kumimoji="1" lang="ja-JP" altLang="en-US" sz="1050" dirty="0"/>
                        <a:t>（</a:t>
                      </a:r>
                      <a:r>
                        <a:rPr kumimoji="1" lang="en-US" altLang="ja-JP" sz="1050" dirty="0"/>
                        <a:t>10MB</a:t>
                      </a:r>
                      <a:r>
                        <a:rPr kumimoji="1" lang="ja-JP" altLang="en-US" sz="1050" dirty="0"/>
                        <a:t>以内）</a:t>
                      </a:r>
                    </a:p>
                    <a:p>
                      <a:r>
                        <a:rPr kumimoji="1" lang="ja-JP" altLang="en-US" sz="1050" dirty="0"/>
                        <a:t>動画の長さ：</a:t>
                      </a:r>
                      <a:r>
                        <a:rPr kumimoji="1" lang="en-US" altLang="ja-JP" sz="1050" dirty="0"/>
                        <a:t>15</a:t>
                      </a:r>
                      <a:r>
                        <a:rPr kumimoji="1" lang="ja-JP" altLang="en-US" sz="1050" dirty="0"/>
                        <a:t>～</a:t>
                      </a:r>
                      <a:r>
                        <a:rPr kumimoji="1" lang="en-US" altLang="ja-JP" sz="1050" dirty="0"/>
                        <a:t>30</a:t>
                      </a:r>
                      <a:r>
                        <a:rPr kumimoji="1" lang="ja-JP" altLang="en-US" sz="1050" dirty="0"/>
                        <a:t>秒以内</a:t>
                      </a:r>
                    </a:p>
                  </a:txBody>
                  <a:tcPr marL="72000" marR="72000" marT="72000" marB="36000"/>
                </a:tc>
                <a:extLst>
                  <a:ext uri="{0D108BD9-81ED-4DB2-BD59-A6C34878D82A}">
                    <a16:rowId xmlns:a16="http://schemas.microsoft.com/office/drawing/2014/main" val="2918322274"/>
                  </a:ext>
                </a:extLst>
              </a:tr>
              <a:tr h="288727">
                <a:tc>
                  <a:txBody>
                    <a:bodyPr/>
                    <a:lstStyle/>
                    <a:p>
                      <a:r>
                        <a:rPr kumimoji="1" lang="ja-JP" altLang="en-US" sz="1050" dirty="0"/>
                        <a:t>同時出稿本数</a:t>
                      </a:r>
                    </a:p>
                  </a:txBody>
                  <a:tcPr marL="72000" marR="72000" marT="36000" marB="72000"/>
                </a:tc>
                <a:tc>
                  <a:txBody>
                    <a:bodyPr/>
                    <a:lstStyle/>
                    <a:p>
                      <a:r>
                        <a:rPr kumimoji="1" lang="en-US" altLang="ja-JP" sz="1050" dirty="0"/>
                        <a:t>1</a:t>
                      </a:r>
                      <a:r>
                        <a:rPr kumimoji="1" lang="ja-JP" altLang="en-US" sz="1050" dirty="0"/>
                        <a:t>本</a:t>
                      </a:r>
                    </a:p>
                  </a:txBody>
                  <a:tcPr marL="72000" marR="72000" marT="72000" marB="36000"/>
                </a:tc>
                <a:extLst>
                  <a:ext uri="{0D108BD9-81ED-4DB2-BD59-A6C34878D82A}">
                    <a16:rowId xmlns:a16="http://schemas.microsoft.com/office/drawing/2014/main" val="4285325945"/>
                  </a:ext>
                </a:extLst>
              </a:tr>
              <a:tr h="288727">
                <a:tc>
                  <a:txBody>
                    <a:bodyPr/>
                    <a:lstStyle/>
                    <a:p>
                      <a:r>
                        <a:rPr kumimoji="1" lang="ja-JP" altLang="en-US" sz="1050" dirty="0"/>
                        <a:t>掲載期間</a:t>
                      </a:r>
                    </a:p>
                  </a:txBody>
                  <a:tcPr marL="72000" marR="72000" marT="36000" marB="72000"/>
                </a:tc>
                <a:tc>
                  <a:txBody>
                    <a:bodyPr/>
                    <a:lstStyle/>
                    <a:p>
                      <a:r>
                        <a:rPr kumimoji="1" lang="ja-JP" altLang="en-US" sz="1050" dirty="0"/>
                        <a:t>任意</a:t>
                      </a:r>
                    </a:p>
                  </a:txBody>
                  <a:tcPr marL="72000" marR="72000" marT="72000" marB="36000"/>
                </a:tc>
                <a:extLst>
                  <a:ext uri="{0D108BD9-81ED-4DB2-BD59-A6C34878D82A}">
                    <a16:rowId xmlns:a16="http://schemas.microsoft.com/office/drawing/2014/main" val="711263072"/>
                  </a:ext>
                </a:extLst>
              </a:tr>
              <a:tr h="288727">
                <a:tc>
                  <a:txBody>
                    <a:bodyPr/>
                    <a:lstStyle/>
                    <a:p>
                      <a:r>
                        <a:rPr kumimoji="1" lang="ja-JP" altLang="en-US" sz="1050" dirty="0"/>
                        <a:t>掲載開始日</a:t>
                      </a:r>
                    </a:p>
                  </a:txBody>
                  <a:tcPr marL="72000" marR="72000" marT="36000" marB="72000"/>
                </a:tc>
                <a:tc>
                  <a:txBody>
                    <a:bodyPr/>
                    <a:lstStyle/>
                    <a:p>
                      <a:r>
                        <a:rPr kumimoji="1" lang="ja-JP" altLang="en-US" sz="1050" dirty="0"/>
                        <a:t>任意の営業日</a:t>
                      </a:r>
                    </a:p>
                  </a:txBody>
                  <a:tcPr marL="72000" marR="72000" marT="72000" marB="36000"/>
                </a:tc>
                <a:extLst>
                  <a:ext uri="{0D108BD9-81ED-4DB2-BD59-A6C34878D82A}">
                    <a16:rowId xmlns:a16="http://schemas.microsoft.com/office/drawing/2014/main" val="4187047976"/>
                  </a:ext>
                </a:extLst>
              </a:tr>
              <a:tr h="288727">
                <a:tc>
                  <a:txBody>
                    <a:bodyPr/>
                    <a:lstStyle/>
                    <a:p>
                      <a:r>
                        <a:rPr kumimoji="1" lang="ja-JP" altLang="en-US" sz="1050" dirty="0"/>
                        <a:t>差替規定</a:t>
                      </a:r>
                    </a:p>
                  </a:txBody>
                  <a:tcPr marL="72000" marR="72000" marT="36000" marB="72000"/>
                </a:tc>
                <a:tc>
                  <a:txBody>
                    <a:bodyPr/>
                    <a:lstStyle/>
                    <a:p>
                      <a:r>
                        <a:rPr kumimoji="1" lang="ja-JP" altLang="en-US" sz="1050" dirty="0"/>
                        <a:t>差替不可</a:t>
                      </a:r>
                    </a:p>
                  </a:txBody>
                  <a:tcPr marL="72000" marR="72000" marT="72000" marB="36000"/>
                </a:tc>
                <a:extLst>
                  <a:ext uri="{0D108BD9-81ED-4DB2-BD59-A6C34878D82A}">
                    <a16:rowId xmlns:a16="http://schemas.microsoft.com/office/drawing/2014/main" val="3902382561"/>
                  </a:ext>
                </a:extLst>
              </a:tr>
              <a:tr h="288727">
                <a:tc>
                  <a:txBody>
                    <a:bodyPr/>
                    <a:lstStyle/>
                    <a:p>
                      <a:r>
                        <a:rPr kumimoji="1" lang="ja-JP" altLang="en-US" sz="1050" dirty="0"/>
                        <a:t>保証形態</a:t>
                      </a:r>
                    </a:p>
                  </a:txBody>
                  <a:tcPr marL="72000" marR="72000" marT="36000" marB="72000"/>
                </a:tc>
                <a:tc>
                  <a:txBody>
                    <a:bodyPr/>
                    <a:lstStyle/>
                    <a:p>
                      <a:r>
                        <a:rPr kumimoji="1" lang="ja-JP" altLang="en-US" sz="1050" dirty="0"/>
                        <a:t>インプレッション保証</a:t>
                      </a:r>
                    </a:p>
                  </a:txBody>
                  <a:tcPr marL="72000" marR="72000" marT="72000" marB="36000"/>
                </a:tc>
                <a:extLst>
                  <a:ext uri="{0D108BD9-81ED-4DB2-BD59-A6C34878D82A}">
                    <a16:rowId xmlns:a16="http://schemas.microsoft.com/office/drawing/2014/main" val="3036091506"/>
                  </a:ext>
                </a:extLst>
              </a:tr>
              <a:tr h="288727">
                <a:tc>
                  <a:txBody>
                    <a:bodyPr/>
                    <a:lstStyle/>
                    <a:p>
                      <a:r>
                        <a:rPr kumimoji="1" lang="ja-JP" altLang="en-US" sz="1050" dirty="0"/>
                        <a:t>料金（グロス）</a:t>
                      </a:r>
                    </a:p>
                  </a:txBody>
                  <a:tcPr marL="72000" marR="72000" marT="36000" marB="72000"/>
                </a:tc>
                <a:tc>
                  <a:txBody>
                    <a:bodyPr/>
                    <a:lstStyle/>
                    <a:p>
                      <a:r>
                        <a:rPr kumimoji="1" lang="ja-JP" altLang="en-US" sz="1050" dirty="0"/>
                        <a:t>￥</a:t>
                      </a:r>
                      <a:r>
                        <a:rPr kumimoji="1" lang="en-US" altLang="ja-JP" sz="1050" dirty="0"/>
                        <a:t>5.0</a:t>
                      </a:r>
                      <a:r>
                        <a:rPr kumimoji="1" lang="ja-JP" altLang="en-US" sz="1050" dirty="0"/>
                        <a:t>／</a:t>
                      </a:r>
                      <a:r>
                        <a:rPr kumimoji="1" lang="en-US" altLang="ja-JP" sz="1050" dirty="0"/>
                        <a:t>imp</a:t>
                      </a:r>
                      <a:endParaRPr kumimoji="1" lang="ja-JP" altLang="en-US" sz="1050" dirty="0"/>
                    </a:p>
                  </a:txBody>
                  <a:tcPr marL="72000" marR="72000" marT="72000" marB="36000"/>
                </a:tc>
                <a:extLst>
                  <a:ext uri="{0D108BD9-81ED-4DB2-BD59-A6C34878D82A}">
                    <a16:rowId xmlns:a16="http://schemas.microsoft.com/office/drawing/2014/main" val="3857387276"/>
                  </a:ext>
                </a:extLst>
              </a:tr>
              <a:tr h="349061">
                <a:tc>
                  <a:txBody>
                    <a:bodyPr/>
                    <a:lstStyle/>
                    <a:p>
                      <a:r>
                        <a:rPr kumimoji="1" lang="ja-JP" altLang="en-US" sz="1050" dirty="0"/>
                        <a:t>入稿〆切</a:t>
                      </a:r>
                    </a:p>
                  </a:txBody>
                  <a:tcPr marL="72000" marR="72000" marT="36000" marB="72000"/>
                </a:tc>
                <a:tc>
                  <a:txBody>
                    <a:bodyPr/>
                    <a:lstStyle/>
                    <a:p>
                      <a:pPr marL="0" indent="0">
                        <a:lnSpc>
                          <a:spcPct val="150000"/>
                        </a:lnSpc>
                        <a:buFont typeface="Yu Gothic" panose="020B0400000000000000" pitchFamily="50" charset="-128"/>
                        <a:buNone/>
                      </a:pPr>
                      <a:r>
                        <a:rPr kumimoji="1" lang="en-US" altLang="ja-JP" sz="1050" dirty="0"/>
                        <a:t>10</a:t>
                      </a:r>
                      <a:r>
                        <a:rPr kumimoji="1" lang="ja-JP" altLang="en-US" sz="1050" dirty="0"/>
                        <a:t>営業日前</a:t>
                      </a:r>
                    </a:p>
                  </a:txBody>
                  <a:tcPr marL="72000" marR="72000" marT="72000" marB="36000"/>
                </a:tc>
                <a:extLst>
                  <a:ext uri="{0D108BD9-81ED-4DB2-BD59-A6C34878D82A}">
                    <a16:rowId xmlns:a16="http://schemas.microsoft.com/office/drawing/2014/main" val="486803579"/>
                  </a:ext>
                </a:extLst>
              </a:tr>
              <a:tr h="785713">
                <a:tc>
                  <a:txBody>
                    <a:bodyPr/>
                    <a:lstStyle/>
                    <a:p>
                      <a:r>
                        <a:rPr kumimoji="1" lang="ja-JP" altLang="en-US" sz="1050" dirty="0"/>
                        <a:t>備考</a:t>
                      </a:r>
                    </a:p>
                  </a:txBody>
                  <a:tcPr marL="72000" marR="72000" marT="36000" marB="72000"/>
                </a:tc>
                <a:tc>
                  <a:txBody>
                    <a:bodyPr/>
                    <a:lstStyle/>
                    <a:p>
                      <a:pPr marL="171450" marR="0" lvl="0" indent="-171450" algn="l" defTabSz="914400" rtl="0" eaLnBrk="1" fontAlgn="auto" latinLnBrk="0" hangingPunct="1">
                        <a:lnSpc>
                          <a:spcPct val="100000"/>
                        </a:lnSpc>
                        <a:spcBef>
                          <a:spcPts val="0"/>
                        </a:spcBef>
                        <a:spcAft>
                          <a:spcPts val="0"/>
                        </a:spcAft>
                        <a:buClrTx/>
                        <a:buSzTx/>
                        <a:buFont typeface="Yu Gothic" panose="020B0400000000000000" pitchFamily="50" charset="-128"/>
                        <a:buChar char="※"/>
                        <a:tabLst/>
                        <a:defRPr/>
                      </a:pPr>
                      <a:r>
                        <a:rPr lang="ja-JP" altLang="en-US" sz="800" dirty="0"/>
                        <a:t>フリークエンシーコントロールあり</a:t>
                      </a:r>
                      <a:endParaRPr lang="en-US" altLang="ja-JP" sz="800" dirty="0"/>
                    </a:p>
                    <a:p>
                      <a:pPr marL="171450" marR="0" lvl="0" indent="-171450" algn="l" defTabSz="914400" rtl="0" eaLnBrk="1" fontAlgn="auto" latinLnBrk="0" hangingPunct="1">
                        <a:lnSpc>
                          <a:spcPct val="100000"/>
                        </a:lnSpc>
                        <a:spcBef>
                          <a:spcPts val="0"/>
                        </a:spcBef>
                        <a:spcAft>
                          <a:spcPts val="0"/>
                        </a:spcAft>
                        <a:buClrTx/>
                        <a:buSzTx/>
                        <a:buFont typeface="Yu Gothic" panose="020B0400000000000000" pitchFamily="50" charset="-128"/>
                        <a:buChar char="※"/>
                        <a:tabLst/>
                        <a:defRPr/>
                      </a:pPr>
                      <a:r>
                        <a:rPr lang="ja-JP" altLang="en-US" sz="800" dirty="0"/>
                        <a:t>料金には別途消費税がかかります。</a:t>
                      </a:r>
                      <a:endParaRPr lang="en-US" altLang="ja-JP" sz="800" dirty="0"/>
                    </a:p>
                    <a:p>
                      <a:pPr marL="171450" indent="-171450">
                        <a:lnSpc>
                          <a:spcPct val="10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0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36000"/>
                </a:tc>
                <a:extLst>
                  <a:ext uri="{0D108BD9-81ED-4DB2-BD59-A6C34878D82A}">
                    <a16:rowId xmlns:a16="http://schemas.microsoft.com/office/drawing/2014/main" val="160517368"/>
                  </a:ext>
                </a:extLst>
              </a:tr>
            </a:tbl>
          </a:graphicData>
        </a:graphic>
      </p:graphicFrame>
    </p:spTree>
    <p:extLst>
      <p:ext uri="{BB962C8B-B14F-4D97-AF65-F5344CB8AC3E}">
        <p14:creationId xmlns:p14="http://schemas.microsoft.com/office/powerpoint/2010/main" val="3390277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573FFCFC-F631-4CBF-AB71-F0AF2834A00D}"/>
              </a:ext>
            </a:extLst>
          </p:cNvPr>
          <p:cNvGrpSpPr/>
          <p:nvPr/>
        </p:nvGrpSpPr>
        <p:grpSpPr>
          <a:xfrm>
            <a:off x="2089176" y="1757391"/>
            <a:ext cx="2417303" cy="4589659"/>
            <a:chOff x="2089176" y="1757391"/>
            <a:chExt cx="2417303" cy="4589659"/>
          </a:xfrm>
        </p:grpSpPr>
        <p:sp>
          <p:nvSpPr>
            <p:cNvPr id="28" name="正方形/長方形 27">
              <a:extLst>
                <a:ext uri="{FF2B5EF4-FFF2-40B4-BE49-F238E27FC236}">
                  <a16:creationId xmlns:a16="http://schemas.microsoft.com/office/drawing/2014/main" id="{38FAC805-CCF0-47D7-9D78-525F16A665CD}"/>
                </a:ext>
              </a:extLst>
            </p:cNvPr>
            <p:cNvSpPr/>
            <p:nvPr/>
          </p:nvSpPr>
          <p:spPr>
            <a:xfrm>
              <a:off x="2089176" y="1757391"/>
              <a:ext cx="2417303" cy="4589659"/>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7" name="図 6">
              <a:extLst>
                <a:ext uri="{FF2B5EF4-FFF2-40B4-BE49-F238E27FC236}">
                  <a16:creationId xmlns:a16="http://schemas.microsoft.com/office/drawing/2014/main" id="{B8CE97F7-9665-496F-91DF-45775C5013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7135"/>
            <a:stretch/>
          </p:blipFill>
          <p:spPr>
            <a:xfrm>
              <a:off x="2184015" y="1863677"/>
              <a:ext cx="2231116" cy="4483373"/>
            </a:xfrm>
            <a:prstGeom prst="rect">
              <a:avLst/>
            </a:prstGeom>
          </p:spPr>
        </p:pic>
      </p:grpSp>
      <p:grpSp>
        <p:nvGrpSpPr>
          <p:cNvPr id="11" name="グループ化 10">
            <a:extLst>
              <a:ext uri="{FF2B5EF4-FFF2-40B4-BE49-F238E27FC236}">
                <a16:creationId xmlns:a16="http://schemas.microsoft.com/office/drawing/2014/main" id="{36B90845-41EE-473F-9B05-B4F4BFFF2828}"/>
              </a:ext>
            </a:extLst>
          </p:cNvPr>
          <p:cNvGrpSpPr/>
          <p:nvPr/>
        </p:nvGrpSpPr>
        <p:grpSpPr>
          <a:xfrm>
            <a:off x="344488" y="1757392"/>
            <a:ext cx="1527570" cy="2880320"/>
            <a:chOff x="344488" y="1757392"/>
            <a:chExt cx="1527570" cy="2880320"/>
          </a:xfrm>
        </p:grpSpPr>
        <p:grpSp>
          <p:nvGrpSpPr>
            <p:cNvPr id="31" name="グループ化 30">
              <a:extLst>
                <a:ext uri="{FF2B5EF4-FFF2-40B4-BE49-F238E27FC236}">
                  <a16:creationId xmlns:a16="http://schemas.microsoft.com/office/drawing/2014/main" id="{4A919E22-914D-45FB-BE6F-6A9B03087B7E}"/>
                </a:ext>
              </a:extLst>
            </p:cNvPr>
            <p:cNvGrpSpPr/>
            <p:nvPr/>
          </p:nvGrpSpPr>
          <p:grpSpPr>
            <a:xfrm>
              <a:off x="344488" y="1757392"/>
              <a:ext cx="1527570" cy="2880320"/>
              <a:chOff x="337005" y="920334"/>
              <a:chExt cx="2094252" cy="3948832"/>
            </a:xfrm>
          </p:grpSpPr>
          <p:sp>
            <p:nvSpPr>
              <p:cNvPr id="33" name="四角形: 角を丸くする 32">
                <a:extLst>
                  <a:ext uri="{FF2B5EF4-FFF2-40B4-BE49-F238E27FC236}">
                    <a16:creationId xmlns:a16="http://schemas.microsoft.com/office/drawing/2014/main" id="{F499740F-51CB-4A32-86CD-A0A7766F861D}"/>
                  </a:ext>
                </a:extLst>
              </p:cNvPr>
              <p:cNvSpPr/>
              <p:nvPr/>
            </p:nvSpPr>
            <p:spPr>
              <a:xfrm>
                <a:off x="337005" y="920334"/>
                <a:ext cx="2094252" cy="3948832"/>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3" name="楕円 42">
                <a:extLst>
                  <a:ext uri="{FF2B5EF4-FFF2-40B4-BE49-F238E27FC236}">
                    <a16:creationId xmlns:a16="http://schemas.microsoft.com/office/drawing/2014/main" id="{3043F0B0-9017-4ABD-9738-1560DEF92FBD}"/>
                  </a:ext>
                </a:extLst>
              </p:cNvPr>
              <p:cNvSpPr/>
              <p:nvPr/>
            </p:nvSpPr>
            <p:spPr>
              <a:xfrm>
                <a:off x="1208583" y="4402762"/>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10" name="図 9">
              <a:extLst>
                <a:ext uri="{FF2B5EF4-FFF2-40B4-BE49-F238E27FC236}">
                  <a16:creationId xmlns:a16="http://schemas.microsoft.com/office/drawing/2014/main" id="{942E47BC-08B5-480B-A013-4E9D129135D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3176" y="1959015"/>
              <a:ext cx="1260662" cy="2260920"/>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ディスプレイ広告：プレミアムテキスト</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18</a:t>
            </a:fld>
            <a:endParaRPr kumimoji="1"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2120105253"/>
              </p:ext>
            </p:extLst>
          </p:nvPr>
        </p:nvGraphicFramePr>
        <p:xfrm>
          <a:off x="4793370" y="1754159"/>
          <a:ext cx="4812263" cy="4145355"/>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327977">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プレミアムテキスト</a:t>
                      </a:r>
                    </a:p>
                  </a:txBody>
                  <a:tcPr marL="72000" marR="72000" marT="72000" marB="72000"/>
                </a:tc>
                <a:extLst>
                  <a:ext uri="{0D108BD9-81ED-4DB2-BD59-A6C34878D82A}">
                    <a16:rowId xmlns:a16="http://schemas.microsoft.com/office/drawing/2014/main" val="1853849928"/>
                  </a:ext>
                </a:extLst>
              </a:tr>
              <a:tr h="327977">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doors</a:t>
                      </a:r>
                      <a:endParaRPr kumimoji="1" lang="ja-JP" altLang="en-US" sz="1050" dirty="0"/>
                    </a:p>
                  </a:txBody>
                  <a:tcPr marL="72000" marR="72000" marT="72000" marB="72000"/>
                </a:tc>
                <a:extLst>
                  <a:ext uri="{0D108BD9-81ED-4DB2-BD59-A6C34878D82A}">
                    <a16:rowId xmlns:a16="http://schemas.microsoft.com/office/drawing/2014/main" val="2437112898"/>
                  </a:ext>
                </a:extLst>
              </a:tr>
              <a:tr h="327977">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a:t>
                      </a:r>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327977">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327977">
                <a:tc>
                  <a:txBody>
                    <a:bodyPr/>
                    <a:lstStyle/>
                    <a:p>
                      <a:r>
                        <a:rPr kumimoji="1" lang="ja-JP" altLang="en-US" sz="1050" dirty="0"/>
                        <a:t>原稿規定</a:t>
                      </a:r>
                    </a:p>
                  </a:txBody>
                  <a:tcPr marL="72000" marR="72000" marT="72000" marB="72000"/>
                </a:tc>
                <a:tc>
                  <a:txBody>
                    <a:bodyPr/>
                    <a:lstStyle/>
                    <a:p>
                      <a:r>
                        <a:rPr kumimoji="1" lang="zh-CN" altLang="en-US" sz="1000" dirty="0"/>
                        <a:t>全</a:t>
                      </a:r>
                      <a:r>
                        <a:rPr kumimoji="1" lang="ja-JP" altLang="en-US" sz="1000" dirty="0"/>
                        <a:t>・半</a:t>
                      </a:r>
                      <a:r>
                        <a:rPr kumimoji="1" lang="zh-CN" altLang="en-US" sz="1000" dirty="0"/>
                        <a:t>角</a:t>
                      </a:r>
                      <a:r>
                        <a:rPr kumimoji="1" lang="ja-JP" altLang="en-US" sz="1000" dirty="0"/>
                        <a:t>問わず</a:t>
                      </a:r>
                      <a:r>
                        <a:rPr kumimoji="1" lang="en-US" altLang="zh-CN" sz="1000" dirty="0"/>
                        <a:t>30</a:t>
                      </a:r>
                      <a:r>
                        <a:rPr kumimoji="1" lang="zh-CN" altLang="en-US" sz="1000" dirty="0"/>
                        <a:t>文字以内</a:t>
                      </a:r>
                      <a:endParaRPr kumimoji="1" lang="ja-JP" altLang="en-US" sz="1000" dirty="0"/>
                    </a:p>
                  </a:txBody>
                  <a:tcPr marL="72000" marR="72000" marT="72000" marB="72000"/>
                </a:tc>
                <a:extLst>
                  <a:ext uri="{0D108BD9-81ED-4DB2-BD59-A6C34878D82A}">
                    <a16:rowId xmlns:a16="http://schemas.microsoft.com/office/drawing/2014/main" val="2918322274"/>
                  </a:ext>
                </a:extLst>
              </a:tr>
              <a:tr h="327977">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327977">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327977">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327977">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0.8</a:t>
                      </a:r>
                      <a:r>
                        <a:rPr kumimoji="1" lang="ja-JP" altLang="en-US" sz="1050" dirty="0"/>
                        <a:t>／</a:t>
                      </a:r>
                      <a:r>
                        <a:rPr kumimoji="1" lang="en-US" altLang="ja-JP" sz="1050" dirty="0"/>
                        <a:t>imp</a:t>
                      </a:r>
                      <a:endParaRPr kumimoji="1" lang="ja-JP" altLang="en-US" sz="1050" dirty="0"/>
                    </a:p>
                  </a:txBody>
                  <a:tcPr marL="72000" marR="72000" marT="72000" marB="72000"/>
                </a:tc>
                <a:extLst>
                  <a:ext uri="{0D108BD9-81ED-4DB2-BD59-A6C34878D82A}">
                    <a16:rowId xmlns:a16="http://schemas.microsoft.com/office/drawing/2014/main" val="3857387276"/>
                  </a:ext>
                </a:extLst>
              </a:tr>
              <a:tr h="388397">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72000"/>
                </a:tc>
                <a:extLst>
                  <a:ext uri="{0D108BD9-81ED-4DB2-BD59-A6C34878D82A}">
                    <a16:rowId xmlns:a16="http://schemas.microsoft.com/office/drawing/2014/main" val="486803579"/>
                  </a:ext>
                </a:extLst>
              </a:tr>
              <a:tr h="805165">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sp>
        <p:nvSpPr>
          <p:cNvPr id="13" name="テキスト ボックス 12">
            <a:extLst>
              <a:ext uri="{FF2B5EF4-FFF2-40B4-BE49-F238E27FC236}">
                <a16:creationId xmlns:a16="http://schemas.microsoft.com/office/drawing/2014/main" id="{D103F245-AC85-4120-9865-108D3B146319}"/>
              </a:ext>
            </a:extLst>
          </p:cNvPr>
          <p:cNvSpPr txBox="1"/>
          <p:nvPr/>
        </p:nvSpPr>
        <p:spPr>
          <a:xfrm>
            <a:off x="300367" y="958485"/>
            <a:ext cx="9305266" cy="526298"/>
          </a:xfrm>
          <a:prstGeom prst="rect">
            <a:avLst/>
          </a:prstGeom>
          <a:noFill/>
        </p:spPr>
        <p:txBody>
          <a:bodyPr wrap="square" lIns="0" tIns="0" rIns="0" bIns="0" rtlCol="0" anchor="ctr">
            <a:noAutofit/>
          </a:bodyPr>
          <a:lstStyle/>
          <a:p>
            <a:pPr algn="ctr">
              <a:lnSpc>
                <a:spcPct val="150000"/>
              </a:lnSpc>
            </a:pPr>
            <a:r>
              <a:rPr kumimoji="1" lang="ja-JP" altLang="en-US" sz="1200" b="1" dirty="0"/>
              <a:t>ファーストビューに表示するプレミアムテキスト。ワンメッセージ訴求にご活用ください</a:t>
            </a:r>
          </a:p>
        </p:txBody>
      </p:sp>
      <p:grpSp>
        <p:nvGrpSpPr>
          <p:cNvPr id="15" name="グループ化 14">
            <a:extLst>
              <a:ext uri="{FF2B5EF4-FFF2-40B4-BE49-F238E27FC236}">
                <a16:creationId xmlns:a16="http://schemas.microsoft.com/office/drawing/2014/main" id="{CD0D6AF8-DED7-4C02-B30F-3F7B979C8AFF}"/>
              </a:ext>
            </a:extLst>
          </p:cNvPr>
          <p:cNvGrpSpPr/>
          <p:nvPr/>
        </p:nvGrpSpPr>
        <p:grpSpPr>
          <a:xfrm>
            <a:off x="300368" y="958484"/>
            <a:ext cx="9305266" cy="526300"/>
            <a:chOff x="300368" y="886476"/>
            <a:chExt cx="9305266" cy="526300"/>
          </a:xfrm>
        </p:grpSpPr>
        <p:sp>
          <p:nvSpPr>
            <p:cNvPr id="16" name="フレーム (半分) 15">
              <a:extLst>
                <a:ext uri="{FF2B5EF4-FFF2-40B4-BE49-F238E27FC236}">
                  <a16:creationId xmlns:a16="http://schemas.microsoft.com/office/drawing/2014/main" id="{50C589F0-8377-4D25-82DC-38AF1BFD4508}"/>
                </a:ext>
              </a:extLst>
            </p:cNvPr>
            <p:cNvSpPr/>
            <p:nvPr/>
          </p:nvSpPr>
          <p:spPr>
            <a:xfrm>
              <a:off x="300368" y="886478"/>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18" name="フレーム (半分) 17">
              <a:extLst>
                <a:ext uri="{FF2B5EF4-FFF2-40B4-BE49-F238E27FC236}">
                  <a16:creationId xmlns:a16="http://schemas.microsoft.com/office/drawing/2014/main" id="{7234F915-C236-486E-87C2-39DC69C5B45F}"/>
                </a:ext>
              </a:extLst>
            </p:cNvPr>
            <p:cNvSpPr/>
            <p:nvPr/>
          </p:nvSpPr>
          <p:spPr>
            <a:xfrm rot="10800000">
              <a:off x="9079336" y="886476"/>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17" name="図 16">
            <a:extLst>
              <a:ext uri="{FF2B5EF4-FFF2-40B4-BE49-F238E27FC236}">
                <a16:creationId xmlns:a16="http://schemas.microsoft.com/office/drawing/2014/main" id="{60BB645A-25F4-4FA1-817C-E8AA4F87395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163564" y="1951982"/>
            <a:ext cx="268526" cy="82634"/>
          </a:xfrm>
          <a:prstGeom prst="rect">
            <a:avLst/>
          </a:prstGeom>
        </p:spPr>
      </p:pic>
      <p:pic>
        <p:nvPicPr>
          <p:cNvPr id="19" name="図 18">
            <a:extLst>
              <a:ext uri="{FF2B5EF4-FFF2-40B4-BE49-F238E27FC236}">
                <a16:creationId xmlns:a16="http://schemas.microsoft.com/office/drawing/2014/main" id="{56CCEC7D-77E2-4A16-81BF-F92F1985256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79384" y="2015204"/>
            <a:ext cx="453502" cy="139557"/>
          </a:xfrm>
          <a:prstGeom prst="rect">
            <a:avLst/>
          </a:prstGeom>
        </p:spPr>
      </p:pic>
    </p:spTree>
    <p:extLst>
      <p:ext uri="{BB962C8B-B14F-4D97-AF65-F5344CB8AC3E}">
        <p14:creationId xmlns:p14="http://schemas.microsoft.com/office/powerpoint/2010/main" val="228936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5C82E13-2753-4877-BA33-AD7E39C65D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231" t="17368" r="14866" b="17368"/>
          <a:stretch/>
        </p:blipFill>
        <p:spPr>
          <a:xfrm>
            <a:off x="3231128" y="1197486"/>
            <a:ext cx="3415436" cy="1051038"/>
          </a:xfrm>
          <a:prstGeom prst="rect">
            <a:avLst/>
          </a:prstGeom>
        </p:spPr>
      </p:pic>
      <p:sp>
        <p:nvSpPr>
          <p:cNvPr id="6" name="テキスト ボックス 5">
            <a:extLst>
              <a:ext uri="{FF2B5EF4-FFF2-40B4-BE49-F238E27FC236}">
                <a16:creationId xmlns:a16="http://schemas.microsoft.com/office/drawing/2014/main" id="{B8021468-15C4-45D7-8CC9-9B68E7F85BEA}"/>
              </a:ext>
            </a:extLst>
          </p:cNvPr>
          <p:cNvSpPr txBox="1"/>
          <p:nvPr/>
        </p:nvSpPr>
        <p:spPr>
          <a:xfrm>
            <a:off x="2798564" y="757560"/>
            <a:ext cx="4308872" cy="276999"/>
          </a:xfrm>
          <a:prstGeom prst="rect">
            <a:avLst/>
          </a:prstGeom>
          <a:noFill/>
        </p:spPr>
        <p:txBody>
          <a:bodyPr wrap="none" lIns="0" tIns="0" rIns="0" bIns="0" rtlCol="0">
            <a:spAutoFit/>
          </a:bodyPr>
          <a:lstStyle/>
          <a:p>
            <a:pPr algn="ctr"/>
            <a:r>
              <a:rPr lang="ja-JP" altLang="en-US" b="1" spc="600" dirty="0"/>
              <a:t>自分らしい人生の扉をひらこう</a:t>
            </a:r>
            <a:endParaRPr kumimoji="1" lang="ja-JP" altLang="en-US" sz="800" b="1" spc="600" dirty="0"/>
          </a:p>
        </p:txBody>
      </p:sp>
      <p:sp>
        <p:nvSpPr>
          <p:cNvPr id="3" name="正方形/長方形 2">
            <a:extLst>
              <a:ext uri="{FF2B5EF4-FFF2-40B4-BE49-F238E27FC236}">
                <a16:creationId xmlns:a16="http://schemas.microsoft.com/office/drawing/2014/main" id="{53EDFDCE-F0CC-4AFB-83D6-974BCE140FCA}"/>
              </a:ext>
            </a:extLst>
          </p:cNvPr>
          <p:cNvSpPr/>
          <p:nvPr/>
        </p:nvSpPr>
        <p:spPr>
          <a:xfrm>
            <a:off x="3944888" y="3398774"/>
            <a:ext cx="4980851" cy="2554545"/>
          </a:xfrm>
          <a:prstGeom prst="rect">
            <a:avLst/>
          </a:prstGeom>
        </p:spPr>
        <p:txBody>
          <a:bodyPr wrap="none">
            <a:spAutoFit/>
          </a:bodyPr>
          <a:lstStyle/>
          <a:p>
            <a:r>
              <a:rPr lang="ja-JP" altLang="en-US" sz="1600" b="1" spc="600" dirty="0">
                <a:latin typeface="+mn-ea"/>
              </a:rPr>
              <a:t>自分の手で扉をあけて、</a:t>
            </a:r>
          </a:p>
          <a:p>
            <a:r>
              <a:rPr lang="ja-JP" altLang="en-US" sz="1600" b="1" spc="600" dirty="0">
                <a:latin typeface="+mn-ea"/>
              </a:rPr>
              <a:t>人生を一歩前に。</a:t>
            </a:r>
          </a:p>
          <a:p>
            <a:r>
              <a:rPr lang="ja-JP" altLang="en-US" sz="1600" b="1" spc="600" dirty="0">
                <a:latin typeface="+mn-ea"/>
              </a:rPr>
              <a:t>私の「好き」のドアをあけよう。</a:t>
            </a:r>
          </a:p>
          <a:p>
            <a:endParaRPr lang="ja-JP" altLang="en-US" sz="1600" b="1" spc="600" dirty="0">
              <a:latin typeface="+mn-ea"/>
            </a:endParaRPr>
          </a:p>
          <a:p>
            <a:r>
              <a:rPr lang="ja-JP" altLang="en-US" sz="1600" b="1" spc="600" dirty="0">
                <a:latin typeface="+mn-ea"/>
              </a:rPr>
              <a:t>がんばるあなたの姿は、</a:t>
            </a:r>
          </a:p>
          <a:p>
            <a:r>
              <a:rPr lang="ja-JP" altLang="en-US" sz="1600" b="1" spc="600" dirty="0">
                <a:latin typeface="+mn-ea"/>
              </a:rPr>
              <a:t>誰かのロールモデルに。</a:t>
            </a:r>
          </a:p>
          <a:p>
            <a:r>
              <a:rPr lang="ja-JP" altLang="en-US" sz="1600" b="1" spc="600" dirty="0">
                <a:latin typeface="+mn-ea"/>
              </a:rPr>
              <a:t> </a:t>
            </a:r>
          </a:p>
          <a:p>
            <a:r>
              <a:rPr lang="ja-JP" altLang="en-US" sz="1600" b="1" spc="600" dirty="0">
                <a:latin typeface="+mn-ea"/>
              </a:rPr>
              <a:t>日経</a:t>
            </a:r>
            <a:r>
              <a:rPr lang="en-US" altLang="ja-JP" sz="1600" b="1" spc="600" dirty="0">
                <a:latin typeface="+mn-ea"/>
              </a:rPr>
              <a:t>doors</a:t>
            </a:r>
            <a:r>
              <a:rPr lang="ja-JP" altLang="en-US" sz="1600" b="1" spc="600" dirty="0">
                <a:latin typeface="+mn-ea"/>
              </a:rPr>
              <a:t>は</a:t>
            </a:r>
          </a:p>
          <a:p>
            <a:r>
              <a:rPr lang="ja-JP" altLang="en-US" sz="1600" b="1" spc="600" dirty="0">
                <a:latin typeface="+mn-ea"/>
              </a:rPr>
              <a:t>自分らしい人生を選ぶひとのための</a:t>
            </a:r>
          </a:p>
          <a:p>
            <a:r>
              <a:rPr lang="ja-JP" altLang="en-US" sz="1600" b="1" spc="600" dirty="0">
                <a:latin typeface="+mn-ea"/>
              </a:rPr>
              <a:t>仕事と好きを応援するメディアです。</a:t>
            </a:r>
            <a:endParaRPr lang="ja-JP" altLang="en-US" sz="1600" b="1" spc="600" dirty="0"/>
          </a:p>
        </p:txBody>
      </p:sp>
      <p:cxnSp>
        <p:nvCxnSpPr>
          <p:cNvPr id="8" name="直線コネクタ 7">
            <a:extLst>
              <a:ext uri="{FF2B5EF4-FFF2-40B4-BE49-F238E27FC236}">
                <a16:creationId xmlns:a16="http://schemas.microsoft.com/office/drawing/2014/main" id="{B89EBFFA-50EF-40A1-B8F8-24E31D1BACE6}"/>
              </a:ext>
            </a:extLst>
          </p:cNvPr>
          <p:cNvCxnSpPr>
            <a:cxnSpLocks/>
          </p:cNvCxnSpPr>
          <p:nvPr/>
        </p:nvCxnSpPr>
        <p:spPr>
          <a:xfrm>
            <a:off x="0" y="2852936"/>
            <a:ext cx="9906000" cy="0"/>
          </a:xfrm>
          <a:prstGeom prst="line">
            <a:avLst/>
          </a:prstGeom>
          <a:ln w="15875">
            <a:solidFill>
              <a:schemeClr val="tx2"/>
            </a:solidFill>
            <a:tailEnd type="none" w="lg" len="med"/>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1C39F971-2D57-4B85-B8B7-D6FFEB403ADB}"/>
              </a:ext>
            </a:extLst>
          </p:cNvPr>
          <p:cNvSpPr>
            <a:spLocks noGrp="1"/>
          </p:cNvSpPr>
          <p:nvPr>
            <p:ph type="sldNum" sz="quarter" idx="12"/>
          </p:nvPr>
        </p:nvSpPr>
        <p:spPr/>
        <p:txBody>
          <a:bodyPr/>
          <a:lstStyle/>
          <a:p>
            <a:fld id="{5EE0A3BD-3DA5-4991-ABDC-D838213B01CE}" type="slidenum">
              <a:rPr kumimoji="1" lang="ja-JP" altLang="en-US" smtClean="0"/>
              <a:t>1</a:t>
            </a:fld>
            <a:endParaRPr kumimoji="1" lang="ja-JP" altLang="en-US"/>
          </a:p>
        </p:txBody>
      </p:sp>
      <p:sp>
        <p:nvSpPr>
          <p:cNvPr id="13" name="正方形/長方形 12">
            <a:extLst>
              <a:ext uri="{FF2B5EF4-FFF2-40B4-BE49-F238E27FC236}">
                <a16:creationId xmlns:a16="http://schemas.microsoft.com/office/drawing/2014/main" id="{C99C6EC1-C6D8-4917-9CF1-7313C1F64528}"/>
              </a:ext>
            </a:extLst>
          </p:cNvPr>
          <p:cNvSpPr/>
          <p:nvPr/>
        </p:nvSpPr>
        <p:spPr>
          <a:xfrm>
            <a:off x="1385655" y="5898206"/>
            <a:ext cx="2317942" cy="338554"/>
          </a:xfrm>
          <a:prstGeom prst="rect">
            <a:avLst/>
          </a:prstGeom>
        </p:spPr>
        <p:txBody>
          <a:bodyPr wrap="none" lIns="0" tIns="0" rIns="0" bIns="0">
            <a:spAutoFit/>
          </a:bodyPr>
          <a:lstStyle/>
          <a:p>
            <a:r>
              <a:rPr lang="ja-JP" altLang="en-US" sz="1100" b="1" spc="300" dirty="0"/>
              <a:t>日経</a:t>
            </a:r>
            <a:r>
              <a:rPr lang="en-US" altLang="ja-JP" sz="1100" b="1" spc="300" dirty="0"/>
              <a:t>doors</a:t>
            </a:r>
            <a:r>
              <a:rPr lang="ja-JP" altLang="en-US" sz="1100" b="1" spc="300" dirty="0"/>
              <a:t>編集長</a:t>
            </a:r>
          </a:p>
          <a:p>
            <a:r>
              <a:rPr lang="ja-JP" altLang="en-US" sz="1100" b="1" spc="300" dirty="0"/>
              <a:t>飯泉 梓（いいずみ あずさ）</a:t>
            </a:r>
          </a:p>
        </p:txBody>
      </p:sp>
      <p:pic>
        <p:nvPicPr>
          <p:cNvPr id="5" name="図 4" descr="女性の顔&#10;&#10;自動的に生成された説明">
            <a:extLst>
              <a:ext uri="{FF2B5EF4-FFF2-40B4-BE49-F238E27FC236}">
                <a16:creationId xmlns:a16="http://schemas.microsoft.com/office/drawing/2014/main" id="{355C9E3E-FA9E-4967-8524-BD3E2D71E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386" y="3367978"/>
            <a:ext cx="1766078" cy="2354771"/>
          </a:xfrm>
          <a:prstGeom prst="rect">
            <a:avLst/>
          </a:prstGeom>
        </p:spPr>
      </p:pic>
    </p:spTree>
    <p:extLst>
      <p:ext uri="{BB962C8B-B14F-4D97-AF65-F5344CB8AC3E}">
        <p14:creationId xmlns:p14="http://schemas.microsoft.com/office/powerpoint/2010/main" val="413004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EB0BE935-AD52-40D6-8BFD-003B524C270A}"/>
              </a:ext>
            </a:extLst>
          </p:cNvPr>
          <p:cNvGrpSpPr/>
          <p:nvPr/>
        </p:nvGrpSpPr>
        <p:grpSpPr>
          <a:xfrm>
            <a:off x="2089176" y="1757391"/>
            <a:ext cx="2417303" cy="4589659"/>
            <a:chOff x="2089176" y="1757391"/>
            <a:chExt cx="2417303" cy="4589659"/>
          </a:xfrm>
        </p:grpSpPr>
        <p:sp>
          <p:nvSpPr>
            <p:cNvPr id="28" name="正方形/長方形 27">
              <a:extLst>
                <a:ext uri="{FF2B5EF4-FFF2-40B4-BE49-F238E27FC236}">
                  <a16:creationId xmlns:a16="http://schemas.microsoft.com/office/drawing/2014/main" id="{38FAC805-CCF0-47D7-9D78-525F16A665CD}"/>
                </a:ext>
              </a:extLst>
            </p:cNvPr>
            <p:cNvSpPr/>
            <p:nvPr/>
          </p:nvSpPr>
          <p:spPr>
            <a:xfrm>
              <a:off x="2089176" y="1757391"/>
              <a:ext cx="2417303" cy="4589659"/>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7" name="図 6">
              <a:extLst>
                <a:ext uri="{FF2B5EF4-FFF2-40B4-BE49-F238E27FC236}">
                  <a16:creationId xmlns:a16="http://schemas.microsoft.com/office/drawing/2014/main" id="{D922BA1D-12B2-4DE1-9057-7EA402F5A1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5563"/>
            <a:stretch/>
          </p:blipFill>
          <p:spPr>
            <a:xfrm>
              <a:off x="2185472" y="1863677"/>
              <a:ext cx="2224751" cy="4483373"/>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ディスプレイ広告：テキストアド</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19</a:t>
            </a:fld>
            <a:endParaRPr kumimoji="1"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2608221316"/>
              </p:ext>
            </p:extLst>
          </p:nvPr>
        </p:nvGraphicFramePr>
        <p:xfrm>
          <a:off x="4793370" y="1754159"/>
          <a:ext cx="4812263" cy="4145355"/>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327977">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ja-JP" altLang="en-US" sz="1050" dirty="0"/>
                        <a:t>テキストアド</a:t>
                      </a:r>
                    </a:p>
                  </a:txBody>
                  <a:tcPr marL="72000" marR="72000" marT="72000" marB="72000"/>
                </a:tc>
                <a:extLst>
                  <a:ext uri="{0D108BD9-81ED-4DB2-BD59-A6C34878D82A}">
                    <a16:rowId xmlns:a16="http://schemas.microsoft.com/office/drawing/2014/main" val="1853849928"/>
                  </a:ext>
                </a:extLst>
              </a:tr>
              <a:tr h="327977">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doors</a:t>
                      </a:r>
                      <a:endParaRPr kumimoji="1" lang="ja-JP" altLang="en-US" sz="1050" dirty="0"/>
                    </a:p>
                  </a:txBody>
                  <a:tcPr marL="72000" marR="72000" marT="72000" marB="72000"/>
                </a:tc>
                <a:extLst>
                  <a:ext uri="{0D108BD9-81ED-4DB2-BD59-A6C34878D82A}">
                    <a16:rowId xmlns:a16="http://schemas.microsoft.com/office/drawing/2014/main" val="2437112898"/>
                  </a:ext>
                </a:extLst>
              </a:tr>
              <a:tr h="327977">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a:t>
                      </a:r>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327977">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327977">
                <a:tc>
                  <a:txBody>
                    <a:bodyPr/>
                    <a:lstStyle/>
                    <a:p>
                      <a:r>
                        <a:rPr kumimoji="1" lang="ja-JP" altLang="en-US" sz="1050" dirty="0"/>
                        <a:t>原稿規定</a:t>
                      </a:r>
                    </a:p>
                  </a:txBody>
                  <a:tcPr marL="72000" marR="72000" marT="72000" marB="72000"/>
                </a:tc>
                <a:tc>
                  <a:txBody>
                    <a:bodyPr/>
                    <a:lstStyle/>
                    <a:p>
                      <a:r>
                        <a:rPr kumimoji="1" lang="zh-CN" altLang="en-US" sz="1000" dirty="0"/>
                        <a:t>全</a:t>
                      </a:r>
                      <a:r>
                        <a:rPr kumimoji="1" lang="ja-JP" altLang="en-US" sz="1000" dirty="0"/>
                        <a:t>・半</a:t>
                      </a:r>
                      <a:r>
                        <a:rPr kumimoji="1" lang="zh-CN" altLang="en-US" sz="1000" dirty="0"/>
                        <a:t>角</a:t>
                      </a:r>
                      <a:r>
                        <a:rPr kumimoji="1" lang="ja-JP" altLang="en-US" sz="1000" dirty="0"/>
                        <a:t>問わず</a:t>
                      </a:r>
                      <a:r>
                        <a:rPr kumimoji="1" lang="en-US" altLang="zh-CN" sz="1000" dirty="0"/>
                        <a:t>30</a:t>
                      </a:r>
                      <a:r>
                        <a:rPr kumimoji="1" lang="zh-CN" altLang="en-US" sz="1000" dirty="0"/>
                        <a:t>文字以内</a:t>
                      </a:r>
                      <a:endParaRPr kumimoji="1" lang="ja-JP" altLang="en-US" sz="1000" dirty="0"/>
                    </a:p>
                  </a:txBody>
                  <a:tcPr marL="72000" marR="72000" marT="72000" marB="72000"/>
                </a:tc>
                <a:extLst>
                  <a:ext uri="{0D108BD9-81ED-4DB2-BD59-A6C34878D82A}">
                    <a16:rowId xmlns:a16="http://schemas.microsoft.com/office/drawing/2014/main" val="2918322274"/>
                  </a:ext>
                </a:extLst>
              </a:tr>
              <a:tr h="327977">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327977">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327977">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327977">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0.5</a:t>
                      </a:r>
                      <a:r>
                        <a:rPr kumimoji="1" lang="ja-JP" altLang="en-US" sz="1050" dirty="0"/>
                        <a:t>／</a:t>
                      </a:r>
                      <a:r>
                        <a:rPr kumimoji="1" lang="en-US" altLang="ja-JP" sz="1050" dirty="0"/>
                        <a:t>imp</a:t>
                      </a:r>
                      <a:endParaRPr kumimoji="1" lang="ja-JP" altLang="en-US" sz="1050" dirty="0"/>
                    </a:p>
                  </a:txBody>
                  <a:tcPr marL="72000" marR="72000" marT="72000" marB="72000"/>
                </a:tc>
                <a:extLst>
                  <a:ext uri="{0D108BD9-81ED-4DB2-BD59-A6C34878D82A}">
                    <a16:rowId xmlns:a16="http://schemas.microsoft.com/office/drawing/2014/main" val="3857387276"/>
                  </a:ext>
                </a:extLst>
              </a:tr>
              <a:tr h="388397">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72000"/>
                </a:tc>
                <a:extLst>
                  <a:ext uri="{0D108BD9-81ED-4DB2-BD59-A6C34878D82A}">
                    <a16:rowId xmlns:a16="http://schemas.microsoft.com/office/drawing/2014/main" val="486803579"/>
                  </a:ext>
                </a:extLst>
              </a:tr>
              <a:tr h="805165">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sp>
        <p:nvSpPr>
          <p:cNvPr id="26" name="テキスト ボックス 25">
            <a:extLst>
              <a:ext uri="{FF2B5EF4-FFF2-40B4-BE49-F238E27FC236}">
                <a16:creationId xmlns:a16="http://schemas.microsoft.com/office/drawing/2014/main" id="{94280EAF-76D7-4CFA-B2A8-8E8EA4F591DC}"/>
              </a:ext>
            </a:extLst>
          </p:cNvPr>
          <p:cNvSpPr txBox="1"/>
          <p:nvPr/>
        </p:nvSpPr>
        <p:spPr>
          <a:xfrm>
            <a:off x="300367" y="958485"/>
            <a:ext cx="9305266" cy="526298"/>
          </a:xfrm>
          <a:prstGeom prst="rect">
            <a:avLst/>
          </a:prstGeom>
          <a:noFill/>
        </p:spPr>
        <p:txBody>
          <a:bodyPr wrap="square" lIns="0" tIns="0" rIns="0" bIns="0" rtlCol="0" anchor="ctr">
            <a:noAutofit/>
          </a:bodyPr>
          <a:lstStyle/>
          <a:p>
            <a:pPr algn="ctr">
              <a:lnSpc>
                <a:spcPct val="150000"/>
              </a:lnSpc>
            </a:pPr>
            <a:r>
              <a:rPr kumimoji="1" lang="ja-JP" altLang="en-US" sz="1200" b="1" dirty="0"/>
              <a:t>ページ下部に表示するテキストアド。露出量を重視するキャンペーンなどにご活用ください</a:t>
            </a:r>
          </a:p>
        </p:txBody>
      </p:sp>
      <p:grpSp>
        <p:nvGrpSpPr>
          <p:cNvPr id="18" name="グループ化 17">
            <a:extLst>
              <a:ext uri="{FF2B5EF4-FFF2-40B4-BE49-F238E27FC236}">
                <a16:creationId xmlns:a16="http://schemas.microsoft.com/office/drawing/2014/main" id="{D2D23999-DCB4-45FD-AF58-4FB53FFD9A19}"/>
              </a:ext>
            </a:extLst>
          </p:cNvPr>
          <p:cNvGrpSpPr/>
          <p:nvPr/>
        </p:nvGrpSpPr>
        <p:grpSpPr>
          <a:xfrm>
            <a:off x="300368" y="958484"/>
            <a:ext cx="9305266" cy="526300"/>
            <a:chOff x="300368" y="886476"/>
            <a:chExt cx="9305266" cy="526300"/>
          </a:xfrm>
        </p:grpSpPr>
        <p:sp>
          <p:nvSpPr>
            <p:cNvPr id="22" name="フレーム (半分) 21">
              <a:extLst>
                <a:ext uri="{FF2B5EF4-FFF2-40B4-BE49-F238E27FC236}">
                  <a16:creationId xmlns:a16="http://schemas.microsoft.com/office/drawing/2014/main" id="{EAC2CE9A-67FF-444B-9376-62089ABA411E}"/>
                </a:ext>
              </a:extLst>
            </p:cNvPr>
            <p:cNvSpPr/>
            <p:nvPr/>
          </p:nvSpPr>
          <p:spPr>
            <a:xfrm>
              <a:off x="300368" y="886478"/>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3" name="フレーム (半分) 22">
              <a:extLst>
                <a:ext uri="{FF2B5EF4-FFF2-40B4-BE49-F238E27FC236}">
                  <a16:creationId xmlns:a16="http://schemas.microsoft.com/office/drawing/2014/main" id="{517560B7-D8E8-4DE7-AFB0-77764E9346AB}"/>
                </a:ext>
              </a:extLst>
            </p:cNvPr>
            <p:cNvSpPr/>
            <p:nvPr/>
          </p:nvSpPr>
          <p:spPr>
            <a:xfrm rot="10800000">
              <a:off x="9079336" y="886476"/>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pSp>
        <p:nvGrpSpPr>
          <p:cNvPr id="5" name="グループ化 4">
            <a:extLst>
              <a:ext uri="{FF2B5EF4-FFF2-40B4-BE49-F238E27FC236}">
                <a16:creationId xmlns:a16="http://schemas.microsoft.com/office/drawing/2014/main" id="{CD91B6B0-9B9D-4A39-BB82-E8191C2CEA08}"/>
              </a:ext>
            </a:extLst>
          </p:cNvPr>
          <p:cNvGrpSpPr/>
          <p:nvPr/>
        </p:nvGrpSpPr>
        <p:grpSpPr>
          <a:xfrm>
            <a:off x="344488" y="1757392"/>
            <a:ext cx="1527570" cy="2880320"/>
            <a:chOff x="344488" y="1757392"/>
            <a:chExt cx="1527570" cy="2880320"/>
          </a:xfrm>
        </p:grpSpPr>
        <p:grpSp>
          <p:nvGrpSpPr>
            <p:cNvPr id="31" name="グループ化 30">
              <a:extLst>
                <a:ext uri="{FF2B5EF4-FFF2-40B4-BE49-F238E27FC236}">
                  <a16:creationId xmlns:a16="http://schemas.microsoft.com/office/drawing/2014/main" id="{4A919E22-914D-45FB-BE6F-6A9B03087B7E}"/>
                </a:ext>
              </a:extLst>
            </p:cNvPr>
            <p:cNvGrpSpPr/>
            <p:nvPr/>
          </p:nvGrpSpPr>
          <p:grpSpPr>
            <a:xfrm>
              <a:off x="344488" y="1757392"/>
              <a:ext cx="1527570" cy="2880320"/>
              <a:chOff x="337005" y="920333"/>
              <a:chExt cx="2094251" cy="3948828"/>
            </a:xfrm>
          </p:grpSpPr>
          <p:sp>
            <p:nvSpPr>
              <p:cNvPr id="33" name="四角形: 角を丸くする 32">
                <a:extLst>
                  <a:ext uri="{FF2B5EF4-FFF2-40B4-BE49-F238E27FC236}">
                    <a16:creationId xmlns:a16="http://schemas.microsoft.com/office/drawing/2014/main" id="{F499740F-51CB-4A32-86CD-A0A7766F861D}"/>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3" name="楕円 42">
                <a:extLst>
                  <a:ext uri="{FF2B5EF4-FFF2-40B4-BE49-F238E27FC236}">
                    <a16:creationId xmlns:a16="http://schemas.microsoft.com/office/drawing/2014/main" id="{3043F0B0-9017-4ABD-9738-1560DEF92FBD}"/>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12" name="図 11">
              <a:extLst>
                <a:ext uri="{FF2B5EF4-FFF2-40B4-BE49-F238E27FC236}">
                  <a16:creationId xmlns:a16="http://schemas.microsoft.com/office/drawing/2014/main" id="{16EF8410-7361-46C9-8A51-25833767C57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2707" y="1959015"/>
              <a:ext cx="1271131" cy="2260920"/>
            </a:xfrm>
            <a:prstGeom prst="rect">
              <a:avLst/>
            </a:prstGeom>
          </p:spPr>
        </p:pic>
        <p:pic>
          <p:nvPicPr>
            <p:cNvPr id="24" name="図 23">
              <a:extLst>
                <a:ext uri="{FF2B5EF4-FFF2-40B4-BE49-F238E27FC236}">
                  <a16:creationId xmlns:a16="http://schemas.microsoft.com/office/drawing/2014/main" id="{50865A95-C084-4906-9BA9-044BC535025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0696" y="1959015"/>
              <a:ext cx="1271131" cy="196601"/>
            </a:xfrm>
            <a:prstGeom prst="rect">
              <a:avLst/>
            </a:prstGeom>
          </p:spPr>
        </p:pic>
      </p:grpSp>
      <p:pic>
        <p:nvPicPr>
          <p:cNvPr id="19" name="図 18">
            <a:extLst>
              <a:ext uri="{FF2B5EF4-FFF2-40B4-BE49-F238E27FC236}">
                <a16:creationId xmlns:a16="http://schemas.microsoft.com/office/drawing/2014/main" id="{8D3971A5-E519-4E5A-A297-906A3178E9C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152800" y="1948172"/>
            <a:ext cx="268526" cy="82634"/>
          </a:xfrm>
          <a:prstGeom prst="rect">
            <a:avLst/>
          </a:prstGeom>
        </p:spPr>
      </p:pic>
      <p:pic>
        <p:nvPicPr>
          <p:cNvPr id="20" name="図 19">
            <a:extLst>
              <a:ext uri="{FF2B5EF4-FFF2-40B4-BE49-F238E27FC236}">
                <a16:creationId xmlns:a16="http://schemas.microsoft.com/office/drawing/2014/main" id="{FEA93776-898E-48A3-9756-D53DB094FF9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10409" y="1988840"/>
            <a:ext cx="379740" cy="116858"/>
          </a:xfrm>
          <a:prstGeom prst="rect">
            <a:avLst/>
          </a:prstGeom>
        </p:spPr>
      </p:pic>
    </p:spTree>
    <p:extLst>
      <p:ext uri="{BB962C8B-B14F-4D97-AF65-F5344CB8AC3E}">
        <p14:creationId xmlns:p14="http://schemas.microsoft.com/office/powerpoint/2010/main" val="107384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ディスプレイ広告：</a:t>
            </a:r>
            <a:r>
              <a:rPr lang="en-US" altLang="ja-JP" dirty="0"/>
              <a:t>Run</a:t>
            </a:r>
            <a:r>
              <a:rPr lang="ja-JP" altLang="en-US" dirty="0"/>
              <a:t> </a:t>
            </a:r>
            <a:r>
              <a:rPr lang="en-US" altLang="ja-JP" dirty="0"/>
              <a:t>of </a:t>
            </a:r>
            <a:r>
              <a:rPr lang="en-US" altLang="ja-JP" dirty="0" err="1"/>
              <a:t>xwoman</a:t>
            </a:r>
            <a:r>
              <a:rPr lang="ja-JP" altLang="en-US" dirty="0"/>
              <a:t> レクタングル</a:t>
            </a:r>
            <a:endParaRPr kumimoji="1"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kumimoji="1" lang="ja-JP" altLang="en-US" smtClean="0"/>
              <a:t>20</a:t>
            </a:fld>
            <a:endParaRPr kumimoji="1"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361975785"/>
              </p:ext>
            </p:extLst>
          </p:nvPr>
        </p:nvGraphicFramePr>
        <p:xfrm>
          <a:off x="4793370" y="1754159"/>
          <a:ext cx="4812263" cy="4208319"/>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241302">
                <a:tc>
                  <a:txBody>
                    <a:bodyPr/>
                    <a:lstStyle/>
                    <a:p>
                      <a:r>
                        <a:rPr kumimoji="1" lang="ja-JP" altLang="en-US" sz="1050" dirty="0"/>
                        <a:t>メニュー名</a:t>
                      </a:r>
                      <a:endParaRPr kumimoji="1" lang="en-US" altLang="ja-JP" sz="1050" dirty="0"/>
                    </a:p>
                  </a:txBody>
                  <a:tcPr marL="72000" marR="72000" marT="72000" marB="72000"/>
                </a:tc>
                <a:tc>
                  <a:txBody>
                    <a:bodyPr/>
                    <a:lstStyle/>
                    <a:p>
                      <a:r>
                        <a:rPr kumimoji="1" lang="en-US" altLang="ja-JP" sz="1050" dirty="0"/>
                        <a:t>Run of </a:t>
                      </a:r>
                      <a:r>
                        <a:rPr kumimoji="1" lang="en-US" altLang="ja-JP" sz="1050" dirty="0" err="1"/>
                        <a:t>xwoman</a:t>
                      </a:r>
                      <a:endParaRPr kumimoji="1" lang="ja-JP" altLang="en-US" sz="1050" dirty="0"/>
                    </a:p>
                  </a:txBody>
                  <a:tcPr marL="72000" marR="72000" marT="72000" marB="72000"/>
                </a:tc>
                <a:extLst>
                  <a:ext uri="{0D108BD9-81ED-4DB2-BD59-A6C34878D82A}">
                    <a16:rowId xmlns:a16="http://schemas.microsoft.com/office/drawing/2014/main" val="1853849928"/>
                  </a:ext>
                </a:extLst>
              </a:tr>
              <a:tr h="241302">
                <a:tc>
                  <a:txBody>
                    <a:bodyPr/>
                    <a:lstStyle/>
                    <a:p>
                      <a:r>
                        <a:rPr kumimoji="1" lang="ja-JP" altLang="en-US" sz="1050" dirty="0"/>
                        <a:t>掲載媒体</a:t>
                      </a:r>
                    </a:p>
                  </a:txBody>
                  <a:tcPr marL="72000" marR="72000" marT="72000" marB="72000"/>
                </a:tc>
                <a:tc>
                  <a:txBody>
                    <a:bodyPr/>
                    <a:lstStyle/>
                    <a:p>
                      <a:r>
                        <a:rPr kumimoji="1" lang="ja-JP" altLang="en-US" sz="1050" dirty="0"/>
                        <a:t>日経</a:t>
                      </a:r>
                      <a:r>
                        <a:rPr kumimoji="1" lang="en-US" altLang="ja-JP" sz="1050" dirty="0"/>
                        <a:t>DUAL</a:t>
                      </a:r>
                      <a:r>
                        <a:rPr kumimoji="1" lang="ja-JP" altLang="en-US" sz="1050" dirty="0" err="1"/>
                        <a:t>、</a:t>
                      </a:r>
                      <a:r>
                        <a:rPr kumimoji="1" lang="ja-JP" altLang="en-US" sz="1050" dirty="0"/>
                        <a:t>日経</a:t>
                      </a:r>
                      <a:r>
                        <a:rPr kumimoji="1" lang="en-US" altLang="ja-JP" sz="1050" dirty="0"/>
                        <a:t>ARIA</a:t>
                      </a:r>
                      <a:r>
                        <a:rPr kumimoji="1" lang="ja-JP" altLang="en-US" sz="1050" dirty="0" err="1"/>
                        <a:t>、</a:t>
                      </a:r>
                      <a:r>
                        <a:rPr kumimoji="1" lang="ja-JP" altLang="en-US" sz="1050" dirty="0"/>
                        <a:t>日経</a:t>
                      </a:r>
                      <a:r>
                        <a:rPr kumimoji="1" lang="en-US" altLang="ja-JP" sz="1050" dirty="0"/>
                        <a:t>doors</a:t>
                      </a:r>
                      <a:endParaRPr kumimoji="1" lang="ja-JP" altLang="en-US" sz="1050" dirty="0"/>
                    </a:p>
                  </a:txBody>
                  <a:tcPr marL="72000" marR="72000" marT="72000" marB="72000"/>
                </a:tc>
                <a:extLst>
                  <a:ext uri="{0D108BD9-81ED-4DB2-BD59-A6C34878D82A}">
                    <a16:rowId xmlns:a16="http://schemas.microsoft.com/office/drawing/2014/main" val="2437112898"/>
                  </a:ext>
                </a:extLst>
              </a:tr>
              <a:tr h="241302">
                <a:tc>
                  <a:txBody>
                    <a:bodyPr/>
                    <a:lstStyle/>
                    <a:p>
                      <a:r>
                        <a:rPr kumimoji="1" lang="ja-JP" altLang="en-US" sz="1050" dirty="0"/>
                        <a:t>掲載面</a:t>
                      </a:r>
                    </a:p>
                  </a:txBody>
                  <a:tcPr marL="72000" marR="72000" marT="72000" marB="72000"/>
                </a:tc>
                <a:tc>
                  <a:txBody>
                    <a:bodyPr/>
                    <a:lstStyle/>
                    <a:p>
                      <a:r>
                        <a:rPr kumimoji="1" lang="en-US" altLang="ja-JP" sz="1050" dirty="0"/>
                        <a:t>PC</a:t>
                      </a:r>
                      <a:r>
                        <a:rPr kumimoji="1" lang="ja-JP" altLang="en-US" sz="1050" dirty="0"/>
                        <a:t>・</a:t>
                      </a:r>
                      <a:r>
                        <a:rPr kumimoji="1" lang="en-US" altLang="ja-JP" sz="1050" dirty="0"/>
                        <a:t>SP</a:t>
                      </a:r>
                      <a:r>
                        <a:rPr kumimoji="1" lang="ja-JP" altLang="en-US" sz="1050" dirty="0"/>
                        <a:t>全ページ　</a:t>
                      </a:r>
                      <a:r>
                        <a:rPr kumimoji="1" lang="en-US" altLang="ja-JP" sz="1050" dirty="0"/>
                        <a:t>*</a:t>
                      </a:r>
                      <a:r>
                        <a:rPr kumimoji="1" lang="ja-JP" altLang="en-US" sz="1050" dirty="0"/>
                        <a:t>一部ページを除く</a:t>
                      </a:r>
                    </a:p>
                  </a:txBody>
                  <a:tcPr marL="72000" marR="72000" marT="72000" marB="72000"/>
                </a:tc>
                <a:extLst>
                  <a:ext uri="{0D108BD9-81ED-4DB2-BD59-A6C34878D82A}">
                    <a16:rowId xmlns:a16="http://schemas.microsoft.com/office/drawing/2014/main" val="3853301974"/>
                  </a:ext>
                </a:extLst>
              </a:tr>
              <a:tr h="241302">
                <a:tc>
                  <a:txBody>
                    <a:bodyPr/>
                    <a:lstStyle/>
                    <a:p>
                      <a:r>
                        <a:rPr kumimoji="1" lang="ja-JP" altLang="en-US" sz="1050" dirty="0"/>
                        <a:t>表示形式</a:t>
                      </a:r>
                    </a:p>
                  </a:txBody>
                  <a:tcPr marL="72000" marR="72000" marT="72000" marB="72000"/>
                </a:tc>
                <a:tc>
                  <a:txBody>
                    <a:bodyPr/>
                    <a:lstStyle/>
                    <a:p>
                      <a:r>
                        <a:rPr kumimoji="1" lang="ja-JP" altLang="en-US" sz="1050" dirty="0"/>
                        <a:t>ローテーション</a:t>
                      </a:r>
                    </a:p>
                  </a:txBody>
                  <a:tcPr marL="72000" marR="72000" marT="72000" marB="72000"/>
                </a:tc>
                <a:extLst>
                  <a:ext uri="{0D108BD9-81ED-4DB2-BD59-A6C34878D82A}">
                    <a16:rowId xmlns:a16="http://schemas.microsoft.com/office/drawing/2014/main" val="490476437"/>
                  </a:ext>
                </a:extLst>
              </a:tr>
              <a:tr h="170729">
                <a:tc>
                  <a:txBody>
                    <a:bodyPr/>
                    <a:lstStyle/>
                    <a:p>
                      <a:r>
                        <a:rPr kumimoji="1" lang="ja-JP" altLang="en-US" sz="1050" dirty="0"/>
                        <a:t>原稿規定</a:t>
                      </a:r>
                    </a:p>
                  </a:txBody>
                  <a:tcPr marL="72000" marR="72000" marT="72000" marB="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n-lt"/>
                          <a:ea typeface="+mn-ea"/>
                          <a:cs typeface="+mn-cs"/>
                        </a:rPr>
                        <a:t>300</a:t>
                      </a:r>
                      <a:r>
                        <a:rPr kumimoji="1" lang="ja-JP" altLang="en-US" sz="1050" b="0" i="0" u="none" strike="noStrike" kern="1200" cap="none" spc="0" normalizeH="0" baseline="0" noProof="0" dirty="0" err="1">
                          <a:ln>
                            <a:noFill/>
                          </a:ln>
                          <a:solidFill>
                            <a:prstClr val="black"/>
                          </a:solidFill>
                          <a:effectLst/>
                          <a:uLnTx/>
                          <a:uFillTx/>
                          <a:latin typeface="+mn-lt"/>
                          <a:ea typeface="+mn-ea"/>
                          <a:cs typeface="+mn-cs"/>
                        </a:rPr>
                        <a:t>ｘ</a:t>
                      </a:r>
                      <a:r>
                        <a:rPr kumimoji="1" lang="en-US" altLang="ja-JP" sz="1050" b="0" i="0" u="none" strike="noStrike" kern="1200" cap="none" spc="0" normalizeH="0" baseline="0" noProof="0" dirty="0">
                          <a:ln>
                            <a:noFill/>
                          </a:ln>
                          <a:solidFill>
                            <a:prstClr val="black"/>
                          </a:solidFill>
                          <a:effectLst/>
                          <a:uLnTx/>
                          <a:uFillTx/>
                          <a:latin typeface="+mn-lt"/>
                          <a:ea typeface="+mn-ea"/>
                          <a:cs typeface="+mn-cs"/>
                        </a:rPr>
                        <a:t>250</a:t>
                      </a:r>
                      <a:r>
                        <a:rPr kumimoji="1" lang="ja-JP" altLang="en-US" sz="1050" b="0" i="0" u="none" strike="noStrike" kern="1200" cap="none" spc="0" normalizeH="0" baseline="0" noProof="0" dirty="0">
                          <a:ln>
                            <a:noFill/>
                          </a:ln>
                          <a:solidFill>
                            <a:prstClr val="black"/>
                          </a:solidFill>
                          <a:effectLst/>
                          <a:uLnTx/>
                          <a:uFillTx/>
                          <a:latin typeface="+mn-lt"/>
                          <a:ea typeface="+mn-ea"/>
                          <a:cs typeface="+mn-cs"/>
                        </a:rPr>
                        <a:t>／</a:t>
                      </a:r>
                      <a:r>
                        <a:rPr kumimoji="1" lang="en-US" altLang="ja-JP" sz="1050" dirty="0"/>
                        <a:t>gif</a:t>
                      </a:r>
                      <a:r>
                        <a:rPr kumimoji="1" lang="ja-JP" altLang="en-US" sz="1050" dirty="0" err="1"/>
                        <a:t>、</a:t>
                      </a:r>
                      <a:r>
                        <a:rPr kumimoji="1" lang="en-US" altLang="ja-JP" sz="1050" dirty="0"/>
                        <a:t>jpg</a:t>
                      </a:r>
                      <a:r>
                        <a:rPr kumimoji="1" lang="ja-JP" altLang="en-US" sz="1050" dirty="0"/>
                        <a:t> 、</a:t>
                      </a:r>
                      <a:r>
                        <a:rPr kumimoji="1" lang="en-US" altLang="ja-JP" sz="1050" dirty="0" err="1"/>
                        <a:t>png</a:t>
                      </a:r>
                      <a:r>
                        <a:rPr kumimoji="1" lang="en-US" altLang="ja-JP" sz="1050" dirty="0"/>
                        <a:t> </a:t>
                      </a:r>
                      <a:r>
                        <a:rPr kumimoji="1" lang="ja-JP" altLang="en-US" sz="1050" dirty="0"/>
                        <a:t>（</a:t>
                      </a:r>
                      <a:r>
                        <a:rPr kumimoji="1" lang="en-US" altLang="ja-JP" sz="1050" dirty="0"/>
                        <a:t>150KB</a:t>
                      </a:r>
                      <a:r>
                        <a:rPr kumimoji="1" lang="ja-JP" altLang="en-US" sz="1050" dirty="0"/>
                        <a:t>以内）</a:t>
                      </a:r>
                      <a:endParaRPr kumimoji="1" lang="en-US" altLang="ja-JP" sz="1050" dirty="0"/>
                    </a:p>
                  </a:txBody>
                  <a:tcPr marL="72000" marR="72000" marT="72000" marB="72000"/>
                </a:tc>
                <a:extLst>
                  <a:ext uri="{0D108BD9-81ED-4DB2-BD59-A6C34878D82A}">
                    <a16:rowId xmlns:a16="http://schemas.microsoft.com/office/drawing/2014/main" val="2918322274"/>
                  </a:ext>
                </a:extLst>
              </a:tr>
              <a:tr h="241302">
                <a:tc>
                  <a:txBody>
                    <a:bodyPr/>
                    <a:lstStyle/>
                    <a:p>
                      <a:r>
                        <a:rPr kumimoji="1" lang="ja-JP" altLang="en-US" sz="1050" dirty="0"/>
                        <a:t>掲載期間</a:t>
                      </a:r>
                    </a:p>
                  </a:txBody>
                  <a:tcPr marL="72000" marR="72000" marT="72000" marB="72000"/>
                </a:tc>
                <a:tc>
                  <a:txBody>
                    <a:bodyPr/>
                    <a:lstStyle/>
                    <a:p>
                      <a:r>
                        <a:rPr kumimoji="1" lang="ja-JP" altLang="en-US" sz="1050" dirty="0"/>
                        <a:t>任意</a:t>
                      </a:r>
                    </a:p>
                  </a:txBody>
                  <a:tcPr marL="72000" marR="72000" marT="72000" marB="72000"/>
                </a:tc>
                <a:extLst>
                  <a:ext uri="{0D108BD9-81ED-4DB2-BD59-A6C34878D82A}">
                    <a16:rowId xmlns:a16="http://schemas.microsoft.com/office/drawing/2014/main" val="711263072"/>
                  </a:ext>
                </a:extLst>
              </a:tr>
              <a:tr h="241302">
                <a:tc>
                  <a:txBody>
                    <a:bodyPr/>
                    <a:lstStyle/>
                    <a:p>
                      <a:r>
                        <a:rPr kumimoji="1" lang="ja-JP" altLang="en-US" sz="1050" dirty="0"/>
                        <a:t>掲載開始日</a:t>
                      </a:r>
                    </a:p>
                  </a:txBody>
                  <a:tcPr marL="72000" marR="72000" marT="72000" marB="72000"/>
                </a:tc>
                <a:tc>
                  <a:txBody>
                    <a:bodyPr/>
                    <a:lstStyle/>
                    <a:p>
                      <a:r>
                        <a:rPr kumimoji="1" lang="ja-JP" altLang="en-US" sz="1050" dirty="0"/>
                        <a:t>任意の営業日</a:t>
                      </a:r>
                    </a:p>
                  </a:txBody>
                  <a:tcPr marL="72000" marR="72000" marT="72000" marB="72000"/>
                </a:tc>
                <a:extLst>
                  <a:ext uri="{0D108BD9-81ED-4DB2-BD59-A6C34878D82A}">
                    <a16:rowId xmlns:a16="http://schemas.microsoft.com/office/drawing/2014/main" val="4187047976"/>
                  </a:ext>
                </a:extLst>
              </a:tr>
              <a:tr h="241302">
                <a:tc>
                  <a:txBody>
                    <a:bodyPr/>
                    <a:lstStyle/>
                    <a:p>
                      <a:r>
                        <a:rPr kumimoji="1" lang="ja-JP" altLang="en-US" sz="1050" dirty="0"/>
                        <a:t>保証形態</a:t>
                      </a:r>
                    </a:p>
                  </a:txBody>
                  <a:tcPr marL="72000" marR="72000" marT="72000" marB="72000"/>
                </a:tc>
                <a:tc>
                  <a:txBody>
                    <a:bodyPr/>
                    <a:lstStyle/>
                    <a:p>
                      <a:r>
                        <a:rPr kumimoji="1" lang="ja-JP" altLang="en-US" sz="1050" dirty="0"/>
                        <a:t>インプレッション保証</a:t>
                      </a:r>
                    </a:p>
                  </a:txBody>
                  <a:tcPr marL="72000" marR="72000" marT="72000" marB="72000"/>
                </a:tc>
                <a:extLst>
                  <a:ext uri="{0D108BD9-81ED-4DB2-BD59-A6C34878D82A}">
                    <a16:rowId xmlns:a16="http://schemas.microsoft.com/office/drawing/2014/main" val="3036091506"/>
                  </a:ext>
                </a:extLst>
              </a:tr>
              <a:tr h="241302">
                <a:tc>
                  <a:txBody>
                    <a:bodyPr/>
                    <a:lstStyle/>
                    <a:p>
                      <a:r>
                        <a:rPr kumimoji="1" lang="ja-JP" altLang="en-US" sz="1050" dirty="0"/>
                        <a:t>料金（グロス）</a:t>
                      </a:r>
                    </a:p>
                  </a:txBody>
                  <a:tcPr marL="72000" marR="72000" marT="72000" marB="72000"/>
                </a:tc>
                <a:tc>
                  <a:txBody>
                    <a:bodyPr/>
                    <a:lstStyle/>
                    <a:p>
                      <a:r>
                        <a:rPr kumimoji="1" lang="ja-JP" altLang="en-US" sz="1050" dirty="0"/>
                        <a:t>￥</a:t>
                      </a:r>
                      <a:r>
                        <a:rPr kumimoji="1" lang="en-US" altLang="ja-JP" sz="1050" dirty="0"/>
                        <a:t>0.6</a:t>
                      </a:r>
                      <a:r>
                        <a:rPr kumimoji="1" lang="ja-JP" altLang="en-US" sz="1050" dirty="0"/>
                        <a:t>／</a:t>
                      </a:r>
                      <a:r>
                        <a:rPr kumimoji="1" lang="en-US" altLang="ja-JP" sz="1050" dirty="0"/>
                        <a:t>imp</a:t>
                      </a:r>
                      <a:endParaRPr kumimoji="1" lang="ja-JP" altLang="en-US" sz="1050" dirty="0"/>
                    </a:p>
                  </a:txBody>
                  <a:tcPr marL="72000" marR="72000" marT="72000" marB="72000"/>
                </a:tc>
                <a:extLst>
                  <a:ext uri="{0D108BD9-81ED-4DB2-BD59-A6C34878D82A}">
                    <a16:rowId xmlns:a16="http://schemas.microsoft.com/office/drawing/2014/main" val="3857387276"/>
                  </a:ext>
                </a:extLst>
              </a:tr>
              <a:tr h="286733">
                <a:tc>
                  <a:txBody>
                    <a:bodyPr/>
                    <a:lstStyle/>
                    <a:p>
                      <a:r>
                        <a:rPr kumimoji="1" lang="ja-JP" altLang="en-US" sz="1050" dirty="0"/>
                        <a:t>入稿〆切</a:t>
                      </a:r>
                    </a:p>
                  </a:txBody>
                  <a:tcPr marL="72000" marR="72000" marT="72000" marB="72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72000"/>
                </a:tc>
                <a:extLst>
                  <a:ext uri="{0D108BD9-81ED-4DB2-BD59-A6C34878D82A}">
                    <a16:rowId xmlns:a16="http://schemas.microsoft.com/office/drawing/2014/main" val="486803579"/>
                  </a:ext>
                </a:extLst>
              </a:tr>
              <a:tr h="573480">
                <a:tc>
                  <a:txBody>
                    <a:bodyPr/>
                    <a:lstStyle/>
                    <a:p>
                      <a:r>
                        <a:rPr kumimoji="1" lang="ja-JP" altLang="en-US" sz="1050" dirty="0"/>
                        <a:t>備考</a:t>
                      </a:r>
                    </a:p>
                  </a:txBody>
                  <a:tcPr marL="72000" marR="72000" marT="72000" marB="72000"/>
                </a:tc>
                <a:tc>
                  <a:txBody>
                    <a:bodyPr/>
                    <a:lstStyle/>
                    <a:p>
                      <a:pPr marL="171450" indent="-171450">
                        <a:lnSpc>
                          <a:spcPct val="15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5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50000"/>
                        </a:lnSpc>
                        <a:buFont typeface="Yu Gothic" panose="020B0400000000000000" pitchFamily="50" charset="-128"/>
                        <a:buChar char="※"/>
                      </a:pPr>
                      <a:r>
                        <a:rPr lang="ja-JP" altLang="en-US" sz="800" dirty="0"/>
                        <a:t>申込み、入稿については別途資料でご確認ください。</a:t>
                      </a:r>
                      <a:endParaRPr lang="en-US" altLang="ja-JP" sz="800" dirty="0"/>
                    </a:p>
                    <a:p>
                      <a:pPr marL="171450" indent="-171450">
                        <a:lnSpc>
                          <a:spcPct val="150000"/>
                        </a:lnSpc>
                        <a:buFont typeface="Yu Gothic" panose="020B0400000000000000" pitchFamily="50" charset="-128"/>
                        <a:buChar char="※"/>
                      </a:pPr>
                      <a:r>
                        <a:rPr kumimoji="1" lang="ja-JP" altLang="en-US" sz="800" dirty="0"/>
                        <a:t>媒体ごとの内訳指定はできません。</a:t>
                      </a:r>
                      <a:endParaRPr kumimoji="1" lang="en-US" altLang="ja-JP" sz="800" dirty="0"/>
                    </a:p>
                    <a:p>
                      <a:pPr marL="171450" indent="-171450">
                        <a:lnSpc>
                          <a:spcPct val="150000"/>
                        </a:lnSpc>
                        <a:buFont typeface="Yu Gothic" panose="020B0400000000000000" pitchFamily="50" charset="-128"/>
                        <a:buChar char="※"/>
                      </a:pPr>
                      <a:r>
                        <a:rPr kumimoji="1" lang="ja-JP" altLang="en-US" sz="800" dirty="0"/>
                        <a:t>媒体ごとのレポートは出ません。</a:t>
                      </a:r>
                      <a:endParaRPr kumimoji="1" lang="en-US" altLang="ja-JP" sz="800" dirty="0"/>
                    </a:p>
                  </a:txBody>
                  <a:tcPr marL="72000" marR="72000" marT="72000" marB="144000"/>
                </a:tc>
                <a:extLst>
                  <a:ext uri="{0D108BD9-81ED-4DB2-BD59-A6C34878D82A}">
                    <a16:rowId xmlns:a16="http://schemas.microsoft.com/office/drawing/2014/main" val="160517368"/>
                  </a:ext>
                </a:extLst>
              </a:tr>
            </a:tbl>
          </a:graphicData>
        </a:graphic>
      </p:graphicFrame>
      <p:sp>
        <p:nvSpPr>
          <p:cNvPr id="13" name="テキスト ボックス 12">
            <a:extLst>
              <a:ext uri="{FF2B5EF4-FFF2-40B4-BE49-F238E27FC236}">
                <a16:creationId xmlns:a16="http://schemas.microsoft.com/office/drawing/2014/main" id="{D103F245-AC85-4120-9865-108D3B146319}"/>
              </a:ext>
            </a:extLst>
          </p:cNvPr>
          <p:cNvSpPr txBox="1"/>
          <p:nvPr/>
        </p:nvSpPr>
        <p:spPr>
          <a:xfrm>
            <a:off x="300367" y="958485"/>
            <a:ext cx="9305266" cy="526298"/>
          </a:xfrm>
          <a:prstGeom prst="rect">
            <a:avLst/>
          </a:prstGeom>
          <a:noFill/>
        </p:spPr>
        <p:txBody>
          <a:bodyPr wrap="square" lIns="0" tIns="0" rIns="0" bIns="0" rtlCol="0">
            <a:spAutoFit/>
          </a:bodyPr>
          <a:lstStyle/>
          <a:p>
            <a:pPr algn="ctr">
              <a:lnSpc>
                <a:spcPct val="150000"/>
              </a:lnSpc>
            </a:pPr>
            <a:r>
              <a:rPr kumimoji="1" lang="ja-JP" altLang="en-US" sz="1200" b="1" dirty="0"/>
              <a:t>日経 </a:t>
            </a:r>
            <a:r>
              <a:rPr kumimoji="1" lang="en-US" altLang="ja-JP" sz="1200" b="1" dirty="0"/>
              <a:t>x woman </a:t>
            </a:r>
            <a:r>
              <a:rPr kumimoji="1" lang="ja-JP" altLang="en-US" sz="1200" b="1" dirty="0"/>
              <a:t>ネットワーク（日経</a:t>
            </a:r>
            <a:r>
              <a:rPr kumimoji="1" lang="en-US" altLang="ja-JP" sz="1200" b="1" dirty="0"/>
              <a:t>DUAL</a:t>
            </a:r>
            <a:r>
              <a:rPr kumimoji="1" lang="ja-JP" altLang="en-US" sz="1200" b="1" dirty="0" err="1"/>
              <a:t>、</a:t>
            </a:r>
            <a:r>
              <a:rPr kumimoji="1" lang="ja-JP" altLang="en-US" sz="1200" b="1" dirty="0"/>
              <a:t>日経</a:t>
            </a:r>
            <a:r>
              <a:rPr kumimoji="1" lang="en-US" altLang="ja-JP" sz="1200" b="1" dirty="0"/>
              <a:t>ARIA</a:t>
            </a:r>
            <a:r>
              <a:rPr kumimoji="1" lang="ja-JP" altLang="en-US" sz="1200" b="1" dirty="0" err="1"/>
              <a:t>、</a:t>
            </a:r>
            <a:r>
              <a:rPr kumimoji="1" lang="ja-JP" altLang="en-US" sz="1200" b="1" dirty="0"/>
              <a:t>日経</a:t>
            </a:r>
            <a:r>
              <a:rPr kumimoji="1" lang="en-US" altLang="ja-JP" sz="1200" b="1" dirty="0"/>
              <a:t>doors</a:t>
            </a:r>
            <a:r>
              <a:rPr kumimoji="1" lang="ja-JP" altLang="en-US" sz="1200" b="1" dirty="0"/>
              <a:t>）を横断して配信</a:t>
            </a:r>
            <a:endParaRPr kumimoji="1" lang="en-US" altLang="ja-JP" sz="1200" b="1" dirty="0"/>
          </a:p>
          <a:p>
            <a:pPr algn="ctr">
              <a:lnSpc>
                <a:spcPct val="150000"/>
              </a:lnSpc>
            </a:pPr>
            <a:r>
              <a:rPr kumimoji="1" lang="ja-JP" altLang="en-US" sz="1200" b="1" dirty="0"/>
              <a:t>最大３クリエイティブ入稿可能で、ターゲットへのクリエイティブテストにもご活用いただけます</a:t>
            </a:r>
          </a:p>
        </p:txBody>
      </p:sp>
      <p:grpSp>
        <p:nvGrpSpPr>
          <p:cNvPr id="27" name="グループ化 26">
            <a:extLst>
              <a:ext uri="{FF2B5EF4-FFF2-40B4-BE49-F238E27FC236}">
                <a16:creationId xmlns:a16="http://schemas.microsoft.com/office/drawing/2014/main" id="{5CCD6665-D982-45F2-AC57-806EF4333F5D}"/>
              </a:ext>
            </a:extLst>
          </p:cNvPr>
          <p:cNvGrpSpPr/>
          <p:nvPr/>
        </p:nvGrpSpPr>
        <p:grpSpPr>
          <a:xfrm>
            <a:off x="300368" y="958484"/>
            <a:ext cx="9305266" cy="526300"/>
            <a:chOff x="300368" y="886476"/>
            <a:chExt cx="9305266" cy="526300"/>
          </a:xfrm>
        </p:grpSpPr>
        <p:sp>
          <p:nvSpPr>
            <p:cNvPr id="28" name="フレーム (半分) 27">
              <a:extLst>
                <a:ext uri="{FF2B5EF4-FFF2-40B4-BE49-F238E27FC236}">
                  <a16:creationId xmlns:a16="http://schemas.microsoft.com/office/drawing/2014/main" id="{559E20A0-4A6E-4893-9706-DFE0738C6815}"/>
                </a:ext>
              </a:extLst>
            </p:cNvPr>
            <p:cNvSpPr/>
            <p:nvPr/>
          </p:nvSpPr>
          <p:spPr>
            <a:xfrm>
              <a:off x="300368" y="886478"/>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9" name="フレーム (半分) 28">
              <a:extLst>
                <a:ext uri="{FF2B5EF4-FFF2-40B4-BE49-F238E27FC236}">
                  <a16:creationId xmlns:a16="http://schemas.microsoft.com/office/drawing/2014/main" id="{48CC2569-8735-4EFF-BBC0-6DB960EC0387}"/>
                </a:ext>
              </a:extLst>
            </p:cNvPr>
            <p:cNvSpPr/>
            <p:nvPr/>
          </p:nvSpPr>
          <p:spPr>
            <a:xfrm rot="10800000">
              <a:off x="9079336" y="886476"/>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grpSp>
        <p:nvGrpSpPr>
          <p:cNvPr id="24" name="グループ化 23">
            <a:extLst>
              <a:ext uri="{FF2B5EF4-FFF2-40B4-BE49-F238E27FC236}">
                <a16:creationId xmlns:a16="http://schemas.microsoft.com/office/drawing/2014/main" id="{1B7215FA-6D01-4210-91A0-CA4850FEB8D7}"/>
              </a:ext>
            </a:extLst>
          </p:cNvPr>
          <p:cNvGrpSpPr/>
          <p:nvPr/>
        </p:nvGrpSpPr>
        <p:grpSpPr>
          <a:xfrm>
            <a:off x="2086901" y="1863677"/>
            <a:ext cx="2417303" cy="4452081"/>
            <a:chOff x="2086901" y="1863677"/>
            <a:chExt cx="2417303" cy="4452081"/>
          </a:xfrm>
        </p:grpSpPr>
        <p:sp>
          <p:nvSpPr>
            <p:cNvPr id="25" name="正方形/長方形 24">
              <a:extLst>
                <a:ext uri="{FF2B5EF4-FFF2-40B4-BE49-F238E27FC236}">
                  <a16:creationId xmlns:a16="http://schemas.microsoft.com/office/drawing/2014/main" id="{A447ECA4-05D3-47D4-B063-8E6421A3BD51}"/>
                </a:ext>
              </a:extLst>
            </p:cNvPr>
            <p:cNvSpPr/>
            <p:nvPr/>
          </p:nvSpPr>
          <p:spPr>
            <a:xfrm>
              <a:off x="2086901" y="1863677"/>
              <a:ext cx="2417303" cy="4452081"/>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36" name="図 35">
              <a:extLst>
                <a:ext uri="{FF2B5EF4-FFF2-40B4-BE49-F238E27FC236}">
                  <a16:creationId xmlns:a16="http://schemas.microsoft.com/office/drawing/2014/main" id="{063A1936-3A74-49C2-A0DE-B843FE2ABA14}"/>
                </a:ext>
              </a:extLst>
            </p:cNvPr>
            <p:cNvPicPr>
              <a:picLocks noChangeAspect="1"/>
            </p:cNvPicPr>
            <p:nvPr/>
          </p:nvPicPr>
          <p:blipFill rotWithShape="1">
            <a:blip r:embed="rId3">
              <a:extLst>
                <a:ext uri="{28A0092B-C50C-407E-A947-70E740481C1C}">
                  <a14:useLocalDpi xmlns:a14="http://schemas.microsoft.com/office/drawing/2010/main" val="0"/>
                </a:ext>
              </a:extLst>
            </a:blip>
            <a:srcRect b="21993"/>
            <a:stretch/>
          </p:blipFill>
          <p:spPr>
            <a:xfrm>
              <a:off x="2186597" y="1969964"/>
              <a:ext cx="2234606" cy="4345794"/>
            </a:xfrm>
            <a:prstGeom prst="rect">
              <a:avLst/>
            </a:prstGeom>
          </p:spPr>
        </p:pic>
      </p:grpSp>
      <p:grpSp>
        <p:nvGrpSpPr>
          <p:cNvPr id="37" name="グループ化 36">
            <a:extLst>
              <a:ext uri="{FF2B5EF4-FFF2-40B4-BE49-F238E27FC236}">
                <a16:creationId xmlns:a16="http://schemas.microsoft.com/office/drawing/2014/main" id="{D86B5E29-7E3F-45B8-8786-EA82AA123E4D}"/>
              </a:ext>
            </a:extLst>
          </p:cNvPr>
          <p:cNvGrpSpPr/>
          <p:nvPr/>
        </p:nvGrpSpPr>
        <p:grpSpPr>
          <a:xfrm>
            <a:off x="344488" y="1869817"/>
            <a:ext cx="1527570" cy="2880320"/>
            <a:chOff x="337005" y="920333"/>
            <a:chExt cx="2094251" cy="3948828"/>
          </a:xfrm>
        </p:grpSpPr>
        <p:grpSp>
          <p:nvGrpSpPr>
            <p:cNvPr id="38" name="グループ化 37">
              <a:extLst>
                <a:ext uri="{FF2B5EF4-FFF2-40B4-BE49-F238E27FC236}">
                  <a16:creationId xmlns:a16="http://schemas.microsoft.com/office/drawing/2014/main" id="{19D7B34D-353C-4FF3-9FA6-AF3688AA7805}"/>
                </a:ext>
              </a:extLst>
            </p:cNvPr>
            <p:cNvGrpSpPr/>
            <p:nvPr/>
          </p:nvGrpSpPr>
          <p:grpSpPr>
            <a:xfrm>
              <a:off x="337005" y="920333"/>
              <a:ext cx="2094251" cy="3948828"/>
              <a:chOff x="337005" y="920333"/>
              <a:chExt cx="2094251" cy="3948828"/>
            </a:xfrm>
          </p:grpSpPr>
          <p:sp>
            <p:nvSpPr>
              <p:cNvPr id="40" name="四角形: 角を丸くする 39">
                <a:extLst>
                  <a:ext uri="{FF2B5EF4-FFF2-40B4-BE49-F238E27FC236}">
                    <a16:creationId xmlns:a16="http://schemas.microsoft.com/office/drawing/2014/main" id="{6550EE76-F58E-4B8F-BDA8-238E6C0A1FC0}"/>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1" name="楕円 40">
                <a:extLst>
                  <a:ext uri="{FF2B5EF4-FFF2-40B4-BE49-F238E27FC236}">
                    <a16:creationId xmlns:a16="http://schemas.microsoft.com/office/drawing/2014/main" id="{66B7DA3F-839E-4CB7-ABA6-0B3248889993}"/>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39" name="図 38">
              <a:extLst>
                <a:ext uri="{FF2B5EF4-FFF2-40B4-BE49-F238E27FC236}">
                  <a16:creationId xmlns:a16="http://schemas.microsoft.com/office/drawing/2014/main" id="{2E550583-8714-426A-A179-DCA24988D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89" y="1196752"/>
              <a:ext cx="1742681" cy="3099650"/>
            </a:xfrm>
            <a:prstGeom prst="rect">
              <a:avLst/>
            </a:prstGeom>
          </p:spPr>
        </p:pic>
      </p:grpSp>
      <p:grpSp>
        <p:nvGrpSpPr>
          <p:cNvPr id="42" name="グループ化 41">
            <a:extLst>
              <a:ext uri="{FF2B5EF4-FFF2-40B4-BE49-F238E27FC236}">
                <a16:creationId xmlns:a16="http://schemas.microsoft.com/office/drawing/2014/main" id="{7B60B85E-2D6F-4213-AF9A-C49C13A0F444}"/>
              </a:ext>
            </a:extLst>
          </p:cNvPr>
          <p:cNvGrpSpPr/>
          <p:nvPr/>
        </p:nvGrpSpPr>
        <p:grpSpPr>
          <a:xfrm>
            <a:off x="1114798" y="3501008"/>
            <a:ext cx="1527570" cy="2880320"/>
            <a:chOff x="1334192" y="3720157"/>
            <a:chExt cx="1527570" cy="2880320"/>
          </a:xfrm>
        </p:grpSpPr>
        <p:grpSp>
          <p:nvGrpSpPr>
            <p:cNvPr id="43" name="グループ化 42">
              <a:extLst>
                <a:ext uri="{FF2B5EF4-FFF2-40B4-BE49-F238E27FC236}">
                  <a16:creationId xmlns:a16="http://schemas.microsoft.com/office/drawing/2014/main" id="{0F0AAC28-26E6-4D05-9797-BA00223BAA4E}"/>
                </a:ext>
              </a:extLst>
            </p:cNvPr>
            <p:cNvGrpSpPr/>
            <p:nvPr/>
          </p:nvGrpSpPr>
          <p:grpSpPr>
            <a:xfrm>
              <a:off x="1334192" y="3720157"/>
              <a:ext cx="1527570" cy="2880320"/>
              <a:chOff x="337005" y="920333"/>
              <a:chExt cx="2094251" cy="3948828"/>
            </a:xfrm>
          </p:grpSpPr>
          <p:sp>
            <p:nvSpPr>
              <p:cNvPr id="45" name="四角形: 角を丸くする 44">
                <a:extLst>
                  <a:ext uri="{FF2B5EF4-FFF2-40B4-BE49-F238E27FC236}">
                    <a16:creationId xmlns:a16="http://schemas.microsoft.com/office/drawing/2014/main" id="{0FA3BD1A-FED9-4B8B-9540-962B3547395C}"/>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46" name="楕円 45">
                <a:extLst>
                  <a:ext uri="{FF2B5EF4-FFF2-40B4-BE49-F238E27FC236}">
                    <a16:creationId xmlns:a16="http://schemas.microsoft.com/office/drawing/2014/main" id="{ED26DE4A-D5A8-4918-B16A-FAF7C59B3975}"/>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44" name="図 43">
              <a:extLst>
                <a:ext uri="{FF2B5EF4-FFF2-40B4-BE49-F238E27FC236}">
                  <a16:creationId xmlns:a16="http://schemas.microsoft.com/office/drawing/2014/main" id="{71CB3CFD-FD8B-457A-9528-ABCDDEFB2FA8}"/>
                </a:ext>
              </a:extLst>
            </p:cNvPr>
            <p:cNvPicPr>
              <a:picLocks noChangeAspect="1"/>
            </p:cNvPicPr>
            <p:nvPr/>
          </p:nvPicPr>
          <p:blipFill rotWithShape="1">
            <a:blip r:embed="rId5">
              <a:extLst>
                <a:ext uri="{28A0092B-C50C-407E-A947-70E740481C1C}">
                  <a14:useLocalDpi xmlns:a14="http://schemas.microsoft.com/office/drawing/2010/main" val="0"/>
                </a:ext>
              </a:extLst>
            </a:blip>
            <a:srcRect b="70336"/>
            <a:stretch/>
          </p:blipFill>
          <p:spPr>
            <a:xfrm>
              <a:off x="1473397" y="3921781"/>
              <a:ext cx="1261864" cy="2260919"/>
            </a:xfrm>
            <a:prstGeom prst="rect">
              <a:avLst/>
            </a:prstGeom>
          </p:spPr>
        </p:pic>
      </p:grpSp>
    </p:spTree>
    <p:extLst>
      <p:ext uri="{BB962C8B-B14F-4D97-AF65-F5344CB8AC3E}">
        <p14:creationId xmlns:p14="http://schemas.microsoft.com/office/powerpoint/2010/main" val="1968965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2FFCB4D1-CCDE-442C-BABA-A0C695612220}"/>
              </a:ext>
            </a:extLst>
          </p:cNvPr>
          <p:cNvGrpSpPr/>
          <p:nvPr/>
        </p:nvGrpSpPr>
        <p:grpSpPr>
          <a:xfrm>
            <a:off x="464725" y="2204032"/>
            <a:ext cx="1812241" cy="3417083"/>
            <a:chOff x="464725" y="2204032"/>
            <a:chExt cx="1812241" cy="3417083"/>
          </a:xfrm>
        </p:grpSpPr>
        <p:grpSp>
          <p:nvGrpSpPr>
            <p:cNvPr id="41" name="グループ化 40">
              <a:extLst>
                <a:ext uri="{FF2B5EF4-FFF2-40B4-BE49-F238E27FC236}">
                  <a16:creationId xmlns:a16="http://schemas.microsoft.com/office/drawing/2014/main" id="{5A65446B-ABC0-44D3-90A2-69AA166A573C}"/>
                </a:ext>
              </a:extLst>
            </p:cNvPr>
            <p:cNvGrpSpPr/>
            <p:nvPr/>
          </p:nvGrpSpPr>
          <p:grpSpPr>
            <a:xfrm>
              <a:off x="464725" y="2204032"/>
              <a:ext cx="1812241" cy="3417083"/>
              <a:chOff x="337005" y="920333"/>
              <a:chExt cx="2094251" cy="3948828"/>
            </a:xfrm>
          </p:grpSpPr>
          <p:sp>
            <p:nvSpPr>
              <p:cNvPr id="57" name="四角形: 角を丸くする 56">
                <a:extLst>
                  <a:ext uri="{FF2B5EF4-FFF2-40B4-BE49-F238E27FC236}">
                    <a16:creationId xmlns:a16="http://schemas.microsoft.com/office/drawing/2014/main" id="{A6A95181-4B81-457D-A8EC-91EED4D46ED6}"/>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0" name="楕円 59">
                <a:extLst>
                  <a:ext uri="{FF2B5EF4-FFF2-40B4-BE49-F238E27FC236}">
                    <a16:creationId xmlns:a16="http://schemas.microsoft.com/office/drawing/2014/main" id="{AAD96FCF-9DD5-46DA-98A4-60A93DE535D2}"/>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7" name="図 6">
              <a:extLst>
                <a:ext uri="{FF2B5EF4-FFF2-40B4-BE49-F238E27FC236}">
                  <a16:creationId xmlns:a16="http://schemas.microsoft.com/office/drawing/2014/main" id="{17730180-80F1-4498-8EAF-A0DC37FEBFC7}"/>
                </a:ext>
              </a:extLst>
            </p:cNvPr>
            <p:cNvPicPr>
              <a:picLocks noChangeAspect="1"/>
            </p:cNvPicPr>
            <p:nvPr/>
          </p:nvPicPr>
          <p:blipFill rotWithShape="1">
            <a:blip r:embed="rId3">
              <a:extLst>
                <a:ext uri="{28A0092B-C50C-407E-A947-70E740481C1C}">
                  <a14:useLocalDpi xmlns:a14="http://schemas.microsoft.com/office/drawing/2010/main" val="0"/>
                </a:ext>
              </a:extLst>
            </a:blip>
            <a:srcRect b="18378"/>
            <a:stretch/>
          </p:blipFill>
          <p:spPr>
            <a:xfrm>
              <a:off x="613367" y="2442785"/>
              <a:ext cx="1521425" cy="2682255"/>
            </a:xfrm>
            <a:prstGeom prst="rect">
              <a:avLst/>
            </a:prstGeom>
          </p:spPr>
        </p:pic>
      </p:grpSp>
      <p:grpSp>
        <p:nvGrpSpPr>
          <p:cNvPr id="13" name="グループ化 12">
            <a:extLst>
              <a:ext uri="{FF2B5EF4-FFF2-40B4-BE49-F238E27FC236}">
                <a16:creationId xmlns:a16="http://schemas.microsoft.com/office/drawing/2014/main" id="{FF7B1109-B65F-4D65-B3FC-7D2D8BDA775C}"/>
              </a:ext>
            </a:extLst>
          </p:cNvPr>
          <p:cNvGrpSpPr/>
          <p:nvPr/>
        </p:nvGrpSpPr>
        <p:grpSpPr>
          <a:xfrm>
            <a:off x="2562596" y="2204032"/>
            <a:ext cx="1812240" cy="3417083"/>
            <a:chOff x="2562596" y="2204032"/>
            <a:chExt cx="1812240" cy="3417083"/>
          </a:xfrm>
        </p:grpSpPr>
        <p:grpSp>
          <p:nvGrpSpPr>
            <p:cNvPr id="61" name="グループ化 60">
              <a:extLst>
                <a:ext uri="{FF2B5EF4-FFF2-40B4-BE49-F238E27FC236}">
                  <a16:creationId xmlns:a16="http://schemas.microsoft.com/office/drawing/2014/main" id="{F2BFDD49-849F-47B5-875A-1B0D424156E4}"/>
                </a:ext>
              </a:extLst>
            </p:cNvPr>
            <p:cNvGrpSpPr/>
            <p:nvPr/>
          </p:nvGrpSpPr>
          <p:grpSpPr>
            <a:xfrm>
              <a:off x="2562596" y="2204032"/>
              <a:ext cx="1812240" cy="3417083"/>
              <a:chOff x="337005" y="920333"/>
              <a:chExt cx="2094251" cy="3948828"/>
            </a:xfrm>
          </p:grpSpPr>
          <p:sp>
            <p:nvSpPr>
              <p:cNvPr id="63" name="四角形: 角を丸くする 62">
                <a:extLst>
                  <a:ext uri="{FF2B5EF4-FFF2-40B4-BE49-F238E27FC236}">
                    <a16:creationId xmlns:a16="http://schemas.microsoft.com/office/drawing/2014/main" id="{5A93B43F-85FF-4424-A725-AB62F8E36475}"/>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4" name="楕円 63">
                <a:extLst>
                  <a:ext uri="{FF2B5EF4-FFF2-40B4-BE49-F238E27FC236}">
                    <a16:creationId xmlns:a16="http://schemas.microsoft.com/office/drawing/2014/main" id="{90F094BC-3B09-4B10-9F25-651D02CB75BD}"/>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10" name="図 9">
              <a:extLst>
                <a:ext uri="{FF2B5EF4-FFF2-40B4-BE49-F238E27FC236}">
                  <a16:creationId xmlns:a16="http://schemas.microsoft.com/office/drawing/2014/main" id="{3493B060-12CC-43CE-A333-7727AEBFA02A}"/>
                </a:ext>
              </a:extLst>
            </p:cNvPr>
            <p:cNvPicPr>
              <a:picLocks noChangeAspect="1"/>
            </p:cNvPicPr>
            <p:nvPr/>
          </p:nvPicPr>
          <p:blipFill rotWithShape="1">
            <a:blip r:embed="rId4">
              <a:extLst>
                <a:ext uri="{28A0092B-C50C-407E-A947-70E740481C1C}">
                  <a14:useLocalDpi xmlns:a14="http://schemas.microsoft.com/office/drawing/2010/main" val="0"/>
                </a:ext>
              </a:extLst>
            </a:blip>
            <a:srcRect t="5656" b="12744"/>
            <a:stretch/>
          </p:blipFill>
          <p:spPr>
            <a:xfrm>
              <a:off x="2700885" y="2442786"/>
              <a:ext cx="1521827" cy="2682254"/>
            </a:xfrm>
            <a:prstGeom prst="rect">
              <a:avLst/>
            </a:prstGeom>
          </p:spPr>
        </p:pic>
      </p:grpSp>
      <p:sp>
        <p:nvSpPr>
          <p:cNvPr id="2" name="タイトル 1">
            <a:extLst>
              <a:ext uri="{FF2B5EF4-FFF2-40B4-BE49-F238E27FC236}">
                <a16:creationId xmlns:a16="http://schemas.microsoft.com/office/drawing/2014/main" id="{EC918F0F-026C-403C-9EA5-90CB77956E5E}"/>
              </a:ext>
            </a:extLst>
          </p:cNvPr>
          <p:cNvSpPr>
            <a:spLocks noGrp="1"/>
          </p:cNvSpPr>
          <p:nvPr>
            <p:ph type="title"/>
          </p:nvPr>
        </p:nvSpPr>
        <p:spPr/>
        <p:txBody>
          <a:bodyPr/>
          <a:lstStyle/>
          <a:p>
            <a:r>
              <a:rPr lang="ja-JP" altLang="en-US" dirty="0"/>
              <a:t>メールマガジン広告：インフィード（</a:t>
            </a:r>
            <a:r>
              <a:rPr lang="en-US" altLang="ja-JP" dirty="0"/>
              <a:t>HTML</a:t>
            </a:r>
            <a:r>
              <a:rPr lang="ja-JP" altLang="en-US" dirty="0"/>
              <a:t>メール）</a:t>
            </a:r>
          </a:p>
        </p:txBody>
      </p:sp>
      <p:sp>
        <p:nvSpPr>
          <p:cNvPr id="5" name="フッター プレースホルダー 4">
            <a:extLst>
              <a:ext uri="{FF2B5EF4-FFF2-40B4-BE49-F238E27FC236}">
                <a16:creationId xmlns:a16="http://schemas.microsoft.com/office/drawing/2014/main" id="{73573CCD-D254-4013-8B8E-5F67838225BB}"/>
              </a:ext>
            </a:extLst>
          </p:cNvPr>
          <p:cNvSpPr>
            <a:spLocks noGrp="1"/>
          </p:cNvSpPr>
          <p:nvPr>
            <p:ph type="ftr" sz="quarter" idx="11"/>
          </p:nvPr>
        </p:nvSpPr>
        <p:spPr/>
        <p:txBody>
          <a:bodyPr/>
          <a:lstStyle/>
          <a:p>
            <a:r>
              <a:rPr lang="en-US" altLang="ja-JP"/>
              <a:t>Copyright© 2019 Nikkei Business Publications,Inc. All rights reserved.</a:t>
            </a:r>
            <a:endParaRPr lang="ja-JP" altLang="en-US" dirty="0"/>
          </a:p>
        </p:txBody>
      </p:sp>
      <p:sp>
        <p:nvSpPr>
          <p:cNvPr id="3" name="スライド番号プレースホルダー 2">
            <a:extLst>
              <a:ext uri="{FF2B5EF4-FFF2-40B4-BE49-F238E27FC236}">
                <a16:creationId xmlns:a16="http://schemas.microsoft.com/office/drawing/2014/main" id="{BDAB617B-2AA4-4E9E-BCB1-EC6ED3E5B63A}"/>
              </a:ext>
            </a:extLst>
          </p:cNvPr>
          <p:cNvSpPr>
            <a:spLocks noGrp="1"/>
          </p:cNvSpPr>
          <p:nvPr>
            <p:ph type="sldNum" sz="quarter" idx="12"/>
          </p:nvPr>
        </p:nvSpPr>
        <p:spPr/>
        <p:txBody>
          <a:bodyPr/>
          <a:lstStyle/>
          <a:p>
            <a:fld id="{5EE0A3BD-3DA5-4991-ABDC-D838213B01CE}" type="slidenum">
              <a:rPr lang="ja-JP" altLang="en-US" smtClean="0"/>
              <a:pPr/>
              <a:t>21</a:t>
            </a:fld>
            <a:endParaRPr lang="ja-JP" altLang="en-US"/>
          </a:p>
        </p:txBody>
      </p:sp>
      <p:graphicFrame>
        <p:nvGraphicFramePr>
          <p:cNvPr id="4" name="表 3">
            <a:extLst>
              <a:ext uri="{FF2B5EF4-FFF2-40B4-BE49-F238E27FC236}">
                <a16:creationId xmlns:a16="http://schemas.microsoft.com/office/drawing/2014/main" id="{C45EEFA1-1C00-4BFA-8A7E-E872B05F4A3E}"/>
              </a:ext>
            </a:extLst>
          </p:cNvPr>
          <p:cNvGraphicFramePr>
            <a:graphicFrameLocks noGrp="1"/>
          </p:cNvGraphicFramePr>
          <p:nvPr>
            <p:extLst>
              <p:ext uri="{D42A27DB-BD31-4B8C-83A1-F6EECF244321}">
                <p14:modId xmlns:p14="http://schemas.microsoft.com/office/powerpoint/2010/main" val="1869369503"/>
              </p:ext>
            </p:extLst>
          </p:nvPr>
        </p:nvGraphicFramePr>
        <p:xfrm>
          <a:off x="4793370" y="2071777"/>
          <a:ext cx="4812263" cy="3776290"/>
        </p:xfrm>
        <a:graphic>
          <a:graphicData uri="http://schemas.openxmlformats.org/drawingml/2006/table">
            <a:tbl>
              <a:tblPr firstRow="1" bandRow="1">
                <a:tableStyleId>{073A0DAA-6AF3-43AB-8588-CEC1D06C72B9}</a:tableStyleId>
              </a:tblPr>
              <a:tblGrid>
                <a:gridCol w="1164763">
                  <a:extLst>
                    <a:ext uri="{9D8B030D-6E8A-4147-A177-3AD203B41FA5}">
                      <a16:colId xmlns:a16="http://schemas.microsoft.com/office/drawing/2014/main" val="1868210930"/>
                    </a:ext>
                  </a:extLst>
                </a:gridCol>
                <a:gridCol w="3647500">
                  <a:extLst>
                    <a:ext uri="{9D8B030D-6E8A-4147-A177-3AD203B41FA5}">
                      <a16:colId xmlns:a16="http://schemas.microsoft.com/office/drawing/2014/main" val="2180882156"/>
                    </a:ext>
                  </a:extLst>
                </a:gridCol>
              </a:tblGrid>
              <a:tr h="420755">
                <a:tc>
                  <a:txBody>
                    <a:bodyPr/>
                    <a:lstStyle/>
                    <a:p>
                      <a:r>
                        <a:rPr kumimoji="1" lang="ja-JP" altLang="en-US" sz="1050" dirty="0"/>
                        <a:t>メニュー名</a:t>
                      </a:r>
                      <a:endParaRPr kumimoji="1" lang="en-US" altLang="ja-JP" sz="1050" dirty="0"/>
                    </a:p>
                  </a:txBody>
                  <a:tcPr marL="72000" marR="72000" marT="72000" marB="72000"/>
                </a:tc>
                <a:tc>
                  <a:txBody>
                    <a:bodyPr/>
                    <a:lstStyle/>
                    <a:p>
                      <a:r>
                        <a:rPr lang="ja-JP" altLang="en-US" sz="1050" dirty="0"/>
                        <a:t>インフィード（</a:t>
                      </a:r>
                      <a:r>
                        <a:rPr lang="en-US" altLang="ja-JP" sz="1050" dirty="0"/>
                        <a:t>HTML</a:t>
                      </a:r>
                      <a:r>
                        <a:rPr lang="ja-JP" altLang="en-US" sz="1050" dirty="0"/>
                        <a:t>メール）</a:t>
                      </a:r>
                    </a:p>
                  </a:txBody>
                  <a:tcPr marL="72000" marR="72000" marT="72000" marB="72000"/>
                </a:tc>
                <a:extLst>
                  <a:ext uri="{0D108BD9-81ED-4DB2-BD59-A6C34878D82A}">
                    <a16:rowId xmlns:a16="http://schemas.microsoft.com/office/drawing/2014/main" val="1853849928"/>
                  </a:ext>
                </a:extLst>
              </a:tr>
              <a:tr h="321108">
                <a:tc>
                  <a:txBody>
                    <a:bodyPr/>
                    <a:lstStyle/>
                    <a:p>
                      <a:r>
                        <a:rPr kumimoji="1" lang="ja-JP" altLang="en-US" sz="1050" dirty="0"/>
                        <a:t>掲載媒体</a:t>
                      </a:r>
                    </a:p>
                  </a:txBody>
                  <a:tcPr marL="72000" marR="72000" marT="72000" marB="36000"/>
                </a:tc>
                <a:tc>
                  <a:txBody>
                    <a:bodyPr/>
                    <a:lstStyle/>
                    <a:p>
                      <a:r>
                        <a:rPr kumimoji="1" lang="ja-JP" altLang="en-US" sz="1050" dirty="0"/>
                        <a:t>日経</a:t>
                      </a:r>
                      <a:r>
                        <a:rPr kumimoji="1" lang="en-US" altLang="ja-JP" sz="1050"/>
                        <a:t>doors</a:t>
                      </a:r>
                      <a:endParaRPr kumimoji="1" lang="ja-JP" altLang="en-US" sz="1050" dirty="0"/>
                    </a:p>
                  </a:txBody>
                  <a:tcPr marL="72000" marR="72000" marT="72000" marB="36000"/>
                </a:tc>
                <a:extLst>
                  <a:ext uri="{0D108BD9-81ED-4DB2-BD59-A6C34878D82A}">
                    <a16:rowId xmlns:a16="http://schemas.microsoft.com/office/drawing/2014/main" val="2437112898"/>
                  </a:ext>
                </a:extLst>
              </a:tr>
              <a:tr h="321108">
                <a:tc>
                  <a:txBody>
                    <a:bodyPr/>
                    <a:lstStyle/>
                    <a:p>
                      <a:r>
                        <a:rPr kumimoji="1" lang="ja-JP" altLang="en-US" sz="1050" dirty="0"/>
                        <a:t>掲載面</a:t>
                      </a:r>
                    </a:p>
                  </a:txBody>
                  <a:tcPr marL="72000" marR="72000" marT="72000" marB="36000"/>
                </a:tc>
                <a:tc>
                  <a:txBody>
                    <a:bodyPr/>
                    <a:lstStyle/>
                    <a:p>
                      <a:r>
                        <a:rPr kumimoji="1" lang="ja-JP" altLang="en-US" sz="1050" dirty="0"/>
                        <a:t>メールマガジン（</a:t>
                      </a:r>
                      <a:r>
                        <a:rPr kumimoji="1" lang="en-US" altLang="ja-JP" sz="1050" dirty="0"/>
                        <a:t>HTML</a:t>
                      </a:r>
                      <a:r>
                        <a:rPr kumimoji="1" lang="ja-JP" altLang="en-US" sz="1050" dirty="0"/>
                        <a:t>メール）</a:t>
                      </a:r>
                    </a:p>
                  </a:txBody>
                  <a:tcPr marL="72000" marR="72000" marT="72000" marB="36000"/>
                </a:tc>
                <a:extLst>
                  <a:ext uri="{0D108BD9-81ED-4DB2-BD59-A6C34878D82A}">
                    <a16:rowId xmlns:a16="http://schemas.microsoft.com/office/drawing/2014/main" val="3853301974"/>
                  </a:ext>
                </a:extLst>
              </a:tr>
              <a:tr h="321108">
                <a:tc>
                  <a:txBody>
                    <a:bodyPr/>
                    <a:lstStyle/>
                    <a:p>
                      <a:r>
                        <a:rPr kumimoji="1" lang="ja-JP" altLang="en-US" sz="1050" dirty="0"/>
                        <a:t>表示枠数</a:t>
                      </a:r>
                    </a:p>
                  </a:txBody>
                  <a:tcPr marL="72000" marR="72000" marT="72000" marB="36000"/>
                </a:tc>
                <a:tc>
                  <a:txBody>
                    <a:bodyPr/>
                    <a:lstStyle/>
                    <a:p>
                      <a:r>
                        <a:rPr kumimoji="1" lang="en-US" altLang="ja-JP" sz="1050" dirty="0"/>
                        <a:t>1</a:t>
                      </a:r>
                      <a:r>
                        <a:rPr kumimoji="1" lang="ja-JP" altLang="en-US" sz="1050" dirty="0"/>
                        <a:t>通あたり最大</a:t>
                      </a:r>
                      <a:r>
                        <a:rPr kumimoji="1" lang="en-US" altLang="ja-JP" sz="1050" dirty="0"/>
                        <a:t>3</a:t>
                      </a:r>
                      <a:r>
                        <a:rPr kumimoji="1" lang="ja-JP" altLang="en-US" sz="1050" dirty="0"/>
                        <a:t>枠</a:t>
                      </a:r>
                    </a:p>
                  </a:txBody>
                  <a:tcPr marL="72000" marR="72000" marT="72000" marB="36000"/>
                </a:tc>
                <a:extLst>
                  <a:ext uri="{0D108BD9-81ED-4DB2-BD59-A6C34878D82A}">
                    <a16:rowId xmlns:a16="http://schemas.microsoft.com/office/drawing/2014/main" val="490476437"/>
                  </a:ext>
                </a:extLst>
              </a:tr>
              <a:tr h="576794">
                <a:tc>
                  <a:txBody>
                    <a:bodyPr/>
                    <a:lstStyle/>
                    <a:p>
                      <a:r>
                        <a:rPr kumimoji="1" lang="ja-JP" altLang="en-US" sz="1050" dirty="0"/>
                        <a:t>原稿規定</a:t>
                      </a:r>
                    </a:p>
                  </a:txBody>
                  <a:tcPr marL="72000" marR="72000" marT="72000" marB="36000"/>
                </a:tc>
                <a:tc>
                  <a:txBody>
                    <a:bodyPr/>
                    <a:lstStyle/>
                    <a:p>
                      <a:r>
                        <a:rPr kumimoji="1" lang="ja-JP" altLang="en-US" sz="900" dirty="0"/>
                        <a:t>画像：</a:t>
                      </a:r>
                      <a:r>
                        <a:rPr kumimoji="1" lang="en-US" altLang="ja-JP" sz="900" dirty="0"/>
                        <a:t>240×180</a:t>
                      </a:r>
                      <a:r>
                        <a:rPr kumimoji="1" lang="ja-JP" altLang="en-US" sz="900" dirty="0"/>
                        <a:t>／</a:t>
                      </a:r>
                      <a:r>
                        <a:rPr kumimoji="1" lang="en-US" altLang="ja-JP" sz="900" dirty="0"/>
                        <a:t>gif</a:t>
                      </a:r>
                      <a:r>
                        <a:rPr kumimoji="1" lang="ja-JP" altLang="en-US" sz="900" dirty="0" err="1"/>
                        <a:t>、</a:t>
                      </a:r>
                      <a:r>
                        <a:rPr kumimoji="1" lang="en-US" altLang="ja-JP" sz="900" dirty="0"/>
                        <a:t>jpg</a:t>
                      </a:r>
                      <a:r>
                        <a:rPr kumimoji="1" lang="ja-JP" altLang="en-US" sz="900" dirty="0" err="1"/>
                        <a:t>、</a:t>
                      </a:r>
                      <a:r>
                        <a:rPr kumimoji="1" lang="en-US" altLang="ja-JP" sz="900" dirty="0" err="1"/>
                        <a:t>png</a:t>
                      </a:r>
                      <a:r>
                        <a:rPr kumimoji="1" lang="ja-JP" altLang="en-US" sz="900" dirty="0"/>
                        <a:t>（</a:t>
                      </a:r>
                      <a:r>
                        <a:rPr kumimoji="1" lang="en-US" altLang="ja-JP" sz="900" dirty="0"/>
                        <a:t>50KB</a:t>
                      </a:r>
                      <a:r>
                        <a:rPr kumimoji="1" lang="ja-JP" altLang="en-US" sz="900" dirty="0"/>
                        <a:t>以内）</a:t>
                      </a:r>
                    </a:p>
                    <a:p>
                      <a:r>
                        <a:rPr kumimoji="1" lang="ja-JP" altLang="en-US" sz="900" dirty="0"/>
                        <a:t>テキスト：全・半角問わず</a:t>
                      </a:r>
                      <a:r>
                        <a:rPr kumimoji="1" lang="en-US" altLang="ja-JP" sz="900" dirty="0"/>
                        <a:t>28</a:t>
                      </a:r>
                      <a:r>
                        <a:rPr kumimoji="1" lang="ja-JP" altLang="en-US" sz="900" dirty="0"/>
                        <a:t>文字以内</a:t>
                      </a:r>
                    </a:p>
                    <a:p>
                      <a:r>
                        <a:rPr kumimoji="1" lang="ja-JP" altLang="en-US" sz="900" dirty="0"/>
                        <a:t>広告主名</a:t>
                      </a:r>
                    </a:p>
                  </a:txBody>
                  <a:tcPr marL="72000" marR="72000" marT="72000" marB="36000"/>
                </a:tc>
                <a:extLst>
                  <a:ext uri="{0D108BD9-81ED-4DB2-BD59-A6C34878D82A}">
                    <a16:rowId xmlns:a16="http://schemas.microsoft.com/office/drawing/2014/main" val="2918322274"/>
                  </a:ext>
                </a:extLst>
              </a:tr>
              <a:tr h="321108">
                <a:tc>
                  <a:txBody>
                    <a:bodyPr/>
                    <a:lstStyle/>
                    <a:p>
                      <a:r>
                        <a:rPr kumimoji="1" lang="ja-JP" altLang="en-US" sz="1050" dirty="0"/>
                        <a:t>配信日</a:t>
                      </a:r>
                    </a:p>
                  </a:txBody>
                  <a:tcPr marL="72000" marR="72000" marT="72000" marB="36000"/>
                </a:tc>
                <a:tc>
                  <a:txBody>
                    <a:bodyPr/>
                    <a:lstStyle/>
                    <a:p>
                      <a:r>
                        <a:rPr kumimoji="1" lang="ja-JP" altLang="en-US" sz="1050" dirty="0"/>
                        <a:t>毎週水曜日、金曜日</a:t>
                      </a:r>
                    </a:p>
                  </a:txBody>
                  <a:tcPr marL="72000" marR="72000" marT="72000" marB="36000"/>
                </a:tc>
                <a:extLst>
                  <a:ext uri="{0D108BD9-81ED-4DB2-BD59-A6C34878D82A}">
                    <a16:rowId xmlns:a16="http://schemas.microsoft.com/office/drawing/2014/main" val="4187047976"/>
                  </a:ext>
                </a:extLst>
              </a:tr>
              <a:tr h="321108">
                <a:tc>
                  <a:txBody>
                    <a:bodyPr/>
                    <a:lstStyle/>
                    <a:p>
                      <a:r>
                        <a:rPr kumimoji="1" lang="ja-JP" altLang="en-US" sz="1050" dirty="0"/>
                        <a:t>料金（グロス）</a:t>
                      </a:r>
                    </a:p>
                  </a:txBody>
                  <a:tcPr marL="72000" marR="72000" marT="72000" marB="36000"/>
                </a:tc>
                <a:tc>
                  <a:txBody>
                    <a:bodyPr/>
                    <a:lstStyle/>
                    <a:p>
                      <a:r>
                        <a:rPr kumimoji="1" lang="ja-JP" altLang="en-US" sz="1050" dirty="0"/>
                        <a:t>￥</a:t>
                      </a:r>
                      <a:r>
                        <a:rPr kumimoji="1" lang="en-US" altLang="ja-JP" sz="1050" dirty="0"/>
                        <a:t>200,000</a:t>
                      </a:r>
                    </a:p>
                  </a:txBody>
                  <a:tcPr marL="72000" marR="72000" marT="72000" marB="36000"/>
                </a:tc>
                <a:extLst>
                  <a:ext uri="{0D108BD9-81ED-4DB2-BD59-A6C34878D82A}">
                    <a16:rowId xmlns:a16="http://schemas.microsoft.com/office/drawing/2014/main" val="3857387276"/>
                  </a:ext>
                </a:extLst>
              </a:tr>
              <a:tr h="398620">
                <a:tc>
                  <a:txBody>
                    <a:bodyPr/>
                    <a:lstStyle/>
                    <a:p>
                      <a:r>
                        <a:rPr kumimoji="1" lang="ja-JP" altLang="en-US" sz="1050" dirty="0"/>
                        <a:t>入稿〆切</a:t>
                      </a:r>
                    </a:p>
                  </a:txBody>
                  <a:tcPr marL="72000" marR="72000" marT="72000" marB="36000"/>
                </a:tc>
                <a:tc>
                  <a:txBody>
                    <a:bodyPr/>
                    <a:lstStyle/>
                    <a:p>
                      <a:pPr marL="0" indent="0">
                        <a:lnSpc>
                          <a:spcPct val="150000"/>
                        </a:lnSpc>
                        <a:buFont typeface="Yu Gothic" panose="020B0400000000000000" pitchFamily="50" charset="-128"/>
                        <a:buNone/>
                      </a:pPr>
                      <a:r>
                        <a:rPr kumimoji="1" lang="en-US" altLang="ja-JP" sz="1050" dirty="0"/>
                        <a:t>5</a:t>
                      </a:r>
                      <a:r>
                        <a:rPr kumimoji="1" lang="ja-JP" altLang="en-US" sz="1050" dirty="0"/>
                        <a:t>営業日前</a:t>
                      </a:r>
                    </a:p>
                  </a:txBody>
                  <a:tcPr marL="72000" marR="72000" marT="72000" marB="36000"/>
                </a:tc>
                <a:extLst>
                  <a:ext uri="{0D108BD9-81ED-4DB2-BD59-A6C34878D82A}">
                    <a16:rowId xmlns:a16="http://schemas.microsoft.com/office/drawing/2014/main" val="486803579"/>
                  </a:ext>
                </a:extLst>
              </a:tr>
              <a:tr h="774581">
                <a:tc>
                  <a:txBody>
                    <a:bodyPr/>
                    <a:lstStyle/>
                    <a:p>
                      <a:r>
                        <a:rPr kumimoji="1" lang="ja-JP" altLang="en-US" sz="1050" dirty="0"/>
                        <a:t>備考</a:t>
                      </a:r>
                    </a:p>
                  </a:txBody>
                  <a:tcPr marL="72000" marR="72000" marT="72000" marB="36000"/>
                </a:tc>
                <a:tc>
                  <a:txBody>
                    <a:bodyPr/>
                    <a:lstStyle/>
                    <a:p>
                      <a:pPr marL="171450" indent="-171450">
                        <a:lnSpc>
                          <a:spcPct val="100000"/>
                        </a:lnSpc>
                        <a:buFont typeface="Yu Gothic" panose="020B0400000000000000" pitchFamily="50" charset="-128"/>
                        <a:buChar char="※"/>
                      </a:pPr>
                      <a:r>
                        <a:rPr lang="ja-JP" altLang="en-US" sz="800" dirty="0"/>
                        <a:t>料金には別途消費税がかかります。</a:t>
                      </a:r>
                      <a:endParaRPr lang="en-US" altLang="ja-JP" sz="800" dirty="0"/>
                    </a:p>
                    <a:p>
                      <a:pPr marL="171450" indent="-171450">
                        <a:lnSpc>
                          <a:spcPct val="100000"/>
                        </a:lnSpc>
                        <a:buFont typeface="Yu Gothic" panose="020B0400000000000000" pitchFamily="50" charset="-128"/>
                        <a:buChar char="※"/>
                      </a:pPr>
                      <a:r>
                        <a:rPr lang="ja-JP" altLang="en-US" sz="800" dirty="0"/>
                        <a:t>料金、枠数、仕様等は、予告なく変更する場合がございます。</a:t>
                      </a:r>
                      <a:endParaRPr lang="en-US" altLang="ja-JP" sz="800" dirty="0"/>
                    </a:p>
                    <a:p>
                      <a:pPr marL="171450" indent="-171450">
                        <a:lnSpc>
                          <a:spcPct val="100000"/>
                        </a:lnSpc>
                        <a:buFont typeface="Yu Gothic" panose="020B0400000000000000" pitchFamily="50" charset="-128"/>
                        <a:buChar char="※"/>
                      </a:pPr>
                      <a:r>
                        <a:rPr lang="ja-JP" altLang="en-US" sz="800" dirty="0"/>
                        <a:t>申込み、入稿については別途資料でご確認ください。</a:t>
                      </a:r>
                      <a:endParaRPr kumimoji="1" lang="en-US" altLang="ja-JP" sz="800" dirty="0"/>
                    </a:p>
                  </a:txBody>
                  <a:tcPr marL="72000" marR="72000" marT="72000" marB="36000"/>
                </a:tc>
                <a:extLst>
                  <a:ext uri="{0D108BD9-81ED-4DB2-BD59-A6C34878D82A}">
                    <a16:rowId xmlns:a16="http://schemas.microsoft.com/office/drawing/2014/main" val="160517368"/>
                  </a:ext>
                </a:extLst>
              </a:tr>
            </a:tbl>
          </a:graphicData>
        </a:graphic>
      </p:graphicFrame>
      <p:sp>
        <p:nvSpPr>
          <p:cNvPr id="22" name="テキスト ボックス 21">
            <a:extLst>
              <a:ext uri="{FF2B5EF4-FFF2-40B4-BE49-F238E27FC236}">
                <a16:creationId xmlns:a16="http://schemas.microsoft.com/office/drawing/2014/main" id="{AD6B93B2-ACCD-478A-AF14-179C2FFEE226}"/>
              </a:ext>
            </a:extLst>
          </p:cNvPr>
          <p:cNvSpPr txBox="1"/>
          <p:nvPr/>
        </p:nvSpPr>
        <p:spPr>
          <a:xfrm>
            <a:off x="300367" y="958485"/>
            <a:ext cx="9305266" cy="526298"/>
          </a:xfrm>
          <a:prstGeom prst="rect">
            <a:avLst/>
          </a:prstGeom>
          <a:noFill/>
        </p:spPr>
        <p:txBody>
          <a:bodyPr wrap="square" lIns="0" tIns="0" rIns="0" bIns="0" rtlCol="0">
            <a:spAutoFit/>
          </a:bodyPr>
          <a:lstStyle/>
          <a:p>
            <a:pPr algn="ctr">
              <a:lnSpc>
                <a:spcPct val="150000"/>
              </a:lnSpc>
            </a:pPr>
            <a:r>
              <a:rPr kumimoji="1" lang="ja-JP" altLang="en-US" sz="1200" b="1" dirty="0"/>
              <a:t>情報収集に積極的な日経</a:t>
            </a:r>
            <a:r>
              <a:rPr kumimoji="1" lang="en-US" altLang="ja-JP" sz="1200" b="1"/>
              <a:t>doors</a:t>
            </a:r>
            <a:r>
              <a:rPr kumimoji="1" lang="ja-JP" altLang="en-US" sz="1200" b="1" dirty="0"/>
              <a:t>の登録会員（有料会員＋無料会員）に配信するメールマガジン</a:t>
            </a:r>
          </a:p>
          <a:p>
            <a:pPr algn="ctr">
              <a:lnSpc>
                <a:spcPct val="150000"/>
              </a:lnSpc>
            </a:pPr>
            <a:r>
              <a:rPr kumimoji="1" lang="en-US" altLang="ja-JP" sz="1200" b="1" dirty="0"/>
              <a:t>HTML</a:t>
            </a:r>
            <a:r>
              <a:rPr kumimoji="1" lang="ja-JP" altLang="en-US" sz="1200" b="1" dirty="0"/>
              <a:t>形式により、サイトと変わらないビジュアルでメッセージを訴求できます</a:t>
            </a:r>
          </a:p>
        </p:txBody>
      </p:sp>
      <p:sp>
        <p:nvSpPr>
          <p:cNvPr id="19" name="フレーム (半分) 18">
            <a:extLst>
              <a:ext uri="{FF2B5EF4-FFF2-40B4-BE49-F238E27FC236}">
                <a16:creationId xmlns:a16="http://schemas.microsoft.com/office/drawing/2014/main" id="{7DCF9473-C1A5-476D-A036-94BA16391B8E}"/>
              </a:ext>
            </a:extLst>
          </p:cNvPr>
          <p:cNvSpPr/>
          <p:nvPr/>
        </p:nvSpPr>
        <p:spPr>
          <a:xfrm>
            <a:off x="300368" y="958486"/>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0" name="フレーム (半分) 19">
            <a:extLst>
              <a:ext uri="{FF2B5EF4-FFF2-40B4-BE49-F238E27FC236}">
                <a16:creationId xmlns:a16="http://schemas.microsoft.com/office/drawing/2014/main" id="{88DFE98A-B28C-4C2F-8EF1-2E23B55BEC14}"/>
              </a:ext>
            </a:extLst>
          </p:cNvPr>
          <p:cNvSpPr/>
          <p:nvPr/>
        </p:nvSpPr>
        <p:spPr>
          <a:xfrm rot="10800000">
            <a:off x="9079336" y="958484"/>
            <a:ext cx="526298" cy="526298"/>
          </a:xfrm>
          <a:prstGeom prst="halfFrame">
            <a:avLst>
              <a:gd name="adj1" fmla="val 19764"/>
              <a:gd name="adj2" fmla="val 19764"/>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Tree>
    <p:extLst>
      <p:ext uri="{BB962C8B-B14F-4D97-AF65-F5344CB8AC3E}">
        <p14:creationId xmlns:p14="http://schemas.microsoft.com/office/powerpoint/2010/main" val="2496542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AE3F749E-316F-46C1-999D-72AC6652AA8B}"/>
              </a:ext>
            </a:extLst>
          </p:cNvPr>
          <p:cNvSpPr txBox="1"/>
          <p:nvPr/>
        </p:nvSpPr>
        <p:spPr>
          <a:xfrm>
            <a:off x="2289771" y="2564904"/>
            <a:ext cx="5326458" cy="870559"/>
          </a:xfrm>
          <a:prstGeom prst="rect">
            <a:avLst/>
          </a:prstGeom>
        </p:spPr>
        <p:txBody>
          <a:bodyPr vert="horz" wrap="none" lIns="0" tIns="0" rIns="0" bIns="0" rtlCol="0" anchor="ctr" anchorCtr="0">
            <a:spAutoFit/>
          </a:bodyPr>
          <a:lstStyle/>
          <a:p>
            <a:pPr algn="ctr">
              <a:lnSpc>
                <a:spcPct val="100000"/>
              </a:lnSpc>
              <a:spcBef>
                <a:spcPts val="1540"/>
              </a:spcBef>
            </a:pPr>
            <a:r>
              <a:rPr sz="2400" b="1" spc="600" dirty="0">
                <a:latin typeface="+mn-ea"/>
                <a:cs typeface="YuGothic"/>
              </a:rPr>
              <a:t>【お問い合わせ】 </a:t>
            </a:r>
          </a:p>
          <a:p>
            <a:pPr marL="12700" marR="5080" algn="ctr">
              <a:lnSpc>
                <a:spcPct val="150000"/>
              </a:lnSpc>
              <a:tabLst>
                <a:tab pos="1840864" algn="l"/>
              </a:tabLst>
            </a:pPr>
            <a:r>
              <a:rPr sz="2400" b="1" spc="600" dirty="0" err="1">
                <a:latin typeface="+mn-ea"/>
                <a:cs typeface="YuGothic"/>
              </a:rPr>
              <a:t>日経ＢＰ</a:t>
            </a:r>
            <a:r>
              <a:rPr sz="2400" b="1" spc="600" dirty="0">
                <a:latin typeface="+mn-ea"/>
                <a:cs typeface="YuGothic"/>
              </a:rPr>
              <a:t>	</a:t>
            </a:r>
            <a:r>
              <a:rPr lang="ja-JP" altLang="en-US" sz="2400" b="1" spc="600" dirty="0">
                <a:latin typeface="+mn-ea"/>
                <a:cs typeface="YuGothic"/>
              </a:rPr>
              <a:t>経済</a:t>
            </a:r>
            <a:r>
              <a:rPr sz="2400" b="1" spc="600" dirty="0" err="1">
                <a:latin typeface="+mn-ea"/>
                <a:cs typeface="YuGothic"/>
              </a:rPr>
              <a:t>メディア広告部</a:t>
            </a:r>
            <a:endParaRPr sz="2400" b="1" spc="600" dirty="0">
              <a:latin typeface="+mn-ea"/>
              <a:cs typeface="YuGothic"/>
            </a:endParaRPr>
          </a:p>
        </p:txBody>
      </p:sp>
      <p:sp>
        <p:nvSpPr>
          <p:cNvPr id="4" name="object 2">
            <a:extLst>
              <a:ext uri="{FF2B5EF4-FFF2-40B4-BE49-F238E27FC236}">
                <a16:creationId xmlns:a16="http://schemas.microsoft.com/office/drawing/2014/main" id="{E40BDC34-B785-4726-BDDA-98E947959825}"/>
              </a:ext>
            </a:extLst>
          </p:cNvPr>
          <p:cNvSpPr txBox="1"/>
          <p:nvPr/>
        </p:nvSpPr>
        <p:spPr>
          <a:xfrm>
            <a:off x="2046352" y="3755648"/>
            <a:ext cx="5858976" cy="931024"/>
          </a:xfrm>
          <a:prstGeom prst="rect">
            <a:avLst/>
          </a:prstGeom>
        </p:spPr>
        <p:txBody>
          <a:bodyPr vert="horz" wrap="none" lIns="0" tIns="0" rIns="0" bIns="0" rtlCol="0" anchor="ctr" anchorCtr="0">
            <a:spAutoFit/>
          </a:bodyPr>
          <a:lstStyle/>
          <a:p>
            <a:pPr>
              <a:spcBef>
                <a:spcPts val="1540"/>
              </a:spcBef>
            </a:pPr>
            <a:r>
              <a:rPr lang="ja-JP" altLang="en-US" sz="2400" b="1" spc="600" dirty="0">
                <a:latin typeface="+mn-ea"/>
                <a:cs typeface="YuGothic"/>
              </a:rPr>
              <a:t>　　</a:t>
            </a:r>
            <a:r>
              <a:rPr lang="en-US" altLang="ja-JP" sz="2400" b="1" spc="600" dirty="0">
                <a:latin typeface="+mn-ea"/>
                <a:cs typeface="YuGothic"/>
              </a:rPr>
              <a:t>nxw-ad@nikkeibp.co.jp</a:t>
            </a:r>
          </a:p>
          <a:p>
            <a:pPr>
              <a:spcBef>
                <a:spcPts val="1540"/>
              </a:spcBef>
            </a:pPr>
            <a:r>
              <a:rPr lang="en-US" altLang="ja-JP" sz="2400" b="1" spc="600" dirty="0">
                <a:latin typeface="+mn-ea"/>
                <a:cs typeface="YuGothic"/>
              </a:rPr>
              <a:t>     </a:t>
            </a:r>
            <a:r>
              <a:rPr sz="2400" b="1" spc="600" dirty="0">
                <a:latin typeface="+mn-ea"/>
                <a:cs typeface="YuGothic"/>
              </a:rPr>
              <a:t>03-6811-8218 </a:t>
            </a:r>
          </a:p>
        </p:txBody>
      </p:sp>
      <p:pic>
        <p:nvPicPr>
          <p:cNvPr id="7" name="Picture 2">
            <a:extLst>
              <a:ext uri="{FF2B5EF4-FFF2-40B4-BE49-F238E27FC236}">
                <a16:creationId xmlns:a16="http://schemas.microsoft.com/office/drawing/2014/main" id="{5E525F67-D029-4A71-8521-D0BE25A86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98" y="3717032"/>
            <a:ext cx="436190" cy="436190"/>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04658F80-117D-4C22-B44F-D135E3151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27609">
            <a:off x="2181561" y="4277743"/>
            <a:ext cx="461065" cy="461065"/>
          </a:xfrm>
          <a:prstGeom prst="rect">
            <a:avLst/>
          </a:prstGeom>
        </p:spPr>
      </p:pic>
    </p:spTree>
    <p:extLst>
      <p:ext uri="{BB962C8B-B14F-4D97-AF65-F5344CB8AC3E}">
        <p14:creationId xmlns:p14="http://schemas.microsoft.com/office/powerpoint/2010/main" val="116312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3">
            <a:extLst>
              <a:ext uri="{FF2B5EF4-FFF2-40B4-BE49-F238E27FC236}">
                <a16:creationId xmlns:a16="http://schemas.microsoft.com/office/drawing/2014/main" id="{080D4F93-4478-4403-B568-262E70F6E53E}"/>
              </a:ext>
            </a:extLst>
          </p:cNvPr>
          <p:cNvSpPr/>
          <p:nvPr/>
        </p:nvSpPr>
        <p:spPr>
          <a:xfrm rot="538015">
            <a:off x="1514008" y="2175613"/>
            <a:ext cx="6407297" cy="3497513"/>
          </a:xfrm>
          <a:prstGeom prst="parallelogram">
            <a:avLst>
              <a:gd name="adj" fmla="val 45749"/>
            </a:avLst>
          </a:prstGeom>
          <a:solidFill>
            <a:schemeClr val="tx2">
              <a:lumMod val="40000"/>
              <a:lumOff val="6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6" name="平行四辺形 25">
            <a:extLst>
              <a:ext uri="{FF2B5EF4-FFF2-40B4-BE49-F238E27FC236}">
                <a16:creationId xmlns:a16="http://schemas.microsoft.com/office/drawing/2014/main" id="{822CAF9A-EEFF-4557-8B2D-0F53E49BF6E7}"/>
              </a:ext>
            </a:extLst>
          </p:cNvPr>
          <p:cNvSpPr/>
          <p:nvPr/>
        </p:nvSpPr>
        <p:spPr>
          <a:xfrm rot="538015">
            <a:off x="2796802" y="2359673"/>
            <a:ext cx="4064217" cy="2218508"/>
          </a:xfrm>
          <a:prstGeom prst="parallelogram">
            <a:avLst>
              <a:gd name="adj" fmla="val 45749"/>
            </a:avLst>
          </a:prstGeom>
          <a:solidFill>
            <a:schemeClr val="accent1">
              <a:alpha val="50000"/>
            </a:schemeClr>
          </a:solidFill>
          <a:ln w="38100">
            <a:solidFill>
              <a:schemeClr val="bg1">
                <a:alpha val="70000"/>
              </a:schemeClr>
            </a:solidFill>
            <a:prstDash val="solid"/>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0" bIns="36000" numCol="1" spcCol="0" rtlCol="0" fromWordArt="0" anchor="ctr" anchorCtr="0" forceAA="0" compatLnSpc="1">
            <a:prstTxWarp prst="textNoShape">
              <a:avLst/>
            </a:prstTxWarp>
            <a:noAutofit/>
          </a:bodyPr>
          <a:lstStyle/>
          <a:p>
            <a:endParaRPr kumimoji="1" lang="ja-JP" altLang="en-US" sz="600" b="1" spc="300" dirty="0"/>
          </a:p>
        </p:txBody>
      </p:sp>
      <p:sp>
        <p:nvSpPr>
          <p:cNvPr id="20" name="タイトル 19">
            <a:extLst>
              <a:ext uri="{FF2B5EF4-FFF2-40B4-BE49-F238E27FC236}">
                <a16:creationId xmlns:a16="http://schemas.microsoft.com/office/drawing/2014/main" id="{60D4A305-F81E-4333-AF44-DA6B435E3E23}"/>
              </a:ext>
            </a:extLst>
          </p:cNvPr>
          <p:cNvSpPr>
            <a:spLocks noGrp="1"/>
          </p:cNvSpPr>
          <p:nvPr>
            <p:ph type="title"/>
          </p:nvPr>
        </p:nvSpPr>
        <p:spPr/>
        <p:txBody>
          <a:bodyPr/>
          <a:lstStyle/>
          <a:p>
            <a:r>
              <a:rPr lang="ja-JP" altLang="en-US" dirty="0"/>
              <a:t>２０１９年２月創刊から拡大中！</a:t>
            </a:r>
            <a:endParaRPr kumimoji="1" lang="ja-JP" altLang="en-US" dirty="0"/>
          </a:p>
        </p:txBody>
      </p:sp>
      <p:sp>
        <p:nvSpPr>
          <p:cNvPr id="3" name="スライド番号プレースホルダー 2">
            <a:extLst>
              <a:ext uri="{FF2B5EF4-FFF2-40B4-BE49-F238E27FC236}">
                <a16:creationId xmlns:a16="http://schemas.microsoft.com/office/drawing/2014/main" id="{AFCFCB62-4420-4894-B295-A2F7A31B6098}"/>
              </a:ext>
            </a:extLst>
          </p:cNvPr>
          <p:cNvSpPr>
            <a:spLocks noGrp="1"/>
          </p:cNvSpPr>
          <p:nvPr>
            <p:ph type="sldNum" sz="quarter" idx="12"/>
          </p:nvPr>
        </p:nvSpPr>
        <p:spPr/>
        <p:txBody>
          <a:bodyPr/>
          <a:lstStyle/>
          <a:p>
            <a:fld id="{5EE0A3BD-3DA5-4991-ABDC-D838213B01CE}" type="slidenum">
              <a:rPr kumimoji="1" lang="ja-JP" altLang="en-US" smtClean="0"/>
              <a:pPr/>
              <a:t>2</a:t>
            </a:fld>
            <a:endParaRPr kumimoji="1" lang="ja-JP" altLang="en-US"/>
          </a:p>
        </p:txBody>
      </p:sp>
      <p:sp>
        <p:nvSpPr>
          <p:cNvPr id="27" name="テキスト ボックス 26">
            <a:extLst>
              <a:ext uri="{FF2B5EF4-FFF2-40B4-BE49-F238E27FC236}">
                <a16:creationId xmlns:a16="http://schemas.microsoft.com/office/drawing/2014/main" id="{EAF0ACD7-9FFC-4BD7-988C-62BE1F2B7425}"/>
              </a:ext>
            </a:extLst>
          </p:cNvPr>
          <p:cNvSpPr txBox="1"/>
          <p:nvPr/>
        </p:nvSpPr>
        <p:spPr>
          <a:xfrm>
            <a:off x="300366" y="6505124"/>
            <a:ext cx="2499082" cy="123111"/>
          </a:xfrm>
          <a:prstGeom prst="rect">
            <a:avLst/>
          </a:prstGeom>
          <a:noFill/>
        </p:spPr>
        <p:txBody>
          <a:bodyPr wrap="none" lIns="0" tIns="0" rIns="0" bIns="0" rtlCol="0">
            <a:spAutoFit/>
          </a:bodyPr>
          <a:lstStyle/>
          <a:p>
            <a:r>
              <a:rPr lang="ja-JP" altLang="en-US" sz="800" dirty="0">
                <a:solidFill>
                  <a:schemeClr val="tx1">
                    <a:lumMod val="50000"/>
                    <a:lumOff val="50000"/>
                  </a:schemeClr>
                </a:solidFill>
              </a:rPr>
              <a:t>総務省統計局　労働力調査 平成</a:t>
            </a:r>
            <a:r>
              <a:rPr lang="en-US" altLang="ja-JP" sz="800" dirty="0">
                <a:solidFill>
                  <a:schemeClr val="tx1">
                    <a:lumMod val="50000"/>
                    <a:lumOff val="50000"/>
                  </a:schemeClr>
                </a:solidFill>
              </a:rPr>
              <a:t>28</a:t>
            </a:r>
            <a:r>
              <a:rPr lang="ja-JP" altLang="en-US" sz="800" dirty="0">
                <a:solidFill>
                  <a:schemeClr val="tx1">
                    <a:lumMod val="50000"/>
                    <a:lumOff val="50000"/>
                  </a:schemeClr>
                </a:solidFill>
              </a:rPr>
              <a:t>年度版をもとに推計</a:t>
            </a:r>
          </a:p>
        </p:txBody>
      </p:sp>
      <p:sp>
        <p:nvSpPr>
          <p:cNvPr id="10" name="テキスト ボックス 9">
            <a:extLst>
              <a:ext uri="{FF2B5EF4-FFF2-40B4-BE49-F238E27FC236}">
                <a16:creationId xmlns:a16="http://schemas.microsoft.com/office/drawing/2014/main" id="{2E73AEED-C0C5-4DB1-B79B-7C9A986FE5D4}"/>
              </a:ext>
            </a:extLst>
          </p:cNvPr>
          <p:cNvSpPr txBox="1"/>
          <p:nvPr/>
        </p:nvSpPr>
        <p:spPr>
          <a:xfrm>
            <a:off x="7257256" y="3924370"/>
            <a:ext cx="2359620" cy="307777"/>
          </a:xfrm>
          <a:prstGeom prst="rect">
            <a:avLst/>
          </a:prstGeom>
          <a:noFill/>
        </p:spPr>
        <p:txBody>
          <a:bodyPr wrap="none" lIns="0" tIns="0" rIns="0" bIns="0" rtlCol="0">
            <a:spAutoFit/>
          </a:bodyPr>
          <a:lstStyle/>
          <a:p>
            <a:r>
              <a:rPr kumimoji="1" lang="ja-JP" altLang="en-US" sz="2000" b="1" spc="300" dirty="0">
                <a:solidFill>
                  <a:schemeClr val="accent3"/>
                </a:solidFill>
              </a:rPr>
              <a:t>前向き・上昇志向</a:t>
            </a:r>
            <a:endParaRPr kumimoji="1" lang="ja-JP" altLang="en-US" sz="1600" b="1" spc="300" dirty="0">
              <a:solidFill>
                <a:schemeClr val="accent3"/>
              </a:solidFill>
            </a:endParaRPr>
          </a:p>
        </p:txBody>
      </p:sp>
      <p:sp>
        <p:nvSpPr>
          <p:cNvPr id="40" name="テキスト ボックス 39">
            <a:extLst>
              <a:ext uri="{FF2B5EF4-FFF2-40B4-BE49-F238E27FC236}">
                <a16:creationId xmlns:a16="http://schemas.microsoft.com/office/drawing/2014/main" id="{59F49D96-4579-4354-9D8C-3215BDAC94AD}"/>
              </a:ext>
            </a:extLst>
          </p:cNvPr>
          <p:cNvSpPr txBox="1"/>
          <p:nvPr/>
        </p:nvSpPr>
        <p:spPr>
          <a:xfrm>
            <a:off x="3187578" y="6499392"/>
            <a:ext cx="2144818" cy="123111"/>
          </a:xfrm>
          <a:prstGeom prst="rect">
            <a:avLst/>
          </a:prstGeom>
          <a:noFill/>
        </p:spPr>
        <p:txBody>
          <a:bodyPr wrap="none" lIns="0" tIns="0" rIns="0" bIns="0" rtlCol="0">
            <a:spAutoFit/>
          </a:bodyPr>
          <a:lstStyle/>
          <a:p>
            <a:r>
              <a:rPr lang="en-US" altLang="ja-JP" sz="800" dirty="0">
                <a:solidFill>
                  <a:schemeClr val="tx1">
                    <a:lumMod val="50000"/>
                    <a:lumOff val="50000"/>
                  </a:schemeClr>
                </a:solidFill>
              </a:rPr>
              <a:t>*</a:t>
            </a:r>
            <a:r>
              <a:rPr lang="ja-JP" altLang="en-US" sz="800" dirty="0">
                <a:solidFill>
                  <a:schemeClr val="tx1">
                    <a:lumMod val="50000"/>
                    <a:lumOff val="50000"/>
                  </a:schemeClr>
                </a:solidFill>
              </a:rPr>
              <a:t>登録読者数はサイトリリースから</a:t>
            </a:r>
            <a:r>
              <a:rPr lang="en-US" altLang="ja-JP" sz="800" dirty="0">
                <a:solidFill>
                  <a:schemeClr val="tx1">
                    <a:lumMod val="50000"/>
                    <a:lumOff val="50000"/>
                  </a:schemeClr>
                </a:solidFill>
              </a:rPr>
              <a:t>3</a:t>
            </a:r>
            <a:r>
              <a:rPr lang="ja-JP" altLang="en-US" sz="800" dirty="0">
                <a:solidFill>
                  <a:schemeClr val="tx1">
                    <a:lumMod val="50000"/>
                    <a:lumOff val="50000"/>
                  </a:schemeClr>
                </a:solidFill>
              </a:rPr>
              <a:t>年後の予測</a:t>
            </a:r>
          </a:p>
        </p:txBody>
      </p:sp>
      <p:sp>
        <p:nvSpPr>
          <p:cNvPr id="41" name="吹き出し: 折線 (強調線付き) 40">
            <a:extLst>
              <a:ext uri="{FF2B5EF4-FFF2-40B4-BE49-F238E27FC236}">
                <a16:creationId xmlns:a16="http://schemas.microsoft.com/office/drawing/2014/main" id="{F19C9A22-80E0-40AD-AC12-3214551C019D}"/>
              </a:ext>
            </a:extLst>
          </p:cNvPr>
          <p:cNvSpPr/>
          <p:nvPr/>
        </p:nvSpPr>
        <p:spPr>
          <a:xfrm flipH="1">
            <a:off x="453939" y="5734417"/>
            <a:ext cx="3407984" cy="430887"/>
          </a:xfrm>
          <a:prstGeom prst="accentCallout2">
            <a:avLst>
              <a:gd name="adj1" fmla="val 18750"/>
              <a:gd name="adj2" fmla="val -8333"/>
              <a:gd name="adj3" fmla="val 18750"/>
              <a:gd name="adj4" fmla="val -16667"/>
              <a:gd name="adj5" fmla="val -63799"/>
              <a:gd name="adj6" fmla="val -24765"/>
            </a:avLst>
          </a:prstGeom>
          <a:solidFill>
            <a:schemeClr val="bg1">
              <a:alpha val="40000"/>
            </a:schemeClr>
          </a:solidFill>
          <a:ln w="19050">
            <a:solidFill>
              <a:schemeClr val="tx2"/>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r>
              <a:rPr kumimoji="1" lang="en-US" altLang="ja-JP" sz="2800" b="1" spc="300" dirty="0">
                <a:solidFill>
                  <a:schemeClr val="tx2"/>
                </a:solidFill>
              </a:rPr>
              <a:t>doors</a:t>
            </a:r>
            <a:r>
              <a:rPr kumimoji="1" lang="ja-JP" altLang="en-US" sz="2800" b="1" spc="300" dirty="0">
                <a:solidFill>
                  <a:schemeClr val="tx2"/>
                </a:solidFill>
              </a:rPr>
              <a:t>世代 </a:t>
            </a:r>
            <a:r>
              <a:rPr kumimoji="1" lang="en-US" altLang="ja-JP" sz="2400" b="1" spc="300" dirty="0">
                <a:solidFill>
                  <a:schemeClr val="tx2"/>
                </a:solidFill>
              </a:rPr>
              <a:t>350</a:t>
            </a:r>
            <a:r>
              <a:rPr kumimoji="1" lang="ja-JP" altLang="en-US" sz="2400" b="1" spc="300" dirty="0">
                <a:solidFill>
                  <a:schemeClr val="tx2"/>
                </a:solidFill>
              </a:rPr>
              <a:t>万人</a:t>
            </a:r>
          </a:p>
        </p:txBody>
      </p:sp>
      <p:cxnSp>
        <p:nvCxnSpPr>
          <p:cNvPr id="44" name="直線コネクタ 43">
            <a:extLst>
              <a:ext uri="{FF2B5EF4-FFF2-40B4-BE49-F238E27FC236}">
                <a16:creationId xmlns:a16="http://schemas.microsoft.com/office/drawing/2014/main" id="{85ADCDE4-7937-4A48-9ECD-5862AC623970}"/>
              </a:ext>
            </a:extLst>
          </p:cNvPr>
          <p:cNvCxnSpPr>
            <a:cxnSpLocks/>
          </p:cNvCxnSpPr>
          <p:nvPr/>
        </p:nvCxnSpPr>
        <p:spPr>
          <a:xfrm>
            <a:off x="0" y="692696"/>
            <a:ext cx="9129464" cy="0"/>
          </a:xfrm>
          <a:prstGeom prst="line">
            <a:avLst/>
          </a:prstGeom>
          <a:ln w="15875">
            <a:solidFill>
              <a:schemeClr val="tx2"/>
            </a:solidFill>
            <a:tailEnd type="none" w="lg" len="med"/>
          </a:ln>
        </p:spPr>
        <p:style>
          <a:lnRef idx="1">
            <a:schemeClr val="accent1"/>
          </a:lnRef>
          <a:fillRef idx="0">
            <a:schemeClr val="accent1"/>
          </a:fillRef>
          <a:effectRef idx="0">
            <a:schemeClr val="accent1"/>
          </a:effectRef>
          <a:fontRef idx="minor">
            <a:schemeClr val="tx1"/>
          </a:fontRef>
        </p:style>
      </p:cxnSp>
      <p:sp>
        <p:nvSpPr>
          <p:cNvPr id="49" name="矢印: 上 48">
            <a:extLst>
              <a:ext uri="{FF2B5EF4-FFF2-40B4-BE49-F238E27FC236}">
                <a16:creationId xmlns:a16="http://schemas.microsoft.com/office/drawing/2014/main" id="{3549F868-2605-4DFF-84A1-E201722A2130}"/>
              </a:ext>
            </a:extLst>
          </p:cNvPr>
          <p:cNvSpPr/>
          <p:nvPr/>
        </p:nvSpPr>
        <p:spPr>
          <a:xfrm>
            <a:off x="6514307" y="3296043"/>
            <a:ext cx="606798" cy="942381"/>
          </a:xfrm>
          <a:prstGeom prst="upArrow">
            <a:avLst/>
          </a:prstGeom>
          <a:solidFill>
            <a:schemeClr val="accent3"/>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4" name="テキスト ボックス 23">
            <a:extLst>
              <a:ext uri="{FF2B5EF4-FFF2-40B4-BE49-F238E27FC236}">
                <a16:creationId xmlns:a16="http://schemas.microsoft.com/office/drawing/2014/main" id="{17F802D2-EE51-4FA7-9E08-5E309B675630}"/>
              </a:ext>
            </a:extLst>
          </p:cNvPr>
          <p:cNvSpPr txBox="1"/>
          <p:nvPr/>
        </p:nvSpPr>
        <p:spPr>
          <a:xfrm rot="538178">
            <a:off x="3084765" y="4136677"/>
            <a:ext cx="2489464" cy="246221"/>
          </a:xfrm>
          <a:prstGeom prst="rect">
            <a:avLst/>
          </a:prstGeom>
          <a:noFill/>
        </p:spPr>
        <p:txBody>
          <a:bodyPr wrap="square" lIns="0" tIns="0" rIns="0" bIns="0" rtlCol="0">
            <a:spAutoFit/>
          </a:bodyPr>
          <a:lstStyle/>
          <a:p>
            <a:pPr algn="l"/>
            <a:r>
              <a:rPr kumimoji="1" lang="ja-JP" altLang="en-US" sz="1400" b="1" spc="300" dirty="0"/>
              <a:t>読者ターゲット</a:t>
            </a:r>
            <a:r>
              <a:rPr kumimoji="1" lang="en-US" altLang="ja-JP" sz="1600" b="1" spc="300" dirty="0"/>
              <a:t>100</a:t>
            </a:r>
            <a:r>
              <a:rPr kumimoji="1" lang="ja-JP" altLang="en-US" sz="1600" b="1" spc="300" dirty="0"/>
              <a:t>万人</a:t>
            </a:r>
          </a:p>
        </p:txBody>
      </p:sp>
      <p:sp>
        <p:nvSpPr>
          <p:cNvPr id="39" name="平行四辺形 38">
            <a:extLst>
              <a:ext uri="{FF2B5EF4-FFF2-40B4-BE49-F238E27FC236}">
                <a16:creationId xmlns:a16="http://schemas.microsoft.com/office/drawing/2014/main" id="{12987FAE-AB34-4ABF-A961-2B3714FEDC54}"/>
              </a:ext>
            </a:extLst>
          </p:cNvPr>
          <p:cNvSpPr/>
          <p:nvPr/>
        </p:nvSpPr>
        <p:spPr>
          <a:xfrm rot="538015">
            <a:off x="4087816" y="2736220"/>
            <a:ext cx="1946772" cy="1062672"/>
          </a:xfrm>
          <a:prstGeom prst="parallelogram">
            <a:avLst>
              <a:gd name="adj" fmla="val 45749"/>
            </a:avLst>
          </a:prstGeom>
          <a:solidFill>
            <a:schemeClr val="accent4"/>
          </a:solidFill>
          <a:ln w="19050">
            <a:noFill/>
            <a:prstDash val="solid"/>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0" bIns="36000" numCol="1" spcCol="0" rtlCol="0" fromWordArt="0" anchor="ctr" anchorCtr="0" forceAA="0" compatLnSpc="1">
            <a:prstTxWarp prst="textNoShape">
              <a:avLst/>
            </a:prstTxWarp>
            <a:noAutofit/>
          </a:bodyPr>
          <a:lstStyle/>
          <a:p>
            <a:r>
              <a:rPr kumimoji="1" lang="ja-JP" altLang="en-US" sz="1600" b="1" spc="300" dirty="0"/>
              <a:t>日経</a:t>
            </a:r>
            <a:r>
              <a:rPr kumimoji="1" lang="en-US" altLang="ja-JP" sz="1600" b="1" spc="300" dirty="0"/>
              <a:t>doors</a:t>
            </a:r>
          </a:p>
          <a:p>
            <a:r>
              <a:rPr kumimoji="1" lang="ja-JP" altLang="en-US" sz="1600" b="1" spc="300" dirty="0"/>
              <a:t>登録読者</a:t>
            </a:r>
            <a:endParaRPr kumimoji="1" lang="en-US" altLang="ja-JP" sz="1600" b="1" spc="300" dirty="0"/>
          </a:p>
          <a:p>
            <a:r>
              <a:rPr kumimoji="1" lang="en-US" altLang="ja-JP" sz="1600" b="1" spc="300" dirty="0"/>
              <a:t>15</a:t>
            </a:r>
            <a:r>
              <a:rPr kumimoji="1" lang="ja-JP" altLang="en-US" sz="1400" b="1" spc="300" dirty="0"/>
              <a:t>万人</a:t>
            </a:r>
            <a:r>
              <a:rPr kumimoji="1" lang="en-US" altLang="ja-JP" sz="1400" b="1" spc="300" dirty="0"/>
              <a:t>*</a:t>
            </a:r>
            <a:endParaRPr kumimoji="1" lang="ja-JP" altLang="en-US" sz="600" b="1" spc="300" dirty="0"/>
          </a:p>
        </p:txBody>
      </p:sp>
      <p:sp>
        <p:nvSpPr>
          <p:cNvPr id="50" name="テキスト ボックス 49">
            <a:extLst>
              <a:ext uri="{FF2B5EF4-FFF2-40B4-BE49-F238E27FC236}">
                <a16:creationId xmlns:a16="http://schemas.microsoft.com/office/drawing/2014/main" id="{F5D9359E-6367-40AE-9D79-389B9F47553D}"/>
              </a:ext>
            </a:extLst>
          </p:cNvPr>
          <p:cNvSpPr txBox="1"/>
          <p:nvPr/>
        </p:nvSpPr>
        <p:spPr>
          <a:xfrm>
            <a:off x="300366" y="809622"/>
            <a:ext cx="9122690" cy="430887"/>
          </a:xfrm>
          <a:prstGeom prst="rect">
            <a:avLst/>
          </a:prstGeom>
          <a:noFill/>
        </p:spPr>
        <p:txBody>
          <a:bodyPr wrap="none" lIns="0" tIns="0" rIns="0" bIns="0" rtlCol="0">
            <a:spAutoFit/>
          </a:bodyPr>
          <a:lstStyle/>
          <a:p>
            <a:r>
              <a:rPr kumimoji="1" lang="en-US" altLang="ja-JP" sz="1400" b="1" spc="600" dirty="0"/>
              <a:t>doors</a:t>
            </a:r>
            <a:r>
              <a:rPr kumimoji="1" lang="ja-JP" altLang="en-US" sz="1400" b="1" spc="600" dirty="0"/>
              <a:t>世代</a:t>
            </a:r>
            <a:r>
              <a:rPr kumimoji="1" lang="en-US" altLang="ja-JP" sz="1400" b="1" spc="600" dirty="0"/>
              <a:t>350</a:t>
            </a:r>
            <a:r>
              <a:rPr kumimoji="1" lang="ja-JP" altLang="en-US" sz="1400" b="1" spc="600" dirty="0"/>
              <a:t>万人の中から、上昇志向の高い</a:t>
            </a:r>
            <a:r>
              <a:rPr kumimoji="1" lang="en-US" altLang="ja-JP" sz="1400" b="1" spc="600" dirty="0"/>
              <a:t>100</a:t>
            </a:r>
            <a:r>
              <a:rPr kumimoji="1" lang="ja-JP" altLang="en-US" sz="1400" b="1" spc="600" dirty="0"/>
              <a:t>万人を読者ターゲットに、</a:t>
            </a:r>
          </a:p>
          <a:p>
            <a:r>
              <a:rPr kumimoji="1" lang="en-US" altLang="ja-JP" sz="1400" b="1" spc="600" dirty="0"/>
              <a:t>2022</a:t>
            </a:r>
            <a:r>
              <a:rPr kumimoji="1" lang="ja-JP" altLang="en-US" sz="1400" b="1" spc="600" dirty="0"/>
              <a:t>年には</a:t>
            </a:r>
            <a:r>
              <a:rPr kumimoji="1" lang="en-US" altLang="ja-JP" sz="1400" b="1" spc="600" dirty="0"/>
              <a:t>15</a:t>
            </a:r>
            <a:r>
              <a:rPr kumimoji="1" lang="ja-JP" altLang="en-US" sz="1400" b="1" spc="600" dirty="0"/>
              <a:t>万人の会員を目指します！</a:t>
            </a:r>
          </a:p>
        </p:txBody>
      </p:sp>
      <p:sp>
        <p:nvSpPr>
          <p:cNvPr id="18" name="矢印: 上 17">
            <a:extLst>
              <a:ext uri="{FF2B5EF4-FFF2-40B4-BE49-F238E27FC236}">
                <a16:creationId xmlns:a16="http://schemas.microsoft.com/office/drawing/2014/main" id="{A260A848-13A7-4BE1-AD84-2BB72F239918}"/>
              </a:ext>
            </a:extLst>
          </p:cNvPr>
          <p:cNvSpPr/>
          <p:nvPr/>
        </p:nvSpPr>
        <p:spPr>
          <a:xfrm rot="5980838">
            <a:off x="5910680" y="3321147"/>
            <a:ext cx="206125" cy="295559"/>
          </a:xfrm>
          <a:prstGeom prst="upArrow">
            <a:avLst/>
          </a:prstGeom>
          <a:solidFill>
            <a:schemeClr val="accent3"/>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19" name="矢印: 上 18">
            <a:extLst>
              <a:ext uri="{FF2B5EF4-FFF2-40B4-BE49-F238E27FC236}">
                <a16:creationId xmlns:a16="http://schemas.microsoft.com/office/drawing/2014/main" id="{771C200C-F2FA-43D4-A768-44AEAC91807D}"/>
              </a:ext>
            </a:extLst>
          </p:cNvPr>
          <p:cNvSpPr/>
          <p:nvPr/>
        </p:nvSpPr>
        <p:spPr>
          <a:xfrm rot="12388664">
            <a:off x="4559749" y="3806324"/>
            <a:ext cx="206125" cy="295559"/>
          </a:xfrm>
          <a:prstGeom prst="upArrow">
            <a:avLst/>
          </a:prstGeom>
          <a:solidFill>
            <a:schemeClr val="accent3"/>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1" name="矢印: 上 20">
            <a:extLst>
              <a:ext uri="{FF2B5EF4-FFF2-40B4-BE49-F238E27FC236}">
                <a16:creationId xmlns:a16="http://schemas.microsoft.com/office/drawing/2014/main" id="{B65EB386-EF2C-418F-B0EE-DEA0C9C00BC5}"/>
              </a:ext>
            </a:extLst>
          </p:cNvPr>
          <p:cNvSpPr/>
          <p:nvPr/>
        </p:nvSpPr>
        <p:spPr>
          <a:xfrm rot="16896811">
            <a:off x="3991424" y="2989074"/>
            <a:ext cx="206125" cy="295559"/>
          </a:xfrm>
          <a:prstGeom prst="upArrow">
            <a:avLst/>
          </a:prstGeom>
          <a:solidFill>
            <a:schemeClr val="accent3"/>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2" name="矢印: 上 21">
            <a:extLst>
              <a:ext uri="{FF2B5EF4-FFF2-40B4-BE49-F238E27FC236}">
                <a16:creationId xmlns:a16="http://schemas.microsoft.com/office/drawing/2014/main" id="{F3F00CEC-3DCC-4B30-B675-A1999869B7C0}"/>
              </a:ext>
            </a:extLst>
          </p:cNvPr>
          <p:cNvSpPr/>
          <p:nvPr/>
        </p:nvSpPr>
        <p:spPr>
          <a:xfrm rot="1748137">
            <a:off x="5286564" y="2458815"/>
            <a:ext cx="206125" cy="295559"/>
          </a:xfrm>
          <a:prstGeom prst="upArrow">
            <a:avLst/>
          </a:prstGeom>
          <a:solidFill>
            <a:schemeClr val="accent3"/>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3" name="テキスト ボックス 22">
            <a:extLst>
              <a:ext uri="{FF2B5EF4-FFF2-40B4-BE49-F238E27FC236}">
                <a16:creationId xmlns:a16="http://schemas.microsoft.com/office/drawing/2014/main" id="{7B0E905E-B3B8-443F-8FB2-AF67CC41E6AB}"/>
              </a:ext>
            </a:extLst>
          </p:cNvPr>
          <p:cNvSpPr txBox="1"/>
          <p:nvPr/>
        </p:nvSpPr>
        <p:spPr bwMode="auto">
          <a:xfrm>
            <a:off x="56456" y="1280373"/>
            <a:ext cx="9801912" cy="430887"/>
          </a:xfrm>
          <a:prstGeom prst="rect">
            <a:avLst/>
          </a:prstGeom>
          <a:noFill/>
          <a:ln w="9525">
            <a:noFill/>
            <a:miter lim="800000"/>
            <a:headEnd/>
            <a:tailEnd/>
          </a:ln>
          <a:effectLst/>
        </p:spPr>
        <p:txBody>
          <a:bodyPr wrap="square" lIns="0" tIns="0" rIns="0" bIns="0" rtlCol="0">
            <a:spAutoFit/>
          </a:bodyPr>
          <a:lstStyle/>
          <a:p>
            <a:pPr algn="ctr"/>
            <a:r>
              <a:rPr kumimoji="1" lang="ja-JP" altLang="en-US" b="1" spc="300" dirty="0">
                <a:latin typeface="+mn-ea"/>
                <a:cs typeface="メイリオ" pitchFamily="50" charset="-128"/>
              </a:rPr>
              <a:t>登録会員約</a:t>
            </a:r>
            <a:r>
              <a:rPr kumimoji="1" lang="en-US" altLang="ja-JP" b="1" spc="300" dirty="0">
                <a:latin typeface="+mn-ea"/>
                <a:cs typeface="メイリオ" pitchFamily="50" charset="-128"/>
              </a:rPr>
              <a:t>2</a:t>
            </a:r>
            <a:r>
              <a:rPr kumimoji="1" lang="ja-JP" altLang="en-US" b="1" spc="300" dirty="0">
                <a:latin typeface="+mn-ea"/>
                <a:cs typeface="メイリオ" pitchFamily="50" charset="-128"/>
              </a:rPr>
              <a:t>万</a:t>
            </a:r>
            <a:r>
              <a:rPr kumimoji="1" lang="en-US" altLang="ja-JP" b="1" spc="300" dirty="0">
                <a:latin typeface="+mn-ea"/>
                <a:cs typeface="メイリオ" pitchFamily="50" charset="-128"/>
              </a:rPr>
              <a:t>9</a:t>
            </a:r>
            <a:r>
              <a:rPr kumimoji="1" lang="ja-JP" altLang="en-US" b="1" spc="300" dirty="0">
                <a:latin typeface="+mn-ea"/>
                <a:cs typeface="メイリオ" pitchFamily="50" charset="-128"/>
              </a:rPr>
              <a:t>千人　月間</a:t>
            </a:r>
            <a:r>
              <a:rPr kumimoji="1" lang="en-US" altLang="ja-JP" sz="2800" b="1" spc="300" dirty="0">
                <a:latin typeface="+mn-ea"/>
                <a:cs typeface="メイリオ" pitchFamily="50" charset="-128"/>
              </a:rPr>
              <a:t>197</a:t>
            </a:r>
            <a:r>
              <a:rPr kumimoji="1" lang="ja-JP" altLang="en-US" sz="2800" b="1" spc="300" dirty="0">
                <a:latin typeface="+mn-ea"/>
                <a:cs typeface="メイリオ" pitchFamily="50" charset="-128"/>
              </a:rPr>
              <a:t>万</a:t>
            </a:r>
            <a:r>
              <a:rPr kumimoji="1" lang="en-US" altLang="ja-JP" sz="2800" b="1" spc="300" dirty="0">
                <a:latin typeface="+mn-ea"/>
                <a:cs typeface="メイリオ" pitchFamily="50" charset="-128"/>
              </a:rPr>
              <a:t>PV /92</a:t>
            </a:r>
            <a:r>
              <a:rPr kumimoji="1" lang="ja-JP" altLang="en-US" sz="2800" b="1" spc="300" dirty="0">
                <a:latin typeface="+mn-ea"/>
                <a:cs typeface="メイリオ" pitchFamily="50" charset="-128"/>
              </a:rPr>
              <a:t>万</a:t>
            </a:r>
            <a:r>
              <a:rPr kumimoji="1" lang="en-US" altLang="ja-JP" sz="2800" b="1" spc="300" dirty="0">
                <a:latin typeface="+mn-ea"/>
                <a:cs typeface="メイリオ" pitchFamily="50" charset="-128"/>
              </a:rPr>
              <a:t>UB</a:t>
            </a:r>
            <a:r>
              <a:rPr kumimoji="1" lang="ja-JP" altLang="en-US" sz="1100" b="1" spc="300" dirty="0">
                <a:latin typeface="+mn-ea"/>
                <a:cs typeface="メイリオ" pitchFamily="50" charset="-128"/>
              </a:rPr>
              <a:t>（</a:t>
            </a:r>
            <a:r>
              <a:rPr kumimoji="1" lang="en-US" altLang="ja-JP" sz="1100" b="1" spc="300" dirty="0">
                <a:latin typeface="+mn-ea"/>
                <a:cs typeface="メイリオ" pitchFamily="50" charset="-128"/>
              </a:rPr>
              <a:t>2020</a:t>
            </a:r>
            <a:r>
              <a:rPr kumimoji="1" lang="ja-JP" altLang="en-US" sz="1100" b="1" spc="300" dirty="0">
                <a:latin typeface="+mn-ea"/>
                <a:cs typeface="メイリオ" pitchFamily="50" charset="-128"/>
              </a:rPr>
              <a:t>年</a:t>
            </a:r>
            <a:r>
              <a:rPr kumimoji="1" lang="en-US" altLang="ja-JP" sz="1100" b="1" spc="300" dirty="0">
                <a:latin typeface="+mn-ea"/>
                <a:cs typeface="メイリオ" pitchFamily="50" charset="-128"/>
              </a:rPr>
              <a:t>8</a:t>
            </a:r>
            <a:r>
              <a:rPr kumimoji="1" lang="ja-JP" altLang="en-US" sz="1100" b="1" spc="300" dirty="0">
                <a:latin typeface="+mn-ea"/>
                <a:cs typeface="メイリオ" pitchFamily="50" charset="-128"/>
              </a:rPr>
              <a:t>月実績）</a:t>
            </a:r>
          </a:p>
        </p:txBody>
      </p:sp>
    </p:spTree>
    <p:extLst>
      <p:ext uri="{BB962C8B-B14F-4D97-AF65-F5344CB8AC3E}">
        <p14:creationId xmlns:p14="http://schemas.microsoft.com/office/powerpoint/2010/main" val="216703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80F6953-73AF-4BD7-9F64-A9C77D964B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33647" y="1786854"/>
            <a:ext cx="3297182" cy="2464297"/>
          </a:xfrm>
          <a:prstGeom prst="rect">
            <a:avLst/>
          </a:prstGeom>
        </p:spPr>
      </p:pic>
      <p:pic>
        <p:nvPicPr>
          <p:cNvPr id="12" name="図 11">
            <a:extLst>
              <a:ext uri="{FF2B5EF4-FFF2-40B4-BE49-F238E27FC236}">
                <a16:creationId xmlns:a16="http://schemas.microsoft.com/office/drawing/2014/main" id="{B7831693-9569-45C6-AC8E-270C6B1117F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16" y="4177646"/>
            <a:ext cx="3297182" cy="2497112"/>
          </a:xfrm>
          <a:prstGeom prst="rect">
            <a:avLst/>
          </a:prstGeom>
        </p:spPr>
      </p:pic>
      <p:sp>
        <p:nvSpPr>
          <p:cNvPr id="68" name="正方形/長方形 67">
            <a:extLst>
              <a:ext uri="{FF2B5EF4-FFF2-40B4-BE49-F238E27FC236}">
                <a16:creationId xmlns:a16="http://schemas.microsoft.com/office/drawing/2014/main" id="{A157EA80-EF64-4A0E-AC73-F424DF7B9EDC}"/>
              </a:ext>
            </a:extLst>
          </p:cNvPr>
          <p:cNvSpPr/>
          <p:nvPr/>
        </p:nvSpPr>
        <p:spPr>
          <a:xfrm>
            <a:off x="0" y="1196752"/>
            <a:ext cx="9906000" cy="591253"/>
          </a:xfrm>
          <a:prstGeom prst="rect">
            <a:avLst/>
          </a:prstGeom>
          <a:solidFill>
            <a:schemeClr val="tx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 name="タイトル 1">
            <a:extLst>
              <a:ext uri="{FF2B5EF4-FFF2-40B4-BE49-F238E27FC236}">
                <a16:creationId xmlns:a16="http://schemas.microsoft.com/office/drawing/2014/main" id="{52B1E1B7-80B2-4176-BDB2-20AF23B1C3CA}"/>
              </a:ext>
            </a:extLst>
          </p:cNvPr>
          <p:cNvSpPr>
            <a:spLocks noGrp="1"/>
          </p:cNvSpPr>
          <p:nvPr>
            <p:ph type="title"/>
          </p:nvPr>
        </p:nvSpPr>
        <p:spPr/>
        <p:txBody>
          <a:bodyPr/>
          <a:lstStyle/>
          <a:p>
            <a:r>
              <a:rPr lang="ja-JP" altLang="en-US" dirty="0"/>
              <a:t>日経</a:t>
            </a:r>
            <a:r>
              <a:rPr lang="en-US" altLang="ja-JP" dirty="0"/>
              <a:t>doors</a:t>
            </a:r>
            <a:r>
              <a:rPr lang="ja-JP" altLang="en-US" dirty="0"/>
              <a:t>読者のペルソナ</a:t>
            </a:r>
          </a:p>
        </p:txBody>
      </p:sp>
      <p:sp>
        <p:nvSpPr>
          <p:cNvPr id="3" name="スライド番号プレースホルダー 2">
            <a:extLst>
              <a:ext uri="{FF2B5EF4-FFF2-40B4-BE49-F238E27FC236}">
                <a16:creationId xmlns:a16="http://schemas.microsoft.com/office/drawing/2014/main" id="{CBE154F9-48A2-4302-A875-DC57302C35A8}"/>
              </a:ext>
            </a:extLst>
          </p:cNvPr>
          <p:cNvSpPr>
            <a:spLocks noGrp="1"/>
          </p:cNvSpPr>
          <p:nvPr>
            <p:ph type="sldNum" sz="quarter" idx="12"/>
          </p:nvPr>
        </p:nvSpPr>
        <p:spPr/>
        <p:txBody>
          <a:bodyPr/>
          <a:lstStyle/>
          <a:p>
            <a:fld id="{5EE0A3BD-3DA5-4991-ABDC-D838213B01CE}" type="slidenum">
              <a:rPr lang="ja-JP" altLang="en-US" smtClean="0"/>
              <a:pPr/>
              <a:t>3</a:t>
            </a:fld>
            <a:endParaRPr lang="ja-JP" altLang="en-US" dirty="0"/>
          </a:p>
        </p:txBody>
      </p:sp>
      <p:cxnSp>
        <p:nvCxnSpPr>
          <p:cNvPr id="11" name="直線コネクタ 10">
            <a:extLst>
              <a:ext uri="{FF2B5EF4-FFF2-40B4-BE49-F238E27FC236}">
                <a16:creationId xmlns:a16="http://schemas.microsoft.com/office/drawing/2014/main" id="{3B0E64BF-B265-4690-A61A-DA9820EBBC5F}"/>
              </a:ext>
            </a:extLst>
          </p:cNvPr>
          <p:cNvCxnSpPr>
            <a:cxnSpLocks/>
          </p:cNvCxnSpPr>
          <p:nvPr/>
        </p:nvCxnSpPr>
        <p:spPr>
          <a:xfrm>
            <a:off x="0" y="692696"/>
            <a:ext cx="4224518" cy="0"/>
          </a:xfrm>
          <a:prstGeom prst="line">
            <a:avLst/>
          </a:prstGeom>
          <a:ln w="15875">
            <a:solidFill>
              <a:schemeClr val="tx2"/>
            </a:solidFill>
            <a:tailEnd type="none" w="lg" len="med"/>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490BAADD-8B68-4CAD-BCB9-8DB6D17E4950}"/>
              </a:ext>
            </a:extLst>
          </p:cNvPr>
          <p:cNvGrpSpPr/>
          <p:nvPr/>
        </p:nvGrpSpPr>
        <p:grpSpPr>
          <a:xfrm>
            <a:off x="300367" y="1370332"/>
            <a:ext cx="9305266" cy="259675"/>
            <a:chOff x="300367" y="2132856"/>
            <a:chExt cx="9305266" cy="259675"/>
          </a:xfrm>
        </p:grpSpPr>
        <p:sp>
          <p:nvSpPr>
            <p:cNvPr id="21" name="四角形: 角を丸くする 20">
              <a:extLst>
                <a:ext uri="{FF2B5EF4-FFF2-40B4-BE49-F238E27FC236}">
                  <a16:creationId xmlns:a16="http://schemas.microsoft.com/office/drawing/2014/main" id="{65714C95-9119-42E4-9919-C2F02CF8A89A}"/>
                </a:ext>
              </a:extLst>
            </p:cNvPr>
            <p:cNvSpPr/>
            <p:nvPr/>
          </p:nvSpPr>
          <p:spPr>
            <a:xfrm>
              <a:off x="300367" y="2132856"/>
              <a:ext cx="734355" cy="259675"/>
            </a:xfrm>
            <a:prstGeom prst="roundRect">
              <a:avLst>
                <a:gd name="adj" fmla="val 50000"/>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0" numCol="1" spcCol="0" rtlCol="0" fromWordArt="0" anchor="ctr" anchorCtr="0" forceAA="0" compatLnSpc="1">
              <a:prstTxWarp prst="textNoShape">
                <a:avLst/>
              </a:prstTxWarp>
              <a:spAutoFit/>
            </a:bodyPr>
            <a:lstStyle/>
            <a:p>
              <a:pPr algn="ctr"/>
              <a:r>
                <a:rPr kumimoji="1" lang="en-US" altLang="ja-JP" sz="1200" b="1" spc="300" dirty="0">
                  <a:solidFill>
                    <a:schemeClr val="tx1"/>
                  </a:solidFill>
                  <a:latin typeface="+mn-ea"/>
                </a:rPr>
                <a:t>20</a:t>
              </a:r>
              <a:r>
                <a:rPr kumimoji="1" lang="ja-JP" altLang="en-US" sz="1200" b="1" spc="300" dirty="0">
                  <a:solidFill>
                    <a:schemeClr val="tx1"/>
                  </a:solidFill>
                  <a:latin typeface="+mn-ea"/>
                </a:rPr>
                <a:t>歳</a:t>
              </a:r>
            </a:p>
          </p:txBody>
        </p:sp>
        <p:sp>
          <p:nvSpPr>
            <p:cNvPr id="22" name="四角形: 角を丸くする 21">
              <a:extLst>
                <a:ext uri="{FF2B5EF4-FFF2-40B4-BE49-F238E27FC236}">
                  <a16:creationId xmlns:a16="http://schemas.microsoft.com/office/drawing/2014/main" id="{BB7CB6CB-F750-4E14-950E-ED954D59FC59}"/>
                </a:ext>
              </a:extLst>
            </p:cNvPr>
            <p:cNvSpPr/>
            <p:nvPr/>
          </p:nvSpPr>
          <p:spPr>
            <a:xfrm>
              <a:off x="2638503" y="2132856"/>
              <a:ext cx="734355" cy="259675"/>
            </a:xfrm>
            <a:prstGeom prst="roundRect">
              <a:avLst>
                <a:gd name="adj" fmla="val 50000"/>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0" numCol="1" spcCol="0" rtlCol="0" fromWordArt="0" anchor="ctr" anchorCtr="0" forceAA="0" compatLnSpc="1">
              <a:prstTxWarp prst="textNoShape">
                <a:avLst/>
              </a:prstTxWarp>
              <a:spAutoFit/>
            </a:bodyPr>
            <a:lstStyle/>
            <a:p>
              <a:pPr algn="ctr"/>
              <a:r>
                <a:rPr kumimoji="1" lang="en-US" altLang="ja-JP" sz="1200" b="1" spc="300" dirty="0">
                  <a:solidFill>
                    <a:schemeClr val="tx1"/>
                  </a:solidFill>
                  <a:latin typeface="+mn-ea"/>
                </a:rPr>
                <a:t>25</a:t>
              </a:r>
              <a:r>
                <a:rPr kumimoji="1" lang="ja-JP" altLang="en-US" sz="1200" b="1" spc="300" dirty="0">
                  <a:solidFill>
                    <a:schemeClr val="tx1"/>
                  </a:solidFill>
                  <a:latin typeface="+mn-ea"/>
                </a:rPr>
                <a:t>歳</a:t>
              </a:r>
            </a:p>
          </p:txBody>
        </p:sp>
        <p:sp>
          <p:nvSpPr>
            <p:cNvPr id="23" name="四角形: 角を丸くする 22">
              <a:extLst>
                <a:ext uri="{FF2B5EF4-FFF2-40B4-BE49-F238E27FC236}">
                  <a16:creationId xmlns:a16="http://schemas.microsoft.com/office/drawing/2014/main" id="{AD6196D1-4DE4-4D29-98E9-5CC99E7B891E}"/>
                </a:ext>
              </a:extLst>
            </p:cNvPr>
            <p:cNvSpPr/>
            <p:nvPr/>
          </p:nvSpPr>
          <p:spPr>
            <a:xfrm>
              <a:off x="5870305" y="2132856"/>
              <a:ext cx="734355" cy="259675"/>
            </a:xfrm>
            <a:prstGeom prst="roundRect">
              <a:avLst>
                <a:gd name="adj" fmla="val 50000"/>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0" numCol="1" spcCol="0" rtlCol="0" fromWordArt="0" anchor="ctr" anchorCtr="0" forceAA="0" compatLnSpc="1">
              <a:prstTxWarp prst="textNoShape">
                <a:avLst/>
              </a:prstTxWarp>
              <a:spAutoFit/>
            </a:bodyPr>
            <a:lstStyle/>
            <a:p>
              <a:pPr algn="ctr"/>
              <a:r>
                <a:rPr kumimoji="1" lang="en-US" altLang="ja-JP" sz="1200" b="1" spc="300" dirty="0">
                  <a:solidFill>
                    <a:schemeClr val="tx1"/>
                  </a:solidFill>
                  <a:latin typeface="+mn-ea"/>
                </a:rPr>
                <a:t>30</a:t>
              </a:r>
              <a:r>
                <a:rPr kumimoji="1" lang="ja-JP" altLang="en-US" sz="1200" b="1" spc="300" dirty="0">
                  <a:solidFill>
                    <a:schemeClr val="tx1"/>
                  </a:solidFill>
                  <a:latin typeface="+mn-ea"/>
                </a:rPr>
                <a:t>歳</a:t>
              </a:r>
            </a:p>
          </p:txBody>
        </p:sp>
        <p:sp>
          <p:nvSpPr>
            <p:cNvPr id="24" name="四角形: 角を丸くする 23">
              <a:extLst>
                <a:ext uri="{FF2B5EF4-FFF2-40B4-BE49-F238E27FC236}">
                  <a16:creationId xmlns:a16="http://schemas.microsoft.com/office/drawing/2014/main" id="{EF3C4008-B54A-4AAE-9FE6-415BC557CCFE}"/>
                </a:ext>
              </a:extLst>
            </p:cNvPr>
            <p:cNvSpPr/>
            <p:nvPr/>
          </p:nvSpPr>
          <p:spPr>
            <a:xfrm>
              <a:off x="8208441" y="2132856"/>
              <a:ext cx="734355" cy="259675"/>
            </a:xfrm>
            <a:prstGeom prst="roundRect">
              <a:avLst>
                <a:gd name="adj" fmla="val 50000"/>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0" numCol="1" spcCol="0" rtlCol="0" fromWordArt="0" anchor="ctr" anchorCtr="0" forceAA="0" compatLnSpc="1">
              <a:prstTxWarp prst="textNoShape">
                <a:avLst/>
              </a:prstTxWarp>
              <a:spAutoFit/>
            </a:bodyPr>
            <a:lstStyle/>
            <a:p>
              <a:pPr algn="ctr"/>
              <a:r>
                <a:rPr kumimoji="1" lang="en-US" altLang="ja-JP" sz="1200" b="1" spc="300" dirty="0">
                  <a:solidFill>
                    <a:schemeClr val="tx1"/>
                  </a:solidFill>
                  <a:latin typeface="+mn-ea"/>
                </a:rPr>
                <a:t>35</a:t>
              </a:r>
              <a:r>
                <a:rPr kumimoji="1" lang="ja-JP" altLang="en-US" sz="1200" b="1" spc="300" dirty="0">
                  <a:solidFill>
                    <a:schemeClr val="tx1"/>
                  </a:solidFill>
                  <a:latin typeface="+mn-ea"/>
                </a:rPr>
                <a:t>歳</a:t>
              </a:r>
            </a:p>
          </p:txBody>
        </p:sp>
        <p:sp>
          <p:nvSpPr>
            <p:cNvPr id="25" name="Text Box 17">
              <a:extLst>
                <a:ext uri="{FF2B5EF4-FFF2-40B4-BE49-F238E27FC236}">
                  <a16:creationId xmlns:a16="http://schemas.microsoft.com/office/drawing/2014/main" id="{18CE261C-8DB1-4E80-B94A-F533A0397C66}"/>
                </a:ext>
              </a:extLst>
            </p:cNvPr>
            <p:cNvSpPr txBox="1">
              <a:spLocks noChangeArrowheads="1"/>
            </p:cNvSpPr>
            <p:nvPr/>
          </p:nvSpPr>
          <p:spPr bwMode="auto">
            <a:xfrm>
              <a:off x="1975669" y="2170360"/>
              <a:ext cx="384721" cy="184666"/>
            </a:xfrm>
            <a:prstGeom prst="rect">
              <a:avLst/>
            </a:prstGeom>
            <a:noFill/>
            <a:ln w="9525">
              <a:noFill/>
              <a:miter lim="800000"/>
              <a:headEnd/>
              <a:tailEnd/>
            </a:ln>
            <a:effectLst/>
          </p:spPr>
          <p:txBody>
            <a:bodyPr wrap="none" lIns="0" tIns="0" rIns="0" bIns="0">
              <a:spAutoFit/>
            </a:bodyPr>
            <a:lstStyle/>
            <a:p>
              <a:r>
                <a:rPr lang="ja-JP" altLang="en-US" sz="1200" b="1" spc="300" dirty="0">
                  <a:latin typeface="+mn-ea"/>
                  <a:cs typeface="メイリオ" pitchFamily="50" charset="-128"/>
                </a:rPr>
                <a:t>就職</a:t>
              </a:r>
              <a:endParaRPr lang="ja-JP" altLang="en-US" sz="1050" b="1" spc="300" dirty="0">
                <a:latin typeface="+mn-ea"/>
                <a:cs typeface="メイリオ" pitchFamily="50" charset="-128"/>
              </a:endParaRPr>
            </a:p>
          </p:txBody>
        </p:sp>
        <p:sp>
          <p:nvSpPr>
            <p:cNvPr id="26" name="Text Box 30">
              <a:extLst>
                <a:ext uri="{FF2B5EF4-FFF2-40B4-BE49-F238E27FC236}">
                  <a16:creationId xmlns:a16="http://schemas.microsoft.com/office/drawing/2014/main" id="{830A4F6C-7C49-4E80-994F-FF81A4E9C0BA}"/>
                </a:ext>
              </a:extLst>
            </p:cNvPr>
            <p:cNvSpPr txBox="1">
              <a:spLocks noChangeArrowheads="1"/>
            </p:cNvSpPr>
            <p:nvPr/>
          </p:nvSpPr>
          <p:spPr bwMode="auto">
            <a:xfrm>
              <a:off x="7545607" y="2170360"/>
              <a:ext cx="384721" cy="184666"/>
            </a:xfrm>
            <a:prstGeom prst="rect">
              <a:avLst/>
            </a:prstGeom>
            <a:noFill/>
            <a:ln w="9525">
              <a:noFill/>
              <a:miter lim="800000"/>
              <a:headEnd/>
              <a:tailEnd/>
            </a:ln>
            <a:effectLst/>
          </p:spPr>
          <p:txBody>
            <a:bodyPr wrap="none" lIns="0" tIns="0" rIns="0" bIns="0">
              <a:spAutoFit/>
            </a:bodyPr>
            <a:lstStyle/>
            <a:p>
              <a:r>
                <a:rPr lang="ja-JP" altLang="en-US" sz="1200" b="1" spc="300" dirty="0">
                  <a:latin typeface="+mn-ea"/>
                  <a:cs typeface="メイリオ" pitchFamily="50" charset="-128"/>
                </a:rPr>
                <a:t>妊活</a:t>
              </a:r>
            </a:p>
          </p:txBody>
        </p:sp>
        <p:sp>
          <p:nvSpPr>
            <p:cNvPr id="27" name="Text Box 8">
              <a:extLst>
                <a:ext uri="{FF2B5EF4-FFF2-40B4-BE49-F238E27FC236}">
                  <a16:creationId xmlns:a16="http://schemas.microsoft.com/office/drawing/2014/main" id="{80115542-B57E-4155-A1E6-4DC4AEBA1030}"/>
                </a:ext>
              </a:extLst>
            </p:cNvPr>
            <p:cNvSpPr txBox="1">
              <a:spLocks noChangeArrowheads="1"/>
            </p:cNvSpPr>
            <p:nvPr/>
          </p:nvSpPr>
          <p:spPr bwMode="auto">
            <a:xfrm>
              <a:off x="3650971" y="2170360"/>
              <a:ext cx="615553" cy="184666"/>
            </a:xfrm>
            <a:prstGeom prst="rect">
              <a:avLst/>
            </a:prstGeom>
            <a:noFill/>
            <a:ln w="9525">
              <a:noFill/>
              <a:miter lim="800000"/>
              <a:headEnd/>
              <a:tailEnd/>
            </a:ln>
            <a:effectLst/>
          </p:spPr>
          <p:txBody>
            <a:bodyPr wrap="none" lIns="0" tIns="0" rIns="0" bIns="0">
              <a:spAutoFit/>
            </a:bodyPr>
            <a:lstStyle/>
            <a:p>
              <a:r>
                <a:rPr lang="ja-JP" altLang="en-US" sz="1200" b="1" dirty="0">
                  <a:solidFill>
                    <a:sysClr val="windowText" lastClr="000000"/>
                  </a:solidFill>
                  <a:latin typeface="+mn-ea"/>
                  <a:cs typeface="メイリオ" pitchFamily="50" charset="-128"/>
                </a:rPr>
                <a:t>自分磨き</a:t>
              </a:r>
              <a:endParaRPr lang="en-US" altLang="ja-JP" sz="1200" b="1" dirty="0">
                <a:solidFill>
                  <a:sysClr val="windowText" lastClr="000000"/>
                </a:solidFill>
                <a:latin typeface="+mn-ea"/>
                <a:cs typeface="メイリオ" pitchFamily="50" charset="-128"/>
              </a:endParaRPr>
            </a:p>
          </p:txBody>
        </p:sp>
        <p:sp>
          <p:nvSpPr>
            <p:cNvPr id="28" name="Text Box 8">
              <a:extLst>
                <a:ext uri="{FF2B5EF4-FFF2-40B4-BE49-F238E27FC236}">
                  <a16:creationId xmlns:a16="http://schemas.microsoft.com/office/drawing/2014/main" id="{85F349BE-E04C-4779-8079-0BFB41DD20E3}"/>
                </a:ext>
              </a:extLst>
            </p:cNvPr>
            <p:cNvSpPr txBox="1">
              <a:spLocks noChangeArrowheads="1"/>
            </p:cNvSpPr>
            <p:nvPr/>
          </p:nvSpPr>
          <p:spPr bwMode="auto">
            <a:xfrm>
              <a:off x="5207471" y="2170360"/>
              <a:ext cx="384721" cy="184666"/>
            </a:xfrm>
            <a:prstGeom prst="rect">
              <a:avLst/>
            </a:prstGeom>
            <a:noFill/>
            <a:ln w="9525">
              <a:noFill/>
              <a:miter lim="800000"/>
              <a:headEnd/>
              <a:tailEnd/>
            </a:ln>
            <a:effectLst/>
          </p:spPr>
          <p:txBody>
            <a:bodyPr wrap="none" lIns="0" tIns="0" rIns="0" bIns="0">
              <a:spAutoFit/>
            </a:bodyPr>
            <a:lstStyle/>
            <a:p>
              <a:r>
                <a:rPr lang="ja-JP" altLang="en-US" sz="1200" b="1" spc="300" dirty="0">
                  <a:latin typeface="+mn-ea"/>
                  <a:cs typeface="メイリオ" pitchFamily="50" charset="-128"/>
                </a:rPr>
                <a:t>婚活</a:t>
              </a:r>
              <a:endParaRPr lang="en-US" altLang="ja-JP" sz="1200" b="1" spc="300" dirty="0">
                <a:latin typeface="+mn-ea"/>
                <a:cs typeface="メイリオ" pitchFamily="50" charset="-128"/>
              </a:endParaRPr>
            </a:p>
          </p:txBody>
        </p:sp>
        <p:sp>
          <p:nvSpPr>
            <p:cNvPr id="29" name="Text Box 8">
              <a:extLst>
                <a:ext uri="{FF2B5EF4-FFF2-40B4-BE49-F238E27FC236}">
                  <a16:creationId xmlns:a16="http://schemas.microsoft.com/office/drawing/2014/main" id="{8D5499F7-8D45-4B74-B806-94B7BBB6CBED}"/>
                </a:ext>
              </a:extLst>
            </p:cNvPr>
            <p:cNvSpPr txBox="1">
              <a:spLocks noChangeArrowheads="1"/>
            </p:cNvSpPr>
            <p:nvPr/>
          </p:nvSpPr>
          <p:spPr bwMode="auto">
            <a:xfrm>
              <a:off x="9220912" y="2170360"/>
              <a:ext cx="384721" cy="184666"/>
            </a:xfrm>
            <a:prstGeom prst="rect">
              <a:avLst/>
            </a:prstGeom>
            <a:noFill/>
            <a:ln w="9525">
              <a:noFill/>
              <a:miter lim="800000"/>
              <a:headEnd/>
              <a:tailEnd/>
            </a:ln>
            <a:effectLst/>
          </p:spPr>
          <p:txBody>
            <a:bodyPr wrap="square" lIns="0" tIns="0" rIns="0" bIns="0">
              <a:spAutoFit/>
            </a:bodyPr>
            <a:lstStyle/>
            <a:p>
              <a:r>
                <a:rPr lang="ja-JP" altLang="en-US" sz="1200" b="1" spc="300" dirty="0">
                  <a:latin typeface="+mn-ea"/>
                  <a:cs typeface="メイリオ" pitchFamily="50" charset="-128"/>
                </a:rPr>
                <a:t>昇進</a:t>
              </a:r>
              <a:endParaRPr lang="en-US" altLang="ja-JP" sz="1200" b="1" spc="300" dirty="0">
                <a:latin typeface="+mn-ea"/>
                <a:cs typeface="メイリオ" pitchFamily="50" charset="-128"/>
              </a:endParaRPr>
            </a:p>
          </p:txBody>
        </p:sp>
        <p:sp>
          <p:nvSpPr>
            <p:cNvPr id="30" name="Text Box 17">
              <a:extLst>
                <a:ext uri="{FF2B5EF4-FFF2-40B4-BE49-F238E27FC236}">
                  <a16:creationId xmlns:a16="http://schemas.microsoft.com/office/drawing/2014/main" id="{54EDD26B-9B35-4298-88B4-C273F1378DA2}"/>
                </a:ext>
              </a:extLst>
            </p:cNvPr>
            <p:cNvSpPr txBox="1">
              <a:spLocks noChangeArrowheads="1"/>
            </p:cNvSpPr>
            <p:nvPr/>
          </p:nvSpPr>
          <p:spPr bwMode="auto">
            <a:xfrm>
              <a:off x="1312835" y="2170360"/>
              <a:ext cx="384721" cy="184666"/>
            </a:xfrm>
            <a:prstGeom prst="rect">
              <a:avLst/>
            </a:prstGeom>
            <a:noFill/>
            <a:ln w="9525">
              <a:noFill/>
              <a:miter lim="800000"/>
              <a:headEnd/>
              <a:tailEnd/>
            </a:ln>
            <a:effectLst/>
          </p:spPr>
          <p:txBody>
            <a:bodyPr wrap="none" lIns="0" tIns="0" rIns="0" bIns="0">
              <a:spAutoFit/>
            </a:bodyPr>
            <a:lstStyle/>
            <a:p>
              <a:r>
                <a:rPr lang="ja-JP" altLang="en-US" sz="1200" b="1" spc="300" dirty="0">
                  <a:latin typeface="+mn-ea"/>
                  <a:cs typeface="メイリオ" pitchFamily="50" charset="-128"/>
                </a:rPr>
                <a:t>就活</a:t>
              </a:r>
            </a:p>
          </p:txBody>
        </p:sp>
        <p:sp>
          <p:nvSpPr>
            <p:cNvPr id="31" name="Text Box 8">
              <a:extLst>
                <a:ext uri="{FF2B5EF4-FFF2-40B4-BE49-F238E27FC236}">
                  <a16:creationId xmlns:a16="http://schemas.microsoft.com/office/drawing/2014/main" id="{89EC2108-81CC-4928-AF10-097127966B4F}"/>
                </a:ext>
              </a:extLst>
            </p:cNvPr>
            <p:cNvSpPr txBox="1">
              <a:spLocks noChangeArrowheads="1"/>
            </p:cNvSpPr>
            <p:nvPr/>
          </p:nvSpPr>
          <p:spPr bwMode="auto">
            <a:xfrm>
              <a:off x="6882773" y="2170360"/>
              <a:ext cx="384721" cy="184666"/>
            </a:xfrm>
            <a:prstGeom prst="rect">
              <a:avLst/>
            </a:prstGeom>
            <a:noFill/>
            <a:ln w="9525">
              <a:noFill/>
              <a:miter lim="800000"/>
              <a:headEnd/>
              <a:tailEnd/>
            </a:ln>
            <a:effectLst/>
          </p:spPr>
          <p:txBody>
            <a:bodyPr wrap="none" lIns="0" tIns="0" rIns="0" bIns="0">
              <a:spAutoFit/>
            </a:bodyPr>
            <a:lstStyle/>
            <a:p>
              <a:r>
                <a:rPr lang="ja-JP" altLang="en-US" sz="1200" b="1" spc="300" dirty="0">
                  <a:latin typeface="+mn-ea"/>
                  <a:cs typeface="メイリオ" pitchFamily="50" charset="-128"/>
                </a:rPr>
                <a:t>結婚</a:t>
              </a:r>
              <a:endParaRPr lang="en-US" altLang="ja-JP" sz="1200" b="1" spc="300" dirty="0">
                <a:latin typeface="+mn-ea"/>
                <a:cs typeface="メイリオ" pitchFamily="50" charset="-128"/>
              </a:endParaRPr>
            </a:p>
          </p:txBody>
        </p:sp>
        <p:sp>
          <p:nvSpPr>
            <p:cNvPr id="32" name="Text Box 8">
              <a:extLst>
                <a:ext uri="{FF2B5EF4-FFF2-40B4-BE49-F238E27FC236}">
                  <a16:creationId xmlns:a16="http://schemas.microsoft.com/office/drawing/2014/main" id="{F3601E7F-4FE2-43BE-BBF3-79E87510B5BB}"/>
                </a:ext>
              </a:extLst>
            </p:cNvPr>
            <p:cNvSpPr txBox="1">
              <a:spLocks noChangeArrowheads="1"/>
            </p:cNvSpPr>
            <p:nvPr/>
          </p:nvSpPr>
          <p:spPr bwMode="auto">
            <a:xfrm>
              <a:off x="4544637" y="2170360"/>
              <a:ext cx="384721" cy="184666"/>
            </a:xfrm>
            <a:prstGeom prst="rect">
              <a:avLst/>
            </a:prstGeom>
            <a:noFill/>
            <a:ln w="9525">
              <a:noFill/>
              <a:miter lim="800000"/>
              <a:headEnd/>
              <a:tailEnd/>
            </a:ln>
            <a:effectLst/>
          </p:spPr>
          <p:txBody>
            <a:bodyPr wrap="none" lIns="0" tIns="0" rIns="0" bIns="0">
              <a:spAutoFit/>
            </a:bodyPr>
            <a:lstStyle/>
            <a:p>
              <a:r>
                <a:rPr lang="ja-JP" altLang="en-US" sz="1200" b="1" spc="300" dirty="0">
                  <a:latin typeface="+mn-ea"/>
                  <a:cs typeface="メイリオ" pitchFamily="50" charset="-128"/>
                </a:rPr>
                <a:t>転職</a:t>
              </a:r>
              <a:endParaRPr lang="en-US" altLang="ja-JP" sz="1200" b="1" spc="300" dirty="0">
                <a:latin typeface="+mn-ea"/>
                <a:cs typeface="メイリオ" pitchFamily="50" charset="-128"/>
              </a:endParaRPr>
            </a:p>
          </p:txBody>
        </p:sp>
      </p:grpSp>
      <p:sp>
        <p:nvSpPr>
          <p:cNvPr id="60" name="テキスト ボックス 59">
            <a:extLst>
              <a:ext uri="{FF2B5EF4-FFF2-40B4-BE49-F238E27FC236}">
                <a16:creationId xmlns:a16="http://schemas.microsoft.com/office/drawing/2014/main" id="{4FD27E40-2196-487D-A818-7C75583EECD6}"/>
              </a:ext>
            </a:extLst>
          </p:cNvPr>
          <p:cNvSpPr txBox="1"/>
          <p:nvPr/>
        </p:nvSpPr>
        <p:spPr>
          <a:xfrm>
            <a:off x="300367" y="803419"/>
            <a:ext cx="3924151" cy="215444"/>
          </a:xfrm>
          <a:prstGeom prst="rect">
            <a:avLst/>
          </a:prstGeom>
          <a:noFill/>
        </p:spPr>
        <p:txBody>
          <a:bodyPr wrap="none" lIns="0" tIns="0" rIns="0" bIns="0" rtlCol="0">
            <a:spAutoFit/>
          </a:bodyPr>
          <a:lstStyle/>
          <a:p>
            <a:r>
              <a:rPr kumimoji="1" lang="ja-JP" altLang="en-US" sz="1400" b="1" spc="300" dirty="0">
                <a:solidFill>
                  <a:schemeClr val="tx2"/>
                </a:solidFill>
              </a:rPr>
              <a:t>ライフステージごとに積極的に自己投資</a:t>
            </a:r>
            <a:endParaRPr kumimoji="1" lang="en-US" altLang="ja-JP" sz="1400" b="1" spc="300" dirty="0">
              <a:solidFill>
                <a:schemeClr val="tx2"/>
              </a:solidFill>
            </a:endParaRPr>
          </a:p>
        </p:txBody>
      </p:sp>
      <p:sp>
        <p:nvSpPr>
          <p:cNvPr id="66" name="正方形/長方形 65">
            <a:extLst>
              <a:ext uri="{FF2B5EF4-FFF2-40B4-BE49-F238E27FC236}">
                <a16:creationId xmlns:a16="http://schemas.microsoft.com/office/drawing/2014/main" id="{98095381-7997-4B32-8B28-1C7FBBBFE5D0}"/>
              </a:ext>
            </a:extLst>
          </p:cNvPr>
          <p:cNvSpPr/>
          <p:nvPr/>
        </p:nvSpPr>
        <p:spPr>
          <a:xfrm>
            <a:off x="300367" y="2070461"/>
            <a:ext cx="3188595" cy="1800000"/>
          </a:xfrm>
          <a:prstGeom prst="rect">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80000" numCol="1" spcCol="0" rtlCol="0" fromWordArt="0" anchor="t" anchorCtr="0" forceAA="0" compatLnSpc="1">
            <a:prstTxWarp prst="textNoShape">
              <a:avLst/>
            </a:prstTxWarp>
            <a:noAutofit/>
          </a:bodyPr>
          <a:lstStyle/>
          <a:p>
            <a:pPr>
              <a:spcAft>
                <a:spcPts val="600"/>
              </a:spcAft>
            </a:pPr>
            <a:r>
              <a:rPr kumimoji="1" lang="ja-JP" altLang="en-US" sz="1400" b="1" spc="300" dirty="0">
                <a:solidFill>
                  <a:schemeClr val="tx2"/>
                </a:solidFill>
              </a:rPr>
              <a:t>生活用品</a:t>
            </a:r>
            <a:endParaRPr kumimoji="1" lang="en-US" altLang="ja-JP" sz="1400" b="1" spc="300" dirty="0">
              <a:solidFill>
                <a:schemeClr val="tx2"/>
              </a:solidFill>
            </a:endParaRPr>
          </a:p>
          <a:p>
            <a:pPr>
              <a:spcAft>
                <a:spcPts val="600"/>
              </a:spcAft>
            </a:pPr>
            <a:r>
              <a:rPr kumimoji="1" lang="en-US" altLang="ja-JP" sz="1100" spc="300" dirty="0">
                <a:solidFill>
                  <a:schemeClr val="tx1"/>
                </a:solidFill>
              </a:rPr>
              <a:t>×</a:t>
            </a:r>
            <a:r>
              <a:rPr kumimoji="1" lang="ja-JP" altLang="en-US" sz="1100" spc="300" dirty="0">
                <a:solidFill>
                  <a:schemeClr val="tx1"/>
                </a:solidFill>
              </a:rPr>
              <a:t>若いうちは安ければ</a:t>
            </a:r>
            <a:r>
              <a:rPr kumimoji="1" lang="en-US" altLang="ja-JP" sz="1100" spc="300" dirty="0">
                <a:solidFill>
                  <a:schemeClr val="tx1"/>
                </a:solidFill>
              </a:rPr>
              <a:t>OK</a:t>
            </a:r>
            <a:br>
              <a:rPr kumimoji="1" lang="en-US" altLang="ja-JP" sz="1100" b="1" spc="300" dirty="0">
                <a:solidFill>
                  <a:schemeClr val="tx1"/>
                </a:solidFill>
              </a:rPr>
            </a:br>
            <a:r>
              <a:rPr kumimoji="1" lang="ja-JP" altLang="en-US" sz="1100" b="1" spc="300" dirty="0">
                <a:solidFill>
                  <a:schemeClr val="tx1"/>
                </a:solidFill>
              </a:rPr>
              <a:t>〇自分にとって価値あるものを</a:t>
            </a:r>
          </a:p>
        </p:txBody>
      </p:sp>
      <p:sp>
        <p:nvSpPr>
          <p:cNvPr id="71" name="正方形/長方形 70">
            <a:extLst>
              <a:ext uri="{FF2B5EF4-FFF2-40B4-BE49-F238E27FC236}">
                <a16:creationId xmlns:a16="http://schemas.microsoft.com/office/drawing/2014/main" id="{F38279C2-648E-4E03-AC3A-9E65D52CCC7B}"/>
              </a:ext>
            </a:extLst>
          </p:cNvPr>
          <p:cNvSpPr/>
          <p:nvPr/>
        </p:nvSpPr>
        <p:spPr>
          <a:xfrm>
            <a:off x="3659074" y="2060848"/>
            <a:ext cx="3188596" cy="1800000"/>
          </a:xfrm>
          <a:prstGeom prst="rect">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80000" numCol="1" spcCol="0" rtlCol="0" fromWordArt="0" anchor="t" anchorCtr="0" forceAA="0" compatLnSpc="1">
            <a:prstTxWarp prst="textNoShape">
              <a:avLst/>
            </a:prstTxWarp>
            <a:noAutofit/>
          </a:bodyPr>
          <a:lstStyle/>
          <a:p>
            <a:pPr>
              <a:spcAft>
                <a:spcPts val="600"/>
              </a:spcAft>
            </a:pPr>
            <a:r>
              <a:rPr kumimoji="1" lang="ja-JP" altLang="en-US" sz="1400" b="1" spc="300" dirty="0">
                <a:solidFill>
                  <a:schemeClr val="tx2"/>
                </a:solidFill>
              </a:rPr>
              <a:t>スキルアップ・学び</a:t>
            </a:r>
            <a:endParaRPr kumimoji="1" lang="en-US" altLang="ja-JP" sz="1400" b="1" spc="300" dirty="0">
              <a:solidFill>
                <a:schemeClr val="tx2"/>
              </a:solidFill>
            </a:endParaRPr>
          </a:p>
          <a:p>
            <a:pPr>
              <a:spcAft>
                <a:spcPts val="600"/>
              </a:spcAft>
            </a:pPr>
            <a:r>
              <a:rPr kumimoji="1" lang="en-US" altLang="ja-JP" sz="1100" spc="300" dirty="0">
                <a:solidFill>
                  <a:schemeClr val="tx1"/>
                </a:solidFill>
              </a:rPr>
              <a:t>×</a:t>
            </a:r>
            <a:r>
              <a:rPr kumimoji="1" lang="ja-JP" altLang="en-US" sz="1100" spc="300" dirty="0">
                <a:solidFill>
                  <a:schemeClr val="tx1"/>
                </a:solidFill>
              </a:rPr>
              <a:t>会社の中で自然に身につける</a:t>
            </a:r>
            <a:br>
              <a:rPr kumimoji="1" lang="en-US" altLang="ja-JP" sz="1100" b="1" spc="300" dirty="0">
                <a:solidFill>
                  <a:schemeClr val="tx1"/>
                </a:solidFill>
              </a:rPr>
            </a:br>
            <a:r>
              <a:rPr kumimoji="1" lang="ja-JP" altLang="en-US" sz="1100" b="1" spc="300" dirty="0">
                <a:solidFill>
                  <a:schemeClr val="tx1"/>
                </a:solidFill>
              </a:rPr>
              <a:t>〇自ら動いてスキルアップ</a:t>
            </a:r>
          </a:p>
        </p:txBody>
      </p:sp>
      <p:grpSp>
        <p:nvGrpSpPr>
          <p:cNvPr id="8" name="グループ化 7">
            <a:extLst>
              <a:ext uri="{FF2B5EF4-FFF2-40B4-BE49-F238E27FC236}">
                <a16:creationId xmlns:a16="http://schemas.microsoft.com/office/drawing/2014/main" id="{E778E17A-B296-4439-B43C-75BB1473D2CC}"/>
              </a:ext>
            </a:extLst>
          </p:cNvPr>
          <p:cNvGrpSpPr/>
          <p:nvPr/>
        </p:nvGrpSpPr>
        <p:grpSpPr>
          <a:xfrm>
            <a:off x="3884201" y="3718283"/>
            <a:ext cx="1341874" cy="290520"/>
            <a:chOff x="3843491" y="3893903"/>
            <a:chExt cx="1341874" cy="290520"/>
          </a:xfrm>
        </p:grpSpPr>
        <p:sp>
          <p:nvSpPr>
            <p:cNvPr id="52" name="矢印: 五方向 51">
              <a:extLst>
                <a:ext uri="{FF2B5EF4-FFF2-40B4-BE49-F238E27FC236}">
                  <a16:creationId xmlns:a16="http://schemas.microsoft.com/office/drawing/2014/main" id="{873AAAD6-5CA8-4E5B-8B07-F7B3B4108823}"/>
                </a:ext>
              </a:extLst>
            </p:cNvPr>
            <p:cNvSpPr/>
            <p:nvPr/>
          </p:nvSpPr>
          <p:spPr>
            <a:xfrm rot="10800000" flipV="1">
              <a:off x="3843491" y="3893903"/>
              <a:ext cx="1341874" cy="290520"/>
            </a:xfrm>
            <a:prstGeom prst="homePlate">
              <a:avLst/>
            </a:prstGeom>
            <a:solidFill>
              <a:schemeClr val="bg1"/>
            </a:solid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0" bIns="72000" numCol="1" spcCol="0" rtlCol="0" fromWordArt="0" anchor="ctr" anchorCtr="0" forceAA="0" compatLnSpc="1">
              <a:prstTxWarp prst="textNoShape">
                <a:avLst/>
              </a:prstTxWarp>
              <a:spAutoFit/>
            </a:bodyPr>
            <a:lstStyle/>
            <a:p>
              <a:pPr algn="ctr">
                <a:lnSpc>
                  <a:spcPct val="150000"/>
                </a:lnSpc>
              </a:pPr>
              <a:r>
                <a:rPr kumimoji="1" lang="ja-JP" altLang="en-US" sz="1050" b="1" dirty="0">
                  <a:solidFill>
                    <a:schemeClr val="tx1"/>
                  </a:solidFill>
                </a:rPr>
                <a:t>女性起業家増加</a:t>
              </a:r>
            </a:p>
          </p:txBody>
        </p:sp>
        <p:sp>
          <p:nvSpPr>
            <p:cNvPr id="53" name="楕円 52">
              <a:extLst>
                <a:ext uri="{FF2B5EF4-FFF2-40B4-BE49-F238E27FC236}">
                  <a16:creationId xmlns:a16="http://schemas.microsoft.com/office/drawing/2014/main" id="{5A60394F-57D6-45B2-A2D2-BC908DC436D4}"/>
                </a:ext>
              </a:extLst>
            </p:cNvPr>
            <p:cNvSpPr/>
            <p:nvPr/>
          </p:nvSpPr>
          <p:spPr>
            <a:xfrm>
              <a:off x="3948219" y="4014815"/>
              <a:ext cx="48696" cy="48696"/>
            </a:xfrm>
            <a:prstGeom prst="ellipse">
              <a:avLst/>
            </a:prstGeom>
            <a:solidFill>
              <a:schemeClr val="tx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116000" rIns="108000" bIns="0" numCol="1" spcCol="0" rtlCol="0" fromWordArt="0" anchor="t" anchorCtr="0" forceAA="0" compatLnSpc="1">
              <a:prstTxWarp prst="textNoShape">
                <a:avLst/>
              </a:prstTxWarp>
              <a:noAutofit/>
            </a:bodyPr>
            <a:lstStyle/>
            <a:p>
              <a:pPr algn="ctr">
                <a:lnSpc>
                  <a:spcPct val="150000"/>
                </a:lnSpc>
              </a:pPr>
              <a:endParaRPr kumimoji="1" lang="ja-JP" altLang="en-US" sz="1050" b="1" dirty="0">
                <a:solidFill>
                  <a:schemeClr val="tx1"/>
                </a:solidFill>
              </a:endParaRPr>
            </a:p>
          </p:txBody>
        </p:sp>
      </p:grpSp>
      <p:grpSp>
        <p:nvGrpSpPr>
          <p:cNvPr id="7" name="グループ化 6">
            <a:extLst>
              <a:ext uri="{FF2B5EF4-FFF2-40B4-BE49-F238E27FC236}">
                <a16:creationId xmlns:a16="http://schemas.microsoft.com/office/drawing/2014/main" id="{FDC74C08-9FBC-4137-AE89-B52B0F2B3B5D}"/>
              </a:ext>
            </a:extLst>
          </p:cNvPr>
          <p:cNvGrpSpPr/>
          <p:nvPr/>
        </p:nvGrpSpPr>
        <p:grpSpPr>
          <a:xfrm>
            <a:off x="5317111" y="3718283"/>
            <a:ext cx="1389699" cy="290520"/>
            <a:chOff x="5147477" y="3885390"/>
            <a:chExt cx="1389699" cy="290520"/>
          </a:xfrm>
        </p:grpSpPr>
        <p:sp>
          <p:nvSpPr>
            <p:cNvPr id="58" name="矢印: 五方向 57">
              <a:extLst>
                <a:ext uri="{FF2B5EF4-FFF2-40B4-BE49-F238E27FC236}">
                  <a16:creationId xmlns:a16="http://schemas.microsoft.com/office/drawing/2014/main" id="{88B0D398-7E50-44C3-A474-7936952C1B18}"/>
                </a:ext>
              </a:extLst>
            </p:cNvPr>
            <p:cNvSpPr/>
            <p:nvPr/>
          </p:nvSpPr>
          <p:spPr>
            <a:xfrm rot="10800000" flipV="1">
              <a:off x="5147477" y="3885390"/>
              <a:ext cx="1389699" cy="290520"/>
            </a:xfrm>
            <a:prstGeom prst="homePlate">
              <a:avLst/>
            </a:prstGeom>
            <a:solidFill>
              <a:schemeClr val="bg1"/>
            </a:solid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0" bIns="72000" numCol="1" spcCol="0" rtlCol="0" fromWordArt="0" anchor="ctr" anchorCtr="0" forceAA="0" compatLnSpc="1">
              <a:prstTxWarp prst="textNoShape">
                <a:avLst/>
              </a:prstTxWarp>
              <a:spAutoFit/>
            </a:bodyPr>
            <a:lstStyle/>
            <a:p>
              <a:pPr algn="ctr">
                <a:lnSpc>
                  <a:spcPct val="150000"/>
                </a:lnSpc>
              </a:pPr>
              <a:r>
                <a:rPr kumimoji="1" lang="ja-JP" altLang="en-US" sz="1050" b="1" dirty="0">
                  <a:solidFill>
                    <a:schemeClr val="tx1"/>
                  </a:solidFill>
                </a:rPr>
                <a:t>パラレルキャリア</a:t>
              </a:r>
            </a:p>
          </p:txBody>
        </p:sp>
        <p:sp>
          <p:nvSpPr>
            <p:cNvPr id="59" name="楕円 58">
              <a:extLst>
                <a:ext uri="{FF2B5EF4-FFF2-40B4-BE49-F238E27FC236}">
                  <a16:creationId xmlns:a16="http://schemas.microsoft.com/office/drawing/2014/main" id="{8173DF3D-C2BA-4563-9C85-28CBFD53169E}"/>
                </a:ext>
              </a:extLst>
            </p:cNvPr>
            <p:cNvSpPr/>
            <p:nvPr/>
          </p:nvSpPr>
          <p:spPr>
            <a:xfrm>
              <a:off x="5252202" y="4006302"/>
              <a:ext cx="48696" cy="48696"/>
            </a:xfrm>
            <a:prstGeom prst="ellipse">
              <a:avLst/>
            </a:prstGeom>
            <a:solidFill>
              <a:schemeClr val="tx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116000" rIns="108000" bIns="0" numCol="1" spcCol="0" rtlCol="0" fromWordArt="0" anchor="t" anchorCtr="0" forceAA="0" compatLnSpc="1">
              <a:prstTxWarp prst="textNoShape">
                <a:avLst/>
              </a:prstTxWarp>
              <a:noAutofit/>
            </a:bodyPr>
            <a:lstStyle/>
            <a:p>
              <a:pPr algn="ctr">
                <a:lnSpc>
                  <a:spcPct val="150000"/>
                </a:lnSpc>
              </a:pPr>
              <a:endParaRPr kumimoji="1" lang="ja-JP" altLang="en-US" sz="1050" b="1" dirty="0">
                <a:solidFill>
                  <a:schemeClr val="tx1"/>
                </a:solidFill>
              </a:endParaRPr>
            </a:p>
          </p:txBody>
        </p:sp>
      </p:grpSp>
      <p:grpSp>
        <p:nvGrpSpPr>
          <p:cNvPr id="9" name="グループ化 8">
            <a:extLst>
              <a:ext uri="{FF2B5EF4-FFF2-40B4-BE49-F238E27FC236}">
                <a16:creationId xmlns:a16="http://schemas.microsoft.com/office/drawing/2014/main" id="{C31F8DA7-A1A1-4339-95AA-88570FA361FC}"/>
              </a:ext>
            </a:extLst>
          </p:cNvPr>
          <p:cNvGrpSpPr/>
          <p:nvPr/>
        </p:nvGrpSpPr>
        <p:grpSpPr>
          <a:xfrm>
            <a:off x="1181787" y="3718282"/>
            <a:ext cx="2161309" cy="290520"/>
            <a:chOff x="471628" y="3890784"/>
            <a:chExt cx="2161309" cy="290520"/>
          </a:xfrm>
        </p:grpSpPr>
        <p:sp>
          <p:nvSpPr>
            <p:cNvPr id="49" name="矢印: 五方向 48">
              <a:extLst>
                <a:ext uri="{FF2B5EF4-FFF2-40B4-BE49-F238E27FC236}">
                  <a16:creationId xmlns:a16="http://schemas.microsoft.com/office/drawing/2014/main" id="{AFB9C3EF-6B0B-4772-81D7-2F6405CFD51F}"/>
                </a:ext>
              </a:extLst>
            </p:cNvPr>
            <p:cNvSpPr/>
            <p:nvPr/>
          </p:nvSpPr>
          <p:spPr>
            <a:xfrm rot="10800000" flipV="1">
              <a:off x="471628" y="3890784"/>
              <a:ext cx="2161309" cy="290520"/>
            </a:xfrm>
            <a:prstGeom prst="homePlate">
              <a:avLst/>
            </a:prstGeom>
            <a:solidFill>
              <a:schemeClr val="bg1"/>
            </a:solid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0" bIns="72000" numCol="1" spcCol="0" rtlCol="0" fromWordArt="0" anchor="ctr" anchorCtr="0" forceAA="0" compatLnSpc="1">
              <a:prstTxWarp prst="textNoShape">
                <a:avLst/>
              </a:prstTxWarp>
              <a:spAutoFit/>
            </a:bodyPr>
            <a:lstStyle/>
            <a:p>
              <a:pPr algn="ctr">
                <a:lnSpc>
                  <a:spcPct val="150000"/>
                </a:lnSpc>
              </a:pPr>
              <a:r>
                <a:rPr kumimoji="1" lang="ja-JP" altLang="en-US" sz="1050" b="1" dirty="0">
                  <a:solidFill>
                    <a:schemeClr val="tx1"/>
                  </a:solidFill>
                </a:rPr>
                <a:t>ワークライフバランス若年化</a:t>
              </a:r>
            </a:p>
          </p:txBody>
        </p:sp>
        <p:sp>
          <p:nvSpPr>
            <p:cNvPr id="50" name="楕円 49">
              <a:extLst>
                <a:ext uri="{FF2B5EF4-FFF2-40B4-BE49-F238E27FC236}">
                  <a16:creationId xmlns:a16="http://schemas.microsoft.com/office/drawing/2014/main" id="{4A567C16-207F-4A5C-A7F7-965E1389504C}"/>
                </a:ext>
              </a:extLst>
            </p:cNvPr>
            <p:cNvSpPr/>
            <p:nvPr/>
          </p:nvSpPr>
          <p:spPr>
            <a:xfrm>
              <a:off x="576353" y="4011696"/>
              <a:ext cx="48696" cy="48696"/>
            </a:xfrm>
            <a:prstGeom prst="ellipse">
              <a:avLst/>
            </a:prstGeom>
            <a:solidFill>
              <a:schemeClr val="tx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116000" rIns="108000" bIns="0" numCol="1" spcCol="0" rtlCol="0" fromWordArt="0" anchor="t" anchorCtr="0" forceAA="0" compatLnSpc="1">
              <a:prstTxWarp prst="textNoShape">
                <a:avLst/>
              </a:prstTxWarp>
              <a:noAutofit/>
            </a:bodyPr>
            <a:lstStyle/>
            <a:p>
              <a:pPr algn="ctr">
                <a:lnSpc>
                  <a:spcPct val="150000"/>
                </a:lnSpc>
              </a:pPr>
              <a:endParaRPr kumimoji="1" lang="ja-JP" altLang="en-US" sz="1050" b="1" dirty="0">
                <a:solidFill>
                  <a:schemeClr val="tx1"/>
                </a:solidFill>
              </a:endParaRPr>
            </a:p>
          </p:txBody>
        </p:sp>
      </p:grpSp>
      <p:sp>
        <p:nvSpPr>
          <p:cNvPr id="74" name="正方形/長方形 73">
            <a:extLst>
              <a:ext uri="{FF2B5EF4-FFF2-40B4-BE49-F238E27FC236}">
                <a16:creationId xmlns:a16="http://schemas.microsoft.com/office/drawing/2014/main" id="{395825B6-2F00-4E48-A016-C337FF5D384C}"/>
              </a:ext>
            </a:extLst>
          </p:cNvPr>
          <p:cNvSpPr/>
          <p:nvPr/>
        </p:nvSpPr>
        <p:spPr>
          <a:xfrm>
            <a:off x="3067468" y="4458841"/>
            <a:ext cx="3188595" cy="1800000"/>
          </a:xfrm>
          <a:prstGeom prst="rect">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80000" numCol="1" spcCol="0" rtlCol="0" fromWordArt="0" anchor="t" anchorCtr="0" forceAA="0" compatLnSpc="1">
            <a:prstTxWarp prst="textNoShape">
              <a:avLst/>
            </a:prstTxWarp>
            <a:noAutofit/>
          </a:bodyPr>
          <a:lstStyle/>
          <a:p>
            <a:pPr>
              <a:spcAft>
                <a:spcPts val="600"/>
              </a:spcAft>
            </a:pPr>
            <a:r>
              <a:rPr kumimoji="1" lang="ja-JP" altLang="en-US" sz="1400" b="1" spc="300" dirty="0">
                <a:solidFill>
                  <a:schemeClr val="tx2"/>
                </a:solidFill>
              </a:rPr>
              <a:t>投資・マネープラン</a:t>
            </a:r>
            <a:endParaRPr kumimoji="1" lang="en-US" altLang="ja-JP" sz="1400" b="1" spc="300" dirty="0">
              <a:solidFill>
                <a:schemeClr val="tx2"/>
              </a:solidFill>
            </a:endParaRPr>
          </a:p>
          <a:p>
            <a:pPr>
              <a:spcAft>
                <a:spcPts val="600"/>
              </a:spcAft>
            </a:pPr>
            <a:r>
              <a:rPr kumimoji="1" lang="en-US" altLang="ja-JP" sz="1100" spc="300" dirty="0">
                <a:solidFill>
                  <a:schemeClr val="tx1"/>
                </a:solidFill>
              </a:rPr>
              <a:t>×</a:t>
            </a:r>
            <a:r>
              <a:rPr kumimoji="1" lang="ja-JP" altLang="en-US" sz="1100" spc="300" dirty="0">
                <a:solidFill>
                  <a:schemeClr val="tx1"/>
                </a:solidFill>
              </a:rPr>
              <a:t>まだ早い？自分には難しい？</a:t>
            </a:r>
            <a:br>
              <a:rPr kumimoji="1" lang="en-US" altLang="ja-JP" sz="1100" b="1" spc="300" dirty="0">
                <a:solidFill>
                  <a:schemeClr val="tx1"/>
                </a:solidFill>
              </a:rPr>
            </a:br>
            <a:r>
              <a:rPr kumimoji="1" lang="ja-JP" altLang="en-US" sz="1100" b="1" spc="300" dirty="0">
                <a:solidFill>
                  <a:schemeClr val="tx1"/>
                </a:solidFill>
              </a:rPr>
              <a:t>〇早いうちから賢く準備</a:t>
            </a:r>
          </a:p>
        </p:txBody>
      </p:sp>
      <p:sp>
        <p:nvSpPr>
          <p:cNvPr id="75" name="正方形/長方形 74">
            <a:extLst>
              <a:ext uri="{FF2B5EF4-FFF2-40B4-BE49-F238E27FC236}">
                <a16:creationId xmlns:a16="http://schemas.microsoft.com/office/drawing/2014/main" id="{2D4230E9-9C02-4372-A171-AE57B77899D3}"/>
              </a:ext>
            </a:extLst>
          </p:cNvPr>
          <p:cNvSpPr/>
          <p:nvPr/>
        </p:nvSpPr>
        <p:spPr>
          <a:xfrm>
            <a:off x="6417038" y="4458841"/>
            <a:ext cx="3188595" cy="1800000"/>
          </a:xfrm>
          <a:prstGeom prst="rect">
            <a:avLst/>
          </a:prstGeom>
          <a:solidFill>
            <a:schemeClr val="bg1">
              <a:lumMod val="9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80000" numCol="1" spcCol="0" rtlCol="0" fromWordArt="0" anchor="t" anchorCtr="0" forceAA="0" compatLnSpc="1">
            <a:prstTxWarp prst="textNoShape">
              <a:avLst/>
            </a:prstTxWarp>
            <a:noAutofit/>
          </a:bodyPr>
          <a:lstStyle/>
          <a:p>
            <a:pPr>
              <a:spcAft>
                <a:spcPts val="600"/>
              </a:spcAft>
            </a:pPr>
            <a:r>
              <a:rPr kumimoji="1" lang="ja-JP" altLang="en-US" sz="1400" b="1" spc="300" dirty="0">
                <a:solidFill>
                  <a:schemeClr val="tx2"/>
                </a:solidFill>
              </a:rPr>
              <a:t>結婚・妊娠</a:t>
            </a:r>
            <a:endParaRPr kumimoji="1" lang="en-US" altLang="ja-JP" sz="1400" b="1" spc="300" dirty="0">
              <a:solidFill>
                <a:schemeClr val="tx2"/>
              </a:solidFill>
            </a:endParaRPr>
          </a:p>
          <a:p>
            <a:pPr>
              <a:spcAft>
                <a:spcPts val="600"/>
              </a:spcAft>
            </a:pPr>
            <a:r>
              <a:rPr kumimoji="1" lang="en-US" altLang="ja-JP" sz="1100" spc="300" dirty="0">
                <a:solidFill>
                  <a:schemeClr val="tx1"/>
                </a:solidFill>
              </a:rPr>
              <a:t>×</a:t>
            </a:r>
            <a:r>
              <a:rPr kumimoji="1" lang="ja-JP" altLang="en-US" sz="1100" spc="300" dirty="0">
                <a:solidFill>
                  <a:schemeClr val="tx1"/>
                </a:solidFill>
              </a:rPr>
              <a:t>キャリアのためには晩婚晩産</a:t>
            </a:r>
            <a:br>
              <a:rPr kumimoji="1" lang="en-US" altLang="ja-JP" sz="1100" b="1" spc="300" dirty="0">
                <a:solidFill>
                  <a:schemeClr val="tx1"/>
                </a:solidFill>
              </a:rPr>
            </a:br>
            <a:r>
              <a:rPr kumimoji="1" lang="ja-JP" altLang="en-US" sz="1100" b="1" spc="300" dirty="0">
                <a:solidFill>
                  <a:schemeClr val="tx1"/>
                </a:solidFill>
              </a:rPr>
              <a:t>〇キャリアとの両立は当然</a:t>
            </a:r>
          </a:p>
        </p:txBody>
      </p:sp>
      <p:grpSp>
        <p:nvGrpSpPr>
          <p:cNvPr id="6" name="グループ化 5">
            <a:extLst>
              <a:ext uri="{FF2B5EF4-FFF2-40B4-BE49-F238E27FC236}">
                <a16:creationId xmlns:a16="http://schemas.microsoft.com/office/drawing/2014/main" id="{DC06256F-BA58-4A1A-ACF9-B90FD73F576D}"/>
              </a:ext>
            </a:extLst>
          </p:cNvPr>
          <p:cNvGrpSpPr/>
          <p:nvPr/>
        </p:nvGrpSpPr>
        <p:grpSpPr>
          <a:xfrm>
            <a:off x="8009920" y="6112187"/>
            <a:ext cx="1426544" cy="290520"/>
            <a:chOff x="7526728" y="6028384"/>
            <a:chExt cx="1426544" cy="290520"/>
          </a:xfrm>
        </p:grpSpPr>
        <p:sp>
          <p:nvSpPr>
            <p:cNvPr id="55" name="矢印: 五方向 54">
              <a:extLst>
                <a:ext uri="{FF2B5EF4-FFF2-40B4-BE49-F238E27FC236}">
                  <a16:creationId xmlns:a16="http://schemas.microsoft.com/office/drawing/2014/main" id="{7397AD57-E851-480A-A511-EC15183B9E67}"/>
                </a:ext>
              </a:extLst>
            </p:cNvPr>
            <p:cNvSpPr/>
            <p:nvPr/>
          </p:nvSpPr>
          <p:spPr>
            <a:xfrm rot="10800000" flipV="1">
              <a:off x="7526728" y="6028384"/>
              <a:ext cx="1426544" cy="290520"/>
            </a:xfrm>
            <a:prstGeom prst="homePlate">
              <a:avLst/>
            </a:prstGeom>
            <a:solidFill>
              <a:schemeClr val="bg1"/>
            </a:solid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0" bIns="72000" numCol="1" spcCol="0" rtlCol="0" fromWordArt="0" anchor="ctr" anchorCtr="0" forceAA="0" compatLnSpc="1">
              <a:prstTxWarp prst="textNoShape">
                <a:avLst/>
              </a:prstTxWarp>
              <a:spAutoFit/>
            </a:bodyPr>
            <a:lstStyle/>
            <a:p>
              <a:pPr algn="ctr">
                <a:lnSpc>
                  <a:spcPct val="150000"/>
                </a:lnSpc>
              </a:pPr>
              <a:r>
                <a:rPr kumimoji="1" lang="ja-JP" altLang="en-US" sz="1050" b="1" dirty="0">
                  <a:solidFill>
                    <a:schemeClr val="tx1"/>
                  </a:solidFill>
                </a:rPr>
                <a:t>ロールモデル増加</a:t>
              </a:r>
            </a:p>
          </p:txBody>
        </p:sp>
        <p:sp>
          <p:nvSpPr>
            <p:cNvPr id="56" name="楕円 55">
              <a:extLst>
                <a:ext uri="{FF2B5EF4-FFF2-40B4-BE49-F238E27FC236}">
                  <a16:creationId xmlns:a16="http://schemas.microsoft.com/office/drawing/2014/main" id="{92AD5335-6A16-46D7-9370-6052092F8822}"/>
                </a:ext>
              </a:extLst>
            </p:cNvPr>
            <p:cNvSpPr/>
            <p:nvPr/>
          </p:nvSpPr>
          <p:spPr>
            <a:xfrm>
              <a:off x="7631454" y="6149296"/>
              <a:ext cx="48696" cy="48696"/>
            </a:xfrm>
            <a:prstGeom prst="ellipse">
              <a:avLst/>
            </a:prstGeom>
            <a:solidFill>
              <a:schemeClr val="tx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116000" rIns="108000" bIns="0" numCol="1" spcCol="0" rtlCol="0" fromWordArt="0" anchor="t" anchorCtr="0" forceAA="0" compatLnSpc="1">
              <a:prstTxWarp prst="textNoShape">
                <a:avLst/>
              </a:prstTxWarp>
              <a:noAutofit/>
            </a:bodyPr>
            <a:lstStyle/>
            <a:p>
              <a:pPr algn="ctr">
                <a:lnSpc>
                  <a:spcPct val="150000"/>
                </a:lnSpc>
              </a:pPr>
              <a:endParaRPr kumimoji="1" lang="ja-JP" altLang="en-US" sz="1050" b="1" dirty="0">
                <a:solidFill>
                  <a:schemeClr val="tx1"/>
                </a:solidFill>
              </a:endParaRPr>
            </a:p>
          </p:txBody>
        </p:sp>
      </p:grpSp>
      <p:grpSp>
        <p:nvGrpSpPr>
          <p:cNvPr id="4" name="グループ化 3">
            <a:extLst>
              <a:ext uri="{FF2B5EF4-FFF2-40B4-BE49-F238E27FC236}">
                <a16:creationId xmlns:a16="http://schemas.microsoft.com/office/drawing/2014/main" id="{46D01464-9844-4111-B39E-F59F7F261CF4}"/>
              </a:ext>
            </a:extLst>
          </p:cNvPr>
          <p:cNvGrpSpPr/>
          <p:nvPr/>
        </p:nvGrpSpPr>
        <p:grpSpPr>
          <a:xfrm>
            <a:off x="5044552" y="6112187"/>
            <a:ext cx="1042819" cy="290520"/>
            <a:chOff x="3118093" y="6028384"/>
            <a:chExt cx="1042819" cy="290520"/>
          </a:xfrm>
        </p:grpSpPr>
        <p:sp>
          <p:nvSpPr>
            <p:cNvPr id="86" name="矢印: 五方向 85">
              <a:extLst>
                <a:ext uri="{FF2B5EF4-FFF2-40B4-BE49-F238E27FC236}">
                  <a16:creationId xmlns:a16="http://schemas.microsoft.com/office/drawing/2014/main" id="{009D524C-9F6F-4743-9395-FAFC63C1CABC}"/>
                </a:ext>
              </a:extLst>
            </p:cNvPr>
            <p:cNvSpPr/>
            <p:nvPr/>
          </p:nvSpPr>
          <p:spPr>
            <a:xfrm rot="10800000" flipV="1">
              <a:off x="3118093" y="6028384"/>
              <a:ext cx="1042819" cy="290520"/>
            </a:xfrm>
            <a:prstGeom prst="homePlate">
              <a:avLst/>
            </a:prstGeom>
            <a:solidFill>
              <a:schemeClr val="bg1"/>
            </a:solid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0" bIns="72000" numCol="1" spcCol="0" rtlCol="0" fromWordArt="0" anchor="ctr" anchorCtr="0" forceAA="0" compatLnSpc="1">
              <a:prstTxWarp prst="textNoShape">
                <a:avLst/>
              </a:prstTxWarp>
              <a:spAutoFit/>
            </a:bodyPr>
            <a:lstStyle/>
            <a:p>
              <a:pPr algn="ctr">
                <a:lnSpc>
                  <a:spcPct val="150000"/>
                </a:lnSpc>
              </a:pPr>
              <a:r>
                <a:rPr kumimoji="1" lang="en-US" altLang="ja-JP" sz="1050" b="1" dirty="0">
                  <a:solidFill>
                    <a:schemeClr val="tx1"/>
                  </a:solidFill>
                </a:rPr>
                <a:t>100</a:t>
              </a:r>
              <a:r>
                <a:rPr kumimoji="1" lang="ja-JP" altLang="en-US" sz="1050" b="1" dirty="0">
                  <a:solidFill>
                    <a:schemeClr val="tx1"/>
                  </a:solidFill>
                </a:rPr>
                <a:t>年人生</a:t>
              </a:r>
            </a:p>
          </p:txBody>
        </p:sp>
        <p:sp>
          <p:nvSpPr>
            <p:cNvPr id="87" name="楕円 86">
              <a:extLst>
                <a:ext uri="{FF2B5EF4-FFF2-40B4-BE49-F238E27FC236}">
                  <a16:creationId xmlns:a16="http://schemas.microsoft.com/office/drawing/2014/main" id="{45981F8B-3BD4-41B1-942B-DA2B0F539FE7}"/>
                </a:ext>
              </a:extLst>
            </p:cNvPr>
            <p:cNvSpPr/>
            <p:nvPr/>
          </p:nvSpPr>
          <p:spPr>
            <a:xfrm>
              <a:off x="3222818" y="6149296"/>
              <a:ext cx="48696" cy="48696"/>
            </a:xfrm>
            <a:prstGeom prst="ellipse">
              <a:avLst/>
            </a:prstGeom>
            <a:solidFill>
              <a:schemeClr val="tx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116000" rIns="108000" bIns="0" numCol="1" spcCol="0" rtlCol="0" fromWordArt="0" anchor="t" anchorCtr="0" forceAA="0" compatLnSpc="1">
              <a:prstTxWarp prst="textNoShape">
                <a:avLst/>
              </a:prstTxWarp>
              <a:noAutofit/>
            </a:bodyPr>
            <a:lstStyle/>
            <a:p>
              <a:pPr algn="ctr">
                <a:lnSpc>
                  <a:spcPct val="150000"/>
                </a:lnSpc>
              </a:pPr>
              <a:endParaRPr kumimoji="1" lang="ja-JP" altLang="en-US" sz="1050" b="1" dirty="0">
                <a:solidFill>
                  <a:schemeClr val="tx1"/>
                </a:solidFill>
              </a:endParaRPr>
            </a:p>
          </p:txBody>
        </p:sp>
      </p:grpSp>
      <p:sp>
        <p:nvSpPr>
          <p:cNvPr id="69" name="正方形/長方形 68">
            <a:extLst>
              <a:ext uri="{FF2B5EF4-FFF2-40B4-BE49-F238E27FC236}">
                <a16:creationId xmlns:a16="http://schemas.microsoft.com/office/drawing/2014/main" id="{00F75536-C141-4AD4-8BDD-EC413B4FF514}"/>
              </a:ext>
            </a:extLst>
          </p:cNvPr>
          <p:cNvSpPr/>
          <p:nvPr/>
        </p:nvSpPr>
        <p:spPr>
          <a:xfrm>
            <a:off x="475440" y="2959957"/>
            <a:ext cx="910607"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ファッション</a:t>
            </a:r>
          </a:p>
        </p:txBody>
      </p:sp>
      <p:sp>
        <p:nvSpPr>
          <p:cNvPr id="89" name="正方形/長方形 88">
            <a:extLst>
              <a:ext uri="{FF2B5EF4-FFF2-40B4-BE49-F238E27FC236}">
                <a16:creationId xmlns:a16="http://schemas.microsoft.com/office/drawing/2014/main" id="{8B843F1F-0CF9-4CCE-A8E6-A05F6CCA0AE4}"/>
              </a:ext>
            </a:extLst>
          </p:cNvPr>
          <p:cNvSpPr/>
          <p:nvPr/>
        </p:nvSpPr>
        <p:spPr>
          <a:xfrm>
            <a:off x="1899579" y="3279023"/>
            <a:ext cx="795190"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家具・家電</a:t>
            </a:r>
          </a:p>
        </p:txBody>
      </p:sp>
      <p:sp>
        <p:nvSpPr>
          <p:cNvPr id="90" name="正方形/長方形 89">
            <a:extLst>
              <a:ext uri="{FF2B5EF4-FFF2-40B4-BE49-F238E27FC236}">
                <a16:creationId xmlns:a16="http://schemas.microsoft.com/office/drawing/2014/main" id="{35FEF3E6-7D27-4639-9E49-2E931EF0253E}"/>
              </a:ext>
            </a:extLst>
          </p:cNvPr>
          <p:cNvSpPr/>
          <p:nvPr/>
        </p:nvSpPr>
        <p:spPr>
          <a:xfrm>
            <a:off x="471628" y="3279023"/>
            <a:ext cx="1256855"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デジタルガジェット</a:t>
            </a:r>
          </a:p>
        </p:txBody>
      </p:sp>
      <p:sp>
        <p:nvSpPr>
          <p:cNvPr id="91" name="正方形/長方形 90">
            <a:extLst>
              <a:ext uri="{FF2B5EF4-FFF2-40B4-BE49-F238E27FC236}">
                <a16:creationId xmlns:a16="http://schemas.microsoft.com/office/drawing/2014/main" id="{91F8FB57-BF82-4C5F-8163-7D5C2E8C9086}"/>
              </a:ext>
            </a:extLst>
          </p:cNvPr>
          <p:cNvSpPr/>
          <p:nvPr/>
        </p:nvSpPr>
        <p:spPr>
          <a:xfrm>
            <a:off x="1556158" y="2959957"/>
            <a:ext cx="564358"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コスメ</a:t>
            </a:r>
          </a:p>
        </p:txBody>
      </p:sp>
      <p:sp>
        <p:nvSpPr>
          <p:cNvPr id="93" name="正方形/長方形 92">
            <a:extLst>
              <a:ext uri="{FF2B5EF4-FFF2-40B4-BE49-F238E27FC236}">
                <a16:creationId xmlns:a16="http://schemas.microsoft.com/office/drawing/2014/main" id="{A8744550-F223-4922-AC1E-87BADE8A519A}"/>
              </a:ext>
            </a:extLst>
          </p:cNvPr>
          <p:cNvSpPr/>
          <p:nvPr/>
        </p:nvSpPr>
        <p:spPr>
          <a:xfrm>
            <a:off x="3843494" y="2959957"/>
            <a:ext cx="564358"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英会話</a:t>
            </a:r>
          </a:p>
        </p:txBody>
      </p:sp>
      <p:sp>
        <p:nvSpPr>
          <p:cNvPr id="95" name="正方形/長方形 94">
            <a:extLst>
              <a:ext uri="{FF2B5EF4-FFF2-40B4-BE49-F238E27FC236}">
                <a16:creationId xmlns:a16="http://schemas.microsoft.com/office/drawing/2014/main" id="{F8FC1E2B-0D59-477F-9530-2E822FAE4007}"/>
              </a:ext>
            </a:extLst>
          </p:cNvPr>
          <p:cNvSpPr/>
          <p:nvPr/>
        </p:nvSpPr>
        <p:spPr>
          <a:xfrm>
            <a:off x="5850180" y="2959957"/>
            <a:ext cx="679774"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資格試験</a:t>
            </a:r>
          </a:p>
        </p:txBody>
      </p:sp>
      <p:sp>
        <p:nvSpPr>
          <p:cNvPr id="96" name="正方形/長方形 95">
            <a:extLst>
              <a:ext uri="{FF2B5EF4-FFF2-40B4-BE49-F238E27FC236}">
                <a16:creationId xmlns:a16="http://schemas.microsoft.com/office/drawing/2014/main" id="{6D0B0C7B-05F2-467F-B362-ADDB185390F9}"/>
              </a:ext>
            </a:extLst>
          </p:cNvPr>
          <p:cNvSpPr/>
          <p:nvPr/>
        </p:nvSpPr>
        <p:spPr>
          <a:xfrm>
            <a:off x="4560809" y="2959957"/>
            <a:ext cx="1141439"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ビジネススクール</a:t>
            </a:r>
          </a:p>
        </p:txBody>
      </p:sp>
      <p:sp>
        <p:nvSpPr>
          <p:cNvPr id="97" name="正方形/長方形 96">
            <a:extLst>
              <a:ext uri="{FF2B5EF4-FFF2-40B4-BE49-F238E27FC236}">
                <a16:creationId xmlns:a16="http://schemas.microsoft.com/office/drawing/2014/main" id="{43B3003B-C5F3-4426-BA23-C3F3982FE051}"/>
              </a:ext>
            </a:extLst>
          </p:cNvPr>
          <p:cNvSpPr/>
          <p:nvPr/>
        </p:nvSpPr>
        <p:spPr>
          <a:xfrm>
            <a:off x="3250643" y="5353862"/>
            <a:ext cx="333526"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株</a:t>
            </a:r>
          </a:p>
        </p:txBody>
      </p:sp>
      <p:sp>
        <p:nvSpPr>
          <p:cNvPr id="100" name="正方形/長方形 99">
            <a:extLst>
              <a:ext uri="{FF2B5EF4-FFF2-40B4-BE49-F238E27FC236}">
                <a16:creationId xmlns:a16="http://schemas.microsoft.com/office/drawing/2014/main" id="{D9F323C2-44C3-4C24-98B4-E8D86111E2AA}"/>
              </a:ext>
            </a:extLst>
          </p:cNvPr>
          <p:cNvSpPr/>
          <p:nvPr/>
        </p:nvSpPr>
        <p:spPr>
          <a:xfrm>
            <a:off x="4370848" y="5353862"/>
            <a:ext cx="354365" cy="254997"/>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en-US" altLang="ja-JP" sz="900" b="1" dirty="0">
                <a:solidFill>
                  <a:schemeClr val="bg1"/>
                </a:solidFill>
              </a:rPr>
              <a:t>FX</a:t>
            </a:r>
            <a:endParaRPr kumimoji="1" lang="ja-JP" altLang="en-US" sz="900" b="1" dirty="0">
              <a:solidFill>
                <a:schemeClr val="bg1"/>
              </a:solidFill>
            </a:endParaRPr>
          </a:p>
        </p:txBody>
      </p:sp>
      <p:sp>
        <p:nvSpPr>
          <p:cNvPr id="105" name="正方形/長方形 104">
            <a:extLst>
              <a:ext uri="{FF2B5EF4-FFF2-40B4-BE49-F238E27FC236}">
                <a16:creationId xmlns:a16="http://schemas.microsoft.com/office/drawing/2014/main" id="{D5921CEF-A68A-44E5-A073-EB68FAC24446}"/>
              </a:ext>
            </a:extLst>
          </p:cNvPr>
          <p:cNvSpPr/>
          <p:nvPr/>
        </p:nvSpPr>
        <p:spPr>
          <a:xfrm>
            <a:off x="4886188" y="5353862"/>
            <a:ext cx="679774"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仮想通貨</a:t>
            </a:r>
          </a:p>
        </p:txBody>
      </p:sp>
      <p:sp>
        <p:nvSpPr>
          <p:cNvPr id="106" name="正方形/長方形 105">
            <a:extLst>
              <a:ext uri="{FF2B5EF4-FFF2-40B4-BE49-F238E27FC236}">
                <a16:creationId xmlns:a16="http://schemas.microsoft.com/office/drawing/2014/main" id="{4F8C9DFC-6862-47BB-BE96-89D23F6152B4}"/>
              </a:ext>
            </a:extLst>
          </p:cNvPr>
          <p:cNvSpPr/>
          <p:nvPr/>
        </p:nvSpPr>
        <p:spPr>
          <a:xfrm>
            <a:off x="6559316" y="5672928"/>
            <a:ext cx="1487688"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マンション・住宅ローン</a:t>
            </a:r>
          </a:p>
        </p:txBody>
      </p:sp>
      <p:sp>
        <p:nvSpPr>
          <p:cNvPr id="107" name="正方形/長方形 106">
            <a:extLst>
              <a:ext uri="{FF2B5EF4-FFF2-40B4-BE49-F238E27FC236}">
                <a16:creationId xmlns:a16="http://schemas.microsoft.com/office/drawing/2014/main" id="{965E9870-3584-40F0-8900-49CE5DCCC0F4}"/>
              </a:ext>
            </a:extLst>
          </p:cNvPr>
          <p:cNvSpPr/>
          <p:nvPr/>
        </p:nvSpPr>
        <p:spPr>
          <a:xfrm>
            <a:off x="7525187" y="5353862"/>
            <a:ext cx="448942"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保険</a:t>
            </a:r>
          </a:p>
        </p:txBody>
      </p:sp>
      <p:sp>
        <p:nvSpPr>
          <p:cNvPr id="108" name="正方形/長方形 107">
            <a:extLst>
              <a:ext uri="{FF2B5EF4-FFF2-40B4-BE49-F238E27FC236}">
                <a16:creationId xmlns:a16="http://schemas.microsoft.com/office/drawing/2014/main" id="{262F047A-9AD2-4D1D-8EB4-960B9BA429CF}"/>
              </a:ext>
            </a:extLst>
          </p:cNvPr>
          <p:cNvSpPr/>
          <p:nvPr/>
        </p:nvSpPr>
        <p:spPr>
          <a:xfrm>
            <a:off x="6564970" y="5353862"/>
            <a:ext cx="795190" cy="259421"/>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ja-JP" altLang="en-US" sz="900" b="1" dirty="0">
                <a:solidFill>
                  <a:schemeClr val="bg1"/>
                </a:solidFill>
              </a:rPr>
              <a:t>ブライダル</a:t>
            </a:r>
          </a:p>
        </p:txBody>
      </p:sp>
      <p:sp>
        <p:nvSpPr>
          <p:cNvPr id="109" name="正方形/長方形 108">
            <a:extLst>
              <a:ext uri="{FF2B5EF4-FFF2-40B4-BE49-F238E27FC236}">
                <a16:creationId xmlns:a16="http://schemas.microsoft.com/office/drawing/2014/main" id="{39FE5769-2326-42B4-A8B2-61046CB73BC3}"/>
              </a:ext>
            </a:extLst>
          </p:cNvPr>
          <p:cNvSpPr/>
          <p:nvPr/>
        </p:nvSpPr>
        <p:spPr>
          <a:xfrm>
            <a:off x="3745144" y="5353862"/>
            <a:ext cx="460163" cy="254997"/>
          </a:xfrm>
          <a:prstGeom prst="rect">
            <a:avLst/>
          </a:prstGeom>
          <a:solidFill>
            <a:schemeClr val="tx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08000" tIns="0" rIns="108000" bIns="72000" numCol="1" spcCol="0" rtlCol="0" fromWordArt="0" anchor="t" anchorCtr="0" forceAA="0" compatLnSpc="1">
            <a:prstTxWarp prst="textNoShape">
              <a:avLst/>
            </a:prstTxWarp>
            <a:spAutoFit/>
          </a:bodyPr>
          <a:lstStyle/>
          <a:p>
            <a:pPr>
              <a:lnSpc>
                <a:spcPct val="150000"/>
              </a:lnSpc>
            </a:pPr>
            <a:r>
              <a:rPr kumimoji="1" lang="en-US" altLang="ja-JP" sz="900" b="1" dirty="0">
                <a:solidFill>
                  <a:schemeClr val="bg1"/>
                </a:solidFill>
              </a:rPr>
              <a:t>NISA</a:t>
            </a:r>
            <a:endParaRPr kumimoji="1" lang="ja-JP" altLang="en-US" sz="900" b="1" dirty="0">
              <a:solidFill>
                <a:schemeClr val="bg1"/>
              </a:solidFill>
            </a:endParaRPr>
          </a:p>
        </p:txBody>
      </p:sp>
    </p:spTree>
    <p:extLst>
      <p:ext uri="{BB962C8B-B14F-4D97-AF65-F5344CB8AC3E}">
        <p14:creationId xmlns:p14="http://schemas.microsoft.com/office/powerpoint/2010/main" val="408133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B8D1D5C-C880-4DA5-B47C-3E91C300E55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radius="100"/>
                    </a14:imgEffect>
                  </a14:imgLayer>
                </a14:imgProps>
              </a:ext>
              <a:ext uri="{28A0092B-C50C-407E-A947-70E740481C1C}">
                <a14:useLocalDpi xmlns:a14="http://schemas.microsoft.com/office/drawing/2010/main"/>
              </a:ext>
            </a:extLst>
          </a:blip>
          <a:srcRect/>
          <a:stretch/>
        </p:blipFill>
        <p:spPr>
          <a:xfrm>
            <a:off x="-3" y="1914515"/>
            <a:ext cx="9906000" cy="4941168"/>
          </a:xfrm>
          <a:prstGeom prst="rect">
            <a:avLst/>
          </a:prstGeom>
          <a:effectLst>
            <a:softEdge rad="0"/>
          </a:effectLst>
        </p:spPr>
      </p:pic>
      <p:grpSp>
        <p:nvGrpSpPr>
          <p:cNvPr id="6" name="グループ化 5">
            <a:extLst>
              <a:ext uri="{FF2B5EF4-FFF2-40B4-BE49-F238E27FC236}">
                <a16:creationId xmlns:a16="http://schemas.microsoft.com/office/drawing/2014/main" id="{B799AB87-F4D9-4DE8-8A91-E8065A80117F}"/>
              </a:ext>
            </a:extLst>
          </p:cNvPr>
          <p:cNvGrpSpPr/>
          <p:nvPr/>
        </p:nvGrpSpPr>
        <p:grpSpPr>
          <a:xfrm>
            <a:off x="0" y="1916832"/>
            <a:ext cx="9906000" cy="4941168"/>
            <a:chOff x="0" y="1916832"/>
            <a:chExt cx="9906000" cy="4941168"/>
          </a:xfrm>
        </p:grpSpPr>
        <p:sp>
          <p:nvSpPr>
            <p:cNvPr id="26" name="正方形/長方形 25">
              <a:extLst>
                <a:ext uri="{FF2B5EF4-FFF2-40B4-BE49-F238E27FC236}">
                  <a16:creationId xmlns:a16="http://schemas.microsoft.com/office/drawing/2014/main" id="{B22FCBD6-886A-44AD-8966-FA544A98171E}"/>
                </a:ext>
              </a:extLst>
            </p:cNvPr>
            <p:cNvSpPr/>
            <p:nvPr/>
          </p:nvSpPr>
          <p:spPr>
            <a:xfrm>
              <a:off x="0" y="1916832"/>
              <a:ext cx="9906000" cy="4941168"/>
            </a:xfrm>
            <a:prstGeom prst="rect">
              <a:avLst/>
            </a:prstGeom>
            <a:solidFill>
              <a:schemeClr val="tx2">
                <a:lumMod val="60000"/>
                <a:lumOff val="40000"/>
                <a:alpha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20" name="正方形/長方形 19">
              <a:extLst>
                <a:ext uri="{FF2B5EF4-FFF2-40B4-BE49-F238E27FC236}">
                  <a16:creationId xmlns:a16="http://schemas.microsoft.com/office/drawing/2014/main" id="{A8413F7C-EBDA-4E29-A07A-69007D1802E5}"/>
                </a:ext>
              </a:extLst>
            </p:cNvPr>
            <p:cNvSpPr/>
            <p:nvPr/>
          </p:nvSpPr>
          <p:spPr>
            <a:xfrm>
              <a:off x="0" y="1931210"/>
              <a:ext cx="9905999" cy="108000"/>
            </a:xfrm>
            <a:prstGeom prst="rect">
              <a:avLst/>
            </a:prstGeom>
            <a:gradFill flip="none" rotWithShape="1">
              <a:gsLst>
                <a:gs pos="0">
                  <a:schemeClr val="accent3">
                    <a:lumMod val="50000"/>
                    <a:alpha val="15000"/>
                  </a:schemeClr>
                </a:gs>
                <a:gs pos="100000">
                  <a:schemeClr val="accent3">
                    <a:lumMod val="5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a:extLst>
              <a:ext uri="{FF2B5EF4-FFF2-40B4-BE49-F238E27FC236}">
                <a16:creationId xmlns:a16="http://schemas.microsoft.com/office/drawing/2014/main" id="{E7FB527C-0E0A-45B2-98CA-2C57B25EFD2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953000" y="2322879"/>
            <a:ext cx="4508348" cy="3357176"/>
          </a:xfrm>
          <a:prstGeom prst="roundRect">
            <a:avLst>
              <a:gd name="adj" fmla="val 3357"/>
            </a:avLst>
          </a:prstGeom>
        </p:spPr>
      </p:pic>
      <p:sp>
        <p:nvSpPr>
          <p:cNvPr id="2" name="タイトル 1">
            <a:extLst>
              <a:ext uri="{FF2B5EF4-FFF2-40B4-BE49-F238E27FC236}">
                <a16:creationId xmlns:a16="http://schemas.microsoft.com/office/drawing/2014/main" id="{9D7B5FA6-1D88-4D46-A3B2-6748B3C56485}"/>
              </a:ext>
            </a:extLst>
          </p:cNvPr>
          <p:cNvSpPr>
            <a:spLocks noGrp="1"/>
          </p:cNvSpPr>
          <p:nvPr>
            <p:ph type="title"/>
          </p:nvPr>
        </p:nvSpPr>
        <p:spPr>
          <a:xfrm>
            <a:off x="300367" y="260648"/>
            <a:ext cx="9305266" cy="412157"/>
          </a:xfrm>
        </p:spPr>
        <p:txBody>
          <a:bodyPr/>
          <a:lstStyle/>
          <a:p>
            <a:r>
              <a:rPr lang="ja-JP" altLang="en-US" dirty="0"/>
              <a:t>日経</a:t>
            </a:r>
            <a:r>
              <a:rPr lang="en-US" altLang="ja-JP" dirty="0"/>
              <a:t>doors</a:t>
            </a:r>
            <a:r>
              <a:rPr lang="ja-JP" altLang="en-US" dirty="0"/>
              <a:t>読者のペルソナ</a:t>
            </a:r>
            <a:endParaRPr kumimoji="1" lang="ja-JP" altLang="en-US" dirty="0"/>
          </a:p>
        </p:txBody>
      </p:sp>
      <p:sp>
        <p:nvSpPr>
          <p:cNvPr id="3" name="スライド番号プレースホルダー 2">
            <a:extLst>
              <a:ext uri="{FF2B5EF4-FFF2-40B4-BE49-F238E27FC236}">
                <a16:creationId xmlns:a16="http://schemas.microsoft.com/office/drawing/2014/main" id="{309C8654-0612-4AD3-A307-851EB4F162E3}"/>
              </a:ext>
            </a:extLst>
          </p:cNvPr>
          <p:cNvSpPr>
            <a:spLocks noGrp="1"/>
          </p:cNvSpPr>
          <p:nvPr>
            <p:ph type="sldNum" sz="quarter" idx="12"/>
          </p:nvPr>
        </p:nvSpPr>
        <p:spPr/>
        <p:txBody>
          <a:bodyPr/>
          <a:lstStyle/>
          <a:p>
            <a:fld id="{5EE0A3BD-3DA5-4991-ABDC-D838213B01CE}" type="slidenum">
              <a:rPr kumimoji="1" lang="ja-JP" altLang="en-US" smtClean="0"/>
              <a:pPr/>
              <a:t>4</a:t>
            </a:fld>
            <a:endParaRPr kumimoji="1" lang="ja-JP" altLang="en-US"/>
          </a:p>
        </p:txBody>
      </p:sp>
      <p:cxnSp>
        <p:nvCxnSpPr>
          <p:cNvPr id="4" name="直線コネクタ 3">
            <a:extLst>
              <a:ext uri="{FF2B5EF4-FFF2-40B4-BE49-F238E27FC236}">
                <a16:creationId xmlns:a16="http://schemas.microsoft.com/office/drawing/2014/main" id="{52F087F5-F7F3-4DB8-B03D-8EDEE45E635C}"/>
              </a:ext>
            </a:extLst>
          </p:cNvPr>
          <p:cNvCxnSpPr>
            <a:cxnSpLocks/>
          </p:cNvCxnSpPr>
          <p:nvPr/>
        </p:nvCxnSpPr>
        <p:spPr>
          <a:xfrm>
            <a:off x="0" y="692696"/>
            <a:ext cx="5096552" cy="0"/>
          </a:xfrm>
          <a:prstGeom prst="line">
            <a:avLst/>
          </a:prstGeom>
          <a:ln w="15875">
            <a:solidFill>
              <a:schemeClr val="tx2"/>
            </a:solidFill>
            <a:tailEnd type="none" w="lg" len="med"/>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20220CD6-E295-4C3B-A538-F5489DA529CB}"/>
              </a:ext>
            </a:extLst>
          </p:cNvPr>
          <p:cNvSpPr txBox="1"/>
          <p:nvPr/>
        </p:nvSpPr>
        <p:spPr>
          <a:xfrm>
            <a:off x="300367" y="803419"/>
            <a:ext cx="4796185" cy="215444"/>
          </a:xfrm>
          <a:prstGeom prst="rect">
            <a:avLst/>
          </a:prstGeom>
          <a:noFill/>
        </p:spPr>
        <p:txBody>
          <a:bodyPr wrap="none" lIns="0" tIns="0" rIns="0" bIns="0" rtlCol="0">
            <a:spAutoFit/>
          </a:bodyPr>
          <a:lstStyle/>
          <a:p>
            <a:r>
              <a:rPr kumimoji="1" lang="ja-JP" altLang="en-US" sz="1400" b="1" spc="300" dirty="0">
                <a:solidFill>
                  <a:schemeClr val="tx2"/>
                </a:solidFill>
              </a:rPr>
              <a:t>多様な選択肢の中で賢く、自分らしく、欲張りに</a:t>
            </a:r>
            <a:endParaRPr kumimoji="1" lang="en-US" altLang="ja-JP" sz="1400" b="1" spc="300" dirty="0">
              <a:solidFill>
                <a:schemeClr val="tx2"/>
              </a:solidFill>
            </a:endParaRPr>
          </a:p>
        </p:txBody>
      </p:sp>
      <p:sp>
        <p:nvSpPr>
          <p:cNvPr id="11" name="テキスト ボックス 10">
            <a:extLst>
              <a:ext uri="{FF2B5EF4-FFF2-40B4-BE49-F238E27FC236}">
                <a16:creationId xmlns:a16="http://schemas.microsoft.com/office/drawing/2014/main" id="{2624FC3D-1D9F-457B-802F-B5591377D158}"/>
              </a:ext>
            </a:extLst>
          </p:cNvPr>
          <p:cNvSpPr txBox="1"/>
          <p:nvPr/>
        </p:nvSpPr>
        <p:spPr>
          <a:xfrm>
            <a:off x="631295" y="2352274"/>
            <a:ext cx="4001095" cy="1308050"/>
          </a:xfrm>
          <a:prstGeom prst="rect">
            <a:avLst/>
          </a:prstGeom>
          <a:noFill/>
        </p:spPr>
        <p:txBody>
          <a:bodyPr wrap="none" lIns="0" tIns="0" rIns="0" bIns="0" rtlCol="0">
            <a:spAutoFit/>
          </a:bodyPr>
          <a:lstStyle/>
          <a:p>
            <a:pPr>
              <a:spcAft>
                <a:spcPts val="600"/>
              </a:spcAft>
            </a:pPr>
            <a:r>
              <a:rPr kumimoji="1" lang="en-US" altLang="ja-JP" sz="1300" dirty="0">
                <a:latin typeface="+mn-ea"/>
              </a:rPr>
              <a:t>20</a:t>
            </a:r>
            <a:r>
              <a:rPr kumimoji="1" lang="ja-JP" altLang="en-US" sz="1300" dirty="0">
                <a:latin typeface="+mn-ea"/>
              </a:rPr>
              <a:t>～</a:t>
            </a:r>
            <a:r>
              <a:rPr kumimoji="1" lang="en-US" altLang="ja-JP" sz="1300" dirty="0">
                <a:latin typeface="+mn-ea"/>
              </a:rPr>
              <a:t>30</a:t>
            </a:r>
            <a:r>
              <a:rPr kumimoji="1" lang="ja-JP" altLang="en-US" sz="1300" dirty="0">
                <a:latin typeface="+mn-ea"/>
              </a:rPr>
              <a:t>代で独身のワーキングウーマン。</a:t>
            </a:r>
          </a:p>
          <a:p>
            <a:pPr>
              <a:spcAft>
                <a:spcPts val="600"/>
              </a:spcAft>
            </a:pPr>
            <a:r>
              <a:rPr kumimoji="1" lang="ja-JP" altLang="en-US" sz="1300" dirty="0">
                <a:latin typeface="+mn-ea"/>
              </a:rPr>
              <a:t>仕事はキャリア志向で、やりたいことを追求したい。</a:t>
            </a:r>
          </a:p>
          <a:p>
            <a:pPr>
              <a:spcAft>
                <a:spcPts val="600"/>
              </a:spcAft>
            </a:pPr>
            <a:r>
              <a:rPr kumimoji="1" lang="ja-JP" altLang="en-US" sz="1300" dirty="0">
                <a:latin typeface="+mn-ea"/>
              </a:rPr>
              <a:t>キャリアアップのために転職も積極的に視野に。</a:t>
            </a:r>
          </a:p>
          <a:p>
            <a:pPr>
              <a:spcAft>
                <a:spcPts val="600"/>
              </a:spcAft>
            </a:pPr>
            <a:r>
              <a:rPr kumimoji="1" lang="ja-JP" altLang="en-US" sz="1300" dirty="0">
                <a:latin typeface="+mn-ea"/>
              </a:rPr>
              <a:t>成長意欲があり、仕事・学び・遊びすべてに前向き。</a:t>
            </a:r>
          </a:p>
          <a:p>
            <a:pPr>
              <a:spcAft>
                <a:spcPts val="600"/>
              </a:spcAft>
            </a:pPr>
            <a:r>
              <a:rPr kumimoji="1" lang="ja-JP" altLang="en-US" sz="1300" dirty="0">
                <a:latin typeface="+mn-ea"/>
              </a:rPr>
              <a:t>結婚・出産後も当然共働きをする予定。</a:t>
            </a:r>
          </a:p>
        </p:txBody>
      </p:sp>
      <p:sp>
        <p:nvSpPr>
          <p:cNvPr id="18" name="四角形: 角を丸くする 17">
            <a:extLst>
              <a:ext uri="{FF2B5EF4-FFF2-40B4-BE49-F238E27FC236}">
                <a16:creationId xmlns:a16="http://schemas.microsoft.com/office/drawing/2014/main" id="{280586DF-9B08-43A6-B08E-EB3C1D1BCBA7}"/>
              </a:ext>
            </a:extLst>
          </p:cNvPr>
          <p:cNvSpPr/>
          <p:nvPr/>
        </p:nvSpPr>
        <p:spPr>
          <a:xfrm>
            <a:off x="444652" y="3856999"/>
            <a:ext cx="4220318" cy="540000"/>
          </a:xfrm>
          <a:prstGeom prst="roundRect">
            <a:avLst>
              <a:gd name="adj" fmla="val 50000"/>
            </a:avLst>
          </a:prstGeom>
          <a:solidFill>
            <a:schemeClr val="bg1"/>
          </a:solidFill>
          <a:ln w="19050">
            <a:noFill/>
            <a:prstDash val="solid"/>
          </a:ln>
          <a:effectLst>
            <a:outerShdw blurRad="1270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72000" numCol="1" spcCol="0" rtlCol="0" fromWordArt="0" anchor="ctr" anchorCtr="0" forceAA="0" compatLnSpc="1">
            <a:prstTxWarp prst="textNoShape">
              <a:avLst/>
            </a:prstTxWarp>
            <a:noAutofit/>
          </a:bodyPr>
          <a:lstStyle/>
          <a:p>
            <a:pPr algn="ctr">
              <a:lnSpc>
                <a:spcPct val="150000"/>
              </a:lnSpc>
            </a:pPr>
            <a:r>
              <a:rPr kumimoji="1" lang="ja-JP" altLang="en-US" b="1" spc="300" dirty="0">
                <a:solidFill>
                  <a:schemeClr val="tx2"/>
                </a:solidFill>
              </a:rPr>
              <a:t>年収</a:t>
            </a:r>
            <a:r>
              <a:rPr kumimoji="1" lang="en-US" altLang="ja-JP" b="1" spc="300" dirty="0">
                <a:solidFill>
                  <a:schemeClr val="tx2"/>
                </a:solidFill>
              </a:rPr>
              <a:t>400</a:t>
            </a:r>
            <a:r>
              <a:rPr kumimoji="1" lang="ja-JP" altLang="en-US" b="1" spc="300" dirty="0">
                <a:solidFill>
                  <a:schemeClr val="tx2"/>
                </a:solidFill>
              </a:rPr>
              <a:t>万～</a:t>
            </a:r>
            <a:r>
              <a:rPr kumimoji="1" lang="en-US" altLang="ja-JP" b="1" spc="300" dirty="0">
                <a:solidFill>
                  <a:schemeClr val="tx2"/>
                </a:solidFill>
              </a:rPr>
              <a:t>800</a:t>
            </a:r>
            <a:r>
              <a:rPr kumimoji="1" lang="ja-JP" altLang="en-US" b="1" spc="300" dirty="0">
                <a:solidFill>
                  <a:schemeClr val="tx2"/>
                </a:solidFill>
              </a:rPr>
              <a:t>万円</a:t>
            </a:r>
            <a:endParaRPr kumimoji="1" lang="ja-JP" altLang="en-US" b="1" spc="600" dirty="0">
              <a:solidFill>
                <a:schemeClr val="tx2"/>
              </a:solidFill>
            </a:endParaRPr>
          </a:p>
        </p:txBody>
      </p:sp>
      <p:sp>
        <p:nvSpPr>
          <p:cNvPr id="21" name="正方形/長方形 20">
            <a:extLst>
              <a:ext uri="{FF2B5EF4-FFF2-40B4-BE49-F238E27FC236}">
                <a16:creationId xmlns:a16="http://schemas.microsoft.com/office/drawing/2014/main" id="{B1B216C4-F04F-4D18-981F-31915C3036A8}"/>
              </a:ext>
            </a:extLst>
          </p:cNvPr>
          <p:cNvSpPr/>
          <p:nvPr/>
        </p:nvSpPr>
        <p:spPr>
          <a:xfrm>
            <a:off x="971148" y="6093298"/>
            <a:ext cx="7963719" cy="307777"/>
          </a:xfrm>
          <a:prstGeom prst="rect">
            <a:avLst/>
          </a:prstGeom>
        </p:spPr>
        <p:txBody>
          <a:bodyPr wrap="none" lIns="0" tIns="0" rIns="0" bIns="0">
            <a:spAutoFit/>
          </a:bodyPr>
          <a:lstStyle/>
          <a:p>
            <a:pPr algn="ctr">
              <a:spcAft>
                <a:spcPts val="0"/>
              </a:spcAft>
            </a:pPr>
            <a:r>
              <a:rPr lang="ja-JP" altLang="en-US" sz="2000" b="1" kern="100" spc="300" dirty="0">
                <a:solidFill>
                  <a:schemeClr val="bg1"/>
                </a:solidFill>
                <a:latin typeface="+mj-ea"/>
                <a:ea typeface="+mj-ea"/>
                <a:cs typeface="メイリオ" panose="020B0604030504040204" pitchFamily="50" charset="-128"/>
              </a:rPr>
              <a:t>ロールモデルを参考に賢い選択。成長意欲の高い若手女性</a:t>
            </a:r>
            <a:endParaRPr lang="ja-JP" altLang="ja-JP" sz="2400" b="1" kern="100" spc="300" dirty="0">
              <a:solidFill>
                <a:schemeClr val="bg1"/>
              </a:solidFill>
              <a:latin typeface="+mj-ea"/>
              <a:ea typeface="+mj-ea"/>
              <a:cs typeface="Times New Roman" panose="02020603050405020304" pitchFamily="18" charset="0"/>
            </a:endParaRPr>
          </a:p>
        </p:txBody>
      </p:sp>
      <p:sp>
        <p:nvSpPr>
          <p:cNvPr id="23" name="正方形/長方形 22">
            <a:extLst>
              <a:ext uri="{FF2B5EF4-FFF2-40B4-BE49-F238E27FC236}">
                <a16:creationId xmlns:a16="http://schemas.microsoft.com/office/drawing/2014/main" id="{32AC98F7-BD40-4CDB-AAD1-D7335B4A2A72}"/>
              </a:ext>
            </a:extLst>
          </p:cNvPr>
          <p:cNvSpPr/>
          <p:nvPr/>
        </p:nvSpPr>
        <p:spPr>
          <a:xfrm>
            <a:off x="864800" y="1323122"/>
            <a:ext cx="8176400" cy="369332"/>
          </a:xfrm>
          <a:prstGeom prst="rect">
            <a:avLst/>
          </a:prstGeom>
        </p:spPr>
        <p:txBody>
          <a:bodyPr wrap="none" lIns="0" tIns="0" rIns="36000" bIns="0">
            <a:spAutoFit/>
          </a:bodyPr>
          <a:lstStyle/>
          <a:p>
            <a:pPr algn="ctr"/>
            <a:r>
              <a:rPr lang="ja-JP" altLang="en-US" sz="2400" b="1" spc="600" dirty="0"/>
              <a:t>全部賢い選択をしたい“しっかりちゃっかり”派</a:t>
            </a:r>
          </a:p>
        </p:txBody>
      </p:sp>
      <p:sp>
        <p:nvSpPr>
          <p:cNvPr id="24" name="四角形: 角を丸くする 23">
            <a:extLst>
              <a:ext uri="{FF2B5EF4-FFF2-40B4-BE49-F238E27FC236}">
                <a16:creationId xmlns:a16="http://schemas.microsoft.com/office/drawing/2014/main" id="{F96C46F1-1ECC-49DA-9BE1-90AD9293F167}"/>
              </a:ext>
            </a:extLst>
          </p:cNvPr>
          <p:cNvSpPr/>
          <p:nvPr/>
        </p:nvSpPr>
        <p:spPr>
          <a:xfrm>
            <a:off x="444652" y="4508473"/>
            <a:ext cx="4220318" cy="540000"/>
          </a:xfrm>
          <a:prstGeom prst="roundRect">
            <a:avLst>
              <a:gd name="adj" fmla="val 50000"/>
            </a:avLst>
          </a:prstGeom>
          <a:solidFill>
            <a:schemeClr val="bg1"/>
          </a:solidFill>
          <a:ln w="19050">
            <a:noFill/>
            <a:prstDash val="solid"/>
          </a:ln>
          <a:effectLst>
            <a:outerShdw blurRad="1270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72000" numCol="1" spcCol="0" rtlCol="0" fromWordArt="0" anchor="ctr" anchorCtr="0" forceAA="0" compatLnSpc="1">
            <a:prstTxWarp prst="textNoShape">
              <a:avLst/>
            </a:prstTxWarp>
            <a:noAutofit/>
          </a:bodyPr>
          <a:lstStyle/>
          <a:p>
            <a:pPr algn="ctr">
              <a:lnSpc>
                <a:spcPct val="150000"/>
              </a:lnSpc>
            </a:pPr>
            <a:r>
              <a:rPr kumimoji="1" lang="ja-JP" altLang="en-US" b="1" spc="300" dirty="0">
                <a:solidFill>
                  <a:schemeClr val="tx2"/>
                </a:solidFill>
              </a:rPr>
              <a:t>キャリア志向・共働き希望</a:t>
            </a:r>
            <a:endParaRPr kumimoji="1" lang="ja-JP" altLang="en-US" b="1" spc="600" dirty="0">
              <a:solidFill>
                <a:schemeClr val="tx2"/>
              </a:solidFill>
            </a:endParaRPr>
          </a:p>
        </p:txBody>
      </p:sp>
      <p:sp>
        <p:nvSpPr>
          <p:cNvPr id="25" name="四角形: 角を丸くする 24">
            <a:extLst>
              <a:ext uri="{FF2B5EF4-FFF2-40B4-BE49-F238E27FC236}">
                <a16:creationId xmlns:a16="http://schemas.microsoft.com/office/drawing/2014/main" id="{F1B04C70-B076-477D-9482-2E68338971B0}"/>
              </a:ext>
            </a:extLst>
          </p:cNvPr>
          <p:cNvSpPr/>
          <p:nvPr/>
        </p:nvSpPr>
        <p:spPr>
          <a:xfrm>
            <a:off x="444652" y="5159947"/>
            <a:ext cx="4220318" cy="540000"/>
          </a:xfrm>
          <a:prstGeom prst="roundRect">
            <a:avLst>
              <a:gd name="adj" fmla="val 50000"/>
            </a:avLst>
          </a:prstGeom>
          <a:solidFill>
            <a:schemeClr val="bg1"/>
          </a:solidFill>
          <a:ln w="19050">
            <a:noFill/>
            <a:prstDash val="solid"/>
          </a:ln>
          <a:effectLst>
            <a:outerShdw blurRad="1270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72000" numCol="1" spcCol="0" rtlCol="0" fromWordArt="0" anchor="ctr" anchorCtr="0" forceAA="0" compatLnSpc="1">
            <a:prstTxWarp prst="textNoShape">
              <a:avLst/>
            </a:prstTxWarp>
            <a:noAutofit/>
          </a:bodyPr>
          <a:lstStyle/>
          <a:p>
            <a:pPr algn="ctr">
              <a:lnSpc>
                <a:spcPct val="150000"/>
              </a:lnSpc>
            </a:pPr>
            <a:r>
              <a:rPr kumimoji="1" lang="ja-JP" altLang="en-US" b="1" spc="600" dirty="0">
                <a:solidFill>
                  <a:schemeClr val="tx2"/>
                </a:solidFill>
              </a:rPr>
              <a:t>自分らしさ重視</a:t>
            </a:r>
          </a:p>
        </p:txBody>
      </p:sp>
    </p:spTree>
    <p:extLst>
      <p:ext uri="{BB962C8B-B14F-4D97-AF65-F5344CB8AC3E}">
        <p14:creationId xmlns:p14="http://schemas.microsoft.com/office/powerpoint/2010/main" val="393906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5BA27E-9548-4026-8D4E-7D2E2902DF9C}"/>
              </a:ext>
            </a:extLst>
          </p:cNvPr>
          <p:cNvSpPr>
            <a:spLocks noGrp="1"/>
          </p:cNvSpPr>
          <p:nvPr>
            <p:ph type="title"/>
          </p:nvPr>
        </p:nvSpPr>
        <p:spPr/>
        <p:txBody>
          <a:bodyPr/>
          <a:lstStyle/>
          <a:p>
            <a:r>
              <a:rPr lang="ja-JP" altLang="en-US" dirty="0"/>
              <a:t>日経</a:t>
            </a:r>
            <a:r>
              <a:rPr lang="en-US" altLang="ja-JP" dirty="0"/>
              <a:t>doors</a:t>
            </a:r>
            <a:r>
              <a:rPr lang="ja-JP" altLang="en-US" dirty="0"/>
              <a:t>読者プロフィール</a:t>
            </a:r>
            <a:endParaRPr kumimoji="1" lang="ja-JP" altLang="en-US" dirty="0"/>
          </a:p>
        </p:txBody>
      </p:sp>
      <p:sp>
        <p:nvSpPr>
          <p:cNvPr id="3" name="スライド番号プレースホルダー 2">
            <a:extLst>
              <a:ext uri="{FF2B5EF4-FFF2-40B4-BE49-F238E27FC236}">
                <a16:creationId xmlns:a16="http://schemas.microsoft.com/office/drawing/2014/main" id="{279BBDA2-AE87-4E8F-856E-726D203A732F}"/>
              </a:ext>
            </a:extLst>
          </p:cNvPr>
          <p:cNvSpPr>
            <a:spLocks noGrp="1"/>
          </p:cNvSpPr>
          <p:nvPr>
            <p:ph type="sldNum" sz="quarter" idx="12"/>
          </p:nvPr>
        </p:nvSpPr>
        <p:spPr/>
        <p:txBody>
          <a:bodyPr/>
          <a:lstStyle/>
          <a:p>
            <a:fld id="{5EE0A3BD-3DA5-4991-ABDC-D838213B01CE}" type="slidenum">
              <a:rPr kumimoji="1" lang="ja-JP" altLang="en-US" smtClean="0"/>
              <a:pPr/>
              <a:t>5</a:t>
            </a:fld>
            <a:endParaRPr kumimoji="1" lang="ja-JP" altLang="en-US"/>
          </a:p>
        </p:txBody>
      </p:sp>
      <p:cxnSp>
        <p:nvCxnSpPr>
          <p:cNvPr id="4" name="直線コネクタ 3">
            <a:extLst>
              <a:ext uri="{FF2B5EF4-FFF2-40B4-BE49-F238E27FC236}">
                <a16:creationId xmlns:a16="http://schemas.microsoft.com/office/drawing/2014/main" id="{33E55596-8AD2-4316-8B35-48223B357754}"/>
              </a:ext>
            </a:extLst>
          </p:cNvPr>
          <p:cNvCxnSpPr>
            <a:cxnSpLocks/>
          </p:cNvCxnSpPr>
          <p:nvPr/>
        </p:nvCxnSpPr>
        <p:spPr>
          <a:xfrm>
            <a:off x="0" y="692696"/>
            <a:ext cx="4224518" cy="0"/>
          </a:xfrm>
          <a:prstGeom prst="line">
            <a:avLst/>
          </a:prstGeom>
          <a:ln w="15875">
            <a:solidFill>
              <a:schemeClr val="tx2"/>
            </a:solidFill>
            <a:tailEnd type="none" w="lg" len="med"/>
          </a:ln>
        </p:spPr>
        <p:style>
          <a:lnRef idx="1">
            <a:schemeClr val="accent1"/>
          </a:lnRef>
          <a:fillRef idx="0">
            <a:schemeClr val="accent1"/>
          </a:fillRef>
          <a:effectRef idx="0">
            <a:schemeClr val="accent1"/>
          </a:effectRef>
          <a:fontRef idx="minor">
            <a:schemeClr val="tx1"/>
          </a:fontRef>
        </p:style>
      </p:cxnSp>
      <p:graphicFrame>
        <p:nvGraphicFramePr>
          <p:cNvPr id="5" name="グラフ 4">
            <a:extLst>
              <a:ext uri="{FF2B5EF4-FFF2-40B4-BE49-F238E27FC236}">
                <a16:creationId xmlns:a16="http://schemas.microsoft.com/office/drawing/2014/main" id="{FB36DBF9-96D6-4BA3-9AC8-038147742525}"/>
              </a:ext>
            </a:extLst>
          </p:cNvPr>
          <p:cNvGraphicFramePr/>
          <p:nvPr>
            <p:extLst>
              <p:ext uri="{D42A27DB-BD31-4B8C-83A1-F6EECF244321}">
                <p14:modId xmlns:p14="http://schemas.microsoft.com/office/powerpoint/2010/main" val="148636697"/>
              </p:ext>
            </p:extLst>
          </p:nvPr>
        </p:nvGraphicFramePr>
        <p:xfrm>
          <a:off x="430170" y="981968"/>
          <a:ext cx="2725296" cy="269881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グループ化 5">
            <a:extLst>
              <a:ext uri="{FF2B5EF4-FFF2-40B4-BE49-F238E27FC236}">
                <a16:creationId xmlns:a16="http://schemas.microsoft.com/office/drawing/2014/main" id="{B8952ADA-3B6C-4E18-AF6E-4DA05EDC13EF}"/>
              </a:ext>
            </a:extLst>
          </p:cNvPr>
          <p:cNvGrpSpPr/>
          <p:nvPr/>
        </p:nvGrpSpPr>
        <p:grpSpPr>
          <a:xfrm>
            <a:off x="1416293" y="2089792"/>
            <a:ext cx="787995" cy="610419"/>
            <a:chOff x="1567197" y="2103255"/>
            <a:chExt cx="902198" cy="698886"/>
          </a:xfrm>
        </p:grpSpPr>
        <p:grpSp>
          <p:nvGrpSpPr>
            <p:cNvPr id="7" name="グループ化 6">
              <a:extLst>
                <a:ext uri="{FF2B5EF4-FFF2-40B4-BE49-F238E27FC236}">
                  <a16:creationId xmlns:a16="http://schemas.microsoft.com/office/drawing/2014/main" id="{92242405-866C-467F-81E7-6955E1A441EB}"/>
                </a:ext>
              </a:extLst>
            </p:cNvPr>
            <p:cNvGrpSpPr/>
            <p:nvPr/>
          </p:nvGrpSpPr>
          <p:grpSpPr>
            <a:xfrm>
              <a:off x="1567197" y="2103255"/>
              <a:ext cx="902198" cy="412158"/>
              <a:chOff x="3656856" y="2209800"/>
              <a:chExt cx="3929763" cy="1795264"/>
            </a:xfrm>
          </p:grpSpPr>
          <p:pic>
            <p:nvPicPr>
              <p:cNvPr id="9" name="図 8">
                <a:extLst>
                  <a:ext uri="{FF2B5EF4-FFF2-40B4-BE49-F238E27FC236}">
                    <a16:creationId xmlns:a16="http://schemas.microsoft.com/office/drawing/2014/main" id="{BA93B949-912C-4ACF-817D-C7E937A409CB}"/>
                  </a:ext>
                </a:extLst>
              </p:cNvPr>
              <p:cNvPicPr>
                <a:picLocks noChangeAspect="1"/>
              </p:cNvPicPr>
              <p:nvPr/>
            </p:nvPicPr>
            <p:blipFill rotWithShape="1">
              <a:blip r:embed="rId3">
                <a:extLst>
                  <a:ext uri="{28A0092B-C50C-407E-A947-70E740481C1C}">
                    <a14:useLocalDpi xmlns:a14="http://schemas.microsoft.com/office/drawing/2010/main" val="0"/>
                  </a:ext>
                </a:extLst>
              </a:blip>
              <a:srcRect b="26375"/>
              <a:stretch/>
            </p:blipFill>
            <p:spPr>
              <a:xfrm>
                <a:off x="3656856" y="2209800"/>
                <a:ext cx="2438400" cy="1795264"/>
              </a:xfrm>
              <a:prstGeom prst="rect">
                <a:avLst/>
              </a:prstGeom>
            </p:spPr>
          </p:pic>
          <p:pic>
            <p:nvPicPr>
              <p:cNvPr id="10" name="図 9">
                <a:extLst>
                  <a:ext uri="{FF2B5EF4-FFF2-40B4-BE49-F238E27FC236}">
                    <a16:creationId xmlns:a16="http://schemas.microsoft.com/office/drawing/2014/main" id="{E07997D3-08F9-458B-A983-166B999AE3D5}"/>
                  </a:ext>
                </a:extLst>
              </p:cNvPr>
              <p:cNvPicPr>
                <a:picLocks noChangeAspect="1"/>
              </p:cNvPicPr>
              <p:nvPr/>
            </p:nvPicPr>
            <p:blipFill rotWithShape="1">
              <a:blip r:embed="rId4">
                <a:extLst>
                  <a:ext uri="{28A0092B-C50C-407E-A947-70E740481C1C}">
                    <a14:useLocalDpi xmlns:a14="http://schemas.microsoft.com/office/drawing/2010/main" val="0"/>
                  </a:ext>
                </a:extLst>
              </a:blip>
              <a:srcRect b="26375"/>
              <a:stretch/>
            </p:blipFill>
            <p:spPr>
              <a:xfrm>
                <a:off x="5148219" y="2209800"/>
                <a:ext cx="2438400" cy="1795264"/>
              </a:xfrm>
              <a:prstGeom prst="rect">
                <a:avLst/>
              </a:prstGeom>
            </p:spPr>
          </p:pic>
        </p:grpSp>
        <p:sp>
          <p:nvSpPr>
            <p:cNvPr id="8" name="テキスト ボックス 7">
              <a:extLst>
                <a:ext uri="{FF2B5EF4-FFF2-40B4-BE49-F238E27FC236}">
                  <a16:creationId xmlns:a16="http://schemas.microsoft.com/office/drawing/2014/main" id="{AD7C079C-F969-405C-8C38-6A0C36D73A49}"/>
                </a:ext>
              </a:extLst>
            </p:cNvPr>
            <p:cNvSpPr txBox="1"/>
            <p:nvPr/>
          </p:nvSpPr>
          <p:spPr bwMode="auto">
            <a:xfrm>
              <a:off x="1748991" y="2586697"/>
              <a:ext cx="538610" cy="215444"/>
            </a:xfrm>
            <a:prstGeom prst="rect">
              <a:avLst/>
            </a:prstGeom>
            <a:noFill/>
            <a:ln w="9525">
              <a:noFill/>
              <a:miter lim="800000"/>
              <a:headEnd/>
              <a:tailEnd/>
            </a:ln>
            <a:effectLst/>
          </p:spPr>
          <p:txBody>
            <a:bodyPr wrap="none" lIns="0" tIns="0" rIns="0" bIns="0" rtlCol="0">
              <a:spAutoFit/>
            </a:bodyPr>
            <a:lstStyle/>
            <a:p>
              <a:pPr algn="ctr"/>
              <a:r>
                <a:rPr kumimoji="1" lang="ja-JP" altLang="en-US" sz="1400" b="1" dirty="0">
                  <a:latin typeface="+mn-ea"/>
                  <a:cs typeface="メイリオ" pitchFamily="50" charset="-128"/>
                </a:rPr>
                <a:t>男女比</a:t>
              </a:r>
            </a:p>
          </p:txBody>
        </p:sp>
      </p:grpSp>
      <p:graphicFrame>
        <p:nvGraphicFramePr>
          <p:cNvPr id="11" name="グラフ 10">
            <a:extLst>
              <a:ext uri="{FF2B5EF4-FFF2-40B4-BE49-F238E27FC236}">
                <a16:creationId xmlns:a16="http://schemas.microsoft.com/office/drawing/2014/main" id="{C29B7583-4F78-441E-8874-00C14DA76E5A}"/>
              </a:ext>
            </a:extLst>
          </p:cNvPr>
          <p:cNvGraphicFramePr/>
          <p:nvPr>
            <p:extLst>
              <p:ext uri="{D42A27DB-BD31-4B8C-83A1-F6EECF244321}">
                <p14:modId xmlns:p14="http://schemas.microsoft.com/office/powerpoint/2010/main" val="286861718"/>
              </p:ext>
            </p:extLst>
          </p:nvPr>
        </p:nvGraphicFramePr>
        <p:xfrm>
          <a:off x="3657704" y="980728"/>
          <a:ext cx="2725296" cy="26988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グラフ 11">
            <a:extLst>
              <a:ext uri="{FF2B5EF4-FFF2-40B4-BE49-F238E27FC236}">
                <a16:creationId xmlns:a16="http://schemas.microsoft.com/office/drawing/2014/main" id="{475DB470-5022-458E-990C-251BB81BF2E3}"/>
              </a:ext>
            </a:extLst>
          </p:cNvPr>
          <p:cNvGraphicFramePr/>
          <p:nvPr>
            <p:extLst>
              <p:ext uri="{D42A27DB-BD31-4B8C-83A1-F6EECF244321}">
                <p14:modId xmlns:p14="http://schemas.microsoft.com/office/powerpoint/2010/main" val="1801413886"/>
              </p:ext>
            </p:extLst>
          </p:nvPr>
        </p:nvGraphicFramePr>
        <p:xfrm>
          <a:off x="6897216" y="980728"/>
          <a:ext cx="2725296" cy="26988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グラフ 12">
            <a:extLst>
              <a:ext uri="{FF2B5EF4-FFF2-40B4-BE49-F238E27FC236}">
                <a16:creationId xmlns:a16="http://schemas.microsoft.com/office/drawing/2014/main" id="{A9EC4508-FCC2-4B28-87D0-C7C583A7AC72}"/>
              </a:ext>
            </a:extLst>
          </p:cNvPr>
          <p:cNvGraphicFramePr/>
          <p:nvPr>
            <p:extLst>
              <p:ext uri="{D42A27DB-BD31-4B8C-83A1-F6EECF244321}">
                <p14:modId xmlns:p14="http://schemas.microsoft.com/office/powerpoint/2010/main" val="3236629311"/>
              </p:ext>
            </p:extLst>
          </p:nvPr>
        </p:nvGraphicFramePr>
        <p:xfrm>
          <a:off x="2072680" y="3826534"/>
          <a:ext cx="2725296" cy="26988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グラフ 13">
            <a:extLst>
              <a:ext uri="{FF2B5EF4-FFF2-40B4-BE49-F238E27FC236}">
                <a16:creationId xmlns:a16="http://schemas.microsoft.com/office/drawing/2014/main" id="{327C9512-BA00-4120-8B52-256AE69A2B0C}"/>
              </a:ext>
            </a:extLst>
          </p:cNvPr>
          <p:cNvGraphicFramePr/>
          <p:nvPr>
            <p:extLst>
              <p:ext uri="{D42A27DB-BD31-4B8C-83A1-F6EECF244321}">
                <p14:modId xmlns:p14="http://schemas.microsoft.com/office/powerpoint/2010/main" val="2818994726"/>
              </p:ext>
            </p:extLst>
          </p:nvPr>
        </p:nvGraphicFramePr>
        <p:xfrm>
          <a:off x="5314158" y="3825294"/>
          <a:ext cx="2725296" cy="2698810"/>
        </p:xfrm>
        <a:graphic>
          <a:graphicData uri="http://schemas.openxmlformats.org/drawingml/2006/chart">
            <c:chart xmlns:c="http://schemas.openxmlformats.org/drawingml/2006/chart" xmlns:r="http://schemas.openxmlformats.org/officeDocument/2006/relationships" r:id="rId8"/>
          </a:graphicData>
        </a:graphic>
      </p:graphicFrame>
      <p:grpSp>
        <p:nvGrpSpPr>
          <p:cNvPr id="16" name="グループ化 15">
            <a:extLst>
              <a:ext uri="{FF2B5EF4-FFF2-40B4-BE49-F238E27FC236}">
                <a16:creationId xmlns:a16="http://schemas.microsoft.com/office/drawing/2014/main" id="{85CDFBEF-2622-4AD9-86D6-8F2DD29C3633}"/>
              </a:ext>
            </a:extLst>
          </p:cNvPr>
          <p:cNvGrpSpPr/>
          <p:nvPr/>
        </p:nvGrpSpPr>
        <p:grpSpPr>
          <a:xfrm>
            <a:off x="4830485" y="2024881"/>
            <a:ext cx="400141" cy="675330"/>
            <a:chOff x="4760885" y="1941843"/>
            <a:chExt cx="400141" cy="675330"/>
          </a:xfrm>
        </p:grpSpPr>
        <p:pic>
          <p:nvPicPr>
            <p:cNvPr id="17" name="図 16">
              <a:extLst>
                <a:ext uri="{FF2B5EF4-FFF2-40B4-BE49-F238E27FC236}">
                  <a16:creationId xmlns:a16="http://schemas.microsoft.com/office/drawing/2014/main" id="{840B6740-E944-41AD-B49F-55FDB8829B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0885" y="1941843"/>
              <a:ext cx="400141" cy="400141"/>
            </a:xfrm>
            <a:prstGeom prst="rect">
              <a:avLst/>
            </a:prstGeom>
          </p:spPr>
        </p:pic>
        <p:sp>
          <p:nvSpPr>
            <p:cNvPr id="18" name="テキスト ボックス 17">
              <a:extLst>
                <a:ext uri="{FF2B5EF4-FFF2-40B4-BE49-F238E27FC236}">
                  <a16:creationId xmlns:a16="http://schemas.microsoft.com/office/drawing/2014/main" id="{A4C24A93-62BA-490A-8A06-078FDF46BD57}"/>
                </a:ext>
              </a:extLst>
            </p:cNvPr>
            <p:cNvSpPr txBox="1"/>
            <p:nvPr/>
          </p:nvSpPr>
          <p:spPr bwMode="auto">
            <a:xfrm>
              <a:off x="4774446" y="2401729"/>
              <a:ext cx="359073" cy="215444"/>
            </a:xfrm>
            <a:prstGeom prst="rect">
              <a:avLst/>
            </a:prstGeom>
            <a:noFill/>
            <a:ln w="9525">
              <a:noFill/>
              <a:miter lim="800000"/>
              <a:headEnd/>
              <a:tailEnd/>
            </a:ln>
            <a:effectLst/>
          </p:spPr>
          <p:txBody>
            <a:bodyPr wrap="none" lIns="0" tIns="0" rIns="0" bIns="0" rtlCol="0">
              <a:spAutoFit/>
            </a:bodyPr>
            <a:lstStyle/>
            <a:p>
              <a:pPr algn="ctr"/>
              <a:r>
                <a:rPr kumimoji="1" lang="ja-JP" altLang="en-US" sz="1400" b="1" dirty="0">
                  <a:latin typeface="+mn-ea"/>
                  <a:cs typeface="メイリオ" pitchFamily="50" charset="-128"/>
                </a:rPr>
                <a:t>年代</a:t>
              </a:r>
            </a:p>
          </p:txBody>
        </p:sp>
      </p:grpSp>
      <p:grpSp>
        <p:nvGrpSpPr>
          <p:cNvPr id="19" name="グループ化 18">
            <a:extLst>
              <a:ext uri="{FF2B5EF4-FFF2-40B4-BE49-F238E27FC236}">
                <a16:creationId xmlns:a16="http://schemas.microsoft.com/office/drawing/2014/main" id="{84B0CBD4-BE8E-4781-A8DF-088A50055BCE}"/>
              </a:ext>
            </a:extLst>
          </p:cNvPr>
          <p:cNvGrpSpPr/>
          <p:nvPr/>
        </p:nvGrpSpPr>
        <p:grpSpPr>
          <a:xfrm>
            <a:off x="7939263" y="2022365"/>
            <a:ext cx="641201" cy="677846"/>
            <a:chOff x="8012880" y="1939327"/>
            <a:chExt cx="641201" cy="677846"/>
          </a:xfrm>
        </p:grpSpPr>
        <p:pic>
          <p:nvPicPr>
            <p:cNvPr id="20" name="図 19">
              <a:extLst>
                <a:ext uri="{FF2B5EF4-FFF2-40B4-BE49-F238E27FC236}">
                  <a16:creationId xmlns:a16="http://schemas.microsoft.com/office/drawing/2014/main" id="{AD6DAC45-3474-471C-B177-F5BBCE76380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33408" y="1939327"/>
              <a:ext cx="400141" cy="400141"/>
            </a:xfrm>
            <a:prstGeom prst="rect">
              <a:avLst/>
            </a:prstGeom>
          </p:spPr>
        </p:pic>
        <p:sp>
          <p:nvSpPr>
            <p:cNvPr id="21" name="テキスト ボックス 20">
              <a:extLst>
                <a:ext uri="{FF2B5EF4-FFF2-40B4-BE49-F238E27FC236}">
                  <a16:creationId xmlns:a16="http://schemas.microsoft.com/office/drawing/2014/main" id="{7B7C46C3-22EB-4FBF-9BC6-F179F84BBCC2}"/>
                </a:ext>
              </a:extLst>
            </p:cNvPr>
            <p:cNvSpPr txBox="1"/>
            <p:nvPr/>
          </p:nvSpPr>
          <p:spPr bwMode="auto">
            <a:xfrm>
              <a:off x="8012880" y="2401729"/>
              <a:ext cx="641201" cy="215444"/>
            </a:xfrm>
            <a:prstGeom prst="rect">
              <a:avLst/>
            </a:prstGeom>
            <a:noFill/>
            <a:ln w="9525">
              <a:noFill/>
              <a:miter lim="800000"/>
              <a:headEnd/>
              <a:tailEnd/>
            </a:ln>
            <a:effectLst/>
          </p:spPr>
          <p:txBody>
            <a:bodyPr wrap="none" lIns="0" tIns="0" rIns="0" bIns="0" rtlCol="0">
              <a:spAutoFit/>
            </a:bodyPr>
            <a:lstStyle/>
            <a:p>
              <a:pPr algn="ctr"/>
              <a:r>
                <a:rPr kumimoji="1" lang="ja-JP" altLang="en-US" sz="1400" b="1" spc="-150" dirty="0">
                  <a:latin typeface="+mn-ea"/>
                  <a:cs typeface="メイリオ" pitchFamily="50" charset="-128"/>
                </a:rPr>
                <a:t>世帯年収</a:t>
              </a:r>
            </a:p>
          </p:txBody>
        </p:sp>
      </p:grpSp>
      <p:grpSp>
        <p:nvGrpSpPr>
          <p:cNvPr id="22" name="グループ化 21">
            <a:extLst>
              <a:ext uri="{FF2B5EF4-FFF2-40B4-BE49-F238E27FC236}">
                <a16:creationId xmlns:a16="http://schemas.microsoft.com/office/drawing/2014/main" id="{6CA17C55-CD02-4D63-9950-E8CE7E06FDE7}"/>
              </a:ext>
            </a:extLst>
          </p:cNvPr>
          <p:cNvGrpSpPr/>
          <p:nvPr/>
        </p:nvGrpSpPr>
        <p:grpSpPr>
          <a:xfrm>
            <a:off x="3114124" y="4867978"/>
            <a:ext cx="666849" cy="658739"/>
            <a:chOff x="1387163" y="4650968"/>
            <a:chExt cx="666849" cy="658739"/>
          </a:xfrm>
        </p:grpSpPr>
        <p:sp>
          <p:nvSpPr>
            <p:cNvPr id="23" name="テキスト ボックス 22">
              <a:extLst>
                <a:ext uri="{FF2B5EF4-FFF2-40B4-BE49-F238E27FC236}">
                  <a16:creationId xmlns:a16="http://schemas.microsoft.com/office/drawing/2014/main" id="{0602CA97-DBB0-451F-BB8A-B609A5B1141C}"/>
                </a:ext>
              </a:extLst>
            </p:cNvPr>
            <p:cNvSpPr txBox="1"/>
            <p:nvPr/>
          </p:nvSpPr>
          <p:spPr bwMode="auto">
            <a:xfrm>
              <a:off x="1387163" y="5109652"/>
              <a:ext cx="666849" cy="200055"/>
            </a:xfrm>
            <a:prstGeom prst="rect">
              <a:avLst/>
            </a:prstGeom>
            <a:noFill/>
            <a:ln w="9525">
              <a:noFill/>
              <a:miter lim="800000"/>
              <a:headEnd/>
              <a:tailEnd/>
            </a:ln>
            <a:effectLst/>
          </p:spPr>
          <p:txBody>
            <a:bodyPr wrap="none" lIns="0" tIns="0" rIns="0" bIns="0" rtlCol="0">
              <a:spAutoFit/>
            </a:bodyPr>
            <a:lstStyle/>
            <a:p>
              <a:pPr algn="ctr"/>
              <a:r>
                <a:rPr kumimoji="1" lang="ja-JP" altLang="en-US" sz="1300" b="1" dirty="0">
                  <a:latin typeface="+mn-ea"/>
                  <a:cs typeface="メイリオ" pitchFamily="50" charset="-128"/>
                </a:rPr>
                <a:t>未婚既婚</a:t>
              </a:r>
            </a:p>
          </p:txBody>
        </p:sp>
        <p:pic>
          <p:nvPicPr>
            <p:cNvPr id="24" name="図 23">
              <a:extLst>
                <a:ext uri="{FF2B5EF4-FFF2-40B4-BE49-F238E27FC236}">
                  <a16:creationId xmlns:a16="http://schemas.microsoft.com/office/drawing/2014/main" id="{7F6A618D-2B63-4107-ADA9-184A3E3AD6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32426" y="4650968"/>
              <a:ext cx="384128" cy="384128"/>
            </a:xfrm>
            <a:prstGeom prst="rect">
              <a:avLst/>
            </a:prstGeom>
          </p:spPr>
        </p:pic>
      </p:grpSp>
      <p:grpSp>
        <p:nvGrpSpPr>
          <p:cNvPr id="25" name="グループ化 24">
            <a:extLst>
              <a:ext uri="{FF2B5EF4-FFF2-40B4-BE49-F238E27FC236}">
                <a16:creationId xmlns:a16="http://schemas.microsoft.com/office/drawing/2014/main" id="{5E2292CB-D3A2-46AA-93A7-1320001B2B32}"/>
              </a:ext>
            </a:extLst>
          </p:cNvPr>
          <p:cNvGrpSpPr/>
          <p:nvPr/>
        </p:nvGrpSpPr>
        <p:grpSpPr>
          <a:xfrm>
            <a:off x="6373904" y="4804621"/>
            <a:ext cx="641201" cy="722096"/>
            <a:chOff x="7991838" y="4675008"/>
            <a:chExt cx="641201" cy="722096"/>
          </a:xfrm>
        </p:grpSpPr>
        <p:sp>
          <p:nvSpPr>
            <p:cNvPr id="26" name="テキスト ボックス 25">
              <a:extLst>
                <a:ext uri="{FF2B5EF4-FFF2-40B4-BE49-F238E27FC236}">
                  <a16:creationId xmlns:a16="http://schemas.microsoft.com/office/drawing/2014/main" id="{49DC5F8A-C9F8-4A99-B7CF-B52791A24781}"/>
                </a:ext>
              </a:extLst>
            </p:cNvPr>
            <p:cNvSpPr txBox="1"/>
            <p:nvPr/>
          </p:nvSpPr>
          <p:spPr bwMode="auto">
            <a:xfrm>
              <a:off x="7991838" y="5181660"/>
              <a:ext cx="641201" cy="215444"/>
            </a:xfrm>
            <a:prstGeom prst="rect">
              <a:avLst/>
            </a:prstGeom>
            <a:noFill/>
            <a:ln w="9525">
              <a:noFill/>
              <a:miter lim="800000"/>
              <a:headEnd/>
              <a:tailEnd/>
            </a:ln>
            <a:effectLst/>
          </p:spPr>
          <p:txBody>
            <a:bodyPr wrap="none" lIns="0" tIns="0" rIns="0" bIns="0" rtlCol="0">
              <a:spAutoFit/>
            </a:bodyPr>
            <a:lstStyle/>
            <a:p>
              <a:pPr algn="ctr"/>
              <a:r>
                <a:rPr kumimoji="1" lang="ja-JP" altLang="en-US" sz="1400" b="1" spc="-150" dirty="0">
                  <a:latin typeface="+mn-ea"/>
                  <a:cs typeface="メイリオ" pitchFamily="50" charset="-128"/>
                </a:rPr>
                <a:t>子の有無</a:t>
              </a:r>
            </a:p>
          </p:txBody>
        </p:sp>
        <p:pic>
          <p:nvPicPr>
            <p:cNvPr id="27" name="図 26">
              <a:extLst>
                <a:ext uri="{FF2B5EF4-FFF2-40B4-BE49-F238E27FC236}">
                  <a16:creationId xmlns:a16="http://schemas.microsoft.com/office/drawing/2014/main" id="{B8628105-CAEC-4094-8087-410834F2F3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84997" y="4675008"/>
              <a:ext cx="483018" cy="483018"/>
            </a:xfrm>
            <a:prstGeom prst="rect">
              <a:avLst/>
            </a:prstGeom>
          </p:spPr>
        </p:pic>
      </p:grpSp>
    </p:spTree>
    <p:extLst>
      <p:ext uri="{BB962C8B-B14F-4D97-AF65-F5344CB8AC3E}">
        <p14:creationId xmlns:p14="http://schemas.microsoft.com/office/powerpoint/2010/main" val="71178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図形 7">
            <a:extLst>
              <a:ext uri="{FF2B5EF4-FFF2-40B4-BE49-F238E27FC236}">
                <a16:creationId xmlns:a16="http://schemas.microsoft.com/office/drawing/2014/main" id="{F52FA34E-6FE0-4A78-B5A7-D3CE165AAD0D}"/>
              </a:ext>
            </a:extLst>
          </p:cNvPr>
          <p:cNvSpPr/>
          <p:nvPr/>
        </p:nvSpPr>
        <p:spPr>
          <a:xfrm>
            <a:off x="1613" y="0"/>
            <a:ext cx="6537176" cy="6873776"/>
          </a:xfrm>
          <a:custGeom>
            <a:avLst/>
            <a:gdLst>
              <a:gd name="connsiteX0" fmla="*/ 0 w 7353354"/>
              <a:gd name="connsiteY0" fmla="*/ 0 h 6873776"/>
              <a:gd name="connsiteX1" fmla="*/ 5817096 w 7353354"/>
              <a:gd name="connsiteY1" fmla="*/ 0 h 6873776"/>
              <a:gd name="connsiteX2" fmla="*/ 7353354 w 7353354"/>
              <a:gd name="connsiteY2" fmla="*/ 0 h 6873776"/>
              <a:gd name="connsiteX3" fmla="*/ 5817096 w 7353354"/>
              <a:gd name="connsiteY3" fmla="*/ 6873776 h 6873776"/>
              <a:gd name="connsiteX4" fmla="*/ 5817096 w 7353354"/>
              <a:gd name="connsiteY4" fmla="*/ 6858000 h 6873776"/>
              <a:gd name="connsiteX5" fmla="*/ 0 w 7353354"/>
              <a:gd name="connsiteY5" fmla="*/ 6858000 h 6873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3354" h="6873776">
                <a:moveTo>
                  <a:pt x="0" y="0"/>
                </a:moveTo>
                <a:lnTo>
                  <a:pt x="5817096" y="0"/>
                </a:lnTo>
                <a:lnTo>
                  <a:pt x="7353354" y="0"/>
                </a:lnTo>
                <a:lnTo>
                  <a:pt x="5817096" y="6873776"/>
                </a:lnTo>
                <a:lnTo>
                  <a:pt x="5817096" y="6858000"/>
                </a:lnTo>
                <a:lnTo>
                  <a:pt x="0" y="6858000"/>
                </a:lnTo>
                <a:close/>
              </a:path>
            </a:pathLst>
          </a:custGeom>
          <a:solidFill>
            <a:schemeClr val="tx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 name="テキスト ボックス 4">
            <a:extLst>
              <a:ext uri="{FF2B5EF4-FFF2-40B4-BE49-F238E27FC236}">
                <a16:creationId xmlns:a16="http://schemas.microsoft.com/office/drawing/2014/main" id="{B92A7119-4DB9-4021-9240-A7EB0C4CE452}"/>
              </a:ext>
            </a:extLst>
          </p:cNvPr>
          <p:cNvSpPr txBox="1"/>
          <p:nvPr/>
        </p:nvSpPr>
        <p:spPr>
          <a:xfrm>
            <a:off x="704528" y="1556792"/>
            <a:ext cx="3308598" cy="615553"/>
          </a:xfrm>
          <a:prstGeom prst="rect">
            <a:avLst/>
          </a:prstGeom>
          <a:noFill/>
        </p:spPr>
        <p:txBody>
          <a:bodyPr wrap="none" lIns="0" tIns="0" rIns="0" bIns="0" rtlCol="0">
            <a:spAutoFit/>
          </a:bodyPr>
          <a:lstStyle/>
          <a:p>
            <a:r>
              <a:rPr kumimoji="1" lang="ja-JP" altLang="en-US" sz="4000" b="1" spc="300">
                <a:solidFill>
                  <a:schemeClr val="bg1"/>
                </a:solidFill>
              </a:rPr>
              <a:t>広告メニュー</a:t>
            </a:r>
            <a:endParaRPr kumimoji="1" lang="ja-JP" altLang="en-US" sz="4000" b="1" spc="300" dirty="0">
              <a:solidFill>
                <a:schemeClr val="bg1"/>
              </a:solidFill>
            </a:endParaRPr>
          </a:p>
        </p:txBody>
      </p:sp>
      <p:pic>
        <p:nvPicPr>
          <p:cNvPr id="7" name="図 6">
            <a:extLst>
              <a:ext uri="{FF2B5EF4-FFF2-40B4-BE49-F238E27FC236}">
                <a16:creationId xmlns:a16="http://schemas.microsoft.com/office/drawing/2014/main" id="{58567827-699C-4934-8978-D9FCD3ED107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1231" t="17368" r="14866" b="17368"/>
          <a:stretch/>
        </p:blipFill>
        <p:spPr>
          <a:xfrm>
            <a:off x="5889104" y="5373216"/>
            <a:ext cx="3415436" cy="1051038"/>
          </a:xfrm>
          <a:prstGeom prst="rect">
            <a:avLst/>
          </a:prstGeom>
        </p:spPr>
      </p:pic>
    </p:spTree>
    <p:extLst>
      <p:ext uri="{BB962C8B-B14F-4D97-AF65-F5344CB8AC3E}">
        <p14:creationId xmlns:p14="http://schemas.microsoft.com/office/powerpoint/2010/main" val="413617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3CAD398A-2A84-4DE5-8F83-7E91ED2F76B7}"/>
              </a:ext>
            </a:extLst>
          </p:cNvPr>
          <p:cNvSpPr/>
          <p:nvPr/>
        </p:nvSpPr>
        <p:spPr>
          <a:xfrm>
            <a:off x="299799" y="1493062"/>
            <a:ext cx="3775297" cy="2304256"/>
          </a:xfrm>
          <a:prstGeom prst="rect">
            <a:avLst/>
          </a:prstGeom>
          <a:solidFill>
            <a:schemeClr val="bg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nvGrpSpPr>
          <p:cNvPr id="10" name="グループ化 9">
            <a:extLst>
              <a:ext uri="{FF2B5EF4-FFF2-40B4-BE49-F238E27FC236}">
                <a16:creationId xmlns:a16="http://schemas.microsoft.com/office/drawing/2014/main" id="{C22D54D2-DECF-450F-9710-3683AE684240}"/>
              </a:ext>
            </a:extLst>
          </p:cNvPr>
          <p:cNvGrpSpPr/>
          <p:nvPr/>
        </p:nvGrpSpPr>
        <p:grpSpPr>
          <a:xfrm>
            <a:off x="2763737" y="1665098"/>
            <a:ext cx="1042506" cy="1965703"/>
            <a:chOff x="2763737" y="1665098"/>
            <a:chExt cx="1042506" cy="1965703"/>
          </a:xfrm>
        </p:grpSpPr>
        <p:grpSp>
          <p:nvGrpSpPr>
            <p:cNvPr id="51" name="グループ化 50">
              <a:extLst>
                <a:ext uri="{FF2B5EF4-FFF2-40B4-BE49-F238E27FC236}">
                  <a16:creationId xmlns:a16="http://schemas.microsoft.com/office/drawing/2014/main" id="{7C7E4949-E2FD-4478-BD41-D69FAA4D4EF6}"/>
                </a:ext>
              </a:extLst>
            </p:cNvPr>
            <p:cNvGrpSpPr/>
            <p:nvPr/>
          </p:nvGrpSpPr>
          <p:grpSpPr>
            <a:xfrm>
              <a:off x="2763737" y="1665098"/>
              <a:ext cx="1042506" cy="1965703"/>
              <a:chOff x="337005" y="920333"/>
              <a:chExt cx="2094251" cy="3948828"/>
            </a:xfrm>
          </p:grpSpPr>
          <p:sp>
            <p:nvSpPr>
              <p:cNvPr id="53" name="四角形: 角を丸くする 52">
                <a:extLst>
                  <a:ext uri="{FF2B5EF4-FFF2-40B4-BE49-F238E27FC236}">
                    <a16:creationId xmlns:a16="http://schemas.microsoft.com/office/drawing/2014/main" id="{7FCC8579-1AC1-43DE-A886-B23316930A8E}"/>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4" name="楕円 53">
                <a:extLst>
                  <a:ext uri="{FF2B5EF4-FFF2-40B4-BE49-F238E27FC236}">
                    <a16:creationId xmlns:a16="http://schemas.microsoft.com/office/drawing/2014/main" id="{427F9D71-961B-4566-8B1F-40155D519FF9}"/>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9" name="図 8">
              <a:extLst>
                <a:ext uri="{FF2B5EF4-FFF2-40B4-BE49-F238E27FC236}">
                  <a16:creationId xmlns:a16="http://schemas.microsoft.com/office/drawing/2014/main" id="{53D85839-ED1C-4FC6-A69C-26B9447564D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855799" y="1791659"/>
              <a:ext cx="864821" cy="1540069"/>
            </a:xfrm>
            <a:prstGeom prst="rect">
              <a:avLst/>
            </a:prstGeom>
          </p:spPr>
        </p:pic>
      </p:grpSp>
      <p:sp>
        <p:nvSpPr>
          <p:cNvPr id="2" name="タイトル 1">
            <a:extLst>
              <a:ext uri="{FF2B5EF4-FFF2-40B4-BE49-F238E27FC236}">
                <a16:creationId xmlns:a16="http://schemas.microsoft.com/office/drawing/2014/main" id="{FA394944-3344-416C-B657-75ACECA2B26F}"/>
              </a:ext>
            </a:extLst>
          </p:cNvPr>
          <p:cNvSpPr>
            <a:spLocks noGrp="1"/>
          </p:cNvSpPr>
          <p:nvPr>
            <p:ph type="title"/>
          </p:nvPr>
        </p:nvSpPr>
        <p:spPr>
          <a:xfrm>
            <a:off x="206848" y="260648"/>
            <a:ext cx="9699152" cy="412157"/>
          </a:xfrm>
          <a:solidFill>
            <a:schemeClr val="bg1"/>
          </a:solidFill>
        </p:spPr>
        <p:txBody>
          <a:bodyPr/>
          <a:lstStyle/>
          <a:p>
            <a:r>
              <a:rPr lang="ja-JP" altLang="en-US" dirty="0"/>
              <a:t>ネイティブタイアップ：日経</a:t>
            </a:r>
            <a:r>
              <a:rPr lang="en-US" altLang="ja-JP" dirty="0"/>
              <a:t>doors</a:t>
            </a:r>
            <a:r>
              <a:rPr lang="ja-JP" altLang="en-US" dirty="0"/>
              <a:t>スタイルでコンテンツを読者に訴求！</a:t>
            </a:r>
            <a:endParaRPr kumimoji="1" lang="ja-JP" altLang="en-US" dirty="0"/>
          </a:p>
        </p:txBody>
      </p:sp>
      <p:sp>
        <p:nvSpPr>
          <p:cNvPr id="3" name="スライド番号プレースホルダー 2">
            <a:extLst>
              <a:ext uri="{FF2B5EF4-FFF2-40B4-BE49-F238E27FC236}">
                <a16:creationId xmlns:a16="http://schemas.microsoft.com/office/drawing/2014/main" id="{EFA4460B-D165-4342-B695-197C166D4E5A}"/>
              </a:ext>
            </a:extLst>
          </p:cNvPr>
          <p:cNvSpPr>
            <a:spLocks noGrp="1"/>
          </p:cNvSpPr>
          <p:nvPr>
            <p:ph type="sldNum" sz="quarter" idx="12"/>
          </p:nvPr>
        </p:nvSpPr>
        <p:spPr/>
        <p:txBody>
          <a:bodyPr/>
          <a:lstStyle/>
          <a:p>
            <a:fld id="{5EE0A3BD-3DA5-4991-ABDC-D838213B01CE}" type="slidenum">
              <a:rPr kumimoji="1" lang="ja-JP" altLang="en-US" smtClean="0"/>
              <a:t>7</a:t>
            </a:fld>
            <a:endParaRPr kumimoji="1" lang="ja-JP" altLang="en-US"/>
          </a:p>
        </p:txBody>
      </p:sp>
      <p:sp>
        <p:nvSpPr>
          <p:cNvPr id="5" name="テキスト ボックス 4">
            <a:extLst>
              <a:ext uri="{FF2B5EF4-FFF2-40B4-BE49-F238E27FC236}">
                <a16:creationId xmlns:a16="http://schemas.microsoft.com/office/drawing/2014/main" id="{ABD12005-660C-4FDA-89DC-D65C5C4EE119}"/>
              </a:ext>
            </a:extLst>
          </p:cNvPr>
          <p:cNvSpPr txBox="1"/>
          <p:nvPr/>
        </p:nvSpPr>
        <p:spPr>
          <a:xfrm>
            <a:off x="206847" y="764704"/>
            <a:ext cx="9492302" cy="492443"/>
          </a:xfrm>
          <a:prstGeom prst="rect">
            <a:avLst/>
          </a:prstGeom>
          <a:noFill/>
        </p:spPr>
        <p:txBody>
          <a:bodyPr wrap="square" lIns="0" tIns="0" rIns="0" bIns="0" rtlCol="0">
            <a:spAutoFit/>
          </a:bodyPr>
          <a:lstStyle/>
          <a:p>
            <a:pPr algn="ctr">
              <a:spcAft>
                <a:spcPts val="1200"/>
              </a:spcAft>
            </a:pPr>
            <a:r>
              <a:rPr kumimoji="1" lang="ja-JP" altLang="en-US" sz="1600" spc="300" dirty="0"/>
              <a:t>日経</a:t>
            </a:r>
            <a:r>
              <a:rPr kumimoji="1" lang="en-US" altLang="ja-JP" sz="1600" spc="300" dirty="0"/>
              <a:t>doors</a:t>
            </a:r>
            <a:r>
              <a:rPr kumimoji="1" lang="ja-JP" altLang="en-US" sz="1600" spc="300" dirty="0"/>
              <a:t>の通常記事と同じトーン＆マナーでコンテンツを展開。</a:t>
            </a:r>
            <a:br>
              <a:rPr kumimoji="1" lang="en-US" altLang="ja-JP" sz="1600" spc="300" dirty="0"/>
            </a:br>
            <a:r>
              <a:rPr kumimoji="1" lang="ja-JP" altLang="en-US" sz="1600" spc="300" dirty="0"/>
              <a:t>親近感と信頼性をもってユーザーに記事を訴求します。</a:t>
            </a:r>
          </a:p>
        </p:txBody>
      </p:sp>
      <p:sp>
        <p:nvSpPr>
          <p:cNvPr id="49" name="正方形/長方形 48">
            <a:extLst>
              <a:ext uri="{FF2B5EF4-FFF2-40B4-BE49-F238E27FC236}">
                <a16:creationId xmlns:a16="http://schemas.microsoft.com/office/drawing/2014/main" id="{68B35906-283F-446F-90DC-BCECAFE0FD3E}"/>
              </a:ext>
            </a:extLst>
          </p:cNvPr>
          <p:cNvSpPr/>
          <p:nvPr/>
        </p:nvSpPr>
        <p:spPr>
          <a:xfrm>
            <a:off x="299801" y="4027608"/>
            <a:ext cx="9305832" cy="2304256"/>
          </a:xfrm>
          <a:prstGeom prst="rect">
            <a:avLst/>
          </a:prstGeom>
          <a:solidFill>
            <a:schemeClr val="bg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8" name="正方形/長方形 57">
            <a:extLst>
              <a:ext uri="{FF2B5EF4-FFF2-40B4-BE49-F238E27FC236}">
                <a16:creationId xmlns:a16="http://schemas.microsoft.com/office/drawing/2014/main" id="{D1E2E561-24B6-428B-888F-21176F533CA5}"/>
              </a:ext>
            </a:extLst>
          </p:cNvPr>
          <p:cNvSpPr/>
          <p:nvPr/>
        </p:nvSpPr>
        <p:spPr>
          <a:xfrm>
            <a:off x="4322946" y="1493062"/>
            <a:ext cx="5282687" cy="2304256"/>
          </a:xfrm>
          <a:prstGeom prst="rect">
            <a:avLst/>
          </a:prstGeom>
          <a:solidFill>
            <a:schemeClr val="bg2">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74" name="正方形/長方形 73">
            <a:extLst>
              <a:ext uri="{FF2B5EF4-FFF2-40B4-BE49-F238E27FC236}">
                <a16:creationId xmlns:a16="http://schemas.microsoft.com/office/drawing/2014/main" id="{D175877F-7003-43F0-9062-C3548C6883B0}"/>
              </a:ext>
            </a:extLst>
          </p:cNvPr>
          <p:cNvSpPr/>
          <p:nvPr/>
        </p:nvSpPr>
        <p:spPr>
          <a:xfrm>
            <a:off x="304797" y="1493973"/>
            <a:ext cx="1981780" cy="318924"/>
          </a:xfrm>
          <a:prstGeom prst="rect">
            <a:avLst/>
          </a:prstGeom>
          <a:solidFill>
            <a:schemeClr val="tx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 rIns="108000" bIns="36000" numCol="1" spcCol="0" rtlCol="0" fromWordArt="0" anchor="ctr" anchorCtr="0" forceAA="0" compatLnSpc="1">
            <a:prstTxWarp prst="textNoShape">
              <a:avLst/>
            </a:prstTxWarp>
            <a:spAutoFit/>
          </a:bodyPr>
          <a:lstStyle/>
          <a:p>
            <a:r>
              <a:rPr kumimoji="1" lang="ja-JP" altLang="en-US" sz="1600" b="1" dirty="0">
                <a:solidFill>
                  <a:schemeClr val="bg1"/>
                </a:solidFill>
              </a:rPr>
              <a:t>積極的な外部流入</a:t>
            </a:r>
          </a:p>
        </p:txBody>
      </p:sp>
      <p:sp>
        <p:nvSpPr>
          <p:cNvPr id="75" name="正方形/長方形 74">
            <a:extLst>
              <a:ext uri="{FF2B5EF4-FFF2-40B4-BE49-F238E27FC236}">
                <a16:creationId xmlns:a16="http://schemas.microsoft.com/office/drawing/2014/main" id="{7A8F7779-98CC-46CE-8304-A982CBC8F04B}"/>
              </a:ext>
            </a:extLst>
          </p:cNvPr>
          <p:cNvSpPr/>
          <p:nvPr/>
        </p:nvSpPr>
        <p:spPr>
          <a:xfrm>
            <a:off x="299799" y="4027608"/>
            <a:ext cx="1509095" cy="318924"/>
          </a:xfrm>
          <a:prstGeom prst="rect">
            <a:avLst/>
          </a:prstGeom>
          <a:solidFill>
            <a:schemeClr val="tx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0" tIns="36000" rIns="108000" bIns="36000" numCol="1" spcCol="0" rtlCol="0" fromWordArt="0" anchor="ctr" anchorCtr="0" forceAA="0" compatLnSpc="1">
            <a:prstTxWarp prst="textNoShape">
              <a:avLst/>
            </a:prstTxWarp>
            <a:spAutoFit/>
          </a:bodyPr>
          <a:lstStyle/>
          <a:p>
            <a:r>
              <a:rPr kumimoji="1" lang="ja-JP" altLang="en-US" sz="1600" b="1" spc="300" dirty="0">
                <a:solidFill>
                  <a:schemeClr val="bg1"/>
                </a:solidFill>
              </a:rPr>
              <a:t>多彩な展開</a:t>
            </a:r>
          </a:p>
        </p:txBody>
      </p:sp>
      <p:grpSp>
        <p:nvGrpSpPr>
          <p:cNvPr id="76" name="グループ化 75">
            <a:extLst>
              <a:ext uri="{FF2B5EF4-FFF2-40B4-BE49-F238E27FC236}">
                <a16:creationId xmlns:a16="http://schemas.microsoft.com/office/drawing/2014/main" id="{0E808760-1B60-4C83-86A1-9FD24B6C942C}"/>
              </a:ext>
            </a:extLst>
          </p:cNvPr>
          <p:cNvGrpSpPr/>
          <p:nvPr/>
        </p:nvGrpSpPr>
        <p:grpSpPr>
          <a:xfrm>
            <a:off x="1280592" y="2194683"/>
            <a:ext cx="1152128" cy="1147467"/>
            <a:chOff x="943298" y="2132856"/>
            <a:chExt cx="1152128" cy="1147467"/>
          </a:xfrm>
        </p:grpSpPr>
        <p:grpSp>
          <p:nvGrpSpPr>
            <p:cNvPr id="77" name="グループ化 76">
              <a:extLst>
                <a:ext uri="{FF2B5EF4-FFF2-40B4-BE49-F238E27FC236}">
                  <a16:creationId xmlns:a16="http://schemas.microsoft.com/office/drawing/2014/main" id="{EC74BB0F-E18B-4410-9F26-81A63A751B73}"/>
                </a:ext>
              </a:extLst>
            </p:cNvPr>
            <p:cNvGrpSpPr/>
            <p:nvPr/>
          </p:nvGrpSpPr>
          <p:grpSpPr>
            <a:xfrm>
              <a:off x="951988" y="3007510"/>
              <a:ext cx="481698" cy="272813"/>
              <a:chOff x="4908474" y="4025545"/>
              <a:chExt cx="578946" cy="327890"/>
            </a:xfrm>
          </p:grpSpPr>
          <p:pic>
            <p:nvPicPr>
              <p:cNvPr id="89" name="図 88">
                <a:extLst>
                  <a:ext uri="{FF2B5EF4-FFF2-40B4-BE49-F238E27FC236}">
                    <a16:creationId xmlns:a16="http://schemas.microsoft.com/office/drawing/2014/main" id="{90E2F795-4141-4B15-872A-E8D68F9FE55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08474" y="4114098"/>
                <a:ext cx="239337" cy="239337"/>
              </a:xfrm>
              <a:prstGeom prst="rect">
                <a:avLst/>
              </a:prstGeom>
            </p:spPr>
          </p:pic>
          <p:pic>
            <p:nvPicPr>
              <p:cNvPr id="90" name="図 89">
                <a:extLst>
                  <a:ext uri="{FF2B5EF4-FFF2-40B4-BE49-F238E27FC236}">
                    <a16:creationId xmlns:a16="http://schemas.microsoft.com/office/drawing/2014/main" id="{388745CD-1D14-4BEA-B003-E958ABECFA3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78278" y="4025545"/>
                <a:ext cx="239337" cy="239337"/>
              </a:xfrm>
              <a:prstGeom prst="rect">
                <a:avLst/>
              </a:prstGeom>
            </p:spPr>
          </p:pic>
          <p:pic>
            <p:nvPicPr>
              <p:cNvPr id="91" name="図 90">
                <a:extLst>
                  <a:ext uri="{FF2B5EF4-FFF2-40B4-BE49-F238E27FC236}">
                    <a16:creationId xmlns:a16="http://schemas.microsoft.com/office/drawing/2014/main" id="{ED10E114-33DE-4C15-86BC-DF216F38712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48083" y="4114098"/>
                <a:ext cx="239337" cy="239337"/>
              </a:xfrm>
              <a:prstGeom prst="rect">
                <a:avLst/>
              </a:prstGeom>
            </p:spPr>
          </p:pic>
        </p:grpSp>
        <p:grpSp>
          <p:nvGrpSpPr>
            <p:cNvPr id="78" name="グループ化 77">
              <a:extLst>
                <a:ext uri="{FF2B5EF4-FFF2-40B4-BE49-F238E27FC236}">
                  <a16:creationId xmlns:a16="http://schemas.microsoft.com/office/drawing/2014/main" id="{49448B61-94E4-4751-A422-56BBE58EF62B}"/>
                </a:ext>
              </a:extLst>
            </p:cNvPr>
            <p:cNvGrpSpPr/>
            <p:nvPr/>
          </p:nvGrpSpPr>
          <p:grpSpPr>
            <a:xfrm>
              <a:off x="943298" y="2570183"/>
              <a:ext cx="481698" cy="272813"/>
              <a:chOff x="4908474" y="4025545"/>
              <a:chExt cx="578946" cy="327890"/>
            </a:xfrm>
          </p:grpSpPr>
          <p:pic>
            <p:nvPicPr>
              <p:cNvPr id="86" name="図 85">
                <a:extLst>
                  <a:ext uri="{FF2B5EF4-FFF2-40B4-BE49-F238E27FC236}">
                    <a16:creationId xmlns:a16="http://schemas.microsoft.com/office/drawing/2014/main" id="{0BA69C44-EE7C-444C-AE9C-C463805687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08474" y="4114098"/>
                <a:ext cx="239337" cy="239337"/>
              </a:xfrm>
              <a:prstGeom prst="rect">
                <a:avLst/>
              </a:prstGeom>
            </p:spPr>
          </p:pic>
          <p:pic>
            <p:nvPicPr>
              <p:cNvPr id="87" name="図 86">
                <a:extLst>
                  <a:ext uri="{FF2B5EF4-FFF2-40B4-BE49-F238E27FC236}">
                    <a16:creationId xmlns:a16="http://schemas.microsoft.com/office/drawing/2014/main" id="{6A06C87E-0D2D-442C-949B-43662873FB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78278" y="4025545"/>
                <a:ext cx="239337" cy="239337"/>
              </a:xfrm>
              <a:prstGeom prst="rect">
                <a:avLst/>
              </a:prstGeom>
            </p:spPr>
          </p:pic>
          <p:pic>
            <p:nvPicPr>
              <p:cNvPr id="88" name="図 87">
                <a:extLst>
                  <a:ext uri="{FF2B5EF4-FFF2-40B4-BE49-F238E27FC236}">
                    <a16:creationId xmlns:a16="http://schemas.microsoft.com/office/drawing/2014/main" id="{E85370B2-E3CF-47D8-8777-6CA70361307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48083" y="4114098"/>
                <a:ext cx="239337" cy="239337"/>
              </a:xfrm>
              <a:prstGeom prst="rect">
                <a:avLst/>
              </a:prstGeom>
            </p:spPr>
          </p:pic>
        </p:grpSp>
        <p:grpSp>
          <p:nvGrpSpPr>
            <p:cNvPr id="79" name="グループ化 78">
              <a:extLst>
                <a:ext uri="{FF2B5EF4-FFF2-40B4-BE49-F238E27FC236}">
                  <a16:creationId xmlns:a16="http://schemas.microsoft.com/office/drawing/2014/main" id="{8156DDEA-F91A-43BC-BB2B-60C35DE3E424}"/>
                </a:ext>
              </a:extLst>
            </p:cNvPr>
            <p:cNvGrpSpPr/>
            <p:nvPr/>
          </p:nvGrpSpPr>
          <p:grpSpPr>
            <a:xfrm>
              <a:off x="951988" y="2132856"/>
              <a:ext cx="481698" cy="272813"/>
              <a:chOff x="4908474" y="4025545"/>
              <a:chExt cx="578946" cy="327890"/>
            </a:xfrm>
          </p:grpSpPr>
          <p:pic>
            <p:nvPicPr>
              <p:cNvPr id="83" name="図 82">
                <a:extLst>
                  <a:ext uri="{FF2B5EF4-FFF2-40B4-BE49-F238E27FC236}">
                    <a16:creationId xmlns:a16="http://schemas.microsoft.com/office/drawing/2014/main" id="{0A899B34-DC47-4585-9C50-1AB0891C209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08474" y="4114098"/>
                <a:ext cx="239337" cy="239337"/>
              </a:xfrm>
              <a:prstGeom prst="rect">
                <a:avLst/>
              </a:prstGeom>
            </p:spPr>
          </p:pic>
          <p:pic>
            <p:nvPicPr>
              <p:cNvPr id="84" name="図 83">
                <a:extLst>
                  <a:ext uri="{FF2B5EF4-FFF2-40B4-BE49-F238E27FC236}">
                    <a16:creationId xmlns:a16="http://schemas.microsoft.com/office/drawing/2014/main" id="{AED75664-87AB-4299-87C2-A7BBF5144B1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78278" y="4025545"/>
                <a:ext cx="239337" cy="239337"/>
              </a:xfrm>
              <a:prstGeom prst="rect">
                <a:avLst/>
              </a:prstGeom>
            </p:spPr>
          </p:pic>
          <p:pic>
            <p:nvPicPr>
              <p:cNvPr id="85" name="図 84">
                <a:extLst>
                  <a:ext uri="{FF2B5EF4-FFF2-40B4-BE49-F238E27FC236}">
                    <a16:creationId xmlns:a16="http://schemas.microsoft.com/office/drawing/2014/main" id="{DE013BD9-3FA7-4347-8067-5566E5A84B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48083" y="4114098"/>
                <a:ext cx="239337" cy="239337"/>
              </a:xfrm>
              <a:prstGeom prst="rect">
                <a:avLst/>
              </a:prstGeom>
            </p:spPr>
          </p:pic>
        </p:grpSp>
        <p:sp>
          <p:nvSpPr>
            <p:cNvPr id="80" name="矢印: 右 79">
              <a:extLst>
                <a:ext uri="{FF2B5EF4-FFF2-40B4-BE49-F238E27FC236}">
                  <a16:creationId xmlns:a16="http://schemas.microsoft.com/office/drawing/2014/main" id="{040818D2-C0CB-46C8-8727-5727A2DDB7DC}"/>
                </a:ext>
              </a:extLst>
            </p:cNvPr>
            <p:cNvSpPr/>
            <p:nvPr/>
          </p:nvSpPr>
          <p:spPr>
            <a:xfrm>
              <a:off x="1736024" y="3057293"/>
              <a:ext cx="359402" cy="173246"/>
            </a:xfrm>
            <a:prstGeom prst="rightArrow">
              <a:avLst>
                <a:gd name="adj1" fmla="val 38563"/>
                <a:gd name="adj2" fmla="val 63723"/>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81" name="矢印: 右 80">
              <a:extLst>
                <a:ext uri="{FF2B5EF4-FFF2-40B4-BE49-F238E27FC236}">
                  <a16:creationId xmlns:a16="http://schemas.microsoft.com/office/drawing/2014/main" id="{146BB6BB-195E-4E4D-AEC4-CD30F8EF0B8B}"/>
                </a:ext>
              </a:extLst>
            </p:cNvPr>
            <p:cNvSpPr/>
            <p:nvPr/>
          </p:nvSpPr>
          <p:spPr>
            <a:xfrm>
              <a:off x="1729952" y="2619966"/>
              <a:ext cx="359402" cy="173246"/>
            </a:xfrm>
            <a:prstGeom prst="rightArrow">
              <a:avLst>
                <a:gd name="adj1" fmla="val 38563"/>
                <a:gd name="adj2" fmla="val 63723"/>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82" name="矢印: 右 81">
              <a:extLst>
                <a:ext uri="{FF2B5EF4-FFF2-40B4-BE49-F238E27FC236}">
                  <a16:creationId xmlns:a16="http://schemas.microsoft.com/office/drawing/2014/main" id="{DA4DA2C1-9DB9-4288-A7CF-157C4CF168EC}"/>
                </a:ext>
              </a:extLst>
            </p:cNvPr>
            <p:cNvSpPr/>
            <p:nvPr/>
          </p:nvSpPr>
          <p:spPr>
            <a:xfrm>
              <a:off x="1736024" y="2182639"/>
              <a:ext cx="359402" cy="173246"/>
            </a:xfrm>
            <a:prstGeom prst="rightArrow">
              <a:avLst>
                <a:gd name="adj1" fmla="val 38563"/>
                <a:gd name="adj2" fmla="val 63723"/>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92" name="図 91">
            <a:extLst>
              <a:ext uri="{FF2B5EF4-FFF2-40B4-BE49-F238E27FC236}">
                <a16:creationId xmlns:a16="http://schemas.microsoft.com/office/drawing/2014/main" id="{D448924D-5D13-496E-A43E-2B7ADAE3F0F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4455" y="2506836"/>
            <a:ext cx="241108" cy="241108"/>
          </a:xfrm>
          <a:prstGeom prst="rect">
            <a:avLst/>
          </a:prstGeom>
        </p:spPr>
      </p:pic>
      <p:pic>
        <p:nvPicPr>
          <p:cNvPr id="93" name="図 92">
            <a:extLst>
              <a:ext uri="{FF2B5EF4-FFF2-40B4-BE49-F238E27FC236}">
                <a16:creationId xmlns:a16="http://schemas.microsoft.com/office/drawing/2014/main" id="{C9A019E8-55D4-41AD-B6A9-C34B2B63336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9148">
            <a:off x="710304" y="2950619"/>
            <a:ext cx="254459" cy="206874"/>
          </a:xfrm>
          <a:prstGeom prst="rect">
            <a:avLst/>
          </a:prstGeom>
        </p:spPr>
      </p:pic>
      <p:grpSp>
        <p:nvGrpSpPr>
          <p:cNvPr id="94" name="グループ化 93">
            <a:extLst>
              <a:ext uri="{FF2B5EF4-FFF2-40B4-BE49-F238E27FC236}">
                <a16:creationId xmlns:a16="http://schemas.microsoft.com/office/drawing/2014/main" id="{D5CF78E5-2480-4DAE-90AF-A160EDAF7715}"/>
              </a:ext>
            </a:extLst>
          </p:cNvPr>
          <p:cNvGrpSpPr/>
          <p:nvPr/>
        </p:nvGrpSpPr>
        <p:grpSpPr>
          <a:xfrm>
            <a:off x="837321" y="2042939"/>
            <a:ext cx="288150" cy="288150"/>
            <a:chOff x="3588939" y="2823089"/>
            <a:chExt cx="1033589" cy="1033589"/>
          </a:xfrm>
        </p:grpSpPr>
        <p:sp>
          <p:nvSpPr>
            <p:cNvPr id="95" name="正方形/長方形 94">
              <a:extLst>
                <a:ext uri="{FF2B5EF4-FFF2-40B4-BE49-F238E27FC236}">
                  <a16:creationId xmlns:a16="http://schemas.microsoft.com/office/drawing/2014/main" id="{BE0AC13D-461D-41CB-9B37-1ABAAD6BA4E8}"/>
                </a:ext>
              </a:extLst>
            </p:cNvPr>
            <p:cNvSpPr/>
            <p:nvPr/>
          </p:nvSpPr>
          <p:spPr>
            <a:xfrm>
              <a:off x="3628731" y="2847336"/>
              <a:ext cx="942566" cy="1009342"/>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96" name="図 95">
              <a:extLst>
                <a:ext uri="{FF2B5EF4-FFF2-40B4-BE49-F238E27FC236}">
                  <a16:creationId xmlns:a16="http://schemas.microsoft.com/office/drawing/2014/main" id="{E7701BEF-36CA-4253-B620-86DAC676B072}"/>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588939" y="2823089"/>
              <a:ext cx="1033589" cy="1033589"/>
            </a:xfrm>
            <a:prstGeom prst="rect">
              <a:avLst/>
            </a:prstGeom>
          </p:spPr>
        </p:pic>
      </p:grpSp>
      <p:sp>
        <p:nvSpPr>
          <p:cNvPr id="97" name="正方形/長方形 96">
            <a:extLst>
              <a:ext uri="{FF2B5EF4-FFF2-40B4-BE49-F238E27FC236}">
                <a16:creationId xmlns:a16="http://schemas.microsoft.com/office/drawing/2014/main" id="{A7FD58CB-E1EC-4F10-A683-83E6B78D8A7F}"/>
              </a:ext>
            </a:extLst>
          </p:cNvPr>
          <p:cNvSpPr/>
          <p:nvPr/>
        </p:nvSpPr>
        <p:spPr>
          <a:xfrm>
            <a:off x="844459" y="3284866"/>
            <a:ext cx="288150" cy="288150"/>
          </a:xfrm>
          <a:prstGeom prst="rect">
            <a:avLst/>
          </a:prstGeom>
          <a:solidFill>
            <a:schemeClr val="accent3"/>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ctr" anchorCtr="0" forceAA="0" compatLnSpc="1">
            <a:prstTxWarp prst="textNoShape">
              <a:avLst/>
            </a:prstTxWarp>
            <a:noAutofit/>
          </a:bodyPr>
          <a:lstStyle/>
          <a:p>
            <a:pPr algn="ctr">
              <a:lnSpc>
                <a:spcPct val="150000"/>
              </a:lnSpc>
            </a:pPr>
            <a:r>
              <a:rPr kumimoji="1" lang="en-US" altLang="ja-JP" sz="1000" b="1" dirty="0">
                <a:solidFill>
                  <a:schemeClr val="bg1"/>
                </a:solidFill>
              </a:rPr>
              <a:t>AD</a:t>
            </a:r>
            <a:endParaRPr kumimoji="1" lang="ja-JP" altLang="en-US" sz="1000" b="1" dirty="0">
              <a:solidFill>
                <a:schemeClr val="bg1"/>
              </a:solidFill>
            </a:endParaRPr>
          </a:p>
        </p:txBody>
      </p:sp>
      <p:pic>
        <p:nvPicPr>
          <p:cNvPr id="98" name="Picture 3">
            <a:extLst>
              <a:ext uri="{FF2B5EF4-FFF2-40B4-BE49-F238E27FC236}">
                <a16:creationId xmlns:a16="http://schemas.microsoft.com/office/drawing/2014/main" id="{959DBC1C-2556-46BC-93D8-66B53C96DB9C}"/>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527224" y="4535038"/>
            <a:ext cx="2934752" cy="179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 name="楕円 98">
            <a:extLst>
              <a:ext uri="{FF2B5EF4-FFF2-40B4-BE49-F238E27FC236}">
                <a16:creationId xmlns:a16="http://schemas.microsoft.com/office/drawing/2014/main" id="{6B66EDF0-2233-45FE-BC50-E3A82B3ECAA1}"/>
              </a:ext>
            </a:extLst>
          </p:cNvPr>
          <p:cNvSpPr/>
          <p:nvPr/>
        </p:nvSpPr>
        <p:spPr>
          <a:xfrm>
            <a:off x="664273" y="5729507"/>
            <a:ext cx="1738176" cy="416297"/>
          </a:xfrm>
          <a:prstGeom prst="ellipse">
            <a:avLst/>
          </a:prstGeom>
          <a:solidFill>
            <a:schemeClr val="accent6">
              <a:alpha val="80000"/>
            </a:scheme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ja-JP" altLang="en-US" sz="1200" b="1" spc="300" dirty="0"/>
              <a:t>著名人起用</a:t>
            </a:r>
            <a:endParaRPr kumimoji="1" lang="ja-JP" altLang="en-US" sz="1100" b="1" spc="300" dirty="0"/>
          </a:p>
        </p:txBody>
      </p:sp>
      <p:sp>
        <p:nvSpPr>
          <p:cNvPr id="102" name="正方形/長方形 101">
            <a:extLst>
              <a:ext uri="{FF2B5EF4-FFF2-40B4-BE49-F238E27FC236}">
                <a16:creationId xmlns:a16="http://schemas.microsoft.com/office/drawing/2014/main" id="{E3AC83CC-DE88-4209-9D3A-B204551D8806}"/>
              </a:ext>
            </a:extLst>
          </p:cNvPr>
          <p:cNvSpPr/>
          <p:nvPr/>
        </p:nvSpPr>
        <p:spPr>
          <a:xfrm>
            <a:off x="4322946" y="1505637"/>
            <a:ext cx="1996408" cy="318924"/>
          </a:xfrm>
          <a:prstGeom prst="rect">
            <a:avLst/>
          </a:prstGeom>
          <a:solidFill>
            <a:schemeClr val="tx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0000" tIns="36000" rIns="108000" bIns="36000" numCol="1" spcCol="0" rtlCol="0" fromWordArt="0" anchor="ctr" anchorCtr="0" forceAA="0" compatLnSpc="1">
            <a:prstTxWarp prst="textNoShape">
              <a:avLst/>
            </a:prstTxWarp>
            <a:spAutoFit/>
          </a:bodyPr>
          <a:lstStyle/>
          <a:p>
            <a:r>
              <a:rPr kumimoji="1" lang="ja-JP" altLang="en-US" sz="1600" b="1" spc="300" dirty="0">
                <a:solidFill>
                  <a:schemeClr val="bg1"/>
                </a:solidFill>
              </a:rPr>
              <a:t>充実のレポート</a:t>
            </a:r>
          </a:p>
        </p:txBody>
      </p:sp>
      <p:pic>
        <p:nvPicPr>
          <p:cNvPr id="104" name="Picture 4" descr="https://encrypted-tbn1.gstatic.com/images?q=tbn:ANd9GcTsJLf7u8k6LADo2V1srqSI0I-lEU4ny0mU2sWMmY5UTdDBbD2-eA">
            <a:extLst>
              <a:ext uri="{FF2B5EF4-FFF2-40B4-BE49-F238E27FC236}">
                <a16:creationId xmlns:a16="http://schemas.microsoft.com/office/drawing/2014/main" id="{CFC918AA-83E6-4E0B-A563-AFB0A162CCC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286576" y="4197318"/>
            <a:ext cx="1788520" cy="118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楕円 104">
            <a:extLst>
              <a:ext uri="{FF2B5EF4-FFF2-40B4-BE49-F238E27FC236}">
                <a16:creationId xmlns:a16="http://schemas.microsoft.com/office/drawing/2014/main" id="{BB365999-D693-4549-9C40-42EDFC55B982}"/>
              </a:ext>
            </a:extLst>
          </p:cNvPr>
          <p:cNvSpPr/>
          <p:nvPr/>
        </p:nvSpPr>
        <p:spPr>
          <a:xfrm>
            <a:off x="2863022" y="5225302"/>
            <a:ext cx="985045" cy="416297"/>
          </a:xfrm>
          <a:prstGeom prst="ellipse">
            <a:avLst/>
          </a:prstGeom>
          <a:solidFill>
            <a:schemeClr val="accent6">
              <a:alpha val="80000"/>
            </a:scheme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ja-JP" altLang="en-US" sz="1200" b="1" spc="300" dirty="0"/>
              <a:t>座談会</a:t>
            </a:r>
            <a:endParaRPr kumimoji="1" lang="ja-JP" altLang="en-US" sz="1100" b="1" spc="300" dirty="0"/>
          </a:p>
        </p:txBody>
      </p:sp>
      <p:pic>
        <p:nvPicPr>
          <p:cNvPr id="106" name="Picture 4" descr="C:\Users\yoshioka\Documents\_WOMAN EXPO\TOKYO2016冬\写真\ウーマンエキスポ_木村カメラマン\1203\zその他\1K3A9165.jpg">
            <a:extLst>
              <a:ext uri="{FF2B5EF4-FFF2-40B4-BE49-F238E27FC236}">
                <a16:creationId xmlns:a16="http://schemas.microsoft.com/office/drawing/2014/main" id="{F5734615-E122-4D5F-8316-D451BFE2F74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251328" y="4927298"/>
            <a:ext cx="1828053" cy="1218506"/>
          </a:xfrm>
          <a:prstGeom prst="rect">
            <a:avLst/>
          </a:prstGeom>
          <a:noFill/>
          <a:extLst>
            <a:ext uri="{909E8E84-426E-40DD-AFC4-6F175D3DCCD1}">
              <a14:hiddenFill xmlns:a14="http://schemas.microsoft.com/office/drawing/2010/main">
                <a:solidFill>
                  <a:srgbClr val="FFFFFF"/>
                </a:solidFill>
              </a14:hiddenFill>
            </a:ext>
          </a:extLst>
        </p:spPr>
      </p:pic>
      <p:sp>
        <p:nvSpPr>
          <p:cNvPr id="107" name="楕円 106">
            <a:extLst>
              <a:ext uri="{FF2B5EF4-FFF2-40B4-BE49-F238E27FC236}">
                <a16:creationId xmlns:a16="http://schemas.microsoft.com/office/drawing/2014/main" id="{DA074049-CE9A-41AD-9B26-95145AEDB1EA}"/>
              </a:ext>
            </a:extLst>
          </p:cNvPr>
          <p:cNvSpPr/>
          <p:nvPr/>
        </p:nvSpPr>
        <p:spPr>
          <a:xfrm>
            <a:off x="3749646" y="4499654"/>
            <a:ext cx="1816238" cy="550151"/>
          </a:xfrm>
          <a:prstGeom prst="ellipse">
            <a:avLst/>
          </a:prstGeom>
          <a:solidFill>
            <a:schemeClr val="accent6">
              <a:alpha val="80000"/>
            </a:scheme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ja-JP" altLang="en-US" sz="1200" b="1" spc="300" dirty="0"/>
              <a:t>モニター・</a:t>
            </a:r>
          </a:p>
          <a:p>
            <a:pPr algn="ctr"/>
            <a:r>
              <a:rPr kumimoji="1" lang="ja-JP" altLang="en-US" sz="1200" b="1" spc="300" dirty="0"/>
              <a:t>サンプリング</a:t>
            </a:r>
          </a:p>
        </p:txBody>
      </p:sp>
      <p:pic>
        <p:nvPicPr>
          <p:cNvPr id="109" name="Picture 2" descr="E:\写真データ\WOMAN EXPO TOKYO\WET2015\中村さん0522_2\a_3175.JPG">
            <a:extLst>
              <a:ext uri="{FF2B5EF4-FFF2-40B4-BE49-F238E27FC236}">
                <a16:creationId xmlns:a16="http://schemas.microsoft.com/office/drawing/2014/main" id="{26888D27-9A08-460A-8AE0-7528F9FA0465}"/>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742116" y="4259453"/>
            <a:ext cx="1893646" cy="1262431"/>
          </a:xfrm>
          <a:prstGeom prst="rect">
            <a:avLst/>
          </a:prstGeom>
          <a:noFill/>
          <a:extLst>
            <a:ext uri="{909E8E84-426E-40DD-AFC4-6F175D3DCCD1}">
              <a14:hiddenFill xmlns:a14="http://schemas.microsoft.com/office/drawing/2010/main">
                <a:solidFill>
                  <a:srgbClr val="FFFFFF"/>
                </a:solidFill>
              </a14:hiddenFill>
            </a:ext>
          </a:extLst>
        </p:spPr>
      </p:pic>
      <p:sp>
        <p:nvSpPr>
          <p:cNvPr id="114" name="楕円 113">
            <a:extLst>
              <a:ext uri="{FF2B5EF4-FFF2-40B4-BE49-F238E27FC236}">
                <a16:creationId xmlns:a16="http://schemas.microsoft.com/office/drawing/2014/main" id="{43787C69-82B3-48E1-8824-ED61567ED7E4}"/>
              </a:ext>
            </a:extLst>
          </p:cNvPr>
          <p:cNvSpPr/>
          <p:nvPr/>
        </p:nvSpPr>
        <p:spPr>
          <a:xfrm>
            <a:off x="6208714" y="5279489"/>
            <a:ext cx="977146" cy="472685"/>
          </a:xfrm>
          <a:prstGeom prst="ellipse">
            <a:avLst/>
          </a:prstGeom>
          <a:solidFill>
            <a:schemeClr val="accent6">
              <a:alpha val="80000"/>
            </a:scheme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ja-JP" altLang="en-US" sz="1200" b="1" spc="300" dirty="0"/>
              <a:t>展示会</a:t>
            </a:r>
          </a:p>
        </p:txBody>
      </p:sp>
      <p:pic>
        <p:nvPicPr>
          <p:cNvPr id="115" name="Picture 3">
            <a:extLst>
              <a:ext uri="{FF2B5EF4-FFF2-40B4-BE49-F238E27FC236}">
                <a16:creationId xmlns:a16="http://schemas.microsoft.com/office/drawing/2014/main" id="{C5FCC815-7851-4B25-A247-6B1E1AEB08FC}"/>
              </a:ext>
            </a:extLst>
          </p:cNvPr>
          <p:cNvPicPr>
            <a:picLocks noChangeAspect="1" noChangeArrowheads="1"/>
          </p:cNvPicPr>
          <p:nvPr/>
        </p:nvPicPr>
        <p:blipFill rotWithShape="1">
          <a:blip r:embed="rId13">
            <a:extLst>
              <a:ext uri="{28A0092B-C50C-407E-A947-70E740481C1C}">
                <a14:useLocalDpi xmlns:a14="http://schemas.microsoft.com/office/drawing/2010/main"/>
              </a:ext>
            </a:extLst>
          </a:blip>
          <a:srcRect/>
          <a:stretch/>
        </p:blipFill>
        <p:spPr bwMode="auto">
          <a:xfrm>
            <a:off x="7485130" y="4917024"/>
            <a:ext cx="1893646" cy="1239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楕円 115">
            <a:extLst>
              <a:ext uri="{FF2B5EF4-FFF2-40B4-BE49-F238E27FC236}">
                <a16:creationId xmlns:a16="http://schemas.microsoft.com/office/drawing/2014/main" id="{E0781D02-2D2C-46E1-9955-21F1544C0BC3}"/>
              </a:ext>
            </a:extLst>
          </p:cNvPr>
          <p:cNvSpPr/>
          <p:nvPr/>
        </p:nvSpPr>
        <p:spPr>
          <a:xfrm>
            <a:off x="8032207" y="4635570"/>
            <a:ext cx="1176981" cy="472685"/>
          </a:xfrm>
          <a:prstGeom prst="ellipse">
            <a:avLst/>
          </a:prstGeom>
          <a:solidFill>
            <a:schemeClr val="accent6">
              <a:alpha val="80000"/>
            </a:scheme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r>
              <a:rPr kumimoji="1" lang="ja-JP" altLang="en-US" sz="1200" b="1" spc="300" dirty="0"/>
              <a:t>セミナー</a:t>
            </a:r>
          </a:p>
        </p:txBody>
      </p:sp>
      <p:pic>
        <p:nvPicPr>
          <p:cNvPr id="52" name="図 51">
            <a:extLst>
              <a:ext uri="{FF2B5EF4-FFF2-40B4-BE49-F238E27FC236}">
                <a16:creationId xmlns:a16="http://schemas.microsoft.com/office/drawing/2014/main" id="{5A4BD009-288E-4C14-AFBB-FDF20DC7CA6D}"/>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3150727" y="1824561"/>
            <a:ext cx="268526" cy="82634"/>
          </a:xfrm>
          <a:prstGeom prst="rect">
            <a:avLst/>
          </a:prstGeom>
        </p:spPr>
      </p:pic>
      <p:pic>
        <p:nvPicPr>
          <p:cNvPr id="55" name="図 54">
            <a:extLst>
              <a:ext uri="{FF2B5EF4-FFF2-40B4-BE49-F238E27FC236}">
                <a16:creationId xmlns:a16="http://schemas.microsoft.com/office/drawing/2014/main" id="{152AC5C2-FA4B-4941-9490-9D1F55D09BBB}"/>
              </a:ext>
            </a:extLst>
          </p:cNvPr>
          <p:cNvPicPr>
            <a:picLocks noChangeAspect="1"/>
          </p:cNvPicPr>
          <p:nvPr/>
        </p:nvPicPr>
        <p:blipFill>
          <a:blip r:embed="rId15"/>
          <a:stretch>
            <a:fillRect/>
          </a:stretch>
        </p:blipFill>
        <p:spPr>
          <a:xfrm>
            <a:off x="4808984" y="1937910"/>
            <a:ext cx="4267570" cy="1749704"/>
          </a:xfrm>
          <a:prstGeom prst="rect">
            <a:avLst/>
          </a:prstGeom>
        </p:spPr>
      </p:pic>
      <p:sp>
        <p:nvSpPr>
          <p:cNvPr id="100" name="吹き出し: 角を丸めた四角形 99">
            <a:extLst>
              <a:ext uri="{FF2B5EF4-FFF2-40B4-BE49-F238E27FC236}">
                <a16:creationId xmlns:a16="http://schemas.microsoft.com/office/drawing/2014/main" id="{D218635D-C1B5-40EF-B83C-25ED14AC15AA}"/>
              </a:ext>
            </a:extLst>
          </p:cNvPr>
          <p:cNvSpPr/>
          <p:nvPr/>
        </p:nvSpPr>
        <p:spPr>
          <a:xfrm>
            <a:off x="4479825" y="2263222"/>
            <a:ext cx="2670064" cy="1290400"/>
          </a:xfrm>
          <a:prstGeom prst="wedgeRoundRectCallout">
            <a:avLst>
              <a:gd name="adj1" fmla="val 56976"/>
              <a:gd name="adj2" fmla="val -19864"/>
              <a:gd name="adj3" fmla="val 16667"/>
            </a:avLst>
          </a:prstGeom>
          <a:solidFill>
            <a:schemeClr val="accent3">
              <a:alpha val="80000"/>
            </a:schemeClr>
          </a:solidFill>
          <a:ln w="19050">
            <a:noFill/>
            <a:prstDash val="solid"/>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108000" numCol="1" spcCol="0" rtlCol="0" fromWordArt="0" anchor="t" anchorCtr="0" forceAA="0" compatLnSpc="1">
            <a:prstTxWarp prst="textNoShape">
              <a:avLst/>
            </a:prstTxWarp>
            <a:spAutoFit/>
          </a:bodyPr>
          <a:lstStyle/>
          <a:p>
            <a:pPr>
              <a:lnSpc>
                <a:spcPct val="150000"/>
              </a:lnSpc>
            </a:pPr>
            <a:r>
              <a:rPr kumimoji="1" lang="ja-JP" altLang="en-US" sz="1100" b="1" dirty="0">
                <a:solidFill>
                  <a:schemeClr val="bg1"/>
                </a:solidFill>
              </a:rPr>
              <a:t>標準レポート項目</a:t>
            </a:r>
            <a:endParaRPr kumimoji="1" lang="en-US" altLang="ja-JP" sz="1100" b="1" dirty="0">
              <a:solidFill>
                <a:schemeClr val="bg1"/>
              </a:solidFill>
            </a:endParaRPr>
          </a:p>
          <a:p>
            <a:pPr marL="171450" indent="-171450">
              <a:lnSpc>
                <a:spcPct val="150000"/>
              </a:lnSpc>
              <a:buFont typeface="Arial" panose="020B0604020202020204" pitchFamily="34" charset="0"/>
              <a:buChar char="•"/>
            </a:pPr>
            <a:r>
              <a:rPr kumimoji="1" lang="en-US" altLang="ja-JP" sz="1100" b="1" dirty="0">
                <a:solidFill>
                  <a:schemeClr val="bg1"/>
                </a:solidFill>
              </a:rPr>
              <a:t>PV</a:t>
            </a:r>
            <a:r>
              <a:rPr kumimoji="1" lang="ja-JP" altLang="en-US" sz="1100" b="1" dirty="0">
                <a:solidFill>
                  <a:schemeClr val="bg1"/>
                </a:solidFill>
              </a:rPr>
              <a:t>／</a:t>
            </a:r>
            <a:r>
              <a:rPr kumimoji="1" lang="en-US" altLang="ja-JP" sz="1100" b="1" dirty="0">
                <a:solidFill>
                  <a:schemeClr val="bg1"/>
                </a:solidFill>
              </a:rPr>
              <a:t>UU</a:t>
            </a:r>
            <a:r>
              <a:rPr kumimoji="1" lang="ja-JP" altLang="en-US" sz="1100" b="1" dirty="0">
                <a:solidFill>
                  <a:schemeClr val="bg1"/>
                </a:solidFill>
              </a:rPr>
              <a:t>／滞在時間</a:t>
            </a:r>
            <a:endParaRPr kumimoji="1" lang="en-US" altLang="ja-JP" sz="1100" b="1" dirty="0">
              <a:solidFill>
                <a:schemeClr val="bg1"/>
              </a:solidFill>
            </a:endParaRPr>
          </a:p>
          <a:p>
            <a:pPr marL="171450" indent="-171450">
              <a:lnSpc>
                <a:spcPct val="150000"/>
              </a:lnSpc>
              <a:buFont typeface="Arial" panose="020B0604020202020204" pitchFamily="34" charset="0"/>
              <a:buChar char="•"/>
            </a:pPr>
            <a:r>
              <a:rPr kumimoji="1" lang="ja-JP" altLang="en-US" sz="1100" b="1" dirty="0">
                <a:solidFill>
                  <a:schemeClr val="bg1"/>
                </a:solidFill>
              </a:rPr>
              <a:t>広告誘導枠／サイト内クリック数</a:t>
            </a:r>
            <a:endParaRPr kumimoji="1" lang="en-US" altLang="ja-JP" sz="1100" b="1" dirty="0">
              <a:solidFill>
                <a:schemeClr val="bg1"/>
              </a:solidFill>
            </a:endParaRPr>
          </a:p>
          <a:p>
            <a:pPr marL="171450" indent="-171450">
              <a:lnSpc>
                <a:spcPct val="150000"/>
              </a:lnSpc>
              <a:buFont typeface="Arial" panose="020B0604020202020204" pitchFamily="34" charset="0"/>
              <a:buChar char="•"/>
            </a:pPr>
            <a:endParaRPr kumimoji="1" lang="en-US" altLang="ja-JP" sz="1100" b="1" dirty="0">
              <a:solidFill>
                <a:schemeClr val="bg1"/>
              </a:solidFill>
            </a:endParaRPr>
          </a:p>
        </p:txBody>
      </p:sp>
      <p:sp>
        <p:nvSpPr>
          <p:cNvPr id="56" name="四角形: 角を丸くする 55">
            <a:extLst>
              <a:ext uri="{FF2B5EF4-FFF2-40B4-BE49-F238E27FC236}">
                <a16:creationId xmlns:a16="http://schemas.microsoft.com/office/drawing/2014/main" id="{67425696-DFF9-43CF-90EF-62970ED90BB6}"/>
              </a:ext>
            </a:extLst>
          </p:cNvPr>
          <p:cNvSpPr/>
          <p:nvPr/>
        </p:nvSpPr>
        <p:spPr>
          <a:xfrm>
            <a:off x="4322945" y="3717032"/>
            <a:ext cx="5282688" cy="255261"/>
          </a:xfrm>
          <a:prstGeom prst="roundRect">
            <a:avLst/>
          </a:prstGeom>
          <a:solidFill>
            <a:schemeClr val="bg1"/>
          </a:solidFill>
          <a:ln w="190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t" anchorCtr="0" forceAA="0" compatLnSpc="1">
            <a:prstTxWarp prst="textNoShape">
              <a:avLst/>
            </a:prstTxWarp>
            <a:spAutoFit/>
          </a:bodyPr>
          <a:lstStyle/>
          <a:p>
            <a:pPr>
              <a:lnSpc>
                <a:spcPct val="150000"/>
              </a:lnSpc>
            </a:pPr>
            <a:r>
              <a:rPr kumimoji="1" lang="ja-JP" altLang="en-US" sz="900" dirty="0">
                <a:solidFill>
                  <a:schemeClr val="tx1"/>
                </a:solidFill>
              </a:rPr>
              <a:t>オプションでタイアップページ閲覧者の属性レポートも可能（性別、年代、年収、地域、</a:t>
            </a:r>
            <a:r>
              <a:rPr kumimoji="1" lang="en-US" altLang="ja-JP" sz="900" dirty="0" err="1">
                <a:solidFill>
                  <a:schemeClr val="tx1"/>
                </a:solidFill>
              </a:rPr>
              <a:t>etc</a:t>
            </a:r>
            <a:r>
              <a:rPr kumimoji="1" lang="en-US" altLang="ja-JP" sz="900" dirty="0">
                <a:solidFill>
                  <a:schemeClr val="tx1"/>
                </a:solidFill>
              </a:rPr>
              <a:t>…</a:t>
            </a:r>
            <a:r>
              <a:rPr kumimoji="1" lang="ja-JP" altLang="en-US" sz="900" dirty="0">
                <a:solidFill>
                  <a:schemeClr val="tx1"/>
                </a:solidFill>
              </a:rPr>
              <a:t>）</a:t>
            </a:r>
            <a:endParaRPr kumimoji="1" lang="en-US" altLang="ja-JP" sz="900" dirty="0">
              <a:solidFill>
                <a:schemeClr val="tx1"/>
              </a:solidFill>
            </a:endParaRPr>
          </a:p>
        </p:txBody>
      </p:sp>
    </p:spTree>
    <p:extLst>
      <p:ext uri="{BB962C8B-B14F-4D97-AF65-F5344CB8AC3E}">
        <p14:creationId xmlns:p14="http://schemas.microsoft.com/office/powerpoint/2010/main" val="3817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グループ化 74">
            <a:extLst>
              <a:ext uri="{FF2B5EF4-FFF2-40B4-BE49-F238E27FC236}">
                <a16:creationId xmlns:a16="http://schemas.microsoft.com/office/drawing/2014/main" id="{C9549A31-2A12-4600-A1CD-DE3537186357}"/>
              </a:ext>
            </a:extLst>
          </p:cNvPr>
          <p:cNvGrpSpPr/>
          <p:nvPr/>
        </p:nvGrpSpPr>
        <p:grpSpPr>
          <a:xfrm>
            <a:off x="2864768" y="1334771"/>
            <a:ext cx="5544616" cy="2670293"/>
            <a:chOff x="2103619" y="843941"/>
            <a:chExt cx="5773506" cy="3158898"/>
          </a:xfrm>
        </p:grpSpPr>
        <p:sp>
          <p:nvSpPr>
            <p:cNvPr id="76" name="矢印: ストライプ 75">
              <a:extLst>
                <a:ext uri="{FF2B5EF4-FFF2-40B4-BE49-F238E27FC236}">
                  <a16:creationId xmlns:a16="http://schemas.microsoft.com/office/drawing/2014/main" id="{CC9E18F9-6B8E-4D98-A1EE-2DF6204E936A}"/>
                </a:ext>
              </a:extLst>
            </p:cNvPr>
            <p:cNvSpPr/>
            <p:nvPr/>
          </p:nvSpPr>
          <p:spPr>
            <a:xfrm>
              <a:off x="2103619" y="843941"/>
              <a:ext cx="1548000" cy="3158898"/>
            </a:xfrm>
            <a:prstGeom prst="stripedRightArrow">
              <a:avLst>
                <a:gd name="adj1" fmla="val 100000"/>
                <a:gd name="adj2" fmla="val 40361"/>
              </a:avLst>
            </a:prstGeom>
            <a:solidFill>
              <a:schemeClr val="bg1">
                <a:lumMod val="75000"/>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3231" numCol="1" spcCol="0" rtlCol="0" fromWordArt="0" anchor="ctr" anchorCtr="0" forceAA="0" compatLnSpc="1">
              <a:prstTxWarp prst="textNoShape">
                <a:avLst/>
              </a:prstTxWarp>
              <a:noAutofit/>
            </a:bodyPr>
            <a:lstStyle/>
            <a:p>
              <a:pPr algn="ctr">
                <a:lnSpc>
                  <a:spcPct val="150000"/>
                </a:lnSpc>
              </a:pPr>
              <a:endParaRPr lang="ja-JP" altLang="en-US" sz="831" b="1" dirty="0">
                <a:solidFill>
                  <a:schemeClr val="tx1"/>
                </a:solidFill>
              </a:endParaRPr>
            </a:p>
          </p:txBody>
        </p:sp>
        <p:sp>
          <p:nvSpPr>
            <p:cNvPr id="77" name="矢印: ストライプ 76">
              <a:extLst>
                <a:ext uri="{FF2B5EF4-FFF2-40B4-BE49-F238E27FC236}">
                  <a16:creationId xmlns:a16="http://schemas.microsoft.com/office/drawing/2014/main" id="{58DDC372-0613-4452-BFBC-E19854BF1D77}"/>
                </a:ext>
              </a:extLst>
            </p:cNvPr>
            <p:cNvSpPr/>
            <p:nvPr/>
          </p:nvSpPr>
          <p:spPr>
            <a:xfrm rot="10800000">
              <a:off x="6329123" y="843941"/>
              <a:ext cx="1548002" cy="3158898"/>
            </a:xfrm>
            <a:prstGeom prst="stripedRightArrow">
              <a:avLst>
                <a:gd name="adj1" fmla="val 100000"/>
                <a:gd name="adj2" fmla="val 40361"/>
              </a:avLst>
            </a:prstGeom>
            <a:solidFill>
              <a:schemeClr val="bg1">
                <a:lumMod val="75000"/>
                <a:alpha val="4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3231" numCol="1" spcCol="0" rtlCol="0" fromWordArt="0" anchor="ctr" anchorCtr="0" forceAA="0" compatLnSpc="1">
              <a:prstTxWarp prst="textNoShape">
                <a:avLst/>
              </a:prstTxWarp>
              <a:noAutofit/>
            </a:bodyPr>
            <a:lstStyle/>
            <a:p>
              <a:pPr algn="ctr">
                <a:lnSpc>
                  <a:spcPct val="150000"/>
                </a:lnSpc>
              </a:pPr>
              <a:endParaRPr lang="ja-JP" altLang="en-US" sz="831" b="1" dirty="0">
                <a:solidFill>
                  <a:schemeClr val="tx1"/>
                </a:solidFill>
              </a:endParaRPr>
            </a:p>
          </p:txBody>
        </p:sp>
      </p:grpSp>
      <p:graphicFrame>
        <p:nvGraphicFramePr>
          <p:cNvPr id="63" name="表 62">
            <a:extLst>
              <a:ext uri="{FF2B5EF4-FFF2-40B4-BE49-F238E27FC236}">
                <a16:creationId xmlns:a16="http://schemas.microsoft.com/office/drawing/2014/main" id="{D52C430F-696D-4CCC-9B4C-691816F7620B}"/>
              </a:ext>
            </a:extLst>
          </p:cNvPr>
          <p:cNvGraphicFramePr>
            <a:graphicFrameLocks noGrp="1"/>
          </p:cNvGraphicFramePr>
          <p:nvPr>
            <p:extLst>
              <p:ext uri="{D42A27DB-BD31-4B8C-83A1-F6EECF244321}">
                <p14:modId xmlns:p14="http://schemas.microsoft.com/office/powerpoint/2010/main" val="2019607323"/>
              </p:ext>
            </p:extLst>
          </p:nvPr>
        </p:nvGraphicFramePr>
        <p:xfrm>
          <a:off x="300365" y="4608232"/>
          <a:ext cx="9314160" cy="1989120"/>
        </p:xfrm>
        <a:graphic>
          <a:graphicData uri="http://schemas.openxmlformats.org/drawingml/2006/table">
            <a:tbl>
              <a:tblPr firstRow="1" bandRow="1">
                <a:tableStyleId>{073A0DAA-6AF3-43AB-8588-CEC1D06C72B9}</a:tableStyleId>
              </a:tblPr>
              <a:tblGrid>
                <a:gridCol w="1318599">
                  <a:extLst>
                    <a:ext uri="{9D8B030D-6E8A-4147-A177-3AD203B41FA5}">
                      <a16:colId xmlns:a16="http://schemas.microsoft.com/office/drawing/2014/main" val="1082988768"/>
                    </a:ext>
                  </a:extLst>
                </a:gridCol>
                <a:gridCol w="584011">
                  <a:extLst>
                    <a:ext uri="{9D8B030D-6E8A-4147-A177-3AD203B41FA5}">
                      <a16:colId xmlns:a16="http://schemas.microsoft.com/office/drawing/2014/main" val="1646838893"/>
                    </a:ext>
                  </a:extLst>
                </a:gridCol>
                <a:gridCol w="1911059">
                  <a:extLst>
                    <a:ext uri="{9D8B030D-6E8A-4147-A177-3AD203B41FA5}">
                      <a16:colId xmlns:a16="http://schemas.microsoft.com/office/drawing/2014/main" val="2546469636"/>
                    </a:ext>
                  </a:extLst>
                </a:gridCol>
                <a:gridCol w="2014860">
                  <a:extLst>
                    <a:ext uri="{9D8B030D-6E8A-4147-A177-3AD203B41FA5}">
                      <a16:colId xmlns:a16="http://schemas.microsoft.com/office/drawing/2014/main" val="345104662"/>
                    </a:ext>
                  </a:extLst>
                </a:gridCol>
                <a:gridCol w="3485631">
                  <a:extLst>
                    <a:ext uri="{9D8B030D-6E8A-4147-A177-3AD203B41FA5}">
                      <a16:colId xmlns:a16="http://schemas.microsoft.com/office/drawing/2014/main" val="414447059"/>
                    </a:ext>
                  </a:extLst>
                </a:gridCol>
              </a:tblGrid>
              <a:tr h="159834">
                <a:tc>
                  <a:txBody>
                    <a:bodyPr/>
                    <a:lstStyle/>
                    <a:p>
                      <a:r>
                        <a:rPr kumimoji="1" lang="ja-JP" altLang="en-US" sz="800" dirty="0"/>
                        <a:t>誘導枠</a:t>
                      </a:r>
                    </a:p>
                  </a:txBody>
                  <a:tcPr marL="72000" marR="72000" marT="36000" marB="36000"/>
                </a:tc>
                <a:tc>
                  <a:txBody>
                    <a:bodyPr/>
                    <a:lstStyle/>
                    <a:p>
                      <a:r>
                        <a:rPr kumimoji="1" lang="ja-JP" altLang="en-US" sz="800" dirty="0"/>
                        <a:t>デバイス</a:t>
                      </a:r>
                    </a:p>
                  </a:txBody>
                  <a:tcPr marL="72000" marR="72000" marT="36000" marB="36000"/>
                </a:tc>
                <a:tc>
                  <a:txBody>
                    <a:bodyPr/>
                    <a:lstStyle/>
                    <a:p>
                      <a:r>
                        <a:rPr kumimoji="1" lang="ja-JP" altLang="en-US" sz="800" dirty="0"/>
                        <a:t>掲載箇所</a:t>
                      </a:r>
                    </a:p>
                  </a:txBody>
                  <a:tcPr marL="72000" marR="72000" marT="36000" marB="36000"/>
                </a:tc>
                <a:tc>
                  <a:txBody>
                    <a:bodyPr/>
                    <a:lstStyle/>
                    <a:p>
                      <a:r>
                        <a:rPr kumimoji="1" lang="ja-JP" altLang="en-US" sz="800" dirty="0"/>
                        <a:t>掲載期間・回数等</a:t>
                      </a:r>
                    </a:p>
                  </a:txBody>
                  <a:tcPr marL="72000" marR="72000" marT="36000" marB="36000"/>
                </a:tc>
                <a:tc>
                  <a:txBody>
                    <a:bodyPr/>
                    <a:lstStyle/>
                    <a:p>
                      <a:r>
                        <a:rPr kumimoji="1" lang="ja-JP" altLang="en-US" sz="800" dirty="0"/>
                        <a:t>広告入稿サイズ</a:t>
                      </a:r>
                    </a:p>
                  </a:txBody>
                  <a:tcPr marL="72000" marR="72000" marT="36000" marB="36000"/>
                </a:tc>
                <a:extLst>
                  <a:ext uri="{0D108BD9-81ED-4DB2-BD59-A6C34878D82A}">
                    <a16:rowId xmlns:a16="http://schemas.microsoft.com/office/drawing/2014/main" val="110396859"/>
                  </a:ext>
                </a:extLst>
              </a:tr>
              <a:tr h="159834">
                <a:tc>
                  <a:txBody>
                    <a:bodyPr/>
                    <a:lstStyle/>
                    <a:p>
                      <a:r>
                        <a:rPr kumimoji="1" lang="ja-JP" altLang="en-US" sz="800" dirty="0"/>
                        <a:t>①新着記事</a:t>
                      </a:r>
                    </a:p>
                  </a:txBody>
                  <a:tcPr marL="72000" marR="72000" marT="36000" marB="36000"/>
                </a:tc>
                <a:tc>
                  <a:txBody>
                    <a:bodyPr/>
                    <a:lstStyle/>
                    <a:p>
                      <a:r>
                        <a:rPr kumimoji="1" lang="en-US" altLang="ja-JP" sz="800" dirty="0"/>
                        <a:t>PC/SP</a:t>
                      </a:r>
                      <a:endParaRPr kumimoji="1" lang="ja-JP" altLang="en-US" sz="800" dirty="0"/>
                    </a:p>
                  </a:txBody>
                  <a:tcPr marL="72000" marR="72000" marT="36000" marB="36000"/>
                </a:tc>
                <a:tc>
                  <a:txBody>
                    <a:bodyPr/>
                    <a:lstStyle/>
                    <a:p>
                      <a:r>
                        <a:rPr kumimoji="1" lang="en-US" altLang="ja-JP" sz="800" dirty="0"/>
                        <a:t>TOP</a:t>
                      </a:r>
                      <a:r>
                        <a:rPr kumimoji="1" lang="ja-JP" altLang="en-US" sz="800" dirty="0"/>
                        <a:t>ページ及び各種新着フィード</a:t>
                      </a:r>
                    </a:p>
                  </a:txBody>
                  <a:tcPr marL="72000" marR="72000" marT="36000" marB="36000"/>
                </a:tc>
                <a:tc>
                  <a:txBody>
                    <a:bodyPr/>
                    <a:lstStyle/>
                    <a:p>
                      <a:r>
                        <a:rPr kumimoji="1" lang="ja-JP" altLang="en-US" sz="800" dirty="0"/>
                        <a:t>記事配信ごとに</a:t>
                      </a:r>
                      <a:r>
                        <a:rPr kumimoji="1" lang="en-US" altLang="ja-JP" sz="800" dirty="0"/>
                        <a:t>1</a:t>
                      </a:r>
                      <a:r>
                        <a:rPr kumimoji="1" lang="ja-JP" altLang="en-US" sz="800" dirty="0"/>
                        <a:t>回</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a:t>
                      </a:r>
                      <a:endParaRPr kumimoji="1" lang="ja-JP" altLang="en-US" sz="800" dirty="0"/>
                    </a:p>
                  </a:txBody>
                  <a:tcPr marL="72000" marR="72000" marT="36000" marB="36000"/>
                </a:tc>
                <a:extLst>
                  <a:ext uri="{0D108BD9-81ED-4DB2-BD59-A6C34878D82A}">
                    <a16:rowId xmlns:a16="http://schemas.microsoft.com/office/drawing/2014/main" val="2381859651"/>
                  </a:ext>
                </a:extLst>
              </a:tr>
              <a:tr h="159834">
                <a:tc>
                  <a:txBody>
                    <a:bodyPr/>
                    <a:lstStyle/>
                    <a:p>
                      <a:r>
                        <a:rPr kumimoji="1" lang="ja-JP" altLang="en-US" sz="800" dirty="0"/>
                        <a:t>②</a:t>
                      </a:r>
                      <a:r>
                        <a:rPr kumimoji="1" lang="en-US" altLang="ja-JP" sz="800" dirty="0"/>
                        <a:t>doors Selection</a:t>
                      </a:r>
                      <a:endParaRPr kumimoji="1" lang="ja-JP" altLang="en-US" sz="800" dirty="0"/>
                    </a:p>
                  </a:txBody>
                  <a:tcPr marL="72000" marR="72000" marT="36000" marB="36000"/>
                </a:tc>
                <a:tc>
                  <a:txBody>
                    <a:bodyPr/>
                    <a:lstStyle/>
                    <a:p>
                      <a:r>
                        <a:rPr kumimoji="1" lang="en-US" altLang="ja-JP" sz="800" dirty="0"/>
                        <a:t>PC/SP</a:t>
                      </a:r>
                      <a:endParaRPr kumimoji="1" lang="ja-JP" altLang="en-US" sz="800" dirty="0"/>
                    </a:p>
                  </a:txBody>
                  <a:tcPr marL="72000" marR="72000" marT="36000" marB="36000"/>
                </a:tc>
                <a:tc>
                  <a:txBody>
                    <a:bodyPr/>
                    <a:lstStyle/>
                    <a:p>
                      <a:r>
                        <a:rPr kumimoji="1" lang="ja-JP" altLang="en-US" sz="800" dirty="0"/>
                        <a:t>一部ページを除く全ページ</a:t>
                      </a:r>
                    </a:p>
                  </a:txBody>
                  <a:tcPr marL="72000" marR="72000" marT="36000" marB="36000"/>
                </a:tc>
                <a:tc>
                  <a:txBody>
                    <a:bodyPr/>
                    <a:lstStyle/>
                    <a:p>
                      <a:r>
                        <a:rPr kumimoji="1" lang="ja-JP" altLang="en-US" sz="800" dirty="0"/>
                        <a:t>スポンサード期間中ローテーション表示</a:t>
                      </a:r>
                    </a:p>
                  </a:txBody>
                  <a:tcPr marL="72000" marR="72000" marT="36000" marB="36000"/>
                </a:tc>
                <a:tc>
                  <a:txBody>
                    <a:bodyPr/>
                    <a:lstStyle/>
                    <a:p>
                      <a:r>
                        <a:rPr kumimoji="1" lang="en-US" altLang="ja-JP" sz="800" dirty="0"/>
                        <a:t>【</a:t>
                      </a:r>
                      <a:r>
                        <a:rPr kumimoji="1" lang="ja-JP" altLang="en-US" sz="800" dirty="0"/>
                        <a:t>画像</a:t>
                      </a:r>
                      <a:r>
                        <a:rPr kumimoji="1" lang="en-US" altLang="ja-JP" sz="800" dirty="0"/>
                        <a:t>】</a:t>
                      </a:r>
                      <a:r>
                        <a:rPr kumimoji="1" lang="ja-JP" altLang="en-US" sz="800" dirty="0"/>
                        <a:t>左右</a:t>
                      </a:r>
                      <a:r>
                        <a:rPr kumimoji="1" lang="en-US" altLang="ja-JP" sz="800" dirty="0"/>
                        <a:t>240×</a:t>
                      </a:r>
                      <a:r>
                        <a:rPr kumimoji="1" lang="ja-JP" altLang="en-US" sz="800" dirty="0"/>
                        <a:t>天地</a:t>
                      </a:r>
                      <a:r>
                        <a:rPr kumimoji="1" lang="en-US" altLang="ja-JP" sz="800" dirty="0"/>
                        <a:t>180</a:t>
                      </a:r>
                      <a:r>
                        <a:rPr kumimoji="1" lang="ja-JP" altLang="en-US" sz="800" dirty="0"/>
                        <a:t>ピクセル（</a:t>
                      </a:r>
                      <a:r>
                        <a:rPr kumimoji="1" lang="en-US" altLang="ja-JP" sz="800" dirty="0"/>
                        <a:t>50KB</a:t>
                      </a:r>
                      <a:r>
                        <a:rPr kumimoji="1" lang="ja-JP" altLang="en-US" sz="800" dirty="0"/>
                        <a:t>以内）</a:t>
                      </a:r>
                      <a:r>
                        <a:rPr kumimoji="1" lang="en-US" altLang="ja-JP" sz="800" dirty="0"/>
                        <a:t>※</a:t>
                      </a:r>
                      <a:r>
                        <a:rPr kumimoji="1" lang="ja-JP" altLang="en-US" sz="800" dirty="0"/>
                        <a:t>文字要素の記載不可</a:t>
                      </a:r>
                    </a:p>
                    <a:p>
                      <a:r>
                        <a:rPr kumimoji="1" lang="en-US" altLang="ja-JP" sz="800" dirty="0"/>
                        <a:t>【</a:t>
                      </a:r>
                      <a:r>
                        <a:rPr kumimoji="1" lang="ja-JP" altLang="en-US" sz="800" dirty="0"/>
                        <a:t>テキスト</a:t>
                      </a:r>
                      <a:r>
                        <a:rPr kumimoji="1" lang="en-US" altLang="ja-JP" sz="800" dirty="0"/>
                        <a:t>】</a:t>
                      </a:r>
                      <a:r>
                        <a:rPr kumimoji="1" lang="ja-JP" altLang="en-US" sz="800" dirty="0"/>
                        <a:t>全半角問わず</a:t>
                      </a:r>
                      <a:r>
                        <a:rPr kumimoji="1" lang="en-US" altLang="ja-JP" sz="800" dirty="0"/>
                        <a:t>28</a:t>
                      </a:r>
                      <a:r>
                        <a:rPr kumimoji="1" lang="ja-JP" altLang="en-US" sz="800" dirty="0"/>
                        <a:t>文字以内（改行指定不可）</a:t>
                      </a:r>
                    </a:p>
                    <a:p>
                      <a:r>
                        <a:rPr kumimoji="1" lang="en-US" altLang="ja-JP" sz="800" dirty="0"/>
                        <a:t>【</a:t>
                      </a:r>
                      <a:r>
                        <a:rPr kumimoji="1" lang="ja-JP" altLang="en-US" sz="800" dirty="0"/>
                        <a:t>広告主名</a:t>
                      </a:r>
                      <a:r>
                        <a:rPr kumimoji="1" lang="en-US" altLang="ja-JP" sz="800" dirty="0"/>
                        <a:t>】</a:t>
                      </a:r>
                      <a:endParaRPr kumimoji="1" lang="ja-JP" altLang="en-US" sz="800" dirty="0"/>
                    </a:p>
                  </a:txBody>
                  <a:tcPr marL="72000" marR="72000" marT="36000" marB="36000"/>
                </a:tc>
                <a:extLst>
                  <a:ext uri="{0D108BD9-81ED-4DB2-BD59-A6C34878D82A}">
                    <a16:rowId xmlns:a16="http://schemas.microsoft.com/office/drawing/2014/main" val="1698493837"/>
                  </a:ext>
                </a:extLst>
              </a:tr>
              <a:tr h="159834">
                <a:tc>
                  <a:txBody>
                    <a:bodyPr/>
                    <a:lstStyle/>
                    <a:p>
                      <a:r>
                        <a:rPr kumimoji="1" lang="ja-JP" altLang="en-US" sz="800" dirty="0"/>
                        <a:t>③レクタングル</a:t>
                      </a:r>
                      <a:endParaRPr kumimoji="1" lang="en-US" altLang="ja-JP" sz="800" dirty="0"/>
                    </a:p>
                  </a:txBody>
                  <a:tcPr marL="72000" marR="72000" marT="36000" marB="36000"/>
                </a:tc>
                <a:tc>
                  <a:txBody>
                    <a:bodyPr/>
                    <a:lstStyle/>
                    <a:p>
                      <a:r>
                        <a:rPr kumimoji="1" lang="en-US" altLang="ja-JP" sz="800" dirty="0"/>
                        <a:t>PC/SP</a:t>
                      </a:r>
                      <a:endParaRPr kumimoji="1" lang="ja-JP" altLang="en-US" sz="800" dirty="0"/>
                    </a:p>
                  </a:txBody>
                  <a:tcPr marL="72000" marR="72000" marT="36000" marB="36000"/>
                </a:tc>
                <a:tc>
                  <a:txBody>
                    <a:bodyPr/>
                    <a:lstStyle/>
                    <a:p>
                      <a:r>
                        <a:rPr kumimoji="1" lang="ja-JP" altLang="en-US" sz="800" dirty="0"/>
                        <a:t>一部ページを除く全ページ</a:t>
                      </a:r>
                    </a:p>
                  </a:txBody>
                  <a:tcPr marL="72000" marR="72000" marT="36000" marB="36000"/>
                </a:tc>
                <a:tc>
                  <a:txBody>
                    <a:bodyPr/>
                    <a:lstStyle/>
                    <a:p>
                      <a:r>
                        <a:rPr kumimoji="1" lang="ja-JP" altLang="en-US" sz="800" dirty="0"/>
                        <a:t>スポンサード期間中ローテーション表示</a:t>
                      </a:r>
                    </a:p>
                  </a:txBody>
                  <a:tcPr marL="72000" marR="72000" marT="36000" marB="36000"/>
                </a:tc>
                <a:tc>
                  <a:txBody>
                    <a:bodyPr/>
                    <a:lstStyle/>
                    <a:p>
                      <a:r>
                        <a:rPr kumimoji="1" lang="ja-JP" altLang="en-US" sz="800" dirty="0"/>
                        <a:t>左右</a:t>
                      </a:r>
                      <a:r>
                        <a:rPr kumimoji="1" lang="en-US" altLang="ja-JP" sz="800" dirty="0"/>
                        <a:t>300×</a:t>
                      </a:r>
                      <a:r>
                        <a:rPr kumimoji="1" lang="ja-JP" altLang="en-US" sz="800" dirty="0"/>
                        <a:t>天地</a:t>
                      </a:r>
                      <a:r>
                        <a:rPr kumimoji="1" lang="en-US" altLang="ja-JP" sz="800" dirty="0"/>
                        <a:t>250</a:t>
                      </a:r>
                      <a:r>
                        <a:rPr kumimoji="1" lang="ja-JP" altLang="en-US" sz="800" dirty="0"/>
                        <a:t>ピクセル（</a:t>
                      </a:r>
                      <a:r>
                        <a:rPr kumimoji="1" lang="en-US" altLang="ja-JP" sz="800" dirty="0"/>
                        <a:t>150KB</a:t>
                      </a:r>
                      <a:r>
                        <a:rPr kumimoji="1" lang="ja-JP" altLang="en-US" sz="800" dirty="0"/>
                        <a:t>以内）</a:t>
                      </a:r>
                    </a:p>
                  </a:txBody>
                  <a:tcPr marL="72000" marR="72000" marT="36000" marB="36000"/>
                </a:tc>
                <a:extLst>
                  <a:ext uri="{0D108BD9-81ED-4DB2-BD59-A6C34878D82A}">
                    <a16:rowId xmlns:a16="http://schemas.microsoft.com/office/drawing/2014/main" val="3106251984"/>
                  </a:ext>
                </a:extLst>
              </a:tr>
              <a:tr h="159834">
                <a:tc>
                  <a:txBody>
                    <a:bodyPr/>
                    <a:lstStyle/>
                    <a:p>
                      <a:r>
                        <a:rPr kumimoji="1" lang="ja-JP" altLang="en-US" sz="800" dirty="0"/>
                        <a:t>④インフィード</a:t>
                      </a:r>
                      <a:endParaRPr kumimoji="1" lang="en-US" altLang="ja-JP" sz="800" dirty="0"/>
                    </a:p>
                  </a:txBody>
                  <a:tcPr marL="72000" marR="72000" marT="36000" marB="36000"/>
                </a:tc>
                <a:tc>
                  <a:txBody>
                    <a:bodyPr/>
                    <a:lstStyle/>
                    <a:p>
                      <a:r>
                        <a:rPr kumimoji="1" lang="en-US" altLang="ja-JP" sz="800" dirty="0"/>
                        <a:t>PC/SP</a:t>
                      </a:r>
                      <a:endParaRPr kumimoji="1" lang="ja-JP" altLang="en-US" sz="800" dirty="0"/>
                    </a:p>
                  </a:txBody>
                  <a:tcPr marL="72000" marR="72000" marT="36000" marB="36000"/>
                </a:tc>
                <a:tc>
                  <a:txBody>
                    <a:bodyPr/>
                    <a:lstStyle/>
                    <a:p>
                      <a:r>
                        <a:rPr kumimoji="1" lang="ja-JP" altLang="en-US" sz="800" dirty="0"/>
                        <a:t>一部ページを除く全ページ</a:t>
                      </a:r>
                    </a:p>
                  </a:txBody>
                  <a:tcPr marL="72000" marR="72000" marT="36000" marB="36000"/>
                </a:tc>
                <a:tc>
                  <a:txBody>
                    <a:bodyPr/>
                    <a:lstStyle/>
                    <a:p>
                      <a:r>
                        <a:rPr kumimoji="1" lang="ja-JP" altLang="en-US" sz="800" dirty="0"/>
                        <a:t>スポンサード期間中ローテーション表示</a:t>
                      </a:r>
                    </a:p>
                  </a:txBody>
                  <a:tcPr marL="72000" marR="72000" marT="36000" marB="36000"/>
                </a:tc>
                <a:tc>
                  <a:txBody>
                    <a:bodyPr/>
                    <a:lstStyle/>
                    <a:p>
                      <a:r>
                        <a:rPr kumimoji="1" lang="ja-JP" altLang="en-US" sz="800" dirty="0"/>
                        <a:t>②と同様</a:t>
                      </a:r>
                    </a:p>
                  </a:txBody>
                  <a:tcPr marL="72000" marR="72000" marT="36000" marB="36000"/>
                </a:tc>
                <a:extLst>
                  <a:ext uri="{0D108BD9-81ED-4DB2-BD59-A6C34878D82A}">
                    <a16:rowId xmlns:a16="http://schemas.microsoft.com/office/drawing/2014/main" val="2752478331"/>
                  </a:ext>
                </a:extLst>
              </a:tr>
              <a:tr h="159834">
                <a:tc>
                  <a:txBody>
                    <a:bodyPr/>
                    <a:lstStyle/>
                    <a:p>
                      <a:r>
                        <a:rPr kumimoji="1" lang="ja-JP" altLang="en-US" sz="800" dirty="0"/>
                        <a:t>⑤テキストアド</a:t>
                      </a:r>
                      <a:endParaRPr kumimoji="1" lang="en-US" altLang="ja-JP"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PC/SP</a:t>
                      </a:r>
                      <a:endParaRPr kumimoji="1" lang="ja-JP" altLang="en-US"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一部ページを除く全ページ</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スポンサード期間中ローテーション表示</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全半角問わず</a:t>
                      </a:r>
                      <a:r>
                        <a:rPr kumimoji="1" lang="en-US" altLang="ja-JP" sz="800" dirty="0"/>
                        <a:t>30</a:t>
                      </a:r>
                      <a:r>
                        <a:rPr kumimoji="1" lang="ja-JP" altLang="en-US" sz="800" dirty="0"/>
                        <a:t>文字以内</a:t>
                      </a:r>
                    </a:p>
                  </a:txBody>
                  <a:tcPr marL="72000" marR="72000" marT="36000" marB="36000"/>
                </a:tc>
                <a:extLst>
                  <a:ext uri="{0D108BD9-81ED-4DB2-BD59-A6C34878D82A}">
                    <a16:rowId xmlns:a16="http://schemas.microsoft.com/office/drawing/2014/main" val="2497147906"/>
                  </a:ext>
                </a:extLst>
              </a:tr>
              <a:tr h="159834">
                <a:tc>
                  <a:txBody>
                    <a:bodyPr/>
                    <a:lstStyle/>
                    <a:p>
                      <a:r>
                        <a:rPr kumimoji="1" lang="ja-JP" altLang="en-US" sz="800" dirty="0"/>
                        <a:t>⑥メールマガジン</a:t>
                      </a:r>
                      <a:r>
                        <a:rPr kumimoji="1" lang="en-US" altLang="ja-JP" sz="800" dirty="0"/>
                        <a:t>(HTML)</a:t>
                      </a:r>
                    </a:p>
                  </a:txBody>
                  <a:tcPr marL="72000" marR="72000" marT="36000" marB="36000"/>
                </a:tc>
                <a:tc>
                  <a:txBody>
                    <a:bodyPr/>
                    <a:lstStyle/>
                    <a:p>
                      <a:r>
                        <a:rPr kumimoji="1" lang="en-US" altLang="ja-JP" sz="800" dirty="0"/>
                        <a:t>―</a:t>
                      </a:r>
                      <a:endParaRPr kumimoji="1" lang="ja-JP" altLang="en-US" sz="800" dirty="0"/>
                    </a:p>
                  </a:txBody>
                  <a:tcPr marL="72000" marR="72000" marT="36000" marB="36000"/>
                </a:tc>
                <a:tc>
                  <a:txBody>
                    <a:bodyPr/>
                    <a:lstStyle/>
                    <a:p>
                      <a:r>
                        <a:rPr kumimoji="1" lang="ja-JP" altLang="en-US" sz="800" dirty="0"/>
                        <a:t>メールマガジン内インフィード</a:t>
                      </a:r>
                    </a:p>
                  </a:txBody>
                  <a:tcPr marL="72000" marR="72000" marT="36000" marB="36000"/>
                </a:tc>
                <a:tc>
                  <a:txBody>
                    <a:bodyPr/>
                    <a:lstStyle/>
                    <a:p>
                      <a:r>
                        <a:rPr kumimoji="1" lang="ja-JP" altLang="en-US" sz="800" dirty="0"/>
                        <a:t>スポンサード期間中</a:t>
                      </a:r>
                      <a:r>
                        <a:rPr kumimoji="1" lang="en-US" altLang="ja-JP" sz="800" dirty="0"/>
                        <a:t>4</a:t>
                      </a:r>
                      <a:r>
                        <a:rPr kumimoji="1" lang="ja-JP" altLang="en-US" sz="800" dirty="0"/>
                        <a:t>回</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②と同様</a:t>
                      </a:r>
                    </a:p>
                  </a:txBody>
                  <a:tcPr marL="72000" marR="72000" marT="36000" marB="36000"/>
                </a:tc>
                <a:extLst>
                  <a:ext uri="{0D108BD9-81ED-4DB2-BD59-A6C34878D82A}">
                    <a16:rowId xmlns:a16="http://schemas.microsoft.com/office/drawing/2014/main" val="2794297923"/>
                  </a:ext>
                </a:extLst>
              </a:tr>
              <a:tr h="159834">
                <a:tc>
                  <a:txBody>
                    <a:bodyPr/>
                    <a:lstStyle/>
                    <a:p>
                      <a:r>
                        <a:rPr kumimoji="1" lang="ja-JP" altLang="en-US" sz="800" dirty="0"/>
                        <a:t>⑦</a:t>
                      </a:r>
                      <a:r>
                        <a:rPr kumimoji="1" lang="en-US" altLang="ja-JP" sz="800" dirty="0"/>
                        <a:t>Facebook</a:t>
                      </a:r>
                      <a:r>
                        <a:rPr kumimoji="1" lang="ja-JP" altLang="en-US" sz="800" dirty="0"/>
                        <a:t>投稿</a:t>
                      </a:r>
                      <a:endParaRPr kumimoji="1" lang="en-US" altLang="ja-JP" sz="800" dirty="0"/>
                    </a:p>
                  </a:txBody>
                  <a:tcPr marL="72000" marR="72000" marT="36000" marB="36000"/>
                </a:tc>
                <a:tc>
                  <a:txBody>
                    <a:bodyPr/>
                    <a:lstStyle/>
                    <a:p>
                      <a:r>
                        <a:rPr kumimoji="1" lang="en-US" altLang="ja-JP" sz="800" dirty="0"/>
                        <a:t>―</a:t>
                      </a:r>
                      <a:endParaRPr kumimoji="1" lang="ja-JP" altLang="en-US"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日経</a:t>
                      </a:r>
                      <a:r>
                        <a:rPr kumimoji="1" lang="en-US" altLang="ja-JP" sz="800"/>
                        <a:t>doors</a:t>
                      </a:r>
                      <a:r>
                        <a:rPr kumimoji="1" lang="ja-JP" altLang="en-US" sz="800" dirty="0"/>
                        <a:t> </a:t>
                      </a:r>
                      <a:r>
                        <a:rPr kumimoji="1" lang="en-US" altLang="ja-JP" sz="800" dirty="0"/>
                        <a:t>Facebook</a:t>
                      </a:r>
                      <a:r>
                        <a:rPr kumimoji="1" lang="ja-JP" altLang="en-US" sz="800" dirty="0"/>
                        <a:t>ページ</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記事配信ごとに</a:t>
                      </a:r>
                      <a:r>
                        <a:rPr kumimoji="1" lang="en-US" altLang="ja-JP" sz="800" dirty="0"/>
                        <a:t>1</a:t>
                      </a:r>
                      <a:r>
                        <a:rPr kumimoji="1" lang="ja-JP" altLang="en-US" sz="800" dirty="0"/>
                        <a:t>回</a:t>
                      </a:r>
                      <a:endParaRPr kumimoji="1" lang="en-US" altLang="ja-JP"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a:t>
                      </a:r>
                    </a:p>
                  </a:txBody>
                  <a:tcPr marL="72000" marR="72000" marT="36000" marB="36000"/>
                </a:tc>
                <a:extLst>
                  <a:ext uri="{0D108BD9-81ED-4DB2-BD59-A6C34878D82A}">
                    <a16:rowId xmlns:a16="http://schemas.microsoft.com/office/drawing/2014/main" val="1729997139"/>
                  </a:ext>
                </a:extLst>
              </a:tr>
              <a:tr h="159834">
                <a:tc>
                  <a:txBody>
                    <a:bodyPr/>
                    <a:lstStyle/>
                    <a:p>
                      <a:r>
                        <a:rPr kumimoji="1" lang="ja-JP" altLang="en-US" sz="800" dirty="0"/>
                        <a:t>⑧</a:t>
                      </a:r>
                      <a:r>
                        <a:rPr kumimoji="1" lang="en-US" altLang="ja-JP" sz="800" dirty="0"/>
                        <a:t>Twitter</a:t>
                      </a:r>
                      <a:r>
                        <a:rPr kumimoji="1" lang="ja-JP" altLang="en-US" sz="800" dirty="0"/>
                        <a:t>投稿</a:t>
                      </a:r>
                      <a:endParaRPr kumimoji="1" lang="en-US" altLang="ja-JP" sz="800" dirty="0"/>
                    </a:p>
                  </a:txBody>
                  <a:tcPr marL="72000" marR="72000" marT="36000" marB="36000"/>
                </a:tc>
                <a:tc>
                  <a:txBody>
                    <a:bodyPr/>
                    <a:lstStyle/>
                    <a:p>
                      <a:r>
                        <a:rPr kumimoji="1" lang="en-US" altLang="ja-JP" sz="800" dirty="0"/>
                        <a:t>―</a:t>
                      </a:r>
                      <a:endParaRPr kumimoji="1" lang="ja-JP" altLang="en-US"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日経</a:t>
                      </a:r>
                      <a:r>
                        <a:rPr kumimoji="1" lang="en-US" altLang="ja-JP" sz="800"/>
                        <a:t>doors</a:t>
                      </a:r>
                      <a:r>
                        <a:rPr kumimoji="1" lang="ja-JP" altLang="en-US" sz="800" dirty="0"/>
                        <a:t> </a:t>
                      </a:r>
                      <a:r>
                        <a:rPr kumimoji="1" lang="en-US" altLang="ja-JP" sz="800" dirty="0"/>
                        <a:t>Twitter</a:t>
                      </a:r>
                      <a:r>
                        <a:rPr kumimoji="1" lang="ja-JP" altLang="en-US" sz="800" dirty="0"/>
                        <a:t>アカウントフィード</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記事配信ごとに</a:t>
                      </a:r>
                      <a:r>
                        <a:rPr kumimoji="1" lang="en-US" altLang="ja-JP" sz="800" dirty="0"/>
                        <a:t>1</a:t>
                      </a:r>
                      <a:r>
                        <a:rPr kumimoji="1" lang="ja-JP" altLang="en-US" sz="800" dirty="0"/>
                        <a:t>回</a:t>
                      </a:r>
                      <a:endParaRPr kumimoji="1" lang="en-US" altLang="ja-JP" sz="800" dirty="0"/>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t>―</a:t>
                      </a:r>
                    </a:p>
                  </a:txBody>
                  <a:tcPr marL="72000" marR="72000" marT="36000" marB="36000"/>
                </a:tc>
                <a:extLst>
                  <a:ext uri="{0D108BD9-81ED-4DB2-BD59-A6C34878D82A}">
                    <a16:rowId xmlns:a16="http://schemas.microsoft.com/office/drawing/2014/main" val="1780133277"/>
                  </a:ext>
                </a:extLst>
              </a:tr>
            </a:tbl>
          </a:graphicData>
        </a:graphic>
      </p:graphicFrame>
      <p:sp>
        <p:nvSpPr>
          <p:cNvPr id="65" name="正方形/長方形 64">
            <a:extLst>
              <a:ext uri="{FF2B5EF4-FFF2-40B4-BE49-F238E27FC236}">
                <a16:creationId xmlns:a16="http://schemas.microsoft.com/office/drawing/2014/main" id="{B5A26664-8D32-4998-B4F3-9C0D0BD72DC4}"/>
              </a:ext>
            </a:extLst>
          </p:cNvPr>
          <p:cNvSpPr/>
          <p:nvPr/>
        </p:nvSpPr>
        <p:spPr>
          <a:xfrm>
            <a:off x="9268551" y="6381328"/>
            <a:ext cx="436977" cy="378004"/>
          </a:xfrm>
          <a:prstGeom prst="rect">
            <a:avLst/>
          </a:prstGeom>
          <a:solidFill>
            <a:schemeClr val="bg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72000" numCol="1" spcCol="0" rtlCol="0" fromWordArt="0" anchor="t" anchorCtr="0" forceAA="0" compatLnSpc="1">
            <a:prstTxWarp prst="textNoShape">
              <a:avLst/>
            </a:prstTxWarp>
            <a:spAutoFit/>
          </a:bodyPr>
          <a:lstStyle/>
          <a:p>
            <a:pPr algn="ctr">
              <a:lnSpc>
                <a:spcPct val="150000"/>
              </a:lnSpc>
            </a:pPr>
            <a:endParaRPr kumimoji="1" lang="ja-JP" altLang="en-US" sz="1200" b="1" spc="300" dirty="0">
              <a:solidFill>
                <a:schemeClr val="bg1"/>
              </a:solidFill>
            </a:endParaRPr>
          </a:p>
        </p:txBody>
      </p:sp>
      <p:grpSp>
        <p:nvGrpSpPr>
          <p:cNvPr id="24" name="グループ化 23">
            <a:extLst>
              <a:ext uri="{FF2B5EF4-FFF2-40B4-BE49-F238E27FC236}">
                <a16:creationId xmlns:a16="http://schemas.microsoft.com/office/drawing/2014/main" id="{E1B86C87-E78F-45B1-98D2-BF0286686270}"/>
              </a:ext>
            </a:extLst>
          </p:cNvPr>
          <p:cNvGrpSpPr/>
          <p:nvPr/>
        </p:nvGrpSpPr>
        <p:grpSpPr>
          <a:xfrm>
            <a:off x="300367" y="1334771"/>
            <a:ext cx="1207255" cy="2464994"/>
            <a:chOff x="300367" y="1334771"/>
            <a:chExt cx="1207255" cy="2464994"/>
          </a:xfrm>
        </p:grpSpPr>
        <p:sp>
          <p:nvSpPr>
            <p:cNvPr id="55" name="正方形/長方形 54">
              <a:extLst>
                <a:ext uri="{FF2B5EF4-FFF2-40B4-BE49-F238E27FC236}">
                  <a16:creationId xmlns:a16="http://schemas.microsoft.com/office/drawing/2014/main" id="{05E7E635-F91C-4F42-B0A3-0AA4CB5A5651}"/>
                </a:ext>
              </a:extLst>
            </p:cNvPr>
            <p:cNvSpPr/>
            <p:nvPr/>
          </p:nvSpPr>
          <p:spPr>
            <a:xfrm>
              <a:off x="300367" y="1334771"/>
              <a:ext cx="1207255" cy="2464994"/>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22" name="図 21">
              <a:extLst>
                <a:ext uri="{FF2B5EF4-FFF2-40B4-BE49-F238E27FC236}">
                  <a16:creationId xmlns:a16="http://schemas.microsoft.com/office/drawing/2014/main" id="{CD2A88F4-7FE9-4F85-822B-4F4B158C2F8F}"/>
                </a:ext>
              </a:extLst>
            </p:cNvPr>
            <p:cNvPicPr>
              <a:picLocks noChangeAspect="1"/>
            </p:cNvPicPr>
            <p:nvPr/>
          </p:nvPicPr>
          <p:blipFill rotWithShape="1">
            <a:blip r:embed="rId2">
              <a:extLst>
                <a:ext uri="{28A0092B-C50C-407E-A947-70E740481C1C}">
                  <a14:useLocalDpi xmlns:a14="http://schemas.microsoft.com/office/drawing/2010/main" val="0"/>
                </a:ext>
              </a:extLst>
            </a:blip>
            <a:srcRect b="9016"/>
            <a:stretch/>
          </p:blipFill>
          <p:spPr>
            <a:xfrm>
              <a:off x="349004" y="1384015"/>
              <a:ext cx="1112489" cy="2415750"/>
            </a:xfrm>
            <a:prstGeom prst="rect">
              <a:avLst/>
            </a:prstGeom>
          </p:spPr>
        </p:pic>
      </p:grpSp>
      <p:grpSp>
        <p:nvGrpSpPr>
          <p:cNvPr id="20" name="グループ化 19">
            <a:extLst>
              <a:ext uri="{FF2B5EF4-FFF2-40B4-BE49-F238E27FC236}">
                <a16:creationId xmlns:a16="http://schemas.microsoft.com/office/drawing/2014/main" id="{0D33715C-82F9-4164-A456-0077A1BB2EC2}"/>
              </a:ext>
            </a:extLst>
          </p:cNvPr>
          <p:cNvGrpSpPr/>
          <p:nvPr/>
        </p:nvGrpSpPr>
        <p:grpSpPr>
          <a:xfrm>
            <a:off x="821234" y="2278212"/>
            <a:ext cx="915832" cy="1726852"/>
            <a:chOff x="796808" y="2132856"/>
            <a:chExt cx="915832" cy="1726852"/>
          </a:xfrm>
        </p:grpSpPr>
        <p:grpSp>
          <p:nvGrpSpPr>
            <p:cNvPr id="51" name="グループ化 50">
              <a:extLst>
                <a:ext uri="{FF2B5EF4-FFF2-40B4-BE49-F238E27FC236}">
                  <a16:creationId xmlns:a16="http://schemas.microsoft.com/office/drawing/2014/main" id="{298BD240-509F-41BF-87F7-9C7407083382}"/>
                </a:ext>
              </a:extLst>
            </p:cNvPr>
            <p:cNvGrpSpPr/>
            <p:nvPr/>
          </p:nvGrpSpPr>
          <p:grpSpPr>
            <a:xfrm>
              <a:off x="796808" y="2132856"/>
              <a:ext cx="915832" cy="1726852"/>
              <a:chOff x="337005" y="920333"/>
              <a:chExt cx="2094251" cy="3948828"/>
            </a:xfrm>
          </p:grpSpPr>
          <p:sp>
            <p:nvSpPr>
              <p:cNvPr id="53" name="四角形: 角を丸くする 52">
                <a:extLst>
                  <a:ext uri="{FF2B5EF4-FFF2-40B4-BE49-F238E27FC236}">
                    <a16:creationId xmlns:a16="http://schemas.microsoft.com/office/drawing/2014/main" id="{7E8C4D30-E20C-4433-819D-B8F6902D833D}"/>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54" name="楕円 53">
                <a:extLst>
                  <a:ext uri="{FF2B5EF4-FFF2-40B4-BE49-F238E27FC236}">
                    <a16:creationId xmlns:a16="http://schemas.microsoft.com/office/drawing/2014/main" id="{C6E642C0-FA94-4007-8E2E-F24697FB582E}"/>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18" name="図 17">
              <a:extLst>
                <a:ext uri="{FF2B5EF4-FFF2-40B4-BE49-F238E27FC236}">
                  <a16:creationId xmlns:a16="http://schemas.microsoft.com/office/drawing/2014/main" id="{5D8FCCD2-42D3-476D-AB4B-C819DF33BC5D}"/>
                </a:ext>
              </a:extLst>
            </p:cNvPr>
            <p:cNvPicPr>
              <a:picLocks noChangeAspect="1"/>
            </p:cNvPicPr>
            <p:nvPr/>
          </p:nvPicPr>
          <p:blipFill rotWithShape="1">
            <a:blip r:embed="rId3">
              <a:extLst>
                <a:ext uri="{28A0092B-C50C-407E-A947-70E740481C1C}">
                  <a14:useLocalDpi xmlns:a14="http://schemas.microsoft.com/office/drawing/2010/main" val="0"/>
                </a:ext>
              </a:extLst>
            </a:blip>
            <a:srcRect b="66479"/>
            <a:stretch/>
          </p:blipFill>
          <p:spPr>
            <a:xfrm>
              <a:off x="871773" y="2248796"/>
              <a:ext cx="774533" cy="1368077"/>
            </a:xfrm>
            <a:prstGeom prst="rect">
              <a:avLst/>
            </a:prstGeom>
          </p:spPr>
        </p:pic>
      </p:grpSp>
      <p:grpSp>
        <p:nvGrpSpPr>
          <p:cNvPr id="8" name="グループ化 7">
            <a:extLst>
              <a:ext uri="{FF2B5EF4-FFF2-40B4-BE49-F238E27FC236}">
                <a16:creationId xmlns:a16="http://schemas.microsoft.com/office/drawing/2014/main" id="{53628090-9B4D-4012-89DD-F945AF4FF9EC}"/>
              </a:ext>
            </a:extLst>
          </p:cNvPr>
          <p:cNvGrpSpPr/>
          <p:nvPr/>
        </p:nvGrpSpPr>
        <p:grpSpPr>
          <a:xfrm>
            <a:off x="4448944" y="1618076"/>
            <a:ext cx="1798105" cy="2170964"/>
            <a:chOff x="4097001" y="1844824"/>
            <a:chExt cx="1798105" cy="2170964"/>
          </a:xfrm>
        </p:grpSpPr>
        <p:sp>
          <p:nvSpPr>
            <p:cNvPr id="13" name="正方形/長方形 12">
              <a:extLst>
                <a:ext uri="{FF2B5EF4-FFF2-40B4-BE49-F238E27FC236}">
                  <a16:creationId xmlns:a16="http://schemas.microsoft.com/office/drawing/2014/main" id="{1D20C52D-B14E-4B53-9EC2-7A093676ED9B}"/>
                </a:ext>
              </a:extLst>
            </p:cNvPr>
            <p:cNvSpPr/>
            <p:nvPr/>
          </p:nvSpPr>
          <p:spPr>
            <a:xfrm>
              <a:off x="4097001" y="1844824"/>
              <a:ext cx="1798105" cy="2170964"/>
            </a:xfrm>
            <a:prstGeom prst="rect">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7" name="図 6">
              <a:extLst>
                <a:ext uri="{FF2B5EF4-FFF2-40B4-BE49-F238E27FC236}">
                  <a16:creationId xmlns:a16="http://schemas.microsoft.com/office/drawing/2014/main" id="{67F67EA2-168A-46D1-B523-178D62EECE23}"/>
                </a:ext>
              </a:extLst>
            </p:cNvPr>
            <p:cNvPicPr>
              <a:picLocks noChangeAspect="1"/>
            </p:cNvPicPr>
            <p:nvPr/>
          </p:nvPicPr>
          <p:blipFill rotWithShape="1">
            <a:blip r:embed="rId4">
              <a:extLst>
                <a:ext uri="{28A0092B-C50C-407E-A947-70E740481C1C}">
                  <a14:useLocalDpi xmlns:a14="http://schemas.microsoft.com/office/drawing/2010/main" val="0"/>
                </a:ext>
              </a:extLst>
            </a:blip>
            <a:srcRect b="45892"/>
            <a:stretch/>
          </p:blipFill>
          <p:spPr>
            <a:xfrm>
              <a:off x="4170421" y="1921999"/>
              <a:ext cx="1649548" cy="2093789"/>
            </a:xfrm>
            <a:prstGeom prst="rect">
              <a:avLst/>
            </a:prstGeom>
          </p:spPr>
        </p:pic>
      </p:grpSp>
      <p:grpSp>
        <p:nvGrpSpPr>
          <p:cNvPr id="78" name="グループ化 77">
            <a:extLst>
              <a:ext uri="{FF2B5EF4-FFF2-40B4-BE49-F238E27FC236}">
                <a16:creationId xmlns:a16="http://schemas.microsoft.com/office/drawing/2014/main" id="{DCDFFAC3-8C04-4959-8B6A-941E36EF6457}"/>
              </a:ext>
            </a:extLst>
          </p:cNvPr>
          <p:cNvGrpSpPr/>
          <p:nvPr/>
        </p:nvGrpSpPr>
        <p:grpSpPr>
          <a:xfrm>
            <a:off x="7696701" y="1484784"/>
            <a:ext cx="1066722" cy="1066722"/>
            <a:chOff x="6901002" y="2738859"/>
            <a:chExt cx="1066722" cy="1066722"/>
          </a:xfrm>
        </p:grpSpPr>
        <p:grpSp>
          <p:nvGrpSpPr>
            <p:cNvPr id="79" name="グループ化 78">
              <a:extLst>
                <a:ext uri="{FF2B5EF4-FFF2-40B4-BE49-F238E27FC236}">
                  <a16:creationId xmlns:a16="http://schemas.microsoft.com/office/drawing/2014/main" id="{2DC8CAC7-D7A4-49C7-89CA-B96CB0936691}"/>
                </a:ext>
              </a:extLst>
            </p:cNvPr>
            <p:cNvGrpSpPr/>
            <p:nvPr/>
          </p:nvGrpSpPr>
          <p:grpSpPr>
            <a:xfrm>
              <a:off x="6901002" y="2738859"/>
              <a:ext cx="1066722" cy="1066722"/>
              <a:chOff x="6206798" y="2919941"/>
              <a:chExt cx="1066722" cy="1066722"/>
            </a:xfrm>
          </p:grpSpPr>
          <p:sp>
            <p:nvSpPr>
              <p:cNvPr id="84" name="楕円 83">
                <a:extLst>
                  <a:ext uri="{FF2B5EF4-FFF2-40B4-BE49-F238E27FC236}">
                    <a16:creationId xmlns:a16="http://schemas.microsoft.com/office/drawing/2014/main" id="{1546A908-8140-445E-859A-0699E1457B0B}"/>
                  </a:ext>
                </a:extLst>
              </p:cNvPr>
              <p:cNvSpPr/>
              <p:nvPr/>
            </p:nvSpPr>
            <p:spPr>
              <a:xfrm>
                <a:off x="6206798" y="2919941"/>
                <a:ext cx="1066722" cy="1066722"/>
              </a:xfrm>
              <a:prstGeom prst="ellipse">
                <a:avLst/>
              </a:prstGeom>
              <a:solidFill>
                <a:schemeClr val="bg1"/>
              </a:solidFill>
              <a:ln w="2857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86" name="図 85">
                <a:extLst>
                  <a:ext uri="{FF2B5EF4-FFF2-40B4-BE49-F238E27FC236}">
                    <a16:creationId xmlns:a16="http://schemas.microsoft.com/office/drawing/2014/main" id="{ADA2482F-AD9A-4661-904E-5F44910445F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59450" y="3133185"/>
                <a:ext cx="561418" cy="561418"/>
              </a:xfrm>
              <a:prstGeom prst="rect">
                <a:avLst/>
              </a:prstGeom>
            </p:spPr>
          </p:pic>
        </p:grpSp>
        <p:sp>
          <p:nvSpPr>
            <p:cNvPr id="82" name="テキスト ボックス 81">
              <a:extLst>
                <a:ext uri="{FF2B5EF4-FFF2-40B4-BE49-F238E27FC236}">
                  <a16:creationId xmlns:a16="http://schemas.microsoft.com/office/drawing/2014/main" id="{8147E5A8-5BF2-4EF3-B948-58CF565143BC}"/>
                </a:ext>
              </a:extLst>
            </p:cNvPr>
            <p:cNvSpPr txBox="1"/>
            <p:nvPr/>
          </p:nvSpPr>
          <p:spPr>
            <a:xfrm>
              <a:off x="7357064" y="3527556"/>
              <a:ext cx="153888" cy="184666"/>
            </a:xfrm>
            <a:prstGeom prst="rect">
              <a:avLst/>
            </a:prstGeom>
            <a:solidFill>
              <a:schemeClr val="bg1">
                <a:alpha val="70000"/>
              </a:schemeClr>
            </a:solidFill>
          </p:spPr>
          <p:txBody>
            <a:bodyPr wrap="none" lIns="0" tIns="0" rIns="0" bIns="0" rtlCol="0">
              <a:spAutoFit/>
            </a:bodyPr>
            <a:lstStyle/>
            <a:p>
              <a:pPr algn="ctr"/>
              <a:r>
                <a:rPr kumimoji="1" lang="ja-JP" altLang="en-US" sz="1200" b="1" dirty="0">
                  <a:solidFill>
                    <a:srgbClr val="FF0000"/>
                  </a:solidFill>
                </a:rPr>
                <a:t>⑥</a:t>
              </a:r>
            </a:p>
          </p:txBody>
        </p:sp>
      </p:grpSp>
      <p:grpSp>
        <p:nvGrpSpPr>
          <p:cNvPr id="87" name="グループ化 86">
            <a:extLst>
              <a:ext uri="{FF2B5EF4-FFF2-40B4-BE49-F238E27FC236}">
                <a16:creationId xmlns:a16="http://schemas.microsoft.com/office/drawing/2014/main" id="{AE567E37-EB32-4173-8887-52405D3D2911}"/>
              </a:ext>
            </a:extLst>
          </p:cNvPr>
          <p:cNvGrpSpPr/>
          <p:nvPr/>
        </p:nvGrpSpPr>
        <p:grpSpPr>
          <a:xfrm>
            <a:off x="8578242" y="2420888"/>
            <a:ext cx="1038286" cy="1038286"/>
            <a:chOff x="8710814" y="2447837"/>
            <a:chExt cx="1038286" cy="1038286"/>
          </a:xfrm>
        </p:grpSpPr>
        <p:grpSp>
          <p:nvGrpSpPr>
            <p:cNvPr id="88" name="グループ化 87">
              <a:extLst>
                <a:ext uri="{FF2B5EF4-FFF2-40B4-BE49-F238E27FC236}">
                  <a16:creationId xmlns:a16="http://schemas.microsoft.com/office/drawing/2014/main" id="{8C83095B-1CB8-495A-9AE8-FA12446A5B99}"/>
                </a:ext>
              </a:extLst>
            </p:cNvPr>
            <p:cNvGrpSpPr/>
            <p:nvPr/>
          </p:nvGrpSpPr>
          <p:grpSpPr>
            <a:xfrm>
              <a:off x="8710814" y="2447837"/>
              <a:ext cx="1038286" cy="1038286"/>
              <a:chOff x="7811040" y="1890894"/>
              <a:chExt cx="1038286" cy="1038286"/>
            </a:xfrm>
          </p:grpSpPr>
          <p:sp>
            <p:nvSpPr>
              <p:cNvPr id="102" name="楕円 101">
                <a:extLst>
                  <a:ext uri="{FF2B5EF4-FFF2-40B4-BE49-F238E27FC236}">
                    <a16:creationId xmlns:a16="http://schemas.microsoft.com/office/drawing/2014/main" id="{921A7470-FA9D-4BC0-AD9B-997F58B49D57}"/>
                  </a:ext>
                </a:extLst>
              </p:cNvPr>
              <p:cNvSpPr/>
              <p:nvPr/>
            </p:nvSpPr>
            <p:spPr>
              <a:xfrm>
                <a:off x="7811040" y="1890894"/>
                <a:ext cx="1038286" cy="1038286"/>
              </a:xfrm>
              <a:prstGeom prst="ellipse">
                <a:avLst/>
              </a:prstGeom>
              <a:solidFill>
                <a:schemeClr val="bg1"/>
              </a:solid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110" name="テキスト ボックス 109">
                <a:extLst>
                  <a:ext uri="{FF2B5EF4-FFF2-40B4-BE49-F238E27FC236}">
                    <a16:creationId xmlns:a16="http://schemas.microsoft.com/office/drawing/2014/main" id="{BF66828D-44CE-4BF0-B710-46609F2D2C38}"/>
                  </a:ext>
                </a:extLst>
              </p:cNvPr>
              <p:cNvSpPr txBox="1"/>
              <p:nvPr/>
            </p:nvSpPr>
            <p:spPr>
              <a:xfrm>
                <a:off x="8269641" y="2625683"/>
                <a:ext cx="113268" cy="184666"/>
              </a:xfrm>
              <a:prstGeom prst="rect">
                <a:avLst/>
              </a:prstGeom>
              <a:solidFill>
                <a:schemeClr val="bg1">
                  <a:alpha val="70000"/>
                </a:schemeClr>
              </a:solidFill>
            </p:spPr>
            <p:txBody>
              <a:bodyPr wrap="square" lIns="0" tIns="0" rIns="0" bIns="0" rtlCol="0">
                <a:spAutoFit/>
              </a:bodyPr>
              <a:lstStyle/>
              <a:p>
                <a:pPr algn="ctr"/>
                <a:r>
                  <a:rPr kumimoji="1" lang="ja-JP" altLang="en-US" sz="1200" b="1" dirty="0">
                    <a:solidFill>
                      <a:srgbClr val="FF0000"/>
                    </a:solidFill>
                  </a:rPr>
                  <a:t>⑦</a:t>
                </a:r>
              </a:p>
            </p:txBody>
          </p:sp>
        </p:grpSp>
        <p:pic>
          <p:nvPicPr>
            <p:cNvPr id="90" name="図 89">
              <a:extLst>
                <a:ext uri="{FF2B5EF4-FFF2-40B4-BE49-F238E27FC236}">
                  <a16:creationId xmlns:a16="http://schemas.microsoft.com/office/drawing/2014/main" id="{A5BA2581-CC3E-4DC9-874C-11BA001B357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033548" y="2646339"/>
              <a:ext cx="374972" cy="374972"/>
            </a:xfrm>
            <a:prstGeom prst="rect">
              <a:avLst/>
            </a:prstGeom>
          </p:spPr>
        </p:pic>
      </p:grpSp>
      <p:grpSp>
        <p:nvGrpSpPr>
          <p:cNvPr id="111" name="グループ化 110">
            <a:extLst>
              <a:ext uri="{FF2B5EF4-FFF2-40B4-BE49-F238E27FC236}">
                <a16:creationId xmlns:a16="http://schemas.microsoft.com/office/drawing/2014/main" id="{3AFC3B47-3F00-464A-9BC9-BF6A911FAEEF}"/>
              </a:ext>
            </a:extLst>
          </p:cNvPr>
          <p:cNvGrpSpPr/>
          <p:nvPr/>
        </p:nvGrpSpPr>
        <p:grpSpPr>
          <a:xfrm>
            <a:off x="7401272" y="2678746"/>
            <a:ext cx="1038286" cy="1038286"/>
            <a:chOff x="7787847" y="3157509"/>
            <a:chExt cx="1038286" cy="1038286"/>
          </a:xfrm>
        </p:grpSpPr>
        <p:sp>
          <p:nvSpPr>
            <p:cNvPr id="112" name="楕円 111">
              <a:extLst>
                <a:ext uri="{FF2B5EF4-FFF2-40B4-BE49-F238E27FC236}">
                  <a16:creationId xmlns:a16="http://schemas.microsoft.com/office/drawing/2014/main" id="{26753BC6-FBDC-4666-8011-888039CEB543}"/>
                </a:ext>
              </a:extLst>
            </p:cNvPr>
            <p:cNvSpPr/>
            <p:nvPr/>
          </p:nvSpPr>
          <p:spPr>
            <a:xfrm>
              <a:off x="7787847" y="3157509"/>
              <a:ext cx="1038286" cy="1038286"/>
            </a:xfrm>
            <a:prstGeom prst="ellipse">
              <a:avLst/>
            </a:prstGeom>
            <a:solidFill>
              <a:schemeClr val="bg1"/>
            </a:solidFill>
            <a:ln w="28575">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pic>
          <p:nvPicPr>
            <p:cNvPr id="113" name="図 112">
              <a:extLst>
                <a:ext uri="{FF2B5EF4-FFF2-40B4-BE49-F238E27FC236}">
                  <a16:creationId xmlns:a16="http://schemas.microsoft.com/office/drawing/2014/main" id="{8CCE7160-AD12-409D-9CF9-00690B6064C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107844" y="3404673"/>
              <a:ext cx="411780" cy="334774"/>
            </a:xfrm>
            <a:prstGeom prst="rect">
              <a:avLst/>
            </a:prstGeom>
          </p:spPr>
        </p:pic>
        <p:sp>
          <p:nvSpPr>
            <p:cNvPr id="114" name="テキスト ボックス 113">
              <a:extLst>
                <a:ext uri="{FF2B5EF4-FFF2-40B4-BE49-F238E27FC236}">
                  <a16:creationId xmlns:a16="http://schemas.microsoft.com/office/drawing/2014/main" id="{A86078AD-E141-4654-9422-12F1298A03B2}"/>
                </a:ext>
              </a:extLst>
            </p:cNvPr>
            <p:cNvSpPr txBox="1"/>
            <p:nvPr/>
          </p:nvSpPr>
          <p:spPr>
            <a:xfrm>
              <a:off x="8222506" y="3858694"/>
              <a:ext cx="153888" cy="184666"/>
            </a:xfrm>
            <a:prstGeom prst="rect">
              <a:avLst/>
            </a:prstGeom>
            <a:solidFill>
              <a:schemeClr val="bg1">
                <a:alpha val="70000"/>
              </a:schemeClr>
            </a:solidFill>
          </p:spPr>
          <p:txBody>
            <a:bodyPr wrap="none" lIns="0" tIns="0" rIns="0" bIns="0" rtlCol="0">
              <a:spAutoFit/>
            </a:bodyPr>
            <a:lstStyle/>
            <a:p>
              <a:pPr algn="ctr"/>
              <a:r>
                <a:rPr kumimoji="1" lang="ja-JP" altLang="en-US" sz="1200" b="1" dirty="0">
                  <a:solidFill>
                    <a:srgbClr val="FF0000"/>
                  </a:solidFill>
                </a:rPr>
                <a:t>⑧</a:t>
              </a:r>
            </a:p>
          </p:txBody>
        </p:sp>
      </p:grpSp>
      <p:sp>
        <p:nvSpPr>
          <p:cNvPr id="2" name="タイトル 1">
            <a:extLst>
              <a:ext uri="{FF2B5EF4-FFF2-40B4-BE49-F238E27FC236}">
                <a16:creationId xmlns:a16="http://schemas.microsoft.com/office/drawing/2014/main" id="{4C9949A4-A0B5-46A9-BAC2-1FB5AD380958}"/>
              </a:ext>
            </a:extLst>
          </p:cNvPr>
          <p:cNvSpPr>
            <a:spLocks noGrp="1"/>
          </p:cNvSpPr>
          <p:nvPr>
            <p:ph type="title"/>
          </p:nvPr>
        </p:nvSpPr>
        <p:spPr/>
        <p:txBody>
          <a:bodyPr/>
          <a:lstStyle/>
          <a:p>
            <a:r>
              <a:rPr lang="ja-JP" altLang="en-US" dirty="0"/>
              <a:t>ネイティブタイアップ：誘導枠詳細</a:t>
            </a:r>
            <a:endParaRPr kumimoji="1" lang="ja-JP" altLang="en-US" dirty="0"/>
          </a:p>
        </p:txBody>
      </p:sp>
      <p:sp>
        <p:nvSpPr>
          <p:cNvPr id="3" name="スライド番号プレースホルダー 2">
            <a:extLst>
              <a:ext uri="{FF2B5EF4-FFF2-40B4-BE49-F238E27FC236}">
                <a16:creationId xmlns:a16="http://schemas.microsoft.com/office/drawing/2014/main" id="{0075113A-02B5-4626-A602-C7C9EAD2B1ED}"/>
              </a:ext>
            </a:extLst>
          </p:cNvPr>
          <p:cNvSpPr>
            <a:spLocks noGrp="1"/>
          </p:cNvSpPr>
          <p:nvPr>
            <p:ph type="sldNum" sz="quarter" idx="12"/>
          </p:nvPr>
        </p:nvSpPr>
        <p:spPr/>
        <p:txBody>
          <a:bodyPr/>
          <a:lstStyle/>
          <a:p>
            <a:fld id="{5EE0A3BD-3DA5-4991-ABDC-D838213B01CE}" type="slidenum">
              <a:rPr kumimoji="1" lang="ja-JP" altLang="en-US" smtClean="0"/>
              <a:pPr/>
              <a:t>8</a:t>
            </a:fld>
            <a:endParaRPr kumimoji="1" lang="ja-JP" altLang="en-US" dirty="0"/>
          </a:p>
        </p:txBody>
      </p:sp>
      <p:sp>
        <p:nvSpPr>
          <p:cNvPr id="109" name="テキスト ボックス 108">
            <a:extLst>
              <a:ext uri="{FF2B5EF4-FFF2-40B4-BE49-F238E27FC236}">
                <a16:creationId xmlns:a16="http://schemas.microsoft.com/office/drawing/2014/main" id="{FA92AA22-8548-44C3-BDF1-D6278DC601AF}"/>
              </a:ext>
            </a:extLst>
          </p:cNvPr>
          <p:cNvSpPr txBox="1"/>
          <p:nvPr/>
        </p:nvSpPr>
        <p:spPr>
          <a:xfrm>
            <a:off x="4741813" y="1340768"/>
            <a:ext cx="1795363" cy="153888"/>
          </a:xfrm>
          <a:prstGeom prst="rect">
            <a:avLst/>
          </a:prstGeom>
          <a:noFill/>
        </p:spPr>
        <p:txBody>
          <a:bodyPr wrap="none" lIns="0" tIns="0" rIns="0" bIns="0" rtlCol="0">
            <a:spAutoFit/>
          </a:bodyPr>
          <a:lstStyle/>
          <a:p>
            <a:pPr algn="ctr"/>
            <a:r>
              <a:rPr kumimoji="1" lang="en-US" altLang="ja-JP" sz="1000" b="1" dirty="0"/>
              <a:t>【</a:t>
            </a:r>
            <a:r>
              <a:rPr kumimoji="1" lang="ja-JP" altLang="en-US" sz="1000" b="1" dirty="0"/>
              <a:t>ネイティブ広告記事ページ</a:t>
            </a:r>
            <a:r>
              <a:rPr kumimoji="1" lang="en-US" altLang="ja-JP" sz="1000" b="1" dirty="0"/>
              <a:t>】</a:t>
            </a:r>
            <a:endParaRPr kumimoji="1" lang="ja-JP" altLang="en-US" sz="1000" b="1" dirty="0"/>
          </a:p>
        </p:txBody>
      </p:sp>
      <p:grpSp>
        <p:nvGrpSpPr>
          <p:cNvPr id="30" name="グループ化 29">
            <a:extLst>
              <a:ext uri="{FF2B5EF4-FFF2-40B4-BE49-F238E27FC236}">
                <a16:creationId xmlns:a16="http://schemas.microsoft.com/office/drawing/2014/main" id="{9DE43179-FF45-4DB6-A844-2A89CAA91D0E}"/>
              </a:ext>
            </a:extLst>
          </p:cNvPr>
          <p:cNvGrpSpPr/>
          <p:nvPr/>
        </p:nvGrpSpPr>
        <p:grpSpPr>
          <a:xfrm>
            <a:off x="1640632" y="1412776"/>
            <a:ext cx="1154630" cy="1154629"/>
            <a:chOff x="1586883" y="965740"/>
            <a:chExt cx="1154630" cy="1154629"/>
          </a:xfrm>
        </p:grpSpPr>
        <p:pic>
          <p:nvPicPr>
            <p:cNvPr id="19" name="図 18">
              <a:extLst>
                <a:ext uri="{FF2B5EF4-FFF2-40B4-BE49-F238E27FC236}">
                  <a16:creationId xmlns:a16="http://schemas.microsoft.com/office/drawing/2014/main" id="{62DACBD3-06D4-4F69-8646-83F402236871}"/>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586883" y="965740"/>
              <a:ext cx="1154630" cy="1154629"/>
            </a:xfrm>
            <a:prstGeom prst="ellipse">
              <a:avLst/>
            </a:prstGeom>
            <a:ln w="28575">
              <a:solidFill>
                <a:schemeClr val="tx2"/>
              </a:solidFill>
            </a:ln>
          </p:spPr>
        </p:pic>
        <p:sp>
          <p:nvSpPr>
            <p:cNvPr id="70" name="テキスト ボックス 69">
              <a:extLst>
                <a:ext uri="{FF2B5EF4-FFF2-40B4-BE49-F238E27FC236}">
                  <a16:creationId xmlns:a16="http://schemas.microsoft.com/office/drawing/2014/main" id="{6EA98F2D-B360-4EBE-B049-DAF2BEA8852F}"/>
                </a:ext>
              </a:extLst>
            </p:cNvPr>
            <p:cNvSpPr txBox="1"/>
            <p:nvPr/>
          </p:nvSpPr>
          <p:spPr>
            <a:xfrm>
              <a:off x="2087253" y="1814248"/>
              <a:ext cx="153888" cy="184666"/>
            </a:xfrm>
            <a:prstGeom prst="rect">
              <a:avLst/>
            </a:prstGeom>
            <a:solidFill>
              <a:schemeClr val="bg1">
                <a:alpha val="70000"/>
              </a:schemeClr>
            </a:solidFill>
          </p:spPr>
          <p:txBody>
            <a:bodyPr wrap="none" lIns="0" tIns="0" rIns="0" bIns="0" rtlCol="0">
              <a:spAutoFit/>
            </a:bodyPr>
            <a:lstStyle/>
            <a:p>
              <a:pPr algn="ctr"/>
              <a:r>
                <a:rPr kumimoji="1" lang="ja-JP" altLang="en-US" sz="1200" b="1" dirty="0">
                  <a:solidFill>
                    <a:srgbClr val="FF0000"/>
                  </a:solidFill>
                </a:rPr>
                <a:t>①</a:t>
              </a:r>
            </a:p>
          </p:txBody>
        </p:sp>
      </p:grpSp>
      <p:grpSp>
        <p:nvGrpSpPr>
          <p:cNvPr id="29" name="グループ化 28">
            <a:extLst>
              <a:ext uri="{FF2B5EF4-FFF2-40B4-BE49-F238E27FC236}">
                <a16:creationId xmlns:a16="http://schemas.microsoft.com/office/drawing/2014/main" id="{46994660-E330-4FF4-B4DF-2BF30D60D7A0}"/>
              </a:ext>
            </a:extLst>
          </p:cNvPr>
          <p:cNvGrpSpPr/>
          <p:nvPr/>
        </p:nvGrpSpPr>
        <p:grpSpPr>
          <a:xfrm>
            <a:off x="2862266" y="2098005"/>
            <a:ext cx="1154630" cy="1160885"/>
            <a:chOff x="2574235" y="1839819"/>
            <a:chExt cx="1154630" cy="1160885"/>
          </a:xfrm>
        </p:grpSpPr>
        <p:pic>
          <p:nvPicPr>
            <p:cNvPr id="23" name="図 22">
              <a:extLst>
                <a:ext uri="{FF2B5EF4-FFF2-40B4-BE49-F238E27FC236}">
                  <a16:creationId xmlns:a16="http://schemas.microsoft.com/office/drawing/2014/main" id="{EA5F1914-EB6E-42ED-8B8A-855DC862CC1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t="-1"/>
            <a:stretch/>
          </p:blipFill>
          <p:spPr>
            <a:xfrm>
              <a:off x="2574235" y="1839819"/>
              <a:ext cx="1154630" cy="1160885"/>
            </a:xfrm>
            <a:prstGeom prst="ellipse">
              <a:avLst/>
            </a:prstGeom>
            <a:ln w="28575">
              <a:solidFill>
                <a:schemeClr val="tx2"/>
              </a:solidFill>
            </a:ln>
          </p:spPr>
        </p:pic>
        <p:sp>
          <p:nvSpPr>
            <p:cNvPr id="71" name="テキスト ボックス 70">
              <a:extLst>
                <a:ext uri="{FF2B5EF4-FFF2-40B4-BE49-F238E27FC236}">
                  <a16:creationId xmlns:a16="http://schemas.microsoft.com/office/drawing/2014/main" id="{74198E71-FBD4-43AC-8627-92B228AB97B6}"/>
                </a:ext>
              </a:extLst>
            </p:cNvPr>
            <p:cNvSpPr txBox="1"/>
            <p:nvPr/>
          </p:nvSpPr>
          <p:spPr>
            <a:xfrm>
              <a:off x="3074604" y="2725773"/>
              <a:ext cx="153888" cy="184666"/>
            </a:xfrm>
            <a:prstGeom prst="rect">
              <a:avLst/>
            </a:prstGeom>
            <a:solidFill>
              <a:schemeClr val="bg1">
                <a:alpha val="70000"/>
              </a:schemeClr>
            </a:solidFill>
          </p:spPr>
          <p:txBody>
            <a:bodyPr wrap="none" lIns="0" tIns="0" rIns="0" bIns="0" rtlCol="0">
              <a:spAutoFit/>
            </a:bodyPr>
            <a:lstStyle/>
            <a:p>
              <a:pPr algn="ctr"/>
              <a:r>
                <a:rPr kumimoji="1" lang="ja-JP" altLang="en-US" sz="1200" b="1" dirty="0">
                  <a:solidFill>
                    <a:srgbClr val="FF0000"/>
                  </a:solidFill>
                </a:rPr>
                <a:t>②</a:t>
              </a:r>
            </a:p>
          </p:txBody>
        </p:sp>
      </p:grpSp>
      <p:grpSp>
        <p:nvGrpSpPr>
          <p:cNvPr id="28" name="グループ化 27">
            <a:extLst>
              <a:ext uri="{FF2B5EF4-FFF2-40B4-BE49-F238E27FC236}">
                <a16:creationId xmlns:a16="http://schemas.microsoft.com/office/drawing/2014/main" id="{6C10CA89-4533-4A32-B40E-C853DC2E5146}"/>
              </a:ext>
            </a:extLst>
          </p:cNvPr>
          <p:cNvGrpSpPr/>
          <p:nvPr/>
        </p:nvGrpSpPr>
        <p:grpSpPr>
          <a:xfrm>
            <a:off x="1538782" y="2783031"/>
            <a:ext cx="1156168" cy="1150025"/>
            <a:chOff x="1496616" y="2707272"/>
            <a:chExt cx="1156168" cy="1150025"/>
          </a:xfrm>
        </p:grpSpPr>
        <p:pic>
          <p:nvPicPr>
            <p:cNvPr id="27" name="図 26">
              <a:extLst>
                <a:ext uri="{FF2B5EF4-FFF2-40B4-BE49-F238E27FC236}">
                  <a16:creationId xmlns:a16="http://schemas.microsoft.com/office/drawing/2014/main" id="{51020540-0A63-4277-8D93-4BA2CD907622}"/>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496616" y="2707272"/>
              <a:ext cx="1156168" cy="1150025"/>
            </a:xfrm>
            <a:prstGeom prst="ellipse">
              <a:avLst/>
            </a:prstGeom>
            <a:ln w="28575">
              <a:solidFill>
                <a:schemeClr val="tx2"/>
              </a:solidFill>
            </a:ln>
          </p:spPr>
        </p:pic>
        <p:sp>
          <p:nvSpPr>
            <p:cNvPr id="72" name="テキスト ボックス 71">
              <a:extLst>
                <a:ext uri="{FF2B5EF4-FFF2-40B4-BE49-F238E27FC236}">
                  <a16:creationId xmlns:a16="http://schemas.microsoft.com/office/drawing/2014/main" id="{02A805A4-497C-4131-B691-0D0E1630B600}"/>
                </a:ext>
              </a:extLst>
            </p:cNvPr>
            <p:cNvSpPr txBox="1"/>
            <p:nvPr/>
          </p:nvSpPr>
          <p:spPr>
            <a:xfrm>
              <a:off x="1843097" y="3557712"/>
              <a:ext cx="461665" cy="184666"/>
            </a:xfrm>
            <a:prstGeom prst="rect">
              <a:avLst/>
            </a:prstGeom>
            <a:solidFill>
              <a:schemeClr val="bg1">
                <a:alpha val="70000"/>
              </a:schemeClr>
            </a:solidFill>
          </p:spPr>
          <p:txBody>
            <a:bodyPr wrap="none" lIns="0" tIns="0" rIns="0" bIns="0" rtlCol="0">
              <a:spAutoFit/>
            </a:bodyPr>
            <a:lstStyle/>
            <a:p>
              <a:pPr algn="ctr"/>
              <a:r>
                <a:rPr kumimoji="1" lang="ja-JP" altLang="en-US" sz="1200" b="1" dirty="0">
                  <a:solidFill>
                    <a:srgbClr val="FF0000"/>
                  </a:solidFill>
                </a:rPr>
                <a:t>③～⑤</a:t>
              </a:r>
            </a:p>
          </p:txBody>
        </p:sp>
      </p:grpSp>
      <p:sp>
        <p:nvSpPr>
          <p:cNvPr id="64" name="テキスト ボックス 63">
            <a:extLst>
              <a:ext uri="{FF2B5EF4-FFF2-40B4-BE49-F238E27FC236}">
                <a16:creationId xmlns:a16="http://schemas.microsoft.com/office/drawing/2014/main" id="{8FFBD396-4104-446E-80D8-588AA034A4C5}"/>
              </a:ext>
            </a:extLst>
          </p:cNvPr>
          <p:cNvSpPr txBox="1"/>
          <p:nvPr/>
        </p:nvSpPr>
        <p:spPr>
          <a:xfrm>
            <a:off x="56456" y="6595243"/>
            <a:ext cx="4482448" cy="186974"/>
          </a:xfrm>
          <a:prstGeom prst="rect">
            <a:avLst/>
          </a:prstGeom>
          <a:noFill/>
          <a:ln>
            <a:noFill/>
          </a:ln>
        </p:spPr>
        <p:txBody>
          <a:bodyPr wrap="square" lIns="0" tIns="0" rIns="0" bIns="0" rtlCol="0">
            <a:spAutoFit/>
          </a:bodyPr>
          <a:lstStyle/>
          <a:p>
            <a:pPr marL="171450" indent="-171450" algn="r">
              <a:lnSpc>
                <a:spcPct val="150000"/>
              </a:lnSpc>
              <a:buFont typeface="Yu Gothic" panose="020B0400000000000000" pitchFamily="50" charset="-128"/>
              <a:buChar char="※"/>
            </a:pPr>
            <a:r>
              <a:rPr lang="ja-JP" altLang="en-US" sz="900" dirty="0"/>
              <a:t>①⑦⑧のメニューは広告誘導では無いため、広告レポートには掲載されません</a:t>
            </a:r>
            <a:endParaRPr lang="en-US" altLang="ja-JP" sz="900" dirty="0"/>
          </a:p>
        </p:txBody>
      </p:sp>
      <p:sp>
        <p:nvSpPr>
          <p:cNvPr id="69" name="四角形: 角を丸くする 68">
            <a:extLst>
              <a:ext uri="{FF2B5EF4-FFF2-40B4-BE49-F238E27FC236}">
                <a16:creationId xmlns:a16="http://schemas.microsoft.com/office/drawing/2014/main" id="{5BE34EB4-E46F-4B60-85C8-47B81AF26FDB}"/>
              </a:ext>
            </a:extLst>
          </p:cNvPr>
          <p:cNvSpPr/>
          <p:nvPr/>
        </p:nvSpPr>
        <p:spPr>
          <a:xfrm>
            <a:off x="319353" y="4214563"/>
            <a:ext cx="1993394" cy="292700"/>
          </a:xfrm>
          <a:prstGeom prst="roundRect">
            <a:avLst/>
          </a:prstGeom>
          <a:solidFill>
            <a:schemeClr val="bg1"/>
          </a:solidFill>
          <a:ln w="190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t" anchorCtr="0" forceAA="0" compatLnSpc="1">
            <a:prstTxWarp prst="textNoShape">
              <a:avLst/>
            </a:prstTxWarp>
            <a:spAutoFit/>
          </a:bodyPr>
          <a:lstStyle/>
          <a:p>
            <a:pPr algn="ctr">
              <a:lnSpc>
                <a:spcPct val="150000"/>
              </a:lnSpc>
            </a:pPr>
            <a:r>
              <a:rPr kumimoji="1" lang="ja-JP" altLang="en-US" sz="1050" b="1" dirty="0">
                <a:solidFill>
                  <a:schemeClr val="tx1"/>
                </a:solidFill>
              </a:rPr>
              <a:t>想定</a:t>
            </a:r>
            <a:r>
              <a:rPr kumimoji="1" lang="en-US" altLang="ja-JP" sz="1050" b="1" dirty="0">
                <a:solidFill>
                  <a:schemeClr val="tx1"/>
                </a:solidFill>
              </a:rPr>
              <a:t>PV</a:t>
            </a:r>
            <a:r>
              <a:rPr kumimoji="1" lang="ja-JP" altLang="en-US" sz="1050" b="1" dirty="0">
                <a:solidFill>
                  <a:schemeClr val="tx1"/>
                </a:solidFill>
              </a:rPr>
              <a:t>：</a:t>
            </a:r>
            <a:r>
              <a:rPr kumimoji="1" lang="en-US" altLang="ja-JP" sz="1050" b="1" dirty="0">
                <a:solidFill>
                  <a:schemeClr val="tx1"/>
                </a:solidFill>
              </a:rPr>
              <a:t>3,000</a:t>
            </a:r>
            <a:r>
              <a:rPr kumimoji="1" lang="ja-JP" altLang="en-US" sz="1050" b="1" dirty="0">
                <a:solidFill>
                  <a:schemeClr val="tx1"/>
                </a:solidFill>
              </a:rPr>
              <a:t>～</a:t>
            </a:r>
            <a:r>
              <a:rPr kumimoji="1" lang="en-US" altLang="ja-JP" sz="1050" b="1" dirty="0">
                <a:solidFill>
                  <a:schemeClr val="tx1"/>
                </a:solidFill>
              </a:rPr>
              <a:t>5,000</a:t>
            </a:r>
            <a:endParaRPr kumimoji="1" lang="ja-JP" altLang="en-US" sz="1050" b="1" dirty="0">
              <a:solidFill>
                <a:schemeClr val="tx1"/>
              </a:solidFill>
            </a:endParaRPr>
          </a:p>
        </p:txBody>
      </p:sp>
      <p:sp>
        <p:nvSpPr>
          <p:cNvPr id="73" name="四角形: 角を丸くする 72">
            <a:extLst>
              <a:ext uri="{FF2B5EF4-FFF2-40B4-BE49-F238E27FC236}">
                <a16:creationId xmlns:a16="http://schemas.microsoft.com/office/drawing/2014/main" id="{771CF9C5-6A71-4D13-8F9C-A62FAA78B2C6}"/>
              </a:ext>
            </a:extLst>
          </p:cNvPr>
          <p:cNvSpPr/>
          <p:nvPr/>
        </p:nvSpPr>
        <p:spPr>
          <a:xfrm>
            <a:off x="2405131" y="4221333"/>
            <a:ext cx="2247237" cy="281207"/>
          </a:xfrm>
          <a:prstGeom prst="roundRect">
            <a:avLst/>
          </a:prstGeom>
          <a:solidFill>
            <a:schemeClr val="bg1"/>
          </a:solidFill>
          <a:ln w="190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t" anchorCtr="0" forceAA="0" compatLnSpc="1">
            <a:prstTxWarp prst="textNoShape">
              <a:avLst/>
            </a:prstTxWarp>
            <a:spAutoFit/>
          </a:bodyPr>
          <a:lstStyle/>
          <a:p>
            <a:pPr algn="ctr">
              <a:lnSpc>
                <a:spcPct val="150000"/>
              </a:lnSpc>
            </a:pPr>
            <a:r>
              <a:rPr kumimoji="1" lang="ja-JP" altLang="en-US" sz="1050" b="1" dirty="0">
                <a:solidFill>
                  <a:schemeClr val="tx1"/>
                </a:solidFill>
              </a:rPr>
              <a:t>広告誘導期間：</a:t>
            </a:r>
            <a:r>
              <a:rPr kumimoji="1" lang="en-US" altLang="ja-JP" sz="1050" b="1" dirty="0">
                <a:solidFill>
                  <a:schemeClr val="tx1"/>
                </a:solidFill>
              </a:rPr>
              <a:t>1</a:t>
            </a:r>
            <a:r>
              <a:rPr kumimoji="1" lang="ja-JP" altLang="en-US" sz="1050" b="1" dirty="0">
                <a:solidFill>
                  <a:schemeClr val="tx1"/>
                </a:solidFill>
              </a:rPr>
              <a:t>ヵ月間</a:t>
            </a:r>
          </a:p>
        </p:txBody>
      </p:sp>
      <p:sp>
        <p:nvSpPr>
          <p:cNvPr id="74" name="テキスト ボックス 73">
            <a:extLst>
              <a:ext uri="{FF2B5EF4-FFF2-40B4-BE49-F238E27FC236}">
                <a16:creationId xmlns:a16="http://schemas.microsoft.com/office/drawing/2014/main" id="{3496A62D-CCE6-4051-BF89-73ADC9820336}"/>
              </a:ext>
            </a:extLst>
          </p:cNvPr>
          <p:cNvSpPr txBox="1"/>
          <p:nvPr/>
        </p:nvSpPr>
        <p:spPr>
          <a:xfrm>
            <a:off x="300366" y="764704"/>
            <a:ext cx="9305265" cy="250581"/>
          </a:xfrm>
          <a:prstGeom prst="rect">
            <a:avLst/>
          </a:prstGeom>
          <a:noFill/>
        </p:spPr>
        <p:txBody>
          <a:bodyPr wrap="square" lIns="0" tIns="0" rIns="0" bIns="0" rtlCol="0">
            <a:spAutoFit/>
          </a:bodyPr>
          <a:lstStyle/>
          <a:p>
            <a:pPr>
              <a:lnSpc>
                <a:spcPct val="150000"/>
              </a:lnSpc>
            </a:pPr>
            <a:r>
              <a:rPr kumimoji="1" lang="ja-JP" altLang="en-US" sz="1200" b="1" spc="300" dirty="0">
                <a:latin typeface="+mn-ea"/>
              </a:rPr>
              <a:t>編集記事同様、サイトの新着記事</a:t>
            </a:r>
            <a:r>
              <a:rPr lang="ja-JP" altLang="en-US" sz="1200" b="1" spc="300" dirty="0">
                <a:latin typeface="+mn-ea"/>
              </a:rPr>
              <a:t>（①）や公式</a:t>
            </a:r>
            <a:r>
              <a:rPr lang="en-US" altLang="ja-JP" sz="1200" b="1" spc="300" dirty="0">
                <a:latin typeface="+mn-ea"/>
              </a:rPr>
              <a:t>SNS</a:t>
            </a:r>
            <a:r>
              <a:rPr lang="ja-JP" altLang="en-US" sz="1200" b="1" spc="300" dirty="0">
                <a:latin typeface="+mn-ea"/>
              </a:rPr>
              <a:t>（⑦⑧）からも誘導があるのが特徴です。</a:t>
            </a:r>
            <a:endParaRPr kumimoji="1" lang="en-US" altLang="ja-JP" sz="1200" b="1" spc="300" dirty="0">
              <a:latin typeface="+mn-ea"/>
            </a:endParaRPr>
          </a:p>
        </p:txBody>
      </p:sp>
      <p:grpSp>
        <p:nvGrpSpPr>
          <p:cNvPr id="16" name="グループ化 15">
            <a:extLst>
              <a:ext uri="{FF2B5EF4-FFF2-40B4-BE49-F238E27FC236}">
                <a16:creationId xmlns:a16="http://schemas.microsoft.com/office/drawing/2014/main" id="{0AF06AED-0170-411C-B8CC-F4CE4060DF4B}"/>
              </a:ext>
            </a:extLst>
          </p:cNvPr>
          <p:cNvGrpSpPr/>
          <p:nvPr/>
        </p:nvGrpSpPr>
        <p:grpSpPr>
          <a:xfrm>
            <a:off x="5803758" y="2079064"/>
            <a:ext cx="1021450" cy="1926000"/>
            <a:chOff x="5745088" y="1988840"/>
            <a:chExt cx="1021450" cy="1926000"/>
          </a:xfrm>
        </p:grpSpPr>
        <p:grpSp>
          <p:nvGrpSpPr>
            <p:cNvPr id="57" name="グループ化 56">
              <a:extLst>
                <a:ext uri="{FF2B5EF4-FFF2-40B4-BE49-F238E27FC236}">
                  <a16:creationId xmlns:a16="http://schemas.microsoft.com/office/drawing/2014/main" id="{30E7784C-1D37-4B8F-BEBB-2C2F217F0BC3}"/>
                </a:ext>
              </a:extLst>
            </p:cNvPr>
            <p:cNvGrpSpPr/>
            <p:nvPr/>
          </p:nvGrpSpPr>
          <p:grpSpPr>
            <a:xfrm>
              <a:off x="5745088" y="1988840"/>
              <a:ext cx="1021450" cy="1926000"/>
              <a:chOff x="337005" y="920333"/>
              <a:chExt cx="2094251" cy="3948828"/>
            </a:xfrm>
          </p:grpSpPr>
          <p:sp>
            <p:nvSpPr>
              <p:cNvPr id="67" name="四角形: 角を丸くする 66">
                <a:extLst>
                  <a:ext uri="{FF2B5EF4-FFF2-40B4-BE49-F238E27FC236}">
                    <a16:creationId xmlns:a16="http://schemas.microsoft.com/office/drawing/2014/main" id="{895AD9C5-3B48-4C03-AE77-E19456EDF05D}"/>
                  </a:ext>
                </a:extLst>
              </p:cNvPr>
              <p:cNvSpPr/>
              <p:nvPr/>
            </p:nvSpPr>
            <p:spPr>
              <a:xfrm>
                <a:off x="337005" y="920333"/>
                <a:ext cx="2094251" cy="3948828"/>
              </a:xfrm>
              <a:prstGeom prst="roundRect">
                <a:avLst>
                  <a:gd name="adj" fmla="val 8841"/>
                </a:avLst>
              </a:prstGeom>
              <a:solidFill>
                <a:schemeClr val="bg1">
                  <a:lumMod val="6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sp>
            <p:nvSpPr>
              <p:cNvPr id="68" name="楕円 67">
                <a:extLst>
                  <a:ext uri="{FF2B5EF4-FFF2-40B4-BE49-F238E27FC236}">
                    <a16:creationId xmlns:a16="http://schemas.microsoft.com/office/drawing/2014/main" id="{C11437CB-3E78-4675-8C22-51F4F60BA115}"/>
                  </a:ext>
                </a:extLst>
              </p:cNvPr>
              <p:cNvSpPr/>
              <p:nvPr/>
            </p:nvSpPr>
            <p:spPr>
              <a:xfrm>
                <a:off x="1208584" y="4402761"/>
                <a:ext cx="360040" cy="360040"/>
              </a:xfrm>
              <a:prstGeom prst="ellipse">
                <a:avLst/>
              </a:prstGeom>
              <a:solidFill>
                <a:schemeClr val="bg1">
                  <a:lumMod val="5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ctr" anchorCtr="0" forceAA="0" compatLnSpc="1">
                <a:prstTxWarp prst="textNoShape">
                  <a:avLst/>
                </a:prstTxWarp>
                <a:noAutofit/>
              </a:bodyPr>
              <a:lstStyle/>
              <a:p>
                <a:pPr algn="ctr">
                  <a:lnSpc>
                    <a:spcPct val="150000"/>
                  </a:lnSpc>
                </a:pPr>
                <a:endParaRPr kumimoji="1" lang="ja-JP" altLang="en-US" sz="900" b="1" dirty="0">
                  <a:solidFill>
                    <a:schemeClr val="tx1"/>
                  </a:solidFill>
                </a:endParaRPr>
              </a:p>
            </p:txBody>
          </p:sp>
        </p:grpSp>
        <p:pic>
          <p:nvPicPr>
            <p:cNvPr id="15" name="図 14">
              <a:extLst>
                <a:ext uri="{FF2B5EF4-FFF2-40B4-BE49-F238E27FC236}">
                  <a16:creationId xmlns:a16="http://schemas.microsoft.com/office/drawing/2014/main" id="{1F95309A-7B7E-4A5E-AD24-F2CF64FF53A6}"/>
                </a:ext>
              </a:extLst>
            </p:cNvPr>
            <p:cNvPicPr>
              <a:picLocks noChangeAspect="1"/>
            </p:cNvPicPr>
            <p:nvPr/>
          </p:nvPicPr>
          <p:blipFill rotWithShape="1">
            <a:blip r:embed="rId11">
              <a:extLst>
                <a:ext uri="{28A0092B-C50C-407E-A947-70E740481C1C}">
                  <a14:useLocalDpi xmlns:a14="http://schemas.microsoft.com/office/drawing/2010/main" val="0"/>
                </a:ext>
              </a:extLst>
            </a:blip>
            <a:srcRect b="28001"/>
            <a:stretch/>
          </p:blipFill>
          <p:spPr>
            <a:xfrm>
              <a:off x="5835291" y="2108171"/>
              <a:ext cx="843288" cy="1507179"/>
            </a:xfrm>
            <a:prstGeom prst="rect">
              <a:avLst/>
            </a:prstGeom>
          </p:spPr>
        </p:pic>
      </p:grpSp>
      <p:sp>
        <p:nvSpPr>
          <p:cNvPr id="56" name="四角形: 角を丸くする 55">
            <a:extLst>
              <a:ext uri="{FF2B5EF4-FFF2-40B4-BE49-F238E27FC236}">
                <a16:creationId xmlns:a16="http://schemas.microsoft.com/office/drawing/2014/main" id="{E63CA925-2067-415D-ACCD-68399952626F}"/>
              </a:ext>
            </a:extLst>
          </p:cNvPr>
          <p:cNvSpPr/>
          <p:nvPr/>
        </p:nvSpPr>
        <p:spPr>
          <a:xfrm>
            <a:off x="4743855" y="4215586"/>
            <a:ext cx="1993394" cy="292700"/>
          </a:xfrm>
          <a:prstGeom prst="roundRect">
            <a:avLst/>
          </a:prstGeom>
          <a:solidFill>
            <a:schemeClr val="bg1"/>
          </a:solidFill>
          <a:ln w="190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t" anchorCtr="0" forceAA="0" compatLnSpc="1">
            <a:prstTxWarp prst="textNoShape">
              <a:avLst/>
            </a:prstTxWarp>
            <a:spAutoFit/>
          </a:bodyPr>
          <a:lstStyle/>
          <a:p>
            <a:pPr algn="ctr">
              <a:lnSpc>
                <a:spcPct val="150000"/>
              </a:lnSpc>
            </a:pPr>
            <a:r>
              <a:rPr kumimoji="1" lang="ja-JP" altLang="en-US" sz="1050" b="1" dirty="0">
                <a:solidFill>
                  <a:schemeClr val="tx1"/>
                </a:solidFill>
              </a:rPr>
              <a:t>平日任意の日程で公開可能</a:t>
            </a:r>
          </a:p>
        </p:txBody>
      </p:sp>
      <p:sp>
        <p:nvSpPr>
          <p:cNvPr id="58" name="四角形: 角を丸くする 57">
            <a:extLst>
              <a:ext uri="{FF2B5EF4-FFF2-40B4-BE49-F238E27FC236}">
                <a16:creationId xmlns:a16="http://schemas.microsoft.com/office/drawing/2014/main" id="{C2281CC4-9DC0-4B69-873F-EF2B007865C3}"/>
              </a:ext>
            </a:extLst>
          </p:cNvPr>
          <p:cNvSpPr/>
          <p:nvPr/>
        </p:nvSpPr>
        <p:spPr>
          <a:xfrm>
            <a:off x="6825208" y="4221333"/>
            <a:ext cx="2247237" cy="292700"/>
          </a:xfrm>
          <a:prstGeom prst="roundRect">
            <a:avLst/>
          </a:prstGeom>
          <a:solidFill>
            <a:schemeClr val="bg1"/>
          </a:solidFill>
          <a:ln w="190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36000" numCol="1" spcCol="0" rtlCol="0" fromWordArt="0" anchor="t" anchorCtr="0" forceAA="0" compatLnSpc="1">
            <a:prstTxWarp prst="textNoShape">
              <a:avLst/>
            </a:prstTxWarp>
            <a:spAutoFit/>
          </a:bodyPr>
          <a:lstStyle/>
          <a:p>
            <a:pPr algn="ctr">
              <a:lnSpc>
                <a:spcPct val="150000"/>
              </a:lnSpc>
            </a:pPr>
            <a:r>
              <a:rPr kumimoji="1" lang="ja-JP" altLang="en-US" sz="1050" b="1" dirty="0">
                <a:solidFill>
                  <a:schemeClr val="tx1"/>
                </a:solidFill>
              </a:rPr>
              <a:t>記事のアーカイブ有り（無料）</a:t>
            </a:r>
          </a:p>
        </p:txBody>
      </p:sp>
    </p:spTree>
    <p:extLst>
      <p:ext uri="{BB962C8B-B14F-4D97-AF65-F5344CB8AC3E}">
        <p14:creationId xmlns:p14="http://schemas.microsoft.com/office/powerpoint/2010/main" val="825626880"/>
      </p:ext>
    </p:extLst>
  </p:cSld>
  <p:clrMapOvr>
    <a:masterClrMapping/>
  </p:clrMapOvr>
</p:sld>
</file>

<file path=ppt/theme/theme1.xml><?xml version="1.0" encoding="utf-8"?>
<a:theme xmlns:a="http://schemas.openxmlformats.org/drawingml/2006/main" name="Office テーマ">
  <a:themeElements>
    <a:clrScheme name="doors">
      <a:dk1>
        <a:sysClr val="windowText" lastClr="000000"/>
      </a:dk1>
      <a:lt1>
        <a:sysClr val="window" lastClr="FFFFFF"/>
      </a:lt1>
      <a:dk2>
        <a:srgbClr val="FF6600"/>
      </a:dk2>
      <a:lt2>
        <a:srgbClr val="E7E6E6"/>
      </a:lt2>
      <a:accent1>
        <a:srgbClr val="DA3FE0"/>
      </a:accent1>
      <a:accent2>
        <a:srgbClr val="C64648"/>
      </a:accent2>
      <a:accent3>
        <a:srgbClr val="FF3C5F"/>
      </a:accent3>
      <a:accent4>
        <a:srgbClr val="BC0865"/>
      </a:accent4>
      <a:accent5>
        <a:srgbClr val="92D050"/>
      </a:accent5>
      <a:accent6>
        <a:srgbClr val="1390A1"/>
      </a:accent6>
      <a:hlink>
        <a:srgbClr val="5F2153"/>
      </a:hlink>
      <a:folHlink>
        <a:srgbClr val="954F72"/>
      </a:folHlink>
    </a:clrScheme>
    <a:fontScheme name="ユーザー定義 3">
      <a:majorFont>
        <a:latin typeface="Trebuchet MS"/>
        <a:ea typeface="游ゴシック"/>
        <a:cs typeface=""/>
      </a:majorFont>
      <a:minorFont>
        <a:latin typeface="Trebuchet MS"/>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alpha val="70000"/>
          </a:schemeClr>
        </a:solidFill>
        <a:ln w="19050">
          <a:noFill/>
          <a:prstDash val="solid"/>
        </a:ln>
      </a:spPr>
      <a:bodyPr rot="0" spcFirstLastPara="0" vertOverflow="overflow" horzOverflow="overflow" vert="horz" wrap="square" lIns="0" tIns="0" rIns="0" bIns="72000" numCol="1" spcCol="0" rtlCol="0" fromWordArt="0" anchor="t" anchorCtr="0" forceAA="0" compatLnSpc="1">
        <a:prstTxWarp prst="textNoShape">
          <a:avLst/>
        </a:prstTxWarp>
        <a:spAutoFit/>
      </a:bodyPr>
      <a:lstStyle>
        <a:defPPr algn="ctr">
          <a:lnSpc>
            <a:spcPct val="150000"/>
          </a:lnSpc>
          <a:defRPr kumimoji="1" sz="1200" b="1" spc="3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1">
              <a:lumMod val="50000"/>
            </a:schemeClr>
          </a:solidFill>
          <a:tailEnd type="none" w="lg" len="med"/>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effectLst/>
      </a:spPr>
      <a:bodyPr wrap="none" lIns="0" tIns="0" rIns="0" bIns="0">
        <a:spAutoFit/>
      </a:bodyPr>
      <a:lstStyle>
        <a:defPPr algn="ctr">
          <a:defRPr sz="2400" b="1" spc="300" dirty="0" smtClean="0">
            <a:latin typeface="+mn-ea"/>
            <a:cs typeface="メイリオ"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18071</TotalTime>
  <Words>2873</Words>
  <Application>Microsoft Office PowerPoint</Application>
  <PresentationFormat>A4 210 x 297 mm</PresentationFormat>
  <Paragraphs>599</Paragraphs>
  <Slides>23</Slides>
  <Notes>18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游ゴシック</vt:lpstr>
      <vt:lpstr>游ゴシック</vt:lpstr>
      <vt:lpstr>Arial</vt:lpstr>
      <vt:lpstr>Trebuchet MS</vt:lpstr>
      <vt:lpstr>Office テーマ</vt:lpstr>
      <vt:lpstr>PowerPoint プレゼンテーション</vt:lpstr>
      <vt:lpstr>PowerPoint プレゼンテーション</vt:lpstr>
      <vt:lpstr>２０１９年２月創刊から拡大中！</vt:lpstr>
      <vt:lpstr>日経doors読者のペルソナ</vt:lpstr>
      <vt:lpstr>日経doors読者のペルソナ</vt:lpstr>
      <vt:lpstr>日経doors読者プロフィール</vt:lpstr>
      <vt:lpstr>PowerPoint プレゼンテーション</vt:lpstr>
      <vt:lpstr>ネイティブタイアップ：日経doorsスタイルでコンテンツを読者に訴求！</vt:lpstr>
      <vt:lpstr>ネイティブタイアップ：誘導枠詳細</vt:lpstr>
      <vt:lpstr>ネイティブタイアップ：スペシャルプラン「年間パートナー」</vt:lpstr>
      <vt:lpstr>ネイティブタイアップ：料金表</vt:lpstr>
      <vt:lpstr>ディスプレイ広告</vt:lpstr>
      <vt:lpstr>ディスプレイ広告：メニュー一覧</vt:lpstr>
      <vt:lpstr>ディスプレイ広告：ビルボード</vt:lpstr>
      <vt:lpstr>ディスプレイ広告：レクタングル</vt:lpstr>
      <vt:lpstr>ディスプレイ広告：インフィード</vt:lpstr>
      <vt:lpstr>ディスプレイ広告：スマホ・ヘッダーパネル</vt:lpstr>
      <vt:lpstr>ディスプレイ広告：スマホヘッダー動画</vt:lpstr>
      <vt:lpstr>ディスプレイ広告：プレミアムテキスト</vt:lpstr>
      <vt:lpstr>ディスプレイ広告：テキストアド</vt:lpstr>
      <vt:lpstr>ディスプレイ広告：Run of xwoman レクタングル</vt:lpstr>
      <vt:lpstr>メールマガジン広告：インフィード（HTMLメール）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伊藤 香央里</dc:creator>
  <cp:lastModifiedBy>森川 大輔</cp:lastModifiedBy>
  <cp:revision>906</cp:revision>
  <cp:lastPrinted>2018-12-18T11:20:29Z</cp:lastPrinted>
  <dcterms:created xsi:type="dcterms:W3CDTF">2018-05-31T02:25:52Z</dcterms:created>
  <dcterms:modified xsi:type="dcterms:W3CDTF">2020-11-06T01:14:38Z</dcterms:modified>
</cp:coreProperties>
</file>