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1" r:id="rId9"/>
    <p:sldId id="262" r:id="rId10"/>
    <p:sldId id="272" r:id="rId11"/>
    <p:sldId id="277" r:id="rId12"/>
    <p:sldId id="263" r:id="rId13"/>
    <p:sldId id="264" r:id="rId14"/>
    <p:sldId id="275" r:id="rId15"/>
    <p:sldId id="279" r:id="rId16"/>
    <p:sldId id="266" r:id="rId17"/>
    <p:sldId id="278" r:id="rId18"/>
    <p:sldId id="265" r:id="rId19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6" autoAdjust="0"/>
    <p:restoredTop sz="86389" autoAdjust="0"/>
  </p:normalViewPr>
  <p:slideViewPr>
    <p:cSldViewPr snapToGrid="0">
      <p:cViewPr varScale="1">
        <p:scale>
          <a:sx n="89" d="100"/>
          <a:sy n="89" d="100"/>
        </p:scale>
        <p:origin x="180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142" y="-84"/>
      </p:cViewPr>
      <p:guideLst>
        <p:guide orient="horz" pos="3224"/>
        <p:guide pos="223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5750" cy="511813"/>
          </a:xfrm>
          <a:prstGeom prst="rect">
            <a:avLst/>
          </a:prstGeom>
        </p:spPr>
        <p:txBody>
          <a:bodyPr vert="horz" lIns="95368" tIns="47683" rIns="95368" bIns="4768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880" y="3"/>
            <a:ext cx="3075750" cy="511813"/>
          </a:xfrm>
          <a:prstGeom prst="rect">
            <a:avLst/>
          </a:prstGeom>
        </p:spPr>
        <p:txBody>
          <a:bodyPr vert="horz" lIns="95368" tIns="47683" rIns="95368" bIns="47683" rtlCol="0"/>
          <a:lstStyle>
            <a:lvl1pPr algn="r">
              <a:defRPr sz="1300"/>
            </a:lvl1pPr>
          </a:lstStyle>
          <a:p>
            <a:fld id="{6A7E558F-672F-4E49-B37D-1699858342E3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721156"/>
            <a:ext cx="3075750" cy="511812"/>
          </a:xfrm>
          <a:prstGeom prst="rect">
            <a:avLst/>
          </a:prstGeom>
        </p:spPr>
        <p:txBody>
          <a:bodyPr vert="horz" lIns="95368" tIns="47683" rIns="95368" bIns="4768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880" y="9721156"/>
            <a:ext cx="3075750" cy="511812"/>
          </a:xfrm>
          <a:prstGeom prst="rect">
            <a:avLst/>
          </a:prstGeom>
        </p:spPr>
        <p:txBody>
          <a:bodyPr vert="horz" lIns="95368" tIns="47683" rIns="95368" bIns="47683" rtlCol="0" anchor="b"/>
          <a:lstStyle>
            <a:lvl1pPr algn="r">
              <a:defRPr sz="1300"/>
            </a:lvl1pPr>
          </a:lstStyle>
          <a:p>
            <a:fld id="{359E8EA5-17C7-47E9-BFFA-27BBC5523B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397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5750" cy="511813"/>
          </a:xfrm>
          <a:prstGeom prst="rect">
            <a:avLst/>
          </a:prstGeom>
        </p:spPr>
        <p:txBody>
          <a:bodyPr vert="horz" lIns="95368" tIns="47683" rIns="95368" bIns="4768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880" y="3"/>
            <a:ext cx="3075750" cy="511813"/>
          </a:xfrm>
          <a:prstGeom prst="rect">
            <a:avLst/>
          </a:prstGeom>
        </p:spPr>
        <p:txBody>
          <a:bodyPr vert="horz" lIns="95368" tIns="47683" rIns="95368" bIns="47683" rtlCol="0"/>
          <a:lstStyle>
            <a:lvl1pPr algn="r">
              <a:defRPr sz="1300"/>
            </a:lvl1pPr>
          </a:lstStyle>
          <a:p>
            <a:fld id="{F5ABA5F2-24F8-4939-BB43-3ECF3ACD537E}" type="datetimeFigureOut">
              <a:rPr kumimoji="1" lang="ja-JP" altLang="en-US" smtClean="0"/>
              <a:t>2026/4/4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8" tIns="47683" rIns="95368" bIns="476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34" y="4861403"/>
            <a:ext cx="5678436" cy="4606317"/>
          </a:xfrm>
          <a:prstGeom prst="rect">
            <a:avLst/>
          </a:prstGeom>
        </p:spPr>
        <p:txBody>
          <a:bodyPr vert="horz" lIns="95368" tIns="47683" rIns="95368" bIns="476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156"/>
            <a:ext cx="3075750" cy="511812"/>
          </a:xfrm>
          <a:prstGeom prst="rect">
            <a:avLst/>
          </a:prstGeom>
        </p:spPr>
        <p:txBody>
          <a:bodyPr vert="horz" lIns="95368" tIns="47683" rIns="95368" bIns="4768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880" y="9721156"/>
            <a:ext cx="3075750" cy="511812"/>
          </a:xfrm>
          <a:prstGeom prst="rect">
            <a:avLst/>
          </a:prstGeom>
        </p:spPr>
        <p:txBody>
          <a:bodyPr vert="horz" lIns="95368" tIns="47683" rIns="95368" bIns="47683" rtlCol="0" anchor="b"/>
          <a:lstStyle>
            <a:lvl1pPr algn="r">
              <a:defRPr sz="1300"/>
            </a:lvl1pPr>
          </a:lstStyle>
          <a:p>
            <a:fld id="{9C0BE753-668A-4505-BBBC-14BEB68124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46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76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203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BE753-668A-4505-BBBC-14BEB68124B1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589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40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86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038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639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16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97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61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50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90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368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46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44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E753-668A-4505-BBBC-14BEB68124B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03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C700A-F8DB-4EE1-933A-F22DB6422E2C}" type="datetimeFigureOut">
              <a:rPr lang="ja-JP" altLang="en-US"/>
              <a:pPr>
                <a:defRPr/>
              </a:pPr>
              <a:t>2026/4/4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0696-86C7-47CA-98B6-EDE501B968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経Gooday 注記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 txBox="1">
            <a:spLocks/>
          </p:cNvSpPr>
          <p:nvPr userDrawn="1"/>
        </p:nvSpPr>
        <p:spPr bwMode="auto">
          <a:xfrm>
            <a:off x="8243888" y="6538913"/>
            <a:ext cx="900112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0F06ACE-D8F2-4FA1-8152-0BDD50CB037C}" type="slidenum">
              <a:rPr lang="ja-JP" altLang="en-US" sz="16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60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 userDrawn="1"/>
        </p:nvSpPr>
        <p:spPr bwMode="auto">
          <a:xfrm>
            <a:off x="8429625" y="65008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021C27F-48D1-4353-B1A6-510E019D3DF8}" type="slidenum">
              <a:rPr lang="en-US" altLang="ja-JP" sz="1200" smtClean="0">
                <a:solidFill>
                  <a:srgbClr val="92D05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200" dirty="0">
              <a:solidFill>
                <a:srgbClr val="92D050"/>
              </a:solidFill>
            </a:endParaRPr>
          </a:p>
        </p:txBody>
      </p:sp>
      <p:sp>
        <p:nvSpPr>
          <p:cNvPr id="4" name="角丸四角形 3"/>
          <p:cNvSpPr>
            <a:spLocks noChangeArrowheads="1"/>
          </p:cNvSpPr>
          <p:nvPr userDrawn="1"/>
        </p:nvSpPr>
        <p:spPr bwMode="auto">
          <a:xfrm>
            <a:off x="71438" y="71438"/>
            <a:ext cx="9001125" cy="6715125"/>
          </a:xfrm>
          <a:prstGeom prst="roundRect">
            <a:avLst>
              <a:gd name="adj" fmla="val 944"/>
            </a:avLst>
          </a:prstGeom>
          <a:noFill/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cxnSp>
        <p:nvCxnSpPr>
          <p:cNvPr id="5" name="直線コネクタ 9"/>
          <p:cNvCxnSpPr>
            <a:cxnSpLocks noChangeShapeType="1"/>
          </p:cNvCxnSpPr>
          <p:nvPr userDrawn="1"/>
        </p:nvCxnSpPr>
        <p:spPr bwMode="auto">
          <a:xfrm>
            <a:off x="71438" y="928688"/>
            <a:ext cx="9001125" cy="1587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</p:spPr>
      </p:cxn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90F5-B8DA-43A5-A26C-F76740B954AE}" type="datetime1">
              <a:rPr lang="ja-JP" altLang="en-US"/>
              <a:pPr>
                <a:defRPr/>
              </a:pPr>
              <a:t>2026/4/4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6" name="Picture 2" descr="日経 Gooday">
            <a:extLst>
              <a:ext uri="{FF2B5EF4-FFF2-40B4-BE49-F238E27FC236}">
                <a16:creationId xmlns:a16="http://schemas.microsoft.com/office/drawing/2014/main" id="{3FC5A3CC-8368-048B-463E-E975932D099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7262" y="307255"/>
            <a:ext cx="1373251" cy="3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経Go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429625" y="65008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FA694F1-6EED-4C81-937F-F4E85960E2BA}" type="slidenum">
              <a:rPr lang="en-US" altLang="ja-JP" sz="1200" smtClean="0">
                <a:solidFill>
                  <a:srgbClr val="92D050"/>
                </a:solidFill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 sz="1200" dirty="0">
              <a:solidFill>
                <a:srgbClr val="92D050"/>
              </a:solidFill>
            </a:endParaRPr>
          </a:p>
        </p:txBody>
      </p:sp>
      <p:sp>
        <p:nvSpPr>
          <p:cNvPr id="3" name="角丸四角形 8"/>
          <p:cNvSpPr>
            <a:spLocks noChangeArrowheads="1"/>
          </p:cNvSpPr>
          <p:nvPr userDrawn="1"/>
        </p:nvSpPr>
        <p:spPr bwMode="auto">
          <a:xfrm>
            <a:off x="71438" y="71438"/>
            <a:ext cx="9001125" cy="6715125"/>
          </a:xfrm>
          <a:prstGeom prst="roundRect">
            <a:avLst>
              <a:gd name="adj" fmla="val 944"/>
            </a:avLst>
          </a:prstGeom>
          <a:noFill/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cxnSp>
        <p:nvCxnSpPr>
          <p:cNvPr id="4" name="直線コネクタ 9"/>
          <p:cNvCxnSpPr>
            <a:cxnSpLocks noChangeShapeType="1"/>
          </p:cNvCxnSpPr>
          <p:nvPr userDrawn="1"/>
        </p:nvCxnSpPr>
        <p:spPr bwMode="auto">
          <a:xfrm>
            <a:off x="71438" y="928688"/>
            <a:ext cx="9001125" cy="1587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</p:spPr>
      </p:cxnSp>
      <p:sp>
        <p:nvSpPr>
          <p:cNvPr id="5" name="テキスト ボックス 236"/>
          <p:cNvSpPr txBox="1">
            <a:spLocks noChangeArrowheads="1"/>
          </p:cNvSpPr>
          <p:nvPr userDrawn="1"/>
        </p:nvSpPr>
        <p:spPr bwMode="auto">
          <a:xfrm>
            <a:off x="250825" y="6410325"/>
            <a:ext cx="82946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※</a:t>
            </a:r>
            <a:r>
              <a:rPr lang="ja-JP" altLang="en-US" sz="80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表示回数・配信数は目安であり、それらを保証するものではございません。</a:t>
            </a:r>
            <a:endParaRPr lang="en-US" altLang="ja-JP" sz="80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ＭＳ Ｐゴシック" pitchFamily="50" charset="-128"/>
              </a:rPr>
              <a:t>※</a:t>
            </a:r>
            <a:r>
              <a:rPr lang="ja-JP" altLang="en-US" sz="800" dirty="0">
                <a:latin typeface="ＭＳ Ｐゴシック" pitchFamily="50" charset="-128"/>
              </a:rPr>
              <a:t>料金には別途消費税がかかります。　</a:t>
            </a:r>
            <a:r>
              <a:rPr lang="en-US" altLang="ja-JP" sz="800" dirty="0">
                <a:latin typeface="ＭＳ Ｐゴシック" pitchFamily="50" charset="-128"/>
              </a:rPr>
              <a:t>※</a:t>
            </a:r>
            <a:r>
              <a:rPr lang="ja-JP" altLang="en-US" sz="800" dirty="0">
                <a:latin typeface="ＭＳ Ｐゴシック" pitchFamily="50" charset="-128"/>
              </a:rPr>
              <a:t>料金、枠数、仕様等は、予告なく変更する場合がございます。　</a:t>
            </a:r>
            <a:r>
              <a:rPr lang="en-US" altLang="ja-JP" sz="800" dirty="0">
                <a:latin typeface="ＭＳ Ｐゴシック" pitchFamily="50" charset="-128"/>
              </a:rPr>
              <a:t>※</a:t>
            </a:r>
            <a:r>
              <a:rPr lang="ja-JP" altLang="en-US" sz="800" dirty="0">
                <a:latin typeface="ＭＳ Ｐゴシック" pitchFamily="50" charset="-128"/>
              </a:rPr>
              <a:t>申込み、入稿については別途資料でご確認ください。</a:t>
            </a:r>
            <a:endParaRPr lang="en-US" altLang="ja-JP" sz="800" dirty="0">
              <a:latin typeface="ＭＳ Ｐゴシック" pitchFamily="50" charset="-128"/>
            </a:endParaRPr>
          </a:p>
        </p:txBody>
      </p:sp>
      <p:pic>
        <p:nvPicPr>
          <p:cNvPr id="6" name="Picture 2" descr="日経 Gooday">
            <a:extLst>
              <a:ext uri="{FF2B5EF4-FFF2-40B4-BE49-F238E27FC236}">
                <a16:creationId xmlns:a16="http://schemas.microsoft.com/office/drawing/2014/main" id="{ABD60F60-1A87-D40D-986A-E177F35AA5A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19" y="260613"/>
            <a:ext cx="1641814" cy="45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43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6169E49-ED8D-4F31-A3D2-D696272E3563}" type="datetimeFigureOut">
              <a:rPr lang="ja-JP" altLang="en-US"/>
              <a:pPr>
                <a:defRPr/>
              </a:pPr>
              <a:t>2026/4/4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B31BF7B-C811-402E-A833-5B1FDCA91FB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package" Target="../embeddings/Microsoft_Excel_Worksheet10.xlsx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1.xlsx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emf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1.png"/><Relationship Id="rId2" Type="http://schemas.openxmlformats.org/officeDocument/2006/relationships/image" Target="../media/image34.pn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emf"/><Relationship Id="rId11" Type="http://schemas.openxmlformats.org/officeDocument/2006/relationships/image" Target="../media/image44.png"/><Relationship Id="rId5" Type="http://schemas.openxmlformats.org/officeDocument/2006/relationships/package" Target="../embeddings/Microsoft_Excel_Worksheet12.xlsx"/><Relationship Id="rId15" Type="http://schemas.openxmlformats.org/officeDocument/2006/relationships/image" Target="../media/image49.jpeg"/><Relationship Id="rId10" Type="http://schemas.openxmlformats.org/officeDocument/2006/relationships/image" Target="../media/image43.png"/><Relationship Id="rId4" Type="http://schemas.openxmlformats.org/officeDocument/2006/relationships/image" Target="../media/image36.jpeg"/><Relationship Id="rId9" Type="http://schemas.openxmlformats.org/officeDocument/2006/relationships/image" Target="../media/image42.png"/><Relationship Id="rId1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3.xlsx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52.emf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0.jpe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17" Type="http://schemas.openxmlformats.org/officeDocument/2006/relationships/image" Target="../media/image55.emf"/><Relationship Id="rId2" Type="http://schemas.openxmlformats.org/officeDocument/2006/relationships/image" Target="../media/image51.png"/><Relationship Id="rId16" Type="http://schemas.openxmlformats.org/officeDocument/2006/relationships/package" Target="../embeddings/Microsoft_Excel_Worksheet14.xlsx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6.jpeg"/><Relationship Id="rId15" Type="http://schemas.openxmlformats.org/officeDocument/2006/relationships/image" Target="../media/image54.png"/><Relationship Id="rId10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day.nikkei.co.j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5.xlsx"/><Relationship Id="rId10" Type="http://schemas.openxmlformats.org/officeDocument/2006/relationships/image" Target="../media/image16.png"/><Relationship Id="rId4" Type="http://schemas.openxmlformats.org/officeDocument/2006/relationships/image" Target="../media/image8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package" Target="../embeddings/Microsoft_Excel_Worksheet6.xlsx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"/>
          <p:cNvSpPr>
            <a:spLocks noChangeShapeType="1"/>
          </p:cNvSpPr>
          <p:nvPr/>
        </p:nvSpPr>
        <p:spPr bwMode="auto">
          <a:xfrm>
            <a:off x="4356100" y="3789363"/>
            <a:ext cx="4787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15" name="Line 11"/>
          <p:cNvSpPr>
            <a:spLocks noChangeShapeType="1"/>
          </p:cNvSpPr>
          <p:nvPr/>
        </p:nvSpPr>
        <p:spPr bwMode="auto">
          <a:xfrm>
            <a:off x="4356100" y="3860800"/>
            <a:ext cx="4787900" cy="0"/>
          </a:xfrm>
          <a:prstGeom prst="line">
            <a:avLst/>
          </a:prstGeom>
          <a:noFill/>
          <a:ln w="76200">
            <a:solidFill>
              <a:srgbClr val="F73B83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4356100" y="3789363"/>
            <a:ext cx="4787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>
            <a:off x="4356100" y="3860800"/>
            <a:ext cx="4787900" cy="0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500563" y="3213100"/>
            <a:ext cx="4643437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日経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Gooday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広告メニュー　　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</a:rPr>
              <a:t> 2026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</a:rPr>
              <a:t>4-6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</a:rPr>
              <a:t>月</a:t>
            </a:r>
          </a:p>
        </p:txBody>
      </p:sp>
      <p:sp>
        <p:nvSpPr>
          <p:cNvPr id="14" name="テキスト ボックス 7">
            <a:extLst>
              <a:ext uri="{FF2B5EF4-FFF2-40B4-BE49-F238E27FC236}">
                <a16:creationId xmlns:a16="http://schemas.microsoft.com/office/drawing/2014/main" id="{DCB48A6B-63E2-4CB1-BD0F-AC5D1EE84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26" y="5800216"/>
            <a:ext cx="447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/>
              <a:t>■広告掲載の申込み・入稿については、以下をご覧ください。 </a:t>
            </a:r>
          </a:p>
          <a:p>
            <a:r>
              <a:rPr lang="en-US" altLang="ja-JP" sz="1200" dirty="0"/>
              <a:t>https://www.nikkeibp.co.jp/images/houjin/ad/upload/bp_kitei.pdf</a:t>
            </a:r>
            <a:endParaRPr lang="ja-JP" altLang="en-US" sz="1200" dirty="0"/>
          </a:p>
        </p:txBody>
      </p:sp>
      <p:pic>
        <p:nvPicPr>
          <p:cNvPr id="1026" name="Picture 2" descr="日経 Gooday">
            <a:extLst>
              <a:ext uri="{FF2B5EF4-FFF2-40B4-BE49-F238E27FC236}">
                <a16:creationId xmlns:a16="http://schemas.microsoft.com/office/drawing/2014/main" id="{FA4022CC-6E72-AB8F-5181-AF67483DC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8328" y="2272788"/>
            <a:ext cx="2589022" cy="72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6"/>
          <p:cNvSpPr/>
          <p:nvPr/>
        </p:nvSpPr>
        <p:spPr>
          <a:xfrm>
            <a:off x="5103678" y="2830080"/>
            <a:ext cx="2067803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b="1" dirty="0">
                <a:solidFill>
                  <a:schemeClr val="tx1"/>
                </a:solidFill>
                <a:latin typeface="+mn-ea"/>
              </a:rPr>
              <a:t>最新・信頼の健康情報サイト</a:t>
            </a:r>
            <a:endParaRPr lang="en-US" altLang="ja-JP" sz="11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C9ED07-B198-CF3F-F577-AE9A4785112B}"/>
              </a:ext>
            </a:extLst>
          </p:cNvPr>
          <p:cNvSpPr txBox="1"/>
          <p:nvPr/>
        </p:nvSpPr>
        <p:spPr>
          <a:xfrm>
            <a:off x="7727950" y="4762673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2026.04.06</a:t>
            </a:r>
            <a:r>
              <a:rPr kumimoji="1" lang="ja-JP" altLang="en-US" sz="1200" dirty="0"/>
              <a:t>改訂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スマホ・ヘッダーパネル</a:t>
            </a:r>
            <a:endParaRPr lang="en-US" altLang="ja-JP" sz="2400" b="1" dirty="0">
              <a:latin typeface="ＭＳ Ｐゴシック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98462"/>
              </p:ext>
            </p:extLst>
          </p:nvPr>
        </p:nvGraphicFramePr>
        <p:xfrm>
          <a:off x="3492500" y="1341438"/>
          <a:ext cx="5400675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53191" imgH="2066859" progId="Excel.Sheet.12">
                  <p:embed/>
                </p:oleObj>
              </mc:Choice>
              <mc:Fallback>
                <p:oleObj name="Worksheet" r:id="rId3" imgW="5153191" imgH="206685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400675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1011238" y="1323975"/>
            <a:ext cx="1579562" cy="3024188"/>
            <a:chOff x="1011238" y="1323975"/>
            <a:chExt cx="1579562" cy="3024188"/>
          </a:xfrm>
        </p:grpSpPr>
        <p:sp>
          <p:nvSpPr>
            <p:cNvPr id="19" name="AutoShape 1339"/>
            <p:cNvSpPr>
              <a:spLocks noChangeArrowheads="1"/>
            </p:cNvSpPr>
            <p:nvPr/>
          </p:nvSpPr>
          <p:spPr bwMode="auto">
            <a:xfrm>
              <a:off x="1011238" y="1323975"/>
              <a:ext cx="1579562" cy="3024188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AutoShape 1340"/>
            <p:cNvSpPr>
              <a:spLocks noChangeArrowheads="1"/>
            </p:cNvSpPr>
            <p:nvPr/>
          </p:nvSpPr>
          <p:spPr bwMode="auto">
            <a:xfrm>
              <a:off x="1038844" y="1378743"/>
              <a:ext cx="1525550" cy="291584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AutoShape 1341"/>
            <p:cNvSpPr>
              <a:spLocks noChangeArrowheads="1"/>
            </p:cNvSpPr>
            <p:nvPr/>
          </p:nvSpPr>
          <p:spPr bwMode="auto">
            <a:xfrm>
              <a:off x="1076053" y="1409700"/>
              <a:ext cx="1449932" cy="28515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D6D6D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AutoShape 1342"/>
            <p:cNvSpPr>
              <a:spLocks noChangeArrowheads="1"/>
            </p:cNvSpPr>
            <p:nvPr/>
          </p:nvSpPr>
          <p:spPr bwMode="auto">
            <a:xfrm>
              <a:off x="1719263" y="1485900"/>
              <a:ext cx="163512" cy="5556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AutoShape 1344"/>
            <p:cNvSpPr>
              <a:spLocks noChangeArrowheads="1"/>
            </p:cNvSpPr>
            <p:nvPr/>
          </p:nvSpPr>
          <p:spPr bwMode="auto">
            <a:xfrm>
              <a:off x="1719263" y="4132263"/>
              <a:ext cx="163512" cy="5556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38" name="Rectangle 1343"/>
          <p:cNvSpPr>
            <a:spLocks noChangeArrowheads="1"/>
          </p:cNvSpPr>
          <p:nvPr/>
        </p:nvSpPr>
        <p:spPr bwMode="auto">
          <a:xfrm>
            <a:off x="1175676" y="1812130"/>
            <a:ext cx="1251887" cy="21562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41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79910"/>
          <a:stretch/>
        </p:blipFill>
        <p:spPr bwMode="auto">
          <a:xfrm>
            <a:off x="1143230" y="1665288"/>
            <a:ext cx="1315578" cy="2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E1F764D-DBA9-149C-796C-DD10731017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308"/>
          <a:stretch/>
        </p:blipFill>
        <p:spPr>
          <a:xfrm>
            <a:off x="1132920" y="1665288"/>
            <a:ext cx="1349944" cy="237544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9BE303-DF99-2E0E-8AD1-1E9ED1995B6E}"/>
              </a:ext>
            </a:extLst>
          </p:cNvPr>
          <p:cNvSpPr/>
          <p:nvPr/>
        </p:nvSpPr>
        <p:spPr>
          <a:xfrm>
            <a:off x="1114738" y="2152882"/>
            <a:ext cx="1349132" cy="9485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256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charset="-128"/>
                <a:ea typeface="ＭＳ Ｐゴシック" charset="-128"/>
                <a:cs typeface="+mn-cs"/>
              </a:rPr>
              <a:t>スマホ・ヘッダー動画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charset="-128"/>
              <a:ea typeface="ＭＳ Ｐゴシック" charset="-128"/>
              <a:cs typeface="+mn-cs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028204"/>
              </p:ext>
            </p:extLst>
          </p:nvPr>
        </p:nvGraphicFramePr>
        <p:xfrm>
          <a:off x="2936123" y="2020528"/>
          <a:ext cx="5857799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53191" imgH="2562291" progId="Excel.Sheet.12">
                  <p:embed/>
                </p:oleObj>
              </mc:Choice>
              <mc:Fallback>
                <p:oleObj name="Worksheet" r:id="rId3" imgW="5153191" imgH="2562291" progId="Excel.Sheet.12">
                  <p:embed/>
                  <p:pic>
                    <p:nvPicPr>
                      <p:cNvPr id="2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123" y="2020528"/>
                        <a:ext cx="5857799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1085379" y="2020528"/>
            <a:ext cx="1579562" cy="3024188"/>
            <a:chOff x="1011238" y="1323975"/>
            <a:chExt cx="1579562" cy="3024188"/>
          </a:xfrm>
        </p:grpSpPr>
        <p:sp>
          <p:nvSpPr>
            <p:cNvPr id="19" name="AutoShape 1339"/>
            <p:cNvSpPr>
              <a:spLocks noChangeArrowheads="1"/>
            </p:cNvSpPr>
            <p:nvPr/>
          </p:nvSpPr>
          <p:spPr bwMode="auto">
            <a:xfrm>
              <a:off x="1011238" y="1323975"/>
              <a:ext cx="1579562" cy="3024188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0" name="AutoShape 1340"/>
            <p:cNvSpPr>
              <a:spLocks noChangeArrowheads="1"/>
            </p:cNvSpPr>
            <p:nvPr/>
          </p:nvSpPr>
          <p:spPr bwMode="auto">
            <a:xfrm>
              <a:off x="1038844" y="1378743"/>
              <a:ext cx="1525550" cy="291584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1" name="AutoShape 1341"/>
            <p:cNvSpPr>
              <a:spLocks noChangeArrowheads="1"/>
            </p:cNvSpPr>
            <p:nvPr/>
          </p:nvSpPr>
          <p:spPr bwMode="auto">
            <a:xfrm>
              <a:off x="1076053" y="1409700"/>
              <a:ext cx="1449932" cy="28515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D6D6D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2" name="AutoShape 1342"/>
            <p:cNvSpPr>
              <a:spLocks noChangeArrowheads="1"/>
            </p:cNvSpPr>
            <p:nvPr/>
          </p:nvSpPr>
          <p:spPr bwMode="auto">
            <a:xfrm>
              <a:off x="1719263" y="1485900"/>
              <a:ext cx="163512" cy="5556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23" name="AutoShape 1344"/>
            <p:cNvSpPr>
              <a:spLocks noChangeArrowheads="1"/>
            </p:cNvSpPr>
            <p:nvPr/>
          </p:nvSpPr>
          <p:spPr bwMode="auto">
            <a:xfrm>
              <a:off x="1719263" y="4132263"/>
              <a:ext cx="163512" cy="5556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2A102F-35FB-940E-5179-1DEB2986FB57}"/>
              </a:ext>
            </a:extLst>
          </p:cNvPr>
          <p:cNvSpPr txBox="1"/>
          <p:nvPr/>
        </p:nvSpPr>
        <p:spPr>
          <a:xfrm>
            <a:off x="1279932" y="1286197"/>
            <a:ext cx="7350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スマホのファーストビューに動画を配信。スクロール追随型で高い完視聴率が期待できます。 </a:t>
            </a:r>
            <a:endParaRPr lang="en-US" altLang="ja-JP" sz="1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メッセージ性の高いブランディング、認知率向上を目的とするキャンペーンにご活用ください。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8E731F-F550-1C1D-2CCD-E403A6BB8222}"/>
              </a:ext>
            </a:extLst>
          </p:cNvPr>
          <p:cNvSpPr txBox="1"/>
          <p:nvPr/>
        </p:nvSpPr>
        <p:spPr>
          <a:xfrm>
            <a:off x="866985" y="5108258"/>
            <a:ext cx="2581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読者のスクロールに合わせ、動画の表示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位置が移動するオーバーレイ動画です 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9D7021A-84B5-5C54-959F-7EA856A105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308"/>
          <a:stretch/>
        </p:blipFill>
        <p:spPr>
          <a:xfrm>
            <a:off x="1200188" y="2389832"/>
            <a:ext cx="1349944" cy="237544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7FC2452-A7FF-0ABF-52F6-FE6EE2635C71}"/>
              </a:ext>
            </a:extLst>
          </p:cNvPr>
          <p:cNvSpPr/>
          <p:nvPr/>
        </p:nvSpPr>
        <p:spPr>
          <a:xfrm>
            <a:off x="1173782" y="2932863"/>
            <a:ext cx="1376350" cy="86092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0964904B-312B-F444-2F57-7B0B1BF3C550}"/>
              </a:ext>
            </a:extLst>
          </p:cNvPr>
          <p:cNvSpPr/>
          <p:nvPr/>
        </p:nvSpPr>
        <p:spPr>
          <a:xfrm>
            <a:off x="1586179" y="3493213"/>
            <a:ext cx="577962" cy="527022"/>
          </a:xfrm>
          <a:prstGeom prst="downArrow">
            <a:avLst/>
          </a:prstGeom>
          <a:solidFill>
            <a:srgbClr val="FFC000"/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800">
              <a:solidFill>
                <a:schemeClr val="bg1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88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スマホ・レクタングル</a:t>
            </a:r>
            <a:endParaRPr lang="en-US" altLang="ja-JP" sz="2400" b="1" dirty="0">
              <a:latin typeface="ＭＳ Ｐゴシック" charset="-128"/>
            </a:endParaRPr>
          </a:p>
        </p:txBody>
      </p:sp>
      <p:grpSp>
        <p:nvGrpSpPr>
          <p:cNvPr id="7172" name="グループ化 9"/>
          <p:cNvGrpSpPr>
            <a:grpSpLocks/>
          </p:cNvGrpSpPr>
          <p:nvPr/>
        </p:nvGrpSpPr>
        <p:grpSpPr bwMode="auto">
          <a:xfrm>
            <a:off x="1011238" y="1323975"/>
            <a:ext cx="1579562" cy="3024188"/>
            <a:chOff x="988119" y="1323268"/>
            <a:chExt cx="1580140" cy="3050832"/>
          </a:xfrm>
        </p:grpSpPr>
        <p:sp>
          <p:nvSpPr>
            <p:cNvPr id="13" name="AutoShape 1339"/>
            <p:cNvSpPr>
              <a:spLocks noChangeArrowheads="1"/>
            </p:cNvSpPr>
            <p:nvPr/>
          </p:nvSpPr>
          <p:spPr bwMode="auto">
            <a:xfrm>
              <a:off x="988119" y="1323268"/>
              <a:ext cx="1580140" cy="3050832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76" name="AutoShape 1340"/>
            <p:cNvSpPr>
              <a:spLocks noChangeArrowheads="1"/>
            </p:cNvSpPr>
            <p:nvPr/>
          </p:nvSpPr>
          <p:spPr bwMode="auto">
            <a:xfrm>
              <a:off x="1015735" y="1378519"/>
              <a:ext cx="1526108" cy="294153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77" name="AutoShape 1341"/>
            <p:cNvSpPr>
              <a:spLocks noChangeArrowheads="1"/>
            </p:cNvSpPr>
            <p:nvPr/>
          </p:nvSpPr>
          <p:spPr bwMode="auto">
            <a:xfrm>
              <a:off x="1052958" y="1409748"/>
              <a:ext cx="1450463" cy="287667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D6D6D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AutoShape 1342"/>
            <p:cNvSpPr>
              <a:spLocks noChangeArrowheads="1"/>
            </p:cNvSpPr>
            <p:nvPr/>
          </p:nvSpPr>
          <p:spPr bwMode="auto">
            <a:xfrm>
              <a:off x="1696403" y="1486620"/>
              <a:ext cx="163572" cy="5605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AutoShape 1344"/>
            <p:cNvSpPr>
              <a:spLocks noChangeArrowheads="1"/>
            </p:cNvSpPr>
            <p:nvPr/>
          </p:nvSpPr>
          <p:spPr bwMode="auto">
            <a:xfrm>
              <a:off x="1696403" y="4156298"/>
              <a:ext cx="163572" cy="5605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80" name="Rectangle 1343"/>
            <p:cNvSpPr>
              <a:spLocks noChangeArrowheads="1"/>
            </p:cNvSpPr>
            <p:nvPr/>
          </p:nvSpPr>
          <p:spPr bwMode="auto">
            <a:xfrm>
              <a:off x="1152617" y="1815724"/>
              <a:ext cx="1252345" cy="21752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746181"/>
              </p:ext>
            </p:extLst>
          </p:nvPr>
        </p:nvGraphicFramePr>
        <p:xfrm>
          <a:off x="3492500" y="1341438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53191" imgH="1895409" progId="Excel.Sheet.12">
                  <p:embed/>
                </p:oleObj>
              </mc:Choice>
              <mc:Fallback>
                <p:oleObj name="Worksheet" r:id="rId3" imgW="5153191" imgH="1895409" progId="Excel.Shee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230" y="2463502"/>
            <a:ext cx="1314000" cy="154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258" y="1722506"/>
            <a:ext cx="1315578" cy="13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1271588" y="3064086"/>
            <a:ext cx="1057276" cy="8715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60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82C0A0-5642-CA8D-B9EC-3D001FFBAC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989"/>
          <a:stretch/>
        </p:blipFill>
        <p:spPr>
          <a:xfrm>
            <a:off x="1175675" y="1737223"/>
            <a:ext cx="1281919" cy="1289984"/>
          </a:xfrm>
          <a:prstGeom prst="rect">
            <a:avLst/>
          </a:prstGeom>
        </p:spPr>
      </p:pic>
      <p:grpSp>
        <p:nvGrpSpPr>
          <p:cNvPr id="22" name="グループ化 11"/>
          <p:cNvGrpSpPr>
            <a:grpSpLocks noChangeAspect="1"/>
          </p:cNvGrpSpPr>
          <p:nvPr/>
        </p:nvGrpSpPr>
        <p:grpSpPr bwMode="auto">
          <a:xfrm>
            <a:off x="802823" y="2826683"/>
            <a:ext cx="1997941" cy="248311"/>
            <a:chOff x="485775" y="3573463"/>
            <a:chExt cx="2862263" cy="360362"/>
          </a:xfrm>
        </p:grpSpPr>
        <p:sp>
          <p:nvSpPr>
            <p:cNvPr id="23" name="フリーフォーム 22"/>
            <p:cNvSpPr/>
            <p:nvPr/>
          </p:nvSpPr>
          <p:spPr>
            <a:xfrm>
              <a:off x="485775" y="3573463"/>
              <a:ext cx="2862263" cy="224532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485775" y="3709291"/>
              <a:ext cx="2862263" cy="224534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スマホ・テキストアド</a:t>
            </a:r>
            <a:endParaRPr lang="en-US" altLang="ja-JP" sz="2400" b="1" dirty="0">
              <a:latin typeface="ＭＳ Ｐゴシック" charset="-128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266417"/>
              </p:ext>
            </p:extLst>
          </p:nvPr>
        </p:nvGraphicFramePr>
        <p:xfrm>
          <a:off x="3492500" y="1341438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53191" imgH="1895409" progId="Excel.Sheet.12">
                  <p:embed/>
                </p:oleObj>
              </mc:Choice>
              <mc:Fallback>
                <p:oleObj name="Worksheet" r:id="rId3" imgW="5153191" imgH="1895409" progId="Excel.Sheet.12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グループ化 17"/>
          <p:cNvGrpSpPr/>
          <p:nvPr/>
        </p:nvGrpSpPr>
        <p:grpSpPr>
          <a:xfrm>
            <a:off x="516894" y="1323976"/>
            <a:ext cx="1263650" cy="2419350"/>
            <a:chOff x="1018382" y="1323975"/>
            <a:chExt cx="1579562" cy="3024188"/>
          </a:xfrm>
        </p:grpSpPr>
        <p:sp>
          <p:nvSpPr>
            <p:cNvPr id="27" name="AutoShape 1339"/>
            <p:cNvSpPr>
              <a:spLocks noChangeArrowheads="1"/>
            </p:cNvSpPr>
            <p:nvPr/>
          </p:nvSpPr>
          <p:spPr bwMode="auto">
            <a:xfrm>
              <a:off x="1018382" y="1323975"/>
              <a:ext cx="1579562" cy="3024188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AutoShape 1340"/>
            <p:cNvSpPr>
              <a:spLocks noChangeArrowheads="1"/>
            </p:cNvSpPr>
            <p:nvPr/>
          </p:nvSpPr>
          <p:spPr bwMode="auto">
            <a:xfrm>
              <a:off x="1045988" y="1378743"/>
              <a:ext cx="1525550" cy="2915842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" name="AutoShape 1341"/>
            <p:cNvSpPr>
              <a:spLocks noChangeArrowheads="1"/>
            </p:cNvSpPr>
            <p:nvPr/>
          </p:nvSpPr>
          <p:spPr bwMode="auto">
            <a:xfrm>
              <a:off x="1083197" y="1409700"/>
              <a:ext cx="1449932" cy="28515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D6D6D"/>
                </a:gs>
                <a:gs pos="100000">
                  <a:srgbClr val="0000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AutoShape 1342"/>
            <p:cNvSpPr>
              <a:spLocks noChangeArrowheads="1"/>
            </p:cNvSpPr>
            <p:nvPr/>
          </p:nvSpPr>
          <p:spPr bwMode="auto">
            <a:xfrm>
              <a:off x="1726407" y="1485900"/>
              <a:ext cx="163512" cy="55563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AutoShape 1344"/>
            <p:cNvSpPr>
              <a:spLocks noChangeArrowheads="1"/>
            </p:cNvSpPr>
            <p:nvPr/>
          </p:nvSpPr>
          <p:spPr bwMode="auto">
            <a:xfrm>
              <a:off x="1726407" y="4132263"/>
              <a:ext cx="163512" cy="5556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622488" y="2533334"/>
            <a:ext cx="1051200" cy="462280"/>
          </a:xfrm>
          <a:prstGeom prst="rect">
            <a:avLst/>
          </a:prstGeom>
          <a:solidFill>
            <a:schemeClr val="bg1"/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800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44" name="屈折矢印 43"/>
          <p:cNvSpPr/>
          <p:nvPr/>
        </p:nvSpPr>
        <p:spPr>
          <a:xfrm rot="5400000">
            <a:off x="1156167" y="3772440"/>
            <a:ext cx="540000" cy="690966"/>
          </a:xfrm>
          <a:prstGeom prst="bentUpArrow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800">
              <a:solidFill>
                <a:schemeClr val="bg1"/>
              </a:solidFill>
              <a:ea typeface="ＭＳ Ｐゴシック" pitchFamily="50" charset="-128"/>
            </a:endParaRPr>
          </a:p>
        </p:txBody>
      </p:sp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488" y="2640662"/>
            <a:ext cx="1051200" cy="82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488" y="1531996"/>
            <a:ext cx="1052463" cy="106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正方形/長方形 23"/>
          <p:cNvSpPr>
            <a:spLocks noChangeAspect="1"/>
          </p:cNvSpPr>
          <p:nvPr/>
        </p:nvSpPr>
        <p:spPr bwMode="auto">
          <a:xfrm>
            <a:off x="629289" y="2657673"/>
            <a:ext cx="1038860" cy="13715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</p:txBody>
      </p:sp>
      <p:pic>
        <p:nvPicPr>
          <p:cNvPr id="8351" name="Picture 159" descr="C:\Users\kkasuga\Desktop\GDY画面キャプチャ\GDYスマホ_テキストアド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3732808"/>
            <a:ext cx="864000" cy="25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正方形/長方形 34"/>
          <p:cNvSpPr/>
          <p:nvPr/>
        </p:nvSpPr>
        <p:spPr>
          <a:xfrm>
            <a:off x="1987550" y="3899243"/>
            <a:ext cx="864000" cy="2381250"/>
          </a:xfrm>
          <a:prstGeom prst="rect">
            <a:avLst/>
          </a:prstGeom>
          <a:noFill/>
          <a:ln w="127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800">
              <a:solidFill>
                <a:schemeClr val="bg1"/>
              </a:solidFill>
              <a:ea typeface="ＭＳ Ｐゴシック" pitchFamily="50" charset="-128"/>
            </a:endParaRPr>
          </a:p>
        </p:txBody>
      </p:sp>
      <p:grpSp>
        <p:nvGrpSpPr>
          <p:cNvPr id="37" name="グループ化 36"/>
          <p:cNvGrpSpPr>
            <a:grpSpLocks noChangeAspect="1"/>
          </p:cNvGrpSpPr>
          <p:nvPr/>
        </p:nvGrpSpPr>
        <p:grpSpPr>
          <a:xfrm>
            <a:off x="1881258" y="3669621"/>
            <a:ext cx="1082600" cy="120760"/>
            <a:chOff x="176215" y="3242137"/>
            <a:chExt cx="1608138" cy="179387"/>
          </a:xfrm>
        </p:grpSpPr>
        <p:sp>
          <p:nvSpPr>
            <p:cNvPr id="40" name="フリーフォーム 39"/>
            <p:cNvSpPr/>
            <p:nvPr/>
          </p:nvSpPr>
          <p:spPr bwMode="auto">
            <a:xfrm>
              <a:off x="176215" y="3308812"/>
              <a:ext cx="1608138" cy="112712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41" name="フリーフォーム 40"/>
            <p:cNvSpPr/>
            <p:nvPr/>
          </p:nvSpPr>
          <p:spPr bwMode="auto">
            <a:xfrm>
              <a:off x="176215" y="3242137"/>
              <a:ext cx="1608138" cy="111125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  <p:sp>
        <p:nvSpPr>
          <p:cNvPr id="53" name="正方形/長方形 52"/>
          <p:cNvSpPr>
            <a:spLocks noChangeAspect="1"/>
          </p:cNvSpPr>
          <p:nvPr/>
        </p:nvSpPr>
        <p:spPr bwMode="auto">
          <a:xfrm>
            <a:off x="1996126" y="5831086"/>
            <a:ext cx="851849" cy="11246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 dirty="0">
              <a:solidFill>
                <a:schemeClr val="bg1">
                  <a:lumMod val="50000"/>
                </a:schemeClr>
              </a:solidFill>
              <a:ea typeface="ＭＳ Ｐゴシック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B59CB6-35E0-8518-2113-773F5DC232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989"/>
          <a:stretch/>
        </p:blipFill>
        <p:spPr>
          <a:xfrm>
            <a:off x="622488" y="1497966"/>
            <a:ext cx="1045661" cy="1052239"/>
          </a:xfrm>
          <a:prstGeom prst="rect">
            <a:avLst/>
          </a:prstGeom>
        </p:spPr>
      </p:pic>
      <p:grpSp>
        <p:nvGrpSpPr>
          <p:cNvPr id="23" name="グループ化 22"/>
          <p:cNvGrpSpPr>
            <a:grpSpLocks noChangeAspect="1"/>
          </p:cNvGrpSpPr>
          <p:nvPr/>
        </p:nvGrpSpPr>
        <p:grpSpPr>
          <a:xfrm>
            <a:off x="441324" y="2491500"/>
            <a:ext cx="1415163" cy="157861"/>
            <a:chOff x="176215" y="3242137"/>
            <a:chExt cx="1608138" cy="179387"/>
          </a:xfrm>
        </p:grpSpPr>
        <p:sp>
          <p:nvSpPr>
            <p:cNvPr id="25" name="フリーフォーム 24"/>
            <p:cNvSpPr/>
            <p:nvPr/>
          </p:nvSpPr>
          <p:spPr bwMode="auto">
            <a:xfrm>
              <a:off x="176215" y="3308812"/>
              <a:ext cx="1608138" cy="112712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6" name="フリーフォーム 25"/>
            <p:cNvSpPr/>
            <p:nvPr/>
          </p:nvSpPr>
          <p:spPr bwMode="auto">
            <a:xfrm>
              <a:off x="176215" y="3242137"/>
              <a:ext cx="1608138" cy="111125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540222" y="2028196"/>
            <a:ext cx="1224000" cy="1638668"/>
            <a:chOff x="540222" y="2028196"/>
            <a:chExt cx="1224000" cy="1638668"/>
          </a:xfrm>
        </p:grpSpPr>
        <p:pic>
          <p:nvPicPr>
            <p:cNvPr id="10417" name="Picture 17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222" y="2028196"/>
              <a:ext cx="1224000" cy="104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4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229" b="18229"/>
            <a:stretch/>
          </p:blipFill>
          <p:spPr bwMode="auto">
            <a:xfrm>
              <a:off x="540222" y="3042000"/>
              <a:ext cx="1224000" cy="62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4" name="Picture 214" descr="C:\Users\kkasuga\Desktop\GDY画面キャプチャ\インバウンドジャパン_レクタングル原稿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983" y="3157537"/>
              <a:ext cx="370800" cy="30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グループ化 24"/>
          <p:cNvGrpSpPr/>
          <p:nvPr/>
        </p:nvGrpSpPr>
        <p:grpSpPr>
          <a:xfrm>
            <a:off x="2009040" y="2015735"/>
            <a:ext cx="1206000" cy="1630947"/>
            <a:chOff x="2009040" y="2015735"/>
            <a:chExt cx="1206000" cy="1630947"/>
          </a:xfrm>
        </p:grpSpPr>
        <p:pic>
          <p:nvPicPr>
            <p:cNvPr id="128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9040" y="3394744"/>
              <a:ext cx="1206000" cy="25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9040" y="2015735"/>
              <a:ext cx="1206000" cy="120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テキスト ボックス 148"/>
          <p:cNvSpPr txBox="1">
            <a:spLocks noChangeArrowheads="1"/>
          </p:cNvSpPr>
          <p:nvPr/>
        </p:nvSpPr>
        <p:spPr bwMode="auto">
          <a:xfrm>
            <a:off x="4536395" y="6070858"/>
            <a:ext cx="28342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遠方取材は別途費用がかかります。</a:t>
            </a:r>
            <a:endParaRPr lang="en-US" altLang="ja-JP" sz="800" dirty="0">
              <a:latin typeface="+mn-ea"/>
              <a:ea typeface="+mn-ea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260033" y="318431"/>
            <a:ext cx="69294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b="1" dirty="0">
                <a:latin typeface="ＭＳ Ｐゴシック" charset="-128"/>
              </a:rPr>
              <a:t>日経</a:t>
            </a:r>
            <a:r>
              <a:rPr lang="en-US" altLang="ja-JP" sz="2200" b="1" dirty="0">
                <a:latin typeface="ＭＳ Ｐゴシック" charset="-128"/>
              </a:rPr>
              <a:t>Gooday</a:t>
            </a:r>
            <a:r>
              <a:rPr lang="ja-JP" altLang="en-US" sz="2200" b="1" dirty="0">
                <a:latin typeface="ＭＳ Ｐゴシック" charset="-128"/>
              </a:rPr>
              <a:t> ネイティブ型タイアップ（標準タイプ）</a:t>
            </a:r>
            <a:endParaRPr lang="en-US" altLang="ja-JP" sz="2200" b="1" dirty="0">
              <a:latin typeface="ＭＳ Ｐゴシック" charset="-128"/>
            </a:endParaRPr>
          </a:p>
        </p:txBody>
      </p:sp>
      <p:sp>
        <p:nvSpPr>
          <p:cNvPr id="4" name="テキスト ボックス 148"/>
          <p:cNvSpPr txBox="1">
            <a:spLocks noChangeArrowheads="1"/>
          </p:cNvSpPr>
          <p:nvPr/>
        </p:nvSpPr>
        <p:spPr bwMode="auto">
          <a:xfrm>
            <a:off x="473585" y="6040964"/>
            <a:ext cx="404495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 b="1" dirty="0">
                <a:latin typeface="+mn-ea"/>
                <a:ea typeface="+mn-ea"/>
              </a:rPr>
              <a:t>掲載費 ￥</a:t>
            </a:r>
            <a:r>
              <a:rPr lang="en-US" altLang="ja-JP" sz="1200" b="1" dirty="0">
                <a:latin typeface="+mn-ea"/>
                <a:ea typeface="+mn-ea"/>
              </a:rPr>
              <a:t>2,000,000</a:t>
            </a:r>
            <a:r>
              <a:rPr lang="ja-JP" altLang="en-US" sz="1200" b="1" dirty="0">
                <a:latin typeface="+mn-ea"/>
                <a:ea typeface="+mn-ea"/>
              </a:rPr>
              <a:t>（グロス）　　</a:t>
            </a:r>
            <a:r>
              <a:rPr lang="ja-JP" altLang="en-US" sz="1050" b="1" dirty="0">
                <a:latin typeface="+mn-ea"/>
                <a:ea typeface="+mn-ea"/>
              </a:rPr>
              <a:t>＊制作費込み</a:t>
            </a:r>
          </a:p>
        </p:txBody>
      </p:sp>
      <p:sp>
        <p:nvSpPr>
          <p:cNvPr id="5" name="テキスト ボックス 148"/>
          <p:cNvSpPr txBox="1">
            <a:spLocks noChangeArrowheads="1"/>
          </p:cNvSpPr>
          <p:nvPr/>
        </p:nvSpPr>
        <p:spPr bwMode="auto">
          <a:xfrm>
            <a:off x="418807" y="1018295"/>
            <a:ext cx="83994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100" b="1" dirty="0">
                <a:latin typeface="+mn-ea"/>
              </a:rPr>
              <a:t>日経</a:t>
            </a:r>
            <a:r>
              <a:rPr lang="en-US" altLang="ja-JP" sz="1100" b="1" dirty="0">
                <a:latin typeface="+mn-ea"/>
              </a:rPr>
              <a:t>Gooday</a:t>
            </a:r>
            <a:r>
              <a:rPr lang="ja-JP" altLang="en-US" sz="1100" b="1" dirty="0">
                <a:latin typeface="+mn-ea"/>
              </a:rPr>
              <a:t>の通常記事と同じトーン＆マナーでタイアップを実施いただけます。</a:t>
            </a:r>
            <a:endParaRPr lang="en-US" altLang="ja-JP" sz="1100" b="1" dirty="0">
              <a:latin typeface="+mn-ea"/>
            </a:endParaRPr>
          </a:p>
          <a:p>
            <a:pPr eaLnBrk="1" hangingPunct="1">
              <a:defRPr/>
            </a:pPr>
            <a:r>
              <a:rPr lang="ja-JP" altLang="en-US" sz="1100" b="1" dirty="0">
                <a:latin typeface="+mn-ea"/>
              </a:rPr>
              <a:t>掲載期間中を通して広告枠からページへ誘導するほか、記事公開のタイミングでは編集配信枠（新着記事）からもページへ誘導します。</a:t>
            </a:r>
            <a:endParaRPr lang="en-US" altLang="ja-JP" sz="1100" b="1" dirty="0">
              <a:latin typeface="+mn-ea"/>
            </a:endParaRPr>
          </a:p>
        </p:txBody>
      </p:sp>
      <p:graphicFrame>
        <p:nvGraphicFramePr>
          <p:cNvPr id="6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786008"/>
              </p:ext>
            </p:extLst>
          </p:nvPr>
        </p:nvGraphicFramePr>
        <p:xfrm>
          <a:off x="198438" y="3824085"/>
          <a:ext cx="877252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772322" imgH="2038481" progId="Excel.Sheet.12">
                  <p:embed/>
                </p:oleObj>
              </mc:Choice>
              <mc:Fallback>
                <p:oleObj name="Worksheet" r:id="rId8" imgW="8772322" imgH="2038481" progId="Excel.Sheet.12">
                  <p:embed/>
                  <p:pic>
                    <p:nvPicPr>
                      <p:cNvPr id="6" name="オブジェクト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3824085"/>
                        <a:ext cx="8772525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148"/>
          <p:cNvSpPr txBox="1">
            <a:spLocks noChangeArrowheads="1"/>
          </p:cNvSpPr>
          <p:nvPr/>
        </p:nvSpPr>
        <p:spPr bwMode="auto">
          <a:xfrm>
            <a:off x="418807" y="1393793"/>
            <a:ext cx="82546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タイアップサイトのヘッダー画像内に「協力</a:t>
            </a:r>
            <a:r>
              <a:rPr lang="en-US" altLang="ja-JP" sz="800" dirty="0">
                <a:latin typeface="+mn-ea"/>
                <a:ea typeface="+mn-ea"/>
              </a:rPr>
              <a:t>/</a:t>
            </a:r>
            <a:r>
              <a:rPr lang="ja-JP" altLang="en-US" sz="800" dirty="0">
                <a:latin typeface="+mn-ea"/>
                <a:ea typeface="+mn-ea"/>
              </a:rPr>
              <a:t>○○○社」のクレジット表記、記事タイトル冒頭に</a:t>
            </a:r>
            <a:r>
              <a:rPr lang="en-US" altLang="ja-JP" sz="800" dirty="0">
                <a:latin typeface="+mn-ea"/>
                <a:ea typeface="+mn-ea"/>
              </a:rPr>
              <a:t>PR</a:t>
            </a:r>
            <a:r>
              <a:rPr lang="ja-JP" altLang="en-US" sz="800" dirty="0">
                <a:latin typeface="+mn-ea"/>
                <a:ea typeface="+mn-ea"/>
              </a:rPr>
              <a:t>表記が入ります。　</a:t>
            </a: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編集配信枠の記事タイトル付近に</a:t>
            </a:r>
            <a:r>
              <a:rPr lang="en-US" altLang="ja-JP" sz="800" dirty="0">
                <a:latin typeface="+mn-ea"/>
                <a:ea typeface="+mn-ea"/>
              </a:rPr>
              <a:t>PR</a:t>
            </a:r>
            <a:r>
              <a:rPr lang="ja-JP" altLang="en-US" sz="800" dirty="0">
                <a:latin typeface="+mn-ea"/>
                <a:ea typeface="+mn-ea"/>
              </a:rPr>
              <a:t>表記が入ります。</a:t>
            </a:r>
            <a:endParaRPr lang="en-US" altLang="ja-JP" sz="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誘導枠については、広告枠［</a:t>
            </a:r>
            <a:r>
              <a:rPr lang="en-US" altLang="ja-JP" sz="800" dirty="0">
                <a:latin typeface="+mn-ea"/>
                <a:ea typeface="+mn-ea"/>
              </a:rPr>
              <a:t>1</a:t>
            </a:r>
            <a:r>
              <a:rPr lang="ja-JP" altLang="en-US" sz="800" dirty="0">
                <a:latin typeface="+mn-ea"/>
                <a:ea typeface="+mn-ea"/>
              </a:rPr>
              <a:t>］～［</a:t>
            </a:r>
            <a:r>
              <a:rPr lang="en-US" altLang="ja-JP" sz="800" dirty="0">
                <a:latin typeface="+mn-ea"/>
                <a:ea typeface="+mn-ea"/>
              </a:rPr>
              <a:t>3</a:t>
            </a:r>
            <a:r>
              <a:rPr lang="ja-JP" altLang="en-US" sz="800" dirty="0">
                <a:latin typeface="+mn-ea"/>
                <a:ea typeface="+mn-ea"/>
              </a:rPr>
              <a:t>］の表示回数とクリック数をレポートいたします。編集配信枠［</a:t>
            </a:r>
            <a:r>
              <a:rPr lang="en-US" altLang="ja-JP" sz="800" dirty="0">
                <a:latin typeface="+mn-ea"/>
                <a:ea typeface="+mn-ea"/>
              </a:rPr>
              <a:t>4</a:t>
            </a:r>
            <a:r>
              <a:rPr lang="ja-JP" altLang="en-US" sz="800" dirty="0">
                <a:latin typeface="+mn-ea"/>
                <a:ea typeface="+mn-ea"/>
              </a:rPr>
              <a:t>］のレポートはございません。</a:t>
            </a:r>
            <a:endParaRPr lang="en-US" altLang="ja-JP" sz="800" dirty="0">
              <a:latin typeface="+mn-ea"/>
              <a:ea typeface="+mn-ea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72177" y="1809359"/>
            <a:ext cx="836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/>
              <a:t>トップページ</a:t>
            </a: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540222" y="2028196"/>
            <a:ext cx="1222096" cy="164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4358" y="3440276"/>
            <a:ext cx="366712" cy="152228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997239" y="2015735"/>
            <a:ext cx="1224000" cy="164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2015434" y="3419000"/>
            <a:ext cx="891995" cy="578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2" name="グループ化 11"/>
          <p:cNvGrpSpPr>
            <a:grpSpLocks/>
          </p:cNvGrpSpPr>
          <p:nvPr/>
        </p:nvGrpSpPr>
        <p:grpSpPr bwMode="auto">
          <a:xfrm>
            <a:off x="1950486" y="3242286"/>
            <a:ext cx="1332000" cy="180000"/>
            <a:chOff x="485775" y="3573463"/>
            <a:chExt cx="2862263" cy="360362"/>
          </a:xfrm>
        </p:grpSpPr>
        <p:sp>
          <p:nvSpPr>
            <p:cNvPr id="33" name="フリーフォーム 14"/>
            <p:cNvSpPr/>
            <p:nvPr/>
          </p:nvSpPr>
          <p:spPr>
            <a:xfrm>
              <a:off x="485775" y="3573062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485775" y="3708197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1927042" y="1809359"/>
            <a:ext cx="12314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/>
              <a:t>日経</a:t>
            </a:r>
            <a:r>
              <a:rPr lang="en-US" altLang="ja-JP" sz="1000" dirty="0"/>
              <a:t>Gooday</a:t>
            </a:r>
            <a:r>
              <a:rPr lang="ja-JP" altLang="en-US" sz="1000" dirty="0"/>
              <a:t>メール</a:t>
            </a: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2014629" y="3122775"/>
            <a:ext cx="892800" cy="109374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87" name="Picture 4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/>
        </p:blipFill>
        <p:spPr bwMode="auto">
          <a:xfrm>
            <a:off x="4004474" y="2015735"/>
            <a:ext cx="1224000" cy="16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/>
          <p:cNvSpPr/>
          <p:nvPr/>
        </p:nvSpPr>
        <p:spPr>
          <a:xfrm>
            <a:off x="4002502" y="2015735"/>
            <a:ext cx="1224000" cy="164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テキスト ボックス 60"/>
          <p:cNvSpPr txBox="1">
            <a:spLocks noChangeArrowheads="1"/>
          </p:cNvSpPr>
          <p:nvPr/>
        </p:nvSpPr>
        <p:spPr bwMode="auto">
          <a:xfrm>
            <a:off x="3939020" y="1809359"/>
            <a:ext cx="13933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/>
              <a:t>PC</a:t>
            </a:r>
            <a:r>
              <a:rPr lang="ja-JP" altLang="en-US" sz="900" dirty="0"/>
              <a:t>版 企画記事ページ★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3310726" y="2760895"/>
            <a:ext cx="658813" cy="417513"/>
            <a:chOff x="3111733" y="2739881"/>
            <a:chExt cx="658813" cy="417513"/>
          </a:xfrm>
        </p:grpSpPr>
        <p:cxnSp>
          <p:nvCxnSpPr>
            <p:cNvPr id="42" name="直線矢印コネクタ 41"/>
            <p:cNvCxnSpPr/>
            <p:nvPr/>
          </p:nvCxnSpPr>
          <p:spPr bwMode="auto">
            <a:xfrm>
              <a:off x="3155830" y="2739881"/>
              <a:ext cx="539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56"/>
            <p:cNvSpPr txBox="1">
              <a:spLocks noChangeArrowheads="1"/>
            </p:cNvSpPr>
            <p:nvPr/>
          </p:nvSpPr>
          <p:spPr bwMode="auto">
            <a:xfrm>
              <a:off x="3111733" y="2787506"/>
              <a:ext cx="6588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/>
                <a:t>タイアップ</a:t>
              </a:r>
              <a:endParaRPr lang="en-US" altLang="ja-JP" sz="900" dirty="0"/>
            </a:p>
            <a:p>
              <a:r>
                <a:rPr lang="ja-JP" altLang="en-US" sz="900" dirty="0"/>
                <a:t>サイトへ</a:t>
              </a:r>
            </a:p>
          </p:txBody>
        </p:sp>
      </p:grpSp>
      <p:sp>
        <p:nvSpPr>
          <p:cNvPr id="44" name="テキスト ボックス 60"/>
          <p:cNvSpPr txBox="1">
            <a:spLocks noChangeArrowheads="1"/>
          </p:cNvSpPr>
          <p:nvPr/>
        </p:nvSpPr>
        <p:spPr bwMode="auto">
          <a:xfrm>
            <a:off x="5483594" y="1809359"/>
            <a:ext cx="1085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スマホ版</a:t>
            </a:r>
            <a:endParaRPr lang="en-US" altLang="ja-JP" sz="900" dirty="0"/>
          </a:p>
          <a:p>
            <a:r>
              <a:rPr lang="ja-JP" altLang="en-US" sz="900" dirty="0"/>
              <a:t>企画記事ページ★</a:t>
            </a:r>
          </a:p>
        </p:txBody>
      </p:sp>
      <p:sp>
        <p:nvSpPr>
          <p:cNvPr id="46" name="テキスト ボックス 2"/>
          <p:cNvSpPr txBox="1">
            <a:spLocks noChangeArrowheads="1"/>
          </p:cNvSpPr>
          <p:nvPr/>
        </p:nvSpPr>
        <p:spPr bwMode="auto">
          <a:xfrm>
            <a:off x="6946764" y="1947859"/>
            <a:ext cx="7713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トップページ</a:t>
            </a:r>
          </a:p>
        </p:txBody>
      </p:sp>
      <p:grpSp>
        <p:nvGrpSpPr>
          <p:cNvPr id="80" name="グループ化 79"/>
          <p:cNvGrpSpPr/>
          <p:nvPr/>
        </p:nvGrpSpPr>
        <p:grpSpPr>
          <a:xfrm>
            <a:off x="6334274" y="2823521"/>
            <a:ext cx="559990" cy="354887"/>
            <a:chOff x="6635489" y="2808520"/>
            <a:chExt cx="559990" cy="354887"/>
          </a:xfrm>
        </p:grpSpPr>
        <p:cxnSp>
          <p:nvCxnSpPr>
            <p:cNvPr id="47" name="直線矢印コネクタ 46"/>
            <p:cNvCxnSpPr/>
            <p:nvPr/>
          </p:nvCxnSpPr>
          <p:spPr bwMode="auto">
            <a:xfrm flipH="1">
              <a:off x="6685844" y="2808520"/>
              <a:ext cx="4587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56"/>
            <p:cNvSpPr txBox="1">
              <a:spLocks noChangeArrowheads="1"/>
            </p:cNvSpPr>
            <p:nvPr/>
          </p:nvSpPr>
          <p:spPr bwMode="auto">
            <a:xfrm>
              <a:off x="6635489" y="2849002"/>
              <a:ext cx="559990" cy="314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/>
                <a:t>タイアップ</a:t>
              </a:r>
              <a:endParaRPr lang="en-US" altLang="ja-JP" sz="900" dirty="0"/>
            </a:p>
            <a:p>
              <a:r>
                <a:rPr lang="ja-JP" altLang="en-US" sz="900" dirty="0"/>
                <a:t>サイトへ</a:t>
              </a:r>
            </a:p>
          </p:txBody>
        </p:sp>
      </p:grpSp>
      <p:sp>
        <p:nvSpPr>
          <p:cNvPr id="68" name="AutoShape 1339"/>
          <p:cNvSpPr>
            <a:spLocks noChangeArrowheads="1"/>
          </p:cNvSpPr>
          <p:nvPr/>
        </p:nvSpPr>
        <p:spPr bwMode="auto">
          <a:xfrm>
            <a:off x="5595237" y="2245514"/>
            <a:ext cx="704373" cy="134802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9" name="AutoShape 1340"/>
          <p:cNvSpPr>
            <a:spLocks noChangeArrowheads="1"/>
          </p:cNvSpPr>
          <p:nvPr/>
        </p:nvSpPr>
        <p:spPr bwMode="auto">
          <a:xfrm>
            <a:off x="5607548" y="2269927"/>
            <a:ext cx="680288" cy="129973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" name="AutoShape 1341"/>
          <p:cNvSpPr>
            <a:spLocks noChangeArrowheads="1"/>
          </p:cNvSpPr>
          <p:nvPr/>
        </p:nvSpPr>
        <p:spPr bwMode="auto">
          <a:xfrm>
            <a:off x="5624140" y="2283726"/>
            <a:ext cx="646568" cy="12710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6D6D"/>
              </a:gs>
              <a:gs pos="100000">
                <a:srgbClr val="0000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" name="AutoShape 1342"/>
          <p:cNvSpPr>
            <a:spLocks noChangeArrowheads="1"/>
          </p:cNvSpPr>
          <p:nvPr/>
        </p:nvSpPr>
        <p:spPr bwMode="auto">
          <a:xfrm>
            <a:off x="5910991" y="2317030"/>
            <a:ext cx="72866" cy="2563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2" name="AutoShape 1344"/>
          <p:cNvSpPr>
            <a:spLocks noChangeArrowheads="1"/>
          </p:cNvSpPr>
          <p:nvPr/>
        </p:nvSpPr>
        <p:spPr bwMode="auto">
          <a:xfrm>
            <a:off x="5910991" y="3488209"/>
            <a:ext cx="72866" cy="2428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3" name="Rectangle 1343"/>
          <p:cNvSpPr>
            <a:spLocks noChangeArrowheads="1"/>
          </p:cNvSpPr>
          <p:nvPr/>
        </p:nvSpPr>
        <p:spPr bwMode="auto">
          <a:xfrm>
            <a:off x="5668565" y="2463108"/>
            <a:ext cx="558253" cy="961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4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220" y="2397654"/>
            <a:ext cx="586800" cy="104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テキスト ボックス 2"/>
          <p:cNvSpPr txBox="1">
            <a:spLocks noChangeArrowheads="1"/>
          </p:cNvSpPr>
          <p:nvPr/>
        </p:nvSpPr>
        <p:spPr bwMode="auto">
          <a:xfrm>
            <a:off x="7874242" y="1947859"/>
            <a:ext cx="7713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トップページ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7003425" y="2245514"/>
            <a:ext cx="705600" cy="1350923"/>
            <a:chOff x="7003425" y="2245514"/>
            <a:chExt cx="705600" cy="1350923"/>
          </a:xfrm>
        </p:grpSpPr>
        <p:grpSp>
          <p:nvGrpSpPr>
            <p:cNvPr id="100" name="グループ化 9"/>
            <p:cNvGrpSpPr>
              <a:grpSpLocks/>
            </p:cNvGrpSpPr>
            <p:nvPr/>
          </p:nvGrpSpPr>
          <p:grpSpPr bwMode="auto">
            <a:xfrm>
              <a:off x="7003425" y="2245514"/>
              <a:ext cx="705600" cy="1350923"/>
              <a:chOff x="988119" y="1323268"/>
              <a:chExt cx="1580140" cy="3050832"/>
            </a:xfrm>
          </p:grpSpPr>
          <p:sp>
            <p:nvSpPr>
              <p:cNvPr id="104" name="AutoShape 1339"/>
              <p:cNvSpPr>
                <a:spLocks noChangeArrowheads="1"/>
              </p:cNvSpPr>
              <p:nvPr/>
            </p:nvSpPr>
            <p:spPr bwMode="auto">
              <a:xfrm>
                <a:off x="988119" y="1323268"/>
                <a:ext cx="1580140" cy="3050832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5" name="AutoShape 1340"/>
              <p:cNvSpPr>
                <a:spLocks noChangeArrowheads="1"/>
              </p:cNvSpPr>
              <p:nvPr/>
            </p:nvSpPr>
            <p:spPr bwMode="auto">
              <a:xfrm>
                <a:off x="1015735" y="1378519"/>
                <a:ext cx="1526108" cy="2941531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6" name="AutoShape 1341"/>
              <p:cNvSpPr>
                <a:spLocks noChangeArrowheads="1"/>
              </p:cNvSpPr>
              <p:nvPr/>
            </p:nvSpPr>
            <p:spPr bwMode="auto">
              <a:xfrm>
                <a:off x="1052958" y="1409748"/>
                <a:ext cx="1450463" cy="287667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D6D6D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" name="AutoShape 1342"/>
              <p:cNvSpPr>
                <a:spLocks noChangeArrowheads="1"/>
              </p:cNvSpPr>
              <p:nvPr/>
            </p:nvSpPr>
            <p:spPr bwMode="auto">
              <a:xfrm>
                <a:off x="1696403" y="1486620"/>
                <a:ext cx="163572" cy="5605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" name="AutoShape 1344"/>
              <p:cNvSpPr>
                <a:spLocks noChangeArrowheads="1"/>
              </p:cNvSpPr>
              <p:nvPr/>
            </p:nvSpPr>
            <p:spPr bwMode="auto">
              <a:xfrm>
                <a:off x="1696403" y="4156298"/>
                <a:ext cx="163572" cy="5605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" name="Rectangle 1343"/>
              <p:cNvSpPr>
                <a:spLocks noChangeArrowheads="1"/>
              </p:cNvSpPr>
              <p:nvPr/>
            </p:nvSpPr>
            <p:spPr bwMode="auto">
              <a:xfrm>
                <a:off x="1152617" y="1815724"/>
                <a:ext cx="1252345" cy="217525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pic>
          <p:nvPicPr>
            <p:cNvPr id="101" name="Picture 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2387" y="2790549"/>
              <a:ext cx="586972" cy="652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2387" y="2397981"/>
              <a:ext cx="587677" cy="592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" name="グループ化 11"/>
          <p:cNvGrpSpPr>
            <a:grpSpLocks noChangeAspect="1"/>
          </p:cNvGrpSpPr>
          <p:nvPr/>
        </p:nvGrpSpPr>
        <p:grpSpPr bwMode="auto">
          <a:xfrm>
            <a:off x="6926346" y="2936065"/>
            <a:ext cx="864000" cy="116755"/>
            <a:chOff x="485775" y="3573463"/>
            <a:chExt cx="2862263" cy="360362"/>
          </a:xfrm>
        </p:grpSpPr>
        <p:sp>
          <p:nvSpPr>
            <p:cNvPr id="112" name="フリーフォーム 14"/>
            <p:cNvSpPr/>
            <p:nvPr/>
          </p:nvSpPr>
          <p:spPr>
            <a:xfrm>
              <a:off x="485775" y="3573062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フリーフォーム 112"/>
            <p:cNvSpPr/>
            <p:nvPr/>
          </p:nvSpPr>
          <p:spPr>
            <a:xfrm>
              <a:off x="485775" y="3708197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03" name="正方形/長方形 102"/>
          <p:cNvSpPr/>
          <p:nvPr/>
        </p:nvSpPr>
        <p:spPr>
          <a:xfrm>
            <a:off x="7119725" y="3043705"/>
            <a:ext cx="472292" cy="38932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7833124" y="2245514"/>
            <a:ext cx="864000" cy="1350923"/>
            <a:chOff x="7833124" y="2245514"/>
            <a:chExt cx="864000" cy="1350923"/>
          </a:xfrm>
        </p:grpSpPr>
        <p:grpSp>
          <p:nvGrpSpPr>
            <p:cNvPr id="89" name="グループ化 88"/>
            <p:cNvGrpSpPr/>
            <p:nvPr/>
          </p:nvGrpSpPr>
          <p:grpSpPr>
            <a:xfrm>
              <a:off x="7913609" y="2245514"/>
              <a:ext cx="705600" cy="1350923"/>
              <a:chOff x="1018379" y="1323986"/>
              <a:chExt cx="1579557" cy="3024215"/>
            </a:xfrm>
          </p:grpSpPr>
          <p:sp>
            <p:nvSpPr>
              <p:cNvPr id="94" name="AutoShape 1339"/>
              <p:cNvSpPr>
                <a:spLocks noChangeArrowheads="1"/>
              </p:cNvSpPr>
              <p:nvPr/>
            </p:nvSpPr>
            <p:spPr bwMode="auto">
              <a:xfrm>
                <a:off x="1018379" y="1323986"/>
                <a:ext cx="1579557" cy="3024215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5" name="AutoShape 1340"/>
              <p:cNvSpPr>
                <a:spLocks noChangeArrowheads="1"/>
              </p:cNvSpPr>
              <p:nvPr/>
            </p:nvSpPr>
            <p:spPr bwMode="auto">
              <a:xfrm>
                <a:off x="1045985" y="1378754"/>
                <a:ext cx="1525545" cy="29158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6" name="AutoShape 1341"/>
              <p:cNvSpPr>
                <a:spLocks noChangeArrowheads="1"/>
              </p:cNvSpPr>
              <p:nvPr/>
            </p:nvSpPr>
            <p:spPr bwMode="auto">
              <a:xfrm>
                <a:off x="1083194" y="1409712"/>
                <a:ext cx="1449928" cy="28515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D6D6D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7" name="AutoShape 1342"/>
              <p:cNvSpPr>
                <a:spLocks noChangeArrowheads="1"/>
              </p:cNvSpPr>
              <p:nvPr/>
            </p:nvSpPr>
            <p:spPr bwMode="auto">
              <a:xfrm>
                <a:off x="1726402" y="1485913"/>
                <a:ext cx="163512" cy="5556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8" name="AutoShape 1344"/>
              <p:cNvSpPr>
                <a:spLocks noChangeArrowheads="1"/>
              </p:cNvSpPr>
              <p:nvPr/>
            </p:nvSpPr>
            <p:spPr bwMode="auto">
              <a:xfrm>
                <a:off x="1726407" y="4132263"/>
                <a:ext cx="163512" cy="5556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90" name="正方形/長方形 89"/>
            <p:cNvSpPr/>
            <p:nvPr/>
          </p:nvSpPr>
          <p:spPr>
            <a:xfrm>
              <a:off x="7972571" y="2920798"/>
              <a:ext cx="586972" cy="258129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80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pic>
          <p:nvPicPr>
            <p:cNvPr id="91" name="Picture 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2571" y="2980729"/>
              <a:ext cx="586972" cy="46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2571" y="2361669"/>
              <a:ext cx="587677" cy="592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7" name="グループ化 11"/>
            <p:cNvGrpSpPr>
              <a:grpSpLocks noChangeAspect="1"/>
            </p:cNvGrpSpPr>
            <p:nvPr/>
          </p:nvGrpSpPr>
          <p:grpSpPr bwMode="auto">
            <a:xfrm>
              <a:off x="7833124" y="2875105"/>
              <a:ext cx="864000" cy="116755"/>
              <a:chOff x="485775" y="3573463"/>
              <a:chExt cx="2862263" cy="360362"/>
            </a:xfrm>
          </p:grpSpPr>
          <p:sp>
            <p:nvSpPr>
              <p:cNvPr id="118" name="フリーフォーム 14"/>
              <p:cNvSpPr/>
              <p:nvPr/>
            </p:nvSpPr>
            <p:spPr>
              <a:xfrm>
                <a:off x="485775" y="3573062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19" name="フリーフォーム 118"/>
              <p:cNvSpPr/>
              <p:nvPr/>
            </p:nvSpPr>
            <p:spPr>
              <a:xfrm>
                <a:off x="485775" y="3708197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93" name="正方形/長方形 92"/>
            <p:cNvSpPr>
              <a:spLocks noChangeAspect="1"/>
            </p:cNvSpPr>
            <p:nvPr/>
          </p:nvSpPr>
          <p:spPr bwMode="auto">
            <a:xfrm>
              <a:off x="7976368" y="3009899"/>
              <a:ext cx="580081" cy="698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85199" y="2762250"/>
            <a:ext cx="1332000" cy="898525"/>
            <a:chOff x="485199" y="2762250"/>
            <a:chExt cx="1332000" cy="898525"/>
          </a:xfrm>
        </p:grpSpPr>
        <p:sp>
          <p:nvSpPr>
            <p:cNvPr id="12" name="正方形/長方形 11"/>
            <p:cNvSpPr/>
            <p:nvPr/>
          </p:nvSpPr>
          <p:spPr>
            <a:xfrm>
              <a:off x="1373980" y="2762250"/>
              <a:ext cx="36671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55905" y="3305175"/>
              <a:ext cx="799219" cy="7302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1373980" y="3537012"/>
              <a:ext cx="366713" cy="12376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5" name="グループ化 11"/>
            <p:cNvGrpSpPr>
              <a:grpSpLocks/>
            </p:cNvGrpSpPr>
            <p:nvPr/>
          </p:nvGrpSpPr>
          <p:grpSpPr bwMode="auto">
            <a:xfrm>
              <a:off x="485199" y="3042856"/>
              <a:ext cx="1332000" cy="180000"/>
              <a:chOff x="485775" y="3573463"/>
              <a:chExt cx="2862263" cy="360362"/>
            </a:xfrm>
          </p:grpSpPr>
          <p:sp>
            <p:nvSpPr>
              <p:cNvPr id="19" name="フリーフォーム 14"/>
              <p:cNvSpPr/>
              <p:nvPr/>
            </p:nvSpPr>
            <p:spPr>
              <a:xfrm>
                <a:off x="485775" y="3573062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485775" y="3708197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897E5C63-18B7-6FDE-736A-9DC9335A060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3416" b="69322"/>
          <a:stretch/>
        </p:blipFill>
        <p:spPr>
          <a:xfrm>
            <a:off x="564358" y="2055422"/>
            <a:ext cx="1158100" cy="214506"/>
          </a:xfrm>
          <a:prstGeom prst="rect">
            <a:avLst/>
          </a:prstGeom>
          <a:ln>
            <a:noFill/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6972F85-5470-6A24-78B6-8AB32222E19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69322"/>
          <a:stretch/>
        </p:blipFill>
        <p:spPr>
          <a:xfrm>
            <a:off x="4031085" y="2036547"/>
            <a:ext cx="1170243" cy="243917"/>
          </a:xfrm>
          <a:prstGeom prst="rect">
            <a:avLst/>
          </a:prstGeom>
          <a:ln>
            <a:noFill/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444864E-FFD0-029C-3F1B-CF7300DF876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81704"/>
          <a:stretch/>
        </p:blipFill>
        <p:spPr>
          <a:xfrm>
            <a:off x="5653357" y="2398812"/>
            <a:ext cx="591535" cy="22755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CCF9EAA-6929-B11F-ECA4-252CA642703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81704"/>
          <a:stretch/>
        </p:blipFill>
        <p:spPr>
          <a:xfrm>
            <a:off x="7070265" y="2398303"/>
            <a:ext cx="571674" cy="21991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213EA3F-3131-D6D5-5FE5-E84E7C616DF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81704"/>
          <a:stretch/>
        </p:blipFill>
        <p:spPr>
          <a:xfrm>
            <a:off x="7975016" y="2376255"/>
            <a:ext cx="571674" cy="2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0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A8D248B-D017-700F-DD53-EAE41E8D7EB7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028825"/>
            <a:ext cx="1223963" cy="1638300"/>
            <a:chOff x="540222" y="2028196"/>
            <a:chExt cx="1224000" cy="1638668"/>
          </a:xfrm>
        </p:grpSpPr>
        <p:pic>
          <p:nvPicPr>
            <p:cNvPr id="3" name="Picture 177">
              <a:extLst>
                <a:ext uri="{FF2B5EF4-FFF2-40B4-BE49-F238E27FC236}">
                  <a16:creationId xmlns:a16="http://schemas.microsoft.com/office/drawing/2014/main" id="{1E2AAC93-93CD-61EA-003A-769E4953C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22" y="2028196"/>
              <a:ext cx="1224000" cy="1043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42">
              <a:extLst>
                <a:ext uri="{FF2B5EF4-FFF2-40B4-BE49-F238E27FC236}">
                  <a16:creationId xmlns:a16="http://schemas.microsoft.com/office/drawing/2014/main" id="{15B0B169-EE52-502E-9900-407B0944AB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230" b="18230"/>
            <a:stretch>
              <a:fillRect/>
            </a:stretch>
          </p:blipFill>
          <p:spPr bwMode="auto">
            <a:xfrm>
              <a:off x="540222" y="3042000"/>
              <a:ext cx="1224000" cy="62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14" descr="C:\Users\kkasuga\Desktop\GDY画面キャプチャ\インバウンドジャパン_レクタングル原稿.jpg">
              <a:extLst>
                <a:ext uri="{FF2B5EF4-FFF2-40B4-BE49-F238E27FC236}">
                  <a16:creationId xmlns:a16="http://schemas.microsoft.com/office/drawing/2014/main" id="{8697586F-C168-F909-4105-7E77BBB99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983" y="3157537"/>
              <a:ext cx="370800" cy="30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テキスト ボックス 148">
            <a:extLst>
              <a:ext uri="{FF2B5EF4-FFF2-40B4-BE49-F238E27FC236}">
                <a16:creationId xmlns:a16="http://schemas.microsoft.com/office/drawing/2014/main" id="{934EEC1F-2AA8-E884-F282-047615253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017588"/>
            <a:ext cx="8399463" cy="431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100" b="1" dirty="0">
                <a:latin typeface="+mn-ea"/>
              </a:rPr>
              <a:t>日経</a:t>
            </a:r>
            <a:r>
              <a:rPr lang="en-US" altLang="ja-JP" sz="1100" b="1" dirty="0">
                <a:latin typeface="+mn-ea"/>
              </a:rPr>
              <a:t>Gooday</a:t>
            </a:r>
            <a:r>
              <a:rPr lang="ja-JP" altLang="en-US" sz="1100" b="1" dirty="0">
                <a:latin typeface="+mn-ea"/>
              </a:rPr>
              <a:t>の通常記事と同じトーン＆マナーでタイアップを実施いただけます。</a:t>
            </a:r>
            <a:endParaRPr lang="en-US" altLang="ja-JP" sz="1100" b="1" dirty="0">
              <a:latin typeface="+mn-ea"/>
            </a:endParaRPr>
          </a:p>
          <a:p>
            <a:pPr eaLnBrk="1" hangingPunct="1">
              <a:defRPr/>
            </a:pPr>
            <a:r>
              <a:rPr lang="ja-JP" altLang="en-US" sz="1100" b="1" dirty="0">
                <a:latin typeface="+mn-ea"/>
              </a:rPr>
              <a:t>掲載期間中を通して広告枠からページへ誘導するほか、記事公開のタイミングでは編集配信枠（新着記事）からもページへ誘導します。</a:t>
            </a:r>
            <a:endParaRPr lang="en-US" altLang="ja-JP" sz="1100" b="1" dirty="0">
              <a:latin typeface="+mn-ea"/>
            </a:endParaRPr>
          </a:p>
        </p:txBody>
      </p:sp>
      <p:graphicFrame>
        <p:nvGraphicFramePr>
          <p:cNvPr id="7" name="オブジェクト 13">
            <a:extLst>
              <a:ext uri="{FF2B5EF4-FFF2-40B4-BE49-F238E27FC236}">
                <a16:creationId xmlns:a16="http://schemas.microsoft.com/office/drawing/2014/main" id="{A5BCB1B8-D83E-B96D-BB8F-3B904001D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297156"/>
              </p:ext>
            </p:extLst>
          </p:nvPr>
        </p:nvGraphicFramePr>
        <p:xfrm>
          <a:off x="181977" y="3840832"/>
          <a:ext cx="8907045" cy="229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886851" imgH="2362362" progId="Excel.Sheet.12">
                  <p:embed/>
                </p:oleObj>
              </mc:Choice>
              <mc:Fallback>
                <p:oleObj name="Worksheet" r:id="rId5" imgW="7886851" imgH="2362362" progId="Excel.Sheet.12">
                  <p:embed/>
                  <p:pic>
                    <p:nvPicPr>
                      <p:cNvPr id="23561" name="オブジェクト 13">
                        <a:extLst>
                          <a:ext uri="{FF2B5EF4-FFF2-40B4-BE49-F238E27FC236}">
                            <a16:creationId xmlns:a16="http://schemas.microsoft.com/office/drawing/2014/main" id="{570B1EA3-C4BC-33EE-AE5F-B693A3CCF0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7" y="3840832"/>
                        <a:ext cx="8907045" cy="229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148">
            <a:extLst>
              <a:ext uri="{FF2B5EF4-FFF2-40B4-BE49-F238E27FC236}">
                <a16:creationId xmlns:a16="http://schemas.microsoft.com/office/drawing/2014/main" id="{28F04D54-5E9A-1C29-A289-4FF3A7AE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393825"/>
            <a:ext cx="825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タイアップサイトのヘッダー画像内に「協力</a:t>
            </a:r>
            <a:r>
              <a:rPr lang="en-US" altLang="ja-JP" sz="800" dirty="0">
                <a:latin typeface="+mn-ea"/>
                <a:ea typeface="+mn-ea"/>
              </a:rPr>
              <a:t>/</a:t>
            </a:r>
            <a:r>
              <a:rPr lang="ja-JP" altLang="en-US" sz="800" dirty="0">
                <a:latin typeface="+mn-ea"/>
                <a:ea typeface="+mn-ea"/>
              </a:rPr>
              <a:t>○○○社」のクレジット表記、記事タイトル冒頭に</a:t>
            </a:r>
            <a:r>
              <a:rPr lang="en-US" altLang="ja-JP" sz="800" dirty="0">
                <a:latin typeface="+mn-ea"/>
                <a:ea typeface="+mn-ea"/>
              </a:rPr>
              <a:t>PR</a:t>
            </a:r>
            <a:r>
              <a:rPr lang="ja-JP" altLang="en-US" sz="800" dirty="0">
                <a:latin typeface="+mn-ea"/>
                <a:ea typeface="+mn-ea"/>
              </a:rPr>
              <a:t>表記が入ります。　</a:t>
            </a: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編集配信枠の記事タイトル付近に</a:t>
            </a:r>
            <a:r>
              <a:rPr lang="en-US" altLang="ja-JP" sz="800" dirty="0">
                <a:latin typeface="+mn-ea"/>
                <a:ea typeface="+mn-ea"/>
              </a:rPr>
              <a:t>PR</a:t>
            </a:r>
            <a:r>
              <a:rPr lang="ja-JP" altLang="en-US" sz="800" dirty="0">
                <a:latin typeface="+mn-ea"/>
                <a:ea typeface="+mn-ea"/>
              </a:rPr>
              <a:t>表記が入ります。</a:t>
            </a:r>
            <a:endParaRPr lang="en-US" altLang="ja-JP" sz="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誘導枠については、広告枠［</a:t>
            </a:r>
            <a:r>
              <a:rPr lang="en-US" altLang="ja-JP" sz="800" dirty="0">
                <a:latin typeface="+mn-ea"/>
                <a:ea typeface="+mn-ea"/>
              </a:rPr>
              <a:t>1</a:t>
            </a:r>
            <a:r>
              <a:rPr lang="ja-JP" altLang="en-US" sz="800" dirty="0">
                <a:latin typeface="+mn-ea"/>
                <a:ea typeface="+mn-ea"/>
              </a:rPr>
              <a:t>］～［</a:t>
            </a:r>
            <a:r>
              <a:rPr lang="en-US" altLang="ja-JP" sz="800" dirty="0">
                <a:latin typeface="+mn-ea"/>
                <a:ea typeface="+mn-ea"/>
              </a:rPr>
              <a:t>3</a:t>
            </a:r>
            <a:r>
              <a:rPr lang="ja-JP" altLang="en-US" sz="800" dirty="0">
                <a:latin typeface="+mn-ea"/>
                <a:ea typeface="+mn-ea"/>
              </a:rPr>
              <a:t>］の表示回数とクリック数をレポートいたします。編集配信枠［</a:t>
            </a:r>
            <a:r>
              <a:rPr lang="en-US" altLang="ja-JP" sz="800" dirty="0">
                <a:latin typeface="+mn-ea"/>
                <a:ea typeface="+mn-ea"/>
              </a:rPr>
              <a:t>4</a:t>
            </a:r>
            <a:r>
              <a:rPr lang="ja-JP" altLang="en-US" sz="800" dirty="0">
                <a:latin typeface="+mn-ea"/>
                <a:ea typeface="+mn-ea"/>
              </a:rPr>
              <a:t>］のレポートはございません。</a:t>
            </a:r>
            <a:endParaRPr lang="en-US" altLang="ja-JP" sz="800" dirty="0">
              <a:latin typeface="+mn-ea"/>
              <a:ea typeface="+mn-ea"/>
            </a:endParaRPr>
          </a:p>
        </p:txBody>
      </p:sp>
      <p:sp>
        <p:nvSpPr>
          <p:cNvPr id="9" name="テキスト ボックス 14">
            <a:extLst>
              <a:ext uri="{FF2B5EF4-FFF2-40B4-BE49-F238E27FC236}">
                <a16:creationId xmlns:a16="http://schemas.microsoft.com/office/drawing/2014/main" id="{B7FA3C49-579D-0F99-3513-C9C879915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809750"/>
            <a:ext cx="836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/>
              <a:t>トップページ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38FB6E1-50C8-D648-05EA-E8FC01C5A65C}"/>
              </a:ext>
            </a:extLst>
          </p:cNvPr>
          <p:cNvSpPr/>
          <p:nvPr/>
        </p:nvSpPr>
        <p:spPr bwMode="auto">
          <a:xfrm>
            <a:off x="539750" y="2028825"/>
            <a:ext cx="1222375" cy="16414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09FF09AF-6873-9A3E-6930-A4D38F55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3440113"/>
            <a:ext cx="366713" cy="152400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テキスト ボックス 31">
            <a:extLst>
              <a:ext uri="{FF2B5EF4-FFF2-40B4-BE49-F238E27FC236}">
                <a16:creationId xmlns:a16="http://schemas.microsoft.com/office/drawing/2014/main" id="{26898A50-DD9F-F7AC-411C-F1A221A10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1809750"/>
            <a:ext cx="1231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/>
              <a:t>日経</a:t>
            </a:r>
            <a:r>
              <a:rPr lang="en-US" altLang="ja-JP" sz="1000"/>
              <a:t>Gooday</a:t>
            </a:r>
            <a:r>
              <a:rPr lang="ja-JP" altLang="en-US" sz="1000"/>
              <a:t>メール</a:t>
            </a:r>
          </a:p>
        </p:txBody>
      </p:sp>
      <p:pic>
        <p:nvPicPr>
          <p:cNvPr id="13" name="Picture 47">
            <a:extLst>
              <a:ext uri="{FF2B5EF4-FFF2-40B4-BE49-F238E27FC236}">
                <a16:creationId xmlns:a16="http://schemas.microsoft.com/office/drawing/2014/main" id="{D885F342-53EA-3883-E91A-C37CD77B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005263" y="2016125"/>
            <a:ext cx="122396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B4F2879-B470-403B-6783-8016370FC9E1}"/>
              </a:ext>
            </a:extLst>
          </p:cNvPr>
          <p:cNvSpPr/>
          <p:nvPr/>
        </p:nvSpPr>
        <p:spPr>
          <a:xfrm>
            <a:off x="4002088" y="2016125"/>
            <a:ext cx="1223962" cy="16414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テキスト ボックス 60">
            <a:extLst>
              <a:ext uri="{FF2B5EF4-FFF2-40B4-BE49-F238E27FC236}">
                <a16:creationId xmlns:a16="http://schemas.microsoft.com/office/drawing/2014/main" id="{5B991B56-AAE9-7A1F-F3C9-BF35247FC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1809750"/>
            <a:ext cx="13938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900"/>
              <a:t>PC</a:t>
            </a:r>
            <a:r>
              <a:rPr lang="ja-JP" altLang="en-US" sz="900"/>
              <a:t>版 企画記事ページ★</a:t>
            </a:r>
          </a:p>
        </p:txBody>
      </p:sp>
      <p:grpSp>
        <p:nvGrpSpPr>
          <p:cNvPr id="16" name="グループ化 38">
            <a:extLst>
              <a:ext uri="{FF2B5EF4-FFF2-40B4-BE49-F238E27FC236}">
                <a16:creationId xmlns:a16="http://schemas.microsoft.com/office/drawing/2014/main" id="{DB641992-E645-1ECD-EC82-2668030E2862}"/>
              </a:ext>
            </a:extLst>
          </p:cNvPr>
          <p:cNvGrpSpPr>
            <a:grpSpLocks/>
          </p:cNvGrpSpPr>
          <p:nvPr/>
        </p:nvGrpSpPr>
        <p:grpSpPr bwMode="auto">
          <a:xfrm>
            <a:off x="3309938" y="2760663"/>
            <a:ext cx="658812" cy="417512"/>
            <a:chOff x="3111733" y="2739881"/>
            <a:chExt cx="658813" cy="417513"/>
          </a:xfrm>
        </p:grpSpPr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2E2DC2DB-105E-BFC4-B673-81F78C53D5D5}"/>
                </a:ext>
              </a:extLst>
            </p:cNvPr>
            <p:cNvCxnSpPr/>
            <p:nvPr/>
          </p:nvCxnSpPr>
          <p:spPr bwMode="auto">
            <a:xfrm>
              <a:off x="3156183" y="2739881"/>
              <a:ext cx="53975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56">
              <a:extLst>
                <a:ext uri="{FF2B5EF4-FFF2-40B4-BE49-F238E27FC236}">
                  <a16:creationId xmlns:a16="http://schemas.microsoft.com/office/drawing/2014/main" id="{CC71D0FB-86A9-A524-6ED3-780881D12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1733" y="2787506"/>
              <a:ext cx="6588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/>
                <a:t>タイアップ</a:t>
              </a:r>
              <a:endParaRPr lang="en-US" altLang="ja-JP" sz="9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/>
                <a:t>サイトへ</a:t>
              </a:r>
            </a:p>
          </p:txBody>
        </p:sp>
      </p:grpSp>
      <p:sp>
        <p:nvSpPr>
          <p:cNvPr id="19" name="テキスト ボックス 60">
            <a:extLst>
              <a:ext uri="{FF2B5EF4-FFF2-40B4-BE49-F238E27FC236}">
                <a16:creationId xmlns:a16="http://schemas.microsoft.com/office/drawing/2014/main" id="{6FCE2814-6054-CDA8-C705-FC2E0BACD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1809750"/>
            <a:ext cx="108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/>
              <a:t>スマホ版</a:t>
            </a:r>
            <a:endParaRPr lang="en-US" altLang="ja-JP" sz="9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900"/>
              <a:t>企画記事ページ★</a:t>
            </a:r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0D307AA2-9FCD-A831-A963-0BE3094F3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1947863"/>
            <a:ext cx="7715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/>
              <a:t>トップページ</a:t>
            </a:r>
          </a:p>
        </p:txBody>
      </p:sp>
      <p:grpSp>
        <p:nvGrpSpPr>
          <p:cNvPr id="21" name="グループ化 45">
            <a:extLst>
              <a:ext uri="{FF2B5EF4-FFF2-40B4-BE49-F238E27FC236}">
                <a16:creationId xmlns:a16="http://schemas.microsoft.com/office/drawing/2014/main" id="{83658C4B-1E32-F00D-46FC-D4D25295E582}"/>
              </a:ext>
            </a:extLst>
          </p:cNvPr>
          <p:cNvGrpSpPr>
            <a:grpSpLocks/>
          </p:cNvGrpSpPr>
          <p:nvPr/>
        </p:nvGrpSpPr>
        <p:grpSpPr bwMode="auto">
          <a:xfrm>
            <a:off x="6334125" y="2824163"/>
            <a:ext cx="560388" cy="354012"/>
            <a:chOff x="6635489" y="2808520"/>
            <a:chExt cx="559990" cy="354887"/>
          </a:xfrm>
        </p:grpSpPr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8A65578D-9B57-FAB9-27CD-E894D8F8A7B8}"/>
                </a:ext>
              </a:extLst>
            </p:cNvPr>
            <p:cNvCxnSpPr/>
            <p:nvPr/>
          </p:nvCxnSpPr>
          <p:spPr bwMode="auto">
            <a:xfrm flipH="1">
              <a:off x="6686253" y="2808520"/>
              <a:ext cx="45846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56">
              <a:extLst>
                <a:ext uri="{FF2B5EF4-FFF2-40B4-BE49-F238E27FC236}">
                  <a16:creationId xmlns:a16="http://schemas.microsoft.com/office/drawing/2014/main" id="{2D187660-275B-E51A-87B2-BBD6B5823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489" y="2849002"/>
              <a:ext cx="559990" cy="31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/>
                <a:t>タイアップ</a:t>
              </a:r>
              <a:endParaRPr lang="en-US" altLang="ja-JP" sz="9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/>
                <a:t>サイトへ</a:t>
              </a:r>
            </a:p>
          </p:txBody>
        </p:sp>
      </p:grpSp>
      <p:sp>
        <p:nvSpPr>
          <p:cNvPr id="24" name="AutoShape 1339">
            <a:extLst>
              <a:ext uri="{FF2B5EF4-FFF2-40B4-BE49-F238E27FC236}">
                <a16:creationId xmlns:a16="http://schemas.microsoft.com/office/drawing/2014/main" id="{18B42302-1CDA-4F83-0288-56C90925E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8" y="2244725"/>
            <a:ext cx="703262" cy="134937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5" name="AutoShape 1340">
            <a:extLst>
              <a:ext uri="{FF2B5EF4-FFF2-40B4-BE49-F238E27FC236}">
                <a16:creationId xmlns:a16="http://schemas.microsoft.com/office/drawing/2014/main" id="{F9FF0615-723D-C765-05B9-3B9EED4E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2270125"/>
            <a:ext cx="681038" cy="1300163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6" name="AutoShape 1341">
            <a:extLst>
              <a:ext uri="{FF2B5EF4-FFF2-40B4-BE49-F238E27FC236}">
                <a16:creationId xmlns:a16="http://schemas.microsoft.com/office/drawing/2014/main" id="{4A36C7B5-AFE8-24A2-69AF-8266DE28D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2284413"/>
            <a:ext cx="646112" cy="127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6D6D"/>
              </a:gs>
              <a:gs pos="100000">
                <a:srgbClr val="00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7" name="AutoShape 1342">
            <a:extLst>
              <a:ext uri="{FF2B5EF4-FFF2-40B4-BE49-F238E27FC236}">
                <a16:creationId xmlns:a16="http://schemas.microsoft.com/office/drawing/2014/main" id="{67841A79-5DCA-66FE-C2E0-C16F63211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2317750"/>
            <a:ext cx="73025" cy="25400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8" name="AutoShape 1344">
            <a:extLst>
              <a:ext uri="{FF2B5EF4-FFF2-40B4-BE49-F238E27FC236}">
                <a16:creationId xmlns:a16="http://schemas.microsoft.com/office/drawing/2014/main" id="{C69660F3-59AC-7BE6-4F6A-A88B44183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263" y="3487738"/>
            <a:ext cx="73025" cy="25400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9" name="Rectangle 1343">
            <a:extLst>
              <a:ext uri="{FF2B5EF4-FFF2-40B4-BE49-F238E27FC236}">
                <a16:creationId xmlns:a16="http://schemas.microsoft.com/office/drawing/2014/main" id="{70F6246C-4CDD-C7C6-DFE5-532C00F35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2463800"/>
            <a:ext cx="557212" cy="960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30" name="Picture 8">
            <a:extLst>
              <a:ext uri="{FF2B5EF4-FFF2-40B4-BE49-F238E27FC236}">
                <a16:creationId xmlns:a16="http://schemas.microsoft.com/office/drawing/2014/main" id="{BB59F613-448C-96D4-58DC-7209C9DF0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397125"/>
            <a:ext cx="58578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2">
            <a:extLst>
              <a:ext uri="{FF2B5EF4-FFF2-40B4-BE49-F238E27FC236}">
                <a16:creationId xmlns:a16="http://schemas.microsoft.com/office/drawing/2014/main" id="{10ED5DD4-7EE8-1B34-E0EB-50757B87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0" y="1947863"/>
            <a:ext cx="7715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/>
              <a:t>トップページ</a:t>
            </a:r>
          </a:p>
        </p:txBody>
      </p:sp>
      <p:grpSp>
        <p:nvGrpSpPr>
          <p:cNvPr id="32" name="グループ化 62">
            <a:extLst>
              <a:ext uri="{FF2B5EF4-FFF2-40B4-BE49-F238E27FC236}">
                <a16:creationId xmlns:a16="http://schemas.microsoft.com/office/drawing/2014/main" id="{F044F83E-C7D0-A5FB-A31C-1B3836A2E0E1}"/>
              </a:ext>
            </a:extLst>
          </p:cNvPr>
          <p:cNvGrpSpPr>
            <a:grpSpLocks/>
          </p:cNvGrpSpPr>
          <p:nvPr/>
        </p:nvGrpSpPr>
        <p:grpSpPr bwMode="auto">
          <a:xfrm>
            <a:off x="7004050" y="2244725"/>
            <a:ext cx="704850" cy="1350963"/>
            <a:chOff x="7003425" y="2245514"/>
            <a:chExt cx="705600" cy="1350923"/>
          </a:xfrm>
        </p:grpSpPr>
        <p:grpSp>
          <p:nvGrpSpPr>
            <p:cNvPr id="33" name="グループ化 9">
              <a:extLst>
                <a:ext uri="{FF2B5EF4-FFF2-40B4-BE49-F238E27FC236}">
                  <a16:creationId xmlns:a16="http://schemas.microsoft.com/office/drawing/2014/main" id="{005CC5F5-3AA5-BFAE-0943-45BACC97DF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3425" y="2245514"/>
              <a:ext cx="705600" cy="1350923"/>
              <a:chOff x="988119" y="1323268"/>
              <a:chExt cx="1580140" cy="3050832"/>
            </a:xfrm>
          </p:grpSpPr>
          <p:sp>
            <p:nvSpPr>
              <p:cNvPr id="36" name="AutoShape 1339">
                <a:extLst>
                  <a:ext uri="{FF2B5EF4-FFF2-40B4-BE49-F238E27FC236}">
                    <a16:creationId xmlns:a16="http://schemas.microsoft.com/office/drawing/2014/main" id="{4D875853-77B4-BEED-D7CC-606D40E09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119" y="1323268"/>
                <a:ext cx="1580140" cy="3050832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7" name="AutoShape 1340">
                <a:extLst>
                  <a:ext uri="{FF2B5EF4-FFF2-40B4-BE49-F238E27FC236}">
                    <a16:creationId xmlns:a16="http://schemas.microsoft.com/office/drawing/2014/main" id="{53F7C93C-A4C7-0034-B62F-73D971AF7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735" y="1378519"/>
                <a:ext cx="1526108" cy="2941531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8" name="AutoShape 1341">
                <a:extLst>
                  <a:ext uri="{FF2B5EF4-FFF2-40B4-BE49-F238E27FC236}">
                    <a16:creationId xmlns:a16="http://schemas.microsoft.com/office/drawing/2014/main" id="{190908A1-1628-17FE-7323-A59FFD702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958" y="1409748"/>
                <a:ext cx="1450463" cy="287667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D6D6D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39" name="AutoShape 1342">
                <a:extLst>
                  <a:ext uri="{FF2B5EF4-FFF2-40B4-BE49-F238E27FC236}">
                    <a16:creationId xmlns:a16="http://schemas.microsoft.com/office/drawing/2014/main" id="{A92840BE-7BFD-670C-FFA4-BE11FC900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6336" y="1488178"/>
                <a:ext cx="163708" cy="53776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" name="AutoShape 1344">
                <a:extLst>
                  <a:ext uri="{FF2B5EF4-FFF2-40B4-BE49-F238E27FC236}">
                    <a16:creationId xmlns:a16="http://schemas.microsoft.com/office/drawing/2014/main" id="{B8C5189C-4B4C-3270-C1D4-27520A321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6336" y="4155414"/>
                <a:ext cx="163708" cy="5736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1" name="Rectangle 1343">
                <a:extLst>
                  <a:ext uri="{FF2B5EF4-FFF2-40B4-BE49-F238E27FC236}">
                    <a16:creationId xmlns:a16="http://schemas.microsoft.com/office/drawing/2014/main" id="{DA675E13-1271-B607-8FE8-656857247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617" y="1815724"/>
                <a:ext cx="1252345" cy="21752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</p:grpSp>
        <p:pic>
          <p:nvPicPr>
            <p:cNvPr id="34" name="Picture 8">
              <a:extLst>
                <a:ext uri="{FF2B5EF4-FFF2-40B4-BE49-F238E27FC236}">
                  <a16:creationId xmlns:a16="http://schemas.microsoft.com/office/drawing/2014/main" id="{77827738-1C6C-3FB8-D37E-3D28A9270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387" y="2790549"/>
              <a:ext cx="586972" cy="65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8">
              <a:extLst>
                <a:ext uri="{FF2B5EF4-FFF2-40B4-BE49-F238E27FC236}">
                  <a16:creationId xmlns:a16="http://schemas.microsoft.com/office/drawing/2014/main" id="{6051B639-A46A-F256-3CB6-F9E72AB5F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387" y="2397981"/>
              <a:ext cx="587677" cy="59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グループ化 11">
            <a:extLst>
              <a:ext uri="{FF2B5EF4-FFF2-40B4-BE49-F238E27FC236}">
                <a16:creationId xmlns:a16="http://schemas.microsoft.com/office/drawing/2014/main" id="{EACAB408-4CA5-19CD-22C3-0B68AD4C5E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26263" y="2935288"/>
            <a:ext cx="863600" cy="117475"/>
            <a:chOff x="485775" y="3573463"/>
            <a:chExt cx="2862263" cy="360362"/>
          </a:xfrm>
        </p:grpSpPr>
        <p:sp>
          <p:nvSpPr>
            <p:cNvPr id="43" name="フリーフォーム 14">
              <a:extLst>
                <a:ext uri="{FF2B5EF4-FFF2-40B4-BE49-F238E27FC236}">
                  <a16:creationId xmlns:a16="http://schemas.microsoft.com/office/drawing/2014/main" id="{9DE4FDAB-953A-9FF4-3815-492F391B8B58}"/>
                </a:ext>
              </a:extLst>
            </p:cNvPr>
            <p:cNvSpPr/>
            <p:nvPr/>
          </p:nvSpPr>
          <p:spPr>
            <a:xfrm>
              <a:off x="485775" y="3573463"/>
              <a:ext cx="2862263" cy="224009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フリーフォーム 112">
              <a:extLst>
                <a:ext uri="{FF2B5EF4-FFF2-40B4-BE49-F238E27FC236}">
                  <a16:creationId xmlns:a16="http://schemas.microsoft.com/office/drawing/2014/main" id="{DBA6D32D-7434-A9FC-D9BB-CC30E20259BF}"/>
                </a:ext>
              </a:extLst>
            </p:cNvPr>
            <p:cNvSpPr/>
            <p:nvPr/>
          </p:nvSpPr>
          <p:spPr>
            <a:xfrm>
              <a:off x="485775" y="3709816"/>
              <a:ext cx="2862263" cy="224009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A474D87-B271-8B3E-F406-59A7D7C2C011}"/>
              </a:ext>
            </a:extLst>
          </p:cNvPr>
          <p:cNvSpPr/>
          <p:nvPr/>
        </p:nvSpPr>
        <p:spPr>
          <a:xfrm>
            <a:off x="7119938" y="3043238"/>
            <a:ext cx="471487" cy="3905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6" name="グループ化 87">
            <a:extLst>
              <a:ext uri="{FF2B5EF4-FFF2-40B4-BE49-F238E27FC236}">
                <a16:creationId xmlns:a16="http://schemas.microsoft.com/office/drawing/2014/main" id="{61926DAC-A069-7140-F3E4-A0C7EEAA5274}"/>
              </a:ext>
            </a:extLst>
          </p:cNvPr>
          <p:cNvGrpSpPr>
            <a:grpSpLocks/>
          </p:cNvGrpSpPr>
          <p:nvPr/>
        </p:nvGrpSpPr>
        <p:grpSpPr bwMode="auto">
          <a:xfrm>
            <a:off x="7832725" y="2244725"/>
            <a:ext cx="865188" cy="1350963"/>
            <a:chOff x="7833124" y="2245514"/>
            <a:chExt cx="864000" cy="1350923"/>
          </a:xfrm>
        </p:grpSpPr>
        <p:grpSp>
          <p:nvGrpSpPr>
            <p:cNvPr id="47" name="グループ化 88">
              <a:extLst>
                <a:ext uri="{FF2B5EF4-FFF2-40B4-BE49-F238E27FC236}">
                  <a16:creationId xmlns:a16="http://schemas.microsoft.com/office/drawing/2014/main" id="{B8478718-5D43-1833-AC18-B92659367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13609" y="2245514"/>
              <a:ext cx="705600" cy="1350923"/>
              <a:chOff x="1018379" y="1323986"/>
              <a:chExt cx="1579557" cy="3024215"/>
            </a:xfrm>
          </p:grpSpPr>
          <p:sp>
            <p:nvSpPr>
              <p:cNvPr id="55" name="AutoShape 1339">
                <a:extLst>
                  <a:ext uri="{FF2B5EF4-FFF2-40B4-BE49-F238E27FC236}">
                    <a16:creationId xmlns:a16="http://schemas.microsoft.com/office/drawing/2014/main" id="{46906128-2B32-69DC-00C4-8A1D0BF34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199" y="1323986"/>
                <a:ext cx="1579260" cy="3024215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6" name="AutoShape 1340">
                <a:extLst>
                  <a:ext uri="{FF2B5EF4-FFF2-40B4-BE49-F238E27FC236}">
                    <a16:creationId xmlns:a16="http://schemas.microsoft.com/office/drawing/2014/main" id="{3CF02E8A-3663-A039-B14A-B2E3DD4D7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985" y="1378754"/>
                <a:ext cx="1525545" cy="29158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7" name="AutoShape 1341">
                <a:extLst>
                  <a:ext uri="{FF2B5EF4-FFF2-40B4-BE49-F238E27FC236}">
                    <a16:creationId xmlns:a16="http://schemas.microsoft.com/office/drawing/2014/main" id="{03E995DA-E570-BB96-55BB-F37824862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3194" y="1409712"/>
                <a:ext cx="1449928" cy="28515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D6D6D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/>
              </a:p>
            </p:txBody>
          </p:sp>
          <p:sp>
            <p:nvSpPr>
              <p:cNvPr id="58" name="AutoShape 1342">
                <a:extLst>
                  <a:ext uri="{FF2B5EF4-FFF2-40B4-BE49-F238E27FC236}">
                    <a16:creationId xmlns:a16="http://schemas.microsoft.com/office/drawing/2014/main" id="{27574348-C5BD-7FE3-9C5D-5F959BCB3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5430" y="1487457"/>
                <a:ext cx="166799" cy="53307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9" name="AutoShape 1344">
                <a:extLst>
                  <a:ext uri="{FF2B5EF4-FFF2-40B4-BE49-F238E27FC236}">
                    <a16:creationId xmlns:a16="http://schemas.microsoft.com/office/drawing/2014/main" id="{A75DDF97-DEB3-8264-D4CB-5F25AA25B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5430" y="4131423"/>
                <a:ext cx="166799" cy="56859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48" name="正方形/長方形 89">
              <a:extLst>
                <a:ext uri="{FF2B5EF4-FFF2-40B4-BE49-F238E27FC236}">
                  <a16:creationId xmlns:a16="http://schemas.microsoft.com/office/drawing/2014/main" id="{8B8E284E-B15E-CA78-36AF-315EA6BF7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2571" y="2920798"/>
              <a:ext cx="586972" cy="258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ja-JP" altLang="en-US" sz="800">
                <a:solidFill>
                  <a:schemeClr val="bg1"/>
                </a:solidFill>
                <a:ea typeface="ＭＳ Ｐゴシック" panose="020B0600070205080204" pitchFamily="50" charset="-128"/>
              </a:endParaRPr>
            </a:p>
          </p:txBody>
        </p:sp>
        <p:pic>
          <p:nvPicPr>
            <p:cNvPr id="49" name="Picture 8">
              <a:extLst>
                <a:ext uri="{FF2B5EF4-FFF2-40B4-BE49-F238E27FC236}">
                  <a16:creationId xmlns:a16="http://schemas.microsoft.com/office/drawing/2014/main" id="{B9F749D6-352B-6D6F-5CF5-39989B11A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571" y="2980729"/>
              <a:ext cx="586972" cy="46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8">
              <a:extLst>
                <a:ext uri="{FF2B5EF4-FFF2-40B4-BE49-F238E27FC236}">
                  <a16:creationId xmlns:a16="http://schemas.microsoft.com/office/drawing/2014/main" id="{2027D6CF-7143-2566-F9A5-DC57D9368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571" y="2361669"/>
              <a:ext cx="587677" cy="59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グループ化 11">
              <a:extLst>
                <a:ext uri="{FF2B5EF4-FFF2-40B4-BE49-F238E27FC236}">
                  <a16:creationId xmlns:a16="http://schemas.microsoft.com/office/drawing/2014/main" id="{7DEC2E17-8426-CC54-2205-4DDACB3B8A6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833124" y="2875105"/>
              <a:ext cx="864000" cy="116755"/>
              <a:chOff x="485775" y="3573463"/>
              <a:chExt cx="2862263" cy="360362"/>
            </a:xfrm>
          </p:grpSpPr>
          <p:sp>
            <p:nvSpPr>
              <p:cNvPr id="53" name="フリーフォーム 14">
                <a:extLst>
                  <a:ext uri="{FF2B5EF4-FFF2-40B4-BE49-F238E27FC236}">
                    <a16:creationId xmlns:a16="http://schemas.microsoft.com/office/drawing/2014/main" id="{5CC3555E-9A76-4053-EB87-B5AA43BFECBB}"/>
                  </a:ext>
                </a:extLst>
              </p:cNvPr>
              <p:cNvSpPr/>
              <p:nvPr/>
            </p:nvSpPr>
            <p:spPr>
              <a:xfrm>
                <a:off x="485775" y="3575401"/>
                <a:ext cx="2862263" cy="225384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4" name="フリーフォーム 118">
                <a:extLst>
                  <a:ext uri="{FF2B5EF4-FFF2-40B4-BE49-F238E27FC236}">
                    <a16:creationId xmlns:a16="http://schemas.microsoft.com/office/drawing/2014/main" id="{0F3B9B42-C254-6F71-6AA6-6969B5B03084}"/>
                  </a:ext>
                </a:extLst>
              </p:cNvPr>
              <p:cNvSpPr/>
              <p:nvPr/>
            </p:nvSpPr>
            <p:spPr>
              <a:xfrm>
                <a:off x="485775" y="3707691"/>
                <a:ext cx="2862263" cy="225384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7B7013A7-69E9-65B2-35E1-C1E2FC3F4A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75803" y="3010666"/>
              <a:ext cx="580227" cy="69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0" name="グループ化 22544">
            <a:extLst>
              <a:ext uri="{FF2B5EF4-FFF2-40B4-BE49-F238E27FC236}">
                <a16:creationId xmlns:a16="http://schemas.microsoft.com/office/drawing/2014/main" id="{3CEBC516-87E3-CD33-6B98-6A2D75EA42F7}"/>
              </a:ext>
            </a:extLst>
          </p:cNvPr>
          <p:cNvGrpSpPr>
            <a:grpSpLocks/>
          </p:cNvGrpSpPr>
          <p:nvPr/>
        </p:nvGrpSpPr>
        <p:grpSpPr bwMode="auto">
          <a:xfrm>
            <a:off x="485775" y="2762250"/>
            <a:ext cx="1331913" cy="898525"/>
            <a:chOff x="485199" y="2762250"/>
            <a:chExt cx="1332000" cy="898525"/>
          </a:xfrm>
        </p:grpSpPr>
        <p:sp>
          <p:nvSpPr>
            <p:cNvPr id="61" name="正方形/長方形 22546">
              <a:extLst>
                <a:ext uri="{FF2B5EF4-FFF2-40B4-BE49-F238E27FC236}">
                  <a16:creationId xmlns:a16="http://schemas.microsoft.com/office/drawing/2014/main" id="{B52FE75C-308E-1AD7-49A5-24B057A2C426}"/>
                </a:ext>
              </a:extLst>
            </p:cNvPr>
            <p:cNvSpPr/>
            <p:nvPr/>
          </p:nvSpPr>
          <p:spPr>
            <a:xfrm>
              <a:off x="1374257" y="2762250"/>
              <a:ext cx="366737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" name="Rectangle 17">
              <a:extLst>
                <a:ext uri="{FF2B5EF4-FFF2-40B4-BE49-F238E27FC236}">
                  <a16:creationId xmlns:a16="http://schemas.microsoft.com/office/drawing/2014/main" id="{7D4F63A0-B3BC-C714-5968-5D44A9E7B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42" y="3305175"/>
              <a:ext cx="798564" cy="7302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3" name="正方形/長方形 22555">
              <a:extLst>
                <a:ext uri="{FF2B5EF4-FFF2-40B4-BE49-F238E27FC236}">
                  <a16:creationId xmlns:a16="http://schemas.microsoft.com/office/drawing/2014/main" id="{27EF6C77-627C-A611-56A9-B95D323D432F}"/>
                </a:ext>
              </a:extLst>
            </p:cNvPr>
            <p:cNvSpPr/>
            <p:nvPr/>
          </p:nvSpPr>
          <p:spPr>
            <a:xfrm>
              <a:off x="1374257" y="3536950"/>
              <a:ext cx="366737" cy="12382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64" name="グループ化 11">
              <a:extLst>
                <a:ext uri="{FF2B5EF4-FFF2-40B4-BE49-F238E27FC236}">
                  <a16:creationId xmlns:a16="http://schemas.microsoft.com/office/drawing/2014/main" id="{EA0B87C0-8EFF-1B3A-AE98-F05F1B649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199" y="3042856"/>
              <a:ext cx="1332000" cy="180000"/>
              <a:chOff x="485775" y="3573463"/>
              <a:chExt cx="2862263" cy="360362"/>
            </a:xfrm>
          </p:grpSpPr>
          <p:sp>
            <p:nvSpPr>
              <p:cNvPr id="65" name="フリーフォーム 14">
                <a:extLst>
                  <a:ext uri="{FF2B5EF4-FFF2-40B4-BE49-F238E27FC236}">
                    <a16:creationId xmlns:a16="http://schemas.microsoft.com/office/drawing/2014/main" id="{59E7B5F4-2EDC-A91B-9B9B-A3911983A08C}"/>
                  </a:ext>
                </a:extLst>
              </p:cNvPr>
              <p:cNvSpPr/>
              <p:nvPr/>
            </p:nvSpPr>
            <p:spPr>
              <a:xfrm>
                <a:off x="485775" y="3574228"/>
                <a:ext cx="2862263" cy="222473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6" name="フリーフォーム 19">
                <a:extLst>
                  <a:ext uri="{FF2B5EF4-FFF2-40B4-BE49-F238E27FC236}">
                    <a16:creationId xmlns:a16="http://schemas.microsoft.com/office/drawing/2014/main" id="{178FCA3F-EE11-D1F9-77EA-8DB12398E556}"/>
                  </a:ext>
                </a:extLst>
              </p:cNvPr>
              <p:cNvSpPr/>
              <p:nvPr/>
            </p:nvSpPr>
            <p:spPr>
              <a:xfrm>
                <a:off x="485775" y="3707712"/>
                <a:ext cx="2862263" cy="225651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</p:grpSp>
      <p:pic>
        <p:nvPicPr>
          <p:cNvPr id="67" name="図 22568">
            <a:extLst>
              <a:ext uri="{FF2B5EF4-FFF2-40B4-BE49-F238E27FC236}">
                <a16:creationId xmlns:a16="http://schemas.microsoft.com/office/drawing/2014/main" id="{AF9604CE-B3C4-F4A1-9566-45CD6C6E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6" b="69322"/>
          <a:stretch>
            <a:fillRect/>
          </a:stretch>
        </p:blipFill>
        <p:spPr bwMode="auto">
          <a:xfrm>
            <a:off x="565150" y="2055813"/>
            <a:ext cx="11572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図 22569">
            <a:extLst>
              <a:ext uri="{FF2B5EF4-FFF2-40B4-BE49-F238E27FC236}">
                <a16:creationId xmlns:a16="http://schemas.microsoft.com/office/drawing/2014/main" id="{5F8B1BF3-FFAD-E3AC-4752-BEAD67A6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2"/>
          <a:stretch>
            <a:fillRect/>
          </a:stretch>
        </p:blipFill>
        <p:spPr bwMode="auto">
          <a:xfrm>
            <a:off x="4030663" y="2036763"/>
            <a:ext cx="1169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図 22571">
            <a:extLst>
              <a:ext uri="{FF2B5EF4-FFF2-40B4-BE49-F238E27FC236}">
                <a16:creationId xmlns:a16="http://schemas.microsoft.com/office/drawing/2014/main" id="{1EC1B5EC-63E2-24AE-215E-A4F55AFD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5"/>
          <a:stretch>
            <a:fillRect/>
          </a:stretch>
        </p:blipFill>
        <p:spPr bwMode="auto">
          <a:xfrm>
            <a:off x="5653088" y="2398713"/>
            <a:ext cx="59213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図 22572">
            <a:extLst>
              <a:ext uri="{FF2B5EF4-FFF2-40B4-BE49-F238E27FC236}">
                <a16:creationId xmlns:a16="http://schemas.microsoft.com/office/drawing/2014/main" id="{54363555-6350-0315-5506-16273821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5"/>
          <a:stretch>
            <a:fillRect/>
          </a:stretch>
        </p:blipFill>
        <p:spPr bwMode="auto">
          <a:xfrm>
            <a:off x="7070725" y="2398713"/>
            <a:ext cx="571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図 22578">
            <a:extLst>
              <a:ext uri="{FF2B5EF4-FFF2-40B4-BE49-F238E27FC236}">
                <a16:creationId xmlns:a16="http://schemas.microsoft.com/office/drawing/2014/main" id="{4BAC67E1-B582-2C85-133F-AC2E4B862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5"/>
          <a:stretch>
            <a:fillRect/>
          </a:stretch>
        </p:blipFill>
        <p:spPr bwMode="auto">
          <a:xfrm>
            <a:off x="7975600" y="2376488"/>
            <a:ext cx="571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694DCD46-83FD-007F-EA0E-291471D00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0" b="61993"/>
          <a:stretch>
            <a:fillRect/>
          </a:stretch>
        </p:blipFill>
        <p:spPr bwMode="auto">
          <a:xfrm>
            <a:off x="2005012" y="2664349"/>
            <a:ext cx="1194846" cy="9704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17">
            <a:extLst>
              <a:ext uri="{FF2B5EF4-FFF2-40B4-BE49-F238E27FC236}">
                <a16:creationId xmlns:a16="http://schemas.microsoft.com/office/drawing/2014/main" id="{36DFCF8A-9AA2-82CE-4B23-105933365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348" y="3001970"/>
            <a:ext cx="892175" cy="27387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38EE12D9-BCC1-58DE-9DB9-B5CBB931A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39"/>
          <a:stretch>
            <a:fillRect/>
          </a:stretch>
        </p:blipFill>
        <p:spPr bwMode="auto">
          <a:xfrm>
            <a:off x="2008459" y="2055813"/>
            <a:ext cx="1194846" cy="60049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グループ化 14">
            <a:extLst>
              <a:ext uri="{FF2B5EF4-FFF2-40B4-BE49-F238E27FC236}">
                <a16:creationId xmlns:a16="http://schemas.microsoft.com/office/drawing/2014/main" id="{DF0B3F37-0575-61D6-17C7-E88EFF57DA8D}"/>
              </a:ext>
            </a:extLst>
          </p:cNvPr>
          <p:cNvGrpSpPr>
            <a:grpSpLocks/>
          </p:cNvGrpSpPr>
          <p:nvPr/>
        </p:nvGrpSpPr>
        <p:grpSpPr bwMode="auto">
          <a:xfrm>
            <a:off x="1936479" y="2553362"/>
            <a:ext cx="1331912" cy="179388"/>
            <a:chOff x="485775" y="3573062"/>
            <a:chExt cx="2862263" cy="360361"/>
          </a:xfrm>
        </p:grpSpPr>
        <p:sp>
          <p:nvSpPr>
            <p:cNvPr id="76" name="フリーフォーム 14">
              <a:extLst>
                <a:ext uri="{FF2B5EF4-FFF2-40B4-BE49-F238E27FC236}">
                  <a16:creationId xmlns:a16="http://schemas.microsoft.com/office/drawing/2014/main" id="{5A82A214-9ECB-E1B4-B6CA-D0BBB8399F72}"/>
                </a:ext>
              </a:extLst>
            </p:cNvPr>
            <p:cNvSpPr/>
            <p:nvPr/>
          </p:nvSpPr>
          <p:spPr>
            <a:xfrm>
              <a:off x="485775" y="3573062"/>
              <a:ext cx="2862263" cy="226422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フリーフォーム 33">
              <a:extLst>
                <a:ext uri="{FF2B5EF4-FFF2-40B4-BE49-F238E27FC236}">
                  <a16:creationId xmlns:a16="http://schemas.microsoft.com/office/drawing/2014/main" id="{94D0996B-4D37-9FD7-4F8B-7C59C5A6821F}"/>
                </a:ext>
              </a:extLst>
            </p:cNvPr>
            <p:cNvSpPr/>
            <p:nvPr/>
          </p:nvSpPr>
          <p:spPr>
            <a:xfrm>
              <a:off x="485775" y="3707001"/>
              <a:ext cx="2862263" cy="226422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78" name="Text Box 13">
            <a:extLst>
              <a:ext uri="{FF2B5EF4-FFF2-40B4-BE49-F238E27FC236}">
                <a16:creationId xmlns:a16="http://schemas.microsoft.com/office/drawing/2014/main" id="{7B489C98-CD66-31E8-A04A-CD44CCE9F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3" y="318431"/>
            <a:ext cx="69294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b="1" dirty="0">
                <a:latin typeface="ＭＳ Ｐゴシック" charset="-128"/>
              </a:rPr>
              <a:t>日経</a:t>
            </a:r>
            <a:r>
              <a:rPr lang="en-US" altLang="ja-JP" sz="2200" b="1" dirty="0">
                <a:latin typeface="ＭＳ Ｐゴシック" charset="-128"/>
              </a:rPr>
              <a:t>Gooday</a:t>
            </a:r>
            <a:r>
              <a:rPr lang="ja-JP" altLang="en-US" sz="2200" b="1" dirty="0">
                <a:latin typeface="ＭＳ Ｐゴシック" charset="-128"/>
              </a:rPr>
              <a:t> ネイティブ型タイアップ（標準タイプ）</a:t>
            </a:r>
            <a:endParaRPr lang="en-US" altLang="ja-JP" sz="2200" b="1" dirty="0">
              <a:latin typeface="ＭＳ Ｐゴシック" charset="-128"/>
            </a:endParaRPr>
          </a:p>
        </p:txBody>
      </p:sp>
      <p:sp>
        <p:nvSpPr>
          <p:cNvPr id="79" name="テキスト ボックス 148">
            <a:extLst>
              <a:ext uri="{FF2B5EF4-FFF2-40B4-BE49-F238E27FC236}">
                <a16:creationId xmlns:a16="http://schemas.microsoft.com/office/drawing/2014/main" id="{D152DD69-DF7D-ED57-639A-F776FB995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6176026"/>
            <a:ext cx="404495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 b="1" dirty="0">
                <a:latin typeface="+mn-ea"/>
                <a:ea typeface="+mn-ea"/>
              </a:rPr>
              <a:t>掲載費 ￥</a:t>
            </a:r>
            <a:r>
              <a:rPr lang="en-US" altLang="ja-JP" sz="1200" b="1" dirty="0">
                <a:latin typeface="+mn-ea"/>
                <a:ea typeface="+mn-ea"/>
              </a:rPr>
              <a:t>2,000,000</a:t>
            </a:r>
            <a:r>
              <a:rPr lang="ja-JP" altLang="en-US" sz="1200" b="1" dirty="0">
                <a:latin typeface="+mn-ea"/>
                <a:ea typeface="+mn-ea"/>
              </a:rPr>
              <a:t>（グロス）　　</a:t>
            </a:r>
            <a:r>
              <a:rPr lang="ja-JP" altLang="en-US" sz="1050" b="1" dirty="0">
                <a:latin typeface="+mn-ea"/>
                <a:ea typeface="+mn-ea"/>
              </a:rPr>
              <a:t>＊制作費込み</a:t>
            </a:r>
          </a:p>
        </p:txBody>
      </p:sp>
    </p:spTree>
    <p:extLst>
      <p:ext uri="{BB962C8B-B14F-4D97-AF65-F5344CB8AC3E}">
        <p14:creationId xmlns:p14="http://schemas.microsoft.com/office/powerpoint/2010/main" val="160620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540222" y="2028196"/>
            <a:ext cx="1224000" cy="1638668"/>
            <a:chOff x="540222" y="2028196"/>
            <a:chExt cx="1224000" cy="1638668"/>
          </a:xfrm>
        </p:grpSpPr>
        <p:pic>
          <p:nvPicPr>
            <p:cNvPr id="10417" name="Picture 17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222" y="2028196"/>
              <a:ext cx="1224000" cy="104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4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229" b="18229"/>
            <a:stretch/>
          </p:blipFill>
          <p:spPr bwMode="auto">
            <a:xfrm>
              <a:off x="540222" y="3042000"/>
              <a:ext cx="1224000" cy="62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54" name="Picture 214" descr="C:\Users\kkasuga\Desktop\GDY画面キャプチャ\インバウンドジャパン_レクタングル原稿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983" y="3157537"/>
              <a:ext cx="370800" cy="30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グループ化 24"/>
          <p:cNvGrpSpPr/>
          <p:nvPr/>
        </p:nvGrpSpPr>
        <p:grpSpPr>
          <a:xfrm>
            <a:off x="2009040" y="2015735"/>
            <a:ext cx="1206000" cy="1630947"/>
            <a:chOff x="2009040" y="2015735"/>
            <a:chExt cx="1206000" cy="1630947"/>
          </a:xfrm>
        </p:grpSpPr>
        <p:pic>
          <p:nvPicPr>
            <p:cNvPr id="128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9040" y="3394744"/>
              <a:ext cx="1206000" cy="25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9040" y="2015735"/>
              <a:ext cx="1206000" cy="120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テキスト ボックス 148"/>
          <p:cNvSpPr txBox="1">
            <a:spLocks noChangeArrowheads="1"/>
          </p:cNvSpPr>
          <p:nvPr/>
        </p:nvSpPr>
        <p:spPr bwMode="auto">
          <a:xfrm>
            <a:off x="4498189" y="6070858"/>
            <a:ext cx="28342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遠方取材は別途費用がかかります。</a:t>
            </a:r>
            <a:endParaRPr lang="en-US" altLang="ja-JP" sz="800" dirty="0">
              <a:latin typeface="+mn-ea"/>
              <a:ea typeface="+mn-ea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90288" y="307501"/>
            <a:ext cx="69294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b="1" dirty="0">
                <a:latin typeface="ＭＳ Ｐゴシック" charset="-128"/>
              </a:rPr>
              <a:t>日経</a:t>
            </a:r>
            <a:r>
              <a:rPr lang="en-US" altLang="ja-JP" sz="2200" b="1" dirty="0">
                <a:latin typeface="ＭＳ Ｐゴシック" charset="-128"/>
              </a:rPr>
              <a:t>Gooday</a:t>
            </a:r>
            <a:r>
              <a:rPr lang="ja-JP" altLang="en-US" sz="2200" b="1" dirty="0">
                <a:latin typeface="ＭＳ Ｐゴシック" charset="-128"/>
              </a:rPr>
              <a:t> ネイティブ型タイアップ（連載タイプ）</a:t>
            </a:r>
            <a:endParaRPr lang="en-US" altLang="ja-JP" sz="2200" b="1" dirty="0">
              <a:latin typeface="ＭＳ Ｐゴシック" charset="-128"/>
            </a:endParaRPr>
          </a:p>
        </p:txBody>
      </p:sp>
      <p:sp>
        <p:nvSpPr>
          <p:cNvPr id="4" name="テキスト ボックス 148"/>
          <p:cNvSpPr txBox="1">
            <a:spLocks noChangeArrowheads="1"/>
          </p:cNvSpPr>
          <p:nvPr/>
        </p:nvSpPr>
        <p:spPr bwMode="auto">
          <a:xfrm>
            <a:off x="473585" y="6040964"/>
            <a:ext cx="4044950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 b="1" dirty="0">
                <a:latin typeface="+mn-ea"/>
                <a:ea typeface="+mn-ea"/>
              </a:rPr>
              <a:t>掲載費 ￥</a:t>
            </a:r>
            <a:r>
              <a:rPr lang="en-US" altLang="ja-JP" sz="1200" b="1" dirty="0">
                <a:latin typeface="+mn-ea"/>
                <a:ea typeface="+mn-ea"/>
              </a:rPr>
              <a:t>4,500,000</a:t>
            </a:r>
            <a:r>
              <a:rPr lang="ja-JP" altLang="en-US" sz="1200" b="1" dirty="0">
                <a:latin typeface="+mn-ea"/>
                <a:ea typeface="+mn-ea"/>
              </a:rPr>
              <a:t>（グロス）　　</a:t>
            </a:r>
            <a:r>
              <a:rPr lang="ja-JP" altLang="en-US" sz="1600" b="1" dirty="0">
                <a:latin typeface="+mn-ea"/>
                <a:ea typeface="+mn-ea"/>
              </a:rPr>
              <a:t>　</a:t>
            </a:r>
            <a:r>
              <a:rPr lang="ja-JP" altLang="en-US" sz="1100" b="1" dirty="0">
                <a:latin typeface="+mn-ea"/>
                <a:ea typeface="+mn-ea"/>
              </a:rPr>
              <a:t>＊制作費込み</a:t>
            </a:r>
          </a:p>
        </p:txBody>
      </p:sp>
      <p:sp>
        <p:nvSpPr>
          <p:cNvPr id="5" name="テキスト ボックス 148"/>
          <p:cNvSpPr txBox="1">
            <a:spLocks noChangeArrowheads="1"/>
          </p:cNvSpPr>
          <p:nvPr/>
        </p:nvSpPr>
        <p:spPr bwMode="auto">
          <a:xfrm>
            <a:off x="418807" y="1018295"/>
            <a:ext cx="83994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100" b="1" dirty="0">
                <a:latin typeface="+mn-ea"/>
              </a:rPr>
              <a:t>タイアップ実施中に</a:t>
            </a:r>
            <a:r>
              <a:rPr lang="en-US" altLang="ja-JP" sz="1100" b="1" dirty="0">
                <a:latin typeface="+mn-ea"/>
              </a:rPr>
              <a:t>3</a:t>
            </a:r>
            <a:r>
              <a:rPr lang="ja-JP" altLang="en-US" sz="1100" b="1" dirty="0">
                <a:latin typeface="+mn-ea"/>
              </a:rPr>
              <a:t>本の企画記事（コンテンツ）を公開します。</a:t>
            </a:r>
            <a:endParaRPr lang="en-US" altLang="ja-JP" sz="1100" b="1" dirty="0">
              <a:latin typeface="+mn-ea"/>
            </a:endParaRPr>
          </a:p>
          <a:p>
            <a:pPr eaLnBrk="1" hangingPunct="1">
              <a:defRPr/>
            </a:pPr>
            <a:r>
              <a:rPr lang="ja-JP" altLang="en-US" sz="1100" b="1" dirty="0">
                <a:latin typeface="+mn-ea"/>
              </a:rPr>
              <a:t>掲載期間中を通して広告枠からページへ誘導するほか、記事公開のタイミングでは編集配信枠（新着記事）からもページへ誘導します。</a:t>
            </a:r>
            <a:endParaRPr lang="en-US" altLang="ja-JP" sz="1100" b="1" dirty="0">
              <a:latin typeface="+mn-ea"/>
            </a:endParaRPr>
          </a:p>
        </p:txBody>
      </p:sp>
      <p:graphicFrame>
        <p:nvGraphicFramePr>
          <p:cNvPr id="6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230451"/>
              </p:ext>
            </p:extLst>
          </p:nvPr>
        </p:nvGraphicFramePr>
        <p:xfrm>
          <a:off x="198438" y="3833813"/>
          <a:ext cx="8772525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8772322" imgH="2038481" progId="Excel.Sheet.12">
                  <p:embed/>
                </p:oleObj>
              </mc:Choice>
              <mc:Fallback>
                <p:oleObj name="Worksheet" r:id="rId8" imgW="8772322" imgH="203848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3833813"/>
                        <a:ext cx="8772525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148"/>
          <p:cNvSpPr txBox="1">
            <a:spLocks noChangeArrowheads="1"/>
          </p:cNvSpPr>
          <p:nvPr/>
        </p:nvSpPr>
        <p:spPr bwMode="auto">
          <a:xfrm>
            <a:off x="418807" y="1393793"/>
            <a:ext cx="82546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タイアップサイトのヘッダー画像内に「協力</a:t>
            </a:r>
            <a:r>
              <a:rPr lang="en-US" altLang="ja-JP" sz="800" dirty="0">
                <a:latin typeface="+mn-ea"/>
                <a:ea typeface="+mn-ea"/>
              </a:rPr>
              <a:t>/</a:t>
            </a:r>
            <a:r>
              <a:rPr lang="ja-JP" altLang="en-US" sz="800" dirty="0">
                <a:latin typeface="+mn-ea"/>
                <a:ea typeface="+mn-ea"/>
              </a:rPr>
              <a:t>○○○社」のクレジット表記、記事タイトル冒頭に</a:t>
            </a:r>
            <a:r>
              <a:rPr lang="en-US" altLang="ja-JP" sz="800" dirty="0">
                <a:latin typeface="+mn-ea"/>
                <a:ea typeface="+mn-ea"/>
              </a:rPr>
              <a:t>PR</a:t>
            </a:r>
            <a:r>
              <a:rPr lang="ja-JP" altLang="en-US" sz="800" dirty="0">
                <a:latin typeface="+mn-ea"/>
                <a:ea typeface="+mn-ea"/>
              </a:rPr>
              <a:t>表記が入ります。　</a:t>
            </a: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編集配信枠の記事タイトル付近に</a:t>
            </a:r>
            <a:r>
              <a:rPr lang="en-US" altLang="ja-JP" sz="800" dirty="0">
                <a:latin typeface="+mn-ea"/>
                <a:ea typeface="+mn-ea"/>
              </a:rPr>
              <a:t>PR</a:t>
            </a:r>
            <a:r>
              <a:rPr lang="ja-JP" altLang="en-US" sz="800" dirty="0">
                <a:latin typeface="+mn-ea"/>
                <a:ea typeface="+mn-ea"/>
              </a:rPr>
              <a:t>表記が入ります。</a:t>
            </a:r>
            <a:endParaRPr lang="en-US" altLang="ja-JP" sz="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誘導枠については、広告枠［</a:t>
            </a:r>
            <a:r>
              <a:rPr lang="en-US" altLang="ja-JP" sz="800" dirty="0">
                <a:latin typeface="+mn-ea"/>
                <a:ea typeface="+mn-ea"/>
              </a:rPr>
              <a:t>1</a:t>
            </a:r>
            <a:r>
              <a:rPr lang="ja-JP" altLang="en-US" sz="800" dirty="0">
                <a:latin typeface="+mn-ea"/>
                <a:ea typeface="+mn-ea"/>
              </a:rPr>
              <a:t>］～［</a:t>
            </a:r>
            <a:r>
              <a:rPr lang="en-US" altLang="ja-JP" sz="800" dirty="0">
                <a:latin typeface="+mn-ea"/>
                <a:ea typeface="+mn-ea"/>
              </a:rPr>
              <a:t>3</a:t>
            </a:r>
            <a:r>
              <a:rPr lang="ja-JP" altLang="en-US" sz="800" dirty="0">
                <a:latin typeface="+mn-ea"/>
                <a:ea typeface="+mn-ea"/>
              </a:rPr>
              <a:t>］の表示回数とクリック数をレポートいたします。編集配信枠［</a:t>
            </a:r>
            <a:r>
              <a:rPr lang="en-US" altLang="ja-JP" sz="800" dirty="0">
                <a:latin typeface="+mn-ea"/>
                <a:ea typeface="+mn-ea"/>
              </a:rPr>
              <a:t>4</a:t>
            </a:r>
            <a:r>
              <a:rPr lang="ja-JP" altLang="en-US" sz="800" dirty="0">
                <a:latin typeface="+mn-ea"/>
                <a:ea typeface="+mn-ea"/>
              </a:rPr>
              <a:t>］のレポートはございません。</a:t>
            </a:r>
            <a:endParaRPr lang="en-US" altLang="ja-JP" sz="800" dirty="0">
              <a:latin typeface="+mn-ea"/>
              <a:ea typeface="+mn-ea"/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72177" y="1809359"/>
            <a:ext cx="836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/>
              <a:t>トップページ</a:t>
            </a: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540222" y="2028196"/>
            <a:ext cx="1222096" cy="164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4358" y="3440276"/>
            <a:ext cx="366712" cy="152228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997239" y="2015735"/>
            <a:ext cx="1224000" cy="164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2015434" y="3419000"/>
            <a:ext cx="891995" cy="578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2" name="グループ化 11"/>
          <p:cNvGrpSpPr>
            <a:grpSpLocks/>
          </p:cNvGrpSpPr>
          <p:nvPr/>
        </p:nvGrpSpPr>
        <p:grpSpPr bwMode="auto">
          <a:xfrm>
            <a:off x="1950486" y="3242286"/>
            <a:ext cx="1332000" cy="180000"/>
            <a:chOff x="485775" y="3573463"/>
            <a:chExt cx="2862263" cy="360362"/>
          </a:xfrm>
        </p:grpSpPr>
        <p:sp>
          <p:nvSpPr>
            <p:cNvPr id="33" name="フリーフォーム 14"/>
            <p:cNvSpPr/>
            <p:nvPr/>
          </p:nvSpPr>
          <p:spPr>
            <a:xfrm>
              <a:off x="485775" y="3573062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485775" y="3708197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1927042" y="1809359"/>
            <a:ext cx="123142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/>
              <a:t>日経</a:t>
            </a:r>
            <a:r>
              <a:rPr lang="en-US" altLang="ja-JP" sz="1000" dirty="0"/>
              <a:t>Gooday</a:t>
            </a:r>
            <a:r>
              <a:rPr lang="ja-JP" altLang="en-US" sz="1000" dirty="0"/>
              <a:t>メール</a:t>
            </a: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2014629" y="3122775"/>
            <a:ext cx="892800" cy="109374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87" name="Picture 4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/>
        </p:blipFill>
        <p:spPr bwMode="auto">
          <a:xfrm>
            <a:off x="4004474" y="2015735"/>
            <a:ext cx="1224000" cy="16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正方形/長方形 39"/>
          <p:cNvSpPr/>
          <p:nvPr/>
        </p:nvSpPr>
        <p:spPr>
          <a:xfrm>
            <a:off x="4002502" y="2015735"/>
            <a:ext cx="1224000" cy="164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テキスト ボックス 60"/>
          <p:cNvSpPr txBox="1">
            <a:spLocks noChangeArrowheads="1"/>
          </p:cNvSpPr>
          <p:nvPr/>
        </p:nvSpPr>
        <p:spPr bwMode="auto">
          <a:xfrm>
            <a:off x="3939020" y="1809359"/>
            <a:ext cx="139333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/>
              <a:t>PC</a:t>
            </a:r>
            <a:r>
              <a:rPr lang="ja-JP" altLang="en-US" sz="900" dirty="0"/>
              <a:t>版 企画記事ページ★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3310726" y="2760895"/>
            <a:ext cx="658813" cy="417513"/>
            <a:chOff x="3111733" y="2739881"/>
            <a:chExt cx="658813" cy="417513"/>
          </a:xfrm>
        </p:grpSpPr>
        <p:cxnSp>
          <p:nvCxnSpPr>
            <p:cNvPr id="42" name="直線矢印コネクタ 41"/>
            <p:cNvCxnSpPr/>
            <p:nvPr/>
          </p:nvCxnSpPr>
          <p:spPr bwMode="auto">
            <a:xfrm>
              <a:off x="3155830" y="2739881"/>
              <a:ext cx="539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56"/>
            <p:cNvSpPr txBox="1">
              <a:spLocks noChangeArrowheads="1"/>
            </p:cNvSpPr>
            <p:nvPr/>
          </p:nvSpPr>
          <p:spPr bwMode="auto">
            <a:xfrm>
              <a:off x="3111733" y="2787506"/>
              <a:ext cx="6588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/>
                <a:t>タイアップ</a:t>
              </a:r>
              <a:endParaRPr lang="en-US" altLang="ja-JP" sz="900" dirty="0"/>
            </a:p>
            <a:p>
              <a:r>
                <a:rPr lang="ja-JP" altLang="en-US" sz="900" dirty="0"/>
                <a:t>サイトへ</a:t>
              </a:r>
            </a:p>
          </p:txBody>
        </p:sp>
      </p:grpSp>
      <p:sp>
        <p:nvSpPr>
          <p:cNvPr id="44" name="テキスト ボックス 60"/>
          <p:cNvSpPr txBox="1">
            <a:spLocks noChangeArrowheads="1"/>
          </p:cNvSpPr>
          <p:nvPr/>
        </p:nvSpPr>
        <p:spPr bwMode="auto">
          <a:xfrm>
            <a:off x="5483594" y="1809359"/>
            <a:ext cx="1085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スマホ版</a:t>
            </a:r>
            <a:endParaRPr lang="en-US" altLang="ja-JP" sz="900" dirty="0"/>
          </a:p>
          <a:p>
            <a:r>
              <a:rPr lang="ja-JP" altLang="en-US" sz="900" dirty="0"/>
              <a:t>企画記事ページ★</a:t>
            </a:r>
          </a:p>
        </p:txBody>
      </p:sp>
      <p:sp>
        <p:nvSpPr>
          <p:cNvPr id="46" name="テキスト ボックス 2"/>
          <p:cNvSpPr txBox="1">
            <a:spLocks noChangeArrowheads="1"/>
          </p:cNvSpPr>
          <p:nvPr/>
        </p:nvSpPr>
        <p:spPr bwMode="auto">
          <a:xfrm>
            <a:off x="6946764" y="1947859"/>
            <a:ext cx="7713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トップページ</a:t>
            </a:r>
          </a:p>
        </p:txBody>
      </p:sp>
      <p:grpSp>
        <p:nvGrpSpPr>
          <p:cNvPr id="80" name="グループ化 79"/>
          <p:cNvGrpSpPr/>
          <p:nvPr/>
        </p:nvGrpSpPr>
        <p:grpSpPr>
          <a:xfrm>
            <a:off x="6334274" y="2823521"/>
            <a:ext cx="559990" cy="354887"/>
            <a:chOff x="6635489" y="2808520"/>
            <a:chExt cx="559990" cy="354887"/>
          </a:xfrm>
        </p:grpSpPr>
        <p:cxnSp>
          <p:nvCxnSpPr>
            <p:cNvPr id="47" name="直線矢印コネクタ 46"/>
            <p:cNvCxnSpPr/>
            <p:nvPr/>
          </p:nvCxnSpPr>
          <p:spPr bwMode="auto">
            <a:xfrm flipH="1">
              <a:off x="6685844" y="2808520"/>
              <a:ext cx="45878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56"/>
            <p:cNvSpPr txBox="1">
              <a:spLocks noChangeArrowheads="1"/>
            </p:cNvSpPr>
            <p:nvPr/>
          </p:nvSpPr>
          <p:spPr bwMode="auto">
            <a:xfrm>
              <a:off x="6635489" y="2849002"/>
              <a:ext cx="559990" cy="314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900" dirty="0"/>
                <a:t>タイアップ</a:t>
              </a:r>
              <a:endParaRPr lang="en-US" altLang="ja-JP" sz="900" dirty="0"/>
            </a:p>
            <a:p>
              <a:r>
                <a:rPr lang="ja-JP" altLang="en-US" sz="900" dirty="0"/>
                <a:t>サイトへ</a:t>
              </a:r>
            </a:p>
          </p:txBody>
        </p:sp>
      </p:grpSp>
      <p:sp>
        <p:nvSpPr>
          <p:cNvPr id="68" name="AutoShape 1339"/>
          <p:cNvSpPr>
            <a:spLocks noChangeArrowheads="1"/>
          </p:cNvSpPr>
          <p:nvPr/>
        </p:nvSpPr>
        <p:spPr bwMode="auto">
          <a:xfrm>
            <a:off x="5595237" y="2245514"/>
            <a:ext cx="704373" cy="134802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69" name="AutoShape 1340"/>
          <p:cNvSpPr>
            <a:spLocks noChangeArrowheads="1"/>
          </p:cNvSpPr>
          <p:nvPr/>
        </p:nvSpPr>
        <p:spPr bwMode="auto">
          <a:xfrm>
            <a:off x="5607548" y="2269927"/>
            <a:ext cx="680288" cy="129973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" name="AutoShape 1341"/>
          <p:cNvSpPr>
            <a:spLocks noChangeArrowheads="1"/>
          </p:cNvSpPr>
          <p:nvPr/>
        </p:nvSpPr>
        <p:spPr bwMode="auto">
          <a:xfrm>
            <a:off x="5624140" y="2283726"/>
            <a:ext cx="646568" cy="12710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6D6D"/>
              </a:gs>
              <a:gs pos="100000">
                <a:srgbClr val="0000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" name="AutoShape 1342"/>
          <p:cNvSpPr>
            <a:spLocks noChangeArrowheads="1"/>
          </p:cNvSpPr>
          <p:nvPr/>
        </p:nvSpPr>
        <p:spPr bwMode="auto">
          <a:xfrm>
            <a:off x="5910991" y="2317030"/>
            <a:ext cx="72866" cy="2563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2" name="AutoShape 1344"/>
          <p:cNvSpPr>
            <a:spLocks noChangeArrowheads="1"/>
          </p:cNvSpPr>
          <p:nvPr/>
        </p:nvSpPr>
        <p:spPr bwMode="auto">
          <a:xfrm>
            <a:off x="5910991" y="3488209"/>
            <a:ext cx="72866" cy="24289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3" name="Rectangle 1343"/>
          <p:cNvSpPr>
            <a:spLocks noChangeArrowheads="1"/>
          </p:cNvSpPr>
          <p:nvPr/>
        </p:nvSpPr>
        <p:spPr bwMode="auto">
          <a:xfrm>
            <a:off x="5668565" y="2463108"/>
            <a:ext cx="558253" cy="9611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4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220" y="2397654"/>
            <a:ext cx="586800" cy="104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テキスト ボックス 2"/>
          <p:cNvSpPr txBox="1">
            <a:spLocks noChangeArrowheads="1"/>
          </p:cNvSpPr>
          <p:nvPr/>
        </p:nvSpPr>
        <p:spPr bwMode="auto">
          <a:xfrm>
            <a:off x="7874242" y="1947859"/>
            <a:ext cx="7713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 dirty="0"/>
              <a:t>トップページ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7003425" y="2245514"/>
            <a:ext cx="705600" cy="1350923"/>
            <a:chOff x="7003425" y="2245514"/>
            <a:chExt cx="705600" cy="1350923"/>
          </a:xfrm>
        </p:grpSpPr>
        <p:grpSp>
          <p:nvGrpSpPr>
            <p:cNvPr id="100" name="グループ化 9"/>
            <p:cNvGrpSpPr>
              <a:grpSpLocks/>
            </p:cNvGrpSpPr>
            <p:nvPr/>
          </p:nvGrpSpPr>
          <p:grpSpPr bwMode="auto">
            <a:xfrm>
              <a:off x="7003425" y="2245514"/>
              <a:ext cx="705600" cy="1350923"/>
              <a:chOff x="988119" y="1323268"/>
              <a:chExt cx="1580140" cy="3050832"/>
            </a:xfrm>
          </p:grpSpPr>
          <p:sp>
            <p:nvSpPr>
              <p:cNvPr id="104" name="AutoShape 1339"/>
              <p:cNvSpPr>
                <a:spLocks noChangeArrowheads="1"/>
              </p:cNvSpPr>
              <p:nvPr/>
            </p:nvSpPr>
            <p:spPr bwMode="auto">
              <a:xfrm>
                <a:off x="988119" y="1323268"/>
                <a:ext cx="1580140" cy="3050832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5" name="AutoShape 1340"/>
              <p:cNvSpPr>
                <a:spLocks noChangeArrowheads="1"/>
              </p:cNvSpPr>
              <p:nvPr/>
            </p:nvSpPr>
            <p:spPr bwMode="auto">
              <a:xfrm>
                <a:off x="1015735" y="1378519"/>
                <a:ext cx="1526108" cy="2941531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6" name="AutoShape 1341"/>
              <p:cNvSpPr>
                <a:spLocks noChangeArrowheads="1"/>
              </p:cNvSpPr>
              <p:nvPr/>
            </p:nvSpPr>
            <p:spPr bwMode="auto">
              <a:xfrm>
                <a:off x="1052958" y="1409748"/>
                <a:ext cx="1450463" cy="287667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D6D6D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" name="AutoShape 1342"/>
              <p:cNvSpPr>
                <a:spLocks noChangeArrowheads="1"/>
              </p:cNvSpPr>
              <p:nvPr/>
            </p:nvSpPr>
            <p:spPr bwMode="auto">
              <a:xfrm>
                <a:off x="1696403" y="1486620"/>
                <a:ext cx="163572" cy="5605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" name="AutoShape 1344"/>
              <p:cNvSpPr>
                <a:spLocks noChangeArrowheads="1"/>
              </p:cNvSpPr>
              <p:nvPr/>
            </p:nvSpPr>
            <p:spPr bwMode="auto">
              <a:xfrm>
                <a:off x="1696403" y="4156298"/>
                <a:ext cx="163572" cy="5605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" name="Rectangle 1343"/>
              <p:cNvSpPr>
                <a:spLocks noChangeArrowheads="1"/>
              </p:cNvSpPr>
              <p:nvPr/>
            </p:nvSpPr>
            <p:spPr bwMode="auto">
              <a:xfrm>
                <a:off x="1152617" y="1815724"/>
                <a:ext cx="1252345" cy="217525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pic>
          <p:nvPicPr>
            <p:cNvPr id="101" name="Picture 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2387" y="2790549"/>
              <a:ext cx="586972" cy="652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2387" y="2397981"/>
              <a:ext cx="587677" cy="592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1" name="グループ化 11"/>
          <p:cNvGrpSpPr>
            <a:grpSpLocks noChangeAspect="1"/>
          </p:cNvGrpSpPr>
          <p:nvPr/>
        </p:nvGrpSpPr>
        <p:grpSpPr bwMode="auto">
          <a:xfrm>
            <a:off x="6926346" y="2936065"/>
            <a:ext cx="864000" cy="116755"/>
            <a:chOff x="485775" y="3573463"/>
            <a:chExt cx="2862263" cy="360362"/>
          </a:xfrm>
        </p:grpSpPr>
        <p:sp>
          <p:nvSpPr>
            <p:cNvPr id="112" name="フリーフォーム 14"/>
            <p:cNvSpPr/>
            <p:nvPr/>
          </p:nvSpPr>
          <p:spPr>
            <a:xfrm>
              <a:off x="485775" y="3573062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フリーフォーム 112"/>
            <p:cNvSpPr/>
            <p:nvPr/>
          </p:nvSpPr>
          <p:spPr>
            <a:xfrm>
              <a:off x="485775" y="3708197"/>
              <a:ext cx="2862263" cy="225226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03" name="正方形/長方形 102"/>
          <p:cNvSpPr/>
          <p:nvPr/>
        </p:nvSpPr>
        <p:spPr>
          <a:xfrm>
            <a:off x="7119725" y="3043705"/>
            <a:ext cx="472292" cy="38932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7833124" y="2245514"/>
            <a:ext cx="864000" cy="1350923"/>
            <a:chOff x="7833124" y="2245514"/>
            <a:chExt cx="864000" cy="1350923"/>
          </a:xfrm>
        </p:grpSpPr>
        <p:grpSp>
          <p:nvGrpSpPr>
            <p:cNvPr id="89" name="グループ化 88"/>
            <p:cNvGrpSpPr/>
            <p:nvPr/>
          </p:nvGrpSpPr>
          <p:grpSpPr>
            <a:xfrm>
              <a:off x="7913609" y="2245514"/>
              <a:ext cx="705600" cy="1350923"/>
              <a:chOff x="1018379" y="1323986"/>
              <a:chExt cx="1579557" cy="3024215"/>
            </a:xfrm>
          </p:grpSpPr>
          <p:sp>
            <p:nvSpPr>
              <p:cNvPr id="94" name="AutoShape 1339"/>
              <p:cNvSpPr>
                <a:spLocks noChangeArrowheads="1"/>
              </p:cNvSpPr>
              <p:nvPr/>
            </p:nvSpPr>
            <p:spPr bwMode="auto">
              <a:xfrm>
                <a:off x="1018379" y="1323986"/>
                <a:ext cx="1579557" cy="3024215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5" name="AutoShape 1340"/>
              <p:cNvSpPr>
                <a:spLocks noChangeArrowheads="1"/>
              </p:cNvSpPr>
              <p:nvPr/>
            </p:nvSpPr>
            <p:spPr bwMode="auto">
              <a:xfrm>
                <a:off x="1045985" y="1378754"/>
                <a:ext cx="1525545" cy="29158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6" name="AutoShape 1341"/>
              <p:cNvSpPr>
                <a:spLocks noChangeArrowheads="1"/>
              </p:cNvSpPr>
              <p:nvPr/>
            </p:nvSpPr>
            <p:spPr bwMode="auto">
              <a:xfrm>
                <a:off x="1083194" y="1409712"/>
                <a:ext cx="1449928" cy="28515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D6D6D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7" name="AutoShape 1342"/>
              <p:cNvSpPr>
                <a:spLocks noChangeArrowheads="1"/>
              </p:cNvSpPr>
              <p:nvPr/>
            </p:nvSpPr>
            <p:spPr bwMode="auto">
              <a:xfrm>
                <a:off x="1726402" y="1485913"/>
                <a:ext cx="163512" cy="5556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8" name="AutoShape 1344"/>
              <p:cNvSpPr>
                <a:spLocks noChangeArrowheads="1"/>
              </p:cNvSpPr>
              <p:nvPr/>
            </p:nvSpPr>
            <p:spPr bwMode="auto">
              <a:xfrm>
                <a:off x="1726407" y="4132263"/>
                <a:ext cx="163512" cy="55563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90" name="正方形/長方形 89"/>
            <p:cNvSpPr/>
            <p:nvPr/>
          </p:nvSpPr>
          <p:spPr>
            <a:xfrm>
              <a:off x="7972571" y="2920798"/>
              <a:ext cx="586972" cy="258129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sz="800">
                <a:solidFill>
                  <a:schemeClr val="bg1"/>
                </a:solidFill>
                <a:ea typeface="ＭＳ Ｐゴシック" pitchFamily="50" charset="-128"/>
              </a:endParaRPr>
            </a:p>
          </p:txBody>
        </p:sp>
        <p:pic>
          <p:nvPicPr>
            <p:cNvPr id="91" name="Picture 8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2571" y="2980729"/>
              <a:ext cx="586972" cy="46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2571" y="2361669"/>
              <a:ext cx="587677" cy="592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7" name="グループ化 11"/>
            <p:cNvGrpSpPr>
              <a:grpSpLocks noChangeAspect="1"/>
            </p:cNvGrpSpPr>
            <p:nvPr/>
          </p:nvGrpSpPr>
          <p:grpSpPr bwMode="auto">
            <a:xfrm>
              <a:off x="7833124" y="2875105"/>
              <a:ext cx="864000" cy="116755"/>
              <a:chOff x="485775" y="3573463"/>
              <a:chExt cx="2862263" cy="360362"/>
            </a:xfrm>
          </p:grpSpPr>
          <p:sp>
            <p:nvSpPr>
              <p:cNvPr id="118" name="フリーフォーム 14"/>
              <p:cNvSpPr/>
              <p:nvPr/>
            </p:nvSpPr>
            <p:spPr>
              <a:xfrm>
                <a:off x="485775" y="3573062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119" name="フリーフォーム 118"/>
              <p:cNvSpPr/>
              <p:nvPr/>
            </p:nvSpPr>
            <p:spPr>
              <a:xfrm>
                <a:off x="485775" y="3708197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93" name="正方形/長方形 92"/>
            <p:cNvSpPr>
              <a:spLocks noChangeAspect="1"/>
            </p:cNvSpPr>
            <p:nvPr/>
          </p:nvSpPr>
          <p:spPr bwMode="auto">
            <a:xfrm>
              <a:off x="7976368" y="3009899"/>
              <a:ext cx="580081" cy="698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85199" y="2762250"/>
            <a:ext cx="1332000" cy="898525"/>
            <a:chOff x="485199" y="2762250"/>
            <a:chExt cx="1332000" cy="898525"/>
          </a:xfrm>
        </p:grpSpPr>
        <p:sp>
          <p:nvSpPr>
            <p:cNvPr id="12" name="正方形/長方形 11"/>
            <p:cNvSpPr/>
            <p:nvPr/>
          </p:nvSpPr>
          <p:spPr>
            <a:xfrm>
              <a:off x="1373980" y="2762250"/>
              <a:ext cx="36671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55905" y="3305175"/>
              <a:ext cx="799219" cy="7302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1373980" y="3537012"/>
              <a:ext cx="366713" cy="12376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5" name="グループ化 11"/>
            <p:cNvGrpSpPr>
              <a:grpSpLocks/>
            </p:cNvGrpSpPr>
            <p:nvPr/>
          </p:nvGrpSpPr>
          <p:grpSpPr bwMode="auto">
            <a:xfrm>
              <a:off x="485199" y="3042856"/>
              <a:ext cx="1332000" cy="180000"/>
              <a:chOff x="485775" y="3573463"/>
              <a:chExt cx="2862263" cy="360362"/>
            </a:xfrm>
          </p:grpSpPr>
          <p:sp>
            <p:nvSpPr>
              <p:cNvPr id="19" name="フリーフォーム 14"/>
              <p:cNvSpPr/>
              <p:nvPr/>
            </p:nvSpPr>
            <p:spPr>
              <a:xfrm>
                <a:off x="485775" y="3573062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485775" y="3708197"/>
                <a:ext cx="2862263" cy="225226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738A1A6F-52FD-CCDA-7CA1-A78A014A91F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81704"/>
          <a:stretch/>
        </p:blipFill>
        <p:spPr>
          <a:xfrm>
            <a:off x="7070265" y="2398303"/>
            <a:ext cx="571674" cy="21991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B021585-D782-D6D8-E4C7-73C5352F886A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81704"/>
          <a:stretch/>
        </p:blipFill>
        <p:spPr>
          <a:xfrm>
            <a:off x="7972571" y="2386450"/>
            <a:ext cx="571674" cy="21991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4DC2F34-01F7-7D2F-8604-F48C42A9E0B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81704"/>
          <a:stretch/>
        </p:blipFill>
        <p:spPr>
          <a:xfrm>
            <a:off x="5655823" y="2396611"/>
            <a:ext cx="571674" cy="21991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C6BD38A-BCDC-F823-7153-B132421C2189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69322"/>
          <a:stretch/>
        </p:blipFill>
        <p:spPr>
          <a:xfrm>
            <a:off x="4031085" y="2036547"/>
            <a:ext cx="1170243" cy="243917"/>
          </a:xfrm>
          <a:prstGeom prst="rect">
            <a:avLst/>
          </a:prstGeom>
          <a:ln>
            <a:noFill/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69BDE9E-4BDE-1D79-2BB5-E69BCAA6E29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b="69322"/>
          <a:stretch/>
        </p:blipFill>
        <p:spPr>
          <a:xfrm>
            <a:off x="552215" y="2054257"/>
            <a:ext cx="1170243" cy="2439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09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612597-BB74-5221-157E-C228AF662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0" b="61993"/>
          <a:stretch>
            <a:fillRect/>
          </a:stretch>
        </p:blipFill>
        <p:spPr bwMode="auto">
          <a:xfrm>
            <a:off x="2281779" y="2733861"/>
            <a:ext cx="1194846" cy="9704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1">
            <a:extLst>
              <a:ext uri="{FF2B5EF4-FFF2-40B4-BE49-F238E27FC236}">
                <a16:creationId xmlns:a16="http://schemas.microsoft.com/office/drawing/2014/main" id="{974090FF-1ED8-6416-88B6-252F246915B5}"/>
              </a:ext>
            </a:extLst>
          </p:cNvPr>
          <p:cNvGrpSpPr>
            <a:grpSpLocks/>
          </p:cNvGrpSpPr>
          <p:nvPr/>
        </p:nvGrpSpPr>
        <p:grpSpPr bwMode="auto">
          <a:xfrm>
            <a:off x="866775" y="2092955"/>
            <a:ext cx="1223962" cy="1638300"/>
            <a:chOff x="540222" y="2028196"/>
            <a:chExt cx="1224000" cy="1638668"/>
          </a:xfrm>
        </p:grpSpPr>
        <p:pic>
          <p:nvPicPr>
            <p:cNvPr id="4" name="Picture 177">
              <a:extLst>
                <a:ext uri="{FF2B5EF4-FFF2-40B4-BE49-F238E27FC236}">
                  <a16:creationId xmlns:a16="http://schemas.microsoft.com/office/drawing/2014/main" id="{BEEDBAE0-F07C-53D3-4271-11DD27134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22" y="2028196"/>
              <a:ext cx="1224000" cy="1043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2">
              <a:extLst>
                <a:ext uri="{FF2B5EF4-FFF2-40B4-BE49-F238E27FC236}">
                  <a16:creationId xmlns:a16="http://schemas.microsoft.com/office/drawing/2014/main" id="{0E0649E9-75A0-35C1-F11E-8C054E849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230" b="18230"/>
            <a:stretch>
              <a:fillRect/>
            </a:stretch>
          </p:blipFill>
          <p:spPr bwMode="auto">
            <a:xfrm>
              <a:off x="540222" y="3042000"/>
              <a:ext cx="1224000" cy="62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4">
              <a:extLst>
                <a:ext uri="{FF2B5EF4-FFF2-40B4-BE49-F238E27FC236}">
                  <a16:creationId xmlns:a16="http://schemas.microsoft.com/office/drawing/2014/main" id="{CDEF05A2-FFFC-B30A-D9DD-601CE5615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983" y="3157537"/>
              <a:ext cx="370800" cy="30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テキスト ボックス 148">
            <a:extLst>
              <a:ext uri="{FF2B5EF4-FFF2-40B4-BE49-F238E27FC236}">
                <a16:creationId xmlns:a16="http://schemas.microsoft.com/office/drawing/2014/main" id="{54F6D6C0-D2C0-D1DA-9C31-A4D647FA2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2" y="6141080"/>
            <a:ext cx="2835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遠方取材は別途費用がかかります。</a:t>
            </a:r>
            <a:endParaRPr lang="en-US" altLang="ja-JP" sz="800" dirty="0">
              <a:latin typeface="+mn-ea"/>
              <a:ea typeface="+mn-ea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0D8592BC-8FBD-3BB2-0357-C4D2D528E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" y="372105"/>
            <a:ext cx="69294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2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日経</a:t>
            </a:r>
            <a:r>
              <a:rPr lang="en-US" altLang="ja-JP" sz="22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Gooday</a:t>
            </a:r>
            <a:r>
              <a:rPr lang="ja-JP" altLang="en-US" sz="22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ネイティブ型タイアップ（連載タイプ）</a:t>
            </a:r>
            <a:endParaRPr lang="en-US" altLang="ja-JP" sz="2200" b="1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148">
            <a:extLst>
              <a:ext uri="{FF2B5EF4-FFF2-40B4-BE49-F238E27FC236}">
                <a16:creationId xmlns:a16="http://schemas.microsoft.com/office/drawing/2014/main" id="{B344F94A-6884-BCEE-0F7F-D9411B6DA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" y="1083305"/>
            <a:ext cx="8399463" cy="430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ja-JP" altLang="en-US" sz="1100" b="1" dirty="0">
                <a:latin typeface="+mn-ea"/>
              </a:rPr>
              <a:t>タイアップ実施中に</a:t>
            </a:r>
            <a:r>
              <a:rPr lang="en-US" altLang="ja-JP" sz="1100" b="1" dirty="0">
                <a:latin typeface="+mn-ea"/>
              </a:rPr>
              <a:t>3</a:t>
            </a:r>
            <a:r>
              <a:rPr lang="ja-JP" altLang="en-US" sz="1100" b="1" dirty="0">
                <a:latin typeface="+mn-ea"/>
              </a:rPr>
              <a:t>本の企画記事（コンテンツ）を公開します。</a:t>
            </a:r>
            <a:endParaRPr lang="en-US" altLang="ja-JP" sz="1100" b="1" dirty="0">
              <a:latin typeface="+mn-ea"/>
            </a:endParaRPr>
          </a:p>
          <a:p>
            <a:pPr eaLnBrk="1" hangingPunct="1">
              <a:defRPr/>
            </a:pPr>
            <a:r>
              <a:rPr lang="ja-JP" altLang="en-US" sz="1100" b="1" dirty="0">
                <a:latin typeface="+mn-ea"/>
              </a:rPr>
              <a:t>掲載期間中を通して広告枠からページへ誘導するほか、記事公開のタイミングでは編集配信枠（新着記事）からもページへ誘導します。</a:t>
            </a:r>
            <a:endParaRPr lang="en-US" altLang="ja-JP" sz="1100" b="1" dirty="0">
              <a:latin typeface="+mn-ea"/>
            </a:endParaRPr>
          </a:p>
        </p:txBody>
      </p:sp>
      <p:sp>
        <p:nvSpPr>
          <p:cNvPr id="10" name="テキスト ボックス 148">
            <a:extLst>
              <a:ext uri="{FF2B5EF4-FFF2-40B4-BE49-F238E27FC236}">
                <a16:creationId xmlns:a16="http://schemas.microsoft.com/office/drawing/2014/main" id="{64EE98CB-0FD4-6DF3-E95C-6FBBF37AA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" y="1457955"/>
            <a:ext cx="8255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タイアップサイトのヘッダー画像内に「協力</a:t>
            </a:r>
            <a:r>
              <a:rPr lang="en-US" altLang="ja-JP" sz="800" dirty="0">
                <a:latin typeface="+mn-ea"/>
                <a:ea typeface="+mn-ea"/>
              </a:rPr>
              <a:t>/</a:t>
            </a:r>
            <a:r>
              <a:rPr lang="ja-JP" altLang="en-US" sz="800" dirty="0">
                <a:latin typeface="+mn-ea"/>
                <a:ea typeface="+mn-ea"/>
              </a:rPr>
              <a:t>○○○社」のクレジット表記、記事タイトル冒頭に</a:t>
            </a:r>
            <a:r>
              <a:rPr lang="en-US" altLang="ja-JP" sz="800" dirty="0">
                <a:latin typeface="+mn-ea"/>
                <a:ea typeface="+mn-ea"/>
              </a:rPr>
              <a:t>PR</a:t>
            </a:r>
            <a:r>
              <a:rPr lang="ja-JP" altLang="en-US" sz="800" dirty="0">
                <a:latin typeface="+mn-ea"/>
                <a:ea typeface="+mn-ea"/>
              </a:rPr>
              <a:t>表記が入ります。　</a:t>
            </a: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編集配信枠の記事タイトル付近に</a:t>
            </a:r>
            <a:r>
              <a:rPr lang="en-US" altLang="ja-JP" sz="800" dirty="0">
                <a:latin typeface="+mn-ea"/>
                <a:ea typeface="+mn-ea"/>
              </a:rPr>
              <a:t>PR</a:t>
            </a:r>
            <a:r>
              <a:rPr lang="ja-JP" altLang="en-US" sz="800" dirty="0">
                <a:latin typeface="+mn-ea"/>
                <a:ea typeface="+mn-ea"/>
              </a:rPr>
              <a:t>表記が入ります。</a:t>
            </a:r>
            <a:endParaRPr lang="en-US" altLang="ja-JP" sz="8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ja-JP" sz="800" dirty="0">
                <a:latin typeface="+mn-ea"/>
                <a:ea typeface="+mn-ea"/>
              </a:rPr>
              <a:t>※</a:t>
            </a:r>
            <a:r>
              <a:rPr lang="ja-JP" altLang="en-US" sz="800" dirty="0">
                <a:latin typeface="+mn-ea"/>
                <a:ea typeface="+mn-ea"/>
              </a:rPr>
              <a:t>誘導枠については、広告枠［</a:t>
            </a:r>
            <a:r>
              <a:rPr lang="en-US" altLang="ja-JP" sz="800" dirty="0">
                <a:latin typeface="+mn-ea"/>
                <a:ea typeface="+mn-ea"/>
              </a:rPr>
              <a:t>1</a:t>
            </a:r>
            <a:r>
              <a:rPr lang="ja-JP" altLang="en-US" sz="800" dirty="0">
                <a:latin typeface="+mn-ea"/>
                <a:ea typeface="+mn-ea"/>
              </a:rPr>
              <a:t>］～［</a:t>
            </a:r>
            <a:r>
              <a:rPr lang="en-US" altLang="ja-JP" sz="800" dirty="0">
                <a:latin typeface="+mn-ea"/>
                <a:ea typeface="+mn-ea"/>
              </a:rPr>
              <a:t>3</a:t>
            </a:r>
            <a:r>
              <a:rPr lang="ja-JP" altLang="en-US" sz="800" dirty="0">
                <a:latin typeface="+mn-ea"/>
                <a:ea typeface="+mn-ea"/>
              </a:rPr>
              <a:t>］の表示回数とクリック数をレポートいたします。編集配信枠［</a:t>
            </a:r>
            <a:r>
              <a:rPr lang="en-US" altLang="ja-JP" sz="800" dirty="0">
                <a:latin typeface="+mn-ea"/>
                <a:ea typeface="+mn-ea"/>
              </a:rPr>
              <a:t>4</a:t>
            </a:r>
            <a:r>
              <a:rPr lang="ja-JP" altLang="en-US" sz="800" dirty="0">
                <a:latin typeface="+mn-ea"/>
                <a:ea typeface="+mn-ea"/>
              </a:rPr>
              <a:t>］のレポートはございません。</a:t>
            </a:r>
            <a:endParaRPr lang="en-US" altLang="ja-JP" sz="800" dirty="0">
              <a:latin typeface="+mn-ea"/>
              <a:ea typeface="+mn-ea"/>
            </a:endParaRPr>
          </a:p>
        </p:txBody>
      </p:sp>
      <p:sp>
        <p:nvSpPr>
          <p:cNvPr id="11" name="テキスト ボックス 9">
            <a:extLst>
              <a:ext uri="{FF2B5EF4-FFF2-40B4-BE49-F238E27FC236}">
                <a16:creationId xmlns:a16="http://schemas.microsoft.com/office/drawing/2014/main" id="{A16EC0B8-8490-5075-98B6-66B6F0C1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" y="1873880"/>
            <a:ext cx="8366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>
                <a:latin typeface="Arial" panose="020B0604020202020204" pitchFamily="34" charset="0"/>
                <a:ea typeface="ＭＳ Ｐゴシック" panose="020B0600070205080204" pitchFamily="50" charset="-128"/>
              </a:rPr>
              <a:t>トップページ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ED7B191-8752-4153-0D2C-F3510FD489AE}"/>
              </a:ext>
            </a:extLst>
          </p:cNvPr>
          <p:cNvSpPr/>
          <p:nvPr/>
        </p:nvSpPr>
        <p:spPr bwMode="auto">
          <a:xfrm>
            <a:off x="866775" y="2092955"/>
            <a:ext cx="1222375" cy="16414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38280DA-97B6-7002-EF62-A8436886D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7" y="3505830"/>
            <a:ext cx="366713" cy="150812"/>
          </a:xfrm>
          <a:prstGeom prst="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F96DD1CD-2F48-7F4B-76A0-FE750CA2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114" y="3047801"/>
            <a:ext cx="892175" cy="27387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テキスト ボックス 34">
            <a:extLst>
              <a:ext uri="{FF2B5EF4-FFF2-40B4-BE49-F238E27FC236}">
                <a16:creationId xmlns:a16="http://schemas.microsoft.com/office/drawing/2014/main" id="{9ED617A6-FE67-13A0-7381-101775D20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2" y="1873880"/>
            <a:ext cx="1231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日経</a:t>
            </a:r>
            <a:r>
              <a:rPr lang="en-US" altLang="ja-JP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Gooday</a:t>
            </a:r>
            <a:r>
              <a:rPr lang="ja-JP" altLang="en-US" sz="1000" dirty="0">
                <a:latin typeface="Arial" panose="020B0604020202020204" pitchFamily="34" charset="0"/>
                <a:ea typeface="ＭＳ Ｐゴシック" panose="020B0600070205080204" pitchFamily="50" charset="-128"/>
              </a:rPr>
              <a:t>メール</a:t>
            </a:r>
          </a:p>
        </p:txBody>
      </p:sp>
      <p:pic>
        <p:nvPicPr>
          <p:cNvPr id="16" name="Picture 47">
            <a:extLst>
              <a:ext uri="{FF2B5EF4-FFF2-40B4-BE49-F238E27FC236}">
                <a16:creationId xmlns:a16="http://schemas.microsoft.com/office/drawing/2014/main" id="{D1883B6A-41BE-A33C-73CC-315B45F0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330700" y="2080255"/>
            <a:ext cx="122396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4C8CA04-37F4-8F0D-451E-A58DBFC9E100}"/>
              </a:ext>
            </a:extLst>
          </p:cNvPr>
          <p:cNvSpPr/>
          <p:nvPr/>
        </p:nvSpPr>
        <p:spPr>
          <a:xfrm>
            <a:off x="4329112" y="2080255"/>
            <a:ext cx="1223963" cy="16414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テキスト ボックス 60">
            <a:extLst>
              <a:ext uri="{FF2B5EF4-FFF2-40B4-BE49-F238E27FC236}">
                <a16:creationId xmlns:a16="http://schemas.microsoft.com/office/drawing/2014/main" id="{73F8660D-B56B-BF2F-10B7-451CD9727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12" y="1873880"/>
            <a:ext cx="1393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900">
                <a:latin typeface="Arial" panose="020B0604020202020204" pitchFamily="34" charset="0"/>
                <a:ea typeface="ＭＳ Ｐゴシック" panose="020B0600070205080204" pitchFamily="50" charset="-128"/>
              </a:rPr>
              <a:t>PC</a:t>
            </a:r>
            <a:r>
              <a:rPr lang="ja-JP" altLang="en-US" sz="900">
                <a:latin typeface="Arial" panose="020B0604020202020204" pitchFamily="34" charset="0"/>
                <a:ea typeface="ＭＳ Ｐゴシック" panose="020B0600070205080204" pitchFamily="50" charset="-128"/>
              </a:rPr>
              <a:t>版 企画記事ページ★</a:t>
            </a:r>
          </a:p>
        </p:txBody>
      </p:sp>
      <p:grpSp>
        <p:nvGrpSpPr>
          <p:cNvPr id="19" name="グループ化 28">
            <a:extLst>
              <a:ext uri="{FF2B5EF4-FFF2-40B4-BE49-F238E27FC236}">
                <a16:creationId xmlns:a16="http://schemas.microsoft.com/office/drawing/2014/main" id="{4061EDF6-0931-4D03-F851-E29FA6CFE37D}"/>
              </a:ext>
            </a:extLst>
          </p:cNvPr>
          <p:cNvGrpSpPr>
            <a:grpSpLocks/>
          </p:cNvGrpSpPr>
          <p:nvPr/>
        </p:nvGrpSpPr>
        <p:grpSpPr bwMode="auto">
          <a:xfrm>
            <a:off x="3636962" y="2826380"/>
            <a:ext cx="658813" cy="417512"/>
            <a:chOff x="3111733" y="2739881"/>
            <a:chExt cx="658813" cy="417513"/>
          </a:xfrm>
        </p:grpSpPr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E22B3455-2BD3-08E5-3A30-FE5BDD023021}"/>
                </a:ext>
              </a:extLst>
            </p:cNvPr>
            <p:cNvCxnSpPr/>
            <p:nvPr/>
          </p:nvCxnSpPr>
          <p:spPr bwMode="auto">
            <a:xfrm>
              <a:off x="3156183" y="2739881"/>
              <a:ext cx="5397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56">
              <a:extLst>
                <a:ext uri="{FF2B5EF4-FFF2-40B4-BE49-F238E27FC236}">
                  <a16:creationId xmlns:a16="http://schemas.microsoft.com/office/drawing/2014/main" id="{F70A58E6-4184-34F4-2117-30A1DC221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1733" y="2787506"/>
              <a:ext cx="6588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latin typeface="Arial" panose="020B0604020202020204" pitchFamily="34" charset="0"/>
                  <a:ea typeface="ＭＳ Ｐゴシック" panose="020B0600070205080204" pitchFamily="50" charset="-128"/>
                </a:rPr>
                <a:t>タイアップ</a:t>
              </a:r>
              <a:endParaRPr lang="en-US" altLang="ja-JP" sz="90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latin typeface="Arial" panose="020B0604020202020204" pitchFamily="34" charset="0"/>
                  <a:ea typeface="ＭＳ Ｐゴシック" panose="020B0600070205080204" pitchFamily="50" charset="-128"/>
                </a:rPr>
                <a:t>サイトへ</a:t>
              </a:r>
            </a:p>
          </p:txBody>
        </p:sp>
      </p:grpSp>
      <p:sp>
        <p:nvSpPr>
          <p:cNvPr id="22" name="テキスト ボックス 60">
            <a:extLst>
              <a:ext uri="{FF2B5EF4-FFF2-40B4-BE49-F238E27FC236}">
                <a16:creationId xmlns:a16="http://schemas.microsoft.com/office/drawing/2014/main" id="{CDD2B867-8E91-40A8-3BDD-CCB74EA62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1873880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>
                <a:latin typeface="Arial" panose="020B0604020202020204" pitchFamily="34" charset="0"/>
                <a:ea typeface="ＭＳ Ｐゴシック" panose="020B0600070205080204" pitchFamily="50" charset="-128"/>
              </a:rPr>
              <a:t>スマホ版</a:t>
            </a:r>
            <a:endParaRPr lang="en-US" altLang="ja-JP" sz="90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900">
                <a:latin typeface="Arial" panose="020B0604020202020204" pitchFamily="34" charset="0"/>
                <a:ea typeface="ＭＳ Ｐゴシック" panose="020B0600070205080204" pitchFamily="50" charset="-128"/>
              </a:rPr>
              <a:t>企画記事ページ★</a:t>
            </a:r>
          </a:p>
        </p:txBody>
      </p:sp>
      <p:sp>
        <p:nvSpPr>
          <p:cNvPr id="23" name="テキスト ボックス 2">
            <a:extLst>
              <a:ext uri="{FF2B5EF4-FFF2-40B4-BE49-F238E27FC236}">
                <a16:creationId xmlns:a16="http://schemas.microsoft.com/office/drawing/2014/main" id="{831C5EE6-7292-5803-44A5-058D60E3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7" y="2011992"/>
            <a:ext cx="7715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>
                <a:latin typeface="Arial" panose="020B0604020202020204" pitchFamily="34" charset="0"/>
                <a:ea typeface="ＭＳ Ｐゴシック" panose="020B0600070205080204" pitchFamily="50" charset="-128"/>
              </a:rPr>
              <a:t>トップページ</a:t>
            </a:r>
          </a:p>
        </p:txBody>
      </p:sp>
      <p:grpSp>
        <p:nvGrpSpPr>
          <p:cNvPr id="24" name="グループ化 23552">
            <a:extLst>
              <a:ext uri="{FF2B5EF4-FFF2-40B4-BE49-F238E27FC236}">
                <a16:creationId xmlns:a16="http://schemas.microsoft.com/office/drawing/2014/main" id="{86D94920-24ED-F37D-5876-F982EE6EF998}"/>
              </a:ext>
            </a:extLst>
          </p:cNvPr>
          <p:cNvGrpSpPr>
            <a:grpSpLocks/>
          </p:cNvGrpSpPr>
          <p:nvPr/>
        </p:nvGrpSpPr>
        <p:grpSpPr bwMode="auto">
          <a:xfrm>
            <a:off x="6661150" y="2888292"/>
            <a:ext cx="558800" cy="355600"/>
            <a:chOff x="6635489" y="2808520"/>
            <a:chExt cx="559990" cy="354887"/>
          </a:xfrm>
        </p:grpSpPr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94A0CBAB-FFFF-B4AE-A3DE-7738C85138EC}"/>
                </a:ext>
              </a:extLst>
            </p:cNvPr>
            <p:cNvCxnSpPr/>
            <p:nvPr/>
          </p:nvCxnSpPr>
          <p:spPr bwMode="auto">
            <a:xfrm flipH="1">
              <a:off x="6686397" y="2808520"/>
              <a:ext cx="45817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56">
              <a:extLst>
                <a:ext uri="{FF2B5EF4-FFF2-40B4-BE49-F238E27FC236}">
                  <a16:creationId xmlns:a16="http://schemas.microsoft.com/office/drawing/2014/main" id="{66285B6E-A3C8-D514-DA05-17D443943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5489" y="2849002"/>
              <a:ext cx="559990" cy="31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latin typeface="Arial" panose="020B0604020202020204" pitchFamily="34" charset="0"/>
                  <a:ea typeface="ＭＳ Ｐゴシック" panose="020B0600070205080204" pitchFamily="50" charset="-128"/>
                </a:rPr>
                <a:t>タイアップ</a:t>
              </a:r>
              <a:endParaRPr lang="en-US" altLang="ja-JP" sz="900"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900">
                  <a:latin typeface="Arial" panose="020B0604020202020204" pitchFamily="34" charset="0"/>
                  <a:ea typeface="ＭＳ Ｐゴシック" panose="020B0600070205080204" pitchFamily="50" charset="-128"/>
                </a:rPr>
                <a:t>サイトへ</a:t>
              </a:r>
            </a:p>
          </p:txBody>
        </p:sp>
      </p:grpSp>
      <p:sp>
        <p:nvSpPr>
          <p:cNvPr id="27" name="AutoShape 1339">
            <a:extLst>
              <a:ext uri="{FF2B5EF4-FFF2-40B4-BE49-F238E27FC236}">
                <a16:creationId xmlns:a16="http://schemas.microsoft.com/office/drawing/2014/main" id="{A7069639-055F-440F-FB28-F6B06B780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5" y="2310442"/>
            <a:ext cx="704850" cy="1347788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AutoShape 1340">
            <a:extLst>
              <a:ext uri="{FF2B5EF4-FFF2-40B4-BE49-F238E27FC236}">
                <a16:creationId xmlns:a16="http://schemas.microsoft.com/office/drawing/2014/main" id="{AD5EF751-6700-6982-0B92-94368B44E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2334255"/>
            <a:ext cx="679450" cy="1300162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" name="AutoShape 1341">
            <a:extLst>
              <a:ext uri="{FF2B5EF4-FFF2-40B4-BE49-F238E27FC236}">
                <a16:creationId xmlns:a16="http://schemas.microsoft.com/office/drawing/2014/main" id="{7E129D5B-AED7-3E3B-4CAB-DFFF12203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950" y="2348542"/>
            <a:ext cx="647700" cy="12715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D6D6D"/>
              </a:gs>
              <a:gs pos="100000">
                <a:srgbClr val="00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AutoShape 1342">
            <a:extLst>
              <a:ext uri="{FF2B5EF4-FFF2-40B4-BE49-F238E27FC236}">
                <a16:creationId xmlns:a16="http://schemas.microsoft.com/office/drawing/2014/main" id="{01397D37-BD8A-0FE4-3269-B0B03547B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7" y="2381880"/>
            <a:ext cx="73025" cy="25400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endParaRPr lang="ja-JP" altLang="en-US"/>
          </a:p>
        </p:txBody>
      </p:sp>
      <p:sp>
        <p:nvSpPr>
          <p:cNvPr id="31" name="AutoShape 1344">
            <a:extLst>
              <a:ext uri="{FF2B5EF4-FFF2-40B4-BE49-F238E27FC236}">
                <a16:creationId xmlns:a16="http://schemas.microsoft.com/office/drawing/2014/main" id="{91FC3182-6836-81F0-CD04-BF3D1834F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7" y="3553455"/>
            <a:ext cx="73025" cy="23812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endParaRPr lang="ja-JP" altLang="en-US"/>
          </a:p>
        </p:txBody>
      </p:sp>
      <p:sp>
        <p:nvSpPr>
          <p:cNvPr id="32" name="Rectangle 1343">
            <a:extLst>
              <a:ext uri="{FF2B5EF4-FFF2-40B4-BE49-F238E27FC236}">
                <a16:creationId xmlns:a16="http://schemas.microsoft.com/office/drawing/2014/main" id="{C56A9410-6E52-B7F4-D2D1-E9E62A77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2527930"/>
            <a:ext cx="558800" cy="960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1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33" name="Picture 8">
            <a:extLst>
              <a:ext uri="{FF2B5EF4-FFF2-40B4-BE49-F238E27FC236}">
                <a16:creationId xmlns:a16="http://schemas.microsoft.com/office/drawing/2014/main" id="{F77D3D41-67EB-EAEC-4642-6ED88939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2" y="2462842"/>
            <a:ext cx="5873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2">
            <a:extLst>
              <a:ext uri="{FF2B5EF4-FFF2-40B4-BE49-F238E27FC236}">
                <a16:creationId xmlns:a16="http://schemas.microsoft.com/office/drawing/2014/main" id="{4D97FB83-B78A-23D0-4413-EE2C4F97E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2011992"/>
            <a:ext cx="7715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eiryo UI" panose="020B060403050404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900">
                <a:latin typeface="Arial" panose="020B0604020202020204" pitchFamily="34" charset="0"/>
                <a:ea typeface="ＭＳ Ｐゴシック" panose="020B0600070205080204" pitchFamily="50" charset="-128"/>
              </a:rPr>
              <a:t>トップページ</a:t>
            </a:r>
          </a:p>
        </p:txBody>
      </p:sp>
      <p:grpSp>
        <p:nvGrpSpPr>
          <p:cNvPr id="35" name="グループ化 23579">
            <a:extLst>
              <a:ext uri="{FF2B5EF4-FFF2-40B4-BE49-F238E27FC236}">
                <a16:creationId xmlns:a16="http://schemas.microsoft.com/office/drawing/2014/main" id="{BFD7AB5A-28C6-F5E7-07C4-4E801D41CE66}"/>
              </a:ext>
            </a:extLst>
          </p:cNvPr>
          <p:cNvGrpSpPr>
            <a:grpSpLocks/>
          </p:cNvGrpSpPr>
          <p:nvPr/>
        </p:nvGrpSpPr>
        <p:grpSpPr bwMode="auto">
          <a:xfrm>
            <a:off x="7329487" y="2310442"/>
            <a:ext cx="706438" cy="1350963"/>
            <a:chOff x="7003425" y="2245514"/>
            <a:chExt cx="705600" cy="1350923"/>
          </a:xfrm>
        </p:grpSpPr>
        <p:grpSp>
          <p:nvGrpSpPr>
            <p:cNvPr id="36" name="グループ化 23603">
              <a:extLst>
                <a:ext uri="{FF2B5EF4-FFF2-40B4-BE49-F238E27FC236}">
                  <a16:creationId xmlns:a16="http://schemas.microsoft.com/office/drawing/2014/main" id="{85E8507E-11A5-BD7C-851D-454D7D0995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3425" y="2245514"/>
              <a:ext cx="705600" cy="1350923"/>
              <a:chOff x="988119" y="1323268"/>
              <a:chExt cx="1580140" cy="3050832"/>
            </a:xfrm>
          </p:grpSpPr>
          <p:sp>
            <p:nvSpPr>
              <p:cNvPr id="39" name="AutoShape 1339">
                <a:extLst>
                  <a:ext uri="{FF2B5EF4-FFF2-40B4-BE49-F238E27FC236}">
                    <a16:creationId xmlns:a16="http://schemas.microsoft.com/office/drawing/2014/main" id="{11071C98-56A8-A016-70ED-1AB295F79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119" y="1323268"/>
                <a:ext cx="1580140" cy="3050832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0" name="AutoShape 1340">
                <a:extLst>
                  <a:ext uri="{FF2B5EF4-FFF2-40B4-BE49-F238E27FC236}">
                    <a16:creationId xmlns:a16="http://schemas.microsoft.com/office/drawing/2014/main" id="{6653FE02-2165-3E82-AE3A-9FD552563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735" y="1378519"/>
                <a:ext cx="1526108" cy="2941531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1" name="AutoShape 1341">
                <a:extLst>
                  <a:ext uri="{FF2B5EF4-FFF2-40B4-BE49-F238E27FC236}">
                    <a16:creationId xmlns:a16="http://schemas.microsoft.com/office/drawing/2014/main" id="{853018AC-4CB2-3FB2-DA2E-89938F3F7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958" y="1409748"/>
                <a:ext cx="1450463" cy="287667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D6D6D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2" name="AutoShape 1342">
                <a:extLst>
                  <a:ext uri="{FF2B5EF4-FFF2-40B4-BE49-F238E27FC236}">
                    <a16:creationId xmlns:a16="http://schemas.microsoft.com/office/drawing/2014/main" id="{D9F49157-AAE3-587F-0E88-D89187336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744" y="1488178"/>
                <a:ext cx="166890" cy="53776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3" name="AutoShape 1344">
                <a:extLst>
                  <a:ext uri="{FF2B5EF4-FFF2-40B4-BE49-F238E27FC236}">
                    <a16:creationId xmlns:a16="http://schemas.microsoft.com/office/drawing/2014/main" id="{64DE7D2C-29AC-4C16-5FBD-72A828538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744" y="4155414"/>
                <a:ext cx="166890" cy="57360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4" name="Rectangle 1343">
                <a:extLst>
                  <a:ext uri="{FF2B5EF4-FFF2-40B4-BE49-F238E27FC236}">
                    <a16:creationId xmlns:a16="http://schemas.microsoft.com/office/drawing/2014/main" id="{C4C0C472-269C-817B-2BB4-4921A1491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617" y="1815724"/>
                <a:ext cx="1252345" cy="21752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</p:grpSp>
        <p:pic>
          <p:nvPicPr>
            <p:cNvPr id="37" name="Picture 8">
              <a:extLst>
                <a:ext uri="{FF2B5EF4-FFF2-40B4-BE49-F238E27FC236}">
                  <a16:creationId xmlns:a16="http://schemas.microsoft.com/office/drawing/2014/main" id="{21EE82DD-E35A-E990-16D3-94AC4EFF3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387" y="2790549"/>
              <a:ext cx="586972" cy="65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8">
              <a:extLst>
                <a:ext uri="{FF2B5EF4-FFF2-40B4-BE49-F238E27FC236}">
                  <a16:creationId xmlns:a16="http://schemas.microsoft.com/office/drawing/2014/main" id="{79C162A6-562B-04C6-9222-50324B1B2C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387" y="2397981"/>
              <a:ext cx="587677" cy="59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グループ化 31">
            <a:extLst>
              <a:ext uri="{FF2B5EF4-FFF2-40B4-BE49-F238E27FC236}">
                <a16:creationId xmlns:a16="http://schemas.microsoft.com/office/drawing/2014/main" id="{BAF61B34-4361-0F3C-98AA-606006B39A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53287" y="3001005"/>
            <a:ext cx="863600" cy="115887"/>
            <a:chOff x="485775" y="3573062"/>
            <a:chExt cx="2862263" cy="360361"/>
          </a:xfrm>
        </p:grpSpPr>
        <p:sp>
          <p:nvSpPr>
            <p:cNvPr id="46" name="フリーフォーム 14">
              <a:extLst>
                <a:ext uri="{FF2B5EF4-FFF2-40B4-BE49-F238E27FC236}">
                  <a16:creationId xmlns:a16="http://schemas.microsoft.com/office/drawing/2014/main" id="{E3B9D015-1F2C-0DD0-57AD-7D2C66D307A0}"/>
                </a:ext>
              </a:extLst>
            </p:cNvPr>
            <p:cNvSpPr/>
            <p:nvPr/>
          </p:nvSpPr>
          <p:spPr>
            <a:xfrm>
              <a:off x="485775" y="3573062"/>
              <a:ext cx="2862263" cy="227078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フリーフォーム 112">
              <a:extLst>
                <a:ext uri="{FF2B5EF4-FFF2-40B4-BE49-F238E27FC236}">
                  <a16:creationId xmlns:a16="http://schemas.microsoft.com/office/drawing/2014/main" id="{735220E1-0828-EC59-33DF-001D7A409280}"/>
                </a:ext>
              </a:extLst>
            </p:cNvPr>
            <p:cNvSpPr/>
            <p:nvPr/>
          </p:nvSpPr>
          <p:spPr>
            <a:xfrm>
              <a:off x="485775" y="3706345"/>
              <a:ext cx="2862263" cy="227078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BCACAAE-CD25-3794-5DD1-30E6E3AA4E8B}"/>
              </a:ext>
            </a:extLst>
          </p:cNvPr>
          <p:cNvSpPr/>
          <p:nvPr/>
        </p:nvSpPr>
        <p:spPr>
          <a:xfrm>
            <a:off x="7445375" y="3108955"/>
            <a:ext cx="473075" cy="38893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b="1" dirty="0"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lang="ja-JP" altLang="en-US" sz="9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9" name="グループ化 33">
            <a:extLst>
              <a:ext uri="{FF2B5EF4-FFF2-40B4-BE49-F238E27FC236}">
                <a16:creationId xmlns:a16="http://schemas.microsoft.com/office/drawing/2014/main" id="{A10602C3-459B-8391-7B82-CF697957DEFA}"/>
              </a:ext>
            </a:extLst>
          </p:cNvPr>
          <p:cNvGrpSpPr>
            <a:grpSpLocks/>
          </p:cNvGrpSpPr>
          <p:nvPr/>
        </p:nvGrpSpPr>
        <p:grpSpPr bwMode="auto">
          <a:xfrm>
            <a:off x="8159750" y="2310442"/>
            <a:ext cx="863600" cy="1350963"/>
            <a:chOff x="7833124" y="2245514"/>
            <a:chExt cx="864000" cy="1350923"/>
          </a:xfrm>
        </p:grpSpPr>
        <p:grpSp>
          <p:nvGrpSpPr>
            <p:cNvPr id="50" name="グループ化 53">
              <a:extLst>
                <a:ext uri="{FF2B5EF4-FFF2-40B4-BE49-F238E27FC236}">
                  <a16:creationId xmlns:a16="http://schemas.microsoft.com/office/drawing/2014/main" id="{2507CA8B-8B9A-9D48-CC08-2E724ADDE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13609" y="2245514"/>
              <a:ext cx="705600" cy="1350923"/>
              <a:chOff x="1018379" y="1323986"/>
              <a:chExt cx="1579557" cy="3024215"/>
            </a:xfrm>
          </p:grpSpPr>
          <p:sp>
            <p:nvSpPr>
              <p:cNvPr id="58" name="AutoShape 1339">
                <a:extLst>
                  <a:ext uri="{FF2B5EF4-FFF2-40B4-BE49-F238E27FC236}">
                    <a16:creationId xmlns:a16="http://schemas.microsoft.com/office/drawing/2014/main" id="{28D28245-B4D6-431A-D271-EDC572518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530" y="1323986"/>
                <a:ext cx="1578610" cy="3024215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9" name="AutoShape 1340">
                <a:extLst>
                  <a:ext uri="{FF2B5EF4-FFF2-40B4-BE49-F238E27FC236}">
                    <a16:creationId xmlns:a16="http://schemas.microsoft.com/office/drawing/2014/main" id="{21AB69CE-FF81-4606-4E29-5665D8773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985" y="1378754"/>
                <a:ext cx="1525545" cy="2915868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0" name="AutoShape 1341">
                <a:extLst>
                  <a:ext uri="{FF2B5EF4-FFF2-40B4-BE49-F238E27FC236}">
                    <a16:creationId xmlns:a16="http://schemas.microsoft.com/office/drawing/2014/main" id="{904E0145-31C8-2C65-45DD-B189309EE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3194" y="1409712"/>
                <a:ext cx="1449928" cy="28515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D6D6D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Meiryo UI" panose="020B060403050404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1800">
                  <a:latin typeface="Arial" panose="020B0604020202020204" pitchFamily="34" charset="0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1" name="AutoShape 1342">
                <a:extLst>
                  <a:ext uri="{FF2B5EF4-FFF2-40B4-BE49-F238E27FC236}">
                    <a16:creationId xmlns:a16="http://schemas.microsoft.com/office/drawing/2014/main" id="{39F56956-8696-F187-857F-D363AFACD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7061" y="1487457"/>
                <a:ext cx="163550" cy="53307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2" name="AutoShape 1344">
                <a:extLst>
                  <a:ext uri="{FF2B5EF4-FFF2-40B4-BE49-F238E27FC236}">
                    <a16:creationId xmlns:a16="http://schemas.microsoft.com/office/drawing/2014/main" id="{F98EEE33-EDD4-6382-E712-DEAD61A9C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7061" y="4131423"/>
                <a:ext cx="163550" cy="56859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51" name="正方形/長方形 54">
              <a:extLst>
                <a:ext uri="{FF2B5EF4-FFF2-40B4-BE49-F238E27FC236}">
                  <a16:creationId xmlns:a16="http://schemas.microsoft.com/office/drawing/2014/main" id="{DF31D5F6-4A74-BD87-7EC9-4DDDB5A4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2571" y="2920798"/>
              <a:ext cx="586972" cy="258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Meiryo UI" panose="020B060403050404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ja-JP" altLang="en-US" sz="8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pic>
          <p:nvPicPr>
            <p:cNvPr id="52" name="Picture 8">
              <a:extLst>
                <a:ext uri="{FF2B5EF4-FFF2-40B4-BE49-F238E27FC236}">
                  <a16:creationId xmlns:a16="http://schemas.microsoft.com/office/drawing/2014/main" id="{BE5EF5D2-4516-DC4E-42D6-CB9E36B1E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571" y="2980729"/>
              <a:ext cx="586972" cy="462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8">
              <a:extLst>
                <a:ext uri="{FF2B5EF4-FFF2-40B4-BE49-F238E27FC236}">
                  <a16:creationId xmlns:a16="http://schemas.microsoft.com/office/drawing/2014/main" id="{5D7417BE-8C35-77BD-FFBA-97380BF5F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571" y="2361669"/>
              <a:ext cx="587677" cy="59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" name="グループ化 60">
              <a:extLst>
                <a:ext uri="{FF2B5EF4-FFF2-40B4-BE49-F238E27FC236}">
                  <a16:creationId xmlns:a16="http://schemas.microsoft.com/office/drawing/2014/main" id="{8CA44B0A-09C4-9783-EF76-FAED55D1A7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833124" y="2874978"/>
              <a:ext cx="864000" cy="116755"/>
              <a:chOff x="485775" y="3573062"/>
              <a:chExt cx="2862263" cy="360361"/>
            </a:xfrm>
          </p:grpSpPr>
          <p:sp>
            <p:nvSpPr>
              <p:cNvPr id="56" name="フリーフォーム 14">
                <a:extLst>
                  <a:ext uri="{FF2B5EF4-FFF2-40B4-BE49-F238E27FC236}">
                    <a16:creationId xmlns:a16="http://schemas.microsoft.com/office/drawing/2014/main" id="{E71A62DE-F690-49D3-C839-41CE0D0FDD1B}"/>
                  </a:ext>
                </a:extLst>
              </p:cNvPr>
              <p:cNvSpPr/>
              <p:nvPr/>
            </p:nvSpPr>
            <p:spPr>
              <a:xfrm>
                <a:off x="485775" y="3575392"/>
                <a:ext cx="2862263" cy="225384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7" name="フリーフォーム 118">
                <a:extLst>
                  <a:ext uri="{FF2B5EF4-FFF2-40B4-BE49-F238E27FC236}">
                    <a16:creationId xmlns:a16="http://schemas.microsoft.com/office/drawing/2014/main" id="{B8977FCC-2010-23B9-D807-24668EF6B8DE}"/>
                  </a:ext>
                </a:extLst>
              </p:cNvPr>
              <p:cNvSpPr/>
              <p:nvPr/>
            </p:nvSpPr>
            <p:spPr>
              <a:xfrm>
                <a:off x="485775" y="3707681"/>
                <a:ext cx="2862263" cy="225384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B64AC105-A52E-8C38-F2CC-54442DF6E1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76065" y="3010666"/>
              <a:ext cx="579705" cy="698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3" name="グループ化 35">
            <a:extLst>
              <a:ext uri="{FF2B5EF4-FFF2-40B4-BE49-F238E27FC236}">
                <a16:creationId xmlns:a16="http://schemas.microsoft.com/office/drawing/2014/main" id="{8C6D0625-E900-AAAD-81B3-C6412E5551ED}"/>
              </a:ext>
            </a:extLst>
          </p:cNvPr>
          <p:cNvGrpSpPr>
            <a:grpSpLocks/>
          </p:cNvGrpSpPr>
          <p:nvPr/>
        </p:nvGrpSpPr>
        <p:grpSpPr bwMode="auto">
          <a:xfrm>
            <a:off x="811212" y="2826380"/>
            <a:ext cx="1331913" cy="898525"/>
            <a:chOff x="485199" y="2762250"/>
            <a:chExt cx="1332000" cy="898525"/>
          </a:xfrm>
        </p:grpSpPr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D490F6D3-67DA-57F0-577B-BE85E4302199}"/>
                </a:ext>
              </a:extLst>
            </p:cNvPr>
            <p:cNvSpPr/>
            <p:nvPr/>
          </p:nvSpPr>
          <p:spPr>
            <a:xfrm>
              <a:off x="1374257" y="2762250"/>
              <a:ext cx="366737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" name="Rectangle 17">
              <a:extLst>
                <a:ext uri="{FF2B5EF4-FFF2-40B4-BE49-F238E27FC236}">
                  <a16:creationId xmlns:a16="http://schemas.microsoft.com/office/drawing/2014/main" id="{07749232-D798-4E28-3F3C-2542E0467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42" y="3305175"/>
              <a:ext cx="798564" cy="7302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DBB49C84-D28B-D63B-B9CA-F813197550FB}"/>
                </a:ext>
              </a:extLst>
            </p:cNvPr>
            <p:cNvSpPr/>
            <p:nvPr/>
          </p:nvSpPr>
          <p:spPr>
            <a:xfrm>
              <a:off x="1374257" y="3536950"/>
              <a:ext cx="366737" cy="12382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900" b="1" dirty="0"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lang="ja-JP" altLang="en-US" sz="900" b="1" dirty="0"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67" name="グループ化 47">
              <a:extLst>
                <a:ext uri="{FF2B5EF4-FFF2-40B4-BE49-F238E27FC236}">
                  <a16:creationId xmlns:a16="http://schemas.microsoft.com/office/drawing/2014/main" id="{181CEE8C-D427-CEB1-C50B-D11AC8CF6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199" y="3042661"/>
              <a:ext cx="1332000" cy="180000"/>
              <a:chOff x="485775" y="3573062"/>
              <a:chExt cx="2862263" cy="360361"/>
            </a:xfrm>
          </p:grpSpPr>
          <p:sp>
            <p:nvSpPr>
              <p:cNvPr id="68" name="フリーフォーム 14">
                <a:extLst>
                  <a:ext uri="{FF2B5EF4-FFF2-40B4-BE49-F238E27FC236}">
                    <a16:creationId xmlns:a16="http://schemas.microsoft.com/office/drawing/2014/main" id="{D0A0BA2A-031A-4329-A1FF-DA74A4EED7C3}"/>
                  </a:ext>
                </a:extLst>
              </p:cNvPr>
              <p:cNvSpPr/>
              <p:nvPr/>
            </p:nvSpPr>
            <p:spPr>
              <a:xfrm>
                <a:off x="485775" y="3574215"/>
                <a:ext cx="2862263" cy="225652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69" name="フリーフォーム 19">
                <a:extLst>
                  <a:ext uri="{FF2B5EF4-FFF2-40B4-BE49-F238E27FC236}">
                    <a16:creationId xmlns:a16="http://schemas.microsoft.com/office/drawing/2014/main" id="{3EC0C6AF-579C-EBCD-188E-CA2CFB4DDBC7}"/>
                  </a:ext>
                </a:extLst>
              </p:cNvPr>
              <p:cNvSpPr/>
              <p:nvPr/>
            </p:nvSpPr>
            <p:spPr>
              <a:xfrm>
                <a:off x="485775" y="3707699"/>
                <a:ext cx="2862263" cy="225652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ja-JP" altLang="en-US"/>
              </a:p>
            </p:txBody>
          </p:sp>
        </p:grpSp>
      </p:grpSp>
      <p:pic>
        <p:nvPicPr>
          <p:cNvPr id="70" name="図 37">
            <a:extLst>
              <a:ext uri="{FF2B5EF4-FFF2-40B4-BE49-F238E27FC236}">
                <a16:creationId xmlns:a16="http://schemas.microsoft.com/office/drawing/2014/main" id="{4C4BD4D8-FBC9-374B-DEA3-A448D7EC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5"/>
          <a:stretch>
            <a:fillRect/>
          </a:stretch>
        </p:blipFill>
        <p:spPr bwMode="auto">
          <a:xfrm>
            <a:off x="7396162" y="2462842"/>
            <a:ext cx="5715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図 38">
            <a:extLst>
              <a:ext uri="{FF2B5EF4-FFF2-40B4-BE49-F238E27FC236}">
                <a16:creationId xmlns:a16="http://schemas.microsoft.com/office/drawing/2014/main" id="{BEF19AB6-2510-FD85-442E-2784FCA29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5"/>
          <a:stretch>
            <a:fillRect/>
          </a:stretch>
        </p:blipFill>
        <p:spPr bwMode="auto">
          <a:xfrm>
            <a:off x="8299450" y="2451730"/>
            <a:ext cx="571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図 41">
            <a:extLst>
              <a:ext uri="{FF2B5EF4-FFF2-40B4-BE49-F238E27FC236}">
                <a16:creationId xmlns:a16="http://schemas.microsoft.com/office/drawing/2014/main" id="{42950A9E-5608-1B5F-991A-3DCDD4EC4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05"/>
          <a:stretch>
            <a:fillRect/>
          </a:stretch>
        </p:blipFill>
        <p:spPr bwMode="auto">
          <a:xfrm>
            <a:off x="5981700" y="2461255"/>
            <a:ext cx="5715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図 42">
            <a:extLst>
              <a:ext uri="{FF2B5EF4-FFF2-40B4-BE49-F238E27FC236}">
                <a16:creationId xmlns:a16="http://schemas.microsoft.com/office/drawing/2014/main" id="{75ECE7A7-6B32-48D3-B691-E25E17B4A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2"/>
          <a:stretch>
            <a:fillRect/>
          </a:stretch>
        </p:blipFill>
        <p:spPr bwMode="auto">
          <a:xfrm>
            <a:off x="4357687" y="2100892"/>
            <a:ext cx="1169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図 43">
            <a:extLst>
              <a:ext uri="{FF2B5EF4-FFF2-40B4-BE49-F238E27FC236}">
                <a16:creationId xmlns:a16="http://schemas.microsoft.com/office/drawing/2014/main" id="{23CA4F23-C7E4-9E30-B39E-14BB0EC47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22"/>
          <a:stretch>
            <a:fillRect/>
          </a:stretch>
        </p:blipFill>
        <p:spPr bwMode="auto">
          <a:xfrm>
            <a:off x="877887" y="2119942"/>
            <a:ext cx="11715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" name="オブジェクト 13">
            <a:extLst>
              <a:ext uri="{FF2B5EF4-FFF2-40B4-BE49-F238E27FC236}">
                <a16:creationId xmlns:a16="http://schemas.microsoft.com/office/drawing/2014/main" id="{48861A6E-965A-660C-8FB3-CEFB47660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565568"/>
              </p:ext>
            </p:extLst>
          </p:nvPr>
        </p:nvGraphicFramePr>
        <p:xfrm>
          <a:off x="704850" y="3824918"/>
          <a:ext cx="7886700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6" imgW="7886851" imgH="2392518" progId="Excel.Sheet.12">
                  <p:embed/>
                </p:oleObj>
              </mc:Choice>
              <mc:Fallback>
                <p:oleObj name="Worksheet" r:id="rId16" imgW="7886851" imgH="2392518" progId="Excel.Sheet.12">
                  <p:embed/>
                  <p:pic>
                    <p:nvPicPr>
                      <p:cNvPr id="24619" name="オブジェクト 13">
                        <a:extLst>
                          <a:ext uri="{FF2B5EF4-FFF2-40B4-BE49-F238E27FC236}">
                            <a16:creationId xmlns:a16="http://schemas.microsoft.com/office/drawing/2014/main" id="{8BD40336-64DD-8C5D-9D87-E70D8F6AE6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824918"/>
                        <a:ext cx="7886700" cy="239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テキスト ボックス 148">
            <a:extLst>
              <a:ext uri="{FF2B5EF4-FFF2-40B4-BE49-F238E27FC236}">
                <a16:creationId xmlns:a16="http://schemas.microsoft.com/office/drawing/2014/main" id="{428B7850-701B-1828-AF73-C056A2759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6064880"/>
            <a:ext cx="462597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200" b="1" dirty="0">
                <a:solidFill>
                  <a:srgbClr val="303030"/>
                </a:solidFill>
                <a:latin typeface="+mn-ea"/>
                <a:ea typeface="+mn-ea"/>
              </a:rPr>
              <a:t>掲載費 ￥</a:t>
            </a:r>
            <a:r>
              <a:rPr lang="en-US" altLang="ja-JP" sz="1200" b="1" dirty="0">
                <a:solidFill>
                  <a:srgbClr val="303030"/>
                </a:solidFill>
                <a:latin typeface="+mn-ea"/>
                <a:ea typeface="+mn-ea"/>
              </a:rPr>
              <a:t>4,500,000</a:t>
            </a:r>
            <a:r>
              <a:rPr lang="ja-JP" altLang="en-US" sz="1200" b="1" dirty="0">
                <a:latin typeface="+mn-ea"/>
                <a:ea typeface="+mn-ea"/>
              </a:rPr>
              <a:t>（グロス）　　</a:t>
            </a:r>
            <a:r>
              <a:rPr lang="ja-JP" altLang="en-US" sz="1100" b="1" dirty="0">
                <a:solidFill>
                  <a:srgbClr val="303030"/>
                </a:solidFill>
                <a:latin typeface="+mn-ea"/>
                <a:ea typeface="+mn-ea"/>
              </a:rPr>
              <a:t>＊制作費込み</a:t>
            </a:r>
          </a:p>
        </p:txBody>
      </p:sp>
      <p:pic>
        <p:nvPicPr>
          <p:cNvPr id="78" name="Picture 2">
            <a:extLst>
              <a:ext uri="{FF2B5EF4-FFF2-40B4-BE49-F238E27FC236}">
                <a16:creationId xmlns:a16="http://schemas.microsoft.com/office/drawing/2014/main" id="{D36CABDF-47FE-E14E-25B1-4412E7487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39"/>
          <a:stretch>
            <a:fillRect/>
          </a:stretch>
        </p:blipFill>
        <p:spPr bwMode="auto">
          <a:xfrm>
            <a:off x="2285225" y="2101644"/>
            <a:ext cx="1194846" cy="60049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グループ化 14">
            <a:extLst>
              <a:ext uri="{FF2B5EF4-FFF2-40B4-BE49-F238E27FC236}">
                <a16:creationId xmlns:a16="http://schemas.microsoft.com/office/drawing/2014/main" id="{E6C006D4-A010-0C00-F7BF-17A9989DEC60}"/>
              </a:ext>
            </a:extLst>
          </p:cNvPr>
          <p:cNvGrpSpPr>
            <a:grpSpLocks/>
          </p:cNvGrpSpPr>
          <p:nvPr/>
        </p:nvGrpSpPr>
        <p:grpSpPr bwMode="auto">
          <a:xfrm>
            <a:off x="2259349" y="2615234"/>
            <a:ext cx="1331912" cy="179388"/>
            <a:chOff x="485775" y="3573062"/>
            <a:chExt cx="2862263" cy="360361"/>
          </a:xfrm>
        </p:grpSpPr>
        <p:sp>
          <p:nvSpPr>
            <p:cNvPr id="80" name="フリーフォーム 14">
              <a:extLst>
                <a:ext uri="{FF2B5EF4-FFF2-40B4-BE49-F238E27FC236}">
                  <a16:creationId xmlns:a16="http://schemas.microsoft.com/office/drawing/2014/main" id="{627475BF-687F-B288-9D26-0ED6C810DD72}"/>
                </a:ext>
              </a:extLst>
            </p:cNvPr>
            <p:cNvSpPr/>
            <p:nvPr/>
          </p:nvSpPr>
          <p:spPr>
            <a:xfrm>
              <a:off x="485775" y="3573062"/>
              <a:ext cx="2862263" cy="226422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1" name="フリーフォーム 33">
              <a:extLst>
                <a:ext uri="{FF2B5EF4-FFF2-40B4-BE49-F238E27FC236}">
                  <a16:creationId xmlns:a16="http://schemas.microsoft.com/office/drawing/2014/main" id="{B0CD9E50-FA9C-EEF3-3EEF-D15D9F8BD48C}"/>
                </a:ext>
              </a:extLst>
            </p:cNvPr>
            <p:cNvSpPr/>
            <p:nvPr/>
          </p:nvSpPr>
          <p:spPr>
            <a:xfrm>
              <a:off x="485775" y="3707001"/>
              <a:ext cx="2862263" cy="226422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ja-JP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4312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日経</a:t>
            </a:r>
            <a:r>
              <a:rPr lang="en-US" altLang="ja-JP" sz="2400" b="1" dirty="0">
                <a:latin typeface="ＭＳ Ｐゴシック" charset="-128"/>
              </a:rPr>
              <a:t>Gooday</a:t>
            </a:r>
            <a:r>
              <a:rPr lang="ja-JP" altLang="en-US" sz="2400" b="1" dirty="0">
                <a:latin typeface="ＭＳ Ｐゴシック" charset="-128"/>
              </a:rPr>
              <a:t>メール　ニューズレター　インフィード広告</a:t>
            </a:r>
            <a:endParaRPr lang="ja-JP" altLang="en-US" sz="1600" b="1" dirty="0">
              <a:latin typeface="ＭＳ Ｐゴシック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EC497068-2E7B-692F-03EB-4477AFA59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75658"/>
              </p:ext>
            </p:extLst>
          </p:nvPr>
        </p:nvGraphicFramePr>
        <p:xfrm>
          <a:off x="3234906" y="1950117"/>
          <a:ext cx="5289429" cy="39692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1357">
                  <a:extLst>
                    <a:ext uri="{9D8B030D-6E8A-4147-A177-3AD203B41FA5}">
                      <a16:colId xmlns:a16="http://schemas.microsoft.com/office/drawing/2014/main" val="1868210930"/>
                    </a:ext>
                  </a:extLst>
                </a:gridCol>
                <a:gridCol w="4188072">
                  <a:extLst>
                    <a:ext uri="{9D8B030D-6E8A-4147-A177-3AD203B41FA5}">
                      <a16:colId xmlns:a16="http://schemas.microsoft.com/office/drawing/2014/main" val="2180882156"/>
                    </a:ext>
                  </a:extLst>
                </a:gridCol>
              </a:tblGrid>
              <a:tr h="389558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メニュー名</a:t>
                      </a:r>
                      <a:endParaRPr kumimoji="1" lang="en-US" altLang="ja-JP" sz="1050" dirty="0">
                        <a:latin typeface="+mn-ea"/>
                        <a:ea typeface="+mn-ea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r>
                        <a:rPr lang="ja-JP" altLang="en-US" sz="1050" dirty="0">
                          <a:latin typeface="+mn-ea"/>
                          <a:ea typeface="+mn-ea"/>
                        </a:rPr>
                        <a:t>日経</a:t>
                      </a:r>
                      <a:r>
                        <a:rPr lang="en-US" altLang="ja-JP" sz="1050" dirty="0">
                          <a:latin typeface="+mn-ea"/>
                          <a:ea typeface="+mn-ea"/>
                        </a:rPr>
                        <a:t>Gooday</a:t>
                      </a:r>
                      <a:r>
                        <a:rPr lang="ja-JP" altLang="en-US" sz="1050" dirty="0">
                          <a:latin typeface="+mn-ea"/>
                          <a:ea typeface="+mn-ea"/>
                        </a:rPr>
                        <a:t>メール</a:t>
                      </a: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853849928"/>
                  </a:ext>
                </a:extLst>
              </a:tr>
              <a:tr h="294333">
                <a:tc>
                  <a:txBody>
                    <a:bodyPr/>
                    <a:lstStyle/>
                    <a:p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掲載面</a:t>
                      </a:r>
                    </a:p>
                  </a:txBody>
                  <a:tcPr marL="72000" marR="72000" marT="72000" marB="36000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ニューズレター（</a:t>
                      </a:r>
                      <a:r>
                        <a:rPr kumimoji="1" lang="en-US" altLang="ja-JP" sz="1050" b="1">
                          <a:latin typeface="+mn-ea"/>
                          <a:ea typeface="+mn-ea"/>
                        </a:rPr>
                        <a:t>HTML</a:t>
                      </a:r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メール）</a:t>
                      </a:r>
                    </a:p>
                  </a:txBody>
                  <a:tcPr marL="72000" marR="72000" marT="72000" marB="36000"/>
                </a:tc>
                <a:extLst>
                  <a:ext uri="{0D108BD9-81ED-4DB2-BD59-A6C34878D82A}">
                    <a16:rowId xmlns:a16="http://schemas.microsoft.com/office/drawing/2014/main" val="3853301974"/>
                  </a:ext>
                </a:extLst>
              </a:tr>
              <a:tr h="294333">
                <a:tc>
                  <a:txBody>
                    <a:bodyPr/>
                    <a:lstStyle/>
                    <a:p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表示枠数</a:t>
                      </a:r>
                    </a:p>
                  </a:txBody>
                  <a:tcPr marL="72000" marR="72000" marT="72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1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通あたり最大</a:t>
                      </a:r>
                      <a:r>
                        <a:rPr kumimoji="1" lang="en-US" altLang="ja-JP" sz="1050" b="1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枠</a:t>
                      </a:r>
                    </a:p>
                  </a:txBody>
                  <a:tcPr marL="72000" marR="72000" marT="72000" marB="36000"/>
                </a:tc>
                <a:extLst>
                  <a:ext uri="{0D108BD9-81ED-4DB2-BD59-A6C34878D82A}">
                    <a16:rowId xmlns:a16="http://schemas.microsoft.com/office/drawing/2014/main" val="490476437"/>
                  </a:ext>
                </a:extLst>
              </a:tr>
              <a:tr h="605980">
                <a:tc>
                  <a:txBody>
                    <a:bodyPr/>
                    <a:lstStyle/>
                    <a:p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原稿規定</a:t>
                      </a:r>
                    </a:p>
                  </a:txBody>
                  <a:tcPr marL="72000" marR="72000" marT="72000" marB="36000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1" dirty="0">
                          <a:latin typeface="+mn-ea"/>
                          <a:ea typeface="+mn-ea"/>
                        </a:rPr>
                        <a:t>画像：</a:t>
                      </a:r>
                      <a:r>
                        <a:rPr kumimoji="1" lang="en-US" altLang="ja-JP" sz="1050" b="1" dirty="0">
                          <a:latin typeface="+mn-ea"/>
                          <a:ea typeface="+mn-ea"/>
                        </a:rPr>
                        <a:t>234×176</a:t>
                      </a:r>
                      <a:r>
                        <a:rPr kumimoji="1" lang="ja-JP" altLang="en-US" sz="1050" b="1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050" b="1" dirty="0">
                          <a:latin typeface="+mn-ea"/>
                          <a:ea typeface="+mn-ea"/>
                        </a:rPr>
                        <a:t>gif</a:t>
                      </a:r>
                      <a:r>
                        <a:rPr kumimoji="1" lang="ja-JP" altLang="en-US" sz="1050" b="1" dirty="0"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1050" b="1" dirty="0">
                          <a:latin typeface="+mn-ea"/>
                          <a:ea typeface="+mn-ea"/>
                        </a:rPr>
                        <a:t>jpg</a:t>
                      </a:r>
                      <a:r>
                        <a:rPr kumimoji="1" lang="ja-JP" altLang="en-US" sz="1050" b="1" dirty="0"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en-US" altLang="ja-JP" sz="1050" b="1" dirty="0" err="1">
                          <a:latin typeface="+mn-ea"/>
                          <a:ea typeface="+mn-ea"/>
                        </a:rPr>
                        <a:t>png</a:t>
                      </a:r>
                      <a:r>
                        <a:rPr kumimoji="1" lang="ja-JP" altLang="en-US" sz="1050" b="1" dirty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050" b="1" dirty="0">
                          <a:latin typeface="+mn-ea"/>
                          <a:ea typeface="+mn-ea"/>
                        </a:rPr>
                        <a:t>60KB</a:t>
                      </a:r>
                      <a:r>
                        <a:rPr kumimoji="1" lang="ja-JP" altLang="en-US" sz="1050" b="1" dirty="0">
                          <a:latin typeface="+mn-ea"/>
                          <a:ea typeface="+mn-ea"/>
                        </a:rPr>
                        <a:t>以内）</a:t>
                      </a:r>
                    </a:p>
                    <a:p>
                      <a:r>
                        <a:rPr kumimoji="1" lang="ja-JP" altLang="en-US" sz="1050" b="1" dirty="0">
                          <a:latin typeface="+mn-ea"/>
                          <a:ea typeface="+mn-ea"/>
                        </a:rPr>
                        <a:t>サブタイトル：</a:t>
                      </a:r>
                      <a:r>
                        <a:rPr lang="ja-JP" altLang="en-US" sz="1050" b="1" dirty="0">
                          <a:latin typeface="+mn-ea"/>
                          <a:ea typeface="+mn-ea"/>
                        </a:rPr>
                        <a:t>13</a:t>
                      </a:r>
                      <a:r>
                        <a:rPr kumimoji="1" lang="ja-JP" altLang="en-US" sz="1050" b="1" dirty="0">
                          <a:latin typeface="+mn-ea"/>
                          <a:ea typeface="+mn-ea"/>
                        </a:rPr>
                        <a:t>文字以内（全角・半角問わず）</a:t>
                      </a:r>
                    </a:p>
                    <a:p>
                      <a:r>
                        <a:rPr lang="ja-JP" altLang="en-US" sz="1050" b="1" dirty="0">
                          <a:latin typeface="+mn-ea"/>
                          <a:ea typeface="+mn-ea"/>
                        </a:rPr>
                        <a:t>メインテキスト</a:t>
                      </a:r>
                      <a:r>
                        <a:rPr kumimoji="1" lang="ja-JP" altLang="en-US" sz="1050" b="1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050" b="1" dirty="0">
                          <a:latin typeface="+mn-ea"/>
                          <a:ea typeface="+mn-ea"/>
                        </a:rPr>
                        <a:t>32</a:t>
                      </a:r>
                      <a:r>
                        <a:rPr kumimoji="1" lang="ja-JP" altLang="en-US" sz="1050" b="1" dirty="0">
                          <a:latin typeface="+mn-ea"/>
                          <a:ea typeface="+mn-ea"/>
                        </a:rPr>
                        <a:t>文字以内（全角・半角問わず）　</a:t>
                      </a:r>
                      <a:endParaRPr kumimoji="1" lang="en-US" altLang="ja-JP" sz="1050" b="1" dirty="0">
                        <a:latin typeface="+mn-ea"/>
                        <a:ea typeface="+mn-ea"/>
                      </a:endParaRPr>
                    </a:p>
                    <a:p>
                      <a:endParaRPr kumimoji="1" lang="ja-JP" altLang="en-US" sz="1050" b="1" dirty="0">
                        <a:latin typeface="+mn-ea"/>
                        <a:ea typeface="+mn-ea"/>
                      </a:endParaRPr>
                    </a:p>
                  </a:txBody>
                  <a:tcPr marL="72000" marR="72000" marT="72000" marB="36000"/>
                </a:tc>
                <a:extLst>
                  <a:ext uri="{0D108BD9-81ED-4DB2-BD59-A6C34878D82A}">
                    <a16:rowId xmlns:a16="http://schemas.microsoft.com/office/drawing/2014/main" val="2918322274"/>
                  </a:ext>
                </a:extLst>
              </a:tr>
              <a:tr h="559626">
                <a:tc>
                  <a:txBody>
                    <a:bodyPr/>
                    <a:lstStyle/>
                    <a:p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配信数</a:t>
                      </a:r>
                      <a:r>
                        <a:rPr kumimoji="1" lang="en-US" altLang="ja-JP" sz="1050" b="1"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配信日</a:t>
                      </a:r>
                    </a:p>
                  </a:txBody>
                  <a:tcPr marL="72000" marR="72000" marT="72000" marB="36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050" b="1" u="none" strike="noStrike" noProof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日経</a:t>
                      </a:r>
                      <a:r>
                        <a:rPr lang="en-US" altLang="ja-JP" sz="1050" b="1" u="none" strike="noStrike" noProof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Gooday</a:t>
                      </a:r>
                      <a:r>
                        <a:rPr lang="ja-JP" altLang="en-US" sz="1050" b="1" u="none" strike="noStrike" noProof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メール</a:t>
                      </a:r>
                      <a:r>
                        <a:rPr lang="ja-JP" sz="1050" b="1" u="none" strike="noStrike" noProof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ja-JP" sz="1050" b="1" u="none" strike="noStrike" noProof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配信数</a:t>
                      </a:r>
                      <a:r>
                        <a:rPr lang="ja-JP" sz="1050" b="1" u="none" strike="noStrike" noProof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  </a:t>
                      </a:r>
                      <a:r>
                        <a:rPr lang="ja-JP" altLang="en-US" sz="1050" b="1" u="none" strike="noStrike" noProof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約</a:t>
                      </a:r>
                      <a:r>
                        <a:rPr lang="en-US" altLang="ja-JP" sz="1050" b="1" u="none" strike="noStrike" noProof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23</a:t>
                      </a:r>
                      <a:r>
                        <a:rPr lang="ja-JP" altLang="en-US" sz="1050" b="1" u="none" strike="noStrike" noProof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万通、</a:t>
                      </a:r>
                      <a:endParaRPr lang="en-US" altLang="ja-JP" sz="1050" b="1" u="none" strike="noStrike" noProof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050" b="1" u="none" strike="noStrike" noProof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　　　　　　　　　　　</a:t>
                      </a:r>
                      <a:r>
                        <a:rPr lang="ja-JP" altLang="en-US" sz="1050" b="1" u="none" strike="noStrike" noProof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en-US" sz="1050" b="1" u="none" strike="noStrike" noProof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　祝日を除く</a:t>
                      </a:r>
                      <a:r>
                        <a:rPr lang="ja-JP" sz="1050" b="1" u="none" strike="noStrike" noProof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毎週</a:t>
                      </a:r>
                      <a:r>
                        <a:rPr lang="en-US" altLang="ja-JP" sz="1050" b="1" u="none" strike="noStrike" noProof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ja-JP" altLang="en-US" sz="1050" b="1" u="none" strike="noStrike" noProof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火、金　配信</a:t>
                      </a:r>
                      <a:endParaRPr kumimoji="1" lang="ja-JP" altLang="en-US" sz="105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ja-JP" sz="1050">
                        <a:latin typeface="+mn-ea"/>
                        <a:ea typeface="+mn-ea"/>
                      </a:endParaRPr>
                    </a:p>
                  </a:txBody>
                  <a:tcPr marL="72000" marR="72000" marT="72000" marB="36000"/>
                </a:tc>
                <a:extLst>
                  <a:ext uri="{0D108BD9-81ED-4DB2-BD59-A6C34878D82A}">
                    <a16:rowId xmlns:a16="http://schemas.microsoft.com/office/drawing/2014/main" val="4187047976"/>
                  </a:ext>
                </a:extLst>
              </a:tr>
              <a:tr h="294333">
                <a:tc>
                  <a:txBody>
                    <a:bodyPr/>
                    <a:lstStyle/>
                    <a:p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料金</a:t>
                      </a:r>
                    </a:p>
                  </a:txBody>
                  <a:tcPr marL="72000" marR="72000" marT="72000" marB="3600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>
                          <a:latin typeface="+mn-ea"/>
                          <a:ea typeface="+mn-ea"/>
                        </a:rPr>
                        <a:t>￥</a:t>
                      </a:r>
                      <a:r>
                        <a:rPr kumimoji="1" lang="en-US" altLang="ja-JP" sz="1800" b="1">
                          <a:latin typeface="+mn-ea"/>
                          <a:ea typeface="+mn-ea"/>
                        </a:rPr>
                        <a:t>200,000</a:t>
                      </a:r>
                      <a:r>
                        <a:rPr kumimoji="1" lang="en-US" altLang="ja-JP" sz="1050" b="1">
                          <a:latin typeface="+mn-ea"/>
                          <a:ea typeface="+mn-ea"/>
                        </a:rPr>
                        <a:t>/1</a:t>
                      </a:r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回</a:t>
                      </a:r>
                      <a:endParaRPr kumimoji="1" lang="en-US" altLang="ja-JP" sz="1050" b="1">
                        <a:latin typeface="+mn-ea"/>
                        <a:ea typeface="+mn-ea"/>
                      </a:endParaRPr>
                    </a:p>
                  </a:txBody>
                  <a:tcPr marL="72000" marR="72000" marT="72000" marB="36000"/>
                </a:tc>
                <a:extLst>
                  <a:ext uri="{0D108BD9-81ED-4DB2-BD59-A6C34878D82A}">
                    <a16:rowId xmlns:a16="http://schemas.microsoft.com/office/drawing/2014/main" val="3857387276"/>
                  </a:ext>
                </a:extLst>
              </a:tr>
              <a:tr h="337617">
                <a:tc>
                  <a:txBody>
                    <a:bodyPr/>
                    <a:lstStyle/>
                    <a:p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入稿〆切</a:t>
                      </a:r>
                    </a:p>
                  </a:txBody>
                  <a:tcPr marL="72000" marR="72000" marT="72000" marB="3600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Yu Gothic" panose="020B0400000000000000" pitchFamily="50" charset="-128"/>
                        <a:buNone/>
                      </a:pPr>
                      <a:r>
                        <a:rPr kumimoji="1" lang="en-US" altLang="ja-JP" sz="1050" b="1"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営業日前</a:t>
                      </a:r>
                    </a:p>
                  </a:txBody>
                  <a:tcPr marL="72000" marR="72000" marT="72000" marB="36000"/>
                </a:tc>
                <a:extLst>
                  <a:ext uri="{0D108BD9-81ED-4DB2-BD59-A6C34878D82A}">
                    <a16:rowId xmlns:a16="http://schemas.microsoft.com/office/drawing/2014/main" val="486803579"/>
                  </a:ext>
                </a:extLst>
              </a:tr>
              <a:tr h="934938">
                <a:tc>
                  <a:txBody>
                    <a:bodyPr/>
                    <a:lstStyle/>
                    <a:p>
                      <a:r>
                        <a:rPr kumimoji="1" lang="ja-JP" altLang="en-US" sz="1050" b="1">
                          <a:latin typeface="+mn-ea"/>
                          <a:ea typeface="+mn-ea"/>
                        </a:rPr>
                        <a:t>備考</a:t>
                      </a:r>
                    </a:p>
                  </a:txBody>
                  <a:tcPr marL="72000" marR="72000" marT="72000" marB="3600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Yu Gothic" panose="020B0400000000000000" pitchFamily="50" charset="-128"/>
                        <a:buChar char="※"/>
                      </a:pPr>
                      <a:r>
                        <a:rPr lang="ja-JP" altLang="en-US" sz="900" b="1" dirty="0">
                          <a:latin typeface="+mn-ea"/>
                          <a:ea typeface="+mn-ea"/>
                        </a:rPr>
                        <a:t>料金には別途消費税がかかります。</a:t>
                      </a:r>
                      <a:endParaRPr lang="en-US" altLang="ja-JP" sz="900" b="1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Yu Gothic" panose="020B0400000000000000" pitchFamily="50" charset="-128"/>
                        <a:buChar char="※"/>
                      </a:pPr>
                      <a:r>
                        <a:rPr lang="ja-JP" altLang="en-US" sz="900" b="1" dirty="0">
                          <a:latin typeface="+mn-ea"/>
                          <a:ea typeface="+mn-ea"/>
                        </a:rPr>
                        <a:t>料金、枠数、仕様等は、予告なく変更する場合がございます。</a:t>
                      </a:r>
                      <a:endParaRPr lang="en-US" altLang="ja-JP" sz="900" b="1" dirty="0"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Yu Gothic" panose="020B0400000000000000" pitchFamily="50" charset="-128"/>
                        <a:buChar char="※"/>
                      </a:pPr>
                      <a:r>
                        <a:rPr lang="ja-JP" altLang="en-US" sz="900" b="1" dirty="0">
                          <a:latin typeface="+mn-ea"/>
                          <a:ea typeface="+mn-ea"/>
                        </a:rPr>
                        <a:t>申込み、入稿については別途資料でご確認ください。</a:t>
                      </a:r>
                      <a:endParaRPr lang="en-US" altLang="ja-JP" sz="900" b="1" dirty="0"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Yu Gothic" panose="020B0400000000000000" pitchFamily="50" charset="-128"/>
                        <a:buChar char="※"/>
                        <a:tabLst/>
                        <a:defRPr/>
                      </a:pPr>
                      <a:r>
                        <a:rPr kumimoji="1" lang="ja-JP" altLang="en-US" sz="900" b="1" dirty="0">
                          <a:latin typeface="+mn-ea"/>
                          <a:ea typeface="+mn-ea"/>
                        </a:rPr>
                        <a:t>最新の配信数は、別資料「メール媒体一覧表」をご覧ください。</a:t>
                      </a:r>
                      <a:endParaRPr kumimoji="1" lang="en-US" altLang="ja-JP" sz="900" b="1" dirty="0"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Yu Gothic" panose="020B0400000000000000" pitchFamily="50" charset="-128"/>
                        <a:buChar char="※"/>
                        <a:tabLst/>
                        <a:defRPr/>
                      </a:pPr>
                      <a:r>
                        <a:rPr kumimoji="1" lang="ja-JP" altLang="en-US" sz="900" b="1" dirty="0">
                          <a:latin typeface="+mn-ea"/>
                          <a:ea typeface="+mn-ea"/>
                        </a:rPr>
                        <a:t>配信日は年末年始・祝祭日をのぞきます。</a:t>
                      </a:r>
                      <a:endParaRPr kumimoji="1" lang="en-US" altLang="ja-JP" sz="900" b="1" dirty="0">
                        <a:latin typeface="+mn-ea"/>
                        <a:ea typeface="+mn-ea"/>
                      </a:endParaRPr>
                    </a:p>
                  </a:txBody>
                  <a:tcPr marL="72000" marR="72000" marT="72000" marB="36000"/>
                </a:tc>
                <a:extLst>
                  <a:ext uri="{0D108BD9-81ED-4DB2-BD59-A6C34878D82A}">
                    <a16:rowId xmlns:a16="http://schemas.microsoft.com/office/drawing/2014/main" val="160517368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9D0D51-512B-D079-D316-4C4270734226}"/>
              </a:ext>
            </a:extLst>
          </p:cNvPr>
          <p:cNvSpPr txBox="1"/>
          <p:nvPr/>
        </p:nvSpPr>
        <p:spPr bwMode="auto">
          <a:xfrm>
            <a:off x="5657370" y="6535769"/>
            <a:ext cx="3240000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850" kern="1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　</a:t>
            </a:r>
            <a:r>
              <a:rPr lang="ja-JP" altLang="en-US" sz="850" kern="100" dirty="0">
                <a:latin typeface="游ゴシック" panose="020B0400000000000000" pitchFamily="50" charset="-128"/>
                <a:ea typeface="游ゴシック" panose="020B0400000000000000" pitchFamily="50" charset="-128"/>
                <a:cs typeface="Courier New" panose="02070309020205020404" pitchFamily="49" charset="0"/>
              </a:rPr>
              <a:t>＊メールなどメディア掲載費用は全てグロス、外税です</a:t>
            </a:r>
            <a:endParaRPr lang="ja-JP" altLang="ja-JP" sz="850" kern="1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E89F05-8753-6058-CE8C-D1175E77C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2"/>
          <a:stretch>
            <a:fillRect/>
          </a:stretch>
        </p:blipFill>
        <p:spPr bwMode="auto">
          <a:xfrm>
            <a:off x="619665" y="1126041"/>
            <a:ext cx="1056734" cy="460591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D2C48FB-D5AA-470E-B58B-B70FECACD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35"/>
          <a:stretch>
            <a:fillRect/>
          </a:stretch>
        </p:blipFill>
        <p:spPr bwMode="auto">
          <a:xfrm>
            <a:off x="619665" y="5697428"/>
            <a:ext cx="1056734" cy="66518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フローチャート: せん孔テープ 7">
            <a:extLst>
              <a:ext uri="{FF2B5EF4-FFF2-40B4-BE49-F238E27FC236}">
                <a16:creationId xmlns:a16="http://schemas.microsoft.com/office/drawing/2014/main" id="{E644BE2A-F8A0-9D09-D33D-67BD7F122B69}"/>
              </a:ext>
            </a:extLst>
          </p:cNvPr>
          <p:cNvSpPr/>
          <p:nvPr/>
        </p:nvSpPr>
        <p:spPr>
          <a:xfrm>
            <a:off x="374165" y="5724127"/>
            <a:ext cx="1463040" cy="323159"/>
          </a:xfrm>
          <a:prstGeom prst="flowChartPunchedTap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68B197C-DC7F-0B82-6E50-A400A3F050C4}"/>
              </a:ext>
            </a:extLst>
          </p:cNvPr>
          <p:cNvSpPr/>
          <p:nvPr/>
        </p:nvSpPr>
        <p:spPr>
          <a:xfrm>
            <a:off x="619665" y="4661664"/>
            <a:ext cx="979847" cy="319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日経</a:t>
            </a:r>
            <a:r>
              <a:rPr lang="en-US" altLang="ja-JP" sz="2400" b="1" dirty="0">
                <a:latin typeface="ＭＳ Ｐゴシック" charset="-128"/>
              </a:rPr>
              <a:t>Gooday</a:t>
            </a:r>
            <a:r>
              <a:rPr lang="ja-JP" altLang="en-US" sz="2400" b="1" dirty="0">
                <a:latin typeface="ＭＳ Ｐゴシック" charset="-128"/>
              </a:rPr>
              <a:t>とは？</a:t>
            </a:r>
          </a:p>
        </p:txBody>
      </p:sp>
      <p:sp>
        <p:nvSpPr>
          <p:cNvPr id="1028" name="Rectangle 50"/>
          <p:cNvSpPr>
            <a:spLocks noChangeArrowheads="1"/>
          </p:cNvSpPr>
          <p:nvPr/>
        </p:nvSpPr>
        <p:spPr bwMode="auto">
          <a:xfrm>
            <a:off x="4206875" y="1711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ＭＳ Ｐゴシック" charset="-128"/>
            </a:endParaRPr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385763" y="1839913"/>
            <a:ext cx="83518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「日経</a:t>
            </a:r>
            <a:r>
              <a:rPr lang="en-US" altLang="ja-JP" sz="1400" dirty="0">
                <a:latin typeface="+mn-ea"/>
                <a:ea typeface="+mn-ea"/>
              </a:rPr>
              <a:t>Gooday</a:t>
            </a:r>
            <a:r>
              <a:rPr lang="ja-JP" altLang="en-US" sz="1400" dirty="0">
                <a:latin typeface="+mn-ea"/>
                <a:ea typeface="+mn-ea"/>
              </a:rPr>
              <a:t>」は、医師や専門家への取材に基づく信頼の情報で、 </a:t>
            </a:r>
            <a:endParaRPr lang="en-US" altLang="ja-JP" sz="14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読者が健康を保ち、病気の不安を解消するお手伝いをするサイトです。</a:t>
            </a:r>
            <a:endParaRPr lang="en-US" altLang="ja-JP" sz="14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情報格差が健康格差につながることを理解する読者、根拠のない情報に流されない</a:t>
            </a:r>
            <a:endParaRPr lang="en-US" altLang="ja-JP" sz="14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  <a:ea typeface="+mn-ea"/>
              </a:rPr>
              <a:t>知的レベルの高い層に向けて、ハイクオリティな健康情報をお伝えします。</a:t>
            </a:r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360363" y="1179513"/>
            <a:ext cx="2661306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latin typeface="+mn-ea"/>
                <a:ea typeface="ＭＳ Ｐゴシック" pitchFamily="50" charset="-128"/>
              </a:rPr>
              <a:t>最新・信頼の健康情報サイト</a:t>
            </a:r>
            <a:endParaRPr lang="en-US" altLang="ja-JP" sz="1600" b="1" dirty="0">
              <a:latin typeface="+mn-ea"/>
              <a:ea typeface="ＭＳ Ｐゴシック" pitchFamily="50" charset="-128"/>
            </a:endParaRPr>
          </a:p>
        </p:txBody>
      </p:sp>
      <p:sp>
        <p:nvSpPr>
          <p:cNvPr id="1031" name="Rectangle 54"/>
          <p:cNvSpPr>
            <a:spLocks noChangeArrowheads="1"/>
          </p:cNvSpPr>
          <p:nvPr/>
        </p:nvSpPr>
        <p:spPr bwMode="auto">
          <a:xfrm>
            <a:off x="398463" y="1431925"/>
            <a:ext cx="29762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algun Gothic" pitchFamily="34" charset="-127"/>
                <a:ea typeface="Malgun Gothic" pitchFamily="34" charset="-127"/>
                <a:hlinkClick r:id="rId3"/>
              </a:rPr>
              <a:t>https://gooday.nikkei.co.jp</a:t>
            </a:r>
            <a:endParaRPr lang="en-US" altLang="ja-JP" sz="1600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32" name="Rectangle 54"/>
          <p:cNvSpPr>
            <a:spLocks noChangeArrowheads="1"/>
          </p:cNvSpPr>
          <p:nvPr/>
        </p:nvSpPr>
        <p:spPr bwMode="auto">
          <a:xfrm>
            <a:off x="395288" y="6403975"/>
            <a:ext cx="297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b="1" dirty="0">
                <a:latin typeface="MS UI Gothic" pitchFamily="50" charset="-128"/>
                <a:ea typeface="MS UI Gothic" pitchFamily="50" charset="-128"/>
              </a:rPr>
              <a:t>[</a:t>
            </a:r>
            <a:r>
              <a:rPr lang="ja-JP" altLang="en-US" sz="1100" b="1" dirty="0">
                <a:latin typeface="MS UI Gothic" pitchFamily="50" charset="-128"/>
                <a:ea typeface="MS UI Gothic" pitchFamily="50" charset="-128"/>
              </a:rPr>
              <a:t>問い合わせ先</a:t>
            </a:r>
            <a:r>
              <a:rPr lang="en-US" altLang="ja-JP" sz="1100" b="1" dirty="0">
                <a:latin typeface="MS UI Gothic" pitchFamily="50" charset="-128"/>
                <a:ea typeface="MS UI Gothic" pitchFamily="50" charset="-128"/>
              </a:rPr>
              <a:t>]</a:t>
            </a:r>
            <a:r>
              <a:rPr lang="ja-JP" altLang="en-US" sz="1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gdy-ad@nikkeibp.co.jp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2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34" name="テキスト ボックス 236"/>
          <p:cNvSpPr txBox="1">
            <a:spLocks noChangeArrowheads="1"/>
          </p:cNvSpPr>
          <p:nvPr/>
        </p:nvSpPr>
        <p:spPr bwMode="auto">
          <a:xfrm>
            <a:off x="572157" y="4616072"/>
            <a:ext cx="2449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>
                <a:latin typeface="ＭＳ Ｐゴシック" charset="-128"/>
              </a:rPr>
              <a:t>※</a:t>
            </a:r>
            <a:r>
              <a:rPr lang="ja-JP" altLang="en-US" sz="900" dirty="0">
                <a:latin typeface="ＭＳ Ｐゴシック" charset="-128"/>
              </a:rPr>
              <a:t>ユニークブラウザ数をカウントした数字です。</a:t>
            </a:r>
            <a:endParaRPr lang="en-US" altLang="ja-JP" sz="900" dirty="0">
              <a:latin typeface="ＭＳ Ｐゴシック" charset="-128"/>
            </a:endParaRPr>
          </a:p>
          <a:p>
            <a:r>
              <a:rPr lang="ja-JP" altLang="en-US" sz="900" dirty="0">
                <a:latin typeface="ＭＳ Ｐゴシック" charset="-128"/>
              </a:rPr>
              <a:t>◆</a:t>
            </a:r>
            <a:r>
              <a:rPr lang="en-US" altLang="ja-JP" sz="900" dirty="0">
                <a:latin typeface="ＭＳ Ｐゴシック" charset="-128"/>
              </a:rPr>
              <a:t>2025</a:t>
            </a:r>
            <a:r>
              <a:rPr lang="ja-JP" altLang="en-US" sz="900" dirty="0">
                <a:latin typeface="ＭＳ Ｐゴシック" charset="-128"/>
              </a:rPr>
              <a:t>年</a:t>
            </a:r>
            <a:r>
              <a:rPr lang="en-US" altLang="ja-JP" sz="900" dirty="0">
                <a:latin typeface="ＭＳ Ｐゴシック" charset="-128"/>
              </a:rPr>
              <a:t>4</a:t>
            </a:r>
            <a:r>
              <a:rPr lang="ja-JP" altLang="en-US" sz="900" dirty="0">
                <a:latin typeface="ＭＳ Ｐゴシック" charset="-128"/>
              </a:rPr>
              <a:t>月実績（</a:t>
            </a:r>
            <a:r>
              <a:rPr lang="en-US" altLang="ja-JP" sz="900" dirty="0">
                <a:latin typeface="+mn-ea"/>
              </a:rPr>
              <a:t>Adobe Analytics</a:t>
            </a:r>
            <a:r>
              <a:rPr lang="ja-JP" altLang="en-US" sz="900" dirty="0">
                <a:latin typeface="ＭＳ Ｐゴシック" charset="-128"/>
              </a:rPr>
              <a:t>調べ）</a:t>
            </a:r>
            <a:endParaRPr lang="en-US" altLang="ja-JP" sz="900" dirty="0">
              <a:latin typeface="ＭＳ Ｐゴシック" charset="-128"/>
            </a:endParaRPr>
          </a:p>
        </p:txBody>
      </p:sp>
      <p:sp>
        <p:nvSpPr>
          <p:cNvPr id="13" name="AutoShape 91"/>
          <p:cNvSpPr>
            <a:spLocks noChangeArrowheads="1"/>
          </p:cNvSpPr>
          <p:nvPr/>
        </p:nvSpPr>
        <p:spPr bwMode="auto">
          <a:xfrm>
            <a:off x="490538" y="3109913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HGP創英角ｺﾞｼｯｸUB" pitchFamily="50" charset="-128"/>
                <a:ea typeface="HGP創英角ｺﾞｼｯｸUB" pitchFamily="50" charset="-128"/>
              </a:rPr>
              <a:t>サイトデータ</a:t>
            </a:r>
            <a:endParaRPr lang="ja-JP" altLang="en-US" sz="700" dirty="0">
              <a:solidFill>
                <a:srgbClr val="FFFFFF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5E1816-3885-FDEF-FD5A-4D84E1ED44B4}"/>
              </a:ext>
            </a:extLst>
          </p:cNvPr>
          <p:cNvSpPr txBox="1"/>
          <p:nvPr/>
        </p:nvSpPr>
        <p:spPr>
          <a:xfrm>
            <a:off x="705255" y="4173536"/>
            <a:ext cx="16354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/>
              <a:t>スマホ比率：</a:t>
            </a:r>
            <a:r>
              <a:rPr lang="en-US" altLang="ja-JP" sz="1100" b="1" dirty="0"/>
              <a:t>48.65%</a:t>
            </a:r>
            <a:endParaRPr lang="ja-JP" altLang="en-US" sz="1100" b="1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82033FA-A48E-D278-0FDD-0C2DB8A3A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770" y="3066149"/>
            <a:ext cx="3609975" cy="346973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9DCED05-A1DF-6E56-EE01-B5D760B2B369}"/>
              </a:ext>
            </a:extLst>
          </p:cNvPr>
          <p:cNvSpPr/>
          <p:nvPr/>
        </p:nvSpPr>
        <p:spPr>
          <a:xfrm>
            <a:off x="7211468" y="4287480"/>
            <a:ext cx="1057043" cy="224840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600">
              <a:solidFill>
                <a:schemeClr val="bg1">
                  <a:lumMod val="50000"/>
                </a:schemeClr>
              </a:solidFill>
              <a:latin typeface="Arial" charset="0"/>
              <a:ea typeface="ＭＳ Ｐゴシック" pitchFamily="50" charset="-128"/>
            </a:endParaRP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DFFA2C85-6ACA-C421-7BA9-17F359D97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34547"/>
              </p:ext>
            </p:extLst>
          </p:nvPr>
        </p:nvGraphicFramePr>
        <p:xfrm>
          <a:off x="1128409" y="3499167"/>
          <a:ext cx="301939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352">
                  <a:extLst>
                    <a:ext uri="{9D8B030D-6E8A-4147-A177-3AD203B41FA5}">
                      <a16:colId xmlns:a16="http://schemas.microsoft.com/office/drawing/2014/main" val="3270275716"/>
                    </a:ext>
                  </a:extLst>
                </a:gridCol>
                <a:gridCol w="1132041">
                  <a:extLst>
                    <a:ext uri="{9D8B030D-6E8A-4147-A177-3AD203B41FA5}">
                      <a16:colId xmlns:a16="http://schemas.microsoft.com/office/drawing/2014/main" val="1291314472"/>
                    </a:ext>
                  </a:extLst>
                </a:gridCol>
              </a:tblGrid>
              <a:tr h="172183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月間ページビュー数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1,499,636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988184"/>
                  </a:ext>
                </a:extLst>
              </a:tr>
              <a:tr h="172183"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月間ユニークユーザー数</a:t>
                      </a:r>
                      <a:r>
                        <a:rPr kumimoji="1" lang="en-US" altLang="ja-JP" sz="1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※</a:t>
                      </a:r>
                      <a:endParaRPr kumimoji="1" lang="ja-JP" altLang="en-US" sz="1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200" dirty="0"/>
                        <a:t>457,467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2528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637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日経</a:t>
            </a:r>
            <a:r>
              <a:rPr lang="en-US" altLang="ja-JP" sz="2400" b="1" dirty="0">
                <a:latin typeface="ＭＳ Ｐゴシック" charset="-128"/>
              </a:rPr>
              <a:t>Gooday </a:t>
            </a:r>
            <a:r>
              <a:rPr lang="ja-JP" altLang="en-US" sz="2400" b="1" dirty="0">
                <a:solidFill>
                  <a:srgbClr val="000000"/>
                </a:solidFill>
                <a:latin typeface="ＭＳ Ｐゴシック" charset="-128"/>
              </a:rPr>
              <a:t>　広告メニュー　一覧</a:t>
            </a:r>
            <a:endParaRPr lang="ja-JP" altLang="en-US" sz="1600" b="1" dirty="0">
              <a:solidFill>
                <a:srgbClr val="000000"/>
              </a:solidFill>
              <a:latin typeface="ＭＳ Ｐゴシック" charset="-128"/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0C58DB0E-E9B5-8952-F967-B82ADF996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474119"/>
              </p:ext>
            </p:extLst>
          </p:nvPr>
        </p:nvGraphicFramePr>
        <p:xfrm>
          <a:off x="289200" y="1385888"/>
          <a:ext cx="8637401" cy="4583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945860" imgH="4747098" progId="Excel.Sheet.12">
                  <p:embed/>
                </p:oleObj>
              </mc:Choice>
              <mc:Fallback>
                <p:oleObj name="Worksheet" r:id="rId3" imgW="8945860" imgH="47470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200" y="1385888"/>
                        <a:ext cx="8637401" cy="4583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>
                <a:latin typeface="ＭＳ Ｐゴシック" charset="-128"/>
              </a:rPr>
              <a:t>第</a:t>
            </a:r>
            <a:r>
              <a:rPr lang="en-US" altLang="ja-JP" sz="2400" b="1">
                <a:latin typeface="ＭＳ Ｐゴシック" charset="-128"/>
              </a:rPr>
              <a:t>1</a:t>
            </a:r>
            <a:r>
              <a:rPr lang="ja-JP" altLang="en-US" sz="2400" b="1">
                <a:latin typeface="ＭＳ Ｐゴシック" charset="-128"/>
              </a:rPr>
              <a:t>レクタングル</a:t>
            </a:r>
            <a:endParaRPr lang="ja-JP" altLang="en-US" sz="1600" b="1">
              <a:latin typeface="ＭＳ Ｐゴシック" charset="-128"/>
            </a:endParaRPr>
          </a:p>
        </p:txBody>
      </p:sp>
      <p:graphicFrame>
        <p:nvGraphicFramePr>
          <p:cNvPr id="307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118520"/>
              </p:ext>
            </p:extLst>
          </p:nvPr>
        </p:nvGraphicFramePr>
        <p:xfrm>
          <a:off x="3492500" y="1351166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53191" imgH="1895409" progId="Excel.Sheet.12">
                  <p:embed/>
                </p:oleObj>
              </mc:Choice>
              <mc:Fallback>
                <p:oleObj name="Worksheet" r:id="rId3" imgW="5153191" imgH="1895409" progId="Excel.Shee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51166"/>
                        <a:ext cx="5153025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703" y="1338261"/>
            <a:ext cx="2340000" cy="24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181225" y="2731294"/>
            <a:ext cx="707231" cy="5905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600">
              <a:solidFill>
                <a:schemeClr val="bg1">
                  <a:lumMod val="50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3B11AC3-120A-2EAE-A128-C51EB6439C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9322"/>
          <a:stretch/>
        </p:blipFill>
        <p:spPr>
          <a:xfrm>
            <a:off x="613326" y="1201624"/>
            <a:ext cx="2296753" cy="5554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>
                <a:latin typeface="ＭＳ Ｐゴシック" charset="-128"/>
              </a:rPr>
              <a:t>第</a:t>
            </a:r>
            <a:r>
              <a:rPr lang="en-US" altLang="ja-JP" sz="2400" b="1">
                <a:latin typeface="ＭＳ Ｐゴシック" charset="-128"/>
              </a:rPr>
              <a:t>1</a:t>
            </a:r>
            <a:r>
              <a:rPr lang="ja-JP" altLang="en-US" sz="2400" b="1">
                <a:latin typeface="ＭＳ Ｐゴシック" charset="-128"/>
              </a:rPr>
              <a:t>ダブルレクタングル</a:t>
            </a:r>
            <a:endParaRPr lang="ja-JP" altLang="en-US" sz="1600" b="1">
              <a:latin typeface="ＭＳ Ｐゴシック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40976"/>
              </p:ext>
            </p:extLst>
          </p:nvPr>
        </p:nvGraphicFramePr>
        <p:xfrm>
          <a:off x="3492500" y="1351166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53191" imgH="1895409" progId="Excel.Sheet.12">
                  <p:embed/>
                </p:oleObj>
              </mc:Choice>
              <mc:Fallback>
                <p:oleObj name="Worksheet" r:id="rId3" imgW="5153191" imgH="1895409" progId="Excel.Shee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51166"/>
                        <a:ext cx="515302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703" y="1338261"/>
            <a:ext cx="2340000" cy="24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2181225" y="2731294"/>
            <a:ext cx="707231" cy="14184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600">
              <a:solidFill>
                <a:schemeClr val="bg1">
                  <a:lumMod val="50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8774B5-72AF-1B90-3019-8D7384B523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9322"/>
          <a:stretch/>
        </p:blipFill>
        <p:spPr>
          <a:xfrm>
            <a:off x="613326" y="1201624"/>
            <a:ext cx="2296753" cy="5554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591703" y="1338261"/>
            <a:ext cx="2340000" cy="3718927"/>
            <a:chOff x="591703" y="1338261"/>
            <a:chExt cx="2340000" cy="3718927"/>
          </a:xfrm>
        </p:grpSpPr>
        <p:pic>
          <p:nvPicPr>
            <p:cNvPr id="17" name="Picture 2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703" y="3975026"/>
              <a:ext cx="2340000" cy="108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グループ化 2"/>
            <p:cNvGrpSpPr/>
            <p:nvPr/>
          </p:nvGrpSpPr>
          <p:grpSpPr>
            <a:xfrm>
              <a:off x="591703" y="1338261"/>
              <a:ext cx="2340000" cy="2417298"/>
              <a:chOff x="591703" y="1338261"/>
              <a:chExt cx="2340000" cy="2417298"/>
            </a:xfrm>
          </p:grpSpPr>
          <p:pic>
            <p:nvPicPr>
              <p:cNvPr id="14" name="Picture 2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1703" y="1338261"/>
                <a:ext cx="2340000" cy="2417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4" name="Picture 204" descr="C:\Users\kkasuga\Desktop\GDY画面キャプチャ\インバウンドジャパン_レクタングル原稿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1225" y="2739216"/>
                <a:ext cx="708480" cy="590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123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>
                <a:latin typeface="ＭＳ Ｐゴシック" charset="-128"/>
              </a:rPr>
              <a:t>第</a:t>
            </a:r>
            <a:r>
              <a:rPr lang="en-US" altLang="ja-JP" sz="2400" b="1">
                <a:latin typeface="ＭＳ Ｐゴシック" charset="-128"/>
              </a:rPr>
              <a:t>2</a:t>
            </a:r>
            <a:r>
              <a:rPr lang="ja-JP" altLang="en-US" sz="2400" b="1">
                <a:latin typeface="ＭＳ Ｐゴシック" charset="-128"/>
              </a:rPr>
              <a:t>レクタングル</a:t>
            </a:r>
            <a:endParaRPr lang="ja-JP" altLang="en-US" sz="1600" b="1">
              <a:latin typeface="ＭＳ Ｐゴシック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712518"/>
              </p:ext>
            </p:extLst>
          </p:nvPr>
        </p:nvGraphicFramePr>
        <p:xfrm>
          <a:off x="3492500" y="1341438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53191" imgH="1895409" progId="Excel.Sheet.12">
                  <p:embed/>
                </p:oleObj>
              </mc:Choice>
              <mc:Fallback>
                <p:oleObj name="Worksheet" r:id="rId6" imgW="5153191" imgH="1895409" progId="Excel.Shee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6" name="グループ化 11"/>
          <p:cNvGrpSpPr>
            <a:grpSpLocks/>
          </p:cNvGrpSpPr>
          <p:nvPr/>
        </p:nvGrpSpPr>
        <p:grpSpPr bwMode="auto">
          <a:xfrm>
            <a:off x="331998" y="3703387"/>
            <a:ext cx="2862263" cy="360362"/>
            <a:chOff x="485775" y="3573463"/>
            <a:chExt cx="2862263" cy="360362"/>
          </a:xfrm>
        </p:grpSpPr>
        <p:sp>
          <p:nvSpPr>
            <p:cNvPr id="9" name="フリーフォーム 8"/>
            <p:cNvSpPr/>
            <p:nvPr/>
          </p:nvSpPr>
          <p:spPr>
            <a:xfrm>
              <a:off x="485775" y="3573463"/>
              <a:ext cx="2862263" cy="223837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485775" y="3708400"/>
              <a:ext cx="2862263" cy="225425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2181225" y="4353060"/>
            <a:ext cx="707231" cy="5905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600">
              <a:solidFill>
                <a:schemeClr val="bg1">
                  <a:lumMod val="50000"/>
                </a:scheme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3DC4E9-522F-2BE3-6536-1BF946C697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9322"/>
          <a:stretch/>
        </p:blipFill>
        <p:spPr>
          <a:xfrm>
            <a:off x="613326" y="1201624"/>
            <a:ext cx="2296753" cy="5554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ビルボード</a:t>
            </a:r>
            <a:endParaRPr lang="ja-JP" altLang="en-US" sz="1600" b="1" dirty="0">
              <a:latin typeface="ＭＳ Ｐゴシック" charset="-128"/>
            </a:endParaRPr>
          </a:p>
        </p:txBody>
      </p:sp>
      <p:graphicFrame>
        <p:nvGraphicFramePr>
          <p:cNvPr id="307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966017"/>
              </p:ext>
            </p:extLst>
          </p:nvPr>
        </p:nvGraphicFramePr>
        <p:xfrm>
          <a:off x="3492499" y="1328534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53191" imgH="1895409" progId="Excel.Sheet.12">
                  <p:embed/>
                </p:oleObj>
              </mc:Choice>
              <mc:Fallback>
                <p:oleObj name="Worksheet" r:id="rId3" imgW="5153191" imgH="189540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499" y="1328534"/>
                        <a:ext cx="5153025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552F54BF-7D4D-B55A-4F13-E333CB164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76" y="1279775"/>
            <a:ext cx="2528348" cy="2883663"/>
          </a:xfrm>
          <a:prstGeom prst="rect">
            <a:avLst/>
          </a:prstGeom>
        </p:spPr>
      </p:pic>
      <p:pic>
        <p:nvPicPr>
          <p:cNvPr id="18473" name="Picture 41" descr="C:\Users\kkasuga\Pictures\970x2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1638486"/>
            <a:ext cx="2474603" cy="6377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2880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591703" y="1338261"/>
            <a:ext cx="2340000" cy="1800555"/>
            <a:chOff x="591703" y="1338261"/>
            <a:chExt cx="2340000" cy="1800555"/>
          </a:xfrm>
        </p:grpSpPr>
        <p:pic>
          <p:nvPicPr>
            <p:cNvPr id="14" name="Picture 2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5537"/>
            <a:stretch/>
          </p:blipFill>
          <p:spPr bwMode="auto">
            <a:xfrm>
              <a:off x="591703" y="1338261"/>
              <a:ext cx="234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04" descr="C:\Users\kkasuga\Desktop\GDY画面キャプチャ\インバウンドジャパン_レクタングル原稿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2319"/>
            <a:stretch/>
          </p:blipFill>
          <p:spPr bwMode="auto">
            <a:xfrm>
              <a:off x="2181225" y="2739216"/>
              <a:ext cx="708480" cy="39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47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プレミアムテキストアド</a:t>
            </a:r>
            <a:endParaRPr lang="ja-JP" altLang="en-US" sz="1600" b="1" dirty="0">
              <a:latin typeface="ＭＳ Ｐゴシック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6995"/>
              </p:ext>
            </p:extLst>
          </p:nvPr>
        </p:nvGraphicFramePr>
        <p:xfrm>
          <a:off x="3492500" y="1341438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153191" imgH="1895409" progId="Excel.Sheet.12">
                  <p:embed/>
                </p:oleObj>
              </mc:Choice>
              <mc:Fallback>
                <p:oleObj name="Worksheet" r:id="rId5" imgW="5153191" imgH="1895409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39285" y="1040395"/>
            <a:ext cx="8370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ＭＳ Ｐゴシック" charset="-128"/>
              </a:rPr>
              <a:t>トップページ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39285" y="3277792"/>
            <a:ext cx="105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ＭＳ Ｐゴシック" charset="-128"/>
              </a:rPr>
              <a:t>記事一覧ページ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714375" y="1766886"/>
            <a:ext cx="1331119" cy="9048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B87B3D-4A64-9FC7-BA92-E9CE931410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12" b="69322"/>
          <a:stretch/>
        </p:blipFill>
        <p:spPr>
          <a:xfrm>
            <a:off x="592952" y="1286548"/>
            <a:ext cx="2296753" cy="459256"/>
          </a:xfrm>
          <a:prstGeom prst="rect">
            <a:avLst/>
          </a:prstGeom>
          <a:ln>
            <a:noFill/>
          </a:ln>
        </p:spPr>
      </p:pic>
      <p:pic>
        <p:nvPicPr>
          <p:cNvPr id="10" name="図 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062F9CF-C71D-86A5-793A-CFDE7CE3B5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5" r="17488" b="72947"/>
          <a:stretch/>
        </p:blipFill>
        <p:spPr>
          <a:xfrm>
            <a:off x="714375" y="3580208"/>
            <a:ext cx="2077706" cy="238556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C6AB35E-1F09-F896-71B9-8223787536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902" y="4058648"/>
            <a:ext cx="2083803" cy="146050"/>
          </a:xfrm>
          <a:prstGeom prst="rect">
            <a:avLst/>
          </a:prstGeom>
        </p:spPr>
      </p:pic>
      <p:pic>
        <p:nvPicPr>
          <p:cNvPr id="19" name="図 18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F12ECE3A-641F-898E-902C-52C26F71BC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19732" b="78135"/>
          <a:stretch/>
        </p:blipFill>
        <p:spPr>
          <a:xfrm>
            <a:off x="3101882" y="3621088"/>
            <a:ext cx="2187668" cy="248404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69F8CA3-953C-F1A9-0969-8BA63854E6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3814" y="3912598"/>
            <a:ext cx="2083803" cy="146050"/>
          </a:xfrm>
          <a:prstGeom prst="rect">
            <a:avLst/>
          </a:prstGeom>
        </p:spPr>
      </p:pic>
      <p:sp>
        <p:nvSpPr>
          <p:cNvPr id="21" name="Text Box 15">
            <a:extLst>
              <a:ext uri="{FF2B5EF4-FFF2-40B4-BE49-F238E27FC236}">
                <a16:creationId xmlns:a16="http://schemas.microsoft.com/office/drawing/2014/main" id="{8C2130D9-7067-A9F2-99B6-6A9675485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52" y="3333987"/>
            <a:ext cx="8018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ＭＳ Ｐゴシック" charset="-128"/>
              </a:rPr>
              <a:t>記事ページ</a:t>
            </a:r>
          </a:p>
        </p:txBody>
      </p:sp>
    </p:spTree>
    <p:extLst>
      <p:ext uri="{BB962C8B-B14F-4D97-AF65-F5344CB8AC3E}">
        <p14:creationId xmlns:p14="http://schemas.microsoft.com/office/powerpoint/2010/main" val="310878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3"/>
          <p:cNvSpPr txBox="1">
            <a:spLocks noChangeArrowheads="1"/>
          </p:cNvSpPr>
          <p:nvPr/>
        </p:nvSpPr>
        <p:spPr bwMode="auto">
          <a:xfrm>
            <a:off x="214313" y="285750"/>
            <a:ext cx="778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 dirty="0">
                <a:latin typeface="ＭＳ Ｐゴシック" charset="-128"/>
              </a:rPr>
              <a:t>テキストアド</a:t>
            </a:r>
            <a:endParaRPr lang="ja-JP" altLang="en-US" sz="1600" b="1" dirty="0">
              <a:latin typeface="ＭＳ Ｐゴシック" charset="-128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216138"/>
              </p:ext>
            </p:extLst>
          </p:nvPr>
        </p:nvGraphicFramePr>
        <p:xfrm>
          <a:off x="3492500" y="1341438"/>
          <a:ext cx="51530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53191" imgH="1895409" progId="Excel.Sheet.12">
                  <p:embed/>
                </p:oleObj>
              </mc:Choice>
              <mc:Fallback>
                <p:oleObj name="Worksheet" r:id="rId3" imgW="5153191" imgH="1895409" progId="Excel.Sheet.12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515302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646268" y="1338259"/>
            <a:ext cx="2232000" cy="5255931"/>
            <a:chOff x="722468" y="1338261"/>
            <a:chExt cx="2059198" cy="4849016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722468" y="1843200"/>
              <a:ext cx="2059198" cy="4344077"/>
              <a:chOff x="722468" y="1843200"/>
              <a:chExt cx="2059198" cy="4344077"/>
            </a:xfrm>
          </p:grpSpPr>
          <p:pic>
            <p:nvPicPr>
              <p:cNvPr id="6297" name="Picture 153" descr="C:\Users\kkasuga\Desktop\GDY画面キャプチャ\GDY_TOP-ALL-テキストアド4本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85" b="-5485"/>
              <a:stretch/>
            </p:blipFill>
            <p:spPr bwMode="auto">
              <a:xfrm>
                <a:off x="722468" y="1846261"/>
                <a:ext cx="2059198" cy="434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04" descr="C:\Users\kkasuga\Desktop\GDY画面キャプチャ\インバウンドジャパン_レクタングル原稿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250" b="-43250"/>
              <a:stretch/>
            </p:blipFill>
            <p:spPr bwMode="auto">
              <a:xfrm>
                <a:off x="2124074" y="1843200"/>
                <a:ext cx="619200" cy="5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正方形/長方形 9"/>
            <p:cNvSpPr/>
            <p:nvPr/>
          </p:nvSpPr>
          <p:spPr bwMode="auto">
            <a:xfrm>
              <a:off x="830419" y="4487374"/>
              <a:ext cx="1171384" cy="7963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830419" y="5790589"/>
              <a:ext cx="1171384" cy="7963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830419" y="3190445"/>
              <a:ext cx="1171384" cy="7963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830419" y="1887229"/>
              <a:ext cx="1171384" cy="7963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6300" name="Picture 156" descr="C:\Users\kkasuga\Desktop\GDY画面キャプチャ\GDY_記事ページ_ビルボード上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468" y="1338261"/>
              <a:ext cx="2059198" cy="257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539285" y="1091023"/>
            <a:ext cx="8370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ＭＳ Ｐゴシック" charset="-128"/>
              </a:rPr>
              <a:t>トップページ</a:t>
            </a:r>
          </a:p>
        </p:txBody>
      </p:sp>
      <p:grpSp>
        <p:nvGrpSpPr>
          <p:cNvPr id="44" name="グループ化 43"/>
          <p:cNvGrpSpPr/>
          <p:nvPr/>
        </p:nvGrpSpPr>
        <p:grpSpPr>
          <a:xfrm>
            <a:off x="3203123" y="3989962"/>
            <a:ext cx="1997941" cy="2309093"/>
            <a:chOff x="3822248" y="3651250"/>
            <a:chExt cx="1997941" cy="2309093"/>
          </a:xfrm>
        </p:grpSpPr>
        <p:pic>
          <p:nvPicPr>
            <p:cNvPr id="45" name="Picture 202" descr="C:\Users\kkasuga\Desktop\GDY画面キャプチャ\GDY_記事ページ_インリード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218" y="3902076"/>
              <a:ext cx="1440000" cy="1602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0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01218" y="5585569"/>
              <a:ext cx="1440000" cy="374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グループ化 11"/>
            <p:cNvGrpSpPr>
              <a:grpSpLocks noChangeAspect="1"/>
            </p:cNvGrpSpPr>
            <p:nvPr/>
          </p:nvGrpSpPr>
          <p:grpSpPr bwMode="auto">
            <a:xfrm>
              <a:off x="3822248" y="5409539"/>
              <a:ext cx="1997941" cy="248311"/>
              <a:chOff x="485775" y="3573463"/>
              <a:chExt cx="2862263" cy="360362"/>
            </a:xfrm>
          </p:grpSpPr>
          <p:sp>
            <p:nvSpPr>
              <p:cNvPr id="50" name="フリーフォーム 49"/>
              <p:cNvSpPr/>
              <p:nvPr/>
            </p:nvSpPr>
            <p:spPr>
              <a:xfrm>
                <a:off x="485775" y="3573463"/>
                <a:ext cx="2862263" cy="224532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51" name="フリーフォーム 50"/>
              <p:cNvSpPr/>
              <p:nvPr/>
            </p:nvSpPr>
            <p:spPr>
              <a:xfrm>
                <a:off x="485775" y="3709291"/>
                <a:ext cx="2862263" cy="224534"/>
              </a:xfrm>
              <a:custGeom>
                <a:avLst/>
                <a:gdLst>
                  <a:gd name="connsiteX0" fmla="*/ 0 w 2577830"/>
                  <a:gd name="connsiteY0" fmla="*/ 223998 h 223998"/>
                  <a:gd name="connsiteX1" fmla="*/ 953311 w 2577830"/>
                  <a:gd name="connsiteY1" fmla="*/ 261 h 223998"/>
                  <a:gd name="connsiteX2" fmla="*/ 1702340 w 2577830"/>
                  <a:gd name="connsiteY2" fmla="*/ 175359 h 223998"/>
                  <a:gd name="connsiteX3" fmla="*/ 2577830 w 2577830"/>
                  <a:gd name="connsiteY3" fmla="*/ 261 h 223998"/>
                  <a:gd name="connsiteX4" fmla="*/ 2577830 w 2577830"/>
                  <a:gd name="connsiteY4" fmla="*/ 261 h 223998"/>
                  <a:gd name="connsiteX5" fmla="*/ 2577830 w 2577830"/>
                  <a:gd name="connsiteY5" fmla="*/ 261 h 22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7830" h="223998">
                    <a:moveTo>
                      <a:pt x="0" y="223998"/>
                    </a:moveTo>
                    <a:cubicBezTo>
                      <a:pt x="334794" y="116182"/>
                      <a:pt x="669588" y="8367"/>
                      <a:pt x="953311" y="261"/>
                    </a:cubicBezTo>
                    <a:cubicBezTo>
                      <a:pt x="1237034" y="-7845"/>
                      <a:pt x="1431587" y="175359"/>
                      <a:pt x="1702340" y="175359"/>
                    </a:cubicBezTo>
                    <a:cubicBezTo>
                      <a:pt x="1973093" y="175359"/>
                      <a:pt x="2577830" y="261"/>
                      <a:pt x="2577830" y="261"/>
                    </a:cubicBezTo>
                    <a:lnTo>
                      <a:pt x="2577830" y="261"/>
                    </a:lnTo>
                    <a:lnTo>
                      <a:pt x="2577830" y="26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4049248" y="3651250"/>
              <a:ext cx="80182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000" dirty="0">
                  <a:latin typeface="ＭＳ Ｐゴシック" charset="-128"/>
                </a:rPr>
                <a:t>記事ページ</a:t>
              </a:r>
            </a:p>
          </p:txBody>
        </p:sp>
        <p:sp>
          <p:nvSpPr>
            <p:cNvPr id="49" name="正方形/長方形 48"/>
            <p:cNvSpPr/>
            <p:nvPr/>
          </p:nvSpPr>
          <p:spPr bwMode="auto">
            <a:xfrm>
              <a:off x="4168774" y="5709664"/>
              <a:ext cx="817563" cy="242887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2857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983828A0-02B2-FE85-1A3D-12D7BE5AE22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312" b="69322"/>
          <a:stretch/>
        </p:blipFill>
        <p:spPr>
          <a:xfrm>
            <a:off x="581515" y="1279449"/>
            <a:ext cx="2296753" cy="459256"/>
          </a:xfrm>
          <a:prstGeom prst="rect">
            <a:avLst/>
          </a:prstGeom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8B5D29B-E26A-C87D-D288-A5EF227ADF6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312" b="69322"/>
          <a:stretch/>
        </p:blipFill>
        <p:spPr>
          <a:xfrm>
            <a:off x="646268" y="1279449"/>
            <a:ext cx="2185600" cy="459256"/>
          </a:xfrm>
          <a:prstGeom prst="rect">
            <a:avLst/>
          </a:prstGeom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0EBC93A-0078-40F9-2C31-ADD39497EFD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312" b="69322"/>
          <a:stretch/>
        </p:blipFill>
        <p:spPr>
          <a:xfrm>
            <a:off x="3472057" y="4232996"/>
            <a:ext cx="1439999" cy="287941"/>
          </a:xfrm>
          <a:prstGeom prst="rect">
            <a:avLst/>
          </a:prstGeom>
          <a:ln>
            <a:noFill/>
          </a:ln>
        </p:spPr>
      </p:pic>
      <p:grpSp>
        <p:nvGrpSpPr>
          <p:cNvPr id="15" name="グループ化 11"/>
          <p:cNvGrpSpPr>
            <a:grpSpLocks/>
          </p:cNvGrpSpPr>
          <p:nvPr/>
        </p:nvGrpSpPr>
        <p:grpSpPr bwMode="auto">
          <a:xfrm>
            <a:off x="493928" y="1608739"/>
            <a:ext cx="2518789" cy="317119"/>
            <a:chOff x="485775" y="3573463"/>
            <a:chExt cx="2862263" cy="360362"/>
          </a:xfrm>
        </p:grpSpPr>
        <p:sp>
          <p:nvSpPr>
            <p:cNvPr id="16" name="フリーフォーム 15"/>
            <p:cNvSpPr/>
            <p:nvPr/>
          </p:nvSpPr>
          <p:spPr>
            <a:xfrm>
              <a:off x="485775" y="3573463"/>
              <a:ext cx="2862263" cy="223837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485775" y="3708400"/>
              <a:ext cx="2862263" cy="225425"/>
            </a:xfrm>
            <a:custGeom>
              <a:avLst/>
              <a:gdLst>
                <a:gd name="connsiteX0" fmla="*/ 0 w 2577830"/>
                <a:gd name="connsiteY0" fmla="*/ 223998 h 223998"/>
                <a:gd name="connsiteX1" fmla="*/ 953311 w 2577830"/>
                <a:gd name="connsiteY1" fmla="*/ 261 h 223998"/>
                <a:gd name="connsiteX2" fmla="*/ 1702340 w 2577830"/>
                <a:gd name="connsiteY2" fmla="*/ 175359 h 223998"/>
                <a:gd name="connsiteX3" fmla="*/ 2577830 w 2577830"/>
                <a:gd name="connsiteY3" fmla="*/ 261 h 223998"/>
                <a:gd name="connsiteX4" fmla="*/ 2577830 w 2577830"/>
                <a:gd name="connsiteY4" fmla="*/ 261 h 223998"/>
                <a:gd name="connsiteX5" fmla="*/ 2577830 w 2577830"/>
                <a:gd name="connsiteY5" fmla="*/ 261 h 22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7830" h="223998">
                  <a:moveTo>
                    <a:pt x="0" y="223998"/>
                  </a:moveTo>
                  <a:cubicBezTo>
                    <a:pt x="334794" y="116182"/>
                    <a:pt x="669588" y="8367"/>
                    <a:pt x="953311" y="261"/>
                  </a:cubicBezTo>
                  <a:cubicBezTo>
                    <a:pt x="1237034" y="-7845"/>
                    <a:pt x="1431587" y="175359"/>
                    <a:pt x="1702340" y="175359"/>
                  </a:cubicBezTo>
                  <a:cubicBezTo>
                    <a:pt x="1973093" y="175359"/>
                    <a:pt x="2577830" y="261"/>
                    <a:pt x="2577830" y="261"/>
                  </a:cubicBezTo>
                  <a:lnTo>
                    <a:pt x="2577830" y="261"/>
                  </a:lnTo>
                  <a:lnTo>
                    <a:pt x="2577830" y="26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 w="28575">
          <a:noFill/>
          <a:prstDash val="sysDot"/>
          <a:miter lim="800000"/>
          <a:headEnd/>
          <a:tailEnd/>
        </a:ln>
      </a:spPr>
      <a:bodyPr wrap="none" rtlCol="0" anchor="ctr"/>
      <a:lstStyle>
        <a:defPPr algn="ctr" fontAlgn="auto">
          <a:spcBef>
            <a:spcPts val="0"/>
          </a:spcBef>
          <a:spcAft>
            <a:spcPts val="0"/>
          </a:spcAft>
          <a:defRPr kumimoji="1" sz="800">
            <a:solidFill>
              <a:schemeClr val="bg1"/>
            </a:solidFill>
            <a:ea typeface="ＭＳ Ｐゴシック" pitchFamily="50" charset="-12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51BCF592701B74FB95E0F63F34B3E8C" ma:contentTypeVersion="20" ma:contentTypeDescription="新しいドキュメントを作成します。" ma:contentTypeScope="" ma:versionID="64d2c69f2b3d66bf60e160d510b1c92a">
  <xsd:schema xmlns:xsd="http://www.w3.org/2001/XMLSchema" xmlns:xs="http://www.w3.org/2001/XMLSchema" xmlns:p="http://schemas.microsoft.com/office/2006/metadata/properties" xmlns:ns2="dc369000-971c-4de2-98e9-ecd6e5b4885d" xmlns:ns3="eb54e04a-f2ad-4feb-b211-739ca8db5bc3" targetNamespace="http://schemas.microsoft.com/office/2006/metadata/properties" ma:root="true" ma:fieldsID="329180797ca92357aa07610b1d614669" ns2:_="" ns3:_="">
    <xsd:import namespace="dc369000-971c-4de2-98e9-ecd6e5b4885d"/>
    <xsd:import namespace="eb54e04a-f2ad-4feb-b211-739ca8db5bc3"/>
    <xsd:element name="properties">
      <xsd:complexType>
        <xsd:sequence>
          <xsd:element name="documentManagement">
            <xsd:complexType>
              <xsd:all>
                <xsd:element ref="ns2:_x5099__x8003_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69000-971c-4de2-98e9-ecd6e5b4885d" elementFormDefault="qualified">
    <xsd:import namespace="http://schemas.microsoft.com/office/2006/documentManagement/types"/>
    <xsd:import namespace="http://schemas.microsoft.com/office/infopath/2007/PartnerControls"/>
    <xsd:element name="_x5099__x8003_" ma:index="8" nillable="true" ma:displayName="備考" ma:internalName="_x5099__x800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54bca362-144e-4619-a219-53031a33eb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4e04a-f2ad-4feb-b211-739ca8db5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c8e9ca5-de69-4118-913c-c881dbe0963c}" ma:internalName="TaxCatchAll" ma:showField="CatchAllData" ma:web="eb54e04a-f2ad-4feb-b211-739ca8db5b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54e04a-f2ad-4feb-b211-739ca8db5bc3" xsi:nil="true"/>
    <_x5099__x8003_ xmlns="dc369000-971c-4de2-98e9-ecd6e5b4885d" xsi:nil="true"/>
    <lcf76f155ced4ddcb4097134ff3c332f xmlns="dc369000-971c-4de2-98e9-ecd6e5b488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F06A0-300F-4134-BC99-14A6063BFC28}"/>
</file>

<file path=customXml/itemProps2.xml><?xml version="1.0" encoding="utf-8"?>
<ds:datastoreItem xmlns:ds="http://schemas.openxmlformats.org/officeDocument/2006/customXml" ds:itemID="{FFF64AFB-C959-4591-96B4-AE3ADB5C0AA1}"/>
</file>

<file path=customXml/itemProps3.xml><?xml version="1.0" encoding="utf-8"?>
<ds:datastoreItem xmlns:ds="http://schemas.openxmlformats.org/officeDocument/2006/customXml" ds:itemID="{07ABC90B-1146-4ADB-987D-F627EAC2EEA0}"/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1142</Words>
  <Application>Microsoft Office PowerPoint</Application>
  <PresentationFormat>画面に合わせる (4:3)</PresentationFormat>
  <Paragraphs>183</Paragraphs>
  <Slides>18</Slides>
  <Notes>16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30" baseType="lpstr">
      <vt:lpstr>HGP創英角ｺﾞｼｯｸUB</vt:lpstr>
      <vt:lpstr>Malgun Gothic</vt:lpstr>
      <vt:lpstr>Meiryo UI</vt:lpstr>
      <vt:lpstr>ＭＳ Ｐゴシック</vt:lpstr>
      <vt:lpstr>MS UI Gothic</vt:lpstr>
      <vt:lpstr>游ゴシック</vt:lpstr>
      <vt:lpstr>游ゴシック</vt:lpstr>
      <vt:lpstr>Arial</vt:lpstr>
      <vt:lpstr>Calibri</vt:lpstr>
      <vt:lpstr>Office テーマ</vt:lpstr>
      <vt:lpstr>Microsoft Excel ワークシート</vt:lpstr>
      <vt:lpstr>Worksheet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春日 和美</dc:creator>
  <cp:lastModifiedBy>石本 桜子</cp:lastModifiedBy>
  <cp:revision>288</cp:revision>
  <cp:lastPrinted>2023-03-16T04:57:58Z</cp:lastPrinted>
  <dcterms:created xsi:type="dcterms:W3CDTF">2014-04-01T06:05:21Z</dcterms:created>
  <dcterms:modified xsi:type="dcterms:W3CDTF">2026-04-04T10:35:32Z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0x010100A51BCF592701B74FB95E0F63F34B3E8C</vt:lpwstr>
  </property>
</Properties>
</file>