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Masters/slideMaster1.xml" ContentType="application/vnd.openxmlformats-officedocument.presentationml.slideMaster+xml"/>
  <Override PartName="/ppt/slideLayouts/slideLayout3.xml" ContentType="application/vnd.openxmlformats-officedocument.presentationml.slideLayout+xml"/>
  <Override PartName="/ppt/notesSlides/notesSlide2.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Override PartName="/ppt/revisionInfo.xml" ContentType="application/vnd.ms-powerpoint.revisioninfo+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3"/>
  </p:notesMasterIdLst>
  <p:sldIdLst>
    <p:sldId id="256" r:id="rId2"/>
    <p:sldId id="257" r:id="rId3"/>
    <p:sldId id="258" r:id="rId4"/>
    <p:sldId id="259" r:id="rId5"/>
    <p:sldId id="262" r:id="rId6"/>
    <p:sldId id="263" r:id="rId7"/>
    <p:sldId id="264" r:id="rId8"/>
    <p:sldId id="265" r:id="rId9"/>
    <p:sldId id="266" r:id="rId10"/>
    <p:sldId id="267" r:id="rId11"/>
    <p:sldId id="268" r:id="rId12"/>
  </p:sldIdLst>
  <p:sldSz cx="18288000" cy="10287000"/>
  <p:notesSz cx="6858000" cy="9144000"/>
  <p:embeddedFontLst>
    <p:embeddedFont>
      <p:font typeface="Rounded M+" panose="020B0604020202020204" charset="-128"/>
      <p:regular r:id="rId14"/>
    </p:embeddedFont>
    <p:embeddedFont>
      <p:font typeface="Source Han Sans JP" panose="020B0604020202020204" charset="-128"/>
      <p:regular r:id="rId15"/>
    </p:embeddedFont>
    <p:embeddedFont>
      <p:font typeface="Source Han Sans JP Bold" panose="020B0604020202020204" charset="-128"/>
      <p:regular r:id="rId16"/>
    </p:embeddedFont>
    <p:embeddedFont>
      <p:font typeface="Source Han Sans JP Light" panose="020B0604020202020204" charset="-128"/>
      <p:regular r:id="rId17"/>
    </p:embeddedFont>
    <p:embeddedFont>
      <p:font typeface="游ゴシック" panose="020B0400000000000000" pitchFamily="34" charset="-128"/>
      <p:regular r:id="rId18"/>
      <p:bold r:id="rId19"/>
    </p:embeddedFont>
    <p:embeddedFont>
      <p:font typeface="Oswald" panose="00000500000000000000" pitchFamily="2" charset="0"/>
      <p:regular r:id="rId20"/>
      <p:bold r:id="rId2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099DEC7-2B9E-D416-0CE1-AD7F677AD93D}" v="7" dt="2026-01-05T01:23:52.35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344" autoAdjust="0"/>
  </p:normalViewPr>
  <p:slideViewPr>
    <p:cSldViewPr>
      <p:cViewPr varScale="1">
        <p:scale>
          <a:sx n="53" d="100"/>
          <a:sy n="53" d="100"/>
        </p:scale>
        <p:origin x="38" y="163"/>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font" Target="fonts/font5.fntdata"/><Relationship Id="rId26" Type="http://schemas.microsoft.com/office/2016/11/relationships/changesInfo" Target="changesInfos/changesInfo1.xml"/><Relationship Id="rId3" Type="http://schemas.openxmlformats.org/officeDocument/2006/relationships/slide" Target="slides/slide2.xml"/><Relationship Id="rId21" Type="http://schemas.openxmlformats.org/officeDocument/2006/relationships/font" Target="fonts/font8.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4.fntdata"/><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font" Target="fonts/font3.fntdata"/><Relationship Id="rId20" Type="http://schemas.openxmlformats.org/officeDocument/2006/relationships/font" Target="fonts/font7.fntdata"/><Relationship Id="rId29"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font" Target="fonts/font2.fntdata"/><Relationship Id="rId23" Type="http://schemas.openxmlformats.org/officeDocument/2006/relationships/viewProps" Target="viewProps.xml"/><Relationship Id="rId28" Type="http://schemas.openxmlformats.org/officeDocument/2006/relationships/customXml" Target="../customXml/item1.xml"/><Relationship Id="rId10" Type="http://schemas.openxmlformats.org/officeDocument/2006/relationships/slide" Target="slides/slide9.xml"/><Relationship Id="rId19"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1.fntdata"/><Relationship Id="rId22" Type="http://schemas.openxmlformats.org/officeDocument/2006/relationships/presProps" Target="presProps.xml"/><Relationship Id="rId27" Type="http://schemas.microsoft.com/office/2015/10/relationships/revisionInfo" Target="revisionInfo.xml"/><Relationship Id="rId30"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飯泉 梓" userId="S::a-iizumi@nikkeibp.co.jp::bd2bfece-3f49-41df-8071-942a9d6a1aa7" providerId="AD" clId="Web-{9099DEC7-2B9E-D416-0CE1-AD7F677AD93D}"/>
    <pc:docChg chg="modSld">
      <pc:chgData name="飯泉 梓" userId="S::a-iizumi@nikkeibp.co.jp::bd2bfece-3f49-41df-8071-942a9d6a1aa7" providerId="AD" clId="Web-{9099DEC7-2B9E-D416-0CE1-AD7F677AD93D}" dt="2026-01-05T01:23:52.014" v="2" actId="20577"/>
      <pc:docMkLst>
        <pc:docMk/>
      </pc:docMkLst>
      <pc:sldChg chg="modSp">
        <pc:chgData name="飯泉 梓" userId="S::a-iizumi@nikkeibp.co.jp::bd2bfece-3f49-41df-8071-942a9d6a1aa7" providerId="AD" clId="Web-{9099DEC7-2B9E-D416-0CE1-AD7F677AD93D}" dt="2026-01-05T01:23:52.014" v="2" actId="20577"/>
        <pc:sldMkLst>
          <pc:docMk/>
          <pc:sldMk cId="0" sldId="257"/>
        </pc:sldMkLst>
        <pc:spChg chg="mod">
          <ac:chgData name="飯泉 梓" userId="S::a-iizumi@nikkeibp.co.jp::bd2bfece-3f49-41df-8071-942a9d6a1aa7" providerId="AD" clId="Web-{9099DEC7-2B9E-D416-0CE1-AD7F677AD93D}" dt="2026-01-05T01:23:52.014" v="2" actId="20577"/>
          <ac:spMkLst>
            <pc:docMk/>
            <pc:sldMk cId="0" sldId="257"/>
            <ac:spMk id="8"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2B0AD6-EA3E-4EF0-8EA7-1A796D61B72C}" type="datetimeFigureOut">
              <a:rPr kumimoji="1" lang="ja-JP" altLang="en-US" smtClean="0"/>
              <a:t>2026/1/4</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D53D0CA-1D47-4DBA-A1FD-D71E14552602}" type="slidenum">
              <a:rPr kumimoji="1" lang="ja-JP" altLang="en-US" smtClean="0"/>
              <a:t>‹#›</a:t>
            </a:fld>
            <a:endParaRPr kumimoji="1" lang="ja-JP" altLang="en-US"/>
          </a:p>
        </p:txBody>
      </p:sp>
    </p:spTree>
    <p:extLst>
      <p:ext uri="{BB962C8B-B14F-4D97-AF65-F5344CB8AC3E}">
        <p14:creationId xmlns:p14="http://schemas.microsoft.com/office/powerpoint/2010/main" val="1812086173"/>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9D53D0CA-1D47-4DBA-A1FD-D71E14552602}" type="slidenum">
              <a:rPr kumimoji="1" lang="ja-JP" altLang="en-US" smtClean="0"/>
              <a:t>1</a:t>
            </a:fld>
            <a:endParaRPr kumimoji="1" lang="ja-JP" altLang="en-US"/>
          </a:p>
        </p:txBody>
      </p:sp>
    </p:spTree>
    <p:extLst>
      <p:ext uri="{BB962C8B-B14F-4D97-AF65-F5344CB8AC3E}">
        <p14:creationId xmlns:p14="http://schemas.microsoft.com/office/powerpoint/2010/main" val="34027981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9D53D0CA-1D47-4DBA-A1FD-D71E14552602}" type="slidenum">
              <a:rPr kumimoji="1" lang="ja-JP" altLang="en-US" smtClean="0"/>
              <a:t>7</a:t>
            </a:fld>
            <a:endParaRPr kumimoji="1" lang="ja-JP" altLang="en-US"/>
          </a:p>
        </p:txBody>
      </p:sp>
    </p:spTree>
    <p:extLst>
      <p:ext uri="{BB962C8B-B14F-4D97-AF65-F5344CB8AC3E}">
        <p14:creationId xmlns:p14="http://schemas.microsoft.com/office/powerpoint/2010/main" val="3395275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1/4/2026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1/4/2026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1/4/2026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1/4/2026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hyperlink" Target="tel:03-6811-8071" TargetMode="External"/><Relationship Id="rId2" Type="http://schemas.openxmlformats.org/officeDocument/2006/relationships/image" Target="../media/image25.jpeg"/><Relationship Id="rId1" Type="http://schemas.openxmlformats.org/officeDocument/2006/relationships/slideLayout" Target="../slideLayouts/slideLayout7.xml"/><Relationship Id="rId4" Type="http://schemas.openxmlformats.org/officeDocument/2006/relationships/hyperlink" Target="https://www.nikkeibp.co.jp/ad/atcl/magazine/WOM/"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5.png"/><Relationship Id="rId7" Type="http://schemas.openxmlformats.org/officeDocument/2006/relationships/image" Target="../media/image8.jpe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hyperlink" Target="https://www.nikkeibp.co.jp/ad/atcl/magazine/WOM/250900_so_WOM_readerprofile.pdf" TargetMode="External"/><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_rels/slide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rgbClr val="CDFFD8">
                <a:alpha val="100000"/>
              </a:srgbClr>
            </a:gs>
            <a:gs pos="100000">
              <a:srgbClr val="94B9FF">
                <a:alpha val="100000"/>
              </a:srgbClr>
            </a:gs>
          </a:gsLst>
          <a:lin ang="0"/>
        </a:gradFill>
        <a:effectLst/>
      </p:bgPr>
    </p:bg>
    <p:spTree>
      <p:nvGrpSpPr>
        <p:cNvPr id="1" name=""/>
        <p:cNvGrpSpPr/>
        <p:nvPr/>
      </p:nvGrpSpPr>
      <p:grpSpPr>
        <a:xfrm>
          <a:off x="0" y="0"/>
          <a:ext cx="0" cy="0"/>
          <a:chOff x="0" y="0"/>
          <a:chExt cx="0" cy="0"/>
        </a:xfrm>
      </p:grpSpPr>
      <p:grpSp>
        <p:nvGrpSpPr>
          <p:cNvPr id="2" name="Group 2"/>
          <p:cNvGrpSpPr/>
          <p:nvPr/>
        </p:nvGrpSpPr>
        <p:grpSpPr>
          <a:xfrm>
            <a:off x="6532" y="5526267"/>
            <a:ext cx="18288000" cy="3086100"/>
            <a:chOff x="0" y="0"/>
            <a:chExt cx="7005529" cy="812800"/>
          </a:xfrm>
        </p:grpSpPr>
        <p:sp>
          <p:nvSpPr>
            <p:cNvPr id="3" name="Freeform 3"/>
            <p:cNvSpPr/>
            <p:nvPr/>
          </p:nvSpPr>
          <p:spPr>
            <a:xfrm>
              <a:off x="0" y="0"/>
              <a:ext cx="7005529" cy="812800"/>
            </a:xfrm>
            <a:custGeom>
              <a:avLst/>
              <a:gdLst/>
              <a:ahLst/>
              <a:cxnLst/>
              <a:rect l="l" t="t" r="r" b="b"/>
              <a:pathLst>
                <a:path w="7005529" h="812800">
                  <a:moveTo>
                    <a:pt x="0" y="0"/>
                  </a:moveTo>
                  <a:lnTo>
                    <a:pt x="7005529" y="0"/>
                  </a:lnTo>
                  <a:lnTo>
                    <a:pt x="7005529" y="812800"/>
                  </a:lnTo>
                  <a:lnTo>
                    <a:pt x="0" y="812800"/>
                  </a:lnTo>
                  <a:close/>
                </a:path>
              </a:pathLst>
            </a:custGeom>
            <a:solidFill>
              <a:srgbClr val="FAFBFA"/>
            </a:solidFill>
          </p:spPr>
          <p:txBody>
            <a:bodyPr/>
            <a:lstStyle/>
            <a:p>
              <a:endParaRPr lang="ja-JP" altLang="en-US"/>
            </a:p>
          </p:txBody>
        </p:sp>
        <p:sp>
          <p:nvSpPr>
            <p:cNvPr id="4" name="TextBox 4"/>
            <p:cNvSpPr txBox="1"/>
            <p:nvPr/>
          </p:nvSpPr>
          <p:spPr>
            <a:xfrm>
              <a:off x="0" y="-47625"/>
              <a:ext cx="7005529" cy="860425"/>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6531" y="270223"/>
            <a:ext cx="18288001" cy="314183"/>
            <a:chOff x="0" y="0"/>
            <a:chExt cx="4846294" cy="59570"/>
          </a:xfrm>
        </p:grpSpPr>
        <p:sp>
          <p:nvSpPr>
            <p:cNvPr id="6" name="Freeform 6"/>
            <p:cNvSpPr/>
            <p:nvPr/>
          </p:nvSpPr>
          <p:spPr>
            <a:xfrm>
              <a:off x="0" y="0"/>
              <a:ext cx="4846294" cy="59570"/>
            </a:xfrm>
            <a:custGeom>
              <a:avLst/>
              <a:gdLst/>
              <a:ahLst/>
              <a:cxnLst/>
              <a:rect l="l" t="t" r="r" b="b"/>
              <a:pathLst>
                <a:path w="4846294" h="59570">
                  <a:moveTo>
                    <a:pt x="0" y="0"/>
                  </a:moveTo>
                  <a:lnTo>
                    <a:pt x="4846294" y="0"/>
                  </a:lnTo>
                  <a:lnTo>
                    <a:pt x="4846294" y="59570"/>
                  </a:lnTo>
                  <a:lnTo>
                    <a:pt x="0" y="59570"/>
                  </a:lnTo>
                  <a:close/>
                </a:path>
              </a:pathLst>
            </a:custGeom>
            <a:solidFill>
              <a:srgbClr val="FAFBFA"/>
            </a:solidFill>
          </p:spPr>
          <p:txBody>
            <a:bodyPr/>
            <a:lstStyle/>
            <a:p>
              <a:endParaRPr lang="ja-JP" altLang="en-US"/>
            </a:p>
          </p:txBody>
        </p:sp>
        <p:sp>
          <p:nvSpPr>
            <p:cNvPr id="7" name="TextBox 7"/>
            <p:cNvSpPr txBox="1"/>
            <p:nvPr/>
          </p:nvSpPr>
          <p:spPr>
            <a:xfrm>
              <a:off x="0" y="-47625"/>
              <a:ext cx="4846294" cy="107195"/>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11185343" y="4447189"/>
            <a:ext cx="7530167" cy="6565529"/>
            <a:chOff x="0" y="0"/>
            <a:chExt cx="2747025" cy="2395123"/>
          </a:xfrm>
        </p:grpSpPr>
        <p:sp>
          <p:nvSpPr>
            <p:cNvPr id="9" name="Freeform 9"/>
            <p:cNvSpPr/>
            <p:nvPr/>
          </p:nvSpPr>
          <p:spPr>
            <a:xfrm>
              <a:off x="0" y="0"/>
              <a:ext cx="2747025" cy="2395123"/>
            </a:xfrm>
            <a:custGeom>
              <a:avLst/>
              <a:gdLst/>
              <a:ahLst/>
              <a:cxnLst/>
              <a:rect l="l" t="t" r="r" b="b"/>
              <a:pathLst>
                <a:path w="2747025" h="2395123">
                  <a:moveTo>
                    <a:pt x="0" y="0"/>
                  </a:moveTo>
                  <a:lnTo>
                    <a:pt x="0" y="2395123"/>
                  </a:lnTo>
                  <a:lnTo>
                    <a:pt x="2747025" y="2395123"/>
                  </a:lnTo>
                  <a:lnTo>
                    <a:pt x="2747025" y="0"/>
                  </a:lnTo>
                  <a:lnTo>
                    <a:pt x="0" y="0"/>
                  </a:lnTo>
                  <a:close/>
                  <a:moveTo>
                    <a:pt x="2686065" y="2334163"/>
                  </a:moveTo>
                  <a:lnTo>
                    <a:pt x="59690" y="2334163"/>
                  </a:lnTo>
                  <a:lnTo>
                    <a:pt x="59690" y="59690"/>
                  </a:lnTo>
                  <a:lnTo>
                    <a:pt x="2686065" y="59690"/>
                  </a:lnTo>
                  <a:lnTo>
                    <a:pt x="2686065" y="2334163"/>
                  </a:lnTo>
                  <a:close/>
                </a:path>
              </a:pathLst>
            </a:custGeom>
            <a:solidFill>
              <a:srgbClr val="AD8D72"/>
            </a:solidFill>
          </p:spPr>
          <p:txBody>
            <a:bodyPr/>
            <a:lstStyle/>
            <a:p>
              <a:endParaRPr lang="ja-JP" altLang="en-US"/>
            </a:p>
          </p:txBody>
        </p:sp>
      </p:grpSp>
      <p:sp>
        <p:nvSpPr>
          <p:cNvPr id="10" name="TextBox 10"/>
          <p:cNvSpPr txBox="1"/>
          <p:nvPr/>
        </p:nvSpPr>
        <p:spPr>
          <a:xfrm>
            <a:off x="-838200" y="7644198"/>
            <a:ext cx="6668059" cy="1611531"/>
          </a:xfrm>
          <a:prstGeom prst="rect">
            <a:avLst/>
          </a:prstGeom>
        </p:spPr>
        <p:txBody>
          <a:bodyPr lIns="0" tIns="0" rIns="0" bIns="0" rtlCol="0" anchor="t">
            <a:spAutoFit/>
          </a:bodyPr>
          <a:lstStyle/>
          <a:p>
            <a:pPr algn="ctr">
              <a:lnSpc>
                <a:spcPts val="13710"/>
              </a:lnSpc>
            </a:pPr>
            <a:r>
              <a:rPr lang="en-US" sz="9793" dirty="0">
                <a:solidFill>
                  <a:srgbClr val="9B6B43"/>
                </a:solidFill>
                <a:latin typeface="Oswald"/>
                <a:ea typeface="Oswald"/>
                <a:cs typeface="Oswald"/>
                <a:sym typeface="Oswald"/>
              </a:rPr>
              <a:t>2026</a:t>
            </a:r>
          </a:p>
        </p:txBody>
      </p:sp>
      <p:sp>
        <p:nvSpPr>
          <p:cNvPr id="11" name="AutoShape 11"/>
          <p:cNvSpPr/>
          <p:nvPr/>
        </p:nvSpPr>
        <p:spPr>
          <a:xfrm rot="-5400000">
            <a:off x="49670" y="8231645"/>
            <a:ext cx="2005686" cy="0"/>
          </a:xfrm>
          <a:prstGeom prst="line">
            <a:avLst/>
          </a:prstGeom>
          <a:ln w="47625" cap="flat">
            <a:solidFill>
              <a:srgbClr val="AD8D72"/>
            </a:solidFill>
            <a:prstDash val="solid"/>
            <a:headEnd type="none" w="sm" len="sm"/>
            <a:tailEnd type="none" w="sm" len="sm"/>
          </a:ln>
        </p:spPr>
        <p:txBody>
          <a:bodyPr/>
          <a:lstStyle/>
          <a:p>
            <a:endParaRPr lang="ja-JP" altLang="en-US"/>
          </a:p>
        </p:txBody>
      </p:sp>
      <p:sp>
        <p:nvSpPr>
          <p:cNvPr id="13" name="TextBox 13"/>
          <p:cNvSpPr txBox="1"/>
          <p:nvPr/>
        </p:nvSpPr>
        <p:spPr>
          <a:xfrm>
            <a:off x="812092" y="1254947"/>
            <a:ext cx="9170299" cy="3888553"/>
          </a:xfrm>
          <a:prstGeom prst="rect">
            <a:avLst/>
          </a:prstGeom>
        </p:spPr>
        <p:txBody>
          <a:bodyPr lIns="0" tIns="0" rIns="0" bIns="0" rtlCol="0" anchor="t">
            <a:spAutoFit/>
          </a:bodyPr>
          <a:lstStyle/>
          <a:p>
            <a:pPr algn="l">
              <a:lnSpc>
                <a:spcPts val="15620"/>
              </a:lnSpc>
            </a:pPr>
            <a:r>
              <a:rPr lang="en-US" sz="11157" dirty="0">
                <a:solidFill>
                  <a:srgbClr val="11100E"/>
                </a:solidFill>
                <a:latin typeface="Oswald"/>
                <a:ea typeface="Oswald"/>
                <a:cs typeface="Oswald"/>
                <a:sym typeface="Oswald"/>
              </a:rPr>
              <a:t>MEDIA INFORMATION</a:t>
            </a:r>
          </a:p>
        </p:txBody>
      </p:sp>
      <p:sp>
        <p:nvSpPr>
          <p:cNvPr id="14" name="TextBox 14"/>
          <p:cNvSpPr txBox="1"/>
          <p:nvPr/>
        </p:nvSpPr>
        <p:spPr>
          <a:xfrm>
            <a:off x="220097" y="6240650"/>
            <a:ext cx="10965246" cy="519427"/>
          </a:xfrm>
          <a:prstGeom prst="rect">
            <a:avLst/>
          </a:prstGeom>
        </p:spPr>
        <p:txBody>
          <a:bodyPr lIns="0" tIns="0" rIns="0" bIns="0" rtlCol="0" anchor="t">
            <a:spAutoFit/>
          </a:bodyPr>
          <a:lstStyle/>
          <a:p>
            <a:pPr algn="ctr">
              <a:lnSpc>
                <a:spcPts val="4377"/>
              </a:lnSpc>
              <a:spcBef>
                <a:spcPct val="0"/>
              </a:spcBef>
            </a:pPr>
            <a:r>
              <a:rPr lang="en-US" sz="3126">
                <a:solidFill>
                  <a:srgbClr val="100F0D"/>
                </a:solidFill>
                <a:latin typeface="Source Han Sans JP Light"/>
                <a:ea typeface="Source Han Sans JP Light"/>
                <a:cs typeface="Source Han Sans JP Light"/>
                <a:sym typeface="Source Han Sans JP Light"/>
              </a:rPr>
              <a:t>女性リーダーのキャリアと 人生を応援するメディア</a:t>
            </a:r>
          </a:p>
        </p:txBody>
      </p:sp>
      <p:sp>
        <p:nvSpPr>
          <p:cNvPr id="16" name="TextBox 16"/>
          <p:cNvSpPr txBox="1"/>
          <p:nvPr/>
        </p:nvSpPr>
        <p:spPr>
          <a:xfrm>
            <a:off x="-1686762" y="7367183"/>
            <a:ext cx="10965246" cy="464142"/>
          </a:xfrm>
          <a:prstGeom prst="rect">
            <a:avLst/>
          </a:prstGeom>
        </p:spPr>
        <p:txBody>
          <a:bodyPr lIns="0" tIns="0" rIns="0" bIns="0" rtlCol="0" anchor="t">
            <a:spAutoFit/>
          </a:bodyPr>
          <a:lstStyle/>
          <a:p>
            <a:pPr algn="ctr">
              <a:lnSpc>
                <a:spcPts val="3817"/>
              </a:lnSpc>
              <a:spcBef>
                <a:spcPct val="0"/>
              </a:spcBef>
            </a:pPr>
            <a:r>
              <a:rPr lang="en-US" sz="2726" dirty="0" err="1">
                <a:solidFill>
                  <a:srgbClr val="9B6B43"/>
                </a:solidFill>
                <a:latin typeface="Source Han Sans JP Light"/>
                <a:ea typeface="Source Han Sans JP Light"/>
                <a:cs typeface="Source Han Sans JP Light"/>
                <a:sym typeface="Source Han Sans JP Light"/>
              </a:rPr>
              <a:t>日経ウーマン媒体資料</a:t>
            </a:r>
            <a:r>
              <a:rPr lang="en-US" sz="2726" dirty="0">
                <a:solidFill>
                  <a:srgbClr val="9B6B43"/>
                </a:solidFill>
                <a:latin typeface="Source Han Sans JP Light"/>
                <a:ea typeface="Source Han Sans JP Light"/>
                <a:cs typeface="Source Han Sans JP Light"/>
                <a:sym typeface="Source Han Sans JP Light"/>
              </a:rPr>
              <a:t> 2026.01.05</a:t>
            </a:r>
          </a:p>
        </p:txBody>
      </p:sp>
      <p:sp>
        <p:nvSpPr>
          <p:cNvPr id="18" name="テキスト ボックス 17">
            <a:extLst>
              <a:ext uri="{FF2B5EF4-FFF2-40B4-BE49-F238E27FC236}">
                <a16:creationId xmlns:a16="http://schemas.microsoft.com/office/drawing/2014/main" id="{6650E3AF-5CEC-1A6D-3176-D3F1B98BFADF}"/>
              </a:ext>
            </a:extLst>
          </p:cNvPr>
          <p:cNvSpPr txBox="1"/>
          <p:nvPr/>
        </p:nvSpPr>
        <p:spPr>
          <a:xfrm>
            <a:off x="3415937" y="5321328"/>
            <a:ext cx="10202090" cy="369332"/>
          </a:xfrm>
          <a:prstGeom prst="rect">
            <a:avLst/>
          </a:prstGeom>
          <a:noFill/>
        </p:spPr>
        <p:txBody>
          <a:bodyPr wrap="square">
            <a:spAutoFit/>
          </a:bodyPr>
          <a:lstStyle/>
          <a:p>
            <a:endParaRPr lang="ja-JP" altLang="en-US" dirty="0"/>
          </a:p>
        </p:txBody>
      </p:sp>
      <p:sp>
        <p:nvSpPr>
          <p:cNvPr id="20" name="テキスト ボックス 19">
            <a:extLst>
              <a:ext uri="{FF2B5EF4-FFF2-40B4-BE49-F238E27FC236}">
                <a16:creationId xmlns:a16="http://schemas.microsoft.com/office/drawing/2014/main" id="{12D34219-13D6-B8B9-5178-D62DB74A90A0}"/>
              </a:ext>
            </a:extLst>
          </p:cNvPr>
          <p:cNvSpPr txBox="1"/>
          <p:nvPr/>
        </p:nvSpPr>
        <p:spPr>
          <a:xfrm>
            <a:off x="3415937" y="5321328"/>
            <a:ext cx="10202090" cy="369332"/>
          </a:xfrm>
          <a:prstGeom prst="rect">
            <a:avLst/>
          </a:prstGeom>
          <a:noFill/>
        </p:spPr>
        <p:txBody>
          <a:bodyPr wrap="square">
            <a:spAutoFit/>
          </a:bodyPr>
          <a:lstStyle/>
          <a:p>
            <a:endParaRPr lang="ja-JP" altLang="en-US" dirty="0"/>
          </a:p>
        </p:txBody>
      </p:sp>
      <p:pic>
        <p:nvPicPr>
          <p:cNvPr id="12" name="Picture 2" descr="カバー冊子">
            <a:extLst>
              <a:ext uri="{FF2B5EF4-FFF2-40B4-BE49-F238E27FC236}">
                <a16:creationId xmlns:a16="http://schemas.microsoft.com/office/drawing/2014/main" id="{AB69A767-A6E2-02FE-7F1F-2B483E8F71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50568" y="2058922"/>
            <a:ext cx="4945425" cy="658977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rgbClr val="CDFFD8">
                <a:alpha val="100000"/>
              </a:srgbClr>
            </a:gs>
            <a:gs pos="100000">
              <a:srgbClr val="94B9FF">
                <a:alpha val="100000"/>
              </a:srgbClr>
            </a:gs>
          </a:gsLst>
          <a:lin ang="0"/>
        </a:gradFill>
        <a:effectLst/>
      </p:bgPr>
    </p:bg>
    <p:spTree>
      <p:nvGrpSpPr>
        <p:cNvPr id="1" name=""/>
        <p:cNvGrpSpPr/>
        <p:nvPr/>
      </p:nvGrpSpPr>
      <p:grpSpPr>
        <a:xfrm>
          <a:off x="0" y="0"/>
          <a:ext cx="0" cy="0"/>
          <a:chOff x="0" y="0"/>
          <a:chExt cx="0" cy="0"/>
        </a:xfrm>
      </p:grpSpPr>
      <p:grpSp>
        <p:nvGrpSpPr>
          <p:cNvPr id="2" name="Group 2"/>
          <p:cNvGrpSpPr/>
          <p:nvPr/>
        </p:nvGrpSpPr>
        <p:grpSpPr>
          <a:xfrm>
            <a:off x="-1" y="419100"/>
            <a:ext cx="18288001" cy="360726"/>
            <a:chOff x="0" y="0"/>
            <a:chExt cx="4875995" cy="64911"/>
          </a:xfrm>
        </p:grpSpPr>
        <p:sp>
          <p:nvSpPr>
            <p:cNvPr id="3" name="Freeform 3"/>
            <p:cNvSpPr/>
            <p:nvPr/>
          </p:nvSpPr>
          <p:spPr>
            <a:xfrm>
              <a:off x="0" y="0"/>
              <a:ext cx="4875995" cy="64911"/>
            </a:xfrm>
            <a:custGeom>
              <a:avLst/>
              <a:gdLst/>
              <a:ahLst/>
              <a:cxnLst/>
              <a:rect l="l" t="t" r="r" b="b"/>
              <a:pathLst>
                <a:path w="4875995" h="64911">
                  <a:moveTo>
                    <a:pt x="0" y="0"/>
                  </a:moveTo>
                  <a:lnTo>
                    <a:pt x="4875995" y="0"/>
                  </a:lnTo>
                  <a:lnTo>
                    <a:pt x="4875995" y="64911"/>
                  </a:lnTo>
                  <a:lnTo>
                    <a:pt x="0" y="64911"/>
                  </a:lnTo>
                  <a:close/>
                </a:path>
              </a:pathLst>
            </a:custGeom>
            <a:solidFill>
              <a:srgbClr val="FAFBFA"/>
            </a:solidFill>
          </p:spPr>
          <p:txBody>
            <a:bodyPr/>
            <a:lstStyle/>
            <a:p>
              <a:endParaRPr lang="ja-JP" altLang="en-US"/>
            </a:p>
          </p:txBody>
        </p:sp>
        <p:sp>
          <p:nvSpPr>
            <p:cNvPr id="4" name="TextBox 4"/>
            <p:cNvSpPr txBox="1"/>
            <p:nvPr/>
          </p:nvSpPr>
          <p:spPr>
            <a:xfrm>
              <a:off x="0" y="-47625"/>
              <a:ext cx="4875995" cy="112536"/>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52400" y="793811"/>
            <a:ext cx="8804262" cy="4328250"/>
            <a:chOff x="0" y="0"/>
            <a:chExt cx="4076764" cy="2004172"/>
          </a:xfrm>
        </p:grpSpPr>
        <p:sp>
          <p:nvSpPr>
            <p:cNvPr id="6" name="Freeform 6"/>
            <p:cNvSpPr/>
            <p:nvPr/>
          </p:nvSpPr>
          <p:spPr>
            <a:xfrm>
              <a:off x="0" y="0"/>
              <a:ext cx="4076764" cy="2004172"/>
            </a:xfrm>
            <a:custGeom>
              <a:avLst/>
              <a:gdLst/>
              <a:ahLst/>
              <a:cxnLst/>
              <a:rect l="l" t="t" r="r" b="b"/>
              <a:pathLst>
                <a:path w="4076764" h="2004172">
                  <a:moveTo>
                    <a:pt x="0" y="0"/>
                  </a:moveTo>
                  <a:lnTo>
                    <a:pt x="0" y="2004172"/>
                  </a:lnTo>
                  <a:lnTo>
                    <a:pt x="4076764" y="2004172"/>
                  </a:lnTo>
                  <a:lnTo>
                    <a:pt x="4076764" y="0"/>
                  </a:lnTo>
                  <a:lnTo>
                    <a:pt x="0" y="0"/>
                  </a:lnTo>
                  <a:close/>
                  <a:moveTo>
                    <a:pt x="4015804" y="1943212"/>
                  </a:moveTo>
                  <a:lnTo>
                    <a:pt x="59690" y="1943212"/>
                  </a:lnTo>
                  <a:lnTo>
                    <a:pt x="59690" y="59690"/>
                  </a:lnTo>
                  <a:lnTo>
                    <a:pt x="4015804" y="59690"/>
                  </a:lnTo>
                  <a:lnTo>
                    <a:pt x="4015804" y="1943212"/>
                  </a:lnTo>
                  <a:close/>
                </a:path>
              </a:pathLst>
            </a:custGeom>
            <a:solidFill>
              <a:srgbClr val="9B6B43"/>
            </a:solidFill>
          </p:spPr>
          <p:txBody>
            <a:bodyPr/>
            <a:lstStyle/>
            <a:p>
              <a:endParaRPr lang="ja-JP" altLang="en-US"/>
            </a:p>
          </p:txBody>
        </p:sp>
      </p:grpSp>
      <p:grpSp>
        <p:nvGrpSpPr>
          <p:cNvPr id="7" name="Group 7"/>
          <p:cNvGrpSpPr/>
          <p:nvPr/>
        </p:nvGrpSpPr>
        <p:grpSpPr>
          <a:xfrm>
            <a:off x="-1" y="2760360"/>
            <a:ext cx="18288001" cy="7573629"/>
            <a:chOff x="0" y="0"/>
            <a:chExt cx="4992744" cy="1994701"/>
          </a:xfrm>
        </p:grpSpPr>
        <p:sp>
          <p:nvSpPr>
            <p:cNvPr id="8" name="Freeform 8"/>
            <p:cNvSpPr/>
            <p:nvPr/>
          </p:nvSpPr>
          <p:spPr>
            <a:xfrm>
              <a:off x="0" y="0"/>
              <a:ext cx="4992744" cy="1994701"/>
            </a:xfrm>
            <a:custGeom>
              <a:avLst/>
              <a:gdLst/>
              <a:ahLst/>
              <a:cxnLst/>
              <a:rect l="l" t="t" r="r" b="b"/>
              <a:pathLst>
                <a:path w="4992744" h="1994701">
                  <a:moveTo>
                    <a:pt x="0" y="0"/>
                  </a:moveTo>
                  <a:lnTo>
                    <a:pt x="4992744" y="0"/>
                  </a:lnTo>
                  <a:lnTo>
                    <a:pt x="4992744" y="1994701"/>
                  </a:lnTo>
                  <a:lnTo>
                    <a:pt x="0" y="1994701"/>
                  </a:lnTo>
                  <a:close/>
                </a:path>
              </a:pathLst>
            </a:custGeom>
            <a:solidFill>
              <a:srgbClr val="FAFBFA"/>
            </a:solidFill>
          </p:spPr>
          <p:txBody>
            <a:bodyPr/>
            <a:lstStyle/>
            <a:p>
              <a:endParaRPr lang="ja-JP" altLang="en-US"/>
            </a:p>
          </p:txBody>
        </p:sp>
        <p:sp>
          <p:nvSpPr>
            <p:cNvPr id="9" name="TextBox 9"/>
            <p:cNvSpPr txBox="1"/>
            <p:nvPr/>
          </p:nvSpPr>
          <p:spPr>
            <a:xfrm>
              <a:off x="0" y="-47625"/>
              <a:ext cx="4992744" cy="2042326"/>
            </a:xfrm>
            <a:prstGeom prst="rect">
              <a:avLst/>
            </a:prstGeom>
          </p:spPr>
          <p:txBody>
            <a:bodyPr lIns="50800" tIns="50800" rIns="50800" bIns="50800" rtlCol="0" anchor="ctr"/>
            <a:lstStyle/>
            <a:p>
              <a:pPr algn="ctr">
                <a:lnSpc>
                  <a:spcPts val="2659"/>
                </a:lnSpc>
              </a:pPr>
              <a:endParaRPr/>
            </a:p>
          </p:txBody>
        </p:sp>
      </p:grpSp>
      <p:sp>
        <p:nvSpPr>
          <p:cNvPr id="10" name="Freeform 10"/>
          <p:cNvSpPr/>
          <p:nvPr/>
        </p:nvSpPr>
        <p:spPr>
          <a:xfrm>
            <a:off x="1967531" y="3498481"/>
            <a:ext cx="10352201" cy="5759819"/>
          </a:xfrm>
          <a:custGeom>
            <a:avLst/>
            <a:gdLst/>
            <a:ahLst/>
            <a:cxnLst/>
            <a:rect l="l" t="t" r="r" b="b"/>
            <a:pathLst>
              <a:path w="10352201" h="5759819">
                <a:moveTo>
                  <a:pt x="0" y="0"/>
                </a:moveTo>
                <a:lnTo>
                  <a:pt x="10352201" y="0"/>
                </a:lnTo>
                <a:lnTo>
                  <a:pt x="10352201" y="5759819"/>
                </a:lnTo>
                <a:lnTo>
                  <a:pt x="0" y="5759819"/>
                </a:lnTo>
                <a:lnTo>
                  <a:pt x="0" y="0"/>
                </a:lnTo>
                <a:close/>
              </a:path>
            </a:pathLst>
          </a:custGeom>
          <a:blipFill>
            <a:blip r:embed="rId2"/>
            <a:stretch>
              <a:fillRect t="-370" b="-370"/>
            </a:stretch>
          </a:blipFill>
        </p:spPr>
        <p:txBody>
          <a:bodyPr/>
          <a:lstStyle/>
          <a:p>
            <a:endParaRPr lang="ja-JP" altLang="en-US"/>
          </a:p>
        </p:txBody>
      </p:sp>
      <p:sp>
        <p:nvSpPr>
          <p:cNvPr id="11" name="TextBox 11"/>
          <p:cNvSpPr txBox="1"/>
          <p:nvPr/>
        </p:nvSpPr>
        <p:spPr>
          <a:xfrm>
            <a:off x="863679" y="2772455"/>
            <a:ext cx="11456053" cy="726026"/>
          </a:xfrm>
          <a:prstGeom prst="rect">
            <a:avLst/>
          </a:prstGeom>
        </p:spPr>
        <p:txBody>
          <a:bodyPr lIns="0" tIns="0" rIns="0" bIns="0" rtlCol="0" anchor="t">
            <a:spAutoFit/>
          </a:bodyPr>
          <a:lstStyle/>
          <a:p>
            <a:pPr algn="ctr">
              <a:lnSpc>
                <a:spcPts val="5969"/>
              </a:lnSpc>
            </a:pPr>
            <a:r>
              <a:rPr lang="en-US" sz="4263">
                <a:solidFill>
                  <a:srgbClr val="11100E"/>
                </a:solidFill>
                <a:latin typeface="Source Han Sans JP"/>
                <a:ea typeface="Source Han Sans JP"/>
                <a:cs typeface="Source Han Sans JP"/>
                <a:sym typeface="Source Han Sans JP"/>
              </a:rPr>
              <a:t>純広告 掲載スペース別料金（グロス、税別）</a:t>
            </a:r>
          </a:p>
        </p:txBody>
      </p:sp>
      <p:sp>
        <p:nvSpPr>
          <p:cNvPr id="12" name="TextBox 12"/>
          <p:cNvSpPr txBox="1"/>
          <p:nvPr/>
        </p:nvSpPr>
        <p:spPr>
          <a:xfrm>
            <a:off x="-1111656" y="847725"/>
            <a:ext cx="10802031" cy="1617360"/>
          </a:xfrm>
          <a:prstGeom prst="rect">
            <a:avLst/>
          </a:prstGeom>
        </p:spPr>
        <p:txBody>
          <a:bodyPr lIns="0" tIns="0" rIns="0" bIns="0" rtlCol="0" anchor="t">
            <a:spAutoFit/>
          </a:bodyPr>
          <a:lstStyle/>
          <a:p>
            <a:pPr algn="ctr">
              <a:lnSpc>
                <a:spcPts val="13229"/>
              </a:lnSpc>
            </a:pPr>
            <a:r>
              <a:rPr lang="en-US" sz="9449" dirty="0">
                <a:solidFill>
                  <a:srgbClr val="11100E"/>
                </a:solidFill>
                <a:latin typeface="Oswald"/>
                <a:ea typeface="Oswald"/>
                <a:cs typeface="Oswald"/>
                <a:sym typeface="Oswald"/>
              </a:rPr>
              <a:t>ADVERTISING FEE</a:t>
            </a:r>
          </a:p>
        </p:txBody>
      </p:sp>
      <p:sp>
        <p:nvSpPr>
          <p:cNvPr id="13" name="TextBox 13"/>
          <p:cNvSpPr txBox="1"/>
          <p:nvPr/>
        </p:nvSpPr>
        <p:spPr>
          <a:xfrm>
            <a:off x="2656002" y="9326199"/>
            <a:ext cx="12050598" cy="1015343"/>
          </a:xfrm>
          <a:prstGeom prst="rect">
            <a:avLst/>
          </a:prstGeom>
        </p:spPr>
        <p:txBody>
          <a:bodyPr wrap="square" lIns="0" tIns="0" rIns="0" bIns="0" rtlCol="0" anchor="t">
            <a:spAutoFit/>
          </a:bodyPr>
          <a:lstStyle/>
          <a:p>
            <a:pPr algn="l">
              <a:lnSpc>
                <a:spcPts val="2659"/>
              </a:lnSpc>
              <a:spcBef>
                <a:spcPct val="0"/>
              </a:spcBef>
            </a:pPr>
            <a:r>
              <a:rPr lang="en-US" sz="1899" dirty="0">
                <a:solidFill>
                  <a:srgbClr val="11100E"/>
                </a:solidFill>
                <a:latin typeface="Source Han Sans JP"/>
                <a:ea typeface="Source Han Sans JP"/>
                <a:cs typeface="Source Han Sans JP"/>
                <a:sym typeface="Source Han Sans JP"/>
              </a:rPr>
              <a:t> ＊</a:t>
            </a:r>
            <a:r>
              <a:rPr lang="en-US" sz="1899" dirty="0" err="1">
                <a:solidFill>
                  <a:srgbClr val="11100E"/>
                </a:solidFill>
                <a:latin typeface="Source Han Sans JP"/>
                <a:ea typeface="Source Han Sans JP"/>
                <a:cs typeface="Source Han Sans JP"/>
                <a:sym typeface="Source Han Sans JP"/>
              </a:rPr>
              <a:t>綴じ込みハガキ</a:t>
            </a:r>
            <a:r>
              <a:rPr lang="en-US" sz="1899" dirty="0">
                <a:solidFill>
                  <a:srgbClr val="11100E"/>
                </a:solidFill>
                <a:latin typeface="Source Han Sans JP"/>
                <a:ea typeface="Source Han Sans JP"/>
                <a:cs typeface="Source Han Sans JP"/>
                <a:sym typeface="Source Han Sans JP"/>
              </a:rPr>
              <a:t>　</a:t>
            </a:r>
            <a:r>
              <a:rPr lang="en-US" sz="1899" dirty="0" err="1">
                <a:solidFill>
                  <a:srgbClr val="11100E"/>
                </a:solidFill>
                <a:latin typeface="Source Han Sans JP"/>
                <a:ea typeface="Source Han Sans JP"/>
                <a:cs typeface="Source Han Sans JP"/>
                <a:sym typeface="Source Han Sans JP"/>
              </a:rPr>
              <a:t>白黒×白黒</a:t>
            </a:r>
            <a:r>
              <a:rPr lang="en-US" sz="1899" dirty="0">
                <a:solidFill>
                  <a:srgbClr val="11100E"/>
                </a:solidFill>
                <a:latin typeface="Source Han Sans JP"/>
                <a:ea typeface="Source Han Sans JP"/>
                <a:cs typeface="Source Han Sans JP"/>
                <a:sym typeface="Source Han Sans JP"/>
              </a:rPr>
              <a:t>　1,800,000（※１ページ以上の広告を同時掲載していただきます。）</a:t>
            </a:r>
          </a:p>
          <a:p>
            <a:pPr algn="l">
              <a:lnSpc>
                <a:spcPts val="2659"/>
              </a:lnSpc>
              <a:spcBef>
                <a:spcPct val="0"/>
              </a:spcBef>
            </a:pPr>
            <a:r>
              <a:rPr lang="en-US" sz="1899" dirty="0">
                <a:solidFill>
                  <a:srgbClr val="11100E"/>
                </a:solidFill>
                <a:latin typeface="Source Han Sans JP"/>
                <a:ea typeface="Source Han Sans JP"/>
                <a:cs typeface="Source Han Sans JP"/>
                <a:sym typeface="Source Han Sans JP"/>
              </a:rPr>
              <a:t>＊たて１／３ページ広告は１号あたり３本までとします。</a:t>
            </a:r>
          </a:p>
          <a:p>
            <a:pPr algn="l">
              <a:lnSpc>
                <a:spcPts val="2659"/>
              </a:lnSpc>
              <a:spcBef>
                <a:spcPct val="0"/>
              </a:spcBef>
            </a:pPr>
            <a:endParaRPr lang="en-US" sz="1899" dirty="0">
              <a:solidFill>
                <a:srgbClr val="11100E"/>
              </a:solidFill>
              <a:latin typeface="Source Han Sans JP"/>
              <a:ea typeface="Source Han Sans JP"/>
              <a:cs typeface="Source Han Sans JP"/>
              <a:sym typeface="Source Han Sans JP"/>
            </a:endParaRPr>
          </a:p>
        </p:txBody>
      </p:sp>
      <p:sp>
        <p:nvSpPr>
          <p:cNvPr id="14" name="TextBox 14"/>
          <p:cNvSpPr txBox="1"/>
          <p:nvPr/>
        </p:nvSpPr>
        <p:spPr>
          <a:xfrm>
            <a:off x="12572837" y="3144993"/>
            <a:ext cx="1562026" cy="322845"/>
          </a:xfrm>
          <a:prstGeom prst="rect">
            <a:avLst/>
          </a:prstGeom>
        </p:spPr>
        <p:txBody>
          <a:bodyPr wrap="square" lIns="0" tIns="0" rIns="0" bIns="0" rtlCol="0" anchor="t">
            <a:spAutoFit/>
          </a:bodyPr>
          <a:lstStyle/>
          <a:p>
            <a:pPr algn="l">
              <a:lnSpc>
                <a:spcPts val="2659"/>
              </a:lnSpc>
              <a:spcBef>
                <a:spcPct val="0"/>
              </a:spcBef>
            </a:pPr>
            <a:r>
              <a:rPr lang="en-US" sz="1899" dirty="0" err="1">
                <a:solidFill>
                  <a:srgbClr val="11100E"/>
                </a:solidFill>
                <a:latin typeface="Source Han Sans JP"/>
                <a:ea typeface="Source Han Sans JP"/>
                <a:cs typeface="Source Han Sans JP"/>
                <a:sym typeface="Source Han Sans JP"/>
              </a:rPr>
              <a:t>単位：円</a:t>
            </a:r>
            <a:endParaRPr lang="en-US" sz="1899" dirty="0">
              <a:solidFill>
                <a:srgbClr val="11100E"/>
              </a:solidFill>
              <a:latin typeface="Source Han Sans JP"/>
              <a:ea typeface="Source Han Sans JP"/>
              <a:cs typeface="Source Han Sans JP"/>
              <a:sym typeface="Source Han Sans JP"/>
            </a:endParaRPr>
          </a:p>
        </p:txBody>
      </p:sp>
      <p:sp>
        <p:nvSpPr>
          <p:cNvPr id="15" name="TextBox 15"/>
          <p:cNvSpPr txBox="1"/>
          <p:nvPr/>
        </p:nvSpPr>
        <p:spPr>
          <a:xfrm>
            <a:off x="17772122" y="9807212"/>
            <a:ext cx="299204" cy="332739"/>
          </a:xfrm>
          <a:prstGeom prst="rect">
            <a:avLst/>
          </a:prstGeom>
        </p:spPr>
        <p:txBody>
          <a:bodyPr lIns="0" tIns="0" rIns="0" bIns="0" rtlCol="0" anchor="t">
            <a:spAutoFit/>
          </a:bodyPr>
          <a:lstStyle/>
          <a:p>
            <a:pPr algn="ctr">
              <a:lnSpc>
                <a:spcPts val="2660"/>
              </a:lnSpc>
            </a:pPr>
            <a:r>
              <a:rPr lang="en-US" sz="1900" dirty="0">
                <a:solidFill>
                  <a:srgbClr val="000000"/>
                </a:solidFill>
                <a:latin typeface="Rounded M+"/>
                <a:ea typeface="Rounded M+"/>
                <a:cs typeface="Rounded M+"/>
                <a:sym typeface="Rounded M+"/>
              </a:rPr>
              <a:t>11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0">
              <a:srgbClr val="CDFFD8">
                <a:alpha val="100000"/>
              </a:srgbClr>
            </a:gs>
            <a:gs pos="100000">
              <a:srgbClr val="94B9FF">
                <a:alpha val="100000"/>
              </a:srgbClr>
            </a:gs>
          </a:gsLst>
          <a:lin ang="0"/>
        </a:gradFill>
        <a:effectLst/>
      </p:bgPr>
    </p:bg>
    <p:spTree>
      <p:nvGrpSpPr>
        <p:cNvPr id="1" name=""/>
        <p:cNvGrpSpPr/>
        <p:nvPr/>
      </p:nvGrpSpPr>
      <p:grpSpPr>
        <a:xfrm>
          <a:off x="0" y="0"/>
          <a:ext cx="0" cy="0"/>
          <a:chOff x="0" y="0"/>
          <a:chExt cx="0" cy="0"/>
        </a:xfrm>
      </p:grpSpPr>
      <p:grpSp>
        <p:nvGrpSpPr>
          <p:cNvPr id="2" name="Group 2"/>
          <p:cNvGrpSpPr/>
          <p:nvPr/>
        </p:nvGrpSpPr>
        <p:grpSpPr>
          <a:xfrm>
            <a:off x="-1" y="419100"/>
            <a:ext cx="18288001" cy="381000"/>
            <a:chOff x="0" y="0"/>
            <a:chExt cx="4875995" cy="64911"/>
          </a:xfrm>
        </p:grpSpPr>
        <p:sp>
          <p:nvSpPr>
            <p:cNvPr id="3" name="Freeform 3"/>
            <p:cNvSpPr/>
            <p:nvPr/>
          </p:nvSpPr>
          <p:spPr>
            <a:xfrm>
              <a:off x="0" y="0"/>
              <a:ext cx="4875995" cy="64911"/>
            </a:xfrm>
            <a:custGeom>
              <a:avLst/>
              <a:gdLst/>
              <a:ahLst/>
              <a:cxnLst/>
              <a:rect l="l" t="t" r="r" b="b"/>
              <a:pathLst>
                <a:path w="4875995" h="64911">
                  <a:moveTo>
                    <a:pt x="0" y="0"/>
                  </a:moveTo>
                  <a:lnTo>
                    <a:pt x="4875995" y="0"/>
                  </a:lnTo>
                  <a:lnTo>
                    <a:pt x="4875995" y="64911"/>
                  </a:lnTo>
                  <a:lnTo>
                    <a:pt x="0" y="64911"/>
                  </a:lnTo>
                  <a:close/>
                </a:path>
              </a:pathLst>
            </a:custGeom>
            <a:solidFill>
              <a:srgbClr val="FAFBFA"/>
            </a:solidFill>
          </p:spPr>
          <p:txBody>
            <a:bodyPr/>
            <a:lstStyle/>
            <a:p>
              <a:endParaRPr lang="ja-JP" altLang="en-US"/>
            </a:p>
          </p:txBody>
        </p:sp>
        <p:sp>
          <p:nvSpPr>
            <p:cNvPr id="4" name="TextBox 4"/>
            <p:cNvSpPr txBox="1"/>
            <p:nvPr/>
          </p:nvSpPr>
          <p:spPr>
            <a:xfrm>
              <a:off x="0" y="-47625"/>
              <a:ext cx="4875995" cy="112536"/>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 y="7156638"/>
            <a:ext cx="18288001" cy="2879728"/>
            <a:chOff x="0" y="0"/>
            <a:chExt cx="5531555" cy="758447"/>
          </a:xfrm>
        </p:grpSpPr>
        <p:sp>
          <p:nvSpPr>
            <p:cNvPr id="6" name="Freeform 6"/>
            <p:cNvSpPr/>
            <p:nvPr/>
          </p:nvSpPr>
          <p:spPr>
            <a:xfrm>
              <a:off x="0" y="0"/>
              <a:ext cx="5531555" cy="758447"/>
            </a:xfrm>
            <a:custGeom>
              <a:avLst/>
              <a:gdLst/>
              <a:ahLst/>
              <a:cxnLst/>
              <a:rect l="l" t="t" r="r" b="b"/>
              <a:pathLst>
                <a:path w="5531555" h="758447">
                  <a:moveTo>
                    <a:pt x="0" y="0"/>
                  </a:moveTo>
                  <a:lnTo>
                    <a:pt x="5531555" y="0"/>
                  </a:lnTo>
                  <a:lnTo>
                    <a:pt x="5531555" y="758447"/>
                  </a:lnTo>
                  <a:lnTo>
                    <a:pt x="0" y="758447"/>
                  </a:lnTo>
                  <a:close/>
                </a:path>
              </a:pathLst>
            </a:custGeom>
            <a:solidFill>
              <a:srgbClr val="FAFBFA"/>
            </a:solidFill>
          </p:spPr>
          <p:txBody>
            <a:bodyPr/>
            <a:lstStyle/>
            <a:p>
              <a:endParaRPr lang="ja-JP" altLang="en-US"/>
            </a:p>
          </p:txBody>
        </p:sp>
        <p:sp>
          <p:nvSpPr>
            <p:cNvPr id="7" name="TextBox 7"/>
            <p:cNvSpPr txBox="1"/>
            <p:nvPr/>
          </p:nvSpPr>
          <p:spPr>
            <a:xfrm>
              <a:off x="0" y="-47625"/>
              <a:ext cx="5531555" cy="806072"/>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1028700" y="3210196"/>
            <a:ext cx="17885360" cy="4748218"/>
            <a:chOff x="0" y="0"/>
            <a:chExt cx="6524628" cy="1732163"/>
          </a:xfrm>
        </p:grpSpPr>
        <p:sp>
          <p:nvSpPr>
            <p:cNvPr id="9" name="Freeform 9"/>
            <p:cNvSpPr/>
            <p:nvPr/>
          </p:nvSpPr>
          <p:spPr>
            <a:xfrm>
              <a:off x="0" y="0"/>
              <a:ext cx="6524628" cy="1732163"/>
            </a:xfrm>
            <a:custGeom>
              <a:avLst/>
              <a:gdLst/>
              <a:ahLst/>
              <a:cxnLst/>
              <a:rect l="l" t="t" r="r" b="b"/>
              <a:pathLst>
                <a:path w="6524628" h="1732163">
                  <a:moveTo>
                    <a:pt x="0" y="0"/>
                  </a:moveTo>
                  <a:lnTo>
                    <a:pt x="0" y="1732163"/>
                  </a:lnTo>
                  <a:lnTo>
                    <a:pt x="6524628" y="1732163"/>
                  </a:lnTo>
                  <a:lnTo>
                    <a:pt x="6524628" y="0"/>
                  </a:lnTo>
                  <a:lnTo>
                    <a:pt x="0" y="0"/>
                  </a:lnTo>
                  <a:close/>
                  <a:moveTo>
                    <a:pt x="6463668" y="1671203"/>
                  </a:moveTo>
                  <a:lnTo>
                    <a:pt x="59690" y="1671203"/>
                  </a:lnTo>
                  <a:lnTo>
                    <a:pt x="59690" y="59690"/>
                  </a:lnTo>
                  <a:lnTo>
                    <a:pt x="6463668" y="59690"/>
                  </a:lnTo>
                  <a:lnTo>
                    <a:pt x="6463668" y="1671203"/>
                  </a:lnTo>
                  <a:close/>
                </a:path>
              </a:pathLst>
            </a:custGeom>
            <a:solidFill>
              <a:srgbClr val="9B6B43"/>
            </a:solidFill>
          </p:spPr>
          <p:txBody>
            <a:bodyPr/>
            <a:lstStyle/>
            <a:p>
              <a:endParaRPr lang="ja-JP" altLang="en-US"/>
            </a:p>
          </p:txBody>
        </p:sp>
      </p:grpSp>
      <p:sp>
        <p:nvSpPr>
          <p:cNvPr id="10" name="Freeform 10"/>
          <p:cNvSpPr/>
          <p:nvPr/>
        </p:nvSpPr>
        <p:spPr>
          <a:xfrm>
            <a:off x="690669" y="3797871"/>
            <a:ext cx="5325221" cy="3572867"/>
          </a:xfrm>
          <a:custGeom>
            <a:avLst/>
            <a:gdLst/>
            <a:ahLst/>
            <a:cxnLst/>
            <a:rect l="l" t="t" r="r" b="b"/>
            <a:pathLst>
              <a:path w="5325221" h="3572867">
                <a:moveTo>
                  <a:pt x="0" y="0"/>
                </a:moveTo>
                <a:lnTo>
                  <a:pt x="5325222" y="0"/>
                </a:lnTo>
                <a:lnTo>
                  <a:pt x="5325222" y="3572868"/>
                </a:lnTo>
                <a:lnTo>
                  <a:pt x="0" y="3572868"/>
                </a:lnTo>
                <a:lnTo>
                  <a:pt x="0" y="0"/>
                </a:lnTo>
                <a:close/>
              </a:path>
            </a:pathLst>
          </a:custGeom>
          <a:blipFill>
            <a:blip r:embed="rId2"/>
            <a:stretch>
              <a:fillRect l="-8519" t="-6071" r="-6378" b="-8024"/>
            </a:stretch>
          </a:blipFill>
        </p:spPr>
        <p:txBody>
          <a:bodyPr/>
          <a:lstStyle/>
          <a:p>
            <a:endParaRPr lang="ja-JP" altLang="en-US"/>
          </a:p>
        </p:txBody>
      </p:sp>
      <p:sp>
        <p:nvSpPr>
          <p:cNvPr id="11" name="TextBox 11"/>
          <p:cNvSpPr txBox="1"/>
          <p:nvPr/>
        </p:nvSpPr>
        <p:spPr>
          <a:xfrm>
            <a:off x="690669" y="129532"/>
            <a:ext cx="6138042" cy="1617360"/>
          </a:xfrm>
          <a:prstGeom prst="rect">
            <a:avLst/>
          </a:prstGeom>
        </p:spPr>
        <p:txBody>
          <a:bodyPr lIns="0" tIns="0" rIns="0" bIns="0" rtlCol="0" anchor="t">
            <a:spAutoFit/>
          </a:bodyPr>
          <a:lstStyle/>
          <a:p>
            <a:pPr algn="l">
              <a:lnSpc>
                <a:spcPts val="13229"/>
              </a:lnSpc>
            </a:pPr>
            <a:r>
              <a:rPr lang="en-US" sz="9449">
                <a:solidFill>
                  <a:srgbClr val="11100E"/>
                </a:solidFill>
                <a:latin typeface="Oswald"/>
                <a:ea typeface="Oswald"/>
                <a:cs typeface="Oswald"/>
                <a:sym typeface="Oswald"/>
              </a:rPr>
              <a:t>CONTACT US</a:t>
            </a:r>
          </a:p>
        </p:txBody>
      </p:sp>
      <p:sp>
        <p:nvSpPr>
          <p:cNvPr id="12" name="TextBox 12"/>
          <p:cNvSpPr txBox="1"/>
          <p:nvPr/>
        </p:nvSpPr>
        <p:spPr>
          <a:xfrm>
            <a:off x="6348562" y="4156988"/>
            <a:ext cx="11847100" cy="2893421"/>
          </a:xfrm>
          <a:prstGeom prst="rect">
            <a:avLst/>
          </a:prstGeom>
        </p:spPr>
        <p:txBody>
          <a:bodyPr lIns="0" tIns="0" rIns="0" bIns="0" rtlCol="0" anchor="t">
            <a:spAutoFit/>
          </a:bodyPr>
          <a:lstStyle/>
          <a:p>
            <a:pPr algn="l">
              <a:lnSpc>
                <a:spcPts val="3846"/>
              </a:lnSpc>
            </a:pPr>
            <a:r>
              <a:rPr lang="en-US" sz="2747" b="1" dirty="0">
                <a:solidFill>
                  <a:srgbClr val="11100E"/>
                </a:solidFill>
                <a:latin typeface="Source Han Sans JP Bold"/>
                <a:ea typeface="Source Han Sans JP Bold"/>
                <a:cs typeface="Source Han Sans JP Bold"/>
                <a:sym typeface="Source Han Sans JP Bold"/>
              </a:rPr>
              <a:t>日経BP　</a:t>
            </a:r>
            <a:r>
              <a:rPr lang="en-US" sz="2747" b="1" dirty="0" err="1">
                <a:solidFill>
                  <a:srgbClr val="11100E"/>
                </a:solidFill>
                <a:latin typeface="Source Han Sans JP Bold"/>
                <a:ea typeface="Source Han Sans JP Bold"/>
                <a:cs typeface="Source Han Sans JP Bold"/>
                <a:sym typeface="Source Han Sans JP Bold"/>
              </a:rPr>
              <a:t>メディアビジネス推進部</a:t>
            </a:r>
            <a:r>
              <a:rPr lang="en-US" sz="2747" b="1" dirty="0">
                <a:solidFill>
                  <a:srgbClr val="11100E"/>
                </a:solidFill>
                <a:latin typeface="Source Han Sans JP Bold"/>
                <a:ea typeface="Source Han Sans JP Bold"/>
                <a:cs typeface="Source Han Sans JP Bold"/>
                <a:sym typeface="Source Han Sans JP Bold"/>
              </a:rPr>
              <a:t>　</a:t>
            </a:r>
            <a:r>
              <a:rPr lang="en-US" sz="2747" b="1" dirty="0" err="1">
                <a:solidFill>
                  <a:srgbClr val="11100E"/>
                </a:solidFill>
                <a:latin typeface="Source Han Sans JP Bold"/>
                <a:ea typeface="Source Han Sans JP Bold"/>
                <a:cs typeface="Source Han Sans JP Bold"/>
                <a:sym typeface="Source Han Sans JP Bold"/>
              </a:rPr>
              <a:t>日経</a:t>
            </a:r>
            <a:r>
              <a:rPr lang="ja-JP" altLang="en-US" sz="2747" b="1" dirty="0">
                <a:solidFill>
                  <a:srgbClr val="11100E"/>
                </a:solidFill>
                <a:latin typeface="Source Han Sans JP Bold"/>
                <a:ea typeface="Source Han Sans JP Bold"/>
                <a:cs typeface="Source Han Sans JP Bold"/>
                <a:sym typeface="Source Han Sans JP Bold"/>
              </a:rPr>
              <a:t>ウーマン</a:t>
            </a:r>
            <a:r>
              <a:rPr lang="en-US" sz="2747" b="1" dirty="0" err="1">
                <a:solidFill>
                  <a:srgbClr val="11100E"/>
                </a:solidFill>
                <a:latin typeface="Source Han Sans JP Bold"/>
                <a:ea typeface="Source Han Sans JP Bold"/>
                <a:cs typeface="Source Han Sans JP Bold"/>
                <a:sym typeface="Source Han Sans JP Bold"/>
              </a:rPr>
              <a:t>担当まで</a:t>
            </a:r>
            <a:endParaRPr lang="en-US" sz="2747" b="1" dirty="0">
              <a:solidFill>
                <a:srgbClr val="11100E"/>
              </a:solidFill>
              <a:latin typeface="Source Han Sans JP Bold"/>
              <a:ea typeface="Source Han Sans JP Bold"/>
              <a:cs typeface="Source Han Sans JP Bold"/>
              <a:sym typeface="Source Han Sans JP Bold"/>
            </a:endParaRPr>
          </a:p>
          <a:p>
            <a:pPr algn="l">
              <a:lnSpc>
                <a:spcPts val="3846"/>
              </a:lnSpc>
            </a:pPr>
            <a:endParaRPr lang="en-US" sz="2747" b="1" dirty="0">
              <a:solidFill>
                <a:srgbClr val="11100E"/>
              </a:solidFill>
              <a:latin typeface="Source Han Sans JP Bold"/>
              <a:ea typeface="Source Han Sans JP Bold"/>
              <a:cs typeface="Source Han Sans JP Bold"/>
              <a:sym typeface="Source Han Sans JP Bold"/>
            </a:endParaRPr>
          </a:p>
          <a:p>
            <a:pPr algn="l">
              <a:lnSpc>
                <a:spcPts val="3846"/>
              </a:lnSpc>
            </a:pPr>
            <a:r>
              <a:rPr lang="en-US" sz="2747" b="1" dirty="0">
                <a:solidFill>
                  <a:srgbClr val="11100E"/>
                </a:solidFill>
                <a:latin typeface="Source Han Sans JP Bold"/>
                <a:ea typeface="Source Han Sans JP Bold"/>
                <a:cs typeface="Source Han Sans JP Bold"/>
                <a:sym typeface="Source Han Sans JP Bold"/>
              </a:rPr>
              <a:t>✔E-mail: wom-ad@nikkeibp.co.jp</a:t>
            </a:r>
          </a:p>
          <a:p>
            <a:pPr algn="l">
              <a:lnSpc>
                <a:spcPts val="3846"/>
              </a:lnSpc>
            </a:pPr>
            <a:r>
              <a:rPr lang="en-US" sz="2747" b="1" dirty="0">
                <a:solidFill>
                  <a:srgbClr val="11100E"/>
                </a:solidFill>
                <a:latin typeface="Source Han Sans JP Bold"/>
                <a:ea typeface="Source Han Sans JP Bold"/>
                <a:cs typeface="Source Han Sans JP Bold"/>
                <a:sym typeface="Source Han Sans JP Bold"/>
              </a:rPr>
              <a:t>✔</a:t>
            </a:r>
            <a:r>
              <a:rPr lang="en-US" sz="2747" b="1" u="sng" dirty="0">
                <a:solidFill>
                  <a:srgbClr val="11100E"/>
                </a:solidFill>
                <a:latin typeface="Source Han Sans JP Bold"/>
                <a:ea typeface="Source Han Sans JP Bold"/>
                <a:cs typeface="Source Han Sans JP Bold"/>
                <a:sym typeface="Source Han Sans JP Bold"/>
                <a:hlinkClick r:id="rId3" tooltip="tel:03-6811-8071"/>
              </a:rPr>
              <a:t>TEL:03-6811-8071</a:t>
            </a:r>
          </a:p>
          <a:p>
            <a:pPr algn="l">
              <a:lnSpc>
                <a:spcPts val="3846"/>
              </a:lnSpc>
            </a:pPr>
            <a:r>
              <a:rPr lang="en-US" sz="2747" b="1" dirty="0">
                <a:solidFill>
                  <a:srgbClr val="11100E"/>
                </a:solidFill>
                <a:latin typeface="Source Han Sans JP Bold"/>
                <a:ea typeface="Source Han Sans JP Bold"/>
                <a:cs typeface="Source Han Sans JP Bold"/>
                <a:sym typeface="Source Han Sans JP Bold"/>
              </a:rPr>
              <a:t>✔AD Web URL:　</a:t>
            </a:r>
            <a:r>
              <a:rPr lang="en-US" sz="2747" b="1" u="sng" dirty="0">
                <a:solidFill>
                  <a:srgbClr val="11100E"/>
                </a:solidFill>
                <a:latin typeface="Source Han Sans JP Bold"/>
                <a:ea typeface="Source Han Sans JP Bold"/>
                <a:cs typeface="Source Han Sans JP Bold"/>
                <a:sym typeface="Source Han Sans JP Bold"/>
                <a:hlinkClick r:id="rId4" tooltip="https://www.nikkeibp.co.jp/ad/atcl/magazine/WOM/"/>
              </a:rPr>
              <a:t>https://www.nikkeibp.co.jp/ad/atcl/magazine/WOM/</a:t>
            </a:r>
            <a:r>
              <a:rPr lang="en-US" sz="2747" b="1" dirty="0">
                <a:solidFill>
                  <a:srgbClr val="11100E"/>
                </a:solidFill>
                <a:latin typeface="Source Han Sans JP Bold"/>
                <a:ea typeface="Source Han Sans JP Bold"/>
                <a:cs typeface="Source Han Sans JP Bold"/>
                <a:sym typeface="Source Han Sans JP Bold"/>
              </a:rPr>
              <a:t>　</a:t>
            </a:r>
          </a:p>
          <a:p>
            <a:pPr algn="l">
              <a:lnSpc>
                <a:spcPts val="3846"/>
              </a:lnSpc>
            </a:pPr>
            <a:endParaRPr lang="en-US" sz="2747" b="1" dirty="0">
              <a:solidFill>
                <a:srgbClr val="11100E"/>
              </a:solidFill>
              <a:latin typeface="Source Han Sans JP Bold"/>
              <a:ea typeface="Source Han Sans JP Bold"/>
              <a:cs typeface="Source Han Sans JP Bold"/>
              <a:sym typeface="Source Han Sans JP Bold"/>
            </a:endParaRPr>
          </a:p>
        </p:txBody>
      </p:sp>
      <p:sp>
        <p:nvSpPr>
          <p:cNvPr id="13" name="TextBox 13"/>
          <p:cNvSpPr txBox="1"/>
          <p:nvPr/>
        </p:nvSpPr>
        <p:spPr>
          <a:xfrm>
            <a:off x="17772122" y="9807212"/>
            <a:ext cx="299204" cy="332739"/>
          </a:xfrm>
          <a:prstGeom prst="rect">
            <a:avLst/>
          </a:prstGeom>
        </p:spPr>
        <p:txBody>
          <a:bodyPr lIns="0" tIns="0" rIns="0" bIns="0" rtlCol="0" anchor="t">
            <a:spAutoFit/>
          </a:bodyPr>
          <a:lstStyle/>
          <a:p>
            <a:pPr algn="ctr">
              <a:lnSpc>
                <a:spcPts val="2660"/>
              </a:lnSpc>
            </a:pPr>
            <a:r>
              <a:rPr lang="en-US" sz="1900" dirty="0">
                <a:solidFill>
                  <a:srgbClr val="000000"/>
                </a:solidFill>
                <a:latin typeface="Rounded M+"/>
                <a:ea typeface="Rounded M+"/>
                <a:cs typeface="Rounded M+"/>
                <a:sym typeface="Rounded M+"/>
              </a:rPr>
              <a:t>12</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rgbClr val="CDFFD8">
                <a:alpha val="100000"/>
              </a:srgbClr>
            </a:gs>
            <a:gs pos="100000">
              <a:srgbClr val="94B9FF">
                <a:alpha val="100000"/>
              </a:srgbClr>
            </a:gs>
          </a:gsLst>
          <a:lin ang="0"/>
        </a:gradFill>
        <a:effectLst/>
      </p:bgPr>
    </p:bg>
    <p:spTree>
      <p:nvGrpSpPr>
        <p:cNvPr id="1" name=""/>
        <p:cNvGrpSpPr/>
        <p:nvPr/>
      </p:nvGrpSpPr>
      <p:grpSpPr>
        <a:xfrm>
          <a:off x="0" y="0"/>
          <a:ext cx="0" cy="0"/>
          <a:chOff x="0" y="0"/>
          <a:chExt cx="0" cy="0"/>
        </a:xfrm>
      </p:grpSpPr>
      <p:grpSp>
        <p:nvGrpSpPr>
          <p:cNvPr id="2" name="Group 2"/>
          <p:cNvGrpSpPr/>
          <p:nvPr/>
        </p:nvGrpSpPr>
        <p:grpSpPr>
          <a:xfrm>
            <a:off x="-1" y="8366829"/>
            <a:ext cx="18288001" cy="1229840"/>
            <a:chOff x="0" y="0"/>
            <a:chExt cx="5531555" cy="323908"/>
          </a:xfrm>
        </p:grpSpPr>
        <p:sp>
          <p:nvSpPr>
            <p:cNvPr id="3" name="Freeform 3"/>
            <p:cNvSpPr/>
            <p:nvPr/>
          </p:nvSpPr>
          <p:spPr>
            <a:xfrm>
              <a:off x="0" y="0"/>
              <a:ext cx="5531555" cy="323908"/>
            </a:xfrm>
            <a:custGeom>
              <a:avLst/>
              <a:gdLst/>
              <a:ahLst/>
              <a:cxnLst/>
              <a:rect l="l" t="t" r="r" b="b"/>
              <a:pathLst>
                <a:path w="5531555" h="323908">
                  <a:moveTo>
                    <a:pt x="0" y="0"/>
                  </a:moveTo>
                  <a:lnTo>
                    <a:pt x="5531555" y="0"/>
                  </a:lnTo>
                  <a:lnTo>
                    <a:pt x="5531555" y="323908"/>
                  </a:lnTo>
                  <a:lnTo>
                    <a:pt x="0" y="323908"/>
                  </a:lnTo>
                  <a:close/>
                </a:path>
              </a:pathLst>
            </a:custGeom>
            <a:solidFill>
              <a:srgbClr val="FAFBFA"/>
            </a:solidFill>
          </p:spPr>
          <p:txBody>
            <a:bodyPr/>
            <a:lstStyle/>
            <a:p>
              <a:endParaRPr lang="ja-JP" altLang="en-US"/>
            </a:p>
          </p:txBody>
        </p:sp>
        <p:sp>
          <p:nvSpPr>
            <p:cNvPr id="4" name="TextBox 4"/>
            <p:cNvSpPr txBox="1"/>
            <p:nvPr/>
          </p:nvSpPr>
          <p:spPr>
            <a:xfrm>
              <a:off x="0" y="-47625"/>
              <a:ext cx="5531555" cy="371533"/>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0" y="419101"/>
            <a:ext cx="18288000" cy="452646"/>
            <a:chOff x="0" y="0"/>
            <a:chExt cx="4875995" cy="64911"/>
          </a:xfrm>
        </p:grpSpPr>
        <p:sp>
          <p:nvSpPr>
            <p:cNvPr id="6" name="Freeform 6"/>
            <p:cNvSpPr/>
            <p:nvPr/>
          </p:nvSpPr>
          <p:spPr>
            <a:xfrm>
              <a:off x="0" y="0"/>
              <a:ext cx="4875995" cy="64911"/>
            </a:xfrm>
            <a:custGeom>
              <a:avLst/>
              <a:gdLst/>
              <a:ahLst/>
              <a:cxnLst/>
              <a:rect l="l" t="t" r="r" b="b"/>
              <a:pathLst>
                <a:path w="4875995" h="64911">
                  <a:moveTo>
                    <a:pt x="0" y="0"/>
                  </a:moveTo>
                  <a:lnTo>
                    <a:pt x="4875995" y="0"/>
                  </a:lnTo>
                  <a:lnTo>
                    <a:pt x="4875995" y="64911"/>
                  </a:lnTo>
                  <a:lnTo>
                    <a:pt x="0" y="64911"/>
                  </a:lnTo>
                  <a:close/>
                </a:path>
              </a:pathLst>
            </a:custGeom>
            <a:solidFill>
              <a:srgbClr val="FAFBFA"/>
            </a:solidFill>
          </p:spPr>
          <p:txBody>
            <a:bodyPr/>
            <a:lstStyle/>
            <a:p>
              <a:endParaRPr lang="ja-JP" altLang="en-US"/>
            </a:p>
          </p:txBody>
        </p:sp>
        <p:sp>
          <p:nvSpPr>
            <p:cNvPr id="7" name="TextBox 7"/>
            <p:cNvSpPr txBox="1"/>
            <p:nvPr/>
          </p:nvSpPr>
          <p:spPr>
            <a:xfrm>
              <a:off x="0" y="-47625"/>
              <a:ext cx="4875995" cy="112536"/>
            </a:xfrm>
            <a:prstGeom prst="rect">
              <a:avLst/>
            </a:prstGeom>
          </p:spPr>
          <p:txBody>
            <a:bodyPr lIns="50800" tIns="50800" rIns="50800" bIns="50800" rtlCol="0" anchor="ctr"/>
            <a:lstStyle/>
            <a:p>
              <a:pPr algn="ctr">
                <a:lnSpc>
                  <a:spcPts val="2659"/>
                </a:lnSpc>
              </a:pPr>
              <a:endParaRPr/>
            </a:p>
          </p:txBody>
        </p:sp>
      </p:grpSp>
      <p:sp>
        <p:nvSpPr>
          <p:cNvPr id="8" name="TextBox 8"/>
          <p:cNvSpPr txBox="1"/>
          <p:nvPr/>
        </p:nvSpPr>
        <p:spPr>
          <a:xfrm>
            <a:off x="1695358" y="1744377"/>
            <a:ext cx="12037498" cy="5141920"/>
          </a:xfrm>
          <a:prstGeom prst="rect">
            <a:avLst/>
          </a:prstGeom>
        </p:spPr>
        <p:txBody>
          <a:bodyPr lIns="0" tIns="0" rIns="0" bIns="0" rtlCol="0" anchor="t">
            <a:spAutoFit/>
          </a:bodyPr>
          <a:lstStyle/>
          <a:p>
            <a:pPr algn="l">
              <a:lnSpc>
                <a:spcPts val="3083"/>
              </a:lnSpc>
            </a:pPr>
            <a:r>
              <a:rPr lang="en-US" sz="2202" dirty="0">
                <a:solidFill>
                  <a:srgbClr val="100F0D"/>
                </a:solidFill>
                <a:latin typeface="Source Han Sans JP"/>
                <a:ea typeface="Source Han Sans JP"/>
                <a:cs typeface="Source Han Sans JP"/>
                <a:sym typeface="Source Han Sans JP"/>
              </a:rPr>
              <a:t>男女雇用機会均等法が成立して40年。</a:t>
            </a:r>
          </a:p>
          <a:p>
            <a:pPr algn="l">
              <a:lnSpc>
                <a:spcPts val="3083"/>
              </a:lnSpc>
            </a:pPr>
            <a:r>
              <a:rPr lang="en-US" sz="2202" dirty="0" err="1">
                <a:solidFill>
                  <a:srgbClr val="100F0D"/>
                </a:solidFill>
                <a:latin typeface="Source Han Sans JP"/>
                <a:ea typeface="Source Han Sans JP"/>
                <a:cs typeface="Source Han Sans JP"/>
                <a:sym typeface="Source Han Sans JP"/>
              </a:rPr>
              <a:t>日本ではいまもなおジェンダーギャップが残る状況ですが</a:t>
            </a:r>
            <a:r>
              <a:rPr lang="en-US" sz="2202" dirty="0">
                <a:solidFill>
                  <a:srgbClr val="100F0D"/>
                </a:solidFill>
                <a:latin typeface="Source Han Sans JP"/>
                <a:ea typeface="Source Han Sans JP"/>
                <a:cs typeface="Source Han Sans JP"/>
                <a:sym typeface="Source Han Sans JP"/>
              </a:rPr>
              <a:t>、</a:t>
            </a:r>
          </a:p>
          <a:p>
            <a:pPr algn="l">
              <a:lnSpc>
                <a:spcPts val="3083"/>
              </a:lnSpc>
            </a:pPr>
            <a:r>
              <a:rPr lang="en-US" sz="2202" dirty="0" err="1">
                <a:solidFill>
                  <a:srgbClr val="100F0D"/>
                </a:solidFill>
                <a:latin typeface="Source Han Sans JP"/>
                <a:ea typeface="Source Han Sans JP"/>
                <a:cs typeface="Source Han Sans JP"/>
                <a:sym typeface="Source Han Sans JP"/>
              </a:rPr>
              <a:t>その壁を打ち破るように、様々な舞台で活躍する女性は増え続けています</a:t>
            </a:r>
            <a:r>
              <a:rPr lang="en-US" sz="2202" dirty="0">
                <a:solidFill>
                  <a:srgbClr val="100F0D"/>
                </a:solidFill>
                <a:latin typeface="Source Han Sans JP"/>
                <a:ea typeface="Source Han Sans JP"/>
                <a:cs typeface="Source Han Sans JP"/>
                <a:sym typeface="Source Han Sans JP"/>
              </a:rPr>
              <a:t>。</a:t>
            </a:r>
          </a:p>
          <a:p>
            <a:pPr algn="l">
              <a:lnSpc>
                <a:spcPts val="3083"/>
              </a:lnSpc>
            </a:pPr>
            <a:endParaRPr lang="en-US" sz="2202" dirty="0">
              <a:solidFill>
                <a:srgbClr val="100F0D"/>
              </a:solidFill>
              <a:latin typeface="Source Han Sans JP"/>
              <a:ea typeface="Source Han Sans JP"/>
              <a:cs typeface="Source Han Sans JP"/>
              <a:sym typeface="Source Han Sans JP"/>
            </a:endParaRPr>
          </a:p>
          <a:p>
            <a:pPr algn="l">
              <a:lnSpc>
                <a:spcPts val="3083"/>
              </a:lnSpc>
            </a:pPr>
            <a:r>
              <a:rPr lang="en-US" sz="2200" dirty="0" err="1">
                <a:solidFill>
                  <a:srgbClr val="100F0D"/>
                </a:solidFill>
                <a:latin typeface="Source Han Sans JP"/>
                <a:ea typeface="Source Han Sans JP"/>
                <a:cs typeface="Source Han Sans JP"/>
                <a:sym typeface="Source Han Sans JP"/>
              </a:rPr>
              <a:t>日経ウーマンは</a:t>
            </a:r>
            <a:r>
              <a:rPr lang="ja-JP" altLang="en-US" sz="2200">
                <a:solidFill>
                  <a:srgbClr val="100F0D"/>
                </a:solidFill>
                <a:latin typeface="Source Han Sans JP"/>
                <a:ea typeface="Source Han Sans JP"/>
                <a:cs typeface="Source Han Sans JP"/>
                <a:sym typeface="Source Han Sans JP"/>
              </a:rPr>
              <a:t>、</a:t>
            </a:r>
            <a:r>
              <a:rPr lang="en-US" sz="2200" dirty="0" err="1">
                <a:solidFill>
                  <a:srgbClr val="100F0D"/>
                </a:solidFill>
                <a:latin typeface="Source Han Sans JP"/>
                <a:ea typeface="Source Han Sans JP"/>
                <a:cs typeface="Source Han Sans JP"/>
                <a:sym typeface="Source Han Sans JP"/>
              </a:rPr>
              <a:t>リーダーとして活躍する女性、次世代のリーダーを目指す</a:t>
            </a:r>
            <a:endParaRPr lang="en-US" sz="2200" dirty="0">
              <a:solidFill>
                <a:srgbClr val="100F0D"/>
              </a:solidFill>
              <a:latin typeface="Source Han Sans JP"/>
              <a:ea typeface="Source Han Sans JP"/>
              <a:cs typeface="Source Han Sans JP"/>
              <a:sym typeface="Source Han Sans JP"/>
            </a:endParaRPr>
          </a:p>
          <a:p>
            <a:pPr algn="l">
              <a:lnSpc>
                <a:spcPts val="3083"/>
              </a:lnSpc>
            </a:pPr>
            <a:r>
              <a:rPr lang="ja-JP" altLang="en-US" sz="2200">
                <a:solidFill>
                  <a:srgbClr val="100F0D"/>
                </a:solidFill>
                <a:latin typeface="Source Han Sans JP"/>
                <a:ea typeface="Source Han Sans JP"/>
                <a:cs typeface="Source Han Sans JP"/>
                <a:sym typeface="Source Han Sans JP"/>
              </a:rPr>
              <a:t>女性のキャリアと人生を力強く応援するメディアです。</a:t>
            </a:r>
            <a:endParaRPr lang="en-US" sz="2200">
              <a:solidFill>
                <a:srgbClr val="100F0D"/>
              </a:solidFill>
              <a:latin typeface="Source Han Sans JP"/>
              <a:ea typeface="Source Han Sans JP"/>
              <a:cs typeface="Source Han Sans JP"/>
              <a:sym typeface="Source Han Sans JP"/>
            </a:endParaRPr>
          </a:p>
          <a:p>
            <a:pPr algn="l">
              <a:lnSpc>
                <a:spcPts val="3083"/>
              </a:lnSpc>
            </a:pPr>
            <a:endParaRPr lang="en-US" sz="2202" dirty="0">
              <a:solidFill>
                <a:srgbClr val="100F0D"/>
              </a:solidFill>
              <a:latin typeface="Source Han Sans JP"/>
              <a:ea typeface="Source Han Sans JP"/>
              <a:cs typeface="Source Han Sans JP"/>
              <a:sym typeface="Source Han Sans JP"/>
            </a:endParaRPr>
          </a:p>
          <a:p>
            <a:pPr algn="l">
              <a:lnSpc>
                <a:spcPts val="3083"/>
              </a:lnSpc>
            </a:pPr>
            <a:r>
              <a:rPr lang="en-US" sz="2200" dirty="0" err="1">
                <a:solidFill>
                  <a:srgbClr val="100F0D"/>
                </a:solidFill>
                <a:latin typeface="Source Han Sans JP"/>
                <a:ea typeface="Source Han Sans JP"/>
                <a:cs typeface="Source Han Sans JP"/>
                <a:sym typeface="Source Han Sans JP"/>
              </a:rPr>
              <a:t>働く女性の可能性を引き出し、新たな一歩を踏み出す力をもたら</a:t>
            </a:r>
            <a:r>
              <a:rPr lang="ja-JP" altLang="en-US" sz="2200">
                <a:solidFill>
                  <a:srgbClr val="100F0D"/>
                </a:solidFill>
                <a:latin typeface="Source Han Sans JP"/>
                <a:ea typeface="Source Han Sans JP"/>
                <a:cs typeface="Source Han Sans JP"/>
                <a:sym typeface="Source Han Sans JP"/>
              </a:rPr>
              <a:t>すべく</a:t>
            </a:r>
            <a:endParaRPr lang="en-US" sz="2200" dirty="0">
              <a:solidFill>
                <a:srgbClr val="100F0D"/>
              </a:solidFill>
              <a:latin typeface="Source Han Sans JP"/>
              <a:ea typeface="Source Han Sans JP"/>
              <a:cs typeface="Source Han Sans JP"/>
              <a:sym typeface="Source Han Sans JP"/>
            </a:endParaRPr>
          </a:p>
          <a:p>
            <a:pPr algn="l">
              <a:lnSpc>
                <a:spcPts val="3083"/>
              </a:lnSpc>
            </a:pPr>
            <a:r>
              <a:rPr lang="en-US" sz="2202" dirty="0" err="1">
                <a:solidFill>
                  <a:srgbClr val="100F0D"/>
                </a:solidFill>
                <a:latin typeface="Source Han Sans JP"/>
                <a:ea typeface="Source Han Sans JP"/>
                <a:cs typeface="Source Han Sans JP"/>
                <a:sym typeface="Source Han Sans JP"/>
              </a:rPr>
              <a:t>キャリア形成やスキルアップ、自己投資、学びや教養など</a:t>
            </a:r>
            <a:r>
              <a:rPr lang="en-US" sz="2202" dirty="0">
                <a:solidFill>
                  <a:srgbClr val="100F0D"/>
                </a:solidFill>
                <a:latin typeface="Source Han Sans JP"/>
                <a:ea typeface="Source Han Sans JP"/>
                <a:cs typeface="Source Han Sans JP"/>
                <a:sym typeface="Source Han Sans JP"/>
              </a:rPr>
              <a:t>、</a:t>
            </a:r>
          </a:p>
          <a:p>
            <a:pPr algn="l">
              <a:lnSpc>
                <a:spcPts val="3083"/>
              </a:lnSpc>
            </a:pPr>
            <a:r>
              <a:rPr lang="en-US" sz="2202" dirty="0" err="1">
                <a:solidFill>
                  <a:srgbClr val="100F0D"/>
                </a:solidFill>
                <a:latin typeface="Source Han Sans JP"/>
                <a:ea typeface="Source Han Sans JP"/>
                <a:cs typeface="Source Han Sans JP"/>
                <a:sym typeface="Source Han Sans JP"/>
              </a:rPr>
              <a:t>仕事と人生に役立つ情報を深堀して取り上げ</a:t>
            </a:r>
            <a:r>
              <a:rPr lang="en-US" sz="2202" dirty="0">
                <a:solidFill>
                  <a:srgbClr val="100F0D"/>
                </a:solidFill>
                <a:latin typeface="Source Han Sans JP"/>
                <a:ea typeface="Source Han Sans JP"/>
                <a:cs typeface="Source Han Sans JP"/>
                <a:sym typeface="Source Han Sans JP"/>
              </a:rPr>
              <a:t>、</a:t>
            </a:r>
          </a:p>
          <a:p>
            <a:pPr algn="l">
              <a:lnSpc>
                <a:spcPts val="3083"/>
              </a:lnSpc>
            </a:pPr>
            <a:r>
              <a:rPr lang="ja-JP" altLang="en-US" sz="2200">
                <a:solidFill>
                  <a:srgbClr val="100F0D"/>
                </a:solidFill>
                <a:latin typeface="Source Han Sans JP"/>
                <a:ea typeface="Source Han Sans JP"/>
                <a:cs typeface="Source Han Sans JP"/>
                <a:sym typeface="Source Han Sans JP"/>
              </a:rPr>
              <a:t>毎号</a:t>
            </a:r>
            <a:r>
              <a:rPr lang="en-US" sz="2200" dirty="0">
                <a:solidFill>
                  <a:srgbClr val="100F0D"/>
                </a:solidFill>
                <a:latin typeface="Source Han Sans JP"/>
                <a:ea typeface="Source Han Sans JP"/>
                <a:cs typeface="Source Han Sans JP"/>
                <a:sym typeface="Source Han Sans JP"/>
              </a:rPr>
              <a:t>「</a:t>
            </a:r>
            <a:r>
              <a:rPr lang="en-US" sz="2200" dirty="0" err="1">
                <a:solidFill>
                  <a:srgbClr val="100F0D"/>
                </a:solidFill>
                <a:latin typeface="Source Han Sans JP"/>
                <a:ea typeface="Source Han Sans JP"/>
                <a:cs typeface="Source Han Sans JP"/>
                <a:sym typeface="Source Han Sans JP"/>
              </a:rPr>
              <a:t>ワンテーマ型」の特集でお届けし</a:t>
            </a:r>
            <a:r>
              <a:rPr lang="ja-JP" altLang="en-US" sz="2200">
                <a:solidFill>
                  <a:srgbClr val="100F0D"/>
                </a:solidFill>
                <a:latin typeface="Source Han Sans JP"/>
                <a:ea typeface="Source Han Sans JP"/>
                <a:cs typeface="Source Han Sans JP"/>
                <a:sym typeface="Source Han Sans JP"/>
              </a:rPr>
              <a:t>てい</a:t>
            </a:r>
            <a:r>
              <a:rPr lang="en-US" sz="2200" dirty="0" err="1">
                <a:solidFill>
                  <a:srgbClr val="100F0D"/>
                </a:solidFill>
                <a:latin typeface="Source Han Sans JP"/>
                <a:ea typeface="Source Han Sans JP"/>
                <a:cs typeface="Source Han Sans JP"/>
                <a:sym typeface="Source Han Sans JP"/>
              </a:rPr>
              <a:t>ます</a:t>
            </a:r>
            <a:r>
              <a:rPr lang="en-US" sz="2200" dirty="0">
                <a:solidFill>
                  <a:srgbClr val="100F0D"/>
                </a:solidFill>
                <a:latin typeface="Source Han Sans JP"/>
                <a:ea typeface="Source Han Sans JP"/>
                <a:cs typeface="Source Han Sans JP"/>
                <a:sym typeface="Source Han Sans JP"/>
              </a:rPr>
              <a:t>。</a:t>
            </a:r>
            <a:endParaRPr lang="en-US" sz="2200" dirty="0">
              <a:solidFill>
                <a:srgbClr val="100F0D"/>
              </a:solidFill>
              <a:latin typeface="Source Han Sans JP"/>
              <a:ea typeface="Source Han Sans JP"/>
              <a:cs typeface="Source Han Sans JP"/>
            </a:endParaRPr>
          </a:p>
          <a:p>
            <a:pPr algn="l">
              <a:lnSpc>
                <a:spcPts val="3083"/>
              </a:lnSpc>
              <a:spcBef>
                <a:spcPct val="0"/>
              </a:spcBef>
            </a:pPr>
            <a:endParaRPr lang="en-US" sz="2202" dirty="0">
              <a:solidFill>
                <a:srgbClr val="100F0D"/>
              </a:solidFill>
              <a:latin typeface="Source Han Sans JP"/>
              <a:ea typeface="Source Han Sans JP"/>
              <a:cs typeface="Source Han Sans JP"/>
              <a:sym typeface="Source Han Sans JP"/>
            </a:endParaRPr>
          </a:p>
          <a:p>
            <a:pPr algn="l">
              <a:lnSpc>
                <a:spcPts val="3083"/>
              </a:lnSpc>
              <a:spcBef>
                <a:spcPct val="0"/>
              </a:spcBef>
            </a:pPr>
            <a:r>
              <a:rPr lang="en-US" sz="2202" dirty="0" err="1">
                <a:solidFill>
                  <a:srgbClr val="100F0D"/>
                </a:solidFill>
                <a:latin typeface="Source Han Sans JP"/>
                <a:ea typeface="Source Han Sans JP"/>
                <a:cs typeface="Source Han Sans JP"/>
                <a:sym typeface="Source Han Sans JP"/>
              </a:rPr>
              <a:t>皆様の暖かいご支援、ご愛顧をいただけますと幸いです</a:t>
            </a:r>
            <a:r>
              <a:rPr lang="en-US" sz="2202" dirty="0">
                <a:solidFill>
                  <a:srgbClr val="100F0D"/>
                </a:solidFill>
                <a:latin typeface="Source Han Sans JP"/>
                <a:ea typeface="Source Han Sans JP"/>
                <a:cs typeface="Source Han Sans JP"/>
                <a:sym typeface="Source Han Sans JP"/>
              </a:rPr>
              <a:t>。</a:t>
            </a:r>
          </a:p>
        </p:txBody>
      </p:sp>
      <p:sp>
        <p:nvSpPr>
          <p:cNvPr id="9" name="Freeform 9"/>
          <p:cNvSpPr/>
          <p:nvPr/>
        </p:nvSpPr>
        <p:spPr>
          <a:xfrm>
            <a:off x="9675642" y="733528"/>
            <a:ext cx="8980264" cy="9553472"/>
          </a:xfrm>
          <a:custGeom>
            <a:avLst/>
            <a:gdLst/>
            <a:ahLst/>
            <a:cxnLst/>
            <a:rect l="l" t="t" r="r" b="b"/>
            <a:pathLst>
              <a:path w="8980264" h="9553472">
                <a:moveTo>
                  <a:pt x="0" y="0"/>
                </a:moveTo>
                <a:lnTo>
                  <a:pt x="8980264" y="0"/>
                </a:lnTo>
                <a:lnTo>
                  <a:pt x="8980264" y="9553472"/>
                </a:lnTo>
                <a:lnTo>
                  <a:pt x="0" y="9553472"/>
                </a:lnTo>
                <a:lnTo>
                  <a:pt x="0" y="0"/>
                </a:lnTo>
                <a:close/>
              </a:path>
            </a:pathLst>
          </a:custGeom>
          <a:blipFill>
            <a:blip r:embed="rId2"/>
            <a:stretch>
              <a:fillRect/>
            </a:stretch>
          </a:blipFill>
        </p:spPr>
        <p:txBody>
          <a:bodyPr/>
          <a:lstStyle/>
          <a:p>
            <a:endParaRPr lang="ja-JP" altLang="en-US"/>
          </a:p>
        </p:txBody>
      </p:sp>
      <p:sp>
        <p:nvSpPr>
          <p:cNvPr id="10" name="TextBox 10"/>
          <p:cNvSpPr txBox="1"/>
          <p:nvPr/>
        </p:nvSpPr>
        <p:spPr>
          <a:xfrm>
            <a:off x="583476" y="207800"/>
            <a:ext cx="5109462" cy="2172878"/>
          </a:xfrm>
          <a:prstGeom prst="rect">
            <a:avLst/>
          </a:prstGeom>
        </p:spPr>
        <p:txBody>
          <a:bodyPr lIns="0" tIns="0" rIns="0" bIns="0" rtlCol="0" anchor="t">
            <a:spAutoFit/>
          </a:bodyPr>
          <a:lstStyle/>
          <a:p>
            <a:pPr algn="l">
              <a:lnSpc>
                <a:spcPts val="8748"/>
              </a:lnSpc>
            </a:pPr>
            <a:r>
              <a:rPr lang="en-US" sz="6249">
                <a:solidFill>
                  <a:srgbClr val="11100E"/>
                </a:solidFill>
                <a:latin typeface="Oswald"/>
                <a:ea typeface="Oswald"/>
                <a:cs typeface="Oswald"/>
                <a:sym typeface="Oswald"/>
              </a:rPr>
              <a:t>INTRODUCTION</a:t>
            </a:r>
          </a:p>
          <a:p>
            <a:pPr algn="l">
              <a:lnSpc>
                <a:spcPts val="8748"/>
              </a:lnSpc>
            </a:pPr>
            <a:endParaRPr lang="en-US" sz="6249">
              <a:solidFill>
                <a:srgbClr val="11100E"/>
              </a:solidFill>
              <a:latin typeface="Oswald"/>
              <a:ea typeface="Oswald"/>
              <a:cs typeface="Oswald"/>
              <a:sym typeface="Oswald"/>
            </a:endParaRPr>
          </a:p>
        </p:txBody>
      </p:sp>
      <p:sp>
        <p:nvSpPr>
          <p:cNvPr id="11" name="TextBox 11"/>
          <p:cNvSpPr txBox="1"/>
          <p:nvPr/>
        </p:nvSpPr>
        <p:spPr>
          <a:xfrm>
            <a:off x="-795919" y="8662984"/>
            <a:ext cx="10471561" cy="570854"/>
          </a:xfrm>
          <a:prstGeom prst="rect">
            <a:avLst/>
          </a:prstGeom>
        </p:spPr>
        <p:txBody>
          <a:bodyPr lIns="0" tIns="0" rIns="0" bIns="0" rtlCol="0" anchor="t">
            <a:spAutoFit/>
          </a:bodyPr>
          <a:lstStyle/>
          <a:p>
            <a:pPr algn="ctr">
              <a:lnSpc>
                <a:spcPts val="4677"/>
              </a:lnSpc>
              <a:spcBef>
                <a:spcPct val="0"/>
              </a:spcBef>
            </a:pPr>
            <a:r>
              <a:rPr lang="en-US" sz="3341">
                <a:solidFill>
                  <a:srgbClr val="100F0D"/>
                </a:solidFill>
                <a:latin typeface="Source Han Sans JP Light"/>
                <a:ea typeface="Source Han Sans JP Light"/>
                <a:cs typeface="Source Han Sans JP Light"/>
                <a:sym typeface="Source Han Sans JP Light"/>
              </a:rPr>
              <a:t>日経ウーマン編集長　飯泉梓</a:t>
            </a:r>
          </a:p>
        </p:txBody>
      </p:sp>
      <p:sp>
        <p:nvSpPr>
          <p:cNvPr id="12" name="AutoShape 12"/>
          <p:cNvSpPr/>
          <p:nvPr/>
        </p:nvSpPr>
        <p:spPr>
          <a:xfrm flipV="1">
            <a:off x="1273956" y="8548244"/>
            <a:ext cx="0" cy="867009"/>
          </a:xfrm>
          <a:prstGeom prst="line">
            <a:avLst/>
          </a:prstGeom>
          <a:ln w="47625" cap="flat">
            <a:solidFill>
              <a:srgbClr val="AD8D72"/>
            </a:solidFill>
            <a:prstDash val="solid"/>
            <a:headEnd type="none" w="sm" len="sm"/>
            <a:tailEnd type="none" w="sm" len="sm"/>
          </a:ln>
        </p:spPr>
        <p:txBody>
          <a:bodyPr/>
          <a:lstStyle/>
          <a:p>
            <a:endParaRPr lang="ja-JP" altLang="en-US"/>
          </a:p>
        </p:txBody>
      </p:sp>
      <p:sp>
        <p:nvSpPr>
          <p:cNvPr id="14" name="TextBox 14"/>
          <p:cNvSpPr txBox="1"/>
          <p:nvPr/>
        </p:nvSpPr>
        <p:spPr>
          <a:xfrm>
            <a:off x="17846893" y="9807212"/>
            <a:ext cx="149662" cy="332739"/>
          </a:xfrm>
          <a:prstGeom prst="rect">
            <a:avLst/>
          </a:prstGeom>
        </p:spPr>
        <p:txBody>
          <a:bodyPr lIns="0" tIns="0" rIns="0" bIns="0" rtlCol="0" anchor="t">
            <a:spAutoFit/>
          </a:bodyPr>
          <a:lstStyle/>
          <a:p>
            <a:pPr algn="ctr">
              <a:lnSpc>
                <a:spcPts val="2660"/>
              </a:lnSpc>
            </a:pPr>
            <a:r>
              <a:rPr lang="en-US" sz="1900">
                <a:solidFill>
                  <a:srgbClr val="000000"/>
                </a:solidFill>
                <a:latin typeface="Rounded M+"/>
                <a:ea typeface="Rounded M+"/>
                <a:cs typeface="Rounded M+"/>
                <a:sym typeface="Rounded M+"/>
              </a:rPr>
              <a:t>2</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rgbClr val="CDFFD8">
                <a:alpha val="100000"/>
              </a:srgbClr>
            </a:gs>
            <a:gs pos="100000">
              <a:srgbClr val="94B9FF">
                <a:alpha val="100000"/>
              </a:srgbClr>
            </a:gs>
          </a:gsLst>
          <a:lin ang="0"/>
        </a:gradFill>
        <a:effectLst/>
      </p:bgPr>
    </p:bg>
    <p:spTree>
      <p:nvGrpSpPr>
        <p:cNvPr id="1" name=""/>
        <p:cNvGrpSpPr/>
        <p:nvPr/>
      </p:nvGrpSpPr>
      <p:grpSpPr>
        <a:xfrm>
          <a:off x="0" y="0"/>
          <a:ext cx="0" cy="0"/>
          <a:chOff x="0" y="0"/>
          <a:chExt cx="0" cy="0"/>
        </a:xfrm>
      </p:grpSpPr>
      <p:grpSp>
        <p:nvGrpSpPr>
          <p:cNvPr id="2" name="Group 2"/>
          <p:cNvGrpSpPr/>
          <p:nvPr/>
        </p:nvGrpSpPr>
        <p:grpSpPr>
          <a:xfrm>
            <a:off x="0" y="3162526"/>
            <a:ext cx="13129450" cy="4535551"/>
            <a:chOff x="0" y="0"/>
            <a:chExt cx="5144505" cy="1194549"/>
          </a:xfrm>
        </p:grpSpPr>
        <p:sp>
          <p:nvSpPr>
            <p:cNvPr id="3" name="Freeform 3"/>
            <p:cNvSpPr/>
            <p:nvPr/>
          </p:nvSpPr>
          <p:spPr>
            <a:xfrm>
              <a:off x="0" y="0"/>
              <a:ext cx="5144505" cy="1194549"/>
            </a:xfrm>
            <a:custGeom>
              <a:avLst/>
              <a:gdLst/>
              <a:ahLst/>
              <a:cxnLst/>
              <a:rect l="l" t="t" r="r" b="b"/>
              <a:pathLst>
                <a:path w="5144505" h="1194549">
                  <a:moveTo>
                    <a:pt x="0" y="0"/>
                  </a:moveTo>
                  <a:lnTo>
                    <a:pt x="5144505" y="0"/>
                  </a:lnTo>
                  <a:lnTo>
                    <a:pt x="5144505" y="1194549"/>
                  </a:lnTo>
                  <a:lnTo>
                    <a:pt x="0" y="1194549"/>
                  </a:lnTo>
                  <a:close/>
                </a:path>
              </a:pathLst>
            </a:custGeom>
            <a:solidFill>
              <a:srgbClr val="FAFBFA"/>
            </a:solidFill>
          </p:spPr>
          <p:txBody>
            <a:bodyPr/>
            <a:lstStyle/>
            <a:p>
              <a:endParaRPr lang="ja-JP" altLang="en-US"/>
            </a:p>
          </p:txBody>
        </p:sp>
        <p:sp>
          <p:nvSpPr>
            <p:cNvPr id="4" name="TextBox 4"/>
            <p:cNvSpPr txBox="1"/>
            <p:nvPr/>
          </p:nvSpPr>
          <p:spPr>
            <a:xfrm>
              <a:off x="0" y="-47625"/>
              <a:ext cx="5144505" cy="1242174"/>
            </a:xfrm>
            <a:prstGeom prst="rect">
              <a:avLst/>
            </a:prstGeom>
          </p:spPr>
          <p:txBody>
            <a:bodyPr lIns="50800" tIns="50800" rIns="50800" bIns="50800" rtlCol="0" anchor="ctr"/>
            <a:lstStyle/>
            <a:p>
              <a:pPr algn="ctr">
                <a:lnSpc>
                  <a:spcPts val="2659"/>
                </a:lnSpc>
              </a:pPr>
              <a:endParaRPr/>
            </a:p>
          </p:txBody>
        </p:sp>
      </p:grpSp>
      <p:sp>
        <p:nvSpPr>
          <p:cNvPr id="7" name="TextBox 7"/>
          <p:cNvSpPr txBox="1"/>
          <p:nvPr/>
        </p:nvSpPr>
        <p:spPr>
          <a:xfrm>
            <a:off x="11125200" y="9436068"/>
            <a:ext cx="7215051" cy="850932"/>
          </a:xfrm>
          <a:prstGeom prst="rect">
            <a:avLst/>
          </a:prstGeom>
        </p:spPr>
        <p:txBody>
          <a:bodyPr lIns="50800" tIns="50800" rIns="50800" bIns="50800" rtlCol="0" anchor="ctr"/>
          <a:lstStyle/>
          <a:p>
            <a:pPr algn="ctr">
              <a:lnSpc>
                <a:spcPts val="2659"/>
              </a:lnSpc>
            </a:pPr>
            <a:endParaRPr/>
          </a:p>
        </p:txBody>
      </p:sp>
      <p:grpSp>
        <p:nvGrpSpPr>
          <p:cNvPr id="8" name="Group 8"/>
          <p:cNvGrpSpPr/>
          <p:nvPr/>
        </p:nvGrpSpPr>
        <p:grpSpPr>
          <a:xfrm>
            <a:off x="0" y="533904"/>
            <a:ext cx="18288000" cy="315389"/>
            <a:chOff x="0" y="0"/>
            <a:chExt cx="4875995" cy="64911"/>
          </a:xfrm>
        </p:grpSpPr>
        <p:sp>
          <p:nvSpPr>
            <p:cNvPr id="9" name="Freeform 9"/>
            <p:cNvSpPr/>
            <p:nvPr/>
          </p:nvSpPr>
          <p:spPr>
            <a:xfrm>
              <a:off x="0" y="0"/>
              <a:ext cx="4875995" cy="64911"/>
            </a:xfrm>
            <a:custGeom>
              <a:avLst/>
              <a:gdLst/>
              <a:ahLst/>
              <a:cxnLst/>
              <a:rect l="l" t="t" r="r" b="b"/>
              <a:pathLst>
                <a:path w="4875995" h="64911">
                  <a:moveTo>
                    <a:pt x="0" y="0"/>
                  </a:moveTo>
                  <a:lnTo>
                    <a:pt x="4875995" y="0"/>
                  </a:lnTo>
                  <a:lnTo>
                    <a:pt x="4875995" y="64911"/>
                  </a:lnTo>
                  <a:lnTo>
                    <a:pt x="0" y="64911"/>
                  </a:lnTo>
                  <a:close/>
                </a:path>
              </a:pathLst>
            </a:custGeom>
            <a:solidFill>
              <a:srgbClr val="FAFBFA"/>
            </a:solidFill>
          </p:spPr>
          <p:txBody>
            <a:bodyPr/>
            <a:lstStyle/>
            <a:p>
              <a:endParaRPr lang="ja-JP" altLang="en-US"/>
            </a:p>
          </p:txBody>
        </p:sp>
        <p:sp>
          <p:nvSpPr>
            <p:cNvPr id="10" name="TextBox 10"/>
            <p:cNvSpPr txBox="1"/>
            <p:nvPr/>
          </p:nvSpPr>
          <p:spPr>
            <a:xfrm>
              <a:off x="0" y="-47625"/>
              <a:ext cx="4875995" cy="112536"/>
            </a:xfrm>
            <a:prstGeom prst="rect">
              <a:avLst/>
            </a:prstGeom>
          </p:spPr>
          <p:txBody>
            <a:bodyPr lIns="50800" tIns="50800" rIns="50800" bIns="50800" rtlCol="0" anchor="ctr"/>
            <a:lstStyle/>
            <a:p>
              <a:pPr algn="ctr">
                <a:lnSpc>
                  <a:spcPts val="2659"/>
                </a:lnSpc>
              </a:pPr>
              <a:endParaRPr/>
            </a:p>
          </p:txBody>
        </p:sp>
      </p:grpSp>
      <p:sp>
        <p:nvSpPr>
          <p:cNvPr id="11" name="TextBox 11"/>
          <p:cNvSpPr txBox="1"/>
          <p:nvPr/>
        </p:nvSpPr>
        <p:spPr>
          <a:xfrm>
            <a:off x="1052512" y="1285875"/>
            <a:ext cx="6781324" cy="1448409"/>
          </a:xfrm>
          <a:prstGeom prst="rect">
            <a:avLst/>
          </a:prstGeom>
        </p:spPr>
        <p:txBody>
          <a:bodyPr lIns="0" tIns="0" rIns="0" bIns="0" rtlCol="0" anchor="t">
            <a:spAutoFit/>
          </a:bodyPr>
          <a:lstStyle/>
          <a:p>
            <a:pPr algn="l">
              <a:lnSpc>
                <a:spcPts val="10811"/>
              </a:lnSpc>
            </a:pPr>
            <a:r>
              <a:rPr lang="en-US" sz="11262">
                <a:solidFill>
                  <a:srgbClr val="11100E"/>
                </a:solidFill>
                <a:latin typeface="Oswald"/>
                <a:ea typeface="Oswald"/>
                <a:cs typeface="Oswald"/>
                <a:sym typeface="Oswald"/>
              </a:rPr>
              <a:t>MEDIA DATA</a:t>
            </a:r>
          </a:p>
        </p:txBody>
      </p:sp>
      <p:grpSp>
        <p:nvGrpSpPr>
          <p:cNvPr id="12" name="Group 12"/>
          <p:cNvGrpSpPr/>
          <p:nvPr/>
        </p:nvGrpSpPr>
        <p:grpSpPr>
          <a:xfrm>
            <a:off x="10084564" y="1059780"/>
            <a:ext cx="11201584" cy="7868868"/>
            <a:chOff x="0" y="0"/>
            <a:chExt cx="4086368" cy="2870584"/>
          </a:xfrm>
        </p:grpSpPr>
        <p:sp>
          <p:nvSpPr>
            <p:cNvPr id="13" name="Freeform 13"/>
            <p:cNvSpPr/>
            <p:nvPr/>
          </p:nvSpPr>
          <p:spPr>
            <a:xfrm>
              <a:off x="0" y="0"/>
              <a:ext cx="4086368" cy="2870584"/>
            </a:xfrm>
            <a:custGeom>
              <a:avLst/>
              <a:gdLst/>
              <a:ahLst/>
              <a:cxnLst/>
              <a:rect l="l" t="t" r="r" b="b"/>
              <a:pathLst>
                <a:path w="4086368" h="2870584">
                  <a:moveTo>
                    <a:pt x="0" y="0"/>
                  </a:moveTo>
                  <a:lnTo>
                    <a:pt x="0" y="2870584"/>
                  </a:lnTo>
                  <a:lnTo>
                    <a:pt x="4086368" y="2870584"/>
                  </a:lnTo>
                  <a:lnTo>
                    <a:pt x="4086368" y="0"/>
                  </a:lnTo>
                  <a:lnTo>
                    <a:pt x="0" y="0"/>
                  </a:lnTo>
                  <a:close/>
                  <a:moveTo>
                    <a:pt x="4025408" y="2809624"/>
                  </a:moveTo>
                  <a:lnTo>
                    <a:pt x="59690" y="2809624"/>
                  </a:lnTo>
                  <a:lnTo>
                    <a:pt x="59690" y="59690"/>
                  </a:lnTo>
                  <a:lnTo>
                    <a:pt x="4025408" y="59690"/>
                  </a:lnTo>
                  <a:lnTo>
                    <a:pt x="4025408" y="2809624"/>
                  </a:lnTo>
                  <a:close/>
                </a:path>
              </a:pathLst>
            </a:custGeom>
            <a:solidFill>
              <a:srgbClr val="9B6B43"/>
            </a:solidFill>
          </p:spPr>
          <p:txBody>
            <a:bodyPr/>
            <a:lstStyle/>
            <a:p>
              <a:endParaRPr lang="ja-JP" altLang="en-US"/>
            </a:p>
          </p:txBody>
        </p:sp>
      </p:grpSp>
      <p:sp>
        <p:nvSpPr>
          <p:cNvPr id="14" name="TextBox 14"/>
          <p:cNvSpPr txBox="1"/>
          <p:nvPr/>
        </p:nvSpPr>
        <p:spPr>
          <a:xfrm>
            <a:off x="1253728" y="3537677"/>
            <a:ext cx="8600361" cy="3497432"/>
          </a:xfrm>
          <a:prstGeom prst="rect">
            <a:avLst/>
          </a:prstGeom>
        </p:spPr>
        <p:txBody>
          <a:bodyPr lIns="0" tIns="0" rIns="0" bIns="0" rtlCol="0" anchor="t">
            <a:spAutoFit/>
          </a:bodyPr>
          <a:lstStyle/>
          <a:p>
            <a:pPr algn="l">
              <a:lnSpc>
                <a:spcPts val="4558"/>
              </a:lnSpc>
              <a:spcBef>
                <a:spcPct val="0"/>
              </a:spcBef>
            </a:pPr>
            <a:r>
              <a:rPr lang="en-US" sz="3256" dirty="0">
                <a:solidFill>
                  <a:srgbClr val="11100E"/>
                </a:solidFill>
                <a:latin typeface="Source Han Sans JP"/>
                <a:ea typeface="Source Han Sans JP"/>
                <a:cs typeface="Source Han Sans JP"/>
                <a:sym typeface="Source Han Sans JP"/>
              </a:rPr>
              <a:t>✔創刊：1988年4月</a:t>
            </a:r>
          </a:p>
          <a:p>
            <a:pPr algn="l">
              <a:lnSpc>
                <a:spcPts val="4558"/>
              </a:lnSpc>
              <a:spcBef>
                <a:spcPct val="0"/>
              </a:spcBef>
            </a:pPr>
            <a:r>
              <a:rPr lang="en-US" sz="3256" dirty="0">
                <a:solidFill>
                  <a:srgbClr val="11100E"/>
                </a:solidFill>
                <a:latin typeface="Source Han Sans JP"/>
                <a:ea typeface="Source Han Sans JP"/>
                <a:cs typeface="Source Han Sans JP"/>
                <a:sym typeface="Source Han Sans JP"/>
              </a:rPr>
              <a:t>✔</a:t>
            </a:r>
            <a:r>
              <a:rPr lang="en-US" sz="3256" dirty="0" err="1">
                <a:solidFill>
                  <a:srgbClr val="11100E"/>
                </a:solidFill>
                <a:latin typeface="Source Han Sans JP"/>
                <a:ea typeface="Source Han Sans JP"/>
                <a:cs typeface="Source Han Sans JP"/>
                <a:sym typeface="Source Han Sans JP"/>
              </a:rPr>
              <a:t>発行部数</a:t>
            </a:r>
            <a:r>
              <a:rPr lang="en-US" sz="3256" dirty="0">
                <a:solidFill>
                  <a:srgbClr val="11100E"/>
                </a:solidFill>
                <a:latin typeface="Source Han Sans JP"/>
                <a:ea typeface="Source Han Sans JP"/>
                <a:cs typeface="Source Han Sans JP"/>
                <a:sym typeface="Source Han Sans JP"/>
              </a:rPr>
              <a:t>： </a:t>
            </a:r>
            <a:r>
              <a:rPr lang="en-US" altLang="ja-JP" sz="3256" dirty="0">
                <a:solidFill>
                  <a:srgbClr val="11100E"/>
                </a:solidFill>
                <a:latin typeface="Source Han Sans JP"/>
                <a:ea typeface="Source Han Sans JP"/>
                <a:cs typeface="Source Han Sans JP"/>
                <a:sym typeface="Source Han Sans JP"/>
              </a:rPr>
              <a:t>58</a:t>
            </a:r>
            <a:r>
              <a:rPr lang="en-US" sz="3256" dirty="0">
                <a:solidFill>
                  <a:srgbClr val="11100E"/>
                </a:solidFill>
                <a:latin typeface="Source Han Sans JP"/>
                <a:ea typeface="Source Han Sans JP"/>
                <a:cs typeface="Source Han Sans JP"/>
                <a:sym typeface="Source Han Sans JP"/>
              </a:rPr>
              <a:t>,</a:t>
            </a:r>
            <a:r>
              <a:rPr lang="en-US" altLang="ja-JP" sz="3256" dirty="0">
                <a:solidFill>
                  <a:srgbClr val="11100E"/>
                </a:solidFill>
                <a:latin typeface="Source Han Sans JP"/>
                <a:ea typeface="Source Han Sans JP"/>
                <a:cs typeface="Source Han Sans JP"/>
                <a:sym typeface="Source Han Sans JP"/>
              </a:rPr>
              <a:t>600</a:t>
            </a:r>
            <a:r>
              <a:rPr lang="en-US" sz="3256" dirty="0">
                <a:solidFill>
                  <a:srgbClr val="11100E"/>
                </a:solidFill>
                <a:latin typeface="Source Han Sans JP"/>
                <a:ea typeface="Source Han Sans JP"/>
                <a:cs typeface="Source Han Sans JP"/>
                <a:sym typeface="Source Han Sans JP"/>
              </a:rPr>
              <a:t>部（202</a:t>
            </a:r>
            <a:r>
              <a:rPr lang="en-US" altLang="ja-JP" sz="3256" dirty="0">
                <a:solidFill>
                  <a:srgbClr val="11100E"/>
                </a:solidFill>
                <a:latin typeface="Source Han Sans JP"/>
                <a:ea typeface="Source Han Sans JP"/>
                <a:cs typeface="Source Han Sans JP"/>
                <a:sym typeface="Source Han Sans JP"/>
              </a:rPr>
              <a:t>4</a:t>
            </a:r>
            <a:r>
              <a:rPr lang="en-US" sz="3256" dirty="0">
                <a:solidFill>
                  <a:srgbClr val="11100E"/>
                </a:solidFill>
                <a:latin typeface="Source Han Sans JP"/>
                <a:ea typeface="Source Han Sans JP"/>
                <a:cs typeface="Source Han Sans JP"/>
                <a:sym typeface="Source Han Sans JP"/>
              </a:rPr>
              <a:t>年</a:t>
            </a:r>
            <a:r>
              <a:rPr lang="ja-JP" altLang="en-US" sz="3256" dirty="0">
                <a:solidFill>
                  <a:srgbClr val="11100E"/>
                </a:solidFill>
                <a:latin typeface="Source Han Sans JP"/>
                <a:ea typeface="Source Han Sans JP"/>
                <a:cs typeface="Source Han Sans JP"/>
                <a:sym typeface="Source Han Sans JP"/>
              </a:rPr>
              <a:t>実績</a:t>
            </a:r>
            <a:r>
              <a:rPr lang="en-US" sz="3256" dirty="0">
                <a:solidFill>
                  <a:srgbClr val="11100E"/>
                </a:solidFill>
                <a:latin typeface="Source Han Sans JP"/>
                <a:ea typeface="Source Han Sans JP"/>
                <a:cs typeface="Source Han Sans JP"/>
                <a:sym typeface="Source Han Sans JP"/>
              </a:rPr>
              <a:t>）</a:t>
            </a:r>
          </a:p>
          <a:p>
            <a:pPr algn="l">
              <a:lnSpc>
                <a:spcPts val="4558"/>
              </a:lnSpc>
              <a:spcBef>
                <a:spcPct val="0"/>
              </a:spcBef>
            </a:pPr>
            <a:r>
              <a:rPr lang="en-US" sz="3256" dirty="0">
                <a:solidFill>
                  <a:srgbClr val="11100E"/>
                </a:solidFill>
                <a:latin typeface="Source Han Sans JP"/>
                <a:ea typeface="Source Han Sans JP"/>
                <a:cs typeface="Source Han Sans JP"/>
                <a:sym typeface="Source Han Sans JP"/>
              </a:rPr>
              <a:t>✔版型：Ａ４変型判</a:t>
            </a:r>
          </a:p>
          <a:p>
            <a:pPr algn="l">
              <a:lnSpc>
                <a:spcPts val="4558"/>
              </a:lnSpc>
              <a:spcBef>
                <a:spcPct val="0"/>
              </a:spcBef>
            </a:pPr>
            <a:r>
              <a:rPr lang="en-US" sz="3256" dirty="0">
                <a:solidFill>
                  <a:srgbClr val="11100E"/>
                </a:solidFill>
                <a:latin typeface="Source Han Sans JP"/>
                <a:ea typeface="Source Han Sans JP"/>
                <a:cs typeface="Source Han Sans JP"/>
                <a:sym typeface="Source Han Sans JP"/>
              </a:rPr>
              <a:t>✔発行日：毎月７日発売（年１２冊）</a:t>
            </a:r>
          </a:p>
          <a:p>
            <a:pPr algn="l">
              <a:lnSpc>
                <a:spcPts val="4558"/>
              </a:lnSpc>
              <a:spcBef>
                <a:spcPct val="0"/>
              </a:spcBef>
            </a:pPr>
            <a:r>
              <a:rPr lang="en-US" sz="3256" dirty="0">
                <a:solidFill>
                  <a:srgbClr val="11100E"/>
                </a:solidFill>
                <a:latin typeface="Source Han Sans JP"/>
                <a:ea typeface="Source Han Sans JP"/>
                <a:cs typeface="Source Han Sans JP"/>
                <a:sym typeface="Source Han Sans JP"/>
              </a:rPr>
              <a:t>✔</a:t>
            </a:r>
            <a:r>
              <a:rPr lang="en-US" sz="3256" dirty="0" err="1">
                <a:solidFill>
                  <a:srgbClr val="11100E"/>
                </a:solidFill>
                <a:latin typeface="Source Han Sans JP"/>
                <a:ea typeface="Source Han Sans JP"/>
                <a:cs typeface="Source Han Sans JP"/>
                <a:sym typeface="Source Han Sans JP"/>
              </a:rPr>
              <a:t>販売方式：全国書店・コンビニエンスストア</a:t>
            </a:r>
            <a:endParaRPr lang="en-US" sz="3256" dirty="0">
              <a:solidFill>
                <a:srgbClr val="11100E"/>
              </a:solidFill>
              <a:latin typeface="Source Han Sans JP"/>
              <a:ea typeface="Source Han Sans JP"/>
              <a:cs typeface="Source Han Sans JP"/>
              <a:sym typeface="Source Han Sans JP"/>
            </a:endParaRPr>
          </a:p>
          <a:p>
            <a:pPr algn="l">
              <a:lnSpc>
                <a:spcPts val="4558"/>
              </a:lnSpc>
              <a:spcBef>
                <a:spcPct val="0"/>
              </a:spcBef>
            </a:pPr>
            <a:r>
              <a:rPr lang="en-US" sz="3256" dirty="0">
                <a:solidFill>
                  <a:srgbClr val="11100E"/>
                </a:solidFill>
                <a:latin typeface="Source Han Sans JP"/>
                <a:ea typeface="Source Han Sans JP"/>
                <a:cs typeface="Source Han Sans JP"/>
                <a:sym typeface="Source Han Sans JP"/>
              </a:rPr>
              <a:t>✔定価：</a:t>
            </a:r>
            <a:r>
              <a:rPr lang="en-US" altLang="ja-JP" sz="3256" dirty="0">
                <a:solidFill>
                  <a:srgbClr val="11100E"/>
                </a:solidFill>
                <a:latin typeface="Source Han Sans JP"/>
                <a:ea typeface="Source Han Sans JP"/>
                <a:cs typeface="Source Han Sans JP"/>
                <a:sym typeface="Source Han Sans JP"/>
              </a:rPr>
              <a:t>840</a:t>
            </a:r>
            <a:r>
              <a:rPr lang="en-US" sz="3256" dirty="0">
                <a:solidFill>
                  <a:srgbClr val="11100E"/>
                </a:solidFill>
                <a:latin typeface="Source Han Sans JP"/>
                <a:ea typeface="Source Han Sans JP"/>
                <a:cs typeface="Source Han Sans JP"/>
                <a:sym typeface="Source Han Sans JP"/>
              </a:rPr>
              <a:t>-990円</a:t>
            </a:r>
          </a:p>
        </p:txBody>
      </p:sp>
      <p:sp>
        <p:nvSpPr>
          <p:cNvPr id="16" name="TextBox 16"/>
          <p:cNvSpPr txBox="1"/>
          <p:nvPr/>
        </p:nvSpPr>
        <p:spPr>
          <a:xfrm>
            <a:off x="17846893" y="9807212"/>
            <a:ext cx="149662" cy="332739"/>
          </a:xfrm>
          <a:prstGeom prst="rect">
            <a:avLst/>
          </a:prstGeom>
        </p:spPr>
        <p:txBody>
          <a:bodyPr lIns="0" tIns="0" rIns="0" bIns="0" rtlCol="0" anchor="t">
            <a:spAutoFit/>
          </a:bodyPr>
          <a:lstStyle/>
          <a:p>
            <a:pPr algn="ctr">
              <a:lnSpc>
                <a:spcPts val="2660"/>
              </a:lnSpc>
            </a:pPr>
            <a:r>
              <a:rPr lang="en-US" sz="1900">
                <a:solidFill>
                  <a:srgbClr val="000000"/>
                </a:solidFill>
                <a:latin typeface="Rounded M+"/>
                <a:ea typeface="Rounded M+"/>
                <a:cs typeface="Rounded M+"/>
                <a:sym typeface="Rounded M+"/>
              </a:rPr>
              <a:t>3</a:t>
            </a:r>
          </a:p>
        </p:txBody>
      </p:sp>
      <p:sp>
        <p:nvSpPr>
          <p:cNvPr id="6" name="Rectangle 1">
            <a:extLst>
              <a:ext uri="{FF2B5EF4-FFF2-40B4-BE49-F238E27FC236}">
                <a16:creationId xmlns:a16="http://schemas.microsoft.com/office/drawing/2014/main" id="{E0F3FE4B-148E-588D-BEDA-4116D0DCE2A1}"/>
              </a:ext>
            </a:extLst>
          </p:cNvPr>
          <p:cNvSpPr>
            <a:spLocks noChangeArrowheads="1"/>
          </p:cNvSpPr>
          <p:nvPr/>
        </p:nvSpPr>
        <p:spPr bwMode="auto">
          <a:xfrm>
            <a:off x="0" y="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17" name="Rectangle 2">
            <a:extLst>
              <a:ext uri="{FF2B5EF4-FFF2-40B4-BE49-F238E27FC236}">
                <a16:creationId xmlns:a16="http://schemas.microsoft.com/office/drawing/2014/main" id="{315D90C6-D6FB-59D7-9118-51D963216DFB}"/>
              </a:ext>
            </a:extLst>
          </p:cNvPr>
          <p:cNvSpPr>
            <a:spLocks noChangeArrowheads="1"/>
          </p:cNvSpPr>
          <p:nvPr/>
        </p:nvSpPr>
        <p:spPr bwMode="auto">
          <a:xfrm>
            <a:off x="152400" y="15240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19" name="Rectangle 4">
            <a:extLst>
              <a:ext uri="{FF2B5EF4-FFF2-40B4-BE49-F238E27FC236}">
                <a16:creationId xmlns:a16="http://schemas.microsoft.com/office/drawing/2014/main" id="{979AB8BF-73EB-BC2D-D3F0-75B92722F6E7}"/>
              </a:ext>
            </a:extLst>
          </p:cNvPr>
          <p:cNvSpPr>
            <a:spLocks noChangeArrowheads="1"/>
          </p:cNvSpPr>
          <p:nvPr/>
        </p:nvSpPr>
        <p:spPr bwMode="auto">
          <a:xfrm>
            <a:off x="457200" y="45720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pic>
        <p:nvPicPr>
          <p:cNvPr id="1026" name="Picture 2">
            <a:extLst>
              <a:ext uri="{FF2B5EF4-FFF2-40B4-BE49-F238E27FC236}">
                <a16:creationId xmlns:a16="http://schemas.microsoft.com/office/drawing/2014/main" id="{26A9238B-ED3C-BF0E-3ADB-D769AFEF32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39600" y="2055158"/>
            <a:ext cx="5345400" cy="71272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rgbClr val="CDFFD8">
                <a:alpha val="100000"/>
              </a:srgbClr>
            </a:gs>
            <a:gs pos="100000">
              <a:srgbClr val="94B9FF">
                <a:alpha val="100000"/>
              </a:srgbClr>
            </a:gs>
          </a:gsLst>
          <a:lin ang="0"/>
        </a:gradFill>
        <a:effectLst/>
      </p:bgPr>
    </p:bg>
    <p:spTree>
      <p:nvGrpSpPr>
        <p:cNvPr id="1" name=""/>
        <p:cNvGrpSpPr/>
        <p:nvPr/>
      </p:nvGrpSpPr>
      <p:grpSpPr>
        <a:xfrm>
          <a:off x="0" y="0"/>
          <a:ext cx="0" cy="0"/>
          <a:chOff x="0" y="0"/>
          <a:chExt cx="0" cy="0"/>
        </a:xfrm>
      </p:grpSpPr>
      <p:sp>
        <p:nvSpPr>
          <p:cNvPr id="20" name="正方形/長方形 19">
            <a:extLst>
              <a:ext uri="{FF2B5EF4-FFF2-40B4-BE49-F238E27FC236}">
                <a16:creationId xmlns:a16="http://schemas.microsoft.com/office/drawing/2014/main" id="{EC47382D-B36A-5599-9AA4-4AFFFFACFB54}"/>
              </a:ext>
            </a:extLst>
          </p:cNvPr>
          <p:cNvSpPr/>
          <p:nvPr/>
        </p:nvSpPr>
        <p:spPr>
          <a:xfrm>
            <a:off x="457200" y="8572500"/>
            <a:ext cx="11811000" cy="10668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 name="Group 2"/>
          <p:cNvGrpSpPr/>
          <p:nvPr/>
        </p:nvGrpSpPr>
        <p:grpSpPr>
          <a:xfrm>
            <a:off x="-1" y="400789"/>
            <a:ext cx="18288001" cy="332739"/>
            <a:chOff x="0" y="0"/>
            <a:chExt cx="4875995" cy="64911"/>
          </a:xfrm>
        </p:grpSpPr>
        <p:sp>
          <p:nvSpPr>
            <p:cNvPr id="3" name="Freeform 3"/>
            <p:cNvSpPr/>
            <p:nvPr/>
          </p:nvSpPr>
          <p:spPr>
            <a:xfrm>
              <a:off x="0" y="0"/>
              <a:ext cx="4875995" cy="64911"/>
            </a:xfrm>
            <a:custGeom>
              <a:avLst/>
              <a:gdLst/>
              <a:ahLst/>
              <a:cxnLst/>
              <a:rect l="l" t="t" r="r" b="b"/>
              <a:pathLst>
                <a:path w="4875995" h="64911">
                  <a:moveTo>
                    <a:pt x="0" y="0"/>
                  </a:moveTo>
                  <a:lnTo>
                    <a:pt x="4875995" y="0"/>
                  </a:lnTo>
                  <a:lnTo>
                    <a:pt x="4875995" y="64911"/>
                  </a:lnTo>
                  <a:lnTo>
                    <a:pt x="0" y="64911"/>
                  </a:lnTo>
                  <a:close/>
                </a:path>
              </a:pathLst>
            </a:custGeom>
            <a:solidFill>
              <a:srgbClr val="FAFBFA"/>
            </a:solidFill>
          </p:spPr>
          <p:txBody>
            <a:bodyPr/>
            <a:lstStyle/>
            <a:p>
              <a:endParaRPr lang="ja-JP" altLang="en-US"/>
            </a:p>
          </p:txBody>
        </p:sp>
        <p:sp>
          <p:nvSpPr>
            <p:cNvPr id="4" name="TextBox 4"/>
            <p:cNvSpPr txBox="1"/>
            <p:nvPr/>
          </p:nvSpPr>
          <p:spPr>
            <a:xfrm>
              <a:off x="0" y="-47625"/>
              <a:ext cx="4875995" cy="112536"/>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15648684" y="7079346"/>
            <a:ext cx="2400362" cy="2374754"/>
          </a:xfrm>
          <a:custGeom>
            <a:avLst/>
            <a:gdLst/>
            <a:ahLst/>
            <a:cxnLst/>
            <a:rect l="l" t="t" r="r" b="b"/>
            <a:pathLst>
              <a:path w="3128436" h="2965847">
                <a:moveTo>
                  <a:pt x="0" y="0"/>
                </a:moveTo>
                <a:lnTo>
                  <a:pt x="3128436" y="0"/>
                </a:lnTo>
                <a:lnTo>
                  <a:pt x="3128436" y="2965848"/>
                </a:lnTo>
                <a:lnTo>
                  <a:pt x="0" y="2965848"/>
                </a:lnTo>
                <a:lnTo>
                  <a:pt x="0" y="0"/>
                </a:lnTo>
                <a:close/>
              </a:path>
            </a:pathLst>
          </a:custGeom>
          <a:blipFill>
            <a:blip r:embed="rId2"/>
            <a:stretch>
              <a:fillRect/>
            </a:stretch>
          </a:blipFill>
        </p:spPr>
        <p:txBody>
          <a:bodyPr/>
          <a:lstStyle/>
          <a:p>
            <a:endParaRPr lang="ja-JP" altLang="en-US"/>
          </a:p>
        </p:txBody>
      </p:sp>
      <p:sp>
        <p:nvSpPr>
          <p:cNvPr id="7" name="Freeform 7"/>
          <p:cNvSpPr/>
          <p:nvPr/>
        </p:nvSpPr>
        <p:spPr>
          <a:xfrm>
            <a:off x="16255371" y="1559838"/>
            <a:ext cx="1793675" cy="1676400"/>
          </a:xfrm>
          <a:custGeom>
            <a:avLst/>
            <a:gdLst/>
            <a:ahLst/>
            <a:cxnLst/>
            <a:rect l="l" t="t" r="r" b="b"/>
            <a:pathLst>
              <a:path w="1968206" h="1968206">
                <a:moveTo>
                  <a:pt x="0" y="0"/>
                </a:moveTo>
                <a:lnTo>
                  <a:pt x="1968206" y="0"/>
                </a:lnTo>
                <a:lnTo>
                  <a:pt x="1968206" y="1968206"/>
                </a:lnTo>
                <a:lnTo>
                  <a:pt x="0" y="1968206"/>
                </a:lnTo>
                <a:lnTo>
                  <a:pt x="0" y="0"/>
                </a:lnTo>
                <a:close/>
              </a:path>
            </a:pathLst>
          </a:custGeom>
          <a:blipFill>
            <a:blip r:embed="rId3"/>
            <a:stretch>
              <a:fillRect/>
            </a:stretch>
          </a:blipFill>
        </p:spPr>
        <p:txBody>
          <a:bodyPr/>
          <a:lstStyle/>
          <a:p>
            <a:endParaRPr lang="ja-JP" altLang="en-US"/>
          </a:p>
        </p:txBody>
      </p:sp>
      <p:sp>
        <p:nvSpPr>
          <p:cNvPr id="8" name="Freeform 8"/>
          <p:cNvSpPr/>
          <p:nvPr/>
        </p:nvSpPr>
        <p:spPr>
          <a:xfrm>
            <a:off x="12954000" y="1181100"/>
            <a:ext cx="3167478" cy="3101503"/>
          </a:xfrm>
          <a:custGeom>
            <a:avLst/>
            <a:gdLst/>
            <a:ahLst/>
            <a:cxnLst/>
            <a:rect l="l" t="t" r="r" b="b"/>
            <a:pathLst>
              <a:path w="4446713" h="4509029">
                <a:moveTo>
                  <a:pt x="0" y="0"/>
                </a:moveTo>
                <a:lnTo>
                  <a:pt x="4446712" y="0"/>
                </a:lnTo>
                <a:lnTo>
                  <a:pt x="4446712" y="4509030"/>
                </a:lnTo>
                <a:lnTo>
                  <a:pt x="0" y="4509030"/>
                </a:lnTo>
                <a:lnTo>
                  <a:pt x="0" y="0"/>
                </a:lnTo>
                <a:close/>
              </a:path>
            </a:pathLst>
          </a:custGeom>
          <a:blipFill>
            <a:blip r:embed="rId4"/>
            <a:stretch>
              <a:fillRect l="-700" r="-700"/>
            </a:stretch>
          </a:blipFill>
        </p:spPr>
        <p:txBody>
          <a:bodyPr/>
          <a:lstStyle/>
          <a:p>
            <a:endParaRPr lang="ja-JP" altLang="en-US"/>
          </a:p>
        </p:txBody>
      </p:sp>
      <p:sp>
        <p:nvSpPr>
          <p:cNvPr id="9" name="Freeform 9"/>
          <p:cNvSpPr/>
          <p:nvPr/>
        </p:nvSpPr>
        <p:spPr>
          <a:xfrm>
            <a:off x="12808005" y="7353300"/>
            <a:ext cx="2680355" cy="2666708"/>
          </a:xfrm>
          <a:custGeom>
            <a:avLst/>
            <a:gdLst/>
            <a:ahLst/>
            <a:cxnLst/>
            <a:rect l="l" t="t" r="r" b="b"/>
            <a:pathLst>
              <a:path w="2381199" h="2374434">
                <a:moveTo>
                  <a:pt x="0" y="0"/>
                </a:moveTo>
                <a:lnTo>
                  <a:pt x="2381199" y="0"/>
                </a:lnTo>
                <a:lnTo>
                  <a:pt x="2381199" y="2374434"/>
                </a:lnTo>
                <a:lnTo>
                  <a:pt x="0" y="2374434"/>
                </a:lnTo>
                <a:lnTo>
                  <a:pt x="0" y="0"/>
                </a:lnTo>
                <a:close/>
              </a:path>
            </a:pathLst>
          </a:custGeom>
          <a:blipFill>
            <a:blip r:embed="rId5"/>
            <a:stretch>
              <a:fillRect/>
            </a:stretch>
          </a:blipFill>
        </p:spPr>
        <p:txBody>
          <a:bodyPr/>
          <a:lstStyle/>
          <a:p>
            <a:endParaRPr lang="ja-JP" altLang="en-US"/>
          </a:p>
        </p:txBody>
      </p:sp>
      <p:sp>
        <p:nvSpPr>
          <p:cNvPr id="11" name="TextBox 11"/>
          <p:cNvSpPr txBox="1"/>
          <p:nvPr/>
        </p:nvSpPr>
        <p:spPr>
          <a:xfrm>
            <a:off x="294881" y="-133350"/>
            <a:ext cx="6169733" cy="2531388"/>
          </a:xfrm>
          <a:prstGeom prst="rect">
            <a:avLst/>
          </a:prstGeom>
        </p:spPr>
        <p:txBody>
          <a:bodyPr lIns="0" tIns="0" rIns="0" bIns="0" rtlCol="0" anchor="t">
            <a:spAutoFit/>
          </a:bodyPr>
          <a:lstStyle/>
          <a:p>
            <a:pPr algn="l">
              <a:lnSpc>
                <a:spcPts val="10191"/>
              </a:lnSpc>
            </a:pPr>
            <a:r>
              <a:rPr lang="en-US" sz="7279">
                <a:solidFill>
                  <a:srgbClr val="11100E"/>
                </a:solidFill>
                <a:latin typeface="Oswald"/>
                <a:ea typeface="Oswald"/>
                <a:cs typeface="Oswald"/>
                <a:sym typeface="Oswald"/>
              </a:rPr>
              <a:t>PERSONA</a:t>
            </a:r>
          </a:p>
          <a:p>
            <a:pPr algn="l">
              <a:lnSpc>
                <a:spcPts val="10191"/>
              </a:lnSpc>
            </a:pPr>
            <a:endParaRPr lang="en-US" sz="7279">
              <a:solidFill>
                <a:srgbClr val="11100E"/>
              </a:solidFill>
              <a:latin typeface="Oswald"/>
              <a:ea typeface="Oswald"/>
              <a:cs typeface="Oswald"/>
              <a:sym typeface="Oswald"/>
            </a:endParaRPr>
          </a:p>
        </p:txBody>
      </p:sp>
      <p:sp>
        <p:nvSpPr>
          <p:cNvPr id="12" name="TextBox 12"/>
          <p:cNvSpPr txBox="1"/>
          <p:nvPr/>
        </p:nvSpPr>
        <p:spPr>
          <a:xfrm>
            <a:off x="644873" y="1943100"/>
            <a:ext cx="12918727" cy="10743134"/>
          </a:xfrm>
          <a:prstGeom prst="rect">
            <a:avLst/>
          </a:prstGeom>
        </p:spPr>
        <p:txBody>
          <a:bodyPr wrap="square" lIns="0" tIns="0" rIns="0" bIns="0" rtlCol="0" anchor="t">
            <a:spAutoFit/>
          </a:bodyPr>
          <a:lstStyle/>
          <a:p>
            <a:pPr algn="l">
              <a:lnSpc>
                <a:spcPts val="3499"/>
              </a:lnSpc>
              <a:spcBef>
                <a:spcPct val="0"/>
              </a:spcBef>
            </a:pPr>
            <a:r>
              <a:rPr lang="ja-JP" altLang="en-US" sz="2499" dirty="0">
                <a:solidFill>
                  <a:srgbClr val="11100E"/>
                </a:solidFill>
                <a:latin typeface="Source Han Sans JP"/>
                <a:ea typeface="Source Han Sans JP"/>
                <a:cs typeface="Source Han Sans JP"/>
                <a:sym typeface="Source Han Sans JP"/>
              </a:rPr>
              <a:t>✔職場でリーダーとして活躍する、あるいはリーダーを目指す女性。</a:t>
            </a:r>
          </a:p>
          <a:p>
            <a:pPr algn="l">
              <a:lnSpc>
                <a:spcPts val="3499"/>
              </a:lnSpc>
              <a:spcBef>
                <a:spcPct val="0"/>
              </a:spcBef>
            </a:pPr>
            <a:r>
              <a:rPr lang="ja-JP" altLang="en-US" sz="2499" dirty="0">
                <a:solidFill>
                  <a:srgbClr val="11100E"/>
                </a:solidFill>
                <a:latin typeface="Source Han Sans JP"/>
                <a:ea typeface="Source Han Sans JP"/>
                <a:cs typeface="Source Han Sans JP"/>
                <a:sym typeface="Source Han Sans JP"/>
              </a:rPr>
              <a:t>✔年代は、</a:t>
            </a:r>
            <a:r>
              <a:rPr lang="en-US" altLang="ja-JP" sz="3000" b="1" u="sng" dirty="0">
                <a:solidFill>
                  <a:srgbClr val="11100E"/>
                </a:solidFill>
                <a:latin typeface="Source Han Sans JP"/>
                <a:ea typeface="Source Han Sans JP"/>
                <a:cs typeface="Source Han Sans JP"/>
                <a:sym typeface="Source Han Sans JP"/>
              </a:rPr>
              <a:t>30</a:t>
            </a:r>
            <a:r>
              <a:rPr lang="ja-JP" altLang="en-US" sz="3000" b="1" u="sng" dirty="0">
                <a:solidFill>
                  <a:srgbClr val="11100E"/>
                </a:solidFill>
                <a:latin typeface="Source Han Sans JP"/>
                <a:ea typeface="Source Han Sans JP"/>
                <a:cs typeface="Source Han Sans JP"/>
                <a:sym typeface="Source Han Sans JP"/>
              </a:rPr>
              <a:t>－</a:t>
            </a:r>
            <a:r>
              <a:rPr lang="en-US" altLang="ja-JP" sz="3000" b="1" u="sng" dirty="0">
                <a:solidFill>
                  <a:srgbClr val="11100E"/>
                </a:solidFill>
                <a:latin typeface="Source Han Sans JP"/>
                <a:ea typeface="Source Han Sans JP"/>
                <a:cs typeface="Source Han Sans JP"/>
                <a:sym typeface="Source Han Sans JP"/>
              </a:rPr>
              <a:t>40</a:t>
            </a:r>
            <a:r>
              <a:rPr lang="ja-JP" altLang="en-US" sz="3000" b="1" u="sng" dirty="0">
                <a:solidFill>
                  <a:srgbClr val="11100E"/>
                </a:solidFill>
                <a:latin typeface="Source Han Sans JP"/>
                <a:ea typeface="Source Han Sans JP"/>
                <a:cs typeface="Source Han Sans JP"/>
                <a:sym typeface="Source Han Sans JP"/>
              </a:rPr>
              <a:t>代</a:t>
            </a:r>
            <a:r>
              <a:rPr lang="ja-JP" altLang="en-US" sz="2499" dirty="0">
                <a:solidFill>
                  <a:srgbClr val="11100E"/>
                </a:solidFill>
                <a:latin typeface="Source Han Sans JP"/>
                <a:ea typeface="Source Han Sans JP"/>
                <a:cs typeface="Source Han Sans JP"/>
                <a:sym typeface="Source Han Sans JP"/>
              </a:rPr>
              <a:t>を中核に、働く全ての年代の女性達</a:t>
            </a:r>
          </a:p>
          <a:p>
            <a:pPr algn="l">
              <a:lnSpc>
                <a:spcPts val="3499"/>
              </a:lnSpc>
              <a:spcBef>
                <a:spcPct val="0"/>
              </a:spcBef>
            </a:pPr>
            <a:r>
              <a:rPr lang="ja-JP" altLang="en-US" sz="2499" dirty="0">
                <a:solidFill>
                  <a:srgbClr val="11100E"/>
                </a:solidFill>
                <a:latin typeface="Source Han Sans JP"/>
                <a:ea typeface="Source Han Sans JP"/>
                <a:cs typeface="Source Han Sans JP"/>
                <a:sym typeface="Source Han Sans JP"/>
              </a:rPr>
              <a:t>✔</a:t>
            </a:r>
            <a:r>
              <a:rPr lang="ja-JP" altLang="en-US" sz="2500" b="1" dirty="0">
                <a:solidFill>
                  <a:srgbClr val="11100E"/>
                </a:solidFill>
                <a:latin typeface="Source Han Sans JP"/>
                <a:ea typeface="Source Han Sans JP"/>
                <a:cs typeface="Source Han Sans JP"/>
                <a:sym typeface="Source Han Sans JP"/>
              </a:rPr>
              <a:t>役職者</a:t>
            </a:r>
            <a:r>
              <a:rPr lang="ja-JP" altLang="en-US" sz="2499" dirty="0">
                <a:solidFill>
                  <a:srgbClr val="11100E"/>
                </a:solidFill>
                <a:latin typeface="Source Han Sans JP"/>
                <a:ea typeface="Source Han Sans JP"/>
                <a:cs typeface="Source Han Sans JP"/>
                <a:sym typeface="Source Han Sans JP"/>
              </a:rPr>
              <a:t>（係長、主任クラス以上）が</a:t>
            </a:r>
            <a:r>
              <a:rPr lang="en-US" altLang="ja-JP" sz="3000" b="1" u="sng" dirty="0">
                <a:solidFill>
                  <a:srgbClr val="11100E"/>
                </a:solidFill>
                <a:latin typeface="Source Han Sans JP"/>
                <a:ea typeface="Source Han Sans JP"/>
                <a:cs typeface="Source Han Sans JP"/>
                <a:sym typeface="Source Han Sans JP"/>
              </a:rPr>
              <a:t>44.2</a:t>
            </a:r>
            <a:r>
              <a:rPr lang="ja-JP" altLang="en-US" sz="2499" b="1" u="sng" dirty="0">
                <a:solidFill>
                  <a:srgbClr val="11100E"/>
                </a:solidFill>
                <a:latin typeface="Source Han Sans JP"/>
                <a:ea typeface="Source Han Sans JP"/>
                <a:cs typeface="Source Han Sans JP"/>
                <a:sym typeface="Source Han Sans JP"/>
              </a:rPr>
              <a:t>％</a:t>
            </a:r>
          </a:p>
          <a:p>
            <a:pPr algn="l">
              <a:lnSpc>
                <a:spcPts val="3499"/>
              </a:lnSpc>
              <a:spcBef>
                <a:spcPct val="0"/>
              </a:spcBef>
            </a:pPr>
            <a:r>
              <a:rPr lang="ja-JP" altLang="en-US" sz="2499" dirty="0">
                <a:solidFill>
                  <a:srgbClr val="11100E"/>
                </a:solidFill>
                <a:latin typeface="Source Han Sans JP"/>
                <a:ea typeface="Source Han Sans JP"/>
                <a:cs typeface="Source Han Sans JP"/>
                <a:sym typeface="Source Han Sans JP"/>
              </a:rPr>
              <a:t>✔</a:t>
            </a:r>
            <a:r>
              <a:rPr lang="ja-JP" altLang="en-US" sz="2500" b="1" dirty="0">
                <a:solidFill>
                  <a:srgbClr val="11100E"/>
                </a:solidFill>
                <a:latin typeface="Source Han Sans JP"/>
                <a:ea typeface="Source Han Sans JP"/>
                <a:cs typeface="Source Han Sans JP"/>
                <a:sym typeface="Source Han Sans JP"/>
              </a:rPr>
              <a:t>キャリアアップに前向き（</a:t>
            </a:r>
            <a:r>
              <a:rPr lang="en-US" altLang="ja-JP" sz="3000" b="1" dirty="0">
                <a:solidFill>
                  <a:srgbClr val="11100E"/>
                </a:solidFill>
                <a:latin typeface="Source Han Sans JP"/>
                <a:ea typeface="Source Han Sans JP"/>
                <a:cs typeface="Source Han Sans JP"/>
                <a:sym typeface="Source Han Sans JP"/>
              </a:rPr>
              <a:t>80.6</a:t>
            </a:r>
            <a:r>
              <a:rPr lang="ja-JP" altLang="en-US" sz="2500" b="1" dirty="0">
                <a:solidFill>
                  <a:srgbClr val="11100E"/>
                </a:solidFill>
                <a:latin typeface="Source Han Sans JP"/>
                <a:ea typeface="Source Han Sans JP"/>
                <a:cs typeface="Source Han Sans JP"/>
                <a:sym typeface="Source Han Sans JP"/>
              </a:rPr>
              <a:t>％）</a:t>
            </a:r>
            <a:r>
              <a:rPr lang="ja-JP" altLang="en-US" sz="2499" dirty="0">
                <a:solidFill>
                  <a:srgbClr val="11100E"/>
                </a:solidFill>
                <a:latin typeface="Source Han Sans JP"/>
                <a:ea typeface="Source Han Sans JP"/>
                <a:cs typeface="Source Han Sans JP"/>
                <a:sym typeface="Source Han Sans JP"/>
              </a:rPr>
              <a:t>で、自身のキャリア価値を高めることに意欲的</a:t>
            </a:r>
          </a:p>
          <a:p>
            <a:pPr algn="l">
              <a:lnSpc>
                <a:spcPts val="3499"/>
              </a:lnSpc>
              <a:spcBef>
                <a:spcPct val="0"/>
              </a:spcBef>
            </a:pPr>
            <a:r>
              <a:rPr lang="ja-JP" altLang="en-US" sz="2499" dirty="0">
                <a:solidFill>
                  <a:srgbClr val="11100E"/>
                </a:solidFill>
                <a:latin typeface="Source Han Sans JP"/>
                <a:ea typeface="Source Han Sans JP"/>
                <a:cs typeface="Source Han Sans JP"/>
                <a:sym typeface="Source Han Sans JP"/>
              </a:rPr>
              <a:t>✔仕事でもプライベートでも、</a:t>
            </a:r>
            <a:r>
              <a:rPr lang="ja-JP" altLang="en-US" sz="2500" b="1" dirty="0">
                <a:solidFill>
                  <a:srgbClr val="11100E"/>
                </a:solidFill>
                <a:latin typeface="Source Han Sans JP"/>
                <a:ea typeface="Source Han Sans JP"/>
                <a:cs typeface="Source Han Sans JP"/>
                <a:sym typeface="Source Han Sans JP"/>
              </a:rPr>
              <a:t>自己投資意欲</a:t>
            </a:r>
            <a:r>
              <a:rPr lang="ja-JP" altLang="en-US" sz="2499" dirty="0">
                <a:solidFill>
                  <a:srgbClr val="11100E"/>
                </a:solidFill>
                <a:latin typeface="Source Han Sans JP"/>
                <a:ea typeface="Source Han Sans JP"/>
                <a:cs typeface="Source Han Sans JP"/>
                <a:sym typeface="Source Han Sans JP"/>
              </a:rPr>
              <a:t>が高い</a:t>
            </a:r>
            <a:endParaRPr lang="en-US" altLang="ja-JP" sz="2499" dirty="0">
              <a:solidFill>
                <a:srgbClr val="11100E"/>
              </a:solidFill>
              <a:latin typeface="Source Han Sans JP"/>
              <a:ea typeface="Source Han Sans JP"/>
              <a:cs typeface="Source Han Sans JP"/>
              <a:sym typeface="Source Han Sans JP"/>
            </a:endParaRPr>
          </a:p>
          <a:p>
            <a:pPr algn="l">
              <a:lnSpc>
                <a:spcPts val="3499"/>
              </a:lnSpc>
              <a:spcBef>
                <a:spcPct val="0"/>
              </a:spcBef>
            </a:pPr>
            <a:r>
              <a:rPr lang="ja-JP" altLang="en-US" sz="2499" dirty="0">
                <a:solidFill>
                  <a:srgbClr val="11100E"/>
                </a:solidFill>
                <a:latin typeface="Source Han Sans JP"/>
                <a:ea typeface="Source Han Sans JP"/>
                <a:cs typeface="Source Han Sans JP"/>
                <a:sym typeface="Source Han Sans JP"/>
              </a:rPr>
              <a:t>✔</a:t>
            </a:r>
            <a:r>
              <a:rPr lang="ja-JP" altLang="en-US" sz="2499" b="1" dirty="0">
                <a:solidFill>
                  <a:srgbClr val="11100E"/>
                </a:solidFill>
                <a:latin typeface="Source Han Sans JP"/>
                <a:ea typeface="Source Han Sans JP"/>
                <a:cs typeface="Source Han Sans JP"/>
                <a:sym typeface="Source Han Sans JP"/>
              </a:rPr>
              <a:t>既婚者</a:t>
            </a:r>
            <a:r>
              <a:rPr lang="ja-JP" altLang="en-US" sz="2499" dirty="0">
                <a:solidFill>
                  <a:srgbClr val="11100E"/>
                </a:solidFill>
                <a:latin typeface="Source Han Sans JP"/>
                <a:ea typeface="Source Han Sans JP"/>
                <a:cs typeface="Source Han Sans JP"/>
                <a:sym typeface="Source Han Sans JP"/>
              </a:rPr>
              <a:t>が</a:t>
            </a:r>
            <a:r>
              <a:rPr lang="en-US" altLang="ja-JP" sz="3000" b="1" u="sng" dirty="0">
                <a:solidFill>
                  <a:srgbClr val="11100E"/>
                </a:solidFill>
                <a:latin typeface="Source Han Sans JP"/>
                <a:ea typeface="Source Han Sans JP"/>
                <a:cs typeface="Source Han Sans JP"/>
                <a:sym typeface="Source Han Sans JP"/>
              </a:rPr>
              <a:t>55.5</a:t>
            </a:r>
            <a:r>
              <a:rPr lang="ja-JP" altLang="en-US" sz="2499" b="1" u="sng" dirty="0">
                <a:solidFill>
                  <a:srgbClr val="11100E"/>
                </a:solidFill>
                <a:latin typeface="Source Han Sans JP"/>
                <a:ea typeface="Source Han Sans JP"/>
                <a:cs typeface="Source Han Sans JP"/>
                <a:sym typeface="Source Han Sans JP"/>
              </a:rPr>
              <a:t>％</a:t>
            </a:r>
            <a:r>
              <a:rPr lang="ja-JP" altLang="en-US" sz="2499" dirty="0">
                <a:solidFill>
                  <a:srgbClr val="11100E"/>
                </a:solidFill>
                <a:latin typeface="Source Han Sans JP"/>
                <a:ea typeface="Source Han Sans JP"/>
                <a:cs typeface="Source Han Sans JP"/>
                <a:sym typeface="Source Han Sans JP"/>
              </a:rPr>
              <a:t>、うち</a:t>
            </a:r>
            <a:r>
              <a:rPr lang="ja-JP" altLang="en-US" sz="2499" b="1" dirty="0">
                <a:solidFill>
                  <a:srgbClr val="11100E"/>
                </a:solidFill>
                <a:latin typeface="Source Han Sans JP"/>
                <a:ea typeface="Source Han Sans JP"/>
                <a:cs typeface="Source Han Sans JP"/>
                <a:sym typeface="Source Han Sans JP"/>
              </a:rPr>
              <a:t>子供あり</a:t>
            </a:r>
            <a:r>
              <a:rPr lang="ja-JP" altLang="en-US" sz="2499" dirty="0">
                <a:solidFill>
                  <a:srgbClr val="11100E"/>
                </a:solidFill>
                <a:latin typeface="Source Han Sans JP"/>
                <a:ea typeface="Source Han Sans JP"/>
                <a:cs typeface="Source Han Sans JP"/>
                <a:sym typeface="Source Han Sans JP"/>
              </a:rPr>
              <a:t>が</a:t>
            </a:r>
            <a:r>
              <a:rPr lang="en-US" altLang="ja-JP" sz="3000" b="1" u="sng" dirty="0">
                <a:solidFill>
                  <a:srgbClr val="11100E"/>
                </a:solidFill>
                <a:latin typeface="Source Han Sans JP"/>
                <a:ea typeface="Source Han Sans JP"/>
                <a:cs typeface="Source Han Sans JP"/>
                <a:sym typeface="Source Han Sans JP"/>
              </a:rPr>
              <a:t>73.0</a:t>
            </a:r>
            <a:r>
              <a:rPr lang="ja-JP" altLang="en-US" sz="2499" b="1" u="sng" dirty="0">
                <a:solidFill>
                  <a:srgbClr val="11100E"/>
                </a:solidFill>
                <a:latin typeface="Source Han Sans JP"/>
                <a:ea typeface="Source Han Sans JP"/>
                <a:cs typeface="Source Han Sans JP"/>
                <a:sym typeface="Source Han Sans JP"/>
              </a:rPr>
              <a:t>％</a:t>
            </a:r>
          </a:p>
          <a:p>
            <a:pPr algn="l">
              <a:lnSpc>
                <a:spcPts val="3499"/>
              </a:lnSpc>
              <a:spcBef>
                <a:spcPct val="0"/>
              </a:spcBef>
            </a:pPr>
            <a:r>
              <a:rPr lang="ja-JP" altLang="en-US" sz="2499" dirty="0">
                <a:solidFill>
                  <a:srgbClr val="11100E"/>
                </a:solidFill>
                <a:latin typeface="Source Han Sans JP"/>
                <a:ea typeface="Source Han Sans JP"/>
                <a:cs typeface="Source Han Sans JP"/>
                <a:sym typeface="Source Han Sans JP"/>
              </a:rPr>
              <a:t>✔夫婦ともフルタイムでバリバリ働く</a:t>
            </a:r>
            <a:r>
              <a:rPr lang="ja-JP" altLang="en-US" sz="2500" b="1" u="sng" dirty="0">
                <a:solidFill>
                  <a:srgbClr val="11100E"/>
                </a:solidFill>
                <a:latin typeface="Source Han Sans JP"/>
                <a:ea typeface="Source Han Sans JP"/>
                <a:cs typeface="Source Han Sans JP"/>
                <a:sym typeface="Source Han Sans JP"/>
              </a:rPr>
              <a:t>パワーカップル</a:t>
            </a:r>
            <a:r>
              <a:rPr lang="ja-JP" altLang="en-US" sz="2499" dirty="0">
                <a:solidFill>
                  <a:srgbClr val="11100E"/>
                </a:solidFill>
                <a:latin typeface="Source Han Sans JP"/>
                <a:ea typeface="Source Han Sans JP"/>
                <a:cs typeface="Source Han Sans JP"/>
                <a:sym typeface="Source Han Sans JP"/>
              </a:rPr>
              <a:t>も</a:t>
            </a:r>
          </a:p>
          <a:p>
            <a:pPr algn="l">
              <a:lnSpc>
                <a:spcPts val="3499"/>
              </a:lnSpc>
              <a:spcBef>
                <a:spcPct val="0"/>
              </a:spcBef>
            </a:pPr>
            <a:r>
              <a:rPr lang="ja-JP" altLang="en-US" sz="2499" dirty="0">
                <a:solidFill>
                  <a:srgbClr val="11100E"/>
                </a:solidFill>
                <a:latin typeface="Source Han Sans JP"/>
                <a:ea typeface="Source Han Sans JP"/>
                <a:cs typeface="Source Han Sans JP"/>
                <a:sym typeface="Source Han Sans JP"/>
              </a:rPr>
              <a:t>✔</a:t>
            </a:r>
            <a:r>
              <a:rPr lang="ja-JP" altLang="en-US" sz="2500" b="1" dirty="0">
                <a:solidFill>
                  <a:srgbClr val="11100E"/>
                </a:solidFill>
                <a:latin typeface="Source Han Sans JP"/>
                <a:ea typeface="Source Han Sans JP"/>
                <a:cs typeface="Source Han Sans JP"/>
                <a:sym typeface="Source Han Sans JP"/>
              </a:rPr>
              <a:t>個人平均年収</a:t>
            </a:r>
            <a:r>
              <a:rPr lang="ja-JP" altLang="en-US" sz="2499" dirty="0">
                <a:solidFill>
                  <a:srgbClr val="11100E"/>
                </a:solidFill>
                <a:latin typeface="Source Han Sans JP"/>
                <a:ea typeface="Source Han Sans JP"/>
                <a:cs typeface="Source Han Sans JP"/>
                <a:sym typeface="Source Han Sans JP"/>
              </a:rPr>
              <a:t>は</a:t>
            </a:r>
            <a:r>
              <a:rPr lang="en-US" altLang="ja-JP" sz="3000" b="1" u="sng" dirty="0">
                <a:solidFill>
                  <a:srgbClr val="11100E"/>
                </a:solidFill>
                <a:latin typeface="Source Han Sans JP"/>
                <a:ea typeface="Source Han Sans JP"/>
                <a:cs typeface="Source Han Sans JP"/>
                <a:sym typeface="Source Han Sans JP"/>
              </a:rPr>
              <a:t>539</a:t>
            </a:r>
            <a:r>
              <a:rPr lang="ja-JP" altLang="en-US" sz="2499" u="sng" dirty="0">
                <a:solidFill>
                  <a:srgbClr val="11100E"/>
                </a:solidFill>
                <a:latin typeface="Source Han Sans JP"/>
                <a:ea typeface="Source Han Sans JP"/>
                <a:cs typeface="Source Han Sans JP"/>
                <a:sym typeface="Source Han Sans JP"/>
              </a:rPr>
              <a:t>万円</a:t>
            </a:r>
            <a:r>
              <a:rPr lang="ja-JP" altLang="en-US" sz="2499" dirty="0">
                <a:solidFill>
                  <a:srgbClr val="11100E"/>
                </a:solidFill>
                <a:latin typeface="Source Han Sans JP"/>
                <a:ea typeface="Source Han Sans JP"/>
                <a:cs typeface="Source Han Sans JP"/>
                <a:sym typeface="Source Han Sans JP"/>
              </a:rPr>
              <a:t>、</a:t>
            </a:r>
            <a:r>
              <a:rPr lang="ja-JP" altLang="en-US" sz="2500" b="1" dirty="0">
                <a:solidFill>
                  <a:srgbClr val="11100E"/>
                </a:solidFill>
                <a:latin typeface="Source Han Sans JP"/>
                <a:ea typeface="Source Han Sans JP"/>
                <a:cs typeface="Source Han Sans JP"/>
                <a:sym typeface="Source Han Sans JP"/>
              </a:rPr>
              <a:t>世帯年収平均</a:t>
            </a:r>
            <a:r>
              <a:rPr lang="ja-JP" altLang="en-US" sz="2499" dirty="0">
                <a:solidFill>
                  <a:srgbClr val="11100E"/>
                </a:solidFill>
                <a:latin typeface="Source Han Sans JP"/>
                <a:ea typeface="Source Han Sans JP"/>
                <a:cs typeface="Source Han Sans JP"/>
                <a:sym typeface="Source Han Sans JP"/>
              </a:rPr>
              <a:t>は</a:t>
            </a:r>
            <a:r>
              <a:rPr lang="en-US" altLang="ja-JP" sz="3000" b="1" u="sng" dirty="0">
                <a:solidFill>
                  <a:srgbClr val="11100E"/>
                </a:solidFill>
                <a:latin typeface="Source Han Sans JP"/>
                <a:ea typeface="Source Han Sans JP"/>
                <a:cs typeface="Source Han Sans JP"/>
                <a:sym typeface="Source Han Sans JP"/>
              </a:rPr>
              <a:t>989</a:t>
            </a:r>
            <a:r>
              <a:rPr lang="ja-JP" altLang="en-US" sz="2499" u="sng" dirty="0">
                <a:solidFill>
                  <a:srgbClr val="11100E"/>
                </a:solidFill>
                <a:latin typeface="Source Han Sans JP"/>
                <a:ea typeface="Source Han Sans JP"/>
                <a:cs typeface="Source Han Sans JP"/>
                <a:sym typeface="Source Han Sans JP"/>
              </a:rPr>
              <a:t>万円</a:t>
            </a:r>
          </a:p>
          <a:p>
            <a:pPr algn="l">
              <a:lnSpc>
                <a:spcPts val="3499"/>
              </a:lnSpc>
              <a:spcBef>
                <a:spcPct val="0"/>
              </a:spcBef>
            </a:pPr>
            <a:r>
              <a:rPr lang="ja-JP" altLang="en-US" sz="2499" dirty="0">
                <a:solidFill>
                  <a:srgbClr val="11100E"/>
                </a:solidFill>
                <a:latin typeface="Source Han Sans JP"/>
                <a:ea typeface="Source Han Sans JP"/>
                <a:cs typeface="Source Han Sans JP"/>
                <a:sym typeface="Source Han Sans JP"/>
              </a:rPr>
              <a:t>　（既婚者のみの世帯年収は、</a:t>
            </a:r>
            <a:r>
              <a:rPr lang="en-US" altLang="ja-JP" sz="3000" b="1" dirty="0">
                <a:solidFill>
                  <a:srgbClr val="11100E"/>
                </a:solidFill>
                <a:latin typeface="Source Han Sans JP"/>
                <a:ea typeface="Source Han Sans JP"/>
                <a:cs typeface="Source Han Sans JP"/>
                <a:sym typeface="Source Han Sans JP"/>
              </a:rPr>
              <a:t>1,162</a:t>
            </a:r>
            <a:r>
              <a:rPr lang="ja-JP" altLang="en-US" sz="2499" dirty="0">
                <a:solidFill>
                  <a:srgbClr val="11100E"/>
                </a:solidFill>
                <a:latin typeface="Source Han Sans JP"/>
                <a:ea typeface="Source Han Sans JP"/>
                <a:cs typeface="Source Han Sans JP"/>
                <a:sym typeface="Source Han Sans JP"/>
              </a:rPr>
              <a:t>万円）</a:t>
            </a:r>
            <a:endParaRPr lang="en-US" altLang="ja-JP" sz="2499" dirty="0">
              <a:solidFill>
                <a:srgbClr val="11100E"/>
              </a:solidFill>
              <a:latin typeface="Source Han Sans JP"/>
              <a:ea typeface="Source Han Sans JP"/>
              <a:cs typeface="Source Han Sans JP"/>
              <a:sym typeface="Source Han Sans JP"/>
            </a:endParaRPr>
          </a:p>
          <a:p>
            <a:pPr algn="l">
              <a:lnSpc>
                <a:spcPts val="3499"/>
              </a:lnSpc>
              <a:spcBef>
                <a:spcPct val="0"/>
              </a:spcBef>
            </a:pPr>
            <a:r>
              <a:rPr lang="ja-JP" altLang="en-US" sz="2499" dirty="0">
                <a:solidFill>
                  <a:srgbClr val="11100E"/>
                </a:solidFill>
                <a:latin typeface="Source Han Sans JP"/>
                <a:ea typeface="Source Han Sans JP"/>
                <a:cs typeface="Source Han Sans JP"/>
                <a:sym typeface="Source Han Sans JP"/>
              </a:rPr>
              <a:t>✔世帯あたり（独身＋既婚）の</a:t>
            </a:r>
            <a:r>
              <a:rPr lang="ja-JP" altLang="en-US" sz="2500" b="1" dirty="0">
                <a:solidFill>
                  <a:srgbClr val="11100E"/>
                </a:solidFill>
                <a:latin typeface="Source Han Sans JP"/>
                <a:ea typeface="Source Han Sans JP"/>
                <a:cs typeface="Source Han Sans JP"/>
                <a:sym typeface="Source Han Sans JP"/>
              </a:rPr>
              <a:t>預貯金総額平均</a:t>
            </a:r>
            <a:r>
              <a:rPr lang="ja-JP" altLang="en-US" sz="2499" dirty="0">
                <a:solidFill>
                  <a:srgbClr val="11100E"/>
                </a:solidFill>
                <a:latin typeface="Source Han Sans JP"/>
                <a:ea typeface="Source Han Sans JP"/>
                <a:cs typeface="Source Han Sans JP"/>
                <a:sym typeface="Source Han Sans JP"/>
              </a:rPr>
              <a:t>・・・</a:t>
            </a:r>
            <a:r>
              <a:rPr lang="en-US" altLang="ja-JP" sz="3000" b="1" u="sng" dirty="0">
                <a:solidFill>
                  <a:srgbClr val="11100E"/>
                </a:solidFill>
                <a:latin typeface="Source Han Sans JP"/>
                <a:ea typeface="Source Han Sans JP"/>
                <a:cs typeface="Source Han Sans JP"/>
                <a:sym typeface="Source Han Sans JP"/>
              </a:rPr>
              <a:t>1,849</a:t>
            </a:r>
            <a:r>
              <a:rPr lang="ja-JP" altLang="en-US" sz="2499" b="1" u="sng" dirty="0">
                <a:solidFill>
                  <a:srgbClr val="11100E"/>
                </a:solidFill>
                <a:latin typeface="Source Han Sans JP"/>
                <a:ea typeface="Source Han Sans JP"/>
                <a:cs typeface="Source Han Sans JP"/>
                <a:sym typeface="Source Han Sans JP"/>
              </a:rPr>
              <a:t>万円</a:t>
            </a:r>
            <a:endParaRPr lang="ja-JP" altLang="en-US" sz="2499" u="sng" dirty="0">
              <a:solidFill>
                <a:srgbClr val="11100E"/>
              </a:solidFill>
              <a:latin typeface="Source Han Sans JP"/>
              <a:ea typeface="Source Han Sans JP"/>
              <a:cs typeface="Source Han Sans JP"/>
              <a:sym typeface="Source Han Sans JP"/>
            </a:endParaRPr>
          </a:p>
          <a:p>
            <a:pPr>
              <a:lnSpc>
                <a:spcPts val="3499"/>
              </a:lnSpc>
              <a:spcBef>
                <a:spcPct val="0"/>
              </a:spcBef>
            </a:pPr>
            <a:r>
              <a:rPr lang="ja-JP" altLang="en-US" sz="2499" dirty="0">
                <a:solidFill>
                  <a:srgbClr val="11100E"/>
                </a:solidFill>
                <a:latin typeface="Source Han Sans JP"/>
                <a:ea typeface="Source Han Sans JP"/>
                <a:cs typeface="Source Han Sans JP"/>
                <a:sym typeface="Source Han Sans JP"/>
              </a:rPr>
              <a:t>✔投資や資産運用に前向き（</a:t>
            </a:r>
            <a:r>
              <a:rPr lang="en-US" altLang="ja-JP" sz="3000" b="1" u="sng" dirty="0">
                <a:solidFill>
                  <a:srgbClr val="11100E"/>
                </a:solidFill>
                <a:latin typeface="Source Han Sans JP"/>
                <a:ea typeface="Source Han Sans JP"/>
                <a:cs typeface="Source Han Sans JP"/>
                <a:sym typeface="Source Han Sans JP"/>
              </a:rPr>
              <a:t>9</a:t>
            </a:r>
            <a:r>
              <a:rPr lang="ja-JP" altLang="en-US" sz="2499" b="1" u="sng" dirty="0">
                <a:solidFill>
                  <a:srgbClr val="11100E"/>
                </a:solidFill>
                <a:latin typeface="Source Han Sans JP"/>
                <a:ea typeface="Source Han Sans JP"/>
                <a:cs typeface="Source Han Sans JP"/>
                <a:sym typeface="Source Han Sans JP"/>
              </a:rPr>
              <a:t>割</a:t>
            </a:r>
            <a:r>
              <a:rPr lang="ja-JP" altLang="en-US" sz="2499" dirty="0">
                <a:solidFill>
                  <a:srgbClr val="11100E"/>
                </a:solidFill>
                <a:latin typeface="Source Han Sans JP"/>
                <a:ea typeface="Source Han Sans JP"/>
                <a:cs typeface="Source Han Sans JP"/>
                <a:sym typeface="Source Han Sans JP"/>
              </a:rPr>
              <a:t>）</a:t>
            </a:r>
            <a:endParaRPr lang="en-US" altLang="ja-JP" sz="2499" dirty="0">
              <a:solidFill>
                <a:srgbClr val="11100E"/>
              </a:solidFill>
              <a:latin typeface="Source Han Sans JP"/>
              <a:ea typeface="Source Han Sans JP"/>
              <a:cs typeface="Source Han Sans JP"/>
              <a:sym typeface="Source Han Sans JP"/>
            </a:endParaRPr>
          </a:p>
          <a:p>
            <a:pPr algn="l">
              <a:lnSpc>
                <a:spcPts val="3499"/>
              </a:lnSpc>
              <a:spcBef>
                <a:spcPct val="0"/>
              </a:spcBef>
            </a:pPr>
            <a:r>
              <a:rPr lang="ja-JP" altLang="en-US" sz="2499" dirty="0">
                <a:solidFill>
                  <a:srgbClr val="11100E"/>
                </a:solidFill>
                <a:latin typeface="Source Han Sans JP"/>
                <a:ea typeface="Source Han Sans JP"/>
                <a:cs typeface="Source Han Sans JP"/>
                <a:sym typeface="Source Han Sans JP"/>
              </a:rPr>
              <a:t>✔</a:t>
            </a:r>
            <a:r>
              <a:rPr lang="ja-JP" altLang="en-US" sz="2500" b="1" dirty="0">
                <a:solidFill>
                  <a:srgbClr val="11100E"/>
                </a:solidFill>
                <a:latin typeface="Source Han Sans JP"/>
                <a:ea typeface="Source Han Sans JP"/>
                <a:cs typeface="Source Han Sans JP"/>
                <a:sym typeface="Source Han Sans JP"/>
              </a:rPr>
              <a:t>健康・ウェルビーイングへの関心</a:t>
            </a:r>
            <a:r>
              <a:rPr lang="ja-JP" altLang="en-US" sz="2499" dirty="0">
                <a:solidFill>
                  <a:srgbClr val="11100E"/>
                </a:solidFill>
                <a:latin typeface="Source Han Sans JP"/>
                <a:ea typeface="Source Han Sans JP"/>
                <a:cs typeface="Source Han Sans JP"/>
                <a:sym typeface="Source Han Sans JP"/>
              </a:rPr>
              <a:t>が高い（</a:t>
            </a:r>
            <a:r>
              <a:rPr lang="en-US" altLang="ja-JP" sz="3000" b="1" u="sng" dirty="0">
                <a:solidFill>
                  <a:srgbClr val="11100E"/>
                </a:solidFill>
                <a:latin typeface="Source Han Sans JP"/>
                <a:ea typeface="Source Han Sans JP"/>
                <a:cs typeface="Source Han Sans JP"/>
                <a:sym typeface="Source Han Sans JP"/>
              </a:rPr>
              <a:t>7</a:t>
            </a:r>
            <a:r>
              <a:rPr lang="ja-JP" altLang="en-US" sz="2499" b="1" u="sng" dirty="0">
                <a:solidFill>
                  <a:srgbClr val="11100E"/>
                </a:solidFill>
                <a:latin typeface="Source Han Sans JP"/>
                <a:ea typeface="Source Han Sans JP"/>
                <a:cs typeface="Source Han Sans JP"/>
                <a:sym typeface="Source Han Sans JP"/>
              </a:rPr>
              <a:t>割</a:t>
            </a:r>
            <a:r>
              <a:rPr lang="ja-JP" altLang="en-US" sz="2499" dirty="0">
                <a:solidFill>
                  <a:srgbClr val="11100E"/>
                </a:solidFill>
                <a:latin typeface="Source Han Sans JP"/>
                <a:ea typeface="Source Han Sans JP"/>
                <a:cs typeface="Source Han Sans JP"/>
                <a:sym typeface="Source Han Sans JP"/>
              </a:rPr>
              <a:t>）</a:t>
            </a:r>
            <a:endParaRPr lang="en-US" altLang="ja-JP" sz="2499" dirty="0">
              <a:solidFill>
                <a:srgbClr val="11100E"/>
              </a:solidFill>
              <a:latin typeface="Source Han Sans JP"/>
              <a:ea typeface="Source Han Sans JP"/>
              <a:cs typeface="Source Han Sans JP"/>
              <a:sym typeface="Source Han Sans JP"/>
            </a:endParaRPr>
          </a:p>
          <a:p>
            <a:pPr>
              <a:lnSpc>
                <a:spcPts val="3499"/>
              </a:lnSpc>
              <a:spcBef>
                <a:spcPct val="0"/>
              </a:spcBef>
            </a:pPr>
            <a:r>
              <a:rPr lang="ja-JP" altLang="en-US" sz="2499" dirty="0">
                <a:solidFill>
                  <a:srgbClr val="11100E"/>
                </a:solidFill>
                <a:latin typeface="Source Han Sans JP"/>
                <a:ea typeface="Source Han Sans JP"/>
                <a:cs typeface="Source Han Sans JP"/>
                <a:sym typeface="Source Han Sans JP"/>
              </a:rPr>
              <a:t>✔日経ウーマンの記事・広告に</a:t>
            </a:r>
            <a:r>
              <a:rPr lang="ja-JP" altLang="en-US" sz="2500" b="1" dirty="0">
                <a:solidFill>
                  <a:srgbClr val="11100E"/>
                </a:solidFill>
                <a:latin typeface="Source Han Sans JP"/>
                <a:ea typeface="Source Han Sans JP"/>
                <a:cs typeface="Source Han Sans JP"/>
                <a:sym typeface="Source Han Sans JP"/>
              </a:rPr>
              <a:t>信頼</a:t>
            </a:r>
            <a:r>
              <a:rPr lang="ja-JP" altLang="en-US" sz="2499" dirty="0">
                <a:solidFill>
                  <a:srgbClr val="11100E"/>
                </a:solidFill>
                <a:latin typeface="Source Han Sans JP"/>
                <a:ea typeface="Source Han Sans JP"/>
                <a:cs typeface="Source Han Sans JP"/>
                <a:sym typeface="Source Han Sans JP"/>
              </a:rPr>
              <a:t>を寄せている（</a:t>
            </a:r>
            <a:r>
              <a:rPr lang="en-US" altLang="ja-JP" sz="3000" b="1" u="sng" dirty="0">
                <a:solidFill>
                  <a:srgbClr val="11100E"/>
                </a:solidFill>
                <a:latin typeface="Source Han Sans JP"/>
                <a:ea typeface="Source Han Sans JP"/>
                <a:cs typeface="Source Han Sans JP"/>
                <a:sym typeface="Source Han Sans JP"/>
              </a:rPr>
              <a:t>9</a:t>
            </a:r>
            <a:r>
              <a:rPr lang="ja-JP" altLang="en-US" sz="2499" b="1" u="sng" dirty="0">
                <a:solidFill>
                  <a:srgbClr val="11100E"/>
                </a:solidFill>
                <a:latin typeface="Source Han Sans JP"/>
                <a:ea typeface="Source Han Sans JP"/>
                <a:cs typeface="Source Han Sans JP"/>
                <a:sym typeface="Source Han Sans JP"/>
              </a:rPr>
              <a:t>割</a:t>
            </a:r>
            <a:r>
              <a:rPr lang="ja-JP" altLang="en-US" sz="2499" dirty="0">
                <a:solidFill>
                  <a:srgbClr val="11100E"/>
                </a:solidFill>
                <a:latin typeface="Source Han Sans JP"/>
                <a:ea typeface="Source Han Sans JP"/>
                <a:cs typeface="Source Han Sans JP"/>
                <a:sym typeface="Source Han Sans JP"/>
              </a:rPr>
              <a:t>）</a:t>
            </a:r>
            <a:endParaRPr lang="en-US" altLang="ja-JP" sz="2499" dirty="0">
              <a:solidFill>
                <a:srgbClr val="11100E"/>
              </a:solidFill>
              <a:latin typeface="Source Han Sans JP"/>
              <a:ea typeface="Source Han Sans JP"/>
              <a:cs typeface="Source Han Sans JP"/>
              <a:sym typeface="Source Han Sans JP"/>
            </a:endParaRPr>
          </a:p>
          <a:p>
            <a:pPr algn="l">
              <a:lnSpc>
                <a:spcPts val="3499"/>
              </a:lnSpc>
              <a:spcBef>
                <a:spcPct val="0"/>
              </a:spcBef>
            </a:pPr>
            <a:r>
              <a:rPr lang="ja-JP" altLang="en-US" sz="2499" dirty="0">
                <a:solidFill>
                  <a:srgbClr val="11100E"/>
                </a:solidFill>
                <a:latin typeface="Source Han Sans JP"/>
                <a:ea typeface="Source Han Sans JP"/>
                <a:cs typeface="Source Han Sans JP"/>
                <a:sym typeface="Source Han Sans JP"/>
              </a:rPr>
              <a:t>✔</a:t>
            </a:r>
            <a:r>
              <a:rPr lang="ja-JP" altLang="en-US" sz="2499" b="1" dirty="0">
                <a:solidFill>
                  <a:srgbClr val="11100E"/>
                </a:solidFill>
                <a:latin typeface="Source Han Sans JP"/>
                <a:ea typeface="Source Han Sans JP"/>
                <a:cs typeface="Source Han Sans JP"/>
                <a:sym typeface="Source Han Sans JP"/>
              </a:rPr>
              <a:t>過半数</a:t>
            </a:r>
            <a:r>
              <a:rPr lang="ja-JP" altLang="en-US" sz="2499" dirty="0">
                <a:solidFill>
                  <a:srgbClr val="11100E"/>
                </a:solidFill>
                <a:latin typeface="Source Han Sans JP"/>
                <a:ea typeface="Source Han Sans JP"/>
                <a:cs typeface="Source Han Sans JP"/>
                <a:sym typeface="Source Han Sans JP"/>
              </a:rPr>
              <a:t>が</a:t>
            </a:r>
            <a:r>
              <a:rPr lang="ja-JP" altLang="en-US" sz="2499" b="1" dirty="0">
                <a:solidFill>
                  <a:srgbClr val="11100E"/>
                </a:solidFill>
                <a:latin typeface="Source Han Sans JP"/>
                <a:ea typeface="Source Han Sans JP"/>
                <a:cs typeface="Source Han Sans JP"/>
                <a:sym typeface="Source Han Sans JP"/>
              </a:rPr>
              <a:t>転職に関心あり</a:t>
            </a:r>
            <a:endParaRPr lang="en-US" altLang="ja-JP" sz="2499" b="1" dirty="0">
              <a:solidFill>
                <a:srgbClr val="11100E"/>
              </a:solidFill>
              <a:latin typeface="Source Han Sans JP"/>
              <a:ea typeface="Source Han Sans JP"/>
              <a:cs typeface="Source Han Sans JP"/>
              <a:sym typeface="Source Han Sans JP"/>
            </a:endParaRPr>
          </a:p>
          <a:p>
            <a:pPr algn="l">
              <a:lnSpc>
                <a:spcPts val="3499"/>
              </a:lnSpc>
              <a:spcBef>
                <a:spcPct val="0"/>
              </a:spcBef>
            </a:pPr>
            <a:endParaRPr lang="en-US" altLang="ja-JP" sz="2499" dirty="0">
              <a:solidFill>
                <a:srgbClr val="11100E"/>
              </a:solidFill>
              <a:latin typeface="Source Han Sans JP"/>
              <a:ea typeface="Source Han Sans JP"/>
              <a:cs typeface="Source Han Sans JP"/>
              <a:sym typeface="Source Han Sans JP"/>
            </a:endParaRPr>
          </a:p>
          <a:p>
            <a:pPr algn="l">
              <a:lnSpc>
                <a:spcPts val="3499"/>
              </a:lnSpc>
              <a:spcBef>
                <a:spcPct val="0"/>
              </a:spcBef>
            </a:pPr>
            <a:r>
              <a:rPr lang="ja-JP" altLang="en-US" sz="2499" b="1" dirty="0">
                <a:solidFill>
                  <a:srgbClr val="11100E"/>
                </a:solidFill>
                <a:latin typeface="Source Han Sans JP"/>
                <a:ea typeface="Source Han Sans JP"/>
                <a:cs typeface="Source Han Sans JP"/>
                <a:sym typeface="Source Han Sans JP"/>
              </a:rPr>
              <a:t>「日経ウーマン読者プロフィールデータ」はこちら。ぜひご覧ください！</a:t>
            </a:r>
            <a:endParaRPr lang="en-US" altLang="ja-JP" sz="2499" b="1" dirty="0">
              <a:solidFill>
                <a:srgbClr val="11100E"/>
              </a:solidFill>
              <a:latin typeface="Source Han Sans JP"/>
              <a:ea typeface="Source Han Sans JP"/>
              <a:cs typeface="Source Han Sans JP"/>
              <a:sym typeface="Source Han Sans JP"/>
            </a:endParaRPr>
          </a:p>
          <a:p>
            <a:pPr>
              <a:lnSpc>
                <a:spcPts val="3499"/>
              </a:lnSpc>
              <a:spcBef>
                <a:spcPct val="0"/>
              </a:spcBef>
            </a:pPr>
            <a:r>
              <a:rPr lang="en-US" altLang="ja-JP" dirty="0">
                <a:solidFill>
                  <a:srgbClr val="11100E"/>
                </a:solidFill>
                <a:latin typeface="Source Han Sans JP"/>
                <a:ea typeface="Source Han Sans JP"/>
                <a:cs typeface="Source Han Sans JP"/>
                <a:sym typeface="Source Han Sans JP"/>
                <a:hlinkClick r:id="rId6"/>
              </a:rPr>
              <a:t>https://www.nikkeibp.co.jp/ad/atcl/magazine/WOM/250900_so_WOM_readerprofile.pdf</a:t>
            </a:r>
            <a:endParaRPr lang="en-US" altLang="ja-JP" dirty="0">
              <a:solidFill>
                <a:srgbClr val="11100E"/>
              </a:solidFill>
              <a:latin typeface="Source Han Sans JP"/>
              <a:ea typeface="Source Han Sans JP"/>
              <a:cs typeface="Source Han Sans JP"/>
              <a:sym typeface="Source Han Sans JP"/>
            </a:endParaRPr>
          </a:p>
          <a:p>
            <a:pPr>
              <a:lnSpc>
                <a:spcPts val="3499"/>
              </a:lnSpc>
              <a:spcBef>
                <a:spcPct val="0"/>
              </a:spcBef>
            </a:pPr>
            <a:endParaRPr lang="en-US" altLang="ja-JP" dirty="0">
              <a:solidFill>
                <a:srgbClr val="11100E"/>
              </a:solidFill>
              <a:latin typeface="Source Han Sans JP"/>
              <a:ea typeface="Source Han Sans JP"/>
              <a:cs typeface="Source Han Sans JP"/>
              <a:sym typeface="Source Han Sans JP"/>
            </a:endParaRPr>
          </a:p>
          <a:p>
            <a:pPr>
              <a:lnSpc>
                <a:spcPts val="3499"/>
              </a:lnSpc>
              <a:spcBef>
                <a:spcPct val="0"/>
              </a:spcBef>
            </a:pPr>
            <a:r>
              <a:rPr lang="ja-JP" altLang="en-US" dirty="0">
                <a:solidFill>
                  <a:srgbClr val="11100E"/>
                </a:solidFill>
                <a:latin typeface="Source Han Sans JP"/>
                <a:ea typeface="Source Han Sans JP"/>
                <a:cs typeface="Source Han Sans JP"/>
                <a:sym typeface="Source Han Sans JP"/>
              </a:rPr>
              <a:t>　</a:t>
            </a:r>
            <a:endParaRPr lang="en-US" altLang="ja-JP" dirty="0">
              <a:solidFill>
                <a:srgbClr val="11100E"/>
              </a:solidFill>
              <a:latin typeface="Source Han Sans JP"/>
              <a:ea typeface="Source Han Sans JP"/>
              <a:cs typeface="Source Han Sans JP"/>
              <a:sym typeface="Source Han Sans JP"/>
            </a:endParaRPr>
          </a:p>
          <a:p>
            <a:pPr>
              <a:lnSpc>
                <a:spcPts val="3499"/>
              </a:lnSpc>
              <a:spcBef>
                <a:spcPct val="0"/>
              </a:spcBef>
            </a:pPr>
            <a:endParaRPr lang="en-US" altLang="ja-JP" sz="2499" dirty="0">
              <a:solidFill>
                <a:srgbClr val="11100E"/>
              </a:solidFill>
              <a:latin typeface="Source Han Sans JP"/>
              <a:ea typeface="Source Han Sans JP"/>
              <a:cs typeface="Source Han Sans JP"/>
              <a:sym typeface="Source Han Sans JP"/>
            </a:endParaRPr>
          </a:p>
          <a:p>
            <a:pPr algn="l">
              <a:lnSpc>
                <a:spcPts val="3499"/>
              </a:lnSpc>
              <a:spcBef>
                <a:spcPct val="0"/>
              </a:spcBef>
            </a:pPr>
            <a:endParaRPr lang="ja-JP" altLang="en-US" sz="2499" dirty="0">
              <a:solidFill>
                <a:srgbClr val="11100E"/>
              </a:solidFill>
              <a:latin typeface="Source Han Sans JP"/>
              <a:ea typeface="Source Han Sans JP"/>
              <a:cs typeface="Source Han Sans JP"/>
              <a:sym typeface="Source Han Sans JP"/>
            </a:endParaRPr>
          </a:p>
          <a:p>
            <a:pPr algn="l">
              <a:lnSpc>
                <a:spcPts val="3499"/>
              </a:lnSpc>
              <a:spcBef>
                <a:spcPct val="0"/>
              </a:spcBef>
            </a:pPr>
            <a:endParaRPr lang="en-US" sz="2499" dirty="0">
              <a:solidFill>
                <a:srgbClr val="11100E"/>
              </a:solidFill>
              <a:latin typeface="Source Han Sans JP"/>
              <a:ea typeface="Source Han Sans JP"/>
              <a:cs typeface="Source Han Sans JP"/>
              <a:sym typeface="Source Han Sans JP"/>
            </a:endParaRPr>
          </a:p>
          <a:p>
            <a:pPr algn="l">
              <a:lnSpc>
                <a:spcPts val="3499"/>
              </a:lnSpc>
              <a:spcBef>
                <a:spcPct val="0"/>
              </a:spcBef>
            </a:pPr>
            <a:endParaRPr lang="en-US" sz="2499" dirty="0">
              <a:solidFill>
                <a:srgbClr val="11100E"/>
              </a:solidFill>
              <a:latin typeface="Source Han Sans JP"/>
              <a:ea typeface="Source Han Sans JP"/>
              <a:cs typeface="Source Han Sans JP"/>
              <a:sym typeface="Source Han Sans JP"/>
            </a:endParaRPr>
          </a:p>
          <a:p>
            <a:pPr algn="l">
              <a:lnSpc>
                <a:spcPts val="3499"/>
              </a:lnSpc>
              <a:spcBef>
                <a:spcPct val="0"/>
              </a:spcBef>
            </a:pPr>
            <a:endParaRPr lang="en-US" sz="2499" dirty="0">
              <a:solidFill>
                <a:srgbClr val="11100E"/>
              </a:solidFill>
              <a:latin typeface="Source Han Sans JP"/>
              <a:ea typeface="Source Han Sans JP"/>
              <a:cs typeface="Source Han Sans JP"/>
              <a:sym typeface="Source Han Sans JP"/>
            </a:endParaRPr>
          </a:p>
        </p:txBody>
      </p:sp>
      <p:sp>
        <p:nvSpPr>
          <p:cNvPr id="13" name="TextBox 13"/>
          <p:cNvSpPr txBox="1"/>
          <p:nvPr/>
        </p:nvSpPr>
        <p:spPr>
          <a:xfrm>
            <a:off x="-1" y="1097487"/>
            <a:ext cx="10471561" cy="572357"/>
          </a:xfrm>
          <a:prstGeom prst="rect">
            <a:avLst/>
          </a:prstGeom>
        </p:spPr>
        <p:txBody>
          <a:bodyPr lIns="0" tIns="0" rIns="0" bIns="0" rtlCol="0" anchor="t">
            <a:spAutoFit/>
          </a:bodyPr>
          <a:lstStyle/>
          <a:p>
            <a:pPr algn="ctr">
              <a:lnSpc>
                <a:spcPts val="4677"/>
              </a:lnSpc>
              <a:spcBef>
                <a:spcPct val="0"/>
              </a:spcBef>
            </a:pPr>
            <a:r>
              <a:rPr lang="ja-JP" altLang="en-US" sz="3341" b="1" dirty="0">
                <a:solidFill>
                  <a:srgbClr val="9B6B43"/>
                </a:solidFill>
                <a:latin typeface="Source Han Sans JP Bold"/>
                <a:ea typeface="Source Han Sans JP Bold"/>
                <a:cs typeface="Source Han Sans JP Bold"/>
                <a:sym typeface="Source Han Sans JP Bold"/>
              </a:rPr>
              <a:t>「日経ウーマン」</a:t>
            </a:r>
            <a:r>
              <a:rPr lang="en-US" sz="3341" b="1" dirty="0">
                <a:solidFill>
                  <a:srgbClr val="9B6B43"/>
                </a:solidFill>
                <a:latin typeface="Source Han Sans JP Bold"/>
                <a:ea typeface="Source Han Sans JP Bold"/>
                <a:cs typeface="Source Han Sans JP Bold"/>
                <a:sym typeface="Source Han Sans JP Bold"/>
              </a:rPr>
              <a:t>の</a:t>
            </a:r>
            <a:r>
              <a:rPr lang="ja-JP" altLang="en-US" sz="3341" b="1" dirty="0">
                <a:solidFill>
                  <a:srgbClr val="9B6B43"/>
                </a:solidFill>
                <a:latin typeface="Source Han Sans JP Bold"/>
                <a:ea typeface="Source Han Sans JP Bold"/>
                <a:cs typeface="Source Han Sans JP Bold"/>
                <a:sym typeface="Source Han Sans JP Bold"/>
              </a:rPr>
              <a:t>コア</a:t>
            </a:r>
            <a:r>
              <a:rPr lang="en-US" sz="3341" b="1" dirty="0" err="1">
                <a:solidFill>
                  <a:srgbClr val="9B6B43"/>
                </a:solidFill>
                <a:latin typeface="Source Han Sans JP Bold"/>
                <a:ea typeface="Source Han Sans JP Bold"/>
                <a:cs typeface="Source Han Sans JP Bold"/>
                <a:sym typeface="Source Han Sans JP Bold"/>
              </a:rPr>
              <a:t>読者</a:t>
            </a:r>
            <a:r>
              <a:rPr lang="ja-JP" altLang="en-US" sz="3341" b="1" dirty="0">
                <a:solidFill>
                  <a:srgbClr val="9B6B43"/>
                </a:solidFill>
                <a:latin typeface="Source Han Sans JP Bold"/>
                <a:ea typeface="Source Han Sans JP Bold"/>
                <a:cs typeface="Source Han Sans JP Bold"/>
                <a:sym typeface="Source Han Sans JP Bold"/>
              </a:rPr>
              <a:t>層</a:t>
            </a:r>
            <a:r>
              <a:rPr lang="en-US" sz="3341" b="1" dirty="0" err="1">
                <a:solidFill>
                  <a:srgbClr val="9B6B43"/>
                </a:solidFill>
                <a:latin typeface="Source Han Sans JP Bold"/>
                <a:ea typeface="Source Han Sans JP Bold"/>
                <a:cs typeface="Source Han Sans JP Bold"/>
                <a:sym typeface="Source Han Sans JP Bold"/>
              </a:rPr>
              <a:t>は、こんな女性達</a:t>
            </a:r>
            <a:endParaRPr lang="en-US" sz="3341" b="1" dirty="0">
              <a:solidFill>
                <a:srgbClr val="9B6B43"/>
              </a:solidFill>
              <a:latin typeface="Source Han Sans JP Bold"/>
              <a:ea typeface="Source Han Sans JP Bold"/>
              <a:cs typeface="Source Han Sans JP Bold"/>
              <a:sym typeface="Source Han Sans JP Bold"/>
            </a:endParaRPr>
          </a:p>
        </p:txBody>
      </p:sp>
      <p:sp>
        <p:nvSpPr>
          <p:cNvPr id="14" name="TextBox 14"/>
          <p:cNvSpPr txBox="1"/>
          <p:nvPr/>
        </p:nvSpPr>
        <p:spPr>
          <a:xfrm>
            <a:off x="17846893" y="9807212"/>
            <a:ext cx="149662" cy="332739"/>
          </a:xfrm>
          <a:prstGeom prst="rect">
            <a:avLst/>
          </a:prstGeom>
        </p:spPr>
        <p:txBody>
          <a:bodyPr lIns="0" tIns="0" rIns="0" bIns="0" rtlCol="0" anchor="t">
            <a:spAutoFit/>
          </a:bodyPr>
          <a:lstStyle/>
          <a:p>
            <a:pPr algn="ctr">
              <a:lnSpc>
                <a:spcPts val="2660"/>
              </a:lnSpc>
            </a:pPr>
            <a:r>
              <a:rPr lang="en-US" sz="1900">
                <a:solidFill>
                  <a:srgbClr val="000000"/>
                </a:solidFill>
                <a:latin typeface="Rounded M+"/>
                <a:ea typeface="Rounded M+"/>
                <a:cs typeface="Rounded M+"/>
                <a:sym typeface="Rounded M+"/>
              </a:rPr>
              <a:t>4</a:t>
            </a:r>
          </a:p>
        </p:txBody>
      </p:sp>
      <p:pic>
        <p:nvPicPr>
          <p:cNvPr id="16" name="図 15" descr="建物の前に立っている女性&#10;&#10;AI 生成コンテンツは誤りを含む可能性があります。">
            <a:extLst>
              <a:ext uri="{FF2B5EF4-FFF2-40B4-BE49-F238E27FC236}">
                <a16:creationId xmlns:a16="http://schemas.microsoft.com/office/drawing/2014/main" id="{BA8E209B-F91B-DFD2-8F43-EEB2E326D44D}"/>
              </a:ext>
            </a:extLst>
          </p:cNvPr>
          <p:cNvPicPr>
            <a:picLocks noChangeAspect="1"/>
          </p:cNvPicPr>
          <p:nvPr/>
        </p:nvPicPr>
        <p:blipFill>
          <a:blip r:embed="rId7" cstate="print">
            <a:extLst>
              <a:ext uri="{28A0092B-C50C-407E-A947-70E740481C1C}">
                <a14:useLocalDpi xmlns:a14="http://schemas.microsoft.com/office/drawing/2010/main" val="0"/>
              </a:ext>
            </a:extLst>
          </a:blip>
          <a:srcRect l="23078" r="2561"/>
          <a:stretch>
            <a:fillRect/>
          </a:stretch>
        </p:blipFill>
        <p:spPr>
          <a:xfrm>
            <a:off x="12587830" y="4381500"/>
            <a:ext cx="2900530" cy="2757547"/>
          </a:xfrm>
          <a:prstGeom prst="ellipse">
            <a:avLst/>
          </a:prstGeom>
        </p:spPr>
      </p:pic>
      <p:pic>
        <p:nvPicPr>
          <p:cNvPr id="18" name="図 17" descr="椅子に座っている女性&#10;&#10;AI 生成コンテンツは誤りを含む可能性があります。">
            <a:extLst>
              <a:ext uri="{FF2B5EF4-FFF2-40B4-BE49-F238E27FC236}">
                <a16:creationId xmlns:a16="http://schemas.microsoft.com/office/drawing/2014/main" id="{CE44F935-449B-68F2-13F2-F984E28C629A}"/>
              </a:ext>
            </a:extLst>
          </p:cNvPr>
          <p:cNvPicPr>
            <a:picLocks noChangeAspect="1"/>
          </p:cNvPicPr>
          <p:nvPr/>
        </p:nvPicPr>
        <p:blipFill>
          <a:blip r:embed="rId8" cstate="print">
            <a:extLst>
              <a:ext uri="{28A0092B-C50C-407E-A947-70E740481C1C}">
                <a14:useLocalDpi xmlns:a14="http://schemas.microsoft.com/office/drawing/2010/main" val="0"/>
              </a:ext>
            </a:extLst>
          </a:blip>
          <a:srcRect l="11739" t="-2205" r="31617" b="2205"/>
          <a:stretch>
            <a:fillRect/>
          </a:stretch>
        </p:blipFill>
        <p:spPr>
          <a:xfrm>
            <a:off x="15701063" y="3823181"/>
            <a:ext cx="2220661" cy="2209800"/>
          </a:xfrm>
          <a:prstGeom prst="ellipse">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rgbClr val="CDFFD8">
                <a:alpha val="100000"/>
              </a:srgbClr>
            </a:gs>
            <a:gs pos="100000">
              <a:srgbClr val="94B9FF">
                <a:alpha val="100000"/>
              </a:srgbClr>
            </a:gs>
          </a:gsLst>
          <a:lin ang="0"/>
        </a:gradFill>
        <a:effectLst/>
      </p:bgPr>
    </p:bg>
    <p:spTree>
      <p:nvGrpSpPr>
        <p:cNvPr id="1" name=""/>
        <p:cNvGrpSpPr/>
        <p:nvPr/>
      </p:nvGrpSpPr>
      <p:grpSpPr>
        <a:xfrm>
          <a:off x="0" y="0"/>
          <a:ext cx="0" cy="0"/>
          <a:chOff x="0" y="0"/>
          <a:chExt cx="0" cy="0"/>
        </a:xfrm>
      </p:grpSpPr>
      <p:grpSp>
        <p:nvGrpSpPr>
          <p:cNvPr id="2" name="Group 2"/>
          <p:cNvGrpSpPr/>
          <p:nvPr/>
        </p:nvGrpSpPr>
        <p:grpSpPr>
          <a:xfrm>
            <a:off x="8901495" y="-174513"/>
            <a:ext cx="9386505" cy="10616764"/>
            <a:chOff x="0" y="-47625"/>
            <a:chExt cx="3642421" cy="2897343"/>
          </a:xfrm>
        </p:grpSpPr>
        <p:sp>
          <p:nvSpPr>
            <p:cNvPr id="3" name="Freeform 3"/>
            <p:cNvSpPr/>
            <p:nvPr/>
          </p:nvSpPr>
          <p:spPr>
            <a:xfrm>
              <a:off x="0" y="0"/>
              <a:ext cx="3642421" cy="2807350"/>
            </a:xfrm>
            <a:custGeom>
              <a:avLst/>
              <a:gdLst/>
              <a:ahLst/>
              <a:cxnLst/>
              <a:rect l="l" t="t" r="r" b="b"/>
              <a:pathLst>
                <a:path w="3642421" h="2849718">
                  <a:moveTo>
                    <a:pt x="0" y="0"/>
                  </a:moveTo>
                  <a:lnTo>
                    <a:pt x="3642421" y="0"/>
                  </a:lnTo>
                  <a:lnTo>
                    <a:pt x="3642421" y="2849718"/>
                  </a:lnTo>
                  <a:lnTo>
                    <a:pt x="0" y="2849718"/>
                  </a:lnTo>
                  <a:close/>
                </a:path>
              </a:pathLst>
            </a:custGeom>
            <a:solidFill>
              <a:srgbClr val="FAFBFA"/>
            </a:solidFill>
          </p:spPr>
          <p:txBody>
            <a:bodyPr/>
            <a:lstStyle/>
            <a:p>
              <a:endParaRPr lang="ja-JP" altLang="en-US"/>
            </a:p>
          </p:txBody>
        </p:sp>
        <p:sp>
          <p:nvSpPr>
            <p:cNvPr id="4" name="TextBox 4"/>
            <p:cNvSpPr txBox="1"/>
            <p:nvPr/>
          </p:nvSpPr>
          <p:spPr>
            <a:xfrm>
              <a:off x="0" y="-47625"/>
              <a:ext cx="3642421" cy="2897343"/>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0" y="487068"/>
            <a:ext cx="18288000" cy="406268"/>
            <a:chOff x="0" y="0"/>
            <a:chExt cx="4875995" cy="64911"/>
          </a:xfrm>
        </p:grpSpPr>
        <p:sp>
          <p:nvSpPr>
            <p:cNvPr id="6" name="Freeform 6"/>
            <p:cNvSpPr/>
            <p:nvPr/>
          </p:nvSpPr>
          <p:spPr>
            <a:xfrm>
              <a:off x="0" y="0"/>
              <a:ext cx="4875995" cy="64911"/>
            </a:xfrm>
            <a:custGeom>
              <a:avLst/>
              <a:gdLst/>
              <a:ahLst/>
              <a:cxnLst/>
              <a:rect l="l" t="t" r="r" b="b"/>
              <a:pathLst>
                <a:path w="4875995" h="64911">
                  <a:moveTo>
                    <a:pt x="0" y="0"/>
                  </a:moveTo>
                  <a:lnTo>
                    <a:pt x="4875995" y="0"/>
                  </a:lnTo>
                  <a:lnTo>
                    <a:pt x="4875995" y="64911"/>
                  </a:lnTo>
                  <a:lnTo>
                    <a:pt x="0" y="64911"/>
                  </a:lnTo>
                  <a:close/>
                </a:path>
              </a:pathLst>
            </a:custGeom>
            <a:solidFill>
              <a:srgbClr val="FAFBFA"/>
            </a:solidFill>
          </p:spPr>
          <p:txBody>
            <a:bodyPr/>
            <a:lstStyle/>
            <a:p>
              <a:endParaRPr lang="ja-JP" altLang="en-US"/>
            </a:p>
          </p:txBody>
        </p:sp>
        <p:sp>
          <p:nvSpPr>
            <p:cNvPr id="7" name="TextBox 7"/>
            <p:cNvSpPr txBox="1"/>
            <p:nvPr/>
          </p:nvSpPr>
          <p:spPr>
            <a:xfrm>
              <a:off x="0" y="-47625"/>
              <a:ext cx="4875995" cy="112536"/>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8529752" y="1780209"/>
            <a:ext cx="8943808" cy="7006744"/>
            <a:chOff x="0" y="0"/>
            <a:chExt cx="3262725" cy="2556079"/>
          </a:xfrm>
        </p:grpSpPr>
        <p:sp>
          <p:nvSpPr>
            <p:cNvPr id="9" name="Freeform 9"/>
            <p:cNvSpPr/>
            <p:nvPr/>
          </p:nvSpPr>
          <p:spPr>
            <a:xfrm>
              <a:off x="0" y="0"/>
              <a:ext cx="3262725" cy="2556079"/>
            </a:xfrm>
            <a:custGeom>
              <a:avLst/>
              <a:gdLst/>
              <a:ahLst/>
              <a:cxnLst/>
              <a:rect l="l" t="t" r="r" b="b"/>
              <a:pathLst>
                <a:path w="3262725" h="2556079">
                  <a:moveTo>
                    <a:pt x="0" y="0"/>
                  </a:moveTo>
                  <a:lnTo>
                    <a:pt x="0" y="2556079"/>
                  </a:lnTo>
                  <a:lnTo>
                    <a:pt x="3262725" y="2556079"/>
                  </a:lnTo>
                  <a:lnTo>
                    <a:pt x="3262725" y="0"/>
                  </a:lnTo>
                  <a:lnTo>
                    <a:pt x="0" y="0"/>
                  </a:lnTo>
                  <a:close/>
                  <a:moveTo>
                    <a:pt x="3201765" y="2495119"/>
                  </a:moveTo>
                  <a:lnTo>
                    <a:pt x="59690" y="2495119"/>
                  </a:lnTo>
                  <a:lnTo>
                    <a:pt x="59690" y="59690"/>
                  </a:lnTo>
                  <a:lnTo>
                    <a:pt x="3201765" y="59690"/>
                  </a:lnTo>
                  <a:lnTo>
                    <a:pt x="3201765" y="2495119"/>
                  </a:lnTo>
                  <a:close/>
                </a:path>
              </a:pathLst>
            </a:custGeom>
            <a:solidFill>
              <a:srgbClr val="9B6B43"/>
            </a:solidFill>
          </p:spPr>
          <p:txBody>
            <a:bodyPr/>
            <a:lstStyle/>
            <a:p>
              <a:endParaRPr lang="ja-JP" altLang="en-US"/>
            </a:p>
          </p:txBody>
        </p:sp>
      </p:grpSp>
      <p:sp>
        <p:nvSpPr>
          <p:cNvPr id="11" name="TextBox 11"/>
          <p:cNvSpPr txBox="1"/>
          <p:nvPr/>
        </p:nvSpPr>
        <p:spPr>
          <a:xfrm>
            <a:off x="203890" y="172079"/>
            <a:ext cx="14175646" cy="1541793"/>
          </a:xfrm>
          <a:prstGeom prst="rect">
            <a:avLst/>
          </a:prstGeom>
        </p:spPr>
        <p:txBody>
          <a:bodyPr lIns="0" tIns="0" rIns="0" bIns="0" rtlCol="0" anchor="t">
            <a:spAutoFit/>
          </a:bodyPr>
          <a:lstStyle/>
          <a:p>
            <a:pPr algn="l">
              <a:lnSpc>
                <a:spcPts val="12669"/>
              </a:lnSpc>
            </a:pPr>
            <a:r>
              <a:rPr lang="en-US" sz="9049">
                <a:solidFill>
                  <a:srgbClr val="11100E"/>
                </a:solidFill>
                <a:latin typeface="Oswald"/>
                <a:ea typeface="Oswald"/>
                <a:cs typeface="Oswald"/>
                <a:sym typeface="Oswald"/>
              </a:rPr>
              <a:t> WOMAN OF THE YEAR</a:t>
            </a:r>
          </a:p>
        </p:txBody>
      </p:sp>
      <p:sp>
        <p:nvSpPr>
          <p:cNvPr id="12" name="TextBox 12"/>
          <p:cNvSpPr txBox="1"/>
          <p:nvPr/>
        </p:nvSpPr>
        <p:spPr>
          <a:xfrm>
            <a:off x="203890" y="1979226"/>
            <a:ext cx="8392944" cy="8603888"/>
          </a:xfrm>
          <a:prstGeom prst="rect">
            <a:avLst/>
          </a:prstGeom>
        </p:spPr>
        <p:txBody>
          <a:bodyPr lIns="0" tIns="0" rIns="0" bIns="0" rtlCol="0" anchor="t">
            <a:spAutoFit/>
          </a:bodyPr>
          <a:lstStyle/>
          <a:p>
            <a:pPr algn="l">
              <a:lnSpc>
                <a:spcPts val="3535"/>
              </a:lnSpc>
            </a:pPr>
            <a:r>
              <a:rPr lang="en-US" sz="2525" dirty="0">
                <a:solidFill>
                  <a:srgbClr val="100F0D"/>
                </a:solidFill>
                <a:latin typeface="Source Han Sans JP Light"/>
                <a:ea typeface="Source Han Sans JP Light"/>
                <a:cs typeface="Source Han Sans JP Light"/>
                <a:sym typeface="Source Han Sans JP Light"/>
              </a:rPr>
              <a:t>１９９９年に創設した</a:t>
            </a:r>
            <a:r>
              <a:rPr lang="en-US" sz="2525" b="1" dirty="0">
                <a:solidFill>
                  <a:srgbClr val="100F0D"/>
                </a:solidFill>
                <a:latin typeface="Source Han Sans JP Bold"/>
                <a:ea typeface="Source Han Sans JP Bold"/>
                <a:cs typeface="Source Han Sans JP Bold"/>
                <a:sym typeface="Source Han Sans JP Bold"/>
              </a:rPr>
              <a:t>「ウーマン・オブ・ザ・イヤー」</a:t>
            </a:r>
            <a:r>
              <a:rPr lang="en-US" sz="2525" dirty="0">
                <a:solidFill>
                  <a:srgbClr val="100F0D"/>
                </a:solidFill>
                <a:latin typeface="Source Han Sans JP Light"/>
                <a:ea typeface="Source Han Sans JP Light"/>
                <a:cs typeface="Source Han Sans JP Light"/>
                <a:sym typeface="Source Han Sans JP Light"/>
              </a:rPr>
              <a:t>。</a:t>
            </a:r>
          </a:p>
          <a:p>
            <a:pPr algn="l">
              <a:lnSpc>
                <a:spcPts val="3535"/>
              </a:lnSpc>
            </a:pPr>
            <a:endParaRPr lang="en-US" sz="2525" dirty="0">
              <a:solidFill>
                <a:srgbClr val="100F0D"/>
              </a:solidFill>
              <a:latin typeface="Source Han Sans JP Light"/>
              <a:ea typeface="Source Han Sans JP Light"/>
              <a:cs typeface="Source Han Sans JP Light"/>
              <a:sym typeface="Source Han Sans JP Light"/>
            </a:endParaRPr>
          </a:p>
          <a:p>
            <a:pPr algn="l">
              <a:lnSpc>
                <a:spcPts val="3535"/>
              </a:lnSpc>
            </a:pPr>
            <a:r>
              <a:rPr lang="en-US" sz="2525" dirty="0" err="1">
                <a:solidFill>
                  <a:srgbClr val="100F0D"/>
                </a:solidFill>
                <a:latin typeface="Source Han Sans JP Light"/>
                <a:ea typeface="Source Han Sans JP Light"/>
                <a:cs typeface="Source Han Sans JP Light"/>
                <a:sym typeface="Source Han Sans JP Light"/>
              </a:rPr>
              <a:t>毎年末、</a:t>
            </a:r>
            <a:r>
              <a:rPr lang="en-US" sz="2525" b="1" dirty="0" err="1">
                <a:solidFill>
                  <a:srgbClr val="100F0D"/>
                </a:solidFill>
                <a:latin typeface="Source Han Sans JP Bold"/>
                <a:ea typeface="Source Han Sans JP Bold"/>
                <a:cs typeface="Source Han Sans JP Bold"/>
                <a:sym typeface="Source Han Sans JP Bold"/>
              </a:rPr>
              <a:t>その年に目覚しい活躍を遂げた女性を</a:t>
            </a:r>
            <a:r>
              <a:rPr lang="en-US" sz="2525" b="1" dirty="0">
                <a:solidFill>
                  <a:srgbClr val="100F0D"/>
                </a:solidFill>
                <a:latin typeface="Source Han Sans JP Bold"/>
                <a:ea typeface="Source Han Sans JP Bold"/>
                <a:cs typeface="Source Han Sans JP Bold"/>
                <a:sym typeface="Source Han Sans JP Bold"/>
              </a:rPr>
              <a:t>、</a:t>
            </a:r>
          </a:p>
          <a:p>
            <a:pPr algn="l">
              <a:lnSpc>
                <a:spcPts val="3535"/>
              </a:lnSpc>
            </a:pPr>
            <a:r>
              <a:rPr lang="en-US" sz="2525" b="1" dirty="0" err="1">
                <a:solidFill>
                  <a:srgbClr val="100F0D"/>
                </a:solidFill>
                <a:latin typeface="Source Han Sans JP Bold"/>
                <a:ea typeface="Source Han Sans JP Bold"/>
                <a:cs typeface="Source Han Sans JP Bold"/>
                <a:sym typeface="Source Han Sans JP Bold"/>
              </a:rPr>
              <a:t>働く女性のロールモデルとして表彰するアワード</a:t>
            </a:r>
            <a:r>
              <a:rPr lang="en-US" sz="2525" b="1" dirty="0">
                <a:solidFill>
                  <a:srgbClr val="100F0D"/>
                </a:solidFill>
                <a:latin typeface="Source Han Sans JP Bold"/>
                <a:ea typeface="Source Han Sans JP Bold"/>
                <a:cs typeface="Source Han Sans JP Bold"/>
                <a:sym typeface="Source Han Sans JP Bold"/>
              </a:rPr>
              <a:t>。</a:t>
            </a:r>
          </a:p>
          <a:p>
            <a:pPr algn="l">
              <a:lnSpc>
                <a:spcPts val="3535"/>
              </a:lnSpc>
            </a:pPr>
            <a:endParaRPr lang="en-US" sz="2525" b="1" dirty="0">
              <a:solidFill>
                <a:srgbClr val="100F0D"/>
              </a:solidFill>
              <a:latin typeface="Source Han Sans JP Bold"/>
              <a:ea typeface="Source Han Sans JP Bold"/>
              <a:cs typeface="Source Han Sans JP Bold"/>
              <a:sym typeface="Source Han Sans JP Bold"/>
            </a:endParaRPr>
          </a:p>
          <a:p>
            <a:pPr algn="l">
              <a:lnSpc>
                <a:spcPts val="3535"/>
              </a:lnSpc>
            </a:pPr>
            <a:r>
              <a:rPr lang="en-US" sz="2525" dirty="0" err="1">
                <a:solidFill>
                  <a:srgbClr val="100F0D"/>
                </a:solidFill>
                <a:latin typeface="Source Han Sans JP Light"/>
                <a:ea typeface="Source Han Sans JP Light"/>
                <a:cs typeface="Source Han Sans JP Light"/>
                <a:sym typeface="Source Han Sans JP Light"/>
              </a:rPr>
              <a:t>それぞれのフィールドで画期的な成果を上げ</a:t>
            </a:r>
            <a:r>
              <a:rPr lang="en-US" sz="2525" dirty="0">
                <a:solidFill>
                  <a:srgbClr val="100F0D"/>
                </a:solidFill>
                <a:latin typeface="Source Han Sans JP Light"/>
                <a:ea typeface="Source Han Sans JP Light"/>
                <a:cs typeface="Source Han Sans JP Light"/>
                <a:sym typeface="Source Han Sans JP Light"/>
              </a:rPr>
              <a:t>、</a:t>
            </a:r>
          </a:p>
          <a:p>
            <a:pPr algn="l">
              <a:lnSpc>
                <a:spcPts val="3535"/>
              </a:lnSpc>
            </a:pPr>
            <a:r>
              <a:rPr lang="en-US" sz="2525" dirty="0" err="1">
                <a:solidFill>
                  <a:srgbClr val="100F0D"/>
                </a:solidFill>
                <a:latin typeface="Source Han Sans JP Light"/>
                <a:ea typeface="Source Han Sans JP Light"/>
                <a:cs typeface="Source Han Sans JP Light"/>
                <a:sym typeface="Source Han Sans JP Light"/>
              </a:rPr>
              <a:t>自分らしい働き方やミッションを貫いている女性たちを</a:t>
            </a:r>
            <a:endParaRPr lang="en-US" sz="2525" dirty="0">
              <a:solidFill>
                <a:srgbClr val="100F0D"/>
              </a:solidFill>
              <a:latin typeface="Source Han Sans JP Light"/>
              <a:ea typeface="Source Han Sans JP Light"/>
              <a:cs typeface="Source Han Sans JP Light"/>
              <a:sym typeface="Source Han Sans JP Light"/>
            </a:endParaRPr>
          </a:p>
          <a:p>
            <a:pPr algn="l">
              <a:lnSpc>
                <a:spcPts val="3535"/>
              </a:lnSpc>
            </a:pPr>
            <a:r>
              <a:rPr lang="en-US" sz="2525" dirty="0" err="1">
                <a:solidFill>
                  <a:srgbClr val="100F0D"/>
                </a:solidFill>
                <a:latin typeface="Source Han Sans JP Light"/>
                <a:ea typeface="Source Han Sans JP Light"/>
                <a:cs typeface="Source Han Sans JP Light"/>
                <a:sym typeface="Source Han Sans JP Light"/>
              </a:rPr>
              <a:t>選出し、表彰しています</a:t>
            </a:r>
            <a:r>
              <a:rPr lang="en-US" sz="2525" dirty="0">
                <a:solidFill>
                  <a:srgbClr val="100F0D"/>
                </a:solidFill>
                <a:latin typeface="Source Han Sans JP Light"/>
                <a:ea typeface="Source Han Sans JP Light"/>
                <a:cs typeface="Source Han Sans JP Light"/>
                <a:sym typeface="Source Han Sans JP Light"/>
              </a:rPr>
              <a:t>。</a:t>
            </a:r>
          </a:p>
          <a:p>
            <a:pPr algn="l">
              <a:lnSpc>
                <a:spcPts val="3535"/>
              </a:lnSpc>
            </a:pPr>
            <a:endParaRPr lang="en-US" sz="2525" dirty="0">
              <a:solidFill>
                <a:srgbClr val="100F0D"/>
              </a:solidFill>
              <a:latin typeface="Source Han Sans JP Light"/>
              <a:ea typeface="Source Han Sans JP Light"/>
              <a:cs typeface="Source Han Sans JP Light"/>
              <a:sym typeface="Source Han Sans JP Light"/>
            </a:endParaRPr>
          </a:p>
          <a:p>
            <a:pPr algn="l">
              <a:lnSpc>
                <a:spcPts val="3535"/>
              </a:lnSpc>
            </a:pPr>
            <a:r>
              <a:rPr lang="en-US" sz="2525" dirty="0" err="1">
                <a:solidFill>
                  <a:srgbClr val="100F0D"/>
                </a:solidFill>
                <a:latin typeface="Source Han Sans JP Light"/>
                <a:ea typeface="Source Han Sans JP Light"/>
                <a:cs typeface="Source Han Sans JP Light"/>
                <a:sym typeface="Source Han Sans JP Light"/>
              </a:rPr>
              <a:t>過去の受賞者には、</a:t>
            </a:r>
            <a:r>
              <a:rPr lang="en-US" sz="2525" b="1" dirty="0" err="1">
                <a:solidFill>
                  <a:srgbClr val="100F0D"/>
                </a:solidFill>
                <a:latin typeface="Source Han Sans JP Bold"/>
                <a:ea typeface="Source Han Sans JP Bold"/>
                <a:cs typeface="Source Han Sans JP Bold"/>
                <a:sym typeface="Source Han Sans JP Bold"/>
              </a:rPr>
              <a:t>松永真理</a:t>
            </a:r>
            <a:r>
              <a:rPr lang="en-US" sz="2525" dirty="0" err="1">
                <a:solidFill>
                  <a:srgbClr val="100F0D"/>
                </a:solidFill>
                <a:latin typeface="Source Han Sans JP"/>
                <a:ea typeface="Source Han Sans JP"/>
                <a:cs typeface="Source Han Sans JP"/>
                <a:sym typeface="Source Han Sans JP"/>
              </a:rPr>
              <a:t>さん</a:t>
            </a:r>
            <a:r>
              <a:rPr lang="en-US" sz="2525" dirty="0" err="1">
                <a:solidFill>
                  <a:srgbClr val="100F0D"/>
                </a:solidFill>
                <a:latin typeface="Source Han Sans JP Light"/>
                <a:ea typeface="Source Han Sans JP Light"/>
                <a:cs typeface="Source Han Sans JP Light"/>
                <a:sym typeface="Source Han Sans JP Light"/>
              </a:rPr>
              <a:t>（ｉモード生みの親</a:t>
            </a:r>
            <a:r>
              <a:rPr lang="en-US" sz="2525" dirty="0">
                <a:solidFill>
                  <a:srgbClr val="100F0D"/>
                </a:solidFill>
                <a:latin typeface="Source Han Sans JP Light"/>
                <a:ea typeface="Source Han Sans JP Light"/>
                <a:cs typeface="Source Han Sans JP Light"/>
                <a:sym typeface="Source Han Sans JP Light"/>
              </a:rPr>
              <a:t>）、</a:t>
            </a:r>
            <a:r>
              <a:rPr lang="en-US" sz="2525" b="1" dirty="0" err="1">
                <a:solidFill>
                  <a:srgbClr val="100F0D"/>
                </a:solidFill>
                <a:latin typeface="Source Han Sans JP Bold"/>
                <a:ea typeface="Source Han Sans JP Bold"/>
                <a:cs typeface="Source Han Sans JP Bold"/>
                <a:sym typeface="Source Han Sans JP Bold"/>
              </a:rPr>
              <a:t>勝間和代</a:t>
            </a:r>
            <a:r>
              <a:rPr lang="en-US" sz="2525" dirty="0" err="1">
                <a:solidFill>
                  <a:srgbClr val="100F0D"/>
                </a:solidFill>
                <a:latin typeface="Source Han Sans JP"/>
                <a:ea typeface="Source Han Sans JP"/>
                <a:cs typeface="Source Han Sans JP"/>
                <a:sym typeface="Source Han Sans JP"/>
              </a:rPr>
              <a:t>さん</a:t>
            </a:r>
            <a:r>
              <a:rPr lang="en-US" sz="2525" dirty="0" err="1">
                <a:solidFill>
                  <a:srgbClr val="100F0D"/>
                </a:solidFill>
                <a:latin typeface="Source Han Sans JP Light"/>
                <a:ea typeface="Source Han Sans JP Light"/>
                <a:cs typeface="Source Han Sans JP Light"/>
                <a:sym typeface="Source Han Sans JP Light"/>
              </a:rPr>
              <a:t>（経済評論家</a:t>
            </a:r>
            <a:r>
              <a:rPr lang="en-US" sz="2525" dirty="0">
                <a:solidFill>
                  <a:srgbClr val="100F0D"/>
                </a:solidFill>
                <a:latin typeface="Source Han Sans JP Light"/>
                <a:ea typeface="Source Han Sans JP Light"/>
                <a:cs typeface="Source Han Sans JP Light"/>
                <a:sym typeface="Source Han Sans JP Light"/>
              </a:rPr>
              <a:t>）、</a:t>
            </a:r>
            <a:r>
              <a:rPr lang="en-US" sz="2525" b="1" dirty="0" err="1">
                <a:solidFill>
                  <a:srgbClr val="100F0D"/>
                </a:solidFill>
                <a:latin typeface="Source Han Sans JP Bold"/>
                <a:ea typeface="Source Han Sans JP Bold"/>
                <a:cs typeface="Source Han Sans JP Bold"/>
                <a:sym typeface="Source Han Sans JP Bold"/>
              </a:rPr>
              <a:t>南場智子</a:t>
            </a:r>
            <a:r>
              <a:rPr lang="en-US" sz="2525" dirty="0" err="1">
                <a:solidFill>
                  <a:srgbClr val="100F0D"/>
                </a:solidFill>
                <a:latin typeface="Source Han Sans JP Light"/>
                <a:ea typeface="Source Han Sans JP Light"/>
                <a:cs typeface="Source Han Sans JP Light"/>
                <a:sym typeface="Source Han Sans JP Light"/>
              </a:rPr>
              <a:t>さん</a:t>
            </a:r>
            <a:endParaRPr lang="en-US" sz="2525" dirty="0">
              <a:solidFill>
                <a:srgbClr val="100F0D"/>
              </a:solidFill>
              <a:latin typeface="Source Han Sans JP Light"/>
              <a:ea typeface="Source Han Sans JP Light"/>
              <a:cs typeface="Source Han Sans JP Light"/>
              <a:sym typeface="Source Han Sans JP Light"/>
            </a:endParaRPr>
          </a:p>
          <a:p>
            <a:pPr algn="l">
              <a:lnSpc>
                <a:spcPts val="3535"/>
              </a:lnSpc>
            </a:pPr>
            <a:r>
              <a:rPr lang="en-US" sz="2525" dirty="0">
                <a:solidFill>
                  <a:srgbClr val="100F0D"/>
                </a:solidFill>
                <a:latin typeface="Source Han Sans JP Light"/>
                <a:ea typeface="Source Han Sans JP Light"/>
                <a:cs typeface="Source Han Sans JP Light"/>
                <a:sym typeface="Source Han Sans JP Light"/>
              </a:rPr>
              <a:t>（</a:t>
            </a:r>
            <a:r>
              <a:rPr lang="en-US" sz="2525" dirty="0" err="1">
                <a:solidFill>
                  <a:srgbClr val="100F0D"/>
                </a:solidFill>
                <a:latin typeface="Source Han Sans JP Light"/>
                <a:ea typeface="Source Han Sans JP Light"/>
                <a:cs typeface="Source Han Sans JP Light"/>
                <a:sym typeface="Source Han Sans JP Light"/>
              </a:rPr>
              <a:t>ディ</a:t>
            </a:r>
            <a:r>
              <a:rPr lang="en-US" sz="2525" dirty="0">
                <a:solidFill>
                  <a:srgbClr val="100F0D"/>
                </a:solidFill>
                <a:latin typeface="Source Han Sans JP Light"/>
                <a:ea typeface="Source Han Sans JP Light"/>
                <a:cs typeface="Source Han Sans JP Light"/>
                <a:sym typeface="Source Han Sans JP Light"/>
              </a:rPr>
              <a:t>ー・</a:t>
            </a:r>
            <a:r>
              <a:rPr lang="en-US" sz="2525" dirty="0" err="1">
                <a:solidFill>
                  <a:srgbClr val="100F0D"/>
                </a:solidFill>
                <a:latin typeface="Source Han Sans JP Light"/>
                <a:ea typeface="Source Han Sans JP Light"/>
                <a:cs typeface="Source Han Sans JP Light"/>
                <a:sym typeface="Source Han Sans JP Light"/>
              </a:rPr>
              <a:t>エヌ・エー創業者</a:t>
            </a:r>
            <a:r>
              <a:rPr lang="en-US" sz="2525" dirty="0">
                <a:solidFill>
                  <a:srgbClr val="100F0D"/>
                </a:solidFill>
                <a:latin typeface="Source Han Sans JP Light"/>
                <a:ea typeface="Source Han Sans JP Light"/>
                <a:cs typeface="Source Han Sans JP Light"/>
                <a:sym typeface="Source Han Sans JP Light"/>
              </a:rPr>
              <a:t>）、</a:t>
            </a:r>
            <a:r>
              <a:rPr lang="en-US" sz="2525" b="1" dirty="0" err="1">
                <a:solidFill>
                  <a:srgbClr val="100F0D"/>
                </a:solidFill>
                <a:latin typeface="Source Han Sans JP Bold"/>
                <a:ea typeface="Source Han Sans JP Bold"/>
                <a:cs typeface="Source Han Sans JP Bold"/>
                <a:sym typeface="Source Han Sans JP Bold"/>
              </a:rPr>
              <a:t>佐藤真海</a:t>
            </a:r>
            <a:r>
              <a:rPr lang="en-US" sz="2525" dirty="0" err="1">
                <a:solidFill>
                  <a:srgbClr val="100F0D"/>
                </a:solidFill>
                <a:latin typeface="Source Han Sans JP Light"/>
                <a:ea typeface="Source Han Sans JP Light"/>
                <a:cs typeface="Source Han Sans JP Light"/>
                <a:sym typeface="Source Han Sans JP Light"/>
              </a:rPr>
              <a:t>さん</a:t>
            </a:r>
            <a:endParaRPr lang="en-US" sz="2525" dirty="0">
              <a:solidFill>
                <a:srgbClr val="100F0D"/>
              </a:solidFill>
              <a:latin typeface="Source Han Sans JP Light"/>
              <a:ea typeface="Source Han Sans JP Light"/>
              <a:cs typeface="Source Han Sans JP Light"/>
              <a:sym typeface="Source Han Sans JP Light"/>
            </a:endParaRPr>
          </a:p>
          <a:p>
            <a:pPr algn="l">
              <a:lnSpc>
                <a:spcPts val="3535"/>
              </a:lnSpc>
            </a:pPr>
            <a:r>
              <a:rPr lang="en-US" sz="2525" dirty="0">
                <a:solidFill>
                  <a:srgbClr val="100F0D"/>
                </a:solidFill>
                <a:latin typeface="Source Han Sans JP Light"/>
                <a:ea typeface="Source Han Sans JP Light"/>
                <a:cs typeface="Source Han Sans JP Light"/>
                <a:sym typeface="Source Han Sans JP Light"/>
              </a:rPr>
              <a:t>（</a:t>
            </a:r>
            <a:r>
              <a:rPr lang="en-US" sz="2525" dirty="0" err="1">
                <a:solidFill>
                  <a:srgbClr val="100F0D"/>
                </a:solidFill>
                <a:latin typeface="Source Han Sans JP Light"/>
                <a:ea typeface="Source Han Sans JP Light"/>
                <a:cs typeface="Source Han Sans JP Light"/>
                <a:sym typeface="Source Han Sans JP Light"/>
              </a:rPr>
              <a:t>パラリンピアン</a:t>
            </a:r>
            <a:r>
              <a:rPr lang="en-US" sz="2525" dirty="0">
                <a:solidFill>
                  <a:srgbClr val="100F0D"/>
                </a:solidFill>
                <a:latin typeface="Source Han Sans JP Light"/>
                <a:ea typeface="Source Han Sans JP Light"/>
                <a:cs typeface="Source Han Sans JP Light"/>
                <a:sym typeface="Source Han Sans JP Light"/>
              </a:rPr>
              <a:t>）、</a:t>
            </a:r>
            <a:r>
              <a:rPr lang="en-US" sz="2525" b="1" dirty="0" err="1">
                <a:solidFill>
                  <a:srgbClr val="100F0D"/>
                </a:solidFill>
                <a:latin typeface="Source Han Sans JP Bold"/>
                <a:ea typeface="Source Han Sans JP Bold"/>
                <a:cs typeface="Source Han Sans JP Bold"/>
                <a:sym typeface="Source Han Sans JP Bold"/>
              </a:rPr>
              <a:t>髙橋政代</a:t>
            </a:r>
            <a:r>
              <a:rPr lang="en-US" sz="2525" dirty="0" err="1">
                <a:solidFill>
                  <a:srgbClr val="100F0D"/>
                </a:solidFill>
                <a:latin typeface="Source Han Sans JP Light"/>
                <a:ea typeface="Source Han Sans JP Light"/>
                <a:cs typeface="Source Han Sans JP Light"/>
                <a:sym typeface="Source Han Sans JP Light"/>
              </a:rPr>
              <a:t>さん（理化学研究所</a:t>
            </a:r>
            <a:r>
              <a:rPr lang="en-US" sz="2525" dirty="0">
                <a:solidFill>
                  <a:srgbClr val="100F0D"/>
                </a:solidFill>
                <a:latin typeface="Source Han Sans JP Light"/>
                <a:ea typeface="Source Han Sans JP Light"/>
                <a:cs typeface="Source Han Sans JP Light"/>
                <a:sym typeface="Source Han Sans JP Light"/>
              </a:rPr>
              <a:t> </a:t>
            </a:r>
          </a:p>
          <a:p>
            <a:pPr algn="l">
              <a:lnSpc>
                <a:spcPts val="3535"/>
              </a:lnSpc>
            </a:pPr>
            <a:r>
              <a:rPr lang="en-US" sz="2525" dirty="0" err="1">
                <a:solidFill>
                  <a:srgbClr val="100F0D"/>
                </a:solidFill>
                <a:latin typeface="Source Han Sans JP Light"/>
                <a:ea typeface="Source Han Sans JP Light"/>
                <a:cs typeface="Source Han Sans JP Light"/>
                <a:sym typeface="Source Han Sans JP Light"/>
              </a:rPr>
              <a:t>再生医療研究開発プロジェクトリーダ</a:t>
            </a:r>
            <a:r>
              <a:rPr lang="en-US" sz="2525" dirty="0">
                <a:solidFill>
                  <a:srgbClr val="100F0D"/>
                </a:solidFill>
                <a:latin typeface="Source Han Sans JP Light"/>
                <a:ea typeface="Source Han Sans JP Light"/>
                <a:cs typeface="Source Han Sans JP Light"/>
                <a:sym typeface="Source Han Sans JP Light"/>
              </a:rPr>
              <a:t>ー・</a:t>
            </a:r>
            <a:r>
              <a:rPr lang="en-US" sz="2525" dirty="0" err="1">
                <a:solidFill>
                  <a:srgbClr val="100F0D"/>
                </a:solidFill>
                <a:latin typeface="Source Han Sans JP Light"/>
                <a:ea typeface="Source Han Sans JP Light"/>
                <a:cs typeface="Source Han Sans JP Light"/>
                <a:sym typeface="Source Han Sans JP Light"/>
              </a:rPr>
              <a:t>眼科医</a:t>
            </a:r>
            <a:r>
              <a:rPr lang="en-US" sz="2525" dirty="0">
                <a:solidFill>
                  <a:srgbClr val="100F0D"/>
                </a:solidFill>
                <a:latin typeface="Source Han Sans JP Light"/>
                <a:ea typeface="Source Han Sans JP Light"/>
                <a:cs typeface="Source Han Sans JP Light"/>
                <a:sym typeface="Source Han Sans JP Light"/>
              </a:rPr>
              <a:t>）</a:t>
            </a:r>
          </a:p>
          <a:p>
            <a:pPr algn="l">
              <a:lnSpc>
                <a:spcPts val="3535"/>
              </a:lnSpc>
            </a:pPr>
            <a:r>
              <a:rPr lang="en-US" sz="2525" b="1" dirty="0" err="1">
                <a:solidFill>
                  <a:srgbClr val="100F0D"/>
                </a:solidFill>
                <a:latin typeface="Source Han Sans JP Bold"/>
                <a:ea typeface="Source Han Sans JP Bold"/>
                <a:cs typeface="Source Han Sans JP Bold"/>
                <a:sym typeface="Source Han Sans JP Bold"/>
              </a:rPr>
              <a:t>諏訪貴子</a:t>
            </a:r>
            <a:r>
              <a:rPr lang="en-US" sz="2525" dirty="0" err="1">
                <a:solidFill>
                  <a:srgbClr val="100F0D"/>
                </a:solidFill>
                <a:latin typeface="Source Han Sans JP Light"/>
                <a:ea typeface="Source Han Sans JP Light"/>
                <a:cs typeface="Source Han Sans JP Light"/>
                <a:sym typeface="Source Han Sans JP Light"/>
              </a:rPr>
              <a:t>さん（ダイヤ精機株式会社代表取締役</a:t>
            </a:r>
            <a:r>
              <a:rPr lang="en-US" sz="2525" dirty="0">
                <a:solidFill>
                  <a:srgbClr val="100F0D"/>
                </a:solidFill>
                <a:latin typeface="Source Han Sans JP Light"/>
                <a:ea typeface="Source Han Sans JP Light"/>
                <a:cs typeface="Source Han Sans JP Light"/>
                <a:sym typeface="Source Han Sans JP Light"/>
              </a:rPr>
              <a:t>） </a:t>
            </a:r>
          </a:p>
          <a:p>
            <a:pPr algn="l">
              <a:lnSpc>
                <a:spcPts val="3535"/>
              </a:lnSpc>
            </a:pPr>
            <a:r>
              <a:rPr lang="en-US" sz="2525" b="1" dirty="0" err="1">
                <a:solidFill>
                  <a:srgbClr val="100F0D"/>
                </a:solidFill>
                <a:latin typeface="Source Han Sans JP Bold"/>
                <a:ea typeface="Source Han Sans JP Bold"/>
                <a:cs typeface="Source Han Sans JP Bold"/>
                <a:sym typeface="Source Han Sans JP Bold"/>
              </a:rPr>
              <a:t>近藤麻理恵</a:t>
            </a:r>
            <a:r>
              <a:rPr lang="en-US" sz="2525" dirty="0" err="1">
                <a:solidFill>
                  <a:srgbClr val="100F0D"/>
                </a:solidFill>
                <a:latin typeface="Source Han Sans JP Light"/>
                <a:ea typeface="Source Han Sans JP Light"/>
                <a:cs typeface="Source Han Sans JP Light"/>
                <a:sym typeface="Source Han Sans JP Light"/>
              </a:rPr>
              <a:t>さん（片付けコンサルタント）など</a:t>
            </a:r>
            <a:r>
              <a:rPr lang="en-US" sz="2525" dirty="0">
                <a:solidFill>
                  <a:srgbClr val="100F0D"/>
                </a:solidFill>
                <a:latin typeface="Source Han Sans JP Light"/>
                <a:ea typeface="Source Han Sans JP Light"/>
                <a:cs typeface="Source Han Sans JP Light"/>
                <a:sym typeface="Source Han Sans JP Light"/>
              </a:rPr>
              <a:t>、</a:t>
            </a:r>
          </a:p>
          <a:p>
            <a:pPr algn="l">
              <a:lnSpc>
                <a:spcPts val="3535"/>
              </a:lnSpc>
            </a:pPr>
            <a:r>
              <a:rPr lang="en-US" sz="2525" dirty="0" err="1">
                <a:solidFill>
                  <a:srgbClr val="100F0D"/>
                </a:solidFill>
                <a:latin typeface="Source Han Sans JP Light"/>
                <a:ea typeface="Source Han Sans JP Light"/>
                <a:cs typeface="Source Han Sans JP Light"/>
                <a:sym typeface="Source Han Sans JP Light"/>
              </a:rPr>
              <a:t>自分らしく輝いている女性が多数</a:t>
            </a:r>
            <a:r>
              <a:rPr lang="en-US" sz="2525" dirty="0">
                <a:solidFill>
                  <a:srgbClr val="100F0D"/>
                </a:solidFill>
                <a:latin typeface="Source Han Sans JP Light"/>
                <a:ea typeface="Source Han Sans JP Light"/>
                <a:cs typeface="Source Han Sans JP Light"/>
                <a:sym typeface="Source Han Sans JP Light"/>
              </a:rPr>
              <a:t>。</a:t>
            </a:r>
          </a:p>
          <a:p>
            <a:pPr algn="l">
              <a:lnSpc>
                <a:spcPts val="3535"/>
              </a:lnSpc>
            </a:pPr>
            <a:endParaRPr lang="en-US" sz="2525" dirty="0">
              <a:solidFill>
                <a:srgbClr val="100F0D"/>
              </a:solidFill>
              <a:latin typeface="Source Han Sans JP Light"/>
              <a:ea typeface="Source Han Sans JP Light"/>
              <a:cs typeface="Source Han Sans JP Light"/>
              <a:sym typeface="Source Han Sans JP Light"/>
            </a:endParaRPr>
          </a:p>
          <a:p>
            <a:pPr algn="l">
              <a:lnSpc>
                <a:spcPts val="4554"/>
              </a:lnSpc>
              <a:spcBef>
                <a:spcPct val="0"/>
              </a:spcBef>
            </a:pPr>
            <a:endParaRPr lang="en-US" sz="2525" dirty="0">
              <a:solidFill>
                <a:srgbClr val="100F0D"/>
              </a:solidFill>
              <a:latin typeface="Source Han Sans JP Light"/>
              <a:ea typeface="Source Han Sans JP Light"/>
              <a:cs typeface="Source Han Sans JP Light"/>
              <a:sym typeface="Source Han Sans JP Light"/>
            </a:endParaRPr>
          </a:p>
        </p:txBody>
      </p:sp>
      <p:sp>
        <p:nvSpPr>
          <p:cNvPr id="13" name="TextBox 13"/>
          <p:cNvSpPr txBox="1"/>
          <p:nvPr/>
        </p:nvSpPr>
        <p:spPr>
          <a:xfrm>
            <a:off x="10966355" y="8872678"/>
            <a:ext cx="5831995" cy="1175930"/>
          </a:xfrm>
          <a:prstGeom prst="rect">
            <a:avLst/>
          </a:prstGeom>
        </p:spPr>
        <p:txBody>
          <a:bodyPr lIns="0" tIns="0" rIns="0" bIns="0" rtlCol="0" anchor="t">
            <a:spAutoFit/>
          </a:bodyPr>
          <a:lstStyle/>
          <a:p>
            <a:pPr algn="l">
              <a:lnSpc>
                <a:spcPts val="3179"/>
              </a:lnSpc>
              <a:spcBef>
                <a:spcPct val="0"/>
              </a:spcBef>
            </a:pPr>
            <a:r>
              <a:rPr lang="en-US" sz="2271">
                <a:solidFill>
                  <a:srgbClr val="000000"/>
                </a:solidFill>
                <a:latin typeface="Source Han Sans JP"/>
                <a:ea typeface="Source Han Sans JP"/>
                <a:cs typeface="Source Han Sans JP"/>
                <a:sym typeface="Source Han Sans JP"/>
              </a:rPr>
              <a:t>日経ウーマンは、女性の生き方や</a:t>
            </a:r>
          </a:p>
          <a:p>
            <a:pPr algn="l">
              <a:lnSpc>
                <a:spcPts val="3179"/>
              </a:lnSpc>
              <a:spcBef>
                <a:spcPct val="0"/>
              </a:spcBef>
            </a:pPr>
            <a:r>
              <a:rPr lang="en-US" sz="2271">
                <a:solidFill>
                  <a:srgbClr val="000000"/>
                </a:solidFill>
                <a:latin typeface="Source Han Sans JP"/>
                <a:ea typeface="Source Han Sans JP"/>
                <a:cs typeface="Source Han Sans JP"/>
                <a:sym typeface="Source Han Sans JP"/>
              </a:rPr>
              <a:t> 働き方に光をあてていく事を</a:t>
            </a:r>
          </a:p>
          <a:p>
            <a:pPr algn="l">
              <a:lnSpc>
                <a:spcPts val="3179"/>
              </a:lnSpc>
              <a:spcBef>
                <a:spcPct val="0"/>
              </a:spcBef>
            </a:pPr>
            <a:r>
              <a:rPr lang="en-US" sz="2271">
                <a:solidFill>
                  <a:srgbClr val="000000"/>
                </a:solidFill>
                <a:latin typeface="Source Han Sans JP"/>
                <a:ea typeface="Source Han Sans JP"/>
                <a:cs typeface="Source Han Sans JP"/>
                <a:sym typeface="Source Han Sans JP"/>
              </a:rPr>
              <a:t>大きなミッションのひとつと考えています。 </a:t>
            </a:r>
          </a:p>
        </p:txBody>
      </p:sp>
      <p:sp>
        <p:nvSpPr>
          <p:cNvPr id="14" name="TextBox 14"/>
          <p:cNvSpPr txBox="1"/>
          <p:nvPr/>
        </p:nvSpPr>
        <p:spPr>
          <a:xfrm>
            <a:off x="323045" y="-33589"/>
            <a:ext cx="10965246" cy="471127"/>
          </a:xfrm>
          <a:prstGeom prst="rect">
            <a:avLst/>
          </a:prstGeom>
        </p:spPr>
        <p:txBody>
          <a:bodyPr lIns="0" tIns="0" rIns="0" bIns="0" rtlCol="0" anchor="t">
            <a:spAutoFit/>
          </a:bodyPr>
          <a:lstStyle/>
          <a:p>
            <a:pPr algn="l">
              <a:lnSpc>
                <a:spcPts val="3957"/>
              </a:lnSpc>
              <a:spcBef>
                <a:spcPct val="0"/>
              </a:spcBef>
            </a:pPr>
            <a:r>
              <a:rPr lang="en-US" sz="2826">
                <a:solidFill>
                  <a:srgbClr val="100F0D"/>
                </a:solidFill>
                <a:latin typeface="Source Han Sans JP Light"/>
                <a:ea typeface="Source Han Sans JP Light"/>
                <a:cs typeface="Source Han Sans JP Light"/>
                <a:sym typeface="Source Han Sans JP Light"/>
              </a:rPr>
              <a:t>日経ウーマンの取組み</a:t>
            </a:r>
          </a:p>
        </p:txBody>
      </p:sp>
      <p:sp>
        <p:nvSpPr>
          <p:cNvPr id="15" name="TextBox 15"/>
          <p:cNvSpPr txBox="1"/>
          <p:nvPr/>
        </p:nvSpPr>
        <p:spPr>
          <a:xfrm>
            <a:off x="10417088" y="1344863"/>
            <a:ext cx="5596057" cy="322845"/>
          </a:xfrm>
          <a:prstGeom prst="rect">
            <a:avLst/>
          </a:prstGeom>
        </p:spPr>
        <p:txBody>
          <a:bodyPr lIns="0" tIns="0" rIns="0" bIns="0" rtlCol="0" anchor="t">
            <a:spAutoFit/>
          </a:bodyPr>
          <a:lstStyle/>
          <a:p>
            <a:pPr algn="ctr">
              <a:lnSpc>
                <a:spcPts val="2659"/>
              </a:lnSpc>
              <a:spcBef>
                <a:spcPct val="0"/>
              </a:spcBef>
            </a:pPr>
            <a:r>
              <a:rPr lang="en-US" sz="1899" dirty="0">
                <a:solidFill>
                  <a:srgbClr val="000000"/>
                </a:solidFill>
                <a:latin typeface="Source Han Sans JP"/>
                <a:ea typeface="Source Han Sans JP"/>
                <a:cs typeface="Source Han Sans JP"/>
                <a:sym typeface="Source Han Sans JP"/>
              </a:rPr>
              <a:t>「ウーマン・オブ・ザ・イヤー2026」受賞者の面々</a:t>
            </a:r>
          </a:p>
        </p:txBody>
      </p:sp>
      <p:sp>
        <p:nvSpPr>
          <p:cNvPr id="16" name="TextBox 16"/>
          <p:cNvSpPr txBox="1"/>
          <p:nvPr/>
        </p:nvSpPr>
        <p:spPr>
          <a:xfrm>
            <a:off x="17846893" y="9807212"/>
            <a:ext cx="149662" cy="326756"/>
          </a:xfrm>
          <a:prstGeom prst="rect">
            <a:avLst/>
          </a:prstGeom>
        </p:spPr>
        <p:txBody>
          <a:bodyPr lIns="0" tIns="0" rIns="0" bIns="0" rtlCol="0" anchor="t">
            <a:spAutoFit/>
          </a:bodyPr>
          <a:lstStyle/>
          <a:p>
            <a:pPr algn="ctr">
              <a:lnSpc>
                <a:spcPts val="2660"/>
              </a:lnSpc>
            </a:pPr>
            <a:r>
              <a:rPr lang="en-US" sz="1900" dirty="0">
                <a:solidFill>
                  <a:srgbClr val="000000"/>
                </a:solidFill>
                <a:latin typeface="Rounded M+"/>
                <a:ea typeface="Rounded M+"/>
                <a:cs typeface="Rounded M+"/>
                <a:sym typeface="Rounded M+"/>
              </a:rPr>
              <a:t>6</a:t>
            </a:r>
          </a:p>
        </p:txBody>
      </p:sp>
      <p:pic>
        <p:nvPicPr>
          <p:cNvPr id="18" name="図 17" descr="グラフィカル ユーザー インターフェイス&#10;&#10;AI 生成コンテンツは誤りを含む可能性があります。">
            <a:extLst>
              <a:ext uri="{FF2B5EF4-FFF2-40B4-BE49-F238E27FC236}">
                <a16:creationId xmlns:a16="http://schemas.microsoft.com/office/drawing/2014/main" id="{8956938A-D5D9-E09B-60BA-D8F17AF90BD2}"/>
              </a:ext>
            </a:extLst>
          </p:cNvPr>
          <p:cNvPicPr>
            <a:picLocks noChangeAspect="1"/>
          </p:cNvPicPr>
          <p:nvPr/>
        </p:nvPicPr>
        <p:blipFill>
          <a:blip r:embed="rId2"/>
          <a:stretch>
            <a:fillRect/>
          </a:stretch>
        </p:blipFill>
        <p:spPr>
          <a:xfrm>
            <a:off x="13031048" y="2646191"/>
            <a:ext cx="4001027" cy="5698599"/>
          </a:xfrm>
          <a:prstGeom prst="rect">
            <a:avLst/>
          </a:prstGeom>
          <a:ln>
            <a:solidFill>
              <a:schemeClr val="tx1">
                <a:lumMod val="50000"/>
                <a:lumOff val="50000"/>
              </a:schemeClr>
            </a:solidFill>
          </a:ln>
        </p:spPr>
      </p:pic>
      <p:pic>
        <p:nvPicPr>
          <p:cNvPr id="20" name="図 19" descr="テキスト, 新聞, 写真, 建物 が含まれている画像&#10;&#10;AI 生成コンテンツは誤りを含む可能性があります。">
            <a:extLst>
              <a:ext uri="{FF2B5EF4-FFF2-40B4-BE49-F238E27FC236}">
                <a16:creationId xmlns:a16="http://schemas.microsoft.com/office/drawing/2014/main" id="{1E84784D-4497-43D3-C83E-64ED934539FD}"/>
              </a:ext>
            </a:extLst>
          </p:cNvPr>
          <p:cNvPicPr>
            <a:picLocks noChangeAspect="1"/>
          </p:cNvPicPr>
          <p:nvPr/>
        </p:nvPicPr>
        <p:blipFill>
          <a:blip r:embed="rId3"/>
          <a:stretch>
            <a:fillRect/>
          </a:stretch>
        </p:blipFill>
        <p:spPr>
          <a:xfrm>
            <a:off x="8864296" y="2636569"/>
            <a:ext cx="4203038" cy="5698599"/>
          </a:xfrm>
          <a:prstGeom prst="rect">
            <a:avLst/>
          </a:prstGeom>
          <a:ln>
            <a:solidFill>
              <a:schemeClr val="tx1">
                <a:lumMod val="50000"/>
                <a:lumOff val="50000"/>
              </a:schemeClr>
            </a:solid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rgbClr val="CDFFD8">
                <a:alpha val="100000"/>
              </a:srgbClr>
            </a:gs>
            <a:gs pos="100000">
              <a:srgbClr val="94B9FF">
                <a:alpha val="100000"/>
              </a:srgbClr>
            </a:gs>
          </a:gsLst>
          <a:lin ang="0"/>
        </a:gradFill>
        <a:effectLst/>
      </p:bgPr>
    </p:bg>
    <p:spTree>
      <p:nvGrpSpPr>
        <p:cNvPr id="1" name=""/>
        <p:cNvGrpSpPr/>
        <p:nvPr/>
      </p:nvGrpSpPr>
      <p:grpSpPr>
        <a:xfrm>
          <a:off x="0" y="0"/>
          <a:ext cx="0" cy="0"/>
          <a:chOff x="0" y="0"/>
          <a:chExt cx="0" cy="0"/>
        </a:xfrm>
      </p:grpSpPr>
      <p:grpSp>
        <p:nvGrpSpPr>
          <p:cNvPr id="2" name="Group 2"/>
          <p:cNvGrpSpPr/>
          <p:nvPr/>
        </p:nvGrpSpPr>
        <p:grpSpPr>
          <a:xfrm>
            <a:off x="15958271" y="0"/>
            <a:ext cx="2329729" cy="10287000"/>
            <a:chOff x="0" y="0"/>
            <a:chExt cx="1768155" cy="2849718"/>
          </a:xfrm>
        </p:grpSpPr>
        <p:sp>
          <p:nvSpPr>
            <p:cNvPr id="3" name="Freeform 3"/>
            <p:cNvSpPr/>
            <p:nvPr/>
          </p:nvSpPr>
          <p:spPr>
            <a:xfrm>
              <a:off x="0" y="0"/>
              <a:ext cx="1768155" cy="2849718"/>
            </a:xfrm>
            <a:custGeom>
              <a:avLst/>
              <a:gdLst/>
              <a:ahLst/>
              <a:cxnLst/>
              <a:rect l="l" t="t" r="r" b="b"/>
              <a:pathLst>
                <a:path w="1768155" h="2849718">
                  <a:moveTo>
                    <a:pt x="0" y="0"/>
                  </a:moveTo>
                  <a:lnTo>
                    <a:pt x="1768155" y="0"/>
                  </a:lnTo>
                  <a:lnTo>
                    <a:pt x="1768155" y="2849718"/>
                  </a:lnTo>
                  <a:lnTo>
                    <a:pt x="0" y="2849718"/>
                  </a:lnTo>
                  <a:close/>
                </a:path>
              </a:pathLst>
            </a:custGeom>
            <a:solidFill>
              <a:srgbClr val="FAFBFA"/>
            </a:solidFill>
          </p:spPr>
          <p:txBody>
            <a:bodyPr/>
            <a:lstStyle/>
            <a:p>
              <a:endParaRPr lang="ja-JP" altLang="en-US"/>
            </a:p>
          </p:txBody>
        </p:sp>
        <p:sp>
          <p:nvSpPr>
            <p:cNvPr id="4" name="TextBox 4"/>
            <p:cNvSpPr txBox="1"/>
            <p:nvPr/>
          </p:nvSpPr>
          <p:spPr>
            <a:xfrm>
              <a:off x="0" y="-47625"/>
              <a:ext cx="1768155" cy="2897343"/>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 y="487068"/>
            <a:ext cx="18400771" cy="245316"/>
            <a:chOff x="0" y="0"/>
            <a:chExt cx="4875995" cy="64911"/>
          </a:xfrm>
        </p:grpSpPr>
        <p:sp>
          <p:nvSpPr>
            <p:cNvPr id="6" name="Freeform 6"/>
            <p:cNvSpPr/>
            <p:nvPr/>
          </p:nvSpPr>
          <p:spPr>
            <a:xfrm>
              <a:off x="0" y="0"/>
              <a:ext cx="4875995" cy="64911"/>
            </a:xfrm>
            <a:custGeom>
              <a:avLst/>
              <a:gdLst/>
              <a:ahLst/>
              <a:cxnLst/>
              <a:rect l="l" t="t" r="r" b="b"/>
              <a:pathLst>
                <a:path w="4875995" h="64911">
                  <a:moveTo>
                    <a:pt x="0" y="0"/>
                  </a:moveTo>
                  <a:lnTo>
                    <a:pt x="4875995" y="0"/>
                  </a:lnTo>
                  <a:lnTo>
                    <a:pt x="4875995" y="64911"/>
                  </a:lnTo>
                  <a:lnTo>
                    <a:pt x="0" y="64911"/>
                  </a:lnTo>
                  <a:close/>
                </a:path>
              </a:pathLst>
            </a:custGeom>
            <a:solidFill>
              <a:srgbClr val="FAFBFA"/>
            </a:solidFill>
          </p:spPr>
          <p:txBody>
            <a:bodyPr/>
            <a:lstStyle/>
            <a:p>
              <a:endParaRPr lang="ja-JP" altLang="en-US"/>
            </a:p>
          </p:txBody>
        </p:sp>
        <p:sp>
          <p:nvSpPr>
            <p:cNvPr id="7" name="TextBox 7"/>
            <p:cNvSpPr txBox="1"/>
            <p:nvPr/>
          </p:nvSpPr>
          <p:spPr>
            <a:xfrm>
              <a:off x="0" y="-47625"/>
              <a:ext cx="4875995" cy="112536"/>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8450316" y="1535799"/>
            <a:ext cx="10671173" cy="8161295"/>
            <a:chOff x="0" y="0"/>
            <a:chExt cx="4503719" cy="3444437"/>
          </a:xfrm>
        </p:grpSpPr>
        <p:sp>
          <p:nvSpPr>
            <p:cNvPr id="9" name="Freeform 9"/>
            <p:cNvSpPr/>
            <p:nvPr/>
          </p:nvSpPr>
          <p:spPr>
            <a:xfrm>
              <a:off x="0" y="0"/>
              <a:ext cx="4503719" cy="3444437"/>
            </a:xfrm>
            <a:custGeom>
              <a:avLst/>
              <a:gdLst/>
              <a:ahLst/>
              <a:cxnLst/>
              <a:rect l="l" t="t" r="r" b="b"/>
              <a:pathLst>
                <a:path w="4503719" h="3444437">
                  <a:moveTo>
                    <a:pt x="0" y="0"/>
                  </a:moveTo>
                  <a:lnTo>
                    <a:pt x="0" y="3444437"/>
                  </a:lnTo>
                  <a:lnTo>
                    <a:pt x="4503719" y="3444437"/>
                  </a:lnTo>
                  <a:lnTo>
                    <a:pt x="4503719" y="0"/>
                  </a:lnTo>
                  <a:lnTo>
                    <a:pt x="0" y="0"/>
                  </a:lnTo>
                  <a:close/>
                  <a:moveTo>
                    <a:pt x="4442759" y="3383476"/>
                  </a:moveTo>
                  <a:lnTo>
                    <a:pt x="59690" y="3383476"/>
                  </a:lnTo>
                  <a:lnTo>
                    <a:pt x="59690" y="59690"/>
                  </a:lnTo>
                  <a:lnTo>
                    <a:pt x="4442759" y="59690"/>
                  </a:lnTo>
                  <a:lnTo>
                    <a:pt x="4442759" y="3383476"/>
                  </a:lnTo>
                  <a:close/>
                </a:path>
              </a:pathLst>
            </a:custGeom>
            <a:solidFill>
              <a:srgbClr val="9B6B43"/>
            </a:solidFill>
          </p:spPr>
          <p:txBody>
            <a:bodyPr/>
            <a:lstStyle/>
            <a:p>
              <a:endParaRPr lang="ja-JP" altLang="en-US"/>
            </a:p>
          </p:txBody>
        </p:sp>
      </p:grpSp>
      <p:sp>
        <p:nvSpPr>
          <p:cNvPr id="10" name="TextBox 10"/>
          <p:cNvSpPr txBox="1"/>
          <p:nvPr/>
        </p:nvSpPr>
        <p:spPr>
          <a:xfrm>
            <a:off x="323045" y="172079"/>
            <a:ext cx="14175646" cy="3141993"/>
          </a:xfrm>
          <a:prstGeom prst="rect">
            <a:avLst/>
          </a:prstGeom>
        </p:spPr>
        <p:txBody>
          <a:bodyPr lIns="0" tIns="0" rIns="0" bIns="0" rtlCol="0" anchor="t">
            <a:spAutoFit/>
          </a:bodyPr>
          <a:lstStyle/>
          <a:p>
            <a:pPr algn="l">
              <a:lnSpc>
                <a:spcPts val="12669"/>
              </a:lnSpc>
            </a:pPr>
            <a:r>
              <a:rPr lang="en-US" sz="9049">
                <a:solidFill>
                  <a:srgbClr val="11100E"/>
                </a:solidFill>
                <a:latin typeface="Oswald"/>
                <a:ea typeface="Oswald"/>
                <a:cs typeface="Oswald"/>
                <a:sym typeface="Oswald"/>
              </a:rPr>
              <a:t>SURVEY RANKING</a:t>
            </a:r>
          </a:p>
          <a:p>
            <a:pPr algn="l">
              <a:lnSpc>
                <a:spcPts val="12669"/>
              </a:lnSpc>
            </a:pPr>
            <a:endParaRPr lang="en-US" sz="9049">
              <a:solidFill>
                <a:srgbClr val="11100E"/>
              </a:solidFill>
              <a:latin typeface="Oswald"/>
              <a:ea typeface="Oswald"/>
              <a:cs typeface="Oswald"/>
              <a:sym typeface="Oswald"/>
            </a:endParaRPr>
          </a:p>
        </p:txBody>
      </p:sp>
      <p:sp>
        <p:nvSpPr>
          <p:cNvPr id="11" name="TextBox 11"/>
          <p:cNvSpPr txBox="1"/>
          <p:nvPr/>
        </p:nvSpPr>
        <p:spPr>
          <a:xfrm>
            <a:off x="462059" y="1781175"/>
            <a:ext cx="7515745" cy="6101227"/>
          </a:xfrm>
          <a:prstGeom prst="rect">
            <a:avLst/>
          </a:prstGeom>
        </p:spPr>
        <p:txBody>
          <a:bodyPr lIns="0" tIns="0" rIns="0" bIns="0" rtlCol="0" anchor="t">
            <a:spAutoFit/>
          </a:bodyPr>
          <a:lstStyle/>
          <a:p>
            <a:pPr algn="l">
              <a:lnSpc>
                <a:spcPts val="3418"/>
              </a:lnSpc>
            </a:pPr>
            <a:r>
              <a:rPr lang="en-US" sz="2442">
                <a:solidFill>
                  <a:srgbClr val="100F0D"/>
                </a:solidFill>
                <a:latin typeface="Source Han Sans JP Light"/>
                <a:ea typeface="Source Han Sans JP Light"/>
                <a:cs typeface="Source Han Sans JP Light"/>
                <a:sym typeface="Source Han Sans JP Light"/>
              </a:rPr>
              <a:t>「日経ウーマン」は、女性の活躍推進や働きやすさの実現に取り組む企業を取材し続けてきました。</a:t>
            </a:r>
          </a:p>
          <a:p>
            <a:pPr algn="l">
              <a:lnSpc>
                <a:spcPts val="3418"/>
              </a:lnSpc>
            </a:pPr>
            <a:endParaRPr lang="en-US" sz="2442">
              <a:solidFill>
                <a:srgbClr val="100F0D"/>
              </a:solidFill>
              <a:latin typeface="Source Han Sans JP Light"/>
              <a:ea typeface="Source Han Sans JP Light"/>
              <a:cs typeface="Source Han Sans JP Light"/>
              <a:sym typeface="Source Han Sans JP Light"/>
            </a:endParaRPr>
          </a:p>
          <a:p>
            <a:pPr algn="l">
              <a:lnSpc>
                <a:spcPts val="3418"/>
              </a:lnSpc>
            </a:pPr>
            <a:r>
              <a:rPr lang="en-US" sz="2442">
                <a:solidFill>
                  <a:srgbClr val="100F0D"/>
                </a:solidFill>
                <a:latin typeface="Source Han Sans JP Light"/>
                <a:ea typeface="Source Han Sans JP Light"/>
                <a:cs typeface="Source Han Sans JP Light"/>
                <a:sym typeface="Source Han Sans JP Light"/>
              </a:rPr>
              <a:t>そして、</a:t>
            </a:r>
            <a:r>
              <a:rPr lang="en-US" sz="2442" b="1">
                <a:solidFill>
                  <a:srgbClr val="100F0D"/>
                </a:solidFill>
                <a:latin typeface="Source Han Sans JP Bold"/>
                <a:ea typeface="Source Han Sans JP Bold"/>
                <a:cs typeface="Source Han Sans JP Bold"/>
                <a:sym typeface="Source Han Sans JP Bold"/>
              </a:rPr>
              <a:t>「女性が活躍する会社」</a:t>
            </a:r>
            <a:r>
              <a:rPr lang="en-US" sz="2442">
                <a:solidFill>
                  <a:srgbClr val="100F0D"/>
                </a:solidFill>
                <a:latin typeface="Source Han Sans JP Light"/>
                <a:ea typeface="Source Han Sans JP Light"/>
                <a:cs typeface="Source Han Sans JP Light"/>
                <a:sym typeface="Source Han Sans JP Light"/>
              </a:rPr>
              <a:t>という切り口で企業を評価する概念がほとんどなかった1988年の創刊時から</a:t>
            </a:r>
            <a:r>
              <a:rPr lang="en-US" sz="2442" b="1">
                <a:solidFill>
                  <a:srgbClr val="100F0D"/>
                </a:solidFill>
                <a:latin typeface="Source Han Sans JP Bold"/>
                <a:ea typeface="Source Han Sans JP Bold"/>
                <a:cs typeface="Source Han Sans JP Bold"/>
                <a:sym typeface="Source Han Sans JP Bold"/>
              </a:rPr>
              <a:t>「企業の女性活用度調査」</a:t>
            </a:r>
            <a:r>
              <a:rPr lang="en-US" sz="2442">
                <a:solidFill>
                  <a:srgbClr val="100F0D"/>
                </a:solidFill>
                <a:latin typeface="Source Han Sans JP"/>
                <a:ea typeface="Source Han Sans JP"/>
                <a:cs typeface="Source Han Sans JP"/>
                <a:sym typeface="Source Han Sans JP"/>
              </a:rPr>
              <a:t>を実施。</a:t>
            </a:r>
            <a:r>
              <a:rPr lang="en-US" sz="2442">
                <a:solidFill>
                  <a:srgbClr val="100F0D"/>
                </a:solidFill>
                <a:latin typeface="Source Han Sans JP Light"/>
                <a:ea typeface="Source Han Sans JP Light"/>
                <a:cs typeface="Source Han Sans JP Light"/>
                <a:sym typeface="Source Han Sans JP Light"/>
              </a:rPr>
              <a:t>上位企業の取り組み内容や、上位１００社を毎年5月にランキング形式で発表しています。</a:t>
            </a:r>
          </a:p>
          <a:p>
            <a:pPr algn="l">
              <a:lnSpc>
                <a:spcPts val="3418"/>
              </a:lnSpc>
            </a:pPr>
            <a:endParaRPr lang="en-US" sz="2442">
              <a:solidFill>
                <a:srgbClr val="100F0D"/>
              </a:solidFill>
              <a:latin typeface="Source Han Sans JP Light"/>
              <a:ea typeface="Source Han Sans JP Light"/>
              <a:cs typeface="Source Han Sans JP Light"/>
              <a:sym typeface="Source Han Sans JP Light"/>
            </a:endParaRPr>
          </a:p>
          <a:p>
            <a:pPr algn="l">
              <a:lnSpc>
                <a:spcPts val="3418"/>
              </a:lnSpc>
            </a:pPr>
            <a:r>
              <a:rPr lang="en-US" sz="2442">
                <a:solidFill>
                  <a:srgbClr val="100F0D"/>
                </a:solidFill>
                <a:latin typeface="Source Han Sans JP Light"/>
                <a:ea typeface="Source Han Sans JP Light"/>
                <a:cs typeface="Source Han Sans JP Light"/>
                <a:sym typeface="Source Han Sans JP Light"/>
              </a:rPr>
              <a:t>女性活躍推進が急速に進む今、本取り組みに対する</a:t>
            </a:r>
          </a:p>
          <a:p>
            <a:pPr algn="l">
              <a:lnSpc>
                <a:spcPts val="3418"/>
              </a:lnSpc>
            </a:pPr>
            <a:r>
              <a:rPr lang="en-US" sz="2442">
                <a:solidFill>
                  <a:srgbClr val="100F0D"/>
                </a:solidFill>
                <a:latin typeface="Source Han Sans JP Light"/>
                <a:ea typeface="Source Han Sans JP Light"/>
                <a:cs typeface="Source Han Sans JP Light"/>
                <a:sym typeface="Source Han Sans JP Light"/>
              </a:rPr>
              <a:t>社会的な注目がますます高まっています。</a:t>
            </a:r>
          </a:p>
          <a:p>
            <a:pPr algn="l">
              <a:lnSpc>
                <a:spcPts val="3418"/>
              </a:lnSpc>
            </a:pPr>
            <a:endParaRPr lang="en-US" sz="2442">
              <a:solidFill>
                <a:srgbClr val="100F0D"/>
              </a:solidFill>
              <a:latin typeface="Source Han Sans JP Light"/>
              <a:ea typeface="Source Han Sans JP Light"/>
              <a:cs typeface="Source Han Sans JP Light"/>
              <a:sym typeface="Source Han Sans JP Light"/>
            </a:endParaRPr>
          </a:p>
          <a:p>
            <a:pPr algn="l">
              <a:lnSpc>
                <a:spcPts val="3418"/>
              </a:lnSpc>
            </a:pPr>
            <a:endParaRPr lang="en-US" sz="2442">
              <a:solidFill>
                <a:srgbClr val="100F0D"/>
              </a:solidFill>
              <a:latin typeface="Source Han Sans JP Light"/>
              <a:ea typeface="Source Han Sans JP Light"/>
              <a:cs typeface="Source Han Sans JP Light"/>
              <a:sym typeface="Source Han Sans JP Light"/>
            </a:endParaRPr>
          </a:p>
          <a:p>
            <a:pPr algn="l">
              <a:lnSpc>
                <a:spcPts val="4404"/>
              </a:lnSpc>
              <a:spcBef>
                <a:spcPct val="0"/>
              </a:spcBef>
            </a:pPr>
            <a:endParaRPr lang="en-US" sz="2442">
              <a:solidFill>
                <a:srgbClr val="100F0D"/>
              </a:solidFill>
              <a:latin typeface="Source Han Sans JP Light"/>
              <a:ea typeface="Source Han Sans JP Light"/>
              <a:cs typeface="Source Han Sans JP Light"/>
              <a:sym typeface="Source Han Sans JP Light"/>
            </a:endParaRPr>
          </a:p>
        </p:txBody>
      </p:sp>
      <p:grpSp>
        <p:nvGrpSpPr>
          <p:cNvPr id="14" name="Group 14"/>
          <p:cNvGrpSpPr/>
          <p:nvPr/>
        </p:nvGrpSpPr>
        <p:grpSpPr>
          <a:xfrm>
            <a:off x="2574354" y="7117527"/>
            <a:ext cx="5403450" cy="2962934"/>
            <a:chOff x="0" y="0"/>
            <a:chExt cx="1482289" cy="812800"/>
          </a:xfrm>
        </p:grpSpPr>
        <p:sp>
          <p:nvSpPr>
            <p:cNvPr id="15" name="Freeform 15"/>
            <p:cNvSpPr/>
            <p:nvPr/>
          </p:nvSpPr>
          <p:spPr>
            <a:xfrm>
              <a:off x="0" y="0"/>
              <a:ext cx="1482289" cy="812800"/>
            </a:xfrm>
            <a:custGeom>
              <a:avLst/>
              <a:gdLst/>
              <a:ahLst/>
              <a:cxnLst/>
              <a:rect l="l" t="t" r="r" b="b"/>
              <a:pathLst>
                <a:path w="1482289" h="812800">
                  <a:moveTo>
                    <a:pt x="1402871" y="0"/>
                  </a:moveTo>
                  <a:lnTo>
                    <a:pt x="79418" y="0"/>
                  </a:lnTo>
                  <a:cubicBezTo>
                    <a:pt x="79418" y="43699"/>
                    <a:pt x="44079" y="79418"/>
                    <a:pt x="0" y="79418"/>
                  </a:cubicBezTo>
                  <a:lnTo>
                    <a:pt x="0" y="733382"/>
                  </a:lnTo>
                  <a:cubicBezTo>
                    <a:pt x="43699" y="733382"/>
                    <a:pt x="79418" y="768721"/>
                    <a:pt x="79418" y="812800"/>
                  </a:cubicBezTo>
                  <a:lnTo>
                    <a:pt x="1402871" y="812800"/>
                  </a:lnTo>
                  <a:cubicBezTo>
                    <a:pt x="1402871" y="769101"/>
                    <a:pt x="1438210" y="733382"/>
                    <a:pt x="1482289" y="733382"/>
                  </a:cubicBezTo>
                  <a:lnTo>
                    <a:pt x="1482289" y="79418"/>
                  </a:lnTo>
                  <a:cubicBezTo>
                    <a:pt x="1438589" y="79418"/>
                    <a:pt x="1402871" y="44079"/>
                    <a:pt x="1402871" y="0"/>
                  </a:cubicBezTo>
                  <a:close/>
                </a:path>
              </a:pathLst>
            </a:custGeom>
            <a:solidFill>
              <a:srgbClr val="FDFADE"/>
            </a:solidFill>
          </p:spPr>
          <p:txBody>
            <a:bodyPr/>
            <a:lstStyle/>
            <a:p>
              <a:endParaRPr lang="ja-JP" altLang="en-US"/>
            </a:p>
          </p:txBody>
        </p:sp>
        <p:sp>
          <p:nvSpPr>
            <p:cNvPr id="16" name="TextBox 16"/>
            <p:cNvSpPr txBox="1"/>
            <p:nvPr/>
          </p:nvSpPr>
          <p:spPr>
            <a:xfrm>
              <a:off x="38100" y="-9525"/>
              <a:ext cx="1406089" cy="784225"/>
            </a:xfrm>
            <a:prstGeom prst="rect">
              <a:avLst/>
            </a:prstGeom>
          </p:spPr>
          <p:txBody>
            <a:bodyPr lIns="50800" tIns="50800" rIns="50800" bIns="50800" rtlCol="0" anchor="ctr"/>
            <a:lstStyle/>
            <a:p>
              <a:pPr algn="ctr">
                <a:lnSpc>
                  <a:spcPts val="2659"/>
                </a:lnSpc>
              </a:pPr>
              <a:endParaRPr/>
            </a:p>
          </p:txBody>
        </p:sp>
      </p:grpSp>
      <p:sp>
        <p:nvSpPr>
          <p:cNvPr id="17" name="Freeform 17"/>
          <p:cNvSpPr/>
          <p:nvPr/>
        </p:nvSpPr>
        <p:spPr>
          <a:xfrm>
            <a:off x="322922" y="7569287"/>
            <a:ext cx="2165707" cy="2127807"/>
          </a:xfrm>
          <a:custGeom>
            <a:avLst/>
            <a:gdLst/>
            <a:ahLst/>
            <a:cxnLst/>
            <a:rect l="l" t="t" r="r" b="b"/>
            <a:pathLst>
              <a:path w="2165707" h="2127807">
                <a:moveTo>
                  <a:pt x="0" y="0"/>
                </a:moveTo>
                <a:lnTo>
                  <a:pt x="2165707" y="0"/>
                </a:lnTo>
                <a:lnTo>
                  <a:pt x="2165707" y="2127807"/>
                </a:lnTo>
                <a:lnTo>
                  <a:pt x="0" y="2127807"/>
                </a:lnTo>
                <a:lnTo>
                  <a:pt x="0" y="0"/>
                </a:lnTo>
                <a:close/>
              </a:path>
            </a:pathLst>
          </a:custGeom>
          <a:blipFill>
            <a:blip r:embed="rId2"/>
            <a:stretch>
              <a:fillRect/>
            </a:stretch>
          </a:blipFill>
        </p:spPr>
        <p:txBody>
          <a:bodyPr/>
          <a:lstStyle/>
          <a:p>
            <a:endParaRPr lang="ja-JP" altLang="en-US"/>
          </a:p>
        </p:txBody>
      </p:sp>
      <p:sp>
        <p:nvSpPr>
          <p:cNvPr id="18" name="TextBox 18"/>
          <p:cNvSpPr txBox="1"/>
          <p:nvPr/>
        </p:nvSpPr>
        <p:spPr>
          <a:xfrm>
            <a:off x="323045" y="-33589"/>
            <a:ext cx="10965246" cy="471127"/>
          </a:xfrm>
          <a:prstGeom prst="rect">
            <a:avLst/>
          </a:prstGeom>
        </p:spPr>
        <p:txBody>
          <a:bodyPr lIns="0" tIns="0" rIns="0" bIns="0" rtlCol="0" anchor="t">
            <a:spAutoFit/>
          </a:bodyPr>
          <a:lstStyle/>
          <a:p>
            <a:pPr algn="l">
              <a:lnSpc>
                <a:spcPts val="3957"/>
              </a:lnSpc>
              <a:spcBef>
                <a:spcPct val="0"/>
              </a:spcBef>
            </a:pPr>
            <a:r>
              <a:rPr lang="en-US" sz="2826">
                <a:solidFill>
                  <a:srgbClr val="100F0D"/>
                </a:solidFill>
                <a:latin typeface="Source Han Sans JP Light"/>
                <a:ea typeface="Source Han Sans JP Light"/>
                <a:cs typeface="Source Han Sans JP Light"/>
                <a:sym typeface="Source Han Sans JP Light"/>
              </a:rPr>
              <a:t>日経ウーマンの取組み</a:t>
            </a:r>
          </a:p>
        </p:txBody>
      </p:sp>
      <p:sp>
        <p:nvSpPr>
          <p:cNvPr id="19" name="TextBox 19"/>
          <p:cNvSpPr txBox="1"/>
          <p:nvPr/>
        </p:nvSpPr>
        <p:spPr>
          <a:xfrm>
            <a:off x="3022714" y="7147820"/>
            <a:ext cx="6732723" cy="2932642"/>
          </a:xfrm>
          <a:prstGeom prst="rect">
            <a:avLst/>
          </a:prstGeom>
        </p:spPr>
        <p:txBody>
          <a:bodyPr lIns="0" tIns="0" rIns="0" bIns="0" rtlCol="0" anchor="t">
            <a:spAutoFit/>
          </a:bodyPr>
          <a:lstStyle/>
          <a:p>
            <a:pPr algn="l">
              <a:lnSpc>
                <a:spcPts val="2158"/>
              </a:lnSpc>
              <a:spcBef>
                <a:spcPct val="0"/>
              </a:spcBef>
            </a:pPr>
            <a:r>
              <a:rPr lang="en-US" sz="1541">
                <a:solidFill>
                  <a:srgbClr val="000000"/>
                </a:solidFill>
                <a:latin typeface="Source Han Sans JP"/>
                <a:ea typeface="Source Han Sans JP"/>
                <a:cs typeface="Source Han Sans JP"/>
                <a:sym typeface="Source Han Sans JP"/>
              </a:rPr>
              <a:t>「企業の女性活用度調査」採点のポイント</a:t>
            </a:r>
          </a:p>
          <a:p>
            <a:pPr algn="l">
              <a:lnSpc>
                <a:spcPts val="2158"/>
              </a:lnSpc>
              <a:spcBef>
                <a:spcPct val="0"/>
              </a:spcBef>
            </a:pPr>
            <a:r>
              <a:rPr lang="en-US" sz="1541">
                <a:solidFill>
                  <a:srgbClr val="000000"/>
                </a:solidFill>
                <a:latin typeface="Source Han Sans JP"/>
                <a:ea typeface="Source Han Sans JP"/>
                <a:cs typeface="Source Han Sans JP"/>
                <a:sym typeface="Source Han Sans JP"/>
              </a:rPr>
              <a:t>①管理職等用度</a:t>
            </a:r>
          </a:p>
          <a:p>
            <a:pPr algn="l">
              <a:lnSpc>
                <a:spcPts val="2158"/>
              </a:lnSpc>
              <a:spcBef>
                <a:spcPct val="0"/>
              </a:spcBef>
            </a:pPr>
            <a:r>
              <a:rPr lang="en-US" sz="1541">
                <a:solidFill>
                  <a:srgbClr val="000000"/>
                </a:solidFill>
                <a:latin typeface="Source Han Sans JP"/>
                <a:ea typeface="Source Han Sans JP"/>
                <a:cs typeface="Source Han Sans JP"/>
                <a:sym typeface="Source Han Sans JP"/>
              </a:rPr>
              <a:t> （女性リーダーを数多く輩出しているか）</a:t>
            </a:r>
          </a:p>
          <a:p>
            <a:pPr algn="l">
              <a:lnSpc>
                <a:spcPts val="2158"/>
              </a:lnSpc>
              <a:spcBef>
                <a:spcPct val="0"/>
              </a:spcBef>
            </a:pPr>
            <a:r>
              <a:rPr lang="en-US" sz="1541">
                <a:solidFill>
                  <a:srgbClr val="000000"/>
                </a:solidFill>
                <a:latin typeface="Source Han Sans JP"/>
                <a:ea typeface="Source Han Sans JP"/>
                <a:cs typeface="Source Han Sans JP"/>
                <a:sym typeface="Source Han Sans JP"/>
              </a:rPr>
              <a:t>②女性活躍推進度</a:t>
            </a:r>
          </a:p>
          <a:p>
            <a:pPr algn="l">
              <a:lnSpc>
                <a:spcPts val="2158"/>
              </a:lnSpc>
              <a:spcBef>
                <a:spcPct val="0"/>
              </a:spcBef>
            </a:pPr>
            <a:r>
              <a:rPr lang="en-US" sz="1541">
                <a:solidFill>
                  <a:srgbClr val="000000"/>
                </a:solidFill>
                <a:latin typeface="Source Han Sans JP"/>
                <a:ea typeface="Source Han Sans JP"/>
                <a:cs typeface="Source Han Sans JP"/>
                <a:sym typeface="Source Han Sans JP"/>
              </a:rPr>
              <a:t> （女性活躍や多様な働き方の推進に積極的に</a:t>
            </a:r>
          </a:p>
          <a:p>
            <a:pPr algn="l">
              <a:lnSpc>
                <a:spcPts val="2158"/>
              </a:lnSpc>
              <a:spcBef>
                <a:spcPct val="0"/>
              </a:spcBef>
            </a:pPr>
            <a:r>
              <a:rPr lang="en-US" sz="1541">
                <a:solidFill>
                  <a:srgbClr val="000000"/>
                </a:solidFill>
                <a:latin typeface="Source Han Sans JP"/>
                <a:ea typeface="Source Han Sans JP"/>
                <a:cs typeface="Source Han Sans JP"/>
                <a:sym typeface="Source Han Sans JP"/>
              </a:rPr>
              <a:t> 取り組んでいるか）</a:t>
            </a:r>
          </a:p>
          <a:p>
            <a:pPr algn="l">
              <a:lnSpc>
                <a:spcPts val="2158"/>
              </a:lnSpc>
              <a:spcBef>
                <a:spcPct val="0"/>
              </a:spcBef>
            </a:pPr>
            <a:r>
              <a:rPr lang="en-US" sz="1541">
                <a:solidFill>
                  <a:srgbClr val="000000"/>
                </a:solidFill>
                <a:latin typeface="Source Han Sans JP"/>
                <a:ea typeface="Source Han Sans JP"/>
                <a:cs typeface="Source Han Sans JP"/>
                <a:sym typeface="Source Han Sans JP"/>
              </a:rPr>
              <a:t>③ワークライフバランス度</a:t>
            </a:r>
          </a:p>
          <a:p>
            <a:pPr algn="l">
              <a:lnSpc>
                <a:spcPts val="2158"/>
              </a:lnSpc>
              <a:spcBef>
                <a:spcPct val="0"/>
              </a:spcBef>
            </a:pPr>
            <a:r>
              <a:rPr lang="en-US" sz="1541">
                <a:solidFill>
                  <a:srgbClr val="000000"/>
                </a:solidFill>
                <a:latin typeface="Source Han Sans JP"/>
                <a:ea typeface="Source Han Sans JP"/>
                <a:cs typeface="Source Han Sans JP"/>
                <a:sym typeface="Source Han Sans JP"/>
              </a:rPr>
              <a:t> （残業時間削減や、柔軟な働き方施策があるか）</a:t>
            </a:r>
          </a:p>
          <a:p>
            <a:pPr algn="l">
              <a:lnSpc>
                <a:spcPts val="2158"/>
              </a:lnSpc>
              <a:spcBef>
                <a:spcPct val="0"/>
              </a:spcBef>
            </a:pPr>
            <a:r>
              <a:rPr lang="en-US" sz="1541">
                <a:solidFill>
                  <a:srgbClr val="000000"/>
                </a:solidFill>
                <a:latin typeface="Source Han Sans JP"/>
                <a:ea typeface="Source Han Sans JP"/>
                <a:cs typeface="Source Han Sans JP"/>
                <a:sym typeface="Source Han Sans JP"/>
              </a:rPr>
              <a:t>④ダイバーシティ推進度</a:t>
            </a:r>
          </a:p>
          <a:p>
            <a:pPr algn="l">
              <a:lnSpc>
                <a:spcPts val="2158"/>
              </a:lnSpc>
              <a:spcBef>
                <a:spcPct val="0"/>
              </a:spcBef>
            </a:pPr>
            <a:r>
              <a:rPr lang="en-US" sz="1541">
                <a:solidFill>
                  <a:srgbClr val="000000"/>
                </a:solidFill>
                <a:latin typeface="Source Han Sans JP"/>
                <a:ea typeface="Source Han Sans JP"/>
                <a:cs typeface="Source Han Sans JP"/>
                <a:sym typeface="Source Han Sans JP"/>
              </a:rPr>
              <a:t> （多様な人材が長く働き続けているか）</a:t>
            </a:r>
          </a:p>
          <a:p>
            <a:pPr algn="l">
              <a:lnSpc>
                <a:spcPts val="2158"/>
              </a:lnSpc>
              <a:spcBef>
                <a:spcPct val="0"/>
              </a:spcBef>
            </a:pPr>
            <a:r>
              <a:rPr lang="en-US" sz="1541">
                <a:solidFill>
                  <a:srgbClr val="000000"/>
                </a:solidFill>
                <a:latin typeface="Source Han Sans JP"/>
                <a:ea typeface="Source Han Sans JP"/>
                <a:cs typeface="Source Han Sans JP"/>
                <a:sym typeface="Source Han Sans JP"/>
              </a:rPr>
              <a:t> </a:t>
            </a:r>
          </a:p>
        </p:txBody>
      </p:sp>
      <p:sp>
        <p:nvSpPr>
          <p:cNvPr id="20" name="TextBox 20"/>
          <p:cNvSpPr txBox="1"/>
          <p:nvPr/>
        </p:nvSpPr>
        <p:spPr>
          <a:xfrm>
            <a:off x="13417985" y="9087167"/>
            <a:ext cx="4281011" cy="322845"/>
          </a:xfrm>
          <a:prstGeom prst="rect">
            <a:avLst/>
          </a:prstGeom>
        </p:spPr>
        <p:txBody>
          <a:bodyPr lIns="0" tIns="0" rIns="0" bIns="0" rtlCol="0" anchor="t">
            <a:spAutoFit/>
          </a:bodyPr>
          <a:lstStyle/>
          <a:p>
            <a:pPr algn="ctr">
              <a:lnSpc>
                <a:spcPts val="2659"/>
              </a:lnSpc>
              <a:spcBef>
                <a:spcPct val="0"/>
              </a:spcBef>
            </a:pPr>
            <a:r>
              <a:rPr lang="en-US" sz="1899" dirty="0">
                <a:solidFill>
                  <a:srgbClr val="000000"/>
                </a:solidFill>
                <a:latin typeface="Source Han Sans JP"/>
                <a:ea typeface="Source Han Sans JP"/>
                <a:cs typeface="Source Han Sans JP"/>
                <a:sym typeface="Source Han Sans JP"/>
              </a:rPr>
              <a:t>「日経ウーマン」2025年6月号誌面より</a:t>
            </a:r>
          </a:p>
        </p:txBody>
      </p:sp>
      <p:sp>
        <p:nvSpPr>
          <p:cNvPr id="21" name="TextBox 21"/>
          <p:cNvSpPr txBox="1"/>
          <p:nvPr/>
        </p:nvSpPr>
        <p:spPr>
          <a:xfrm>
            <a:off x="17846893" y="9807212"/>
            <a:ext cx="149662" cy="326756"/>
          </a:xfrm>
          <a:prstGeom prst="rect">
            <a:avLst/>
          </a:prstGeom>
        </p:spPr>
        <p:txBody>
          <a:bodyPr lIns="0" tIns="0" rIns="0" bIns="0" rtlCol="0" anchor="t">
            <a:spAutoFit/>
          </a:bodyPr>
          <a:lstStyle/>
          <a:p>
            <a:pPr algn="ctr">
              <a:lnSpc>
                <a:spcPts val="2660"/>
              </a:lnSpc>
            </a:pPr>
            <a:r>
              <a:rPr lang="en-US" sz="1900" dirty="0">
                <a:solidFill>
                  <a:srgbClr val="000000"/>
                </a:solidFill>
                <a:latin typeface="Rounded M+"/>
                <a:ea typeface="Rounded M+"/>
                <a:cs typeface="Rounded M+"/>
                <a:sym typeface="Rounded M+"/>
              </a:rPr>
              <a:t>7</a:t>
            </a:r>
          </a:p>
        </p:txBody>
      </p:sp>
      <p:pic>
        <p:nvPicPr>
          <p:cNvPr id="23" name="図 22" descr="テキスト&#10;&#10;AI 生成コンテンツは誤りを含む可能性があります。">
            <a:extLst>
              <a:ext uri="{FF2B5EF4-FFF2-40B4-BE49-F238E27FC236}">
                <a16:creationId xmlns:a16="http://schemas.microsoft.com/office/drawing/2014/main" id="{0930D244-1415-3474-7626-6042B4D513BF}"/>
              </a:ext>
            </a:extLst>
          </p:cNvPr>
          <p:cNvPicPr>
            <a:picLocks noChangeAspect="1"/>
          </p:cNvPicPr>
          <p:nvPr/>
        </p:nvPicPr>
        <p:blipFill>
          <a:blip r:embed="rId3"/>
          <a:stretch>
            <a:fillRect/>
          </a:stretch>
        </p:blipFill>
        <p:spPr>
          <a:xfrm>
            <a:off x="13417986" y="2484458"/>
            <a:ext cx="4702250" cy="6008302"/>
          </a:xfrm>
          <a:prstGeom prst="rect">
            <a:avLst/>
          </a:prstGeom>
          <a:ln>
            <a:solidFill>
              <a:schemeClr val="tx1">
                <a:lumMod val="50000"/>
                <a:lumOff val="50000"/>
              </a:schemeClr>
            </a:solidFill>
          </a:ln>
        </p:spPr>
      </p:pic>
      <p:pic>
        <p:nvPicPr>
          <p:cNvPr id="25" name="図 24" descr="テーブル&#10;&#10;AI 生成コンテンツは誤りを含む可能性があります。">
            <a:extLst>
              <a:ext uri="{FF2B5EF4-FFF2-40B4-BE49-F238E27FC236}">
                <a16:creationId xmlns:a16="http://schemas.microsoft.com/office/drawing/2014/main" id="{068B08FD-A189-5DAB-95A1-3E79FA7E1E0B}"/>
              </a:ext>
            </a:extLst>
          </p:cNvPr>
          <p:cNvPicPr>
            <a:picLocks noChangeAspect="1"/>
          </p:cNvPicPr>
          <p:nvPr/>
        </p:nvPicPr>
        <p:blipFill>
          <a:blip r:embed="rId4"/>
          <a:stretch>
            <a:fillRect/>
          </a:stretch>
        </p:blipFill>
        <p:spPr>
          <a:xfrm>
            <a:off x="9052331" y="2484458"/>
            <a:ext cx="4492318" cy="6008302"/>
          </a:xfrm>
          <a:prstGeom prst="rect">
            <a:avLst/>
          </a:prstGeom>
          <a:ln>
            <a:solidFill>
              <a:schemeClr val="tx1">
                <a:lumMod val="50000"/>
                <a:lumOff val="50000"/>
              </a:schemeClr>
            </a:solid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0">
              <a:srgbClr val="CDFFD8">
                <a:alpha val="100000"/>
              </a:srgbClr>
            </a:gs>
            <a:gs pos="100000">
              <a:srgbClr val="94B9FF">
                <a:alpha val="100000"/>
              </a:srgbClr>
            </a:gs>
          </a:gsLst>
          <a:lin ang="0"/>
        </a:gradFill>
        <a:effectLst/>
      </p:bgPr>
    </p:bg>
    <p:spTree>
      <p:nvGrpSpPr>
        <p:cNvPr id="1" name=""/>
        <p:cNvGrpSpPr/>
        <p:nvPr/>
      </p:nvGrpSpPr>
      <p:grpSpPr>
        <a:xfrm>
          <a:off x="0" y="0"/>
          <a:ext cx="0" cy="0"/>
          <a:chOff x="0" y="0"/>
          <a:chExt cx="0" cy="0"/>
        </a:xfrm>
      </p:grpSpPr>
      <p:grpSp>
        <p:nvGrpSpPr>
          <p:cNvPr id="2" name="Group 2"/>
          <p:cNvGrpSpPr/>
          <p:nvPr/>
        </p:nvGrpSpPr>
        <p:grpSpPr>
          <a:xfrm>
            <a:off x="0" y="8613497"/>
            <a:ext cx="18288000" cy="1806085"/>
            <a:chOff x="0" y="-47625"/>
            <a:chExt cx="4927305" cy="475677"/>
          </a:xfrm>
        </p:grpSpPr>
        <p:sp>
          <p:nvSpPr>
            <p:cNvPr id="3" name="Freeform 3"/>
            <p:cNvSpPr/>
            <p:nvPr/>
          </p:nvSpPr>
          <p:spPr>
            <a:xfrm>
              <a:off x="0" y="0"/>
              <a:ext cx="4927305" cy="393133"/>
            </a:xfrm>
            <a:custGeom>
              <a:avLst/>
              <a:gdLst/>
              <a:ahLst/>
              <a:cxnLst/>
              <a:rect l="l" t="t" r="r" b="b"/>
              <a:pathLst>
                <a:path w="4927305" h="428052">
                  <a:moveTo>
                    <a:pt x="0" y="0"/>
                  </a:moveTo>
                  <a:lnTo>
                    <a:pt x="4927305" y="0"/>
                  </a:lnTo>
                  <a:lnTo>
                    <a:pt x="4927305" y="428052"/>
                  </a:lnTo>
                  <a:lnTo>
                    <a:pt x="0" y="428052"/>
                  </a:lnTo>
                  <a:close/>
                </a:path>
              </a:pathLst>
            </a:custGeom>
            <a:solidFill>
              <a:srgbClr val="FAFBFA"/>
            </a:solidFill>
          </p:spPr>
          <p:txBody>
            <a:bodyPr/>
            <a:lstStyle/>
            <a:p>
              <a:endParaRPr lang="ja-JP" altLang="en-US"/>
            </a:p>
          </p:txBody>
        </p:sp>
        <p:sp>
          <p:nvSpPr>
            <p:cNvPr id="4" name="TextBox 4"/>
            <p:cNvSpPr txBox="1"/>
            <p:nvPr/>
          </p:nvSpPr>
          <p:spPr>
            <a:xfrm>
              <a:off x="0" y="-47625"/>
              <a:ext cx="4927305" cy="475677"/>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 y="437539"/>
            <a:ext cx="18288001" cy="399488"/>
            <a:chOff x="0" y="0"/>
            <a:chExt cx="4875995" cy="64911"/>
          </a:xfrm>
        </p:grpSpPr>
        <p:sp>
          <p:nvSpPr>
            <p:cNvPr id="6" name="Freeform 6"/>
            <p:cNvSpPr/>
            <p:nvPr/>
          </p:nvSpPr>
          <p:spPr>
            <a:xfrm>
              <a:off x="0" y="0"/>
              <a:ext cx="4875995" cy="64911"/>
            </a:xfrm>
            <a:custGeom>
              <a:avLst/>
              <a:gdLst/>
              <a:ahLst/>
              <a:cxnLst/>
              <a:rect l="l" t="t" r="r" b="b"/>
              <a:pathLst>
                <a:path w="4875995" h="64911">
                  <a:moveTo>
                    <a:pt x="0" y="0"/>
                  </a:moveTo>
                  <a:lnTo>
                    <a:pt x="4875995" y="0"/>
                  </a:lnTo>
                  <a:lnTo>
                    <a:pt x="4875995" y="64911"/>
                  </a:lnTo>
                  <a:lnTo>
                    <a:pt x="0" y="64911"/>
                  </a:lnTo>
                  <a:close/>
                </a:path>
              </a:pathLst>
            </a:custGeom>
            <a:solidFill>
              <a:srgbClr val="FAFBFA"/>
            </a:solidFill>
          </p:spPr>
          <p:txBody>
            <a:bodyPr/>
            <a:lstStyle/>
            <a:p>
              <a:endParaRPr lang="ja-JP" altLang="en-US"/>
            </a:p>
          </p:txBody>
        </p:sp>
        <p:sp>
          <p:nvSpPr>
            <p:cNvPr id="7" name="TextBox 7"/>
            <p:cNvSpPr txBox="1"/>
            <p:nvPr/>
          </p:nvSpPr>
          <p:spPr>
            <a:xfrm>
              <a:off x="0" y="-47625"/>
              <a:ext cx="4875995" cy="112536"/>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11288291" y="953175"/>
            <a:ext cx="6159706" cy="16116008"/>
            <a:chOff x="0" y="0"/>
            <a:chExt cx="2599675" cy="6801686"/>
          </a:xfrm>
        </p:grpSpPr>
        <p:sp>
          <p:nvSpPr>
            <p:cNvPr id="9" name="Freeform 9"/>
            <p:cNvSpPr/>
            <p:nvPr/>
          </p:nvSpPr>
          <p:spPr>
            <a:xfrm>
              <a:off x="0" y="0"/>
              <a:ext cx="2599675" cy="6801686"/>
            </a:xfrm>
            <a:custGeom>
              <a:avLst/>
              <a:gdLst/>
              <a:ahLst/>
              <a:cxnLst/>
              <a:rect l="l" t="t" r="r" b="b"/>
              <a:pathLst>
                <a:path w="2599675" h="6801686">
                  <a:moveTo>
                    <a:pt x="0" y="0"/>
                  </a:moveTo>
                  <a:lnTo>
                    <a:pt x="0" y="6801686"/>
                  </a:lnTo>
                  <a:lnTo>
                    <a:pt x="2599675" y="6801686"/>
                  </a:lnTo>
                  <a:lnTo>
                    <a:pt x="2599675" y="0"/>
                  </a:lnTo>
                  <a:lnTo>
                    <a:pt x="0" y="0"/>
                  </a:lnTo>
                  <a:close/>
                  <a:moveTo>
                    <a:pt x="2538715" y="6740726"/>
                  </a:moveTo>
                  <a:lnTo>
                    <a:pt x="59690" y="6740726"/>
                  </a:lnTo>
                  <a:lnTo>
                    <a:pt x="59690" y="59690"/>
                  </a:lnTo>
                  <a:lnTo>
                    <a:pt x="2538715" y="59690"/>
                  </a:lnTo>
                  <a:lnTo>
                    <a:pt x="2538715" y="6740726"/>
                  </a:lnTo>
                  <a:close/>
                </a:path>
              </a:pathLst>
            </a:custGeom>
            <a:solidFill>
              <a:srgbClr val="9B6B43"/>
            </a:solidFill>
          </p:spPr>
          <p:txBody>
            <a:bodyPr/>
            <a:lstStyle/>
            <a:p>
              <a:endParaRPr lang="ja-JP" altLang="en-US"/>
            </a:p>
          </p:txBody>
        </p:sp>
      </p:grpSp>
      <p:sp>
        <p:nvSpPr>
          <p:cNvPr id="10" name="Freeform 10"/>
          <p:cNvSpPr/>
          <p:nvPr/>
        </p:nvSpPr>
        <p:spPr>
          <a:xfrm>
            <a:off x="13292604" y="343529"/>
            <a:ext cx="3297156" cy="2286129"/>
          </a:xfrm>
          <a:custGeom>
            <a:avLst/>
            <a:gdLst/>
            <a:ahLst/>
            <a:cxnLst/>
            <a:rect l="l" t="t" r="r" b="b"/>
            <a:pathLst>
              <a:path w="3297156" h="2286129">
                <a:moveTo>
                  <a:pt x="0" y="0"/>
                </a:moveTo>
                <a:lnTo>
                  <a:pt x="3297156" y="0"/>
                </a:lnTo>
                <a:lnTo>
                  <a:pt x="3297156" y="2286128"/>
                </a:lnTo>
                <a:lnTo>
                  <a:pt x="0" y="2286128"/>
                </a:lnTo>
                <a:lnTo>
                  <a:pt x="0" y="0"/>
                </a:lnTo>
                <a:close/>
              </a:path>
            </a:pathLst>
          </a:custGeom>
          <a:blipFill>
            <a:blip r:embed="rId3"/>
            <a:stretch>
              <a:fillRect/>
            </a:stretch>
          </a:blipFill>
        </p:spPr>
        <p:txBody>
          <a:bodyPr/>
          <a:lstStyle/>
          <a:p>
            <a:endParaRPr lang="ja-JP" altLang="en-US"/>
          </a:p>
        </p:txBody>
      </p:sp>
      <p:sp>
        <p:nvSpPr>
          <p:cNvPr id="11" name="Freeform 11"/>
          <p:cNvSpPr/>
          <p:nvPr/>
        </p:nvSpPr>
        <p:spPr>
          <a:xfrm>
            <a:off x="10192360" y="365900"/>
            <a:ext cx="3239257" cy="2263757"/>
          </a:xfrm>
          <a:custGeom>
            <a:avLst/>
            <a:gdLst/>
            <a:ahLst/>
            <a:cxnLst/>
            <a:rect l="l" t="t" r="r" b="b"/>
            <a:pathLst>
              <a:path w="3239257" h="2263757">
                <a:moveTo>
                  <a:pt x="0" y="0"/>
                </a:moveTo>
                <a:lnTo>
                  <a:pt x="3239258" y="0"/>
                </a:lnTo>
                <a:lnTo>
                  <a:pt x="3239258" y="2263757"/>
                </a:lnTo>
                <a:lnTo>
                  <a:pt x="0" y="2263757"/>
                </a:lnTo>
                <a:lnTo>
                  <a:pt x="0" y="0"/>
                </a:lnTo>
                <a:close/>
              </a:path>
            </a:pathLst>
          </a:custGeom>
          <a:blipFill>
            <a:blip r:embed="rId4"/>
            <a:stretch>
              <a:fillRect/>
            </a:stretch>
          </a:blipFill>
        </p:spPr>
        <p:txBody>
          <a:bodyPr/>
          <a:lstStyle/>
          <a:p>
            <a:endParaRPr lang="ja-JP" altLang="en-US"/>
          </a:p>
        </p:txBody>
      </p:sp>
      <p:sp>
        <p:nvSpPr>
          <p:cNvPr id="12" name="Freeform 12"/>
          <p:cNvSpPr/>
          <p:nvPr/>
        </p:nvSpPr>
        <p:spPr>
          <a:xfrm>
            <a:off x="14883758" y="2629657"/>
            <a:ext cx="3278400" cy="2278338"/>
          </a:xfrm>
          <a:custGeom>
            <a:avLst/>
            <a:gdLst/>
            <a:ahLst/>
            <a:cxnLst/>
            <a:rect l="l" t="t" r="r" b="b"/>
            <a:pathLst>
              <a:path w="3278400" h="2278338">
                <a:moveTo>
                  <a:pt x="0" y="0"/>
                </a:moveTo>
                <a:lnTo>
                  <a:pt x="3278400" y="0"/>
                </a:lnTo>
                <a:lnTo>
                  <a:pt x="3278400" y="2278338"/>
                </a:lnTo>
                <a:lnTo>
                  <a:pt x="0" y="2278338"/>
                </a:lnTo>
                <a:lnTo>
                  <a:pt x="0" y="0"/>
                </a:lnTo>
                <a:close/>
              </a:path>
            </a:pathLst>
          </a:custGeom>
          <a:blipFill>
            <a:blip r:embed="rId5"/>
            <a:stretch>
              <a:fillRect/>
            </a:stretch>
          </a:blipFill>
        </p:spPr>
        <p:txBody>
          <a:bodyPr/>
          <a:lstStyle/>
          <a:p>
            <a:endParaRPr lang="ja-JP" altLang="en-US"/>
          </a:p>
        </p:txBody>
      </p:sp>
      <p:sp>
        <p:nvSpPr>
          <p:cNvPr id="13" name="Freeform 13"/>
          <p:cNvSpPr/>
          <p:nvPr/>
        </p:nvSpPr>
        <p:spPr>
          <a:xfrm>
            <a:off x="11819181" y="2666856"/>
            <a:ext cx="3224874" cy="2241140"/>
          </a:xfrm>
          <a:custGeom>
            <a:avLst/>
            <a:gdLst/>
            <a:ahLst/>
            <a:cxnLst/>
            <a:rect l="l" t="t" r="r" b="b"/>
            <a:pathLst>
              <a:path w="3224874" h="2241140">
                <a:moveTo>
                  <a:pt x="0" y="0"/>
                </a:moveTo>
                <a:lnTo>
                  <a:pt x="3224874" y="0"/>
                </a:lnTo>
                <a:lnTo>
                  <a:pt x="3224874" y="2241139"/>
                </a:lnTo>
                <a:lnTo>
                  <a:pt x="0" y="2241139"/>
                </a:lnTo>
                <a:lnTo>
                  <a:pt x="0" y="0"/>
                </a:lnTo>
                <a:close/>
              </a:path>
            </a:pathLst>
          </a:custGeom>
          <a:blipFill>
            <a:blip r:embed="rId6"/>
            <a:stretch>
              <a:fillRect/>
            </a:stretch>
          </a:blipFill>
        </p:spPr>
        <p:txBody>
          <a:bodyPr/>
          <a:lstStyle/>
          <a:p>
            <a:endParaRPr lang="ja-JP" altLang="en-US"/>
          </a:p>
        </p:txBody>
      </p:sp>
      <p:sp>
        <p:nvSpPr>
          <p:cNvPr id="14" name="Freeform 14"/>
          <p:cNvSpPr/>
          <p:nvPr/>
        </p:nvSpPr>
        <p:spPr>
          <a:xfrm>
            <a:off x="10365822" y="4902198"/>
            <a:ext cx="3429020" cy="2536307"/>
          </a:xfrm>
          <a:custGeom>
            <a:avLst/>
            <a:gdLst/>
            <a:ahLst/>
            <a:cxnLst/>
            <a:rect l="l" t="t" r="r" b="b"/>
            <a:pathLst>
              <a:path w="3429020" h="2536307">
                <a:moveTo>
                  <a:pt x="0" y="0"/>
                </a:moveTo>
                <a:lnTo>
                  <a:pt x="3429020" y="0"/>
                </a:lnTo>
                <a:lnTo>
                  <a:pt x="3429020" y="2536307"/>
                </a:lnTo>
                <a:lnTo>
                  <a:pt x="0" y="2536307"/>
                </a:lnTo>
                <a:lnTo>
                  <a:pt x="0" y="0"/>
                </a:lnTo>
                <a:close/>
              </a:path>
            </a:pathLst>
          </a:custGeom>
          <a:blipFill>
            <a:blip r:embed="rId7"/>
            <a:stretch>
              <a:fillRect/>
            </a:stretch>
          </a:blipFill>
        </p:spPr>
        <p:txBody>
          <a:bodyPr/>
          <a:lstStyle/>
          <a:p>
            <a:endParaRPr lang="ja-JP" altLang="en-US"/>
          </a:p>
        </p:txBody>
      </p:sp>
      <p:sp>
        <p:nvSpPr>
          <p:cNvPr id="15" name="Freeform 15"/>
          <p:cNvSpPr/>
          <p:nvPr/>
        </p:nvSpPr>
        <p:spPr>
          <a:xfrm>
            <a:off x="13621702" y="4902198"/>
            <a:ext cx="3637598" cy="2536307"/>
          </a:xfrm>
          <a:custGeom>
            <a:avLst/>
            <a:gdLst/>
            <a:ahLst/>
            <a:cxnLst/>
            <a:rect l="l" t="t" r="r" b="b"/>
            <a:pathLst>
              <a:path w="3637598" h="2536307">
                <a:moveTo>
                  <a:pt x="0" y="0"/>
                </a:moveTo>
                <a:lnTo>
                  <a:pt x="3637598" y="0"/>
                </a:lnTo>
                <a:lnTo>
                  <a:pt x="3637598" y="2536307"/>
                </a:lnTo>
                <a:lnTo>
                  <a:pt x="0" y="2536307"/>
                </a:lnTo>
                <a:lnTo>
                  <a:pt x="0" y="0"/>
                </a:lnTo>
                <a:close/>
              </a:path>
            </a:pathLst>
          </a:custGeom>
          <a:blipFill>
            <a:blip r:embed="rId8"/>
            <a:stretch>
              <a:fillRect/>
            </a:stretch>
          </a:blipFill>
        </p:spPr>
        <p:txBody>
          <a:bodyPr/>
          <a:lstStyle/>
          <a:p>
            <a:endParaRPr lang="ja-JP" altLang="en-US"/>
          </a:p>
        </p:txBody>
      </p:sp>
      <p:sp>
        <p:nvSpPr>
          <p:cNvPr id="16" name="Freeform 16"/>
          <p:cNvSpPr/>
          <p:nvPr/>
        </p:nvSpPr>
        <p:spPr>
          <a:xfrm>
            <a:off x="11945692" y="7544178"/>
            <a:ext cx="5876132" cy="2500290"/>
          </a:xfrm>
          <a:custGeom>
            <a:avLst/>
            <a:gdLst/>
            <a:ahLst/>
            <a:cxnLst/>
            <a:rect l="l" t="t" r="r" b="b"/>
            <a:pathLst>
              <a:path w="5876132" h="2500290">
                <a:moveTo>
                  <a:pt x="0" y="0"/>
                </a:moveTo>
                <a:lnTo>
                  <a:pt x="5876132" y="0"/>
                </a:lnTo>
                <a:lnTo>
                  <a:pt x="5876132" y="2500290"/>
                </a:lnTo>
                <a:lnTo>
                  <a:pt x="0" y="2500290"/>
                </a:lnTo>
                <a:lnTo>
                  <a:pt x="0" y="0"/>
                </a:lnTo>
                <a:close/>
              </a:path>
            </a:pathLst>
          </a:custGeom>
          <a:blipFill>
            <a:blip r:embed="rId9"/>
            <a:stretch>
              <a:fillRect/>
            </a:stretch>
          </a:blipFill>
        </p:spPr>
        <p:txBody>
          <a:bodyPr/>
          <a:lstStyle/>
          <a:p>
            <a:endParaRPr lang="ja-JP" altLang="en-US"/>
          </a:p>
        </p:txBody>
      </p:sp>
      <p:sp>
        <p:nvSpPr>
          <p:cNvPr id="17" name="Freeform 17"/>
          <p:cNvSpPr/>
          <p:nvPr/>
        </p:nvSpPr>
        <p:spPr>
          <a:xfrm>
            <a:off x="8588772" y="8813985"/>
            <a:ext cx="2336946" cy="1382872"/>
          </a:xfrm>
          <a:custGeom>
            <a:avLst/>
            <a:gdLst/>
            <a:ahLst/>
            <a:cxnLst/>
            <a:rect l="l" t="t" r="r" b="b"/>
            <a:pathLst>
              <a:path w="2336946" h="1382872">
                <a:moveTo>
                  <a:pt x="0" y="0"/>
                </a:moveTo>
                <a:lnTo>
                  <a:pt x="2336946" y="0"/>
                </a:lnTo>
                <a:lnTo>
                  <a:pt x="2336946" y="1382872"/>
                </a:lnTo>
                <a:lnTo>
                  <a:pt x="0" y="1382872"/>
                </a:lnTo>
                <a:lnTo>
                  <a:pt x="0" y="0"/>
                </a:lnTo>
                <a:close/>
              </a:path>
            </a:pathLst>
          </a:custGeom>
          <a:blipFill>
            <a:blip r:embed="rId10"/>
            <a:stretch>
              <a:fillRect/>
            </a:stretch>
          </a:blipFill>
        </p:spPr>
        <p:txBody>
          <a:bodyPr/>
          <a:lstStyle/>
          <a:p>
            <a:endParaRPr lang="ja-JP" altLang="en-US"/>
          </a:p>
        </p:txBody>
      </p:sp>
      <p:sp>
        <p:nvSpPr>
          <p:cNvPr id="18" name="TextBox 18"/>
          <p:cNvSpPr txBox="1"/>
          <p:nvPr/>
        </p:nvSpPr>
        <p:spPr>
          <a:xfrm>
            <a:off x="323045" y="54337"/>
            <a:ext cx="5894401" cy="1541793"/>
          </a:xfrm>
          <a:prstGeom prst="rect">
            <a:avLst/>
          </a:prstGeom>
        </p:spPr>
        <p:txBody>
          <a:bodyPr lIns="0" tIns="0" rIns="0" bIns="0" rtlCol="0" anchor="t">
            <a:spAutoFit/>
          </a:bodyPr>
          <a:lstStyle/>
          <a:p>
            <a:pPr algn="l">
              <a:lnSpc>
                <a:spcPts val="12669"/>
              </a:lnSpc>
            </a:pPr>
            <a:r>
              <a:rPr lang="en-US" sz="9049">
                <a:solidFill>
                  <a:srgbClr val="11100E"/>
                </a:solidFill>
                <a:latin typeface="Oswald"/>
                <a:ea typeface="Oswald"/>
                <a:cs typeface="Oswald"/>
                <a:sym typeface="Oswald"/>
              </a:rPr>
              <a:t>WOMAN EXPO</a:t>
            </a:r>
          </a:p>
        </p:txBody>
      </p:sp>
      <p:sp>
        <p:nvSpPr>
          <p:cNvPr id="19" name="TextBox 19"/>
          <p:cNvSpPr txBox="1"/>
          <p:nvPr/>
        </p:nvSpPr>
        <p:spPr>
          <a:xfrm>
            <a:off x="659395" y="1854761"/>
            <a:ext cx="9706427" cy="7044685"/>
          </a:xfrm>
          <a:prstGeom prst="rect">
            <a:avLst/>
          </a:prstGeom>
        </p:spPr>
        <p:txBody>
          <a:bodyPr wrap="square" lIns="0" tIns="0" rIns="0" bIns="0" rtlCol="0" anchor="t">
            <a:spAutoFit/>
          </a:bodyPr>
          <a:lstStyle/>
          <a:p>
            <a:pPr algn="l">
              <a:lnSpc>
                <a:spcPts val="3418"/>
              </a:lnSpc>
            </a:pPr>
            <a:r>
              <a:rPr lang="en-US" sz="2442" dirty="0" err="1">
                <a:solidFill>
                  <a:srgbClr val="100F0D"/>
                </a:solidFill>
                <a:latin typeface="Source Han Sans JP Light"/>
                <a:ea typeface="Source Han Sans JP Light"/>
                <a:cs typeface="Source Han Sans JP Light"/>
                <a:sym typeface="Source Han Sans JP Light"/>
              </a:rPr>
              <a:t>女性活躍推進を後押しする取り組み「日経ウーマノミクス</a:t>
            </a:r>
            <a:r>
              <a:rPr lang="en-US" sz="2442" dirty="0">
                <a:solidFill>
                  <a:srgbClr val="100F0D"/>
                </a:solidFill>
                <a:latin typeface="Source Han Sans JP Light"/>
                <a:ea typeface="Source Han Sans JP Light"/>
                <a:cs typeface="Source Han Sans JP Light"/>
                <a:sym typeface="Source Han Sans JP Light"/>
              </a:rPr>
              <a:t>・  プロジェクト」の一環として、２０１４年５月にスタートした</a:t>
            </a:r>
            <a:r>
              <a:rPr lang="en-US" sz="2442" b="1" dirty="0">
                <a:solidFill>
                  <a:srgbClr val="100F0D"/>
                </a:solidFill>
                <a:latin typeface="Source Han Sans JP Bold"/>
                <a:ea typeface="Source Han Sans JP Bold"/>
                <a:cs typeface="Source Han Sans JP Bold"/>
                <a:sym typeface="Source Han Sans JP Bold"/>
              </a:rPr>
              <a:t>「WOMAN </a:t>
            </a:r>
            <a:r>
              <a:rPr lang="en-US" sz="2442" b="1" dirty="0" err="1">
                <a:solidFill>
                  <a:srgbClr val="100F0D"/>
                </a:solidFill>
                <a:latin typeface="Source Han Sans JP Bold"/>
                <a:ea typeface="Source Han Sans JP Bold"/>
                <a:cs typeface="Source Han Sans JP Bold"/>
                <a:sym typeface="Source Han Sans JP Bold"/>
              </a:rPr>
              <a:t>EXPO」は、働く女性を応援するイベント</a:t>
            </a:r>
            <a:r>
              <a:rPr lang="en-US" sz="2442" dirty="0" err="1">
                <a:solidFill>
                  <a:srgbClr val="100F0D"/>
                </a:solidFill>
                <a:latin typeface="Source Han Sans JP Light"/>
                <a:ea typeface="Source Han Sans JP Light"/>
                <a:cs typeface="Source Han Sans JP Light"/>
                <a:sym typeface="Source Han Sans JP Light"/>
              </a:rPr>
              <a:t>として、広く認知されています</a:t>
            </a:r>
            <a:r>
              <a:rPr lang="en-US" sz="2442" dirty="0">
                <a:solidFill>
                  <a:srgbClr val="100F0D"/>
                </a:solidFill>
                <a:latin typeface="Source Han Sans JP Light"/>
                <a:ea typeface="Source Han Sans JP Light"/>
                <a:cs typeface="Source Han Sans JP Light"/>
                <a:sym typeface="Source Han Sans JP Light"/>
              </a:rPr>
              <a:t>。</a:t>
            </a:r>
          </a:p>
          <a:p>
            <a:pPr algn="l">
              <a:lnSpc>
                <a:spcPts val="3418"/>
              </a:lnSpc>
            </a:pPr>
            <a:endParaRPr lang="en-US" sz="2442" dirty="0">
              <a:solidFill>
                <a:srgbClr val="100F0D"/>
              </a:solidFill>
              <a:latin typeface="Source Han Sans JP Light"/>
              <a:ea typeface="Source Han Sans JP Light"/>
              <a:cs typeface="Source Han Sans JP Light"/>
              <a:sym typeface="Source Han Sans JP Light"/>
            </a:endParaRPr>
          </a:p>
          <a:p>
            <a:pPr algn="l">
              <a:lnSpc>
                <a:spcPts val="3418"/>
              </a:lnSpc>
            </a:pPr>
            <a:r>
              <a:rPr lang="en-US" sz="2442" dirty="0">
                <a:solidFill>
                  <a:srgbClr val="100F0D"/>
                </a:solidFill>
                <a:latin typeface="Source Han Sans JP Light"/>
                <a:ea typeface="Source Han Sans JP Light"/>
                <a:cs typeface="Source Han Sans JP Light"/>
                <a:sym typeface="Source Han Sans JP Light"/>
              </a:rPr>
              <a:t>「WOMAN EXPO」は、読者からの要望に応える形で、これまで東京、神戸、大阪、福岡、上海といった都市、またコロナ禍ではオンラインなども取り入れながら、開催してきました。</a:t>
            </a:r>
          </a:p>
          <a:p>
            <a:pPr algn="l">
              <a:lnSpc>
                <a:spcPts val="3418"/>
              </a:lnSpc>
            </a:pPr>
            <a:r>
              <a:rPr lang="en-US" sz="2442" dirty="0" err="1">
                <a:solidFill>
                  <a:srgbClr val="100F0D"/>
                </a:solidFill>
                <a:latin typeface="Source Han Sans JP Light"/>
                <a:ea typeface="Source Han Sans JP Light"/>
                <a:cs typeface="Source Han Sans JP Light"/>
                <a:sym typeface="Source Han Sans JP Light"/>
              </a:rPr>
              <a:t>現在は、春、冬に東京でリアルイベントとして開催しています</a:t>
            </a:r>
            <a:r>
              <a:rPr lang="en-US" sz="2442" dirty="0">
                <a:solidFill>
                  <a:srgbClr val="100F0D"/>
                </a:solidFill>
                <a:latin typeface="Source Han Sans JP Light"/>
                <a:ea typeface="Source Han Sans JP Light"/>
                <a:cs typeface="Source Han Sans JP Light"/>
                <a:sym typeface="Source Han Sans JP Light"/>
              </a:rPr>
              <a:t>。 </a:t>
            </a:r>
          </a:p>
          <a:p>
            <a:pPr algn="l">
              <a:lnSpc>
                <a:spcPts val="3418"/>
              </a:lnSpc>
            </a:pPr>
            <a:endParaRPr lang="en-US" sz="2442" dirty="0">
              <a:solidFill>
                <a:srgbClr val="100F0D"/>
              </a:solidFill>
              <a:latin typeface="Source Han Sans JP Light"/>
              <a:ea typeface="Source Han Sans JP Light"/>
              <a:cs typeface="Source Han Sans JP Light"/>
              <a:sym typeface="Source Han Sans JP Light"/>
            </a:endParaRPr>
          </a:p>
          <a:p>
            <a:pPr algn="l">
              <a:lnSpc>
                <a:spcPts val="3418"/>
              </a:lnSpc>
            </a:pPr>
            <a:r>
              <a:rPr lang="en-US" sz="2442" dirty="0">
                <a:solidFill>
                  <a:srgbClr val="100F0D"/>
                </a:solidFill>
                <a:latin typeface="Source Han Sans JP Light"/>
                <a:ea typeface="Source Han Sans JP Light"/>
                <a:cs typeface="Source Han Sans JP Light"/>
                <a:sym typeface="Source Han Sans JP Light"/>
              </a:rPr>
              <a:t>「WOMAN </a:t>
            </a:r>
            <a:r>
              <a:rPr lang="en-US" sz="2442" dirty="0" err="1">
                <a:solidFill>
                  <a:srgbClr val="100F0D"/>
                </a:solidFill>
                <a:latin typeface="Source Han Sans JP Light"/>
                <a:ea typeface="Source Han Sans JP Light"/>
                <a:cs typeface="Source Han Sans JP Light"/>
                <a:sym typeface="Source Han Sans JP Light"/>
              </a:rPr>
              <a:t>EXPO」内のセミナーは、読者にとって、</a:t>
            </a:r>
            <a:r>
              <a:rPr lang="en-US" sz="2442" b="1" dirty="0" err="1">
                <a:solidFill>
                  <a:srgbClr val="100F0D"/>
                </a:solidFill>
                <a:latin typeface="Source Han Sans JP Bold"/>
                <a:ea typeface="Source Han Sans JP Bold"/>
                <a:cs typeface="Source Han Sans JP Bold"/>
                <a:sym typeface="Source Han Sans JP Bold"/>
              </a:rPr>
              <a:t>媒体の魅力を</a:t>
            </a:r>
            <a:endParaRPr lang="en-US" sz="2442" b="1" dirty="0">
              <a:solidFill>
                <a:srgbClr val="100F0D"/>
              </a:solidFill>
              <a:latin typeface="Source Han Sans JP Bold"/>
              <a:ea typeface="Source Han Sans JP Bold"/>
              <a:cs typeface="Source Han Sans JP Bold"/>
              <a:sym typeface="Source Han Sans JP Bold"/>
            </a:endParaRPr>
          </a:p>
          <a:p>
            <a:pPr algn="l">
              <a:lnSpc>
                <a:spcPts val="3418"/>
              </a:lnSpc>
            </a:pPr>
            <a:r>
              <a:rPr lang="en-US" sz="2442" b="1" dirty="0" err="1">
                <a:solidFill>
                  <a:srgbClr val="100F0D"/>
                </a:solidFill>
                <a:latin typeface="Source Han Sans JP Bold"/>
                <a:ea typeface="Source Han Sans JP Bold"/>
                <a:cs typeface="Source Han Sans JP Bold"/>
                <a:sym typeface="Source Han Sans JP Bold"/>
              </a:rPr>
              <a:t>リアルに体感できる、またとない機会</a:t>
            </a:r>
            <a:r>
              <a:rPr lang="en-US" sz="2442" dirty="0" err="1">
                <a:solidFill>
                  <a:srgbClr val="100F0D"/>
                </a:solidFill>
                <a:latin typeface="Source Han Sans JP Light"/>
                <a:ea typeface="Source Han Sans JP Light"/>
                <a:cs typeface="Source Han Sans JP Light"/>
                <a:sym typeface="Source Han Sans JP Light"/>
              </a:rPr>
              <a:t>となっています</a:t>
            </a:r>
            <a:r>
              <a:rPr lang="en-US" sz="2442" dirty="0">
                <a:solidFill>
                  <a:srgbClr val="100F0D"/>
                </a:solidFill>
                <a:latin typeface="Source Han Sans JP Light"/>
                <a:ea typeface="Source Han Sans JP Light"/>
                <a:cs typeface="Source Han Sans JP Light"/>
                <a:sym typeface="Source Han Sans JP Light"/>
              </a:rPr>
              <a:t>。</a:t>
            </a:r>
          </a:p>
          <a:p>
            <a:pPr algn="l">
              <a:lnSpc>
                <a:spcPts val="3418"/>
              </a:lnSpc>
            </a:pPr>
            <a:r>
              <a:rPr lang="en-US" sz="2442" dirty="0" err="1">
                <a:solidFill>
                  <a:srgbClr val="100F0D"/>
                </a:solidFill>
                <a:latin typeface="Source Han Sans JP Light"/>
                <a:ea typeface="Source Han Sans JP Light"/>
                <a:cs typeface="Source Han Sans JP Light"/>
                <a:sym typeface="Source Han Sans JP Light"/>
              </a:rPr>
              <a:t>誌面の広告展開と連動させる形で</a:t>
            </a:r>
            <a:r>
              <a:rPr lang="en-US" sz="2442" dirty="0">
                <a:solidFill>
                  <a:srgbClr val="100F0D"/>
                </a:solidFill>
                <a:latin typeface="Source Han Sans JP Light"/>
                <a:ea typeface="Source Han Sans JP Light"/>
                <a:cs typeface="Source Han Sans JP Light"/>
                <a:sym typeface="Source Han Sans JP Light"/>
              </a:rPr>
              <a:t>、「WOMAN </a:t>
            </a:r>
            <a:r>
              <a:rPr lang="en-US" sz="2442" dirty="0" err="1">
                <a:solidFill>
                  <a:srgbClr val="100F0D"/>
                </a:solidFill>
                <a:latin typeface="Source Han Sans JP Light"/>
                <a:ea typeface="Source Han Sans JP Light"/>
                <a:cs typeface="Source Han Sans JP Light"/>
                <a:sym typeface="Source Han Sans JP Light"/>
              </a:rPr>
              <a:t>EXPO」の</a:t>
            </a:r>
            <a:r>
              <a:rPr lang="en-US" sz="2442" dirty="0">
                <a:solidFill>
                  <a:srgbClr val="100F0D"/>
                </a:solidFill>
                <a:latin typeface="Source Han Sans JP Light"/>
                <a:ea typeface="Source Han Sans JP Light"/>
                <a:cs typeface="Source Han Sans JP Light"/>
                <a:sym typeface="Source Han Sans JP Light"/>
              </a:rPr>
              <a:t> </a:t>
            </a:r>
          </a:p>
          <a:p>
            <a:pPr algn="l">
              <a:lnSpc>
                <a:spcPts val="3418"/>
              </a:lnSpc>
            </a:pPr>
            <a:r>
              <a:rPr lang="en-US" sz="2442" dirty="0" err="1">
                <a:solidFill>
                  <a:srgbClr val="100F0D"/>
                </a:solidFill>
                <a:latin typeface="Source Han Sans JP Light"/>
                <a:ea typeface="Source Han Sans JP Light"/>
                <a:cs typeface="Source Han Sans JP Light"/>
                <a:sym typeface="Source Han Sans JP Light"/>
              </a:rPr>
              <a:t>セッション協賛やブース出展をいただける多彩なメニューを</a:t>
            </a:r>
            <a:r>
              <a:rPr lang="en-US" sz="2442" dirty="0">
                <a:solidFill>
                  <a:srgbClr val="100F0D"/>
                </a:solidFill>
                <a:latin typeface="Source Han Sans JP Light"/>
                <a:ea typeface="Source Han Sans JP Light"/>
                <a:cs typeface="Source Han Sans JP Light"/>
                <a:sym typeface="Source Han Sans JP Light"/>
              </a:rPr>
              <a:t>　</a:t>
            </a:r>
          </a:p>
          <a:p>
            <a:pPr algn="l">
              <a:lnSpc>
                <a:spcPts val="3418"/>
              </a:lnSpc>
            </a:pPr>
            <a:r>
              <a:rPr lang="en-US" sz="2442" dirty="0" err="1">
                <a:solidFill>
                  <a:srgbClr val="100F0D"/>
                </a:solidFill>
                <a:latin typeface="Source Han Sans JP Light"/>
                <a:ea typeface="Source Han Sans JP Light"/>
                <a:cs typeface="Source Han Sans JP Light"/>
                <a:sym typeface="Source Han Sans JP Light"/>
              </a:rPr>
              <a:t>ご用意しております</a:t>
            </a:r>
            <a:r>
              <a:rPr lang="en-US" sz="2442" dirty="0">
                <a:solidFill>
                  <a:srgbClr val="100F0D"/>
                </a:solidFill>
                <a:latin typeface="Source Han Sans JP Light"/>
                <a:ea typeface="Source Han Sans JP Light"/>
                <a:cs typeface="Source Han Sans JP Light"/>
                <a:sym typeface="Source Han Sans JP Light"/>
              </a:rPr>
              <a:t>。</a:t>
            </a:r>
          </a:p>
          <a:p>
            <a:pPr algn="l">
              <a:lnSpc>
                <a:spcPts val="4404"/>
              </a:lnSpc>
              <a:spcBef>
                <a:spcPct val="0"/>
              </a:spcBef>
            </a:pPr>
            <a:endParaRPr lang="en-US" sz="2442" dirty="0">
              <a:solidFill>
                <a:srgbClr val="100F0D"/>
              </a:solidFill>
              <a:latin typeface="Source Han Sans JP Light"/>
              <a:ea typeface="Source Han Sans JP Light"/>
              <a:cs typeface="Source Han Sans JP Light"/>
              <a:sym typeface="Source Han Sans JP Light"/>
            </a:endParaRPr>
          </a:p>
        </p:txBody>
      </p:sp>
      <p:sp>
        <p:nvSpPr>
          <p:cNvPr id="20" name="TextBox 20"/>
          <p:cNvSpPr txBox="1"/>
          <p:nvPr/>
        </p:nvSpPr>
        <p:spPr>
          <a:xfrm>
            <a:off x="323045" y="-33589"/>
            <a:ext cx="10965246" cy="471127"/>
          </a:xfrm>
          <a:prstGeom prst="rect">
            <a:avLst/>
          </a:prstGeom>
        </p:spPr>
        <p:txBody>
          <a:bodyPr lIns="0" tIns="0" rIns="0" bIns="0" rtlCol="0" anchor="t">
            <a:spAutoFit/>
          </a:bodyPr>
          <a:lstStyle/>
          <a:p>
            <a:pPr algn="l">
              <a:lnSpc>
                <a:spcPts val="3957"/>
              </a:lnSpc>
              <a:spcBef>
                <a:spcPct val="0"/>
              </a:spcBef>
            </a:pPr>
            <a:r>
              <a:rPr lang="en-US" sz="2826">
                <a:solidFill>
                  <a:srgbClr val="100F0D"/>
                </a:solidFill>
                <a:latin typeface="Source Han Sans JP Light"/>
                <a:ea typeface="Source Han Sans JP Light"/>
                <a:cs typeface="Source Han Sans JP Light"/>
                <a:sym typeface="Source Han Sans JP Light"/>
              </a:rPr>
              <a:t>日経ウーマンの取組み</a:t>
            </a:r>
          </a:p>
        </p:txBody>
      </p:sp>
      <p:sp>
        <p:nvSpPr>
          <p:cNvPr id="21" name="TextBox 21"/>
          <p:cNvSpPr txBox="1"/>
          <p:nvPr/>
        </p:nvSpPr>
        <p:spPr>
          <a:xfrm>
            <a:off x="659395" y="9074611"/>
            <a:ext cx="6732723" cy="532342"/>
          </a:xfrm>
          <a:prstGeom prst="rect">
            <a:avLst/>
          </a:prstGeom>
        </p:spPr>
        <p:txBody>
          <a:bodyPr lIns="0" tIns="0" rIns="0" bIns="0" rtlCol="0" anchor="t">
            <a:spAutoFit/>
          </a:bodyPr>
          <a:lstStyle/>
          <a:p>
            <a:pPr algn="l">
              <a:lnSpc>
                <a:spcPts val="2158"/>
              </a:lnSpc>
              <a:spcBef>
                <a:spcPct val="0"/>
              </a:spcBef>
            </a:pPr>
            <a:r>
              <a:rPr lang="en-US" sz="1541">
                <a:solidFill>
                  <a:srgbClr val="000000"/>
                </a:solidFill>
                <a:latin typeface="Source Han Sans JP"/>
                <a:ea typeface="Source Han Sans JP"/>
                <a:cs typeface="Source Han Sans JP"/>
                <a:sym typeface="Source Han Sans JP"/>
              </a:rPr>
              <a:t>＊WOMAN EXPO連動メニューについての詳細は、WOMAN EXPO各回の企画書をご参照ください。</a:t>
            </a:r>
          </a:p>
        </p:txBody>
      </p:sp>
      <p:sp>
        <p:nvSpPr>
          <p:cNvPr id="22" name="TextBox 22"/>
          <p:cNvSpPr txBox="1"/>
          <p:nvPr/>
        </p:nvSpPr>
        <p:spPr>
          <a:xfrm>
            <a:off x="17846893" y="9807212"/>
            <a:ext cx="149662" cy="332739"/>
          </a:xfrm>
          <a:prstGeom prst="rect">
            <a:avLst/>
          </a:prstGeom>
        </p:spPr>
        <p:txBody>
          <a:bodyPr lIns="0" tIns="0" rIns="0" bIns="0" rtlCol="0" anchor="t">
            <a:spAutoFit/>
          </a:bodyPr>
          <a:lstStyle/>
          <a:p>
            <a:pPr algn="ctr">
              <a:lnSpc>
                <a:spcPts val="2660"/>
              </a:lnSpc>
            </a:pPr>
            <a:r>
              <a:rPr lang="en-US" sz="1900" dirty="0">
                <a:solidFill>
                  <a:srgbClr val="000000"/>
                </a:solidFill>
                <a:latin typeface="Rounded M+"/>
                <a:ea typeface="Rounded M+"/>
                <a:cs typeface="Rounded M+"/>
                <a:sym typeface="Rounded M+"/>
              </a:rPr>
              <a:t>8</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0">
              <a:srgbClr val="CDFFD8">
                <a:alpha val="100000"/>
              </a:srgbClr>
            </a:gs>
            <a:gs pos="100000">
              <a:srgbClr val="94B9FF">
                <a:alpha val="100000"/>
              </a:srgbClr>
            </a:gs>
          </a:gsLst>
          <a:lin ang="0"/>
        </a:gradFill>
        <a:effectLst/>
      </p:bgPr>
    </p:bg>
    <p:spTree>
      <p:nvGrpSpPr>
        <p:cNvPr id="1" name=""/>
        <p:cNvGrpSpPr/>
        <p:nvPr/>
      </p:nvGrpSpPr>
      <p:grpSpPr>
        <a:xfrm>
          <a:off x="0" y="0"/>
          <a:ext cx="0" cy="0"/>
          <a:chOff x="0" y="0"/>
          <a:chExt cx="0" cy="0"/>
        </a:xfrm>
      </p:grpSpPr>
      <p:grpSp>
        <p:nvGrpSpPr>
          <p:cNvPr id="2" name="Group 2"/>
          <p:cNvGrpSpPr/>
          <p:nvPr/>
        </p:nvGrpSpPr>
        <p:grpSpPr>
          <a:xfrm rot="-5400000">
            <a:off x="11587164" y="3586161"/>
            <a:ext cx="10287001" cy="3114677"/>
            <a:chOff x="0" y="0"/>
            <a:chExt cx="3087573" cy="1000632"/>
          </a:xfrm>
        </p:grpSpPr>
        <p:sp>
          <p:nvSpPr>
            <p:cNvPr id="3" name="Freeform 3"/>
            <p:cNvSpPr/>
            <p:nvPr/>
          </p:nvSpPr>
          <p:spPr>
            <a:xfrm>
              <a:off x="0" y="0"/>
              <a:ext cx="3087573" cy="1000632"/>
            </a:xfrm>
            <a:custGeom>
              <a:avLst/>
              <a:gdLst/>
              <a:ahLst/>
              <a:cxnLst/>
              <a:rect l="l" t="t" r="r" b="b"/>
              <a:pathLst>
                <a:path w="3087573" h="1000632">
                  <a:moveTo>
                    <a:pt x="0" y="0"/>
                  </a:moveTo>
                  <a:lnTo>
                    <a:pt x="3087573" y="0"/>
                  </a:lnTo>
                  <a:lnTo>
                    <a:pt x="3087573" y="1000632"/>
                  </a:lnTo>
                  <a:lnTo>
                    <a:pt x="0" y="1000632"/>
                  </a:lnTo>
                  <a:close/>
                </a:path>
              </a:pathLst>
            </a:custGeom>
            <a:solidFill>
              <a:srgbClr val="FAFBFA"/>
            </a:solidFill>
          </p:spPr>
          <p:txBody>
            <a:bodyPr/>
            <a:lstStyle/>
            <a:p>
              <a:endParaRPr lang="ja-JP" altLang="en-US"/>
            </a:p>
          </p:txBody>
        </p:sp>
        <p:sp>
          <p:nvSpPr>
            <p:cNvPr id="4" name="TextBox 4"/>
            <p:cNvSpPr txBox="1"/>
            <p:nvPr/>
          </p:nvSpPr>
          <p:spPr>
            <a:xfrm>
              <a:off x="0" y="-47625"/>
              <a:ext cx="3087573" cy="1048257"/>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243671" y="1325807"/>
            <a:ext cx="17270004" cy="8596994"/>
            <a:chOff x="0" y="0"/>
            <a:chExt cx="6592559" cy="3281770"/>
          </a:xfrm>
        </p:grpSpPr>
        <p:sp>
          <p:nvSpPr>
            <p:cNvPr id="6" name="Freeform 6"/>
            <p:cNvSpPr/>
            <p:nvPr/>
          </p:nvSpPr>
          <p:spPr>
            <a:xfrm>
              <a:off x="0" y="0"/>
              <a:ext cx="6592559" cy="3281770"/>
            </a:xfrm>
            <a:custGeom>
              <a:avLst/>
              <a:gdLst/>
              <a:ahLst/>
              <a:cxnLst/>
              <a:rect l="l" t="t" r="r" b="b"/>
              <a:pathLst>
                <a:path w="6592559" h="3281770">
                  <a:moveTo>
                    <a:pt x="0" y="0"/>
                  </a:moveTo>
                  <a:lnTo>
                    <a:pt x="0" y="3281770"/>
                  </a:lnTo>
                  <a:lnTo>
                    <a:pt x="6592559" y="3281770"/>
                  </a:lnTo>
                  <a:lnTo>
                    <a:pt x="6592559" y="0"/>
                  </a:lnTo>
                  <a:lnTo>
                    <a:pt x="0" y="0"/>
                  </a:lnTo>
                  <a:close/>
                  <a:moveTo>
                    <a:pt x="6531598" y="3220810"/>
                  </a:moveTo>
                  <a:lnTo>
                    <a:pt x="59690" y="3220810"/>
                  </a:lnTo>
                  <a:lnTo>
                    <a:pt x="59690" y="59690"/>
                  </a:lnTo>
                  <a:lnTo>
                    <a:pt x="6531598" y="59690"/>
                  </a:lnTo>
                  <a:lnTo>
                    <a:pt x="6531598" y="3220810"/>
                  </a:lnTo>
                  <a:close/>
                </a:path>
              </a:pathLst>
            </a:custGeom>
            <a:solidFill>
              <a:srgbClr val="9B6B43"/>
            </a:solidFill>
          </p:spPr>
          <p:txBody>
            <a:bodyPr/>
            <a:lstStyle/>
            <a:p>
              <a:endParaRPr lang="ja-JP" altLang="en-US"/>
            </a:p>
          </p:txBody>
        </p:sp>
      </p:grpSp>
      <p:sp>
        <p:nvSpPr>
          <p:cNvPr id="7" name="AutoShape 7"/>
          <p:cNvSpPr/>
          <p:nvPr/>
        </p:nvSpPr>
        <p:spPr>
          <a:xfrm flipV="1">
            <a:off x="8542818" y="5143500"/>
            <a:ext cx="0" cy="2963020"/>
          </a:xfrm>
          <a:prstGeom prst="line">
            <a:avLst/>
          </a:prstGeom>
          <a:ln w="47625" cap="flat">
            <a:solidFill>
              <a:srgbClr val="AD8D72"/>
            </a:solidFill>
            <a:prstDash val="solid"/>
            <a:headEnd type="none" w="sm" len="sm"/>
            <a:tailEnd type="none" w="sm" len="sm"/>
          </a:ln>
        </p:spPr>
        <p:txBody>
          <a:bodyPr/>
          <a:lstStyle/>
          <a:p>
            <a:endParaRPr lang="ja-JP" altLang="en-US"/>
          </a:p>
        </p:txBody>
      </p:sp>
      <p:grpSp>
        <p:nvGrpSpPr>
          <p:cNvPr id="8" name="Group 8"/>
          <p:cNvGrpSpPr/>
          <p:nvPr/>
        </p:nvGrpSpPr>
        <p:grpSpPr>
          <a:xfrm>
            <a:off x="-1" y="487067"/>
            <a:ext cx="18288001" cy="436556"/>
            <a:chOff x="0" y="0"/>
            <a:chExt cx="4875995" cy="64911"/>
          </a:xfrm>
        </p:grpSpPr>
        <p:sp>
          <p:nvSpPr>
            <p:cNvPr id="9" name="Freeform 9"/>
            <p:cNvSpPr/>
            <p:nvPr/>
          </p:nvSpPr>
          <p:spPr>
            <a:xfrm>
              <a:off x="0" y="0"/>
              <a:ext cx="4875995" cy="64911"/>
            </a:xfrm>
            <a:custGeom>
              <a:avLst/>
              <a:gdLst/>
              <a:ahLst/>
              <a:cxnLst/>
              <a:rect l="l" t="t" r="r" b="b"/>
              <a:pathLst>
                <a:path w="4875995" h="64911">
                  <a:moveTo>
                    <a:pt x="0" y="0"/>
                  </a:moveTo>
                  <a:lnTo>
                    <a:pt x="4875995" y="0"/>
                  </a:lnTo>
                  <a:lnTo>
                    <a:pt x="4875995" y="64911"/>
                  </a:lnTo>
                  <a:lnTo>
                    <a:pt x="0" y="64911"/>
                  </a:lnTo>
                  <a:close/>
                </a:path>
              </a:pathLst>
            </a:custGeom>
            <a:solidFill>
              <a:srgbClr val="FAFBFA"/>
            </a:solidFill>
          </p:spPr>
          <p:txBody>
            <a:bodyPr/>
            <a:lstStyle/>
            <a:p>
              <a:endParaRPr lang="ja-JP" altLang="en-US"/>
            </a:p>
          </p:txBody>
        </p:sp>
        <p:sp>
          <p:nvSpPr>
            <p:cNvPr id="10" name="TextBox 10"/>
            <p:cNvSpPr txBox="1"/>
            <p:nvPr/>
          </p:nvSpPr>
          <p:spPr>
            <a:xfrm>
              <a:off x="0" y="-47625"/>
              <a:ext cx="4875995" cy="112536"/>
            </a:xfrm>
            <a:prstGeom prst="rect">
              <a:avLst/>
            </a:prstGeom>
          </p:spPr>
          <p:txBody>
            <a:bodyPr lIns="50800" tIns="50800" rIns="50800" bIns="50800" rtlCol="0" anchor="ctr"/>
            <a:lstStyle/>
            <a:p>
              <a:pPr algn="ctr">
                <a:lnSpc>
                  <a:spcPts val="2659"/>
                </a:lnSpc>
              </a:pPr>
              <a:endParaRPr/>
            </a:p>
          </p:txBody>
        </p:sp>
      </p:grpSp>
      <p:sp>
        <p:nvSpPr>
          <p:cNvPr id="11" name="Freeform 11"/>
          <p:cNvSpPr/>
          <p:nvPr/>
        </p:nvSpPr>
        <p:spPr>
          <a:xfrm>
            <a:off x="532222" y="4225833"/>
            <a:ext cx="7674740" cy="5458659"/>
          </a:xfrm>
          <a:custGeom>
            <a:avLst/>
            <a:gdLst/>
            <a:ahLst/>
            <a:cxnLst/>
            <a:rect l="l" t="t" r="r" b="b"/>
            <a:pathLst>
              <a:path w="7674740" h="5458659">
                <a:moveTo>
                  <a:pt x="0" y="0"/>
                </a:moveTo>
                <a:lnTo>
                  <a:pt x="7674741" y="0"/>
                </a:lnTo>
                <a:lnTo>
                  <a:pt x="7674741" y="5458659"/>
                </a:lnTo>
                <a:lnTo>
                  <a:pt x="0" y="5458659"/>
                </a:lnTo>
                <a:lnTo>
                  <a:pt x="0" y="0"/>
                </a:lnTo>
                <a:close/>
              </a:path>
            </a:pathLst>
          </a:custGeom>
          <a:blipFill>
            <a:blip r:embed="rId2"/>
            <a:stretch>
              <a:fillRect/>
            </a:stretch>
          </a:blipFill>
        </p:spPr>
        <p:txBody>
          <a:bodyPr/>
          <a:lstStyle/>
          <a:p>
            <a:endParaRPr lang="ja-JP" altLang="en-US"/>
          </a:p>
        </p:txBody>
      </p:sp>
      <p:grpSp>
        <p:nvGrpSpPr>
          <p:cNvPr id="12" name="Group 12"/>
          <p:cNvGrpSpPr/>
          <p:nvPr/>
        </p:nvGrpSpPr>
        <p:grpSpPr>
          <a:xfrm>
            <a:off x="8719139" y="8601820"/>
            <a:ext cx="8470247" cy="795503"/>
            <a:chOff x="0" y="0"/>
            <a:chExt cx="2230847" cy="209515"/>
          </a:xfrm>
        </p:grpSpPr>
        <p:sp>
          <p:nvSpPr>
            <p:cNvPr id="13" name="Freeform 13"/>
            <p:cNvSpPr/>
            <p:nvPr/>
          </p:nvSpPr>
          <p:spPr>
            <a:xfrm>
              <a:off x="0" y="0"/>
              <a:ext cx="2230847" cy="209515"/>
            </a:xfrm>
            <a:custGeom>
              <a:avLst/>
              <a:gdLst/>
              <a:ahLst/>
              <a:cxnLst/>
              <a:rect l="l" t="t" r="r" b="b"/>
              <a:pathLst>
                <a:path w="2230847" h="209515">
                  <a:moveTo>
                    <a:pt x="0" y="0"/>
                  </a:moveTo>
                  <a:lnTo>
                    <a:pt x="2230847" y="0"/>
                  </a:lnTo>
                  <a:lnTo>
                    <a:pt x="2230847" y="209515"/>
                  </a:lnTo>
                  <a:lnTo>
                    <a:pt x="0" y="209515"/>
                  </a:lnTo>
                  <a:close/>
                </a:path>
              </a:pathLst>
            </a:custGeom>
            <a:gradFill rotWithShape="1">
              <a:gsLst>
                <a:gs pos="0">
                  <a:srgbClr val="FF3131">
                    <a:alpha val="100000"/>
                  </a:srgbClr>
                </a:gs>
                <a:gs pos="100000">
                  <a:srgbClr val="FF914D">
                    <a:alpha val="100000"/>
                  </a:srgbClr>
                </a:gs>
              </a:gsLst>
              <a:lin ang="0"/>
            </a:gradFill>
          </p:spPr>
          <p:txBody>
            <a:bodyPr/>
            <a:lstStyle/>
            <a:p>
              <a:endParaRPr lang="ja-JP" altLang="en-US"/>
            </a:p>
          </p:txBody>
        </p:sp>
        <p:sp>
          <p:nvSpPr>
            <p:cNvPr id="14" name="TextBox 14"/>
            <p:cNvSpPr txBox="1"/>
            <p:nvPr/>
          </p:nvSpPr>
          <p:spPr>
            <a:xfrm>
              <a:off x="0" y="-47625"/>
              <a:ext cx="2230847" cy="257140"/>
            </a:xfrm>
            <a:prstGeom prst="rect">
              <a:avLst/>
            </a:prstGeom>
          </p:spPr>
          <p:txBody>
            <a:bodyPr lIns="50800" tIns="50800" rIns="50800" bIns="50800" rtlCol="0" anchor="ctr"/>
            <a:lstStyle/>
            <a:p>
              <a:pPr algn="ctr">
                <a:lnSpc>
                  <a:spcPts val="2659"/>
                </a:lnSpc>
              </a:pPr>
              <a:endParaRPr/>
            </a:p>
          </p:txBody>
        </p:sp>
      </p:grpSp>
      <p:sp>
        <p:nvSpPr>
          <p:cNvPr id="15" name="TextBox 15"/>
          <p:cNvSpPr txBox="1"/>
          <p:nvPr/>
        </p:nvSpPr>
        <p:spPr>
          <a:xfrm>
            <a:off x="532222" y="113864"/>
            <a:ext cx="4830736" cy="1211943"/>
          </a:xfrm>
          <a:prstGeom prst="rect">
            <a:avLst/>
          </a:prstGeom>
        </p:spPr>
        <p:txBody>
          <a:bodyPr lIns="0" tIns="0" rIns="0" bIns="0" rtlCol="0" anchor="t">
            <a:spAutoFit/>
          </a:bodyPr>
          <a:lstStyle/>
          <a:p>
            <a:pPr algn="l">
              <a:lnSpc>
                <a:spcPts val="9071"/>
              </a:lnSpc>
            </a:pPr>
            <a:r>
              <a:rPr lang="en-US" sz="9449">
                <a:solidFill>
                  <a:srgbClr val="11100E"/>
                </a:solidFill>
                <a:latin typeface="Oswald"/>
                <a:ea typeface="Oswald"/>
                <a:cs typeface="Oswald"/>
                <a:sym typeface="Oswald"/>
              </a:rPr>
              <a:t>WEBSITE</a:t>
            </a:r>
          </a:p>
        </p:txBody>
      </p:sp>
      <p:sp>
        <p:nvSpPr>
          <p:cNvPr id="16" name="TextBox 16"/>
          <p:cNvSpPr txBox="1"/>
          <p:nvPr/>
        </p:nvSpPr>
        <p:spPr>
          <a:xfrm>
            <a:off x="8985127" y="5095875"/>
            <a:ext cx="8204259" cy="3010645"/>
          </a:xfrm>
          <a:prstGeom prst="rect">
            <a:avLst/>
          </a:prstGeom>
        </p:spPr>
        <p:txBody>
          <a:bodyPr lIns="0" tIns="0" rIns="0" bIns="0" rtlCol="0" anchor="t">
            <a:spAutoFit/>
          </a:bodyPr>
          <a:lstStyle/>
          <a:p>
            <a:pPr algn="l">
              <a:lnSpc>
                <a:spcPts val="3663"/>
              </a:lnSpc>
              <a:spcBef>
                <a:spcPct val="0"/>
              </a:spcBef>
            </a:pPr>
            <a:r>
              <a:rPr lang="en-US" sz="2616">
                <a:solidFill>
                  <a:srgbClr val="11100E"/>
                </a:solidFill>
                <a:latin typeface="Source Han Sans JP"/>
                <a:ea typeface="Source Han Sans JP"/>
                <a:cs typeface="Source Han Sans JP"/>
                <a:sym typeface="Source Han Sans JP"/>
              </a:rPr>
              <a:t>日経クロスウーマンとは</a:t>
            </a:r>
          </a:p>
          <a:p>
            <a:pPr algn="l">
              <a:lnSpc>
                <a:spcPts val="2784"/>
              </a:lnSpc>
              <a:spcBef>
                <a:spcPct val="0"/>
              </a:spcBef>
            </a:pPr>
            <a:r>
              <a:rPr lang="en-US" sz="1988">
                <a:solidFill>
                  <a:srgbClr val="11100E"/>
                </a:solidFill>
                <a:latin typeface="Source Han Sans JP"/>
                <a:ea typeface="Source Han Sans JP"/>
                <a:cs typeface="Source Han Sans JP"/>
                <a:sym typeface="Source Han Sans JP"/>
              </a:rPr>
              <a:t>働く女性のキャリア形成と企業のダイバーシティ推進を</a:t>
            </a:r>
          </a:p>
          <a:p>
            <a:pPr algn="l">
              <a:lnSpc>
                <a:spcPts val="2784"/>
              </a:lnSpc>
              <a:spcBef>
                <a:spcPct val="0"/>
              </a:spcBef>
            </a:pPr>
            <a:r>
              <a:rPr lang="en-US" sz="1988">
                <a:solidFill>
                  <a:srgbClr val="11100E"/>
                </a:solidFill>
                <a:latin typeface="Source Han Sans JP"/>
                <a:ea typeface="Source Han Sans JP"/>
                <a:cs typeface="Source Han Sans JP"/>
                <a:sym typeface="Source Han Sans JP"/>
              </a:rPr>
              <a:t>支援するウェブメディア。</a:t>
            </a:r>
          </a:p>
          <a:p>
            <a:pPr algn="l">
              <a:lnSpc>
                <a:spcPts val="2784"/>
              </a:lnSpc>
              <a:spcBef>
                <a:spcPct val="0"/>
              </a:spcBef>
            </a:pPr>
            <a:r>
              <a:rPr lang="en-US" sz="1988">
                <a:solidFill>
                  <a:srgbClr val="11100E"/>
                </a:solidFill>
                <a:latin typeface="Source Han Sans JP"/>
                <a:ea typeface="Source Han Sans JP"/>
                <a:cs typeface="Source Han Sans JP"/>
                <a:sym typeface="Source Han Sans JP"/>
              </a:rPr>
              <a:t> メールマガジン会員約29万人</a:t>
            </a:r>
          </a:p>
          <a:p>
            <a:pPr algn="l">
              <a:lnSpc>
                <a:spcPts val="2784"/>
              </a:lnSpc>
              <a:spcBef>
                <a:spcPct val="0"/>
              </a:spcBef>
            </a:pPr>
            <a:r>
              <a:rPr lang="en-US" sz="1988">
                <a:solidFill>
                  <a:srgbClr val="11100E"/>
                </a:solidFill>
                <a:latin typeface="Source Han Sans JP"/>
                <a:ea typeface="Source Han Sans JP"/>
                <a:cs typeface="Source Han Sans JP"/>
                <a:sym typeface="Source Han Sans JP"/>
              </a:rPr>
              <a:t>読者層における主任係長職以上のリーダー層は33％、</a:t>
            </a:r>
          </a:p>
          <a:p>
            <a:pPr algn="l">
              <a:lnSpc>
                <a:spcPts val="2784"/>
              </a:lnSpc>
              <a:spcBef>
                <a:spcPct val="0"/>
              </a:spcBef>
            </a:pPr>
            <a:r>
              <a:rPr lang="en-US" sz="1988">
                <a:solidFill>
                  <a:srgbClr val="11100E"/>
                </a:solidFill>
                <a:latin typeface="Source Han Sans JP"/>
                <a:ea typeface="Source Han Sans JP"/>
                <a:cs typeface="Source Han Sans JP"/>
                <a:sym typeface="Source Han Sans JP"/>
              </a:rPr>
              <a:t>読者の世帯年収1000万円以上が18％、既婚69％、子どもがいる人は58％</a:t>
            </a:r>
          </a:p>
          <a:p>
            <a:pPr algn="l">
              <a:lnSpc>
                <a:spcPts val="2784"/>
              </a:lnSpc>
              <a:spcBef>
                <a:spcPct val="0"/>
              </a:spcBef>
            </a:pPr>
            <a:r>
              <a:rPr lang="en-US" sz="1988">
                <a:solidFill>
                  <a:srgbClr val="11100E"/>
                </a:solidFill>
                <a:latin typeface="Source Han Sans JP"/>
                <a:ea typeface="Source Han Sans JP"/>
                <a:cs typeface="Source Han Sans JP"/>
                <a:sym typeface="Source Han Sans JP"/>
              </a:rPr>
              <a:t> </a:t>
            </a:r>
          </a:p>
          <a:p>
            <a:pPr algn="l">
              <a:lnSpc>
                <a:spcPts val="3809"/>
              </a:lnSpc>
              <a:spcBef>
                <a:spcPct val="0"/>
              </a:spcBef>
            </a:pPr>
            <a:r>
              <a:rPr lang="en-US" sz="2721">
                <a:solidFill>
                  <a:srgbClr val="11100E"/>
                </a:solidFill>
                <a:latin typeface="Source Han Sans JP"/>
                <a:ea typeface="Source Han Sans JP"/>
                <a:cs typeface="Source Han Sans JP"/>
                <a:sym typeface="Source Han Sans JP"/>
              </a:rPr>
              <a:t> </a:t>
            </a:r>
            <a:r>
              <a:rPr lang="en-US" sz="2721" b="1">
                <a:solidFill>
                  <a:srgbClr val="11100E"/>
                </a:solidFill>
                <a:latin typeface="Source Han Sans JP Bold"/>
                <a:ea typeface="Source Han Sans JP Bold"/>
                <a:cs typeface="Source Han Sans JP Bold"/>
                <a:sym typeface="Source Han Sans JP Bold"/>
              </a:rPr>
              <a:t>https://woman.nikkei.com/</a:t>
            </a:r>
          </a:p>
        </p:txBody>
      </p:sp>
      <p:sp>
        <p:nvSpPr>
          <p:cNvPr id="17" name="TextBox 17"/>
          <p:cNvSpPr txBox="1"/>
          <p:nvPr/>
        </p:nvSpPr>
        <p:spPr>
          <a:xfrm>
            <a:off x="4672189" y="685903"/>
            <a:ext cx="10965246" cy="471127"/>
          </a:xfrm>
          <a:prstGeom prst="rect">
            <a:avLst/>
          </a:prstGeom>
        </p:spPr>
        <p:txBody>
          <a:bodyPr lIns="0" tIns="0" rIns="0" bIns="0" rtlCol="0" anchor="t">
            <a:spAutoFit/>
          </a:bodyPr>
          <a:lstStyle/>
          <a:p>
            <a:pPr algn="l">
              <a:lnSpc>
                <a:spcPts val="3957"/>
              </a:lnSpc>
              <a:spcBef>
                <a:spcPct val="0"/>
              </a:spcBef>
            </a:pPr>
            <a:r>
              <a:rPr lang="en-US" sz="2826">
                <a:solidFill>
                  <a:srgbClr val="100F0D"/>
                </a:solidFill>
                <a:latin typeface="Source Han Sans JP Light"/>
                <a:ea typeface="Source Han Sans JP Light"/>
                <a:cs typeface="Source Han Sans JP Light"/>
                <a:sym typeface="Source Han Sans JP Light"/>
              </a:rPr>
              <a:t>日経xwoman(クロスウーマン）</a:t>
            </a:r>
          </a:p>
        </p:txBody>
      </p:sp>
      <p:sp>
        <p:nvSpPr>
          <p:cNvPr id="18" name="TextBox 18"/>
          <p:cNvSpPr txBox="1"/>
          <p:nvPr/>
        </p:nvSpPr>
        <p:spPr>
          <a:xfrm>
            <a:off x="1147855" y="1594270"/>
            <a:ext cx="10900410" cy="922905"/>
          </a:xfrm>
          <a:prstGeom prst="rect">
            <a:avLst/>
          </a:prstGeom>
        </p:spPr>
        <p:txBody>
          <a:bodyPr lIns="0" tIns="0" rIns="0" bIns="0" rtlCol="0" anchor="t">
            <a:spAutoFit/>
          </a:bodyPr>
          <a:lstStyle/>
          <a:p>
            <a:pPr algn="l">
              <a:lnSpc>
                <a:spcPts val="3731"/>
              </a:lnSpc>
              <a:spcBef>
                <a:spcPct val="0"/>
              </a:spcBef>
            </a:pPr>
            <a:r>
              <a:rPr lang="en-US" sz="2665" b="1">
                <a:solidFill>
                  <a:srgbClr val="000000"/>
                </a:solidFill>
                <a:latin typeface="Source Han Sans JP Bold"/>
                <a:ea typeface="Source Han Sans JP Bold"/>
                <a:cs typeface="Source Han Sans JP Bold"/>
                <a:sym typeface="Source Han Sans JP Bold"/>
              </a:rPr>
              <a:t>リニューアルを契機に、WEB「日経クロスウーマン」との連携を強化。</a:t>
            </a:r>
          </a:p>
          <a:p>
            <a:pPr algn="l">
              <a:lnSpc>
                <a:spcPts val="3731"/>
              </a:lnSpc>
              <a:spcBef>
                <a:spcPct val="0"/>
              </a:spcBef>
            </a:pPr>
            <a:r>
              <a:rPr lang="en-US" sz="2665" b="1">
                <a:solidFill>
                  <a:srgbClr val="000000"/>
                </a:solidFill>
                <a:latin typeface="Source Han Sans JP Bold"/>
                <a:ea typeface="Source Han Sans JP Bold"/>
                <a:cs typeface="Source Han Sans JP Bold"/>
                <a:sym typeface="Source Han Sans JP Bold"/>
              </a:rPr>
              <a:t>雑誌とウェブ双方で女性のキャリアを支援</a:t>
            </a:r>
          </a:p>
        </p:txBody>
      </p:sp>
      <p:sp>
        <p:nvSpPr>
          <p:cNvPr id="19" name="TextBox 19"/>
          <p:cNvSpPr txBox="1"/>
          <p:nvPr/>
        </p:nvSpPr>
        <p:spPr>
          <a:xfrm>
            <a:off x="1247499" y="2739904"/>
            <a:ext cx="15475256" cy="1217379"/>
          </a:xfrm>
          <a:prstGeom prst="rect">
            <a:avLst/>
          </a:prstGeom>
        </p:spPr>
        <p:txBody>
          <a:bodyPr lIns="0" tIns="0" rIns="0" bIns="0" rtlCol="0" anchor="t">
            <a:spAutoFit/>
          </a:bodyPr>
          <a:lstStyle/>
          <a:p>
            <a:pPr algn="l">
              <a:lnSpc>
                <a:spcPts val="3250"/>
              </a:lnSpc>
              <a:spcBef>
                <a:spcPct val="0"/>
              </a:spcBef>
            </a:pPr>
            <a:r>
              <a:rPr lang="en-US" sz="2321">
                <a:solidFill>
                  <a:srgbClr val="000000"/>
                </a:solidFill>
                <a:latin typeface="Source Han Sans JP"/>
                <a:ea typeface="Source Han Sans JP"/>
                <a:cs typeface="Source Han Sans JP"/>
                <a:sym typeface="Source Han Sans JP"/>
              </a:rPr>
              <a:t>「女性が活躍する会社ランキング」や「ウーマン・オブ・ザ・イヤー」は、日経クロスウーマンとの共同企画として発信を強化。月刊誌とウェブの双方の取材ネットワークを駆使して、女性のキャリアやダイバーシティ推進に役立つ多様なコンテンツを発信します。</a:t>
            </a:r>
          </a:p>
        </p:txBody>
      </p:sp>
      <p:sp>
        <p:nvSpPr>
          <p:cNvPr id="20" name="TextBox 20"/>
          <p:cNvSpPr txBox="1"/>
          <p:nvPr/>
        </p:nvSpPr>
        <p:spPr>
          <a:xfrm>
            <a:off x="8985127" y="8546996"/>
            <a:ext cx="9868310" cy="1137495"/>
          </a:xfrm>
          <a:prstGeom prst="rect">
            <a:avLst/>
          </a:prstGeom>
        </p:spPr>
        <p:txBody>
          <a:bodyPr lIns="0" tIns="0" rIns="0" bIns="0" rtlCol="0" anchor="t">
            <a:spAutoFit/>
          </a:bodyPr>
          <a:lstStyle/>
          <a:p>
            <a:pPr algn="l">
              <a:lnSpc>
                <a:spcPts val="3243"/>
              </a:lnSpc>
              <a:spcBef>
                <a:spcPct val="0"/>
              </a:spcBef>
            </a:pPr>
            <a:r>
              <a:rPr lang="en-US" sz="2316" b="1">
                <a:solidFill>
                  <a:srgbClr val="FAFBFA"/>
                </a:solidFill>
                <a:latin typeface="Source Han Sans JP Bold"/>
                <a:ea typeface="Source Han Sans JP Bold"/>
                <a:cs typeface="Source Han Sans JP Bold"/>
                <a:sym typeface="Source Han Sans JP Bold"/>
              </a:rPr>
              <a:t>日経クロスウーマン媒体資料はこちら</a:t>
            </a:r>
          </a:p>
          <a:p>
            <a:pPr algn="l">
              <a:lnSpc>
                <a:spcPts val="2263"/>
              </a:lnSpc>
              <a:spcBef>
                <a:spcPct val="0"/>
              </a:spcBef>
            </a:pPr>
            <a:r>
              <a:rPr lang="en-US" sz="1616">
                <a:solidFill>
                  <a:srgbClr val="FAFBFA"/>
                </a:solidFill>
                <a:latin typeface="Source Han Sans JP"/>
                <a:ea typeface="Source Han Sans JP"/>
                <a:cs typeface="Source Han Sans JP"/>
                <a:sym typeface="Source Han Sans JP"/>
              </a:rPr>
              <a:t>https://web-cache.stream.ne.jp/www11/nikkeibpw/adweb/ba_NXW_mediadata.pdf</a:t>
            </a:r>
          </a:p>
          <a:p>
            <a:pPr algn="l">
              <a:lnSpc>
                <a:spcPts val="3663"/>
              </a:lnSpc>
              <a:spcBef>
                <a:spcPct val="0"/>
              </a:spcBef>
            </a:pPr>
            <a:endParaRPr lang="en-US" sz="1616">
              <a:solidFill>
                <a:srgbClr val="FAFBFA"/>
              </a:solidFill>
              <a:latin typeface="Source Han Sans JP"/>
              <a:ea typeface="Source Han Sans JP"/>
              <a:cs typeface="Source Han Sans JP"/>
              <a:sym typeface="Source Han Sans JP"/>
            </a:endParaRPr>
          </a:p>
        </p:txBody>
      </p:sp>
      <p:sp>
        <p:nvSpPr>
          <p:cNvPr id="21" name="TextBox 21"/>
          <p:cNvSpPr txBox="1"/>
          <p:nvPr/>
        </p:nvSpPr>
        <p:spPr>
          <a:xfrm>
            <a:off x="17772122" y="9807212"/>
            <a:ext cx="299204" cy="332739"/>
          </a:xfrm>
          <a:prstGeom prst="rect">
            <a:avLst/>
          </a:prstGeom>
        </p:spPr>
        <p:txBody>
          <a:bodyPr lIns="0" tIns="0" rIns="0" bIns="0" rtlCol="0" anchor="t">
            <a:spAutoFit/>
          </a:bodyPr>
          <a:lstStyle/>
          <a:p>
            <a:pPr algn="ctr">
              <a:lnSpc>
                <a:spcPts val="2660"/>
              </a:lnSpc>
            </a:pPr>
            <a:r>
              <a:rPr lang="en-US" sz="1900" dirty="0">
                <a:solidFill>
                  <a:srgbClr val="000000"/>
                </a:solidFill>
                <a:latin typeface="Rounded M+"/>
                <a:ea typeface="Rounded M+"/>
                <a:cs typeface="Rounded M+"/>
                <a:sym typeface="Rounded M+"/>
              </a:rPr>
              <a:t>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0">
              <a:srgbClr val="CDFFD8">
                <a:alpha val="100000"/>
              </a:srgbClr>
            </a:gs>
            <a:gs pos="100000">
              <a:srgbClr val="94B9FF">
                <a:alpha val="100000"/>
              </a:srgbClr>
            </a:gs>
          </a:gsLst>
          <a:lin ang="0"/>
        </a:gradFill>
        <a:effectLst/>
      </p:bgPr>
    </p:bg>
    <p:spTree>
      <p:nvGrpSpPr>
        <p:cNvPr id="1" name=""/>
        <p:cNvGrpSpPr/>
        <p:nvPr/>
      </p:nvGrpSpPr>
      <p:grpSpPr>
        <a:xfrm>
          <a:off x="0" y="0"/>
          <a:ext cx="0" cy="0"/>
          <a:chOff x="0" y="0"/>
          <a:chExt cx="0" cy="0"/>
        </a:xfrm>
      </p:grpSpPr>
      <p:grpSp>
        <p:nvGrpSpPr>
          <p:cNvPr id="2" name="Group 2"/>
          <p:cNvGrpSpPr/>
          <p:nvPr/>
        </p:nvGrpSpPr>
        <p:grpSpPr>
          <a:xfrm>
            <a:off x="0" y="5899734"/>
            <a:ext cx="18288000" cy="2607471"/>
            <a:chOff x="0" y="0"/>
            <a:chExt cx="4816593" cy="686741"/>
          </a:xfrm>
        </p:grpSpPr>
        <p:sp>
          <p:nvSpPr>
            <p:cNvPr id="3" name="Freeform 3"/>
            <p:cNvSpPr/>
            <p:nvPr/>
          </p:nvSpPr>
          <p:spPr>
            <a:xfrm>
              <a:off x="0" y="0"/>
              <a:ext cx="4816592" cy="686741"/>
            </a:xfrm>
            <a:custGeom>
              <a:avLst/>
              <a:gdLst/>
              <a:ahLst/>
              <a:cxnLst/>
              <a:rect l="l" t="t" r="r" b="b"/>
              <a:pathLst>
                <a:path w="4816592" h="686741">
                  <a:moveTo>
                    <a:pt x="0" y="0"/>
                  </a:moveTo>
                  <a:lnTo>
                    <a:pt x="4816592" y="0"/>
                  </a:lnTo>
                  <a:lnTo>
                    <a:pt x="4816592" y="686741"/>
                  </a:lnTo>
                  <a:lnTo>
                    <a:pt x="0" y="686741"/>
                  </a:lnTo>
                  <a:close/>
                </a:path>
              </a:pathLst>
            </a:custGeom>
            <a:solidFill>
              <a:srgbClr val="FAFBFA"/>
            </a:solidFill>
          </p:spPr>
          <p:txBody>
            <a:bodyPr/>
            <a:lstStyle/>
            <a:p>
              <a:endParaRPr lang="ja-JP" altLang="en-US"/>
            </a:p>
          </p:txBody>
        </p:sp>
        <p:sp>
          <p:nvSpPr>
            <p:cNvPr id="4" name="TextBox 4"/>
            <p:cNvSpPr txBox="1"/>
            <p:nvPr/>
          </p:nvSpPr>
          <p:spPr>
            <a:xfrm>
              <a:off x="0" y="-47625"/>
              <a:ext cx="4816593" cy="734366"/>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0" y="512104"/>
            <a:ext cx="18288000" cy="440171"/>
            <a:chOff x="0" y="0"/>
            <a:chExt cx="4875995" cy="64911"/>
          </a:xfrm>
        </p:grpSpPr>
        <p:sp>
          <p:nvSpPr>
            <p:cNvPr id="6" name="Freeform 6"/>
            <p:cNvSpPr/>
            <p:nvPr/>
          </p:nvSpPr>
          <p:spPr>
            <a:xfrm>
              <a:off x="0" y="0"/>
              <a:ext cx="4875995" cy="64911"/>
            </a:xfrm>
            <a:custGeom>
              <a:avLst/>
              <a:gdLst/>
              <a:ahLst/>
              <a:cxnLst/>
              <a:rect l="l" t="t" r="r" b="b"/>
              <a:pathLst>
                <a:path w="4875995" h="64911">
                  <a:moveTo>
                    <a:pt x="0" y="0"/>
                  </a:moveTo>
                  <a:lnTo>
                    <a:pt x="4875995" y="0"/>
                  </a:lnTo>
                  <a:lnTo>
                    <a:pt x="4875995" y="64911"/>
                  </a:lnTo>
                  <a:lnTo>
                    <a:pt x="0" y="64911"/>
                  </a:lnTo>
                  <a:close/>
                </a:path>
              </a:pathLst>
            </a:custGeom>
            <a:solidFill>
              <a:srgbClr val="FAFBFA"/>
            </a:solidFill>
          </p:spPr>
          <p:txBody>
            <a:bodyPr/>
            <a:lstStyle/>
            <a:p>
              <a:endParaRPr lang="ja-JP" altLang="en-US"/>
            </a:p>
          </p:txBody>
        </p:sp>
        <p:sp>
          <p:nvSpPr>
            <p:cNvPr id="7" name="TextBox 7"/>
            <p:cNvSpPr txBox="1"/>
            <p:nvPr/>
          </p:nvSpPr>
          <p:spPr>
            <a:xfrm>
              <a:off x="0" y="-47625"/>
              <a:ext cx="4875995" cy="112536"/>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0" y="2947504"/>
            <a:ext cx="18288000" cy="1914413"/>
            <a:chOff x="0" y="0"/>
            <a:chExt cx="4816593" cy="504208"/>
          </a:xfrm>
        </p:grpSpPr>
        <p:sp>
          <p:nvSpPr>
            <p:cNvPr id="9" name="Freeform 9"/>
            <p:cNvSpPr/>
            <p:nvPr/>
          </p:nvSpPr>
          <p:spPr>
            <a:xfrm>
              <a:off x="0" y="0"/>
              <a:ext cx="4816592" cy="504207"/>
            </a:xfrm>
            <a:custGeom>
              <a:avLst/>
              <a:gdLst/>
              <a:ahLst/>
              <a:cxnLst/>
              <a:rect l="l" t="t" r="r" b="b"/>
              <a:pathLst>
                <a:path w="4816592" h="504207">
                  <a:moveTo>
                    <a:pt x="0" y="0"/>
                  </a:moveTo>
                  <a:lnTo>
                    <a:pt x="4816592" y="0"/>
                  </a:lnTo>
                  <a:lnTo>
                    <a:pt x="4816592" y="504207"/>
                  </a:lnTo>
                  <a:lnTo>
                    <a:pt x="0" y="504207"/>
                  </a:lnTo>
                  <a:close/>
                </a:path>
              </a:pathLst>
            </a:custGeom>
            <a:solidFill>
              <a:srgbClr val="FAFBFA"/>
            </a:solidFill>
          </p:spPr>
          <p:txBody>
            <a:bodyPr/>
            <a:lstStyle/>
            <a:p>
              <a:endParaRPr lang="ja-JP" altLang="en-US"/>
            </a:p>
          </p:txBody>
        </p:sp>
        <p:sp>
          <p:nvSpPr>
            <p:cNvPr id="10" name="TextBox 10"/>
            <p:cNvSpPr txBox="1"/>
            <p:nvPr/>
          </p:nvSpPr>
          <p:spPr>
            <a:xfrm>
              <a:off x="0" y="-47625"/>
              <a:ext cx="4816593" cy="551833"/>
            </a:xfrm>
            <a:prstGeom prst="rect">
              <a:avLst/>
            </a:prstGeom>
          </p:spPr>
          <p:txBody>
            <a:bodyPr lIns="50800" tIns="50800" rIns="50800" bIns="50800" rtlCol="0" anchor="ctr"/>
            <a:lstStyle/>
            <a:p>
              <a:pPr algn="ctr">
                <a:lnSpc>
                  <a:spcPts val="2659"/>
                </a:lnSpc>
              </a:pPr>
              <a:endParaRPr/>
            </a:p>
          </p:txBody>
        </p:sp>
      </p:grpSp>
      <p:sp>
        <p:nvSpPr>
          <p:cNvPr id="11" name="TextBox 11"/>
          <p:cNvSpPr txBox="1"/>
          <p:nvPr/>
        </p:nvSpPr>
        <p:spPr>
          <a:xfrm>
            <a:off x="-112771" y="1809267"/>
            <a:ext cx="3489936" cy="1028700"/>
          </a:xfrm>
          <a:prstGeom prst="rect">
            <a:avLst/>
          </a:prstGeom>
        </p:spPr>
        <p:txBody>
          <a:bodyPr lIns="0" tIns="0" rIns="0" bIns="0" rtlCol="0" anchor="t">
            <a:spAutoFit/>
          </a:bodyPr>
          <a:lstStyle/>
          <a:p>
            <a:pPr algn="ctr">
              <a:lnSpc>
                <a:spcPts val="8400"/>
              </a:lnSpc>
            </a:pPr>
            <a:r>
              <a:rPr lang="en-US" sz="6000">
                <a:solidFill>
                  <a:srgbClr val="11100E"/>
                </a:solidFill>
                <a:latin typeface="Source Han Sans JP"/>
                <a:ea typeface="Source Han Sans JP"/>
                <a:cs typeface="Source Han Sans JP"/>
                <a:sym typeface="Source Han Sans JP"/>
              </a:rPr>
              <a:t>純広告</a:t>
            </a:r>
          </a:p>
        </p:txBody>
      </p:sp>
      <p:sp>
        <p:nvSpPr>
          <p:cNvPr id="12" name="TextBox 12"/>
          <p:cNvSpPr txBox="1"/>
          <p:nvPr/>
        </p:nvSpPr>
        <p:spPr>
          <a:xfrm>
            <a:off x="1705361" y="3114616"/>
            <a:ext cx="7290902" cy="1028701"/>
          </a:xfrm>
          <a:prstGeom prst="rect">
            <a:avLst/>
          </a:prstGeom>
        </p:spPr>
        <p:txBody>
          <a:bodyPr lIns="0" tIns="0" rIns="0" bIns="0" rtlCol="0" anchor="t">
            <a:spAutoFit/>
          </a:bodyPr>
          <a:lstStyle/>
          <a:p>
            <a:pPr algn="l">
              <a:lnSpc>
                <a:spcPts val="4199"/>
              </a:lnSpc>
            </a:pPr>
            <a:r>
              <a:rPr lang="en-US" sz="2999" b="1">
                <a:solidFill>
                  <a:srgbClr val="11100E"/>
                </a:solidFill>
                <a:latin typeface="Source Han Sans JP Bold"/>
                <a:ea typeface="Source Han Sans JP Bold"/>
                <a:cs typeface="Source Han Sans JP Bold"/>
                <a:sym typeface="Source Han Sans JP Bold"/>
              </a:rPr>
              <a:t>　4色1ページ　掲載料：140万円（G）</a:t>
            </a:r>
          </a:p>
          <a:p>
            <a:pPr algn="l">
              <a:lnSpc>
                <a:spcPts val="4199"/>
              </a:lnSpc>
              <a:spcBef>
                <a:spcPct val="0"/>
              </a:spcBef>
            </a:pPr>
            <a:endParaRPr lang="en-US" sz="2999" b="1">
              <a:solidFill>
                <a:srgbClr val="11100E"/>
              </a:solidFill>
              <a:latin typeface="Source Han Sans JP Bold"/>
              <a:ea typeface="Source Han Sans JP Bold"/>
              <a:cs typeface="Source Han Sans JP Bold"/>
              <a:sym typeface="Source Han Sans JP Bold"/>
            </a:endParaRPr>
          </a:p>
        </p:txBody>
      </p:sp>
      <p:sp>
        <p:nvSpPr>
          <p:cNvPr id="13" name="TextBox 13"/>
          <p:cNvSpPr txBox="1"/>
          <p:nvPr/>
        </p:nvSpPr>
        <p:spPr>
          <a:xfrm>
            <a:off x="-1320525" y="-180975"/>
            <a:ext cx="10802031" cy="3293760"/>
          </a:xfrm>
          <a:prstGeom prst="rect">
            <a:avLst/>
          </a:prstGeom>
        </p:spPr>
        <p:txBody>
          <a:bodyPr lIns="0" tIns="0" rIns="0" bIns="0" rtlCol="0" anchor="t">
            <a:spAutoFit/>
          </a:bodyPr>
          <a:lstStyle/>
          <a:p>
            <a:pPr algn="ctr">
              <a:lnSpc>
                <a:spcPts val="13229"/>
              </a:lnSpc>
            </a:pPr>
            <a:r>
              <a:rPr lang="en-US" sz="9449">
                <a:solidFill>
                  <a:srgbClr val="11100E"/>
                </a:solidFill>
                <a:latin typeface="Oswald"/>
                <a:ea typeface="Oswald"/>
                <a:cs typeface="Oswald"/>
                <a:sym typeface="Oswald"/>
              </a:rPr>
              <a:t>ADVERTISING FEE</a:t>
            </a:r>
          </a:p>
          <a:p>
            <a:pPr algn="ctr">
              <a:lnSpc>
                <a:spcPts val="13229"/>
              </a:lnSpc>
            </a:pPr>
            <a:endParaRPr lang="en-US" sz="9449">
              <a:solidFill>
                <a:srgbClr val="11100E"/>
              </a:solidFill>
              <a:latin typeface="Oswald"/>
              <a:ea typeface="Oswald"/>
              <a:cs typeface="Oswald"/>
              <a:sym typeface="Oswald"/>
            </a:endParaRPr>
          </a:p>
        </p:txBody>
      </p:sp>
      <p:sp>
        <p:nvSpPr>
          <p:cNvPr id="14" name="TextBox 14"/>
          <p:cNvSpPr txBox="1"/>
          <p:nvPr/>
        </p:nvSpPr>
        <p:spPr>
          <a:xfrm>
            <a:off x="2005769" y="5669147"/>
            <a:ext cx="19728417" cy="3366222"/>
          </a:xfrm>
          <a:prstGeom prst="rect">
            <a:avLst/>
          </a:prstGeom>
        </p:spPr>
        <p:txBody>
          <a:bodyPr lIns="0" tIns="0" rIns="0" bIns="0" rtlCol="0" anchor="t">
            <a:spAutoFit/>
          </a:bodyPr>
          <a:lstStyle/>
          <a:p>
            <a:pPr algn="l">
              <a:lnSpc>
                <a:spcPts val="4518"/>
              </a:lnSpc>
            </a:pPr>
            <a:r>
              <a:rPr lang="en-US" sz="3227" b="1">
                <a:solidFill>
                  <a:srgbClr val="11100E"/>
                </a:solidFill>
                <a:latin typeface="Source Han Sans JP Bold"/>
                <a:ea typeface="Source Han Sans JP Bold"/>
                <a:cs typeface="Source Han Sans JP Bold"/>
                <a:sym typeface="Source Han Sans JP Bold"/>
              </a:rPr>
              <a:t>　</a:t>
            </a:r>
          </a:p>
          <a:p>
            <a:pPr algn="l">
              <a:lnSpc>
                <a:spcPts val="4518"/>
              </a:lnSpc>
            </a:pPr>
            <a:r>
              <a:rPr lang="en-US" sz="3227" b="1">
                <a:solidFill>
                  <a:srgbClr val="11100E"/>
                </a:solidFill>
                <a:latin typeface="Source Han Sans JP Bold"/>
                <a:ea typeface="Source Han Sans JP Bold"/>
                <a:cs typeface="Source Han Sans JP Bold"/>
                <a:sym typeface="Source Han Sans JP Bold"/>
              </a:rPr>
              <a:t> 4色2ページ：掲載料140万円(G)/P×2P＋制作費35万円(N)×2P＝350万円（G/N)</a:t>
            </a:r>
          </a:p>
          <a:p>
            <a:pPr algn="l">
              <a:lnSpc>
                <a:spcPts val="4518"/>
              </a:lnSpc>
            </a:pPr>
            <a:endParaRPr lang="en-US" sz="3227" b="1">
              <a:solidFill>
                <a:srgbClr val="11100E"/>
              </a:solidFill>
              <a:latin typeface="Source Han Sans JP Bold"/>
              <a:ea typeface="Source Han Sans JP Bold"/>
              <a:cs typeface="Source Han Sans JP Bold"/>
              <a:sym typeface="Source Han Sans JP Bold"/>
            </a:endParaRPr>
          </a:p>
          <a:p>
            <a:pPr algn="l">
              <a:lnSpc>
                <a:spcPts val="4518"/>
              </a:lnSpc>
            </a:pPr>
            <a:r>
              <a:rPr lang="en-US" sz="3227" b="1">
                <a:solidFill>
                  <a:srgbClr val="11100E"/>
                </a:solidFill>
                <a:latin typeface="Source Han Sans JP Bold"/>
                <a:ea typeface="Source Han Sans JP Bold"/>
                <a:cs typeface="Source Han Sans JP Bold"/>
                <a:sym typeface="Source Han Sans JP Bold"/>
              </a:rPr>
              <a:t> 4色4ページ：掲載料140万円(G)/P×4P＋制作費35万円(N)×4P＝700万円（G/N)</a:t>
            </a:r>
          </a:p>
          <a:p>
            <a:pPr algn="l">
              <a:lnSpc>
                <a:spcPts val="4518"/>
              </a:lnSpc>
            </a:pPr>
            <a:endParaRPr lang="en-US" sz="3227" b="1">
              <a:solidFill>
                <a:srgbClr val="11100E"/>
              </a:solidFill>
              <a:latin typeface="Source Han Sans JP Bold"/>
              <a:ea typeface="Source Han Sans JP Bold"/>
              <a:cs typeface="Source Han Sans JP Bold"/>
              <a:sym typeface="Source Han Sans JP Bold"/>
            </a:endParaRPr>
          </a:p>
          <a:p>
            <a:pPr algn="l">
              <a:lnSpc>
                <a:spcPts val="4518"/>
              </a:lnSpc>
              <a:spcBef>
                <a:spcPct val="0"/>
              </a:spcBef>
            </a:pPr>
            <a:endParaRPr lang="en-US" sz="3227" b="1">
              <a:solidFill>
                <a:srgbClr val="11100E"/>
              </a:solidFill>
              <a:latin typeface="Source Han Sans JP Bold"/>
              <a:ea typeface="Source Han Sans JP Bold"/>
              <a:cs typeface="Source Han Sans JP Bold"/>
              <a:sym typeface="Source Han Sans JP Bold"/>
            </a:endParaRPr>
          </a:p>
        </p:txBody>
      </p:sp>
      <p:sp>
        <p:nvSpPr>
          <p:cNvPr id="15" name="TextBox 15"/>
          <p:cNvSpPr txBox="1"/>
          <p:nvPr/>
        </p:nvSpPr>
        <p:spPr>
          <a:xfrm>
            <a:off x="2894310" y="8697549"/>
            <a:ext cx="12040889" cy="669094"/>
          </a:xfrm>
          <a:prstGeom prst="rect">
            <a:avLst/>
          </a:prstGeom>
        </p:spPr>
        <p:txBody>
          <a:bodyPr wrap="square" lIns="0" tIns="0" rIns="0" bIns="0" rtlCol="0" anchor="t">
            <a:spAutoFit/>
          </a:bodyPr>
          <a:lstStyle/>
          <a:p>
            <a:pPr algn="l">
              <a:lnSpc>
                <a:spcPts val="2659"/>
              </a:lnSpc>
              <a:spcBef>
                <a:spcPct val="0"/>
              </a:spcBef>
            </a:pPr>
            <a:r>
              <a:rPr lang="en-US" sz="1899" dirty="0">
                <a:solidFill>
                  <a:srgbClr val="11100E"/>
                </a:solidFill>
                <a:latin typeface="Source Han Sans JP"/>
                <a:ea typeface="Source Han Sans JP"/>
                <a:cs typeface="Source Han Sans JP"/>
                <a:sym typeface="Source Han Sans JP"/>
              </a:rPr>
              <a:t> ＊タイアップ広告はスペース料金の他に、制作費として１ページ当たり35万円（N）を申し受けます。</a:t>
            </a:r>
          </a:p>
          <a:p>
            <a:pPr algn="l">
              <a:lnSpc>
                <a:spcPts val="2659"/>
              </a:lnSpc>
              <a:spcBef>
                <a:spcPct val="0"/>
              </a:spcBef>
            </a:pPr>
            <a:r>
              <a:rPr lang="en-US" sz="1899" dirty="0">
                <a:solidFill>
                  <a:srgbClr val="11100E"/>
                </a:solidFill>
                <a:latin typeface="Source Han Sans JP"/>
                <a:ea typeface="Source Han Sans JP"/>
                <a:cs typeface="Source Han Sans JP"/>
                <a:sym typeface="Source Han Sans JP"/>
              </a:rPr>
              <a:t> ＊</a:t>
            </a:r>
            <a:r>
              <a:rPr lang="en-US" sz="1899" dirty="0" err="1">
                <a:solidFill>
                  <a:srgbClr val="11100E"/>
                </a:solidFill>
                <a:latin typeface="Source Han Sans JP"/>
                <a:ea typeface="Source Han Sans JP"/>
                <a:cs typeface="Source Han Sans JP"/>
                <a:sym typeface="Source Han Sans JP"/>
              </a:rPr>
              <a:t>特定のモデル起用、遠隔地での取材・撮影は別途料金になります</a:t>
            </a:r>
            <a:r>
              <a:rPr lang="en-US" sz="1899" dirty="0">
                <a:solidFill>
                  <a:srgbClr val="11100E"/>
                </a:solidFill>
                <a:latin typeface="Source Han Sans JP"/>
                <a:ea typeface="Source Han Sans JP"/>
                <a:cs typeface="Source Han Sans JP"/>
                <a:sym typeface="Source Han Sans JP"/>
              </a:rPr>
              <a:t>。</a:t>
            </a:r>
          </a:p>
        </p:txBody>
      </p:sp>
      <p:sp>
        <p:nvSpPr>
          <p:cNvPr id="16" name="TextBox 16"/>
          <p:cNvSpPr txBox="1"/>
          <p:nvPr/>
        </p:nvSpPr>
        <p:spPr>
          <a:xfrm>
            <a:off x="1705361" y="4086166"/>
            <a:ext cx="7290902" cy="1028701"/>
          </a:xfrm>
          <a:prstGeom prst="rect">
            <a:avLst/>
          </a:prstGeom>
        </p:spPr>
        <p:txBody>
          <a:bodyPr lIns="0" tIns="0" rIns="0" bIns="0" rtlCol="0" anchor="t">
            <a:spAutoFit/>
          </a:bodyPr>
          <a:lstStyle/>
          <a:p>
            <a:pPr algn="l">
              <a:lnSpc>
                <a:spcPts val="4199"/>
              </a:lnSpc>
            </a:pPr>
            <a:r>
              <a:rPr lang="en-US" sz="2999" b="1">
                <a:solidFill>
                  <a:srgbClr val="11100E"/>
                </a:solidFill>
                <a:latin typeface="Source Han Sans JP Bold"/>
                <a:ea typeface="Source Han Sans JP Bold"/>
                <a:cs typeface="Source Han Sans JP Bold"/>
                <a:sym typeface="Source Han Sans JP Bold"/>
              </a:rPr>
              <a:t>　白黒1ページ　掲載料： 90万円（G）</a:t>
            </a:r>
          </a:p>
          <a:p>
            <a:pPr algn="l">
              <a:lnSpc>
                <a:spcPts val="4199"/>
              </a:lnSpc>
              <a:spcBef>
                <a:spcPct val="0"/>
              </a:spcBef>
            </a:pPr>
            <a:endParaRPr lang="en-US" sz="2999" b="1">
              <a:solidFill>
                <a:srgbClr val="11100E"/>
              </a:solidFill>
              <a:latin typeface="Source Han Sans JP Bold"/>
              <a:ea typeface="Source Han Sans JP Bold"/>
              <a:cs typeface="Source Han Sans JP Bold"/>
              <a:sym typeface="Source Han Sans JP Bold"/>
            </a:endParaRPr>
          </a:p>
        </p:txBody>
      </p:sp>
      <p:sp>
        <p:nvSpPr>
          <p:cNvPr id="17" name="TextBox 17"/>
          <p:cNvSpPr txBox="1"/>
          <p:nvPr/>
        </p:nvSpPr>
        <p:spPr>
          <a:xfrm>
            <a:off x="0" y="4809325"/>
            <a:ext cx="10142736" cy="1028700"/>
          </a:xfrm>
          <a:prstGeom prst="rect">
            <a:avLst/>
          </a:prstGeom>
        </p:spPr>
        <p:txBody>
          <a:bodyPr lIns="0" tIns="0" rIns="0" bIns="0" rtlCol="0" anchor="t">
            <a:spAutoFit/>
          </a:bodyPr>
          <a:lstStyle/>
          <a:p>
            <a:pPr algn="ctr">
              <a:lnSpc>
                <a:spcPts val="8400"/>
              </a:lnSpc>
            </a:pPr>
            <a:r>
              <a:rPr lang="en-US" sz="6000">
                <a:solidFill>
                  <a:srgbClr val="11100E"/>
                </a:solidFill>
                <a:latin typeface="Source Han Sans JP"/>
                <a:ea typeface="Source Han Sans JP"/>
                <a:cs typeface="Source Han Sans JP"/>
                <a:sym typeface="Source Han Sans JP"/>
              </a:rPr>
              <a:t>タイアップ（記事体広告）</a:t>
            </a:r>
          </a:p>
        </p:txBody>
      </p:sp>
      <p:sp>
        <p:nvSpPr>
          <p:cNvPr id="18" name="TextBox 18"/>
          <p:cNvSpPr txBox="1"/>
          <p:nvPr/>
        </p:nvSpPr>
        <p:spPr>
          <a:xfrm>
            <a:off x="17772122" y="9807212"/>
            <a:ext cx="299204" cy="332739"/>
          </a:xfrm>
          <a:prstGeom prst="rect">
            <a:avLst/>
          </a:prstGeom>
        </p:spPr>
        <p:txBody>
          <a:bodyPr lIns="0" tIns="0" rIns="0" bIns="0" rtlCol="0" anchor="t">
            <a:spAutoFit/>
          </a:bodyPr>
          <a:lstStyle/>
          <a:p>
            <a:pPr algn="ctr">
              <a:lnSpc>
                <a:spcPts val="2660"/>
              </a:lnSpc>
            </a:pPr>
            <a:r>
              <a:rPr lang="en-US" sz="1900" dirty="0">
                <a:solidFill>
                  <a:srgbClr val="000000"/>
                </a:solidFill>
                <a:latin typeface="Rounded M+"/>
                <a:ea typeface="Rounded M+"/>
                <a:cs typeface="Rounded M+"/>
                <a:sym typeface="Rounded M+"/>
              </a:rPr>
              <a:t>10</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ドキュメント" ma:contentTypeID="0x010100A51BCF592701B74FB95E0F63F34B3E8C" ma:contentTypeVersion="20" ma:contentTypeDescription="新しいドキュメントを作成します。" ma:contentTypeScope="" ma:versionID="898d7df2a279c41d581fc7c26d1a642f">
  <xsd:schema xmlns:xsd="http://www.w3.org/2001/XMLSchema" xmlns:xs="http://www.w3.org/2001/XMLSchema" xmlns:p="http://schemas.microsoft.com/office/2006/metadata/properties" xmlns:ns2="dc369000-971c-4de2-98e9-ecd6e5b4885d" xmlns:ns3="eb54e04a-f2ad-4feb-b211-739ca8db5bc3" targetNamespace="http://schemas.microsoft.com/office/2006/metadata/properties" ma:root="true" ma:fieldsID="a82465e6fd979157b0a9c310925fbe19" ns2:_="" ns3:_="">
    <xsd:import namespace="dc369000-971c-4de2-98e9-ecd6e5b4885d"/>
    <xsd:import namespace="eb54e04a-f2ad-4feb-b211-739ca8db5bc3"/>
    <xsd:element name="properties">
      <xsd:complexType>
        <xsd:sequence>
          <xsd:element name="documentManagement">
            <xsd:complexType>
              <xsd:all>
                <xsd:element ref="ns2:_x5099__x8003_" minOccurs="0"/>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AutoKeyPoints" minOccurs="0"/>
                <xsd:element ref="ns2:MediaServiceKeyPoints" minOccurs="0"/>
                <xsd:element ref="ns2:MediaServiceDateTake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c369000-971c-4de2-98e9-ecd6e5b4885d" elementFormDefault="qualified">
    <xsd:import namespace="http://schemas.microsoft.com/office/2006/documentManagement/types"/>
    <xsd:import namespace="http://schemas.microsoft.com/office/infopath/2007/PartnerControls"/>
    <xsd:element name="_x5099__x8003_" ma:index="8" nillable="true" ma:displayName="備考" ma:internalName="_x5099__x8003_">
      <xsd:simpleType>
        <xsd:restriction base="dms:Text">
          <xsd:maxLength value="255"/>
        </xsd:restriction>
      </xsd:simple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DateTaken" ma:index="19" nillable="true" ma:displayName="MediaServiceDateTaken" ma:hidden="true" ma:internalName="MediaServiceDateTake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画像タグ" ma:readOnly="false" ma:fieldId="{5cf76f15-5ced-4ddc-b409-7134ff3c332f}" ma:taxonomyMulti="true" ma:sspId="54bca362-144e-4619-a219-53031a33eb2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b54e04a-f2ad-4feb-b211-739ca8db5bc3" elementFormDefault="qualified">
    <xsd:import namespace="http://schemas.microsoft.com/office/2006/documentManagement/types"/>
    <xsd:import namespace="http://schemas.microsoft.com/office/infopath/2007/PartnerControls"/>
    <xsd:element name="SharedWithUsers" ma:index="15" nillable="true" ma:displayName="共有相手"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共有相手の詳細情報" ma:internalName="SharedWithDetails" ma:readOnly="true">
      <xsd:simpleType>
        <xsd:restriction base="dms:Note">
          <xsd:maxLength value="255"/>
        </xsd:restriction>
      </xsd:simpleType>
    </xsd:element>
    <xsd:element name="TaxCatchAll" ma:index="23" nillable="true" ma:displayName="Taxonomy Catch All Column" ma:hidden="true" ma:list="{bc8e9ca5-de69-4118-913c-c881dbe0963c}" ma:internalName="TaxCatchAll" ma:showField="CatchAllData" ma:web="eb54e04a-f2ad-4feb-b211-739ca8db5bc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eb54e04a-f2ad-4feb-b211-739ca8db5bc3" xsi:nil="true"/>
    <_x5099__x8003_ xmlns="dc369000-971c-4de2-98e9-ecd6e5b4885d" xsi:nil="true"/>
    <lcf76f155ced4ddcb4097134ff3c332f xmlns="dc369000-971c-4de2-98e9-ecd6e5b4885d">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96C6CC80-1829-4CF3-9267-4D1EABC324F3}"/>
</file>

<file path=customXml/itemProps2.xml><?xml version="1.0" encoding="utf-8"?>
<ds:datastoreItem xmlns:ds="http://schemas.openxmlformats.org/officeDocument/2006/customXml" ds:itemID="{2DA5C858-F383-4646-9931-247D1F291B01}"/>
</file>

<file path=customXml/itemProps3.xml><?xml version="1.0" encoding="utf-8"?>
<ds:datastoreItem xmlns:ds="http://schemas.openxmlformats.org/officeDocument/2006/customXml" ds:itemID="{3BBA4C21-DA67-4510-A735-FACEECF70D63}"/>
</file>

<file path=docProps/app.xml><?xml version="1.0" encoding="utf-8"?>
<Properties xmlns="http://schemas.openxmlformats.org/officeDocument/2006/extended-properties" xmlns:vt="http://schemas.openxmlformats.org/officeDocument/2006/docPropsVTypes">
  <TotalTime>172</TotalTime>
  <Words>889</Words>
  <Application>Microsoft Office PowerPoint</Application>
  <PresentationFormat>Custom</PresentationFormat>
  <Paragraphs>155</Paragraphs>
  <Slides>11</Slides>
  <Notes>2</Notes>
  <HiddenSlides>0</HiddenSlides>
  <MMClips>0</MMClips>
  <ScaleCrop>false</ScaleCrop>
  <HeadingPairs>
    <vt:vector size="4" baseType="variant">
      <vt:variant>
        <vt:lpstr>Theme</vt:lpstr>
      </vt:variant>
      <vt:variant>
        <vt:i4>1</vt:i4>
      </vt:variant>
      <vt:variant>
        <vt:lpstr>Slide Titles</vt:lpstr>
      </vt:variant>
      <vt:variant>
        <vt:i4>11</vt:i4>
      </vt:variant>
    </vt:vector>
  </HeadingPairs>
  <TitlesOfParts>
    <vt:vector size="12"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媒体資料</dc:title>
  <cp:lastModifiedBy>石本 桜子</cp:lastModifiedBy>
  <cp:revision>17</cp:revision>
  <cp:lastPrinted>2025-09-19T02:56:29Z</cp:lastPrinted>
  <dcterms:created xsi:type="dcterms:W3CDTF">2006-08-16T00:00:00Z</dcterms:created>
  <dcterms:modified xsi:type="dcterms:W3CDTF">2026-01-05T01:23:56Z</dcterms:modified>
  <dc:identifier>DAGhe5dLRFU</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0x010100A51BCF592701B74FB95E0F63F34B3E8C</vt:lpwstr>
  </property>
</Properties>
</file>