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sldIdLst>
    <p:sldId id="256" r:id="rId2"/>
    <p:sldId id="274" r:id="rId3"/>
    <p:sldId id="273" r:id="rId4"/>
    <p:sldId id="265" r:id="rId5"/>
    <p:sldId id="275" r:id="rId6"/>
    <p:sldId id="270" r:id="rId7"/>
    <p:sldId id="271" r:id="rId8"/>
    <p:sldId id="257" r:id="rId9"/>
    <p:sldId id="262" r:id="rId10"/>
    <p:sldId id="263" r:id="rId11"/>
    <p:sldId id="272" r:id="rId12"/>
    <p:sldId id="267" r:id="rId13"/>
    <p:sldId id="266" r:id="rId14"/>
  </p:sldIdLst>
  <p:sldSz cx="9144000" cy="6858000" type="screen4x3"/>
  <p:notesSz cx="6635750" cy="9766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75492" cy="49001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758723" y="0"/>
            <a:ext cx="2875492" cy="490011"/>
          </a:xfrm>
          <a:prstGeom prst="rect">
            <a:avLst/>
          </a:prstGeom>
        </p:spPr>
        <p:txBody>
          <a:bodyPr vert="horz" lIns="91440" tIns="45720" rIns="91440" bIns="45720" rtlCol="0"/>
          <a:lstStyle>
            <a:lvl1pPr algn="r">
              <a:defRPr sz="1200"/>
            </a:lvl1pPr>
          </a:lstStyle>
          <a:p>
            <a:fld id="{F52903F3-D64C-4248-AA7F-0B968BAAEF09}" type="datetimeFigureOut">
              <a:rPr kumimoji="1" lang="ja-JP" altLang="en-US" smtClean="0"/>
              <a:t>2020/3/27</a:t>
            </a:fld>
            <a:endParaRPr kumimoji="1" lang="ja-JP" altLang="en-US"/>
          </a:p>
        </p:txBody>
      </p:sp>
      <p:sp>
        <p:nvSpPr>
          <p:cNvPr id="4" name="スライド イメージ プレースホルダー 3"/>
          <p:cNvSpPr>
            <a:spLocks noGrp="1" noRot="1" noChangeAspect="1"/>
          </p:cNvSpPr>
          <p:nvPr>
            <p:ph type="sldImg" idx="2"/>
          </p:nvPr>
        </p:nvSpPr>
        <p:spPr>
          <a:xfrm>
            <a:off x="1120775" y="1220788"/>
            <a:ext cx="4394200" cy="32956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63575" y="4700032"/>
            <a:ext cx="5308600" cy="384548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76291"/>
            <a:ext cx="2875492" cy="49001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58723" y="9276291"/>
            <a:ext cx="2875492" cy="490010"/>
          </a:xfrm>
          <a:prstGeom prst="rect">
            <a:avLst/>
          </a:prstGeom>
        </p:spPr>
        <p:txBody>
          <a:bodyPr vert="horz" lIns="91440" tIns="45720" rIns="91440" bIns="45720" rtlCol="0" anchor="b"/>
          <a:lstStyle>
            <a:lvl1pPr algn="r">
              <a:defRPr sz="1200"/>
            </a:lvl1pPr>
          </a:lstStyle>
          <a:p>
            <a:fld id="{2DE89817-78D5-4501-AF0A-740E072AE073}" type="slidenum">
              <a:rPr kumimoji="1" lang="ja-JP" altLang="en-US" smtClean="0"/>
              <a:t>‹#›</a:t>
            </a:fld>
            <a:endParaRPr kumimoji="1" lang="ja-JP" altLang="en-US"/>
          </a:p>
        </p:txBody>
      </p:sp>
    </p:spTree>
    <p:extLst>
      <p:ext uri="{BB962C8B-B14F-4D97-AF65-F5344CB8AC3E}">
        <p14:creationId xmlns:p14="http://schemas.microsoft.com/office/powerpoint/2010/main" val="20656982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50742A1-A825-4843-868B-88DB7ACF158B}" type="datetime1">
              <a:rPr kumimoji="1" lang="ja-JP" altLang="en-US" smtClean="0"/>
              <a:t>2020/3/27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AC55E0-26AD-443B-B64D-A46E8B740E51}" type="slidenum">
              <a:rPr kumimoji="1" lang="ja-JP" altLang="en-US" smtClean="0"/>
              <a:t>‹#›</a:t>
            </a:fld>
            <a:endParaRPr kumimoji="1" lang="ja-JP" altLang="en-US"/>
          </a:p>
        </p:txBody>
      </p:sp>
    </p:spTree>
    <p:extLst>
      <p:ext uri="{BB962C8B-B14F-4D97-AF65-F5344CB8AC3E}">
        <p14:creationId xmlns:p14="http://schemas.microsoft.com/office/powerpoint/2010/main" val="3140282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10A67BF-77E0-477F-8E74-2CAE89D90EB9}" type="datetime1">
              <a:rPr kumimoji="1" lang="ja-JP" altLang="en-US" smtClean="0"/>
              <a:t>2020/3/27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AC55E0-26AD-443B-B64D-A46E8B740E51}" type="slidenum">
              <a:rPr kumimoji="1" lang="ja-JP" altLang="en-US" smtClean="0"/>
              <a:t>‹#›</a:t>
            </a:fld>
            <a:endParaRPr kumimoji="1" lang="ja-JP" altLang="en-US"/>
          </a:p>
        </p:txBody>
      </p:sp>
    </p:spTree>
    <p:extLst>
      <p:ext uri="{BB962C8B-B14F-4D97-AF65-F5344CB8AC3E}">
        <p14:creationId xmlns:p14="http://schemas.microsoft.com/office/powerpoint/2010/main" val="250275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B13B1E-787F-4A6A-A1D3-CCCCE323FC00}" type="datetime1">
              <a:rPr kumimoji="1" lang="ja-JP" altLang="en-US" smtClean="0"/>
              <a:t>2020/3/27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AC55E0-26AD-443B-B64D-A46E8B740E51}" type="slidenum">
              <a:rPr kumimoji="1" lang="ja-JP" altLang="en-US" smtClean="0"/>
              <a:t>‹#›</a:t>
            </a:fld>
            <a:endParaRPr kumimoji="1" lang="ja-JP" altLang="en-US"/>
          </a:p>
        </p:txBody>
      </p:sp>
    </p:spTree>
    <p:extLst>
      <p:ext uri="{BB962C8B-B14F-4D97-AF65-F5344CB8AC3E}">
        <p14:creationId xmlns:p14="http://schemas.microsoft.com/office/powerpoint/2010/main" val="364055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0" name="デザイン">
            <a:extLst>
              <a:ext uri="{FF2B5EF4-FFF2-40B4-BE49-F238E27FC236}">
                <a16:creationId xmlns:a16="http://schemas.microsoft.com/office/drawing/2014/main" id="{97C02927-A5EF-4E25-8656-9E76B935A8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441" t="91369" r="2648" b="3272"/>
          <a:stretch/>
        </p:blipFill>
        <p:spPr>
          <a:xfrm>
            <a:off x="58306" y="6406786"/>
            <a:ext cx="9027388" cy="360407"/>
          </a:xfrm>
          <a:prstGeom prst="rect">
            <a:avLst/>
          </a:prstGeom>
        </p:spPr>
      </p:pic>
      <p:pic>
        <p:nvPicPr>
          <p:cNvPr id="8" name="デザイン">
            <a:extLst>
              <a:ext uri="{FF2B5EF4-FFF2-40B4-BE49-F238E27FC236}">
                <a16:creationId xmlns:a16="http://schemas.microsoft.com/office/drawing/2014/main" id="{B59C98A5-573C-441D-982B-CC6442CE8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118" t="2192" r="-529" b="72159"/>
          <a:stretch/>
        </p:blipFill>
        <p:spPr>
          <a:xfrm>
            <a:off x="628650" y="91282"/>
            <a:ext cx="8585200" cy="1666875"/>
          </a:xfrm>
          <a:prstGeom prst="rect">
            <a:avLst/>
          </a:prstGeom>
        </p:spPr>
      </p:pic>
      <p:sp>
        <p:nvSpPr>
          <p:cNvPr id="2" name="Title 1"/>
          <p:cNvSpPr>
            <a:spLocks noGrp="1"/>
          </p:cNvSpPr>
          <p:nvPr>
            <p:ph type="title"/>
          </p:nvPr>
        </p:nvSpPr>
        <p:spPr/>
        <p:txBody>
          <a:bodyPr>
            <a:normAutofit/>
          </a:bodyPr>
          <a:lstStyle>
            <a:lvl1pPr>
              <a:defRPr sz="30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12"/>
          </p:nvPr>
        </p:nvSpPr>
        <p:spPr>
          <a:xfrm>
            <a:off x="8386652" y="6406786"/>
            <a:ext cx="2057400" cy="365125"/>
          </a:xfrm>
        </p:spPr>
        <p:txBody>
          <a:bodyPr/>
          <a:lstStyle>
            <a:lvl1pPr algn="l">
              <a:defRPr sz="1100" b="1">
                <a:solidFill>
                  <a:schemeClr val="bg1"/>
                </a:solidFill>
              </a:defRPr>
            </a:lvl1pPr>
          </a:lstStyle>
          <a:p>
            <a:fld id="{E7AC55E0-26AD-443B-B64D-A46E8B740E51}" type="slidenum">
              <a:rPr kumimoji="1" lang="ja-JP" altLang="en-US" smtClean="0"/>
              <a:pPr/>
              <a:t>‹#›</a:t>
            </a:fld>
            <a:endParaRPr kumimoji="1" lang="ja-JP" altLang="en-US"/>
          </a:p>
        </p:txBody>
      </p:sp>
      <p:sp>
        <p:nvSpPr>
          <p:cNvPr id="9" name="テキスト ボックス 8">
            <a:extLst>
              <a:ext uri="{FF2B5EF4-FFF2-40B4-BE49-F238E27FC236}">
                <a16:creationId xmlns:a16="http://schemas.microsoft.com/office/drawing/2014/main" id="{0B808CA8-0CCB-4453-9539-38F2A54E1D8F}"/>
              </a:ext>
            </a:extLst>
          </p:cNvPr>
          <p:cNvSpPr txBox="1"/>
          <p:nvPr userDrawn="1"/>
        </p:nvSpPr>
        <p:spPr bwMode="auto">
          <a:xfrm>
            <a:off x="628650" y="6366532"/>
            <a:ext cx="6967952" cy="215444"/>
          </a:xfrm>
          <a:prstGeom prst="rect">
            <a:avLst/>
          </a:prstGeom>
          <a:noFill/>
          <a:ln w="9525">
            <a:noFill/>
            <a:miter lim="800000"/>
            <a:headEnd/>
            <a:tailEnd/>
          </a:ln>
        </p:spPr>
        <p:txBody>
          <a:bodyPr wrap="square" rtlCol="0">
            <a:spAutoFit/>
          </a:bodyPr>
          <a:lstStyle/>
          <a:p>
            <a:pPr eaLnBrk="1" hangingPunct="1"/>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発注受領後にオーダーを取り消される場合、原則としてお申込み金額の全額をキャンセル料として申し受けます。予めご了承ください。</a:t>
            </a:r>
            <a:endParaRPr kumimoji="1" lang="ja-JP" altLang="en-US" sz="800"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6537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E4F34A-B425-4EC4-955F-38CA4F40E938}" type="datetime1">
              <a:rPr kumimoji="1" lang="ja-JP" altLang="en-US" smtClean="0"/>
              <a:t>2020/3/27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AC55E0-26AD-443B-B64D-A46E8B740E51}" type="slidenum">
              <a:rPr kumimoji="1" lang="ja-JP" altLang="en-US" smtClean="0"/>
              <a:t>‹#›</a:t>
            </a:fld>
            <a:endParaRPr kumimoji="1" lang="ja-JP" altLang="en-US"/>
          </a:p>
        </p:txBody>
      </p:sp>
    </p:spTree>
    <p:extLst>
      <p:ext uri="{BB962C8B-B14F-4D97-AF65-F5344CB8AC3E}">
        <p14:creationId xmlns:p14="http://schemas.microsoft.com/office/powerpoint/2010/main" val="2919429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8BDF0C4-C3F2-419F-B8F5-62CFA9615E30}" type="datetime1">
              <a:rPr kumimoji="1" lang="ja-JP" altLang="en-US" smtClean="0"/>
              <a:t>2020/3/27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AC55E0-26AD-443B-B64D-A46E8B740E51}" type="slidenum">
              <a:rPr kumimoji="1" lang="ja-JP" altLang="en-US" smtClean="0"/>
              <a:t>‹#›</a:t>
            </a:fld>
            <a:endParaRPr kumimoji="1" lang="ja-JP" altLang="en-US"/>
          </a:p>
        </p:txBody>
      </p:sp>
    </p:spTree>
    <p:extLst>
      <p:ext uri="{BB962C8B-B14F-4D97-AF65-F5344CB8AC3E}">
        <p14:creationId xmlns:p14="http://schemas.microsoft.com/office/powerpoint/2010/main" val="2630791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5D6246C-B21E-411B-8BC8-16B92C4785F1}" type="datetime1">
              <a:rPr kumimoji="1" lang="ja-JP" altLang="en-US" smtClean="0"/>
              <a:t>2020/3/27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AC55E0-26AD-443B-B64D-A46E8B740E51}" type="slidenum">
              <a:rPr kumimoji="1" lang="ja-JP" altLang="en-US" smtClean="0"/>
              <a:t>‹#›</a:t>
            </a:fld>
            <a:endParaRPr kumimoji="1" lang="ja-JP" altLang="en-US"/>
          </a:p>
        </p:txBody>
      </p:sp>
    </p:spTree>
    <p:extLst>
      <p:ext uri="{BB962C8B-B14F-4D97-AF65-F5344CB8AC3E}">
        <p14:creationId xmlns:p14="http://schemas.microsoft.com/office/powerpoint/2010/main" val="329766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A33F685-1E92-434C-B9A4-1E18E294A311}" type="datetime1">
              <a:rPr kumimoji="1" lang="ja-JP" altLang="en-US" smtClean="0"/>
              <a:t>2020/3/27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AC55E0-26AD-443B-B64D-A46E8B740E51}" type="slidenum">
              <a:rPr kumimoji="1" lang="ja-JP" altLang="en-US" smtClean="0"/>
              <a:t>‹#›</a:t>
            </a:fld>
            <a:endParaRPr kumimoji="1" lang="ja-JP" altLang="en-US"/>
          </a:p>
        </p:txBody>
      </p:sp>
    </p:spTree>
    <p:extLst>
      <p:ext uri="{BB962C8B-B14F-4D97-AF65-F5344CB8AC3E}">
        <p14:creationId xmlns:p14="http://schemas.microsoft.com/office/powerpoint/2010/main" val="135979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C2944-2617-4D56-A9AE-F5CA971A8196}" type="datetime1">
              <a:rPr kumimoji="1" lang="ja-JP" altLang="en-US" smtClean="0"/>
              <a:t>2020/3/27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7AC55E0-26AD-443B-B64D-A46E8B740E51}" type="slidenum">
              <a:rPr kumimoji="1" lang="ja-JP" altLang="en-US" smtClean="0"/>
              <a:t>‹#›</a:t>
            </a:fld>
            <a:endParaRPr kumimoji="1" lang="ja-JP" altLang="en-US"/>
          </a:p>
        </p:txBody>
      </p:sp>
    </p:spTree>
    <p:extLst>
      <p:ext uri="{BB962C8B-B14F-4D97-AF65-F5344CB8AC3E}">
        <p14:creationId xmlns:p14="http://schemas.microsoft.com/office/powerpoint/2010/main" val="199886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A134616-68E8-4906-90AC-ACAB7636C726}" type="datetime1">
              <a:rPr kumimoji="1" lang="ja-JP" altLang="en-US" smtClean="0"/>
              <a:t>2020/3/27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AC55E0-26AD-443B-B64D-A46E8B740E51}" type="slidenum">
              <a:rPr kumimoji="1" lang="ja-JP" altLang="en-US" smtClean="0"/>
              <a:t>‹#›</a:t>
            </a:fld>
            <a:endParaRPr kumimoji="1" lang="ja-JP" altLang="en-US"/>
          </a:p>
        </p:txBody>
      </p:sp>
    </p:spTree>
    <p:extLst>
      <p:ext uri="{BB962C8B-B14F-4D97-AF65-F5344CB8AC3E}">
        <p14:creationId xmlns:p14="http://schemas.microsoft.com/office/powerpoint/2010/main" val="2310169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D8869EF-1203-47D3-95C1-F5DA76275963}" type="datetime1">
              <a:rPr kumimoji="1" lang="ja-JP" altLang="en-US" smtClean="0"/>
              <a:t>2020/3/27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AC55E0-26AD-443B-B64D-A46E8B740E51}" type="slidenum">
              <a:rPr kumimoji="1" lang="ja-JP" altLang="en-US" smtClean="0"/>
              <a:t>‹#›</a:t>
            </a:fld>
            <a:endParaRPr kumimoji="1" lang="ja-JP" altLang="en-US"/>
          </a:p>
        </p:txBody>
      </p:sp>
    </p:spTree>
    <p:extLst>
      <p:ext uri="{BB962C8B-B14F-4D97-AF65-F5344CB8AC3E}">
        <p14:creationId xmlns:p14="http://schemas.microsoft.com/office/powerpoint/2010/main" val="222986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11CD4-7CEA-4806-B304-135B757DB05C}" type="datetime1">
              <a:rPr kumimoji="1" lang="ja-JP" altLang="en-US" smtClean="0"/>
              <a:t>2020/3/27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C55E0-26AD-443B-B64D-A46E8B740E51}" type="slidenum">
              <a:rPr kumimoji="1" lang="ja-JP" altLang="en-US" smtClean="0"/>
              <a:t>‹#›</a:t>
            </a:fld>
            <a:endParaRPr kumimoji="1" lang="ja-JP" altLang="en-US"/>
          </a:p>
        </p:txBody>
      </p:sp>
    </p:spTree>
    <p:extLst>
      <p:ext uri="{BB962C8B-B14F-4D97-AF65-F5344CB8AC3E}">
        <p14:creationId xmlns:p14="http://schemas.microsoft.com/office/powerpoint/2010/main" val="2766776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business.nikkei.com/atcl/gen/19/00002/04150025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ikkeibp.co.jp/images/houjin/ad/upload/bp_kitei.pdf" TargetMode="External"/><Relationship Id="rId2" Type="http://schemas.openxmlformats.org/officeDocument/2006/relationships/hyperlink" Target="https://www.nikkeibp.co.jp/ad/atcl/netmedia/NBO/" TargetMode="External"/><Relationship Id="rId1" Type="http://schemas.openxmlformats.org/officeDocument/2006/relationships/slideLayout" Target="../slideLayouts/slideLayout2.xml"/><Relationship Id="rId4" Type="http://schemas.openxmlformats.org/officeDocument/2006/relationships/hyperlink" Target="https://www.nikkeibp.co.jp/images/houjin/ad/upload/bp_kitei_html5.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pecial.nikkeibp.co.jp/NB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pecial.nikkeibp.co.jp/NB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business.nikkei.com/atcl/gen/19/00025/03130000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business.nikkei.com/atcl/gen/19/00028/032000001/" TargetMode="External"/><Relationship Id="rId13" Type="http://schemas.openxmlformats.org/officeDocument/2006/relationships/image" Target="../media/image13.png"/><Relationship Id="rId18" Type="http://schemas.openxmlformats.org/officeDocument/2006/relationships/hyperlink" Target="https://business.nikkei.com/atcl/gen/19/00019/110700004/" TargetMode="External"/><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hyperlink" Target="https://business.nikkei.com/atcl/gen/19/00028/052200002/" TargetMode="External"/><Relationship Id="rId17" Type="http://schemas.openxmlformats.org/officeDocument/2006/relationships/image" Target="../media/image15.png"/><Relationship Id="rId2" Type="http://schemas.openxmlformats.org/officeDocument/2006/relationships/hyperlink" Target="https://business.nikkei.com/atcl/report/16/032700215/032700001/" TargetMode="External"/><Relationship Id="rId16" Type="http://schemas.openxmlformats.org/officeDocument/2006/relationships/hyperlink" Target="https://business.nikkei.com/atcl/gen/19/00028/122300006/" TargetMode="External"/><Relationship Id="rId1" Type="http://schemas.openxmlformats.org/officeDocument/2006/relationships/slideLayout" Target="../slideLayouts/slideLayout2.xml"/><Relationship Id="rId6" Type="http://schemas.openxmlformats.org/officeDocument/2006/relationships/hyperlink" Target="https://business.nikkei.com/atcl/gen/19/00025/031300001/" TargetMode="External"/><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hyperlink" Target="https://business.nikkei.com/atcl/gen/19/00021/031800002/" TargetMode="External"/><Relationship Id="rId19" Type="http://schemas.openxmlformats.org/officeDocument/2006/relationships/image" Target="../media/image16.png"/><Relationship Id="rId4" Type="http://schemas.openxmlformats.org/officeDocument/2006/relationships/hyperlink" Target="https://business.nikkei.com/atcl/gen/19/00021/022800001/" TargetMode="External"/><Relationship Id="rId9" Type="http://schemas.openxmlformats.org/officeDocument/2006/relationships/image" Target="../media/image11.png"/><Relationship Id="rId14" Type="http://schemas.openxmlformats.org/officeDocument/2006/relationships/hyperlink" Target="https://business.nikkei.com/atcl/gen/19/00025/04220000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デザイン"/>
          <p:cNvPicPr>
            <a:picLocks noChangeAspect="1"/>
          </p:cNvPicPr>
          <p:nvPr/>
        </p:nvPicPr>
        <p:blipFill rotWithShape="1">
          <a:blip r:embed="rId2" cstate="screen">
            <a:extLst>
              <a:ext uri="{28A0092B-C50C-407E-A947-70E740481C1C}">
                <a14:useLocalDpi xmlns:a14="http://schemas.microsoft.com/office/drawing/2010/main"/>
              </a:ext>
            </a:extLst>
          </a:blip>
          <a:srcRect l="7157" t="2297" r="1214" b="1970"/>
          <a:stretch/>
        </p:blipFill>
        <p:spPr>
          <a:xfrm>
            <a:off x="119563" y="95250"/>
            <a:ext cx="9024437" cy="6667500"/>
          </a:xfrm>
          <a:prstGeom prst="rect">
            <a:avLst/>
          </a:prstGeom>
        </p:spPr>
      </p:pic>
      <p:sp>
        <p:nvSpPr>
          <p:cNvPr id="6" name="タイトル 12"/>
          <p:cNvSpPr>
            <a:spLocks noGrp="1"/>
          </p:cNvSpPr>
          <p:nvPr>
            <p:ph type="ctrTitle"/>
          </p:nvPr>
        </p:nvSpPr>
        <p:spPr>
          <a:xfrm>
            <a:off x="605499" y="3156483"/>
            <a:ext cx="8420100" cy="1310493"/>
          </a:xfrm>
        </p:spPr>
        <p:txBody>
          <a:bodyPr rtlCol="0" anchor="ctr">
            <a:normAutofit/>
          </a:bodyPr>
          <a:lstStyle/>
          <a:p>
            <a:pPr algn="l" defTabSz="1043055">
              <a:defRPr/>
            </a:pPr>
            <a:r>
              <a:rPr lang="ja-JP" altLang="en-US" sz="3600" b="1" dirty="0">
                <a:latin typeface="+mn-ea"/>
                <a:ea typeface="+mn-ea"/>
              </a:rPr>
              <a:t>日経ビジネス電子版</a:t>
            </a:r>
            <a:br>
              <a:rPr lang="en-US" altLang="ja-JP" sz="3600" b="1" dirty="0">
                <a:latin typeface="+mn-ea"/>
                <a:ea typeface="+mn-ea"/>
              </a:rPr>
            </a:br>
            <a:r>
              <a:rPr lang="ja-JP" altLang="en-US" sz="3600" b="1" dirty="0">
                <a:latin typeface="+mn-ea"/>
                <a:ea typeface="+mn-ea"/>
              </a:rPr>
              <a:t>タイアップ広告メニュー</a:t>
            </a:r>
            <a:endParaRPr sz="3600" b="1" dirty="0">
              <a:latin typeface="+mn-ea"/>
              <a:ea typeface="+mn-ea"/>
            </a:endParaRPr>
          </a:p>
        </p:txBody>
      </p:sp>
      <p:pic>
        <p:nvPicPr>
          <p:cNvPr id="10" name="図 9">
            <a:extLst>
              <a:ext uri="{FF2B5EF4-FFF2-40B4-BE49-F238E27FC236}">
                <a16:creationId xmlns:a16="http://schemas.microsoft.com/office/drawing/2014/main" id="{D0831A54-E67D-4EE0-872D-F3868E0170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5499" y="1586591"/>
            <a:ext cx="2659532" cy="584612"/>
          </a:xfrm>
          <a:prstGeom prst="rect">
            <a:avLst/>
          </a:prstGeom>
        </p:spPr>
      </p:pic>
      <p:sp>
        <p:nvSpPr>
          <p:cNvPr id="3" name="テキスト ボックス 2">
            <a:extLst>
              <a:ext uri="{FF2B5EF4-FFF2-40B4-BE49-F238E27FC236}">
                <a16:creationId xmlns:a16="http://schemas.microsoft.com/office/drawing/2014/main" id="{F47D97E5-B585-40FD-B50F-0229BD7310BD}"/>
              </a:ext>
            </a:extLst>
          </p:cNvPr>
          <p:cNvSpPr txBox="1"/>
          <p:nvPr/>
        </p:nvSpPr>
        <p:spPr>
          <a:xfrm>
            <a:off x="267565" y="339701"/>
            <a:ext cx="1363850" cy="261610"/>
          </a:xfrm>
          <a:prstGeom prst="rect">
            <a:avLst/>
          </a:prstGeom>
          <a:noFill/>
        </p:spPr>
        <p:txBody>
          <a:bodyPr wrap="square" rtlCol="0">
            <a:spAutoFit/>
          </a:bodyPr>
          <a:lstStyle/>
          <a:p>
            <a:r>
              <a:rPr kumimoji="1" lang="en-US" altLang="ja-JP" sz="1100" b="1" dirty="0">
                <a:latin typeface="+mn-ea"/>
              </a:rPr>
              <a:t>2020</a:t>
            </a:r>
            <a:r>
              <a:rPr kumimoji="1" lang="ja-JP" altLang="en-US" sz="1100" b="1" dirty="0">
                <a:latin typeface="+mn-ea"/>
              </a:rPr>
              <a:t>年</a:t>
            </a:r>
            <a:r>
              <a:rPr kumimoji="1" lang="en-US" altLang="ja-JP" sz="1100" b="1" dirty="0">
                <a:latin typeface="+mn-ea"/>
              </a:rPr>
              <a:t>4</a:t>
            </a:r>
            <a:r>
              <a:rPr kumimoji="1" lang="ja-JP" altLang="en-US" sz="1100" b="1" dirty="0">
                <a:latin typeface="+mn-ea"/>
              </a:rPr>
              <a:t>月</a:t>
            </a:r>
          </a:p>
        </p:txBody>
      </p:sp>
    </p:spTree>
    <p:extLst>
      <p:ext uri="{BB962C8B-B14F-4D97-AF65-F5344CB8AC3E}">
        <p14:creationId xmlns:p14="http://schemas.microsoft.com/office/powerpoint/2010/main" val="2792572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E871450-133E-4A3F-A7AA-AC1E8A1626A3}"/>
              </a:ext>
            </a:extLst>
          </p:cNvPr>
          <p:cNvSpPr/>
          <p:nvPr/>
        </p:nvSpPr>
        <p:spPr>
          <a:xfrm>
            <a:off x="437078" y="507356"/>
            <a:ext cx="6633148" cy="461665"/>
          </a:xfrm>
          <a:prstGeom prst="rect">
            <a:avLst/>
          </a:prstGeom>
        </p:spPr>
        <p:txBody>
          <a:bodyPr wrap="square">
            <a:spAutoFit/>
          </a:bodyPr>
          <a:lstStyle/>
          <a:p>
            <a:r>
              <a:rPr lang="en-US" altLang="ja-JP" sz="2400" b="1" dirty="0">
                <a:latin typeface="+mn-ea"/>
              </a:rPr>
              <a:t>Instant Topics</a:t>
            </a:r>
            <a:r>
              <a:rPr lang="ja-JP" altLang="en-US" b="1" dirty="0">
                <a:latin typeface="+mn-ea"/>
              </a:rPr>
              <a:t>（ショート版ネイティブ</a:t>
            </a:r>
            <a:r>
              <a:rPr lang="en-US" altLang="ja-JP" b="1" dirty="0">
                <a:latin typeface="+mn-ea"/>
              </a:rPr>
              <a:t>Special</a:t>
            </a:r>
            <a:r>
              <a:rPr lang="ja-JP" altLang="en-US" b="1" dirty="0">
                <a:latin typeface="+mn-ea"/>
              </a:rPr>
              <a:t>）</a:t>
            </a:r>
          </a:p>
        </p:txBody>
      </p:sp>
      <p:sp>
        <p:nvSpPr>
          <p:cNvPr id="6" name="テキスト ボックス 5">
            <a:extLst>
              <a:ext uri="{FF2B5EF4-FFF2-40B4-BE49-F238E27FC236}">
                <a16:creationId xmlns:a16="http://schemas.microsoft.com/office/drawing/2014/main" id="{78A3AA1D-869E-496E-9B3F-A5F299EFAF41}"/>
              </a:ext>
            </a:extLst>
          </p:cNvPr>
          <p:cNvSpPr txBox="1"/>
          <p:nvPr/>
        </p:nvSpPr>
        <p:spPr>
          <a:xfrm>
            <a:off x="377118" y="1748537"/>
            <a:ext cx="5029201" cy="461665"/>
          </a:xfrm>
          <a:prstGeom prst="rect">
            <a:avLst/>
          </a:prstGeom>
          <a:noFill/>
        </p:spPr>
        <p:txBody>
          <a:bodyPr wrap="square" rtlCol="0">
            <a:spAutoFit/>
          </a:bodyPr>
          <a:lstStyle/>
          <a:p>
            <a:r>
              <a:rPr lang="ja-JP" altLang="en-US" sz="1200" b="1" dirty="0"/>
              <a:t>■通常型と異なり、費用を抑え、短期間で記事制作・掲出ができます</a:t>
            </a:r>
            <a:endParaRPr lang="en-US" altLang="ja-JP" sz="1200" b="1" dirty="0"/>
          </a:p>
          <a:p>
            <a:r>
              <a:rPr lang="ja-JP" altLang="en-US" sz="1200" b="1" dirty="0"/>
              <a:t>■素材提供から</a:t>
            </a:r>
            <a:r>
              <a:rPr lang="en-US" altLang="ja-JP" sz="1200" b="1" dirty="0"/>
              <a:t>11</a:t>
            </a:r>
            <a:r>
              <a:rPr lang="ja-JP" altLang="en-US" sz="1200" b="1" dirty="0"/>
              <a:t>営業日程度で公開　</a:t>
            </a:r>
            <a:r>
              <a:rPr lang="en-US" altLang="ja-JP" sz="1200" b="1" dirty="0"/>
              <a:t>※</a:t>
            </a:r>
            <a:r>
              <a:rPr lang="ja-JP" altLang="en-US" sz="1200" b="1" dirty="0"/>
              <a:t>イメージは下記</a:t>
            </a:r>
          </a:p>
        </p:txBody>
      </p:sp>
      <p:sp>
        <p:nvSpPr>
          <p:cNvPr id="7" name="テキスト ボックス 6">
            <a:extLst>
              <a:ext uri="{FF2B5EF4-FFF2-40B4-BE49-F238E27FC236}">
                <a16:creationId xmlns:a16="http://schemas.microsoft.com/office/drawing/2014/main" id="{4E3409DA-ED18-4338-97DB-584EDF094D2C}"/>
              </a:ext>
            </a:extLst>
          </p:cNvPr>
          <p:cNvSpPr txBox="1"/>
          <p:nvPr/>
        </p:nvSpPr>
        <p:spPr>
          <a:xfrm>
            <a:off x="437078" y="2292421"/>
            <a:ext cx="5858790" cy="3231654"/>
          </a:xfrm>
          <a:prstGeom prst="rect">
            <a:avLst/>
          </a:prstGeom>
          <a:noFill/>
        </p:spPr>
        <p:txBody>
          <a:bodyPr wrap="square" rtlCol="0">
            <a:spAutoFit/>
          </a:bodyPr>
          <a:lstStyle/>
          <a:p>
            <a:r>
              <a:rPr lang="ja-JP" altLang="en-US" sz="1200" b="1" dirty="0"/>
              <a:t>＜</a:t>
            </a:r>
            <a:r>
              <a:rPr lang="ja-JP" altLang="en-US" sz="1200" b="1" dirty="0">
                <a:latin typeface="+mn-ea"/>
              </a:rPr>
              <a:t>ご提供内容</a:t>
            </a:r>
            <a:r>
              <a:rPr lang="ja-JP" altLang="en-US" sz="1200" b="1" dirty="0"/>
              <a:t>＞</a:t>
            </a:r>
            <a:endParaRPr lang="en-US" altLang="ja-JP" sz="1200" b="1" dirty="0"/>
          </a:p>
          <a:p>
            <a:r>
              <a:rPr lang="ja-JP" altLang="en-US" sz="1200" b="1" dirty="0"/>
              <a:t>　</a:t>
            </a:r>
            <a:r>
              <a:rPr lang="ja-JP" altLang="en-US" sz="1200" dirty="0"/>
              <a:t>・日経ビジネス電子版の「</a:t>
            </a:r>
            <a:r>
              <a:rPr lang="en-US" altLang="ja-JP" sz="1200" dirty="0"/>
              <a:t>1</a:t>
            </a:r>
            <a:r>
              <a:rPr lang="ja-JP" altLang="en-US" sz="1200" dirty="0"/>
              <a:t>分解説」を意識した短くわかりやすい構成</a:t>
            </a:r>
            <a:endParaRPr lang="en-US" altLang="ja-JP" sz="1200" dirty="0"/>
          </a:p>
          <a:p>
            <a:r>
              <a:rPr lang="ja-JP" altLang="en-US" sz="1200" dirty="0">
                <a:latin typeface="+mn-ea"/>
              </a:rPr>
              <a:t>　・日経ビジネス電子版の編集スキンを使った記事体広告掲載</a:t>
            </a:r>
            <a:endParaRPr lang="en-US" altLang="ja-JP" sz="1200" dirty="0"/>
          </a:p>
          <a:p>
            <a:r>
              <a:rPr lang="ja-JP" altLang="en-US" sz="1200" dirty="0"/>
              <a:t>　・想定</a:t>
            </a:r>
            <a:r>
              <a:rPr lang="en-US" altLang="ja-JP" sz="1200" dirty="0"/>
              <a:t>PV</a:t>
            </a:r>
            <a:r>
              <a:rPr lang="ja-JP" altLang="en-US" sz="1200" dirty="0"/>
              <a:t>は</a:t>
            </a:r>
            <a:r>
              <a:rPr lang="en-US" altLang="ja-JP" sz="1200" dirty="0"/>
              <a:t>5,000PV</a:t>
            </a:r>
          </a:p>
          <a:p>
            <a:endParaRPr lang="en-US" altLang="ja-JP" sz="1200" b="1" dirty="0"/>
          </a:p>
          <a:p>
            <a:r>
              <a:rPr lang="ja-JP" altLang="en-US" sz="1200" b="1" dirty="0"/>
              <a:t>＜原稿制作の注意点＞</a:t>
            </a:r>
            <a:endParaRPr lang="en-US" altLang="ja-JP" sz="1200" b="1" dirty="0"/>
          </a:p>
          <a:p>
            <a:r>
              <a:rPr lang="ja-JP" altLang="en-US" sz="1200" dirty="0"/>
              <a:t>　・文量は</a:t>
            </a:r>
            <a:r>
              <a:rPr lang="en-US" altLang="ja-JP" sz="1200" dirty="0"/>
              <a:t>1,000</a:t>
            </a:r>
            <a:r>
              <a:rPr lang="ja-JP" altLang="en-US" sz="1200" dirty="0"/>
              <a:t>文字以内</a:t>
            </a:r>
            <a:endParaRPr lang="en-US" altLang="ja-JP" sz="1200" dirty="0"/>
          </a:p>
          <a:p>
            <a:r>
              <a:rPr lang="ja-JP" altLang="en-US" sz="1200" dirty="0"/>
              <a:t>　・図版</a:t>
            </a:r>
            <a:r>
              <a:rPr lang="en-US" altLang="ja-JP" sz="1200" dirty="0"/>
              <a:t>/</a:t>
            </a:r>
            <a:r>
              <a:rPr lang="ja-JP" altLang="en-US" sz="1200" dirty="0"/>
              <a:t>写真は</a:t>
            </a:r>
            <a:r>
              <a:rPr lang="en-US" altLang="ja-JP" sz="1200" dirty="0"/>
              <a:t>1</a:t>
            </a:r>
            <a:r>
              <a:rPr lang="ja-JP" altLang="en-US" sz="1200" dirty="0"/>
              <a:t>点のみ（動画は</a:t>
            </a:r>
            <a:r>
              <a:rPr lang="en-US" altLang="ja-JP" sz="1200" dirty="0"/>
              <a:t>NG</a:t>
            </a:r>
            <a:r>
              <a:rPr lang="ja-JP" altLang="en-US" sz="1200" dirty="0"/>
              <a:t>）</a:t>
            </a:r>
            <a:endParaRPr lang="en-US" altLang="ja-JP" sz="1200" dirty="0"/>
          </a:p>
          <a:p>
            <a:r>
              <a:rPr lang="ja-JP" altLang="en-US" sz="1200" dirty="0"/>
              <a:t>　・取材は行わず、資料やリリースをベースに書き起こします</a:t>
            </a:r>
            <a:endParaRPr lang="en-US" altLang="ja-JP" sz="1200" dirty="0"/>
          </a:p>
          <a:p>
            <a:endParaRPr lang="en-US" altLang="ja-JP" sz="1200" b="1" dirty="0"/>
          </a:p>
          <a:p>
            <a:r>
              <a:rPr lang="ja-JP" altLang="en-US" sz="1200" b="1" dirty="0"/>
              <a:t>　●制作スケジュール：例</a:t>
            </a:r>
            <a:endParaRPr lang="en-US" altLang="ja-JP" sz="1200" b="1" dirty="0"/>
          </a:p>
          <a:p>
            <a:r>
              <a:rPr lang="ja-JP" altLang="en-US" sz="1200" dirty="0"/>
              <a:t>　・</a:t>
            </a:r>
            <a:r>
              <a:rPr lang="en-US" altLang="ja-JP" sz="1200" dirty="0"/>
              <a:t>4</a:t>
            </a:r>
            <a:r>
              <a:rPr lang="ja-JP" altLang="en-US" sz="1200" dirty="0"/>
              <a:t>月</a:t>
            </a:r>
            <a:r>
              <a:rPr lang="en-US" altLang="ja-JP" sz="1200" dirty="0"/>
              <a:t>1</a:t>
            </a:r>
            <a:r>
              <a:rPr lang="ja-JP" altLang="en-US" sz="1200" dirty="0"/>
              <a:t>日：素材提供（リリース、資料、写真素材一式）</a:t>
            </a:r>
            <a:endParaRPr lang="en-US" altLang="ja-JP" sz="1200" dirty="0"/>
          </a:p>
          <a:p>
            <a:r>
              <a:rPr lang="ja-JP" altLang="en-US" sz="1200" dirty="0"/>
              <a:t>　・</a:t>
            </a:r>
            <a:r>
              <a:rPr lang="en-US" altLang="ja-JP" sz="1200" dirty="0"/>
              <a:t>4</a:t>
            </a:r>
            <a:r>
              <a:rPr lang="ja-JP" altLang="en-US" sz="1200" dirty="0"/>
              <a:t>月</a:t>
            </a:r>
            <a:r>
              <a:rPr lang="en-US" altLang="ja-JP" sz="1200" dirty="0"/>
              <a:t>4</a:t>
            </a:r>
            <a:r>
              <a:rPr lang="ja-JP" altLang="en-US" sz="1200" dirty="0"/>
              <a:t>日：初校提出（ワード）</a:t>
            </a:r>
            <a:endParaRPr lang="en-US" altLang="ja-JP" sz="1200" dirty="0"/>
          </a:p>
          <a:p>
            <a:r>
              <a:rPr lang="ja-JP" altLang="en-US" sz="1200" dirty="0"/>
              <a:t>　・</a:t>
            </a:r>
            <a:r>
              <a:rPr lang="en-US" altLang="ja-JP" sz="1200" dirty="0"/>
              <a:t>4</a:t>
            </a:r>
            <a:r>
              <a:rPr lang="ja-JP" altLang="en-US" sz="1200" dirty="0"/>
              <a:t>月</a:t>
            </a:r>
            <a:r>
              <a:rPr lang="en-US" altLang="ja-JP" sz="1200" dirty="0"/>
              <a:t>8</a:t>
            </a:r>
            <a:r>
              <a:rPr lang="ja-JP" altLang="en-US" sz="1200" dirty="0"/>
              <a:t>日：初校お戻し</a:t>
            </a:r>
            <a:endParaRPr lang="en-US" altLang="ja-JP" sz="1200" dirty="0"/>
          </a:p>
          <a:p>
            <a:r>
              <a:rPr lang="ja-JP" altLang="en-US" sz="1200" dirty="0"/>
              <a:t>　・</a:t>
            </a:r>
            <a:r>
              <a:rPr lang="en-US" altLang="ja-JP" sz="1200" dirty="0"/>
              <a:t>4</a:t>
            </a:r>
            <a:r>
              <a:rPr lang="ja-JP" altLang="en-US" sz="1200" dirty="0"/>
              <a:t>月</a:t>
            </a:r>
            <a:r>
              <a:rPr lang="en-US" altLang="ja-JP" sz="1200" dirty="0"/>
              <a:t>11</a:t>
            </a:r>
            <a:r>
              <a:rPr lang="ja-JP" altLang="en-US" sz="1200" dirty="0"/>
              <a:t>日：念校</a:t>
            </a:r>
            <a:r>
              <a:rPr lang="en-US" altLang="ja-JP" sz="1200" dirty="0"/>
              <a:t>PDF</a:t>
            </a:r>
            <a:r>
              <a:rPr lang="ja-JP" altLang="en-US" sz="1200" dirty="0"/>
              <a:t>提出</a:t>
            </a:r>
            <a:endParaRPr lang="en-US" altLang="ja-JP" sz="1200" dirty="0"/>
          </a:p>
          <a:p>
            <a:r>
              <a:rPr lang="ja-JP" altLang="en-US" sz="1200" dirty="0"/>
              <a:t>　・</a:t>
            </a:r>
            <a:r>
              <a:rPr lang="en-US" altLang="ja-JP" sz="1200" dirty="0"/>
              <a:t>4</a:t>
            </a:r>
            <a:r>
              <a:rPr lang="ja-JP" altLang="en-US" sz="1200" dirty="0"/>
              <a:t>月</a:t>
            </a:r>
            <a:r>
              <a:rPr lang="en-US" altLang="ja-JP" sz="1200" dirty="0"/>
              <a:t>12</a:t>
            </a:r>
            <a:r>
              <a:rPr lang="ja-JP" altLang="en-US" sz="1200" dirty="0"/>
              <a:t>日：校了</a:t>
            </a:r>
            <a:endParaRPr lang="en-US" altLang="ja-JP" sz="1200" dirty="0"/>
          </a:p>
          <a:p>
            <a:r>
              <a:rPr lang="ja-JP" altLang="en-US" sz="1200" dirty="0"/>
              <a:t>　・</a:t>
            </a:r>
            <a:r>
              <a:rPr lang="en-US" altLang="ja-JP" sz="1200" dirty="0"/>
              <a:t>4</a:t>
            </a:r>
            <a:r>
              <a:rPr lang="ja-JP" altLang="en-US" sz="1200" dirty="0"/>
              <a:t>月</a:t>
            </a:r>
            <a:r>
              <a:rPr lang="en-US" altLang="ja-JP" sz="1200" dirty="0"/>
              <a:t>16</a:t>
            </a:r>
            <a:r>
              <a:rPr lang="ja-JP" altLang="en-US" sz="1200" dirty="0"/>
              <a:t>日：公開</a:t>
            </a:r>
            <a:endParaRPr lang="en-US" altLang="ja-JP" sz="1200" dirty="0"/>
          </a:p>
        </p:txBody>
      </p:sp>
      <p:sp>
        <p:nvSpPr>
          <p:cNvPr id="8" name="正方形/長方形 7">
            <a:extLst>
              <a:ext uri="{FF2B5EF4-FFF2-40B4-BE49-F238E27FC236}">
                <a16:creationId xmlns:a16="http://schemas.microsoft.com/office/drawing/2014/main" id="{2B2405BC-CB5B-4383-BDBA-837EC6E12987}"/>
              </a:ext>
            </a:extLst>
          </p:cNvPr>
          <p:cNvSpPr/>
          <p:nvPr/>
        </p:nvSpPr>
        <p:spPr>
          <a:xfrm>
            <a:off x="5961069" y="5651996"/>
            <a:ext cx="3078087" cy="261610"/>
          </a:xfrm>
          <a:prstGeom prst="rect">
            <a:avLst/>
          </a:prstGeom>
        </p:spPr>
        <p:txBody>
          <a:bodyPr wrap="none">
            <a:spAutoFit/>
          </a:bodyPr>
          <a:lstStyle/>
          <a:p>
            <a:r>
              <a:rPr lang="ja-JP" altLang="en-US" sz="1100" dirty="0">
                <a:latin typeface="+mn-ea"/>
              </a:rPr>
              <a:t>（イメージ：日経ビジネス電子版・</a:t>
            </a:r>
            <a:r>
              <a:rPr lang="en-US" altLang="ja-JP" sz="1100" dirty="0">
                <a:latin typeface="+mn-ea"/>
              </a:rPr>
              <a:t>1</a:t>
            </a:r>
            <a:r>
              <a:rPr lang="ja-JP" altLang="en-US" sz="1100" dirty="0">
                <a:latin typeface="+mn-ea"/>
              </a:rPr>
              <a:t>分解説）</a:t>
            </a:r>
            <a:endParaRPr lang="en-US" altLang="ja-JP" sz="1100" dirty="0">
              <a:latin typeface="+mn-ea"/>
            </a:endParaRPr>
          </a:p>
        </p:txBody>
      </p:sp>
      <p:pic>
        <p:nvPicPr>
          <p:cNvPr id="13" name="図 12" descr="スクリーンショット が含まれている画像&#10;&#10;非常に高い精度で生成された説明">
            <a:hlinkClick r:id="rId2"/>
            <a:extLst>
              <a:ext uri="{FF2B5EF4-FFF2-40B4-BE49-F238E27FC236}">
                <a16:creationId xmlns:a16="http://schemas.microsoft.com/office/drawing/2014/main" id="{2A8A9B24-3749-4B6C-AD1B-15D3C91F5E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06054" y="2040075"/>
            <a:ext cx="2788115" cy="3537732"/>
          </a:xfrm>
          <a:prstGeom prst="rect">
            <a:avLst/>
          </a:prstGeom>
          <a:ln w="6350">
            <a:solidFill>
              <a:schemeClr val="bg1">
                <a:lumMod val="50000"/>
              </a:schemeClr>
            </a:solidFill>
          </a:ln>
        </p:spPr>
      </p:pic>
      <p:sp>
        <p:nvSpPr>
          <p:cNvPr id="14" name="正方形/長方形 13">
            <a:extLst>
              <a:ext uri="{FF2B5EF4-FFF2-40B4-BE49-F238E27FC236}">
                <a16:creationId xmlns:a16="http://schemas.microsoft.com/office/drawing/2014/main" id="{789E96FD-5F93-44F1-BAFD-FA19815B21F3}"/>
              </a:ext>
            </a:extLst>
          </p:cNvPr>
          <p:cNvSpPr/>
          <p:nvPr/>
        </p:nvSpPr>
        <p:spPr>
          <a:xfrm>
            <a:off x="732745" y="5524075"/>
            <a:ext cx="4610403" cy="794055"/>
          </a:xfrm>
          <a:prstGeom prst="rect">
            <a:avLst/>
          </a:prstGeom>
          <a:solidFill>
            <a:srgbClr val="E6001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800" b="1" u="sng" dirty="0">
                <a:latin typeface="+mn-ea"/>
              </a:rPr>
              <a:t>定価：</a:t>
            </a:r>
            <a:r>
              <a:rPr lang="en-US" altLang="ja-JP" sz="2800" b="1" u="sng" dirty="0">
                <a:latin typeface="+mn-ea"/>
              </a:rPr>
              <a:t>2,000,000</a:t>
            </a:r>
            <a:r>
              <a:rPr lang="ja-JP" altLang="en-US" sz="2800" b="1" u="sng" dirty="0">
                <a:latin typeface="+mn-ea"/>
              </a:rPr>
              <a:t>円</a:t>
            </a:r>
            <a:r>
              <a:rPr lang="ja-JP" altLang="en-US" u="sng" dirty="0">
                <a:latin typeface="+mn-ea"/>
              </a:rPr>
              <a:t>（税別）</a:t>
            </a:r>
          </a:p>
        </p:txBody>
      </p:sp>
      <p:sp>
        <p:nvSpPr>
          <p:cNvPr id="15" name="正方形/長方形 14">
            <a:extLst>
              <a:ext uri="{FF2B5EF4-FFF2-40B4-BE49-F238E27FC236}">
                <a16:creationId xmlns:a16="http://schemas.microsoft.com/office/drawing/2014/main" id="{F56393B8-7BD1-4F9F-A667-D9FB76CFB502}"/>
              </a:ext>
            </a:extLst>
          </p:cNvPr>
          <p:cNvSpPr/>
          <p:nvPr/>
        </p:nvSpPr>
        <p:spPr>
          <a:xfrm>
            <a:off x="8049717" y="2983042"/>
            <a:ext cx="684000" cy="5846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15">
            <a:extLst>
              <a:ext uri="{FF2B5EF4-FFF2-40B4-BE49-F238E27FC236}">
                <a16:creationId xmlns:a16="http://schemas.microsoft.com/office/drawing/2014/main" id="{77880287-66CB-4774-82C6-1744628B066A}"/>
              </a:ext>
            </a:extLst>
          </p:cNvPr>
          <p:cNvSpPr>
            <a:spLocks noGrp="1"/>
          </p:cNvSpPr>
          <p:nvPr>
            <p:ph type="sldNum" sz="quarter" idx="12"/>
          </p:nvPr>
        </p:nvSpPr>
        <p:spPr/>
        <p:txBody>
          <a:bodyPr/>
          <a:lstStyle/>
          <a:p>
            <a:fld id="{E7AC55E0-26AD-443B-B64D-A46E8B740E51}" type="slidenum">
              <a:rPr kumimoji="1" lang="ja-JP" altLang="en-US" smtClean="0"/>
              <a:pPr/>
              <a:t>10</a:t>
            </a:fld>
            <a:endParaRPr kumimoji="1" lang="ja-JP" altLang="en-US"/>
          </a:p>
        </p:txBody>
      </p:sp>
    </p:spTree>
    <p:extLst>
      <p:ext uri="{BB962C8B-B14F-4D97-AF65-F5344CB8AC3E}">
        <p14:creationId xmlns:p14="http://schemas.microsoft.com/office/powerpoint/2010/main" val="2225871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a:extLst>
              <a:ext uri="{FF2B5EF4-FFF2-40B4-BE49-F238E27FC236}">
                <a16:creationId xmlns:a16="http://schemas.microsoft.com/office/drawing/2014/main" id="{A75D43D6-B8AF-4C46-A736-4B92E3A071A8}"/>
              </a:ext>
            </a:extLst>
          </p:cNvPr>
          <p:cNvSpPr>
            <a:spLocks noGrp="1"/>
          </p:cNvSpPr>
          <p:nvPr>
            <p:ph type="title"/>
          </p:nvPr>
        </p:nvSpPr>
        <p:spPr>
          <a:xfrm>
            <a:off x="457200" y="361934"/>
            <a:ext cx="8229600" cy="894583"/>
          </a:xfrm>
        </p:spPr>
        <p:txBody>
          <a:bodyPr>
            <a:normAutofit/>
          </a:bodyPr>
          <a:lstStyle/>
          <a:p>
            <a:pPr algn="l"/>
            <a:r>
              <a:rPr lang="ja-JP" altLang="en-US" sz="2400" b="1" dirty="0">
                <a:latin typeface="+mn-ea"/>
                <a:ea typeface="+mn-ea"/>
              </a:rPr>
              <a:t>スポンサードチャンネル</a:t>
            </a:r>
          </a:p>
        </p:txBody>
      </p:sp>
      <p:sp>
        <p:nvSpPr>
          <p:cNvPr id="23" name="スライド番号プレースホルダー 22">
            <a:extLst>
              <a:ext uri="{FF2B5EF4-FFF2-40B4-BE49-F238E27FC236}">
                <a16:creationId xmlns:a16="http://schemas.microsoft.com/office/drawing/2014/main" id="{BDCF3A3A-8F60-4DD5-BD8A-96F465DDE0BB}"/>
              </a:ext>
            </a:extLst>
          </p:cNvPr>
          <p:cNvSpPr>
            <a:spLocks noGrp="1"/>
          </p:cNvSpPr>
          <p:nvPr>
            <p:ph type="sldNum" sz="quarter" idx="12"/>
          </p:nvPr>
        </p:nvSpPr>
        <p:spPr/>
        <p:txBody>
          <a:bodyPr/>
          <a:lstStyle/>
          <a:p>
            <a:fld id="{E7AC55E0-26AD-443B-B64D-A46E8B740E51}" type="slidenum">
              <a:rPr kumimoji="1" lang="ja-JP" altLang="en-US" smtClean="0"/>
              <a:pPr/>
              <a:t>11</a:t>
            </a:fld>
            <a:endParaRPr kumimoji="1" lang="ja-JP" altLang="en-US"/>
          </a:p>
        </p:txBody>
      </p:sp>
      <p:sp>
        <p:nvSpPr>
          <p:cNvPr id="30" name="テキスト ボックス 29">
            <a:extLst>
              <a:ext uri="{FF2B5EF4-FFF2-40B4-BE49-F238E27FC236}">
                <a16:creationId xmlns:a16="http://schemas.microsoft.com/office/drawing/2014/main" id="{82E7F6CD-E61C-4F42-BB28-CE9BE0827FD0}"/>
              </a:ext>
            </a:extLst>
          </p:cNvPr>
          <p:cNvSpPr txBox="1"/>
          <p:nvPr/>
        </p:nvSpPr>
        <p:spPr>
          <a:xfrm>
            <a:off x="637870" y="1529525"/>
            <a:ext cx="7868260" cy="646331"/>
          </a:xfrm>
          <a:prstGeom prst="rect">
            <a:avLst/>
          </a:prstGeom>
          <a:noFill/>
        </p:spPr>
        <p:txBody>
          <a:bodyPr wrap="square" rtlCol="0">
            <a:spAutoFit/>
          </a:bodyPr>
          <a:lstStyle/>
          <a:p>
            <a:r>
              <a:rPr lang="ja-JP" altLang="en-US" sz="1200" b="1" dirty="0">
                <a:latin typeface="+mn-ea"/>
              </a:rPr>
              <a:t>■希望されるテーマ（例：</a:t>
            </a:r>
            <a:r>
              <a:rPr lang="en-US" altLang="ja-JP" sz="1200" b="1" dirty="0">
                <a:latin typeface="+mn-ea"/>
              </a:rPr>
              <a:t>AI</a:t>
            </a:r>
            <a:r>
              <a:rPr lang="ja-JP" altLang="en-US" sz="1200" b="1" dirty="0">
                <a:latin typeface="+mn-ea"/>
              </a:rPr>
              <a:t>、働き方改革、</a:t>
            </a:r>
            <a:r>
              <a:rPr lang="en-US" altLang="ja-JP" sz="1200" b="1" dirty="0" err="1">
                <a:latin typeface="+mn-ea"/>
              </a:rPr>
              <a:t>MaaS</a:t>
            </a:r>
            <a:r>
              <a:rPr lang="ja-JP" altLang="en-US" sz="1200" b="1" dirty="0">
                <a:latin typeface="+mn-ea"/>
              </a:rPr>
              <a:t>など）で特設ページを開設、一定期間スポンサードできます</a:t>
            </a:r>
            <a:endParaRPr lang="en-US" altLang="ja-JP" sz="1200" b="1" dirty="0">
              <a:latin typeface="+mn-ea"/>
            </a:endParaRPr>
          </a:p>
          <a:p>
            <a:r>
              <a:rPr lang="ja-JP" altLang="en-US" sz="1200" b="1" dirty="0">
                <a:latin typeface="+mn-ea"/>
              </a:rPr>
              <a:t>■同テーマページのバナー（第</a:t>
            </a:r>
            <a:r>
              <a:rPr lang="en-US" altLang="ja-JP" sz="1200" b="1" dirty="0">
                <a:latin typeface="+mn-ea"/>
              </a:rPr>
              <a:t>1</a:t>
            </a:r>
            <a:r>
              <a:rPr lang="ja-JP" altLang="en-US" sz="1200" b="1" dirty="0">
                <a:latin typeface="+mn-ea"/>
              </a:rPr>
              <a:t>レクタングル、ビルボード）は貴社の独占掲載といたします</a:t>
            </a:r>
            <a:endParaRPr lang="en-US" altLang="ja-JP" sz="1200" b="1" dirty="0">
              <a:latin typeface="+mn-ea"/>
            </a:endParaRPr>
          </a:p>
          <a:p>
            <a:r>
              <a:rPr lang="ja-JP" altLang="en-US" sz="1200" b="1" dirty="0">
                <a:latin typeface="+mn-ea"/>
              </a:rPr>
              <a:t>■編集スキンを活用した中長期企画で、ブランディングや市場啓発等に最適な企画です</a:t>
            </a:r>
            <a:endParaRPr lang="en-US" altLang="ja-JP" sz="1200" b="1" dirty="0">
              <a:latin typeface="+mn-ea"/>
            </a:endParaRPr>
          </a:p>
        </p:txBody>
      </p:sp>
      <p:pic>
        <p:nvPicPr>
          <p:cNvPr id="2" name="図 1">
            <a:extLst>
              <a:ext uri="{FF2B5EF4-FFF2-40B4-BE49-F238E27FC236}">
                <a16:creationId xmlns:a16="http://schemas.microsoft.com/office/drawing/2014/main" id="{9214E253-23A6-4902-82BC-D87CEDE13D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65518" y="2410323"/>
            <a:ext cx="2831241" cy="252924"/>
          </a:xfrm>
          <a:prstGeom prst="rect">
            <a:avLst/>
          </a:prstGeom>
        </p:spPr>
      </p:pic>
      <p:pic>
        <p:nvPicPr>
          <p:cNvPr id="31" name="図 30">
            <a:extLst>
              <a:ext uri="{FF2B5EF4-FFF2-40B4-BE49-F238E27FC236}">
                <a16:creationId xmlns:a16="http://schemas.microsoft.com/office/drawing/2014/main" id="{4BEC19D8-81A8-41A5-9FD7-5048234C81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65518" y="2803730"/>
            <a:ext cx="2831241" cy="3355754"/>
          </a:xfrm>
          <a:prstGeom prst="rect">
            <a:avLst/>
          </a:prstGeom>
        </p:spPr>
      </p:pic>
      <p:sp>
        <p:nvSpPr>
          <p:cNvPr id="13" name="正方形/長方形 12">
            <a:extLst>
              <a:ext uri="{FF2B5EF4-FFF2-40B4-BE49-F238E27FC236}">
                <a16:creationId xmlns:a16="http://schemas.microsoft.com/office/drawing/2014/main" id="{499E84F8-B98F-43F8-8761-5D4ACE7EC361}"/>
              </a:ext>
            </a:extLst>
          </p:cNvPr>
          <p:cNvSpPr/>
          <p:nvPr/>
        </p:nvSpPr>
        <p:spPr>
          <a:xfrm>
            <a:off x="1665518" y="2803730"/>
            <a:ext cx="2831241" cy="373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BC19C719-9D59-4EAE-9CBC-DB724D61459A}"/>
              </a:ext>
            </a:extLst>
          </p:cNvPr>
          <p:cNvSpPr/>
          <p:nvPr/>
        </p:nvSpPr>
        <p:spPr>
          <a:xfrm>
            <a:off x="1787983" y="2671412"/>
            <a:ext cx="2612572" cy="514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n-ea"/>
              </a:rPr>
              <a:t>ビルボード</a:t>
            </a:r>
            <a:endParaRPr kumimoji="1" lang="en-US" altLang="ja-JP" sz="1100" b="1" dirty="0">
              <a:latin typeface="+mn-ea"/>
            </a:endParaRPr>
          </a:p>
        </p:txBody>
      </p:sp>
      <p:sp>
        <p:nvSpPr>
          <p:cNvPr id="32" name="正方形/長方形 31">
            <a:extLst>
              <a:ext uri="{FF2B5EF4-FFF2-40B4-BE49-F238E27FC236}">
                <a16:creationId xmlns:a16="http://schemas.microsoft.com/office/drawing/2014/main" id="{63B5084A-5B52-4B88-8830-51E5876E7CA4}"/>
              </a:ext>
            </a:extLst>
          </p:cNvPr>
          <p:cNvSpPr/>
          <p:nvPr/>
        </p:nvSpPr>
        <p:spPr>
          <a:xfrm>
            <a:off x="3722919" y="3880687"/>
            <a:ext cx="773840" cy="6440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mn-ea"/>
              </a:rPr>
              <a:t>第</a:t>
            </a:r>
            <a:r>
              <a:rPr kumimoji="1" lang="en-US" altLang="ja-JP" sz="1000" b="1" dirty="0">
                <a:latin typeface="+mn-ea"/>
              </a:rPr>
              <a:t>1</a:t>
            </a:r>
            <a:r>
              <a:rPr kumimoji="1" lang="ja-JP" altLang="en-US" sz="1000" b="1" dirty="0">
                <a:latin typeface="+mn-ea"/>
              </a:rPr>
              <a:t>レクタングル</a:t>
            </a:r>
          </a:p>
        </p:txBody>
      </p:sp>
      <p:sp>
        <p:nvSpPr>
          <p:cNvPr id="15" name="左中かっこ 14">
            <a:extLst>
              <a:ext uri="{FF2B5EF4-FFF2-40B4-BE49-F238E27FC236}">
                <a16:creationId xmlns:a16="http://schemas.microsoft.com/office/drawing/2014/main" id="{F68DB34E-965D-4DCC-B831-2CAFD70B6D11}"/>
              </a:ext>
            </a:extLst>
          </p:cNvPr>
          <p:cNvSpPr/>
          <p:nvPr/>
        </p:nvSpPr>
        <p:spPr>
          <a:xfrm>
            <a:off x="1469576" y="4067504"/>
            <a:ext cx="195942" cy="2158984"/>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7F5DCC91-B62E-4D56-8D48-976ED013046F}"/>
              </a:ext>
            </a:extLst>
          </p:cNvPr>
          <p:cNvSpPr txBox="1"/>
          <p:nvPr/>
        </p:nvSpPr>
        <p:spPr>
          <a:xfrm>
            <a:off x="89807" y="4456320"/>
            <a:ext cx="1314450" cy="1384995"/>
          </a:xfrm>
          <a:prstGeom prst="rect">
            <a:avLst/>
          </a:prstGeom>
          <a:noFill/>
        </p:spPr>
        <p:txBody>
          <a:bodyPr wrap="square" rtlCol="0">
            <a:spAutoFit/>
          </a:bodyPr>
          <a:lstStyle/>
          <a:p>
            <a:r>
              <a:rPr lang="ja-JP" altLang="en-US" sz="1200" b="1" dirty="0">
                <a:latin typeface="+mn-ea"/>
              </a:rPr>
              <a:t>ここに掲出する記事一覧は貴社ご希望のテーマから編集部と相談し、記事リストをご用意します。</a:t>
            </a:r>
            <a:endParaRPr lang="en-US" altLang="ja-JP" sz="1200" b="1" dirty="0">
              <a:latin typeface="+mn-ea"/>
            </a:endParaRPr>
          </a:p>
        </p:txBody>
      </p:sp>
      <p:sp>
        <p:nvSpPr>
          <p:cNvPr id="34" name="正方形/長方形 33">
            <a:extLst>
              <a:ext uri="{FF2B5EF4-FFF2-40B4-BE49-F238E27FC236}">
                <a16:creationId xmlns:a16="http://schemas.microsoft.com/office/drawing/2014/main" id="{D4D42F66-B1D6-4FC0-B4A7-451384EDF13F}"/>
              </a:ext>
            </a:extLst>
          </p:cNvPr>
          <p:cNvSpPr/>
          <p:nvPr/>
        </p:nvSpPr>
        <p:spPr>
          <a:xfrm>
            <a:off x="1665518" y="4508376"/>
            <a:ext cx="1967594" cy="373867"/>
          </a:xfrm>
          <a:prstGeom prst="rect">
            <a:avLst/>
          </a:prstGeom>
          <a:solidFill>
            <a:schemeClr val="accent2">
              <a:lumMod val="75000"/>
              <a:alpha val="29000"/>
            </a:schemeClr>
          </a:solid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A694BF5F-7C44-4527-B4B2-364A5B51AB67}"/>
              </a:ext>
            </a:extLst>
          </p:cNvPr>
          <p:cNvCxnSpPr/>
          <p:nvPr/>
        </p:nvCxnSpPr>
        <p:spPr>
          <a:xfrm>
            <a:off x="1265469" y="3429000"/>
            <a:ext cx="595993" cy="12654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799E30F9-384C-4973-8EF9-5B687E79306D}"/>
              </a:ext>
            </a:extLst>
          </p:cNvPr>
          <p:cNvSpPr txBox="1"/>
          <p:nvPr/>
        </p:nvSpPr>
        <p:spPr>
          <a:xfrm>
            <a:off x="155121" y="2733389"/>
            <a:ext cx="1314450" cy="1015663"/>
          </a:xfrm>
          <a:prstGeom prst="rect">
            <a:avLst/>
          </a:prstGeom>
          <a:noFill/>
        </p:spPr>
        <p:txBody>
          <a:bodyPr wrap="square" rtlCol="0">
            <a:spAutoFit/>
          </a:bodyPr>
          <a:lstStyle/>
          <a:p>
            <a:r>
              <a:rPr lang="ja-JP" altLang="en-US" sz="1200" b="1" dirty="0">
                <a:latin typeface="+mn-ea"/>
              </a:rPr>
              <a:t>貴社のタイアップ記事は月に</a:t>
            </a:r>
            <a:r>
              <a:rPr lang="en-US" altLang="ja-JP" sz="1200" b="1" dirty="0">
                <a:latin typeface="+mn-ea"/>
              </a:rPr>
              <a:t>1</a:t>
            </a:r>
            <a:r>
              <a:rPr lang="ja-JP" altLang="en-US" sz="1200" b="1" dirty="0">
                <a:latin typeface="+mn-ea"/>
              </a:rPr>
              <a:t>本、ネイティブ</a:t>
            </a:r>
            <a:r>
              <a:rPr lang="en-US" altLang="ja-JP" sz="1200" b="1" dirty="0">
                <a:latin typeface="+mn-ea"/>
              </a:rPr>
              <a:t>Special</a:t>
            </a:r>
            <a:r>
              <a:rPr lang="ja-JP" altLang="en-US" sz="1200" b="1" dirty="0">
                <a:latin typeface="+mn-ea"/>
              </a:rPr>
              <a:t>の形式で掲出します</a:t>
            </a:r>
            <a:endParaRPr lang="en-US" altLang="ja-JP" sz="1200" b="1" dirty="0">
              <a:latin typeface="+mn-ea"/>
            </a:endParaRPr>
          </a:p>
        </p:txBody>
      </p:sp>
      <p:sp>
        <p:nvSpPr>
          <p:cNvPr id="39" name="テキスト ボックス 38">
            <a:extLst>
              <a:ext uri="{FF2B5EF4-FFF2-40B4-BE49-F238E27FC236}">
                <a16:creationId xmlns:a16="http://schemas.microsoft.com/office/drawing/2014/main" id="{FD1E68CD-ABAD-4295-B227-0DB26719DF0B}"/>
              </a:ext>
            </a:extLst>
          </p:cNvPr>
          <p:cNvSpPr txBox="1"/>
          <p:nvPr/>
        </p:nvSpPr>
        <p:spPr>
          <a:xfrm>
            <a:off x="4721772" y="3940982"/>
            <a:ext cx="1927640" cy="276999"/>
          </a:xfrm>
          <a:prstGeom prst="rect">
            <a:avLst/>
          </a:prstGeom>
          <a:noFill/>
        </p:spPr>
        <p:txBody>
          <a:bodyPr wrap="square" rtlCol="0">
            <a:spAutoFit/>
          </a:bodyPr>
          <a:lstStyle/>
          <a:p>
            <a:r>
              <a:rPr lang="ja-JP" altLang="en-US" sz="1200" b="1" dirty="0">
                <a:latin typeface="+mn-ea"/>
              </a:rPr>
              <a:t>＜ご提供内容＞</a:t>
            </a:r>
            <a:endParaRPr lang="en-US" altLang="ja-JP" sz="1200" b="1" dirty="0">
              <a:latin typeface="+mn-ea"/>
            </a:endParaRPr>
          </a:p>
        </p:txBody>
      </p:sp>
      <p:sp>
        <p:nvSpPr>
          <p:cNvPr id="40" name="テキスト ボックス 39">
            <a:extLst>
              <a:ext uri="{FF2B5EF4-FFF2-40B4-BE49-F238E27FC236}">
                <a16:creationId xmlns:a16="http://schemas.microsoft.com/office/drawing/2014/main" id="{6AFB1B6B-1C60-45ED-8937-8F55D06A6F16}"/>
              </a:ext>
            </a:extLst>
          </p:cNvPr>
          <p:cNvSpPr txBox="1"/>
          <p:nvPr/>
        </p:nvSpPr>
        <p:spPr>
          <a:xfrm>
            <a:off x="4964545" y="4202592"/>
            <a:ext cx="3722256" cy="1107996"/>
          </a:xfrm>
          <a:prstGeom prst="rect">
            <a:avLst/>
          </a:prstGeom>
          <a:noFill/>
        </p:spPr>
        <p:txBody>
          <a:bodyPr wrap="square" rtlCol="0">
            <a:spAutoFit/>
          </a:bodyPr>
          <a:lstStyle/>
          <a:p>
            <a:r>
              <a:rPr lang="ja-JP" altLang="en-US" sz="1100" dirty="0">
                <a:latin typeface="+mn-ea"/>
              </a:rPr>
              <a:t>・日経ビジネス電子版上に専用ページを開設</a:t>
            </a:r>
            <a:endParaRPr lang="en-US" altLang="ja-JP" sz="1100" dirty="0">
              <a:latin typeface="+mn-ea"/>
            </a:endParaRPr>
          </a:p>
          <a:p>
            <a:r>
              <a:rPr lang="ja-JP" altLang="en-US" sz="1100" dirty="0">
                <a:latin typeface="+mn-ea"/>
              </a:rPr>
              <a:t>・テーマに関連のある記事を日経</a:t>
            </a:r>
            <a:r>
              <a:rPr lang="en-US" altLang="ja-JP" sz="1100" dirty="0">
                <a:latin typeface="+mn-ea"/>
              </a:rPr>
              <a:t>BP</a:t>
            </a:r>
            <a:r>
              <a:rPr lang="ja-JP" altLang="en-US" sz="1100" dirty="0">
                <a:latin typeface="+mn-ea"/>
              </a:rPr>
              <a:t>が選定掲出</a:t>
            </a:r>
            <a:endParaRPr lang="en-US" altLang="ja-JP" sz="1100" dirty="0">
              <a:latin typeface="+mn-ea"/>
            </a:endParaRPr>
          </a:p>
          <a:p>
            <a:r>
              <a:rPr lang="ja-JP" altLang="en-US" sz="1100" dirty="0">
                <a:latin typeface="+mn-ea"/>
              </a:rPr>
              <a:t>　</a:t>
            </a:r>
            <a:r>
              <a:rPr lang="en-US" altLang="ja-JP" sz="1100" dirty="0">
                <a:latin typeface="+mn-ea"/>
              </a:rPr>
              <a:t>※</a:t>
            </a:r>
            <a:r>
              <a:rPr lang="ja-JP" altLang="en-US" sz="1100" dirty="0">
                <a:latin typeface="+mn-ea"/>
              </a:rPr>
              <a:t>記事リストより選定いただきます</a:t>
            </a:r>
            <a:endParaRPr lang="en-US" altLang="ja-JP" sz="1100" dirty="0">
              <a:latin typeface="+mn-ea"/>
            </a:endParaRPr>
          </a:p>
          <a:p>
            <a:r>
              <a:rPr lang="ja-JP" altLang="en-US" sz="1100" dirty="0">
                <a:latin typeface="+mn-ea"/>
              </a:rPr>
              <a:t>・同専用ページのバナー枠の独占掲載</a:t>
            </a:r>
            <a:endParaRPr lang="en-US" altLang="ja-JP" sz="1100" dirty="0">
              <a:latin typeface="+mn-ea"/>
            </a:endParaRPr>
          </a:p>
          <a:p>
            <a:r>
              <a:rPr lang="ja-JP" altLang="en-US" sz="1100" dirty="0">
                <a:latin typeface="+mn-ea"/>
              </a:rPr>
              <a:t>・月に</a:t>
            </a:r>
            <a:r>
              <a:rPr lang="en-US" altLang="ja-JP" sz="1100" dirty="0">
                <a:latin typeface="+mn-ea"/>
              </a:rPr>
              <a:t>1</a:t>
            </a:r>
            <a:r>
              <a:rPr lang="ja-JP" altLang="en-US" sz="1100" dirty="0">
                <a:latin typeface="+mn-ea"/>
              </a:rPr>
              <a:t>本、ネイティブ</a:t>
            </a:r>
            <a:r>
              <a:rPr lang="en-US" altLang="ja-JP" sz="1100" dirty="0">
                <a:latin typeface="+mn-ea"/>
              </a:rPr>
              <a:t>Special</a:t>
            </a:r>
            <a:r>
              <a:rPr lang="ja-JP" altLang="en-US" sz="1100" dirty="0">
                <a:latin typeface="+mn-ea"/>
              </a:rPr>
              <a:t>を掲出</a:t>
            </a:r>
            <a:endParaRPr lang="en-US" altLang="ja-JP" sz="1100" dirty="0">
              <a:latin typeface="+mn-ea"/>
            </a:endParaRPr>
          </a:p>
          <a:p>
            <a:r>
              <a:rPr lang="ja-JP" altLang="en-US" sz="1100" dirty="0">
                <a:latin typeface="+mn-ea"/>
              </a:rPr>
              <a:t>　</a:t>
            </a:r>
            <a:r>
              <a:rPr lang="en-US" altLang="ja-JP" sz="1100" dirty="0">
                <a:latin typeface="+mn-ea"/>
              </a:rPr>
              <a:t>※1</a:t>
            </a:r>
            <a:r>
              <a:rPr lang="ja-JP" altLang="en-US" sz="1100" dirty="0">
                <a:latin typeface="+mn-ea"/>
              </a:rPr>
              <a:t>万</a:t>
            </a:r>
            <a:r>
              <a:rPr lang="en-US" altLang="ja-JP" sz="1100" dirty="0">
                <a:latin typeface="+mn-ea"/>
              </a:rPr>
              <a:t>PV</a:t>
            </a:r>
            <a:r>
              <a:rPr lang="ja-JP" altLang="en-US" sz="1100" dirty="0">
                <a:latin typeface="+mn-ea"/>
              </a:rPr>
              <a:t>保証</a:t>
            </a:r>
            <a:r>
              <a:rPr lang="en-US" altLang="ja-JP" sz="1100" dirty="0">
                <a:latin typeface="+mn-ea"/>
              </a:rPr>
              <a:t>/4</a:t>
            </a:r>
            <a:r>
              <a:rPr lang="ja-JP" altLang="en-US" sz="1100" dirty="0">
                <a:latin typeface="+mn-ea"/>
              </a:rPr>
              <a:t>週間</a:t>
            </a:r>
            <a:endParaRPr lang="en-US" altLang="ja-JP" sz="1100" dirty="0">
              <a:latin typeface="+mn-ea"/>
            </a:endParaRPr>
          </a:p>
        </p:txBody>
      </p:sp>
      <p:sp>
        <p:nvSpPr>
          <p:cNvPr id="41" name="正方形/長方形 40">
            <a:extLst>
              <a:ext uri="{FF2B5EF4-FFF2-40B4-BE49-F238E27FC236}">
                <a16:creationId xmlns:a16="http://schemas.microsoft.com/office/drawing/2014/main" id="{CBAF42AF-77EC-4277-9E12-40F11AA2257C}"/>
              </a:ext>
            </a:extLst>
          </p:cNvPr>
          <p:cNvSpPr/>
          <p:nvPr/>
        </p:nvSpPr>
        <p:spPr>
          <a:xfrm>
            <a:off x="4658716" y="5433100"/>
            <a:ext cx="4428133" cy="816429"/>
          </a:xfrm>
          <a:prstGeom prst="rect">
            <a:avLst/>
          </a:prstGeom>
          <a:solidFill>
            <a:srgbClr val="E6001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800" b="1" u="sng" dirty="0">
                <a:latin typeface="+mn-ea"/>
              </a:rPr>
              <a:t>定価：</a:t>
            </a:r>
            <a:r>
              <a:rPr lang="en-US" altLang="ja-JP" sz="2800" b="1" u="sng" dirty="0">
                <a:latin typeface="+mn-ea"/>
              </a:rPr>
              <a:t>500</a:t>
            </a:r>
            <a:r>
              <a:rPr lang="ja-JP" altLang="en-US" sz="2800" b="1" u="sng" dirty="0">
                <a:latin typeface="+mn-ea"/>
              </a:rPr>
              <a:t>万円</a:t>
            </a:r>
            <a:r>
              <a:rPr lang="en-US" altLang="ja-JP" sz="2800" b="1" u="sng" dirty="0">
                <a:latin typeface="+mn-ea"/>
              </a:rPr>
              <a:t>/</a:t>
            </a:r>
            <a:r>
              <a:rPr lang="ja-JP" altLang="en-US" sz="2800" b="1" u="sng" dirty="0">
                <a:latin typeface="+mn-ea"/>
              </a:rPr>
              <a:t>月～</a:t>
            </a:r>
            <a:r>
              <a:rPr lang="ja-JP" altLang="en-US" u="sng" dirty="0">
                <a:latin typeface="+mn-ea"/>
              </a:rPr>
              <a:t>（税別）</a:t>
            </a:r>
            <a:endParaRPr lang="en-US" altLang="ja-JP" u="sng" dirty="0">
              <a:latin typeface="+mn-ea"/>
            </a:endParaRPr>
          </a:p>
          <a:p>
            <a:pPr algn="ctr"/>
            <a:r>
              <a:rPr lang="en-US" altLang="ja-JP" sz="1400" dirty="0">
                <a:latin typeface="+mn-ea"/>
              </a:rPr>
              <a:t>※6</a:t>
            </a:r>
            <a:r>
              <a:rPr lang="ja-JP" altLang="en-US" sz="1400" dirty="0">
                <a:latin typeface="+mn-ea"/>
              </a:rPr>
              <a:t>か月以上より実施可能</a:t>
            </a:r>
            <a:endParaRPr lang="ja-JP" altLang="en-US" dirty="0">
              <a:latin typeface="+mn-ea"/>
            </a:endParaRPr>
          </a:p>
        </p:txBody>
      </p:sp>
      <p:sp>
        <p:nvSpPr>
          <p:cNvPr id="42" name="正方形/長方形 41">
            <a:extLst>
              <a:ext uri="{FF2B5EF4-FFF2-40B4-BE49-F238E27FC236}">
                <a16:creationId xmlns:a16="http://schemas.microsoft.com/office/drawing/2014/main" id="{FAC62B3E-FF64-4D75-9C5D-6CEE76C967EC}"/>
              </a:ext>
            </a:extLst>
          </p:cNvPr>
          <p:cNvSpPr/>
          <p:nvPr/>
        </p:nvSpPr>
        <p:spPr>
          <a:xfrm>
            <a:off x="1632862" y="2367642"/>
            <a:ext cx="2906482" cy="395967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6B956584-5E89-4572-BEF4-41263F5F3A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88480" y="2374861"/>
            <a:ext cx="4074385" cy="1409051"/>
          </a:xfrm>
          <a:prstGeom prst="rect">
            <a:avLst/>
          </a:prstGeom>
          <a:ln>
            <a:solidFill>
              <a:schemeClr val="tx1">
                <a:lumMod val="50000"/>
                <a:lumOff val="50000"/>
              </a:schemeClr>
            </a:solidFill>
          </a:ln>
        </p:spPr>
      </p:pic>
      <p:sp>
        <p:nvSpPr>
          <p:cNvPr id="5" name="四角形: 角を丸くする 4">
            <a:extLst>
              <a:ext uri="{FF2B5EF4-FFF2-40B4-BE49-F238E27FC236}">
                <a16:creationId xmlns:a16="http://schemas.microsoft.com/office/drawing/2014/main" id="{2043C35F-71A6-48C5-860C-F90DC4E9FDF6}"/>
              </a:ext>
            </a:extLst>
          </p:cNvPr>
          <p:cNvSpPr/>
          <p:nvPr/>
        </p:nvSpPr>
        <p:spPr>
          <a:xfrm>
            <a:off x="4707596" y="2761202"/>
            <a:ext cx="4267107" cy="276999"/>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4F3F909D-8008-43B2-A211-7DA3D7F5E252}"/>
              </a:ext>
            </a:extLst>
          </p:cNvPr>
          <p:cNvSpPr txBox="1"/>
          <p:nvPr/>
        </p:nvSpPr>
        <p:spPr>
          <a:xfrm>
            <a:off x="4876512" y="3105371"/>
            <a:ext cx="3147526" cy="261610"/>
          </a:xfrm>
          <a:prstGeom prst="rect">
            <a:avLst/>
          </a:prstGeom>
          <a:solidFill>
            <a:schemeClr val="bg1"/>
          </a:solidFill>
        </p:spPr>
        <p:txBody>
          <a:bodyPr wrap="square" rtlCol="0">
            <a:spAutoFit/>
          </a:bodyPr>
          <a:lstStyle/>
          <a:p>
            <a:r>
              <a:rPr lang="en-US" altLang="ja-JP" sz="1100" b="1" dirty="0">
                <a:latin typeface="+mn-ea"/>
              </a:rPr>
              <a:t>TOP</a:t>
            </a:r>
            <a:r>
              <a:rPr lang="ja-JP" altLang="en-US" sz="1100" b="1" dirty="0">
                <a:latin typeface="+mn-ea"/>
              </a:rPr>
              <a:t>ページのキーワード一覧にも掲出します</a:t>
            </a:r>
            <a:endParaRPr lang="en-US" altLang="ja-JP" sz="1100" b="1" dirty="0">
              <a:latin typeface="+mn-ea"/>
            </a:endParaRPr>
          </a:p>
        </p:txBody>
      </p:sp>
    </p:spTree>
    <p:extLst>
      <p:ext uri="{BB962C8B-B14F-4D97-AF65-F5344CB8AC3E}">
        <p14:creationId xmlns:p14="http://schemas.microsoft.com/office/powerpoint/2010/main" val="2410850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D4CAD-73A3-44A2-B9E8-43FFCD4DD0D6}"/>
              </a:ext>
            </a:extLst>
          </p:cNvPr>
          <p:cNvSpPr>
            <a:spLocks noGrp="1"/>
          </p:cNvSpPr>
          <p:nvPr>
            <p:ph type="title"/>
          </p:nvPr>
        </p:nvSpPr>
        <p:spPr/>
        <p:txBody>
          <a:bodyPr>
            <a:normAutofit/>
          </a:bodyPr>
          <a:lstStyle/>
          <a:p>
            <a:r>
              <a:rPr kumimoji="1" lang="en-US" altLang="ja-JP" sz="2400" b="1" dirty="0">
                <a:latin typeface="+mn-ea"/>
                <a:ea typeface="+mn-ea"/>
              </a:rPr>
              <a:t>【</a:t>
            </a:r>
            <a:r>
              <a:rPr kumimoji="1" lang="ja-JP" altLang="en-US" sz="2400" b="1" dirty="0">
                <a:latin typeface="+mn-ea"/>
                <a:ea typeface="+mn-ea"/>
              </a:rPr>
              <a:t>共通</a:t>
            </a:r>
            <a:r>
              <a:rPr kumimoji="1" lang="en-US" altLang="ja-JP" sz="2400" b="1" dirty="0">
                <a:latin typeface="+mn-ea"/>
                <a:ea typeface="+mn-ea"/>
              </a:rPr>
              <a:t>】</a:t>
            </a:r>
            <a:r>
              <a:rPr kumimoji="1" lang="ja-JP" altLang="en-US" sz="2400" b="1" dirty="0">
                <a:latin typeface="+mn-ea"/>
                <a:ea typeface="+mn-ea"/>
              </a:rPr>
              <a:t>注意事項</a:t>
            </a:r>
          </a:p>
        </p:txBody>
      </p:sp>
      <p:sp>
        <p:nvSpPr>
          <p:cNvPr id="4" name="スライド番号プレースホルダー 3">
            <a:extLst>
              <a:ext uri="{FF2B5EF4-FFF2-40B4-BE49-F238E27FC236}">
                <a16:creationId xmlns:a16="http://schemas.microsoft.com/office/drawing/2014/main" id="{CA904332-B70C-4555-929C-C99B7AC160A1}"/>
              </a:ext>
            </a:extLst>
          </p:cNvPr>
          <p:cNvSpPr>
            <a:spLocks noGrp="1"/>
          </p:cNvSpPr>
          <p:nvPr>
            <p:ph type="sldNum" sz="quarter" idx="12"/>
          </p:nvPr>
        </p:nvSpPr>
        <p:spPr/>
        <p:txBody>
          <a:bodyPr/>
          <a:lstStyle/>
          <a:p>
            <a:fld id="{E7AC55E0-26AD-443B-B64D-A46E8B740E51}" type="slidenum">
              <a:rPr kumimoji="1" lang="ja-JP" altLang="en-US" smtClean="0"/>
              <a:pPr/>
              <a:t>12</a:t>
            </a:fld>
            <a:endParaRPr kumimoji="1" lang="ja-JP" altLang="en-US"/>
          </a:p>
        </p:txBody>
      </p:sp>
      <p:sp>
        <p:nvSpPr>
          <p:cNvPr id="7" name="テキスト ボックス 6">
            <a:extLst>
              <a:ext uri="{FF2B5EF4-FFF2-40B4-BE49-F238E27FC236}">
                <a16:creationId xmlns:a16="http://schemas.microsoft.com/office/drawing/2014/main" id="{7E2203B9-A155-43A8-9EBF-511651660AEC}"/>
              </a:ext>
            </a:extLst>
          </p:cNvPr>
          <p:cNvSpPr txBox="1"/>
          <p:nvPr/>
        </p:nvSpPr>
        <p:spPr bwMode="auto">
          <a:xfrm>
            <a:off x="628650" y="1925580"/>
            <a:ext cx="7940882" cy="3323987"/>
          </a:xfrm>
          <a:prstGeom prst="rect">
            <a:avLst/>
          </a:prstGeom>
          <a:noFill/>
          <a:ln w="9525">
            <a:noFill/>
            <a:miter lim="800000"/>
            <a:headEnd/>
            <a:tailEnd/>
          </a:ln>
        </p:spPr>
        <p:txBody>
          <a:bodyPr wrap="square" rtlCol="0">
            <a:spAutoFit/>
          </a:bodyPr>
          <a:lstStyle/>
          <a:p>
            <a:pPr eaLnBrk="1" hangingPunct="1"/>
            <a:endParaRPr kumimoji="1" lang="en-US" altLang="ja-JP" sz="1400" b="1" dirty="0">
              <a:latin typeface="+mn-ea"/>
            </a:endParaRPr>
          </a:p>
          <a:p>
            <a:r>
              <a:rPr kumimoji="1" lang="ja-JP" altLang="en-US" sz="1400" b="1" dirty="0">
                <a:latin typeface="+mn-ea"/>
              </a:rPr>
              <a:t>・アーカイブは約</a:t>
            </a:r>
            <a:r>
              <a:rPr kumimoji="1" lang="en-US" altLang="ja-JP" sz="1400" b="1" dirty="0">
                <a:latin typeface="+mn-ea"/>
              </a:rPr>
              <a:t>1</a:t>
            </a:r>
            <a:r>
              <a:rPr kumimoji="1" lang="ja-JP" altLang="en-US" sz="1400" b="1" dirty="0">
                <a:latin typeface="+mn-ea"/>
              </a:rPr>
              <a:t>年程度です</a:t>
            </a:r>
            <a:endParaRPr kumimoji="1" lang="en-US" altLang="ja-JP" sz="1400" b="1" dirty="0">
              <a:latin typeface="+mn-ea"/>
            </a:endParaRPr>
          </a:p>
          <a:p>
            <a:pPr eaLnBrk="1" hangingPunct="1"/>
            <a:endParaRPr kumimoji="1" lang="en-US" altLang="ja-JP" sz="1400" b="1" dirty="0">
              <a:latin typeface="+mn-ea"/>
            </a:endParaRPr>
          </a:p>
          <a:p>
            <a:pPr eaLnBrk="1" hangingPunct="1"/>
            <a:r>
              <a:rPr kumimoji="1" lang="ja-JP" altLang="en-US" sz="1400" b="1" dirty="0">
                <a:latin typeface="+mn-ea"/>
              </a:rPr>
              <a:t>・在庫状況や訴求内容に応じて、</a:t>
            </a:r>
            <a:r>
              <a:rPr lang="ja-JP" altLang="en-US" sz="1400" b="1" dirty="0">
                <a:latin typeface="+mn-ea"/>
              </a:rPr>
              <a:t>弊社から</a:t>
            </a:r>
            <a:r>
              <a:rPr kumimoji="1" lang="ja-JP" altLang="en-US" sz="1400" b="1" dirty="0">
                <a:latin typeface="+mn-ea"/>
              </a:rPr>
              <a:t>最適な誘導枠</a:t>
            </a:r>
            <a:r>
              <a:rPr lang="ja-JP" altLang="en-US" sz="1400" b="1" dirty="0">
                <a:latin typeface="+mn-ea"/>
              </a:rPr>
              <a:t>に調整させていただく場合がございます</a:t>
            </a:r>
            <a:endParaRPr lang="en-US" altLang="ja-JP" sz="1400" b="1" dirty="0">
              <a:latin typeface="+mn-ea"/>
            </a:endParaRPr>
          </a:p>
          <a:p>
            <a:pPr eaLnBrk="1" hangingPunct="1"/>
            <a:endParaRPr kumimoji="1" lang="en-US" altLang="ja-JP" sz="1400" b="1" dirty="0">
              <a:latin typeface="+mn-ea"/>
            </a:endParaRPr>
          </a:p>
          <a:p>
            <a:r>
              <a:rPr lang="ja-JP" altLang="en-US" sz="1400" b="1" dirty="0">
                <a:latin typeface="+mn-ea"/>
                <a:cs typeface="Meiryo UI" pitchFamily="50" charset="-128"/>
              </a:rPr>
              <a:t>・雑誌タイアップを流用する場合は</a:t>
            </a:r>
            <a:r>
              <a:rPr lang="en-US" altLang="ja-JP" sz="1400" b="1" dirty="0">
                <a:latin typeface="+mn-ea"/>
                <a:cs typeface="Meiryo UI" pitchFamily="50" charset="-128"/>
              </a:rPr>
              <a:t>250</a:t>
            </a:r>
            <a:r>
              <a:rPr lang="ja-JP" altLang="en-US" sz="1400" b="1" dirty="0">
                <a:latin typeface="+mn-ea"/>
                <a:cs typeface="Meiryo UI" pitchFamily="50" charset="-128"/>
              </a:rPr>
              <a:t>万円（税別）で本標準パッケージを承ります</a:t>
            </a:r>
            <a:endParaRPr lang="en-US" altLang="ja-JP" sz="1400" b="1" dirty="0">
              <a:latin typeface="+mn-ea"/>
              <a:cs typeface="Meiryo UI" pitchFamily="50" charset="-128"/>
            </a:endParaRPr>
          </a:p>
          <a:p>
            <a:r>
              <a:rPr lang="ja-JP" altLang="en-US" sz="1400" b="1" dirty="0">
                <a:latin typeface="+mn-ea"/>
                <a:cs typeface="Meiryo UI" pitchFamily="50" charset="-128"/>
              </a:rPr>
              <a:t>　詳細はお問い合わせください</a:t>
            </a:r>
            <a:endParaRPr lang="en-US" altLang="ja-JP" sz="1400" b="1" dirty="0">
              <a:latin typeface="+mn-ea"/>
              <a:cs typeface="Meiryo UI" pitchFamily="50" charset="-128"/>
            </a:endParaRPr>
          </a:p>
          <a:p>
            <a:endParaRPr lang="ja-JP" altLang="en-US" sz="1400" b="1" dirty="0">
              <a:latin typeface="+mn-ea"/>
              <a:cs typeface="Meiryo UI" pitchFamily="50" charset="-128"/>
            </a:endParaRPr>
          </a:p>
          <a:p>
            <a:r>
              <a:rPr lang="ja-JP" altLang="en-US" sz="1400" b="1" dirty="0">
                <a:latin typeface="+mn-ea"/>
                <a:cs typeface="Meiryo UI" pitchFamily="50" charset="-128"/>
              </a:rPr>
              <a:t>・著名人の出演・遠方取材は別途費用がかかります</a:t>
            </a:r>
            <a:endParaRPr lang="en-US" altLang="ja-JP" sz="1400" b="1" dirty="0">
              <a:latin typeface="+mn-ea"/>
              <a:cs typeface="Meiryo UI" pitchFamily="50" charset="-128"/>
            </a:endParaRPr>
          </a:p>
          <a:p>
            <a:endParaRPr kumimoji="1" lang="en-US" altLang="ja-JP" sz="1400" b="1" dirty="0">
              <a:latin typeface="+mn-ea"/>
            </a:endParaRPr>
          </a:p>
          <a:p>
            <a:r>
              <a:rPr kumimoji="1" lang="ja-JP" altLang="en-US" sz="1400" b="1" dirty="0">
                <a:latin typeface="+mn-ea"/>
              </a:rPr>
              <a:t>・記事の二次利用は可能です</a:t>
            </a:r>
            <a:endParaRPr kumimoji="1" lang="en-US" altLang="ja-JP" sz="1400" b="1" dirty="0">
              <a:latin typeface="+mn-ea"/>
            </a:endParaRPr>
          </a:p>
          <a:p>
            <a:r>
              <a:rPr kumimoji="1" lang="ja-JP" altLang="en-US" sz="1400" b="1" dirty="0">
                <a:latin typeface="+mn-ea"/>
              </a:rPr>
              <a:t>　コンテンツの内容で料金は変動いたしますので、事前にご相談ください</a:t>
            </a:r>
            <a:endParaRPr kumimoji="1" lang="en-US" altLang="ja-JP" sz="1400" b="1" dirty="0">
              <a:latin typeface="+mn-ea"/>
            </a:endParaRPr>
          </a:p>
          <a:p>
            <a:endParaRPr kumimoji="1" lang="en-US" altLang="ja-JP" sz="1400" b="1" dirty="0">
              <a:latin typeface="+mn-ea"/>
            </a:endParaRPr>
          </a:p>
          <a:p>
            <a:r>
              <a:rPr kumimoji="1" lang="ja-JP" altLang="en-US" sz="1400" b="1" dirty="0">
                <a:latin typeface="+mn-ea"/>
              </a:rPr>
              <a:t>・外部誘導は可能です</a:t>
            </a:r>
            <a:endParaRPr kumimoji="1" lang="en-US" altLang="ja-JP" sz="1400" b="1" dirty="0">
              <a:latin typeface="+mn-ea"/>
            </a:endParaRPr>
          </a:p>
          <a:p>
            <a:r>
              <a:rPr kumimoji="1" lang="ja-JP" altLang="en-US" sz="1400" b="1" dirty="0">
                <a:latin typeface="+mn-ea"/>
              </a:rPr>
              <a:t>　外部誘導先とクリエイティブにつきましては事前審査となります</a:t>
            </a:r>
          </a:p>
        </p:txBody>
      </p:sp>
    </p:spTree>
    <p:extLst>
      <p:ext uri="{BB962C8B-B14F-4D97-AF65-F5344CB8AC3E}">
        <p14:creationId xmlns:p14="http://schemas.microsoft.com/office/powerpoint/2010/main" val="3870840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24E1897-3C53-4162-93C6-A27C1EA1262C}"/>
              </a:ext>
            </a:extLst>
          </p:cNvPr>
          <p:cNvSpPr>
            <a:spLocks noGrp="1"/>
          </p:cNvSpPr>
          <p:nvPr>
            <p:ph type="sldNum" sz="quarter" idx="12"/>
          </p:nvPr>
        </p:nvSpPr>
        <p:spPr/>
        <p:txBody>
          <a:bodyPr/>
          <a:lstStyle/>
          <a:p>
            <a:fld id="{E7AC55E0-26AD-443B-B64D-A46E8B740E51}" type="slidenum">
              <a:rPr kumimoji="1" lang="ja-JP" altLang="en-US" smtClean="0"/>
              <a:pPr/>
              <a:t>13</a:t>
            </a:fld>
            <a:endParaRPr kumimoji="1" lang="ja-JP" altLang="en-US"/>
          </a:p>
        </p:txBody>
      </p:sp>
      <p:sp>
        <p:nvSpPr>
          <p:cNvPr id="5" name="テキスト ボックス 4">
            <a:extLst>
              <a:ext uri="{FF2B5EF4-FFF2-40B4-BE49-F238E27FC236}">
                <a16:creationId xmlns:a16="http://schemas.microsoft.com/office/drawing/2014/main" id="{E032EFAE-16EF-49C5-B2CE-C109E9AF859A}"/>
              </a:ext>
            </a:extLst>
          </p:cNvPr>
          <p:cNvSpPr txBox="1"/>
          <p:nvPr/>
        </p:nvSpPr>
        <p:spPr bwMode="auto">
          <a:xfrm>
            <a:off x="2110194" y="2182505"/>
            <a:ext cx="4923612" cy="2492990"/>
          </a:xfrm>
          <a:prstGeom prst="rect">
            <a:avLst/>
          </a:prstGeom>
          <a:noFill/>
          <a:ln w="9525">
            <a:noFill/>
            <a:miter lim="800000"/>
            <a:headEnd/>
            <a:tailEnd/>
          </a:ln>
        </p:spPr>
        <p:txBody>
          <a:bodyPr wrap="square" rtlCol="0">
            <a:spAutoFit/>
          </a:bodyPr>
          <a:lstStyle/>
          <a:p>
            <a:pPr algn="ctr" eaLnBrk="1" hangingPunct="1"/>
            <a:r>
              <a:rPr kumimoji="1" lang="ja-JP" altLang="en-US" b="1" dirty="0">
                <a:solidFill>
                  <a:srgbClr val="000000"/>
                </a:solidFill>
                <a:latin typeface="游ゴシック" panose="020B0400000000000000" pitchFamily="50" charset="-128"/>
                <a:ea typeface="游ゴシック" panose="020B0400000000000000" pitchFamily="50" charset="-128"/>
              </a:rPr>
              <a:t>お問い合わせ先</a:t>
            </a:r>
            <a:endParaRPr kumimoji="1" lang="en-US" altLang="ja-JP" b="1" dirty="0">
              <a:solidFill>
                <a:srgbClr val="000000"/>
              </a:solidFill>
              <a:latin typeface="游ゴシック" panose="020B0400000000000000" pitchFamily="50" charset="-128"/>
              <a:ea typeface="游ゴシック" panose="020B0400000000000000" pitchFamily="50" charset="-128"/>
            </a:endParaRPr>
          </a:p>
          <a:p>
            <a:pPr algn="ctr" eaLnBrk="1" hangingPunct="1"/>
            <a:endParaRPr kumimoji="1" lang="en-US" altLang="ja-JP" b="1" dirty="0">
              <a:solidFill>
                <a:srgbClr val="000000"/>
              </a:solidFill>
              <a:latin typeface="游ゴシック" panose="020B0400000000000000" pitchFamily="50" charset="-128"/>
              <a:ea typeface="游ゴシック" panose="020B0400000000000000" pitchFamily="50" charset="-128"/>
            </a:endParaRPr>
          </a:p>
          <a:p>
            <a:pPr algn="ctr" eaLnBrk="1" hangingPunct="1"/>
            <a:r>
              <a:rPr kumimoji="1" lang="ja-JP" altLang="en-US" sz="2400" b="1" dirty="0">
                <a:solidFill>
                  <a:srgbClr val="000000"/>
                </a:solidFill>
                <a:latin typeface="游ゴシック" panose="020B0400000000000000" pitchFamily="50" charset="-128"/>
                <a:ea typeface="游ゴシック" panose="020B0400000000000000" pitchFamily="50" charset="-128"/>
              </a:rPr>
              <a:t>日経</a:t>
            </a:r>
            <a:r>
              <a:rPr kumimoji="1" lang="en-US" altLang="ja-JP" sz="2400" b="1" dirty="0">
                <a:solidFill>
                  <a:srgbClr val="000000"/>
                </a:solidFill>
                <a:latin typeface="游ゴシック" panose="020B0400000000000000" pitchFamily="50" charset="-128"/>
                <a:ea typeface="游ゴシック" panose="020B0400000000000000" pitchFamily="50" charset="-128"/>
              </a:rPr>
              <a:t>BP</a:t>
            </a:r>
          </a:p>
          <a:p>
            <a:pPr algn="ctr" eaLnBrk="1" hangingPunct="1"/>
            <a:r>
              <a:rPr lang="ja-JP" altLang="en-US" sz="2400" b="1" dirty="0">
                <a:solidFill>
                  <a:srgbClr val="000000"/>
                </a:solidFill>
                <a:latin typeface="游ゴシック" panose="020B0400000000000000" pitchFamily="50" charset="-128"/>
                <a:ea typeface="游ゴシック" panose="020B0400000000000000" pitchFamily="50" charset="-128"/>
              </a:rPr>
              <a:t>経済メディア広告部</a:t>
            </a:r>
            <a:endParaRPr kumimoji="1" lang="en-US" altLang="ja-JP" sz="2400" b="1" dirty="0">
              <a:solidFill>
                <a:srgbClr val="000000"/>
              </a:solidFill>
              <a:latin typeface="游ゴシック" panose="020B0400000000000000" pitchFamily="50" charset="-128"/>
              <a:ea typeface="游ゴシック" panose="020B0400000000000000" pitchFamily="50" charset="-128"/>
            </a:endParaRPr>
          </a:p>
          <a:p>
            <a:pPr algn="ctr" eaLnBrk="1" hangingPunct="1"/>
            <a:endParaRPr lang="en-US" altLang="ja-JP" sz="2400" b="1" dirty="0">
              <a:solidFill>
                <a:srgbClr val="000000"/>
              </a:solidFill>
              <a:latin typeface="游ゴシック" panose="020B0400000000000000" pitchFamily="50" charset="-128"/>
              <a:ea typeface="游ゴシック" panose="020B0400000000000000" pitchFamily="50" charset="-128"/>
            </a:endParaRPr>
          </a:p>
          <a:p>
            <a:pPr algn="ctr" eaLnBrk="1" hangingPunct="1"/>
            <a:r>
              <a:rPr kumimoji="1" lang="ja-JP" altLang="en-US" sz="2400" b="1" dirty="0">
                <a:solidFill>
                  <a:srgbClr val="000000"/>
                </a:solidFill>
                <a:latin typeface="游ゴシック" panose="020B0400000000000000" pitchFamily="50" charset="-128"/>
                <a:ea typeface="游ゴシック" panose="020B0400000000000000" pitchFamily="50" charset="-128"/>
              </a:rPr>
              <a:t>📞 </a:t>
            </a:r>
            <a:r>
              <a:rPr kumimoji="1" lang="en-US" altLang="ja-JP" sz="2400" b="1" dirty="0">
                <a:solidFill>
                  <a:srgbClr val="000000"/>
                </a:solidFill>
                <a:latin typeface="游ゴシック" panose="020B0400000000000000" pitchFamily="50" charset="-128"/>
                <a:ea typeface="游ゴシック" panose="020B0400000000000000" pitchFamily="50" charset="-128"/>
              </a:rPr>
              <a:t>03-6811-8031</a:t>
            </a:r>
            <a:r>
              <a:rPr kumimoji="1" lang="ja-JP" altLang="en-US" sz="2400" b="1" dirty="0">
                <a:solidFill>
                  <a:srgbClr val="000000"/>
                </a:solidFill>
                <a:latin typeface="游ゴシック" panose="020B0400000000000000" pitchFamily="50" charset="-128"/>
                <a:ea typeface="游ゴシック" panose="020B0400000000000000" pitchFamily="50" charset="-128"/>
              </a:rPr>
              <a:t>　　　　　</a:t>
            </a:r>
            <a:endParaRPr kumimoji="1" lang="en-US" altLang="ja-JP" sz="2400" b="1" dirty="0">
              <a:solidFill>
                <a:srgbClr val="000000"/>
              </a:solidFill>
              <a:latin typeface="游ゴシック" panose="020B0400000000000000" pitchFamily="50" charset="-128"/>
              <a:ea typeface="游ゴシック" panose="020B0400000000000000" pitchFamily="50" charset="-128"/>
            </a:endParaRPr>
          </a:p>
          <a:p>
            <a:pPr algn="ctr" eaLnBrk="1" hangingPunct="1"/>
            <a:r>
              <a:rPr lang="ja-JP" altLang="en-US" sz="2400" b="1" dirty="0">
                <a:solidFill>
                  <a:srgbClr val="000000"/>
                </a:solidFill>
                <a:latin typeface="游ゴシック" panose="020B0400000000000000" pitchFamily="50" charset="-128"/>
                <a:ea typeface="游ゴシック" panose="020B0400000000000000" pitchFamily="50" charset="-128"/>
              </a:rPr>
              <a:t>✉ </a:t>
            </a:r>
            <a:r>
              <a:rPr lang="en-US" altLang="ja-JP" sz="2400" b="1" dirty="0">
                <a:solidFill>
                  <a:srgbClr val="000000"/>
                </a:solidFill>
                <a:latin typeface="游ゴシック" panose="020B0400000000000000" pitchFamily="50" charset="-128"/>
                <a:ea typeface="游ゴシック" panose="020B0400000000000000" pitchFamily="50" charset="-128"/>
              </a:rPr>
              <a:t>nb-ad@nikkeibp.co.jp</a:t>
            </a:r>
            <a:endParaRPr kumimoji="1" lang="en-US" altLang="ja-JP" sz="2400" b="1" dirty="0">
              <a:solidFill>
                <a:srgbClr val="000000"/>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9AC15DE0-C568-48AF-A169-EAA4564DD401}"/>
              </a:ext>
            </a:extLst>
          </p:cNvPr>
          <p:cNvSpPr txBox="1"/>
          <p:nvPr/>
        </p:nvSpPr>
        <p:spPr bwMode="auto">
          <a:xfrm>
            <a:off x="4208847" y="5944682"/>
            <a:ext cx="4687503" cy="353943"/>
          </a:xfrm>
          <a:prstGeom prst="rect">
            <a:avLst/>
          </a:prstGeom>
          <a:noFill/>
          <a:ln w="9525">
            <a:noFill/>
            <a:miter lim="800000"/>
            <a:headEnd/>
            <a:tailEnd/>
          </a:ln>
        </p:spPr>
        <p:txBody>
          <a:bodyPr wrap="square" rtlCol="0">
            <a:spAutoFit/>
          </a:bodyPr>
          <a:lstStyle/>
          <a:p>
            <a:pPr algn="r" eaLnBrk="1" hangingPunct="1"/>
            <a:r>
              <a:rPr lang="en-US" altLang="ja-JP" sz="850" b="1" dirty="0">
                <a:latin typeface="游ゴシック" panose="020B0400000000000000" pitchFamily="50" charset="-128"/>
                <a:ea typeface="游ゴシック" panose="020B0400000000000000" pitchFamily="50" charset="-128"/>
              </a:rPr>
              <a:t>※</a:t>
            </a:r>
            <a:r>
              <a:rPr lang="ja-JP" altLang="en-US" sz="850" b="1" dirty="0">
                <a:latin typeface="游ゴシック" panose="020B0400000000000000" pitchFamily="50" charset="-128"/>
                <a:ea typeface="游ゴシック" panose="020B0400000000000000" pitchFamily="50" charset="-128"/>
              </a:rPr>
              <a:t>一部内容を変更する場合がございますので、ご活用の際は最新の資料をご確認ください。</a:t>
            </a:r>
            <a:endParaRPr lang="en-US" altLang="ja-JP" sz="850" b="1" dirty="0">
              <a:latin typeface="游ゴシック" panose="020B0400000000000000" pitchFamily="50" charset="-128"/>
              <a:ea typeface="游ゴシック" panose="020B0400000000000000" pitchFamily="50" charset="-128"/>
            </a:endParaRPr>
          </a:p>
          <a:p>
            <a:pPr algn="r" eaLnBrk="1" hangingPunct="1"/>
            <a:r>
              <a:rPr lang="ja-JP" altLang="en-US" sz="850" dirty="0">
                <a:latin typeface="游ゴシック" panose="020B0400000000000000" pitchFamily="50" charset="-128"/>
                <a:ea typeface="游ゴシック" panose="020B0400000000000000" pitchFamily="50" charset="-128"/>
              </a:rPr>
              <a:t>　</a:t>
            </a:r>
            <a:r>
              <a:rPr lang="en-US" altLang="ja-JP" sz="850" dirty="0">
                <a:latin typeface="游ゴシック" panose="020B0400000000000000" pitchFamily="50" charset="-128"/>
                <a:ea typeface="游ゴシック" panose="020B0400000000000000" pitchFamily="50" charset="-128"/>
                <a:hlinkClick r:id="rId2"/>
              </a:rPr>
              <a:t>https://www.nikkeibp.co.jp/ad/atcl/netmedia/NBO/</a:t>
            </a:r>
            <a:r>
              <a:rPr lang="ja-JP" altLang="en-US" sz="850" dirty="0">
                <a:latin typeface="游ゴシック" panose="020B0400000000000000" pitchFamily="50" charset="-128"/>
                <a:ea typeface="游ゴシック" panose="020B0400000000000000" pitchFamily="50" charset="-128"/>
              </a:rPr>
              <a:t>　</a:t>
            </a:r>
            <a:endParaRPr lang="en-US" altLang="ja-JP" sz="850"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63DEEDC9-2F0A-47AB-AA0A-F30B981D258B}"/>
              </a:ext>
            </a:extLst>
          </p:cNvPr>
          <p:cNvSpPr txBox="1"/>
          <p:nvPr/>
        </p:nvSpPr>
        <p:spPr>
          <a:xfrm>
            <a:off x="5169586" y="5299668"/>
            <a:ext cx="3485249" cy="338554"/>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■広告掲載の申込み・入稿については、以下の資料をご覧ください。</a:t>
            </a:r>
            <a:endParaRPr kumimoji="1" lang="en-US" altLang="ja-JP"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hlinkClick r:id="rId3"/>
              </a:rPr>
              <a:t>https://www.nikkeibp.co.jp/images/houjin/ad/upload/bp_kitei.pdf</a:t>
            </a:r>
            <a:r>
              <a:rPr kumimoji="1" lang="ja-JP" altLang="en-US"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endParaRPr kumimoji="1" lang="en-US" altLang="ja-JP"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97D2BEF7-2B17-4B04-85DE-B9347F90BBB0}"/>
              </a:ext>
            </a:extLst>
          </p:cNvPr>
          <p:cNvSpPr txBox="1"/>
          <p:nvPr/>
        </p:nvSpPr>
        <p:spPr>
          <a:xfrm>
            <a:off x="5169586" y="5608321"/>
            <a:ext cx="3776996" cy="338554"/>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de-DE" altLang="ja-JP"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■HTML5 </a:t>
            </a:r>
            <a:r>
              <a:rPr kumimoji="1" lang="ja-JP" altLang="de-DE"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入稿規定</a:t>
            </a:r>
            <a:endParaRPr kumimoji="1" lang="en-US" altLang="ja-JP"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marL="0" marR="0" lvl="0" indent="0"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hlinkClick r:id="rId4"/>
              </a:rPr>
              <a:t>https://www.nikkeibp.co.jp/images/houjin/ad/upload/bp_kitei_html5.pdf</a:t>
            </a:r>
            <a:r>
              <a:rPr kumimoji="1" lang="ja-JP" altLang="en-US"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endParaRPr kumimoji="1" lang="en-US" altLang="ja-JP"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79452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a:extLst>
              <a:ext uri="{FF2B5EF4-FFF2-40B4-BE49-F238E27FC236}">
                <a16:creationId xmlns:a16="http://schemas.microsoft.com/office/drawing/2014/main" id="{1794FF3C-5662-40C4-959E-0E4E1ABEA016}"/>
              </a:ext>
            </a:extLst>
          </p:cNvPr>
          <p:cNvSpPr>
            <a:spLocks noGrp="1"/>
          </p:cNvSpPr>
          <p:nvPr>
            <p:ph type="title"/>
          </p:nvPr>
        </p:nvSpPr>
        <p:spPr>
          <a:xfrm>
            <a:off x="457200" y="319609"/>
            <a:ext cx="8229600" cy="894583"/>
          </a:xfrm>
        </p:spPr>
        <p:txBody>
          <a:bodyPr>
            <a:normAutofit/>
          </a:bodyPr>
          <a:lstStyle/>
          <a:p>
            <a:pPr algn="l"/>
            <a:r>
              <a:rPr lang="ja-JP" altLang="en-US" sz="2400" b="1" dirty="0">
                <a:latin typeface="+mn-ea"/>
                <a:ea typeface="+mn-ea"/>
              </a:rPr>
              <a:t>タイアップ広告の選び方</a:t>
            </a:r>
          </a:p>
        </p:txBody>
      </p:sp>
      <p:sp>
        <p:nvSpPr>
          <p:cNvPr id="20" name="スライド番号プレースホルダー 19">
            <a:extLst>
              <a:ext uri="{FF2B5EF4-FFF2-40B4-BE49-F238E27FC236}">
                <a16:creationId xmlns:a16="http://schemas.microsoft.com/office/drawing/2014/main" id="{15743BEB-B464-46CD-B612-1ED8503652A4}"/>
              </a:ext>
            </a:extLst>
          </p:cNvPr>
          <p:cNvSpPr>
            <a:spLocks noGrp="1"/>
          </p:cNvSpPr>
          <p:nvPr>
            <p:ph type="sldNum" sz="quarter" idx="12"/>
          </p:nvPr>
        </p:nvSpPr>
        <p:spPr/>
        <p:txBody>
          <a:bodyPr/>
          <a:lstStyle/>
          <a:p>
            <a:fld id="{E7AC55E0-26AD-443B-B64D-A46E8B740E51}" type="slidenum">
              <a:rPr kumimoji="1" lang="ja-JP" altLang="en-US" smtClean="0"/>
              <a:pPr/>
              <a:t>2</a:t>
            </a:fld>
            <a:endParaRPr kumimoji="1" lang="ja-JP" altLang="en-US" dirty="0"/>
          </a:p>
        </p:txBody>
      </p:sp>
      <p:sp>
        <p:nvSpPr>
          <p:cNvPr id="3" name="正方形/長方形 2">
            <a:extLst>
              <a:ext uri="{FF2B5EF4-FFF2-40B4-BE49-F238E27FC236}">
                <a16:creationId xmlns:a16="http://schemas.microsoft.com/office/drawing/2014/main" id="{44A207A7-D2D7-42D1-838A-FDF0B69FAC36}"/>
              </a:ext>
            </a:extLst>
          </p:cNvPr>
          <p:cNvSpPr/>
          <p:nvPr/>
        </p:nvSpPr>
        <p:spPr>
          <a:xfrm>
            <a:off x="171450" y="6405060"/>
            <a:ext cx="8582690" cy="117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rPr>
              <a:t>※</a:t>
            </a:r>
            <a:r>
              <a:rPr kumimoji="1" lang="ja-JP" altLang="en-US" sz="900" dirty="0">
                <a:solidFill>
                  <a:schemeClr val="tx1"/>
                </a:solidFill>
              </a:rPr>
              <a:t>タグの埋め込みについては弊社のセキュリティチェックを受けていただきます。結果によっては埋め込みできない可能性もあります</a:t>
            </a:r>
          </a:p>
        </p:txBody>
      </p:sp>
      <p:sp>
        <p:nvSpPr>
          <p:cNvPr id="4" name="正方形/長方形 3">
            <a:extLst>
              <a:ext uri="{FF2B5EF4-FFF2-40B4-BE49-F238E27FC236}">
                <a16:creationId xmlns:a16="http://schemas.microsoft.com/office/drawing/2014/main" id="{8A886022-8C34-41BA-98C4-3EB576F13DFE}"/>
              </a:ext>
            </a:extLst>
          </p:cNvPr>
          <p:cNvSpPr/>
          <p:nvPr/>
        </p:nvSpPr>
        <p:spPr>
          <a:xfrm>
            <a:off x="4823243" y="2122778"/>
            <a:ext cx="3994031" cy="595223"/>
          </a:xfrm>
          <a:prstGeom prst="rect">
            <a:avLst/>
          </a:prstGeom>
          <a:solidFill>
            <a:schemeClr val="tx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400" b="1" dirty="0">
                <a:latin typeface="+mn-ea"/>
              </a:rPr>
              <a:t>日経ビジネスの編集記事のように</a:t>
            </a:r>
            <a:endParaRPr kumimoji="1" lang="en-US" altLang="ja-JP" sz="1400" b="1" dirty="0">
              <a:latin typeface="+mn-ea"/>
            </a:endParaRPr>
          </a:p>
          <a:p>
            <a:pPr algn="ctr"/>
            <a:r>
              <a:rPr kumimoji="1" lang="ja-JP" altLang="en-US" sz="1400" b="1" dirty="0">
                <a:latin typeface="+mn-ea"/>
              </a:rPr>
              <a:t>情報を発信したい</a:t>
            </a:r>
          </a:p>
        </p:txBody>
      </p:sp>
      <p:sp>
        <p:nvSpPr>
          <p:cNvPr id="7" name="正方形/長方形 6">
            <a:extLst>
              <a:ext uri="{FF2B5EF4-FFF2-40B4-BE49-F238E27FC236}">
                <a16:creationId xmlns:a16="http://schemas.microsoft.com/office/drawing/2014/main" id="{972A86FA-C8BC-4C89-979B-F79BF0D1050A}"/>
              </a:ext>
            </a:extLst>
          </p:cNvPr>
          <p:cNvSpPr/>
          <p:nvPr/>
        </p:nvSpPr>
        <p:spPr>
          <a:xfrm>
            <a:off x="457199" y="2122777"/>
            <a:ext cx="3994031" cy="595223"/>
          </a:xfrm>
          <a:prstGeom prst="rect">
            <a:avLst/>
          </a:prstGeom>
          <a:solidFill>
            <a:schemeClr val="tx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400" b="1" dirty="0">
                <a:latin typeface="+mn-ea"/>
              </a:rPr>
              <a:t>自社の世界観やキャンペーンとの整合性、</a:t>
            </a:r>
            <a:endParaRPr kumimoji="1" lang="en-US" altLang="ja-JP" sz="1400" b="1" dirty="0">
              <a:latin typeface="+mn-ea"/>
            </a:endParaRPr>
          </a:p>
          <a:p>
            <a:pPr algn="ctr"/>
            <a:r>
              <a:rPr kumimoji="1" lang="ja-JP" altLang="en-US" sz="1400" b="1" dirty="0">
                <a:latin typeface="+mn-ea"/>
              </a:rPr>
              <a:t>見た目にこだわって情報を発信したい</a:t>
            </a:r>
          </a:p>
        </p:txBody>
      </p:sp>
      <p:sp>
        <p:nvSpPr>
          <p:cNvPr id="8" name="正方形/長方形 7">
            <a:extLst>
              <a:ext uri="{FF2B5EF4-FFF2-40B4-BE49-F238E27FC236}">
                <a16:creationId xmlns:a16="http://schemas.microsoft.com/office/drawing/2014/main" id="{113D202B-AAC0-45E1-B2B7-DAD0F3051BC8}"/>
              </a:ext>
            </a:extLst>
          </p:cNvPr>
          <p:cNvSpPr/>
          <p:nvPr/>
        </p:nvSpPr>
        <p:spPr>
          <a:xfrm>
            <a:off x="3873260" y="3440799"/>
            <a:ext cx="1536580" cy="5952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a:latin typeface="+mn-ea"/>
              </a:rPr>
              <a:t>タグを</a:t>
            </a:r>
            <a:endParaRPr kumimoji="1" lang="en-US" altLang="ja-JP" sz="1200" b="1" dirty="0">
              <a:latin typeface="+mn-ea"/>
            </a:endParaRPr>
          </a:p>
          <a:p>
            <a:pPr algn="ctr"/>
            <a:r>
              <a:rPr kumimoji="1" lang="ja-JP" altLang="en-US" sz="1200" b="1" dirty="0">
                <a:latin typeface="+mn-ea"/>
              </a:rPr>
              <a:t>埋め込みたい</a:t>
            </a:r>
          </a:p>
        </p:txBody>
      </p:sp>
      <p:sp>
        <p:nvSpPr>
          <p:cNvPr id="9" name="正方形/長方形 8">
            <a:extLst>
              <a:ext uri="{FF2B5EF4-FFF2-40B4-BE49-F238E27FC236}">
                <a16:creationId xmlns:a16="http://schemas.microsoft.com/office/drawing/2014/main" id="{1889C982-07E7-4AF3-A766-89FDEE34EDB1}"/>
              </a:ext>
            </a:extLst>
          </p:cNvPr>
          <p:cNvSpPr/>
          <p:nvPr/>
        </p:nvSpPr>
        <p:spPr>
          <a:xfrm>
            <a:off x="5581290" y="3440799"/>
            <a:ext cx="1536580" cy="5952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sz="1200" b="1" dirty="0">
                <a:latin typeface="+mn-ea"/>
              </a:rPr>
              <a:t>PV</a:t>
            </a:r>
            <a:r>
              <a:rPr kumimoji="1" lang="ja-JP" altLang="en-US" sz="1200" b="1" dirty="0">
                <a:latin typeface="+mn-ea"/>
              </a:rPr>
              <a:t>保証メニューを希望</a:t>
            </a:r>
          </a:p>
        </p:txBody>
      </p:sp>
      <p:sp>
        <p:nvSpPr>
          <p:cNvPr id="10" name="正方形/長方形 9">
            <a:extLst>
              <a:ext uri="{FF2B5EF4-FFF2-40B4-BE49-F238E27FC236}">
                <a16:creationId xmlns:a16="http://schemas.microsoft.com/office/drawing/2014/main" id="{332D3F50-810D-4F70-AED7-3D4CA807CB10}"/>
              </a:ext>
            </a:extLst>
          </p:cNvPr>
          <p:cNvSpPr/>
          <p:nvPr/>
        </p:nvSpPr>
        <p:spPr>
          <a:xfrm>
            <a:off x="457200" y="3440799"/>
            <a:ext cx="1536580" cy="5952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a:latin typeface="+mn-ea"/>
              </a:rPr>
              <a:t>経営層に確実に</a:t>
            </a:r>
            <a:endParaRPr kumimoji="1" lang="en-US" altLang="ja-JP" sz="1200" b="1" dirty="0">
              <a:latin typeface="+mn-ea"/>
            </a:endParaRPr>
          </a:p>
          <a:p>
            <a:pPr algn="ctr"/>
            <a:r>
              <a:rPr kumimoji="1" lang="ja-JP" altLang="en-US" sz="1200" b="1" dirty="0">
                <a:latin typeface="+mn-ea"/>
              </a:rPr>
              <a:t>リーチさせたい</a:t>
            </a:r>
          </a:p>
        </p:txBody>
      </p:sp>
      <p:sp>
        <p:nvSpPr>
          <p:cNvPr id="12" name="正方形/長方形 11">
            <a:extLst>
              <a:ext uri="{FF2B5EF4-FFF2-40B4-BE49-F238E27FC236}">
                <a16:creationId xmlns:a16="http://schemas.microsoft.com/office/drawing/2014/main" id="{96F47711-B05A-4D9B-ACC4-010F82D51A26}"/>
              </a:ext>
            </a:extLst>
          </p:cNvPr>
          <p:cNvSpPr/>
          <p:nvPr/>
        </p:nvSpPr>
        <p:spPr>
          <a:xfrm>
            <a:off x="2165230" y="3440799"/>
            <a:ext cx="1536580" cy="5952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a:latin typeface="+mn-ea"/>
              </a:rPr>
              <a:t>中長期で</a:t>
            </a:r>
            <a:endParaRPr kumimoji="1" lang="en-US" altLang="ja-JP" sz="1200" b="1" dirty="0">
              <a:latin typeface="+mn-ea"/>
            </a:endParaRPr>
          </a:p>
          <a:p>
            <a:pPr algn="ctr"/>
            <a:r>
              <a:rPr kumimoji="1" lang="ja-JP" altLang="en-US" sz="1200" b="1" dirty="0">
                <a:latin typeface="+mn-ea"/>
              </a:rPr>
              <a:t>情報発信したい</a:t>
            </a:r>
          </a:p>
        </p:txBody>
      </p:sp>
      <p:sp>
        <p:nvSpPr>
          <p:cNvPr id="13" name="正方形/長方形 12">
            <a:extLst>
              <a:ext uri="{FF2B5EF4-FFF2-40B4-BE49-F238E27FC236}">
                <a16:creationId xmlns:a16="http://schemas.microsoft.com/office/drawing/2014/main" id="{F08FCF3D-BC5A-4B39-8593-DF4EFD795760}"/>
              </a:ext>
            </a:extLst>
          </p:cNvPr>
          <p:cNvSpPr/>
          <p:nvPr/>
        </p:nvSpPr>
        <p:spPr>
          <a:xfrm>
            <a:off x="7280694" y="3440799"/>
            <a:ext cx="1536580" cy="5952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a:latin typeface="+mn-ea"/>
              </a:rPr>
              <a:t>費用を抑えて情報を発信したい</a:t>
            </a:r>
          </a:p>
        </p:txBody>
      </p:sp>
      <p:cxnSp>
        <p:nvCxnSpPr>
          <p:cNvPr id="35" name="直線矢印コネクタ 34">
            <a:extLst>
              <a:ext uri="{FF2B5EF4-FFF2-40B4-BE49-F238E27FC236}">
                <a16:creationId xmlns:a16="http://schemas.microsoft.com/office/drawing/2014/main" id="{9A2A90C9-EACF-4AC8-AACE-786F18DC768A}"/>
              </a:ext>
            </a:extLst>
          </p:cNvPr>
          <p:cNvCxnSpPr>
            <a:cxnSpLocks/>
            <a:stCxn id="7" idx="2"/>
            <a:endCxn id="10" idx="0"/>
          </p:cNvCxnSpPr>
          <p:nvPr/>
        </p:nvCxnSpPr>
        <p:spPr>
          <a:xfrm flipH="1">
            <a:off x="1225490" y="2718000"/>
            <a:ext cx="1228725" cy="7227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0CA446FB-BCC9-480D-8FCC-1DC93424B7A3}"/>
              </a:ext>
            </a:extLst>
          </p:cNvPr>
          <p:cNvCxnSpPr>
            <a:cxnSpLocks/>
            <a:stCxn id="7" idx="2"/>
            <a:endCxn id="12" idx="0"/>
          </p:cNvCxnSpPr>
          <p:nvPr/>
        </p:nvCxnSpPr>
        <p:spPr>
          <a:xfrm>
            <a:off x="2454215" y="2718000"/>
            <a:ext cx="479305" cy="7227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1D361A8B-FFA5-4B00-8CD8-2AF135A834EF}"/>
              </a:ext>
            </a:extLst>
          </p:cNvPr>
          <p:cNvCxnSpPr>
            <a:cxnSpLocks/>
            <a:stCxn id="7" idx="2"/>
            <a:endCxn id="8" idx="0"/>
          </p:cNvCxnSpPr>
          <p:nvPr/>
        </p:nvCxnSpPr>
        <p:spPr>
          <a:xfrm>
            <a:off x="2454215" y="2718000"/>
            <a:ext cx="2187335" cy="7227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9AAA42D6-76CD-4948-B766-2C75D9E6DC1C}"/>
              </a:ext>
            </a:extLst>
          </p:cNvPr>
          <p:cNvCxnSpPr>
            <a:cxnSpLocks/>
            <a:stCxn id="4" idx="2"/>
            <a:endCxn id="9" idx="0"/>
          </p:cNvCxnSpPr>
          <p:nvPr/>
        </p:nvCxnSpPr>
        <p:spPr>
          <a:xfrm flipH="1">
            <a:off x="6349580" y="2718001"/>
            <a:ext cx="470679" cy="7227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2522D250-C9E2-4906-B961-001AC2AC68D6}"/>
              </a:ext>
            </a:extLst>
          </p:cNvPr>
          <p:cNvCxnSpPr>
            <a:cxnSpLocks/>
            <a:stCxn id="4" idx="2"/>
            <a:endCxn id="13" idx="0"/>
          </p:cNvCxnSpPr>
          <p:nvPr/>
        </p:nvCxnSpPr>
        <p:spPr>
          <a:xfrm>
            <a:off x="6820259" y="2718001"/>
            <a:ext cx="1228725" cy="7227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F444F01D-0E53-4EF1-8463-2AFED8D9B0A9}"/>
              </a:ext>
            </a:extLst>
          </p:cNvPr>
          <p:cNvSpPr/>
          <p:nvPr/>
        </p:nvSpPr>
        <p:spPr>
          <a:xfrm>
            <a:off x="3873260" y="4687441"/>
            <a:ext cx="1536580" cy="1064475"/>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a:latin typeface="+mn-ea"/>
              </a:rPr>
              <a:t>日経ビジネス</a:t>
            </a:r>
            <a:endParaRPr kumimoji="1" lang="en-US" altLang="ja-JP" sz="1200" b="1" dirty="0">
              <a:latin typeface="+mn-ea"/>
            </a:endParaRPr>
          </a:p>
          <a:p>
            <a:pPr algn="ctr"/>
            <a:r>
              <a:rPr kumimoji="1" lang="ja-JP" altLang="en-US" sz="1200" b="1" dirty="0">
                <a:latin typeface="+mn-ea"/>
              </a:rPr>
              <a:t>電子版</a:t>
            </a:r>
            <a:r>
              <a:rPr kumimoji="1" lang="en-US" altLang="ja-JP" sz="1200" b="1" dirty="0">
                <a:latin typeface="+mn-ea"/>
              </a:rPr>
              <a:t>Special</a:t>
            </a:r>
          </a:p>
          <a:p>
            <a:pPr algn="ctr"/>
            <a:r>
              <a:rPr kumimoji="1" lang="ja-JP" altLang="en-US" sz="1200" b="1" dirty="0">
                <a:latin typeface="+mn-ea"/>
              </a:rPr>
              <a:t>（</a:t>
            </a:r>
            <a:r>
              <a:rPr kumimoji="1" lang="en-US" altLang="ja-JP" sz="1200" b="1" dirty="0">
                <a:latin typeface="+mn-ea"/>
              </a:rPr>
              <a:t>P.4</a:t>
            </a:r>
            <a:r>
              <a:rPr kumimoji="1" lang="ja-JP" altLang="en-US" sz="1200" b="1" dirty="0">
                <a:latin typeface="+mn-ea"/>
              </a:rPr>
              <a:t>）</a:t>
            </a:r>
          </a:p>
        </p:txBody>
      </p:sp>
      <p:sp>
        <p:nvSpPr>
          <p:cNvPr id="50" name="正方形/長方形 49">
            <a:extLst>
              <a:ext uri="{FF2B5EF4-FFF2-40B4-BE49-F238E27FC236}">
                <a16:creationId xmlns:a16="http://schemas.microsoft.com/office/drawing/2014/main" id="{AECE23AD-42E1-4662-92E6-9CEF3726EE1E}"/>
              </a:ext>
            </a:extLst>
          </p:cNvPr>
          <p:cNvSpPr/>
          <p:nvPr/>
        </p:nvSpPr>
        <p:spPr>
          <a:xfrm>
            <a:off x="5581290" y="4687441"/>
            <a:ext cx="1536580" cy="1064475"/>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a:latin typeface="+mn-ea"/>
              </a:rPr>
              <a:t>日経ビジネス</a:t>
            </a:r>
            <a:endParaRPr kumimoji="1" lang="en-US" altLang="ja-JP" sz="1200" b="1" dirty="0">
              <a:latin typeface="+mn-ea"/>
            </a:endParaRPr>
          </a:p>
          <a:p>
            <a:pPr algn="ctr"/>
            <a:r>
              <a:rPr kumimoji="1" lang="ja-JP" altLang="en-US" sz="1200" b="1" dirty="0">
                <a:latin typeface="+mn-ea"/>
              </a:rPr>
              <a:t>電子版</a:t>
            </a:r>
            <a:endParaRPr kumimoji="1" lang="en-US" altLang="ja-JP" sz="1200" b="1" dirty="0">
              <a:latin typeface="+mn-ea"/>
            </a:endParaRPr>
          </a:p>
          <a:p>
            <a:pPr algn="ctr"/>
            <a:r>
              <a:rPr kumimoji="1" lang="ja-JP" altLang="en-US" sz="1200" b="1" dirty="0">
                <a:latin typeface="+mn-ea"/>
              </a:rPr>
              <a:t>ネイティブ</a:t>
            </a:r>
            <a:r>
              <a:rPr kumimoji="1" lang="en-US" altLang="ja-JP" sz="1200" b="1" dirty="0">
                <a:latin typeface="+mn-ea"/>
              </a:rPr>
              <a:t>Special</a:t>
            </a:r>
          </a:p>
          <a:p>
            <a:pPr algn="ctr"/>
            <a:r>
              <a:rPr kumimoji="1" lang="ja-JP" altLang="en-US" sz="1200" b="1" dirty="0">
                <a:latin typeface="+mn-ea"/>
              </a:rPr>
              <a:t>（</a:t>
            </a:r>
            <a:r>
              <a:rPr kumimoji="1" lang="en-US" altLang="ja-JP" sz="1200" b="1" dirty="0">
                <a:latin typeface="+mn-ea"/>
              </a:rPr>
              <a:t>P.8</a:t>
            </a:r>
            <a:r>
              <a:rPr kumimoji="1" lang="ja-JP" altLang="en-US" sz="1200" b="1" dirty="0">
                <a:latin typeface="+mn-ea"/>
              </a:rPr>
              <a:t>）</a:t>
            </a:r>
          </a:p>
        </p:txBody>
      </p:sp>
      <p:sp>
        <p:nvSpPr>
          <p:cNvPr id="51" name="正方形/長方形 50">
            <a:extLst>
              <a:ext uri="{FF2B5EF4-FFF2-40B4-BE49-F238E27FC236}">
                <a16:creationId xmlns:a16="http://schemas.microsoft.com/office/drawing/2014/main" id="{DA2D4426-AE1A-4269-BCE9-B319140516A9}"/>
              </a:ext>
            </a:extLst>
          </p:cNvPr>
          <p:cNvSpPr/>
          <p:nvPr/>
        </p:nvSpPr>
        <p:spPr>
          <a:xfrm>
            <a:off x="457200" y="4687441"/>
            <a:ext cx="1536580" cy="1064475"/>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a:latin typeface="+mn-ea"/>
              </a:rPr>
              <a:t>日経ビジネス</a:t>
            </a:r>
            <a:endParaRPr kumimoji="1" lang="en-US" altLang="ja-JP" sz="1200" b="1" dirty="0">
              <a:latin typeface="+mn-ea"/>
            </a:endParaRPr>
          </a:p>
          <a:p>
            <a:pPr algn="ctr"/>
            <a:r>
              <a:rPr kumimoji="1" lang="ja-JP" altLang="en-US" sz="1200" b="1" dirty="0">
                <a:latin typeface="+mn-ea"/>
              </a:rPr>
              <a:t>電子版</a:t>
            </a:r>
            <a:r>
              <a:rPr kumimoji="1" lang="en-US" altLang="ja-JP" sz="1200" b="1" dirty="0">
                <a:latin typeface="+mn-ea"/>
              </a:rPr>
              <a:t>Special</a:t>
            </a:r>
          </a:p>
          <a:p>
            <a:pPr algn="ctr"/>
            <a:r>
              <a:rPr kumimoji="1" lang="en-US" altLang="ja-JP" sz="1200" b="1" dirty="0">
                <a:latin typeface="+mn-ea"/>
              </a:rPr>
              <a:t>ID</a:t>
            </a:r>
            <a:r>
              <a:rPr kumimoji="1" lang="ja-JP" altLang="en-US" sz="1200" b="1" dirty="0">
                <a:latin typeface="+mn-ea"/>
              </a:rPr>
              <a:t>保証</a:t>
            </a:r>
            <a:endParaRPr kumimoji="1" lang="en-US" altLang="ja-JP" sz="1200" b="1" dirty="0">
              <a:latin typeface="+mn-ea"/>
            </a:endParaRPr>
          </a:p>
          <a:p>
            <a:pPr algn="ctr"/>
            <a:r>
              <a:rPr kumimoji="1" lang="ja-JP" altLang="en-US" sz="1200" b="1" dirty="0">
                <a:latin typeface="+mn-ea"/>
              </a:rPr>
              <a:t>（</a:t>
            </a:r>
            <a:r>
              <a:rPr kumimoji="1" lang="en-US" altLang="ja-JP" sz="1200" b="1" dirty="0">
                <a:latin typeface="+mn-ea"/>
              </a:rPr>
              <a:t>P.6</a:t>
            </a:r>
            <a:r>
              <a:rPr kumimoji="1" lang="ja-JP" altLang="en-US" sz="1200" b="1" dirty="0">
                <a:latin typeface="+mn-ea"/>
              </a:rPr>
              <a:t>）</a:t>
            </a:r>
            <a:endParaRPr kumimoji="1" lang="en-US" altLang="ja-JP" sz="1200" b="1" dirty="0">
              <a:latin typeface="+mn-ea"/>
            </a:endParaRPr>
          </a:p>
        </p:txBody>
      </p:sp>
      <p:sp>
        <p:nvSpPr>
          <p:cNvPr id="52" name="正方形/長方形 51">
            <a:extLst>
              <a:ext uri="{FF2B5EF4-FFF2-40B4-BE49-F238E27FC236}">
                <a16:creationId xmlns:a16="http://schemas.microsoft.com/office/drawing/2014/main" id="{01361646-DBC4-4C2F-AC87-D8E059B8D439}"/>
              </a:ext>
            </a:extLst>
          </p:cNvPr>
          <p:cNvSpPr/>
          <p:nvPr/>
        </p:nvSpPr>
        <p:spPr>
          <a:xfrm>
            <a:off x="2165230" y="4687441"/>
            <a:ext cx="1536580" cy="1064475"/>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a:latin typeface="+mn-ea"/>
              </a:rPr>
              <a:t>スポンサード</a:t>
            </a:r>
            <a:endParaRPr kumimoji="1" lang="en-US" altLang="ja-JP" sz="1200" b="1" dirty="0">
              <a:latin typeface="+mn-ea"/>
            </a:endParaRPr>
          </a:p>
          <a:p>
            <a:pPr algn="ctr"/>
            <a:r>
              <a:rPr kumimoji="1" lang="ja-JP" altLang="en-US" sz="1200" b="1" dirty="0">
                <a:latin typeface="+mn-ea"/>
              </a:rPr>
              <a:t>チャンネル</a:t>
            </a:r>
            <a:endParaRPr kumimoji="1" lang="en-US" altLang="ja-JP" sz="1200" b="1" dirty="0">
              <a:latin typeface="+mn-ea"/>
            </a:endParaRPr>
          </a:p>
          <a:p>
            <a:pPr algn="ctr"/>
            <a:r>
              <a:rPr kumimoji="1" lang="ja-JP" altLang="en-US" sz="1200" b="1" dirty="0">
                <a:latin typeface="+mn-ea"/>
              </a:rPr>
              <a:t>（</a:t>
            </a:r>
            <a:r>
              <a:rPr kumimoji="1" lang="en-US" altLang="ja-JP" sz="1200" b="1" dirty="0">
                <a:latin typeface="+mn-ea"/>
              </a:rPr>
              <a:t>P.11</a:t>
            </a:r>
            <a:r>
              <a:rPr kumimoji="1" lang="ja-JP" altLang="en-US" sz="1200" b="1" dirty="0">
                <a:latin typeface="+mn-ea"/>
              </a:rPr>
              <a:t>）</a:t>
            </a:r>
          </a:p>
        </p:txBody>
      </p:sp>
      <p:sp>
        <p:nvSpPr>
          <p:cNvPr id="53" name="正方形/長方形 52">
            <a:extLst>
              <a:ext uri="{FF2B5EF4-FFF2-40B4-BE49-F238E27FC236}">
                <a16:creationId xmlns:a16="http://schemas.microsoft.com/office/drawing/2014/main" id="{32B5C357-6808-4B25-99FE-2CC6440A9159}"/>
              </a:ext>
            </a:extLst>
          </p:cNvPr>
          <p:cNvSpPr/>
          <p:nvPr/>
        </p:nvSpPr>
        <p:spPr>
          <a:xfrm>
            <a:off x="7280694" y="4687441"/>
            <a:ext cx="1536580" cy="1064475"/>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sz="1200" b="1" dirty="0">
                <a:latin typeface="+mn-ea"/>
              </a:rPr>
              <a:t>Instant Topics</a:t>
            </a:r>
          </a:p>
          <a:p>
            <a:pPr algn="ctr"/>
            <a:r>
              <a:rPr kumimoji="1" lang="ja-JP" altLang="en-US" sz="1200" b="1" dirty="0">
                <a:latin typeface="+mn-ea"/>
              </a:rPr>
              <a:t>（</a:t>
            </a:r>
            <a:r>
              <a:rPr kumimoji="1" lang="en-US" altLang="ja-JP" sz="1200" b="1" dirty="0">
                <a:latin typeface="+mn-ea"/>
              </a:rPr>
              <a:t>P.10</a:t>
            </a:r>
            <a:r>
              <a:rPr kumimoji="1" lang="ja-JP" altLang="en-US" sz="1200" b="1" dirty="0">
                <a:latin typeface="+mn-ea"/>
              </a:rPr>
              <a:t>）</a:t>
            </a:r>
            <a:endParaRPr kumimoji="1" lang="en-US" altLang="ja-JP" sz="1200" b="1" dirty="0">
              <a:latin typeface="+mn-ea"/>
            </a:endParaRPr>
          </a:p>
        </p:txBody>
      </p:sp>
      <p:cxnSp>
        <p:nvCxnSpPr>
          <p:cNvPr id="67" name="直線矢印コネクタ 66">
            <a:extLst>
              <a:ext uri="{FF2B5EF4-FFF2-40B4-BE49-F238E27FC236}">
                <a16:creationId xmlns:a16="http://schemas.microsoft.com/office/drawing/2014/main" id="{05D1F59A-3D6B-4ADF-BED2-71DF20165A32}"/>
              </a:ext>
            </a:extLst>
          </p:cNvPr>
          <p:cNvCxnSpPr>
            <a:stCxn id="10" idx="2"/>
            <a:endCxn id="51" idx="0"/>
          </p:cNvCxnSpPr>
          <p:nvPr/>
        </p:nvCxnSpPr>
        <p:spPr>
          <a:xfrm>
            <a:off x="1225490" y="4036022"/>
            <a:ext cx="0" cy="6514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395C315D-7AF8-49D9-8283-B4FDF0441BFB}"/>
              </a:ext>
            </a:extLst>
          </p:cNvPr>
          <p:cNvCxnSpPr/>
          <p:nvPr/>
        </p:nvCxnSpPr>
        <p:spPr>
          <a:xfrm>
            <a:off x="2933520" y="4036022"/>
            <a:ext cx="0" cy="6514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963D0E4C-C2B2-4A69-9305-0AB3C1008294}"/>
              </a:ext>
            </a:extLst>
          </p:cNvPr>
          <p:cNvCxnSpPr/>
          <p:nvPr/>
        </p:nvCxnSpPr>
        <p:spPr>
          <a:xfrm>
            <a:off x="4641550" y="4036022"/>
            <a:ext cx="0" cy="6514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267F1125-AB59-481F-BCEB-43F8FA375D76}"/>
              </a:ext>
            </a:extLst>
          </p:cNvPr>
          <p:cNvCxnSpPr/>
          <p:nvPr/>
        </p:nvCxnSpPr>
        <p:spPr>
          <a:xfrm>
            <a:off x="6349580" y="4036022"/>
            <a:ext cx="0" cy="6514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E4441F98-9AEB-4B80-95E3-89FF065EF966}"/>
              </a:ext>
            </a:extLst>
          </p:cNvPr>
          <p:cNvCxnSpPr/>
          <p:nvPr/>
        </p:nvCxnSpPr>
        <p:spPr>
          <a:xfrm>
            <a:off x="8048984" y="4036022"/>
            <a:ext cx="0" cy="6514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222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a:extLst>
              <a:ext uri="{FF2B5EF4-FFF2-40B4-BE49-F238E27FC236}">
                <a16:creationId xmlns:a16="http://schemas.microsoft.com/office/drawing/2014/main" id="{1794FF3C-5662-40C4-959E-0E4E1ABEA016}"/>
              </a:ext>
            </a:extLst>
          </p:cNvPr>
          <p:cNvSpPr>
            <a:spLocks noGrp="1"/>
          </p:cNvSpPr>
          <p:nvPr>
            <p:ph type="title"/>
          </p:nvPr>
        </p:nvSpPr>
        <p:spPr>
          <a:xfrm>
            <a:off x="457200" y="319609"/>
            <a:ext cx="8229600" cy="894583"/>
          </a:xfrm>
        </p:spPr>
        <p:txBody>
          <a:bodyPr>
            <a:normAutofit/>
          </a:bodyPr>
          <a:lstStyle/>
          <a:p>
            <a:pPr algn="l"/>
            <a:r>
              <a:rPr lang="ja-JP" altLang="en-US" sz="2400" b="1" dirty="0">
                <a:latin typeface="+mn-ea"/>
                <a:ea typeface="+mn-ea"/>
              </a:rPr>
              <a:t>タイアップ広告一覧</a:t>
            </a:r>
          </a:p>
        </p:txBody>
      </p:sp>
      <p:sp>
        <p:nvSpPr>
          <p:cNvPr id="20" name="スライド番号プレースホルダー 19">
            <a:extLst>
              <a:ext uri="{FF2B5EF4-FFF2-40B4-BE49-F238E27FC236}">
                <a16:creationId xmlns:a16="http://schemas.microsoft.com/office/drawing/2014/main" id="{15743BEB-B464-46CD-B612-1ED8503652A4}"/>
              </a:ext>
            </a:extLst>
          </p:cNvPr>
          <p:cNvSpPr>
            <a:spLocks noGrp="1"/>
          </p:cNvSpPr>
          <p:nvPr>
            <p:ph type="sldNum" sz="quarter" idx="12"/>
          </p:nvPr>
        </p:nvSpPr>
        <p:spPr/>
        <p:txBody>
          <a:bodyPr/>
          <a:lstStyle/>
          <a:p>
            <a:fld id="{E7AC55E0-26AD-443B-B64D-A46E8B740E51}" type="slidenum">
              <a:rPr kumimoji="1" lang="ja-JP" altLang="en-US" smtClean="0"/>
              <a:pPr/>
              <a:t>3</a:t>
            </a:fld>
            <a:endParaRPr kumimoji="1" lang="ja-JP" altLang="en-US"/>
          </a:p>
        </p:txBody>
      </p:sp>
      <p:graphicFrame>
        <p:nvGraphicFramePr>
          <p:cNvPr id="2" name="表 1">
            <a:extLst>
              <a:ext uri="{FF2B5EF4-FFF2-40B4-BE49-F238E27FC236}">
                <a16:creationId xmlns:a16="http://schemas.microsoft.com/office/drawing/2014/main" id="{9F2E3573-99EA-4D2F-9D92-774FF4EB5F59}"/>
              </a:ext>
            </a:extLst>
          </p:cNvPr>
          <p:cNvGraphicFramePr>
            <a:graphicFrameLocks noGrp="1"/>
          </p:cNvGraphicFramePr>
          <p:nvPr>
            <p:extLst>
              <p:ext uri="{D42A27DB-BD31-4B8C-83A1-F6EECF244321}">
                <p14:modId xmlns:p14="http://schemas.microsoft.com/office/powerpoint/2010/main" val="1442778149"/>
              </p:ext>
            </p:extLst>
          </p:nvPr>
        </p:nvGraphicFramePr>
        <p:xfrm>
          <a:off x="171450" y="1747867"/>
          <a:ext cx="8801100" cy="4237950"/>
        </p:xfrm>
        <a:graphic>
          <a:graphicData uri="http://schemas.openxmlformats.org/drawingml/2006/table">
            <a:tbl>
              <a:tblPr firstRow="1" bandRow="1">
                <a:tableStyleId>{00A15C55-8517-42AA-B614-E9B94910E393}</a:tableStyleId>
              </a:tblPr>
              <a:tblGrid>
                <a:gridCol w="2000250">
                  <a:extLst>
                    <a:ext uri="{9D8B030D-6E8A-4147-A177-3AD203B41FA5}">
                      <a16:colId xmlns:a16="http://schemas.microsoft.com/office/drawing/2014/main" val="48424545"/>
                    </a:ext>
                  </a:extLst>
                </a:gridCol>
                <a:gridCol w="933450">
                  <a:extLst>
                    <a:ext uri="{9D8B030D-6E8A-4147-A177-3AD203B41FA5}">
                      <a16:colId xmlns:a16="http://schemas.microsoft.com/office/drawing/2014/main" val="4116535186"/>
                    </a:ext>
                  </a:extLst>
                </a:gridCol>
                <a:gridCol w="976993">
                  <a:extLst>
                    <a:ext uri="{9D8B030D-6E8A-4147-A177-3AD203B41FA5}">
                      <a16:colId xmlns:a16="http://schemas.microsoft.com/office/drawing/2014/main" val="3832565777"/>
                    </a:ext>
                  </a:extLst>
                </a:gridCol>
                <a:gridCol w="1110343">
                  <a:extLst>
                    <a:ext uri="{9D8B030D-6E8A-4147-A177-3AD203B41FA5}">
                      <a16:colId xmlns:a16="http://schemas.microsoft.com/office/drawing/2014/main" val="2478819215"/>
                    </a:ext>
                  </a:extLst>
                </a:gridCol>
                <a:gridCol w="1583871">
                  <a:extLst>
                    <a:ext uri="{9D8B030D-6E8A-4147-A177-3AD203B41FA5}">
                      <a16:colId xmlns:a16="http://schemas.microsoft.com/office/drawing/2014/main" val="4255239575"/>
                    </a:ext>
                  </a:extLst>
                </a:gridCol>
                <a:gridCol w="2196193">
                  <a:extLst>
                    <a:ext uri="{9D8B030D-6E8A-4147-A177-3AD203B41FA5}">
                      <a16:colId xmlns:a16="http://schemas.microsoft.com/office/drawing/2014/main" val="2991314006"/>
                    </a:ext>
                  </a:extLst>
                </a:gridCol>
              </a:tblGrid>
              <a:tr h="706325">
                <a:tc>
                  <a:txBody>
                    <a:bodyPr/>
                    <a:lstStyle/>
                    <a:p>
                      <a:pPr algn="ctr"/>
                      <a:r>
                        <a:rPr kumimoji="1" lang="ja-JP" altLang="en-US" sz="1200" b="1" dirty="0">
                          <a:solidFill>
                            <a:schemeClr val="bg2">
                              <a:lumMod val="25000"/>
                            </a:schemeClr>
                          </a:solidFill>
                          <a:latin typeface="+mn-ea"/>
                          <a:ea typeface="+mn-ea"/>
                        </a:rPr>
                        <a:t>メニュー</a:t>
                      </a:r>
                    </a:p>
                  </a:txBody>
                  <a:tcPr anchor="ctr"/>
                </a:tc>
                <a:tc>
                  <a:txBody>
                    <a:bodyPr/>
                    <a:lstStyle/>
                    <a:p>
                      <a:pPr algn="ctr"/>
                      <a:r>
                        <a:rPr kumimoji="1" lang="ja-JP" altLang="en-US" sz="1200" b="1" dirty="0">
                          <a:solidFill>
                            <a:schemeClr val="bg2">
                              <a:lumMod val="25000"/>
                            </a:schemeClr>
                          </a:solidFill>
                          <a:latin typeface="+mn-ea"/>
                          <a:ea typeface="+mn-ea"/>
                        </a:rPr>
                        <a:t>デザイン</a:t>
                      </a:r>
                    </a:p>
                  </a:txBody>
                  <a:tcPr anchor="ctr"/>
                </a:tc>
                <a:tc>
                  <a:txBody>
                    <a:bodyPr/>
                    <a:lstStyle/>
                    <a:p>
                      <a:pPr algn="ctr"/>
                      <a:r>
                        <a:rPr kumimoji="1" lang="ja-JP" altLang="en-US" sz="1200" b="1" dirty="0">
                          <a:solidFill>
                            <a:schemeClr val="bg2">
                              <a:lumMod val="25000"/>
                            </a:schemeClr>
                          </a:solidFill>
                          <a:latin typeface="+mn-ea"/>
                          <a:ea typeface="+mn-ea"/>
                        </a:rPr>
                        <a:t>タグ</a:t>
                      </a:r>
                      <a:endParaRPr kumimoji="1" lang="en-US" altLang="ja-JP" sz="1200" b="1" dirty="0">
                        <a:solidFill>
                          <a:schemeClr val="bg2">
                            <a:lumMod val="25000"/>
                          </a:schemeClr>
                        </a:solidFill>
                        <a:latin typeface="+mn-ea"/>
                        <a:ea typeface="+mn-ea"/>
                      </a:endParaRPr>
                    </a:p>
                    <a:p>
                      <a:pPr algn="ctr"/>
                      <a:r>
                        <a:rPr kumimoji="1" lang="ja-JP" altLang="en-US" sz="1200" b="1" dirty="0">
                          <a:solidFill>
                            <a:schemeClr val="bg2">
                              <a:lumMod val="25000"/>
                            </a:schemeClr>
                          </a:solidFill>
                          <a:latin typeface="+mn-ea"/>
                          <a:ea typeface="+mn-ea"/>
                        </a:rPr>
                        <a:t>埋め込み</a:t>
                      </a:r>
                    </a:p>
                  </a:txBody>
                  <a:tcPr anchor="ctr"/>
                </a:tc>
                <a:tc>
                  <a:txBody>
                    <a:bodyPr/>
                    <a:lstStyle/>
                    <a:p>
                      <a:pPr algn="ctr"/>
                      <a:r>
                        <a:rPr kumimoji="1" lang="ja-JP" altLang="en-US" sz="1200" b="1" dirty="0">
                          <a:solidFill>
                            <a:schemeClr val="bg2">
                              <a:lumMod val="25000"/>
                            </a:schemeClr>
                          </a:solidFill>
                          <a:latin typeface="+mn-ea"/>
                          <a:ea typeface="+mn-ea"/>
                        </a:rPr>
                        <a:t>編集誘導枠</a:t>
                      </a:r>
                    </a:p>
                  </a:txBody>
                  <a:tcPr anchor="ctr"/>
                </a:tc>
                <a:tc>
                  <a:txBody>
                    <a:bodyPr/>
                    <a:lstStyle/>
                    <a:p>
                      <a:pPr algn="ctr"/>
                      <a:r>
                        <a:rPr kumimoji="1" lang="ja-JP" altLang="en-US" sz="1200" b="1" dirty="0">
                          <a:solidFill>
                            <a:schemeClr val="bg2">
                              <a:lumMod val="25000"/>
                            </a:schemeClr>
                          </a:solidFill>
                          <a:latin typeface="+mn-ea"/>
                          <a:ea typeface="+mn-ea"/>
                        </a:rPr>
                        <a:t>費用</a:t>
                      </a:r>
                      <a:endParaRPr kumimoji="1" lang="en-US" altLang="ja-JP" sz="1200" b="1" dirty="0">
                        <a:solidFill>
                          <a:schemeClr val="bg2">
                            <a:lumMod val="25000"/>
                          </a:schemeClr>
                        </a:solidFill>
                        <a:latin typeface="+mn-ea"/>
                        <a:ea typeface="+mn-ea"/>
                      </a:endParaRPr>
                    </a:p>
                    <a:p>
                      <a:pPr algn="ctr"/>
                      <a:r>
                        <a:rPr kumimoji="1" lang="en-US" altLang="ja-JP" sz="1050" b="1" dirty="0">
                          <a:solidFill>
                            <a:schemeClr val="bg2">
                              <a:lumMod val="25000"/>
                            </a:schemeClr>
                          </a:solidFill>
                          <a:latin typeface="+mn-ea"/>
                          <a:ea typeface="+mn-ea"/>
                        </a:rPr>
                        <a:t>※</a:t>
                      </a:r>
                      <a:r>
                        <a:rPr kumimoji="1" lang="ja-JP" altLang="en-US" sz="1050" b="1" dirty="0">
                          <a:solidFill>
                            <a:schemeClr val="bg2">
                              <a:lumMod val="25000"/>
                            </a:schemeClr>
                          </a:solidFill>
                          <a:latin typeface="+mn-ea"/>
                          <a:ea typeface="+mn-ea"/>
                        </a:rPr>
                        <a:t>すべて税別</a:t>
                      </a:r>
                      <a:endParaRPr kumimoji="1" lang="ja-JP" altLang="en-US" sz="1200" b="1" dirty="0">
                        <a:solidFill>
                          <a:schemeClr val="bg2">
                            <a:lumMod val="25000"/>
                          </a:schemeClr>
                        </a:solidFill>
                        <a:latin typeface="+mn-ea"/>
                        <a:ea typeface="+mn-ea"/>
                      </a:endParaRPr>
                    </a:p>
                  </a:txBody>
                  <a:tcPr anchor="ctr"/>
                </a:tc>
                <a:tc>
                  <a:txBody>
                    <a:bodyPr/>
                    <a:lstStyle/>
                    <a:p>
                      <a:pPr algn="ctr"/>
                      <a:r>
                        <a:rPr kumimoji="1" lang="ja-JP" altLang="en-US" sz="1200" b="1" dirty="0">
                          <a:solidFill>
                            <a:schemeClr val="bg2">
                              <a:lumMod val="25000"/>
                            </a:schemeClr>
                          </a:solidFill>
                          <a:latin typeface="+mn-ea"/>
                          <a:ea typeface="+mn-ea"/>
                        </a:rPr>
                        <a:t>備考</a:t>
                      </a:r>
                    </a:p>
                  </a:txBody>
                  <a:tcPr anchor="ctr"/>
                </a:tc>
                <a:extLst>
                  <a:ext uri="{0D108BD9-81ED-4DB2-BD59-A6C34878D82A}">
                    <a16:rowId xmlns:a16="http://schemas.microsoft.com/office/drawing/2014/main" val="3399653100"/>
                  </a:ext>
                </a:extLst>
              </a:tr>
              <a:tr h="706325">
                <a:tc>
                  <a:txBody>
                    <a:bodyPr/>
                    <a:lstStyle/>
                    <a:p>
                      <a:pPr algn="ctr"/>
                      <a:r>
                        <a:rPr kumimoji="1" lang="ja-JP" altLang="en-US" sz="1400" b="0" dirty="0">
                          <a:latin typeface="+mn-ea"/>
                          <a:ea typeface="+mn-ea"/>
                        </a:rPr>
                        <a:t>日経ビジネス電子版</a:t>
                      </a:r>
                      <a:endParaRPr kumimoji="1" lang="en-US" altLang="ja-JP" sz="1400" b="0" dirty="0">
                        <a:latin typeface="+mn-ea"/>
                        <a:ea typeface="+mn-ea"/>
                      </a:endParaRPr>
                    </a:p>
                    <a:p>
                      <a:pPr algn="ctr"/>
                      <a:r>
                        <a:rPr kumimoji="1" lang="en-US" altLang="ja-JP" sz="1400" b="0" dirty="0">
                          <a:latin typeface="+mn-ea"/>
                          <a:ea typeface="+mn-ea"/>
                        </a:rPr>
                        <a:t>Special</a:t>
                      </a:r>
                      <a:endParaRPr kumimoji="1" lang="ja-JP" altLang="en-US" sz="1400" b="0" dirty="0">
                        <a:latin typeface="+mn-ea"/>
                        <a:ea typeface="+mn-ea"/>
                      </a:endParaRPr>
                    </a:p>
                  </a:txBody>
                  <a:tcPr anchor="ctr"/>
                </a:tc>
                <a:tc>
                  <a:txBody>
                    <a:bodyPr/>
                    <a:lstStyle/>
                    <a:p>
                      <a:pPr algn="ctr"/>
                      <a:r>
                        <a:rPr kumimoji="1" lang="ja-JP" altLang="en-US" sz="1400" dirty="0">
                          <a:latin typeface="+mn-ea"/>
                          <a:ea typeface="+mn-ea"/>
                        </a:rPr>
                        <a:t>自由</a:t>
                      </a:r>
                    </a:p>
                  </a:txBody>
                  <a:tcPr anchor="ctr"/>
                </a:tc>
                <a:tc>
                  <a:txBody>
                    <a:bodyPr/>
                    <a:lstStyle/>
                    <a:p>
                      <a:pPr algn="ctr"/>
                      <a:r>
                        <a:rPr kumimoji="1" lang="ja-JP" altLang="en-US" sz="1400" dirty="0">
                          <a:latin typeface="+mn-ea"/>
                          <a:ea typeface="+mn-ea"/>
                        </a:rPr>
                        <a:t>可</a:t>
                      </a:r>
                    </a:p>
                  </a:txBody>
                  <a:tcPr anchor="ctr"/>
                </a:tc>
                <a:tc>
                  <a:txBody>
                    <a:bodyPr/>
                    <a:lstStyle/>
                    <a:p>
                      <a:pPr algn="ctr"/>
                      <a:r>
                        <a:rPr kumimoji="1" lang="en-US" altLang="ja-JP" sz="1400" dirty="0">
                          <a:latin typeface="+mn-ea"/>
                          <a:ea typeface="+mn-ea"/>
                        </a:rPr>
                        <a:t>×</a:t>
                      </a:r>
                      <a:endParaRPr kumimoji="1" lang="ja-JP" altLang="en-US" sz="1400" dirty="0">
                        <a:latin typeface="+mn-ea"/>
                        <a:ea typeface="+mn-ea"/>
                      </a:endParaRPr>
                    </a:p>
                  </a:txBody>
                  <a:tcPr anchor="ctr"/>
                </a:tc>
                <a:tc>
                  <a:txBody>
                    <a:bodyPr/>
                    <a:lstStyle/>
                    <a:p>
                      <a:pPr algn="ctr"/>
                      <a:r>
                        <a:rPr kumimoji="1" lang="en-US" altLang="ja-JP" sz="1400" dirty="0">
                          <a:latin typeface="+mn-ea"/>
                          <a:ea typeface="+mn-ea"/>
                        </a:rPr>
                        <a:t>3,500,000</a:t>
                      </a:r>
                      <a:r>
                        <a:rPr kumimoji="1" lang="ja-JP" altLang="en-US" sz="1400" dirty="0">
                          <a:latin typeface="+mn-ea"/>
                          <a:ea typeface="+mn-ea"/>
                        </a:rPr>
                        <a:t>円</a:t>
                      </a:r>
                    </a:p>
                  </a:txBody>
                  <a:tcPr anchor="ctr"/>
                </a:tc>
                <a:tc>
                  <a:txBody>
                    <a:bodyPr/>
                    <a:lstStyle/>
                    <a:p>
                      <a:pPr algn="ctr"/>
                      <a:r>
                        <a:rPr kumimoji="1" lang="ja-JP" altLang="en-US" sz="1400" dirty="0">
                          <a:latin typeface="+mn-ea"/>
                          <a:ea typeface="+mn-ea"/>
                        </a:rPr>
                        <a:t>想定</a:t>
                      </a:r>
                      <a:r>
                        <a:rPr kumimoji="1" lang="en-US" altLang="ja-JP" sz="1400" dirty="0">
                          <a:latin typeface="+mn-ea"/>
                          <a:ea typeface="+mn-ea"/>
                        </a:rPr>
                        <a:t>PV</a:t>
                      </a:r>
                    </a:p>
                    <a:p>
                      <a:pPr algn="ctr"/>
                      <a:r>
                        <a:rPr kumimoji="1" lang="ja-JP" altLang="en-US" sz="1400" dirty="0">
                          <a:latin typeface="+mn-ea"/>
                          <a:ea typeface="+mn-ea"/>
                        </a:rPr>
                        <a:t>＝</a:t>
                      </a:r>
                      <a:r>
                        <a:rPr kumimoji="1" lang="en-US" altLang="ja-JP" sz="1400" dirty="0">
                          <a:latin typeface="+mn-ea"/>
                          <a:ea typeface="+mn-ea"/>
                        </a:rPr>
                        <a:t>5,000</a:t>
                      </a:r>
                      <a:r>
                        <a:rPr kumimoji="1" lang="ja-JP" altLang="en-US" sz="1400" dirty="0">
                          <a:latin typeface="+mn-ea"/>
                          <a:ea typeface="+mn-ea"/>
                        </a:rPr>
                        <a:t>～</a:t>
                      </a:r>
                      <a:r>
                        <a:rPr kumimoji="1" lang="en-US" altLang="ja-JP" sz="1400" dirty="0">
                          <a:latin typeface="+mn-ea"/>
                          <a:ea typeface="+mn-ea"/>
                        </a:rPr>
                        <a:t>7,000PV</a:t>
                      </a:r>
                      <a:endParaRPr kumimoji="1" lang="ja-JP" altLang="en-US" sz="1400" dirty="0">
                        <a:latin typeface="+mn-ea"/>
                        <a:ea typeface="+mn-ea"/>
                      </a:endParaRPr>
                    </a:p>
                  </a:txBody>
                  <a:tcPr anchor="ctr"/>
                </a:tc>
                <a:extLst>
                  <a:ext uri="{0D108BD9-81ED-4DB2-BD59-A6C34878D82A}">
                    <a16:rowId xmlns:a16="http://schemas.microsoft.com/office/drawing/2014/main" val="1695454714"/>
                  </a:ext>
                </a:extLst>
              </a:tr>
              <a:tr h="706325">
                <a:tc>
                  <a:txBody>
                    <a:bodyPr/>
                    <a:lstStyle/>
                    <a:p>
                      <a:pPr algn="ctr"/>
                      <a:r>
                        <a:rPr kumimoji="1" lang="ja-JP" altLang="en-US" sz="1400" b="0" dirty="0">
                          <a:latin typeface="+mn-ea"/>
                          <a:ea typeface="+mn-ea"/>
                        </a:rPr>
                        <a:t>日経ビジネス電子版</a:t>
                      </a:r>
                      <a:endParaRPr kumimoji="1" lang="en-US" altLang="ja-JP" sz="1400" b="0" dirty="0">
                        <a:latin typeface="+mn-ea"/>
                        <a:ea typeface="+mn-ea"/>
                      </a:endParaRPr>
                    </a:p>
                    <a:p>
                      <a:pPr algn="ctr"/>
                      <a:r>
                        <a:rPr kumimoji="1" lang="en-US" altLang="ja-JP" sz="1400" b="0" dirty="0">
                          <a:latin typeface="+mn-ea"/>
                          <a:ea typeface="+mn-ea"/>
                        </a:rPr>
                        <a:t>Special</a:t>
                      </a:r>
                      <a:r>
                        <a:rPr kumimoji="1" lang="ja-JP" altLang="en-US" sz="1400" b="0" dirty="0">
                          <a:latin typeface="+mn-ea"/>
                          <a:ea typeface="+mn-ea"/>
                        </a:rPr>
                        <a:t>・</a:t>
                      </a:r>
                      <a:r>
                        <a:rPr kumimoji="1" lang="en-US" altLang="ja-JP" sz="1400" b="0" dirty="0">
                          <a:latin typeface="+mn-ea"/>
                          <a:ea typeface="+mn-ea"/>
                        </a:rPr>
                        <a:t>ID</a:t>
                      </a:r>
                      <a:r>
                        <a:rPr kumimoji="1" lang="ja-JP" altLang="en-US" sz="1400" b="0" dirty="0">
                          <a:latin typeface="+mn-ea"/>
                          <a:ea typeface="+mn-ea"/>
                        </a:rPr>
                        <a:t>保証</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自由</a:t>
                      </a:r>
                    </a:p>
                  </a:txBody>
                  <a:tcPr anchor="ctr"/>
                </a:tc>
                <a:tc>
                  <a:txBody>
                    <a:bodyPr/>
                    <a:lstStyle/>
                    <a:p>
                      <a:pPr algn="ctr"/>
                      <a:r>
                        <a:rPr kumimoji="1" lang="ja-JP" altLang="en-US" sz="1400" dirty="0">
                          <a:latin typeface="+mn-ea"/>
                          <a:ea typeface="+mn-ea"/>
                        </a:rPr>
                        <a:t>可</a:t>
                      </a:r>
                    </a:p>
                  </a:txBody>
                  <a:tcPr anchor="ctr"/>
                </a:tc>
                <a:tc>
                  <a:txBody>
                    <a:bodyPr/>
                    <a:lstStyle/>
                    <a:p>
                      <a:pPr algn="ctr"/>
                      <a:r>
                        <a:rPr kumimoji="1" lang="en-US" altLang="ja-JP" sz="1400" dirty="0">
                          <a:latin typeface="+mn-ea"/>
                          <a:ea typeface="+mn-ea"/>
                        </a:rPr>
                        <a:t>×</a:t>
                      </a:r>
                      <a:endParaRPr kumimoji="1" lang="ja-JP" altLang="en-US" sz="1400" dirty="0">
                        <a:latin typeface="+mn-ea"/>
                        <a:ea typeface="+mn-ea"/>
                      </a:endParaRPr>
                    </a:p>
                  </a:txBody>
                  <a:tcPr anchor="ctr"/>
                </a:tc>
                <a:tc>
                  <a:txBody>
                    <a:bodyPr/>
                    <a:lstStyle/>
                    <a:p>
                      <a:pPr algn="ctr"/>
                      <a:r>
                        <a:rPr kumimoji="1" lang="en-US" altLang="ja-JP" sz="1400" dirty="0">
                          <a:latin typeface="+mn-ea"/>
                          <a:ea typeface="+mn-ea"/>
                        </a:rPr>
                        <a:t>4,500,000</a:t>
                      </a:r>
                      <a:r>
                        <a:rPr kumimoji="1" lang="ja-JP" altLang="en-US" sz="1400" dirty="0">
                          <a:latin typeface="+mn-ea"/>
                          <a:ea typeface="+mn-ea"/>
                        </a:rPr>
                        <a:t>円</a:t>
                      </a:r>
                    </a:p>
                  </a:txBody>
                  <a:tcPr anchor="ctr"/>
                </a:tc>
                <a:tc>
                  <a:txBody>
                    <a:bodyPr/>
                    <a:lstStyle/>
                    <a:p>
                      <a:pPr algn="ctr"/>
                      <a:r>
                        <a:rPr kumimoji="1" lang="ja-JP" altLang="en-US" sz="1200" dirty="0">
                          <a:latin typeface="+mn-ea"/>
                          <a:ea typeface="+mn-ea"/>
                        </a:rPr>
                        <a:t>保証</a:t>
                      </a:r>
                      <a:r>
                        <a:rPr kumimoji="1" lang="en-US" altLang="ja-JP" sz="1200" dirty="0">
                          <a:latin typeface="+mn-ea"/>
                          <a:ea typeface="+mn-ea"/>
                        </a:rPr>
                        <a:t>UB</a:t>
                      </a:r>
                      <a:r>
                        <a:rPr kumimoji="1" lang="ja-JP" altLang="en-US" sz="1200" dirty="0">
                          <a:latin typeface="+mn-ea"/>
                          <a:ea typeface="+mn-ea"/>
                        </a:rPr>
                        <a:t>数</a:t>
                      </a:r>
                      <a:endParaRPr kumimoji="1" lang="en-US" altLang="ja-JP" sz="1200" dirty="0">
                        <a:latin typeface="+mn-ea"/>
                        <a:ea typeface="+mn-ea"/>
                      </a:endParaRPr>
                    </a:p>
                    <a:p>
                      <a:pPr algn="ctr"/>
                      <a:r>
                        <a:rPr kumimoji="1" lang="ja-JP" altLang="en-US" sz="1200" dirty="0">
                          <a:latin typeface="+mn-ea"/>
                          <a:ea typeface="+mn-ea"/>
                        </a:rPr>
                        <a:t>＝経営層</a:t>
                      </a:r>
                      <a:r>
                        <a:rPr kumimoji="1" lang="en-US" altLang="ja-JP" sz="1200" dirty="0">
                          <a:latin typeface="+mn-ea"/>
                          <a:ea typeface="+mn-ea"/>
                        </a:rPr>
                        <a:t>1,500UB</a:t>
                      </a:r>
                      <a:r>
                        <a:rPr kumimoji="1" lang="ja-JP" altLang="en-US" sz="1200" dirty="0">
                          <a:latin typeface="+mn-ea"/>
                          <a:ea typeface="+mn-ea"/>
                        </a:rPr>
                        <a:t> </a:t>
                      </a:r>
                      <a:r>
                        <a:rPr kumimoji="1" lang="en-US" altLang="ja-JP" sz="1200" dirty="0">
                          <a:latin typeface="+mn-ea"/>
                          <a:ea typeface="+mn-ea"/>
                        </a:rPr>
                        <a:t>or</a:t>
                      </a:r>
                    </a:p>
                    <a:p>
                      <a:pPr algn="ctr"/>
                      <a:r>
                        <a:rPr kumimoji="1" lang="ja-JP" altLang="en-US" sz="1200" dirty="0">
                          <a:latin typeface="+mn-ea"/>
                          <a:ea typeface="+mn-ea"/>
                        </a:rPr>
                        <a:t> 部長以上</a:t>
                      </a:r>
                      <a:r>
                        <a:rPr kumimoji="1" lang="en-US" altLang="ja-JP" sz="1200" dirty="0">
                          <a:latin typeface="+mn-ea"/>
                          <a:ea typeface="+mn-ea"/>
                        </a:rPr>
                        <a:t>3,000UB</a:t>
                      </a:r>
                    </a:p>
                  </a:txBody>
                  <a:tcPr anchor="ctr"/>
                </a:tc>
                <a:extLst>
                  <a:ext uri="{0D108BD9-81ED-4DB2-BD59-A6C34878D82A}">
                    <a16:rowId xmlns:a16="http://schemas.microsoft.com/office/drawing/2014/main" val="3848952271"/>
                  </a:ext>
                </a:extLst>
              </a:tr>
              <a:tr h="706325">
                <a:tc>
                  <a:txBody>
                    <a:bodyPr/>
                    <a:lstStyle/>
                    <a:p>
                      <a:pPr algn="ctr"/>
                      <a:r>
                        <a:rPr kumimoji="1" lang="ja-JP" altLang="en-US" sz="1400" b="0" dirty="0">
                          <a:latin typeface="+mn-ea"/>
                          <a:ea typeface="+mn-ea"/>
                        </a:rPr>
                        <a:t>日経ビジネス電子版</a:t>
                      </a:r>
                      <a:endParaRPr kumimoji="1" lang="en-US" altLang="ja-JP" sz="1400" b="0" dirty="0">
                        <a:latin typeface="+mn-ea"/>
                        <a:ea typeface="+mn-ea"/>
                      </a:endParaRPr>
                    </a:p>
                    <a:p>
                      <a:pPr algn="ctr"/>
                      <a:r>
                        <a:rPr kumimoji="1" lang="ja-JP" altLang="en-US" sz="1400" b="0" dirty="0">
                          <a:latin typeface="+mn-ea"/>
                          <a:ea typeface="+mn-ea"/>
                        </a:rPr>
                        <a:t>ネイティブ</a:t>
                      </a:r>
                      <a:r>
                        <a:rPr kumimoji="1" lang="en-US" altLang="ja-JP" sz="1400" b="0" dirty="0">
                          <a:latin typeface="+mn-ea"/>
                          <a:ea typeface="+mn-ea"/>
                        </a:rPr>
                        <a:t>Special</a:t>
                      </a:r>
                      <a:endParaRPr kumimoji="1" lang="ja-JP" altLang="en-US" sz="1400" b="0" dirty="0">
                        <a:latin typeface="+mn-ea"/>
                        <a:ea typeface="+mn-ea"/>
                      </a:endParaRPr>
                    </a:p>
                  </a:txBody>
                  <a:tcPr anchor="ctr"/>
                </a:tc>
                <a:tc>
                  <a:txBody>
                    <a:bodyPr/>
                    <a:lstStyle/>
                    <a:p>
                      <a:pPr algn="ctr"/>
                      <a:r>
                        <a:rPr kumimoji="1" lang="ja-JP" altLang="en-US" sz="1400" dirty="0">
                          <a:latin typeface="+mn-ea"/>
                          <a:ea typeface="+mn-ea"/>
                        </a:rPr>
                        <a:t>定型</a:t>
                      </a:r>
                    </a:p>
                  </a:txBody>
                  <a:tcPr anchor="ctr"/>
                </a:tc>
                <a:tc>
                  <a:txBody>
                    <a:bodyPr/>
                    <a:lstStyle/>
                    <a:p>
                      <a:pPr algn="ctr"/>
                      <a:r>
                        <a:rPr kumimoji="1" lang="ja-JP" altLang="en-US" sz="1400" dirty="0">
                          <a:latin typeface="+mn-ea"/>
                          <a:ea typeface="+mn-ea"/>
                        </a:rPr>
                        <a:t>不可</a:t>
                      </a:r>
                    </a:p>
                  </a:txBody>
                  <a:tcPr anchor="ctr"/>
                </a:tc>
                <a:tc>
                  <a:txBody>
                    <a:bodyPr/>
                    <a:lstStyle/>
                    <a:p>
                      <a:pPr algn="ctr"/>
                      <a:r>
                        <a:rPr kumimoji="1" lang="ja-JP" altLang="en-US" sz="1400" dirty="0">
                          <a:latin typeface="+mn-ea"/>
                          <a:ea typeface="+mn-ea"/>
                        </a:rPr>
                        <a:t>〇</a:t>
                      </a:r>
                    </a:p>
                  </a:txBody>
                  <a:tcPr anchor="ctr"/>
                </a:tc>
                <a:tc>
                  <a:txBody>
                    <a:bodyPr/>
                    <a:lstStyle/>
                    <a:p>
                      <a:pPr algn="ctr"/>
                      <a:r>
                        <a:rPr kumimoji="1" lang="en-US" altLang="ja-JP" sz="1400" dirty="0">
                          <a:latin typeface="+mn-ea"/>
                          <a:ea typeface="+mn-ea"/>
                        </a:rPr>
                        <a:t>4,000,000</a:t>
                      </a:r>
                      <a:r>
                        <a:rPr kumimoji="1" lang="ja-JP" altLang="en-US" sz="1400" dirty="0">
                          <a:latin typeface="+mn-ea"/>
                          <a:ea typeface="+mn-ea"/>
                        </a:rPr>
                        <a:t>円</a:t>
                      </a:r>
                    </a:p>
                  </a:txBody>
                  <a:tcPr anchor="ctr"/>
                </a:tc>
                <a:tc>
                  <a:txBody>
                    <a:bodyPr/>
                    <a:lstStyle/>
                    <a:p>
                      <a:pPr algn="ctr"/>
                      <a:r>
                        <a:rPr kumimoji="1" lang="ja-JP" altLang="en-US" sz="1200" dirty="0">
                          <a:latin typeface="+mn-ea"/>
                          <a:ea typeface="+mn-ea"/>
                        </a:rPr>
                        <a:t>保証</a:t>
                      </a:r>
                      <a:r>
                        <a:rPr kumimoji="1" lang="en-US" altLang="ja-JP" sz="1200" dirty="0">
                          <a:latin typeface="+mn-ea"/>
                          <a:ea typeface="+mn-ea"/>
                        </a:rPr>
                        <a:t>PV</a:t>
                      </a:r>
                    </a:p>
                    <a:p>
                      <a:pPr algn="ctr"/>
                      <a:r>
                        <a:rPr kumimoji="1" lang="en-US" altLang="ja-JP" sz="1200" dirty="0">
                          <a:latin typeface="+mn-ea"/>
                          <a:ea typeface="+mn-ea"/>
                        </a:rPr>
                        <a:t> </a:t>
                      </a:r>
                      <a:r>
                        <a:rPr kumimoji="1" lang="ja-JP" altLang="en-US" sz="1200" dirty="0">
                          <a:latin typeface="+mn-ea"/>
                          <a:ea typeface="+mn-ea"/>
                        </a:rPr>
                        <a:t>＝</a:t>
                      </a:r>
                      <a:r>
                        <a:rPr kumimoji="1" lang="en-US" altLang="ja-JP" sz="1200" dirty="0">
                          <a:latin typeface="+mn-ea"/>
                          <a:ea typeface="+mn-ea"/>
                        </a:rPr>
                        <a:t>15,000PV</a:t>
                      </a:r>
                      <a:r>
                        <a:rPr kumimoji="1" lang="ja-JP" altLang="en-US" sz="1200" dirty="0">
                          <a:latin typeface="+mn-ea"/>
                          <a:ea typeface="+mn-ea"/>
                        </a:rPr>
                        <a:t>（</a:t>
                      </a:r>
                      <a:r>
                        <a:rPr kumimoji="1" lang="en-US" altLang="ja-JP" sz="1200" dirty="0" err="1">
                          <a:latin typeface="+mn-ea"/>
                          <a:ea typeface="+mn-ea"/>
                        </a:rPr>
                        <a:t>BtoC</a:t>
                      </a:r>
                      <a:r>
                        <a:rPr kumimoji="1" lang="ja-JP" altLang="en-US" sz="1200" dirty="0">
                          <a:latin typeface="+mn-ea"/>
                          <a:ea typeface="+mn-ea"/>
                        </a:rPr>
                        <a:t>）</a:t>
                      </a:r>
                      <a:endParaRPr kumimoji="1" lang="en-US" altLang="ja-JP" sz="1200" dirty="0">
                        <a:latin typeface="+mn-ea"/>
                        <a:ea typeface="+mn-ea"/>
                      </a:endParaRPr>
                    </a:p>
                    <a:p>
                      <a:pPr lvl="0" algn="l"/>
                      <a:r>
                        <a:rPr kumimoji="1" lang="ja-JP" altLang="en-US" sz="1200" dirty="0">
                          <a:latin typeface="+mn-ea"/>
                          <a:ea typeface="+mn-ea"/>
                        </a:rPr>
                        <a:t>　   ＝</a:t>
                      </a:r>
                      <a:r>
                        <a:rPr kumimoji="1" lang="en-US" altLang="ja-JP" sz="1200" dirty="0">
                          <a:latin typeface="+mn-ea"/>
                          <a:ea typeface="+mn-ea"/>
                        </a:rPr>
                        <a:t>10,000PV</a:t>
                      </a:r>
                      <a:r>
                        <a:rPr kumimoji="1" lang="ja-JP" altLang="en-US" sz="1200" dirty="0">
                          <a:latin typeface="+mn-ea"/>
                          <a:ea typeface="+mn-ea"/>
                        </a:rPr>
                        <a:t>（</a:t>
                      </a:r>
                      <a:r>
                        <a:rPr kumimoji="1" lang="en-US" altLang="ja-JP" sz="1200" dirty="0" err="1">
                          <a:latin typeface="+mn-ea"/>
                          <a:ea typeface="+mn-ea"/>
                        </a:rPr>
                        <a:t>BtoB</a:t>
                      </a:r>
                      <a:r>
                        <a:rPr kumimoji="1" lang="en-US" altLang="ja-JP" sz="1200" dirty="0">
                          <a:latin typeface="+mn-ea"/>
                          <a:ea typeface="+mn-ea"/>
                        </a:rPr>
                        <a:t>)</a:t>
                      </a:r>
                    </a:p>
                  </a:txBody>
                  <a:tcPr anchor="ctr"/>
                </a:tc>
                <a:extLst>
                  <a:ext uri="{0D108BD9-81ED-4DB2-BD59-A6C34878D82A}">
                    <a16:rowId xmlns:a16="http://schemas.microsoft.com/office/drawing/2014/main" val="2096131893"/>
                  </a:ext>
                </a:extLst>
              </a:tr>
              <a:tr h="706325">
                <a:tc>
                  <a:txBody>
                    <a:bodyPr/>
                    <a:lstStyle/>
                    <a:p>
                      <a:pPr algn="ctr"/>
                      <a:r>
                        <a:rPr kumimoji="1" lang="en-US" altLang="ja-JP" sz="1400" b="0" dirty="0">
                          <a:latin typeface="+mn-ea"/>
                          <a:ea typeface="+mn-ea"/>
                        </a:rPr>
                        <a:t>Instant Topics</a:t>
                      </a:r>
                    </a:p>
                    <a:p>
                      <a:pPr algn="ctr"/>
                      <a:r>
                        <a:rPr kumimoji="1" lang="ja-JP" altLang="en-US" sz="900" b="0" dirty="0">
                          <a:latin typeface="+mn-ea"/>
                          <a:ea typeface="+mn-ea"/>
                        </a:rPr>
                        <a:t>（ショート版ネイティブ</a:t>
                      </a:r>
                      <a:r>
                        <a:rPr kumimoji="1" lang="en-US" altLang="ja-JP" sz="900" b="0" dirty="0">
                          <a:latin typeface="+mn-ea"/>
                          <a:ea typeface="+mn-ea"/>
                        </a:rPr>
                        <a:t>Special</a:t>
                      </a:r>
                      <a:r>
                        <a:rPr kumimoji="1" lang="ja-JP" altLang="en-US" sz="900" b="0" dirty="0">
                          <a:latin typeface="+mn-ea"/>
                          <a:ea typeface="+mn-ea"/>
                        </a:rPr>
                        <a:t>）</a:t>
                      </a:r>
                      <a:endParaRPr kumimoji="1" lang="ja-JP" altLang="en-US" sz="1400" b="0" dirty="0">
                        <a:latin typeface="+mn-ea"/>
                        <a:ea typeface="+mn-ea"/>
                      </a:endParaRPr>
                    </a:p>
                  </a:txBody>
                  <a:tcPr anchor="ctr"/>
                </a:tc>
                <a:tc>
                  <a:txBody>
                    <a:bodyPr/>
                    <a:lstStyle/>
                    <a:p>
                      <a:pPr algn="ctr"/>
                      <a:r>
                        <a:rPr kumimoji="1" lang="ja-JP" altLang="en-US" sz="1400" dirty="0">
                          <a:latin typeface="+mn-ea"/>
                          <a:ea typeface="+mn-ea"/>
                        </a:rPr>
                        <a:t>定型</a:t>
                      </a:r>
                    </a:p>
                  </a:txBody>
                  <a:tcPr anchor="ctr"/>
                </a:tc>
                <a:tc>
                  <a:txBody>
                    <a:bodyPr/>
                    <a:lstStyle/>
                    <a:p>
                      <a:pPr algn="ctr"/>
                      <a:r>
                        <a:rPr kumimoji="1" lang="ja-JP" altLang="en-US" sz="1400" dirty="0">
                          <a:latin typeface="+mn-ea"/>
                          <a:ea typeface="+mn-ea"/>
                        </a:rPr>
                        <a:t>不可</a:t>
                      </a:r>
                    </a:p>
                  </a:txBody>
                  <a:tcPr anchor="ctr"/>
                </a:tc>
                <a:tc>
                  <a:txBody>
                    <a:bodyPr/>
                    <a:lstStyle/>
                    <a:p>
                      <a:pPr algn="ctr"/>
                      <a:r>
                        <a:rPr kumimoji="1" lang="ja-JP" altLang="en-US" sz="1400" dirty="0">
                          <a:latin typeface="+mn-ea"/>
                          <a:ea typeface="+mn-ea"/>
                        </a:rPr>
                        <a:t>〇</a:t>
                      </a:r>
                    </a:p>
                  </a:txBody>
                  <a:tcPr anchor="ctr"/>
                </a:tc>
                <a:tc>
                  <a:txBody>
                    <a:bodyPr/>
                    <a:lstStyle/>
                    <a:p>
                      <a:pPr algn="ctr"/>
                      <a:r>
                        <a:rPr kumimoji="1" lang="en-US" altLang="ja-JP" sz="1400" dirty="0">
                          <a:latin typeface="+mn-ea"/>
                          <a:ea typeface="+mn-ea"/>
                        </a:rPr>
                        <a:t>2,000,000</a:t>
                      </a:r>
                      <a:r>
                        <a:rPr kumimoji="1" lang="ja-JP" altLang="en-US" sz="1400" dirty="0">
                          <a:latin typeface="+mn-ea"/>
                          <a:ea typeface="+mn-ea"/>
                        </a:rPr>
                        <a:t>円</a:t>
                      </a:r>
                    </a:p>
                  </a:txBody>
                  <a:tcPr anchor="ctr"/>
                </a:tc>
                <a:tc>
                  <a:txBody>
                    <a:bodyPr/>
                    <a:lstStyle/>
                    <a:p>
                      <a:pPr algn="ctr"/>
                      <a:r>
                        <a:rPr kumimoji="1" lang="ja-JP" altLang="en-US" sz="1400" dirty="0">
                          <a:latin typeface="+mn-ea"/>
                          <a:ea typeface="+mn-ea"/>
                        </a:rPr>
                        <a:t>想定</a:t>
                      </a:r>
                      <a:r>
                        <a:rPr kumimoji="1" lang="en-US" altLang="ja-JP" sz="1400" dirty="0">
                          <a:latin typeface="+mn-ea"/>
                          <a:ea typeface="+mn-ea"/>
                        </a:rPr>
                        <a:t>PV</a:t>
                      </a:r>
                    </a:p>
                    <a:p>
                      <a:pPr algn="ctr"/>
                      <a:r>
                        <a:rPr kumimoji="1" lang="ja-JP" altLang="en-US" sz="1400" dirty="0">
                          <a:latin typeface="+mn-ea"/>
                          <a:ea typeface="+mn-ea"/>
                        </a:rPr>
                        <a:t>＝</a:t>
                      </a:r>
                      <a:r>
                        <a:rPr kumimoji="1" lang="en-US" altLang="ja-JP" sz="1400" dirty="0">
                          <a:latin typeface="+mn-ea"/>
                          <a:ea typeface="+mn-ea"/>
                        </a:rPr>
                        <a:t>5,000PV</a:t>
                      </a:r>
                    </a:p>
                  </a:txBody>
                  <a:tcPr anchor="ctr"/>
                </a:tc>
                <a:extLst>
                  <a:ext uri="{0D108BD9-81ED-4DB2-BD59-A6C34878D82A}">
                    <a16:rowId xmlns:a16="http://schemas.microsoft.com/office/drawing/2014/main" val="1702432853"/>
                  </a:ext>
                </a:extLst>
              </a:tr>
              <a:tr h="706325">
                <a:tc>
                  <a:txBody>
                    <a:bodyPr/>
                    <a:lstStyle/>
                    <a:p>
                      <a:pPr algn="ctr"/>
                      <a:r>
                        <a:rPr kumimoji="1" lang="ja-JP" altLang="en-US" sz="1400" b="0" dirty="0">
                          <a:latin typeface="+mn-ea"/>
                          <a:ea typeface="+mn-ea"/>
                        </a:rPr>
                        <a:t>スポンサード</a:t>
                      </a:r>
                      <a:endParaRPr kumimoji="1" lang="en-US" altLang="ja-JP" sz="1400" b="0" dirty="0">
                        <a:latin typeface="+mn-ea"/>
                        <a:ea typeface="+mn-ea"/>
                      </a:endParaRPr>
                    </a:p>
                    <a:p>
                      <a:pPr algn="ctr"/>
                      <a:r>
                        <a:rPr kumimoji="1" lang="ja-JP" altLang="en-US" sz="1400" b="0" dirty="0">
                          <a:latin typeface="+mn-ea"/>
                          <a:ea typeface="+mn-ea"/>
                        </a:rPr>
                        <a:t>チャンネル</a:t>
                      </a:r>
                    </a:p>
                  </a:txBody>
                  <a:tcPr anchor="ctr"/>
                </a:tc>
                <a:tc>
                  <a:txBody>
                    <a:bodyPr/>
                    <a:lstStyle/>
                    <a:p>
                      <a:pPr algn="ctr"/>
                      <a:r>
                        <a:rPr kumimoji="1" lang="ja-JP" altLang="en-US" sz="1400" dirty="0">
                          <a:latin typeface="+mn-ea"/>
                          <a:ea typeface="+mn-ea"/>
                        </a:rPr>
                        <a:t>定型</a:t>
                      </a:r>
                    </a:p>
                  </a:txBody>
                  <a:tcPr anchor="ctr"/>
                </a:tc>
                <a:tc>
                  <a:txBody>
                    <a:bodyPr/>
                    <a:lstStyle/>
                    <a:p>
                      <a:pPr algn="ctr"/>
                      <a:r>
                        <a:rPr kumimoji="1" lang="ja-JP" altLang="en-US" sz="1400" dirty="0">
                          <a:latin typeface="+mn-ea"/>
                          <a:ea typeface="+mn-ea"/>
                        </a:rPr>
                        <a:t>不可</a:t>
                      </a:r>
                    </a:p>
                  </a:txBody>
                  <a:tcPr anchor="ctr"/>
                </a:tc>
                <a:tc>
                  <a:txBody>
                    <a:bodyPr/>
                    <a:lstStyle/>
                    <a:p>
                      <a:pPr algn="ctr"/>
                      <a:r>
                        <a:rPr kumimoji="1" lang="ja-JP" altLang="en-US" sz="1400" dirty="0">
                          <a:latin typeface="+mn-ea"/>
                          <a:ea typeface="+mn-ea"/>
                        </a:rPr>
                        <a:t>〇</a:t>
                      </a:r>
                    </a:p>
                  </a:txBody>
                  <a:tcPr anchor="ctr"/>
                </a:tc>
                <a:tc>
                  <a:txBody>
                    <a:bodyPr/>
                    <a:lstStyle/>
                    <a:p>
                      <a:pPr algn="ctr"/>
                      <a:r>
                        <a:rPr kumimoji="1" lang="en-US" altLang="ja-JP" sz="1400" dirty="0">
                          <a:latin typeface="+mn-ea"/>
                          <a:ea typeface="+mn-ea"/>
                        </a:rPr>
                        <a:t>5,000,000</a:t>
                      </a:r>
                      <a:r>
                        <a:rPr kumimoji="1" lang="ja-JP" altLang="en-US" sz="1400" dirty="0">
                          <a:latin typeface="+mn-ea"/>
                          <a:ea typeface="+mn-ea"/>
                        </a:rPr>
                        <a:t>円～</a:t>
                      </a:r>
                      <a:endParaRPr kumimoji="1" lang="en-US" altLang="ja-JP" sz="1400" dirty="0">
                        <a:latin typeface="+mn-ea"/>
                        <a:ea typeface="+mn-ea"/>
                      </a:endParaRPr>
                    </a:p>
                    <a:p>
                      <a:pPr algn="ctr"/>
                      <a:r>
                        <a:rPr kumimoji="1" lang="en-US" altLang="ja-JP" sz="1400" dirty="0">
                          <a:latin typeface="+mn-ea"/>
                          <a:ea typeface="+mn-ea"/>
                        </a:rPr>
                        <a:t>×6</a:t>
                      </a:r>
                      <a:r>
                        <a:rPr kumimoji="1" lang="ja-JP" altLang="en-US" sz="1400" dirty="0">
                          <a:latin typeface="+mn-ea"/>
                          <a:ea typeface="+mn-ea"/>
                        </a:rPr>
                        <a:t>か月以上</a:t>
                      </a:r>
                    </a:p>
                  </a:txBody>
                  <a:tcPr anchor="ctr"/>
                </a:tc>
                <a:tc>
                  <a:txBody>
                    <a:bodyPr/>
                    <a:lstStyle/>
                    <a:p>
                      <a:pPr algn="ctr"/>
                      <a:r>
                        <a:rPr kumimoji="1" lang="en-US" altLang="ja-JP" sz="1400" dirty="0">
                          <a:latin typeface="+mn-ea"/>
                          <a:ea typeface="+mn-ea"/>
                        </a:rPr>
                        <a:t>―</a:t>
                      </a:r>
                      <a:endParaRPr kumimoji="1" lang="ja-JP" altLang="en-US" sz="1400" dirty="0">
                        <a:latin typeface="+mn-ea"/>
                        <a:ea typeface="+mn-ea"/>
                      </a:endParaRPr>
                    </a:p>
                  </a:txBody>
                  <a:tcPr anchor="ctr"/>
                </a:tc>
                <a:extLst>
                  <a:ext uri="{0D108BD9-81ED-4DB2-BD59-A6C34878D82A}">
                    <a16:rowId xmlns:a16="http://schemas.microsoft.com/office/drawing/2014/main" val="3345531983"/>
                  </a:ext>
                </a:extLst>
              </a:tr>
            </a:tbl>
          </a:graphicData>
        </a:graphic>
      </p:graphicFrame>
      <p:sp>
        <p:nvSpPr>
          <p:cNvPr id="3" name="正方形/長方形 2">
            <a:extLst>
              <a:ext uri="{FF2B5EF4-FFF2-40B4-BE49-F238E27FC236}">
                <a16:creationId xmlns:a16="http://schemas.microsoft.com/office/drawing/2014/main" id="{44A207A7-D2D7-42D1-838A-FDF0B69FAC36}"/>
              </a:ext>
            </a:extLst>
          </p:cNvPr>
          <p:cNvSpPr/>
          <p:nvPr/>
        </p:nvSpPr>
        <p:spPr>
          <a:xfrm>
            <a:off x="171450" y="6405060"/>
            <a:ext cx="8582690" cy="117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rPr>
              <a:t>※</a:t>
            </a:r>
            <a:r>
              <a:rPr kumimoji="1" lang="ja-JP" altLang="en-US" sz="900" dirty="0">
                <a:solidFill>
                  <a:schemeClr val="tx1"/>
                </a:solidFill>
              </a:rPr>
              <a:t>タグの埋め込みについては弊社のセキュリティチェックを受けていただきます。結果によっては埋め込みできない可能性もあります</a:t>
            </a:r>
          </a:p>
        </p:txBody>
      </p:sp>
    </p:spTree>
    <p:extLst>
      <p:ext uri="{BB962C8B-B14F-4D97-AF65-F5344CB8AC3E}">
        <p14:creationId xmlns:p14="http://schemas.microsoft.com/office/powerpoint/2010/main" val="165765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a:extLst>
              <a:ext uri="{FF2B5EF4-FFF2-40B4-BE49-F238E27FC236}">
                <a16:creationId xmlns:a16="http://schemas.microsoft.com/office/drawing/2014/main" id="{1794FF3C-5662-40C4-959E-0E4E1ABEA016}"/>
              </a:ext>
            </a:extLst>
          </p:cNvPr>
          <p:cNvSpPr>
            <a:spLocks noGrp="1"/>
          </p:cNvSpPr>
          <p:nvPr>
            <p:ph type="title"/>
          </p:nvPr>
        </p:nvSpPr>
        <p:spPr>
          <a:xfrm>
            <a:off x="457200" y="319609"/>
            <a:ext cx="8229600" cy="894583"/>
          </a:xfrm>
        </p:spPr>
        <p:txBody>
          <a:bodyPr>
            <a:normAutofit/>
          </a:bodyPr>
          <a:lstStyle/>
          <a:p>
            <a:pPr algn="l"/>
            <a:r>
              <a:rPr lang="ja-JP" altLang="en-US" sz="2400" b="1" dirty="0">
                <a:latin typeface="+mn-ea"/>
                <a:ea typeface="+mn-ea"/>
              </a:rPr>
              <a:t>日経ビジネス電子版</a:t>
            </a:r>
            <a:r>
              <a:rPr lang="en-US" altLang="ja-JP" sz="2400" b="1" dirty="0">
                <a:latin typeface="+mn-ea"/>
                <a:ea typeface="+mn-ea"/>
              </a:rPr>
              <a:t>Special</a:t>
            </a:r>
            <a:endParaRPr lang="ja-JP" altLang="en-US" sz="2400" b="1" dirty="0">
              <a:latin typeface="+mn-ea"/>
              <a:ea typeface="+mn-ea"/>
            </a:endParaRPr>
          </a:p>
        </p:txBody>
      </p:sp>
      <p:sp>
        <p:nvSpPr>
          <p:cNvPr id="6" name="テキスト ボックス 148">
            <a:extLst>
              <a:ext uri="{FF2B5EF4-FFF2-40B4-BE49-F238E27FC236}">
                <a16:creationId xmlns:a16="http://schemas.microsoft.com/office/drawing/2014/main" id="{BD53C89E-C740-48BC-A9CB-AF6F0FFADE3A}"/>
              </a:ext>
            </a:extLst>
          </p:cNvPr>
          <p:cNvSpPr txBox="1">
            <a:spLocks noChangeArrowheads="1"/>
          </p:cNvSpPr>
          <p:nvPr/>
        </p:nvSpPr>
        <p:spPr bwMode="auto">
          <a:xfrm>
            <a:off x="555080" y="1721747"/>
            <a:ext cx="8033840" cy="461665"/>
          </a:xfrm>
          <a:prstGeom prst="rect">
            <a:avLst/>
          </a:prstGeom>
          <a:noFill/>
          <a:ln>
            <a:noFill/>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200" b="1" dirty="0">
                <a:latin typeface="游ゴシック" panose="020B0400000000000000" pitchFamily="50" charset="-128"/>
                <a:ea typeface="游ゴシック" panose="020B0400000000000000" pitchFamily="50" charset="-128"/>
              </a:rPr>
              <a:t>■コンテンツ、デザインについて自由度高く制作できます</a:t>
            </a:r>
            <a:endParaRPr lang="en-US" altLang="ja-JP" sz="1200" b="1" dirty="0">
              <a:latin typeface="游ゴシック" panose="020B0400000000000000" pitchFamily="50" charset="-128"/>
              <a:ea typeface="游ゴシック" panose="020B0400000000000000" pitchFamily="50" charset="-128"/>
            </a:endParaRPr>
          </a:p>
          <a:p>
            <a:pPr eaLnBrk="1" hangingPunct="1">
              <a:defRPr/>
            </a:pPr>
            <a:r>
              <a:rPr lang="ja-JP" altLang="en-US" sz="1200" b="1" dirty="0">
                <a:latin typeface="游ゴシック" panose="020B0400000000000000" pitchFamily="50" charset="-128"/>
                <a:ea typeface="游ゴシック" panose="020B0400000000000000" pitchFamily="50" charset="-128"/>
              </a:rPr>
              <a:t>■リターゲティング広告配信等のタグを設置することが可能です</a:t>
            </a:r>
          </a:p>
        </p:txBody>
      </p:sp>
      <p:sp>
        <p:nvSpPr>
          <p:cNvPr id="12" name="テキスト ボックス 11">
            <a:extLst>
              <a:ext uri="{FF2B5EF4-FFF2-40B4-BE49-F238E27FC236}">
                <a16:creationId xmlns:a16="http://schemas.microsoft.com/office/drawing/2014/main" id="{0DB7B810-1EC4-48D3-B99B-D6A1EB625665}"/>
              </a:ext>
            </a:extLst>
          </p:cNvPr>
          <p:cNvSpPr txBox="1"/>
          <p:nvPr/>
        </p:nvSpPr>
        <p:spPr>
          <a:xfrm>
            <a:off x="555080" y="2473501"/>
            <a:ext cx="1670870" cy="276999"/>
          </a:xfrm>
          <a:prstGeom prst="rect">
            <a:avLst/>
          </a:prstGeom>
          <a:noFill/>
        </p:spPr>
        <p:txBody>
          <a:bodyPr wrap="square" rtlCol="0">
            <a:spAutoFit/>
          </a:bodyPr>
          <a:lstStyle/>
          <a:p>
            <a:r>
              <a:rPr lang="ja-JP" altLang="en-US" sz="1200" b="1" dirty="0">
                <a:latin typeface="+mn-ea"/>
              </a:rPr>
              <a:t>＜ご提供内容＞</a:t>
            </a:r>
            <a:endParaRPr lang="en-US" altLang="ja-JP" sz="1200" b="1" dirty="0">
              <a:latin typeface="+mn-ea"/>
            </a:endParaRPr>
          </a:p>
        </p:txBody>
      </p:sp>
      <p:sp>
        <p:nvSpPr>
          <p:cNvPr id="13" name="テキスト ボックス 12">
            <a:extLst>
              <a:ext uri="{FF2B5EF4-FFF2-40B4-BE49-F238E27FC236}">
                <a16:creationId xmlns:a16="http://schemas.microsoft.com/office/drawing/2014/main" id="{F108D548-6D28-4CA2-A44A-D9655E3BA4D5}"/>
              </a:ext>
            </a:extLst>
          </p:cNvPr>
          <p:cNvSpPr txBox="1"/>
          <p:nvPr/>
        </p:nvSpPr>
        <p:spPr>
          <a:xfrm>
            <a:off x="555080" y="4162522"/>
            <a:ext cx="2237106" cy="276999"/>
          </a:xfrm>
          <a:prstGeom prst="rect">
            <a:avLst/>
          </a:prstGeom>
          <a:noFill/>
        </p:spPr>
        <p:txBody>
          <a:bodyPr wrap="square" rtlCol="0">
            <a:spAutoFit/>
          </a:bodyPr>
          <a:lstStyle/>
          <a:p>
            <a:r>
              <a:rPr lang="ja-JP" altLang="en-US" sz="1200" b="1" dirty="0">
                <a:latin typeface="+mn-ea"/>
              </a:rPr>
              <a:t>＜原稿制作の注意点＞</a:t>
            </a:r>
            <a:endParaRPr lang="en-US" altLang="ja-JP" sz="1200" b="1" dirty="0">
              <a:latin typeface="+mn-ea"/>
            </a:endParaRPr>
          </a:p>
        </p:txBody>
      </p:sp>
      <p:sp>
        <p:nvSpPr>
          <p:cNvPr id="15" name="正方形/長方形 14">
            <a:hlinkClick r:id="rId2"/>
            <a:extLst>
              <a:ext uri="{FF2B5EF4-FFF2-40B4-BE49-F238E27FC236}">
                <a16:creationId xmlns:a16="http://schemas.microsoft.com/office/drawing/2014/main" id="{24DBACF3-1038-47F2-9E60-C8A6BD5B2977}"/>
              </a:ext>
            </a:extLst>
          </p:cNvPr>
          <p:cNvSpPr/>
          <p:nvPr/>
        </p:nvSpPr>
        <p:spPr>
          <a:xfrm>
            <a:off x="826821" y="5273857"/>
            <a:ext cx="4563908" cy="852058"/>
          </a:xfrm>
          <a:prstGeom prst="rect">
            <a:avLst/>
          </a:prstGeom>
          <a:solidFill>
            <a:srgbClr val="E6001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800" b="1" u="sng" dirty="0">
                <a:latin typeface="+mn-ea"/>
              </a:rPr>
              <a:t>定価：</a:t>
            </a:r>
            <a:r>
              <a:rPr lang="en-US" altLang="ja-JP" sz="2800" b="1" u="sng" dirty="0">
                <a:latin typeface="+mn-ea"/>
              </a:rPr>
              <a:t>3,500,000</a:t>
            </a:r>
            <a:r>
              <a:rPr lang="ja-JP" altLang="en-US" sz="2800" b="1" u="sng" dirty="0">
                <a:latin typeface="+mn-ea"/>
              </a:rPr>
              <a:t>円</a:t>
            </a:r>
            <a:r>
              <a:rPr lang="ja-JP" altLang="en-US" b="1" u="sng" dirty="0">
                <a:latin typeface="+mn-ea"/>
              </a:rPr>
              <a:t>（税別）</a:t>
            </a:r>
          </a:p>
        </p:txBody>
      </p:sp>
      <p:pic>
        <p:nvPicPr>
          <p:cNvPr id="17" name="図 16" descr="スクリーンショット が含まれている画像&#10;&#10;非常に高い精度で生成された説明">
            <a:hlinkClick r:id="rId2"/>
            <a:extLst>
              <a:ext uri="{FF2B5EF4-FFF2-40B4-BE49-F238E27FC236}">
                <a16:creationId xmlns:a16="http://schemas.microsoft.com/office/drawing/2014/main" id="{43AB4FD9-A07E-4981-AB91-E77E6E35F9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47986" y="2152683"/>
            <a:ext cx="2553694" cy="3860776"/>
          </a:xfrm>
          <a:prstGeom prst="rect">
            <a:avLst/>
          </a:prstGeom>
          <a:ln w="6350">
            <a:solidFill>
              <a:schemeClr val="bg1">
                <a:lumMod val="50000"/>
              </a:schemeClr>
            </a:solidFill>
          </a:ln>
        </p:spPr>
      </p:pic>
      <p:sp>
        <p:nvSpPr>
          <p:cNvPr id="18" name="テキスト ボックス 2">
            <a:extLst>
              <a:ext uri="{FF2B5EF4-FFF2-40B4-BE49-F238E27FC236}">
                <a16:creationId xmlns:a16="http://schemas.microsoft.com/office/drawing/2014/main" id="{86C3FD1E-F2FC-40E3-98A3-78C420BAE569}"/>
              </a:ext>
            </a:extLst>
          </p:cNvPr>
          <p:cNvSpPr txBox="1">
            <a:spLocks noChangeArrowheads="1"/>
          </p:cNvSpPr>
          <p:nvPr/>
        </p:nvSpPr>
        <p:spPr bwMode="auto">
          <a:xfrm>
            <a:off x="826821" y="2735111"/>
            <a:ext cx="4563907" cy="677108"/>
          </a:xfrm>
          <a:prstGeom prst="rect">
            <a:avLst/>
          </a:prstGeom>
          <a:noFill/>
          <a:ln w="9525">
            <a:noFill/>
            <a:miter lim="800000"/>
            <a:headEnd/>
            <a:tailEnd/>
          </a:ln>
        </p:spPr>
        <p:txBody>
          <a:bodyPr wrap="square">
            <a:spAutoFit/>
          </a:bodyPr>
          <a:lstStyle/>
          <a:p>
            <a:r>
              <a:rPr lang="ja-JP" altLang="en-US" sz="1200" dirty="0">
                <a:latin typeface="+mn-ea"/>
              </a:rPr>
              <a:t>・日経ビジネス電子版への記事体広告掲載</a:t>
            </a:r>
            <a:endParaRPr lang="en-US" altLang="ja-JP" sz="1200" dirty="0">
              <a:latin typeface="+mn-ea"/>
            </a:endParaRPr>
          </a:p>
          <a:p>
            <a:r>
              <a:rPr lang="ja-JP" altLang="en-US" sz="1200" dirty="0">
                <a:latin typeface="+mn-ea"/>
              </a:rPr>
              <a:t>・誘導：標準誘導枠</a:t>
            </a:r>
            <a:r>
              <a:rPr lang="en-US" altLang="ja-JP" sz="1200" dirty="0">
                <a:latin typeface="+mn-ea"/>
              </a:rPr>
              <a:t>4</a:t>
            </a:r>
            <a:r>
              <a:rPr lang="ja-JP" altLang="en-US" sz="1200" dirty="0">
                <a:latin typeface="+mn-ea"/>
              </a:rPr>
              <a:t>週間　</a:t>
            </a:r>
            <a:r>
              <a:rPr lang="en-US" altLang="ja-JP" sz="1200" dirty="0">
                <a:latin typeface="+mn-ea"/>
              </a:rPr>
              <a:t>※</a:t>
            </a:r>
            <a:r>
              <a:rPr lang="ja-JP" altLang="en-US" sz="1200" dirty="0">
                <a:latin typeface="+mn-ea"/>
              </a:rPr>
              <a:t>メニューは次頁参照</a:t>
            </a:r>
            <a:endParaRPr lang="en-US" altLang="ja-JP" sz="1200" dirty="0">
              <a:latin typeface="+mn-ea"/>
            </a:endParaRPr>
          </a:p>
          <a:p>
            <a:r>
              <a:rPr lang="ja-JP" altLang="en-US" sz="1200" dirty="0">
                <a:latin typeface="+mn-ea"/>
              </a:rPr>
              <a:t>・想定</a:t>
            </a:r>
            <a:r>
              <a:rPr lang="en-US" altLang="ja-JP" sz="1200" dirty="0">
                <a:latin typeface="+mn-ea"/>
              </a:rPr>
              <a:t>PV</a:t>
            </a:r>
            <a:r>
              <a:rPr lang="ja-JP" altLang="en-US" sz="1200" dirty="0">
                <a:latin typeface="+mn-ea"/>
              </a:rPr>
              <a:t>：</a:t>
            </a:r>
            <a:r>
              <a:rPr lang="en-US" altLang="ja-JP" sz="1400" b="1" dirty="0">
                <a:latin typeface="+mn-ea"/>
              </a:rPr>
              <a:t>5,000</a:t>
            </a:r>
            <a:r>
              <a:rPr lang="ja-JP" altLang="en-US" sz="1400" b="1" dirty="0">
                <a:latin typeface="+mn-ea"/>
              </a:rPr>
              <a:t>～</a:t>
            </a:r>
            <a:r>
              <a:rPr lang="en-US" altLang="ja-JP" sz="1400" b="1" dirty="0">
                <a:latin typeface="+mn-ea"/>
              </a:rPr>
              <a:t>7,000PV </a:t>
            </a:r>
            <a:r>
              <a:rPr lang="ja-JP" altLang="en-US" sz="1400" b="1" dirty="0">
                <a:latin typeface="+mn-ea"/>
              </a:rPr>
              <a:t>想定</a:t>
            </a:r>
            <a:endParaRPr lang="en-US" altLang="ja-JP" sz="1400" b="1" dirty="0">
              <a:latin typeface="+mn-ea"/>
            </a:endParaRPr>
          </a:p>
        </p:txBody>
      </p:sp>
      <p:sp>
        <p:nvSpPr>
          <p:cNvPr id="20" name="スライド番号プレースホルダー 19">
            <a:extLst>
              <a:ext uri="{FF2B5EF4-FFF2-40B4-BE49-F238E27FC236}">
                <a16:creationId xmlns:a16="http://schemas.microsoft.com/office/drawing/2014/main" id="{15743BEB-B464-46CD-B612-1ED8503652A4}"/>
              </a:ext>
            </a:extLst>
          </p:cNvPr>
          <p:cNvSpPr>
            <a:spLocks noGrp="1"/>
          </p:cNvSpPr>
          <p:nvPr>
            <p:ph type="sldNum" sz="quarter" idx="12"/>
          </p:nvPr>
        </p:nvSpPr>
        <p:spPr/>
        <p:txBody>
          <a:bodyPr/>
          <a:lstStyle/>
          <a:p>
            <a:fld id="{E7AC55E0-26AD-443B-B64D-A46E8B740E51}" type="slidenum">
              <a:rPr kumimoji="1" lang="ja-JP" altLang="en-US" smtClean="0"/>
              <a:pPr/>
              <a:t>4</a:t>
            </a:fld>
            <a:endParaRPr kumimoji="1" lang="ja-JP" altLang="en-US"/>
          </a:p>
        </p:txBody>
      </p:sp>
      <p:sp>
        <p:nvSpPr>
          <p:cNvPr id="21" name="テキスト ボックス 20">
            <a:extLst>
              <a:ext uri="{FF2B5EF4-FFF2-40B4-BE49-F238E27FC236}">
                <a16:creationId xmlns:a16="http://schemas.microsoft.com/office/drawing/2014/main" id="{A5883F8E-5494-4548-863E-6CD8A34E76A9}"/>
              </a:ext>
            </a:extLst>
          </p:cNvPr>
          <p:cNvSpPr txBox="1"/>
          <p:nvPr/>
        </p:nvSpPr>
        <p:spPr bwMode="auto">
          <a:xfrm>
            <a:off x="7245803" y="6025887"/>
            <a:ext cx="2142751" cy="200055"/>
          </a:xfrm>
          <a:prstGeom prst="rect">
            <a:avLst/>
          </a:prstGeom>
          <a:noFill/>
          <a:ln w="9525">
            <a:noFill/>
            <a:miter lim="800000"/>
            <a:headEnd/>
            <a:tailEnd/>
          </a:ln>
        </p:spPr>
        <p:txBody>
          <a:bodyPr wrap="square" rtlCol="0">
            <a:spAutoFit/>
          </a:bodyPr>
          <a:lstStyle/>
          <a:p>
            <a:pPr eaLnBrk="1" hangingPunct="1"/>
            <a:r>
              <a:rPr kumimoji="1" lang="en-US" altLang="ja-JP" sz="700" dirty="0">
                <a:solidFill>
                  <a:schemeClr val="tx1"/>
                </a:solidFill>
                <a:latin typeface="游ゴシック" panose="020B0400000000000000" pitchFamily="50" charset="-128"/>
                <a:ea typeface="游ゴシック" panose="020B0400000000000000" pitchFamily="50" charset="-128"/>
              </a:rPr>
              <a:t>※</a:t>
            </a:r>
            <a:r>
              <a:rPr kumimoji="1" lang="ja-JP" altLang="en-US" sz="700" dirty="0">
                <a:solidFill>
                  <a:schemeClr val="tx1"/>
                </a:solidFill>
                <a:latin typeface="游ゴシック" panose="020B0400000000000000" pitchFamily="50" charset="-128"/>
                <a:ea typeface="游ゴシック" panose="020B0400000000000000" pitchFamily="50" charset="-128"/>
              </a:rPr>
              <a:t>画像はイメージです</a:t>
            </a:r>
          </a:p>
        </p:txBody>
      </p:sp>
      <p:sp>
        <p:nvSpPr>
          <p:cNvPr id="16" name="テキスト ボックス 2">
            <a:extLst>
              <a:ext uri="{FF2B5EF4-FFF2-40B4-BE49-F238E27FC236}">
                <a16:creationId xmlns:a16="http://schemas.microsoft.com/office/drawing/2014/main" id="{F4E70D6D-5D23-4D3F-9CFA-5BADE6A8BA10}"/>
              </a:ext>
            </a:extLst>
          </p:cNvPr>
          <p:cNvSpPr txBox="1">
            <a:spLocks noChangeArrowheads="1"/>
          </p:cNvSpPr>
          <p:nvPr/>
        </p:nvSpPr>
        <p:spPr bwMode="auto">
          <a:xfrm>
            <a:off x="826821" y="4389247"/>
            <a:ext cx="5050952" cy="461665"/>
          </a:xfrm>
          <a:prstGeom prst="rect">
            <a:avLst/>
          </a:prstGeom>
          <a:noFill/>
          <a:ln w="9525">
            <a:noFill/>
            <a:miter lim="800000"/>
            <a:headEnd/>
            <a:tailEnd/>
          </a:ln>
        </p:spPr>
        <p:txBody>
          <a:bodyPr wrap="square">
            <a:spAutoFit/>
          </a:bodyPr>
          <a:lstStyle/>
          <a:p>
            <a:r>
              <a:rPr lang="ja-JP" altLang="en-US" sz="1200" dirty="0">
                <a:latin typeface="+mn-ea"/>
              </a:rPr>
              <a:t>・文量は、</a:t>
            </a:r>
            <a:r>
              <a:rPr lang="en-US" altLang="ja-JP" sz="1200" dirty="0">
                <a:latin typeface="+mn-ea"/>
              </a:rPr>
              <a:t>A4</a:t>
            </a:r>
            <a:r>
              <a:rPr lang="ja-JP" altLang="en-US" sz="1200" dirty="0">
                <a:latin typeface="+mn-ea"/>
              </a:rPr>
              <a:t>サイズ</a:t>
            </a:r>
            <a:r>
              <a:rPr lang="en-US" altLang="ja-JP" sz="1200" dirty="0">
                <a:latin typeface="+mn-ea"/>
              </a:rPr>
              <a:t>2</a:t>
            </a:r>
            <a:r>
              <a:rPr lang="ja-JP" altLang="en-US" sz="1200" dirty="0">
                <a:latin typeface="+mn-ea"/>
              </a:rPr>
              <a:t>ページ（</a:t>
            </a:r>
            <a:r>
              <a:rPr lang="en-US" altLang="ja-JP" sz="1200" dirty="0">
                <a:latin typeface="+mn-ea"/>
              </a:rPr>
              <a:t>3,000</a:t>
            </a:r>
            <a:r>
              <a:rPr lang="ja-JP" altLang="en-US" sz="1200" dirty="0">
                <a:latin typeface="+mn-ea"/>
              </a:rPr>
              <a:t>文字程度）となります</a:t>
            </a:r>
            <a:endParaRPr lang="en-US" altLang="ja-JP" sz="1200" dirty="0">
              <a:latin typeface="+mn-ea"/>
            </a:endParaRPr>
          </a:p>
          <a:p>
            <a:r>
              <a:rPr lang="ja-JP" altLang="en-US" sz="1200" dirty="0">
                <a:latin typeface="+mn-ea"/>
              </a:rPr>
              <a:t>・タグの設置に関しましては、事前審査を行います。ご相談ください</a:t>
            </a:r>
            <a:endParaRPr lang="en-US" altLang="ja-JP" sz="1200" dirty="0">
              <a:latin typeface="+mn-ea"/>
            </a:endParaRPr>
          </a:p>
        </p:txBody>
      </p:sp>
    </p:spTree>
    <p:extLst>
      <p:ext uri="{BB962C8B-B14F-4D97-AF65-F5344CB8AC3E}">
        <p14:creationId xmlns:p14="http://schemas.microsoft.com/office/powerpoint/2010/main" val="606691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FAECEE-EB10-416F-930C-7A930F510A82}"/>
              </a:ext>
            </a:extLst>
          </p:cNvPr>
          <p:cNvSpPr>
            <a:spLocks noGrp="1"/>
          </p:cNvSpPr>
          <p:nvPr>
            <p:ph type="title"/>
          </p:nvPr>
        </p:nvSpPr>
        <p:spPr/>
        <p:txBody>
          <a:bodyPr>
            <a:normAutofit/>
          </a:bodyPr>
          <a:lstStyle/>
          <a:p>
            <a:r>
              <a:rPr lang="ja-JP" altLang="en-US" sz="2400" b="1" dirty="0">
                <a:latin typeface="+mn-ea"/>
                <a:ea typeface="+mn-ea"/>
              </a:rPr>
              <a:t>標準誘導枠 </a:t>
            </a:r>
            <a:r>
              <a:rPr lang="en-US" altLang="ja-JP" sz="2400" b="1" dirty="0">
                <a:latin typeface="+mn-ea"/>
                <a:ea typeface="+mn-ea"/>
              </a:rPr>
              <a:t>※2020</a:t>
            </a:r>
            <a:r>
              <a:rPr lang="ja-JP" altLang="en-US" sz="2400" b="1" dirty="0">
                <a:latin typeface="+mn-ea"/>
                <a:ea typeface="+mn-ea"/>
              </a:rPr>
              <a:t>年</a:t>
            </a:r>
            <a:r>
              <a:rPr lang="en-US" altLang="ja-JP" sz="2400" b="1" dirty="0">
                <a:latin typeface="+mn-ea"/>
                <a:ea typeface="+mn-ea"/>
              </a:rPr>
              <a:t>4</a:t>
            </a:r>
            <a:r>
              <a:rPr lang="ja-JP" altLang="en-US" sz="2400" b="1" dirty="0">
                <a:latin typeface="+mn-ea"/>
                <a:ea typeface="+mn-ea"/>
              </a:rPr>
              <a:t>月～</a:t>
            </a:r>
            <a:endParaRPr kumimoji="1" lang="ja-JP" altLang="en-US" sz="2400" b="1" dirty="0">
              <a:latin typeface="+mn-ea"/>
              <a:ea typeface="+mn-ea"/>
            </a:endParaRPr>
          </a:p>
        </p:txBody>
      </p:sp>
      <p:sp>
        <p:nvSpPr>
          <p:cNvPr id="4" name="スライド番号プレースホルダー 3">
            <a:extLst>
              <a:ext uri="{FF2B5EF4-FFF2-40B4-BE49-F238E27FC236}">
                <a16:creationId xmlns:a16="http://schemas.microsoft.com/office/drawing/2014/main" id="{35C7F58E-3E15-4FC3-A6B8-4A64000A41BA}"/>
              </a:ext>
            </a:extLst>
          </p:cNvPr>
          <p:cNvSpPr>
            <a:spLocks noGrp="1"/>
          </p:cNvSpPr>
          <p:nvPr>
            <p:ph type="sldNum" sz="quarter" idx="12"/>
          </p:nvPr>
        </p:nvSpPr>
        <p:spPr/>
        <p:txBody>
          <a:bodyPr/>
          <a:lstStyle/>
          <a:p>
            <a:fld id="{E7AC55E0-26AD-443B-B64D-A46E8B740E51}" type="slidenum">
              <a:rPr kumimoji="1" lang="ja-JP" altLang="en-US" smtClean="0"/>
              <a:pPr/>
              <a:t>5</a:t>
            </a:fld>
            <a:endParaRPr kumimoji="1" lang="ja-JP" altLang="en-US"/>
          </a:p>
        </p:txBody>
      </p:sp>
      <p:sp>
        <p:nvSpPr>
          <p:cNvPr id="6" name="テキスト ボックス 3">
            <a:extLst>
              <a:ext uri="{FF2B5EF4-FFF2-40B4-BE49-F238E27FC236}">
                <a16:creationId xmlns:a16="http://schemas.microsoft.com/office/drawing/2014/main" id="{3D1DBA8F-292A-47CD-92AF-054CBDF4932B}"/>
              </a:ext>
            </a:extLst>
          </p:cNvPr>
          <p:cNvSpPr txBox="1">
            <a:spLocks noChangeArrowheads="1"/>
          </p:cNvSpPr>
          <p:nvPr/>
        </p:nvSpPr>
        <p:spPr bwMode="auto">
          <a:xfrm>
            <a:off x="342502" y="5808421"/>
            <a:ext cx="7342376" cy="369332"/>
          </a:xfrm>
          <a:prstGeom prst="rect">
            <a:avLst/>
          </a:prstGeom>
          <a:noFill/>
          <a:ln w="9525">
            <a:noFill/>
            <a:miter lim="800000"/>
            <a:headEnd/>
            <a:tailEnd/>
          </a:ln>
        </p:spPr>
        <p:txBody>
          <a:bodyPr wrap="square">
            <a:spAutoFit/>
          </a:bodyPr>
          <a:lstStyle/>
          <a:p>
            <a:r>
              <a:rPr lang="en-US" altLang="ja-JP" sz="900" dirty="0">
                <a:latin typeface="游ゴシック" panose="020B0400000000000000" pitchFamily="50" charset="-128"/>
                <a:ea typeface="游ゴシック" panose="020B0400000000000000" pitchFamily="50" charset="-128"/>
                <a:cs typeface="Meiryo UI" pitchFamily="50" charset="-128"/>
              </a:rPr>
              <a:t>※</a:t>
            </a:r>
            <a:r>
              <a:rPr lang="ja-JP" altLang="en-US" sz="900" dirty="0">
                <a:latin typeface="游ゴシック" panose="020B0400000000000000" pitchFamily="50" charset="-128"/>
                <a:ea typeface="游ゴシック" panose="020B0400000000000000" pitchFamily="50" charset="-128"/>
                <a:cs typeface="Meiryo UI" pitchFamily="50" charset="-128"/>
              </a:rPr>
              <a:t>雑誌タイアップを流用する場合は</a:t>
            </a:r>
            <a:r>
              <a:rPr lang="en-US" altLang="ja-JP" sz="900" dirty="0">
                <a:latin typeface="游ゴシック" panose="020B0400000000000000" pitchFamily="50" charset="-128"/>
                <a:ea typeface="游ゴシック" panose="020B0400000000000000" pitchFamily="50" charset="-128"/>
                <a:cs typeface="Meiryo UI" pitchFamily="50" charset="-128"/>
              </a:rPr>
              <a:t>250</a:t>
            </a:r>
            <a:r>
              <a:rPr lang="ja-JP" altLang="en-US" sz="900" dirty="0">
                <a:latin typeface="游ゴシック" panose="020B0400000000000000" pitchFamily="50" charset="-128"/>
                <a:ea typeface="游ゴシック" panose="020B0400000000000000" pitchFamily="50" charset="-128"/>
                <a:cs typeface="Meiryo UI" pitchFamily="50" charset="-128"/>
              </a:rPr>
              <a:t>万円（税別）で本標準パッケージを承ります。詳細はお問い合わせください。</a:t>
            </a:r>
          </a:p>
          <a:p>
            <a:r>
              <a:rPr lang="en-US" altLang="ja-JP" sz="900" dirty="0">
                <a:latin typeface="游ゴシック" panose="020B0400000000000000" pitchFamily="50" charset="-128"/>
                <a:ea typeface="游ゴシック" panose="020B0400000000000000" pitchFamily="50" charset="-128"/>
                <a:cs typeface="Meiryo UI" pitchFamily="50" charset="-128"/>
              </a:rPr>
              <a:t>※</a:t>
            </a:r>
            <a:r>
              <a:rPr lang="ja-JP" altLang="en-US" sz="900" dirty="0">
                <a:latin typeface="游ゴシック" panose="020B0400000000000000" pitchFamily="50" charset="-128"/>
                <a:ea typeface="游ゴシック" panose="020B0400000000000000" pitchFamily="50" charset="-128"/>
                <a:cs typeface="Meiryo UI" pitchFamily="50" charset="-128"/>
              </a:rPr>
              <a:t>著名人の出演・遠方取材は別途費用がかかります。　</a:t>
            </a:r>
          </a:p>
        </p:txBody>
      </p:sp>
      <p:sp>
        <p:nvSpPr>
          <p:cNvPr id="7" name="テキスト ボックス 6">
            <a:extLst>
              <a:ext uri="{FF2B5EF4-FFF2-40B4-BE49-F238E27FC236}">
                <a16:creationId xmlns:a16="http://schemas.microsoft.com/office/drawing/2014/main" id="{42F46C51-40FD-4B23-83B7-F828142D79F2}"/>
              </a:ext>
            </a:extLst>
          </p:cNvPr>
          <p:cNvSpPr txBox="1"/>
          <p:nvPr/>
        </p:nvSpPr>
        <p:spPr bwMode="auto">
          <a:xfrm>
            <a:off x="342502" y="5660577"/>
            <a:ext cx="7685163" cy="230832"/>
          </a:xfrm>
          <a:prstGeom prst="rect">
            <a:avLst/>
          </a:prstGeom>
          <a:noFill/>
          <a:ln w="9525">
            <a:noFill/>
            <a:miter lim="800000"/>
            <a:headEnd/>
            <a:tailEnd/>
          </a:ln>
        </p:spPr>
        <p:txBody>
          <a:bodyPr wrap="square" rtlCol="0">
            <a:spAutoFit/>
          </a:bodyPr>
          <a:lstStyle/>
          <a:p>
            <a:pPr eaLnBrk="1" hangingPunct="1"/>
            <a:r>
              <a:rPr kumimoji="1" lang="en-US" altLang="ja-JP" sz="900" dirty="0">
                <a:latin typeface="游ゴシック" panose="020B0400000000000000" pitchFamily="50" charset="-128"/>
                <a:ea typeface="游ゴシック" panose="020B0400000000000000" pitchFamily="50" charset="-128"/>
              </a:rPr>
              <a:t>※</a:t>
            </a:r>
            <a:r>
              <a:rPr kumimoji="1" lang="ja-JP" altLang="en-US" sz="900" dirty="0">
                <a:latin typeface="游ゴシック" panose="020B0400000000000000" pitchFamily="50" charset="-128"/>
                <a:ea typeface="游ゴシック" panose="020B0400000000000000" pitchFamily="50" charset="-128"/>
              </a:rPr>
              <a:t>在庫状況や訴求内容に応じて、</a:t>
            </a:r>
            <a:r>
              <a:rPr lang="ja-JP" altLang="en-US" sz="900" dirty="0">
                <a:latin typeface="游ゴシック" panose="020B0400000000000000" pitchFamily="50" charset="-128"/>
                <a:ea typeface="游ゴシック" panose="020B0400000000000000" pitchFamily="50" charset="-128"/>
              </a:rPr>
              <a:t>弊社から</a:t>
            </a:r>
            <a:r>
              <a:rPr kumimoji="1" lang="ja-JP" altLang="en-US" sz="900" dirty="0">
                <a:latin typeface="游ゴシック" panose="020B0400000000000000" pitchFamily="50" charset="-128"/>
                <a:ea typeface="游ゴシック" panose="020B0400000000000000" pitchFamily="50" charset="-128"/>
              </a:rPr>
              <a:t>最適な誘導枠</a:t>
            </a:r>
            <a:r>
              <a:rPr lang="ja-JP" altLang="en-US" sz="900" dirty="0">
                <a:latin typeface="游ゴシック" panose="020B0400000000000000" pitchFamily="50" charset="-128"/>
                <a:ea typeface="游ゴシック" panose="020B0400000000000000" pitchFamily="50" charset="-128"/>
              </a:rPr>
              <a:t>に調整させていただく場合がございます</a:t>
            </a:r>
            <a:r>
              <a:rPr kumimoji="1" lang="ja-JP" altLang="en-US" sz="900" dirty="0">
                <a:latin typeface="游ゴシック" panose="020B0400000000000000" pitchFamily="50" charset="-128"/>
                <a:ea typeface="游ゴシック" panose="020B0400000000000000" pitchFamily="50" charset="-128"/>
              </a:rPr>
              <a:t>。</a:t>
            </a:r>
            <a:endParaRPr kumimoji="1" lang="en-US" altLang="ja-JP" sz="900" dirty="0">
              <a:latin typeface="游ゴシック" panose="020B0400000000000000" pitchFamily="50" charset="-128"/>
              <a:ea typeface="游ゴシック" panose="020B0400000000000000" pitchFamily="50" charset="-128"/>
            </a:endParaRPr>
          </a:p>
        </p:txBody>
      </p:sp>
      <p:sp>
        <p:nvSpPr>
          <p:cNvPr id="9" name="テキスト ボックス 3">
            <a:extLst>
              <a:ext uri="{FF2B5EF4-FFF2-40B4-BE49-F238E27FC236}">
                <a16:creationId xmlns:a16="http://schemas.microsoft.com/office/drawing/2014/main" id="{CF1DA02C-FA2C-4405-8109-52AB87DF276B}"/>
              </a:ext>
            </a:extLst>
          </p:cNvPr>
          <p:cNvSpPr txBox="1"/>
          <p:nvPr/>
        </p:nvSpPr>
        <p:spPr bwMode="auto">
          <a:xfrm>
            <a:off x="342502" y="6110263"/>
            <a:ext cx="5572712" cy="230832"/>
          </a:xfrm>
          <a:prstGeom prst="rect">
            <a:avLst/>
          </a:prstGeom>
          <a:noFill/>
          <a:ln w="9525">
            <a:noFill/>
            <a:miter lim="800000"/>
            <a:headEnd/>
            <a:tailEnd/>
          </a:ln>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eaLnBrk="1" hangingPunct="1"/>
            <a:r>
              <a:rPr lang="en-US" altLang="ja-JP" sz="900" u="sng" dirty="0">
                <a:latin typeface="游ゴシック" panose="020B0400000000000000" pitchFamily="50" charset="-128"/>
                <a:ea typeface="游ゴシック" panose="020B0400000000000000" pitchFamily="50" charset="-128"/>
              </a:rPr>
              <a:t>※</a:t>
            </a:r>
            <a:r>
              <a:rPr lang="ja-JP" altLang="en-US" sz="900" u="sng" dirty="0">
                <a:latin typeface="游ゴシック" panose="020B0400000000000000" pitchFamily="50" charset="-128"/>
                <a:ea typeface="游ゴシック" panose="020B0400000000000000" pitchFamily="50" charset="-128"/>
              </a:rPr>
              <a:t>上記誘導メニューは</a:t>
            </a:r>
            <a:r>
              <a:rPr lang="en-US" altLang="ja-JP" sz="900" u="sng" dirty="0">
                <a:latin typeface="游ゴシック" panose="020B0400000000000000" pitchFamily="50" charset="-128"/>
                <a:ea typeface="游ゴシック" panose="020B0400000000000000" pitchFamily="50" charset="-128"/>
              </a:rPr>
              <a:t>2020</a:t>
            </a:r>
            <a:r>
              <a:rPr lang="ja-JP" altLang="en-US" sz="900" u="sng" dirty="0">
                <a:latin typeface="游ゴシック" panose="020B0400000000000000" pitchFamily="50" charset="-128"/>
                <a:ea typeface="游ゴシック" panose="020B0400000000000000" pitchFamily="50" charset="-128"/>
              </a:rPr>
              <a:t>年</a:t>
            </a:r>
            <a:r>
              <a:rPr lang="en-US" altLang="ja-JP" sz="900" u="sng" dirty="0">
                <a:latin typeface="游ゴシック" panose="020B0400000000000000" pitchFamily="50" charset="-128"/>
                <a:ea typeface="游ゴシック" panose="020B0400000000000000" pitchFamily="50" charset="-128"/>
              </a:rPr>
              <a:t>4</a:t>
            </a:r>
            <a:r>
              <a:rPr lang="ja-JP" altLang="en-US" sz="900" u="sng" dirty="0">
                <a:latin typeface="游ゴシック" panose="020B0400000000000000" pitchFamily="50" charset="-128"/>
                <a:ea typeface="游ゴシック" panose="020B0400000000000000" pitchFamily="50" charset="-128"/>
              </a:rPr>
              <a:t>月以降の適用となります。</a:t>
            </a:r>
            <a:endParaRPr kumimoji="1" lang="ja-JP" altLang="en-US" sz="900" u="sng" dirty="0">
              <a:solidFill>
                <a:schemeClr val="tx1"/>
              </a:solidFill>
              <a:latin typeface="游ゴシック" panose="020B0400000000000000" pitchFamily="50" charset="-128"/>
              <a:ea typeface="游ゴシック" panose="020B0400000000000000" pitchFamily="50" charset="-128"/>
            </a:endParaRPr>
          </a:p>
        </p:txBody>
      </p:sp>
      <p:graphicFrame>
        <p:nvGraphicFramePr>
          <p:cNvPr id="8" name="表 7">
            <a:extLst>
              <a:ext uri="{FF2B5EF4-FFF2-40B4-BE49-F238E27FC236}">
                <a16:creationId xmlns:a16="http://schemas.microsoft.com/office/drawing/2014/main" id="{D676EE12-7DF8-4113-8D0C-1A3B680B93D4}"/>
              </a:ext>
            </a:extLst>
          </p:cNvPr>
          <p:cNvGraphicFramePr>
            <a:graphicFrameLocks noGrp="1"/>
          </p:cNvGraphicFramePr>
          <p:nvPr>
            <p:extLst>
              <p:ext uri="{D42A27DB-BD31-4B8C-83A1-F6EECF244321}">
                <p14:modId xmlns:p14="http://schemas.microsoft.com/office/powerpoint/2010/main" val="1506374747"/>
              </p:ext>
            </p:extLst>
          </p:nvPr>
        </p:nvGraphicFramePr>
        <p:xfrm>
          <a:off x="98710" y="1523372"/>
          <a:ext cx="8946579" cy="4137205"/>
        </p:xfrm>
        <a:graphic>
          <a:graphicData uri="http://schemas.openxmlformats.org/drawingml/2006/table">
            <a:tbl>
              <a:tblPr firstRow="1" bandRow="1">
                <a:tableStyleId>{5C22544A-7EE6-4342-B048-85BDC9FD1C3A}</a:tableStyleId>
              </a:tblPr>
              <a:tblGrid>
                <a:gridCol w="791616">
                  <a:extLst>
                    <a:ext uri="{9D8B030D-6E8A-4147-A177-3AD203B41FA5}">
                      <a16:colId xmlns:a16="http://schemas.microsoft.com/office/drawing/2014/main" val="4115600859"/>
                    </a:ext>
                  </a:extLst>
                </a:gridCol>
                <a:gridCol w="1417316">
                  <a:extLst>
                    <a:ext uri="{9D8B030D-6E8A-4147-A177-3AD203B41FA5}">
                      <a16:colId xmlns:a16="http://schemas.microsoft.com/office/drawing/2014/main" val="256641636"/>
                    </a:ext>
                  </a:extLst>
                </a:gridCol>
                <a:gridCol w="292061">
                  <a:extLst>
                    <a:ext uri="{9D8B030D-6E8A-4147-A177-3AD203B41FA5}">
                      <a16:colId xmlns:a16="http://schemas.microsoft.com/office/drawing/2014/main" val="1518283508"/>
                    </a:ext>
                  </a:extLst>
                </a:gridCol>
                <a:gridCol w="1744970">
                  <a:extLst>
                    <a:ext uri="{9D8B030D-6E8A-4147-A177-3AD203B41FA5}">
                      <a16:colId xmlns:a16="http://schemas.microsoft.com/office/drawing/2014/main" val="3530222878"/>
                    </a:ext>
                  </a:extLst>
                </a:gridCol>
                <a:gridCol w="842520">
                  <a:extLst>
                    <a:ext uri="{9D8B030D-6E8A-4147-A177-3AD203B41FA5}">
                      <a16:colId xmlns:a16="http://schemas.microsoft.com/office/drawing/2014/main" val="259069991"/>
                    </a:ext>
                  </a:extLst>
                </a:gridCol>
                <a:gridCol w="876293">
                  <a:extLst>
                    <a:ext uri="{9D8B030D-6E8A-4147-A177-3AD203B41FA5}">
                      <a16:colId xmlns:a16="http://schemas.microsoft.com/office/drawing/2014/main" val="4148108019"/>
                    </a:ext>
                  </a:extLst>
                </a:gridCol>
                <a:gridCol w="425928">
                  <a:extLst>
                    <a:ext uri="{9D8B030D-6E8A-4147-A177-3AD203B41FA5}">
                      <a16:colId xmlns:a16="http://schemas.microsoft.com/office/drawing/2014/main" val="1993701749"/>
                    </a:ext>
                  </a:extLst>
                </a:gridCol>
                <a:gridCol w="2555875">
                  <a:extLst>
                    <a:ext uri="{9D8B030D-6E8A-4147-A177-3AD203B41FA5}">
                      <a16:colId xmlns:a16="http://schemas.microsoft.com/office/drawing/2014/main" val="346158227"/>
                    </a:ext>
                  </a:extLst>
                </a:gridCol>
              </a:tblGrid>
              <a:tr h="278238">
                <a:tc gridSpan="2">
                  <a:txBody>
                    <a:bodyPr/>
                    <a:lstStyle/>
                    <a:p>
                      <a:pPr algn="ctr" fontAlgn="ctr"/>
                      <a:r>
                        <a:rPr lang="ja-JP" altLang="en-US" sz="800" b="1" i="0" u="none" strike="noStrike" dirty="0">
                          <a:solidFill>
                            <a:srgbClr val="FFFFFF"/>
                          </a:solidFill>
                          <a:effectLst/>
                          <a:latin typeface="游ゴシック" panose="020B0400000000000000" pitchFamily="50" charset="-128"/>
                          <a:ea typeface="游ゴシック" panose="020B0400000000000000" pitchFamily="50" charset="-128"/>
                        </a:rPr>
                        <a:t>誘導メニュー</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D82232"/>
                    </a:solidFill>
                  </a:tcPr>
                </a:tc>
                <a:tc hMerge="1">
                  <a:txBody>
                    <a:bodyPr/>
                    <a:lstStyle/>
                    <a:p>
                      <a:pPr algn="ctr" fontAlgn="ctr"/>
                      <a:endParaRPr lang="ja-JP" altLang="en-US" sz="900" b="0" i="0" u="none" strike="noStrike" dirty="0">
                        <a:solidFill>
                          <a:srgbClr val="FFFFFF"/>
                        </a:solidFill>
                        <a:effectLst/>
                        <a:latin typeface="メイリオ" panose="020B0604030504040204" pitchFamily="50" charset="-128"/>
                        <a:ea typeface="メイリオ" panose="020B0604030504040204" pitchFamily="50"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2232"/>
                    </a:solidFill>
                  </a:tcPr>
                </a:tc>
                <a:tc>
                  <a:txBody>
                    <a:bodyPr/>
                    <a:lstStyle/>
                    <a:p>
                      <a:pPr algn="ctr" fontAlgn="ctr"/>
                      <a:r>
                        <a:rPr lang="ja-JP" altLang="en-US" sz="800" b="1" i="0" u="none" strike="noStrike" dirty="0">
                          <a:solidFill>
                            <a:srgbClr val="FFFFFF"/>
                          </a:solidFill>
                          <a:effectLst/>
                          <a:latin typeface="游ゴシック" panose="020B0400000000000000" pitchFamily="50" charset="-128"/>
                          <a:ea typeface="游ゴシック" panose="020B0400000000000000" pitchFamily="50" charset="-128"/>
                        </a:rPr>
                        <a:t>番号</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D82232"/>
                    </a:solidFill>
                  </a:tcPr>
                </a:tc>
                <a:tc>
                  <a:txBody>
                    <a:bodyPr/>
                    <a:lstStyle/>
                    <a:p>
                      <a:pPr algn="ctr" fontAlgn="ctr"/>
                      <a:r>
                        <a:rPr lang="ja-JP" altLang="en-US" sz="800" b="1" i="0" u="none" strike="noStrike" dirty="0">
                          <a:solidFill>
                            <a:srgbClr val="FFFFFF"/>
                          </a:solidFill>
                          <a:effectLst/>
                          <a:latin typeface="游ゴシック" panose="020B0400000000000000" pitchFamily="50" charset="-128"/>
                          <a:ea typeface="游ゴシック" panose="020B0400000000000000" pitchFamily="50" charset="-128"/>
                        </a:rPr>
                        <a:t>掲載面</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D82232"/>
                    </a:solidFill>
                  </a:tcPr>
                </a:tc>
                <a:tc>
                  <a:txBody>
                    <a:bodyPr/>
                    <a:lstStyle/>
                    <a:p>
                      <a:pPr algn="ctr" fontAlgn="ctr"/>
                      <a:r>
                        <a:rPr lang="ja-JP" altLang="en-US" sz="800" b="1" i="0" u="none" strike="noStrike" dirty="0">
                          <a:solidFill>
                            <a:srgbClr val="FFFFFF"/>
                          </a:solidFill>
                          <a:effectLst/>
                          <a:latin typeface="游ゴシック" panose="020B0400000000000000" pitchFamily="50" charset="-128"/>
                          <a:ea typeface="游ゴシック" panose="020B0400000000000000" pitchFamily="50" charset="-128"/>
                        </a:rPr>
                        <a:t>表示形式</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D82232"/>
                    </a:solidFill>
                  </a:tcPr>
                </a:tc>
                <a:tc>
                  <a:txBody>
                    <a:bodyPr/>
                    <a:lstStyle/>
                    <a:p>
                      <a:pPr algn="ctr" fontAlgn="ctr"/>
                      <a:r>
                        <a:rPr lang="ja-JP" altLang="en-US" sz="800" b="1" i="0" u="none" strike="noStrike" dirty="0">
                          <a:solidFill>
                            <a:srgbClr val="FFFFFF"/>
                          </a:solidFill>
                          <a:effectLst/>
                          <a:latin typeface="游ゴシック" panose="020B0400000000000000" pitchFamily="50" charset="-128"/>
                          <a:ea typeface="游ゴシック" panose="020B0400000000000000" pitchFamily="50" charset="-128"/>
                        </a:rPr>
                        <a:t>想定表示回数</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D82232"/>
                    </a:solidFill>
                  </a:tcPr>
                </a:tc>
                <a:tc>
                  <a:txBody>
                    <a:bodyPr/>
                    <a:lstStyle/>
                    <a:p>
                      <a:pPr algn="ctr" fontAlgn="ctr"/>
                      <a:r>
                        <a:rPr lang="ja-JP" altLang="en-US" sz="800" b="1" i="0" u="none" strike="noStrike" dirty="0">
                          <a:solidFill>
                            <a:srgbClr val="FFFFFF"/>
                          </a:solidFill>
                          <a:effectLst/>
                          <a:latin typeface="游ゴシック" panose="020B0400000000000000" pitchFamily="50" charset="-128"/>
                          <a:ea typeface="游ゴシック" panose="020B0400000000000000" pitchFamily="50" charset="-128"/>
                        </a:rPr>
                        <a:t>想定</a:t>
                      </a:r>
                      <a:r>
                        <a:rPr lang="en-US" altLang="ja-JP" sz="800" b="1" i="0" u="none" strike="noStrike" dirty="0">
                          <a:solidFill>
                            <a:srgbClr val="FFFFFF"/>
                          </a:solidFill>
                          <a:effectLst/>
                          <a:latin typeface="游ゴシック" panose="020B0400000000000000" pitchFamily="50" charset="-128"/>
                          <a:ea typeface="游ゴシック" panose="020B0400000000000000" pitchFamily="50" charset="-128"/>
                        </a:rPr>
                        <a:t>CTR(%)</a:t>
                      </a:r>
                      <a:endParaRPr lang="zh-CN" altLang="en-US" sz="800" b="1" i="0" u="none" strike="noStrike" dirty="0">
                        <a:solidFill>
                          <a:srgbClr val="FFFFFF"/>
                        </a:solidFill>
                        <a:effectLst/>
                        <a:latin typeface="游ゴシック" panose="020B0400000000000000" pitchFamily="50" charset="-128"/>
                        <a:ea typeface="游ゴシック" panose="020B0400000000000000" pitchFamily="50" charset="-128"/>
                      </a:endParaRP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D82232"/>
                    </a:solidFill>
                  </a:tcPr>
                </a:tc>
                <a:tc>
                  <a:txBody>
                    <a:bodyPr/>
                    <a:lstStyle/>
                    <a:p>
                      <a:pPr algn="ctr" fontAlgn="ctr"/>
                      <a:r>
                        <a:rPr lang="ja-JP" altLang="en-US" sz="800" b="1" i="0" u="none" strike="noStrike" dirty="0">
                          <a:solidFill>
                            <a:srgbClr val="FFFFFF"/>
                          </a:solidFill>
                          <a:effectLst/>
                          <a:latin typeface="游ゴシック" panose="020B0400000000000000" pitchFamily="50" charset="-128"/>
                          <a:ea typeface="游ゴシック" panose="020B0400000000000000" pitchFamily="50" charset="-128"/>
                        </a:rPr>
                        <a:t>サイズ</a:t>
                      </a:r>
                      <a:endParaRPr lang="en-US" altLang="ja-JP" sz="800" b="1" i="0" u="none" strike="noStrike" dirty="0">
                        <a:solidFill>
                          <a:srgbClr val="FFFFFF"/>
                        </a:solidFill>
                        <a:effectLst/>
                        <a:latin typeface="游ゴシック" panose="020B0400000000000000" pitchFamily="50" charset="-128"/>
                        <a:ea typeface="游ゴシック" panose="020B0400000000000000" pitchFamily="50" charset="-128"/>
                      </a:endParaRP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D82232"/>
                    </a:solidFill>
                  </a:tcPr>
                </a:tc>
                <a:extLst>
                  <a:ext uri="{0D108BD9-81ED-4DB2-BD59-A6C34878D82A}">
                    <a16:rowId xmlns:a16="http://schemas.microsoft.com/office/drawing/2014/main" val="1851645930"/>
                  </a:ext>
                </a:extLst>
              </a:tr>
              <a:tr h="552453">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スマホ版</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誘導枠</a:t>
                      </a:r>
                    </a:p>
                  </a:txBody>
                  <a:tcPr marL="9525" marR="9525" marT="9525"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スマホ・インフィード</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（画像＋テキスト）</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①</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ほぼ全ページ</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ローテーション</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300,000imp</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0.15</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画像</a:t>
                      </a: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左右</a:t>
                      </a: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240×</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天地</a:t>
                      </a: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180</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ピクセル</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サブタイトル</a:t>
                      </a: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全角・半角を問わず</a:t>
                      </a: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13</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文字以内</a:t>
                      </a: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行</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a:t>
                      </a:r>
                    </a:p>
                    <a:p>
                      <a:pPr algn="ctr" fontAlgn="ct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タイトル</a:t>
                      </a: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全角・半角を問わず</a:t>
                      </a: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24</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文字以内</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改行指定不可）</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324528153"/>
                  </a:ext>
                </a:extLst>
              </a:tr>
              <a:tr h="160577">
                <a:tc gridSpan="7">
                  <a:txBody>
                    <a:bodyPr/>
                    <a:lstStyle/>
                    <a:p>
                      <a:pPr algn="ctr" fontAlgn="ct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36000" marB="18000" anchor="ctr">
                    <a:lnL w="12700" cap="flat" cmpd="sng" algn="ctr">
                      <a:no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5224491"/>
                  </a:ext>
                </a:extLst>
              </a:tr>
              <a:tr h="510209">
                <a:tc rowSpan="3">
                  <a:txBody>
                    <a:bodyPr/>
                    <a:lstStyle/>
                    <a:p>
                      <a:pPr algn="ctr"/>
                      <a:r>
                        <a:rPr kumimoji="1" lang="en-US" altLang="ja-JP" sz="800" dirty="0">
                          <a:latin typeface="游ゴシック" panose="020B0400000000000000" pitchFamily="50" charset="-128"/>
                          <a:ea typeface="游ゴシック" panose="020B0400000000000000" pitchFamily="50" charset="-128"/>
                        </a:rPr>
                        <a:t>PC</a:t>
                      </a:r>
                      <a:r>
                        <a:rPr kumimoji="1" lang="ja-JP" altLang="en-US" sz="800" dirty="0">
                          <a:latin typeface="游ゴシック" panose="020B0400000000000000" pitchFamily="50" charset="-128"/>
                          <a:ea typeface="游ゴシック" panose="020B0400000000000000" pitchFamily="50" charset="-128"/>
                        </a:rPr>
                        <a:t>版誘導枠</a:t>
                      </a:r>
                      <a:endParaRPr kumimoji="1" lang="en-US" altLang="ja-JP" sz="800" dirty="0">
                        <a:latin typeface="游ゴシック" panose="020B0400000000000000" pitchFamily="50" charset="-128"/>
                        <a:ea typeface="游ゴシック" panose="020B0400000000000000"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ビルボード</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ほぼ全ページ</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ローテーション</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40,000imp</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0.25</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左右</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970×</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天地</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250</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ピクセル</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102518310"/>
                  </a:ext>
                </a:extLst>
              </a:tr>
              <a:tr h="621607">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インフィード</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（画像＋テキスト）</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③</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記事ページ　記事下</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650,000imp</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0.02</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chemeClr val="tx1"/>
                          </a:solidFill>
                          <a:effectLst/>
                          <a:latin typeface="游ゴシック" panose="020B0400000000000000" pitchFamily="50" charset="-128"/>
                          <a:ea typeface="游ゴシック" panose="020B0400000000000000" pitchFamily="50" charset="-128"/>
                        </a:rPr>
                        <a:t>画像</a:t>
                      </a:r>
                      <a:r>
                        <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chemeClr val="tx1"/>
                          </a:solidFill>
                          <a:effectLst/>
                          <a:latin typeface="游ゴシック" panose="020B0400000000000000" pitchFamily="50" charset="-128"/>
                          <a:ea typeface="游ゴシック" panose="020B0400000000000000" pitchFamily="50" charset="-128"/>
                        </a:rPr>
                        <a:t>左右</a:t>
                      </a:r>
                      <a:r>
                        <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rPr>
                        <a:t>240×</a:t>
                      </a:r>
                      <a:r>
                        <a:rPr lang="ja-JP" altLang="en-US" sz="700" b="0" i="0" u="none" strike="noStrike" dirty="0">
                          <a:solidFill>
                            <a:schemeClr val="tx1"/>
                          </a:solidFill>
                          <a:effectLst/>
                          <a:latin typeface="游ゴシック" panose="020B0400000000000000" pitchFamily="50" charset="-128"/>
                          <a:ea typeface="游ゴシック" panose="020B0400000000000000" pitchFamily="50" charset="-128"/>
                        </a:rPr>
                        <a:t>天地</a:t>
                      </a:r>
                      <a:r>
                        <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rPr>
                        <a:t>180</a:t>
                      </a:r>
                      <a:r>
                        <a:rPr lang="ja-JP" altLang="en-US" sz="700" b="0" i="0" u="none" strike="noStrike" dirty="0">
                          <a:solidFill>
                            <a:schemeClr val="tx1"/>
                          </a:solidFill>
                          <a:effectLst/>
                          <a:latin typeface="游ゴシック" panose="020B0400000000000000" pitchFamily="50" charset="-128"/>
                          <a:ea typeface="游ゴシック" panose="020B0400000000000000" pitchFamily="50" charset="-128"/>
                        </a:rPr>
                        <a:t>ピクセル</a:t>
                      </a:r>
                      <a:endPar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chemeClr val="tx1"/>
                          </a:solidFill>
                          <a:effectLst/>
                          <a:latin typeface="游ゴシック" panose="020B0400000000000000" pitchFamily="50" charset="-128"/>
                          <a:ea typeface="游ゴシック" panose="020B0400000000000000" pitchFamily="50" charset="-128"/>
                        </a:rPr>
                        <a:t>サブタイトル</a:t>
                      </a:r>
                      <a:r>
                        <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chemeClr val="tx1"/>
                          </a:solidFill>
                          <a:effectLst/>
                          <a:latin typeface="游ゴシック" panose="020B0400000000000000" pitchFamily="50" charset="-128"/>
                          <a:ea typeface="游ゴシック" panose="020B0400000000000000" pitchFamily="50" charset="-128"/>
                        </a:rPr>
                        <a:t>全角・半角を問わず</a:t>
                      </a:r>
                      <a:r>
                        <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rPr>
                        <a:t>13</a:t>
                      </a:r>
                      <a:r>
                        <a:rPr lang="ja-JP" altLang="en-US" sz="700" b="0" i="0" u="none" strike="noStrike" dirty="0">
                          <a:solidFill>
                            <a:schemeClr val="tx1"/>
                          </a:solidFill>
                          <a:effectLst/>
                          <a:latin typeface="游ゴシック" panose="020B0400000000000000" pitchFamily="50" charset="-128"/>
                          <a:ea typeface="游ゴシック" panose="020B0400000000000000" pitchFamily="50" charset="-128"/>
                        </a:rPr>
                        <a:t>文字以内</a:t>
                      </a:r>
                      <a:r>
                        <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rPr>
                        <a:t>×1</a:t>
                      </a:r>
                      <a:r>
                        <a:rPr lang="ja-JP" altLang="en-US" sz="700" b="0" i="0" u="none" strike="noStrike" dirty="0">
                          <a:solidFill>
                            <a:schemeClr val="tx1"/>
                          </a:solidFill>
                          <a:effectLst/>
                          <a:latin typeface="游ゴシック" panose="020B0400000000000000" pitchFamily="50" charset="-128"/>
                          <a:ea typeface="游ゴシック" panose="020B0400000000000000" pitchFamily="50" charset="-128"/>
                        </a:rPr>
                        <a:t>行</a:t>
                      </a:r>
                      <a:endPar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rPr>
                        <a:t>+</a:t>
                      </a:r>
                    </a:p>
                    <a:p>
                      <a:pPr algn="ctr" fontAlgn="ctr"/>
                      <a:r>
                        <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chemeClr val="tx1"/>
                          </a:solidFill>
                          <a:effectLst/>
                          <a:latin typeface="游ゴシック" panose="020B0400000000000000" pitchFamily="50" charset="-128"/>
                          <a:ea typeface="游ゴシック" panose="020B0400000000000000" pitchFamily="50" charset="-128"/>
                        </a:rPr>
                        <a:t>タイトル</a:t>
                      </a:r>
                      <a:r>
                        <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chemeClr val="tx1"/>
                          </a:solidFill>
                          <a:effectLst/>
                          <a:latin typeface="游ゴシック" panose="020B0400000000000000" pitchFamily="50" charset="-128"/>
                          <a:ea typeface="游ゴシック" panose="020B0400000000000000" pitchFamily="50" charset="-128"/>
                        </a:rPr>
                        <a:t>全角・半角を問わず</a:t>
                      </a:r>
                      <a:r>
                        <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rPr>
                        <a:t>24</a:t>
                      </a:r>
                      <a:r>
                        <a:rPr lang="ja-JP" altLang="en-US" sz="700" b="0" i="0" u="none" strike="noStrike" dirty="0">
                          <a:solidFill>
                            <a:schemeClr val="tx1"/>
                          </a:solidFill>
                          <a:effectLst/>
                          <a:latin typeface="游ゴシック" panose="020B0400000000000000" pitchFamily="50" charset="-128"/>
                          <a:ea typeface="游ゴシック" panose="020B0400000000000000" pitchFamily="50" charset="-128"/>
                        </a:rPr>
                        <a:t>文字以内</a:t>
                      </a:r>
                      <a:endPar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endParaRPr>
                    </a:p>
                    <a:p>
                      <a:pPr algn="ctr" fontAlgn="ctr"/>
                      <a:r>
                        <a:rPr lang="ja-JP" altLang="en-US" sz="7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chemeClr val="tx1"/>
                          </a:solidFill>
                          <a:effectLst/>
                          <a:latin typeface="游ゴシック" panose="020B0400000000000000" pitchFamily="50" charset="-128"/>
                          <a:ea typeface="游ゴシック" panose="020B0400000000000000" pitchFamily="50" charset="-128"/>
                        </a:rPr>
                        <a:t>改行指定不可）</a:t>
                      </a:r>
                      <a:endPar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191499300"/>
                  </a:ext>
                </a:extLst>
              </a:tr>
              <a:tr h="510209">
                <a:tc vMerge="1">
                  <a:txBody>
                    <a:bodyPr/>
                    <a:lstStyle/>
                    <a:p>
                      <a:pPr algn="ct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おすすめ情報</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36000" marB="18000"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④</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記事ページ 右カラム</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2,000,000imp</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0.02</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chemeClr val="tx1"/>
                          </a:solidFill>
                          <a:effectLst/>
                          <a:latin typeface="游ゴシック" panose="020B0400000000000000" pitchFamily="50" charset="-128"/>
                          <a:ea typeface="游ゴシック" panose="020B0400000000000000" pitchFamily="50" charset="-128"/>
                        </a:rPr>
                        <a:t>画像</a:t>
                      </a:r>
                      <a:r>
                        <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chemeClr val="tx1"/>
                          </a:solidFill>
                          <a:effectLst/>
                          <a:latin typeface="游ゴシック" panose="020B0400000000000000" pitchFamily="50" charset="-128"/>
                          <a:ea typeface="游ゴシック" panose="020B0400000000000000" pitchFamily="50" charset="-128"/>
                        </a:rPr>
                        <a:t>左右</a:t>
                      </a:r>
                      <a:r>
                        <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rPr>
                        <a:t>240×</a:t>
                      </a:r>
                      <a:r>
                        <a:rPr lang="ja-JP" altLang="en-US" sz="700" b="0" i="0" u="none" strike="noStrike" dirty="0">
                          <a:solidFill>
                            <a:schemeClr val="tx1"/>
                          </a:solidFill>
                          <a:effectLst/>
                          <a:latin typeface="游ゴシック" panose="020B0400000000000000" pitchFamily="50" charset="-128"/>
                          <a:ea typeface="游ゴシック" panose="020B0400000000000000" pitchFamily="50" charset="-128"/>
                        </a:rPr>
                        <a:t>天地</a:t>
                      </a:r>
                      <a:r>
                        <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rPr>
                        <a:t>180</a:t>
                      </a:r>
                      <a:r>
                        <a:rPr lang="ja-JP" altLang="en-US" sz="700" b="0" i="0" u="none" strike="noStrike" dirty="0">
                          <a:solidFill>
                            <a:schemeClr val="tx1"/>
                          </a:solidFill>
                          <a:effectLst/>
                          <a:latin typeface="游ゴシック" panose="020B0400000000000000" pitchFamily="50" charset="-128"/>
                          <a:ea typeface="游ゴシック" panose="020B0400000000000000" pitchFamily="50" charset="-128"/>
                        </a:rPr>
                        <a:t>ピクセル</a:t>
                      </a:r>
                      <a:endPar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endParaRPr>
                    </a:p>
                    <a:p>
                      <a:pPr algn="ctr" fontAlgn="ctr"/>
                      <a:r>
                        <a:rPr lang="ja-JP" altLang="en-US" sz="7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endParaRPr>
                    </a:p>
                    <a:p>
                      <a:pPr algn="ctr" fontAlgn="ctr"/>
                      <a:r>
                        <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chemeClr val="tx1"/>
                          </a:solidFill>
                          <a:effectLst/>
                          <a:latin typeface="游ゴシック" panose="020B0400000000000000" pitchFamily="50" charset="-128"/>
                          <a:ea typeface="游ゴシック" panose="020B0400000000000000" pitchFamily="50" charset="-128"/>
                        </a:rPr>
                        <a:t>テキスト</a:t>
                      </a:r>
                      <a:r>
                        <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chemeClr val="tx1"/>
                          </a:solidFill>
                          <a:effectLst/>
                          <a:latin typeface="游ゴシック" panose="020B0400000000000000" pitchFamily="50" charset="-128"/>
                          <a:ea typeface="游ゴシック" panose="020B0400000000000000" pitchFamily="50" charset="-128"/>
                        </a:rPr>
                        <a:t>全角・半角問わず</a:t>
                      </a:r>
                      <a:r>
                        <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rPr>
                        <a:t>28</a:t>
                      </a:r>
                      <a:r>
                        <a:rPr lang="ja-JP" altLang="en-US" sz="700" b="0" i="0" u="none" strike="noStrike" dirty="0">
                          <a:solidFill>
                            <a:schemeClr val="tx1"/>
                          </a:solidFill>
                          <a:effectLst/>
                          <a:latin typeface="游ゴシック" panose="020B0400000000000000" pitchFamily="50" charset="-128"/>
                          <a:ea typeface="游ゴシック" panose="020B0400000000000000" pitchFamily="50" charset="-128"/>
                        </a:rPr>
                        <a:t>文字</a:t>
                      </a:r>
                      <a:endParaRPr lang="en-US" altLang="ja-JP" sz="7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558649393"/>
                  </a:ext>
                </a:extLst>
              </a:tr>
              <a:tr h="717010">
                <a:tc rowSpan="2">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メルマガ</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日経ビジネス電子版メール</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HTML</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メール）</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おすすめ情報・上</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⑤</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rowSpan="2"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平日毎日配信</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rowSpan="2"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36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約</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600,000</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通</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回</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0.04</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画像</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左右</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240×</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天地</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180</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ピクセル</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サブタイトル</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全角・半角を問わず</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13</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文字以内</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行</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タイトル</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全角・半角を問わず</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24</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文字以内</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改行指定不可）</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最大</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50KB</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まで</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769623633"/>
                  </a:ext>
                </a:extLst>
              </a:tr>
              <a:tr h="717010">
                <a:tc vMerge="1">
                  <a:txBody>
                    <a:bodyPr/>
                    <a:lstStyle/>
                    <a:p>
                      <a:pPr algn="ctr" fontAlgn="ct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日経ビジネス電子版メール</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HTML</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メール）</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おすすめ情報・下</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gridSpan="2"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hMerge="1"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約</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600,000</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通</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回</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0.02</a:t>
                      </a: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36000" marB="18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322459708"/>
                  </a:ext>
                </a:extLst>
              </a:tr>
            </a:tbl>
          </a:graphicData>
        </a:graphic>
      </p:graphicFrame>
    </p:spTree>
    <p:extLst>
      <p:ext uri="{BB962C8B-B14F-4D97-AF65-F5344CB8AC3E}">
        <p14:creationId xmlns:p14="http://schemas.microsoft.com/office/powerpoint/2010/main" val="3249320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ページ数"/>
          <p:cNvSpPr txBox="1"/>
          <p:nvPr/>
        </p:nvSpPr>
        <p:spPr>
          <a:xfrm>
            <a:off x="8161322" y="6087758"/>
            <a:ext cx="303288" cy="348109"/>
          </a:xfrm>
          <a:prstGeom prst="rect">
            <a:avLst/>
          </a:prstGeom>
          <a:noFill/>
        </p:spPr>
        <p:txBody>
          <a:bodyPr wrap="none" rtlCol="0">
            <a:spAutoFit/>
          </a:bodyPr>
          <a:lstStyle/>
          <a:p>
            <a:r>
              <a:rPr kumimoji="1" lang="en-US" altLang="ja-JP" sz="1662">
                <a:solidFill>
                  <a:schemeClr val="bg1"/>
                </a:solidFill>
                <a:latin typeface="小塚ゴシック Pro B" pitchFamily="34" charset="-128"/>
                <a:ea typeface="小塚ゴシック Pro B" pitchFamily="34" charset="-128"/>
              </a:rPr>
              <a:t>1</a:t>
            </a:r>
            <a:endParaRPr kumimoji="1" lang="ja-JP" altLang="en-US" sz="1662" dirty="0">
              <a:solidFill>
                <a:schemeClr val="bg1"/>
              </a:solidFill>
              <a:latin typeface="小塚ゴシック Pro B" pitchFamily="34" charset="-128"/>
              <a:ea typeface="小塚ゴシック Pro B" pitchFamily="34" charset="-128"/>
            </a:endParaRPr>
          </a:p>
        </p:txBody>
      </p:sp>
      <p:sp>
        <p:nvSpPr>
          <p:cNvPr id="6" name="テキスト ボックス 5">
            <a:extLst>
              <a:ext uri="{FF2B5EF4-FFF2-40B4-BE49-F238E27FC236}">
                <a16:creationId xmlns:a16="http://schemas.microsoft.com/office/drawing/2014/main" id="{70FEC607-2A59-4AE1-BA31-3DE3F6BA1F28}"/>
              </a:ext>
            </a:extLst>
          </p:cNvPr>
          <p:cNvSpPr txBox="1"/>
          <p:nvPr/>
        </p:nvSpPr>
        <p:spPr>
          <a:xfrm>
            <a:off x="637870" y="1623509"/>
            <a:ext cx="7868260" cy="461665"/>
          </a:xfrm>
          <a:prstGeom prst="rect">
            <a:avLst/>
          </a:prstGeom>
          <a:noFill/>
        </p:spPr>
        <p:txBody>
          <a:bodyPr wrap="square" rtlCol="0">
            <a:spAutoFit/>
          </a:bodyPr>
          <a:lstStyle/>
          <a:p>
            <a:r>
              <a:rPr lang="ja-JP" altLang="en-US" sz="1200" b="1" dirty="0">
                <a:latin typeface="+mn-ea"/>
              </a:rPr>
              <a:t>■</a:t>
            </a:r>
            <a:r>
              <a:rPr lang="en-US" altLang="ja-JP" sz="1200" b="1" dirty="0">
                <a:latin typeface="+mn-ea"/>
              </a:rPr>
              <a:t>260</a:t>
            </a:r>
            <a:r>
              <a:rPr lang="ja-JP" altLang="en-US" sz="1200" b="1" dirty="0">
                <a:latin typeface="+mn-ea"/>
              </a:rPr>
              <a:t>万人を超える日経ビジネス電子版読者基盤と日経</a:t>
            </a:r>
            <a:r>
              <a:rPr lang="en-US" altLang="ja-JP" sz="1200" b="1" dirty="0">
                <a:latin typeface="+mn-ea"/>
              </a:rPr>
              <a:t>ID850</a:t>
            </a:r>
            <a:r>
              <a:rPr lang="ja-JP" altLang="en-US" sz="1200" b="1" dirty="0">
                <a:latin typeface="+mn-ea"/>
              </a:rPr>
              <a:t>万人のデータベースを活かしたターゲット保証型</a:t>
            </a:r>
            <a:endParaRPr lang="en-US" altLang="ja-JP" sz="1200" b="1" dirty="0">
              <a:latin typeface="+mn-ea"/>
            </a:endParaRPr>
          </a:p>
          <a:p>
            <a:r>
              <a:rPr lang="ja-JP" altLang="en-US" sz="1200" b="1" dirty="0">
                <a:latin typeface="+mn-ea"/>
              </a:rPr>
              <a:t>■読者の中でも特に強い</a:t>
            </a:r>
            <a:r>
              <a:rPr lang="en-US" altLang="ja-JP" sz="1200" b="1" dirty="0">
                <a:latin typeface="+mn-ea"/>
              </a:rPr>
              <a:t>【</a:t>
            </a:r>
            <a:r>
              <a:rPr lang="ja-JP" altLang="en-US" sz="1200" b="1" dirty="0">
                <a:latin typeface="+mn-ea"/>
              </a:rPr>
              <a:t>経営層</a:t>
            </a:r>
            <a:r>
              <a:rPr lang="en-US" altLang="ja-JP" sz="1200" b="1" dirty="0">
                <a:latin typeface="+mn-ea"/>
              </a:rPr>
              <a:t>】</a:t>
            </a:r>
            <a:r>
              <a:rPr lang="ja-JP" altLang="en-US" sz="1200" b="1" dirty="0">
                <a:latin typeface="+mn-ea"/>
              </a:rPr>
              <a:t>と</a:t>
            </a:r>
            <a:r>
              <a:rPr lang="en-US" altLang="ja-JP" sz="1200" b="1" dirty="0">
                <a:latin typeface="+mn-ea"/>
              </a:rPr>
              <a:t>【</a:t>
            </a:r>
            <a:r>
              <a:rPr lang="ja-JP" altLang="en-US" sz="1200" b="1" dirty="0">
                <a:latin typeface="+mn-ea"/>
              </a:rPr>
              <a:t>部長以上</a:t>
            </a:r>
            <a:r>
              <a:rPr lang="en-US" altLang="ja-JP" sz="1200" b="1" dirty="0">
                <a:latin typeface="+mn-ea"/>
              </a:rPr>
              <a:t>】</a:t>
            </a:r>
            <a:r>
              <a:rPr lang="ja-JP" altLang="en-US" sz="1200" b="1" dirty="0">
                <a:latin typeface="+mn-ea"/>
              </a:rPr>
              <a:t>の人数を保証いたします</a:t>
            </a:r>
            <a:endParaRPr lang="en-US" altLang="ja-JP" sz="1200" b="1" dirty="0">
              <a:latin typeface="+mn-ea"/>
            </a:endParaRPr>
          </a:p>
        </p:txBody>
      </p:sp>
      <p:sp>
        <p:nvSpPr>
          <p:cNvPr id="9" name="テキスト ボックス 8">
            <a:extLst>
              <a:ext uri="{FF2B5EF4-FFF2-40B4-BE49-F238E27FC236}">
                <a16:creationId xmlns:a16="http://schemas.microsoft.com/office/drawing/2014/main" id="{4E816B94-9409-4524-B386-1BA0339A0242}"/>
              </a:ext>
            </a:extLst>
          </p:cNvPr>
          <p:cNvSpPr txBox="1"/>
          <p:nvPr/>
        </p:nvSpPr>
        <p:spPr>
          <a:xfrm>
            <a:off x="3864520" y="2327140"/>
            <a:ext cx="1927640" cy="276999"/>
          </a:xfrm>
          <a:prstGeom prst="rect">
            <a:avLst/>
          </a:prstGeom>
          <a:noFill/>
        </p:spPr>
        <p:txBody>
          <a:bodyPr wrap="square" rtlCol="0">
            <a:spAutoFit/>
          </a:bodyPr>
          <a:lstStyle/>
          <a:p>
            <a:r>
              <a:rPr lang="ja-JP" altLang="en-US" sz="1200" b="1" dirty="0">
                <a:latin typeface="+mn-ea"/>
              </a:rPr>
              <a:t>＜ご提供内容＞</a:t>
            </a:r>
            <a:endParaRPr lang="en-US" altLang="ja-JP" sz="1200" b="1" dirty="0">
              <a:latin typeface="+mn-ea"/>
            </a:endParaRPr>
          </a:p>
        </p:txBody>
      </p:sp>
      <p:sp>
        <p:nvSpPr>
          <p:cNvPr id="11" name="テキスト ボックス 10">
            <a:extLst>
              <a:ext uri="{FF2B5EF4-FFF2-40B4-BE49-F238E27FC236}">
                <a16:creationId xmlns:a16="http://schemas.microsoft.com/office/drawing/2014/main" id="{61454FF7-38B1-400F-872B-F2A6024FD108}"/>
              </a:ext>
            </a:extLst>
          </p:cNvPr>
          <p:cNvSpPr txBox="1"/>
          <p:nvPr/>
        </p:nvSpPr>
        <p:spPr>
          <a:xfrm>
            <a:off x="4107292" y="2588750"/>
            <a:ext cx="4824437" cy="1200329"/>
          </a:xfrm>
          <a:prstGeom prst="rect">
            <a:avLst/>
          </a:prstGeom>
          <a:noFill/>
        </p:spPr>
        <p:txBody>
          <a:bodyPr wrap="square" rtlCol="0">
            <a:spAutoFit/>
          </a:bodyPr>
          <a:lstStyle/>
          <a:p>
            <a:r>
              <a:rPr lang="ja-JP" altLang="en-US" sz="1200" dirty="0">
                <a:latin typeface="+mn-ea"/>
              </a:rPr>
              <a:t>・日経ビジネス電子版への記事体広告掲載</a:t>
            </a:r>
            <a:endParaRPr lang="en-US" altLang="ja-JP" sz="1200" dirty="0">
              <a:latin typeface="+mn-ea"/>
            </a:endParaRPr>
          </a:p>
          <a:p>
            <a:r>
              <a:rPr lang="ja-JP" altLang="en-US" sz="1200" dirty="0">
                <a:latin typeface="+mn-ea"/>
              </a:rPr>
              <a:t>・誘導期間：</a:t>
            </a:r>
            <a:r>
              <a:rPr lang="en-US" altLang="ja-JP" sz="1200" dirty="0">
                <a:latin typeface="+mn-ea"/>
              </a:rPr>
              <a:t>4</a:t>
            </a:r>
            <a:r>
              <a:rPr lang="ja-JP" altLang="en-US" sz="1200" dirty="0">
                <a:latin typeface="+mn-ea"/>
              </a:rPr>
              <a:t>週間　</a:t>
            </a:r>
            <a:r>
              <a:rPr lang="en-US" altLang="ja-JP" sz="1200" dirty="0">
                <a:latin typeface="+mn-ea"/>
              </a:rPr>
              <a:t>※</a:t>
            </a:r>
            <a:r>
              <a:rPr lang="ja-JP" altLang="en-US" sz="1200" dirty="0">
                <a:latin typeface="+mn-ea"/>
              </a:rPr>
              <a:t>標準誘導枠＋日経</a:t>
            </a:r>
            <a:r>
              <a:rPr lang="en-US" altLang="ja-JP" sz="1200" dirty="0">
                <a:latin typeface="+mn-ea"/>
              </a:rPr>
              <a:t>ID</a:t>
            </a:r>
            <a:r>
              <a:rPr lang="ja-JP" altLang="en-US" sz="1200" dirty="0">
                <a:latin typeface="+mn-ea"/>
              </a:rPr>
              <a:t>ターゲティングメール、バナーなどを適宜運用</a:t>
            </a:r>
            <a:endParaRPr lang="en-US" altLang="ja-JP" sz="1200" dirty="0">
              <a:latin typeface="+mn-ea"/>
            </a:endParaRPr>
          </a:p>
          <a:p>
            <a:r>
              <a:rPr lang="ja-JP" altLang="en-US" sz="1200" b="1" dirty="0">
                <a:latin typeface="+mn-ea"/>
              </a:rPr>
              <a:t>⇒経営層</a:t>
            </a:r>
            <a:r>
              <a:rPr lang="en-US" altLang="ja-JP" sz="1200" b="1" dirty="0">
                <a:latin typeface="+mn-ea"/>
              </a:rPr>
              <a:t>1,500UB  or  </a:t>
            </a:r>
            <a:r>
              <a:rPr lang="ja-JP" altLang="en-US" sz="1200" b="1" dirty="0">
                <a:latin typeface="+mn-ea"/>
              </a:rPr>
              <a:t>部長以上</a:t>
            </a:r>
            <a:r>
              <a:rPr lang="en-US" altLang="ja-JP" sz="1200" b="1" dirty="0">
                <a:latin typeface="+mn-ea"/>
              </a:rPr>
              <a:t>3,000UB</a:t>
            </a:r>
          </a:p>
          <a:p>
            <a:r>
              <a:rPr lang="ja-JP" altLang="en-US" sz="1200" b="1" dirty="0">
                <a:latin typeface="+mn-ea"/>
              </a:rPr>
              <a:t>　</a:t>
            </a:r>
            <a:r>
              <a:rPr lang="en-US" altLang="ja-JP" sz="1200" b="1" dirty="0">
                <a:latin typeface="+mn-ea"/>
              </a:rPr>
              <a:t>※</a:t>
            </a:r>
            <a:r>
              <a:rPr lang="ja-JP" altLang="en-US" sz="1200" b="1" dirty="0">
                <a:latin typeface="+mn-ea"/>
              </a:rPr>
              <a:t>想定</a:t>
            </a:r>
            <a:r>
              <a:rPr lang="en-US" altLang="ja-JP" sz="1200" b="1" dirty="0">
                <a:latin typeface="+mn-ea"/>
              </a:rPr>
              <a:t>PV</a:t>
            </a:r>
            <a:r>
              <a:rPr lang="ja-JP" altLang="en-US" sz="1200" b="1" dirty="0">
                <a:latin typeface="+mn-ea"/>
              </a:rPr>
              <a:t>＝</a:t>
            </a:r>
            <a:r>
              <a:rPr lang="en-US" altLang="ja-JP" sz="1200" b="1" dirty="0">
                <a:latin typeface="+mn-ea"/>
              </a:rPr>
              <a:t>5,000</a:t>
            </a:r>
            <a:r>
              <a:rPr lang="ja-JP" altLang="en-US" sz="1200" b="1" dirty="0">
                <a:latin typeface="+mn-ea"/>
              </a:rPr>
              <a:t>～</a:t>
            </a:r>
            <a:r>
              <a:rPr lang="en-US" altLang="ja-JP" sz="1200" b="1" dirty="0">
                <a:latin typeface="+mn-ea"/>
              </a:rPr>
              <a:t>7,000PV</a:t>
            </a:r>
          </a:p>
          <a:p>
            <a:endParaRPr lang="ja-JP" altLang="en-US" sz="1200" b="1" dirty="0">
              <a:latin typeface="+mn-ea"/>
            </a:endParaRPr>
          </a:p>
        </p:txBody>
      </p:sp>
      <p:sp>
        <p:nvSpPr>
          <p:cNvPr id="12" name="テキスト ボックス 11">
            <a:extLst>
              <a:ext uri="{FF2B5EF4-FFF2-40B4-BE49-F238E27FC236}">
                <a16:creationId xmlns:a16="http://schemas.microsoft.com/office/drawing/2014/main" id="{4D3EC769-AADA-4952-8933-AD5EABEB1A5E}"/>
              </a:ext>
            </a:extLst>
          </p:cNvPr>
          <p:cNvSpPr txBox="1"/>
          <p:nvPr/>
        </p:nvSpPr>
        <p:spPr>
          <a:xfrm>
            <a:off x="3864520" y="3976863"/>
            <a:ext cx="1927640" cy="276999"/>
          </a:xfrm>
          <a:prstGeom prst="rect">
            <a:avLst/>
          </a:prstGeom>
          <a:noFill/>
        </p:spPr>
        <p:txBody>
          <a:bodyPr wrap="square" rtlCol="0">
            <a:spAutoFit/>
          </a:bodyPr>
          <a:lstStyle/>
          <a:p>
            <a:r>
              <a:rPr lang="ja-JP" altLang="en-US" sz="1200" b="1" dirty="0">
                <a:latin typeface="+mn-ea"/>
              </a:rPr>
              <a:t>＜原稿制作の注意点＞</a:t>
            </a:r>
            <a:endParaRPr lang="en-US" altLang="ja-JP" sz="1200" b="1" dirty="0">
              <a:latin typeface="+mn-ea"/>
            </a:endParaRPr>
          </a:p>
        </p:txBody>
      </p:sp>
      <p:sp>
        <p:nvSpPr>
          <p:cNvPr id="14" name="正方形/長方形 13">
            <a:extLst>
              <a:ext uri="{FF2B5EF4-FFF2-40B4-BE49-F238E27FC236}">
                <a16:creationId xmlns:a16="http://schemas.microsoft.com/office/drawing/2014/main" id="{BBBD5955-2F06-4184-A5BD-EFF98F6E88C2}"/>
              </a:ext>
            </a:extLst>
          </p:cNvPr>
          <p:cNvSpPr/>
          <p:nvPr/>
        </p:nvSpPr>
        <p:spPr>
          <a:xfrm>
            <a:off x="4107292" y="5320767"/>
            <a:ext cx="4517940" cy="816429"/>
          </a:xfrm>
          <a:prstGeom prst="rect">
            <a:avLst/>
          </a:prstGeom>
          <a:solidFill>
            <a:srgbClr val="E6001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800" b="1" u="sng" dirty="0">
                <a:latin typeface="+mn-ea"/>
              </a:rPr>
              <a:t>定価：</a:t>
            </a:r>
            <a:r>
              <a:rPr lang="en-US" altLang="ja-JP" sz="2800" b="1" u="sng" dirty="0">
                <a:latin typeface="+mn-ea"/>
              </a:rPr>
              <a:t>4,500,000</a:t>
            </a:r>
            <a:r>
              <a:rPr lang="ja-JP" altLang="en-US" sz="2800" b="1" u="sng" dirty="0">
                <a:latin typeface="+mn-ea"/>
              </a:rPr>
              <a:t>円</a:t>
            </a:r>
            <a:r>
              <a:rPr lang="ja-JP" altLang="en-US" u="sng" dirty="0">
                <a:latin typeface="+mn-ea"/>
              </a:rPr>
              <a:t>（税別）</a:t>
            </a:r>
          </a:p>
        </p:txBody>
      </p:sp>
      <p:sp>
        <p:nvSpPr>
          <p:cNvPr id="16" name="スライド番号プレースホルダー 15">
            <a:extLst>
              <a:ext uri="{FF2B5EF4-FFF2-40B4-BE49-F238E27FC236}">
                <a16:creationId xmlns:a16="http://schemas.microsoft.com/office/drawing/2014/main" id="{A9ABCDA0-98FC-4612-9808-FE678F78F5A5}"/>
              </a:ext>
            </a:extLst>
          </p:cNvPr>
          <p:cNvSpPr>
            <a:spLocks noGrp="1"/>
          </p:cNvSpPr>
          <p:nvPr>
            <p:ph type="sldNum" sz="quarter" idx="12"/>
          </p:nvPr>
        </p:nvSpPr>
        <p:spPr/>
        <p:txBody>
          <a:bodyPr/>
          <a:lstStyle/>
          <a:p>
            <a:fld id="{E7AC55E0-26AD-443B-B64D-A46E8B740E51}" type="slidenum">
              <a:rPr kumimoji="1" lang="ja-JP" altLang="en-US" smtClean="0"/>
              <a:pPr/>
              <a:t>6</a:t>
            </a:fld>
            <a:endParaRPr kumimoji="1" lang="ja-JP" altLang="en-US"/>
          </a:p>
        </p:txBody>
      </p:sp>
      <p:sp>
        <p:nvSpPr>
          <p:cNvPr id="17" name="タイトル">
            <a:extLst>
              <a:ext uri="{FF2B5EF4-FFF2-40B4-BE49-F238E27FC236}">
                <a16:creationId xmlns:a16="http://schemas.microsoft.com/office/drawing/2014/main" id="{D09BE9D2-09ED-474F-95C4-03A749A34E48}"/>
              </a:ext>
            </a:extLst>
          </p:cNvPr>
          <p:cNvSpPr>
            <a:spLocks noGrp="1"/>
          </p:cNvSpPr>
          <p:nvPr>
            <p:ph type="title"/>
          </p:nvPr>
        </p:nvSpPr>
        <p:spPr>
          <a:xfrm>
            <a:off x="457200" y="319609"/>
            <a:ext cx="8229600" cy="894583"/>
          </a:xfrm>
        </p:spPr>
        <p:txBody>
          <a:bodyPr>
            <a:normAutofit/>
          </a:bodyPr>
          <a:lstStyle/>
          <a:p>
            <a:pPr algn="l"/>
            <a:r>
              <a:rPr lang="ja-JP" altLang="en-US" sz="2400" b="1" dirty="0">
                <a:latin typeface="+mn-ea"/>
                <a:ea typeface="+mn-ea"/>
              </a:rPr>
              <a:t>日経ビジネス電子版</a:t>
            </a:r>
            <a:r>
              <a:rPr lang="en-US" altLang="ja-JP" sz="2400" b="1" dirty="0">
                <a:latin typeface="+mn-ea"/>
                <a:ea typeface="+mn-ea"/>
              </a:rPr>
              <a:t>Special</a:t>
            </a:r>
            <a:r>
              <a:rPr lang="ja-JP" altLang="en-US" sz="2400" b="1" dirty="0">
                <a:latin typeface="+mn-ea"/>
                <a:ea typeface="+mn-ea"/>
              </a:rPr>
              <a:t>・</a:t>
            </a:r>
            <a:r>
              <a:rPr lang="en-US" altLang="ja-JP" sz="2400" b="1" dirty="0">
                <a:latin typeface="+mn-ea"/>
                <a:ea typeface="+mn-ea"/>
              </a:rPr>
              <a:t>ID</a:t>
            </a:r>
            <a:r>
              <a:rPr lang="ja-JP" altLang="en-US" sz="2400" b="1" dirty="0">
                <a:latin typeface="+mn-ea"/>
                <a:ea typeface="+mn-ea"/>
              </a:rPr>
              <a:t>保証</a:t>
            </a:r>
          </a:p>
        </p:txBody>
      </p:sp>
      <p:pic>
        <p:nvPicPr>
          <p:cNvPr id="18" name="図 17" descr="スクリーンショット が含まれている画像&#10;&#10;非常に高い精度で生成された説明">
            <a:hlinkClick r:id="rId2"/>
            <a:extLst>
              <a:ext uri="{FF2B5EF4-FFF2-40B4-BE49-F238E27FC236}">
                <a16:creationId xmlns:a16="http://schemas.microsoft.com/office/drawing/2014/main" id="{5B1BD6D2-43D3-4645-8EC4-557BCC4C2E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1003" y="2226982"/>
            <a:ext cx="2553694" cy="3860776"/>
          </a:xfrm>
          <a:prstGeom prst="rect">
            <a:avLst/>
          </a:prstGeom>
          <a:ln w="6350">
            <a:solidFill>
              <a:schemeClr val="bg1">
                <a:lumMod val="50000"/>
              </a:schemeClr>
            </a:solidFill>
          </a:ln>
        </p:spPr>
      </p:pic>
      <p:sp>
        <p:nvSpPr>
          <p:cNvPr id="15" name="テキスト ボックス 2">
            <a:extLst>
              <a:ext uri="{FF2B5EF4-FFF2-40B4-BE49-F238E27FC236}">
                <a16:creationId xmlns:a16="http://schemas.microsoft.com/office/drawing/2014/main" id="{0F0EBF0F-BF1D-4CCD-8D87-CE88F7FA1940}"/>
              </a:ext>
            </a:extLst>
          </p:cNvPr>
          <p:cNvSpPr txBox="1">
            <a:spLocks noChangeArrowheads="1"/>
          </p:cNvSpPr>
          <p:nvPr/>
        </p:nvSpPr>
        <p:spPr bwMode="auto">
          <a:xfrm>
            <a:off x="4047101" y="4206367"/>
            <a:ext cx="5050952" cy="461665"/>
          </a:xfrm>
          <a:prstGeom prst="rect">
            <a:avLst/>
          </a:prstGeom>
          <a:noFill/>
          <a:ln w="9525">
            <a:noFill/>
            <a:miter lim="800000"/>
            <a:headEnd/>
            <a:tailEnd/>
          </a:ln>
        </p:spPr>
        <p:txBody>
          <a:bodyPr wrap="square">
            <a:spAutoFit/>
          </a:bodyPr>
          <a:lstStyle/>
          <a:p>
            <a:r>
              <a:rPr lang="ja-JP" altLang="en-US" sz="1200" dirty="0">
                <a:latin typeface="+mn-ea"/>
              </a:rPr>
              <a:t>・文量は、</a:t>
            </a:r>
            <a:r>
              <a:rPr lang="en-US" altLang="ja-JP" sz="1200" dirty="0">
                <a:latin typeface="+mn-ea"/>
              </a:rPr>
              <a:t>A4</a:t>
            </a:r>
            <a:r>
              <a:rPr lang="ja-JP" altLang="en-US" sz="1200" dirty="0">
                <a:latin typeface="+mn-ea"/>
              </a:rPr>
              <a:t>サイズ</a:t>
            </a:r>
            <a:r>
              <a:rPr lang="en-US" altLang="ja-JP" sz="1200" dirty="0">
                <a:latin typeface="+mn-ea"/>
              </a:rPr>
              <a:t>2</a:t>
            </a:r>
            <a:r>
              <a:rPr lang="ja-JP" altLang="en-US" sz="1200" dirty="0">
                <a:latin typeface="+mn-ea"/>
              </a:rPr>
              <a:t>ページ（</a:t>
            </a:r>
            <a:r>
              <a:rPr lang="en-US" altLang="ja-JP" sz="1200" dirty="0">
                <a:latin typeface="+mn-ea"/>
              </a:rPr>
              <a:t>3,000</a:t>
            </a:r>
            <a:r>
              <a:rPr lang="ja-JP" altLang="en-US" sz="1200" dirty="0">
                <a:latin typeface="+mn-ea"/>
              </a:rPr>
              <a:t>文字程度）となります</a:t>
            </a:r>
            <a:endParaRPr lang="en-US" altLang="ja-JP" sz="1200" dirty="0">
              <a:latin typeface="+mn-ea"/>
            </a:endParaRPr>
          </a:p>
          <a:p>
            <a:r>
              <a:rPr lang="ja-JP" altLang="en-US" sz="1200" dirty="0">
                <a:latin typeface="+mn-ea"/>
              </a:rPr>
              <a:t>・タグの設置に関しましては、事前にご相談ください</a:t>
            </a:r>
            <a:endParaRPr lang="en-US" altLang="ja-JP" sz="1200" dirty="0">
              <a:latin typeface="+mn-ea"/>
            </a:endParaRPr>
          </a:p>
        </p:txBody>
      </p:sp>
    </p:spTree>
    <p:extLst>
      <p:ext uri="{BB962C8B-B14F-4D97-AF65-F5344CB8AC3E}">
        <p14:creationId xmlns:p14="http://schemas.microsoft.com/office/powerpoint/2010/main" val="500743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二等辺三角形 17">
            <a:extLst>
              <a:ext uri="{FF2B5EF4-FFF2-40B4-BE49-F238E27FC236}">
                <a16:creationId xmlns:a16="http://schemas.microsoft.com/office/drawing/2014/main" id="{733922E7-B80D-4EB6-AD3B-66AFE1BCC03F}"/>
              </a:ext>
            </a:extLst>
          </p:cNvPr>
          <p:cNvSpPr/>
          <p:nvPr/>
        </p:nvSpPr>
        <p:spPr>
          <a:xfrm>
            <a:off x="3531056" y="2490104"/>
            <a:ext cx="2947308" cy="3543300"/>
          </a:xfrm>
          <a:prstGeom prst="triangle">
            <a:avLst/>
          </a:prstGeom>
          <a:solidFill>
            <a:schemeClr val="bg1">
              <a:lumMod val="8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二等辺三角形 1">
            <a:extLst>
              <a:ext uri="{FF2B5EF4-FFF2-40B4-BE49-F238E27FC236}">
                <a16:creationId xmlns:a16="http://schemas.microsoft.com/office/drawing/2014/main" id="{4DC6F14F-4B9A-488B-BC19-D13B2DF7DC20}"/>
              </a:ext>
            </a:extLst>
          </p:cNvPr>
          <p:cNvSpPr/>
          <p:nvPr/>
        </p:nvSpPr>
        <p:spPr>
          <a:xfrm>
            <a:off x="244928" y="2490104"/>
            <a:ext cx="2947308" cy="3543300"/>
          </a:xfrm>
          <a:prstGeom prst="triangle">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915F4B64-AE96-4754-AA38-39194E0FD0D1}"/>
              </a:ext>
            </a:extLst>
          </p:cNvPr>
          <p:cNvSpPr/>
          <p:nvPr/>
        </p:nvSpPr>
        <p:spPr>
          <a:xfrm>
            <a:off x="1673680" y="4059817"/>
            <a:ext cx="5225142" cy="351064"/>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6C47FE23-52FD-4B7D-856F-FA52E9F82B8F}"/>
              </a:ext>
            </a:extLst>
          </p:cNvPr>
          <p:cNvSpPr/>
          <p:nvPr/>
        </p:nvSpPr>
        <p:spPr>
          <a:xfrm>
            <a:off x="1673680" y="2939629"/>
            <a:ext cx="5225142" cy="351064"/>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20" name="二等辺三角形 19">
            <a:extLst>
              <a:ext uri="{FF2B5EF4-FFF2-40B4-BE49-F238E27FC236}">
                <a16:creationId xmlns:a16="http://schemas.microsoft.com/office/drawing/2014/main" id="{0E966400-94B0-4DA9-8F1B-F6200B72E9C0}"/>
              </a:ext>
            </a:extLst>
          </p:cNvPr>
          <p:cNvSpPr/>
          <p:nvPr/>
        </p:nvSpPr>
        <p:spPr>
          <a:xfrm>
            <a:off x="4220940" y="2498268"/>
            <a:ext cx="1592262" cy="1943099"/>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a:extLst>
              <a:ext uri="{FF2B5EF4-FFF2-40B4-BE49-F238E27FC236}">
                <a16:creationId xmlns:a16="http://schemas.microsoft.com/office/drawing/2014/main" id="{A46BE6A0-1377-409C-8D22-10A924A29383}"/>
              </a:ext>
            </a:extLst>
          </p:cNvPr>
          <p:cNvSpPr/>
          <p:nvPr/>
        </p:nvSpPr>
        <p:spPr>
          <a:xfrm>
            <a:off x="4533110" y="2498268"/>
            <a:ext cx="963385" cy="11756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二等辺三角形 7">
            <a:extLst>
              <a:ext uri="{FF2B5EF4-FFF2-40B4-BE49-F238E27FC236}">
                <a16:creationId xmlns:a16="http://schemas.microsoft.com/office/drawing/2014/main" id="{E29A334A-659E-4CF4-B0C2-4631DA588C6C}"/>
              </a:ext>
            </a:extLst>
          </p:cNvPr>
          <p:cNvSpPr/>
          <p:nvPr/>
        </p:nvSpPr>
        <p:spPr>
          <a:xfrm>
            <a:off x="932883" y="2498268"/>
            <a:ext cx="1592262" cy="1943099"/>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a:extLst>
              <a:ext uri="{FF2B5EF4-FFF2-40B4-BE49-F238E27FC236}">
                <a16:creationId xmlns:a16="http://schemas.microsoft.com/office/drawing/2014/main" id="{1A6B59D3-E26C-4CC2-8F4C-489580F79BD6}"/>
              </a:ext>
            </a:extLst>
          </p:cNvPr>
          <p:cNvSpPr/>
          <p:nvPr/>
        </p:nvSpPr>
        <p:spPr>
          <a:xfrm>
            <a:off x="1236889" y="2498268"/>
            <a:ext cx="963385" cy="11756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ページ数"/>
          <p:cNvSpPr txBox="1"/>
          <p:nvPr/>
        </p:nvSpPr>
        <p:spPr>
          <a:xfrm>
            <a:off x="8161322" y="6087758"/>
            <a:ext cx="303288" cy="348109"/>
          </a:xfrm>
          <a:prstGeom prst="rect">
            <a:avLst/>
          </a:prstGeom>
          <a:noFill/>
        </p:spPr>
        <p:txBody>
          <a:bodyPr wrap="none" rtlCol="0">
            <a:spAutoFit/>
          </a:bodyPr>
          <a:lstStyle/>
          <a:p>
            <a:r>
              <a:rPr kumimoji="1" lang="en-US" altLang="ja-JP" sz="1662">
                <a:solidFill>
                  <a:schemeClr val="bg1"/>
                </a:solidFill>
                <a:latin typeface="小塚ゴシック Pro B" pitchFamily="34" charset="-128"/>
                <a:ea typeface="小塚ゴシック Pro B" pitchFamily="34" charset="-128"/>
              </a:rPr>
              <a:t>1</a:t>
            </a:r>
            <a:endParaRPr kumimoji="1" lang="ja-JP" altLang="en-US" sz="1662" dirty="0">
              <a:solidFill>
                <a:schemeClr val="bg1"/>
              </a:solidFill>
              <a:latin typeface="小塚ゴシック Pro B" pitchFamily="34" charset="-128"/>
              <a:ea typeface="小塚ゴシック Pro B" pitchFamily="34" charset="-128"/>
            </a:endParaRPr>
          </a:p>
        </p:txBody>
      </p:sp>
      <p:sp>
        <p:nvSpPr>
          <p:cNvPr id="16" name="スライド番号プレースホルダー 15">
            <a:extLst>
              <a:ext uri="{FF2B5EF4-FFF2-40B4-BE49-F238E27FC236}">
                <a16:creationId xmlns:a16="http://schemas.microsoft.com/office/drawing/2014/main" id="{A9ABCDA0-98FC-4612-9808-FE678F78F5A5}"/>
              </a:ext>
            </a:extLst>
          </p:cNvPr>
          <p:cNvSpPr>
            <a:spLocks noGrp="1"/>
          </p:cNvSpPr>
          <p:nvPr>
            <p:ph type="sldNum" sz="quarter" idx="12"/>
          </p:nvPr>
        </p:nvSpPr>
        <p:spPr/>
        <p:txBody>
          <a:bodyPr/>
          <a:lstStyle/>
          <a:p>
            <a:fld id="{E7AC55E0-26AD-443B-B64D-A46E8B740E51}" type="slidenum">
              <a:rPr kumimoji="1" lang="ja-JP" altLang="en-US" smtClean="0"/>
              <a:pPr/>
              <a:t>7</a:t>
            </a:fld>
            <a:endParaRPr kumimoji="1" lang="ja-JP" altLang="en-US"/>
          </a:p>
        </p:txBody>
      </p:sp>
      <p:sp>
        <p:nvSpPr>
          <p:cNvPr id="17" name="タイトル">
            <a:extLst>
              <a:ext uri="{FF2B5EF4-FFF2-40B4-BE49-F238E27FC236}">
                <a16:creationId xmlns:a16="http://schemas.microsoft.com/office/drawing/2014/main" id="{D09BE9D2-09ED-474F-95C4-03A749A34E48}"/>
              </a:ext>
            </a:extLst>
          </p:cNvPr>
          <p:cNvSpPr>
            <a:spLocks noGrp="1"/>
          </p:cNvSpPr>
          <p:nvPr>
            <p:ph type="title"/>
          </p:nvPr>
        </p:nvSpPr>
        <p:spPr>
          <a:xfrm>
            <a:off x="457200" y="319609"/>
            <a:ext cx="8229600" cy="894583"/>
          </a:xfrm>
        </p:spPr>
        <p:txBody>
          <a:bodyPr>
            <a:normAutofit/>
          </a:bodyPr>
          <a:lstStyle/>
          <a:p>
            <a:pPr algn="l"/>
            <a:r>
              <a:rPr lang="ja-JP" altLang="en-US" sz="2400" b="1" dirty="0">
                <a:latin typeface="+mn-ea"/>
                <a:ea typeface="+mn-ea"/>
              </a:rPr>
              <a:t>日経ビジネス電子版</a:t>
            </a:r>
            <a:r>
              <a:rPr lang="en-US" altLang="ja-JP" sz="2400" b="1" dirty="0">
                <a:latin typeface="+mn-ea"/>
                <a:ea typeface="+mn-ea"/>
              </a:rPr>
              <a:t>Special</a:t>
            </a:r>
            <a:r>
              <a:rPr lang="ja-JP" altLang="en-US" sz="2400" b="1" dirty="0">
                <a:latin typeface="+mn-ea"/>
                <a:ea typeface="+mn-ea"/>
              </a:rPr>
              <a:t>・</a:t>
            </a:r>
            <a:r>
              <a:rPr lang="en-US" altLang="ja-JP" sz="2400" b="1" dirty="0">
                <a:latin typeface="+mn-ea"/>
                <a:ea typeface="+mn-ea"/>
              </a:rPr>
              <a:t>ID</a:t>
            </a:r>
            <a:r>
              <a:rPr lang="ja-JP" altLang="en-US" sz="2400" b="1" dirty="0">
                <a:latin typeface="+mn-ea"/>
                <a:ea typeface="+mn-ea"/>
              </a:rPr>
              <a:t>保証</a:t>
            </a:r>
          </a:p>
        </p:txBody>
      </p:sp>
      <p:pic>
        <p:nvPicPr>
          <p:cNvPr id="1026" name="Picture 2" descr="https://www.nikkeibp.co.jp/images/houjin/ad/2017/logo/NBO.png">
            <a:extLst>
              <a:ext uri="{FF2B5EF4-FFF2-40B4-BE49-F238E27FC236}">
                <a16:creationId xmlns:a16="http://schemas.microsoft.com/office/drawing/2014/main" id="{A7CD7FA3-9B9F-4C40-A430-CA22E4D16A8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6044" y="1856976"/>
            <a:ext cx="1567542" cy="292608"/>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C19F2E95-9CCA-411C-9548-8466C2F18C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31032" y="1836787"/>
            <a:ext cx="1567540" cy="319208"/>
          </a:xfrm>
          <a:prstGeom prst="rect">
            <a:avLst/>
          </a:prstGeom>
        </p:spPr>
      </p:pic>
      <p:sp>
        <p:nvSpPr>
          <p:cNvPr id="22" name="テキスト ボックス 21">
            <a:extLst>
              <a:ext uri="{FF2B5EF4-FFF2-40B4-BE49-F238E27FC236}">
                <a16:creationId xmlns:a16="http://schemas.microsoft.com/office/drawing/2014/main" id="{F616FD84-544F-47BD-96FC-BFB574E7A655}"/>
              </a:ext>
            </a:extLst>
          </p:cNvPr>
          <p:cNvSpPr txBox="1"/>
          <p:nvPr/>
        </p:nvSpPr>
        <p:spPr>
          <a:xfrm>
            <a:off x="745329" y="2974202"/>
            <a:ext cx="1948884" cy="738664"/>
          </a:xfrm>
          <a:prstGeom prst="rect">
            <a:avLst/>
          </a:prstGeom>
          <a:noFill/>
        </p:spPr>
        <p:txBody>
          <a:bodyPr wrap="square" rtlCol="0">
            <a:spAutoFit/>
          </a:bodyPr>
          <a:lstStyle/>
          <a:p>
            <a:pPr algn="ctr"/>
            <a:r>
              <a:rPr lang="ja-JP" altLang="en-US" sz="1400" b="1" dirty="0">
                <a:latin typeface="+mn-ea"/>
              </a:rPr>
              <a:t>経営層</a:t>
            </a:r>
            <a:endParaRPr lang="en-US" altLang="ja-JP" sz="1400" b="1" dirty="0">
              <a:latin typeface="+mn-ea"/>
            </a:endParaRPr>
          </a:p>
          <a:p>
            <a:pPr algn="ctr"/>
            <a:r>
              <a:rPr lang="en-US" altLang="ja-JP" sz="2800" b="1" dirty="0">
                <a:latin typeface="+mn-ea"/>
              </a:rPr>
              <a:t>359,870</a:t>
            </a:r>
            <a:r>
              <a:rPr lang="ja-JP" altLang="en-US" sz="2800" b="1" dirty="0">
                <a:latin typeface="+mn-ea"/>
              </a:rPr>
              <a:t>人</a:t>
            </a:r>
            <a:endParaRPr lang="en-US" altLang="ja-JP" sz="2800" b="1" dirty="0">
              <a:latin typeface="+mn-ea"/>
            </a:endParaRPr>
          </a:p>
        </p:txBody>
      </p:sp>
      <p:sp>
        <p:nvSpPr>
          <p:cNvPr id="23" name="テキスト ボックス 22">
            <a:extLst>
              <a:ext uri="{FF2B5EF4-FFF2-40B4-BE49-F238E27FC236}">
                <a16:creationId xmlns:a16="http://schemas.microsoft.com/office/drawing/2014/main" id="{3CD5359B-0F12-4BE8-B35A-218946AEDD58}"/>
              </a:ext>
            </a:extLst>
          </p:cNvPr>
          <p:cNvSpPr txBox="1"/>
          <p:nvPr/>
        </p:nvSpPr>
        <p:spPr>
          <a:xfrm>
            <a:off x="865414" y="3929189"/>
            <a:ext cx="1804307" cy="707886"/>
          </a:xfrm>
          <a:prstGeom prst="rect">
            <a:avLst/>
          </a:prstGeom>
          <a:noFill/>
        </p:spPr>
        <p:txBody>
          <a:bodyPr wrap="square" rtlCol="0">
            <a:spAutoFit/>
          </a:bodyPr>
          <a:lstStyle/>
          <a:p>
            <a:pPr algn="ctr"/>
            <a:r>
              <a:rPr lang="ja-JP" altLang="en-US" sz="1600" b="1" dirty="0">
                <a:latin typeface="+mn-ea"/>
              </a:rPr>
              <a:t>部長以上</a:t>
            </a:r>
            <a:endParaRPr lang="en-US" altLang="ja-JP" sz="1600" b="1" dirty="0">
              <a:latin typeface="+mn-ea"/>
            </a:endParaRPr>
          </a:p>
          <a:p>
            <a:pPr algn="ctr"/>
            <a:r>
              <a:rPr lang="en-US" altLang="ja-JP" sz="2400" b="1" dirty="0">
                <a:latin typeface="+mn-ea"/>
              </a:rPr>
              <a:t>629,120</a:t>
            </a:r>
            <a:r>
              <a:rPr lang="ja-JP" altLang="en-US" sz="2400" b="1" dirty="0">
                <a:latin typeface="+mn-ea"/>
              </a:rPr>
              <a:t>人</a:t>
            </a:r>
            <a:endParaRPr lang="en-US" altLang="ja-JP" sz="2400" b="1" dirty="0">
              <a:latin typeface="+mn-ea"/>
            </a:endParaRPr>
          </a:p>
        </p:txBody>
      </p:sp>
      <p:sp>
        <p:nvSpPr>
          <p:cNvPr id="24" name="テキスト ボックス 23">
            <a:extLst>
              <a:ext uri="{FF2B5EF4-FFF2-40B4-BE49-F238E27FC236}">
                <a16:creationId xmlns:a16="http://schemas.microsoft.com/office/drawing/2014/main" id="{C03D2195-2C2D-4503-BFAC-C24CFD8089D1}"/>
              </a:ext>
            </a:extLst>
          </p:cNvPr>
          <p:cNvSpPr txBox="1"/>
          <p:nvPr/>
        </p:nvSpPr>
        <p:spPr>
          <a:xfrm>
            <a:off x="4100855" y="2974202"/>
            <a:ext cx="1948884" cy="738664"/>
          </a:xfrm>
          <a:prstGeom prst="rect">
            <a:avLst/>
          </a:prstGeom>
          <a:noFill/>
        </p:spPr>
        <p:txBody>
          <a:bodyPr wrap="square" rtlCol="0">
            <a:spAutoFit/>
          </a:bodyPr>
          <a:lstStyle/>
          <a:p>
            <a:pPr algn="ctr"/>
            <a:r>
              <a:rPr lang="ja-JP" altLang="en-US" sz="1400" b="1" dirty="0">
                <a:latin typeface="+mn-ea"/>
              </a:rPr>
              <a:t>経営層</a:t>
            </a:r>
            <a:endParaRPr lang="en-US" altLang="ja-JP" sz="1400" b="1" dirty="0">
              <a:latin typeface="+mn-ea"/>
            </a:endParaRPr>
          </a:p>
          <a:p>
            <a:pPr algn="ctr"/>
            <a:r>
              <a:rPr lang="en-US" altLang="ja-JP" sz="2800" b="1" dirty="0">
                <a:latin typeface="+mn-ea"/>
              </a:rPr>
              <a:t>856,805</a:t>
            </a:r>
            <a:r>
              <a:rPr lang="ja-JP" altLang="en-US" sz="2800" b="1" dirty="0">
                <a:latin typeface="+mn-ea"/>
              </a:rPr>
              <a:t>人</a:t>
            </a:r>
            <a:endParaRPr lang="en-US" altLang="ja-JP" sz="2800" b="1" dirty="0">
              <a:latin typeface="+mn-ea"/>
            </a:endParaRPr>
          </a:p>
        </p:txBody>
      </p:sp>
      <p:sp>
        <p:nvSpPr>
          <p:cNvPr id="25" name="テキスト ボックス 24">
            <a:extLst>
              <a:ext uri="{FF2B5EF4-FFF2-40B4-BE49-F238E27FC236}">
                <a16:creationId xmlns:a16="http://schemas.microsoft.com/office/drawing/2014/main" id="{5DDA7CCE-1645-44B1-B050-FD6F6BF679E0}"/>
              </a:ext>
            </a:extLst>
          </p:cNvPr>
          <p:cNvSpPr txBox="1"/>
          <p:nvPr/>
        </p:nvSpPr>
        <p:spPr>
          <a:xfrm>
            <a:off x="4049487" y="3929189"/>
            <a:ext cx="2147211" cy="707886"/>
          </a:xfrm>
          <a:prstGeom prst="rect">
            <a:avLst/>
          </a:prstGeom>
          <a:noFill/>
        </p:spPr>
        <p:txBody>
          <a:bodyPr wrap="square" rtlCol="0">
            <a:spAutoFit/>
          </a:bodyPr>
          <a:lstStyle/>
          <a:p>
            <a:pPr algn="ctr"/>
            <a:r>
              <a:rPr lang="ja-JP" altLang="en-US" sz="1600" b="1" dirty="0">
                <a:latin typeface="+mn-ea"/>
              </a:rPr>
              <a:t>部長以上</a:t>
            </a:r>
            <a:endParaRPr lang="en-US" altLang="ja-JP" sz="1600" b="1" dirty="0">
              <a:latin typeface="+mn-ea"/>
            </a:endParaRPr>
          </a:p>
          <a:p>
            <a:pPr algn="ctr"/>
            <a:r>
              <a:rPr lang="en-US" altLang="ja-JP" sz="2400" b="1" dirty="0">
                <a:latin typeface="+mn-ea"/>
              </a:rPr>
              <a:t>1,472,594</a:t>
            </a:r>
            <a:r>
              <a:rPr lang="ja-JP" altLang="en-US" sz="2400" b="1" dirty="0">
                <a:latin typeface="+mn-ea"/>
              </a:rPr>
              <a:t>人</a:t>
            </a:r>
            <a:endParaRPr lang="en-US" altLang="ja-JP" sz="2400" b="1" dirty="0">
              <a:latin typeface="+mn-ea"/>
            </a:endParaRPr>
          </a:p>
        </p:txBody>
      </p:sp>
      <p:sp>
        <p:nvSpPr>
          <p:cNvPr id="26" name="テキスト ボックス 25">
            <a:extLst>
              <a:ext uri="{FF2B5EF4-FFF2-40B4-BE49-F238E27FC236}">
                <a16:creationId xmlns:a16="http://schemas.microsoft.com/office/drawing/2014/main" id="{467184F2-BA4B-4AB2-8811-A2830E0A5E8E}"/>
              </a:ext>
            </a:extLst>
          </p:cNvPr>
          <p:cNvSpPr txBox="1"/>
          <p:nvPr/>
        </p:nvSpPr>
        <p:spPr>
          <a:xfrm>
            <a:off x="3886857" y="6099109"/>
            <a:ext cx="2783365" cy="276999"/>
          </a:xfrm>
          <a:prstGeom prst="rect">
            <a:avLst/>
          </a:prstGeom>
          <a:noFill/>
        </p:spPr>
        <p:txBody>
          <a:bodyPr wrap="square" rtlCol="0">
            <a:spAutoFit/>
          </a:bodyPr>
          <a:lstStyle/>
          <a:p>
            <a:r>
              <a:rPr lang="en-US" altLang="ja-JP" sz="1200" dirty="0">
                <a:latin typeface="+mn-ea"/>
              </a:rPr>
              <a:t>※</a:t>
            </a:r>
            <a:r>
              <a:rPr lang="ja-JP" altLang="en-US" sz="1200" dirty="0">
                <a:latin typeface="+mn-ea"/>
              </a:rPr>
              <a:t>日経ビジネス電子版会員を除く</a:t>
            </a:r>
            <a:endParaRPr lang="ja-JP" altLang="en-US" sz="1200" b="1" dirty="0">
              <a:latin typeface="+mn-ea"/>
            </a:endParaRPr>
          </a:p>
        </p:txBody>
      </p:sp>
      <p:sp>
        <p:nvSpPr>
          <p:cNvPr id="27" name="テキスト ボックス 26">
            <a:extLst>
              <a:ext uri="{FF2B5EF4-FFF2-40B4-BE49-F238E27FC236}">
                <a16:creationId xmlns:a16="http://schemas.microsoft.com/office/drawing/2014/main" id="{F989500A-C97D-42C5-A04C-702E995CAB7C}"/>
              </a:ext>
            </a:extLst>
          </p:cNvPr>
          <p:cNvSpPr txBox="1"/>
          <p:nvPr/>
        </p:nvSpPr>
        <p:spPr>
          <a:xfrm>
            <a:off x="793125" y="2119892"/>
            <a:ext cx="1948884" cy="307777"/>
          </a:xfrm>
          <a:prstGeom prst="rect">
            <a:avLst/>
          </a:prstGeom>
          <a:noFill/>
        </p:spPr>
        <p:txBody>
          <a:bodyPr wrap="square" rtlCol="0">
            <a:spAutoFit/>
          </a:bodyPr>
          <a:lstStyle/>
          <a:p>
            <a:pPr algn="ctr"/>
            <a:r>
              <a:rPr lang="ja-JP" altLang="en-US" sz="1400" b="1" dirty="0">
                <a:solidFill>
                  <a:srgbClr val="FF0000"/>
                </a:solidFill>
                <a:latin typeface="+mn-ea"/>
              </a:rPr>
              <a:t>会員数＝約</a:t>
            </a:r>
            <a:r>
              <a:rPr lang="en-US" altLang="ja-JP" sz="1400" b="1" dirty="0">
                <a:solidFill>
                  <a:srgbClr val="FF0000"/>
                </a:solidFill>
                <a:latin typeface="+mn-ea"/>
              </a:rPr>
              <a:t>260</a:t>
            </a:r>
            <a:r>
              <a:rPr lang="ja-JP" altLang="en-US" sz="1400" b="1" dirty="0">
                <a:solidFill>
                  <a:srgbClr val="FF0000"/>
                </a:solidFill>
                <a:latin typeface="+mn-ea"/>
              </a:rPr>
              <a:t>万人</a:t>
            </a:r>
            <a:endParaRPr lang="en-US" altLang="ja-JP" sz="2800" b="1" dirty="0">
              <a:solidFill>
                <a:srgbClr val="FF0000"/>
              </a:solidFill>
              <a:latin typeface="+mn-ea"/>
            </a:endParaRPr>
          </a:p>
        </p:txBody>
      </p:sp>
      <p:sp>
        <p:nvSpPr>
          <p:cNvPr id="28" name="テキスト ボックス 27">
            <a:extLst>
              <a:ext uri="{FF2B5EF4-FFF2-40B4-BE49-F238E27FC236}">
                <a16:creationId xmlns:a16="http://schemas.microsoft.com/office/drawing/2014/main" id="{724B3394-CC23-45AD-B725-507E646B1CE8}"/>
              </a:ext>
            </a:extLst>
          </p:cNvPr>
          <p:cNvSpPr txBox="1"/>
          <p:nvPr/>
        </p:nvSpPr>
        <p:spPr>
          <a:xfrm>
            <a:off x="4040360" y="2101377"/>
            <a:ext cx="1948884" cy="307777"/>
          </a:xfrm>
          <a:prstGeom prst="rect">
            <a:avLst/>
          </a:prstGeom>
          <a:noFill/>
        </p:spPr>
        <p:txBody>
          <a:bodyPr wrap="square" rtlCol="0">
            <a:spAutoFit/>
          </a:bodyPr>
          <a:lstStyle/>
          <a:p>
            <a:pPr algn="ctr"/>
            <a:r>
              <a:rPr lang="ja-JP" altLang="en-US" sz="1400" b="1" dirty="0">
                <a:solidFill>
                  <a:schemeClr val="accent1"/>
                </a:solidFill>
                <a:latin typeface="+mn-ea"/>
              </a:rPr>
              <a:t>会員数＝約</a:t>
            </a:r>
            <a:r>
              <a:rPr lang="en-US" altLang="ja-JP" sz="1400" b="1" dirty="0">
                <a:solidFill>
                  <a:schemeClr val="accent1"/>
                </a:solidFill>
                <a:latin typeface="+mn-ea"/>
              </a:rPr>
              <a:t>800</a:t>
            </a:r>
            <a:r>
              <a:rPr lang="ja-JP" altLang="en-US" sz="1400" b="1" dirty="0">
                <a:solidFill>
                  <a:schemeClr val="accent1"/>
                </a:solidFill>
                <a:latin typeface="+mn-ea"/>
              </a:rPr>
              <a:t>万人</a:t>
            </a:r>
            <a:endParaRPr lang="en-US" altLang="ja-JP" sz="2800" b="1" dirty="0">
              <a:solidFill>
                <a:schemeClr val="accent1"/>
              </a:solidFill>
              <a:latin typeface="+mn-ea"/>
            </a:endParaRPr>
          </a:p>
        </p:txBody>
      </p:sp>
      <p:sp>
        <p:nvSpPr>
          <p:cNvPr id="30" name="テキスト ボックス 29">
            <a:extLst>
              <a:ext uri="{FF2B5EF4-FFF2-40B4-BE49-F238E27FC236}">
                <a16:creationId xmlns:a16="http://schemas.microsoft.com/office/drawing/2014/main" id="{A85FED74-EC20-41E2-AFC9-0DD4440A4443}"/>
              </a:ext>
            </a:extLst>
          </p:cNvPr>
          <p:cNvSpPr txBox="1"/>
          <p:nvPr/>
        </p:nvSpPr>
        <p:spPr>
          <a:xfrm>
            <a:off x="6898822" y="2633904"/>
            <a:ext cx="2395253" cy="738664"/>
          </a:xfrm>
          <a:prstGeom prst="rect">
            <a:avLst/>
          </a:prstGeom>
          <a:noFill/>
        </p:spPr>
        <p:txBody>
          <a:bodyPr wrap="square" rtlCol="0">
            <a:spAutoFit/>
          </a:bodyPr>
          <a:lstStyle/>
          <a:p>
            <a:pPr algn="ctr"/>
            <a:r>
              <a:rPr lang="ja-JP" altLang="en-US" sz="1400" b="1" dirty="0">
                <a:solidFill>
                  <a:srgbClr val="FF0000"/>
                </a:solidFill>
                <a:latin typeface="+mn-ea"/>
              </a:rPr>
              <a:t>経営層</a:t>
            </a:r>
            <a:endParaRPr lang="en-US" altLang="ja-JP" sz="1400" b="1" dirty="0">
              <a:solidFill>
                <a:srgbClr val="FF0000"/>
              </a:solidFill>
              <a:latin typeface="+mn-ea"/>
            </a:endParaRPr>
          </a:p>
          <a:p>
            <a:pPr algn="ctr"/>
            <a:r>
              <a:rPr lang="en-US" altLang="ja-JP" sz="2800" b="1" dirty="0">
                <a:solidFill>
                  <a:srgbClr val="FF0000"/>
                </a:solidFill>
                <a:latin typeface="+mn-ea"/>
              </a:rPr>
              <a:t>1,216,679</a:t>
            </a:r>
            <a:r>
              <a:rPr lang="ja-JP" altLang="en-US" sz="2800" b="1" dirty="0">
                <a:solidFill>
                  <a:srgbClr val="FF0000"/>
                </a:solidFill>
                <a:latin typeface="+mn-ea"/>
              </a:rPr>
              <a:t>人</a:t>
            </a:r>
            <a:endParaRPr lang="en-US" altLang="ja-JP" sz="2800" b="1" dirty="0">
              <a:solidFill>
                <a:srgbClr val="FF0000"/>
              </a:solidFill>
              <a:latin typeface="+mn-ea"/>
            </a:endParaRPr>
          </a:p>
        </p:txBody>
      </p:sp>
      <p:sp>
        <p:nvSpPr>
          <p:cNvPr id="32" name="テキスト ボックス 31">
            <a:extLst>
              <a:ext uri="{FF2B5EF4-FFF2-40B4-BE49-F238E27FC236}">
                <a16:creationId xmlns:a16="http://schemas.microsoft.com/office/drawing/2014/main" id="{CB02A837-3259-426C-A07F-3D834BE71F46}"/>
              </a:ext>
            </a:extLst>
          </p:cNvPr>
          <p:cNvSpPr txBox="1"/>
          <p:nvPr/>
        </p:nvSpPr>
        <p:spPr>
          <a:xfrm>
            <a:off x="6898822" y="3813929"/>
            <a:ext cx="2395253" cy="738664"/>
          </a:xfrm>
          <a:prstGeom prst="rect">
            <a:avLst/>
          </a:prstGeom>
          <a:noFill/>
        </p:spPr>
        <p:txBody>
          <a:bodyPr wrap="square" rtlCol="0">
            <a:spAutoFit/>
          </a:bodyPr>
          <a:lstStyle/>
          <a:p>
            <a:pPr algn="ctr"/>
            <a:r>
              <a:rPr lang="ja-JP" altLang="en-US" sz="1400" b="1" dirty="0">
                <a:solidFill>
                  <a:srgbClr val="FF0000"/>
                </a:solidFill>
                <a:latin typeface="+mn-ea"/>
              </a:rPr>
              <a:t>部長以上</a:t>
            </a:r>
            <a:endParaRPr lang="en-US" altLang="ja-JP" sz="1400" b="1" dirty="0">
              <a:solidFill>
                <a:srgbClr val="FF0000"/>
              </a:solidFill>
              <a:latin typeface="+mn-ea"/>
            </a:endParaRPr>
          </a:p>
          <a:p>
            <a:pPr algn="ctr"/>
            <a:r>
              <a:rPr lang="en-US" altLang="ja-JP" sz="2800" b="1" dirty="0">
                <a:solidFill>
                  <a:srgbClr val="FF0000"/>
                </a:solidFill>
                <a:latin typeface="+mn-ea"/>
              </a:rPr>
              <a:t>2,101,714</a:t>
            </a:r>
            <a:r>
              <a:rPr lang="ja-JP" altLang="en-US" sz="2800" b="1" dirty="0">
                <a:solidFill>
                  <a:srgbClr val="FF0000"/>
                </a:solidFill>
                <a:latin typeface="+mn-ea"/>
              </a:rPr>
              <a:t>人</a:t>
            </a:r>
            <a:endParaRPr lang="en-US" altLang="ja-JP" sz="2800" b="1" dirty="0">
              <a:solidFill>
                <a:srgbClr val="FF0000"/>
              </a:solidFill>
              <a:latin typeface="+mn-ea"/>
            </a:endParaRPr>
          </a:p>
        </p:txBody>
      </p:sp>
      <p:sp>
        <p:nvSpPr>
          <p:cNvPr id="33" name="テキスト ボックス 32">
            <a:extLst>
              <a:ext uri="{FF2B5EF4-FFF2-40B4-BE49-F238E27FC236}">
                <a16:creationId xmlns:a16="http://schemas.microsoft.com/office/drawing/2014/main" id="{B56951FB-E3B3-4E39-B1DE-0716C24859BD}"/>
              </a:ext>
            </a:extLst>
          </p:cNvPr>
          <p:cNvSpPr txBox="1"/>
          <p:nvPr/>
        </p:nvSpPr>
        <p:spPr>
          <a:xfrm>
            <a:off x="637870" y="1456365"/>
            <a:ext cx="7868260" cy="276999"/>
          </a:xfrm>
          <a:prstGeom prst="rect">
            <a:avLst/>
          </a:prstGeom>
          <a:noFill/>
        </p:spPr>
        <p:txBody>
          <a:bodyPr wrap="square" rtlCol="0">
            <a:spAutoFit/>
          </a:bodyPr>
          <a:lstStyle/>
          <a:p>
            <a:r>
              <a:rPr lang="ja-JP" altLang="en-US" sz="1200" b="1" dirty="0">
                <a:latin typeface="+mn-ea"/>
              </a:rPr>
              <a:t>■</a:t>
            </a:r>
            <a:r>
              <a:rPr lang="en-US" altLang="ja-JP" sz="1200" b="1" dirty="0">
                <a:latin typeface="+mn-ea"/>
              </a:rPr>
              <a:t>100</a:t>
            </a:r>
            <a:r>
              <a:rPr lang="ja-JP" altLang="en-US" sz="1200" b="1" dirty="0">
                <a:latin typeface="+mn-ea"/>
              </a:rPr>
              <a:t>万人を超えるターゲット</a:t>
            </a:r>
            <a:r>
              <a:rPr lang="en-US" altLang="ja-JP" sz="1200" b="1" dirty="0">
                <a:latin typeface="+mn-ea"/>
              </a:rPr>
              <a:t>ID</a:t>
            </a:r>
            <a:r>
              <a:rPr lang="ja-JP" altLang="en-US" sz="1200" b="1" dirty="0">
                <a:latin typeface="+mn-ea"/>
              </a:rPr>
              <a:t>にコンタクトし保証</a:t>
            </a:r>
            <a:r>
              <a:rPr lang="en-US" altLang="ja-JP" sz="1200" b="1" dirty="0">
                <a:latin typeface="+mn-ea"/>
              </a:rPr>
              <a:t>ID</a:t>
            </a:r>
            <a:r>
              <a:rPr lang="ja-JP" altLang="en-US" sz="1200" b="1" dirty="0">
                <a:latin typeface="+mn-ea"/>
              </a:rPr>
              <a:t>数を担保いたします</a:t>
            </a:r>
            <a:endParaRPr lang="en-US" altLang="ja-JP" sz="1200" b="1" dirty="0">
              <a:latin typeface="+mn-ea"/>
            </a:endParaRPr>
          </a:p>
        </p:txBody>
      </p:sp>
    </p:spTree>
    <p:extLst>
      <p:ext uri="{BB962C8B-B14F-4D97-AF65-F5344CB8AC3E}">
        <p14:creationId xmlns:p14="http://schemas.microsoft.com/office/powerpoint/2010/main" val="1397305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ページ数"/>
          <p:cNvSpPr txBox="1"/>
          <p:nvPr/>
        </p:nvSpPr>
        <p:spPr>
          <a:xfrm>
            <a:off x="8161322" y="6087758"/>
            <a:ext cx="303288" cy="348109"/>
          </a:xfrm>
          <a:prstGeom prst="rect">
            <a:avLst/>
          </a:prstGeom>
          <a:noFill/>
        </p:spPr>
        <p:txBody>
          <a:bodyPr wrap="none" rtlCol="0">
            <a:spAutoFit/>
          </a:bodyPr>
          <a:lstStyle/>
          <a:p>
            <a:r>
              <a:rPr kumimoji="1" lang="en-US" altLang="ja-JP" sz="1662">
                <a:solidFill>
                  <a:schemeClr val="bg1"/>
                </a:solidFill>
                <a:latin typeface="小塚ゴシック Pro B" pitchFamily="34" charset="-128"/>
                <a:ea typeface="小塚ゴシック Pro B" pitchFamily="34" charset="-128"/>
              </a:rPr>
              <a:t>1</a:t>
            </a:r>
            <a:endParaRPr kumimoji="1" lang="ja-JP" altLang="en-US" sz="1662" dirty="0">
              <a:solidFill>
                <a:schemeClr val="bg1"/>
              </a:solidFill>
              <a:latin typeface="小塚ゴシック Pro B" pitchFamily="34" charset="-128"/>
              <a:ea typeface="小塚ゴシック Pro B" pitchFamily="34" charset="-128"/>
            </a:endParaRPr>
          </a:p>
        </p:txBody>
      </p:sp>
      <p:sp>
        <p:nvSpPr>
          <p:cNvPr id="6" name="テキスト ボックス 5">
            <a:extLst>
              <a:ext uri="{FF2B5EF4-FFF2-40B4-BE49-F238E27FC236}">
                <a16:creationId xmlns:a16="http://schemas.microsoft.com/office/drawing/2014/main" id="{70FEC607-2A59-4AE1-BA31-3DE3F6BA1F28}"/>
              </a:ext>
            </a:extLst>
          </p:cNvPr>
          <p:cNvSpPr txBox="1"/>
          <p:nvPr/>
        </p:nvSpPr>
        <p:spPr>
          <a:xfrm>
            <a:off x="637870" y="1682767"/>
            <a:ext cx="7868260" cy="461665"/>
          </a:xfrm>
          <a:prstGeom prst="rect">
            <a:avLst/>
          </a:prstGeom>
          <a:noFill/>
        </p:spPr>
        <p:txBody>
          <a:bodyPr wrap="square" rtlCol="0">
            <a:spAutoFit/>
          </a:bodyPr>
          <a:lstStyle/>
          <a:p>
            <a:r>
              <a:rPr lang="ja-JP" altLang="en-US" sz="1200" b="1" dirty="0">
                <a:latin typeface="+mn-ea"/>
              </a:rPr>
              <a:t>■日経ビジネス電子版の編集記事と同様のデザインに掲載し、読者にストレスなく読んでもらえます</a:t>
            </a:r>
            <a:endParaRPr lang="en-US" altLang="ja-JP" sz="1200" b="1" dirty="0">
              <a:latin typeface="+mn-ea"/>
            </a:endParaRPr>
          </a:p>
          <a:p>
            <a:r>
              <a:rPr lang="ja-JP" altLang="en-US" sz="1200" b="1" dirty="0">
                <a:latin typeface="+mn-ea"/>
              </a:rPr>
              <a:t>■</a:t>
            </a:r>
            <a:r>
              <a:rPr lang="en-US" altLang="ja-JP" sz="1200" b="1" dirty="0">
                <a:latin typeface="+mn-ea"/>
              </a:rPr>
              <a:t>15,000PV</a:t>
            </a:r>
            <a:r>
              <a:rPr lang="ja-JP" altLang="en-US" sz="1200" b="1" dirty="0">
                <a:latin typeface="+mn-ea"/>
              </a:rPr>
              <a:t>（</a:t>
            </a:r>
            <a:r>
              <a:rPr lang="en-US" altLang="ja-JP" sz="1200" b="1" dirty="0" err="1">
                <a:latin typeface="+mn-ea"/>
              </a:rPr>
              <a:t>BtoB</a:t>
            </a:r>
            <a:r>
              <a:rPr lang="ja-JP" altLang="en-US" sz="1200" b="1" dirty="0">
                <a:latin typeface="+mn-ea"/>
              </a:rPr>
              <a:t>関連商材は</a:t>
            </a:r>
            <a:r>
              <a:rPr lang="en-US" altLang="ja-JP" sz="1200" b="1" dirty="0">
                <a:latin typeface="+mn-ea"/>
              </a:rPr>
              <a:t>10,000PV</a:t>
            </a:r>
            <a:r>
              <a:rPr lang="ja-JP" altLang="en-US" sz="1200" b="1" dirty="0">
                <a:latin typeface="+mn-ea"/>
              </a:rPr>
              <a:t>）を保証する、</a:t>
            </a:r>
            <a:r>
              <a:rPr lang="en-US" altLang="ja-JP" sz="1200" b="1" dirty="0">
                <a:latin typeface="+mn-ea"/>
              </a:rPr>
              <a:t>PV</a:t>
            </a:r>
            <a:r>
              <a:rPr lang="ja-JP" altLang="en-US" sz="1200" b="1" dirty="0">
                <a:latin typeface="+mn-ea"/>
              </a:rPr>
              <a:t>保証型のタイアップメニューです</a:t>
            </a:r>
            <a:endParaRPr lang="en-US" altLang="ja-JP" sz="1200" b="1" dirty="0">
              <a:latin typeface="+mn-ea"/>
            </a:endParaRPr>
          </a:p>
        </p:txBody>
      </p:sp>
      <p:sp>
        <p:nvSpPr>
          <p:cNvPr id="9" name="テキスト ボックス 8">
            <a:extLst>
              <a:ext uri="{FF2B5EF4-FFF2-40B4-BE49-F238E27FC236}">
                <a16:creationId xmlns:a16="http://schemas.microsoft.com/office/drawing/2014/main" id="{4E816B94-9409-4524-B386-1BA0339A0242}"/>
              </a:ext>
            </a:extLst>
          </p:cNvPr>
          <p:cNvSpPr txBox="1"/>
          <p:nvPr/>
        </p:nvSpPr>
        <p:spPr>
          <a:xfrm>
            <a:off x="3864520" y="2327140"/>
            <a:ext cx="1927640" cy="276999"/>
          </a:xfrm>
          <a:prstGeom prst="rect">
            <a:avLst/>
          </a:prstGeom>
          <a:noFill/>
        </p:spPr>
        <p:txBody>
          <a:bodyPr wrap="square" rtlCol="0">
            <a:spAutoFit/>
          </a:bodyPr>
          <a:lstStyle/>
          <a:p>
            <a:r>
              <a:rPr lang="ja-JP" altLang="en-US" sz="1200" b="1" dirty="0">
                <a:latin typeface="+mn-ea"/>
              </a:rPr>
              <a:t>＜ご提供内容＞</a:t>
            </a:r>
            <a:endParaRPr lang="en-US" altLang="ja-JP" sz="1200" b="1" dirty="0">
              <a:latin typeface="+mn-ea"/>
            </a:endParaRPr>
          </a:p>
        </p:txBody>
      </p:sp>
      <p:sp>
        <p:nvSpPr>
          <p:cNvPr id="11" name="テキスト ボックス 10">
            <a:extLst>
              <a:ext uri="{FF2B5EF4-FFF2-40B4-BE49-F238E27FC236}">
                <a16:creationId xmlns:a16="http://schemas.microsoft.com/office/drawing/2014/main" id="{61454FF7-38B1-400F-872B-F2A6024FD108}"/>
              </a:ext>
            </a:extLst>
          </p:cNvPr>
          <p:cNvSpPr txBox="1"/>
          <p:nvPr/>
        </p:nvSpPr>
        <p:spPr>
          <a:xfrm>
            <a:off x="4107292" y="2588750"/>
            <a:ext cx="4824437" cy="1015663"/>
          </a:xfrm>
          <a:prstGeom prst="rect">
            <a:avLst/>
          </a:prstGeom>
          <a:noFill/>
        </p:spPr>
        <p:txBody>
          <a:bodyPr wrap="square" rtlCol="0">
            <a:spAutoFit/>
          </a:bodyPr>
          <a:lstStyle/>
          <a:p>
            <a:r>
              <a:rPr lang="ja-JP" altLang="en-US" sz="1200" dirty="0">
                <a:latin typeface="+mn-ea"/>
              </a:rPr>
              <a:t>・日経ビジネス電子版の編集スキンを使った記事体広告掲載</a:t>
            </a:r>
            <a:endParaRPr lang="en-US" altLang="ja-JP" sz="1200" dirty="0">
              <a:latin typeface="+mn-ea"/>
            </a:endParaRPr>
          </a:p>
          <a:p>
            <a:r>
              <a:rPr lang="ja-JP" altLang="en-US" sz="1200" dirty="0">
                <a:latin typeface="+mn-ea"/>
              </a:rPr>
              <a:t>　</a:t>
            </a:r>
            <a:r>
              <a:rPr lang="en-US" altLang="ja-JP" sz="1200" dirty="0">
                <a:latin typeface="+mn-ea"/>
              </a:rPr>
              <a:t>※</a:t>
            </a:r>
            <a:r>
              <a:rPr lang="ja-JP" altLang="en-US" sz="1200" dirty="0">
                <a:latin typeface="+mn-ea"/>
              </a:rPr>
              <a:t>記事見出しの冒頭に</a:t>
            </a:r>
            <a:r>
              <a:rPr lang="en-US" altLang="ja-JP" sz="1200" dirty="0">
                <a:latin typeface="+mn-ea"/>
              </a:rPr>
              <a:t>【PR】</a:t>
            </a:r>
            <a:r>
              <a:rPr lang="ja-JP" altLang="en-US" sz="1200" dirty="0">
                <a:latin typeface="+mn-ea"/>
              </a:rPr>
              <a:t>を表記します</a:t>
            </a:r>
            <a:endParaRPr lang="en-US" altLang="ja-JP" sz="1200" dirty="0">
              <a:latin typeface="+mn-ea"/>
            </a:endParaRPr>
          </a:p>
          <a:p>
            <a:r>
              <a:rPr lang="ja-JP" altLang="en-US" sz="1200" dirty="0">
                <a:latin typeface="+mn-ea"/>
              </a:rPr>
              <a:t>・日経</a:t>
            </a:r>
            <a:r>
              <a:rPr lang="en-US" altLang="ja-JP" sz="1200" dirty="0">
                <a:latin typeface="+mn-ea"/>
              </a:rPr>
              <a:t>BP</a:t>
            </a:r>
            <a:r>
              <a:rPr lang="ja-JP" altLang="en-US" sz="1200" dirty="0">
                <a:latin typeface="+mn-ea"/>
              </a:rPr>
              <a:t>社編集経験者監修の記事の制作</a:t>
            </a:r>
            <a:endParaRPr lang="en-US" altLang="ja-JP" sz="1200" dirty="0">
              <a:latin typeface="+mn-ea"/>
            </a:endParaRPr>
          </a:p>
          <a:p>
            <a:r>
              <a:rPr lang="ja-JP" altLang="en-US" sz="1200" dirty="0">
                <a:latin typeface="+mn-ea"/>
              </a:rPr>
              <a:t>・誘導期間：</a:t>
            </a:r>
            <a:r>
              <a:rPr lang="en-US" altLang="ja-JP" sz="1200" dirty="0">
                <a:latin typeface="+mn-ea"/>
              </a:rPr>
              <a:t>4</a:t>
            </a:r>
            <a:r>
              <a:rPr lang="ja-JP" altLang="en-US" sz="1200" dirty="0">
                <a:latin typeface="+mn-ea"/>
              </a:rPr>
              <a:t>週間　</a:t>
            </a:r>
            <a:r>
              <a:rPr lang="en-US" altLang="ja-JP" sz="1200" dirty="0">
                <a:latin typeface="+mn-ea"/>
              </a:rPr>
              <a:t>※</a:t>
            </a:r>
            <a:r>
              <a:rPr lang="ja-JP" altLang="en-US" sz="1200" dirty="0">
                <a:latin typeface="+mn-ea"/>
              </a:rPr>
              <a:t>編集誘導＋標準誘導枠などを適宜運用</a:t>
            </a:r>
            <a:endParaRPr lang="en-US" altLang="ja-JP" sz="1200" dirty="0">
              <a:latin typeface="+mn-ea"/>
            </a:endParaRPr>
          </a:p>
          <a:p>
            <a:r>
              <a:rPr lang="ja-JP" altLang="en-US" sz="1200" b="1" dirty="0">
                <a:latin typeface="+mn-ea"/>
              </a:rPr>
              <a:t>⇒</a:t>
            </a:r>
            <a:r>
              <a:rPr lang="en-US" altLang="ja-JP" sz="1200" b="1" dirty="0">
                <a:latin typeface="+mn-ea"/>
              </a:rPr>
              <a:t> 15,000PV</a:t>
            </a:r>
            <a:r>
              <a:rPr lang="ja-JP" altLang="en-US" sz="1200" b="1" dirty="0">
                <a:latin typeface="+mn-ea"/>
              </a:rPr>
              <a:t>（</a:t>
            </a:r>
            <a:r>
              <a:rPr lang="en-US" altLang="ja-JP" sz="1200" b="1" dirty="0" err="1">
                <a:latin typeface="+mn-ea"/>
              </a:rPr>
              <a:t>BtoB</a:t>
            </a:r>
            <a:r>
              <a:rPr lang="ja-JP" altLang="en-US" sz="1200" b="1" dirty="0">
                <a:latin typeface="+mn-ea"/>
              </a:rPr>
              <a:t>関連商材は</a:t>
            </a:r>
            <a:r>
              <a:rPr lang="en-US" altLang="ja-JP" sz="1200" b="1" dirty="0">
                <a:latin typeface="+mn-ea"/>
              </a:rPr>
              <a:t>10,000PV</a:t>
            </a:r>
            <a:r>
              <a:rPr lang="ja-JP" altLang="en-US" sz="1200" b="1" dirty="0">
                <a:latin typeface="+mn-ea"/>
              </a:rPr>
              <a:t>）保証</a:t>
            </a:r>
          </a:p>
        </p:txBody>
      </p:sp>
      <p:sp>
        <p:nvSpPr>
          <p:cNvPr id="12" name="テキスト ボックス 11">
            <a:extLst>
              <a:ext uri="{FF2B5EF4-FFF2-40B4-BE49-F238E27FC236}">
                <a16:creationId xmlns:a16="http://schemas.microsoft.com/office/drawing/2014/main" id="{4D3EC769-AADA-4952-8933-AD5EABEB1A5E}"/>
              </a:ext>
            </a:extLst>
          </p:cNvPr>
          <p:cNvSpPr txBox="1"/>
          <p:nvPr/>
        </p:nvSpPr>
        <p:spPr>
          <a:xfrm>
            <a:off x="3864520" y="3602455"/>
            <a:ext cx="1927640" cy="276999"/>
          </a:xfrm>
          <a:prstGeom prst="rect">
            <a:avLst/>
          </a:prstGeom>
          <a:noFill/>
        </p:spPr>
        <p:txBody>
          <a:bodyPr wrap="square" rtlCol="0">
            <a:spAutoFit/>
          </a:bodyPr>
          <a:lstStyle/>
          <a:p>
            <a:r>
              <a:rPr lang="ja-JP" altLang="en-US" sz="1200" b="1" dirty="0">
                <a:latin typeface="+mn-ea"/>
              </a:rPr>
              <a:t>＜原稿制作の注意点＞</a:t>
            </a:r>
            <a:endParaRPr lang="en-US" altLang="ja-JP" sz="1200" b="1" dirty="0">
              <a:latin typeface="+mn-ea"/>
            </a:endParaRPr>
          </a:p>
        </p:txBody>
      </p:sp>
      <p:sp>
        <p:nvSpPr>
          <p:cNvPr id="13" name="テキスト ボックス 12">
            <a:extLst>
              <a:ext uri="{FF2B5EF4-FFF2-40B4-BE49-F238E27FC236}">
                <a16:creationId xmlns:a16="http://schemas.microsoft.com/office/drawing/2014/main" id="{C32A8DDF-A709-4098-9A0F-B33F43B637C5}"/>
              </a:ext>
            </a:extLst>
          </p:cNvPr>
          <p:cNvSpPr txBox="1"/>
          <p:nvPr/>
        </p:nvSpPr>
        <p:spPr>
          <a:xfrm>
            <a:off x="4107292" y="3855441"/>
            <a:ext cx="4718301" cy="1200329"/>
          </a:xfrm>
          <a:prstGeom prst="rect">
            <a:avLst/>
          </a:prstGeom>
          <a:noFill/>
        </p:spPr>
        <p:txBody>
          <a:bodyPr wrap="square" rtlCol="0">
            <a:spAutoFit/>
          </a:bodyPr>
          <a:lstStyle/>
          <a:p>
            <a:r>
              <a:rPr lang="ja-JP" altLang="en-US" sz="1200" dirty="0">
                <a:latin typeface="+mn-ea"/>
              </a:rPr>
              <a:t>・記事公開は、掲載希望日の</a:t>
            </a:r>
            <a:r>
              <a:rPr lang="en-US" altLang="ja-JP" sz="1200" dirty="0">
                <a:latin typeface="+mn-ea"/>
              </a:rPr>
              <a:t>AM5</a:t>
            </a:r>
            <a:r>
              <a:rPr lang="ja-JP" altLang="en-US" sz="1200" dirty="0">
                <a:latin typeface="+mn-ea"/>
              </a:rPr>
              <a:t>：</a:t>
            </a:r>
            <a:r>
              <a:rPr lang="en-US" altLang="ja-JP" sz="1200" dirty="0">
                <a:latin typeface="+mn-ea"/>
              </a:rPr>
              <a:t>00</a:t>
            </a:r>
            <a:r>
              <a:rPr lang="ja-JP" altLang="en-US" sz="1200" dirty="0">
                <a:latin typeface="+mn-ea"/>
              </a:rPr>
              <a:t>となります</a:t>
            </a:r>
            <a:endParaRPr lang="en-US" altLang="ja-JP" sz="1200" dirty="0">
              <a:latin typeface="+mn-ea"/>
            </a:endParaRPr>
          </a:p>
          <a:p>
            <a:r>
              <a:rPr lang="ja-JP" altLang="en-US" sz="1200" dirty="0">
                <a:latin typeface="+mn-ea"/>
              </a:rPr>
              <a:t>・テストサイトの確認ではなく、</a:t>
            </a:r>
            <a:r>
              <a:rPr lang="en-US" altLang="ja-JP" sz="1200" dirty="0">
                <a:latin typeface="+mn-ea"/>
              </a:rPr>
              <a:t>PDF</a:t>
            </a:r>
            <a:r>
              <a:rPr lang="ja-JP" altLang="en-US" sz="1200" dirty="0" err="1">
                <a:latin typeface="+mn-ea"/>
              </a:rPr>
              <a:t>での</a:t>
            </a:r>
            <a:r>
              <a:rPr lang="ja-JP" altLang="en-US" sz="1200" dirty="0">
                <a:latin typeface="+mn-ea"/>
              </a:rPr>
              <a:t>校正となります</a:t>
            </a:r>
            <a:endParaRPr lang="en-US" altLang="ja-JP" sz="1200" dirty="0">
              <a:latin typeface="+mn-ea"/>
            </a:endParaRPr>
          </a:p>
          <a:p>
            <a:r>
              <a:rPr lang="ja-JP" altLang="en-US" sz="1200" dirty="0">
                <a:latin typeface="+mn-ea"/>
              </a:rPr>
              <a:t>・</a:t>
            </a:r>
            <a:r>
              <a:rPr lang="en-US" altLang="ja-JP" sz="1200" dirty="0">
                <a:latin typeface="+mn-ea"/>
              </a:rPr>
              <a:t> A4</a:t>
            </a:r>
            <a:r>
              <a:rPr lang="ja-JP" altLang="en-US" sz="1200" dirty="0">
                <a:latin typeface="+mn-ea"/>
              </a:rPr>
              <a:t>サイズ</a:t>
            </a:r>
            <a:r>
              <a:rPr lang="en-US" altLang="ja-JP" sz="1200" dirty="0">
                <a:latin typeface="+mn-ea"/>
              </a:rPr>
              <a:t>2</a:t>
            </a:r>
            <a:r>
              <a:rPr lang="ja-JP" altLang="en-US" sz="1200" dirty="0">
                <a:latin typeface="+mn-ea"/>
              </a:rPr>
              <a:t>ページ（</a:t>
            </a:r>
            <a:r>
              <a:rPr lang="en-US" altLang="ja-JP" sz="1200" dirty="0">
                <a:latin typeface="+mn-ea"/>
              </a:rPr>
              <a:t>3,000</a:t>
            </a:r>
            <a:r>
              <a:rPr lang="ja-JP" altLang="en-US" sz="1200" dirty="0">
                <a:latin typeface="+mn-ea"/>
              </a:rPr>
              <a:t>文字程度）</a:t>
            </a:r>
            <a:endParaRPr lang="en-US" altLang="ja-JP" sz="1200" dirty="0">
              <a:latin typeface="+mn-ea"/>
            </a:endParaRPr>
          </a:p>
          <a:p>
            <a:r>
              <a:rPr lang="ja-JP" altLang="en-US" sz="1200" dirty="0">
                <a:latin typeface="+mn-ea"/>
              </a:rPr>
              <a:t>・見出しは</a:t>
            </a:r>
            <a:r>
              <a:rPr lang="en-US" altLang="ja-JP" sz="1200" dirty="0">
                <a:latin typeface="+mn-ea"/>
              </a:rPr>
              <a:t>【PR】</a:t>
            </a:r>
            <a:r>
              <a:rPr lang="ja-JP" altLang="en-US" sz="1200" dirty="0">
                <a:latin typeface="+mn-ea"/>
              </a:rPr>
              <a:t>含め</a:t>
            </a:r>
            <a:r>
              <a:rPr lang="en-US" altLang="ja-JP" sz="1200" dirty="0">
                <a:latin typeface="+mn-ea"/>
              </a:rPr>
              <a:t>25</a:t>
            </a:r>
            <a:r>
              <a:rPr lang="ja-JP" altLang="en-US" sz="1200" dirty="0">
                <a:latin typeface="+mn-ea"/>
              </a:rPr>
              <a:t>文字以内</a:t>
            </a:r>
            <a:endParaRPr lang="en-US" altLang="ja-JP" sz="1200" dirty="0">
              <a:latin typeface="+mn-ea"/>
            </a:endParaRPr>
          </a:p>
          <a:p>
            <a:r>
              <a:rPr lang="ja-JP" altLang="en-US" sz="1200" dirty="0">
                <a:latin typeface="+mn-ea"/>
              </a:rPr>
              <a:t>・サブタイトルは全角</a:t>
            </a:r>
            <a:r>
              <a:rPr lang="en-US" altLang="ja-JP" sz="1200" dirty="0">
                <a:latin typeface="+mn-ea"/>
              </a:rPr>
              <a:t>30</a:t>
            </a:r>
            <a:r>
              <a:rPr lang="ja-JP" altLang="en-US" sz="1200" dirty="0">
                <a:latin typeface="+mn-ea"/>
              </a:rPr>
              <a:t>文字以内</a:t>
            </a:r>
            <a:endParaRPr lang="en-US" altLang="ja-JP" sz="1200" dirty="0">
              <a:latin typeface="+mn-ea"/>
            </a:endParaRPr>
          </a:p>
          <a:p>
            <a:r>
              <a:rPr lang="ja-JP" altLang="en-US" sz="1200" dirty="0">
                <a:latin typeface="+mn-ea"/>
              </a:rPr>
              <a:t>・筆者表記はなく、「提供：●●（広告主様名）」となります　</a:t>
            </a:r>
          </a:p>
        </p:txBody>
      </p:sp>
      <p:sp>
        <p:nvSpPr>
          <p:cNvPr id="14" name="正方形/長方形 13">
            <a:extLst>
              <a:ext uri="{FF2B5EF4-FFF2-40B4-BE49-F238E27FC236}">
                <a16:creationId xmlns:a16="http://schemas.microsoft.com/office/drawing/2014/main" id="{BBBD5955-2F06-4184-A5BD-EFF98F6E88C2}"/>
              </a:ext>
            </a:extLst>
          </p:cNvPr>
          <p:cNvSpPr/>
          <p:nvPr/>
        </p:nvSpPr>
        <p:spPr>
          <a:xfrm>
            <a:off x="4107292" y="5320767"/>
            <a:ext cx="4517940" cy="816429"/>
          </a:xfrm>
          <a:prstGeom prst="rect">
            <a:avLst/>
          </a:prstGeom>
          <a:solidFill>
            <a:srgbClr val="E6001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800" b="1" u="sng" dirty="0">
                <a:latin typeface="+mn-ea"/>
              </a:rPr>
              <a:t>定価：</a:t>
            </a:r>
            <a:r>
              <a:rPr lang="en-US" altLang="ja-JP" sz="2800" b="1" u="sng" dirty="0">
                <a:latin typeface="+mn-ea"/>
              </a:rPr>
              <a:t>4,000,000</a:t>
            </a:r>
            <a:r>
              <a:rPr lang="ja-JP" altLang="en-US" sz="2800" b="1" u="sng" dirty="0">
                <a:latin typeface="+mn-ea"/>
              </a:rPr>
              <a:t>円</a:t>
            </a:r>
            <a:r>
              <a:rPr lang="ja-JP" altLang="en-US" u="sng" dirty="0">
                <a:latin typeface="+mn-ea"/>
              </a:rPr>
              <a:t>（税別）</a:t>
            </a:r>
          </a:p>
        </p:txBody>
      </p:sp>
      <p:pic>
        <p:nvPicPr>
          <p:cNvPr id="4" name="図 3" descr="スクリーンショット が含まれている画像&#10;&#10;非常に高い精度で生成された説明">
            <a:hlinkClick r:id="rId2"/>
            <a:extLst>
              <a:ext uri="{FF2B5EF4-FFF2-40B4-BE49-F238E27FC236}">
                <a16:creationId xmlns:a16="http://schemas.microsoft.com/office/drawing/2014/main" id="{36C5D381-A694-48D7-A9C6-1C29FBDE7B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6748" y="2383845"/>
            <a:ext cx="2508806" cy="3753351"/>
          </a:xfrm>
          <a:prstGeom prst="rect">
            <a:avLst/>
          </a:prstGeom>
          <a:ln w="6350">
            <a:solidFill>
              <a:schemeClr val="bg1">
                <a:lumMod val="50000"/>
              </a:schemeClr>
            </a:solidFill>
          </a:ln>
        </p:spPr>
      </p:pic>
      <p:sp>
        <p:nvSpPr>
          <p:cNvPr id="15" name="正方形/長方形 14">
            <a:extLst>
              <a:ext uri="{FF2B5EF4-FFF2-40B4-BE49-F238E27FC236}">
                <a16:creationId xmlns:a16="http://schemas.microsoft.com/office/drawing/2014/main" id="{BA8361BF-9724-4187-B355-1D60D29A2BB0}"/>
              </a:ext>
            </a:extLst>
          </p:cNvPr>
          <p:cNvSpPr/>
          <p:nvPr/>
        </p:nvSpPr>
        <p:spPr>
          <a:xfrm>
            <a:off x="2722798" y="3245429"/>
            <a:ext cx="648000" cy="11932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15">
            <a:extLst>
              <a:ext uri="{FF2B5EF4-FFF2-40B4-BE49-F238E27FC236}">
                <a16:creationId xmlns:a16="http://schemas.microsoft.com/office/drawing/2014/main" id="{A9ABCDA0-98FC-4612-9808-FE678F78F5A5}"/>
              </a:ext>
            </a:extLst>
          </p:cNvPr>
          <p:cNvSpPr>
            <a:spLocks noGrp="1"/>
          </p:cNvSpPr>
          <p:nvPr>
            <p:ph type="sldNum" sz="quarter" idx="12"/>
          </p:nvPr>
        </p:nvSpPr>
        <p:spPr/>
        <p:txBody>
          <a:bodyPr/>
          <a:lstStyle/>
          <a:p>
            <a:fld id="{E7AC55E0-26AD-443B-B64D-A46E8B740E51}" type="slidenum">
              <a:rPr kumimoji="1" lang="ja-JP" altLang="en-US" smtClean="0"/>
              <a:pPr/>
              <a:t>8</a:t>
            </a:fld>
            <a:endParaRPr kumimoji="1" lang="ja-JP" altLang="en-US"/>
          </a:p>
        </p:txBody>
      </p:sp>
      <p:sp>
        <p:nvSpPr>
          <p:cNvPr id="17" name="タイトル">
            <a:extLst>
              <a:ext uri="{FF2B5EF4-FFF2-40B4-BE49-F238E27FC236}">
                <a16:creationId xmlns:a16="http://schemas.microsoft.com/office/drawing/2014/main" id="{D09BE9D2-09ED-474F-95C4-03A749A34E48}"/>
              </a:ext>
            </a:extLst>
          </p:cNvPr>
          <p:cNvSpPr>
            <a:spLocks noGrp="1"/>
          </p:cNvSpPr>
          <p:nvPr>
            <p:ph type="title"/>
          </p:nvPr>
        </p:nvSpPr>
        <p:spPr>
          <a:xfrm>
            <a:off x="457200" y="319609"/>
            <a:ext cx="8229600" cy="894583"/>
          </a:xfrm>
        </p:spPr>
        <p:txBody>
          <a:bodyPr>
            <a:normAutofit/>
          </a:bodyPr>
          <a:lstStyle/>
          <a:p>
            <a:pPr algn="l"/>
            <a:r>
              <a:rPr lang="ja-JP" altLang="en-US" sz="2400" b="1" dirty="0">
                <a:latin typeface="+mn-ea"/>
                <a:ea typeface="+mn-ea"/>
              </a:rPr>
              <a:t>日経ビジネス電子版ネイティブ</a:t>
            </a:r>
            <a:r>
              <a:rPr lang="en-US" altLang="ja-JP" sz="2400" b="1" dirty="0">
                <a:latin typeface="+mn-ea"/>
                <a:ea typeface="+mn-ea"/>
              </a:rPr>
              <a:t>Special</a:t>
            </a:r>
            <a:endParaRPr lang="ja-JP" altLang="en-US" sz="2400" b="1" dirty="0">
              <a:latin typeface="+mn-ea"/>
              <a:ea typeface="+mn-ea"/>
            </a:endParaRPr>
          </a:p>
        </p:txBody>
      </p:sp>
    </p:spTree>
    <p:extLst>
      <p:ext uri="{BB962C8B-B14F-4D97-AF65-F5344CB8AC3E}">
        <p14:creationId xmlns:p14="http://schemas.microsoft.com/office/powerpoint/2010/main" val="1156500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a:extLst>
              <a:ext uri="{FF2B5EF4-FFF2-40B4-BE49-F238E27FC236}">
                <a16:creationId xmlns:a16="http://schemas.microsoft.com/office/drawing/2014/main" id="{A75D43D6-B8AF-4C46-A736-4B92E3A071A8}"/>
              </a:ext>
            </a:extLst>
          </p:cNvPr>
          <p:cNvSpPr>
            <a:spLocks noGrp="1"/>
          </p:cNvSpPr>
          <p:nvPr>
            <p:ph type="title"/>
          </p:nvPr>
        </p:nvSpPr>
        <p:spPr>
          <a:xfrm>
            <a:off x="0" y="326041"/>
            <a:ext cx="8229600" cy="894583"/>
          </a:xfrm>
        </p:spPr>
        <p:txBody>
          <a:bodyPr>
            <a:normAutofit/>
          </a:bodyPr>
          <a:lstStyle/>
          <a:p>
            <a:r>
              <a:rPr lang="en-US" altLang="ja-JP" sz="2400" b="1" dirty="0">
                <a:latin typeface="+mn-ea"/>
                <a:ea typeface="+mn-ea"/>
              </a:rPr>
              <a:t>【</a:t>
            </a:r>
            <a:r>
              <a:rPr lang="ja-JP" altLang="en-US" sz="2400" b="1" dirty="0">
                <a:latin typeface="+mn-ea"/>
                <a:ea typeface="+mn-ea"/>
              </a:rPr>
              <a:t>事例</a:t>
            </a:r>
            <a:r>
              <a:rPr lang="en-US" altLang="ja-JP" sz="2400" b="1" dirty="0">
                <a:latin typeface="+mn-ea"/>
                <a:ea typeface="+mn-ea"/>
              </a:rPr>
              <a:t>】</a:t>
            </a:r>
            <a:r>
              <a:rPr lang="ja-JP" altLang="en-US" sz="2400" b="1" dirty="0">
                <a:latin typeface="+mn-ea"/>
                <a:ea typeface="+mn-ea"/>
              </a:rPr>
              <a:t>日経ビジネス電子版ネイティブ</a:t>
            </a:r>
            <a:r>
              <a:rPr lang="en-US" altLang="ja-JP" sz="2400" b="1" dirty="0">
                <a:latin typeface="+mn-ea"/>
                <a:ea typeface="+mn-ea"/>
              </a:rPr>
              <a:t>Special</a:t>
            </a:r>
            <a:endParaRPr lang="ja-JP" altLang="en-US" sz="2400" b="1" dirty="0">
              <a:latin typeface="+mn-ea"/>
              <a:ea typeface="+mn-ea"/>
            </a:endParaRPr>
          </a:p>
        </p:txBody>
      </p:sp>
      <p:sp>
        <p:nvSpPr>
          <p:cNvPr id="5" name="テキスト ボックス 4">
            <a:extLst>
              <a:ext uri="{FF2B5EF4-FFF2-40B4-BE49-F238E27FC236}">
                <a16:creationId xmlns:a16="http://schemas.microsoft.com/office/drawing/2014/main" id="{7795B193-EFD4-41F8-8009-088F228BDC45}"/>
              </a:ext>
            </a:extLst>
          </p:cNvPr>
          <p:cNvSpPr txBox="1"/>
          <p:nvPr/>
        </p:nvSpPr>
        <p:spPr>
          <a:xfrm>
            <a:off x="361962" y="1640089"/>
            <a:ext cx="5133583" cy="276999"/>
          </a:xfrm>
          <a:prstGeom prst="rect">
            <a:avLst/>
          </a:prstGeom>
          <a:noFill/>
        </p:spPr>
        <p:txBody>
          <a:bodyPr wrap="square" rtlCol="0" anchor="ctr">
            <a:spAutoFit/>
          </a:bodyPr>
          <a:lstStyle/>
          <a:p>
            <a:r>
              <a:rPr lang="ja-JP" altLang="en-US" sz="1200" b="1" dirty="0"/>
              <a:t>＜掲載実績＞</a:t>
            </a:r>
          </a:p>
        </p:txBody>
      </p:sp>
      <p:pic>
        <p:nvPicPr>
          <p:cNvPr id="6" name="図 5">
            <a:hlinkClick r:id="rId2"/>
            <a:extLst>
              <a:ext uri="{FF2B5EF4-FFF2-40B4-BE49-F238E27FC236}">
                <a16:creationId xmlns:a16="http://schemas.microsoft.com/office/drawing/2014/main" id="{A4655AF9-FAB8-486C-AB7E-AE5297A77E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4887" y="3764113"/>
            <a:ext cx="3948496" cy="489867"/>
          </a:xfrm>
          <a:prstGeom prst="rect">
            <a:avLst/>
          </a:prstGeom>
        </p:spPr>
      </p:pic>
      <p:pic>
        <p:nvPicPr>
          <p:cNvPr id="9" name="図 8">
            <a:hlinkClick r:id="rId4"/>
            <a:extLst>
              <a:ext uri="{FF2B5EF4-FFF2-40B4-BE49-F238E27FC236}">
                <a16:creationId xmlns:a16="http://schemas.microsoft.com/office/drawing/2014/main" id="{84947DAB-9D0B-4689-8251-56AF27E8613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74998" y="2994228"/>
            <a:ext cx="3948496" cy="507972"/>
          </a:xfrm>
          <a:prstGeom prst="rect">
            <a:avLst/>
          </a:prstGeom>
        </p:spPr>
      </p:pic>
      <p:pic>
        <p:nvPicPr>
          <p:cNvPr id="10" name="図 9">
            <a:hlinkClick r:id="rId6"/>
            <a:extLst>
              <a:ext uri="{FF2B5EF4-FFF2-40B4-BE49-F238E27FC236}">
                <a16:creationId xmlns:a16="http://schemas.microsoft.com/office/drawing/2014/main" id="{C51A2548-BDF3-4D6E-BACA-632FB6112B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64024" y="2129142"/>
            <a:ext cx="3959359" cy="531138"/>
          </a:xfrm>
          <a:prstGeom prst="rect">
            <a:avLst/>
          </a:prstGeom>
        </p:spPr>
      </p:pic>
      <p:pic>
        <p:nvPicPr>
          <p:cNvPr id="11" name="図 10">
            <a:hlinkClick r:id="rId8"/>
            <a:extLst>
              <a:ext uri="{FF2B5EF4-FFF2-40B4-BE49-F238E27FC236}">
                <a16:creationId xmlns:a16="http://schemas.microsoft.com/office/drawing/2014/main" id="{A265D36B-E831-4E9D-951C-C70F2D6E394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57200" y="2967321"/>
            <a:ext cx="3948496" cy="518465"/>
          </a:xfrm>
          <a:prstGeom prst="rect">
            <a:avLst/>
          </a:prstGeom>
        </p:spPr>
      </p:pic>
      <p:pic>
        <p:nvPicPr>
          <p:cNvPr id="12" name="図 11">
            <a:hlinkClick r:id="rId10"/>
            <a:extLst>
              <a:ext uri="{FF2B5EF4-FFF2-40B4-BE49-F238E27FC236}">
                <a16:creationId xmlns:a16="http://schemas.microsoft.com/office/drawing/2014/main" id="{FF7CCB6F-1239-4C94-A1BA-96A28E7C331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74887" y="4503683"/>
            <a:ext cx="3948496" cy="486698"/>
          </a:xfrm>
          <a:prstGeom prst="rect">
            <a:avLst/>
          </a:prstGeom>
        </p:spPr>
      </p:pic>
      <p:sp>
        <p:nvSpPr>
          <p:cNvPr id="16" name="テキスト ボックス 15">
            <a:extLst>
              <a:ext uri="{FF2B5EF4-FFF2-40B4-BE49-F238E27FC236}">
                <a16:creationId xmlns:a16="http://schemas.microsoft.com/office/drawing/2014/main" id="{67FAAA10-977A-4145-A740-3439C937BEDE}"/>
              </a:ext>
            </a:extLst>
          </p:cNvPr>
          <p:cNvSpPr txBox="1"/>
          <p:nvPr/>
        </p:nvSpPr>
        <p:spPr>
          <a:xfrm>
            <a:off x="364140" y="4302918"/>
            <a:ext cx="1440616" cy="261610"/>
          </a:xfrm>
          <a:prstGeom prst="rect">
            <a:avLst/>
          </a:prstGeom>
          <a:noFill/>
        </p:spPr>
        <p:txBody>
          <a:bodyPr wrap="square" rtlCol="0">
            <a:spAutoFit/>
          </a:bodyPr>
          <a:lstStyle/>
          <a:p>
            <a:r>
              <a:rPr lang="ja-JP" altLang="en-US" sz="1050" b="1" dirty="0"/>
              <a:t>●リクルート様</a:t>
            </a:r>
          </a:p>
        </p:txBody>
      </p:sp>
      <p:sp>
        <p:nvSpPr>
          <p:cNvPr id="17" name="テキスト ボックス 16">
            <a:extLst>
              <a:ext uri="{FF2B5EF4-FFF2-40B4-BE49-F238E27FC236}">
                <a16:creationId xmlns:a16="http://schemas.microsoft.com/office/drawing/2014/main" id="{EA86F305-A09C-4350-A034-9FC7977D8A20}"/>
              </a:ext>
            </a:extLst>
          </p:cNvPr>
          <p:cNvSpPr txBox="1"/>
          <p:nvPr/>
        </p:nvSpPr>
        <p:spPr>
          <a:xfrm>
            <a:off x="6396629" y="5602367"/>
            <a:ext cx="1666839" cy="253916"/>
          </a:xfrm>
          <a:prstGeom prst="rect">
            <a:avLst/>
          </a:prstGeom>
          <a:noFill/>
        </p:spPr>
        <p:txBody>
          <a:bodyPr wrap="square" rtlCol="0">
            <a:spAutoFit/>
          </a:bodyPr>
          <a:lstStyle/>
          <a:p>
            <a:r>
              <a:rPr lang="ja-JP" altLang="en-US" sz="1050" b="1" dirty="0"/>
              <a:t>●三菱自動車様　など</a:t>
            </a:r>
          </a:p>
        </p:txBody>
      </p:sp>
      <p:sp>
        <p:nvSpPr>
          <p:cNvPr id="18" name="テキスト ボックス 17">
            <a:extLst>
              <a:ext uri="{FF2B5EF4-FFF2-40B4-BE49-F238E27FC236}">
                <a16:creationId xmlns:a16="http://schemas.microsoft.com/office/drawing/2014/main" id="{ED9FC17F-C662-45D3-BA55-5C48141A31C8}"/>
              </a:ext>
            </a:extLst>
          </p:cNvPr>
          <p:cNvSpPr txBox="1"/>
          <p:nvPr/>
        </p:nvSpPr>
        <p:spPr>
          <a:xfrm>
            <a:off x="5002008" y="5446789"/>
            <a:ext cx="2114409" cy="415498"/>
          </a:xfrm>
          <a:prstGeom prst="rect">
            <a:avLst/>
          </a:prstGeom>
          <a:noFill/>
        </p:spPr>
        <p:txBody>
          <a:bodyPr wrap="square" rtlCol="0">
            <a:spAutoFit/>
          </a:bodyPr>
          <a:lstStyle/>
          <a:p>
            <a:r>
              <a:rPr lang="ja-JP" altLang="en-US" sz="1050" b="1" dirty="0"/>
              <a:t>その他　</a:t>
            </a:r>
            <a:endParaRPr lang="en-US" altLang="ja-JP" sz="1050" b="1" dirty="0"/>
          </a:p>
          <a:p>
            <a:r>
              <a:rPr lang="ja-JP" altLang="en-US" sz="1050" b="1" dirty="0"/>
              <a:t>　●トヨタ自動車様</a:t>
            </a:r>
          </a:p>
        </p:txBody>
      </p:sp>
      <p:sp>
        <p:nvSpPr>
          <p:cNvPr id="19" name="テキスト ボックス 18">
            <a:extLst>
              <a:ext uri="{FF2B5EF4-FFF2-40B4-BE49-F238E27FC236}">
                <a16:creationId xmlns:a16="http://schemas.microsoft.com/office/drawing/2014/main" id="{8E7AA093-F849-46D7-9220-B4626475E36F}"/>
              </a:ext>
            </a:extLst>
          </p:cNvPr>
          <p:cNvSpPr txBox="1"/>
          <p:nvPr/>
        </p:nvSpPr>
        <p:spPr>
          <a:xfrm>
            <a:off x="4590533" y="2732618"/>
            <a:ext cx="5574395" cy="261610"/>
          </a:xfrm>
          <a:prstGeom prst="rect">
            <a:avLst/>
          </a:prstGeom>
          <a:noFill/>
        </p:spPr>
        <p:txBody>
          <a:bodyPr wrap="square" rtlCol="0">
            <a:spAutoFit/>
          </a:bodyPr>
          <a:lstStyle/>
          <a:p>
            <a:r>
              <a:rPr lang="ja-JP" altLang="en-US" sz="1050" b="1" dirty="0"/>
              <a:t>●三井不動産様</a:t>
            </a:r>
          </a:p>
        </p:txBody>
      </p:sp>
      <p:sp>
        <p:nvSpPr>
          <p:cNvPr id="20" name="テキスト ボックス 19">
            <a:extLst>
              <a:ext uri="{FF2B5EF4-FFF2-40B4-BE49-F238E27FC236}">
                <a16:creationId xmlns:a16="http://schemas.microsoft.com/office/drawing/2014/main" id="{6DF93275-F476-4925-B0A9-96B71A4540B1}"/>
              </a:ext>
            </a:extLst>
          </p:cNvPr>
          <p:cNvSpPr txBox="1"/>
          <p:nvPr/>
        </p:nvSpPr>
        <p:spPr>
          <a:xfrm>
            <a:off x="361962" y="1917088"/>
            <a:ext cx="1992573" cy="261610"/>
          </a:xfrm>
          <a:prstGeom prst="rect">
            <a:avLst/>
          </a:prstGeom>
          <a:noFill/>
        </p:spPr>
        <p:txBody>
          <a:bodyPr wrap="square" rtlCol="0">
            <a:spAutoFit/>
          </a:bodyPr>
          <a:lstStyle/>
          <a:p>
            <a:r>
              <a:rPr lang="ja-JP" altLang="en-US" sz="1050" b="1" dirty="0"/>
              <a:t>●スターフライヤー様</a:t>
            </a:r>
          </a:p>
        </p:txBody>
      </p:sp>
      <p:sp>
        <p:nvSpPr>
          <p:cNvPr id="21" name="テキスト ボックス 20">
            <a:extLst>
              <a:ext uri="{FF2B5EF4-FFF2-40B4-BE49-F238E27FC236}">
                <a16:creationId xmlns:a16="http://schemas.microsoft.com/office/drawing/2014/main" id="{63A19ED2-9767-4E1B-9DF0-57A708BE31DA}"/>
              </a:ext>
            </a:extLst>
          </p:cNvPr>
          <p:cNvSpPr txBox="1"/>
          <p:nvPr/>
        </p:nvSpPr>
        <p:spPr>
          <a:xfrm>
            <a:off x="364140" y="2722717"/>
            <a:ext cx="1440616" cy="261610"/>
          </a:xfrm>
          <a:prstGeom prst="rect">
            <a:avLst/>
          </a:prstGeom>
          <a:noFill/>
        </p:spPr>
        <p:txBody>
          <a:bodyPr wrap="square" rtlCol="0">
            <a:spAutoFit/>
          </a:bodyPr>
          <a:lstStyle/>
          <a:p>
            <a:r>
              <a:rPr lang="ja-JP" altLang="en-US" sz="1050" b="1" dirty="0"/>
              <a:t>●厚生労働省様</a:t>
            </a:r>
          </a:p>
        </p:txBody>
      </p:sp>
      <p:sp>
        <p:nvSpPr>
          <p:cNvPr id="22" name="テキスト ボックス 21">
            <a:extLst>
              <a:ext uri="{FF2B5EF4-FFF2-40B4-BE49-F238E27FC236}">
                <a16:creationId xmlns:a16="http://schemas.microsoft.com/office/drawing/2014/main" id="{04F37E01-81D0-4095-965E-F9F2F513D6C6}"/>
              </a:ext>
            </a:extLst>
          </p:cNvPr>
          <p:cNvSpPr txBox="1"/>
          <p:nvPr/>
        </p:nvSpPr>
        <p:spPr>
          <a:xfrm>
            <a:off x="361962" y="3556856"/>
            <a:ext cx="1625899" cy="261610"/>
          </a:xfrm>
          <a:prstGeom prst="rect">
            <a:avLst/>
          </a:prstGeom>
          <a:noFill/>
        </p:spPr>
        <p:txBody>
          <a:bodyPr wrap="square" rtlCol="0">
            <a:spAutoFit/>
          </a:bodyPr>
          <a:lstStyle/>
          <a:p>
            <a:r>
              <a:rPr lang="ja-JP" altLang="en-US" sz="1050" b="1" dirty="0"/>
              <a:t>●パナソニック様</a:t>
            </a:r>
          </a:p>
        </p:txBody>
      </p:sp>
      <p:sp>
        <p:nvSpPr>
          <p:cNvPr id="23" name="スライド番号プレースホルダー 22">
            <a:extLst>
              <a:ext uri="{FF2B5EF4-FFF2-40B4-BE49-F238E27FC236}">
                <a16:creationId xmlns:a16="http://schemas.microsoft.com/office/drawing/2014/main" id="{BDCF3A3A-8F60-4DD5-BD8A-96F465DDE0BB}"/>
              </a:ext>
            </a:extLst>
          </p:cNvPr>
          <p:cNvSpPr>
            <a:spLocks noGrp="1"/>
          </p:cNvSpPr>
          <p:nvPr>
            <p:ph type="sldNum" sz="quarter" idx="12"/>
          </p:nvPr>
        </p:nvSpPr>
        <p:spPr/>
        <p:txBody>
          <a:bodyPr/>
          <a:lstStyle/>
          <a:p>
            <a:fld id="{E7AC55E0-26AD-443B-B64D-A46E8B740E51}" type="slidenum">
              <a:rPr kumimoji="1" lang="ja-JP" altLang="en-US" smtClean="0"/>
              <a:pPr/>
              <a:t>9</a:t>
            </a:fld>
            <a:endParaRPr kumimoji="1" lang="ja-JP" altLang="en-US"/>
          </a:p>
        </p:txBody>
      </p:sp>
      <p:sp>
        <p:nvSpPr>
          <p:cNvPr id="24" name="テキスト ボックス 23">
            <a:extLst>
              <a:ext uri="{FF2B5EF4-FFF2-40B4-BE49-F238E27FC236}">
                <a16:creationId xmlns:a16="http://schemas.microsoft.com/office/drawing/2014/main" id="{63725111-3E18-4C0B-9E10-91771D5CE98A}"/>
              </a:ext>
            </a:extLst>
          </p:cNvPr>
          <p:cNvSpPr txBox="1"/>
          <p:nvPr/>
        </p:nvSpPr>
        <p:spPr>
          <a:xfrm>
            <a:off x="4581388" y="1901159"/>
            <a:ext cx="1992573" cy="261610"/>
          </a:xfrm>
          <a:prstGeom prst="rect">
            <a:avLst/>
          </a:prstGeom>
          <a:noFill/>
        </p:spPr>
        <p:txBody>
          <a:bodyPr wrap="square" rtlCol="0">
            <a:spAutoFit/>
          </a:bodyPr>
          <a:lstStyle/>
          <a:p>
            <a:r>
              <a:rPr lang="ja-JP" altLang="en-US" sz="1050" b="1" dirty="0"/>
              <a:t>●資生堂ジャパン様</a:t>
            </a:r>
          </a:p>
        </p:txBody>
      </p:sp>
      <p:pic>
        <p:nvPicPr>
          <p:cNvPr id="3" name="図 2" descr="スクリーンショット が含まれている画像&#10;&#10;非常に高い精度で生成された説明">
            <a:hlinkClick r:id="rId12"/>
            <a:extLst>
              <a:ext uri="{FF2B5EF4-FFF2-40B4-BE49-F238E27FC236}">
                <a16:creationId xmlns:a16="http://schemas.microsoft.com/office/drawing/2014/main" id="{1EBCC372-B17D-474C-A7A7-3F9CE5051C7A}"/>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4673369" y="2101745"/>
            <a:ext cx="3951754" cy="561992"/>
          </a:xfrm>
          <a:prstGeom prst="rect">
            <a:avLst/>
          </a:prstGeom>
        </p:spPr>
      </p:pic>
      <p:pic>
        <p:nvPicPr>
          <p:cNvPr id="25" name="図 24" descr="スクリーンショット が含まれている画像&#10;&#10;非常に高い精度で生成された説明">
            <a:hlinkClick r:id="rId14"/>
            <a:extLst>
              <a:ext uri="{FF2B5EF4-FFF2-40B4-BE49-F238E27FC236}">
                <a16:creationId xmlns:a16="http://schemas.microsoft.com/office/drawing/2014/main" id="{49C01538-383F-4FE0-A30B-3BC66A4EC0BF}"/>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4754315" y="3742784"/>
            <a:ext cx="3948496" cy="561992"/>
          </a:xfrm>
          <a:prstGeom prst="rect">
            <a:avLst/>
          </a:prstGeom>
        </p:spPr>
      </p:pic>
      <p:sp>
        <p:nvSpPr>
          <p:cNvPr id="26" name="テキスト ボックス 25">
            <a:extLst>
              <a:ext uri="{FF2B5EF4-FFF2-40B4-BE49-F238E27FC236}">
                <a16:creationId xmlns:a16="http://schemas.microsoft.com/office/drawing/2014/main" id="{C59BDFFF-0F9F-488D-B451-23013CACB898}"/>
              </a:ext>
            </a:extLst>
          </p:cNvPr>
          <p:cNvSpPr txBox="1"/>
          <p:nvPr/>
        </p:nvSpPr>
        <p:spPr>
          <a:xfrm>
            <a:off x="4581388" y="3531259"/>
            <a:ext cx="5574395" cy="261610"/>
          </a:xfrm>
          <a:prstGeom prst="rect">
            <a:avLst/>
          </a:prstGeom>
          <a:noFill/>
        </p:spPr>
        <p:txBody>
          <a:bodyPr wrap="square" rtlCol="0">
            <a:spAutoFit/>
          </a:bodyPr>
          <a:lstStyle/>
          <a:p>
            <a:r>
              <a:rPr lang="ja-JP" altLang="en-US" sz="1050" b="1" dirty="0"/>
              <a:t>●日本コカ・コーラ様</a:t>
            </a:r>
          </a:p>
        </p:txBody>
      </p:sp>
      <p:pic>
        <p:nvPicPr>
          <p:cNvPr id="13" name="図 12" descr="スクリーンショットの画面&#10;&#10;自動的に生成された説明">
            <a:hlinkClick r:id="rId16"/>
            <a:extLst>
              <a:ext uri="{FF2B5EF4-FFF2-40B4-BE49-F238E27FC236}">
                <a16:creationId xmlns:a16="http://schemas.microsoft.com/office/drawing/2014/main" id="{8E6B6045-191D-4C3D-A929-F0E6144EBF13}"/>
              </a:ext>
            </a:extLst>
          </p:cNvPr>
          <p:cNvPicPr>
            <a:picLocks noChangeAspect="1"/>
          </p:cNvPicPr>
          <p:nvPr/>
        </p:nvPicPr>
        <p:blipFill rotWithShape="1">
          <a:blip r:embed="rId17">
            <a:extLst>
              <a:ext uri="{28A0092B-C50C-407E-A947-70E740481C1C}">
                <a14:useLocalDpi xmlns:a14="http://schemas.microsoft.com/office/drawing/2010/main" val="0"/>
              </a:ext>
            </a:extLst>
          </a:blip>
          <a:srcRect l="5000" t="50000" r="34037" b="37854"/>
          <a:stretch/>
        </p:blipFill>
        <p:spPr>
          <a:xfrm>
            <a:off x="4662428" y="4480554"/>
            <a:ext cx="3959359" cy="585963"/>
          </a:xfrm>
          <a:prstGeom prst="rect">
            <a:avLst/>
          </a:prstGeom>
        </p:spPr>
      </p:pic>
      <p:sp>
        <p:nvSpPr>
          <p:cNvPr id="27" name="テキスト ボックス 26">
            <a:extLst>
              <a:ext uri="{FF2B5EF4-FFF2-40B4-BE49-F238E27FC236}">
                <a16:creationId xmlns:a16="http://schemas.microsoft.com/office/drawing/2014/main" id="{5C71078B-1E24-4CFA-AF93-423212526110}"/>
              </a:ext>
            </a:extLst>
          </p:cNvPr>
          <p:cNvSpPr txBox="1"/>
          <p:nvPr/>
        </p:nvSpPr>
        <p:spPr>
          <a:xfrm>
            <a:off x="4590533" y="4329900"/>
            <a:ext cx="2525884" cy="253916"/>
          </a:xfrm>
          <a:prstGeom prst="rect">
            <a:avLst/>
          </a:prstGeom>
          <a:noFill/>
        </p:spPr>
        <p:txBody>
          <a:bodyPr wrap="square" rtlCol="0">
            <a:spAutoFit/>
          </a:bodyPr>
          <a:lstStyle/>
          <a:p>
            <a:r>
              <a:rPr lang="ja-JP" altLang="en-US" sz="1050" b="1" dirty="0"/>
              <a:t>●ベネッセコーポレーション様</a:t>
            </a:r>
          </a:p>
        </p:txBody>
      </p:sp>
      <p:pic>
        <p:nvPicPr>
          <p:cNvPr id="15" name="図 14" descr="スクリーンショットの画面&#10;&#10;自動的に生成された説明">
            <a:hlinkClick r:id="rId18"/>
            <a:extLst>
              <a:ext uri="{FF2B5EF4-FFF2-40B4-BE49-F238E27FC236}">
                <a16:creationId xmlns:a16="http://schemas.microsoft.com/office/drawing/2014/main" id="{A00D8C80-FA93-45C6-8C6D-7C9D47BE11EE}"/>
              </a:ext>
            </a:extLst>
          </p:cNvPr>
          <p:cNvPicPr>
            <a:picLocks noChangeAspect="1"/>
          </p:cNvPicPr>
          <p:nvPr/>
        </p:nvPicPr>
        <p:blipFill rotWithShape="1">
          <a:blip r:embed="rId19">
            <a:extLst>
              <a:ext uri="{28A0092B-C50C-407E-A947-70E740481C1C}">
                <a14:useLocalDpi xmlns:a14="http://schemas.microsoft.com/office/drawing/2010/main" val="0"/>
              </a:ext>
            </a:extLst>
          </a:blip>
          <a:srcRect l="5674" t="33475" r="33363" b="55627"/>
          <a:stretch/>
        </p:blipFill>
        <p:spPr>
          <a:xfrm>
            <a:off x="474887" y="5308739"/>
            <a:ext cx="3948496" cy="524298"/>
          </a:xfrm>
          <a:prstGeom prst="rect">
            <a:avLst/>
          </a:prstGeom>
        </p:spPr>
      </p:pic>
      <p:sp>
        <p:nvSpPr>
          <p:cNvPr id="28" name="テキスト ボックス 27">
            <a:extLst>
              <a:ext uri="{FF2B5EF4-FFF2-40B4-BE49-F238E27FC236}">
                <a16:creationId xmlns:a16="http://schemas.microsoft.com/office/drawing/2014/main" id="{6E554DEA-4F39-4B6D-A417-D8C5CCC88D37}"/>
              </a:ext>
            </a:extLst>
          </p:cNvPr>
          <p:cNvSpPr txBox="1"/>
          <p:nvPr/>
        </p:nvSpPr>
        <p:spPr>
          <a:xfrm>
            <a:off x="364140" y="5109279"/>
            <a:ext cx="1440616" cy="261610"/>
          </a:xfrm>
          <a:prstGeom prst="rect">
            <a:avLst/>
          </a:prstGeom>
          <a:noFill/>
        </p:spPr>
        <p:txBody>
          <a:bodyPr wrap="square" rtlCol="0">
            <a:spAutoFit/>
          </a:bodyPr>
          <a:lstStyle/>
          <a:p>
            <a:r>
              <a:rPr lang="ja-JP" altLang="en-US" sz="1050" b="1" dirty="0"/>
              <a:t>●プレイド様</a:t>
            </a:r>
          </a:p>
        </p:txBody>
      </p:sp>
    </p:spTree>
    <p:extLst>
      <p:ext uri="{BB962C8B-B14F-4D97-AF65-F5344CB8AC3E}">
        <p14:creationId xmlns:p14="http://schemas.microsoft.com/office/powerpoint/2010/main" val="13079109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1378</TotalTime>
  <Words>1453</Words>
  <Application>Microsoft Office PowerPoint</Application>
  <PresentationFormat>画面に合わせる (4:3)</PresentationFormat>
  <Paragraphs>315</Paragraphs>
  <Slides>13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小塚ゴシック Pro B</vt:lpstr>
      <vt:lpstr>游ゴシック</vt:lpstr>
      <vt:lpstr>Arial</vt:lpstr>
      <vt:lpstr>Calibri</vt:lpstr>
      <vt:lpstr>Calibri Light</vt:lpstr>
      <vt:lpstr>Office テーマ</vt:lpstr>
      <vt:lpstr>日経ビジネス電子版 タイアップ広告メニュー</vt:lpstr>
      <vt:lpstr>タイアップ広告の選び方</vt:lpstr>
      <vt:lpstr>タイアップ広告一覧</vt:lpstr>
      <vt:lpstr>日経ビジネス電子版Special</vt:lpstr>
      <vt:lpstr>標準誘導枠 ※2020年4月～</vt:lpstr>
      <vt:lpstr>日経ビジネス電子版Special・ID保証</vt:lpstr>
      <vt:lpstr>日経ビジネス電子版Special・ID保証</vt:lpstr>
      <vt:lpstr>日経ビジネス電子版ネイティブSpecial</vt:lpstr>
      <vt:lpstr>【事例】日経ビジネス電子版ネイティブSpecial</vt:lpstr>
      <vt:lpstr>PowerPoint プレゼンテーション</vt:lpstr>
      <vt:lpstr>スポンサードチャンネル</vt:lpstr>
      <vt:lpstr>【共通】注意事項</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日経ビジネス電子版タイアップ広告メニュー</dc:title>
  <dc:creator>日経BP</dc:creator>
  <cp:lastModifiedBy>田中 朋子</cp:lastModifiedBy>
  <cp:revision>87</cp:revision>
  <cp:lastPrinted>2019-04-18T10:36:25Z</cp:lastPrinted>
  <dcterms:created xsi:type="dcterms:W3CDTF">2019-01-11T07:40:00Z</dcterms:created>
  <dcterms:modified xsi:type="dcterms:W3CDTF">2020-03-27T05:52:30Z</dcterms:modified>
</cp:coreProperties>
</file>