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 id="2147483670" r:id="rId5"/>
  </p:sldMasterIdLst>
  <p:notesMasterIdLst>
    <p:notesMasterId r:id="rId23"/>
  </p:notesMasterIdLst>
  <p:handoutMasterIdLst>
    <p:handoutMasterId r:id="rId24"/>
  </p:handoutMasterIdLst>
  <p:sldIdLst>
    <p:sldId id="569" r:id="rId6"/>
    <p:sldId id="573" r:id="rId7"/>
    <p:sldId id="562" r:id="rId8"/>
    <p:sldId id="568" r:id="rId9"/>
    <p:sldId id="570" r:id="rId10"/>
    <p:sldId id="555" r:id="rId11"/>
    <p:sldId id="393" r:id="rId12"/>
    <p:sldId id="311" r:id="rId13"/>
    <p:sldId id="359" r:id="rId14"/>
    <p:sldId id="289" r:id="rId15"/>
    <p:sldId id="574" r:id="rId16"/>
    <p:sldId id="558" r:id="rId17"/>
    <p:sldId id="556" r:id="rId18"/>
    <p:sldId id="563" r:id="rId19"/>
    <p:sldId id="395" r:id="rId20"/>
    <p:sldId id="559" r:id="rId21"/>
    <p:sldId id="396" r:id="rId22"/>
  </p:sldIdLst>
  <p:sldSz cx="9144000" cy="6858000" type="screen4x3"/>
  <p:notesSz cx="6635750" cy="9766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56" userDrawn="1">
          <p15:clr>
            <a:srgbClr val="A4A3A4"/>
          </p15:clr>
        </p15:guide>
        <p15:guide id="3" orient="horz" pos="3181" userDrawn="1">
          <p15:clr>
            <a:srgbClr val="A4A3A4"/>
          </p15:clr>
        </p15:guide>
        <p15:guide id="4" pos="2880">
          <p15:clr>
            <a:srgbClr val="A4A3A4"/>
          </p15:clr>
        </p15:guide>
        <p15:guide id="5" pos="340">
          <p15:clr>
            <a:srgbClr val="A4A3A4"/>
          </p15:clr>
        </p15:guide>
        <p15:guide id="6" pos="54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内 愛" initials="河内" lastIdx="1" clrIdx="0">
    <p:extLst>
      <p:ext uri="{19B8F6BF-5375-455C-9EA6-DF929625EA0E}">
        <p15:presenceInfo xmlns:p15="http://schemas.microsoft.com/office/powerpoint/2012/main" userId="284fc758193bce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61A"/>
    <a:srgbClr val="6D6E71"/>
    <a:srgbClr val="92D050"/>
    <a:srgbClr val="006768"/>
    <a:srgbClr val="6E953B"/>
    <a:srgbClr val="44409E"/>
    <a:srgbClr val="C4151C"/>
    <a:srgbClr val="00B0F0"/>
    <a:srgbClr val="E6001D"/>
    <a:srgbClr val="C42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3" autoAdjust="0"/>
    <p:restoredTop sz="95613" autoAdjust="0"/>
  </p:normalViewPr>
  <p:slideViewPr>
    <p:cSldViewPr showGuides="1">
      <p:cViewPr varScale="1">
        <p:scale>
          <a:sx n="110" d="100"/>
          <a:sy n="110" d="100"/>
        </p:scale>
        <p:origin x="1494" y="108"/>
      </p:cViewPr>
      <p:guideLst>
        <p:guide orient="horz" pos="2160"/>
        <p:guide orient="horz" pos="4156"/>
        <p:guide orient="horz" pos="3181"/>
        <p:guide pos="2880"/>
        <p:guide pos="340"/>
        <p:guide pos="54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1877" y="53"/>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島田 洋平" userId="551ce4f7-d2ae-4bcd-893d-72c62ff7aca0" providerId="ADAL" clId="{F7907F4F-36DC-4EAE-862C-A43D5248F1B3}"/>
    <pc:docChg chg="modSld">
      <pc:chgData name="島田 洋平" userId="551ce4f7-d2ae-4bcd-893d-72c62ff7aca0" providerId="ADAL" clId="{F7907F4F-36DC-4EAE-862C-A43D5248F1B3}" dt="2021-10-12T02:15:49.544" v="13" actId="20577"/>
      <pc:docMkLst>
        <pc:docMk/>
      </pc:docMkLst>
      <pc:sldChg chg="modSp mod">
        <pc:chgData name="島田 洋平" userId="551ce4f7-d2ae-4bcd-893d-72c62ff7aca0" providerId="ADAL" clId="{F7907F4F-36DC-4EAE-862C-A43D5248F1B3}" dt="2021-10-12T02:15:49.544" v="13" actId="20577"/>
        <pc:sldMkLst>
          <pc:docMk/>
          <pc:sldMk cId="4124005231" sldId="569"/>
        </pc:sldMkLst>
        <pc:spChg chg="mod">
          <ac:chgData name="島田 洋平" userId="551ce4f7-d2ae-4bcd-893d-72c62ff7aca0" providerId="ADAL" clId="{F7907F4F-36DC-4EAE-862C-A43D5248F1B3}" dt="2021-10-12T02:15:49.544" v="13" actId="20577"/>
          <ac:spMkLst>
            <pc:docMk/>
            <pc:sldMk cId="4124005231" sldId="569"/>
            <ac:spMk id="4" creationId="{C2F21810-75C0-40BB-9412-9A1E95FBAD5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BF76255-135F-40C2-979D-A217BE767D76}"/>
              </a:ext>
            </a:extLst>
          </p:cNvPr>
          <p:cNvSpPr>
            <a:spLocks noGrp="1"/>
          </p:cNvSpPr>
          <p:nvPr>
            <p:ph type="hdr" sz="quarter"/>
          </p:nvPr>
        </p:nvSpPr>
        <p:spPr>
          <a:xfrm>
            <a:off x="1" y="0"/>
            <a:ext cx="2876065" cy="490279"/>
          </a:xfrm>
          <a:prstGeom prst="rect">
            <a:avLst/>
          </a:prstGeom>
        </p:spPr>
        <p:txBody>
          <a:bodyPr vert="horz" lIns="90334" tIns="45167" rIns="90334" bIns="4516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A951FCD-888C-4F14-BDE2-BCC23FB4E37C}"/>
              </a:ext>
            </a:extLst>
          </p:cNvPr>
          <p:cNvSpPr>
            <a:spLocks noGrp="1"/>
          </p:cNvSpPr>
          <p:nvPr>
            <p:ph type="dt" sz="quarter" idx="1"/>
          </p:nvPr>
        </p:nvSpPr>
        <p:spPr>
          <a:xfrm>
            <a:off x="3758121" y="0"/>
            <a:ext cx="2876064" cy="490279"/>
          </a:xfrm>
          <a:prstGeom prst="rect">
            <a:avLst/>
          </a:prstGeom>
        </p:spPr>
        <p:txBody>
          <a:bodyPr vert="horz" lIns="90334" tIns="45167" rIns="90334" bIns="45167" rtlCol="0"/>
          <a:lstStyle>
            <a:lvl1pPr algn="r">
              <a:defRPr sz="1200"/>
            </a:lvl1pPr>
          </a:lstStyle>
          <a:p>
            <a:fld id="{AAF40BE0-AF9A-4137-A31B-1574FD9C06F6}" type="datetimeFigureOut">
              <a:rPr kumimoji="1" lang="ja-JP" altLang="en-US" smtClean="0"/>
              <a:t>2021/10/12</a:t>
            </a:fld>
            <a:endParaRPr kumimoji="1" lang="ja-JP" altLang="en-US"/>
          </a:p>
        </p:txBody>
      </p:sp>
      <p:sp>
        <p:nvSpPr>
          <p:cNvPr id="4" name="フッター プレースホルダー 3">
            <a:extLst>
              <a:ext uri="{FF2B5EF4-FFF2-40B4-BE49-F238E27FC236}">
                <a16:creationId xmlns:a16="http://schemas.microsoft.com/office/drawing/2014/main" id="{ED24959D-289A-4088-A6B0-24E3A96E41B8}"/>
              </a:ext>
            </a:extLst>
          </p:cNvPr>
          <p:cNvSpPr>
            <a:spLocks noGrp="1"/>
          </p:cNvSpPr>
          <p:nvPr>
            <p:ph type="ftr" sz="quarter" idx="2"/>
          </p:nvPr>
        </p:nvSpPr>
        <p:spPr>
          <a:xfrm>
            <a:off x="1" y="9276021"/>
            <a:ext cx="2876065" cy="490279"/>
          </a:xfrm>
          <a:prstGeom prst="rect">
            <a:avLst/>
          </a:prstGeom>
        </p:spPr>
        <p:txBody>
          <a:bodyPr vert="horz" lIns="90334" tIns="45167" rIns="90334" bIns="4516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59961-913E-4CE8-A12B-C6DE95DAFA53}"/>
              </a:ext>
            </a:extLst>
          </p:cNvPr>
          <p:cNvSpPr>
            <a:spLocks noGrp="1"/>
          </p:cNvSpPr>
          <p:nvPr>
            <p:ph type="sldNum" sz="quarter" idx="3"/>
          </p:nvPr>
        </p:nvSpPr>
        <p:spPr>
          <a:xfrm>
            <a:off x="3758121" y="9276021"/>
            <a:ext cx="2876064" cy="490279"/>
          </a:xfrm>
          <a:prstGeom prst="rect">
            <a:avLst/>
          </a:prstGeom>
        </p:spPr>
        <p:txBody>
          <a:bodyPr vert="horz" lIns="90334" tIns="45167" rIns="90334" bIns="45167" rtlCol="0" anchor="b"/>
          <a:lstStyle>
            <a:lvl1pPr algn="r">
              <a:defRPr sz="1200"/>
            </a:lvl1pPr>
          </a:lstStyle>
          <a:p>
            <a:fld id="{EF17A33F-DB88-4F7A-8C57-4123005B9B9C}" type="slidenum">
              <a:rPr kumimoji="1" lang="ja-JP" altLang="en-US" smtClean="0"/>
              <a:t>‹#›</a:t>
            </a:fld>
            <a:endParaRPr kumimoji="1" lang="ja-JP" altLang="en-US"/>
          </a:p>
        </p:txBody>
      </p:sp>
    </p:spTree>
    <p:extLst>
      <p:ext uri="{BB962C8B-B14F-4D97-AF65-F5344CB8AC3E}">
        <p14:creationId xmlns:p14="http://schemas.microsoft.com/office/powerpoint/2010/main" val="1614674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875492" cy="488315"/>
          </a:xfrm>
          <a:prstGeom prst="rect">
            <a:avLst/>
          </a:prstGeom>
        </p:spPr>
        <p:txBody>
          <a:bodyPr vert="horz" lIns="90326" tIns="45162" rIns="90326" bIns="4516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4" y="0"/>
            <a:ext cx="2875492" cy="488315"/>
          </a:xfrm>
          <a:prstGeom prst="rect">
            <a:avLst/>
          </a:prstGeom>
        </p:spPr>
        <p:txBody>
          <a:bodyPr vert="horz" lIns="90326" tIns="45162" rIns="90326" bIns="45162" rtlCol="0"/>
          <a:lstStyle>
            <a:lvl1pPr algn="r">
              <a:defRPr sz="1200"/>
            </a:lvl1pPr>
          </a:lstStyle>
          <a:p>
            <a:fld id="{A924BAF7-EB10-41B0-83D1-826CF32EF971}" type="datetimeFigureOut">
              <a:rPr kumimoji="1" lang="ja-JP" altLang="en-US" smtClean="0"/>
              <a:pPr/>
              <a:t>2021/10/12</a:t>
            </a:fld>
            <a:endParaRPr kumimoji="1" lang="ja-JP" altLang="en-US"/>
          </a:p>
        </p:txBody>
      </p:sp>
      <p:sp>
        <p:nvSpPr>
          <p:cNvPr id="4" name="スライド イメージ プレースホルダー 3"/>
          <p:cNvSpPr>
            <a:spLocks noGrp="1" noRot="1" noChangeAspect="1"/>
          </p:cNvSpPr>
          <p:nvPr>
            <p:ph type="sldImg" idx="2"/>
          </p:nvPr>
        </p:nvSpPr>
        <p:spPr>
          <a:xfrm>
            <a:off x="876300" y="731838"/>
            <a:ext cx="4883150" cy="3663950"/>
          </a:xfrm>
          <a:prstGeom prst="rect">
            <a:avLst/>
          </a:prstGeom>
          <a:noFill/>
          <a:ln w="12700">
            <a:solidFill>
              <a:prstClr val="black"/>
            </a:solidFill>
          </a:ln>
        </p:spPr>
        <p:txBody>
          <a:bodyPr vert="horz" lIns="90326" tIns="45162" rIns="90326" bIns="45162" rtlCol="0" anchor="ctr"/>
          <a:lstStyle/>
          <a:p>
            <a:endParaRPr lang="ja-JP" altLang="en-US"/>
          </a:p>
        </p:txBody>
      </p:sp>
      <p:sp>
        <p:nvSpPr>
          <p:cNvPr id="5" name="ノート プレースホルダー 4"/>
          <p:cNvSpPr>
            <a:spLocks noGrp="1"/>
          </p:cNvSpPr>
          <p:nvPr>
            <p:ph type="body" sz="quarter" idx="3"/>
          </p:nvPr>
        </p:nvSpPr>
        <p:spPr>
          <a:xfrm>
            <a:off x="663575" y="4638994"/>
            <a:ext cx="5308600" cy="4394835"/>
          </a:xfrm>
          <a:prstGeom prst="rect">
            <a:avLst/>
          </a:prstGeom>
        </p:spPr>
        <p:txBody>
          <a:bodyPr vert="horz" lIns="90326" tIns="45162" rIns="90326" bIns="4516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76290"/>
            <a:ext cx="2875492" cy="488315"/>
          </a:xfrm>
          <a:prstGeom prst="rect">
            <a:avLst/>
          </a:prstGeom>
        </p:spPr>
        <p:txBody>
          <a:bodyPr vert="horz" lIns="90326" tIns="45162" rIns="90326" bIns="4516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4" y="9276290"/>
            <a:ext cx="2875492" cy="488315"/>
          </a:xfrm>
          <a:prstGeom prst="rect">
            <a:avLst/>
          </a:prstGeom>
        </p:spPr>
        <p:txBody>
          <a:bodyPr vert="horz" lIns="90326" tIns="45162" rIns="90326" bIns="45162" rtlCol="0" anchor="b"/>
          <a:lstStyle>
            <a:lvl1pPr algn="r">
              <a:defRPr sz="1200"/>
            </a:lvl1pPr>
          </a:lstStyle>
          <a:p>
            <a:fld id="{ABF9CFE2-A83C-4AF8-AC36-0C60EA8E1A37}" type="slidenum">
              <a:rPr kumimoji="1" lang="ja-JP" altLang="en-US" smtClean="0"/>
              <a:pPr/>
              <a:t>‹#›</a:t>
            </a:fld>
            <a:endParaRPr kumimoji="1" lang="ja-JP" altLang="en-US"/>
          </a:p>
        </p:txBody>
      </p:sp>
    </p:spTree>
    <p:extLst>
      <p:ext uri="{BB962C8B-B14F-4D97-AF65-F5344CB8AC3E}">
        <p14:creationId xmlns:p14="http://schemas.microsoft.com/office/powerpoint/2010/main" val="5013953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F9CFE2-A83C-4AF8-AC36-0C60EA8E1A37}" type="slidenum">
              <a:rPr kumimoji="1" lang="ja-JP" altLang="en-US" smtClean="0"/>
              <a:pPr/>
              <a:t>1</a:t>
            </a:fld>
            <a:endParaRPr kumimoji="1" lang="ja-JP" altLang="en-US"/>
          </a:p>
        </p:txBody>
      </p:sp>
    </p:spTree>
    <p:extLst>
      <p:ext uri="{BB962C8B-B14F-4D97-AF65-F5344CB8AC3E}">
        <p14:creationId xmlns:p14="http://schemas.microsoft.com/office/powerpoint/2010/main" val="343079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F9CFE2-A83C-4AF8-AC36-0C60EA8E1A37}" type="slidenum">
              <a:rPr kumimoji="1" lang="ja-JP" altLang="en-US" smtClean="0"/>
              <a:pPr/>
              <a:t>2</a:t>
            </a:fld>
            <a:endParaRPr kumimoji="1" lang="ja-JP" altLang="en-US"/>
          </a:p>
        </p:txBody>
      </p:sp>
    </p:spTree>
    <p:extLst>
      <p:ext uri="{BB962C8B-B14F-4D97-AF65-F5344CB8AC3E}">
        <p14:creationId xmlns:p14="http://schemas.microsoft.com/office/powerpoint/2010/main" val="217751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F9CFE2-A83C-4AF8-AC36-0C60EA8E1A37}" type="slidenum">
              <a:rPr kumimoji="1" lang="ja-JP" altLang="en-US" smtClean="0"/>
              <a:pPr/>
              <a:t>3</a:t>
            </a:fld>
            <a:endParaRPr kumimoji="1" lang="ja-JP" altLang="en-US"/>
          </a:p>
        </p:txBody>
      </p:sp>
    </p:spTree>
    <p:extLst>
      <p:ext uri="{BB962C8B-B14F-4D97-AF65-F5344CB8AC3E}">
        <p14:creationId xmlns:p14="http://schemas.microsoft.com/office/powerpoint/2010/main" val="27822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F9CFE2-A83C-4AF8-AC36-0C60EA8E1A37}" type="slidenum">
              <a:rPr kumimoji="1" lang="ja-JP" altLang="en-US" smtClean="0"/>
              <a:pPr/>
              <a:t>4</a:t>
            </a:fld>
            <a:endParaRPr kumimoji="1" lang="ja-JP" altLang="en-US"/>
          </a:p>
        </p:txBody>
      </p:sp>
    </p:spTree>
    <p:extLst>
      <p:ext uri="{BB962C8B-B14F-4D97-AF65-F5344CB8AC3E}">
        <p14:creationId xmlns:p14="http://schemas.microsoft.com/office/powerpoint/2010/main" val="129738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F9CFE2-A83C-4AF8-AC36-0C60EA8E1A37}" type="slidenum">
              <a:rPr kumimoji="1" lang="ja-JP" altLang="en-US" smtClean="0"/>
              <a:pPr/>
              <a:t>5</a:t>
            </a:fld>
            <a:endParaRPr kumimoji="1" lang="ja-JP" altLang="en-US"/>
          </a:p>
        </p:txBody>
      </p:sp>
    </p:spTree>
    <p:extLst>
      <p:ext uri="{BB962C8B-B14F-4D97-AF65-F5344CB8AC3E}">
        <p14:creationId xmlns:p14="http://schemas.microsoft.com/office/powerpoint/2010/main" val="48859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759688" y="9277592"/>
            <a:ext cx="2874501" cy="487136"/>
          </a:xfrm>
          <a:prstGeom prst="rect">
            <a:avLst/>
          </a:prstGeom>
          <a:noFill/>
          <a:ln w="9525">
            <a:noFill/>
            <a:miter lim="800000"/>
            <a:headEnd/>
            <a:tailEnd/>
          </a:ln>
        </p:spPr>
        <p:txBody>
          <a:bodyPr lIns="89410" tIns="44703" rIns="89410" bIns="44703" anchor="b"/>
          <a:lstStyle/>
          <a:p>
            <a:pPr algn="r"/>
            <a:fld id="{8E935F10-B8BF-477A-9EE0-1ADA923C0849}" type="slidenum">
              <a:rPr lang="en-US" altLang="ja-JP" sz="1200" b="1">
                <a:solidFill>
                  <a:srgbClr val="000000"/>
                </a:solidFill>
              </a:rPr>
              <a:pPr algn="r"/>
              <a:t>6</a:t>
            </a:fld>
            <a:endParaRPr lang="en-US" altLang="ja-JP" sz="1200" b="1" dirty="0">
              <a:solidFill>
                <a:srgbClr val="000000"/>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a:lstStyle/>
          <a:p>
            <a:pPr eaLnBrk="1" hangingPunct="1">
              <a:spcBef>
                <a:spcPct val="0"/>
              </a:spcBef>
            </a:pPr>
            <a:endParaRPr lang="ja-JP" altLang="en-US" dirty="0"/>
          </a:p>
        </p:txBody>
      </p:sp>
    </p:spTree>
    <p:extLst>
      <p:ext uri="{BB962C8B-B14F-4D97-AF65-F5344CB8AC3E}">
        <p14:creationId xmlns:p14="http://schemas.microsoft.com/office/powerpoint/2010/main" val="75527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234EF-F185-4033-A884-38ABE438C42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628B7EDC-752D-4F8B-BD96-2114F4A2F5F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9D2FC8C-3C10-4740-A760-2F6749AC34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FCD0BB2-1C8D-4041-9E10-E0573699CB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9322C7-6F6C-4EFB-9D20-B2260E3CF1D8}"/>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320541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ED4314-1491-4A60-91E8-BB746856BD9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B34789-015D-43F4-A8D6-96A60508705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FC9019-0B4F-4C2B-8E06-845527B2495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441F2F0-EAE4-476C-AA11-A4B8FBF774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DADDB5-7842-4395-A9EE-B91FA33F4AE8}"/>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175131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1197E3-84F8-4F80-911F-DD6655D8F66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BF0513-5610-4301-990E-E2CE95015B70}"/>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48EAC5-3757-4D78-89E7-68473A640CE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90115F-4421-46DF-BB78-12ED3E55DE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101BF9-CA5B-4F1E-AEB9-86EF1B3E4626}"/>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274543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HGP明朝E" panose="02020900000000000000" pitchFamily="18" charset="-128"/>
                <a:ea typeface="HGP明朝E" panose="02020900000000000000" pitchFamily="18" charset="-128"/>
              </a:defRPr>
            </a:lvl1pPr>
          </a:lstStyle>
          <a:p>
            <a:endParaRPr lang="ja-JP" altLang="en-US"/>
          </a:p>
        </p:txBody>
      </p:sp>
      <p:sp>
        <p:nvSpPr>
          <p:cNvPr id="5" name="Footer Placeholder 4"/>
          <p:cNvSpPr>
            <a:spLocks noGrp="1"/>
          </p:cNvSpPr>
          <p:nvPr>
            <p:ph type="ftr" sz="quarter" idx="11"/>
          </p:nvPr>
        </p:nvSpPr>
        <p:spPr/>
        <p:txBody>
          <a:bodyPr/>
          <a:lstStyle>
            <a:lvl1pPr>
              <a:defRPr>
                <a:latin typeface="HGP明朝E" panose="02020900000000000000" pitchFamily="18" charset="-128"/>
                <a:ea typeface="HGP明朝E" panose="02020900000000000000" pitchFamily="18" charset="-128"/>
              </a:defRPr>
            </a:lvl1pPr>
          </a:lstStyle>
          <a:p>
            <a:endParaRPr lang="ja-JP" altLang="en-US"/>
          </a:p>
        </p:txBody>
      </p:sp>
      <p:sp>
        <p:nvSpPr>
          <p:cNvPr id="6" name="Slide Number Placeholder 5"/>
          <p:cNvSpPr>
            <a:spLocks noGrp="1"/>
          </p:cNvSpPr>
          <p:nvPr>
            <p:ph type="sldNum" sz="quarter" idx="12"/>
          </p:nvPr>
        </p:nvSpPr>
        <p:spPr/>
        <p:txBody>
          <a:bodyPr/>
          <a:lstStyle>
            <a:lvl1pPr>
              <a:defRPr>
                <a:latin typeface="HGP明朝E" panose="02020900000000000000" pitchFamily="18" charset="-128"/>
                <a:ea typeface="HGP明朝E" panose="02020900000000000000" pitchFamily="18" charset="-128"/>
              </a:defRPr>
            </a:lvl1pPr>
          </a:lstStyle>
          <a:p>
            <a:fld id="{62C86DFF-5C23-9B49-AD2F-1D99D1467FB4}" type="slidenum">
              <a:rPr lang="ja-JP" altLang="en-US" smtClean="0"/>
              <a:pPr/>
              <a:t>‹#›</a:t>
            </a:fld>
            <a:endParaRPr lang="ja-JP" altLang="en-US" dirty="0"/>
          </a:p>
        </p:txBody>
      </p:sp>
    </p:spTree>
    <p:extLst>
      <p:ext uri="{BB962C8B-B14F-4D97-AF65-F5344CB8AC3E}">
        <p14:creationId xmlns:p14="http://schemas.microsoft.com/office/powerpoint/2010/main" val="2843756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0C010C4-2D2C-4561-AE13-9B4B566DDB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562725"/>
            <a:ext cx="9144000" cy="295275"/>
          </a:xfrm>
          <a:prstGeom prst="rect">
            <a:avLst/>
          </a:prstGeom>
        </p:spPr>
      </p:pic>
      <p:sp>
        <p:nvSpPr>
          <p:cNvPr id="4" name="Rectangle 6"/>
          <p:cNvSpPr txBox="1">
            <a:spLocks noChangeArrowheads="1"/>
          </p:cNvSpPr>
          <p:nvPr userDrawn="1"/>
        </p:nvSpPr>
        <p:spPr bwMode="auto">
          <a:xfrm>
            <a:off x="8654471" y="6565465"/>
            <a:ext cx="455035" cy="241731"/>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947706B7-ADD6-4D26-80C6-24A2B3D330EE}" type="slidenum">
              <a:rPr lang="en-US" altLang="ja-JP" sz="1200" smtClean="0">
                <a:solidFill>
                  <a:schemeClr val="bg1"/>
                </a:solidFill>
                <a:latin typeface="Arial" panose="020B0604020202020204" pitchFamily="34" charset="0"/>
                <a:ea typeface="メイリオ" panose="020B0604030504040204" pitchFamily="50" charset="-128"/>
                <a:cs typeface="Arial" panose="020B0604020202020204" pitchFamily="34" charset="0"/>
              </a:rPr>
              <a:pPr algn="r" eaLnBrk="1" hangingPunct="1">
                <a:defRPr/>
              </a:pPr>
              <a:t>‹#›</a:t>
            </a:fld>
            <a:endParaRPr lang="en-US" altLang="ja-JP" sz="1200"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pic>
        <p:nvPicPr>
          <p:cNvPr id="3" name="図 2">
            <a:extLst>
              <a:ext uri="{FF2B5EF4-FFF2-40B4-BE49-F238E27FC236}">
                <a16:creationId xmlns:a16="http://schemas.microsoft.com/office/drawing/2014/main" id="{C3AF18AA-3814-4D74-A98B-5074AE386F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20"/>
            <a:ext cx="9144000" cy="714375"/>
          </a:xfrm>
          <a:prstGeom prst="rect">
            <a:avLst/>
          </a:prstGeom>
        </p:spPr>
      </p:pic>
      <p:pic>
        <p:nvPicPr>
          <p:cNvPr id="9" name="図 8">
            <a:extLst>
              <a:ext uri="{FF2B5EF4-FFF2-40B4-BE49-F238E27FC236}">
                <a16:creationId xmlns:a16="http://schemas.microsoft.com/office/drawing/2014/main" id="{C7162371-BC94-423A-B594-56AEC1ECFA16}"/>
              </a:ext>
            </a:extLst>
          </p:cNvPr>
          <p:cNvPicPr>
            <a:picLocks noChangeAspect="1"/>
          </p:cNvPicPr>
          <p:nvPr userDrawn="1"/>
        </p:nvPicPr>
        <p:blipFill>
          <a:blip r:embed="rId4"/>
          <a:stretch>
            <a:fillRect/>
          </a:stretch>
        </p:blipFill>
        <p:spPr>
          <a:xfrm>
            <a:off x="7796343" y="260648"/>
            <a:ext cx="1060133" cy="202883"/>
          </a:xfrm>
          <a:prstGeom prst="rect">
            <a:avLst/>
          </a:prstGeom>
        </p:spPr>
      </p:pic>
    </p:spTree>
    <p:extLst>
      <p:ext uri="{BB962C8B-B14F-4D97-AF65-F5344CB8AC3E}">
        <p14:creationId xmlns:p14="http://schemas.microsoft.com/office/powerpoint/2010/main" val="347075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5086"/>
            <a:ext cx="6091838" cy="543594"/>
          </a:xfrm>
        </p:spPr>
        <p:txBody>
          <a:bodyPr>
            <a:normAutofit/>
          </a:bodyPr>
          <a:lstStyle>
            <a:lvl1pPr>
              <a:defRPr sz="2800">
                <a:latin typeface="HGP明朝E" panose="02020900000000000000" pitchFamily="18" charset="-128"/>
                <a:ea typeface="HGP明朝E" panose="02020900000000000000" pitchFamily="18"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750078"/>
            <a:ext cx="7886700" cy="5404875"/>
          </a:xfrm>
        </p:spPr>
        <p:txBody>
          <a:bodyPr/>
          <a:lstStyle>
            <a:lvl1pPr>
              <a:defRPr>
                <a:latin typeface="HGP明朝E" panose="02020900000000000000" pitchFamily="18" charset="-128"/>
                <a:ea typeface="HGP明朝E" panose="02020900000000000000" pitchFamily="18" charset="-128"/>
              </a:defRPr>
            </a:lvl1pPr>
            <a:lvl2pPr>
              <a:defRPr>
                <a:latin typeface="HGP明朝E" panose="02020900000000000000" pitchFamily="18" charset="-128"/>
                <a:ea typeface="HGP明朝E" panose="02020900000000000000" pitchFamily="18" charset="-128"/>
              </a:defRPr>
            </a:lvl2pPr>
            <a:lvl3pPr>
              <a:defRPr>
                <a:latin typeface="HGP明朝E" panose="02020900000000000000" pitchFamily="18" charset="-128"/>
                <a:ea typeface="HGP明朝E" panose="02020900000000000000" pitchFamily="18" charset="-128"/>
              </a:defRPr>
            </a:lvl3pPr>
            <a:lvl4pPr>
              <a:defRPr>
                <a:latin typeface="HGP明朝E" panose="02020900000000000000" pitchFamily="18" charset="-128"/>
                <a:ea typeface="HGP明朝E" panose="02020900000000000000" pitchFamily="18" charset="-128"/>
              </a:defRPr>
            </a:lvl4pPr>
            <a:lvl5pPr>
              <a:defRPr>
                <a:latin typeface="HGP明朝E" panose="02020900000000000000" pitchFamily="18" charset="-128"/>
                <a:ea typeface="HGP明朝E" panose="02020900000000000000" pitchFamily="18"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atin typeface="HGP明朝E" panose="02020900000000000000" pitchFamily="18" charset="-128"/>
                <a:ea typeface="HGP明朝E" panose="02020900000000000000" pitchFamily="18" charset="-128"/>
              </a:defRPr>
            </a:lvl1pPr>
          </a:lstStyle>
          <a:p>
            <a:fld id="{62C86DFF-5C23-9B49-AD2F-1D99D1467FB4}" type="slidenum">
              <a:rPr lang="ja-JP" altLang="en-US" smtClean="0"/>
              <a:pPr/>
              <a:t>‹#›</a:t>
            </a:fld>
            <a:endParaRPr lang="ja-JP" altLang="en-US"/>
          </a:p>
        </p:txBody>
      </p:sp>
      <p:sp>
        <p:nvSpPr>
          <p:cNvPr id="8" name="フローチャート: 手操作入力 6">
            <a:extLst>
              <a:ext uri="{FF2B5EF4-FFF2-40B4-BE49-F238E27FC236}">
                <a16:creationId xmlns:a16="http://schemas.microsoft.com/office/drawing/2014/main" id="{34616CBA-F949-489E-912D-962E776591C4}"/>
              </a:ext>
            </a:extLst>
          </p:cNvPr>
          <p:cNvSpPr/>
          <p:nvPr userDrawn="1"/>
        </p:nvSpPr>
        <p:spPr>
          <a:xfrm rot="16200000" flipV="1">
            <a:off x="35582" y="-44389"/>
            <a:ext cx="551136" cy="6350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45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458 h 10000"/>
              <a:gd name="connsiteX0" fmla="*/ 0 w 10000"/>
              <a:gd name="connsiteY0" fmla="*/ 243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433 h 10000"/>
              <a:gd name="connsiteX0" fmla="*/ 0 w 10000"/>
              <a:gd name="connsiteY0" fmla="*/ 4489 h 12056"/>
              <a:gd name="connsiteX1" fmla="*/ 10000 w 10000"/>
              <a:gd name="connsiteY1" fmla="*/ 0 h 12056"/>
              <a:gd name="connsiteX2" fmla="*/ 10000 w 10000"/>
              <a:gd name="connsiteY2" fmla="*/ 12056 h 12056"/>
              <a:gd name="connsiteX3" fmla="*/ 0 w 10000"/>
              <a:gd name="connsiteY3" fmla="*/ 12056 h 12056"/>
              <a:gd name="connsiteX4" fmla="*/ 0 w 10000"/>
              <a:gd name="connsiteY4" fmla="*/ 4489 h 12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56">
                <a:moveTo>
                  <a:pt x="0" y="4489"/>
                </a:moveTo>
                <a:lnTo>
                  <a:pt x="10000" y="0"/>
                </a:lnTo>
                <a:lnTo>
                  <a:pt x="10000" y="12056"/>
                </a:lnTo>
                <a:lnTo>
                  <a:pt x="0" y="12056"/>
                </a:lnTo>
                <a:lnTo>
                  <a:pt x="0" y="4489"/>
                </a:lnTo>
                <a:close/>
              </a:path>
            </a:pathLst>
          </a:custGeom>
          <a:solidFill>
            <a:srgbClr val="E6001D"/>
          </a:solidFill>
          <a:ln>
            <a:solidFill>
              <a:srgbClr val="E6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データ 12">
            <a:extLst>
              <a:ext uri="{FF2B5EF4-FFF2-40B4-BE49-F238E27FC236}">
                <a16:creationId xmlns:a16="http://schemas.microsoft.com/office/drawing/2014/main" id="{4996293E-4CAE-4DA0-8449-4D67B9D3A4F5}"/>
              </a:ext>
            </a:extLst>
          </p:cNvPr>
          <p:cNvSpPr/>
          <p:nvPr userDrawn="1"/>
        </p:nvSpPr>
        <p:spPr>
          <a:xfrm>
            <a:off x="6720488" y="-9914"/>
            <a:ext cx="360040" cy="558594"/>
          </a:xfrm>
          <a:prstGeom prst="flowChartInputOut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データ 13">
            <a:extLst>
              <a:ext uri="{FF2B5EF4-FFF2-40B4-BE49-F238E27FC236}">
                <a16:creationId xmlns:a16="http://schemas.microsoft.com/office/drawing/2014/main" id="{F6E7FAE9-45FA-4883-B228-B90D80445D3C}"/>
              </a:ext>
            </a:extLst>
          </p:cNvPr>
          <p:cNvSpPr/>
          <p:nvPr userDrawn="1"/>
        </p:nvSpPr>
        <p:spPr>
          <a:xfrm>
            <a:off x="8783960" y="0"/>
            <a:ext cx="360040" cy="548680"/>
          </a:xfrm>
          <a:prstGeom prst="flowChartInputOut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3A57C803-7CDD-42AC-8F52-47C2D4496B35}"/>
              </a:ext>
            </a:extLst>
          </p:cNvPr>
          <p:cNvGrpSpPr/>
          <p:nvPr userDrawn="1"/>
        </p:nvGrpSpPr>
        <p:grpSpPr>
          <a:xfrm>
            <a:off x="7291701" y="77052"/>
            <a:ext cx="1312747" cy="471628"/>
            <a:chOff x="7819751" y="158327"/>
            <a:chExt cx="1112317" cy="399620"/>
          </a:xfrm>
        </p:grpSpPr>
        <p:sp>
          <p:nvSpPr>
            <p:cNvPr id="16" name="正方形/長方形 15">
              <a:extLst>
                <a:ext uri="{FF2B5EF4-FFF2-40B4-BE49-F238E27FC236}">
                  <a16:creationId xmlns:a16="http://schemas.microsoft.com/office/drawing/2014/main" id="{30F43EA7-A0AD-4A7E-AABD-ABB7E63C7AD7}"/>
                </a:ext>
              </a:extLst>
            </p:cNvPr>
            <p:cNvSpPr/>
            <p:nvPr/>
          </p:nvSpPr>
          <p:spPr bwMode="auto">
            <a:xfrm>
              <a:off x="7869227" y="158327"/>
              <a:ext cx="1024985" cy="399620"/>
            </a:xfrm>
            <a:prstGeom prst="rect">
              <a:avLst/>
            </a:prstGeom>
            <a:solidFill>
              <a:srgbClr val="FFFFFF"/>
            </a:solidFill>
            <a:ln w="28575">
              <a:noFill/>
              <a:prstDash val="sysDot"/>
              <a:miter lim="800000"/>
              <a:headEnd/>
              <a:tailEnd/>
            </a:ln>
          </p:spPr>
          <p:txBody>
            <a:bodyPr wrap="none" rtlCol="0" anchor="ctr"/>
            <a:lstStyle/>
            <a:p>
              <a:pPr algn="ctr"/>
              <a:endParaRPr lang="ja-JP" altLang="en-US" sz="1600">
                <a:solidFill>
                  <a:schemeClr val="bg1">
                    <a:lumMod val="50000"/>
                  </a:schemeClr>
                </a:solidFill>
                <a:ea typeface="ＭＳ Ｐゴシック" pitchFamily="50" charset="-128"/>
              </a:endParaRPr>
            </a:p>
          </p:txBody>
        </p:sp>
        <p:pic>
          <p:nvPicPr>
            <p:cNvPr id="17" name="図 16">
              <a:extLst>
                <a:ext uri="{FF2B5EF4-FFF2-40B4-BE49-F238E27FC236}">
                  <a16:creationId xmlns:a16="http://schemas.microsoft.com/office/drawing/2014/main" id="{8FD2FB0E-6200-4793-A5A3-5D48BA04B013}"/>
                </a:ext>
              </a:extLst>
            </p:cNvPr>
            <p:cNvPicPr>
              <a:picLocks noChangeAspect="1"/>
            </p:cNvPicPr>
            <p:nvPr/>
          </p:nvPicPr>
          <p:blipFill rotWithShape="1">
            <a:blip r:embed="rId2"/>
            <a:srcRect l="12254" t="27251" r="39271" b="53077"/>
            <a:stretch/>
          </p:blipFill>
          <p:spPr>
            <a:xfrm>
              <a:off x="7819751" y="207241"/>
              <a:ext cx="1112317" cy="244512"/>
            </a:xfrm>
            <a:prstGeom prst="rect">
              <a:avLst/>
            </a:prstGeom>
          </p:spPr>
        </p:pic>
      </p:grpSp>
    </p:spTree>
    <p:extLst>
      <p:ext uri="{BB962C8B-B14F-4D97-AF65-F5344CB8AC3E}">
        <p14:creationId xmlns:p14="http://schemas.microsoft.com/office/powerpoint/2010/main" val="386018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B5B6A36-2344-4E1E-A5A7-F120D7F9C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63"/>
            <a:ext cx="9144000" cy="6854873"/>
          </a:xfrm>
          <a:prstGeom prst="rect">
            <a:avLst/>
          </a:prstGeom>
        </p:spPr>
      </p:pic>
    </p:spTree>
    <p:extLst>
      <p:ext uri="{BB962C8B-B14F-4D97-AF65-F5344CB8AC3E}">
        <p14:creationId xmlns:p14="http://schemas.microsoft.com/office/powerpoint/2010/main" val="3592977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76AA628-497D-4802-9698-E1DC6B1F8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2248521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B9FF3A3-E900-4D03-B51A-33B255E7E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2302268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EE07675-59C0-4869-88EE-C6216A0E0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3797500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セクション見出し">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EE07675-59C0-4869-88EE-C6216A0E0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2" name="正方形/長方形 1">
            <a:extLst>
              <a:ext uri="{FF2B5EF4-FFF2-40B4-BE49-F238E27FC236}">
                <a16:creationId xmlns:a16="http://schemas.microsoft.com/office/drawing/2014/main" id="{8868F806-C62C-41B6-8F68-05E12477D65B}"/>
              </a:ext>
            </a:extLst>
          </p:cNvPr>
          <p:cNvSpPr/>
          <p:nvPr userDrawn="1"/>
        </p:nvSpPr>
        <p:spPr>
          <a:xfrm>
            <a:off x="0" y="5057800"/>
            <a:ext cx="162018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588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00D0D4-F418-4610-B4F7-99C336330E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A60649-3DD3-4A58-8504-ABB2179BECE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611752-262D-4FC1-B0D5-0D3C5DB13C3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60A7FFA-08FA-44F0-A051-C1EA361940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B5410A-1F7D-4F9D-8C36-305FA8839B04}"/>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1590206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セクション見出し">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868F806-C62C-41B6-8F68-05E12477D65B}"/>
              </a:ext>
            </a:extLst>
          </p:cNvPr>
          <p:cNvSpPr/>
          <p:nvPr userDrawn="1"/>
        </p:nvSpPr>
        <p:spPr>
          <a:xfrm>
            <a:off x="0" y="5057800"/>
            <a:ext cx="162018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C2E76A0-7F47-4401-BD66-D76B6B7CEC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6671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セクション見出し">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6122B2-9675-459A-8CF8-991646848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 y="0"/>
            <a:ext cx="9144000" cy="6858000"/>
          </a:xfrm>
          <a:prstGeom prst="rect">
            <a:avLst/>
          </a:prstGeom>
        </p:spPr>
      </p:pic>
      <p:pic>
        <p:nvPicPr>
          <p:cNvPr id="14" name="図 13">
            <a:extLst>
              <a:ext uri="{FF2B5EF4-FFF2-40B4-BE49-F238E27FC236}">
                <a16:creationId xmlns:a16="http://schemas.microsoft.com/office/drawing/2014/main" id="{C4ED8BEF-EF93-4D93-9745-A61ED35F1B75}"/>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394171" y="1772816"/>
            <a:ext cx="6355657" cy="3312368"/>
          </a:xfrm>
          <a:prstGeom prst="rect">
            <a:avLst/>
          </a:prstGeom>
        </p:spPr>
      </p:pic>
    </p:spTree>
    <p:extLst>
      <p:ext uri="{BB962C8B-B14F-4D97-AF65-F5344CB8AC3E}">
        <p14:creationId xmlns:p14="http://schemas.microsoft.com/office/powerpoint/2010/main" val="3412807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セクション見出し">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16226C-BD4C-4EB4-9079-18A597684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図 13">
            <a:extLst>
              <a:ext uri="{FF2B5EF4-FFF2-40B4-BE49-F238E27FC236}">
                <a16:creationId xmlns:a16="http://schemas.microsoft.com/office/drawing/2014/main" id="{C4ED8BEF-EF93-4D93-9745-A61ED35F1B75}"/>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394171" y="1772816"/>
            <a:ext cx="6355657" cy="3312368"/>
          </a:xfrm>
          <a:prstGeom prst="rect">
            <a:avLst/>
          </a:prstGeom>
        </p:spPr>
      </p:pic>
    </p:spTree>
    <p:extLst>
      <p:ext uri="{BB962C8B-B14F-4D97-AF65-F5344CB8AC3E}">
        <p14:creationId xmlns:p14="http://schemas.microsoft.com/office/powerpoint/2010/main" val="306777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407746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3688581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3738128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2033214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407667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4015439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252966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FBE59-E24B-4596-B37F-FFD69C84BD5B}"/>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313F6A-78E4-43AF-9ADD-4939DA45DA4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7AF8AE8-C937-48C7-AE3B-DDA636457A8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699E6AD-B584-4932-B720-B1004608B4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0C265F-CF38-4122-A01B-15B72D4F0852}"/>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404390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68409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38B-D5B6-4842-943B-68572BD944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D215B4-BB9D-423B-9EE0-2C0837AFC1F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03522E8-6608-4E4D-A3C1-B9C39B9CDC3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2D05F13-402C-4B79-A0CB-A08B3E7D6B7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BF90E3E-47DC-4CFE-9704-93C1940F4D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615EA8-2DBE-4044-8D3D-DC86C10951DC}"/>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293990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FBD29-C682-4A1B-B8B0-93F0B477E84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224ACD-9988-4C15-BC51-A2FC423AFD1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760A595-56C4-41D9-B2FC-DA01AEF63701}"/>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A6D876D-5E7D-4375-BDDA-06A183E18F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6810241-13D0-4D7E-BB0E-0907D35121CD}"/>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1EC244-4A52-43CE-B6AD-BF32F9D6450D}"/>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7DE6E03-578F-408B-BF37-8B15C665C2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E9C2066-10F2-4D4C-ABD3-A4AC24C5C31E}"/>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426792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6A49D-723D-4104-8EA2-67F0433E90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0368F2D-1222-4359-8230-2262D0F9666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726CF63-4752-4302-BC10-2FEE9A60825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B46322B-4945-4EC2-9FE1-CA7189441AA4}"/>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288491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573FF74-3B32-4672-8151-364B89FA76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2D298820-337A-4456-9499-AFDB8AA253D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08375F1-B79B-4F78-8658-1F0D81145FD8}"/>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143636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67E98-1E74-4568-A263-EFBCB280B620}"/>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6B599B-E137-4FD2-9892-849D0C8018E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0F3ACB-EC1C-4A5C-B762-BA47491036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4A503E-C22D-4695-9DD0-F59C5226C21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7F0099E-7786-4683-818A-100C9F9E0B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21F9A2-2BF4-4A8B-B892-8EB62AFCB8DC}"/>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426894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D9A4A3-FB03-4CEA-84C4-B815DB2DC97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0245789-7FB6-4DB1-932B-8D66299B1A7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B019B3A-1F70-4F36-9AB5-C2BFC185F1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D698F3-B072-43F3-ADE9-F1FE7DF6DB77}"/>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9C2FE2E-5C5B-40BC-89FA-671327384B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ED4EE0-FB87-4B39-AF8A-470415AC213B}"/>
              </a:ext>
            </a:extLst>
          </p:cNvPr>
          <p:cNvSpPr>
            <a:spLocks noGrp="1"/>
          </p:cNvSpPr>
          <p:nvPr>
            <p:ph type="sldNum" sz="quarter" idx="12"/>
          </p:nvPr>
        </p:nvSpPr>
        <p:spPr/>
        <p:txBody>
          <a:bodyPr/>
          <a:lstStyle/>
          <a:p>
            <a:fld id="{475E0A47-F69E-4D2E-BD02-139B435CAFBF}" type="slidenum">
              <a:rPr kumimoji="1" lang="ja-JP" altLang="en-US" smtClean="0"/>
              <a:t>‹#›</a:t>
            </a:fld>
            <a:endParaRPr kumimoji="1" lang="ja-JP" altLang="en-US"/>
          </a:p>
        </p:txBody>
      </p:sp>
    </p:spTree>
    <p:extLst>
      <p:ext uri="{BB962C8B-B14F-4D97-AF65-F5344CB8AC3E}">
        <p14:creationId xmlns:p14="http://schemas.microsoft.com/office/powerpoint/2010/main" val="423120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168841-2D4B-4F0C-90B2-EB083AB88B0F}"/>
              </a:ext>
            </a:extLst>
          </p:cNvPr>
          <p:cNvSpPr>
            <a:spLocks noGrp="1"/>
          </p:cNvSpPr>
          <p:nvPr>
            <p:ph type="title"/>
          </p:nvPr>
        </p:nvSpPr>
        <p:spPr>
          <a:xfrm>
            <a:off x="251520" y="149819"/>
            <a:ext cx="7886700" cy="453717"/>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CB8FDD78-43FB-4ABA-AF9C-485019393BDF}"/>
              </a:ext>
            </a:extLst>
          </p:cNvPr>
          <p:cNvSpPr>
            <a:spLocks noGrp="1"/>
          </p:cNvSpPr>
          <p:nvPr>
            <p:ph type="body" idx="1"/>
          </p:nvPr>
        </p:nvSpPr>
        <p:spPr>
          <a:xfrm>
            <a:off x="251520" y="908720"/>
            <a:ext cx="8640960" cy="526824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CEEC0AB1-0396-4B8C-8812-6587BDEF52E0}"/>
              </a:ext>
            </a:extLst>
          </p:cNvPr>
          <p:cNvSpPr>
            <a:spLocks noGrp="1"/>
          </p:cNvSpPr>
          <p:nvPr>
            <p:ph type="dt" sz="half" idx="2"/>
          </p:nvPr>
        </p:nvSpPr>
        <p:spPr>
          <a:xfrm>
            <a:off x="284947" y="63616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24E320-0885-4D50-AE06-A1FDDBDB11C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609A9EC-B607-44DC-87AD-2FDCD58D6E01}"/>
              </a:ext>
            </a:extLst>
          </p:cNvPr>
          <p:cNvSpPr>
            <a:spLocks noGrp="1"/>
          </p:cNvSpPr>
          <p:nvPr>
            <p:ph type="sldNum" sz="quarter" idx="4"/>
          </p:nvPr>
        </p:nvSpPr>
        <p:spPr>
          <a:xfrm>
            <a:off x="6819821" y="634732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0A47-F69E-4D2E-BD02-139B435CAFBF}"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B7064A7F-91B8-424C-A020-C697E58C7C89}"/>
              </a:ext>
            </a:extLst>
          </p:cNvPr>
          <p:cNvSpPr/>
          <p:nvPr userDrawn="1"/>
        </p:nvSpPr>
        <p:spPr>
          <a:xfrm>
            <a:off x="0" y="636608"/>
            <a:ext cx="9144000" cy="7395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8" name="直線コネクタ 7">
            <a:extLst>
              <a:ext uri="{FF2B5EF4-FFF2-40B4-BE49-F238E27FC236}">
                <a16:creationId xmlns:a16="http://schemas.microsoft.com/office/drawing/2014/main" id="{A8A07926-7D65-4D72-9EEF-20357D301DB6}"/>
              </a:ext>
            </a:extLst>
          </p:cNvPr>
          <p:cNvCxnSpPr>
            <a:cxnSpLocks/>
          </p:cNvCxnSpPr>
          <p:nvPr userDrawn="1"/>
        </p:nvCxnSpPr>
        <p:spPr>
          <a:xfrm>
            <a:off x="0" y="6844587"/>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65635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86DFF-5C23-9B49-AD2F-1D99D1467FB4}" type="slidenum">
              <a:rPr kumimoji="1" lang="ja-JP" altLang="en-US" smtClean="0"/>
              <a:t>‹#›</a:t>
            </a:fld>
            <a:endParaRPr kumimoji="1" lang="ja-JP" altLang="en-US"/>
          </a:p>
        </p:txBody>
      </p:sp>
    </p:spTree>
    <p:extLst>
      <p:ext uri="{BB962C8B-B14F-4D97-AF65-F5344CB8AC3E}">
        <p14:creationId xmlns:p14="http://schemas.microsoft.com/office/powerpoint/2010/main" val="682923436"/>
      </p:ext>
    </p:extLst>
  </p:cSld>
  <p:clrMap bg1="lt1" tx1="dk1" bg2="lt2" tx2="dk2" accent1="accent1" accent2="accent2" accent3="accent3" accent4="accent4" accent5="accent5" accent6="accent6" hlink="hlink" folHlink="folHlink"/>
  <p:sldLayoutIdLst>
    <p:sldLayoutId id="2147483671" r:id="rId1"/>
    <p:sldLayoutId id="2147483694" r:id="rId2"/>
    <p:sldLayoutId id="2147483672" r:id="rId3"/>
    <p:sldLayoutId id="2147483673" r:id="rId4"/>
    <p:sldLayoutId id="2147483695" r:id="rId5"/>
    <p:sldLayoutId id="2147483696" r:id="rId6"/>
    <p:sldLayoutId id="2147483697" r:id="rId7"/>
    <p:sldLayoutId id="2147483698" r:id="rId8"/>
    <p:sldLayoutId id="2147483699" r:id="rId9"/>
    <p:sldLayoutId id="2147483700" r:id="rId10"/>
    <p:sldLayoutId id="2147483701"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6.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27.png"/><Relationship Id="rId4" Type="http://schemas.microsoft.com/office/2007/relationships/hdphoto" Target="../media/hdphoto4.wdp"/><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png"/><Relationship Id="rId7"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hyperlink" Target="http://web-cache.stream.ne.jp/www11/nikkeibpw/adweb/ba_NBO_deishibaitai.pdf" TargetMode="External"/><Relationship Id="rId4" Type="http://schemas.openxmlformats.org/officeDocument/2006/relationships/image" Target="../media/image32.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mailto:lg-ad@nikkeibp.co.jp"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mailto:lg-ad@nikkeibp.co.jp" TargetMode="External"/><Relationship Id="rId2" Type="http://schemas.openxmlformats.org/officeDocument/2006/relationships/hyperlink" Target="mailto:nb-ad@nikkeibp.co.jp"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microsoft.com/office/2007/relationships/hdphoto" Target="../media/hdphoto3.wdp"/><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2.wdp"/><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microsoft.com/office/2007/relationships/hdphoto" Target="../media/hdphoto4.wdp"/><Relationship Id="rId10"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2CB6EC8-BBEA-4456-BB7C-8B25131410D6}"/>
              </a:ext>
            </a:extLst>
          </p:cNvPr>
          <p:cNvSpPr txBox="1"/>
          <p:nvPr/>
        </p:nvSpPr>
        <p:spPr>
          <a:xfrm>
            <a:off x="5328084" y="5540898"/>
            <a:ext cx="1047082" cy="261610"/>
          </a:xfrm>
          <a:prstGeom prst="rect">
            <a:avLst/>
          </a:prstGeom>
          <a:noFill/>
        </p:spPr>
        <p:txBody>
          <a:bodyPr wrap="none" rtlCol="0">
            <a:spAutoFit/>
          </a:bodyPr>
          <a:lstStyle/>
          <a:p>
            <a:r>
              <a:rPr kumimoji="1" lang="en-US" altLang="ja-JP" sz="1100" b="1" dirty="0">
                <a:solidFill>
                  <a:schemeClr val="bg1"/>
                </a:solidFill>
                <a:latin typeface="+mn-ea"/>
                <a:cs typeface="Meiryo UI" panose="020B0604030504040204" pitchFamily="50" charset="-128"/>
              </a:rPr>
              <a:t>2021.03.11</a:t>
            </a:r>
            <a:r>
              <a:rPr lang="ja-JP" altLang="en-US" sz="1100" b="1" dirty="0">
                <a:solidFill>
                  <a:schemeClr val="bg1"/>
                </a:solidFill>
                <a:latin typeface="+mn-ea"/>
                <a:cs typeface="Meiryo UI" panose="020B0604030504040204" pitchFamily="50" charset="-128"/>
              </a:rPr>
              <a:t>版</a:t>
            </a:r>
            <a:endParaRPr kumimoji="1" lang="en-US" altLang="ja-JP" sz="1100" b="1" dirty="0">
              <a:solidFill>
                <a:schemeClr val="bg1"/>
              </a:solidFill>
              <a:latin typeface="+mn-ea"/>
              <a:cs typeface="Meiryo UI" panose="020B0604030504040204" pitchFamily="50" charset="-128"/>
            </a:endParaRPr>
          </a:p>
        </p:txBody>
      </p:sp>
      <p:sp>
        <p:nvSpPr>
          <p:cNvPr id="2" name="テキスト ボックス 1">
            <a:extLst>
              <a:ext uri="{FF2B5EF4-FFF2-40B4-BE49-F238E27FC236}">
                <a16:creationId xmlns:a16="http://schemas.microsoft.com/office/drawing/2014/main" id="{5A97D7DA-BEA9-4F6D-8B49-BD044DA866F2}"/>
              </a:ext>
            </a:extLst>
          </p:cNvPr>
          <p:cNvSpPr txBox="1"/>
          <p:nvPr/>
        </p:nvSpPr>
        <p:spPr>
          <a:xfrm>
            <a:off x="1534950" y="2336393"/>
            <a:ext cx="6074099" cy="2185214"/>
          </a:xfrm>
          <a:prstGeom prst="rect">
            <a:avLst/>
          </a:prstGeom>
          <a:solidFill>
            <a:schemeClr val="bg1">
              <a:alpha val="60000"/>
            </a:schemeClr>
          </a:solidFill>
        </p:spPr>
        <p:txBody>
          <a:bodyPr wrap="none" rtlCol="0">
            <a:spAutoFit/>
          </a:bodyPr>
          <a:lstStyle/>
          <a:p>
            <a:pPr algn="ctr"/>
            <a:r>
              <a:rPr lang="ja-JP" altLang="en-US" sz="32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日経ビジネス</a:t>
            </a:r>
            <a:endParaRPr lang="en-US" altLang="ja-JP" sz="32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pPr algn="ctr"/>
            <a:endParaRPr lang="en-US" altLang="ja-JP" sz="12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pPr algn="ctr"/>
            <a:r>
              <a:rPr lang="ja-JP" altLang="en-US" sz="4800" u="sng"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リードジェネレーション</a:t>
            </a:r>
            <a:endParaRPr lang="en-US" altLang="ja-JP" sz="4800" u="sng"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pPr algn="ctr"/>
            <a:endParaRPr kumimoji="1" lang="en-US" altLang="ja-JP" sz="1200" b="1"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pPr algn="ctr"/>
            <a:r>
              <a:rPr kumimoji="1" lang="ja-JP" altLang="en-US" sz="3200" b="1"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＜見込み顧客獲得支援メニュー＞</a:t>
            </a:r>
            <a:endParaRPr kumimoji="1" lang="en-US" altLang="ja-JP" sz="3200" b="1"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p:txBody>
      </p:sp>
      <p:sp>
        <p:nvSpPr>
          <p:cNvPr id="4" name="テキスト ボックス 3">
            <a:extLst>
              <a:ext uri="{FF2B5EF4-FFF2-40B4-BE49-F238E27FC236}">
                <a16:creationId xmlns:a16="http://schemas.microsoft.com/office/drawing/2014/main" id="{C2F21810-75C0-40BB-9412-9A1E95FBAD57}"/>
              </a:ext>
            </a:extLst>
          </p:cNvPr>
          <p:cNvSpPr txBox="1"/>
          <p:nvPr/>
        </p:nvSpPr>
        <p:spPr>
          <a:xfrm>
            <a:off x="7982768" y="476672"/>
            <a:ext cx="1075937" cy="276999"/>
          </a:xfrm>
          <a:prstGeom prst="rect">
            <a:avLst/>
          </a:prstGeom>
          <a:noFill/>
        </p:spPr>
        <p:txBody>
          <a:bodyPr wrap="none" rtlCol="0">
            <a:spAutoFit/>
          </a:bodyPr>
          <a:lstStyle/>
          <a:p>
            <a:pPr algn="ctr"/>
            <a:r>
              <a:rPr kumimoji="1" lang="en-US" altLang="ja-JP" sz="1200" b="1" dirty="0">
                <a:solidFill>
                  <a:schemeClr val="bg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2021.10</a:t>
            </a:r>
            <a:r>
              <a:rPr lang="en-US" altLang="ja-JP" sz="1200" b="1" dirty="0">
                <a:solidFill>
                  <a:schemeClr val="bg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.12</a:t>
            </a:r>
            <a:r>
              <a:rPr kumimoji="1" lang="ja-JP" altLang="en-US" sz="1200" b="1" dirty="0">
                <a:solidFill>
                  <a:schemeClr val="bg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版</a:t>
            </a:r>
            <a:endParaRPr kumimoji="1" lang="en-US" altLang="ja-JP" sz="1200" b="1" dirty="0">
              <a:solidFill>
                <a:schemeClr val="bg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12400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31EAEAF-307D-4F90-9AC6-EAB73E383296}"/>
              </a:ext>
            </a:extLst>
          </p:cNvPr>
          <p:cNvSpPr txBox="1"/>
          <p:nvPr/>
        </p:nvSpPr>
        <p:spPr>
          <a:xfrm>
            <a:off x="1043608" y="712498"/>
            <a:ext cx="8232392" cy="5886227"/>
          </a:xfrm>
          <a:prstGeom prst="rect">
            <a:avLst/>
          </a:prstGeom>
          <a:noFill/>
        </p:spPr>
        <p:txBody>
          <a:bodyPr wrap="square" rtlCol="0">
            <a:spAutoFit/>
          </a:bodyPr>
          <a:lstStyle/>
          <a:p>
            <a:pPr>
              <a:lnSpc>
                <a:spcPct val="150000"/>
              </a:lnSpc>
            </a:pPr>
            <a:endParaRPr lang="ja-JP" altLang="en-US" sz="1050" b="1" dirty="0">
              <a:solidFill>
                <a:schemeClr val="bg2">
                  <a:lumMod val="25000"/>
                </a:schemeClr>
              </a:solidFill>
              <a:latin typeface="+mn-ea"/>
              <a:cs typeface="Meiryo UI" panose="020B0604030504040204" pitchFamily="50" charset="-128"/>
            </a:endParaRPr>
          </a:p>
          <a:p>
            <a:pPr>
              <a:lnSpc>
                <a:spcPct val="150000"/>
              </a:lnSpc>
            </a:pPr>
            <a:r>
              <a:rPr lang="en-US" altLang="ja-JP" sz="105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注意事項</a:t>
            </a:r>
            <a:r>
              <a:rPr lang="en-US" altLang="ja-JP" sz="1050" b="1" dirty="0">
                <a:solidFill>
                  <a:schemeClr val="bg2">
                    <a:lumMod val="25000"/>
                  </a:schemeClr>
                </a:solidFill>
                <a:latin typeface="+mn-ea"/>
                <a:cs typeface="Meiryo UI" panose="020B0604030504040204" pitchFamily="50" charset="-128"/>
              </a:rPr>
              <a:t>】</a:t>
            </a:r>
          </a:p>
          <a:p>
            <a:pPr>
              <a:lnSpc>
                <a:spcPct val="150000"/>
              </a:lnSpc>
            </a:pPr>
            <a:endParaRPr lang="en-US" altLang="ja-JP" sz="1050" b="1" dirty="0">
              <a:solidFill>
                <a:schemeClr val="bg2">
                  <a:lumMod val="25000"/>
                </a:schemeClr>
              </a:solidFill>
              <a:latin typeface="+mn-ea"/>
              <a:cs typeface="Meiryo UI" panose="020B0604030504040204" pitchFamily="50" charset="-128"/>
            </a:endParaRPr>
          </a:p>
          <a:p>
            <a:pPr>
              <a:lnSpc>
                <a:spcPct val="150000"/>
              </a:lnSpc>
            </a:pPr>
            <a:r>
              <a:rPr lang="en-US" altLang="ja-JP" sz="105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入稿について</a:t>
            </a:r>
          </a:p>
          <a:p>
            <a:pPr>
              <a:lnSpc>
                <a:spcPct val="150000"/>
              </a:lnSpc>
            </a:pPr>
            <a:r>
              <a:rPr lang="ja-JP" altLang="en-US" sz="1050" b="1" dirty="0">
                <a:solidFill>
                  <a:schemeClr val="bg2">
                    <a:lumMod val="25000"/>
                  </a:schemeClr>
                </a:solidFill>
                <a:latin typeface="+mn-ea"/>
                <a:cs typeface="Meiryo UI" panose="020B0604030504040204" pitchFamily="50" charset="-128"/>
              </a:rPr>
              <a:t>・対象製品や内容によってはお受けできない場合もあります。媒体にて可否判断させて頂きます。</a:t>
            </a:r>
          </a:p>
          <a:p>
            <a:pPr>
              <a:lnSpc>
                <a:spcPct val="150000"/>
              </a:lnSpc>
            </a:pPr>
            <a:r>
              <a:rPr lang="ja-JP" altLang="en-US" sz="1050" b="1" dirty="0">
                <a:solidFill>
                  <a:schemeClr val="bg2">
                    <a:lumMod val="25000"/>
                  </a:schemeClr>
                </a:solidFill>
                <a:latin typeface="+mn-ea"/>
                <a:cs typeface="Meiryo UI" panose="020B0604030504040204" pitchFamily="50" charset="-128"/>
              </a:rPr>
              <a:t>・ホワイトペーパーは、特定の技術や製品・サービスの活用方法、解説、旧製品や競合と性能比較した情報、</a:t>
            </a:r>
            <a:br>
              <a:rPr lang="ja-JP" altLang="en-US" sz="1050" b="1" dirty="0">
                <a:solidFill>
                  <a:schemeClr val="bg2">
                    <a:lumMod val="25000"/>
                  </a:schemeClr>
                </a:solidFill>
                <a:latin typeface="+mn-ea"/>
                <a:cs typeface="Meiryo UI" panose="020B0604030504040204" pitchFamily="50" charset="-128"/>
              </a:rPr>
            </a:br>
            <a:r>
              <a:rPr lang="ja-JP" altLang="en-US" sz="1050" b="1" dirty="0">
                <a:solidFill>
                  <a:schemeClr val="bg2">
                    <a:lumMod val="25000"/>
                  </a:schemeClr>
                </a:solidFill>
                <a:latin typeface="+mn-ea"/>
                <a:cs typeface="Meiryo UI" panose="020B0604030504040204" pitchFamily="50" charset="-128"/>
              </a:rPr>
              <a:t>　導入事例、調査レポート</a:t>
            </a:r>
            <a:r>
              <a:rPr lang="en-US" altLang="ja-JP" sz="105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市場分析、統計資料などを代表的なものとします。講演資料もこの範疇に含みます。</a:t>
            </a:r>
            <a:br>
              <a:rPr lang="ja-JP" altLang="en-US" sz="1050" b="1" dirty="0">
                <a:solidFill>
                  <a:schemeClr val="bg2">
                    <a:lumMod val="25000"/>
                  </a:schemeClr>
                </a:solidFill>
                <a:latin typeface="+mn-ea"/>
                <a:cs typeface="Meiryo UI" panose="020B0604030504040204" pitchFamily="50" charset="-128"/>
              </a:rPr>
            </a:br>
            <a:r>
              <a:rPr lang="ja-JP" altLang="en-US" sz="1050" b="1" dirty="0">
                <a:solidFill>
                  <a:schemeClr val="bg2">
                    <a:lumMod val="25000"/>
                  </a:schemeClr>
                </a:solidFill>
                <a:latin typeface="+mn-ea"/>
                <a:cs typeface="Meiryo UI" panose="020B0604030504040204" pitchFamily="50" charset="-128"/>
              </a:rPr>
              <a:t>　なお</a:t>
            </a:r>
            <a:r>
              <a:rPr lang="en-US" altLang="ja-JP" sz="1050" b="1" dirty="0">
                <a:solidFill>
                  <a:schemeClr val="bg2">
                    <a:lumMod val="25000"/>
                  </a:schemeClr>
                </a:solidFill>
                <a:latin typeface="+mn-ea"/>
                <a:cs typeface="Meiryo UI" panose="020B0604030504040204" pitchFamily="50" charset="-128"/>
              </a:rPr>
              <a:t>1~2</a:t>
            </a:r>
            <a:r>
              <a:rPr lang="ja-JP" altLang="en-US" sz="1050" b="1" dirty="0">
                <a:solidFill>
                  <a:schemeClr val="bg2">
                    <a:lumMod val="25000"/>
                  </a:schemeClr>
                </a:solidFill>
                <a:latin typeface="+mn-ea"/>
                <a:cs typeface="Meiryo UI" panose="020B0604030504040204" pitchFamily="50" charset="-128"/>
              </a:rPr>
              <a:t>ページの</a:t>
            </a:r>
            <a:r>
              <a:rPr lang="ja-JP" altLang="en-US" sz="1050" b="1" dirty="0">
                <a:solidFill>
                  <a:schemeClr val="bg2">
                    <a:lumMod val="25000"/>
                  </a:schemeClr>
                </a:solidFill>
                <a:highlight>
                  <a:srgbClr val="FFFF00"/>
                </a:highlight>
                <a:latin typeface="+mn-ea"/>
                <a:cs typeface="Meiryo UI" panose="020B0604030504040204" pitchFamily="50" charset="-128"/>
              </a:rPr>
              <a:t>チラシ（キャンペーン紹介など）</a:t>
            </a:r>
            <a:r>
              <a:rPr lang="ja-JP" altLang="en-US" sz="1050" b="1" dirty="0">
                <a:solidFill>
                  <a:schemeClr val="bg2">
                    <a:lumMod val="25000"/>
                  </a:schemeClr>
                </a:solidFill>
                <a:latin typeface="+mn-ea"/>
                <a:cs typeface="Meiryo UI" panose="020B0604030504040204" pitchFamily="50" charset="-128"/>
              </a:rPr>
              <a:t>や、</a:t>
            </a:r>
            <a:r>
              <a:rPr lang="ja-JP" altLang="en-US" sz="1050" b="1" dirty="0">
                <a:solidFill>
                  <a:schemeClr val="bg2">
                    <a:lumMod val="25000"/>
                  </a:schemeClr>
                </a:solidFill>
                <a:highlight>
                  <a:srgbClr val="FFFF00"/>
                </a:highlight>
                <a:latin typeface="+mn-ea"/>
                <a:cs typeface="Meiryo UI" panose="020B0604030504040204" pitchFamily="50" charset="-128"/>
              </a:rPr>
              <a:t>カタログ資料</a:t>
            </a:r>
            <a:r>
              <a:rPr lang="ja-JP" altLang="en-US" sz="1050" b="1" dirty="0">
                <a:solidFill>
                  <a:schemeClr val="bg2">
                    <a:lumMod val="25000"/>
                  </a:schemeClr>
                </a:solidFill>
                <a:latin typeface="+mn-ea"/>
                <a:cs typeface="Meiryo UI" panose="020B0604030504040204" pitchFamily="50" charset="-128"/>
              </a:rPr>
              <a:t>の掲載はお受けできません。</a:t>
            </a:r>
          </a:p>
          <a:p>
            <a:pPr>
              <a:lnSpc>
                <a:spcPct val="150000"/>
              </a:lnSpc>
            </a:pPr>
            <a:r>
              <a:rPr lang="ja-JP" altLang="en-US" sz="1050" b="1" dirty="0">
                <a:solidFill>
                  <a:schemeClr val="bg2">
                    <a:lumMod val="25000"/>
                  </a:schemeClr>
                </a:solidFill>
                <a:latin typeface="+mn-ea"/>
                <a:cs typeface="Meiryo UI" panose="020B0604030504040204" pitchFamily="50" charset="-128"/>
              </a:rPr>
              <a:t>・掲載する</a:t>
            </a:r>
            <a:r>
              <a:rPr lang="en-US" altLang="ja-JP" sz="1050" b="1" dirty="0">
                <a:solidFill>
                  <a:schemeClr val="bg2">
                    <a:lumMod val="25000"/>
                  </a:schemeClr>
                </a:solidFill>
                <a:latin typeface="+mn-ea"/>
                <a:cs typeface="Meiryo UI" panose="020B0604030504040204" pitchFamily="50" charset="-128"/>
              </a:rPr>
              <a:t>PDF</a:t>
            </a:r>
            <a:r>
              <a:rPr lang="ja-JP" altLang="en-US" sz="1050" b="1" dirty="0">
                <a:solidFill>
                  <a:schemeClr val="bg2">
                    <a:lumMod val="25000"/>
                  </a:schemeClr>
                </a:solidFill>
                <a:latin typeface="+mn-ea"/>
                <a:cs typeface="Meiryo UI" panose="020B0604030504040204" pitchFamily="50" charset="-128"/>
              </a:rPr>
              <a:t>の容量は</a:t>
            </a:r>
            <a:r>
              <a:rPr lang="en-US" altLang="ja-JP" sz="1050" b="1" dirty="0">
                <a:solidFill>
                  <a:schemeClr val="bg2">
                    <a:lumMod val="25000"/>
                  </a:schemeClr>
                </a:solidFill>
                <a:latin typeface="+mn-ea"/>
                <a:cs typeface="Meiryo UI" panose="020B0604030504040204" pitchFamily="50" charset="-128"/>
              </a:rPr>
              <a:t>10MB</a:t>
            </a:r>
            <a:r>
              <a:rPr lang="ja-JP" altLang="en-US" sz="1050" b="1" dirty="0">
                <a:solidFill>
                  <a:schemeClr val="bg2">
                    <a:lumMod val="25000"/>
                  </a:schemeClr>
                </a:solidFill>
                <a:latin typeface="+mn-ea"/>
                <a:cs typeface="Meiryo UI" panose="020B0604030504040204" pitchFamily="50" charset="-128"/>
              </a:rPr>
              <a:t>以内、動画データは容量</a:t>
            </a:r>
            <a:r>
              <a:rPr lang="en-US" altLang="ja-JP" sz="1050" b="1" dirty="0">
                <a:solidFill>
                  <a:schemeClr val="bg2">
                    <a:lumMod val="25000"/>
                  </a:schemeClr>
                </a:solidFill>
                <a:latin typeface="+mn-ea"/>
                <a:cs typeface="Meiryo UI" panose="020B0604030504040204" pitchFamily="50" charset="-128"/>
              </a:rPr>
              <a:t>500MB</a:t>
            </a:r>
            <a:r>
              <a:rPr lang="ja-JP" altLang="en-US" sz="1050" b="1" dirty="0">
                <a:solidFill>
                  <a:schemeClr val="bg2">
                    <a:lumMod val="25000"/>
                  </a:schemeClr>
                </a:solidFill>
                <a:latin typeface="+mn-ea"/>
                <a:cs typeface="Meiryo UI" panose="020B0604030504040204" pitchFamily="50" charset="-128"/>
              </a:rPr>
              <a:t>以内となります。</a:t>
            </a:r>
          </a:p>
          <a:p>
            <a:pPr>
              <a:lnSpc>
                <a:spcPct val="150000"/>
              </a:lnSpc>
            </a:pPr>
            <a:r>
              <a:rPr lang="ja-JP" altLang="en-US" sz="1050" b="1" dirty="0">
                <a:solidFill>
                  <a:schemeClr val="bg2">
                    <a:lumMod val="25000"/>
                  </a:schemeClr>
                </a:solidFill>
                <a:latin typeface="+mn-ea"/>
                <a:cs typeface="Meiryo UI" panose="020B0604030504040204" pitchFamily="50" charset="-128"/>
              </a:rPr>
              <a:t>（ファイル形式：</a:t>
            </a:r>
            <a:r>
              <a:rPr lang="en-US" altLang="ja-JP" sz="1050" b="1" dirty="0">
                <a:solidFill>
                  <a:schemeClr val="bg2">
                    <a:lumMod val="25000"/>
                  </a:schemeClr>
                </a:solidFill>
                <a:latin typeface="+mn-ea"/>
                <a:cs typeface="Meiryo UI" panose="020B0604030504040204" pitchFamily="50" charset="-128"/>
              </a:rPr>
              <a:t>WMV/AVI/MPG/MOV/M4V/3GP/3G2/FLV/MP4</a:t>
            </a:r>
            <a:r>
              <a:rPr lang="ja-JP" altLang="en-US" sz="1050" b="1" dirty="0">
                <a:solidFill>
                  <a:schemeClr val="bg2">
                    <a:lumMod val="25000"/>
                  </a:schemeClr>
                </a:solidFill>
                <a:latin typeface="+mn-ea"/>
                <a:cs typeface="Meiryo UI" panose="020B0604030504040204" pitchFamily="50" charset="-128"/>
              </a:rPr>
              <a:t>）</a:t>
            </a:r>
          </a:p>
          <a:p>
            <a:pPr>
              <a:lnSpc>
                <a:spcPct val="150000"/>
              </a:lnSpc>
            </a:pPr>
            <a:endParaRPr lang="ja-JP" altLang="en-US" sz="1050" b="1" dirty="0">
              <a:solidFill>
                <a:schemeClr val="bg2">
                  <a:lumMod val="25000"/>
                </a:schemeClr>
              </a:solidFill>
              <a:latin typeface="+mn-ea"/>
              <a:cs typeface="Meiryo UI" panose="020B0604030504040204" pitchFamily="50" charset="-128"/>
            </a:endParaRPr>
          </a:p>
          <a:p>
            <a:pPr>
              <a:lnSpc>
                <a:spcPct val="150000"/>
              </a:lnSpc>
            </a:pPr>
            <a:r>
              <a:rPr lang="ja-JP" altLang="en-US" sz="1050" b="1" dirty="0">
                <a:solidFill>
                  <a:schemeClr val="bg2">
                    <a:lumMod val="25000"/>
                  </a:schemeClr>
                </a:solidFill>
                <a:latin typeface="+mn-ea"/>
                <a:cs typeface="Meiryo UI" panose="020B0604030504040204" pitchFamily="50" charset="-128"/>
              </a:rPr>
              <a:t>●掲載について</a:t>
            </a:r>
          </a:p>
          <a:p>
            <a:pPr>
              <a:lnSpc>
                <a:spcPct val="150000"/>
              </a:lnSpc>
            </a:pPr>
            <a:r>
              <a:rPr lang="ja-JP" altLang="en-US" sz="1050" b="1" dirty="0">
                <a:solidFill>
                  <a:schemeClr val="bg2">
                    <a:lumMod val="25000"/>
                  </a:schemeClr>
                </a:solidFill>
                <a:latin typeface="+mn-ea"/>
                <a:cs typeface="Meiryo UI" panose="020B0604030504040204" pitchFamily="50" charset="-128"/>
              </a:rPr>
              <a:t>・掲載する</a:t>
            </a:r>
            <a:r>
              <a:rPr lang="en-US" altLang="ja-JP" sz="1050" b="1" dirty="0">
                <a:solidFill>
                  <a:schemeClr val="bg2">
                    <a:lumMod val="25000"/>
                  </a:schemeClr>
                </a:solidFill>
                <a:latin typeface="+mn-ea"/>
                <a:cs typeface="Meiryo UI" panose="020B0604030504040204" pitchFamily="50" charset="-128"/>
              </a:rPr>
              <a:t>PDF</a:t>
            </a:r>
            <a:r>
              <a:rPr lang="ja-JP" altLang="en-US" sz="1050" b="1" dirty="0">
                <a:solidFill>
                  <a:schemeClr val="bg2">
                    <a:lumMod val="25000"/>
                  </a:schemeClr>
                </a:solidFill>
                <a:latin typeface="+mn-ea"/>
                <a:cs typeface="Meiryo UI" panose="020B0604030504040204" pitchFamily="50" charset="-128"/>
              </a:rPr>
              <a:t>からの個人情報取得サイトへの直接のリンクはご遠慮いただいております。</a:t>
            </a:r>
          </a:p>
          <a:p>
            <a:pPr>
              <a:lnSpc>
                <a:spcPct val="150000"/>
              </a:lnSpc>
            </a:pPr>
            <a:r>
              <a:rPr lang="ja-JP" altLang="en-US" sz="1050" b="1" dirty="0">
                <a:solidFill>
                  <a:schemeClr val="bg2">
                    <a:lumMod val="25000"/>
                  </a:schemeClr>
                </a:solidFill>
                <a:latin typeface="+mn-ea"/>
                <a:cs typeface="Meiryo UI" panose="020B0604030504040204" pitchFamily="50" charset="-128"/>
              </a:rPr>
              <a:t>・</a:t>
            </a:r>
            <a:r>
              <a:rPr lang="en-US" altLang="ja-JP" sz="1050" b="1" dirty="0">
                <a:solidFill>
                  <a:schemeClr val="bg2">
                    <a:lumMod val="25000"/>
                  </a:schemeClr>
                </a:solidFill>
                <a:latin typeface="+mn-ea"/>
                <a:cs typeface="Meiryo UI" panose="020B0604030504040204" pitchFamily="50" charset="-128"/>
              </a:rPr>
              <a:t>PDF</a:t>
            </a:r>
            <a:r>
              <a:rPr lang="ja-JP" altLang="en-US" sz="1050" b="1" dirty="0">
                <a:solidFill>
                  <a:schemeClr val="bg2">
                    <a:lumMod val="25000"/>
                  </a:schemeClr>
                </a:solidFill>
                <a:latin typeface="+mn-ea"/>
                <a:cs typeface="Meiryo UI" panose="020B0604030504040204" pitchFamily="50" charset="-128"/>
              </a:rPr>
              <a:t>からの外部リンクにつきましては、弊社で責任を負いかねますので、十分ご注意ください。</a:t>
            </a:r>
          </a:p>
          <a:p>
            <a:pPr>
              <a:lnSpc>
                <a:spcPct val="150000"/>
              </a:lnSpc>
            </a:pPr>
            <a:r>
              <a:rPr lang="ja-JP" altLang="en-US" sz="1050" b="1" dirty="0">
                <a:solidFill>
                  <a:schemeClr val="bg2">
                    <a:lumMod val="25000"/>
                  </a:schemeClr>
                </a:solidFill>
                <a:latin typeface="+mn-ea"/>
                <a:cs typeface="Meiryo UI" panose="020B0604030504040204" pitchFamily="50" charset="-128"/>
              </a:rPr>
              <a:t>・特にご要望がなければ、リード収集期間終了後も資料の掲載自体は継続されます（無料）。</a:t>
            </a:r>
          </a:p>
          <a:p>
            <a:pPr>
              <a:lnSpc>
                <a:spcPct val="150000"/>
              </a:lnSpc>
            </a:pPr>
            <a:endParaRPr lang="ja-JP" altLang="en-US" sz="1050" b="1" dirty="0">
              <a:solidFill>
                <a:schemeClr val="bg2">
                  <a:lumMod val="25000"/>
                </a:schemeClr>
              </a:solidFill>
              <a:latin typeface="+mn-ea"/>
              <a:cs typeface="Meiryo UI" panose="020B0604030504040204" pitchFamily="50" charset="-128"/>
            </a:endParaRPr>
          </a:p>
          <a:p>
            <a:pPr>
              <a:lnSpc>
                <a:spcPct val="150000"/>
              </a:lnSpc>
            </a:pPr>
            <a:r>
              <a:rPr lang="ja-JP" altLang="en-US" sz="1050" b="1" dirty="0">
                <a:solidFill>
                  <a:schemeClr val="bg2">
                    <a:lumMod val="25000"/>
                  </a:schemeClr>
                </a:solidFill>
                <a:latin typeface="+mn-ea"/>
                <a:cs typeface="Meiryo UI" panose="020B0604030504040204" pitchFamily="50" charset="-128"/>
              </a:rPr>
              <a:t>●提供リード・キャンペーン実施について</a:t>
            </a:r>
          </a:p>
          <a:p>
            <a:pPr>
              <a:lnSpc>
                <a:spcPct val="150000"/>
              </a:lnSpc>
            </a:pPr>
            <a:r>
              <a:rPr lang="ja-JP" altLang="en-US" sz="1050" b="1" dirty="0">
                <a:solidFill>
                  <a:schemeClr val="bg2">
                    <a:lumMod val="25000"/>
                  </a:schemeClr>
                </a:solidFill>
                <a:latin typeface="+mn-ea"/>
                <a:cs typeface="Meiryo UI" panose="020B0604030504040204" pitchFamily="50" charset="-128"/>
              </a:rPr>
              <a:t>・期間は目安であり、保証するものではございません。期間中に到達しない場合は期間延長、</a:t>
            </a:r>
          </a:p>
          <a:p>
            <a:pPr>
              <a:lnSpc>
                <a:spcPct val="150000"/>
              </a:lnSpc>
            </a:pPr>
            <a:r>
              <a:rPr lang="ja-JP" altLang="en-US" sz="1050" b="1" dirty="0">
                <a:solidFill>
                  <a:schemeClr val="bg2">
                    <a:lumMod val="25000"/>
                  </a:schemeClr>
                </a:solidFill>
                <a:latin typeface="+mn-ea"/>
                <a:cs typeface="Meiryo UI" panose="020B0604030504040204" pitchFamily="50" charset="-128"/>
              </a:rPr>
              <a:t>　もしくはリサーチスペシャルなど別案件への振り替えをご提案させて頂きます。</a:t>
            </a:r>
          </a:p>
          <a:p>
            <a:pPr>
              <a:lnSpc>
                <a:spcPct val="150000"/>
              </a:lnSpc>
            </a:pPr>
            <a:r>
              <a:rPr lang="ja-JP" altLang="en-US" sz="1050" b="1" dirty="0">
                <a:solidFill>
                  <a:schemeClr val="bg2">
                    <a:lumMod val="25000"/>
                  </a:schemeClr>
                </a:solidFill>
                <a:latin typeface="+mn-ea"/>
                <a:cs typeface="Meiryo UI" panose="020B0604030504040204" pitchFamily="50" charset="-128"/>
              </a:rPr>
              <a:t>・競合ドメイン排除は</a:t>
            </a:r>
            <a:r>
              <a:rPr lang="en-US" altLang="ja-JP" sz="1050" b="1" dirty="0">
                <a:solidFill>
                  <a:schemeClr val="bg2">
                    <a:lumMod val="25000"/>
                  </a:schemeClr>
                </a:solidFill>
                <a:latin typeface="+mn-ea"/>
                <a:cs typeface="Meiryo UI" panose="020B0604030504040204" pitchFamily="50" charset="-128"/>
              </a:rPr>
              <a:t>10</a:t>
            </a:r>
            <a:r>
              <a:rPr lang="ja-JP" altLang="en-US" sz="1050" b="1" dirty="0">
                <a:solidFill>
                  <a:schemeClr val="bg2">
                    <a:lumMod val="25000"/>
                  </a:schemeClr>
                </a:solidFill>
                <a:latin typeface="+mn-ea"/>
                <a:cs typeface="Meiryo UI" panose="020B0604030504040204" pitchFamily="50" charset="-128"/>
              </a:rPr>
              <a:t>件まで無料です。入稿時に確定した企業ドメインを提供いただきます。</a:t>
            </a:r>
          </a:p>
          <a:p>
            <a:pPr>
              <a:lnSpc>
                <a:spcPct val="150000"/>
              </a:lnSpc>
            </a:pPr>
            <a:r>
              <a:rPr lang="ja-JP" altLang="en-US" sz="1050" b="1" dirty="0">
                <a:solidFill>
                  <a:schemeClr val="bg2">
                    <a:lumMod val="25000"/>
                  </a:schemeClr>
                </a:solidFill>
                <a:latin typeface="+mn-ea"/>
                <a:cs typeface="Meiryo UI" panose="020B0604030504040204" pitchFamily="50" charset="-128"/>
              </a:rPr>
              <a:t>　掲載後の追加・変更はできかねます。なお、フリーアドレス排除はセグメント条件として承ります。</a:t>
            </a:r>
            <a:endParaRPr lang="en-US" altLang="ja-JP" sz="1050" b="1" dirty="0">
              <a:solidFill>
                <a:schemeClr val="bg2">
                  <a:lumMod val="25000"/>
                </a:schemeClr>
              </a:solidFill>
              <a:latin typeface="+mn-ea"/>
              <a:cs typeface="Meiryo UI" panose="020B0604030504040204" pitchFamily="50" charset="-128"/>
            </a:endParaRPr>
          </a:p>
          <a:p>
            <a:pPr>
              <a:lnSpc>
                <a:spcPct val="150000"/>
              </a:lnSpc>
            </a:pPr>
            <a:r>
              <a:rPr lang="ja-JP" altLang="en-US" sz="1050" b="1" dirty="0">
                <a:solidFill>
                  <a:schemeClr val="bg2">
                    <a:lumMod val="25000"/>
                  </a:schemeClr>
                </a:solidFill>
                <a:latin typeface="+mn-ea"/>
                <a:cs typeface="Meiryo UI" panose="020B0604030504040204" pitchFamily="50" charset="-128"/>
              </a:rPr>
              <a:t>（競合ドメイン排除の対象とはなりませんので予めご了承ください。）</a:t>
            </a:r>
          </a:p>
          <a:p>
            <a:pPr>
              <a:lnSpc>
                <a:spcPct val="150000"/>
              </a:lnSpc>
            </a:pPr>
            <a:r>
              <a:rPr lang="ja-JP" altLang="en-US" sz="1050" b="1" dirty="0">
                <a:solidFill>
                  <a:schemeClr val="bg2">
                    <a:lumMod val="25000"/>
                  </a:schemeClr>
                </a:solidFill>
                <a:latin typeface="+mn-ea"/>
                <a:cs typeface="Meiryo UI" panose="020B0604030504040204" pitchFamily="50" charset="-128"/>
              </a:rPr>
              <a:t>・本サービスでご提供するものはダウンロード者のリストのみです。掲載レポートはありませんので予めご了承ください。</a:t>
            </a:r>
          </a:p>
          <a:p>
            <a:pPr>
              <a:lnSpc>
                <a:spcPct val="150000"/>
              </a:lnSpc>
            </a:pPr>
            <a:r>
              <a:rPr lang="ja-JP" altLang="en-US" sz="1050" b="1" dirty="0">
                <a:solidFill>
                  <a:schemeClr val="bg2">
                    <a:lumMod val="25000"/>
                  </a:schemeClr>
                </a:solidFill>
                <a:latin typeface="+mn-ea"/>
                <a:cs typeface="Meiryo UI" panose="020B0604030504040204" pitchFamily="50" charset="-128"/>
              </a:rPr>
              <a:t>・動画掲載はアンケートがございません。</a:t>
            </a:r>
          </a:p>
        </p:txBody>
      </p:sp>
      <p:sp>
        <p:nvSpPr>
          <p:cNvPr id="6" name="Slide Number Placeholder 6">
            <a:extLst>
              <a:ext uri="{FF2B5EF4-FFF2-40B4-BE49-F238E27FC236}">
                <a16:creationId xmlns:a16="http://schemas.microsoft.com/office/drawing/2014/main" id="{210DA343-5389-40BA-AF67-9927F32D7650}"/>
              </a:ext>
            </a:extLst>
          </p:cNvPr>
          <p:cNvSpPr txBox="1">
            <a:spLocks/>
          </p:cNvSpPr>
          <p:nvPr/>
        </p:nvSpPr>
        <p:spPr>
          <a:xfrm>
            <a:off x="7051104" y="64918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bg1"/>
                </a:solidFill>
                <a:latin typeface="HGP明朝E" panose="02020900000000000000" pitchFamily="18" charset="-128"/>
                <a:ea typeface="HGP明朝E" panose="020209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86DFF-5C23-9B49-AD2F-1D99D1467FB4}" type="slidenum">
              <a:rPr lang="ja-JP" altLang="en-US" sz="1100" smtClean="0">
                <a:latin typeface="+mn-ea"/>
                <a:ea typeface="+mn-ea"/>
              </a:rPr>
              <a:pPr/>
              <a:t>10</a:t>
            </a:fld>
            <a:endParaRPr lang="ja-JP" altLang="en-US" sz="1100" dirty="0">
              <a:latin typeface="+mn-ea"/>
              <a:ea typeface="+mn-ea"/>
            </a:endParaRPr>
          </a:p>
        </p:txBody>
      </p:sp>
      <p:sp>
        <p:nvSpPr>
          <p:cNvPr id="7" name="タイトル 1">
            <a:extLst>
              <a:ext uri="{FF2B5EF4-FFF2-40B4-BE49-F238E27FC236}">
                <a16:creationId xmlns:a16="http://schemas.microsoft.com/office/drawing/2014/main" id="{F4635C81-EA02-46E9-A940-00975890C5A6}"/>
              </a:ext>
            </a:extLst>
          </p:cNvPr>
          <p:cNvSpPr txBox="1">
            <a:spLocks/>
          </p:cNvSpPr>
          <p:nvPr/>
        </p:nvSpPr>
        <p:spPr>
          <a:xfrm>
            <a:off x="617606" y="225731"/>
            <a:ext cx="7431665" cy="543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r>
              <a:rPr lang="ja-JP" altLang="en-US" sz="2000" b="1" dirty="0">
                <a:latin typeface="+mn-ea"/>
                <a:ea typeface="+mn-ea"/>
              </a:rPr>
              <a:t>ホワイトペーパー</a:t>
            </a:r>
            <a:r>
              <a:rPr lang="en-US" altLang="ja-JP" sz="2000" b="1" dirty="0">
                <a:latin typeface="+mn-ea"/>
                <a:ea typeface="+mn-ea"/>
              </a:rPr>
              <a:t>/</a:t>
            </a:r>
            <a:r>
              <a:rPr lang="ja-JP" altLang="en-US" sz="2000" b="1" dirty="0">
                <a:latin typeface="+mn-ea"/>
                <a:ea typeface="+mn-ea"/>
              </a:rPr>
              <a:t>動画掲載 注意事項　</a:t>
            </a:r>
          </a:p>
        </p:txBody>
      </p:sp>
    </p:spTree>
    <p:extLst>
      <p:ext uri="{BB962C8B-B14F-4D97-AF65-F5344CB8AC3E}">
        <p14:creationId xmlns:p14="http://schemas.microsoft.com/office/powerpoint/2010/main" val="383032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31EAEAF-307D-4F90-9AC6-EAB73E383296}"/>
              </a:ext>
            </a:extLst>
          </p:cNvPr>
          <p:cNvSpPr txBox="1"/>
          <p:nvPr/>
        </p:nvSpPr>
        <p:spPr>
          <a:xfrm>
            <a:off x="1007604" y="998930"/>
            <a:ext cx="7431665" cy="5620769"/>
          </a:xfrm>
          <a:prstGeom prst="rect">
            <a:avLst/>
          </a:prstGeom>
          <a:noFill/>
        </p:spPr>
        <p:txBody>
          <a:bodyPr wrap="square" rtlCol="0">
            <a:spAutoFit/>
          </a:bodyPr>
          <a:lstStyle/>
          <a:p>
            <a:pPr>
              <a:lnSpc>
                <a:spcPct val="150000"/>
              </a:lnSpc>
            </a:pPr>
            <a:r>
              <a:rPr lang="en-US" altLang="ja-JP" sz="1200" b="1" dirty="0">
                <a:solidFill>
                  <a:schemeClr val="bg2">
                    <a:lumMod val="25000"/>
                  </a:schemeClr>
                </a:solidFill>
                <a:latin typeface="+mn-ea"/>
                <a:cs typeface="Meiryo UI" panose="020B0604030504040204" pitchFamily="50" charset="-128"/>
              </a:rPr>
              <a:t>※</a:t>
            </a:r>
            <a:r>
              <a:rPr lang="ja-JP" altLang="en-US" sz="1200" b="1" dirty="0">
                <a:solidFill>
                  <a:schemeClr val="bg2">
                    <a:lumMod val="25000"/>
                  </a:schemeClr>
                </a:solidFill>
                <a:latin typeface="+mn-ea"/>
                <a:cs typeface="Meiryo UI" panose="020B0604030504040204" pitchFamily="50" charset="-128"/>
              </a:rPr>
              <a:t>入稿いただく前に必ずご確認ください。</a:t>
            </a:r>
            <a:endParaRPr lang="en-US" altLang="ja-JP" sz="1200" b="1" dirty="0">
              <a:solidFill>
                <a:schemeClr val="bg2">
                  <a:lumMod val="25000"/>
                </a:schemeClr>
              </a:solidFill>
              <a:latin typeface="+mn-ea"/>
              <a:cs typeface="Meiryo UI" panose="020B0604030504040204" pitchFamily="50" charset="-128"/>
            </a:endParaRPr>
          </a:p>
          <a:p>
            <a:pPr>
              <a:lnSpc>
                <a:spcPct val="150000"/>
              </a:lnSpc>
            </a:pPr>
            <a:endParaRPr lang="en-US" altLang="ja-JP" sz="1200" b="1" dirty="0">
              <a:solidFill>
                <a:schemeClr val="bg2">
                  <a:lumMod val="25000"/>
                </a:schemeClr>
              </a:solidFill>
              <a:latin typeface="+mn-ea"/>
              <a:cs typeface="Meiryo UI" panose="020B0604030504040204" pitchFamily="50" charset="-128"/>
            </a:endParaRPr>
          </a:p>
          <a:p>
            <a:pPr>
              <a:lnSpc>
                <a:spcPct val="150000"/>
              </a:lnSpc>
            </a:pPr>
            <a:r>
              <a:rPr lang="ja-JP" altLang="en-US" sz="1400" b="1" dirty="0">
                <a:solidFill>
                  <a:schemeClr val="bg2">
                    <a:lumMod val="25000"/>
                  </a:schemeClr>
                </a:solidFill>
                <a:latin typeface="+mn-ea"/>
                <a:cs typeface="Meiryo UI" panose="020B0604030504040204" pitchFamily="50" charset="-128"/>
              </a:rPr>
              <a:t>□　著作権侵害になっていませんか？</a:t>
            </a:r>
          </a:p>
          <a:p>
            <a:pPr>
              <a:lnSpc>
                <a:spcPct val="150000"/>
              </a:lnSpc>
            </a:pPr>
            <a:r>
              <a:rPr lang="ja-JP" altLang="en-US" sz="120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メディア記事、調査データや企業ロゴ、図表、写真など、第三者の著作物をホワイトペーパー</a:t>
            </a:r>
            <a:r>
              <a:rPr lang="en-US" altLang="ja-JP" sz="105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動画内にて無断で使用すると著作権法違反になります。使う場合は必ず許諾を得るようにしてください。</a:t>
            </a:r>
          </a:p>
          <a:p>
            <a:pPr>
              <a:lnSpc>
                <a:spcPct val="150000"/>
              </a:lnSpc>
            </a:pPr>
            <a:endParaRPr lang="ja-JP" altLang="en-US" sz="1200" b="1" dirty="0">
              <a:solidFill>
                <a:schemeClr val="bg2">
                  <a:lumMod val="25000"/>
                </a:schemeClr>
              </a:solidFill>
              <a:latin typeface="+mn-ea"/>
              <a:cs typeface="Meiryo UI" panose="020B0604030504040204" pitchFamily="50" charset="-128"/>
            </a:endParaRPr>
          </a:p>
          <a:p>
            <a:pPr>
              <a:lnSpc>
                <a:spcPct val="150000"/>
              </a:lnSpc>
            </a:pPr>
            <a:endParaRPr lang="ja-JP" altLang="en-US" sz="1200" b="1" dirty="0">
              <a:solidFill>
                <a:schemeClr val="bg2">
                  <a:lumMod val="25000"/>
                </a:schemeClr>
              </a:solidFill>
              <a:latin typeface="+mn-ea"/>
              <a:cs typeface="Meiryo UI" panose="020B0604030504040204" pitchFamily="50" charset="-128"/>
            </a:endParaRPr>
          </a:p>
          <a:p>
            <a:pPr>
              <a:lnSpc>
                <a:spcPct val="150000"/>
              </a:lnSpc>
            </a:pPr>
            <a:r>
              <a:rPr lang="ja-JP" altLang="en-US" sz="1400" b="1" dirty="0">
                <a:solidFill>
                  <a:schemeClr val="bg2">
                    <a:lumMod val="25000"/>
                  </a:schemeClr>
                </a:solidFill>
                <a:latin typeface="+mn-ea"/>
                <a:cs typeface="Meiryo UI" panose="020B0604030504040204" pitchFamily="50" charset="-128"/>
              </a:rPr>
              <a:t>□　誇大表現、虚偽表現を疑われる箇所はありませんか？</a:t>
            </a:r>
          </a:p>
          <a:p>
            <a:pPr>
              <a:lnSpc>
                <a:spcPct val="150000"/>
              </a:lnSpc>
            </a:pPr>
            <a:r>
              <a:rPr lang="ja-JP" altLang="en-US" sz="120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例を挙げると、根拠となる調査データを明示せずに「●●</a:t>
            </a:r>
            <a:r>
              <a:rPr lang="en-US" altLang="ja-JP" sz="1050" b="1" dirty="0">
                <a:solidFill>
                  <a:schemeClr val="bg2">
                    <a:lumMod val="25000"/>
                  </a:schemeClr>
                </a:solidFill>
                <a:latin typeface="+mn-ea"/>
                <a:cs typeface="Meiryo UI" panose="020B0604030504040204" pitchFamily="50" charset="-128"/>
              </a:rPr>
              <a:t>1</a:t>
            </a:r>
            <a:r>
              <a:rPr lang="ja-JP" altLang="en-US" sz="1050" b="1" dirty="0">
                <a:solidFill>
                  <a:schemeClr val="bg2">
                    <a:lumMod val="25000"/>
                  </a:schemeClr>
                </a:solidFill>
                <a:latin typeface="+mn-ea"/>
                <a:cs typeface="Meiryo UI" panose="020B0604030504040204" pitchFamily="50" charset="-128"/>
              </a:rPr>
              <a:t>位」「●●ナンバーワン」といった表現を使う、根拠を明示せずに「日本初」「世界初」「国内最大」といった表現を使う、などが該当します。</a:t>
            </a:r>
          </a:p>
          <a:p>
            <a:pPr>
              <a:lnSpc>
                <a:spcPct val="150000"/>
              </a:lnSpc>
            </a:pPr>
            <a:endParaRPr lang="ja-JP" altLang="en-US" sz="1200" b="1" dirty="0">
              <a:solidFill>
                <a:schemeClr val="bg2">
                  <a:lumMod val="25000"/>
                </a:schemeClr>
              </a:solidFill>
              <a:latin typeface="+mn-ea"/>
              <a:cs typeface="Meiryo UI" panose="020B0604030504040204" pitchFamily="50" charset="-128"/>
            </a:endParaRPr>
          </a:p>
          <a:p>
            <a:pPr>
              <a:lnSpc>
                <a:spcPct val="150000"/>
              </a:lnSpc>
            </a:pPr>
            <a:endParaRPr lang="ja-JP" altLang="en-US" sz="1200" b="1" dirty="0">
              <a:solidFill>
                <a:schemeClr val="bg2">
                  <a:lumMod val="25000"/>
                </a:schemeClr>
              </a:solidFill>
              <a:latin typeface="+mn-ea"/>
              <a:cs typeface="Meiryo UI" panose="020B0604030504040204" pitchFamily="50" charset="-128"/>
            </a:endParaRPr>
          </a:p>
          <a:p>
            <a:pPr>
              <a:lnSpc>
                <a:spcPct val="150000"/>
              </a:lnSpc>
            </a:pPr>
            <a:r>
              <a:rPr lang="ja-JP" altLang="en-US" sz="1400" b="1" dirty="0">
                <a:solidFill>
                  <a:schemeClr val="bg2">
                    <a:lumMod val="25000"/>
                  </a:schemeClr>
                </a:solidFill>
                <a:latin typeface="+mn-ea"/>
                <a:cs typeface="Meiryo UI" panose="020B0604030504040204" pitchFamily="50" charset="-128"/>
              </a:rPr>
              <a:t>□　デッドリンクや乱丁、誤字脱字など、読者に不便な点はありませんか？</a:t>
            </a:r>
          </a:p>
          <a:p>
            <a:pPr>
              <a:lnSpc>
                <a:spcPct val="150000"/>
              </a:lnSpc>
            </a:pPr>
            <a:endParaRPr lang="ja-JP" altLang="en-US" sz="1200" b="1" dirty="0">
              <a:solidFill>
                <a:schemeClr val="bg2">
                  <a:lumMod val="25000"/>
                </a:schemeClr>
              </a:solidFill>
              <a:latin typeface="+mn-ea"/>
              <a:cs typeface="Meiryo UI" panose="020B0604030504040204" pitchFamily="50" charset="-128"/>
            </a:endParaRPr>
          </a:p>
          <a:p>
            <a:pPr>
              <a:lnSpc>
                <a:spcPct val="150000"/>
              </a:lnSpc>
            </a:pPr>
            <a:endParaRPr lang="ja-JP" altLang="en-US" sz="1200" b="1" dirty="0">
              <a:solidFill>
                <a:schemeClr val="bg2">
                  <a:lumMod val="25000"/>
                </a:schemeClr>
              </a:solidFill>
              <a:latin typeface="+mn-ea"/>
              <a:cs typeface="Meiryo UI" panose="020B0604030504040204" pitchFamily="50" charset="-128"/>
            </a:endParaRPr>
          </a:p>
          <a:p>
            <a:pPr>
              <a:lnSpc>
                <a:spcPct val="150000"/>
              </a:lnSpc>
            </a:pPr>
            <a:r>
              <a:rPr lang="ja-JP" altLang="en-US" sz="1400" b="1" dirty="0">
                <a:solidFill>
                  <a:schemeClr val="bg2">
                    <a:lumMod val="25000"/>
                  </a:schemeClr>
                </a:solidFill>
                <a:latin typeface="+mn-ea"/>
                <a:cs typeface="Meiryo UI" panose="020B0604030504040204" pitchFamily="50" charset="-128"/>
              </a:rPr>
              <a:t>□　読者の役に立つ情報が含まれていますか？</a:t>
            </a:r>
          </a:p>
          <a:p>
            <a:pPr>
              <a:lnSpc>
                <a:spcPct val="150000"/>
              </a:lnSpc>
            </a:pPr>
            <a:r>
              <a:rPr lang="ja-JP" altLang="en-US" sz="120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掲載するホワイトペーパー</a:t>
            </a:r>
            <a:r>
              <a:rPr lang="en-US" altLang="ja-JP" sz="105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動画の内容は、特定の技術や製品・サービスの活用方法、解説、旧製品や競合と性能比較した情報、導入事例、調査レポート</a:t>
            </a:r>
            <a:r>
              <a:rPr lang="en-US" altLang="ja-JP" sz="1050" b="1" dirty="0">
                <a:solidFill>
                  <a:schemeClr val="bg2">
                    <a:lumMod val="25000"/>
                  </a:schemeClr>
                </a:solidFill>
                <a:latin typeface="+mn-ea"/>
                <a:cs typeface="Meiryo UI" panose="020B0604030504040204" pitchFamily="50" charset="-128"/>
              </a:rPr>
              <a:t>/</a:t>
            </a:r>
            <a:r>
              <a:rPr lang="ja-JP" altLang="en-US" sz="1050" b="1" dirty="0">
                <a:solidFill>
                  <a:schemeClr val="bg2">
                    <a:lumMod val="25000"/>
                  </a:schemeClr>
                </a:solidFill>
                <a:latin typeface="+mn-ea"/>
                <a:cs typeface="Meiryo UI" panose="020B0604030504040204" pitchFamily="50" charset="-128"/>
              </a:rPr>
              <a:t>市場分析、統計資料、講演資料などが代表的です。ただし、</a:t>
            </a:r>
            <a:r>
              <a:rPr lang="en-US" altLang="ja-JP" sz="1050" b="1" dirty="0">
                <a:solidFill>
                  <a:schemeClr val="bg2">
                    <a:lumMod val="25000"/>
                  </a:schemeClr>
                </a:solidFill>
                <a:latin typeface="+mn-ea"/>
                <a:cs typeface="Meiryo UI" panose="020B0604030504040204" pitchFamily="50" charset="-128"/>
              </a:rPr>
              <a:t>1~2</a:t>
            </a:r>
            <a:r>
              <a:rPr lang="ja-JP" altLang="en-US" sz="1050" b="1" dirty="0">
                <a:solidFill>
                  <a:schemeClr val="bg2">
                    <a:lumMod val="25000"/>
                  </a:schemeClr>
                </a:solidFill>
                <a:latin typeface="+mn-ea"/>
                <a:cs typeface="Meiryo UI" panose="020B0604030504040204" pitchFamily="50" charset="-128"/>
              </a:rPr>
              <a:t>ページと情報量が少ないもの、チラシ（キャンペーン紹介など）や、カタログ資料の掲載は原則、お受けできかねます。</a:t>
            </a:r>
          </a:p>
          <a:p>
            <a:pPr>
              <a:lnSpc>
                <a:spcPct val="150000"/>
              </a:lnSpc>
            </a:pPr>
            <a:endParaRPr lang="en-US" altLang="ja-JP" sz="1050" b="1" dirty="0">
              <a:solidFill>
                <a:schemeClr val="bg2">
                  <a:lumMod val="25000"/>
                </a:schemeClr>
              </a:solidFill>
              <a:latin typeface="+mn-ea"/>
              <a:cs typeface="Meiryo UI" panose="020B0604030504040204" pitchFamily="50" charset="-128"/>
            </a:endParaRPr>
          </a:p>
        </p:txBody>
      </p:sp>
      <p:sp>
        <p:nvSpPr>
          <p:cNvPr id="6" name="Slide Number Placeholder 6">
            <a:extLst>
              <a:ext uri="{FF2B5EF4-FFF2-40B4-BE49-F238E27FC236}">
                <a16:creationId xmlns:a16="http://schemas.microsoft.com/office/drawing/2014/main" id="{210DA343-5389-40BA-AF67-9927F32D7650}"/>
              </a:ext>
            </a:extLst>
          </p:cNvPr>
          <p:cNvSpPr txBox="1">
            <a:spLocks/>
          </p:cNvSpPr>
          <p:nvPr/>
        </p:nvSpPr>
        <p:spPr>
          <a:xfrm>
            <a:off x="7051104" y="64918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bg1"/>
                </a:solidFill>
                <a:latin typeface="HGP明朝E" panose="02020900000000000000" pitchFamily="18" charset="-128"/>
                <a:ea typeface="HGP明朝E" panose="020209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86DFF-5C23-9B49-AD2F-1D99D1467FB4}" type="slidenum">
              <a:rPr lang="ja-JP" altLang="en-US" sz="1100" smtClean="0">
                <a:latin typeface="+mn-ea"/>
                <a:ea typeface="+mn-ea"/>
              </a:rPr>
              <a:pPr/>
              <a:t>11</a:t>
            </a:fld>
            <a:endParaRPr lang="ja-JP" altLang="en-US" sz="1100" dirty="0">
              <a:latin typeface="+mn-ea"/>
              <a:ea typeface="+mn-ea"/>
            </a:endParaRPr>
          </a:p>
        </p:txBody>
      </p:sp>
      <p:sp>
        <p:nvSpPr>
          <p:cNvPr id="7" name="タイトル 1">
            <a:extLst>
              <a:ext uri="{FF2B5EF4-FFF2-40B4-BE49-F238E27FC236}">
                <a16:creationId xmlns:a16="http://schemas.microsoft.com/office/drawing/2014/main" id="{F4635C81-EA02-46E9-A940-00975890C5A6}"/>
              </a:ext>
            </a:extLst>
          </p:cNvPr>
          <p:cNvSpPr txBox="1">
            <a:spLocks/>
          </p:cNvSpPr>
          <p:nvPr/>
        </p:nvSpPr>
        <p:spPr>
          <a:xfrm>
            <a:off x="617606" y="225731"/>
            <a:ext cx="7431665" cy="543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r>
              <a:rPr lang="ja-JP" altLang="en-US" sz="2000" b="1" dirty="0">
                <a:latin typeface="+mn-ea"/>
                <a:ea typeface="+mn-ea"/>
              </a:rPr>
              <a:t>ホワイトペーパー</a:t>
            </a:r>
            <a:r>
              <a:rPr lang="en-US" altLang="ja-JP" sz="2000" b="1" dirty="0">
                <a:latin typeface="+mn-ea"/>
                <a:ea typeface="+mn-ea"/>
              </a:rPr>
              <a:t>/</a:t>
            </a:r>
            <a:r>
              <a:rPr lang="ja-JP" altLang="en-US" sz="2000" b="1" dirty="0">
                <a:latin typeface="+mn-ea"/>
                <a:ea typeface="+mn-ea"/>
              </a:rPr>
              <a:t>動画を入稿していただく際のチェック項目　</a:t>
            </a:r>
          </a:p>
        </p:txBody>
      </p:sp>
    </p:spTree>
    <p:extLst>
      <p:ext uri="{BB962C8B-B14F-4D97-AF65-F5344CB8AC3E}">
        <p14:creationId xmlns:p14="http://schemas.microsoft.com/office/powerpoint/2010/main" val="45170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803DC3A9-04E6-4764-AF95-CF8570125015}"/>
              </a:ext>
            </a:extLst>
          </p:cNvPr>
          <p:cNvSpPr/>
          <p:nvPr/>
        </p:nvSpPr>
        <p:spPr>
          <a:xfrm>
            <a:off x="5215419" y="2773150"/>
            <a:ext cx="3279625" cy="1000274"/>
          </a:xfrm>
          <a:prstGeom prst="rect">
            <a:avLst/>
          </a:prstGeom>
        </p:spPr>
        <p:txBody>
          <a:bodyPr wrap="square">
            <a:spAutoFit/>
          </a:bodyPr>
          <a:lstStyle/>
          <a:p>
            <a:r>
              <a:rPr lang="ja-JP" altLang="en-US" sz="1200" b="1" dirty="0">
                <a:latin typeface="+mn-ea"/>
              </a:rPr>
              <a:t>・調査設問 </a:t>
            </a:r>
            <a:r>
              <a:rPr lang="en-US" altLang="ja-JP" sz="1200" b="1" dirty="0">
                <a:latin typeface="+mn-ea"/>
              </a:rPr>
              <a:t>10</a:t>
            </a:r>
            <a:r>
              <a:rPr lang="ja-JP" altLang="en-US" sz="1200" b="1" dirty="0">
                <a:latin typeface="+mn-ea"/>
              </a:rPr>
              <a:t>問まで</a:t>
            </a:r>
            <a:r>
              <a:rPr lang="en-US" altLang="ja-JP" sz="1200" b="1" dirty="0">
                <a:latin typeface="+mn-ea"/>
              </a:rPr>
              <a:t>※1 </a:t>
            </a:r>
          </a:p>
          <a:p>
            <a:r>
              <a:rPr lang="ja-JP" altLang="en-US" sz="1200" b="1" dirty="0">
                <a:latin typeface="+mn-ea"/>
              </a:rPr>
              <a:t>・リスト獲得 </a:t>
            </a:r>
            <a:r>
              <a:rPr lang="en-US" altLang="ja-JP" sz="1200" b="1" dirty="0">
                <a:latin typeface="+mn-ea"/>
              </a:rPr>
              <a:t>150</a:t>
            </a:r>
            <a:r>
              <a:rPr lang="ja-JP" altLang="en-US" sz="1200" b="1" dirty="0">
                <a:latin typeface="+mn-ea"/>
              </a:rPr>
              <a:t>名</a:t>
            </a:r>
            <a:endParaRPr lang="en-US" altLang="ja-JP" sz="1200" b="1" dirty="0">
              <a:latin typeface="+mn-ea"/>
            </a:endParaRPr>
          </a:p>
          <a:p>
            <a:r>
              <a:rPr lang="ja-JP" altLang="en-US" sz="1200" b="1" dirty="0">
                <a:latin typeface="+mn-ea"/>
              </a:rPr>
              <a:t>・調査対象 日経ビジネス電子版会員</a:t>
            </a:r>
            <a:endParaRPr lang="en-US" altLang="ja-JP" sz="1200" b="1" dirty="0">
              <a:latin typeface="+mn-ea"/>
            </a:endParaRPr>
          </a:p>
          <a:p>
            <a:r>
              <a:rPr lang="ja-JP" altLang="en-US" sz="1200" b="1" dirty="0">
                <a:latin typeface="+mn-ea"/>
              </a:rPr>
              <a:t>・謝礼、および抽選、発送作業</a:t>
            </a:r>
            <a:r>
              <a:rPr lang="en-US" altLang="ja-JP" sz="1100" b="1" dirty="0">
                <a:latin typeface="+mn-ea"/>
              </a:rPr>
              <a:t>※2</a:t>
            </a:r>
          </a:p>
          <a:p>
            <a:r>
              <a:rPr lang="en-US" altLang="ja-JP" sz="1100" b="1" dirty="0">
                <a:latin typeface="+mn-ea"/>
              </a:rPr>
              <a:t> </a:t>
            </a:r>
            <a:r>
              <a:rPr lang="ja-JP" altLang="en-US" sz="1100" b="1" dirty="0">
                <a:latin typeface="+mn-ea"/>
              </a:rPr>
              <a:t>（</a:t>
            </a:r>
            <a:r>
              <a:rPr lang="en-US" altLang="ja-JP" sz="1100" b="1" dirty="0">
                <a:latin typeface="+mn-ea"/>
              </a:rPr>
              <a:t>5,000</a:t>
            </a:r>
            <a:r>
              <a:rPr lang="ja-JP" altLang="en-US" sz="1100" b="1" dirty="0">
                <a:latin typeface="+mn-ea"/>
              </a:rPr>
              <a:t>円</a:t>
            </a:r>
            <a:r>
              <a:rPr lang="en-US" altLang="ja-JP" sz="1100" b="1" dirty="0">
                <a:latin typeface="+mn-ea"/>
              </a:rPr>
              <a:t>×10</a:t>
            </a:r>
            <a:r>
              <a:rPr lang="ja-JP" altLang="en-US" sz="1100" b="1" dirty="0">
                <a:latin typeface="+mn-ea"/>
              </a:rPr>
              <a:t>名様分の商品券をメールで配送）</a:t>
            </a:r>
            <a:endParaRPr lang="ja-JP" altLang="en-US" sz="1200" b="1" dirty="0">
              <a:latin typeface="+mn-ea"/>
            </a:endParaRPr>
          </a:p>
        </p:txBody>
      </p:sp>
      <p:sp>
        <p:nvSpPr>
          <p:cNvPr id="20" name="正方形/長方形 19">
            <a:extLst>
              <a:ext uri="{FF2B5EF4-FFF2-40B4-BE49-F238E27FC236}">
                <a16:creationId xmlns:a16="http://schemas.microsoft.com/office/drawing/2014/main" id="{7C0253B9-98DC-4D17-994F-9FE14F9EB7AB}"/>
              </a:ext>
            </a:extLst>
          </p:cNvPr>
          <p:cNvSpPr/>
          <p:nvPr/>
        </p:nvSpPr>
        <p:spPr>
          <a:xfrm>
            <a:off x="5310116" y="3850317"/>
            <a:ext cx="2998664" cy="707886"/>
          </a:xfrm>
          <a:prstGeom prst="rect">
            <a:avLst/>
          </a:prstGeom>
        </p:spPr>
        <p:txBody>
          <a:bodyPr wrap="square">
            <a:spAutoFit/>
          </a:bodyPr>
          <a:lstStyle/>
          <a:p>
            <a:r>
              <a:rPr lang="en-US" altLang="ja-JP" sz="1000" b="1" dirty="0">
                <a:latin typeface="+mn-ea"/>
              </a:rPr>
              <a:t>※1 </a:t>
            </a:r>
            <a:r>
              <a:rPr lang="ja-JP" altLang="en-US" sz="1000" b="1" dirty="0">
                <a:latin typeface="+mn-ea"/>
              </a:rPr>
              <a:t>業種、職種、所属部門、従業員数、役職は調査設問外のプロフィール項目として取得します 。</a:t>
            </a:r>
            <a:endParaRPr lang="en-US" altLang="ja-JP" sz="1000" b="1" dirty="0">
              <a:latin typeface="+mn-ea"/>
            </a:endParaRPr>
          </a:p>
          <a:p>
            <a:r>
              <a:rPr lang="en-US" altLang="ja-JP" sz="1000" b="1" dirty="0">
                <a:latin typeface="+mn-ea"/>
              </a:rPr>
              <a:t>※2 </a:t>
            </a:r>
            <a:r>
              <a:rPr lang="ja-JP" altLang="en-US" sz="1000" b="1" dirty="0">
                <a:latin typeface="+mn-ea"/>
              </a:rPr>
              <a:t>謝礼を変更する場合は実費でお見積もりとなります</a:t>
            </a:r>
          </a:p>
        </p:txBody>
      </p:sp>
      <p:sp>
        <p:nvSpPr>
          <p:cNvPr id="54" name="テキスト ボックス 53">
            <a:extLst>
              <a:ext uri="{FF2B5EF4-FFF2-40B4-BE49-F238E27FC236}">
                <a16:creationId xmlns:a16="http://schemas.microsoft.com/office/drawing/2014/main" id="{430C2C0C-0EE3-4E05-A218-D1D8F5A07ADE}"/>
              </a:ext>
            </a:extLst>
          </p:cNvPr>
          <p:cNvSpPr txBox="1"/>
          <p:nvPr/>
        </p:nvSpPr>
        <p:spPr>
          <a:xfrm>
            <a:off x="287524" y="841324"/>
            <a:ext cx="8208912" cy="461665"/>
          </a:xfrm>
          <a:prstGeom prst="rect">
            <a:avLst/>
          </a:prstGeom>
          <a:noFill/>
        </p:spPr>
        <p:txBody>
          <a:bodyPr wrap="square" rtlCol="0">
            <a:spAutoFit/>
          </a:bodyPr>
          <a:lstStyle/>
          <a:p>
            <a:r>
              <a:rPr lang="ja-JP" altLang="en-US" sz="1200" b="1" dirty="0">
                <a:latin typeface="+mn-ea"/>
              </a:rPr>
              <a:t>日経ビジネス電子版の読者を中心とするユーザーに導入意向など貴社の希望にそったアンケートを実施。</a:t>
            </a:r>
          </a:p>
          <a:p>
            <a:r>
              <a:rPr lang="ja-JP" altLang="en-US" sz="1200" b="1" dirty="0">
                <a:latin typeface="+mn-ea"/>
              </a:rPr>
              <a:t>リードとアンケートの回答の結果を納品します。</a:t>
            </a:r>
          </a:p>
        </p:txBody>
      </p:sp>
      <p:sp>
        <p:nvSpPr>
          <p:cNvPr id="67" name="正方形/長方形 66">
            <a:extLst>
              <a:ext uri="{FF2B5EF4-FFF2-40B4-BE49-F238E27FC236}">
                <a16:creationId xmlns:a16="http://schemas.microsoft.com/office/drawing/2014/main" id="{26B9C554-3389-41EB-9080-AADD5F119527}"/>
              </a:ext>
            </a:extLst>
          </p:cNvPr>
          <p:cNvSpPr/>
          <p:nvPr/>
        </p:nvSpPr>
        <p:spPr>
          <a:xfrm>
            <a:off x="627228" y="285486"/>
            <a:ext cx="4844872" cy="391597"/>
          </a:xfrm>
          <a:prstGeom prst="rect">
            <a:avLst/>
          </a:prstGeom>
          <a:solidFill>
            <a:srgbClr val="6E9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n-ea"/>
                <a:ea typeface="+mn-ea"/>
              </a:rPr>
              <a:t>③リサーチ</a:t>
            </a:r>
            <a:r>
              <a:rPr lang="en-US" altLang="ja-JP" sz="2000" b="1" dirty="0">
                <a:latin typeface="+mn-ea"/>
                <a:ea typeface="+mn-ea"/>
              </a:rPr>
              <a:t>Special</a:t>
            </a:r>
            <a:r>
              <a:rPr lang="ja-JP" altLang="en-US" sz="2000" b="1" dirty="0">
                <a:latin typeface="+mn-ea"/>
                <a:ea typeface="+mn-ea"/>
              </a:rPr>
              <a:t>（アンケート型） </a:t>
            </a:r>
          </a:p>
        </p:txBody>
      </p:sp>
      <p:grpSp>
        <p:nvGrpSpPr>
          <p:cNvPr id="72" name="グループ化 71">
            <a:extLst>
              <a:ext uri="{FF2B5EF4-FFF2-40B4-BE49-F238E27FC236}">
                <a16:creationId xmlns:a16="http://schemas.microsoft.com/office/drawing/2014/main" id="{7ACB61A8-44F2-43FC-9C99-246C272C3053}"/>
              </a:ext>
            </a:extLst>
          </p:cNvPr>
          <p:cNvGrpSpPr/>
          <p:nvPr/>
        </p:nvGrpSpPr>
        <p:grpSpPr>
          <a:xfrm>
            <a:off x="573131" y="2629191"/>
            <a:ext cx="1259514" cy="1996510"/>
            <a:chOff x="3199908" y="1509111"/>
            <a:chExt cx="3348564" cy="4480952"/>
          </a:xfrm>
        </p:grpSpPr>
        <p:pic>
          <p:nvPicPr>
            <p:cNvPr id="73" name="図 72" descr="画面の領域">
              <a:extLst>
                <a:ext uri="{FF2B5EF4-FFF2-40B4-BE49-F238E27FC236}">
                  <a16:creationId xmlns:a16="http://schemas.microsoft.com/office/drawing/2014/main" id="{22EB0FEB-8333-4202-8E64-DC1FE6638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9908" y="1509111"/>
              <a:ext cx="3348564" cy="4480952"/>
            </a:xfrm>
            <a:prstGeom prst="rect">
              <a:avLst/>
            </a:prstGeom>
            <a:ln>
              <a:solidFill>
                <a:schemeClr val="bg1">
                  <a:lumMod val="65000"/>
                </a:schemeClr>
              </a:solidFill>
            </a:ln>
          </p:spPr>
        </p:pic>
        <p:pic>
          <p:nvPicPr>
            <p:cNvPr id="74" name="図 73" descr="画面の領域">
              <a:extLst>
                <a:ext uri="{FF2B5EF4-FFF2-40B4-BE49-F238E27FC236}">
                  <a16:creationId xmlns:a16="http://schemas.microsoft.com/office/drawing/2014/main" id="{219D47C8-A758-4191-BEBA-5ED76EBE9DC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16"/>
                      </a14:imgEffect>
                    </a14:imgLayer>
                  </a14:imgProps>
                </a:ext>
                <a:ext uri="{28A0092B-C50C-407E-A947-70E740481C1C}">
                  <a14:useLocalDpi xmlns:a14="http://schemas.microsoft.com/office/drawing/2010/main" val="0"/>
                </a:ext>
              </a:extLst>
            </a:blip>
            <a:srcRect l="9561" t="5767" r="56258" b="86948"/>
            <a:stretch/>
          </p:blipFill>
          <p:spPr>
            <a:xfrm>
              <a:off x="3528393" y="1762850"/>
              <a:ext cx="1144556" cy="326452"/>
            </a:xfrm>
            <a:prstGeom prst="rect">
              <a:avLst/>
            </a:prstGeom>
            <a:ln>
              <a:noFill/>
            </a:ln>
            <a:effectLst>
              <a:softEdge rad="0"/>
            </a:effectLst>
          </p:spPr>
        </p:pic>
      </p:grpSp>
      <p:sp>
        <p:nvSpPr>
          <p:cNvPr id="96" name="正方形/長方形 95">
            <a:extLst>
              <a:ext uri="{FF2B5EF4-FFF2-40B4-BE49-F238E27FC236}">
                <a16:creationId xmlns:a16="http://schemas.microsoft.com/office/drawing/2014/main" id="{F7FEEB26-AAC1-4E34-97F4-76C7B74D0285}"/>
              </a:ext>
            </a:extLst>
          </p:cNvPr>
          <p:cNvSpPr/>
          <p:nvPr/>
        </p:nvSpPr>
        <p:spPr bwMode="auto">
          <a:xfrm>
            <a:off x="303182" y="2098510"/>
            <a:ext cx="1799412" cy="376265"/>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100" b="1" dirty="0">
                <a:solidFill>
                  <a:schemeClr val="bg1"/>
                </a:solidFill>
                <a:latin typeface="游ゴシック" panose="020B0400000000000000" pitchFamily="50" charset="-128"/>
                <a:ea typeface="游ゴシック" panose="020B0400000000000000" pitchFamily="50" charset="-128"/>
              </a:rPr>
              <a:t>ターゲティングメール</a:t>
            </a:r>
            <a:endParaRPr kumimoji="1" lang="en-US" altLang="ja-JP" sz="1100" b="1" dirty="0">
              <a:solidFill>
                <a:schemeClr val="bg1"/>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E4E51D0B-9ACA-45FF-9D03-42909CECA6D7}"/>
              </a:ext>
            </a:extLst>
          </p:cNvPr>
          <p:cNvGrpSpPr/>
          <p:nvPr/>
        </p:nvGrpSpPr>
        <p:grpSpPr>
          <a:xfrm>
            <a:off x="3205938" y="1337493"/>
            <a:ext cx="1886946" cy="4249803"/>
            <a:chOff x="3287482" y="1500286"/>
            <a:chExt cx="2255659" cy="4940886"/>
          </a:xfrm>
        </p:grpSpPr>
        <p:sp>
          <p:nvSpPr>
            <p:cNvPr id="102" name="正方形/長方形 101">
              <a:extLst>
                <a:ext uri="{FF2B5EF4-FFF2-40B4-BE49-F238E27FC236}">
                  <a16:creationId xmlns:a16="http://schemas.microsoft.com/office/drawing/2014/main" id="{7C40607C-FFBD-4D6C-8785-39AA20130D6C}"/>
                </a:ext>
              </a:extLst>
            </p:cNvPr>
            <p:cNvSpPr/>
            <p:nvPr/>
          </p:nvSpPr>
          <p:spPr bwMode="auto">
            <a:xfrm>
              <a:off x="3287482" y="1748461"/>
              <a:ext cx="2180282" cy="4628849"/>
            </a:xfrm>
            <a:prstGeom prst="rect">
              <a:avLst/>
            </a:prstGeom>
            <a:pattFill prst="pct60">
              <a:fgClr>
                <a:schemeClr val="accent2">
                  <a:lumMod val="60000"/>
                  <a:lumOff val="40000"/>
                </a:schemeClr>
              </a:fgClr>
              <a:bgClr>
                <a:schemeClr val="bg1"/>
              </a:bgClr>
            </a:pattFill>
            <a:ln w="28575">
              <a:noFill/>
              <a:prstDash val="sysDot"/>
              <a:miter lim="800000"/>
              <a:headEnd/>
              <a:tailEnd/>
            </a:ln>
          </p:spPr>
          <p:txBody>
            <a:bodyPr wrap="none" rtlCol="0" anchor="t"/>
            <a:lstStyle/>
            <a:p>
              <a:pPr fontAlgn="auto">
                <a:spcBef>
                  <a:spcPts val="0"/>
                </a:spcBef>
                <a:spcAft>
                  <a:spcPts val="0"/>
                </a:spcAft>
              </a:pP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F7FF2143-3ADA-4982-8FD6-AC3004FD61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031" r="17531"/>
            <a:stretch/>
          </p:blipFill>
          <p:spPr>
            <a:xfrm>
              <a:off x="3490960" y="1895363"/>
              <a:ext cx="1763288" cy="4311957"/>
            </a:xfrm>
            <a:prstGeom prst="rect">
              <a:avLst/>
            </a:prstGeom>
          </p:spPr>
        </p:pic>
        <p:sp>
          <p:nvSpPr>
            <p:cNvPr id="103" name="正方形/長方形 102">
              <a:extLst>
                <a:ext uri="{FF2B5EF4-FFF2-40B4-BE49-F238E27FC236}">
                  <a16:creationId xmlns:a16="http://schemas.microsoft.com/office/drawing/2014/main" id="{C3F54B73-4FF2-416C-A864-79219F4A330B}"/>
                </a:ext>
              </a:extLst>
            </p:cNvPr>
            <p:cNvSpPr/>
            <p:nvPr/>
          </p:nvSpPr>
          <p:spPr bwMode="auto">
            <a:xfrm>
              <a:off x="3287482" y="1500286"/>
              <a:ext cx="2180282" cy="263918"/>
            </a:xfrm>
            <a:prstGeom prst="rect">
              <a:avLst/>
            </a:prstGeom>
            <a:solidFill>
              <a:srgbClr val="6D6E71"/>
            </a:solidFill>
            <a:ln w="28575">
              <a:noFill/>
              <a:prstDash val="sysDot"/>
              <a:miter lim="800000"/>
              <a:headEnd/>
              <a:tailEnd/>
            </a:ln>
          </p:spPr>
          <p:txBody>
            <a:bodyPr wrap="none" tIns="54000" bIns="18000" rtlCol="0" anchor="t"/>
            <a:lstStyle/>
            <a:p>
              <a:pPr algn="ctr" fontAlgn="auto">
                <a:spcBef>
                  <a:spcPts val="0"/>
                </a:spcBef>
                <a:spcAft>
                  <a:spcPts val="0"/>
                </a:spcAft>
              </a:pPr>
              <a:r>
                <a:rPr lang="ja-JP" altLang="en-US" sz="900" b="1" dirty="0">
                  <a:solidFill>
                    <a:schemeClr val="bg1"/>
                  </a:solidFill>
                  <a:latin typeface="游ゴシック" panose="020B0400000000000000" pitchFamily="50" charset="-128"/>
                  <a:ea typeface="游ゴシック" panose="020B0400000000000000" pitchFamily="50" charset="-128"/>
                </a:rPr>
                <a:t>アンケートページ</a:t>
              </a:r>
            </a:p>
          </p:txBody>
        </p:sp>
        <p:sp>
          <p:nvSpPr>
            <p:cNvPr id="104" name="正方形/長方形 103">
              <a:extLst>
                <a:ext uri="{FF2B5EF4-FFF2-40B4-BE49-F238E27FC236}">
                  <a16:creationId xmlns:a16="http://schemas.microsoft.com/office/drawing/2014/main" id="{48D6E99F-0CC4-491C-9F85-27F2555AFC45}"/>
                </a:ext>
              </a:extLst>
            </p:cNvPr>
            <p:cNvSpPr/>
            <p:nvPr/>
          </p:nvSpPr>
          <p:spPr>
            <a:xfrm>
              <a:off x="3788067" y="3427854"/>
              <a:ext cx="1144079" cy="1791623"/>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n-ea"/>
                  <a:ea typeface="+mn-ea"/>
                </a:rPr>
                <a:t>調査回答のリードと</a:t>
              </a:r>
            </a:p>
            <a:p>
              <a:pPr algn="ctr"/>
              <a:r>
                <a:rPr lang="ja-JP" altLang="en-US" sz="1200" b="1" dirty="0">
                  <a:latin typeface="+mn-ea"/>
                  <a:ea typeface="+mn-ea"/>
                </a:rPr>
                <a:t>アンケート結果を獲得</a:t>
              </a:r>
            </a:p>
          </p:txBody>
        </p:sp>
        <p:sp>
          <p:nvSpPr>
            <p:cNvPr id="105" name="テキスト ボックス 104">
              <a:extLst>
                <a:ext uri="{FF2B5EF4-FFF2-40B4-BE49-F238E27FC236}">
                  <a16:creationId xmlns:a16="http://schemas.microsoft.com/office/drawing/2014/main" id="{9F7EDAB6-1C74-4FCD-A960-73431954E3B9}"/>
                </a:ext>
              </a:extLst>
            </p:cNvPr>
            <p:cNvSpPr txBox="1"/>
            <p:nvPr/>
          </p:nvSpPr>
          <p:spPr bwMode="auto">
            <a:xfrm>
              <a:off x="3955429" y="6177254"/>
              <a:ext cx="1587712" cy="263918"/>
            </a:xfrm>
            <a:prstGeom prst="rect">
              <a:avLst/>
            </a:prstGeom>
            <a:noFill/>
            <a:ln w="9525">
              <a:noFill/>
              <a:miter lim="800000"/>
              <a:headEnd/>
              <a:tailEnd/>
            </a:ln>
          </p:spPr>
          <p:txBody>
            <a:bodyPr wrap="square" rtlCol="0">
              <a:spAutoFit/>
            </a:bodyPr>
            <a:lstStyle/>
            <a:p>
              <a:pPr eaLnBrk="1" hangingPunct="1"/>
              <a:r>
                <a:rPr kumimoji="1" lang="en-US" altLang="ja-JP" sz="700" b="1" dirty="0">
                  <a:solidFill>
                    <a:schemeClr val="tx1"/>
                  </a:solidFill>
                  <a:latin typeface="游ゴシック" panose="020B0400000000000000" pitchFamily="50" charset="-128"/>
                  <a:ea typeface="游ゴシック" panose="020B0400000000000000" pitchFamily="50" charset="-128"/>
                </a:rPr>
                <a:t>※</a:t>
              </a:r>
              <a:r>
                <a:rPr kumimoji="1" lang="ja-JP" altLang="en-US" sz="700" b="1" dirty="0">
                  <a:solidFill>
                    <a:schemeClr val="tx1"/>
                  </a:solidFill>
                  <a:latin typeface="游ゴシック" panose="020B0400000000000000" pitchFamily="50" charset="-128"/>
                  <a:ea typeface="游ゴシック" panose="020B0400000000000000" pitchFamily="50" charset="-128"/>
                </a:rPr>
                <a:t>画像はイメージです</a:t>
              </a:r>
            </a:p>
          </p:txBody>
        </p:sp>
      </p:grpSp>
      <p:sp>
        <p:nvSpPr>
          <p:cNvPr id="106" name="テキスト ボックス 105">
            <a:extLst>
              <a:ext uri="{FF2B5EF4-FFF2-40B4-BE49-F238E27FC236}">
                <a16:creationId xmlns:a16="http://schemas.microsoft.com/office/drawing/2014/main" id="{98911167-4308-47D3-BE7B-436A5D216725}"/>
              </a:ext>
            </a:extLst>
          </p:cNvPr>
          <p:cNvSpPr txBox="1"/>
          <p:nvPr/>
        </p:nvSpPr>
        <p:spPr>
          <a:xfrm>
            <a:off x="5176243" y="1511310"/>
            <a:ext cx="3312368" cy="954107"/>
          </a:xfrm>
          <a:prstGeom prst="rect">
            <a:avLst/>
          </a:prstGeom>
          <a:noFill/>
        </p:spPr>
        <p:txBody>
          <a:bodyPr wrap="square" rtlCol="0">
            <a:spAutoFit/>
          </a:bodyPr>
          <a:lstStyle/>
          <a:p>
            <a:pPr algn="ctr"/>
            <a:r>
              <a:rPr lang="ja-JP" altLang="en-US" sz="1400" b="1" dirty="0">
                <a:latin typeface="+mn-ea"/>
                <a:cs typeface="Meiryo UI" panose="020B0604030504040204" pitchFamily="50" charset="-128"/>
              </a:rPr>
              <a:t>料金　</a:t>
            </a:r>
            <a:r>
              <a:rPr lang="en-US" altLang="ja-JP" sz="2800" b="1" dirty="0">
                <a:solidFill>
                  <a:srgbClr val="C00000"/>
                </a:solidFill>
                <a:latin typeface="+mn-ea"/>
                <a:cs typeface="Meiryo UI" panose="020B0604030504040204" pitchFamily="50" charset="-128"/>
              </a:rPr>
              <a:t>2,000,000</a:t>
            </a:r>
            <a:r>
              <a:rPr lang="ja-JP" altLang="en-US" sz="2000" b="1" dirty="0">
                <a:latin typeface="+mn-ea"/>
                <a:cs typeface="Meiryo UI" panose="020B0604030504040204" pitchFamily="50" charset="-128"/>
              </a:rPr>
              <a:t>円</a:t>
            </a:r>
            <a:r>
              <a:rPr lang="en-US" altLang="ja-JP" sz="1400" b="1" dirty="0">
                <a:latin typeface="+mn-ea"/>
                <a:cs typeface="Meiryo UI" panose="020B0604030504040204" pitchFamily="50" charset="-128"/>
              </a:rPr>
              <a:t>(</a:t>
            </a:r>
            <a:r>
              <a:rPr lang="ja-JP" altLang="en-US" sz="1400" b="1" dirty="0">
                <a:latin typeface="+mn-ea"/>
                <a:cs typeface="Meiryo UI" panose="020B0604030504040204" pitchFamily="50" charset="-128"/>
              </a:rPr>
              <a:t>税別</a:t>
            </a:r>
            <a:r>
              <a:rPr lang="en-US" altLang="ja-JP" sz="1400" b="1" dirty="0">
                <a:latin typeface="+mn-ea"/>
                <a:cs typeface="Meiryo UI" panose="020B0604030504040204" pitchFamily="50" charset="-128"/>
              </a:rPr>
              <a:t>)</a:t>
            </a:r>
            <a:endParaRPr lang="en-US" altLang="ja-JP" sz="1600" b="1" dirty="0">
              <a:latin typeface="+mn-ea"/>
              <a:cs typeface="Meiryo UI" panose="020B0604030504040204" pitchFamily="50" charset="-128"/>
            </a:endParaRPr>
          </a:p>
          <a:p>
            <a:pPr algn="ctr"/>
            <a:r>
              <a:rPr lang="ja-JP" altLang="en-US" sz="1600" b="1" dirty="0">
                <a:latin typeface="+mn-ea"/>
                <a:cs typeface="Meiryo UI" panose="020B0604030504040204" pitchFamily="50" charset="-128"/>
              </a:rPr>
              <a:t>保証リード数　</a:t>
            </a:r>
            <a:r>
              <a:rPr lang="en-US" altLang="ja-JP" sz="1600" b="1" dirty="0">
                <a:latin typeface="+mn-ea"/>
                <a:cs typeface="Meiryo UI" panose="020B0604030504040204" pitchFamily="50" charset="-128"/>
              </a:rPr>
              <a:t>150</a:t>
            </a:r>
            <a:r>
              <a:rPr lang="ja-JP" altLang="en-US" sz="1600" b="1" dirty="0">
                <a:latin typeface="+mn-ea"/>
                <a:cs typeface="Meiryo UI" panose="020B0604030504040204" pitchFamily="50" charset="-128"/>
              </a:rPr>
              <a:t>件</a:t>
            </a:r>
            <a:endParaRPr lang="en-US" altLang="ja-JP" sz="1600" b="1" dirty="0">
              <a:latin typeface="+mn-ea"/>
              <a:cs typeface="Meiryo UI" panose="020B0604030504040204" pitchFamily="50" charset="-128"/>
            </a:endParaRPr>
          </a:p>
          <a:p>
            <a:pPr algn="ctr"/>
            <a:r>
              <a:rPr lang="ja-JP" altLang="en-US" sz="1200" b="1" dirty="0">
                <a:latin typeface="+mn-ea"/>
                <a:cs typeface="Meiryo UI" panose="020B0604030504040204" pitchFamily="50" charset="-128"/>
              </a:rPr>
              <a:t>（ノンセグメント）</a:t>
            </a:r>
            <a:endParaRPr lang="en-US" altLang="ja-JP" sz="1200" b="1" dirty="0">
              <a:latin typeface="+mn-ea"/>
              <a:cs typeface="Meiryo UI" panose="020B0604030504040204" pitchFamily="50" charset="-128"/>
            </a:endParaRPr>
          </a:p>
        </p:txBody>
      </p:sp>
      <p:cxnSp>
        <p:nvCxnSpPr>
          <p:cNvPr id="107" name="直線コネクタ 106">
            <a:extLst>
              <a:ext uri="{FF2B5EF4-FFF2-40B4-BE49-F238E27FC236}">
                <a16:creationId xmlns:a16="http://schemas.microsoft.com/office/drawing/2014/main" id="{B9D8FA65-234B-417C-99D0-1EF5C76667B8}"/>
              </a:ext>
            </a:extLst>
          </p:cNvPr>
          <p:cNvCxnSpPr>
            <a:cxnSpLocks/>
          </p:cNvCxnSpPr>
          <p:nvPr/>
        </p:nvCxnSpPr>
        <p:spPr>
          <a:xfrm>
            <a:off x="5124213" y="2586267"/>
            <a:ext cx="3600400"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5058E00F-4A4E-4AAD-81EF-8679E18CE354}"/>
              </a:ext>
            </a:extLst>
          </p:cNvPr>
          <p:cNvCxnSpPr>
            <a:cxnSpLocks/>
          </p:cNvCxnSpPr>
          <p:nvPr/>
        </p:nvCxnSpPr>
        <p:spPr>
          <a:xfrm>
            <a:off x="5124213" y="1438857"/>
            <a:ext cx="3600400"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F84B4C91-4361-4A2B-96F3-8EE76A128082}"/>
              </a:ext>
            </a:extLst>
          </p:cNvPr>
          <p:cNvSpPr txBox="1"/>
          <p:nvPr/>
        </p:nvSpPr>
        <p:spPr>
          <a:xfrm>
            <a:off x="1817702" y="5409735"/>
            <a:ext cx="6210682" cy="1477328"/>
          </a:xfrm>
          <a:prstGeom prst="rect">
            <a:avLst/>
          </a:prstGeom>
          <a:noFill/>
        </p:spPr>
        <p:txBody>
          <a:bodyPr wrap="square" rtlCol="0">
            <a:spAutoFit/>
          </a:bodyPr>
          <a:lstStyle/>
          <a:p>
            <a:r>
              <a:rPr lang="en-US" altLang="ja-JP" sz="1000" b="1" dirty="0">
                <a:solidFill>
                  <a:schemeClr val="bg2">
                    <a:lumMod val="25000"/>
                  </a:schemeClr>
                </a:solidFill>
                <a:latin typeface="+mn-ea"/>
                <a:cs typeface="Meiryo UI" panose="020B0604030504040204" pitchFamily="50" charset="-128"/>
              </a:rPr>
              <a:t>【</a:t>
            </a:r>
            <a:r>
              <a:rPr lang="ja-JP" altLang="en-US" sz="1000" b="1" dirty="0">
                <a:solidFill>
                  <a:schemeClr val="bg2">
                    <a:lumMod val="25000"/>
                  </a:schemeClr>
                </a:solidFill>
                <a:latin typeface="+mn-ea"/>
                <a:cs typeface="Meiryo UI" panose="020B0604030504040204" pitchFamily="50" charset="-128"/>
              </a:rPr>
              <a:t>注意事項</a:t>
            </a:r>
            <a:r>
              <a:rPr lang="en-US" altLang="ja-JP" sz="1000" b="1" dirty="0">
                <a:solidFill>
                  <a:schemeClr val="bg2">
                    <a:lumMod val="25000"/>
                  </a:schemeClr>
                </a:solidFill>
                <a:latin typeface="+mn-ea"/>
                <a:cs typeface="Meiryo UI" panose="020B0604030504040204" pitchFamily="50" charset="-128"/>
              </a:rPr>
              <a:t>】</a:t>
            </a:r>
          </a:p>
          <a:p>
            <a:r>
              <a:rPr lang="ja-JP" altLang="en-US" sz="1000" b="1" dirty="0">
                <a:solidFill>
                  <a:schemeClr val="bg2">
                    <a:lumMod val="25000"/>
                  </a:schemeClr>
                </a:solidFill>
                <a:latin typeface="+mn-ea"/>
                <a:cs typeface="Meiryo UI" panose="020B0604030504040204" pitchFamily="50" charset="-128"/>
              </a:rPr>
              <a:t>・調査対象、調査内容によってはお受けできないことがあります。事前にご相談ください。</a:t>
            </a:r>
          </a:p>
          <a:p>
            <a:r>
              <a:rPr lang="ja-JP" altLang="en-US" sz="1000" b="1" dirty="0">
                <a:solidFill>
                  <a:schemeClr val="bg2">
                    <a:lumMod val="25000"/>
                  </a:schemeClr>
                </a:solidFill>
                <a:latin typeface="+mn-ea"/>
                <a:cs typeface="Meiryo UI" panose="020B0604030504040204" pitchFamily="50" charset="-128"/>
              </a:rPr>
              <a:t>・調査用の告知メニューについては、スケジュール、内容の事前確認、レポートはございません。</a:t>
            </a:r>
          </a:p>
          <a:p>
            <a:r>
              <a:rPr lang="ja-JP" altLang="en-US" sz="1000" b="1" dirty="0">
                <a:solidFill>
                  <a:schemeClr val="bg2">
                    <a:lumMod val="25000"/>
                  </a:schemeClr>
                </a:solidFill>
                <a:latin typeface="+mn-ea"/>
                <a:cs typeface="Meiryo UI" panose="020B0604030504040204" pitchFamily="50" charset="-128"/>
              </a:rPr>
              <a:t>・調査対象をセグメントする場合や謝礼内容や発送作業を変更する場合は別途御見積いたします。</a:t>
            </a:r>
          </a:p>
          <a:p>
            <a:r>
              <a:rPr lang="ja-JP" altLang="en-US" sz="1000" b="1" dirty="0">
                <a:solidFill>
                  <a:schemeClr val="bg2">
                    <a:lumMod val="25000"/>
                  </a:schemeClr>
                </a:solidFill>
                <a:latin typeface="+mn-ea"/>
                <a:cs typeface="Meiryo UI" panose="020B0604030504040204" pitchFamily="50" charset="-128"/>
              </a:rPr>
              <a:t>・調査報告書の作成は含まれません。</a:t>
            </a:r>
            <a:endParaRPr lang="en-US" altLang="ja-JP" sz="1000" b="1" dirty="0">
              <a:solidFill>
                <a:schemeClr val="bg2">
                  <a:lumMod val="25000"/>
                </a:schemeClr>
              </a:solidFill>
              <a:latin typeface="+mn-ea"/>
              <a:cs typeface="Meiryo UI" panose="020B0604030504040204" pitchFamily="50" charset="-128"/>
            </a:endParaRPr>
          </a:p>
          <a:p>
            <a:r>
              <a:rPr lang="ja-JP" altLang="en-US" sz="1000" b="1" dirty="0">
                <a:solidFill>
                  <a:schemeClr val="bg2">
                    <a:lumMod val="25000"/>
                  </a:schemeClr>
                </a:solidFill>
                <a:latin typeface="+mn-ea"/>
                <a:cs typeface="Meiryo UI" panose="020B0604030504040204" pitchFamily="50" charset="-128"/>
              </a:rPr>
              <a:t>・実施する設問項目は貴社にてご用意ください。</a:t>
            </a:r>
          </a:p>
          <a:p>
            <a:r>
              <a:rPr lang="ja-JP" altLang="en-US" sz="1000" b="1" dirty="0">
                <a:solidFill>
                  <a:schemeClr val="bg2">
                    <a:lumMod val="25000"/>
                  </a:schemeClr>
                </a:solidFill>
                <a:latin typeface="+mn-ea"/>
                <a:cs typeface="Meiryo UI" panose="020B0604030504040204" pitchFamily="50" charset="-128"/>
              </a:rPr>
              <a:t>・競合ドメイン排除は、</a:t>
            </a:r>
            <a:r>
              <a:rPr lang="en-US" altLang="ja-JP" sz="1000" b="1" dirty="0">
                <a:solidFill>
                  <a:schemeClr val="bg2">
                    <a:lumMod val="25000"/>
                  </a:schemeClr>
                </a:solidFill>
                <a:latin typeface="+mn-ea"/>
                <a:cs typeface="Meiryo UI" panose="020B0604030504040204" pitchFamily="50" charset="-128"/>
              </a:rPr>
              <a:t>10</a:t>
            </a:r>
            <a:r>
              <a:rPr lang="ja-JP" altLang="en-US" sz="1000" b="1" dirty="0">
                <a:solidFill>
                  <a:schemeClr val="bg2">
                    <a:lumMod val="25000"/>
                  </a:schemeClr>
                </a:solidFill>
                <a:latin typeface="+mn-ea"/>
                <a:cs typeface="Meiryo UI" panose="020B0604030504040204" pitchFamily="50" charset="-128"/>
              </a:rPr>
              <a:t>件まで無料です。入稿時に確定した企業ドメインを提供いただきます。</a:t>
            </a:r>
            <a:endParaRPr lang="en-US" altLang="ja-JP" sz="1000" b="1" dirty="0">
              <a:solidFill>
                <a:schemeClr val="bg2">
                  <a:lumMod val="25000"/>
                </a:schemeClr>
              </a:solidFill>
              <a:latin typeface="+mn-ea"/>
              <a:cs typeface="Meiryo UI" panose="020B0604030504040204" pitchFamily="50" charset="-128"/>
            </a:endParaRPr>
          </a:p>
          <a:p>
            <a:r>
              <a:rPr lang="ja-JP" altLang="en-US" sz="1000" b="1" dirty="0">
                <a:solidFill>
                  <a:schemeClr val="bg2">
                    <a:lumMod val="25000"/>
                  </a:schemeClr>
                </a:solidFill>
                <a:latin typeface="+mn-ea"/>
                <a:cs typeface="Meiryo UI" panose="020B0604030504040204" pitchFamily="50" charset="-128"/>
              </a:rPr>
              <a:t>　掲載後の追加や変更はできません。なお、フリーアドレス排除はセグメント条件として承ります。</a:t>
            </a:r>
            <a:endParaRPr lang="en-US" altLang="ja-JP" sz="1000" b="1" dirty="0">
              <a:solidFill>
                <a:schemeClr val="bg2">
                  <a:lumMod val="25000"/>
                </a:schemeClr>
              </a:solidFill>
              <a:latin typeface="+mn-ea"/>
              <a:cs typeface="Meiryo UI" panose="020B0604030504040204" pitchFamily="50" charset="-128"/>
            </a:endParaRPr>
          </a:p>
          <a:p>
            <a:r>
              <a:rPr lang="ja-JP" altLang="en-US" sz="1000" b="1" dirty="0">
                <a:solidFill>
                  <a:schemeClr val="bg2">
                    <a:lumMod val="25000"/>
                  </a:schemeClr>
                </a:solidFill>
                <a:latin typeface="+mn-ea"/>
                <a:cs typeface="Meiryo UI" panose="020B0604030504040204" pitchFamily="50" charset="-128"/>
              </a:rPr>
              <a:t> （競合ドメイン排除の対象とはなりませんので予めご了承ください。）</a:t>
            </a:r>
          </a:p>
        </p:txBody>
      </p:sp>
      <p:sp>
        <p:nvSpPr>
          <p:cNvPr id="5" name="矢印: 右 4">
            <a:extLst>
              <a:ext uri="{FF2B5EF4-FFF2-40B4-BE49-F238E27FC236}">
                <a16:creationId xmlns:a16="http://schemas.microsoft.com/office/drawing/2014/main" id="{F0C6C968-4574-4307-85D5-8928FB6E7E8D}"/>
              </a:ext>
            </a:extLst>
          </p:cNvPr>
          <p:cNvSpPr/>
          <p:nvPr/>
        </p:nvSpPr>
        <p:spPr>
          <a:xfrm>
            <a:off x="2217682" y="3260530"/>
            <a:ext cx="887660" cy="44896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Slide Number Placeholder 6">
            <a:extLst>
              <a:ext uri="{FF2B5EF4-FFF2-40B4-BE49-F238E27FC236}">
                <a16:creationId xmlns:a16="http://schemas.microsoft.com/office/drawing/2014/main" id="{F867A1E0-A758-4EEE-884F-75128AB4878F}"/>
              </a:ext>
            </a:extLst>
          </p:cNvPr>
          <p:cNvSpPr>
            <a:spLocks noGrp="1"/>
          </p:cNvSpPr>
          <p:nvPr>
            <p:ph type="sldNum" sz="quarter" idx="4294967295"/>
          </p:nvPr>
        </p:nvSpPr>
        <p:spPr>
          <a:xfrm>
            <a:off x="7051104" y="6491804"/>
            <a:ext cx="2057400" cy="365125"/>
          </a:xfrm>
        </p:spPr>
        <p:txBody>
          <a:bodyPr/>
          <a:lstStyle>
            <a:lvl1pPr>
              <a:defRPr b="1">
                <a:solidFill>
                  <a:schemeClr val="bg1"/>
                </a:solidFill>
              </a:defRPr>
            </a:lvl1pPr>
          </a:lstStyle>
          <a:p>
            <a:fld id="{62C86DFF-5C23-9B49-AD2F-1D99D1467FB4}" type="slidenum">
              <a:rPr lang="ja-JP" altLang="en-US" smtClean="0"/>
              <a:pPr/>
              <a:t>12</a:t>
            </a:fld>
            <a:endParaRPr lang="ja-JP" altLang="en-US" dirty="0"/>
          </a:p>
        </p:txBody>
      </p:sp>
    </p:spTree>
    <p:extLst>
      <p:ext uri="{BB962C8B-B14F-4D97-AF65-F5344CB8AC3E}">
        <p14:creationId xmlns:p14="http://schemas.microsoft.com/office/powerpoint/2010/main" val="179508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a:extLst>
              <a:ext uri="{FF2B5EF4-FFF2-40B4-BE49-F238E27FC236}">
                <a16:creationId xmlns:a16="http://schemas.microsoft.com/office/drawing/2014/main" id="{03D4C8B7-FE3E-47C5-BC7D-5116F8E12E75}"/>
              </a:ext>
            </a:extLst>
          </p:cNvPr>
          <p:cNvSpPr/>
          <p:nvPr/>
        </p:nvSpPr>
        <p:spPr>
          <a:xfrm>
            <a:off x="627229" y="285486"/>
            <a:ext cx="5528948" cy="391597"/>
          </a:xfrm>
          <a:prstGeom prst="rect">
            <a:avLst/>
          </a:prstGeom>
          <a:solidFill>
            <a:srgbClr val="006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n-ea"/>
                <a:ea typeface="+mn-ea"/>
              </a:rPr>
              <a:t>④</a:t>
            </a:r>
            <a:r>
              <a:rPr lang="en-US" altLang="ja-JP" sz="2000" b="1" dirty="0">
                <a:latin typeface="+mn-ea"/>
                <a:ea typeface="+mn-ea"/>
              </a:rPr>
              <a:t>Special (</a:t>
            </a:r>
            <a:r>
              <a:rPr lang="ja-JP" altLang="en-US" sz="2000" b="1" dirty="0">
                <a:latin typeface="+mn-ea"/>
                <a:ea typeface="+mn-ea"/>
              </a:rPr>
              <a:t>定型フォーマット、ページ遷移型</a:t>
            </a:r>
            <a:r>
              <a:rPr lang="en-US" altLang="ja-JP" sz="2000" b="1" dirty="0">
                <a:latin typeface="+mn-ea"/>
                <a:ea typeface="+mn-ea"/>
              </a:rPr>
              <a:t>)</a:t>
            </a:r>
          </a:p>
        </p:txBody>
      </p:sp>
      <p:grpSp>
        <p:nvGrpSpPr>
          <p:cNvPr id="73" name="グループ化 72">
            <a:extLst>
              <a:ext uri="{FF2B5EF4-FFF2-40B4-BE49-F238E27FC236}">
                <a16:creationId xmlns:a16="http://schemas.microsoft.com/office/drawing/2014/main" id="{373B4F16-A98C-42C0-A066-1F7B48C57311}"/>
              </a:ext>
            </a:extLst>
          </p:cNvPr>
          <p:cNvGrpSpPr/>
          <p:nvPr/>
        </p:nvGrpSpPr>
        <p:grpSpPr>
          <a:xfrm>
            <a:off x="1002731" y="4888101"/>
            <a:ext cx="766260" cy="1214632"/>
            <a:chOff x="3199908" y="1509111"/>
            <a:chExt cx="3348564" cy="4480952"/>
          </a:xfrm>
        </p:grpSpPr>
        <p:pic>
          <p:nvPicPr>
            <p:cNvPr id="77" name="図 76" descr="画面の領域">
              <a:extLst>
                <a:ext uri="{FF2B5EF4-FFF2-40B4-BE49-F238E27FC236}">
                  <a16:creationId xmlns:a16="http://schemas.microsoft.com/office/drawing/2014/main" id="{27E2FCBB-729D-42FF-95B3-5A9886299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9908" y="1509111"/>
              <a:ext cx="3348564" cy="4480952"/>
            </a:xfrm>
            <a:prstGeom prst="rect">
              <a:avLst/>
            </a:prstGeom>
            <a:ln>
              <a:solidFill>
                <a:schemeClr val="bg1">
                  <a:lumMod val="65000"/>
                </a:schemeClr>
              </a:solidFill>
            </a:ln>
          </p:spPr>
        </p:pic>
        <p:pic>
          <p:nvPicPr>
            <p:cNvPr id="80" name="図 79" descr="画面の領域">
              <a:extLst>
                <a:ext uri="{FF2B5EF4-FFF2-40B4-BE49-F238E27FC236}">
                  <a16:creationId xmlns:a16="http://schemas.microsoft.com/office/drawing/2014/main" id="{EAFEA30E-2DBC-4B8B-B544-A1CC4D0A1D2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16"/>
                      </a14:imgEffect>
                    </a14:imgLayer>
                  </a14:imgProps>
                </a:ext>
                <a:ext uri="{28A0092B-C50C-407E-A947-70E740481C1C}">
                  <a14:useLocalDpi xmlns:a14="http://schemas.microsoft.com/office/drawing/2010/main" val="0"/>
                </a:ext>
              </a:extLst>
            </a:blip>
            <a:srcRect l="9561" t="5767" r="56258" b="86948"/>
            <a:stretch/>
          </p:blipFill>
          <p:spPr>
            <a:xfrm>
              <a:off x="3528393" y="1762850"/>
              <a:ext cx="1144556" cy="326452"/>
            </a:xfrm>
            <a:prstGeom prst="rect">
              <a:avLst/>
            </a:prstGeom>
            <a:ln>
              <a:noFill/>
            </a:ln>
            <a:effectLst>
              <a:softEdge rad="0"/>
            </a:effectLst>
          </p:spPr>
        </p:pic>
      </p:grpSp>
      <p:sp>
        <p:nvSpPr>
          <p:cNvPr id="81" name="正方形/長方形 80">
            <a:extLst>
              <a:ext uri="{FF2B5EF4-FFF2-40B4-BE49-F238E27FC236}">
                <a16:creationId xmlns:a16="http://schemas.microsoft.com/office/drawing/2014/main" id="{1EF1A32B-4411-45BE-905A-C313E100FEA1}"/>
              </a:ext>
            </a:extLst>
          </p:cNvPr>
          <p:cNvSpPr/>
          <p:nvPr/>
        </p:nvSpPr>
        <p:spPr bwMode="auto">
          <a:xfrm>
            <a:off x="291522" y="1839868"/>
            <a:ext cx="1817559" cy="236184"/>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200" b="1" dirty="0">
                <a:solidFill>
                  <a:schemeClr val="bg1"/>
                </a:solidFill>
                <a:latin typeface="游ゴシック" panose="020B0400000000000000" pitchFamily="50" charset="-128"/>
                <a:ea typeface="游ゴシック" panose="020B0400000000000000" pitchFamily="50" charset="-128"/>
              </a:rPr>
              <a:t>日経ビジネス電子版</a:t>
            </a:r>
            <a:endParaRPr kumimoji="1" lang="en-US" altLang="ja-JP" sz="1200" b="1" dirty="0">
              <a:solidFill>
                <a:schemeClr val="bg1"/>
              </a:solidFill>
              <a:latin typeface="游ゴシック" panose="020B0400000000000000" pitchFamily="50" charset="-128"/>
              <a:ea typeface="游ゴシック" panose="020B0400000000000000" pitchFamily="50" charset="-128"/>
            </a:endParaRPr>
          </a:p>
        </p:txBody>
      </p:sp>
      <p:pic>
        <p:nvPicPr>
          <p:cNvPr id="82" name="図 81" descr="スクリーンショット が含まれている画像&#10;&#10;自動的に生成された説明">
            <a:extLst>
              <a:ext uri="{FF2B5EF4-FFF2-40B4-BE49-F238E27FC236}">
                <a16:creationId xmlns:a16="http://schemas.microsoft.com/office/drawing/2014/main" id="{0202A67B-169B-46F3-BC2E-CB48949BA7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1582" y="2543736"/>
            <a:ext cx="1286822" cy="1088121"/>
          </a:xfrm>
          <a:prstGeom prst="rect">
            <a:avLst/>
          </a:prstGeom>
          <a:ln>
            <a:solidFill>
              <a:schemeClr val="bg1">
                <a:lumMod val="75000"/>
              </a:schemeClr>
            </a:solidFill>
          </a:ln>
        </p:spPr>
      </p:pic>
      <p:pic>
        <p:nvPicPr>
          <p:cNvPr id="83" name="図 82" descr="スクリーンショット が含まれている画像&#10;&#10;自動的に生成された説明">
            <a:extLst>
              <a:ext uri="{FF2B5EF4-FFF2-40B4-BE49-F238E27FC236}">
                <a16:creationId xmlns:a16="http://schemas.microsoft.com/office/drawing/2014/main" id="{6E9AF69D-487F-4A2F-B65E-37F72ECAFF2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7317" y="2267956"/>
            <a:ext cx="1346397" cy="1138496"/>
          </a:xfrm>
          <a:prstGeom prst="rect">
            <a:avLst/>
          </a:prstGeom>
          <a:ln>
            <a:solidFill>
              <a:schemeClr val="bg1">
                <a:lumMod val="75000"/>
              </a:schemeClr>
            </a:solidFill>
          </a:ln>
        </p:spPr>
      </p:pic>
      <p:grpSp>
        <p:nvGrpSpPr>
          <p:cNvPr id="84" name="グループ化 83">
            <a:extLst>
              <a:ext uri="{FF2B5EF4-FFF2-40B4-BE49-F238E27FC236}">
                <a16:creationId xmlns:a16="http://schemas.microsoft.com/office/drawing/2014/main" id="{E6FB54D4-2F5E-459C-874A-C116365AB0AB}"/>
              </a:ext>
            </a:extLst>
          </p:cNvPr>
          <p:cNvGrpSpPr/>
          <p:nvPr/>
        </p:nvGrpSpPr>
        <p:grpSpPr>
          <a:xfrm>
            <a:off x="1649156" y="3224332"/>
            <a:ext cx="523834" cy="991932"/>
            <a:chOff x="1036290" y="1013744"/>
            <a:chExt cx="1579562" cy="3024188"/>
          </a:xfrm>
        </p:grpSpPr>
        <p:grpSp>
          <p:nvGrpSpPr>
            <p:cNvPr id="85" name="グループ化 9">
              <a:extLst>
                <a:ext uri="{FF2B5EF4-FFF2-40B4-BE49-F238E27FC236}">
                  <a16:creationId xmlns:a16="http://schemas.microsoft.com/office/drawing/2014/main" id="{AA0D6132-05EA-4885-96B4-C462890377CA}"/>
                </a:ext>
              </a:extLst>
            </p:cNvPr>
            <p:cNvGrpSpPr>
              <a:grpSpLocks/>
            </p:cNvGrpSpPr>
            <p:nvPr/>
          </p:nvGrpSpPr>
          <p:grpSpPr bwMode="auto">
            <a:xfrm>
              <a:off x="1036290" y="1013744"/>
              <a:ext cx="1579562" cy="3024188"/>
              <a:chOff x="988119" y="1323268"/>
              <a:chExt cx="1580140" cy="3050832"/>
            </a:xfrm>
          </p:grpSpPr>
          <p:sp>
            <p:nvSpPr>
              <p:cNvPr id="90" name="AutoShape 1339">
                <a:extLst>
                  <a:ext uri="{FF2B5EF4-FFF2-40B4-BE49-F238E27FC236}">
                    <a16:creationId xmlns:a16="http://schemas.microsoft.com/office/drawing/2014/main" id="{55EB25B1-ECFF-412B-827C-7DCE695DFD9A}"/>
                  </a:ext>
                </a:extLst>
              </p:cNvPr>
              <p:cNvSpPr>
                <a:spLocks noChangeArrowheads="1"/>
              </p:cNvSpPr>
              <p:nvPr/>
            </p:nvSpPr>
            <p:spPr bwMode="auto">
              <a:xfrm>
                <a:off x="988119" y="1323268"/>
                <a:ext cx="1580140" cy="3050832"/>
              </a:xfrm>
              <a:prstGeom prst="roundRect">
                <a:avLst>
                  <a:gd name="adj" fmla="val 16667"/>
                </a:avLst>
              </a:prstGeom>
              <a:solidFill>
                <a:schemeClr val="bg2">
                  <a:lumMod val="50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91" name="AutoShape 1340">
                <a:extLst>
                  <a:ext uri="{FF2B5EF4-FFF2-40B4-BE49-F238E27FC236}">
                    <a16:creationId xmlns:a16="http://schemas.microsoft.com/office/drawing/2014/main" id="{1FB01267-D286-4B70-A181-56C0A642B5DA}"/>
                  </a:ext>
                </a:extLst>
              </p:cNvPr>
              <p:cNvSpPr>
                <a:spLocks noChangeArrowheads="1"/>
              </p:cNvSpPr>
              <p:nvPr/>
            </p:nvSpPr>
            <p:spPr bwMode="auto">
              <a:xfrm>
                <a:off x="1015735" y="1378519"/>
                <a:ext cx="1526108" cy="2941531"/>
              </a:xfrm>
              <a:prstGeom prst="roundRect">
                <a:avLst>
                  <a:gd name="adj" fmla="val 16667"/>
                </a:avLst>
              </a:prstGeom>
              <a:solidFill>
                <a:srgbClr val="000000"/>
              </a:solidFill>
              <a:ln w="9525">
                <a:noFill/>
                <a:round/>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sp>
            <p:nvSpPr>
              <p:cNvPr id="92" name="AutoShape 1341">
                <a:extLst>
                  <a:ext uri="{FF2B5EF4-FFF2-40B4-BE49-F238E27FC236}">
                    <a16:creationId xmlns:a16="http://schemas.microsoft.com/office/drawing/2014/main" id="{339DA56C-B816-40CC-9B85-BE353E274435}"/>
                  </a:ext>
                </a:extLst>
              </p:cNvPr>
              <p:cNvSpPr>
                <a:spLocks noChangeArrowheads="1"/>
              </p:cNvSpPr>
              <p:nvPr/>
            </p:nvSpPr>
            <p:spPr bwMode="auto">
              <a:xfrm>
                <a:off x="1052958" y="1409748"/>
                <a:ext cx="1450463" cy="2876670"/>
              </a:xfrm>
              <a:prstGeom prst="roundRect">
                <a:avLst>
                  <a:gd name="adj" fmla="val 16667"/>
                </a:avLst>
              </a:prstGeom>
              <a:gradFill rotWithShape="1">
                <a:gsLst>
                  <a:gs pos="0">
                    <a:srgbClr val="6D6D6D"/>
                  </a:gs>
                  <a:gs pos="100000">
                    <a:srgbClr val="000000"/>
                  </a:gs>
                </a:gsLst>
                <a:lin ang="2700000" scaled="1"/>
              </a:gradFill>
              <a:ln w="9525">
                <a:noFill/>
                <a:round/>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sp>
            <p:nvSpPr>
              <p:cNvPr id="93" name="AutoShape 1342">
                <a:extLst>
                  <a:ext uri="{FF2B5EF4-FFF2-40B4-BE49-F238E27FC236}">
                    <a16:creationId xmlns:a16="http://schemas.microsoft.com/office/drawing/2014/main" id="{C78F14B5-714D-4A37-8B96-FF263E6064A0}"/>
                  </a:ext>
                </a:extLst>
              </p:cNvPr>
              <p:cNvSpPr>
                <a:spLocks noChangeArrowheads="1"/>
              </p:cNvSpPr>
              <p:nvPr/>
            </p:nvSpPr>
            <p:spPr bwMode="auto">
              <a:xfrm>
                <a:off x="1696403" y="1486620"/>
                <a:ext cx="163572" cy="56053"/>
              </a:xfrm>
              <a:prstGeom prst="roundRect">
                <a:avLst>
                  <a:gd name="adj" fmla="val 50000"/>
                </a:avLst>
              </a:prstGeom>
              <a:solidFill>
                <a:schemeClr val="bg2">
                  <a:lumMod val="25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94" name="AutoShape 1344">
                <a:extLst>
                  <a:ext uri="{FF2B5EF4-FFF2-40B4-BE49-F238E27FC236}">
                    <a16:creationId xmlns:a16="http://schemas.microsoft.com/office/drawing/2014/main" id="{B576A0D4-B07C-4975-B1BF-DDA7AD80BED8}"/>
                  </a:ext>
                </a:extLst>
              </p:cNvPr>
              <p:cNvSpPr>
                <a:spLocks noChangeArrowheads="1"/>
              </p:cNvSpPr>
              <p:nvPr/>
            </p:nvSpPr>
            <p:spPr bwMode="auto">
              <a:xfrm>
                <a:off x="1696403" y="4156298"/>
                <a:ext cx="163572" cy="56052"/>
              </a:xfrm>
              <a:prstGeom prst="roundRect">
                <a:avLst>
                  <a:gd name="adj" fmla="val 50000"/>
                </a:avLst>
              </a:prstGeom>
              <a:solidFill>
                <a:schemeClr val="bg2">
                  <a:lumMod val="25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95" name="Rectangle 1343">
                <a:extLst>
                  <a:ext uri="{FF2B5EF4-FFF2-40B4-BE49-F238E27FC236}">
                    <a16:creationId xmlns:a16="http://schemas.microsoft.com/office/drawing/2014/main" id="{B2E21404-C755-4F69-A107-2BC3FA114F90}"/>
                  </a:ext>
                </a:extLst>
              </p:cNvPr>
              <p:cNvSpPr>
                <a:spLocks noChangeArrowheads="1"/>
              </p:cNvSpPr>
              <p:nvPr/>
            </p:nvSpPr>
            <p:spPr bwMode="auto">
              <a:xfrm>
                <a:off x="1152617" y="1815724"/>
                <a:ext cx="1252345" cy="2175251"/>
              </a:xfrm>
              <a:prstGeom prst="rect">
                <a:avLst/>
              </a:prstGeom>
              <a:solidFill>
                <a:schemeClr val="bg1"/>
              </a:solidFill>
              <a:ln w="9525">
                <a:noFill/>
                <a:miter lim="800000"/>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grpSp>
        <p:grpSp>
          <p:nvGrpSpPr>
            <p:cNvPr id="86" name="グループ化 85">
              <a:extLst>
                <a:ext uri="{FF2B5EF4-FFF2-40B4-BE49-F238E27FC236}">
                  <a16:creationId xmlns:a16="http://schemas.microsoft.com/office/drawing/2014/main" id="{343DACBB-DD44-49D5-8248-2147403284E3}"/>
                </a:ext>
              </a:extLst>
            </p:cNvPr>
            <p:cNvGrpSpPr/>
            <p:nvPr/>
          </p:nvGrpSpPr>
          <p:grpSpPr>
            <a:xfrm>
              <a:off x="1190812" y="1501899"/>
              <a:ext cx="1259460" cy="2056113"/>
              <a:chOff x="4078471" y="3756695"/>
              <a:chExt cx="1236221" cy="2015837"/>
            </a:xfrm>
          </p:grpSpPr>
          <p:pic>
            <p:nvPicPr>
              <p:cNvPr id="88" name="図 87">
                <a:extLst>
                  <a:ext uri="{FF2B5EF4-FFF2-40B4-BE49-F238E27FC236}">
                    <a16:creationId xmlns:a16="http://schemas.microsoft.com/office/drawing/2014/main" id="{24EBDD52-8CEB-4B7E-924E-8FBA0D62CE1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88204" y="3756695"/>
                <a:ext cx="1226488" cy="2015837"/>
              </a:xfrm>
              <a:prstGeom prst="rect">
                <a:avLst/>
              </a:prstGeom>
              <a:ln w="19050">
                <a:solidFill>
                  <a:schemeClr val="bg1">
                    <a:lumMod val="50000"/>
                  </a:schemeClr>
                </a:solidFill>
              </a:ln>
            </p:spPr>
          </p:pic>
          <p:sp>
            <p:nvSpPr>
              <p:cNvPr id="89" name="波線 88">
                <a:extLst>
                  <a:ext uri="{FF2B5EF4-FFF2-40B4-BE49-F238E27FC236}">
                    <a16:creationId xmlns:a16="http://schemas.microsoft.com/office/drawing/2014/main" id="{E7E19136-C6E9-4E68-BC2B-DCC525962BEE}"/>
                  </a:ext>
                </a:extLst>
              </p:cNvPr>
              <p:cNvSpPr/>
              <p:nvPr/>
            </p:nvSpPr>
            <p:spPr bwMode="auto">
              <a:xfrm flipV="1">
                <a:off x="4078471" y="4840586"/>
                <a:ext cx="1228788" cy="319422"/>
              </a:xfrm>
              <a:prstGeom prst="wave">
                <a:avLst>
                  <a:gd name="adj1" fmla="val 20000"/>
                  <a:gd name="adj2" fmla="val 1"/>
                </a:avLst>
              </a:prstGeom>
              <a:solidFill>
                <a:schemeClr val="bg1"/>
              </a:solidFill>
              <a:ln w="12700">
                <a:solidFill>
                  <a:schemeClr val="bg1">
                    <a:lumMod val="50000"/>
                  </a:schemeClr>
                </a:solidFill>
                <a:prstDash val="solid"/>
                <a:miter lim="800000"/>
                <a:headEnd/>
                <a:tailEnd/>
              </a:ln>
            </p:spPr>
            <p:txBody>
              <a:bodyPr wrap="none" rtlCol="0" anchor="ctr"/>
              <a:lstStyle/>
              <a:p>
                <a:pPr algn="ctr" fontAlgn="auto">
                  <a:spcBef>
                    <a:spcPts val="0"/>
                  </a:spcBef>
                  <a:spcAft>
                    <a:spcPts val="0"/>
                  </a:spcAft>
                </a:pPr>
                <a:endParaRPr kumimoji="1" lang="ja-JP" altLang="en-US" sz="1600" dirty="0">
                  <a:solidFill>
                    <a:schemeClr val="bg1">
                      <a:lumMod val="50000"/>
                    </a:schemeClr>
                  </a:solidFill>
                  <a:ea typeface="ＭＳ Ｐゴシック" pitchFamily="50" charset="-128"/>
                </a:endParaRPr>
              </a:p>
            </p:txBody>
          </p:sp>
        </p:grpSp>
        <p:sp>
          <p:nvSpPr>
            <p:cNvPr id="87" name="正方形/長方形 86">
              <a:extLst>
                <a:ext uri="{FF2B5EF4-FFF2-40B4-BE49-F238E27FC236}">
                  <a16:creationId xmlns:a16="http://schemas.microsoft.com/office/drawing/2014/main" id="{9A96F9C7-3F37-4BDA-A920-9780EE6A3D6B}"/>
                </a:ext>
              </a:extLst>
            </p:cNvPr>
            <p:cNvSpPr/>
            <p:nvPr/>
          </p:nvSpPr>
          <p:spPr bwMode="auto">
            <a:xfrm>
              <a:off x="1202360" y="2942454"/>
              <a:ext cx="1257827" cy="706494"/>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1400" dirty="0">
                <a:solidFill>
                  <a:schemeClr val="bg1">
                    <a:lumMod val="50000"/>
                  </a:schemeClr>
                </a:solidFill>
                <a:ea typeface="ＭＳ Ｐゴシック" pitchFamily="50" charset="-128"/>
              </a:endParaRPr>
            </a:p>
          </p:txBody>
        </p:sp>
      </p:grpSp>
      <p:grpSp>
        <p:nvGrpSpPr>
          <p:cNvPr id="96" name="グループ化 95">
            <a:extLst>
              <a:ext uri="{FF2B5EF4-FFF2-40B4-BE49-F238E27FC236}">
                <a16:creationId xmlns:a16="http://schemas.microsoft.com/office/drawing/2014/main" id="{C3FEAC51-0F17-4725-BE11-107DECA80E1F}"/>
              </a:ext>
            </a:extLst>
          </p:cNvPr>
          <p:cNvGrpSpPr/>
          <p:nvPr/>
        </p:nvGrpSpPr>
        <p:grpSpPr>
          <a:xfrm>
            <a:off x="899658" y="3201874"/>
            <a:ext cx="564827" cy="978138"/>
            <a:chOff x="808944" y="4339288"/>
            <a:chExt cx="1135380" cy="1723826"/>
          </a:xfrm>
        </p:grpSpPr>
        <p:pic>
          <p:nvPicPr>
            <p:cNvPr id="97" name="図 96" descr="スクリーンショット が含まれている画像&#10;&#10;非常に高い精度で生成された説明">
              <a:extLst>
                <a:ext uri="{FF2B5EF4-FFF2-40B4-BE49-F238E27FC236}">
                  <a16:creationId xmlns:a16="http://schemas.microsoft.com/office/drawing/2014/main" id="{B630D814-D878-4E63-A725-8A1FBC0F7FB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645"/>
            <a:stretch/>
          </p:blipFill>
          <p:spPr>
            <a:xfrm>
              <a:off x="831442" y="4339288"/>
              <a:ext cx="1096042" cy="1699823"/>
            </a:xfrm>
            <a:prstGeom prst="rect">
              <a:avLst/>
            </a:prstGeom>
            <a:ln w="28575">
              <a:solidFill>
                <a:schemeClr val="bg1">
                  <a:lumMod val="50000"/>
                </a:schemeClr>
              </a:solidFill>
            </a:ln>
          </p:spPr>
        </p:pic>
        <p:pic>
          <p:nvPicPr>
            <p:cNvPr id="98" name="図 97" descr="スクリーンショット が含まれている画像&#10;&#10;非常に高い精度で生成された説明">
              <a:extLst>
                <a:ext uri="{FF2B5EF4-FFF2-40B4-BE49-F238E27FC236}">
                  <a16:creationId xmlns:a16="http://schemas.microsoft.com/office/drawing/2014/main" id="{487D11A7-B490-445B-AA61-CCA46235D93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2181"/>
            <a:stretch/>
          </p:blipFill>
          <p:spPr>
            <a:xfrm>
              <a:off x="847460" y="5458212"/>
              <a:ext cx="1073943" cy="604902"/>
            </a:xfrm>
            <a:prstGeom prst="rect">
              <a:avLst/>
            </a:prstGeom>
            <a:ln w="28575">
              <a:solidFill>
                <a:schemeClr val="bg1">
                  <a:lumMod val="50000"/>
                </a:schemeClr>
              </a:solidFill>
            </a:ln>
          </p:spPr>
        </p:pic>
        <p:sp>
          <p:nvSpPr>
            <p:cNvPr id="99" name="波線 98">
              <a:extLst>
                <a:ext uri="{FF2B5EF4-FFF2-40B4-BE49-F238E27FC236}">
                  <a16:creationId xmlns:a16="http://schemas.microsoft.com/office/drawing/2014/main" id="{F53F534D-7CF8-4357-90EE-089707C904AC}"/>
                </a:ext>
              </a:extLst>
            </p:cNvPr>
            <p:cNvSpPr/>
            <p:nvPr/>
          </p:nvSpPr>
          <p:spPr bwMode="auto">
            <a:xfrm flipV="1">
              <a:off x="808944" y="5279442"/>
              <a:ext cx="1133943" cy="313153"/>
            </a:xfrm>
            <a:prstGeom prst="wave">
              <a:avLst>
                <a:gd name="adj1" fmla="val 20000"/>
                <a:gd name="adj2" fmla="val 1"/>
              </a:avLst>
            </a:prstGeom>
            <a:solidFill>
              <a:schemeClr val="bg1"/>
            </a:solidFill>
            <a:ln w="19050">
              <a:solidFill>
                <a:schemeClr val="bg1">
                  <a:lumMod val="50000"/>
                </a:schemeClr>
              </a:solidFill>
              <a:prstDash val="solid"/>
              <a:miter lim="800000"/>
              <a:headEnd/>
              <a:tailEnd/>
            </a:ln>
          </p:spPr>
          <p:txBody>
            <a:bodyPr wrap="none" rtlCol="0" anchor="ctr"/>
            <a:lstStyle/>
            <a:p>
              <a:pPr algn="ctr" fontAlgn="auto">
                <a:spcBef>
                  <a:spcPts val="0"/>
                </a:spcBef>
                <a:spcAft>
                  <a:spcPts val="0"/>
                </a:spcAft>
              </a:pPr>
              <a:endParaRPr kumimoji="1" lang="ja-JP" altLang="en-US" sz="1600" dirty="0">
                <a:solidFill>
                  <a:schemeClr val="bg1">
                    <a:lumMod val="50000"/>
                  </a:schemeClr>
                </a:solidFill>
                <a:ea typeface="ＭＳ Ｐゴシック" pitchFamily="50" charset="-128"/>
              </a:endParaRPr>
            </a:p>
          </p:txBody>
        </p:sp>
        <p:cxnSp>
          <p:nvCxnSpPr>
            <p:cNvPr id="100" name="直線コネクタ 99">
              <a:extLst>
                <a:ext uri="{FF2B5EF4-FFF2-40B4-BE49-F238E27FC236}">
                  <a16:creationId xmlns:a16="http://schemas.microsoft.com/office/drawing/2014/main" id="{EF73BDD9-CE6B-4000-A905-A8269D9D06B2}"/>
                </a:ext>
              </a:extLst>
            </p:cNvPr>
            <p:cNvCxnSpPr>
              <a:cxnSpLocks/>
            </p:cNvCxnSpPr>
            <p:nvPr/>
          </p:nvCxnSpPr>
          <p:spPr>
            <a:xfrm>
              <a:off x="808944" y="5332025"/>
              <a:ext cx="0" cy="21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3088A288-FF6E-4370-A62B-A2197363F6FE}"/>
                </a:ext>
              </a:extLst>
            </p:cNvPr>
            <p:cNvCxnSpPr>
              <a:cxnSpLocks/>
            </p:cNvCxnSpPr>
            <p:nvPr/>
          </p:nvCxnSpPr>
          <p:spPr>
            <a:xfrm>
              <a:off x="1944324" y="5335835"/>
              <a:ext cx="0" cy="21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2" name="正方形/長方形 101">
            <a:extLst>
              <a:ext uri="{FF2B5EF4-FFF2-40B4-BE49-F238E27FC236}">
                <a16:creationId xmlns:a16="http://schemas.microsoft.com/office/drawing/2014/main" id="{514FAF4D-A739-4EEE-8094-80D8F74703BF}"/>
              </a:ext>
            </a:extLst>
          </p:cNvPr>
          <p:cNvSpPr/>
          <p:nvPr/>
        </p:nvSpPr>
        <p:spPr bwMode="auto">
          <a:xfrm>
            <a:off x="286244" y="4312453"/>
            <a:ext cx="1799412" cy="376265"/>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100" b="1" dirty="0">
                <a:solidFill>
                  <a:schemeClr val="bg1"/>
                </a:solidFill>
                <a:latin typeface="游ゴシック" panose="020B0400000000000000" pitchFamily="50" charset="-128"/>
                <a:ea typeface="游ゴシック" panose="020B0400000000000000" pitchFamily="50" charset="-128"/>
              </a:rPr>
              <a:t>ターゲティングメール</a:t>
            </a:r>
            <a:endParaRPr kumimoji="1" lang="en-US" altLang="ja-JP" sz="1100" b="1" dirty="0">
              <a:solidFill>
                <a:schemeClr val="bg1"/>
              </a:solidFill>
              <a:latin typeface="游ゴシック" panose="020B0400000000000000" pitchFamily="50" charset="-128"/>
              <a:ea typeface="游ゴシック" panose="020B0400000000000000" pitchFamily="50" charset="-128"/>
            </a:endParaRPr>
          </a:p>
        </p:txBody>
      </p:sp>
      <p:grpSp>
        <p:nvGrpSpPr>
          <p:cNvPr id="104" name="グループ化 103">
            <a:extLst>
              <a:ext uri="{FF2B5EF4-FFF2-40B4-BE49-F238E27FC236}">
                <a16:creationId xmlns:a16="http://schemas.microsoft.com/office/drawing/2014/main" id="{AE887D2B-D42C-4CD7-BD7F-08478857BFAF}"/>
              </a:ext>
            </a:extLst>
          </p:cNvPr>
          <p:cNvGrpSpPr/>
          <p:nvPr/>
        </p:nvGrpSpPr>
        <p:grpSpPr>
          <a:xfrm>
            <a:off x="2822225" y="1532485"/>
            <a:ext cx="3083332" cy="3481558"/>
            <a:chOff x="3287482" y="1500286"/>
            <a:chExt cx="2180282" cy="5100208"/>
          </a:xfrm>
        </p:grpSpPr>
        <p:sp>
          <p:nvSpPr>
            <p:cNvPr id="105" name="正方形/長方形 104">
              <a:extLst>
                <a:ext uri="{FF2B5EF4-FFF2-40B4-BE49-F238E27FC236}">
                  <a16:creationId xmlns:a16="http://schemas.microsoft.com/office/drawing/2014/main" id="{5AADC13C-2944-407E-BB89-D99C82CD8296}"/>
                </a:ext>
              </a:extLst>
            </p:cNvPr>
            <p:cNvSpPr/>
            <p:nvPr/>
          </p:nvSpPr>
          <p:spPr bwMode="auto">
            <a:xfrm>
              <a:off x="3287482" y="1748461"/>
              <a:ext cx="2180282" cy="4852033"/>
            </a:xfrm>
            <a:prstGeom prst="rect">
              <a:avLst/>
            </a:prstGeom>
            <a:pattFill prst="pct60">
              <a:fgClr>
                <a:schemeClr val="accent2">
                  <a:lumMod val="60000"/>
                  <a:lumOff val="40000"/>
                </a:schemeClr>
              </a:fgClr>
              <a:bgClr>
                <a:schemeClr val="bg1"/>
              </a:bgClr>
            </a:pattFill>
            <a:ln w="28575">
              <a:noFill/>
              <a:prstDash val="sysDot"/>
              <a:miter lim="800000"/>
              <a:headEnd/>
              <a:tailEnd/>
            </a:ln>
          </p:spPr>
          <p:txBody>
            <a:bodyPr wrap="none" rtlCol="0" anchor="t"/>
            <a:lstStyle/>
            <a:p>
              <a:pPr fontAlgn="auto">
                <a:spcBef>
                  <a:spcPts val="0"/>
                </a:spcBef>
                <a:spcAft>
                  <a:spcPts val="0"/>
                </a:spcAft>
              </a:pP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107" name="正方形/長方形 106">
              <a:extLst>
                <a:ext uri="{FF2B5EF4-FFF2-40B4-BE49-F238E27FC236}">
                  <a16:creationId xmlns:a16="http://schemas.microsoft.com/office/drawing/2014/main" id="{CE899CC8-090E-454E-AD55-BE0302F32B18}"/>
                </a:ext>
              </a:extLst>
            </p:cNvPr>
            <p:cNvSpPr/>
            <p:nvPr/>
          </p:nvSpPr>
          <p:spPr bwMode="auto">
            <a:xfrm>
              <a:off x="3287482" y="1500286"/>
              <a:ext cx="2180282" cy="398074"/>
            </a:xfrm>
            <a:prstGeom prst="rect">
              <a:avLst/>
            </a:prstGeom>
            <a:solidFill>
              <a:srgbClr val="6D6E71"/>
            </a:solidFill>
            <a:ln w="28575">
              <a:noFill/>
              <a:prstDash val="sysDot"/>
              <a:miter lim="800000"/>
              <a:headEnd/>
              <a:tailEnd/>
            </a:ln>
          </p:spPr>
          <p:txBody>
            <a:bodyPr wrap="none" tIns="54000" bIns="18000" rtlCol="0" anchor="t"/>
            <a:lstStyle/>
            <a:p>
              <a:pPr algn="ctr" fontAlgn="auto">
                <a:spcBef>
                  <a:spcPts val="0"/>
                </a:spcBef>
                <a:spcAft>
                  <a:spcPts val="0"/>
                </a:spcAft>
              </a:pPr>
              <a:r>
                <a:rPr lang="ja-JP" altLang="en-US" sz="1100" b="1" dirty="0">
                  <a:solidFill>
                    <a:schemeClr val="bg1"/>
                  </a:solidFill>
                  <a:latin typeface="游ゴシック" panose="020B0400000000000000" pitchFamily="50" charset="-128"/>
                  <a:ea typeface="游ゴシック" panose="020B0400000000000000" pitchFamily="50" charset="-128"/>
                </a:rPr>
                <a:t>日経ビジネス リードジェネレーション</a:t>
              </a:r>
              <a:r>
                <a:rPr lang="en-US" altLang="ja-JP" sz="1100" b="1" dirty="0">
                  <a:solidFill>
                    <a:schemeClr val="bg1"/>
                  </a:solidFill>
                  <a:latin typeface="游ゴシック" panose="020B0400000000000000" pitchFamily="50" charset="-128"/>
                  <a:ea typeface="游ゴシック" panose="020B0400000000000000" pitchFamily="50" charset="-128"/>
                </a:rPr>
                <a:t>Special</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grpSp>
      <p:grpSp>
        <p:nvGrpSpPr>
          <p:cNvPr id="18" name="グループ化 17">
            <a:extLst>
              <a:ext uri="{FF2B5EF4-FFF2-40B4-BE49-F238E27FC236}">
                <a16:creationId xmlns:a16="http://schemas.microsoft.com/office/drawing/2014/main" id="{BC444D17-F5C7-4A99-9D58-96C0C6F3D290}"/>
              </a:ext>
            </a:extLst>
          </p:cNvPr>
          <p:cNvGrpSpPr/>
          <p:nvPr/>
        </p:nvGrpSpPr>
        <p:grpSpPr>
          <a:xfrm>
            <a:off x="3021969" y="1893849"/>
            <a:ext cx="1299947" cy="2477996"/>
            <a:chOff x="3585914" y="2103132"/>
            <a:chExt cx="1299947" cy="2477996"/>
          </a:xfrm>
        </p:grpSpPr>
        <p:pic>
          <p:nvPicPr>
            <p:cNvPr id="110" name="図 109">
              <a:extLst>
                <a:ext uri="{FF2B5EF4-FFF2-40B4-BE49-F238E27FC236}">
                  <a16:creationId xmlns:a16="http://schemas.microsoft.com/office/drawing/2014/main" id="{98609A17-A1BC-4DA0-8F11-97D5BD2DD6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8031" r="17531" b="24186"/>
            <a:stretch/>
          </p:blipFill>
          <p:spPr>
            <a:xfrm>
              <a:off x="3585914" y="2103132"/>
              <a:ext cx="1299947" cy="2477996"/>
            </a:xfrm>
            <a:prstGeom prst="rect">
              <a:avLst/>
            </a:prstGeom>
          </p:spPr>
        </p:pic>
        <p:pic>
          <p:nvPicPr>
            <p:cNvPr id="17" name="図 16">
              <a:extLst>
                <a:ext uri="{FF2B5EF4-FFF2-40B4-BE49-F238E27FC236}">
                  <a16:creationId xmlns:a16="http://schemas.microsoft.com/office/drawing/2014/main" id="{BA29F45A-26B5-4AC2-A894-8A0187E6490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0326" t="13776" r="21674" b="9575"/>
            <a:stretch/>
          </p:blipFill>
          <p:spPr>
            <a:xfrm>
              <a:off x="3599392" y="2420888"/>
              <a:ext cx="1255537" cy="2131492"/>
            </a:xfrm>
            <a:prstGeom prst="rect">
              <a:avLst/>
            </a:prstGeom>
          </p:spPr>
        </p:pic>
      </p:grpSp>
      <p:grpSp>
        <p:nvGrpSpPr>
          <p:cNvPr id="111" name="グループ化 110">
            <a:extLst>
              <a:ext uri="{FF2B5EF4-FFF2-40B4-BE49-F238E27FC236}">
                <a16:creationId xmlns:a16="http://schemas.microsoft.com/office/drawing/2014/main" id="{40EF6A44-694A-47A4-9801-683C255C30B9}"/>
              </a:ext>
            </a:extLst>
          </p:cNvPr>
          <p:cNvGrpSpPr/>
          <p:nvPr/>
        </p:nvGrpSpPr>
        <p:grpSpPr>
          <a:xfrm>
            <a:off x="4414889" y="1898215"/>
            <a:ext cx="1299947" cy="2477996"/>
            <a:chOff x="3585914" y="2103132"/>
            <a:chExt cx="1299947" cy="2477996"/>
          </a:xfrm>
        </p:grpSpPr>
        <p:pic>
          <p:nvPicPr>
            <p:cNvPr id="112" name="図 111">
              <a:extLst>
                <a:ext uri="{FF2B5EF4-FFF2-40B4-BE49-F238E27FC236}">
                  <a16:creationId xmlns:a16="http://schemas.microsoft.com/office/drawing/2014/main" id="{F6EC6D53-A22A-4831-A3A4-9C3CBBC5103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8031" r="17531" b="24186"/>
            <a:stretch/>
          </p:blipFill>
          <p:spPr>
            <a:xfrm>
              <a:off x="3585914" y="2103132"/>
              <a:ext cx="1299947" cy="2477996"/>
            </a:xfrm>
            <a:prstGeom prst="rect">
              <a:avLst/>
            </a:prstGeom>
          </p:spPr>
        </p:pic>
        <p:pic>
          <p:nvPicPr>
            <p:cNvPr id="113" name="図 112">
              <a:extLst>
                <a:ext uri="{FF2B5EF4-FFF2-40B4-BE49-F238E27FC236}">
                  <a16:creationId xmlns:a16="http://schemas.microsoft.com/office/drawing/2014/main" id="{85B1FACD-B91E-42DB-BB48-7AA3C7DECB3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0326" t="13776" r="21674" b="46780"/>
            <a:stretch/>
          </p:blipFill>
          <p:spPr>
            <a:xfrm>
              <a:off x="3599392" y="2420888"/>
              <a:ext cx="1255537" cy="1096896"/>
            </a:xfrm>
            <a:prstGeom prst="rect">
              <a:avLst/>
            </a:prstGeom>
          </p:spPr>
        </p:pic>
      </p:grpSp>
      <p:pic>
        <p:nvPicPr>
          <p:cNvPr id="114" name="図 113">
            <a:extLst>
              <a:ext uri="{FF2B5EF4-FFF2-40B4-BE49-F238E27FC236}">
                <a16:creationId xmlns:a16="http://schemas.microsoft.com/office/drawing/2014/main" id="{0BCFF01A-AE3D-49A6-83AA-4CB399D12CE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0326" t="21507" r="21674" b="46780"/>
          <a:stretch/>
        </p:blipFill>
        <p:spPr>
          <a:xfrm>
            <a:off x="4428366" y="3237832"/>
            <a:ext cx="1255537" cy="881903"/>
          </a:xfrm>
          <a:prstGeom prst="rect">
            <a:avLst/>
          </a:prstGeom>
        </p:spPr>
      </p:pic>
      <p:pic>
        <p:nvPicPr>
          <p:cNvPr id="115" name="図 114">
            <a:extLst>
              <a:ext uri="{FF2B5EF4-FFF2-40B4-BE49-F238E27FC236}">
                <a16:creationId xmlns:a16="http://schemas.microsoft.com/office/drawing/2014/main" id="{50D3A855-707D-41AE-9D95-EA7ABE04E16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0326" t="46026" r="21674" b="46780"/>
          <a:stretch/>
        </p:blipFill>
        <p:spPr>
          <a:xfrm>
            <a:off x="4428366" y="4119735"/>
            <a:ext cx="1255537" cy="252110"/>
          </a:xfrm>
          <a:prstGeom prst="rect">
            <a:avLst/>
          </a:prstGeom>
        </p:spPr>
      </p:pic>
      <p:sp>
        <p:nvSpPr>
          <p:cNvPr id="117" name="正方形/長方形 116">
            <a:extLst>
              <a:ext uri="{FF2B5EF4-FFF2-40B4-BE49-F238E27FC236}">
                <a16:creationId xmlns:a16="http://schemas.microsoft.com/office/drawing/2014/main" id="{80BB3D6C-D5F7-4F83-B5A8-902F76211151}"/>
              </a:ext>
            </a:extLst>
          </p:cNvPr>
          <p:cNvSpPr/>
          <p:nvPr/>
        </p:nvSpPr>
        <p:spPr>
          <a:xfrm>
            <a:off x="3021969" y="4612713"/>
            <a:ext cx="2692868" cy="305861"/>
          </a:xfrm>
          <a:prstGeom prst="rect">
            <a:avLst/>
          </a:prstGeom>
          <a:solidFill>
            <a:srgbClr val="E0861A">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mn-ea"/>
              </a:rPr>
              <a:t>1 </a:t>
            </a:r>
            <a:r>
              <a:rPr lang="ja-JP" altLang="en-US" sz="1000" b="1" dirty="0">
                <a:solidFill>
                  <a:schemeClr val="tx1"/>
                </a:solidFill>
                <a:latin typeface="+mn-ea"/>
                <a:ea typeface="+mn-ea"/>
              </a:rPr>
              <a:t>ページ目閲覧→ユーザー認証</a:t>
            </a:r>
            <a:endParaRPr lang="en-US" altLang="ja-JP" sz="1000" b="1" dirty="0">
              <a:solidFill>
                <a:schemeClr val="tx1"/>
              </a:solidFill>
              <a:latin typeface="+mn-ea"/>
              <a:ea typeface="+mn-ea"/>
            </a:endParaRPr>
          </a:p>
          <a:p>
            <a:pPr algn="ctr"/>
            <a:r>
              <a:rPr lang="ja-JP" altLang="en-US" sz="1000" b="1" dirty="0">
                <a:solidFill>
                  <a:schemeClr val="tx1"/>
                </a:solidFill>
                <a:latin typeface="+mn-ea"/>
                <a:ea typeface="+mn-ea"/>
              </a:rPr>
              <a:t>→</a:t>
            </a:r>
            <a:r>
              <a:rPr lang="ja-JP" altLang="en-US" sz="1000" b="1" dirty="0">
                <a:solidFill>
                  <a:srgbClr val="C00000"/>
                </a:solidFill>
                <a:latin typeface="+mn-ea"/>
                <a:ea typeface="+mn-ea"/>
              </a:rPr>
              <a:t>リード</a:t>
            </a:r>
            <a:r>
              <a:rPr lang="ja-JP" altLang="en-US" sz="1000" b="1" dirty="0">
                <a:solidFill>
                  <a:srgbClr val="C00000"/>
                </a:solidFill>
                <a:latin typeface="+mn-ea"/>
              </a:rPr>
              <a:t>獲得</a:t>
            </a:r>
            <a:r>
              <a:rPr lang="ja-JP" altLang="en-US" sz="1000" b="1" dirty="0">
                <a:solidFill>
                  <a:schemeClr val="tx1"/>
                </a:solidFill>
                <a:latin typeface="+mn-ea"/>
              </a:rPr>
              <a:t>→</a:t>
            </a:r>
            <a:r>
              <a:rPr lang="en-US" altLang="ja-JP" sz="1000" b="1" dirty="0">
                <a:solidFill>
                  <a:schemeClr val="tx1"/>
                </a:solidFill>
                <a:latin typeface="+mn-ea"/>
              </a:rPr>
              <a:t>2</a:t>
            </a:r>
            <a:r>
              <a:rPr lang="ja-JP" altLang="en-US" sz="1000" b="1" dirty="0">
                <a:solidFill>
                  <a:schemeClr val="tx1"/>
                </a:solidFill>
                <a:latin typeface="+mn-ea"/>
              </a:rPr>
              <a:t>ページ目閲覧</a:t>
            </a:r>
            <a:endParaRPr lang="ja-JP" altLang="en-US" sz="1000" b="1" dirty="0">
              <a:solidFill>
                <a:schemeClr val="tx1"/>
              </a:solidFill>
              <a:latin typeface="+mn-ea"/>
              <a:ea typeface="+mn-ea"/>
            </a:endParaRPr>
          </a:p>
        </p:txBody>
      </p:sp>
      <p:sp>
        <p:nvSpPr>
          <p:cNvPr id="118" name="正方形/長方形 117">
            <a:extLst>
              <a:ext uri="{FF2B5EF4-FFF2-40B4-BE49-F238E27FC236}">
                <a16:creationId xmlns:a16="http://schemas.microsoft.com/office/drawing/2014/main" id="{D986E25C-EA03-4D0A-A269-D31A0A680B49}"/>
              </a:ext>
            </a:extLst>
          </p:cNvPr>
          <p:cNvSpPr/>
          <p:nvPr/>
        </p:nvSpPr>
        <p:spPr>
          <a:xfrm>
            <a:off x="3209630" y="2443429"/>
            <a:ext cx="907170" cy="956048"/>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mn-ea"/>
                <a:ea typeface="+mn-ea"/>
              </a:rPr>
              <a:t>1</a:t>
            </a:r>
            <a:r>
              <a:rPr lang="ja-JP" altLang="en-US" sz="1200" b="1" dirty="0">
                <a:latin typeface="+mn-ea"/>
                <a:ea typeface="+mn-ea"/>
              </a:rPr>
              <a:t>ページ目</a:t>
            </a:r>
          </a:p>
        </p:txBody>
      </p:sp>
      <p:sp>
        <p:nvSpPr>
          <p:cNvPr id="119" name="正方形/長方形 118">
            <a:extLst>
              <a:ext uri="{FF2B5EF4-FFF2-40B4-BE49-F238E27FC236}">
                <a16:creationId xmlns:a16="http://schemas.microsoft.com/office/drawing/2014/main" id="{FF7AC67E-DFD2-4BFB-A9AA-9C2737A255E5}"/>
              </a:ext>
            </a:extLst>
          </p:cNvPr>
          <p:cNvSpPr/>
          <p:nvPr/>
        </p:nvSpPr>
        <p:spPr>
          <a:xfrm>
            <a:off x="4611277" y="2449296"/>
            <a:ext cx="907170" cy="1884927"/>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mn-ea"/>
              </a:rPr>
              <a:t>2</a:t>
            </a:r>
            <a:r>
              <a:rPr lang="ja-JP" altLang="en-US" sz="1200" b="1" dirty="0">
                <a:latin typeface="+mn-ea"/>
                <a:ea typeface="+mn-ea"/>
              </a:rPr>
              <a:t>ページ目</a:t>
            </a:r>
          </a:p>
        </p:txBody>
      </p:sp>
      <p:sp>
        <p:nvSpPr>
          <p:cNvPr id="121" name="正方形/長方形 120">
            <a:extLst>
              <a:ext uri="{FF2B5EF4-FFF2-40B4-BE49-F238E27FC236}">
                <a16:creationId xmlns:a16="http://schemas.microsoft.com/office/drawing/2014/main" id="{736761F6-8A4D-4682-854E-0797C60021B1}"/>
              </a:ext>
            </a:extLst>
          </p:cNvPr>
          <p:cNvSpPr/>
          <p:nvPr/>
        </p:nvSpPr>
        <p:spPr>
          <a:xfrm>
            <a:off x="6000559" y="3020911"/>
            <a:ext cx="2706192" cy="400110"/>
          </a:xfrm>
          <a:prstGeom prst="rect">
            <a:avLst/>
          </a:prstGeom>
        </p:spPr>
        <p:txBody>
          <a:bodyPr wrap="square">
            <a:spAutoFit/>
          </a:bodyPr>
          <a:lstStyle/>
          <a:p>
            <a:r>
              <a:rPr lang="en-US" altLang="ja-JP" sz="1000" b="1" dirty="0">
                <a:latin typeface="+mn-ea"/>
              </a:rPr>
              <a:t>※</a:t>
            </a:r>
            <a:r>
              <a:rPr lang="ja-JP" altLang="en-US" sz="1000" b="1" dirty="0">
                <a:latin typeface="+mn-ea"/>
              </a:rPr>
              <a:t>保証件数に達し次第、誘導広告を終了します。</a:t>
            </a:r>
            <a:r>
              <a:rPr lang="en-US" altLang="ja-JP" sz="1000" b="1" dirty="0">
                <a:latin typeface="+mn-ea"/>
              </a:rPr>
              <a:t>(</a:t>
            </a:r>
            <a:r>
              <a:rPr lang="ja-JP" altLang="en-US" sz="1000" b="1" dirty="0">
                <a:latin typeface="+mn-ea"/>
              </a:rPr>
              <a:t>想定期間：</a:t>
            </a:r>
            <a:r>
              <a:rPr lang="en-US" altLang="ja-JP" sz="1000" b="1" dirty="0">
                <a:latin typeface="+mn-ea"/>
              </a:rPr>
              <a:t>12</a:t>
            </a:r>
            <a:r>
              <a:rPr lang="ja-JP" altLang="en-US" sz="1000" b="1" dirty="0">
                <a:latin typeface="+mn-ea"/>
              </a:rPr>
              <a:t>週間）</a:t>
            </a:r>
          </a:p>
        </p:txBody>
      </p:sp>
      <p:sp>
        <p:nvSpPr>
          <p:cNvPr id="122" name="テキスト ボックス 121">
            <a:extLst>
              <a:ext uri="{FF2B5EF4-FFF2-40B4-BE49-F238E27FC236}">
                <a16:creationId xmlns:a16="http://schemas.microsoft.com/office/drawing/2014/main" id="{9DFD82F7-CF06-4ADF-B960-F29EE0B915FB}"/>
              </a:ext>
            </a:extLst>
          </p:cNvPr>
          <p:cNvSpPr txBox="1"/>
          <p:nvPr/>
        </p:nvSpPr>
        <p:spPr>
          <a:xfrm>
            <a:off x="5863142" y="1911497"/>
            <a:ext cx="2877313" cy="846386"/>
          </a:xfrm>
          <a:prstGeom prst="rect">
            <a:avLst/>
          </a:prstGeom>
          <a:noFill/>
        </p:spPr>
        <p:txBody>
          <a:bodyPr wrap="square" rtlCol="0">
            <a:spAutoFit/>
          </a:bodyPr>
          <a:lstStyle/>
          <a:p>
            <a:pPr algn="ctr"/>
            <a:r>
              <a:rPr lang="ja-JP" altLang="en-US" sz="1200" b="1" dirty="0">
                <a:latin typeface="+mn-ea"/>
                <a:cs typeface="Meiryo UI" panose="020B0604030504040204" pitchFamily="50" charset="-128"/>
              </a:rPr>
              <a:t>料金　</a:t>
            </a:r>
            <a:r>
              <a:rPr lang="en-US" altLang="ja-JP" sz="2400" b="1" dirty="0">
                <a:solidFill>
                  <a:srgbClr val="C00000"/>
                </a:solidFill>
                <a:latin typeface="+mn-ea"/>
                <a:cs typeface="Meiryo UI" panose="020B0604030504040204" pitchFamily="50" charset="-128"/>
              </a:rPr>
              <a:t>2,500,000</a:t>
            </a:r>
            <a:r>
              <a:rPr lang="ja-JP" altLang="en-US" b="1" dirty="0">
                <a:latin typeface="+mn-ea"/>
                <a:cs typeface="Meiryo UI" panose="020B0604030504040204" pitchFamily="50" charset="-128"/>
              </a:rPr>
              <a:t>円</a:t>
            </a:r>
            <a:r>
              <a:rPr lang="en-US" altLang="ja-JP" sz="1200" b="1" dirty="0">
                <a:latin typeface="+mn-ea"/>
                <a:cs typeface="Meiryo UI" panose="020B0604030504040204" pitchFamily="50" charset="-128"/>
              </a:rPr>
              <a:t>(</a:t>
            </a:r>
            <a:r>
              <a:rPr lang="ja-JP" altLang="en-US" sz="1200" b="1" dirty="0">
                <a:latin typeface="+mn-ea"/>
                <a:cs typeface="Meiryo UI" panose="020B0604030504040204" pitchFamily="50" charset="-128"/>
              </a:rPr>
              <a:t>税別</a:t>
            </a:r>
            <a:r>
              <a:rPr lang="en-US" altLang="ja-JP" sz="1200" b="1" dirty="0">
                <a:latin typeface="+mn-ea"/>
                <a:cs typeface="Meiryo UI" panose="020B0604030504040204" pitchFamily="50" charset="-128"/>
              </a:rPr>
              <a:t>)</a:t>
            </a:r>
            <a:endParaRPr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保証リード数　</a:t>
            </a:r>
            <a:r>
              <a:rPr lang="en-US" altLang="ja-JP" sz="1400" b="1" dirty="0">
                <a:latin typeface="+mn-ea"/>
                <a:cs typeface="Meiryo UI" panose="020B0604030504040204" pitchFamily="50" charset="-128"/>
              </a:rPr>
              <a:t>200</a:t>
            </a:r>
            <a:r>
              <a:rPr lang="ja-JP" altLang="en-US" sz="1400" b="1" dirty="0">
                <a:latin typeface="+mn-ea"/>
                <a:cs typeface="Meiryo UI" panose="020B0604030504040204" pitchFamily="50" charset="-128"/>
              </a:rPr>
              <a:t>件</a:t>
            </a:r>
            <a:endParaRPr lang="en-US" altLang="ja-JP" sz="1400" b="1" dirty="0">
              <a:latin typeface="+mn-ea"/>
              <a:cs typeface="Meiryo UI" panose="020B0604030504040204" pitchFamily="50" charset="-128"/>
            </a:endParaRPr>
          </a:p>
          <a:p>
            <a:pPr algn="ctr"/>
            <a:r>
              <a:rPr lang="ja-JP" altLang="en-US" sz="1100" b="1" dirty="0">
                <a:latin typeface="+mn-ea"/>
                <a:cs typeface="Meiryo UI" panose="020B0604030504040204" pitchFamily="50" charset="-128"/>
              </a:rPr>
              <a:t>（ノンセグメント）</a:t>
            </a:r>
            <a:endParaRPr lang="en-US" altLang="ja-JP" sz="1100" b="1" dirty="0">
              <a:latin typeface="+mn-ea"/>
              <a:cs typeface="Meiryo UI" panose="020B0604030504040204" pitchFamily="50" charset="-128"/>
            </a:endParaRPr>
          </a:p>
        </p:txBody>
      </p:sp>
      <p:cxnSp>
        <p:nvCxnSpPr>
          <p:cNvPr id="123" name="直線コネクタ 122">
            <a:extLst>
              <a:ext uri="{FF2B5EF4-FFF2-40B4-BE49-F238E27FC236}">
                <a16:creationId xmlns:a16="http://schemas.microsoft.com/office/drawing/2014/main" id="{B6D65CF7-7FFF-4A69-B140-E16A1814A1A6}"/>
              </a:ext>
            </a:extLst>
          </p:cNvPr>
          <p:cNvCxnSpPr>
            <a:cxnSpLocks/>
          </p:cNvCxnSpPr>
          <p:nvPr/>
        </p:nvCxnSpPr>
        <p:spPr>
          <a:xfrm>
            <a:off x="6034263" y="2987867"/>
            <a:ext cx="2706192"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F826CF1-E076-4037-B387-5B7C61C85BA7}"/>
              </a:ext>
            </a:extLst>
          </p:cNvPr>
          <p:cNvCxnSpPr>
            <a:cxnSpLocks/>
          </p:cNvCxnSpPr>
          <p:nvPr/>
        </p:nvCxnSpPr>
        <p:spPr>
          <a:xfrm>
            <a:off x="6034263" y="1840457"/>
            <a:ext cx="2706192"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68B11EA2-26CB-4D57-87D2-BADFB41B3F48}"/>
              </a:ext>
            </a:extLst>
          </p:cNvPr>
          <p:cNvSpPr txBox="1"/>
          <p:nvPr/>
        </p:nvSpPr>
        <p:spPr>
          <a:xfrm>
            <a:off x="1883960" y="5101104"/>
            <a:ext cx="5799548" cy="1938992"/>
          </a:xfrm>
          <a:prstGeom prst="rect">
            <a:avLst/>
          </a:prstGeom>
          <a:noFill/>
        </p:spPr>
        <p:txBody>
          <a:bodyPr wrap="square" rtlCol="0">
            <a:spAutoFit/>
          </a:bodyPr>
          <a:lstStyle/>
          <a:p>
            <a:r>
              <a:rPr lang="en-US" altLang="ja-JP" sz="1000" b="1" dirty="0">
                <a:solidFill>
                  <a:schemeClr val="bg2">
                    <a:lumMod val="25000"/>
                  </a:schemeClr>
                </a:solidFill>
                <a:latin typeface="+mn-ea"/>
                <a:cs typeface="Meiryo UI" panose="020B0604030504040204" pitchFamily="50" charset="-128"/>
              </a:rPr>
              <a:t>【</a:t>
            </a:r>
            <a:r>
              <a:rPr lang="ja-JP" altLang="en-US" sz="1000" b="1" dirty="0">
                <a:solidFill>
                  <a:schemeClr val="bg2">
                    <a:lumMod val="25000"/>
                  </a:schemeClr>
                </a:solidFill>
                <a:latin typeface="+mn-ea"/>
                <a:cs typeface="Meiryo UI" panose="020B0604030504040204" pitchFamily="50" charset="-128"/>
              </a:rPr>
              <a:t>注意事項</a:t>
            </a:r>
            <a:r>
              <a:rPr lang="en-US" altLang="ja-JP" sz="1000" b="1" dirty="0">
                <a:solidFill>
                  <a:schemeClr val="bg2">
                    <a:lumMod val="25000"/>
                  </a:schemeClr>
                </a:solidFill>
                <a:latin typeface="+mn-ea"/>
                <a:cs typeface="Meiryo UI" panose="020B0604030504040204" pitchFamily="50" charset="-128"/>
              </a:rPr>
              <a:t>】</a:t>
            </a:r>
          </a:p>
          <a:p>
            <a:r>
              <a:rPr lang="ja-JP" altLang="en-US" sz="1000" b="1" dirty="0">
                <a:solidFill>
                  <a:schemeClr val="bg2">
                    <a:lumMod val="25000"/>
                  </a:schemeClr>
                </a:solidFill>
                <a:latin typeface="+mn-ea"/>
                <a:cs typeface="Meiryo UI" panose="020B0604030504040204" pitchFamily="50" charset="-128"/>
              </a:rPr>
              <a:t>・記事体広告のボリュームは</a:t>
            </a:r>
            <a:r>
              <a:rPr lang="en-US" altLang="ja-JP" sz="1000" b="1" dirty="0">
                <a:solidFill>
                  <a:schemeClr val="bg2">
                    <a:lumMod val="25000"/>
                  </a:schemeClr>
                </a:solidFill>
                <a:latin typeface="+mn-ea"/>
                <a:cs typeface="Meiryo UI" panose="020B0604030504040204" pitchFamily="50" charset="-128"/>
              </a:rPr>
              <a:t>A4</a:t>
            </a:r>
            <a:r>
              <a:rPr lang="ja-JP" altLang="en-US" sz="1000" b="1" dirty="0">
                <a:solidFill>
                  <a:schemeClr val="bg2">
                    <a:lumMod val="25000"/>
                  </a:schemeClr>
                </a:solidFill>
                <a:latin typeface="+mn-ea"/>
                <a:cs typeface="Meiryo UI" panose="020B0604030504040204" pitchFamily="50" charset="-128"/>
              </a:rPr>
              <a:t>　</a:t>
            </a:r>
            <a:r>
              <a:rPr lang="en-US" altLang="ja-JP" sz="1000" b="1" dirty="0">
                <a:solidFill>
                  <a:schemeClr val="bg2">
                    <a:lumMod val="25000"/>
                  </a:schemeClr>
                </a:solidFill>
                <a:latin typeface="+mn-ea"/>
                <a:cs typeface="Meiryo UI" panose="020B0604030504040204" pitchFamily="50" charset="-128"/>
              </a:rPr>
              <a:t>2P</a:t>
            </a:r>
            <a:r>
              <a:rPr lang="ja-JP" altLang="en-US" sz="1000" b="1" dirty="0">
                <a:solidFill>
                  <a:schemeClr val="bg2">
                    <a:lumMod val="25000"/>
                  </a:schemeClr>
                </a:solidFill>
                <a:latin typeface="+mn-ea"/>
                <a:cs typeface="Meiryo UI" panose="020B0604030504040204" pitchFamily="50" charset="-128"/>
              </a:rPr>
              <a:t>程度（</a:t>
            </a:r>
            <a:r>
              <a:rPr lang="en-US" altLang="ja-JP" sz="1000" b="1" dirty="0">
                <a:solidFill>
                  <a:schemeClr val="bg2">
                    <a:lumMod val="25000"/>
                  </a:schemeClr>
                </a:solidFill>
                <a:latin typeface="+mn-ea"/>
                <a:cs typeface="Meiryo UI" panose="020B0604030504040204" pitchFamily="50" charset="-128"/>
              </a:rPr>
              <a:t>2500</a:t>
            </a:r>
            <a:r>
              <a:rPr lang="ja-JP" altLang="en-US" sz="1000" b="1" dirty="0">
                <a:solidFill>
                  <a:schemeClr val="bg2">
                    <a:lumMod val="25000"/>
                  </a:schemeClr>
                </a:solidFill>
                <a:latin typeface="+mn-ea"/>
                <a:cs typeface="Meiryo UI" panose="020B0604030504040204" pitchFamily="50" charset="-128"/>
              </a:rPr>
              <a:t>文字程度）</a:t>
            </a:r>
          </a:p>
          <a:p>
            <a:r>
              <a:rPr lang="ja-JP" altLang="en-US" sz="1000" b="1" dirty="0">
                <a:solidFill>
                  <a:schemeClr val="bg2">
                    <a:lumMod val="25000"/>
                  </a:schemeClr>
                </a:solidFill>
                <a:latin typeface="+mn-ea"/>
                <a:cs typeface="Meiryo UI" panose="020B0604030504040204" pitchFamily="50" charset="-128"/>
              </a:rPr>
              <a:t>・リード獲得を見込めるユーザー事例や調査レポートなどの内容に限ります。</a:t>
            </a:r>
          </a:p>
          <a:p>
            <a:r>
              <a:rPr lang="ja-JP" altLang="en-US" sz="1000" b="1" dirty="0">
                <a:solidFill>
                  <a:schemeClr val="bg2">
                    <a:lumMod val="25000"/>
                  </a:schemeClr>
                </a:solidFill>
                <a:latin typeface="+mn-ea"/>
                <a:cs typeface="Meiryo UI" panose="020B0604030504040204" pitchFamily="50" charset="-128"/>
              </a:rPr>
              <a:t>・サイトデザインは、</a:t>
            </a:r>
            <a:r>
              <a:rPr lang="ja-JP" altLang="en-US" sz="1000" b="1" dirty="0">
                <a:solidFill>
                  <a:srgbClr val="C4151C"/>
                </a:solidFill>
                <a:latin typeface="+mn-ea"/>
                <a:cs typeface="Meiryo UI" panose="020B0604030504040204" pitchFamily="50" charset="-128"/>
              </a:rPr>
              <a:t>日経ビジネス リードジェネレーションの定型フォーマット</a:t>
            </a:r>
            <a:r>
              <a:rPr lang="ja-JP" altLang="en-US" sz="1000" b="1" dirty="0">
                <a:solidFill>
                  <a:schemeClr val="bg2">
                    <a:lumMod val="25000"/>
                  </a:schemeClr>
                </a:solidFill>
                <a:latin typeface="+mn-ea"/>
                <a:cs typeface="Meiryo UI" panose="020B0604030504040204" pitchFamily="50" charset="-128"/>
              </a:rPr>
              <a:t>となります。</a:t>
            </a:r>
          </a:p>
          <a:p>
            <a:r>
              <a:rPr lang="ja-JP" altLang="en-US" sz="1000" b="1" dirty="0">
                <a:solidFill>
                  <a:schemeClr val="bg2">
                    <a:lumMod val="25000"/>
                  </a:schemeClr>
                </a:solidFill>
                <a:latin typeface="+mn-ea"/>
                <a:cs typeface="Meiryo UI" panose="020B0604030504040204" pitchFamily="50" charset="-128"/>
              </a:rPr>
              <a:t>・</a:t>
            </a:r>
            <a:r>
              <a:rPr lang="en-US" altLang="ja-JP" sz="1000" b="1" dirty="0">
                <a:solidFill>
                  <a:schemeClr val="bg2">
                    <a:lumMod val="25000"/>
                  </a:schemeClr>
                </a:solidFill>
                <a:latin typeface="+mn-ea"/>
                <a:cs typeface="Meiryo UI" panose="020B0604030504040204" pitchFamily="50" charset="-128"/>
              </a:rPr>
              <a:t>PV</a:t>
            </a:r>
            <a:r>
              <a:rPr lang="ja-JP" altLang="en-US" sz="1000" b="1" dirty="0">
                <a:solidFill>
                  <a:schemeClr val="bg2">
                    <a:lumMod val="25000"/>
                  </a:schemeClr>
                </a:solidFill>
                <a:latin typeface="+mn-ea"/>
                <a:cs typeface="Meiryo UI" panose="020B0604030504040204" pitchFamily="50" charset="-128"/>
              </a:rPr>
              <a:t>、</a:t>
            </a:r>
            <a:r>
              <a:rPr lang="en-US" altLang="ja-JP" sz="1000" b="1" dirty="0">
                <a:solidFill>
                  <a:schemeClr val="bg2">
                    <a:lumMod val="25000"/>
                  </a:schemeClr>
                </a:solidFill>
                <a:latin typeface="+mn-ea"/>
                <a:cs typeface="Meiryo UI" panose="020B0604030504040204" pitchFamily="50" charset="-128"/>
              </a:rPr>
              <a:t>UB</a:t>
            </a:r>
            <a:r>
              <a:rPr lang="ja-JP" altLang="en-US" sz="1000" b="1" dirty="0">
                <a:solidFill>
                  <a:schemeClr val="bg2">
                    <a:lumMod val="25000"/>
                  </a:schemeClr>
                </a:solidFill>
                <a:latin typeface="+mn-ea"/>
                <a:cs typeface="Meiryo UI" panose="020B0604030504040204" pitchFamily="50" charset="-128"/>
              </a:rPr>
              <a:t>などの掲載レポートはございません。</a:t>
            </a:r>
          </a:p>
          <a:p>
            <a:r>
              <a:rPr lang="ja-JP" altLang="en-US" sz="1000" b="1" dirty="0">
                <a:solidFill>
                  <a:schemeClr val="bg2">
                    <a:lumMod val="25000"/>
                  </a:schemeClr>
                </a:solidFill>
                <a:latin typeface="+mn-ea"/>
                <a:cs typeface="Meiryo UI" panose="020B0604030504040204" pitchFamily="50" charset="-128"/>
              </a:rPr>
              <a:t>・誘導メニューについては、スケジュール、原稿内容の事前確認、レポートはございません。</a:t>
            </a:r>
          </a:p>
          <a:p>
            <a:r>
              <a:rPr lang="ja-JP" altLang="en-US" sz="1000" b="1" dirty="0">
                <a:solidFill>
                  <a:schemeClr val="bg2">
                    <a:lumMod val="25000"/>
                  </a:schemeClr>
                </a:solidFill>
                <a:latin typeface="+mn-ea"/>
                <a:cs typeface="Meiryo UI" panose="020B0604030504040204" pitchFamily="50" charset="-128"/>
              </a:rPr>
              <a:t>・遠方取材の場合は別途出張費がかかります。</a:t>
            </a:r>
          </a:p>
          <a:p>
            <a:r>
              <a:rPr lang="ja-JP" altLang="en-US" sz="1000" b="1" dirty="0">
                <a:solidFill>
                  <a:schemeClr val="bg2">
                    <a:lumMod val="25000"/>
                  </a:schemeClr>
                </a:solidFill>
                <a:latin typeface="+mn-ea"/>
                <a:cs typeface="Meiryo UI" panose="020B0604030504040204" pitchFamily="50" charset="-128"/>
              </a:rPr>
              <a:t>・タイアップ掲載（リード獲得）開始日は、原則火曜日、木曜日となります。</a:t>
            </a:r>
            <a:endParaRPr lang="en-US" altLang="ja-JP" sz="1000" b="1" dirty="0">
              <a:solidFill>
                <a:schemeClr val="bg2">
                  <a:lumMod val="25000"/>
                </a:schemeClr>
              </a:solidFill>
              <a:latin typeface="+mn-ea"/>
              <a:cs typeface="Meiryo UI" panose="020B0604030504040204" pitchFamily="50" charset="-128"/>
            </a:endParaRPr>
          </a:p>
          <a:p>
            <a:r>
              <a:rPr lang="ja-JP" altLang="en-US" sz="1000" b="1" dirty="0">
                <a:solidFill>
                  <a:schemeClr val="bg2">
                    <a:lumMod val="25000"/>
                  </a:schemeClr>
                </a:solidFill>
                <a:latin typeface="+mn-ea"/>
                <a:cs typeface="Meiryo UI" panose="020B0604030504040204" pitchFamily="50" charset="-128"/>
              </a:rPr>
              <a:t>・競合ドメイン排除は、</a:t>
            </a:r>
            <a:r>
              <a:rPr lang="en-US" altLang="ja-JP" sz="1000" b="1" dirty="0">
                <a:solidFill>
                  <a:schemeClr val="bg2">
                    <a:lumMod val="25000"/>
                  </a:schemeClr>
                </a:solidFill>
                <a:latin typeface="+mn-ea"/>
                <a:cs typeface="Meiryo UI" panose="020B0604030504040204" pitchFamily="50" charset="-128"/>
              </a:rPr>
              <a:t>10</a:t>
            </a:r>
            <a:r>
              <a:rPr lang="ja-JP" altLang="en-US" sz="1000" b="1" dirty="0">
                <a:solidFill>
                  <a:schemeClr val="bg2">
                    <a:lumMod val="25000"/>
                  </a:schemeClr>
                </a:solidFill>
                <a:latin typeface="+mn-ea"/>
                <a:cs typeface="Meiryo UI" panose="020B0604030504040204" pitchFamily="50" charset="-128"/>
              </a:rPr>
              <a:t>件まで無料です。入稿時に確定した企業ドメインを提供いただきます。</a:t>
            </a:r>
            <a:endParaRPr lang="en-US" altLang="ja-JP" sz="1000" b="1" dirty="0">
              <a:solidFill>
                <a:schemeClr val="bg2">
                  <a:lumMod val="25000"/>
                </a:schemeClr>
              </a:solidFill>
              <a:latin typeface="+mn-ea"/>
              <a:cs typeface="Meiryo UI" panose="020B0604030504040204" pitchFamily="50" charset="-128"/>
            </a:endParaRPr>
          </a:p>
          <a:p>
            <a:r>
              <a:rPr lang="ja-JP" altLang="en-US" sz="1000" b="1" dirty="0">
                <a:solidFill>
                  <a:schemeClr val="bg2">
                    <a:lumMod val="25000"/>
                  </a:schemeClr>
                </a:solidFill>
                <a:latin typeface="+mn-ea"/>
                <a:cs typeface="Meiryo UI" panose="020B0604030504040204" pitchFamily="50" charset="-128"/>
              </a:rPr>
              <a:t>　掲載後の追加や変更はできません。なお、フリーアドレス排除はセグメント条件として承ります。</a:t>
            </a:r>
            <a:endParaRPr lang="en-US" altLang="ja-JP" sz="1000" b="1" dirty="0">
              <a:solidFill>
                <a:schemeClr val="bg2">
                  <a:lumMod val="25000"/>
                </a:schemeClr>
              </a:solidFill>
              <a:latin typeface="+mn-ea"/>
              <a:cs typeface="Meiryo UI" panose="020B0604030504040204" pitchFamily="50" charset="-128"/>
            </a:endParaRPr>
          </a:p>
          <a:p>
            <a:r>
              <a:rPr lang="ja-JP" altLang="en-US" sz="1000" b="1" dirty="0">
                <a:solidFill>
                  <a:schemeClr val="bg2">
                    <a:lumMod val="25000"/>
                  </a:schemeClr>
                </a:solidFill>
                <a:latin typeface="+mn-ea"/>
                <a:cs typeface="Meiryo UI" panose="020B0604030504040204" pitchFamily="50" charset="-128"/>
              </a:rPr>
              <a:t> （競合ドメイン排除の対象とはなりませんので予めご了承ください。）</a:t>
            </a:r>
          </a:p>
          <a:p>
            <a:endParaRPr lang="ja-JP" altLang="en-US" sz="1000" b="1" dirty="0">
              <a:solidFill>
                <a:schemeClr val="bg2">
                  <a:lumMod val="25000"/>
                </a:schemeClr>
              </a:solidFill>
              <a:latin typeface="+mn-ea"/>
              <a:cs typeface="Meiryo UI" panose="020B0604030504040204" pitchFamily="50" charset="-128"/>
            </a:endParaRPr>
          </a:p>
        </p:txBody>
      </p:sp>
      <p:sp>
        <p:nvSpPr>
          <p:cNvPr id="128" name="テキスト ボックス 127">
            <a:extLst>
              <a:ext uri="{FF2B5EF4-FFF2-40B4-BE49-F238E27FC236}">
                <a16:creationId xmlns:a16="http://schemas.microsoft.com/office/drawing/2014/main" id="{A277FE01-BE91-4755-ABFF-5EC6EB93716F}"/>
              </a:ext>
            </a:extLst>
          </p:cNvPr>
          <p:cNvSpPr txBox="1"/>
          <p:nvPr/>
        </p:nvSpPr>
        <p:spPr>
          <a:xfrm>
            <a:off x="287524" y="841324"/>
            <a:ext cx="8208912" cy="646331"/>
          </a:xfrm>
          <a:prstGeom prst="rect">
            <a:avLst/>
          </a:prstGeom>
          <a:noFill/>
        </p:spPr>
        <p:txBody>
          <a:bodyPr wrap="square" rtlCol="0">
            <a:spAutoFit/>
          </a:bodyPr>
          <a:lstStyle/>
          <a:p>
            <a:r>
              <a:rPr lang="ja-JP" altLang="en-US" sz="1200" b="1" dirty="0">
                <a:latin typeface="+mn-ea"/>
              </a:rPr>
              <a:t>貴社が訴求したい内容をもとに、日経</a:t>
            </a:r>
            <a:r>
              <a:rPr lang="en-US" altLang="ja-JP" sz="1200" b="1" dirty="0">
                <a:latin typeface="+mn-ea"/>
              </a:rPr>
              <a:t>BP</a:t>
            </a:r>
            <a:r>
              <a:rPr lang="ja-JP" altLang="en-US" sz="1200" b="1" dirty="0">
                <a:latin typeface="+mn-ea"/>
              </a:rPr>
              <a:t>が質の高い記事体広告を新規に制作し、日経ビジネス リードジェネレーションの定型フォーマット（</a:t>
            </a:r>
            <a:r>
              <a:rPr lang="en-US" altLang="ja-JP" sz="1200" b="1" dirty="0">
                <a:latin typeface="+mn-ea"/>
              </a:rPr>
              <a:t>2</a:t>
            </a:r>
            <a:r>
              <a:rPr lang="ja-JP" altLang="en-US" sz="1200" b="1" dirty="0">
                <a:latin typeface="+mn-ea"/>
              </a:rPr>
              <a:t>ページ構成）で掲載します。読者が</a:t>
            </a:r>
            <a:r>
              <a:rPr lang="en-US" altLang="ja-JP" sz="1200" b="1" dirty="0">
                <a:latin typeface="+mn-ea"/>
              </a:rPr>
              <a:t>2</a:t>
            </a:r>
            <a:r>
              <a:rPr lang="ja-JP" altLang="en-US" sz="1200" b="1" dirty="0">
                <a:latin typeface="+mn-ea"/>
              </a:rPr>
              <a:t>ページ目以降に読み進む際にリードを取得するページ遷移型リード獲得メニューです。</a:t>
            </a:r>
          </a:p>
        </p:txBody>
      </p:sp>
      <p:sp>
        <p:nvSpPr>
          <p:cNvPr id="3" name="矢印: 下 2">
            <a:extLst>
              <a:ext uri="{FF2B5EF4-FFF2-40B4-BE49-F238E27FC236}">
                <a16:creationId xmlns:a16="http://schemas.microsoft.com/office/drawing/2014/main" id="{95C96B21-8241-40D1-A2E2-7A8838AA7B97}"/>
              </a:ext>
            </a:extLst>
          </p:cNvPr>
          <p:cNvSpPr/>
          <p:nvPr/>
        </p:nvSpPr>
        <p:spPr>
          <a:xfrm>
            <a:off x="3537201" y="3399476"/>
            <a:ext cx="252028" cy="30027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1DCE4D15-F20B-4CD1-A1F7-381DB6391E62}"/>
              </a:ext>
            </a:extLst>
          </p:cNvPr>
          <p:cNvSpPr/>
          <p:nvPr/>
        </p:nvSpPr>
        <p:spPr>
          <a:xfrm>
            <a:off x="3236153" y="3709489"/>
            <a:ext cx="878438" cy="3002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rPr>
              <a:t>個人情報入力</a:t>
            </a:r>
          </a:p>
        </p:txBody>
      </p:sp>
      <p:sp>
        <p:nvSpPr>
          <p:cNvPr id="52" name="矢印: 下 51">
            <a:extLst>
              <a:ext uri="{FF2B5EF4-FFF2-40B4-BE49-F238E27FC236}">
                <a16:creationId xmlns:a16="http://schemas.microsoft.com/office/drawing/2014/main" id="{F51D6DB6-78A6-4397-8BA9-CFA1B8056285}"/>
              </a:ext>
            </a:extLst>
          </p:cNvPr>
          <p:cNvSpPr/>
          <p:nvPr/>
        </p:nvSpPr>
        <p:spPr>
          <a:xfrm rot="16200000">
            <a:off x="4352890" y="4018086"/>
            <a:ext cx="252028" cy="30027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F324F272-7F46-4724-98F7-76E87C06DAEA}"/>
              </a:ext>
            </a:extLst>
          </p:cNvPr>
          <p:cNvCxnSpPr>
            <a:cxnSpLocks/>
          </p:cNvCxnSpPr>
          <p:nvPr/>
        </p:nvCxnSpPr>
        <p:spPr>
          <a:xfrm>
            <a:off x="3671942" y="3979896"/>
            <a:ext cx="0" cy="279677"/>
          </a:xfrm>
          <a:prstGeom prst="line">
            <a:avLst/>
          </a:prstGeom>
          <a:ln w="762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8" name="フローチャート: 磁気ディスク 7">
            <a:extLst>
              <a:ext uri="{FF2B5EF4-FFF2-40B4-BE49-F238E27FC236}">
                <a16:creationId xmlns:a16="http://schemas.microsoft.com/office/drawing/2014/main" id="{AD596803-8A94-4D1B-A930-0CAF49210099}"/>
              </a:ext>
            </a:extLst>
          </p:cNvPr>
          <p:cNvSpPr/>
          <p:nvPr/>
        </p:nvSpPr>
        <p:spPr>
          <a:xfrm>
            <a:off x="3342642" y="4215383"/>
            <a:ext cx="710339" cy="287565"/>
          </a:xfrm>
          <a:prstGeom prst="flowChartMagneticDisk">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rgbClr val="92D050"/>
                </a:solidFill>
              </a:rPr>
              <a:t>リード獲得</a:t>
            </a:r>
          </a:p>
        </p:txBody>
      </p:sp>
      <p:sp>
        <p:nvSpPr>
          <p:cNvPr id="54" name="Slide Number Placeholder 6">
            <a:extLst>
              <a:ext uri="{FF2B5EF4-FFF2-40B4-BE49-F238E27FC236}">
                <a16:creationId xmlns:a16="http://schemas.microsoft.com/office/drawing/2014/main" id="{AB6126D4-7C55-4FB1-8905-A205C17F263A}"/>
              </a:ext>
            </a:extLst>
          </p:cNvPr>
          <p:cNvSpPr>
            <a:spLocks noGrp="1"/>
          </p:cNvSpPr>
          <p:nvPr>
            <p:ph type="sldNum" sz="quarter" idx="4294967295"/>
          </p:nvPr>
        </p:nvSpPr>
        <p:spPr>
          <a:xfrm>
            <a:off x="7051104" y="6491804"/>
            <a:ext cx="2057400" cy="365125"/>
          </a:xfrm>
        </p:spPr>
        <p:txBody>
          <a:bodyPr/>
          <a:lstStyle>
            <a:lvl1pPr>
              <a:defRPr b="1">
                <a:solidFill>
                  <a:schemeClr val="bg1"/>
                </a:solidFill>
              </a:defRPr>
            </a:lvl1pPr>
          </a:lstStyle>
          <a:p>
            <a:fld id="{62C86DFF-5C23-9B49-AD2F-1D99D1467FB4}" type="slidenum">
              <a:rPr lang="ja-JP" altLang="en-US" smtClean="0"/>
              <a:pPr/>
              <a:t>13</a:t>
            </a:fld>
            <a:endParaRPr lang="ja-JP" altLang="en-US"/>
          </a:p>
        </p:txBody>
      </p:sp>
      <p:cxnSp>
        <p:nvCxnSpPr>
          <p:cNvPr id="103" name="カギ線コネクタ 16">
            <a:extLst>
              <a:ext uri="{FF2B5EF4-FFF2-40B4-BE49-F238E27FC236}">
                <a16:creationId xmlns:a16="http://schemas.microsoft.com/office/drawing/2014/main" id="{110B1EB1-7CFF-47D5-8253-568491E4C96F}"/>
              </a:ext>
            </a:extLst>
          </p:cNvPr>
          <p:cNvCxnSpPr>
            <a:cxnSpLocks/>
          </p:cNvCxnSpPr>
          <p:nvPr/>
        </p:nvCxnSpPr>
        <p:spPr>
          <a:xfrm flipV="1">
            <a:off x="1922241" y="3132133"/>
            <a:ext cx="981972" cy="1814425"/>
          </a:xfrm>
          <a:prstGeom prst="bentConnector3">
            <a:avLst>
              <a:gd name="adj1" fmla="val 50000"/>
            </a:avLst>
          </a:prstGeom>
          <a:ln w="76200" cmpd="sng">
            <a:solidFill>
              <a:srgbClr val="C00000"/>
            </a:solidFill>
            <a:headEnd type="none"/>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83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a:extLst>
              <a:ext uri="{FF2B5EF4-FFF2-40B4-BE49-F238E27FC236}">
                <a16:creationId xmlns:a16="http://schemas.microsoft.com/office/drawing/2014/main" id="{6C2C5B0A-B97F-48C7-8E89-D377AC9FFB17}"/>
              </a:ext>
            </a:extLst>
          </p:cNvPr>
          <p:cNvGrpSpPr/>
          <p:nvPr/>
        </p:nvGrpSpPr>
        <p:grpSpPr>
          <a:xfrm>
            <a:off x="2916017" y="1612492"/>
            <a:ext cx="3027545" cy="4356691"/>
            <a:chOff x="3287482" y="1230057"/>
            <a:chExt cx="2180282" cy="5147253"/>
          </a:xfrm>
        </p:grpSpPr>
        <p:sp>
          <p:nvSpPr>
            <p:cNvPr id="42" name="正方形/長方形 41">
              <a:extLst>
                <a:ext uri="{FF2B5EF4-FFF2-40B4-BE49-F238E27FC236}">
                  <a16:creationId xmlns:a16="http://schemas.microsoft.com/office/drawing/2014/main" id="{2A1523B5-746E-4D9D-B44E-CFBA52B4BC25}"/>
                </a:ext>
              </a:extLst>
            </p:cNvPr>
            <p:cNvSpPr/>
            <p:nvPr/>
          </p:nvSpPr>
          <p:spPr bwMode="auto">
            <a:xfrm>
              <a:off x="3287482" y="1748461"/>
              <a:ext cx="2180282" cy="4628849"/>
            </a:xfrm>
            <a:prstGeom prst="rect">
              <a:avLst/>
            </a:prstGeom>
            <a:pattFill prst="pct60">
              <a:fgClr>
                <a:schemeClr val="accent2">
                  <a:lumMod val="60000"/>
                  <a:lumOff val="40000"/>
                </a:schemeClr>
              </a:fgClr>
              <a:bgClr>
                <a:schemeClr val="bg1"/>
              </a:bgClr>
            </a:pattFill>
            <a:ln w="28575">
              <a:noFill/>
              <a:prstDash val="sysDot"/>
              <a:miter lim="800000"/>
              <a:headEnd/>
              <a:tailEnd/>
            </a:ln>
          </p:spPr>
          <p:txBody>
            <a:bodyPr wrap="none" rtlCol="0" anchor="t"/>
            <a:lstStyle/>
            <a:p>
              <a:pPr fontAlgn="auto">
                <a:spcBef>
                  <a:spcPts val="0"/>
                </a:spcBef>
                <a:spcAft>
                  <a:spcPts val="0"/>
                </a:spcAft>
              </a:pP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830AB9A3-31C7-4DFE-AA64-5104276E4BB4}"/>
                </a:ext>
              </a:extLst>
            </p:cNvPr>
            <p:cNvSpPr/>
            <p:nvPr/>
          </p:nvSpPr>
          <p:spPr bwMode="auto">
            <a:xfrm>
              <a:off x="3287482" y="1230057"/>
              <a:ext cx="2180282" cy="534147"/>
            </a:xfrm>
            <a:prstGeom prst="rect">
              <a:avLst/>
            </a:prstGeom>
            <a:solidFill>
              <a:srgbClr val="6D6E71"/>
            </a:solidFill>
            <a:ln w="28575">
              <a:noFill/>
              <a:prstDash val="sysDot"/>
              <a:miter lim="800000"/>
              <a:headEnd/>
              <a:tailEnd/>
            </a:ln>
          </p:spPr>
          <p:txBody>
            <a:bodyPr wrap="none" tIns="54000" bIns="18000" rtlCol="0" anchor="t"/>
            <a:lstStyle/>
            <a:p>
              <a:pPr algn="ctr" fontAlgn="auto">
                <a:spcBef>
                  <a:spcPts val="0"/>
                </a:spcBef>
                <a:spcAft>
                  <a:spcPts val="0"/>
                </a:spcAft>
              </a:pPr>
              <a:r>
                <a:rPr lang="ja-JP" altLang="en-US" sz="1000" b="1" dirty="0">
                  <a:solidFill>
                    <a:schemeClr val="bg1"/>
                  </a:solidFill>
                  <a:latin typeface="游ゴシック" panose="020B0400000000000000" pitchFamily="50" charset="-128"/>
                  <a:ea typeface="游ゴシック" panose="020B0400000000000000" pitchFamily="50" charset="-128"/>
                </a:rPr>
                <a:t>日経ビジネス電子版</a:t>
              </a:r>
              <a:r>
                <a:rPr lang="en-US" altLang="ja-JP" sz="1000" b="1" dirty="0">
                  <a:solidFill>
                    <a:schemeClr val="bg1"/>
                  </a:solidFill>
                  <a:latin typeface="游ゴシック" panose="020B0400000000000000" pitchFamily="50" charset="-128"/>
                  <a:ea typeface="游ゴシック" panose="020B0400000000000000" pitchFamily="50" charset="-128"/>
                </a:rPr>
                <a:t>Special</a:t>
              </a:r>
            </a:p>
            <a:p>
              <a:pPr algn="ctr" fontAlgn="auto">
                <a:spcBef>
                  <a:spcPts val="0"/>
                </a:spcBef>
                <a:spcAft>
                  <a:spcPts val="0"/>
                </a:spcAft>
              </a:pPr>
              <a:r>
                <a:rPr lang="en-US" altLang="ja-JP" sz="1000" b="1" dirty="0">
                  <a:solidFill>
                    <a:schemeClr val="bg1"/>
                  </a:solidFill>
                  <a:latin typeface="游ゴシック" panose="020B0400000000000000" pitchFamily="50" charset="-128"/>
                  <a:ea typeface="游ゴシック" panose="020B0400000000000000" pitchFamily="50" charset="-128"/>
                </a:rPr>
                <a:t>(</a:t>
              </a:r>
              <a:r>
                <a:rPr lang="ja-JP" altLang="en-US" sz="1000" b="1" dirty="0">
                  <a:solidFill>
                    <a:schemeClr val="bg1"/>
                  </a:solidFill>
                  <a:latin typeface="游ゴシック" panose="020B0400000000000000" pitchFamily="50" charset="-128"/>
                  <a:ea typeface="游ゴシック" panose="020B0400000000000000" pitchFamily="50" charset="-128"/>
                </a:rPr>
                <a:t>自由デザイン、タイアップ、ページ遷移型</a:t>
              </a:r>
              <a:r>
                <a:rPr lang="en-US" altLang="ja-JP" sz="1000" b="1" dirty="0">
                  <a:solidFill>
                    <a:schemeClr val="bg1"/>
                  </a:solidFill>
                  <a:latin typeface="游ゴシック" panose="020B0400000000000000" pitchFamily="50" charset="-128"/>
                  <a:ea typeface="游ゴシック" panose="020B0400000000000000" pitchFamily="50" charset="-128"/>
                </a:rPr>
                <a:t>)</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A8476F46-8588-4E84-BD45-F4707E3FCEBA}"/>
              </a:ext>
            </a:extLst>
          </p:cNvPr>
          <p:cNvGrpSpPr/>
          <p:nvPr/>
        </p:nvGrpSpPr>
        <p:grpSpPr>
          <a:xfrm>
            <a:off x="3130630" y="2181427"/>
            <a:ext cx="1252187" cy="3138787"/>
            <a:chOff x="3131840" y="2340822"/>
            <a:chExt cx="1037913" cy="2601678"/>
          </a:xfrm>
        </p:grpSpPr>
        <p:pic>
          <p:nvPicPr>
            <p:cNvPr id="61" name="図 60">
              <a:extLst>
                <a:ext uri="{FF2B5EF4-FFF2-40B4-BE49-F238E27FC236}">
                  <a16:creationId xmlns:a16="http://schemas.microsoft.com/office/drawing/2014/main" id="{9F487FC1-1FE1-4813-B81B-EA9A563C64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9483"/>
            <a:stretch/>
          </p:blipFill>
          <p:spPr>
            <a:xfrm>
              <a:off x="3132197" y="2340822"/>
              <a:ext cx="1037556" cy="2368013"/>
            </a:xfrm>
            <a:prstGeom prst="rect">
              <a:avLst/>
            </a:prstGeom>
          </p:spPr>
        </p:pic>
        <p:pic>
          <p:nvPicPr>
            <p:cNvPr id="62" name="図 61">
              <a:extLst>
                <a:ext uri="{FF2B5EF4-FFF2-40B4-BE49-F238E27FC236}">
                  <a16:creationId xmlns:a16="http://schemas.microsoft.com/office/drawing/2014/main" id="{23E8D5A2-8757-4000-B196-D55D608FF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862"/>
            <a:stretch/>
          </p:blipFill>
          <p:spPr>
            <a:xfrm>
              <a:off x="3131840" y="4702796"/>
              <a:ext cx="1037556" cy="239704"/>
            </a:xfrm>
            <a:prstGeom prst="rect">
              <a:avLst/>
            </a:prstGeom>
          </p:spPr>
        </p:pic>
      </p:grpSp>
      <p:pic>
        <p:nvPicPr>
          <p:cNvPr id="60" name="図 59">
            <a:extLst>
              <a:ext uri="{FF2B5EF4-FFF2-40B4-BE49-F238E27FC236}">
                <a16:creationId xmlns:a16="http://schemas.microsoft.com/office/drawing/2014/main" id="{E6226F6F-7480-451A-B951-E314AF14F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6915" y="2181428"/>
            <a:ext cx="1159773" cy="3358035"/>
          </a:xfrm>
          <a:prstGeom prst="rect">
            <a:avLst/>
          </a:prstGeom>
        </p:spPr>
      </p:pic>
      <p:sp>
        <p:nvSpPr>
          <p:cNvPr id="13" name="テキスト ボックス 12">
            <a:extLst>
              <a:ext uri="{FF2B5EF4-FFF2-40B4-BE49-F238E27FC236}">
                <a16:creationId xmlns:a16="http://schemas.microsoft.com/office/drawing/2014/main" id="{6B6023EB-73C9-4A89-B8AD-CB0A85A29333}"/>
              </a:ext>
            </a:extLst>
          </p:cNvPr>
          <p:cNvSpPr txBox="1"/>
          <p:nvPr/>
        </p:nvSpPr>
        <p:spPr>
          <a:xfrm>
            <a:off x="287524" y="841324"/>
            <a:ext cx="8208912" cy="646331"/>
          </a:xfrm>
          <a:prstGeom prst="rect">
            <a:avLst/>
          </a:prstGeom>
          <a:noFill/>
        </p:spPr>
        <p:txBody>
          <a:bodyPr wrap="square" rtlCol="0">
            <a:spAutoFit/>
          </a:bodyPr>
          <a:lstStyle/>
          <a:p>
            <a:r>
              <a:rPr lang="ja-JP" altLang="en-US" sz="1200" b="1" dirty="0">
                <a:latin typeface="+mn-ea"/>
              </a:rPr>
              <a:t>日経ビジネス電子版のタイアップメニュー「日経ビジネス電子版</a:t>
            </a:r>
            <a:r>
              <a:rPr lang="en-US" altLang="ja-JP" sz="1200" b="1" dirty="0">
                <a:latin typeface="+mn-ea"/>
              </a:rPr>
              <a:t>Special</a:t>
            </a:r>
            <a:r>
              <a:rPr lang="ja-JP" altLang="en-US" sz="1200" b="1" dirty="0">
                <a:latin typeface="+mn-ea"/>
              </a:rPr>
              <a:t>」でも、</a:t>
            </a:r>
            <a:r>
              <a:rPr lang="en-US" altLang="ja-JP" sz="1200" b="1" dirty="0">
                <a:latin typeface="+mn-ea"/>
              </a:rPr>
              <a:t>2</a:t>
            </a:r>
            <a:r>
              <a:rPr lang="ja-JP" altLang="en-US" sz="1200" b="1" dirty="0">
                <a:latin typeface="+mn-ea"/>
              </a:rPr>
              <a:t>ページ目への遷移時にリード獲得できるメニューをご用意しています。</a:t>
            </a:r>
            <a:endParaRPr lang="en-US" altLang="ja-JP" sz="1200" b="1" dirty="0">
              <a:latin typeface="+mn-ea"/>
            </a:endParaRPr>
          </a:p>
          <a:p>
            <a:r>
              <a:rPr lang="en-US" altLang="ja-JP" sz="1200" b="1" dirty="0">
                <a:latin typeface="+mn-ea"/>
              </a:rPr>
              <a:t>※</a:t>
            </a:r>
            <a:r>
              <a:rPr lang="ja-JP" altLang="en-US" sz="1200" b="1" dirty="0">
                <a:latin typeface="+mn-ea"/>
              </a:rPr>
              <a:t>リード取得が可能ですが、認知向上、理解促進、ブランドリフトに重きを置いた掲載期間保証メニューです。</a:t>
            </a:r>
          </a:p>
        </p:txBody>
      </p:sp>
      <p:sp>
        <p:nvSpPr>
          <p:cNvPr id="15" name="正方形/長方形 14">
            <a:extLst>
              <a:ext uri="{FF2B5EF4-FFF2-40B4-BE49-F238E27FC236}">
                <a16:creationId xmlns:a16="http://schemas.microsoft.com/office/drawing/2014/main" id="{E57C36B6-89CC-4EC6-88F3-95E76BF02239}"/>
              </a:ext>
            </a:extLst>
          </p:cNvPr>
          <p:cNvSpPr/>
          <p:nvPr/>
        </p:nvSpPr>
        <p:spPr>
          <a:xfrm>
            <a:off x="627228" y="285486"/>
            <a:ext cx="7977220" cy="3915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n-ea"/>
                <a:ea typeface="+mn-ea"/>
              </a:rPr>
              <a:t>⑤日経ビジネス電子版</a:t>
            </a:r>
            <a:r>
              <a:rPr lang="en-US" altLang="ja-JP" b="1" dirty="0">
                <a:latin typeface="+mn-ea"/>
                <a:ea typeface="+mn-ea"/>
              </a:rPr>
              <a:t>Special(</a:t>
            </a:r>
            <a:r>
              <a:rPr lang="ja-JP" altLang="en-US" b="1" dirty="0">
                <a:latin typeface="+mn-ea"/>
                <a:ea typeface="+mn-ea"/>
              </a:rPr>
              <a:t>自由デザイン、タイアップ、ページ遷移型</a:t>
            </a:r>
            <a:r>
              <a:rPr lang="en-US" altLang="ja-JP" b="1" dirty="0">
                <a:latin typeface="+mn-ea"/>
                <a:ea typeface="+mn-ea"/>
              </a:rPr>
              <a:t>)</a:t>
            </a:r>
          </a:p>
        </p:txBody>
      </p:sp>
      <p:sp>
        <p:nvSpPr>
          <p:cNvPr id="18" name="正方形/長方形 17">
            <a:extLst>
              <a:ext uri="{FF2B5EF4-FFF2-40B4-BE49-F238E27FC236}">
                <a16:creationId xmlns:a16="http://schemas.microsoft.com/office/drawing/2014/main" id="{B3C1F812-265E-4F4F-8374-D07673D53D01}"/>
              </a:ext>
            </a:extLst>
          </p:cNvPr>
          <p:cNvSpPr/>
          <p:nvPr/>
        </p:nvSpPr>
        <p:spPr bwMode="auto">
          <a:xfrm>
            <a:off x="291522" y="1776776"/>
            <a:ext cx="1817559" cy="236184"/>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200" b="1" dirty="0">
                <a:solidFill>
                  <a:schemeClr val="bg1"/>
                </a:solidFill>
                <a:latin typeface="游ゴシック" panose="020B0400000000000000" pitchFamily="50" charset="-128"/>
                <a:ea typeface="游ゴシック" panose="020B0400000000000000" pitchFamily="50" charset="-128"/>
              </a:rPr>
              <a:t>日経ビジネス電子版</a:t>
            </a:r>
            <a:endParaRPr kumimoji="1" lang="en-US" altLang="ja-JP" sz="1200" b="1" dirty="0">
              <a:solidFill>
                <a:schemeClr val="bg1"/>
              </a:solidFill>
              <a:latin typeface="游ゴシック" panose="020B0400000000000000" pitchFamily="50" charset="-128"/>
              <a:ea typeface="游ゴシック" panose="020B0400000000000000" pitchFamily="50" charset="-128"/>
            </a:endParaRPr>
          </a:p>
        </p:txBody>
      </p:sp>
      <p:pic>
        <p:nvPicPr>
          <p:cNvPr id="19" name="図 18" descr="スクリーンショット が含まれている画像&#10;&#10;自動的に生成された説明">
            <a:extLst>
              <a:ext uri="{FF2B5EF4-FFF2-40B4-BE49-F238E27FC236}">
                <a16:creationId xmlns:a16="http://schemas.microsoft.com/office/drawing/2014/main" id="{D05786A0-632E-4141-A843-102B19B200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1582" y="2480644"/>
            <a:ext cx="1286822" cy="1088121"/>
          </a:xfrm>
          <a:prstGeom prst="rect">
            <a:avLst/>
          </a:prstGeom>
          <a:ln>
            <a:solidFill>
              <a:schemeClr val="bg1">
                <a:lumMod val="75000"/>
              </a:schemeClr>
            </a:solidFill>
          </a:ln>
        </p:spPr>
      </p:pic>
      <p:pic>
        <p:nvPicPr>
          <p:cNvPr id="20" name="図 19" descr="スクリーンショット が含まれている画像&#10;&#10;自動的に生成された説明">
            <a:extLst>
              <a:ext uri="{FF2B5EF4-FFF2-40B4-BE49-F238E27FC236}">
                <a16:creationId xmlns:a16="http://schemas.microsoft.com/office/drawing/2014/main" id="{E6F2291D-177E-4EF0-B613-8158DB72801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7317" y="2204864"/>
            <a:ext cx="1346397" cy="1138496"/>
          </a:xfrm>
          <a:prstGeom prst="rect">
            <a:avLst/>
          </a:prstGeom>
          <a:ln>
            <a:solidFill>
              <a:schemeClr val="bg1">
                <a:lumMod val="75000"/>
              </a:schemeClr>
            </a:solidFill>
          </a:ln>
        </p:spPr>
      </p:pic>
      <p:grpSp>
        <p:nvGrpSpPr>
          <p:cNvPr id="21" name="グループ化 20">
            <a:extLst>
              <a:ext uri="{FF2B5EF4-FFF2-40B4-BE49-F238E27FC236}">
                <a16:creationId xmlns:a16="http://schemas.microsoft.com/office/drawing/2014/main" id="{D402DFFE-1106-4D95-AE26-6CAA0F314009}"/>
              </a:ext>
            </a:extLst>
          </p:cNvPr>
          <p:cNvGrpSpPr/>
          <p:nvPr/>
        </p:nvGrpSpPr>
        <p:grpSpPr>
          <a:xfrm>
            <a:off x="1649156" y="3161240"/>
            <a:ext cx="523834" cy="991932"/>
            <a:chOff x="1036290" y="1013744"/>
            <a:chExt cx="1579562" cy="3024188"/>
          </a:xfrm>
        </p:grpSpPr>
        <p:grpSp>
          <p:nvGrpSpPr>
            <p:cNvPr id="22" name="グループ化 9">
              <a:extLst>
                <a:ext uri="{FF2B5EF4-FFF2-40B4-BE49-F238E27FC236}">
                  <a16:creationId xmlns:a16="http://schemas.microsoft.com/office/drawing/2014/main" id="{8EB38077-4A0A-41CE-BF34-D89B6F337079}"/>
                </a:ext>
              </a:extLst>
            </p:cNvPr>
            <p:cNvGrpSpPr>
              <a:grpSpLocks/>
            </p:cNvGrpSpPr>
            <p:nvPr/>
          </p:nvGrpSpPr>
          <p:grpSpPr bwMode="auto">
            <a:xfrm>
              <a:off x="1036290" y="1013744"/>
              <a:ext cx="1579562" cy="3024188"/>
              <a:chOff x="988119" y="1323268"/>
              <a:chExt cx="1580140" cy="3050832"/>
            </a:xfrm>
          </p:grpSpPr>
          <p:sp>
            <p:nvSpPr>
              <p:cNvPr id="27" name="AutoShape 1339">
                <a:extLst>
                  <a:ext uri="{FF2B5EF4-FFF2-40B4-BE49-F238E27FC236}">
                    <a16:creationId xmlns:a16="http://schemas.microsoft.com/office/drawing/2014/main" id="{08F30624-542A-4928-B420-0C9B9258AF69}"/>
                  </a:ext>
                </a:extLst>
              </p:cNvPr>
              <p:cNvSpPr>
                <a:spLocks noChangeArrowheads="1"/>
              </p:cNvSpPr>
              <p:nvPr/>
            </p:nvSpPr>
            <p:spPr bwMode="auto">
              <a:xfrm>
                <a:off x="988119" y="1323268"/>
                <a:ext cx="1580140" cy="3050832"/>
              </a:xfrm>
              <a:prstGeom prst="roundRect">
                <a:avLst>
                  <a:gd name="adj" fmla="val 16667"/>
                </a:avLst>
              </a:prstGeom>
              <a:solidFill>
                <a:schemeClr val="bg2">
                  <a:lumMod val="50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28" name="AutoShape 1340">
                <a:extLst>
                  <a:ext uri="{FF2B5EF4-FFF2-40B4-BE49-F238E27FC236}">
                    <a16:creationId xmlns:a16="http://schemas.microsoft.com/office/drawing/2014/main" id="{AE985E03-6E56-4537-B1BB-24ED438B3344}"/>
                  </a:ext>
                </a:extLst>
              </p:cNvPr>
              <p:cNvSpPr>
                <a:spLocks noChangeArrowheads="1"/>
              </p:cNvSpPr>
              <p:nvPr/>
            </p:nvSpPr>
            <p:spPr bwMode="auto">
              <a:xfrm>
                <a:off x="1015735" y="1378519"/>
                <a:ext cx="1526108" cy="2941531"/>
              </a:xfrm>
              <a:prstGeom prst="roundRect">
                <a:avLst>
                  <a:gd name="adj" fmla="val 16667"/>
                </a:avLst>
              </a:prstGeom>
              <a:solidFill>
                <a:srgbClr val="000000"/>
              </a:solidFill>
              <a:ln w="9525">
                <a:noFill/>
                <a:round/>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sp>
            <p:nvSpPr>
              <p:cNvPr id="29" name="AutoShape 1341">
                <a:extLst>
                  <a:ext uri="{FF2B5EF4-FFF2-40B4-BE49-F238E27FC236}">
                    <a16:creationId xmlns:a16="http://schemas.microsoft.com/office/drawing/2014/main" id="{418A9E15-286A-40EF-8F3D-93755230F905}"/>
                  </a:ext>
                </a:extLst>
              </p:cNvPr>
              <p:cNvSpPr>
                <a:spLocks noChangeArrowheads="1"/>
              </p:cNvSpPr>
              <p:nvPr/>
            </p:nvSpPr>
            <p:spPr bwMode="auto">
              <a:xfrm>
                <a:off x="1052958" y="1409748"/>
                <a:ext cx="1450463" cy="2876670"/>
              </a:xfrm>
              <a:prstGeom prst="roundRect">
                <a:avLst>
                  <a:gd name="adj" fmla="val 16667"/>
                </a:avLst>
              </a:prstGeom>
              <a:gradFill rotWithShape="1">
                <a:gsLst>
                  <a:gs pos="0">
                    <a:srgbClr val="6D6D6D"/>
                  </a:gs>
                  <a:gs pos="100000">
                    <a:srgbClr val="000000"/>
                  </a:gs>
                </a:gsLst>
                <a:lin ang="2700000" scaled="1"/>
              </a:gradFill>
              <a:ln w="9525">
                <a:noFill/>
                <a:round/>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sp>
            <p:nvSpPr>
              <p:cNvPr id="30" name="AutoShape 1342">
                <a:extLst>
                  <a:ext uri="{FF2B5EF4-FFF2-40B4-BE49-F238E27FC236}">
                    <a16:creationId xmlns:a16="http://schemas.microsoft.com/office/drawing/2014/main" id="{2311A1B1-DA35-43E4-8341-D0C6FD645D5E}"/>
                  </a:ext>
                </a:extLst>
              </p:cNvPr>
              <p:cNvSpPr>
                <a:spLocks noChangeArrowheads="1"/>
              </p:cNvSpPr>
              <p:nvPr/>
            </p:nvSpPr>
            <p:spPr bwMode="auto">
              <a:xfrm>
                <a:off x="1696403" y="1486620"/>
                <a:ext cx="163572" cy="56053"/>
              </a:xfrm>
              <a:prstGeom prst="roundRect">
                <a:avLst>
                  <a:gd name="adj" fmla="val 50000"/>
                </a:avLst>
              </a:prstGeom>
              <a:solidFill>
                <a:schemeClr val="bg2">
                  <a:lumMod val="25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31" name="AutoShape 1344">
                <a:extLst>
                  <a:ext uri="{FF2B5EF4-FFF2-40B4-BE49-F238E27FC236}">
                    <a16:creationId xmlns:a16="http://schemas.microsoft.com/office/drawing/2014/main" id="{6DDB7FC4-E6D7-4A79-BBD1-90676263A1D0}"/>
                  </a:ext>
                </a:extLst>
              </p:cNvPr>
              <p:cNvSpPr>
                <a:spLocks noChangeArrowheads="1"/>
              </p:cNvSpPr>
              <p:nvPr/>
            </p:nvSpPr>
            <p:spPr bwMode="auto">
              <a:xfrm>
                <a:off x="1696403" y="4156298"/>
                <a:ext cx="163572" cy="56052"/>
              </a:xfrm>
              <a:prstGeom prst="roundRect">
                <a:avLst>
                  <a:gd name="adj" fmla="val 50000"/>
                </a:avLst>
              </a:prstGeom>
              <a:solidFill>
                <a:schemeClr val="bg2">
                  <a:lumMod val="25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32" name="Rectangle 1343">
                <a:extLst>
                  <a:ext uri="{FF2B5EF4-FFF2-40B4-BE49-F238E27FC236}">
                    <a16:creationId xmlns:a16="http://schemas.microsoft.com/office/drawing/2014/main" id="{D2DAA7E0-55EA-4690-8296-A9F172835DE8}"/>
                  </a:ext>
                </a:extLst>
              </p:cNvPr>
              <p:cNvSpPr>
                <a:spLocks noChangeArrowheads="1"/>
              </p:cNvSpPr>
              <p:nvPr/>
            </p:nvSpPr>
            <p:spPr bwMode="auto">
              <a:xfrm>
                <a:off x="1152617" y="1815724"/>
                <a:ext cx="1252345" cy="2175251"/>
              </a:xfrm>
              <a:prstGeom prst="rect">
                <a:avLst/>
              </a:prstGeom>
              <a:solidFill>
                <a:schemeClr val="bg1"/>
              </a:solidFill>
              <a:ln w="9525">
                <a:noFill/>
                <a:miter lim="800000"/>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AA6CF5AF-B2B8-407D-A909-553AC6C7A7F4}"/>
                </a:ext>
              </a:extLst>
            </p:cNvPr>
            <p:cNvGrpSpPr/>
            <p:nvPr/>
          </p:nvGrpSpPr>
          <p:grpSpPr>
            <a:xfrm>
              <a:off x="1190812" y="1501899"/>
              <a:ext cx="1259460" cy="2056113"/>
              <a:chOff x="4078471" y="3756695"/>
              <a:chExt cx="1236221" cy="2015837"/>
            </a:xfrm>
          </p:grpSpPr>
          <p:pic>
            <p:nvPicPr>
              <p:cNvPr id="25" name="図 24">
                <a:extLst>
                  <a:ext uri="{FF2B5EF4-FFF2-40B4-BE49-F238E27FC236}">
                    <a16:creationId xmlns:a16="http://schemas.microsoft.com/office/drawing/2014/main" id="{F32F1B3D-DF50-424D-8801-2FFA7D188AD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88204" y="3756695"/>
                <a:ext cx="1226488" cy="2015837"/>
              </a:xfrm>
              <a:prstGeom prst="rect">
                <a:avLst/>
              </a:prstGeom>
              <a:ln w="19050">
                <a:solidFill>
                  <a:schemeClr val="bg1">
                    <a:lumMod val="50000"/>
                  </a:schemeClr>
                </a:solidFill>
              </a:ln>
            </p:spPr>
          </p:pic>
          <p:sp>
            <p:nvSpPr>
              <p:cNvPr id="26" name="波線 25">
                <a:extLst>
                  <a:ext uri="{FF2B5EF4-FFF2-40B4-BE49-F238E27FC236}">
                    <a16:creationId xmlns:a16="http://schemas.microsoft.com/office/drawing/2014/main" id="{534F78BF-BC83-4340-841D-B9AFD9A8A380}"/>
                  </a:ext>
                </a:extLst>
              </p:cNvPr>
              <p:cNvSpPr/>
              <p:nvPr/>
            </p:nvSpPr>
            <p:spPr bwMode="auto">
              <a:xfrm flipV="1">
                <a:off x="4078471" y="4840586"/>
                <a:ext cx="1228788" cy="319422"/>
              </a:xfrm>
              <a:prstGeom prst="wave">
                <a:avLst>
                  <a:gd name="adj1" fmla="val 20000"/>
                  <a:gd name="adj2" fmla="val 1"/>
                </a:avLst>
              </a:prstGeom>
              <a:solidFill>
                <a:schemeClr val="bg1"/>
              </a:solidFill>
              <a:ln w="12700">
                <a:solidFill>
                  <a:schemeClr val="bg1">
                    <a:lumMod val="50000"/>
                  </a:schemeClr>
                </a:solidFill>
                <a:prstDash val="solid"/>
                <a:miter lim="800000"/>
                <a:headEnd/>
                <a:tailEnd/>
              </a:ln>
            </p:spPr>
            <p:txBody>
              <a:bodyPr wrap="none" rtlCol="0" anchor="ctr"/>
              <a:lstStyle/>
              <a:p>
                <a:pPr algn="ctr" fontAlgn="auto">
                  <a:spcBef>
                    <a:spcPts val="0"/>
                  </a:spcBef>
                  <a:spcAft>
                    <a:spcPts val="0"/>
                  </a:spcAft>
                </a:pPr>
                <a:endParaRPr kumimoji="1" lang="ja-JP" altLang="en-US" sz="1600" dirty="0">
                  <a:solidFill>
                    <a:schemeClr val="bg1">
                      <a:lumMod val="50000"/>
                    </a:schemeClr>
                  </a:solidFill>
                  <a:ea typeface="ＭＳ Ｐゴシック" pitchFamily="50" charset="-128"/>
                </a:endParaRPr>
              </a:p>
            </p:txBody>
          </p:sp>
        </p:grpSp>
        <p:sp>
          <p:nvSpPr>
            <p:cNvPr id="24" name="正方形/長方形 23">
              <a:extLst>
                <a:ext uri="{FF2B5EF4-FFF2-40B4-BE49-F238E27FC236}">
                  <a16:creationId xmlns:a16="http://schemas.microsoft.com/office/drawing/2014/main" id="{6AD6AA17-7C2B-4A46-BF65-D9E1EDC907B4}"/>
                </a:ext>
              </a:extLst>
            </p:cNvPr>
            <p:cNvSpPr/>
            <p:nvPr/>
          </p:nvSpPr>
          <p:spPr bwMode="auto">
            <a:xfrm>
              <a:off x="1202360" y="2942454"/>
              <a:ext cx="1257827" cy="706494"/>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1400" dirty="0">
                <a:solidFill>
                  <a:schemeClr val="bg1">
                    <a:lumMod val="50000"/>
                  </a:schemeClr>
                </a:solidFill>
                <a:ea typeface="ＭＳ Ｐゴシック" pitchFamily="50" charset="-128"/>
              </a:endParaRPr>
            </a:p>
          </p:txBody>
        </p:sp>
      </p:grpSp>
      <p:grpSp>
        <p:nvGrpSpPr>
          <p:cNvPr id="33" name="グループ化 32">
            <a:extLst>
              <a:ext uri="{FF2B5EF4-FFF2-40B4-BE49-F238E27FC236}">
                <a16:creationId xmlns:a16="http://schemas.microsoft.com/office/drawing/2014/main" id="{5F0FDDD6-5F5F-43CD-8147-9D9A0C49001D}"/>
              </a:ext>
            </a:extLst>
          </p:cNvPr>
          <p:cNvGrpSpPr/>
          <p:nvPr/>
        </p:nvGrpSpPr>
        <p:grpSpPr>
          <a:xfrm>
            <a:off x="899658" y="3138782"/>
            <a:ext cx="564827" cy="978138"/>
            <a:chOff x="808944" y="4339288"/>
            <a:chExt cx="1135380" cy="1723826"/>
          </a:xfrm>
        </p:grpSpPr>
        <p:pic>
          <p:nvPicPr>
            <p:cNvPr id="34" name="図 33" descr="スクリーンショット が含まれている画像&#10;&#10;非常に高い精度で生成された説明">
              <a:extLst>
                <a:ext uri="{FF2B5EF4-FFF2-40B4-BE49-F238E27FC236}">
                  <a16:creationId xmlns:a16="http://schemas.microsoft.com/office/drawing/2014/main" id="{06228249-7CC5-472F-91B6-169A16C6908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645"/>
            <a:stretch/>
          </p:blipFill>
          <p:spPr>
            <a:xfrm>
              <a:off x="831442" y="4339288"/>
              <a:ext cx="1096042" cy="1699823"/>
            </a:xfrm>
            <a:prstGeom prst="rect">
              <a:avLst/>
            </a:prstGeom>
            <a:ln w="28575">
              <a:solidFill>
                <a:schemeClr val="bg1">
                  <a:lumMod val="50000"/>
                </a:schemeClr>
              </a:solidFill>
            </a:ln>
          </p:spPr>
        </p:pic>
        <p:pic>
          <p:nvPicPr>
            <p:cNvPr id="35" name="図 34" descr="スクリーンショット が含まれている画像&#10;&#10;非常に高い精度で生成された説明">
              <a:extLst>
                <a:ext uri="{FF2B5EF4-FFF2-40B4-BE49-F238E27FC236}">
                  <a16:creationId xmlns:a16="http://schemas.microsoft.com/office/drawing/2014/main" id="{BBD78E35-DF54-4E5A-8977-4EE32882F25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2181"/>
            <a:stretch/>
          </p:blipFill>
          <p:spPr>
            <a:xfrm>
              <a:off x="847460" y="5458212"/>
              <a:ext cx="1073943" cy="604902"/>
            </a:xfrm>
            <a:prstGeom prst="rect">
              <a:avLst/>
            </a:prstGeom>
            <a:ln w="28575">
              <a:solidFill>
                <a:schemeClr val="bg1">
                  <a:lumMod val="50000"/>
                </a:schemeClr>
              </a:solidFill>
            </a:ln>
          </p:spPr>
        </p:pic>
        <p:sp>
          <p:nvSpPr>
            <p:cNvPr id="36" name="波線 35">
              <a:extLst>
                <a:ext uri="{FF2B5EF4-FFF2-40B4-BE49-F238E27FC236}">
                  <a16:creationId xmlns:a16="http://schemas.microsoft.com/office/drawing/2014/main" id="{B8A388B6-308B-4558-8D94-8A3F7355143B}"/>
                </a:ext>
              </a:extLst>
            </p:cNvPr>
            <p:cNvSpPr/>
            <p:nvPr/>
          </p:nvSpPr>
          <p:spPr bwMode="auto">
            <a:xfrm flipV="1">
              <a:off x="808944" y="5279442"/>
              <a:ext cx="1133943" cy="313153"/>
            </a:xfrm>
            <a:prstGeom prst="wave">
              <a:avLst>
                <a:gd name="adj1" fmla="val 20000"/>
                <a:gd name="adj2" fmla="val 1"/>
              </a:avLst>
            </a:prstGeom>
            <a:solidFill>
              <a:schemeClr val="bg1"/>
            </a:solidFill>
            <a:ln w="19050">
              <a:solidFill>
                <a:schemeClr val="bg1">
                  <a:lumMod val="50000"/>
                </a:schemeClr>
              </a:solidFill>
              <a:prstDash val="solid"/>
              <a:miter lim="800000"/>
              <a:headEnd/>
              <a:tailEnd/>
            </a:ln>
          </p:spPr>
          <p:txBody>
            <a:bodyPr wrap="none" rtlCol="0" anchor="ctr"/>
            <a:lstStyle/>
            <a:p>
              <a:pPr algn="ctr" fontAlgn="auto">
                <a:spcBef>
                  <a:spcPts val="0"/>
                </a:spcBef>
                <a:spcAft>
                  <a:spcPts val="0"/>
                </a:spcAft>
              </a:pPr>
              <a:endParaRPr kumimoji="1" lang="ja-JP" altLang="en-US" sz="1600" dirty="0">
                <a:solidFill>
                  <a:schemeClr val="bg1">
                    <a:lumMod val="50000"/>
                  </a:schemeClr>
                </a:solidFill>
                <a:ea typeface="ＭＳ Ｐゴシック" pitchFamily="50" charset="-128"/>
              </a:endParaRPr>
            </a:p>
          </p:txBody>
        </p:sp>
        <p:cxnSp>
          <p:nvCxnSpPr>
            <p:cNvPr id="37" name="直線コネクタ 36">
              <a:extLst>
                <a:ext uri="{FF2B5EF4-FFF2-40B4-BE49-F238E27FC236}">
                  <a16:creationId xmlns:a16="http://schemas.microsoft.com/office/drawing/2014/main" id="{29273D04-9844-4B7B-B833-DA4D3A4CDC92}"/>
                </a:ext>
              </a:extLst>
            </p:cNvPr>
            <p:cNvCxnSpPr>
              <a:cxnSpLocks/>
            </p:cNvCxnSpPr>
            <p:nvPr/>
          </p:nvCxnSpPr>
          <p:spPr>
            <a:xfrm>
              <a:off x="808944" y="5332025"/>
              <a:ext cx="0" cy="21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692D9832-87C7-444B-9C74-D451794C9132}"/>
                </a:ext>
              </a:extLst>
            </p:cNvPr>
            <p:cNvCxnSpPr>
              <a:cxnSpLocks/>
            </p:cNvCxnSpPr>
            <p:nvPr/>
          </p:nvCxnSpPr>
          <p:spPr>
            <a:xfrm>
              <a:off x="1944324" y="5335835"/>
              <a:ext cx="0" cy="21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0" name="カギ線コネクタ 16">
            <a:extLst>
              <a:ext uri="{FF2B5EF4-FFF2-40B4-BE49-F238E27FC236}">
                <a16:creationId xmlns:a16="http://schemas.microsoft.com/office/drawing/2014/main" id="{D47D83DD-A7EA-443E-864F-E4DDBD714FA4}"/>
              </a:ext>
            </a:extLst>
          </p:cNvPr>
          <p:cNvCxnSpPr>
            <a:cxnSpLocks/>
            <a:stCxn id="35" idx="2"/>
          </p:cNvCxnSpPr>
          <p:nvPr/>
        </p:nvCxnSpPr>
        <p:spPr>
          <a:xfrm rot="5400000" flipH="1" flipV="1">
            <a:off x="1519362" y="2750043"/>
            <a:ext cx="1033466" cy="1700288"/>
          </a:xfrm>
          <a:prstGeom prst="bentConnector4">
            <a:avLst>
              <a:gd name="adj1" fmla="val -97279"/>
              <a:gd name="adj2" fmla="val 76360"/>
            </a:avLst>
          </a:prstGeom>
          <a:ln w="76200" cmpd="sng">
            <a:solidFill>
              <a:srgbClr val="C00000"/>
            </a:solidFill>
            <a:headEnd type="none"/>
            <a:tailEnd type="triangle" w="med" len="sm"/>
          </a:ln>
          <a:effectLst/>
        </p:spPr>
        <p:style>
          <a:lnRef idx="2">
            <a:schemeClr val="accent1"/>
          </a:lnRef>
          <a:fillRef idx="0">
            <a:schemeClr val="accent1"/>
          </a:fillRef>
          <a:effectRef idx="1">
            <a:schemeClr val="accent1"/>
          </a:effectRef>
          <a:fontRef idx="minor">
            <a:schemeClr val="tx1"/>
          </a:fontRef>
        </p:style>
      </p:cxnSp>
      <p:sp>
        <p:nvSpPr>
          <p:cNvPr id="53" name="正方形/長方形 52">
            <a:extLst>
              <a:ext uri="{FF2B5EF4-FFF2-40B4-BE49-F238E27FC236}">
                <a16:creationId xmlns:a16="http://schemas.microsoft.com/office/drawing/2014/main" id="{B11B7DA6-6583-4DC3-A779-7A9759B75FDF}"/>
              </a:ext>
            </a:extLst>
          </p:cNvPr>
          <p:cNvSpPr/>
          <p:nvPr/>
        </p:nvSpPr>
        <p:spPr>
          <a:xfrm>
            <a:off x="3314725" y="3101582"/>
            <a:ext cx="907170" cy="1298006"/>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mn-ea"/>
                <a:ea typeface="+mn-ea"/>
              </a:rPr>
              <a:t>1</a:t>
            </a:r>
            <a:r>
              <a:rPr lang="ja-JP" altLang="en-US" sz="1200" b="1" dirty="0">
                <a:latin typeface="+mn-ea"/>
                <a:ea typeface="+mn-ea"/>
              </a:rPr>
              <a:t>ページ目</a:t>
            </a:r>
          </a:p>
        </p:txBody>
      </p:sp>
      <p:sp>
        <p:nvSpPr>
          <p:cNvPr id="54" name="正方形/長方形 53">
            <a:extLst>
              <a:ext uri="{FF2B5EF4-FFF2-40B4-BE49-F238E27FC236}">
                <a16:creationId xmlns:a16="http://schemas.microsoft.com/office/drawing/2014/main" id="{37F4A95D-545A-4F8A-AF39-D01D291F5A8A}"/>
              </a:ext>
            </a:extLst>
          </p:cNvPr>
          <p:cNvSpPr/>
          <p:nvPr/>
        </p:nvSpPr>
        <p:spPr>
          <a:xfrm>
            <a:off x="4635420" y="2790279"/>
            <a:ext cx="907170" cy="2508394"/>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mn-ea"/>
              </a:rPr>
              <a:t>2</a:t>
            </a:r>
            <a:r>
              <a:rPr lang="ja-JP" altLang="en-US" sz="1200" b="1" dirty="0">
                <a:latin typeface="+mn-ea"/>
                <a:ea typeface="+mn-ea"/>
              </a:rPr>
              <a:t>ページ目</a:t>
            </a:r>
          </a:p>
        </p:txBody>
      </p:sp>
      <p:sp>
        <p:nvSpPr>
          <p:cNvPr id="56" name="テキスト ボックス 55">
            <a:extLst>
              <a:ext uri="{FF2B5EF4-FFF2-40B4-BE49-F238E27FC236}">
                <a16:creationId xmlns:a16="http://schemas.microsoft.com/office/drawing/2014/main" id="{FDE10437-A83F-4928-AF48-D884C36E9DC9}"/>
              </a:ext>
            </a:extLst>
          </p:cNvPr>
          <p:cNvSpPr txBox="1"/>
          <p:nvPr/>
        </p:nvSpPr>
        <p:spPr>
          <a:xfrm>
            <a:off x="5863142" y="1848405"/>
            <a:ext cx="2877313" cy="892552"/>
          </a:xfrm>
          <a:prstGeom prst="rect">
            <a:avLst/>
          </a:prstGeom>
          <a:noFill/>
        </p:spPr>
        <p:txBody>
          <a:bodyPr wrap="square" rtlCol="0">
            <a:spAutoFit/>
          </a:bodyPr>
          <a:lstStyle/>
          <a:p>
            <a:pPr algn="ctr"/>
            <a:r>
              <a:rPr lang="ja-JP" altLang="en-US" sz="1200" b="1" dirty="0">
                <a:latin typeface="+mn-ea"/>
                <a:cs typeface="Meiryo UI" panose="020B0604030504040204" pitchFamily="50" charset="-128"/>
              </a:rPr>
              <a:t>料金　</a:t>
            </a:r>
            <a:r>
              <a:rPr lang="en-US" altLang="ja-JP" sz="2400" b="1" dirty="0">
                <a:solidFill>
                  <a:srgbClr val="C00000"/>
                </a:solidFill>
                <a:latin typeface="+mn-ea"/>
                <a:cs typeface="Meiryo UI" panose="020B0604030504040204" pitchFamily="50" charset="-128"/>
              </a:rPr>
              <a:t>3,500,000</a:t>
            </a:r>
            <a:r>
              <a:rPr lang="ja-JP" altLang="en-US" b="1" dirty="0">
                <a:latin typeface="+mn-ea"/>
                <a:cs typeface="Meiryo UI" panose="020B0604030504040204" pitchFamily="50" charset="-128"/>
              </a:rPr>
              <a:t>円</a:t>
            </a:r>
            <a:r>
              <a:rPr lang="en-US" altLang="ja-JP" sz="1200" b="1" dirty="0">
                <a:latin typeface="+mn-ea"/>
                <a:cs typeface="Meiryo UI" panose="020B0604030504040204" pitchFamily="50" charset="-128"/>
              </a:rPr>
              <a:t>(</a:t>
            </a:r>
            <a:r>
              <a:rPr lang="ja-JP" altLang="en-US" sz="1200" b="1" dirty="0">
                <a:latin typeface="+mn-ea"/>
                <a:cs typeface="Meiryo UI" panose="020B0604030504040204" pitchFamily="50" charset="-128"/>
              </a:rPr>
              <a:t>税別</a:t>
            </a:r>
            <a:r>
              <a:rPr lang="en-US" altLang="ja-JP" sz="1200" b="1" dirty="0">
                <a:latin typeface="+mn-ea"/>
                <a:cs typeface="Meiryo UI" panose="020B0604030504040204" pitchFamily="50" charset="-128"/>
              </a:rPr>
              <a:t>)</a:t>
            </a:r>
            <a:endParaRPr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掲載期間　　　</a:t>
            </a:r>
            <a:r>
              <a:rPr lang="en-US" altLang="ja-JP" sz="1400" b="1" dirty="0">
                <a:latin typeface="+mn-ea"/>
                <a:cs typeface="Meiryo UI" panose="020B0604030504040204" pitchFamily="50" charset="-128"/>
              </a:rPr>
              <a:t>4</a:t>
            </a:r>
            <a:r>
              <a:rPr lang="ja-JP" altLang="en-US" sz="1400" b="1" dirty="0">
                <a:latin typeface="+mn-ea"/>
                <a:cs typeface="Meiryo UI" panose="020B0604030504040204" pitchFamily="50" charset="-128"/>
              </a:rPr>
              <a:t>週間　　　</a:t>
            </a:r>
            <a:endParaRPr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想定リード数　</a:t>
            </a:r>
            <a:r>
              <a:rPr lang="en-US" altLang="ja-JP" sz="1400" b="1" dirty="0">
                <a:latin typeface="+mn-ea"/>
                <a:cs typeface="Meiryo UI" panose="020B0604030504040204" pitchFamily="50" charset="-128"/>
              </a:rPr>
              <a:t>150</a:t>
            </a:r>
            <a:r>
              <a:rPr lang="ja-JP" altLang="en-US" sz="1400" b="1" dirty="0">
                <a:latin typeface="+mn-ea"/>
                <a:cs typeface="Meiryo UI" panose="020B0604030504040204" pitchFamily="50" charset="-128"/>
              </a:rPr>
              <a:t>件</a:t>
            </a:r>
          </a:p>
        </p:txBody>
      </p:sp>
      <p:cxnSp>
        <p:nvCxnSpPr>
          <p:cNvPr id="57" name="直線コネクタ 56">
            <a:extLst>
              <a:ext uri="{FF2B5EF4-FFF2-40B4-BE49-F238E27FC236}">
                <a16:creationId xmlns:a16="http://schemas.microsoft.com/office/drawing/2014/main" id="{85293537-59A2-4B1B-9C34-16D99E7C304F}"/>
              </a:ext>
            </a:extLst>
          </p:cNvPr>
          <p:cNvCxnSpPr>
            <a:cxnSpLocks/>
          </p:cNvCxnSpPr>
          <p:nvPr/>
        </p:nvCxnSpPr>
        <p:spPr>
          <a:xfrm>
            <a:off x="6034263" y="2749957"/>
            <a:ext cx="2706192"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EF70132-8F57-455F-B601-1001CA1A98E9}"/>
              </a:ext>
            </a:extLst>
          </p:cNvPr>
          <p:cNvCxnSpPr>
            <a:cxnSpLocks/>
          </p:cNvCxnSpPr>
          <p:nvPr/>
        </p:nvCxnSpPr>
        <p:spPr>
          <a:xfrm>
            <a:off x="6034263" y="1777365"/>
            <a:ext cx="2706192"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17925A6B-CB4E-419E-BFE7-DE348B790716}"/>
              </a:ext>
            </a:extLst>
          </p:cNvPr>
          <p:cNvSpPr txBox="1"/>
          <p:nvPr/>
        </p:nvSpPr>
        <p:spPr>
          <a:xfrm>
            <a:off x="2550467" y="6321805"/>
            <a:ext cx="6425122" cy="507831"/>
          </a:xfrm>
          <a:prstGeom prst="rect">
            <a:avLst/>
          </a:prstGeom>
          <a:noFill/>
        </p:spPr>
        <p:txBody>
          <a:bodyPr wrap="square" rtlCol="0">
            <a:spAutoFit/>
          </a:bodyPr>
          <a:lstStyle/>
          <a:p>
            <a:r>
              <a:rPr lang="ja-JP" altLang="en-US" sz="900" b="1" dirty="0">
                <a:solidFill>
                  <a:schemeClr val="bg2">
                    <a:lumMod val="25000"/>
                  </a:schemeClr>
                </a:solidFill>
                <a:latin typeface="+mn-ea"/>
                <a:cs typeface="Meiryo UI" panose="020B0604030504040204" pitchFamily="50" charset="-128"/>
              </a:rPr>
              <a:t>■日経ビジネス電子版</a:t>
            </a:r>
            <a:r>
              <a:rPr lang="en-US" altLang="ja-JP" sz="900" b="1" dirty="0">
                <a:solidFill>
                  <a:schemeClr val="bg2">
                    <a:lumMod val="25000"/>
                  </a:schemeClr>
                </a:solidFill>
                <a:latin typeface="+mn-ea"/>
                <a:cs typeface="Meiryo UI" panose="020B0604030504040204" pitchFamily="50" charset="-128"/>
              </a:rPr>
              <a:t>Special</a:t>
            </a:r>
            <a:r>
              <a:rPr lang="ja-JP" altLang="en-US" sz="900" b="1" dirty="0">
                <a:solidFill>
                  <a:schemeClr val="bg2">
                    <a:lumMod val="25000"/>
                  </a:schemeClr>
                </a:solidFill>
                <a:latin typeface="+mn-ea"/>
                <a:cs typeface="Meiryo UI" panose="020B0604030504040204" pitchFamily="50" charset="-128"/>
              </a:rPr>
              <a:t>のメニュー詳細は、下記の「日経ビジネス電子版　広告媒体資料」をご参照ください。</a:t>
            </a:r>
          </a:p>
          <a:p>
            <a:r>
              <a:rPr lang="ja-JP" altLang="en-US" sz="900" b="1" dirty="0">
                <a:solidFill>
                  <a:schemeClr val="bg2">
                    <a:lumMod val="25000"/>
                  </a:schemeClr>
                </a:solidFill>
                <a:latin typeface="+mn-ea"/>
                <a:cs typeface="Meiryo UI" panose="020B0604030504040204" pitchFamily="50" charset="-128"/>
              </a:rPr>
              <a:t>                       </a:t>
            </a:r>
            <a:r>
              <a:rPr lang="en-US" altLang="ja-JP" sz="900" b="1" dirty="0">
                <a:solidFill>
                  <a:schemeClr val="bg2">
                    <a:lumMod val="25000"/>
                  </a:schemeClr>
                </a:solidFill>
                <a:latin typeface="+mn-ea"/>
                <a:cs typeface="Meiryo UI" panose="020B0604030504040204" pitchFamily="50" charset="-128"/>
                <a:hlinkClick r:id="rId10"/>
              </a:rPr>
              <a:t>http://web-cache.stream.ne.jp/www11/nikkeibpw/adweb/ba_NBO_deishibaitai.pdf</a:t>
            </a:r>
            <a:endParaRPr lang="en-US" altLang="ja-JP" sz="900" b="1" dirty="0">
              <a:solidFill>
                <a:schemeClr val="bg2">
                  <a:lumMod val="25000"/>
                </a:schemeClr>
              </a:solidFill>
              <a:latin typeface="+mn-ea"/>
              <a:cs typeface="Meiryo UI" panose="020B0604030504040204" pitchFamily="50" charset="-128"/>
            </a:endParaRPr>
          </a:p>
          <a:p>
            <a:r>
              <a:rPr lang="en-US" altLang="ja-JP" sz="900" b="1" dirty="0">
                <a:solidFill>
                  <a:schemeClr val="bg2">
                    <a:lumMod val="25000"/>
                  </a:schemeClr>
                </a:solidFill>
                <a:latin typeface="+mn-ea"/>
                <a:cs typeface="Meiryo UI" panose="020B0604030504040204" pitchFamily="50" charset="-128"/>
              </a:rPr>
              <a:t>■</a:t>
            </a:r>
            <a:r>
              <a:rPr lang="ja-JP" altLang="en-US" sz="900" b="1" dirty="0">
                <a:solidFill>
                  <a:schemeClr val="bg2">
                    <a:lumMod val="25000"/>
                  </a:schemeClr>
                </a:solidFill>
                <a:latin typeface="+mn-ea"/>
                <a:cs typeface="Meiryo UI" panose="020B0604030504040204" pitchFamily="50" charset="-128"/>
              </a:rPr>
              <a:t>お問い合わせは、</a:t>
            </a:r>
            <a:r>
              <a:rPr lang="en-US" altLang="ja-JP" sz="900" b="1" dirty="0">
                <a:solidFill>
                  <a:schemeClr val="bg2">
                    <a:lumMod val="25000"/>
                  </a:schemeClr>
                </a:solidFill>
                <a:latin typeface="+mn-ea"/>
                <a:cs typeface="Meiryo UI" panose="020B0604030504040204" pitchFamily="50" charset="-128"/>
              </a:rPr>
              <a:t>nb-ad@nikkeibp.co.jp </a:t>
            </a:r>
            <a:r>
              <a:rPr lang="ja-JP" altLang="en-US" sz="900" b="1" dirty="0">
                <a:solidFill>
                  <a:schemeClr val="bg2">
                    <a:lumMod val="25000"/>
                  </a:schemeClr>
                </a:solidFill>
                <a:latin typeface="+mn-ea"/>
                <a:cs typeface="Meiryo UI" panose="020B0604030504040204" pitchFamily="50" charset="-128"/>
              </a:rPr>
              <a:t>または担当営業までお願いします。</a:t>
            </a:r>
          </a:p>
        </p:txBody>
      </p:sp>
      <p:sp>
        <p:nvSpPr>
          <p:cNvPr id="48" name="正方形/長方形 47">
            <a:extLst>
              <a:ext uri="{FF2B5EF4-FFF2-40B4-BE49-F238E27FC236}">
                <a16:creationId xmlns:a16="http://schemas.microsoft.com/office/drawing/2014/main" id="{86E425C9-70C3-4B0F-8747-A3A3F1BF73BD}"/>
              </a:ext>
            </a:extLst>
          </p:cNvPr>
          <p:cNvSpPr/>
          <p:nvPr/>
        </p:nvSpPr>
        <p:spPr>
          <a:xfrm>
            <a:off x="3059974" y="5601392"/>
            <a:ext cx="2692868" cy="305861"/>
          </a:xfrm>
          <a:prstGeom prst="rect">
            <a:avLst/>
          </a:prstGeom>
          <a:solidFill>
            <a:srgbClr val="E0861A">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mn-ea"/>
              </a:rPr>
              <a:t>1 </a:t>
            </a:r>
            <a:r>
              <a:rPr lang="ja-JP" altLang="en-US" sz="1000" b="1" dirty="0">
                <a:solidFill>
                  <a:schemeClr val="tx1"/>
                </a:solidFill>
                <a:latin typeface="+mn-ea"/>
                <a:ea typeface="+mn-ea"/>
              </a:rPr>
              <a:t>ページ目閲覧→ユーザー認証</a:t>
            </a:r>
            <a:endParaRPr lang="en-US" altLang="ja-JP" sz="1000" b="1" dirty="0">
              <a:solidFill>
                <a:schemeClr val="tx1"/>
              </a:solidFill>
              <a:latin typeface="+mn-ea"/>
              <a:ea typeface="+mn-ea"/>
            </a:endParaRPr>
          </a:p>
          <a:p>
            <a:pPr algn="ctr"/>
            <a:r>
              <a:rPr lang="ja-JP" altLang="en-US" sz="1000" b="1" dirty="0">
                <a:solidFill>
                  <a:schemeClr val="tx1"/>
                </a:solidFill>
                <a:latin typeface="+mn-ea"/>
                <a:ea typeface="+mn-ea"/>
              </a:rPr>
              <a:t>→</a:t>
            </a:r>
            <a:r>
              <a:rPr lang="ja-JP" altLang="en-US" sz="1000" b="1" dirty="0">
                <a:solidFill>
                  <a:srgbClr val="C00000"/>
                </a:solidFill>
                <a:latin typeface="+mn-ea"/>
                <a:ea typeface="+mn-ea"/>
              </a:rPr>
              <a:t>リード</a:t>
            </a:r>
            <a:r>
              <a:rPr lang="ja-JP" altLang="en-US" sz="1000" b="1" dirty="0">
                <a:solidFill>
                  <a:srgbClr val="C00000"/>
                </a:solidFill>
                <a:latin typeface="+mn-ea"/>
              </a:rPr>
              <a:t>獲得</a:t>
            </a:r>
            <a:r>
              <a:rPr lang="ja-JP" altLang="en-US" sz="1000" b="1" dirty="0">
                <a:solidFill>
                  <a:schemeClr val="tx1"/>
                </a:solidFill>
                <a:latin typeface="+mn-ea"/>
              </a:rPr>
              <a:t>→</a:t>
            </a:r>
            <a:r>
              <a:rPr lang="en-US" altLang="ja-JP" sz="1000" b="1" dirty="0">
                <a:solidFill>
                  <a:schemeClr val="tx1"/>
                </a:solidFill>
                <a:latin typeface="+mn-ea"/>
              </a:rPr>
              <a:t>2</a:t>
            </a:r>
            <a:r>
              <a:rPr lang="ja-JP" altLang="en-US" sz="1000" b="1" dirty="0">
                <a:solidFill>
                  <a:schemeClr val="tx1"/>
                </a:solidFill>
                <a:latin typeface="+mn-ea"/>
              </a:rPr>
              <a:t>ページ目閲覧</a:t>
            </a:r>
            <a:endParaRPr lang="ja-JP" altLang="en-US" sz="1000" b="1" dirty="0">
              <a:solidFill>
                <a:schemeClr val="tx1"/>
              </a:solidFill>
              <a:latin typeface="+mn-ea"/>
              <a:ea typeface="+mn-ea"/>
            </a:endParaRPr>
          </a:p>
        </p:txBody>
      </p:sp>
      <p:sp>
        <p:nvSpPr>
          <p:cNvPr id="49" name="矢印: 下 48">
            <a:extLst>
              <a:ext uri="{FF2B5EF4-FFF2-40B4-BE49-F238E27FC236}">
                <a16:creationId xmlns:a16="http://schemas.microsoft.com/office/drawing/2014/main" id="{398B3C50-2000-4073-BE3F-5F37DDC53126}"/>
              </a:ext>
            </a:extLst>
          </p:cNvPr>
          <p:cNvSpPr/>
          <p:nvPr/>
        </p:nvSpPr>
        <p:spPr>
          <a:xfrm>
            <a:off x="3710698" y="4558981"/>
            <a:ext cx="252028" cy="30027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D92274DC-3D1C-4553-8BDC-27B480D7786E}"/>
              </a:ext>
            </a:extLst>
          </p:cNvPr>
          <p:cNvSpPr/>
          <p:nvPr/>
        </p:nvSpPr>
        <p:spPr>
          <a:xfrm>
            <a:off x="3301749" y="4749972"/>
            <a:ext cx="907170" cy="3002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rPr>
              <a:t>個人情報入力</a:t>
            </a:r>
          </a:p>
        </p:txBody>
      </p:sp>
      <p:sp>
        <p:nvSpPr>
          <p:cNvPr id="51" name="矢印: 下 50">
            <a:extLst>
              <a:ext uri="{FF2B5EF4-FFF2-40B4-BE49-F238E27FC236}">
                <a16:creationId xmlns:a16="http://schemas.microsoft.com/office/drawing/2014/main" id="{96C5EBA9-BFF1-4554-86CD-4AB9D436E4AC}"/>
              </a:ext>
            </a:extLst>
          </p:cNvPr>
          <p:cNvSpPr/>
          <p:nvPr/>
        </p:nvSpPr>
        <p:spPr>
          <a:xfrm rot="16200000">
            <a:off x="4313421" y="4772805"/>
            <a:ext cx="252028" cy="30027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F911CE0F-3ED2-45F0-A6F0-EF76FB0DD61A}"/>
              </a:ext>
            </a:extLst>
          </p:cNvPr>
          <p:cNvCxnSpPr>
            <a:cxnSpLocks/>
          </p:cNvCxnSpPr>
          <p:nvPr/>
        </p:nvCxnSpPr>
        <p:spPr>
          <a:xfrm>
            <a:off x="3847648" y="5179773"/>
            <a:ext cx="0" cy="279677"/>
          </a:xfrm>
          <a:prstGeom prst="line">
            <a:avLst/>
          </a:prstGeom>
          <a:ln w="762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64" name="フローチャート: 磁気ディスク 63">
            <a:extLst>
              <a:ext uri="{FF2B5EF4-FFF2-40B4-BE49-F238E27FC236}">
                <a16:creationId xmlns:a16="http://schemas.microsoft.com/office/drawing/2014/main" id="{0A4BE1E9-2941-44B2-AB2B-58E7479A0A09}"/>
              </a:ext>
            </a:extLst>
          </p:cNvPr>
          <p:cNvSpPr/>
          <p:nvPr/>
        </p:nvSpPr>
        <p:spPr>
          <a:xfrm>
            <a:off x="3418534" y="5256791"/>
            <a:ext cx="710339" cy="287565"/>
          </a:xfrm>
          <a:prstGeom prst="flowChartMagneticDisk">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rgbClr val="92D050"/>
                </a:solidFill>
              </a:rPr>
              <a:t>リード獲得</a:t>
            </a:r>
          </a:p>
        </p:txBody>
      </p:sp>
      <p:sp>
        <p:nvSpPr>
          <p:cNvPr id="52" name="Slide Number Placeholder 6">
            <a:extLst>
              <a:ext uri="{FF2B5EF4-FFF2-40B4-BE49-F238E27FC236}">
                <a16:creationId xmlns:a16="http://schemas.microsoft.com/office/drawing/2014/main" id="{E15A8F34-1A1F-4770-AAA5-55DF9BC3B891}"/>
              </a:ext>
            </a:extLst>
          </p:cNvPr>
          <p:cNvSpPr>
            <a:spLocks noGrp="1"/>
          </p:cNvSpPr>
          <p:nvPr>
            <p:ph type="sldNum" sz="quarter" idx="4294967295"/>
          </p:nvPr>
        </p:nvSpPr>
        <p:spPr>
          <a:xfrm>
            <a:off x="7051104" y="6491804"/>
            <a:ext cx="2057400" cy="365125"/>
          </a:xfrm>
        </p:spPr>
        <p:txBody>
          <a:bodyPr/>
          <a:lstStyle>
            <a:lvl1pPr>
              <a:defRPr b="1">
                <a:solidFill>
                  <a:schemeClr val="bg1"/>
                </a:solidFill>
              </a:defRPr>
            </a:lvl1pPr>
          </a:lstStyle>
          <a:p>
            <a:fld id="{62C86DFF-5C23-9B49-AD2F-1D99D1467FB4}" type="slidenum">
              <a:rPr lang="ja-JP" altLang="en-US" smtClean="0"/>
              <a:pPr/>
              <a:t>14</a:t>
            </a:fld>
            <a:endParaRPr lang="ja-JP" altLang="en-US"/>
          </a:p>
        </p:txBody>
      </p:sp>
    </p:spTree>
    <p:extLst>
      <p:ext uri="{BB962C8B-B14F-4D97-AF65-F5344CB8AC3E}">
        <p14:creationId xmlns:p14="http://schemas.microsoft.com/office/powerpoint/2010/main" val="341143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5BF5319C-3211-4AA5-9459-C0AC0F57A95D}"/>
              </a:ext>
            </a:extLst>
          </p:cNvPr>
          <p:cNvSpPr>
            <a:spLocks noChangeArrowheads="1"/>
          </p:cNvSpPr>
          <p:nvPr/>
        </p:nvSpPr>
        <p:spPr bwMode="auto">
          <a:xfrm>
            <a:off x="486836" y="1125810"/>
            <a:ext cx="8045604" cy="3815358"/>
          </a:xfrm>
          <a:prstGeom prst="rect">
            <a:avLst/>
          </a:prstGeom>
          <a:noFill/>
          <a:ln>
            <a:noFill/>
          </a:ln>
        </p:spPr>
        <p:txBody>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marL="171450" indent="-171450">
              <a:lnSpc>
                <a:spcPct val="80000"/>
              </a:lnSpc>
              <a:spcBef>
                <a:spcPct val="20000"/>
              </a:spcBef>
              <a:buFont typeface="Arial" panose="020B0604020202020204" pitchFamily="34" charset="0"/>
              <a:buChar char="•"/>
              <a:defRPr/>
            </a:pPr>
            <a:r>
              <a:rPr lang="ja-JP" altLang="en-US" sz="1200" b="1" dirty="0">
                <a:latin typeface="+mn-ea"/>
                <a:ea typeface="+mn-ea"/>
                <a:cs typeface="Meiryo UI" panose="020B0604030504040204" pitchFamily="50" charset="-128"/>
              </a:rPr>
              <a:t>日経</a:t>
            </a:r>
            <a:r>
              <a:rPr lang="en-US" altLang="ja-JP" sz="1200" b="1" dirty="0">
                <a:latin typeface="+mn-ea"/>
                <a:ea typeface="+mn-ea"/>
                <a:cs typeface="Meiryo UI" panose="020B0604030504040204" pitchFamily="50" charset="-128"/>
              </a:rPr>
              <a:t>BP</a:t>
            </a:r>
            <a:r>
              <a:rPr lang="ja-JP" altLang="en-US" sz="1200" b="1" dirty="0">
                <a:latin typeface="+mn-ea"/>
                <a:ea typeface="+mn-ea"/>
                <a:cs typeface="Meiryo UI" panose="020B0604030504040204" pitchFamily="50" charset="-128"/>
              </a:rPr>
              <a:t>が作成したホワイトペーパー紹介ページの内容について、掲載前に確認することは可能ですか。</a:t>
            </a:r>
          </a:p>
          <a:p>
            <a:pPr>
              <a:lnSpc>
                <a:spcPct val="80000"/>
              </a:lnSpc>
              <a:spcBef>
                <a:spcPct val="20000"/>
              </a:spcBef>
              <a:defRPr/>
            </a:pPr>
            <a:r>
              <a:rPr lang="ja-JP" altLang="en-US" sz="1200" b="1" dirty="0">
                <a:latin typeface="+mn-ea"/>
                <a:ea typeface="+mn-ea"/>
                <a:cs typeface="Meiryo UI" panose="020B0604030504040204" pitchFamily="50" charset="-128"/>
              </a:rPr>
              <a:t>　→　</a:t>
            </a:r>
            <a:r>
              <a:rPr lang="ja-JP" altLang="ja-JP" sz="1100" b="1" dirty="0">
                <a:latin typeface="+mn-ea"/>
                <a:ea typeface="+mn-ea"/>
                <a:cs typeface="Meiryo UI" panose="020B0604030504040204" pitchFamily="50" charset="-128"/>
              </a:rPr>
              <a:t>掲載前の原稿確認は原則ございません。掲載前の原稿確認が必要な場合はご相談ください。</a:t>
            </a:r>
          </a:p>
          <a:p>
            <a:pPr marL="171450" indent="-171450">
              <a:lnSpc>
                <a:spcPct val="80000"/>
              </a:lnSpc>
              <a:spcBef>
                <a:spcPct val="20000"/>
              </a:spcBef>
              <a:buFont typeface="Arial" panose="020B0604020202020204" pitchFamily="34" charset="0"/>
              <a:buChar char="•"/>
              <a:defRPr/>
            </a:pPr>
            <a:endParaRPr lang="ja-JP" altLang="en-US" sz="1200" b="1" dirty="0">
              <a:latin typeface="+mn-ea"/>
              <a:ea typeface="+mn-ea"/>
              <a:cs typeface="Meiryo UI" panose="020B0604030504040204" pitchFamily="50" charset="-128"/>
            </a:endParaRPr>
          </a:p>
          <a:p>
            <a:pPr marL="171450" indent="-171450">
              <a:lnSpc>
                <a:spcPct val="80000"/>
              </a:lnSpc>
              <a:spcBef>
                <a:spcPct val="20000"/>
              </a:spcBef>
              <a:buFont typeface="Arial" panose="020B0604020202020204" pitchFamily="34" charset="0"/>
              <a:buChar char="•"/>
              <a:defRPr/>
            </a:pPr>
            <a:r>
              <a:rPr lang="ja-JP" altLang="en-US" sz="1200" b="1" dirty="0">
                <a:latin typeface="+mn-ea"/>
                <a:ea typeface="+mn-ea"/>
                <a:cs typeface="Meiryo UI" panose="020B0604030504040204" pitchFamily="50" charset="-128"/>
              </a:rPr>
              <a:t>掲載の途中段階で</a:t>
            </a:r>
            <a:r>
              <a:rPr lang="en-US" altLang="ja-JP" sz="1200" b="1" dirty="0">
                <a:latin typeface="+mn-ea"/>
                <a:ea typeface="+mn-ea"/>
                <a:cs typeface="Meiryo UI" panose="020B0604030504040204" pitchFamily="50" charset="-128"/>
              </a:rPr>
              <a:t>PDF</a:t>
            </a:r>
            <a:r>
              <a:rPr lang="ja-JP" altLang="en-US" sz="1200" b="1" dirty="0">
                <a:latin typeface="+mn-ea"/>
                <a:ea typeface="+mn-ea"/>
                <a:cs typeface="Meiryo UI" panose="020B0604030504040204" pitchFamily="50" charset="-128"/>
              </a:rPr>
              <a:t>の差し替えは可能ですか。</a:t>
            </a:r>
          </a:p>
          <a:p>
            <a:pPr>
              <a:lnSpc>
                <a:spcPct val="80000"/>
              </a:lnSpc>
              <a:spcBef>
                <a:spcPct val="20000"/>
              </a:spcBef>
              <a:defRPr/>
            </a:pPr>
            <a:r>
              <a:rPr lang="ja-JP" altLang="en-US" sz="1100" b="1" dirty="0">
                <a:latin typeface="+mn-ea"/>
                <a:ea typeface="+mn-ea"/>
                <a:cs typeface="Meiryo UI" panose="020B0604030504040204" pitchFamily="50" charset="-128"/>
              </a:rPr>
              <a:t>　→　有料ですが可能です。</a:t>
            </a:r>
            <a:r>
              <a:rPr lang="en-US" altLang="ja-JP" sz="1100" b="1" dirty="0">
                <a:latin typeface="+mn-ea"/>
                <a:ea typeface="+mn-ea"/>
                <a:cs typeface="Meiryo UI" panose="020B0604030504040204" pitchFamily="50" charset="-128"/>
              </a:rPr>
              <a:t> 10,000</a:t>
            </a:r>
            <a:r>
              <a:rPr lang="ja-JP" altLang="en-US" sz="1100" b="1" dirty="0">
                <a:latin typeface="+mn-ea"/>
                <a:ea typeface="+mn-ea"/>
                <a:cs typeface="Meiryo UI" panose="020B0604030504040204" pitchFamily="50" charset="-128"/>
              </a:rPr>
              <a:t>円／資料</a:t>
            </a:r>
            <a:r>
              <a:rPr lang="en-US" altLang="ja-JP" sz="1100" b="1" dirty="0">
                <a:latin typeface="+mn-ea"/>
                <a:ea typeface="+mn-ea"/>
                <a:cs typeface="Meiryo UI" panose="020B0604030504040204" pitchFamily="50" charset="-128"/>
              </a:rPr>
              <a:t>1</a:t>
            </a:r>
            <a:r>
              <a:rPr lang="ja-JP" altLang="en-US" sz="1100" b="1" dirty="0">
                <a:latin typeface="+mn-ea"/>
                <a:ea typeface="+mn-ea"/>
                <a:cs typeface="Meiryo UI" panose="020B0604030504040204" pitchFamily="50" charset="-128"/>
              </a:rPr>
              <a:t>点となります。</a:t>
            </a:r>
            <a:br>
              <a:rPr lang="en-US" altLang="ja-JP" sz="1200" b="1" dirty="0">
                <a:latin typeface="+mn-ea"/>
                <a:ea typeface="+mn-ea"/>
                <a:cs typeface="Meiryo UI" panose="020B0604030504040204" pitchFamily="50" charset="-128"/>
              </a:rPr>
            </a:br>
            <a:endParaRPr lang="ja-JP" altLang="en-US" sz="1200" b="1" dirty="0">
              <a:latin typeface="+mn-ea"/>
              <a:ea typeface="+mn-ea"/>
              <a:cs typeface="Meiryo UI" panose="020B0604030504040204" pitchFamily="50" charset="-128"/>
            </a:endParaRPr>
          </a:p>
          <a:p>
            <a:pPr marL="171450" indent="-171450">
              <a:lnSpc>
                <a:spcPct val="80000"/>
              </a:lnSpc>
              <a:spcBef>
                <a:spcPct val="20000"/>
              </a:spcBef>
              <a:buFont typeface="Arial" panose="020B0604020202020204" pitchFamily="34" charset="0"/>
              <a:buChar char="•"/>
              <a:defRPr/>
            </a:pPr>
            <a:r>
              <a:rPr lang="ja-JP" altLang="en-US" sz="1200" b="1" dirty="0">
                <a:latin typeface="+mn-ea"/>
                <a:ea typeface="+mn-ea"/>
                <a:cs typeface="Meiryo UI" panose="020B0604030504040204" pitchFamily="50" charset="-128"/>
              </a:rPr>
              <a:t>掲載の途中段階で</a:t>
            </a:r>
            <a:r>
              <a:rPr lang="en-US" altLang="ja-JP" sz="1200" b="1" dirty="0">
                <a:latin typeface="+mn-ea"/>
                <a:ea typeface="+mn-ea"/>
                <a:cs typeface="Meiryo UI" panose="020B0604030504040204" pitchFamily="50" charset="-128"/>
              </a:rPr>
              <a:t>PDF</a:t>
            </a:r>
            <a:r>
              <a:rPr lang="ja-JP" altLang="en-US" sz="1200" b="1" dirty="0">
                <a:latin typeface="+mn-ea"/>
                <a:ea typeface="+mn-ea"/>
                <a:cs typeface="Meiryo UI" panose="020B0604030504040204" pitchFamily="50" charset="-128"/>
              </a:rPr>
              <a:t>の差し替えをした場合、紹介ページの文章も変更できますか。</a:t>
            </a:r>
          </a:p>
          <a:p>
            <a:pPr>
              <a:lnSpc>
                <a:spcPct val="80000"/>
              </a:lnSpc>
              <a:spcBef>
                <a:spcPct val="20000"/>
              </a:spcBef>
              <a:defRPr/>
            </a:pPr>
            <a:r>
              <a:rPr lang="ja-JP" altLang="en-US" sz="1200" b="1" dirty="0">
                <a:latin typeface="+mn-ea"/>
                <a:ea typeface="+mn-ea"/>
                <a:cs typeface="Meiryo UI" panose="020B0604030504040204" pitchFamily="50" charset="-128"/>
              </a:rPr>
              <a:t>　</a:t>
            </a:r>
            <a:r>
              <a:rPr lang="ja-JP" altLang="en-US" sz="1100" b="1" dirty="0">
                <a:latin typeface="+mn-ea"/>
                <a:ea typeface="+mn-ea"/>
                <a:cs typeface="Meiryo UI" panose="020B0604030504040204" pitchFamily="50" charset="-128"/>
              </a:rPr>
              <a:t>→　有料ですが可能です。公開中の紹介ページについて、修正部分に具体的な赤字をお入れください。</a:t>
            </a:r>
          </a:p>
          <a:p>
            <a:pPr>
              <a:lnSpc>
                <a:spcPct val="80000"/>
              </a:lnSpc>
              <a:spcBef>
                <a:spcPct val="20000"/>
              </a:spcBef>
              <a:defRPr/>
            </a:pPr>
            <a:r>
              <a:rPr lang="ja-JP" altLang="en-US" sz="1100" b="1" dirty="0">
                <a:latin typeface="+mn-ea"/>
                <a:ea typeface="+mn-ea"/>
                <a:cs typeface="Meiryo UI" panose="020B0604030504040204" pitchFamily="50" charset="-128"/>
              </a:rPr>
              <a:t>　　　</a:t>
            </a:r>
            <a:r>
              <a:rPr lang="en-US" altLang="ja-JP" sz="1100" b="1" dirty="0">
                <a:latin typeface="+mn-ea"/>
                <a:ea typeface="+mn-ea"/>
                <a:cs typeface="Meiryo UI" panose="020B0604030504040204" pitchFamily="50" charset="-128"/>
              </a:rPr>
              <a:t>PDF</a:t>
            </a:r>
            <a:r>
              <a:rPr lang="ja-JP" altLang="en-US" sz="1100" b="1" dirty="0">
                <a:latin typeface="+mn-ea"/>
                <a:ea typeface="+mn-ea"/>
                <a:cs typeface="Meiryo UI" panose="020B0604030504040204" pitchFamily="50" charset="-128"/>
              </a:rPr>
              <a:t>の差し替え費用を含めて、</a:t>
            </a:r>
            <a:r>
              <a:rPr lang="en-US" altLang="ja-JP" sz="1100" b="1" dirty="0">
                <a:latin typeface="+mn-ea"/>
                <a:ea typeface="+mn-ea"/>
                <a:cs typeface="Meiryo UI" panose="020B0604030504040204" pitchFamily="50" charset="-128"/>
              </a:rPr>
              <a:t>20,000</a:t>
            </a:r>
            <a:r>
              <a:rPr lang="ja-JP" altLang="en-US" sz="1100" b="1" dirty="0">
                <a:latin typeface="+mn-ea"/>
                <a:ea typeface="+mn-ea"/>
                <a:cs typeface="Meiryo UI" panose="020B0604030504040204" pitchFamily="50" charset="-128"/>
              </a:rPr>
              <a:t>円／資料</a:t>
            </a:r>
            <a:r>
              <a:rPr lang="en-US" altLang="ja-JP" sz="1100" b="1" dirty="0">
                <a:latin typeface="+mn-ea"/>
                <a:ea typeface="+mn-ea"/>
                <a:cs typeface="Meiryo UI" panose="020B0604030504040204" pitchFamily="50" charset="-128"/>
              </a:rPr>
              <a:t>1</a:t>
            </a:r>
            <a:r>
              <a:rPr lang="ja-JP" altLang="en-US" sz="1100" b="1" dirty="0">
                <a:latin typeface="+mn-ea"/>
                <a:ea typeface="+mn-ea"/>
                <a:cs typeface="Meiryo UI" panose="020B0604030504040204" pitchFamily="50" charset="-128"/>
              </a:rPr>
              <a:t>点となります。</a:t>
            </a:r>
          </a:p>
          <a:p>
            <a:pPr>
              <a:lnSpc>
                <a:spcPct val="80000"/>
              </a:lnSpc>
              <a:spcBef>
                <a:spcPct val="20000"/>
              </a:spcBef>
              <a:defRPr/>
            </a:pPr>
            <a:r>
              <a:rPr lang="ja-JP" altLang="en-US" sz="1100" b="1" dirty="0">
                <a:latin typeface="+mn-ea"/>
                <a:ea typeface="+mn-ea"/>
                <a:cs typeface="Meiryo UI" panose="020B0604030504040204" pitchFamily="50" charset="-128"/>
              </a:rPr>
              <a:t>　　　なお、紹介ページの全面的な変更（新たな書き直し）は、別案件扱いとなり、１案件の掲載料金が発生いたします。</a:t>
            </a:r>
          </a:p>
          <a:p>
            <a:pPr marL="171450" indent="-171450">
              <a:lnSpc>
                <a:spcPct val="80000"/>
              </a:lnSpc>
              <a:spcBef>
                <a:spcPct val="20000"/>
              </a:spcBef>
              <a:buFont typeface="Arial" panose="020B0604020202020204" pitchFamily="34" charset="0"/>
              <a:buChar char="•"/>
              <a:defRPr/>
            </a:pPr>
            <a:endParaRPr lang="ja-JP" altLang="en-US" sz="1200" b="1" dirty="0">
              <a:latin typeface="+mn-ea"/>
              <a:ea typeface="+mn-ea"/>
              <a:cs typeface="Meiryo UI" panose="020B0604030504040204" pitchFamily="50" charset="-128"/>
            </a:endParaRPr>
          </a:p>
          <a:p>
            <a:pPr marL="171450" indent="-171450">
              <a:lnSpc>
                <a:spcPct val="80000"/>
              </a:lnSpc>
              <a:spcBef>
                <a:spcPct val="20000"/>
              </a:spcBef>
              <a:buFont typeface="Arial" panose="020B0604020202020204" pitchFamily="34" charset="0"/>
              <a:buChar char="•"/>
              <a:defRPr/>
            </a:pPr>
            <a:r>
              <a:rPr lang="en-US" altLang="ja-JP" sz="1200" b="1" dirty="0">
                <a:latin typeface="+mn-ea"/>
                <a:ea typeface="+mn-ea"/>
                <a:cs typeface="Meiryo UI" panose="020B0604030504040204" pitchFamily="50" charset="-128"/>
              </a:rPr>
              <a:t>PDF</a:t>
            </a:r>
            <a:r>
              <a:rPr lang="ja-JP" altLang="en-US" sz="1200" b="1" dirty="0">
                <a:latin typeface="+mn-ea"/>
                <a:ea typeface="+mn-ea"/>
                <a:cs typeface="Meiryo UI" panose="020B0604030504040204" pitchFamily="50" charset="-128"/>
              </a:rPr>
              <a:t>ダウンロード時のアンケートを無くすことは可能ですか。</a:t>
            </a:r>
          </a:p>
          <a:p>
            <a:pPr>
              <a:lnSpc>
                <a:spcPct val="80000"/>
              </a:lnSpc>
              <a:spcBef>
                <a:spcPct val="20000"/>
              </a:spcBef>
              <a:defRPr/>
            </a:pPr>
            <a:r>
              <a:rPr lang="ja-JP" altLang="en-US" sz="1100" b="1" dirty="0">
                <a:latin typeface="+mn-ea"/>
                <a:ea typeface="+mn-ea"/>
                <a:cs typeface="Meiryo UI" panose="020B0604030504040204" pitchFamily="50" charset="-128"/>
              </a:rPr>
              <a:t>　→　可能です。お申し込み時にその旨ご指示ください。</a:t>
            </a:r>
            <a:endParaRPr lang="en-US" altLang="ja-JP" sz="1100" b="1" dirty="0">
              <a:latin typeface="+mn-ea"/>
              <a:ea typeface="+mn-ea"/>
              <a:cs typeface="Meiryo UI" panose="020B0604030504040204" pitchFamily="50" charset="-128"/>
            </a:endParaRPr>
          </a:p>
          <a:p>
            <a:pPr marL="171450" indent="-171450">
              <a:lnSpc>
                <a:spcPct val="80000"/>
              </a:lnSpc>
              <a:spcBef>
                <a:spcPct val="20000"/>
              </a:spcBef>
              <a:buFont typeface="Arial" panose="020B0604020202020204" pitchFamily="34" charset="0"/>
              <a:buChar char="•"/>
              <a:defRPr/>
            </a:pPr>
            <a:endParaRPr lang="en-US" altLang="ja-JP" sz="1200" b="1" dirty="0">
              <a:latin typeface="+mn-ea"/>
              <a:ea typeface="+mn-ea"/>
              <a:cs typeface="Meiryo UI" panose="020B0604030504040204" pitchFamily="50" charset="-128"/>
            </a:endParaRPr>
          </a:p>
          <a:p>
            <a:pPr marL="171450" indent="-171450">
              <a:lnSpc>
                <a:spcPct val="80000"/>
              </a:lnSpc>
              <a:spcBef>
                <a:spcPct val="20000"/>
              </a:spcBef>
              <a:buFont typeface="Arial" panose="020B0604020202020204" pitchFamily="34" charset="0"/>
              <a:buChar char="•"/>
              <a:defRPr/>
            </a:pPr>
            <a:r>
              <a:rPr lang="ja-JP" altLang="en-US" sz="1200" b="1" dirty="0">
                <a:latin typeface="+mn-ea"/>
                <a:ea typeface="+mn-ea"/>
                <a:cs typeface="Meiryo UI" panose="020B0604030504040204" pitchFamily="50" charset="-128"/>
              </a:rPr>
              <a:t>取得できるリード情報は、どのような項目でしょうか。</a:t>
            </a:r>
            <a:endParaRPr lang="en-US" altLang="ja-JP" sz="1200" b="1" dirty="0">
              <a:latin typeface="+mn-ea"/>
              <a:ea typeface="+mn-ea"/>
              <a:cs typeface="Meiryo UI" panose="020B0604030504040204" pitchFamily="50" charset="-128"/>
            </a:endParaRPr>
          </a:p>
          <a:p>
            <a:r>
              <a:rPr lang="ja-JP" altLang="en-US" sz="1100" b="1" dirty="0">
                <a:latin typeface="+mn-ea"/>
                <a:ea typeface="+mn-ea"/>
              </a:rPr>
              <a:t>　→   下記の項目となります。</a:t>
            </a:r>
            <a:endParaRPr lang="en-US" altLang="ja-JP" sz="1100" b="1" dirty="0">
              <a:latin typeface="+mn-ea"/>
              <a:ea typeface="+mn-ea"/>
            </a:endParaRPr>
          </a:p>
          <a:p>
            <a:r>
              <a:rPr lang="ja-JP" altLang="en-US" sz="1200" b="1" dirty="0">
                <a:latin typeface="+mn-ea"/>
                <a:ea typeface="+mn-ea"/>
              </a:rPr>
              <a:t>　　　</a:t>
            </a:r>
            <a:r>
              <a:rPr lang="en-US" altLang="ja-JP" sz="1200" b="1" dirty="0">
                <a:latin typeface="+mn-ea"/>
                <a:ea typeface="+mn-ea"/>
              </a:rPr>
              <a:t>E-mail</a:t>
            </a:r>
            <a:r>
              <a:rPr lang="ja-JP" altLang="en-US" sz="1200" b="1" dirty="0">
                <a:latin typeface="+mn-ea"/>
                <a:ea typeface="+mn-ea"/>
              </a:rPr>
              <a:t>アドレス、氏名</a:t>
            </a:r>
            <a:r>
              <a:rPr lang="en-US" altLang="ja-JP" sz="1200" b="1" dirty="0">
                <a:latin typeface="+mn-ea"/>
                <a:ea typeface="+mn-ea"/>
              </a:rPr>
              <a:t>/</a:t>
            </a:r>
            <a:r>
              <a:rPr lang="ja-JP" altLang="en-US" sz="1200" b="1" dirty="0">
                <a:latin typeface="+mn-ea"/>
                <a:ea typeface="+mn-ea"/>
              </a:rPr>
              <a:t>フリガナ、勤務先住所、勤務先名</a:t>
            </a:r>
            <a:r>
              <a:rPr lang="en-US" altLang="ja-JP" sz="1200" b="1" dirty="0">
                <a:latin typeface="+mn-ea"/>
                <a:ea typeface="+mn-ea"/>
              </a:rPr>
              <a:t>/</a:t>
            </a:r>
            <a:r>
              <a:rPr lang="ja-JP" altLang="en-US" sz="1200" b="1" dirty="0">
                <a:latin typeface="+mn-ea"/>
                <a:ea typeface="+mn-ea"/>
              </a:rPr>
              <a:t>部署名、</a:t>
            </a:r>
            <a:r>
              <a:rPr lang="en-US" altLang="ja-JP" sz="1200" b="1" dirty="0">
                <a:latin typeface="+mn-ea"/>
                <a:ea typeface="+mn-ea"/>
              </a:rPr>
              <a:t>TEL</a:t>
            </a:r>
            <a:r>
              <a:rPr lang="ja-JP" altLang="en-US" sz="1200" b="1" dirty="0">
                <a:latin typeface="+mn-ea"/>
                <a:ea typeface="+mn-ea"/>
              </a:rPr>
              <a:t>、業種</a:t>
            </a:r>
            <a:r>
              <a:rPr lang="en-US" altLang="ja-JP" sz="1200" b="1" dirty="0">
                <a:latin typeface="+mn-ea"/>
                <a:ea typeface="+mn-ea"/>
              </a:rPr>
              <a:t>/</a:t>
            </a:r>
            <a:r>
              <a:rPr lang="ja-JP" altLang="en-US" sz="1200" b="1" dirty="0">
                <a:latin typeface="+mn-ea"/>
                <a:ea typeface="+mn-ea"/>
              </a:rPr>
              <a:t>職種</a:t>
            </a:r>
            <a:r>
              <a:rPr lang="en-US" altLang="ja-JP" sz="1200" b="1" dirty="0">
                <a:latin typeface="+mn-ea"/>
                <a:ea typeface="+mn-ea"/>
              </a:rPr>
              <a:t>/</a:t>
            </a:r>
            <a:r>
              <a:rPr lang="ja-JP" altLang="en-US" sz="1200" b="1" dirty="0">
                <a:latin typeface="+mn-ea"/>
                <a:ea typeface="+mn-ea"/>
              </a:rPr>
              <a:t>所属部門、</a:t>
            </a:r>
            <a:endParaRPr lang="en-US" altLang="ja-JP" sz="1200" b="1" dirty="0">
              <a:latin typeface="+mn-ea"/>
              <a:ea typeface="+mn-ea"/>
            </a:endParaRPr>
          </a:p>
          <a:p>
            <a:r>
              <a:rPr lang="ja-JP" altLang="en-US" sz="1200" b="1" dirty="0">
                <a:latin typeface="+mn-ea"/>
                <a:ea typeface="+mn-ea"/>
              </a:rPr>
              <a:t>　　　従業員数、役職、アンケート回答内容　</a:t>
            </a:r>
            <a:r>
              <a:rPr lang="en-US" altLang="ja-JP" sz="1200" b="1" dirty="0">
                <a:latin typeface="+mn-ea"/>
                <a:ea typeface="+mn-ea"/>
              </a:rPr>
              <a:t>※</a:t>
            </a:r>
            <a:r>
              <a:rPr lang="ja-JP" altLang="en-US" sz="1200" b="1" dirty="0">
                <a:latin typeface="+mn-ea"/>
                <a:ea typeface="+mn-ea"/>
              </a:rPr>
              <a:t>メニューにより異なります。</a:t>
            </a:r>
            <a:endParaRPr lang="en-US" altLang="ja-JP" sz="1200" b="1" dirty="0">
              <a:latin typeface="+mn-ea"/>
              <a:ea typeface="+mn-ea"/>
            </a:endParaRPr>
          </a:p>
          <a:p>
            <a:endParaRPr lang="en-US" altLang="ja-JP" sz="1200" b="1" dirty="0">
              <a:latin typeface="+mn-ea"/>
              <a:ea typeface="+mn-ea"/>
            </a:endParaRPr>
          </a:p>
          <a:p>
            <a:pPr marL="171450" indent="-171450">
              <a:buFont typeface="Arial" panose="020B0604020202020204" pitchFamily="34" charset="0"/>
              <a:buChar char="•"/>
            </a:pPr>
            <a:r>
              <a:rPr lang="ja-JP" altLang="en-US" sz="1200" b="1" dirty="0">
                <a:latin typeface="+mn-ea"/>
                <a:ea typeface="+mn-ea"/>
              </a:rPr>
              <a:t>キャンセル規定について</a:t>
            </a:r>
          </a:p>
          <a:p>
            <a:r>
              <a:rPr lang="ja-JP" altLang="en-US" sz="1200" b="1" dirty="0">
                <a:latin typeface="+mn-ea"/>
                <a:ea typeface="+mn-ea"/>
              </a:rPr>
              <a:t>　→　発注受領後にオーダーを取り消される場合、原則お申し込み金額の全額をキャンセル料として申し受けます</a:t>
            </a:r>
            <a:r>
              <a:rPr lang="en-US" altLang="ja-JP" sz="1200" b="1" dirty="0">
                <a:latin typeface="+mn-ea"/>
                <a:ea typeface="+mn-ea"/>
              </a:rPr>
              <a:t>.</a:t>
            </a:r>
          </a:p>
          <a:p>
            <a:r>
              <a:rPr lang="ja-JP" altLang="en-US" sz="1200" b="1" dirty="0">
                <a:latin typeface="+mn-ea"/>
                <a:ea typeface="+mn-ea"/>
              </a:rPr>
              <a:t>　　　予めご了承ください。</a:t>
            </a:r>
            <a:endParaRPr lang="en-US" altLang="ja-JP" sz="1200" b="1" dirty="0">
              <a:latin typeface="+mn-ea"/>
              <a:ea typeface="+mn-ea"/>
            </a:endParaRPr>
          </a:p>
          <a:p>
            <a:endParaRPr lang="ja-JP" altLang="en-US" sz="1200" b="1" dirty="0">
              <a:latin typeface="+mn-ea"/>
              <a:ea typeface="+mn-ea"/>
            </a:endParaRPr>
          </a:p>
          <a:p>
            <a:pPr marL="171450" indent="-171450">
              <a:buFont typeface="Arial" panose="020B0604020202020204" pitchFamily="34" charset="0"/>
              <a:buChar char="•"/>
            </a:pPr>
            <a:r>
              <a:rPr lang="ja-JP" altLang="en-US" sz="1200" b="1" dirty="0">
                <a:latin typeface="+mn-ea"/>
                <a:ea typeface="+mn-ea"/>
              </a:rPr>
              <a:t>ホワイトペーパーの著作権について</a:t>
            </a:r>
          </a:p>
          <a:p>
            <a:r>
              <a:rPr lang="ja-JP" altLang="en-US" sz="1200" b="1" dirty="0">
                <a:latin typeface="+mn-ea"/>
                <a:ea typeface="+mn-ea"/>
              </a:rPr>
              <a:t>　→　ご提供いただくホワイトペーパー（動画を含む）の内容に関して、第三者の著作権、その他の権利を侵害し</a:t>
            </a:r>
            <a:endParaRPr lang="en-US" altLang="ja-JP" sz="1200" b="1" dirty="0">
              <a:latin typeface="+mn-ea"/>
              <a:ea typeface="+mn-ea"/>
            </a:endParaRPr>
          </a:p>
          <a:p>
            <a:r>
              <a:rPr lang="ja-JP" altLang="en-US" sz="1200" b="1" dirty="0">
                <a:latin typeface="+mn-ea"/>
                <a:ea typeface="+mn-ea"/>
              </a:rPr>
              <a:t>　　　ないことを、御社にて保証するものとします。万一、著作権に違反することが判明した場合、日経</a:t>
            </a:r>
            <a:r>
              <a:rPr lang="en-US" altLang="ja-JP" sz="1200" b="1" dirty="0">
                <a:latin typeface="+mn-ea"/>
                <a:ea typeface="+mn-ea"/>
              </a:rPr>
              <a:t>BP</a:t>
            </a:r>
            <a:r>
              <a:rPr lang="ja-JP" altLang="en-US" sz="1200" b="1" dirty="0">
                <a:latin typeface="+mn-ea"/>
                <a:ea typeface="+mn-ea"/>
              </a:rPr>
              <a:t>の判断</a:t>
            </a:r>
            <a:endParaRPr lang="en-US" altLang="ja-JP" sz="1200" b="1" dirty="0">
              <a:latin typeface="+mn-ea"/>
              <a:ea typeface="+mn-ea"/>
            </a:endParaRPr>
          </a:p>
          <a:p>
            <a:r>
              <a:rPr lang="ja-JP" altLang="en-US" sz="1200" b="1" dirty="0">
                <a:latin typeface="+mn-ea"/>
                <a:ea typeface="+mn-ea"/>
              </a:rPr>
              <a:t>　　　で掲載を取りやめることができるものとします。</a:t>
            </a:r>
          </a:p>
          <a:p>
            <a:pPr marL="265113" indent="-265113">
              <a:lnSpc>
                <a:spcPct val="80000"/>
              </a:lnSpc>
              <a:spcBef>
                <a:spcPct val="20000"/>
              </a:spcBef>
              <a:buFont typeface="Wingdings" pitchFamily="2" charset="2"/>
              <a:buNone/>
              <a:defRPr/>
            </a:pPr>
            <a:endParaRPr lang="en-US" altLang="ja-JP" sz="1200" b="1" dirty="0">
              <a:latin typeface="+mn-ea"/>
              <a:ea typeface="+mn-ea"/>
              <a:cs typeface="Meiryo UI" panose="020B0604030504040204" pitchFamily="50" charset="-128"/>
            </a:endParaRPr>
          </a:p>
        </p:txBody>
      </p:sp>
      <p:sp>
        <p:nvSpPr>
          <p:cNvPr id="4" name="タイトル 1">
            <a:extLst>
              <a:ext uri="{FF2B5EF4-FFF2-40B4-BE49-F238E27FC236}">
                <a16:creationId xmlns:a16="http://schemas.microsoft.com/office/drawing/2014/main" id="{058EA855-9626-4DD1-A78B-61BDEBE05887}"/>
              </a:ext>
            </a:extLst>
          </p:cNvPr>
          <p:cNvSpPr txBox="1">
            <a:spLocks/>
          </p:cNvSpPr>
          <p:nvPr/>
        </p:nvSpPr>
        <p:spPr>
          <a:xfrm>
            <a:off x="617606" y="225731"/>
            <a:ext cx="7431665" cy="543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r>
              <a:rPr lang="en-US" altLang="ja-JP" sz="2000" b="1" dirty="0">
                <a:latin typeface="+mn-ea"/>
                <a:ea typeface="+mn-ea"/>
              </a:rPr>
              <a:t>Q&amp;A</a:t>
            </a:r>
            <a:r>
              <a:rPr lang="ja-JP" altLang="en-US" sz="2000" b="1" dirty="0">
                <a:latin typeface="+mn-ea"/>
                <a:ea typeface="+mn-ea"/>
              </a:rPr>
              <a:t>・注意事項</a:t>
            </a:r>
          </a:p>
        </p:txBody>
      </p:sp>
      <p:sp>
        <p:nvSpPr>
          <p:cNvPr id="5" name="Slide Number Placeholder 6">
            <a:extLst>
              <a:ext uri="{FF2B5EF4-FFF2-40B4-BE49-F238E27FC236}">
                <a16:creationId xmlns:a16="http://schemas.microsoft.com/office/drawing/2014/main" id="{9BAA77CA-920A-402C-BF43-F4F04EBC760F}"/>
              </a:ext>
            </a:extLst>
          </p:cNvPr>
          <p:cNvSpPr>
            <a:spLocks noGrp="1"/>
          </p:cNvSpPr>
          <p:nvPr>
            <p:ph type="sldNum" sz="quarter" idx="4294967295"/>
          </p:nvPr>
        </p:nvSpPr>
        <p:spPr>
          <a:xfrm>
            <a:off x="7051104" y="6491804"/>
            <a:ext cx="2057400" cy="365125"/>
          </a:xfrm>
        </p:spPr>
        <p:txBody>
          <a:bodyPr/>
          <a:lstStyle>
            <a:lvl1pPr>
              <a:defRPr b="1">
                <a:solidFill>
                  <a:schemeClr val="bg1"/>
                </a:solidFill>
              </a:defRPr>
            </a:lvl1pPr>
          </a:lstStyle>
          <a:p>
            <a:fld id="{62C86DFF-5C23-9B49-AD2F-1D99D1467FB4}" type="slidenum">
              <a:rPr lang="ja-JP" altLang="en-US" smtClean="0"/>
              <a:pPr/>
              <a:t>15</a:t>
            </a:fld>
            <a:endParaRPr lang="ja-JP" altLang="en-US"/>
          </a:p>
        </p:txBody>
      </p:sp>
    </p:spTree>
    <p:extLst>
      <p:ext uri="{BB962C8B-B14F-4D97-AF65-F5344CB8AC3E}">
        <p14:creationId xmlns:p14="http://schemas.microsoft.com/office/powerpoint/2010/main" val="408795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a:extLst>
              <a:ext uri="{FF2B5EF4-FFF2-40B4-BE49-F238E27FC236}">
                <a16:creationId xmlns:a16="http://schemas.microsoft.com/office/drawing/2014/main" id="{BBA51841-F46E-4D31-A7D3-2880BF155819}"/>
              </a:ext>
            </a:extLst>
          </p:cNvPr>
          <p:cNvSpPr txBox="1">
            <a:spLocks noChangeArrowheads="1"/>
          </p:cNvSpPr>
          <p:nvPr/>
        </p:nvSpPr>
        <p:spPr bwMode="auto">
          <a:xfrm>
            <a:off x="741063" y="1235471"/>
            <a:ext cx="7791377" cy="211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5113" indent="-265113">
              <a:lnSpc>
                <a:spcPct val="80000"/>
              </a:lnSpc>
              <a:spcBef>
                <a:spcPct val="20000"/>
              </a:spcBef>
              <a:buFont typeface="Wingdings" pitchFamily="2" charset="2"/>
              <a:buChar char="l"/>
              <a:defRPr/>
            </a:pPr>
            <a:r>
              <a:rPr lang="ja-JP" altLang="en-US" sz="1100" b="1" dirty="0">
                <a:solidFill>
                  <a:schemeClr val="accent1"/>
                </a:solidFill>
                <a:latin typeface="+mn-ea"/>
                <a:ea typeface="+mn-ea"/>
                <a:cs typeface="Meiryo UI" panose="020B0604030504040204" pitchFamily="50" charset="-128"/>
              </a:rPr>
              <a:t>掲載開始日</a:t>
            </a:r>
            <a:endParaRPr lang="en-US" altLang="ja-JP" sz="1100" b="1" dirty="0">
              <a:solidFill>
                <a:schemeClr val="accent1"/>
              </a:solidFill>
              <a:latin typeface="+mn-ea"/>
              <a:ea typeface="+mn-ea"/>
              <a:cs typeface="Meiryo UI" panose="020B0604030504040204" pitchFamily="50" charset="-128"/>
            </a:endParaRPr>
          </a:p>
          <a:p>
            <a:pPr eaLnBrk="1" hangingPunct="1">
              <a:spcBef>
                <a:spcPct val="0"/>
              </a:spcBef>
              <a:buFontTx/>
              <a:buNone/>
              <a:defRPr/>
            </a:pPr>
            <a:r>
              <a:rPr lang="ja-JP" altLang="en-US" sz="1100" b="1" dirty="0">
                <a:latin typeface="+mn-ea"/>
                <a:ea typeface="+mn-ea"/>
                <a:cs typeface="Meiryo UI" panose="020B0604030504040204" pitchFamily="50" charset="-128"/>
              </a:rPr>
              <a:t>→　</a:t>
            </a:r>
            <a:r>
              <a:rPr lang="ja-JP" altLang="en-US" sz="1050" b="1" dirty="0">
                <a:latin typeface="+mn-ea"/>
                <a:ea typeface="+mn-ea"/>
                <a:cs typeface="メイリオ" panose="020B0604030504040204" pitchFamily="50" charset="-128"/>
              </a:rPr>
              <a:t>毎週火曜日もしくは木曜日が開始日となります。*休日や年末年始等の関係で変更になる場合があります。</a:t>
            </a:r>
            <a:endParaRPr lang="en-US" altLang="ja-JP" sz="1050" b="1" dirty="0">
              <a:latin typeface="+mn-ea"/>
              <a:ea typeface="+mn-ea"/>
              <a:cs typeface="メイリオ" panose="020B0604030504040204" pitchFamily="50" charset="-128"/>
            </a:endParaRPr>
          </a:p>
          <a:p>
            <a:pPr eaLnBrk="1" hangingPunct="1">
              <a:spcBef>
                <a:spcPct val="0"/>
              </a:spcBef>
              <a:buFontTx/>
              <a:buNone/>
              <a:defRPr/>
            </a:pPr>
            <a:endParaRPr lang="ja-JP" altLang="en-US" sz="1050" b="1" dirty="0">
              <a:latin typeface="+mn-ea"/>
              <a:ea typeface="+mn-ea"/>
              <a:cs typeface="メイリオ" panose="020B0604030504040204" pitchFamily="50" charset="-128"/>
            </a:endParaRPr>
          </a:p>
          <a:p>
            <a:pPr marL="265113" indent="-265113">
              <a:lnSpc>
                <a:spcPct val="80000"/>
              </a:lnSpc>
              <a:spcBef>
                <a:spcPct val="20000"/>
              </a:spcBef>
              <a:buFont typeface="Wingdings" pitchFamily="2" charset="2"/>
              <a:buChar char="l"/>
              <a:defRPr/>
            </a:pPr>
            <a:r>
              <a:rPr lang="ja-JP" altLang="en-US" sz="1100" b="1" dirty="0">
                <a:solidFill>
                  <a:schemeClr val="accent1"/>
                </a:solidFill>
                <a:latin typeface="+mn-ea"/>
                <a:ea typeface="+mn-ea"/>
                <a:cs typeface="Meiryo UI" panose="020B0604030504040204" pitchFamily="50" charset="-128"/>
              </a:rPr>
              <a:t>申込、入稿締め切り</a:t>
            </a:r>
            <a:endParaRPr lang="en-US" altLang="ja-JP" sz="1100" b="1" dirty="0">
              <a:solidFill>
                <a:schemeClr val="accent1"/>
              </a:solidFill>
              <a:latin typeface="+mn-ea"/>
              <a:ea typeface="+mn-ea"/>
              <a:cs typeface="Meiryo UI" panose="020B0604030504040204" pitchFamily="50" charset="-128"/>
            </a:endParaRPr>
          </a:p>
          <a:p>
            <a:pPr eaLnBrk="1" hangingPunct="1">
              <a:spcBef>
                <a:spcPct val="0"/>
              </a:spcBef>
              <a:buFontTx/>
              <a:buNone/>
              <a:defRPr/>
            </a:pPr>
            <a:r>
              <a:rPr lang="ja-JP" altLang="en-US" sz="1200" b="1" dirty="0">
                <a:latin typeface="+mn-ea"/>
                <a:ea typeface="+mn-ea"/>
                <a:cs typeface="Meiryo UI" panose="020B0604030504040204" pitchFamily="50" charset="-128"/>
              </a:rPr>
              <a:t>→　</a:t>
            </a:r>
            <a:r>
              <a:rPr lang="ja-JP" altLang="en-US" sz="1100" b="1" dirty="0">
                <a:latin typeface="+mn-ea"/>
                <a:ea typeface="+mn-ea"/>
                <a:cs typeface="メイリオ" panose="020B0604030504040204" pitchFamily="50" charset="-128"/>
              </a:rPr>
              <a:t>掲載開始の</a:t>
            </a:r>
            <a:r>
              <a:rPr lang="en-US" altLang="ja-JP" sz="1100" b="1" dirty="0">
                <a:latin typeface="+mn-ea"/>
                <a:ea typeface="+mn-ea"/>
                <a:cs typeface="メイリオ" panose="020B0604030504040204" pitchFamily="50" charset="-128"/>
              </a:rPr>
              <a:t>15</a:t>
            </a:r>
            <a:r>
              <a:rPr lang="ja-JP" altLang="en-US" sz="1100" b="1" dirty="0">
                <a:latin typeface="+mn-ea"/>
                <a:ea typeface="+mn-ea"/>
                <a:cs typeface="メイリオ" panose="020B0604030504040204" pitchFamily="50" charset="-128"/>
              </a:rPr>
              <a:t>営業日前の</a:t>
            </a:r>
            <a:r>
              <a:rPr lang="en-US" altLang="ja-JP" sz="1100" b="1" dirty="0">
                <a:latin typeface="+mn-ea"/>
                <a:ea typeface="+mn-ea"/>
                <a:cs typeface="メイリオ" panose="020B0604030504040204" pitchFamily="50" charset="-128"/>
              </a:rPr>
              <a:t>16</a:t>
            </a:r>
            <a:r>
              <a:rPr lang="ja-JP" altLang="en-US" sz="1100" b="1" dirty="0">
                <a:latin typeface="+mn-ea"/>
                <a:ea typeface="+mn-ea"/>
                <a:cs typeface="メイリオ" panose="020B0604030504040204" pitchFamily="50" charset="-128"/>
              </a:rPr>
              <a:t>時までとなります。*休日や年末年始等の関係で変更になる場合があります。</a:t>
            </a:r>
          </a:p>
          <a:p>
            <a:pPr eaLnBrk="1" hangingPunct="1">
              <a:spcBef>
                <a:spcPct val="0"/>
              </a:spcBef>
              <a:buFontTx/>
              <a:buNone/>
              <a:defRPr/>
            </a:pPr>
            <a:endParaRPr lang="ja-JP" altLang="en-US" sz="1100" b="1" dirty="0">
              <a:latin typeface="+mn-ea"/>
              <a:ea typeface="+mn-ea"/>
              <a:cs typeface="メイリオ" panose="020B0604030504040204" pitchFamily="50" charset="-128"/>
            </a:endParaRPr>
          </a:p>
          <a:p>
            <a:pPr eaLnBrk="1" hangingPunct="1">
              <a:spcBef>
                <a:spcPct val="0"/>
              </a:spcBef>
              <a:buFontTx/>
              <a:buNone/>
              <a:defRPr/>
            </a:pPr>
            <a:r>
              <a:rPr lang="en-US" altLang="ja-JP" sz="1100" b="1" dirty="0">
                <a:latin typeface="+mn-ea"/>
                <a:ea typeface="+mn-ea"/>
                <a:cs typeface="メイリオ" panose="020B0604030504040204" pitchFamily="50" charset="-128"/>
              </a:rPr>
              <a:t>※</a:t>
            </a:r>
            <a:r>
              <a:rPr lang="ja-JP" altLang="en-US" sz="1100" b="1" dirty="0">
                <a:latin typeface="+mn-ea"/>
                <a:ea typeface="+mn-ea"/>
                <a:cs typeface="メイリオ" panose="020B0604030504040204" pitchFamily="50" charset="-128"/>
              </a:rPr>
              <a:t>申込・入稿ともに締切厳守をお願いします。また完全原稿でご提出ください。</a:t>
            </a:r>
          </a:p>
          <a:p>
            <a:pPr eaLnBrk="1" hangingPunct="1">
              <a:spcBef>
                <a:spcPct val="0"/>
              </a:spcBef>
              <a:buFontTx/>
              <a:buNone/>
              <a:defRPr/>
            </a:pPr>
            <a:r>
              <a:rPr lang="en-US" altLang="ja-JP" sz="1100" b="1" dirty="0">
                <a:latin typeface="+mn-ea"/>
                <a:ea typeface="+mn-ea"/>
                <a:cs typeface="メイリオ" panose="020B0604030504040204" pitchFamily="50" charset="-128"/>
              </a:rPr>
              <a:t>※</a:t>
            </a:r>
            <a:r>
              <a:rPr lang="ja-JP" altLang="en-US" sz="1100" b="1" dirty="0">
                <a:latin typeface="+mn-ea"/>
                <a:ea typeface="+mn-ea"/>
                <a:cs typeface="メイリオ" panose="020B0604030504040204" pitchFamily="50" charset="-128"/>
              </a:rPr>
              <a:t>申込・入稿締切（素材提出）は、締切日の</a:t>
            </a:r>
            <a:r>
              <a:rPr lang="en-US" altLang="ja-JP" sz="1100" b="1" dirty="0">
                <a:latin typeface="+mn-ea"/>
                <a:ea typeface="+mn-ea"/>
                <a:cs typeface="メイリオ" panose="020B0604030504040204" pitchFamily="50" charset="-128"/>
              </a:rPr>
              <a:t>16</a:t>
            </a:r>
            <a:r>
              <a:rPr lang="ja-JP" altLang="en-US" sz="1100" b="1" dirty="0">
                <a:latin typeface="+mn-ea"/>
                <a:ea typeface="+mn-ea"/>
                <a:cs typeface="メイリオ" panose="020B0604030504040204" pitchFamily="50" charset="-128"/>
              </a:rPr>
              <a:t>時までとなります。</a:t>
            </a:r>
          </a:p>
          <a:p>
            <a:pPr eaLnBrk="1" hangingPunct="1">
              <a:spcBef>
                <a:spcPct val="0"/>
              </a:spcBef>
              <a:buFontTx/>
              <a:buNone/>
              <a:defRPr/>
            </a:pPr>
            <a:r>
              <a:rPr lang="en-US" altLang="ja-JP" sz="1100" b="1" dirty="0">
                <a:latin typeface="+mn-ea"/>
                <a:ea typeface="+mn-ea"/>
                <a:cs typeface="メイリオ" panose="020B0604030504040204" pitchFamily="50" charset="-128"/>
              </a:rPr>
              <a:t>※</a:t>
            </a:r>
            <a:r>
              <a:rPr lang="ja-JP" altLang="en-US" sz="1100" b="1" dirty="0">
                <a:latin typeface="+mn-ea"/>
                <a:ea typeface="+mn-ea"/>
                <a:cs typeface="メイリオ" panose="020B0604030504040204" pitchFamily="50" charset="-128"/>
              </a:rPr>
              <a:t>スケジュールや申込フォーマット、素材入稿の注意事項などにいては以下をご覧ください。</a:t>
            </a:r>
          </a:p>
          <a:p>
            <a:pPr eaLnBrk="1" hangingPunct="1">
              <a:spcBef>
                <a:spcPct val="0"/>
              </a:spcBef>
              <a:buFontTx/>
              <a:buNone/>
              <a:defRPr/>
            </a:pPr>
            <a:r>
              <a:rPr lang="en-US" altLang="ja-JP" sz="1100" b="1" dirty="0">
                <a:latin typeface="+mn-ea"/>
                <a:ea typeface="+mn-ea"/>
                <a:cs typeface="メイリオ" panose="020B0604030504040204" pitchFamily="50" charset="-128"/>
              </a:rPr>
              <a:t>https://www.nikkeibp.co.jp/ad/atcl/netmedia/NBO/</a:t>
            </a:r>
          </a:p>
          <a:p>
            <a:pPr eaLnBrk="1" hangingPunct="1">
              <a:spcBef>
                <a:spcPct val="0"/>
              </a:spcBef>
              <a:buFontTx/>
              <a:buNone/>
              <a:defRPr/>
            </a:pPr>
            <a:r>
              <a:rPr lang="en-US" altLang="ja-JP" sz="1100" b="1" dirty="0">
                <a:latin typeface="+mn-ea"/>
                <a:ea typeface="+mn-ea"/>
                <a:cs typeface="メイリオ" panose="020B0604030504040204" pitchFamily="50" charset="-128"/>
              </a:rPr>
              <a:t>※</a:t>
            </a:r>
            <a:r>
              <a:rPr lang="ja-JP" altLang="en-US" sz="1100" b="1" dirty="0">
                <a:latin typeface="+mn-ea"/>
                <a:ea typeface="+mn-ea"/>
                <a:cs typeface="メイリオ" panose="020B0604030504040204" pitchFamily="50" charset="-128"/>
              </a:rPr>
              <a:t>申込・入稿内容に不備がある場合はスケジュール通り承れない場合があります。</a:t>
            </a:r>
          </a:p>
          <a:p>
            <a:pPr eaLnBrk="1" hangingPunct="1">
              <a:spcBef>
                <a:spcPct val="0"/>
              </a:spcBef>
              <a:buFontTx/>
              <a:buNone/>
              <a:defRPr/>
            </a:pPr>
            <a:r>
              <a:rPr lang="en-US" altLang="ja-JP" sz="1100" b="1" dirty="0">
                <a:latin typeface="+mn-ea"/>
                <a:ea typeface="+mn-ea"/>
                <a:cs typeface="メイリオ" panose="020B0604030504040204" pitchFamily="50" charset="-128"/>
              </a:rPr>
              <a:t>※</a:t>
            </a:r>
            <a:r>
              <a:rPr lang="ja-JP" altLang="en-US" sz="1100" b="1" dirty="0">
                <a:latin typeface="+mn-ea"/>
                <a:ea typeface="+mn-ea"/>
                <a:cs typeface="メイリオ" panose="020B0604030504040204" pitchFamily="50" charset="-128"/>
              </a:rPr>
              <a:t>リサーチ</a:t>
            </a:r>
            <a:r>
              <a:rPr lang="en-US" altLang="ja-JP" sz="1100" b="1" dirty="0">
                <a:latin typeface="+mn-ea"/>
                <a:ea typeface="+mn-ea"/>
                <a:cs typeface="メイリオ" panose="020B0604030504040204" pitchFamily="50" charset="-128"/>
              </a:rPr>
              <a:t>Special</a:t>
            </a:r>
            <a:r>
              <a:rPr lang="ja-JP" altLang="en-US" sz="1100" b="1" dirty="0">
                <a:latin typeface="+mn-ea"/>
                <a:ea typeface="+mn-ea"/>
                <a:cs typeface="メイリオ" panose="020B0604030504040204" pitchFamily="50" charset="-128"/>
              </a:rPr>
              <a:t>、リードジェネレーション</a:t>
            </a:r>
            <a:r>
              <a:rPr lang="en-US" altLang="ja-JP" sz="1100" b="1" dirty="0">
                <a:latin typeface="+mn-ea"/>
                <a:ea typeface="+mn-ea"/>
                <a:cs typeface="メイリオ" panose="020B0604030504040204" pitchFamily="50" charset="-128"/>
              </a:rPr>
              <a:t>Special</a:t>
            </a:r>
            <a:r>
              <a:rPr lang="ja-JP" altLang="en-US" sz="1100" b="1" dirty="0">
                <a:latin typeface="+mn-ea"/>
                <a:ea typeface="+mn-ea"/>
                <a:cs typeface="メイリオ" panose="020B0604030504040204" pitchFamily="50" charset="-128"/>
              </a:rPr>
              <a:t>のスケジュールは営業までお問い合わせください。</a:t>
            </a:r>
            <a:endParaRPr lang="ja-JP" altLang="en-US" sz="1050" b="1" dirty="0">
              <a:latin typeface="+mn-ea"/>
              <a:ea typeface="+mn-ea"/>
              <a:cs typeface="メイリオ" panose="020B0604030504040204" pitchFamily="50" charset="-128"/>
            </a:endParaRPr>
          </a:p>
        </p:txBody>
      </p:sp>
      <p:sp>
        <p:nvSpPr>
          <p:cNvPr id="6" name="テキスト ボックス 30">
            <a:extLst>
              <a:ext uri="{FF2B5EF4-FFF2-40B4-BE49-F238E27FC236}">
                <a16:creationId xmlns:a16="http://schemas.microsoft.com/office/drawing/2014/main" id="{4BFA082C-6BAA-4575-8D9B-B92989DCCA1D}"/>
              </a:ext>
            </a:extLst>
          </p:cNvPr>
          <p:cNvSpPr txBox="1">
            <a:spLocks noChangeArrowheads="1"/>
          </p:cNvSpPr>
          <p:nvPr/>
        </p:nvSpPr>
        <p:spPr bwMode="auto">
          <a:xfrm>
            <a:off x="750422" y="3911026"/>
            <a:ext cx="7092788"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5113" indent="-265113">
              <a:lnSpc>
                <a:spcPct val="80000"/>
              </a:lnSpc>
              <a:spcBef>
                <a:spcPct val="20000"/>
              </a:spcBef>
              <a:buFont typeface="Wingdings" pitchFamily="2" charset="2"/>
              <a:buChar char="l"/>
              <a:defRPr/>
            </a:pPr>
            <a:r>
              <a:rPr lang="ja-JP" altLang="en-US" sz="1100" b="1" dirty="0">
                <a:solidFill>
                  <a:schemeClr val="accent1"/>
                </a:solidFill>
                <a:latin typeface="+mn-ea"/>
                <a:ea typeface="+mn-ea"/>
                <a:cs typeface="Meiryo UI" panose="020B0604030504040204" pitchFamily="50" charset="-128"/>
              </a:rPr>
              <a:t>掲載開始日</a:t>
            </a:r>
            <a:endParaRPr lang="en-US" altLang="ja-JP" sz="1100" b="1" dirty="0">
              <a:solidFill>
                <a:schemeClr val="accent1"/>
              </a:solidFill>
              <a:latin typeface="+mn-ea"/>
              <a:ea typeface="+mn-ea"/>
              <a:cs typeface="Meiryo UI" panose="020B0604030504040204" pitchFamily="50" charset="-128"/>
            </a:endParaRPr>
          </a:p>
          <a:p>
            <a:pPr eaLnBrk="1" hangingPunct="1">
              <a:spcBef>
                <a:spcPct val="0"/>
              </a:spcBef>
              <a:buFontTx/>
              <a:buNone/>
              <a:defRPr/>
            </a:pPr>
            <a:r>
              <a:rPr lang="ja-JP" altLang="en-US" sz="1200" b="1" dirty="0">
                <a:latin typeface="+mn-ea"/>
                <a:ea typeface="+mn-ea"/>
                <a:cs typeface="Meiryo UI" panose="020B0604030504040204" pitchFamily="50" charset="-128"/>
              </a:rPr>
              <a:t>→　</a:t>
            </a:r>
            <a:r>
              <a:rPr lang="ja-JP" altLang="en-US" sz="1100" b="1" dirty="0">
                <a:latin typeface="+mn-ea"/>
                <a:ea typeface="+mn-ea"/>
              </a:rPr>
              <a:t>取材から</a:t>
            </a:r>
            <a:r>
              <a:rPr lang="en-US" altLang="ja-JP" sz="1100" b="1" dirty="0">
                <a:latin typeface="+mn-ea"/>
                <a:ea typeface="+mn-ea"/>
              </a:rPr>
              <a:t>4</a:t>
            </a:r>
            <a:r>
              <a:rPr lang="ja-JP" altLang="en-US" sz="1100" b="1" dirty="0">
                <a:latin typeface="+mn-ea"/>
                <a:ea typeface="+mn-ea"/>
              </a:rPr>
              <a:t>週間程度での掲載がおおよその目安となります。</a:t>
            </a:r>
            <a:endParaRPr lang="en-US" altLang="ja-JP" sz="1100" b="1" dirty="0">
              <a:latin typeface="+mn-ea"/>
              <a:ea typeface="+mn-ea"/>
            </a:endParaRPr>
          </a:p>
          <a:p>
            <a:pPr eaLnBrk="1" hangingPunct="1">
              <a:spcBef>
                <a:spcPct val="0"/>
              </a:spcBef>
              <a:buFontTx/>
              <a:buNone/>
              <a:defRPr/>
            </a:pPr>
            <a:r>
              <a:rPr lang="ja-JP" altLang="en-US" sz="1100" b="1" dirty="0">
                <a:latin typeface="+mn-ea"/>
                <a:ea typeface="+mn-ea"/>
              </a:rPr>
              <a:t>制作スケジュールやお申込みなど、詳細はお問い合わせください。</a:t>
            </a:r>
            <a:endParaRPr lang="en-US" altLang="ja-JP" sz="1100" b="1" dirty="0">
              <a:latin typeface="+mn-ea"/>
              <a:ea typeface="+mn-ea"/>
            </a:endParaRPr>
          </a:p>
          <a:p>
            <a:pPr eaLnBrk="1" hangingPunct="1">
              <a:spcBef>
                <a:spcPct val="0"/>
              </a:spcBef>
              <a:buFontTx/>
              <a:buNone/>
            </a:pPr>
            <a:r>
              <a:rPr lang="ja-JP" altLang="en-US" sz="1100" b="1" dirty="0">
                <a:latin typeface="+mn-ea"/>
                <a:ea typeface="+mn-ea"/>
              </a:rPr>
              <a:t>お問い合わせ・お申込み先：</a:t>
            </a:r>
            <a:r>
              <a:rPr lang="en-US" altLang="ja-JP" sz="1100" b="1" dirty="0">
                <a:latin typeface="+mn-ea"/>
                <a:ea typeface="+mn-ea"/>
                <a:hlinkClick r:id="rId2"/>
              </a:rPr>
              <a:t>lg-ad@nikkeibp.co.jp</a:t>
            </a:r>
            <a:endParaRPr lang="en-US" altLang="ja-JP" sz="1100" b="1" dirty="0">
              <a:latin typeface="+mn-ea"/>
              <a:ea typeface="+mn-ea"/>
            </a:endParaRPr>
          </a:p>
          <a:p>
            <a:pPr eaLnBrk="1" hangingPunct="1">
              <a:spcBef>
                <a:spcPct val="0"/>
              </a:spcBef>
              <a:buFontTx/>
              <a:buNone/>
            </a:pPr>
            <a:r>
              <a:rPr lang="ja-JP" altLang="en-US" sz="1100" b="1" dirty="0">
                <a:latin typeface="+mn-ea"/>
                <a:ea typeface="+mn-ea"/>
              </a:rPr>
              <a:t>　</a:t>
            </a:r>
          </a:p>
        </p:txBody>
      </p:sp>
      <p:sp>
        <p:nvSpPr>
          <p:cNvPr id="10" name="タイトル 1">
            <a:extLst>
              <a:ext uri="{FF2B5EF4-FFF2-40B4-BE49-F238E27FC236}">
                <a16:creationId xmlns:a16="http://schemas.microsoft.com/office/drawing/2014/main" id="{ADA07136-2EB4-4F25-B04A-BEA45F00628F}"/>
              </a:ext>
            </a:extLst>
          </p:cNvPr>
          <p:cNvSpPr txBox="1">
            <a:spLocks/>
          </p:cNvSpPr>
          <p:nvPr/>
        </p:nvSpPr>
        <p:spPr>
          <a:xfrm>
            <a:off x="617606" y="225731"/>
            <a:ext cx="7431665" cy="543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r>
              <a:rPr lang="ja-JP" altLang="en-US" sz="2000" b="1" dirty="0">
                <a:latin typeface="+mn-ea"/>
                <a:ea typeface="+mn-ea"/>
              </a:rPr>
              <a:t>お申込み、スケジュール、お問い合わせについて</a:t>
            </a:r>
          </a:p>
        </p:txBody>
      </p:sp>
      <p:sp>
        <p:nvSpPr>
          <p:cNvPr id="11" name="角丸四角形 11">
            <a:extLst>
              <a:ext uri="{FF2B5EF4-FFF2-40B4-BE49-F238E27FC236}">
                <a16:creationId xmlns:a16="http://schemas.microsoft.com/office/drawing/2014/main" id="{8F8C9DB3-3988-471B-88B5-6E2522CEBFCA}"/>
              </a:ext>
            </a:extLst>
          </p:cNvPr>
          <p:cNvSpPr/>
          <p:nvPr/>
        </p:nvSpPr>
        <p:spPr>
          <a:xfrm>
            <a:off x="752236" y="3489409"/>
            <a:ext cx="4318665" cy="280565"/>
          </a:xfrm>
          <a:prstGeom prst="roundRect">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00" b="1" dirty="0">
                <a:solidFill>
                  <a:srgbClr val="FFFFFF"/>
                </a:solidFill>
                <a:latin typeface="+mn-ea"/>
                <a:ea typeface="+mn-ea"/>
                <a:cs typeface="メイリオ" panose="020B0604030504040204" pitchFamily="50" charset="-128"/>
              </a:rPr>
              <a:t>　日経ビジネス リードジェネレーション </a:t>
            </a:r>
            <a:r>
              <a:rPr lang="en-US" altLang="ja-JP" sz="1200" b="1" dirty="0">
                <a:solidFill>
                  <a:srgbClr val="FFFFFF"/>
                </a:solidFill>
                <a:latin typeface="+mn-ea"/>
                <a:ea typeface="+mn-ea"/>
                <a:cs typeface="メイリオ" panose="020B0604030504040204" pitchFamily="50" charset="-128"/>
              </a:rPr>
              <a:t>Special</a:t>
            </a:r>
            <a:r>
              <a:rPr lang="ja-JP" altLang="en-US" sz="1200" b="1" dirty="0">
                <a:solidFill>
                  <a:srgbClr val="FFFFFF"/>
                </a:solidFill>
                <a:latin typeface="+mn-ea"/>
                <a:ea typeface="+mn-ea"/>
                <a:cs typeface="メイリオ" panose="020B0604030504040204" pitchFamily="50" charset="-128"/>
              </a:rPr>
              <a:t>について</a:t>
            </a:r>
          </a:p>
        </p:txBody>
      </p:sp>
      <p:sp>
        <p:nvSpPr>
          <p:cNvPr id="12" name="角丸四角形 11">
            <a:extLst>
              <a:ext uri="{FF2B5EF4-FFF2-40B4-BE49-F238E27FC236}">
                <a16:creationId xmlns:a16="http://schemas.microsoft.com/office/drawing/2014/main" id="{D5819E31-961A-40D6-8036-D0C79E39E458}"/>
              </a:ext>
            </a:extLst>
          </p:cNvPr>
          <p:cNvSpPr/>
          <p:nvPr/>
        </p:nvSpPr>
        <p:spPr>
          <a:xfrm>
            <a:off x="735655" y="4704537"/>
            <a:ext cx="4318665" cy="280565"/>
          </a:xfrm>
          <a:prstGeom prst="roundRect">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00" b="1" dirty="0">
                <a:solidFill>
                  <a:srgbClr val="FFFFFF"/>
                </a:solidFill>
                <a:latin typeface="+mn-ea"/>
                <a:ea typeface="+mn-ea"/>
                <a:cs typeface="メイリオ" panose="020B0604030504040204" pitchFamily="50" charset="-128"/>
              </a:rPr>
              <a:t>　その他のメニューについて</a:t>
            </a:r>
          </a:p>
        </p:txBody>
      </p:sp>
      <p:sp>
        <p:nvSpPr>
          <p:cNvPr id="13" name="角丸四角形 11">
            <a:extLst>
              <a:ext uri="{FF2B5EF4-FFF2-40B4-BE49-F238E27FC236}">
                <a16:creationId xmlns:a16="http://schemas.microsoft.com/office/drawing/2014/main" id="{78B2891F-DC50-4A82-8D79-35757BAE7CB1}"/>
              </a:ext>
            </a:extLst>
          </p:cNvPr>
          <p:cNvSpPr/>
          <p:nvPr/>
        </p:nvSpPr>
        <p:spPr>
          <a:xfrm>
            <a:off x="752236" y="883845"/>
            <a:ext cx="4318665" cy="280565"/>
          </a:xfrm>
          <a:prstGeom prst="roundRect">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00" b="1" dirty="0">
                <a:solidFill>
                  <a:srgbClr val="FFFFFF"/>
                </a:solidFill>
                <a:latin typeface="+mn-ea"/>
                <a:ea typeface="+mn-ea"/>
                <a:cs typeface="メイリオ" panose="020B0604030504040204" pitchFamily="50" charset="-128"/>
              </a:rPr>
              <a:t>　　ホワイトペーパー掲載、動画掲載について</a:t>
            </a:r>
          </a:p>
        </p:txBody>
      </p:sp>
      <p:sp>
        <p:nvSpPr>
          <p:cNvPr id="14" name="テキスト ボックス 30">
            <a:extLst>
              <a:ext uri="{FF2B5EF4-FFF2-40B4-BE49-F238E27FC236}">
                <a16:creationId xmlns:a16="http://schemas.microsoft.com/office/drawing/2014/main" id="{AF50969C-23B3-406B-9A07-128E018B8F73}"/>
              </a:ext>
            </a:extLst>
          </p:cNvPr>
          <p:cNvSpPr txBox="1">
            <a:spLocks noChangeArrowheads="1"/>
          </p:cNvSpPr>
          <p:nvPr/>
        </p:nvSpPr>
        <p:spPr bwMode="auto">
          <a:xfrm>
            <a:off x="755576" y="5081489"/>
            <a:ext cx="7704856" cy="94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5113" indent="-265113">
              <a:lnSpc>
                <a:spcPct val="80000"/>
              </a:lnSpc>
              <a:spcBef>
                <a:spcPct val="20000"/>
              </a:spcBef>
              <a:buFont typeface="Wingdings" pitchFamily="2" charset="2"/>
              <a:buChar char="l"/>
              <a:defRPr/>
            </a:pPr>
            <a:r>
              <a:rPr lang="ja-JP" altLang="en-US" sz="1100" b="1" dirty="0">
                <a:solidFill>
                  <a:schemeClr val="accent1"/>
                </a:solidFill>
                <a:latin typeface="+mn-ea"/>
                <a:ea typeface="+mn-ea"/>
                <a:cs typeface="Meiryo UI" panose="020B0604030504040204" pitchFamily="50" charset="-128"/>
              </a:rPr>
              <a:t>日経ビジネス リードジェネレーションリサーチ</a:t>
            </a:r>
            <a:r>
              <a:rPr lang="en-US" altLang="ja-JP" sz="1100" b="1" dirty="0">
                <a:solidFill>
                  <a:schemeClr val="accent1"/>
                </a:solidFill>
                <a:latin typeface="+mn-ea"/>
                <a:ea typeface="+mn-ea"/>
                <a:cs typeface="Meiryo UI" panose="020B0604030504040204" pitchFamily="50" charset="-128"/>
              </a:rPr>
              <a:t>Special</a:t>
            </a:r>
          </a:p>
          <a:p>
            <a:pPr>
              <a:lnSpc>
                <a:spcPct val="80000"/>
              </a:lnSpc>
              <a:spcBef>
                <a:spcPct val="20000"/>
              </a:spcBef>
              <a:buNone/>
              <a:defRPr/>
            </a:pPr>
            <a:r>
              <a:rPr lang="ja-JP" altLang="en-US" sz="1200" b="1" dirty="0">
                <a:latin typeface="+mn-ea"/>
                <a:ea typeface="+mn-ea"/>
                <a:cs typeface="Meiryo UI" panose="020B0604030504040204" pitchFamily="50" charset="-128"/>
              </a:rPr>
              <a:t>→　</a:t>
            </a:r>
            <a:r>
              <a:rPr lang="ja-JP" altLang="en-US" sz="1100" b="1" dirty="0">
                <a:latin typeface="+mn-ea"/>
                <a:ea typeface="+mn-ea"/>
              </a:rPr>
              <a:t>アンケート入稿後</a:t>
            </a:r>
            <a:r>
              <a:rPr lang="en-US" altLang="ja-JP" sz="1100" b="1" dirty="0">
                <a:latin typeface="+mn-ea"/>
                <a:ea typeface="+mn-ea"/>
              </a:rPr>
              <a:t>10</a:t>
            </a:r>
            <a:r>
              <a:rPr lang="ja-JP" altLang="en-US" sz="1100" b="1" dirty="0">
                <a:latin typeface="+mn-ea"/>
                <a:ea typeface="+mn-ea"/>
              </a:rPr>
              <a:t>営業日程度での開始 となります。お申込み前にご相談ください。</a:t>
            </a:r>
          </a:p>
          <a:p>
            <a:pPr eaLnBrk="1" hangingPunct="1">
              <a:spcBef>
                <a:spcPct val="0"/>
              </a:spcBef>
              <a:buFontTx/>
              <a:buNone/>
              <a:defRPr/>
            </a:pPr>
            <a:endParaRPr lang="en-US" altLang="ja-JP" sz="1100" b="1" dirty="0">
              <a:latin typeface="+mn-ea"/>
              <a:ea typeface="+mn-ea"/>
            </a:endParaRPr>
          </a:p>
          <a:p>
            <a:pPr marL="265113" indent="-265113">
              <a:lnSpc>
                <a:spcPct val="80000"/>
              </a:lnSpc>
              <a:spcBef>
                <a:spcPct val="20000"/>
              </a:spcBef>
              <a:buFont typeface="Wingdings" pitchFamily="2" charset="2"/>
              <a:buChar char="l"/>
              <a:defRPr/>
            </a:pPr>
            <a:r>
              <a:rPr lang="ja-JP" altLang="en-US" sz="1100" b="1" dirty="0">
                <a:solidFill>
                  <a:schemeClr val="accent1"/>
                </a:solidFill>
                <a:latin typeface="+mn-ea"/>
                <a:ea typeface="+mn-ea"/>
                <a:cs typeface="Meiryo UI" panose="020B0604030504040204" pitchFamily="50" charset="-128"/>
              </a:rPr>
              <a:t>その他お申込み、お問い合せ　　</a:t>
            </a:r>
            <a:endParaRPr lang="en-US" altLang="ja-JP" sz="1100" b="1" dirty="0">
              <a:solidFill>
                <a:schemeClr val="accent1"/>
              </a:solidFill>
              <a:latin typeface="+mn-ea"/>
              <a:ea typeface="+mn-ea"/>
              <a:cs typeface="Meiryo UI" panose="020B0604030504040204" pitchFamily="50" charset="-128"/>
            </a:endParaRPr>
          </a:p>
          <a:p>
            <a:pPr>
              <a:lnSpc>
                <a:spcPct val="80000"/>
              </a:lnSpc>
              <a:spcBef>
                <a:spcPct val="20000"/>
              </a:spcBef>
              <a:buNone/>
              <a:defRPr/>
            </a:pPr>
            <a:r>
              <a:rPr lang="ja-JP" altLang="en-US" sz="1200" b="1" dirty="0">
                <a:latin typeface="+mn-ea"/>
                <a:ea typeface="+mn-ea"/>
                <a:cs typeface="Meiryo UI" panose="020B0604030504040204" pitchFamily="50" charset="-128"/>
              </a:rPr>
              <a:t>→　</a:t>
            </a:r>
            <a:r>
              <a:rPr lang="ja-JP" altLang="en-US" sz="1100" b="1" dirty="0">
                <a:latin typeface="+mn-ea"/>
                <a:ea typeface="+mn-ea"/>
              </a:rPr>
              <a:t>お問い合わせ先：</a:t>
            </a:r>
            <a:r>
              <a:rPr lang="en-US" altLang="ja-JP" sz="1100" b="1" dirty="0">
                <a:latin typeface="+mn-ea"/>
                <a:ea typeface="+mn-ea"/>
                <a:hlinkClick r:id="rId2"/>
              </a:rPr>
              <a:t>lg-ad@nikkeibp.co.jp</a:t>
            </a:r>
            <a:endParaRPr lang="en-US" altLang="ja-JP" sz="1100" b="1" dirty="0">
              <a:latin typeface="+mn-ea"/>
              <a:ea typeface="+mn-ea"/>
            </a:endParaRPr>
          </a:p>
        </p:txBody>
      </p:sp>
      <p:sp>
        <p:nvSpPr>
          <p:cNvPr id="9" name="Slide Number Placeholder 6">
            <a:extLst>
              <a:ext uri="{FF2B5EF4-FFF2-40B4-BE49-F238E27FC236}">
                <a16:creationId xmlns:a16="http://schemas.microsoft.com/office/drawing/2014/main" id="{7AA813E9-9410-4926-92F9-7395E27A32A7}"/>
              </a:ext>
            </a:extLst>
          </p:cNvPr>
          <p:cNvSpPr>
            <a:spLocks noGrp="1"/>
          </p:cNvSpPr>
          <p:nvPr>
            <p:ph type="sldNum" sz="quarter" idx="4294967295"/>
          </p:nvPr>
        </p:nvSpPr>
        <p:spPr>
          <a:xfrm>
            <a:off x="7051104" y="6491804"/>
            <a:ext cx="2057400" cy="365125"/>
          </a:xfrm>
        </p:spPr>
        <p:txBody>
          <a:bodyPr/>
          <a:lstStyle>
            <a:lvl1pPr>
              <a:defRPr b="1">
                <a:solidFill>
                  <a:schemeClr val="bg1"/>
                </a:solidFill>
              </a:defRPr>
            </a:lvl1pPr>
          </a:lstStyle>
          <a:p>
            <a:fld id="{62C86DFF-5C23-9B49-AD2F-1D99D1467FB4}" type="slidenum">
              <a:rPr lang="ja-JP" altLang="en-US" smtClean="0"/>
              <a:pPr/>
              <a:t>16</a:t>
            </a:fld>
            <a:endParaRPr lang="ja-JP" altLang="en-US"/>
          </a:p>
        </p:txBody>
      </p:sp>
    </p:spTree>
    <p:extLst>
      <p:ext uri="{BB962C8B-B14F-4D97-AF65-F5344CB8AC3E}">
        <p14:creationId xmlns:p14="http://schemas.microsoft.com/office/powerpoint/2010/main" val="172782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59532" y="1694634"/>
            <a:ext cx="6091238" cy="544513"/>
          </a:xfrm>
        </p:spPr>
        <p:txBody>
          <a:bodyPr>
            <a:normAutofit/>
          </a:bodyPr>
          <a:lstStyle/>
          <a:p>
            <a:r>
              <a:rPr lang="ja-JP" altLang="en-US" sz="2000" b="1" u="sng" dirty="0">
                <a:solidFill>
                  <a:schemeClr val="bg1"/>
                </a:solidFill>
                <a:latin typeface="+mn-ea"/>
                <a:ea typeface="+mn-ea"/>
              </a:rPr>
              <a:t>お問い合わせ</a:t>
            </a:r>
            <a:r>
              <a:rPr lang="en-US" altLang="ja-JP" sz="2000" b="1" u="sng" dirty="0">
                <a:solidFill>
                  <a:schemeClr val="bg1"/>
                </a:solidFill>
                <a:latin typeface="+mn-ea"/>
                <a:ea typeface="+mn-ea"/>
              </a:rPr>
              <a:t>/</a:t>
            </a:r>
            <a:r>
              <a:rPr lang="ja-JP" altLang="en-US" sz="2000" b="1" u="sng" dirty="0">
                <a:solidFill>
                  <a:schemeClr val="bg1"/>
                </a:solidFill>
                <a:latin typeface="+mn-ea"/>
                <a:ea typeface="+mn-ea"/>
              </a:rPr>
              <a:t>お申し込み</a:t>
            </a:r>
            <a:endParaRPr kumimoji="1" lang="ja-JP" altLang="en-US" sz="2000" b="1" u="sng" dirty="0">
              <a:solidFill>
                <a:schemeClr val="bg1"/>
              </a:solidFill>
              <a:latin typeface="+mn-ea"/>
              <a:ea typeface="+mn-ea"/>
            </a:endParaRPr>
          </a:p>
        </p:txBody>
      </p:sp>
      <p:sp>
        <p:nvSpPr>
          <p:cNvPr id="5" name="テキスト ボックス 4">
            <a:extLst>
              <a:ext uri="{FF2B5EF4-FFF2-40B4-BE49-F238E27FC236}">
                <a16:creationId xmlns:a16="http://schemas.microsoft.com/office/drawing/2014/main" id="{43B60465-274D-40D5-988C-811355289BFE}"/>
              </a:ext>
            </a:extLst>
          </p:cNvPr>
          <p:cNvSpPr txBox="1"/>
          <p:nvPr/>
        </p:nvSpPr>
        <p:spPr>
          <a:xfrm>
            <a:off x="431540" y="2563993"/>
            <a:ext cx="5184577" cy="3231654"/>
          </a:xfrm>
          <a:prstGeom prst="rect">
            <a:avLst/>
          </a:prstGeom>
          <a:noFill/>
        </p:spPr>
        <p:txBody>
          <a:bodyPr wrap="square" rtlCol="0">
            <a:spAutoFit/>
          </a:bodyPr>
          <a:lstStyle/>
          <a:p>
            <a:pPr fontAlgn="base"/>
            <a:r>
              <a:rPr lang="ja-JP" altLang="en-US" b="1" dirty="0">
                <a:solidFill>
                  <a:schemeClr val="bg1"/>
                </a:solidFill>
                <a:latin typeface="+mn-ea"/>
              </a:rPr>
              <a:t>＜お問い合わせ＞</a:t>
            </a:r>
            <a:endParaRPr lang="en-US" altLang="ja-JP" b="1" dirty="0">
              <a:solidFill>
                <a:schemeClr val="bg1"/>
              </a:solidFill>
              <a:latin typeface="+mn-ea"/>
            </a:endParaRPr>
          </a:p>
          <a:p>
            <a:pPr fontAlgn="base"/>
            <a:r>
              <a:rPr lang="ja-JP" altLang="ja-JP" sz="2400" b="1" dirty="0">
                <a:solidFill>
                  <a:schemeClr val="bg1"/>
                </a:solidFill>
                <a:latin typeface="+mn-ea"/>
              </a:rPr>
              <a:t>日経</a:t>
            </a:r>
            <a:r>
              <a:rPr lang="en-US" altLang="ja-JP" sz="2400" b="1" dirty="0">
                <a:solidFill>
                  <a:schemeClr val="bg1"/>
                </a:solidFill>
                <a:latin typeface="+mn-ea"/>
              </a:rPr>
              <a:t>BP</a:t>
            </a:r>
            <a:r>
              <a:rPr lang="ja-JP" altLang="ja-JP" sz="2400" b="1" dirty="0">
                <a:solidFill>
                  <a:schemeClr val="bg1"/>
                </a:solidFill>
                <a:latin typeface="+mn-ea"/>
              </a:rPr>
              <a:t> </a:t>
            </a:r>
            <a:endParaRPr lang="en-US" altLang="ja-JP" sz="2400" b="1" dirty="0">
              <a:solidFill>
                <a:schemeClr val="bg1"/>
              </a:solidFill>
              <a:latin typeface="+mn-ea"/>
            </a:endParaRPr>
          </a:p>
          <a:p>
            <a:pPr fontAlgn="base"/>
            <a:r>
              <a:rPr lang="ja-JP" altLang="ja-JP" b="1" dirty="0">
                <a:solidFill>
                  <a:schemeClr val="bg1"/>
                </a:solidFill>
                <a:latin typeface="+mn-ea"/>
              </a:rPr>
              <a:t>〒</a:t>
            </a:r>
            <a:r>
              <a:rPr lang="en-US" altLang="ja-JP" b="1" dirty="0">
                <a:solidFill>
                  <a:schemeClr val="bg1"/>
                </a:solidFill>
                <a:latin typeface="+mn-ea"/>
              </a:rPr>
              <a:t>105-8308​</a:t>
            </a:r>
            <a:r>
              <a:rPr lang="ja-JP" altLang="en-US" b="1" dirty="0">
                <a:solidFill>
                  <a:schemeClr val="bg1"/>
                </a:solidFill>
                <a:latin typeface="+mn-ea"/>
              </a:rPr>
              <a:t>　</a:t>
            </a:r>
            <a:r>
              <a:rPr lang="ja-JP" altLang="ja-JP" b="1" dirty="0">
                <a:solidFill>
                  <a:schemeClr val="bg1"/>
                </a:solidFill>
                <a:latin typeface="+mn-ea"/>
              </a:rPr>
              <a:t>東京都港区虎ノ門</a:t>
            </a:r>
            <a:r>
              <a:rPr lang="en-US" altLang="ja-JP" b="1" dirty="0">
                <a:solidFill>
                  <a:schemeClr val="bg1"/>
                </a:solidFill>
                <a:latin typeface="+mn-ea"/>
              </a:rPr>
              <a:t>4</a:t>
            </a:r>
            <a:r>
              <a:rPr lang="ja-JP" altLang="ja-JP" b="1" dirty="0">
                <a:solidFill>
                  <a:schemeClr val="bg1"/>
                </a:solidFill>
                <a:latin typeface="+mn-ea"/>
              </a:rPr>
              <a:t>丁目</a:t>
            </a:r>
            <a:r>
              <a:rPr lang="en-US" altLang="ja-JP" b="1" dirty="0">
                <a:solidFill>
                  <a:schemeClr val="bg1"/>
                </a:solidFill>
                <a:latin typeface="+mn-ea"/>
              </a:rPr>
              <a:t>3</a:t>
            </a:r>
            <a:r>
              <a:rPr lang="ja-JP" altLang="ja-JP" b="1" dirty="0">
                <a:solidFill>
                  <a:schemeClr val="bg1"/>
                </a:solidFill>
                <a:latin typeface="+mn-ea"/>
              </a:rPr>
              <a:t>番</a:t>
            </a:r>
            <a:r>
              <a:rPr lang="en-US" altLang="ja-JP" b="1" dirty="0">
                <a:solidFill>
                  <a:schemeClr val="bg1"/>
                </a:solidFill>
                <a:latin typeface="+mn-ea"/>
              </a:rPr>
              <a:t>12</a:t>
            </a:r>
            <a:r>
              <a:rPr lang="ja-JP" altLang="ja-JP" b="1" dirty="0">
                <a:solidFill>
                  <a:schemeClr val="bg1"/>
                </a:solidFill>
                <a:latin typeface="+mn-ea"/>
              </a:rPr>
              <a:t>号</a:t>
            </a:r>
            <a:r>
              <a:rPr lang="en-US" altLang="ja-JP" b="1" dirty="0">
                <a:solidFill>
                  <a:schemeClr val="bg1"/>
                </a:solidFill>
                <a:latin typeface="+mn-ea"/>
              </a:rPr>
              <a:t>​</a:t>
            </a:r>
          </a:p>
          <a:p>
            <a:pPr fontAlgn="base"/>
            <a:endParaRPr lang="en-US" altLang="ja-JP" b="1" dirty="0">
              <a:solidFill>
                <a:schemeClr val="bg1"/>
              </a:solidFill>
              <a:latin typeface="+mn-ea"/>
            </a:endParaRPr>
          </a:p>
          <a:p>
            <a:pPr fontAlgn="base"/>
            <a:r>
              <a:rPr lang="ja-JP" altLang="en-US" b="1" dirty="0">
                <a:solidFill>
                  <a:schemeClr val="bg1"/>
                </a:solidFill>
                <a:latin typeface="+mn-ea"/>
              </a:rPr>
              <a:t>経済</a:t>
            </a:r>
            <a:r>
              <a:rPr lang="ja-JP" altLang="ja-JP" b="1" dirty="0">
                <a:solidFill>
                  <a:schemeClr val="bg1"/>
                </a:solidFill>
                <a:latin typeface="+mn-ea"/>
              </a:rPr>
              <a:t>メディア広告部</a:t>
            </a:r>
            <a:r>
              <a:rPr lang="en-US" altLang="ja-JP" b="1" dirty="0">
                <a:solidFill>
                  <a:schemeClr val="bg1"/>
                </a:solidFill>
                <a:latin typeface="+mn-ea"/>
              </a:rPr>
              <a:t>​</a:t>
            </a:r>
          </a:p>
          <a:p>
            <a:pPr fontAlgn="base"/>
            <a:r>
              <a:rPr lang="en-US" altLang="ja-JP" b="1" dirty="0">
                <a:solidFill>
                  <a:schemeClr val="bg1"/>
                </a:solidFill>
                <a:latin typeface="+mn-ea"/>
              </a:rPr>
              <a:t>TEL</a:t>
            </a:r>
            <a:r>
              <a:rPr lang="ja-JP" altLang="en-US" b="1" dirty="0">
                <a:solidFill>
                  <a:schemeClr val="bg1"/>
                </a:solidFill>
                <a:latin typeface="+mn-ea"/>
              </a:rPr>
              <a:t>　</a:t>
            </a:r>
            <a:r>
              <a:rPr lang="en-US" altLang="ja-JP" b="1" dirty="0">
                <a:solidFill>
                  <a:schemeClr val="bg1"/>
                </a:solidFill>
                <a:latin typeface="+mn-ea"/>
              </a:rPr>
              <a:t>03-6811-8031​</a:t>
            </a:r>
          </a:p>
          <a:p>
            <a:pPr fontAlgn="base"/>
            <a:r>
              <a:rPr lang="en-US" altLang="ja-JP" b="1" dirty="0">
                <a:solidFill>
                  <a:schemeClr val="bg1"/>
                </a:solidFill>
                <a:latin typeface="+mn-ea"/>
                <a:hlinkClick r:id="rId2">
                  <a:extLst>
                    <a:ext uri="{A12FA001-AC4F-418D-AE19-62706E023703}">
                      <ahyp:hlinkClr xmlns:ahyp="http://schemas.microsoft.com/office/drawing/2018/hyperlinkcolor" val="tx"/>
                    </a:ext>
                  </a:extLst>
                </a:hlinkClick>
              </a:rPr>
              <a:t>nb-ad@nikkeibp.co.jp</a:t>
            </a:r>
            <a:endParaRPr lang="en-US" altLang="ja-JP" b="1" dirty="0">
              <a:solidFill>
                <a:schemeClr val="bg1"/>
              </a:solidFill>
              <a:latin typeface="+mn-ea"/>
            </a:endParaRPr>
          </a:p>
          <a:p>
            <a:pPr fontAlgn="base"/>
            <a:endParaRPr lang="en-US" altLang="ja-JP" b="1" dirty="0">
              <a:solidFill>
                <a:schemeClr val="bg1"/>
              </a:solidFill>
              <a:latin typeface="+mn-ea"/>
            </a:endParaRPr>
          </a:p>
          <a:p>
            <a:pPr fontAlgn="base"/>
            <a:r>
              <a:rPr lang="ja-JP" altLang="en-US" b="1" dirty="0">
                <a:solidFill>
                  <a:schemeClr val="bg1"/>
                </a:solidFill>
                <a:latin typeface="+mn-ea"/>
              </a:rPr>
              <a:t>統合マーケティング戦略部</a:t>
            </a:r>
            <a:endParaRPr lang="en-US" altLang="ja-JP" b="1" dirty="0">
              <a:solidFill>
                <a:schemeClr val="bg1"/>
              </a:solidFill>
              <a:latin typeface="+mn-ea"/>
            </a:endParaRPr>
          </a:p>
          <a:p>
            <a:pPr fontAlgn="base"/>
            <a:r>
              <a:rPr lang="en-US" altLang="ja-JP" b="1" dirty="0">
                <a:solidFill>
                  <a:schemeClr val="bg1"/>
                </a:solidFill>
                <a:latin typeface="+mn-ea"/>
              </a:rPr>
              <a:t>TEL</a:t>
            </a:r>
            <a:r>
              <a:rPr lang="ja-JP" altLang="en-US" b="1" dirty="0">
                <a:solidFill>
                  <a:schemeClr val="bg1"/>
                </a:solidFill>
                <a:latin typeface="+mn-ea"/>
              </a:rPr>
              <a:t>　</a:t>
            </a:r>
            <a:r>
              <a:rPr lang="en-US" altLang="ja-JP" b="1" dirty="0">
                <a:solidFill>
                  <a:schemeClr val="bg1"/>
                </a:solidFill>
                <a:latin typeface="+mn-ea"/>
              </a:rPr>
              <a:t>03-6811-8029</a:t>
            </a:r>
          </a:p>
          <a:p>
            <a:pPr fontAlgn="base"/>
            <a:r>
              <a:rPr lang="en-US" altLang="ja-JP" b="1" dirty="0">
                <a:solidFill>
                  <a:schemeClr val="bg1"/>
                </a:solidFill>
                <a:latin typeface="+mn-ea"/>
                <a:hlinkClick r:id="rId3">
                  <a:extLst>
                    <a:ext uri="{A12FA001-AC4F-418D-AE19-62706E023703}">
                      <ahyp:hlinkClr xmlns:ahyp="http://schemas.microsoft.com/office/drawing/2018/hyperlinkcolor" val="tx"/>
                    </a:ext>
                  </a:extLst>
                </a:hlinkClick>
              </a:rPr>
              <a:t>lg-ad@nikkeibp.co.jp</a:t>
            </a:r>
            <a:endParaRPr lang="en-US" altLang="ja-JP" b="1" dirty="0">
              <a:solidFill>
                <a:schemeClr val="bg1"/>
              </a:solidFill>
              <a:latin typeface="+mn-ea"/>
            </a:endParaRPr>
          </a:p>
        </p:txBody>
      </p:sp>
      <p:sp>
        <p:nvSpPr>
          <p:cNvPr id="7" name="テキスト ボックス 6">
            <a:extLst>
              <a:ext uri="{FF2B5EF4-FFF2-40B4-BE49-F238E27FC236}">
                <a16:creationId xmlns:a16="http://schemas.microsoft.com/office/drawing/2014/main" id="{43B60465-274D-40D5-988C-811355289BFE}"/>
              </a:ext>
            </a:extLst>
          </p:cNvPr>
          <p:cNvSpPr txBox="1"/>
          <p:nvPr/>
        </p:nvSpPr>
        <p:spPr>
          <a:xfrm>
            <a:off x="437784" y="5903893"/>
            <a:ext cx="5184576" cy="954107"/>
          </a:xfrm>
          <a:prstGeom prst="rect">
            <a:avLst/>
          </a:prstGeom>
          <a:noFill/>
        </p:spPr>
        <p:txBody>
          <a:bodyPr wrap="square" rtlCol="0">
            <a:spAutoFit/>
          </a:bodyPr>
          <a:lstStyle/>
          <a:p>
            <a:pPr fontAlgn="base"/>
            <a:r>
              <a:rPr lang="ja-JP" altLang="en-US" b="1" dirty="0">
                <a:solidFill>
                  <a:schemeClr val="bg1"/>
                </a:solidFill>
                <a:latin typeface="+mn-ea"/>
              </a:rPr>
              <a:t>＜お申し込みアドレス＞</a:t>
            </a:r>
            <a:endParaRPr lang="en-US" altLang="ja-JP" b="1" dirty="0">
              <a:solidFill>
                <a:srgbClr val="0563C1"/>
              </a:solidFill>
              <a:latin typeface="+mn-ea"/>
              <a:hlinkClick r:id="rId3">
                <a:extLst>
                  <a:ext uri="{A12FA001-AC4F-418D-AE19-62706E023703}">
                    <ahyp:hlinkClr xmlns:ahyp="http://schemas.microsoft.com/office/drawing/2018/hyperlinkcolor" val="tx"/>
                  </a:ext>
                </a:extLst>
              </a:hlinkClick>
            </a:endParaRPr>
          </a:p>
          <a:p>
            <a:pPr fontAlgn="base"/>
            <a:r>
              <a:rPr lang="en-US" altLang="ja-JP" b="1" dirty="0">
                <a:solidFill>
                  <a:schemeClr val="bg1"/>
                </a:solidFill>
                <a:latin typeface="+mn-ea"/>
                <a:hlinkClick r:id="rId3">
                  <a:extLst>
                    <a:ext uri="{A12FA001-AC4F-418D-AE19-62706E023703}">
                      <ahyp:hlinkClr xmlns:ahyp="http://schemas.microsoft.com/office/drawing/2018/hyperlinkcolor" val="tx"/>
                    </a:ext>
                  </a:extLst>
                </a:hlinkClick>
              </a:rPr>
              <a:t>lg-ad@nikkeibp.co.jp</a:t>
            </a:r>
            <a:endParaRPr lang="en-US" altLang="ja-JP" b="1" dirty="0">
              <a:solidFill>
                <a:schemeClr val="bg1"/>
              </a:solidFill>
              <a:latin typeface="+mn-ea"/>
            </a:endParaRPr>
          </a:p>
          <a:p>
            <a:pPr fontAlgn="base"/>
            <a:endParaRPr lang="en-US" altLang="ja-JP" b="1" dirty="0">
              <a:solidFill>
                <a:schemeClr val="bg1"/>
              </a:solidFill>
              <a:latin typeface="+mn-ea"/>
            </a:endParaRPr>
          </a:p>
        </p:txBody>
      </p:sp>
    </p:spTree>
    <p:extLst>
      <p:ext uri="{BB962C8B-B14F-4D97-AF65-F5344CB8AC3E}">
        <p14:creationId xmlns:p14="http://schemas.microsoft.com/office/powerpoint/2010/main" val="353078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8C8C6EA-96E0-44F6-8746-13F0915B915D}"/>
              </a:ext>
            </a:extLst>
          </p:cNvPr>
          <p:cNvSpPr txBox="1"/>
          <p:nvPr/>
        </p:nvSpPr>
        <p:spPr>
          <a:xfrm>
            <a:off x="287524" y="703883"/>
            <a:ext cx="8208912" cy="430887"/>
          </a:xfrm>
          <a:prstGeom prst="rect">
            <a:avLst/>
          </a:prstGeom>
          <a:noFill/>
        </p:spPr>
        <p:txBody>
          <a:bodyPr wrap="square" rtlCol="0">
            <a:spAutoFit/>
          </a:bodyPr>
          <a:lstStyle/>
          <a:p>
            <a:r>
              <a:rPr lang="ja-JP" altLang="en-US" sz="1100" b="1" dirty="0">
                <a:latin typeface="+mn-ea"/>
              </a:rPr>
              <a:t>経営に役立つ確かな情報を発信し続け、ビジネスパーソンに支持され続ける日経ビジネス電子版。日経ビジネス リードジェネレーションは、日経ビジネス電子版のユーザーをベースに、貴社の求める見込顧客を効率的に獲得・提供するサービスです。</a:t>
            </a:r>
          </a:p>
        </p:txBody>
      </p:sp>
      <p:sp>
        <p:nvSpPr>
          <p:cNvPr id="11" name="タイトル 1">
            <a:extLst>
              <a:ext uri="{FF2B5EF4-FFF2-40B4-BE49-F238E27FC236}">
                <a16:creationId xmlns:a16="http://schemas.microsoft.com/office/drawing/2014/main" id="{5AAF44B4-1078-4C81-AE1B-67431988453A}"/>
              </a:ext>
            </a:extLst>
          </p:cNvPr>
          <p:cNvSpPr txBox="1">
            <a:spLocks/>
          </p:cNvSpPr>
          <p:nvPr/>
        </p:nvSpPr>
        <p:spPr>
          <a:xfrm>
            <a:off x="617606" y="225731"/>
            <a:ext cx="6582685"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r>
              <a:rPr lang="ja-JP" altLang="en-US" sz="2000" b="1" dirty="0">
                <a:latin typeface="+mn-ea"/>
                <a:ea typeface="+mn-ea"/>
              </a:rPr>
              <a:t>日経ビジネスリードジェネレーションとは？</a:t>
            </a:r>
          </a:p>
        </p:txBody>
      </p:sp>
      <p:sp>
        <p:nvSpPr>
          <p:cNvPr id="22" name="Slide Number Placeholder 6">
            <a:extLst>
              <a:ext uri="{FF2B5EF4-FFF2-40B4-BE49-F238E27FC236}">
                <a16:creationId xmlns:a16="http://schemas.microsoft.com/office/drawing/2014/main" id="{9B8B7002-BE0F-4639-9145-561F60772281}"/>
              </a:ext>
            </a:extLst>
          </p:cNvPr>
          <p:cNvSpPr txBox="1">
            <a:spLocks/>
          </p:cNvSpPr>
          <p:nvPr/>
        </p:nvSpPr>
        <p:spPr>
          <a:xfrm>
            <a:off x="7051104" y="64918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86DFF-5C23-9B49-AD2F-1D99D1467FB4}" type="slidenum">
              <a:rPr lang="ja-JP" altLang="en-US" smtClean="0"/>
              <a:pPr/>
              <a:t>2</a:t>
            </a:fld>
            <a:endParaRPr lang="ja-JP" altLang="en-US"/>
          </a:p>
        </p:txBody>
      </p:sp>
      <p:sp>
        <p:nvSpPr>
          <p:cNvPr id="12" name="正方形/長方形 11">
            <a:extLst>
              <a:ext uri="{FF2B5EF4-FFF2-40B4-BE49-F238E27FC236}">
                <a16:creationId xmlns:a16="http://schemas.microsoft.com/office/drawing/2014/main" id="{784F088C-DB57-4400-9E39-A29AB51C65BB}"/>
              </a:ext>
            </a:extLst>
          </p:cNvPr>
          <p:cNvSpPr/>
          <p:nvPr/>
        </p:nvSpPr>
        <p:spPr>
          <a:xfrm>
            <a:off x="287524" y="1639706"/>
            <a:ext cx="2433741" cy="213950"/>
          </a:xfrm>
          <a:prstGeom prst="rect">
            <a:avLst/>
          </a:prstGeom>
          <a:solidFill>
            <a:srgbClr val="C4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b="1" dirty="0">
                <a:latin typeface="+mn-ea"/>
                <a:ea typeface="+mn-ea"/>
                <a:cs typeface="メイリオ" panose="020B0604030504040204" pitchFamily="50" charset="-128"/>
              </a:rPr>
              <a:t>良質な登録会員データベース</a:t>
            </a:r>
            <a:endParaRPr lang="en-US" altLang="ja-JP" sz="1200" b="1" dirty="0">
              <a:latin typeface="+mn-ea"/>
              <a:ea typeface="+mn-ea"/>
              <a:cs typeface="メイリオ" panose="020B0604030504040204" pitchFamily="50" charset="-128"/>
            </a:endParaRPr>
          </a:p>
        </p:txBody>
      </p:sp>
      <p:sp>
        <p:nvSpPr>
          <p:cNvPr id="13" name="タイトル 1">
            <a:extLst>
              <a:ext uri="{FF2B5EF4-FFF2-40B4-BE49-F238E27FC236}">
                <a16:creationId xmlns:a16="http://schemas.microsoft.com/office/drawing/2014/main" id="{FCA55EDC-1EEC-4FB5-9526-ECE91E855101}"/>
              </a:ext>
            </a:extLst>
          </p:cNvPr>
          <p:cNvSpPr txBox="1">
            <a:spLocks/>
          </p:cNvSpPr>
          <p:nvPr/>
        </p:nvSpPr>
        <p:spPr>
          <a:xfrm>
            <a:off x="259063" y="1921734"/>
            <a:ext cx="2282805"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algn="ctr"/>
            <a:r>
              <a:rPr lang="ja-JP" altLang="en-US" sz="1100" b="1" dirty="0">
                <a:latin typeface="+mn-ea"/>
                <a:ea typeface="+mn-ea"/>
              </a:rPr>
              <a:t>日経ビジネス電子版のユーザー</a:t>
            </a:r>
            <a:endParaRPr lang="en-US" altLang="ja-JP" sz="1100" b="1" dirty="0">
              <a:latin typeface="+mn-ea"/>
              <a:ea typeface="+mn-ea"/>
            </a:endParaRPr>
          </a:p>
        </p:txBody>
      </p:sp>
      <p:sp>
        <p:nvSpPr>
          <p:cNvPr id="14" name="正方形/長方形 13">
            <a:extLst>
              <a:ext uri="{FF2B5EF4-FFF2-40B4-BE49-F238E27FC236}">
                <a16:creationId xmlns:a16="http://schemas.microsoft.com/office/drawing/2014/main" id="{6055F153-CA97-4D18-A947-396FB2C5A2AC}"/>
              </a:ext>
            </a:extLst>
          </p:cNvPr>
          <p:cNvSpPr/>
          <p:nvPr/>
        </p:nvSpPr>
        <p:spPr>
          <a:xfrm>
            <a:off x="2945621" y="1644337"/>
            <a:ext cx="2502219" cy="213950"/>
          </a:xfrm>
          <a:prstGeom prst="rect">
            <a:avLst/>
          </a:prstGeom>
          <a:solidFill>
            <a:srgbClr val="C4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b="1" dirty="0">
                <a:latin typeface="+mn-ea"/>
                <a:ea typeface="+mn-ea"/>
                <a:cs typeface="メイリオ" panose="020B0604030504040204" pitchFamily="50" charset="-128"/>
              </a:rPr>
              <a:t>効果的な誘導</a:t>
            </a:r>
            <a:endParaRPr lang="en-US" altLang="ja-JP" sz="1200" b="1" dirty="0">
              <a:latin typeface="+mn-ea"/>
              <a:ea typeface="+mn-ea"/>
              <a:cs typeface="メイリオ" panose="020B0604030504040204" pitchFamily="50" charset="-128"/>
            </a:endParaRPr>
          </a:p>
        </p:txBody>
      </p:sp>
      <p:sp>
        <p:nvSpPr>
          <p:cNvPr id="15" name="タイトル 1">
            <a:extLst>
              <a:ext uri="{FF2B5EF4-FFF2-40B4-BE49-F238E27FC236}">
                <a16:creationId xmlns:a16="http://schemas.microsoft.com/office/drawing/2014/main" id="{CA81817A-16F8-4AF4-8037-26805FE97A21}"/>
              </a:ext>
            </a:extLst>
          </p:cNvPr>
          <p:cNvSpPr txBox="1">
            <a:spLocks/>
          </p:cNvSpPr>
          <p:nvPr/>
        </p:nvSpPr>
        <p:spPr>
          <a:xfrm>
            <a:off x="5672196" y="1910416"/>
            <a:ext cx="2566113"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algn="ctr"/>
            <a:r>
              <a:rPr lang="ja-JP" altLang="en-US" sz="1100" b="1" dirty="0">
                <a:latin typeface="+mn-ea"/>
                <a:ea typeface="+mn-ea"/>
              </a:rPr>
              <a:t>貴社の求める見込み顧客の情報を提供</a:t>
            </a:r>
            <a:r>
              <a:rPr lang="ja-JP" altLang="en-US" sz="900" b="1" dirty="0">
                <a:latin typeface="+mn-ea"/>
                <a:ea typeface="+mn-ea"/>
              </a:rPr>
              <a:t>*</a:t>
            </a:r>
            <a:r>
              <a:rPr lang="en-US" altLang="ja-JP" sz="900" b="1" dirty="0">
                <a:latin typeface="+mn-ea"/>
                <a:ea typeface="+mn-ea"/>
              </a:rPr>
              <a:t>Web</a:t>
            </a:r>
            <a:r>
              <a:rPr lang="ja-JP" altLang="en-US" sz="900" b="1" dirty="0">
                <a:latin typeface="+mn-ea"/>
                <a:ea typeface="+mn-ea"/>
              </a:rPr>
              <a:t>ダッシュボードから確認が可能です。</a:t>
            </a:r>
            <a:endParaRPr kumimoji="1" lang="en-US" altLang="ja-JP" sz="900" b="1" dirty="0">
              <a:latin typeface="+mn-ea"/>
              <a:ea typeface="+mn-ea"/>
            </a:endParaRPr>
          </a:p>
        </p:txBody>
      </p:sp>
      <p:sp>
        <p:nvSpPr>
          <p:cNvPr id="16" name="正方形/長方形 15">
            <a:extLst>
              <a:ext uri="{FF2B5EF4-FFF2-40B4-BE49-F238E27FC236}">
                <a16:creationId xmlns:a16="http://schemas.microsoft.com/office/drawing/2014/main" id="{E2BCE27F-7670-464D-8698-A2EA653E93B4}"/>
              </a:ext>
            </a:extLst>
          </p:cNvPr>
          <p:cNvSpPr/>
          <p:nvPr/>
        </p:nvSpPr>
        <p:spPr>
          <a:xfrm>
            <a:off x="5672196" y="1644339"/>
            <a:ext cx="2573956" cy="213948"/>
          </a:xfrm>
          <a:prstGeom prst="rect">
            <a:avLst/>
          </a:prstGeom>
          <a:solidFill>
            <a:srgbClr val="C4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b="1" dirty="0">
                <a:latin typeface="+mn-ea"/>
                <a:ea typeface="+mn-ea"/>
                <a:cs typeface="メイリオ" panose="020B0604030504040204" pitchFamily="50" charset="-128"/>
              </a:rPr>
              <a:t>見込み顧客</a:t>
            </a:r>
            <a:r>
              <a:rPr lang="ja-JP" altLang="en-US" sz="1200" b="1" dirty="0">
                <a:latin typeface="+mn-ea"/>
                <a:cs typeface="メイリオ" panose="020B0604030504040204" pitchFamily="50" charset="-128"/>
              </a:rPr>
              <a:t>をリスト化</a:t>
            </a:r>
            <a:endParaRPr lang="en-US" altLang="ja-JP" sz="1200" b="1" dirty="0">
              <a:latin typeface="+mn-ea"/>
              <a:ea typeface="+mn-ea"/>
              <a:cs typeface="メイリオ" panose="020B0604030504040204" pitchFamily="50" charset="-128"/>
            </a:endParaRPr>
          </a:p>
        </p:txBody>
      </p:sp>
      <p:sp>
        <p:nvSpPr>
          <p:cNvPr id="17" name="タイトル 1">
            <a:extLst>
              <a:ext uri="{FF2B5EF4-FFF2-40B4-BE49-F238E27FC236}">
                <a16:creationId xmlns:a16="http://schemas.microsoft.com/office/drawing/2014/main" id="{E21755A8-1AAE-4274-985D-1B75886C5504}"/>
              </a:ext>
            </a:extLst>
          </p:cNvPr>
          <p:cNvSpPr txBox="1">
            <a:spLocks/>
          </p:cNvSpPr>
          <p:nvPr/>
        </p:nvSpPr>
        <p:spPr>
          <a:xfrm>
            <a:off x="2964756" y="1921734"/>
            <a:ext cx="2483084"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algn="ctr"/>
            <a:r>
              <a:rPr lang="ja-JP" altLang="en-US" sz="1100" b="1" dirty="0">
                <a:latin typeface="+mn-ea"/>
                <a:ea typeface="+mn-ea"/>
              </a:rPr>
              <a:t>日経ビジネスの</a:t>
            </a:r>
            <a:r>
              <a:rPr lang="en-US" altLang="ja-JP" sz="1100" b="1" dirty="0">
                <a:latin typeface="+mn-ea"/>
                <a:ea typeface="+mn-ea"/>
              </a:rPr>
              <a:t>Web</a:t>
            </a:r>
            <a:r>
              <a:rPr lang="ja-JP" altLang="en-US" sz="1100" b="1" dirty="0">
                <a:latin typeface="+mn-ea"/>
                <a:ea typeface="+mn-ea"/>
              </a:rPr>
              <a:t>サイトや</a:t>
            </a:r>
            <a:endParaRPr lang="en-US" altLang="ja-JP" sz="1100" b="1" dirty="0">
              <a:latin typeface="+mn-ea"/>
              <a:ea typeface="+mn-ea"/>
            </a:endParaRPr>
          </a:p>
          <a:p>
            <a:pPr algn="ctr"/>
            <a:r>
              <a:rPr lang="ja-JP" altLang="en-US" sz="1100" b="1" dirty="0">
                <a:latin typeface="+mn-ea"/>
                <a:ea typeface="+mn-ea"/>
              </a:rPr>
              <a:t>ターゲティングメールなどを活用</a:t>
            </a:r>
            <a:endParaRPr kumimoji="1" lang="en-US" altLang="ja-JP" sz="1100" b="1" dirty="0">
              <a:latin typeface="+mn-ea"/>
              <a:ea typeface="+mn-ea"/>
            </a:endParaRPr>
          </a:p>
        </p:txBody>
      </p:sp>
      <p:pic>
        <p:nvPicPr>
          <p:cNvPr id="29" name="図 28">
            <a:extLst>
              <a:ext uri="{FF2B5EF4-FFF2-40B4-BE49-F238E27FC236}">
                <a16:creationId xmlns:a16="http://schemas.microsoft.com/office/drawing/2014/main" id="{1FF0C262-3B29-4795-9108-0A8E0DF2B788}"/>
              </a:ext>
            </a:extLst>
          </p:cNvPr>
          <p:cNvPicPr>
            <a:picLocks noChangeAspect="1"/>
          </p:cNvPicPr>
          <p:nvPr/>
        </p:nvPicPr>
        <p:blipFill rotWithShape="1">
          <a:blip r:embed="rId3"/>
          <a:srcRect l="6150" r="4829"/>
          <a:stretch/>
        </p:blipFill>
        <p:spPr>
          <a:xfrm>
            <a:off x="3562955" y="3666225"/>
            <a:ext cx="1292401" cy="1601554"/>
          </a:xfrm>
          <a:prstGeom prst="rect">
            <a:avLst/>
          </a:prstGeom>
          <a:ln>
            <a:solidFill>
              <a:schemeClr val="bg1">
                <a:lumMod val="50000"/>
              </a:schemeClr>
            </a:solidFill>
          </a:ln>
        </p:spPr>
      </p:pic>
      <p:grpSp>
        <p:nvGrpSpPr>
          <p:cNvPr id="30" name="グループ化 29">
            <a:extLst>
              <a:ext uri="{FF2B5EF4-FFF2-40B4-BE49-F238E27FC236}">
                <a16:creationId xmlns:a16="http://schemas.microsoft.com/office/drawing/2014/main" id="{EB8B900B-E340-4B4A-8B7B-EA36E143144A}"/>
              </a:ext>
            </a:extLst>
          </p:cNvPr>
          <p:cNvGrpSpPr/>
          <p:nvPr/>
        </p:nvGrpSpPr>
        <p:grpSpPr>
          <a:xfrm>
            <a:off x="2945621" y="4467002"/>
            <a:ext cx="719459" cy="1265088"/>
            <a:chOff x="3337557" y="2780928"/>
            <a:chExt cx="874403" cy="1537541"/>
          </a:xfrm>
        </p:grpSpPr>
        <p:pic>
          <p:nvPicPr>
            <p:cNvPr id="31" name="図 30" descr="ミラー, 挿絵, コンピュータ が含まれている画像&#10;&#10;自動的に生成された説明">
              <a:extLst>
                <a:ext uri="{FF2B5EF4-FFF2-40B4-BE49-F238E27FC236}">
                  <a16:creationId xmlns:a16="http://schemas.microsoft.com/office/drawing/2014/main" id="{8256C405-E9F7-45D3-8919-4D9DE361EA4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779" b="91603" l="9396" r="89933">
                          <a14:foregroundMark x1="26174" y1="9160" x2="26174" y2="9160"/>
                          <a14:foregroundMark x1="42282" y1="11450" x2="73154" y2="10687"/>
                          <a14:foregroundMark x1="11409" y1="10687" x2="69799" y2="9542"/>
                          <a14:foregroundMark x1="69799" y1="9542" x2="81208" y2="9542"/>
                          <a14:foregroundMark x1="16107" y1="15267" x2="14094" y2="79008"/>
                          <a14:foregroundMark x1="14094" y1="79008" x2="69128" y2="91603"/>
                          <a14:foregroundMark x1="69128" y1="91603" x2="87248" y2="62214"/>
                          <a14:foregroundMark x1="87248" y1="62214" x2="87248" y2="17176"/>
                          <a14:foregroundMark x1="54362" y1="40076" x2="52349" y2="74046"/>
                          <a14:foregroundMark x1="35570" y1="53435" x2="23490" y2="16794"/>
                          <a14:foregroundMark x1="23490" y1="16794" x2="57047" y2="9160"/>
                          <a14:foregroundMark x1="59060" y1="32824" x2="77852" y2="63740"/>
                          <a14:foregroundMark x1="77852" y1="63740" x2="44295" y2="56489"/>
                          <a14:foregroundMark x1="59060" y1="38550" x2="62416" y2="36641"/>
                          <a14:foregroundMark x1="73826" y1="17176" x2="73826" y2="17176"/>
                          <a14:foregroundMark x1="62416" y1="24427" x2="62416" y2="24427"/>
                          <a14:foregroundMark x1="54362" y1="17557" x2="54362" y2="17557"/>
                          <a14:foregroundMark x1="57047" y1="24427" x2="56376" y2="27863"/>
                          <a14:foregroundMark x1="48993" y1="33588" x2="48993" y2="33588"/>
                        </a14:backgroundRemoval>
                      </a14:imgEffect>
                    </a14:imgLayer>
                  </a14:imgProps>
                </a:ext>
                <a:ext uri="{28A0092B-C50C-407E-A947-70E740481C1C}">
                  <a14:useLocalDpi xmlns:a14="http://schemas.microsoft.com/office/drawing/2010/main" val="0"/>
                </a:ext>
              </a:extLst>
            </a:blip>
            <a:stretch>
              <a:fillRect/>
            </a:stretch>
          </p:blipFill>
          <p:spPr>
            <a:xfrm>
              <a:off x="3337557" y="2780928"/>
              <a:ext cx="874403" cy="1537541"/>
            </a:xfrm>
            <a:prstGeom prst="rect">
              <a:avLst/>
            </a:prstGeom>
          </p:spPr>
        </p:pic>
        <p:pic>
          <p:nvPicPr>
            <p:cNvPr id="32" name="図 31">
              <a:extLst>
                <a:ext uri="{FF2B5EF4-FFF2-40B4-BE49-F238E27FC236}">
                  <a16:creationId xmlns:a16="http://schemas.microsoft.com/office/drawing/2014/main" id="{57A58D6B-9404-4AB9-8F26-13C74AF1E6A1}"/>
                </a:ext>
              </a:extLst>
            </p:cNvPr>
            <p:cNvPicPr>
              <a:picLocks noChangeAspect="1"/>
            </p:cNvPicPr>
            <p:nvPr/>
          </p:nvPicPr>
          <p:blipFill rotWithShape="1">
            <a:blip r:embed="rId3"/>
            <a:srcRect l="10201" r="9985"/>
            <a:stretch/>
          </p:blipFill>
          <p:spPr>
            <a:xfrm>
              <a:off x="3455876" y="2989011"/>
              <a:ext cx="605747" cy="837226"/>
            </a:xfrm>
            <a:prstGeom prst="rect">
              <a:avLst/>
            </a:prstGeom>
          </p:spPr>
        </p:pic>
        <p:pic>
          <p:nvPicPr>
            <p:cNvPr id="33" name="図 32">
              <a:extLst>
                <a:ext uri="{FF2B5EF4-FFF2-40B4-BE49-F238E27FC236}">
                  <a16:creationId xmlns:a16="http://schemas.microsoft.com/office/drawing/2014/main" id="{508C3B80-EE43-4ED9-8783-74974C385665}"/>
                </a:ext>
              </a:extLst>
            </p:cNvPr>
            <p:cNvPicPr>
              <a:picLocks noChangeAspect="1"/>
            </p:cNvPicPr>
            <p:nvPr/>
          </p:nvPicPr>
          <p:blipFill rotWithShape="1">
            <a:blip r:embed="rId3"/>
            <a:srcRect l="10201" t="75052" r="9985"/>
            <a:stretch/>
          </p:blipFill>
          <p:spPr>
            <a:xfrm>
              <a:off x="3455877" y="3854078"/>
              <a:ext cx="605747" cy="208873"/>
            </a:xfrm>
            <a:prstGeom prst="rect">
              <a:avLst/>
            </a:prstGeom>
          </p:spPr>
        </p:pic>
      </p:grpSp>
      <p:pic>
        <p:nvPicPr>
          <p:cNvPr id="38" name="Picture 2">
            <a:extLst>
              <a:ext uri="{FF2B5EF4-FFF2-40B4-BE49-F238E27FC236}">
                <a16:creationId xmlns:a16="http://schemas.microsoft.com/office/drawing/2014/main" id="{FBE73151-59CA-46E1-8F95-04467BF450DE}"/>
              </a:ext>
            </a:extLst>
          </p:cNvPr>
          <p:cNvPicPr>
            <a:picLocks noChangeAspect="1" noChangeArrowheads="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11325" b="30089" l="41427" r="61108">
                        <a14:foregroundMark x1="41474" y1="21453" x2="41474" y2="21453"/>
                        <a14:foregroundMark x1="43626" y1="18166" x2="43626" y2="18166"/>
                        <a14:foregroundMark x1="50083" y1="15571" x2="50083" y2="15571"/>
                        <a14:foregroundMark x1="55215" y1="15571" x2="55215" y2="15571"/>
                        <a14:foregroundMark x1="58030" y1="23875" x2="58030" y2="23875"/>
                      </a14:backgroundRemoval>
                    </a14:imgEffect>
                  </a14:imgLayer>
                </a14:imgProps>
              </a:ext>
              <a:ext uri="{28A0092B-C50C-407E-A947-70E740481C1C}">
                <a14:useLocalDpi xmlns:a14="http://schemas.microsoft.com/office/drawing/2010/main" val="0"/>
              </a:ext>
            </a:extLst>
          </a:blip>
          <a:srcRect l="38967" t="8980" r="36432" b="67565"/>
          <a:stretch/>
        </p:blipFill>
        <p:spPr bwMode="auto">
          <a:xfrm>
            <a:off x="3996841" y="4230086"/>
            <a:ext cx="800973" cy="365385"/>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a:extLst>
              <a:ext uri="{FF2B5EF4-FFF2-40B4-BE49-F238E27FC236}">
                <a16:creationId xmlns:a16="http://schemas.microsoft.com/office/drawing/2014/main" id="{57F82C41-3DAD-43B7-98E7-F22E6C1F40E2}"/>
              </a:ext>
            </a:extLst>
          </p:cNvPr>
          <p:cNvSpPr/>
          <p:nvPr/>
        </p:nvSpPr>
        <p:spPr>
          <a:xfrm>
            <a:off x="3702810" y="4898091"/>
            <a:ext cx="1006977" cy="3174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rPr>
              <a:t>個人情報入力</a:t>
            </a:r>
          </a:p>
        </p:txBody>
      </p:sp>
      <p:sp>
        <p:nvSpPr>
          <p:cNvPr id="40" name="フローチャート: 磁気ディスク 39">
            <a:extLst>
              <a:ext uri="{FF2B5EF4-FFF2-40B4-BE49-F238E27FC236}">
                <a16:creationId xmlns:a16="http://schemas.microsoft.com/office/drawing/2014/main" id="{1D0EC205-7AA0-4DB8-8E8D-D2DE527E946A}"/>
              </a:ext>
            </a:extLst>
          </p:cNvPr>
          <p:cNvSpPr/>
          <p:nvPr/>
        </p:nvSpPr>
        <p:spPr>
          <a:xfrm>
            <a:off x="3797463" y="5693761"/>
            <a:ext cx="887659" cy="364133"/>
          </a:xfrm>
          <a:prstGeom prst="flowChartMagneticDisk">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rgbClr val="92D050"/>
                </a:solidFill>
              </a:rPr>
              <a:t>リード獲得</a:t>
            </a:r>
          </a:p>
        </p:txBody>
      </p:sp>
      <p:cxnSp>
        <p:nvCxnSpPr>
          <p:cNvPr id="62" name="カギ線コネクタ 16">
            <a:extLst>
              <a:ext uri="{FF2B5EF4-FFF2-40B4-BE49-F238E27FC236}">
                <a16:creationId xmlns:a16="http://schemas.microsoft.com/office/drawing/2014/main" id="{F0D25B0E-D473-48B6-B4E6-8D2DB2F5B600}"/>
              </a:ext>
            </a:extLst>
          </p:cNvPr>
          <p:cNvCxnSpPr>
            <a:cxnSpLocks/>
          </p:cNvCxnSpPr>
          <p:nvPr/>
        </p:nvCxnSpPr>
        <p:spPr>
          <a:xfrm flipV="1">
            <a:off x="1723277" y="3998081"/>
            <a:ext cx="1971534" cy="1730215"/>
          </a:xfrm>
          <a:prstGeom prst="bentConnector3">
            <a:avLst>
              <a:gd name="adj1" fmla="val 48373"/>
            </a:avLst>
          </a:prstGeom>
          <a:ln w="76200" cmpd="sng">
            <a:solidFill>
              <a:srgbClr val="C00000"/>
            </a:solidFill>
            <a:headEnd type="none"/>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3" name="グループ化 2">
            <a:extLst>
              <a:ext uri="{FF2B5EF4-FFF2-40B4-BE49-F238E27FC236}">
                <a16:creationId xmlns:a16="http://schemas.microsoft.com/office/drawing/2014/main" id="{A24C05A6-A9CC-4EE4-A6C7-22CF580C7DE4}"/>
              </a:ext>
            </a:extLst>
          </p:cNvPr>
          <p:cNvGrpSpPr/>
          <p:nvPr/>
        </p:nvGrpSpPr>
        <p:grpSpPr>
          <a:xfrm>
            <a:off x="287523" y="3032907"/>
            <a:ext cx="2433741" cy="2634955"/>
            <a:chOff x="117892" y="1571766"/>
            <a:chExt cx="2812224" cy="3044728"/>
          </a:xfrm>
        </p:grpSpPr>
        <p:sp>
          <p:nvSpPr>
            <p:cNvPr id="41" name="正方形/長方形 40">
              <a:extLst>
                <a:ext uri="{FF2B5EF4-FFF2-40B4-BE49-F238E27FC236}">
                  <a16:creationId xmlns:a16="http://schemas.microsoft.com/office/drawing/2014/main" id="{B76FBF9D-2E3A-49F5-843B-1930A4D2DCB7}"/>
                </a:ext>
              </a:extLst>
            </p:cNvPr>
            <p:cNvSpPr/>
            <p:nvPr/>
          </p:nvSpPr>
          <p:spPr bwMode="auto">
            <a:xfrm>
              <a:off x="117892" y="1571766"/>
              <a:ext cx="2812224" cy="267936"/>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100" b="1" dirty="0">
                  <a:solidFill>
                    <a:schemeClr val="bg1"/>
                  </a:solidFill>
                  <a:latin typeface="游ゴシック" panose="020B0400000000000000" pitchFamily="50" charset="-128"/>
                  <a:ea typeface="游ゴシック" panose="020B0400000000000000" pitchFamily="50" charset="-128"/>
                </a:rPr>
                <a:t>日経ビジネス電子版</a:t>
              </a:r>
              <a:endParaRPr kumimoji="1" lang="en-US" altLang="ja-JP" sz="1100" b="1" dirty="0">
                <a:solidFill>
                  <a:schemeClr val="bg1"/>
                </a:solidFill>
                <a:latin typeface="游ゴシック" panose="020B0400000000000000" pitchFamily="50" charset="-128"/>
                <a:ea typeface="游ゴシック" panose="020B0400000000000000" pitchFamily="50" charset="-128"/>
              </a:endParaRPr>
            </a:p>
          </p:txBody>
        </p:sp>
        <p:pic>
          <p:nvPicPr>
            <p:cNvPr id="42" name="図 41" descr="スクリーンショット が含まれている画像&#10;&#10;自動的に生成された説明">
              <a:extLst>
                <a:ext uri="{FF2B5EF4-FFF2-40B4-BE49-F238E27FC236}">
                  <a16:creationId xmlns:a16="http://schemas.microsoft.com/office/drawing/2014/main" id="{27016A7D-B6EC-4C4A-94D2-960ACF29D5B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1582" y="2224524"/>
              <a:ext cx="1286822" cy="1088121"/>
            </a:xfrm>
            <a:prstGeom prst="rect">
              <a:avLst/>
            </a:prstGeom>
            <a:ln>
              <a:solidFill>
                <a:schemeClr val="bg1">
                  <a:lumMod val="75000"/>
                </a:schemeClr>
              </a:solidFill>
            </a:ln>
          </p:spPr>
        </p:pic>
        <p:pic>
          <p:nvPicPr>
            <p:cNvPr id="43" name="図 42" descr="スクリーンショット が含まれている画像&#10;&#10;自動的に生成された説明">
              <a:extLst>
                <a:ext uri="{FF2B5EF4-FFF2-40B4-BE49-F238E27FC236}">
                  <a16:creationId xmlns:a16="http://schemas.microsoft.com/office/drawing/2014/main" id="{67D1C1D3-9E96-4ED2-9562-8FCE68E99D6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87317" y="1948744"/>
              <a:ext cx="1346397" cy="1138496"/>
            </a:xfrm>
            <a:prstGeom prst="rect">
              <a:avLst/>
            </a:prstGeom>
            <a:ln>
              <a:solidFill>
                <a:schemeClr val="bg1">
                  <a:lumMod val="75000"/>
                </a:schemeClr>
              </a:solidFill>
            </a:ln>
          </p:spPr>
        </p:pic>
        <p:grpSp>
          <p:nvGrpSpPr>
            <p:cNvPr id="44" name="グループ化 43">
              <a:extLst>
                <a:ext uri="{FF2B5EF4-FFF2-40B4-BE49-F238E27FC236}">
                  <a16:creationId xmlns:a16="http://schemas.microsoft.com/office/drawing/2014/main" id="{5B2BFE5D-D335-4847-8632-9FFFC3E24D49}"/>
                </a:ext>
              </a:extLst>
            </p:cNvPr>
            <p:cNvGrpSpPr/>
            <p:nvPr/>
          </p:nvGrpSpPr>
          <p:grpSpPr>
            <a:xfrm>
              <a:off x="1649156" y="2905120"/>
              <a:ext cx="523834" cy="991932"/>
              <a:chOff x="1036290" y="1013744"/>
              <a:chExt cx="1579562" cy="3024188"/>
            </a:xfrm>
          </p:grpSpPr>
          <p:grpSp>
            <p:nvGrpSpPr>
              <p:cNvPr id="45" name="グループ化 9">
                <a:extLst>
                  <a:ext uri="{FF2B5EF4-FFF2-40B4-BE49-F238E27FC236}">
                    <a16:creationId xmlns:a16="http://schemas.microsoft.com/office/drawing/2014/main" id="{90F9EB0C-9D15-4EA1-B6E5-DD7C68FADC85}"/>
                  </a:ext>
                </a:extLst>
              </p:cNvPr>
              <p:cNvGrpSpPr>
                <a:grpSpLocks/>
              </p:cNvGrpSpPr>
              <p:nvPr/>
            </p:nvGrpSpPr>
            <p:grpSpPr bwMode="auto">
              <a:xfrm>
                <a:off x="1036290" y="1013744"/>
                <a:ext cx="1579562" cy="3024188"/>
                <a:chOff x="988119" y="1323268"/>
                <a:chExt cx="1580140" cy="3050832"/>
              </a:xfrm>
            </p:grpSpPr>
            <p:sp>
              <p:nvSpPr>
                <p:cNvPr id="50" name="AutoShape 1339">
                  <a:extLst>
                    <a:ext uri="{FF2B5EF4-FFF2-40B4-BE49-F238E27FC236}">
                      <a16:creationId xmlns:a16="http://schemas.microsoft.com/office/drawing/2014/main" id="{1A6E24E7-B095-4F70-A128-12920F82F11F}"/>
                    </a:ext>
                  </a:extLst>
                </p:cNvPr>
                <p:cNvSpPr>
                  <a:spLocks noChangeArrowheads="1"/>
                </p:cNvSpPr>
                <p:nvPr/>
              </p:nvSpPr>
              <p:spPr bwMode="auto">
                <a:xfrm>
                  <a:off x="988119" y="1323268"/>
                  <a:ext cx="1580140" cy="3050832"/>
                </a:xfrm>
                <a:prstGeom prst="roundRect">
                  <a:avLst>
                    <a:gd name="adj" fmla="val 16667"/>
                  </a:avLst>
                </a:prstGeom>
                <a:solidFill>
                  <a:schemeClr val="bg2">
                    <a:lumMod val="50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51" name="AutoShape 1340">
                  <a:extLst>
                    <a:ext uri="{FF2B5EF4-FFF2-40B4-BE49-F238E27FC236}">
                      <a16:creationId xmlns:a16="http://schemas.microsoft.com/office/drawing/2014/main" id="{730B93E9-B117-41B8-8D49-55CF3847971B}"/>
                    </a:ext>
                  </a:extLst>
                </p:cNvPr>
                <p:cNvSpPr>
                  <a:spLocks noChangeArrowheads="1"/>
                </p:cNvSpPr>
                <p:nvPr/>
              </p:nvSpPr>
              <p:spPr bwMode="auto">
                <a:xfrm>
                  <a:off x="1015735" y="1378519"/>
                  <a:ext cx="1526108" cy="2941531"/>
                </a:xfrm>
                <a:prstGeom prst="roundRect">
                  <a:avLst>
                    <a:gd name="adj" fmla="val 16667"/>
                  </a:avLst>
                </a:prstGeom>
                <a:solidFill>
                  <a:srgbClr val="000000"/>
                </a:solidFill>
                <a:ln w="9525">
                  <a:noFill/>
                  <a:round/>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sp>
              <p:nvSpPr>
                <p:cNvPr id="52" name="AutoShape 1341">
                  <a:extLst>
                    <a:ext uri="{FF2B5EF4-FFF2-40B4-BE49-F238E27FC236}">
                      <a16:creationId xmlns:a16="http://schemas.microsoft.com/office/drawing/2014/main" id="{60836DB0-1A6B-4AF7-964B-4456DAC4922E}"/>
                    </a:ext>
                  </a:extLst>
                </p:cNvPr>
                <p:cNvSpPr>
                  <a:spLocks noChangeArrowheads="1"/>
                </p:cNvSpPr>
                <p:nvPr/>
              </p:nvSpPr>
              <p:spPr bwMode="auto">
                <a:xfrm>
                  <a:off x="1052958" y="1409748"/>
                  <a:ext cx="1450463" cy="2876670"/>
                </a:xfrm>
                <a:prstGeom prst="roundRect">
                  <a:avLst>
                    <a:gd name="adj" fmla="val 16667"/>
                  </a:avLst>
                </a:prstGeom>
                <a:gradFill rotWithShape="1">
                  <a:gsLst>
                    <a:gs pos="0">
                      <a:srgbClr val="6D6D6D"/>
                    </a:gs>
                    <a:gs pos="100000">
                      <a:srgbClr val="000000"/>
                    </a:gs>
                  </a:gsLst>
                  <a:lin ang="2700000" scaled="1"/>
                </a:gradFill>
                <a:ln w="9525">
                  <a:noFill/>
                  <a:round/>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sp>
              <p:nvSpPr>
                <p:cNvPr id="53" name="AutoShape 1342">
                  <a:extLst>
                    <a:ext uri="{FF2B5EF4-FFF2-40B4-BE49-F238E27FC236}">
                      <a16:creationId xmlns:a16="http://schemas.microsoft.com/office/drawing/2014/main" id="{EC7537B7-3DAD-4A6B-BE4F-0C495D819F02}"/>
                    </a:ext>
                  </a:extLst>
                </p:cNvPr>
                <p:cNvSpPr>
                  <a:spLocks noChangeArrowheads="1"/>
                </p:cNvSpPr>
                <p:nvPr/>
              </p:nvSpPr>
              <p:spPr bwMode="auto">
                <a:xfrm>
                  <a:off x="1696403" y="1486620"/>
                  <a:ext cx="163572" cy="56053"/>
                </a:xfrm>
                <a:prstGeom prst="roundRect">
                  <a:avLst>
                    <a:gd name="adj" fmla="val 50000"/>
                  </a:avLst>
                </a:prstGeom>
                <a:solidFill>
                  <a:schemeClr val="bg2">
                    <a:lumMod val="25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54" name="AutoShape 1344">
                  <a:extLst>
                    <a:ext uri="{FF2B5EF4-FFF2-40B4-BE49-F238E27FC236}">
                      <a16:creationId xmlns:a16="http://schemas.microsoft.com/office/drawing/2014/main" id="{438FE80C-E841-41AF-AB09-5471D315DC6A}"/>
                    </a:ext>
                  </a:extLst>
                </p:cNvPr>
                <p:cNvSpPr>
                  <a:spLocks noChangeArrowheads="1"/>
                </p:cNvSpPr>
                <p:nvPr/>
              </p:nvSpPr>
              <p:spPr bwMode="auto">
                <a:xfrm>
                  <a:off x="1696403" y="4156298"/>
                  <a:ext cx="163572" cy="56052"/>
                </a:xfrm>
                <a:prstGeom prst="roundRect">
                  <a:avLst>
                    <a:gd name="adj" fmla="val 50000"/>
                  </a:avLst>
                </a:prstGeom>
                <a:solidFill>
                  <a:schemeClr val="bg2">
                    <a:lumMod val="25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55" name="Rectangle 1343">
                  <a:extLst>
                    <a:ext uri="{FF2B5EF4-FFF2-40B4-BE49-F238E27FC236}">
                      <a16:creationId xmlns:a16="http://schemas.microsoft.com/office/drawing/2014/main" id="{E748AA48-7C73-45FC-AB3F-EEFED35F01D6}"/>
                    </a:ext>
                  </a:extLst>
                </p:cNvPr>
                <p:cNvSpPr>
                  <a:spLocks noChangeArrowheads="1"/>
                </p:cNvSpPr>
                <p:nvPr/>
              </p:nvSpPr>
              <p:spPr bwMode="auto">
                <a:xfrm>
                  <a:off x="1152617" y="1815724"/>
                  <a:ext cx="1252345" cy="2175251"/>
                </a:xfrm>
                <a:prstGeom prst="rect">
                  <a:avLst/>
                </a:prstGeom>
                <a:solidFill>
                  <a:schemeClr val="bg1"/>
                </a:solidFill>
                <a:ln w="9525">
                  <a:noFill/>
                  <a:miter lim="800000"/>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grpSp>
          <p:grpSp>
            <p:nvGrpSpPr>
              <p:cNvPr id="46" name="グループ化 45">
                <a:extLst>
                  <a:ext uri="{FF2B5EF4-FFF2-40B4-BE49-F238E27FC236}">
                    <a16:creationId xmlns:a16="http://schemas.microsoft.com/office/drawing/2014/main" id="{D2F33762-3CE0-4222-B89E-619D6907546C}"/>
                  </a:ext>
                </a:extLst>
              </p:cNvPr>
              <p:cNvGrpSpPr/>
              <p:nvPr/>
            </p:nvGrpSpPr>
            <p:grpSpPr>
              <a:xfrm>
                <a:off x="1190812" y="1501899"/>
                <a:ext cx="1259460" cy="2056113"/>
                <a:chOff x="4078471" y="3756695"/>
                <a:chExt cx="1236221" cy="2015837"/>
              </a:xfrm>
            </p:grpSpPr>
            <p:pic>
              <p:nvPicPr>
                <p:cNvPr id="48" name="図 47">
                  <a:extLst>
                    <a:ext uri="{FF2B5EF4-FFF2-40B4-BE49-F238E27FC236}">
                      <a16:creationId xmlns:a16="http://schemas.microsoft.com/office/drawing/2014/main" id="{E3692D27-9E6F-44F0-8B29-7B74D75ABFE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088204" y="3756695"/>
                  <a:ext cx="1226488" cy="2015837"/>
                </a:xfrm>
                <a:prstGeom prst="rect">
                  <a:avLst/>
                </a:prstGeom>
                <a:ln w="19050">
                  <a:solidFill>
                    <a:schemeClr val="bg1">
                      <a:lumMod val="50000"/>
                    </a:schemeClr>
                  </a:solidFill>
                </a:ln>
              </p:spPr>
            </p:pic>
            <p:sp>
              <p:nvSpPr>
                <p:cNvPr id="49" name="波線 48">
                  <a:extLst>
                    <a:ext uri="{FF2B5EF4-FFF2-40B4-BE49-F238E27FC236}">
                      <a16:creationId xmlns:a16="http://schemas.microsoft.com/office/drawing/2014/main" id="{C5723FF7-5CD4-4F3A-803C-EC6971ED141A}"/>
                    </a:ext>
                  </a:extLst>
                </p:cNvPr>
                <p:cNvSpPr/>
                <p:nvPr/>
              </p:nvSpPr>
              <p:spPr bwMode="auto">
                <a:xfrm flipV="1">
                  <a:off x="4078471" y="4840586"/>
                  <a:ext cx="1228788" cy="319422"/>
                </a:xfrm>
                <a:prstGeom prst="wave">
                  <a:avLst>
                    <a:gd name="adj1" fmla="val 20000"/>
                    <a:gd name="adj2" fmla="val 1"/>
                  </a:avLst>
                </a:prstGeom>
                <a:solidFill>
                  <a:schemeClr val="bg1"/>
                </a:solidFill>
                <a:ln w="12700">
                  <a:solidFill>
                    <a:schemeClr val="bg1">
                      <a:lumMod val="50000"/>
                    </a:schemeClr>
                  </a:solidFill>
                  <a:prstDash val="solid"/>
                  <a:miter lim="800000"/>
                  <a:headEnd/>
                  <a:tailEnd/>
                </a:ln>
              </p:spPr>
              <p:txBody>
                <a:bodyPr wrap="none" rtlCol="0" anchor="ctr"/>
                <a:lstStyle/>
                <a:p>
                  <a:pPr algn="ctr" fontAlgn="auto">
                    <a:spcBef>
                      <a:spcPts val="0"/>
                    </a:spcBef>
                    <a:spcAft>
                      <a:spcPts val="0"/>
                    </a:spcAft>
                  </a:pPr>
                  <a:endParaRPr kumimoji="1" lang="ja-JP" altLang="en-US" sz="1600" dirty="0">
                    <a:solidFill>
                      <a:schemeClr val="bg1">
                        <a:lumMod val="50000"/>
                      </a:schemeClr>
                    </a:solidFill>
                    <a:ea typeface="ＭＳ Ｐゴシック" pitchFamily="50" charset="-128"/>
                  </a:endParaRPr>
                </a:p>
              </p:txBody>
            </p:sp>
          </p:grpSp>
          <p:sp>
            <p:nvSpPr>
              <p:cNvPr id="47" name="正方形/長方形 46">
                <a:extLst>
                  <a:ext uri="{FF2B5EF4-FFF2-40B4-BE49-F238E27FC236}">
                    <a16:creationId xmlns:a16="http://schemas.microsoft.com/office/drawing/2014/main" id="{801589F5-1EC2-4D15-8F62-754EDE2EEBCC}"/>
                  </a:ext>
                </a:extLst>
              </p:cNvPr>
              <p:cNvSpPr/>
              <p:nvPr/>
            </p:nvSpPr>
            <p:spPr bwMode="auto">
              <a:xfrm>
                <a:off x="1202360" y="2942454"/>
                <a:ext cx="1257827" cy="706494"/>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1400" dirty="0">
                  <a:solidFill>
                    <a:schemeClr val="bg1">
                      <a:lumMod val="50000"/>
                    </a:schemeClr>
                  </a:solidFill>
                  <a:ea typeface="ＭＳ Ｐゴシック" pitchFamily="50" charset="-128"/>
                </a:endParaRPr>
              </a:p>
            </p:txBody>
          </p:sp>
        </p:grpSp>
        <p:grpSp>
          <p:nvGrpSpPr>
            <p:cNvPr id="56" name="グループ化 55">
              <a:extLst>
                <a:ext uri="{FF2B5EF4-FFF2-40B4-BE49-F238E27FC236}">
                  <a16:creationId xmlns:a16="http://schemas.microsoft.com/office/drawing/2014/main" id="{EF42935D-72D5-4B68-8181-E43CC34C7FCF}"/>
                </a:ext>
              </a:extLst>
            </p:cNvPr>
            <p:cNvGrpSpPr/>
            <p:nvPr/>
          </p:nvGrpSpPr>
          <p:grpSpPr>
            <a:xfrm>
              <a:off x="899658" y="2882662"/>
              <a:ext cx="564827" cy="978138"/>
              <a:chOff x="808944" y="4339288"/>
              <a:chExt cx="1135380" cy="1723826"/>
            </a:xfrm>
          </p:grpSpPr>
          <p:pic>
            <p:nvPicPr>
              <p:cNvPr id="57" name="図 56" descr="スクリーンショット が含まれている画像&#10;&#10;非常に高い精度で生成された説明">
                <a:extLst>
                  <a:ext uri="{FF2B5EF4-FFF2-40B4-BE49-F238E27FC236}">
                    <a16:creationId xmlns:a16="http://schemas.microsoft.com/office/drawing/2014/main" id="{928C43DD-8EA2-4745-9598-09FADCB45DC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r="-1645"/>
              <a:stretch/>
            </p:blipFill>
            <p:spPr>
              <a:xfrm>
                <a:off x="831442" y="4339288"/>
                <a:ext cx="1096042" cy="1699823"/>
              </a:xfrm>
              <a:prstGeom prst="rect">
                <a:avLst/>
              </a:prstGeom>
              <a:ln w="28575">
                <a:solidFill>
                  <a:schemeClr val="bg1">
                    <a:lumMod val="50000"/>
                  </a:schemeClr>
                </a:solidFill>
              </a:ln>
            </p:spPr>
          </p:pic>
          <p:pic>
            <p:nvPicPr>
              <p:cNvPr id="58" name="図 57" descr="スクリーンショット が含まれている画像&#10;&#10;非常に高い精度で生成された説明">
                <a:extLst>
                  <a:ext uri="{FF2B5EF4-FFF2-40B4-BE49-F238E27FC236}">
                    <a16:creationId xmlns:a16="http://schemas.microsoft.com/office/drawing/2014/main" id="{9B65C19E-87FC-4E57-8411-FD4574FABB1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2181"/>
              <a:stretch/>
            </p:blipFill>
            <p:spPr>
              <a:xfrm>
                <a:off x="847460" y="5458212"/>
                <a:ext cx="1073943" cy="604902"/>
              </a:xfrm>
              <a:prstGeom prst="rect">
                <a:avLst/>
              </a:prstGeom>
              <a:ln w="28575">
                <a:solidFill>
                  <a:schemeClr val="bg1">
                    <a:lumMod val="50000"/>
                  </a:schemeClr>
                </a:solidFill>
              </a:ln>
            </p:spPr>
          </p:pic>
          <p:sp>
            <p:nvSpPr>
              <p:cNvPr id="59" name="波線 58">
                <a:extLst>
                  <a:ext uri="{FF2B5EF4-FFF2-40B4-BE49-F238E27FC236}">
                    <a16:creationId xmlns:a16="http://schemas.microsoft.com/office/drawing/2014/main" id="{D6C970D3-6957-4752-8291-98AE77323522}"/>
                  </a:ext>
                </a:extLst>
              </p:cNvPr>
              <p:cNvSpPr/>
              <p:nvPr/>
            </p:nvSpPr>
            <p:spPr bwMode="auto">
              <a:xfrm flipV="1">
                <a:off x="808944" y="5279442"/>
                <a:ext cx="1133943" cy="313153"/>
              </a:xfrm>
              <a:prstGeom prst="wave">
                <a:avLst>
                  <a:gd name="adj1" fmla="val 20000"/>
                  <a:gd name="adj2" fmla="val 1"/>
                </a:avLst>
              </a:prstGeom>
              <a:solidFill>
                <a:schemeClr val="bg1"/>
              </a:solidFill>
              <a:ln w="19050">
                <a:solidFill>
                  <a:schemeClr val="bg1">
                    <a:lumMod val="50000"/>
                  </a:schemeClr>
                </a:solidFill>
                <a:prstDash val="solid"/>
                <a:miter lim="800000"/>
                <a:headEnd/>
                <a:tailEnd/>
              </a:ln>
            </p:spPr>
            <p:txBody>
              <a:bodyPr wrap="none" rtlCol="0" anchor="ctr"/>
              <a:lstStyle/>
              <a:p>
                <a:pPr algn="ctr" fontAlgn="auto">
                  <a:spcBef>
                    <a:spcPts val="0"/>
                  </a:spcBef>
                  <a:spcAft>
                    <a:spcPts val="0"/>
                  </a:spcAft>
                </a:pPr>
                <a:endParaRPr kumimoji="1" lang="ja-JP" altLang="en-US" sz="1600" dirty="0">
                  <a:solidFill>
                    <a:schemeClr val="bg1">
                      <a:lumMod val="50000"/>
                    </a:schemeClr>
                  </a:solidFill>
                  <a:ea typeface="ＭＳ Ｐゴシック" pitchFamily="50" charset="-128"/>
                </a:endParaRPr>
              </a:p>
            </p:txBody>
          </p:sp>
          <p:cxnSp>
            <p:nvCxnSpPr>
              <p:cNvPr id="60" name="直線コネクタ 59">
                <a:extLst>
                  <a:ext uri="{FF2B5EF4-FFF2-40B4-BE49-F238E27FC236}">
                    <a16:creationId xmlns:a16="http://schemas.microsoft.com/office/drawing/2014/main" id="{EAC7DE19-C195-4CCA-AE35-5948DAE78182}"/>
                  </a:ext>
                </a:extLst>
              </p:cNvPr>
              <p:cNvCxnSpPr>
                <a:cxnSpLocks/>
              </p:cNvCxnSpPr>
              <p:nvPr/>
            </p:nvCxnSpPr>
            <p:spPr>
              <a:xfrm>
                <a:off x="808944" y="5332025"/>
                <a:ext cx="0" cy="21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4DC49516-055E-47AD-BF90-78C739B1B175}"/>
                  </a:ext>
                </a:extLst>
              </p:cNvPr>
              <p:cNvCxnSpPr>
                <a:cxnSpLocks/>
              </p:cNvCxnSpPr>
              <p:nvPr/>
            </p:nvCxnSpPr>
            <p:spPr>
              <a:xfrm>
                <a:off x="1944324" y="5335835"/>
                <a:ext cx="0" cy="21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6" name="図 65" descr="画面の領域">
              <a:extLst>
                <a:ext uri="{FF2B5EF4-FFF2-40B4-BE49-F238E27FC236}">
                  <a16:creationId xmlns:a16="http://schemas.microsoft.com/office/drawing/2014/main" id="{BF985183-D21D-4ACF-8854-C38100E7A06D}"/>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artisticBlur radius="16"/>
                      </a14:imgEffect>
                    </a14:imgLayer>
                  </a14:imgProps>
                </a:ext>
                <a:ext uri="{28A0092B-C50C-407E-A947-70E740481C1C}">
                  <a14:useLocalDpi xmlns:a14="http://schemas.microsoft.com/office/drawing/2010/main" val="0"/>
                </a:ext>
              </a:extLst>
            </a:blip>
            <a:srcRect l="9561" t="5767" r="56258" b="86948"/>
            <a:stretch/>
          </p:blipFill>
          <p:spPr>
            <a:xfrm>
              <a:off x="835221" y="4528004"/>
              <a:ext cx="261911" cy="88490"/>
            </a:xfrm>
            <a:prstGeom prst="rect">
              <a:avLst/>
            </a:prstGeom>
            <a:ln>
              <a:noFill/>
            </a:ln>
            <a:effectLst>
              <a:softEdge rad="0"/>
            </a:effectLst>
          </p:spPr>
        </p:pic>
      </p:grpSp>
      <p:pic>
        <p:nvPicPr>
          <p:cNvPr id="69" name="Picture 2">
            <a:extLst>
              <a:ext uri="{FF2B5EF4-FFF2-40B4-BE49-F238E27FC236}">
                <a16:creationId xmlns:a16="http://schemas.microsoft.com/office/drawing/2014/main" id="{9A684165-CECD-4727-BE62-BA73C789141F}"/>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1325" b="30089" l="41427" r="61108">
                        <a14:foregroundMark x1="41474" y1="21453" x2="41474" y2="21453"/>
                        <a14:foregroundMark x1="43626" y1="18166" x2="43626" y2="18166"/>
                        <a14:foregroundMark x1="50083" y1="15571" x2="50083" y2="15571"/>
                        <a14:foregroundMark x1="55215" y1="15571" x2="55215" y2="15571"/>
                        <a14:foregroundMark x1="58030" y1="23875" x2="58030" y2="23875"/>
                      </a14:backgroundRemoval>
                    </a14:imgEffect>
                  </a14:imgLayer>
                </a14:imgProps>
              </a:ext>
              <a:ext uri="{28A0092B-C50C-407E-A947-70E740481C1C}">
                <a14:useLocalDpi xmlns:a14="http://schemas.microsoft.com/office/drawing/2010/main" val="0"/>
              </a:ext>
            </a:extLst>
          </a:blip>
          <a:srcRect l="38967" t="8980" r="36432" b="67565"/>
          <a:stretch/>
        </p:blipFill>
        <p:spPr bwMode="auto">
          <a:xfrm>
            <a:off x="562732" y="5117649"/>
            <a:ext cx="2223950" cy="1014512"/>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a:extLst>
              <a:ext uri="{FF2B5EF4-FFF2-40B4-BE49-F238E27FC236}">
                <a16:creationId xmlns:a16="http://schemas.microsoft.com/office/drawing/2014/main" id="{3CF62B5E-2DA9-4CD0-B781-418800401911}"/>
              </a:ext>
            </a:extLst>
          </p:cNvPr>
          <p:cNvSpPr/>
          <p:nvPr/>
        </p:nvSpPr>
        <p:spPr bwMode="auto">
          <a:xfrm>
            <a:off x="3042974" y="3021741"/>
            <a:ext cx="2404866" cy="256269"/>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lang="ja-JP" altLang="en-US" sz="1100" b="1" dirty="0">
                <a:solidFill>
                  <a:schemeClr val="bg1"/>
                </a:solidFill>
                <a:latin typeface="游ゴシック" panose="020B0400000000000000" pitchFamily="50" charset="-128"/>
                <a:ea typeface="游ゴシック" panose="020B0400000000000000" pitchFamily="50" charset="-128"/>
              </a:rPr>
              <a:t>リード取得のためのコンテンツ</a:t>
            </a:r>
            <a:endParaRPr kumimoji="1" lang="en-US" altLang="ja-JP" sz="1100" b="1" dirty="0">
              <a:solidFill>
                <a:schemeClr val="bg1"/>
              </a:solidFill>
              <a:latin typeface="游ゴシック" panose="020B0400000000000000" pitchFamily="50" charset="-128"/>
              <a:ea typeface="游ゴシック" panose="020B0400000000000000" pitchFamily="50" charset="-128"/>
            </a:endParaRPr>
          </a:p>
        </p:txBody>
      </p:sp>
      <p:sp>
        <p:nvSpPr>
          <p:cNvPr id="72" name="矢印: 右 71">
            <a:extLst>
              <a:ext uri="{FF2B5EF4-FFF2-40B4-BE49-F238E27FC236}">
                <a16:creationId xmlns:a16="http://schemas.microsoft.com/office/drawing/2014/main" id="{F3D89B41-A0C3-4744-8219-D4833D688C0F}"/>
              </a:ext>
            </a:extLst>
          </p:cNvPr>
          <p:cNvSpPr/>
          <p:nvPr/>
        </p:nvSpPr>
        <p:spPr>
          <a:xfrm>
            <a:off x="5062459" y="5397199"/>
            <a:ext cx="887660" cy="44896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Picture 2">
            <a:extLst>
              <a:ext uri="{FF2B5EF4-FFF2-40B4-BE49-F238E27FC236}">
                <a16:creationId xmlns:a16="http://schemas.microsoft.com/office/drawing/2014/main" id="{5880EB06-0827-4A91-B3C6-D5480D566DCB}"/>
              </a:ext>
            </a:extLst>
          </p:cNvPr>
          <p:cNvPicPr>
            <a:picLocks noChangeAspect="1" noChangeArrowheads="1"/>
          </p:cNvPicPr>
          <p:nvPr/>
        </p:nvPicPr>
        <p:blipFill rotWithShape="1">
          <a:blip r:embed="rId15">
            <a:duotone>
              <a:schemeClr val="accent4">
                <a:shade val="45000"/>
                <a:satMod val="135000"/>
              </a:schemeClr>
              <a:prstClr val="white"/>
            </a:duotone>
            <a:extLst>
              <a:ext uri="{BEBA8EAE-BF5A-486C-A8C5-ECC9F3942E4B}">
                <a14:imgProps xmlns:a14="http://schemas.microsoft.com/office/drawing/2010/main">
                  <a14:imgLayer r:embed="rId7">
                    <a14:imgEffect>
                      <a14:backgroundRemoval t="11325" b="30089" l="41427" r="61108">
                        <a14:foregroundMark x1="50083" y1="15571" x2="50083" y2="15571"/>
                        <a14:backgroundMark x1="43709" y1="15917" x2="43709" y2="15917"/>
                        <a14:backgroundMark x1="43295" y1="24740" x2="43295" y2="24740"/>
                        <a14:backgroundMark x1="45281" y1="17128" x2="45281" y2="17128"/>
                        <a14:backgroundMark x1="45281" y1="12803" x2="43626" y2="23356"/>
                        <a14:backgroundMark x1="55877" y1="14014" x2="56457" y2="17647"/>
                        <a14:backgroundMark x1="57202" y1="24740" x2="57202" y2="24740"/>
                        <a14:backgroundMark x1="57285" y1="22491" x2="57285" y2="22491"/>
                        <a14:backgroundMark x1="57285" y1="22491" x2="56457" y2="24740"/>
                        <a14:backgroundMark x1="41722" y1="19723" x2="42301" y2="19723"/>
                      </a14:backgroundRemoval>
                    </a14:imgEffect>
                  </a14:imgLayer>
                </a14:imgProps>
              </a:ext>
              <a:ext uri="{28A0092B-C50C-407E-A947-70E740481C1C}">
                <a14:useLocalDpi xmlns:a14="http://schemas.microsoft.com/office/drawing/2010/main" val="0"/>
              </a:ext>
            </a:extLst>
          </a:blip>
          <a:srcRect l="44272" t="8980" r="42916" b="68398"/>
          <a:stretch/>
        </p:blipFill>
        <p:spPr bwMode="auto">
          <a:xfrm>
            <a:off x="6223004" y="5051649"/>
            <a:ext cx="887660" cy="74991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3BD60D8F-637B-4095-B38D-649F5582BD2A}"/>
              </a:ext>
            </a:extLst>
          </p:cNvPr>
          <p:cNvGrpSpPr/>
          <p:nvPr/>
        </p:nvGrpSpPr>
        <p:grpSpPr>
          <a:xfrm>
            <a:off x="211725" y="2763658"/>
            <a:ext cx="8050558" cy="3924436"/>
            <a:chOff x="432012" y="1556792"/>
            <a:chExt cx="3600400" cy="720081"/>
          </a:xfrm>
        </p:grpSpPr>
        <p:cxnSp>
          <p:nvCxnSpPr>
            <p:cNvPr id="76" name="直線コネクタ 75">
              <a:extLst>
                <a:ext uri="{FF2B5EF4-FFF2-40B4-BE49-F238E27FC236}">
                  <a16:creationId xmlns:a16="http://schemas.microsoft.com/office/drawing/2014/main" id="{CD5EF5F1-CEC8-4D53-8113-96D19AB638DF}"/>
                </a:ext>
              </a:extLst>
            </p:cNvPr>
            <p:cNvCxnSpPr>
              <a:cxnSpLocks/>
            </p:cNvCxnSpPr>
            <p:nvPr/>
          </p:nvCxnSpPr>
          <p:spPr>
            <a:xfrm>
              <a:off x="432012" y="2276873"/>
              <a:ext cx="3600400"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76D6F4E5-4B49-4076-A5DB-37BD37594225}"/>
                </a:ext>
              </a:extLst>
            </p:cNvPr>
            <p:cNvCxnSpPr>
              <a:cxnSpLocks/>
            </p:cNvCxnSpPr>
            <p:nvPr/>
          </p:nvCxnSpPr>
          <p:spPr>
            <a:xfrm>
              <a:off x="432012" y="1556792"/>
              <a:ext cx="3600400"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8" name="タイトル 1">
            <a:extLst>
              <a:ext uri="{FF2B5EF4-FFF2-40B4-BE49-F238E27FC236}">
                <a16:creationId xmlns:a16="http://schemas.microsoft.com/office/drawing/2014/main" id="{1ABE5311-D828-4EDF-A2CC-127E10EA14BE}"/>
              </a:ext>
            </a:extLst>
          </p:cNvPr>
          <p:cNvSpPr txBox="1">
            <a:spLocks/>
          </p:cNvSpPr>
          <p:nvPr/>
        </p:nvSpPr>
        <p:spPr>
          <a:xfrm>
            <a:off x="703868" y="6194582"/>
            <a:ext cx="1790940" cy="2317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algn="ctr"/>
            <a:r>
              <a:rPr lang="ja-JP" altLang="en-US" sz="900" b="1" dirty="0">
                <a:latin typeface="+mn-ea"/>
                <a:ea typeface="+mn-ea"/>
              </a:rPr>
              <a:t>日経ビジネス電子版ユーザー</a:t>
            </a:r>
            <a:endParaRPr lang="en-US" altLang="ja-JP" sz="900" b="1" dirty="0">
              <a:latin typeface="+mn-ea"/>
              <a:ea typeface="+mn-ea"/>
            </a:endParaRPr>
          </a:p>
        </p:txBody>
      </p:sp>
      <p:sp>
        <p:nvSpPr>
          <p:cNvPr id="79" name="タイトル 1">
            <a:extLst>
              <a:ext uri="{FF2B5EF4-FFF2-40B4-BE49-F238E27FC236}">
                <a16:creationId xmlns:a16="http://schemas.microsoft.com/office/drawing/2014/main" id="{95843782-FDD0-4405-91E8-3B9B4C9E54F5}"/>
              </a:ext>
            </a:extLst>
          </p:cNvPr>
          <p:cNvSpPr txBox="1">
            <a:spLocks/>
          </p:cNvSpPr>
          <p:nvPr/>
        </p:nvSpPr>
        <p:spPr>
          <a:xfrm>
            <a:off x="3896528" y="4554241"/>
            <a:ext cx="887660" cy="244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algn="ctr"/>
            <a:r>
              <a:rPr lang="ja-JP" altLang="en-US" sz="900" b="1" dirty="0">
                <a:latin typeface="+mn-ea"/>
                <a:ea typeface="+mn-ea"/>
              </a:rPr>
              <a:t>見込み顧客</a:t>
            </a:r>
            <a:endParaRPr lang="en-US" altLang="ja-JP" sz="900" b="1" dirty="0">
              <a:latin typeface="+mn-ea"/>
              <a:ea typeface="+mn-ea"/>
            </a:endParaRPr>
          </a:p>
        </p:txBody>
      </p:sp>
      <p:sp>
        <p:nvSpPr>
          <p:cNvPr id="86" name="矢印: 右 85">
            <a:extLst>
              <a:ext uri="{FF2B5EF4-FFF2-40B4-BE49-F238E27FC236}">
                <a16:creationId xmlns:a16="http://schemas.microsoft.com/office/drawing/2014/main" id="{3D2393F3-C912-4ABD-83AD-33A8FEC18862}"/>
              </a:ext>
            </a:extLst>
          </p:cNvPr>
          <p:cNvSpPr/>
          <p:nvPr/>
        </p:nvSpPr>
        <p:spPr>
          <a:xfrm rot="5400000">
            <a:off x="4064511" y="5347017"/>
            <a:ext cx="287408" cy="229671"/>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タイトル 1">
            <a:extLst>
              <a:ext uri="{FF2B5EF4-FFF2-40B4-BE49-F238E27FC236}">
                <a16:creationId xmlns:a16="http://schemas.microsoft.com/office/drawing/2014/main" id="{13CDD313-843F-4798-9879-30FBDD55CCB7}"/>
              </a:ext>
            </a:extLst>
          </p:cNvPr>
          <p:cNvSpPr txBox="1">
            <a:spLocks/>
          </p:cNvSpPr>
          <p:nvPr/>
        </p:nvSpPr>
        <p:spPr>
          <a:xfrm>
            <a:off x="6159461" y="4284520"/>
            <a:ext cx="887660" cy="244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r>
              <a:rPr lang="ja-JP" altLang="en-US" sz="1050" b="1" dirty="0">
                <a:solidFill>
                  <a:srgbClr val="92D050"/>
                </a:solidFill>
                <a:latin typeface="+mn-ea"/>
                <a:ea typeface="+mn-ea"/>
              </a:rPr>
              <a:t>・●●●</a:t>
            </a:r>
            <a:endParaRPr lang="en-US" altLang="ja-JP" sz="1050" b="1" dirty="0">
              <a:solidFill>
                <a:srgbClr val="92D050"/>
              </a:solidFill>
              <a:latin typeface="+mn-ea"/>
              <a:ea typeface="+mn-ea"/>
            </a:endParaRPr>
          </a:p>
          <a:p>
            <a:r>
              <a:rPr lang="ja-JP" altLang="en-US" sz="1050" b="1" dirty="0">
                <a:solidFill>
                  <a:srgbClr val="92D050"/>
                </a:solidFill>
                <a:latin typeface="+mn-ea"/>
                <a:ea typeface="+mn-ea"/>
              </a:rPr>
              <a:t>・●●●</a:t>
            </a:r>
            <a:endParaRPr lang="en-US" altLang="ja-JP" sz="1050" b="1" dirty="0">
              <a:solidFill>
                <a:srgbClr val="92D050"/>
              </a:solidFill>
              <a:latin typeface="+mn-ea"/>
              <a:ea typeface="+mn-ea"/>
            </a:endParaRPr>
          </a:p>
          <a:p>
            <a:r>
              <a:rPr lang="ja-JP" altLang="en-US" sz="1050" b="1" dirty="0">
                <a:solidFill>
                  <a:srgbClr val="92D050"/>
                </a:solidFill>
                <a:latin typeface="+mn-ea"/>
                <a:ea typeface="+mn-ea"/>
              </a:rPr>
              <a:t>・●●●</a:t>
            </a:r>
            <a:endParaRPr lang="en-US" altLang="ja-JP" sz="1050" b="1" dirty="0">
              <a:solidFill>
                <a:srgbClr val="92D050"/>
              </a:solidFill>
              <a:latin typeface="+mn-ea"/>
              <a:ea typeface="+mn-ea"/>
            </a:endParaRPr>
          </a:p>
        </p:txBody>
      </p:sp>
      <p:grpSp>
        <p:nvGrpSpPr>
          <p:cNvPr id="95" name="グループ化 94">
            <a:extLst>
              <a:ext uri="{FF2B5EF4-FFF2-40B4-BE49-F238E27FC236}">
                <a16:creationId xmlns:a16="http://schemas.microsoft.com/office/drawing/2014/main" id="{C18BE53D-8ABA-4A13-891E-6477BAB01449}"/>
              </a:ext>
            </a:extLst>
          </p:cNvPr>
          <p:cNvGrpSpPr/>
          <p:nvPr/>
        </p:nvGrpSpPr>
        <p:grpSpPr>
          <a:xfrm>
            <a:off x="6120526" y="3676258"/>
            <a:ext cx="1476164" cy="1615760"/>
            <a:chOff x="6264188" y="2507541"/>
            <a:chExt cx="1476164" cy="1615760"/>
          </a:xfrm>
        </p:grpSpPr>
        <p:sp>
          <p:nvSpPr>
            <p:cNvPr id="93" name="正方形/長方形 92">
              <a:extLst>
                <a:ext uri="{FF2B5EF4-FFF2-40B4-BE49-F238E27FC236}">
                  <a16:creationId xmlns:a16="http://schemas.microsoft.com/office/drawing/2014/main" id="{BAA3BE15-0917-4F4C-8A70-634F77BC6904}"/>
                </a:ext>
              </a:extLst>
            </p:cNvPr>
            <p:cNvSpPr/>
            <p:nvPr/>
          </p:nvSpPr>
          <p:spPr>
            <a:xfrm>
              <a:off x="6264188" y="2685617"/>
              <a:ext cx="1476164" cy="143768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DBCF415C-8ACE-4241-9A0A-8865DF1B75A8}"/>
                </a:ext>
              </a:extLst>
            </p:cNvPr>
            <p:cNvSpPr/>
            <p:nvPr/>
          </p:nvSpPr>
          <p:spPr>
            <a:xfrm>
              <a:off x="6264188" y="2507541"/>
              <a:ext cx="1476164" cy="16944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rPr>
                <a:t>見込み顧客のリスト</a:t>
              </a:r>
            </a:p>
          </p:txBody>
        </p:sp>
      </p:grpSp>
      <p:sp>
        <p:nvSpPr>
          <p:cNvPr id="68" name="正方形/長方形 67">
            <a:extLst>
              <a:ext uri="{FF2B5EF4-FFF2-40B4-BE49-F238E27FC236}">
                <a16:creationId xmlns:a16="http://schemas.microsoft.com/office/drawing/2014/main" id="{F6F69262-2C24-44B1-9D26-430D3020C296}"/>
              </a:ext>
            </a:extLst>
          </p:cNvPr>
          <p:cNvSpPr/>
          <p:nvPr/>
        </p:nvSpPr>
        <p:spPr bwMode="auto">
          <a:xfrm>
            <a:off x="5672196" y="3024250"/>
            <a:ext cx="2566113" cy="256269"/>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100" b="1" dirty="0">
                <a:solidFill>
                  <a:schemeClr val="bg1"/>
                </a:solidFill>
                <a:latin typeface="游ゴシック" panose="020B0400000000000000" pitchFamily="50" charset="-128"/>
                <a:ea typeface="游ゴシック" panose="020B0400000000000000" pitchFamily="50" charset="-128"/>
              </a:rPr>
              <a:t>リード（見込み顧客リスト）の提供</a:t>
            </a:r>
            <a:endParaRPr kumimoji="1" lang="en-US" altLang="ja-JP" sz="1100" b="1" dirty="0">
              <a:solidFill>
                <a:schemeClr val="bg1"/>
              </a:solidFill>
              <a:latin typeface="游ゴシック" panose="020B0400000000000000" pitchFamily="50" charset="-128"/>
              <a:ea typeface="游ゴシック" panose="020B0400000000000000" pitchFamily="50" charset="-128"/>
            </a:endParaRPr>
          </a:p>
        </p:txBody>
      </p:sp>
      <p:pic>
        <p:nvPicPr>
          <p:cNvPr id="70" name="Picture 2">
            <a:extLst>
              <a:ext uri="{FF2B5EF4-FFF2-40B4-BE49-F238E27FC236}">
                <a16:creationId xmlns:a16="http://schemas.microsoft.com/office/drawing/2014/main" id="{19471825-2482-4AA2-9E76-9A5FB19BDA3E}"/>
              </a:ext>
            </a:extLst>
          </p:cNvPr>
          <p:cNvPicPr>
            <a:picLocks noChangeAspect="1" noChangeArrowheads="1"/>
          </p:cNvPicPr>
          <p:nvPr/>
        </p:nvPicPr>
        <p:blipFill rotWithShape="1">
          <a:blip r:embed="rId15">
            <a:duotone>
              <a:schemeClr val="accent4">
                <a:shade val="45000"/>
                <a:satMod val="135000"/>
              </a:schemeClr>
              <a:prstClr val="white"/>
            </a:duotone>
            <a:extLst>
              <a:ext uri="{BEBA8EAE-BF5A-486C-A8C5-ECC9F3942E4B}">
                <a14:imgProps xmlns:a14="http://schemas.microsoft.com/office/drawing/2010/main">
                  <a14:imgLayer r:embed="rId7">
                    <a14:imgEffect>
                      <a14:backgroundRemoval t="11325" b="30089" l="41427" r="61108">
                        <a14:foregroundMark x1="50083" y1="15571" x2="50083" y2="15571"/>
                        <a14:backgroundMark x1="43709" y1="15917" x2="43709" y2="15917"/>
                        <a14:backgroundMark x1="43295" y1="24740" x2="43295" y2="24740"/>
                        <a14:backgroundMark x1="45281" y1="17128" x2="45281" y2="17128"/>
                        <a14:backgroundMark x1="45281" y1="12803" x2="43626" y2="23356"/>
                        <a14:backgroundMark x1="55877" y1="14014" x2="56457" y2="17647"/>
                        <a14:backgroundMark x1="57202" y1="24740" x2="57202" y2="24740"/>
                        <a14:backgroundMark x1="57285" y1="22491" x2="57285" y2="22491"/>
                        <a14:backgroundMark x1="57285" y1="22491" x2="56457" y2="24740"/>
                        <a14:backgroundMark x1="41722" y1="19723" x2="42301" y2="19723"/>
                      </a14:backgroundRemoval>
                    </a14:imgEffect>
                  </a14:imgLayer>
                </a14:imgProps>
              </a:ext>
              <a:ext uri="{28A0092B-C50C-407E-A947-70E740481C1C}">
                <a14:useLocalDpi xmlns:a14="http://schemas.microsoft.com/office/drawing/2010/main" val="0"/>
              </a:ext>
            </a:extLst>
          </a:blip>
          <a:srcRect l="44272" t="8980" r="42916" b="68398"/>
          <a:stretch/>
        </p:blipFill>
        <p:spPr bwMode="auto">
          <a:xfrm>
            <a:off x="6837241" y="5053181"/>
            <a:ext cx="887660" cy="74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58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8C8C6EA-96E0-44F6-8746-13F0915B915D}"/>
              </a:ext>
            </a:extLst>
          </p:cNvPr>
          <p:cNvSpPr txBox="1"/>
          <p:nvPr/>
        </p:nvSpPr>
        <p:spPr>
          <a:xfrm>
            <a:off x="287524" y="703883"/>
            <a:ext cx="8208912" cy="430887"/>
          </a:xfrm>
          <a:prstGeom prst="rect">
            <a:avLst/>
          </a:prstGeom>
          <a:noFill/>
        </p:spPr>
        <p:txBody>
          <a:bodyPr wrap="square" rtlCol="0">
            <a:spAutoFit/>
          </a:bodyPr>
          <a:lstStyle/>
          <a:p>
            <a:r>
              <a:rPr lang="ja-JP" altLang="en-US" sz="1100" b="1" dirty="0">
                <a:latin typeface="+mn-ea"/>
              </a:rPr>
              <a:t>「ホワイトペーパー（</a:t>
            </a:r>
            <a:r>
              <a:rPr lang="en-US" altLang="ja-JP" sz="1100" b="1" dirty="0">
                <a:latin typeface="+mn-ea"/>
              </a:rPr>
              <a:t>PDF</a:t>
            </a:r>
            <a:r>
              <a:rPr lang="ja-JP" altLang="en-US" sz="1100" b="1" dirty="0">
                <a:latin typeface="+mn-ea"/>
              </a:rPr>
              <a:t>資料）ダウンロード型」「動画閲覧型」「アンケート型」日経</a:t>
            </a:r>
            <a:r>
              <a:rPr lang="en-US" altLang="ja-JP" sz="1100" b="1" dirty="0">
                <a:latin typeface="+mn-ea"/>
              </a:rPr>
              <a:t>BP</a:t>
            </a:r>
            <a:r>
              <a:rPr lang="ja-JP" altLang="en-US" sz="1100" b="1" dirty="0">
                <a:latin typeface="+mn-ea"/>
              </a:rPr>
              <a:t>制作のタイアップを活用した「ページ遷移型」など、ご要望にあわせて利用していただけるメニュー構成です。</a:t>
            </a:r>
          </a:p>
        </p:txBody>
      </p:sp>
      <p:sp>
        <p:nvSpPr>
          <p:cNvPr id="11" name="タイトル 1">
            <a:extLst>
              <a:ext uri="{FF2B5EF4-FFF2-40B4-BE49-F238E27FC236}">
                <a16:creationId xmlns:a16="http://schemas.microsoft.com/office/drawing/2014/main" id="{5AAF44B4-1078-4C81-AE1B-67431988453A}"/>
              </a:ext>
            </a:extLst>
          </p:cNvPr>
          <p:cNvSpPr txBox="1">
            <a:spLocks/>
          </p:cNvSpPr>
          <p:nvPr/>
        </p:nvSpPr>
        <p:spPr>
          <a:xfrm>
            <a:off x="617606" y="225731"/>
            <a:ext cx="6582685"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r>
              <a:rPr lang="ja-JP" altLang="en-US" sz="2000" b="1" dirty="0">
                <a:latin typeface="+mn-ea"/>
                <a:ea typeface="+mn-ea"/>
              </a:rPr>
              <a:t>日経ビジネスリードジェネレーション メニュー一覧</a:t>
            </a:r>
          </a:p>
        </p:txBody>
      </p:sp>
      <p:sp>
        <p:nvSpPr>
          <p:cNvPr id="3" name="正方形/長方形 2">
            <a:extLst>
              <a:ext uri="{FF2B5EF4-FFF2-40B4-BE49-F238E27FC236}">
                <a16:creationId xmlns:a16="http://schemas.microsoft.com/office/drawing/2014/main" id="{6765ADDB-D6B2-4428-8F85-435186CAB7C5}"/>
              </a:ext>
            </a:extLst>
          </p:cNvPr>
          <p:cNvSpPr/>
          <p:nvPr/>
        </p:nvSpPr>
        <p:spPr>
          <a:xfrm>
            <a:off x="274739" y="1724715"/>
            <a:ext cx="566776" cy="494273"/>
          </a:xfrm>
          <a:prstGeom prst="rect">
            <a:avLst/>
          </a:prstGeom>
          <a:solidFill>
            <a:srgbClr val="C4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2000" b="1" dirty="0">
                <a:latin typeface="+mn-ea"/>
                <a:ea typeface="+mn-ea"/>
                <a:cs typeface="メイリオ" panose="020B0604030504040204" pitchFamily="50" charset="-128"/>
              </a:rPr>
              <a:t>1</a:t>
            </a:r>
          </a:p>
        </p:txBody>
      </p:sp>
      <p:sp>
        <p:nvSpPr>
          <p:cNvPr id="14" name="テキスト ボックス 13">
            <a:extLst>
              <a:ext uri="{FF2B5EF4-FFF2-40B4-BE49-F238E27FC236}">
                <a16:creationId xmlns:a16="http://schemas.microsoft.com/office/drawing/2014/main" id="{AF613727-034D-4F45-A99C-B47CC3415A36}"/>
              </a:ext>
            </a:extLst>
          </p:cNvPr>
          <p:cNvSpPr txBox="1"/>
          <p:nvPr/>
        </p:nvSpPr>
        <p:spPr>
          <a:xfrm>
            <a:off x="910484" y="2704680"/>
            <a:ext cx="7501217" cy="577081"/>
          </a:xfrm>
          <a:prstGeom prst="rect">
            <a:avLst/>
          </a:prstGeom>
          <a:noFill/>
        </p:spPr>
        <p:txBody>
          <a:bodyPr wrap="square" rtlCol="0">
            <a:spAutoFit/>
          </a:bodyPr>
          <a:lstStyle/>
          <a:p>
            <a:r>
              <a:rPr lang="ja-JP" altLang="en-US" sz="1050" b="1" dirty="0">
                <a:latin typeface="+mn-ea"/>
              </a:rPr>
              <a:t>ホワイトペーパー（</a:t>
            </a:r>
            <a:r>
              <a:rPr lang="en-US" altLang="ja-JP" sz="1050" b="1" dirty="0">
                <a:latin typeface="+mn-ea"/>
              </a:rPr>
              <a:t>PDF</a:t>
            </a:r>
            <a:r>
              <a:rPr lang="ja-JP" altLang="en-US" sz="1050" b="1" dirty="0">
                <a:latin typeface="+mn-ea"/>
              </a:rPr>
              <a:t>資料）、もしくは動画素材をご用意いただき、日経</a:t>
            </a:r>
            <a:r>
              <a:rPr lang="en-US" altLang="ja-JP" sz="1050" b="1" dirty="0">
                <a:latin typeface="+mn-ea"/>
              </a:rPr>
              <a:t>BP</a:t>
            </a:r>
            <a:r>
              <a:rPr lang="ja-JP" altLang="en-US" sz="1050" b="1" dirty="0">
                <a:latin typeface="+mn-ea"/>
              </a:rPr>
              <a:t>制作の紹介文を付けて掲載します。</a:t>
            </a:r>
            <a:endParaRPr lang="en-US" altLang="ja-JP" sz="1050" b="1" dirty="0">
              <a:latin typeface="+mn-ea"/>
            </a:endParaRPr>
          </a:p>
          <a:p>
            <a:r>
              <a:rPr lang="ja-JP" altLang="en-US" sz="1050" b="1" dirty="0">
                <a:latin typeface="+mn-ea"/>
              </a:rPr>
              <a:t>資料のダウンロードや動画閲覧ページへ遷移する際にリードを取得します。保証件数に達し次第、誘導を終了します。</a:t>
            </a:r>
            <a:endParaRPr lang="en-US" altLang="ja-JP" sz="1050" b="1" dirty="0">
              <a:latin typeface="+mn-ea"/>
            </a:endParaRPr>
          </a:p>
          <a:p>
            <a:r>
              <a:rPr lang="en-US" altLang="ja-JP" sz="1050" b="1" dirty="0">
                <a:latin typeface="+mn-ea"/>
              </a:rPr>
              <a:t>(</a:t>
            </a:r>
            <a:r>
              <a:rPr lang="ja-JP" altLang="en-US" sz="1050" b="1" dirty="0">
                <a:latin typeface="+mn-ea"/>
              </a:rPr>
              <a:t>想定期間：</a:t>
            </a:r>
            <a:r>
              <a:rPr lang="en-US" altLang="ja-JP" sz="1050" b="1" dirty="0">
                <a:latin typeface="+mn-ea"/>
              </a:rPr>
              <a:t>12</a:t>
            </a:r>
            <a:r>
              <a:rPr lang="ja-JP" altLang="en-US" sz="1050" b="1" dirty="0">
                <a:latin typeface="+mn-ea"/>
              </a:rPr>
              <a:t>週間程度～）</a:t>
            </a:r>
            <a:r>
              <a:rPr lang="en-US" altLang="ja-JP" sz="1050" b="1" dirty="0">
                <a:solidFill>
                  <a:srgbClr val="C4151C"/>
                </a:solidFill>
                <a:latin typeface="+mn-ea"/>
              </a:rPr>
              <a:t>※</a:t>
            </a:r>
            <a:r>
              <a:rPr lang="ja-JP" altLang="en-US" sz="1050" b="1" dirty="0">
                <a:solidFill>
                  <a:srgbClr val="C4151C"/>
                </a:solidFill>
                <a:latin typeface="+mn-ea"/>
              </a:rPr>
              <a:t>②のセグメントは</a:t>
            </a:r>
            <a:r>
              <a:rPr lang="en-US" altLang="ja-JP" sz="1050" b="1" dirty="0">
                <a:solidFill>
                  <a:srgbClr val="C4151C"/>
                </a:solidFill>
                <a:latin typeface="+mn-ea"/>
              </a:rPr>
              <a:t>P8</a:t>
            </a:r>
            <a:r>
              <a:rPr lang="ja-JP" altLang="en-US" sz="1050" b="1" dirty="0">
                <a:solidFill>
                  <a:srgbClr val="C4151C"/>
                </a:solidFill>
                <a:latin typeface="+mn-ea"/>
              </a:rPr>
              <a:t>を参照</a:t>
            </a:r>
          </a:p>
        </p:txBody>
      </p:sp>
      <p:sp>
        <p:nvSpPr>
          <p:cNvPr id="16" name="テキスト ボックス 15">
            <a:extLst>
              <a:ext uri="{FF2B5EF4-FFF2-40B4-BE49-F238E27FC236}">
                <a16:creationId xmlns:a16="http://schemas.microsoft.com/office/drawing/2014/main" id="{A4B1C28F-4C6C-444A-9221-AC6BD89368D3}"/>
              </a:ext>
            </a:extLst>
          </p:cNvPr>
          <p:cNvSpPr txBox="1"/>
          <p:nvPr/>
        </p:nvSpPr>
        <p:spPr>
          <a:xfrm>
            <a:off x="896263" y="3835085"/>
            <a:ext cx="7707986" cy="577081"/>
          </a:xfrm>
          <a:prstGeom prst="rect">
            <a:avLst/>
          </a:prstGeom>
          <a:noFill/>
        </p:spPr>
        <p:txBody>
          <a:bodyPr wrap="square" rtlCol="0">
            <a:spAutoFit/>
          </a:bodyPr>
          <a:lstStyle/>
          <a:p>
            <a:r>
              <a:rPr lang="ja-JP" altLang="en-US" sz="1050" b="1" dirty="0">
                <a:latin typeface="+mn-ea"/>
              </a:rPr>
              <a:t>アンケートを会員向けに実施します。アンケート回答時にリードを取得し、アンケート結果とリードを紐づけて納品します。</a:t>
            </a:r>
            <a:r>
              <a:rPr lang="en-US" altLang="ja-JP" sz="1050" b="1" dirty="0">
                <a:latin typeface="+mn-ea"/>
              </a:rPr>
              <a:t>(</a:t>
            </a:r>
            <a:r>
              <a:rPr lang="ja-JP" altLang="en-US" sz="1050" b="1" dirty="0">
                <a:latin typeface="+mn-ea"/>
              </a:rPr>
              <a:t>リード獲得に加えてアンケート調査が行えます。</a:t>
            </a:r>
            <a:r>
              <a:rPr lang="en-US" altLang="ja-JP" sz="1050" b="1" dirty="0">
                <a:latin typeface="+mn-ea"/>
              </a:rPr>
              <a:t>)</a:t>
            </a:r>
            <a:r>
              <a:rPr lang="ja-JP" altLang="en-US" sz="1050" b="1" dirty="0">
                <a:latin typeface="+mn-ea"/>
              </a:rPr>
              <a:t>　保証件数に達し次第、誘導を終了します。</a:t>
            </a:r>
          </a:p>
          <a:p>
            <a:endParaRPr lang="ja-JP" altLang="en-US" sz="1050" b="1" dirty="0">
              <a:latin typeface="+mn-ea"/>
            </a:endParaRPr>
          </a:p>
        </p:txBody>
      </p:sp>
      <p:sp>
        <p:nvSpPr>
          <p:cNvPr id="17" name="テキスト ボックス 16">
            <a:extLst>
              <a:ext uri="{FF2B5EF4-FFF2-40B4-BE49-F238E27FC236}">
                <a16:creationId xmlns:a16="http://schemas.microsoft.com/office/drawing/2014/main" id="{805DECA1-04A1-4A96-9C95-AD05BACDFB5F}"/>
              </a:ext>
            </a:extLst>
          </p:cNvPr>
          <p:cNvSpPr txBox="1"/>
          <p:nvPr/>
        </p:nvSpPr>
        <p:spPr>
          <a:xfrm>
            <a:off x="896262" y="4951332"/>
            <a:ext cx="7707987" cy="569387"/>
          </a:xfrm>
          <a:prstGeom prst="rect">
            <a:avLst/>
          </a:prstGeom>
          <a:noFill/>
        </p:spPr>
        <p:txBody>
          <a:bodyPr wrap="square" rtlCol="0">
            <a:spAutoFit/>
          </a:bodyPr>
          <a:lstStyle/>
          <a:p>
            <a:r>
              <a:rPr lang="ja-JP" altLang="en-US" sz="1050" b="1" dirty="0">
                <a:latin typeface="+mn-ea"/>
              </a:rPr>
              <a:t>日経</a:t>
            </a:r>
            <a:r>
              <a:rPr lang="en-US" altLang="ja-JP" sz="1050" b="1" dirty="0">
                <a:latin typeface="+mn-ea"/>
              </a:rPr>
              <a:t>BP</a:t>
            </a:r>
            <a:r>
              <a:rPr lang="ja-JP" altLang="en-US" sz="1050" b="1" dirty="0">
                <a:latin typeface="+mn-ea"/>
              </a:rPr>
              <a:t>制作の定型フォーマットによるタイアップ。</a:t>
            </a:r>
            <a:r>
              <a:rPr lang="en-US" altLang="ja-JP" sz="1050" b="1" dirty="0">
                <a:latin typeface="+mn-ea"/>
              </a:rPr>
              <a:t>2</a:t>
            </a:r>
            <a:r>
              <a:rPr lang="ja-JP" altLang="en-US" sz="1050" b="1" dirty="0">
                <a:latin typeface="+mn-ea"/>
              </a:rPr>
              <a:t>ページ目に遷移する際にリードを取得します。</a:t>
            </a:r>
            <a:r>
              <a:rPr lang="en-US" altLang="ja-JP" sz="1050" b="1" dirty="0">
                <a:latin typeface="+mn-ea"/>
              </a:rPr>
              <a:t>(</a:t>
            </a:r>
            <a:r>
              <a:rPr lang="ja-JP" altLang="en-US" sz="1050" b="1" dirty="0">
                <a:latin typeface="+mn-ea"/>
              </a:rPr>
              <a:t>コンテンツを読み進めるためにはユーザーはリード提供が必要になります。</a:t>
            </a:r>
            <a:r>
              <a:rPr lang="en-US" altLang="ja-JP" sz="1050" b="1" dirty="0">
                <a:latin typeface="+mn-ea"/>
              </a:rPr>
              <a:t>)</a:t>
            </a:r>
            <a:r>
              <a:rPr lang="ja-JP" altLang="en-US" sz="1050" b="1" dirty="0">
                <a:latin typeface="+mn-ea"/>
              </a:rPr>
              <a:t>保証件数に達し次第、誘導を終了します。</a:t>
            </a:r>
            <a:r>
              <a:rPr lang="en-US" altLang="ja-JP" sz="1050" b="1" dirty="0">
                <a:latin typeface="+mn-ea"/>
              </a:rPr>
              <a:t>(</a:t>
            </a:r>
            <a:r>
              <a:rPr lang="ja-JP" altLang="en-US" sz="1050" b="1" dirty="0">
                <a:latin typeface="+mn-ea"/>
              </a:rPr>
              <a:t>想定期間：</a:t>
            </a:r>
            <a:r>
              <a:rPr lang="en-US" altLang="ja-JP" sz="1050" b="1" dirty="0">
                <a:latin typeface="+mn-ea"/>
              </a:rPr>
              <a:t>12</a:t>
            </a:r>
            <a:r>
              <a:rPr lang="ja-JP" altLang="en-US" sz="1050" b="1" dirty="0">
                <a:latin typeface="+mn-ea"/>
              </a:rPr>
              <a:t>週間程度）</a:t>
            </a:r>
          </a:p>
          <a:p>
            <a:r>
              <a:rPr lang="en-US" altLang="ja-JP" sz="1000" b="1" dirty="0">
                <a:solidFill>
                  <a:srgbClr val="C00000"/>
                </a:solidFill>
                <a:latin typeface="+mn-ea"/>
              </a:rPr>
              <a:t>※</a:t>
            </a:r>
            <a:r>
              <a:rPr lang="ja-JP" altLang="en-US" sz="1000" b="1" dirty="0">
                <a:solidFill>
                  <a:srgbClr val="C00000"/>
                </a:solidFill>
                <a:latin typeface="+mn-ea"/>
              </a:rPr>
              <a:t>リードの納品以外のレポートはございません。</a:t>
            </a:r>
          </a:p>
        </p:txBody>
      </p:sp>
      <p:sp>
        <p:nvSpPr>
          <p:cNvPr id="18" name="テキスト ボックス 17">
            <a:extLst>
              <a:ext uri="{FF2B5EF4-FFF2-40B4-BE49-F238E27FC236}">
                <a16:creationId xmlns:a16="http://schemas.microsoft.com/office/drawing/2014/main" id="{9C20C79C-F2E6-470A-8A10-B9DD77F0DE5D}"/>
              </a:ext>
            </a:extLst>
          </p:cNvPr>
          <p:cNvSpPr txBox="1"/>
          <p:nvPr/>
        </p:nvSpPr>
        <p:spPr>
          <a:xfrm>
            <a:off x="878050" y="6062968"/>
            <a:ext cx="7726199" cy="577081"/>
          </a:xfrm>
          <a:prstGeom prst="rect">
            <a:avLst/>
          </a:prstGeom>
          <a:noFill/>
        </p:spPr>
        <p:txBody>
          <a:bodyPr wrap="square" rtlCol="0">
            <a:spAutoFit/>
          </a:bodyPr>
          <a:lstStyle/>
          <a:p>
            <a:r>
              <a:rPr lang="ja-JP" altLang="en-US" sz="1050" b="1" dirty="0">
                <a:latin typeface="+mn-ea"/>
              </a:rPr>
              <a:t>掲載期間</a:t>
            </a:r>
            <a:r>
              <a:rPr lang="en-US" altLang="ja-JP" sz="1050" b="1" dirty="0">
                <a:latin typeface="+mn-ea"/>
              </a:rPr>
              <a:t>4</a:t>
            </a:r>
            <a:r>
              <a:rPr lang="ja-JP" altLang="en-US" sz="1050" b="1" dirty="0">
                <a:latin typeface="+mn-ea"/>
              </a:rPr>
              <a:t>週間、リード取得は可能ですが、</a:t>
            </a:r>
            <a:r>
              <a:rPr lang="en-US" altLang="ja-JP" sz="1050" b="1" dirty="0">
                <a:latin typeface="+mn-ea"/>
              </a:rPr>
              <a:t>PV</a:t>
            </a:r>
            <a:r>
              <a:rPr lang="ja-JP" altLang="en-US" sz="1050" b="1" dirty="0">
                <a:latin typeface="+mn-ea"/>
              </a:rPr>
              <a:t>やブランディング重視のメニュー。日経</a:t>
            </a:r>
            <a:r>
              <a:rPr lang="en-US" altLang="ja-JP" sz="1050" b="1" dirty="0">
                <a:latin typeface="+mn-ea"/>
              </a:rPr>
              <a:t>BP</a:t>
            </a:r>
            <a:r>
              <a:rPr lang="ja-JP" altLang="en-US" sz="1050" b="1" dirty="0">
                <a:latin typeface="+mn-ea"/>
              </a:rPr>
              <a:t>制作のタイアップ。</a:t>
            </a:r>
            <a:r>
              <a:rPr lang="en-US" altLang="ja-JP" sz="1050" b="1" dirty="0">
                <a:latin typeface="+mn-ea"/>
              </a:rPr>
              <a:t>2</a:t>
            </a:r>
            <a:r>
              <a:rPr lang="ja-JP" altLang="en-US" sz="1050" b="1" dirty="0">
                <a:latin typeface="+mn-ea"/>
              </a:rPr>
              <a:t>ページ目に遷移する際にリードを取得します。</a:t>
            </a:r>
            <a:r>
              <a:rPr lang="en-US" altLang="ja-JP" sz="1050" b="1" dirty="0">
                <a:latin typeface="+mn-ea"/>
              </a:rPr>
              <a:t>(</a:t>
            </a:r>
            <a:r>
              <a:rPr lang="ja-JP" altLang="en-US" sz="1050" b="1" dirty="0">
                <a:latin typeface="+mn-ea"/>
              </a:rPr>
              <a:t>コンテンツを読み進めるためにはリード提供が必要になります。</a:t>
            </a:r>
            <a:r>
              <a:rPr lang="en-US" altLang="ja-JP" sz="1050" b="1" dirty="0">
                <a:latin typeface="+mn-ea"/>
              </a:rPr>
              <a:t>)</a:t>
            </a:r>
          </a:p>
          <a:p>
            <a:r>
              <a:rPr lang="en-US" altLang="ja-JP" sz="1050" b="1" dirty="0">
                <a:solidFill>
                  <a:srgbClr val="C00000"/>
                </a:solidFill>
                <a:latin typeface="+mn-ea"/>
              </a:rPr>
              <a:t>※</a:t>
            </a:r>
            <a:r>
              <a:rPr lang="ja-JP" altLang="en-US" sz="1050" b="1" dirty="0">
                <a:solidFill>
                  <a:srgbClr val="C00000"/>
                </a:solidFill>
                <a:latin typeface="+mn-ea"/>
              </a:rPr>
              <a:t>タイアップ掲載レポートを後日ご提出します。</a:t>
            </a:r>
            <a:r>
              <a:rPr lang="en-US" altLang="ja-JP" sz="1050" b="1" dirty="0">
                <a:solidFill>
                  <a:srgbClr val="C00000"/>
                </a:solidFill>
                <a:latin typeface="+mn-ea"/>
              </a:rPr>
              <a:t>(PV</a:t>
            </a:r>
            <a:r>
              <a:rPr lang="ja-JP" altLang="en-US" sz="1050" b="1" dirty="0">
                <a:solidFill>
                  <a:srgbClr val="C00000"/>
                </a:solidFill>
                <a:latin typeface="+mn-ea"/>
              </a:rPr>
              <a:t>、</a:t>
            </a:r>
            <a:r>
              <a:rPr lang="en-US" altLang="ja-JP" sz="1050" b="1" dirty="0">
                <a:solidFill>
                  <a:srgbClr val="C00000"/>
                </a:solidFill>
                <a:latin typeface="+mn-ea"/>
              </a:rPr>
              <a:t>UB</a:t>
            </a:r>
            <a:r>
              <a:rPr lang="ja-JP" altLang="en-US" sz="1050" b="1" dirty="0">
                <a:solidFill>
                  <a:srgbClr val="C00000"/>
                </a:solidFill>
                <a:latin typeface="+mn-ea"/>
              </a:rPr>
              <a:t>、誘導枠、アクセス者属性など</a:t>
            </a:r>
            <a:r>
              <a:rPr lang="en-US" altLang="ja-JP" sz="1050" b="1" dirty="0">
                <a:solidFill>
                  <a:srgbClr val="C00000"/>
                </a:solidFill>
                <a:latin typeface="+mn-ea"/>
              </a:rPr>
              <a:t>)</a:t>
            </a:r>
            <a:endParaRPr lang="ja-JP" altLang="en-US" sz="1050" b="1" dirty="0">
              <a:solidFill>
                <a:srgbClr val="C00000"/>
              </a:solidFill>
              <a:latin typeface="+mn-ea"/>
            </a:endParaRPr>
          </a:p>
        </p:txBody>
      </p:sp>
      <p:sp>
        <p:nvSpPr>
          <p:cNvPr id="20" name="正方形/長方形 19">
            <a:extLst>
              <a:ext uri="{FF2B5EF4-FFF2-40B4-BE49-F238E27FC236}">
                <a16:creationId xmlns:a16="http://schemas.microsoft.com/office/drawing/2014/main" id="{BE46C72D-9C21-4555-8870-57B60BF7183B}"/>
              </a:ext>
            </a:extLst>
          </p:cNvPr>
          <p:cNvSpPr/>
          <p:nvPr/>
        </p:nvSpPr>
        <p:spPr>
          <a:xfrm>
            <a:off x="272005" y="1298723"/>
            <a:ext cx="8136153" cy="27052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400" b="1" dirty="0">
                <a:latin typeface="+mn-ea"/>
                <a:ea typeface="+mn-ea"/>
                <a:cs typeface="メイリオ" panose="020B0604030504040204" pitchFamily="50" charset="-128"/>
              </a:rPr>
              <a:t>各メニューのご紹介</a:t>
            </a:r>
            <a:endParaRPr lang="en-US" altLang="ja-JP" sz="1400" b="1" dirty="0">
              <a:latin typeface="+mn-ea"/>
              <a:ea typeface="+mn-ea"/>
              <a:cs typeface="メイリオ" panose="020B0604030504040204" pitchFamily="50" charset="-128"/>
            </a:endParaRPr>
          </a:p>
        </p:txBody>
      </p:sp>
      <p:sp>
        <p:nvSpPr>
          <p:cNvPr id="23" name="タイトル 1">
            <a:extLst>
              <a:ext uri="{FF2B5EF4-FFF2-40B4-BE49-F238E27FC236}">
                <a16:creationId xmlns:a16="http://schemas.microsoft.com/office/drawing/2014/main" id="{F6FB05CE-D3F0-499B-A7FF-62099314A0ED}"/>
              </a:ext>
            </a:extLst>
          </p:cNvPr>
          <p:cNvSpPr txBox="1">
            <a:spLocks/>
          </p:cNvSpPr>
          <p:nvPr/>
        </p:nvSpPr>
        <p:spPr>
          <a:xfrm>
            <a:off x="889483" y="1700054"/>
            <a:ext cx="5353196"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fontAlgn="ctr"/>
            <a:r>
              <a:rPr lang="ja-JP" altLang="en-US" sz="2000" b="1" dirty="0">
                <a:solidFill>
                  <a:srgbClr val="C00000"/>
                </a:solidFill>
                <a:latin typeface="+mn-ea"/>
                <a:ea typeface="+mn-ea"/>
                <a:cs typeface="メイリオ" panose="020B0604030504040204" pitchFamily="50" charset="-128"/>
              </a:rPr>
              <a:t>ホワイトペーパー </a:t>
            </a:r>
            <a:r>
              <a:rPr lang="en-US" altLang="ja-JP" sz="2000" b="1" dirty="0">
                <a:solidFill>
                  <a:srgbClr val="C00000"/>
                </a:solidFill>
                <a:latin typeface="+mn-ea"/>
                <a:ea typeface="+mn-ea"/>
                <a:cs typeface="メイリオ" panose="020B0604030504040204" pitchFamily="50" charset="-128"/>
              </a:rPr>
              <a:t>or </a:t>
            </a:r>
            <a:r>
              <a:rPr lang="ja-JP" altLang="en-US" sz="2000" b="1" dirty="0">
                <a:solidFill>
                  <a:srgbClr val="C00000"/>
                </a:solidFill>
                <a:latin typeface="+mn-ea"/>
                <a:ea typeface="+mn-ea"/>
                <a:cs typeface="メイリオ" panose="020B0604030504040204" pitchFamily="50" charset="-128"/>
              </a:rPr>
              <a:t>動画掲載</a:t>
            </a:r>
            <a:r>
              <a:rPr lang="en-US" altLang="ja-JP" sz="1300" b="1" dirty="0">
                <a:solidFill>
                  <a:srgbClr val="C00000"/>
                </a:solidFill>
                <a:latin typeface="+mn-ea"/>
                <a:ea typeface="+mn-ea"/>
                <a:cs typeface="メイリオ" panose="020B0604030504040204" pitchFamily="50" charset="-128"/>
              </a:rPr>
              <a:t>【</a:t>
            </a:r>
            <a:r>
              <a:rPr lang="ja-JP" altLang="en-US" sz="1300" b="1" dirty="0">
                <a:solidFill>
                  <a:srgbClr val="C00000"/>
                </a:solidFill>
                <a:latin typeface="+mn-ea"/>
                <a:ea typeface="+mn-ea"/>
                <a:cs typeface="メイリオ" panose="020B0604030504040204" pitchFamily="50" charset="-128"/>
              </a:rPr>
              <a:t>ベーシック</a:t>
            </a:r>
            <a:r>
              <a:rPr lang="en-US" altLang="ja-JP" sz="1300" b="1" dirty="0">
                <a:solidFill>
                  <a:srgbClr val="C00000"/>
                </a:solidFill>
                <a:latin typeface="+mn-ea"/>
                <a:ea typeface="+mn-ea"/>
                <a:cs typeface="メイリオ" panose="020B0604030504040204" pitchFamily="50" charset="-128"/>
              </a:rPr>
              <a:t>】</a:t>
            </a:r>
          </a:p>
        </p:txBody>
      </p:sp>
      <p:sp>
        <p:nvSpPr>
          <p:cNvPr id="24" name="正方形/長方形 23">
            <a:extLst>
              <a:ext uri="{FF2B5EF4-FFF2-40B4-BE49-F238E27FC236}">
                <a16:creationId xmlns:a16="http://schemas.microsoft.com/office/drawing/2014/main" id="{4BC6A768-36B6-4399-B317-67AB9FF056D4}"/>
              </a:ext>
            </a:extLst>
          </p:cNvPr>
          <p:cNvSpPr/>
          <p:nvPr/>
        </p:nvSpPr>
        <p:spPr>
          <a:xfrm>
            <a:off x="277691" y="2210871"/>
            <a:ext cx="563824" cy="494273"/>
          </a:xfrm>
          <a:prstGeom prst="rect">
            <a:avLst/>
          </a:prstGeom>
          <a:solidFill>
            <a:srgbClr val="E08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2000" b="1" dirty="0">
                <a:latin typeface="+mn-ea"/>
                <a:ea typeface="+mn-ea"/>
                <a:cs typeface="メイリオ" panose="020B0604030504040204" pitchFamily="50" charset="-128"/>
              </a:rPr>
              <a:t>2</a:t>
            </a:r>
          </a:p>
        </p:txBody>
      </p:sp>
      <p:sp>
        <p:nvSpPr>
          <p:cNvPr id="25" name="タイトル 1">
            <a:extLst>
              <a:ext uri="{FF2B5EF4-FFF2-40B4-BE49-F238E27FC236}">
                <a16:creationId xmlns:a16="http://schemas.microsoft.com/office/drawing/2014/main" id="{AB2C443C-9B04-44B2-87A6-FC10C519E520}"/>
              </a:ext>
            </a:extLst>
          </p:cNvPr>
          <p:cNvSpPr txBox="1">
            <a:spLocks/>
          </p:cNvSpPr>
          <p:nvPr/>
        </p:nvSpPr>
        <p:spPr>
          <a:xfrm>
            <a:off x="877651" y="2222508"/>
            <a:ext cx="5353196"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fontAlgn="ctr"/>
            <a:r>
              <a:rPr lang="ja-JP" altLang="en-US" sz="2000" b="1" dirty="0">
                <a:solidFill>
                  <a:srgbClr val="E0861A"/>
                </a:solidFill>
                <a:latin typeface="+mn-ea"/>
                <a:ea typeface="+mn-ea"/>
                <a:cs typeface="メイリオ" panose="020B0604030504040204" pitchFamily="50" charset="-128"/>
              </a:rPr>
              <a:t>ホワイトペーパー </a:t>
            </a:r>
            <a:r>
              <a:rPr lang="en-US" altLang="ja-JP" sz="2000" b="1" dirty="0">
                <a:solidFill>
                  <a:srgbClr val="E0861A"/>
                </a:solidFill>
                <a:latin typeface="+mn-ea"/>
                <a:ea typeface="+mn-ea"/>
                <a:cs typeface="メイリオ" panose="020B0604030504040204" pitchFamily="50" charset="-128"/>
              </a:rPr>
              <a:t>or </a:t>
            </a:r>
            <a:r>
              <a:rPr lang="ja-JP" altLang="en-US" sz="2000" b="1" dirty="0">
                <a:solidFill>
                  <a:srgbClr val="E0861A"/>
                </a:solidFill>
                <a:latin typeface="+mn-ea"/>
                <a:ea typeface="+mn-ea"/>
                <a:cs typeface="メイリオ" panose="020B0604030504040204" pitchFamily="50" charset="-128"/>
              </a:rPr>
              <a:t>動画掲載</a:t>
            </a:r>
            <a:r>
              <a:rPr lang="en-US" altLang="ja-JP" sz="1300" b="1" dirty="0">
                <a:solidFill>
                  <a:srgbClr val="E0861A"/>
                </a:solidFill>
                <a:latin typeface="+mn-ea"/>
                <a:ea typeface="+mn-ea"/>
                <a:cs typeface="メイリオ" panose="020B0604030504040204" pitchFamily="50" charset="-128"/>
              </a:rPr>
              <a:t>【</a:t>
            </a:r>
            <a:r>
              <a:rPr lang="ja-JP" altLang="en-US" sz="1300" b="1" dirty="0">
                <a:solidFill>
                  <a:srgbClr val="E0861A"/>
                </a:solidFill>
                <a:latin typeface="+mn-ea"/>
                <a:ea typeface="+mn-ea"/>
                <a:cs typeface="メイリオ" panose="020B0604030504040204" pitchFamily="50" charset="-128"/>
              </a:rPr>
              <a:t>セグメント</a:t>
            </a:r>
            <a:r>
              <a:rPr lang="en-US" altLang="ja-JP" sz="1300" b="1" dirty="0">
                <a:solidFill>
                  <a:srgbClr val="E0861A"/>
                </a:solidFill>
                <a:latin typeface="+mn-ea"/>
                <a:ea typeface="+mn-ea"/>
                <a:cs typeface="メイリオ" panose="020B0604030504040204" pitchFamily="50" charset="-128"/>
              </a:rPr>
              <a:t>】</a:t>
            </a:r>
          </a:p>
        </p:txBody>
      </p:sp>
      <p:sp>
        <p:nvSpPr>
          <p:cNvPr id="26" name="正方形/長方形 25">
            <a:extLst>
              <a:ext uri="{FF2B5EF4-FFF2-40B4-BE49-F238E27FC236}">
                <a16:creationId xmlns:a16="http://schemas.microsoft.com/office/drawing/2014/main" id="{F70B2568-FC92-497A-BCDB-C8A94398E762}"/>
              </a:ext>
            </a:extLst>
          </p:cNvPr>
          <p:cNvSpPr/>
          <p:nvPr/>
        </p:nvSpPr>
        <p:spPr>
          <a:xfrm>
            <a:off x="274739" y="3448815"/>
            <a:ext cx="563824" cy="494273"/>
          </a:xfrm>
          <a:prstGeom prst="rect">
            <a:avLst/>
          </a:prstGeom>
          <a:solidFill>
            <a:srgbClr val="6E9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2000" b="1" dirty="0">
                <a:latin typeface="+mn-ea"/>
                <a:ea typeface="+mn-ea"/>
                <a:cs typeface="メイリオ" panose="020B0604030504040204" pitchFamily="50" charset="-128"/>
              </a:rPr>
              <a:t>3</a:t>
            </a:r>
          </a:p>
        </p:txBody>
      </p:sp>
      <p:sp>
        <p:nvSpPr>
          <p:cNvPr id="27" name="タイトル 1">
            <a:extLst>
              <a:ext uri="{FF2B5EF4-FFF2-40B4-BE49-F238E27FC236}">
                <a16:creationId xmlns:a16="http://schemas.microsoft.com/office/drawing/2014/main" id="{A5B03A8A-CD5F-4C7F-B0BE-4F6CE8D1D75E}"/>
              </a:ext>
            </a:extLst>
          </p:cNvPr>
          <p:cNvSpPr txBox="1">
            <a:spLocks/>
          </p:cNvSpPr>
          <p:nvPr/>
        </p:nvSpPr>
        <p:spPr>
          <a:xfrm>
            <a:off x="889483" y="3424154"/>
            <a:ext cx="5353196"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fontAlgn="ctr"/>
            <a:r>
              <a:rPr lang="ja-JP" altLang="en-US" sz="2000" b="1" dirty="0">
                <a:solidFill>
                  <a:srgbClr val="6E953B"/>
                </a:solidFill>
                <a:latin typeface="+mn-ea"/>
                <a:ea typeface="+mn-ea"/>
                <a:cs typeface="メイリオ" panose="020B0604030504040204" pitchFamily="50" charset="-128"/>
              </a:rPr>
              <a:t>リサーチ</a:t>
            </a:r>
            <a:r>
              <a:rPr lang="en-US" altLang="ja-JP" sz="2000" b="1" dirty="0">
                <a:solidFill>
                  <a:srgbClr val="6E953B"/>
                </a:solidFill>
                <a:latin typeface="+mn-ea"/>
                <a:ea typeface="+mn-ea"/>
                <a:cs typeface="メイリオ" panose="020B0604030504040204" pitchFamily="50" charset="-128"/>
              </a:rPr>
              <a:t>Special</a:t>
            </a:r>
            <a:r>
              <a:rPr lang="en-US" altLang="ja-JP" sz="1300" b="1" dirty="0">
                <a:solidFill>
                  <a:srgbClr val="6E953B"/>
                </a:solidFill>
                <a:latin typeface="+mn-ea"/>
                <a:ea typeface="+mn-ea"/>
                <a:cs typeface="メイリオ" panose="020B0604030504040204" pitchFamily="50" charset="-128"/>
              </a:rPr>
              <a:t>(</a:t>
            </a:r>
            <a:r>
              <a:rPr lang="ja-JP" altLang="en-US" sz="1300" b="1" dirty="0">
                <a:solidFill>
                  <a:srgbClr val="6E953B"/>
                </a:solidFill>
                <a:latin typeface="+mn-ea"/>
                <a:ea typeface="+mn-ea"/>
                <a:cs typeface="メイリオ" panose="020B0604030504040204" pitchFamily="50" charset="-128"/>
              </a:rPr>
              <a:t>アンケート型</a:t>
            </a:r>
            <a:r>
              <a:rPr lang="en-US" altLang="ja-JP" sz="1300" b="1" dirty="0">
                <a:solidFill>
                  <a:srgbClr val="6E953B"/>
                </a:solidFill>
                <a:latin typeface="+mn-ea"/>
                <a:ea typeface="+mn-ea"/>
                <a:cs typeface="メイリオ" panose="020B0604030504040204" pitchFamily="50" charset="-128"/>
              </a:rPr>
              <a:t>) </a:t>
            </a:r>
          </a:p>
        </p:txBody>
      </p:sp>
      <p:sp>
        <p:nvSpPr>
          <p:cNvPr id="28" name="正方形/長方形 27">
            <a:extLst>
              <a:ext uri="{FF2B5EF4-FFF2-40B4-BE49-F238E27FC236}">
                <a16:creationId xmlns:a16="http://schemas.microsoft.com/office/drawing/2014/main" id="{B0B74A9B-7A3C-41ED-AA0E-CFED121EC495}"/>
              </a:ext>
            </a:extLst>
          </p:cNvPr>
          <p:cNvSpPr/>
          <p:nvPr/>
        </p:nvSpPr>
        <p:spPr>
          <a:xfrm>
            <a:off x="274739" y="4541347"/>
            <a:ext cx="563824" cy="494273"/>
          </a:xfrm>
          <a:prstGeom prst="rect">
            <a:avLst/>
          </a:prstGeom>
          <a:solidFill>
            <a:srgbClr val="006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2000" b="1" dirty="0">
                <a:latin typeface="+mn-ea"/>
                <a:ea typeface="+mn-ea"/>
                <a:cs typeface="メイリオ" panose="020B0604030504040204" pitchFamily="50" charset="-128"/>
              </a:rPr>
              <a:t>4</a:t>
            </a:r>
          </a:p>
        </p:txBody>
      </p:sp>
      <p:sp>
        <p:nvSpPr>
          <p:cNvPr id="29" name="タイトル 1">
            <a:extLst>
              <a:ext uri="{FF2B5EF4-FFF2-40B4-BE49-F238E27FC236}">
                <a16:creationId xmlns:a16="http://schemas.microsoft.com/office/drawing/2014/main" id="{2EDB0F75-F0D4-43E2-8AC8-D8E055E057AB}"/>
              </a:ext>
            </a:extLst>
          </p:cNvPr>
          <p:cNvSpPr txBox="1">
            <a:spLocks/>
          </p:cNvSpPr>
          <p:nvPr/>
        </p:nvSpPr>
        <p:spPr>
          <a:xfrm>
            <a:off x="889483" y="4506914"/>
            <a:ext cx="8624319"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fontAlgn="ctr"/>
            <a:r>
              <a:rPr lang="ja-JP" altLang="en-US" sz="2000" b="1" dirty="0">
                <a:solidFill>
                  <a:srgbClr val="006768"/>
                </a:solidFill>
                <a:latin typeface="+mn-ea"/>
                <a:ea typeface="+mn-ea"/>
                <a:cs typeface="メイリオ" panose="020B0604030504040204" pitchFamily="50" charset="-128"/>
              </a:rPr>
              <a:t>リードジェネレーション</a:t>
            </a:r>
            <a:r>
              <a:rPr lang="en-US" altLang="ja-JP" sz="2000" b="1" dirty="0">
                <a:solidFill>
                  <a:srgbClr val="006768"/>
                </a:solidFill>
                <a:latin typeface="+mn-ea"/>
                <a:ea typeface="+mn-ea"/>
                <a:cs typeface="メイリオ" panose="020B0604030504040204" pitchFamily="50" charset="-128"/>
              </a:rPr>
              <a:t>Special </a:t>
            </a:r>
            <a:r>
              <a:rPr lang="en-US" altLang="ja-JP" sz="1300" b="1" dirty="0">
                <a:solidFill>
                  <a:srgbClr val="006768"/>
                </a:solidFill>
                <a:latin typeface="+mn-ea"/>
                <a:ea typeface="+mn-ea"/>
                <a:cs typeface="メイリオ" panose="020B0604030504040204" pitchFamily="50" charset="-128"/>
              </a:rPr>
              <a:t>(</a:t>
            </a:r>
            <a:r>
              <a:rPr lang="ja-JP" altLang="en-US" sz="1300" b="1" dirty="0">
                <a:solidFill>
                  <a:srgbClr val="006768"/>
                </a:solidFill>
                <a:latin typeface="+mn-ea"/>
                <a:ea typeface="+mn-ea"/>
                <a:cs typeface="メイリオ" panose="020B0604030504040204" pitchFamily="50" charset="-128"/>
              </a:rPr>
              <a:t>定型フォーマット、タイアップ、ページ遷移型</a:t>
            </a:r>
            <a:r>
              <a:rPr lang="en-US" altLang="ja-JP" sz="1300" b="1" dirty="0">
                <a:solidFill>
                  <a:srgbClr val="006768"/>
                </a:solidFill>
                <a:latin typeface="+mn-ea"/>
                <a:ea typeface="+mn-ea"/>
                <a:cs typeface="メイリオ" panose="020B0604030504040204" pitchFamily="50" charset="-128"/>
              </a:rPr>
              <a:t>)</a:t>
            </a:r>
          </a:p>
        </p:txBody>
      </p:sp>
      <p:sp>
        <p:nvSpPr>
          <p:cNvPr id="30" name="正方形/長方形 29">
            <a:extLst>
              <a:ext uri="{FF2B5EF4-FFF2-40B4-BE49-F238E27FC236}">
                <a16:creationId xmlns:a16="http://schemas.microsoft.com/office/drawing/2014/main" id="{D5723EEA-A344-4974-A129-BC3EE1D37B97}"/>
              </a:ext>
            </a:extLst>
          </p:cNvPr>
          <p:cNvSpPr/>
          <p:nvPr/>
        </p:nvSpPr>
        <p:spPr>
          <a:xfrm>
            <a:off x="269319" y="5559277"/>
            <a:ext cx="563824" cy="4942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2000" b="1" dirty="0">
                <a:latin typeface="+mn-ea"/>
                <a:cs typeface="メイリオ" panose="020B0604030504040204" pitchFamily="50" charset="-128"/>
              </a:rPr>
              <a:t>5</a:t>
            </a:r>
            <a:endParaRPr lang="en-US" altLang="ja-JP" sz="2000" b="1" dirty="0">
              <a:latin typeface="+mn-ea"/>
              <a:ea typeface="+mn-ea"/>
              <a:cs typeface="メイリオ" panose="020B0604030504040204" pitchFamily="50" charset="-128"/>
            </a:endParaRPr>
          </a:p>
        </p:txBody>
      </p:sp>
      <p:sp>
        <p:nvSpPr>
          <p:cNvPr id="31" name="タイトル 1">
            <a:extLst>
              <a:ext uri="{FF2B5EF4-FFF2-40B4-BE49-F238E27FC236}">
                <a16:creationId xmlns:a16="http://schemas.microsoft.com/office/drawing/2014/main" id="{B8C8A46D-C4F9-49FE-B2D3-4264A7740236}"/>
              </a:ext>
            </a:extLst>
          </p:cNvPr>
          <p:cNvSpPr txBox="1">
            <a:spLocks/>
          </p:cNvSpPr>
          <p:nvPr/>
        </p:nvSpPr>
        <p:spPr>
          <a:xfrm>
            <a:off x="841515" y="5556738"/>
            <a:ext cx="8380210"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pPr fontAlgn="ctr"/>
            <a:r>
              <a:rPr lang="ja-JP" altLang="en-US" sz="2000" b="1" dirty="0">
                <a:solidFill>
                  <a:srgbClr val="002060"/>
                </a:solidFill>
                <a:latin typeface="+mn-ea"/>
                <a:ea typeface="+mn-ea"/>
                <a:cs typeface="メイリオ" panose="020B0604030504040204" pitchFamily="50" charset="-128"/>
              </a:rPr>
              <a:t>日経ビジネス電子版</a:t>
            </a:r>
            <a:r>
              <a:rPr lang="en-US" altLang="ja-JP" sz="2000" b="1" dirty="0">
                <a:solidFill>
                  <a:srgbClr val="002060"/>
                </a:solidFill>
                <a:latin typeface="+mn-ea"/>
                <a:ea typeface="+mn-ea"/>
                <a:cs typeface="メイリオ" panose="020B0604030504040204" pitchFamily="50" charset="-128"/>
              </a:rPr>
              <a:t>Special </a:t>
            </a:r>
            <a:r>
              <a:rPr lang="en-US" altLang="ja-JP" sz="1300" b="1" dirty="0">
                <a:solidFill>
                  <a:srgbClr val="002060"/>
                </a:solidFill>
                <a:latin typeface="+mn-ea"/>
                <a:ea typeface="+mn-ea"/>
                <a:cs typeface="メイリオ" panose="020B0604030504040204" pitchFamily="50" charset="-128"/>
              </a:rPr>
              <a:t>(</a:t>
            </a:r>
            <a:r>
              <a:rPr lang="ja-JP" altLang="en-US" sz="1300" b="1" dirty="0">
                <a:solidFill>
                  <a:srgbClr val="002060"/>
                </a:solidFill>
                <a:latin typeface="+mn-ea"/>
                <a:ea typeface="+mn-ea"/>
                <a:cs typeface="メイリオ" panose="020B0604030504040204" pitchFamily="50" charset="-128"/>
              </a:rPr>
              <a:t>自由デザイン、タイアップ、ページ遷移型</a:t>
            </a:r>
            <a:r>
              <a:rPr lang="en-US" altLang="ja-JP" sz="1300" b="1" dirty="0">
                <a:solidFill>
                  <a:srgbClr val="002060"/>
                </a:solidFill>
                <a:latin typeface="+mn-ea"/>
                <a:ea typeface="+mn-ea"/>
                <a:cs typeface="メイリオ" panose="020B0604030504040204" pitchFamily="50" charset="-128"/>
              </a:rPr>
              <a:t>)</a:t>
            </a:r>
          </a:p>
        </p:txBody>
      </p:sp>
      <p:sp>
        <p:nvSpPr>
          <p:cNvPr id="22" name="Slide Number Placeholder 6">
            <a:extLst>
              <a:ext uri="{FF2B5EF4-FFF2-40B4-BE49-F238E27FC236}">
                <a16:creationId xmlns:a16="http://schemas.microsoft.com/office/drawing/2014/main" id="{9B8B7002-BE0F-4639-9145-561F60772281}"/>
              </a:ext>
            </a:extLst>
          </p:cNvPr>
          <p:cNvSpPr txBox="1">
            <a:spLocks/>
          </p:cNvSpPr>
          <p:nvPr/>
        </p:nvSpPr>
        <p:spPr>
          <a:xfrm>
            <a:off x="7051104" y="64918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86DFF-5C23-9B49-AD2F-1D99D1467FB4}" type="slidenum">
              <a:rPr lang="ja-JP" altLang="en-US" smtClean="0"/>
              <a:pPr/>
              <a:t>3</a:t>
            </a:fld>
            <a:endParaRPr lang="ja-JP" altLang="en-US"/>
          </a:p>
        </p:txBody>
      </p:sp>
    </p:spTree>
    <p:extLst>
      <p:ext uri="{BB962C8B-B14F-4D97-AF65-F5344CB8AC3E}">
        <p14:creationId xmlns:p14="http://schemas.microsoft.com/office/powerpoint/2010/main" val="65586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5AAF44B4-1078-4C81-AE1B-67431988453A}"/>
              </a:ext>
            </a:extLst>
          </p:cNvPr>
          <p:cNvSpPr txBox="1">
            <a:spLocks/>
          </p:cNvSpPr>
          <p:nvPr/>
        </p:nvSpPr>
        <p:spPr>
          <a:xfrm>
            <a:off x="617606" y="225731"/>
            <a:ext cx="7338770" cy="543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800" kern="1200">
                <a:solidFill>
                  <a:schemeClr val="tx1"/>
                </a:solidFill>
                <a:latin typeface="HGP明朝E" panose="02020900000000000000" pitchFamily="18" charset="-128"/>
                <a:ea typeface="HGP明朝E" panose="02020900000000000000" pitchFamily="18" charset="-128"/>
                <a:cs typeface="+mj-cs"/>
              </a:defRPr>
            </a:lvl1pPr>
          </a:lstStyle>
          <a:p>
            <a:r>
              <a:rPr lang="ja-JP" altLang="en-US" sz="2000" b="1" dirty="0">
                <a:latin typeface="+mn-ea"/>
                <a:ea typeface="+mn-ea"/>
              </a:rPr>
              <a:t>日経ビジネスリードジェネレーション メニュー一覧</a:t>
            </a:r>
          </a:p>
        </p:txBody>
      </p:sp>
      <p:graphicFrame>
        <p:nvGraphicFramePr>
          <p:cNvPr id="6" name="表 5">
            <a:extLst>
              <a:ext uri="{FF2B5EF4-FFF2-40B4-BE49-F238E27FC236}">
                <a16:creationId xmlns:a16="http://schemas.microsoft.com/office/drawing/2014/main" id="{2F928DEC-3418-4D9D-B475-5A837B7A3C5A}"/>
              </a:ext>
            </a:extLst>
          </p:cNvPr>
          <p:cNvGraphicFramePr>
            <a:graphicFrameLocks noGrp="1"/>
          </p:cNvGraphicFramePr>
          <p:nvPr>
            <p:extLst>
              <p:ext uri="{D42A27DB-BD31-4B8C-83A1-F6EECF244321}">
                <p14:modId xmlns:p14="http://schemas.microsoft.com/office/powerpoint/2010/main" val="2729332856"/>
              </p:ext>
            </p:extLst>
          </p:nvPr>
        </p:nvGraphicFramePr>
        <p:xfrm>
          <a:off x="179512" y="1268760"/>
          <a:ext cx="8352927" cy="5148706"/>
        </p:xfrm>
        <a:graphic>
          <a:graphicData uri="http://schemas.openxmlformats.org/drawingml/2006/table">
            <a:tbl>
              <a:tblPr>
                <a:tableStyleId>{22838BEF-8BB2-4498-84A7-C5851F593DF1}</a:tableStyleId>
              </a:tblPr>
              <a:tblGrid>
                <a:gridCol w="2530055">
                  <a:extLst>
                    <a:ext uri="{9D8B030D-6E8A-4147-A177-3AD203B41FA5}">
                      <a16:colId xmlns:a16="http://schemas.microsoft.com/office/drawing/2014/main" val="20001"/>
                    </a:ext>
                  </a:extLst>
                </a:gridCol>
                <a:gridCol w="782313">
                  <a:extLst>
                    <a:ext uri="{9D8B030D-6E8A-4147-A177-3AD203B41FA5}">
                      <a16:colId xmlns:a16="http://schemas.microsoft.com/office/drawing/2014/main" val="1392469388"/>
                    </a:ext>
                  </a:extLst>
                </a:gridCol>
                <a:gridCol w="1224136">
                  <a:extLst>
                    <a:ext uri="{9D8B030D-6E8A-4147-A177-3AD203B41FA5}">
                      <a16:colId xmlns:a16="http://schemas.microsoft.com/office/drawing/2014/main" val="1790577622"/>
                    </a:ext>
                  </a:extLst>
                </a:gridCol>
                <a:gridCol w="1260140">
                  <a:extLst>
                    <a:ext uri="{9D8B030D-6E8A-4147-A177-3AD203B41FA5}">
                      <a16:colId xmlns:a16="http://schemas.microsoft.com/office/drawing/2014/main" val="4285718914"/>
                    </a:ext>
                  </a:extLst>
                </a:gridCol>
                <a:gridCol w="2556283">
                  <a:extLst>
                    <a:ext uri="{9D8B030D-6E8A-4147-A177-3AD203B41FA5}">
                      <a16:colId xmlns:a16="http://schemas.microsoft.com/office/drawing/2014/main" val="937517171"/>
                    </a:ext>
                  </a:extLst>
                </a:gridCol>
              </a:tblGrid>
              <a:tr h="468706">
                <a:tc>
                  <a:txBody>
                    <a:bodyPr/>
                    <a:lstStyle/>
                    <a:p>
                      <a:pPr algn="ctr" rtl="0" fontAlgn="ctr"/>
                      <a:endParaRPr lang="ja-JP" altLang="en-US" sz="1400" b="1" i="0" u="none" strike="noStrike" dirty="0">
                        <a:solidFill>
                          <a:schemeClr val="bg1"/>
                        </a:solidFill>
                        <a:effectLst/>
                        <a:latin typeface="+mn-ea"/>
                        <a:ea typeface="+mn-ea"/>
                        <a:cs typeface="Meiryo UI" panose="020B0604030504040204" pitchFamily="50" charset="-128"/>
                      </a:endParaRP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ja-JP" altLang="en-US" sz="1400" b="1" i="0" u="none" strike="noStrike" dirty="0">
                          <a:solidFill>
                            <a:schemeClr val="bg1"/>
                          </a:solidFill>
                          <a:effectLst/>
                          <a:latin typeface="+mn-ea"/>
                          <a:ea typeface="+mn-ea"/>
                          <a:cs typeface="Meiryo UI" panose="020B0604030504040204" pitchFamily="50" charset="-128"/>
                        </a:rPr>
                        <a:t>タイプ</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ja-JP" altLang="en-US" sz="1400" b="1" i="0" u="none" strike="noStrike" dirty="0">
                          <a:solidFill>
                            <a:schemeClr val="bg1"/>
                          </a:solidFill>
                          <a:effectLst/>
                          <a:latin typeface="+mn-ea"/>
                          <a:ea typeface="+mn-ea"/>
                          <a:cs typeface="Meiryo UI" panose="020B0604030504040204" pitchFamily="50" charset="-128"/>
                        </a:rPr>
                        <a:t>料金</a:t>
                      </a:r>
                    </a:p>
                    <a:p>
                      <a:pPr algn="ctr" rtl="0" fontAlgn="ctr"/>
                      <a:r>
                        <a:rPr lang="en-US" altLang="ja-JP" sz="900" b="1" i="0" u="none" strike="noStrike" dirty="0">
                          <a:solidFill>
                            <a:schemeClr val="bg1"/>
                          </a:solidFill>
                          <a:effectLst/>
                          <a:latin typeface="+mn-ea"/>
                          <a:ea typeface="+mn-ea"/>
                          <a:cs typeface="Meiryo UI" panose="020B0604030504040204" pitchFamily="50" charset="-128"/>
                        </a:rPr>
                        <a:t>※</a:t>
                      </a:r>
                      <a:r>
                        <a:rPr lang="ja-JP" altLang="en-US" sz="900" b="1" i="0" u="none" strike="noStrike" dirty="0">
                          <a:solidFill>
                            <a:schemeClr val="bg1"/>
                          </a:solidFill>
                          <a:effectLst/>
                          <a:latin typeface="+mn-ea"/>
                          <a:ea typeface="+mn-ea"/>
                          <a:cs typeface="Meiryo UI" panose="020B0604030504040204" pitchFamily="50" charset="-128"/>
                        </a:rPr>
                        <a:t>表示価格は税別</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ja-JP" altLang="en-US" sz="1400" b="1" i="0" u="none" strike="noStrike" dirty="0">
                          <a:solidFill>
                            <a:schemeClr val="bg1"/>
                          </a:solidFill>
                          <a:effectLst/>
                          <a:latin typeface="+mn-ea"/>
                          <a:ea typeface="+mn-ea"/>
                          <a:cs typeface="Meiryo UI" panose="020B0604030504040204" pitchFamily="50" charset="-128"/>
                        </a:rPr>
                        <a:t>リード件数</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rtl="0" fontAlgn="ctr"/>
                      <a:r>
                        <a:rPr lang="ja-JP" altLang="en-US" sz="1400" b="1" i="0" u="none" strike="noStrike" dirty="0">
                          <a:solidFill>
                            <a:schemeClr val="bg1"/>
                          </a:solidFill>
                          <a:effectLst/>
                          <a:latin typeface="+mn-ea"/>
                          <a:ea typeface="+mn-ea"/>
                          <a:cs typeface="Meiryo UI" panose="020B0604030504040204" pitchFamily="50" charset="-128"/>
                        </a:rPr>
                        <a:t>ご対応いただく内容</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701113733"/>
                  </a:ext>
                </a:extLst>
              </a:tr>
              <a:tr h="936000">
                <a:tc>
                  <a:txBody>
                    <a:bodyPr/>
                    <a:lstStyle/>
                    <a:p>
                      <a:pPr algn="ctr" fontAlgn="ctr"/>
                      <a:r>
                        <a:rPr lang="ja-JP" altLang="en-US" sz="1400" b="1" dirty="0">
                          <a:solidFill>
                            <a:schemeClr val="bg1"/>
                          </a:solidFill>
                          <a:latin typeface="+mn-ea"/>
                          <a:ea typeface="+mn-ea"/>
                          <a:cs typeface="メイリオ" panose="020B0604030504040204" pitchFamily="50" charset="-128"/>
                        </a:rPr>
                        <a:t>ホワイトペーパー </a:t>
                      </a:r>
                      <a:r>
                        <a:rPr lang="en-US" altLang="ja-JP" sz="1400" b="1" dirty="0">
                          <a:solidFill>
                            <a:schemeClr val="bg1"/>
                          </a:solidFill>
                          <a:latin typeface="+mn-ea"/>
                          <a:ea typeface="+mn-ea"/>
                          <a:cs typeface="メイリオ" panose="020B0604030504040204" pitchFamily="50" charset="-128"/>
                        </a:rPr>
                        <a:t>or</a:t>
                      </a:r>
                      <a:r>
                        <a:rPr lang="ja-JP" altLang="en-US" sz="1400" b="1" dirty="0">
                          <a:solidFill>
                            <a:schemeClr val="bg1"/>
                          </a:solidFill>
                          <a:latin typeface="+mn-ea"/>
                          <a:ea typeface="+mn-ea"/>
                          <a:cs typeface="メイリオ" panose="020B0604030504040204" pitchFamily="50" charset="-128"/>
                        </a:rPr>
                        <a:t> 動画掲載</a:t>
                      </a:r>
                      <a:endParaRPr lang="en-US" altLang="ja-JP" sz="1400" b="1" dirty="0">
                        <a:solidFill>
                          <a:schemeClr val="bg1"/>
                        </a:solidFill>
                        <a:latin typeface="+mn-ea"/>
                        <a:ea typeface="+mn-ea"/>
                        <a:cs typeface="メイリオ" panose="020B0604030504040204" pitchFamily="50" charset="-128"/>
                      </a:endParaRPr>
                    </a:p>
                    <a:p>
                      <a:pPr algn="ctr" fontAlgn="ctr"/>
                      <a:r>
                        <a:rPr lang="en-US" altLang="ja-JP" sz="900" b="1" dirty="0">
                          <a:solidFill>
                            <a:schemeClr val="bg1"/>
                          </a:solidFill>
                          <a:latin typeface="+mn-ea"/>
                          <a:ea typeface="+mn-ea"/>
                          <a:cs typeface="メイリオ" panose="020B0604030504040204" pitchFamily="50" charset="-128"/>
                        </a:rPr>
                        <a:t>【</a:t>
                      </a:r>
                      <a:r>
                        <a:rPr lang="ja-JP" altLang="en-US" sz="900" b="1" dirty="0">
                          <a:solidFill>
                            <a:schemeClr val="bg1"/>
                          </a:solidFill>
                          <a:latin typeface="+mn-ea"/>
                          <a:ea typeface="+mn-ea"/>
                          <a:cs typeface="メイリオ" panose="020B0604030504040204" pitchFamily="50" charset="-128"/>
                        </a:rPr>
                        <a:t>ベーシック</a:t>
                      </a:r>
                      <a:r>
                        <a:rPr lang="en-US" altLang="ja-JP" sz="900" b="1" dirty="0">
                          <a:solidFill>
                            <a:schemeClr val="bg1"/>
                          </a:solidFill>
                          <a:latin typeface="+mn-ea"/>
                          <a:ea typeface="+mn-ea"/>
                          <a:cs typeface="メイリオ" panose="020B0604030504040204" pitchFamily="50" charset="-128"/>
                        </a:rPr>
                        <a:t>】</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dirty="0">
                          <a:latin typeface="+mn-ea"/>
                          <a:ea typeface="+mn-ea"/>
                          <a:cs typeface="メイリオ" panose="020B0604030504040204" pitchFamily="50" charset="-128"/>
                        </a:rPr>
                        <a:t>件数保証 </a:t>
                      </a:r>
                      <a:endParaRPr lang="ja-JP" altLang="en-US" sz="1000" b="1" i="0" u="none" strike="noStrike" dirty="0">
                        <a:solidFill>
                          <a:srgbClr val="000000"/>
                        </a:solidFill>
                        <a:latin typeface="+mn-ea"/>
                        <a:ea typeface="+mn-ea"/>
                        <a:cs typeface="メイリオ" panose="020B0604030504040204" pitchFamily="50" charset="-128"/>
                      </a:endParaRP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400" b="1" i="0" u="none" strike="noStrike" dirty="0">
                          <a:solidFill>
                            <a:srgbClr val="C00000"/>
                          </a:solidFill>
                          <a:effectLst/>
                          <a:latin typeface="+mn-ea"/>
                          <a:ea typeface="+mn-ea"/>
                          <a:cs typeface="Meiryo UI" panose="020B0604030504040204" pitchFamily="50" charset="-128"/>
                        </a:rPr>
                        <a:t>100</a:t>
                      </a:r>
                      <a:r>
                        <a:rPr lang="ja-JP" altLang="en-US" sz="1400" b="1" i="0" u="none" strike="noStrike" dirty="0">
                          <a:solidFill>
                            <a:srgbClr val="C00000"/>
                          </a:solidFill>
                          <a:effectLst/>
                          <a:latin typeface="+mn-ea"/>
                          <a:ea typeface="+mn-ea"/>
                          <a:cs typeface="Meiryo UI" panose="020B0604030504040204" pitchFamily="50" charset="-128"/>
                        </a:rPr>
                        <a:t>万円～</a:t>
                      </a:r>
                    </a:p>
                    <a:p>
                      <a:pPr algn="ctr" rtl="0" fontAlgn="ctr"/>
                      <a:r>
                        <a:rPr lang="en-US" altLang="ja-JP" sz="900" b="1" i="0" u="none" strike="noStrike" dirty="0">
                          <a:solidFill>
                            <a:srgbClr val="C00000"/>
                          </a:solidFill>
                          <a:effectLst/>
                          <a:latin typeface="+mn-ea"/>
                          <a:ea typeface="+mn-ea"/>
                          <a:cs typeface="Meiryo UI" panose="020B0604030504040204" pitchFamily="50" charset="-128"/>
                        </a:rPr>
                        <a:t>1</a:t>
                      </a:r>
                      <a:r>
                        <a:rPr lang="ja-JP" altLang="en-US" sz="900" b="1" i="0" u="none" strike="noStrike" dirty="0">
                          <a:solidFill>
                            <a:srgbClr val="C00000"/>
                          </a:solidFill>
                          <a:effectLst/>
                          <a:latin typeface="+mn-ea"/>
                          <a:ea typeface="+mn-ea"/>
                          <a:cs typeface="Meiryo UI" panose="020B0604030504040204" pitchFamily="50" charset="-128"/>
                        </a:rPr>
                        <a:t>件</a:t>
                      </a:r>
                      <a:r>
                        <a:rPr lang="en-US" altLang="ja-JP" sz="900" b="1" i="0" u="none" strike="noStrike" dirty="0">
                          <a:solidFill>
                            <a:srgbClr val="C00000"/>
                          </a:solidFill>
                          <a:effectLst/>
                          <a:latin typeface="+mn-ea"/>
                          <a:ea typeface="+mn-ea"/>
                          <a:cs typeface="Meiryo UI" panose="020B0604030504040204" pitchFamily="50" charset="-128"/>
                        </a:rPr>
                        <a:t>/@10,000</a:t>
                      </a:r>
                      <a:r>
                        <a:rPr lang="ja-JP" altLang="en-US" sz="900" b="1" i="0" u="none" strike="noStrike" dirty="0">
                          <a:solidFill>
                            <a:srgbClr val="C00000"/>
                          </a:solidFill>
                          <a:effectLst/>
                          <a:latin typeface="+mn-ea"/>
                          <a:ea typeface="+mn-ea"/>
                          <a:cs typeface="Meiryo UI" panose="020B0604030504040204" pitchFamily="50" charset="-128"/>
                        </a:rPr>
                        <a:t>円</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400" b="1" i="0" u="none" strike="noStrike" dirty="0">
                          <a:solidFill>
                            <a:srgbClr val="C00000"/>
                          </a:solidFill>
                          <a:effectLst/>
                          <a:latin typeface="+mn-ea"/>
                          <a:ea typeface="+mn-ea"/>
                          <a:cs typeface="Meiryo UI" panose="020B0604030504040204" pitchFamily="50" charset="-128"/>
                        </a:rPr>
                        <a:t>件数保証</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rtl="0" fontAlgn="ctr"/>
                      <a:r>
                        <a:rPr lang="ja-JP" altLang="en-US" sz="1050" b="1" i="0" u="none" strike="noStrike" dirty="0">
                          <a:solidFill>
                            <a:srgbClr val="000000"/>
                          </a:solidFill>
                          <a:effectLst/>
                          <a:latin typeface="+mn-ea"/>
                          <a:ea typeface="+mn-ea"/>
                          <a:cs typeface="Meiryo UI" panose="020B0604030504040204" pitchFamily="50" charset="-128"/>
                        </a:rPr>
                        <a:t>・</a:t>
                      </a:r>
                      <a:r>
                        <a:rPr lang="en-US" altLang="ja-JP" sz="1050" b="1" i="0" u="none" strike="noStrike" dirty="0">
                          <a:solidFill>
                            <a:srgbClr val="000000"/>
                          </a:solidFill>
                          <a:effectLst/>
                          <a:latin typeface="+mn-ea"/>
                          <a:ea typeface="+mn-ea"/>
                          <a:cs typeface="Meiryo UI" panose="020B0604030504040204" pitchFamily="50" charset="-128"/>
                        </a:rPr>
                        <a:t>PDF(10MB</a:t>
                      </a:r>
                      <a:r>
                        <a:rPr lang="ja-JP" altLang="en-US" sz="1050" b="1" i="0" u="none" strike="noStrike" dirty="0">
                          <a:solidFill>
                            <a:srgbClr val="000000"/>
                          </a:solidFill>
                          <a:effectLst/>
                          <a:latin typeface="+mn-ea"/>
                          <a:ea typeface="+mn-ea"/>
                          <a:cs typeface="Meiryo UI" panose="020B0604030504040204" pitchFamily="50" charset="-128"/>
                        </a:rPr>
                        <a:t>以内</a:t>
                      </a:r>
                      <a:r>
                        <a:rPr lang="en-US" altLang="ja-JP" sz="1050" b="1" i="0" u="none" strike="noStrike" dirty="0">
                          <a:solidFill>
                            <a:srgbClr val="000000"/>
                          </a:solidFill>
                          <a:effectLst/>
                          <a:latin typeface="+mn-ea"/>
                          <a:ea typeface="+mn-ea"/>
                          <a:cs typeface="Meiryo UI" panose="020B0604030504040204" pitchFamily="50" charset="-128"/>
                        </a:rPr>
                        <a:t>)</a:t>
                      </a:r>
                      <a:r>
                        <a:rPr lang="ja-JP" altLang="en-US" sz="1050" b="1" i="0" u="none" strike="noStrike" dirty="0">
                          <a:solidFill>
                            <a:srgbClr val="000000"/>
                          </a:solidFill>
                          <a:effectLst/>
                          <a:latin typeface="+mn-ea"/>
                          <a:ea typeface="+mn-ea"/>
                          <a:cs typeface="Meiryo UI" panose="020B0604030504040204" pitchFamily="50" charset="-128"/>
                        </a:rPr>
                        <a:t>もしくは動画データ</a:t>
                      </a:r>
                      <a:r>
                        <a:rPr lang="en-US" altLang="ja-JP" sz="1050" b="1" i="0" u="none" strike="noStrike" dirty="0">
                          <a:solidFill>
                            <a:srgbClr val="000000"/>
                          </a:solidFill>
                          <a:effectLst/>
                          <a:latin typeface="+mn-ea"/>
                          <a:ea typeface="+mn-ea"/>
                          <a:cs typeface="Meiryo UI" panose="020B0604030504040204" pitchFamily="50" charset="-128"/>
                        </a:rPr>
                        <a:t>(500MB</a:t>
                      </a:r>
                      <a:r>
                        <a:rPr lang="ja-JP" altLang="en-US" sz="1050" b="1" i="0" u="none" strike="noStrike" dirty="0">
                          <a:solidFill>
                            <a:srgbClr val="000000"/>
                          </a:solidFill>
                          <a:effectLst/>
                          <a:latin typeface="+mn-ea"/>
                          <a:ea typeface="+mn-ea"/>
                          <a:cs typeface="Meiryo UI" panose="020B0604030504040204" pitchFamily="50" charset="-128"/>
                        </a:rPr>
                        <a:t>以内</a:t>
                      </a:r>
                      <a:r>
                        <a:rPr lang="en-US" altLang="ja-JP" sz="1050" b="1" i="0" u="none" strike="noStrike" dirty="0">
                          <a:solidFill>
                            <a:srgbClr val="000000"/>
                          </a:solidFill>
                          <a:effectLst/>
                          <a:latin typeface="+mn-ea"/>
                          <a:ea typeface="+mn-ea"/>
                          <a:cs typeface="Meiryo UI" panose="020B0604030504040204" pitchFamily="50" charset="-128"/>
                        </a:rPr>
                        <a:t>)</a:t>
                      </a:r>
                    </a:p>
                    <a:p>
                      <a:pPr algn="ctr" rtl="0" fontAlgn="ctr"/>
                      <a:endParaRPr lang="en-US" altLang="ja-JP" sz="1050" b="1" i="0" u="none" strike="noStrike" dirty="0">
                        <a:solidFill>
                          <a:srgbClr val="000000"/>
                        </a:solidFill>
                        <a:effectLst/>
                        <a:latin typeface="+mn-ea"/>
                        <a:ea typeface="+mn-ea"/>
                        <a:cs typeface="Meiryo UI" panose="020B0604030504040204" pitchFamily="50" charset="-128"/>
                      </a:endParaRPr>
                    </a:p>
                    <a:p>
                      <a:pPr algn="ctr" rtl="0" fontAlgn="ctr"/>
                      <a:r>
                        <a:rPr lang="ja-JP" altLang="en-US" sz="1050" b="1" i="0" u="none" strike="noStrike" dirty="0">
                          <a:solidFill>
                            <a:srgbClr val="000000"/>
                          </a:solidFill>
                          <a:effectLst/>
                          <a:latin typeface="+mn-ea"/>
                          <a:ea typeface="+mn-ea"/>
                          <a:cs typeface="Meiryo UI" panose="020B0604030504040204" pitchFamily="50" charset="-128"/>
                        </a:rPr>
                        <a:t>＜ファイル形式＞</a:t>
                      </a:r>
                      <a:r>
                        <a:rPr lang="en-US" altLang="ja-JP" sz="1050" b="1" i="0" u="none" strike="noStrike" dirty="0">
                          <a:solidFill>
                            <a:srgbClr val="000000"/>
                          </a:solidFill>
                          <a:effectLst/>
                          <a:latin typeface="+mn-ea"/>
                          <a:ea typeface="+mn-ea"/>
                          <a:cs typeface="Meiryo UI" panose="020B0604030504040204" pitchFamily="50" charset="-128"/>
                        </a:rPr>
                        <a:t>WMV/AVI/MPG/MOV/M4V/3GP/3G2/FLV/MP4</a:t>
                      </a:r>
                      <a:r>
                        <a:rPr lang="ja-JP" altLang="en-US" sz="1050" b="1" i="0" u="none" strike="noStrike" dirty="0">
                          <a:solidFill>
                            <a:srgbClr val="000000"/>
                          </a:solidFill>
                          <a:effectLst/>
                          <a:latin typeface="+mn-ea"/>
                          <a:ea typeface="+mn-ea"/>
                          <a:cs typeface="Meiryo UI" panose="020B0604030504040204" pitchFamily="50" charset="-128"/>
                        </a:rPr>
                        <a:t>　</a:t>
                      </a:r>
                      <a:r>
                        <a:rPr lang="en-US" altLang="ja-JP" sz="1050" b="1" i="0" u="none" strike="noStrike" dirty="0">
                          <a:solidFill>
                            <a:srgbClr val="000000"/>
                          </a:solidFill>
                          <a:effectLst/>
                          <a:latin typeface="+mn-ea"/>
                          <a:ea typeface="+mn-ea"/>
                          <a:cs typeface="Meiryo UI" panose="020B0604030504040204" pitchFamily="50" charset="-128"/>
                        </a:rPr>
                        <a:t>※</a:t>
                      </a:r>
                      <a:r>
                        <a:rPr lang="ja-JP" altLang="en-US" sz="1050" b="1" i="0" u="none" strike="noStrike" dirty="0">
                          <a:solidFill>
                            <a:srgbClr val="000000"/>
                          </a:solidFill>
                          <a:effectLst/>
                          <a:latin typeface="+mn-ea"/>
                          <a:ea typeface="+mn-ea"/>
                          <a:cs typeface="Meiryo UI" panose="020B0604030504040204" pitchFamily="50" charset="-128"/>
                        </a:rPr>
                        <a:t>提供いただいた素材をもとにホワイトペーパーもしくは動画の紹介ページを制作します。</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36000">
                <a:tc>
                  <a:txBody>
                    <a:bodyPr/>
                    <a:lstStyle/>
                    <a:p>
                      <a:pPr algn="ctr" fontAlgn="ctr"/>
                      <a:r>
                        <a:rPr lang="ja-JP" altLang="en-US" sz="1400" b="1" dirty="0">
                          <a:solidFill>
                            <a:schemeClr val="bg1"/>
                          </a:solidFill>
                          <a:latin typeface="+mn-ea"/>
                          <a:ea typeface="+mn-ea"/>
                          <a:cs typeface="メイリオ" panose="020B0604030504040204" pitchFamily="50" charset="-128"/>
                        </a:rPr>
                        <a:t>ホワイトペーパー </a:t>
                      </a:r>
                      <a:r>
                        <a:rPr lang="en-US" altLang="ja-JP" sz="1400" b="1" dirty="0">
                          <a:solidFill>
                            <a:schemeClr val="bg1"/>
                          </a:solidFill>
                          <a:latin typeface="+mn-ea"/>
                          <a:ea typeface="+mn-ea"/>
                          <a:cs typeface="メイリオ" panose="020B0604030504040204" pitchFamily="50" charset="-128"/>
                        </a:rPr>
                        <a:t>or </a:t>
                      </a:r>
                      <a:r>
                        <a:rPr lang="ja-JP" altLang="en-US" sz="1400" b="1" dirty="0">
                          <a:solidFill>
                            <a:schemeClr val="bg1"/>
                          </a:solidFill>
                          <a:latin typeface="+mn-ea"/>
                          <a:ea typeface="+mn-ea"/>
                          <a:cs typeface="メイリオ" panose="020B0604030504040204" pitchFamily="50" charset="-128"/>
                        </a:rPr>
                        <a:t>動画掲載</a:t>
                      </a:r>
                      <a:endParaRPr lang="en-US" altLang="ja-JP" sz="1400" b="1" dirty="0">
                        <a:solidFill>
                          <a:schemeClr val="bg1"/>
                        </a:solidFill>
                        <a:latin typeface="+mn-ea"/>
                        <a:ea typeface="+mn-ea"/>
                        <a:cs typeface="メイリオ" panose="020B0604030504040204" pitchFamily="50" charset="-128"/>
                      </a:endParaRPr>
                    </a:p>
                    <a:p>
                      <a:pPr algn="ctr" fontAlgn="ctr"/>
                      <a:r>
                        <a:rPr lang="en-US" altLang="ja-JP" sz="900" b="1" dirty="0">
                          <a:solidFill>
                            <a:schemeClr val="bg1"/>
                          </a:solidFill>
                          <a:latin typeface="+mn-ea"/>
                          <a:ea typeface="+mn-ea"/>
                          <a:cs typeface="メイリオ" panose="020B0604030504040204" pitchFamily="50" charset="-128"/>
                        </a:rPr>
                        <a:t>【</a:t>
                      </a:r>
                      <a:r>
                        <a:rPr lang="ja-JP" altLang="en-US" sz="900" b="1" dirty="0">
                          <a:solidFill>
                            <a:schemeClr val="bg1"/>
                          </a:solidFill>
                          <a:latin typeface="+mn-ea"/>
                          <a:ea typeface="+mn-ea"/>
                          <a:cs typeface="メイリオ" panose="020B0604030504040204" pitchFamily="50" charset="-128"/>
                        </a:rPr>
                        <a:t>セグメント</a:t>
                      </a:r>
                      <a:r>
                        <a:rPr lang="en-US" altLang="ja-JP" sz="900" b="1" dirty="0">
                          <a:solidFill>
                            <a:schemeClr val="bg1"/>
                          </a:solidFill>
                          <a:latin typeface="+mn-ea"/>
                          <a:ea typeface="+mn-ea"/>
                          <a:cs typeface="メイリオ" panose="020B0604030504040204" pitchFamily="50" charset="-128"/>
                        </a:rPr>
                        <a:t>】</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861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dirty="0">
                          <a:latin typeface="+mn-ea"/>
                          <a:ea typeface="+mn-ea"/>
                          <a:cs typeface="メイリオ" panose="020B0604030504040204" pitchFamily="50" charset="-128"/>
                        </a:rPr>
                        <a:t>件数保証 </a:t>
                      </a:r>
                      <a:endParaRPr lang="ja-JP" altLang="en-US" sz="1000" b="1" i="0" u="none" strike="noStrike" dirty="0">
                        <a:solidFill>
                          <a:srgbClr val="000000"/>
                        </a:solidFill>
                        <a:latin typeface="+mn-ea"/>
                        <a:ea typeface="+mn-ea"/>
                        <a:cs typeface="メイリオ" panose="020B0604030504040204" pitchFamily="50" charset="-128"/>
                      </a:endParaRP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400" b="1" i="0" u="none" strike="noStrike" dirty="0">
                          <a:solidFill>
                            <a:srgbClr val="C00000"/>
                          </a:solidFill>
                          <a:effectLst/>
                          <a:latin typeface="+mn-ea"/>
                          <a:ea typeface="+mn-ea"/>
                          <a:cs typeface="Meiryo UI" panose="020B0604030504040204" pitchFamily="50" charset="-128"/>
                        </a:rPr>
                        <a:t>100</a:t>
                      </a:r>
                      <a:r>
                        <a:rPr lang="ja-JP" altLang="en-US" sz="1400" b="1" i="0" u="none" strike="noStrike" dirty="0">
                          <a:solidFill>
                            <a:srgbClr val="C00000"/>
                          </a:solidFill>
                          <a:effectLst/>
                          <a:latin typeface="+mn-ea"/>
                          <a:ea typeface="+mn-ea"/>
                          <a:cs typeface="Meiryo UI" panose="020B0604030504040204" pitchFamily="50" charset="-128"/>
                        </a:rPr>
                        <a:t>万円～</a:t>
                      </a:r>
                    </a:p>
                    <a:p>
                      <a:pPr algn="ctr" rtl="0" fontAlgn="ctr"/>
                      <a:r>
                        <a:rPr lang="ja-JP" altLang="en-US" sz="900" b="1" i="0" u="none" strike="noStrike" dirty="0">
                          <a:solidFill>
                            <a:srgbClr val="C00000"/>
                          </a:solidFill>
                          <a:effectLst/>
                          <a:latin typeface="+mn-ea"/>
                          <a:ea typeface="+mn-ea"/>
                          <a:cs typeface="Meiryo UI" panose="020B0604030504040204" pitchFamily="50" charset="-128"/>
                        </a:rPr>
                        <a:t>単価はセグメント次第</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件数保証</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ja-JP" altLang="en-US" sz="14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6000">
                <a:tc>
                  <a:txBody>
                    <a:bodyPr/>
                    <a:lstStyle/>
                    <a:p>
                      <a:pPr algn="ctr" rtl="0" fontAlgn="ctr"/>
                      <a:r>
                        <a:rPr lang="ja-JP" altLang="en-US" sz="1400" b="1" i="0" u="none" strike="noStrike" dirty="0">
                          <a:solidFill>
                            <a:schemeClr val="bg1"/>
                          </a:solidFill>
                          <a:effectLst/>
                          <a:latin typeface="+mn-ea"/>
                          <a:ea typeface="+mn-ea"/>
                          <a:cs typeface="Meiryo UI" panose="020B0604030504040204" pitchFamily="50" charset="-128"/>
                        </a:rPr>
                        <a:t>リサーチ</a:t>
                      </a:r>
                      <a:r>
                        <a:rPr lang="en-US" altLang="ja-JP" sz="1400" b="1" i="0" u="none" strike="noStrike" dirty="0">
                          <a:solidFill>
                            <a:schemeClr val="bg1"/>
                          </a:solidFill>
                          <a:effectLst/>
                          <a:latin typeface="+mn-ea"/>
                          <a:ea typeface="+mn-ea"/>
                          <a:cs typeface="Meiryo UI" panose="020B0604030504040204" pitchFamily="50" charset="-128"/>
                        </a:rPr>
                        <a:t>Special</a:t>
                      </a:r>
                    </a:p>
                    <a:p>
                      <a:pPr algn="ctr" rtl="0" fontAlgn="ctr"/>
                      <a:r>
                        <a:rPr lang="en-US" altLang="ja-JP" sz="900" b="1" i="0" u="none" strike="noStrike" dirty="0">
                          <a:solidFill>
                            <a:schemeClr val="bg1"/>
                          </a:solidFill>
                          <a:effectLst/>
                          <a:latin typeface="+mn-ea"/>
                          <a:ea typeface="+mn-ea"/>
                          <a:cs typeface="Meiryo UI" panose="020B0604030504040204" pitchFamily="50" charset="-128"/>
                        </a:rPr>
                        <a:t>(</a:t>
                      </a:r>
                      <a:r>
                        <a:rPr lang="ja-JP" altLang="en-US" sz="900" b="1" i="0" u="none" strike="noStrike" dirty="0">
                          <a:solidFill>
                            <a:schemeClr val="bg1"/>
                          </a:solidFill>
                          <a:effectLst/>
                          <a:latin typeface="+mn-ea"/>
                          <a:ea typeface="+mn-ea"/>
                          <a:cs typeface="Meiryo UI" panose="020B0604030504040204" pitchFamily="50" charset="-128"/>
                        </a:rPr>
                        <a:t>アンケート型</a:t>
                      </a:r>
                      <a:r>
                        <a:rPr lang="en-US" altLang="ja-JP" sz="900" b="1" i="0" u="none" strike="noStrike" dirty="0">
                          <a:solidFill>
                            <a:schemeClr val="bg1"/>
                          </a:solidFill>
                          <a:effectLst/>
                          <a:latin typeface="+mn-ea"/>
                          <a:ea typeface="+mn-ea"/>
                          <a:cs typeface="Meiryo UI" panose="020B0604030504040204" pitchFamily="50" charset="-128"/>
                        </a:rPr>
                        <a:t>) </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E953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dirty="0">
                          <a:latin typeface="+mn-ea"/>
                          <a:ea typeface="+mn-ea"/>
                          <a:cs typeface="メイリオ" panose="020B0604030504040204" pitchFamily="50" charset="-128"/>
                        </a:rPr>
                        <a:t>件数保証 </a:t>
                      </a:r>
                      <a:endParaRPr lang="ja-JP" altLang="en-US" sz="1000" b="1" i="0" u="none" strike="noStrike" dirty="0">
                        <a:solidFill>
                          <a:srgbClr val="000000"/>
                        </a:solidFill>
                        <a:latin typeface="+mn-ea"/>
                        <a:ea typeface="+mn-ea"/>
                        <a:cs typeface="メイリオ" panose="020B0604030504040204" pitchFamily="50" charset="-128"/>
                      </a:endParaRP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400" b="1" i="0" u="none" strike="noStrike" dirty="0">
                          <a:solidFill>
                            <a:srgbClr val="C00000"/>
                          </a:solidFill>
                          <a:effectLst/>
                          <a:latin typeface="+mn-ea"/>
                          <a:ea typeface="+mn-ea"/>
                          <a:cs typeface="Meiryo UI" panose="020B0604030504040204" pitchFamily="50" charset="-128"/>
                        </a:rPr>
                        <a:t>200</a:t>
                      </a:r>
                      <a:r>
                        <a:rPr lang="ja-JP" altLang="en-US" sz="1400" b="1" i="0" u="none" strike="noStrike" dirty="0">
                          <a:solidFill>
                            <a:srgbClr val="C00000"/>
                          </a:solidFill>
                          <a:effectLst/>
                          <a:latin typeface="+mn-ea"/>
                          <a:ea typeface="+mn-ea"/>
                          <a:cs typeface="Meiryo UI" panose="020B0604030504040204" pitchFamily="50" charset="-128"/>
                        </a:rPr>
                        <a:t>万円 </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件数保証</a:t>
                      </a:r>
                      <a:endParaRPr kumimoji="1" lang="en-US" altLang="ja-JP"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150</a:t>
                      </a: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件</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050" b="1" i="0" u="none" strike="noStrike" dirty="0">
                          <a:solidFill>
                            <a:srgbClr val="000000"/>
                          </a:solidFill>
                          <a:effectLst/>
                          <a:latin typeface="+mn-ea"/>
                          <a:ea typeface="+mn-ea"/>
                          <a:cs typeface="Meiryo UI" panose="020B0604030504040204" pitchFamily="50" charset="-128"/>
                        </a:rPr>
                        <a:t>・アンケート用設問案</a:t>
                      </a:r>
                      <a:r>
                        <a:rPr lang="en-US" altLang="ja-JP" sz="1050" b="1" i="0" u="none" strike="noStrike" dirty="0">
                          <a:solidFill>
                            <a:srgbClr val="000000"/>
                          </a:solidFill>
                          <a:effectLst/>
                          <a:latin typeface="+mn-ea"/>
                          <a:ea typeface="+mn-ea"/>
                          <a:cs typeface="Meiryo UI" panose="020B0604030504040204" pitchFamily="50" charset="-128"/>
                        </a:rPr>
                        <a:t>(</a:t>
                      </a:r>
                      <a:r>
                        <a:rPr lang="ja-JP" altLang="en-US" sz="1050" b="1" i="0" u="none" strike="noStrike" dirty="0">
                          <a:solidFill>
                            <a:srgbClr val="000000"/>
                          </a:solidFill>
                          <a:effectLst/>
                          <a:latin typeface="+mn-ea"/>
                          <a:ea typeface="+mn-ea"/>
                          <a:cs typeface="Meiryo UI" panose="020B0604030504040204" pitchFamily="50" charset="-128"/>
                        </a:rPr>
                        <a:t>最大</a:t>
                      </a:r>
                      <a:r>
                        <a:rPr lang="en-US" altLang="ja-JP" sz="1050" b="1" i="0" u="none" strike="noStrike" dirty="0">
                          <a:solidFill>
                            <a:srgbClr val="000000"/>
                          </a:solidFill>
                          <a:effectLst/>
                          <a:latin typeface="+mn-ea"/>
                          <a:ea typeface="+mn-ea"/>
                          <a:cs typeface="Meiryo UI" panose="020B0604030504040204" pitchFamily="50" charset="-128"/>
                        </a:rPr>
                        <a:t>10</a:t>
                      </a:r>
                      <a:r>
                        <a:rPr lang="ja-JP" altLang="en-US" sz="1050" b="1" i="0" u="none" strike="noStrike" dirty="0">
                          <a:solidFill>
                            <a:srgbClr val="000000"/>
                          </a:solidFill>
                          <a:effectLst/>
                          <a:latin typeface="+mn-ea"/>
                          <a:ea typeface="+mn-ea"/>
                          <a:cs typeface="Meiryo UI" panose="020B0604030504040204" pitchFamily="50" charset="-128"/>
                        </a:rPr>
                        <a:t>問まで</a:t>
                      </a:r>
                      <a:r>
                        <a:rPr lang="en-US" altLang="ja-JP" sz="1050" b="1" i="0" u="none" strike="noStrike" dirty="0">
                          <a:solidFill>
                            <a:srgbClr val="000000"/>
                          </a:solidFill>
                          <a:effectLst/>
                          <a:latin typeface="+mn-ea"/>
                          <a:ea typeface="+mn-ea"/>
                          <a:cs typeface="Meiryo UI" panose="020B0604030504040204" pitchFamily="50" charset="-128"/>
                        </a:rPr>
                        <a:t>)</a:t>
                      </a:r>
                    </a:p>
                    <a:p>
                      <a:pPr algn="ctr" rtl="0" fontAlgn="ctr"/>
                      <a:r>
                        <a:rPr lang="en-US" altLang="ja-JP" sz="1050" b="1" i="0" u="none" strike="noStrike" dirty="0">
                          <a:solidFill>
                            <a:srgbClr val="000000"/>
                          </a:solidFill>
                          <a:effectLst/>
                          <a:latin typeface="+mn-ea"/>
                          <a:ea typeface="+mn-ea"/>
                          <a:cs typeface="Meiryo UI" panose="020B0604030504040204" pitchFamily="50" charset="-128"/>
                        </a:rPr>
                        <a:t>※</a:t>
                      </a:r>
                      <a:r>
                        <a:rPr lang="ja-JP" altLang="en-US" sz="1050" b="1" i="0" u="none" strike="noStrike" dirty="0">
                          <a:solidFill>
                            <a:srgbClr val="000000"/>
                          </a:solidFill>
                          <a:effectLst/>
                          <a:latin typeface="+mn-ea"/>
                          <a:ea typeface="+mn-ea"/>
                          <a:cs typeface="Meiryo UI" panose="020B0604030504040204" pitchFamily="50" charset="-128"/>
                        </a:rPr>
                        <a:t>ご提供いたただいた設問案をもとに</a:t>
                      </a:r>
                      <a:endParaRPr lang="en-US" altLang="ja-JP" sz="1050" b="1" i="0" u="none" strike="noStrike" dirty="0">
                        <a:solidFill>
                          <a:srgbClr val="000000"/>
                        </a:solidFill>
                        <a:effectLst/>
                        <a:latin typeface="+mn-ea"/>
                        <a:ea typeface="+mn-ea"/>
                        <a:cs typeface="Meiryo UI" panose="020B0604030504040204" pitchFamily="50" charset="-128"/>
                      </a:endParaRPr>
                    </a:p>
                    <a:p>
                      <a:pPr algn="ctr" rtl="0" fontAlgn="ctr"/>
                      <a:r>
                        <a:rPr lang="ja-JP" altLang="en-US" sz="1050" b="1" i="0" u="none" strike="noStrike" dirty="0">
                          <a:solidFill>
                            <a:srgbClr val="000000"/>
                          </a:solidFill>
                          <a:effectLst/>
                          <a:latin typeface="+mn-ea"/>
                          <a:ea typeface="+mn-ea"/>
                          <a:cs typeface="Meiryo UI" panose="020B0604030504040204" pitchFamily="50" charset="-128"/>
                        </a:rPr>
                        <a:t>アンケートページを制作します。</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6000">
                <a:tc>
                  <a:txBody>
                    <a:bodyPr/>
                    <a:lstStyle/>
                    <a:p>
                      <a:pPr algn="ctr" rtl="0" fontAlgn="ctr"/>
                      <a:r>
                        <a:rPr lang="ja-JP" altLang="en-US" sz="1400" b="1" i="0" u="none" strike="noStrike" dirty="0">
                          <a:solidFill>
                            <a:schemeClr val="bg1"/>
                          </a:solidFill>
                          <a:effectLst/>
                          <a:latin typeface="+mn-ea"/>
                          <a:ea typeface="+mn-ea"/>
                          <a:cs typeface="Meiryo UI" panose="020B0604030504040204" pitchFamily="50" charset="-128"/>
                        </a:rPr>
                        <a:t>リードジェネレーション</a:t>
                      </a:r>
                      <a:r>
                        <a:rPr lang="en-US" altLang="ja-JP" sz="1400" b="1" i="0" u="none" strike="noStrike" dirty="0">
                          <a:solidFill>
                            <a:schemeClr val="bg1"/>
                          </a:solidFill>
                          <a:effectLst/>
                          <a:latin typeface="+mn-ea"/>
                          <a:ea typeface="+mn-ea"/>
                          <a:cs typeface="Meiryo UI" panose="020B0604030504040204" pitchFamily="50" charset="-128"/>
                        </a:rPr>
                        <a:t>Special </a:t>
                      </a:r>
                    </a:p>
                    <a:p>
                      <a:pPr algn="ctr" rtl="0" fontAlgn="ctr"/>
                      <a:r>
                        <a:rPr lang="en-US" altLang="ja-JP" sz="900" b="1" i="0" u="none" strike="noStrike" dirty="0">
                          <a:solidFill>
                            <a:schemeClr val="bg1"/>
                          </a:solidFill>
                          <a:effectLst/>
                          <a:latin typeface="+mn-ea"/>
                          <a:ea typeface="+mn-ea"/>
                          <a:cs typeface="Meiryo UI" panose="020B0604030504040204" pitchFamily="50" charset="-128"/>
                        </a:rPr>
                        <a:t>(</a:t>
                      </a:r>
                      <a:r>
                        <a:rPr lang="ja-JP" altLang="en-US" sz="900" b="1" i="0" u="none" strike="noStrike" dirty="0">
                          <a:solidFill>
                            <a:schemeClr val="bg1"/>
                          </a:solidFill>
                          <a:effectLst/>
                          <a:latin typeface="+mn-ea"/>
                          <a:ea typeface="+mn-ea"/>
                          <a:cs typeface="Meiryo UI" panose="020B0604030504040204" pitchFamily="50" charset="-128"/>
                        </a:rPr>
                        <a:t>定型フォーマット、タイアップ、ページ遷移型</a:t>
                      </a:r>
                      <a:r>
                        <a:rPr lang="en-US" altLang="ja-JP" sz="900" b="1" i="0" u="none" strike="noStrike" dirty="0">
                          <a:solidFill>
                            <a:schemeClr val="bg1"/>
                          </a:solidFill>
                          <a:effectLst/>
                          <a:latin typeface="+mn-ea"/>
                          <a:ea typeface="+mn-ea"/>
                          <a:cs typeface="Meiryo UI" panose="020B0604030504040204" pitchFamily="50" charset="-128"/>
                        </a:rPr>
                        <a:t>)</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76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dirty="0">
                          <a:latin typeface="+mn-ea"/>
                          <a:ea typeface="+mn-ea"/>
                          <a:cs typeface="メイリオ" panose="020B0604030504040204" pitchFamily="50" charset="-128"/>
                        </a:rPr>
                        <a:t>件数保証 </a:t>
                      </a:r>
                      <a:endParaRPr lang="ja-JP" altLang="en-US" sz="1000" b="1" i="0" u="none" strike="noStrike" dirty="0">
                        <a:solidFill>
                          <a:srgbClr val="000000"/>
                        </a:solidFill>
                        <a:latin typeface="+mn-ea"/>
                        <a:ea typeface="+mn-ea"/>
                        <a:cs typeface="メイリオ" panose="020B0604030504040204" pitchFamily="50" charset="-128"/>
                      </a:endParaRP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rgbClr val="C00000"/>
                          </a:solidFill>
                          <a:effectLst/>
                          <a:latin typeface="+mn-ea"/>
                          <a:ea typeface="+mn-ea"/>
                          <a:cs typeface="Meiryo UI" panose="020B0604030504040204" pitchFamily="50" charset="-128"/>
                        </a:rPr>
                        <a:t>250</a:t>
                      </a:r>
                      <a:r>
                        <a:rPr lang="ja-JP" altLang="en-US" sz="1400" b="1" i="0" u="none" strike="noStrike" dirty="0">
                          <a:solidFill>
                            <a:srgbClr val="C00000"/>
                          </a:solidFill>
                          <a:effectLst/>
                          <a:latin typeface="+mn-ea"/>
                          <a:ea typeface="+mn-ea"/>
                          <a:cs typeface="Meiryo UI" panose="020B0604030504040204" pitchFamily="50" charset="-128"/>
                        </a:rPr>
                        <a:t>万円 </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400" b="1" i="0" u="none" strike="noStrike" dirty="0">
                          <a:solidFill>
                            <a:srgbClr val="C00000"/>
                          </a:solidFill>
                          <a:effectLst/>
                          <a:latin typeface="+mn-ea"/>
                          <a:ea typeface="+mn-ea"/>
                          <a:cs typeface="Meiryo UI" panose="020B0604030504040204" pitchFamily="50" charset="-128"/>
                        </a:rPr>
                        <a:t>件数保証</a:t>
                      </a:r>
                      <a:br>
                        <a:rPr lang="en-US" altLang="ja-JP" sz="1400" b="1" i="0" u="none" strike="noStrike" dirty="0">
                          <a:solidFill>
                            <a:srgbClr val="C00000"/>
                          </a:solidFill>
                          <a:effectLst/>
                          <a:latin typeface="+mn-ea"/>
                          <a:ea typeface="+mn-ea"/>
                          <a:cs typeface="Meiryo UI" panose="020B0604030504040204" pitchFamily="50" charset="-128"/>
                        </a:rPr>
                      </a:br>
                      <a:r>
                        <a:rPr lang="en-US" altLang="ja-JP" sz="1400" b="1" i="0" u="none" strike="noStrike" dirty="0">
                          <a:solidFill>
                            <a:srgbClr val="C00000"/>
                          </a:solidFill>
                          <a:effectLst/>
                          <a:latin typeface="+mn-ea"/>
                          <a:ea typeface="+mn-ea"/>
                          <a:cs typeface="Meiryo UI" panose="020B0604030504040204" pitchFamily="50" charset="-128"/>
                        </a:rPr>
                        <a:t>200</a:t>
                      </a:r>
                      <a:r>
                        <a:rPr lang="ja-JP" altLang="en-US" sz="1400" b="1" i="0" u="none" strike="noStrike" dirty="0">
                          <a:solidFill>
                            <a:srgbClr val="C00000"/>
                          </a:solidFill>
                          <a:effectLst/>
                          <a:latin typeface="+mn-ea"/>
                          <a:ea typeface="+mn-ea"/>
                          <a:cs typeface="Meiryo UI" panose="020B0604030504040204" pitchFamily="50" charset="-128"/>
                        </a:rPr>
                        <a:t>件</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dirty="0">
                          <a:latin typeface="+mn-ea"/>
                          <a:ea typeface="+mn-ea"/>
                        </a:rPr>
                        <a:t>打合せ、取材のうえで、定型フォーマットのタイアップページを作成・掲載します。</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6898595"/>
                  </a:ext>
                </a:extLst>
              </a:tr>
              <a:tr h="936000">
                <a:tc>
                  <a:txBody>
                    <a:bodyPr/>
                    <a:lstStyle/>
                    <a:p>
                      <a:pPr algn="ctr" rtl="0" fontAlgn="ctr"/>
                      <a:r>
                        <a:rPr lang="ja-JP" altLang="en-US" sz="1400" b="1" i="0" u="none" strike="noStrike" dirty="0">
                          <a:solidFill>
                            <a:schemeClr val="bg1"/>
                          </a:solidFill>
                          <a:effectLst/>
                          <a:latin typeface="+mn-ea"/>
                          <a:ea typeface="+mn-ea"/>
                          <a:cs typeface="Meiryo UI" panose="020B0604030504040204" pitchFamily="50" charset="-128"/>
                        </a:rPr>
                        <a:t>日経ビジネス電子版</a:t>
                      </a:r>
                      <a:r>
                        <a:rPr lang="en-US" altLang="ja-JP" sz="1400" b="1" i="0" u="none" strike="noStrike" dirty="0">
                          <a:solidFill>
                            <a:schemeClr val="bg1"/>
                          </a:solidFill>
                          <a:effectLst/>
                          <a:latin typeface="+mn-ea"/>
                          <a:ea typeface="+mn-ea"/>
                          <a:cs typeface="Meiryo UI" panose="020B0604030504040204" pitchFamily="50" charset="-128"/>
                        </a:rPr>
                        <a:t>Special </a:t>
                      </a:r>
                    </a:p>
                    <a:p>
                      <a:pPr algn="ctr" rtl="0" fontAlgn="ctr"/>
                      <a:r>
                        <a:rPr lang="en-US" altLang="ja-JP" sz="900" b="1" i="0" u="none" strike="noStrike" dirty="0">
                          <a:solidFill>
                            <a:schemeClr val="bg1"/>
                          </a:solidFill>
                          <a:effectLst/>
                          <a:latin typeface="+mn-ea"/>
                          <a:ea typeface="+mn-ea"/>
                          <a:cs typeface="Meiryo UI" panose="020B0604030504040204" pitchFamily="50" charset="-128"/>
                        </a:rPr>
                        <a:t>(</a:t>
                      </a:r>
                      <a:r>
                        <a:rPr lang="ja-JP" altLang="en-US" sz="900" b="1" i="0" u="none" strike="noStrike" dirty="0">
                          <a:solidFill>
                            <a:schemeClr val="bg1"/>
                          </a:solidFill>
                          <a:effectLst/>
                          <a:latin typeface="+mn-ea"/>
                          <a:ea typeface="+mn-ea"/>
                          <a:cs typeface="Meiryo UI" panose="020B0604030504040204" pitchFamily="50" charset="-128"/>
                        </a:rPr>
                        <a:t>タイアップ、ページ遷移型</a:t>
                      </a:r>
                      <a:r>
                        <a:rPr lang="en-US" altLang="ja-JP" sz="900" b="1" i="0" u="none" strike="noStrike" dirty="0">
                          <a:solidFill>
                            <a:schemeClr val="bg1"/>
                          </a:solidFill>
                          <a:effectLst/>
                          <a:latin typeface="+mn-ea"/>
                          <a:ea typeface="+mn-ea"/>
                          <a:cs typeface="Meiryo UI" panose="020B0604030504040204" pitchFamily="50" charset="-128"/>
                        </a:rPr>
                        <a:t>)</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ctr"/>
                      <a:r>
                        <a:rPr lang="ja-JP" altLang="en-US" sz="1000" b="1" i="0" u="none" strike="noStrike" dirty="0">
                          <a:solidFill>
                            <a:srgbClr val="000000"/>
                          </a:solidFill>
                          <a:effectLst/>
                          <a:latin typeface="+mn-ea"/>
                          <a:ea typeface="+mn-ea"/>
                          <a:cs typeface="Meiryo UI" panose="020B0604030504040204" pitchFamily="50" charset="-128"/>
                        </a:rPr>
                        <a:t>期間保証</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rgbClr val="C00000"/>
                          </a:solidFill>
                          <a:effectLst/>
                          <a:latin typeface="+mn-ea"/>
                          <a:ea typeface="+mn-ea"/>
                          <a:cs typeface="Meiryo UI" panose="020B0604030504040204" pitchFamily="50" charset="-128"/>
                        </a:rPr>
                        <a:t>350</a:t>
                      </a:r>
                      <a:r>
                        <a:rPr lang="ja-JP" altLang="en-US" sz="1400" b="1" i="0" u="none" strike="noStrike" dirty="0">
                          <a:solidFill>
                            <a:srgbClr val="C00000"/>
                          </a:solidFill>
                          <a:effectLst/>
                          <a:latin typeface="+mn-ea"/>
                          <a:ea typeface="+mn-ea"/>
                          <a:cs typeface="Meiryo UI" panose="020B0604030504040204" pitchFamily="50" charset="-128"/>
                        </a:rPr>
                        <a:t>万円 </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400" b="1" i="0" u="none" strike="noStrike" dirty="0">
                          <a:solidFill>
                            <a:srgbClr val="C00000"/>
                          </a:solidFill>
                          <a:effectLst/>
                          <a:latin typeface="+mn-ea"/>
                          <a:ea typeface="+mn-ea"/>
                          <a:cs typeface="Meiryo UI" panose="020B0604030504040204" pitchFamily="50" charset="-128"/>
                        </a:rPr>
                        <a:t>150</a:t>
                      </a:r>
                      <a:r>
                        <a:rPr lang="ja-JP" altLang="en-US" sz="1400" b="1" i="0" u="none" strike="noStrike" dirty="0">
                          <a:solidFill>
                            <a:srgbClr val="C00000"/>
                          </a:solidFill>
                          <a:effectLst/>
                          <a:latin typeface="+mn-ea"/>
                          <a:ea typeface="+mn-ea"/>
                          <a:cs typeface="Meiryo UI" panose="020B0604030504040204" pitchFamily="50" charset="-128"/>
                        </a:rPr>
                        <a:t>件想定</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dirty="0">
                          <a:latin typeface="+mn-ea"/>
                          <a:ea typeface="+mn-ea"/>
                        </a:rPr>
                        <a:t>打合せ、取材のうえで、タイアップページを作成・掲載します。</a:t>
                      </a:r>
                    </a:p>
                  </a:txBody>
                  <a:tcPr marL="8792" marR="8792"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8086108"/>
                  </a:ext>
                </a:extLst>
              </a:tr>
            </a:tbl>
          </a:graphicData>
        </a:graphic>
      </p:graphicFrame>
      <p:sp>
        <p:nvSpPr>
          <p:cNvPr id="8" name="Slide Number Placeholder 6">
            <a:extLst>
              <a:ext uri="{FF2B5EF4-FFF2-40B4-BE49-F238E27FC236}">
                <a16:creationId xmlns:a16="http://schemas.microsoft.com/office/drawing/2014/main" id="{089B4327-D9D7-47F7-B420-7DB0DE18895A}"/>
              </a:ext>
            </a:extLst>
          </p:cNvPr>
          <p:cNvSpPr txBox="1">
            <a:spLocks/>
          </p:cNvSpPr>
          <p:nvPr/>
        </p:nvSpPr>
        <p:spPr>
          <a:xfrm>
            <a:off x="7051104" y="64918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86DFF-5C23-9B49-AD2F-1D99D1467FB4}" type="slidenum">
              <a:rPr lang="ja-JP" altLang="en-US" smtClean="0"/>
              <a:pPr/>
              <a:t>4</a:t>
            </a:fld>
            <a:endParaRPr lang="ja-JP" altLang="en-US"/>
          </a:p>
        </p:txBody>
      </p:sp>
    </p:spTree>
    <p:extLst>
      <p:ext uri="{BB962C8B-B14F-4D97-AF65-F5344CB8AC3E}">
        <p14:creationId xmlns:p14="http://schemas.microsoft.com/office/powerpoint/2010/main" val="23948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2CB6EC8-BBEA-4456-BB7C-8B25131410D6}"/>
              </a:ext>
            </a:extLst>
          </p:cNvPr>
          <p:cNvSpPr txBox="1"/>
          <p:nvPr/>
        </p:nvSpPr>
        <p:spPr>
          <a:xfrm>
            <a:off x="5328084" y="5540898"/>
            <a:ext cx="1047082" cy="261610"/>
          </a:xfrm>
          <a:prstGeom prst="rect">
            <a:avLst/>
          </a:prstGeom>
          <a:noFill/>
        </p:spPr>
        <p:txBody>
          <a:bodyPr wrap="none" rtlCol="0">
            <a:spAutoFit/>
          </a:bodyPr>
          <a:lstStyle/>
          <a:p>
            <a:r>
              <a:rPr kumimoji="1" lang="en-US" altLang="ja-JP" sz="1100" b="1" dirty="0">
                <a:solidFill>
                  <a:schemeClr val="bg1"/>
                </a:solidFill>
                <a:latin typeface="+mn-ea"/>
                <a:cs typeface="Meiryo UI" panose="020B0604030504040204" pitchFamily="50" charset="-128"/>
              </a:rPr>
              <a:t>2021.03.11</a:t>
            </a:r>
            <a:r>
              <a:rPr lang="ja-JP" altLang="en-US" sz="1100" b="1" dirty="0">
                <a:solidFill>
                  <a:schemeClr val="bg1"/>
                </a:solidFill>
                <a:latin typeface="+mn-ea"/>
                <a:cs typeface="Meiryo UI" panose="020B0604030504040204" pitchFamily="50" charset="-128"/>
              </a:rPr>
              <a:t>版</a:t>
            </a:r>
            <a:endParaRPr kumimoji="1" lang="en-US" altLang="ja-JP" sz="1100" b="1" dirty="0">
              <a:solidFill>
                <a:schemeClr val="bg1"/>
              </a:solidFill>
              <a:latin typeface="+mn-ea"/>
              <a:cs typeface="Meiryo UI" panose="020B0604030504040204" pitchFamily="50" charset="-128"/>
            </a:endParaRPr>
          </a:p>
        </p:txBody>
      </p:sp>
      <p:sp>
        <p:nvSpPr>
          <p:cNvPr id="4" name="テキスト ボックス 3">
            <a:extLst>
              <a:ext uri="{FF2B5EF4-FFF2-40B4-BE49-F238E27FC236}">
                <a16:creationId xmlns:a16="http://schemas.microsoft.com/office/drawing/2014/main" id="{B1E409A3-AEA7-4725-AC5D-024845349BBA}"/>
              </a:ext>
            </a:extLst>
          </p:cNvPr>
          <p:cNvSpPr txBox="1"/>
          <p:nvPr/>
        </p:nvSpPr>
        <p:spPr>
          <a:xfrm>
            <a:off x="2297360" y="2690336"/>
            <a:ext cx="4671471" cy="1477328"/>
          </a:xfrm>
          <a:prstGeom prst="rect">
            <a:avLst/>
          </a:prstGeom>
          <a:solidFill>
            <a:schemeClr val="bg1">
              <a:alpha val="60000"/>
            </a:schemeClr>
          </a:solidFill>
        </p:spPr>
        <p:txBody>
          <a:bodyPr wrap="none" rtlCol="0">
            <a:spAutoFit/>
          </a:bodyPr>
          <a:lstStyle/>
          <a:p>
            <a:pPr algn="ctr"/>
            <a:r>
              <a:rPr lang="ja-JP" altLang="en-US" sz="24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日経ビジネス</a:t>
            </a:r>
            <a:r>
              <a:rPr lang="en-US" altLang="ja-JP" sz="24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 </a:t>
            </a:r>
            <a:r>
              <a:rPr lang="ja-JP" altLang="en-US" sz="24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リードジェネレーション</a:t>
            </a:r>
            <a:endParaRPr lang="en-US" altLang="ja-JP" sz="24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pPr algn="ctr"/>
            <a:endParaRPr lang="en-US" altLang="ja-JP" sz="12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pPr algn="ctr"/>
            <a:r>
              <a:rPr lang="ja-JP" altLang="en-US" sz="5400" u="sng"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メニュー紹介</a:t>
            </a:r>
            <a:endParaRPr lang="en-US" altLang="ja-JP" sz="5400" u="sng"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9113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正方形/長方形 86">
            <a:extLst>
              <a:ext uri="{FF2B5EF4-FFF2-40B4-BE49-F238E27FC236}">
                <a16:creationId xmlns:a16="http://schemas.microsoft.com/office/drawing/2014/main" id="{B76A114B-C679-4F09-B3E4-645979461FCF}"/>
              </a:ext>
            </a:extLst>
          </p:cNvPr>
          <p:cNvSpPr/>
          <p:nvPr/>
        </p:nvSpPr>
        <p:spPr bwMode="auto">
          <a:xfrm>
            <a:off x="3449265" y="1780604"/>
            <a:ext cx="4618342" cy="2910635"/>
          </a:xfrm>
          <a:prstGeom prst="rect">
            <a:avLst/>
          </a:prstGeom>
          <a:pattFill prst="pct60">
            <a:fgClr>
              <a:schemeClr val="accent2">
                <a:lumMod val="60000"/>
                <a:lumOff val="40000"/>
              </a:schemeClr>
            </a:fgClr>
            <a:bgClr>
              <a:schemeClr val="bg1"/>
            </a:bgClr>
          </a:pattFill>
          <a:ln w="28575">
            <a:noFill/>
            <a:prstDash val="sysDot"/>
            <a:miter lim="800000"/>
            <a:headEnd/>
            <a:tailEnd/>
          </a:ln>
        </p:spPr>
        <p:txBody>
          <a:bodyPr wrap="none" rtlCol="0" anchor="t"/>
          <a:lstStyle/>
          <a:p>
            <a:pPr fontAlgn="auto">
              <a:spcBef>
                <a:spcPts val="0"/>
              </a:spcBef>
              <a:spcAft>
                <a:spcPts val="0"/>
              </a:spcAft>
            </a:pP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79" name="テキスト ボックス 2">
            <a:extLst>
              <a:ext uri="{FF2B5EF4-FFF2-40B4-BE49-F238E27FC236}">
                <a16:creationId xmlns:a16="http://schemas.microsoft.com/office/drawing/2014/main" id="{ED48F7AD-B8A1-40AB-9B7C-09F0F52A311B}"/>
              </a:ext>
            </a:extLst>
          </p:cNvPr>
          <p:cNvSpPr txBox="1">
            <a:spLocks noChangeArrowheads="1"/>
          </p:cNvSpPr>
          <p:nvPr/>
        </p:nvSpPr>
        <p:spPr bwMode="auto">
          <a:xfrm>
            <a:off x="4145342" y="2176065"/>
            <a:ext cx="2371162" cy="261610"/>
          </a:xfrm>
          <a:prstGeom prst="rect">
            <a:avLst/>
          </a:prstGeom>
          <a:noFill/>
          <a:ln w="9525">
            <a:noFill/>
            <a:miter lim="800000"/>
            <a:headEnd/>
            <a:tailEnd/>
          </a:ln>
        </p:spPr>
        <p:txBody>
          <a:bodyPr wrap="none">
            <a:spAutoFit/>
          </a:bodyPr>
          <a:lstStyle/>
          <a:p>
            <a:pPr algn="ctr"/>
            <a:r>
              <a:rPr lang="ja-JP" altLang="en-US" sz="1100" b="1" dirty="0">
                <a:latin typeface="游ゴシック" panose="020B0400000000000000" pitchFamily="50" charset="-128"/>
                <a:ea typeface="游ゴシック" panose="020B0400000000000000" pitchFamily="50" charset="-128"/>
              </a:rPr>
              <a:t>ホワイトペーパー</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動画紹介ページ</a:t>
            </a:r>
          </a:p>
        </p:txBody>
      </p:sp>
      <p:sp>
        <p:nvSpPr>
          <p:cNvPr id="80" name="テキスト ボックス 2">
            <a:extLst>
              <a:ext uri="{FF2B5EF4-FFF2-40B4-BE49-F238E27FC236}">
                <a16:creationId xmlns:a16="http://schemas.microsoft.com/office/drawing/2014/main" id="{A62CE59C-34FE-4793-BD2E-279A4C2101D8}"/>
              </a:ext>
            </a:extLst>
          </p:cNvPr>
          <p:cNvSpPr txBox="1">
            <a:spLocks noChangeArrowheads="1"/>
          </p:cNvSpPr>
          <p:nvPr/>
        </p:nvSpPr>
        <p:spPr bwMode="auto">
          <a:xfrm>
            <a:off x="3455876" y="1838000"/>
            <a:ext cx="4588100" cy="307777"/>
          </a:xfrm>
          <a:prstGeom prst="rect">
            <a:avLst/>
          </a:prstGeom>
          <a:noFill/>
          <a:ln w="9525">
            <a:noFill/>
            <a:miter lim="800000"/>
            <a:headEnd/>
            <a:tailEnd/>
          </a:ln>
        </p:spPr>
        <p:txBody>
          <a:bodyPr wrap="square">
            <a:spAutoFit/>
          </a:bodyPr>
          <a:lstStyle/>
          <a:p>
            <a:pPr algn="ctr"/>
            <a:r>
              <a:rPr lang="ja-JP" altLang="en-US" sz="1400" b="1" dirty="0">
                <a:latin typeface="游ゴシック" panose="020B0400000000000000" pitchFamily="50" charset="-128"/>
                <a:ea typeface="游ゴシック" panose="020B0400000000000000" pitchFamily="50" charset="-128"/>
              </a:rPr>
              <a:t>約</a:t>
            </a:r>
            <a:r>
              <a:rPr lang="en-US" altLang="ja-JP" sz="1400" b="1" dirty="0">
                <a:latin typeface="游ゴシック" panose="020B0400000000000000" pitchFamily="50" charset="-128"/>
                <a:ea typeface="游ゴシック" panose="020B0400000000000000" pitchFamily="50" charset="-128"/>
              </a:rPr>
              <a:t>400</a:t>
            </a:r>
            <a:r>
              <a:rPr lang="ja-JP" altLang="en-US" sz="1400" b="1" dirty="0">
                <a:latin typeface="游ゴシック" panose="020B0400000000000000" pitchFamily="50" charset="-128"/>
                <a:ea typeface="游ゴシック" panose="020B0400000000000000" pitchFamily="50" charset="-128"/>
              </a:rPr>
              <a:t>～</a:t>
            </a:r>
            <a:r>
              <a:rPr lang="en-US" altLang="ja-JP" sz="1400" b="1" dirty="0">
                <a:latin typeface="游ゴシック" panose="020B0400000000000000" pitchFamily="50" charset="-128"/>
                <a:ea typeface="游ゴシック" panose="020B0400000000000000" pitchFamily="50" charset="-128"/>
              </a:rPr>
              <a:t>500</a:t>
            </a:r>
            <a:r>
              <a:rPr lang="ja-JP" altLang="en-US" sz="1400" b="1" dirty="0">
                <a:latin typeface="游ゴシック" panose="020B0400000000000000" pitchFamily="50" charset="-128"/>
                <a:ea typeface="游ゴシック" panose="020B0400000000000000" pitchFamily="50" charset="-128"/>
              </a:rPr>
              <a:t>文字程度の資料の紹介文を掲載</a:t>
            </a:r>
          </a:p>
        </p:txBody>
      </p:sp>
      <p:sp>
        <p:nvSpPr>
          <p:cNvPr id="81" name="正方形/長方形 80">
            <a:extLst>
              <a:ext uri="{FF2B5EF4-FFF2-40B4-BE49-F238E27FC236}">
                <a16:creationId xmlns:a16="http://schemas.microsoft.com/office/drawing/2014/main" id="{DD6700D2-91D4-4A1F-A352-D2E4957D3F0E}"/>
              </a:ext>
            </a:extLst>
          </p:cNvPr>
          <p:cNvSpPr/>
          <p:nvPr/>
        </p:nvSpPr>
        <p:spPr bwMode="auto">
          <a:xfrm>
            <a:off x="3455876" y="1517628"/>
            <a:ext cx="4618342" cy="260537"/>
          </a:xfrm>
          <a:prstGeom prst="rect">
            <a:avLst/>
          </a:prstGeom>
          <a:solidFill>
            <a:srgbClr val="6D6E71"/>
          </a:solidFill>
          <a:ln w="28575">
            <a:noFill/>
            <a:prstDash val="sysDot"/>
            <a:miter lim="800000"/>
            <a:headEnd/>
            <a:tailEnd/>
          </a:ln>
        </p:spPr>
        <p:txBody>
          <a:bodyPr wrap="none" tIns="54000" bIns="18000" rtlCol="0" anchor="t"/>
          <a:lstStyle/>
          <a:p>
            <a:pPr algn="ctr" fontAlgn="auto">
              <a:spcBef>
                <a:spcPts val="0"/>
              </a:spcBef>
              <a:spcAft>
                <a:spcPts val="0"/>
              </a:spcAft>
            </a:pPr>
            <a:r>
              <a:rPr lang="ja-JP" altLang="en-US" sz="1200" b="1" dirty="0">
                <a:solidFill>
                  <a:schemeClr val="bg1"/>
                </a:solidFill>
                <a:latin typeface="游ゴシック" panose="020B0400000000000000" pitchFamily="50" charset="-128"/>
                <a:ea typeface="游ゴシック" panose="020B0400000000000000" pitchFamily="50" charset="-128"/>
              </a:rPr>
              <a:t>ホワイトペーパー（</a:t>
            </a:r>
            <a:r>
              <a:rPr lang="en-US" altLang="ja-JP" sz="1200" b="1" dirty="0">
                <a:solidFill>
                  <a:schemeClr val="bg1"/>
                </a:solidFill>
                <a:latin typeface="游ゴシック" panose="020B0400000000000000" pitchFamily="50" charset="-128"/>
                <a:ea typeface="游ゴシック" panose="020B0400000000000000" pitchFamily="50" charset="-128"/>
              </a:rPr>
              <a:t>PDF</a:t>
            </a:r>
            <a:r>
              <a:rPr lang="ja-JP" altLang="en-US" sz="1200" b="1" dirty="0">
                <a:solidFill>
                  <a:schemeClr val="bg1"/>
                </a:solidFill>
                <a:latin typeface="游ゴシック" panose="020B0400000000000000" pitchFamily="50" charset="-128"/>
                <a:ea typeface="游ゴシック" panose="020B0400000000000000" pitchFamily="50" charset="-128"/>
              </a:rPr>
              <a:t>）</a:t>
            </a:r>
            <a:r>
              <a:rPr lang="en-US" altLang="ja-JP" sz="1200" b="1" dirty="0">
                <a:solidFill>
                  <a:schemeClr val="bg1"/>
                </a:solidFill>
                <a:latin typeface="游ゴシック" panose="020B0400000000000000" pitchFamily="50" charset="-128"/>
                <a:ea typeface="游ゴシック" panose="020B0400000000000000" pitchFamily="50" charset="-128"/>
              </a:rPr>
              <a:t>/</a:t>
            </a:r>
            <a:r>
              <a:rPr lang="ja-JP" altLang="en-US" sz="1200" b="1" dirty="0">
                <a:solidFill>
                  <a:schemeClr val="bg1"/>
                </a:solidFill>
                <a:latin typeface="游ゴシック" panose="020B0400000000000000" pitchFamily="50" charset="-128"/>
                <a:ea typeface="游ゴシック" panose="020B0400000000000000" pitchFamily="50" charset="-128"/>
              </a:rPr>
              <a:t>動画紹介ページ</a:t>
            </a:r>
          </a:p>
        </p:txBody>
      </p:sp>
      <p:sp>
        <p:nvSpPr>
          <p:cNvPr id="114" name="テキスト ボックス 113">
            <a:extLst>
              <a:ext uri="{FF2B5EF4-FFF2-40B4-BE49-F238E27FC236}">
                <a16:creationId xmlns:a16="http://schemas.microsoft.com/office/drawing/2014/main" id="{0CC127EA-C641-4A41-8BEB-6EBB46F2D84C}"/>
              </a:ext>
            </a:extLst>
          </p:cNvPr>
          <p:cNvSpPr txBox="1"/>
          <p:nvPr/>
        </p:nvSpPr>
        <p:spPr bwMode="auto">
          <a:xfrm>
            <a:off x="4591423" y="4445780"/>
            <a:ext cx="1168709" cy="200055"/>
          </a:xfrm>
          <a:prstGeom prst="rect">
            <a:avLst/>
          </a:prstGeom>
          <a:noFill/>
          <a:ln w="9525">
            <a:noFill/>
            <a:miter lim="800000"/>
            <a:headEnd/>
            <a:tailEnd/>
          </a:ln>
        </p:spPr>
        <p:txBody>
          <a:bodyPr wrap="square" rtlCol="0">
            <a:spAutoFit/>
          </a:bodyPr>
          <a:lstStyle/>
          <a:p>
            <a:pPr eaLnBrk="1" hangingPunct="1"/>
            <a:r>
              <a:rPr kumimoji="1" lang="en-US" altLang="ja-JP" sz="700" b="1" dirty="0">
                <a:solidFill>
                  <a:schemeClr val="tx1"/>
                </a:solidFill>
                <a:latin typeface="游ゴシック" panose="020B0400000000000000" pitchFamily="50" charset="-128"/>
                <a:ea typeface="游ゴシック" panose="020B0400000000000000" pitchFamily="50" charset="-128"/>
              </a:rPr>
              <a:t>※</a:t>
            </a:r>
            <a:r>
              <a:rPr kumimoji="1" lang="ja-JP" altLang="en-US" sz="700" b="1" dirty="0">
                <a:solidFill>
                  <a:schemeClr val="tx1"/>
                </a:solidFill>
                <a:latin typeface="游ゴシック" panose="020B0400000000000000" pitchFamily="50" charset="-128"/>
                <a:ea typeface="游ゴシック" panose="020B0400000000000000" pitchFamily="50" charset="-128"/>
              </a:rPr>
              <a:t>画像はイメージです</a:t>
            </a:r>
          </a:p>
        </p:txBody>
      </p:sp>
      <p:sp>
        <p:nvSpPr>
          <p:cNvPr id="88" name="右矢印 2">
            <a:extLst>
              <a:ext uri="{FF2B5EF4-FFF2-40B4-BE49-F238E27FC236}">
                <a16:creationId xmlns:a16="http://schemas.microsoft.com/office/drawing/2014/main" id="{0719FA40-A36A-40CA-8F4C-7B602CFB1052}"/>
              </a:ext>
            </a:extLst>
          </p:cNvPr>
          <p:cNvSpPr/>
          <p:nvPr/>
        </p:nvSpPr>
        <p:spPr>
          <a:xfrm>
            <a:off x="5700908" y="4460261"/>
            <a:ext cx="1074200" cy="47503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n-ea"/>
                <a:cs typeface="メイリオ" panose="020B0604030504040204" pitchFamily="50" charset="-128"/>
              </a:rPr>
              <a:t>リード獲得</a:t>
            </a:r>
          </a:p>
        </p:txBody>
      </p:sp>
      <p:sp>
        <p:nvSpPr>
          <p:cNvPr id="91" name="テキスト ボックス 90">
            <a:extLst>
              <a:ext uri="{FF2B5EF4-FFF2-40B4-BE49-F238E27FC236}">
                <a16:creationId xmlns:a16="http://schemas.microsoft.com/office/drawing/2014/main" id="{632BE91C-1AFA-46E4-9120-492FD64D4B20}"/>
              </a:ext>
            </a:extLst>
          </p:cNvPr>
          <p:cNvSpPr txBox="1"/>
          <p:nvPr/>
        </p:nvSpPr>
        <p:spPr>
          <a:xfrm>
            <a:off x="2759956" y="5506203"/>
            <a:ext cx="6697451" cy="1384995"/>
          </a:xfrm>
          <a:prstGeom prst="rect">
            <a:avLst/>
          </a:prstGeom>
          <a:noFill/>
        </p:spPr>
        <p:txBody>
          <a:bodyPr wrap="square" rtlCol="0">
            <a:spAutoFit/>
          </a:bodyPr>
          <a:lstStyle/>
          <a:p>
            <a:pPr marL="120650" indent="-120650"/>
            <a:r>
              <a:rPr lang="ja-JP" altLang="en-US" sz="1050" b="1" dirty="0">
                <a:latin typeface="+mn-ea"/>
              </a:rPr>
              <a:t>ホワイトペーパー</a:t>
            </a:r>
            <a:r>
              <a:rPr lang="en-US" altLang="ja-JP" sz="1050" b="1" dirty="0">
                <a:latin typeface="+mn-ea"/>
              </a:rPr>
              <a:t>or</a:t>
            </a:r>
            <a:r>
              <a:rPr lang="ja-JP" altLang="en-US" sz="1050" b="1" dirty="0">
                <a:latin typeface="+mn-ea"/>
              </a:rPr>
              <a:t>動画の紹介文とその</a:t>
            </a:r>
            <a:r>
              <a:rPr lang="en-US" altLang="ja-JP" sz="1050" b="1" dirty="0">
                <a:latin typeface="+mn-ea"/>
              </a:rPr>
              <a:t>PDF</a:t>
            </a:r>
            <a:r>
              <a:rPr lang="ja-JP" altLang="en-US" sz="1050" b="1" dirty="0">
                <a:latin typeface="+mn-ea"/>
              </a:rPr>
              <a:t>１点</a:t>
            </a:r>
            <a:r>
              <a:rPr lang="en-US" altLang="ja-JP" sz="1050" b="1" dirty="0">
                <a:latin typeface="+mn-ea"/>
              </a:rPr>
              <a:t>(10MB</a:t>
            </a:r>
            <a:r>
              <a:rPr lang="ja-JP" altLang="en-US" sz="1050" b="1" dirty="0">
                <a:latin typeface="+mn-ea"/>
              </a:rPr>
              <a:t>以内）</a:t>
            </a:r>
            <a:r>
              <a:rPr lang="en-US" altLang="ja-JP" sz="1050" b="1" dirty="0">
                <a:latin typeface="+mn-ea"/>
              </a:rPr>
              <a:t>or</a:t>
            </a:r>
            <a:r>
              <a:rPr lang="ja-JP" altLang="en-US" sz="1050" b="1" dirty="0">
                <a:latin typeface="+mn-ea"/>
              </a:rPr>
              <a:t>動画（</a:t>
            </a:r>
            <a:r>
              <a:rPr lang="en-US" altLang="ja-JP" sz="1050" b="1" dirty="0">
                <a:latin typeface="+mn-ea"/>
              </a:rPr>
              <a:t>500MB</a:t>
            </a:r>
            <a:r>
              <a:rPr lang="ja-JP" altLang="en-US" sz="1050" b="1" dirty="0">
                <a:latin typeface="+mn-ea"/>
              </a:rPr>
              <a:t>以内）を掲載し、</a:t>
            </a:r>
            <a:endParaRPr lang="en-US" altLang="ja-JP" sz="1050" b="1" dirty="0">
              <a:latin typeface="+mn-ea"/>
            </a:endParaRPr>
          </a:p>
          <a:p>
            <a:pPr marL="120650" indent="-120650"/>
            <a:r>
              <a:rPr lang="ja-JP" altLang="en-US" sz="1050" b="1" dirty="0">
                <a:latin typeface="+mn-ea"/>
              </a:rPr>
              <a:t>リードが契約件数に到達するまで実施。</a:t>
            </a:r>
            <a:r>
              <a:rPr lang="en-US" altLang="ja-JP" sz="1050" b="1" dirty="0">
                <a:solidFill>
                  <a:srgbClr val="000000"/>
                </a:solidFill>
                <a:latin typeface="+mn-ea"/>
              </a:rPr>
              <a:t>※</a:t>
            </a:r>
            <a:r>
              <a:rPr lang="ja-JP" altLang="en-US" sz="1050" b="1" dirty="0">
                <a:solidFill>
                  <a:srgbClr val="000000"/>
                </a:solidFill>
                <a:latin typeface="+mn-ea"/>
              </a:rPr>
              <a:t>誘導メニューには弊社にお任せいただきます。</a:t>
            </a:r>
            <a:endParaRPr lang="en-US" altLang="ja-JP" sz="1050" b="1" dirty="0">
              <a:solidFill>
                <a:srgbClr val="000000"/>
              </a:solidFill>
              <a:latin typeface="+mn-ea"/>
            </a:endParaRPr>
          </a:p>
          <a:p>
            <a:pPr marL="120650" indent="-120650"/>
            <a:endParaRPr lang="en-US" altLang="ja-JP" sz="1050" b="1" dirty="0">
              <a:solidFill>
                <a:srgbClr val="000000"/>
              </a:solidFill>
              <a:latin typeface="+mn-ea"/>
            </a:endParaRPr>
          </a:p>
          <a:p>
            <a:pPr marL="120650" indent="-120650"/>
            <a:r>
              <a:rPr lang="ja-JP" altLang="en-US" sz="1050" b="1" dirty="0">
                <a:solidFill>
                  <a:srgbClr val="000000"/>
                </a:solidFill>
                <a:latin typeface="+mn-ea"/>
              </a:rPr>
              <a:t>＜申込、入稿について＞</a:t>
            </a:r>
            <a:endParaRPr lang="en-US" altLang="ja-JP" sz="1050" b="1" dirty="0">
              <a:solidFill>
                <a:srgbClr val="000000"/>
              </a:solidFill>
              <a:latin typeface="+mn-ea"/>
            </a:endParaRPr>
          </a:p>
          <a:p>
            <a:pPr marL="120650" indent="-120650"/>
            <a:r>
              <a:rPr lang="ja-JP" altLang="en-US" sz="1050" b="1" dirty="0">
                <a:solidFill>
                  <a:srgbClr val="000000"/>
                </a:solidFill>
                <a:latin typeface="+mn-ea"/>
              </a:rPr>
              <a:t>　・</a:t>
            </a:r>
            <a:r>
              <a:rPr lang="en-US" altLang="ja-JP" sz="1050" b="1" dirty="0">
                <a:solidFill>
                  <a:srgbClr val="C4151C"/>
                </a:solidFill>
                <a:latin typeface="+mn-ea"/>
              </a:rPr>
              <a:t>PDF</a:t>
            </a:r>
            <a:r>
              <a:rPr lang="ja-JP" altLang="en-US" sz="1050" b="1" dirty="0">
                <a:solidFill>
                  <a:srgbClr val="C4151C"/>
                </a:solidFill>
                <a:latin typeface="+mn-ea"/>
              </a:rPr>
              <a:t>資料は申込時に同時にご入稿ください。</a:t>
            </a:r>
            <a:endParaRPr lang="en-US" altLang="ja-JP" sz="1050" b="1" dirty="0">
              <a:solidFill>
                <a:srgbClr val="C4151C"/>
              </a:solidFill>
              <a:latin typeface="+mn-ea"/>
            </a:endParaRPr>
          </a:p>
          <a:p>
            <a:pPr marL="120650" indent="-120650"/>
            <a:r>
              <a:rPr lang="ja-JP" altLang="en-US" sz="1050" b="1" dirty="0">
                <a:solidFill>
                  <a:srgbClr val="000000"/>
                </a:solidFill>
                <a:latin typeface="+mn-ea"/>
              </a:rPr>
              <a:t>　・申込・入稿受付は</a:t>
            </a:r>
            <a:r>
              <a:rPr lang="ja-JP" altLang="en-US" sz="1050" b="1" dirty="0">
                <a:solidFill>
                  <a:srgbClr val="C4151C"/>
                </a:solidFill>
                <a:latin typeface="+mn-ea"/>
              </a:rPr>
              <a:t>毎週火曜、木曜</a:t>
            </a:r>
            <a:r>
              <a:rPr lang="ja-JP" altLang="en-US" sz="1050" b="1" dirty="0">
                <a:solidFill>
                  <a:srgbClr val="000000"/>
                </a:solidFill>
                <a:latin typeface="+mn-ea"/>
              </a:rPr>
              <a:t>（祝日の場合は前営業日）となります。</a:t>
            </a:r>
            <a:endParaRPr lang="en-US" altLang="ja-JP" sz="1050" b="1" dirty="0">
              <a:solidFill>
                <a:srgbClr val="000000"/>
              </a:solidFill>
              <a:latin typeface="+mn-ea"/>
            </a:endParaRPr>
          </a:p>
          <a:p>
            <a:pPr marL="120650" indent="-120650"/>
            <a:r>
              <a:rPr lang="ja-JP" altLang="en-US" sz="1050" b="1" dirty="0">
                <a:solidFill>
                  <a:srgbClr val="000000"/>
                </a:solidFill>
                <a:latin typeface="+mn-ea"/>
              </a:rPr>
              <a:t>　・申込・入稿から</a:t>
            </a:r>
            <a:r>
              <a:rPr lang="en-US" altLang="ja-JP" sz="1050" b="1" dirty="0">
                <a:solidFill>
                  <a:srgbClr val="C4151C"/>
                </a:solidFill>
                <a:latin typeface="+mn-ea"/>
              </a:rPr>
              <a:t>15</a:t>
            </a:r>
            <a:r>
              <a:rPr lang="ja-JP" altLang="en-US" sz="1050" b="1" dirty="0">
                <a:solidFill>
                  <a:srgbClr val="C4151C"/>
                </a:solidFill>
                <a:latin typeface="+mn-ea"/>
              </a:rPr>
              <a:t>営業日後に掲載開始しリード取得をスタート</a:t>
            </a:r>
            <a:r>
              <a:rPr lang="ja-JP" altLang="en-US" sz="1050" b="1" dirty="0">
                <a:solidFill>
                  <a:srgbClr val="000000"/>
                </a:solidFill>
                <a:latin typeface="+mn-ea"/>
              </a:rPr>
              <a:t>します。</a:t>
            </a:r>
            <a:endParaRPr lang="en-US" altLang="ja-JP" sz="1050" b="1" dirty="0">
              <a:solidFill>
                <a:srgbClr val="000000"/>
              </a:solidFill>
              <a:latin typeface="+mn-ea"/>
            </a:endParaRPr>
          </a:p>
          <a:p>
            <a:pPr marL="120650" indent="-120650"/>
            <a:r>
              <a:rPr lang="ja-JP" altLang="en-US" sz="1050" b="1" dirty="0">
                <a:solidFill>
                  <a:srgbClr val="000000"/>
                </a:solidFill>
                <a:latin typeface="+mn-ea"/>
              </a:rPr>
              <a:t>　・事前の原稿確認はございませんのでご了承ください。</a:t>
            </a:r>
          </a:p>
        </p:txBody>
      </p:sp>
      <p:sp>
        <p:nvSpPr>
          <p:cNvPr id="50" name="正方形/長方形 49">
            <a:extLst>
              <a:ext uri="{FF2B5EF4-FFF2-40B4-BE49-F238E27FC236}">
                <a16:creationId xmlns:a16="http://schemas.microsoft.com/office/drawing/2014/main" id="{690224B7-07E9-4486-8073-64692DDD0061}"/>
              </a:ext>
            </a:extLst>
          </p:cNvPr>
          <p:cNvSpPr/>
          <p:nvPr/>
        </p:nvSpPr>
        <p:spPr bwMode="auto">
          <a:xfrm>
            <a:off x="291522" y="1520656"/>
            <a:ext cx="1817559" cy="236184"/>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200" b="1" dirty="0">
                <a:solidFill>
                  <a:schemeClr val="bg1"/>
                </a:solidFill>
                <a:latin typeface="游ゴシック" panose="020B0400000000000000" pitchFamily="50" charset="-128"/>
                <a:ea typeface="游ゴシック" panose="020B0400000000000000" pitchFamily="50" charset="-128"/>
              </a:rPr>
              <a:t>日経ビジネス電子版</a:t>
            </a:r>
            <a:endParaRPr kumimoji="1" lang="en-US" altLang="ja-JP" sz="1200" b="1" dirty="0">
              <a:solidFill>
                <a:schemeClr val="bg1"/>
              </a:solidFill>
              <a:latin typeface="游ゴシック" panose="020B0400000000000000" pitchFamily="50" charset="-128"/>
              <a:ea typeface="游ゴシック" panose="020B0400000000000000" pitchFamily="50" charset="-128"/>
            </a:endParaRPr>
          </a:p>
        </p:txBody>
      </p:sp>
      <p:pic>
        <p:nvPicPr>
          <p:cNvPr id="51" name="図 50" descr="スクリーンショット が含まれている画像&#10;&#10;自動的に生成された説明">
            <a:extLst>
              <a:ext uri="{FF2B5EF4-FFF2-40B4-BE49-F238E27FC236}">
                <a16:creationId xmlns:a16="http://schemas.microsoft.com/office/drawing/2014/main" id="{C62759E1-4959-4543-92BD-FA59D53A32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1582" y="2224524"/>
            <a:ext cx="1286822" cy="1088121"/>
          </a:xfrm>
          <a:prstGeom prst="rect">
            <a:avLst/>
          </a:prstGeom>
          <a:ln>
            <a:solidFill>
              <a:schemeClr val="bg1">
                <a:lumMod val="75000"/>
              </a:schemeClr>
            </a:solidFill>
          </a:ln>
        </p:spPr>
      </p:pic>
      <p:pic>
        <p:nvPicPr>
          <p:cNvPr id="52" name="図 51" descr="スクリーンショット が含まれている画像&#10;&#10;自動的に生成された説明">
            <a:extLst>
              <a:ext uri="{FF2B5EF4-FFF2-40B4-BE49-F238E27FC236}">
                <a16:creationId xmlns:a16="http://schemas.microsoft.com/office/drawing/2014/main" id="{CE474A30-0CB6-4A78-82A4-CEAE189482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317" y="1948744"/>
            <a:ext cx="1346397" cy="1138496"/>
          </a:xfrm>
          <a:prstGeom prst="rect">
            <a:avLst/>
          </a:prstGeom>
          <a:ln>
            <a:solidFill>
              <a:schemeClr val="bg1">
                <a:lumMod val="75000"/>
              </a:schemeClr>
            </a:solidFill>
          </a:ln>
        </p:spPr>
      </p:pic>
      <p:grpSp>
        <p:nvGrpSpPr>
          <p:cNvPr id="53" name="グループ化 52">
            <a:extLst>
              <a:ext uri="{FF2B5EF4-FFF2-40B4-BE49-F238E27FC236}">
                <a16:creationId xmlns:a16="http://schemas.microsoft.com/office/drawing/2014/main" id="{DC55A6FB-91E3-4BCF-BB80-2F1D542F3724}"/>
              </a:ext>
            </a:extLst>
          </p:cNvPr>
          <p:cNvGrpSpPr/>
          <p:nvPr/>
        </p:nvGrpSpPr>
        <p:grpSpPr>
          <a:xfrm>
            <a:off x="1649156" y="2905120"/>
            <a:ext cx="523834" cy="991932"/>
            <a:chOff x="1036290" y="1013744"/>
            <a:chExt cx="1579562" cy="3024188"/>
          </a:xfrm>
        </p:grpSpPr>
        <p:grpSp>
          <p:nvGrpSpPr>
            <p:cNvPr id="54" name="グループ化 9">
              <a:extLst>
                <a:ext uri="{FF2B5EF4-FFF2-40B4-BE49-F238E27FC236}">
                  <a16:creationId xmlns:a16="http://schemas.microsoft.com/office/drawing/2014/main" id="{8DBDFB0F-3BFE-491A-92A7-47C5A2E9D509}"/>
                </a:ext>
              </a:extLst>
            </p:cNvPr>
            <p:cNvGrpSpPr>
              <a:grpSpLocks/>
            </p:cNvGrpSpPr>
            <p:nvPr/>
          </p:nvGrpSpPr>
          <p:grpSpPr bwMode="auto">
            <a:xfrm>
              <a:off x="1036290" y="1013744"/>
              <a:ext cx="1579562" cy="3024188"/>
              <a:chOff x="988119" y="1323268"/>
              <a:chExt cx="1580140" cy="3050832"/>
            </a:xfrm>
          </p:grpSpPr>
          <p:sp>
            <p:nvSpPr>
              <p:cNvPr id="59" name="AutoShape 1339">
                <a:extLst>
                  <a:ext uri="{FF2B5EF4-FFF2-40B4-BE49-F238E27FC236}">
                    <a16:creationId xmlns:a16="http://schemas.microsoft.com/office/drawing/2014/main" id="{0C5A76AF-F797-42F8-940A-6BA0F1C68655}"/>
                  </a:ext>
                </a:extLst>
              </p:cNvPr>
              <p:cNvSpPr>
                <a:spLocks noChangeArrowheads="1"/>
              </p:cNvSpPr>
              <p:nvPr/>
            </p:nvSpPr>
            <p:spPr bwMode="auto">
              <a:xfrm>
                <a:off x="988119" y="1323268"/>
                <a:ext cx="1580140" cy="3050832"/>
              </a:xfrm>
              <a:prstGeom prst="roundRect">
                <a:avLst>
                  <a:gd name="adj" fmla="val 16667"/>
                </a:avLst>
              </a:prstGeom>
              <a:solidFill>
                <a:schemeClr val="bg2">
                  <a:lumMod val="50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60" name="AutoShape 1340">
                <a:extLst>
                  <a:ext uri="{FF2B5EF4-FFF2-40B4-BE49-F238E27FC236}">
                    <a16:creationId xmlns:a16="http://schemas.microsoft.com/office/drawing/2014/main" id="{CE7174B1-CAD4-4A7B-8411-0DC19748D6EC}"/>
                  </a:ext>
                </a:extLst>
              </p:cNvPr>
              <p:cNvSpPr>
                <a:spLocks noChangeArrowheads="1"/>
              </p:cNvSpPr>
              <p:nvPr/>
            </p:nvSpPr>
            <p:spPr bwMode="auto">
              <a:xfrm>
                <a:off x="1015735" y="1378519"/>
                <a:ext cx="1526108" cy="2941531"/>
              </a:xfrm>
              <a:prstGeom prst="roundRect">
                <a:avLst>
                  <a:gd name="adj" fmla="val 16667"/>
                </a:avLst>
              </a:prstGeom>
              <a:solidFill>
                <a:srgbClr val="000000"/>
              </a:solidFill>
              <a:ln w="9525">
                <a:noFill/>
                <a:round/>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sp>
            <p:nvSpPr>
              <p:cNvPr id="62" name="AutoShape 1341">
                <a:extLst>
                  <a:ext uri="{FF2B5EF4-FFF2-40B4-BE49-F238E27FC236}">
                    <a16:creationId xmlns:a16="http://schemas.microsoft.com/office/drawing/2014/main" id="{B739FB35-8E0B-4944-82E6-DCA390652CDA}"/>
                  </a:ext>
                </a:extLst>
              </p:cNvPr>
              <p:cNvSpPr>
                <a:spLocks noChangeArrowheads="1"/>
              </p:cNvSpPr>
              <p:nvPr/>
            </p:nvSpPr>
            <p:spPr bwMode="auto">
              <a:xfrm>
                <a:off x="1052958" y="1409748"/>
                <a:ext cx="1450463" cy="2876670"/>
              </a:xfrm>
              <a:prstGeom prst="roundRect">
                <a:avLst>
                  <a:gd name="adj" fmla="val 16667"/>
                </a:avLst>
              </a:prstGeom>
              <a:gradFill rotWithShape="1">
                <a:gsLst>
                  <a:gs pos="0">
                    <a:srgbClr val="6D6D6D"/>
                  </a:gs>
                  <a:gs pos="100000">
                    <a:srgbClr val="000000"/>
                  </a:gs>
                </a:gsLst>
                <a:lin ang="2700000" scaled="1"/>
              </a:gradFill>
              <a:ln w="9525">
                <a:noFill/>
                <a:round/>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sp>
            <p:nvSpPr>
              <p:cNvPr id="63" name="AutoShape 1342">
                <a:extLst>
                  <a:ext uri="{FF2B5EF4-FFF2-40B4-BE49-F238E27FC236}">
                    <a16:creationId xmlns:a16="http://schemas.microsoft.com/office/drawing/2014/main" id="{4122425D-CEC9-401C-99F9-253942E16BDC}"/>
                  </a:ext>
                </a:extLst>
              </p:cNvPr>
              <p:cNvSpPr>
                <a:spLocks noChangeArrowheads="1"/>
              </p:cNvSpPr>
              <p:nvPr/>
            </p:nvSpPr>
            <p:spPr bwMode="auto">
              <a:xfrm>
                <a:off x="1696403" y="1486620"/>
                <a:ext cx="163572" cy="56053"/>
              </a:xfrm>
              <a:prstGeom prst="roundRect">
                <a:avLst>
                  <a:gd name="adj" fmla="val 50000"/>
                </a:avLst>
              </a:prstGeom>
              <a:solidFill>
                <a:schemeClr val="bg2">
                  <a:lumMod val="25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64" name="AutoShape 1344">
                <a:extLst>
                  <a:ext uri="{FF2B5EF4-FFF2-40B4-BE49-F238E27FC236}">
                    <a16:creationId xmlns:a16="http://schemas.microsoft.com/office/drawing/2014/main" id="{736EDE28-2446-476A-B938-D7AFBFD1747D}"/>
                  </a:ext>
                </a:extLst>
              </p:cNvPr>
              <p:cNvSpPr>
                <a:spLocks noChangeArrowheads="1"/>
              </p:cNvSpPr>
              <p:nvPr/>
            </p:nvSpPr>
            <p:spPr bwMode="auto">
              <a:xfrm>
                <a:off x="1696403" y="4156298"/>
                <a:ext cx="163572" cy="56052"/>
              </a:xfrm>
              <a:prstGeom prst="roundRect">
                <a:avLst>
                  <a:gd name="adj" fmla="val 50000"/>
                </a:avLst>
              </a:prstGeom>
              <a:solidFill>
                <a:schemeClr val="bg2">
                  <a:lumMod val="25000"/>
                </a:schemeClr>
              </a:solidFill>
              <a:ln w="9525">
                <a:noFill/>
                <a:round/>
                <a:headEnd/>
                <a:tailEnd/>
              </a:ln>
            </p:spPr>
            <p:txBody>
              <a:bodyPr wrap="none" anchor="ctr"/>
              <a:lstStyle/>
              <a:p>
                <a:pPr>
                  <a:defRPr/>
                </a:pPr>
                <a:endParaRPr lang="ja-JP" altLang="en-US" dirty="0">
                  <a:latin typeface="メイリオ" panose="020B0604030504040204" pitchFamily="50" charset="-128"/>
                  <a:ea typeface="メイリオ" panose="020B0604030504040204" pitchFamily="50" charset="-128"/>
                </a:endParaRPr>
              </a:p>
            </p:txBody>
          </p:sp>
          <p:sp>
            <p:nvSpPr>
              <p:cNvPr id="65" name="Rectangle 1343">
                <a:extLst>
                  <a:ext uri="{FF2B5EF4-FFF2-40B4-BE49-F238E27FC236}">
                    <a16:creationId xmlns:a16="http://schemas.microsoft.com/office/drawing/2014/main" id="{026042E5-50ED-46F9-ADFF-CAADD381A0BE}"/>
                  </a:ext>
                </a:extLst>
              </p:cNvPr>
              <p:cNvSpPr>
                <a:spLocks noChangeArrowheads="1"/>
              </p:cNvSpPr>
              <p:nvPr/>
            </p:nvSpPr>
            <p:spPr bwMode="auto">
              <a:xfrm>
                <a:off x="1152617" y="1815724"/>
                <a:ext cx="1252345" cy="2175251"/>
              </a:xfrm>
              <a:prstGeom prst="rect">
                <a:avLst/>
              </a:prstGeom>
              <a:solidFill>
                <a:schemeClr val="bg1"/>
              </a:solidFill>
              <a:ln w="9525">
                <a:noFill/>
                <a:miter lim="800000"/>
                <a:headEnd/>
                <a:tailEnd/>
              </a:ln>
            </p:spPr>
            <p:txBody>
              <a:bodyPr wrap="none" anchor="ctr"/>
              <a:lstStyle/>
              <a:p>
                <a:endParaRPr lang="ja-JP" altLang="en-US" dirty="0">
                  <a:latin typeface="メイリオ" panose="020B0604030504040204" pitchFamily="50" charset="-128"/>
                  <a:ea typeface="メイリオ" panose="020B0604030504040204" pitchFamily="50" charset="-128"/>
                </a:endParaRPr>
              </a:p>
            </p:txBody>
          </p:sp>
        </p:grpSp>
        <p:grpSp>
          <p:nvGrpSpPr>
            <p:cNvPr id="55" name="グループ化 54">
              <a:extLst>
                <a:ext uri="{FF2B5EF4-FFF2-40B4-BE49-F238E27FC236}">
                  <a16:creationId xmlns:a16="http://schemas.microsoft.com/office/drawing/2014/main" id="{EB8FCD87-1B04-4C33-8788-5B6E47420D23}"/>
                </a:ext>
              </a:extLst>
            </p:cNvPr>
            <p:cNvGrpSpPr/>
            <p:nvPr/>
          </p:nvGrpSpPr>
          <p:grpSpPr>
            <a:xfrm>
              <a:off x="1190812" y="1501899"/>
              <a:ext cx="1259460" cy="2056113"/>
              <a:chOff x="4078471" y="3756695"/>
              <a:chExt cx="1236221" cy="2015837"/>
            </a:xfrm>
          </p:grpSpPr>
          <p:pic>
            <p:nvPicPr>
              <p:cNvPr id="57" name="図 56">
                <a:extLst>
                  <a:ext uri="{FF2B5EF4-FFF2-40B4-BE49-F238E27FC236}">
                    <a16:creationId xmlns:a16="http://schemas.microsoft.com/office/drawing/2014/main" id="{49CD3520-7BB2-4A34-ADCC-9AD8716C38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88204" y="3756695"/>
                <a:ext cx="1226488" cy="2015837"/>
              </a:xfrm>
              <a:prstGeom prst="rect">
                <a:avLst/>
              </a:prstGeom>
              <a:ln w="19050">
                <a:solidFill>
                  <a:schemeClr val="bg1">
                    <a:lumMod val="50000"/>
                  </a:schemeClr>
                </a:solidFill>
              </a:ln>
            </p:spPr>
          </p:pic>
          <p:sp>
            <p:nvSpPr>
              <p:cNvPr id="58" name="波線 57">
                <a:extLst>
                  <a:ext uri="{FF2B5EF4-FFF2-40B4-BE49-F238E27FC236}">
                    <a16:creationId xmlns:a16="http://schemas.microsoft.com/office/drawing/2014/main" id="{DD39D604-13E6-490F-980A-1035BAF22139}"/>
                  </a:ext>
                </a:extLst>
              </p:cNvPr>
              <p:cNvSpPr/>
              <p:nvPr/>
            </p:nvSpPr>
            <p:spPr bwMode="auto">
              <a:xfrm flipV="1">
                <a:off x="4078471" y="4840586"/>
                <a:ext cx="1228788" cy="319422"/>
              </a:xfrm>
              <a:prstGeom prst="wave">
                <a:avLst>
                  <a:gd name="adj1" fmla="val 20000"/>
                  <a:gd name="adj2" fmla="val 1"/>
                </a:avLst>
              </a:prstGeom>
              <a:solidFill>
                <a:schemeClr val="bg1"/>
              </a:solidFill>
              <a:ln w="12700">
                <a:solidFill>
                  <a:schemeClr val="bg1">
                    <a:lumMod val="50000"/>
                  </a:schemeClr>
                </a:solidFill>
                <a:prstDash val="solid"/>
                <a:miter lim="800000"/>
                <a:headEnd/>
                <a:tailEnd/>
              </a:ln>
            </p:spPr>
            <p:txBody>
              <a:bodyPr wrap="none" rtlCol="0" anchor="ctr"/>
              <a:lstStyle/>
              <a:p>
                <a:pPr algn="ctr" fontAlgn="auto">
                  <a:spcBef>
                    <a:spcPts val="0"/>
                  </a:spcBef>
                  <a:spcAft>
                    <a:spcPts val="0"/>
                  </a:spcAft>
                </a:pPr>
                <a:endParaRPr kumimoji="1" lang="ja-JP" altLang="en-US" sz="1600" dirty="0">
                  <a:solidFill>
                    <a:schemeClr val="bg1">
                      <a:lumMod val="50000"/>
                    </a:schemeClr>
                  </a:solidFill>
                  <a:ea typeface="ＭＳ Ｐゴシック" pitchFamily="50" charset="-128"/>
                </a:endParaRPr>
              </a:p>
            </p:txBody>
          </p:sp>
        </p:grpSp>
        <p:sp>
          <p:nvSpPr>
            <p:cNvPr id="56" name="正方形/長方形 55">
              <a:extLst>
                <a:ext uri="{FF2B5EF4-FFF2-40B4-BE49-F238E27FC236}">
                  <a16:creationId xmlns:a16="http://schemas.microsoft.com/office/drawing/2014/main" id="{8DF5002A-EF2F-4C16-8AD3-9B4F8A841B6A}"/>
                </a:ext>
              </a:extLst>
            </p:cNvPr>
            <p:cNvSpPr/>
            <p:nvPr/>
          </p:nvSpPr>
          <p:spPr bwMode="auto">
            <a:xfrm>
              <a:off x="1202360" y="2942454"/>
              <a:ext cx="1257827" cy="706494"/>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1400" dirty="0">
                <a:solidFill>
                  <a:schemeClr val="bg1">
                    <a:lumMod val="50000"/>
                  </a:schemeClr>
                </a:solidFill>
                <a:ea typeface="ＭＳ Ｐゴシック" pitchFamily="50" charset="-128"/>
              </a:endParaRPr>
            </a:p>
          </p:txBody>
        </p:sp>
      </p:grpSp>
      <p:grpSp>
        <p:nvGrpSpPr>
          <p:cNvPr id="66" name="グループ化 65">
            <a:extLst>
              <a:ext uri="{FF2B5EF4-FFF2-40B4-BE49-F238E27FC236}">
                <a16:creationId xmlns:a16="http://schemas.microsoft.com/office/drawing/2014/main" id="{42B56079-F6BD-493B-9194-9E4C744714B4}"/>
              </a:ext>
            </a:extLst>
          </p:cNvPr>
          <p:cNvGrpSpPr/>
          <p:nvPr/>
        </p:nvGrpSpPr>
        <p:grpSpPr>
          <a:xfrm>
            <a:off x="899658" y="2882662"/>
            <a:ext cx="564827" cy="978138"/>
            <a:chOff x="808944" y="4339288"/>
            <a:chExt cx="1135380" cy="1723826"/>
          </a:xfrm>
        </p:grpSpPr>
        <p:pic>
          <p:nvPicPr>
            <p:cNvPr id="67" name="図 66" descr="スクリーンショット が含まれている画像&#10;&#10;非常に高い精度で生成された説明">
              <a:extLst>
                <a:ext uri="{FF2B5EF4-FFF2-40B4-BE49-F238E27FC236}">
                  <a16:creationId xmlns:a16="http://schemas.microsoft.com/office/drawing/2014/main" id="{D53CD9AE-55C4-4EFE-AC37-A3CA473C90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645"/>
            <a:stretch/>
          </p:blipFill>
          <p:spPr>
            <a:xfrm>
              <a:off x="831442" y="4339288"/>
              <a:ext cx="1096042" cy="1699823"/>
            </a:xfrm>
            <a:prstGeom prst="rect">
              <a:avLst/>
            </a:prstGeom>
            <a:ln w="28575">
              <a:solidFill>
                <a:schemeClr val="bg1">
                  <a:lumMod val="50000"/>
                </a:schemeClr>
              </a:solidFill>
            </a:ln>
          </p:spPr>
        </p:pic>
        <p:pic>
          <p:nvPicPr>
            <p:cNvPr id="68" name="図 67" descr="スクリーンショット が含まれている画像&#10;&#10;非常に高い精度で生成された説明">
              <a:extLst>
                <a:ext uri="{FF2B5EF4-FFF2-40B4-BE49-F238E27FC236}">
                  <a16:creationId xmlns:a16="http://schemas.microsoft.com/office/drawing/2014/main" id="{A9559484-7094-4A49-BB44-17D91F8B89B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181"/>
            <a:stretch/>
          </p:blipFill>
          <p:spPr>
            <a:xfrm>
              <a:off x="847460" y="5458212"/>
              <a:ext cx="1073943" cy="604902"/>
            </a:xfrm>
            <a:prstGeom prst="rect">
              <a:avLst/>
            </a:prstGeom>
            <a:ln w="28575">
              <a:solidFill>
                <a:schemeClr val="bg1">
                  <a:lumMod val="50000"/>
                </a:schemeClr>
              </a:solidFill>
            </a:ln>
          </p:spPr>
        </p:pic>
        <p:sp>
          <p:nvSpPr>
            <p:cNvPr id="69" name="波線 68">
              <a:extLst>
                <a:ext uri="{FF2B5EF4-FFF2-40B4-BE49-F238E27FC236}">
                  <a16:creationId xmlns:a16="http://schemas.microsoft.com/office/drawing/2014/main" id="{4BDD08B4-7A88-4FD1-B426-3754326F9206}"/>
                </a:ext>
              </a:extLst>
            </p:cNvPr>
            <p:cNvSpPr/>
            <p:nvPr/>
          </p:nvSpPr>
          <p:spPr bwMode="auto">
            <a:xfrm flipV="1">
              <a:off x="808944" y="5279442"/>
              <a:ext cx="1133943" cy="313153"/>
            </a:xfrm>
            <a:prstGeom prst="wave">
              <a:avLst>
                <a:gd name="adj1" fmla="val 20000"/>
                <a:gd name="adj2" fmla="val 1"/>
              </a:avLst>
            </a:prstGeom>
            <a:solidFill>
              <a:schemeClr val="bg1"/>
            </a:solidFill>
            <a:ln w="19050">
              <a:solidFill>
                <a:schemeClr val="bg1">
                  <a:lumMod val="50000"/>
                </a:schemeClr>
              </a:solidFill>
              <a:prstDash val="solid"/>
              <a:miter lim="800000"/>
              <a:headEnd/>
              <a:tailEnd/>
            </a:ln>
          </p:spPr>
          <p:txBody>
            <a:bodyPr wrap="none" rtlCol="0" anchor="ctr"/>
            <a:lstStyle/>
            <a:p>
              <a:pPr algn="ctr" fontAlgn="auto">
                <a:spcBef>
                  <a:spcPts val="0"/>
                </a:spcBef>
                <a:spcAft>
                  <a:spcPts val="0"/>
                </a:spcAft>
              </a:pPr>
              <a:endParaRPr kumimoji="1" lang="ja-JP" altLang="en-US" sz="1600" dirty="0">
                <a:solidFill>
                  <a:schemeClr val="bg1">
                    <a:lumMod val="50000"/>
                  </a:schemeClr>
                </a:solidFill>
                <a:ea typeface="ＭＳ Ｐゴシック" pitchFamily="50" charset="-128"/>
              </a:endParaRPr>
            </a:p>
          </p:txBody>
        </p:sp>
        <p:cxnSp>
          <p:nvCxnSpPr>
            <p:cNvPr id="70" name="直線コネクタ 69">
              <a:extLst>
                <a:ext uri="{FF2B5EF4-FFF2-40B4-BE49-F238E27FC236}">
                  <a16:creationId xmlns:a16="http://schemas.microsoft.com/office/drawing/2014/main" id="{7B9542EE-21C2-43B1-84E4-9B2BDF96ADAB}"/>
                </a:ext>
              </a:extLst>
            </p:cNvPr>
            <p:cNvCxnSpPr>
              <a:cxnSpLocks/>
            </p:cNvCxnSpPr>
            <p:nvPr/>
          </p:nvCxnSpPr>
          <p:spPr>
            <a:xfrm>
              <a:off x="808944" y="5332025"/>
              <a:ext cx="0" cy="21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8CC6C159-9E17-4B12-A47C-CC9791C74DDC}"/>
                </a:ext>
              </a:extLst>
            </p:cNvPr>
            <p:cNvCxnSpPr>
              <a:cxnSpLocks/>
            </p:cNvCxnSpPr>
            <p:nvPr/>
          </p:nvCxnSpPr>
          <p:spPr>
            <a:xfrm>
              <a:off x="1944324" y="5335835"/>
              <a:ext cx="0" cy="21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3" name="カギ線コネクタ 16">
            <a:extLst>
              <a:ext uri="{FF2B5EF4-FFF2-40B4-BE49-F238E27FC236}">
                <a16:creationId xmlns:a16="http://schemas.microsoft.com/office/drawing/2014/main" id="{E416A665-5461-488E-9BB5-73F7513995D0}"/>
              </a:ext>
            </a:extLst>
          </p:cNvPr>
          <p:cNvCxnSpPr>
            <a:cxnSpLocks/>
          </p:cNvCxnSpPr>
          <p:nvPr/>
        </p:nvCxnSpPr>
        <p:spPr>
          <a:xfrm flipV="1">
            <a:off x="2199734" y="2791214"/>
            <a:ext cx="981972" cy="1814425"/>
          </a:xfrm>
          <a:prstGeom prst="bentConnector3">
            <a:avLst>
              <a:gd name="adj1" fmla="val 50000"/>
            </a:avLst>
          </a:prstGeom>
          <a:ln w="76200" cmpd="sng">
            <a:solidFill>
              <a:srgbClr val="C00000"/>
            </a:solidFill>
            <a:headEnd type="none"/>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5" name="カギ線コネクタ 16">
            <a:extLst>
              <a:ext uri="{FF2B5EF4-FFF2-40B4-BE49-F238E27FC236}">
                <a16:creationId xmlns:a16="http://schemas.microsoft.com/office/drawing/2014/main" id="{C5D57418-824B-43D2-8BB4-2DBD4EE497A5}"/>
              </a:ext>
            </a:extLst>
          </p:cNvPr>
          <p:cNvCxnSpPr>
            <a:cxnSpLocks/>
          </p:cNvCxnSpPr>
          <p:nvPr/>
        </p:nvCxnSpPr>
        <p:spPr>
          <a:xfrm>
            <a:off x="2291371" y="2791214"/>
            <a:ext cx="890501" cy="12700"/>
          </a:xfrm>
          <a:prstGeom prst="bentConnector3">
            <a:avLst>
              <a:gd name="adj1" fmla="val 50000"/>
            </a:avLst>
          </a:prstGeom>
          <a:ln w="76200" cmpd="sng">
            <a:solidFill>
              <a:srgbClr val="C00000"/>
            </a:solidFill>
            <a:headEnd type="none"/>
            <a:tailEnd type="triangle" w="med" len="sm"/>
          </a:ln>
          <a:effectLst/>
        </p:spPr>
        <p:style>
          <a:lnRef idx="2">
            <a:schemeClr val="accent1"/>
          </a:lnRef>
          <a:fillRef idx="0">
            <a:schemeClr val="accent1"/>
          </a:fillRef>
          <a:effectRef idx="1">
            <a:schemeClr val="accent1"/>
          </a:effectRef>
          <a:fontRef idx="minor">
            <a:schemeClr val="tx1"/>
          </a:fontRef>
        </p:style>
      </p:cxnSp>
      <p:sp>
        <p:nvSpPr>
          <p:cNvPr id="44" name="テキスト ボックス 43">
            <a:extLst>
              <a:ext uri="{FF2B5EF4-FFF2-40B4-BE49-F238E27FC236}">
                <a16:creationId xmlns:a16="http://schemas.microsoft.com/office/drawing/2014/main" id="{9C1AEAC4-58D6-4928-A829-2FCAEF3BBD49}"/>
              </a:ext>
            </a:extLst>
          </p:cNvPr>
          <p:cNvSpPr txBox="1"/>
          <p:nvPr/>
        </p:nvSpPr>
        <p:spPr>
          <a:xfrm>
            <a:off x="287524" y="841324"/>
            <a:ext cx="8208912" cy="461665"/>
          </a:xfrm>
          <a:prstGeom prst="rect">
            <a:avLst/>
          </a:prstGeom>
          <a:noFill/>
        </p:spPr>
        <p:txBody>
          <a:bodyPr wrap="square" rtlCol="0">
            <a:spAutoFit/>
          </a:bodyPr>
          <a:lstStyle/>
          <a:p>
            <a:r>
              <a:rPr lang="ja-JP" altLang="en-US" sz="1200" b="1" dirty="0">
                <a:latin typeface="+mn-ea"/>
              </a:rPr>
              <a:t>貴社のホワイトペーパーや動画を紹介文付きで掲載。ユーザーの興味を喚起しダウンロード（もしくは動画閲覧）へ誘導。</a:t>
            </a:r>
            <a:r>
              <a:rPr lang="en-US" altLang="ja-JP" sz="1200" b="1" dirty="0">
                <a:latin typeface="+mn-ea"/>
              </a:rPr>
              <a:t>Web</a:t>
            </a:r>
            <a:r>
              <a:rPr lang="ja-JP" altLang="en-US" sz="1200" b="1" dirty="0">
                <a:latin typeface="+mn-ea"/>
              </a:rPr>
              <a:t>サイトやメールなど最適な誘導枠で目標件数のリードを獲得する件数保証型メニューです。</a:t>
            </a:r>
          </a:p>
        </p:txBody>
      </p:sp>
      <p:pic>
        <p:nvPicPr>
          <p:cNvPr id="3" name="図 2">
            <a:extLst>
              <a:ext uri="{FF2B5EF4-FFF2-40B4-BE49-F238E27FC236}">
                <a16:creationId xmlns:a16="http://schemas.microsoft.com/office/drawing/2014/main" id="{6A2780C6-8B6F-43D4-9893-34117B6ED081}"/>
              </a:ext>
            </a:extLst>
          </p:cNvPr>
          <p:cNvPicPr>
            <a:picLocks noChangeAspect="1"/>
          </p:cNvPicPr>
          <p:nvPr/>
        </p:nvPicPr>
        <p:blipFill rotWithShape="1">
          <a:blip r:embed="rId8"/>
          <a:srcRect l="6150" r="4829"/>
          <a:stretch/>
        </p:blipFill>
        <p:spPr>
          <a:xfrm>
            <a:off x="4537947" y="2455442"/>
            <a:ext cx="1570735" cy="1946468"/>
          </a:xfrm>
          <a:prstGeom prst="rect">
            <a:avLst/>
          </a:prstGeom>
        </p:spPr>
      </p:pic>
      <p:grpSp>
        <p:nvGrpSpPr>
          <p:cNvPr id="4" name="グループ化 3">
            <a:extLst>
              <a:ext uri="{FF2B5EF4-FFF2-40B4-BE49-F238E27FC236}">
                <a16:creationId xmlns:a16="http://schemas.microsoft.com/office/drawing/2014/main" id="{5B649295-D9AD-4709-857A-C33A585F9023}"/>
              </a:ext>
            </a:extLst>
          </p:cNvPr>
          <p:cNvGrpSpPr/>
          <p:nvPr/>
        </p:nvGrpSpPr>
        <p:grpSpPr>
          <a:xfrm>
            <a:off x="3689332" y="2969193"/>
            <a:ext cx="874403" cy="1537541"/>
            <a:chOff x="3337557" y="2780928"/>
            <a:chExt cx="874403" cy="1537541"/>
          </a:xfrm>
        </p:grpSpPr>
        <p:pic>
          <p:nvPicPr>
            <p:cNvPr id="8" name="図 7" descr="ミラー, 挿絵, コンピュータ が含まれている画像&#10;&#10;自動的に生成された説明">
              <a:extLst>
                <a:ext uri="{FF2B5EF4-FFF2-40B4-BE49-F238E27FC236}">
                  <a16:creationId xmlns:a16="http://schemas.microsoft.com/office/drawing/2014/main" id="{80125569-4D62-449F-B51F-98CE4406988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779" b="91603" l="9396" r="89933">
                          <a14:foregroundMark x1="26174" y1="9160" x2="26174" y2="9160"/>
                          <a14:foregroundMark x1="42282" y1="11450" x2="73154" y2="10687"/>
                          <a14:foregroundMark x1="11409" y1="10687" x2="69799" y2="9542"/>
                          <a14:foregroundMark x1="69799" y1="9542" x2="81208" y2="9542"/>
                          <a14:foregroundMark x1="16107" y1="15267" x2="14094" y2="79008"/>
                          <a14:foregroundMark x1="14094" y1="79008" x2="69128" y2="91603"/>
                          <a14:foregroundMark x1="69128" y1="91603" x2="87248" y2="62214"/>
                          <a14:foregroundMark x1="87248" y1="62214" x2="87248" y2="17176"/>
                          <a14:foregroundMark x1="54362" y1="40076" x2="52349" y2="74046"/>
                          <a14:foregroundMark x1="35570" y1="53435" x2="23490" y2="16794"/>
                          <a14:foregroundMark x1="23490" y1="16794" x2="57047" y2="9160"/>
                          <a14:foregroundMark x1="59060" y1="32824" x2="77852" y2="63740"/>
                          <a14:foregroundMark x1="77852" y1="63740" x2="44295" y2="56489"/>
                          <a14:foregroundMark x1="59060" y1="38550" x2="62416" y2="36641"/>
                          <a14:foregroundMark x1="73826" y1="17176" x2="73826" y2="17176"/>
                          <a14:foregroundMark x1="62416" y1="24427" x2="62416" y2="24427"/>
                          <a14:foregroundMark x1="54362" y1="17557" x2="54362" y2="17557"/>
                          <a14:foregroundMark x1="57047" y1="24427" x2="56376" y2="27863"/>
                          <a14:foregroundMark x1="48993" y1="33588" x2="48993" y2="33588"/>
                        </a14:backgroundRemoval>
                      </a14:imgEffect>
                    </a14:imgLayer>
                  </a14:imgProps>
                </a:ext>
                <a:ext uri="{28A0092B-C50C-407E-A947-70E740481C1C}">
                  <a14:useLocalDpi xmlns:a14="http://schemas.microsoft.com/office/drawing/2010/main" val="0"/>
                </a:ext>
              </a:extLst>
            </a:blip>
            <a:stretch>
              <a:fillRect/>
            </a:stretch>
          </p:blipFill>
          <p:spPr>
            <a:xfrm>
              <a:off x="3337557" y="2780928"/>
              <a:ext cx="874403" cy="1537541"/>
            </a:xfrm>
            <a:prstGeom prst="rect">
              <a:avLst/>
            </a:prstGeom>
          </p:spPr>
        </p:pic>
        <p:pic>
          <p:nvPicPr>
            <p:cNvPr id="76" name="図 75">
              <a:extLst>
                <a:ext uri="{FF2B5EF4-FFF2-40B4-BE49-F238E27FC236}">
                  <a16:creationId xmlns:a16="http://schemas.microsoft.com/office/drawing/2014/main" id="{9AABEF07-8CE3-4BE0-A1E5-0AE8A1C56009}"/>
                </a:ext>
              </a:extLst>
            </p:cNvPr>
            <p:cNvPicPr>
              <a:picLocks noChangeAspect="1"/>
            </p:cNvPicPr>
            <p:nvPr/>
          </p:nvPicPr>
          <p:blipFill rotWithShape="1">
            <a:blip r:embed="rId8"/>
            <a:srcRect l="10201" r="9985"/>
            <a:stretch/>
          </p:blipFill>
          <p:spPr>
            <a:xfrm>
              <a:off x="3455876" y="2989011"/>
              <a:ext cx="605747" cy="837226"/>
            </a:xfrm>
            <a:prstGeom prst="rect">
              <a:avLst/>
            </a:prstGeom>
          </p:spPr>
        </p:pic>
        <p:pic>
          <p:nvPicPr>
            <p:cNvPr id="77" name="図 76">
              <a:extLst>
                <a:ext uri="{FF2B5EF4-FFF2-40B4-BE49-F238E27FC236}">
                  <a16:creationId xmlns:a16="http://schemas.microsoft.com/office/drawing/2014/main" id="{97D616C5-56F1-4B49-8D57-B71266AC6592}"/>
                </a:ext>
              </a:extLst>
            </p:cNvPr>
            <p:cNvPicPr>
              <a:picLocks noChangeAspect="1"/>
            </p:cNvPicPr>
            <p:nvPr/>
          </p:nvPicPr>
          <p:blipFill rotWithShape="1">
            <a:blip r:embed="rId8"/>
            <a:srcRect l="10201" t="75052" r="9985"/>
            <a:stretch/>
          </p:blipFill>
          <p:spPr>
            <a:xfrm>
              <a:off x="3455877" y="3854078"/>
              <a:ext cx="605747" cy="208873"/>
            </a:xfrm>
            <a:prstGeom prst="rect">
              <a:avLst/>
            </a:prstGeom>
          </p:spPr>
        </p:pic>
      </p:grpSp>
      <p:pic>
        <p:nvPicPr>
          <p:cNvPr id="5" name="図 4">
            <a:extLst>
              <a:ext uri="{FF2B5EF4-FFF2-40B4-BE49-F238E27FC236}">
                <a16:creationId xmlns:a16="http://schemas.microsoft.com/office/drawing/2014/main" id="{1834B0C1-8FF6-4E31-90A5-0FDBAB45DF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9232" y="4619791"/>
            <a:ext cx="829958" cy="655230"/>
          </a:xfrm>
          <a:prstGeom prst="rect">
            <a:avLst/>
          </a:prstGeom>
        </p:spPr>
      </p:pic>
      <p:pic>
        <p:nvPicPr>
          <p:cNvPr id="10" name="図 9">
            <a:extLst>
              <a:ext uri="{FF2B5EF4-FFF2-40B4-BE49-F238E27FC236}">
                <a16:creationId xmlns:a16="http://schemas.microsoft.com/office/drawing/2014/main" id="{9D23EAE4-DCCF-48BA-B7D0-86486D1F051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17474" y="4516405"/>
            <a:ext cx="658209" cy="765916"/>
          </a:xfrm>
          <a:prstGeom prst="rect">
            <a:avLst/>
          </a:prstGeom>
        </p:spPr>
      </p:pic>
      <p:sp>
        <p:nvSpPr>
          <p:cNvPr id="61" name="テキスト ボックス 60">
            <a:extLst>
              <a:ext uri="{FF2B5EF4-FFF2-40B4-BE49-F238E27FC236}">
                <a16:creationId xmlns:a16="http://schemas.microsoft.com/office/drawing/2014/main" id="{960F4600-2470-418C-BB6B-D81012110DDC}"/>
              </a:ext>
            </a:extLst>
          </p:cNvPr>
          <p:cNvSpPr txBox="1"/>
          <p:nvPr/>
        </p:nvSpPr>
        <p:spPr bwMode="auto">
          <a:xfrm>
            <a:off x="6662223" y="4139586"/>
            <a:ext cx="1168709" cy="338554"/>
          </a:xfrm>
          <a:prstGeom prst="rect">
            <a:avLst/>
          </a:prstGeom>
          <a:noFill/>
          <a:ln w="9525">
            <a:noFill/>
            <a:miter lim="800000"/>
            <a:headEnd/>
            <a:tailEnd/>
          </a:ln>
        </p:spPr>
        <p:txBody>
          <a:bodyPr wrap="square" rtlCol="0">
            <a:spAutoFit/>
          </a:bodyPr>
          <a:lstStyle/>
          <a:p>
            <a:pPr algn="ctr" eaLnBrk="1" hangingPunct="1"/>
            <a:r>
              <a:rPr kumimoji="1" lang="ja-JP" altLang="en-US" sz="800" b="1" dirty="0">
                <a:solidFill>
                  <a:schemeClr val="tx1"/>
                </a:solidFill>
                <a:latin typeface="游ゴシック" panose="020B0400000000000000" pitchFamily="50" charset="-128"/>
                <a:ea typeface="游ゴシック" panose="020B0400000000000000" pitchFamily="50" charset="-128"/>
              </a:rPr>
              <a:t>ホワイトペーパー</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algn="ctr" eaLnBrk="1" hangingPunct="1"/>
            <a:r>
              <a:rPr kumimoji="1" lang="ja-JP" altLang="en-US" sz="800" b="1" dirty="0">
                <a:solidFill>
                  <a:schemeClr val="tx1"/>
                </a:solidFill>
                <a:latin typeface="游ゴシック" panose="020B0400000000000000" pitchFamily="50" charset="-128"/>
                <a:ea typeface="游ゴシック" panose="020B0400000000000000" pitchFamily="50" charset="-128"/>
              </a:rPr>
              <a:t>ダウンロード</a:t>
            </a:r>
          </a:p>
        </p:txBody>
      </p:sp>
      <p:sp>
        <p:nvSpPr>
          <p:cNvPr id="74" name="テキスト ボックス 73">
            <a:extLst>
              <a:ext uri="{FF2B5EF4-FFF2-40B4-BE49-F238E27FC236}">
                <a16:creationId xmlns:a16="http://schemas.microsoft.com/office/drawing/2014/main" id="{D90CBA2B-E48E-4AE8-ABE4-3525269141D6}"/>
              </a:ext>
            </a:extLst>
          </p:cNvPr>
          <p:cNvSpPr txBox="1"/>
          <p:nvPr/>
        </p:nvSpPr>
        <p:spPr bwMode="auto">
          <a:xfrm>
            <a:off x="7729334" y="4386604"/>
            <a:ext cx="789754" cy="215444"/>
          </a:xfrm>
          <a:prstGeom prst="rect">
            <a:avLst/>
          </a:prstGeom>
          <a:noFill/>
          <a:ln w="9525">
            <a:noFill/>
            <a:miter lim="800000"/>
            <a:headEnd/>
            <a:tailEnd/>
          </a:ln>
        </p:spPr>
        <p:txBody>
          <a:bodyPr wrap="square" rtlCol="0">
            <a:spAutoFit/>
          </a:bodyPr>
          <a:lstStyle/>
          <a:p>
            <a:pPr algn="ctr" eaLnBrk="1" hangingPunct="1"/>
            <a:r>
              <a:rPr kumimoji="1" lang="ja-JP" altLang="en-US" sz="800" b="1" dirty="0">
                <a:solidFill>
                  <a:schemeClr val="tx1"/>
                </a:solidFill>
                <a:latin typeface="游ゴシック" panose="020B0400000000000000" pitchFamily="50" charset="-128"/>
                <a:ea typeface="游ゴシック" panose="020B0400000000000000" pitchFamily="50" charset="-128"/>
              </a:rPr>
              <a:t>動画視聴</a:t>
            </a:r>
          </a:p>
        </p:txBody>
      </p:sp>
      <p:grpSp>
        <p:nvGrpSpPr>
          <p:cNvPr id="82" name="グループ化 81">
            <a:extLst>
              <a:ext uri="{FF2B5EF4-FFF2-40B4-BE49-F238E27FC236}">
                <a16:creationId xmlns:a16="http://schemas.microsoft.com/office/drawing/2014/main" id="{C9BC6626-ADD4-4BB7-9577-A730565687F3}"/>
              </a:ext>
            </a:extLst>
          </p:cNvPr>
          <p:cNvGrpSpPr/>
          <p:nvPr/>
        </p:nvGrpSpPr>
        <p:grpSpPr>
          <a:xfrm>
            <a:off x="760052" y="4459225"/>
            <a:ext cx="766260" cy="1214632"/>
            <a:chOff x="3199908" y="1509111"/>
            <a:chExt cx="3348564" cy="4480952"/>
          </a:xfrm>
        </p:grpSpPr>
        <p:pic>
          <p:nvPicPr>
            <p:cNvPr id="83" name="図 82" descr="画面の領域">
              <a:extLst>
                <a:ext uri="{FF2B5EF4-FFF2-40B4-BE49-F238E27FC236}">
                  <a16:creationId xmlns:a16="http://schemas.microsoft.com/office/drawing/2014/main" id="{4C23732C-D48D-4DC3-B004-05DB43C8A88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99908" y="1509111"/>
              <a:ext cx="3348564" cy="4480952"/>
            </a:xfrm>
            <a:prstGeom prst="rect">
              <a:avLst/>
            </a:prstGeom>
            <a:ln>
              <a:solidFill>
                <a:schemeClr val="bg1">
                  <a:lumMod val="65000"/>
                </a:schemeClr>
              </a:solidFill>
            </a:ln>
          </p:spPr>
        </p:pic>
        <p:pic>
          <p:nvPicPr>
            <p:cNvPr id="85" name="図 84" descr="画面の領域">
              <a:extLst>
                <a:ext uri="{FF2B5EF4-FFF2-40B4-BE49-F238E27FC236}">
                  <a16:creationId xmlns:a16="http://schemas.microsoft.com/office/drawing/2014/main" id="{0393707B-98ED-4625-8AAE-4D11525D3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artisticBlur radius="16"/>
                      </a14:imgEffect>
                    </a14:imgLayer>
                  </a14:imgProps>
                </a:ext>
                <a:ext uri="{28A0092B-C50C-407E-A947-70E740481C1C}">
                  <a14:useLocalDpi xmlns:a14="http://schemas.microsoft.com/office/drawing/2010/main" val="0"/>
                </a:ext>
              </a:extLst>
            </a:blip>
            <a:srcRect l="9561" t="5767" r="56258" b="86948"/>
            <a:stretch/>
          </p:blipFill>
          <p:spPr>
            <a:xfrm>
              <a:off x="3528393" y="1762850"/>
              <a:ext cx="1144556" cy="326452"/>
            </a:xfrm>
            <a:prstGeom prst="rect">
              <a:avLst/>
            </a:prstGeom>
            <a:ln>
              <a:noFill/>
            </a:ln>
            <a:effectLst>
              <a:softEdge rad="0"/>
            </a:effectLst>
          </p:spPr>
        </p:pic>
      </p:grpSp>
      <p:sp>
        <p:nvSpPr>
          <p:cNvPr id="86" name="正方形/長方形 85">
            <a:extLst>
              <a:ext uri="{FF2B5EF4-FFF2-40B4-BE49-F238E27FC236}">
                <a16:creationId xmlns:a16="http://schemas.microsoft.com/office/drawing/2014/main" id="{60E43CF1-A62A-4A1D-BBCA-545D7ED34882}"/>
              </a:ext>
            </a:extLst>
          </p:cNvPr>
          <p:cNvSpPr/>
          <p:nvPr/>
        </p:nvSpPr>
        <p:spPr bwMode="auto">
          <a:xfrm>
            <a:off x="286244" y="4104569"/>
            <a:ext cx="1799412" cy="264937"/>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100" b="1" dirty="0">
                <a:solidFill>
                  <a:schemeClr val="bg1"/>
                </a:solidFill>
                <a:latin typeface="游ゴシック" panose="020B0400000000000000" pitchFamily="50" charset="-128"/>
                <a:ea typeface="游ゴシック" panose="020B0400000000000000" pitchFamily="50" charset="-128"/>
              </a:rPr>
              <a:t>ターゲティングメール</a:t>
            </a:r>
            <a:endParaRPr kumimoji="1" lang="en-US" altLang="ja-JP" sz="1100" b="1" dirty="0">
              <a:solidFill>
                <a:schemeClr val="bg1"/>
              </a:solidFill>
              <a:latin typeface="游ゴシック" panose="020B0400000000000000" pitchFamily="50" charset="-128"/>
              <a:ea typeface="游ゴシック" panose="020B0400000000000000" pitchFamily="50" charset="-128"/>
            </a:endParaRPr>
          </a:p>
        </p:txBody>
      </p:sp>
      <p:sp>
        <p:nvSpPr>
          <p:cNvPr id="89" name="正方形/長方形 88">
            <a:extLst>
              <a:ext uri="{FF2B5EF4-FFF2-40B4-BE49-F238E27FC236}">
                <a16:creationId xmlns:a16="http://schemas.microsoft.com/office/drawing/2014/main" id="{BFCCB029-84C6-4CDB-B42C-33D5E98D94C9}"/>
              </a:ext>
            </a:extLst>
          </p:cNvPr>
          <p:cNvSpPr/>
          <p:nvPr/>
        </p:nvSpPr>
        <p:spPr>
          <a:xfrm>
            <a:off x="627229" y="233934"/>
            <a:ext cx="5708968" cy="272397"/>
          </a:xfrm>
          <a:prstGeom prst="rect">
            <a:avLst/>
          </a:prstGeom>
          <a:solidFill>
            <a:srgbClr val="C4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400" b="1" dirty="0">
                <a:latin typeface="+mn-ea"/>
                <a:ea typeface="+mn-ea"/>
                <a:cs typeface="メイリオ" panose="020B0604030504040204" pitchFamily="50" charset="-128"/>
              </a:rPr>
              <a:t>①ホワイトペーパー </a:t>
            </a:r>
            <a:r>
              <a:rPr lang="en-US" altLang="ja-JP" sz="1400" b="1" dirty="0">
                <a:latin typeface="+mn-ea"/>
                <a:ea typeface="+mn-ea"/>
                <a:cs typeface="メイリオ" panose="020B0604030504040204" pitchFamily="50" charset="-128"/>
              </a:rPr>
              <a:t>or </a:t>
            </a:r>
            <a:r>
              <a:rPr lang="ja-JP" altLang="en-US" sz="1400" b="1" dirty="0">
                <a:latin typeface="+mn-ea"/>
                <a:ea typeface="+mn-ea"/>
                <a:cs typeface="メイリオ" panose="020B0604030504040204" pitchFamily="50" charset="-128"/>
              </a:rPr>
              <a:t>動画掲載</a:t>
            </a:r>
            <a:r>
              <a:rPr lang="en-US" altLang="ja-JP" sz="1400" b="1" dirty="0">
                <a:latin typeface="+mn-ea"/>
                <a:ea typeface="+mn-ea"/>
                <a:cs typeface="メイリオ" panose="020B0604030504040204" pitchFamily="50" charset="-128"/>
              </a:rPr>
              <a:t>【</a:t>
            </a:r>
            <a:r>
              <a:rPr lang="ja-JP" altLang="en-US" sz="1400" b="1" dirty="0">
                <a:latin typeface="+mn-ea"/>
                <a:ea typeface="+mn-ea"/>
                <a:cs typeface="メイリオ" panose="020B0604030504040204" pitchFamily="50" charset="-128"/>
              </a:rPr>
              <a:t>ベーシック</a:t>
            </a:r>
            <a:r>
              <a:rPr lang="en-US" altLang="ja-JP" sz="1400" b="1" dirty="0">
                <a:latin typeface="+mn-ea"/>
                <a:ea typeface="+mn-ea"/>
                <a:cs typeface="メイリオ" panose="020B0604030504040204" pitchFamily="50" charset="-128"/>
              </a:rPr>
              <a:t>】</a:t>
            </a:r>
          </a:p>
        </p:txBody>
      </p:sp>
      <p:sp>
        <p:nvSpPr>
          <p:cNvPr id="90" name="正方形/長方形 89">
            <a:extLst>
              <a:ext uri="{FF2B5EF4-FFF2-40B4-BE49-F238E27FC236}">
                <a16:creationId xmlns:a16="http://schemas.microsoft.com/office/drawing/2014/main" id="{9D6C3F56-FFFF-4500-8036-89959CDE8E33}"/>
              </a:ext>
            </a:extLst>
          </p:cNvPr>
          <p:cNvSpPr/>
          <p:nvPr/>
        </p:nvSpPr>
        <p:spPr>
          <a:xfrm>
            <a:off x="627229" y="500917"/>
            <a:ext cx="5708968" cy="227476"/>
          </a:xfrm>
          <a:prstGeom prst="rect">
            <a:avLst/>
          </a:prstGeom>
          <a:solidFill>
            <a:srgbClr val="E08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n-ea"/>
                <a:ea typeface="+mn-ea"/>
              </a:rPr>
              <a:t>②ホワイトペーパー </a:t>
            </a:r>
            <a:r>
              <a:rPr lang="en-US" altLang="ja-JP" sz="1400" b="1" dirty="0">
                <a:solidFill>
                  <a:schemeClr val="bg1"/>
                </a:solidFill>
                <a:latin typeface="+mn-ea"/>
                <a:ea typeface="+mn-ea"/>
              </a:rPr>
              <a:t>or </a:t>
            </a:r>
            <a:r>
              <a:rPr lang="ja-JP" altLang="en-US" sz="1400" b="1" dirty="0">
                <a:solidFill>
                  <a:schemeClr val="bg1"/>
                </a:solidFill>
                <a:latin typeface="+mn-ea"/>
                <a:ea typeface="+mn-ea"/>
              </a:rPr>
              <a:t>動画掲載</a:t>
            </a:r>
            <a:r>
              <a:rPr lang="en-US" altLang="ja-JP" sz="1400" b="1" dirty="0">
                <a:solidFill>
                  <a:schemeClr val="bg1"/>
                </a:solidFill>
                <a:latin typeface="+mn-ea"/>
                <a:ea typeface="+mn-ea"/>
              </a:rPr>
              <a:t>【</a:t>
            </a:r>
            <a:r>
              <a:rPr lang="ja-JP" altLang="en-US" sz="1400" b="1" dirty="0">
                <a:solidFill>
                  <a:schemeClr val="bg1"/>
                </a:solidFill>
                <a:latin typeface="+mn-ea"/>
                <a:ea typeface="+mn-ea"/>
              </a:rPr>
              <a:t>セグメント</a:t>
            </a:r>
            <a:r>
              <a:rPr lang="en-US" altLang="ja-JP" sz="1400" b="1" dirty="0">
                <a:solidFill>
                  <a:schemeClr val="bg1"/>
                </a:solidFill>
                <a:latin typeface="+mn-ea"/>
                <a:ea typeface="+mn-ea"/>
              </a:rPr>
              <a:t>】</a:t>
            </a:r>
            <a:endParaRPr lang="ja-JP" altLang="en-US" sz="1400" b="1" dirty="0">
              <a:solidFill>
                <a:schemeClr val="bg1"/>
              </a:solidFill>
              <a:latin typeface="+mn-ea"/>
              <a:ea typeface="+mn-ea"/>
            </a:endParaRPr>
          </a:p>
        </p:txBody>
      </p:sp>
      <p:sp>
        <p:nvSpPr>
          <p:cNvPr id="48" name="Slide Number Placeholder 6">
            <a:extLst>
              <a:ext uri="{FF2B5EF4-FFF2-40B4-BE49-F238E27FC236}">
                <a16:creationId xmlns:a16="http://schemas.microsoft.com/office/drawing/2014/main" id="{E4454521-EC3A-48BB-BAEB-4AEEFEF77132}"/>
              </a:ext>
            </a:extLst>
          </p:cNvPr>
          <p:cNvSpPr>
            <a:spLocks noGrp="1"/>
          </p:cNvSpPr>
          <p:nvPr>
            <p:ph type="sldNum" sz="quarter" idx="4294967295"/>
          </p:nvPr>
        </p:nvSpPr>
        <p:spPr>
          <a:xfrm>
            <a:off x="7051104" y="6491804"/>
            <a:ext cx="2057400" cy="365125"/>
          </a:xfrm>
        </p:spPr>
        <p:txBody>
          <a:bodyPr/>
          <a:lstStyle>
            <a:lvl1pPr>
              <a:defRPr b="1">
                <a:solidFill>
                  <a:schemeClr val="bg1"/>
                </a:solidFill>
              </a:defRPr>
            </a:lvl1pPr>
          </a:lstStyle>
          <a:p>
            <a:fld id="{62C86DFF-5C23-9B49-AD2F-1D99D1467FB4}" type="slidenum">
              <a:rPr lang="ja-JP" altLang="en-US" smtClean="0"/>
              <a:pPr/>
              <a:t>6</a:t>
            </a:fld>
            <a:endParaRPr lang="ja-JP" altLang="en-US"/>
          </a:p>
        </p:txBody>
      </p:sp>
    </p:spTree>
    <p:extLst>
      <p:ext uri="{BB962C8B-B14F-4D97-AF65-F5344CB8AC3E}">
        <p14:creationId xmlns:p14="http://schemas.microsoft.com/office/powerpoint/2010/main" val="231448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A0DF541-B1DD-4C77-9549-7CFEBD52FF1D}"/>
              </a:ext>
            </a:extLst>
          </p:cNvPr>
          <p:cNvSpPr/>
          <p:nvPr/>
        </p:nvSpPr>
        <p:spPr>
          <a:xfrm>
            <a:off x="627229" y="285486"/>
            <a:ext cx="5708968" cy="391597"/>
          </a:xfrm>
          <a:prstGeom prst="rect">
            <a:avLst/>
          </a:prstGeom>
          <a:solidFill>
            <a:srgbClr val="C4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2000" b="1" dirty="0">
                <a:latin typeface="+mn-ea"/>
                <a:ea typeface="+mn-ea"/>
                <a:cs typeface="メイリオ" panose="020B0604030504040204" pitchFamily="50" charset="-128"/>
              </a:rPr>
              <a:t>①ホワイトペーパー </a:t>
            </a:r>
            <a:r>
              <a:rPr lang="en-US" altLang="ja-JP" sz="2000" b="1" dirty="0">
                <a:latin typeface="+mn-ea"/>
                <a:ea typeface="+mn-ea"/>
                <a:cs typeface="メイリオ" panose="020B0604030504040204" pitchFamily="50" charset="-128"/>
              </a:rPr>
              <a:t>or </a:t>
            </a:r>
            <a:r>
              <a:rPr lang="ja-JP" altLang="en-US" sz="2000" b="1" dirty="0">
                <a:latin typeface="+mn-ea"/>
                <a:ea typeface="+mn-ea"/>
                <a:cs typeface="メイリオ" panose="020B0604030504040204" pitchFamily="50" charset="-128"/>
              </a:rPr>
              <a:t>動画掲載</a:t>
            </a:r>
            <a:r>
              <a:rPr lang="en-US" altLang="ja-JP" sz="2000" b="1" dirty="0">
                <a:latin typeface="+mn-ea"/>
                <a:ea typeface="+mn-ea"/>
                <a:cs typeface="メイリオ" panose="020B0604030504040204" pitchFamily="50" charset="-128"/>
              </a:rPr>
              <a:t>【</a:t>
            </a:r>
            <a:r>
              <a:rPr lang="ja-JP" altLang="en-US" sz="2000" b="1" dirty="0">
                <a:latin typeface="+mn-ea"/>
                <a:ea typeface="+mn-ea"/>
                <a:cs typeface="メイリオ" panose="020B0604030504040204" pitchFamily="50" charset="-128"/>
              </a:rPr>
              <a:t>ベーシック</a:t>
            </a:r>
            <a:r>
              <a:rPr lang="en-US" altLang="ja-JP" sz="2000" b="1" dirty="0">
                <a:latin typeface="+mn-ea"/>
                <a:ea typeface="+mn-ea"/>
                <a:cs typeface="メイリオ" panose="020B0604030504040204" pitchFamily="50" charset="-128"/>
              </a:rPr>
              <a:t>】</a:t>
            </a:r>
          </a:p>
        </p:txBody>
      </p:sp>
      <p:sp>
        <p:nvSpPr>
          <p:cNvPr id="40" name="テキスト ボックス 39">
            <a:extLst>
              <a:ext uri="{FF2B5EF4-FFF2-40B4-BE49-F238E27FC236}">
                <a16:creationId xmlns:a16="http://schemas.microsoft.com/office/drawing/2014/main" id="{CB6DC400-777C-4B06-B22E-BC49EEA5DFB6}"/>
              </a:ext>
            </a:extLst>
          </p:cNvPr>
          <p:cNvSpPr txBox="1"/>
          <p:nvPr/>
        </p:nvSpPr>
        <p:spPr>
          <a:xfrm>
            <a:off x="303882" y="2947131"/>
            <a:ext cx="3656050" cy="338554"/>
          </a:xfrm>
          <a:prstGeom prst="rect">
            <a:avLst/>
          </a:prstGeom>
          <a:noFill/>
        </p:spPr>
        <p:txBody>
          <a:bodyPr wrap="square" rtlCol="0">
            <a:spAutoFit/>
          </a:bodyPr>
          <a:lstStyle/>
          <a:p>
            <a:r>
              <a:rPr kumimoji="1" lang="ja-JP" altLang="en-US" sz="1600" b="1" dirty="0">
                <a:latin typeface="+mn-ea"/>
                <a:cs typeface="Meiryo UI" panose="020B0604030504040204" pitchFamily="50" charset="-128"/>
              </a:rPr>
              <a:t>ミニマムチャージ</a:t>
            </a:r>
            <a:r>
              <a:rPr lang="ja-JP" altLang="en-US" sz="1600" b="1" dirty="0">
                <a:latin typeface="+mn-ea"/>
                <a:cs typeface="Meiryo UI" panose="020B0604030504040204" pitchFamily="50" charset="-128"/>
              </a:rPr>
              <a:t>　</a:t>
            </a:r>
            <a:r>
              <a:rPr lang="en-US" altLang="ja-JP" sz="1600" b="1" dirty="0">
                <a:latin typeface="+mn-ea"/>
                <a:cs typeface="Meiryo UI" panose="020B0604030504040204" pitchFamily="50" charset="-128"/>
              </a:rPr>
              <a:t>100</a:t>
            </a:r>
            <a:r>
              <a:rPr lang="ja-JP" altLang="en-US" sz="1600" b="1" dirty="0">
                <a:latin typeface="+mn-ea"/>
                <a:cs typeface="Meiryo UI" panose="020B0604030504040204" pitchFamily="50" charset="-128"/>
              </a:rPr>
              <a:t>万円</a:t>
            </a:r>
            <a:r>
              <a:rPr lang="ja-JP" altLang="en-US" sz="1400" b="1" dirty="0">
                <a:latin typeface="+mn-ea"/>
                <a:cs typeface="Meiryo UI" panose="020B0604030504040204" pitchFamily="50" charset="-128"/>
              </a:rPr>
              <a:t>（税別）～</a:t>
            </a:r>
            <a:endParaRPr lang="ja-JP" altLang="en-US" sz="1600" b="1" dirty="0">
              <a:latin typeface="+mn-ea"/>
              <a:cs typeface="Meiryo UI" panose="020B0604030504040204" pitchFamily="50" charset="-128"/>
            </a:endParaRPr>
          </a:p>
        </p:txBody>
      </p:sp>
      <p:sp>
        <p:nvSpPr>
          <p:cNvPr id="12" name="テキスト ボックス 11"/>
          <p:cNvSpPr txBox="1"/>
          <p:nvPr/>
        </p:nvSpPr>
        <p:spPr>
          <a:xfrm>
            <a:off x="287005" y="2111168"/>
            <a:ext cx="4482727" cy="461665"/>
          </a:xfrm>
          <a:prstGeom prst="rect">
            <a:avLst/>
          </a:prstGeom>
          <a:noFill/>
        </p:spPr>
        <p:txBody>
          <a:bodyPr wrap="square" rtlCol="0">
            <a:spAutoFit/>
          </a:bodyPr>
          <a:lstStyle/>
          <a:p>
            <a:r>
              <a:rPr kumimoji="1" lang="ja-JP" altLang="en-US" b="1" dirty="0">
                <a:latin typeface="+mn-ea"/>
                <a:cs typeface="Meiryo UI" panose="020B0604030504040204" pitchFamily="50" charset="-128"/>
              </a:rPr>
              <a:t>リード単価</a:t>
            </a:r>
            <a:r>
              <a:rPr lang="ja-JP" altLang="en-US" b="1" dirty="0">
                <a:latin typeface="+mn-ea"/>
                <a:cs typeface="Meiryo UI" panose="020B0604030504040204" pitchFamily="50" charset="-128"/>
              </a:rPr>
              <a:t>　</a:t>
            </a:r>
            <a:r>
              <a:rPr lang="en-US" altLang="ja-JP" sz="2400" b="1" dirty="0">
                <a:solidFill>
                  <a:srgbClr val="C00000"/>
                </a:solidFill>
                <a:latin typeface="+mn-ea"/>
                <a:cs typeface="Meiryo UI" panose="020B0604030504040204" pitchFamily="50" charset="-128"/>
              </a:rPr>
              <a:t>10,000</a:t>
            </a:r>
            <a:r>
              <a:rPr lang="ja-JP" altLang="en-US" sz="2000" b="1" dirty="0">
                <a:latin typeface="+mn-ea"/>
                <a:cs typeface="Meiryo UI" panose="020B0604030504040204" pitchFamily="50" charset="-128"/>
              </a:rPr>
              <a:t>円</a:t>
            </a:r>
            <a:r>
              <a:rPr lang="en-US" altLang="ja-JP" sz="1600" b="1" dirty="0">
                <a:latin typeface="+mn-ea"/>
                <a:cs typeface="Meiryo UI" panose="020B0604030504040204" pitchFamily="50" charset="-128"/>
              </a:rPr>
              <a:t>(</a:t>
            </a:r>
            <a:r>
              <a:rPr lang="ja-JP" altLang="en-US" sz="1600" b="1" dirty="0">
                <a:latin typeface="+mn-ea"/>
                <a:cs typeface="Meiryo UI" panose="020B0604030504040204" pitchFamily="50" charset="-128"/>
              </a:rPr>
              <a:t>税別</a:t>
            </a:r>
            <a:r>
              <a:rPr lang="en-US" altLang="ja-JP" sz="1600" b="1" dirty="0">
                <a:latin typeface="+mn-ea"/>
                <a:cs typeface="Meiryo UI" panose="020B0604030504040204" pitchFamily="50" charset="-128"/>
              </a:rPr>
              <a:t>)</a:t>
            </a:r>
          </a:p>
        </p:txBody>
      </p:sp>
      <p:sp>
        <p:nvSpPr>
          <p:cNvPr id="2" name="テキスト ボックス 1"/>
          <p:cNvSpPr txBox="1"/>
          <p:nvPr/>
        </p:nvSpPr>
        <p:spPr>
          <a:xfrm>
            <a:off x="4091750" y="2274997"/>
            <a:ext cx="1355963" cy="553998"/>
          </a:xfrm>
          <a:prstGeom prst="rect">
            <a:avLst/>
          </a:prstGeom>
          <a:solidFill>
            <a:srgbClr val="C00000"/>
          </a:solidFill>
          <a:ln w="9525">
            <a:noFill/>
          </a:ln>
        </p:spPr>
        <p:txBody>
          <a:bodyPr wrap="square" rtlCol="0" anchor="ctr" anchorCtr="1">
            <a:spAutoFit/>
          </a:bodyPr>
          <a:lstStyle/>
          <a:p>
            <a:pPr algn="ctr"/>
            <a:r>
              <a:rPr kumimoji="1" lang="ja-JP" altLang="en-US" sz="1400" b="1" dirty="0">
                <a:solidFill>
                  <a:schemeClr val="bg1"/>
                </a:solidFill>
                <a:latin typeface="+mn-ea"/>
                <a:cs typeface="メイリオ" panose="020B0604030504040204" pitchFamily="50" charset="-128"/>
              </a:rPr>
              <a:t>リード単価</a:t>
            </a:r>
            <a:endParaRPr kumimoji="1" lang="en-US" altLang="ja-JP" sz="1400" b="1" dirty="0">
              <a:solidFill>
                <a:schemeClr val="bg1"/>
              </a:solidFill>
              <a:latin typeface="+mn-ea"/>
              <a:cs typeface="メイリオ" panose="020B0604030504040204" pitchFamily="50" charset="-128"/>
            </a:endParaRPr>
          </a:p>
          <a:p>
            <a:pPr algn="ctr"/>
            <a:r>
              <a:rPr lang="en-US" altLang="ja-JP"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rPr>
              <a:t>10,000</a:t>
            </a:r>
            <a:r>
              <a:rPr lang="ja-JP" altLang="en-US"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rPr>
              <a:t>円</a:t>
            </a:r>
            <a:endParaRPr kumimoji="1" lang="ja-JP" altLang="en-US"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p:txBody>
      </p:sp>
      <p:sp>
        <p:nvSpPr>
          <p:cNvPr id="15" name="テキスト ボックス 14"/>
          <p:cNvSpPr txBox="1"/>
          <p:nvPr/>
        </p:nvSpPr>
        <p:spPr>
          <a:xfrm>
            <a:off x="5850346" y="2274997"/>
            <a:ext cx="1023877" cy="553998"/>
          </a:xfrm>
          <a:prstGeom prst="rect">
            <a:avLst/>
          </a:prstGeom>
          <a:solidFill>
            <a:srgbClr val="C00000"/>
          </a:solidFill>
          <a:ln w="9525">
            <a:noFill/>
          </a:ln>
        </p:spPr>
        <p:txBody>
          <a:bodyPr wrap="square" rtlCol="0" anchor="ctr" anchorCtr="1">
            <a:spAutoFit/>
          </a:bodyPr>
          <a:lstStyle/>
          <a:p>
            <a:pPr algn="ctr"/>
            <a:r>
              <a:rPr lang="ja-JP" altLang="en-US" sz="1400" b="1" dirty="0">
                <a:solidFill>
                  <a:schemeClr val="bg1"/>
                </a:solidFill>
                <a:latin typeface="+mn-ea"/>
                <a:cs typeface="メイリオ" panose="020B0604030504040204" pitchFamily="50" charset="-128"/>
              </a:rPr>
              <a:t>申込件数</a:t>
            </a:r>
            <a:endParaRPr lang="en-US" altLang="ja-JP" sz="1400" b="1" dirty="0">
              <a:solidFill>
                <a:schemeClr val="bg1"/>
              </a:solidFill>
              <a:latin typeface="+mn-ea"/>
              <a:cs typeface="メイリオ" panose="020B0604030504040204" pitchFamily="50" charset="-128"/>
            </a:endParaRPr>
          </a:p>
          <a:p>
            <a:pPr algn="ctr"/>
            <a:r>
              <a:rPr lang="en-US" altLang="ja-JP"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rPr>
              <a:t>100</a:t>
            </a:r>
            <a:r>
              <a:rPr lang="ja-JP" altLang="en-US"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rPr>
              <a:t>件</a:t>
            </a:r>
            <a:endParaRPr kumimoji="1" lang="ja-JP" altLang="en-US"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p:txBody>
      </p:sp>
      <p:sp>
        <p:nvSpPr>
          <p:cNvPr id="16" name="テキスト ボックス 15"/>
          <p:cNvSpPr txBox="1"/>
          <p:nvPr/>
        </p:nvSpPr>
        <p:spPr>
          <a:xfrm>
            <a:off x="7214866" y="2260551"/>
            <a:ext cx="1324402" cy="553998"/>
          </a:xfrm>
          <a:prstGeom prst="rect">
            <a:avLst/>
          </a:prstGeom>
          <a:solidFill>
            <a:srgbClr val="C00000"/>
          </a:solidFill>
          <a:ln w="9525">
            <a:noFill/>
          </a:ln>
        </p:spPr>
        <p:txBody>
          <a:bodyPr wrap="none" rtlCol="0" anchor="ctr" anchorCtr="1">
            <a:spAutoFit/>
          </a:bodyPr>
          <a:lstStyle/>
          <a:p>
            <a:pPr algn="ctr"/>
            <a:r>
              <a:rPr lang="ja-JP" altLang="en-US" sz="1400" b="1" dirty="0">
                <a:solidFill>
                  <a:schemeClr val="bg1"/>
                </a:solidFill>
                <a:latin typeface="+mn-ea"/>
                <a:cs typeface="メイリオ" panose="020B0604030504040204" pitchFamily="50" charset="-128"/>
              </a:rPr>
              <a:t>リード料金</a:t>
            </a:r>
            <a:endParaRPr lang="en-US" altLang="ja-JP" sz="1400" b="1" dirty="0">
              <a:solidFill>
                <a:schemeClr val="bg1"/>
              </a:solidFill>
              <a:latin typeface="+mn-ea"/>
              <a:cs typeface="メイリオ" panose="020B0604030504040204" pitchFamily="50" charset="-128"/>
            </a:endParaRPr>
          </a:p>
          <a:p>
            <a:pPr algn="ctr"/>
            <a:r>
              <a:rPr lang="en-US" altLang="ja-JP"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rPr>
              <a:t>1,000,000</a:t>
            </a:r>
            <a:r>
              <a:rPr lang="ja-JP" altLang="en-US"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rPr>
              <a:t>円</a:t>
            </a:r>
            <a:endParaRPr kumimoji="1" lang="ja-JP" altLang="en-US" sz="1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p:txBody>
      </p:sp>
      <p:sp>
        <p:nvSpPr>
          <p:cNvPr id="3" name="テキスト ボックス 2"/>
          <p:cNvSpPr txBox="1"/>
          <p:nvPr/>
        </p:nvSpPr>
        <p:spPr>
          <a:xfrm>
            <a:off x="5459902" y="2367329"/>
            <a:ext cx="415498" cy="369332"/>
          </a:xfrm>
          <a:prstGeom prst="rect">
            <a:avLst/>
          </a:prstGeom>
          <a:noFill/>
        </p:spPr>
        <p:txBody>
          <a:bodyPr wrap="none" rtlCol="0">
            <a:spAutoFit/>
          </a:bodyPr>
          <a:lstStyle/>
          <a:p>
            <a:r>
              <a:rPr kumimoji="1" lang="en-US" altLang="ja-JP" b="1" dirty="0">
                <a:latin typeface="ＭＳ Ｐゴシック" panose="020B0600070205080204" pitchFamily="50" charset="-128"/>
                <a:ea typeface="ＭＳ Ｐゴシック" panose="020B0600070205080204" pitchFamily="50" charset="-128"/>
              </a:rPr>
              <a:t>×</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6874224" y="2356352"/>
            <a:ext cx="415498"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3947734" y="1923621"/>
            <a:ext cx="1430200" cy="307777"/>
          </a:xfrm>
          <a:prstGeom prst="rect">
            <a:avLst/>
          </a:prstGeom>
          <a:noFill/>
        </p:spPr>
        <p:txBody>
          <a:bodyPr wrap="none" rtlCol="0">
            <a:spAutoFit/>
          </a:bodyPr>
          <a:lstStyle/>
          <a:p>
            <a:r>
              <a:rPr kumimoji="1" lang="ja-JP" altLang="en-US" sz="1400" b="1" dirty="0">
                <a:latin typeface="+mn-ea"/>
                <a:cs typeface="メイリオ" panose="020B0604030504040204" pitchFamily="50" charset="-128"/>
              </a:rPr>
              <a:t>■実施料金の例</a:t>
            </a:r>
          </a:p>
        </p:txBody>
      </p:sp>
      <p:cxnSp>
        <p:nvCxnSpPr>
          <p:cNvPr id="6" name="直線コネクタ 5"/>
          <p:cNvCxnSpPr>
            <a:cxnSpLocks/>
          </p:cNvCxnSpPr>
          <p:nvPr/>
        </p:nvCxnSpPr>
        <p:spPr>
          <a:xfrm>
            <a:off x="266003" y="2900384"/>
            <a:ext cx="3585917" cy="0"/>
          </a:xfrm>
          <a:prstGeom prst="line">
            <a:avLst/>
          </a:prstGeom>
          <a:ln w="19050" cmpd="dbl">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cxnSpLocks/>
          </p:cNvCxnSpPr>
          <p:nvPr/>
        </p:nvCxnSpPr>
        <p:spPr>
          <a:xfrm>
            <a:off x="251520" y="2730648"/>
            <a:ext cx="3600400"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cxnSpLocks/>
          </p:cNvCxnSpPr>
          <p:nvPr/>
        </p:nvCxnSpPr>
        <p:spPr>
          <a:xfrm>
            <a:off x="251520" y="2010567"/>
            <a:ext cx="3600400"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cxnSpLocks/>
          </p:cNvCxnSpPr>
          <p:nvPr/>
        </p:nvCxnSpPr>
        <p:spPr>
          <a:xfrm>
            <a:off x="267877" y="3332432"/>
            <a:ext cx="3584043" cy="0"/>
          </a:xfrm>
          <a:prstGeom prst="line">
            <a:avLst/>
          </a:prstGeom>
          <a:ln w="19050" cmpd="dbl">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982738" y="3035523"/>
            <a:ext cx="4572508" cy="692497"/>
          </a:xfrm>
          <a:prstGeom prst="rect">
            <a:avLst/>
          </a:prstGeom>
          <a:noFill/>
          <a:ln w="9525">
            <a:noFill/>
          </a:ln>
        </p:spPr>
        <p:txBody>
          <a:bodyPr wrap="square" rtlCol="0" anchor="ctr" anchorCtr="1">
            <a:spAutoFit/>
          </a:bodyPr>
          <a:lstStyle/>
          <a:p>
            <a:r>
              <a:rPr lang="ja-JP" altLang="en-US" b="1" dirty="0">
                <a:latin typeface="+mn-ea"/>
                <a:cs typeface="メイリオ" panose="020B0604030504040204" pitchFamily="50" charset="-128"/>
              </a:rPr>
              <a:t>リード獲得 想定期間　</a:t>
            </a:r>
            <a:r>
              <a:rPr lang="en-US" altLang="ja-JP" b="1" dirty="0">
                <a:latin typeface="+mn-ea"/>
                <a:cs typeface="メイリオ" panose="020B0604030504040204" pitchFamily="50" charset="-128"/>
              </a:rPr>
              <a:t>12</a:t>
            </a:r>
            <a:r>
              <a:rPr kumimoji="1" lang="ja-JP" altLang="en-US" b="1" dirty="0">
                <a:latin typeface="+mn-ea"/>
                <a:cs typeface="メイリオ" panose="020B0604030504040204" pitchFamily="50" charset="-128"/>
              </a:rPr>
              <a:t>週間程度～</a:t>
            </a:r>
            <a:endParaRPr lang="en-US" altLang="ja-JP" b="1" dirty="0">
              <a:latin typeface="+mn-ea"/>
              <a:cs typeface="メイリオ" panose="020B0604030504040204" pitchFamily="50" charset="-128"/>
            </a:endParaRPr>
          </a:p>
          <a:p>
            <a:r>
              <a:rPr lang="en-US" altLang="ja-JP" sz="1200" b="1" dirty="0">
                <a:latin typeface="+mn-ea"/>
                <a:cs typeface="メイリオ" panose="020B0604030504040204" pitchFamily="50" charset="-128"/>
              </a:rPr>
              <a:t>【</a:t>
            </a:r>
            <a:r>
              <a:rPr lang="ja-JP" altLang="en-US" sz="1200" b="1" dirty="0">
                <a:latin typeface="+mn-ea"/>
                <a:cs typeface="メイリオ" panose="020B0604030504040204" pitchFamily="50" charset="-128"/>
              </a:rPr>
              <a:t>ホワイトペーパー</a:t>
            </a:r>
            <a:r>
              <a:rPr lang="en-US" altLang="ja-JP" sz="1200" b="1" dirty="0">
                <a:latin typeface="+mn-ea"/>
                <a:cs typeface="メイリオ" panose="020B0604030504040204" pitchFamily="50" charset="-128"/>
              </a:rPr>
              <a:t>1</a:t>
            </a:r>
            <a:r>
              <a:rPr lang="ja-JP" altLang="en-US" sz="1200" b="1" dirty="0">
                <a:latin typeface="+mn-ea"/>
                <a:cs typeface="メイリオ" panose="020B0604030504040204" pitchFamily="50" charset="-128"/>
              </a:rPr>
              <a:t>本あたりのリード獲得目安：</a:t>
            </a:r>
            <a:r>
              <a:rPr lang="en-US" altLang="ja-JP" sz="1200" b="1" dirty="0">
                <a:latin typeface="+mn-ea"/>
                <a:cs typeface="メイリオ" panose="020B0604030504040204" pitchFamily="50" charset="-128"/>
              </a:rPr>
              <a:t>120</a:t>
            </a:r>
            <a:r>
              <a:rPr lang="ja-JP" altLang="en-US" sz="1200" b="1" dirty="0">
                <a:latin typeface="+mn-ea"/>
                <a:cs typeface="メイリオ" panose="020B0604030504040204" pitchFamily="50" charset="-128"/>
              </a:rPr>
              <a:t>件程度</a:t>
            </a:r>
            <a:r>
              <a:rPr lang="en-US" altLang="ja-JP" sz="1200" b="1" dirty="0">
                <a:latin typeface="+mn-ea"/>
                <a:cs typeface="メイリオ" panose="020B0604030504040204" pitchFamily="50" charset="-128"/>
              </a:rPr>
              <a:t>】</a:t>
            </a:r>
            <a:endParaRPr lang="en-US" altLang="ja-JP" sz="1200" b="1" dirty="0">
              <a:solidFill>
                <a:srgbClr val="FF0000"/>
              </a:solidFill>
              <a:latin typeface="+mn-ea"/>
              <a:cs typeface="メイリオ" panose="020B0604030504040204" pitchFamily="50" charset="-128"/>
            </a:endParaRPr>
          </a:p>
          <a:p>
            <a:r>
              <a:rPr lang="ja-JP" altLang="en-US" sz="900" b="1" dirty="0">
                <a:latin typeface="+mn-ea"/>
                <a:cs typeface="メイリオ" panose="020B0604030504040204" pitchFamily="50" charset="-128"/>
              </a:rPr>
              <a:t>　*掲載内容や保証リード数によって必要なホワイトペーパーの点数が変わります。</a:t>
            </a:r>
            <a:endParaRPr lang="en-US" altLang="ja-JP" sz="900" b="1" dirty="0">
              <a:latin typeface="+mn-ea"/>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68460F6B-C82F-4D0C-A419-B33B67674254}"/>
              </a:ext>
            </a:extLst>
          </p:cNvPr>
          <p:cNvSpPr txBox="1"/>
          <p:nvPr/>
        </p:nvSpPr>
        <p:spPr>
          <a:xfrm>
            <a:off x="558378" y="833384"/>
            <a:ext cx="8208912" cy="461665"/>
          </a:xfrm>
          <a:prstGeom prst="rect">
            <a:avLst/>
          </a:prstGeom>
          <a:noFill/>
        </p:spPr>
        <p:txBody>
          <a:bodyPr wrap="square" rtlCol="0">
            <a:spAutoFit/>
          </a:bodyPr>
          <a:lstStyle/>
          <a:p>
            <a:r>
              <a:rPr lang="ja-JP" altLang="en-US" sz="1200" b="1" dirty="0">
                <a:latin typeface="+mn-ea"/>
              </a:rPr>
              <a:t>日経ビジネス電子版掲載の誘導枠や会員向けターゲティングメールから</a:t>
            </a:r>
            <a:endParaRPr lang="en-US" altLang="ja-JP" sz="1200" b="1" dirty="0">
              <a:latin typeface="+mn-ea"/>
            </a:endParaRPr>
          </a:p>
          <a:p>
            <a:r>
              <a:rPr lang="ja-JP" altLang="en-US" sz="1200" b="1" dirty="0">
                <a:latin typeface="+mn-ea"/>
              </a:rPr>
              <a:t>紹介文ページへアクセスした読者をリードとして獲得します。</a:t>
            </a:r>
          </a:p>
        </p:txBody>
      </p:sp>
      <p:sp>
        <p:nvSpPr>
          <p:cNvPr id="21" name="Slide Number Placeholder 6">
            <a:extLst>
              <a:ext uri="{FF2B5EF4-FFF2-40B4-BE49-F238E27FC236}">
                <a16:creationId xmlns:a16="http://schemas.microsoft.com/office/drawing/2014/main" id="{7FFD8018-E2BF-4B9B-892E-6DF1688D948F}"/>
              </a:ext>
            </a:extLst>
          </p:cNvPr>
          <p:cNvSpPr>
            <a:spLocks noGrp="1"/>
          </p:cNvSpPr>
          <p:nvPr>
            <p:ph type="sldNum" sz="quarter" idx="4294967295"/>
          </p:nvPr>
        </p:nvSpPr>
        <p:spPr>
          <a:xfrm>
            <a:off x="7051104" y="6491804"/>
            <a:ext cx="2057400" cy="365125"/>
          </a:xfrm>
        </p:spPr>
        <p:txBody>
          <a:bodyPr/>
          <a:lstStyle>
            <a:lvl1pPr>
              <a:defRPr b="1">
                <a:solidFill>
                  <a:schemeClr val="bg1"/>
                </a:solidFill>
              </a:defRPr>
            </a:lvl1pPr>
          </a:lstStyle>
          <a:p>
            <a:fld id="{62C86DFF-5C23-9B49-AD2F-1D99D1467FB4}" type="slidenum">
              <a:rPr lang="ja-JP" altLang="en-US" smtClean="0"/>
              <a:pPr/>
              <a:t>7</a:t>
            </a:fld>
            <a:endParaRPr lang="ja-JP" altLang="en-US" dirty="0"/>
          </a:p>
        </p:txBody>
      </p:sp>
      <p:sp>
        <p:nvSpPr>
          <p:cNvPr id="23" name="テキスト ボックス 22">
            <a:extLst>
              <a:ext uri="{FF2B5EF4-FFF2-40B4-BE49-F238E27FC236}">
                <a16:creationId xmlns:a16="http://schemas.microsoft.com/office/drawing/2014/main" id="{CEA7C46F-AED5-4741-BE40-653BF56EDB3A}"/>
              </a:ext>
            </a:extLst>
          </p:cNvPr>
          <p:cNvSpPr txBox="1"/>
          <p:nvPr/>
        </p:nvSpPr>
        <p:spPr>
          <a:xfrm>
            <a:off x="1295636" y="4501027"/>
            <a:ext cx="7428253" cy="2609497"/>
          </a:xfrm>
          <a:prstGeom prst="rect">
            <a:avLst/>
          </a:prstGeom>
          <a:noFill/>
        </p:spPr>
        <p:txBody>
          <a:bodyPr wrap="square" rtlCol="0">
            <a:spAutoFit/>
          </a:bodyPr>
          <a:lstStyle/>
          <a:p>
            <a:pPr>
              <a:lnSpc>
                <a:spcPct val="150000"/>
              </a:lnSpc>
            </a:pPr>
            <a:r>
              <a:rPr lang="en-US" altLang="ja-JP" sz="1000" b="1" dirty="0">
                <a:solidFill>
                  <a:schemeClr val="bg2">
                    <a:lumMod val="25000"/>
                  </a:schemeClr>
                </a:solidFill>
                <a:latin typeface="+mn-ea"/>
                <a:cs typeface="Meiryo UI" panose="020B0604030504040204" pitchFamily="50" charset="-128"/>
              </a:rPr>
              <a:t>【</a:t>
            </a:r>
            <a:r>
              <a:rPr lang="ja-JP" altLang="en-US" sz="1000" b="1" dirty="0">
                <a:solidFill>
                  <a:schemeClr val="bg2">
                    <a:lumMod val="25000"/>
                  </a:schemeClr>
                </a:solidFill>
                <a:latin typeface="+mn-ea"/>
                <a:cs typeface="Meiryo UI" panose="020B0604030504040204" pitchFamily="50" charset="-128"/>
              </a:rPr>
              <a:t>注意事項</a:t>
            </a:r>
            <a:r>
              <a:rPr lang="en-US" altLang="ja-JP" sz="1000" b="1" dirty="0">
                <a:solidFill>
                  <a:schemeClr val="bg2">
                    <a:lumMod val="25000"/>
                  </a:schemeClr>
                </a:solidFill>
                <a:latin typeface="+mn-ea"/>
                <a:cs typeface="Meiryo UI" panose="020B0604030504040204" pitchFamily="50" charset="-128"/>
              </a:rPr>
              <a:t>】</a:t>
            </a:r>
          </a:p>
          <a:p>
            <a:pPr marL="171450" indent="-171450">
              <a:lnSpc>
                <a:spcPct val="150000"/>
              </a:lnSpc>
              <a:buFont typeface="Arial" panose="020B0604020202020204" pitchFamily="34" charset="0"/>
              <a:buChar char="•"/>
            </a:pPr>
            <a:r>
              <a:rPr kumimoji="1" lang="ja-JP" altLang="en-US" sz="1000" b="1" dirty="0">
                <a:solidFill>
                  <a:schemeClr val="bg2">
                    <a:lumMod val="25000"/>
                  </a:schemeClr>
                </a:solidFill>
                <a:latin typeface="+mn-ea"/>
                <a:cs typeface="Meiryo UI" panose="020B0604030504040204" pitchFamily="50" charset="-128"/>
              </a:rPr>
              <a:t>抽出条件や掲載内容によっては件数保証プランをお受けできない</a:t>
            </a:r>
            <a:r>
              <a:rPr lang="ja-JP" altLang="en-US" sz="1000" b="1" dirty="0">
                <a:solidFill>
                  <a:schemeClr val="bg2">
                    <a:lumMod val="25000"/>
                  </a:schemeClr>
                </a:solidFill>
                <a:latin typeface="+mn-ea"/>
                <a:cs typeface="Meiryo UI" panose="020B0604030504040204" pitchFamily="50" charset="-128"/>
              </a:rPr>
              <a:t>場合もございます。媒体にて可否判断させて頂きますので事前にご相談ください。</a:t>
            </a:r>
            <a:endParaRPr lang="en-US" altLang="ja-JP" sz="1000" b="1" dirty="0">
              <a:solidFill>
                <a:schemeClr val="bg2">
                  <a:lumMod val="25000"/>
                </a:schemeClr>
              </a:solidFill>
              <a:latin typeface="+mn-ea"/>
              <a:cs typeface="Meiryo UI" panose="020B0604030504040204" pitchFamily="50" charset="-128"/>
            </a:endParaRPr>
          </a:p>
          <a:p>
            <a:pPr marL="171450" indent="-171450">
              <a:lnSpc>
                <a:spcPct val="150000"/>
              </a:lnSpc>
              <a:buFont typeface="Arial" panose="020B0604020202020204" pitchFamily="34" charset="0"/>
              <a:buChar char="•"/>
            </a:pPr>
            <a:r>
              <a:rPr lang="ja-JP" altLang="en-US" sz="1000" b="1" dirty="0">
                <a:solidFill>
                  <a:schemeClr val="bg2">
                    <a:lumMod val="25000"/>
                  </a:schemeClr>
                </a:solidFill>
                <a:latin typeface="+mn-ea"/>
                <a:cs typeface="Meiryo UI" panose="020B0604030504040204" pitchFamily="50" charset="-128"/>
              </a:rPr>
              <a:t>条件によりご提供可能なリード数の上限を設けさせていただく場合があります。</a:t>
            </a:r>
            <a:endParaRPr lang="en-US" altLang="ja-JP" sz="1000" b="1" dirty="0">
              <a:solidFill>
                <a:schemeClr val="bg2">
                  <a:lumMod val="25000"/>
                </a:schemeClr>
              </a:solidFill>
              <a:latin typeface="+mn-ea"/>
              <a:cs typeface="Meiryo UI" panose="020B0604030504040204" pitchFamily="50" charset="-128"/>
            </a:endParaRPr>
          </a:p>
          <a:p>
            <a:pPr marL="171450" indent="-171450">
              <a:lnSpc>
                <a:spcPct val="150000"/>
              </a:lnSpc>
              <a:buFont typeface="Arial" panose="020B0604020202020204" pitchFamily="34" charset="0"/>
              <a:buChar char="•"/>
            </a:pPr>
            <a:r>
              <a:rPr lang="ja-JP" altLang="en-US" sz="1000" b="1" dirty="0">
                <a:solidFill>
                  <a:schemeClr val="bg2">
                    <a:lumMod val="25000"/>
                  </a:schemeClr>
                </a:solidFill>
                <a:latin typeface="+mn-ea"/>
                <a:cs typeface="Meiryo UI" panose="020B0604030504040204" pitchFamily="50" charset="-128"/>
              </a:rPr>
              <a:t>目標件数に向けて最適な告知を行います。誘導枠や原稿の事前確認、レポートはございません。</a:t>
            </a:r>
          </a:p>
          <a:p>
            <a:pPr marL="171450" indent="-171450">
              <a:lnSpc>
                <a:spcPct val="150000"/>
              </a:lnSpc>
              <a:buFont typeface="Arial" panose="020B0604020202020204" pitchFamily="34" charset="0"/>
              <a:buChar char="•"/>
            </a:pPr>
            <a:r>
              <a:rPr lang="ja-JP" altLang="en-US" sz="1000" b="1" dirty="0">
                <a:solidFill>
                  <a:schemeClr val="bg2">
                    <a:lumMod val="25000"/>
                  </a:schemeClr>
                </a:solidFill>
                <a:latin typeface="+mn-ea"/>
                <a:cs typeface="Meiryo UI" panose="020B0604030504040204" pitchFamily="50" charset="-128"/>
              </a:rPr>
              <a:t>期間は目安であり、保証するものではございません。期間中に到達しない場合は期間延長、もしくは別案件への振り替えをご提案させて頂きます</a:t>
            </a:r>
            <a:endParaRPr lang="en-US" altLang="ja-JP" sz="1000" b="1" dirty="0">
              <a:solidFill>
                <a:schemeClr val="bg2">
                  <a:lumMod val="25000"/>
                </a:schemeClr>
              </a:solidFill>
              <a:latin typeface="+mn-ea"/>
              <a:cs typeface="Meiryo UI" panose="020B0604030504040204" pitchFamily="50" charset="-128"/>
            </a:endParaRPr>
          </a:p>
          <a:p>
            <a:pPr marL="171450" indent="-171450">
              <a:lnSpc>
                <a:spcPct val="150000"/>
              </a:lnSpc>
              <a:buFont typeface="Arial" panose="020B0604020202020204" pitchFamily="34" charset="0"/>
              <a:buChar char="•"/>
            </a:pPr>
            <a:r>
              <a:rPr lang="ja-JP" altLang="en-US" sz="1000" b="1" dirty="0">
                <a:solidFill>
                  <a:schemeClr val="bg2">
                    <a:lumMod val="25000"/>
                  </a:schemeClr>
                </a:solidFill>
                <a:latin typeface="+mn-ea"/>
                <a:cs typeface="Meiryo UI" panose="020B0604030504040204" pitchFamily="50" charset="-128"/>
              </a:rPr>
              <a:t>競合ドメイン排除は、</a:t>
            </a:r>
            <a:r>
              <a:rPr lang="en-US" altLang="ja-JP" sz="1000" b="1" dirty="0">
                <a:solidFill>
                  <a:schemeClr val="bg2">
                    <a:lumMod val="25000"/>
                  </a:schemeClr>
                </a:solidFill>
                <a:latin typeface="+mn-ea"/>
                <a:cs typeface="Meiryo UI" panose="020B0604030504040204" pitchFamily="50" charset="-128"/>
              </a:rPr>
              <a:t>10</a:t>
            </a:r>
            <a:r>
              <a:rPr lang="ja-JP" altLang="en-US" sz="1000" b="1" dirty="0">
                <a:solidFill>
                  <a:schemeClr val="bg2">
                    <a:lumMod val="25000"/>
                  </a:schemeClr>
                </a:solidFill>
                <a:latin typeface="+mn-ea"/>
                <a:cs typeface="Meiryo UI" panose="020B0604030504040204" pitchFamily="50" charset="-128"/>
              </a:rPr>
              <a:t>件まで無料です。入稿時に確定した企業ドメインを提供いただきます。掲載後の追加・変更はできかねます。なお、フリーアドレス排除はセグメント条件として承ります。（競合ドメイン排除の対象とはなりませんので予めご了承ください。）</a:t>
            </a:r>
          </a:p>
          <a:p>
            <a:pPr marL="171450" indent="-171450">
              <a:lnSpc>
                <a:spcPct val="150000"/>
              </a:lnSpc>
              <a:buFont typeface="Arial" panose="020B0604020202020204" pitchFamily="34" charset="0"/>
              <a:buChar char="•"/>
            </a:pPr>
            <a:endParaRPr lang="ja-JP" altLang="en-US" sz="1000" b="1" dirty="0">
              <a:solidFill>
                <a:schemeClr val="bg2">
                  <a:lumMod val="25000"/>
                </a:schemeClr>
              </a:solidFill>
              <a:latin typeface="+mn-ea"/>
              <a:cs typeface="Meiryo UI" panose="020B0604030504040204" pitchFamily="50" charset="-128"/>
            </a:endParaRPr>
          </a:p>
        </p:txBody>
      </p:sp>
    </p:spTree>
    <p:extLst>
      <p:ext uri="{BB962C8B-B14F-4D97-AF65-F5344CB8AC3E}">
        <p14:creationId xmlns:p14="http://schemas.microsoft.com/office/powerpoint/2010/main" val="251550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a:extLst>
              <a:ext uri="{FF2B5EF4-FFF2-40B4-BE49-F238E27FC236}">
                <a16:creationId xmlns:a16="http://schemas.microsoft.com/office/drawing/2014/main" id="{74C888A7-BE1A-471F-828B-A231819A4DB6}"/>
              </a:ext>
            </a:extLst>
          </p:cNvPr>
          <p:cNvSpPr txBox="1"/>
          <p:nvPr/>
        </p:nvSpPr>
        <p:spPr>
          <a:xfrm>
            <a:off x="1295636" y="4501027"/>
            <a:ext cx="7428253" cy="2609497"/>
          </a:xfrm>
          <a:prstGeom prst="rect">
            <a:avLst/>
          </a:prstGeom>
          <a:noFill/>
        </p:spPr>
        <p:txBody>
          <a:bodyPr wrap="square" rtlCol="0">
            <a:spAutoFit/>
          </a:bodyPr>
          <a:lstStyle/>
          <a:p>
            <a:pPr>
              <a:lnSpc>
                <a:spcPct val="150000"/>
              </a:lnSpc>
            </a:pPr>
            <a:r>
              <a:rPr lang="en-US" altLang="ja-JP" sz="1000" b="1" dirty="0">
                <a:solidFill>
                  <a:schemeClr val="bg2">
                    <a:lumMod val="25000"/>
                  </a:schemeClr>
                </a:solidFill>
                <a:latin typeface="+mn-ea"/>
                <a:cs typeface="Meiryo UI" panose="020B0604030504040204" pitchFamily="50" charset="-128"/>
              </a:rPr>
              <a:t>【</a:t>
            </a:r>
            <a:r>
              <a:rPr lang="ja-JP" altLang="en-US" sz="1000" b="1" dirty="0">
                <a:solidFill>
                  <a:schemeClr val="bg2">
                    <a:lumMod val="25000"/>
                  </a:schemeClr>
                </a:solidFill>
                <a:latin typeface="+mn-ea"/>
                <a:cs typeface="Meiryo UI" panose="020B0604030504040204" pitchFamily="50" charset="-128"/>
              </a:rPr>
              <a:t>注意事項</a:t>
            </a:r>
            <a:r>
              <a:rPr lang="en-US" altLang="ja-JP" sz="1000" b="1" dirty="0">
                <a:solidFill>
                  <a:schemeClr val="bg2">
                    <a:lumMod val="25000"/>
                  </a:schemeClr>
                </a:solidFill>
                <a:latin typeface="+mn-ea"/>
                <a:cs typeface="Meiryo UI" panose="020B0604030504040204" pitchFamily="50" charset="-128"/>
              </a:rPr>
              <a:t>】</a:t>
            </a:r>
          </a:p>
          <a:p>
            <a:pPr marL="171450" indent="-171450">
              <a:lnSpc>
                <a:spcPct val="150000"/>
              </a:lnSpc>
              <a:buFont typeface="Arial" panose="020B0604020202020204" pitchFamily="34" charset="0"/>
              <a:buChar char="•"/>
            </a:pPr>
            <a:r>
              <a:rPr kumimoji="1" lang="ja-JP" altLang="en-US" sz="1000" b="1" dirty="0">
                <a:solidFill>
                  <a:schemeClr val="bg2">
                    <a:lumMod val="25000"/>
                  </a:schemeClr>
                </a:solidFill>
                <a:latin typeface="+mn-ea"/>
                <a:cs typeface="Meiryo UI" panose="020B0604030504040204" pitchFamily="50" charset="-128"/>
              </a:rPr>
              <a:t>抽出条件や掲載内容によっては件数保証プランをお受けできない</a:t>
            </a:r>
            <a:r>
              <a:rPr lang="ja-JP" altLang="en-US" sz="1000" b="1" dirty="0">
                <a:solidFill>
                  <a:schemeClr val="bg2">
                    <a:lumMod val="25000"/>
                  </a:schemeClr>
                </a:solidFill>
                <a:latin typeface="+mn-ea"/>
                <a:cs typeface="Meiryo UI" panose="020B0604030504040204" pitchFamily="50" charset="-128"/>
              </a:rPr>
              <a:t>場合もございます。媒体にて可否判断させて頂きますので事前にご相談ください。</a:t>
            </a:r>
            <a:endParaRPr lang="en-US" altLang="ja-JP" sz="1000" b="1" dirty="0">
              <a:solidFill>
                <a:schemeClr val="bg2">
                  <a:lumMod val="25000"/>
                </a:schemeClr>
              </a:solidFill>
              <a:latin typeface="+mn-ea"/>
              <a:cs typeface="Meiryo UI" panose="020B0604030504040204" pitchFamily="50" charset="-128"/>
            </a:endParaRPr>
          </a:p>
          <a:p>
            <a:pPr marL="171450" indent="-171450">
              <a:lnSpc>
                <a:spcPct val="150000"/>
              </a:lnSpc>
              <a:buFont typeface="Arial" panose="020B0604020202020204" pitchFamily="34" charset="0"/>
              <a:buChar char="•"/>
            </a:pPr>
            <a:r>
              <a:rPr lang="ja-JP" altLang="en-US" sz="1000" b="1" dirty="0">
                <a:solidFill>
                  <a:schemeClr val="bg2">
                    <a:lumMod val="25000"/>
                  </a:schemeClr>
                </a:solidFill>
                <a:latin typeface="+mn-ea"/>
                <a:cs typeface="Meiryo UI" panose="020B0604030504040204" pitchFamily="50" charset="-128"/>
              </a:rPr>
              <a:t>条件によりご提供可能なリード数の上限を設けさせていただく場合があります。</a:t>
            </a:r>
            <a:endParaRPr lang="en-US" altLang="ja-JP" sz="1000" b="1" dirty="0">
              <a:solidFill>
                <a:schemeClr val="bg2">
                  <a:lumMod val="25000"/>
                </a:schemeClr>
              </a:solidFill>
              <a:latin typeface="+mn-ea"/>
              <a:cs typeface="Meiryo UI" panose="020B0604030504040204" pitchFamily="50" charset="-128"/>
            </a:endParaRPr>
          </a:p>
          <a:p>
            <a:pPr marL="171450" indent="-171450">
              <a:lnSpc>
                <a:spcPct val="150000"/>
              </a:lnSpc>
              <a:buFont typeface="Arial" panose="020B0604020202020204" pitchFamily="34" charset="0"/>
              <a:buChar char="•"/>
            </a:pPr>
            <a:r>
              <a:rPr lang="ja-JP" altLang="en-US" sz="1000" b="1" dirty="0">
                <a:solidFill>
                  <a:schemeClr val="bg2">
                    <a:lumMod val="25000"/>
                  </a:schemeClr>
                </a:solidFill>
                <a:latin typeface="+mn-ea"/>
                <a:cs typeface="Meiryo UI" panose="020B0604030504040204" pitchFamily="50" charset="-128"/>
              </a:rPr>
              <a:t>目標件数に向けて最適な告知を行います。誘導枠や原稿の事前確認、レポートはございません。</a:t>
            </a:r>
          </a:p>
          <a:p>
            <a:pPr marL="171450" indent="-171450">
              <a:lnSpc>
                <a:spcPct val="150000"/>
              </a:lnSpc>
              <a:buFont typeface="Arial" panose="020B0604020202020204" pitchFamily="34" charset="0"/>
              <a:buChar char="•"/>
            </a:pPr>
            <a:r>
              <a:rPr lang="ja-JP" altLang="en-US" sz="1000" b="1" dirty="0">
                <a:solidFill>
                  <a:schemeClr val="bg2">
                    <a:lumMod val="25000"/>
                  </a:schemeClr>
                </a:solidFill>
                <a:latin typeface="+mn-ea"/>
                <a:cs typeface="Meiryo UI" panose="020B0604030504040204" pitchFamily="50" charset="-128"/>
              </a:rPr>
              <a:t>期間は目安であり、保証するものではございません。期間中に到達しない場合は期間延長、もしくは別案件への振り替えをご提案させて頂きます</a:t>
            </a:r>
            <a:endParaRPr lang="en-US" altLang="ja-JP" sz="1000" b="1" dirty="0">
              <a:solidFill>
                <a:schemeClr val="bg2">
                  <a:lumMod val="25000"/>
                </a:schemeClr>
              </a:solidFill>
              <a:latin typeface="+mn-ea"/>
              <a:cs typeface="Meiryo UI" panose="020B0604030504040204" pitchFamily="50" charset="-128"/>
            </a:endParaRPr>
          </a:p>
          <a:p>
            <a:pPr marL="171450" indent="-171450">
              <a:lnSpc>
                <a:spcPct val="150000"/>
              </a:lnSpc>
              <a:buFont typeface="Arial" panose="020B0604020202020204" pitchFamily="34" charset="0"/>
              <a:buChar char="•"/>
            </a:pPr>
            <a:r>
              <a:rPr lang="ja-JP" altLang="en-US" sz="1000" b="1" dirty="0">
                <a:solidFill>
                  <a:schemeClr val="bg2">
                    <a:lumMod val="25000"/>
                  </a:schemeClr>
                </a:solidFill>
                <a:latin typeface="+mn-ea"/>
                <a:cs typeface="Meiryo UI" panose="020B0604030504040204" pitchFamily="50" charset="-128"/>
              </a:rPr>
              <a:t>競合ドメイン排除は、</a:t>
            </a:r>
            <a:r>
              <a:rPr lang="en-US" altLang="ja-JP" sz="1000" b="1" dirty="0">
                <a:solidFill>
                  <a:schemeClr val="bg2">
                    <a:lumMod val="25000"/>
                  </a:schemeClr>
                </a:solidFill>
                <a:latin typeface="+mn-ea"/>
                <a:cs typeface="Meiryo UI" panose="020B0604030504040204" pitchFamily="50" charset="-128"/>
              </a:rPr>
              <a:t>10</a:t>
            </a:r>
            <a:r>
              <a:rPr lang="ja-JP" altLang="en-US" sz="1000" b="1" dirty="0">
                <a:solidFill>
                  <a:schemeClr val="bg2">
                    <a:lumMod val="25000"/>
                  </a:schemeClr>
                </a:solidFill>
                <a:latin typeface="+mn-ea"/>
                <a:cs typeface="Meiryo UI" panose="020B0604030504040204" pitchFamily="50" charset="-128"/>
              </a:rPr>
              <a:t>件まで無料です。入稿時に確定した企業ドメインを提供いただきます。掲載後の追加・変更はできかねます。なお、フリーアドレス排除はセグメント条件として承ります。（競合ドメイン排除の対象とはなりませんので予めご了承ください。）</a:t>
            </a:r>
          </a:p>
          <a:p>
            <a:pPr marL="171450" indent="-171450">
              <a:lnSpc>
                <a:spcPct val="150000"/>
              </a:lnSpc>
              <a:buFont typeface="Arial" panose="020B0604020202020204" pitchFamily="34" charset="0"/>
              <a:buChar char="•"/>
            </a:pPr>
            <a:endParaRPr lang="ja-JP" altLang="en-US" sz="1000" b="1" dirty="0">
              <a:solidFill>
                <a:schemeClr val="bg2">
                  <a:lumMod val="25000"/>
                </a:schemeClr>
              </a:solidFill>
              <a:latin typeface="+mn-ea"/>
              <a:cs typeface="Meiryo UI" panose="020B0604030504040204" pitchFamily="50" charset="-128"/>
            </a:endParaRPr>
          </a:p>
        </p:txBody>
      </p:sp>
      <p:sp>
        <p:nvSpPr>
          <p:cNvPr id="48" name="Text Box 40">
            <a:extLst>
              <a:ext uri="{FF2B5EF4-FFF2-40B4-BE49-F238E27FC236}">
                <a16:creationId xmlns:a16="http://schemas.microsoft.com/office/drawing/2014/main" id="{A6A96CC0-0B23-4A73-B765-AA7E409B490A}"/>
              </a:ext>
            </a:extLst>
          </p:cNvPr>
          <p:cNvSpPr txBox="1">
            <a:spLocks noChangeArrowheads="1"/>
          </p:cNvSpPr>
          <p:nvPr/>
        </p:nvSpPr>
        <p:spPr bwMode="auto">
          <a:xfrm>
            <a:off x="3995936" y="3803857"/>
            <a:ext cx="3475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solidFill>
                  <a:srgbClr val="C00000"/>
                </a:solidFill>
                <a:latin typeface="+mn-ea"/>
                <a:ea typeface="+mn-ea"/>
                <a:cs typeface="Meiryo UI" panose="020B0604030504040204" pitchFamily="50" charset="-128"/>
              </a:rPr>
              <a:t>※39</a:t>
            </a:r>
            <a:r>
              <a:rPr lang="ja-JP" altLang="en-US" sz="1200" b="1" dirty="0">
                <a:solidFill>
                  <a:srgbClr val="C00000"/>
                </a:solidFill>
                <a:latin typeface="+mn-ea"/>
                <a:ea typeface="+mn-ea"/>
                <a:cs typeface="Meiryo UI" panose="020B0604030504040204" pitchFamily="50" charset="-128"/>
              </a:rPr>
              <a:t>％未満はお問い合わせください。</a:t>
            </a:r>
            <a:endParaRPr lang="en-US" altLang="ja-JP" sz="1200" b="1" dirty="0">
              <a:solidFill>
                <a:srgbClr val="C00000"/>
              </a:solidFill>
              <a:latin typeface="+mn-ea"/>
              <a:ea typeface="+mn-ea"/>
              <a:cs typeface="Meiryo UI" panose="020B0604030504040204" pitchFamily="50" charset="-128"/>
            </a:endParaRPr>
          </a:p>
        </p:txBody>
      </p:sp>
      <p:graphicFrame>
        <p:nvGraphicFramePr>
          <p:cNvPr id="49" name="表 48">
            <a:extLst>
              <a:ext uri="{FF2B5EF4-FFF2-40B4-BE49-F238E27FC236}">
                <a16:creationId xmlns:a16="http://schemas.microsoft.com/office/drawing/2014/main" id="{C06BFD6A-7121-48C2-AEDE-A1611B346B61}"/>
              </a:ext>
            </a:extLst>
          </p:cNvPr>
          <p:cNvGraphicFramePr>
            <a:graphicFrameLocks noGrp="1"/>
          </p:cNvGraphicFramePr>
          <p:nvPr>
            <p:extLst>
              <p:ext uri="{D42A27DB-BD31-4B8C-83A1-F6EECF244321}">
                <p14:modId xmlns:p14="http://schemas.microsoft.com/office/powerpoint/2010/main" val="2351539820"/>
              </p:ext>
            </p:extLst>
          </p:nvPr>
        </p:nvGraphicFramePr>
        <p:xfrm>
          <a:off x="4320139" y="1415797"/>
          <a:ext cx="4303251" cy="2346960"/>
        </p:xfrm>
        <a:graphic>
          <a:graphicData uri="http://schemas.openxmlformats.org/drawingml/2006/table">
            <a:tbl>
              <a:tblPr firstRow="1" bandRow="1">
                <a:tableStyleId>{5C22544A-7EE6-4342-B048-85BDC9FD1C3A}</a:tableStyleId>
              </a:tblPr>
              <a:tblGrid>
                <a:gridCol w="1434417">
                  <a:extLst>
                    <a:ext uri="{9D8B030D-6E8A-4147-A177-3AD203B41FA5}">
                      <a16:colId xmlns:a16="http://schemas.microsoft.com/office/drawing/2014/main" val="3673943256"/>
                    </a:ext>
                  </a:extLst>
                </a:gridCol>
                <a:gridCol w="1481740">
                  <a:extLst>
                    <a:ext uri="{9D8B030D-6E8A-4147-A177-3AD203B41FA5}">
                      <a16:colId xmlns:a16="http://schemas.microsoft.com/office/drawing/2014/main" val="3187175506"/>
                    </a:ext>
                  </a:extLst>
                </a:gridCol>
                <a:gridCol w="1387094">
                  <a:extLst>
                    <a:ext uri="{9D8B030D-6E8A-4147-A177-3AD203B41FA5}">
                      <a16:colId xmlns:a16="http://schemas.microsoft.com/office/drawing/2014/main" val="1140541476"/>
                    </a:ext>
                  </a:extLst>
                </a:gridCol>
              </a:tblGrid>
              <a:tr h="302154">
                <a:tc>
                  <a:txBody>
                    <a:bodyPr/>
                    <a:lstStyle/>
                    <a:p>
                      <a:pPr algn="ctr"/>
                      <a:r>
                        <a:rPr kumimoji="1" lang="ja-JP" altLang="en-US" sz="1400" b="1" dirty="0">
                          <a:effectLst>
                            <a:outerShdw blurRad="38100" dist="38100" dir="2700000" algn="tl">
                              <a:srgbClr val="000000">
                                <a:alpha val="43137"/>
                              </a:srgbClr>
                            </a:outerShdw>
                          </a:effectLst>
                          <a:latin typeface="+mn-ea"/>
                          <a:ea typeface="+mn-ea"/>
                          <a:cs typeface="メイリオ" panose="020B0604030504040204" pitchFamily="50" charset="-128"/>
                        </a:rPr>
                        <a:t>ターゲットの</a:t>
                      </a:r>
                      <a:endParaRPr kumimoji="1" lang="en-US" altLang="ja-JP" sz="1400" b="1" dirty="0">
                        <a:effectLst>
                          <a:outerShdw blurRad="38100" dist="38100" dir="2700000" algn="tl">
                            <a:srgbClr val="000000">
                              <a:alpha val="43137"/>
                            </a:srgbClr>
                          </a:outerShdw>
                        </a:effectLst>
                        <a:latin typeface="+mn-ea"/>
                        <a:ea typeface="+mn-ea"/>
                        <a:cs typeface="メイリオ" panose="020B0604030504040204" pitchFamily="50" charset="-128"/>
                      </a:endParaRPr>
                    </a:p>
                    <a:p>
                      <a:pPr algn="ctr"/>
                      <a:r>
                        <a:rPr kumimoji="1" lang="ja-JP" altLang="en-US" sz="1400" b="1" dirty="0">
                          <a:effectLst>
                            <a:outerShdw blurRad="38100" dist="38100" dir="2700000" algn="tl">
                              <a:srgbClr val="000000">
                                <a:alpha val="43137"/>
                              </a:srgbClr>
                            </a:outerShdw>
                          </a:effectLst>
                          <a:latin typeface="+mn-ea"/>
                          <a:ea typeface="+mn-ea"/>
                          <a:cs typeface="メイリオ" panose="020B0604030504040204" pitchFamily="50" charset="-128"/>
                        </a:rPr>
                        <a:t>含有率</a:t>
                      </a:r>
                    </a:p>
                  </a:txBody>
                  <a:tcPr anchor="ctr">
                    <a:solidFill>
                      <a:srgbClr val="C00000"/>
                    </a:solidFill>
                  </a:tcPr>
                </a:tc>
                <a:tc>
                  <a:txBody>
                    <a:bodyPr/>
                    <a:lstStyle/>
                    <a:p>
                      <a:pPr algn="ctr"/>
                      <a:r>
                        <a:rPr kumimoji="1" lang="ja-JP" altLang="en-US" sz="1400" b="1" dirty="0">
                          <a:effectLst>
                            <a:outerShdw blurRad="38100" dist="38100" dir="2700000" algn="tl">
                              <a:srgbClr val="000000">
                                <a:alpha val="43137"/>
                              </a:srgbClr>
                            </a:outerShdw>
                          </a:effectLst>
                          <a:latin typeface="+mn-ea"/>
                          <a:ea typeface="+mn-ea"/>
                          <a:cs typeface="メイリオ" panose="020B0604030504040204" pitchFamily="50" charset="-128"/>
                        </a:rPr>
                        <a:t>リード単価</a:t>
                      </a:r>
                    </a:p>
                  </a:txBody>
                  <a:tcPr anchor="ctr">
                    <a:solidFill>
                      <a:srgbClr val="C00000"/>
                    </a:solidFill>
                  </a:tcPr>
                </a:tc>
                <a:tc>
                  <a:txBody>
                    <a:bodyPr/>
                    <a:lstStyle/>
                    <a:p>
                      <a:pPr algn="ctr"/>
                      <a:r>
                        <a:rPr kumimoji="1" lang="ja-JP" altLang="en-US" sz="1050" b="1" dirty="0">
                          <a:effectLst>
                            <a:outerShdw blurRad="38100" dist="38100" dir="2700000" algn="tl">
                              <a:srgbClr val="000000">
                                <a:alpha val="43137"/>
                              </a:srgbClr>
                            </a:outerShdw>
                          </a:effectLst>
                          <a:latin typeface="+mn-ea"/>
                          <a:ea typeface="+mn-ea"/>
                          <a:cs typeface="メイリオ" panose="020B0604030504040204" pitchFamily="50" charset="-128"/>
                        </a:rPr>
                        <a:t>ホワイトペーパー</a:t>
                      </a:r>
                      <a:endParaRPr kumimoji="1" lang="en-US" altLang="ja-JP" sz="1050" b="1" dirty="0">
                        <a:effectLst>
                          <a:outerShdw blurRad="38100" dist="38100" dir="2700000" algn="tl">
                            <a:srgbClr val="000000">
                              <a:alpha val="43137"/>
                            </a:srgbClr>
                          </a:outerShdw>
                        </a:effectLst>
                        <a:latin typeface="+mn-ea"/>
                        <a:ea typeface="+mn-ea"/>
                        <a:cs typeface="メイリオ" panose="020B0604030504040204" pitchFamily="50" charset="-128"/>
                      </a:endParaRPr>
                    </a:p>
                    <a:p>
                      <a:pPr algn="ctr"/>
                      <a:r>
                        <a:rPr kumimoji="1" lang="en-US" altLang="ja-JP" sz="1050" b="1" dirty="0">
                          <a:effectLst>
                            <a:outerShdw blurRad="38100" dist="38100" dir="2700000" algn="tl">
                              <a:srgbClr val="000000">
                                <a:alpha val="43137"/>
                              </a:srgbClr>
                            </a:outerShdw>
                          </a:effectLst>
                          <a:latin typeface="+mn-ea"/>
                          <a:ea typeface="+mn-ea"/>
                          <a:cs typeface="メイリオ" panose="020B0604030504040204" pitchFamily="50" charset="-128"/>
                        </a:rPr>
                        <a:t>1</a:t>
                      </a:r>
                      <a:r>
                        <a:rPr kumimoji="1" lang="ja-JP" altLang="en-US" sz="1050" b="1" dirty="0">
                          <a:effectLst>
                            <a:outerShdw blurRad="38100" dist="38100" dir="2700000" algn="tl">
                              <a:srgbClr val="000000">
                                <a:alpha val="43137"/>
                              </a:srgbClr>
                            </a:outerShdw>
                          </a:effectLst>
                          <a:latin typeface="+mn-ea"/>
                          <a:ea typeface="+mn-ea"/>
                          <a:cs typeface="メイリオ" panose="020B0604030504040204" pitchFamily="50" charset="-128"/>
                        </a:rPr>
                        <a:t>点の獲得目安</a:t>
                      </a:r>
                    </a:p>
                  </a:txBody>
                  <a:tcPr anchor="ctr">
                    <a:solidFill>
                      <a:srgbClr val="C00000"/>
                    </a:solidFill>
                  </a:tcPr>
                </a:tc>
                <a:extLst>
                  <a:ext uri="{0D108BD9-81ED-4DB2-BD59-A6C34878D82A}">
                    <a16:rowId xmlns:a16="http://schemas.microsoft.com/office/drawing/2014/main" val="154484003"/>
                  </a:ext>
                </a:extLst>
              </a:tr>
              <a:tr h="302154">
                <a:tc>
                  <a:txBody>
                    <a:bodyPr/>
                    <a:lstStyle/>
                    <a:p>
                      <a:pPr algn="ctr"/>
                      <a:r>
                        <a:rPr kumimoji="1" lang="en-US" altLang="ja-JP" sz="1400" b="1" dirty="0">
                          <a:latin typeface="+mn-ea"/>
                          <a:ea typeface="+mn-ea"/>
                          <a:cs typeface="メイリオ" panose="020B0604030504040204" pitchFamily="50" charset="-128"/>
                        </a:rPr>
                        <a:t>90</a:t>
                      </a:r>
                      <a:r>
                        <a:rPr kumimoji="1" lang="ja-JP" altLang="en-US" sz="1400" b="1" dirty="0">
                          <a:latin typeface="+mn-ea"/>
                          <a:ea typeface="+mn-ea"/>
                          <a:cs typeface="メイリオ" panose="020B0604030504040204" pitchFamily="50" charset="-128"/>
                        </a:rPr>
                        <a:t>　～　</a:t>
                      </a:r>
                      <a:r>
                        <a:rPr kumimoji="1" lang="en-US" altLang="ja-JP" sz="1400" b="1" dirty="0">
                          <a:latin typeface="+mn-ea"/>
                          <a:ea typeface="+mn-ea"/>
                          <a:cs typeface="メイリオ" panose="020B0604030504040204" pitchFamily="50" charset="-128"/>
                        </a:rPr>
                        <a:t>99%</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a:r>
                        <a:rPr kumimoji="1" lang="en-US" altLang="ja-JP" sz="1400" b="1" dirty="0">
                          <a:latin typeface="+mn-ea"/>
                          <a:ea typeface="+mn-ea"/>
                          <a:cs typeface="メイリオ" panose="020B0604030504040204" pitchFamily="50" charset="-128"/>
                        </a:rPr>
                        <a:t>\11,000</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110</a:t>
                      </a:r>
                    </a:p>
                  </a:txBody>
                  <a:tcPr marL="7620" marR="7620" marT="7620" marB="0" anchor="ctr">
                    <a:solidFill>
                      <a:schemeClr val="bg1">
                        <a:lumMod val="85000"/>
                        <a:alpha val="50196"/>
                      </a:schemeClr>
                    </a:solidFill>
                  </a:tcPr>
                </a:tc>
                <a:extLst>
                  <a:ext uri="{0D108BD9-81ED-4DB2-BD59-A6C34878D82A}">
                    <a16:rowId xmlns:a16="http://schemas.microsoft.com/office/drawing/2014/main" val="2803059424"/>
                  </a:ext>
                </a:extLst>
              </a:tr>
              <a:tr h="302154">
                <a:tc>
                  <a:txBody>
                    <a:bodyPr/>
                    <a:lstStyle/>
                    <a:p>
                      <a:pPr algn="ctr"/>
                      <a:r>
                        <a:rPr kumimoji="1" lang="en-US" altLang="ja-JP" sz="1400" b="1" dirty="0">
                          <a:latin typeface="+mn-ea"/>
                          <a:ea typeface="+mn-ea"/>
                          <a:cs typeface="メイリオ" panose="020B0604030504040204" pitchFamily="50" charset="-128"/>
                        </a:rPr>
                        <a:t>80</a:t>
                      </a:r>
                      <a:r>
                        <a:rPr kumimoji="1" lang="ja-JP" altLang="en-US" sz="1400" b="1" dirty="0">
                          <a:latin typeface="+mn-ea"/>
                          <a:ea typeface="+mn-ea"/>
                          <a:cs typeface="メイリオ" panose="020B0604030504040204" pitchFamily="50" charset="-128"/>
                        </a:rPr>
                        <a:t>　～　</a:t>
                      </a:r>
                      <a:r>
                        <a:rPr kumimoji="1" lang="en-US" altLang="ja-JP" sz="1400" b="1" dirty="0">
                          <a:latin typeface="+mn-ea"/>
                          <a:ea typeface="+mn-ea"/>
                          <a:cs typeface="メイリオ" panose="020B0604030504040204" pitchFamily="50" charset="-128"/>
                        </a:rPr>
                        <a:t>89%</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a:r>
                        <a:rPr kumimoji="1" lang="en-US" altLang="ja-JP" sz="1400" b="1" dirty="0">
                          <a:latin typeface="+mn-ea"/>
                          <a:ea typeface="+mn-ea"/>
                          <a:cs typeface="メイリオ" panose="020B0604030504040204" pitchFamily="50" charset="-128"/>
                        </a:rPr>
                        <a:t>\12,000</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95</a:t>
                      </a:r>
                    </a:p>
                  </a:txBody>
                  <a:tcPr marL="7620" marR="7620" marT="7620" marB="0" anchor="ctr">
                    <a:solidFill>
                      <a:schemeClr val="bg1">
                        <a:lumMod val="85000"/>
                        <a:alpha val="50196"/>
                      </a:schemeClr>
                    </a:solidFill>
                  </a:tcPr>
                </a:tc>
                <a:extLst>
                  <a:ext uri="{0D108BD9-81ED-4DB2-BD59-A6C34878D82A}">
                    <a16:rowId xmlns:a16="http://schemas.microsoft.com/office/drawing/2014/main" val="1274028242"/>
                  </a:ext>
                </a:extLst>
              </a:tr>
              <a:tr h="302154">
                <a:tc>
                  <a:txBody>
                    <a:bodyPr/>
                    <a:lstStyle/>
                    <a:p>
                      <a:pPr algn="ctr"/>
                      <a:r>
                        <a:rPr kumimoji="1" lang="en-US" altLang="ja-JP" sz="1400" b="1" dirty="0">
                          <a:latin typeface="+mn-ea"/>
                          <a:ea typeface="+mn-ea"/>
                          <a:cs typeface="メイリオ" panose="020B0604030504040204" pitchFamily="50" charset="-128"/>
                        </a:rPr>
                        <a:t>70</a:t>
                      </a:r>
                      <a:r>
                        <a:rPr kumimoji="1" lang="ja-JP" altLang="en-US" sz="1400" b="1" dirty="0">
                          <a:latin typeface="+mn-ea"/>
                          <a:ea typeface="+mn-ea"/>
                          <a:cs typeface="メイリオ" panose="020B0604030504040204" pitchFamily="50" charset="-128"/>
                        </a:rPr>
                        <a:t>　～　</a:t>
                      </a:r>
                      <a:r>
                        <a:rPr kumimoji="1" lang="en-US" altLang="ja-JP" sz="1400" b="1" dirty="0">
                          <a:latin typeface="+mn-ea"/>
                          <a:ea typeface="+mn-ea"/>
                          <a:cs typeface="メイリオ" panose="020B0604030504040204" pitchFamily="50" charset="-128"/>
                        </a:rPr>
                        <a:t>79%</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a:r>
                        <a:rPr kumimoji="1" lang="en-US" altLang="ja-JP" sz="1400" b="1" dirty="0">
                          <a:latin typeface="+mn-ea"/>
                          <a:ea typeface="+mn-ea"/>
                          <a:cs typeface="メイリオ" panose="020B0604030504040204" pitchFamily="50" charset="-128"/>
                        </a:rPr>
                        <a:t>\14,000</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85</a:t>
                      </a:r>
                    </a:p>
                  </a:txBody>
                  <a:tcPr marL="7620" marR="7620" marT="7620" marB="0" anchor="ctr">
                    <a:solidFill>
                      <a:schemeClr val="bg1">
                        <a:lumMod val="85000"/>
                        <a:alpha val="50196"/>
                      </a:schemeClr>
                    </a:solidFill>
                  </a:tcPr>
                </a:tc>
                <a:extLst>
                  <a:ext uri="{0D108BD9-81ED-4DB2-BD59-A6C34878D82A}">
                    <a16:rowId xmlns:a16="http://schemas.microsoft.com/office/drawing/2014/main" val="417701887"/>
                  </a:ext>
                </a:extLst>
              </a:tr>
              <a:tr h="302154">
                <a:tc>
                  <a:txBody>
                    <a:bodyPr/>
                    <a:lstStyle/>
                    <a:p>
                      <a:pPr algn="ctr"/>
                      <a:r>
                        <a:rPr kumimoji="1" lang="en-US" altLang="ja-JP" sz="1400" b="1" dirty="0">
                          <a:latin typeface="+mn-ea"/>
                          <a:ea typeface="+mn-ea"/>
                          <a:cs typeface="メイリオ" panose="020B0604030504040204" pitchFamily="50" charset="-128"/>
                        </a:rPr>
                        <a:t>60</a:t>
                      </a:r>
                      <a:r>
                        <a:rPr kumimoji="1" lang="ja-JP" altLang="en-US" sz="1400" b="1" dirty="0">
                          <a:latin typeface="+mn-ea"/>
                          <a:ea typeface="+mn-ea"/>
                          <a:cs typeface="メイリオ" panose="020B0604030504040204" pitchFamily="50" charset="-128"/>
                        </a:rPr>
                        <a:t>　～　</a:t>
                      </a:r>
                      <a:r>
                        <a:rPr kumimoji="1" lang="en-US" altLang="ja-JP" sz="1400" b="1" dirty="0">
                          <a:latin typeface="+mn-ea"/>
                          <a:ea typeface="+mn-ea"/>
                          <a:cs typeface="メイリオ" panose="020B0604030504040204" pitchFamily="50" charset="-128"/>
                        </a:rPr>
                        <a:t>69%</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a:r>
                        <a:rPr kumimoji="1" lang="en-US" altLang="ja-JP" sz="1400" b="1" dirty="0">
                          <a:latin typeface="+mn-ea"/>
                          <a:ea typeface="+mn-ea"/>
                          <a:cs typeface="メイリオ" panose="020B0604030504040204" pitchFamily="50" charset="-128"/>
                        </a:rPr>
                        <a:t>\16,000</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70</a:t>
                      </a:r>
                    </a:p>
                  </a:txBody>
                  <a:tcPr marL="7620" marR="7620" marT="7620" marB="0" anchor="ctr">
                    <a:solidFill>
                      <a:schemeClr val="bg1">
                        <a:lumMod val="85000"/>
                        <a:alpha val="50196"/>
                      </a:schemeClr>
                    </a:solidFill>
                  </a:tcPr>
                </a:tc>
                <a:extLst>
                  <a:ext uri="{0D108BD9-81ED-4DB2-BD59-A6C34878D82A}">
                    <a16:rowId xmlns:a16="http://schemas.microsoft.com/office/drawing/2014/main" val="2409324777"/>
                  </a:ext>
                </a:extLst>
              </a:tr>
              <a:tr h="302154">
                <a:tc>
                  <a:txBody>
                    <a:bodyPr/>
                    <a:lstStyle/>
                    <a:p>
                      <a:pPr algn="ctr"/>
                      <a:r>
                        <a:rPr kumimoji="1" lang="en-US" altLang="ja-JP" sz="1400" b="1" dirty="0">
                          <a:latin typeface="+mn-ea"/>
                          <a:ea typeface="+mn-ea"/>
                          <a:cs typeface="メイリオ" panose="020B0604030504040204" pitchFamily="50" charset="-128"/>
                        </a:rPr>
                        <a:t>50</a:t>
                      </a:r>
                      <a:r>
                        <a:rPr kumimoji="1" lang="ja-JP" altLang="en-US" sz="1400" b="1" dirty="0">
                          <a:latin typeface="+mn-ea"/>
                          <a:ea typeface="+mn-ea"/>
                          <a:cs typeface="メイリオ" panose="020B0604030504040204" pitchFamily="50" charset="-128"/>
                        </a:rPr>
                        <a:t>　～　</a:t>
                      </a:r>
                      <a:r>
                        <a:rPr kumimoji="1" lang="en-US" altLang="ja-JP" sz="1400" b="1" dirty="0">
                          <a:latin typeface="+mn-ea"/>
                          <a:ea typeface="+mn-ea"/>
                          <a:cs typeface="メイリオ" panose="020B0604030504040204" pitchFamily="50" charset="-128"/>
                        </a:rPr>
                        <a:t>59%</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a:r>
                        <a:rPr kumimoji="1" lang="en-US" altLang="ja-JP" sz="1400" b="1" dirty="0">
                          <a:latin typeface="+mn-ea"/>
                          <a:ea typeface="+mn-ea"/>
                          <a:cs typeface="メイリオ" panose="020B0604030504040204" pitchFamily="50" charset="-128"/>
                        </a:rPr>
                        <a:t>\20,000</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60</a:t>
                      </a:r>
                    </a:p>
                  </a:txBody>
                  <a:tcPr marL="7620" marR="7620" marT="7620" marB="0" anchor="ctr">
                    <a:solidFill>
                      <a:schemeClr val="bg1">
                        <a:lumMod val="85000"/>
                        <a:alpha val="50196"/>
                      </a:schemeClr>
                    </a:solidFill>
                  </a:tcPr>
                </a:tc>
                <a:extLst>
                  <a:ext uri="{0D108BD9-81ED-4DB2-BD59-A6C34878D82A}">
                    <a16:rowId xmlns:a16="http://schemas.microsoft.com/office/drawing/2014/main" val="2851813747"/>
                  </a:ext>
                </a:extLst>
              </a:tr>
              <a:tr h="302154">
                <a:tc>
                  <a:txBody>
                    <a:bodyPr/>
                    <a:lstStyle/>
                    <a:p>
                      <a:pPr algn="ctr"/>
                      <a:r>
                        <a:rPr kumimoji="1" lang="en-US" altLang="ja-JP" sz="1400" b="1" dirty="0">
                          <a:latin typeface="+mn-ea"/>
                          <a:ea typeface="+mn-ea"/>
                          <a:cs typeface="メイリオ" panose="020B0604030504040204" pitchFamily="50" charset="-128"/>
                        </a:rPr>
                        <a:t>40</a:t>
                      </a:r>
                      <a:r>
                        <a:rPr kumimoji="1" lang="ja-JP" altLang="en-US" sz="1400" b="1" dirty="0">
                          <a:latin typeface="+mn-ea"/>
                          <a:ea typeface="+mn-ea"/>
                          <a:cs typeface="メイリオ" panose="020B0604030504040204" pitchFamily="50" charset="-128"/>
                        </a:rPr>
                        <a:t>　～　</a:t>
                      </a:r>
                      <a:r>
                        <a:rPr kumimoji="1" lang="en-US" altLang="ja-JP" sz="1400" b="1" dirty="0">
                          <a:latin typeface="+mn-ea"/>
                          <a:ea typeface="+mn-ea"/>
                          <a:cs typeface="メイリオ" panose="020B0604030504040204" pitchFamily="50" charset="-128"/>
                        </a:rPr>
                        <a:t>49%</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a:r>
                        <a:rPr kumimoji="1" lang="en-US" altLang="ja-JP" sz="1400" b="1" dirty="0">
                          <a:latin typeface="+mn-ea"/>
                          <a:ea typeface="+mn-ea"/>
                          <a:cs typeface="メイリオ" panose="020B0604030504040204" pitchFamily="50" charset="-128"/>
                        </a:rPr>
                        <a:t>\26,000</a:t>
                      </a:r>
                      <a:endParaRPr kumimoji="1" lang="ja-JP" altLang="en-US" sz="1400" b="1" dirty="0">
                        <a:latin typeface="+mn-ea"/>
                        <a:ea typeface="+mn-ea"/>
                        <a:cs typeface="メイリオ" panose="020B0604030504040204" pitchFamily="50" charset="-128"/>
                      </a:endParaRPr>
                    </a:p>
                  </a:txBody>
                  <a:tcPr>
                    <a:solidFill>
                      <a:schemeClr val="bg1">
                        <a:lumMod val="85000"/>
                        <a:alpha val="50196"/>
                      </a:schemeClr>
                    </a:solidFill>
                  </a:tcPr>
                </a:tc>
                <a:tc>
                  <a:txBody>
                    <a:bodyPr/>
                    <a:lstStyle/>
                    <a:p>
                      <a:pPr algn="ct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50</a:t>
                      </a:r>
                    </a:p>
                  </a:txBody>
                  <a:tcPr marL="7620" marR="7620" marT="7620" marB="0" anchor="ctr">
                    <a:solidFill>
                      <a:schemeClr val="bg1">
                        <a:lumMod val="85000"/>
                        <a:alpha val="50196"/>
                      </a:schemeClr>
                    </a:solidFill>
                  </a:tcPr>
                </a:tc>
                <a:extLst>
                  <a:ext uri="{0D108BD9-81ED-4DB2-BD59-A6C34878D82A}">
                    <a16:rowId xmlns:a16="http://schemas.microsoft.com/office/drawing/2014/main" val="3378922453"/>
                  </a:ext>
                </a:extLst>
              </a:tr>
            </a:tbl>
          </a:graphicData>
        </a:graphic>
      </p:graphicFrame>
      <p:sp>
        <p:nvSpPr>
          <p:cNvPr id="12" name="テキスト ボックス 11"/>
          <p:cNvSpPr txBox="1"/>
          <p:nvPr/>
        </p:nvSpPr>
        <p:spPr>
          <a:xfrm>
            <a:off x="251520" y="1853815"/>
            <a:ext cx="4482727" cy="1200329"/>
          </a:xfrm>
          <a:prstGeom prst="rect">
            <a:avLst/>
          </a:prstGeom>
          <a:noFill/>
        </p:spPr>
        <p:txBody>
          <a:bodyPr wrap="square" rtlCol="0">
            <a:spAutoFit/>
          </a:bodyPr>
          <a:lstStyle/>
          <a:p>
            <a:r>
              <a:rPr kumimoji="1" lang="ja-JP" altLang="en-US" b="1" dirty="0">
                <a:latin typeface="+mn-ea"/>
                <a:cs typeface="Meiryo UI" panose="020B0604030504040204" pitchFamily="50" charset="-128"/>
              </a:rPr>
              <a:t>リード単価</a:t>
            </a:r>
            <a:r>
              <a:rPr lang="ja-JP" altLang="en-US" b="1" dirty="0">
                <a:latin typeface="+mn-ea"/>
                <a:cs typeface="Meiryo UI" panose="020B0604030504040204" pitchFamily="50" charset="-128"/>
              </a:rPr>
              <a:t>　</a:t>
            </a:r>
            <a:r>
              <a:rPr lang="en-US" altLang="ja-JP" sz="2400" b="1" dirty="0">
                <a:solidFill>
                  <a:srgbClr val="C00000"/>
                </a:solidFill>
                <a:latin typeface="+mn-ea"/>
                <a:cs typeface="Meiryo UI" panose="020B0604030504040204" pitchFamily="50" charset="-128"/>
              </a:rPr>
              <a:t>11,000</a:t>
            </a:r>
            <a:r>
              <a:rPr lang="ja-JP" altLang="en-US" sz="2000" b="1" dirty="0">
                <a:latin typeface="+mn-ea"/>
                <a:cs typeface="Meiryo UI" panose="020B0604030504040204" pitchFamily="50" charset="-128"/>
              </a:rPr>
              <a:t>円</a:t>
            </a:r>
            <a:r>
              <a:rPr lang="ja-JP" altLang="en-US" sz="1600" b="1" dirty="0">
                <a:latin typeface="+mn-ea"/>
                <a:cs typeface="Meiryo UI" panose="020B0604030504040204" pitchFamily="50" charset="-128"/>
              </a:rPr>
              <a:t>（税別）</a:t>
            </a:r>
            <a:r>
              <a:rPr lang="ja-JP" altLang="en-US" sz="2000" b="1" dirty="0">
                <a:latin typeface="+mn-ea"/>
                <a:cs typeface="Meiryo UI" panose="020B0604030504040204" pitchFamily="50" charset="-128"/>
              </a:rPr>
              <a:t>～</a:t>
            </a:r>
            <a:r>
              <a:rPr lang="ja-JP" altLang="en-US" sz="1600" dirty="0">
                <a:latin typeface="+mn-ea"/>
                <a:cs typeface="Meiryo UI" panose="020B0604030504040204" pitchFamily="50" charset="-128"/>
              </a:rPr>
              <a:t>　</a:t>
            </a:r>
            <a:endParaRPr lang="en-US" altLang="ja-JP" sz="1600" dirty="0">
              <a:latin typeface="+mn-ea"/>
              <a:cs typeface="Meiryo UI" panose="020B0604030504040204" pitchFamily="50" charset="-128"/>
            </a:endParaRPr>
          </a:p>
          <a:p>
            <a:endParaRPr lang="en-US" altLang="ja-JP" sz="1600" b="1" dirty="0">
              <a:latin typeface="+mn-ea"/>
              <a:cs typeface="Meiryo UI" panose="020B0604030504040204" pitchFamily="50" charset="-128"/>
            </a:endParaRPr>
          </a:p>
          <a:p>
            <a:r>
              <a:rPr lang="ja-JP" altLang="en-US" sz="1600" b="1" dirty="0">
                <a:latin typeface="+mn-ea"/>
                <a:cs typeface="Meiryo UI" panose="020B0604030504040204" pitchFamily="50" charset="-128"/>
              </a:rPr>
              <a:t>セグメントに応じて設定</a:t>
            </a:r>
            <a:endParaRPr lang="ja-JP" altLang="en-US" sz="900" b="1" dirty="0">
              <a:latin typeface="+mn-ea"/>
              <a:cs typeface="Meiryo UI" panose="020B0604030504040204" pitchFamily="50" charset="-128"/>
            </a:endParaRPr>
          </a:p>
          <a:p>
            <a:endParaRPr lang="en-US" altLang="ja-JP" sz="1600" dirty="0">
              <a:latin typeface="+mn-ea"/>
              <a:cs typeface="Meiryo UI" panose="020B0604030504040204" pitchFamily="50" charset="-128"/>
            </a:endParaRPr>
          </a:p>
        </p:txBody>
      </p:sp>
      <p:cxnSp>
        <p:nvCxnSpPr>
          <p:cNvPr id="14" name="直線コネクタ 13"/>
          <p:cNvCxnSpPr>
            <a:cxnSpLocks/>
          </p:cNvCxnSpPr>
          <p:nvPr/>
        </p:nvCxnSpPr>
        <p:spPr>
          <a:xfrm>
            <a:off x="251520" y="2845714"/>
            <a:ext cx="3600400"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cxnSpLocks/>
          </p:cNvCxnSpPr>
          <p:nvPr/>
        </p:nvCxnSpPr>
        <p:spPr>
          <a:xfrm>
            <a:off x="251520" y="1698304"/>
            <a:ext cx="3600400" cy="0"/>
          </a:xfrm>
          <a:prstGeom prst="line">
            <a:avLst/>
          </a:prstGeom>
          <a:ln w="190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B6DC400-777C-4B06-B22E-BC49EEA5DFB6}"/>
              </a:ext>
            </a:extLst>
          </p:cNvPr>
          <p:cNvSpPr txBox="1"/>
          <p:nvPr/>
        </p:nvSpPr>
        <p:spPr>
          <a:xfrm>
            <a:off x="267878" y="3221215"/>
            <a:ext cx="3800066" cy="338554"/>
          </a:xfrm>
          <a:prstGeom prst="rect">
            <a:avLst/>
          </a:prstGeom>
          <a:noFill/>
        </p:spPr>
        <p:txBody>
          <a:bodyPr wrap="square" rtlCol="0">
            <a:spAutoFit/>
          </a:bodyPr>
          <a:lstStyle/>
          <a:p>
            <a:r>
              <a:rPr kumimoji="1" lang="ja-JP" altLang="en-US" sz="1600" b="1" dirty="0">
                <a:latin typeface="+mn-ea"/>
                <a:cs typeface="Meiryo UI" panose="020B0604030504040204" pitchFamily="50" charset="-128"/>
              </a:rPr>
              <a:t>ミニマムチャージ</a:t>
            </a:r>
            <a:r>
              <a:rPr lang="ja-JP" altLang="en-US" sz="1600" b="1" dirty="0">
                <a:latin typeface="+mn-ea"/>
                <a:cs typeface="Meiryo UI" panose="020B0604030504040204" pitchFamily="50" charset="-128"/>
              </a:rPr>
              <a:t>　</a:t>
            </a:r>
            <a:r>
              <a:rPr lang="en-US" altLang="ja-JP" sz="1600" b="1" dirty="0">
                <a:latin typeface="+mn-ea"/>
                <a:cs typeface="Meiryo UI" panose="020B0604030504040204" pitchFamily="50" charset="-128"/>
              </a:rPr>
              <a:t>100</a:t>
            </a:r>
            <a:r>
              <a:rPr lang="ja-JP" altLang="en-US" sz="1600" b="1" dirty="0">
                <a:latin typeface="+mn-ea"/>
                <a:cs typeface="Meiryo UI" panose="020B0604030504040204" pitchFamily="50" charset="-128"/>
              </a:rPr>
              <a:t>万円</a:t>
            </a:r>
            <a:r>
              <a:rPr lang="ja-JP" altLang="en-US" sz="1400" dirty="0">
                <a:latin typeface="+mn-ea"/>
                <a:cs typeface="Meiryo UI" panose="020B0604030504040204" pitchFamily="50" charset="-128"/>
              </a:rPr>
              <a:t>（税別）～</a:t>
            </a:r>
            <a:endParaRPr lang="ja-JP" altLang="en-US" sz="1600" dirty="0">
              <a:latin typeface="+mn-ea"/>
              <a:cs typeface="Meiryo UI" panose="020B0604030504040204" pitchFamily="50" charset="-128"/>
            </a:endParaRPr>
          </a:p>
        </p:txBody>
      </p:sp>
      <p:cxnSp>
        <p:nvCxnSpPr>
          <p:cNvPr id="17" name="直線コネクタ 16"/>
          <p:cNvCxnSpPr>
            <a:cxnSpLocks/>
          </p:cNvCxnSpPr>
          <p:nvPr/>
        </p:nvCxnSpPr>
        <p:spPr>
          <a:xfrm>
            <a:off x="266003" y="3165104"/>
            <a:ext cx="3585917" cy="0"/>
          </a:xfrm>
          <a:prstGeom prst="line">
            <a:avLst/>
          </a:prstGeom>
          <a:ln w="19050" cmpd="dbl">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267877" y="3606516"/>
            <a:ext cx="3584043" cy="0"/>
          </a:xfrm>
          <a:prstGeom prst="line">
            <a:avLst/>
          </a:prstGeom>
          <a:ln w="19050" cmpd="dbl">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260324" y="4247789"/>
            <a:ext cx="4223754" cy="369332"/>
          </a:xfrm>
          <a:prstGeom prst="rect">
            <a:avLst/>
          </a:prstGeom>
          <a:noFill/>
          <a:ln w="9525">
            <a:noFill/>
          </a:ln>
        </p:spPr>
        <p:txBody>
          <a:bodyPr wrap="square" rtlCol="0" anchor="ctr" anchorCtr="1">
            <a:spAutoFit/>
          </a:bodyPr>
          <a:lstStyle/>
          <a:p>
            <a:pPr algn="ctr"/>
            <a:r>
              <a:rPr lang="ja-JP" altLang="en-US" b="1" dirty="0">
                <a:latin typeface="+mn-ea"/>
                <a:cs typeface="メイリオ" panose="020B0604030504040204" pitchFamily="50" charset="-128"/>
              </a:rPr>
              <a:t>リード獲得 想定期間　</a:t>
            </a:r>
            <a:r>
              <a:rPr lang="en-US" altLang="ja-JP" b="1" dirty="0">
                <a:latin typeface="+mn-ea"/>
                <a:cs typeface="メイリオ" panose="020B0604030504040204" pitchFamily="50" charset="-128"/>
              </a:rPr>
              <a:t>12</a:t>
            </a:r>
            <a:r>
              <a:rPr kumimoji="1" lang="ja-JP" altLang="en-US" b="1" dirty="0">
                <a:latin typeface="+mn-ea"/>
                <a:cs typeface="メイリオ" panose="020B0604030504040204" pitchFamily="50" charset="-128"/>
              </a:rPr>
              <a:t>週間程度～</a:t>
            </a:r>
          </a:p>
        </p:txBody>
      </p:sp>
      <p:sp>
        <p:nvSpPr>
          <p:cNvPr id="22" name="テキスト ボックス 21">
            <a:extLst>
              <a:ext uri="{FF2B5EF4-FFF2-40B4-BE49-F238E27FC236}">
                <a16:creationId xmlns:a16="http://schemas.microsoft.com/office/drawing/2014/main" id="{6366BA94-33C6-4976-9526-FE873B85734A}"/>
              </a:ext>
            </a:extLst>
          </p:cNvPr>
          <p:cNvSpPr txBox="1"/>
          <p:nvPr/>
        </p:nvSpPr>
        <p:spPr>
          <a:xfrm>
            <a:off x="532072" y="841324"/>
            <a:ext cx="8208912" cy="276999"/>
          </a:xfrm>
          <a:prstGeom prst="rect">
            <a:avLst/>
          </a:prstGeom>
          <a:noFill/>
        </p:spPr>
        <p:txBody>
          <a:bodyPr wrap="square" rtlCol="0">
            <a:spAutoFit/>
          </a:bodyPr>
          <a:lstStyle/>
          <a:p>
            <a:r>
              <a:rPr lang="ja-JP" altLang="en-US" sz="1200" b="1" dirty="0">
                <a:latin typeface="+mn-ea"/>
              </a:rPr>
              <a:t>指定された属性にセグメントしてリードを獲得することも可能です。</a:t>
            </a:r>
          </a:p>
        </p:txBody>
      </p:sp>
      <p:sp>
        <p:nvSpPr>
          <p:cNvPr id="21" name="正方形/長方形 20">
            <a:extLst>
              <a:ext uri="{FF2B5EF4-FFF2-40B4-BE49-F238E27FC236}">
                <a16:creationId xmlns:a16="http://schemas.microsoft.com/office/drawing/2014/main" id="{A9D614E6-B5BE-481F-B301-5981B5BF965D}"/>
              </a:ext>
            </a:extLst>
          </p:cNvPr>
          <p:cNvSpPr/>
          <p:nvPr/>
        </p:nvSpPr>
        <p:spPr>
          <a:xfrm>
            <a:off x="627229" y="285486"/>
            <a:ext cx="5744972" cy="391597"/>
          </a:xfrm>
          <a:prstGeom prst="rect">
            <a:avLst/>
          </a:prstGeom>
          <a:solidFill>
            <a:srgbClr val="E08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n-ea"/>
                <a:ea typeface="+mn-ea"/>
              </a:rPr>
              <a:t>②ホワイトペーパー </a:t>
            </a:r>
            <a:r>
              <a:rPr lang="en-US" altLang="ja-JP" sz="2000" b="1" dirty="0">
                <a:solidFill>
                  <a:schemeClr val="bg1"/>
                </a:solidFill>
                <a:latin typeface="+mn-ea"/>
                <a:ea typeface="+mn-ea"/>
              </a:rPr>
              <a:t>or </a:t>
            </a:r>
            <a:r>
              <a:rPr lang="ja-JP" altLang="en-US" sz="2000" b="1" dirty="0">
                <a:solidFill>
                  <a:schemeClr val="bg1"/>
                </a:solidFill>
                <a:latin typeface="+mn-ea"/>
                <a:ea typeface="+mn-ea"/>
              </a:rPr>
              <a:t>動画掲載</a:t>
            </a:r>
            <a:r>
              <a:rPr lang="en-US" altLang="ja-JP" sz="2000" b="1" dirty="0">
                <a:solidFill>
                  <a:schemeClr val="bg1"/>
                </a:solidFill>
                <a:latin typeface="+mn-ea"/>
                <a:ea typeface="+mn-ea"/>
              </a:rPr>
              <a:t>【</a:t>
            </a:r>
            <a:r>
              <a:rPr lang="ja-JP" altLang="en-US" sz="2000" b="1" dirty="0">
                <a:solidFill>
                  <a:schemeClr val="bg1"/>
                </a:solidFill>
                <a:latin typeface="+mn-ea"/>
                <a:ea typeface="+mn-ea"/>
              </a:rPr>
              <a:t>セグメント</a:t>
            </a:r>
            <a:r>
              <a:rPr lang="en-US" altLang="ja-JP" sz="2000" b="1" dirty="0">
                <a:solidFill>
                  <a:schemeClr val="bg1"/>
                </a:solidFill>
                <a:latin typeface="+mn-ea"/>
                <a:ea typeface="+mn-ea"/>
              </a:rPr>
              <a:t>】</a:t>
            </a:r>
            <a:endParaRPr lang="ja-JP" altLang="en-US" sz="2000" b="1" dirty="0">
              <a:solidFill>
                <a:schemeClr val="bg1"/>
              </a:solidFill>
              <a:latin typeface="+mn-ea"/>
              <a:ea typeface="+mn-ea"/>
            </a:endParaRPr>
          </a:p>
        </p:txBody>
      </p:sp>
      <p:sp>
        <p:nvSpPr>
          <p:cNvPr id="20" name="Slide Number Placeholder 6">
            <a:extLst>
              <a:ext uri="{FF2B5EF4-FFF2-40B4-BE49-F238E27FC236}">
                <a16:creationId xmlns:a16="http://schemas.microsoft.com/office/drawing/2014/main" id="{07199DA7-8DCE-4BD6-A436-599BC7D1EDAE}"/>
              </a:ext>
            </a:extLst>
          </p:cNvPr>
          <p:cNvSpPr>
            <a:spLocks noGrp="1"/>
          </p:cNvSpPr>
          <p:nvPr>
            <p:ph type="sldNum" sz="quarter" idx="4294967295"/>
          </p:nvPr>
        </p:nvSpPr>
        <p:spPr>
          <a:xfrm>
            <a:off x="7051104" y="6491804"/>
            <a:ext cx="2057400" cy="365125"/>
          </a:xfrm>
        </p:spPr>
        <p:txBody>
          <a:bodyPr/>
          <a:lstStyle>
            <a:lvl1pPr>
              <a:defRPr b="1">
                <a:solidFill>
                  <a:schemeClr val="bg1"/>
                </a:solidFill>
              </a:defRPr>
            </a:lvl1pPr>
          </a:lstStyle>
          <a:p>
            <a:fld id="{62C86DFF-5C23-9B49-AD2F-1D99D1467FB4}" type="slidenum">
              <a:rPr lang="ja-JP" altLang="en-US" smtClean="0"/>
              <a:pPr/>
              <a:t>8</a:t>
            </a:fld>
            <a:endParaRPr lang="ja-JP" altLang="en-US"/>
          </a:p>
        </p:txBody>
      </p:sp>
      <p:sp>
        <p:nvSpPr>
          <p:cNvPr id="23" name="テキスト ボックス 22">
            <a:extLst>
              <a:ext uri="{FF2B5EF4-FFF2-40B4-BE49-F238E27FC236}">
                <a16:creationId xmlns:a16="http://schemas.microsoft.com/office/drawing/2014/main" id="{CB4FA731-50FC-4F11-979F-18C1AC501414}"/>
              </a:ext>
            </a:extLst>
          </p:cNvPr>
          <p:cNvSpPr txBox="1"/>
          <p:nvPr/>
        </p:nvSpPr>
        <p:spPr>
          <a:xfrm>
            <a:off x="4391211" y="3987186"/>
            <a:ext cx="4332678" cy="230832"/>
          </a:xfrm>
          <a:prstGeom prst="rect">
            <a:avLst/>
          </a:prstGeom>
          <a:noFill/>
          <a:ln w="9525">
            <a:noFill/>
          </a:ln>
        </p:spPr>
        <p:txBody>
          <a:bodyPr wrap="square" rtlCol="0" anchor="ctr" anchorCtr="1">
            <a:spAutoFit/>
          </a:bodyPr>
          <a:lstStyle/>
          <a:p>
            <a:r>
              <a:rPr lang="ja-JP" altLang="en-US" sz="900" b="1" dirty="0">
                <a:latin typeface="+mn-ea"/>
                <a:cs typeface="メイリオ" panose="020B0604030504040204" pitchFamily="50" charset="-128"/>
              </a:rPr>
              <a:t> *掲載内容や保証リード数によって必要なホワイトペーパーの点数が変わります。</a:t>
            </a:r>
            <a:endParaRPr lang="en-US" altLang="ja-JP" sz="900" b="1" dirty="0">
              <a:latin typeface="+mn-ea"/>
              <a:cs typeface="メイリオ" panose="020B0604030504040204" pitchFamily="50" charset="-128"/>
            </a:endParaRPr>
          </a:p>
        </p:txBody>
      </p:sp>
    </p:spTree>
    <p:extLst>
      <p:ext uri="{BB962C8B-B14F-4D97-AF65-F5344CB8AC3E}">
        <p14:creationId xmlns:p14="http://schemas.microsoft.com/office/powerpoint/2010/main" val="419520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849145955"/>
              </p:ext>
            </p:extLst>
          </p:nvPr>
        </p:nvGraphicFramePr>
        <p:xfrm>
          <a:off x="2813393" y="1493199"/>
          <a:ext cx="2605185" cy="5040603"/>
        </p:xfrm>
        <a:graphic>
          <a:graphicData uri="http://schemas.openxmlformats.org/drawingml/2006/table">
            <a:tbl>
              <a:tblPr>
                <a:tableStyleId>{22838BEF-8BB2-4498-84A7-C5851F593DF1}</a:tableStyleId>
              </a:tblPr>
              <a:tblGrid>
                <a:gridCol w="635841">
                  <a:extLst>
                    <a:ext uri="{9D8B030D-6E8A-4147-A177-3AD203B41FA5}">
                      <a16:colId xmlns:a16="http://schemas.microsoft.com/office/drawing/2014/main" val="20000"/>
                    </a:ext>
                  </a:extLst>
                </a:gridCol>
                <a:gridCol w="1969344">
                  <a:extLst>
                    <a:ext uri="{9D8B030D-6E8A-4147-A177-3AD203B41FA5}">
                      <a16:colId xmlns:a16="http://schemas.microsoft.com/office/drawing/2014/main" val="20001"/>
                    </a:ext>
                  </a:extLst>
                </a:gridCol>
              </a:tblGrid>
              <a:tr h="281597">
                <a:tc rowSpan="21">
                  <a:txBody>
                    <a:bodyPr/>
                    <a:lstStyle/>
                    <a:p>
                      <a:pPr algn="ctr" rtl="0" fontAlgn="ctr"/>
                      <a:r>
                        <a:rPr lang="ja-JP" altLang="en-US" sz="1300" b="1" u="none" strike="noStrike" dirty="0">
                          <a:solidFill>
                            <a:schemeClr val="bg1"/>
                          </a:solidFill>
                          <a:effectLst>
                            <a:outerShdw blurRad="38100" dist="38100" dir="2700000" algn="tl">
                              <a:srgbClr val="000000">
                                <a:alpha val="43137"/>
                              </a:srgbClr>
                            </a:outerShdw>
                          </a:effectLst>
                          <a:latin typeface="+mn-ea"/>
                          <a:ea typeface="+mn-ea"/>
                          <a:cs typeface="Meiryo UI" panose="020B0604030504040204" pitchFamily="50" charset="-128"/>
                        </a:rPr>
                        <a:t>職種</a:t>
                      </a:r>
                      <a:endParaRPr lang="ja-JP" altLang="en-US" sz="1300" b="1" i="0" u="none" strike="noStrike" dirty="0">
                        <a:solidFill>
                          <a:schemeClr val="bg1"/>
                        </a:solidFill>
                        <a:effectLst>
                          <a:outerShdw blurRad="38100" dist="38100" dir="2700000" algn="tl">
                            <a:srgbClr val="000000">
                              <a:alpha val="43137"/>
                            </a:srgbClr>
                          </a:outerShdw>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0861A"/>
                    </a:solidFill>
                  </a:tcPr>
                </a:tc>
                <a:tc>
                  <a:txBody>
                    <a:bodyPr/>
                    <a:lstStyle/>
                    <a:p>
                      <a:pPr algn="l" rtl="0" fontAlgn="ctr"/>
                      <a:r>
                        <a:rPr lang="ja-JP" altLang="en-US" sz="1100" b="1" u="none" strike="noStrike" dirty="0">
                          <a:effectLst/>
                          <a:latin typeface="+mn-ea"/>
                          <a:ea typeface="+mn-ea"/>
                          <a:cs typeface="Meiryo UI" panose="020B0604030504040204" pitchFamily="50" charset="-128"/>
                        </a:rPr>
                        <a:t>経営者・役員</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経営企画</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4052">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総務・人事</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1597">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財務・経理</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一般事務</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情報処理・情報システム</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広報・宣伝</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企画・調査・マーケティング</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営業・販売</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生産・製造</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資材・購買</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配送物流</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技術・設計</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研究・開発</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編集・編成・制作</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専門職（建築・土木関連）</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専門職（医療関連）</a:t>
                      </a:r>
                      <a:endParaRPr lang="zh-TW"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専門職（会計関連）</a:t>
                      </a:r>
                      <a:endParaRPr lang="zh-TW"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専門職（法律関連）</a:t>
                      </a:r>
                      <a:endParaRPr lang="zh-TW"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34665">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専門職（教育関連）</a:t>
                      </a:r>
                      <a:endParaRPr lang="zh-TW"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44052">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その他</a:t>
                      </a:r>
                      <a:endParaRPr lang="ja-JP" altLang="en-US" sz="1100" b="1" i="0" u="none" strike="noStrike" dirty="0">
                        <a:solidFill>
                          <a:srgbClr val="000000"/>
                        </a:solidFill>
                        <a:effectLst/>
                        <a:latin typeface="+mn-ea"/>
                        <a:ea typeface="+mn-ea"/>
                        <a:cs typeface="Meiryo UI" panose="020B0604030504040204" pitchFamily="50" charset="-128"/>
                      </a:endParaRPr>
                    </a:p>
                  </a:txBody>
                  <a:tcPr marL="7480" marR="7480" marT="8103"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27008390"/>
              </p:ext>
            </p:extLst>
          </p:nvPr>
        </p:nvGraphicFramePr>
        <p:xfrm>
          <a:off x="5430891" y="1493199"/>
          <a:ext cx="2777513" cy="918811"/>
        </p:xfrm>
        <a:graphic>
          <a:graphicData uri="http://schemas.openxmlformats.org/drawingml/2006/table">
            <a:tbl>
              <a:tblPr>
                <a:tableStyleId>{22838BEF-8BB2-4498-84A7-C5851F593DF1}</a:tableStyleId>
              </a:tblPr>
              <a:tblGrid>
                <a:gridCol w="1122102">
                  <a:extLst>
                    <a:ext uri="{9D8B030D-6E8A-4147-A177-3AD203B41FA5}">
                      <a16:colId xmlns:a16="http://schemas.microsoft.com/office/drawing/2014/main" val="20000"/>
                    </a:ext>
                  </a:extLst>
                </a:gridCol>
                <a:gridCol w="1655411">
                  <a:extLst>
                    <a:ext uri="{9D8B030D-6E8A-4147-A177-3AD203B41FA5}">
                      <a16:colId xmlns:a16="http://schemas.microsoft.com/office/drawing/2014/main" val="20001"/>
                    </a:ext>
                  </a:extLst>
                </a:gridCol>
              </a:tblGrid>
              <a:tr h="340300">
                <a:tc rowSpan="3">
                  <a:txBody>
                    <a:bodyPr/>
                    <a:lstStyle/>
                    <a:p>
                      <a:pPr algn="ctr" rtl="0" fontAlgn="ctr"/>
                      <a:r>
                        <a:rPr lang="ja-JP" altLang="en-US" sz="1200" b="1" u="none" strike="noStrike" dirty="0">
                          <a:solidFill>
                            <a:schemeClr val="bg1"/>
                          </a:solidFill>
                          <a:effectLst>
                            <a:outerShdw blurRad="38100" dist="38100" dir="2700000" algn="tl">
                              <a:srgbClr val="000000">
                                <a:alpha val="43137"/>
                              </a:srgbClr>
                            </a:outerShdw>
                          </a:effectLst>
                          <a:latin typeface="+mn-ea"/>
                          <a:ea typeface="+mn-ea"/>
                          <a:cs typeface="Meiryo UI" panose="020B0604030504040204" pitchFamily="50" charset="-128"/>
                        </a:rPr>
                        <a:t>役職</a:t>
                      </a:r>
                      <a:endParaRPr lang="ja-JP" altLang="en-US" sz="1200" b="1" i="0" u="none" strike="noStrike" dirty="0">
                        <a:solidFill>
                          <a:schemeClr val="bg1"/>
                        </a:solidFill>
                        <a:effectLst>
                          <a:outerShdw blurRad="38100" dist="38100" dir="2700000" algn="tl">
                            <a:srgbClr val="000000">
                              <a:alpha val="43137"/>
                            </a:srgbClr>
                          </a:outerShdw>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6E953B"/>
                    </a:solidFill>
                  </a:tcPr>
                </a:tc>
                <a:tc>
                  <a:txBody>
                    <a:bodyPr/>
                    <a:lstStyle/>
                    <a:p>
                      <a:pPr algn="l" rtl="0" fontAlgn="ctr"/>
                      <a:r>
                        <a:rPr lang="ja-JP" altLang="en-US" sz="1100" b="1" u="none" strike="noStrike" dirty="0">
                          <a:effectLst/>
                          <a:latin typeface="+mn-ea"/>
                          <a:ea typeface="+mn-ea"/>
                          <a:cs typeface="Meiryo UI" panose="020B0604030504040204" pitchFamily="50" charset="-128"/>
                        </a:rPr>
                        <a:t>部長クラス以上</a:t>
                      </a:r>
                      <a:endParaRPr lang="ja-JP" altLang="en-US" sz="11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3584">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課長クラス以上</a:t>
                      </a:r>
                      <a:endParaRPr lang="ja-JP" altLang="en-US" sz="11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4927">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役職あり</a:t>
                      </a:r>
                      <a:endParaRPr lang="ja-JP" altLang="en-US" sz="11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227346631"/>
              </p:ext>
            </p:extLst>
          </p:nvPr>
        </p:nvGraphicFramePr>
        <p:xfrm>
          <a:off x="5430892" y="2518993"/>
          <a:ext cx="2777512" cy="1442434"/>
        </p:xfrm>
        <a:graphic>
          <a:graphicData uri="http://schemas.openxmlformats.org/drawingml/2006/table">
            <a:tbl>
              <a:tblPr>
                <a:tableStyleId>{22838BEF-8BB2-4498-84A7-C5851F593DF1}</a:tableStyleId>
              </a:tblPr>
              <a:tblGrid>
                <a:gridCol w="1122102">
                  <a:extLst>
                    <a:ext uri="{9D8B030D-6E8A-4147-A177-3AD203B41FA5}">
                      <a16:colId xmlns:a16="http://schemas.microsoft.com/office/drawing/2014/main" val="20000"/>
                    </a:ext>
                  </a:extLst>
                </a:gridCol>
                <a:gridCol w="1655410">
                  <a:extLst>
                    <a:ext uri="{9D8B030D-6E8A-4147-A177-3AD203B41FA5}">
                      <a16:colId xmlns:a16="http://schemas.microsoft.com/office/drawing/2014/main" val="20001"/>
                    </a:ext>
                  </a:extLst>
                </a:gridCol>
              </a:tblGrid>
              <a:tr h="283944">
                <a:tc rowSpan="5">
                  <a:txBody>
                    <a:bodyPr/>
                    <a:lstStyle/>
                    <a:p>
                      <a:pPr algn="ctr" rtl="0" fontAlgn="ctr"/>
                      <a:r>
                        <a:rPr lang="ja-JP" altLang="en-US" sz="1200" b="1" u="none" strike="noStrike" dirty="0">
                          <a:solidFill>
                            <a:schemeClr val="bg1"/>
                          </a:solidFill>
                          <a:effectLst>
                            <a:outerShdw blurRad="38100" dist="38100" dir="2700000" algn="tl">
                              <a:srgbClr val="000000">
                                <a:alpha val="43137"/>
                              </a:srgbClr>
                            </a:outerShdw>
                          </a:effectLst>
                          <a:latin typeface="+mn-ea"/>
                          <a:ea typeface="+mn-ea"/>
                          <a:cs typeface="Meiryo UI" panose="020B0604030504040204" pitchFamily="50" charset="-128"/>
                        </a:rPr>
                        <a:t>従業員数</a:t>
                      </a:r>
                      <a:endParaRPr lang="ja-JP" altLang="en-US" sz="1200" b="1" i="0" u="none" strike="noStrike" dirty="0">
                        <a:solidFill>
                          <a:schemeClr val="bg1"/>
                        </a:solidFill>
                        <a:effectLst>
                          <a:outerShdw blurRad="38100" dist="38100" dir="2700000" algn="tl">
                            <a:srgbClr val="000000">
                              <a:alpha val="43137"/>
                            </a:srgbClr>
                          </a:outerShdw>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6768"/>
                    </a:solidFill>
                  </a:tcPr>
                </a:tc>
                <a:tc>
                  <a:txBody>
                    <a:bodyPr/>
                    <a:lstStyle/>
                    <a:p>
                      <a:pPr algn="l" rtl="0" fontAlgn="ctr"/>
                      <a:r>
                        <a:rPr lang="en-US" altLang="ja-JP" sz="1100" b="1" u="none" strike="noStrike" dirty="0">
                          <a:effectLst/>
                          <a:latin typeface="+mn-ea"/>
                          <a:ea typeface="+mn-ea"/>
                          <a:cs typeface="Meiryo UI" panose="020B0604030504040204" pitchFamily="50" charset="-128"/>
                        </a:rPr>
                        <a:t>1</a:t>
                      </a:r>
                      <a:r>
                        <a:rPr lang="ja-JP" altLang="en-US" sz="1100" b="1" u="none" strike="noStrike" dirty="0">
                          <a:effectLst/>
                          <a:latin typeface="+mn-ea"/>
                          <a:ea typeface="+mn-ea"/>
                          <a:cs typeface="Meiryo UI" panose="020B0604030504040204" pitchFamily="50" charset="-128"/>
                        </a:rPr>
                        <a:t>～</a:t>
                      </a:r>
                      <a:r>
                        <a:rPr lang="en-US" altLang="ja-JP" sz="1100" b="1" u="none" strike="noStrike" dirty="0">
                          <a:effectLst/>
                          <a:latin typeface="+mn-ea"/>
                          <a:ea typeface="+mn-ea"/>
                          <a:cs typeface="Meiryo UI" panose="020B0604030504040204" pitchFamily="50" charset="-128"/>
                        </a:rPr>
                        <a:t>99</a:t>
                      </a:r>
                      <a:r>
                        <a:rPr lang="ja-JP" altLang="en-US" sz="1100" b="1" u="none" strike="noStrike" dirty="0">
                          <a:effectLst/>
                          <a:latin typeface="+mn-ea"/>
                          <a:ea typeface="+mn-ea"/>
                          <a:cs typeface="Meiryo UI" panose="020B0604030504040204" pitchFamily="50" charset="-128"/>
                        </a:rPr>
                        <a:t>人</a:t>
                      </a:r>
                      <a:endParaRPr lang="ja-JP" altLang="en-US" sz="11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3944">
                <a:tc vMerge="1">
                  <a:txBody>
                    <a:bodyPr/>
                    <a:lstStyle/>
                    <a:p>
                      <a:endParaRPr kumimoji="1" lang="ja-JP" altLang="en-US"/>
                    </a:p>
                  </a:txBody>
                  <a:tcPr/>
                </a:tc>
                <a:tc>
                  <a:txBody>
                    <a:bodyPr/>
                    <a:lstStyle/>
                    <a:p>
                      <a:pPr algn="l" rtl="0" fontAlgn="ctr"/>
                      <a:r>
                        <a:rPr lang="en-US" altLang="ja-JP" sz="1100" b="1" u="none" strike="noStrike" dirty="0">
                          <a:effectLst/>
                          <a:latin typeface="+mn-ea"/>
                          <a:ea typeface="+mn-ea"/>
                          <a:cs typeface="Meiryo UI" panose="020B0604030504040204" pitchFamily="50" charset="-128"/>
                        </a:rPr>
                        <a:t>100</a:t>
                      </a:r>
                      <a:r>
                        <a:rPr lang="ja-JP" altLang="en-US" sz="1100" b="1" u="none" strike="noStrike" dirty="0">
                          <a:effectLst/>
                          <a:latin typeface="+mn-ea"/>
                          <a:ea typeface="+mn-ea"/>
                          <a:cs typeface="Meiryo UI" panose="020B0604030504040204" pitchFamily="50" charset="-128"/>
                        </a:rPr>
                        <a:t>～</a:t>
                      </a:r>
                      <a:r>
                        <a:rPr lang="en-US" altLang="ja-JP" sz="1100" b="1" u="none" strike="noStrike" dirty="0">
                          <a:effectLst/>
                          <a:latin typeface="+mn-ea"/>
                          <a:ea typeface="+mn-ea"/>
                          <a:cs typeface="Meiryo UI" panose="020B0604030504040204" pitchFamily="50" charset="-128"/>
                        </a:rPr>
                        <a:t>299</a:t>
                      </a:r>
                      <a:r>
                        <a:rPr lang="ja-JP" altLang="en-US" sz="1100" b="1" u="none" strike="noStrike" dirty="0">
                          <a:effectLst/>
                          <a:latin typeface="+mn-ea"/>
                          <a:ea typeface="+mn-ea"/>
                          <a:cs typeface="Meiryo UI" panose="020B0604030504040204" pitchFamily="50" charset="-128"/>
                        </a:rPr>
                        <a:t>人</a:t>
                      </a:r>
                      <a:endParaRPr lang="ja-JP" altLang="en-US" sz="11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301">
                <a:tc vMerge="1">
                  <a:txBody>
                    <a:bodyPr/>
                    <a:lstStyle/>
                    <a:p>
                      <a:endParaRPr kumimoji="1" lang="ja-JP" altLang="en-US"/>
                    </a:p>
                  </a:txBody>
                  <a:tcPr/>
                </a:tc>
                <a:tc>
                  <a:txBody>
                    <a:bodyPr/>
                    <a:lstStyle/>
                    <a:p>
                      <a:pPr algn="l" rtl="0" fontAlgn="ctr"/>
                      <a:r>
                        <a:rPr lang="en-US" altLang="ja-JP" sz="1100" b="1" u="none" strike="noStrike" dirty="0">
                          <a:effectLst/>
                          <a:latin typeface="+mn-ea"/>
                          <a:ea typeface="+mn-ea"/>
                          <a:cs typeface="Meiryo UI" panose="020B0604030504040204" pitchFamily="50" charset="-128"/>
                        </a:rPr>
                        <a:t>300</a:t>
                      </a:r>
                      <a:r>
                        <a:rPr lang="ja-JP" altLang="en-US" sz="1100" b="1" u="none" strike="noStrike" dirty="0">
                          <a:effectLst/>
                          <a:latin typeface="+mn-ea"/>
                          <a:ea typeface="+mn-ea"/>
                          <a:cs typeface="Meiryo UI" panose="020B0604030504040204" pitchFamily="50" charset="-128"/>
                        </a:rPr>
                        <a:t>～</a:t>
                      </a:r>
                      <a:r>
                        <a:rPr lang="en-US" altLang="ja-JP" sz="1100" b="1" u="none" strike="noStrike" dirty="0">
                          <a:effectLst/>
                          <a:latin typeface="+mn-ea"/>
                          <a:ea typeface="+mn-ea"/>
                          <a:cs typeface="Meiryo UI" panose="020B0604030504040204" pitchFamily="50" charset="-128"/>
                        </a:rPr>
                        <a:t>499</a:t>
                      </a:r>
                      <a:r>
                        <a:rPr lang="ja-JP" altLang="en-US" sz="1100" b="1" u="none" strike="noStrike" dirty="0">
                          <a:effectLst/>
                          <a:latin typeface="+mn-ea"/>
                          <a:ea typeface="+mn-ea"/>
                          <a:cs typeface="Meiryo UI" panose="020B0604030504040204" pitchFamily="50" charset="-128"/>
                        </a:rPr>
                        <a:t>人</a:t>
                      </a:r>
                      <a:endParaRPr lang="ja-JP" altLang="en-US" sz="11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3944">
                <a:tc vMerge="1">
                  <a:txBody>
                    <a:bodyPr/>
                    <a:lstStyle/>
                    <a:p>
                      <a:endParaRPr kumimoji="1" lang="ja-JP" altLang="en-US"/>
                    </a:p>
                  </a:txBody>
                  <a:tcPr/>
                </a:tc>
                <a:tc>
                  <a:txBody>
                    <a:bodyPr/>
                    <a:lstStyle/>
                    <a:p>
                      <a:pPr algn="l" rtl="0" fontAlgn="ctr"/>
                      <a:r>
                        <a:rPr lang="en-US" altLang="ja-JP" sz="1100" b="1" u="none" strike="noStrike" dirty="0">
                          <a:effectLst/>
                          <a:latin typeface="+mn-ea"/>
                          <a:ea typeface="+mn-ea"/>
                          <a:cs typeface="Meiryo UI" panose="020B0604030504040204" pitchFamily="50" charset="-128"/>
                        </a:rPr>
                        <a:t>500</a:t>
                      </a:r>
                      <a:r>
                        <a:rPr lang="ja-JP" altLang="en-US" sz="1100" b="1" u="none" strike="noStrike" dirty="0">
                          <a:effectLst/>
                          <a:latin typeface="+mn-ea"/>
                          <a:ea typeface="+mn-ea"/>
                          <a:cs typeface="Meiryo UI" panose="020B0604030504040204" pitchFamily="50" charset="-128"/>
                        </a:rPr>
                        <a:t>～</a:t>
                      </a:r>
                      <a:r>
                        <a:rPr lang="en-US" altLang="ja-JP" sz="1100" b="1" u="none" strike="noStrike" dirty="0">
                          <a:effectLst/>
                          <a:latin typeface="+mn-ea"/>
                          <a:ea typeface="+mn-ea"/>
                          <a:cs typeface="Meiryo UI" panose="020B0604030504040204" pitchFamily="50" charset="-128"/>
                        </a:rPr>
                        <a:t>999</a:t>
                      </a:r>
                      <a:r>
                        <a:rPr lang="ja-JP" altLang="en-US" sz="1100" b="1" u="none" strike="noStrike" dirty="0">
                          <a:effectLst/>
                          <a:latin typeface="+mn-ea"/>
                          <a:ea typeface="+mn-ea"/>
                          <a:cs typeface="Meiryo UI" panose="020B0604030504040204" pitchFamily="50" charset="-128"/>
                        </a:rPr>
                        <a:t>人</a:t>
                      </a:r>
                      <a:endParaRPr lang="ja-JP" altLang="en-US" sz="11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5301">
                <a:tc vMerge="1">
                  <a:txBody>
                    <a:bodyPr/>
                    <a:lstStyle/>
                    <a:p>
                      <a:endParaRPr kumimoji="1" lang="ja-JP" altLang="en-US"/>
                    </a:p>
                  </a:txBody>
                  <a:tcPr/>
                </a:tc>
                <a:tc>
                  <a:txBody>
                    <a:bodyPr/>
                    <a:lstStyle/>
                    <a:p>
                      <a:pPr algn="l" rtl="0" fontAlgn="ctr"/>
                      <a:r>
                        <a:rPr lang="en-US" altLang="ja-JP" sz="1100" b="1" u="none" strike="noStrike" dirty="0">
                          <a:effectLst/>
                          <a:latin typeface="+mn-ea"/>
                          <a:ea typeface="+mn-ea"/>
                          <a:cs typeface="Meiryo UI" panose="020B0604030504040204" pitchFamily="50" charset="-128"/>
                        </a:rPr>
                        <a:t>1,000</a:t>
                      </a:r>
                      <a:r>
                        <a:rPr lang="ja-JP" altLang="en-US" sz="1100" b="1" u="none" strike="noStrike" dirty="0">
                          <a:effectLst/>
                          <a:latin typeface="+mn-ea"/>
                          <a:ea typeface="+mn-ea"/>
                          <a:cs typeface="Meiryo UI" panose="020B0604030504040204" pitchFamily="50" charset="-128"/>
                        </a:rPr>
                        <a:t>人以上</a:t>
                      </a:r>
                      <a:endParaRPr lang="ja-JP" altLang="en-US" sz="1100" b="1" i="0" u="none" strike="noStrike" dirty="0">
                        <a:solidFill>
                          <a:srgbClr val="000000"/>
                        </a:solidFill>
                        <a:effectLst/>
                        <a:latin typeface="+mn-ea"/>
                        <a:ea typeface="+mn-ea"/>
                        <a:cs typeface="Meiryo UI" panose="020B0604030504040204" pitchFamily="50" charset="-128"/>
                      </a:endParaRPr>
                    </a:p>
                  </a:txBody>
                  <a:tcPr marL="8792" marR="8792"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976347133"/>
              </p:ext>
            </p:extLst>
          </p:nvPr>
        </p:nvGraphicFramePr>
        <p:xfrm>
          <a:off x="190593" y="1493199"/>
          <a:ext cx="2648346" cy="5040606"/>
        </p:xfrm>
        <a:graphic>
          <a:graphicData uri="http://schemas.openxmlformats.org/drawingml/2006/table">
            <a:tbl>
              <a:tblPr firstCol="1">
                <a:tableStyleId>{22838BEF-8BB2-4498-84A7-C5851F593DF1}</a:tableStyleId>
              </a:tblPr>
              <a:tblGrid>
                <a:gridCol w="647108">
                  <a:extLst>
                    <a:ext uri="{9D8B030D-6E8A-4147-A177-3AD203B41FA5}">
                      <a16:colId xmlns:a16="http://schemas.microsoft.com/office/drawing/2014/main" val="20000"/>
                    </a:ext>
                  </a:extLst>
                </a:gridCol>
                <a:gridCol w="2001238">
                  <a:extLst>
                    <a:ext uri="{9D8B030D-6E8A-4147-A177-3AD203B41FA5}">
                      <a16:colId xmlns:a16="http://schemas.microsoft.com/office/drawing/2014/main" val="20002"/>
                    </a:ext>
                  </a:extLst>
                </a:gridCol>
              </a:tblGrid>
              <a:tr h="227739">
                <a:tc rowSpan="25">
                  <a:txBody>
                    <a:bodyPr/>
                    <a:lstStyle/>
                    <a:p>
                      <a:pPr algn="ctr" rtl="0" fontAlgn="ctr"/>
                      <a:r>
                        <a:rPr lang="ja-JP" altLang="en-US" sz="1200" b="1" u="none" strike="noStrike" dirty="0">
                          <a:ln>
                            <a:noFill/>
                          </a:ln>
                          <a:solidFill>
                            <a:schemeClr val="bg1"/>
                          </a:solidFill>
                          <a:effectLst>
                            <a:outerShdw blurRad="38100" dist="38100" dir="2700000" algn="tl">
                              <a:srgbClr val="000000">
                                <a:alpha val="43137"/>
                              </a:srgbClr>
                            </a:outerShdw>
                          </a:effectLst>
                          <a:latin typeface="+mn-ea"/>
                          <a:ea typeface="+mn-ea"/>
                          <a:cs typeface="Meiryo UI" panose="020B0604030504040204" pitchFamily="50" charset="-128"/>
                        </a:rPr>
                        <a:t>業種</a:t>
                      </a:r>
                      <a:endParaRPr lang="ja-JP" altLang="en-US" sz="1200" b="1" i="0" u="none" strike="noStrike" dirty="0">
                        <a:ln>
                          <a:noFill/>
                        </a:ln>
                        <a:solidFill>
                          <a:schemeClr val="bg1"/>
                        </a:solidFill>
                        <a:effectLst>
                          <a:outerShdw blurRad="38100" dist="38100" dir="2700000" algn="tl">
                            <a:srgbClr val="000000">
                              <a:alpha val="43137"/>
                            </a:srgbClr>
                          </a:outerShdw>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C4151C"/>
                    </a:solidFill>
                  </a:tcPr>
                </a:tc>
                <a:tc>
                  <a:txBody>
                    <a:bodyPr/>
                    <a:lstStyle/>
                    <a:p>
                      <a:pPr algn="l" rtl="0" fontAlgn="ctr"/>
                      <a:r>
                        <a:rPr lang="ja-JP" altLang="en-US" sz="1100" b="1" u="none" strike="noStrike" dirty="0">
                          <a:effectLst/>
                          <a:latin typeface="+mn-ea"/>
                          <a:ea typeface="+mn-ea"/>
                          <a:cs typeface="Meiryo UI" panose="020B0604030504040204" pitchFamily="50" charset="-128"/>
                        </a:rPr>
                        <a:t>通信サービス</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情報処理・</a:t>
                      </a:r>
                      <a:r>
                        <a:rPr lang="en-US" altLang="ja-JP" sz="1100" b="1" u="none" strike="noStrike" dirty="0">
                          <a:effectLst/>
                          <a:latin typeface="+mn-ea"/>
                          <a:ea typeface="+mn-ea"/>
                          <a:cs typeface="Meiryo UI" panose="020B0604030504040204" pitchFamily="50" charset="-128"/>
                        </a:rPr>
                        <a:t>SI</a:t>
                      </a:r>
                      <a:r>
                        <a:rPr lang="ja-JP" altLang="en-US" sz="1100" b="1" u="none" strike="noStrike" dirty="0">
                          <a:effectLst/>
                          <a:latin typeface="+mn-ea"/>
                          <a:ea typeface="+mn-ea"/>
                          <a:cs typeface="Meiryo UI" panose="020B0604030504040204" pitchFamily="50" charset="-128"/>
                        </a:rPr>
                        <a:t>・ソフトウェア</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7374">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農林水産・鉱業</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7739">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建設</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2428">
                <a:tc vMerge="1">
                  <a:txBody>
                    <a:bodyPr/>
                    <a:lstStyle/>
                    <a:p>
                      <a:endParaRPr kumimoji="1" lang="ja-JP" altLang="en-US"/>
                    </a:p>
                  </a:txBody>
                  <a:tcPr/>
                </a:tc>
                <a:tc>
                  <a:txBody>
                    <a:bodyPr/>
                    <a:lstStyle/>
                    <a:p>
                      <a:pPr algn="l" rtl="0" fontAlgn="ctr"/>
                      <a:r>
                        <a:rPr lang="ja-JP" altLang="en-US" sz="1100" b="1" i="0" u="none" strike="noStrike" dirty="0">
                          <a:solidFill>
                            <a:srgbClr val="000000"/>
                          </a:solidFill>
                          <a:effectLst/>
                          <a:latin typeface="+mn-ea"/>
                          <a:ea typeface="+mn-ea"/>
                          <a:cs typeface="Meiryo UI" panose="020B0604030504040204" pitchFamily="50" charset="-128"/>
                        </a:rPr>
                        <a:t>自動車・輸送機器</a:t>
                      </a:r>
                      <a:endParaRPr lang="zh-TW"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電気・電子機器</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7374">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機械・重電</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素材</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7374">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食品・医療・化粧品</a:t>
                      </a:r>
                      <a:endParaRPr lang="zh-TW"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その他製造</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エネルギー</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卸売・小売業・商業</a:t>
                      </a:r>
                      <a:endParaRPr lang="en-US" altLang="ja-JP" sz="1100" b="1" u="none" strike="noStrike" dirty="0">
                        <a:effectLst/>
                        <a:latin typeface="+mn-ea"/>
                        <a:ea typeface="+mn-ea"/>
                        <a:cs typeface="Meiryo UI" panose="020B0604030504040204" pitchFamily="50" charset="-128"/>
                      </a:endParaRPr>
                    </a:p>
                    <a:p>
                      <a:pPr algn="l" rtl="0" fontAlgn="ctr"/>
                      <a:r>
                        <a:rPr lang="en-US" altLang="ja-JP" sz="1100" b="1" u="none" strike="noStrike" dirty="0">
                          <a:effectLst/>
                          <a:latin typeface="+mn-ea"/>
                          <a:ea typeface="+mn-ea"/>
                          <a:cs typeface="Meiryo UI" panose="020B0604030504040204" pitchFamily="50" charset="-128"/>
                        </a:rPr>
                        <a:t>(</a:t>
                      </a:r>
                      <a:r>
                        <a:rPr lang="ja-JP" altLang="en-US" sz="1100" b="1" u="none" strike="noStrike" dirty="0">
                          <a:effectLst/>
                          <a:latin typeface="+mn-ea"/>
                          <a:ea typeface="+mn-ea"/>
                          <a:cs typeface="Meiryo UI" panose="020B0604030504040204" pitchFamily="50" charset="-128"/>
                        </a:rPr>
                        <a:t>商社含む</a:t>
                      </a:r>
                      <a:r>
                        <a:rPr lang="en-US" altLang="ja-JP" sz="1100" b="1" u="none" strike="noStrike" dirty="0">
                          <a:effectLst/>
                          <a:latin typeface="+mn-ea"/>
                          <a:ea typeface="+mn-ea"/>
                          <a:cs typeface="Meiryo UI" panose="020B0604030504040204" pitchFamily="50" charset="-128"/>
                        </a:rPr>
                        <a:t>)</a:t>
                      </a:r>
                      <a:endParaRPr lang="en-US" altLang="ja-JP"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金融・証券・保険</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不動産</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運輸</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コンサル・会計・法律関連</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放送・広告・出版・マスコミ</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公務員</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教育・教育学習支援関係</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医療</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7374">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介護・福祉</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飲食店・宿泊</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人材サービス</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92428">
                <a:tc vMerge="1">
                  <a:txBody>
                    <a:bodyPr/>
                    <a:lstStyle/>
                    <a:p>
                      <a:endParaRPr kumimoji="1" lang="ja-JP" altLang="en-US"/>
                    </a:p>
                  </a:txBody>
                  <a:tcPr/>
                </a:tc>
                <a:tc>
                  <a:txBody>
                    <a:bodyPr/>
                    <a:lstStyle/>
                    <a:p>
                      <a:pPr algn="l" rtl="0" fontAlgn="ctr"/>
                      <a:r>
                        <a:rPr lang="ja-JP" altLang="en-US" sz="1100" b="1" u="none" strike="noStrike" dirty="0">
                          <a:effectLst/>
                          <a:latin typeface="+mn-ea"/>
                          <a:ea typeface="+mn-ea"/>
                          <a:cs typeface="Meiryo UI" panose="020B0604030504040204" pitchFamily="50" charset="-128"/>
                        </a:rPr>
                        <a:t>旅行</a:t>
                      </a:r>
                      <a:endParaRPr lang="ja-JP" altLang="en-US" sz="11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82191">
                <a:tc vMerge="1">
                  <a:txBody>
                    <a:bodyPr/>
                    <a:lstStyle/>
                    <a:p>
                      <a:endParaRPr kumimoji="1" lang="ja-JP" altLang="en-US"/>
                    </a:p>
                  </a:txBody>
                  <a:tcPr/>
                </a:tc>
                <a:tc>
                  <a:txBody>
                    <a:bodyPr/>
                    <a:lstStyle/>
                    <a:p>
                      <a:pPr algn="l" rtl="0" fontAlgn="ctr"/>
                      <a:r>
                        <a:rPr lang="ja-JP" altLang="en-US" sz="1000" b="1" u="none" strike="noStrike" dirty="0">
                          <a:effectLst/>
                          <a:latin typeface="+mn-ea"/>
                          <a:ea typeface="+mn-ea"/>
                          <a:cs typeface="Meiryo UI" panose="020B0604030504040204" pitchFamily="50" charset="-128"/>
                        </a:rPr>
                        <a:t>その他</a:t>
                      </a:r>
                      <a:endParaRPr lang="ja-JP" altLang="en-US" sz="1000" b="1" i="0" u="none" strike="noStrike" dirty="0">
                        <a:solidFill>
                          <a:srgbClr val="000000"/>
                        </a:solidFill>
                        <a:effectLst/>
                        <a:latin typeface="+mn-ea"/>
                        <a:ea typeface="+mn-ea"/>
                        <a:cs typeface="Meiryo UI" panose="020B0604030504040204" pitchFamily="50" charset="-128"/>
                      </a:endParaRPr>
                    </a:p>
                  </a:txBody>
                  <a:tcPr marL="6355" marR="6355" marT="688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sp>
        <p:nvSpPr>
          <p:cNvPr id="2" name="テキスト ボックス 1"/>
          <p:cNvSpPr txBox="1"/>
          <p:nvPr/>
        </p:nvSpPr>
        <p:spPr>
          <a:xfrm>
            <a:off x="5400772" y="4013500"/>
            <a:ext cx="3426147" cy="553998"/>
          </a:xfrm>
          <a:prstGeom prst="rect">
            <a:avLst/>
          </a:prstGeom>
          <a:noFill/>
        </p:spPr>
        <p:txBody>
          <a:bodyPr wrap="square" rtlCol="0">
            <a:spAutoFit/>
          </a:bodyPr>
          <a:lstStyle/>
          <a:p>
            <a:r>
              <a:rPr lang="en-US" altLang="ja-JP" sz="1000" b="1" dirty="0">
                <a:latin typeface="+mn-ea"/>
                <a:cs typeface="Meiryo UI" panose="020B0604030504040204" pitchFamily="50" charset="-128"/>
              </a:rPr>
              <a:t>※ 2021 </a:t>
            </a:r>
            <a:r>
              <a:rPr lang="ja-JP" altLang="en-US" sz="1000" b="1" dirty="0">
                <a:latin typeface="+mn-ea"/>
                <a:cs typeface="Meiryo UI" panose="020B0604030504040204" pitchFamily="50" charset="-128"/>
              </a:rPr>
              <a:t>年 </a:t>
            </a:r>
            <a:r>
              <a:rPr lang="en-US" altLang="ja-JP" sz="1000" b="1" dirty="0">
                <a:latin typeface="+mn-ea"/>
                <a:cs typeface="Meiryo UI" panose="020B0604030504040204" pitchFamily="50" charset="-128"/>
              </a:rPr>
              <a:t>3 </a:t>
            </a:r>
            <a:r>
              <a:rPr lang="ja-JP" altLang="en-US" sz="1000" b="1" dirty="0">
                <a:latin typeface="+mn-ea"/>
                <a:cs typeface="Meiryo UI" panose="020B0604030504040204" pitchFamily="50" charset="-128"/>
              </a:rPr>
              <a:t>月現在のセグメント。含有率は変動するため、単価はお見積りのタイミングによって変わる場合があります。事前にご確認ください。 </a:t>
            </a:r>
          </a:p>
        </p:txBody>
      </p:sp>
      <p:sp>
        <p:nvSpPr>
          <p:cNvPr id="11" name="テキスト ボックス 10"/>
          <p:cNvSpPr txBox="1"/>
          <p:nvPr/>
        </p:nvSpPr>
        <p:spPr>
          <a:xfrm>
            <a:off x="41944" y="1185590"/>
            <a:ext cx="8784976" cy="246221"/>
          </a:xfrm>
          <a:prstGeom prst="rect">
            <a:avLst/>
          </a:prstGeom>
          <a:noFill/>
        </p:spPr>
        <p:txBody>
          <a:bodyPr wrap="square" rtlCol="0">
            <a:spAutoFit/>
          </a:bodyPr>
          <a:lstStyle/>
          <a:p>
            <a:r>
              <a:rPr lang="ja-JP" altLang="en-US" sz="1000" b="1" dirty="0">
                <a:latin typeface="+mn-ea"/>
                <a:cs typeface="Meiryo UI" panose="020B0604030504040204" pitchFamily="50" charset="-128"/>
              </a:rPr>
              <a:t>会員は登録・更新時に下記の属性項目を選択しています。セグメントプランでは、希望いただいた条件と属性項目が合致したリードをご提供します。</a:t>
            </a:r>
            <a:endParaRPr kumimoji="1" lang="ja-JP" altLang="en-US" sz="1100" b="1" dirty="0">
              <a:latin typeface="+mn-ea"/>
              <a:cs typeface="Meiryo UI" panose="020B0604030504040204" pitchFamily="50" charset="-128"/>
            </a:endParaRPr>
          </a:p>
        </p:txBody>
      </p:sp>
      <p:sp>
        <p:nvSpPr>
          <p:cNvPr id="16" name="正方形/長方形 15">
            <a:extLst>
              <a:ext uri="{FF2B5EF4-FFF2-40B4-BE49-F238E27FC236}">
                <a16:creationId xmlns:a16="http://schemas.microsoft.com/office/drawing/2014/main" id="{8AC01586-F731-43F1-9738-B41C514046E4}"/>
              </a:ext>
            </a:extLst>
          </p:cNvPr>
          <p:cNvSpPr/>
          <p:nvPr/>
        </p:nvSpPr>
        <p:spPr bwMode="auto">
          <a:xfrm>
            <a:off x="143508" y="939369"/>
            <a:ext cx="1761011" cy="246221"/>
          </a:xfrm>
          <a:prstGeom prst="rect">
            <a:avLst/>
          </a:prstGeom>
          <a:solidFill>
            <a:srgbClr val="6D6E71"/>
          </a:solidFill>
          <a:ln w="28575">
            <a:noFill/>
            <a:prstDash val="sysDot"/>
            <a:miter lim="800000"/>
            <a:headEnd/>
            <a:tailEnd/>
          </a:ln>
        </p:spPr>
        <p:txBody>
          <a:bodyPr wrap="none" tIns="36000" bIns="36000" rtlCol="0" anchor="t"/>
          <a:lstStyle/>
          <a:p>
            <a:pPr algn="ctr" fontAlgn="auto">
              <a:spcBef>
                <a:spcPts val="0"/>
              </a:spcBef>
              <a:spcAft>
                <a:spcPts val="0"/>
              </a:spcAft>
            </a:pPr>
            <a:r>
              <a:rPr kumimoji="1" lang="ja-JP" altLang="en-US" sz="1200" b="1" dirty="0">
                <a:solidFill>
                  <a:schemeClr val="bg1"/>
                </a:solidFill>
                <a:latin typeface="游ゴシック" panose="020B0400000000000000" pitchFamily="50" charset="-128"/>
                <a:ea typeface="游ゴシック" panose="020B0400000000000000" pitchFamily="50" charset="-128"/>
              </a:rPr>
              <a:t>指定できるセグメント</a:t>
            </a:r>
            <a:endParaRPr kumimoji="1" lang="en-US" altLang="ja-JP" sz="1200" b="1" dirty="0">
              <a:solidFill>
                <a:schemeClr val="bg1"/>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8E03BC98-EF63-45B1-A68C-8FA47CCF12DD}"/>
              </a:ext>
            </a:extLst>
          </p:cNvPr>
          <p:cNvSpPr/>
          <p:nvPr/>
        </p:nvSpPr>
        <p:spPr>
          <a:xfrm>
            <a:off x="627229" y="285486"/>
            <a:ext cx="5744972" cy="391597"/>
          </a:xfrm>
          <a:prstGeom prst="rect">
            <a:avLst/>
          </a:prstGeom>
          <a:solidFill>
            <a:srgbClr val="E08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n-ea"/>
                <a:ea typeface="+mn-ea"/>
              </a:rPr>
              <a:t>②ホワイトペーパー </a:t>
            </a:r>
            <a:r>
              <a:rPr lang="en-US" altLang="ja-JP" sz="2000" b="1" dirty="0">
                <a:solidFill>
                  <a:schemeClr val="bg1"/>
                </a:solidFill>
                <a:latin typeface="+mn-ea"/>
                <a:ea typeface="+mn-ea"/>
              </a:rPr>
              <a:t>or </a:t>
            </a:r>
            <a:r>
              <a:rPr lang="ja-JP" altLang="en-US" sz="2000" b="1" dirty="0">
                <a:solidFill>
                  <a:schemeClr val="bg1"/>
                </a:solidFill>
                <a:latin typeface="+mn-ea"/>
                <a:ea typeface="+mn-ea"/>
              </a:rPr>
              <a:t>動画掲載</a:t>
            </a:r>
            <a:r>
              <a:rPr lang="en-US" altLang="ja-JP" sz="2000" b="1" dirty="0">
                <a:solidFill>
                  <a:schemeClr val="bg1"/>
                </a:solidFill>
                <a:latin typeface="+mn-ea"/>
                <a:ea typeface="+mn-ea"/>
              </a:rPr>
              <a:t>【</a:t>
            </a:r>
            <a:r>
              <a:rPr lang="ja-JP" altLang="en-US" sz="2000" b="1" dirty="0">
                <a:solidFill>
                  <a:schemeClr val="bg1"/>
                </a:solidFill>
                <a:latin typeface="+mn-ea"/>
                <a:ea typeface="+mn-ea"/>
              </a:rPr>
              <a:t>セグメント</a:t>
            </a:r>
            <a:r>
              <a:rPr lang="en-US" altLang="ja-JP" sz="2000" b="1" dirty="0">
                <a:solidFill>
                  <a:schemeClr val="bg1"/>
                </a:solidFill>
                <a:latin typeface="+mn-ea"/>
                <a:ea typeface="+mn-ea"/>
              </a:rPr>
              <a:t>】</a:t>
            </a:r>
            <a:endParaRPr lang="ja-JP" altLang="en-US" sz="2000" b="1" dirty="0">
              <a:solidFill>
                <a:schemeClr val="bg1"/>
              </a:solidFill>
              <a:latin typeface="+mn-ea"/>
              <a:ea typeface="+mn-ea"/>
            </a:endParaRPr>
          </a:p>
        </p:txBody>
      </p:sp>
      <p:sp>
        <p:nvSpPr>
          <p:cNvPr id="14" name="Slide Number Placeholder 6">
            <a:extLst>
              <a:ext uri="{FF2B5EF4-FFF2-40B4-BE49-F238E27FC236}">
                <a16:creationId xmlns:a16="http://schemas.microsoft.com/office/drawing/2014/main" id="{61B4811B-3341-477A-B083-02524854AF5C}"/>
              </a:ext>
            </a:extLst>
          </p:cNvPr>
          <p:cNvSpPr txBox="1">
            <a:spLocks/>
          </p:cNvSpPr>
          <p:nvPr/>
        </p:nvSpPr>
        <p:spPr>
          <a:xfrm>
            <a:off x="7051104" y="64918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86DFF-5C23-9B49-AD2F-1D99D1467FB4}" type="slidenum">
              <a:rPr lang="ja-JP" altLang="en-US" smtClean="0"/>
              <a:pPr/>
              <a:t>9</a:t>
            </a:fld>
            <a:endParaRPr lang="ja-JP" altLang="en-US"/>
          </a:p>
        </p:txBody>
      </p:sp>
    </p:spTree>
    <p:extLst>
      <p:ext uri="{BB962C8B-B14F-4D97-AF65-F5344CB8AC3E}">
        <p14:creationId xmlns:p14="http://schemas.microsoft.com/office/powerpoint/2010/main" val="417011895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099__x8003_ xmlns="dc369000-971c-4de2-98e9-ecd6e5b488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51BCF592701B74FB95E0F63F34B3E8C" ma:contentTypeVersion="15" ma:contentTypeDescription="新しいドキュメントを作成します。" ma:contentTypeScope="" ma:versionID="1537327dd43ec700e82986cf20994291">
  <xsd:schema xmlns:xsd="http://www.w3.org/2001/XMLSchema" xmlns:xs="http://www.w3.org/2001/XMLSchema" xmlns:p="http://schemas.microsoft.com/office/2006/metadata/properties" xmlns:ns2="dc369000-971c-4de2-98e9-ecd6e5b4885d" xmlns:ns3="eb54e04a-f2ad-4feb-b211-739ca8db5bc3" targetNamespace="http://schemas.microsoft.com/office/2006/metadata/properties" ma:root="true" ma:fieldsID="3378d7361a177eebeac5bac3913eb673" ns2:_="" ns3:_="">
    <xsd:import namespace="dc369000-971c-4de2-98e9-ecd6e5b4885d"/>
    <xsd:import namespace="eb54e04a-f2ad-4feb-b211-739ca8db5bc3"/>
    <xsd:element name="properties">
      <xsd:complexType>
        <xsd:sequence>
          <xsd:element name="documentManagement">
            <xsd:complexType>
              <xsd:all>
                <xsd:element ref="ns2:_x5099__x8003_"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69000-971c-4de2-98e9-ecd6e5b4885d" elementFormDefault="qualified">
    <xsd:import namespace="http://schemas.microsoft.com/office/2006/documentManagement/types"/>
    <xsd:import namespace="http://schemas.microsoft.com/office/infopath/2007/PartnerControls"/>
    <xsd:element name="_x5099__x8003_" ma:index="8" nillable="true" ma:displayName="備考" ma:internalName="_x5099__x800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54e04a-f2ad-4feb-b211-739ca8db5bc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E558C-263D-4AD7-B407-7A7FB65E8A26}">
  <ds:schemaRefs>
    <ds:schemaRef ds:uri="http://schemas.microsoft.com/office/2006/metadata/properties"/>
    <ds:schemaRef ds:uri="http://schemas.microsoft.com/office/infopath/2007/PartnerControls"/>
    <ds:schemaRef ds:uri="dc369000-971c-4de2-98e9-ecd6e5b4885d"/>
  </ds:schemaRefs>
</ds:datastoreItem>
</file>

<file path=customXml/itemProps2.xml><?xml version="1.0" encoding="utf-8"?>
<ds:datastoreItem xmlns:ds="http://schemas.openxmlformats.org/officeDocument/2006/customXml" ds:itemID="{27564C1A-72FA-4DE4-88EF-F0E1E38A4EF5}"/>
</file>

<file path=customXml/itemProps3.xml><?xml version="1.0" encoding="utf-8"?>
<ds:datastoreItem xmlns:ds="http://schemas.openxmlformats.org/officeDocument/2006/customXml" ds:itemID="{B7908376-E9B0-46A4-856E-E5C64BC25B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11741</TotalTime>
  <Words>3906</Words>
  <Application>Microsoft Office PowerPoint</Application>
  <PresentationFormat>画面に合わせる (4:3)</PresentationFormat>
  <Paragraphs>436</Paragraphs>
  <Slides>17</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17</vt:i4>
      </vt:variant>
    </vt:vector>
  </HeadingPairs>
  <TitlesOfParts>
    <vt:vector size="28" baseType="lpstr">
      <vt:lpstr>HGP明朝E</vt:lpstr>
      <vt:lpstr>Meiryo UI</vt:lpstr>
      <vt:lpstr>ＭＳ Ｐゴシック</vt:lpstr>
      <vt:lpstr>メイリオ</vt:lpstr>
      <vt:lpstr>游ゴシック</vt:lpstr>
      <vt:lpstr>Arial</vt:lpstr>
      <vt:lpstr>Calibri</vt:lpstr>
      <vt:lpstr>Calibri Light</vt:lpstr>
      <vt:lpstr>Wingdings</vt:lpstr>
      <vt:lpstr>デザインの設定</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お問い合わせ/お申し込み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日経ビジネスリードジェネレーション</dc:title>
  <dc:creator>colore_Kishimoto</dc:creator>
  <cp:lastModifiedBy>島田 洋平</cp:lastModifiedBy>
  <cp:revision>605</cp:revision>
  <cp:lastPrinted>2020-03-16T07:04:12Z</cp:lastPrinted>
  <dcterms:created xsi:type="dcterms:W3CDTF">2016-03-19T08:04:32Z</dcterms:created>
  <dcterms:modified xsi:type="dcterms:W3CDTF">2021-10-12T02:15:52Z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0x010100A51BCF592701B74FB95E0F63F34B3E8C</vt:lpwstr>
  </property>
</Properties>
</file>