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417" r:id="rId6"/>
    <p:sldId id="527" r:id="rId7"/>
    <p:sldId id="538" r:id="rId8"/>
    <p:sldId id="440" r:id="rId9"/>
    <p:sldId id="520" r:id="rId10"/>
    <p:sldId id="529" r:id="rId11"/>
    <p:sldId id="429" r:id="rId12"/>
    <p:sldId id="528" r:id="rId13"/>
    <p:sldId id="539" r:id="rId14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3" userDrawn="1">
          <p15:clr>
            <a:srgbClr val="A4A3A4"/>
          </p15:clr>
        </p15:guide>
        <p15:guide id="2" pos="2177" userDrawn="1">
          <p15:clr>
            <a:srgbClr val="A4A3A4"/>
          </p15:clr>
        </p15:guide>
        <p15:guide id="3" orient="horz" pos="3131" userDrawn="1">
          <p15:clr>
            <a:srgbClr val="A4A3A4"/>
          </p15:clr>
        </p15:guide>
        <p15:guide id="4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92"/>
    <a:srgbClr val="337070"/>
    <a:srgbClr val="449896"/>
    <a:srgbClr val="33CCCC"/>
    <a:srgbClr val="FFFFFF"/>
    <a:srgbClr val="D9D9D9"/>
    <a:srgbClr val="66FFFF"/>
    <a:srgbClr val="DEE3E4"/>
    <a:srgbClr val="DCE6E6"/>
    <a:srgbClr val="E3E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淡色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/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20" autoAdjust="0"/>
    <p:restoredTop sz="92256" autoAdjust="0"/>
  </p:normalViewPr>
  <p:slideViewPr>
    <p:cSldViewPr snapToGrid="0">
      <p:cViewPr>
        <p:scale>
          <a:sx n="60" d="100"/>
          <a:sy n="60" d="100"/>
        </p:scale>
        <p:origin x="1820" y="116"/>
      </p:cViewPr>
      <p:guideLst>
        <p:guide orient="horz" pos="1026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202" y="90"/>
      </p:cViewPr>
      <p:guideLst>
        <p:guide orient="horz" pos="3163"/>
        <p:guide pos="2177"/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恵美藤田" userId="3330581840_tp_dropbox_plus" providerId="OAuth2" clId="{1572D322-643F-444A-BEB8-1CB1BF3896C3}"/>
    <pc:docChg chg="undo redo custSel modSld modNotesMaster modHandout">
      <pc:chgData name="恵美藤田" userId="3330581840_tp_dropbox_plus" providerId="OAuth2" clId="{1572D322-643F-444A-BEB8-1CB1BF3896C3}" dt="2026-07-02T03:51:52.031" v="129" actId="13926"/>
      <pc:docMkLst>
        <pc:docMk/>
      </pc:docMkLst>
      <pc:sldChg chg="modSp mod">
        <pc:chgData name="恵美藤田" userId="3330581840_tp_dropbox_plus" providerId="OAuth2" clId="{1572D322-643F-444A-BEB8-1CB1BF3896C3}" dt="2026-06-02T04:50:56.902" v="3" actId="20577"/>
        <pc:sldMkLst>
          <pc:docMk/>
          <pc:sldMk cId="0" sldId="257"/>
        </pc:sldMkLst>
        <pc:spChg chg="mod">
          <ac:chgData name="恵美藤田" userId="3330581840_tp_dropbox_plus" providerId="OAuth2" clId="{1572D322-643F-444A-BEB8-1CB1BF3896C3}" dt="2026-06-02T04:50:56.902" v="3" actId="20577"/>
          <ac:spMkLst>
            <pc:docMk/>
            <pc:sldMk cId="0" sldId="257"/>
            <ac:spMk id="10" creationId="{2378E2AD-E5EC-4ACE-AF79-C84DED02D8FA}"/>
          </ac:spMkLst>
        </pc:spChg>
      </pc:sldChg>
      <pc:sldChg chg="modSp mod modNotes">
        <pc:chgData name="恵美藤田" userId="3330581840_tp_dropbox_plus" providerId="OAuth2" clId="{1572D322-643F-444A-BEB8-1CB1BF3896C3}" dt="2026-07-02T03:51:52.031" v="129" actId="13926"/>
        <pc:sldMkLst>
          <pc:docMk/>
          <pc:sldMk cId="0" sldId="417"/>
        </pc:sldMkLst>
        <pc:spChg chg="mod">
          <ac:chgData name="恵美藤田" userId="3330581840_tp_dropbox_plus" providerId="OAuth2" clId="{1572D322-643F-444A-BEB8-1CB1BF3896C3}" dt="2026-07-02T03:41:02.903" v="100" actId="20577"/>
          <ac:spMkLst>
            <pc:docMk/>
            <pc:sldMk cId="0" sldId="417"/>
            <ac:spMk id="11" creationId="{976123CA-69E5-4F23-B544-0559D50CB3C3}"/>
          </ac:spMkLst>
        </pc:spChg>
        <pc:spChg chg="mod">
          <ac:chgData name="恵美藤田" userId="3330581840_tp_dropbox_plus" providerId="OAuth2" clId="{1572D322-643F-444A-BEB8-1CB1BF3896C3}" dt="2026-07-02T03:04:19.003" v="68" actId="20577"/>
          <ac:spMkLst>
            <pc:docMk/>
            <pc:sldMk cId="0" sldId="417"/>
            <ac:spMk id="1030" creationId="{00000000-0000-0000-0000-000000000000}"/>
          </ac:spMkLst>
        </pc:spChg>
        <pc:graphicFrameChg chg="mod modGraphic">
          <ac:chgData name="恵美藤田" userId="3330581840_tp_dropbox_plus" providerId="OAuth2" clId="{1572D322-643F-444A-BEB8-1CB1BF3896C3}" dt="2026-07-02T03:44:24.201" v="123"/>
          <ac:graphicFrameMkLst>
            <pc:docMk/>
            <pc:sldMk cId="0" sldId="417"/>
            <ac:graphicFrameMk id="2" creationId="{00000000-0000-0000-0000-000000000000}"/>
          </ac:graphicFrameMkLst>
        </pc:graphicFrameChg>
        <pc:graphicFrameChg chg="mod modGraphic">
          <ac:chgData name="恵美藤田" userId="3330581840_tp_dropbox_plus" providerId="OAuth2" clId="{1572D322-643F-444A-BEB8-1CB1BF3896C3}" dt="2026-07-02T03:51:52.031" v="129" actId="13926"/>
          <ac:graphicFrameMkLst>
            <pc:docMk/>
            <pc:sldMk cId="0" sldId="417"/>
            <ac:graphicFrameMk id="3" creationId="{00000000-0000-0000-0000-000000000000}"/>
          </ac:graphicFrameMkLst>
        </pc:graphicFrameChg>
      </pc:sldChg>
      <pc:sldChg chg="modNotes">
        <pc:chgData name="恵美藤田" userId="3330581840_tp_dropbox_plus" providerId="OAuth2" clId="{1572D322-643F-444A-BEB8-1CB1BF3896C3}" dt="2026-06-29T05:31:44.278" v="64"/>
        <pc:sldMkLst>
          <pc:docMk/>
          <pc:sldMk cId="0" sldId="42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8771" cy="495767"/>
          </a:xfrm>
          <a:prstGeom prst="rect">
            <a:avLst/>
          </a:prstGeom>
        </p:spPr>
        <p:txBody>
          <a:bodyPr vert="horz" lIns="91349" tIns="45676" rIns="91349" bIns="456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828" y="5"/>
            <a:ext cx="2948771" cy="495767"/>
          </a:xfrm>
          <a:prstGeom prst="rect">
            <a:avLst/>
          </a:prstGeom>
        </p:spPr>
        <p:txBody>
          <a:bodyPr vert="horz" wrap="square" lIns="91349" tIns="45676" rIns="91349" bIns="456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B01BA448-D4EC-4AE9-AF43-DC90D80F7CEC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5" y="9441976"/>
            <a:ext cx="2948771" cy="495767"/>
          </a:xfrm>
          <a:prstGeom prst="rect">
            <a:avLst/>
          </a:prstGeom>
        </p:spPr>
        <p:txBody>
          <a:bodyPr vert="horz" lIns="91349" tIns="45676" rIns="91349" bIns="456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828" y="9441976"/>
            <a:ext cx="2948771" cy="495767"/>
          </a:xfrm>
          <a:prstGeom prst="rect">
            <a:avLst/>
          </a:prstGeom>
        </p:spPr>
        <p:txBody>
          <a:bodyPr vert="horz" wrap="square" lIns="91349" tIns="45676" rIns="91349" bIns="456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573BCE15-ACD6-4187-B6F6-F7F449113DD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3888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8771" cy="495767"/>
          </a:xfrm>
          <a:prstGeom prst="rect">
            <a:avLst/>
          </a:prstGeom>
        </p:spPr>
        <p:txBody>
          <a:bodyPr vert="horz" lIns="91349" tIns="45676" rIns="91349" bIns="456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828" y="5"/>
            <a:ext cx="2948771" cy="495767"/>
          </a:xfrm>
          <a:prstGeom prst="rect">
            <a:avLst/>
          </a:prstGeom>
        </p:spPr>
        <p:txBody>
          <a:bodyPr vert="horz" wrap="square" lIns="91349" tIns="45676" rIns="91349" bIns="456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5B4B787A-5F66-444E-A706-C12392F9CBC9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9" tIns="45676" rIns="91349" bIns="4567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242" y="4722586"/>
            <a:ext cx="5446723" cy="4469902"/>
          </a:xfrm>
          <a:prstGeom prst="rect">
            <a:avLst/>
          </a:prstGeom>
        </p:spPr>
        <p:txBody>
          <a:bodyPr vert="horz" wrap="square" lIns="91349" tIns="45676" rIns="91349" bIns="4567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5" y="9441976"/>
            <a:ext cx="2948771" cy="495767"/>
          </a:xfrm>
          <a:prstGeom prst="rect">
            <a:avLst/>
          </a:prstGeom>
        </p:spPr>
        <p:txBody>
          <a:bodyPr vert="horz" lIns="91349" tIns="45676" rIns="91349" bIns="456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828" y="9441976"/>
            <a:ext cx="2948771" cy="495767"/>
          </a:xfrm>
          <a:prstGeom prst="rect">
            <a:avLst/>
          </a:prstGeom>
        </p:spPr>
        <p:txBody>
          <a:bodyPr vert="horz" wrap="square" lIns="91349" tIns="45676" rIns="91349" bIns="456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EB201CA2-B1E5-4552-AC9D-A6DAC5A1D8EB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8106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94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D7E75B3-8C01-4EB5-92E7-B9E748A62B6F}" type="slidenum">
              <a:rPr lang="ja-JP" altLang="en-US" smtClean="0"/>
              <a:pPr/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56828" y="9441976"/>
            <a:ext cx="2948771" cy="495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9" tIns="45676" rIns="91349" bIns="45676" anchor="b"/>
          <a:lstStyle/>
          <a:p>
            <a:pPr algn="r"/>
            <a:fld id="{9F894297-7A13-442F-A17C-1E1159AE395C}" type="slidenum">
              <a:rPr lang="en-US" altLang="ja-JP" sz="1200" b="1">
                <a:solidFill>
                  <a:srgbClr val="000000"/>
                </a:solidFill>
              </a:rPr>
              <a:pPr algn="r"/>
              <a:t>2</a:t>
            </a:fld>
            <a:endParaRPr lang="en-US" altLang="ja-JP" sz="1200" b="1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28612F-712D-4ABD-A694-F6FC30E5C595}" type="slidenum">
              <a:rPr lang="en-US" altLang="ja-JP" b="1" smtClean="0">
                <a:solidFill>
                  <a:srgbClr val="000000"/>
                </a:solidFill>
                <a:latin typeface="Arial" charset="0"/>
              </a:rPr>
              <a:pPr/>
              <a:t>5</a:t>
            </a:fld>
            <a:endParaRPr lang="en-US" altLang="ja-JP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6E1C0E8-A5E8-4AD3-8D9F-E66F3C926EF3}" type="slidenum">
              <a:rPr lang="en-US" altLang="ja-JP" b="1" smtClean="0">
                <a:solidFill>
                  <a:srgbClr val="000000"/>
                </a:solidFill>
                <a:latin typeface="Arial" charset="0"/>
              </a:rPr>
              <a:pPr/>
              <a:t>6</a:t>
            </a:fld>
            <a:endParaRPr lang="en-US" altLang="ja-JP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6828" y="9441976"/>
            <a:ext cx="2948771" cy="495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9" tIns="45676" rIns="91349" bIns="45676" anchor="b"/>
          <a:lstStyle/>
          <a:p>
            <a:pPr algn="r"/>
            <a:fld id="{FFFD11C3-DEBE-49E9-AD6B-DAC914CFBBC9}" type="slidenum">
              <a:rPr lang="en-US" altLang="ja-JP" sz="1200" b="1">
                <a:solidFill>
                  <a:srgbClr val="000000"/>
                </a:solidFill>
              </a:rPr>
              <a:pPr algn="r"/>
              <a:t>8</a:t>
            </a:fld>
            <a:endParaRPr lang="en-US" altLang="ja-JP" sz="1200" b="1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 5"/>
          <p:cNvSpPr txBox="1">
            <a:spLocks/>
          </p:cNvSpPr>
          <p:nvPr userDrawn="1"/>
        </p:nvSpPr>
        <p:spPr bwMode="auto">
          <a:xfrm>
            <a:off x="8243888" y="6538913"/>
            <a:ext cx="900112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DE9F8881-53AE-4597-A5EE-E6A45E150E0C}" type="slidenum">
              <a:rPr lang="ja-JP" altLang="en-US" sz="160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60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E362D-A764-463F-AF8D-C7C8EFC18250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D67F344-757A-4B6A-990A-132E6E4FF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D0AEB44-EC19-4E74-8024-BCCF33AE7C2F}"/>
              </a:ext>
            </a:extLst>
          </p:cNvPr>
          <p:cNvSpPr/>
          <p:nvPr userDrawn="1"/>
        </p:nvSpPr>
        <p:spPr>
          <a:xfrm>
            <a:off x="6915705" y="5655076"/>
            <a:ext cx="2050742" cy="1066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6AF94179-4902-A801-BB6D-F01ED260D0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50" y="5796150"/>
            <a:ext cx="1846217" cy="78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B60E162-9531-494E-9B97-25B6AD88A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510310" y="657253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3B732F7B-34F2-4639-AC36-515240D25181}" type="slidenum">
              <a:rPr lang="en-US" altLang="ja-JP" sz="14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E02BAAD-69C9-46AD-B5B8-042976F8A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FD1EA3E-70A0-445C-B7B5-7AEDB679B50B}"/>
              </a:ext>
            </a:extLst>
          </p:cNvPr>
          <p:cNvSpPr txBox="1"/>
          <p:nvPr userDrawn="1"/>
        </p:nvSpPr>
        <p:spPr>
          <a:xfrm>
            <a:off x="323528" y="6562725"/>
            <a:ext cx="6313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b="1" dirty="0">
                <a:solidFill>
                  <a:schemeClr val="bg1"/>
                </a:solidFill>
              </a:rPr>
              <a:t>[ </a:t>
            </a:r>
            <a:r>
              <a:rPr lang="ja-JP" altLang="de-DE" sz="1200" b="1" dirty="0">
                <a:solidFill>
                  <a:schemeClr val="bg1"/>
                </a:solidFill>
              </a:rPr>
              <a:t>問い合わせ先</a:t>
            </a:r>
            <a:r>
              <a:rPr lang="de-DE" altLang="ja-JP" sz="1200" b="1" dirty="0">
                <a:solidFill>
                  <a:schemeClr val="bg1"/>
                </a:solidFill>
              </a:rPr>
              <a:t> ] med-ad@nikkeibp.co.jp </a:t>
            </a:r>
            <a:r>
              <a:rPr lang="ja-JP" altLang="en-US" sz="1200" b="1" dirty="0">
                <a:solidFill>
                  <a:schemeClr val="bg1"/>
                </a:solidFill>
              </a:rPr>
              <a:t>　</a:t>
            </a:r>
            <a:r>
              <a:rPr lang="de-DE" altLang="ja-JP" sz="1200" b="1" dirty="0">
                <a:solidFill>
                  <a:schemeClr val="bg1"/>
                </a:solidFill>
              </a:rPr>
              <a:t>[ AD Web ] https://www.nikkeibp.co.jp/ad/ </a:t>
            </a:r>
            <a:endParaRPr lang="de-DE" altLang="ja-JP" sz="1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4AE2E0-00BC-4E3E-B0FC-8A34A3F1F220}"/>
              </a:ext>
            </a:extLst>
          </p:cNvPr>
          <p:cNvSpPr/>
          <p:nvPr userDrawn="1"/>
        </p:nvSpPr>
        <p:spPr>
          <a:xfrm>
            <a:off x="7856738" y="150920"/>
            <a:ext cx="1047565" cy="44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 descr="ロゴ&#10;&#10;自動的に生成された説明">
            <a:extLst>
              <a:ext uri="{FF2B5EF4-FFF2-40B4-BE49-F238E27FC236}">
                <a16:creationId xmlns:a16="http://schemas.microsoft.com/office/drawing/2014/main" id="{537100A5-772A-712B-B28C-87C9427D4C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8" y="-127349"/>
            <a:ext cx="934913" cy="9349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3953228-A2FA-4620-8B74-FE72EF40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1C39EF-5230-4F4E-912B-D255BEDB49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510310" y="657253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3B732F7B-34F2-4639-AC36-515240D25181}" type="slidenum">
              <a:rPr lang="en-US" altLang="ja-JP" sz="14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236">
            <a:extLst>
              <a:ext uri="{FF2B5EF4-FFF2-40B4-BE49-F238E27FC236}">
                <a16:creationId xmlns:a16="http://schemas.microsoft.com/office/drawing/2014/main" id="{79E9AA09-92FD-484E-B291-4E4C7A3E00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0825" y="6564723"/>
            <a:ext cx="8294688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表示回数・配信数は目安であり、それらを保証するものではございません。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料金には別途消費税がかかります。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料金、枠数、仕様等は、予告なく変更する場合がございます。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申込み、入稿については別途資料でご確認ください。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ACB7C5C-1F6A-437C-9A91-1F325513D6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741E68-7447-4FEF-B6BD-AC9DF125F6E8}"/>
              </a:ext>
            </a:extLst>
          </p:cNvPr>
          <p:cNvSpPr/>
          <p:nvPr userDrawn="1"/>
        </p:nvSpPr>
        <p:spPr>
          <a:xfrm>
            <a:off x="7856738" y="150920"/>
            <a:ext cx="1047565" cy="44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7CC7EA3E-94BA-4710-2AA1-D447B4A723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8" y="-127349"/>
            <a:ext cx="934913" cy="93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6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3953228-A2FA-4620-8B74-FE72EF40D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2725"/>
            <a:ext cx="9144000" cy="295275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 userDrawn="1"/>
        </p:nvSpPr>
        <p:spPr bwMode="auto">
          <a:xfrm>
            <a:off x="8510310" y="6572533"/>
            <a:ext cx="6429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fld id="{3B732F7B-34F2-4639-AC36-515240D25181}" type="slidenum">
              <a:rPr lang="en-US" altLang="ja-JP" sz="14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 algn="r" eaLnBrk="1" hangingPunct="1">
                <a:defRPr/>
              </a:pPr>
              <a:t>‹#›</a:t>
            </a:fld>
            <a:endParaRPr lang="en-US" altLang="ja-JP" sz="1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236">
            <a:extLst>
              <a:ext uri="{FF2B5EF4-FFF2-40B4-BE49-F238E27FC236}">
                <a16:creationId xmlns:a16="http://schemas.microsoft.com/office/drawing/2014/main" id="{79E9AA09-92FD-484E-B291-4E4C7A3E00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0825" y="6564723"/>
            <a:ext cx="8294688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表示回数・配信数は目安であり、それらを保証するものではございません。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料金には別途消費税がかかります。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料金、枠数、仕様等は、予告なく変更する場合がございます。　</a:t>
            </a:r>
            <a:r>
              <a:rPr lang="en-US" altLang="ja-JP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申込み、入稿については別途資料でご確認ください。</a:t>
            </a:r>
            <a:endParaRPr lang="en-US" altLang="ja-JP" sz="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13AAA3D-F674-C00C-4D28-95EE8B5D8A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D644CC8-017E-EDA8-F8D7-3519E71E61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BEAD00-AB9C-F9D0-7800-2709C47CD067}"/>
              </a:ext>
            </a:extLst>
          </p:cNvPr>
          <p:cNvSpPr/>
          <p:nvPr userDrawn="1"/>
        </p:nvSpPr>
        <p:spPr>
          <a:xfrm>
            <a:off x="7856738" y="150920"/>
            <a:ext cx="1047565" cy="44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9130EF72-E1EE-C11B-BA1F-D49EDAFC11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8" y="-127349"/>
            <a:ext cx="934913" cy="93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8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126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368D3E49-8215-4C91-B7A8-BD403C209D32}" type="datetime1">
              <a:rPr lang="ja-JP" altLang="en-US"/>
              <a:pPr>
                <a:defRPr/>
              </a:pPr>
              <a:t>2026/8/4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067" r:id="rId1"/>
    <p:sldLayoutId id="2147488068" r:id="rId2"/>
    <p:sldLayoutId id="2147488072" r:id="rId3"/>
    <p:sldLayoutId id="2147488073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78E2AD-E5EC-4ACE-AF79-C84DED02D8FA}"/>
              </a:ext>
            </a:extLst>
          </p:cNvPr>
          <p:cNvSpPr txBox="1"/>
          <p:nvPr/>
        </p:nvSpPr>
        <p:spPr>
          <a:xfrm>
            <a:off x="319246" y="188640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altLang="ja-JP" sz="1200" b="1" dirty="0">
                <a:solidFill>
                  <a:schemeClr val="bg1"/>
                </a:solidFill>
              </a:rPr>
              <a:t>20</a:t>
            </a:r>
            <a:r>
              <a:rPr lang="en-US" altLang="ja-JP" sz="1200" b="1" dirty="0">
                <a:solidFill>
                  <a:schemeClr val="bg1"/>
                </a:solidFill>
              </a:rPr>
              <a:t>26</a:t>
            </a:r>
            <a:r>
              <a:rPr lang="ja-JP" altLang="is-IS" sz="1200" b="1" dirty="0">
                <a:solidFill>
                  <a:schemeClr val="bg1"/>
                </a:solidFill>
              </a:rPr>
              <a:t>年</a:t>
            </a:r>
            <a:r>
              <a:rPr lang="en-US" altLang="ja-JP" sz="1200" b="1" dirty="0">
                <a:solidFill>
                  <a:schemeClr val="bg1"/>
                </a:solidFill>
              </a:rPr>
              <a:t>8</a:t>
            </a:r>
            <a:r>
              <a:rPr lang="ja-JP" altLang="is-IS" sz="1200" b="1" dirty="0">
                <a:solidFill>
                  <a:schemeClr val="bg1"/>
                </a:solidFill>
              </a:rPr>
              <a:t>月</a:t>
            </a:r>
            <a:endParaRPr kumimoji="1" lang="ja-JP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286EDB8-5D97-4839-A117-C1B30F32E874}"/>
              </a:ext>
            </a:extLst>
          </p:cNvPr>
          <p:cNvSpPr txBox="1"/>
          <p:nvPr/>
        </p:nvSpPr>
        <p:spPr>
          <a:xfrm>
            <a:off x="319246" y="5528845"/>
            <a:ext cx="51905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</a:rPr>
              <a:t>■広告掲載の申込み・入稿については、以下の資料をご覧ください。 </a:t>
            </a:r>
          </a:p>
          <a:p>
            <a:r>
              <a:rPr lang="en-US" altLang="ja-JP" sz="1400" dirty="0">
                <a:solidFill>
                  <a:schemeClr val="bg1"/>
                </a:solidFill>
              </a:rPr>
              <a:t>https://www.nikkeibp.co.jp/images/houjin/ad/upload/bp_kitei.pdf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18761D3-8145-4CD6-9665-E7B9CAD60A06}"/>
              </a:ext>
            </a:extLst>
          </p:cNvPr>
          <p:cNvSpPr txBox="1"/>
          <p:nvPr/>
        </p:nvSpPr>
        <p:spPr>
          <a:xfrm>
            <a:off x="319246" y="6124654"/>
            <a:ext cx="51796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ja-JP" sz="1200" dirty="0">
                <a:solidFill>
                  <a:schemeClr val="bg1"/>
                </a:solidFill>
              </a:rPr>
              <a:t>■HTML5 </a:t>
            </a:r>
            <a:r>
              <a:rPr lang="ja-JP" altLang="de-DE" sz="1200" dirty="0">
                <a:solidFill>
                  <a:schemeClr val="bg1"/>
                </a:solidFill>
              </a:rPr>
              <a:t>入稿規定</a:t>
            </a:r>
          </a:p>
          <a:p>
            <a:r>
              <a:rPr lang="de-DE" altLang="ja-JP" sz="1400" dirty="0">
                <a:solidFill>
                  <a:schemeClr val="bg1"/>
                </a:solidFill>
              </a:rPr>
              <a:t>https://adweb.nikkeibp.co.jp/adweb/wad/doc/bp_kitei_html5.pdf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86EDB8-5D97-4839-A117-C1B30F32E874}"/>
              </a:ext>
            </a:extLst>
          </p:cNvPr>
          <p:cNvSpPr txBox="1"/>
          <p:nvPr/>
        </p:nvSpPr>
        <p:spPr>
          <a:xfrm>
            <a:off x="325004" y="5120555"/>
            <a:ext cx="3934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</a:rPr>
              <a:t>■表示回数やメール配信数などは毎月更新しております。</a:t>
            </a:r>
            <a:endParaRPr lang="en-US" altLang="ja-JP" sz="1200" dirty="0">
              <a:solidFill>
                <a:schemeClr val="bg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23D6372-CBE0-3617-E721-80282D242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21" y="1879241"/>
            <a:ext cx="4544059" cy="141942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497A90B-8644-E093-B733-31341119A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28921"/>
            <a:ext cx="485843" cy="71447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EF894B0-610D-A25D-B9E7-CE24B1EB2BD1}"/>
              </a:ext>
            </a:extLst>
          </p:cNvPr>
          <p:cNvSpPr txBox="1"/>
          <p:nvPr/>
        </p:nvSpPr>
        <p:spPr>
          <a:xfrm>
            <a:off x="218621" y="2673955"/>
            <a:ext cx="5468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 Online</a:t>
            </a:r>
            <a:endParaRPr lang="ja-JP" altLang="en-US" sz="4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C5211F-C2E8-4ECE-91EA-BFDCE5E68652}"/>
              </a:ext>
            </a:extLst>
          </p:cNvPr>
          <p:cNvSpPr/>
          <p:nvPr/>
        </p:nvSpPr>
        <p:spPr>
          <a:xfrm>
            <a:off x="701816" y="1583657"/>
            <a:ext cx="2300360" cy="271438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ext Box 13">
            <a:extLst>
              <a:ext uri="{FF2B5EF4-FFF2-40B4-BE49-F238E27FC236}">
                <a16:creationId xmlns:a16="http://schemas.microsoft.com/office/drawing/2014/main" id="{5D867B2B-B50A-4640-9C3E-84DFF704D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33" y="285750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ファーストビュージャック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33A7748-3B8D-4A80-9B1C-94D4C2FEA4A5}"/>
              </a:ext>
            </a:extLst>
          </p:cNvPr>
          <p:cNvSpPr txBox="1"/>
          <p:nvPr/>
        </p:nvSpPr>
        <p:spPr>
          <a:xfrm>
            <a:off x="217781" y="6178069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通常料金 　</a:t>
            </a:r>
            <a:r>
              <a:rPr lang="en-US" altLang="ja-JP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150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万円＋</a:t>
            </a:r>
            <a:r>
              <a:rPr lang="en-US" altLang="ja-JP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万円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＝</a:t>
            </a:r>
            <a:r>
              <a:rPr kumimoji="1" lang="en-US" altLang="ja-JP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250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万円 ⇒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ACD6F16-1576-4674-85F8-110FF8E4EE9C}"/>
              </a:ext>
            </a:extLst>
          </p:cNvPr>
          <p:cNvSpPr txBox="1"/>
          <p:nvPr/>
        </p:nvSpPr>
        <p:spPr>
          <a:xfrm>
            <a:off x="5489495" y="6125309"/>
            <a:ext cx="34932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両枠同時掲載を原則とした、</a:t>
            </a:r>
            <a:r>
              <a:rPr lang="en-US" altLang="ja-JP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社（</a:t>
            </a:r>
            <a:r>
              <a:rPr lang="en-US" altLang="ja-JP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原稿）買い切りのメニューです。</a:t>
            </a:r>
            <a:endParaRPr lang="en-US" altLang="ja-JP" sz="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枠の空き状況によりお受けできない期間もございます。</a:t>
            </a:r>
            <a:endParaRPr kumimoji="1" lang="ja-JP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FB128E1-75CE-4D8C-91DC-1E14C028F7F7}"/>
              </a:ext>
            </a:extLst>
          </p:cNvPr>
          <p:cNvGrpSpPr/>
          <p:nvPr/>
        </p:nvGrpSpPr>
        <p:grpSpPr>
          <a:xfrm>
            <a:off x="3524560" y="6122512"/>
            <a:ext cx="1964935" cy="324498"/>
            <a:chOff x="4108262" y="6088628"/>
            <a:chExt cx="1964935" cy="324498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4B488B57-0A16-4961-A266-A515571D010F}"/>
                </a:ext>
              </a:extLst>
            </p:cNvPr>
            <p:cNvSpPr txBox="1"/>
            <p:nvPr/>
          </p:nvSpPr>
          <p:spPr>
            <a:xfrm>
              <a:off x="4772025" y="6091425"/>
              <a:ext cx="1301172" cy="318924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lIns="72000" tIns="72000" rIns="72000" bIns="0" rtlCol="0">
              <a:spAutoFit/>
            </a:bodyPr>
            <a:lstStyle/>
            <a:p>
              <a:r>
                <a:rPr kumimoji="1" lang="en-US" altLang="ja-JP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200</a:t>
              </a:r>
              <a:r>
                <a:rPr kumimoji="1"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万円</a:t>
              </a:r>
              <a:r>
                <a:rPr kumimoji="1" lang="en-US" altLang="ja-JP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/</a:t>
              </a:r>
              <a:r>
                <a:rPr kumimoji="1"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週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FF1134F-E260-48C4-8ACF-57D579F5AC2B}"/>
                </a:ext>
              </a:extLst>
            </p:cNvPr>
            <p:cNvSpPr txBox="1"/>
            <p:nvPr/>
          </p:nvSpPr>
          <p:spPr>
            <a:xfrm>
              <a:off x="4108262" y="6088628"/>
              <a:ext cx="594247" cy="324498"/>
            </a:xfrm>
            <a:prstGeom prst="rect">
              <a:avLst/>
            </a:prstGeom>
            <a:solidFill>
              <a:srgbClr val="FF0000"/>
            </a:solidFill>
            <a:ln w="19050" cmpd="dbl">
              <a:noFill/>
            </a:ln>
          </p:spPr>
          <p:txBody>
            <a:bodyPr wrap="none" lIns="72000" tIns="72000" rIns="72000" bIns="36000" rtlCol="0" anchor="ctr">
              <a:spAutoFit/>
            </a:bodyPr>
            <a:lstStyle/>
            <a:p>
              <a:pPr algn="ctr"/>
              <a:r>
                <a:rPr lang="ja-JP" altLang="en-US" sz="7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パッケージ</a:t>
              </a:r>
              <a:endParaRPr lang="en-US" altLang="ja-JP" sz="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ja-JP" altLang="en-US" sz="7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特別料金</a:t>
              </a:r>
              <a:endParaRPr kumimoji="1" lang="ja-JP" altLang="en-US" sz="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3561CB9A-789D-4A25-A7D5-15137759D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247191"/>
              </p:ext>
            </p:extLst>
          </p:nvPr>
        </p:nvGraphicFramePr>
        <p:xfrm>
          <a:off x="3524560" y="809872"/>
          <a:ext cx="5384800" cy="285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3330">
                  <a:extLst>
                    <a:ext uri="{9D8B030D-6E8A-4147-A177-3AD203B41FA5}">
                      <a16:colId xmlns:a16="http://schemas.microsoft.com/office/drawing/2014/main" val="2414073616"/>
                    </a:ext>
                  </a:extLst>
                </a:gridCol>
                <a:gridCol w="4141470">
                  <a:extLst>
                    <a:ext uri="{9D8B030D-6E8A-4147-A177-3AD203B41FA5}">
                      <a16:colId xmlns:a16="http://schemas.microsoft.com/office/drawing/2014/main" val="1439883043"/>
                    </a:ext>
                  </a:extLst>
                </a:gridCol>
              </a:tblGrid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57507"/>
                  </a:ext>
                </a:extLst>
              </a:tr>
              <a:tr h="1299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9143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23664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71656"/>
                  </a:ext>
                </a:extLst>
              </a:tr>
              <a:tr h="1681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①ヘッドバナー：左右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1,004×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  <a:b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②③サイドバナー：左右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145×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600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28258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29035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190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42351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0.50%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46640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739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¥1,500,000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185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・他の広告枠と申込／入稿期限が異なります。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申込期限：掲載開始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入稿期限：掲載開始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93256"/>
                  </a:ext>
                </a:extLst>
              </a:tr>
            </a:tbl>
          </a:graphicData>
        </a:graphic>
      </p:graphicFrame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F3F7BE31-D9B0-465D-B0A2-56F36A18D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1981"/>
              </p:ext>
            </p:extLst>
          </p:nvPr>
        </p:nvGraphicFramePr>
        <p:xfrm>
          <a:off x="3521210" y="3716226"/>
          <a:ext cx="5384800" cy="23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099">
                  <a:extLst>
                    <a:ext uri="{9D8B030D-6E8A-4147-A177-3AD203B41FA5}">
                      <a16:colId xmlns:a16="http://schemas.microsoft.com/office/drawing/2014/main" val="2414073616"/>
                    </a:ext>
                  </a:extLst>
                </a:gridCol>
                <a:gridCol w="4138701">
                  <a:extLst>
                    <a:ext uri="{9D8B030D-6E8A-4147-A177-3AD203B41FA5}">
                      <a16:colId xmlns:a16="http://schemas.microsoft.com/office/drawing/2014/main" val="1439883043"/>
                    </a:ext>
                  </a:extLst>
                </a:gridCol>
              </a:tblGrid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57507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91434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236643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71656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④ビルボード：左右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970×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282589"/>
                  </a:ext>
                </a:extLst>
              </a:tr>
              <a:tr h="17445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290358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19038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423519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0.20%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466403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73938"/>
                  </a:ext>
                </a:extLst>
              </a:tr>
              <a:tr h="22939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1854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93256"/>
                  </a:ext>
                </a:extLst>
              </a:tr>
            </a:tbl>
          </a:graphicData>
        </a:graphic>
      </p:graphicFrame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416CE2F-4465-4D3E-8EE0-FE8DED05E18D}"/>
              </a:ext>
            </a:extLst>
          </p:cNvPr>
          <p:cNvSpPr/>
          <p:nvPr/>
        </p:nvSpPr>
        <p:spPr bwMode="auto">
          <a:xfrm>
            <a:off x="699571" y="2022783"/>
            <a:ext cx="2307023" cy="60466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④ビルボード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4312CC6-49CC-4056-AD7E-071C29E44482}"/>
              </a:ext>
            </a:extLst>
          </p:cNvPr>
          <p:cNvSpPr/>
          <p:nvPr/>
        </p:nvSpPr>
        <p:spPr bwMode="auto">
          <a:xfrm>
            <a:off x="650763" y="1384047"/>
            <a:ext cx="2407580" cy="1788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①ヘッドバナー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65F862F-B1DE-4DC8-A666-08BDA4F45DD6}"/>
              </a:ext>
            </a:extLst>
          </p:cNvPr>
          <p:cNvSpPr/>
          <p:nvPr/>
        </p:nvSpPr>
        <p:spPr bwMode="auto">
          <a:xfrm>
            <a:off x="415194" y="1384047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②サイドバナー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69C419E1-0134-4AFD-89DE-C10A730D486B}"/>
              </a:ext>
            </a:extLst>
          </p:cNvPr>
          <p:cNvSpPr/>
          <p:nvPr/>
        </p:nvSpPr>
        <p:spPr bwMode="auto">
          <a:xfrm>
            <a:off x="3028302" y="1384045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③サイドバナー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C0FCEA3-CCE3-A6AE-4E17-93E994126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08" y="1603485"/>
            <a:ext cx="2188153" cy="41818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0A4206C-EB68-2443-CE1C-917B995A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69" y="2694720"/>
            <a:ext cx="2283389" cy="15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35418B0-8C31-4A04-8495-6D576064EF5C}"/>
              </a:ext>
            </a:extLst>
          </p:cNvPr>
          <p:cNvSpPr txBox="1"/>
          <p:nvPr/>
        </p:nvSpPr>
        <p:spPr>
          <a:xfrm>
            <a:off x="1442706" y="1111123"/>
            <a:ext cx="7416824" cy="2562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は、日経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編集部が発信する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薬局・薬剤師のための独自の取材記事と「日経メディカル </a:t>
            </a:r>
            <a:r>
              <a:rPr lang="en-US" altLang="ja-JP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」の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薬物療法関連の話題をピックアップして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薬剤師の仕事に役立つ情報を提供している会員制サイトです。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薬剤師のために医薬品の最新情報や調剤・服薬指導の実践ノウハウ、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また薬剤師の臨床判断力の向上に役立つ、疾患に関する</a:t>
            </a:r>
            <a:endParaRPr lang="en-US" altLang="ja-JP" sz="12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わかりやすい解説などをお届けしています。</a:t>
            </a:r>
          </a:p>
          <a:p>
            <a:pPr algn="ctr">
              <a:lnSpc>
                <a:spcPct val="150000"/>
              </a:lnSpc>
            </a:pPr>
            <a:r>
              <a:rPr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	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4FC6768-A6C7-4DE5-83DE-8C8B8A1AE5C4}"/>
              </a:ext>
            </a:extLst>
          </p:cNvPr>
          <p:cNvSpPr/>
          <p:nvPr/>
        </p:nvSpPr>
        <p:spPr>
          <a:xfrm>
            <a:off x="0" y="3902435"/>
            <a:ext cx="9142004" cy="83107"/>
          </a:xfrm>
          <a:prstGeom prst="rect">
            <a:avLst/>
          </a:prstGeom>
          <a:pattFill prst="dkUpDiag">
            <a:fgClr>
              <a:srgbClr val="33707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0713"/>
              </p:ext>
            </p:extLst>
          </p:nvPr>
        </p:nvGraphicFramePr>
        <p:xfrm>
          <a:off x="5256807" y="4466999"/>
          <a:ext cx="2992036" cy="1429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615">
                  <a:extLst>
                    <a:ext uri="{9D8B030D-6E8A-4147-A177-3AD203B41FA5}">
                      <a16:colId xmlns:a16="http://schemas.microsoft.com/office/drawing/2014/main" val="4294282881"/>
                    </a:ext>
                  </a:extLst>
                </a:gridCol>
                <a:gridCol w="1297421">
                  <a:extLst>
                    <a:ext uri="{9D8B030D-6E8A-4147-A177-3AD203B41FA5}">
                      <a16:colId xmlns:a16="http://schemas.microsoft.com/office/drawing/2014/main" val="742342634"/>
                    </a:ext>
                  </a:extLst>
                </a:gridCol>
              </a:tblGrid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7,958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96014"/>
                  </a:ext>
                </a:extLst>
              </a:tr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薬剤師（薬局開設）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11,197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39594"/>
                  </a:ext>
                </a:extLst>
              </a:tr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薬剤師（薬局勤務）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114,390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63442"/>
                  </a:ext>
                </a:extLst>
              </a:tr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薬剤師（病医院勤務）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37,835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121917"/>
                  </a:ext>
                </a:extLst>
              </a:tr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薬剤師（製薬企業勤務）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10,284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106655"/>
                  </a:ext>
                </a:extLst>
              </a:tr>
              <a:tr h="1799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薬剤師（医薬品卸勤務）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9516814"/>
                  </a:ext>
                </a:extLst>
              </a:tr>
              <a:tr h="1757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薬剤師（その他）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28,960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70526"/>
                  </a:ext>
                </a:extLst>
              </a:tr>
              <a:tr h="17343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</a:p>
                  </a:txBody>
                  <a:tcPr marL="18000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213,097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853088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20869"/>
              </p:ext>
            </p:extLst>
          </p:nvPr>
        </p:nvGraphicFramePr>
        <p:xfrm>
          <a:off x="1120488" y="4982022"/>
          <a:ext cx="3451512" cy="584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001">
                  <a:extLst>
                    <a:ext uri="{9D8B030D-6E8A-4147-A177-3AD203B41FA5}">
                      <a16:colId xmlns:a16="http://schemas.microsoft.com/office/drawing/2014/main" val="1818389398"/>
                    </a:ext>
                  </a:extLst>
                </a:gridCol>
                <a:gridCol w="1069511">
                  <a:extLst>
                    <a:ext uri="{9D8B030D-6E8A-4147-A177-3AD203B41FA5}">
                      <a16:colId xmlns:a16="http://schemas.microsoft.com/office/drawing/2014/main" val="1152873889"/>
                    </a:ext>
                  </a:extLst>
                </a:gridCol>
              </a:tblGrid>
              <a:tr h="21141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月間ページビュー数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2,324,897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611587"/>
                  </a:ext>
                </a:extLst>
              </a:tr>
              <a:tr h="18846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月間ユニークユーザー数　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1,254,514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91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メール配信数</a:t>
                      </a:r>
                      <a:endParaRPr lang="en-US" altLang="ja-JP" sz="1000" b="0" i="0" u="none" strike="noStrike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131,455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880690"/>
                  </a:ext>
                </a:extLst>
              </a:tr>
            </a:tbl>
          </a:graphicData>
        </a:graphic>
      </p:graphicFrame>
      <p:sp>
        <p:nvSpPr>
          <p:cNvPr id="6146" name="Text Box 13"/>
          <p:cNvSpPr txBox="1">
            <a:spLocks noChangeArrowheads="1"/>
          </p:cNvSpPr>
          <p:nvPr/>
        </p:nvSpPr>
        <p:spPr bwMode="auto">
          <a:xfrm>
            <a:off x="506413" y="170309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とは？</a:t>
            </a:r>
          </a:p>
        </p:txBody>
      </p:sp>
      <p:sp>
        <p:nvSpPr>
          <p:cNvPr id="1030" name="テキスト ボックス 236"/>
          <p:cNvSpPr txBox="1">
            <a:spLocks noChangeArrowheads="1"/>
          </p:cNvSpPr>
          <p:nvPr/>
        </p:nvSpPr>
        <p:spPr bwMode="auto">
          <a:xfrm>
            <a:off x="1063338" y="5635222"/>
            <a:ext cx="38223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ユニークブラウザ数をカウントした数字です。</a:t>
            </a:r>
            <a:endParaRPr lang="en-US" altLang="ja-JP" sz="9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月実績（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Atlas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調べ）ユニークブラウザ数</a:t>
            </a:r>
            <a:endParaRPr lang="en-US" altLang="ja-JP" sz="9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AutoShape 91"/>
          <p:cNvSpPr>
            <a:spLocks noChangeArrowheads="1"/>
          </p:cNvSpPr>
          <p:nvPr/>
        </p:nvSpPr>
        <p:spPr bwMode="auto">
          <a:xfrm>
            <a:off x="1120488" y="4596770"/>
            <a:ext cx="1684337" cy="263525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49001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en-US" altLang="ja-JP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サイトデータ</a:t>
            </a:r>
            <a:endParaRPr lang="ja-JP" altLang="en-US" sz="700" dirty="0">
              <a:solidFill>
                <a:srgbClr val="FFFFF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236"/>
          <p:cNvSpPr txBox="1">
            <a:spLocks noChangeArrowheads="1"/>
          </p:cNvSpPr>
          <p:nvPr/>
        </p:nvSpPr>
        <p:spPr bwMode="auto">
          <a:xfrm>
            <a:off x="5040919" y="5895636"/>
            <a:ext cx="34238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は薬剤師以外の会員読者も閲覧が可能です。</a:t>
            </a:r>
            <a:endParaRPr lang="en-US" altLang="ja-JP" sz="9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2">
            <a:extLst>
              <a:ext uri="{FF2B5EF4-FFF2-40B4-BE49-F238E27FC236}">
                <a16:creationId xmlns:a16="http://schemas.microsoft.com/office/drawing/2014/main" id="{976123CA-69E5-4F23-B544-0559D50CB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6073" y="4197600"/>
            <a:ext cx="26276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薬剤師会員属性（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31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日時点）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7D116AB-13F5-97B8-DBBA-976A359C00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573"/>
          <a:stretch/>
        </p:blipFill>
        <p:spPr>
          <a:xfrm>
            <a:off x="519892" y="1243202"/>
            <a:ext cx="1845628" cy="17094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656012" y="77788"/>
            <a:ext cx="71929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24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広告メニュー　一覧</a:t>
            </a:r>
            <a:endParaRPr lang="ja-JP" altLang="en-US" sz="1600" b="1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0525" y="5192465"/>
            <a:ext cx="8621871" cy="830997"/>
          </a:xfrm>
          <a:prstGeom prst="rect">
            <a:avLst/>
          </a:prstGeom>
          <a:solidFill>
            <a:srgbClr val="33707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のサイト内広告はすべて、会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員読者がログイン時にのみ掲載されます。</a:t>
            </a:r>
            <a:endParaRPr lang="en-US" altLang="ja-JP" sz="1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非</a:t>
            </a:r>
            <a:r>
              <a: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ログイン時には掲載されません。</a:t>
            </a:r>
            <a:endParaRPr kumimoji="1" lang="en-US" altLang="ja-JP" sz="1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メール広告につきましては、読者のログイン／非ログインに関係なく掲載されます。</a:t>
            </a:r>
            <a:endParaRPr kumimoji="1" lang="ja-JP" altLang="en-US" sz="1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236"/>
          <p:cNvSpPr txBox="1">
            <a:spLocks noChangeArrowheads="1"/>
          </p:cNvSpPr>
          <p:nvPr/>
        </p:nvSpPr>
        <p:spPr bwMode="auto">
          <a:xfrm>
            <a:off x="306388" y="6099729"/>
            <a:ext cx="8566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は薬剤師以外の会員も閲覧が可能です。そのため、薬剤師読者に限定して掲出されるものではありません。メール配信は薬剤師会員のみに行います。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340835"/>
              </p:ext>
            </p:extLst>
          </p:nvPr>
        </p:nvGraphicFramePr>
        <p:xfrm>
          <a:off x="210256" y="1333300"/>
          <a:ext cx="8608868" cy="1704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612">
                  <a:extLst>
                    <a:ext uri="{9D8B030D-6E8A-4147-A177-3AD203B41FA5}">
                      <a16:colId xmlns:a16="http://schemas.microsoft.com/office/drawing/2014/main" val="3302818114"/>
                    </a:ext>
                  </a:extLst>
                </a:gridCol>
                <a:gridCol w="1482821">
                  <a:extLst>
                    <a:ext uri="{9D8B030D-6E8A-4147-A177-3AD203B41FA5}">
                      <a16:colId xmlns:a16="http://schemas.microsoft.com/office/drawing/2014/main" val="1107769930"/>
                    </a:ext>
                  </a:extLst>
                </a:gridCol>
                <a:gridCol w="1213813">
                  <a:extLst>
                    <a:ext uri="{9D8B030D-6E8A-4147-A177-3AD203B41FA5}">
                      <a16:colId xmlns:a16="http://schemas.microsoft.com/office/drawing/2014/main" val="721383182"/>
                    </a:ext>
                  </a:extLst>
                </a:gridCol>
                <a:gridCol w="367424">
                  <a:extLst>
                    <a:ext uri="{9D8B030D-6E8A-4147-A177-3AD203B41FA5}">
                      <a16:colId xmlns:a16="http://schemas.microsoft.com/office/drawing/2014/main" val="2637796620"/>
                    </a:ext>
                  </a:extLst>
                </a:gridCol>
                <a:gridCol w="852950">
                  <a:extLst>
                    <a:ext uri="{9D8B030D-6E8A-4147-A177-3AD203B41FA5}">
                      <a16:colId xmlns:a16="http://schemas.microsoft.com/office/drawing/2014/main" val="3598718353"/>
                    </a:ext>
                  </a:extLst>
                </a:gridCol>
                <a:gridCol w="1043223">
                  <a:extLst>
                    <a:ext uri="{9D8B030D-6E8A-4147-A177-3AD203B41FA5}">
                      <a16:colId xmlns:a16="http://schemas.microsoft.com/office/drawing/2014/main" val="3472512816"/>
                    </a:ext>
                  </a:extLst>
                </a:gridCol>
                <a:gridCol w="1181008">
                  <a:extLst>
                    <a:ext uri="{9D8B030D-6E8A-4147-A177-3AD203B41FA5}">
                      <a16:colId xmlns:a16="http://schemas.microsoft.com/office/drawing/2014/main" val="3538700167"/>
                    </a:ext>
                  </a:extLst>
                </a:gridCol>
                <a:gridCol w="766017">
                  <a:extLst>
                    <a:ext uri="{9D8B030D-6E8A-4147-A177-3AD203B41FA5}">
                      <a16:colId xmlns:a16="http://schemas.microsoft.com/office/drawing/2014/main" val="1938147786"/>
                    </a:ext>
                  </a:extLst>
                </a:gridCol>
              </a:tblGrid>
              <a:tr h="17040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663519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¥1,500,000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166864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894216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第１レクタングル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200,000imp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¥500,000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641086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第２レクタングル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200,000imp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¥400,000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859702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691168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タイアップサイト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(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掲載費）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792919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6127658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メール媒体名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配信頻度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</a:t>
                      </a:r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127566"/>
                  </a:ext>
                </a:extLst>
              </a:tr>
              <a:tr h="17040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</a:t>
                      </a:r>
                    </a:p>
                  </a:txBody>
                  <a:tcPr marL="18000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ヘッダー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毎週水曜日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134,000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¥200,000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845448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EC1F5790-B2B8-4689-B669-9C64DC1FF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71077"/>
              </p:ext>
            </p:extLst>
          </p:nvPr>
        </p:nvGraphicFramePr>
        <p:xfrm>
          <a:off x="210256" y="3262609"/>
          <a:ext cx="8608869" cy="162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8029">
                  <a:extLst>
                    <a:ext uri="{9D8B030D-6E8A-4147-A177-3AD203B41FA5}">
                      <a16:colId xmlns:a16="http://schemas.microsoft.com/office/drawing/2014/main" val="523959236"/>
                    </a:ext>
                  </a:extLst>
                </a:gridCol>
                <a:gridCol w="2097741">
                  <a:extLst>
                    <a:ext uri="{9D8B030D-6E8A-4147-A177-3AD203B41FA5}">
                      <a16:colId xmlns:a16="http://schemas.microsoft.com/office/drawing/2014/main" val="4277763891"/>
                    </a:ext>
                  </a:extLst>
                </a:gridCol>
                <a:gridCol w="857914">
                  <a:extLst>
                    <a:ext uri="{9D8B030D-6E8A-4147-A177-3AD203B41FA5}">
                      <a16:colId xmlns:a16="http://schemas.microsoft.com/office/drawing/2014/main" val="2436483782"/>
                    </a:ext>
                  </a:extLst>
                </a:gridCol>
                <a:gridCol w="917098">
                  <a:extLst>
                    <a:ext uri="{9D8B030D-6E8A-4147-A177-3AD203B41FA5}">
                      <a16:colId xmlns:a16="http://schemas.microsoft.com/office/drawing/2014/main" val="3836874763"/>
                    </a:ext>
                  </a:extLst>
                </a:gridCol>
                <a:gridCol w="394447">
                  <a:extLst>
                    <a:ext uri="{9D8B030D-6E8A-4147-A177-3AD203B41FA5}">
                      <a16:colId xmlns:a16="http://schemas.microsoft.com/office/drawing/2014/main" val="4084070013"/>
                    </a:ext>
                  </a:extLst>
                </a:gridCol>
                <a:gridCol w="663388">
                  <a:extLst>
                    <a:ext uri="{9D8B030D-6E8A-4147-A177-3AD203B41FA5}">
                      <a16:colId xmlns:a16="http://schemas.microsoft.com/office/drawing/2014/main" val="2922611349"/>
                    </a:ext>
                  </a:extLst>
                </a:gridCol>
                <a:gridCol w="726141">
                  <a:extLst>
                    <a:ext uri="{9D8B030D-6E8A-4147-A177-3AD203B41FA5}">
                      <a16:colId xmlns:a16="http://schemas.microsoft.com/office/drawing/2014/main" val="1936311728"/>
                    </a:ext>
                  </a:extLst>
                </a:gridCol>
                <a:gridCol w="797859">
                  <a:extLst>
                    <a:ext uri="{9D8B030D-6E8A-4147-A177-3AD203B41FA5}">
                      <a16:colId xmlns:a16="http://schemas.microsoft.com/office/drawing/2014/main" val="2419987787"/>
                    </a:ext>
                  </a:extLst>
                </a:gridCol>
                <a:gridCol w="526252">
                  <a:extLst>
                    <a:ext uri="{9D8B030D-6E8A-4147-A177-3AD203B41FA5}">
                      <a16:colId xmlns:a16="http://schemas.microsoft.com/office/drawing/2014/main" val="3678802873"/>
                    </a:ext>
                  </a:extLst>
                </a:gridCol>
              </a:tblGrid>
              <a:tr h="20113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特別パッケージ　メニュー名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掲載媒体・掲載面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910277"/>
                  </a:ext>
                </a:extLst>
              </a:tr>
              <a:tr h="4022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ダブルビルボードパック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65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,000imp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¥2,500,000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394598"/>
                  </a:ext>
                </a:extLst>
              </a:tr>
              <a:tr h="33955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698837"/>
                  </a:ext>
                </a:extLst>
              </a:tr>
              <a:tr h="3395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ファーストビュージャック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  <a:endParaRPr lang="en-US" altLang="ja-JP" sz="8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  <a:b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※1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枠買い切り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  <a:endParaRPr lang="en-US" altLang="ja-JP" sz="8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\2,000,000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期間保証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529292"/>
                  </a:ext>
                </a:extLst>
              </a:tr>
              <a:tr h="339557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8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800" b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ja-JP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125010"/>
                  </a:ext>
                </a:extLst>
              </a:tr>
            </a:tbl>
          </a:graphicData>
        </a:graphic>
      </p:graphicFrame>
      <p:sp>
        <p:nvSpPr>
          <p:cNvPr id="8" name="テキスト ボックス 42">
            <a:extLst>
              <a:ext uri="{FF2B5EF4-FFF2-40B4-BE49-F238E27FC236}">
                <a16:creationId xmlns:a16="http://schemas.microsoft.com/office/drawing/2014/main" id="{65A31DA5-1800-4387-8666-439267C73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737" y="4877116"/>
            <a:ext cx="487359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「エントランスアド」、「ビルボード」はフリークエンシーコントロール設定枠です。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87428A95-BE68-4A41-B1AD-370E6A4B8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33" y="285750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</a:t>
            </a:r>
            <a:endParaRPr lang="ja-JP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E546857-2A18-49E9-8BDE-ADD633268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463585"/>
              </p:ext>
            </p:extLst>
          </p:nvPr>
        </p:nvGraphicFramePr>
        <p:xfrm>
          <a:off x="3492500" y="1352550"/>
          <a:ext cx="5384800" cy="3568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3330">
                  <a:extLst>
                    <a:ext uri="{9D8B030D-6E8A-4147-A177-3AD203B41FA5}">
                      <a16:colId xmlns:a16="http://schemas.microsoft.com/office/drawing/2014/main" val="2414073616"/>
                    </a:ext>
                  </a:extLst>
                </a:gridCol>
                <a:gridCol w="4141470">
                  <a:extLst>
                    <a:ext uri="{9D8B030D-6E8A-4147-A177-3AD203B41FA5}">
                      <a16:colId xmlns:a16="http://schemas.microsoft.com/office/drawing/2014/main" val="1439883043"/>
                    </a:ext>
                  </a:extLst>
                </a:gridCol>
              </a:tblGrid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65076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エントランスアド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57507"/>
                  </a:ext>
                </a:extLst>
              </a:tr>
              <a:tr h="1299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9143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23664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71656"/>
                  </a:ext>
                </a:extLst>
              </a:tr>
              <a:tr h="1681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①ヘッドバナー：左右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1,004×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  <a:b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②③サイドバナー：左右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145×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600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28258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29035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190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423519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0.50%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466403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73938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¥1,500,000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1854"/>
                  </a:ext>
                </a:extLst>
              </a:tr>
              <a:tr h="103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・他の広告枠と申込／入稿期限が異なります。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申込期限：掲載開始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入稿期限：掲載開始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営業日前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9525" marT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93256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E191E7-2356-46BD-93C3-ABAD3D1A8C55}"/>
              </a:ext>
            </a:extLst>
          </p:cNvPr>
          <p:cNvSpPr/>
          <p:nvPr/>
        </p:nvSpPr>
        <p:spPr bwMode="auto">
          <a:xfrm>
            <a:off x="620821" y="1352550"/>
            <a:ext cx="2188708" cy="1788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①ヘッドバナー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978558-DDBA-4DE8-A6DA-9139F8E2930A}"/>
              </a:ext>
            </a:extLst>
          </p:cNvPr>
          <p:cNvSpPr/>
          <p:nvPr/>
        </p:nvSpPr>
        <p:spPr bwMode="auto">
          <a:xfrm>
            <a:off x="338470" y="1352550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②サイドバナー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613C1E9-7144-4A0F-9255-BC71F2C25FD0}"/>
              </a:ext>
            </a:extLst>
          </p:cNvPr>
          <p:cNvSpPr/>
          <p:nvPr/>
        </p:nvSpPr>
        <p:spPr bwMode="auto">
          <a:xfrm>
            <a:off x="2835656" y="1352548"/>
            <a:ext cx="260409" cy="127524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③サイドバナー</a:t>
            </a:r>
            <a:endParaRPr lang="en-US" altLang="ja-JP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1D34375-1D9B-4893-ABC7-056C1D73F5A7}"/>
              </a:ext>
            </a:extLst>
          </p:cNvPr>
          <p:cNvSpPr txBox="1"/>
          <p:nvPr/>
        </p:nvSpPr>
        <p:spPr>
          <a:xfrm>
            <a:off x="3432106" y="4929759"/>
            <a:ext cx="5570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エントランスアドとビルボードは排他メニューとなりますので、同載は原則ございません。</a:t>
            </a:r>
            <a:b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予めご了承ください。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B2D2C91-BBB5-B13C-0EC6-7CE9CBE5B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21" y="1560798"/>
            <a:ext cx="2191117" cy="34916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12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0BC898E-ED95-453F-B718-D17005325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303037"/>
              </p:ext>
            </p:extLst>
          </p:nvPr>
        </p:nvGraphicFramePr>
        <p:xfrm>
          <a:off x="3492500" y="1341438"/>
          <a:ext cx="4724400" cy="2858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587750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206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970×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0.20%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773577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88683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06185"/>
                  </a:ext>
                </a:extLst>
              </a:tr>
              <a:tr h="2206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687980"/>
                  </a:ext>
                </a:extLst>
              </a:tr>
            </a:tbl>
          </a:graphicData>
        </a:graphic>
      </p:graphicFrame>
      <p:sp>
        <p:nvSpPr>
          <p:cNvPr id="12" name="Text Box 13">
            <a:extLst>
              <a:ext uri="{FF2B5EF4-FFF2-40B4-BE49-F238E27FC236}">
                <a16:creationId xmlns:a16="http://schemas.microsoft.com/office/drawing/2014/main" id="{EEAE4231-6071-4F14-8740-31A73F360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227461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ビルボード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4000CD-2806-4A72-934E-3C1261925F99}"/>
              </a:ext>
            </a:extLst>
          </p:cNvPr>
          <p:cNvSpPr txBox="1"/>
          <p:nvPr/>
        </p:nvSpPr>
        <p:spPr>
          <a:xfrm>
            <a:off x="3172330" y="4199516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エントランスアドとビルボードは排他メニューとなりますので、同載は原則ございません。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予めご了承ください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6A146E1-ADE6-5442-7424-9B945399A0EA}"/>
              </a:ext>
            </a:extLst>
          </p:cNvPr>
          <p:cNvSpPr/>
          <p:nvPr/>
        </p:nvSpPr>
        <p:spPr>
          <a:xfrm>
            <a:off x="521920" y="1323684"/>
            <a:ext cx="2785646" cy="32451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3B766AD-1E76-28BE-AAC6-9E8432240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38" y="1359424"/>
            <a:ext cx="2741594" cy="52675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1B6EF13-F054-564D-C57B-CF0875BA3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39" y="1886176"/>
            <a:ext cx="2741594" cy="67895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8586369-4B80-93CC-B932-F6F1BD745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51" y="2613940"/>
            <a:ext cx="2643959" cy="18187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>
            <a:extLst>
              <a:ext uri="{FF2B5EF4-FFF2-40B4-BE49-F238E27FC236}">
                <a16:creationId xmlns:a16="http://schemas.microsoft.com/office/drawing/2014/main" id="{0EA794A5-565E-4E74-BA82-1022E3028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227461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＆第２レクタングル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EC3D8252-9495-418A-B370-A712AC629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267299"/>
              </p:ext>
            </p:extLst>
          </p:nvPr>
        </p:nvGraphicFramePr>
        <p:xfrm>
          <a:off x="3492500" y="1341438"/>
          <a:ext cx="4724400" cy="2469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587750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第１レクタングル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206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300×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月初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0.10%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773577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88683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¥500,000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06185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CD1A646A-4F62-4924-9012-A965C39FD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356368"/>
              </p:ext>
            </p:extLst>
          </p:nvPr>
        </p:nvGraphicFramePr>
        <p:xfrm>
          <a:off x="3492500" y="3872346"/>
          <a:ext cx="4724400" cy="2469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587750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第２レクタングル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2063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300×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  <a:endParaRPr lang="ja-JP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月初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200,000imp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0.08%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773577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886830"/>
                  </a:ext>
                </a:extLst>
              </a:tr>
              <a:tr h="12641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¥400,000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06185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86FFE27F-1F6C-5A8C-2DF1-82839F615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08" y="1341438"/>
            <a:ext cx="2788885" cy="44556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AECD6B-BE05-9111-47D3-FFB5DA1A7D2F}"/>
              </a:ext>
            </a:extLst>
          </p:cNvPr>
          <p:cNvSpPr/>
          <p:nvPr/>
        </p:nvSpPr>
        <p:spPr>
          <a:xfrm>
            <a:off x="2089294" y="5535788"/>
            <a:ext cx="592946" cy="194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67AEC8B-60A2-46E7-A665-8C99A7236200}"/>
              </a:ext>
            </a:extLst>
          </p:cNvPr>
          <p:cNvSpPr/>
          <p:nvPr/>
        </p:nvSpPr>
        <p:spPr>
          <a:xfrm>
            <a:off x="2118400" y="2006098"/>
            <a:ext cx="889038" cy="75634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第１</a:t>
            </a:r>
            <a:endParaRPr kumimoji="1"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レクタングル</a:t>
            </a:r>
            <a:endParaRPr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AB51AA-FC52-324F-942A-57AAF84234CB}"/>
              </a:ext>
            </a:extLst>
          </p:cNvPr>
          <p:cNvSpPr/>
          <p:nvPr/>
        </p:nvSpPr>
        <p:spPr>
          <a:xfrm>
            <a:off x="2124899" y="4747401"/>
            <a:ext cx="863903" cy="75634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第２</a:t>
            </a:r>
            <a:endParaRPr kumimoji="1"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レクタングル</a:t>
            </a:r>
            <a:endParaRPr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5956D7D-1C43-4676-8DA0-FDDAA70BD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92638"/>
              </p:ext>
            </p:extLst>
          </p:nvPr>
        </p:nvGraphicFramePr>
        <p:xfrm>
          <a:off x="520929" y="4485162"/>
          <a:ext cx="8087493" cy="89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76">
                  <a:extLst>
                    <a:ext uri="{9D8B030D-6E8A-4147-A177-3AD203B41FA5}">
                      <a16:colId xmlns:a16="http://schemas.microsoft.com/office/drawing/2014/main" val="339258366"/>
                    </a:ext>
                  </a:extLst>
                </a:gridCol>
                <a:gridCol w="2778446">
                  <a:extLst>
                    <a:ext uri="{9D8B030D-6E8A-4147-A177-3AD203B41FA5}">
                      <a16:colId xmlns:a16="http://schemas.microsoft.com/office/drawing/2014/main" val="634445078"/>
                    </a:ext>
                  </a:extLst>
                </a:gridCol>
                <a:gridCol w="795705">
                  <a:extLst>
                    <a:ext uri="{9D8B030D-6E8A-4147-A177-3AD203B41FA5}">
                      <a16:colId xmlns:a16="http://schemas.microsoft.com/office/drawing/2014/main" val="1650276623"/>
                    </a:ext>
                  </a:extLst>
                </a:gridCol>
                <a:gridCol w="867449">
                  <a:extLst>
                    <a:ext uri="{9D8B030D-6E8A-4147-A177-3AD203B41FA5}">
                      <a16:colId xmlns:a16="http://schemas.microsoft.com/office/drawing/2014/main" val="4119381673"/>
                    </a:ext>
                  </a:extLst>
                </a:gridCol>
                <a:gridCol w="373972">
                  <a:extLst>
                    <a:ext uri="{9D8B030D-6E8A-4147-A177-3AD203B41FA5}">
                      <a16:colId xmlns:a16="http://schemas.microsoft.com/office/drawing/2014/main" val="2415963500"/>
                    </a:ext>
                  </a:extLst>
                </a:gridCol>
                <a:gridCol w="1106561">
                  <a:extLst>
                    <a:ext uri="{9D8B030D-6E8A-4147-A177-3AD203B41FA5}">
                      <a16:colId xmlns:a16="http://schemas.microsoft.com/office/drawing/2014/main" val="2423929395"/>
                    </a:ext>
                  </a:extLst>
                </a:gridCol>
                <a:gridCol w="1937084">
                  <a:extLst>
                    <a:ext uri="{9D8B030D-6E8A-4147-A177-3AD203B41FA5}">
                      <a16:colId xmlns:a16="http://schemas.microsoft.com/office/drawing/2014/main" val="207314825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メニュー名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サイズ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123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★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タイアップサイト（掲載費）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A4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サイズ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ページ（約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3,000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文字）程度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382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テキストアド・日経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 Online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Close Up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400,000imp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154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　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行お知らせ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―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134,000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  <a:r>
                        <a:rPr lang="en-US" altLang="ja-JP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37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文字以内、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lang="ja-JP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行目にリンク先</a:t>
                      </a:r>
                      <a:r>
                        <a:rPr lang="en-US" altLang="ja-JP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URL</a:t>
                      </a:r>
                    </a:p>
                  </a:txBody>
                  <a:tcPr marL="635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02730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620713" y="1550988"/>
            <a:ext cx="95410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トップページ</a:t>
            </a:r>
          </a:p>
        </p:txBody>
      </p:sp>
      <p:sp>
        <p:nvSpPr>
          <p:cNvPr id="4" name="テキスト ボックス 34"/>
          <p:cNvSpPr txBox="1">
            <a:spLocks noChangeArrowheads="1"/>
          </p:cNvSpPr>
          <p:nvPr/>
        </p:nvSpPr>
        <p:spPr bwMode="auto">
          <a:xfrm>
            <a:off x="2957513" y="1550988"/>
            <a:ext cx="97334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</a:p>
        </p:txBody>
      </p:sp>
      <p:sp>
        <p:nvSpPr>
          <p:cNvPr id="5" name="テキスト ボックス 60"/>
          <p:cNvSpPr txBox="1">
            <a:spLocks noChangeArrowheads="1"/>
          </p:cNvSpPr>
          <p:nvPr/>
        </p:nvSpPr>
        <p:spPr bwMode="auto">
          <a:xfrm>
            <a:off x="6056313" y="1550988"/>
            <a:ext cx="133882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タイアップサイト★</a:t>
            </a:r>
          </a:p>
        </p:txBody>
      </p:sp>
      <p:sp>
        <p:nvSpPr>
          <p:cNvPr id="6" name="テキスト ボックス 148"/>
          <p:cNvSpPr txBox="1">
            <a:spLocks noChangeArrowheads="1"/>
          </p:cNvSpPr>
          <p:nvPr/>
        </p:nvSpPr>
        <p:spPr bwMode="auto">
          <a:xfrm>
            <a:off x="520700" y="5453019"/>
            <a:ext cx="2292350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料金 </a:t>
            </a:r>
            <a:r>
              <a:rPr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￥</a:t>
            </a:r>
            <a:r>
              <a:rPr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1,000,000.-</a:t>
            </a:r>
            <a:endParaRPr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148"/>
          <p:cNvSpPr txBox="1">
            <a:spLocks noChangeArrowheads="1"/>
          </p:cNvSpPr>
          <p:nvPr/>
        </p:nvSpPr>
        <p:spPr bwMode="auto">
          <a:xfrm>
            <a:off x="493713" y="1071563"/>
            <a:ext cx="83994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200" b="1"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lang="ja-JP" altLang="en-US" sz="1200" b="1">
                <a:latin typeface="メイリオ" panose="020B0604030504040204" pitchFamily="50" charset="-128"/>
                <a:ea typeface="メイリオ" panose="020B0604030504040204" pitchFamily="50" charset="-128"/>
              </a:rPr>
              <a:t>サイト上の記事体広告によって、より詳しい情報提供が可能です。</a:t>
            </a:r>
            <a:endParaRPr lang="en-US" altLang="ja-JP" sz="12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30"/>
          <p:cNvGrpSpPr>
            <a:grpSpLocks/>
          </p:cNvGrpSpPr>
          <p:nvPr/>
        </p:nvGrpSpPr>
        <p:grpSpPr bwMode="auto">
          <a:xfrm>
            <a:off x="5087938" y="2571750"/>
            <a:ext cx="780797" cy="447120"/>
            <a:chOff x="6354763" y="2892425"/>
            <a:chExt cx="780797" cy="447120"/>
          </a:xfrm>
        </p:grpSpPr>
        <p:cxnSp>
          <p:nvCxnSpPr>
            <p:cNvPr id="9" name="直線矢印コネクタ 8"/>
            <p:cNvCxnSpPr/>
            <p:nvPr/>
          </p:nvCxnSpPr>
          <p:spPr bwMode="auto">
            <a:xfrm>
              <a:off x="6354763" y="2892425"/>
              <a:ext cx="71913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42"/>
            <p:cNvSpPr txBox="1">
              <a:spLocks noChangeArrowheads="1"/>
            </p:cNvSpPr>
            <p:nvPr/>
          </p:nvSpPr>
          <p:spPr bwMode="auto">
            <a:xfrm>
              <a:off x="6373813" y="2970213"/>
              <a:ext cx="76174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タイアップ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サイトへ</a:t>
              </a:r>
            </a:p>
          </p:txBody>
        </p:sp>
      </p:grpSp>
      <p:sp>
        <p:nvSpPr>
          <p:cNvPr id="11" name="テキスト ボックス 148"/>
          <p:cNvSpPr txBox="1">
            <a:spLocks noChangeArrowheads="1"/>
          </p:cNvSpPr>
          <p:nvPr/>
        </p:nvSpPr>
        <p:spPr bwMode="auto">
          <a:xfrm>
            <a:off x="2846388" y="5457056"/>
            <a:ext cx="59039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制作費は別途費用がかかります。詳細はお問い合わせください。</a:t>
            </a:r>
          </a:p>
        </p:txBody>
      </p:sp>
      <p:grpSp>
        <p:nvGrpSpPr>
          <p:cNvPr id="22" name="グループ化 21"/>
          <p:cNvGrpSpPr/>
          <p:nvPr/>
        </p:nvGrpSpPr>
        <p:grpSpPr>
          <a:xfrm>
            <a:off x="6094413" y="1806574"/>
            <a:ext cx="2354262" cy="2130442"/>
            <a:chOff x="6323013" y="1806574"/>
            <a:chExt cx="2354262" cy="2130442"/>
          </a:xfrm>
        </p:grpSpPr>
        <p:pic>
          <p:nvPicPr>
            <p:cNvPr id="23" name="Picture 22" descr="C:\Users\kawakami\Pictures\CaptIt\Ci11122713054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astelsSmooth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3013" y="1806574"/>
              <a:ext cx="2354262" cy="2130442"/>
            </a:xfrm>
            <a:prstGeom prst="rect">
              <a:avLst/>
            </a:prstGeom>
            <a:noFill/>
            <a:ln w="127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741" y="1923028"/>
              <a:ext cx="606180" cy="8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Picture 6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" b="41639"/>
          <a:stretch/>
        </p:blipFill>
        <p:spPr bwMode="auto">
          <a:xfrm>
            <a:off x="3014654" y="2374666"/>
            <a:ext cx="1800000" cy="155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正方形/長方形 25"/>
          <p:cNvSpPr/>
          <p:nvPr/>
        </p:nvSpPr>
        <p:spPr>
          <a:xfrm>
            <a:off x="3014654" y="1806574"/>
            <a:ext cx="1800000" cy="21672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Rectangle 18"/>
          <p:cNvSpPr>
            <a:spLocks noChangeArrowheads="1"/>
          </p:cNvSpPr>
          <p:nvPr/>
        </p:nvSpPr>
        <p:spPr bwMode="auto">
          <a:xfrm>
            <a:off x="3033713" y="3212229"/>
            <a:ext cx="1690687" cy="12999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2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sp>
        <p:nvSpPr>
          <p:cNvPr id="28" name="Text Box 13">
            <a:extLst>
              <a:ext uri="{FF2B5EF4-FFF2-40B4-BE49-F238E27FC236}">
                <a16:creationId xmlns:a16="http://schemas.microsoft.com/office/drawing/2014/main" id="{E3CB6D57-DF86-4B2F-B3BF-49D2DB7C7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104910"/>
            <a:ext cx="7786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 Online CLOSE UP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タイアップサイト標準パッケージ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BC482B-A0B4-FCAF-6EC5-92990FD78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467" y="1867982"/>
            <a:ext cx="1608070" cy="2245589"/>
          </a:xfrm>
          <a:prstGeom prst="rect">
            <a:avLst/>
          </a:prstGeom>
        </p:spPr>
      </p:pic>
      <p:sp>
        <p:nvSpPr>
          <p:cNvPr id="21" name="正方形/長方形 20"/>
          <p:cNvSpPr/>
          <p:nvPr/>
        </p:nvSpPr>
        <p:spPr>
          <a:xfrm>
            <a:off x="1484099" y="3796938"/>
            <a:ext cx="515438" cy="35352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900" b="1" dirty="0">
                <a:latin typeface="メイリオ" panose="020B0604030504040204" pitchFamily="50" charset="-128"/>
                <a:ea typeface="メイリオ" panose="020B0604030504040204" pitchFamily="50" charset="-128"/>
                <a:cs typeface="Arial" pitchFamily="34" charset="0"/>
              </a:rPr>
              <a:t>1</a:t>
            </a:r>
            <a:endParaRPr lang="ja-JP" altLang="en-US" sz="900" b="1" dirty="0"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F93B0DE5-4017-BDF5-0A7B-BE681D8E30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3713" y="1834250"/>
            <a:ext cx="1470646" cy="63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7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E581934-1522-3351-6E04-D67465C33FCC}"/>
              </a:ext>
            </a:extLst>
          </p:cNvPr>
          <p:cNvGrpSpPr/>
          <p:nvPr/>
        </p:nvGrpSpPr>
        <p:grpSpPr>
          <a:xfrm>
            <a:off x="433379" y="1079863"/>
            <a:ext cx="2700000" cy="3250837"/>
            <a:chOff x="433379" y="1079863"/>
            <a:chExt cx="2700000" cy="3250837"/>
          </a:xfrm>
        </p:grpSpPr>
        <p:pic>
          <p:nvPicPr>
            <p:cNvPr id="9278" name="Picture 62" descr="C:\Users\kkasuga\Desktop\DIO画面キャプチャ\DIOメール再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" b="35214"/>
            <a:stretch/>
          </p:blipFill>
          <p:spPr bwMode="auto">
            <a:xfrm>
              <a:off x="433379" y="1341438"/>
              <a:ext cx="2700000" cy="29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正方形/長方形 8"/>
            <p:cNvSpPr/>
            <p:nvPr/>
          </p:nvSpPr>
          <p:spPr>
            <a:xfrm>
              <a:off x="433379" y="1079863"/>
              <a:ext cx="2700000" cy="325083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" name="正方形/長方形 2"/>
          <p:cNvSpPr/>
          <p:nvPr/>
        </p:nvSpPr>
        <p:spPr>
          <a:xfrm>
            <a:off x="444500" y="1803400"/>
            <a:ext cx="2565400" cy="3683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ja-JP" altLang="en-US" sz="9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Arial" pitchFamily="34" charset="0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356B347-3A6B-4A3B-864C-107F46621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133774"/>
              </p:ext>
            </p:extLst>
          </p:nvPr>
        </p:nvGraphicFramePr>
        <p:xfrm>
          <a:off x="3492500" y="1341438"/>
          <a:ext cx="4724400" cy="2038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587750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メール媒体名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メール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ヘッダー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2731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全角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38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文字以内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×5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行（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URL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リンク含む）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テキスト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配信頻度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毎週水曜日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想定配信数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約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134,000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通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0.08%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22636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¥200,000</a:t>
                      </a:r>
                    </a:p>
                  </a:txBody>
                  <a:tcPr marL="180000" marR="6350" marT="635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</a:tbl>
          </a:graphicData>
        </a:graphic>
      </p:graphicFrame>
      <p:sp>
        <p:nvSpPr>
          <p:cNvPr id="10" name="Text Box 13">
            <a:extLst>
              <a:ext uri="{FF2B5EF4-FFF2-40B4-BE49-F238E27FC236}">
                <a16:creationId xmlns:a16="http://schemas.microsoft.com/office/drawing/2014/main" id="{0E2E628C-9699-438E-BCE8-4FDD5F1C9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227461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　ヘッダー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8945D58-BD6A-F608-6E85-605B7564054D}"/>
              </a:ext>
            </a:extLst>
          </p:cNvPr>
          <p:cNvSpPr/>
          <p:nvPr/>
        </p:nvSpPr>
        <p:spPr>
          <a:xfrm>
            <a:off x="453209" y="1378677"/>
            <a:ext cx="983706" cy="302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2B4E540-CC06-E82B-D4DA-00192D270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97" y="1160851"/>
            <a:ext cx="1075145" cy="5199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/>
          <p:cNvSpPr txBox="1"/>
          <p:nvPr/>
        </p:nvSpPr>
        <p:spPr>
          <a:xfrm>
            <a:off x="200025" y="6180642"/>
            <a:ext cx="34307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通常料金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 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万円＋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万円＝</a:t>
            </a:r>
            <a:r>
              <a: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300</a:t>
            </a:r>
            <a:r>
              <a: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万円 ⇒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336925" y="6127882"/>
            <a:ext cx="280076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両媒体の掲載タイミングは同じ週を原則としますが、</a:t>
            </a:r>
            <a:endParaRPr lang="en-US" altLang="ja-JP" sz="8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枠の空き状況により変動することもございます。</a:t>
            </a:r>
            <a:endParaRPr kumimoji="1" lang="ja-JP" altLang="en-US" sz="8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864458" y="6129002"/>
            <a:ext cx="1442236" cy="360000"/>
          </a:xfrm>
          <a:prstGeom prst="rect">
            <a:avLst/>
          </a:prstGeom>
          <a:solidFill>
            <a:srgbClr val="FF0000"/>
          </a:solidFill>
        </p:spPr>
        <p:txBody>
          <a:bodyPr wrap="none" lIns="72000" tIns="72000" rIns="72000" bIns="0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250</a:t>
            </a: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万円</a:t>
            </a:r>
            <a:r>
              <a: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週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178597" y="6135657"/>
            <a:ext cx="658367" cy="355276"/>
          </a:xfrm>
          <a:prstGeom prst="rect">
            <a:avLst/>
          </a:prstGeom>
          <a:solidFill>
            <a:srgbClr val="FF0000"/>
          </a:solidFill>
          <a:ln w="19050" cmpd="dbl">
            <a:noFill/>
          </a:ln>
        </p:spPr>
        <p:txBody>
          <a:bodyPr wrap="none" lIns="72000" tIns="72000" rIns="72000" bIns="36000" rtlCol="0" anchor="ctr">
            <a:spAutoFit/>
          </a:bodyPr>
          <a:lstStyle/>
          <a:p>
            <a:pPr algn="ctr"/>
            <a:r>
              <a:rPr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パッケージ</a:t>
            </a:r>
            <a:endParaRPr lang="en-US" altLang="ja-JP" sz="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特別料金</a:t>
            </a:r>
            <a:endParaRPr kumimoji="1" lang="ja-JP" altLang="en-US" sz="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Text Box 13">
            <a:extLst>
              <a:ext uri="{FF2B5EF4-FFF2-40B4-BE49-F238E27FC236}">
                <a16:creationId xmlns:a16="http://schemas.microsoft.com/office/drawing/2014/main" id="{5FC85068-9CE6-4A79-8188-FCBA66AA7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42" y="227461"/>
            <a:ext cx="7786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ダブルビルボードパック</a:t>
            </a:r>
            <a:endParaRPr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25" name="表 24">
            <a:extLst>
              <a:ext uri="{FF2B5EF4-FFF2-40B4-BE49-F238E27FC236}">
                <a16:creationId xmlns:a16="http://schemas.microsoft.com/office/drawing/2014/main" id="{7C677048-2E90-4C55-AFEB-AE8F70217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899639"/>
              </p:ext>
            </p:extLst>
          </p:nvPr>
        </p:nvGraphicFramePr>
        <p:xfrm>
          <a:off x="3812585" y="899191"/>
          <a:ext cx="4486279" cy="2598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360">
                  <a:extLst>
                    <a:ext uri="{9D8B030D-6E8A-4147-A177-3AD203B41FA5}">
                      <a16:colId xmlns:a16="http://schemas.microsoft.com/office/drawing/2014/main" val="2084779961"/>
                    </a:ext>
                  </a:extLst>
                </a:gridCol>
                <a:gridCol w="3406919">
                  <a:extLst>
                    <a:ext uri="{9D8B030D-6E8A-4147-A177-3AD203B41FA5}">
                      <a16:colId xmlns:a16="http://schemas.microsoft.com/office/drawing/2014/main" val="1169555060"/>
                    </a:ext>
                  </a:extLst>
                </a:gridCol>
              </a:tblGrid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DI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3211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561057"/>
                  </a:ext>
                </a:extLst>
              </a:tr>
              <a:tr h="20057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509135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期間中掲載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70290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375791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970×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3187406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270848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14726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40,000imp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56219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0.20%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773577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886830"/>
                  </a:ext>
                </a:extLst>
              </a:tr>
              <a:tr h="19973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¥1,000,000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06185"/>
                  </a:ext>
                </a:extLst>
              </a:tr>
              <a:tr h="20057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70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</a:txBody>
                  <a:tcPr marL="163636" marR="5773" marT="5773" marB="41564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687980"/>
                  </a:ext>
                </a:extLst>
              </a:tr>
            </a:tbl>
          </a:graphicData>
        </a:graphic>
      </p:graphicFrame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F7A06B7-D02F-4E3B-AC2B-FD00DD266D4A}"/>
              </a:ext>
            </a:extLst>
          </p:cNvPr>
          <p:cNvSpPr txBox="1"/>
          <p:nvPr/>
        </p:nvSpPr>
        <p:spPr>
          <a:xfrm>
            <a:off x="191147" y="908016"/>
            <a:ext cx="27355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DI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43" name="表 42">
            <a:extLst>
              <a:ext uri="{FF2B5EF4-FFF2-40B4-BE49-F238E27FC236}">
                <a16:creationId xmlns:a16="http://schemas.microsoft.com/office/drawing/2014/main" id="{39C43F19-ABE7-4677-B782-E76766A5F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001637"/>
              </p:ext>
            </p:extLst>
          </p:nvPr>
        </p:nvGraphicFramePr>
        <p:xfrm>
          <a:off x="3812585" y="3523994"/>
          <a:ext cx="4496914" cy="2574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133">
                  <a:extLst>
                    <a:ext uri="{9D8B030D-6E8A-4147-A177-3AD203B41FA5}">
                      <a16:colId xmlns:a16="http://schemas.microsoft.com/office/drawing/2014/main" val="2414073616"/>
                    </a:ext>
                  </a:extLst>
                </a:gridCol>
                <a:gridCol w="3426781">
                  <a:extLst>
                    <a:ext uri="{9D8B030D-6E8A-4147-A177-3AD203B41FA5}">
                      <a16:colId xmlns:a16="http://schemas.microsoft.com/office/drawing/2014/main" val="1439883043"/>
                    </a:ext>
                  </a:extLst>
                </a:gridCol>
              </a:tblGrid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媒体名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日経メディカル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Online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650768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メニュー名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ビルボード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57507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掲載面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ほぼ全ページ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91434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表示形式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ローテーション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236643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枠数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71656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原稿サイズ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左右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970×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天地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250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ピクセル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/150KB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以内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282589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原稿種類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HTML5、GIF、JPEG、PNG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290358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掲載開始日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毎週火曜日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419038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想定表示回数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65,000imp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4423519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想定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CTR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0.50%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466403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期間</a:t>
                      </a:r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/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回数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週間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73938"/>
                  </a:ext>
                </a:extLst>
              </a:tr>
              <a:tr h="19482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料金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¥2,000,000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1854"/>
                  </a:ext>
                </a:extLst>
              </a:tr>
              <a:tr h="18420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備考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C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・フリークエンシーコントロール設定あり</a:t>
                      </a:r>
                    </a:p>
                  </a:txBody>
                  <a:tcPr marL="148760" marR="7872" marT="7872" marB="3778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93256"/>
                  </a:ext>
                </a:extLst>
              </a:tr>
            </a:tbl>
          </a:graphicData>
        </a:graphic>
      </p:graphicFrame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60CC176-0D09-4E2C-900D-6E6C7C378E6F}"/>
              </a:ext>
            </a:extLst>
          </p:cNvPr>
          <p:cNvSpPr txBox="1"/>
          <p:nvPr/>
        </p:nvSpPr>
        <p:spPr>
          <a:xfrm>
            <a:off x="234059" y="3569899"/>
            <a:ext cx="17824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日経メディカル 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Online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BE1DC78-D94D-84B9-F4A5-6A4153A03B59}"/>
              </a:ext>
            </a:extLst>
          </p:cNvPr>
          <p:cNvGrpSpPr/>
          <p:nvPr/>
        </p:nvGrpSpPr>
        <p:grpSpPr>
          <a:xfrm>
            <a:off x="768770" y="3866789"/>
            <a:ext cx="1747635" cy="2168426"/>
            <a:chOff x="768770" y="3866789"/>
            <a:chExt cx="1747635" cy="2168426"/>
          </a:xfrm>
        </p:grpSpPr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DB5F70E5-6A5E-4F38-B9EF-D9D74F9D3628}"/>
                </a:ext>
              </a:extLst>
            </p:cNvPr>
            <p:cNvGrpSpPr/>
            <p:nvPr/>
          </p:nvGrpSpPr>
          <p:grpSpPr>
            <a:xfrm>
              <a:off x="775520" y="3893361"/>
              <a:ext cx="1740885" cy="2130274"/>
              <a:chOff x="513655" y="1352550"/>
              <a:chExt cx="2803713" cy="4006506"/>
            </a:xfrm>
          </p:grpSpPr>
          <p:pic>
            <p:nvPicPr>
              <p:cNvPr id="44" name="Picture 2">
                <a:extLst>
                  <a:ext uri="{FF2B5EF4-FFF2-40B4-BE49-F238E27FC236}">
                    <a16:creationId xmlns:a16="http://schemas.microsoft.com/office/drawing/2014/main" id="{70335FCA-BA3E-456A-9EA0-054D55F084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93" t="102" r="11885" b="97019"/>
              <a:stretch/>
            </p:blipFill>
            <p:spPr bwMode="auto">
              <a:xfrm>
                <a:off x="515428" y="1352550"/>
                <a:ext cx="28019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>
                <a:extLst>
                  <a:ext uri="{FF2B5EF4-FFF2-40B4-BE49-F238E27FC236}">
                    <a16:creationId xmlns:a16="http://schemas.microsoft.com/office/drawing/2014/main" id="{345DB9CE-D088-4D8F-9162-346FE58884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93" t="3090" r="11885" b="79324"/>
              <a:stretch/>
            </p:blipFill>
            <p:spPr bwMode="auto">
              <a:xfrm>
                <a:off x="513655" y="2538916"/>
                <a:ext cx="2801940" cy="28201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B85CB054-1250-4868-9909-1A95269D447D}"/>
                  </a:ext>
                </a:extLst>
              </p:cNvPr>
              <p:cNvSpPr/>
              <p:nvPr/>
            </p:nvSpPr>
            <p:spPr>
              <a:xfrm>
                <a:off x="600335" y="1814215"/>
                <a:ext cx="2628580" cy="7001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050" b="1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ビルボード</a:t>
                </a:r>
              </a:p>
            </p:txBody>
          </p:sp>
        </p:grp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9127257-6C9E-4DC7-952E-5FCEA8AF7680}"/>
                </a:ext>
              </a:extLst>
            </p:cNvPr>
            <p:cNvSpPr/>
            <p:nvPr/>
          </p:nvSpPr>
          <p:spPr>
            <a:xfrm>
              <a:off x="768770" y="3866789"/>
              <a:ext cx="1739784" cy="2168426"/>
            </a:xfrm>
            <a:prstGeom prst="rect">
              <a:avLst/>
            </a:prstGeom>
            <a:noFill/>
            <a:ln w="127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0C9FA07-3AA5-C570-9AA4-6F6BF9060B84}"/>
              </a:ext>
            </a:extLst>
          </p:cNvPr>
          <p:cNvGrpSpPr/>
          <p:nvPr/>
        </p:nvGrpSpPr>
        <p:grpSpPr>
          <a:xfrm>
            <a:off x="775520" y="1263337"/>
            <a:ext cx="1736595" cy="2024764"/>
            <a:chOff x="775520" y="1263337"/>
            <a:chExt cx="1736595" cy="202476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B7C764F8-32A0-542A-E8E3-11C2B9BCB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5520" y="1263337"/>
              <a:ext cx="1736595" cy="2024764"/>
            </a:xfrm>
            <a:prstGeom prst="rect">
              <a:avLst/>
            </a:prstGeom>
          </p:spPr>
        </p:pic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4DF0122-4ADD-7BF0-164E-8C94A39C742E}"/>
                </a:ext>
              </a:extLst>
            </p:cNvPr>
            <p:cNvSpPr/>
            <p:nvPr/>
          </p:nvSpPr>
          <p:spPr>
            <a:xfrm>
              <a:off x="822591" y="1634248"/>
              <a:ext cx="1632141" cy="3722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5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ビルボード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9370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51BCF592701B74FB95E0F63F34B3E8C" ma:contentTypeVersion="20" ma:contentTypeDescription="新しいドキュメントを作成します。" ma:contentTypeScope="" ma:versionID="64d2c69f2b3d66bf60e160d510b1c92a">
  <xsd:schema xmlns:xsd="http://www.w3.org/2001/XMLSchema" xmlns:xs="http://www.w3.org/2001/XMLSchema" xmlns:p="http://schemas.microsoft.com/office/2006/metadata/properties" xmlns:ns2="dc369000-971c-4de2-98e9-ecd6e5b4885d" xmlns:ns3="eb54e04a-f2ad-4feb-b211-739ca8db5bc3" targetNamespace="http://schemas.microsoft.com/office/2006/metadata/properties" ma:root="true" ma:fieldsID="329180797ca92357aa07610b1d614669" ns2:_="" ns3:_="">
    <xsd:import namespace="dc369000-971c-4de2-98e9-ecd6e5b4885d"/>
    <xsd:import namespace="eb54e04a-f2ad-4feb-b211-739ca8db5bc3"/>
    <xsd:element name="properties">
      <xsd:complexType>
        <xsd:sequence>
          <xsd:element name="documentManagement">
            <xsd:complexType>
              <xsd:all>
                <xsd:element ref="ns2:_x5099__x8003_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69000-971c-4de2-98e9-ecd6e5b4885d" elementFormDefault="qualified">
    <xsd:import namespace="http://schemas.microsoft.com/office/2006/documentManagement/types"/>
    <xsd:import namespace="http://schemas.microsoft.com/office/infopath/2007/PartnerControls"/>
    <xsd:element name="_x5099__x8003_" ma:index="8" nillable="true" ma:displayName="備考" ma:internalName="_x5099__x8003_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54bca362-144e-4619-a219-53031a33eb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4e04a-f2ad-4feb-b211-739ca8db5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8e9ca5-de69-4118-913c-c881dbe0963c}" ma:internalName="TaxCatchAll" ma:showField="CatchAllData" ma:web="eb54e04a-f2ad-4feb-b211-739ca8db5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369000-971c-4de2-98e9-ecd6e5b4885d">
      <Terms xmlns="http://schemas.microsoft.com/office/infopath/2007/PartnerControls"/>
    </lcf76f155ced4ddcb4097134ff3c332f>
    <TaxCatchAll xmlns="eb54e04a-f2ad-4feb-b211-739ca8db5bc3" xsi:nil="true"/>
    <_x5099__x8003_ xmlns="dc369000-971c-4de2-98e9-ecd6e5b4885d" xsi:nil="true"/>
  </documentManagement>
</p:properties>
</file>

<file path=customXml/itemProps1.xml><?xml version="1.0" encoding="utf-8"?>
<ds:datastoreItem xmlns:ds="http://schemas.openxmlformats.org/officeDocument/2006/customXml" ds:itemID="{27DBE974-865B-44F7-A716-3543DFC451F3}"/>
</file>

<file path=customXml/itemProps2.xml><?xml version="1.0" encoding="utf-8"?>
<ds:datastoreItem xmlns:ds="http://schemas.openxmlformats.org/officeDocument/2006/customXml" ds:itemID="{76FEAFF7-E79C-417C-ACD8-2D746997A9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8A86FB-923F-4AD5-B5BE-6825F1904EF4}">
  <ds:schemaRefs>
    <ds:schemaRef ds:uri="http://purl.org/dc/elements/1.1/"/>
    <ds:schemaRef ds:uri="dc369000-971c-4de2-98e9-ecd6e5b4885d"/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eb54e04a-f2ad-4feb-b211-739ca8db5bc3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1478</Words>
  <Application>Microsoft Office PowerPoint</Application>
  <PresentationFormat>画面に合わせる (4:3)</PresentationFormat>
  <Paragraphs>450</Paragraphs>
  <Slides>10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HGP創英角ｺﾞｼｯｸUB</vt:lpstr>
      <vt:lpstr>Meiryo UI</vt:lpstr>
      <vt:lpstr>メイリオ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渡部 直樹</dc:creator>
  <cp:lastModifiedBy>藤田 恵美</cp:lastModifiedBy>
  <cp:revision>21</cp:revision>
  <cp:lastPrinted>2026-06-29T05:31:56Z</cp:lastPrinted>
  <dcterms:created xsi:type="dcterms:W3CDTF">2012-01-12T13:51:28Z</dcterms:created>
  <dcterms:modified xsi:type="dcterms:W3CDTF">2026-08-04T02:51:26Z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0x010100A51BCF592701B74FB95E0F63F34B3E8C</vt:lpwstr>
  </property>
</Properties>
</file>