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7" r:id="rId5"/>
    <p:sldId id="417" r:id="rId6"/>
    <p:sldId id="530" r:id="rId7"/>
    <p:sldId id="538" r:id="rId8"/>
    <p:sldId id="440" r:id="rId9"/>
    <p:sldId id="532" r:id="rId10"/>
  </p:sldIdLst>
  <p:sldSz cx="9144000" cy="6858000" type="screen4x3"/>
  <p:notesSz cx="7104063" cy="10234613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CA00"/>
    <a:srgbClr val="92D050"/>
    <a:srgbClr val="006600"/>
    <a:srgbClr val="FFFFFF"/>
    <a:srgbClr val="F3F3F3"/>
    <a:srgbClr val="EAEAEA"/>
    <a:srgbClr val="FF3300"/>
    <a:srgbClr val="0000CC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E9A970-517E-4F95-81DE-A3A1E2593332}" v="2" dt="2026-08-04T02:56:50.5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DBED569-4797-4DF1-A0F4-6AAB3CD982D8}" styleName="淡色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/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151" autoAdjust="0"/>
    <p:restoredTop sz="96261" autoAdjust="0"/>
  </p:normalViewPr>
  <p:slideViewPr>
    <p:cSldViewPr snapToGrid="0">
      <p:cViewPr>
        <p:scale>
          <a:sx n="120" d="100"/>
          <a:sy n="120" d="100"/>
        </p:scale>
        <p:origin x="124" y="-1896"/>
      </p:cViewPr>
      <p:guideLst>
        <p:guide orient="horz" pos="1026"/>
        <p:guide pos="2903"/>
      </p:guideLst>
    </p:cSldViewPr>
  </p:slideViewPr>
  <p:notesTextViewPr>
    <p:cViewPr>
      <p:scale>
        <a:sx n="66" d="100"/>
        <a:sy n="66" d="100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-2124" y="-90"/>
      </p:cViewPr>
      <p:guideLst>
        <p:guide orient="horz" pos="3224"/>
        <p:guide pos="22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恵美藤田" userId="3330581840_tp_dropbox_plus" providerId="OAuth2" clId="{1572D322-643F-444A-BEB8-1CB1BF3896C3}"/>
    <pc:docChg chg="undo redo custSel modSld">
      <pc:chgData name="恵美藤田" userId="3330581840_tp_dropbox_plus" providerId="OAuth2" clId="{1572D322-643F-444A-BEB8-1CB1BF3896C3}" dt="2026-08-04T02:56:50.506" v="120"/>
      <pc:docMkLst>
        <pc:docMk/>
      </pc:docMkLst>
      <pc:sldChg chg="modSp mod">
        <pc:chgData name="恵美藤田" userId="3330581840_tp_dropbox_plus" providerId="OAuth2" clId="{1572D322-643F-444A-BEB8-1CB1BF3896C3}" dt="2026-08-04T02:56:50.506" v="120"/>
        <pc:sldMkLst>
          <pc:docMk/>
          <pc:sldMk cId="0" sldId="417"/>
        </pc:sldMkLst>
        <pc:graphicFrameChg chg="mod modGraphic">
          <ac:chgData name="恵美藤田" userId="3330581840_tp_dropbox_plus" providerId="OAuth2" clId="{1572D322-643F-444A-BEB8-1CB1BF3896C3}" dt="2026-08-04T02:56:50.506" v="120"/>
          <ac:graphicFrameMkLst>
            <pc:docMk/>
            <pc:sldMk cId="0" sldId="417"/>
            <ac:graphicFrameMk id="2" creationId="{00000000-0000-0000-0000-000000000000}"/>
          </ac:graphicFrameMkLst>
        </pc:graphicFrameChg>
        <pc:graphicFrameChg chg="modGraphic">
          <ac:chgData name="恵美藤田" userId="3330581840_tp_dropbox_plus" providerId="OAuth2" clId="{1572D322-643F-444A-BEB8-1CB1BF3896C3}" dt="2026-08-04T02:53:40.055" v="112" actId="6549"/>
          <ac:graphicFrameMkLst>
            <pc:docMk/>
            <pc:sldMk cId="0" sldId="417"/>
            <ac:graphicFrameMk id="3" creationId="{4BDF2489-C514-4A3A-A2E8-125751FE918A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5" y="1"/>
            <a:ext cx="3077367" cy="510496"/>
          </a:xfrm>
          <a:prstGeom prst="rect">
            <a:avLst/>
          </a:prstGeom>
        </p:spPr>
        <p:txBody>
          <a:bodyPr vert="horz" lIns="94576" tIns="47289" rIns="94576" bIns="472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4025025" y="1"/>
            <a:ext cx="3077367" cy="510496"/>
          </a:xfrm>
          <a:prstGeom prst="rect">
            <a:avLst/>
          </a:prstGeom>
        </p:spPr>
        <p:txBody>
          <a:bodyPr vert="horz" wrap="square" lIns="94576" tIns="47289" rIns="94576" bIns="472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FB43F761-04D7-48E4-8F39-A324034D1322}" type="datetime1">
              <a:rPr lang="ja-JP" altLang="en-US"/>
              <a:pPr>
                <a:defRPr/>
              </a:pPr>
              <a:t>2026/8/4</a:t>
            </a:fld>
            <a:endParaRPr lang="en-US" altLang="ja-JP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5" y="9722472"/>
            <a:ext cx="3077367" cy="510496"/>
          </a:xfrm>
          <a:prstGeom prst="rect">
            <a:avLst/>
          </a:prstGeom>
        </p:spPr>
        <p:txBody>
          <a:bodyPr vert="horz" lIns="94576" tIns="47289" rIns="94576" bIns="472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4025025" y="9722472"/>
            <a:ext cx="3077367" cy="510496"/>
          </a:xfrm>
          <a:prstGeom prst="rect">
            <a:avLst/>
          </a:prstGeom>
        </p:spPr>
        <p:txBody>
          <a:bodyPr vert="horz" wrap="square" lIns="94576" tIns="47289" rIns="94576" bIns="472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797BC587-746B-450F-8E51-F93CCDA64C6E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4621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5" y="1"/>
            <a:ext cx="3077367" cy="510496"/>
          </a:xfrm>
          <a:prstGeom prst="rect">
            <a:avLst/>
          </a:prstGeom>
        </p:spPr>
        <p:txBody>
          <a:bodyPr vert="horz" lIns="94576" tIns="47289" rIns="94576" bIns="472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4025025" y="1"/>
            <a:ext cx="3077367" cy="510496"/>
          </a:xfrm>
          <a:prstGeom prst="rect">
            <a:avLst/>
          </a:prstGeom>
        </p:spPr>
        <p:txBody>
          <a:bodyPr vert="horz" wrap="square" lIns="94576" tIns="47289" rIns="94576" bIns="472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BB881C58-5006-44F2-8925-C88541345A3C}" type="datetime1">
              <a:rPr lang="ja-JP" altLang="en-US"/>
              <a:pPr>
                <a:defRPr/>
              </a:pPr>
              <a:t>2026/8/4</a:t>
            </a:fld>
            <a:endParaRPr lang="en-US" altLang="ja-JP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576" tIns="47289" rIns="94576" bIns="47289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709906" y="4862886"/>
            <a:ext cx="5684257" cy="4602695"/>
          </a:xfrm>
          <a:prstGeom prst="rect">
            <a:avLst/>
          </a:prstGeom>
        </p:spPr>
        <p:txBody>
          <a:bodyPr vert="horz" wrap="square" lIns="94576" tIns="47289" rIns="94576" bIns="4728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5" y="9722472"/>
            <a:ext cx="3077367" cy="510496"/>
          </a:xfrm>
          <a:prstGeom prst="rect">
            <a:avLst/>
          </a:prstGeom>
        </p:spPr>
        <p:txBody>
          <a:bodyPr vert="horz" lIns="94576" tIns="47289" rIns="94576" bIns="472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4025025" y="9722472"/>
            <a:ext cx="3077367" cy="510496"/>
          </a:xfrm>
          <a:prstGeom prst="rect">
            <a:avLst/>
          </a:prstGeom>
        </p:spPr>
        <p:txBody>
          <a:bodyPr vert="horz" wrap="square" lIns="94576" tIns="47289" rIns="94576" bIns="472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6C694551-A9B1-492A-ADC3-F833D09E92C5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74083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2150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E7781E2-8290-4AEB-B4E1-251A0D4F1106}" type="slidenum">
              <a:rPr lang="ja-JP" altLang="en-US" smtClean="0"/>
              <a:pPr/>
              <a:t>1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4025025" y="9722472"/>
            <a:ext cx="3077367" cy="510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76" tIns="47289" rIns="94576" bIns="47289" anchor="b"/>
          <a:lstStyle/>
          <a:p>
            <a:pPr algn="r"/>
            <a:fld id="{AFF07059-B8B1-450E-88FE-D2C6B18E63CC}" type="slidenum">
              <a:rPr lang="en-US" altLang="ja-JP" sz="1200" b="1">
                <a:solidFill>
                  <a:srgbClr val="000000"/>
                </a:solidFill>
              </a:rPr>
              <a:pPr algn="r"/>
              <a:t>2</a:t>
            </a:fld>
            <a:endParaRPr lang="en-US" altLang="ja-JP" sz="1200" b="1">
              <a:solidFill>
                <a:srgbClr val="000000"/>
              </a:solidFill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61EFCE8-7107-41D4-AE90-316E42B627EE}" type="slidenum">
              <a:rPr lang="en-US" altLang="ja-JP" b="1" smtClean="0">
                <a:solidFill>
                  <a:srgbClr val="000000"/>
                </a:solidFill>
                <a:latin typeface="Arial" charset="0"/>
              </a:rPr>
              <a:pPr/>
              <a:t>5</a:t>
            </a:fld>
            <a:endParaRPr lang="en-US" altLang="ja-JP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EF237F5-2054-4BA9-B925-E486F175C5D5}" type="slidenum">
              <a:rPr lang="en-US" altLang="ja-JP" b="1" smtClean="0">
                <a:solidFill>
                  <a:srgbClr val="000000"/>
                </a:solidFill>
                <a:latin typeface="Arial" charset="0"/>
              </a:rPr>
              <a:pPr/>
              <a:t>6</a:t>
            </a:fld>
            <a:endParaRPr lang="en-US" altLang="ja-JP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5"/>
          <p:cNvSpPr txBox="1">
            <a:spLocks/>
          </p:cNvSpPr>
          <p:nvPr userDrawn="1"/>
        </p:nvSpPr>
        <p:spPr bwMode="auto">
          <a:xfrm>
            <a:off x="8243888" y="6538913"/>
            <a:ext cx="900112" cy="3651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r" eaLnBrk="1" hangingPunct="1">
              <a:defRPr/>
            </a:pPr>
            <a:fld id="{5A2FF736-1ECB-4D6F-9562-F0FFCC572E08}" type="slidenum">
              <a:rPr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 algn="r" eaLnBrk="1" hangingPunct="1">
                <a:defRPr/>
              </a:pPr>
              <a:t>‹#›</a:t>
            </a:fld>
            <a:endParaRPr lang="en-US" altLang="ja-JP" sz="160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pPr>
              <a:defRPr/>
            </a:pPr>
            <a:fld id="{2C04A345-078A-4FDE-B603-F2D8E64D6605}" type="datetime1">
              <a:rPr lang="ja-JP" altLang="en-US" smtClean="0"/>
              <a:pPr>
                <a:defRPr/>
              </a:pPr>
              <a:t>2026/8/4</a:t>
            </a:fld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A177A82-CF2D-4A56-9DCF-0BD1AE314C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FE28C7-C050-467A-9FD3-31AF94B8D619}"/>
              </a:ext>
            </a:extLst>
          </p:cNvPr>
          <p:cNvSpPr txBox="1"/>
          <p:nvPr userDrawn="1"/>
        </p:nvSpPr>
        <p:spPr>
          <a:xfrm>
            <a:off x="319246" y="5528845"/>
            <a:ext cx="600792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■広告掲載の申込み・入稿については、以下の資料をご覧ください。 </a:t>
            </a:r>
          </a:p>
          <a:p>
            <a:r>
              <a:rPr lang="en-US" altLang="ja-JP" sz="1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https://www.nikkeibp.co.jp/images/houjin/ad/upload/bp_kitei.pdf</a:t>
            </a:r>
            <a:endParaRPr kumimoji="1" lang="ja-JP" altLang="en-US" sz="1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399E178-D446-49A2-AC1B-C80AED78290A}"/>
              </a:ext>
            </a:extLst>
          </p:cNvPr>
          <p:cNvSpPr txBox="1"/>
          <p:nvPr userDrawn="1"/>
        </p:nvSpPr>
        <p:spPr>
          <a:xfrm>
            <a:off x="319246" y="6124654"/>
            <a:ext cx="597888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ja-JP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■HTML5 </a:t>
            </a:r>
            <a:r>
              <a:rPr lang="ja-JP" altLang="de-DE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入稿規定</a:t>
            </a:r>
          </a:p>
          <a:p>
            <a:r>
              <a:rPr lang="de-DE" altLang="ja-JP" sz="1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https://adweb.nikkeibp.co.jp/adweb/wad/doc/bp_kitei_html5.pdf</a:t>
            </a:r>
            <a:endParaRPr kumimoji="1" lang="ja-JP" altLang="en-US" sz="1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CE13DAC7-5615-4774-84DB-02BEE5611B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437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D771FF2-767F-4F15-91F2-A8DB8D5F65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2725"/>
            <a:ext cx="9144000" cy="295275"/>
          </a:xfrm>
          <a:prstGeom prst="rect">
            <a:avLst/>
          </a:prstGeom>
        </p:spPr>
      </p:pic>
      <p:sp>
        <p:nvSpPr>
          <p:cNvPr id="2" name="Rectangle 6"/>
          <p:cNvSpPr txBox="1">
            <a:spLocks noChangeArrowheads="1"/>
          </p:cNvSpPr>
          <p:nvPr userDrawn="1"/>
        </p:nvSpPr>
        <p:spPr bwMode="auto">
          <a:xfrm>
            <a:off x="8429625" y="6602413"/>
            <a:ext cx="64293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r" eaLnBrk="1" hangingPunct="1">
              <a:defRPr/>
            </a:pPr>
            <a:fld id="{1320161E-00D6-4C72-B432-EF513E34F02A}" type="slidenum">
              <a:rPr lang="en-US" altLang="ja-JP" sz="12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 algn="r" eaLnBrk="1" hangingPunct="1">
                <a:defRPr/>
              </a:pPr>
              <a:t>‹#›</a:t>
            </a:fld>
            <a:endParaRPr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820A01A-8CF7-4F82-8888-568F19DF7F58}"/>
              </a:ext>
            </a:extLst>
          </p:cNvPr>
          <p:cNvSpPr txBox="1"/>
          <p:nvPr userDrawn="1"/>
        </p:nvSpPr>
        <p:spPr>
          <a:xfrm>
            <a:off x="323528" y="6613525"/>
            <a:ext cx="74027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ja-JP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 </a:t>
            </a:r>
            <a:r>
              <a:rPr lang="ja-JP" altLang="de-DE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問い合わせ先</a:t>
            </a:r>
            <a:r>
              <a:rPr lang="de-DE" altLang="ja-JP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] med-ad@nikkeibp.co.jp </a:t>
            </a:r>
            <a:r>
              <a:rPr lang="ja-JP" altLang="en-U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de-DE" altLang="ja-JP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 AD Web ] https://www.nikkeibp.co.jp/ad/ </a:t>
            </a:r>
            <a:endParaRPr lang="de-DE" altLang="ja-JP" sz="1200" b="1" dirty="0">
              <a:solidFill>
                <a:schemeClr val="bg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C9FE376A-F426-4563-81DF-005EDC21E7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2725"/>
            <a:ext cx="9144000" cy="29527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BED92B1-E570-4BAB-9543-22E8AAE75B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4375"/>
          </a:xfrm>
          <a:prstGeom prst="rect">
            <a:avLst/>
          </a:prstGeom>
        </p:spPr>
      </p:pic>
      <p:sp>
        <p:nvSpPr>
          <p:cNvPr id="2" name="Rectangle 6"/>
          <p:cNvSpPr txBox="1">
            <a:spLocks noChangeArrowheads="1"/>
          </p:cNvSpPr>
          <p:nvPr userDrawn="1"/>
        </p:nvSpPr>
        <p:spPr bwMode="auto">
          <a:xfrm>
            <a:off x="8429625" y="6602413"/>
            <a:ext cx="64293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r" eaLnBrk="1" hangingPunct="1">
              <a:defRPr/>
            </a:pPr>
            <a:fld id="{5C83D928-E1D1-4C4A-A2BF-1C8A56BBCBFA}" type="slidenum">
              <a:rPr lang="en-US" altLang="ja-JP" sz="12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 algn="r" eaLnBrk="1" hangingPunct="1">
                <a:defRPr/>
              </a:pPr>
              <a:t>‹#›</a:t>
            </a:fld>
            <a:endParaRPr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236"/>
          <p:cNvSpPr txBox="1">
            <a:spLocks noChangeArrowheads="1"/>
          </p:cNvSpPr>
          <p:nvPr userDrawn="1"/>
        </p:nvSpPr>
        <p:spPr bwMode="auto">
          <a:xfrm>
            <a:off x="250825" y="6568461"/>
            <a:ext cx="8294688" cy="3381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表示回数・配信数は目安であり、それらを保証するものではございません。</a:t>
            </a:r>
            <a:endParaRPr lang="en-US" altLang="ja-JP" sz="8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>
              <a:defRPr/>
            </a:pPr>
            <a:r>
              <a:rPr lang="en-US" altLang="ja-JP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料金には別途消費税がかかります。　</a:t>
            </a:r>
            <a:r>
              <a:rPr lang="en-US" altLang="ja-JP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料金、枠数、仕様等は、予告なく変更する場合がございます。　</a:t>
            </a:r>
            <a:r>
              <a:rPr lang="en-US" altLang="ja-JP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申込み、入稿については別途資料でご確認ください。</a:t>
            </a:r>
            <a:endParaRPr lang="en-US" altLang="ja-JP" sz="8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2291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9D3A2838-0FA5-491C-8808-21028033F20F}" type="datetime1">
              <a:rPr lang="ja-JP" altLang="en-US"/>
              <a:pPr>
                <a:defRPr/>
              </a:pPr>
              <a:t>2026/8/4</a:t>
            </a:fld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47" r:id="rId1"/>
    <p:sldLayoutId id="2147488248" r:id="rId2"/>
    <p:sldLayoutId id="2147488249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01A2ABB-ED4E-48A4-A9FA-11AF971EEBEA}"/>
              </a:ext>
            </a:extLst>
          </p:cNvPr>
          <p:cNvSpPr txBox="1"/>
          <p:nvPr/>
        </p:nvSpPr>
        <p:spPr>
          <a:xfrm>
            <a:off x="319246" y="188640"/>
            <a:ext cx="10134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altLang="ja-JP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</a:t>
            </a:r>
            <a:r>
              <a:rPr lang="en-US" altLang="ja-JP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26</a:t>
            </a:r>
            <a:r>
              <a:rPr lang="ja-JP" altLang="is-I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lang="ja-JP" altLang="is-I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endParaRPr kumimoji="1" lang="ja-JP" altLang="en-US" sz="1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4BDF2489-C514-4A3A-A2E8-125751FE91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820440"/>
              </p:ext>
            </p:extLst>
          </p:nvPr>
        </p:nvGraphicFramePr>
        <p:xfrm>
          <a:off x="619899" y="4929139"/>
          <a:ext cx="3517901" cy="204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97">
                  <a:extLst>
                    <a:ext uri="{9D8B030D-6E8A-4147-A177-3AD203B41FA5}">
                      <a16:colId xmlns:a16="http://schemas.microsoft.com/office/drawing/2014/main" val="291429687"/>
                    </a:ext>
                  </a:extLst>
                </a:gridCol>
                <a:gridCol w="1460404">
                  <a:extLst>
                    <a:ext uri="{9D8B030D-6E8A-4147-A177-3AD203B41FA5}">
                      <a16:colId xmlns:a16="http://schemas.microsoft.com/office/drawing/2014/main" val="1494055635"/>
                    </a:ext>
                  </a:extLst>
                </a:gridCol>
              </a:tblGrid>
              <a:tr h="20456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月間ページビュー数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79,081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584109"/>
                  </a:ext>
                </a:extLst>
              </a:tr>
            </a:tbl>
          </a:graphicData>
        </a:graphic>
      </p:graphicFrame>
      <p:sp>
        <p:nvSpPr>
          <p:cNvPr id="1027" name="Text Box 13"/>
          <p:cNvSpPr txBox="1">
            <a:spLocks noChangeArrowheads="1"/>
          </p:cNvSpPr>
          <p:nvPr/>
        </p:nvSpPr>
        <p:spPr bwMode="auto">
          <a:xfrm>
            <a:off x="595313" y="238279"/>
            <a:ext cx="7786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日経メディカル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Oncology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とは？</a:t>
            </a:r>
          </a:p>
        </p:txBody>
      </p:sp>
      <p:sp>
        <p:nvSpPr>
          <p:cNvPr id="1028" name="Rectangle 50"/>
          <p:cNvSpPr>
            <a:spLocks noChangeArrowheads="1"/>
          </p:cNvSpPr>
          <p:nvPr/>
        </p:nvSpPr>
        <p:spPr bwMode="auto">
          <a:xfrm>
            <a:off x="4225925" y="1711325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30" name="テキスト ボックス 236"/>
          <p:cNvSpPr txBox="1">
            <a:spLocks noChangeArrowheads="1"/>
          </p:cNvSpPr>
          <p:nvPr/>
        </p:nvSpPr>
        <p:spPr bwMode="auto">
          <a:xfrm>
            <a:off x="595313" y="5151140"/>
            <a:ext cx="1903085" cy="21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36000" bIns="36000">
            <a:spAutoFit/>
          </a:bodyPr>
          <a:lstStyle/>
          <a:p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◆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2026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月実績（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Atlas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調べ）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AutoShape 91"/>
          <p:cNvSpPr>
            <a:spLocks noChangeArrowheads="1"/>
          </p:cNvSpPr>
          <p:nvPr/>
        </p:nvSpPr>
        <p:spPr bwMode="auto">
          <a:xfrm>
            <a:off x="642938" y="4593093"/>
            <a:ext cx="1684337" cy="263525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49001"/>
              </a:srgbClr>
            </a:outerShdw>
          </a:effectLst>
        </p:spPr>
        <p:txBody>
          <a:bodyPr wrap="none" anchor="ctr"/>
          <a:lstStyle/>
          <a:p>
            <a:pPr>
              <a:lnSpc>
                <a:spcPct val="110000"/>
              </a:lnSpc>
              <a:defRPr/>
            </a:pPr>
            <a:r>
              <a:rPr lang="en-US" altLang="ja-JP" sz="1200" dirty="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▶</a:t>
            </a:r>
            <a:r>
              <a:rPr lang="ja-JP" altLang="en-US" sz="1200" dirty="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サイトデータ</a:t>
            </a:r>
            <a:endParaRPr lang="ja-JP" altLang="en-US" sz="700" dirty="0">
              <a:solidFill>
                <a:srgbClr val="FFFFFF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AutoShape 91"/>
          <p:cNvSpPr>
            <a:spLocks noChangeArrowheads="1"/>
          </p:cNvSpPr>
          <p:nvPr/>
        </p:nvSpPr>
        <p:spPr bwMode="auto">
          <a:xfrm>
            <a:off x="4942966" y="4081878"/>
            <a:ext cx="1684337" cy="263525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49001"/>
              </a:srgbClr>
            </a:outerShdw>
          </a:effectLst>
        </p:spPr>
        <p:txBody>
          <a:bodyPr wrap="none" anchor="ctr"/>
          <a:lstStyle/>
          <a:p>
            <a:pPr>
              <a:lnSpc>
                <a:spcPct val="110000"/>
              </a:lnSpc>
              <a:defRPr/>
            </a:pPr>
            <a:r>
              <a:rPr lang="en-US" altLang="ja-JP" sz="1200" dirty="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▶</a:t>
            </a:r>
            <a:r>
              <a:rPr lang="ja-JP" altLang="en-US" sz="1200" dirty="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会員属性</a:t>
            </a:r>
            <a:endParaRPr lang="ja-JP" altLang="en-US" sz="700" dirty="0">
              <a:solidFill>
                <a:srgbClr val="FFFFFF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95313" y="5743891"/>
            <a:ext cx="7862887" cy="707886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「日経メディカル</a:t>
            </a:r>
            <a: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Oncology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」は、日経メディカルの特設サイトの一つです。</a:t>
            </a: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2007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月、「癌</a:t>
            </a:r>
            <a: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Experts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」としてサイト開設以来、癌治療に焦点を絞り、国内外の最新知見を提供してきました。</a:t>
            </a: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「日経メディカル</a:t>
            </a:r>
            <a: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Oncology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」は、メールマガジン「日経メディカル</a:t>
            </a:r>
            <a: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Oncology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メール」（非定期）の配信を希望する日経メディカル</a:t>
            </a:r>
            <a: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Online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の登録者を、“「日経メディカル</a:t>
            </a:r>
            <a: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Oncology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」会員”として運営しています。 </a:t>
            </a: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405918"/>
              </p:ext>
            </p:extLst>
          </p:nvPr>
        </p:nvGraphicFramePr>
        <p:xfrm>
          <a:off x="4942966" y="4444572"/>
          <a:ext cx="3517901" cy="1217930"/>
        </p:xfrm>
        <a:graphic>
          <a:graphicData uri="http://schemas.openxmlformats.org/drawingml/2006/table">
            <a:tbl>
              <a:tblPr/>
              <a:tblGrid>
                <a:gridCol w="2185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勤務医（病院・診療所・研究所など）</a:t>
                      </a:r>
                    </a:p>
                  </a:txBody>
                  <a:tcPr marL="17145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13.2%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27,882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病院理事長・院長</a:t>
                      </a:r>
                    </a:p>
                  </a:txBody>
                  <a:tcPr marL="17145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1,348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診療所理事長・院長</a:t>
                      </a:r>
                    </a:p>
                  </a:txBody>
                  <a:tcPr marL="17145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2.2%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4,675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薬剤師</a:t>
                      </a:r>
                    </a:p>
                  </a:txBody>
                  <a:tcPr marL="17145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24.1%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50,9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64</a:t>
                      </a:r>
                      <a:endParaRPr 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看護師ほか</a:t>
                      </a:r>
                    </a:p>
                  </a:txBody>
                  <a:tcPr marL="17145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11.0%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23,377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診療放射線技師ほか</a:t>
                      </a:r>
                    </a:p>
                  </a:txBody>
                  <a:tcPr marL="17145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2.1%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4,378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その他医療従事者</a:t>
                      </a:r>
                    </a:p>
                  </a:txBody>
                  <a:tcPr marL="17145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14.5%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30,850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E03D431-2A4A-49F4-B06B-CC5408764EE7}"/>
              </a:ext>
            </a:extLst>
          </p:cNvPr>
          <p:cNvSpPr/>
          <p:nvPr/>
        </p:nvSpPr>
        <p:spPr>
          <a:xfrm>
            <a:off x="0" y="3902435"/>
            <a:ext cx="9142004" cy="83107"/>
          </a:xfrm>
          <a:prstGeom prst="rect">
            <a:avLst/>
          </a:prstGeom>
          <a:pattFill prst="dkUpDiag">
            <a:fgClr>
              <a:srgbClr val="91CA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7A00148-6D31-43B3-AC09-838DF5194B8A}"/>
              </a:ext>
            </a:extLst>
          </p:cNvPr>
          <p:cNvSpPr txBox="1"/>
          <p:nvPr/>
        </p:nvSpPr>
        <p:spPr>
          <a:xfrm>
            <a:off x="1120489" y="1116915"/>
            <a:ext cx="74168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日経メディカル</a:t>
            </a:r>
            <a:r>
              <a:rPr lang="en-US" altLang="ja-JP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Oncology</a:t>
            </a: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は、</a:t>
            </a:r>
            <a:endParaRPr lang="en-US" altLang="ja-JP" sz="12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日経メディカルが、癌診療に役立つ情報を</a:t>
            </a:r>
            <a:endParaRPr lang="en-US" altLang="ja-JP" sz="12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厳選して提供する臨床医のためのサイトです。</a:t>
            </a:r>
            <a:endParaRPr lang="en-US" altLang="ja-JP" sz="12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endParaRPr lang="ja-JP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癌治療に携わる医療従事者へオリジナル記事として</a:t>
            </a:r>
          </a:p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学会発表を速報するニュースや診療の実際を解説するレポートのほか、</a:t>
            </a:r>
          </a:p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第一線の臨床医に癌診療の現状を語っていただくレビューなどを掲載しています。</a:t>
            </a:r>
          </a:p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		</a:t>
            </a:r>
            <a:endParaRPr lang="en-US" altLang="ja-JP" sz="12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A19055F-6960-4194-8648-09E3B26180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5" t="-950" r="11513" b="79816"/>
          <a:stretch/>
        </p:blipFill>
        <p:spPr bwMode="auto">
          <a:xfrm>
            <a:off x="970384" y="845951"/>
            <a:ext cx="1841620" cy="1571807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18834220-BDFD-4D0C-B846-DFD537C084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203183"/>
              </p:ext>
            </p:extLst>
          </p:nvPr>
        </p:nvGraphicFramePr>
        <p:xfrm>
          <a:off x="250525" y="1412474"/>
          <a:ext cx="8621870" cy="1022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5697">
                  <a:extLst>
                    <a:ext uri="{9D8B030D-6E8A-4147-A177-3AD203B41FA5}">
                      <a16:colId xmlns:a16="http://schemas.microsoft.com/office/drawing/2014/main" val="2451558600"/>
                    </a:ext>
                  </a:extLst>
                </a:gridCol>
                <a:gridCol w="1812613">
                  <a:extLst>
                    <a:ext uri="{9D8B030D-6E8A-4147-A177-3AD203B41FA5}">
                      <a16:colId xmlns:a16="http://schemas.microsoft.com/office/drawing/2014/main" val="1560163597"/>
                    </a:ext>
                  </a:extLst>
                </a:gridCol>
                <a:gridCol w="798990">
                  <a:extLst>
                    <a:ext uri="{9D8B030D-6E8A-4147-A177-3AD203B41FA5}">
                      <a16:colId xmlns:a16="http://schemas.microsoft.com/office/drawing/2014/main" val="1921178830"/>
                    </a:ext>
                  </a:extLst>
                </a:gridCol>
                <a:gridCol w="355107">
                  <a:extLst>
                    <a:ext uri="{9D8B030D-6E8A-4147-A177-3AD203B41FA5}">
                      <a16:colId xmlns:a16="http://schemas.microsoft.com/office/drawing/2014/main" val="1665006778"/>
                    </a:ext>
                  </a:extLst>
                </a:gridCol>
                <a:gridCol w="737296">
                  <a:extLst>
                    <a:ext uri="{9D8B030D-6E8A-4147-A177-3AD203B41FA5}">
                      <a16:colId xmlns:a16="http://schemas.microsoft.com/office/drawing/2014/main" val="2809641639"/>
                    </a:ext>
                  </a:extLst>
                </a:gridCol>
                <a:gridCol w="873979">
                  <a:extLst>
                    <a:ext uri="{9D8B030D-6E8A-4147-A177-3AD203B41FA5}">
                      <a16:colId xmlns:a16="http://schemas.microsoft.com/office/drawing/2014/main" val="2322031754"/>
                    </a:ext>
                  </a:extLst>
                </a:gridCol>
                <a:gridCol w="922534">
                  <a:extLst>
                    <a:ext uri="{9D8B030D-6E8A-4147-A177-3AD203B41FA5}">
                      <a16:colId xmlns:a16="http://schemas.microsoft.com/office/drawing/2014/main" val="2489606875"/>
                    </a:ext>
                  </a:extLst>
                </a:gridCol>
                <a:gridCol w="745654">
                  <a:extLst>
                    <a:ext uri="{9D8B030D-6E8A-4147-A177-3AD203B41FA5}">
                      <a16:colId xmlns:a16="http://schemas.microsoft.com/office/drawing/2014/main" val="359307887"/>
                    </a:ext>
                  </a:extLst>
                </a:gridCol>
              </a:tblGrid>
              <a:tr h="16129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備考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343788"/>
                  </a:ext>
                </a:extLst>
              </a:tr>
              <a:tr h="16129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エントランスアド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期間中掲載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週間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8,000imp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\1,500,000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期間保証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464594"/>
                  </a:ext>
                </a:extLst>
              </a:tr>
              <a:tr h="16129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ビルボード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期間中掲載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週間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8,000imp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¥1,000,000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期間保証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2765179"/>
                  </a:ext>
                </a:extLst>
              </a:tr>
              <a:tr h="161290"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2984918"/>
                  </a:ext>
                </a:extLst>
              </a:tr>
              <a:tr h="16129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タイアップサイト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か月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¥3,000,000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期間保証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827097"/>
                  </a:ext>
                </a:extLst>
              </a:tr>
            </a:tbl>
          </a:graphicData>
        </a:graphic>
      </p:graphicFrame>
      <p:sp>
        <p:nvSpPr>
          <p:cNvPr id="2051" name="Text Box 13"/>
          <p:cNvSpPr txBox="1">
            <a:spLocks noChangeArrowheads="1"/>
          </p:cNvSpPr>
          <p:nvPr/>
        </p:nvSpPr>
        <p:spPr bwMode="auto">
          <a:xfrm>
            <a:off x="595313" y="234950"/>
            <a:ext cx="6950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日経メディカル</a:t>
            </a:r>
            <a:r>
              <a:rPr lang="en-US" altLang="ja-JP" sz="2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Oncology</a:t>
            </a:r>
            <a:r>
              <a:rPr lang="ja-JP" altLang="en-US" sz="2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広告メニュー　一覧</a:t>
            </a:r>
            <a:endParaRPr lang="ja-JP" altLang="en-US" sz="1600" b="1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50525" y="2600966"/>
            <a:ext cx="8621871" cy="1135888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55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日経メディカル</a:t>
            </a:r>
            <a:r>
              <a:rPr kumimoji="1" lang="en-US" altLang="ja-JP" sz="155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Oncology</a:t>
            </a:r>
            <a:r>
              <a:rPr kumimoji="1" lang="ja-JP" altLang="en-US" sz="155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のサイト内広告はすべて、会</a:t>
            </a:r>
            <a:r>
              <a:rPr lang="ja-JP" altLang="en-US" sz="155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員読者がログイン時のみ掲載されます。</a:t>
            </a:r>
            <a:endParaRPr lang="en-US" altLang="ja-JP" sz="155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55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非</a:t>
            </a:r>
            <a:r>
              <a:rPr kumimoji="1" lang="ja-JP" altLang="en-US" sz="155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ログイン時には掲載されません。</a:t>
            </a:r>
            <a:endParaRPr kumimoji="1" lang="en-US" altLang="ja-JP" sz="155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55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メール広告につきましては、読者のログイン／非ログインに関係なく掲載されます。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50525" y="3907713"/>
            <a:ext cx="8744185" cy="40011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日経メディカル</a:t>
            </a:r>
            <a: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Oncology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メールの配信は不定期のため、ヘッダー枠など、メール広告単体での販売はしておりません。</a:t>
            </a: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エントランスアドとビルボードは排他メニューとなりますので、同載は原則ございません。また、フリークエンシーコントロール設定枠となります。</a:t>
            </a: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379F1079-5FDA-41BC-AB0D-0A9A14E3E8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5" t="-950" r="11513" b="63162"/>
          <a:stretch/>
        </p:blipFill>
        <p:spPr bwMode="auto">
          <a:xfrm>
            <a:off x="645531" y="1531432"/>
            <a:ext cx="2338089" cy="356806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13">
            <a:extLst>
              <a:ext uri="{FF2B5EF4-FFF2-40B4-BE49-F238E27FC236}">
                <a16:creationId xmlns:a16="http://schemas.microsoft.com/office/drawing/2014/main" id="{87428A95-BE68-4A41-B1AD-370E6A4B8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533" y="285750"/>
            <a:ext cx="7786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エントランスアド</a:t>
            </a:r>
            <a:endParaRPr lang="ja-JP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5E546857-2A18-49E9-8BDE-ADD633268D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878392"/>
              </p:ext>
            </p:extLst>
          </p:nvPr>
        </p:nvGraphicFramePr>
        <p:xfrm>
          <a:off x="3492500" y="1352550"/>
          <a:ext cx="5384800" cy="3568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3330">
                  <a:extLst>
                    <a:ext uri="{9D8B030D-6E8A-4147-A177-3AD203B41FA5}">
                      <a16:colId xmlns:a16="http://schemas.microsoft.com/office/drawing/2014/main" val="2414073616"/>
                    </a:ext>
                  </a:extLst>
                </a:gridCol>
                <a:gridCol w="4141470">
                  <a:extLst>
                    <a:ext uri="{9D8B030D-6E8A-4147-A177-3AD203B41FA5}">
                      <a16:colId xmlns:a16="http://schemas.microsoft.com/office/drawing/2014/main" val="1439883043"/>
                    </a:ext>
                  </a:extLst>
                </a:gridCol>
              </a:tblGrid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媒体名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日経メディカル</a:t>
                      </a:r>
                      <a:r>
                        <a:rPr lang="en-US" altLang="ja-JP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Oncology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650768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エントランスアド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657507"/>
                  </a:ext>
                </a:extLst>
              </a:tr>
              <a:tr h="1299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91434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期間中掲載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6236643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71656"/>
                  </a:ext>
                </a:extLst>
              </a:tr>
              <a:tr h="16815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原稿サイズ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①ヘッドバナー：左右</a:t>
                      </a:r>
                      <a:r>
                        <a:rPr lang="en-US" altLang="ja-JP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1,004×</a:t>
                      </a:r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天地</a:t>
                      </a:r>
                      <a:r>
                        <a:rPr lang="en-US" altLang="ja-JP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80</a:t>
                      </a:r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ピクセル</a:t>
                      </a:r>
                      <a:r>
                        <a:rPr lang="en-US" altLang="ja-JP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/150KB</a:t>
                      </a:r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以内</a:t>
                      </a:r>
                      <a:br>
                        <a:rPr lang="en-US" altLang="ja-JP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</a:br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②③サイドバナー：左右</a:t>
                      </a:r>
                      <a:r>
                        <a:rPr lang="en-US" altLang="ja-JP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145×</a:t>
                      </a:r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天地</a:t>
                      </a:r>
                      <a:r>
                        <a:rPr lang="en-US" altLang="ja-JP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600</a:t>
                      </a:r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ピクセル</a:t>
                      </a:r>
                      <a:r>
                        <a:rPr lang="en-US" altLang="ja-JP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/150KB</a:t>
                      </a:r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以内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282589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原稿種類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HTML5、GIF、JPEG、PNG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5290358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掲載開始日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毎週火曜日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419038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8,000imp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4423519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</a:t>
                      </a:r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CTR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0.50%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466403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週間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0073938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  <a:endParaRPr lang="ja-JP" altLang="en-US" sz="1100" b="0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¥1,500,000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381854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備考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・フリークエンシーコントロール設定あり</a:t>
                      </a:r>
                    </a:p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・他の広告枠と申込／入稿期限が異なります。</a:t>
                      </a:r>
                      <a:endParaRPr lang="en-US" altLang="ja-JP" sz="11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申込期限：掲載開始</a:t>
                      </a:r>
                      <a:r>
                        <a:rPr lang="en-US" altLang="ja-JP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12</a:t>
                      </a:r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営業日前</a:t>
                      </a:r>
                      <a:endParaRPr lang="en-US" altLang="ja-JP" sz="11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入稿期限：掲載開始</a:t>
                      </a:r>
                      <a:r>
                        <a:rPr lang="en-US" altLang="ja-JP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10</a:t>
                      </a:r>
                      <a:r>
                        <a:rPr lang="ja-JP" altLang="en-US" sz="11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営業日前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993256"/>
                  </a:ext>
                </a:extLst>
              </a:tr>
            </a:tbl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DE191E7-2356-46BD-93C3-ABAD3D1A8C55}"/>
              </a:ext>
            </a:extLst>
          </p:cNvPr>
          <p:cNvSpPr/>
          <p:nvPr/>
        </p:nvSpPr>
        <p:spPr bwMode="auto">
          <a:xfrm>
            <a:off x="600961" y="1352550"/>
            <a:ext cx="2407580" cy="17888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rPr>
              <a:t>①ヘッドバナー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978558-DDBA-4DE8-A6DA-9139F8E2930A}"/>
              </a:ext>
            </a:extLst>
          </p:cNvPr>
          <p:cNvSpPr/>
          <p:nvPr/>
        </p:nvSpPr>
        <p:spPr bwMode="auto">
          <a:xfrm>
            <a:off x="366461" y="1352550"/>
            <a:ext cx="260409" cy="127524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vert="eaVert"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rPr>
              <a:t>②サイドバナー</a:t>
            </a:r>
            <a:endParaRPr lang="en-US" altLang="ja-JP" sz="900" b="1" dirty="0">
              <a:latin typeface="メイリオ" panose="020B0604030504040204" pitchFamily="50" charset="-128"/>
              <a:ea typeface="メイリオ" panose="020B0604030504040204" pitchFamily="50" charset="-128"/>
              <a:cs typeface="Arial" pitchFamily="34" charset="0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7DB2797-DBF5-4050-98FC-632C7FC56DD5}"/>
              </a:ext>
            </a:extLst>
          </p:cNvPr>
          <p:cNvSpPr/>
          <p:nvPr/>
        </p:nvSpPr>
        <p:spPr>
          <a:xfrm>
            <a:off x="3262156" y="4948284"/>
            <a:ext cx="5770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エントランスアドとビルボードは排他メニューとなりますので、同載は原則ございません。</a:t>
            </a: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r"/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予めご了承ください。</a:t>
            </a: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613C1E9-7144-4A0F-9255-BC71F2C25FD0}"/>
              </a:ext>
            </a:extLst>
          </p:cNvPr>
          <p:cNvSpPr/>
          <p:nvPr/>
        </p:nvSpPr>
        <p:spPr bwMode="auto">
          <a:xfrm>
            <a:off x="3001747" y="1352548"/>
            <a:ext cx="260409" cy="127524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vert="eaVert"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rPr>
              <a:t>③サイドバナー</a:t>
            </a:r>
            <a:endParaRPr lang="en-US" altLang="ja-JP" sz="900" b="1" dirty="0">
              <a:latin typeface="メイリオ" panose="020B0604030504040204" pitchFamily="50" charset="-128"/>
              <a:ea typeface="メイリオ" panose="020B0604030504040204" pitchFamily="50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278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A1D67D76-EFE8-4FC3-8B50-1F9208BFFA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243700"/>
              </p:ext>
            </p:extLst>
          </p:nvPr>
        </p:nvGraphicFramePr>
        <p:xfrm>
          <a:off x="3492499" y="1302120"/>
          <a:ext cx="5202238" cy="2908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2789">
                  <a:extLst>
                    <a:ext uri="{9D8B030D-6E8A-4147-A177-3AD203B41FA5}">
                      <a16:colId xmlns:a16="http://schemas.microsoft.com/office/drawing/2014/main" val="3558805233"/>
                    </a:ext>
                  </a:extLst>
                </a:gridCol>
                <a:gridCol w="3829449">
                  <a:extLst>
                    <a:ext uri="{9D8B030D-6E8A-4147-A177-3AD203B41FA5}">
                      <a16:colId xmlns:a16="http://schemas.microsoft.com/office/drawing/2014/main" val="16048598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媒体名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日経メディカル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Oncology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88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ビルボード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1816033"/>
                  </a:ext>
                </a:extLst>
              </a:tr>
              <a:tr h="11929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0767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期間中掲載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24789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7100347"/>
                  </a:ext>
                </a:extLst>
              </a:tr>
              <a:tr h="27150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原稿サイズ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左右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970×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天地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250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ピクセル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/150KB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以内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4069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原稿種類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HTML5、GIF、JPEG、PNG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98469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掲載開始日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毎週火曜日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1724898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8,000imp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42274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</a:t>
                      </a:r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CTR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0.20%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87805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週間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65211"/>
                  </a:ext>
                </a:extLst>
              </a:tr>
              <a:tr h="11929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¥1,000,000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4892569"/>
                  </a:ext>
                </a:extLst>
              </a:tr>
              <a:tr h="15683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備考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・フリークエンシーコントロール設定あり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649061"/>
                  </a:ext>
                </a:extLst>
              </a:tr>
            </a:tbl>
          </a:graphicData>
        </a:graphic>
      </p:graphicFrame>
      <p:sp>
        <p:nvSpPr>
          <p:cNvPr id="3075" name="Text Box 13"/>
          <p:cNvSpPr txBox="1">
            <a:spLocks noChangeArrowheads="1"/>
          </p:cNvSpPr>
          <p:nvPr/>
        </p:nvSpPr>
        <p:spPr bwMode="auto">
          <a:xfrm>
            <a:off x="595313" y="234950"/>
            <a:ext cx="7786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ビルボード</a:t>
            </a:r>
            <a:endParaRPr lang="ja-JP" altLang="en-US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0562A75-605D-4772-BD99-F102060F5651}"/>
              </a:ext>
            </a:extLst>
          </p:cNvPr>
          <p:cNvSpPr/>
          <p:nvPr/>
        </p:nvSpPr>
        <p:spPr>
          <a:xfrm>
            <a:off x="3415004" y="4281172"/>
            <a:ext cx="5486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エントランスアドとビルボードは排他メニューとなりますので、同載は原則ございません。</a:t>
            </a: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r"/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予めご了承ください。</a:t>
            </a: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259CB1F-36F1-4A5E-AB73-7992E74795E2}"/>
              </a:ext>
            </a:extLst>
          </p:cNvPr>
          <p:cNvGrpSpPr/>
          <p:nvPr/>
        </p:nvGrpSpPr>
        <p:grpSpPr>
          <a:xfrm>
            <a:off x="331915" y="1194139"/>
            <a:ext cx="2930688" cy="3975019"/>
            <a:chOff x="331915" y="1231463"/>
            <a:chExt cx="2930688" cy="3975019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D34EBC6D-D5E3-4F3C-8457-BD0244B7C9C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25" t="-950" r="11513" b="96061"/>
            <a:stretch/>
          </p:blipFill>
          <p:spPr bwMode="auto">
            <a:xfrm>
              <a:off x="331915" y="1231463"/>
              <a:ext cx="2930688" cy="578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04C39A8E-8346-4772-979C-FAEA159490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25" t="4287" r="11513" b="73396"/>
            <a:stretch/>
          </p:blipFill>
          <p:spPr bwMode="auto">
            <a:xfrm>
              <a:off x="353694" y="2584579"/>
              <a:ext cx="2908909" cy="2621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6D9C57D2-446D-477D-97BB-1D6A4F5DAB61}"/>
                </a:ext>
              </a:extLst>
            </p:cNvPr>
            <p:cNvSpPr/>
            <p:nvPr/>
          </p:nvSpPr>
          <p:spPr>
            <a:xfrm>
              <a:off x="415894" y="1810139"/>
              <a:ext cx="2784509" cy="7744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50" b="1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ビルボード</a:t>
              </a:r>
            </a:p>
          </p:txBody>
        </p:sp>
      </p:grp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5B9209F-539C-4A88-B679-339AF2E74A36}"/>
              </a:ext>
            </a:extLst>
          </p:cNvPr>
          <p:cNvSpPr/>
          <p:nvPr/>
        </p:nvSpPr>
        <p:spPr>
          <a:xfrm>
            <a:off x="367862" y="1302120"/>
            <a:ext cx="2869324" cy="3942542"/>
          </a:xfrm>
          <a:prstGeom prst="rect">
            <a:avLst/>
          </a:prstGeom>
          <a:noFill/>
          <a:ln w="127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>
            <a:extLst>
              <a:ext uri="{FF2B5EF4-FFF2-40B4-BE49-F238E27FC236}">
                <a16:creationId xmlns:a16="http://schemas.microsoft.com/office/drawing/2014/main" id="{CE26D26C-4D48-4B24-AAD1-95A2C68278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3" t="102" r="11885" b="70730"/>
          <a:stretch/>
        </p:blipFill>
        <p:spPr bwMode="auto">
          <a:xfrm>
            <a:off x="2101487" y="1887563"/>
            <a:ext cx="1327737" cy="221653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>
            <a:extLst>
              <a:ext uri="{FF2B5EF4-FFF2-40B4-BE49-F238E27FC236}">
                <a16:creationId xmlns:a16="http://schemas.microsoft.com/office/drawing/2014/main" id="{B786DA48-BA1F-4B7C-9DC1-92AE4D3F17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5" t="-950" r="11513" b="62479"/>
          <a:stretch/>
        </p:blipFill>
        <p:spPr bwMode="auto">
          <a:xfrm>
            <a:off x="339197" y="1889164"/>
            <a:ext cx="1425613" cy="221493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17"/>
          <p:cNvSpPr>
            <a:spLocks noChangeArrowheads="1"/>
          </p:cNvSpPr>
          <p:nvPr/>
        </p:nvSpPr>
        <p:spPr bwMode="auto">
          <a:xfrm>
            <a:off x="3009495" y="3830093"/>
            <a:ext cx="419730" cy="148826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rPr>
              <a:t>2</a:t>
            </a:r>
            <a:endParaRPr lang="ja-JP" altLang="en-US" sz="900" b="1" dirty="0">
              <a:latin typeface="メイリオ" panose="020B0604030504040204" pitchFamily="50" charset="-128"/>
              <a:ea typeface="メイリオ" panose="020B0604030504040204" pitchFamily="50" charset="-128"/>
              <a:cs typeface="Arial" pitchFamily="34" charset="0"/>
            </a:endParaRPr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AAD6EE97-2319-455A-A32F-31BF3D1A10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379220"/>
              </p:ext>
            </p:extLst>
          </p:nvPr>
        </p:nvGraphicFramePr>
        <p:xfrm>
          <a:off x="289824" y="4246489"/>
          <a:ext cx="8719659" cy="1723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343">
                  <a:extLst>
                    <a:ext uri="{9D8B030D-6E8A-4147-A177-3AD203B41FA5}">
                      <a16:colId xmlns:a16="http://schemas.microsoft.com/office/drawing/2014/main" val="2783078878"/>
                    </a:ext>
                  </a:extLst>
                </a:gridCol>
                <a:gridCol w="3564595">
                  <a:extLst>
                    <a:ext uri="{9D8B030D-6E8A-4147-A177-3AD203B41FA5}">
                      <a16:colId xmlns:a16="http://schemas.microsoft.com/office/drawing/2014/main" val="1197322561"/>
                    </a:ext>
                  </a:extLst>
                </a:gridCol>
                <a:gridCol w="872041">
                  <a:extLst>
                    <a:ext uri="{9D8B030D-6E8A-4147-A177-3AD203B41FA5}">
                      <a16:colId xmlns:a16="http://schemas.microsoft.com/office/drawing/2014/main" val="2625837726"/>
                    </a:ext>
                  </a:extLst>
                </a:gridCol>
                <a:gridCol w="899603">
                  <a:extLst>
                    <a:ext uri="{9D8B030D-6E8A-4147-A177-3AD203B41FA5}">
                      <a16:colId xmlns:a16="http://schemas.microsoft.com/office/drawing/2014/main" val="4252540500"/>
                    </a:ext>
                  </a:extLst>
                </a:gridCol>
                <a:gridCol w="683580">
                  <a:extLst>
                    <a:ext uri="{9D8B030D-6E8A-4147-A177-3AD203B41FA5}">
                      <a16:colId xmlns:a16="http://schemas.microsoft.com/office/drawing/2014/main" val="678460547"/>
                    </a:ext>
                  </a:extLst>
                </a:gridCol>
                <a:gridCol w="955909">
                  <a:extLst>
                    <a:ext uri="{9D8B030D-6E8A-4147-A177-3AD203B41FA5}">
                      <a16:colId xmlns:a16="http://schemas.microsoft.com/office/drawing/2014/main" val="4134188322"/>
                    </a:ext>
                  </a:extLst>
                </a:gridCol>
                <a:gridCol w="1448588">
                  <a:extLst>
                    <a:ext uri="{9D8B030D-6E8A-4147-A177-3AD203B41FA5}">
                      <a16:colId xmlns:a16="http://schemas.microsoft.com/office/drawing/2014/main" val="2177175986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媒体名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サイズ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1287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★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タイアップサイト（掲載費）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か月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A4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サイズ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ページ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（約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3,000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文字）程度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233700"/>
                  </a:ext>
                </a:extLst>
              </a:tr>
              <a:tr h="29508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日経メディカル</a:t>
                      </a: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Oncology / Close Up</a:t>
                      </a:r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（トップテキストアド）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ローテーション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0,000imp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全角</a:t>
                      </a:r>
                      <a:r>
                        <a:rPr lang="en-US" altLang="zh-C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37</a:t>
                      </a: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文字以内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2317435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日経メディカル </a:t>
                      </a: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Online / </a:t>
                      </a:r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テキストアド・</a:t>
                      </a: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NMO Close Up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ローテーション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4,000,000imp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全角</a:t>
                      </a:r>
                      <a:r>
                        <a:rPr lang="en-US" altLang="zh-C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37</a:t>
                      </a: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文字以内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3499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日経メディカル</a:t>
                      </a: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Oncology</a:t>
                      </a:r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メール </a:t>
                      </a: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 </a:t>
                      </a:r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ヘッダー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202,837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通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全角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38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文字以内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×5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行（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URL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リンク含む）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8570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日経メディカル メール 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 NMO TOPICS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8</a:t>
                      </a:r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約</a:t>
                      </a: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600,000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通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全角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37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文字以内、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行目にリンク先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URL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953074"/>
                  </a:ext>
                </a:extLst>
              </a:tr>
            </a:tbl>
          </a:graphicData>
        </a:graphic>
      </p:graphicFrame>
      <p:sp>
        <p:nvSpPr>
          <p:cNvPr id="7171" name="Text Box 13"/>
          <p:cNvSpPr txBox="1">
            <a:spLocks noChangeArrowheads="1"/>
          </p:cNvSpPr>
          <p:nvPr/>
        </p:nvSpPr>
        <p:spPr bwMode="auto">
          <a:xfrm>
            <a:off x="595313" y="158750"/>
            <a:ext cx="77866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日経メディカル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Oncology CLOSE UP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タイアップサイト標準パッケージ</a:t>
            </a:r>
          </a:p>
        </p:txBody>
      </p:sp>
      <p:sp>
        <p:nvSpPr>
          <p:cNvPr id="9" name="テキスト ボックス 148"/>
          <p:cNvSpPr txBox="1">
            <a:spLocks noChangeArrowheads="1"/>
          </p:cNvSpPr>
          <p:nvPr/>
        </p:nvSpPr>
        <p:spPr bwMode="auto">
          <a:xfrm>
            <a:off x="493713" y="1223963"/>
            <a:ext cx="8399462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ターゲットに効果的な</a:t>
            </a:r>
            <a:r>
              <a: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Web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マーケティングを実現する「日経メディカル</a:t>
            </a:r>
            <a:r>
              <a: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Oncology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」のタイアップサイト。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>
              <a:defRPr/>
            </a:pP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質の高いコンテンツと、医師の興味を引く誘導リンクにより、訴求効果に優れた</a:t>
            </a:r>
            <a:r>
              <a: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PR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の場を提供します。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34"/>
          <p:cNvSpPr txBox="1">
            <a:spLocks noChangeArrowheads="1"/>
          </p:cNvSpPr>
          <p:nvPr/>
        </p:nvSpPr>
        <p:spPr bwMode="auto">
          <a:xfrm>
            <a:off x="5200739" y="1717902"/>
            <a:ext cx="13773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日経メディカル メール</a:t>
            </a:r>
          </a:p>
        </p:txBody>
      </p:sp>
      <p:sp>
        <p:nvSpPr>
          <p:cNvPr id="11" name="テキスト ボックス 60"/>
          <p:cNvSpPr txBox="1">
            <a:spLocks noChangeArrowheads="1"/>
          </p:cNvSpPr>
          <p:nvPr/>
        </p:nvSpPr>
        <p:spPr bwMode="auto">
          <a:xfrm>
            <a:off x="7342260" y="1739245"/>
            <a:ext cx="122341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タイアップサイト★</a:t>
            </a:r>
          </a:p>
        </p:txBody>
      </p:sp>
      <p:grpSp>
        <p:nvGrpSpPr>
          <p:cNvPr id="12" name="グループ化 30"/>
          <p:cNvGrpSpPr>
            <a:grpSpLocks/>
          </p:cNvGrpSpPr>
          <p:nvPr/>
        </p:nvGrpSpPr>
        <p:grpSpPr bwMode="auto">
          <a:xfrm>
            <a:off x="6623122" y="2720535"/>
            <a:ext cx="780797" cy="447120"/>
            <a:chOff x="6354763" y="2892425"/>
            <a:chExt cx="780796" cy="447121"/>
          </a:xfrm>
        </p:grpSpPr>
        <p:cxnSp>
          <p:nvCxnSpPr>
            <p:cNvPr id="13" name="直線矢印コネクタ 12"/>
            <p:cNvCxnSpPr/>
            <p:nvPr/>
          </p:nvCxnSpPr>
          <p:spPr bwMode="auto">
            <a:xfrm>
              <a:off x="6354763" y="2892425"/>
              <a:ext cx="719137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テキスト ボックス 42"/>
            <p:cNvSpPr txBox="1">
              <a:spLocks noChangeArrowheads="1"/>
            </p:cNvSpPr>
            <p:nvPr/>
          </p:nvSpPr>
          <p:spPr bwMode="auto">
            <a:xfrm>
              <a:off x="6373813" y="2970213"/>
              <a:ext cx="761746" cy="369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タイアップ</a:t>
              </a:r>
              <a:endPara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サイトへ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5132949" y="1999132"/>
            <a:ext cx="1452914" cy="1746588"/>
            <a:chOff x="5171049" y="1923376"/>
            <a:chExt cx="1452914" cy="1746588"/>
          </a:xfrm>
        </p:grpSpPr>
        <p:pic>
          <p:nvPicPr>
            <p:cNvPr id="15" name="Picture 26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171049" y="1925862"/>
              <a:ext cx="1452913" cy="915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26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171051" y="2914650"/>
              <a:ext cx="1452912" cy="726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正方形/長方形 29"/>
            <p:cNvSpPr/>
            <p:nvPr/>
          </p:nvSpPr>
          <p:spPr>
            <a:xfrm>
              <a:off x="5171049" y="1923376"/>
              <a:ext cx="1452913" cy="1746588"/>
            </a:xfrm>
            <a:prstGeom prst="rect">
              <a:avLst/>
            </a:prstGeom>
            <a:noFill/>
            <a:ln w="127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Rectangle 17"/>
            <p:cNvSpPr>
              <a:spLocks noChangeArrowheads="1"/>
            </p:cNvSpPr>
            <p:nvPr/>
          </p:nvSpPr>
          <p:spPr bwMode="auto">
            <a:xfrm>
              <a:off x="5205664" y="3339792"/>
              <a:ext cx="1286959" cy="14544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ja-JP" sz="9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Arial" pitchFamily="34" charset="0"/>
                </a:rPr>
                <a:t>4</a:t>
              </a:r>
              <a:endParaRPr lang="ja-JP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endParaRPr>
            </a:p>
          </p:txBody>
        </p:sp>
      </p:grpSp>
      <p:grpSp>
        <p:nvGrpSpPr>
          <p:cNvPr id="32" name="グループ化 39"/>
          <p:cNvGrpSpPr>
            <a:grpSpLocks noChangeAspect="1"/>
          </p:cNvGrpSpPr>
          <p:nvPr/>
        </p:nvGrpSpPr>
        <p:grpSpPr bwMode="auto">
          <a:xfrm>
            <a:off x="5077646" y="3188963"/>
            <a:ext cx="1592881" cy="177684"/>
            <a:chOff x="485775" y="3573463"/>
            <a:chExt cx="2862263" cy="360362"/>
          </a:xfrm>
        </p:grpSpPr>
        <p:sp>
          <p:nvSpPr>
            <p:cNvPr id="33" name="フリーフォーム 32"/>
            <p:cNvSpPr/>
            <p:nvPr/>
          </p:nvSpPr>
          <p:spPr>
            <a:xfrm>
              <a:off x="485775" y="3573463"/>
              <a:ext cx="2862263" cy="223234"/>
            </a:xfrm>
            <a:custGeom>
              <a:avLst/>
              <a:gdLst>
                <a:gd name="connsiteX0" fmla="*/ 0 w 2577830"/>
                <a:gd name="connsiteY0" fmla="*/ 223998 h 223998"/>
                <a:gd name="connsiteX1" fmla="*/ 953311 w 2577830"/>
                <a:gd name="connsiteY1" fmla="*/ 261 h 223998"/>
                <a:gd name="connsiteX2" fmla="*/ 1702340 w 2577830"/>
                <a:gd name="connsiteY2" fmla="*/ 175359 h 223998"/>
                <a:gd name="connsiteX3" fmla="*/ 2577830 w 2577830"/>
                <a:gd name="connsiteY3" fmla="*/ 261 h 223998"/>
                <a:gd name="connsiteX4" fmla="*/ 2577830 w 2577830"/>
                <a:gd name="connsiteY4" fmla="*/ 261 h 223998"/>
                <a:gd name="connsiteX5" fmla="*/ 2577830 w 2577830"/>
                <a:gd name="connsiteY5" fmla="*/ 261 h 223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7830" h="223998">
                  <a:moveTo>
                    <a:pt x="0" y="223998"/>
                  </a:moveTo>
                  <a:cubicBezTo>
                    <a:pt x="334794" y="116182"/>
                    <a:pt x="669588" y="8367"/>
                    <a:pt x="953311" y="261"/>
                  </a:cubicBezTo>
                  <a:cubicBezTo>
                    <a:pt x="1237034" y="-7845"/>
                    <a:pt x="1431587" y="175359"/>
                    <a:pt x="1702340" y="175359"/>
                  </a:cubicBezTo>
                  <a:cubicBezTo>
                    <a:pt x="1973093" y="175359"/>
                    <a:pt x="2577830" y="261"/>
                    <a:pt x="2577830" y="261"/>
                  </a:cubicBezTo>
                  <a:lnTo>
                    <a:pt x="2577830" y="261"/>
                  </a:lnTo>
                  <a:lnTo>
                    <a:pt x="2577830" y="261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フリーフォーム 33"/>
            <p:cNvSpPr/>
            <p:nvPr/>
          </p:nvSpPr>
          <p:spPr>
            <a:xfrm>
              <a:off x="485775" y="3707403"/>
              <a:ext cx="2862263" cy="226422"/>
            </a:xfrm>
            <a:custGeom>
              <a:avLst/>
              <a:gdLst>
                <a:gd name="connsiteX0" fmla="*/ 0 w 2577830"/>
                <a:gd name="connsiteY0" fmla="*/ 223998 h 223998"/>
                <a:gd name="connsiteX1" fmla="*/ 953311 w 2577830"/>
                <a:gd name="connsiteY1" fmla="*/ 261 h 223998"/>
                <a:gd name="connsiteX2" fmla="*/ 1702340 w 2577830"/>
                <a:gd name="connsiteY2" fmla="*/ 175359 h 223998"/>
                <a:gd name="connsiteX3" fmla="*/ 2577830 w 2577830"/>
                <a:gd name="connsiteY3" fmla="*/ 261 h 223998"/>
                <a:gd name="connsiteX4" fmla="*/ 2577830 w 2577830"/>
                <a:gd name="connsiteY4" fmla="*/ 261 h 223998"/>
                <a:gd name="connsiteX5" fmla="*/ 2577830 w 2577830"/>
                <a:gd name="connsiteY5" fmla="*/ 261 h 223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7830" h="223998">
                  <a:moveTo>
                    <a:pt x="0" y="223998"/>
                  </a:moveTo>
                  <a:cubicBezTo>
                    <a:pt x="334794" y="116182"/>
                    <a:pt x="669588" y="8367"/>
                    <a:pt x="953311" y="261"/>
                  </a:cubicBezTo>
                  <a:cubicBezTo>
                    <a:pt x="1237034" y="-7845"/>
                    <a:pt x="1431587" y="175359"/>
                    <a:pt x="1702340" y="175359"/>
                  </a:cubicBezTo>
                  <a:cubicBezTo>
                    <a:pt x="1973093" y="175359"/>
                    <a:pt x="2577830" y="261"/>
                    <a:pt x="2577830" y="261"/>
                  </a:cubicBezTo>
                  <a:lnTo>
                    <a:pt x="2577830" y="261"/>
                  </a:lnTo>
                  <a:lnTo>
                    <a:pt x="2577830" y="261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5" name="テキスト ボックス 148"/>
          <p:cNvSpPr txBox="1">
            <a:spLocks noChangeArrowheads="1"/>
          </p:cNvSpPr>
          <p:nvPr/>
        </p:nvSpPr>
        <p:spPr bwMode="auto">
          <a:xfrm>
            <a:off x="520700" y="6033576"/>
            <a:ext cx="2286000" cy="276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料金 </a:t>
            </a:r>
            <a:r>
              <a:rPr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￥</a:t>
            </a:r>
            <a:r>
              <a:rPr lang="en-US" altLang="ja-JP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3,000,000.-</a:t>
            </a:r>
            <a:endParaRPr lang="ja-JP" altLang="en-US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148"/>
          <p:cNvSpPr txBox="1">
            <a:spLocks noChangeArrowheads="1"/>
          </p:cNvSpPr>
          <p:nvPr/>
        </p:nvSpPr>
        <p:spPr bwMode="auto">
          <a:xfrm>
            <a:off x="2846388" y="6067043"/>
            <a:ext cx="590391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制作費は別途。遠方取材や謝礼なども別途お見積りいたします。詳細はお問い合わせください。</a:t>
            </a:r>
          </a:p>
        </p:txBody>
      </p:sp>
      <p:sp>
        <p:nvSpPr>
          <p:cNvPr id="48" name="Rectangle 17"/>
          <p:cNvSpPr>
            <a:spLocks noChangeArrowheads="1"/>
          </p:cNvSpPr>
          <p:nvPr/>
        </p:nvSpPr>
        <p:spPr bwMode="auto">
          <a:xfrm>
            <a:off x="330990" y="3021480"/>
            <a:ext cx="912005" cy="18176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rPr>
              <a:t>1</a:t>
            </a:r>
            <a:endParaRPr lang="ja-JP" altLang="en-US" sz="900" b="1" dirty="0">
              <a:latin typeface="メイリオ" panose="020B0604030504040204" pitchFamily="50" charset="-128"/>
              <a:ea typeface="メイリオ" panose="020B0604030504040204" pitchFamily="50" charset="-128"/>
              <a:cs typeface="Arial" pitchFamily="34" charset="0"/>
            </a:endParaRPr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7379520" y="1999133"/>
            <a:ext cx="1629964" cy="1738938"/>
          </a:xfrm>
          <a:prstGeom prst="rect">
            <a:avLst/>
          </a:prstGeom>
          <a:solidFill>
            <a:srgbClr val="91CA00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kumimoji="1" lang="en-US" altLang="ja-JP" b="1" dirty="0">
              <a:solidFill>
                <a:schemeClr val="bg1">
                  <a:lumMod val="9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algn="ctr"/>
            <a:endParaRPr kumimoji="1" lang="en-US" altLang="ja-JP" sz="1600" b="1" dirty="0">
              <a:solidFill>
                <a:schemeClr val="bg1">
                  <a:lumMod val="9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algn="ctr"/>
            <a:r>
              <a:rPr kumimoji="1" lang="ja-JP" altLang="en-US" sz="1600" b="1" dirty="0">
                <a:solidFill>
                  <a:schemeClr val="bg1">
                    <a:lumMod val="9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日経メディカル</a:t>
            </a:r>
            <a:r>
              <a:rPr kumimoji="1" lang="en-US" altLang="ja-JP" sz="1600" b="1" dirty="0">
                <a:solidFill>
                  <a:schemeClr val="bg1">
                    <a:lumMod val="9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Oncology</a:t>
            </a:r>
            <a:r>
              <a:rPr lang="en-US" altLang="ja-JP" sz="1600" b="1" dirty="0">
                <a:solidFill>
                  <a:schemeClr val="bg1">
                    <a:lumMod val="9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 CLOSE UP!</a:t>
            </a:r>
          </a:p>
          <a:p>
            <a:pPr algn="ctr"/>
            <a:endParaRPr lang="en-US" altLang="ja-JP" sz="500" b="1" dirty="0">
              <a:solidFill>
                <a:schemeClr val="bg1">
                  <a:lumMod val="9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algn="ctr"/>
            <a:endParaRPr lang="en-US" altLang="ja-JP" sz="500" b="1" dirty="0">
              <a:solidFill>
                <a:schemeClr val="bg1">
                  <a:lumMod val="9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algn="ctr"/>
            <a:endParaRPr lang="en-US" altLang="ja-JP" sz="500" b="1" dirty="0">
              <a:solidFill>
                <a:schemeClr val="bg1">
                  <a:lumMod val="9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algn="ctr"/>
            <a:endParaRPr lang="en-US" altLang="ja-JP" sz="500" b="1" dirty="0">
              <a:solidFill>
                <a:schemeClr val="bg1">
                  <a:lumMod val="9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algn="ctr"/>
            <a:endParaRPr lang="en-US" altLang="ja-JP" sz="500" b="1" dirty="0">
              <a:solidFill>
                <a:schemeClr val="bg1">
                  <a:lumMod val="9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</p:txBody>
      </p:sp>
      <p:sp>
        <p:nvSpPr>
          <p:cNvPr id="51" name="テキスト ボックス 34"/>
          <p:cNvSpPr txBox="1">
            <a:spLocks noChangeArrowheads="1"/>
          </p:cNvSpPr>
          <p:nvPr/>
        </p:nvSpPr>
        <p:spPr bwMode="auto">
          <a:xfrm>
            <a:off x="236456" y="1717902"/>
            <a:ext cx="1513556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日経メディカル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Oncology</a:t>
            </a:r>
            <a:endParaRPr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34"/>
          <p:cNvSpPr txBox="1">
            <a:spLocks noChangeArrowheads="1"/>
          </p:cNvSpPr>
          <p:nvPr/>
        </p:nvSpPr>
        <p:spPr bwMode="auto">
          <a:xfrm>
            <a:off x="2032464" y="1717902"/>
            <a:ext cx="138852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日経メディカル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Online</a:t>
            </a:r>
            <a:endParaRPr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3" name="Picture 3"/>
          <p:cNvPicPr>
            <a:picLocks noChangeAspect="1" noChangeArrowheads="1"/>
          </p:cNvPicPr>
          <p:nvPr/>
        </p:nvPicPr>
        <p:blipFill rotWithShape="1">
          <a:blip r:embed="rId7" cstate="print"/>
          <a:srcRect b="16347"/>
          <a:stretch/>
        </p:blipFill>
        <p:spPr bwMode="auto">
          <a:xfrm>
            <a:off x="3715469" y="1999132"/>
            <a:ext cx="1348060" cy="1746000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127000" dist="12699" dir="16200000" algn="ctr" rotWithShape="0">
              <a:schemeClr val="bg2">
                <a:alpha val="70000"/>
              </a:schemeClr>
            </a:outerShdw>
          </a:effectLst>
        </p:spPr>
      </p:pic>
      <p:sp>
        <p:nvSpPr>
          <p:cNvPr id="54" name="テキスト ボックス 34"/>
          <p:cNvSpPr txBox="1">
            <a:spLocks noChangeArrowheads="1"/>
          </p:cNvSpPr>
          <p:nvPr/>
        </p:nvSpPr>
        <p:spPr bwMode="auto">
          <a:xfrm>
            <a:off x="3458941" y="1717902"/>
            <a:ext cx="1859805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日経メディカル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Oncology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メール</a:t>
            </a:r>
          </a:p>
        </p:txBody>
      </p:sp>
      <p:sp>
        <p:nvSpPr>
          <p:cNvPr id="55" name="Rectangle 17"/>
          <p:cNvSpPr>
            <a:spLocks noChangeArrowheads="1"/>
          </p:cNvSpPr>
          <p:nvPr/>
        </p:nvSpPr>
        <p:spPr bwMode="auto">
          <a:xfrm>
            <a:off x="3747995" y="2316539"/>
            <a:ext cx="1286959" cy="28572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rPr>
              <a:t>3</a:t>
            </a:r>
            <a:endParaRPr lang="ja-JP" altLang="en-US" sz="900" b="1" dirty="0">
              <a:latin typeface="メイリオ" panose="020B0604030504040204" pitchFamily="50" charset="-128"/>
              <a:ea typeface="メイリオ" panose="020B0604030504040204" pitchFamily="50" charset="-128"/>
              <a:cs typeface="Arial" pitchFamily="34" charset="0"/>
            </a:endParaRPr>
          </a:p>
        </p:txBody>
      </p:sp>
      <p:sp>
        <p:nvSpPr>
          <p:cNvPr id="59" name="Rectangle 17">
            <a:extLst>
              <a:ext uri="{FF2B5EF4-FFF2-40B4-BE49-F238E27FC236}">
                <a16:creationId xmlns:a16="http://schemas.microsoft.com/office/drawing/2014/main" id="{5FEC890A-3ACC-46CA-81AF-BA54778D2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571" y="3620482"/>
            <a:ext cx="426442" cy="11759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rPr>
              <a:t>2</a:t>
            </a:r>
            <a:endParaRPr lang="ja-JP" altLang="en-US" sz="900" b="1" dirty="0">
              <a:latin typeface="メイリオ" panose="020B0604030504040204" pitchFamily="50" charset="-128"/>
              <a:ea typeface="メイリオ" panose="020B0604030504040204" pitchFamily="50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912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">
          <a:solidFill>
            <a:schemeClr val="tx1"/>
          </a:solidFill>
        </a:ln>
      </a:spPr>
      <a:bodyPr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369000-971c-4de2-98e9-ecd6e5b4885d">
      <Terms xmlns="http://schemas.microsoft.com/office/infopath/2007/PartnerControls"/>
    </lcf76f155ced4ddcb4097134ff3c332f>
    <TaxCatchAll xmlns="eb54e04a-f2ad-4feb-b211-739ca8db5bc3" xsi:nil="true"/>
    <_x5099__x8003_ xmlns="dc369000-971c-4de2-98e9-ecd6e5b4885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51BCF592701B74FB95E0F63F34B3E8C" ma:contentTypeVersion="20" ma:contentTypeDescription="新しいドキュメントを作成します。" ma:contentTypeScope="" ma:versionID="64d2c69f2b3d66bf60e160d510b1c92a">
  <xsd:schema xmlns:xsd="http://www.w3.org/2001/XMLSchema" xmlns:xs="http://www.w3.org/2001/XMLSchema" xmlns:p="http://schemas.microsoft.com/office/2006/metadata/properties" xmlns:ns2="dc369000-971c-4de2-98e9-ecd6e5b4885d" xmlns:ns3="eb54e04a-f2ad-4feb-b211-739ca8db5bc3" targetNamespace="http://schemas.microsoft.com/office/2006/metadata/properties" ma:root="true" ma:fieldsID="329180797ca92357aa07610b1d614669" ns2:_="" ns3:_="">
    <xsd:import namespace="dc369000-971c-4de2-98e9-ecd6e5b4885d"/>
    <xsd:import namespace="eb54e04a-f2ad-4feb-b211-739ca8db5bc3"/>
    <xsd:element name="properties">
      <xsd:complexType>
        <xsd:sequence>
          <xsd:element name="documentManagement">
            <xsd:complexType>
              <xsd:all>
                <xsd:element ref="ns2:_x5099__x8003_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369000-971c-4de2-98e9-ecd6e5b4885d" elementFormDefault="qualified">
    <xsd:import namespace="http://schemas.microsoft.com/office/2006/documentManagement/types"/>
    <xsd:import namespace="http://schemas.microsoft.com/office/infopath/2007/PartnerControls"/>
    <xsd:element name="_x5099__x8003_" ma:index="8" nillable="true" ma:displayName="備考" ma:internalName="_x5099__x8003_">
      <xsd:simpleType>
        <xsd:restriction base="dms:Text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54bca362-144e-4619-a219-53031a33eb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54e04a-f2ad-4feb-b211-739ca8db5bc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c8e9ca5-de69-4118-913c-c881dbe0963c}" ma:internalName="TaxCatchAll" ma:showField="CatchAllData" ma:web="eb54e04a-f2ad-4feb-b211-739ca8db5b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D7393C-DB79-4A1B-9B8E-C20BA299FA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9B9437-439A-4B24-B462-1600D7BB8378}">
  <ds:schemaRefs>
    <ds:schemaRef ds:uri="http://schemas.microsoft.com/office/2006/documentManagement/types"/>
    <ds:schemaRef ds:uri="http://purl.org/dc/dcmitype/"/>
    <ds:schemaRef ds:uri="http://purl.org/dc/terms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eb54e04a-f2ad-4feb-b211-739ca8db5bc3"/>
    <ds:schemaRef ds:uri="dc369000-971c-4de2-98e9-ecd6e5b4885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61DF4D0-76CD-4E69-B100-D163F2565BE9}"/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834</Words>
  <Application>Microsoft Office PowerPoint</Application>
  <PresentationFormat>画面に合わせる (4:3)</PresentationFormat>
  <Paragraphs>211</Paragraphs>
  <Slides>6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Meiryo UI</vt:lpstr>
      <vt:lpstr>メイリオ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渡部 直樹</dc:creator>
  <cp:lastModifiedBy>藤田 恵美</cp:lastModifiedBy>
  <cp:revision>16</cp:revision>
  <cp:lastPrinted>2026-06-02T04:42:56Z</cp:lastPrinted>
  <dcterms:created xsi:type="dcterms:W3CDTF">2012-01-13T01:22:27Z</dcterms:created>
  <dcterms:modified xsi:type="dcterms:W3CDTF">2026-08-04T02:57:01Z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0x010100A51BCF592701B74FB95E0F63F34B3E8C</vt:lpwstr>
  </property>
</Properties>
</file>