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7" r:id="rId5"/>
    <p:sldId id="417" r:id="rId6"/>
    <p:sldId id="527" r:id="rId7"/>
    <p:sldId id="538" r:id="rId8"/>
    <p:sldId id="440" r:id="rId9"/>
    <p:sldId id="520" r:id="rId10"/>
    <p:sldId id="529" r:id="rId11"/>
    <p:sldId id="429" r:id="rId12"/>
    <p:sldId id="528" r:id="rId13"/>
    <p:sldId id="539" r:id="rId14"/>
  </p:sldIdLst>
  <p:sldSz cx="9144000" cy="6858000" type="screen4x3"/>
  <p:notesSz cx="6807200" cy="9939338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63" userDrawn="1">
          <p15:clr>
            <a:srgbClr val="A4A3A4"/>
          </p15:clr>
        </p15:guide>
        <p15:guide id="2" pos="2177" userDrawn="1">
          <p15:clr>
            <a:srgbClr val="A4A3A4"/>
          </p15:clr>
        </p15:guide>
        <p15:guide id="3" orient="horz" pos="3131" userDrawn="1">
          <p15:clr>
            <a:srgbClr val="A4A3A4"/>
          </p15:clr>
        </p15:guide>
        <p15:guide id="4" pos="214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C92"/>
    <a:srgbClr val="337070"/>
    <a:srgbClr val="449896"/>
    <a:srgbClr val="33CCCC"/>
    <a:srgbClr val="FFFFFF"/>
    <a:srgbClr val="D9D9D9"/>
    <a:srgbClr val="66FFFF"/>
    <a:srgbClr val="DEE3E4"/>
    <a:srgbClr val="DCE6E6"/>
    <a:srgbClr val="E3E6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淡色スタイル 1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DBED569-4797-4DF1-A0F4-6AAB3CD982D8}" styleName="淡色 3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スタイルなし/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220" autoAdjust="0"/>
    <p:restoredTop sz="92256" autoAdjust="0"/>
  </p:normalViewPr>
  <p:slideViewPr>
    <p:cSldViewPr snapToGrid="0">
      <p:cViewPr>
        <p:scale>
          <a:sx n="80" d="100"/>
          <a:sy n="80" d="100"/>
        </p:scale>
        <p:origin x="1240" y="220"/>
      </p:cViewPr>
      <p:guideLst>
        <p:guide orient="horz" pos="1026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2202" y="90"/>
      </p:cViewPr>
      <p:guideLst>
        <p:guide orient="horz" pos="3163"/>
        <p:guide pos="2177"/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恵美藤田" userId="3330581840_tp_dropbox_plus" providerId="OAuth2" clId="{1572D322-643F-444A-BEB8-1CB1BF3896C3}"/>
    <pc:docChg chg="undo redo custSel modSld modNotesMaster modHandout">
      <pc:chgData name="恵美藤田" userId="3330581840_tp_dropbox_plus" providerId="OAuth2" clId="{1572D322-643F-444A-BEB8-1CB1BF3896C3}" dt="2026-07-02T03:51:52.031" v="129" actId="13926"/>
      <pc:docMkLst>
        <pc:docMk/>
      </pc:docMkLst>
      <pc:sldChg chg="modSp mod">
        <pc:chgData name="恵美藤田" userId="3330581840_tp_dropbox_plus" providerId="OAuth2" clId="{1572D322-643F-444A-BEB8-1CB1BF3896C3}" dt="2026-06-02T04:50:56.902" v="3" actId="20577"/>
        <pc:sldMkLst>
          <pc:docMk/>
          <pc:sldMk cId="0" sldId="257"/>
        </pc:sldMkLst>
        <pc:spChg chg="mod">
          <ac:chgData name="恵美藤田" userId="3330581840_tp_dropbox_plus" providerId="OAuth2" clId="{1572D322-643F-444A-BEB8-1CB1BF3896C3}" dt="2026-06-02T04:50:56.902" v="3" actId="20577"/>
          <ac:spMkLst>
            <pc:docMk/>
            <pc:sldMk cId="0" sldId="257"/>
            <ac:spMk id="10" creationId="{2378E2AD-E5EC-4ACE-AF79-C84DED02D8FA}"/>
          </ac:spMkLst>
        </pc:spChg>
      </pc:sldChg>
      <pc:sldChg chg="modSp mod modNotes">
        <pc:chgData name="恵美藤田" userId="3330581840_tp_dropbox_plus" providerId="OAuth2" clId="{1572D322-643F-444A-BEB8-1CB1BF3896C3}" dt="2026-07-02T03:51:52.031" v="129" actId="13926"/>
        <pc:sldMkLst>
          <pc:docMk/>
          <pc:sldMk cId="0" sldId="417"/>
        </pc:sldMkLst>
        <pc:spChg chg="mod">
          <ac:chgData name="恵美藤田" userId="3330581840_tp_dropbox_plus" providerId="OAuth2" clId="{1572D322-643F-444A-BEB8-1CB1BF3896C3}" dt="2026-07-02T03:41:02.903" v="100" actId="20577"/>
          <ac:spMkLst>
            <pc:docMk/>
            <pc:sldMk cId="0" sldId="417"/>
            <ac:spMk id="11" creationId="{976123CA-69E5-4F23-B544-0559D50CB3C3}"/>
          </ac:spMkLst>
        </pc:spChg>
        <pc:spChg chg="mod">
          <ac:chgData name="恵美藤田" userId="3330581840_tp_dropbox_plus" providerId="OAuth2" clId="{1572D322-643F-444A-BEB8-1CB1BF3896C3}" dt="2026-07-02T03:04:19.003" v="68" actId="20577"/>
          <ac:spMkLst>
            <pc:docMk/>
            <pc:sldMk cId="0" sldId="417"/>
            <ac:spMk id="1030" creationId="{00000000-0000-0000-0000-000000000000}"/>
          </ac:spMkLst>
        </pc:spChg>
        <pc:graphicFrameChg chg="mod modGraphic">
          <ac:chgData name="恵美藤田" userId="3330581840_tp_dropbox_plus" providerId="OAuth2" clId="{1572D322-643F-444A-BEB8-1CB1BF3896C3}" dt="2026-07-02T03:44:24.201" v="123"/>
          <ac:graphicFrameMkLst>
            <pc:docMk/>
            <pc:sldMk cId="0" sldId="417"/>
            <ac:graphicFrameMk id="2" creationId="{00000000-0000-0000-0000-000000000000}"/>
          </ac:graphicFrameMkLst>
        </pc:graphicFrameChg>
        <pc:graphicFrameChg chg="mod modGraphic">
          <ac:chgData name="恵美藤田" userId="3330581840_tp_dropbox_plus" providerId="OAuth2" clId="{1572D322-643F-444A-BEB8-1CB1BF3896C3}" dt="2026-07-02T03:51:52.031" v="129" actId="13926"/>
          <ac:graphicFrameMkLst>
            <pc:docMk/>
            <pc:sldMk cId="0" sldId="417"/>
            <ac:graphicFrameMk id="3" creationId="{00000000-0000-0000-0000-000000000000}"/>
          </ac:graphicFrameMkLst>
        </pc:graphicFrameChg>
      </pc:sldChg>
      <pc:sldChg chg="modNotes">
        <pc:chgData name="恵美藤田" userId="3330581840_tp_dropbox_plus" providerId="OAuth2" clId="{1572D322-643F-444A-BEB8-1CB1BF3896C3}" dt="2026-06-29T05:31:44.278" v="64"/>
        <pc:sldMkLst>
          <pc:docMk/>
          <pc:sldMk cId="0" sldId="42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5" y="5"/>
            <a:ext cx="2948771" cy="495767"/>
          </a:xfrm>
          <a:prstGeom prst="rect">
            <a:avLst/>
          </a:prstGeom>
        </p:spPr>
        <p:txBody>
          <a:bodyPr vert="horz" lIns="91349" tIns="45676" rIns="91349" bIns="4567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56828" y="5"/>
            <a:ext cx="2948771" cy="495767"/>
          </a:xfrm>
          <a:prstGeom prst="rect">
            <a:avLst/>
          </a:prstGeom>
        </p:spPr>
        <p:txBody>
          <a:bodyPr vert="horz" wrap="square" lIns="91349" tIns="45676" rIns="91349" bIns="4567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B01BA448-D4EC-4AE9-AF43-DC90D80F7CEC}" type="datetime1">
              <a:rPr lang="ja-JP" altLang="en-US"/>
              <a:pPr>
                <a:defRPr/>
              </a:pPr>
              <a:t>2026/7/11</a:t>
            </a:fld>
            <a:endParaRPr lang="en-US" altLang="ja-JP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5" y="9441976"/>
            <a:ext cx="2948771" cy="495767"/>
          </a:xfrm>
          <a:prstGeom prst="rect">
            <a:avLst/>
          </a:prstGeom>
        </p:spPr>
        <p:txBody>
          <a:bodyPr vert="horz" lIns="91349" tIns="45676" rIns="91349" bIns="4567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56828" y="9441976"/>
            <a:ext cx="2948771" cy="495767"/>
          </a:xfrm>
          <a:prstGeom prst="rect">
            <a:avLst/>
          </a:prstGeom>
        </p:spPr>
        <p:txBody>
          <a:bodyPr vert="horz" wrap="square" lIns="91349" tIns="45676" rIns="91349" bIns="4567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573BCE15-ACD6-4187-B6F6-F7F449113DD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538888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5" y="5"/>
            <a:ext cx="2948771" cy="495767"/>
          </a:xfrm>
          <a:prstGeom prst="rect">
            <a:avLst/>
          </a:prstGeom>
        </p:spPr>
        <p:txBody>
          <a:bodyPr vert="horz" lIns="91349" tIns="45676" rIns="91349" bIns="4567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6828" y="5"/>
            <a:ext cx="2948771" cy="495767"/>
          </a:xfrm>
          <a:prstGeom prst="rect">
            <a:avLst/>
          </a:prstGeom>
        </p:spPr>
        <p:txBody>
          <a:bodyPr vert="horz" wrap="square" lIns="91349" tIns="45676" rIns="91349" bIns="4567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5B4B787A-5F66-444E-A706-C12392F9CBC9}" type="datetime1">
              <a:rPr lang="ja-JP" altLang="en-US"/>
              <a:pPr>
                <a:defRPr/>
              </a:pPr>
              <a:t>2026/7/11</a:t>
            </a:fld>
            <a:endParaRPr lang="en-US" altLang="ja-JP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49" tIns="45676" rIns="91349" bIns="45676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0242" y="4722586"/>
            <a:ext cx="5446723" cy="4469902"/>
          </a:xfrm>
          <a:prstGeom prst="rect">
            <a:avLst/>
          </a:prstGeom>
        </p:spPr>
        <p:txBody>
          <a:bodyPr vert="horz" wrap="square" lIns="91349" tIns="45676" rIns="91349" bIns="45676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5" y="9441976"/>
            <a:ext cx="2948771" cy="495767"/>
          </a:xfrm>
          <a:prstGeom prst="rect">
            <a:avLst/>
          </a:prstGeom>
        </p:spPr>
        <p:txBody>
          <a:bodyPr vert="horz" lIns="91349" tIns="45676" rIns="91349" bIns="4567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6828" y="9441976"/>
            <a:ext cx="2948771" cy="495767"/>
          </a:xfrm>
          <a:prstGeom prst="rect">
            <a:avLst/>
          </a:prstGeom>
        </p:spPr>
        <p:txBody>
          <a:bodyPr vert="horz" wrap="square" lIns="91349" tIns="45676" rIns="91349" bIns="4567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EB201CA2-B1E5-4552-AC9D-A6DAC5A1D8E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381062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19460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D7E75B3-8C01-4EB5-92E7-B9E748A62B6F}" type="slidenum">
              <a:rPr lang="ja-JP" altLang="en-US" smtClean="0"/>
              <a:pPr/>
              <a:t>1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3856828" y="9441976"/>
            <a:ext cx="2948771" cy="495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49" tIns="45676" rIns="91349" bIns="45676" anchor="b"/>
          <a:lstStyle/>
          <a:p>
            <a:pPr algn="r"/>
            <a:fld id="{9F894297-7A13-442F-A17C-1E1159AE395C}" type="slidenum">
              <a:rPr lang="en-US" altLang="ja-JP" sz="1200" b="1">
                <a:solidFill>
                  <a:srgbClr val="000000"/>
                </a:solidFill>
              </a:rPr>
              <a:pPr algn="r"/>
              <a:t>2</a:t>
            </a:fld>
            <a:endParaRPr lang="en-US" altLang="ja-JP" sz="1200" b="1">
              <a:solidFill>
                <a:srgbClr val="000000"/>
              </a:solidFill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D28612F-712D-4ABD-A694-F6FC30E5C595}" type="slidenum">
              <a:rPr lang="en-US" altLang="ja-JP" b="1" smtClean="0">
                <a:solidFill>
                  <a:srgbClr val="000000"/>
                </a:solidFill>
                <a:latin typeface="Arial" charset="0"/>
              </a:rPr>
              <a:pPr/>
              <a:t>5</a:t>
            </a:fld>
            <a:endParaRPr lang="en-US" altLang="ja-JP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6E1C0E8-A5E8-4AD3-8D9F-E66F3C926EF3}" type="slidenum">
              <a:rPr lang="en-US" altLang="ja-JP" b="1" smtClean="0">
                <a:solidFill>
                  <a:srgbClr val="000000"/>
                </a:solidFill>
                <a:latin typeface="Arial" charset="0"/>
              </a:rPr>
              <a:pPr/>
              <a:t>6</a:t>
            </a:fld>
            <a:endParaRPr lang="en-US" altLang="ja-JP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856828" y="9441976"/>
            <a:ext cx="2948771" cy="495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49" tIns="45676" rIns="91349" bIns="45676" anchor="b"/>
          <a:lstStyle/>
          <a:p>
            <a:pPr algn="r"/>
            <a:fld id="{FFFD11C3-DEBE-49E9-AD6B-DAC914CFBBC9}" type="slidenum">
              <a:rPr lang="en-US" altLang="ja-JP" sz="1200" b="1">
                <a:solidFill>
                  <a:srgbClr val="000000"/>
                </a:solidFill>
              </a:rPr>
              <a:pPr algn="r"/>
              <a:t>8</a:t>
            </a:fld>
            <a:endParaRPr lang="en-US" altLang="ja-JP" sz="1200" b="1">
              <a:solidFill>
                <a:srgbClr val="000000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5"/>
          <p:cNvSpPr txBox="1">
            <a:spLocks/>
          </p:cNvSpPr>
          <p:nvPr userDrawn="1"/>
        </p:nvSpPr>
        <p:spPr bwMode="auto">
          <a:xfrm>
            <a:off x="8243888" y="6538913"/>
            <a:ext cx="900112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r" eaLnBrk="1" hangingPunct="1">
              <a:defRPr/>
            </a:pPr>
            <a:fld id="{DE9F8881-53AE-4597-A5EE-E6A45E150E0C}" type="slidenum">
              <a:rPr lang="ja-JP" altLang="en-US" sz="160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pPr algn="r" eaLnBrk="1" hangingPunct="1">
                <a:defRPr/>
              </a:pPr>
              <a:t>‹#›</a:t>
            </a:fld>
            <a:endParaRPr lang="en-US" altLang="ja-JP" sz="1600">
              <a:solidFill>
                <a:schemeClr val="bg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E362D-A764-463F-AF8D-C7C8EFC18250}" type="datetime1">
              <a:rPr lang="ja-JP" altLang="en-US"/>
              <a:pPr>
                <a:defRPr/>
              </a:pPr>
              <a:t>2026/7/11</a:t>
            </a:fld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D67F344-757A-4B6A-990A-132E6E4FFF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D0AEB44-EC19-4E74-8024-BCCF33AE7C2F}"/>
              </a:ext>
            </a:extLst>
          </p:cNvPr>
          <p:cNvSpPr/>
          <p:nvPr userDrawn="1"/>
        </p:nvSpPr>
        <p:spPr>
          <a:xfrm>
            <a:off x="6915705" y="5655076"/>
            <a:ext cx="2050742" cy="10663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図 14" descr="アイコン が含まれている画像&#10;&#10;自動的に生成された説明">
            <a:extLst>
              <a:ext uri="{FF2B5EF4-FFF2-40B4-BE49-F238E27FC236}">
                <a16:creationId xmlns:a16="http://schemas.microsoft.com/office/drawing/2014/main" id="{6AF94179-4902-A801-BB6D-F01ED260D05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50" y="5796150"/>
            <a:ext cx="1846217" cy="7848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CB60E162-9531-494E-9B97-25B6AD88A9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2725"/>
            <a:ext cx="9144000" cy="295275"/>
          </a:xfrm>
          <a:prstGeom prst="rect">
            <a:avLst/>
          </a:prstGeom>
        </p:spPr>
      </p:pic>
      <p:sp>
        <p:nvSpPr>
          <p:cNvPr id="2" name="Rectangle 6"/>
          <p:cNvSpPr txBox="1">
            <a:spLocks noChangeArrowheads="1"/>
          </p:cNvSpPr>
          <p:nvPr userDrawn="1"/>
        </p:nvSpPr>
        <p:spPr bwMode="auto">
          <a:xfrm>
            <a:off x="8510310" y="6572533"/>
            <a:ext cx="642938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r" eaLnBrk="1" hangingPunct="1">
              <a:defRPr/>
            </a:pPr>
            <a:fld id="{3B732F7B-34F2-4639-AC36-515240D25181}" type="slidenum">
              <a:rPr lang="en-US" altLang="ja-JP" sz="140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pPr algn="r" eaLnBrk="1" hangingPunct="1">
                <a:defRPr/>
              </a:pPr>
              <a:t>‹#›</a:t>
            </a:fld>
            <a:endParaRPr lang="en-US" altLang="ja-JP" sz="14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0E02BAAD-69C9-46AD-B5B8-042976F8A2B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4375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FD1EA3E-70A0-445C-B7B5-7AEDB679B50B}"/>
              </a:ext>
            </a:extLst>
          </p:cNvPr>
          <p:cNvSpPr txBox="1"/>
          <p:nvPr userDrawn="1"/>
        </p:nvSpPr>
        <p:spPr>
          <a:xfrm>
            <a:off x="323528" y="6562725"/>
            <a:ext cx="63132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altLang="ja-JP" sz="1200" b="1" dirty="0">
                <a:solidFill>
                  <a:schemeClr val="bg1"/>
                </a:solidFill>
              </a:rPr>
              <a:t>[ </a:t>
            </a:r>
            <a:r>
              <a:rPr lang="ja-JP" altLang="de-DE" sz="1200" b="1" dirty="0">
                <a:solidFill>
                  <a:schemeClr val="bg1"/>
                </a:solidFill>
              </a:rPr>
              <a:t>問い合わせ先</a:t>
            </a:r>
            <a:r>
              <a:rPr lang="de-DE" altLang="ja-JP" sz="1200" b="1" dirty="0">
                <a:solidFill>
                  <a:schemeClr val="bg1"/>
                </a:solidFill>
              </a:rPr>
              <a:t> ] med-ad@nikkeibp.co.jp </a:t>
            </a:r>
            <a:r>
              <a:rPr lang="ja-JP" altLang="en-US" sz="1200" b="1" dirty="0">
                <a:solidFill>
                  <a:schemeClr val="bg1"/>
                </a:solidFill>
              </a:rPr>
              <a:t>　</a:t>
            </a:r>
            <a:r>
              <a:rPr lang="de-DE" altLang="ja-JP" sz="1200" b="1" dirty="0">
                <a:solidFill>
                  <a:schemeClr val="bg1"/>
                </a:solidFill>
              </a:rPr>
              <a:t>[ AD Web ] https://www.nikkeibp.co.jp/ad/ </a:t>
            </a:r>
            <a:endParaRPr lang="de-DE" altLang="ja-JP" sz="12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E4AE2E0-00BC-4E3E-B0FC-8A34A3F1F220}"/>
              </a:ext>
            </a:extLst>
          </p:cNvPr>
          <p:cNvSpPr/>
          <p:nvPr userDrawn="1"/>
        </p:nvSpPr>
        <p:spPr>
          <a:xfrm>
            <a:off x="7856738" y="150920"/>
            <a:ext cx="1047565" cy="4438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7" name="図 6" descr="ロゴ&#10;&#10;自動的に生成された説明">
            <a:extLst>
              <a:ext uri="{FF2B5EF4-FFF2-40B4-BE49-F238E27FC236}">
                <a16:creationId xmlns:a16="http://schemas.microsoft.com/office/drawing/2014/main" id="{537100A5-772A-712B-B28C-87C9427D4CF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738" y="-127349"/>
            <a:ext cx="934913" cy="9349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B3953228-A2FA-4620-8B74-FE72EF40D5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2725"/>
            <a:ext cx="9144000" cy="29527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61C39EF-5230-4F4E-912B-D255BEDB498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4375"/>
          </a:xfrm>
          <a:prstGeom prst="rect">
            <a:avLst/>
          </a:prstGeom>
        </p:spPr>
      </p:pic>
      <p:sp>
        <p:nvSpPr>
          <p:cNvPr id="2" name="Rectangle 6"/>
          <p:cNvSpPr txBox="1">
            <a:spLocks noChangeArrowheads="1"/>
          </p:cNvSpPr>
          <p:nvPr userDrawn="1"/>
        </p:nvSpPr>
        <p:spPr bwMode="auto">
          <a:xfrm>
            <a:off x="8510310" y="6572533"/>
            <a:ext cx="642938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r" eaLnBrk="1" hangingPunct="1">
              <a:defRPr/>
            </a:pPr>
            <a:fld id="{3B732F7B-34F2-4639-AC36-515240D25181}" type="slidenum">
              <a:rPr lang="en-US" altLang="ja-JP" sz="140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pPr algn="r" eaLnBrk="1" hangingPunct="1">
                <a:defRPr/>
              </a:pPr>
              <a:t>‹#›</a:t>
            </a:fld>
            <a:endParaRPr lang="en-US" altLang="ja-JP" sz="14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テキスト ボックス 236">
            <a:extLst>
              <a:ext uri="{FF2B5EF4-FFF2-40B4-BE49-F238E27FC236}">
                <a16:creationId xmlns:a16="http://schemas.microsoft.com/office/drawing/2014/main" id="{79E9AA09-92FD-484E-B291-4E4C7A3E00F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50825" y="6564723"/>
            <a:ext cx="8294688" cy="3381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8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8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表示回数・配信数は目安であり、それらを保証するものではございません。</a:t>
            </a:r>
            <a:endParaRPr lang="en-US" altLang="ja-JP" sz="8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defRPr/>
            </a:pPr>
            <a:r>
              <a:rPr lang="en-US" altLang="ja-JP" sz="8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8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料金には別途消費税がかかります。　</a:t>
            </a:r>
            <a:r>
              <a:rPr lang="en-US" altLang="ja-JP" sz="8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8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料金、枠数、仕様等は、予告なく変更する場合がございます。　</a:t>
            </a:r>
            <a:r>
              <a:rPr lang="en-US" altLang="ja-JP" sz="8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8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申込み、入稿については別途資料でご確認ください。</a:t>
            </a:r>
            <a:endParaRPr lang="en-US" altLang="ja-JP" sz="8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CACB7C5C-1F6A-437C-9A91-1F325513D6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4375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C6741E68-7447-4FEF-B6BD-AC9DF125F6E8}"/>
              </a:ext>
            </a:extLst>
          </p:cNvPr>
          <p:cNvSpPr/>
          <p:nvPr userDrawn="1"/>
        </p:nvSpPr>
        <p:spPr>
          <a:xfrm>
            <a:off x="7856738" y="150920"/>
            <a:ext cx="1047565" cy="4438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4" name="図 3" descr="ロゴ&#10;&#10;自動的に生成された説明">
            <a:extLst>
              <a:ext uri="{FF2B5EF4-FFF2-40B4-BE49-F238E27FC236}">
                <a16:creationId xmlns:a16="http://schemas.microsoft.com/office/drawing/2014/main" id="{7CC7EA3E-94BA-4710-2AA1-D447B4A7237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738" y="-127349"/>
            <a:ext cx="934913" cy="93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566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B3953228-A2FA-4620-8B74-FE72EF40D5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2725"/>
            <a:ext cx="9144000" cy="295275"/>
          </a:xfrm>
          <a:prstGeom prst="rect">
            <a:avLst/>
          </a:prstGeom>
        </p:spPr>
      </p:pic>
      <p:sp>
        <p:nvSpPr>
          <p:cNvPr id="2" name="Rectangle 6"/>
          <p:cNvSpPr txBox="1">
            <a:spLocks noChangeArrowheads="1"/>
          </p:cNvSpPr>
          <p:nvPr userDrawn="1"/>
        </p:nvSpPr>
        <p:spPr bwMode="auto">
          <a:xfrm>
            <a:off x="8510310" y="6572533"/>
            <a:ext cx="642938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r" eaLnBrk="1" hangingPunct="1">
              <a:defRPr/>
            </a:pPr>
            <a:fld id="{3B732F7B-34F2-4639-AC36-515240D25181}" type="slidenum">
              <a:rPr lang="en-US" altLang="ja-JP" sz="140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pPr algn="r" eaLnBrk="1" hangingPunct="1">
                <a:defRPr/>
              </a:pPr>
              <a:t>‹#›</a:t>
            </a:fld>
            <a:endParaRPr lang="en-US" altLang="ja-JP" sz="14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テキスト ボックス 236">
            <a:extLst>
              <a:ext uri="{FF2B5EF4-FFF2-40B4-BE49-F238E27FC236}">
                <a16:creationId xmlns:a16="http://schemas.microsoft.com/office/drawing/2014/main" id="{79E9AA09-92FD-484E-B291-4E4C7A3E00F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50825" y="6564723"/>
            <a:ext cx="8294688" cy="3381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8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8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表示回数・配信数は目安であり、それらを保証するものではございません。</a:t>
            </a:r>
            <a:endParaRPr lang="en-US" altLang="ja-JP" sz="8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defRPr/>
            </a:pPr>
            <a:r>
              <a:rPr lang="en-US" altLang="ja-JP" sz="8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8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料金には別途消費税がかかります。　</a:t>
            </a:r>
            <a:r>
              <a:rPr lang="en-US" altLang="ja-JP" sz="8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8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料金、枠数、仕様等は、予告なく変更する場合がございます。　</a:t>
            </a:r>
            <a:r>
              <a:rPr lang="en-US" altLang="ja-JP" sz="8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8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申込み、入稿については別途資料でご確認ください。</a:t>
            </a:r>
            <a:endParaRPr lang="en-US" altLang="ja-JP" sz="8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413AAA3D-F674-C00C-4D28-95EE8B5D8A7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4375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BD644CC8-017E-EDA8-F8D7-3519E71E619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4375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7FBEAD00-AB9C-F9D0-7800-2709C47CD067}"/>
              </a:ext>
            </a:extLst>
          </p:cNvPr>
          <p:cNvSpPr/>
          <p:nvPr userDrawn="1"/>
        </p:nvSpPr>
        <p:spPr>
          <a:xfrm>
            <a:off x="7856738" y="150920"/>
            <a:ext cx="1047565" cy="4438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1" name="図 10" descr="ロゴ&#10;&#10;自動的に生成された説明">
            <a:extLst>
              <a:ext uri="{FF2B5EF4-FFF2-40B4-BE49-F238E27FC236}">
                <a16:creationId xmlns:a16="http://schemas.microsoft.com/office/drawing/2014/main" id="{9130EF72-E1EE-C11B-BA1F-D49EDAFC117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738" y="-127349"/>
            <a:ext cx="934913" cy="93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386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126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368D3E49-8215-4C91-B7A8-BD403C209D32}" type="datetime1">
              <a:rPr lang="ja-JP" altLang="en-US"/>
              <a:pPr>
                <a:defRPr/>
              </a:pPr>
              <a:t>2026/7/11</a:t>
            </a:fld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067" r:id="rId1"/>
    <p:sldLayoutId id="2147488068" r:id="rId2"/>
    <p:sldLayoutId id="2147488072" r:id="rId3"/>
    <p:sldLayoutId id="2147488073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378E2AD-E5EC-4ACE-AF79-C84DED02D8FA}"/>
              </a:ext>
            </a:extLst>
          </p:cNvPr>
          <p:cNvSpPr txBox="1"/>
          <p:nvPr/>
        </p:nvSpPr>
        <p:spPr>
          <a:xfrm>
            <a:off x="319246" y="188640"/>
            <a:ext cx="9172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altLang="ja-JP" sz="1200" b="1" dirty="0">
                <a:solidFill>
                  <a:schemeClr val="bg1"/>
                </a:solidFill>
              </a:rPr>
              <a:t>20</a:t>
            </a:r>
            <a:r>
              <a:rPr lang="en-US" altLang="ja-JP" sz="1200" b="1" dirty="0">
                <a:solidFill>
                  <a:schemeClr val="bg1"/>
                </a:solidFill>
              </a:rPr>
              <a:t>26</a:t>
            </a:r>
            <a:r>
              <a:rPr lang="ja-JP" altLang="is-IS" sz="1200" b="1" dirty="0">
                <a:solidFill>
                  <a:schemeClr val="bg1"/>
                </a:solidFill>
              </a:rPr>
              <a:t>年</a:t>
            </a:r>
            <a:r>
              <a:rPr lang="en-US" altLang="ja-JP" sz="1200" b="1" dirty="0">
                <a:solidFill>
                  <a:schemeClr val="bg1"/>
                </a:solidFill>
              </a:rPr>
              <a:t>7</a:t>
            </a:r>
            <a:r>
              <a:rPr lang="ja-JP" altLang="is-IS" sz="1200" b="1" dirty="0">
                <a:solidFill>
                  <a:schemeClr val="bg1"/>
                </a:solidFill>
              </a:rPr>
              <a:t>月</a:t>
            </a:r>
            <a:endParaRPr kumimoji="1" lang="ja-JP" altLang="en-US" sz="1200" b="1" dirty="0">
              <a:solidFill>
                <a:schemeClr val="bg1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286EDB8-5D97-4839-A117-C1B30F32E874}"/>
              </a:ext>
            </a:extLst>
          </p:cNvPr>
          <p:cNvSpPr txBox="1"/>
          <p:nvPr/>
        </p:nvSpPr>
        <p:spPr>
          <a:xfrm>
            <a:off x="319246" y="5528845"/>
            <a:ext cx="519058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>
                <a:solidFill>
                  <a:schemeClr val="bg1"/>
                </a:solidFill>
              </a:rPr>
              <a:t>■広告掲載の申込み・入稿については、以下の資料をご覧ください。 </a:t>
            </a:r>
          </a:p>
          <a:p>
            <a:r>
              <a:rPr lang="en-US" altLang="ja-JP" sz="1400" dirty="0">
                <a:solidFill>
                  <a:schemeClr val="bg1"/>
                </a:solidFill>
              </a:rPr>
              <a:t>https://www.nikkeibp.co.jp/images/houjin/ad/upload/bp_kitei.pdf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18761D3-8145-4CD6-9665-E7B9CAD60A06}"/>
              </a:ext>
            </a:extLst>
          </p:cNvPr>
          <p:cNvSpPr txBox="1"/>
          <p:nvPr/>
        </p:nvSpPr>
        <p:spPr>
          <a:xfrm>
            <a:off x="319246" y="6124654"/>
            <a:ext cx="517962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altLang="ja-JP" sz="1200" dirty="0">
                <a:solidFill>
                  <a:schemeClr val="bg1"/>
                </a:solidFill>
              </a:rPr>
              <a:t>■HTML5 </a:t>
            </a:r>
            <a:r>
              <a:rPr lang="ja-JP" altLang="de-DE" sz="1200" dirty="0">
                <a:solidFill>
                  <a:schemeClr val="bg1"/>
                </a:solidFill>
              </a:rPr>
              <a:t>入稿規定</a:t>
            </a:r>
          </a:p>
          <a:p>
            <a:r>
              <a:rPr lang="de-DE" altLang="ja-JP" sz="1400" dirty="0">
                <a:solidFill>
                  <a:schemeClr val="bg1"/>
                </a:solidFill>
              </a:rPr>
              <a:t>https://adweb.nikkeibp.co.jp/adweb/wad/doc/bp_kitei_html5.pdf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286EDB8-5D97-4839-A117-C1B30F32E874}"/>
              </a:ext>
            </a:extLst>
          </p:cNvPr>
          <p:cNvSpPr txBox="1"/>
          <p:nvPr/>
        </p:nvSpPr>
        <p:spPr>
          <a:xfrm>
            <a:off x="325004" y="5120555"/>
            <a:ext cx="39340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>
                <a:solidFill>
                  <a:schemeClr val="bg1"/>
                </a:solidFill>
              </a:rPr>
              <a:t>■表示回数やメール配信数などは毎月更新しております。</a:t>
            </a:r>
            <a:endParaRPr lang="en-US" altLang="ja-JP" sz="1200" dirty="0">
              <a:solidFill>
                <a:schemeClr val="bg1"/>
              </a:solidFill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23D6372-CBE0-3617-E721-80282D2422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621" y="1879241"/>
            <a:ext cx="4544059" cy="1419423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D497A90B-8644-E093-B733-31341119A6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728921"/>
            <a:ext cx="485843" cy="714475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EF894B0-610D-A25D-B9E7-CE24B1EB2BD1}"/>
              </a:ext>
            </a:extLst>
          </p:cNvPr>
          <p:cNvSpPr txBox="1"/>
          <p:nvPr/>
        </p:nvSpPr>
        <p:spPr>
          <a:xfrm>
            <a:off x="218621" y="2673955"/>
            <a:ext cx="54680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日経</a:t>
            </a:r>
            <a:r>
              <a:rPr lang="en-US" altLang="ja-JP" sz="4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DI Online</a:t>
            </a:r>
            <a:endParaRPr lang="ja-JP" altLang="en-US" sz="40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FC5211F-C2E8-4ECE-91EA-BFDCE5E68652}"/>
              </a:ext>
            </a:extLst>
          </p:cNvPr>
          <p:cNvSpPr/>
          <p:nvPr/>
        </p:nvSpPr>
        <p:spPr>
          <a:xfrm>
            <a:off x="701816" y="1583657"/>
            <a:ext cx="2300360" cy="271438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Text Box 13">
            <a:extLst>
              <a:ext uri="{FF2B5EF4-FFF2-40B4-BE49-F238E27FC236}">
                <a16:creationId xmlns:a16="http://schemas.microsoft.com/office/drawing/2014/main" id="{5D867B2B-B50A-4640-9C3E-84DFF704DA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533" y="285750"/>
            <a:ext cx="77866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ファーストビュージャック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33A7748-3B8D-4A80-9B1C-94D4C2FEA4A5}"/>
              </a:ext>
            </a:extLst>
          </p:cNvPr>
          <p:cNvSpPr txBox="1"/>
          <p:nvPr/>
        </p:nvSpPr>
        <p:spPr>
          <a:xfrm>
            <a:off x="217781" y="6178069"/>
            <a:ext cx="31181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通常料金 　</a:t>
            </a:r>
            <a:r>
              <a:rPr lang="en-US" altLang="ja-JP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150</a:t>
            </a:r>
            <a:r>
              <a:rPr lang="ja-JP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万円＋</a:t>
            </a:r>
            <a:r>
              <a:rPr lang="en-US" altLang="ja-JP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100</a:t>
            </a:r>
            <a:r>
              <a:rPr lang="ja-JP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r>
              <a:rPr kumimoji="1" lang="ja-JP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＝</a:t>
            </a:r>
            <a:r>
              <a:rPr kumimoji="1" lang="en-US" altLang="ja-JP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250</a:t>
            </a:r>
            <a:r>
              <a:rPr kumimoji="1" lang="ja-JP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 ⇒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ACD6F16-1576-4674-85F8-110FF8E4EE9C}"/>
              </a:ext>
            </a:extLst>
          </p:cNvPr>
          <p:cNvSpPr txBox="1"/>
          <p:nvPr/>
        </p:nvSpPr>
        <p:spPr>
          <a:xfrm>
            <a:off x="5489495" y="6125309"/>
            <a:ext cx="34932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両枠同時掲載を原則とした、</a:t>
            </a:r>
            <a:r>
              <a:rPr lang="en-US" altLang="ja-JP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社（</a:t>
            </a:r>
            <a:r>
              <a:rPr lang="en-US" altLang="ja-JP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原稿）買い切りのメニューです。</a:t>
            </a:r>
            <a:endParaRPr lang="en-US" altLang="ja-JP" sz="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枠の空き状況によりお受けできない期間もございます。</a:t>
            </a:r>
            <a:endParaRPr kumimoji="1" lang="ja-JP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EFB128E1-75CE-4D8C-91DC-1E14C028F7F7}"/>
              </a:ext>
            </a:extLst>
          </p:cNvPr>
          <p:cNvGrpSpPr/>
          <p:nvPr/>
        </p:nvGrpSpPr>
        <p:grpSpPr>
          <a:xfrm>
            <a:off x="3524560" y="6122512"/>
            <a:ext cx="1964935" cy="324498"/>
            <a:chOff x="4108262" y="6088628"/>
            <a:chExt cx="1964935" cy="324498"/>
          </a:xfrm>
        </p:grpSpPr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4B488B57-0A16-4961-A266-A515571D010F}"/>
                </a:ext>
              </a:extLst>
            </p:cNvPr>
            <p:cNvSpPr txBox="1"/>
            <p:nvPr/>
          </p:nvSpPr>
          <p:spPr>
            <a:xfrm>
              <a:off x="4772025" y="6091425"/>
              <a:ext cx="1301172" cy="318924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lIns="72000" tIns="72000" rIns="72000" bIns="0" rtlCol="0">
              <a:spAutoFit/>
            </a:bodyPr>
            <a:lstStyle/>
            <a:p>
              <a:r>
                <a:rPr kumimoji="1" lang="en-US" altLang="ja-JP" sz="16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200</a:t>
              </a:r>
              <a:r>
                <a:rPr kumimoji="1" lang="ja-JP" altLang="en-US" sz="16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万円</a:t>
              </a:r>
              <a:r>
                <a:rPr kumimoji="1" lang="en-US" altLang="ja-JP" sz="16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/</a:t>
              </a:r>
              <a:r>
                <a:rPr kumimoji="1" lang="ja-JP" altLang="en-US" sz="16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週</a:t>
              </a:r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EFF1134F-E260-48C4-8ACF-57D579F5AC2B}"/>
                </a:ext>
              </a:extLst>
            </p:cNvPr>
            <p:cNvSpPr txBox="1"/>
            <p:nvPr/>
          </p:nvSpPr>
          <p:spPr>
            <a:xfrm>
              <a:off x="4108262" y="6088628"/>
              <a:ext cx="594247" cy="324498"/>
            </a:xfrm>
            <a:prstGeom prst="rect">
              <a:avLst/>
            </a:prstGeom>
            <a:solidFill>
              <a:srgbClr val="FF0000"/>
            </a:solidFill>
            <a:ln w="19050" cmpd="dbl">
              <a:noFill/>
            </a:ln>
          </p:spPr>
          <p:txBody>
            <a:bodyPr wrap="none" lIns="72000" tIns="72000" rIns="72000" bIns="36000" rtlCol="0" anchor="ctr">
              <a:spAutoFit/>
            </a:bodyPr>
            <a:lstStyle/>
            <a:p>
              <a:pPr algn="ctr"/>
              <a:r>
                <a:rPr lang="ja-JP" altLang="en-US" sz="7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パッケージ</a:t>
              </a:r>
              <a:endParaRPr lang="en-US" altLang="ja-JP" sz="7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r>
                <a:rPr lang="ja-JP" altLang="en-US" sz="7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特別料金</a:t>
              </a:r>
              <a:endParaRPr kumimoji="1" lang="ja-JP" altLang="en-US" sz="7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graphicFrame>
        <p:nvGraphicFramePr>
          <p:cNvPr id="18" name="表 17">
            <a:extLst>
              <a:ext uri="{FF2B5EF4-FFF2-40B4-BE49-F238E27FC236}">
                <a16:creationId xmlns:a16="http://schemas.microsoft.com/office/drawing/2014/main" id="{3561CB9A-789D-4A25-A7D5-15137759D3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1247191"/>
              </p:ext>
            </p:extLst>
          </p:nvPr>
        </p:nvGraphicFramePr>
        <p:xfrm>
          <a:off x="3524560" y="809872"/>
          <a:ext cx="5384800" cy="2857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3330">
                  <a:extLst>
                    <a:ext uri="{9D8B030D-6E8A-4147-A177-3AD203B41FA5}">
                      <a16:colId xmlns:a16="http://schemas.microsoft.com/office/drawing/2014/main" val="2414073616"/>
                    </a:ext>
                  </a:extLst>
                </a:gridCol>
                <a:gridCol w="4141470">
                  <a:extLst>
                    <a:ext uri="{9D8B030D-6E8A-4147-A177-3AD203B41FA5}">
                      <a16:colId xmlns:a16="http://schemas.microsoft.com/office/drawing/2014/main" val="1439883043"/>
                    </a:ext>
                  </a:extLst>
                </a:gridCol>
              </a:tblGrid>
              <a:tr h="10326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メニュー名</a:t>
                      </a:r>
                    </a:p>
                  </a:txBody>
                  <a:tcPr marL="180000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エントランスアド</a:t>
                      </a:r>
                    </a:p>
                  </a:txBody>
                  <a:tcPr marL="180000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8657507"/>
                  </a:ext>
                </a:extLst>
              </a:tr>
              <a:tr h="12996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掲載面</a:t>
                      </a:r>
                    </a:p>
                  </a:txBody>
                  <a:tcPr marL="180000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ほぼ全ページ</a:t>
                      </a:r>
                    </a:p>
                  </a:txBody>
                  <a:tcPr marL="180000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5291434"/>
                  </a:ext>
                </a:extLst>
              </a:tr>
              <a:tr h="10326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表示形式</a:t>
                      </a:r>
                    </a:p>
                  </a:txBody>
                  <a:tcPr marL="180000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期間中掲載</a:t>
                      </a:r>
                    </a:p>
                  </a:txBody>
                  <a:tcPr marL="180000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6236643"/>
                  </a:ext>
                </a:extLst>
              </a:tr>
              <a:tr h="10326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枠数</a:t>
                      </a:r>
                    </a:p>
                  </a:txBody>
                  <a:tcPr marL="180000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</a:p>
                  </a:txBody>
                  <a:tcPr marL="180000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2571656"/>
                  </a:ext>
                </a:extLst>
              </a:tr>
              <a:tr h="168154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原稿サイズ</a:t>
                      </a:r>
                    </a:p>
                  </a:txBody>
                  <a:tcPr marL="180000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①ヘッドバナー：左右</a:t>
                      </a:r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1,004×</a:t>
                      </a:r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天地</a:t>
                      </a:r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80</a:t>
                      </a:r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ピクセル</a:t>
                      </a:r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/150KB</a:t>
                      </a:r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以内</a:t>
                      </a:r>
                      <a:b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</a:br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②③サイドバナー：左右</a:t>
                      </a:r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145×</a:t>
                      </a:r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天地</a:t>
                      </a:r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600</a:t>
                      </a:r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ピクセル</a:t>
                      </a:r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/150KB</a:t>
                      </a:r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以内</a:t>
                      </a:r>
                    </a:p>
                  </a:txBody>
                  <a:tcPr marL="180000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4282589"/>
                  </a:ext>
                </a:extLst>
              </a:tr>
              <a:tr h="10326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原稿種類</a:t>
                      </a:r>
                    </a:p>
                  </a:txBody>
                  <a:tcPr marL="180000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HTML5、GIF、JPEG、PNG</a:t>
                      </a:r>
                    </a:p>
                  </a:txBody>
                  <a:tcPr marL="180000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5290358"/>
                  </a:ext>
                </a:extLst>
              </a:tr>
              <a:tr h="10326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掲載開始日</a:t>
                      </a:r>
                    </a:p>
                  </a:txBody>
                  <a:tcPr marL="180000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毎週火曜日</a:t>
                      </a:r>
                    </a:p>
                  </a:txBody>
                  <a:tcPr marL="180000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7419038"/>
                  </a:ext>
                </a:extLst>
              </a:tr>
              <a:tr h="103262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想定表示回数</a:t>
                      </a:r>
                    </a:p>
                  </a:txBody>
                  <a:tcPr marL="180000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40,000imp</a:t>
                      </a:r>
                    </a:p>
                  </a:txBody>
                  <a:tcPr marL="180000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4423519"/>
                  </a:ext>
                </a:extLst>
              </a:tr>
              <a:tr h="10326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想定</a:t>
                      </a:r>
                      <a:r>
                        <a:rPr 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CTR</a:t>
                      </a:r>
                    </a:p>
                  </a:txBody>
                  <a:tcPr marL="180000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0.50%</a:t>
                      </a:r>
                    </a:p>
                  </a:txBody>
                  <a:tcPr marL="180000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1466403"/>
                  </a:ext>
                </a:extLst>
              </a:tr>
              <a:tr h="10326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期間</a:t>
                      </a:r>
                      <a:r>
                        <a:rPr lang="en-US" altLang="ja-JP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/</a:t>
                      </a: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回数</a:t>
                      </a:r>
                    </a:p>
                  </a:txBody>
                  <a:tcPr marL="180000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週間</a:t>
                      </a:r>
                    </a:p>
                  </a:txBody>
                  <a:tcPr marL="180000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0073938"/>
                  </a:ext>
                </a:extLst>
              </a:tr>
              <a:tr h="10326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料金</a:t>
                      </a:r>
                    </a:p>
                  </a:txBody>
                  <a:tcPr marL="180000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¥1,500,000</a:t>
                      </a:r>
                    </a:p>
                  </a:txBody>
                  <a:tcPr marL="180000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1381854"/>
                  </a:ext>
                </a:extLst>
              </a:tr>
              <a:tr h="10326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備考</a:t>
                      </a:r>
                    </a:p>
                  </a:txBody>
                  <a:tcPr marL="180000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・フリークエンシーコントロール設定あり</a:t>
                      </a:r>
                      <a:endParaRPr lang="en-US" altLang="ja-JP" sz="900" b="0" i="0" u="none" strike="noStrike" dirty="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・他の広告枠と申込／入稿期限が異なります。</a:t>
                      </a:r>
                      <a:endParaRPr lang="en-US" altLang="ja-JP" sz="900" b="0" i="0" u="none" strike="noStrike" dirty="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申込期限：掲載開始</a:t>
                      </a:r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12</a:t>
                      </a:r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営業日前</a:t>
                      </a:r>
                      <a:endParaRPr lang="en-US" altLang="ja-JP" sz="900" b="0" i="0" u="none" strike="noStrike" dirty="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入稿期限：掲載開始</a:t>
                      </a:r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10</a:t>
                      </a:r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営業日前</a:t>
                      </a:r>
                      <a:endParaRPr lang="en-US" altLang="ja-JP" sz="900" b="0" i="0" u="none" strike="noStrike" dirty="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180000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993256"/>
                  </a:ext>
                </a:extLst>
              </a:tr>
            </a:tbl>
          </a:graphicData>
        </a:graphic>
      </p:graphicFrame>
      <p:graphicFrame>
        <p:nvGraphicFramePr>
          <p:cNvPr id="19" name="表 18">
            <a:extLst>
              <a:ext uri="{FF2B5EF4-FFF2-40B4-BE49-F238E27FC236}">
                <a16:creationId xmlns:a16="http://schemas.microsoft.com/office/drawing/2014/main" id="{F3F7BE31-D9B0-465D-B0A2-56F36A18DF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461981"/>
              </p:ext>
            </p:extLst>
          </p:nvPr>
        </p:nvGraphicFramePr>
        <p:xfrm>
          <a:off x="3521210" y="3716226"/>
          <a:ext cx="5384800" cy="23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6099">
                  <a:extLst>
                    <a:ext uri="{9D8B030D-6E8A-4147-A177-3AD203B41FA5}">
                      <a16:colId xmlns:a16="http://schemas.microsoft.com/office/drawing/2014/main" val="2414073616"/>
                    </a:ext>
                  </a:extLst>
                </a:gridCol>
                <a:gridCol w="4138701">
                  <a:extLst>
                    <a:ext uri="{9D8B030D-6E8A-4147-A177-3AD203B41FA5}">
                      <a16:colId xmlns:a16="http://schemas.microsoft.com/office/drawing/2014/main" val="1439883043"/>
                    </a:ext>
                  </a:extLst>
                </a:gridCol>
              </a:tblGrid>
              <a:tr h="18420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メニュー名</a:t>
                      </a:r>
                    </a:p>
                  </a:txBody>
                  <a:tcPr marL="148760" marR="7872" marT="7872" marB="3778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ビルボード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8657507"/>
                  </a:ext>
                </a:extLst>
              </a:tr>
              <a:tr h="18420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掲載面</a:t>
                      </a:r>
                    </a:p>
                  </a:txBody>
                  <a:tcPr marL="148760" marR="7872" marT="7872" marB="3778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ほぼ全ページ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5291434"/>
                  </a:ext>
                </a:extLst>
              </a:tr>
              <a:tr h="18420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表示形式</a:t>
                      </a:r>
                    </a:p>
                  </a:txBody>
                  <a:tcPr marL="148760" marR="7872" marT="7872" marB="3778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期間中掲載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6236643"/>
                  </a:ext>
                </a:extLst>
              </a:tr>
              <a:tr h="18420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枠数</a:t>
                      </a:r>
                    </a:p>
                  </a:txBody>
                  <a:tcPr marL="148760" marR="7872" marT="7872" marB="3778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2571656"/>
                  </a:ext>
                </a:extLst>
              </a:tr>
              <a:tr h="18420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原稿サイズ</a:t>
                      </a:r>
                    </a:p>
                  </a:txBody>
                  <a:tcPr marL="148760" marR="7872" marT="7872" marB="3778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④ビルボード：左右</a:t>
                      </a:r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970×</a:t>
                      </a:r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天地</a:t>
                      </a:r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250</a:t>
                      </a:r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ピクセル</a:t>
                      </a:r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/150KB</a:t>
                      </a:r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以内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4282589"/>
                  </a:ext>
                </a:extLst>
              </a:tr>
              <a:tr h="17445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原稿種類</a:t>
                      </a:r>
                    </a:p>
                  </a:txBody>
                  <a:tcPr marL="148760" marR="7872" marT="7872" marB="3778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HTML5、GIF、JPEG、PNG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5290358"/>
                  </a:ext>
                </a:extLst>
              </a:tr>
              <a:tr h="18420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掲載開始日</a:t>
                      </a:r>
                    </a:p>
                  </a:txBody>
                  <a:tcPr marL="148760" marR="7872" marT="7872" marB="3778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毎週火曜日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7419038"/>
                  </a:ext>
                </a:extLst>
              </a:tr>
              <a:tr h="184203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想定表示回数</a:t>
                      </a:r>
                    </a:p>
                  </a:txBody>
                  <a:tcPr marL="148760" marR="7872" marT="7872" marB="3778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40,000imp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4423519"/>
                  </a:ext>
                </a:extLst>
              </a:tr>
              <a:tr h="18420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想定</a:t>
                      </a:r>
                      <a:r>
                        <a:rPr 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CTR</a:t>
                      </a:r>
                    </a:p>
                  </a:txBody>
                  <a:tcPr marL="148760" marR="7872" marT="7872" marB="3778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0.20%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1466403"/>
                  </a:ext>
                </a:extLst>
              </a:tr>
              <a:tr h="18420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期間</a:t>
                      </a:r>
                      <a:r>
                        <a:rPr lang="en-US" altLang="ja-JP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/</a:t>
                      </a: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回数</a:t>
                      </a:r>
                    </a:p>
                  </a:txBody>
                  <a:tcPr marL="148760" marR="7872" marT="7872" marB="3778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週間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0073938"/>
                  </a:ext>
                </a:extLst>
              </a:tr>
              <a:tr h="22939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料金</a:t>
                      </a:r>
                    </a:p>
                  </a:txBody>
                  <a:tcPr marL="148760" marR="7872" marT="7872" marB="3778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¥1,000,000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1381854"/>
                  </a:ext>
                </a:extLst>
              </a:tr>
              <a:tr h="18420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備考</a:t>
                      </a:r>
                    </a:p>
                  </a:txBody>
                  <a:tcPr marL="148760" marR="7872" marT="7872" marB="3778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・フリークエンシーコントロール設定あり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993256"/>
                  </a:ext>
                </a:extLst>
              </a:tr>
            </a:tbl>
          </a:graphicData>
        </a:graphic>
      </p:graphicFrame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E416CE2F-4465-4D3E-8EE0-FE8DED05E18D}"/>
              </a:ext>
            </a:extLst>
          </p:cNvPr>
          <p:cNvSpPr/>
          <p:nvPr/>
        </p:nvSpPr>
        <p:spPr bwMode="auto">
          <a:xfrm>
            <a:off x="699571" y="2022783"/>
            <a:ext cx="2307023" cy="60466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900" b="1" dirty="0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④ビルボード</a:t>
            </a: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D4312CC6-49CC-4056-AD7E-071C29E44482}"/>
              </a:ext>
            </a:extLst>
          </p:cNvPr>
          <p:cNvSpPr/>
          <p:nvPr/>
        </p:nvSpPr>
        <p:spPr bwMode="auto">
          <a:xfrm>
            <a:off x="650763" y="1384047"/>
            <a:ext cx="2407580" cy="178882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900" b="1" dirty="0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①ヘッドバナー</a:t>
            </a: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665F862F-B1DE-4DC8-A666-08BDA4F45DD6}"/>
              </a:ext>
            </a:extLst>
          </p:cNvPr>
          <p:cNvSpPr/>
          <p:nvPr/>
        </p:nvSpPr>
        <p:spPr bwMode="auto">
          <a:xfrm>
            <a:off x="415194" y="1384047"/>
            <a:ext cx="260409" cy="127524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vert="eaVert"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900" b="1" dirty="0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②サイドバナー</a:t>
            </a:r>
            <a:endParaRPr lang="en-US" altLang="ja-JP" sz="900" b="1" dirty="0">
              <a:latin typeface="メイリオ" panose="020B0604030504040204" pitchFamily="50" charset="-128"/>
              <a:ea typeface="メイリオ" panose="020B0604030504040204" pitchFamily="50" charset="-128"/>
              <a:cs typeface="Arial" pitchFamily="34" charset="0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69C419E1-0134-4AFD-89DE-C10A730D486B}"/>
              </a:ext>
            </a:extLst>
          </p:cNvPr>
          <p:cNvSpPr/>
          <p:nvPr/>
        </p:nvSpPr>
        <p:spPr bwMode="auto">
          <a:xfrm>
            <a:off x="3028302" y="1384045"/>
            <a:ext cx="260409" cy="127524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vert="eaVert"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900" b="1" dirty="0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③サイドバナー</a:t>
            </a:r>
            <a:endParaRPr lang="en-US" altLang="ja-JP" sz="900" b="1" dirty="0">
              <a:latin typeface="メイリオ" panose="020B0604030504040204" pitchFamily="50" charset="-128"/>
              <a:ea typeface="メイリオ" panose="020B0604030504040204" pitchFamily="50" charset="-128"/>
              <a:cs typeface="Arial" pitchFamily="34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C0FCEA3-CCE3-A6AE-4E17-93E9941269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708" y="1603485"/>
            <a:ext cx="2188153" cy="41818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70A4206C-EB68-2443-CE1C-917B995AB9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969" y="2694720"/>
            <a:ext cx="2283389" cy="157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00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35418B0-8C31-4A04-8495-6D576064EF5C}"/>
              </a:ext>
            </a:extLst>
          </p:cNvPr>
          <p:cNvSpPr txBox="1"/>
          <p:nvPr/>
        </p:nvSpPr>
        <p:spPr>
          <a:xfrm>
            <a:off x="1442706" y="1111123"/>
            <a:ext cx="7416824" cy="2562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日経</a:t>
            </a:r>
            <a:r>
              <a:rPr lang="en-US" altLang="ja-JP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DI</a:t>
            </a:r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Online</a:t>
            </a:r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は、日経</a:t>
            </a:r>
            <a:r>
              <a:rPr lang="en-US" altLang="ja-JP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DI</a:t>
            </a:r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編集部が発信する</a:t>
            </a:r>
            <a:endParaRPr lang="en-US" altLang="ja-JP" sz="1200" b="1" dirty="0">
              <a:solidFill>
                <a:schemeClr val="tx1">
                  <a:lumMod val="65000"/>
                  <a:lumOff val="3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薬局・薬剤師のための独自の取材記事と「日経メディカル </a:t>
            </a:r>
            <a:r>
              <a:rPr lang="en-US" altLang="ja-JP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Online</a:t>
            </a:r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」の</a:t>
            </a:r>
            <a:endParaRPr lang="en-US" altLang="ja-JP" sz="1200" b="1" dirty="0">
              <a:solidFill>
                <a:schemeClr val="tx1">
                  <a:lumMod val="65000"/>
                  <a:lumOff val="3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薬物療法関連の話題をピックアップして</a:t>
            </a:r>
            <a:endParaRPr lang="en-US" altLang="ja-JP" sz="1200" b="1" dirty="0">
              <a:solidFill>
                <a:schemeClr val="tx1">
                  <a:lumMod val="65000"/>
                  <a:lumOff val="3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薬剤師の仕事に役立つ情報を提供している会員制サイトです。</a:t>
            </a:r>
            <a:endParaRPr lang="en-US" altLang="ja-JP" sz="1200" b="1" dirty="0">
              <a:solidFill>
                <a:schemeClr val="tx1">
                  <a:lumMod val="65000"/>
                  <a:lumOff val="3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endParaRPr lang="en-US" altLang="ja-JP" sz="1200" b="1" dirty="0">
              <a:solidFill>
                <a:schemeClr val="tx1">
                  <a:lumMod val="65000"/>
                  <a:lumOff val="3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薬剤師のために医薬品の最新情報や調剤・服薬指導の実践ノウハウ、</a:t>
            </a:r>
            <a:endParaRPr lang="en-US" altLang="ja-JP" sz="1200" b="1" dirty="0">
              <a:solidFill>
                <a:schemeClr val="tx1">
                  <a:lumMod val="65000"/>
                  <a:lumOff val="3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また薬剤師の臨床判断力の向上に役立つ、疾患に関する</a:t>
            </a:r>
            <a:endParaRPr lang="en-US" altLang="ja-JP" sz="1200" b="1" dirty="0">
              <a:solidFill>
                <a:schemeClr val="tx1">
                  <a:lumMod val="65000"/>
                  <a:lumOff val="3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わかりやすい解説などをお届けしています。</a:t>
            </a:r>
          </a:p>
          <a:p>
            <a:pPr algn="ctr">
              <a:lnSpc>
                <a:spcPct val="150000"/>
              </a:lnSpc>
            </a:pPr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		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84FC6768-A6C7-4DE5-83DE-8C8B8A1AE5C4}"/>
              </a:ext>
            </a:extLst>
          </p:cNvPr>
          <p:cNvSpPr/>
          <p:nvPr/>
        </p:nvSpPr>
        <p:spPr>
          <a:xfrm>
            <a:off x="0" y="3902435"/>
            <a:ext cx="9142004" cy="83107"/>
          </a:xfrm>
          <a:prstGeom prst="rect">
            <a:avLst/>
          </a:prstGeom>
          <a:pattFill prst="dkUpDiag">
            <a:fgClr>
              <a:srgbClr val="33707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2263593"/>
              </p:ext>
            </p:extLst>
          </p:nvPr>
        </p:nvGraphicFramePr>
        <p:xfrm>
          <a:off x="5256807" y="4410859"/>
          <a:ext cx="2992036" cy="14286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4615">
                  <a:extLst>
                    <a:ext uri="{9D8B030D-6E8A-4147-A177-3AD203B41FA5}">
                      <a16:colId xmlns:a16="http://schemas.microsoft.com/office/drawing/2014/main" val="4294282881"/>
                    </a:ext>
                  </a:extLst>
                </a:gridCol>
                <a:gridCol w="1297421">
                  <a:extLst>
                    <a:ext uri="{9D8B030D-6E8A-4147-A177-3AD203B41FA5}">
                      <a16:colId xmlns:a16="http://schemas.microsoft.com/office/drawing/2014/main" val="742342634"/>
                    </a:ext>
                  </a:extLst>
                </a:gridCol>
              </a:tblGrid>
              <a:tr h="179917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薬剤師</a:t>
                      </a:r>
                    </a:p>
                  </a:txBody>
                  <a:tcPr marL="18000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7,961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1296014"/>
                  </a:ext>
                </a:extLst>
              </a:tr>
              <a:tr h="17991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薬剤師（薬局開設）</a:t>
                      </a:r>
                    </a:p>
                  </a:txBody>
                  <a:tcPr marL="18000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11,176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239594"/>
                  </a:ext>
                </a:extLst>
              </a:tr>
              <a:tr h="17991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薬剤師（薬局勤務）</a:t>
                      </a:r>
                    </a:p>
                  </a:txBody>
                  <a:tcPr marL="18000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114,120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563442"/>
                  </a:ext>
                </a:extLst>
              </a:tr>
              <a:tr h="17991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薬剤師（病医院勤務）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8000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37,770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2121917"/>
                  </a:ext>
                </a:extLst>
              </a:tr>
              <a:tr h="17991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薬剤師（製薬企業勤務）</a:t>
                      </a:r>
                    </a:p>
                  </a:txBody>
                  <a:tcPr marL="18000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10,264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6106655"/>
                  </a:ext>
                </a:extLst>
              </a:tr>
              <a:tr h="17991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薬剤師（医薬品卸勤務）</a:t>
                      </a:r>
                    </a:p>
                  </a:txBody>
                  <a:tcPr marL="18000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2,468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9516814"/>
                  </a:ext>
                </a:extLst>
              </a:tr>
              <a:tr h="17570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薬剤師（その他）</a:t>
                      </a:r>
                    </a:p>
                  </a:txBody>
                  <a:tcPr marL="18000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28,869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5170526"/>
                  </a:ext>
                </a:extLst>
              </a:tr>
              <a:tr h="17343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合計</a:t>
                      </a:r>
                    </a:p>
                  </a:txBody>
                  <a:tcPr marL="18000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ja-JP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212,628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6853088"/>
                  </a:ext>
                </a:extLst>
              </a:tr>
            </a:tbl>
          </a:graphicData>
        </a:graphic>
      </p:graphicFrame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5464806"/>
              </p:ext>
            </p:extLst>
          </p:nvPr>
        </p:nvGraphicFramePr>
        <p:xfrm>
          <a:off x="1120488" y="4982022"/>
          <a:ext cx="3451512" cy="5847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2001">
                  <a:extLst>
                    <a:ext uri="{9D8B030D-6E8A-4147-A177-3AD203B41FA5}">
                      <a16:colId xmlns:a16="http://schemas.microsoft.com/office/drawing/2014/main" val="1818389398"/>
                    </a:ext>
                  </a:extLst>
                </a:gridCol>
                <a:gridCol w="1069511">
                  <a:extLst>
                    <a:ext uri="{9D8B030D-6E8A-4147-A177-3AD203B41FA5}">
                      <a16:colId xmlns:a16="http://schemas.microsoft.com/office/drawing/2014/main" val="1152873889"/>
                    </a:ext>
                  </a:extLst>
                </a:gridCol>
              </a:tblGrid>
              <a:tr h="21141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月間ページビュー数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1,634,050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1611587"/>
                  </a:ext>
                </a:extLst>
              </a:tr>
              <a:tr h="18846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月間ユニークユーザー数　</a:t>
                      </a:r>
                      <a:r>
                        <a:rPr lang="en-US" altLang="ja-JP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※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778,049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91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メール配信数</a:t>
                      </a:r>
                      <a:endParaRPr lang="en-US" altLang="ja-JP" sz="1000" b="0" i="0" u="none" strike="noStrike" dirty="0">
                        <a:solidFill>
                          <a:srgbClr val="FFFFFF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131,586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1880690"/>
                  </a:ext>
                </a:extLst>
              </a:tr>
            </a:tbl>
          </a:graphicData>
        </a:graphic>
      </p:graphicFrame>
      <p:sp>
        <p:nvSpPr>
          <p:cNvPr id="6146" name="Text Box 13"/>
          <p:cNvSpPr txBox="1">
            <a:spLocks noChangeArrowheads="1"/>
          </p:cNvSpPr>
          <p:nvPr/>
        </p:nvSpPr>
        <p:spPr bwMode="auto">
          <a:xfrm>
            <a:off x="506413" y="170309"/>
            <a:ext cx="77866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日経</a:t>
            </a:r>
            <a:r>
              <a:rPr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DI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Online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とは？</a:t>
            </a:r>
          </a:p>
        </p:txBody>
      </p:sp>
      <p:sp>
        <p:nvSpPr>
          <p:cNvPr id="1030" name="テキスト ボックス 236"/>
          <p:cNvSpPr txBox="1">
            <a:spLocks noChangeArrowheads="1"/>
          </p:cNvSpPr>
          <p:nvPr/>
        </p:nvSpPr>
        <p:spPr bwMode="auto">
          <a:xfrm>
            <a:off x="1063338" y="5635222"/>
            <a:ext cx="38223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ユニークブラウザ数をカウントした数字です。</a:t>
            </a:r>
            <a:endParaRPr lang="en-US" altLang="ja-JP" sz="9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◆</a:t>
            </a:r>
            <a:r>
              <a:rPr lang="en-US" altLang="ja-JP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2026</a:t>
            </a:r>
            <a:r>
              <a:rPr lang="ja-JP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6</a:t>
            </a:r>
            <a:r>
              <a:rPr lang="ja-JP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月実績（</a:t>
            </a:r>
            <a:r>
              <a:rPr lang="en-US" altLang="ja-JP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Atlas</a:t>
            </a:r>
            <a:r>
              <a:rPr lang="ja-JP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調べ）ユニークブラウザ数</a:t>
            </a:r>
            <a:endParaRPr lang="en-US" altLang="ja-JP" sz="9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8" name="AutoShape 91"/>
          <p:cNvSpPr>
            <a:spLocks noChangeArrowheads="1"/>
          </p:cNvSpPr>
          <p:nvPr/>
        </p:nvSpPr>
        <p:spPr bwMode="auto">
          <a:xfrm>
            <a:off x="1120488" y="4596770"/>
            <a:ext cx="1684337" cy="263525"/>
          </a:xfrm>
          <a:prstGeom prst="roundRect">
            <a:avLst>
              <a:gd name="adj" fmla="val 16667"/>
            </a:avLst>
          </a:prstGeom>
          <a:solidFill>
            <a:schemeClr val="bg1">
              <a:lumMod val="65000"/>
            </a:schemeClr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49001"/>
              </a:srgbClr>
            </a:outerShdw>
          </a:effectLst>
        </p:spPr>
        <p:txBody>
          <a:bodyPr wrap="none" anchor="ctr"/>
          <a:lstStyle/>
          <a:p>
            <a:pPr>
              <a:lnSpc>
                <a:spcPct val="110000"/>
              </a:lnSpc>
              <a:defRPr/>
            </a:pPr>
            <a:r>
              <a:rPr lang="en-US" altLang="ja-JP" sz="1200" dirty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▶</a:t>
            </a:r>
            <a:r>
              <a:rPr lang="ja-JP" altLang="en-US" sz="1200" dirty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サイトデータ</a:t>
            </a:r>
            <a:endParaRPr lang="ja-JP" altLang="en-US" sz="700" dirty="0">
              <a:solidFill>
                <a:srgbClr val="FFFFFF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テキスト ボックス 236"/>
          <p:cNvSpPr txBox="1">
            <a:spLocks noChangeArrowheads="1"/>
          </p:cNvSpPr>
          <p:nvPr/>
        </p:nvSpPr>
        <p:spPr bwMode="auto">
          <a:xfrm>
            <a:off x="5040919" y="5895636"/>
            <a:ext cx="342381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日経</a:t>
            </a:r>
            <a:r>
              <a:rPr lang="en-US" altLang="ja-JP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DI</a:t>
            </a:r>
            <a:r>
              <a:rPr lang="ja-JP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Online</a:t>
            </a:r>
            <a:r>
              <a:rPr lang="ja-JP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は薬剤師以外の会員読者も閲覧が可能です。</a:t>
            </a:r>
            <a:endParaRPr lang="en-US" altLang="ja-JP" sz="9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テキスト ボックス 2">
            <a:extLst>
              <a:ext uri="{FF2B5EF4-FFF2-40B4-BE49-F238E27FC236}">
                <a16:creationId xmlns:a16="http://schemas.microsoft.com/office/drawing/2014/main" id="{976123CA-69E5-4F23-B544-0559D50CB3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6073" y="4197600"/>
            <a:ext cx="262764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薬剤師会員属性（</a:t>
            </a:r>
            <a:r>
              <a:rPr lang="en-US" altLang="ja-JP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2026</a:t>
            </a:r>
            <a:r>
              <a:rPr lang="ja-JP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6</a:t>
            </a:r>
            <a:r>
              <a:rPr lang="ja-JP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30</a:t>
            </a:r>
            <a:r>
              <a:rPr lang="ja-JP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日時点）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47D116AB-13F5-97B8-DBBA-976A359C00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0573"/>
          <a:stretch/>
        </p:blipFill>
        <p:spPr>
          <a:xfrm>
            <a:off x="519892" y="1243202"/>
            <a:ext cx="1845628" cy="170945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13"/>
          <p:cNvSpPr txBox="1">
            <a:spLocks noChangeArrowheads="1"/>
          </p:cNvSpPr>
          <p:nvPr/>
        </p:nvSpPr>
        <p:spPr bwMode="auto">
          <a:xfrm>
            <a:off x="656012" y="77788"/>
            <a:ext cx="71929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4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日経</a:t>
            </a:r>
            <a:r>
              <a:rPr lang="en-US" altLang="ja-JP" sz="24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DI</a:t>
            </a:r>
            <a:r>
              <a:rPr lang="ja-JP" altLang="en-US" sz="24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24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Online</a:t>
            </a:r>
            <a:r>
              <a:rPr lang="ja-JP" altLang="en-US" sz="24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lang="en-US" altLang="ja-JP" sz="2400" b="1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4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広告メニュー　一覧</a:t>
            </a:r>
            <a:endParaRPr lang="ja-JP" altLang="en-US" sz="1600" b="1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50525" y="5192465"/>
            <a:ext cx="8621871" cy="830997"/>
          </a:xfrm>
          <a:prstGeom prst="rect">
            <a:avLst/>
          </a:prstGeom>
          <a:solidFill>
            <a:srgbClr val="33707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日経</a:t>
            </a:r>
            <a:r>
              <a:rPr lang="en-US" altLang="ja-JP" sz="1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DI</a:t>
            </a:r>
            <a:r>
              <a:rPr kumimoji="1" lang="ja-JP" altLang="en-US" sz="1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1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Online</a:t>
            </a:r>
            <a:r>
              <a:rPr kumimoji="1" lang="ja-JP" altLang="en-US" sz="1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のサイト内広告はすべて、会</a:t>
            </a:r>
            <a:r>
              <a:rPr lang="ja-JP" altLang="en-US" sz="1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員読者がログイン時にのみ掲載されます。</a:t>
            </a:r>
            <a:endParaRPr lang="en-US" altLang="ja-JP" sz="16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非</a:t>
            </a:r>
            <a:r>
              <a:rPr kumimoji="1" lang="ja-JP" altLang="en-US" sz="1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ログイン時には掲載されません。</a:t>
            </a:r>
            <a:endParaRPr kumimoji="1" lang="en-US" altLang="ja-JP" sz="16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メール広告につきましては、読者のログイン／非ログインに関係なく掲載されます。</a:t>
            </a:r>
            <a:endParaRPr kumimoji="1" lang="ja-JP" altLang="en-US" sz="16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テキスト ボックス 236"/>
          <p:cNvSpPr txBox="1">
            <a:spLocks noChangeArrowheads="1"/>
          </p:cNvSpPr>
          <p:nvPr/>
        </p:nvSpPr>
        <p:spPr bwMode="auto">
          <a:xfrm>
            <a:off x="306388" y="6099729"/>
            <a:ext cx="85660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日経</a:t>
            </a:r>
            <a:r>
              <a:rPr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DI</a:t>
            </a:r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Online</a:t>
            </a:r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は薬剤師以外の会員も閲覧が可能です。そのため、薬剤師読者に限定して掲出されるものではありません。メール配信は薬剤師会員のみに行います。</a:t>
            </a:r>
            <a:endParaRPr lang="en-US" altLang="ja-JP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3340835"/>
              </p:ext>
            </p:extLst>
          </p:nvPr>
        </p:nvGraphicFramePr>
        <p:xfrm>
          <a:off x="210256" y="1333300"/>
          <a:ext cx="8608868" cy="17040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1612">
                  <a:extLst>
                    <a:ext uri="{9D8B030D-6E8A-4147-A177-3AD203B41FA5}">
                      <a16:colId xmlns:a16="http://schemas.microsoft.com/office/drawing/2014/main" val="3302818114"/>
                    </a:ext>
                  </a:extLst>
                </a:gridCol>
                <a:gridCol w="1482821">
                  <a:extLst>
                    <a:ext uri="{9D8B030D-6E8A-4147-A177-3AD203B41FA5}">
                      <a16:colId xmlns:a16="http://schemas.microsoft.com/office/drawing/2014/main" val="1107769930"/>
                    </a:ext>
                  </a:extLst>
                </a:gridCol>
                <a:gridCol w="1213813">
                  <a:extLst>
                    <a:ext uri="{9D8B030D-6E8A-4147-A177-3AD203B41FA5}">
                      <a16:colId xmlns:a16="http://schemas.microsoft.com/office/drawing/2014/main" val="721383182"/>
                    </a:ext>
                  </a:extLst>
                </a:gridCol>
                <a:gridCol w="367424">
                  <a:extLst>
                    <a:ext uri="{9D8B030D-6E8A-4147-A177-3AD203B41FA5}">
                      <a16:colId xmlns:a16="http://schemas.microsoft.com/office/drawing/2014/main" val="2637796620"/>
                    </a:ext>
                  </a:extLst>
                </a:gridCol>
                <a:gridCol w="852950">
                  <a:extLst>
                    <a:ext uri="{9D8B030D-6E8A-4147-A177-3AD203B41FA5}">
                      <a16:colId xmlns:a16="http://schemas.microsoft.com/office/drawing/2014/main" val="3598718353"/>
                    </a:ext>
                  </a:extLst>
                </a:gridCol>
                <a:gridCol w="1043223">
                  <a:extLst>
                    <a:ext uri="{9D8B030D-6E8A-4147-A177-3AD203B41FA5}">
                      <a16:colId xmlns:a16="http://schemas.microsoft.com/office/drawing/2014/main" val="3472512816"/>
                    </a:ext>
                  </a:extLst>
                </a:gridCol>
                <a:gridCol w="1181008">
                  <a:extLst>
                    <a:ext uri="{9D8B030D-6E8A-4147-A177-3AD203B41FA5}">
                      <a16:colId xmlns:a16="http://schemas.microsoft.com/office/drawing/2014/main" val="3538700167"/>
                    </a:ext>
                  </a:extLst>
                </a:gridCol>
                <a:gridCol w="766017">
                  <a:extLst>
                    <a:ext uri="{9D8B030D-6E8A-4147-A177-3AD203B41FA5}">
                      <a16:colId xmlns:a16="http://schemas.microsoft.com/office/drawing/2014/main" val="1938147786"/>
                    </a:ext>
                  </a:extLst>
                </a:gridCol>
              </a:tblGrid>
              <a:tr h="170401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メニュー名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掲載面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表示形式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枠数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期間</a:t>
                      </a:r>
                      <a:r>
                        <a:rPr lang="en-US" altLang="ja-JP" sz="900" b="0" i="0" u="none" strike="noStrike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/</a:t>
                      </a:r>
                      <a:r>
                        <a:rPr lang="ja-JP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回数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想定表示回数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料金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備考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7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8663519"/>
                  </a:ext>
                </a:extLst>
              </a:tr>
              <a:tr h="17040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エントランスアド</a:t>
                      </a:r>
                    </a:p>
                  </a:txBody>
                  <a:tcPr marL="18000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ほぼ全ページ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期間中掲載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週間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40,000imp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¥1,500,000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期間保証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6166864"/>
                  </a:ext>
                </a:extLst>
              </a:tr>
              <a:tr h="17040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ビルボード</a:t>
                      </a:r>
                    </a:p>
                  </a:txBody>
                  <a:tcPr marL="18000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ほぼ全ページ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期間中掲載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週間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40,000imp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¥1,000,000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期間保証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0894216"/>
                  </a:ext>
                </a:extLst>
              </a:tr>
              <a:tr h="17040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第１レクタングル</a:t>
                      </a:r>
                    </a:p>
                  </a:txBody>
                  <a:tcPr marL="18000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ほぼ全ページ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ローテーション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か月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200,000imp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¥500,000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期間保証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7641086"/>
                  </a:ext>
                </a:extLst>
              </a:tr>
              <a:tr h="17040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第２レクタングル</a:t>
                      </a:r>
                    </a:p>
                  </a:txBody>
                  <a:tcPr marL="18000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ほぼ全ページ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ローテーション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か月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200,000imp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¥400,000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期間保証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9859702"/>
                  </a:ext>
                </a:extLst>
              </a:tr>
              <a:tr h="170401"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18000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900" b="0" i="0" u="none" strike="noStrike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900" b="0" i="0" u="none" strike="noStrike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7691168"/>
                  </a:ext>
                </a:extLst>
              </a:tr>
              <a:tr h="17040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タイアップサイト</a:t>
                      </a:r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(</a:t>
                      </a:r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掲載費）</a:t>
                      </a:r>
                    </a:p>
                  </a:txBody>
                  <a:tcPr marL="18000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―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―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―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か月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―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¥1,000,000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期間保証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7792919"/>
                  </a:ext>
                </a:extLst>
              </a:tr>
              <a:tr h="170401"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18000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6127658"/>
                  </a:ext>
                </a:extLst>
              </a:tr>
              <a:tr h="170401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メール媒体名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メニュー名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配信頻度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枠数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期間</a:t>
                      </a:r>
                      <a:r>
                        <a:rPr lang="en-US" altLang="ja-JP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/</a:t>
                      </a: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回数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想定</a:t>
                      </a: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配信</a:t>
                      </a:r>
                      <a:r>
                        <a:rPr lang="zh-CN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数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料金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備考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7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6127566"/>
                  </a:ext>
                </a:extLst>
              </a:tr>
              <a:tr h="17040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日経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DI</a:t>
                      </a:r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メール</a:t>
                      </a:r>
                    </a:p>
                  </a:txBody>
                  <a:tcPr marL="18000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ヘッダー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毎週水曜日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回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約</a:t>
                      </a:r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134,000</a:t>
                      </a:r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通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¥200,000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―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0845448"/>
                  </a:ext>
                </a:extLst>
              </a:tr>
            </a:tbl>
          </a:graphicData>
        </a:graphic>
      </p:graphicFrame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EC1F5790-B2B8-4689-B669-9C64DC1FF9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471077"/>
              </p:ext>
            </p:extLst>
          </p:nvPr>
        </p:nvGraphicFramePr>
        <p:xfrm>
          <a:off x="210256" y="3262609"/>
          <a:ext cx="8608869" cy="1622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8029">
                  <a:extLst>
                    <a:ext uri="{9D8B030D-6E8A-4147-A177-3AD203B41FA5}">
                      <a16:colId xmlns:a16="http://schemas.microsoft.com/office/drawing/2014/main" val="523959236"/>
                    </a:ext>
                  </a:extLst>
                </a:gridCol>
                <a:gridCol w="2097741">
                  <a:extLst>
                    <a:ext uri="{9D8B030D-6E8A-4147-A177-3AD203B41FA5}">
                      <a16:colId xmlns:a16="http://schemas.microsoft.com/office/drawing/2014/main" val="4277763891"/>
                    </a:ext>
                  </a:extLst>
                </a:gridCol>
                <a:gridCol w="857914">
                  <a:extLst>
                    <a:ext uri="{9D8B030D-6E8A-4147-A177-3AD203B41FA5}">
                      <a16:colId xmlns:a16="http://schemas.microsoft.com/office/drawing/2014/main" val="2436483782"/>
                    </a:ext>
                  </a:extLst>
                </a:gridCol>
                <a:gridCol w="917098">
                  <a:extLst>
                    <a:ext uri="{9D8B030D-6E8A-4147-A177-3AD203B41FA5}">
                      <a16:colId xmlns:a16="http://schemas.microsoft.com/office/drawing/2014/main" val="3836874763"/>
                    </a:ext>
                  </a:extLst>
                </a:gridCol>
                <a:gridCol w="394447">
                  <a:extLst>
                    <a:ext uri="{9D8B030D-6E8A-4147-A177-3AD203B41FA5}">
                      <a16:colId xmlns:a16="http://schemas.microsoft.com/office/drawing/2014/main" val="4084070013"/>
                    </a:ext>
                  </a:extLst>
                </a:gridCol>
                <a:gridCol w="663388">
                  <a:extLst>
                    <a:ext uri="{9D8B030D-6E8A-4147-A177-3AD203B41FA5}">
                      <a16:colId xmlns:a16="http://schemas.microsoft.com/office/drawing/2014/main" val="2922611349"/>
                    </a:ext>
                  </a:extLst>
                </a:gridCol>
                <a:gridCol w="726141">
                  <a:extLst>
                    <a:ext uri="{9D8B030D-6E8A-4147-A177-3AD203B41FA5}">
                      <a16:colId xmlns:a16="http://schemas.microsoft.com/office/drawing/2014/main" val="1936311728"/>
                    </a:ext>
                  </a:extLst>
                </a:gridCol>
                <a:gridCol w="797859">
                  <a:extLst>
                    <a:ext uri="{9D8B030D-6E8A-4147-A177-3AD203B41FA5}">
                      <a16:colId xmlns:a16="http://schemas.microsoft.com/office/drawing/2014/main" val="2419987787"/>
                    </a:ext>
                  </a:extLst>
                </a:gridCol>
                <a:gridCol w="526252">
                  <a:extLst>
                    <a:ext uri="{9D8B030D-6E8A-4147-A177-3AD203B41FA5}">
                      <a16:colId xmlns:a16="http://schemas.microsoft.com/office/drawing/2014/main" val="3678802873"/>
                    </a:ext>
                  </a:extLst>
                </a:gridCol>
              </a:tblGrid>
              <a:tr h="201139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特別パッケージ　メニュー名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掲載媒体・掲載面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C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表示形式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枠数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期間</a:t>
                      </a:r>
                      <a:r>
                        <a:rPr lang="en-US" altLang="ja-JP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/</a:t>
                      </a:r>
                      <a:r>
                        <a:rPr lang="ja-JP" altLang="en-US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回数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想定表示回数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料金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備考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8910277"/>
                  </a:ext>
                </a:extLst>
              </a:tr>
              <a:tr h="40227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ダブルビルボードパック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日経メディカル </a:t>
                      </a:r>
                      <a:r>
                        <a:rPr lang="en-US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Online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ほぼ全ページ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ローテーション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  <a:r>
                        <a:rPr lang="ja-JP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週間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65</a:t>
                      </a: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,000imp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¥2,500,000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期間保証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5394598"/>
                  </a:ext>
                </a:extLst>
              </a:tr>
              <a:tr h="339557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日経</a:t>
                      </a:r>
                      <a:r>
                        <a:rPr lang="en-US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DI</a:t>
                      </a:r>
                      <a:r>
                        <a:rPr lang="ja-JP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</a:t>
                      </a:r>
                      <a:r>
                        <a:rPr lang="en-US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Online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ほぼ全ページ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期間中掲載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40,000imp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8698837"/>
                  </a:ext>
                </a:extLst>
              </a:tr>
              <a:tr h="33955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ファーストビュージャック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エントランスアド</a:t>
                      </a:r>
                      <a:endParaRPr lang="en-US" altLang="ja-JP" sz="800" b="0" i="0" u="none" strike="noStrike" dirty="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ほぼ全ページ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期間中掲載</a:t>
                      </a:r>
                      <a:br>
                        <a:rPr lang="en-US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</a:br>
                      <a:r>
                        <a:rPr lang="en-US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※1</a:t>
                      </a:r>
                      <a:r>
                        <a:rPr lang="ja-JP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枠買い切り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  <a:r>
                        <a:rPr lang="ja-JP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週間</a:t>
                      </a:r>
                      <a:endParaRPr lang="en-US" altLang="ja-JP" sz="800" b="0" i="0" u="none" strike="noStrike" dirty="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40,000imp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\2,000,000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期間保証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4529292"/>
                  </a:ext>
                </a:extLst>
              </a:tr>
              <a:tr h="339557">
                <a:tc vMerge="1">
                  <a:txBody>
                    <a:bodyPr/>
                    <a:lstStyle/>
                    <a:p>
                      <a:pPr algn="ctr" fontAlgn="ctr"/>
                      <a:endParaRPr lang="ja-JP" altLang="en-US" sz="8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8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ビルボード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8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ほぼ全ページ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ja-JP" altLang="en-US" sz="8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ja-JP" sz="8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ja-JP" altLang="en-US" sz="8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r" fontAlgn="ctr"/>
                      <a:endParaRPr lang="en-US" sz="8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r" fontAlgn="ctr"/>
                      <a:endParaRPr lang="en-US" altLang="ja-JP" sz="8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ja-JP" altLang="en-US" sz="8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9125010"/>
                  </a:ext>
                </a:extLst>
              </a:tr>
            </a:tbl>
          </a:graphicData>
        </a:graphic>
      </p:graphicFrame>
      <p:sp>
        <p:nvSpPr>
          <p:cNvPr id="8" name="テキスト ボックス 42">
            <a:extLst>
              <a:ext uri="{FF2B5EF4-FFF2-40B4-BE49-F238E27FC236}">
                <a16:creationId xmlns:a16="http://schemas.microsoft.com/office/drawing/2014/main" id="{65A31DA5-1800-4387-8666-439267C731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1737" y="4877116"/>
            <a:ext cx="487359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ja-JP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「エントランスアド」、「ビルボード」はフリークエンシーコントロール設定枠です。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3">
            <a:extLst>
              <a:ext uri="{FF2B5EF4-FFF2-40B4-BE49-F238E27FC236}">
                <a16:creationId xmlns:a16="http://schemas.microsoft.com/office/drawing/2014/main" id="{87428A95-BE68-4A41-B1AD-370E6A4B87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533" y="285750"/>
            <a:ext cx="77866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エントランスアド</a:t>
            </a:r>
            <a:endParaRPr lang="ja-JP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5E546857-2A18-49E9-8BDE-ADD633268D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6463585"/>
              </p:ext>
            </p:extLst>
          </p:nvPr>
        </p:nvGraphicFramePr>
        <p:xfrm>
          <a:off x="3492500" y="1352550"/>
          <a:ext cx="5384800" cy="3568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3330">
                  <a:extLst>
                    <a:ext uri="{9D8B030D-6E8A-4147-A177-3AD203B41FA5}">
                      <a16:colId xmlns:a16="http://schemas.microsoft.com/office/drawing/2014/main" val="2414073616"/>
                    </a:ext>
                  </a:extLst>
                </a:gridCol>
                <a:gridCol w="4141470">
                  <a:extLst>
                    <a:ext uri="{9D8B030D-6E8A-4147-A177-3AD203B41FA5}">
                      <a16:colId xmlns:a16="http://schemas.microsoft.com/office/drawing/2014/main" val="1439883043"/>
                    </a:ext>
                  </a:extLst>
                </a:gridCol>
              </a:tblGrid>
              <a:tr h="10326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媒体名</a:t>
                      </a:r>
                    </a:p>
                  </a:txBody>
                  <a:tcPr marL="180000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日経</a:t>
                      </a:r>
                      <a:r>
                        <a:rPr lang="en-US" altLang="ja-JP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DI</a:t>
                      </a:r>
                      <a:r>
                        <a:rPr lang="ja-JP" alt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</a:t>
                      </a:r>
                      <a:r>
                        <a:rPr lang="en-US" altLang="ja-JP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Online</a:t>
                      </a:r>
                    </a:p>
                  </a:txBody>
                  <a:tcPr marL="180000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0650768"/>
                  </a:ext>
                </a:extLst>
              </a:tr>
              <a:tr h="10326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メニュー名</a:t>
                      </a:r>
                    </a:p>
                  </a:txBody>
                  <a:tcPr marL="180000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エントランスアド</a:t>
                      </a:r>
                    </a:p>
                  </a:txBody>
                  <a:tcPr marL="180000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8657507"/>
                  </a:ext>
                </a:extLst>
              </a:tr>
              <a:tr h="12996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掲載面</a:t>
                      </a:r>
                    </a:p>
                  </a:txBody>
                  <a:tcPr marL="180000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ほぼ全ページ</a:t>
                      </a:r>
                    </a:p>
                  </a:txBody>
                  <a:tcPr marL="180000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5291434"/>
                  </a:ext>
                </a:extLst>
              </a:tr>
              <a:tr h="10326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表示形式</a:t>
                      </a:r>
                    </a:p>
                  </a:txBody>
                  <a:tcPr marL="180000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期間中掲載</a:t>
                      </a:r>
                    </a:p>
                  </a:txBody>
                  <a:tcPr marL="180000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6236643"/>
                  </a:ext>
                </a:extLst>
              </a:tr>
              <a:tr h="10326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枠数</a:t>
                      </a:r>
                    </a:p>
                  </a:txBody>
                  <a:tcPr marL="180000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</a:p>
                  </a:txBody>
                  <a:tcPr marL="180000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2571656"/>
                  </a:ext>
                </a:extLst>
              </a:tr>
              <a:tr h="168154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原稿サイズ</a:t>
                      </a:r>
                    </a:p>
                  </a:txBody>
                  <a:tcPr marL="180000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①ヘッドバナー：左右</a:t>
                      </a:r>
                      <a:r>
                        <a:rPr lang="en-US" altLang="ja-JP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1,004×</a:t>
                      </a:r>
                      <a:r>
                        <a:rPr lang="ja-JP" alt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天地</a:t>
                      </a:r>
                      <a:r>
                        <a:rPr lang="en-US" altLang="ja-JP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80</a:t>
                      </a:r>
                      <a:r>
                        <a:rPr lang="ja-JP" alt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ピクセル</a:t>
                      </a:r>
                      <a:r>
                        <a:rPr lang="en-US" altLang="ja-JP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/150KB</a:t>
                      </a:r>
                      <a:r>
                        <a:rPr lang="ja-JP" alt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以内</a:t>
                      </a:r>
                      <a:br>
                        <a:rPr lang="en-US" altLang="ja-JP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</a:br>
                      <a:r>
                        <a:rPr lang="ja-JP" alt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②③サイドバナー：左右</a:t>
                      </a:r>
                      <a:r>
                        <a:rPr lang="en-US" altLang="ja-JP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145×</a:t>
                      </a:r>
                      <a:r>
                        <a:rPr lang="ja-JP" alt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天地</a:t>
                      </a:r>
                      <a:r>
                        <a:rPr lang="en-US" altLang="ja-JP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600</a:t>
                      </a:r>
                      <a:r>
                        <a:rPr lang="ja-JP" alt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ピクセル</a:t>
                      </a:r>
                      <a:r>
                        <a:rPr lang="en-US" altLang="ja-JP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/150KB</a:t>
                      </a:r>
                      <a:r>
                        <a:rPr lang="ja-JP" alt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以内</a:t>
                      </a:r>
                    </a:p>
                  </a:txBody>
                  <a:tcPr marL="180000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4282589"/>
                  </a:ext>
                </a:extLst>
              </a:tr>
              <a:tr h="10326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原稿種類</a:t>
                      </a:r>
                    </a:p>
                  </a:txBody>
                  <a:tcPr marL="180000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HTML5、GIF、JPEG、PNG</a:t>
                      </a:r>
                    </a:p>
                  </a:txBody>
                  <a:tcPr marL="180000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5290358"/>
                  </a:ext>
                </a:extLst>
              </a:tr>
              <a:tr h="10326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掲載開始日</a:t>
                      </a:r>
                    </a:p>
                  </a:txBody>
                  <a:tcPr marL="180000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毎週火曜日</a:t>
                      </a:r>
                    </a:p>
                  </a:txBody>
                  <a:tcPr marL="180000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7419038"/>
                  </a:ext>
                </a:extLst>
              </a:tr>
              <a:tr h="103262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想定表示回数</a:t>
                      </a:r>
                    </a:p>
                  </a:txBody>
                  <a:tcPr marL="180000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40,000imp</a:t>
                      </a:r>
                    </a:p>
                  </a:txBody>
                  <a:tcPr marL="180000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4423519"/>
                  </a:ext>
                </a:extLst>
              </a:tr>
              <a:tr h="10326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想定</a:t>
                      </a:r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CTR</a:t>
                      </a:r>
                    </a:p>
                  </a:txBody>
                  <a:tcPr marL="180000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0.50%</a:t>
                      </a:r>
                    </a:p>
                  </a:txBody>
                  <a:tcPr marL="180000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1466403"/>
                  </a:ext>
                </a:extLst>
              </a:tr>
              <a:tr h="10326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期間</a:t>
                      </a:r>
                      <a:r>
                        <a:rPr lang="en-US" altLang="ja-JP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/</a:t>
                      </a:r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回数</a:t>
                      </a:r>
                    </a:p>
                  </a:txBody>
                  <a:tcPr marL="180000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  <a:r>
                        <a:rPr lang="ja-JP" alt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週間</a:t>
                      </a:r>
                    </a:p>
                  </a:txBody>
                  <a:tcPr marL="180000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0073938"/>
                  </a:ext>
                </a:extLst>
              </a:tr>
              <a:tr h="10326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料金</a:t>
                      </a:r>
                    </a:p>
                  </a:txBody>
                  <a:tcPr marL="180000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¥1,500,000</a:t>
                      </a:r>
                    </a:p>
                  </a:txBody>
                  <a:tcPr marL="180000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1381854"/>
                  </a:ext>
                </a:extLst>
              </a:tr>
              <a:tr h="10326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備考</a:t>
                      </a:r>
                    </a:p>
                  </a:txBody>
                  <a:tcPr marL="180000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・フリークエンシーコントロール設定あり</a:t>
                      </a:r>
                      <a:endParaRPr lang="en-US" altLang="ja-JP" sz="1100" b="0" i="0" u="none" strike="noStrike" dirty="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・他の広告枠と申込／入稿期限が異なります。</a:t>
                      </a:r>
                      <a:endParaRPr lang="en-US" altLang="ja-JP" sz="1100" b="0" i="0" u="none" strike="noStrike" dirty="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申込期限：掲載開始</a:t>
                      </a:r>
                      <a:r>
                        <a:rPr lang="en-US" altLang="ja-JP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12</a:t>
                      </a:r>
                      <a:r>
                        <a:rPr lang="ja-JP" alt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営業日前</a:t>
                      </a:r>
                      <a:endParaRPr lang="en-US" altLang="ja-JP" sz="1100" b="0" i="0" u="none" strike="noStrike" dirty="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入稿期限：掲載開始</a:t>
                      </a:r>
                      <a:r>
                        <a:rPr lang="en-US" altLang="ja-JP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10</a:t>
                      </a:r>
                      <a:r>
                        <a:rPr lang="ja-JP" alt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営業日前</a:t>
                      </a:r>
                      <a:endParaRPr lang="en-US" altLang="ja-JP" sz="1100" b="0" i="0" u="none" strike="noStrike" dirty="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180000" marR="9525" marT="95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993256"/>
                  </a:ext>
                </a:extLst>
              </a:tr>
            </a:tbl>
          </a:graphicData>
        </a:graphic>
      </p:graphicFrame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7DE191E7-2356-46BD-93C3-ABAD3D1A8C55}"/>
              </a:ext>
            </a:extLst>
          </p:cNvPr>
          <p:cNvSpPr/>
          <p:nvPr/>
        </p:nvSpPr>
        <p:spPr bwMode="auto">
          <a:xfrm>
            <a:off x="620821" y="1352550"/>
            <a:ext cx="2188708" cy="178882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900" b="1" dirty="0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①ヘッドバナー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A978558-DDBA-4DE8-A6DA-9139F8E2930A}"/>
              </a:ext>
            </a:extLst>
          </p:cNvPr>
          <p:cNvSpPr/>
          <p:nvPr/>
        </p:nvSpPr>
        <p:spPr bwMode="auto">
          <a:xfrm>
            <a:off x="338470" y="1352550"/>
            <a:ext cx="260409" cy="127524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vert="eaVert"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900" b="1" dirty="0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②サイドバナー</a:t>
            </a:r>
            <a:endParaRPr lang="en-US" altLang="ja-JP" sz="900" b="1" dirty="0">
              <a:latin typeface="メイリオ" panose="020B0604030504040204" pitchFamily="50" charset="-128"/>
              <a:ea typeface="メイリオ" panose="020B0604030504040204" pitchFamily="50" charset="-128"/>
              <a:cs typeface="Arial" pitchFamily="34" charset="0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2613C1E9-7144-4A0F-9255-BC71F2C25FD0}"/>
              </a:ext>
            </a:extLst>
          </p:cNvPr>
          <p:cNvSpPr/>
          <p:nvPr/>
        </p:nvSpPr>
        <p:spPr bwMode="auto">
          <a:xfrm>
            <a:off x="2835656" y="1352548"/>
            <a:ext cx="260409" cy="127524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vert="eaVert"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900" b="1" dirty="0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③サイドバナー</a:t>
            </a:r>
            <a:endParaRPr lang="en-US" altLang="ja-JP" sz="900" b="1" dirty="0">
              <a:latin typeface="メイリオ" panose="020B0604030504040204" pitchFamily="50" charset="-128"/>
              <a:ea typeface="メイリオ" panose="020B0604030504040204" pitchFamily="50" charset="-128"/>
              <a:cs typeface="Arial" pitchFamily="34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1D34375-1D9B-4893-ABC7-056C1D73F5A7}"/>
              </a:ext>
            </a:extLst>
          </p:cNvPr>
          <p:cNvSpPr txBox="1"/>
          <p:nvPr/>
        </p:nvSpPr>
        <p:spPr>
          <a:xfrm>
            <a:off x="3432106" y="4929759"/>
            <a:ext cx="55707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エントランスアドとビルボードは排他メニューとなりますので、同載は原則ございません。</a:t>
            </a:r>
            <a:b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予めご了承ください。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B2D2C91-BBB5-B13C-0EC6-7CE9CBE5B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121" y="1560798"/>
            <a:ext cx="2191117" cy="349165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31278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70BC898E-ED95-453F-B718-D170053258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0303037"/>
              </p:ext>
            </p:extLst>
          </p:nvPr>
        </p:nvGraphicFramePr>
        <p:xfrm>
          <a:off x="3492500" y="1341438"/>
          <a:ext cx="4724400" cy="28580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6650">
                  <a:extLst>
                    <a:ext uri="{9D8B030D-6E8A-4147-A177-3AD203B41FA5}">
                      <a16:colId xmlns:a16="http://schemas.microsoft.com/office/drawing/2014/main" val="2084779961"/>
                    </a:ext>
                  </a:extLst>
                </a:gridCol>
                <a:gridCol w="3587750">
                  <a:extLst>
                    <a:ext uri="{9D8B030D-6E8A-4147-A177-3AD203B41FA5}">
                      <a16:colId xmlns:a16="http://schemas.microsoft.com/office/drawing/2014/main" val="1169555060"/>
                    </a:ext>
                  </a:extLst>
                </a:gridCol>
              </a:tblGrid>
              <a:tr h="12641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媒体名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日経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DI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Online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4173211"/>
                  </a:ext>
                </a:extLst>
              </a:tr>
              <a:tr h="12641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メニュー名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ビルボード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8561057"/>
                  </a:ext>
                </a:extLst>
              </a:tr>
              <a:tr h="220634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掲載面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ほぼ全ページ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9509135"/>
                  </a:ext>
                </a:extLst>
              </a:tr>
              <a:tr h="12641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表示形式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期間中掲載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0870290"/>
                  </a:ext>
                </a:extLst>
              </a:tr>
              <a:tr h="12641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枠数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2375791"/>
                  </a:ext>
                </a:extLst>
              </a:tr>
              <a:tr h="12641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原稿サイズ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左右</a:t>
                      </a:r>
                      <a:r>
                        <a:rPr lang="en-US" altLang="ja-JP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970×</a:t>
                      </a:r>
                      <a:r>
                        <a:rPr lang="ja-JP" alt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天地</a:t>
                      </a:r>
                      <a:r>
                        <a:rPr lang="en-US" altLang="ja-JP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250</a:t>
                      </a:r>
                      <a:r>
                        <a:rPr lang="ja-JP" alt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ピクセル</a:t>
                      </a:r>
                      <a:r>
                        <a:rPr lang="en-US" altLang="ja-JP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/150KB</a:t>
                      </a:r>
                      <a:r>
                        <a:rPr lang="ja-JP" alt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以内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3187406"/>
                  </a:ext>
                </a:extLst>
              </a:tr>
              <a:tr h="12641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原稿種類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HTML5、GIF、JPEG、PNG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6270848"/>
                  </a:ext>
                </a:extLst>
              </a:tr>
              <a:tr h="12641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掲載開始日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毎週火曜日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914726"/>
                  </a:ext>
                </a:extLst>
              </a:tr>
              <a:tr h="126413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想定表示回数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40,000imp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8156219"/>
                  </a:ext>
                </a:extLst>
              </a:tr>
              <a:tr h="12641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想定</a:t>
                      </a:r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CTR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0.20%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7773577"/>
                  </a:ext>
                </a:extLst>
              </a:tr>
              <a:tr h="12641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期間</a:t>
                      </a:r>
                      <a:r>
                        <a:rPr lang="en-US" altLang="ja-JP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/</a:t>
                      </a:r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回数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週間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4886830"/>
                  </a:ext>
                </a:extLst>
              </a:tr>
              <a:tr h="12641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料金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¥1,000,000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2706185"/>
                  </a:ext>
                </a:extLst>
              </a:tr>
              <a:tr h="220634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備考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・フリークエンシーコントロール設定あり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8687980"/>
                  </a:ext>
                </a:extLst>
              </a:tr>
            </a:tbl>
          </a:graphicData>
        </a:graphic>
      </p:graphicFrame>
      <p:sp>
        <p:nvSpPr>
          <p:cNvPr id="12" name="Text Box 13">
            <a:extLst>
              <a:ext uri="{FF2B5EF4-FFF2-40B4-BE49-F238E27FC236}">
                <a16:creationId xmlns:a16="http://schemas.microsoft.com/office/drawing/2014/main" id="{EEAE4231-6071-4F14-8740-31A73F360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042" y="227461"/>
            <a:ext cx="77866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ビルボード</a:t>
            </a:r>
            <a:endParaRPr lang="ja-JP" altLang="en-US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B4000CD-2806-4A72-934E-3C1261925F99}"/>
              </a:ext>
            </a:extLst>
          </p:cNvPr>
          <p:cNvSpPr txBox="1"/>
          <p:nvPr/>
        </p:nvSpPr>
        <p:spPr>
          <a:xfrm>
            <a:off x="3172330" y="4199516"/>
            <a:ext cx="5147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エントランスアドとビルボードは排他メニューとなりますので、同載は原則ございません。</a:t>
            </a:r>
            <a:endParaRPr lang="en-US" altLang="ja-JP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r"/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予めご了承ください</a:t>
            </a:r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  <a:endParaRPr kumimoji="1" lang="ja-JP" altLang="en-US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6A146E1-ADE6-5442-7424-9B945399A0EA}"/>
              </a:ext>
            </a:extLst>
          </p:cNvPr>
          <p:cNvSpPr/>
          <p:nvPr/>
        </p:nvSpPr>
        <p:spPr>
          <a:xfrm>
            <a:off x="521920" y="1323684"/>
            <a:ext cx="2785646" cy="324516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A3B766AD-1E76-28BE-AAC6-9E84322406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338" y="1359424"/>
            <a:ext cx="2741594" cy="526752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51B6EF13-F054-564D-C57B-CF0875BA3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339" y="1886176"/>
            <a:ext cx="2741594" cy="678953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98586369-4B80-93CC-B932-F6F1BD745B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451" y="2613940"/>
            <a:ext cx="2643959" cy="181872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3">
            <a:extLst>
              <a:ext uri="{FF2B5EF4-FFF2-40B4-BE49-F238E27FC236}">
                <a16:creationId xmlns:a16="http://schemas.microsoft.com/office/drawing/2014/main" id="{0EA794A5-565E-4E74-BA82-1022E30284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042" y="227461"/>
            <a:ext cx="77866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第</a:t>
            </a:r>
            <a:r>
              <a:rPr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＆第２レクタングル</a:t>
            </a:r>
            <a:endParaRPr lang="ja-JP" altLang="en-US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12" name="表 11">
            <a:extLst>
              <a:ext uri="{FF2B5EF4-FFF2-40B4-BE49-F238E27FC236}">
                <a16:creationId xmlns:a16="http://schemas.microsoft.com/office/drawing/2014/main" id="{EC3D8252-9495-418A-B370-A712AC6294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7267299"/>
              </p:ext>
            </p:extLst>
          </p:nvPr>
        </p:nvGraphicFramePr>
        <p:xfrm>
          <a:off x="3492500" y="1341438"/>
          <a:ext cx="4724400" cy="2469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6650">
                  <a:extLst>
                    <a:ext uri="{9D8B030D-6E8A-4147-A177-3AD203B41FA5}">
                      <a16:colId xmlns:a16="http://schemas.microsoft.com/office/drawing/2014/main" val="2084779961"/>
                    </a:ext>
                  </a:extLst>
                </a:gridCol>
                <a:gridCol w="3587750">
                  <a:extLst>
                    <a:ext uri="{9D8B030D-6E8A-4147-A177-3AD203B41FA5}">
                      <a16:colId xmlns:a16="http://schemas.microsoft.com/office/drawing/2014/main" val="1169555060"/>
                    </a:ext>
                  </a:extLst>
                </a:gridCol>
              </a:tblGrid>
              <a:tr h="12641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媒体名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日経</a:t>
                      </a:r>
                      <a:r>
                        <a:rPr lang="en-US" altLang="ja-JP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DI</a:t>
                      </a:r>
                      <a:r>
                        <a:rPr lang="ja-JP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</a:t>
                      </a:r>
                      <a:r>
                        <a:rPr lang="en-US" altLang="ja-JP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Online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4173211"/>
                  </a:ext>
                </a:extLst>
              </a:tr>
              <a:tr h="12641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メニュー名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第１レクタングル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8561057"/>
                  </a:ext>
                </a:extLst>
              </a:tr>
              <a:tr h="220634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掲載面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ほぼ全ページ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9509135"/>
                  </a:ext>
                </a:extLst>
              </a:tr>
              <a:tr h="12641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表示形式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ローテーション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0870290"/>
                  </a:ext>
                </a:extLst>
              </a:tr>
              <a:tr h="12641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枠数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2375791"/>
                  </a:ext>
                </a:extLst>
              </a:tr>
              <a:tr h="12641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原稿サイズ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左右</a:t>
                      </a:r>
                      <a:r>
                        <a:rPr lang="en-US" altLang="ja-JP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300×</a:t>
                      </a:r>
                      <a:r>
                        <a:rPr lang="ja-JP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天地</a:t>
                      </a:r>
                      <a:r>
                        <a:rPr lang="en-US" altLang="ja-JP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250</a:t>
                      </a:r>
                      <a:r>
                        <a:rPr lang="ja-JP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ピクセル</a:t>
                      </a:r>
                      <a:r>
                        <a:rPr lang="en-US" altLang="ja-JP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/150KB</a:t>
                      </a:r>
                      <a:r>
                        <a:rPr lang="ja-JP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以内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3187406"/>
                  </a:ext>
                </a:extLst>
              </a:tr>
              <a:tr h="12641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原稿種類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HTML5、GIF、JPEG、PNG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6270848"/>
                  </a:ext>
                </a:extLst>
              </a:tr>
              <a:tr h="12641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掲載開始日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月初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914726"/>
                  </a:ext>
                </a:extLst>
              </a:tr>
              <a:tr h="126413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想定表示回数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200,000imp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8156219"/>
                  </a:ext>
                </a:extLst>
              </a:tr>
              <a:tr h="12641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想定</a:t>
                      </a:r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CTR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0.10%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7773577"/>
                  </a:ext>
                </a:extLst>
              </a:tr>
              <a:tr h="12641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期間</a:t>
                      </a:r>
                      <a:r>
                        <a:rPr lang="en-US" altLang="ja-JP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/</a:t>
                      </a:r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回数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  <a:r>
                        <a:rPr lang="ja-JP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か月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4886830"/>
                  </a:ext>
                </a:extLst>
              </a:tr>
              <a:tr h="12641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料金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¥500,000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2706185"/>
                  </a:ext>
                </a:extLst>
              </a:tr>
            </a:tbl>
          </a:graphicData>
        </a:graphic>
      </p:graphicFrame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id="{CD1A646A-4F62-4924-9012-A965C39FD7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6356368"/>
              </p:ext>
            </p:extLst>
          </p:nvPr>
        </p:nvGraphicFramePr>
        <p:xfrm>
          <a:off x="3492500" y="3872346"/>
          <a:ext cx="4724400" cy="2469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6650">
                  <a:extLst>
                    <a:ext uri="{9D8B030D-6E8A-4147-A177-3AD203B41FA5}">
                      <a16:colId xmlns:a16="http://schemas.microsoft.com/office/drawing/2014/main" val="2084779961"/>
                    </a:ext>
                  </a:extLst>
                </a:gridCol>
                <a:gridCol w="3587750">
                  <a:extLst>
                    <a:ext uri="{9D8B030D-6E8A-4147-A177-3AD203B41FA5}">
                      <a16:colId xmlns:a16="http://schemas.microsoft.com/office/drawing/2014/main" val="1169555060"/>
                    </a:ext>
                  </a:extLst>
                </a:gridCol>
              </a:tblGrid>
              <a:tr h="12641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媒体名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日経</a:t>
                      </a:r>
                      <a:r>
                        <a:rPr lang="en-US" altLang="ja-JP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DI</a:t>
                      </a:r>
                      <a:r>
                        <a:rPr lang="ja-JP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</a:t>
                      </a:r>
                      <a:r>
                        <a:rPr lang="en-US" altLang="ja-JP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Online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4173211"/>
                  </a:ext>
                </a:extLst>
              </a:tr>
              <a:tr h="12641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メニュー名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第２レクタングル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8561057"/>
                  </a:ext>
                </a:extLst>
              </a:tr>
              <a:tr h="220634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掲載面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ほぼ全ページ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9509135"/>
                  </a:ext>
                </a:extLst>
              </a:tr>
              <a:tr h="12641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表示形式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ローテーション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0870290"/>
                  </a:ext>
                </a:extLst>
              </a:tr>
              <a:tr h="12641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枠数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2375791"/>
                  </a:ext>
                </a:extLst>
              </a:tr>
              <a:tr h="12641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原稿サイズ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左右</a:t>
                      </a:r>
                      <a:r>
                        <a:rPr lang="en-US" altLang="ja-JP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300×</a:t>
                      </a:r>
                      <a:r>
                        <a:rPr lang="ja-JP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天地</a:t>
                      </a:r>
                      <a:r>
                        <a:rPr lang="en-US" altLang="ja-JP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250</a:t>
                      </a:r>
                      <a:r>
                        <a:rPr lang="ja-JP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ピクセル</a:t>
                      </a:r>
                      <a:r>
                        <a:rPr lang="en-US" altLang="ja-JP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/150KB</a:t>
                      </a:r>
                      <a:r>
                        <a:rPr lang="ja-JP" alt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以内</a:t>
                      </a:r>
                      <a:endParaRPr lang="ja-JP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3187406"/>
                  </a:ext>
                </a:extLst>
              </a:tr>
              <a:tr h="12641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原稿種類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HTML5、GIF、JPEG、PNG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6270848"/>
                  </a:ext>
                </a:extLst>
              </a:tr>
              <a:tr h="12641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掲載開始日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月初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914726"/>
                  </a:ext>
                </a:extLst>
              </a:tr>
              <a:tr h="126413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想定表示回数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200,000imp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8156219"/>
                  </a:ext>
                </a:extLst>
              </a:tr>
              <a:tr h="12641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想定</a:t>
                      </a:r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CTR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0.08%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7773577"/>
                  </a:ext>
                </a:extLst>
              </a:tr>
              <a:tr h="12641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期間</a:t>
                      </a:r>
                      <a:r>
                        <a:rPr lang="en-US" altLang="ja-JP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/</a:t>
                      </a:r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回数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  <a:r>
                        <a:rPr lang="ja-JP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か月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4886830"/>
                  </a:ext>
                </a:extLst>
              </a:tr>
              <a:tr h="12641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料金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¥400,000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2706185"/>
                  </a:ext>
                </a:extLst>
              </a:tr>
            </a:tbl>
          </a:graphicData>
        </a:graphic>
      </p:graphicFrame>
      <p:pic>
        <p:nvPicPr>
          <p:cNvPr id="3" name="図 2">
            <a:extLst>
              <a:ext uri="{FF2B5EF4-FFF2-40B4-BE49-F238E27FC236}">
                <a16:creationId xmlns:a16="http://schemas.microsoft.com/office/drawing/2014/main" id="{86FFE27F-1F6C-5A8C-2DF1-82839F615E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508" y="1341438"/>
            <a:ext cx="2788885" cy="44556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2AECD6B-BE05-9111-47D3-FFB5DA1A7D2F}"/>
              </a:ext>
            </a:extLst>
          </p:cNvPr>
          <p:cNvSpPr/>
          <p:nvPr/>
        </p:nvSpPr>
        <p:spPr>
          <a:xfrm>
            <a:off x="2089294" y="5535788"/>
            <a:ext cx="592946" cy="1944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167AEC8B-60A2-46E7-A665-8C99A7236200}"/>
              </a:ext>
            </a:extLst>
          </p:cNvPr>
          <p:cNvSpPr/>
          <p:nvPr/>
        </p:nvSpPr>
        <p:spPr>
          <a:xfrm>
            <a:off x="2118400" y="2006098"/>
            <a:ext cx="889038" cy="756345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第１</a:t>
            </a:r>
            <a:endParaRPr kumimoji="1" lang="en-US" altLang="ja-JP" sz="105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105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レクタングル</a:t>
            </a:r>
            <a:endParaRPr lang="en-US" altLang="ja-JP" sz="105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1AB51AA-FC52-324F-942A-57AAF84234CB}"/>
              </a:ext>
            </a:extLst>
          </p:cNvPr>
          <p:cNvSpPr/>
          <p:nvPr/>
        </p:nvSpPr>
        <p:spPr>
          <a:xfrm>
            <a:off x="2124899" y="4747401"/>
            <a:ext cx="863903" cy="756345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第２</a:t>
            </a:r>
            <a:endParaRPr kumimoji="1" lang="en-US" altLang="ja-JP" sz="105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105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レクタングル</a:t>
            </a:r>
            <a:endParaRPr lang="en-US" altLang="ja-JP" sz="105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75956D7D-1C43-4676-8DA0-FDDAA70BD4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992638"/>
              </p:ext>
            </p:extLst>
          </p:nvPr>
        </p:nvGraphicFramePr>
        <p:xfrm>
          <a:off x="520929" y="4485162"/>
          <a:ext cx="8087493" cy="89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276">
                  <a:extLst>
                    <a:ext uri="{9D8B030D-6E8A-4147-A177-3AD203B41FA5}">
                      <a16:colId xmlns:a16="http://schemas.microsoft.com/office/drawing/2014/main" val="339258366"/>
                    </a:ext>
                  </a:extLst>
                </a:gridCol>
                <a:gridCol w="2778446">
                  <a:extLst>
                    <a:ext uri="{9D8B030D-6E8A-4147-A177-3AD203B41FA5}">
                      <a16:colId xmlns:a16="http://schemas.microsoft.com/office/drawing/2014/main" val="634445078"/>
                    </a:ext>
                  </a:extLst>
                </a:gridCol>
                <a:gridCol w="795705">
                  <a:extLst>
                    <a:ext uri="{9D8B030D-6E8A-4147-A177-3AD203B41FA5}">
                      <a16:colId xmlns:a16="http://schemas.microsoft.com/office/drawing/2014/main" val="1650276623"/>
                    </a:ext>
                  </a:extLst>
                </a:gridCol>
                <a:gridCol w="867449">
                  <a:extLst>
                    <a:ext uri="{9D8B030D-6E8A-4147-A177-3AD203B41FA5}">
                      <a16:colId xmlns:a16="http://schemas.microsoft.com/office/drawing/2014/main" val="4119381673"/>
                    </a:ext>
                  </a:extLst>
                </a:gridCol>
                <a:gridCol w="373972">
                  <a:extLst>
                    <a:ext uri="{9D8B030D-6E8A-4147-A177-3AD203B41FA5}">
                      <a16:colId xmlns:a16="http://schemas.microsoft.com/office/drawing/2014/main" val="2415963500"/>
                    </a:ext>
                  </a:extLst>
                </a:gridCol>
                <a:gridCol w="1106561">
                  <a:extLst>
                    <a:ext uri="{9D8B030D-6E8A-4147-A177-3AD203B41FA5}">
                      <a16:colId xmlns:a16="http://schemas.microsoft.com/office/drawing/2014/main" val="2423929395"/>
                    </a:ext>
                  </a:extLst>
                </a:gridCol>
                <a:gridCol w="1937084">
                  <a:extLst>
                    <a:ext uri="{9D8B030D-6E8A-4147-A177-3AD203B41FA5}">
                      <a16:colId xmlns:a16="http://schemas.microsoft.com/office/drawing/2014/main" val="2073148253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日経</a:t>
                      </a:r>
                      <a:r>
                        <a:rPr lang="en-US" altLang="ja-JP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DI</a:t>
                      </a: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</a:t>
                      </a:r>
                      <a:r>
                        <a:rPr lang="en-US" altLang="ja-JP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Online</a:t>
                      </a: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メニュー名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掲載面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表示形式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期間</a:t>
                      </a:r>
                      <a:r>
                        <a:rPr lang="en-US" altLang="ja-JP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/</a:t>
                      </a: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回数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想定表示回数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サイズ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01230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★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タイアップサイト（掲載費）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―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―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</a:t>
                      </a:r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週間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―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A4</a:t>
                      </a:r>
                      <a:r>
                        <a:rPr lang="ja-JP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サイズ</a:t>
                      </a:r>
                      <a:r>
                        <a:rPr lang="en-US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</a:t>
                      </a:r>
                      <a:r>
                        <a:rPr lang="ja-JP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ページ（約</a:t>
                      </a:r>
                      <a:r>
                        <a:rPr lang="en-US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3,000</a:t>
                      </a:r>
                      <a:r>
                        <a:rPr lang="ja-JP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文字）程度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43824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テキストアド・日経</a:t>
                      </a:r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DI Online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Close Up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ほぼ全ページ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ローテーション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400,000imp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全角</a:t>
                      </a:r>
                      <a:r>
                        <a:rPr lang="en-US" altLang="zh-CN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37</a:t>
                      </a:r>
                      <a:r>
                        <a:rPr lang="zh-CN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文字以内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543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日経</a:t>
                      </a:r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DI</a:t>
                      </a:r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メール　</a:t>
                      </a:r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</a:t>
                      </a:r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行お知らせ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―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―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</a:t>
                      </a:r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回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約</a:t>
                      </a:r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134,000</a:t>
                      </a:r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通</a:t>
                      </a:r>
                      <a:r>
                        <a:rPr lang="en-US" altLang="ja-JP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/</a:t>
                      </a:r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回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全角</a:t>
                      </a:r>
                      <a:r>
                        <a:rPr lang="en-US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37</a:t>
                      </a:r>
                      <a:r>
                        <a:rPr lang="ja-JP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文字以内、</a:t>
                      </a:r>
                      <a:r>
                        <a:rPr lang="en-US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</a:t>
                      </a:r>
                      <a:r>
                        <a:rPr lang="ja-JP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行目にリンク先</a:t>
                      </a:r>
                      <a:r>
                        <a:rPr lang="en-US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URL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5302730"/>
                  </a:ext>
                </a:extLst>
              </a:tr>
            </a:tbl>
          </a:graphicData>
        </a:graphic>
      </p:graphicFrame>
      <p:sp>
        <p:nvSpPr>
          <p:cNvPr id="3" name="テキスト ボックス 2"/>
          <p:cNvSpPr txBox="1">
            <a:spLocks noChangeArrowheads="1"/>
          </p:cNvSpPr>
          <p:nvPr/>
        </p:nvSpPr>
        <p:spPr bwMode="auto">
          <a:xfrm>
            <a:off x="620713" y="1550988"/>
            <a:ext cx="95410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トップページ</a:t>
            </a:r>
          </a:p>
        </p:txBody>
      </p:sp>
      <p:sp>
        <p:nvSpPr>
          <p:cNvPr id="4" name="テキスト ボックス 34"/>
          <p:cNvSpPr txBox="1">
            <a:spLocks noChangeArrowheads="1"/>
          </p:cNvSpPr>
          <p:nvPr/>
        </p:nvSpPr>
        <p:spPr bwMode="auto">
          <a:xfrm>
            <a:off x="2957513" y="1550988"/>
            <a:ext cx="97334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日経</a:t>
            </a:r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DI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メール</a:t>
            </a:r>
          </a:p>
        </p:txBody>
      </p:sp>
      <p:sp>
        <p:nvSpPr>
          <p:cNvPr id="5" name="テキスト ボックス 60"/>
          <p:cNvSpPr txBox="1">
            <a:spLocks noChangeArrowheads="1"/>
          </p:cNvSpPr>
          <p:nvPr/>
        </p:nvSpPr>
        <p:spPr bwMode="auto">
          <a:xfrm>
            <a:off x="6056313" y="1550988"/>
            <a:ext cx="133882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タイアップサイト★</a:t>
            </a:r>
          </a:p>
        </p:txBody>
      </p:sp>
      <p:sp>
        <p:nvSpPr>
          <p:cNvPr id="6" name="テキスト ボックス 148"/>
          <p:cNvSpPr txBox="1">
            <a:spLocks noChangeArrowheads="1"/>
          </p:cNvSpPr>
          <p:nvPr/>
        </p:nvSpPr>
        <p:spPr bwMode="auto">
          <a:xfrm>
            <a:off x="520700" y="5453019"/>
            <a:ext cx="2292350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料金 </a:t>
            </a:r>
            <a:r>
              <a:rPr lang="ja-JP" altLang="en-US" sz="1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￥</a:t>
            </a:r>
            <a:r>
              <a:rPr lang="en-US" altLang="ja-JP" sz="1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1,000,000.-</a:t>
            </a:r>
            <a:endParaRPr lang="ja-JP" altLang="en-US" sz="1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テキスト ボックス 148"/>
          <p:cNvSpPr txBox="1">
            <a:spLocks noChangeArrowheads="1"/>
          </p:cNvSpPr>
          <p:nvPr/>
        </p:nvSpPr>
        <p:spPr bwMode="auto">
          <a:xfrm>
            <a:off x="493713" y="1071563"/>
            <a:ext cx="83994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200" b="1">
                <a:latin typeface="メイリオ" panose="020B0604030504040204" pitchFamily="50" charset="-128"/>
                <a:ea typeface="メイリオ" panose="020B0604030504040204" pitchFamily="50" charset="-128"/>
              </a:rPr>
              <a:t>Web</a:t>
            </a:r>
            <a:r>
              <a:rPr lang="ja-JP" altLang="en-US" sz="1200" b="1">
                <a:latin typeface="メイリオ" panose="020B0604030504040204" pitchFamily="50" charset="-128"/>
                <a:ea typeface="メイリオ" panose="020B0604030504040204" pitchFamily="50" charset="-128"/>
              </a:rPr>
              <a:t>サイト上の記事体広告によって、より詳しい情報提供が可能です。</a:t>
            </a:r>
            <a:endParaRPr lang="en-US" altLang="ja-JP" sz="1200" b="1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8" name="グループ化 30"/>
          <p:cNvGrpSpPr>
            <a:grpSpLocks/>
          </p:cNvGrpSpPr>
          <p:nvPr/>
        </p:nvGrpSpPr>
        <p:grpSpPr bwMode="auto">
          <a:xfrm>
            <a:off x="5087938" y="2571750"/>
            <a:ext cx="780797" cy="447120"/>
            <a:chOff x="6354763" y="2892425"/>
            <a:chExt cx="780797" cy="447120"/>
          </a:xfrm>
        </p:grpSpPr>
        <p:cxnSp>
          <p:nvCxnSpPr>
            <p:cNvPr id="9" name="直線矢印コネクタ 8"/>
            <p:cNvCxnSpPr/>
            <p:nvPr/>
          </p:nvCxnSpPr>
          <p:spPr bwMode="auto">
            <a:xfrm>
              <a:off x="6354763" y="2892425"/>
              <a:ext cx="719137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テキスト ボックス 42"/>
            <p:cNvSpPr txBox="1">
              <a:spLocks noChangeArrowheads="1"/>
            </p:cNvSpPr>
            <p:nvPr/>
          </p:nvSpPr>
          <p:spPr bwMode="auto">
            <a:xfrm>
              <a:off x="6373813" y="2970213"/>
              <a:ext cx="76174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sz="9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タイアップ</a:t>
              </a:r>
              <a:endParaRPr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9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サイトへ</a:t>
              </a:r>
            </a:p>
          </p:txBody>
        </p:sp>
      </p:grpSp>
      <p:sp>
        <p:nvSpPr>
          <p:cNvPr id="11" name="テキスト ボックス 148"/>
          <p:cNvSpPr txBox="1">
            <a:spLocks noChangeArrowheads="1"/>
          </p:cNvSpPr>
          <p:nvPr/>
        </p:nvSpPr>
        <p:spPr bwMode="auto">
          <a:xfrm>
            <a:off x="2846388" y="5457056"/>
            <a:ext cx="590391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制作費は別途費用がかかります。詳細はお問い合わせください。</a:t>
            </a:r>
          </a:p>
        </p:txBody>
      </p:sp>
      <p:grpSp>
        <p:nvGrpSpPr>
          <p:cNvPr id="22" name="グループ化 21"/>
          <p:cNvGrpSpPr/>
          <p:nvPr/>
        </p:nvGrpSpPr>
        <p:grpSpPr>
          <a:xfrm>
            <a:off x="6094413" y="1806574"/>
            <a:ext cx="2354262" cy="2130442"/>
            <a:chOff x="6323013" y="1806574"/>
            <a:chExt cx="2354262" cy="2130442"/>
          </a:xfrm>
        </p:grpSpPr>
        <p:pic>
          <p:nvPicPr>
            <p:cNvPr id="23" name="Picture 22" descr="C:\Users\kawakami\Pictures\CaptIt\Ci111227130540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astelsSmooth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3013" y="1806574"/>
              <a:ext cx="2354262" cy="2130442"/>
            </a:xfrm>
            <a:prstGeom prst="rect">
              <a:avLst/>
            </a:prstGeom>
            <a:noFill/>
            <a:ln w="127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8741" y="1923028"/>
              <a:ext cx="606180" cy="86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" name="Picture 6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14" b="41639"/>
          <a:stretch/>
        </p:blipFill>
        <p:spPr bwMode="auto">
          <a:xfrm>
            <a:off x="3014654" y="2374666"/>
            <a:ext cx="1800000" cy="1559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正方形/長方形 25"/>
          <p:cNvSpPr/>
          <p:nvPr/>
        </p:nvSpPr>
        <p:spPr>
          <a:xfrm>
            <a:off x="3014654" y="1806574"/>
            <a:ext cx="1800000" cy="21672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7" name="Rectangle 18"/>
          <p:cNvSpPr>
            <a:spLocks noChangeArrowheads="1"/>
          </p:cNvSpPr>
          <p:nvPr/>
        </p:nvSpPr>
        <p:spPr bwMode="auto">
          <a:xfrm>
            <a:off x="3033713" y="3212229"/>
            <a:ext cx="1690687" cy="12999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900" b="1" dirty="0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2</a:t>
            </a:r>
            <a:endParaRPr lang="ja-JP" altLang="en-US" sz="900" b="1" dirty="0">
              <a:latin typeface="メイリオ" panose="020B0604030504040204" pitchFamily="50" charset="-128"/>
              <a:ea typeface="メイリオ" panose="020B0604030504040204" pitchFamily="50" charset="-128"/>
              <a:cs typeface="Arial" pitchFamily="34" charset="0"/>
            </a:endParaRPr>
          </a:p>
        </p:txBody>
      </p:sp>
      <p:sp>
        <p:nvSpPr>
          <p:cNvPr id="28" name="Text Box 13">
            <a:extLst>
              <a:ext uri="{FF2B5EF4-FFF2-40B4-BE49-F238E27FC236}">
                <a16:creationId xmlns:a16="http://schemas.microsoft.com/office/drawing/2014/main" id="{E3CB6D57-DF86-4B2F-B3BF-49D2DB7C79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042" y="104910"/>
            <a:ext cx="77866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日経</a:t>
            </a:r>
            <a:r>
              <a:rPr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DI Online CLOSE UP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タイアップサイト標準パッケージ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6DBC482B-A0B4-FCAF-6EC5-92990FD784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467" y="1867982"/>
            <a:ext cx="1608070" cy="2245589"/>
          </a:xfrm>
          <a:prstGeom prst="rect">
            <a:avLst/>
          </a:prstGeom>
        </p:spPr>
      </p:pic>
      <p:sp>
        <p:nvSpPr>
          <p:cNvPr id="21" name="正方形/長方形 20"/>
          <p:cNvSpPr/>
          <p:nvPr/>
        </p:nvSpPr>
        <p:spPr>
          <a:xfrm>
            <a:off x="1484099" y="3796938"/>
            <a:ext cx="515438" cy="353522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 w="28575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900" b="1" dirty="0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1</a:t>
            </a:r>
            <a:endParaRPr lang="ja-JP" altLang="en-US" sz="900" b="1" dirty="0">
              <a:latin typeface="メイリオ" panose="020B0604030504040204" pitchFamily="50" charset="-128"/>
              <a:ea typeface="メイリオ" panose="020B0604030504040204" pitchFamily="50" charset="-128"/>
              <a:cs typeface="Arial" pitchFamily="34" charset="0"/>
            </a:endParaRP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F93B0DE5-4017-BDF5-0A7B-BE681D8E30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3713" y="1834250"/>
            <a:ext cx="1470646" cy="63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873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7E581934-1522-3351-6E04-D67465C33FCC}"/>
              </a:ext>
            </a:extLst>
          </p:cNvPr>
          <p:cNvGrpSpPr/>
          <p:nvPr/>
        </p:nvGrpSpPr>
        <p:grpSpPr>
          <a:xfrm>
            <a:off x="433379" y="1079863"/>
            <a:ext cx="2700000" cy="3250837"/>
            <a:chOff x="433379" y="1079863"/>
            <a:chExt cx="2700000" cy="3250837"/>
          </a:xfrm>
        </p:grpSpPr>
        <p:pic>
          <p:nvPicPr>
            <p:cNvPr id="9278" name="Picture 62" descr="C:\Users\kkasuga\Desktop\DIO画面キャプチャ\DIOメール再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5" b="35214"/>
            <a:stretch/>
          </p:blipFill>
          <p:spPr bwMode="auto">
            <a:xfrm>
              <a:off x="433379" y="1341438"/>
              <a:ext cx="2700000" cy="29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正方形/長方形 8"/>
            <p:cNvSpPr/>
            <p:nvPr/>
          </p:nvSpPr>
          <p:spPr>
            <a:xfrm>
              <a:off x="433379" y="1079863"/>
              <a:ext cx="2700000" cy="3250837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3" name="正方形/長方形 2"/>
          <p:cNvSpPr/>
          <p:nvPr/>
        </p:nvSpPr>
        <p:spPr>
          <a:xfrm>
            <a:off x="444500" y="1803400"/>
            <a:ext cx="2565400" cy="3683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ja-JP" altLang="en-US" sz="9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Arial" pitchFamily="34" charset="0"/>
            </a:endParaRPr>
          </a:p>
        </p:txBody>
      </p:sp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5356B347-3A6B-4A3B-864C-107F46621C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4133774"/>
              </p:ext>
            </p:extLst>
          </p:nvPr>
        </p:nvGraphicFramePr>
        <p:xfrm>
          <a:off x="3492500" y="1341438"/>
          <a:ext cx="4724400" cy="20382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6650">
                  <a:extLst>
                    <a:ext uri="{9D8B030D-6E8A-4147-A177-3AD203B41FA5}">
                      <a16:colId xmlns:a16="http://schemas.microsoft.com/office/drawing/2014/main" val="2084779961"/>
                    </a:ext>
                  </a:extLst>
                </a:gridCol>
                <a:gridCol w="3587750">
                  <a:extLst>
                    <a:ext uri="{9D8B030D-6E8A-4147-A177-3AD203B41FA5}">
                      <a16:colId xmlns:a16="http://schemas.microsoft.com/office/drawing/2014/main" val="1169555060"/>
                    </a:ext>
                  </a:extLst>
                </a:gridCol>
              </a:tblGrid>
              <a:tr h="226367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メール媒体名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日経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DI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メール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4173211"/>
                  </a:ext>
                </a:extLst>
              </a:tr>
              <a:tr h="226367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メニュー名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ヘッダー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8561057"/>
                  </a:ext>
                </a:extLst>
              </a:tr>
              <a:tr h="227319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枠数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9509135"/>
                  </a:ext>
                </a:extLst>
              </a:tr>
              <a:tr h="226367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原稿サイズ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全角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38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文字以内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×5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行（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URL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リンク含む）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0870290"/>
                  </a:ext>
                </a:extLst>
              </a:tr>
              <a:tr h="226367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原稿種類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テキスト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2375791"/>
                  </a:ext>
                </a:extLst>
              </a:tr>
              <a:tr h="226367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配信頻度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毎週水曜日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3187406"/>
                  </a:ext>
                </a:extLst>
              </a:tr>
              <a:tr h="226367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想定配信数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約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134,000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通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6270848"/>
                  </a:ext>
                </a:extLst>
              </a:tr>
              <a:tr h="226367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想定</a:t>
                      </a:r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CTR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0.08%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914726"/>
                  </a:ext>
                </a:extLst>
              </a:tr>
              <a:tr h="226367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料金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¥200,000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8156219"/>
                  </a:ext>
                </a:extLst>
              </a:tr>
            </a:tbl>
          </a:graphicData>
        </a:graphic>
      </p:graphicFrame>
      <p:sp>
        <p:nvSpPr>
          <p:cNvPr id="10" name="Text Box 13">
            <a:extLst>
              <a:ext uri="{FF2B5EF4-FFF2-40B4-BE49-F238E27FC236}">
                <a16:creationId xmlns:a16="http://schemas.microsoft.com/office/drawing/2014/main" id="{0E2E628C-9699-438E-BCE8-4FDD5F1C96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042" y="227461"/>
            <a:ext cx="77866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日経</a:t>
            </a:r>
            <a:r>
              <a:rPr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DI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メール　ヘッダー</a:t>
            </a:r>
            <a:endParaRPr lang="ja-JP" altLang="en-US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E8945D58-BD6A-F608-6E85-605B7564054D}"/>
              </a:ext>
            </a:extLst>
          </p:cNvPr>
          <p:cNvSpPr/>
          <p:nvPr/>
        </p:nvSpPr>
        <p:spPr>
          <a:xfrm>
            <a:off x="453209" y="1378677"/>
            <a:ext cx="983706" cy="3020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2B4E540-CC06-E82B-D4DA-00192D2703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397" y="1160851"/>
            <a:ext cx="1075145" cy="51990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/>
          <p:cNvSpPr txBox="1"/>
          <p:nvPr/>
        </p:nvSpPr>
        <p:spPr>
          <a:xfrm>
            <a:off x="200025" y="6180642"/>
            <a:ext cx="34307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通常料金</a:t>
            </a:r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  </a:t>
            </a:r>
            <a:r>
              <a:rPr kumimoji="1"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100</a:t>
            </a:r>
            <a:r>
              <a:rPr kumimoji="1"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万円＋</a:t>
            </a:r>
            <a:r>
              <a:rPr kumimoji="1"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200</a:t>
            </a:r>
            <a:r>
              <a:rPr kumimoji="1"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万円＝</a:t>
            </a:r>
            <a:r>
              <a:rPr kumimoji="1"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300</a:t>
            </a:r>
            <a:r>
              <a:rPr kumimoji="1"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万円 ⇒</a:t>
            </a: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6336925" y="6127882"/>
            <a:ext cx="2800767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8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両媒体の掲載タイミングは同じ週を原則としますが、</a:t>
            </a:r>
            <a:endParaRPr lang="en-US" altLang="ja-JP" sz="8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8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枠の空き状況により変動することもございます。</a:t>
            </a:r>
            <a:endParaRPr kumimoji="1" lang="ja-JP" altLang="en-US" sz="8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4864458" y="6129002"/>
            <a:ext cx="1442236" cy="360000"/>
          </a:xfrm>
          <a:prstGeom prst="rect">
            <a:avLst/>
          </a:prstGeom>
          <a:solidFill>
            <a:srgbClr val="FF0000"/>
          </a:solidFill>
        </p:spPr>
        <p:txBody>
          <a:bodyPr wrap="none" lIns="72000" tIns="72000" rIns="72000" bIns="0" rtlCol="0">
            <a:spAutoFit/>
          </a:bodyPr>
          <a:lstStyle/>
          <a:p>
            <a:r>
              <a:rPr kumimoji="1" lang="en-US" altLang="ja-JP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250</a:t>
            </a:r>
            <a:r>
              <a:rPr kumimoji="1" lang="ja-JP" altLang="en-US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r>
              <a:rPr kumimoji="1" lang="en-US" altLang="ja-JP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ja-JP" altLang="en-US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週</a:t>
            </a: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4178597" y="6135657"/>
            <a:ext cx="658367" cy="355276"/>
          </a:xfrm>
          <a:prstGeom prst="rect">
            <a:avLst/>
          </a:prstGeom>
          <a:solidFill>
            <a:srgbClr val="FF0000"/>
          </a:solidFill>
          <a:ln w="19050" cmpd="dbl">
            <a:noFill/>
          </a:ln>
        </p:spPr>
        <p:txBody>
          <a:bodyPr wrap="none" lIns="72000" tIns="72000" rIns="72000" bIns="36000" rtlCol="0" anchor="ctr">
            <a:spAutoFit/>
          </a:bodyPr>
          <a:lstStyle/>
          <a:p>
            <a:pPr algn="ctr"/>
            <a:r>
              <a:rPr lang="ja-JP" altLang="en-US" sz="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パッケージ</a:t>
            </a:r>
            <a:endParaRPr lang="en-US" altLang="ja-JP" sz="8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特別料金</a:t>
            </a:r>
            <a:endParaRPr kumimoji="1" lang="ja-JP" altLang="en-US" sz="8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1" name="Text Box 13">
            <a:extLst>
              <a:ext uri="{FF2B5EF4-FFF2-40B4-BE49-F238E27FC236}">
                <a16:creationId xmlns:a16="http://schemas.microsoft.com/office/drawing/2014/main" id="{5FC85068-9CE6-4A79-8188-FCBA66AA79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042" y="227461"/>
            <a:ext cx="77866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ダブルビルボードパック</a:t>
            </a:r>
            <a:endParaRPr lang="ja-JP" altLang="en-US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25" name="表 24">
            <a:extLst>
              <a:ext uri="{FF2B5EF4-FFF2-40B4-BE49-F238E27FC236}">
                <a16:creationId xmlns:a16="http://schemas.microsoft.com/office/drawing/2014/main" id="{7C677048-2E90-4C55-AFEB-AE8F702172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6899639"/>
              </p:ext>
            </p:extLst>
          </p:nvPr>
        </p:nvGraphicFramePr>
        <p:xfrm>
          <a:off x="3812585" y="899191"/>
          <a:ext cx="4486279" cy="25982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9360">
                  <a:extLst>
                    <a:ext uri="{9D8B030D-6E8A-4147-A177-3AD203B41FA5}">
                      <a16:colId xmlns:a16="http://schemas.microsoft.com/office/drawing/2014/main" val="2084779961"/>
                    </a:ext>
                  </a:extLst>
                </a:gridCol>
                <a:gridCol w="3406919">
                  <a:extLst>
                    <a:ext uri="{9D8B030D-6E8A-4147-A177-3AD203B41FA5}">
                      <a16:colId xmlns:a16="http://schemas.microsoft.com/office/drawing/2014/main" val="1169555060"/>
                    </a:ext>
                  </a:extLst>
                </a:gridCol>
              </a:tblGrid>
              <a:tr h="19973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媒体名</a:t>
                      </a:r>
                    </a:p>
                  </a:txBody>
                  <a:tcPr marL="163636" marR="5773" marT="5773" marB="4156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日経</a:t>
                      </a:r>
                      <a:r>
                        <a:rPr lang="en-US" altLang="ja-JP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DI</a:t>
                      </a:r>
                      <a:r>
                        <a:rPr lang="ja-JP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</a:t>
                      </a:r>
                      <a:r>
                        <a:rPr lang="en-US" altLang="ja-JP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Online</a:t>
                      </a:r>
                    </a:p>
                  </a:txBody>
                  <a:tcPr marL="163636" marR="5773" marT="5773" marB="4156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4173211"/>
                  </a:ext>
                </a:extLst>
              </a:tr>
              <a:tr h="19973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メニュー名</a:t>
                      </a:r>
                    </a:p>
                  </a:txBody>
                  <a:tcPr marL="163636" marR="5773" marT="5773" marB="4156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ビルボード</a:t>
                      </a:r>
                    </a:p>
                  </a:txBody>
                  <a:tcPr marL="163636" marR="5773" marT="5773" marB="4156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8561057"/>
                  </a:ext>
                </a:extLst>
              </a:tr>
              <a:tr h="20057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掲載面</a:t>
                      </a:r>
                    </a:p>
                  </a:txBody>
                  <a:tcPr marL="163636" marR="5773" marT="5773" marB="4156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ほぼ全ページ</a:t>
                      </a:r>
                    </a:p>
                  </a:txBody>
                  <a:tcPr marL="163636" marR="5773" marT="5773" marB="4156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9509135"/>
                  </a:ext>
                </a:extLst>
              </a:tr>
              <a:tr h="19973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表示形式</a:t>
                      </a:r>
                    </a:p>
                  </a:txBody>
                  <a:tcPr marL="163636" marR="5773" marT="5773" marB="4156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期間中掲載</a:t>
                      </a:r>
                    </a:p>
                  </a:txBody>
                  <a:tcPr marL="163636" marR="5773" marT="5773" marB="4156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0870290"/>
                  </a:ext>
                </a:extLst>
              </a:tr>
              <a:tr h="19973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枠数</a:t>
                      </a:r>
                    </a:p>
                  </a:txBody>
                  <a:tcPr marL="163636" marR="5773" marT="5773" marB="4156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</a:p>
                  </a:txBody>
                  <a:tcPr marL="163636" marR="5773" marT="5773" marB="4156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2375791"/>
                  </a:ext>
                </a:extLst>
              </a:tr>
              <a:tr h="19973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原稿サイズ</a:t>
                      </a:r>
                    </a:p>
                  </a:txBody>
                  <a:tcPr marL="163636" marR="5773" marT="5773" marB="4156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左右</a:t>
                      </a:r>
                      <a:r>
                        <a:rPr lang="en-US" altLang="ja-JP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970×</a:t>
                      </a:r>
                      <a:r>
                        <a:rPr lang="ja-JP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天地</a:t>
                      </a:r>
                      <a:r>
                        <a:rPr lang="en-US" altLang="ja-JP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250</a:t>
                      </a:r>
                      <a:r>
                        <a:rPr lang="ja-JP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ピクセル</a:t>
                      </a:r>
                      <a:r>
                        <a:rPr lang="en-US" altLang="ja-JP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/150KB</a:t>
                      </a:r>
                      <a:r>
                        <a:rPr lang="ja-JP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以内</a:t>
                      </a:r>
                    </a:p>
                  </a:txBody>
                  <a:tcPr marL="163636" marR="5773" marT="5773" marB="4156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3187406"/>
                  </a:ext>
                </a:extLst>
              </a:tr>
              <a:tr h="19973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原稿種類</a:t>
                      </a:r>
                    </a:p>
                  </a:txBody>
                  <a:tcPr marL="163636" marR="5773" marT="5773" marB="4156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HTML5、GIF、JPEG、PNG</a:t>
                      </a:r>
                    </a:p>
                  </a:txBody>
                  <a:tcPr marL="163636" marR="5773" marT="5773" marB="4156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6270848"/>
                  </a:ext>
                </a:extLst>
              </a:tr>
              <a:tr h="19973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掲載開始日</a:t>
                      </a:r>
                    </a:p>
                  </a:txBody>
                  <a:tcPr marL="163636" marR="5773" marT="5773" marB="4156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毎週火曜日</a:t>
                      </a:r>
                    </a:p>
                  </a:txBody>
                  <a:tcPr marL="163636" marR="5773" marT="5773" marB="4156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914726"/>
                  </a:ext>
                </a:extLst>
              </a:tr>
              <a:tr h="199736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想定表示回数</a:t>
                      </a:r>
                    </a:p>
                  </a:txBody>
                  <a:tcPr marL="163636" marR="5773" marT="5773" marB="4156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40,000imp</a:t>
                      </a:r>
                    </a:p>
                  </a:txBody>
                  <a:tcPr marL="163636" marR="5773" marT="5773" marB="4156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8156219"/>
                  </a:ext>
                </a:extLst>
              </a:tr>
              <a:tr h="19973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想定</a:t>
                      </a:r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CTR</a:t>
                      </a:r>
                    </a:p>
                  </a:txBody>
                  <a:tcPr marL="163636" marR="5773" marT="5773" marB="4156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0.20%</a:t>
                      </a:r>
                    </a:p>
                  </a:txBody>
                  <a:tcPr marL="163636" marR="5773" marT="5773" marB="4156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7773577"/>
                  </a:ext>
                </a:extLst>
              </a:tr>
              <a:tr h="19973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期間</a:t>
                      </a:r>
                      <a:r>
                        <a:rPr lang="en-US" altLang="ja-JP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/</a:t>
                      </a:r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回数</a:t>
                      </a:r>
                    </a:p>
                  </a:txBody>
                  <a:tcPr marL="163636" marR="5773" marT="5773" marB="4156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  <a:r>
                        <a:rPr lang="ja-JP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週間</a:t>
                      </a:r>
                    </a:p>
                  </a:txBody>
                  <a:tcPr marL="163636" marR="5773" marT="5773" marB="4156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4886830"/>
                  </a:ext>
                </a:extLst>
              </a:tr>
              <a:tr h="19973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料金</a:t>
                      </a:r>
                    </a:p>
                  </a:txBody>
                  <a:tcPr marL="163636" marR="5773" marT="5773" marB="4156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¥1,000,000</a:t>
                      </a:r>
                    </a:p>
                  </a:txBody>
                  <a:tcPr marL="163636" marR="5773" marT="5773" marB="4156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2706185"/>
                  </a:ext>
                </a:extLst>
              </a:tr>
              <a:tr h="20057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備考</a:t>
                      </a:r>
                    </a:p>
                  </a:txBody>
                  <a:tcPr marL="163636" marR="5773" marT="5773" marB="4156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・フリークエンシーコントロール設定あり</a:t>
                      </a:r>
                    </a:p>
                  </a:txBody>
                  <a:tcPr marL="163636" marR="5773" marT="5773" marB="4156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8687980"/>
                  </a:ext>
                </a:extLst>
              </a:tr>
            </a:tbl>
          </a:graphicData>
        </a:graphic>
      </p:graphicFrame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0F7A06B7-D02F-4E3B-AC2B-FD00DD266D4A}"/>
              </a:ext>
            </a:extLst>
          </p:cNvPr>
          <p:cNvSpPr txBox="1"/>
          <p:nvPr/>
        </p:nvSpPr>
        <p:spPr>
          <a:xfrm>
            <a:off x="191147" y="908016"/>
            <a:ext cx="273551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日経</a:t>
            </a:r>
            <a:r>
              <a:rPr kumimoji="1"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DI</a:t>
            </a:r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Online</a:t>
            </a:r>
            <a:endParaRPr kumimoji="1" lang="ja-JP" altLang="en-US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43" name="表 42">
            <a:extLst>
              <a:ext uri="{FF2B5EF4-FFF2-40B4-BE49-F238E27FC236}">
                <a16:creationId xmlns:a16="http://schemas.microsoft.com/office/drawing/2014/main" id="{39C43F19-ABE7-4677-B782-E76766A5F2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8001637"/>
              </p:ext>
            </p:extLst>
          </p:nvPr>
        </p:nvGraphicFramePr>
        <p:xfrm>
          <a:off x="3812585" y="3523994"/>
          <a:ext cx="4496914" cy="25747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0133">
                  <a:extLst>
                    <a:ext uri="{9D8B030D-6E8A-4147-A177-3AD203B41FA5}">
                      <a16:colId xmlns:a16="http://schemas.microsoft.com/office/drawing/2014/main" val="2414073616"/>
                    </a:ext>
                  </a:extLst>
                </a:gridCol>
                <a:gridCol w="3426781">
                  <a:extLst>
                    <a:ext uri="{9D8B030D-6E8A-4147-A177-3AD203B41FA5}">
                      <a16:colId xmlns:a16="http://schemas.microsoft.com/office/drawing/2014/main" val="1439883043"/>
                    </a:ext>
                  </a:extLst>
                </a:gridCol>
              </a:tblGrid>
              <a:tr h="18420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媒体名</a:t>
                      </a:r>
                    </a:p>
                  </a:txBody>
                  <a:tcPr marL="148760" marR="7872" marT="7872" marB="3778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C9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日経メディカル </a:t>
                      </a:r>
                      <a:r>
                        <a:rPr lang="en-US" altLang="ja-JP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Online</a:t>
                      </a:r>
                    </a:p>
                  </a:txBody>
                  <a:tcPr marL="148760" marR="7872" marT="7872" marB="3778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0650768"/>
                  </a:ext>
                </a:extLst>
              </a:tr>
              <a:tr h="18420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メニュー名</a:t>
                      </a:r>
                    </a:p>
                  </a:txBody>
                  <a:tcPr marL="148760" marR="7872" marT="7872" marB="3778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C9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ビルボード</a:t>
                      </a:r>
                    </a:p>
                  </a:txBody>
                  <a:tcPr marL="148760" marR="7872" marT="7872" marB="3778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8657507"/>
                  </a:ext>
                </a:extLst>
              </a:tr>
              <a:tr h="18420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掲載面</a:t>
                      </a:r>
                    </a:p>
                  </a:txBody>
                  <a:tcPr marL="148760" marR="7872" marT="7872" marB="3778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C9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ほぼ全ページ</a:t>
                      </a:r>
                    </a:p>
                  </a:txBody>
                  <a:tcPr marL="148760" marR="7872" marT="7872" marB="3778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5291434"/>
                  </a:ext>
                </a:extLst>
              </a:tr>
              <a:tr h="18420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表示形式</a:t>
                      </a:r>
                    </a:p>
                  </a:txBody>
                  <a:tcPr marL="148760" marR="7872" marT="7872" marB="3778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C9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ローテーション</a:t>
                      </a:r>
                    </a:p>
                  </a:txBody>
                  <a:tcPr marL="148760" marR="7872" marT="7872" marB="3778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6236643"/>
                  </a:ext>
                </a:extLst>
              </a:tr>
              <a:tr h="18420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枠数</a:t>
                      </a:r>
                    </a:p>
                  </a:txBody>
                  <a:tcPr marL="148760" marR="7872" marT="7872" marB="3778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C9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</a:t>
                      </a:r>
                    </a:p>
                  </a:txBody>
                  <a:tcPr marL="148760" marR="7872" marT="7872" marB="3778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2571656"/>
                  </a:ext>
                </a:extLst>
              </a:tr>
              <a:tr h="18420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原稿サイズ</a:t>
                      </a:r>
                    </a:p>
                  </a:txBody>
                  <a:tcPr marL="148760" marR="7872" marT="7872" marB="3778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C9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左右</a:t>
                      </a:r>
                      <a:r>
                        <a:rPr lang="en-US" altLang="ja-JP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970×</a:t>
                      </a:r>
                      <a:r>
                        <a:rPr lang="ja-JP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天地</a:t>
                      </a:r>
                      <a:r>
                        <a:rPr lang="en-US" altLang="ja-JP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250</a:t>
                      </a:r>
                      <a:r>
                        <a:rPr lang="ja-JP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ピクセル</a:t>
                      </a:r>
                      <a:r>
                        <a:rPr lang="en-US" altLang="ja-JP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/150KB</a:t>
                      </a:r>
                      <a:r>
                        <a:rPr lang="ja-JP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以内</a:t>
                      </a:r>
                    </a:p>
                  </a:txBody>
                  <a:tcPr marL="148760" marR="7872" marT="7872" marB="3778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4282589"/>
                  </a:ext>
                </a:extLst>
              </a:tr>
              <a:tr h="18420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原稿種類</a:t>
                      </a:r>
                    </a:p>
                  </a:txBody>
                  <a:tcPr marL="148760" marR="7872" marT="7872" marB="3778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C9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HTML5、GIF、JPEG、PNG</a:t>
                      </a:r>
                    </a:p>
                  </a:txBody>
                  <a:tcPr marL="148760" marR="7872" marT="7872" marB="3778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5290358"/>
                  </a:ext>
                </a:extLst>
              </a:tr>
              <a:tr h="18420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掲載開始日</a:t>
                      </a:r>
                    </a:p>
                  </a:txBody>
                  <a:tcPr marL="148760" marR="7872" marT="7872" marB="3778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C9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毎週火曜日</a:t>
                      </a:r>
                    </a:p>
                  </a:txBody>
                  <a:tcPr marL="148760" marR="7872" marT="7872" marB="3778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7419038"/>
                  </a:ext>
                </a:extLst>
              </a:tr>
              <a:tr h="184203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想定表示回数</a:t>
                      </a:r>
                    </a:p>
                  </a:txBody>
                  <a:tcPr marL="148760" marR="7872" marT="7872" marB="3778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C9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65,000imp</a:t>
                      </a:r>
                    </a:p>
                  </a:txBody>
                  <a:tcPr marL="148760" marR="7872" marT="7872" marB="3778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4423519"/>
                  </a:ext>
                </a:extLst>
              </a:tr>
              <a:tr h="18420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想定</a:t>
                      </a:r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CTR</a:t>
                      </a:r>
                    </a:p>
                  </a:txBody>
                  <a:tcPr marL="148760" marR="7872" marT="7872" marB="3778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C9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0.50%</a:t>
                      </a:r>
                    </a:p>
                  </a:txBody>
                  <a:tcPr marL="148760" marR="7872" marT="7872" marB="3778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1466403"/>
                  </a:ext>
                </a:extLst>
              </a:tr>
              <a:tr h="18420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期間</a:t>
                      </a:r>
                      <a:r>
                        <a:rPr lang="en-US" altLang="ja-JP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/</a:t>
                      </a:r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回数</a:t>
                      </a:r>
                    </a:p>
                  </a:txBody>
                  <a:tcPr marL="148760" marR="7872" marT="7872" marB="3778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C9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  <a:r>
                        <a:rPr lang="ja-JP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週間</a:t>
                      </a:r>
                    </a:p>
                  </a:txBody>
                  <a:tcPr marL="148760" marR="7872" marT="7872" marB="3778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0073938"/>
                  </a:ext>
                </a:extLst>
              </a:tr>
              <a:tr h="19482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料金</a:t>
                      </a:r>
                    </a:p>
                  </a:txBody>
                  <a:tcPr marL="148760" marR="7872" marT="7872" marB="3778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C9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¥2,000,000</a:t>
                      </a:r>
                    </a:p>
                  </a:txBody>
                  <a:tcPr marL="148760" marR="7872" marT="7872" marB="3778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1381854"/>
                  </a:ext>
                </a:extLst>
              </a:tr>
              <a:tr h="18420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備考</a:t>
                      </a:r>
                    </a:p>
                  </a:txBody>
                  <a:tcPr marL="148760" marR="7872" marT="7872" marB="3778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C9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・フリークエンシーコントロール設定あり</a:t>
                      </a:r>
                    </a:p>
                  </a:txBody>
                  <a:tcPr marL="148760" marR="7872" marT="7872" marB="3778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993256"/>
                  </a:ext>
                </a:extLst>
              </a:tr>
            </a:tbl>
          </a:graphicData>
        </a:graphic>
      </p:graphicFrame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B60CC176-0D09-4E2C-900D-6E6C7C378E6F}"/>
              </a:ext>
            </a:extLst>
          </p:cNvPr>
          <p:cNvSpPr txBox="1"/>
          <p:nvPr/>
        </p:nvSpPr>
        <p:spPr>
          <a:xfrm>
            <a:off x="234059" y="3569899"/>
            <a:ext cx="178249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日経メディカル </a:t>
            </a:r>
            <a:r>
              <a:rPr kumimoji="1"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Online</a:t>
            </a:r>
            <a:endParaRPr kumimoji="1" lang="ja-JP" altLang="en-US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DBE1DC78-D94D-84B9-F4A5-6A4153A03B59}"/>
              </a:ext>
            </a:extLst>
          </p:cNvPr>
          <p:cNvGrpSpPr/>
          <p:nvPr/>
        </p:nvGrpSpPr>
        <p:grpSpPr>
          <a:xfrm>
            <a:off x="768770" y="3866789"/>
            <a:ext cx="1747635" cy="2168426"/>
            <a:chOff x="768770" y="3866789"/>
            <a:chExt cx="1747635" cy="2168426"/>
          </a:xfrm>
        </p:grpSpPr>
        <p:grpSp>
          <p:nvGrpSpPr>
            <p:cNvPr id="40" name="グループ化 39">
              <a:extLst>
                <a:ext uri="{FF2B5EF4-FFF2-40B4-BE49-F238E27FC236}">
                  <a16:creationId xmlns:a16="http://schemas.microsoft.com/office/drawing/2014/main" id="{DB5F70E5-6A5E-4F38-B9EF-D9D74F9D3628}"/>
                </a:ext>
              </a:extLst>
            </p:cNvPr>
            <p:cNvGrpSpPr/>
            <p:nvPr/>
          </p:nvGrpSpPr>
          <p:grpSpPr>
            <a:xfrm>
              <a:off x="775520" y="3893361"/>
              <a:ext cx="1740885" cy="2130274"/>
              <a:chOff x="513655" y="1352550"/>
              <a:chExt cx="2803713" cy="4006506"/>
            </a:xfrm>
          </p:grpSpPr>
          <p:pic>
            <p:nvPicPr>
              <p:cNvPr id="44" name="Picture 2">
                <a:extLst>
                  <a:ext uri="{FF2B5EF4-FFF2-40B4-BE49-F238E27FC236}">
                    <a16:creationId xmlns:a16="http://schemas.microsoft.com/office/drawing/2014/main" id="{70335FCA-BA3E-456A-9EA0-054D55F084F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893" t="102" r="11885" b="97019"/>
              <a:stretch/>
            </p:blipFill>
            <p:spPr bwMode="auto">
              <a:xfrm>
                <a:off x="515428" y="1352550"/>
                <a:ext cx="280194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" name="Picture 2">
                <a:extLst>
                  <a:ext uri="{FF2B5EF4-FFF2-40B4-BE49-F238E27FC236}">
                    <a16:creationId xmlns:a16="http://schemas.microsoft.com/office/drawing/2014/main" id="{345DB9CE-D088-4D8F-9162-346FE588848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893" t="3090" r="11885" b="79324"/>
              <a:stretch/>
            </p:blipFill>
            <p:spPr bwMode="auto">
              <a:xfrm>
                <a:off x="513655" y="2538916"/>
                <a:ext cx="2801940" cy="28201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6" name="正方形/長方形 45">
                <a:extLst>
                  <a:ext uri="{FF2B5EF4-FFF2-40B4-BE49-F238E27FC236}">
                    <a16:creationId xmlns:a16="http://schemas.microsoft.com/office/drawing/2014/main" id="{B85CB054-1250-4868-9909-1A95269D447D}"/>
                  </a:ext>
                </a:extLst>
              </p:cNvPr>
              <p:cNvSpPr/>
              <p:nvPr/>
            </p:nvSpPr>
            <p:spPr>
              <a:xfrm>
                <a:off x="600335" y="1814215"/>
                <a:ext cx="2628580" cy="70013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9050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1050" b="1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ビルボード</a:t>
                </a:r>
              </a:p>
            </p:txBody>
          </p:sp>
        </p:grpSp>
        <p:sp>
          <p:nvSpPr>
            <p:cNvPr id="41" name="正方形/長方形 40">
              <a:extLst>
                <a:ext uri="{FF2B5EF4-FFF2-40B4-BE49-F238E27FC236}">
                  <a16:creationId xmlns:a16="http://schemas.microsoft.com/office/drawing/2014/main" id="{09127257-6C9E-4DC7-952E-5FCEA8AF7680}"/>
                </a:ext>
              </a:extLst>
            </p:cNvPr>
            <p:cNvSpPr/>
            <p:nvPr/>
          </p:nvSpPr>
          <p:spPr>
            <a:xfrm>
              <a:off x="768770" y="3866789"/>
              <a:ext cx="1739784" cy="2168426"/>
            </a:xfrm>
            <a:prstGeom prst="rect">
              <a:avLst/>
            </a:prstGeom>
            <a:noFill/>
            <a:ln w="127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30C9FA07-3AA5-C570-9AA4-6F6BF9060B84}"/>
              </a:ext>
            </a:extLst>
          </p:cNvPr>
          <p:cNvGrpSpPr/>
          <p:nvPr/>
        </p:nvGrpSpPr>
        <p:grpSpPr>
          <a:xfrm>
            <a:off x="775520" y="1263337"/>
            <a:ext cx="1736595" cy="2024764"/>
            <a:chOff x="775520" y="1263337"/>
            <a:chExt cx="1736595" cy="2024764"/>
          </a:xfrm>
        </p:grpSpPr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B7C764F8-32A0-542A-E8E3-11C2B9BCB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5520" y="1263337"/>
              <a:ext cx="1736595" cy="2024764"/>
            </a:xfrm>
            <a:prstGeom prst="rect">
              <a:avLst/>
            </a:prstGeom>
          </p:spPr>
        </p:pic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04DF0122-4ADD-7BF0-164E-8C94A39C742E}"/>
                </a:ext>
              </a:extLst>
            </p:cNvPr>
            <p:cNvSpPr/>
            <p:nvPr/>
          </p:nvSpPr>
          <p:spPr>
            <a:xfrm>
              <a:off x="822591" y="1634248"/>
              <a:ext cx="1632141" cy="37226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05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ビルボード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93700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c369000-971c-4de2-98e9-ecd6e5b4885d">
      <Terms xmlns="http://schemas.microsoft.com/office/infopath/2007/PartnerControls"/>
    </lcf76f155ced4ddcb4097134ff3c332f>
    <TaxCatchAll xmlns="eb54e04a-f2ad-4feb-b211-739ca8db5bc3" xsi:nil="true"/>
    <_x5099__x8003_ xmlns="dc369000-971c-4de2-98e9-ecd6e5b4885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A51BCF592701B74FB95E0F63F34B3E8C" ma:contentTypeVersion="20" ma:contentTypeDescription="新しいドキュメントを作成します。" ma:contentTypeScope="" ma:versionID="55cc6173cecf6d06c8c47a3a84f96555">
  <xsd:schema xmlns:xsd="http://www.w3.org/2001/XMLSchema" xmlns:xs="http://www.w3.org/2001/XMLSchema" xmlns:p="http://schemas.microsoft.com/office/2006/metadata/properties" xmlns:ns2="dc369000-971c-4de2-98e9-ecd6e5b4885d" xmlns:ns3="eb54e04a-f2ad-4feb-b211-739ca8db5bc3" targetNamespace="http://schemas.microsoft.com/office/2006/metadata/properties" ma:root="true" ma:fieldsID="a9fcf9ee8c27ab3ee8a91b0605152965" ns2:_="" ns3:_="">
    <xsd:import namespace="dc369000-971c-4de2-98e9-ecd6e5b4885d"/>
    <xsd:import namespace="eb54e04a-f2ad-4feb-b211-739ca8db5bc3"/>
    <xsd:element name="properties">
      <xsd:complexType>
        <xsd:sequence>
          <xsd:element name="documentManagement">
            <xsd:complexType>
              <xsd:all>
                <xsd:element ref="ns2:_x5099__x8003_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369000-971c-4de2-98e9-ecd6e5b4885d" elementFormDefault="qualified">
    <xsd:import namespace="http://schemas.microsoft.com/office/2006/documentManagement/types"/>
    <xsd:import namespace="http://schemas.microsoft.com/office/infopath/2007/PartnerControls"/>
    <xsd:element name="_x5099__x8003_" ma:index="8" nillable="true" ma:displayName="備考" ma:internalName="_x5099__x8003_">
      <xsd:simpleType>
        <xsd:restriction base="dms:Text">
          <xsd:maxLength value="255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54bca362-144e-4619-a219-53031a33eb2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54e04a-f2ad-4feb-b211-739ca8db5bc3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c8e9ca5-de69-4118-913c-c881dbe0963c}" ma:internalName="TaxCatchAll" ma:showField="CatchAllData" ma:web="eb54e04a-f2ad-4feb-b211-739ca8db5bc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6FEAFF7-E79C-417C-ACD8-2D746997A91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48A86FB-923F-4AD5-B5BE-6825F1904EF4}">
  <ds:schemaRefs>
    <ds:schemaRef ds:uri="http://purl.org/dc/elements/1.1/"/>
    <ds:schemaRef ds:uri="dc369000-971c-4de2-98e9-ecd6e5b4885d"/>
    <ds:schemaRef ds:uri="http://schemas.microsoft.com/office/2006/metadata/properties"/>
    <ds:schemaRef ds:uri="http://schemas.microsoft.com/office/infopath/2007/PartnerControls"/>
    <ds:schemaRef ds:uri="http://purl.org/dc/terms/"/>
    <ds:schemaRef ds:uri="http://www.w3.org/XML/1998/namespace"/>
    <ds:schemaRef ds:uri="eb54e04a-f2ad-4feb-b211-739ca8db5bc3"/>
    <ds:schemaRef ds:uri="http://schemas.microsoft.com/office/2006/documentManagement/types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C2F5818-F696-4E69-8BC7-BA46E194D7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c369000-971c-4de2-98e9-ecd6e5b4885d"/>
    <ds:schemaRef ds:uri="eb54e04a-f2ad-4feb-b211-739ca8db5b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1478</Words>
  <Application>Microsoft Office PowerPoint</Application>
  <PresentationFormat>画面に合わせる (4:3)</PresentationFormat>
  <Paragraphs>450</Paragraphs>
  <Slides>10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6" baseType="lpstr">
      <vt:lpstr>HGP創英角ｺﾞｼｯｸUB</vt:lpstr>
      <vt:lpstr>Meiryo UI</vt:lpstr>
      <vt:lpstr>メイリオ</vt:lpstr>
      <vt:lpstr>Arial</vt:lpstr>
      <vt:lpstr>Calibri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渡部 直樹</dc:creator>
  <cp:lastModifiedBy>渡部 直樹</cp:lastModifiedBy>
  <cp:revision>19</cp:revision>
  <cp:lastPrinted>2026-06-29T05:31:56Z</cp:lastPrinted>
  <dcterms:created xsi:type="dcterms:W3CDTF">2012-01-12T13:51:28Z</dcterms:created>
  <dcterms:modified xsi:type="dcterms:W3CDTF">2026-07-10T22:34:32Z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0x010100A51BCF592701B74FB95E0F63F34B3E8C</vt:lpwstr>
  </property>
</Properties>
</file>