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417" r:id="rId6"/>
    <p:sldId id="530" r:id="rId7"/>
    <p:sldId id="538" r:id="rId8"/>
    <p:sldId id="440" r:id="rId9"/>
    <p:sldId id="532" r:id="rId10"/>
  </p:sldIdLst>
  <p:sldSz cx="9144000" cy="6858000" type="screen4x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A00"/>
    <a:srgbClr val="92D050"/>
    <a:srgbClr val="006600"/>
    <a:srgbClr val="FFFFFF"/>
    <a:srgbClr val="F3F3F3"/>
    <a:srgbClr val="EAEAEA"/>
    <a:srgbClr val="FF3300"/>
    <a:srgbClr val="0000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51" autoAdjust="0"/>
    <p:restoredTop sz="96261" autoAdjust="0"/>
  </p:normalViewPr>
  <p:slideViewPr>
    <p:cSldViewPr snapToGrid="0">
      <p:cViewPr>
        <p:scale>
          <a:sx n="140" d="100"/>
          <a:sy n="140" d="100"/>
        </p:scale>
        <p:origin x="1374" y="-1272"/>
      </p:cViewPr>
      <p:guideLst>
        <p:guide orient="horz" pos="1026"/>
        <p:guide pos="2903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2124" y="-90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恵美藤田" userId="3330581840_tp_dropbox_plus" providerId="OAuth2" clId="{1572D322-643F-444A-BEB8-1CB1BF3896C3}"/>
    <pc:docChg chg="undo redo custSel modSld">
      <pc:chgData name="恵美藤田" userId="3330581840_tp_dropbox_plus" providerId="OAuth2" clId="{1572D322-643F-444A-BEB8-1CB1BF3896C3}" dt="2026-06-02T04:41:06.150" v="60" actId="20577"/>
      <pc:docMkLst>
        <pc:docMk/>
      </pc:docMkLst>
      <pc:sldChg chg="modSp mod">
        <pc:chgData name="恵美藤田" userId="3330581840_tp_dropbox_plus" providerId="OAuth2" clId="{1572D322-643F-444A-BEB8-1CB1BF3896C3}" dt="2026-06-02T04:34:25.906" v="31" actId="20577"/>
        <pc:sldMkLst>
          <pc:docMk/>
          <pc:sldMk cId="0" sldId="257"/>
        </pc:sldMkLst>
        <pc:spChg chg="mod">
          <ac:chgData name="恵美藤田" userId="3330581840_tp_dropbox_plus" providerId="OAuth2" clId="{1572D322-643F-444A-BEB8-1CB1BF3896C3}" dt="2026-06-02T04:34:25.906" v="31" actId="20577"/>
          <ac:spMkLst>
            <pc:docMk/>
            <pc:sldMk cId="0" sldId="257"/>
            <ac:spMk id="2" creationId="{401A2ABB-ED4E-48A4-A9FA-11AF971EEBEA}"/>
          </ac:spMkLst>
        </pc:spChg>
      </pc:sldChg>
      <pc:sldChg chg="modSp mod">
        <pc:chgData name="恵美藤田" userId="3330581840_tp_dropbox_plus" providerId="OAuth2" clId="{1572D322-643F-444A-BEB8-1CB1BF3896C3}" dt="2026-06-02T04:41:06.150" v="60" actId="20577"/>
        <pc:sldMkLst>
          <pc:docMk/>
          <pc:sldMk cId="0" sldId="417"/>
        </pc:sldMkLst>
        <pc:graphicFrameChg chg="mod modGraphic">
          <ac:chgData name="恵美藤田" userId="3330581840_tp_dropbox_plus" providerId="OAuth2" clId="{1572D322-643F-444A-BEB8-1CB1BF3896C3}" dt="2026-06-02T04:41:06.150" v="60" actId="20577"/>
          <ac:graphicFrameMkLst>
            <pc:docMk/>
            <pc:sldMk cId="0" sldId="417"/>
            <ac:graphicFrameMk id="2" creationId="{00000000-0000-0000-0000-000000000000}"/>
          </ac:graphicFrameMkLst>
        </pc:graphicFrameChg>
        <pc:graphicFrameChg chg="modGraphic">
          <ac:chgData name="恵美藤田" userId="3330581840_tp_dropbox_plus" providerId="OAuth2" clId="{1572D322-643F-444A-BEB8-1CB1BF3896C3}" dt="2026-06-02T04:34:30.063" v="38" actId="20577"/>
          <ac:graphicFrameMkLst>
            <pc:docMk/>
            <pc:sldMk cId="0" sldId="417"/>
            <ac:graphicFrameMk id="3" creationId="{4BDF2489-C514-4A3A-A2E8-125751FE918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77367" cy="510496"/>
          </a:xfrm>
          <a:prstGeom prst="rect">
            <a:avLst/>
          </a:prstGeom>
        </p:spPr>
        <p:txBody>
          <a:bodyPr vert="horz" lIns="94576" tIns="47289" rIns="94576" bIns="47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5024" y="1"/>
            <a:ext cx="3077367" cy="510496"/>
          </a:xfrm>
          <a:prstGeom prst="rect">
            <a:avLst/>
          </a:prstGeom>
        </p:spPr>
        <p:txBody>
          <a:bodyPr vert="horz" wrap="square" lIns="94576" tIns="47289" rIns="94576" bIns="472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B43F761-04D7-48E4-8F39-A324034D1322}" type="datetime1">
              <a:rPr lang="ja-JP" altLang="en-US"/>
              <a:pPr>
                <a:defRPr/>
              </a:pPr>
              <a:t>2026/6/2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5" y="9722472"/>
            <a:ext cx="3077367" cy="510496"/>
          </a:xfrm>
          <a:prstGeom prst="rect">
            <a:avLst/>
          </a:prstGeom>
        </p:spPr>
        <p:txBody>
          <a:bodyPr vert="horz" lIns="94576" tIns="47289" rIns="94576" bIns="47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5024" y="9722472"/>
            <a:ext cx="3077367" cy="510496"/>
          </a:xfrm>
          <a:prstGeom prst="rect">
            <a:avLst/>
          </a:prstGeom>
        </p:spPr>
        <p:txBody>
          <a:bodyPr vert="horz" wrap="square" lIns="94576" tIns="47289" rIns="94576" bIns="472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97BC587-746B-450F-8E51-F93CCDA64C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462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77367" cy="510496"/>
          </a:xfrm>
          <a:prstGeom prst="rect">
            <a:avLst/>
          </a:prstGeom>
        </p:spPr>
        <p:txBody>
          <a:bodyPr vert="horz" lIns="94576" tIns="47289" rIns="94576" bIns="47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5024" y="1"/>
            <a:ext cx="3077367" cy="510496"/>
          </a:xfrm>
          <a:prstGeom prst="rect">
            <a:avLst/>
          </a:prstGeom>
        </p:spPr>
        <p:txBody>
          <a:bodyPr vert="horz" wrap="square" lIns="94576" tIns="47289" rIns="94576" bIns="472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B881C58-5006-44F2-8925-C88541345A3C}" type="datetime1">
              <a:rPr lang="ja-JP" altLang="en-US"/>
              <a:pPr>
                <a:defRPr/>
              </a:pPr>
              <a:t>2026/6/2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6" tIns="47289" rIns="94576" bIns="4728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06" y="4862884"/>
            <a:ext cx="5684257" cy="4602695"/>
          </a:xfrm>
          <a:prstGeom prst="rect">
            <a:avLst/>
          </a:prstGeom>
        </p:spPr>
        <p:txBody>
          <a:bodyPr vert="horz" wrap="square" lIns="94576" tIns="47289" rIns="94576" bIns="472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" y="9722472"/>
            <a:ext cx="3077367" cy="510496"/>
          </a:xfrm>
          <a:prstGeom prst="rect">
            <a:avLst/>
          </a:prstGeom>
        </p:spPr>
        <p:txBody>
          <a:bodyPr vert="horz" lIns="94576" tIns="47289" rIns="94576" bIns="47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5024" y="9722472"/>
            <a:ext cx="3077367" cy="510496"/>
          </a:xfrm>
          <a:prstGeom prst="rect">
            <a:avLst/>
          </a:prstGeom>
        </p:spPr>
        <p:txBody>
          <a:bodyPr vert="horz" wrap="square" lIns="94576" tIns="47289" rIns="94576" bIns="472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C694551-A9B1-492A-ADC3-F833D09E9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408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781E2-8290-4AEB-B4E1-251A0D4F1106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025024" y="9722472"/>
            <a:ext cx="3077367" cy="5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6" tIns="47289" rIns="94576" bIns="47289" anchor="b"/>
          <a:lstStyle/>
          <a:p>
            <a:pPr algn="r"/>
            <a:fld id="{AFF07059-B8B1-450E-88FE-D2C6B18E63CC}" type="slidenum">
              <a:rPr lang="en-US" altLang="ja-JP" sz="1200" b="1">
                <a:solidFill>
                  <a:srgbClr val="000000"/>
                </a:solidFill>
              </a:rPr>
              <a:pPr algn="r"/>
              <a:t>2</a:t>
            </a:fld>
            <a:endParaRPr lang="en-US" altLang="ja-JP" sz="1200" b="1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1EFCE8-7107-41D4-AE90-316E42B627EE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F237F5-2054-4BA9-B925-E486F175C5D5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5A2FF736-1ECB-4D6F-9562-F0FFCC572E08}" type="slidenum">
              <a:rPr lang="ja-JP" altLang="en-US" sz="16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2C04A345-078A-4FDE-B603-F2D8E64D6605}" type="datetime1">
              <a:rPr lang="ja-JP" altLang="en-US" smtClean="0"/>
              <a:pPr>
                <a:defRPr/>
              </a:pPr>
              <a:t>2026/6/2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177A82-CF2D-4A56-9DCF-0BD1AE314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FE28C7-C050-467A-9FD3-31AF94B8D619}"/>
              </a:ext>
            </a:extLst>
          </p:cNvPr>
          <p:cNvSpPr txBox="1"/>
          <p:nvPr userDrawn="1"/>
        </p:nvSpPr>
        <p:spPr>
          <a:xfrm>
            <a:off x="319246" y="5528845"/>
            <a:ext cx="600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99E178-D446-49A2-AC1B-C80AED78290A}"/>
              </a:ext>
            </a:extLst>
          </p:cNvPr>
          <p:cNvSpPr txBox="1"/>
          <p:nvPr userDrawn="1"/>
        </p:nvSpPr>
        <p:spPr>
          <a:xfrm>
            <a:off x="319246" y="6124654"/>
            <a:ext cx="59788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E13DAC7-5615-4774-84DB-02BEE5611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D771FF2-767F-4F15-91F2-A8DB8D5F6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29625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1320161E-00D6-4C72-B432-EF513E34F02A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20A01A-8CF7-4F82-8888-568F19DF7F58}"/>
              </a:ext>
            </a:extLst>
          </p:cNvPr>
          <p:cNvSpPr txBox="1"/>
          <p:nvPr userDrawn="1"/>
        </p:nvSpPr>
        <p:spPr>
          <a:xfrm>
            <a:off x="323528" y="6613525"/>
            <a:ext cx="7402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9FE376A-F426-4563-81DF-005EDC21E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BED92B1-E570-4BAB-9543-22E8AAE75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29625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5C83D928-E1D1-4C4A-A2BF-1C8A56BBCBFA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236"/>
          <p:cNvSpPr txBox="1">
            <a:spLocks noChangeArrowheads="1"/>
          </p:cNvSpPr>
          <p:nvPr userDrawn="1"/>
        </p:nvSpPr>
        <p:spPr bwMode="auto">
          <a:xfrm>
            <a:off x="250825" y="6568461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229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3A2838-0FA5-491C-8808-21028033F20F}" type="datetime1">
              <a:rPr lang="ja-JP" altLang="en-US"/>
              <a:pPr>
                <a:defRPr/>
              </a:pPr>
              <a:t>2026/6/2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47" r:id="rId1"/>
    <p:sldLayoutId id="2147488248" r:id="rId2"/>
    <p:sldLayoutId id="214748824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1A2ABB-ED4E-48A4-A9FA-11AF971EEBEA}"/>
              </a:ext>
            </a:extLst>
          </p:cNvPr>
          <p:cNvSpPr txBox="1"/>
          <p:nvPr/>
        </p:nvSpPr>
        <p:spPr>
          <a:xfrm>
            <a:off x="319246" y="18864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BDF2489-C514-4A3A-A2E8-125751FE9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30106"/>
              </p:ext>
            </p:extLst>
          </p:nvPr>
        </p:nvGraphicFramePr>
        <p:xfrm>
          <a:off x="619899" y="4929139"/>
          <a:ext cx="3517901" cy="20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97">
                  <a:extLst>
                    <a:ext uri="{9D8B030D-6E8A-4147-A177-3AD203B41FA5}">
                      <a16:colId xmlns:a16="http://schemas.microsoft.com/office/drawing/2014/main" val="291429687"/>
                    </a:ext>
                  </a:extLst>
                </a:gridCol>
                <a:gridCol w="1460404">
                  <a:extLst>
                    <a:ext uri="{9D8B030D-6E8A-4147-A177-3AD203B41FA5}">
                      <a16:colId xmlns:a16="http://schemas.microsoft.com/office/drawing/2014/main" val="1494055635"/>
                    </a:ext>
                  </a:extLst>
                </a:gridCol>
              </a:tblGrid>
              <a:tr h="2045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75,718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84109"/>
                  </a:ext>
                </a:extLst>
              </a:tr>
            </a:tbl>
          </a:graphicData>
        </a:graphic>
      </p:graphicFrame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595313" y="238279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2592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595313" y="5151140"/>
            <a:ext cx="1859805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調べ）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AutoShape 91"/>
          <p:cNvSpPr>
            <a:spLocks noChangeArrowheads="1"/>
          </p:cNvSpPr>
          <p:nvPr/>
        </p:nvSpPr>
        <p:spPr bwMode="auto">
          <a:xfrm>
            <a:off x="642938" y="4593093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AutoShape 91"/>
          <p:cNvSpPr>
            <a:spLocks noChangeArrowheads="1"/>
          </p:cNvSpPr>
          <p:nvPr/>
        </p:nvSpPr>
        <p:spPr bwMode="auto">
          <a:xfrm>
            <a:off x="4942966" y="4081878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会員属性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313" y="5743891"/>
            <a:ext cx="7862887" cy="70788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「日経メディカル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」は、日経メディカルの特設サイトの一つです。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2007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月、「癌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Experts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」としてサイト開設以来、癌治療に焦点を絞り、国内外の最新知見を提供してきました。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「日経メディカル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」は、メールマガジン「日経メディカル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メール」（非定期）の配信を希望する日経メディカル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の登録者を、“「日経メディカル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」会員”として運営しています。 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23922"/>
              </p:ext>
            </p:extLst>
          </p:nvPr>
        </p:nvGraphicFramePr>
        <p:xfrm>
          <a:off x="4942966" y="4444572"/>
          <a:ext cx="3517901" cy="1207770"/>
        </p:xfrm>
        <a:graphic>
          <a:graphicData uri="http://schemas.openxmlformats.org/drawingml/2006/table">
            <a:tbl>
              <a:tblPr/>
              <a:tblGrid>
                <a:gridCol w="218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勤務医（病院・診療所・研究所など）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27,808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病院理事長・院長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診療所理事長・院長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4,659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薬剤師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50,932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看護師ほか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23,257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診療放射線技師ほか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その他医療従事者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30,658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03D431-2A4A-49F4-B06B-CC5408764EE7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91CA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A00148-6D31-43B3-AC09-838DF5194B8A}"/>
              </a:ext>
            </a:extLst>
          </p:cNvPr>
          <p:cNvSpPr txBox="1"/>
          <p:nvPr/>
        </p:nvSpPr>
        <p:spPr>
          <a:xfrm>
            <a:off x="1120489" y="1116915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日経メディカルが、癌診療に役立つ情報を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厳選して提供する臨床医のためのサイトです。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癌治療に携わる医療従事者へオリジナル記事として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学会発表を速報するニュースや診療の実際を解説するレポートのほか、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第一線の臨床医に癌診療の現状を語っていただくレビューなどを掲載しています。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19055F-6960-4194-8648-09E3B2618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-950" r="11513" b="79816"/>
          <a:stretch/>
        </p:blipFill>
        <p:spPr bwMode="auto">
          <a:xfrm>
            <a:off x="970384" y="845951"/>
            <a:ext cx="1841620" cy="157180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8834220-BDFD-4D0C-B846-DFD537C08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03183"/>
              </p:ext>
            </p:extLst>
          </p:nvPr>
        </p:nvGraphicFramePr>
        <p:xfrm>
          <a:off x="250525" y="1412474"/>
          <a:ext cx="8621870" cy="10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697">
                  <a:extLst>
                    <a:ext uri="{9D8B030D-6E8A-4147-A177-3AD203B41FA5}">
                      <a16:colId xmlns:a16="http://schemas.microsoft.com/office/drawing/2014/main" val="2451558600"/>
                    </a:ext>
                  </a:extLst>
                </a:gridCol>
                <a:gridCol w="1812613">
                  <a:extLst>
                    <a:ext uri="{9D8B030D-6E8A-4147-A177-3AD203B41FA5}">
                      <a16:colId xmlns:a16="http://schemas.microsoft.com/office/drawing/2014/main" val="1560163597"/>
                    </a:ext>
                  </a:extLst>
                </a:gridCol>
                <a:gridCol w="798990">
                  <a:extLst>
                    <a:ext uri="{9D8B030D-6E8A-4147-A177-3AD203B41FA5}">
                      <a16:colId xmlns:a16="http://schemas.microsoft.com/office/drawing/2014/main" val="1921178830"/>
                    </a:ext>
                  </a:extLst>
                </a:gridCol>
                <a:gridCol w="355107">
                  <a:extLst>
                    <a:ext uri="{9D8B030D-6E8A-4147-A177-3AD203B41FA5}">
                      <a16:colId xmlns:a16="http://schemas.microsoft.com/office/drawing/2014/main" val="1665006778"/>
                    </a:ext>
                  </a:extLst>
                </a:gridCol>
                <a:gridCol w="737296">
                  <a:extLst>
                    <a:ext uri="{9D8B030D-6E8A-4147-A177-3AD203B41FA5}">
                      <a16:colId xmlns:a16="http://schemas.microsoft.com/office/drawing/2014/main" val="2809641639"/>
                    </a:ext>
                  </a:extLst>
                </a:gridCol>
                <a:gridCol w="873979">
                  <a:extLst>
                    <a:ext uri="{9D8B030D-6E8A-4147-A177-3AD203B41FA5}">
                      <a16:colId xmlns:a16="http://schemas.microsoft.com/office/drawing/2014/main" val="2322031754"/>
                    </a:ext>
                  </a:extLst>
                </a:gridCol>
                <a:gridCol w="922534">
                  <a:extLst>
                    <a:ext uri="{9D8B030D-6E8A-4147-A177-3AD203B41FA5}">
                      <a16:colId xmlns:a16="http://schemas.microsoft.com/office/drawing/2014/main" val="2489606875"/>
                    </a:ext>
                  </a:extLst>
                </a:gridCol>
                <a:gridCol w="745654">
                  <a:extLst>
                    <a:ext uri="{9D8B030D-6E8A-4147-A177-3AD203B41FA5}">
                      <a16:colId xmlns:a16="http://schemas.microsoft.com/office/drawing/2014/main" val="359307887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4378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8,000imp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\1,500,000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6459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76517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98491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¥3,000,000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827097"/>
                  </a:ext>
                </a:extLst>
              </a:tr>
            </a:tbl>
          </a:graphicData>
        </a:graphic>
      </p:graphicFrame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95313" y="234950"/>
            <a:ext cx="695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広告メニュー　一覧</a:t>
            </a:r>
            <a:endParaRPr lang="ja-JP" altLang="en-US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0525" y="2600966"/>
            <a:ext cx="8621871" cy="1135888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5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kumimoji="1" lang="en-US" altLang="ja-JP" sz="15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kumimoji="1" lang="ja-JP" altLang="en-US" sz="15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のサイト内広告はすべて、会</a:t>
            </a:r>
            <a:r>
              <a:rPr lang="ja-JP" altLang="en-US" sz="15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員読者がログイン時のみ掲載されます。</a:t>
            </a:r>
            <a:endParaRPr lang="en-US" altLang="ja-JP" sz="15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</a:t>
            </a:r>
            <a:r>
              <a:rPr kumimoji="1" lang="ja-JP" altLang="en-US" sz="15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ログイン時には掲載されません。</a:t>
            </a:r>
            <a:endParaRPr kumimoji="1" lang="en-US" altLang="ja-JP" sz="15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メール広告につきましては、読者のログイン／非ログインに関係なく掲載されます。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525" y="3907713"/>
            <a:ext cx="8744185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メールの配信は不定期のため、ヘッダー枠など、メール広告単体での販売はしておりません。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エントランスアドとビルボードは排他メニューとなりますので、同載は原則ございません。また、フリークエンシーコントロール設定枠となります。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379F1079-5FDA-41BC-AB0D-0A9A14E3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-950" r="11513" b="63162"/>
          <a:stretch/>
        </p:blipFill>
        <p:spPr bwMode="auto">
          <a:xfrm>
            <a:off x="645531" y="1531432"/>
            <a:ext cx="2338089" cy="35680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87428A95-BE68-4A41-B1AD-370E6A4B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3" y="2857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E546857-2A18-49E9-8BDE-ADD63326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78392"/>
              </p:ext>
            </p:extLst>
          </p:nvPr>
        </p:nvGraphicFramePr>
        <p:xfrm>
          <a:off x="3492500" y="1352550"/>
          <a:ext cx="5384800" cy="3568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Oncology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5076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29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①ヘッドバナー：左右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1,004×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b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②③サイドバナー：左右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145×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8,000imp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・他の広告枠と申込／入稿期限が異なります。</a:t>
                      </a:r>
                      <a:endParaRPr lang="en-US" altLang="ja-JP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申込期限：掲載開始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入稿期限：掲載開始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DE191E7-2356-46BD-93C3-ABAD3D1A8C55}"/>
              </a:ext>
            </a:extLst>
          </p:cNvPr>
          <p:cNvSpPr/>
          <p:nvPr/>
        </p:nvSpPr>
        <p:spPr bwMode="auto">
          <a:xfrm>
            <a:off x="600961" y="1352550"/>
            <a:ext cx="2407580" cy="178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①ヘッドバナー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978558-DDBA-4DE8-A6DA-9139F8E2930A}"/>
              </a:ext>
            </a:extLst>
          </p:cNvPr>
          <p:cNvSpPr/>
          <p:nvPr/>
        </p:nvSpPr>
        <p:spPr bwMode="auto">
          <a:xfrm>
            <a:off x="366461" y="1352550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②サイドバナー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7DB2797-DBF5-4050-98FC-632C7FC56DD5}"/>
              </a:ext>
            </a:extLst>
          </p:cNvPr>
          <p:cNvSpPr/>
          <p:nvPr/>
        </p:nvSpPr>
        <p:spPr>
          <a:xfrm>
            <a:off x="3262156" y="4948284"/>
            <a:ext cx="577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13C1E9-7144-4A0F-9255-BC71F2C25FD0}"/>
              </a:ext>
            </a:extLst>
          </p:cNvPr>
          <p:cNvSpPr/>
          <p:nvPr/>
        </p:nvSpPr>
        <p:spPr bwMode="auto">
          <a:xfrm>
            <a:off x="3001747" y="1352548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③サイドバナー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1D67D76-EFE8-4FC3-8B50-1F9208BFF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43700"/>
              </p:ext>
            </p:extLst>
          </p:nvPr>
        </p:nvGraphicFramePr>
        <p:xfrm>
          <a:off x="3492499" y="1302120"/>
          <a:ext cx="5202238" cy="2908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789">
                  <a:extLst>
                    <a:ext uri="{9D8B030D-6E8A-4147-A177-3AD203B41FA5}">
                      <a16:colId xmlns:a16="http://schemas.microsoft.com/office/drawing/2014/main" val="3558805233"/>
                    </a:ext>
                  </a:extLst>
                </a:gridCol>
                <a:gridCol w="3829449">
                  <a:extLst>
                    <a:ext uri="{9D8B030D-6E8A-4147-A177-3AD203B41FA5}">
                      <a16:colId xmlns:a16="http://schemas.microsoft.com/office/drawing/2014/main" val="1604859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Oncology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88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816033"/>
                  </a:ext>
                </a:extLst>
              </a:tr>
              <a:tr h="1192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76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478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100347"/>
                  </a:ext>
                </a:extLst>
              </a:tr>
              <a:tr h="27150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06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846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724898"/>
                  </a:ext>
                </a:extLst>
              </a:tr>
              <a:tr h="13159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22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78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5211"/>
                  </a:ext>
                </a:extLst>
              </a:tr>
              <a:tr h="1192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892569"/>
                  </a:ext>
                </a:extLst>
              </a:tr>
              <a:tr h="15683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49061"/>
                  </a:ext>
                </a:extLst>
              </a:tr>
            </a:tbl>
          </a:graphicData>
        </a:graphic>
      </p:graphicFrame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595313" y="2349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ビルボード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562A75-605D-4772-BD99-F102060F5651}"/>
              </a:ext>
            </a:extLst>
          </p:cNvPr>
          <p:cNvSpPr/>
          <p:nvPr/>
        </p:nvSpPr>
        <p:spPr>
          <a:xfrm>
            <a:off x="3415004" y="4281172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259CB1F-36F1-4A5E-AB73-7992E74795E2}"/>
              </a:ext>
            </a:extLst>
          </p:cNvPr>
          <p:cNvGrpSpPr/>
          <p:nvPr/>
        </p:nvGrpSpPr>
        <p:grpSpPr>
          <a:xfrm>
            <a:off x="331915" y="1194139"/>
            <a:ext cx="2930688" cy="3975019"/>
            <a:chOff x="331915" y="1231463"/>
            <a:chExt cx="2930688" cy="397501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34EBC6D-D5E3-4F3C-8457-BD0244B7C9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t="-950" r="11513" b="96061"/>
            <a:stretch/>
          </p:blipFill>
          <p:spPr bwMode="auto">
            <a:xfrm>
              <a:off x="331915" y="1231463"/>
              <a:ext cx="2930688" cy="57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4C39A8E-8346-4772-979C-FAEA159490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t="4287" r="11513" b="73396"/>
            <a:stretch/>
          </p:blipFill>
          <p:spPr bwMode="auto">
            <a:xfrm>
              <a:off x="353694" y="2584579"/>
              <a:ext cx="2908909" cy="262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D9C57D2-446D-477D-97BB-1D6A4F5DAB61}"/>
                </a:ext>
              </a:extLst>
            </p:cNvPr>
            <p:cNvSpPr/>
            <p:nvPr/>
          </p:nvSpPr>
          <p:spPr>
            <a:xfrm>
              <a:off x="415894" y="1810139"/>
              <a:ext cx="2784509" cy="774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ビルボード</a:t>
              </a: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B9209F-539C-4A88-B679-339AF2E74A36}"/>
              </a:ext>
            </a:extLst>
          </p:cNvPr>
          <p:cNvSpPr/>
          <p:nvPr/>
        </p:nvSpPr>
        <p:spPr>
          <a:xfrm>
            <a:off x="367862" y="1302120"/>
            <a:ext cx="2869324" cy="3942542"/>
          </a:xfrm>
          <a:prstGeom prst="rect">
            <a:avLst/>
          </a:prstGeom>
          <a:noFill/>
          <a:ln w="127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>
            <a:extLst>
              <a:ext uri="{FF2B5EF4-FFF2-40B4-BE49-F238E27FC236}">
                <a16:creationId xmlns:a16="http://schemas.microsoft.com/office/drawing/2014/main" id="{CE26D26C-4D48-4B24-AAD1-95A2C6827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102" r="11885" b="70730"/>
          <a:stretch/>
        </p:blipFill>
        <p:spPr bwMode="auto">
          <a:xfrm>
            <a:off x="2101487" y="1887563"/>
            <a:ext cx="1327737" cy="2216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B786DA48-BA1F-4B7C-9DC1-92AE4D3F1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-950" r="11513" b="62479"/>
          <a:stretch/>
        </p:blipFill>
        <p:spPr bwMode="auto">
          <a:xfrm>
            <a:off x="339197" y="1889164"/>
            <a:ext cx="1425613" cy="22149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3009495" y="3830093"/>
            <a:ext cx="419730" cy="14882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2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AD6EE97-2319-455A-A32F-31BF3D1A1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79220"/>
              </p:ext>
            </p:extLst>
          </p:nvPr>
        </p:nvGraphicFramePr>
        <p:xfrm>
          <a:off x="289824" y="4246489"/>
          <a:ext cx="8719659" cy="172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43">
                  <a:extLst>
                    <a:ext uri="{9D8B030D-6E8A-4147-A177-3AD203B41FA5}">
                      <a16:colId xmlns:a16="http://schemas.microsoft.com/office/drawing/2014/main" val="2783078878"/>
                    </a:ext>
                  </a:extLst>
                </a:gridCol>
                <a:gridCol w="3564595">
                  <a:extLst>
                    <a:ext uri="{9D8B030D-6E8A-4147-A177-3AD203B41FA5}">
                      <a16:colId xmlns:a16="http://schemas.microsoft.com/office/drawing/2014/main" val="1197322561"/>
                    </a:ext>
                  </a:extLst>
                </a:gridCol>
                <a:gridCol w="872041">
                  <a:extLst>
                    <a:ext uri="{9D8B030D-6E8A-4147-A177-3AD203B41FA5}">
                      <a16:colId xmlns:a16="http://schemas.microsoft.com/office/drawing/2014/main" val="2625837726"/>
                    </a:ext>
                  </a:extLst>
                </a:gridCol>
                <a:gridCol w="899603">
                  <a:extLst>
                    <a:ext uri="{9D8B030D-6E8A-4147-A177-3AD203B41FA5}">
                      <a16:colId xmlns:a16="http://schemas.microsoft.com/office/drawing/2014/main" val="4252540500"/>
                    </a:ext>
                  </a:extLst>
                </a:gridCol>
                <a:gridCol w="683580">
                  <a:extLst>
                    <a:ext uri="{9D8B030D-6E8A-4147-A177-3AD203B41FA5}">
                      <a16:colId xmlns:a16="http://schemas.microsoft.com/office/drawing/2014/main" val="678460547"/>
                    </a:ext>
                  </a:extLst>
                </a:gridCol>
                <a:gridCol w="955909">
                  <a:extLst>
                    <a:ext uri="{9D8B030D-6E8A-4147-A177-3AD203B41FA5}">
                      <a16:colId xmlns:a16="http://schemas.microsoft.com/office/drawing/2014/main" val="4134188322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21771759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28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タイアップサイト（掲載費）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A4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（約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文字）程度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233700"/>
                  </a:ext>
                </a:extLst>
              </a:tr>
              <a:tr h="2950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Oncology / Close Up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（トップテキストアド）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31743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 / 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テキストアド・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NMO Close Up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4,000,000imp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49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Oncology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 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 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202,837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38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×5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行（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リンク含む）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857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メール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 NMO TOPICS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600,000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文字以内、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行目にリンク先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53074"/>
                  </a:ext>
                </a:extLst>
              </a:tr>
            </a:tbl>
          </a:graphicData>
        </a:graphic>
      </p:graphicFrame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595313" y="158750"/>
            <a:ext cx="7786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 CLOSE UP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タイアップサイト標準パッケージ</a:t>
            </a:r>
          </a:p>
        </p:txBody>
      </p:sp>
      <p:sp>
        <p:nvSpPr>
          <p:cNvPr id="9" name="テキスト ボックス 148"/>
          <p:cNvSpPr txBox="1">
            <a:spLocks noChangeArrowheads="1"/>
          </p:cNvSpPr>
          <p:nvPr/>
        </p:nvSpPr>
        <p:spPr bwMode="auto">
          <a:xfrm>
            <a:off x="493713" y="1223963"/>
            <a:ext cx="8399462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ターゲットに効果的な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マーケティングを実現する「日経メディカル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」のタイアップサイト。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質の高いコンテンツと、医師の興味を引く誘導リンクにより、訴求効果に優れた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の場を提供します。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34"/>
          <p:cNvSpPr txBox="1">
            <a:spLocks noChangeArrowheads="1"/>
          </p:cNvSpPr>
          <p:nvPr/>
        </p:nvSpPr>
        <p:spPr bwMode="auto">
          <a:xfrm>
            <a:off x="5200739" y="1717902"/>
            <a:ext cx="1377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メール</a:t>
            </a:r>
          </a:p>
        </p:txBody>
      </p:sp>
      <p:sp>
        <p:nvSpPr>
          <p:cNvPr id="11" name="テキスト ボックス 60"/>
          <p:cNvSpPr txBox="1">
            <a:spLocks noChangeArrowheads="1"/>
          </p:cNvSpPr>
          <p:nvPr/>
        </p:nvSpPr>
        <p:spPr bwMode="auto">
          <a:xfrm>
            <a:off x="7342260" y="1739245"/>
            <a:ext cx="12234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タイアップサイト★</a:t>
            </a:r>
          </a:p>
        </p:txBody>
      </p:sp>
      <p:grpSp>
        <p:nvGrpSpPr>
          <p:cNvPr id="12" name="グループ化 30"/>
          <p:cNvGrpSpPr>
            <a:grpSpLocks/>
          </p:cNvGrpSpPr>
          <p:nvPr/>
        </p:nvGrpSpPr>
        <p:grpSpPr bwMode="auto">
          <a:xfrm>
            <a:off x="6623122" y="2720535"/>
            <a:ext cx="780797" cy="447120"/>
            <a:chOff x="6354763" y="2892425"/>
            <a:chExt cx="780796" cy="447121"/>
          </a:xfrm>
        </p:grpSpPr>
        <p:cxnSp>
          <p:nvCxnSpPr>
            <p:cNvPr id="13" name="直線矢印コネクタ 12"/>
            <p:cNvCxnSpPr/>
            <p:nvPr/>
          </p:nvCxnSpPr>
          <p:spPr bwMode="auto">
            <a:xfrm>
              <a:off x="6354763" y="2892425"/>
              <a:ext cx="7191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42"/>
            <p:cNvSpPr txBox="1">
              <a:spLocks noChangeArrowheads="1"/>
            </p:cNvSpPr>
            <p:nvPr/>
          </p:nvSpPr>
          <p:spPr bwMode="auto">
            <a:xfrm>
              <a:off x="6373813" y="2970213"/>
              <a:ext cx="761746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タイアップ</a:t>
              </a:r>
              <a:endPara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サイトへ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132949" y="1999132"/>
            <a:ext cx="1452914" cy="1746588"/>
            <a:chOff x="5171049" y="1923376"/>
            <a:chExt cx="1452914" cy="1746588"/>
          </a:xfrm>
        </p:grpSpPr>
        <p:pic>
          <p:nvPicPr>
            <p:cNvPr id="15" name="Picture 2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1049" y="1925862"/>
              <a:ext cx="1452913" cy="91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1051" y="2914650"/>
              <a:ext cx="1452912" cy="72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正方形/長方形 29"/>
            <p:cNvSpPr/>
            <p:nvPr/>
          </p:nvSpPr>
          <p:spPr>
            <a:xfrm>
              <a:off x="5171049" y="1923376"/>
              <a:ext cx="1452913" cy="1746588"/>
            </a:xfrm>
            <a:prstGeom prst="rect">
              <a:avLst/>
            </a:prstGeom>
            <a:noFill/>
            <a:ln w="127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5205664" y="3339792"/>
              <a:ext cx="1286959" cy="14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itchFamily="34" charset="0"/>
                </a:rPr>
                <a:t>4</a:t>
              </a:r>
              <a:endPara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endParaRPr>
            </a:p>
          </p:txBody>
        </p:sp>
      </p:grpSp>
      <p:grpSp>
        <p:nvGrpSpPr>
          <p:cNvPr id="32" name="グループ化 39"/>
          <p:cNvGrpSpPr>
            <a:grpSpLocks noChangeAspect="1"/>
          </p:cNvGrpSpPr>
          <p:nvPr/>
        </p:nvGrpSpPr>
        <p:grpSpPr bwMode="auto">
          <a:xfrm>
            <a:off x="5077646" y="3188963"/>
            <a:ext cx="1592881" cy="177684"/>
            <a:chOff x="485775" y="3573463"/>
            <a:chExt cx="2862263" cy="360362"/>
          </a:xfrm>
        </p:grpSpPr>
        <p:sp>
          <p:nvSpPr>
            <p:cNvPr id="33" name="フリーフォーム 32"/>
            <p:cNvSpPr/>
            <p:nvPr/>
          </p:nvSpPr>
          <p:spPr>
            <a:xfrm>
              <a:off x="485775" y="3573463"/>
              <a:ext cx="2862263" cy="223234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485775" y="3707403"/>
              <a:ext cx="2862263" cy="22642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5" name="テキスト ボックス 148"/>
          <p:cNvSpPr txBox="1">
            <a:spLocks noChangeArrowheads="1"/>
          </p:cNvSpPr>
          <p:nvPr/>
        </p:nvSpPr>
        <p:spPr bwMode="auto">
          <a:xfrm>
            <a:off x="520700" y="6033576"/>
            <a:ext cx="22860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料金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3,000,000.-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148"/>
          <p:cNvSpPr txBox="1">
            <a:spLocks noChangeArrowheads="1"/>
          </p:cNvSpPr>
          <p:nvPr/>
        </p:nvSpPr>
        <p:spPr bwMode="auto">
          <a:xfrm>
            <a:off x="2846388" y="6067043"/>
            <a:ext cx="59039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制作費は別途。遠方取材や謝礼なども別途お見積りいたします。詳細はお問い合わせください。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30990" y="3021480"/>
            <a:ext cx="912005" cy="18176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1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79520" y="1999133"/>
            <a:ext cx="1629964" cy="1738938"/>
          </a:xfrm>
          <a:prstGeom prst="rect">
            <a:avLst/>
          </a:prstGeom>
          <a:solidFill>
            <a:srgbClr val="91CA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en-US" altLang="ja-JP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algn="ctr"/>
            <a:endParaRPr kumimoji="1" lang="en-US" altLang="ja-JP" sz="16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日経メディカル</a:t>
            </a:r>
            <a:r>
              <a:rPr kumimoji="1" lang="en-US" altLang="ja-JP" sz="16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Oncology</a:t>
            </a:r>
            <a:r>
              <a:rPr lang="en-US" altLang="ja-JP" sz="16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 CLOSE UP!</a:t>
            </a:r>
          </a:p>
          <a:p>
            <a:pPr algn="ctr"/>
            <a:endParaRPr lang="en-US" altLang="ja-JP" sz="5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algn="ctr"/>
            <a:endParaRPr lang="en-US" altLang="ja-JP" sz="5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algn="ctr"/>
            <a:endParaRPr lang="en-US" altLang="ja-JP" sz="5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algn="ctr"/>
            <a:endParaRPr lang="en-US" altLang="ja-JP" sz="5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algn="ctr"/>
            <a:endParaRPr lang="en-US" altLang="ja-JP" sz="5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51" name="テキスト ボックス 34"/>
          <p:cNvSpPr txBox="1">
            <a:spLocks noChangeArrowheads="1"/>
          </p:cNvSpPr>
          <p:nvPr/>
        </p:nvSpPr>
        <p:spPr bwMode="auto">
          <a:xfrm>
            <a:off x="236456" y="1717902"/>
            <a:ext cx="15135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34"/>
          <p:cNvSpPr txBox="1">
            <a:spLocks noChangeArrowheads="1"/>
          </p:cNvSpPr>
          <p:nvPr/>
        </p:nvSpPr>
        <p:spPr bwMode="auto">
          <a:xfrm>
            <a:off x="2032464" y="1717902"/>
            <a:ext cx="13885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Online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b="16347"/>
          <a:stretch/>
        </p:blipFill>
        <p:spPr bwMode="auto">
          <a:xfrm>
            <a:off x="3715469" y="1999132"/>
            <a:ext cx="1348060" cy="1746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27000" dist="12699" dir="162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54" name="テキスト ボックス 34"/>
          <p:cNvSpPr txBox="1">
            <a:spLocks noChangeArrowheads="1"/>
          </p:cNvSpPr>
          <p:nvPr/>
        </p:nvSpPr>
        <p:spPr bwMode="auto">
          <a:xfrm>
            <a:off x="3458941" y="1717902"/>
            <a:ext cx="185980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Oncology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3747995" y="2316539"/>
            <a:ext cx="1286959" cy="2857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3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id="{5FEC890A-3ACC-46CA-81AF-BA54778D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571" y="3620482"/>
            <a:ext cx="426442" cy="1175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2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1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20" ma:contentTypeDescription="新しいドキュメントを作成します。" ma:contentTypeScope="" ma:versionID="64d2c69f2b3d66bf60e160d510b1c92a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329180797ca92357aa07610b1d614669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54bca362-144e-4619-a219-53031a33eb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8e9ca5-de69-4118-913c-c881dbe0963c}" ma:internalName="TaxCatchAll" ma:showField="CatchAllData" ma:web="eb54e04a-f2ad-4feb-b211-739ca8db5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69000-971c-4de2-98e9-ecd6e5b4885d">
      <Terms xmlns="http://schemas.microsoft.com/office/infopath/2007/PartnerControls"/>
    </lcf76f155ced4ddcb4097134ff3c332f>
    <TaxCatchAll xmlns="eb54e04a-f2ad-4feb-b211-739ca8db5bc3" xsi:nil="true"/>
    <_x5099__x8003_ xmlns="dc369000-971c-4de2-98e9-ecd6e5b4885d" xsi:nil="true"/>
  </documentManagement>
</p:properties>
</file>

<file path=customXml/itemProps1.xml><?xml version="1.0" encoding="utf-8"?>
<ds:datastoreItem xmlns:ds="http://schemas.openxmlformats.org/officeDocument/2006/customXml" ds:itemID="{3BD7393C-DB79-4A1B-9B8E-C20BA299FA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783CEE-BB00-40C5-82D7-BEF0A841A2D7}"/>
</file>

<file path=customXml/itemProps3.xml><?xml version="1.0" encoding="utf-8"?>
<ds:datastoreItem xmlns:ds="http://schemas.openxmlformats.org/officeDocument/2006/customXml" ds:itemID="{EE9B9437-439A-4B24-B462-1600D7BB8378}">
  <ds:schemaRefs>
    <ds:schemaRef ds:uri="http://schemas.microsoft.com/office/2006/metadata/properties"/>
    <ds:schemaRef ds:uri="http://purl.org/dc/elements/1.1/"/>
    <ds:schemaRef ds:uri="http://purl.org/dc/terms/"/>
    <ds:schemaRef ds:uri="b9a7a38e-7fb5-4ea1-8e07-cd51e1ea74e4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d8bc1df-309c-423a-8007-2523eac3386c"/>
    <ds:schemaRef ds:uri="dc369000-971c-4de2-98e9-ecd6e5b4885d"/>
    <ds:schemaRef ds:uri="eb54e04a-f2ad-4feb-b211-739ca8db5b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841</Words>
  <Application>Microsoft Office PowerPoint</Application>
  <PresentationFormat>画面に合わせる (4:3)</PresentationFormat>
  <Paragraphs>211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渡部 直樹</dc:creator>
  <cp:lastModifiedBy>藤田 恵美</cp:lastModifiedBy>
  <cp:revision>13</cp:revision>
  <dcterms:created xsi:type="dcterms:W3CDTF">2012-01-13T01:22:27Z</dcterms:created>
  <dcterms:modified xsi:type="dcterms:W3CDTF">2026-06-02T04:41:12Z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