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739" r:id="rId5"/>
  </p:sldMasterIdLst>
  <p:notesMasterIdLst>
    <p:notesMasterId r:id="rId35"/>
  </p:notesMasterIdLst>
  <p:handoutMasterIdLst>
    <p:handoutMasterId r:id="rId36"/>
  </p:handoutMasterIdLst>
  <p:sldIdLst>
    <p:sldId id="1277" r:id="rId6"/>
    <p:sldId id="1272" r:id="rId7"/>
    <p:sldId id="1290" r:id="rId8"/>
    <p:sldId id="1286" r:id="rId9"/>
    <p:sldId id="1289" r:id="rId10"/>
    <p:sldId id="1288" r:id="rId11"/>
    <p:sldId id="1259" r:id="rId12"/>
    <p:sldId id="1292" r:id="rId13"/>
    <p:sldId id="1274" r:id="rId14"/>
    <p:sldId id="1283" r:id="rId15"/>
    <p:sldId id="1279" r:id="rId16"/>
    <p:sldId id="1291" r:id="rId17"/>
    <p:sldId id="1269" r:id="rId18"/>
    <p:sldId id="1280" r:id="rId19"/>
    <p:sldId id="1282" r:id="rId20"/>
    <p:sldId id="346" r:id="rId21"/>
    <p:sldId id="1294" r:id="rId22"/>
    <p:sldId id="1302" r:id="rId23"/>
    <p:sldId id="1303" r:id="rId24"/>
    <p:sldId id="1297" r:id="rId25"/>
    <p:sldId id="1304" r:id="rId26"/>
    <p:sldId id="373" r:id="rId27"/>
    <p:sldId id="429" r:id="rId28"/>
    <p:sldId id="345" r:id="rId29"/>
    <p:sldId id="371" r:id="rId30"/>
    <p:sldId id="370" r:id="rId31"/>
    <p:sldId id="430" r:id="rId32"/>
    <p:sldId id="1305" r:id="rId33"/>
    <p:sldId id="406" r:id="rId34"/>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伊藤 香央里" initials="伊藤" lastIdx="1" clrIdx="0">
    <p:extLst>
      <p:ext uri="{19B8F6BF-5375-455C-9EA6-DF929625EA0E}">
        <p15:presenceInfo xmlns:p15="http://schemas.microsoft.com/office/powerpoint/2012/main" userId="S-1-5-21-595180040-136236963-3491030633-158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6B06"/>
    <a:srgbClr val="FFFFFF"/>
    <a:srgbClr val="E7E6E6"/>
    <a:srgbClr val="000000"/>
    <a:srgbClr val="F5E4B2"/>
    <a:srgbClr val="D5C5C3"/>
    <a:srgbClr val="CC0000"/>
    <a:srgbClr val="D1C2B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00686-877E-4B3E-ADB8-7D91961E09CD}" v="6" dt="2026-02-06T08:04:45.74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5059" autoAdjust="0"/>
  </p:normalViewPr>
  <p:slideViewPr>
    <p:cSldViewPr>
      <p:cViewPr varScale="1">
        <p:scale>
          <a:sx n="123" d="100"/>
          <a:sy n="123" d="100"/>
        </p:scale>
        <p:origin x="806" y="75"/>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47" d="100"/>
          <a:sy n="47" d="100"/>
        </p:scale>
        <p:origin x="281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冨松 真" userId="6836b71f-ded6-45df-8272-7e9978b78bea" providerId="ADAL" clId="{F15B7F86-4BC2-4F6E-A76C-B4FE8991A5AA}"/>
    <pc:docChg chg="undo custSel modSld sldOrd">
      <pc:chgData name="冨松 真" userId="6836b71f-ded6-45df-8272-7e9978b78bea" providerId="ADAL" clId="{F15B7F86-4BC2-4F6E-A76C-B4FE8991A5AA}" dt="2026-02-06T07:39:58.434" v="67" actId="1076"/>
      <pc:docMkLst>
        <pc:docMk/>
      </pc:docMkLst>
      <pc:sldChg chg="delSp modSp mod">
        <pc:chgData name="冨松 真" userId="6836b71f-ded6-45df-8272-7e9978b78bea" providerId="ADAL" clId="{F15B7F86-4BC2-4F6E-A76C-B4FE8991A5AA}" dt="2026-02-06T07:39:58.434" v="67" actId="1076"/>
        <pc:sldMkLst>
          <pc:docMk/>
          <pc:sldMk cId="204098949" sldId="1283"/>
        </pc:sldMkLst>
        <pc:spChg chg="del mod">
          <ac:chgData name="冨松 真" userId="6836b71f-ded6-45df-8272-7e9978b78bea" providerId="ADAL" clId="{F15B7F86-4BC2-4F6E-A76C-B4FE8991A5AA}" dt="2026-02-06T07:39:40.292" v="65" actId="478"/>
          <ac:spMkLst>
            <pc:docMk/>
            <pc:sldMk cId="204098949" sldId="1283"/>
            <ac:spMk id="26" creationId="{EDBE7068-AF72-5A50-1B04-9308B73598A7}"/>
          </ac:spMkLst>
        </pc:spChg>
        <pc:spChg chg="mod ord">
          <ac:chgData name="冨松 真" userId="6836b71f-ded6-45df-8272-7e9978b78bea" providerId="ADAL" clId="{F15B7F86-4BC2-4F6E-A76C-B4FE8991A5AA}" dt="2026-02-06T07:39:58.434" v="67" actId="1076"/>
          <ac:spMkLst>
            <pc:docMk/>
            <pc:sldMk cId="204098949" sldId="1283"/>
            <ac:spMk id="41" creationId="{7861D807-7ACA-08BB-6244-71A04FFA28BB}"/>
          </ac:spMkLst>
        </pc:spChg>
        <pc:spChg chg="mod">
          <ac:chgData name="冨松 真" userId="6836b71f-ded6-45df-8272-7e9978b78bea" providerId="ADAL" clId="{F15B7F86-4BC2-4F6E-A76C-B4FE8991A5AA}" dt="2026-02-06T07:39:45.271" v="66" actId="1035"/>
          <ac:spMkLst>
            <pc:docMk/>
            <pc:sldMk cId="204098949" sldId="1283"/>
            <ac:spMk id="42" creationId="{10580713-3A3B-EA06-93E3-5E2CAAC397B4}"/>
          </ac:spMkLst>
        </pc:spChg>
        <pc:spChg chg="mod">
          <ac:chgData name="冨松 真" userId="6836b71f-ded6-45df-8272-7e9978b78bea" providerId="ADAL" clId="{F15B7F86-4BC2-4F6E-A76C-B4FE8991A5AA}" dt="2026-02-06T07:38:20.102" v="53" actId="1076"/>
          <ac:spMkLst>
            <pc:docMk/>
            <pc:sldMk cId="204098949" sldId="1283"/>
            <ac:spMk id="44" creationId="{A71FF8A9-9EDE-AC57-0D93-73C765BA0F52}"/>
          </ac:spMkLst>
        </pc:spChg>
        <pc:spChg chg="mod">
          <ac:chgData name="冨松 真" userId="6836b71f-ded6-45df-8272-7e9978b78bea" providerId="ADAL" clId="{F15B7F86-4BC2-4F6E-A76C-B4FE8991A5AA}" dt="2026-02-06T07:38:34.533" v="55" actId="1076"/>
          <ac:spMkLst>
            <pc:docMk/>
            <pc:sldMk cId="204098949" sldId="1283"/>
            <ac:spMk id="91" creationId="{CFB70603-F857-4472-840E-DA894EA3ABD3}"/>
          </ac:spMkLst>
        </pc:spChg>
        <pc:picChg chg="mod">
          <ac:chgData name="冨松 真" userId="6836b71f-ded6-45df-8272-7e9978b78bea" providerId="ADAL" clId="{F15B7F86-4BC2-4F6E-A76C-B4FE8991A5AA}" dt="2026-02-06T07:37:53.643" v="43" actId="1038"/>
          <ac:picMkLst>
            <pc:docMk/>
            <pc:sldMk cId="204098949" sldId="1283"/>
            <ac:picMk id="43" creationId="{425C5E45-D052-F670-5412-4B88FC465739}"/>
          </ac:picMkLst>
        </pc:picChg>
      </pc:sldChg>
      <pc:sldChg chg="modSp mod ord">
        <pc:chgData name="冨松 真" userId="6836b71f-ded6-45df-8272-7e9978b78bea" providerId="ADAL" clId="{F15B7F86-4BC2-4F6E-A76C-B4FE8991A5AA}" dt="2026-02-06T05:42:09.447" v="38" actId="13926"/>
        <pc:sldMkLst>
          <pc:docMk/>
          <pc:sldMk cId="3880834120" sldId="1304"/>
        </pc:sldMkLst>
        <pc:spChg chg="mod">
          <ac:chgData name="冨松 真" userId="6836b71f-ded6-45df-8272-7e9978b78bea" providerId="ADAL" clId="{F15B7F86-4BC2-4F6E-A76C-B4FE8991A5AA}" dt="2026-02-06T05:41:43.510" v="37" actId="1035"/>
          <ac:spMkLst>
            <pc:docMk/>
            <pc:sldMk cId="3880834120" sldId="1304"/>
            <ac:spMk id="4" creationId="{FE37C3C4-3F73-6E42-E650-11C65AF418EE}"/>
          </ac:spMkLst>
        </pc:spChg>
        <pc:spChg chg="mod">
          <ac:chgData name="冨松 真" userId="6836b71f-ded6-45df-8272-7e9978b78bea" providerId="ADAL" clId="{F15B7F86-4BC2-4F6E-A76C-B4FE8991A5AA}" dt="2026-02-06T05:37:05.804" v="33" actId="20577"/>
          <ac:spMkLst>
            <pc:docMk/>
            <pc:sldMk cId="3880834120" sldId="1304"/>
            <ac:spMk id="5" creationId="{CB9D53BF-2D8A-D3BD-84D1-718028149659}"/>
          </ac:spMkLst>
        </pc:spChg>
        <pc:spChg chg="mod">
          <ac:chgData name="冨松 真" userId="6836b71f-ded6-45df-8272-7e9978b78bea" providerId="ADAL" clId="{F15B7F86-4BC2-4F6E-A76C-B4FE8991A5AA}" dt="2026-02-06T05:35:53.727" v="28" actId="1035"/>
          <ac:spMkLst>
            <pc:docMk/>
            <pc:sldMk cId="3880834120" sldId="1304"/>
            <ac:spMk id="14" creationId="{6B80F9B9-45A1-6BAC-551B-0252F7A5244D}"/>
          </ac:spMkLst>
        </pc:spChg>
        <pc:graphicFrameChg chg="modGraphic">
          <ac:chgData name="冨松 真" userId="6836b71f-ded6-45df-8272-7e9978b78bea" providerId="ADAL" clId="{F15B7F86-4BC2-4F6E-A76C-B4FE8991A5AA}" dt="2026-02-06T05:42:09.447" v="38" actId="13926"/>
          <ac:graphicFrameMkLst>
            <pc:docMk/>
            <pc:sldMk cId="3880834120" sldId="1304"/>
            <ac:graphicFrameMk id="2" creationId="{4D0E6E79-AC7F-4898-00ED-E728DC21E1BD}"/>
          </ac:graphicFrameMkLst>
        </pc:graphicFrameChg>
        <pc:picChg chg="mod">
          <ac:chgData name="冨松 真" userId="6836b71f-ded6-45df-8272-7e9978b78bea" providerId="ADAL" clId="{F15B7F86-4BC2-4F6E-A76C-B4FE8991A5AA}" dt="2026-02-06T05:41:31.426" v="34" actId="1037"/>
          <ac:picMkLst>
            <pc:docMk/>
            <pc:sldMk cId="3880834120" sldId="1304"/>
            <ac:picMk id="3" creationId="{A8A8AFFB-089C-057C-031E-C7BB047F403B}"/>
          </ac:picMkLst>
        </pc:picChg>
        <pc:picChg chg="mod">
          <ac:chgData name="冨松 真" userId="6836b71f-ded6-45df-8272-7e9978b78bea" providerId="ADAL" clId="{F15B7F86-4BC2-4F6E-A76C-B4FE8991A5AA}" dt="2026-02-06T05:35:40.048" v="8" actId="1076"/>
          <ac:picMkLst>
            <pc:docMk/>
            <pc:sldMk cId="3880834120" sldId="1304"/>
            <ac:picMk id="12" creationId="{291DD154-D19B-FEE4-78B3-DDDD638C232B}"/>
          </ac:picMkLst>
        </pc:picChg>
      </pc:sldChg>
    </pc:docChg>
  </pc:docChgLst>
  <pc:docChgLst>
    <pc:chgData name="石本 桜子" userId="S::sishimot@nikkeibp.co.jp::03bccfce-b39f-4368-b76b-de173fd4ae5a" providerId="AD" clId="Web-{38500686-877E-4B3E-ADB8-7D91961E09CD}"/>
    <pc:docChg chg="modSld">
      <pc:chgData name="石本 桜子" userId="S::sishimot@nikkeibp.co.jp::03bccfce-b39f-4368-b76b-de173fd4ae5a" providerId="AD" clId="Web-{38500686-877E-4B3E-ADB8-7D91961E09CD}" dt="2026-02-06T08:04:45.746" v="5"/>
      <pc:docMkLst>
        <pc:docMk/>
      </pc:docMkLst>
      <pc:sldChg chg="modSp">
        <pc:chgData name="石本 桜子" userId="S::sishimot@nikkeibp.co.jp::03bccfce-b39f-4368-b76b-de173fd4ae5a" providerId="AD" clId="Web-{38500686-877E-4B3E-ADB8-7D91961E09CD}" dt="2026-02-06T08:04:45.746" v="5"/>
        <pc:sldMkLst>
          <pc:docMk/>
          <pc:sldMk cId="3880834120" sldId="1304"/>
        </pc:sldMkLst>
        <pc:graphicFrameChg chg="mod modGraphic">
          <ac:chgData name="石本 桜子" userId="S::sishimot@nikkeibp.co.jp::03bccfce-b39f-4368-b76b-de173fd4ae5a" providerId="AD" clId="Web-{38500686-877E-4B3E-ADB8-7D91961E09CD}" dt="2026-02-06T08:04:45.746" v="5"/>
          <ac:graphicFrameMkLst>
            <pc:docMk/>
            <pc:sldMk cId="3880834120" sldId="1304"/>
            <ac:graphicFrameMk id="2" creationId="{4D0E6E79-AC7F-4898-00ED-E728DC21E1B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haniu\Desktop\xwoman&#12398;&#23186;&#20307;&#36039;&#26009;\NXW_&#12518;&#12540;&#12470;&#12540;&#12503;&#12525;&#12501;&#12451;&#12540;&#12523;_3&#23186;&#20307;&#21512;&#35336;_20210325MARTIN&#25277;&#2098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ishimot\Desktop\NXW\NXW&#23186;&#20307;&#36039;&#26009;\&#12522;&#12491;&#12517;&#12540;&#12450;&#12523;&#29992;&#12464;&#12521;&#12501;&#12487;&#12540;&#12479;\NXW_&#23376;&#20379;&#12398;&#26377;&#28961;&#8215;202311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sishimot\Desktop\NXW\NXW&#23186;&#20307;&#36039;&#26009;\&#12522;&#12491;&#12517;&#12540;&#12450;&#12523;&#29992;&#12464;&#12521;&#12501;&#12487;&#12540;&#12479;\NXW&#8215;&#26410;&#23130;&#26082;&#23130;&#8215;2023112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sishimot\Desktop\NXW\NXW&#23186;&#20307;&#36039;&#26009;\&#12522;&#12491;&#12517;&#12540;&#12450;&#12523;&#29992;&#12464;&#12521;&#12501;&#12487;&#12540;&#12479;\NXW&#8215;&#24180;&#20195;&#8215;20231122.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sishimot\Desktop\NXW\NXW&#23186;&#20307;&#36039;&#26009;\&#12522;&#12491;&#12517;&#12540;&#12450;&#12523;&#29992;&#12464;&#12521;&#12501;&#12487;&#12540;&#12479;\NXW&#8215;&#19990;&#24111;&#24180;&#21454;&#8215;20231122.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sishimot\Desktop\NXW\NXW&#23186;&#20307;&#36039;&#26009;\&#12522;&#12491;&#12517;&#12540;&#12450;&#12523;&#29992;&#12464;&#12521;&#12501;&#12487;&#12540;&#12479;\NXW&#8215;&#32887;&#26989;&#8215;20231127.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sishimot\Desktop\NXW\NXW&#23186;&#20307;&#36039;&#26009;\&#12522;&#12491;&#12517;&#12540;&#12450;&#12523;&#29992;&#12464;&#12521;&#12501;&#12487;&#12540;&#12479;\NXW&#8215;&#24441;&#32887;&#8215;20231122.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sishimot\Desktop\NXW\NXW&#23186;&#20307;&#36039;&#26009;\&#12522;&#12491;&#12517;&#12540;&#12450;&#12523;&#29992;&#12464;&#12521;&#12501;&#12487;&#12540;&#12479;\NXW_&#23621;&#20303;&#22320;&#22495;&#8215;202311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1651-4AF5-BF81-037603B9E8C9}"/>
              </c:ext>
            </c:extLst>
          </c:dPt>
          <c:dPt>
            <c:idx val="1"/>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3-1651-4AF5-BF81-037603B9E8C9}"/>
              </c:ext>
            </c:extLst>
          </c:dPt>
          <c:dLbls>
            <c:dLbl>
              <c:idx val="0"/>
              <c:layout>
                <c:manualLayout>
                  <c:x val="-0.21972211651982165"/>
                  <c:y val="-8.2099724492878529E-2"/>
                </c:manualLayout>
              </c:layout>
              <c:tx>
                <c:rich>
                  <a:bodyPr/>
                  <a:lstStyle/>
                  <a:p>
                    <a:fld id="{5DD79BF4-13AC-405F-8DF1-43E92470BA78}" type="CATEGORYNAME">
                      <a:rPr lang="ja-JP" altLang="en-US" smtClean="0"/>
                      <a:pPr/>
                      <a:t>[分類名]</a:t>
                    </a:fld>
                    <a:r>
                      <a:rPr lang="ja-JP" altLang="en-US" baseline="0" dirty="0"/>
                      <a:t> </a:t>
                    </a:r>
                    <a:fld id="{3A58D160-BAF9-4B1B-9955-C2063C7C0512}" type="VALUE">
                      <a:rPr lang="en-US" altLang="ja-JP" baseline="0"/>
                      <a:pPr/>
                      <a:t>[値]</a:t>
                    </a:fld>
                    <a:endParaRPr lang="ja-JP" alt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651-4AF5-BF81-037603B9E8C9}"/>
                </c:ext>
              </c:extLst>
            </c:dLbl>
            <c:dLbl>
              <c:idx val="1"/>
              <c:tx>
                <c:rich>
                  <a:bodyPr/>
                  <a:lstStyle/>
                  <a:p>
                    <a:fld id="{E42DE9FC-1FF8-47C4-BABD-FC27674462F0}" type="CATEGORYNAME">
                      <a:rPr lang="ja-JP" altLang="en-US" smtClean="0"/>
                      <a:pPr/>
                      <a:t>[分類名]</a:t>
                    </a:fld>
                    <a:r>
                      <a:rPr lang="ja-JP" altLang="en-US" baseline="0"/>
                      <a:t> </a:t>
                    </a:r>
                    <a:fld id="{0DF4A89B-386C-4165-9682-B5178A7AC034}" type="VALUE">
                      <a:rPr lang="en-US" altLang="ja-JP" baseline="0"/>
                      <a:pPr/>
                      <a:t>[値]</a:t>
                    </a:fld>
                    <a:endParaRPr lang="ja-JP" alt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651-4AF5-BF81-037603B9E8C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游ゴシック" panose="020B0400000000000000" pitchFamily="50" charset="-128"/>
                    <a:ea typeface="游ゴシック" panose="020B0400000000000000" pitchFamily="50" charset="-128"/>
                    <a:cs typeface="+mn-cs"/>
                  </a:defRPr>
                </a:pPr>
                <a:endParaRPr lang="ja-JP"/>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 (2)'!$E$2:$E$3</c:f>
              <c:strCache>
                <c:ptCount val="2"/>
                <c:pt idx="0">
                  <c:v> 子供あり</c:v>
                </c:pt>
                <c:pt idx="1">
                  <c:v> 子供なし</c:v>
                </c:pt>
              </c:strCache>
            </c:strRef>
          </c:cat>
          <c:val>
            <c:numRef>
              <c:f>'Sheet1 (2)'!$F$2:$F$3</c:f>
              <c:numCache>
                <c:formatCode>0.0%</c:formatCode>
                <c:ptCount val="2"/>
                <c:pt idx="0">
                  <c:v>0.59720186585799762</c:v>
                </c:pt>
                <c:pt idx="1">
                  <c:v>0.40279813414200238</c:v>
                </c:pt>
              </c:numCache>
            </c:numRef>
          </c:val>
          <c:extLst>
            <c:ext xmlns:c16="http://schemas.microsoft.com/office/drawing/2014/chart" uri="{C3380CC4-5D6E-409C-BE32-E72D297353CC}">
              <c16:uniqueId val="{00000004-1651-4AF5-BF81-037603B9E8C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253112828782191"/>
          <c:y val="0.13576417243443717"/>
          <c:w val="0.50581824328493963"/>
          <c:h val="0.7854549626756131"/>
        </c:manualLayout>
      </c:layout>
      <c:pieChart>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0A34-44F3-819F-D4739AFA75AB}"/>
              </c:ext>
            </c:extLst>
          </c:dPt>
          <c:dPt>
            <c:idx val="1"/>
            <c:bubble3D val="0"/>
            <c:spPr>
              <a:solidFill>
                <a:srgbClr val="C64648">
                  <a:lumMod val="60000"/>
                  <a:lumOff val="40000"/>
                </a:srgbClr>
              </a:solidFill>
              <a:ln w="19050">
                <a:solidFill>
                  <a:schemeClr val="lt1"/>
                </a:solidFill>
              </a:ln>
              <a:effectLst/>
            </c:spPr>
            <c:extLst>
              <c:ext xmlns:c16="http://schemas.microsoft.com/office/drawing/2014/chart" uri="{C3380CC4-5D6E-409C-BE32-E72D297353CC}">
                <c16:uniqueId val="{00000003-0A34-44F3-819F-D4739AFA75AB}"/>
              </c:ext>
            </c:extLst>
          </c:dPt>
          <c:dLbls>
            <c:dLbl>
              <c:idx val="0"/>
              <c:tx>
                <c:rich>
                  <a:bodyPr/>
                  <a:lstStyle/>
                  <a:p>
                    <a:fld id="{36D6B91F-02E8-4786-B81D-D730A473B748}" type="CATEGORYNAME">
                      <a:rPr lang="ja-JP" altLang="en-US" smtClean="0"/>
                      <a:pPr/>
                      <a:t>[分類名]</a:t>
                    </a:fld>
                    <a:endParaRPr lang="ja-JP" altLang="en-US" baseline="0"/>
                  </a:p>
                  <a:p>
                    <a:fld id="{4BDDE7CA-C30F-48B9-8A31-F6CDE5C65258}" type="VALUE">
                      <a:rPr lang="en-US" altLang="ja-JP" baseline="0" smtClean="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A34-44F3-819F-D4739AFA75AB}"/>
                </c:ext>
              </c:extLst>
            </c:dLbl>
            <c:dLbl>
              <c:idx val="1"/>
              <c:tx>
                <c:rich>
                  <a:bodyPr/>
                  <a:lstStyle/>
                  <a:p>
                    <a:fld id="{ADB1654E-1D75-45D2-9AED-0B83D53E96E6}" type="CATEGORYNAME">
                      <a:rPr lang="ja-JP" altLang="en-US" smtClean="0"/>
                      <a:pPr/>
                      <a:t>[分類名]</a:t>
                    </a:fld>
                    <a:endParaRPr lang="ja-JP" altLang="en-US" baseline="0"/>
                  </a:p>
                  <a:p>
                    <a:fld id="{E6680EF1-DC36-4FD1-908F-E0AC9C338B87}" type="VALUE">
                      <a:rPr lang="en-US" altLang="ja-JP" baseline="0" smtClean="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A34-44F3-819F-D4739AFA75A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游ゴシック" panose="020B0400000000000000" pitchFamily="50" charset="-128"/>
                    <a:ea typeface="游ゴシック" panose="020B0400000000000000" pitchFamily="50" charset="-128"/>
                    <a:cs typeface="+mn-cs"/>
                  </a:defRPr>
                </a:pPr>
                <a:endParaRPr lang="ja-JP"/>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 (2)'!$E$2:$E$3</c:f>
              <c:strCache>
                <c:ptCount val="2"/>
                <c:pt idx="0">
                  <c:v> 既婚</c:v>
                </c:pt>
                <c:pt idx="1">
                  <c:v> 未婚</c:v>
                </c:pt>
              </c:strCache>
            </c:strRef>
          </c:cat>
          <c:val>
            <c:numRef>
              <c:f>'Sheet1 (2)'!$F$2:$F$3</c:f>
              <c:numCache>
                <c:formatCode>0.0%</c:formatCode>
                <c:ptCount val="2"/>
                <c:pt idx="0">
                  <c:v>0.7189603909069322</c:v>
                </c:pt>
                <c:pt idx="1">
                  <c:v>0.2810396090930678</c:v>
                </c:pt>
              </c:numCache>
            </c:numRef>
          </c:val>
          <c:extLst>
            <c:ext xmlns:c16="http://schemas.microsoft.com/office/drawing/2014/chart" uri="{C3380CC4-5D6E-409C-BE32-E72D297353CC}">
              <c16:uniqueId val="{00000004-0A34-44F3-819F-D4739AFA75A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01-781F-4497-8FB8-6056E11B5927}"/>
              </c:ext>
            </c:extLst>
          </c:dPt>
          <c:dPt>
            <c:idx val="1"/>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3-781F-4497-8FB8-6056E11B5927}"/>
              </c:ext>
            </c:extLst>
          </c:dPt>
          <c:dPt>
            <c:idx val="2"/>
            <c:bubble3D val="0"/>
            <c:spPr>
              <a:solidFill>
                <a:schemeClr val="accent1">
                  <a:tint val="83000"/>
                </a:schemeClr>
              </a:solidFill>
              <a:ln w="19050">
                <a:solidFill>
                  <a:schemeClr val="lt1"/>
                </a:solidFill>
              </a:ln>
              <a:effectLst/>
            </c:spPr>
            <c:extLst>
              <c:ext xmlns:c16="http://schemas.microsoft.com/office/drawing/2014/chart" uri="{C3380CC4-5D6E-409C-BE32-E72D297353CC}">
                <c16:uniqueId val="{00000005-781F-4497-8FB8-6056E11B5927}"/>
              </c:ext>
            </c:extLst>
          </c:dPt>
          <c:dPt>
            <c:idx val="3"/>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7-781F-4497-8FB8-6056E11B5927}"/>
              </c:ext>
            </c:extLst>
          </c:dPt>
          <c:dPt>
            <c:idx val="4"/>
            <c:bubble3D val="0"/>
            <c:spPr>
              <a:solidFill>
                <a:schemeClr val="accent1">
                  <a:shade val="82000"/>
                </a:schemeClr>
              </a:solidFill>
              <a:ln w="19050">
                <a:solidFill>
                  <a:schemeClr val="lt1"/>
                </a:solidFill>
              </a:ln>
              <a:effectLst/>
            </c:spPr>
            <c:extLst>
              <c:ext xmlns:c16="http://schemas.microsoft.com/office/drawing/2014/chart" uri="{C3380CC4-5D6E-409C-BE32-E72D297353CC}">
                <c16:uniqueId val="{00000009-781F-4497-8FB8-6056E11B5927}"/>
              </c:ext>
            </c:extLst>
          </c:dPt>
          <c:dPt>
            <c:idx val="5"/>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B-781F-4497-8FB8-6056E11B5927}"/>
              </c:ext>
            </c:extLst>
          </c:dPt>
          <c:dPt>
            <c:idx val="6"/>
            <c:bubble3D val="0"/>
            <c:spPr>
              <a:solidFill>
                <a:schemeClr val="accent1">
                  <a:shade val="47000"/>
                </a:schemeClr>
              </a:solidFill>
              <a:ln w="19050">
                <a:solidFill>
                  <a:schemeClr val="lt1"/>
                </a:solidFill>
              </a:ln>
              <a:effectLst/>
            </c:spPr>
            <c:extLst>
              <c:ext xmlns:c16="http://schemas.microsoft.com/office/drawing/2014/chart" uri="{C3380CC4-5D6E-409C-BE32-E72D297353CC}">
                <c16:uniqueId val="{0000000D-781F-4497-8FB8-6056E11B5927}"/>
              </c:ext>
            </c:extLst>
          </c:dPt>
          <c:dLbls>
            <c:dLbl>
              <c:idx val="0"/>
              <c:layout>
                <c:manualLayout>
                  <c:x val="-0.13832375235568625"/>
                  <c:y val="5.189679580867946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1F-4497-8FB8-6056E11B5927}"/>
                </c:ext>
              </c:extLst>
            </c:dLbl>
            <c:dLbl>
              <c:idx val="1"/>
              <c:layout>
                <c:manualLayout>
                  <c:x val="-1.7948931218604178E-2"/>
                  <c:y val="2.6670861796926678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layout>
                    <c:manualLayout>
                      <c:w val="0.15922199971064091"/>
                      <c:h val="7.7659967858745932E-2"/>
                    </c:manualLayout>
                  </c15:layout>
                </c:ext>
                <c:ext xmlns:c16="http://schemas.microsoft.com/office/drawing/2014/chart" uri="{C3380CC4-5D6E-409C-BE32-E72D297353CC}">
                  <c16:uniqueId val="{00000003-781F-4497-8FB8-6056E11B5927}"/>
                </c:ext>
              </c:extLst>
            </c:dLbl>
            <c:dLbl>
              <c:idx val="5"/>
              <c:layout>
                <c:manualLayout>
                  <c:x val="-2.4529476753342092E-3"/>
                  <c:y val="0.24156607712239758"/>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81F-4497-8FB8-6056E11B5927}"/>
                </c:ext>
              </c:extLst>
            </c:dLbl>
            <c:dLbl>
              <c:idx val="6"/>
              <c:layout>
                <c:manualLayout>
                  <c:x val="-5.8852180682652473E-2"/>
                  <c:y val="0.12268086207533914"/>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layout>
                    <c:manualLayout>
                      <c:w val="0.18683800298618064"/>
                      <c:h val="0.23819267309896117"/>
                    </c:manualLayout>
                  </c15:layout>
                </c:ext>
                <c:ext xmlns:c16="http://schemas.microsoft.com/office/drawing/2014/chart" uri="{C3380CC4-5D6E-409C-BE32-E72D297353CC}">
                  <c16:uniqueId val="{0000000D-781F-4497-8FB8-6056E11B592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Sheet1!$F$2:$F$7</c:f>
              <c:strCache>
                <c:ptCount val="6"/>
                <c:pt idx="0">
                  <c:v>10代</c:v>
                </c:pt>
                <c:pt idx="1">
                  <c:v>20代</c:v>
                </c:pt>
                <c:pt idx="2">
                  <c:v>30代</c:v>
                </c:pt>
                <c:pt idx="3">
                  <c:v>40代</c:v>
                </c:pt>
                <c:pt idx="4">
                  <c:v>50代</c:v>
                </c:pt>
                <c:pt idx="5">
                  <c:v>60代以上</c:v>
                </c:pt>
              </c:strCache>
            </c:strRef>
          </c:cat>
          <c:val>
            <c:numRef>
              <c:f>Sheet1!$G$2:$G$7</c:f>
              <c:numCache>
                <c:formatCode>0.0%</c:formatCode>
                <c:ptCount val="6"/>
                <c:pt idx="0">
                  <c:v>1.4903460544684016E-3</c:v>
                </c:pt>
                <c:pt idx="1">
                  <c:v>3.8074595011642461E-2</c:v>
                </c:pt>
                <c:pt idx="2">
                  <c:v>0.18199428839445048</c:v>
                </c:pt>
                <c:pt idx="3">
                  <c:v>0.41360294627815908</c:v>
                </c:pt>
                <c:pt idx="4">
                  <c:v>0.27964664644384557</c:v>
                </c:pt>
                <c:pt idx="5">
                  <c:v>8.5191177817434002E-2</c:v>
                </c:pt>
              </c:numCache>
            </c:numRef>
          </c:val>
          <c:extLst>
            <c:ext xmlns:c16="http://schemas.microsoft.com/office/drawing/2014/chart" uri="{C3380CC4-5D6E-409C-BE32-E72D297353CC}">
              <c16:uniqueId val="{0000000E-781F-4497-8FB8-6056E11B5927}"/>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01-F244-4DBE-96C4-A0EC40A03614}"/>
              </c:ext>
            </c:extLst>
          </c:dPt>
          <c:dPt>
            <c:idx val="1"/>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3-F244-4DBE-96C4-A0EC40A03614}"/>
              </c:ext>
            </c:extLst>
          </c:dPt>
          <c:dPt>
            <c:idx val="2"/>
            <c:bubble3D val="0"/>
            <c:spPr>
              <a:solidFill>
                <a:schemeClr val="accent1">
                  <a:tint val="83000"/>
                </a:schemeClr>
              </a:solidFill>
              <a:ln w="19050">
                <a:solidFill>
                  <a:schemeClr val="lt1"/>
                </a:solidFill>
              </a:ln>
              <a:effectLst/>
            </c:spPr>
            <c:extLst>
              <c:ext xmlns:c16="http://schemas.microsoft.com/office/drawing/2014/chart" uri="{C3380CC4-5D6E-409C-BE32-E72D297353CC}">
                <c16:uniqueId val="{00000005-F244-4DBE-96C4-A0EC40A03614}"/>
              </c:ext>
            </c:extLst>
          </c:dPt>
          <c:dPt>
            <c:idx val="3"/>
            <c:bubble3D val="0"/>
            <c:spPr>
              <a:solidFill>
                <a:schemeClr val="accent1">
                  <a:tint val="93000"/>
                </a:schemeClr>
              </a:solidFill>
              <a:ln w="19050">
                <a:solidFill>
                  <a:schemeClr val="lt1"/>
                </a:solidFill>
              </a:ln>
              <a:effectLst/>
            </c:spPr>
            <c:extLst>
              <c:ext xmlns:c16="http://schemas.microsoft.com/office/drawing/2014/chart" uri="{C3380CC4-5D6E-409C-BE32-E72D297353CC}">
                <c16:uniqueId val="{00000007-F244-4DBE-96C4-A0EC40A03614}"/>
              </c:ext>
            </c:extLst>
          </c:dPt>
          <c:dPt>
            <c:idx val="4"/>
            <c:bubble3D val="0"/>
            <c:spPr>
              <a:solidFill>
                <a:schemeClr val="accent1">
                  <a:shade val="82000"/>
                </a:schemeClr>
              </a:solidFill>
              <a:ln w="19050">
                <a:solidFill>
                  <a:schemeClr val="lt1"/>
                </a:solidFill>
              </a:ln>
              <a:effectLst/>
            </c:spPr>
            <c:extLst>
              <c:ext xmlns:c16="http://schemas.microsoft.com/office/drawing/2014/chart" uri="{C3380CC4-5D6E-409C-BE32-E72D297353CC}">
                <c16:uniqueId val="{00000009-F244-4DBE-96C4-A0EC40A03614}"/>
              </c:ext>
            </c:extLst>
          </c:dPt>
          <c:dPt>
            <c:idx val="5"/>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B-F244-4DBE-96C4-A0EC40A03614}"/>
              </c:ext>
            </c:extLst>
          </c:dPt>
          <c:dPt>
            <c:idx val="6"/>
            <c:bubble3D val="0"/>
            <c:spPr>
              <a:solidFill>
                <a:schemeClr val="accent1">
                  <a:shade val="47000"/>
                </a:schemeClr>
              </a:solidFill>
              <a:ln w="19050">
                <a:solidFill>
                  <a:schemeClr val="lt1"/>
                </a:solidFill>
              </a:ln>
              <a:effectLst/>
            </c:spPr>
            <c:extLst>
              <c:ext xmlns:c16="http://schemas.microsoft.com/office/drawing/2014/chart" uri="{C3380CC4-5D6E-409C-BE32-E72D297353CC}">
                <c16:uniqueId val="{0000000D-F244-4DBE-96C4-A0EC40A03614}"/>
              </c:ext>
            </c:extLst>
          </c:dPt>
          <c:dPt>
            <c:idx val="7"/>
            <c:bubble3D val="0"/>
            <c:spPr>
              <a:solidFill>
                <a:schemeClr val="accent1">
                  <a:shade val="45000"/>
                </a:schemeClr>
              </a:solidFill>
              <a:ln w="19050">
                <a:solidFill>
                  <a:schemeClr val="lt1"/>
                </a:solidFill>
              </a:ln>
              <a:effectLst/>
            </c:spPr>
            <c:extLst>
              <c:ext xmlns:c16="http://schemas.microsoft.com/office/drawing/2014/chart" uri="{C3380CC4-5D6E-409C-BE32-E72D297353CC}">
                <c16:uniqueId val="{0000000F-F244-4DBE-96C4-A0EC40A03614}"/>
              </c:ext>
            </c:extLst>
          </c:dPt>
          <c:dLbls>
            <c:dLbl>
              <c:idx val="5"/>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layout>
                    <c:manualLayout>
                      <c:w val="0.24405123484690255"/>
                      <c:h val="0.1578078053057784"/>
                    </c:manualLayout>
                  </c15:layout>
                </c:ext>
                <c:ext xmlns:c16="http://schemas.microsoft.com/office/drawing/2014/chart" uri="{C3380CC4-5D6E-409C-BE32-E72D297353CC}">
                  <c16:uniqueId val="{0000000B-F244-4DBE-96C4-A0EC40A03614}"/>
                </c:ext>
              </c:extLst>
            </c:dLbl>
            <c:dLbl>
              <c:idx val="6"/>
              <c:layout>
                <c:manualLayout>
                  <c:x val="-5.8852180682652473E-2"/>
                  <c:y val="0.12268086207533914"/>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layout>
                    <c:manualLayout>
                      <c:w val="0.18683800298618064"/>
                      <c:h val="0.23819267309896117"/>
                    </c:manualLayout>
                  </c15:layout>
                </c:ext>
                <c:ext xmlns:c16="http://schemas.microsoft.com/office/drawing/2014/chart" uri="{C3380CC4-5D6E-409C-BE32-E72D297353CC}">
                  <c16:uniqueId val="{0000000D-F244-4DBE-96C4-A0EC40A03614}"/>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 (2)'!$F$3:$F$10</c:f>
              <c:strCache>
                <c:ptCount val="8"/>
                <c:pt idx="0">
                  <c:v>400万円未満</c:v>
                </c:pt>
                <c:pt idx="1">
                  <c:v>400万円～600万円</c:v>
                </c:pt>
                <c:pt idx="2">
                  <c:v>600万円～800万円</c:v>
                </c:pt>
                <c:pt idx="3">
                  <c:v>800万円～1000万円</c:v>
                </c:pt>
                <c:pt idx="4">
                  <c:v>1000万円～1200万円</c:v>
                </c:pt>
                <c:pt idx="5">
                  <c:v>1200万円～1500万円</c:v>
                </c:pt>
                <c:pt idx="6">
                  <c:v>1500万円～2000万円</c:v>
                </c:pt>
                <c:pt idx="7">
                  <c:v>2000万円以上</c:v>
                </c:pt>
              </c:strCache>
            </c:strRef>
          </c:cat>
          <c:val>
            <c:numRef>
              <c:f>'Sheet1 (2)'!$G$3:$G$10</c:f>
              <c:numCache>
                <c:formatCode>0.0%</c:formatCode>
                <c:ptCount val="8"/>
                <c:pt idx="0">
                  <c:v>0.13528503229429936</c:v>
                </c:pt>
                <c:pt idx="1">
                  <c:v>0.1543339885799869</c:v>
                </c:pt>
                <c:pt idx="2">
                  <c:v>0.15908452681830945</c:v>
                </c:pt>
                <c:pt idx="3">
                  <c:v>0.16526256669474867</c:v>
                </c:pt>
                <c:pt idx="4">
                  <c:v>0.13736778058597773</c:v>
                </c:pt>
                <c:pt idx="5">
                  <c:v>0.10106009547879809</c:v>
                </c:pt>
                <c:pt idx="6">
                  <c:v>7.9951792567630811E-2</c:v>
                </c:pt>
                <c:pt idx="7">
                  <c:v>6.7654216980248996E-2</c:v>
                </c:pt>
              </c:numCache>
            </c:numRef>
          </c:val>
          <c:extLst>
            <c:ext xmlns:c16="http://schemas.microsoft.com/office/drawing/2014/chart" uri="{C3380CC4-5D6E-409C-BE32-E72D297353CC}">
              <c16:uniqueId val="{00000010-F244-4DBE-96C4-A0EC40A0361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01-86AF-4FB4-AC59-03727B018889}"/>
              </c:ext>
            </c:extLst>
          </c:dPt>
          <c:dPt>
            <c:idx val="1"/>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3-86AF-4FB4-AC59-03727B018889}"/>
              </c:ext>
            </c:extLst>
          </c:dPt>
          <c:dPt>
            <c:idx val="2"/>
            <c:bubble3D val="0"/>
            <c:spPr>
              <a:solidFill>
                <a:schemeClr val="accent1">
                  <a:tint val="83000"/>
                </a:schemeClr>
              </a:solidFill>
              <a:ln w="19050">
                <a:solidFill>
                  <a:schemeClr val="lt1"/>
                </a:solidFill>
              </a:ln>
              <a:effectLst/>
            </c:spPr>
            <c:extLst>
              <c:ext xmlns:c16="http://schemas.microsoft.com/office/drawing/2014/chart" uri="{C3380CC4-5D6E-409C-BE32-E72D297353CC}">
                <c16:uniqueId val="{00000005-86AF-4FB4-AC59-03727B018889}"/>
              </c:ext>
            </c:extLst>
          </c:dPt>
          <c:dPt>
            <c:idx val="3"/>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7-86AF-4FB4-AC59-03727B018889}"/>
              </c:ext>
            </c:extLst>
          </c:dPt>
          <c:dPt>
            <c:idx val="4"/>
            <c:bubble3D val="0"/>
            <c:spPr>
              <a:solidFill>
                <a:schemeClr val="accent1">
                  <a:shade val="82000"/>
                </a:schemeClr>
              </a:solidFill>
              <a:ln w="19050">
                <a:solidFill>
                  <a:schemeClr val="lt1"/>
                </a:solidFill>
              </a:ln>
              <a:effectLst/>
            </c:spPr>
            <c:extLst>
              <c:ext xmlns:c16="http://schemas.microsoft.com/office/drawing/2014/chart" uri="{C3380CC4-5D6E-409C-BE32-E72D297353CC}">
                <c16:uniqueId val="{00000009-86AF-4FB4-AC59-03727B018889}"/>
              </c:ext>
            </c:extLst>
          </c:dPt>
          <c:dPt>
            <c:idx val="5"/>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B-86AF-4FB4-AC59-03727B018889}"/>
              </c:ext>
            </c:extLst>
          </c:dPt>
          <c:dPt>
            <c:idx val="6"/>
            <c:bubble3D val="0"/>
            <c:spPr>
              <a:solidFill>
                <a:schemeClr val="accent1">
                  <a:shade val="47000"/>
                </a:schemeClr>
              </a:solidFill>
              <a:ln w="19050">
                <a:solidFill>
                  <a:schemeClr val="lt1"/>
                </a:solidFill>
              </a:ln>
              <a:effectLst/>
            </c:spPr>
            <c:extLst>
              <c:ext xmlns:c16="http://schemas.microsoft.com/office/drawing/2014/chart" uri="{C3380CC4-5D6E-409C-BE32-E72D297353CC}">
                <c16:uniqueId val="{0000000D-86AF-4FB4-AC59-03727B018889}"/>
              </c:ext>
            </c:extLst>
          </c:dPt>
          <c:dLbls>
            <c:dLbl>
              <c:idx val="1"/>
              <c:layout>
                <c:manualLayout>
                  <c:x val="0.17492674695383525"/>
                  <c:y val="-2.731135062893669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AF-4FB4-AC59-03727B018889}"/>
                </c:ext>
              </c:extLst>
            </c:dLbl>
            <c:dLbl>
              <c:idx val="6"/>
              <c:layout>
                <c:manualLayout>
                  <c:x val="-5.8852180682652473E-2"/>
                  <c:y val="0.12268086207533914"/>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layout>
                    <c:manualLayout>
                      <c:w val="0.18683800298618064"/>
                      <c:h val="0.23819267309896117"/>
                    </c:manualLayout>
                  </c15:layout>
                </c:ext>
                <c:ext xmlns:c16="http://schemas.microsoft.com/office/drawing/2014/chart" uri="{C3380CC4-5D6E-409C-BE32-E72D297353CC}">
                  <c16:uniqueId val="{0000000D-86AF-4FB4-AC59-03727B01888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Sheet1!$E$3:$E$7</c:f>
              <c:strCache>
                <c:ptCount val="5"/>
                <c:pt idx="0">
                  <c:v>お勤め（会社員、公務員など）</c:v>
                </c:pt>
                <c:pt idx="1">
                  <c:v>自営・自由業</c:v>
                </c:pt>
                <c:pt idx="2">
                  <c:v>主婦（パート含む）</c:v>
                </c:pt>
                <c:pt idx="3">
                  <c:v>無職</c:v>
                </c:pt>
                <c:pt idx="4">
                  <c:v>学生</c:v>
                </c:pt>
              </c:strCache>
            </c:strRef>
          </c:cat>
          <c:val>
            <c:numRef>
              <c:f>Sheet1!$F$3:$F$7</c:f>
              <c:numCache>
                <c:formatCode>0.0%</c:formatCode>
                <c:ptCount val="5"/>
                <c:pt idx="0">
                  <c:v>0.70585534885135826</c:v>
                </c:pt>
                <c:pt idx="1">
                  <c:v>0.11483651870431774</c:v>
                </c:pt>
                <c:pt idx="2">
                  <c:v>0.13100627487202746</c:v>
                </c:pt>
                <c:pt idx="3">
                  <c:v>2.7386539307136873E-2</c:v>
                </c:pt>
                <c:pt idx="4">
                  <c:v>2.0915318265159664E-2</c:v>
                </c:pt>
              </c:numCache>
            </c:numRef>
          </c:val>
          <c:extLst>
            <c:ext xmlns:c16="http://schemas.microsoft.com/office/drawing/2014/chart" uri="{C3380CC4-5D6E-409C-BE32-E72D297353CC}">
              <c16:uniqueId val="{0000000E-86AF-4FB4-AC59-03727B01888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01-D5FA-4565-916B-63D9F95AFF25}"/>
              </c:ext>
            </c:extLst>
          </c:dPt>
          <c:dPt>
            <c:idx val="1"/>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3-D5FA-4565-916B-63D9F95AFF25}"/>
              </c:ext>
            </c:extLst>
          </c:dPt>
          <c:dPt>
            <c:idx val="2"/>
            <c:bubble3D val="0"/>
            <c:spPr>
              <a:solidFill>
                <a:schemeClr val="accent1">
                  <a:tint val="83000"/>
                </a:schemeClr>
              </a:solidFill>
              <a:ln w="19050">
                <a:solidFill>
                  <a:schemeClr val="lt1"/>
                </a:solidFill>
              </a:ln>
              <a:effectLst/>
            </c:spPr>
            <c:extLst>
              <c:ext xmlns:c16="http://schemas.microsoft.com/office/drawing/2014/chart" uri="{C3380CC4-5D6E-409C-BE32-E72D297353CC}">
                <c16:uniqueId val="{00000005-D5FA-4565-916B-63D9F95AFF25}"/>
              </c:ext>
            </c:extLst>
          </c:dPt>
          <c:dPt>
            <c:idx val="3"/>
            <c:bubble3D val="0"/>
            <c:spPr>
              <a:solidFill>
                <a:schemeClr val="accent1">
                  <a:tint val="93000"/>
                </a:schemeClr>
              </a:solidFill>
              <a:ln w="19050">
                <a:solidFill>
                  <a:schemeClr val="lt1"/>
                </a:solidFill>
              </a:ln>
              <a:effectLst/>
            </c:spPr>
            <c:extLst>
              <c:ext xmlns:c16="http://schemas.microsoft.com/office/drawing/2014/chart" uri="{C3380CC4-5D6E-409C-BE32-E72D297353CC}">
                <c16:uniqueId val="{00000007-D5FA-4565-916B-63D9F95AFF25}"/>
              </c:ext>
            </c:extLst>
          </c:dPt>
          <c:dPt>
            <c:idx val="4"/>
            <c:bubble3D val="0"/>
            <c:spPr>
              <a:solidFill>
                <a:schemeClr val="accent1">
                  <a:shade val="82000"/>
                </a:schemeClr>
              </a:solidFill>
              <a:ln w="19050">
                <a:solidFill>
                  <a:schemeClr val="lt1"/>
                </a:solidFill>
              </a:ln>
              <a:effectLst/>
            </c:spPr>
            <c:extLst>
              <c:ext xmlns:c16="http://schemas.microsoft.com/office/drawing/2014/chart" uri="{C3380CC4-5D6E-409C-BE32-E72D297353CC}">
                <c16:uniqueId val="{00000009-D5FA-4565-916B-63D9F95AFF25}"/>
              </c:ext>
            </c:extLst>
          </c:dPt>
          <c:dPt>
            <c:idx val="5"/>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B-D5FA-4565-916B-63D9F95AFF25}"/>
              </c:ext>
            </c:extLst>
          </c:dPt>
          <c:dPt>
            <c:idx val="6"/>
            <c:bubble3D val="0"/>
            <c:spPr>
              <a:solidFill>
                <a:schemeClr val="accent1">
                  <a:shade val="47000"/>
                </a:schemeClr>
              </a:solidFill>
              <a:ln w="19050">
                <a:solidFill>
                  <a:schemeClr val="lt1"/>
                </a:solidFill>
              </a:ln>
              <a:effectLst/>
            </c:spPr>
            <c:extLst>
              <c:ext xmlns:c16="http://schemas.microsoft.com/office/drawing/2014/chart" uri="{C3380CC4-5D6E-409C-BE32-E72D297353CC}">
                <c16:uniqueId val="{0000000D-D5FA-4565-916B-63D9F95AFF25}"/>
              </c:ext>
            </c:extLst>
          </c:dPt>
          <c:dPt>
            <c:idx val="7"/>
            <c:bubble3D val="0"/>
            <c:spPr>
              <a:solidFill>
                <a:schemeClr val="accent1">
                  <a:shade val="45000"/>
                </a:schemeClr>
              </a:solidFill>
              <a:ln w="19050">
                <a:solidFill>
                  <a:schemeClr val="lt1"/>
                </a:solidFill>
              </a:ln>
              <a:effectLst/>
            </c:spPr>
            <c:extLst>
              <c:ext xmlns:c16="http://schemas.microsoft.com/office/drawing/2014/chart" uri="{C3380CC4-5D6E-409C-BE32-E72D297353CC}">
                <c16:uniqueId val="{0000000F-D5FA-4565-916B-63D9F95AFF25}"/>
              </c:ext>
            </c:extLst>
          </c:dPt>
          <c:dLbls>
            <c:dLbl>
              <c:idx val="1"/>
              <c:layout>
                <c:manualLayout>
                  <c:x val="4.0184651108632292E-2"/>
                  <c:y val="-1.1294260661346645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1039020948544235"/>
                      <c:h val="0.2053506425447725"/>
                    </c:manualLayout>
                  </c15:layout>
                </c:ext>
                <c:ext xmlns:c16="http://schemas.microsoft.com/office/drawing/2014/chart" uri="{C3380CC4-5D6E-409C-BE32-E72D297353CC}">
                  <c16:uniqueId val="{00000003-D5FA-4565-916B-63D9F95AFF25}"/>
                </c:ext>
              </c:extLst>
            </c:dLbl>
            <c:dLbl>
              <c:idx val="2"/>
              <c:layout>
                <c:manualLayout>
                  <c:x val="7.6786329034032708E-2"/>
                  <c:y val="0.15425329771380825"/>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FA-4565-916B-63D9F95AFF25}"/>
                </c:ext>
              </c:extLst>
            </c:dLbl>
            <c:dLbl>
              <c:idx val="3"/>
              <c:layout>
                <c:manualLayout>
                  <c:x val="-0.10118488010130673"/>
                  <c:y val="5.0365326524552514E-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layout>
                    <c:manualLayout>
                      <c:w val="0.26096477907328913"/>
                      <c:h val="0.25888222030217045"/>
                    </c:manualLayout>
                  </c15:layout>
                </c:ext>
                <c:ext xmlns:c16="http://schemas.microsoft.com/office/drawing/2014/chart" uri="{C3380CC4-5D6E-409C-BE32-E72D297353CC}">
                  <c16:uniqueId val="{00000007-D5FA-4565-916B-63D9F95AFF25}"/>
                </c:ext>
              </c:extLst>
            </c:dLbl>
            <c:dLbl>
              <c:idx val="4"/>
              <c:layout>
                <c:manualLayout>
                  <c:x val="-0.17326668753790342"/>
                  <c:y val="-0.15673829103591044"/>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layout>
                    <c:manualLayout>
                      <c:w val="0.31288800385014509"/>
                      <c:h val="0.24133088333253178"/>
                    </c:manualLayout>
                  </c15:layout>
                </c:ext>
                <c:ext xmlns:c16="http://schemas.microsoft.com/office/drawing/2014/chart" uri="{C3380CC4-5D6E-409C-BE32-E72D297353CC}">
                  <c16:uniqueId val="{00000009-D5FA-4565-916B-63D9F95AFF25}"/>
                </c:ext>
              </c:extLst>
            </c:dLbl>
            <c:dLbl>
              <c:idx val="5"/>
              <c:layout>
                <c:manualLayout>
                  <c:x val="0.2016466761277837"/>
                  <c:y val="-6.9120481774525858E-2"/>
                </c:manualLayout>
              </c:layout>
              <c:tx>
                <c:rich>
                  <a:bodyPr/>
                  <a:lstStyle/>
                  <a:p>
                    <a:fld id="{E38DDC54-4CFF-4656-8091-392F6E72AC00}" type="CATEGORYNAME">
                      <a:rPr lang="ja-JP" altLang="en-US">
                        <a:solidFill>
                          <a:schemeClr val="bg1"/>
                        </a:solidFill>
                      </a:rPr>
                      <a:pPr/>
                      <a:t>[分類名]</a:t>
                    </a:fld>
                    <a:r>
                      <a:rPr lang="en-US" altLang="ja-JP" baseline="0" dirty="0">
                        <a:solidFill>
                          <a:schemeClr val="bg1"/>
                        </a:solidFill>
                      </a:rPr>
                      <a:t>, </a:t>
                    </a:r>
                    <a:fld id="{948D6C93-2AA2-4CEA-B59B-DA4C08069BEC}" type="VALUE">
                      <a:rPr lang="en-US" altLang="ja-JP" baseline="0">
                        <a:solidFill>
                          <a:schemeClr val="bg1"/>
                        </a:solidFill>
                      </a:rPr>
                      <a:pPr/>
                      <a:t>[値]</a:t>
                    </a:fld>
                    <a:endParaRPr lang="en-US" altLang="ja-JP" baseline="0" dirty="0">
                      <a:solidFill>
                        <a:schemeClr val="bg1"/>
                      </a:solidFill>
                    </a:endParaRP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5FA-4565-916B-63D9F95AFF25}"/>
                </c:ext>
              </c:extLst>
            </c:dLbl>
            <c:dLbl>
              <c:idx val="6"/>
              <c:layout>
                <c:manualLayout>
                  <c:x val="-0.17483657909682154"/>
                  <c:y val="2.4393317998716399E-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layout>
                    <c:manualLayout>
                      <c:w val="0.18683800298618064"/>
                      <c:h val="0.23819267309896117"/>
                    </c:manualLayout>
                  </c15:layout>
                </c:ext>
                <c:ext xmlns:c16="http://schemas.microsoft.com/office/drawing/2014/chart" uri="{C3380CC4-5D6E-409C-BE32-E72D297353CC}">
                  <c16:uniqueId val="{0000000D-D5FA-4565-916B-63D9F95AFF25}"/>
                </c:ext>
              </c:extLst>
            </c:dLbl>
            <c:dLbl>
              <c:idx val="7"/>
              <c:layout>
                <c:manualLayout>
                  <c:x val="-0.10995447704673823"/>
                  <c:y val="0"/>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5FA-4565-916B-63D9F95AFF25}"/>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 (2)'!$E$2:$E$9</c:f>
              <c:strCache>
                <c:ptCount val="8"/>
                <c:pt idx="0">
                  <c:v>経営層・役員クラス</c:v>
                </c:pt>
                <c:pt idx="1">
                  <c:v>本部長クラス</c:v>
                </c:pt>
                <c:pt idx="2">
                  <c:v>部長クラス</c:v>
                </c:pt>
                <c:pt idx="3">
                  <c:v>課長クラス</c:v>
                </c:pt>
                <c:pt idx="4">
                  <c:v>主任／係長クラス</c:v>
                </c:pt>
                <c:pt idx="5">
                  <c:v>一般社員</c:v>
                </c:pt>
                <c:pt idx="6">
                  <c:v>派遣社員</c:v>
                </c:pt>
                <c:pt idx="7">
                  <c:v>契約社員</c:v>
                </c:pt>
              </c:strCache>
            </c:strRef>
          </c:cat>
          <c:val>
            <c:numRef>
              <c:f>'Sheet1 (2)'!$F$2:$F$9</c:f>
              <c:numCache>
                <c:formatCode>0.0%</c:formatCode>
                <c:ptCount val="8"/>
                <c:pt idx="0">
                  <c:v>0.12652739456050452</c:v>
                </c:pt>
                <c:pt idx="1">
                  <c:v>8.715017737485219E-3</c:v>
                </c:pt>
                <c:pt idx="2">
                  <c:v>5.3977138352384706E-2</c:v>
                </c:pt>
                <c:pt idx="3">
                  <c:v>0.11219156484036263</c:v>
                </c:pt>
                <c:pt idx="4">
                  <c:v>0.16437524635396136</c:v>
                </c:pt>
                <c:pt idx="5">
                  <c:v>0.47629877808435162</c:v>
                </c:pt>
                <c:pt idx="6">
                  <c:v>1.9089475758770201E-2</c:v>
                </c:pt>
                <c:pt idx="7">
                  <c:v>3.8825384312179738E-2</c:v>
                </c:pt>
              </c:numCache>
            </c:numRef>
          </c:val>
          <c:extLst>
            <c:ext xmlns:c16="http://schemas.microsoft.com/office/drawing/2014/chart" uri="{C3380CC4-5D6E-409C-BE32-E72D297353CC}">
              <c16:uniqueId val="{00000010-D5FA-4565-916B-63D9F95AFF25}"/>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01-A151-4086-9E7F-9A7CA84AA85C}"/>
              </c:ext>
            </c:extLst>
          </c:dPt>
          <c:dPt>
            <c:idx val="1"/>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3-A151-4086-9E7F-9A7CA84AA85C}"/>
              </c:ext>
            </c:extLst>
          </c:dPt>
          <c:dPt>
            <c:idx val="2"/>
            <c:bubble3D val="0"/>
            <c:spPr>
              <a:solidFill>
                <a:schemeClr val="accent1">
                  <a:tint val="83000"/>
                </a:schemeClr>
              </a:solidFill>
              <a:ln w="19050">
                <a:solidFill>
                  <a:schemeClr val="lt1"/>
                </a:solidFill>
              </a:ln>
              <a:effectLst/>
            </c:spPr>
            <c:extLst>
              <c:ext xmlns:c16="http://schemas.microsoft.com/office/drawing/2014/chart" uri="{C3380CC4-5D6E-409C-BE32-E72D297353CC}">
                <c16:uniqueId val="{00000005-A151-4086-9E7F-9A7CA84AA85C}"/>
              </c:ext>
            </c:extLst>
          </c:dPt>
          <c:dPt>
            <c:idx val="3"/>
            <c:bubble3D val="0"/>
            <c:spPr>
              <a:solidFill>
                <a:schemeClr val="accent1">
                  <a:tint val="93000"/>
                </a:schemeClr>
              </a:solidFill>
              <a:ln w="19050">
                <a:solidFill>
                  <a:schemeClr val="lt1"/>
                </a:solidFill>
              </a:ln>
              <a:effectLst/>
            </c:spPr>
            <c:extLst>
              <c:ext xmlns:c16="http://schemas.microsoft.com/office/drawing/2014/chart" uri="{C3380CC4-5D6E-409C-BE32-E72D297353CC}">
                <c16:uniqueId val="{00000007-A151-4086-9E7F-9A7CA84AA85C}"/>
              </c:ext>
            </c:extLst>
          </c:dPt>
          <c:dPt>
            <c:idx val="4"/>
            <c:bubble3D val="0"/>
            <c:spPr>
              <a:solidFill>
                <a:schemeClr val="accent1">
                  <a:shade val="82000"/>
                </a:schemeClr>
              </a:solidFill>
              <a:ln w="19050">
                <a:solidFill>
                  <a:schemeClr val="lt1"/>
                </a:solidFill>
              </a:ln>
              <a:effectLst/>
            </c:spPr>
            <c:extLst>
              <c:ext xmlns:c16="http://schemas.microsoft.com/office/drawing/2014/chart" uri="{C3380CC4-5D6E-409C-BE32-E72D297353CC}">
                <c16:uniqueId val="{00000009-A151-4086-9E7F-9A7CA84AA85C}"/>
              </c:ext>
            </c:extLst>
          </c:dPt>
          <c:dPt>
            <c:idx val="5"/>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B-A151-4086-9E7F-9A7CA84AA85C}"/>
              </c:ext>
            </c:extLst>
          </c:dPt>
          <c:dPt>
            <c:idx val="6"/>
            <c:bubble3D val="0"/>
            <c:spPr>
              <a:solidFill>
                <a:schemeClr val="accent1">
                  <a:shade val="47000"/>
                </a:schemeClr>
              </a:solidFill>
              <a:ln w="19050">
                <a:solidFill>
                  <a:schemeClr val="lt1"/>
                </a:solidFill>
              </a:ln>
              <a:effectLst/>
            </c:spPr>
            <c:extLst>
              <c:ext xmlns:c16="http://schemas.microsoft.com/office/drawing/2014/chart" uri="{C3380CC4-5D6E-409C-BE32-E72D297353CC}">
                <c16:uniqueId val="{0000000D-A151-4086-9E7F-9A7CA84AA85C}"/>
              </c:ext>
            </c:extLst>
          </c:dPt>
          <c:dPt>
            <c:idx val="7"/>
            <c:bubble3D val="0"/>
            <c:spPr>
              <a:solidFill>
                <a:schemeClr val="accent1">
                  <a:shade val="45000"/>
                </a:schemeClr>
              </a:solidFill>
              <a:ln w="19050">
                <a:solidFill>
                  <a:schemeClr val="lt1"/>
                </a:solidFill>
              </a:ln>
              <a:effectLst/>
            </c:spPr>
            <c:extLst>
              <c:ext xmlns:c16="http://schemas.microsoft.com/office/drawing/2014/chart" uri="{C3380CC4-5D6E-409C-BE32-E72D297353CC}">
                <c16:uniqueId val="{0000000F-A151-4086-9E7F-9A7CA84AA85C}"/>
              </c:ext>
            </c:extLst>
          </c:dPt>
          <c:dLbls>
            <c:dLbl>
              <c:idx val="6"/>
              <c:layout>
                <c:manualLayout>
                  <c:x val="-5.8852180682652473E-2"/>
                  <c:y val="0.12268086207533914"/>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layout>
                    <c:manualLayout>
                      <c:w val="0.18683800298618064"/>
                      <c:h val="0.23819267309896117"/>
                    </c:manualLayout>
                  </c15:layout>
                </c:ext>
                <c:ext xmlns:c16="http://schemas.microsoft.com/office/drawing/2014/chart" uri="{C3380CC4-5D6E-409C-BE32-E72D297353CC}">
                  <c16:uniqueId val="{0000000D-A151-4086-9E7F-9A7CA84AA85C}"/>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 (2)'!$J$3:$J$10</c:f>
              <c:strCache>
                <c:ptCount val="8"/>
                <c:pt idx="0">
                  <c:v>北海道</c:v>
                </c:pt>
                <c:pt idx="1">
                  <c:v>東北</c:v>
                </c:pt>
                <c:pt idx="2">
                  <c:v>関東</c:v>
                </c:pt>
                <c:pt idx="3">
                  <c:v>中部</c:v>
                </c:pt>
                <c:pt idx="4">
                  <c:v>近畿</c:v>
                </c:pt>
                <c:pt idx="5">
                  <c:v>中国</c:v>
                </c:pt>
                <c:pt idx="6">
                  <c:v>四国</c:v>
                </c:pt>
                <c:pt idx="7">
                  <c:v>九州・沖縄</c:v>
                </c:pt>
              </c:strCache>
            </c:strRef>
          </c:cat>
          <c:val>
            <c:numRef>
              <c:f>'Sheet1 (2)'!$K$3:$K$10</c:f>
              <c:numCache>
                <c:formatCode>0.0%</c:formatCode>
                <c:ptCount val="8"/>
                <c:pt idx="0">
                  <c:v>2.4E-2</c:v>
                </c:pt>
                <c:pt idx="1">
                  <c:v>2.4E-2</c:v>
                </c:pt>
                <c:pt idx="2">
                  <c:v>0.65600000000000003</c:v>
                </c:pt>
                <c:pt idx="3">
                  <c:v>8.5999999999999993E-2</c:v>
                </c:pt>
                <c:pt idx="4">
                  <c:v>0.13100000000000001</c:v>
                </c:pt>
                <c:pt idx="5">
                  <c:v>2.3E-2</c:v>
                </c:pt>
                <c:pt idx="6">
                  <c:v>1.0999999999999999E-2</c:v>
                </c:pt>
                <c:pt idx="7">
                  <c:v>4.5999999999999999E-2</c:v>
                </c:pt>
              </c:numCache>
            </c:numRef>
          </c:val>
          <c:extLst>
            <c:ext xmlns:c16="http://schemas.microsoft.com/office/drawing/2014/chart" uri="{C3380CC4-5D6E-409C-BE32-E72D297353CC}">
              <c16:uniqueId val="{00000010-A151-4086-9E7F-9A7CA84AA85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colors7.xml><?xml version="1.0" encoding="utf-8"?>
<cs:colorStyle xmlns:cs="http://schemas.microsoft.com/office/drawing/2012/chartStyle" xmlns:a="http://schemas.openxmlformats.org/drawingml/2006/main" meth="withinLinearReversed" id="21">
  <a:schemeClr val="accent1"/>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4E8F77C-FFBB-49BA-A1CF-A5ED4617FAEC}"/>
              </a:ext>
            </a:extLst>
          </p:cNvPr>
          <p:cNvSpPr>
            <a:spLocks noGrp="1"/>
          </p:cNvSpPr>
          <p:nvPr>
            <p:ph type="hdr" sz="quarter"/>
          </p:nvPr>
        </p:nvSpPr>
        <p:spPr>
          <a:xfrm>
            <a:off x="0" y="0"/>
            <a:ext cx="3075798" cy="512396"/>
          </a:xfrm>
          <a:prstGeom prst="rect">
            <a:avLst/>
          </a:prstGeom>
        </p:spPr>
        <p:txBody>
          <a:bodyPr vert="horz" lIns="96634" tIns="48317" rIns="96634" bIns="48317" rtlCol="0"/>
          <a:lstStyle>
            <a:lvl1pPr algn="l">
              <a:defRPr sz="1300"/>
            </a:lvl1pPr>
          </a:lstStyle>
          <a:p>
            <a:endParaRPr kumimoji="1" lang="ja-JP" altLang="en-US"/>
          </a:p>
        </p:txBody>
      </p:sp>
      <p:sp>
        <p:nvSpPr>
          <p:cNvPr id="3" name="日付プレースホルダー 2">
            <a:extLst>
              <a:ext uri="{FF2B5EF4-FFF2-40B4-BE49-F238E27FC236}">
                <a16:creationId xmlns:a16="http://schemas.microsoft.com/office/drawing/2014/main" id="{BFA82861-9B1E-4C3A-B075-B3FC8E103E6A}"/>
              </a:ext>
            </a:extLst>
          </p:cNvPr>
          <p:cNvSpPr>
            <a:spLocks noGrp="1"/>
          </p:cNvSpPr>
          <p:nvPr>
            <p:ph type="dt" sz="quarter" idx="1"/>
          </p:nvPr>
        </p:nvSpPr>
        <p:spPr>
          <a:xfrm>
            <a:off x="4021805" y="0"/>
            <a:ext cx="3075798" cy="512396"/>
          </a:xfrm>
          <a:prstGeom prst="rect">
            <a:avLst/>
          </a:prstGeom>
        </p:spPr>
        <p:txBody>
          <a:bodyPr vert="horz" lIns="96634" tIns="48317" rIns="96634" bIns="48317" rtlCol="0"/>
          <a:lstStyle>
            <a:lvl1pPr algn="r">
              <a:defRPr sz="1300"/>
            </a:lvl1pPr>
          </a:lstStyle>
          <a:p>
            <a:fld id="{D5057B60-1CDD-4918-829E-DA32EC3A949E}" type="datetimeFigureOut">
              <a:rPr kumimoji="1" lang="ja-JP" altLang="en-US" smtClean="0"/>
              <a:t>2026/4/6</a:t>
            </a:fld>
            <a:endParaRPr kumimoji="1" lang="ja-JP" altLang="en-US"/>
          </a:p>
        </p:txBody>
      </p:sp>
      <p:sp>
        <p:nvSpPr>
          <p:cNvPr id="4" name="フッター プレースホルダー 3">
            <a:extLst>
              <a:ext uri="{FF2B5EF4-FFF2-40B4-BE49-F238E27FC236}">
                <a16:creationId xmlns:a16="http://schemas.microsoft.com/office/drawing/2014/main" id="{9923FF26-EA1D-42FB-8C2F-0F4C0F62F402}"/>
              </a:ext>
            </a:extLst>
          </p:cNvPr>
          <p:cNvSpPr>
            <a:spLocks noGrp="1"/>
          </p:cNvSpPr>
          <p:nvPr>
            <p:ph type="ftr" sz="quarter" idx="2"/>
          </p:nvPr>
        </p:nvSpPr>
        <p:spPr>
          <a:xfrm>
            <a:off x="0" y="9722217"/>
            <a:ext cx="3075798" cy="512396"/>
          </a:xfrm>
          <a:prstGeom prst="rect">
            <a:avLst/>
          </a:prstGeom>
        </p:spPr>
        <p:txBody>
          <a:bodyPr vert="horz" lIns="96634" tIns="48317" rIns="96634" bIns="48317" rtlCol="0" anchor="b"/>
          <a:lstStyle>
            <a:lvl1pPr algn="l">
              <a:defRPr sz="1300"/>
            </a:lvl1pPr>
          </a:lstStyle>
          <a:p>
            <a:endParaRPr kumimoji="1" lang="ja-JP" altLang="en-US"/>
          </a:p>
        </p:txBody>
      </p:sp>
      <p:sp>
        <p:nvSpPr>
          <p:cNvPr id="5" name="スライド番号プレースホルダー 4">
            <a:extLst>
              <a:ext uri="{FF2B5EF4-FFF2-40B4-BE49-F238E27FC236}">
                <a16:creationId xmlns:a16="http://schemas.microsoft.com/office/drawing/2014/main" id="{279EBC48-6CBD-416A-BB85-AE78F1C13324}"/>
              </a:ext>
            </a:extLst>
          </p:cNvPr>
          <p:cNvSpPr>
            <a:spLocks noGrp="1"/>
          </p:cNvSpPr>
          <p:nvPr>
            <p:ph type="sldNum" sz="quarter" idx="3"/>
          </p:nvPr>
        </p:nvSpPr>
        <p:spPr>
          <a:xfrm>
            <a:off x="4021805" y="9722217"/>
            <a:ext cx="3075798" cy="512396"/>
          </a:xfrm>
          <a:prstGeom prst="rect">
            <a:avLst/>
          </a:prstGeom>
        </p:spPr>
        <p:txBody>
          <a:bodyPr vert="horz" lIns="96634" tIns="48317" rIns="96634" bIns="48317" rtlCol="0" anchor="b"/>
          <a:lstStyle>
            <a:lvl1pPr algn="r">
              <a:defRPr sz="1300"/>
            </a:lvl1pPr>
          </a:lstStyle>
          <a:p>
            <a:fld id="{F44A823B-9A5E-4EDF-A967-8AD0D91A7E95}" type="slidenum">
              <a:rPr kumimoji="1" lang="ja-JP" altLang="en-US" smtClean="0"/>
              <a:t>‹#›</a:t>
            </a:fld>
            <a:endParaRPr kumimoji="1" lang="ja-JP" altLang="en-US"/>
          </a:p>
        </p:txBody>
      </p:sp>
    </p:spTree>
    <p:extLst>
      <p:ext uri="{BB962C8B-B14F-4D97-AF65-F5344CB8AC3E}">
        <p14:creationId xmlns:p14="http://schemas.microsoft.com/office/powerpoint/2010/main" val="2718225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6364" cy="513508"/>
          </a:xfrm>
          <a:prstGeom prst="rect">
            <a:avLst/>
          </a:prstGeom>
        </p:spPr>
        <p:txBody>
          <a:bodyPr vert="horz" lIns="96634" tIns="48317" rIns="96634" bIns="48317"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1"/>
            <a:ext cx="3076364" cy="513508"/>
          </a:xfrm>
          <a:prstGeom prst="rect">
            <a:avLst/>
          </a:prstGeom>
        </p:spPr>
        <p:txBody>
          <a:bodyPr vert="horz" lIns="96634" tIns="48317" rIns="96634" bIns="48317" rtlCol="0"/>
          <a:lstStyle>
            <a:lvl1pPr algn="r">
              <a:defRPr sz="1300"/>
            </a:lvl1pPr>
          </a:lstStyle>
          <a:p>
            <a:fld id="{B9B1D854-95E8-40E2-8A71-A494AFCA3CA7}" type="datetimeFigureOut">
              <a:rPr kumimoji="1" lang="ja-JP" altLang="en-US" smtClean="0"/>
              <a:t>2026/4/6</a:t>
            </a:fld>
            <a:endParaRPr kumimoji="1" lang="ja-JP" altLang="en-US"/>
          </a:p>
        </p:txBody>
      </p:sp>
      <p:sp>
        <p:nvSpPr>
          <p:cNvPr id="4" name="スライド イメージ プレースホルダー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6634" tIns="48317" rIns="96634" bIns="48317" rtlCol="0" anchor="ctr"/>
          <a:lstStyle/>
          <a:p>
            <a:endParaRPr lang="ja-JP" altLang="en-US"/>
          </a:p>
        </p:txBody>
      </p:sp>
      <p:sp>
        <p:nvSpPr>
          <p:cNvPr id="5" name="ノート プレースホルダー 4"/>
          <p:cNvSpPr>
            <a:spLocks noGrp="1"/>
          </p:cNvSpPr>
          <p:nvPr>
            <p:ph type="body" sz="quarter" idx="3"/>
          </p:nvPr>
        </p:nvSpPr>
        <p:spPr>
          <a:xfrm>
            <a:off x="709930" y="4925408"/>
            <a:ext cx="5679440" cy="4029879"/>
          </a:xfrm>
          <a:prstGeom prst="rect">
            <a:avLst/>
          </a:prstGeom>
        </p:spPr>
        <p:txBody>
          <a:bodyPr vert="horz" lIns="96634" tIns="48317" rIns="96634" bIns="483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4" cy="513507"/>
          </a:xfrm>
          <a:prstGeom prst="rect">
            <a:avLst/>
          </a:prstGeom>
        </p:spPr>
        <p:txBody>
          <a:bodyPr vert="horz" lIns="96634" tIns="48317" rIns="96634" bIns="48317"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4" cy="513507"/>
          </a:xfrm>
          <a:prstGeom prst="rect">
            <a:avLst/>
          </a:prstGeom>
        </p:spPr>
        <p:txBody>
          <a:bodyPr vert="horz" lIns="96634" tIns="48317" rIns="96634" bIns="48317" rtlCol="0" anchor="b"/>
          <a:lstStyle>
            <a:lvl1pPr algn="r">
              <a:defRPr sz="1300"/>
            </a:lvl1pPr>
          </a:lstStyle>
          <a:p>
            <a:fld id="{CB3625BC-CBCA-4FD0-A5D2-696DA81A463C}" type="slidenum">
              <a:rPr kumimoji="1" lang="ja-JP" altLang="en-US" smtClean="0"/>
              <a:t>‹#›</a:t>
            </a:fld>
            <a:endParaRPr kumimoji="1" lang="ja-JP" altLang="en-US"/>
          </a:p>
        </p:txBody>
      </p:sp>
    </p:spTree>
    <p:extLst>
      <p:ext uri="{BB962C8B-B14F-4D97-AF65-F5344CB8AC3E}">
        <p14:creationId xmlns:p14="http://schemas.microsoft.com/office/powerpoint/2010/main" val="3236140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B3625BC-CBCA-4FD0-A5D2-696DA81A463C}" type="slidenum">
              <a:rPr kumimoji="1" lang="ja-JP" altLang="en-US" smtClean="0"/>
              <a:t>2</a:t>
            </a:fld>
            <a:endParaRPr kumimoji="1" lang="ja-JP" altLang="en-US"/>
          </a:p>
        </p:txBody>
      </p:sp>
    </p:spTree>
    <p:extLst>
      <p:ext uri="{BB962C8B-B14F-4D97-AF65-F5344CB8AC3E}">
        <p14:creationId xmlns:p14="http://schemas.microsoft.com/office/powerpoint/2010/main" val="407703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483169">
              <a:defRPr/>
            </a:pPr>
            <a:fld id="{CB3625BC-CBCA-4FD0-A5D2-696DA81A463C}" type="slidenum">
              <a:rPr kumimoji="1" lang="ja-JP" altLang="en-US">
                <a:solidFill>
                  <a:prstClr val="black"/>
                </a:solidFill>
                <a:latin typeface="游ゴシック" panose="020F0502020204030204"/>
                <a:ea typeface="游ゴシック" panose="020B0400000000000000" pitchFamily="50" charset="-128"/>
              </a:rPr>
              <a:pPr defTabSz="483169">
                <a:defRPr/>
              </a:pPr>
              <a:t>25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5071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483169">
              <a:defRPr/>
            </a:pPr>
            <a:fld id="{CB3625BC-CBCA-4FD0-A5D2-696DA81A463C}" type="slidenum">
              <a:rPr kumimoji="1" lang="ja-JP" altLang="en-US">
                <a:solidFill>
                  <a:prstClr val="black"/>
                </a:solidFill>
                <a:latin typeface="游ゴシック" panose="020F0502020204030204"/>
                <a:ea typeface="游ゴシック" panose="020B0400000000000000" pitchFamily="50" charset="-128"/>
              </a:rPr>
              <a:pPr defTabSz="483169">
                <a:defRPr/>
              </a:pPr>
              <a:t>26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36754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483169">
              <a:defRPr/>
            </a:pPr>
            <a:fld id="{CB3625BC-CBCA-4FD0-A5D2-696DA81A463C}" type="slidenum">
              <a:rPr kumimoji="1" lang="ja-JP" altLang="en-US">
                <a:solidFill>
                  <a:prstClr val="black"/>
                </a:solidFill>
                <a:latin typeface="游ゴシック" panose="020F0502020204030204"/>
                <a:ea typeface="游ゴシック" panose="020B0400000000000000" pitchFamily="50" charset="-128"/>
              </a:rPr>
              <a:pPr defTabSz="483169">
                <a:defRPr/>
              </a:pPr>
              <a:t>27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6986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B3625BC-CBCA-4FD0-A5D2-696DA81A463C}" type="slidenum">
              <a:rPr kumimoji="1" lang="ja-JP" altLang="en-US" smtClean="0"/>
              <a:t>3</a:t>
            </a:fld>
            <a:endParaRPr kumimoji="1" lang="ja-JP" altLang="en-US"/>
          </a:p>
        </p:txBody>
      </p:sp>
    </p:spTree>
    <p:extLst>
      <p:ext uri="{BB962C8B-B14F-4D97-AF65-F5344CB8AC3E}">
        <p14:creationId xmlns:p14="http://schemas.microsoft.com/office/powerpoint/2010/main" val="1976948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8D32D-1528-66D1-F990-E48B8F5FDC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13D9A9-0AA1-8A59-D5B3-1B004CA479E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5AEEC5F-9C3A-9F42-F6A8-1FE6E02AAAE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F923131-6D7E-42C5-5987-558FA84E6258}"/>
              </a:ext>
            </a:extLst>
          </p:cNvPr>
          <p:cNvSpPr>
            <a:spLocks noGrp="1"/>
          </p:cNvSpPr>
          <p:nvPr>
            <p:ph type="sldNum" sz="quarter" idx="10"/>
          </p:nvPr>
        </p:nvSpPr>
        <p:spPr/>
        <p:txBody>
          <a:bodyPr/>
          <a:lstStyle/>
          <a:p>
            <a:pPr defTabSz="483169">
              <a:defRPr/>
            </a:pPr>
            <a:fld id="{CB3625BC-CBCA-4FD0-A5D2-696DA81A463C}" type="slidenum">
              <a:rPr kumimoji="1" lang="ja-JP" altLang="en-US">
                <a:solidFill>
                  <a:prstClr val="black"/>
                </a:solidFill>
                <a:latin typeface="游ゴシック" panose="020F0502020204030204"/>
                <a:ea typeface="游ゴシック" panose="020B0400000000000000" pitchFamily="50" charset="-128"/>
              </a:rPr>
              <a:pPr defTabSz="483169">
                <a:defRPr/>
              </a:pPr>
              <a:t>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79514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83169">
              <a:defRPr/>
            </a:pPr>
            <a:fld id="{CB3625BC-CBCA-4FD0-A5D2-696DA81A463C}" type="slidenum">
              <a:rPr kumimoji="1" lang="ja-JP" altLang="en-US">
                <a:solidFill>
                  <a:prstClr val="black"/>
                </a:solidFill>
                <a:latin typeface="游ゴシック" panose="020F0502020204030204"/>
                <a:ea typeface="游ゴシック" panose="020B0400000000000000" pitchFamily="50" charset="-128"/>
              </a:rPr>
              <a:pPr defTabSz="483169">
                <a:defRPr/>
              </a:pPr>
              <a:t>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80947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B3625BC-CBCA-4FD0-A5D2-696DA81A463C}" type="slidenum">
              <a:rPr kumimoji="1" lang="ja-JP" altLang="en-US" smtClean="0"/>
              <a:t>13</a:t>
            </a:fld>
            <a:endParaRPr kumimoji="1" lang="ja-JP" altLang="en-US"/>
          </a:p>
        </p:txBody>
      </p:sp>
    </p:spTree>
    <p:extLst>
      <p:ext uri="{BB962C8B-B14F-4D97-AF65-F5344CB8AC3E}">
        <p14:creationId xmlns:p14="http://schemas.microsoft.com/office/powerpoint/2010/main" val="2228626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83169">
              <a:defRPr/>
            </a:pPr>
            <a:fld id="{CB3625BC-CBCA-4FD0-A5D2-696DA81A463C}" type="slidenum">
              <a:rPr kumimoji="1" lang="ja-JP" altLang="en-US">
                <a:solidFill>
                  <a:prstClr val="black"/>
                </a:solidFill>
                <a:latin typeface="游ゴシック" panose="020F0502020204030204"/>
                <a:ea typeface="游ゴシック" panose="020B0400000000000000" pitchFamily="50" charset="-128"/>
              </a:rPr>
              <a:pPr defTabSz="483169">
                <a:defRPr/>
              </a:pPr>
              <a:t>16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8183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83169">
              <a:defRPr/>
            </a:pPr>
            <a:fld id="{CB3625BC-CBCA-4FD0-A5D2-696DA81A463C}" type="slidenum">
              <a:rPr kumimoji="1" lang="ja-JP" altLang="en-US">
                <a:solidFill>
                  <a:prstClr val="black"/>
                </a:solidFill>
                <a:latin typeface="游ゴシック" panose="020F0502020204030204"/>
                <a:ea typeface="游ゴシック" panose="020B0400000000000000" pitchFamily="50" charset="-128"/>
              </a:rPr>
              <a:pPr defTabSz="483169">
                <a:defRPr/>
              </a:pPr>
              <a:t>22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4973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483169">
              <a:defRPr/>
            </a:pPr>
            <a:fld id="{CB3625BC-CBCA-4FD0-A5D2-696DA81A463C}" type="slidenum">
              <a:rPr kumimoji="1" lang="ja-JP" altLang="en-US">
                <a:solidFill>
                  <a:prstClr val="black"/>
                </a:solidFill>
                <a:latin typeface="游ゴシック" panose="020F0502020204030204"/>
                <a:ea typeface="游ゴシック" panose="020B0400000000000000" pitchFamily="50" charset="-128"/>
              </a:rPr>
              <a:pPr defTabSz="483169">
                <a:defRPr/>
              </a:pPr>
              <a:t>23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23981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483169">
              <a:defRPr/>
            </a:pPr>
            <a:fld id="{CB3625BC-CBCA-4FD0-A5D2-696DA81A463C}" type="slidenum">
              <a:rPr kumimoji="1" lang="ja-JP" altLang="en-US">
                <a:solidFill>
                  <a:prstClr val="black"/>
                </a:solidFill>
                <a:latin typeface="游ゴシック" panose="020F0502020204030204"/>
                <a:ea typeface="游ゴシック" panose="020B0400000000000000" pitchFamily="50" charset="-128"/>
              </a:rPr>
              <a:pPr defTabSz="483169">
                <a:defRPr/>
              </a:pPr>
              <a:t>24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012841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3AF8376-C455-4A19-8FAF-DC5EF505C9D3}"/>
              </a:ext>
            </a:extLst>
          </p:cNvPr>
          <p:cNvPicPr>
            <a:picLocks noChangeAspect="1"/>
          </p:cNvPicPr>
          <p:nvPr userDrawn="1"/>
        </p:nvPicPr>
        <p:blipFill>
          <a:blip r:embed="rId2"/>
          <a:stretch>
            <a:fillRect/>
          </a:stretch>
        </p:blipFill>
        <p:spPr>
          <a:xfrm>
            <a:off x="7970" y="6484694"/>
            <a:ext cx="12216865" cy="373306"/>
          </a:xfrm>
          <a:prstGeom prst="rect">
            <a:avLst/>
          </a:prstGeom>
        </p:spPr>
      </p:pic>
      <p:sp>
        <p:nvSpPr>
          <p:cNvPr id="8" name="フッター プレースホルダー 17">
            <a:extLst>
              <a:ext uri="{FF2B5EF4-FFF2-40B4-BE49-F238E27FC236}">
                <a16:creationId xmlns:a16="http://schemas.microsoft.com/office/drawing/2014/main" id="{774C3C1F-30C8-4432-B0A5-D7584650E663}"/>
              </a:ext>
            </a:extLst>
          </p:cNvPr>
          <p:cNvSpPr txBox="1">
            <a:spLocks/>
          </p:cNvSpPr>
          <p:nvPr userDrawn="1"/>
        </p:nvSpPr>
        <p:spPr>
          <a:xfrm>
            <a:off x="326909" y="6417802"/>
            <a:ext cx="5976664" cy="319096"/>
          </a:xfrm>
          <a:prstGeom prst="rect">
            <a:avLst/>
          </a:prstGeom>
        </p:spPr>
        <p:txBody>
          <a:bodyPr vert="horz" lIns="0" tIns="0" rIns="0" bIns="0" rtlCol="0" anchor="b"/>
          <a:lstStyle>
            <a:defPPr>
              <a:defRPr lang="en-US"/>
            </a:defPPr>
            <a:lvl1pPr marL="0" algn="l" defTabSz="457200" rtl="0" eaLnBrk="1" latinLnBrk="0" hangingPunct="1">
              <a:defRPr sz="800" b="0" i="0" kern="1200" spc="3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spc="0" dirty="0">
                <a:solidFill>
                  <a:schemeClr val="bg1"/>
                </a:solidFill>
              </a:rPr>
              <a:t>Copyright© 2025 Nikkei Business Publications,Inc. All rights reserved.</a:t>
            </a:r>
            <a:endParaRPr kumimoji="1" lang="ja-JP" altLang="en-US" b="1" spc="0" dirty="0">
              <a:solidFill>
                <a:schemeClr val="bg1"/>
              </a:solidFill>
            </a:endParaRPr>
          </a:p>
        </p:txBody>
      </p:sp>
      <p:pic>
        <p:nvPicPr>
          <p:cNvPr id="9" name="図 8">
            <a:extLst>
              <a:ext uri="{FF2B5EF4-FFF2-40B4-BE49-F238E27FC236}">
                <a16:creationId xmlns:a16="http://schemas.microsoft.com/office/drawing/2014/main" id="{14AD969B-B360-414E-9BA3-1538353353D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8030"/>
            <a:ext cx="12192000" cy="723900"/>
          </a:xfrm>
          <a:prstGeom prst="rect">
            <a:avLst/>
          </a:prstGeom>
        </p:spPr>
      </p:pic>
      <p:pic>
        <p:nvPicPr>
          <p:cNvPr id="2" name="図 1">
            <a:extLst>
              <a:ext uri="{FF2B5EF4-FFF2-40B4-BE49-F238E27FC236}">
                <a16:creationId xmlns:a16="http://schemas.microsoft.com/office/drawing/2014/main" id="{85277C6C-1321-C0D0-44BE-25021AB59D6B}"/>
              </a:ext>
            </a:extLst>
          </p:cNvPr>
          <p:cNvPicPr>
            <a:picLocks noChangeAspect="1"/>
          </p:cNvPicPr>
          <p:nvPr userDrawn="1"/>
        </p:nvPicPr>
        <p:blipFill rotWithShape="1">
          <a:blip r:embed="rId4"/>
          <a:srcRect b="89013"/>
          <a:stretch/>
        </p:blipFill>
        <p:spPr>
          <a:xfrm>
            <a:off x="-1" y="-36274"/>
            <a:ext cx="12192000" cy="752144"/>
          </a:xfrm>
          <a:prstGeom prst="rect">
            <a:avLst/>
          </a:prstGeom>
        </p:spPr>
      </p:pic>
      <p:pic>
        <p:nvPicPr>
          <p:cNvPr id="4" name="図 3" descr="ロゴ, 会社名&#10;&#10;自動的に生成された説明">
            <a:extLst>
              <a:ext uri="{FF2B5EF4-FFF2-40B4-BE49-F238E27FC236}">
                <a16:creationId xmlns:a16="http://schemas.microsoft.com/office/drawing/2014/main" id="{DF75D4A1-E708-1096-C910-6CDC0CA563B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34315" b="35164"/>
          <a:stretch/>
        </p:blipFill>
        <p:spPr>
          <a:xfrm>
            <a:off x="9881641" y="154699"/>
            <a:ext cx="2310358" cy="370198"/>
          </a:xfrm>
          <a:prstGeom prst="rect">
            <a:avLst/>
          </a:prstGeom>
        </p:spPr>
      </p:pic>
    </p:spTree>
    <p:extLst>
      <p:ext uri="{BB962C8B-B14F-4D97-AF65-F5344CB8AC3E}">
        <p14:creationId xmlns:p14="http://schemas.microsoft.com/office/powerpoint/2010/main" val="422927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pic>
        <p:nvPicPr>
          <p:cNvPr id="3" name="図 2" descr="背景パターン&#10;&#10;AI 生成コンテンツは誤りを含む可能性があります。">
            <a:extLst>
              <a:ext uri="{FF2B5EF4-FFF2-40B4-BE49-F238E27FC236}">
                <a16:creationId xmlns:a16="http://schemas.microsoft.com/office/drawing/2014/main" id="{BF2EAF07-F30F-9267-FED7-2944F9A507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正方形/長方形 4">
            <a:extLst>
              <a:ext uri="{FF2B5EF4-FFF2-40B4-BE49-F238E27FC236}">
                <a16:creationId xmlns:a16="http://schemas.microsoft.com/office/drawing/2014/main" id="{E5839A57-F831-10D2-EDEE-AB9321CF73CE}"/>
              </a:ext>
            </a:extLst>
          </p:cNvPr>
          <p:cNvSpPr/>
          <p:nvPr userDrawn="1"/>
        </p:nvSpPr>
        <p:spPr>
          <a:xfrm>
            <a:off x="695400" y="404664"/>
            <a:ext cx="10657184" cy="6132760"/>
          </a:xfrm>
          <a:prstGeom prst="rect">
            <a:avLst/>
          </a:prstGeom>
          <a:solidFill>
            <a:srgbClr val="FFFFFF">
              <a:alpha val="38039"/>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ja-JP" altLang="en-US" sz="1200" b="1" spc="300" dirty="0">
              <a:solidFill>
                <a:schemeClr val="bg1"/>
              </a:solidFill>
            </a:endParaRPr>
          </a:p>
        </p:txBody>
      </p:sp>
      <p:sp>
        <p:nvSpPr>
          <p:cNvPr id="6" name="正方形/長方形 5">
            <a:extLst>
              <a:ext uri="{FF2B5EF4-FFF2-40B4-BE49-F238E27FC236}">
                <a16:creationId xmlns:a16="http://schemas.microsoft.com/office/drawing/2014/main" id="{18126C50-E63C-062A-FEF5-1B74EB63F04B}"/>
              </a:ext>
            </a:extLst>
          </p:cNvPr>
          <p:cNvSpPr/>
          <p:nvPr userDrawn="1"/>
        </p:nvSpPr>
        <p:spPr>
          <a:xfrm>
            <a:off x="1199456" y="692696"/>
            <a:ext cx="9793088" cy="5616624"/>
          </a:xfrm>
          <a:prstGeom prst="rect">
            <a:avLst/>
          </a:prstGeom>
          <a:solidFill>
            <a:schemeClr val="bg1">
              <a:alpha val="7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Tree>
    <p:extLst>
      <p:ext uri="{BB962C8B-B14F-4D97-AF65-F5344CB8AC3E}">
        <p14:creationId xmlns:p14="http://schemas.microsoft.com/office/powerpoint/2010/main" val="184289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E1F9760-BBC3-9AD5-6CA0-3D56FE8DDADD}"/>
              </a:ext>
            </a:extLst>
          </p:cNvPr>
          <p:cNvPicPr>
            <a:picLocks noChangeAspect="1"/>
          </p:cNvPicPr>
          <p:nvPr userDrawn="1"/>
        </p:nvPicPr>
        <p:blipFill>
          <a:blip r:embed="rId2"/>
          <a:stretch>
            <a:fillRect/>
          </a:stretch>
        </p:blipFill>
        <p:spPr>
          <a:xfrm>
            <a:off x="0" y="-29369"/>
            <a:ext cx="12192000" cy="826851"/>
          </a:xfrm>
          <a:prstGeom prst="rect">
            <a:avLst/>
          </a:prstGeom>
        </p:spPr>
      </p:pic>
      <p:pic>
        <p:nvPicPr>
          <p:cNvPr id="10" name="図 9">
            <a:extLst>
              <a:ext uri="{FF2B5EF4-FFF2-40B4-BE49-F238E27FC236}">
                <a16:creationId xmlns:a16="http://schemas.microsoft.com/office/drawing/2014/main" id="{B70661CB-6C61-E7DB-2B2B-7709574248F9}"/>
              </a:ext>
            </a:extLst>
          </p:cNvPr>
          <p:cNvPicPr>
            <a:picLocks noChangeAspect="1"/>
          </p:cNvPicPr>
          <p:nvPr userDrawn="1"/>
        </p:nvPicPr>
        <p:blipFill>
          <a:blip r:embed="rId3"/>
          <a:stretch>
            <a:fillRect/>
          </a:stretch>
        </p:blipFill>
        <p:spPr>
          <a:xfrm>
            <a:off x="0" y="6624738"/>
            <a:ext cx="12192000" cy="234658"/>
          </a:xfrm>
          <a:prstGeom prst="rect">
            <a:avLst/>
          </a:prstGeom>
        </p:spPr>
      </p:pic>
      <p:sp>
        <p:nvSpPr>
          <p:cNvPr id="11" name="フッター プレースホルダー 17">
            <a:extLst>
              <a:ext uri="{FF2B5EF4-FFF2-40B4-BE49-F238E27FC236}">
                <a16:creationId xmlns:a16="http://schemas.microsoft.com/office/drawing/2014/main" id="{A0FC1B9A-7D42-6524-0392-04DC95F85633}"/>
              </a:ext>
            </a:extLst>
          </p:cNvPr>
          <p:cNvSpPr txBox="1">
            <a:spLocks/>
          </p:cNvSpPr>
          <p:nvPr userDrawn="1"/>
        </p:nvSpPr>
        <p:spPr>
          <a:xfrm>
            <a:off x="335360" y="6525344"/>
            <a:ext cx="5976664" cy="319096"/>
          </a:xfrm>
          <a:prstGeom prst="rect">
            <a:avLst/>
          </a:prstGeom>
        </p:spPr>
        <p:txBody>
          <a:bodyPr vert="horz" lIns="0" tIns="0" rIns="0" bIns="0" rtlCol="0" anchor="b"/>
          <a:lstStyle>
            <a:defPPr>
              <a:defRPr lang="en-US"/>
            </a:defPPr>
            <a:lvl1pPr marL="0" algn="l" defTabSz="457200" rtl="0" eaLnBrk="1" latinLnBrk="0" hangingPunct="1">
              <a:defRPr sz="800" b="0" i="0" kern="1200" spc="3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spc="0" dirty="0">
                <a:solidFill>
                  <a:schemeClr val="bg1"/>
                </a:solidFill>
              </a:rPr>
              <a:t>Copyright© 2026 Nikkei Business Publications,Inc. All rights reserved.</a:t>
            </a:r>
            <a:endParaRPr kumimoji="1" lang="ja-JP" altLang="en-US" b="1" spc="0" dirty="0">
              <a:solidFill>
                <a:schemeClr val="bg1"/>
              </a:solidFill>
            </a:endParaRPr>
          </a:p>
        </p:txBody>
      </p:sp>
      <p:sp>
        <p:nvSpPr>
          <p:cNvPr id="3" name="Freeform 5">
            <a:extLst>
              <a:ext uri="{FF2B5EF4-FFF2-40B4-BE49-F238E27FC236}">
                <a16:creationId xmlns:a16="http://schemas.microsoft.com/office/drawing/2014/main" id="{56226C41-01DA-1685-4C21-A61AB4811B78}"/>
              </a:ext>
            </a:extLst>
          </p:cNvPr>
          <p:cNvSpPr/>
          <p:nvPr userDrawn="1"/>
        </p:nvSpPr>
        <p:spPr>
          <a:xfrm>
            <a:off x="10128448" y="260648"/>
            <a:ext cx="1872208" cy="361663"/>
          </a:xfrm>
          <a:custGeom>
            <a:avLst/>
            <a:gdLst/>
            <a:ahLst/>
            <a:cxnLst/>
            <a:rect l="l" t="t" r="r" b="b"/>
            <a:pathLst>
              <a:path w="4388356" h="954467">
                <a:moveTo>
                  <a:pt x="0" y="0"/>
                </a:moveTo>
                <a:lnTo>
                  <a:pt x="4388356" y="0"/>
                </a:lnTo>
                <a:lnTo>
                  <a:pt x="4388356" y="954467"/>
                </a:lnTo>
                <a:lnTo>
                  <a:pt x="0" y="954467"/>
                </a:lnTo>
                <a:lnTo>
                  <a:pt x="0" y="0"/>
                </a:lnTo>
                <a:close/>
              </a:path>
            </a:pathLst>
          </a:custGeom>
          <a:blipFill>
            <a:blip r:embed="rId4"/>
            <a:stretch>
              <a:fillRect/>
            </a:stretch>
          </a:blipFill>
        </p:spPr>
        <p:txBody>
          <a:bodyPr/>
          <a:lstStyle/>
          <a:p>
            <a:endParaRPr lang="ja-JP" altLang="en-US"/>
          </a:p>
        </p:txBody>
      </p:sp>
    </p:spTree>
    <p:extLst>
      <p:ext uri="{BB962C8B-B14F-4D97-AF65-F5344CB8AC3E}">
        <p14:creationId xmlns:p14="http://schemas.microsoft.com/office/powerpoint/2010/main" val="287119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410A778-5318-D19A-3262-E244008AFD2F}"/>
              </a:ext>
            </a:extLst>
          </p:cNvPr>
          <p:cNvPicPr>
            <a:picLocks noChangeAspect="1"/>
          </p:cNvPicPr>
          <p:nvPr userDrawn="1"/>
        </p:nvPicPr>
        <p:blipFill>
          <a:blip r:embed="rId2"/>
          <a:stretch>
            <a:fillRect/>
          </a:stretch>
        </p:blipFill>
        <p:spPr>
          <a:xfrm>
            <a:off x="0" y="6624738"/>
            <a:ext cx="12192000" cy="234658"/>
          </a:xfrm>
          <a:prstGeom prst="rect">
            <a:avLst/>
          </a:prstGeom>
        </p:spPr>
      </p:pic>
      <p:sp>
        <p:nvSpPr>
          <p:cNvPr id="8" name="フッター プレースホルダー 17">
            <a:extLst>
              <a:ext uri="{FF2B5EF4-FFF2-40B4-BE49-F238E27FC236}">
                <a16:creationId xmlns:a16="http://schemas.microsoft.com/office/drawing/2014/main" id="{774C3C1F-30C8-4432-B0A5-D7584650E663}"/>
              </a:ext>
            </a:extLst>
          </p:cNvPr>
          <p:cNvSpPr txBox="1">
            <a:spLocks/>
          </p:cNvSpPr>
          <p:nvPr userDrawn="1"/>
        </p:nvSpPr>
        <p:spPr>
          <a:xfrm>
            <a:off x="335360" y="6525344"/>
            <a:ext cx="5976664" cy="319096"/>
          </a:xfrm>
          <a:prstGeom prst="rect">
            <a:avLst/>
          </a:prstGeom>
        </p:spPr>
        <p:txBody>
          <a:bodyPr vert="horz" lIns="0" tIns="0" rIns="0" bIns="0" rtlCol="0" anchor="b"/>
          <a:lstStyle>
            <a:defPPr>
              <a:defRPr lang="en-US"/>
            </a:defPPr>
            <a:lvl1pPr marL="0" algn="l" defTabSz="457200" rtl="0" eaLnBrk="1" latinLnBrk="0" hangingPunct="1">
              <a:defRPr sz="800" b="0" i="0" kern="1200" spc="3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spc="0" dirty="0">
                <a:solidFill>
                  <a:schemeClr val="bg1"/>
                </a:solidFill>
              </a:rPr>
              <a:t>Copyright© 2026 Nikkei Business Publications,Inc. All rights reserved.</a:t>
            </a:r>
            <a:endParaRPr kumimoji="1" lang="ja-JP" altLang="en-US" b="1" spc="0" dirty="0">
              <a:solidFill>
                <a:schemeClr val="bg1"/>
              </a:solidFill>
            </a:endParaRPr>
          </a:p>
        </p:txBody>
      </p:sp>
      <p:pic>
        <p:nvPicPr>
          <p:cNvPr id="7" name="図 6">
            <a:extLst>
              <a:ext uri="{FF2B5EF4-FFF2-40B4-BE49-F238E27FC236}">
                <a16:creationId xmlns:a16="http://schemas.microsoft.com/office/drawing/2014/main" id="{9EB771EA-FEF8-9757-E682-52C8529D1D70}"/>
              </a:ext>
            </a:extLst>
          </p:cNvPr>
          <p:cNvPicPr>
            <a:picLocks noChangeAspect="1"/>
          </p:cNvPicPr>
          <p:nvPr userDrawn="1"/>
        </p:nvPicPr>
        <p:blipFill>
          <a:blip r:embed="rId3"/>
          <a:stretch>
            <a:fillRect/>
          </a:stretch>
        </p:blipFill>
        <p:spPr>
          <a:xfrm>
            <a:off x="0" y="-29369"/>
            <a:ext cx="12192000" cy="826851"/>
          </a:xfrm>
          <a:prstGeom prst="rect">
            <a:avLst/>
          </a:prstGeom>
        </p:spPr>
      </p:pic>
      <p:sp>
        <p:nvSpPr>
          <p:cNvPr id="10" name="Freeform 5">
            <a:extLst>
              <a:ext uri="{FF2B5EF4-FFF2-40B4-BE49-F238E27FC236}">
                <a16:creationId xmlns:a16="http://schemas.microsoft.com/office/drawing/2014/main" id="{F142E90D-2B6C-D24F-FAEE-CAAC576AFD64}"/>
              </a:ext>
            </a:extLst>
          </p:cNvPr>
          <p:cNvSpPr/>
          <p:nvPr userDrawn="1"/>
        </p:nvSpPr>
        <p:spPr>
          <a:xfrm>
            <a:off x="10128448" y="260648"/>
            <a:ext cx="1872208" cy="361663"/>
          </a:xfrm>
          <a:custGeom>
            <a:avLst/>
            <a:gdLst/>
            <a:ahLst/>
            <a:cxnLst/>
            <a:rect l="l" t="t" r="r" b="b"/>
            <a:pathLst>
              <a:path w="4388356" h="954467">
                <a:moveTo>
                  <a:pt x="0" y="0"/>
                </a:moveTo>
                <a:lnTo>
                  <a:pt x="4388356" y="0"/>
                </a:lnTo>
                <a:lnTo>
                  <a:pt x="4388356" y="954467"/>
                </a:lnTo>
                <a:lnTo>
                  <a:pt x="0" y="954467"/>
                </a:lnTo>
                <a:lnTo>
                  <a:pt x="0" y="0"/>
                </a:lnTo>
                <a:close/>
              </a:path>
            </a:pathLst>
          </a:custGeom>
          <a:blipFill>
            <a:blip r:embed="rId4"/>
            <a:stretch>
              <a:fillRect/>
            </a:stretch>
          </a:blipFill>
        </p:spPr>
        <p:txBody>
          <a:bodyPr/>
          <a:lstStyle/>
          <a:p>
            <a:endParaRPr lang="ja-JP" altLang="en-US"/>
          </a:p>
        </p:txBody>
      </p:sp>
    </p:spTree>
    <p:extLst>
      <p:ext uri="{BB962C8B-B14F-4D97-AF65-F5344CB8AC3E}">
        <p14:creationId xmlns:p14="http://schemas.microsoft.com/office/powerpoint/2010/main" val="2969835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8" name="フッター プレースホルダー 17">
            <a:extLst>
              <a:ext uri="{FF2B5EF4-FFF2-40B4-BE49-F238E27FC236}">
                <a16:creationId xmlns:a16="http://schemas.microsoft.com/office/drawing/2014/main" id="{774C3C1F-30C8-4432-B0A5-D7584650E663}"/>
              </a:ext>
            </a:extLst>
          </p:cNvPr>
          <p:cNvSpPr txBox="1">
            <a:spLocks/>
          </p:cNvSpPr>
          <p:nvPr userDrawn="1"/>
        </p:nvSpPr>
        <p:spPr>
          <a:xfrm>
            <a:off x="326909" y="6417802"/>
            <a:ext cx="5976664" cy="319096"/>
          </a:xfrm>
          <a:prstGeom prst="rect">
            <a:avLst/>
          </a:prstGeom>
        </p:spPr>
        <p:txBody>
          <a:bodyPr vert="horz" lIns="0" tIns="0" rIns="0" bIns="0" rtlCol="0" anchor="b"/>
          <a:lstStyle>
            <a:defPPr>
              <a:defRPr lang="en-US"/>
            </a:defPPr>
            <a:lvl1pPr marL="0" algn="l" defTabSz="457200" rtl="0" eaLnBrk="1" latinLnBrk="0" hangingPunct="1">
              <a:defRPr sz="800" b="0" i="0" kern="1200" spc="3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spc="0" dirty="0">
                <a:solidFill>
                  <a:schemeClr val="bg1"/>
                </a:solidFill>
              </a:rPr>
              <a:t>Copyright© 2023 Nikkei Business Publications,Inc. All rights reserved.</a:t>
            </a:r>
            <a:endParaRPr kumimoji="1" lang="ja-JP" altLang="en-US" b="1" spc="0" dirty="0">
              <a:solidFill>
                <a:schemeClr val="bg1"/>
              </a:solidFill>
            </a:endParaRPr>
          </a:p>
        </p:txBody>
      </p:sp>
      <p:sp>
        <p:nvSpPr>
          <p:cNvPr id="3" name="フッター プレースホルダー 17">
            <a:extLst>
              <a:ext uri="{FF2B5EF4-FFF2-40B4-BE49-F238E27FC236}">
                <a16:creationId xmlns:a16="http://schemas.microsoft.com/office/drawing/2014/main" id="{D08B2B66-7F18-AAE2-F5EB-9B6AF6322F0D}"/>
              </a:ext>
            </a:extLst>
          </p:cNvPr>
          <p:cNvSpPr txBox="1">
            <a:spLocks/>
          </p:cNvSpPr>
          <p:nvPr userDrawn="1"/>
        </p:nvSpPr>
        <p:spPr>
          <a:xfrm>
            <a:off x="326909" y="6417802"/>
            <a:ext cx="5976664" cy="319096"/>
          </a:xfrm>
          <a:prstGeom prst="rect">
            <a:avLst/>
          </a:prstGeom>
        </p:spPr>
        <p:txBody>
          <a:bodyPr vert="horz" lIns="0" tIns="0" rIns="0" bIns="0" rtlCol="0" anchor="b"/>
          <a:lstStyle>
            <a:defPPr>
              <a:defRPr lang="en-US"/>
            </a:defPPr>
            <a:lvl1pPr marL="0" algn="l" defTabSz="457200" rtl="0" eaLnBrk="1" latinLnBrk="0" hangingPunct="1">
              <a:defRPr sz="800" b="0" i="0" kern="1200" spc="3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spc="0" dirty="0">
                <a:solidFill>
                  <a:schemeClr val="bg1"/>
                </a:solidFill>
              </a:rPr>
              <a:t>Copyright© 2024 Nikkei Business Publications,Inc. All rights reserved.</a:t>
            </a:r>
            <a:endParaRPr kumimoji="1" lang="ja-JP" altLang="en-US" b="1" spc="0" dirty="0">
              <a:solidFill>
                <a:schemeClr val="bg1"/>
              </a:solidFill>
            </a:endParaRPr>
          </a:p>
        </p:txBody>
      </p:sp>
      <p:pic>
        <p:nvPicPr>
          <p:cNvPr id="7" name="図 6">
            <a:extLst>
              <a:ext uri="{FF2B5EF4-FFF2-40B4-BE49-F238E27FC236}">
                <a16:creationId xmlns:a16="http://schemas.microsoft.com/office/drawing/2014/main" id="{C7452B50-973C-8E3A-EDA7-9E4BEA3CB04C}"/>
              </a:ext>
            </a:extLst>
          </p:cNvPr>
          <p:cNvPicPr>
            <a:picLocks noChangeAspect="1"/>
          </p:cNvPicPr>
          <p:nvPr userDrawn="1"/>
        </p:nvPicPr>
        <p:blipFill>
          <a:blip r:embed="rId2"/>
          <a:stretch>
            <a:fillRect/>
          </a:stretch>
        </p:blipFill>
        <p:spPr>
          <a:xfrm>
            <a:off x="0" y="-29369"/>
            <a:ext cx="12192000" cy="826851"/>
          </a:xfrm>
          <a:prstGeom prst="rect">
            <a:avLst/>
          </a:prstGeom>
        </p:spPr>
      </p:pic>
      <p:pic>
        <p:nvPicPr>
          <p:cNvPr id="10" name="図 9">
            <a:extLst>
              <a:ext uri="{FF2B5EF4-FFF2-40B4-BE49-F238E27FC236}">
                <a16:creationId xmlns:a16="http://schemas.microsoft.com/office/drawing/2014/main" id="{FBB8A71F-A086-59E6-670C-C462703B81CF}"/>
              </a:ext>
            </a:extLst>
          </p:cNvPr>
          <p:cNvPicPr>
            <a:picLocks noChangeAspect="1"/>
          </p:cNvPicPr>
          <p:nvPr userDrawn="1"/>
        </p:nvPicPr>
        <p:blipFill>
          <a:blip r:embed="rId3"/>
          <a:stretch>
            <a:fillRect/>
          </a:stretch>
        </p:blipFill>
        <p:spPr>
          <a:xfrm>
            <a:off x="0" y="6624738"/>
            <a:ext cx="12192000" cy="234658"/>
          </a:xfrm>
          <a:prstGeom prst="rect">
            <a:avLst/>
          </a:prstGeom>
        </p:spPr>
      </p:pic>
      <p:sp>
        <p:nvSpPr>
          <p:cNvPr id="11" name="フッター プレースホルダー 17">
            <a:extLst>
              <a:ext uri="{FF2B5EF4-FFF2-40B4-BE49-F238E27FC236}">
                <a16:creationId xmlns:a16="http://schemas.microsoft.com/office/drawing/2014/main" id="{44F19B5E-BD41-5B20-C42F-A019B17346CF}"/>
              </a:ext>
            </a:extLst>
          </p:cNvPr>
          <p:cNvSpPr txBox="1">
            <a:spLocks/>
          </p:cNvSpPr>
          <p:nvPr userDrawn="1"/>
        </p:nvSpPr>
        <p:spPr>
          <a:xfrm>
            <a:off x="335360" y="6525344"/>
            <a:ext cx="5976664" cy="319096"/>
          </a:xfrm>
          <a:prstGeom prst="rect">
            <a:avLst/>
          </a:prstGeom>
        </p:spPr>
        <p:txBody>
          <a:bodyPr vert="horz" lIns="0" tIns="0" rIns="0" bIns="0" rtlCol="0" anchor="b"/>
          <a:lstStyle>
            <a:defPPr>
              <a:defRPr lang="en-US"/>
            </a:defPPr>
            <a:lvl1pPr marL="0" algn="l" defTabSz="457200" rtl="0" eaLnBrk="1" latinLnBrk="0" hangingPunct="1">
              <a:defRPr sz="800" b="0" i="0" kern="1200" spc="3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spc="0" dirty="0">
                <a:solidFill>
                  <a:schemeClr val="bg1"/>
                </a:solidFill>
              </a:rPr>
              <a:t>Copyright© 2026 Nikkei Business Publications,Inc. All rights reserved.</a:t>
            </a:r>
            <a:endParaRPr kumimoji="1" lang="ja-JP" altLang="en-US" b="1" spc="0" dirty="0">
              <a:solidFill>
                <a:schemeClr val="bg1"/>
              </a:solidFill>
            </a:endParaRPr>
          </a:p>
        </p:txBody>
      </p:sp>
      <p:sp>
        <p:nvSpPr>
          <p:cNvPr id="12" name="Freeform 5">
            <a:extLst>
              <a:ext uri="{FF2B5EF4-FFF2-40B4-BE49-F238E27FC236}">
                <a16:creationId xmlns:a16="http://schemas.microsoft.com/office/drawing/2014/main" id="{E08E1E07-E22C-1052-9BCC-5875491633A0}"/>
              </a:ext>
            </a:extLst>
          </p:cNvPr>
          <p:cNvSpPr/>
          <p:nvPr userDrawn="1"/>
        </p:nvSpPr>
        <p:spPr>
          <a:xfrm>
            <a:off x="10128448" y="260648"/>
            <a:ext cx="1872208" cy="361663"/>
          </a:xfrm>
          <a:custGeom>
            <a:avLst/>
            <a:gdLst/>
            <a:ahLst/>
            <a:cxnLst/>
            <a:rect l="l" t="t" r="r" b="b"/>
            <a:pathLst>
              <a:path w="4388356" h="954467">
                <a:moveTo>
                  <a:pt x="0" y="0"/>
                </a:moveTo>
                <a:lnTo>
                  <a:pt x="4388356" y="0"/>
                </a:lnTo>
                <a:lnTo>
                  <a:pt x="4388356" y="954467"/>
                </a:lnTo>
                <a:lnTo>
                  <a:pt x="0" y="954467"/>
                </a:lnTo>
                <a:lnTo>
                  <a:pt x="0" y="0"/>
                </a:lnTo>
                <a:close/>
              </a:path>
            </a:pathLst>
          </a:custGeom>
          <a:blipFill>
            <a:blip r:embed="rId4"/>
            <a:stretch>
              <a:fillRect/>
            </a:stretch>
          </a:blipFill>
        </p:spPr>
        <p:txBody>
          <a:bodyPr/>
          <a:lstStyle/>
          <a:p>
            <a:endParaRPr lang="ja-JP" altLang="en-US"/>
          </a:p>
        </p:txBody>
      </p:sp>
    </p:spTree>
    <p:extLst>
      <p:ext uri="{BB962C8B-B14F-4D97-AF65-F5344CB8AC3E}">
        <p14:creationId xmlns:p14="http://schemas.microsoft.com/office/powerpoint/2010/main" val="1955329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3" name="フッター プレースホルダー 17">
            <a:extLst>
              <a:ext uri="{FF2B5EF4-FFF2-40B4-BE49-F238E27FC236}">
                <a16:creationId xmlns:a16="http://schemas.microsoft.com/office/drawing/2014/main" id="{8911DEBE-2A4F-6756-9121-CF600B7771E2}"/>
              </a:ext>
            </a:extLst>
          </p:cNvPr>
          <p:cNvSpPr txBox="1">
            <a:spLocks/>
          </p:cNvSpPr>
          <p:nvPr userDrawn="1"/>
        </p:nvSpPr>
        <p:spPr>
          <a:xfrm>
            <a:off x="326909" y="6417802"/>
            <a:ext cx="5976664" cy="319096"/>
          </a:xfrm>
          <a:prstGeom prst="rect">
            <a:avLst/>
          </a:prstGeom>
        </p:spPr>
        <p:txBody>
          <a:bodyPr vert="horz" lIns="0" tIns="0" rIns="0" bIns="0" rtlCol="0" anchor="b"/>
          <a:lstStyle>
            <a:defPPr>
              <a:defRPr lang="en-US"/>
            </a:defPPr>
            <a:lvl1pPr marL="0" algn="l" defTabSz="457200" rtl="0" eaLnBrk="1" latinLnBrk="0" hangingPunct="1">
              <a:defRPr sz="800" b="0" i="0" kern="1200" spc="3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spc="0" dirty="0">
                <a:solidFill>
                  <a:schemeClr val="bg1"/>
                </a:solidFill>
              </a:rPr>
              <a:t>Copyright© 2025 Nikkei Business Publications,Inc. All rights reserved.</a:t>
            </a:r>
            <a:endParaRPr kumimoji="1" lang="ja-JP" altLang="en-US" b="1" spc="0" dirty="0">
              <a:solidFill>
                <a:schemeClr val="bg1"/>
              </a:solidFill>
            </a:endParaRPr>
          </a:p>
        </p:txBody>
      </p:sp>
      <p:pic>
        <p:nvPicPr>
          <p:cNvPr id="5" name="図 4">
            <a:extLst>
              <a:ext uri="{FF2B5EF4-FFF2-40B4-BE49-F238E27FC236}">
                <a16:creationId xmlns:a16="http://schemas.microsoft.com/office/drawing/2014/main" id="{7C2C8B9E-D3FB-FC94-2C6F-47C29C85CCB3}"/>
              </a:ext>
            </a:extLst>
          </p:cNvPr>
          <p:cNvPicPr>
            <a:picLocks noChangeAspect="1"/>
          </p:cNvPicPr>
          <p:nvPr userDrawn="1"/>
        </p:nvPicPr>
        <p:blipFill>
          <a:blip r:embed="rId2"/>
          <a:stretch>
            <a:fillRect/>
          </a:stretch>
        </p:blipFill>
        <p:spPr>
          <a:xfrm>
            <a:off x="0" y="-29369"/>
            <a:ext cx="12192000" cy="826851"/>
          </a:xfrm>
          <a:prstGeom prst="rect">
            <a:avLst/>
          </a:prstGeom>
        </p:spPr>
      </p:pic>
      <p:pic>
        <p:nvPicPr>
          <p:cNvPr id="7" name="図 6">
            <a:extLst>
              <a:ext uri="{FF2B5EF4-FFF2-40B4-BE49-F238E27FC236}">
                <a16:creationId xmlns:a16="http://schemas.microsoft.com/office/drawing/2014/main" id="{2B203094-8BDA-FC71-70AB-230081A40005}"/>
              </a:ext>
            </a:extLst>
          </p:cNvPr>
          <p:cNvPicPr>
            <a:picLocks noChangeAspect="1"/>
          </p:cNvPicPr>
          <p:nvPr userDrawn="1"/>
        </p:nvPicPr>
        <p:blipFill>
          <a:blip r:embed="rId3"/>
          <a:stretch>
            <a:fillRect/>
          </a:stretch>
        </p:blipFill>
        <p:spPr>
          <a:xfrm>
            <a:off x="0" y="6624738"/>
            <a:ext cx="12192000" cy="234658"/>
          </a:xfrm>
          <a:prstGeom prst="rect">
            <a:avLst/>
          </a:prstGeom>
        </p:spPr>
      </p:pic>
      <p:sp>
        <p:nvSpPr>
          <p:cNvPr id="8" name="フッター プレースホルダー 17">
            <a:extLst>
              <a:ext uri="{FF2B5EF4-FFF2-40B4-BE49-F238E27FC236}">
                <a16:creationId xmlns:a16="http://schemas.microsoft.com/office/drawing/2014/main" id="{9ADA0C79-E4A8-EA12-6D45-FFB4A0028C88}"/>
              </a:ext>
            </a:extLst>
          </p:cNvPr>
          <p:cNvSpPr txBox="1">
            <a:spLocks/>
          </p:cNvSpPr>
          <p:nvPr userDrawn="1"/>
        </p:nvSpPr>
        <p:spPr>
          <a:xfrm>
            <a:off x="335360" y="6525344"/>
            <a:ext cx="5976664" cy="319096"/>
          </a:xfrm>
          <a:prstGeom prst="rect">
            <a:avLst/>
          </a:prstGeom>
        </p:spPr>
        <p:txBody>
          <a:bodyPr vert="horz" lIns="0" tIns="0" rIns="0" bIns="0" rtlCol="0" anchor="b"/>
          <a:lstStyle>
            <a:defPPr>
              <a:defRPr lang="en-US"/>
            </a:defPPr>
            <a:lvl1pPr marL="0" algn="l" defTabSz="457200" rtl="0" eaLnBrk="1" latinLnBrk="0" hangingPunct="1">
              <a:defRPr sz="800" b="0" i="0" kern="1200" spc="3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spc="0" dirty="0">
                <a:solidFill>
                  <a:schemeClr val="bg1"/>
                </a:solidFill>
              </a:rPr>
              <a:t>Copyright© 2026 Nikkei Business Publications,Inc. All rights reserved.</a:t>
            </a:r>
            <a:endParaRPr kumimoji="1" lang="ja-JP" altLang="en-US" b="1" spc="0" dirty="0">
              <a:solidFill>
                <a:schemeClr val="bg1"/>
              </a:solidFill>
            </a:endParaRPr>
          </a:p>
        </p:txBody>
      </p:sp>
      <p:sp>
        <p:nvSpPr>
          <p:cNvPr id="9" name="Freeform 5">
            <a:extLst>
              <a:ext uri="{FF2B5EF4-FFF2-40B4-BE49-F238E27FC236}">
                <a16:creationId xmlns:a16="http://schemas.microsoft.com/office/drawing/2014/main" id="{882DFD4B-6DEC-3AB2-2DD5-10AE95A01951}"/>
              </a:ext>
            </a:extLst>
          </p:cNvPr>
          <p:cNvSpPr/>
          <p:nvPr userDrawn="1"/>
        </p:nvSpPr>
        <p:spPr>
          <a:xfrm>
            <a:off x="10128448" y="260648"/>
            <a:ext cx="1872208" cy="361663"/>
          </a:xfrm>
          <a:custGeom>
            <a:avLst/>
            <a:gdLst/>
            <a:ahLst/>
            <a:cxnLst/>
            <a:rect l="l" t="t" r="r" b="b"/>
            <a:pathLst>
              <a:path w="4388356" h="954467">
                <a:moveTo>
                  <a:pt x="0" y="0"/>
                </a:moveTo>
                <a:lnTo>
                  <a:pt x="4388356" y="0"/>
                </a:lnTo>
                <a:lnTo>
                  <a:pt x="4388356" y="954467"/>
                </a:lnTo>
                <a:lnTo>
                  <a:pt x="0" y="954467"/>
                </a:lnTo>
                <a:lnTo>
                  <a:pt x="0" y="0"/>
                </a:lnTo>
                <a:close/>
              </a:path>
            </a:pathLst>
          </a:custGeom>
          <a:blipFill>
            <a:blip r:embed="rId4"/>
            <a:stretch>
              <a:fillRect/>
            </a:stretch>
          </a:blipFill>
        </p:spPr>
        <p:txBody>
          <a:bodyPr/>
          <a:lstStyle/>
          <a:p>
            <a:endParaRPr lang="ja-JP" altLang="en-US"/>
          </a:p>
        </p:txBody>
      </p:sp>
    </p:spTree>
    <p:extLst>
      <p:ext uri="{BB962C8B-B14F-4D97-AF65-F5344CB8AC3E}">
        <p14:creationId xmlns:p14="http://schemas.microsoft.com/office/powerpoint/2010/main" val="3424925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sp>
        <p:nvSpPr>
          <p:cNvPr id="8" name="フッター プレースホルダー 17">
            <a:extLst>
              <a:ext uri="{FF2B5EF4-FFF2-40B4-BE49-F238E27FC236}">
                <a16:creationId xmlns:a16="http://schemas.microsoft.com/office/drawing/2014/main" id="{774C3C1F-30C8-4432-B0A5-D7584650E663}"/>
              </a:ext>
            </a:extLst>
          </p:cNvPr>
          <p:cNvSpPr txBox="1">
            <a:spLocks/>
          </p:cNvSpPr>
          <p:nvPr userDrawn="1"/>
        </p:nvSpPr>
        <p:spPr>
          <a:xfrm>
            <a:off x="326909" y="6417802"/>
            <a:ext cx="5976664" cy="319096"/>
          </a:xfrm>
          <a:prstGeom prst="rect">
            <a:avLst/>
          </a:prstGeom>
        </p:spPr>
        <p:txBody>
          <a:bodyPr vert="horz" lIns="0" tIns="0" rIns="0" bIns="0" rtlCol="0" anchor="b"/>
          <a:lstStyle>
            <a:defPPr>
              <a:defRPr lang="en-US"/>
            </a:defPPr>
            <a:lvl1pPr marL="0" algn="l" defTabSz="457200" rtl="0" eaLnBrk="1" latinLnBrk="0" hangingPunct="1">
              <a:defRPr sz="800" b="0" i="0" kern="1200" spc="3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spc="0" dirty="0">
                <a:solidFill>
                  <a:schemeClr val="bg1"/>
                </a:solidFill>
              </a:rPr>
              <a:t>Copyright© 2023 Nikkei Business Publications,Inc. All rights reserved.</a:t>
            </a:r>
            <a:endParaRPr kumimoji="1" lang="ja-JP" altLang="en-US" b="1" spc="0" dirty="0">
              <a:solidFill>
                <a:schemeClr val="bg1"/>
              </a:solidFill>
            </a:endParaRPr>
          </a:p>
        </p:txBody>
      </p:sp>
      <p:sp>
        <p:nvSpPr>
          <p:cNvPr id="4" name="フッター プレースホルダー 17">
            <a:extLst>
              <a:ext uri="{FF2B5EF4-FFF2-40B4-BE49-F238E27FC236}">
                <a16:creationId xmlns:a16="http://schemas.microsoft.com/office/drawing/2014/main" id="{32F5D2DD-8521-D596-E270-0CE5F2F3AAD6}"/>
              </a:ext>
            </a:extLst>
          </p:cNvPr>
          <p:cNvSpPr txBox="1">
            <a:spLocks/>
          </p:cNvSpPr>
          <p:nvPr userDrawn="1"/>
        </p:nvSpPr>
        <p:spPr>
          <a:xfrm>
            <a:off x="326909" y="6417802"/>
            <a:ext cx="5976664" cy="319096"/>
          </a:xfrm>
          <a:prstGeom prst="rect">
            <a:avLst/>
          </a:prstGeom>
        </p:spPr>
        <p:txBody>
          <a:bodyPr vert="horz" lIns="0" tIns="0" rIns="0" bIns="0" rtlCol="0" anchor="b"/>
          <a:lstStyle>
            <a:defPPr>
              <a:defRPr lang="en-US"/>
            </a:defPPr>
            <a:lvl1pPr marL="0" algn="l" defTabSz="457200" rtl="0" eaLnBrk="1" latinLnBrk="0" hangingPunct="1">
              <a:defRPr sz="800" b="0" i="0" kern="1200" spc="3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spc="0" dirty="0">
                <a:solidFill>
                  <a:schemeClr val="bg1"/>
                </a:solidFill>
              </a:rPr>
              <a:t>Copyright© 2025 Nikkei Business Publications,Inc. All rights reserved.</a:t>
            </a:r>
            <a:endParaRPr kumimoji="1" lang="ja-JP" altLang="en-US" b="1" spc="0" dirty="0">
              <a:solidFill>
                <a:schemeClr val="bg1"/>
              </a:solidFill>
            </a:endParaRPr>
          </a:p>
        </p:txBody>
      </p:sp>
      <p:pic>
        <p:nvPicPr>
          <p:cNvPr id="2" name="図 1">
            <a:extLst>
              <a:ext uri="{FF2B5EF4-FFF2-40B4-BE49-F238E27FC236}">
                <a16:creationId xmlns:a16="http://schemas.microsoft.com/office/drawing/2014/main" id="{7601DC94-34CD-5CA2-9288-A29EF84CF88B}"/>
              </a:ext>
            </a:extLst>
          </p:cNvPr>
          <p:cNvPicPr>
            <a:picLocks noChangeAspect="1"/>
          </p:cNvPicPr>
          <p:nvPr userDrawn="1"/>
        </p:nvPicPr>
        <p:blipFill>
          <a:blip r:embed="rId2"/>
          <a:stretch>
            <a:fillRect/>
          </a:stretch>
        </p:blipFill>
        <p:spPr>
          <a:xfrm>
            <a:off x="0" y="-29369"/>
            <a:ext cx="12192000" cy="826851"/>
          </a:xfrm>
          <a:prstGeom prst="rect">
            <a:avLst/>
          </a:prstGeom>
        </p:spPr>
      </p:pic>
      <p:pic>
        <p:nvPicPr>
          <p:cNvPr id="7" name="図 6">
            <a:extLst>
              <a:ext uri="{FF2B5EF4-FFF2-40B4-BE49-F238E27FC236}">
                <a16:creationId xmlns:a16="http://schemas.microsoft.com/office/drawing/2014/main" id="{6245794F-7657-3DF7-5A37-BD66514025E6}"/>
              </a:ext>
            </a:extLst>
          </p:cNvPr>
          <p:cNvPicPr>
            <a:picLocks noChangeAspect="1"/>
          </p:cNvPicPr>
          <p:nvPr userDrawn="1"/>
        </p:nvPicPr>
        <p:blipFill>
          <a:blip r:embed="rId3"/>
          <a:stretch>
            <a:fillRect/>
          </a:stretch>
        </p:blipFill>
        <p:spPr>
          <a:xfrm>
            <a:off x="0" y="6624738"/>
            <a:ext cx="12192000" cy="234658"/>
          </a:xfrm>
          <a:prstGeom prst="rect">
            <a:avLst/>
          </a:prstGeom>
        </p:spPr>
      </p:pic>
      <p:sp>
        <p:nvSpPr>
          <p:cNvPr id="9" name="フッター プレースホルダー 17">
            <a:extLst>
              <a:ext uri="{FF2B5EF4-FFF2-40B4-BE49-F238E27FC236}">
                <a16:creationId xmlns:a16="http://schemas.microsoft.com/office/drawing/2014/main" id="{2405CC51-FCF5-3B6E-67F2-D65DD4D40858}"/>
              </a:ext>
            </a:extLst>
          </p:cNvPr>
          <p:cNvSpPr txBox="1">
            <a:spLocks/>
          </p:cNvSpPr>
          <p:nvPr userDrawn="1"/>
        </p:nvSpPr>
        <p:spPr>
          <a:xfrm>
            <a:off x="335360" y="6525344"/>
            <a:ext cx="5976664" cy="319096"/>
          </a:xfrm>
          <a:prstGeom prst="rect">
            <a:avLst/>
          </a:prstGeom>
        </p:spPr>
        <p:txBody>
          <a:bodyPr vert="horz" lIns="0" tIns="0" rIns="0" bIns="0" rtlCol="0" anchor="b"/>
          <a:lstStyle>
            <a:defPPr>
              <a:defRPr lang="en-US"/>
            </a:defPPr>
            <a:lvl1pPr marL="0" algn="l" defTabSz="457200" rtl="0" eaLnBrk="1" latinLnBrk="0" hangingPunct="1">
              <a:defRPr sz="800" b="0" i="0" kern="1200" spc="3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spc="0" dirty="0">
                <a:solidFill>
                  <a:schemeClr val="bg1"/>
                </a:solidFill>
              </a:rPr>
              <a:t>Copyright© 2026 Nikkei Business Publications,Inc. All rights reserved.</a:t>
            </a:r>
            <a:endParaRPr kumimoji="1" lang="ja-JP" altLang="en-US" b="1" spc="0" dirty="0">
              <a:solidFill>
                <a:schemeClr val="bg1"/>
              </a:solidFill>
            </a:endParaRPr>
          </a:p>
        </p:txBody>
      </p:sp>
      <p:sp>
        <p:nvSpPr>
          <p:cNvPr id="10" name="Freeform 5">
            <a:extLst>
              <a:ext uri="{FF2B5EF4-FFF2-40B4-BE49-F238E27FC236}">
                <a16:creationId xmlns:a16="http://schemas.microsoft.com/office/drawing/2014/main" id="{B92108BB-D83E-8097-3BB7-6920CE7B2502}"/>
              </a:ext>
            </a:extLst>
          </p:cNvPr>
          <p:cNvSpPr/>
          <p:nvPr userDrawn="1"/>
        </p:nvSpPr>
        <p:spPr>
          <a:xfrm>
            <a:off x="10128448" y="260648"/>
            <a:ext cx="1872208" cy="361663"/>
          </a:xfrm>
          <a:custGeom>
            <a:avLst/>
            <a:gdLst/>
            <a:ahLst/>
            <a:cxnLst/>
            <a:rect l="l" t="t" r="r" b="b"/>
            <a:pathLst>
              <a:path w="4388356" h="954467">
                <a:moveTo>
                  <a:pt x="0" y="0"/>
                </a:moveTo>
                <a:lnTo>
                  <a:pt x="4388356" y="0"/>
                </a:lnTo>
                <a:lnTo>
                  <a:pt x="4388356" y="954467"/>
                </a:lnTo>
                <a:lnTo>
                  <a:pt x="0" y="954467"/>
                </a:lnTo>
                <a:lnTo>
                  <a:pt x="0" y="0"/>
                </a:lnTo>
                <a:close/>
              </a:path>
            </a:pathLst>
          </a:custGeom>
          <a:blipFill>
            <a:blip r:embed="rId4"/>
            <a:stretch>
              <a:fillRect/>
            </a:stretch>
          </a:blipFill>
        </p:spPr>
        <p:txBody>
          <a:bodyPr/>
          <a:lstStyle/>
          <a:p>
            <a:endParaRPr lang="ja-JP" altLang="en-US"/>
          </a:p>
        </p:txBody>
      </p:sp>
    </p:spTree>
    <p:extLst>
      <p:ext uri="{BB962C8B-B14F-4D97-AF65-F5344CB8AC3E}">
        <p14:creationId xmlns:p14="http://schemas.microsoft.com/office/powerpoint/2010/main" val="7299953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9683" y="260649"/>
            <a:ext cx="11452635" cy="412157"/>
          </a:xfrm>
          <a:prstGeom prst="rect">
            <a:avLst/>
          </a:prstGeom>
        </p:spPr>
        <p:txBody>
          <a:bodyPr vert="horz" lIns="0" tIns="0" rIns="0" bIns="0" rtlCol="0" anchor="ctr">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69683" y="836712"/>
            <a:ext cx="11452635" cy="5400600"/>
          </a:xfrm>
          <a:prstGeom prst="rect">
            <a:avLst/>
          </a:prstGeom>
        </p:spPr>
        <p:txBody>
          <a:bodyPr vert="horz" lIns="0" tIns="0" rIns="0" bIns="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369683" y="6350264"/>
            <a:ext cx="7783718" cy="319096"/>
          </a:xfrm>
          <a:prstGeom prst="rect">
            <a:avLst/>
          </a:prstGeom>
        </p:spPr>
        <p:txBody>
          <a:bodyPr vert="horz" lIns="0" tIns="0" rIns="0" bIns="0" rtlCol="0" anchor="b"/>
          <a:lstStyle>
            <a:lvl1pPr algn="l">
              <a:defRPr sz="800" b="0" spc="300">
                <a:solidFill>
                  <a:schemeClr val="bg1">
                    <a:lumMod val="50000"/>
                  </a:schemeClr>
                </a:solidFill>
              </a:defRPr>
            </a:lvl1pPr>
          </a:lstStyle>
          <a:p>
            <a:endParaRPr kumimoji="1" lang="ja-JP" altLang="en-US" dirty="0"/>
          </a:p>
        </p:txBody>
      </p:sp>
      <p:sp>
        <p:nvSpPr>
          <p:cNvPr id="6" name="Slide Number Placeholder 5"/>
          <p:cNvSpPr>
            <a:spLocks noGrp="1"/>
          </p:cNvSpPr>
          <p:nvPr>
            <p:ph type="sldNum" sz="quarter" idx="4"/>
          </p:nvPr>
        </p:nvSpPr>
        <p:spPr>
          <a:xfrm>
            <a:off x="8610600" y="6350264"/>
            <a:ext cx="3211718" cy="319096"/>
          </a:xfrm>
          <a:prstGeom prst="rect">
            <a:avLst/>
          </a:prstGeom>
        </p:spPr>
        <p:txBody>
          <a:bodyPr vert="horz" lIns="0" tIns="0" rIns="0" bIns="0" rtlCol="0" anchor="b"/>
          <a:lstStyle>
            <a:lvl1pPr algn="r">
              <a:defRPr sz="1200" spc="300">
                <a:solidFill>
                  <a:schemeClr val="tx1"/>
                </a:solidFill>
              </a:defRPr>
            </a:lvl1pPr>
          </a:lstStyle>
          <a:p>
            <a:fld id="{5EE0A3BD-3DA5-4991-ABDC-D838213B01CE}" type="slidenum">
              <a:rPr kumimoji="1" lang="ja-JP" altLang="en-US" smtClean="0"/>
              <a:pPr/>
              <a:t>‹#›</a:t>
            </a:fld>
            <a:endParaRPr kumimoji="1" lang="ja-JP" altLang="en-US" dirty="0"/>
          </a:p>
        </p:txBody>
      </p:sp>
    </p:spTree>
    <p:extLst>
      <p:ext uri="{BB962C8B-B14F-4D97-AF65-F5344CB8AC3E}">
        <p14:creationId xmlns:p14="http://schemas.microsoft.com/office/powerpoint/2010/main" val="1912234445"/>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37" r:id="rId3"/>
    <p:sldLayoutId id="2147483738" r:id="rId4"/>
  </p:sldLayoutIdLst>
  <p:hf hdr="0" ftr="0" dt="0"/>
  <p:txStyles>
    <p:title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1600" kern="1200" spc="3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2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1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1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9683" y="260649"/>
            <a:ext cx="11452635" cy="412157"/>
          </a:xfrm>
          <a:prstGeom prst="rect">
            <a:avLst/>
          </a:prstGeom>
        </p:spPr>
        <p:txBody>
          <a:bodyPr vert="horz" lIns="0" tIns="0" rIns="0" bIns="0" rtlCol="0" anchor="ctr">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69683" y="836712"/>
            <a:ext cx="11452635" cy="5400600"/>
          </a:xfrm>
          <a:prstGeom prst="rect">
            <a:avLst/>
          </a:prstGeom>
        </p:spPr>
        <p:txBody>
          <a:bodyPr vert="horz" lIns="0" tIns="0" rIns="0" bIns="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369683" y="6350264"/>
            <a:ext cx="7783718" cy="319096"/>
          </a:xfrm>
          <a:prstGeom prst="rect">
            <a:avLst/>
          </a:prstGeom>
        </p:spPr>
        <p:txBody>
          <a:bodyPr vert="horz" lIns="0" tIns="0" rIns="0" bIns="0" rtlCol="0" anchor="b"/>
          <a:lstStyle>
            <a:lvl1pPr algn="l">
              <a:defRPr sz="800" b="0" spc="300">
                <a:solidFill>
                  <a:schemeClr val="bg1">
                    <a:lumMod val="50000"/>
                  </a:schemeClr>
                </a:solidFill>
              </a:defRPr>
            </a:lvl1pPr>
          </a:lstStyle>
          <a:p>
            <a:endParaRPr kumimoji="1" lang="ja-JP" altLang="en-US" dirty="0"/>
          </a:p>
        </p:txBody>
      </p:sp>
      <p:sp>
        <p:nvSpPr>
          <p:cNvPr id="6" name="Slide Number Placeholder 5"/>
          <p:cNvSpPr>
            <a:spLocks noGrp="1"/>
          </p:cNvSpPr>
          <p:nvPr>
            <p:ph type="sldNum" sz="quarter" idx="4"/>
          </p:nvPr>
        </p:nvSpPr>
        <p:spPr>
          <a:xfrm>
            <a:off x="8610600" y="6350264"/>
            <a:ext cx="3211718" cy="319096"/>
          </a:xfrm>
          <a:prstGeom prst="rect">
            <a:avLst/>
          </a:prstGeom>
        </p:spPr>
        <p:txBody>
          <a:bodyPr vert="horz" lIns="0" tIns="0" rIns="0" bIns="0" rtlCol="0" anchor="b"/>
          <a:lstStyle>
            <a:lvl1pPr algn="r">
              <a:defRPr sz="1200" spc="300">
                <a:solidFill>
                  <a:schemeClr val="tx1"/>
                </a:solidFill>
              </a:defRPr>
            </a:lvl1pPr>
          </a:lstStyle>
          <a:p>
            <a:fld id="{5EE0A3BD-3DA5-4991-ABDC-D838213B01CE}" type="slidenum">
              <a:rPr kumimoji="1" lang="ja-JP" altLang="en-US" smtClean="0"/>
              <a:pPr/>
              <a:t>‹#›</a:t>
            </a:fld>
            <a:endParaRPr kumimoji="1" lang="ja-JP" altLang="en-US" dirty="0"/>
          </a:p>
        </p:txBody>
      </p:sp>
    </p:spTree>
    <p:extLst>
      <p:ext uri="{BB962C8B-B14F-4D97-AF65-F5344CB8AC3E}">
        <p14:creationId xmlns:p14="http://schemas.microsoft.com/office/powerpoint/2010/main" val="4088348740"/>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44" r:id="rId3"/>
  </p:sldLayoutIdLst>
  <p:hf hdr="0" ftr="0" dt="0"/>
  <p:txStyles>
    <p:title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1600" kern="1200" spc="3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2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1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1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emf"/><Relationship Id="rId19" Type="http://schemas.openxmlformats.org/officeDocument/2006/relationships/image" Target="../media/image53.pn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57.png"/><Relationship Id="rId10" Type="http://schemas.openxmlformats.org/officeDocument/2006/relationships/image" Target="../media/image8.png"/><Relationship Id="rId4" Type="http://schemas.openxmlformats.org/officeDocument/2006/relationships/image" Target="../media/image56.pn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hyperlink" Target="https://woman.nikkei.com/terrace/ambassador/" TargetMode="External"/><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hyperlink" Target="https://woman.nikkei.com/" TargetMode="Externa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hyperlink" Target="https://special.nikkeibp.co.jp/atclh/manual/native/index.html" TargetMode="External"/><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6FE15B7-AFED-0A5A-7C7E-B408DCD26EC6}"/>
              </a:ext>
            </a:extLst>
          </p:cNvPr>
          <p:cNvSpPr/>
          <p:nvPr/>
        </p:nvSpPr>
        <p:spPr>
          <a:xfrm>
            <a:off x="2063552" y="1844824"/>
            <a:ext cx="7632848" cy="266226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Aft>
                <a:spcPts val="600"/>
              </a:spcAft>
            </a:pPr>
            <a:endParaRPr kumimoji="1" lang="en-US" altLang="ja-JP" sz="4400" b="1" dirty="0">
              <a:solidFill>
                <a:srgbClr val="FF6B06"/>
              </a:solidFill>
              <a:latin typeface="游ゴシック" panose="020B0400000000000000" pitchFamily="50" charset="-128"/>
              <a:ea typeface="游ゴシック" panose="020B0400000000000000" pitchFamily="50" charset="-128"/>
            </a:endParaRPr>
          </a:p>
          <a:p>
            <a:pPr algn="ctr">
              <a:spcAft>
                <a:spcPts val="600"/>
              </a:spcAft>
            </a:pPr>
            <a:r>
              <a:rPr kumimoji="1" lang="ja-JP" altLang="en-US" sz="4400" b="1" dirty="0">
                <a:solidFill>
                  <a:srgbClr val="FF6B06"/>
                </a:solidFill>
                <a:latin typeface="游ゴシック" panose="020B0400000000000000" pitchFamily="50" charset="-128"/>
                <a:ea typeface="游ゴシック" panose="020B0400000000000000" pitchFamily="50" charset="-128"/>
              </a:rPr>
              <a:t>日経ウーマン</a:t>
            </a:r>
            <a:r>
              <a:rPr lang="en-US" altLang="ja-JP" sz="4400" b="1" dirty="0">
                <a:solidFill>
                  <a:srgbClr val="FF6B06"/>
                </a:solidFill>
                <a:latin typeface="游ゴシック" panose="020B0400000000000000" pitchFamily="50" charset="-128"/>
                <a:ea typeface="游ゴシック" panose="020B0400000000000000" pitchFamily="50" charset="-128"/>
              </a:rPr>
              <a:t>Web</a:t>
            </a:r>
          </a:p>
          <a:p>
            <a:pPr algn="ctr">
              <a:spcAft>
                <a:spcPts val="600"/>
              </a:spcAft>
            </a:pPr>
            <a:r>
              <a:rPr kumimoji="1" lang="ja-JP" altLang="en-US" sz="4400" b="1" dirty="0">
                <a:solidFill>
                  <a:srgbClr val="FF6B06"/>
                </a:solidFill>
                <a:latin typeface="游ゴシック" panose="020B0400000000000000" pitchFamily="50" charset="-128"/>
                <a:ea typeface="游ゴシック" panose="020B0400000000000000" pitchFamily="50" charset="-128"/>
              </a:rPr>
              <a:t>広告メニュー</a:t>
            </a:r>
            <a:endParaRPr lang="en-US" altLang="ja-JP" sz="2000" b="1" dirty="0">
              <a:solidFill>
                <a:srgbClr val="FF6B06"/>
              </a:solidFill>
              <a:latin typeface="游ゴシック" panose="020B0400000000000000" pitchFamily="50" charset="-128"/>
              <a:ea typeface="游ゴシック" panose="020B0400000000000000" pitchFamily="50" charset="-128"/>
            </a:endParaRPr>
          </a:p>
          <a:p>
            <a:pPr algn="ctr">
              <a:spcAft>
                <a:spcPts val="600"/>
              </a:spcAft>
            </a:pPr>
            <a:r>
              <a:rPr kumimoji="1" lang="ja-JP" altLang="en-US" sz="2000" b="1" dirty="0">
                <a:solidFill>
                  <a:srgbClr val="FF6B06"/>
                </a:solidFill>
                <a:latin typeface="游ゴシック" panose="020B0400000000000000" pitchFamily="50" charset="-128"/>
                <a:ea typeface="游ゴシック" panose="020B0400000000000000" pitchFamily="50" charset="-128"/>
              </a:rPr>
              <a:t>　</a:t>
            </a:r>
            <a:r>
              <a:rPr kumimoji="1" lang="en-US" altLang="ja-JP" sz="2000" b="1" dirty="0">
                <a:solidFill>
                  <a:srgbClr val="FF6B06"/>
                </a:solidFill>
                <a:latin typeface="游ゴシック" panose="020B0400000000000000" pitchFamily="50" charset="-128"/>
                <a:ea typeface="游ゴシック" panose="020B0400000000000000" pitchFamily="50" charset="-128"/>
              </a:rPr>
              <a:t>2026</a:t>
            </a:r>
            <a:r>
              <a:rPr kumimoji="1" lang="ja-JP" altLang="en-US" sz="2000" b="1" dirty="0">
                <a:solidFill>
                  <a:srgbClr val="FF6B06"/>
                </a:solidFill>
                <a:latin typeface="游ゴシック" panose="020B0400000000000000" pitchFamily="50" charset="-128"/>
                <a:ea typeface="游ゴシック" panose="020B0400000000000000" pitchFamily="50" charset="-128"/>
              </a:rPr>
              <a:t>年</a:t>
            </a:r>
            <a:r>
              <a:rPr kumimoji="1" lang="en-US" altLang="ja-JP" sz="2000" b="1" dirty="0">
                <a:solidFill>
                  <a:srgbClr val="FF6B06"/>
                </a:solidFill>
                <a:latin typeface="游ゴシック" panose="020B0400000000000000" pitchFamily="50" charset="-128"/>
                <a:ea typeface="游ゴシック" panose="020B0400000000000000" pitchFamily="50" charset="-128"/>
              </a:rPr>
              <a:t>4</a:t>
            </a:r>
            <a:r>
              <a:rPr kumimoji="1" lang="ja-JP" altLang="en-US" sz="2000" b="1" dirty="0">
                <a:solidFill>
                  <a:srgbClr val="FF6B06"/>
                </a:solidFill>
                <a:latin typeface="游ゴシック" panose="020B0400000000000000" pitchFamily="50" charset="-128"/>
                <a:ea typeface="游ゴシック" panose="020B0400000000000000" pitchFamily="50" charset="-128"/>
              </a:rPr>
              <a:t>月</a:t>
            </a:r>
            <a:r>
              <a:rPr kumimoji="1" lang="en-US" altLang="ja-JP" sz="2000" b="1" dirty="0">
                <a:solidFill>
                  <a:srgbClr val="FF6B06"/>
                </a:solidFill>
                <a:latin typeface="游ゴシック" panose="020B0400000000000000" pitchFamily="50" charset="-128"/>
                <a:ea typeface="游ゴシック" panose="020B0400000000000000" pitchFamily="50" charset="-128"/>
              </a:rPr>
              <a:t>1</a:t>
            </a:r>
            <a:r>
              <a:rPr kumimoji="1" lang="ja-JP" altLang="en-US" sz="2000" b="1" dirty="0">
                <a:solidFill>
                  <a:srgbClr val="FF6B06"/>
                </a:solidFill>
                <a:latin typeface="游ゴシック" panose="020B0400000000000000" pitchFamily="50" charset="-128"/>
                <a:ea typeface="游ゴシック" panose="020B0400000000000000" pitchFamily="50" charset="-128"/>
              </a:rPr>
              <a:t>日～</a:t>
            </a:r>
            <a:endParaRPr kumimoji="1" lang="en-US" altLang="ja-JP" sz="2000" b="1" dirty="0">
              <a:solidFill>
                <a:srgbClr val="FF6B06"/>
              </a:solidFill>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9976C9F9-DB64-F58F-D81C-6A04514247CE}"/>
              </a:ext>
            </a:extLst>
          </p:cNvPr>
          <p:cNvSpPr/>
          <p:nvPr/>
        </p:nvSpPr>
        <p:spPr>
          <a:xfrm>
            <a:off x="5015880" y="6494852"/>
            <a:ext cx="12198224" cy="26161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Aft>
                <a:spcPts val="600"/>
              </a:spcAft>
            </a:pPr>
            <a:r>
              <a:rPr lang="en-US" altLang="ja-JP" sz="1100" b="1" spc="300" dirty="0">
                <a:latin typeface="+mn-ea"/>
              </a:rPr>
              <a:t>2026.4.06</a:t>
            </a:r>
            <a:r>
              <a:rPr lang="ja-JP" altLang="en-US" sz="1100" b="1" spc="300" dirty="0">
                <a:latin typeface="+mn-ea"/>
              </a:rPr>
              <a:t>改訂</a:t>
            </a:r>
            <a:endParaRPr lang="en-US" altLang="ja-JP" sz="1100" b="1" spc="300" dirty="0">
              <a:latin typeface="+mn-ea"/>
            </a:endParaRPr>
          </a:p>
        </p:txBody>
      </p:sp>
      <p:sp>
        <p:nvSpPr>
          <p:cNvPr id="6" name="Freeform 5">
            <a:extLst>
              <a:ext uri="{FF2B5EF4-FFF2-40B4-BE49-F238E27FC236}">
                <a16:creationId xmlns:a16="http://schemas.microsoft.com/office/drawing/2014/main" id="{1ECC233D-B897-6994-5098-7C47FB73EEC9}"/>
              </a:ext>
            </a:extLst>
          </p:cNvPr>
          <p:cNvSpPr/>
          <p:nvPr/>
        </p:nvSpPr>
        <p:spPr>
          <a:xfrm>
            <a:off x="9624392" y="101538"/>
            <a:ext cx="2190319" cy="458368"/>
          </a:xfrm>
          <a:custGeom>
            <a:avLst/>
            <a:gdLst/>
            <a:ahLst/>
            <a:cxnLst/>
            <a:rect l="l" t="t" r="r" b="b"/>
            <a:pathLst>
              <a:path w="4388356" h="954467">
                <a:moveTo>
                  <a:pt x="0" y="0"/>
                </a:moveTo>
                <a:lnTo>
                  <a:pt x="4388356" y="0"/>
                </a:lnTo>
                <a:lnTo>
                  <a:pt x="4388356" y="954467"/>
                </a:lnTo>
                <a:lnTo>
                  <a:pt x="0" y="954467"/>
                </a:lnTo>
                <a:lnTo>
                  <a:pt x="0" y="0"/>
                </a:lnTo>
                <a:close/>
              </a:path>
            </a:pathLst>
          </a:custGeom>
          <a:blipFill>
            <a:blip r:embed="rId2"/>
            <a:stretch>
              <a:fillRect/>
            </a:stretch>
          </a:blipFill>
        </p:spPr>
        <p:txBody>
          <a:bodyPr/>
          <a:lstStyle/>
          <a:p>
            <a:endParaRPr lang="ja-JP" altLang="en-US"/>
          </a:p>
        </p:txBody>
      </p:sp>
    </p:spTree>
    <p:extLst>
      <p:ext uri="{BB962C8B-B14F-4D97-AF65-F5344CB8AC3E}">
        <p14:creationId xmlns:p14="http://schemas.microsoft.com/office/powerpoint/2010/main" val="3820201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正方形/長方形 90">
            <a:extLst>
              <a:ext uri="{FF2B5EF4-FFF2-40B4-BE49-F238E27FC236}">
                <a16:creationId xmlns:a16="http://schemas.microsoft.com/office/drawing/2014/main" id="{CFB70603-F857-4472-840E-DA894EA3ABD3}"/>
              </a:ext>
            </a:extLst>
          </p:cNvPr>
          <p:cNvSpPr/>
          <p:nvPr/>
        </p:nvSpPr>
        <p:spPr>
          <a:xfrm>
            <a:off x="-804682" y="997982"/>
            <a:ext cx="9501795" cy="2688155"/>
          </a:xfrm>
          <a:prstGeom prst="rect">
            <a:avLst/>
          </a:prstGeom>
          <a:solidFill>
            <a:schemeClr val="bg1">
              <a:lumMod val="85000"/>
              <a:alpha val="4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graphicFrame>
        <p:nvGraphicFramePr>
          <p:cNvPr id="76" name="表 75">
            <a:extLst>
              <a:ext uri="{FF2B5EF4-FFF2-40B4-BE49-F238E27FC236}">
                <a16:creationId xmlns:a16="http://schemas.microsoft.com/office/drawing/2014/main" id="{1DCE99CE-4977-4640-B35F-2AE3BA0660A3}"/>
              </a:ext>
            </a:extLst>
          </p:cNvPr>
          <p:cNvGraphicFramePr>
            <a:graphicFrameLocks noGrp="1"/>
          </p:cNvGraphicFramePr>
          <p:nvPr>
            <p:extLst>
              <p:ext uri="{D42A27DB-BD31-4B8C-83A1-F6EECF244321}">
                <p14:modId xmlns:p14="http://schemas.microsoft.com/office/powerpoint/2010/main" val="2926942846"/>
              </p:ext>
            </p:extLst>
          </p:nvPr>
        </p:nvGraphicFramePr>
        <p:xfrm>
          <a:off x="623392" y="3930968"/>
          <a:ext cx="11243536" cy="2591677"/>
        </p:xfrm>
        <a:graphic>
          <a:graphicData uri="http://schemas.openxmlformats.org/drawingml/2006/table">
            <a:tbl>
              <a:tblPr firstRow="1" bandRow="1">
                <a:tableStyleId>{073A0DAA-6AF3-43AB-8588-CEC1D06C72B9}</a:tableStyleId>
              </a:tblPr>
              <a:tblGrid>
                <a:gridCol w="1954503">
                  <a:extLst>
                    <a:ext uri="{9D8B030D-6E8A-4147-A177-3AD203B41FA5}">
                      <a16:colId xmlns:a16="http://schemas.microsoft.com/office/drawing/2014/main" val="1082988768"/>
                    </a:ext>
                  </a:extLst>
                </a:gridCol>
                <a:gridCol w="658499">
                  <a:extLst>
                    <a:ext uri="{9D8B030D-6E8A-4147-A177-3AD203B41FA5}">
                      <a16:colId xmlns:a16="http://schemas.microsoft.com/office/drawing/2014/main" val="1646838893"/>
                    </a:ext>
                  </a:extLst>
                </a:gridCol>
                <a:gridCol w="2043110">
                  <a:extLst>
                    <a:ext uri="{9D8B030D-6E8A-4147-A177-3AD203B41FA5}">
                      <a16:colId xmlns:a16="http://schemas.microsoft.com/office/drawing/2014/main" val="2546469636"/>
                    </a:ext>
                  </a:extLst>
                </a:gridCol>
                <a:gridCol w="2701318">
                  <a:extLst>
                    <a:ext uri="{9D8B030D-6E8A-4147-A177-3AD203B41FA5}">
                      <a16:colId xmlns:a16="http://schemas.microsoft.com/office/drawing/2014/main" val="345104662"/>
                    </a:ext>
                  </a:extLst>
                </a:gridCol>
                <a:gridCol w="3886106">
                  <a:extLst>
                    <a:ext uri="{9D8B030D-6E8A-4147-A177-3AD203B41FA5}">
                      <a16:colId xmlns:a16="http://schemas.microsoft.com/office/drawing/2014/main" val="414447059"/>
                    </a:ext>
                  </a:extLst>
                </a:gridCol>
              </a:tblGrid>
              <a:tr h="198053">
                <a:tc>
                  <a:txBody>
                    <a:bodyPr/>
                    <a:lstStyle/>
                    <a:p>
                      <a:pPr algn="ctr"/>
                      <a:r>
                        <a:rPr kumimoji="1" lang="ja-JP" altLang="en-US" sz="800" dirty="0"/>
                        <a:t>誘導枠</a:t>
                      </a:r>
                    </a:p>
                  </a:txBody>
                  <a:tcPr marL="72000" marR="72000" marT="36000" marB="36000">
                    <a:solidFill>
                      <a:srgbClr val="FFC000"/>
                    </a:solidFill>
                  </a:tcPr>
                </a:tc>
                <a:tc>
                  <a:txBody>
                    <a:bodyPr/>
                    <a:lstStyle/>
                    <a:p>
                      <a:pPr algn="ctr"/>
                      <a:r>
                        <a:rPr kumimoji="1" lang="ja-JP" altLang="en-US" sz="800" dirty="0"/>
                        <a:t>デバイス</a:t>
                      </a:r>
                    </a:p>
                  </a:txBody>
                  <a:tcPr marL="72000" marR="72000" marT="36000" marB="36000">
                    <a:solidFill>
                      <a:srgbClr val="FFC000"/>
                    </a:solidFill>
                  </a:tcPr>
                </a:tc>
                <a:tc>
                  <a:txBody>
                    <a:bodyPr/>
                    <a:lstStyle/>
                    <a:p>
                      <a:pPr algn="ctr"/>
                      <a:r>
                        <a:rPr kumimoji="1" lang="ja-JP" altLang="en-US" sz="800" dirty="0"/>
                        <a:t>掲載箇所</a:t>
                      </a:r>
                    </a:p>
                  </a:txBody>
                  <a:tcPr marL="72000" marR="72000" marT="36000" marB="36000">
                    <a:solidFill>
                      <a:srgbClr val="FFC000"/>
                    </a:solidFill>
                  </a:tcPr>
                </a:tc>
                <a:tc>
                  <a:txBody>
                    <a:bodyPr/>
                    <a:lstStyle/>
                    <a:p>
                      <a:pPr algn="ctr"/>
                      <a:r>
                        <a:rPr kumimoji="1" lang="ja-JP" altLang="en-US" sz="800" dirty="0"/>
                        <a:t>掲載期間・回数等</a:t>
                      </a:r>
                    </a:p>
                  </a:txBody>
                  <a:tcPr marL="72000" marR="72000" marT="36000" marB="36000">
                    <a:solidFill>
                      <a:srgbClr val="FFC000"/>
                    </a:solidFill>
                  </a:tcPr>
                </a:tc>
                <a:tc>
                  <a:txBody>
                    <a:bodyPr/>
                    <a:lstStyle/>
                    <a:p>
                      <a:pPr algn="ctr"/>
                      <a:r>
                        <a:rPr kumimoji="1" lang="ja-JP" altLang="en-US" sz="800" dirty="0"/>
                        <a:t>広告入稿サイズ</a:t>
                      </a:r>
                    </a:p>
                  </a:txBody>
                  <a:tcPr marL="72000" marR="72000" marT="36000" marB="36000">
                    <a:solidFill>
                      <a:srgbClr val="FFC000"/>
                    </a:solidFill>
                  </a:tcPr>
                </a:tc>
                <a:extLst>
                  <a:ext uri="{0D108BD9-81ED-4DB2-BD59-A6C34878D82A}">
                    <a16:rowId xmlns:a16="http://schemas.microsoft.com/office/drawing/2014/main" val="110396859"/>
                  </a:ext>
                </a:extLst>
              </a:tr>
              <a:tr h="201518">
                <a:tc>
                  <a:txBody>
                    <a:bodyPr/>
                    <a:lstStyle/>
                    <a:p>
                      <a:r>
                        <a:rPr kumimoji="1" lang="ja-JP" altLang="en-US" sz="800" b="1" dirty="0"/>
                        <a:t>①新着記事欄</a:t>
                      </a:r>
                    </a:p>
                  </a:txBody>
                  <a:tcPr marL="72000" marR="72000" marT="36000" marB="36000">
                    <a:solidFill>
                      <a:srgbClr val="FFF4D1"/>
                    </a:solidFill>
                  </a:tcPr>
                </a:tc>
                <a:tc>
                  <a:txBody>
                    <a:bodyPr/>
                    <a:lstStyle/>
                    <a:p>
                      <a:r>
                        <a:rPr kumimoji="1" lang="en-US" altLang="ja-JP" sz="800" b="1" dirty="0"/>
                        <a:t>PC/</a:t>
                      </a:r>
                      <a:r>
                        <a:rPr kumimoji="1" lang="ja-JP" altLang="en-US" sz="800" b="1" dirty="0"/>
                        <a:t>スマホ</a:t>
                      </a:r>
                    </a:p>
                  </a:txBody>
                  <a:tcPr marL="72000" marR="72000" marT="36000" marB="36000">
                    <a:solidFill>
                      <a:srgbClr val="FFF4D1"/>
                    </a:solidFill>
                  </a:tcPr>
                </a:tc>
                <a:tc>
                  <a:txBody>
                    <a:bodyPr/>
                    <a:lstStyle/>
                    <a:p>
                      <a:r>
                        <a:rPr kumimoji="1" lang="en-US" altLang="ja-JP" sz="800" b="1" dirty="0"/>
                        <a:t>TOP</a:t>
                      </a:r>
                      <a:r>
                        <a:rPr kumimoji="1" lang="ja-JP" altLang="en-US" sz="800" b="1" dirty="0"/>
                        <a:t>ページ及び各種新着フィード</a:t>
                      </a:r>
                    </a:p>
                  </a:txBody>
                  <a:tcPr marL="72000" marR="72000" marT="36000" marB="36000">
                    <a:solidFill>
                      <a:srgbClr val="FFF4D1"/>
                    </a:solidFill>
                  </a:tcPr>
                </a:tc>
                <a:tc>
                  <a:txBody>
                    <a:bodyPr/>
                    <a:lstStyle/>
                    <a:p>
                      <a:r>
                        <a:rPr kumimoji="1" lang="ja-JP" altLang="en-US" sz="800" b="1" dirty="0"/>
                        <a:t>記事公開日に</a:t>
                      </a:r>
                      <a:r>
                        <a:rPr kumimoji="1" lang="en-US" altLang="ja-JP" sz="800" b="1" dirty="0"/>
                        <a:t>1</a:t>
                      </a:r>
                      <a:r>
                        <a:rPr kumimoji="1" lang="ja-JP" altLang="en-US" sz="800" b="1" dirty="0"/>
                        <a:t>回</a:t>
                      </a:r>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t>※</a:t>
                      </a:r>
                      <a:r>
                        <a:rPr kumimoji="1" lang="ja-JP" altLang="en-US" sz="800" b="1" dirty="0"/>
                        <a:t>広告誘導枠ではありません</a:t>
                      </a:r>
                    </a:p>
                  </a:txBody>
                  <a:tcPr marL="72000" marR="72000" marT="36000" marB="36000">
                    <a:solidFill>
                      <a:srgbClr val="FFF4D1"/>
                    </a:solidFill>
                  </a:tcPr>
                </a:tc>
                <a:extLst>
                  <a:ext uri="{0D108BD9-81ED-4DB2-BD59-A6C34878D82A}">
                    <a16:rowId xmlns:a16="http://schemas.microsoft.com/office/drawing/2014/main" val="2381859651"/>
                  </a:ext>
                </a:extLst>
              </a:tr>
              <a:tr h="556698">
                <a:tc>
                  <a:txBody>
                    <a:bodyPr/>
                    <a:lstStyle/>
                    <a:p>
                      <a:r>
                        <a:rPr kumimoji="1" lang="ja-JP" altLang="en-US" sz="800" b="1" dirty="0"/>
                        <a:t>②インフィード</a:t>
                      </a:r>
                      <a:endParaRPr kumimoji="1" lang="en-US" altLang="ja-JP" sz="800" b="1" dirty="0"/>
                    </a:p>
                  </a:txBody>
                  <a:tcPr marL="72000" marR="72000" marT="36000" marB="36000">
                    <a:solidFill>
                      <a:srgbClr val="FFF4D1"/>
                    </a:solidFill>
                  </a:tcPr>
                </a:tc>
                <a:tc>
                  <a:txBody>
                    <a:bodyPr/>
                    <a:lstStyle/>
                    <a:p>
                      <a:r>
                        <a:rPr kumimoji="1" lang="en-US" altLang="ja-JP" sz="800" b="1" dirty="0"/>
                        <a:t>PC/</a:t>
                      </a:r>
                      <a:r>
                        <a:rPr kumimoji="1" lang="ja-JP" altLang="en-US" sz="800" b="1" dirty="0"/>
                        <a:t>スマホ</a:t>
                      </a:r>
                    </a:p>
                  </a:txBody>
                  <a:tcPr marL="72000" marR="72000" marT="36000" marB="36000">
                    <a:solidFill>
                      <a:srgbClr val="FFF4D1"/>
                    </a:solidFill>
                  </a:tcPr>
                </a:tc>
                <a:tc>
                  <a:txBody>
                    <a:bodyPr/>
                    <a:lstStyle/>
                    <a:p>
                      <a:r>
                        <a:rPr kumimoji="1" lang="ja-JP" altLang="en-US" sz="800" b="1" dirty="0"/>
                        <a:t>一部ページを除く全ページ</a:t>
                      </a:r>
                    </a:p>
                  </a:txBody>
                  <a:tcPr marL="72000" marR="72000" marT="36000" marB="36000">
                    <a:solidFill>
                      <a:srgbClr val="FFF4D1"/>
                    </a:solidFill>
                  </a:tcPr>
                </a:tc>
                <a:tc>
                  <a:txBody>
                    <a:bodyPr/>
                    <a:lstStyle/>
                    <a:p>
                      <a:r>
                        <a:rPr kumimoji="1" lang="ja-JP" altLang="en-US" sz="800" b="1" dirty="0"/>
                        <a:t>広告誘導期間中ローテーション表示</a:t>
                      </a:r>
                      <a:endParaRPr kumimoji="1" lang="en-US" altLang="ja-JP" sz="800" b="1" dirty="0"/>
                    </a:p>
                    <a:p>
                      <a:r>
                        <a:rPr kumimoji="1" lang="ja-JP" altLang="en-US" sz="800" b="0" dirty="0"/>
                        <a:t>　＊記事公開日１日後から掲載開始</a:t>
                      </a:r>
                    </a:p>
                  </a:txBody>
                  <a:tcPr marL="72000" marR="72000" marT="36000" marB="36000">
                    <a:solidFill>
                      <a:srgbClr val="FFF4D1"/>
                    </a:solidFill>
                  </a:tcPr>
                </a:tc>
                <a:tc>
                  <a:txBody>
                    <a:bodyPr/>
                    <a:lstStyle/>
                    <a:p>
                      <a:r>
                        <a:rPr kumimoji="1" lang="ja-JP" altLang="en-US" sz="800" b="1" dirty="0"/>
                        <a:t>画像：</a:t>
                      </a:r>
                      <a:r>
                        <a:rPr kumimoji="1" lang="en-US" altLang="ja-JP" sz="800" b="1" dirty="0"/>
                        <a:t>240×</a:t>
                      </a:r>
                      <a:r>
                        <a:rPr kumimoji="1" lang="en-US" altLang="ja-JP" sz="800" b="1" dirty="0">
                          <a:solidFill>
                            <a:srgbClr val="FF0000"/>
                          </a:solidFill>
                        </a:rPr>
                        <a:t>135</a:t>
                      </a:r>
                      <a:r>
                        <a:rPr kumimoji="1" lang="ja-JP" altLang="en-US" sz="800" b="1" dirty="0"/>
                        <a:t>（</a:t>
                      </a:r>
                      <a:r>
                        <a:rPr kumimoji="1" lang="en-US" altLang="ja-JP" sz="800" b="1" dirty="0"/>
                        <a:t>60KB</a:t>
                      </a:r>
                      <a:r>
                        <a:rPr kumimoji="1" lang="ja-JP" altLang="en-US" sz="800" b="1" dirty="0"/>
                        <a:t>以内）</a:t>
                      </a:r>
                      <a:r>
                        <a:rPr kumimoji="1" lang="en-US" altLang="ja-JP" sz="800" b="1" dirty="0"/>
                        <a:t>※</a:t>
                      </a:r>
                      <a:r>
                        <a:rPr kumimoji="1" lang="ja-JP" altLang="en-US" sz="800" b="1" dirty="0"/>
                        <a:t>文字要素の記載不可</a:t>
                      </a:r>
                    </a:p>
                    <a:p>
                      <a:r>
                        <a:rPr kumimoji="1" lang="ja-JP" altLang="en-US" sz="800" b="1" dirty="0"/>
                        <a:t>テキスト：全半角問わず</a:t>
                      </a:r>
                      <a:r>
                        <a:rPr kumimoji="1" lang="en-US" altLang="ja-JP" sz="800" b="1" dirty="0">
                          <a:solidFill>
                            <a:srgbClr val="FF0000"/>
                          </a:solidFill>
                          <a:highlight>
                            <a:srgbClr val="00FFFF"/>
                          </a:highlight>
                        </a:rPr>
                        <a:t>32</a:t>
                      </a:r>
                      <a:r>
                        <a:rPr kumimoji="1" lang="ja-JP" altLang="en-US" sz="800" b="1" dirty="0">
                          <a:solidFill>
                            <a:schemeClr val="tx1"/>
                          </a:solidFill>
                        </a:rPr>
                        <a:t>文字</a:t>
                      </a:r>
                      <a:r>
                        <a:rPr kumimoji="1" lang="ja-JP" altLang="en-US" sz="800" b="1" dirty="0"/>
                        <a:t>以内（改行指定不可）</a:t>
                      </a:r>
                    </a:p>
                    <a:p>
                      <a:r>
                        <a:rPr kumimoji="1" lang="ja-JP" altLang="en-US" sz="800" b="1" dirty="0">
                          <a:solidFill>
                            <a:srgbClr val="FF0000"/>
                          </a:solidFill>
                        </a:rPr>
                        <a:t>（＊広告主名の表示は無くなります）</a:t>
                      </a:r>
                    </a:p>
                  </a:txBody>
                  <a:tcPr marL="72000" marR="72000" marT="36000" marB="36000">
                    <a:solidFill>
                      <a:srgbClr val="FFF4D1"/>
                    </a:solidFill>
                  </a:tcPr>
                </a:tc>
                <a:extLst>
                  <a:ext uri="{0D108BD9-81ED-4DB2-BD59-A6C34878D82A}">
                    <a16:rowId xmlns:a16="http://schemas.microsoft.com/office/drawing/2014/main" val="2594484990"/>
                  </a:ext>
                </a:extLst>
              </a:tr>
              <a:tr h="198053">
                <a:tc>
                  <a:txBody>
                    <a:bodyPr/>
                    <a:lstStyle/>
                    <a:p>
                      <a:r>
                        <a:rPr kumimoji="1" lang="ja-JP" altLang="en-US" sz="800" b="1" dirty="0"/>
                        <a:t>③</a:t>
                      </a:r>
                      <a:r>
                        <a:rPr kumimoji="1" lang="ja-JP" altLang="en-US" sz="800" b="1" dirty="0">
                          <a:solidFill>
                            <a:srgbClr val="FF0000"/>
                          </a:solidFill>
                        </a:rPr>
                        <a:t>ピックアップ（旧セレクシション）</a:t>
                      </a:r>
                    </a:p>
                  </a:txBody>
                  <a:tcPr marL="72000" marR="72000" marT="36000" marB="36000">
                    <a:solidFill>
                      <a:srgbClr val="FFF4D1"/>
                    </a:solidFill>
                  </a:tcPr>
                </a:tc>
                <a:tc>
                  <a:txBody>
                    <a:bodyPr/>
                    <a:lstStyle/>
                    <a:p>
                      <a:r>
                        <a:rPr kumimoji="1" lang="en-US" altLang="ja-JP" sz="800" b="1" dirty="0">
                          <a:highlight>
                            <a:srgbClr val="00FFFF"/>
                          </a:highlight>
                        </a:rPr>
                        <a:t>PC/</a:t>
                      </a:r>
                      <a:r>
                        <a:rPr kumimoji="1" lang="ja-JP" altLang="en-US" sz="800" b="1" dirty="0">
                          <a:highlight>
                            <a:srgbClr val="00FFFF"/>
                          </a:highlight>
                        </a:rPr>
                        <a:t>スマホ</a:t>
                      </a:r>
                    </a:p>
                  </a:txBody>
                  <a:tcPr marL="72000" marR="72000" marT="36000" marB="36000">
                    <a:solidFill>
                      <a:srgbClr val="FFF4D1"/>
                    </a:solidFill>
                  </a:tcPr>
                </a:tc>
                <a:tc>
                  <a:txBody>
                    <a:bodyPr/>
                    <a:lstStyle/>
                    <a:p>
                      <a:r>
                        <a:rPr kumimoji="1" lang="ja-JP" altLang="en-US" sz="800" b="1" dirty="0"/>
                        <a:t>一部ページを除く全ページ</a:t>
                      </a:r>
                    </a:p>
                  </a:txBody>
                  <a:tcPr marL="72000" marR="72000" marT="36000" marB="36000">
                    <a:solidFill>
                      <a:srgbClr val="FFF4D1"/>
                    </a:solidFill>
                  </a:tcPr>
                </a:tc>
                <a:tc>
                  <a:txBody>
                    <a:bodyPr/>
                    <a:lstStyle/>
                    <a:p>
                      <a:r>
                        <a:rPr kumimoji="1" lang="ja-JP" altLang="en-US" sz="800" b="1" dirty="0"/>
                        <a:t>広告誘導期間中ローテーション表示</a:t>
                      </a:r>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a:t>②と同様</a:t>
                      </a:r>
                    </a:p>
                  </a:txBody>
                  <a:tcPr marL="72000" marR="72000" marT="36000" marB="36000">
                    <a:solidFill>
                      <a:srgbClr val="FFF4D1"/>
                    </a:solidFill>
                  </a:tcPr>
                </a:tc>
                <a:extLst>
                  <a:ext uri="{0D108BD9-81ED-4DB2-BD59-A6C34878D82A}">
                    <a16:rowId xmlns:a16="http://schemas.microsoft.com/office/drawing/2014/main" val="1698493837"/>
                  </a:ext>
                </a:extLst>
              </a:tr>
              <a:tr h="198053">
                <a:tc>
                  <a:txBody>
                    <a:bodyPr/>
                    <a:lstStyle/>
                    <a:p>
                      <a:r>
                        <a:rPr kumimoji="1" lang="ja-JP" altLang="en-US" sz="800" b="1" dirty="0"/>
                        <a:t>④レクタングル</a:t>
                      </a:r>
                      <a:endParaRPr kumimoji="1" lang="en-US" altLang="ja-JP" sz="800" b="1" dirty="0"/>
                    </a:p>
                  </a:txBody>
                  <a:tcPr marL="72000" marR="72000" marT="36000" marB="36000">
                    <a:solidFill>
                      <a:srgbClr val="FFF4D1"/>
                    </a:solidFill>
                  </a:tcPr>
                </a:tc>
                <a:tc>
                  <a:txBody>
                    <a:bodyPr/>
                    <a:lstStyle/>
                    <a:p>
                      <a:r>
                        <a:rPr kumimoji="1" lang="en-US" altLang="ja-JP" sz="800" b="1" dirty="0"/>
                        <a:t>PC</a:t>
                      </a:r>
                      <a:endParaRPr kumimoji="1" lang="ja-JP" altLang="en-US" sz="800" b="1" dirty="0"/>
                    </a:p>
                  </a:txBody>
                  <a:tcPr marL="72000" marR="72000" marT="36000" marB="36000">
                    <a:solidFill>
                      <a:srgbClr val="FFF4D1"/>
                    </a:solidFill>
                  </a:tcPr>
                </a:tc>
                <a:tc>
                  <a:txBody>
                    <a:bodyPr/>
                    <a:lstStyle/>
                    <a:p>
                      <a:r>
                        <a:rPr kumimoji="1" lang="en-US" altLang="ja-JP" sz="800" b="1" dirty="0"/>
                        <a:t>PC</a:t>
                      </a:r>
                      <a:r>
                        <a:rPr kumimoji="1" lang="ja-JP" altLang="en-US" sz="800" b="1" dirty="0"/>
                        <a:t>の一部ページを除く全ページ</a:t>
                      </a:r>
                    </a:p>
                  </a:txBody>
                  <a:tcPr marL="72000" marR="72000" marT="36000" marB="36000">
                    <a:solidFill>
                      <a:srgbClr val="FFF4D1"/>
                    </a:solidFill>
                  </a:tcPr>
                </a:tc>
                <a:tc>
                  <a:txBody>
                    <a:bodyPr/>
                    <a:lstStyle/>
                    <a:p>
                      <a:r>
                        <a:rPr kumimoji="1" lang="ja-JP" altLang="en-US" sz="800" b="1" dirty="0"/>
                        <a:t>広告誘導期間中ローテーション表示</a:t>
                      </a:r>
                    </a:p>
                  </a:txBody>
                  <a:tcPr marL="72000" marR="72000" marT="36000" marB="36000">
                    <a:solidFill>
                      <a:srgbClr val="FFF4D1"/>
                    </a:solidFill>
                  </a:tcPr>
                </a:tc>
                <a:tc>
                  <a:txBody>
                    <a:bodyPr/>
                    <a:lstStyle/>
                    <a:p>
                      <a:r>
                        <a:rPr kumimoji="1" lang="ja-JP" altLang="en-US" sz="800" b="1" dirty="0"/>
                        <a:t>画像：</a:t>
                      </a:r>
                      <a:r>
                        <a:rPr kumimoji="1" lang="en-US" altLang="ja-JP" sz="800" b="1" dirty="0"/>
                        <a:t>300×250</a:t>
                      </a:r>
                      <a:r>
                        <a:rPr kumimoji="1" lang="ja-JP" altLang="en-US" sz="800" b="1" dirty="0"/>
                        <a:t>（</a:t>
                      </a:r>
                      <a:r>
                        <a:rPr kumimoji="1" lang="en-US" altLang="ja-JP" sz="800" b="1" dirty="0"/>
                        <a:t>150KB</a:t>
                      </a:r>
                      <a:r>
                        <a:rPr kumimoji="1" lang="ja-JP" altLang="en-US" sz="800" b="1" dirty="0"/>
                        <a:t>以内）</a:t>
                      </a:r>
                    </a:p>
                  </a:txBody>
                  <a:tcPr marL="72000" marR="72000" marT="36000" marB="36000">
                    <a:solidFill>
                      <a:srgbClr val="FFF4D1"/>
                    </a:solidFill>
                  </a:tcPr>
                </a:tc>
                <a:extLst>
                  <a:ext uri="{0D108BD9-81ED-4DB2-BD59-A6C34878D82A}">
                    <a16:rowId xmlns:a16="http://schemas.microsoft.com/office/drawing/2014/main" val="3106251984"/>
                  </a:ext>
                </a:extLst>
              </a:tr>
              <a:tr h="198053">
                <a:tc>
                  <a:txBody>
                    <a:bodyPr/>
                    <a:lstStyle/>
                    <a:p>
                      <a:r>
                        <a:rPr kumimoji="1" lang="ja-JP" altLang="en-US" sz="800" b="1" dirty="0"/>
                        <a:t>⑤スマホ・パネル</a:t>
                      </a:r>
                      <a:endParaRPr kumimoji="1" lang="en-US" altLang="ja-JP" sz="800" b="1" dirty="0"/>
                    </a:p>
                  </a:txBody>
                  <a:tcPr marL="72000" marR="72000" marT="36000" marB="36000">
                    <a:solidFill>
                      <a:srgbClr val="FFF4D1"/>
                    </a:solidFill>
                  </a:tcPr>
                </a:tc>
                <a:tc>
                  <a:txBody>
                    <a:bodyPr/>
                    <a:lstStyle/>
                    <a:p>
                      <a:r>
                        <a:rPr kumimoji="1" lang="ja-JP" altLang="en-US" sz="800" b="1" dirty="0"/>
                        <a:t>スマホ</a:t>
                      </a:r>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t>SP</a:t>
                      </a:r>
                      <a:r>
                        <a:rPr kumimoji="1" lang="ja-JP" altLang="en-US" sz="800" b="1" dirty="0"/>
                        <a:t>の一部ページを除く全ページ</a:t>
                      </a:r>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a:t>広告誘導期間中ローテーション表示</a:t>
                      </a:r>
                    </a:p>
                  </a:txBody>
                  <a:tcPr marL="72000" marR="72000" marT="36000" marB="36000">
                    <a:solidFill>
                      <a:srgbClr val="FFF4D1"/>
                    </a:solidFill>
                  </a:tcPr>
                </a:tc>
                <a:tc>
                  <a:txBody>
                    <a:bodyPr/>
                    <a:lstStyle/>
                    <a:p>
                      <a:r>
                        <a:rPr kumimoji="1" lang="ja-JP" altLang="en-US" sz="800" b="1" dirty="0">
                          <a:solidFill>
                            <a:schemeClr val="tx1"/>
                          </a:solidFill>
                        </a:rPr>
                        <a:t>画像：</a:t>
                      </a:r>
                      <a:r>
                        <a:rPr kumimoji="1" lang="en-US" altLang="ja-JP" sz="800" b="1" dirty="0">
                          <a:solidFill>
                            <a:schemeClr val="tx1"/>
                          </a:solidFill>
                        </a:rPr>
                        <a:t>320×180</a:t>
                      </a:r>
                      <a:r>
                        <a:rPr kumimoji="1" lang="ja-JP" altLang="en-US" sz="800" b="1" dirty="0">
                          <a:solidFill>
                            <a:schemeClr val="tx1"/>
                          </a:solidFill>
                        </a:rPr>
                        <a:t>（</a:t>
                      </a:r>
                      <a:r>
                        <a:rPr kumimoji="1" lang="en-US" altLang="ja-JP" sz="800" b="1" dirty="0">
                          <a:solidFill>
                            <a:schemeClr val="tx1"/>
                          </a:solidFill>
                        </a:rPr>
                        <a:t>60KB</a:t>
                      </a:r>
                      <a:r>
                        <a:rPr kumimoji="1" lang="ja-JP" altLang="en-US" sz="800" b="1" dirty="0">
                          <a:solidFill>
                            <a:schemeClr val="tx1"/>
                          </a:solidFill>
                        </a:rPr>
                        <a:t>以内）</a:t>
                      </a:r>
                      <a:endParaRPr kumimoji="1" lang="en-US" altLang="ja-JP" sz="800" b="1" dirty="0">
                        <a:solidFill>
                          <a:schemeClr val="tx1"/>
                        </a:solidFill>
                      </a:endParaRPr>
                    </a:p>
                  </a:txBody>
                  <a:tcPr marL="72000" marR="72000" marT="36000" marB="36000">
                    <a:solidFill>
                      <a:srgbClr val="FFF4D1"/>
                    </a:solidFill>
                  </a:tcPr>
                </a:tc>
                <a:extLst>
                  <a:ext uri="{0D108BD9-81ED-4DB2-BD59-A6C34878D82A}">
                    <a16:rowId xmlns:a16="http://schemas.microsoft.com/office/drawing/2014/main" val="3663765334"/>
                  </a:ext>
                </a:extLst>
              </a:tr>
              <a:tr h="198053">
                <a:tc>
                  <a:txBody>
                    <a:bodyPr/>
                    <a:lstStyle/>
                    <a:p>
                      <a:r>
                        <a:rPr kumimoji="1" lang="ja-JP" altLang="en-US" sz="800" b="1" dirty="0">
                          <a:solidFill>
                            <a:srgbClr val="FF0000"/>
                          </a:solidFill>
                        </a:rPr>
                        <a:t>⑥スマホ・アンカー</a:t>
                      </a:r>
                      <a:endParaRPr kumimoji="1" lang="en-US" altLang="ja-JP" sz="800" b="1" dirty="0">
                        <a:solidFill>
                          <a:srgbClr val="FF0000"/>
                        </a:solidFill>
                      </a:endParaRPr>
                    </a:p>
                  </a:txBody>
                  <a:tcPr marL="72000" marR="72000" marT="36000" marB="36000">
                    <a:solidFill>
                      <a:srgbClr val="FFF4D1"/>
                    </a:solidFill>
                  </a:tcPr>
                </a:tc>
                <a:tc>
                  <a:txBody>
                    <a:bodyPr/>
                    <a:lstStyle/>
                    <a:p>
                      <a:r>
                        <a:rPr kumimoji="1" lang="ja-JP" altLang="en-US" sz="800" b="1" dirty="0">
                          <a:solidFill>
                            <a:srgbClr val="FF0000"/>
                          </a:solidFill>
                        </a:rPr>
                        <a:t>スマホ</a:t>
                      </a:r>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rgbClr val="FF0000"/>
                          </a:solidFill>
                        </a:rPr>
                        <a:t>SP</a:t>
                      </a:r>
                      <a:r>
                        <a:rPr kumimoji="1" lang="ja-JP" altLang="en-US" sz="800" b="1" dirty="0">
                          <a:solidFill>
                            <a:srgbClr val="FF0000"/>
                          </a:solidFill>
                        </a:rPr>
                        <a:t>の一部ページを除く全ページ</a:t>
                      </a:r>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a:solidFill>
                            <a:srgbClr val="FF0000"/>
                          </a:solidFill>
                        </a:rPr>
                        <a:t>広告誘導期間中ローテーション表示</a:t>
                      </a:r>
                    </a:p>
                  </a:txBody>
                  <a:tcPr marL="72000" marR="72000" marT="36000" marB="36000">
                    <a:solidFill>
                      <a:srgbClr val="FFF4D1"/>
                    </a:solidFill>
                  </a:tcPr>
                </a:tc>
                <a:tc>
                  <a:txBody>
                    <a:bodyPr/>
                    <a:lstStyle/>
                    <a:p>
                      <a:r>
                        <a:rPr kumimoji="1" lang="ja-JP" altLang="en-US" sz="800" b="1" dirty="0">
                          <a:solidFill>
                            <a:srgbClr val="FF0000"/>
                          </a:solidFill>
                        </a:rPr>
                        <a:t>画像：</a:t>
                      </a:r>
                      <a:r>
                        <a:rPr kumimoji="1" lang="en-US" altLang="ja-JP" sz="800" b="1" dirty="0">
                          <a:solidFill>
                            <a:srgbClr val="FF0000"/>
                          </a:solidFill>
                        </a:rPr>
                        <a:t>320×100</a:t>
                      </a:r>
                      <a:r>
                        <a:rPr kumimoji="1" lang="ja-JP" altLang="en-US" sz="800" b="1" dirty="0">
                          <a:solidFill>
                            <a:srgbClr val="FF0000"/>
                          </a:solidFill>
                        </a:rPr>
                        <a:t>（</a:t>
                      </a:r>
                      <a:r>
                        <a:rPr kumimoji="1" lang="en-US" altLang="ja-JP" sz="800" b="1" dirty="0">
                          <a:solidFill>
                            <a:srgbClr val="FF0000"/>
                          </a:solidFill>
                        </a:rPr>
                        <a:t>60KB</a:t>
                      </a:r>
                      <a:r>
                        <a:rPr kumimoji="1" lang="ja-JP" altLang="en-US" sz="800" b="1" dirty="0">
                          <a:solidFill>
                            <a:srgbClr val="FF0000"/>
                          </a:solidFill>
                        </a:rPr>
                        <a:t>以内）</a:t>
                      </a:r>
                      <a:endParaRPr kumimoji="1" lang="en-US" altLang="ja-JP" sz="800" b="1" dirty="0">
                        <a:solidFill>
                          <a:srgbClr val="FF0000"/>
                        </a:solidFill>
                      </a:endParaRPr>
                    </a:p>
                  </a:txBody>
                  <a:tcPr marL="72000" marR="72000" marT="36000" marB="36000">
                    <a:solidFill>
                      <a:srgbClr val="FFF4D1"/>
                    </a:solidFill>
                  </a:tcPr>
                </a:tc>
                <a:extLst>
                  <a:ext uri="{0D108BD9-81ED-4DB2-BD59-A6C34878D82A}">
                    <a16:rowId xmlns:a16="http://schemas.microsoft.com/office/drawing/2014/main" val="807795337"/>
                  </a:ext>
                </a:extLst>
              </a:tr>
              <a:tr h="447090">
                <a:tc>
                  <a:txBody>
                    <a:bodyPr/>
                    <a:lstStyle/>
                    <a:p>
                      <a:r>
                        <a:rPr kumimoji="1" lang="ja-JP" altLang="en-US" sz="800" b="1" dirty="0"/>
                        <a:t>⑦ニューズレター</a:t>
                      </a:r>
                      <a:r>
                        <a:rPr kumimoji="1" lang="en-US" altLang="ja-JP" sz="800" b="1" dirty="0"/>
                        <a:t>(HTML)</a:t>
                      </a:r>
                    </a:p>
                  </a:txBody>
                  <a:tcPr marL="72000" marR="72000" marT="36000" marB="36000">
                    <a:solidFill>
                      <a:srgbClr val="FFF4D1"/>
                    </a:solidFill>
                  </a:tcPr>
                </a:tc>
                <a:tc>
                  <a:txBody>
                    <a:bodyPr/>
                    <a:lstStyle/>
                    <a:p>
                      <a:r>
                        <a:rPr kumimoji="1" lang="en-US" altLang="ja-JP" sz="800" b="1" dirty="0"/>
                        <a:t>―</a:t>
                      </a:r>
                      <a:endParaRPr kumimoji="1" lang="ja-JP" altLang="en-US" sz="800" b="1" dirty="0"/>
                    </a:p>
                  </a:txBody>
                  <a:tcPr marL="72000" marR="72000" marT="36000" marB="36000">
                    <a:solidFill>
                      <a:srgbClr val="FFF4D1"/>
                    </a:solidFill>
                  </a:tcPr>
                </a:tc>
                <a:tc>
                  <a:txBody>
                    <a:bodyPr/>
                    <a:lstStyle/>
                    <a:p>
                      <a:r>
                        <a:rPr kumimoji="1" lang="ja-JP" altLang="en-US" sz="800" b="1" dirty="0"/>
                        <a:t>ニューズレター内インフィード</a:t>
                      </a:r>
                    </a:p>
                  </a:txBody>
                  <a:tcPr marL="72000" marR="72000" marT="36000" marB="36000">
                    <a:solidFill>
                      <a:srgbClr val="FFF4D1"/>
                    </a:solidFill>
                  </a:tcPr>
                </a:tc>
                <a:tc>
                  <a:txBody>
                    <a:bodyPr/>
                    <a:lstStyle/>
                    <a:p>
                      <a:r>
                        <a:rPr kumimoji="1" lang="ja-JP" altLang="en-US" sz="800" b="1" dirty="0"/>
                        <a:t>広告誘導期間中</a:t>
                      </a:r>
                      <a:r>
                        <a:rPr kumimoji="1" lang="en-US" altLang="ja-JP" sz="800" b="1" dirty="0">
                          <a:solidFill>
                            <a:srgbClr val="FF0000"/>
                          </a:solidFill>
                        </a:rPr>
                        <a:t>7</a:t>
                      </a:r>
                      <a:r>
                        <a:rPr kumimoji="1" lang="ja-JP" altLang="en-US" sz="800" b="1" dirty="0"/>
                        <a:t>回</a:t>
                      </a:r>
                      <a:r>
                        <a:rPr kumimoji="1" lang="en-US" altLang="ja-JP" sz="800" b="1" dirty="0"/>
                        <a:t>(</a:t>
                      </a:r>
                      <a:r>
                        <a:rPr kumimoji="1" lang="ja-JP" altLang="en-US" sz="800" b="1" dirty="0">
                          <a:solidFill>
                            <a:srgbClr val="FF0000"/>
                          </a:solidFill>
                        </a:rPr>
                        <a:t>日経ウーマン </a:t>
                      </a:r>
                      <a:r>
                        <a:rPr kumimoji="1" lang="en-US" altLang="ja-JP" sz="800" b="1" dirty="0">
                          <a:solidFill>
                            <a:srgbClr val="FF0000"/>
                          </a:solidFill>
                        </a:rPr>
                        <a:t>Today's </a:t>
                      </a:r>
                      <a:r>
                        <a:rPr kumimoji="1" lang="en-US" altLang="ja-JP" sz="800" b="1">
                          <a:solidFill>
                            <a:srgbClr val="FF0000"/>
                          </a:solidFill>
                        </a:rPr>
                        <a:t>Topic</a:t>
                      </a:r>
                      <a:r>
                        <a:rPr kumimoji="1" lang="en-US" altLang="ja-JP" sz="800" b="1"/>
                        <a:t> 4</a:t>
                      </a:r>
                      <a:r>
                        <a:rPr kumimoji="1" lang="ja-JP" altLang="en-US" sz="800" b="1"/>
                        <a:t>回</a:t>
                      </a:r>
                      <a:r>
                        <a:rPr kumimoji="1" lang="en-US" altLang="ja-JP" sz="800" b="1" dirty="0"/>
                        <a:t>+</a:t>
                      </a:r>
                      <a:r>
                        <a:rPr lang="ja-JP" altLang="en-US" sz="800" b="1" dirty="0">
                          <a:solidFill>
                            <a:srgbClr val="FF0000"/>
                          </a:solidFill>
                        </a:rPr>
                        <a:t>子育て・教育 必読ガイド </a:t>
                      </a:r>
                      <a:r>
                        <a:rPr lang="en-US" altLang="ja-JP" sz="800" b="1" dirty="0">
                          <a:solidFill>
                            <a:srgbClr val="FF0000"/>
                          </a:solidFill>
                        </a:rPr>
                        <a:t>by </a:t>
                      </a:r>
                      <a:r>
                        <a:rPr lang="ja-JP" altLang="en-US" sz="800" b="1" dirty="0">
                          <a:solidFill>
                            <a:srgbClr val="FF0000"/>
                          </a:solidFill>
                        </a:rPr>
                        <a:t>日経ウーマン</a:t>
                      </a:r>
                      <a:r>
                        <a:rPr kumimoji="1" lang="en-US" altLang="ja-JP" sz="800" b="1" dirty="0"/>
                        <a:t>2</a:t>
                      </a:r>
                      <a:r>
                        <a:rPr kumimoji="1" lang="ja-JP" altLang="en-US" sz="800" b="1" dirty="0"/>
                        <a:t>回</a:t>
                      </a:r>
                      <a:r>
                        <a:rPr kumimoji="1" lang="ja-JP" altLang="en-US" sz="800" b="1" dirty="0">
                          <a:solidFill>
                            <a:srgbClr val="FF0000"/>
                          </a:solidFill>
                        </a:rPr>
                        <a:t>、</a:t>
                      </a:r>
                      <a:r>
                        <a:rPr lang="ja-JP" altLang="en-US" sz="800" b="1" dirty="0">
                          <a:solidFill>
                            <a:srgbClr val="FF0000"/>
                          </a:solidFill>
                        </a:rPr>
                        <a:t>「</a:t>
                      </a:r>
                      <a:r>
                        <a:rPr lang="en-US" altLang="ja-JP" sz="800" b="1" dirty="0">
                          <a:solidFill>
                            <a:srgbClr val="FF0000"/>
                          </a:solidFill>
                        </a:rPr>
                        <a:t>DEI</a:t>
                      </a:r>
                      <a:r>
                        <a:rPr lang="ja-JP" altLang="en-US" sz="800" b="1" dirty="0">
                          <a:solidFill>
                            <a:srgbClr val="FF0000"/>
                          </a:solidFill>
                        </a:rPr>
                        <a:t>」最前線 </a:t>
                      </a:r>
                      <a:r>
                        <a:rPr lang="en-US" altLang="ja-JP" sz="800" b="1" dirty="0">
                          <a:solidFill>
                            <a:srgbClr val="FF0000"/>
                          </a:solidFill>
                        </a:rPr>
                        <a:t>by </a:t>
                      </a:r>
                      <a:r>
                        <a:rPr lang="ja-JP" altLang="en-US" sz="800" b="1" dirty="0">
                          <a:solidFill>
                            <a:srgbClr val="FF0000"/>
                          </a:solidFill>
                        </a:rPr>
                        <a:t>日経ウーマン</a:t>
                      </a:r>
                      <a:r>
                        <a:rPr kumimoji="1" lang="ja-JP" altLang="en-US" sz="800" b="1" dirty="0">
                          <a:solidFill>
                            <a:srgbClr val="FF0000"/>
                          </a:solidFill>
                        </a:rPr>
                        <a:t>１回</a:t>
                      </a:r>
                      <a:r>
                        <a:rPr kumimoji="1" lang="en-US" altLang="ja-JP" sz="800" b="1" dirty="0"/>
                        <a:t>)</a:t>
                      </a:r>
                    </a:p>
                  </a:txBody>
                  <a:tcPr marL="72000" marR="72000" marT="36000" marB="36000">
                    <a:solidFill>
                      <a:srgbClr val="FFF4D1"/>
                    </a:solidFill>
                  </a:tcPr>
                </a:tc>
                <a:tc>
                  <a:txBody>
                    <a:bodyPr/>
                    <a:lstStyle/>
                    <a:p>
                      <a:r>
                        <a:rPr kumimoji="1" lang="ja-JP" altLang="en-US" sz="800" b="1" dirty="0"/>
                        <a:t>画像：</a:t>
                      </a:r>
                      <a:r>
                        <a:rPr kumimoji="1" lang="en-US" altLang="ja-JP" sz="800" b="1" dirty="0"/>
                        <a:t>240×180</a:t>
                      </a:r>
                      <a:r>
                        <a:rPr kumimoji="1" lang="ja-JP" altLang="en-US" sz="800" b="1" dirty="0"/>
                        <a:t>（</a:t>
                      </a:r>
                      <a:r>
                        <a:rPr kumimoji="1" lang="en-US" altLang="ja-JP" sz="800" b="1" dirty="0"/>
                        <a:t>60KB</a:t>
                      </a:r>
                      <a:r>
                        <a:rPr kumimoji="1" lang="ja-JP" altLang="en-US" sz="800" b="1" dirty="0"/>
                        <a:t>以内）</a:t>
                      </a:r>
                      <a:r>
                        <a:rPr kumimoji="1" lang="en-US" altLang="ja-JP" sz="800" b="1" dirty="0"/>
                        <a:t>※</a:t>
                      </a:r>
                      <a:r>
                        <a:rPr kumimoji="1" lang="ja-JP" altLang="en-US" sz="800" b="1" dirty="0"/>
                        <a:t>文字要素の記載不可</a:t>
                      </a:r>
                    </a:p>
                    <a:p>
                      <a:r>
                        <a:rPr kumimoji="1" lang="ja-JP" altLang="en-US" sz="800" b="1" dirty="0"/>
                        <a:t>テキスト：全半角問わず</a:t>
                      </a:r>
                      <a:r>
                        <a:rPr kumimoji="1" lang="en-US" altLang="ja-JP" sz="800" b="1" dirty="0">
                          <a:solidFill>
                            <a:srgbClr val="FF0000"/>
                          </a:solidFill>
                          <a:highlight>
                            <a:srgbClr val="00FFFF"/>
                          </a:highlight>
                        </a:rPr>
                        <a:t>32</a:t>
                      </a:r>
                      <a:r>
                        <a:rPr kumimoji="1" lang="ja-JP" altLang="en-US" sz="800" b="1" dirty="0"/>
                        <a:t>文字以内（改行指定不可）</a:t>
                      </a:r>
                    </a:p>
                    <a:p>
                      <a:r>
                        <a:rPr kumimoji="1" lang="ja-JP" altLang="en-US" sz="800" b="1" dirty="0"/>
                        <a:t>広告主名</a:t>
                      </a:r>
                    </a:p>
                  </a:txBody>
                  <a:tcPr marL="72000" marR="72000" marT="36000" marB="36000">
                    <a:solidFill>
                      <a:srgbClr val="FFF4D1"/>
                    </a:solidFill>
                  </a:tcPr>
                </a:tc>
                <a:extLst>
                  <a:ext uri="{0D108BD9-81ED-4DB2-BD59-A6C34878D82A}">
                    <a16:rowId xmlns:a16="http://schemas.microsoft.com/office/drawing/2014/main" val="2497147906"/>
                  </a:ext>
                </a:extLst>
              </a:tr>
              <a:tr h="198053">
                <a:tc>
                  <a:txBody>
                    <a:bodyPr/>
                    <a:lstStyle/>
                    <a:p>
                      <a:r>
                        <a:rPr kumimoji="1" lang="ja-JP" altLang="en-US" sz="800" b="1" dirty="0"/>
                        <a:t>⑧公式</a:t>
                      </a:r>
                      <a:r>
                        <a:rPr kumimoji="1" lang="en-US" altLang="ja-JP" sz="800" b="1" dirty="0"/>
                        <a:t>Facebook</a:t>
                      </a:r>
                      <a:r>
                        <a:rPr kumimoji="1" lang="ja-JP" altLang="en-US" sz="800" b="1" dirty="0"/>
                        <a:t>投稿</a:t>
                      </a:r>
                      <a:endParaRPr kumimoji="1" lang="en-US" altLang="ja-JP" sz="800" b="1" dirty="0"/>
                    </a:p>
                  </a:txBody>
                  <a:tcPr marL="72000" marR="72000" marT="36000" marB="36000">
                    <a:solidFill>
                      <a:srgbClr val="FFF4D1"/>
                    </a:solidFill>
                  </a:tcPr>
                </a:tc>
                <a:tc>
                  <a:txBody>
                    <a:bodyPr/>
                    <a:lstStyle/>
                    <a:p>
                      <a:r>
                        <a:rPr kumimoji="1" lang="en-US" altLang="ja-JP" sz="800" b="1" dirty="0"/>
                        <a:t>―</a:t>
                      </a:r>
                      <a:endParaRPr kumimoji="1" lang="ja-JP" altLang="en-US" sz="800" b="1" dirty="0"/>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t>Facebook</a:t>
                      </a:r>
                      <a:r>
                        <a:rPr kumimoji="1" lang="ja-JP" altLang="en-US" sz="800" b="1" dirty="0"/>
                        <a:t>ページ</a:t>
                      </a:r>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a:t>記事配信ごとに</a:t>
                      </a:r>
                      <a:r>
                        <a:rPr kumimoji="1" lang="ja-JP" altLang="en-US" sz="800" b="1" dirty="0">
                          <a:solidFill>
                            <a:srgbClr val="FF0000"/>
                          </a:solidFill>
                        </a:rPr>
                        <a:t>２</a:t>
                      </a:r>
                      <a:r>
                        <a:rPr kumimoji="1" lang="ja-JP" altLang="en-US" sz="800" b="1" dirty="0"/>
                        <a:t>回</a:t>
                      </a:r>
                      <a:endParaRPr kumimoji="1" lang="en-US" altLang="ja-JP" sz="800" b="1" dirty="0"/>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t>※</a:t>
                      </a:r>
                      <a:r>
                        <a:rPr kumimoji="1" lang="ja-JP" altLang="en-US" sz="800" b="1" dirty="0"/>
                        <a:t>投稿原稿と運用は媒体側任意となります</a:t>
                      </a:r>
                      <a:endParaRPr kumimoji="1" lang="en-US" altLang="ja-JP" sz="800" b="1" dirty="0"/>
                    </a:p>
                  </a:txBody>
                  <a:tcPr marL="72000" marR="72000" marT="36000" marB="36000">
                    <a:solidFill>
                      <a:srgbClr val="FFF4D1"/>
                    </a:solidFill>
                  </a:tcPr>
                </a:tc>
                <a:extLst>
                  <a:ext uri="{0D108BD9-81ED-4DB2-BD59-A6C34878D82A}">
                    <a16:rowId xmlns:a16="http://schemas.microsoft.com/office/drawing/2014/main" val="3760183745"/>
                  </a:ext>
                </a:extLst>
              </a:tr>
              <a:tr h="198053">
                <a:tc>
                  <a:txBody>
                    <a:bodyPr/>
                    <a:lstStyle/>
                    <a:p>
                      <a:r>
                        <a:rPr kumimoji="1" lang="ja-JP" altLang="en-US" sz="800" b="1" dirty="0"/>
                        <a:t>⑨公式</a:t>
                      </a:r>
                      <a:r>
                        <a:rPr kumimoji="1" lang="en-US" altLang="ja-JP" sz="800" b="1" dirty="0"/>
                        <a:t>X</a:t>
                      </a:r>
                      <a:r>
                        <a:rPr kumimoji="1" lang="ja-JP" altLang="en-US" sz="800" b="1" dirty="0"/>
                        <a:t>投稿</a:t>
                      </a:r>
                      <a:endParaRPr kumimoji="1" lang="en-US" altLang="ja-JP" sz="800" b="1" dirty="0"/>
                    </a:p>
                  </a:txBody>
                  <a:tcPr marL="72000" marR="72000" marT="36000" marB="36000">
                    <a:solidFill>
                      <a:srgbClr val="FFF4D1"/>
                    </a:solidFill>
                  </a:tcPr>
                </a:tc>
                <a:tc>
                  <a:txBody>
                    <a:bodyPr/>
                    <a:lstStyle/>
                    <a:p>
                      <a:r>
                        <a:rPr kumimoji="1" lang="en-US" altLang="ja-JP" sz="800" b="1" dirty="0"/>
                        <a:t>―</a:t>
                      </a:r>
                      <a:endParaRPr kumimoji="1" lang="ja-JP" altLang="en-US" sz="800" b="1" dirty="0"/>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t>X</a:t>
                      </a:r>
                      <a:r>
                        <a:rPr kumimoji="1" lang="ja-JP" altLang="en-US" sz="800" b="1" dirty="0"/>
                        <a:t>アカウントフィード</a:t>
                      </a:r>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a:t>記事配信ごとに</a:t>
                      </a:r>
                      <a:r>
                        <a:rPr kumimoji="1" lang="ja-JP" altLang="en-US" sz="800" b="1" dirty="0">
                          <a:solidFill>
                            <a:srgbClr val="FF0000"/>
                          </a:solidFill>
                        </a:rPr>
                        <a:t>２</a:t>
                      </a:r>
                      <a:r>
                        <a:rPr kumimoji="1" lang="ja-JP" altLang="en-US" sz="800" b="1" dirty="0"/>
                        <a:t>回</a:t>
                      </a:r>
                      <a:endParaRPr kumimoji="1" lang="en-US" altLang="ja-JP" sz="800" b="1" dirty="0"/>
                    </a:p>
                  </a:txBody>
                  <a:tcPr marL="72000" marR="72000" marT="36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t>※</a:t>
                      </a:r>
                      <a:r>
                        <a:rPr kumimoji="1" lang="ja-JP" altLang="en-US" sz="800" b="1" dirty="0"/>
                        <a:t>投稿原稿と運用は媒体側任意となります</a:t>
                      </a:r>
                      <a:endParaRPr kumimoji="1" lang="en-US" altLang="ja-JP" sz="800" b="1" dirty="0"/>
                    </a:p>
                  </a:txBody>
                  <a:tcPr marL="72000" marR="72000" marT="36000" marB="36000">
                    <a:solidFill>
                      <a:srgbClr val="FFF4D1"/>
                    </a:solidFill>
                  </a:tcPr>
                </a:tc>
                <a:extLst>
                  <a:ext uri="{0D108BD9-81ED-4DB2-BD59-A6C34878D82A}">
                    <a16:rowId xmlns:a16="http://schemas.microsoft.com/office/drawing/2014/main" val="184816217"/>
                  </a:ext>
                </a:extLst>
              </a:tr>
            </a:tbl>
          </a:graphicData>
        </a:graphic>
      </p:graphicFrame>
      <p:grpSp>
        <p:nvGrpSpPr>
          <p:cNvPr id="25" name="グループ化 24">
            <a:extLst>
              <a:ext uri="{FF2B5EF4-FFF2-40B4-BE49-F238E27FC236}">
                <a16:creationId xmlns:a16="http://schemas.microsoft.com/office/drawing/2014/main" id="{7ECF2C5B-28EC-4FA2-BA0D-5E1F45333884}"/>
              </a:ext>
            </a:extLst>
          </p:cNvPr>
          <p:cNvGrpSpPr/>
          <p:nvPr/>
        </p:nvGrpSpPr>
        <p:grpSpPr>
          <a:xfrm>
            <a:off x="5845428" y="1225196"/>
            <a:ext cx="1798105" cy="2092580"/>
            <a:chOff x="4097001" y="2070496"/>
            <a:chExt cx="1798105" cy="2092580"/>
          </a:xfrm>
        </p:grpSpPr>
        <p:sp>
          <p:nvSpPr>
            <p:cNvPr id="13" name="正方形/長方形 12">
              <a:extLst>
                <a:ext uri="{FF2B5EF4-FFF2-40B4-BE49-F238E27FC236}">
                  <a16:creationId xmlns:a16="http://schemas.microsoft.com/office/drawing/2014/main" id="{1D20C52D-B14E-4B53-9EC2-7A093676ED9B}"/>
                </a:ext>
              </a:extLst>
            </p:cNvPr>
            <p:cNvSpPr/>
            <p:nvPr/>
          </p:nvSpPr>
          <p:spPr>
            <a:xfrm>
              <a:off x="4097001" y="2070496"/>
              <a:ext cx="1798105" cy="2092580"/>
            </a:xfrm>
            <a:prstGeom prst="rect">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pic>
          <p:nvPicPr>
            <p:cNvPr id="24" name="図 23">
              <a:extLst>
                <a:ext uri="{FF2B5EF4-FFF2-40B4-BE49-F238E27FC236}">
                  <a16:creationId xmlns:a16="http://schemas.microsoft.com/office/drawing/2014/main" id="{99FF0E43-942C-4971-BA31-DD4F5456A1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68227" y="2149914"/>
              <a:ext cx="1648393" cy="2013162"/>
            </a:xfrm>
            <a:prstGeom prst="rect">
              <a:avLst/>
            </a:prstGeom>
          </p:spPr>
        </p:pic>
      </p:grpSp>
      <p:grpSp>
        <p:nvGrpSpPr>
          <p:cNvPr id="32" name="グループ化 31">
            <a:extLst>
              <a:ext uri="{FF2B5EF4-FFF2-40B4-BE49-F238E27FC236}">
                <a16:creationId xmlns:a16="http://schemas.microsoft.com/office/drawing/2014/main" id="{2710A3F0-D824-4C90-817D-81EC35ADC6D5}"/>
              </a:ext>
            </a:extLst>
          </p:cNvPr>
          <p:cNvGrpSpPr/>
          <p:nvPr/>
        </p:nvGrpSpPr>
        <p:grpSpPr>
          <a:xfrm>
            <a:off x="7162928" y="1702304"/>
            <a:ext cx="949297" cy="1789951"/>
            <a:chOff x="5480507" y="2448752"/>
            <a:chExt cx="1021450" cy="1926000"/>
          </a:xfrm>
        </p:grpSpPr>
        <p:grpSp>
          <p:nvGrpSpPr>
            <p:cNvPr id="57" name="グループ化 56">
              <a:extLst>
                <a:ext uri="{FF2B5EF4-FFF2-40B4-BE49-F238E27FC236}">
                  <a16:creationId xmlns:a16="http://schemas.microsoft.com/office/drawing/2014/main" id="{30E7784C-1D37-4B8F-BEBB-2C2F217F0BC3}"/>
                </a:ext>
              </a:extLst>
            </p:cNvPr>
            <p:cNvGrpSpPr/>
            <p:nvPr/>
          </p:nvGrpSpPr>
          <p:grpSpPr>
            <a:xfrm>
              <a:off x="5480507" y="2448752"/>
              <a:ext cx="1021450" cy="1926000"/>
              <a:chOff x="337005" y="920333"/>
              <a:chExt cx="2094251" cy="3948828"/>
            </a:xfrm>
          </p:grpSpPr>
          <p:sp>
            <p:nvSpPr>
              <p:cNvPr id="67" name="四角形: 角を丸くする 66">
                <a:extLst>
                  <a:ext uri="{FF2B5EF4-FFF2-40B4-BE49-F238E27FC236}">
                    <a16:creationId xmlns:a16="http://schemas.microsoft.com/office/drawing/2014/main" id="{895AD9C5-3B48-4C03-AE77-E19456EDF05D}"/>
                  </a:ext>
                </a:extLst>
              </p:cNvPr>
              <p:cNvSpPr/>
              <p:nvPr/>
            </p:nvSpPr>
            <p:spPr>
              <a:xfrm>
                <a:off x="337005" y="920333"/>
                <a:ext cx="2094251" cy="3948828"/>
              </a:xfrm>
              <a:prstGeom prst="roundRect">
                <a:avLst>
                  <a:gd name="adj" fmla="val 8841"/>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sp>
            <p:nvSpPr>
              <p:cNvPr id="68" name="楕円 67">
                <a:extLst>
                  <a:ext uri="{FF2B5EF4-FFF2-40B4-BE49-F238E27FC236}">
                    <a16:creationId xmlns:a16="http://schemas.microsoft.com/office/drawing/2014/main" id="{C11437CB-3E78-4675-8C22-51F4F60BA115}"/>
                  </a:ext>
                </a:extLst>
              </p:cNvPr>
              <p:cNvSpPr/>
              <p:nvPr/>
            </p:nvSpPr>
            <p:spPr>
              <a:xfrm>
                <a:off x="1208584" y="4402761"/>
                <a:ext cx="360040" cy="360040"/>
              </a:xfrm>
              <a:prstGeom prst="ellipse">
                <a:avLst/>
              </a:prstGeom>
              <a:solidFill>
                <a:schemeClr val="bg1">
                  <a:lumMod val="5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grpSp>
        <p:pic>
          <p:nvPicPr>
            <p:cNvPr id="31" name="図 30">
              <a:extLst>
                <a:ext uri="{FF2B5EF4-FFF2-40B4-BE49-F238E27FC236}">
                  <a16:creationId xmlns:a16="http://schemas.microsoft.com/office/drawing/2014/main" id="{D4CC7AC5-AC6A-41DC-A6F0-4DB69F6371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64659" y="2570636"/>
              <a:ext cx="863554" cy="1511084"/>
            </a:xfrm>
            <a:prstGeom prst="rect">
              <a:avLst/>
            </a:prstGeom>
          </p:spPr>
        </p:pic>
      </p:grpSp>
      <p:grpSp>
        <p:nvGrpSpPr>
          <p:cNvPr id="18" name="グループ化 17">
            <a:extLst>
              <a:ext uri="{FF2B5EF4-FFF2-40B4-BE49-F238E27FC236}">
                <a16:creationId xmlns:a16="http://schemas.microsoft.com/office/drawing/2014/main" id="{5EC5F3B9-2362-4C8B-8CCF-F14B85843893}"/>
              </a:ext>
            </a:extLst>
          </p:cNvPr>
          <p:cNvGrpSpPr/>
          <p:nvPr/>
        </p:nvGrpSpPr>
        <p:grpSpPr>
          <a:xfrm>
            <a:off x="1426650" y="947882"/>
            <a:ext cx="1207255" cy="2407560"/>
            <a:chOff x="300367" y="1755516"/>
            <a:chExt cx="1207255" cy="2407560"/>
          </a:xfrm>
        </p:grpSpPr>
        <p:sp>
          <p:nvSpPr>
            <p:cNvPr id="55" name="正方形/長方形 54">
              <a:extLst>
                <a:ext uri="{FF2B5EF4-FFF2-40B4-BE49-F238E27FC236}">
                  <a16:creationId xmlns:a16="http://schemas.microsoft.com/office/drawing/2014/main" id="{05E7E635-F91C-4F42-B0A3-0AA4CB5A5651}"/>
                </a:ext>
              </a:extLst>
            </p:cNvPr>
            <p:cNvSpPr/>
            <p:nvPr/>
          </p:nvSpPr>
          <p:spPr>
            <a:xfrm>
              <a:off x="300367" y="1755516"/>
              <a:ext cx="1207255" cy="2407560"/>
            </a:xfrm>
            <a:prstGeom prst="rect">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pic>
          <p:nvPicPr>
            <p:cNvPr id="16" name="図 15">
              <a:extLst>
                <a:ext uri="{FF2B5EF4-FFF2-40B4-BE49-F238E27FC236}">
                  <a16:creationId xmlns:a16="http://schemas.microsoft.com/office/drawing/2014/main" id="{5D745D51-5080-4658-AD16-260B0F0B9B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044" y="1807148"/>
              <a:ext cx="1107620" cy="2355928"/>
            </a:xfrm>
            <a:prstGeom prst="rect">
              <a:avLst/>
            </a:prstGeom>
          </p:spPr>
        </p:pic>
      </p:grpSp>
      <p:grpSp>
        <p:nvGrpSpPr>
          <p:cNvPr id="83" name="グループ化 82">
            <a:extLst>
              <a:ext uri="{FF2B5EF4-FFF2-40B4-BE49-F238E27FC236}">
                <a16:creationId xmlns:a16="http://schemas.microsoft.com/office/drawing/2014/main" id="{F1C203C3-3E7B-47E7-9FF6-6ED16FFFC63F}"/>
              </a:ext>
            </a:extLst>
          </p:cNvPr>
          <p:cNvGrpSpPr/>
          <p:nvPr/>
        </p:nvGrpSpPr>
        <p:grpSpPr>
          <a:xfrm>
            <a:off x="4068030" y="929845"/>
            <a:ext cx="5698761" cy="2514198"/>
            <a:chOff x="2103619" y="843941"/>
            <a:chExt cx="5698761" cy="3158898"/>
          </a:xfrm>
        </p:grpSpPr>
        <p:sp>
          <p:nvSpPr>
            <p:cNvPr id="80" name="矢印: ストライプ 79">
              <a:extLst>
                <a:ext uri="{FF2B5EF4-FFF2-40B4-BE49-F238E27FC236}">
                  <a16:creationId xmlns:a16="http://schemas.microsoft.com/office/drawing/2014/main" id="{A551F57B-6DE5-4DC3-8A72-1E8055F137F5}"/>
                </a:ext>
              </a:extLst>
            </p:cNvPr>
            <p:cNvSpPr/>
            <p:nvPr/>
          </p:nvSpPr>
          <p:spPr>
            <a:xfrm>
              <a:off x="2103619" y="843941"/>
              <a:ext cx="1548000" cy="3158898"/>
            </a:xfrm>
            <a:prstGeom prst="stripedRightArrow">
              <a:avLst>
                <a:gd name="adj1" fmla="val 100000"/>
                <a:gd name="adj2" fmla="val 40361"/>
              </a:avLst>
            </a:prstGeom>
            <a:solidFill>
              <a:schemeClr val="bg1">
                <a:lumMod val="75000"/>
                <a:alpha val="4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sp>
          <p:nvSpPr>
            <p:cNvPr id="81" name="矢印: ストライプ 80">
              <a:extLst>
                <a:ext uri="{FF2B5EF4-FFF2-40B4-BE49-F238E27FC236}">
                  <a16:creationId xmlns:a16="http://schemas.microsoft.com/office/drawing/2014/main" id="{1C228915-AE24-49EE-AF05-BB9AB0164C75}"/>
                </a:ext>
              </a:extLst>
            </p:cNvPr>
            <p:cNvSpPr/>
            <p:nvPr/>
          </p:nvSpPr>
          <p:spPr>
            <a:xfrm rot="10800000">
              <a:off x="6254380" y="843941"/>
              <a:ext cx="1548000" cy="3158898"/>
            </a:xfrm>
            <a:prstGeom prst="stripedRightArrow">
              <a:avLst>
                <a:gd name="adj1" fmla="val 100000"/>
                <a:gd name="adj2" fmla="val 40361"/>
              </a:avLst>
            </a:prstGeom>
            <a:solidFill>
              <a:schemeClr val="bg1">
                <a:lumMod val="75000"/>
                <a:alpha val="4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grpSp>
      <p:sp>
        <p:nvSpPr>
          <p:cNvPr id="109" name="テキスト ボックス 108">
            <a:extLst>
              <a:ext uri="{FF2B5EF4-FFF2-40B4-BE49-F238E27FC236}">
                <a16:creationId xmlns:a16="http://schemas.microsoft.com/office/drawing/2014/main" id="{FA92AA22-8548-44C3-BDF1-D6278DC601AF}"/>
              </a:ext>
            </a:extLst>
          </p:cNvPr>
          <p:cNvSpPr txBox="1"/>
          <p:nvPr/>
        </p:nvSpPr>
        <p:spPr>
          <a:xfrm>
            <a:off x="5826919" y="999300"/>
            <a:ext cx="1795363" cy="153888"/>
          </a:xfrm>
          <a:prstGeom prst="rect">
            <a:avLst/>
          </a:prstGeom>
          <a:noFill/>
        </p:spPr>
        <p:txBody>
          <a:bodyPr wrap="none" lIns="0" tIns="0" rIns="0" bIns="0" rtlCol="0">
            <a:spAutoFit/>
          </a:bodyPr>
          <a:lstStyle/>
          <a:p>
            <a:pPr algn="ctr"/>
            <a:r>
              <a:rPr kumimoji="1" lang="en-US" altLang="ja-JP" sz="1000" b="1" dirty="0">
                <a:solidFill>
                  <a:prstClr val="black"/>
                </a:solidFill>
                <a:latin typeface="Trebuchet MS"/>
                <a:ea typeface="游ゴシック"/>
              </a:rPr>
              <a:t>【</a:t>
            </a:r>
            <a:r>
              <a:rPr kumimoji="1" lang="ja-JP" altLang="en-US" sz="1000" b="1" dirty="0">
                <a:solidFill>
                  <a:prstClr val="black"/>
                </a:solidFill>
                <a:latin typeface="Trebuchet MS"/>
                <a:ea typeface="游ゴシック"/>
              </a:rPr>
              <a:t>ネイティブ広告記事ページ</a:t>
            </a:r>
            <a:r>
              <a:rPr kumimoji="1" lang="en-US" altLang="ja-JP" sz="1000" b="1" dirty="0">
                <a:solidFill>
                  <a:prstClr val="black"/>
                </a:solidFill>
                <a:latin typeface="Trebuchet MS"/>
                <a:ea typeface="游ゴシック"/>
              </a:rPr>
              <a:t>】</a:t>
            </a:r>
            <a:endParaRPr kumimoji="1" lang="ja-JP" altLang="en-US" sz="1000" b="1" dirty="0">
              <a:solidFill>
                <a:prstClr val="black"/>
              </a:solidFill>
              <a:latin typeface="Trebuchet MS"/>
              <a:ea typeface="游ゴシック"/>
            </a:endParaRPr>
          </a:p>
        </p:txBody>
      </p:sp>
      <p:grpSp>
        <p:nvGrpSpPr>
          <p:cNvPr id="30" name="グループ化 29">
            <a:extLst>
              <a:ext uri="{FF2B5EF4-FFF2-40B4-BE49-F238E27FC236}">
                <a16:creationId xmlns:a16="http://schemas.microsoft.com/office/drawing/2014/main" id="{9DE43179-FF45-4DB6-A844-2A89CAA91D0E}"/>
              </a:ext>
            </a:extLst>
          </p:cNvPr>
          <p:cNvGrpSpPr/>
          <p:nvPr/>
        </p:nvGrpSpPr>
        <p:grpSpPr>
          <a:xfrm>
            <a:off x="1773852" y="1009017"/>
            <a:ext cx="2305924" cy="1231621"/>
            <a:chOff x="323882" y="978811"/>
            <a:chExt cx="2417631" cy="1291285"/>
          </a:xfrm>
        </p:grpSpPr>
        <p:pic>
          <p:nvPicPr>
            <p:cNvPr id="19" name="図 18">
              <a:extLst>
                <a:ext uri="{FF2B5EF4-FFF2-40B4-BE49-F238E27FC236}">
                  <a16:creationId xmlns:a16="http://schemas.microsoft.com/office/drawing/2014/main" id="{62DACBD3-06D4-4F69-8646-83F40223687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86883" y="978811"/>
              <a:ext cx="1154630" cy="1128487"/>
            </a:xfrm>
            <a:prstGeom prst="ellipse">
              <a:avLst/>
            </a:prstGeom>
            <a:ln w="28575">
              <a:solidFill>
                <a:schemeClr val="accent2"/>
              </a:solidFill>
            </a:ln>
          </p:spPr>
        </p:pic>
        <p:sp>
          <p:nvSpPr>
            <p:cNvPr id="70" name="テキスト ボックス 69">
              <a:extLst>
                <a:ext uri="{FF2B5EF4-FFF2-40B4-BE49-F238E27FC236}">
                  <a16:creationId xmlns:a16="http://schemas.microsoft.com/office/drawing/2014/main" id="{6EA98F2D-B360-4EBE-B049-DAF2BEA8852F}"/>
                </a:ext>
              </a:extLst>
            </p:cNvPr>
            <p:cNvSpPr txBox="1"/>
            <p:nvPr/>
          </p:nvSpPr>
          <p:spPr>
            <a:xfrm>
              <a:off x="323882" y="2076484"/>
              <a:ext cx="161343" cy="193612"/>
            </a:xfrm>
            <a:prstGeom prst="rect">
              <a:avLst/>
            </a:prstGeom>
            <a:solidFill>
              <a:schemeClr val="bg1">
                <a:alpha val="70000"/>
              </a:schemeClr>
            </a:solidFill>
            <a:ln>
              <a:noFill/>
            </a:ln>
          </p:spPr>
          <p:txBody>
            <a:bodyPr wrap="none" lIns="0" tIns="0" rIns="0" bIns="0" rtlCol="0">
              <a:spAutoFit/>
            </a:bodyPr>
            <a:lstStyle/>
            <a:p>
              <a:pPr algn="ctr"/>
              <a:r>
                <a:rPr kumimoji="1" lang="ja-JP" altLang="en-US" sz="1200" b="1" dirty="0">
                  <a:solidFill>
                    <a:srgbClr val="FF0000"/>
                  </a:solidFill>
                  <a:latin typeface="Trebuchet MS"/>
                  <a:ea typeface="游ゴシック"/>
                </a:rPr>
                <a:t>①</a:t>
              </a:r>
            </a:p>
          </p:txBody>
        </p:sp>
      </p:grpSp>
      <p:grpSp>
        <p:nvGrpSpPr>
          <p:cNvPr id="29" name="グループ化 28">
            <a:extLst>
              <a:ext uri="{FF2B5EF4-FFF2-40B4-BE49-F238E27FC236}">
                <a16:creationId xmlns:a16="http://schemas.microsoft.com/office/drawing/2014/main" id="{46994660-E330-4FF4-B4DF-2BF30D60D7A0}"/>
              </a:ext>
            </a:extLst>
          </p:cNvPr>
          <p:cNvGrpSpPr/>
          <p:nvPr/>
        </p:nvGrpSpPr>
        <p:grpSpPr>
          <a:xfrm>
            <a:off x="4199099" y="1325652"/>
            <a:ext cx="1101280" cy="1091145"/>
            <a:chOff x="2574235" y="1848259"/>
            <a:chExt cx="1154630" cy="1144004"/>
          </a:xfrm>
        </p:grpSpPr>
        <p:pic>
          <p:nvPicPr>
            <p:cNvPr id="23" name="図 22">
              <a:extLst>
                <a:ext uri="{FF2B5EF4-FFF2-40B4-BE49-F238E27FC236}">
                  <a16:creationId xmlns:a16="http://schemas.microsoft.com/office/drawing/2014/main" id="{EA5F1914-EB6E-42ED-8B8A-855DC862CC1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74235" y="1848259"/>
              <a:ext cx="1154630" cy="1144004"/>
            </a:xfrm>
            <a:prstGeom prst="ellipse">
              <a:avLst/>
            </a:prstGeom>
            <a:ln w="28575">
              <a:solidFill>
                <a:srgbClr val="C00000"/>
              </a:solidFill>
            </a:ln>
          </p:spPr>
        </p:pic>
        <p:sp>
          <p:nvSpPr>
            <p:cNvPr id="71" name="テキスト ボックス 70">
              <a:extLst>
                <a:ext uri="{FF2B5EF4-FFF2-40B4-BE49-F238E27FC236}">
                  <a16:creationId xmlns:a16="http://schemas.microsoft.com/office/drawing/2014/main" id="{74198E71-FBD4-43AC-8627-92B228AB97B6}"/>
                </a:ext>
              </a:extLst>
            </p:cNvPr>
            <p:cNvSpPr txBox="1"/>
            <p:nvPr/>
          </p:nvSpPr>
          <p:spPr>
            <a:xfrm>
              <a:off x="3070876" y="2725773"/>
              <a:ext cx="161343" cy="193612"/>
            </a:xfrm>
            <a:prstGeom prst="rect">
              <a:avLst/>
            </a:prstGeom>
            <a:solidFill>
              <a:schemeClr val="bg1">
                <a:alpha val="70000"/>
              </a:schemeClr>
            </a:solidFill>
          </p:spPr>
          <p:txBody>
            <a:bodyPr wrap="none" lIns="0" tIns="0" rIns="0" bIns="0" rtlCol="0">
              <a:spAutoFit/>
            </a:bodyPr>
            <a:lstStyle/>
            <a:p>
              <a:pPr algn="ctr"/>
              <a:r>
                <a:rPr kumimoji="1" lang="ja-JP" altLang="en-US" sz="1200" b="1" dirty="0">
                  <a:solidFill>
                    <a:srgbClr val="FF0000"/>
                  </a:solidFill>
                  <a:latin typeface="Trebuchet MS"/>
                  <a:ea typeface="游ゴシック"/>
                </a:rPr>
                <a:t>③</a:t>
              </a:r>
            </a:p>
          </p:txBody>
        </p:sp>
      </p:grpSp>
      <p:grpSp>
        <p:nvGrpSpPr>
          <p:cNvPr id="28" name="グループ化 27">
            <a:extLst>
              <a:ext uri="{FF2B5EF4-FFF2-40B4-BE49-F238E27FC236}">
                <a16:creationId xmlns:a16="http://schemas.microsoft.com/office/drawing/2014/main" id="{6C10CA89-4533-4A32-B40E-C853DC2E5146}"/>
              </a:ext>
            </a:extLst>
          </p:cNvPr>
          <p:cNvGrpSpPr/>
          <p:nvPr/>
        </p:nvGrpSpPr>
        <p:grpSpPr>
          <a:xfrm>
            <a:off x="3143376" y="2195244"/>
            <a:ext cx="1102747" cy="1091145"/>
            <a:chOff x="1428648" y="2672778"/>
            <a:chExt cx="1156168" cy="1144004"/>
          </a:xfrm>
        </p:grpSpPr>
        <p:pic>
          <p:nvPicPr>
            <p:cNvPr id="27" name="図 26">
              <a:extLst>
                <a:ext uri="{FF2B5EF4-FFF2-40B4-BE49-F238E27FC236}">
                  <a16:creationId xmlns:a16="http://schemas.microsoft.com/office/drawing/2014/main" id="{51020540-0A63-4277-8D93-4BA2CD90762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28648" y="2672778"/>
              <a:ext cx="1156168" cy="1144004"/>
            </a:xfrm>
            <a:prstGeom prst="ellipse">
              <a:avLst/>
            </a:prstGeom>
            <a:ln w="28575">
              <a:solidFill>
                <a:srgbClr val="C00000"/>
              </a:solidFill>
            </a:ln>
          </p:spPr>
        </p:pic>
        <p:sp>
          <p:nvSpPr>
            <p:cNvPr id="72" name="テキスト ボックス 71">
              <a:extLst>
                <a:ext uri="{FF2B5EF4-FFF2-40B4-BE49-F238E27FC236}">
                  <a16:creationId xmlns:a16="http://schemas.microsoft.com/office/drawing/2014/main" id="{02A805A4-497C-4131-B691-0D0E1630B600}"/>
                </a:ext>
              </a:extLst>
            </p:cNvPr>
            <p:cNvSpPr txBox="1"/>
            <p:nvPr/>
          </p:nvSpPr>
          <p:spPr>
            <a:xfrm>
              <a:off x="2003556" y="3557857"/>
              <a:ext cx="68" cy="193612"/>
            </a:xfrm>
            <a:prstGeom prst="rect">
              <a:avLst/>
            </a:prstGeom>
            <a:solidFill>
              <a:schemeClr val="bg1">
                <a:alpha val="70000"/>
              </a:schemeClr>
            </a:solidFill>
          </p:spPr>
          <p:txBody>
            <a:bodyPr wrap="none" lIns="0" tIns="0" rIns="0" bIns="0" rtlCol="0">
              <a:spAutoFit/>
            </a:bodyPr>
            <a:lstStyle/>
            <a:p>
              <a:pPr algn="ctr"/>
              <a:endParaRPr kumimoji="1" lang="ja-JP" altLang="en-US" sz="1200" b="1" dirty="0">
                <a:solidFill>
                  <a:srgbClr val="FF0000"/>
                </a:solidFill>
                <a:latin typeface="Trebuchet MS"/>
                <a:ea typeface="游ゴシック"/>
              </a:endParaRPr>
            </a:p>
          </p:txBody>
        </p:sp>
      </p:grpSp>
      <p:grpSp>
        <p:nvGrpSpPr>
          <p:cNvPr id="56" name="グループ化 55">
            <a:extLst>
              <a:ext uri="{FF2B5EF4-FFF2-40B4-BE49-F238E27FC236}">
                <a16:creationId xmlns:a16="http://schemas.microsoft.com/office/drawing/2014/main" id="{D1113EDC-A3DB-48AE-84DF-0D9A47EBC5B4}"/>
              </a:ext>
            </a:extLst>
          </p:cNvPr>
          <p:cNvGrpSpPr/>
          <p:nvPr/>
        </p:nvGrpSpPr>
        <p:grpSpPr>
          <a:xfrm>
            <a:off x="8988428" y="843337"/>
            <a:ext cx="1066722" cy="1066722"/>
            <a:chOff x="6901002" y="2738859"/>
            <a:chExt cx="1066722" cy="1066722"/>
          </a:xfrm>
        </p:grpSpPr>
        <p:grpSp>
          <p:nvGrpSpPr>
            <p:cNvPr id="58" name="グループ化 57">
              <a:extLst>
                <a:ext uri="{FF2B5EF4-FFF2-40B4-BE49-F238E27FC236}">
                  <a16:creationId xmlns:a16="http://schemas.microsoft.com/office/drawing/2014/main" id="{BA4395E1-1B9E-468C-9B75-6514C0D39956}"/>
                </a:ext>
              </a:extLst>
            </p:cNvPr>
            <p:cNvGrpSpPr/>
            <p:nvPr/>
          </p:nvGrpSpPr>
          <p:grpSpPr>
            <a:xfrm>
              <a:off x="6901002" y="2738859"/>
              <a:ext cx="1066722" cy="1066722"/>
              <a:chOff x="6206798" y="2919941"/>
              <a:chExt cx="1066722" cy="1066722"/>
            </a:xfrm>
          </p:grpSpPr>
          <p:sp>
            <p:nvSpPr>
              <p:cNvPr id="60" name="楕円 59">
                <a:extLst>
                  <a:ext uri="{FF2B5EF4-FFF2-40B4-BE49-F238E27FC236}">
                    <a16:creationId xmlns:a16="http://schemas.microsoft.com/office/drawing/2014/main" id="{7B6E7724-179E-44E1-A6E6-7A5A70C2CFF5}"/>
                  </a:ext>
                </a:extLst>
              </p:cNvPr>
              <p:cNvSpPr/>
              <p:nvPr/>
            </p:nvSpPr>
            <p:spPr>
              <a:xfrm>
                <a:off x="6206798" y="2919941"/>
                <a:ext cx="1066722" cy="1066722"/>
              </a:xfrm>
              <a:prstGeom prst="ellipse">
                <a:avLst/>
              </a:prstGeom>
              <a:solidFill>
                <a:schemeClr val="bg1"/>
              </a:solidFill>
              <a:ln w="285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pic>
            <p:nvPicPr>
              <p:cNvPr id="61" name="図 60">
                <a:extLst>
                  <a:ext uri="{FF2B5EF4-FFF2-40B4-BE49-F238E27FC236}">
                    <a16:creationId xmlns:a16="http://schemas.microsoft.com/office/drawing/2014/main" id="{0C90CD37-99C2-4E3F-8844-AA171D52E4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59450" y="3133185"/>
                <a:ext cx="561418" cy="561418"/>
              </a:xfrm>
              <a:prstGeom prst="rect">
                <a:avLst/>
              </a:prstGeom>
            </p:spPr>
          </p:pic>
        </p:grpSp>
        <p:sp>
          <p:nvSpPr>
            <p:cNvPr id="59" name="テキスト ボックス 58">
              <a:extLst>
                <a:ext uri="{FF2B5EF4-FFF2-40B4-BE49-F238E27FC236}">
                  <a16:creationId xmlns:a16="http://schemas.microsoft.com/office/drawing/2014/main" id="{B6369139-E653-4E85-BA61-988A280E5ACC}"/>
                </a:ext>
              </a:extLst>
            </p:cNvPr>
            <p:cNvSpPr txBox="1"/>
            <p:nvPr/>
          </p:nvSpPr>
          <p:spPr>
            <a:xfrm>
              <a:off x="7357064" y="3527556"/>
              <a:ext cx="153888" cy="184666"/>
            </a:xfrm>
            <a:prstGeom prst="rect">
              <a:avLst/>
            </a:prstGeom>
            <a:solidFill>
              <a:schemeClr val="bg1">
                <a:alpha val="70000"/>
              </a:schemeClr>
            </a:solidFill>
          </p:spPr>
          <p:txBody>
            <a:bodyPr wrap="none" lIns="0" tIns="0" rIns="0" bIns="0" rtlCol="0">
              <a:spAutoFit/>
            </a:bodyPr>
            <a:lstStyle/>
            <a:p>
              <a:pPr algn="ctr"/>
              <a:r>
                <a:rPr kumimoji="1" lang="ja-JP" altLang="en-US" sz="1200" b="1" dirty="0">
                  <a:solidFill>
                    <a:srgbClr val="FF0000"/>
                  </a:solidFill>
                  <a:latin typeface="Trebuchet MS"/>
                  <a:ea typeface="游ゴシック"/>
                </a:rPr>
                <a:t>⑦</a:t>
              </a:r>
            </a:p>
          </p:txBody>
        </p:sp>
      </p:grpSp>
      <p:grpSp>
        <p:nvGrpSpPr>
          <p:cNvPr id="4" name="グループ化 3">
            <a:extLst>
              <a:ext uri="{FF2B5EF4-FFF2-40B4-BE49-F238E27FC236}">
                <a16:creationId xmlns:a16="http://schemas.microsoft.com/office/drawing/2014/main" id="{523F39E9-8AA4-4A16-BD71-EB6BBA5FEC5B}"/>
              </a:ext>
            </a:extLst>
          </p:cNvPr>
          <p:cNvGrpSpPr/>
          <p:nvPr/>
        </p:nvGrpSpPr>
        <p:grpSpPr>
          <a:xfrm>
            <a:off x="9662087" y="1778601"/>
            <a:ext cx="1038286" cy="1038286"/>
            <a:chOff x="8710814" y="2447837"/>
            <a:chExt cx="1038286" cy="1038286"/>
          </a:xfrm>
        </p:grpSpPr>
        <p:grpSp>
          <p:nvGrpSpPr>
            <p:cNvPr id="107" name="グループ化 106">
              <a:extLst>
                <a:ext uri="{FF2B5EF4-FFF2-40B4-BE49-F238E27FC236}">
                  <a16:creationId xmlns:a16="http://schemas.microsoft.com/office/drawing/2014/main" id="{ADCDA762-A4A2-47CC-8812-755EF249272A}"/>
                </a:ext>
              </a:extLst>
            </p:cNvPr>
            <p:cNvGrpSpPr/>
            <p:nvPr/>
          </p:nvGrpSpPr>
          <p:grpSpPr>
            <a:xfrm>
              <a:off x="8710814" y="2447837"/>
              <a:ext cx="1038286" cy="1038286"/>
              <a:chOff x="7811040" y="1890894"/>
              <a:chExt cx="1038286" cy="1038286"/>
            </a:xfrm>
          </p:grpSpPr>
          <p:sp>
            <p:nvSpPr>
              <p:cNvPr id="96" name="楕円 95">
                <a:extLst>
                  <a:ext uri="{FF2B5EF4-FFF2-40B4-BE49-F238E27FC236}">
                    <a16:creationId xmlns:a16="http://schemas.microsoft.com/office/drawing/2014/main" id="{4301A6B7-9742-4B88-883A-293F82FBAD49}"/>
                  </a:ext>
                </a:extLst>
              </p:cNvPr>
              <p:cNvSpPr/>
              <p:nvPr/>
            </p:nvSpPr>
            <p:spPr>
              <a:xfrm>
                <a:off x="7811040" y="1890894"/>
                <a:ext cx="1038286" cy="1038286"/>
              </a:xfrm>
              <a:prstGeom prst="ellipse">
                <a:avLst/>
              </a:prstGeom>
              <a:solidFill>
                <a:schemeClr val="bg1"/>
              </a:solidFill>
              <a:ln w="285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sp>
            <p:nvSpPr>
              <p:cNvPr id="104" name="テキスト ボックス 103">
                <a:extLst>
                  <a:ext uri="{FF2B5EF4-FFF2-40B4-BE49-F238E27FC236}">
                    <a16:creationId xmlns:a16="http://schemas.microsoft.com/office/drawing/2014/main" id="{3CFD4B28-36BD-4E23-9FE1-D40CC36746E5}"/>
                  </a:ext>
                </a:extLst>
              </p:cNvPr>
              <p:cNvSpPr txBox="1"/>
              <p:nvPr/>
            </p:nvSpPr>
            <p:spPr>
              <a:xfrm>
                <a:off x="8269641" y="2625683"/>
                <a:ext cx="113268" cy="184666"/>
              </a:xfrm>
              <a:prstGeom prst="rect">
                <a:avLst/>
              </a:prstGeom>
              <a:solidFill>
                <a:schemeClr val="bg1">
                  <a:alpha val="70000"/>
                </a:schemeClr>
              </a:solidFill>
            </p:spPr>
            <p:txBody>
              <a:bodyPr wrap="square" lIns="0" tIns="0" rIns="0" bIns="0" rtlCol="0">
                <a:spAutoFit/>
              </a:bodyPr>
              <a:lstStyle/>
              <a:p>
                <a:pPr algn="ctr"/>
                <a:r>
                  <a:rPr kumimoji="1" lang="ja-JP" altLang="en-US" sz="1200" b="1" dirty="0">
                    <a:solidFill>
                      <a:srgbClr val="FF0000"/>
                    </a:solidFill>
                    <a:latin typeface="Trebuchet MS"/>
                    <a:ea typeface="游ゴシック"/>
                  </a:rPr>
                  <a:t>⑧</a:t>
                </a:r>
              </a:p>
            </p:txBody>
          </p:sp>
        </p:grpSp>
        <p:pic>
          <p:nvPicPr>
            <p:cNvPr id="73" name="図 72">
              <a:extLst>
                <a:ext uri="{FF2B5EF4-FFF2-40B4-BE49-F238E27FC236}">
                  <a16:creationId xmlns:a16="http://schemas.microsoft.com/office/drawing/2014/main" id="{AC05CE8A-2D13-4FEB-859F-3D5665C6B63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33548" y="2646339"/>
              <a:ext cx="374972" cy="374972"/>
            </a:xfrm>
            <a:prstGeom prst="rect">
              <a:avLst/>
            </a:prstGeom>
          </p:spPr>
        </p:pic>
      </p:grpSp>
      <p:grpSp>
        <p:nvGrpSpPr>
          <p:cNvPr id="5" name="グループ化 4">
            <a:extLst>
              <a:ext uri="{FF2B5EF4-FFF2-40B4-BE49-F238E27FC236}">
                <a16:creationId xmlns:a16="http://schemas.microsoft.com/office/drawing/2014/main" id="{42E443FF-0802-4F2E-ADAA-B6EB2BF41139}"/>
              </a:ext>
            </a:extLst>
          </p:cNvPr>
          <p:cNvGrpSpPr/>
          <p:nvPr/>
        </p:nvGrpSpPr>
        <p:grpSpPr>
          <a:xfrm>
            <a:off x="8562526" y="1830735"/>
            <a:ext cx="1038286" cy="1038286"/>
            <a:chOff x="7787847" y="3157509"/>
            <a:chExt cx="1038286" cy="1038286"/>
          </a:xfrm>
        </p:grpSpPr>
        <p:sp>
          <p:nvSpPr>
            <p:cNvPr id="66" name="楕円 65">
              <a:extLst>
                <a:ext uri="{FF2B5EF4-FFF2-40B4-BE49-F238E27FC236}">
                  <a16:creationId xmlns:a16="http://schemas.microsoft.com/office/drawing/2014/main" id="{E18512BA-CE51-4F0A-B6F9-F63585A3C35B}"/>
                </a:ext>
              </a:extLst>
            </p:cNvPr>
            <p:cNvSpPr/>
            <p:nvPr/>
          </p:nvSpPr>
          <p:spPr>
            <a:xfrm>
              <a:off x="7787847" y="3157509"/>
              <a:ext cx="1038286" cy="1038286"/>
            </a:xfrm>
            <a:prstGeom prst="ellipse">
              <a:avLst/>
            </a:prstGeom>
            <a:solidFill>
              <a:schemeClr val="bg1"/>
            </a:solidFill>
            <a:ln w="285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sp>
          <p:nvSpPr>
            <p:cNvPr id="65" name="テキスト ボックス 64">
              <a:extLst>
                <a:ext uri="{FF2B5EF4-FFF2-40B4-BE49-F238E27FC236}">
                  <a16:creationId xmlns:a16="http://schemas.microsoft.com/office/drawing/2014/main" id="{EAAB20BE-96A7-4795-868C-4BF82BE72B20}"/>
                </a:ext>
              </a:extLst>
            </p:cNvPr>
            <p:cNvSpPr txBox="1"/>
            <p:nvPr/>
          </p:nvSpPr>
          <p:spPr>
            <a:xfrm>
              <a:off x="8222507" y="3858694"/>
              <a:ext cx="153888" cy="184666"/>
            </a:xfrm>
            <a:prstGeom prst="rect">
              <a:avLst/>
            </a:prstGeom>
            <a:solidFill>
              <a:schemeClr val="bg1">
                <a:alpha val="70000"/>
              </a:schemeClr>
            </a:solidFill>
          </p:spPr>
          <p:txBody>
            <a:bodyPr wrap="none" lIns="0" tIns="0" rIns="0" bIns="0" rtlCol="0">
              <a:spAutoFit/>
            </a:bodyPr>
            <a:lstStyle/>
            <a:p>
              <a:pPr algn="ctr"/>
              <a:r>
                <a:rPr kumimoji="1" lang="ja-JP" altLang="en-US" sz="1200" b="1" dirty="0">
                  <a:solidFill>
                    <a:srgbClr val="FF0000"/>
                  </a:solidFill>
                  <a:latin typeface="Trebuchet MS"/>
                  <a:ea typeface="游ゴシック"/>
                </a:rPr>
                <a:t>⑨</a:t>
              </a:r>
            </a:p>
          </p:txBody>
        </p:sp>
      </p:grpSp>
      <p:sp>
        <p:nvSpPr>
          <p:cNvPr id="75" name="四角形: 角を丸くする 74">
            <a:extLst>
              <a:ext uri="{FF2B5EF4-FFF2-40B4-BE49-F238E27FC236}">
                <a16:creationId xmlns:a16="http://schemas.microsoft.com/office/drawing/2014/main" id="{AF02FD58-7D82-459D-8362-FFC80BA8D79E}"/>
              </a:ext>
            </a:extLst>
          </p:cNvPr>
          <p:cNvSpPr/>
          <p:nvPr/>
        </p:nvSpPr>
        <p:spPr>
          <a:xfrm>
            <a:off x="5796851" y="3579841"/>
            <a:ext cx="2459390" cy="281207"/>
          </a:xfrm>
          <a:prstGeom prst="roundRect">
            <a:avLst/>
          </a:prstGeom>
          <a:solidFill>
            <a:schemeClr val="bg1"/>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t" anchorCtr="0" forceAA="0" compatLnSpc="1">
            <a:prstTxWarp prst="textNoShape">
              <a:avLst/>
            </a:prstTxWarp>
            <a:spAutoFit/>
          </a:bodyPr>
          <a:lstStyle/>
          <a:p>
            <a:pPr algn="ctr">
              <a:lnSpc>
                <a:spcPct val="150000"/>
              </a:lnSpc>
            </a:pPr>
            <a:r>
              <a:rPr kumimoji="1" lang="ja-JP" altLang="en-US" sz="1050" b="1" dirty="0">
                <a:solidFill>
                  <a:prstClr val="black"/>
                </a:solidFill>
                <a:latin typeface="Trebuchet MS"/>
                <a:ea typeface="游ゴシック"/>
              </a:rPr>
              <a:t>記事のアーカイブ有り</a:t>
            </a:r>
            <a:r>
              <a:rPr kumimoji="1" lang="en-US" altLang="ja-JP" sz="1050" b="1" dirty="0">
                <a:solidFill>
                  <a:prstClr val="black"/>
                </a:solidFill>
                <a:latin typeface="Trebuchet MS"/>
                <a:ea typeface="游ゴシック"/>
              </a:rPr>
              <a:t>(</a:t>
            </a:r>
            <a:r>
              <a:rPr kumimoji="1" lang="ja-JP" altLang="en-US" sz="1050" b="1" dirty="0">
                <a:solidFill>
                  <a:prstClr val="black"/>
                </a:solidFill>
                <a:latin typeface="Trebuchet MS"/>
                <a:ea typeface="游ゴシック"/>
              </a:rPr>
              <a:t>無料</a:t>
            </a:r>
            <a:r>
              <a:rPr kumimoji="1" lang="en-US" altLang="ja-JP" sz="1050" b="1" dirty="0">
                <a:solidFill>
                  <a:prstClr val="black"/>
                </a:solidFill>
                <a:latin typeface="Trebuchet MS"/>
                <a:ea typeface="游ゴシック"/>
              </a:rPr>
              <a:t>)</a:t>
            </a:r>
            <a:endParaRPr kumimoji="1" lang="ja-JP" altLang="en-US" sz="1050" b="1" dirty="0">
              <a:solidFill>
                <a:prstClr val="black"/>
              </a:solidFill>
              <a:latin typeface="Trebuchet MS"/>
              <a:ea typeface="游ゴシック"/>
            </a:endParaRPr>
          </a:p>
        </p:txBody>
      </p:sp>
      <p:sp>
        <p:nvSpPr>
          <p:cNvPr id="62" name="四角形: 角を丸くする 61">
            <a:extLst>
              <a:ext uri="{FF2B5EF4-FFF2-40B4-BE49-F238E27FC236}">
                <a16:creationId xmlns:a16="http://schemas.microsoft.com/office/drawing/2014/main" id="{191E5C8D-476B-45CA-9CDE-6CA31B62FDB1}"/>
              </a:ext>
            </a:extLst>
          </p:cNvPr>
          <p:cNvSpPr/>
          <p:nvPr/>
        </p:nvSpPr>
        <p:spPr>
          <a:xfrm>
            <a:off x="1290424" y="3573016"/>
            <a:ext cx="2247237" cy="292700"/>
          </a:xfrm>
          <a:prstGeom prst="roundRect">
            <a:avLst/>
          </a:prstGeom>
          <a:solidFill>
            <a:schemeClr val="bg1"/>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t" anchorCtr="0" forceAA="0" compatLnSpc="1">
            <a:prstTxWarp prst="textNoShape">
              <a:avLst/>
            </a:prstTxWarp>
            <a:spAutoFit/>
          </a:bodyPr>
          <a:lstStyle/>
          <a:p>
            <a:pPr algn="ctr">
              <a:lnSpc>
                <a:spcPct val="150000"/>
              </a:lnSpc>
            </a:pPr>
            <a:r>
              <a:rPr kumimoji="1" lang="ja-JP" altLang="en-US" sz="1050" b="1" dirty="0">
                <a:solidFill>
                  <a:prstClr val="black"/>
                </a:solidFill>
                <a:latin typeface="Trebuchet MS"/>
                <a:ea typeface="游ゴシック"/>
              </a:rPr>
              <a:t>広告誘導期間は原則</a:t>
            </a:r>
            <a:r>
              <a:rPr kumimoji="1" lang="en-US" altLang="ja-JP" sz="1050" b="1" dirty="0">
                <a:solidFill>
                  <a:prstClr val="black"/>
                </a:solidFill>
                <a:latin typeface="Trebuchet MS"/>
                <a:ea typeface="游ゴシック"/>
              </a:rPr>
              <a:t>4</a:t>
            </a:r>
            <a:r>
              <a:rPr kumimoji="1" lang="ja-JP" altLang="en-US" sz="1050" b="1" dirty="0">
                <a:solidFill>
                  <a:prstClr val="black"/>
                </a:solidFill>
                <a:latin typeface="Trebuchet MS"/>
                <a:ea typeface="游ゴシック"/>
              </a:rPr>
              <a:t>週間</a:t>
            </a:r>
          </a:p>
        </p:txBody>
      </p:sp>
      <p:sp>
        <p:nvSpPr>
          <p:cNvPr id="64" name="四角形: 角を丸くする 63">
            <a:extLst>
              <a:ext uri="{FF2B5EF4-FFF2-40B4-BE49-F238E27FC236}">
                <a16:creationId xmlns:a16="http://schemas.microsoft.com/office/drawing/2014/main" id="{CCA3ECC4-0DDD-4F12-AAC2-7E99D8CB67AF}"/>
              </a:ext>
            </a:extLst>
          </p:cNvPr>
          <p:cNvSpPr/>
          <p:nvPr/>
        </p:nvSpPr>
        <p:spPr>
          <a:xfrm>
            <a:off x="3670559" y="3573016"/>
            <a:ext cx="1993394" cy="292700"/>
          </a:xfrm>
          <a:prstGeom prst="roundRect">
            <a:avLst/>
          </a:prstGeom>
          <a:solidFill>
            <a:schemeClr val="bg1"/>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t" anchorCtr="0" forceAA="0" compatLnSpc="1">
            <a:prstTxWarp prst="textNoShape">
              <a:avLst/>
            </a:prstTxWarp>
            <a:spAutoFit/>
          </a:bodyPr>
          <a:lstStyle/>
          <a:p>
            <a:pPr algn="ctr">
              <a:lnSpc>
                <a:spcPct val="150000"/>
              </a:lnSpc>
            </a:pPr>
            <a:r>
              <a:rPr kumimoji="1" lang="ja-JP" altLang="en-US" sz="1050" b="1" dirty="0">
                <a:solidFill>
                  <a:prstClr val="black"/>
                </a:solidFill>
                <a:latin typeface="Trebuchet MS"/>
                <a:ea typeface="游ゴシック"/>
              </a:rPr>
              <a:t>平日任意の日程で公開可能</a:t>
            </a:r>
          </a:p>
        </p:txBody>
      </p:sp>
      <p:sp>
        <p:nvSpPr>
          <p:cNvPr id="74" name="テキスト ボックス 73">
            <a:extLst>
              <a:ext uri="{FF2B5EF4-FFF2-40B4-BE49-F238E27FC236}">
                <a16:creationId xmlns:a16="http://schemas.microsoft.com/office/drawing/2014/main" id="{DC37E3B0-7E24-49E6-A63E-8E4444291B3B}"/>
              </a:ext>
            </a:extLst>
          </p:cNvPr>
          <p:cNvSpPr txBox="1"/>
          <p:nvPr/>
        </p:nvSpPr>
        <p:spPr>
          <a:xfrm>
            <a:off x="3744390" y="6590148"/>
            <a:ext cx="4762781" cy="185307"/>
          </a:xfrm>
          <a:prstGeom prst="rect">
            <a:avLst/>
          </a:prstGeom>
          <a:noFill/>
          <a:ln>
            <a:noFill/>
          </a:ln>
        </p:spPr>
        <p:txBody>
          <a:bodyPr wrap="square" lIns="0" tIns="0" rIns="0" bIns="0" rtlCol="0" anchor="t">
            <a:spAutoFit/>
          </a:bodyPr>
          <a:lstStyle/>
          <a:p>
            <a:pPr marL="171450" indent="-171450">
              <a:lnSpc>
                <a:spcPct val="150000"/>
              </a:lnSpc>
              <a:buFont typeface="Yu Gothic" panose="020B0400000000000000" pitchFamily="50" charset="-128"/>
              <a:buChar char="※"/>
            </a:pPr>
            <a:r>
              <a:rPr lang="ja-JP" altLang="en-US" sz="900" b="1" dirty="0">
                <a:solidFill>
                  <a:prstClr val="black"/>
                </a:solidFill>
                <a:latin typeface="Trebuchet MS"/>
                <a:ea typeface="游ゴシック"/>
              </a:rPr>
              <a:t>①⑧⑨のメニューは広告誘導では無いため、広告レポートには掲載されません。</a:t>
            </a:r>
            <a:endParaRPr lang="en-US" altLang="ja-JP" sz="900" b="1" dirty="0">
              <a:solidFill>
                <a:prstClr val="black"/>
              </a:solidFill>
              <a:latin typeface="Trebuchet MS"/>
              <a:ea typeface="游ゴシック"/>
            </a:endParaRPr>
          </a:p>
        </p:txBody>
      </p:sp>
      <p:pic>
        <p:nvPicPr>
          <p:cNvPr id="82" name="図 81">
            <a:extLst>
              <a:ext uri="{FF2B5EF4-FFF2-40B4-BE49-F238E27FC236}">
                <a16:creationId xmlns:a16="http://schemas.microsoft.com/office/drawing/2014/main" id="{7FBFB1EC-42E8-4AA8-842E-FF81E1F72B1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62288" y="1368110"/>
            <a:ext cx="356740" cy="59635"/>
          </a:xfrm>
          <a:prstGeom prst="rect">
            <a:avLst/>
          </a:prstGeom>
        </p:spPr>
      </p:pic>
      <p:pic>
        <p:nvPicPr>
          <p:cNvPr id="84" name="図 83">
            <a:extLst>
              <a:ext uri="{FF2B5EF4-FFF2-40B4-BE49-F238E27FC236}">
                <a16:creationId xmlns:a16="http://schemas.microsoft.com/office/drawing/2014/main" id="{9E2D4D0B-0EEC-4B0F-BB47-D87DDFD3D74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49871" y="1868826"/>
            <a:ext cx="356740" cy="59635"/>
          </a:xfrm>
          <a:prstGeom prst="rect">
            <a:avLst/>
          </a:prstGeom>
        </p:spPr>
      </p:pic>
      <p:pic>
        <p:nvPicPr>
          <p:cNvPr id="85" name="図 84">
            <a:extLst>
              <a:ext uri="{FF2B5EF4-FFF2-40B4-BE49-F238E27FC236}">
                <a16:creationId xmlns:a16="http://schemas.microsoft.com/office/drawing/2014/main" id="{FD9312DE-1A03-4079-8731-560E62DCB90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15961" y="1040641"/>
            <a:ext cx="262066" cy="66136"/>
          </a:xfrm>
          <a:prstGeom prst="rect">
            <a:avLst/>
          </a:prstGeom>
        </p:spPr>
      </p:pic>
      <p:pic>
        <p:nvPicPr>
          <p:cNvPr id="87" name="図 86">
            <a:extLst>
              <a:ext uri="{FF2B5EF4-FFF2-40B4-BE49-F238E27FC236}">
                <a16:creationId xmlns:a16="http://schemas.microsoft.com/office/drawing/2014/main" id="{6D7D5CD9-01BF-4F95-8747-060CAD71031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4484" y="1325652"/>
            <a:ext cx="404544" cy="102093"/>
          </a:xfrm>
          <a:prstGeom prst="rect">
            <a:avLst/>
          </a:prstGeom>
        </p:spPr>
      </p:pic>
      <p:sp>
        <p:nvSpPr>
          <p:cNvPr id="90" name="タイトル 1">
            <a:extLst>
              <a:ext uri="{FF2B5EF4-FFF2-40B4-BE49-F238E27FC236}">
                <a16:creationId xmlns:a16="http://schemas.microsoft.com/office/drawing/2014/main" id="{FFF1662F-DB65-4D5B-8644-1FDAF60C4D66}"/>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1800" dirty="0"/>
              <a:t>ネイティブタイアップ：誘導枠（スタンダード</a:t>
            </a:r>
            <a:r>
              <a:rPr lang="en-US" altLang="ja-JP" sz="1800" dirty="0"/>
              <a:t>/</a:t>
            </a:r>
            <a:r>
              <a:rPr lang="ja-JP" altLang="en-US" sz="1800" dirty="0"/>
              <a:t>プレミアム）　</a:t>
            </a:r>
          </a:p>
        </p:txBody>
      </p:sp>
      <p:sp>
        <p:nvSpPr>
          <p:cNvPr id="77" name="正方形/長方形 76">
            <a:extLst>
              <a:ext uri="{FF2B5EF4-FFF2-40B4-BE49-F238E27FC236}">
                <a16:creationId xmlns:a16="http://schemas.microsoft.com/office/drawing/2014/main" id="{272E8277-A4D9-4E84-B344-EA92647F184E}"/>
              </a:ext>
            </a:extLst>
          </p:cNvPr>
          <p:cNvSpPr/>
          <p:nvPr/>
        </p:nvSpPr>
        <p:spPr>
          <a:xfrm>
            <a:off x="1901903" y="602342"/>
            <a:ext cx="7815669" cy="26161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300"/>
              </a:spcAft>
            </a:pPr>
            <a:r>
              <a:rPr kumimoji="1" lang="ja-JP" altLang="en-US" sz="1100" b="1" spc="300" dirty="0">
                <a:solidFill>
                  <a:prstClr val="black"/>
                </a:solidFill>
                <a:latin typeface="Trebuchet MS"/>
                <a:ea typeface="游ゴシック"/>
              </a:rPr>
              <a:t>編集記事同様、サイトの新着記事（①）や公式</a:t>
            </a:r>
            <a:r>
              <a:rPr kumimoji="1" lang="en-US" altLang="ja-JP" sz="1100" b="1" spc="300" dirty="0">
                <a:solidFill>
                  <a:prstClr val="black"/>
                </a:solidFill>
                <a:latin typeface="Trebuchet MS"/>
                <a:ea typeface="游ゴシック"/>
              </a:rPr>
              <a:t>SNS</a:t>
            </a:r>
            <a:r>
              <a:rPr lang="ja-JP" altLang="en-US" sz="1100" b="1" spc="300" dirty="0">
                <a:solidFill>
                  <a:prstClr val="black"/>
                </a:solidFill>
                <a:latin typeface="Trebuchet MS"/>
                <a:ea typeface="游ゴシック"/>
              </a:rPr>
              <a:t>（⑧⑨</a:t>
            </a:r>
            <a:r>
              <a:rPr kumimoji="1" lang="ja-JP" altLang="en-US" sz="1100" b="1" spc="300" dirty="0">
                <a:solidFill>
                  <a:prstClr val="black"/>
                </a:solidFill>
                <a:latin typeface="Trebuchet MS"/>
                <a:ea typeface="游ゴシック"/>
              </a:rPr>
              <a:t>）からも誘導があるのが特徴です。</a:t>
            </a:r>
          </a:p>
        </p:txBody>
      </p:sp>
      <p:sp>
        <p:nvSpPr>
          <p:cNvPr id="92" name="スライド番号プレースホルダー 10">
            <a:extLst>
              <a:ext uri="{FF2B5EF4-FFF2-40B4-BE49-F238E27FC236}">
                <a16:creationId xmlns:a16="http://schemas.microsoft.com/office/drawing/2014/main" id="{7B9C7D86-34E9-4C25-A4FA-5B808AE2D855}"/>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10</a:t>
            </a:fld>
            <a:endParaRPr kumimoji="1" lang="ja-JP" altLang="en-US" b="1" dirty="0"/>
          </a:p>
        </p:txBody>
      </p:sp>
      <p:sp>
        <p:nvSpPr>
          <p:cNvPr id="2" name="四角形: 角を丸くする 1">
            <a:extLst>
              <a:ext uri="{FF2B5EF4-FFF2-40B4-BE49-F238E27FC236}">
                <a16:creationId xmlns:a16="http://schemas.microsoft.com/office/drawing/2014/main" id="{52D4F110-CC46-505F-CF85-05F316EE8BBF}"/>
              </a:ext>
            </a:extLst>
          </p:cNvPr>
          <p:cNvSpPr/>
          <p:nvPr/>
        </p:nvSpPr>
        <p:spPr>
          <a:xfrm>
            <a:off x="8422918" y="3579841"/>
            <a:ext cx="2247237" cy="281207"/>
          </a:xfrm>
          <a:prstGeom prst="roundRect">
            <a:avLst/>
          </a:prstGeom>
          <a:solidFill>
            <a:schemeClr val="bg1"/>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t" anchorCtr="0" forceAA="0" compatLnSpc="1">
            <a:prstTxWarp prst="textNoShape">
              <a:avLst/>
            </a:prstTxWarp>
            <a:spAutoFit/>
          </a:bodyPr>
          <a:lstStyle/>
          <a:p>
            <a:pPr algn="ctr">
              <a:lnSpc>
                <a:spcPct val="150000"/>
              </a:lnSpc>
            </a:pPr>
            <a:r>
              <a:rPr kumimoji="1" lang="ja-JP" altLang="en-US" sz="1050" b="1" dirty="0">
                <a:solidFill>
                  <a:prstClr val="black"/>
                </a:solidFill>
                <a:latin typeface="Trebuchet MS"/>
                <a:ea typeface="游ゴシック"/>
              </a:rPr>
              <a:t>想定</a:t>
            </a:r>
            <a:r>
              <a:rPr kumimoji="1" lang="en-US" altLang="ja-JP" sz="1050" b="1" dirty="0">
                <a:solidFill>
                  <a:prstClr val="black"/>
                </a:solidFill>
                <a:latin typeface="Trebuchet MS"/>
                <a:ea typeface="游ゴシック"/>
              </a:rPr>
              <a:t>PV</a:t>
            </a:r>
            <a:r>
              <a:rPr kumimoji="1" lang="ja-JP" altLang="en-US" sz="1050" b="1" dirty="0">
                <a:solidFill>
                  <a:prstClr val="black"/>
                </a:solidFill>
                <a:latin typeface="Trebuchet MS"/>
                <a:ea typeface="游ゴシック"/>
              </a:rPr>
              <a:t>：</a:t>
            </a:r>
            <a:r>
              <a:rPr kumimoji="1" lang="en-US" altLang="ja-JP" sz="1050" b="1" dirty="0">
                <a:solidFill>
                  <a:prstClr val="black"/>
                </a:solidFill>
                <a:latin typeface="Trebuchet MS"/>
                <a:ea typeface="游ゴシック"/>
              </a:rPr>
              <a:t>3,000</a:t>
            </a:r>
            <a:r>
              <a:rPr kumimoji="1" lang="ja-JP" altLang="en-US" sz="1050" b="1" dirty="0">
                <a:solidFill>
                  <a:prstClr val="black"/>
                </a:solidFill>
                <a:latin typeface="Trebuchet MS"/>
                <a:ea typeface="游ゴシック"/>
              </a:rPr>
              <a:t>～</a:t>
            </a:r>
            <a:r>
              <a:rPr kumimoji="1" lang="en-US" altLang="ja-JP" sz="1050" b="1" dirty="0">
                <a:solidFill>
                  <a:prstClr val="black"/>
                </a:solidFill>
                <a:latin typeface="Trebuchet MS"/>
                <a:ea typeface="游ゴシック"/>
              </a:rPr>
              <a:t>4,000PV</a:t>
            </a:r>
            <a:r>
              <a:rPr kumimoji="1" lang="ja-JP" altLang="en-US" sz="1050" b="1" dirty="0">
                <a:solidFill>
                  <a:prstClr val="black"/>
                </a:solidFill>
                <a:latin typeface="Trebuchet MS"/>
                <a:ea typeface="游ゴシック"/>
              </a:rPr>
              <a:t>前後</a:t>
            </a:r>
          </a:p>
        </p:txBody>
      </p:sp>
      <p:pic>
        <p:nvPicPr>
          <p:cNvPr id="9" name="図 8">
            <a:extLst>
              <a:ext uri="{FF2B5EF4-FFF2-40B4-BE49-F238E27FC236}">
                <a16:creationId xmlns:a16="http://schemas.microsoft.com/office/drawing/2014/main" id="{AA047AD5-FFD2-0DFD-2527-B142D01EA736}"/>
              </a:ext>
            </a:extLst>
          </p:cNvPr>
          <p:cNvPicPr>
            <a:picLocks noChangeAspect="1"/>
          </p:cNvPicPr>
          <p:nvPr/>
        </p:nvPicPr>
        <p:blipFill>
          <a:blip r:embed="rId13"/>
          <a:stretch>
            <a:fillRect/>
          </a:stretch>
        </p:blipFill>
        <p:spPr>
          <a:xfrm>
            <a:off x="8837454" y="1994535"/>
            <a:ext cx="456062" cy="465977"/>
          </a:xfrm>
          <a:prstGeom prst="rect">
            <a:avLst/>
          </a:prstGeom>
        </p:spPr>
      </p:pic>
      <p:sp>
        <p:nvSpPr>
          <p:cNvPr id="10" name="テキスト ボックス 9">
            <a:extLst>
              <a:ext uri="{FF2B5EF4-FFF2-40B4-BE49-F238E27FC236}">
                <a16:creationId xmlns:a16="http://schemas.microsoft.com/office/drawing/2014/main" id="{8EB92D81-689D-8303-4FB8-D90064B16955}"/>
              </a:ext>
            </a:extLst>
          </p:cNvPr>
          <p:cNvSpPr txBox="1"/>
          <p:nvPr/>
        </p:nvSpPr>
        <p:spPr>
          <a:xfrm>
            <a:off x="3687980" y="1609971"/>
            <a:ext cx="153888" cy="184666"/>
          </a:xfrm>
          <a:prstGeom prst="rect">
            <a:avLst/>
          </a:prstGeom>
          <a:solidFill>
            <a:schemeClr val="bg1">
              <a:alpha val="70000"/>
            </a:schemeClr>
          </a:solidFill>
          <a:ln>
            <a:noFill/>
          </a:ln>
        </p:spPr>
        <p:txBody>
          <a:bodyPr wrap="none" lIns="0" tIns="0" rIns="0" bIns="0" rtlCol="0">
            <a:spAutoFit/>
          </a:bodyPr>
          <a:lstStyle/>
          <a:p>
            <a:pPr algn="ctr"/>
            <a:r>
              <a:rPr kumimoji="1" lang="ja-JP" altLang="en-US" sz="1200" b="1" dirty="0">
                <a:solidFill>
                  <a:srgbClr val="FF0000"/>
                </a:solidFill>
                <a:latin typeface="Trebuchet MS"/>
                <a:ea typeface="游ゴシック"/>
              </a:rPr>
              <a:t>②</a:t>
            </a:r>
          </a:p>
        </p:txBody>
      </p:sp>
      <p:pic>
        <p:nvPicPr>
          <p:cNvPr id="11" name="図 10">
            <a:extLst>
              <a:ext uri="{FF2B5EF4-FFF2-40B4-BE49-F238E27FC236}">
                <a16:creationId xmlns:a16="http://schemas.microsoft.com/office/drawing/2014/main" id="{20BD1D40-6EA1-B9A7-4E7F-2CF748AB4095}"/>
              </a:ext>
            </a:extLst>
          </p:cNvPr>
          <p:cNvPicPr>
            <a:picLocks noChangeAspect="1"/>
          </p:cNvPicPr>
          <p:nvPr/>
        </p:nvPicPr>
        <p:blipFill rotWithShape="1">
          <a:blip r:embed="rId14"/>
          <a:srcRect b="27961"/>
          <a:stretch/>
        </p:blipFill>
        <p:spPr>
          <a:xfrm>
            <a:off x="5932433" y="1301770"/>
            <a:ext cx="1625571" cy="253347"/>
          </a:xfrm>
          <a:prstGeom prst="rect">
            <a:avLst/>
          </a:prstGeom>
        </p:spPr>
      </p:pic>
      <p:pic>
        <p:nvPicPr>
          <p:cNvPr id="33" name="図 32">
            <a:extLst>
              <a:ext uri="{FF2B5EF4-FFF2-40B4-BE49-F238E27FC236}">
                <a16:creationId xmlns:a16="http://schemas.microsoft.com/office/drawing/2014/main" id="{10A2EDA3-3B74-A4D2-AF0C-D9F04C40AB25}"/>
              </a:ext>
            </a:extLst>
          </p:cNvPr>
          <p:cNvPicPr>
            <a:picLocks noChangeAspect="1"/>
          </p:cNvPicPr>
          <p:nvPr/>
        </p:nvPicPr>
        <p:blipFill rotWithShape="1">
          <a:blip r:embed="rId14"/>
          <a:srcRect b="27961"/>
          <a:stretch/>
        </p:blipFill>
        <p:spPr>
          <a:xfrm>
            <a:off x="1477522" y="1026514"/>
            <a:ext cx="1125142" cy="175355"/>
          </a:xfrm>
          <a:prstGeom prst="rect">
            <a:avLst/>
          </a:prstGeom>
        </p:spPr>
      </p:pic>
      <p:pic>
        <p:nvPicPr>
          <p:cNvPr id="34" name="図 33">
            <a:extLst>
              <a:ext uri="{FF2B5EF4-FFF2-40B4-BE49-F238E27FC236}">
                <a16:creationId xmlns:a16="http://schemas.microsoft.com/office/drawing/2014/main" id="{E7F6B275-436A-292A-D4DC-E0D6D2B7E335}"/>
              </a:ext>
            </a:extLst>
          </p:cNvPr>
          <p:cNvPicPr>
            <a:picLocks noChangeAspect="1"/>
          </p:cNvPicPr>
          <p:nvPr/>
        </p:nvPicPr>
        <p:blipFill rotWithShape="1">
          <a:blip r:embed="rId15"/>
          <a:srcRect b="20720"/>
          <a:stretch/>
        </p:blipFill>
        <p:spPr>
          <a:xfrm>
            <a:off x="2096193" y="2011273"/>
            <a:ext cx="734251" cy="140389"/>
          </a:xfrm>
          <a:prstGeom prst="rect">
            <a:avLst/>
          </a:prstGeom>
        </p:spPr>
      </p:pic>
      <p:grpSp>
        <p:nvGrpSpPr>
          <p:cNvPr id="7" name="グループ化 6">
            <a:extLst>
              <a:ext uri="{FF2B5EF4-FFF2-40B4-BE49-F238E27FC236}">
                <a16:creationId xmlns:a16="http://schemas.microsoft.com/office/drawing/2014/main" id="{CE912A41-FA74-F6D1-CF2C-294A4FB65533}"/>
              </a:ext>
            </a:extLst>
          </p:cNvPr>
          <p:cNvGrpSpPr/>
          <p:nvPr/>
        </p:nvGrpSpPr>
        <p:grpSpPr>
          <a:xfrm>
            <a:off x="1468690" y="989580"/>
            <a:ext cx="1083506" cy="2291262"/>
            <a:chOff x="983432" y="1836422"/>
            <a:chExt cx="2304256" cy="3185155"/>
          </a:xfrm>
        </p:grpSpPr>
        <p:pic>
          <p:nvPicPr>
            <p:cNvPr id="8" name="図 7" descr="グラフィカル ユーザー インターフェイス, アプリケーション, Web サイト&#10;&#10;AI 生成コンテンツは誤りを含む可能性があります。">
              <a:extLst>
                <a:ext uri="{FF2B5EF4-FFF2-40B4-BE49-F238E27FC236}">
                  <a16:creationId xmlns:a16="http://schemas.microsoft.com/office/drawing/2014/main" id="{0BA69E3B-263B-E3DE-8CEA-D7886A224EE2}"/>
                </a:ext>
              </a:extLst>
            </p:cNvPr>
            <p:cNvPicPr>
              <a:picLocks noChangeAspect="1"/>
            </p:cNvPicPr>
            <p:nvPr/>
          </p:nvPicPr>
          <p:blipFill>
            <a:blip r:embed="rId16"/>
            <a:srcRect r="5882" b="37228"/>
            <a:stretch>
              <a:fillRect/>
            </a:stretch>
          </p:blipFill>
          <p:spPr>
            <a:xfrm>
              <a:off x="983432" y="1836422"/>
              <a:ext cx="2304256" cy="3185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正方形/長方形 34">
              <a:extLst>
                <a:ext uri="{FF2B5EF4-FFF2-40B4-BE49-F238E27FC236}">
                  <a16:creationId xmlns:a16="http://schemas.microsoft.com/office/drawing/2014/main" id="{0CBE56E8-95D0-F2B1-D4FC-87EEBC6395A9}"/>
                </a:ext>
              </a:extLst>
            </p:cNvPr>
            <p:cNvSpPr/>
            <p:nvPr/>
          </p:nvSpPr>
          <p:spPr>
            <a:xfrm>
              <a:off x="1343472" y="2204864"/>
              <a:ext cx="1512168" cy="411162"/>
            </a:xfrm>
            <a:prstGeom prst="rect">
              <a:avLst/>
            </a:prstGeom>
            <a:solidFill>
              <a:schemeClr val="bg1">
                <a:lumMod val="75000"/>
                <a:alpha val="89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grpSp>
      <p:grpSp>
        <p:nvGrpSpPr>
          <p:cNvPr id="12" name="グループ化 11">
            <a:extLst>
              <a:ext uri="{FF2B5EF4-FFF2-40B4-BE49-F238E27FC236}">
                <a16:creationId xmlns:a16="http://schemas.microsoft.com/office/drawing/2014/main" id="{3A562334-651A-689E-035B-38AAAF6FB0A0}"/>
              </a:ext>
            </a:extLst>
          </p:cNvPr>
          <p:cNvGrpSpPr>
            <a:grpSpLocks noChangeAspect="1"/>
          </p:cNvGrpSpPr>
          <p:nvPr/>
        </p:nvGrpSpPr>
        <p:grpSpPr>
          <a:xfrm>
            <a:off x="2033406" y="1854099"/>
            <a:ext cx="890718" cy="1679499"/>
            <a:chOff x="2351585" y="1932482"/>
            <a:chExt cx="2250643" cy="4243714"/>
          </a:xfrm>
        </p:grpSpPr>
        <p:grpSp>
          <p:nvGrpSpPr>
            <p:cNvPr id="14" name="グループ化 13">
              <a:extLst>
                <a:ext uri="{FF2B5EF4-FFF2-40B4-BE49-F238E27FC236}">
                  <a16:creationId xmlns:a16="http://schemas.microsoft.com/office/drawing/2014/main" id="{79E90B35-9FE5-E5EB-A556-681433D75F8B}"/>
                </a:ext>
              </a:extLst>
            </p:cNvPr>
            <p:cNvGrpSpPr/>
            <p:nvPr/>
          </p:nvGrpSpPr>
          <p:grpSpPr>
            <a:xfrm>
              <a:off x="2351585" y="1932482"/>
              <a:ext cx="2250643" cy="4243714"/>
              <a:chOff x="470109" y="2204032"/>
              <a:chExt cx="1812241" cy="3417083"/>
            </a:xfrm>
          </p:grpSpPr>
          <p:sp>
            <p:nvSpPr>
              <p:cNvPr id="21" name="四角形: 角を丸くする 20">
                <a:extLst>
                  <a:ext uri="{FF2B5EF4-FFF2-40B4-BE49-F238E27FC236}">
                    <a16:creationId xmlns:a16="http://schemas.microsoft.com/office/drawing/2014/main" id="{D6C09397-B3D3-A909-63D9-AB817B67FF92}"/>
                  </a:ext>
                </a:extLst>
              </p:cNvPr>
              <p:cNvSpPr/>
              <p:nvPr/>
            </p:nvSpPr>
            <p:spPr>
              <a:xfrm>
                <a:off x="470109" y="2204032"/>
                <a:ext cx="1812241" cy="3417083"/>
              </a:xfrm>
              <a:prstGeom prst="roundRect">
                <a:avLst>
                  <a:gd name="adj" fmla="val 8841"/>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pic>
            <p:nvPicPr>
              <p:cNvPr id="20" name="図 19">
                <a:extLst>
                  <a:ext uri="{FF2B5EF4-FFF2-40B4-BE49-F238E27FC236}">
                    <a16:creationId xmlns:a16="http://schemas.microsoft.com/office/drawing/2014/main" id="{7665791D-9168-517C-A5E4-69E4512A190D}"/>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90243" y="2443230"/>
                <a:ext cx="1539985" cy="2742704"/>
              </a:xfrm>
              <a:prstGeom prst="rect">
                <a:avLst/>
              </a:prstGeom>
            </p:spPr>
          </p:pic>
        </p:grpSp>
        <p:pic>
          <p:nvPicPr>
            <p:cNvPr id="15" name="図 14">
              <a:extLst>
                <a:ext uri="{FF2B5EF4-FFF2-40B4-BE49-F238E27FC236}">
                  <a16:creationId xmlns:a16="http://schemas.microsoft.com/office/drawing/2014/main" id="{3D548DE3-7396-C589-1127-EA9FC061514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999656" y="2234778"/>
              <a:ext cx="921495" cy="232554"/>
            </a:xfrm>
            <a:prstGeom prst="rect">
              <a:avLst/>
            </a:prstGeom>
          </p:spPr>
        </p:pic>
      </p:grpSp>
      <p:sp>
        <p:nvSpPr>
          <p:cNvPr id="36" name="テキスト ボックス 35">
            <a:extLst>
              <a:ext uri="{FF2B5EF4-FFF2-40B4-BE49-F238E27FC236}">
                <a16:creationId xmlns:a16="http://schemas.microsoft.com/office/drawing/2014/main" id="{5F5D3E13-A6CD-E79A-7FC2-80485FC9494F}"/>
              </a:ext>
            </a:extLst>
          </p:cNvPr>
          <p:cNvSpPr txBox="1"/>
          <p:nvPr/>
        </p:nvSpPr>
        <p:spPr bwMode="auto">
          <a:xfrm>
            <a:off x="1443105" y="1965649"/>
            <a:ext cx="423030" cy="161583"/>
          </a:xfrm>
          <a:prstGeom prst="rect">
            <a:avLst/>
          </a:prstGeom>
          <a:noFill/>
          <a:ln w="9525">
            <a:noFill/>
            <a:miter lim="800000"/>
            <a:headEnd/>
            <a:tailEnd/>
          </a:ln>
          <a:effectLst/>
        </p:spPr>
        <p:txBody>
          <a:bodyPr wrap="square" lIns="0" tIns="0" rIns="0" bIns="0" rtlCol="0">
            <a:spAutoFit/>
          </a:bodyPr>
          <a:lstStyle/>
          <a:p>
            <a:pPr algn="ctr"/>
            <a:r>
              <a:rPr kumimoji="1" lang="ja-JP" altLang="en-US" sz="1050" b="1" spc="300" dirty="0">
                <a:solidFill>
                  <a:schemeClr val="accent5">
                    <a:lumMod val="75000"/>
                  </a:schemeClr>
                </a:solidFill>
                <a:latin typeface="+mn-ea"/>
                <a:cs typeface="メイリオ" pitchFamily="50" charset="-128"/>
              </a:rPr>
              <a:t>①</a:t>
            </a:r>
          </a:p>
        </p:txBody>
      </p:sp>
      <p:sp>
        <p:nvSpPr>
          <p:cNvPr id="37" name="正方形/長方形 36">
            <a:extLst>
              <a:ext uri="{FF2B5EF4-FFF2-40B4-BE49-F238E27FC236}">
                <a16:creationId xmlns:a16="http://schemas.microsoft.com/office/drawing/2014/main" id="{D383B990-F7A1-FEDF-562F-C458CB743C55}"/>
              </a:ext>
            </a:extLst>
          </p:cNvPr>
          <p:cNvSpPr/>
          <p:nvPr/>
        </p:nvSpPr>
        <p:spPr>
          <a:xfrm>
            <a:off x="3431704" y="1073709"/>
            <a:ext cx="256276" cy="294401"/>
          </a:xfrm>
          <a:prstGeom prst="rect">
            <a:avLst/>
          </a:prstGeom>
          <a:solidFill>
            <a:schemeClr val="tx2">
              <a:alpha val="7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38" name="正方形/長方形 37">
            <a:extLst>
              <a:ext uri="{FF2B5EF4-FFF2-40B4-BE49-F238E27FC236}">
                <a16:creationId xmlns:a16="http://schemas.microsoft.com/office/drawing/2014/main" id="{A9863870-29AE-CFA0-E8D2-4C1CB3A08D17}"/>
              </a:ext>
            </a:extLst>
          </p:cNvPr>
          <p:cNvSpPr/>
          <p:nvPr/>
        </p:nvSpPr>
        <p:spPr>
          <a:xfrm>
            <a:off x="4439816" y="1427745"/>
            <a:ext cx="530879" cy="122648"/>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39" name="テキスト ボックス 38">
            <a:extLst>
              <a:ext uri="{FF2B5EF4-FFF2-40B4-BE49-F238E27FC236}">
                <a16:creationId xmlns:a16="http://schemas.microsoft.com/office/drawing/2014/main" id="{DC8723B6-F916-B49C-7A97-E07D968EA613}"/>
              </a:ext>
            </a:extLst>
          </p:cNvPr>
          <p:cNvSpPr txBox="1"/>
          <p:nvPr/>
        </p:nvSpPr>
        <p:spPr bwMode="auto">
          <a:xfrm>
            <a:off x="3515304" y="2561216"/>
            <a:ext cx="382762" cy="184666"/>
          </a:xfrm>
          <a:prstGeom prst="rect">
            <a:avLst/>
          </a:prstGeom>
          <a:noFill/>
          <a:ln w="9525">
            <a:noFill/>
            <a:miter lim="800000"/>
            <a:headEnd/>
            <a:tailEnd/>
          </a:ln>
          <a:effectLst/>
        </p:spPr>
        <p:txBody>
          <a:bodyPr wrap="square" lIns="0" tIns="0" rIns="0" bIns="0" rtlCol="0">
            <a:spAutoFit/>
          </a:bodyPr>
          <a:lstStyle/>
          <a:p>
            <a:pPr algn="ctr"/>
            <a:r>
              <a:rPr kumimoji="1" lang="ja-JP" altLang="en-US" sz="1200" b="1" spc="300" dirty="0">
                <a:solidFill>
                  <a:schemeClr val="accent5">
                    <a:lumMod val="75000"/>
                  </a:schemeClr>
                </a:solidFill>
                <a:latin typeface="+mn-ea"/>
                <a:cs typeface="メイリオ" pitchFamily="50" charset="-128"/>
              </a:rPr>
              <a:t>④</a:t>
            </a:r>
          </a:p>
        </p:txBody>
      </p:sp>
      <p:pic>
        <p:nvPicPr>
          <p:cNvPr id="40" name="図 39" descr="グラフィカル ユーザー インターフェイス, アプリケーション&#10;&#10;AI 生成コンテンツは誤りを含む可能性があります。">
            <a:extLst>
              <a:ext uri="{FF2B5EF4-FFF2-40B4-BE49-F238E27FC236}">
                <a16:creationId xmlns:a16="http://schemas.microsoft.com/office/drawing/2014/main" id="{E9A20743-732A-D56E-D804-CE5416D0C716}"/>
              </a:ext>
            </a:extLst>
          </p:cNvPr>
          <p:cNvPicPr>
            <a:picLocks noChangeAspect="1"/>
          </p:cNvPicPr>
          <p:nvPr/>
        </p:nvPicPr>
        <p:blipFill>
          <a:blip r:embed="rId19"/>
          <a:srcRect t="19577"/>
          <a:stretch>
            <a:fillRect/>
          </a:stretch>
        </p:blipFill>
        <p:spPr>
          <a:xfrm>
            <a:off x="5914617" y="1330460"/>
            <a:ext cx="1625571" cy="187235"/>
          </a:xfrm>
          <a:prstGeom prst="rect">
            <a:avLst/>
          </a:prstGeom>
        </p:spPr>
      </p:pic>
      <p:sp>
        <p:nvSpPr>
          <p:cNvPr id="42" name="テキスト ボックス 41">
            <a:extLst>
              <a:ext uri="{FF2B5EF4-FFF2-40B4-BE49-F238E27FC236}">
                <a16:creationId xmlns:a16="http://schemas.microsoft.com/office/drawing/2014/main" id="{10580713-3A3B-EA06-93E3-5E2CAAC397B4}"/>
              </a:ext>
            </a:extLst>
          </p:cNvPr>
          <p:cNvSpPr txBox="1"/>
          <p:nvPr/>
        </p:nvSpPr>
        <p:spPr bwMode="auto">
          <a:xfrm>
            <a:off x="2295297" y="2204864"/>
            <a:ext cx="382762" cy="184666"/>
          </a:xfrm>
          <a:prstGeom prst="rect">
            <a:avLst/>
          </a:prstGeom>
          <a:noFill/>
          <a:ln w="9525">
            <a:noFill/>
            <a:miter lim="800000"/>
            <a:headEnd/>
            <a:tailEnd/>
          </a:ln>
          <a:effectLst/>
        </p:spPr>
        <p:txBody>
          <a:bodyPr wrap="square" lIns="0" tIns="0" rIns="0" bIns="0" rtlCol="0">
            <a:spAutoFit/>
          </a:bodyPr>
          <a:lstStyle/>
          <a:p>
            <a:pPr algn="ctr"/>
            <a:r>
              <a:rPr kumimoji="1" lang="ja-JP" altLang="en-US" sz="1200" b="1" spc="300" dirty="0">
                <a:solidFill>
                  <a:schemeClr val="bg1"/>
                </a:solidFill>
                <a:latin typeface="+mn-ea"/>
                <a:cs typeface="メイリオ" pitchFamily="50" charset="-128"/>
              </a:rPr>
              <a:t>⑤</a:t>
            </a:r>
          </a:p>
        </p:txBody>
      </p:sp>
      <p:sp>
        <p:nvSpPr>
          <p:cNvPr id="45" name="Freeform 3">
            <a:extLst>
              <a:ext uri="{FF2B5EF4-FFF2-40B4-BE49-F238E27FC236}">
                <a16:creationId xmlns:a16="http://schemas.microsoft.com/office/drawing/2014/main" id="{57193E98-C4ED-BC3E-4E5F-F233C8BA065C}"/>
              </a:ext>
            </a:extLst>
          </p:cNvPr>
          <p:cNvSpPr/>
          <p:nvPr/>
        </p:nvSpPr>
        <p:spPr>
          <a:xfrm>
            <a:off x="370796" y="5445224"/>
            <a:ext cx="262883" cy="254755"/>
          </a:xfrm>
          <a:custGeom>
            <a:avLst/>
            <a:gdLst/>
            <a:ahLst/>
            <a:cxnLst/>
            <a:rect l="l" t="t" r="r" b="b"/>
            <a:pathLst>
              <a:path w="8198739" h="8229600">
                <a:moveTo>
                  <a:pt x="0" y="0"/>
                </a:moveTo>
                <a:lnTo>
                  <a:pt x="8198739" y="0"/>
                </a:lnTo>
                <a:lnTo>
                  <a:pt x="8198739" y="8229600"/>
                </a:lnTo>
                <a:lnTo>
                  <a:pt x="0" y="8229600"/>
                </a:lnTo>
                <a:lnTo>
                  <a:pt x="0" y="0"/>
                </a:lnTo>
                <a:close/>
              </a:path>
            </a:pathLst>
          </a:custGeom>
          <a:blipFill>
            <a:blip r:embed="rId20"/>
            <a:stretch>
              <a:fillRect/>
            </a:stretch>
          </a:blipFill>
        </p:spPr>
        <p:txBody>
          <a:bodyPr/>
          <a:lstStyle/>
          <a:p>
            <a:endParaRPr lang="ja-JP" altLang="en-US"/>
          </a:p>
        </p:txBody>
      </p:sp>
      <p:sp>
        <p:nvSpPr>
          <p:cNvPr id="3" name="四角形: 角を丸くする 2">
            <a:extLst>
              <a:ext uri="{FF2B5EF4-FFF2-40B4-BE49-F238E27FC236}">
                <a16:creationId xmlns:a16="http://schemas.microsoft.com/office/drawing/2014/main" id="{5F729CFD-F64A-2D91-5356-4331AF370B26}"/>
              </a:ext>
            </a:extLst>
          </p:cNvPr>
          <p:cNvSpPr/>
          <p:nvPr/>
        </p:nvSpPr>
        <p:spPr>
          <a:xfrm>
            <a:off x="10055150" y="2870805"/>
            <a:ext cx="1709996" cy="570501"/>
          </a:xfrm>
          <a:prstGeom prst="roundRect">
            <a:avLst/>
          </a:prstGeom>
          <a:solidFill>
            <a:schemeClr val="tx2">
              <a:alpha val="70000"/>
            </a:schemeClr>
          </a:solidFill>
          <a:ln w="285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r>
              <a:rPr kumimoji="1" lang="ja-JP" altLang="en-US" sz="1200" b="1" spc="300" dirty="0">
                <a:solidFill>
                  <a:srgbClr val="000000"/>
                </a:solidFill>
              </a:rPr>
              <a:t>＋外部誘導</a:t>
            </a:r>
            <a:endParaRPr kumimoji="1" lang="en-US" altLang="ja-JP" sz="1200" b="1" spc="300" dirty="0">
              <a:solidFill>
                <a:srgbClr val="000000"/>
              </a:solidFill>
            </a:endParaRPr>
          </a:p>
          <a:p>
            <a:pPr algn="ctr">
              <a:lnSpc>
                <a:spcPct val="150000"/>
              </a:lnSpc>
            </a:pPr>
            <a:r>
              <a:rPr kumimoji="1" lang="ja-JP" altLang="en-US" sz="800" b="1" spc="300" dirty="0">
                <a:solidFill>
                  <a:srgbClr val="000000"/>
                </a:solidFill>
              </a:rPr>
              <a:t>（プレミアムのみ）</a:t>
            </a:r>
          </a:p>
        </p:txBody>
      </p:sp>
      <p:sp>
        <p:nvSpPr>
          <p:cNvPr id="6" name="正方形/長方形 5">
            <a:extLst>
              <a:ext uri="{FF2B5EF4-FFF2-40B4-BE49-F238E27FC236}">
                <a16:creationId xmlns:a16="http://schemas.microsoft.com/office/drawing/2014/main" id="{DC6BBCBF-15D2-30A9-23B3-7E461589FAA1}"/>
              </a:ext>
            </a:extLst>
          </p:cNvPr>
          <p:cNvSpPr/>
          <p:nvPr/>
        </p:nvSpPr>
        <p:spPr>
          <a:xfrm>
            <a:off x="2150779" y="2006036"/>
            <a:ext cx="635404" cy="145497"/>
          </a:xfrm>
          <a:prstGeom prst="rect">
            <a:avLst/>
          </a:prstGeom>
          <a:solidFill>
            <a:srgbClr val="FF0000">
              <a:alpha val="78039"/>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noAutofit/>
          </a:bodyPr>
          <a:lstStyle/>
          <a:p>
            <a:pPr algn="ctr">
              <a:lnSpc>
                <a:spcPct val="150000"/>
              </a:lnSpc>
            </a:pPr>
            <a:endParaRPr kumimoji="1" lang="en-US" altLang="ja-JP" sz="1200" b="1" spc="300" dirty="0">
              <a:solidFill>
                <a:schemeClr val="bg1"/>
              </a:solidFill>
            </a:endParaRPr>
          </a:p>
        </p:txBody>
      </p:sp>
      <p:sp>
        <p:nvSpPr>
          <p:cNvPr id="17" name="テキスト ボックス 16">
            <a:extLst>
              <a:ext uri="{FF2B5EF4-FFF2-40B4-BE49-F238E27FC236}">
                <a16:creationId xmlns:a16="http://schemas.microsoft.com/office/drawing/2014/main" id="{CB503EC6-8C23-5744-FD26-1F456778547C}"/>
              </a:ext>
            </a:extLst>
          </p:cNvPr>
          <p:cNvSpPr txBox="1"/>
          <p:nvPr/>
        </p:nvSpPr>
        <p:spPr bwMode="auto">
          <a:xfrm>
            <a:off x="2306800" y="2003744"/>
            <a:ext cx="382762" cy="184666"/>
          </a:xfrm>
          <a:prstGeom prst="rect">
            <a:avLst/>
          </a:prstGeom>
          <a:noFill/>
          <a:ln w="9525">
            <a:noFill/>
            <a:miter lim="800000"/>
            <a:headEnd/>
            <a:tailEnd/>
          </a:ln>
          <a:effectLst/>
        </p:spPr>
        <p:txBody>
          <a:bodyPr wrap="square" lIns="0" tIns="0" rIns="0" bIns="0" rtlCol="0">
            <a:spAutoFit/>
          </a:bodyPr>
          <a:lstStyle/>
          <a:p>
            <a:pPr algn="ctr"/>
            <a:r>
              <a:rPr kumimoji="1" lang="ja-JP" altLang="en-US" sz="1200" b="1" spc="300" dirty="0">
                <a:solidFill>
                  <a:schemeClr val="bg1"/>
                </a:solidFill>
                <a:latin typeface="+mn-ea"/>
                <a:cs typeface="メイリオ" pitchFamily="50" charset="-128"/>
              </a:rPr>
              <a:t>⑥</a:t>
            </a:r>
            <a:endParaRPr kumimoji="1" lang="en-US" altLang="ja-JP" sz="1200" b="1" spc="300" dirty="0">
              <a:solidFill>
                <a:schemeClr val="bg1"/>
              </a:solidFill>
              <a:latin typeface="+mn-ea"/>
              <a:cs typeface="メイリオ" pitchFamily="50" charset="-128"/>
            </a:endParaRPr>
          </a:p>
        </p:txBody>
      </p:sp>
      <p:sp>
        <p:nvSpPr>
          <p:cNvPr id="22" name="テキスト ボックス 21">
            <a:extLst>
              <a:ext uri="{FF2B5EF4-FFF2-40B4-BE49-F238E27FC236}">
                <a16:creationId xmlns:a16="http://schemas.microsoft.com/office/drawing/2014/main" id="{8EA8B8CD-CACC-A53B-2A15-F67A37C85F91}"/>
              </a:ext>
            </a:extLst>
          </p:cNvPr>
          <p:cNvSpPr txBox="1"/>
          <p:nvPr/>
        </p:nvSpPr>
        <p:spPr bwMode="auto">
          <a:xfrm>
            <a:off x="2685317" y="2078784"/>
            <a:ext cx="143532" cy="76944"/>
          </a:xfrm>
          <a:prstGeom prst="rect">
            <a:avLst/>
          </a:prstGeom>
          <a:noFill/>
          <a:ln w="9525">
            <a:noFill/>
            <a:miter lim="800000"/>
            <a:headEnd/>
            <a:tailEnd/>
          </a:ln>
          <a:effectLst/>
        </p:spPr>
        <p:txBody>
          <a:bodyPr wrap="square" lIns="0" tIns="0" rIns="0" bIns="0" rtlCol="0">
            <a:spAutoFit/>
          </a:bodyPr>
          <a:lstStyle/>
          <a:p>
            <a:pPr algn="ctr"/>
            <a:r>
              <a:rPr kumimoji="1" lang="en-US" altLang="ja-JP" sz="500" b="1" spc="300" dirty="0">
                <a:solidFill>
                  <a:schemeClr val="bg1"/>
                </a:solidFill>
                <a:latin typeface="+mn-ea"/>
                <a:cs typeface="メイリオ" pitchFamily="50" charset="-128"/>
              </a:rPr>
              <a:t>×</a:t>
            </a:r>
            <a:endParaRPr kumimoji="1" lang="ja-JP" altLang="en-US" sz="500" b="1" spc="300" dirty="0">
              <a:solidFill>
                <a:schemeClr val="bg1"/>
              </a:solidFill>
              <a:latin typeface="+mn-ea"/>
              <a:cs typeface="メイリオ" pitchFamily="50" charset="-128"/>
            </a:endParaRPr>
          </a:p>
        </p:txBody>
      </p:sp>
    </p:spTree>
    <p:extLst>
      <p:ext uri="{BB962C8B-B14F-4D97-AF65-F5344CB8AC3E}">
        <p14:creationId xmlns:p14="http://schemas.microsoft.com/office/powerpoint/2010/main" val="20409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B4EB6276-4FEB-4DC4-961F-9D61B358A790}"/>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1800" dirty="0"/>
              <a:t>ネイティブ（インスタント）について</a:t>
            </a:r>
          </a:p>
        </p:txBody>
      </p:sp>
      <p:sp>
        <p:nvSpPr>
          <p:cNvPr id="10" name="スライド番号プレースホルダー 10">
            <a:extLst>
              <a:ext uri="{FF2B5EF4-FFF2-40B4-BE49-F238E27FC236}">
                <a16:creationId xmlns:a16="http://schemas.microsoft.com/office/drawing/2014/main" id="{2C28CA78-C0BC-411C-A414-35CA79B2B3B3}"/>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11</a:t>
            </a:fld>
            <a:endParaRPr kumimoji="1" lang="ja-JP" altLang="en-US" b="1" dirty="0"/>
          </a:p>
        </p:txBody>
      </p:sp>
      <p:sp>
        <p:nvSpPr>
          <p:cNvPr id="2" name="テキスト ボックス 1">
            <a:extLst>
              <a:ext uri="{FF2B5EF4-FFF2-40B4-BE49-F238E27FC236}">
                <a16:creationId xmlns:a16="http://schemas.microsoft.com/office/drawing/2014/main" id="{3D4F1B7D-8972-6AB2-CF62-06145FA52B67}"/>
              </a:ext>
            </a:extLst>
          </p:cNvPr>
          <p:cNvSpPr txBox="1"/>
          <p:nvPr/>
        </p:nvSpPr>
        <p:spPr>
          <a:xfrm>
            <a:off x="234321" y="947626"/>
            <a:ext cx="7157823" cy="1169551"/>
          </a:xfrm>
          <a:prstGeom prst="rect">
            <a:avLst/>
          </a:prstGeom>
          <a:noFill/>
        </p:spPr>
        <p:txBody>
          <a:bodyPr wrap="square" rtlCol="0">
            <a:spAutoFit/>
          </a:bodyPr>
          <a:lstStyle/>
          <a:p>
            <a:r>
              <a:rPr lang="ja-JP" altLang="en-US" sz="1400" b="1" dirty="0">
                <a:latin typeface="+mn-ea"/>
              </a:rPr>
              <a:t>ネイティブタイアップの魅力はそのままに、よりスピーディーかつリーズナブルに実施できるタイアップです。</a:t>
            </a:r>
            <a:endParaRPr lang="en-US" altLang="ja-JP" sz="1400" b="1" dirty="0">
              <a:latin typeface="+mn-ea"/>
            </a:endParaRPr>
          </a:p>
          <a:p>
            <a:r>
              <a:rPr lang="ja-JP" altLang="en-US" sz="1400" b="1" dirty="0">
                <a:latin typeface="+mn-ea"/>
              </a:rPr>
              <a:t>ご提供いただいた資料・画像などの素材で、訴求ポイントを絞ってシンプルにユーザーに訴求します。プレスリリース的な使い方や、キャンペーンやイベントの告知、簡易的なタイアップに適しています。</a:t>
            </a:r>
            <a:endParaRPr lang="en-US" altLang="ja-JP" sz="1400" b="1" dirty="0">
              <a:latin typeface="+mn-ea"/>
            </a:endParaRPr>
          </a:p>
        </p:txBody>
      </p:sp>
      <p:sp>
        <p:nvSpPr>
          <p:cNvPr id="4" name="テキスト ボックス 3">
            <a:extLst>
              <a:ext uri="{FF2B5EF4-FFF2-40B4-BE49-F238E27FC236}">
                <a16:creationId xmlns:a16="http://schemas.microsoft.com/office/drawing/2014/main" id="{9CA908DD-6BDD-B057-CB3F-BA506A52F4E3}"/>
              </a:ext>
            </a:extLst>
          </p:cNvPr>
          <p:cNvSpPr txBox="1"/>
          <p:nvPr/>
        </p:nvSpPr>
        <p:spPr>
          <a:xfrm>
            <a:off x="245876" y="2420888"/>
            <a:ext cx="7362291" cy="3647152"/>
          </a:xfrm>
          <a:prstGeom prst="rect">
            <a:avLst/>
          </a:prstGeom>
          <a:noFill/>
        </p:spPr>
        <p:txBody>
          <a:bodyPr wrap="square" rtlCol="0">
            <a:spAutoFit/>
          </a:bodyPr>
          <a:lstStyle/>
          <a:p>
            <a:pPr>
              <a:defRPr/>
            </a:pPr>
            <a:r>
              <a:rPr lang="ja-JP" altLang="en-US" sz="1200" b="1" kern="0" dirty="0">
                <a:latin typeface="+mn-ea"/>
              </a:rPr>
              <a:t>＜ご提供内容＞</a:t>
            </a:r>
            <a:endParaRPr lang="en-US" altLang="ja-JP" sz="1200" b="1" kern="0" dirty="0">
              <a:latin typeface="+mn-ea"/>
            </a:endParaRPr>
          </a:p>
          <a:p>
            <a:pPr>
              <a:defRPr/>
            </a:pPr>
            <a:r>
              <a:rPr lang="en-US" altLang="ja-JP" sz="1200" b="1" kern="0" dirty="0">
                <a:latin typeface="+mn-ea"/>
              </a:rPr>
              <a:t>【</a:t>
            </a:r>
            <a:r>
              <a:rPr lang="ja-JP" altLang="en-US" sz="1200" b="1" kern="0" dirty="0">
                <a:latin typeface="+mn-ea"/>
              </a:rPr>
              <a:t>特徴１</a:t>
            </a:r>
            <a:r>
              <a:rPr lang="en-US" altLang="ja-JP" sz="1200" b="1" kern="0" dirty="0">
                <a:latin typeface="+mn-ea"/>
              </a:rPr>
              <a:t>】</a:t>
            </a:r>
            <a:r>
              <a:rPr lang="ja-JP" altLang="en-US" sz="1200" b="1" kern="0" dirty="0">
                <a:latin typeface="+mn-ea"/>
              </a:rPr>
              <a:t>取材・撮影は無し：資料やリリースをベースに制作致します</a:t>
            </a:r>
            <a:endParaRPr lang="en-US" altLang="ja-JP" sz="1200" b="1" kern="0" dirty="0">
              <a:latin typeface="+mn-ea"/>
            </a:endParaRPr>
          </a:p>
          <a:p>
            <a:pPr>
              <a:defRPr/>
            </a:pPr>
            <a:r>
              <a:rPr lang="en-US" altLang="ja-JP" sz="1200" b="1" kern="0" dirty="0">
                <a:latin typeface="+mn-ea"/>
              </a:rPr>
              <a:t>【</a:t>
            </a:r>
            <a:r>
              <a:rPr lang="ja-JP" altLang="en-US" sz="1200" b="1" kern="0" dirty="0">
                <a:latin typeface="+mn-ea"/>
              </a:rPr>
              <a:t>特徴２</a:t>
            </a:r>
            <a:r>
              <a:rPr lang="en-US" altLang="ja-JP" sz="1200" b="1" kern="0" dirty="0">
                <a:latin typeface="+mn-ea"/>
              </a:rPr>
              <a:t>】</a:t>
            </a:r>
            <a:r>
              <a:rPr lang="ja-JP" altLang="en-US" sz="1200" b="1" kern="0" dirty="0">
                <a:latin typeface="+mn-ea"/>
              </a:rPr>
              <a:t>誘導枠はネイティブ誘導枠（スタンダード）と同様。</a:t>
            </a:r>
            <a:endParaRPr lang="en-US" altLang="ja-JP" sz="1200" b="1" kern="0" dirty="0">
              <a:latin typeface="+mn-ea"/>
            </a:endParaRPr>
          </a:p>
          <a:p>
            <a:pPr>
              <a:defRPr/>
            </a:pPr>
            <a:r>
              <a:rPr lang="ja-JP" altLang="en-US" sz="1200" b="1" kern="0" dirty="0">
                <a:latin typeface="+mn-ea"/>
              </a:rPr>
              <a:t>　　　　　</a:t>
            </a:r>
            <a:r>
              <a:rPr lang="ja-JP" altLang="en-US" sz="1200" b="1" kern="0" dirty="0">
                <a:solidFill>
                  <a:srgbClr val="FF0000"/>
                </a:solidFill>
                <a:latin typeface="+mn-ea"/>
              </a:rPr>
              <a:t>＊</a:t>
            </a:r>
            <a:r>
              <a:rPr lang="en-US" altLang="ja-JP" sz="1200" b="1" kern="0" dirty="0">
                <a:solidFill>
                  <a:srgbClr val="FF0000"/>
                </a:solidFill>
                <a:latin typeface="+mn-ea"/>
              </a:rPr>
              <a:t>SNS</a:t>
            </a:r>
            <a:r>
              <a:rPr lang="ja-JP" altLang="en-US" sz="1200" b="1" kern="0" dirty="0">
                <a:solidFill>
                  <a:srgbClr val="FF0000"/>
                </a:solidFill>
                <a:latin typeface="+mn-ea"/>
              </a:rPr>
              <a:t>投稿は</a:t>
            </a:r>
            <a:r>
              <a:rPr lang="en-US" altLang="ja-JP" sz="1200" b="1" kern="0" dirty="0">
                <a:solidFill>
                  <a:srgbClr val="FF0000"/>
                </a:solidFill>
                <a:latin typeface="+mn-ea"/>
              </a:rPr>
              <a:t>X,FB</a:t>
            </a:r>
            <a:r>
              <a:rPr lang="ja-JP" altLang="en-US" sz="1200" b="1" kern="0" dirty="0">
                <a:solidFill>
                  <a:srgbClr val="FF0000"/>
                </a:solidFill>
                <a:latin typeface="+mn-ea"/>
              </a:rPr>
              <a:t>各</a:t>
            </a:r>
            <a:r>
              <a:rPr lang="en-US" altLang="ja-JP" sz="1200" b="1" kern="0" dirty="0">
                <a:solidFill>
                  <a:srgbClr val="FF0000"/>
                </a:solidFill>
                <a:latin typeface="+mn-ea"/>
              </a:rPr>
              <a:t>1</a:t>
            </a:r>
            <a:r>
              <a:rPr lang="ja-JP" altLang="en-US" sz="1200" b="1" kern="0" dirty="0">
                <a:solidFill>
                  <a:srgbClr val="FF0000"/>
                </a:solidFill>
                <a:latin typeface="+mn-ea"/>
              </a:rPr>
              <a:t>回。</a:t>
            </a:r>
            <a:endParaRPr lang="en-US" altLang="ja-JP" sz="1200" b="1" kern="0" dirty="0">
              <a:solidFill>
                <a:srgbClr val="FF0000"/>
              </a:solidFill>
              <a:latin typeface="+mn-ea"/>
            </a:endParaRPr>
          </a:p>
          <a:p>
            <a:pPr>
              <a:defRPr/>
            </a:pPr>
            <a:r>
              <a:rPr lang="en-US" altLang="ja-JP" sz="1200" b="1" kern="0" dirty="0">
                <a:latin typeface="+mn-ea"/>
              </a:rPr>
              <a:t>【</a:t>
            </a:r>
            <a:r>
              <a:rPr lang="ja-JP" altLang="en-US" sz="1200" b="1" kern="0" dirty="0">
                <a:latin typeface="+mn-ea"/>
              </a:rPr>
              <a:t>特徴３</a:t>
            </a:r>
            <a:r>
              <a:rPr lang="en-US" altLang="ja-JP" sz="1200" b="1" kern="0" dirty="0">
                <a:latin typeface="+mn-ea"/>
              </a:rPr>
              <a:t>】</a:t>
            </a:r>
            <a:r>
              <a:rPr lang="ja-JP" altLang="en-US" sz="1200" b="1" kern="0" dirty="0">
                <a:latin typeface="+mn-ea"/>
              </a:rPr>
              <a:t>短期での公開が可能：素材提供から公開まで約</a:t>
            </a:r>
            <a:r>
              <a:rPr lang="en-US" altLang="ja-JP" sz="1200" b="1" kern="0" dirty="0">
                <a:latin typeface="+mn-ea"/>
              </a:rPr>
              <a:t>20</a:t>
            </a:r>
            <a:r>
              <a:rPr lang="ja-JP" altLang="en-US" sz="1200" b="1" kern="0" dirty="0">
                <a:latin typeface="+mn-ea"/>
              </a:rPr>
              <a:t>日（</a:t>
            </a:r>
            <a:r>
              <a:rPr lang="en-US" altLang="ja-JP" sz="1200" b="1" kern="0" dirty="0">
                <a:latin typeface="+mn-ea"/>
              </a:rPr>
              <a:t>14</a:t>
            </a:r>
            <a:r>
              <a:rPr lang="ja-JP" altLang="en-US" sz="1200" b="1" kern="0" dirty="0">
                <a:latin typeface="+mn-ea"/>
              </a:rPr>
              <a:t>営業日）</a:t>
            </a:r>
            <a:endParaRPr lang="en-US" altLang="ja-JP" sz="1200" b="1" kern="0" dirty="0">
              <a:latin typeface="+mn-ea"/>
            </a:endParaRPr>
          </a:p>
          <a:p>
            <a:pPr>
              <a:defRPr/>
            </a:pPr>
            <a:r>
              <a:rPr lang="ja-JP" altLang="en-US" sz="1100" b="1" kern="0" dirty="0">
                <a:latin typeface="+mn-ea"/>
              </a:rPr>
              <a:t>　　 ・制作スケジュール例</a:t>
            </a:r>
            <a:endParaRPr lang="en-US" altLang="ja-JP" sz="1100" b="1" kern="0" dirty="0">
              <a:latin typeface="+mn-ea"/>
            </a:endParaRPr>
          </a:p>
          <a:p>
            <a:pPr>
              <a:defRPr/>
            </a:pPr>
            <a:r>
              <a:rPr lang="en-US" altLang="ja-JP" sz="1100" b="1" kern="0" dirty="0">
                <a:latin typeface="+mn-ea"/>
              </a:rPr>
              <a:t>	3</a:t>
            </a:r>
            <a:r>
              <a:rPr lang="ja-JP" altLang="en-US" sz="1100" b="1" kern="0" dirty="0">
                <a:latin typeface="+mn-ea"/>
              </a:rPr>
              <a:t>月</a:t>
            </a:r>
            <a:r>
              <a:rPr lang="en-US" altLang="ja-JP" sz="1100" b="1" kern="0" dirty="0">
                <a:latin typeface="+mn-ea"/>
              </a:rPr>
              <a:t>01</a:t>
            </a:r>
            <a:r>
              <a:rPr lang="ja-JP" altLang="en-US" sz="1100" b="1" kern="0" dirty="0">
                <a:latin typeface="+mn-ea"/>
              </a:rPr>
              <a:t>日（水）素材提供（リリース、資料、写真素材一式）</a:t>
            </a:r>
            <a:endParaRPr lang="en-US" altLang="ja-JP" sz="1100" b="1" kern="0" dirty="0">
              <a:latin typeface="+mn-ea"/>
            </a:endParaRPr>
          </a:p>
          <a:p>
            <a:pPr>
              <a:defRPr/>
            </a:pPr>
            <a:r>
              <a:rPr lang="ja-JP" altLang="en-US" sz="1100" b="1" kern="0" dirty="0">
                <a:latin typeface="+mn-ea"/>
              </a:rPr>
              <a:t>　　　 </a:t>
            </a:r>
            <a:r>
              <a:rPr lang="en-US" altLang="ja-JP" sz="1100" b="1" kern="0" dirty="0">
                <a:latin typeface="+mn-ea"/>
              </a:rPr>
              <a:t>3</a:t>
            </a:r>
            <a:r>
              <a:rPr lang="ja-JP" altLang="en-US" sz="1100" b="1" kern="0" dirty="0">
                <a:latin typeface="+mn-ea"/>
              </a:rPr>
              <a:t>月</a:t>
            </a:r>
            <a:r>
              <a:rPr lang="en-US" altLang="ja-JP" sz="1100" b="1" kern="0" dirty="0">
                <a:latin typeface="+mn-ea"/>
              </a:rPr>
              <a:t>08</a:t>
            </a:r>
            <a:r>
              <a:rPr lang="ja-JP" altLang="en-US" sz="1100" b="1" kern="0" dirty="0">
                <a:latin typeface="+mn-ea"/>
              </a:rPr>
              <a:t>日（水）初校（</a:t>
            </a:r>
            <a:r>
              <a:rPr lang="en-US" altLang="ja-JP" sz="1100" b="1" kern="0" dirty="0">
                <a:latin typeface="+mn-ea"/>
              </a:rPr>
              <a:t>Word</a:t>
            </a:r>
            <a:r>
              <a:rPr lang="ja-JP" altLang="en-US" sz="1100" b="1" kern="0" dirty="0">
                <a:latin typeface="+mn-ea"/>
              </a:rPr>
              <a:t>）</a:t>
            </a:r>
            <a:endParaRPr lang="en-US" altLang="ja-JP" sz="1100" b="1" kern="0" dirty="0">
              <a:latin typeface="+mn-ea"/>
            </a:endParaRPr>
          </a:p>
          <a:p>
            <a:pPr>
              <a:defRPr/>
            </a:pPr>
            <a:r>
              <a:rPr lang="en-US" altLang="ja-JP" sz="1100" b="1" kern="0" dirty="0">
                <a:latin typeface="+mn-ea"/>
              </a:rPr>
              <a:t>	3</a:t>
            </a:r>
            <a:r>
              <a:rPr lang="ja-JP" altLang="en-US" sz="1100" b="1" kern="0" dirty="0">
                <a:latin typeface="+mn-ea"/>
              </a:rPr>
              <a:t>月</a:t>
            </a:r>
            <a:r>
              <a:rPr lang="en-US" altLang="ja-JP" sz="1100" b="1" kern="0" dirty="0">
                <a:latin typeface="+mn-ea"/>
              </a:rPr>
              <a:t>13</a:t>
            </a:r>
            <a:r>
              <a:rPr lang="ja-JP" altLang="en-US" sz="1100" b="1" kern="0" dirty="0">
                <a:latin typeface="+mn-ea"/>
              </a:rPr>
              <a:t>日（月）初校お戻し</a:t>
            </a:r>
            <a:endParaRPr lang="en-US" altLang="ja-JP" sz="1100" b="1" kern="0" dirty="0">
              <a:latin typeface="+mn-ea"/>
            </a:endParaRPr>
          </a:p>
          <a:p>
            <a:pPr>
              <a:defRPr/>
            </a:pPr>
            <a:r>
              <a:rPr lang="en-US" altLang="ja-JP" sz="1100" b="1" kern="0" dirty="0">
                <a:latin typeface="+mn-ea"/>
              </a:rPr>
              <a:t>	3</a:t>
            </a:r>
            <a:r>
              <a:rPr lang="ja-JP" altLang="en-US" sz="1100" b="1" kern="0" dirty="0">
                <a:latin typeface="+mn-ea"/>
              </a:rPr>
              <a:t>月</a:t>
            </a:r>
            <a:r>
              <a:rPr lang="en-US" altLang="ja-JP" sz="1100" b="1" kern="0" dirty="0">
                <a:latin typeface="+mn-ea"/>
              </a:rPr>
              <a:t>15</a:t>
            </a:r>
            <a:r>
              <a:rPr lang="ja-JP" altLang="en-US" sz="1100" b="1" kern="0" dirty="0">
                <a:latin typeface="+mn-ea"/>
              </a:rPr>
              <a:t>日（水）念校（テストサイト）</a:t>
            </a:r>
            <a:endParaRPr lang="en-US" altLang="ja-JP" sz="1100" b="1" kern="0" dirty="0">
              <a:latin typeface="+mn-ea"/>
            </a:endParaRPr>
          </a:p>
          <a:p>
            <a:pPr>
              <a:defRPr/>
            </a:pPr>
            <a:r>
              <a:rPr lang="en-US" altLang="ja-JP" sz="1100" b="1" kern="0" dirty="0">
                <a:latin typeface="+mn-ea"/>
              </a:rPr>
              <a:t>	3</a:t>
            </a:r>
            <a:r>
              <a:rPr lang="ja-JP" altLang="en-US" sz="1100" b="1" kern="0" dirty="0">
                <a:latin typeface="+mn-ea"/>
              </a:rPr>
              <a:t>月</a:t>
            </a:r>
            <a:r>
              <a:rPr lang="en-US" altLang="ja-JP" sz="1100" b="1" kern="0" dirty="0">
                <a:latin typeface="+mn-ea"/>
              </a:rPr>
              <a:t>16</a:t>
            </a:r>
            <a:r>
              <a:rPr lang="ja-JP" altLang="en-US" sz="1100" b="1" kern="0" dirty="0">
                <a:latin typeface="+mn-ea"/>
              </a:rPr>
              <a:t>日（木）校了</a:t>
            </a:r>
            <a:endParaRPr lang="en-US" altLang="ja-JP" sz="1100" b="1" kern="0" dirty="0">
              <a:latin typeface="+mn-ea"/>
            </a:endParaRPr>
          </a:p>
          <a:p>
            <a:pPr>
              <a:defRPr/>
            </a:pPr>
            <a:r>
              <a:rPr lang="en-US" altLang="ja-JP" sz="1100" b="1" kern="0" dirty="0">
                <a:latin typeface="+mn-ea"/>
              </a:rPr>
              <a:t>	3</a:t>
            </a:r>
            <a:r>
              <a:rPr lang="ja-JP" altLang="en-US" sz="1100" b="1" kern="0" dirty="0">
                <a:latin typeface="+mn-ea"/>
              </a:rPr>
              <a:t>月</a:t>
            </a:r>
            <a:r>
              <a:rPr lang="en-US" altLang="ja-JP" sz="1100" b="1" kern="0" dirty="0">
                <a:latin typeface="+mn-ea"/>
              </a:rPr>
              <a:t>20</a:t>
            </a:r>
            <a:r>
              <a:rPr lang="ja-JP" altLang="en-US" sz="1100" b="1" kern="0" dirty="0">
                <a:latin typeface="+mn-ea"/>
              </a:rPr>
              <a:t>日（月）公開（当日</a:t>
            </a:r>
            <a:r>
              <a:rPr lang="en-US" altLang="ja-JP" sz="1100" b="1" kern="0" dirty="0">
                <a:latin typeface="+mn-ea"/>
              </a:rPr>
              <a:t>0</a:t>
            </a:r>
            <a:r>
              <a:rPr lang="ja-JP" altLang="en-US" sz="1100" b="1" kern="0" dirty="0">
                <a:latin typeface="+mn-ea"/>
              </a:rPr>
              <a:t>時）</a:t>
            </a:r>
            <a:endParaRPr lang="en-US" altLang="ja-JP" sz="1100" b="1" kern="0" dirty="0">
              <a:latin typeface="+mn-ea"/>
            </a:endParaRPr>
          </a:p>
          <a:p>
            <a:pPr>
              <a:defRPr/>
            </a:pPr>
            <a:endParaRPr lang="en-US" altLang="ja-JP" sz="1100" kern="0" dirty="0">
              <a:latin typeface="+mn-ea"/>
            </a:endParaRPr>
          </a:p>
          <a:p>
            <a:pPr>
              <a:defRPr/>
            </a:pPr>
            <a:endParaRPr lang="en-US" altLang="ja-JP" sz="1100" kern="0" dirty="0">
              <a:latin typeface="+mn-ea"/>
            </a:endParaRPr>
          </a:p>
          <a:p>
            <a:pPr>
              <a:defRPr/>
            </a:pPr>
            <a:r>
              <a:rPr lang="ja-JP" altLang="en-US" sz="1200" b="1" kern="0" dirty="0">
                <a:latin typeface="+mn-ea"/>
              </a:rPr>
              <a:t>＜原稿制作について＞ </a:t>
            </a:r>
            <a:endParaRPr lang="en-US" altLang="ja-JP" sz="1200" b="1" kern="0" dirty="0">
              <a:latin typeface="+mn-ea"/>
            </a:endParaRPr>
          </a:p>
          <a:p>
            <a:pPr>
              <a:defRPr/>
            </a:pPr>
            <a:r>
              <a:rPr lang="ja-JP" altLang="en-US" sz="1200" b="1" kern="0" dirty="0">
                <a:latin typeface="+mn-ea"/>
              </a:rPr>
              <a:t>・制作にあたり、原稿ネタとなる資料と写真をご提供いただきます。</a:t>
            </a:r>
            <a:endParaRPr lang="en-US" altLang="ja-JP" sz="1200" b="1" kern="0" dirty="0">
              <a:latin typeface="+mn-ea"/>
            </a:endParaRPr>
          </a:p>
          <a:p>
            <a:pPr>
              <a:defRPr/>
            </a:pPr>
            <a:r>
              <a:rPr lang="ja-JP" altLang="en-US" sz="1200" b="1" kern="0" dirty="0">
                <a:latin typeface="+mn-ea"/>
              </a:rPr>
              <a:t>・記事文量は１ページ（</a:t>
            </a:r>
            <a:r>
              <a:rPr lang="en-US" altLang="ja-JP" sz="1200" b="1" kern="0" dirty="0">
                <a:latin typeface="+mn-ea"/>
              </a:rPr>
              <a:t>1,000</a:t>
            </a:r>
            <a:r>
              <a:rPr lang="ja-JP" altLang="en-US" sz="1200" b="1" kern="0" dirty="0">
                <a:latin typeface="+mn-ea"/>
              </a:rPr>
              <a:t>～</a:t>
            </a:r>
            <a:r>
              <a:rPr lang="en-US" altLang="ja-JP" sz="1200" b="1" kern="0" dirty="0">
                <a:latin typeface="+mn-ea"/>
              </a:rPr>
              <a:t>1,300</a:t>
            </a:r>
            <a:r>
              <a:rPr lang="ja-JP" altLang="en-US" sz="1200" b="1" kern="0" dirty="0">
                <a:latin typeface="+mn-ea"/>
              </a:rPr>
              <a:t>文字前後） </a:t>
            </a:r>
            <a:r>
              <a:rPr lang="en-US" altLang="ja-JP" sz="1200" b="1" kern="0" dirty="0">
                <a:latin typeface="+mn-ea"/>
              </a:rPr>
              <a:t>/</a:t>
            </a:r>
            <a:r>
              <a:rPr lang="ja-JP" altLang="en-US" sz="1200" b="1" kern="0" dirty="0">
                <a:latin typeface="+mn-ea"/>
              </a:rPr>
              <a:t>写真・図版は１～</a:t>
            </a:r>
            <a:r>
              <a:rPr lang="en-US" altLang="ja-JP" sz="1200" b="1" kern="0" dirty="0">
                <a:latin typeface="+mn-ea"/>
              </a:rPr>
              <a:t>2</a:t>
            </a:r>
            <a:r>
              <a:rPr lang="ja-JP" altLang="en-US" sz="1200" b="1" kern="0" dirty="0">
                <a:latin typeface="+mn-ea"/>
              </a:rPr>
              <a:t>点</a:t>
            </a:r>
            <a:endParaRPr lang="en-US" altLang="ja-JP" sz="1200" b="1" kern="0" dirty="0">
              <a:latin typeface="+mn-ea"/>
            </a:endParaRPr>
          </a:p>
          <a:p>
            <a:pPr>
              <a:defRPr/>
            </a:pPr>
            <a:r>
              <a:rPr lang="ja-JP" altLang="en-US" sz="1200" b="1" kern="0" dirty="0">
                <a:latin typeface="+mn-ea"/>
              </a:rPr>
              <a:t>・記事タイトル末尾に［</a:t>
            </a:r>
            <a:r>
              <a:rPr lang="en-US" altLang="ja-JP" sz="1200" b="1" kern="0" dirty="0">
                <a:latin typeface="+mn-ea"/>
              </a:rPr>
              <a:t>PR</a:t>
            </a:r>
            <a:r>
              <a:rPr lang="ja-JP" altLang="en-US" sz="1200" b="1" kern="0" dirty="0">
                <a:latin typeface="+mn-ea"/>
              </a:rPr>
              <a:t>］が入ります。</a:t>
            </a:r>
            <a:endParaRPr lang="en-US" altLang="ja-JP" sz="1200" b="1" kern="0" dirty="0">
              <a:latin typeface="+mn-ea"/>
            </a:endParaRPr>
          </a:p>
          <a:p>
            <a:pPr>
              <a:defRPr/>
            </a:pPr>
            <a:r>
              <a:rPr lang="ja-JP" altLang="en-US" sz="1200" b="1" kern="0" dirty="0">
                <a:latin typeface="+mn-ea"/>
              </a:rPr>
              <a:t>・リード下に「協力：社名」が入ります</a:t>
            </a:r>
            <a:endParaRPr lang="en-US" altLang="ja-JP" sz="1200" b="1" kern="0" dirty="0">
              <a:latin typeface="+mn-ea"/>
            </a:endParaRPr>
          </a:p>
          <a:p>
            <a:pPr>
              <a:defRPr/>
            </a:pPr>
            <a:r>
              <a:rPr lang="ja-JP" altLang="en-US" sz="1200" b="1" kern="0" dirty="0">
                <a:latin typeface="+mn-ea"/>
              </a:rPr>
              <a:t>・記事タイトル上の看板画像は入りません</a:t>
            </a:r>
            <a:endParaRPr lang="en-US" altLang="ja-JP" sz="1200" b="1" kern="0" dirty="0">
              <a:latin typeface="+mn-ea"/>
            </a:endParaRPr>
          </a:p>
        </p:txBody>
      </p:sp>
      <p:sp>
        <p:nvSpPr>
          <p:cNvPr id="7" name="テキスト ボックス 6">
            <a:extLst>
              <a:ext uri="{FF2B5EF4-FFF2-40B4-BE49-F238E27FC236}">
                <a16:creationId xmlns:a16="http://schemas.microsoft.com/office/drawing/2014/main" id="{35EE6E9A-FE59-B513-9E04-BA0D0891BAB7}"/>
              </a:ext>
            </a:extLst>
          </p:cNvPr>
          <p:cNvSpPr txBox="1"/>
          <p:nvPr/>
        </p:nvSpPr>
        <p:spPr bwMode="auto">
          <a:xfrm>
            <a:off x="7608167" y="6607363"/>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＊タイアップなどメディア掲載費用はグロス、外税です</a:t>
            </a:r>
            <a:endParaRPr lang="ja-JP" altLang="ja-JP" sz="850" kern="100" dirty="0">
              <a:solidFill>
                <a:schemeClr val="bg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a:extLst>
              <a:ext uri="{FF2B5EF4-FFF2-40B4-BE49-F238E27FC236}">
                <a16:creationId xmlns:a16="http://schemas.microsoft.com/office/drawing/2014/main" id="{22B9B81D-A324-E54E-8FEB-AD0F62C0094D}"/>
              </a:ext>
            </a:extLst>
          </p:cNvPr>
          <p:cNvPicPr>
            <a:picLocks noChangeAspect="1"/>
          </p:cNvPicPr>
          <p:nvPr/>
        </p:nvPicPr>
        <p:blipFill>
          <a:blip r:embed="rId2"/>
          <a:srcRect r="33741"/>
          <a:stretch>
            <a:fillRect/>
          </a:stretch>
        </p:blipFill>
        <p:spPr>
          <a:xfrm>
            <a:off x="7968208" y="947626"/>
            <a:ext cx="2160240" cy="5548690"/>
          </a:xfrm>
          <a:prstGeom prst="rect">
            <a:avLst/>
          </a:prstGeom>
          <a:ln>
            <a:solidFill>
              <a:schemeClr val="bg2">
                <a:lumMod val="90000"/>
              </a:schemeClr>
            </a:solidFill>
          </a:ln>
        </p:spPr>
      </p:pic>
    </p:spTree>
    <p:extLst>
      <p:ext uri="{BB962C8B-B14F-4D97-AF65-F5344CB8AC3E}">
        <p14:creationId xmlns:p14="http://schemas.microsoft.com/office/powerpoint/2010/main" val="2925032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4C59B-5AC3-8BEB-C9A6-C9997CA66DC7}"/>
            </a:ext>
          </a:extLst>
        </p:cNvPr>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4CA57151-D8B6-1EA0-4E89-A0159E7C0D2F}"/>
              </a:ext>
            </a:extLst>
          </p:cNvPr>
          <p:cNvGrpSpPr/>
          <p:nvPr/>
        </p:nvGrpSpPr>
        <p:grpSpPr>
          <a:xfrm>
            <a:off x="7839492" y="1102642"/>
            <a:ext cx="2525400" cy="3312000"/>
            <a:chOff x="6940549" y="836712"/>
            <a:chExt cx="2525400" cy="3312000"/>
          </a:xfrm>
        </p:grpSpPr>
        <p:pic>
          <p:nvPicPr>
            <p:cNvPr id="8" name="図 7">
              <a:extLst>
                <a:ext uri="{FF2B5EF4-FFF2-40B4-BE49-F238E27FC236}">
                  <a16:creationId xmlns:a16="http://schemas.microsoft.com/office/drawing/2014/main" id="{F3FD0333-3A59-BAF9-CA84-3CED7AC9149C}"/>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6940549" y="836712"/>
              <a:ext cx="2525400" cy="3312000"/>
            </a:xfrm>
            <a:prstGeom prst="rect">
              <a:avLst/>
            </a:prstGeom>
            <a:ln>
              <a:solidFill>
                <a:schemeClr val="bg2">
                  <a:lumMod val="90000"/>
                </a:schemeClr>
              </a:solidFill>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DFEE2530-E6E0-D018-5CE1-4BFD3EE6A8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0277" y="846440"/>
              <a:ext cx="1363005" cy="163823"/>
            </a:xfrm>
            <a:prstGeom prst="rect">
              <a:avLst/>
            </a:prstGeom>
            <a:ln>
              <a:solidFill>
                <a:schemeClr val="bg2">
                  <a:lumMod val="90000"/>
                </a:schemeClr>
              </a:solidFill>
            </a:ln>
          </p:spPr>
        </p:pic>
      </p:grpSp>
      <p:sp>
        <p:nvSpPr>
          <p:cNvPr id="9" name="タイトル 1">
            <a:extLst>
              <a:ext uri="{FF2B5EF4-FFF2-40B4-BE49-F238E27FC236}">
                <a16:creationId xmlns:a16="http://schemas.microsoft.com/office/drawing/2014/main" id="{87478727-F1DC-F495-3F4B-E1C7775BD9D3}"/>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1800" dirty="0"/>
              <a:t>オリジナルデザインタイアップ</a:t>
            </a:r>
          </a:p>
        </p:txBody>
      </p:sp>
      <p:sp>
        <p:nvSpPr>
          <p:cNvPr id="10" name="スライド番号プレースホルダー 10">
            <a:extLst>
              <a:ext uri="{FF2B5EF4-FFF2-40B4-BE49-F238E27FC236}">
                <a16:creationId xmlns:a16="http://schemas.microsoft.com/office/drawing/2014/main" id="{6679C52E-5F93-20D1-BCED-F0051FAEABE7}"/>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12</a:t>
            </a:fld>
            <a:endParaRPr kumimoji="1" lang="ja-JP" altLang="en-US" b="1" dirty="0"/>
          </a:p>
        </p:txBody>
      </p:sp>
      <p:sp>
        <p:nvSpPr>
          <p:cNvPr id="2" name="テキスト ボックス 1">
            <a:extLst>
              <a:ext uri="{FF2B5EF4-FFF2-40B4-BE49-F238E27FC236}">
                <a16:creationId xmlns:a16="http://schemas.microsoft.com/office/drawing/2014/main" id="{77790969-66DD-45D7-7C4E-BFEF393C6B22}"/>
              </a:ext>
            </a:extLst>
          </p:cNvPr>
          <p:cNvSpPr txBox="1"/>
          <p:nvPr/>
        </p:nvSpPr>
        <p:spPr>
          <a:xfrm>
            <a:off x="238502" y="795661"/>
            <a:ext cx="6449767" cy="1815882"/>
          </a:xfrm>
          <a:prstGeom prst="rect">
            <a:avLst/>
          </a:prstGeom>
          <a:noFill/>
        </p:spPr>
        <p:txBody>
          <a:bodyPr wrap="square" rtlCol="0">
            <a:spAutoFit/>
          </a:bodyPr>
          <a:lstStyle/>
          <a:p>
            <a:r>
              <a:rPr lang="ja-JP" altLang="en-US" sz="1400" b="1" dirty="0">
                <a:latin typeface="+mn-ea"/>
              </a:rPr>
              <a:t>タイアップページのデザインやカラー、写真の見せ方やレイアウトなど、</a:t>
            </a:r>
            <a:endParaRPr lang="en-US" altLang="ja-JP" sz="1400" b="1" dirty="0">
              <a:latin typeface="+mn-ea"/>
            </a:endParaRPr>
          </a:p>
          <a:p>
            <a:r>
              <a:rPr lang="ja-JP" altLang="en-US" sz="1400" b="1" dirty="0">
                <a:latin typeface="+mn-ea"/>
              </a:rPr>
              <a:t>オリジナルデザイン</a:t>
            </a:r>
            <a:r>
              <a:rPr lang="en-US" altLang="ja-JP" sz="1400" b="1" dirty="0">
                <a:latin typeface="+mn-ea"/>
              </a:rPr>
              <a:t>(HTML)</a:t>
            </a:r>
            <a:r>
              <a:rPr lang="ja-JP" altLang="en-US" sz="1400" b="1" dirty="0">
                <a:latin typeface="+mn-ea"/>
              </a:rPr>
              <a:t>でページ制作ができるタイアップです。</a:t>
            </a:r>
            <a:endParaRPr lang="en-US" altLang="ja-JP" sz="1400" b="1" dirty="0">
              <a:latin typeface="+mn-ea"/>
            </a:endParaRPr>
          </a:p>
          <a:p>
            <a:r>
              <a:rPr lang="ja-JP" altLang="en-US" sz="1400" b="1" dirty="0">
                <a:latin typeface="+mn-ea"/>
              </a:rPr>
              <a:t>「会社のコーポレートカラーに合わせたい」「商材の写真を多く使いたい」「トップインタビューで人物写真を大きく掲載したい」など、ご要望に合わせたデザインが可能です。また、連載で実施の場合に、そのまとめページを作るなど、デザイン・設計の自由度が高いのが特徴です</a:t>
            </a:r>
            <a:endParaRPr lang="en-US" altLang="ja-JP" sz="1400" b="1" dirty="0">
              <a:latin typeface="+mn-ea"/>
            </a:endParaRPr>
          </a:p>
          <a:p>
            <a:r>
              <a:rPr lang="ja-JP" altLang="en-US" sz="1400" b="1" dirty="0">
                <a:solidFill>
                  <a:srgbClr val="FF0000"/>
                </a:solidFill>
                <a:latin typeface="+mn-ea"/>
                <a:ea typeface="游ゴシック" panose="020B0400000000000000" pitchFamily="50" charset="-128"/>
              </a:rPr>
              <a:t>　　　　　　　　　　　　　　</a:t>
            </a:r>
            <a:endParaRPr lang="en-US" altLang="ja-JP" sz="1400" b="1" dirty="0">
              <a:solidFill>
                <a:srgbClr val="FF0000"/>
              </a:solidFill>
              <a:latin typeface="游ゴシック" panose="020B0400000000000000" pitchFamily="50" charset="-128"/>
              <a:ea typeface="游ゴシック" panose="020B0400000000000000" pitchFamily="50" charset="-128"/>
            </a:endParaRPr>
          </a:p>
          <a:p>
            <a:endParaRPr lang="ja-JP" altLang="en-US" sz="1400" b="1" dirty="0">
              <a:latin typeface="+mn-ea"/>
            </a:endParaRPr>
          </a:p>
        </p:txBody>
      </p:sp>
      <p:grpSp>
        <p:nvGrpSpPr>
          <p:cNvPr id="5" name="グループ化 4">
            <a:extLst>
              <a:ext uri="{FF2B5EF4-FFF2-40B4-BE49-F238E27FC236}">
                <a16:creationId xmlns:a16="http://schemas.microsoft.com/office/drawing/2014/main" id="{A5D6E8F2-F68D-8FDF-2B36-9422E53546C6}"/>
              </a:ext>
            </a:extLst>
          </p:cNvPr>
          <p:cNvGrpSpPr>
            <a:grpSpLocks noChangeAspect="1"/>
          </p:cNvGrpSpPr>
          <p:nvPr/>
        </p:nvGrpSpPr>
        <p:grpSpPr>
          <a:xfrm>
            <a:off x="8701672" y="1775526"/>
            <a:ext cx="2619228" cy="3312000"/>
            <a:chOff x="6862347" y="1124744"/>
            <a:chExt cx="2357833" cy="3281006"/>
          </a:xfrm>
          <a:solidFill>
            <a:schemeClr val="bg1">
              <a:lumMod val="65000"/>
              <a:alpha val="68000"/>
            </a:schemeClr>
          </a:solidFill>
        </p:grpSpPr>
        <p:pic>
          <p:nvPicPr>
            <p:cNvPr id="12" name="図 11">
              <a:extLst>
                <a:ext uri="{FF2B5EF4-FFF2-40B4-BE49-F238E27FC236}">
                  <a16:creationId xmlns:a16="http://schemas.microsoft.com/office/drawing/2014/main" id="{D918C957-8B5A-17A6-423D-C8D02BEF5EF4}"/>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a:ext>
              </a:extLst>
            </a:blip>
            <a:stretch>
              <a:fillRect/>
            </a:stretch>
          </p:blipFill>
          <p:spPr>
            <a:xfrm>
              <a:off x="6862347" y="1124744"/>
              <a:ext cx="2357833" cy="3281006"/>
            </a:xfrm>
            <a:prstGeom prst="rect">
              <a:avLst/>
            </a:prstGeom>
            <a:grpFill/>
            <a:ln>
              <a:solidFill>
                <a:schemeClr val="bg1">
                  <a:lumMod val="50000"/>
                </a:schemeClr>
              </a:solidFill>
            </a:ln>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6E4B2B92-400F-1F09-B590-35C7888C42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3432" y="1124744"/>
              <a:ext cx="1214853" cy="146016"/>
            </a:xfrm>
            <a:prstGeom prst="rect">
              <a:avLst/>
            </a:prstGeom>
            <a:grpFill/>
          </p:spPr>
        </p:pic>
      </p:grpSp>
      <p:grpSp>
        <p:nvGrpSpPr>
          <p:cNvPr id="6" name="グループ化 5">
            <a:extLst>
              <a:ext uri="{FF2B5EF4-FFF2-40B4-BE49-F238E27FC236}">
                <a16:creationId xmlns:a16="http://schemas.microsoft.com/office/drawing/2014/main" id="{EC241FF6-21CE-A9F0-DB21-966A9A5E2279}"/>
              </a:ext>
            </a:extLst>
          </p:cNvPr>
          <p:cNvGrpSpPr>
            <a:grpSpLocks noChangeAspect="1"/>
          </p:cNvGrpSpPr>
          <p:nvPr/>
        </p:nvGrpSpPr>
        <p:grpSpPr>
          <a:xfrm>
            <a:off x="9348401" y="2927199"/>
            <a:ext cx="2619227" cy="3312000"/>
            <a:chOff x="8932767" y="1953000"/>
            <a:chExt cx="1897984" cy="2952000"/>
          </a:xfrm>
        </p:grpSpPr>
        <p:pic>
          <p:nvPicPr>
            <p:cNvPr id="13" name="図 12">
              <a:extLst>
                <a:ext uri="{FF2B5EF4-FFF2-40B4-BE49-F238E27FC236}">
                  <a16:creationId xmlns:a16="http://schemas.microsoft.com/office/drawing/2014/main" id="{CB763A65-3B2D-EF82-F7BD-AEF64AAA99D0}"/>
                </a:ext>
              </a:extLst>
            </p:cNvPr>
            <p:cNvPicPr>
              <a:picLocks noChangeAspect="1"/>
            </p:cNvPicPr>
            <p:nvPr/>
          </p:nvPicPr>
          <p:blipFill>
            <a:blip r:embed="rId7" cstate="screen">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a:ext>
              </a:extLst>
            </a:blip>
            <a:stretch>
              <a:fillRect/>
            </a:stretch>
          </p:blipFill>
          <p:spPr>
            <a:xfrm>
              <a:off x="8932767" y="1953000"/>
              <a:ext cx="1897984" cy="2952000"/>
            </a:xfrm>
            <a:prstGeom prst="rect">
              <a:avLst/>
            </a:prstGeom>
            <a:solidFill>
              <a:schemeClr val="bg1">
                <a:lumMod val="65000"/>
                <a:alpha val="68000"/>
              </a:schemeClr>
            </a:solidFill>
            <a:ln>
              <a:solidFill>
                <a:schemeClr val="bg1">
                  <a:lumMod val="50000"/>
                </a:schemeClr>
              </a:solidFill>
            </a:ln>
            <a:effectLst>
              <a:outerShdw blurRad="50800" dist="38100" dir="2700000" algn="tl" rotWithShape="0">
                <a:prstClr val="black">
                  <a:alpha val="40000"/>
                </a:prstClr>
              </a:outerShdw>
              <a:softEdge rad="0"/>
            </a:effectLst>
          </p:spPr>
        </p:pic>
        <p:pic>
          <p:nvPicPr>
            <p:cNvPr id="16" name="図 15">
              <a:extLst>
                <a:ext uri="{FF2B5EF4-FFF2-40B4-BE49-F238E27FC236}">
                  <a16:creationId xmlns:a16="http://schemas.microsoft.com/office/drawing/2014/main" id="{F0448665-959E-F606-2806-24DEE1D471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2767" y="1971161"/>
              <a:ext cx="1214853" cy="146016"/>
            </a:xfrm>
            <a:prstGeom prst="rect">
              <a:avLst/>
            </a:prstGeom>
          </p:spPr>
        </p:pic>
      </p:grpSp>
      <p:sp>
        <p:nvSpPr>
          <p:cNvPr id="17" name="正方形/長方形 16">
            <a:extLst>
              <a:ext uri="{FF2B5EF4-FFF2-40B4-BE49-F238E27FC236}">
                <a16:creationId xmlns:a16="http://schemas.microsoft.com/office/drawing/2014/main" id="{D14A52F4-74ED-AC63-4FA6-FEE43990F8A2}"/>
              </a:ext>
            </a:extLst>
          </p:cNvPr>
          <p:cNvSpPr/>
          <p:nvPr/>
        </p:nvSpPr>
        <p:spPr>
          <a:xfrm>
            <a:off x="8749539" y="6138172"/>
            <a:ext cx="4464496" cy="754053"/>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endParaRPr lang="en-US" altLang="ja-JP" sz="1150" spc="300" dirty="0">
              <a:latin typeface="+mn-ea"/>
            </a:endParaRPr>
          </a:p>
          <a:p>
            <a:pPr>
              <a:spcAft>
                <a:spcPts val="600"/>
              </a:spcAft>
            </a:pPr>
            <a:r>
              <a:rPr lang="en-US" altLang="ja-JP" sz="1000" spc="300" dirty="0">
                <a:latin typeface="+mn-ea"/>
              </a:rPr>
              <a:t>※</a:t>
            </a:r>
            <a:r>
              <a:rPr lang="ja-JP" altLang="en-US" sz="1000" spc="300" dirty="0">
                <a:latin typeface="+mn-ea"/>
              </a:rPr>
              <a:t>ヘッダーは媒体ロゴ</a:t>
            </a:r>
            <a:r>
              <a:rPr lang="en-US" altLang="ja-JP" sz="1000" spc="300" dirty="0">
                <a:latin typeface="+mn-ea"/>
              </a:rPr>
              <a:t>+PR</a:t>
            </a:r>
            <a:r>
              <a:rPr lang="ja-JP" altLang="en-US" sz="1000" spc="300" dirty="0">
                <a:latin typeface="+mn-ea"/>
              </a:rPr>
              <a:t>が入ります</a:t>
            </a:r>
            <a:endParaRPr lang="en-US" altLang="ja-JP" sz="1000" spc="300" dirty="0">
              <a:latin typeface="+mn-ea"/>
            </a:endParaRPr>
          </a:p>
          <a:p>
            <a:pPr>
              <a:spcAft>
                <a:spcPts val="600"/>
              </a:spcAft>
            </a:pPr>
            <a:endParaRPr lang="ja-JP" altLang="en-US" sz="1150" b="1" spc="300" dirty="0">
              <a:latin typeface="+mn-ea"/>
            </a:endParaRPr>
          </a:p>
        </p:txBody>
      </p:sp>
      <p:sp>
        <p:nvSpPr>
          <p:cNvPr id="3" name="テキスト ボックス 2">
            <a:extLst>
              <a:ext uri="{FF2B5EF4-FFF2-40B4-BE49-F238E27FC236}">
                <a16:creationId xmlns:a16="http://schemas.microsoft.com/office/drawing/2014/main" id="{36E3AFFA-426F-1D55-FA98-65058B26D47F}"/>
              </a:ext>
            </a:extLst>
          </p:cNvPr>
          <p:cNvSpPr txBox="1"/>
          <p:nvPr/>
        </p:nvSpPr>
        <p:spPr bwMode="auto">
          <a:xfrm>
            <a:off x="7336577" y="6669087"/>
            <a:ext cx="3782133"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＊タイアップやその転載など、メディア掲載費用はグロス、外税です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22" name="グループ化 21">
            <a:extLst>
              <a:ext uri="{FF2B5EF4-FFF2-40B4-BE49-F238E27FC236}">
                <a16:creationId xmlns:a16="http://schemas.microsoft.com/office/drawing/2014/main" id="{A49C9E65-1F2E-40B6-8B3B-D8EBD6CA8A90}"/>
              </a:ext>
            </a:extLst>
          </p:cNvPr>
          <p:cNvGrpSpPr/>
          <p:nvPr/>
        </p:nvGrpSpPr>
        <p:grpSpPr>
          <a:xfrm>
            <a:off x="7828706" y="1083364"/>
            <a:ext cx="2525400" cy="242996"/>
            <a:chOff x="7076126" y="796279"/>
            <a:chExt cx="2546304" cy="185546"/>
          </a:xfrm>
        </p:grpSpPr>
        <p:pic>
          <p:nvPicPr>
            <p:cNvPr id="18" name="図 17">
              <a:extLst>
                <a:ext uri="{FF2B5EF4-FFF2-40B4-BE49-F238E27FC236}">
                  <a16:creationId xmlns:a16="http://schemas.microsoft.com/office/drawing/2014/main" id="{B6FA29E5-4C9F-1015-F949-45BC74A8652F}"/>
                </a:ext>
              </a:extLst>
            </p:cNvPr>
            <p:cNvPicPr>
              <a:picLocks noChangeAspect="1"/>
            </p:cNvPicPr>
            <p:nvPr/>
          </p:nvPicPr>
          <p:blipFill rotWithShape="1">
            <a:blip r:embed="rId9"/>
            <a:srcRect l="21482" t="57650" r="8323" b="33936"/>
            <a:stretch/>
          </p:blipFill>
          <p:spPr>
            <a:xfrm>
              <a:off x="7076126" y="796279"/>
              <a:ext cx="2546304" cy="185546"/>
            </a:xfrm>
            <a:prstGeom prst="rect">
              <a:avLst/>
            </a:prstGeom>
          </p:spPr>
        </p:pic>
        <p:sp>
          <p:nvSpPr>
            <p:cNvPr id="21" name="正方形/長方形 20">
              <a:extLst>
                <a:ext uri="{FF2B5EF4-FFF2-40B4-BE49-F238E27FC236}">
                  <a16:creationId xmlns:a16="http://schemas.microsoft.com/office/drawing/2014/main" id="{9AFFAD2A-FADF-8285-D435-B69E92235070}"/>
                </a:ext>
              </a:extLst>
            </p:cNvPr>
            <p:cNvSpPr/>
            <p:nvPr/>
          </p:nvSpPr>
          <p:spPr>
            <a:xfrm>
              <a:off x="7697717" y="802963"/>
              <a:ext cx="774547" cy="163823"/>
            </a:xfrm>
            <a:prstGeom prst="rect">
              <a:avLst/>
            </a:prstGeom>
            <a:solidFill>
              <a:srgbClr val="E7E6E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7" name="Freeform 5">
              <a:extLst>
                <a:ext uri="{FF2B5EF4-FFF2-40B4-BE49-F238E27FC236}">
                  <a16:creationId xmlns:a16="http://schemas.microsoft.com/office/drawing/2014/main" id="{984B932F-89FB-94ED-8AE9-7DBA2CD32F92}"/>
                </a:ext>
              </a:extLst>
            </p:cNvPr>
            <p:cNvSpPr/>
            <p:nvPr/>
          </p:nvSpPr>
          <p:spPr>
            <a:xfrm>
              <a:off x="8040660" y="817462"/>
              <a:ext cx="576064" cy="111060"/>
            </a:xfrm>
            <a:custGeom>
              <a:avLst/>
              <a:gdLst/>
              <a:ahLst/>
              <a:cxnLst/>
              <a:rect l="l" t="t" r="r" b="b"/>
              <a:pathLst>
                <a:path w="4388356" h="954467">
                  <a:moveTo>
                    <a:pt x="0" y="0"/>
                  </a:moveTo>
                  <a:lnTo>
                    <a:pt x="4388356" y="0"/>
                  </a:lnTo>
                  <a:lnTo>
                    <a:pt x="4388356" y="954467"/>
                  </a:lnTo>
                  <a:lnTo>
                    <a:pt x="0" y="954467"/>
                  </a:lnTo>
                  <a:lnTo>
                    <a:pt x="0" y="0"/>
                  </a:lnTo>
                  <a:close/>
                </a:path>
              </a:pathLst>
            </a:custGeom>
            <a:blipFill>
              <a:blip r:embed="rId10"/>
              <a:stretch>
                <a:fillRect/>
              </a:stretch>
            </a:blipFill>
          </p:spPr>
          <p:txBody>
            <a:bodyPr/>
            <a:lstStyle/>
            <a:p>
              <a:endParaRPr lang="ja-JP" altLang="en-US"/>
            </a:p>
          </p:txBody>
        </p:sp>
      </p:grpSp>
      <p:grpSp>
        <p:nvGrpSpPr>
          <p:cNvPr id="23" name="グループ化 22">
            <a:extLst>
              <a:ext uri="{FF2B5EF4-FFF2-40B4-BE49-F238E27FC236}">
                <a16:creationId xmlns:a16="http://schemas.microsoft.com/office/drawing/2014/main" id="{DFCB8C45-4D8D-2FD0-FA03-9F3D3B7E8589}"/>
              </a:ext>
            </a:extLst>
          </p:cNvPr>
          <p:cNvGrpSpPr/>
          <p:nvPr/>
        </p:nvGrpSpPr>
        <p:grpSpPr>
          <a:xfrm>
            <a:off x="8726847" y="1748061"/>
            <a:ext cx="2619227" cy="227263"/>
            <a:chOff x="7076126" y="796279"/>
            <a:chExt cx="2546304" cy="185546"/>
          </a:xfrm>
        </p:grpSpPr>
        <p:pic>
          <p:nvPicPr>
            <p:cNvPr id="24" name="図 23">
              <a:extLst>
                <a:ext uri="{FF2B5EF4-FFF2-40B4-BE49-F238E27FC236}">
                  <a16:creationId xmlns:a16="http://schemas.microsoft.com/office/drawing/2014/main" id="{6E2BE6B7-6D63-AB4C-1621-8EE0F22742C1}"/>
                </a:ext>
              </a:extLst>
            </p:cNvPr>
            <p:cNvPicPr>
              <a:picLocks noChangeAspect="1"/>
            </p:cNvPicPr>
            <p:nvPr/>
          </p:nvPicPr>
          <p:blipFill rotWithShape="1">
            <a:blip r:embed="rId9"/>
            <a:srcRect l="21482" t="57650" r="8323" b="33936"/>
            <a:stretch/>
          </p:blipFill>
          <p:spPr>
            <a:xfrm>
              <a:off x="7076126" y="796279"/>
              <a:ext cx="2546304" cy="185546"/>
            </a:xfrm>
            <a:prstGeom prst="rect">
              <a:avLst/>
            </a:prstGeom>
          </p:spPr>
        </p:pic>
        <p:sp>
          <p:nvSpPr>
            <p:cNvPr id="25" name="正方形/長方形 24">
              <a:extLst>
                <a:ext uri="{FF2B5EF4-FFF2-40B4-BE49-F238E27FC236}">
                  <a16:creationId xmlns:a16="http://schemas.microsoft.com/office/drawing/2014/main" id="{8628B353-0243-A238-A465-16E6AEEC1B8E}"/>
                </a:ext>
              </a:extLst>
            </p:cNvPr>
            <p:cNvSpPr/>
            <p:nvPr/>
          </p:nvSpPr>
          <p:spPr>
            <a:xfrm>
              <a:off x="7697717" y="802963"/>
              <a:ext cx="774547" cy="163823"/>
            </a:xfrm>
            <a:prstGeom prst="rect">
              <a:avLst/>
            </a:prstGeom>
            <a:solidFill>
              <a:srgbClr val="E7E6E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26" name="Freeform 5">
              <a:extLst>
                <a:ext uri="{FF2B5EF4-FFF2-40B4-BE49-F238E27FC236}">
                  <a16:creationId xmlns:a16="http://schemas.microsoft.com/office/drawing/2014/main" id="{A85ABA00-3833-C02F-B5F7-DC7AC3FD3396}"/>
                </a:ext>
              </a:extLst>
            </p:cNvPr>
            <p:cNvSpPr/>
            <p:nvPr/>
          </p:nvSpPr>
          <p:spPr>
            <a:xfrm>
              <a:off x="8040660" y="817462"/>
              <a:ext cx="576064" cy="111060"/>
            </a:xfrm>
            <a:custGeom>
              <a:avLst/>
              <a:gdLst/>
              <a:ahLst/>
              <a:cxnLst/>
              <a:rect l="l" t="t" r="r" b="b"/>
              <a:pathLst>
                <a:path w="4388356" h="954467">
                  <a:moveTo>
                    <a:pt x="0" y="0"/>
                  </a:moveTo>
                  <a:lnTo>
                    <a:pt x="4388356" y="0"/>
                  </a:lnTo>
                  <a:lnTo>
                    <a:pt x="4388356" y="954467"/>
                  </a:lnTo>
                  <a:lnTo>
                    <a:pt x="0" y="954467"/>
                  </a:lnTo>
                  <a:lnTo>
                    <a:pt x="0" y="0"/>
                  </a:lnTo>
                  <a:close/>
                </a:path>
              </a:pathLst>
            </a:custGeom>
            <a:blipFill>
              <a:blip r:embed="rId10"/>
              <a:stretch>
                <a:fillRect/>
              </a:stretch>
            </a:blipFill>
          </p:spPr>
          <p:txBody>
            <a:bodyPr/>
            <a:lstStyle/>
            <a:p>
              <a:endParaRPr lang="ja-JP" altLang="en-US"/>
            </a:p>
          </p:txBody>
        </p:sp>
      </p:grpSp>
      <p:grpSp>
        <p:nvGrpSpPr>
          <p:cNvPr id="27" name="グループ化 26">
            <a:extLst>
              <a:ext uri="{FF2B5EF4-FFF2-40B4-BE49-F238E27FC236}">
                <a16:creationId xmlns:a16="http://schemas.microsoft.com/office/drawing/2014/main" id="{F81034E0-4524-2B4A-3BE7-BA59EF07C5F8}"/>
              </a:ext>
            </a:extLst>
          </p:cNvPr>
          <p:cNvGrpSpPr/>
          <p:nvPr/>
        </p:nvGrpSpPr>
        <p:grpSpPr>
          <a:xfrm>
            <a:off x="9335098" y="2927199"/>
            <a:ext cx="2681197" cy="240883"/>
            <a:chOff x="7076126" y="796279"/>
            <a:chExt cx="2546304" cy="185546"/>
          </a:xfrm>
        </p:grpSpPr>
        <p:pic>
          <p:nvPicPr>
            <p:cNvPr id="28" name="図 27">
              <a:extLst>
                <a:ext uri="{FF2B5EF4-FFF2-40B4-BE49-F238E27FC236}">
                  <a16:creationId xmlns:a16="http://schemas.microsoft.com/office/drawing/2014/main" id="{C8DDD34C-0915-8FB0-0FD8-F065C5D04CB6}"/>
                </a:ext>
              </a:extLst>
            </p:cNvPr>
            <p:cNvPicPr>
              <a:picLocks noChangeAspect="1"/>
            </p:cNvPicPr>
            <p:nvPr/>
          </p:nvPicPr>
          <p:blipFill rotWithShape="1">
            <a:blip r:embed="rId9"/>
            <a:srcRect l="21482" t="57650" r="8323" b="33936"/>
            <a:stretch/>
          </p:blipFill>
          <p:spPr>
            <a:xfrm>
              <a:off x="7076126" y="796279"/>
              <a:ext cx="2546304" cy="185546"/>
            </a:xfrm>
            <a:prstGeom prst="rect">
              <a:avLst/>
            </a:prstGeom>
          </p:spPr>
        </p:pic>
        <p:sp>
          <p:nvSpPr>
            <p:cNvPr id="29" name="正方形/長方形 28">
              <a:extLst>
                <a:ext uri="{FF2B5EF4-FFF2-40B4-BE49-F238E27FC236}">
                  <a16:creationId xmlns:a16="http://schemas.microsoft.com/office/drawing/2014/main" id="{AA820E53-4277-8F0F-511E-32C011C7EABC}"/>
                </a:ext>
              </a:extLst>
            </p:cNvPr>
            <p:cNvSpPr/>
            <p:nvPr/>
          </p:nvSpPr>
          <p:spPr>
            <a:xfrm>
              <a:off x="7697717" y="802963"/>
              <a:ext cx="774547" cy="163823"/>
            </a:xfrm>
            <a:prstGeom prst="rect">
              <a:avLst/>
            </a:prstGeom>
            <a:solidFill>
              <a:srgbClr val="E7E6E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30" name="Freeform 5">
              <a:extLst>
                <a:ext uri="{FF2B5EF4-FFF2-40B4-BE49-F238E27FC236}">
                  <a16:creationId xmlns:a16="http://schemas.microsoft.com/office/drawing/2014/main" id="{D172E12F-7BC7-B3C2-9E75-840881AF418A}"/>
                </a:ext>
              </a:extLst>
            </p:cNvPr>
            <p:cNvSpPr/>
            <p:nvPr/>
          </p:nvSpPr>
          <p:spPr>
            <a:xfrm>
              <a:off x="8040660" y="817462"/>
              <a:ext cx="576064" cy="111060"/>
            </a:xfrm>
            <a:custGeom>
              <a:avLst/>
              <a:gdLst/>
              <a:ahLst/>
              <a:cxnLst/>
              <a:rect l="l" t="t" r="r" b="b"/>
              <a:pathLst>
                <a:path w="4388356" h="954467">
                  <a:moveTo>
                    <a:pt x="0" y="0"/>
                  </a:moveTo>
                  <a:lnTo>
                    <a:pt x="4388356" y="0"/>
                  </a:lnTo>
                  <a:lnTo>
                    <a:pt x="4388356" y="954467"/>
                  </a:lnTo>
                  <a:lnTo>
                    <a:pt x="0" y="954467"/>
                  </a:lnTo>
                  <a:lnTo>
                    <a:pt x="0" y="0"/>
                  </a:lnTo>
                  <a:close/>
                </a:path>
              </a:pathLst>
            </a:custGeom>
            <a:blipFill>
              <a:blip r:embed="rId10"/>
              <a:stretch>
                <a:fillRect/>
              </a:stretch>
            </a:blipFill>
          </p:spPr>
          <p:txBody>
            <a:bodyPr/>
            <a:lstStyle/>
            <a:p>
              <a:endParaRPr lang="ja-JP" altLang="en-US"/>
            </a:p>
          </p:txBody>
        </p:sp>
      </p:grpSp>
      <p:sp>
        <p:nvSpPr>
          <p:cNvPr id="37" name="テキスト ボックス 36">
            <a:extLst>
              <a:ext uri="{FF2B5EF4-FFF2-40B4-BE49-F238E27FC236}">
                <a16:creationId xmlns:a16="http://schemas.microsoft.com/office/drawing/2014/main" id="{A4DDEFCF-51A7-B08F-1B3D-F80A7E971068}"/>
              </a:ext>
            </a:extLst>
          </p:cNvPr>
          <p:cNvSpPr txBox="1"/>
          <p:nvPr/>
        </p:nvSpPr>
        <p:spPr bwMode="auto">
          <a:xfrm>
            <a:off x="383420" y="6119336"/>
            <a:ext cx="7659638" cy="738664"/>
          </a:xfrm>
          <a:prstGeom prst="rect">
            <a:avLst/>
          </a:prstGeom>
          <a:noFill/>
          <a:ln w="9525">
            <a:noFill/>
            <a:miter lim="800000"/>
            <a:headEnd/>
            <a:tailEnd/>
          </a:ln>
          <a:effectLst/>
        </p:spPr>
        <p:txBody>
          <a:bodyPr wrap="square">
            <a:spAutoFit/>
          </a:bodyPr>
          <a:lstStyle/>
          <a:p>
            <a:r>
              <a:rPr lang="en-US" altLang="ja-JP" sz="1050" dirty="0"/>
              <a:t>※</a:t>
            </a:r>
            <a:r>
              <a:rPr lang="ja-JP" altLang="en-US" sz="1050" dirty="0"/>
              <a:t>雑誌タイアップを流用する場合はプレミアム</a:t>
            </a:r>
            <a:r>
              <a:rPr lang="en-US" altLang="ja-JP" sz="1050" dirty="0"/>
              <a:t>250</a:t>
            </a:r>
            <a:r>
              <a:rPr lang="ja-JP" altLang="en-US" sz="1050" dirty="0"/>
              <a:t>万円（税別）、スタンダード</a:t>
            </a:r>
            <a:r>
              <a:rPr lang="en-US" altLang="ja-JP" sz="1050" dirty="0"/>
              <a:t>200</a:t>
            </a:r>
            <a:r>
              <a:rPr lang="ja-JP" altLang="en-US" sz="1050" dirty="0"/>
              <a:t>万円（税別）で承ります。</a:t>
            </a:r>
            <a:endParaRPr lang="en-US" altLang="ja-JP" sz="1050" dirty="0"/>
          </a:p>
          <a:p>
            <a:r>
              <a:rPr lang="en-US" altLang="ja-JP" sz="1050" dirty="0"/>
              <a:t>※</a:t>
            </a:r>
            <a:r>
              <a:rPr lang="ja-JP" altLang="en-US" sz="1050" dirty="0"/>
              <a:t>上記費用は制作費込みですが、著名人の起用・遠方取材などの特別な制作工程が発生する場合は別途費用申し受けます。</a:t>
            </a:r>
            <a:endParaRPr lang="en-US" altLang="ja-JP" sz="1050" dirty="0"/>
          </a:p>
          <a:p>
            <a:r>
              <a:rPr lang="en-US" altLang="ja-JP" sz="1050" b="1" dirty="0"/>
              <a:t>※</a:t>
            </a:r>
            <a:r>
              <a:rPr lang="ja-JP" altLang="en-US" sz="1050" b="1" dirty="0"/>
              <a:t>広告誘導枠はネイティブと同じですが、新着記事見出しへの露出と</a:t>
            </a:r>
            <a:r>
              <a:rPr lang="en-US" altLang="ja-JP" sz="1050" b="1" dirty="0"/>
              <a:t>SNS</a:t>
            </a:r>
            <a:r>
              <a:rPr lang="ja-JP" altLang="en-US" sz="1050" b="1" dirty="0"/>
              <a:t>投稿はありません。</a:t>
            </a:r>
            <a:endParaRPr lang="en-US" altLang="ja-JP" sz="1050" b="1" dirty="0"/>
          </a:p>
          <a:p>
            <a:endParaRPr lang="en-US" altLang="ja-JP" sz="1050" dirty="0"/>
          </a:p>
        </p:txBody>
      </p:sp>
      <p:graphicFrame>
        <p:nvGraphicFramePr>
          <p:cNvPr id="40" name="表 39">
            <a:extLst>
              <a:ext uri="{FF2B5EF4-FFF2-40B4-BE49-F238E27FC236}">
                <a16:creationId xmlns:a16="http://schemas.microsoft.com/office/drawing/2014/main" id="{7AF2495B-299D-4337-4B75-F025E7A116C4}"/>
              </a:ext>
            </a:extLst>
          </p:cNvPr>
          <p:cNvGraphicFramePr>
            <a:graphicFrameLocks noGrp="1"/>
          </p:cNvGraphicFramePr>
          <p:nvPr>
            <p:extLst>
              <p:ext uri="{D42A27DB-BD31-4B8C-83A1-F6EECF244321}">
                <p14:modId xmlns:p14="http://schemas.microsoft.com/office/powerpoint/2010/main" val="3976834725"/>
              </p:ext>
            </p:extLst>
          </p:nvPr>
        </p:nvGraphicFramePr>
        <p:xfrm>
          <a:off x="238502" y="2168847"/>
          <a:ext cx="7307300" cy="3905572"/>
        </p:xfrm>
        <a:graphic>
          <a:graphicData uri="http://schemas.openxmlformats.org/drawingml/2006/table">
            <a:tbl>
              <a:tblPr/>
              <a:tblGrid>
                <a:gridCol w="1392991">
                  <a:extLst>
                    <a:ext uri="{9D8B030D-6E8A-4147-A177-3AD203B41FA5}">
                      <a16:colId xmlns:a16="http://schemas.microsoft.com/office/drawing/2014/main" val="1071092295"/>
                    </a:ext>
                  </a:extLst>
                </a:gridCol>
                <a:gridCol w="2845007">
                  <a:extLst>
                    <a:ext uri="{9D8B030D-6E8A-4147-A177-3AD203B41FA5}">
                      <a16:colId xmlns:a16="http://schemas.microsoft.com/office/drawing/2014/main" val="3741728638"/>
                    </a:ext>
                  </a:extLst>
                </a:gridCol>
                <a:gridCol w="3069302">
                  <a:extLst>
                    <a:ext uri="{9D8B030D-6E8A-4147-A177-3AD203B41FA5}">
                      <a16:colId xmlns:a16="http://schemas.microsoft.com/office/drawing/2014/main" val="384071113"/>
                    </a:ext>
                  </a:extLst>
                </a:gridCol>
              </a:tblGrid>
              <a:tr h="317522">
                <a:tc>
                  <a:txBody>
                    <a:bodyPr/>
                    <a:lstStyle/>
                    <a:p>
                      <a:pPr algn="ctr" fontAlgn="ctr">
                        <a:buNone/>
                      </a:pPr>
                      <a:r>
                        <a:rPr lang="ja-JP" altLang="en-US" sz="1200" b="1" i="0" u="none" strike="noStrike" dirty="0">
                          <a:solidFill>
                            <a:srgbClr val="FFFFFF"/>
                          </a:solidFill>
                          <a:effectLst/>
                          <a:latin typeface="游ゴシック" panose="020B0400000000000000" pitchFamily="50" charset="-128"/>
                          <a:ea typeface="游ゴシック" panose="020B0400000000000000" pitchFamily="50" charset="-128"/>
                        </a:rPr>
                        <a:t>メニュー種類</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ctr">
                        <a:buNone/>
                      </a:pPr>
                      <a:r>
                        <a:rPr lang="ja-JP" altLang="en-US" sz="1200" b="1" i="0" u="none" strike="noStrike" dirty="0">
                          <a:solidFill>
                            <a:srgbClr val="FFFFFF"/>
                          </a:solidFill>
                          <a:effectLst/>
                          <a:latin typeface="游ゴシック" panose="020B0400000000000000" pitchFamily="50" charset="-128"/>
                          <a:ea typeface="游ゴシック" panose="020B0400000000000000" pitchFamily="50" charset="-128"/>
                        </a:rPr>
                        <a:t>プレミアム</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ctr">
                        <a:buNone/>
                      </a:pPr>
                      <a:r>
                        <a:rPr lang="ja-JP" altLang="en-US" sz="1200" b="1" i="0" u="none" strike="noStrike" dirty="0">
                          <a:solidFill>
                            <a:srgbClr val="FFFFFF"/>
                          </a:solidFill>
                          <a:effectLst/>
                          <a:latin typeface="游ゴシック" panose="020B0400000000000000" pitchFamily="50" charset="-128"/>
                          <a:ea typeface="游ゴシック" panose="020B0400000000000000" pitchFamily="50" charset="-128"/>
                        </a:rPr>
                        <a:t>スタンダード</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extLst>
                  <a:ext uri="{0D108BD9-81ED-4DB2-BD59-A6C34878D82A}">
                    <a16:rowId xmlns:a16="http://schemas.microsoft.com/office/drawing/2014/main" val="1238207606"/>
                  </a:ext>
                </a:extLst>
              </a:tr>
              <a:tr h="551869">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実施料金</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buNone/>
                      </a:pPr>
                      <a:r>
                        <a:rPr lang="en-US" altLang="ja-JP" sz="2200" b="1" i="0" u="none" strike="noStrike">
                          <a:solidFill>
                            <a:srgbClr val="000000"/>
                          </a:solidFill>
                          <a:effectLst/>
                          <a:latin typeface="游ゴシック" panose="020B0400000000000000" pitchFamily="50" charset="-128"/>
                          <a:ea typeface="游ゴシック" panose="020B0400000000000000" pitchFamily="50" charset="-128"/>
                        </a:rPr>
                        <a:t>350</a:t>
                      </a: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万円（税別）</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2200" b="1" i="0" u="none" strike="noStrike" dirty="0">
                          <a:solidFill>
                            <a:srgbClr val="000000"/>
                          </a:solidFill>
                          <a:effectLst/>
                          <a:latin typeface="游ゴシック" panose="020B0400000000000000" pitchFamily="50" charset="-128"/>
                          <a:ea typeface="游ゴシック" panose="020B0400000000000000" pitchFamily="50" charset="-128"/>
                        </a:rPr>
                        <a:t>300</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万円（税別）</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96645"/>
                  </a:ext>
                </a:extLst>
              </a:tr>
              <a:tr h="317522">
                <a:tc>
                  <a:txBody>
                    <a:bodyPr/>
                    <a:lstStyle/>
                    <a:p>
                      <a:pPr algn="ctr" fontAlgn="ctr">
                        <a:buNone/>
                      </a:pP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メニュー正式名称</a:t>
                      </a:r>
                      <a:endParaRPr 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buNone/>
                      </a:pPr>
                      <a:r>
                        <a:rPr lang="ja-JP" altLang="en-US" sz="900" b="1" dirty="0"/>
                        <a:t>日経ウーマン </a:t>
                      </a:r>
                      <a:r>
                        <a:rPr lang="en-US" altLang="ja-JP" sz="900" b="1" dirty="0"/>
                        <a:t>Web Special</a:t>
                      </a:r>
                      <a:r>
                        <a:rPr lang="ja-JP" altLang="en-US" sz="900" b="1" dirty="0"/>
                        <a:t>・プレミアム</a:t>
                      </a: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900" b="1" dirty="0"/>
                        <a:t>日経ウーマン </a:t>
                      </a:r>
                      <a:r>
                        <a:rPr lang="en-US" altLang="ja-JP" sz="900" b="1" dirty="0"/>
                        <a:t>Web Special</a:t>
                      </a:r>
                      <a:r>
                        <a:rPr lang="ja-JP" altLang="en-US" sz="900" b="1" dirty="0"/>
                        <a:t>・スタンダード</a:t>
                      </a: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6578582"/>
                  </a:ext>
                </a:extLst>
              </a:tr>
              <a:tr h="317522">
                <a:tc>
                  <a:txBody>
                    <a:bodyPr/>
                    <a:lstStyle/>
                    <a:p>
                      <a:pPr algn="ctr" fontAlgn="ctr">
                        <a:buNone/>
                      </a:pP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PV</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buNone/>
                      </a:pPr>
                      <a:r>
                        <a:rPr lang="en-US" sz="1600" b="1" i="0" u="none" strike="noStrike" dirty="0">
                          <a:solidFill>
                            <a:srgbClr val="000000"/>
                          </a:solidFill>
                          <a:effectLst/>
                          <a:latin typeface="游ゴシック" panose="020B0400000000000000" pitchFamily="50" charset="-128"/>
                          <a:ea typeface="游ゴシック" panose="020B0400000000000000" pitchFamily="50" charset="-128"/>
                        </a:rPr>
                        <a:t>10,000PV</a:t>
                      </a:r>
                      <a:r>
                        <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rPr>
                        <a:t>保証</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1" i="0" u="none" strike="noStrike" dirty="0">
                          <a:solidFill>
                            <a:srgbClr val="000000"/>
                          </a:solidFill>
                          <a:effectLst/>
                          <a:latin typeface="游ゴシック" panose="020B0400000000000000" pitchFamily="50" charset="-128"/>
                          <a:ea typeface="游ゴシック" panose="020B0400000000000000" pitchFamily="50" charset="-128"/>
                        </a:rPr>
                        <a:t>2,000～3,000PV</a:t>
                      </a:r>
                      <a:r>
                        <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rPr>
                        <a:t>想定</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8829631"/>
                  </a:ext>
                </a:extLst>
              </a:tr>
              <a:tr h="224026">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掲載期間</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gridSpan="2">
                  <a:txBody>
                    <a:bodyPr/>
                    <a:lstStyle/>
                    <a:p>
                      <a:pPr algn="l" fontAlgn="ctr">
                        <a:buNone/>
                      </a:pP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4</a:t>
                      </a: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週間</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：掲載後１年間アーカイブ</a:t>
                      </a: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3643718110"/>
                  </a:ext>
                </a:extLst>
              </a:tr>
              <a:tr h="411616">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掲載開始</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gridSpan="2">
                  <a:txBody>
                    <a:bodyPr/>
                    <a:lstStyle/>
                    <a:p>
                      <a:pPr algn="l" fontAlgn="ctr">
                        <a:buNone/>
                      </a:pP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平日任意</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（年末年始は除く）</a:t>
                      </a: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621766980"/>
                  </a:ext>
                </a:extLst>
              </a:tr>
              <a:tr h="224026">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デザイン</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gridSpan="2">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フリーフォーマット</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：世界観やキャンペーンとの整合性、目的に合わせた情報発信が可能</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605891000"/>
                  </a:ext>
                </a:extLst>
              </a:tr>
              <a:tr h="224026">
                <a:tc>
                  <a:txBody>
                    <a:bodyPr/>
                    <a:lstStyle/>
                    <a:p>
                      <a:pPr algn="ctr" fontAlgn="ctr">
                        <a:buNone/>
                      </a:pP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取材・撮影</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gridSpan="2">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あり</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3359199462"/>
                  </a:ext>
                </a:extLst>
              </a:tr>
              <a:tr h="224026">
                <a:tc>
                  <a:txBody>
                    <a:bodyPr/>
                    <a:lstStyle/>
                    <a:p>
                      <a:pPr algn="ctr" fontAlgn="ctr">
                        <a:buNone/>
                      </a:pP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文字数</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gridSpan="2">
                  <a:txBody>
                    <a:bodyPr/>
                    <a:lstStyle/>
                    <a:p>
                      <a:pPr algn="l" fontAlgn="ctr">
                        <a:buNone/>
                      </a:pP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2500</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3500</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文字程度</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（内容により相談可）</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4090773267"/>
                  </a:ext>
                </a:extLst>
              </a:tr>
              <a:tr h="645365">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誘導枠</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日経ウーマン</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Web</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内広告誘導枠</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日経ウーマン</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Web</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ニューズレタータイアップ専用誘導枠</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外部ブースト誘導</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日経ウーマン</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Web</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内広告誘導枠</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日経ウーマン</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Web</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ニューズレタータイアップ専用誘導枠</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1374446"/>
                  </a:ext>
                </a:extLst>
              </a:tr>
              <a:tr h="224026">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タグの実装</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gridSpan="2">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リタゲタグなど一部タグは条件付きで可</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989120873"/>
                  </a:ext>
                </a:extLst>
              </a:tr>
              <a:tr h="224026">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お申込期限</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gridSpan="2">
                  <a:txBody>
                    <a:bodyPr/>
                    <a:lstStyle/>
                    <a:p>
                      <a:pPr algn="l" fontAlgn="ctr">
                        <a:buNone/>
                      </a:pP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か月前</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660174994"/>
                  </a:ext>
                </a:extLst>
              </a:tr>
            </a:tbl>
          </a:graphicData>
        </a:graphic>
      </p:graphicFrame>
      <p:sp>
        <p:nvSpPr>
          <p:cNvPr id="4" name="Freeform 3">
            <a:extLst>
              <a:ext uri="{FF2B5EF4-FFF2-40B4-BE49-F238E27FC236}">
                <a16:creationId xmlns:a16="http://schemas.microsoft.com/office/drawing/2014/main" id="{62694A23-DDA9-C664-E125-B36F6539F8B2}"/>
              </a:ext>
            </a:extLst>
          </p:cNvPr>
          <p:cNvSpPr/>
          <p:nvPr/>
        </p:nvSpPr>
        <p:spPr>
          <a:xfrm>
            <a:off x="1827108" y="2523252"/>
            <a:ext cx="504056" cy="470779"/>
          </a:xfrm>
          <a:custGeom>
            <a:avLst/>
            <a:gdLst/>
            <a:ahLst/>
            <a:cxnLst/>
            <a:rect l="l" t="t" r="r" b="b"/>
            <a:pathLst>
              <a:path w="8198739" h="8229600">
                <a:moveTo>
                  <a:pt x="0" y="0"/>
                </a:moveTo>
                <a:lnTo>
                  <a:pt x="8198739" y="0"/>
                </a:lnTo>
                <a:lnTo>
                  <a:pt x="8198739" y="8229600"/>
                </a:lnTo>
                <a:lnTo>
                  <a:pt x="0" y="8229600"/>
                </a:lnTo>
                <a:lnTo>
                  <a:pt x="0" y="0"/>
                </a:lnTo>
                <a:close/>
              </a:path>
            </a:pathLst>
          </a:custGeom>
          <a:blipFill>
            <a:blip r:embed="rId11"/>
            <a:stretch>
              <a:fillRect/>
            </a:stretch>
          </a:blipFill>
        </p:spPr>
        <p:txBody>
          <a:bodyPr/>
          <a:lstStyle/>
          <a:p>
            <a:endParaRPr lang="ja-JP" altLang="en-US"/>
          </a:p>
        </p:txBody>
      </p:sp>
    </p:spTree>
    <p:extLst>
      <p:ext uri="{BB962C8B-B14F-4D97-AF65-F5344CB8AC3E}">
        <p14:creationId xmlns:p14="http://schemas.microsoft.com/office/powerpoint/2010/main" val="1907587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804083B0-8BFF-4315-9451-D4AFC1770767}"/>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1800" dirty="0"/>
              <a:t>タイアップへのアンバサダー起用が可能</a:t>
            </a:r>
          </a:p>
        </p:txBody>
      </p:sp>
      <p:sp>
        <p:nvSpPr>
          <p:cNvPr id="9" name="正方形/長方形 8">
            <a:extLst>
              <a:ext uri="{FF2B5EF4-FFF2-40B4-BE49-F238E27FC236}">
                <a16:creationId xmlns:a16="http://schemas.microsoft.com/office/drawing/2014/main" id="{ED8E40E5-FC60-4CA5-8468-538295A07C5B}"/>
              </a:ext>
            </a:extLst>
          </p:cNvPr>
          <p:cNvSpPr/>
          <p:nvPr/>
        </p:nvSpPr>
        <p:spPr>
          <a:xfrm>
            <a:off x="1279997" y="994153"/>
            <a:ext cx="10592094" cy="1031051"/>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400" b="1" spc="300" dirty="0">
                <a:latin typeface="+mn-ea"/>
              </a:rPr>
              <a:t>日経ウーマン </a:t>
            </a:r>
            <a:r>
              <a:rPr lang="en-US" altLang="ja-JP" sz="1400" b="1" spc="300" dirty="0">
                <a:latin typeface="+mn-ea"/>
              </a:rPr>
              <a:t>Web</a:t>
            </a:r>
            <a:r>
              <a:rPr lang="ja-JP" altLang="en-US" sz="1400" b="1" spc="300" dirty="0">
                <a:latin typeface="+mn-ea"/>
              </a:rPr>
              <a:t>には、媒体応援団のメンバー“アンバサダー”が約</a:t>
            </a:r>
            <a:r>
              <a:rPr lang="en-US" altLang="ja-JP" sz="1400" b="1" spc="300" dirty="0">
                <a:latin typeface="+mn-ea"/>
              </a:rPr>
              <a:t>500</a:t>
            </a:r>
            <a:r>
              <a:rPr lang="ja-JP" altLang="en-US" sz="1400" b="1" spc="300" dirty="0">
                <a:latin typeface="+mn-ea"/>
              </a:rPr>
              <a:t>人います（</a:t>
            </a:r>
            <a:r>
              <a:rPr lang="en-US" altLang="ja-JP" sz="1400" b="1" spc="300" dirty="0">
                <a:latin typeface="+mn-ea"/>
              </a:rPr>
              <a:t>2026</a:t>
            </a:r>
            <a:r>
              <a:rPr lang="ja-JP" altLang="en-US" sz="1400" b="1" spc="300" dirty="0">
                <a:latin typeface="+mn-ea"/>
              </a:rPr>
              <a:t>年</a:t>
            </a:r>
            <a:r>
              <a:rPr lang="en-US" altLang="ja-JP" sz="1400" b="1" spc="300" dirty="0">
                <a:latin typeface="+mn-ea"/>
              </a:rPr>
              <a:t>4</a:t>
            </a:r>
            <a:r>
              <a:rPr lang="ja-JP" altLang="en-US" sz="1400" b="1" spc="300" dirty="0">
                <a:latin typeface="+mn-ea"/>
              </a:rPr>
              <a:t>月時点）。</a:t>
            </a:r>
            <a:r>
              <a:rPr lang="en-US" altLang="ja-JP" sz="1400" b="1" spc="300" dirty="0">
                <a:latin typeface="+mn-ea"/>
              </a:rPr>
              <a:t>20</a:t>
            </a:r>
            <a:r>
              <a:rPr lang="ja-JP" altLang="en-US" sz="1400" b="1" spc="300" dirty="0">
                <a:latin typeface="+mn-ea"/>
              </a:rPr>
              <a:t>～</a:t>
            </a:r>
            <a:r>
              <a:rPr lang="en-US" altLang="ja-JP" sz="1400" b="1" spc="300" dirty="0">
                <a:latin typeface="+mn-ea"/>
              </a:rPr>
              <a:t>50</a:t>
            </a:r>
            <a:r>
              <a:rPr lang="ja-JP" altLang="en-US" sz="1400" b="1" spc="300" dirty="0">
                <a:latin typeface="+mn-ea"/>
              </a:rPr>
              <a:t>代の働く女性を中心としたアンバサダー一覧は、さまざまな職業、年齢、ライフスタイルを持つ方たち、まさに“ロールモデル大図鑑”。そのアンバサダーの方々を、タイアップに起用することができます。</a:t>
            </a:r>
            <a:endParaRPr lang="en-US" altLang="ja-JP" sz="1400" b="1" spc="300" dirty="0">
              <a:latin typeface="+mn-ea"/>
            </a:endParaRPr>
          </a:p>
          <a:p>
            <a:pPr>
              <a:spcAft>
                <a:spcPts val="600"/>
              </a:spcAft>
            </a:pPr>
            <a:r>
              <a:rPr lang="ja-JP" altLang="en-US" sz="1400" b="1" spc="300" dirty="0">
                <a:latin typeface="+mn-ea"/>
              </a:rPr>
              <a:t>タレントや著名人の起用とは角度の異なる、読者に近い立場ならではの、説得力のある意見を発信します。</a:t>
            </a:r>
          </a:p>
        </p:txBody>
      </p:sp>
      <p:sp>
        <p:nvSpPr>
          <p:cNvPr id="11" name="スライド番号プレースホルダー 10">
            <a:extLst>
              <a:ext uri="{FF2B5EF4-FFF2-40B4-BE49-F238E27FC236}">
                <a16:creationId xmlns:a16="http://schemas.microsoft.com/office/drawing/2014/main" id="{1F614D04-4583-40AF-B477-FA456AA04ABC}"/>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13</a:t>
            </a:fld>
            <a:endParaRPr kumimoji="1" lang="ja-JP" altLang="en-US" b="1" dirty="0"/>
          </a:p>
        </p:txBody>
      </p:sp>
      <p:pic>
        <p:nvPicPr>
          <p:cNvPr id="8" name="図 7">
            <a:extLst>
              <a:ext uri="{FF2B5EF4-FFF2-40B4-BE49-F238E27FC236}">
                <a16:creationId xmlns:a16="http://schemas.microsoft.com/office/drawing/2014/main" id="{40D4D100-8426-B195-0651-89B0138328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5480" y="2436647"/>
            <a:ext cx="2496395" cy="3240000"/>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5E42BAA5-345A-C4F8-C30C-7CA4C4E65E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2199" y="2513098"/>
            <a:ext cx="2536446" cy="2016801"/>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3B4CB3BB-864E-F32C-EA97-2D370EEDFB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65698" y="2945986"/>
            <a:ext cx="2608454" cy="222132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2EBF0DB2-2423-8103-8618-A2E20B25E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9183" y="2403294"/>
            <a:ext cx="2387933" cy="3240000"/>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AEF3E35C-57E4-8D0B-C42F-0C67C55835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56002" y="3393361"/>
            <a:ext cx="2395451" cy="2160000"/>
          </a:xfrm>
          <a:prstGeom prst="rect">
            <a:avLst/>
          </a:prstGeom>
          <a:effectLst>
            <a:outerShdw blurRad="50800" dist="38100" dir="2700000" algn="tl" rotWithShape="0">
              <a:prstClr val="black">
                <a:alpha val="40000"/>
              </a:prstClr>
            </a:outerShdw>
          </a:effectLst>
        </p:spPr>
      </p:pic>
      <p:sp>
        <p:nvSpPr>
          <p:cNvPr id="3" name="正方形/長方形 2">
            <a:extLst>
              <a:ext uri="{FF2B5EF4-FFF2-40B4-BE49-F238E27FC236}">
                <a16:creationId xmlns:a16="http://schemas.microsoft.com/office/drawing/2014/main" id="{9D96737E-B648-38C8-3BE2-FDF81B403BBA}"/>
              </a:ext>
            </a:extLst>
          </p:cNvPr>
          <p:cNvSpPr/>
          <p:nvPr/>
        </p:nvSpPr>
        <p:spPr>
          <a:xfrm>
            <a:off x="6093771" y="5939414"/>
            <a:ext cx="6071321" cy="615553"/>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900" b="1" spc="300" dirty="0">
                <a:latin typeface="+mn-ea"/>
              </a:rPr>
              <a:t>アンバサダー起用費（目安）：</a:t>
            </a:r>
            <a:r>
              <a:rPr lang="en-US" altLang="ja-JP" sz="900" b="1" spc="300" dirty="0">
                <a:latin typeface="+mn-ea"/>
              </a:rPr>
              <a:t>100,000</a:t>
            </a:r>
            <a:r>
              <a:rPr lang="ja-JP" altLang="en-US" sz="900" b="1" spc="300" dirty="0">
                <a:latin typeface="+mn-ea"/>
              </a:rPr>
              <a:t>円</a:t>
            </a:r>
            <a:r>
              <a:rPr lang="en-US" altLang="ja-JP" sz="900" b="1" spc="300" dirty="0">
                <a:latin typeface="+mn-ea"/>
              </a:rPr>
              <a:t>/</a:t>
            </a:r>
            <a:r>
              <a:rPr lang="ja-JP" altLang="en-US" sz="900" b="1" spc="300" dirty="0">
                <a:latin typeface="+mn-ea"/>
              </a:rPr>
              <a:t>１名</a:t>
            </a:r>
            <a:endParaRPr lang="en-US" altLang="ja-JP" sz="900" b="1" spc="300" dirty="0">
              <a:latin typeface="+mn-ea"/>
            </a:endParaRPr>
          </a:p>
          <a:p>
            <a:pPr>
              <a:spcAft>
                <a:spcPts val="600"/>
              </a:spcAft>
            </a:pPr>
            <a:r>
              <a:rPr lang="ja-JP" altLang="en-US" sz="9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8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8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アンバサダーを活用した</a:t>
            </a:r>
            <a:r>
              <a:rPr lang="ja-JP" altLang="en-US" sz="8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タイアップ</a:t>
            </a:r>
            <a:r>
              <a:rPr lang="ja-JP" altLang="ja-JP" sz="800" dirty="0">
                <a:effectLst/>
                <a:latin typeface="游ゴシック" panose="020B0400000000000000" pitchFamily="50" charset="-128"/>
                <a:ea typeface="游ゴシック" panose="020B0400000000000000" pitchFamily="50" charset="-128"/>
                <a:cs typeface="ＭＳ Ｐゴシック" panose="020B0600070205080204" pitchFamily="50" charset="-128"/>
              </a:rPr>
              <a:t>事例</a:t>
            </a:r>
            <a:r>
              <a:rPr lang="ja-JP" altLang="en-US" sz="8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をご希望の方は、</a:t>
            </a:r>
            <a:r>
              <a:rPr lang="ja-JP" altLang="ja-JP" sz="8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お問い合わせください</a:t>
            </a:r>
          </a:p>
          <a:p>
            <a:pPr>
              <a:spcAft>
                <a:spcPts val="600"/>
              </a:spcAft>
            </a:pPr>
            <a:endParaRPr lang="en-US" altLang="ja-JP" sz="600" b="1" spc="300" dirty="0">
              <a:latin typeface="+mn-ea"/>
            </a:endParaRPr>
          </a:p>
        </p:txBody>
      </p:sp>
      <p:sp>
        <p:nvSpPr>
          <p:cNvPr id="4" name="テキスト ボックス 3">
            <a:extLst>
              <a:ext uri="{FF2B5EF4-FFF2-40B4-BE49-F238E27FC236}">
                <a16:creationId xmlns:a16="http://schemas.microsoft.com/office/drawing/2014/main" id="{0766D1AF-5F9A-8CD5-374F-F5B9A026C80F}"/>
              </a:ext>
            </a:extLst>
          </p:cNvPr>
          <p:cNvSpPr txBox="1"/>
          <p:nvPr/>
        </p:nvSpPr>
        <p:spPr>
          <a:xfrm>
            <a:off x="-545865" y="6115089"/>
            <a:ext cx="6844514" cy="553998"/>
          </a:xfrm>
          <a:prstGeom prst="rect">
            <a:avLst/>
          </a:prstGeom>
          <a:noFill/>
        </p:spPr>
        <p:txBody>
          <a:bodyPr wrap="square">
            <a:spAutoFit/>
          </a:bodyPr>
          <a:lstStyle/>
          <a:p>
            <a:pPr algn="ctr"/>
            <a:r>
              <a:rPr kumimoji="1" lang="en-US" altLang="ja-JP" sz="1200" b="1" spc="300" dirty="0">
                <a:latin typeface="+mn-ea"/>
                <a:cs typeface="メイリオ" pitchFamily="50" charset="-128"/>
                <a:hlinkClick r:id="rId8"/>
              </a:rPr>
              <a:t>https://woman.nikkei.com/terrace/ambassador</a:t>
            </a:r>
          </a:p>
          <a:p>
            <a:pPr algn="ctr"/>
            <a:endParaRPr kumimoji="1" lang="ja-JP" altLang="en-US" sz="1800" b="1" spc="300" dirty="0">
              <a:latin typeface="+mn-ea"/>
              <a:cs typeface="メイリオ" pitchFamily="50" charset="-128"/>
            </a:endParaRPr>
          </a:p>
        </p:txBody>
      </p:sp>
      <p:sp>
        <p:nvSpPr>
          <p:cNvPr id="5" name="正方形/長方形 4">
            <a:extLst>
              <a:ext uri="{FF2B5EF4-FFF2-40B4-BE49-F238E27FC236}">
                <a16:creationId xmlns:a16="http://schemas.microsoft.com/office/drawing/2014/main" id="{DD2F694C-C6A1-CBCD-6898-99BD63289F5A}"/>
              </a:ext>
            </a:extLst>
          </p:cNvPr>
          <p:cNvSpPr/>
          <p:nvPr/>
        </p:nvSpPr>
        <p:spPr>
          <a:xfrm>
            <a:off x="551384" y="5857911"/>
            <a:ext cx="4747679" cy="276999"/>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200" b="1" spc="300" dirty="0">
                <a:latin typeface="+mn-ea"/>
              </a:rPr>
              <a:t>アンバサダー一覧はこちら</a:t>
            </a:r>
            <a:endParaRPr lang="en-US" altLang="ja-JP" sz="1200" b="1" spc="300" dirty="0">
              <a:latin typeface="+mn-ea"/>
            </a:endParaRPr>
          </a:p>
        </p:txBody>
      </p:sp>
      <p:sp>
        <p:nvSpPr>
          <p:cNvPr id="2" name="テキスト ボックス 1">
            <a:extLst>
              <a:ext uri="{FF2B5EF4-FFF2-40B4-BE49-F238E27FC236}">
                <a16:creationId xmlns:a16="http://schemas.microsoft.com/office/drawing/2014/main" id="{9A8EA1E9-BE60-6CC5-48E0-202A1AA640B1}"/>
              </a:ext>
            </a:extLst>
          </p:cNvPr>
          <p:cNvSpPr txBox="1"/>
          <p:nvPr/>
        </p:nvSpPr>
        <p:spPr bwMode="auto">
          <a:xfrm>
            <a:off x="7464152" y="6614199"/>
            <a:ext cx="4104456"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＊アンバサダー起用費などオプションメニューの費用は、ネット、外税です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7" name="図 6" descr="グラフィカル ユーザー インターフェイス, Web サイト&#10;&#10;AI 生成コンテンツは誤りを含む可能性があります。">
            <a:extLst>
              <a:ext uri="{FF2B5EF4-FFF2-40B4-BE49-F238E27FC236}">
                <a16:creationId xmlns:a16="http://schemas.microsoft.com/office/drawing/2014/main" id="{A9BAB7AC-95BB-40B4-172F-A351B80D74FB}"/>
              </a:ext>
            </a:extLst>
          </p:cNvPr>
          <p:cNvPicPr>
            <a:picLocks noChangeAspect="1"/>
          </p:cNvPicPr>
          <p:nvPr/>
        </p:nvPicPr>
        <p:blipFill>
          <a:blip r:embed="rId9"/>
          <a:stretch>
            <a:fillRect/>
          </a:stretch>
        </p:blipFill>
        <p:spPr>
          <a:xfrm>
            <a:off x="1415480" y="2401499"/>
            <a:ext cx="2448272" cy="1471238"/>
          </a:xfrm>
          <a:prstGeom prst="rect">
            <a:avLst/>
          </a:prstGeom>
        </p:spPr>
      </p:pic>
      <p:sp>
        <p:nvSpPr>
          <p:cNvPr id="13" name="正方形/長方形 12">
            <a:extLst>
              <a:ext uri="{FF2B5EF4-FFF2-40B4-BE49-F238E27FC236}">
                <a16:creationId xmlns:a16="http://schemas.microsoft.com/office/drawing/2014/main" id="{C8233B8B-75F3-504D-BB0A-C15BFB2B8D3F}"/>
              </a:ext>
            </a:extLst>
          </p:cNvPr>
          <p:cNvSpPr/>
          <p:nvPr/>
        </p:nvSpPr>
        <p:spPr>
          <a:xfrm>
            <a:off x="1847528" y="2729962"/>
            <a:ext cx="1656184" cy="432048"/>
          </a:xfrm>
          <a:prstGeom prst="rect">
            <a:avLst/>
          </a:prstGeom>
          <a:solidFill>
            <a:schemeClr val="bg1">
              <a:lumMod val="9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Tree>
    <p:extLst>
      <p:ext uri="{BB962C8B-B14F-4D97-AF65-F5344CB8AC3E}">
        <p14:creationId xmlns:p14="http://schemas.microsoft.com/office/powerpoint/2010/main" val="3519085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B4EB6276-4FEB-4DC4-961F-9D61B358A790}"/>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1800" dirty="0"/>
              <a:t>タイアップ：オプション料金表</a:t>
            </a:r>
          </a:p>
        </p:txBody>
      </p:sp>
      <p:sp>
        <p:nvSpPr>
          <p:cNvPr id="5" name="正方形/長方形 4">
            <a:extLst>
              <a:ext uri="{FF2B5EF4-FFF2-40B4-BE49-F238E27FC236}">
                <a16:creationId xmlns:a16="http://schemas.microsoft.com/office/drawing/2014/main" id="{400A71C7-326D-471C-9FAC-F78629F87154}"/>
              </a:ext>
            </a:extLst>
          </p:cNvPr>
          <p:cNvSpPr/>
          <p:nvPr/>
        </p:nvSpPr>
        <p:spPr>
          <a:xfrm>
            <a:off x="1055440" y="1136064"/>
            <a:ext cx="9937104" cy="476284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endParaRPr lang="ja-JP" altLang="en-US" sz="1150" b="1" spc="300" dirty="0">
              <a:latin typeface="+mn-ea"/>
            </a:endParaRPr>
          </a:p>
          <a:p>
            <a:pPr>
              <a:spcAft>
                <a:spcPts val="600"/>
              </a:spcAft>
            </a:pPr>
            <a:r>
              <a:rPr lang="ja-JP" altLang="en-US" sz="1150" b="1" u="sng" spc="300" dirty="0">
                <a:solidFill>
                  <a:srgbClr val="DB4F2A"/>
                </a:solidFill>
                <a:latin typeface="+mn-ea"/>
              </a:rPr>
              <a:t>■企業</a:t>
            </a:r>
            <a:r>
              <a:rPr lang="en-US" altLang="ja-JP" sz="1150" b="1" u="sng" spc="300" dirty="0">
                <a:solidFill>
                  <a:srgbClr val="DB4F2A"/>
                </a:solidFill>
                <a:latin typeface="+mn-ea"/>
              </a:rPr>
              <a:t>HP</a:t>
            </a:r>
            <a:r>
              <a:rPr lang="ja-JP" altLang="en-US" sz="1150" b="1" u="sng" spc="300" dirty="0">
                <a:solidFill>
                  <a:srgbClr val="DB4F2A"/>
                </a:solidFill>
                <a:latin typeface="+mn-ea"/>
              </a:rPr>
              <a:t>への</a:t>
            </a:r>
            <a:r>
              <a:rPr lang="en-US" altLang="ja-JP" sz="1150" b="1" u="sng" spc="300" dirty="0">
                <a:solidFill>
                  <a:srgbClr val="DB4F2A"/>
                </a:solidFill>
                <a:latin typeface="+mn-ea"/>
              </a:rPr>
              <a:t>2</a:t>
            </a:r>
            <a:r>
              <a:rPr lang="ja-JP" altLang="en-US" sz="1150" b="1" u="sng" spc="300" dirty="0">
                <a:solidFill>
                  <a:srgbClr val="DB4F2A"/>
                </a:solidFill>
                <a:latin typeface="+mn-ea"/>
              </a:rPr>
              <a:t>次利用（テキスト・写真・作図データ納品）利用期間</a:t>
            </a:r>
            <a:r>
              <a:rPr lang="en-US" altLang="ja-JP" sz="1150" b="1" u="sng" spc="300" dirty="0">
                <a:solidFill>
                  <a:srgbClr val="DB4F2A"/>
                </a:solidFill>
                <a:latin typeface="+mn-ea"/>
              </a:rPr>
              <a:t>1</a:t>
            </a:r>
            <a:r>
              <a:rPr lang="ja-JP" altLang="en-US" sz="1150" b="1" u="sng" spc="300" dirty="0">
                <a:solidFill>
                  <a:srgbClr val="DB4F2A"/>
                </a:solidFill>
                <a:latin typeface="+mn-ea"/>
              </a:rPr>
              <a:t>年間</a:t>
            </a:r>
          </a:p>
          <a:p>
            <a:pPr>
              <a:spcAft>
                <a:spcPts val="600"/>
              </a:spcAft>
            </a:pPr>
            <a:r>
              <a:rPr lang="ja-JP" altLang="en-US" sz="1150" b="1" spc="300" dirty="0">
                <a:latin typeface="+mn-ea"/>
              </a:rPr>
              <a:t>＜費用＞基本料金</a:t>
            </a:r>
            <a:r>
              <a:rPr lang="en-US" altLang="ja-JP" sz="1150" b="1" spc="300" dirty="0">
                <a:latin typeface="+mn-ea"/>
              </a:rPr>
              <a:t>300,000</a:t>
            </a:r>
            <a:r>
              <a:rPr lang="ja-JP" altLang="en-US" sz="1150" b="1" spc="300" dirty="0">
                <a:latin typeface="+mn-ea"/>
              </a:rPr>
              <a:t>円～  </a:t>
            </a:r>
            <a:r>
              <a:rPr lang="en-US" altLang="ja-JP" sz="1150" b="1" spc="300" dirty="0">
                <a:latin typeface="+mn-ea"/>
              </a:rPr>
              <a:t>※</a:t>
            </a:r>
            <a:r>
              <a:rPr lang="ja-JP" altLang="en-US" sz="1150" b="1" spc="300" dirty="0">
                <a:latin typeface="+mn-ea"/>
              </a:rPr>
              <a:t>著名人出演の場合など別途お見積りとなります。</a:t>
            </a:r>
          </a:p>
          <a:p>
            <a:pPr>
              <a:spcAft>
                <a:spcPts val="600"/>
              </a:spcAft>
            </a:pPr>
            <a:endParaRPr lang="ja-JP" altLang="en-US" sz="1150" b="1" spc="300" dirty="0">
              <a:latin typeface="+mn-ea"/>
            </a:endParaRPr>
          </a:p>
          <a:p>
            <a:pPr>
              <a:spcAft>
                <a:spcPts val="600"/>
              </a:spcAft>
            </a:pPr>
            <a:r>
              <a:rPr lang="ja-JP" altLang="en-US" sz="1150" b="1" u="sng" spc="300" dirty="0">
                <a:solidFill>
                  <a:srgbClr val="DB4F2A"/>
                </a:solidFill>
                <a:latin typeface="+mn-ea"/>
              </a:rPr>
              <a:t>■外部ブースト（追加誘導）</a:t>
            </a:r>
          </a:p>
          <a:p>
            <a:pPr>
              <a:spcAft>
                <a:spcPts val="600"/>
              </a:spcAft>
            </a:pPr>
            <a:r>
              <a:rPr lang="ja-JP" altLang="en-US" sz="1150" b="1" spc="300" dirty="0">
                <a:latin typeface="+mn-ea"/>
              </a:rPr>
              <a:t>オプションでタイアップへの追加誘導の実施も可能です。詳細はお問い合わせください。</a:t>
            </a:r>
          </a:p>
          <a:p>
            <a:pPr>
              <a:spcAft>
                <a:spcPts val="600"/>
              </a:spcAft>
            </a:pPr>
            <a:endParaRPr lang="ja-JP" altLang="en-US" sz="1150" b="1" spc="300" dirty="0">
              <a:latin typeface="+mn-ea"/>
            </a:endParaRPr>
          </a:p>
          <a:p>
            <a:pPr>
              <a:spcAft>
                <a:spcPts val="600"/>
              </a:spcAft>
            </a:pPr>
            <a:r>
              <a:rPr lang="ja-JP" altLang="en-US" sz="1150" b="1" u="sng" spc="300" dirty="0">
                <a:solidFill>
                  <a:srgbClr val="DB4F2A"/>
                </a:solidFill>
                <a:latin typeface="+mn-ea"/>
              </a:rPr>
              <a:t>■座談会</a:t>
            </a:r>
            <a:r>
              <a:rPr lang="en-US" altLang="ja-JP" sz="1150" b="1" u="sng" spc="300" dirty="0">
                <a:solidFill>
                  <a:srgbClr val="DB4F2A"/>
                </a:solidFill>
                <a:latin typeface="+mn-ea"/>
              </a:rPr>
              <a:t>※</a:t>
            </a:r>
            <a:r>
              <a:rPr lang="ja-JP" altLang="en-US" sz="1150" b="1" u="sng" spc="300" dirty="0">
                <a:solidFill>
                  <a:srgbClr val="DB4F2A"/>
                </a:solidFill>
                <a:latin typeface="+mn-ea"/>
              </a:rPr>
              <a:t>人数はご相談</a:t>
            </a:r>
          </a:p>
          <a:p>
            <a:pPr>
              <a:spcAft>
                <a:spcPts val="600"/>
              </a:spcAft>
            </a:pPr>
            <a:r>
              <a:rPr lang="ja-JP" altLang="en-US" sz="1150" b="1" spc="300" dirty="0">
                <a:latin typeface="+mn-ea"/>
              </a:rPr>
              <a:t>・アンバサダーやニューズレターで条件に合う方の参加を募集</a:t>
            </a:r>
          </a:p>
          <a:p>
            <a:pPr>
              <a:spcAft>
                <a:spcPts val="600"/>
              </a:spcAft>
            </a:pPr>
            <a:r>
              <a:rPr lang="ja-JP" altLang="en-US" sz="1150" b="1" spc="300" dirty="0">
                <a:latin typeface="+mn-ea"/>
              </a:rPr>
              <a:t>・参加者管理</a:t>
            </a:r>
          </a:p>
          <a:p>
            <a:pPr>
              <a:spcAft>
                <a:spcPts val="600"/>
              </a:spcAft>
            </a:pPr>
            <a:r>
              <a:rPr lang="ja-JP" altLang="en-US" sz="1150" b="1" spc="300" dirty="0">
                <a:latin typeface="+mn-ea"/>
              </a:rPr>
              <a:t>・会場は日経</a:t>
            </a:r>
            <a:r>
              <a:rPr lang="en-US" altLang="ja-JP" sz="1150" b="1" spc="300" dirty="0">
                <a:latin typeface="+mn-ea"/>
              </a:rPr>
              <a:t>BP</a:t>
            </a:r>
            <a:r>
              <a:rPr lang="ja-JP" altLang="en-US" sz="1150" b="1" spc="300" dirty="0">
                <a:latin typeface="+mn-ea"/>
              </a:rPr>
              <a:t>会議室を想定 </a:t>
            </a:r>
            <a:r>
              <a:rPr lang="en-US" altLang="ja-JP" sz="1150" b="1" spc="300" dirty="0">
                <a:latin typeface="+mn-ea"/>
              </a:rPr>
              <a:t>※</a:t>
            </a:r>
            <a:r>
              <a:rPr lang="ja-JP" altLang="en-US" sz="1150" b="1" spc="300" dirty="0">
                <a:latin typeface="+mn-ea"/>
              </a:rPr>
              <a:t>会場によっては別途お見積りとなります。</a:t>
            </a:r>
          </a:p>
          <a:p>
            <a:pPr>
              <a:spcAft>
                <a:spcPts val="600"/>
              </a:spcAft>
            </a:pPr>
            <a:r>
              <a:rPr lang="ja-JP" altLang="en-US" sz="1150" b="1" spc="300">
                <a:latin typeface="+mn-ea"/>
              </a:rPr>
              <a:t>＜費用例＞：</a:t>
            </a:r>
            <a:r>
              <a:rPr lang="en-US" altLang="ja-JP" sz="1150" b="1" spc="300" dirty="0">
                <a:latin typeface="+mn-ea"/>
              </a:rPr>
              <a:t>3</a:t>
            </a:r>
            <a:r>
              <a:rPr lang="ja-JP" altLang="en-US" sz="1150" b="1" spc="300" dirty="0">
                <a:latin typeface="+mn-ea"/>
              </a:rPr>
              <a:t>名（</a:t>
            </a:r>
            <a:r>
              <a:rPr lang="en-US" altLang="ja-JP" sz="1150" b="1" spc="300" dirty="0">
                <a:latin typeface="+mn-ea"/>
              </a:rPr>
              <a:t>3</a:t>
            </a:r>
            <a:r>
              <a:rPr lang="ja-JP" altLang="en-US" sz="1150" b="1" spc="300" dirty="0">
                <a:latin typeface="+mn-ea"/>
              </a:rPr>
              <a:t>組）・</a:t>
            </a:r>
            <a:r>
              <a:rPr lang="en-US" altLang="ja-JP" sz="1150" b="1" spc="300" dirty="0">
                <a:latin typeface="+mn-ea"/>
              </a:rPr>
              <a:t>800,000</a:t>
            </a:r>
            <a:r>
              <a:rPr lang="ja-JP" altLang="en-US" sz="1150" b="1" spc="300" dirty="0">
                <a:latin typeface="+mn-ea"/>
              </a:rPr>
              <a:t>円～（参加人数により変動致します）</a:t>
            </a:r>
          </a:p>
          <a:p>
            <a:pPr>
              <a:spcAft>
                <a:spcPts val="600"/>
              </a:spcAft>
            </a:pPr>
            <a:endParaRPr lang="ja-JP" altLang="en-US" sz="1150" b="1" spc="300" dirty="0">
              <a:latin typeface="+mn-ea"/>
            </a:endParaRPr>
          </a:p>
          <a:p>
            <a:pPr>
              <a:spcAft>
                <a:spcPts val="600"/>
              </a:spcAft>
            </a:pPr>
            <a:r>
              <a:rPr lang="ja-JP" altLang="en-US" sz="1150" b="1" u="sng" spc="300" dirty="0">
                <a:solidFill>
                  <a:srgbClr val="DB4F2A"/>
                </a:solidFill>
                <a:latin typeface="+mn-ea"/>
              </a:rPr>
              <a:t>■アンケート</a:t>
            </a:r>
          </a:p>
          <a:p>
            <a:pPr>
              <a:spcAft>
                <a:spcPts val="600"/>
              </a:spcAft>
            </a:pPr>
            <a:r>
              <a:rPr lang="ja-JP" altLang="en-US" sz="1150" b="1" spc="300" dirty="0">
                <a:latin typeface="+mn-ea"/>
              </a:rPr>
              <a:t>アンバサダーにアンケートを実施することが可能です。</a:t>
            </a:r>
            <a:endParaRPr lang="en-US" altLang="ja-JP" sz="1150" b="1" spc="300" dirty="0">
              <a:latin typeface="+mn-ea"/>
            </a:endParaRPr>
          </a:p>
          <a:p>
            <a:pPr>
              <a:spcAft>
                <a:spcPts val="600"/>
              </a:spcAft>
            </a:pPr>
            <a:r>
              <a:rPr lang="ja-JP" altLang="en-US" sz="1150" b="1" spc="300" dirty="0">
                <a:latin typeface="+mn-ea"/>
              </a:rPr>
              <a:t>＜費用例＞：（年齢、性別などの基本属性含め）</a:t>
            </a:r>
            <a:r>
              <a:rPr lang="en-US" altLang="ja-JP" sz="1150" b="1" spc="300" dirty="0">
                <a:latin typeface="+mn-ea"/>
              </a:rPr>
              <a:t>10</a:t>
            </a:r>
            <a:r>
              <a:rPr lang="ja-JP" altLang="en-US" sz="1150" b="1" spc="300" dirty="0">
                <a:latin typeface="+mn-ea"/>
              </a:rPr>
              <a:t>問程度</a:t>
            </a:r>
            <a:r>
              <a:rPr lang="en-US" altLang="ja-JP" sz="1150" b="1" spc="300" dirty="0">
                <a:latin typeface="+mn-ea"/>
              </a:rPr>
              <a:t>/100</a:t>
            </a:r>
            <a:r>
              <a:rPr lang="ja-JP" altLang="en-US" sz="1150" b="1" spc="300" dirty="0">
                <a:latin typeface="+mn-ea"/>
              </a:rPr>
              <a:t>件回収</a:t>
            </a:r>
            <a:r>
              <a:rPr lang="en-US" altLang="ja-JP" sz="1150" b="1" spc="300" dirty="0">
                <a:latin typeface="+mn-ea"/>
              </a:rPr>
              <a:t>/</a:t>
            </a:r>
            <a:r>
              <a:rPr lang="ja-JP" altLang="en-US" sz="1150" b="1" spc="300" dirty="0">
                <a:latin typeface="+mn-ea"/>
              </a:rPr>
              <a:t>フリーコメント設問可</a:t>
            </a:r>
            <a:r>
              <a:rPr lang="en-US" altLang="ja-JP" sz="1150" b="1" spc="300" dirty="0">
                <a:latin typeface="+mn-ea"/>
              </a:rPr>
              <a:t>/</a:t>
            </a:r>
            <a:r>
              <a:rPr lang="ja-JP" altLang="en-US" sz="1150" b="1" spc="300" dirty="0">
                <a:latin typeface="+mn-ea"/>
              </a:rPr>
              <a:t>分析レポートなし（数表のみ納品）</a:t>
            </a:r>
            <a:r>
              <a:rPr lang="en-US" altLang="ja-JP" sz="1150" b="1" spc="300" dirty="0">
                <a:latin typeface="+mn-ea"/>
              </a:rPr>
              <a:t>:600,000</a:t>
            </a:r>
            <a:r>
              <a:rPr lang="ja-JP" altLang="en-US" sz="1150" b="1" spc="300" dirty="0">
                <a:latin typeface="+mn-ea"/>
              </a:rPr>
              <a:t>円</a:t>
            </a:r>
            <a:r>
              <a:rPr lang="ja-JP" altLang="en-US" sz="1150" b="1" spc="300" dirty="0">
                <a:solidFill>
                  <a:srgbClr val="FF0000"/>
                </a:solidFill>
                <a:latin typeface="+mn-ea"/>
              </a:rPr>
              <a:t> </a:t>
            </a:r>
            <a:endParaRPr lang="en-US" altLang="ja-JP" sz="800" b="1" spc="300" dirty="0">
              <a:latin typeface="+mn-ea"/>
            </a:endParaRPr>
          </a:p>
          <a:p>
            <a:pPr>
              <a:spcAft>
                <a:spcPts val="600"/>
              </a:spcAft>
            </a:pPr>
            <a:r>
              <a:rPr lang="ja-JP" altLang="en-US" sz="1150" b="1" spc="300" dirty="0">
                <a:latin typeface="+mn-ea"/>
              </a:rPr>
              <a:t>　</a:t>
            </a:r>
            <a:endParaRPr lang="en-US" altLang="ja-JP" sz="1150" b="1" spc="300" dirty="0">
              <a:latin typeface="+mn-ea"/>
            </a:endParaRPr>
          </a:p>
          <a:p>
            <a:pPr>
              <a:spcAft>
                <a:spcPts val="600"/>
              </a:spcAft>
            </a:pPr>
            <a:r>
              <a:rPr lang="en-US" altLang="ja-JP" sz="1150" b="1" spc="300" dirty="0">
                <a:latin typeface="+mn-ea"/>
              </a:rPr>
              <a:t>※</a:t>
            </a:r>
            <a:r>
              <a:rPr lang="ja-JP" altLang="en-US" sz="1150" b="1" spc="300" dirty="0">
                <a:latin typeface="+mn-ea"/>
              </a:rPr>
              <a:t>上記はすべて、タイアップ実施の場合のオプションとなります</a:t>
            </a:r>
          </a:p>
        </p:txBody>
      </p:sp>
      <p:sp>
        <p:nvSpPr>
          <p:cNvPr id="10" name="スライド番号プレースホルダー 10">
            <a:extLst>
              <a:ext uri="{FF2B5EF4-FFF2-40B4-BE49-F238E27FC236}">
                <a16:creationId xmlns:a16="http://schemas.microsoft.com/office/drawing/2014/main" id="{2C28CA78-C0BC-411C-A414-35CA79B2B3B3}"/>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14</a:t>
            </a:fld>
            <a:endParaRPr kumimoji="1" lang="ja-JP" altLang="en-US" b="1" dirty="0"/>
          </a:p>
        </p:txBody>
      </p:sp>
      <p:sp>
        <p:nvSpPr>
          <p:cNvPr id="2" name="テキスト ボックス 1">
            <a:extLst>
              <a:ext uri="{FF2B5EF4-FFF2-40B4-BE49-F238E27FC236}">
                <a16:creationId xmlns:a16="http://schemas.microsoft.com/office/drawing/2014/main" id="{57A9F2C9-E8C6-4A3C-A9AA-C235B2559422}"/>
              </a:ext>
            </a:extLst>
          </p:cNvPr>
          <p:cNvSpPr txBox="1"/>
          <p:nvPr/>
        </p:nvSpPr>
        <p:spPr bwMode="auto">
          <a:xfrm>
            <a:off x="7562596" y="6604461"/>
            <a:ext cx="4006012"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＊オプションメニューの費用は、ネット、外税です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145059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99F61B46-6EED-456B-99FC-07BC63013577}"/>
              </a:ext>
            </a:extLst>
          </p:cNvPr>
          <p:cNvSpPr txBox="1">
            <a:spLocks/>
          </p:cNvSpPr>
          <p:nvPr/>
        </p:nvSpPr>
        <p:spPr>
          <a:xfrm>
            <a:off x="4223792" y="2132856"/>
            <a:ext cx="5570718"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4000" u="sng" dirty="0">
                <a:solidFill>
                  <a:srgbClr val="EE5B14"/>
                </a:solidFill>
              </a:rPr>
              <a:t> 広告メニュー</a:t>
            </a:r>
          </a:p>
        </p:txBody>
      </p:sp>
      <p:sp>
        <p:nvSpPr>
          <p:cNvPr id="4" name="スライド番号プレースホルダー 10">
            <a:extLst>
              <a:ext uri="{FF2B5EF4-FFF2-40B4-BE49-F238E27FC236}">
                <a16:creationId xmlns:a16="http://schemas.microsoft.com/office/drawing/2014/main" id="{F809917E-A0FA-4370-8B14-59943B1EA3F6}"/>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15</a:t>
            </a:fld>
            <a:endParaRPr kumimoji="1" lang="ja-JP" altLang="en-US" b="1" dirty="0"/>
          </a:p>
        </p:txBody>
      </p:sp>
      <p:sp>
        <p:nvSpPr>
          <p:cNvPr id="2" name="正方形/長方形 1">
            <a:extLst>
              <a:ext uri="{FF2B5EF4-FFF2-40B4-BE49-F238E27FC236}">
                <a16:creationId xmlns:a16="http://schemas.microsoft.com/office/drawing/2014/main" id="{E35096E3-A2EE-28B8-29AA-E6F646F1763E}"/>
              </a:ext>
            </a:extLst>
          </p:cNvPr>
          <p:cNvSpPr/>
          <p:nvPr/>
        </p:nvSpPr>
        <p:spPr>
          <a:xfrm>
            <a:off x="4007768" y="3140968"/>
            <a:ext cx="4176464" cy="1277273"/>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Aft>
                <a:spcPts val="600"/>
              </a:spcAft>
            </a:pPr>
            <a:r>
              <a:rPr lang="ja-JP" altLang="en-US" sz="3600" b="1" spc="300" dirty="0">
                <a:solidFill>
                  <a:srgbClr val="F05C12"/>
                </a:solidFill>
                <a:latin typeface="+mn-ea"/>
              </a:rPr>
              <a:t>ディスプレイ</a:t>
            </a:r>
            <a:endParaRPr lang="en-US" altLang="ja-JP" sz="3600" b="1" spc="300" dirty="0">
              <a:solidFill>
                <a:srgbClr val="F05C12"/>
              </a:solidFill>
              <a:latin typeface="+mn-ea"/>
            </a:endParaRPr>
          </a:p>
          <a:p>
            <a:pPr algn="ctr">
              <a:spcAft>
                <a:spcPts val="600"/>
              </a:spcAft>
            </a:pPr>
            <a:r>
              <a:rPr lang="ja-JP" altLang="en-US" sz="3600" b="1" spc="300" dirty="0">
                <a:solidFill>
                  <a:srgbClr val="F05C12"/>
                </a:solidFill>
                <a:latin typeface="+mn-ea"/>
              </a:rPr>
              <a:t>ニューズレター</a:t>
            </a:r>
            <a:endParaRPr lang="ja-JP" altLang="en-US" sz="3600" spc="300" dirty="0">
              <a:latin typeface="+mn-ea"/>
            </a:endParaRPr>
          </a:p>
        </p:txBody>
      </p:sp>
    </p:spTree>
    <p:extLst>
      <p:ext uri="{BB962C8B-B14F-4D97-AF65-F5344CB8AC3E}">
        <p14:creationId xmlns:p14="http://schemas.microsoft.com/office/powerpoint/2010/main" val="1108240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9FF3AA6B-ED13-4EC5-88D1-E2A356B3D443}"/>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ディスプレイ広告：メニュー一覧</a:t>
            </a:r>
          </a:p>
        </p:txBody>
      </p:sp>
      <p:sp>
        <p:nvSpPr>
          <p:cNvPr id="7" name="正方形/長方形 6">
            <a:extLst>
              <a:ext uri="{FF2B5EF4-FFF2-40B4-BE49-F238E27FC236}">
                <a16:creationId xmlns:a16="http://schemas.microsoft.com/office/drawing/2014/main" id="{1CB59122-63E1-41D0-9793-99432345DC18}"/>
              </a:ext>
            </a:extLst>
          </p:cNvPr>
          <p:cNvSpPr/>
          <p:nvPr/>
        </p:nvSpPr>
        <p:spPr>
          <a:xfrm>
            <a:off x="1439317" y="5730368"/>
            <a:ext cx="6596124" cy="938719"/>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1000" b="1" i="0" u="none" strike="noStrike" kern="1200" cap="none" spc="300" normalizeH="0" baseline="0" noProof="0" dirty="0">
                <a:ln>
                  <a:noFill/>
                </a:ln>
                <a:solidFill>
                  <a:prstClr val="black"/>
                </a:solidFill>
                <a:effectLst/>
                <a:uLnTx/>
                <a:uFillTx/>
                <a:latin typeface="游ゴシック"/>
                <a:ea typeface="游ゴシック"/>
                <a:cs typeface="+mn-cs"/>
              </a:rPr>
              <a:t>※</a:t>
            </a:r>
            <a:r>
              <a:rPr kumimoji="1" lang="ja-JP" altLang="en-US" sz="1000" b="1" i="0" u="none" strike="noStrike" kern="1200" cap="none" spc="300" normalizeH="0" baseline="0" noProof="0" dirty="0">
                <a:ln>
                  <a:noFill/>
                </a:ln>
                <a:solidFill>
                  <a:prstClr val="black"/>
                </a:solidFill>
                <a:effectLst/>
                <a:uLnTx/>
                <a:uFillTx/>
                <a:latin typeface="游ゴシック"/>
                <a:ea typeface="游ゴシック"/>
                <a:cs typeface="+mn-cs"/>
              </a:rPr>
              <a:t>料金には別途消費税がかかります。</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1000" b="1" i="0" u="none" strike="noStrike" kern="1200" cap="none" spc="300" normalizeH="0" baseline="0" noProof="0" dirty="0">
                <a:ln>
                  <a:noFill/>
                </a:ln>
                <a:solidFill>
                  <a:prstClr val="black"/>
                </a:solidFill>
                <a:effectLst/>
                <a:uLnTx/>
                <a:uFillTx/>
                <a:latin typeface="游ゴシック"/>
                <a:ea typeface="游ゴシック"/>
                <a:cs typeface="+mn-cs"/>
              </a:rPr>
              <a:t>※</a:t>
            </a:r>
            <a:r>
              <a:rPr kumimoji="1" lang="ja-JP" altLang="en-US" sz="1000" b="1" i="0" u="none" strike="noStrike" kern="1200" cap="none" spc="300" normalizeH="0" baseline="0" noProof="0" dirty="0">
                <a:ln>
                  <a:noFill/>
                </a:ln>
                <a:solidFill>
                  <a:prstClr val="black"/>
                </a:solidFill>
                <a:effectLst/>
                <a:uLnTx/>
                <a:uFillTx/>
                <a:latin typeface="游ゴシック"/>
                <a:ea typeface="游ゴシック"/>
                <a:cs typeface="+mn-cs"/>
              </a:rPr>
              <a:t>最低出稿金額</a:t>
            </a:r>
            <a:r>
              <a:rPr kumimoji="1" lang="en-US" altLang="ja-JP" sz="1000" b="1" i="0" u="none" strike="noStrike" kern="1200" cap="none" spc="300" normalizeH="0" baseline="0" noProof="0" dirty="0">
                <a:ln>
                  <a:noFill/>
                </a:ln>
                <a:solidFill>
                  <a:prstClr val="black"/>
                </a:solidFill>
                <a:effectLst/>
                <a:uLnTx/>
                <a:uFillTx/>
                <a:latin typeface="游ゴシック"/>
                <a:ea typeface="游ゴシック"/>
                <a:cs typeface="+mn-cs"/>
              </a:rPr>
              <a:t>30</a:t>
            </a:r>
            <a:r>
              <a:rPr kumimoji="1" lang="ja-JP" altLang="en-US" sz="1000" b="1" i="0" u="none" strike="noStrike" kern="1200" cap="none" spc="300" normalizeH="0" baseline="0" noProof="0" dirty="0">
                <a:ln>
                  <a:noFill/>
                </a:ln>
                <a:solidFill>
                  <a:prstClr val="black"/>
                </a:solidFill>
                <a:effectLst/>
                <a:uLnTx/>
                <a:uFillTx/>
                <a:latin typeface="游ゴシック"/>
                <a:ea typeface="游ゴシック"/>
                <a:cs typeface="+mn-cs"/>
              </a:rPr>
              <a:t>万円。</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1000" b="1" i="0" u="none" strike="noStrike" kern="1200" cap="none" spc="300" normalizeH="0" baseline="0" noProof="0" dirty="0">
                <a:ln>
                  <a:noFill/>
                </a:ln>
                <a:solidFill>
                  <a:prstClr val="black"/>
                </a:solidFill>
                <a:effectLst/>
                <a:uLnTx/>
                <a:uFillTx/>
                <a:latin typeface="游ゴシック"/>
                <a:ea typeface="游ゴシック"/>
                <a:cs typeface="+mn-cs"/>
              </a:rPr>
              <a:t>※</a:t>
            </a:r>
            <a:r>
              <a:rPr kumimoji="1" lang="ja-JP" altLang="en-US" sz="1000" b="1" i="0" u="none" strike="noStrike" kern="1200" cap="none" spc="300" normalizeH="0" baseline="0" noProof="0" dirty="0">
                <a:ln>
                  <a:noFill/>
                </a:ln>
                <a:solidFill>
                  <a:prstClr val="black"/>
                </a:solidFill>
                <a:effectLst/>
                <a:uLnTx/>
                <a:uFillTx/>
                <a:latin typeface="游ゴシック"/>
                <a:ea typeface="游ゴシック"/>
                <a:cs typeface="+mn-cs"/>
              </a:rPr>
              <a:t>料金、枠数、仕様等は、予告なく変更する場合がございます。</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1000" b="1" i="0" u="none" strike="noStrike" kern="1200" cap="none" spc="300" normalizeH="0" baseline="0" noProof="0" dirty="0">
                <a:ln>
                  <a:noFill/>
                </a:ln>
                <a:solidFill>
                  <a:prstClr val="black"/>
                </a:solidFill>
                <a:effectLst/>
                <a:uLnTx/>
                <a:uFillTx/>
                <a:latin typeface="游ゴシック"/>
                <a:ea typeface="游ゴシック"/>
                <a:cs typeface="+mn-cs"/>
              </a:rPr>
              <a:t>※</a:t>
            </a:r>
            <a:r>
              <a:rPr kumimoji="1" lang="ja-JP" altLang="en-US" sz="1000" b="1" i="0" u="none" strike="noStrike" kern="1200" cap="none" spc="300" normalizeH="0" baseline="0" noProof="0" dirty="0">
                <a:ln>
                  <a:noFill/>
                </a:ln>
                <a:solidFill>
                  <a:prstClr val="black"/>
                </a:solidFill>
                <a:effectLst/>
                <a:uLnTx/>
                <a:uFillTx/>
                <a:latin typeface="游ゴシック"/>
                <a:ea typeface="游ゴシック"/>
                <a:cs typeface="+mn-cs"/>
              </a:rPr>
              <a:t>申込み、入稿については別途資料でご確認ください。</a:t>
            </a:r>
          </a:p>
        </p:txBody>
      </p:sp>
      <p:sp>
        <p:nvSpPr>
          <p:cNvPr id="8" name="スライド番号プレースホルダー 10">
            <a:extLst>
              <a:ext uri="{FF2B5EF4-FFF2-40B4-BE49-F238E27FC236}">
                <a16:creationId xmlns:a16="http://schemas.microsoft.com/office/drawing/2014/main" id="{DA2A2F0C-8F48-4763-9A5B-8B113A942918}"/>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11" name="テキスト ボックス 10">
            <a:extLst>
              <a:ext uri="{FF2B5EF4-FFF2-40B4-BE49-F238E27FC236}">
                <a16:creationId xmlns:a16="http://schemas.microsoft.com/office/drawing/2014/main" id="{9878B6C1-A8B5-448B-AE06-E937FD956400}"/>
              </a:ext>
            </a:extLst>
          </p:cNvPr>
          <p:cNvSpPr txBox="1"/>
          <p:nvPr/>
        </p:nvSpPr>
        <p:spPr>
          <a:xfrm>
            <a:off x="2207568" y="815862"/>
            <a:ext cx="8101685" cy="482120"/>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日経</a:t>
            </a:r>
            <a:r>
              <a:rPr kumimoji="1" lang="ja-JP" altLang="en-US" sz="1100" b="1" dirty="0">
                <a:solidFill>
                  <a:prstClr val="black"/>
                </a:solidFill>
                <a:latin typeface="Trebuchet MS"/>
                <a:ea typeface="游ゴシック"/>
              </a:rPr>
              <a:t>ウーマン </a:t>
            </a:r>
            <a:r>
              <a:rPr kumimoji="1" lang="en-US" altLang="ja-JP" sz="1100" b="1" dirty="0">
                <a:solidFill>
                  <a:prstClr val="black"/>
                </a:solidFill>
                <a:latin typeface="Trebuchet MS"/>
                <a:ea typeface="游ゴシック"/>
              </a:rPr>
              <a:t>Web</a:t>
            </a: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のサイト全体に掲載。</a:t>
            </a:r>
            <a:endPar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サイトアクセス時や記事閲覧時、様々なシーンでリーチします。</a:t>
            </a:r>
            <a:endPar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12" name="大かっこ 11">
            <a:extLst>
              <a:ext uri="{FF2B5EF4-FFF2-40B4-BE49-F238E27FC236}">
                <a16:creationId xmlns:a16="http://schemas.microsoft.com/office/drawing/2014/main" id="{60DD8C6E-87C8-4CA2-99B0-7BCB6520D09A}"/>
              </a:ext>
            </a:extLst>
          </p:cNvPr>
          <p:cNvSpPr/>
          <p:nvPr/>
        </p:nvSpPr>
        <p:spPr>
          <a:xfrm>
            <a:off x="3008836" y="846380"/>
            <a:ext cx="6174327" cy="541558"/>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2" name="テキスト ボックス 1">
            <a:extLst>
              <a:ext uri="{FF2B5EF4-FFF2-40B4-BE49-F238E27FC236}">
                <a16:creationId xmlns:a16="http://schemas.microsoft.com/office/drawing/2014/main" id="{394D2CE9-84E8-C356-8CA6-84BC6DB573EE}"/>
              </a:ext>
            </a:extLst>
          </p:cNvPr>
          <p:cNvSpPr txBox="1"/>
          <p:nvPr/>
        </p:nvSpPr>
        <p:spPr bwMode="auto">
          <a:xfrm>
            <a:off x="8039489" y="6594053"/>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＊バナーなどメディア掲載費用は全てグロス、外税です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aphicFrame>
        <p:nvGraphicFramePr>
          <p:cNvPr id="5" name="表 4">
            <a:extLst>
              <a:ext uri="{FF2B5EF4-FFF2-40B4-BE49-F238E27FC236}">
                <a16:creationId xmlns:a16="http://schemas.microsoft.com/office/drawing/2014/main" id="{8CF8F20B-49C6-76AB-4A3E-AA72CA1AC3CE}"/>
              </a:ext>
            </a:extLst>
          </p:cNvPr>
          <p:cNvGraphicFramePr>
            <a:graphicFrameLocks noGrp="1"/>
          </p:cNvGraphicFramePr>
          <p:nvPr>
            <p:extLst>
              <p:ext uri="{D42A27DB-BD31-4B8C-83A1-F6EECF244321}">
                <p14:modId xmlns:p14="http://schemas.microsoft.com/office/powerpoint/2010/main" val="3067794638"/>
              </p:ext>
            </p:extLst>
          </p:nvPr>
        </p:nvGraphicFramePr>
        <p:xfrm>
          <a:off x="335360" y="1422727"/>
          <a:ext cx="11043168" cy="4274446"/>
        </p:xfrm>
        <a:graphic>
          <a:graphicData uri="http://schemas.openxmlformats.org/drawingml/2006/table">
            <a:tbl>
              <a:tblPr/>
              <a:tblGrid>
                <a:gridCol w="787277">
                  <a:extLst>
                    <a:ext uri="{9D8B030D-6E8A-4147-A177-3AD203B41FA5}">
                      <a16:colId xmlns:a16="http://schemas.microsoft.com/office/drawing/2014/main" val="3095531961"/>
                    </a:ext>
                  </a:extLst>
                </a:gridCol>
                <a:gridCol w="1478806">
                  <a:extLst>
                    <a:ext uri="{9D8B030D-6E8A-4147-A177-3AD203B41FA5}">
                      <a16:colId xmlns:a16="http://schemas.microsoft.com/office/drawing/2014/main" val="2387358622"/>
                    </a:ext>
                  </a:extLst>
                </a:gridCol>
                <a:gridCol w="1468167">
                  <a:extLst>
                    <a:ext uri="{9D8B030D-6E8A-4147-A177-3AD203B41FA5}">
                      <a16:colId xmlns:a16="http://schemas.microsoft.com/office/drawing/2014/main" val="2841023924"/>
                    </a:ext>
                  </a:extLst>
                </a:gridCol>
                <a:gridCol w="1010695">
                  <a:extLst>
                    <a:ext uri="{9D8B030D-6E8A-4147-A177-3AD203B41FA5}">
                      <a16:colId xmlns:a16="http://schemas.microsoft.com/office/drawing/2014/main" val="3836022783"/>
                    </a:ext>
                  </a:extLst>
                </a:gridCol>
                <a:gridCol w="914945">
                  <a:extLst>
                    <a:ext uri="{9D8B030D-6E8A-4147-A177-3AD203B41FA5}">
                      <a16:colId xmlns:a16="http://schemas.microsoft.com/office/drawing/2014/main" val="246110225"/>
                    </a:ext>
                  </a:extLst>
                </a:gridCol>
                <a:gridCol w="2574610">
                  <a:extLst>
                    <a:ext uri="{9D8B030D-6E8A-4147-A177-3AD203B41FA5}">
                      <a16:colId xmlns:a16="http://schemas.microsoft.com/office/drawing/2014/main" val="1306054154"/>
                    </a:ext>
                  </a:extLst>
                </a:gridCol>
                <a:gridCol w="893667">
                  <a:extLst>
                    <a:ext uri="{9D8B030D-6E8A-4147-A177-3AD203B41FA5}">
                      <a16:colId xmlns:a16="http://schemas.microsoft.com/office/drawing/2014/main" val="2526152318"/>
                    </a:ext>
                  </a:extLst>
                </a:gridCol>
                <a:gridCol w="1010695">
                  <a:extLst>
                    <a:ext uri="{9D8B030D-6E8A-4147-A177-3AD203B41FA5}">
                      <a16:colId xmlns:a16="http://schemas.microsoft.com/office/drawing/2014/main" val="3664987083"/>
                    </a:ext>
                  </a:extLst>
                </a:gridCol>
                <a:gridCol w="904306">
                  <a:extLst>
                    <a:ext uri="{9D8B030D-6E8A-4147-A177-3AD203B41FA5}">
                      <a16:colId xmlns:a16="http://schemas.microsoft.com/office/drawing/2014/main" val="3298319039"/>
                    </a:ext>
                  </a:extLst>
                </a:gridCol>
              </a:tblGrid>
              <a:tr h="388335">
                <a:tc>
                  <a:txBody>
                    <a:bodyPr/>
                    <a:lstStyle/>
                    <a:p>
                      <a:pPr algn="l" fontAlgn="ctr">
                        <a:buNone/>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2" marR="4462" marT="4462" marB="0" anchor="ctr">
                    <a:lnL>
                      <a:noFill/>
                    </a:lnL>
                    <a:lnR w="12700" cap="flat" cmpd="sng" algn="ctr">
                      <a:solidFill>
                        <a:srgbClr val="FFFFFF"/>
                      </a:solidFill>
                      <a:prstDash val="solid"/>
                      <a:round/>
                      <a:headEnd type="none" w="med" len="med"/>
                      <a:tailEnd type="none" w="med" len="med"/>
                    </a:lnR>
                    <a:lnT>
                      <a:noFill/>
                    </a:lnT>
                    <a:lnB>
                      <a:noFill/>
                    </a:lnB>
                    <a:noFill/>
                  </a:tcPr>
                </a:tc>
                <a:tc>
                  <a:txBody>
                    <a:bodyPr/>
                    <a:lstStyle/>
                    <a:p>
                      <a:pPr algn="ctr" rtl="0" fontAlgn="ctr">
                        <a:buNone/>
                      </a:pP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4462"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000"/>
                    </a:solidFill>
                  </a:tcPr>
                </a:tc>
                <a:tc>
                  <a:txBody>
                    <a:bodyPr/>
                    <a:lstStyle/>
                    <a:p>
                      <a:pPr algn="ctr" rtl="0" fontAlgn="ctr">
                        <a:buNone/>
                      </a:pP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掲載面</a:t>
                      </a:r>
                    </a:p>
                  </a:txBody>
                  <a:tcPr marL="4462"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000"/>
                    </a:solidFill>
                  </a:tcPr>
                </a:tc>
                <a:tc>
                  <a:txBody>
                    <a:bodyPr/>
                    <a:lstStyle/>
                    <a:p>
                      <a:pPr algn="ctr" rtl="0" fontAlgn="ctr">
                        <a:buNone/>
                      </a:pP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表示形式</a:t>
                      </a:r>
                    </a:p>
                  </a:txBody>
                  <a:tcPr marL="4462"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000"/>
                    </a:solidFill>
                  </a:tcPr>
                </a:tc>
                <a:tc>
                  <a:txBody>
                    <a:bodyPr/>
                    <a:lstStyle/>
                    <a:p>
                      <a:pPr algn="ctr" rtl="0" fontAlgn="ctr">
                        <a:buNone/>
                      </a:pP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掲載期間</a:t>
                      </a:r>
                    </a:p>
                  </a:txBody>
                  <a:tcPr marL="4462"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000"/>
                    </a:solidFill>
                  </a:tcPr>
                </a:tc>
                <a:tc>
                  <a:txBody>
                    <a:bodyPr/>
                    <a:lstStyle/>
                    <a:p>
                      <a:pPr algn="ctr" rtl="0" fontAlgn="ctr">
                        <a:buNone/>
                      </a:pP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　</a:t>
                      </a:r>
                    </a:p>
                  </a:txBody>
                  <a:tcPr marL="4462"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000"/>
                    </a:solidFill>
                  </a:tcPr>
                </a:tc>
                <a:tc>
                  <a:txBody>
                    <a:bodyPr/>
                    <a:lstStyle/>
                    <a:p>
                      <a:pPr algn="ctr" rtl="0" fontAlgn="ctr">
                        <a:buNone/>
                      </a:pPr>
                      <a:r>
                        <a:rPr lang="en-US" sz="900" b="1" i="0" u="none" strike="noStrike">
                          <a:solidFill>
                            <a:srgbClr val="FFFFFF"/>
                          </a:solidFill>
                          <a:effectLst/>
                          <a:latin typeface="Trebuchet MS" panose="020B0603020202020204" pitchFamily="34" charset="0"/>
                          <a:ea typeface="游ゴシック" panose="020B0400000000000000" pitchFamily="50" charset="-128"/>
                        </a:rPr>
                        <a:t>imps </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単価</a:t>
                      </a:r>
                      <a:endParaRPr lang="ja-JP" altLang="en-US" sz="900" b="1" i="0" u="none" strike="noStrike">
                        <a:solidFill>
                          <a:srgbClr val="FFFFFF"/>
                        </a:solidFill>
                        <a:effectLst/>
                        <a:latin typeface="Trebuchet MS" panose="020B0603020202020204" pitchFamily="34" charset="0"/>
                        <a:ea typeface="游ゴシック" panose="020B0400000000000000" pitchFamily="50" charset="-128"/>
                      </a:endParaRPr>
                    </a:p>
                  </a:txBody>
                  <a:tcPr marL="4462"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000"/>
                    </a:solidFill>
                  </a:tcPr>
                </a:tc>
                <a:tc>
                  <a:txBody>
                    <a:bodyPr/>
                    <a:lstStyle/>
                    <a:p>
                      <a:pPr algn="ctr" rtl="0" fontAlgn="ctr">
                        <a:buNone/>
                      </a:pP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備考</a:t>
                      </a:r>
                    </a:p>
                  </a:txBody>
                  <a:tcPr marL="4462"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000"/>
                    </a:solidFill>
                  </a:tcPr>
                </a:tc>
                <a:tc>
                  <a:txBody>
                    <a:bodyPr/>
                    <a:lstStyle/>
                    <a:p>
                      <a:pPr algn="ctr" rtl="0" fontAlgn="ctr">
                        <a:buNone/>
                      </a:pP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dirty="0">
                          <a:solidFill>
                            <a:srgbClr val="FFFFFF"/>
                          </a:solidFill>
                          <a:effectLst/>
                          <a:latin typeface="Trebuchet MS" panose="020B0603020202020204" pitchFamily="34" charset="0"/>
                          <a:ea typeface="游ゴシック" panose="020B0400000000000000" pitchFamily="50" charset="-128"/>
                        </a:rPr>
                        <a:t>CTR(</a:t>
                      </a:r>
                      <a:r>
                        <a:rPr lang="en-US" sz="900" b="1" i="0" u="none" strike="noStrike" dirty="0">
                          <a:solidFill>
                            <a:srgbClr val="FFFFFF"/>
                          </a:solidFill>
                          <a:effectLst/>
                          <a:latin typeface="游ゴシック" panose="020B0400000000000000" pitchFamily="50" charset="-128"/>
                          <a:ea typeface="游ゴシック" panose="020B0400000000000000" pitchFamily="50" charset="-128"/>
                        </a:rPr>
                        <a:t>％</a:t>
                      </a:r>
                      <a:r>
                        <a:rPr lang="en-US" sz="900" b="1" i="0" u="none" strike="noStrike" dirty="0">
                          <a:solidFill>
                            <a:srgbClr val="FFFFFF"/>
                          </a:solidFill>
                          <a:effectLst/>
                          <a:latin typeface="Trebuchet MS" panose="020B0603020202020204" pitchFamily="34" charset="0"/>
                          <a:ea typeface="游ゴシック" panose="020B0400000000000000" pitchFamily="50" charset="-128"/>
                        </a:rPr>
                        <a:t>)</a:t>
                      </a:r>
                      <a:endParaRPr lang="en-US" sz="900" b="1" i="0" u="none" strike="noStrike" dirty="0">
                        <a:solidFill>
                          <a:srgbClr val="FFFFFF"/>
                        </a:solidFill>
                        <a:effectLst/>
                        <a:latin typeface="游ゴシック" panose="020B0400000000000000" pitchFamily="50" charset="-128"/>
                        <a:ea typeface="游ゴシック" panose="020B0400000000000000" pitchFamily="50" charset="-128"/>
                      </a:endParaRPr>
                    </a:p>
                  </a:txBody>
                  <a:tcPr marL="4462"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2936393527"/>
                  </a:ext>
                </a:extLst>
              </a:tr>
              <a:tr h="365951">
                <a:tc>
                  <a:txBody>
                    <a:bodyPr/>
                    <a:lstStyle/>
                    <a:p>
                      <a:pPr algn="l" fontAlgn="ctr">
                        <a:buNone/>
                      </a:pPr>
                      <a:r>
                        <a:rPr lang="en-US" sz="900" b="1" i="0" u="none" strike="noStrike" dirty="0">
                          <a:solidFill>
                            <a:srgbClr val="FF0000"/>
                          </a:solidFill>
                          <a:effectLst/>
                          <a:latin typeface="游ゴシック" panose="020B0400000000000000" pitchFamily="50" charset="-128"/>
                          <a:ea typeface="游ゴシック" panose="020B0400000000000000" pitchFamily="50" charset="-128"/>
                        </a:rPr>
                        <a:t>NEW！</a:t>
                      </a:r>
                    </a:p>
                  </a:txBody>
                  <a:tcPr marL="4462" marR="4462" marT="4462" marB="0" anchor="ctr">
                    <a:lnL>
                      <a:noFill/>
                    </a:lnL>
                    <a:lnR w="12700" cap="flat" cmpd="sng" algn="ctr">
                      <a:solidFill>
                        <a:srgbClr val="FFFFFF"/>
                      </a:solidFill>
                      <a:prstDash val="solid"/>
                      <a:round/>
                      <a:headEnd type="none" w="med" len="med"/>
                      <a:tailEnd type="none" w="med" len="med"/>
                    </a:lnR>
                    <a:lnT>
                      <a:noFill/>
                    </a:lnT>
                    <a:lnB>
                      <a:noFill/>
                    </a:lnB>
                    <a:no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ラージゲート</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a:solidFill>
                            <a:srgbClr val="000000"/>
                          </a:solidFill>
                          <a:effectLst/>
                          <a:latin typeface="Trebuchet MS" panose="020B0603020202020204" pitchFamily="34" charset="0"/>
                          <a:ea typeface="游ゴシック" panose="020B0400000000000000" pitchFamily="50" charset="-128"/>
                        </a:rPr>
                        <a:t>PC</a:t>
                      </a: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全ページ</a:t>
                      </a:r>
                      <a:b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00" b="1" i="0" u="none" strike="noStrike">
                          <a:solidFill>
                            <a:srgbClr val="000000"/>
                          </a:solidFill>
                          <a:effectLst/>
                          <a:latin typeface="游ゴシック" panose="020B0400000000000000" pitchFamily="50" charset="-128"/>
                          <a:ea typeface="游ゴシック" panose="020B0400000000000000" pitchFamily="50" charset="-128"/>
                        </a:rPr>
                        <a:t>　</a:t>
                      </a:r>
                      <a:r>
                        <a:rPr lang="ja-JP" altLang="en-US" sz="500" b="1" i="0" u="none" strike="noStrike">
                          <a:solidFill>
                            <a:srgbClr val="000000"/>
                          </a:solidFill>
                          <a:effectLst/>
                          <a:latin typeface="Trebuchet MS" panose="020B0603020202020204" pitchFamily="34" charset="0"/>
                          <a:ea typeface="游ゴシック" panose="020B0400000000000000" pitchFamily="50" charset="-128"/>
                        </a:rPr>
                        <a:t>*</a:t>
                      </a:r>
                      <a:r>
                        <a:rPr lang="ja-JP" altLang="en-US" sz="500" b="1" i="0" u="none" strike="noStrike">
                          <a:solidFill>
                            <a:srgbClr val="000000"/>
                          </a:solidFill>
                          <a:effectLst/>
                          <a:latin typeface="游ゴシック" panose="020B0400000000000000" pitchFamily="50" charset="-128"/>
                          <a:ea typeface="游ゴシック" panose="020B0400000000000000" pitchFamily="50" charset="-128"/>
                        </a:rPr>
                        <a:t>一部ページを除く</a:t>
                      </a:r>
                      <a:endParaRPr lang="ja-JP" altLang="en-US" sz="900" b="1" i="0" u="none" strike="noStrike">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ローテーション</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任意</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画像</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】1900 x 1000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（編集コンテンツ領域は除く）＋</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300×250</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動画有りの場合</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】16</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9</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1920 x 1080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以内）</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zh-CN" altLang="en-US" sz="800" b="1" i="0" u="none" strike="noStrike" dirty="0">
                          <a:solidFill>
                            <a:srgbClr val="000000"/>
                          </a:solidFill>
                          <a:effectLst/>
                          <a:latin typeface="ＭＳ Ｐゴシック" panose="020B0600070205080204" pitchFamily="50" charset="-128"/>
                          <a:ea typeface="ＭＳ Ｐゴシック" panose="020B0600070205080204" pitchFamily="50" charset="-128"/>
                        </a:rPr>
                        <a:t>静止画￥</a:t>
                      </a:r>
                      <a:r>
                        <a:rPr lang="en-US" altLang="zh-CN" sz="800" b="1" i="0" u="none" strike="noStrike" dirty="0">
                          <a:solidFill>
                            <a:srgbClr val="000000"/>
                          </a:solidFill>
                          <a:effectLst/>
                          <a:latin typeface="Trebuchet MS" panose="020B0603020202020204" pitchFamily="34" charset="0"/>
                          <a:ea typeface="游ゴシック" panose="020B0400000000000000" pitchFamily="50" charset="-128"/>
                        </a:rPr>
                        <a:t>15</a:t>
                      </a:r>
                      <a:br>
                        <a:rPr lang="zh-CN" altLang="en-US" sz="8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CN" altLang="en-US" sz="800" b="1" i="0" u="none" strike="noStrike" dirty="0">
                          <a:solidFill>
                            <a:srgbClr val="000000"/>
                          </a:solidFill>
                          <a:effectLst/>
                          <a:latin typeface="ＭＳ Ｐゴシック" panose="020B0600070205080204" pitchFamily="50" charset="-128"/>
                          <a:ea typeface="ＭＳ Ｐゴシック" panose="020B0600070205080204" pitchFamily="50" charset="-128"/>
                        </a:rPr>
                        <a:t>動画￥</a:t>
                      </a:r>
                      <a:r>
                        <a:rPr lang="en-US" altLang="zh-CN" sz="800" b="1" i="0" u="none" strike="noStrike" dirty="0">
                          <a:solidFill>
                            <a:srgbClr val="000000"/>
                          </a:solidFill>
                          <a:effectLst/>
                          <a:latin typeface="Trebuchet MS" panose="020B0603020202020204" pitchFamily="34" charset="0"/>
                          <a:ea typeface="游ゴシック" panose="020B0400000000000000" pitchFamily="50" charset="-128"/>
                        </a:rPr>
                        <a:t>18</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900" b="1" i="0" u="none" strike="noStrike" dirty="0">
                          <a:solidFill>
                            <a:srgbClr val="000000"/>
                          </a:solidFill>
                          <a:effectLst/>
                          <a:latin typeface="Trebuchet MS" panose="020B0603020202020204" pitchFamily="34" charset="0"/>
                          <a:ea typeface="游ゴシック" panose="020B0400000000000000" pitchFamily="50" charset="-128"/>
                        </a:rPr>
                        <a:t>imp</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保証</a:t>
                      </a:r>
                      <a:endParaRPr lang="ja-JP" altLang="en-US" sz="9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0.07 </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extLst>
                  <a:ext uri="{0D108BD9-81ED-4DB2-BD59-A6C34878D82A}">
                    <a16:rowId xmlns:a16="http://schemas.microsoft.com/office/drawing/2014/main" val="760980451"/>
                  </a:ext>
                </a:extLst>
              </a:tr>
              <a:tr h="365951">
                <a:tc>
                  <a:txBody>
                    <a:bodyPr/>
                    <a:lstStyle/>
                    <a:p>
                      <a:pPr algn="l" fontAlgn="ctr">
                        <a:buNone/>
                      </a:pPr>
                      <a:endParaRPr lang="en-US" sz="9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4462" marR="4462" marT="4462" marB="0" anchor="ctr">
                    <a:lnL>
                      <a:noFill/>
                    </a:lnL>
                    <a:lnR w="12700" cap="flat" cmpd="sng" algn="ctr">
                      <a:solidFill>
                        <a:srgbClr val="FFFFFF"/>
                      </a:solidFill>
                      <a:prstDash val="solid"/>
                      <a:round/>
                      <a:headEnd type="none" w="med" len="med"/>
                      <a:tailEnd type="none" w="med" len="med"/>
                    </a:lnR>
                    <a:lnT>
                      <a:noFill/>
                    </a:lnT>
                    <a:lnB>
                      <a:noFill/>
                    </a:lnB>
                    <a:no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エントランスアド</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PC</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全ページ</a:t>
                      </a:r>
                      <a:b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500" b="1" i="0" u="none" strike="noStrike" dirty="0">
                          <a:solidFill>
                            <a:srgbClr val="000000"/>
                          </a:solidFill>
                          <a:effectLst/>
                          <a:latin typeface="Trebuchet MS" panose="020B0603020202020204" pitchFamily="34" charset="0"/>
                          <a:ea typeface="游ゴシック" panose="020B0400000000000000" pitchFamily="50" charset="-128"/>
                        </a:rPr>
                        <a:t>*</a:t>
                      </a:r>
                      <a:r>
                        <a:rPr lang="ja-JP" altLang="en-US" sz="500" b="1" i="0" u="none" strike="noStrike" dirty="0">
                          <a:solidFill>
                            <a:srgbClr val="000000"/>
                          </a:solidFill>
                          <a:effectLst/>
                          <a:latin typeface="游ゴシック" panose="020B0400000000000000" pitchFamily="50" charset="-128"/>
                          <a:ea typeface="游ゴシック" panose="020B0400000000000000" pitchFamily="50" charset="-128"/>
                        </a:rPr>
                        <a:t>一部ページを除く</a:t>
                      </a:r>
                      <a:endParaRPr lang="ja-JP" altLang="en-US" sz="9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ローテーション</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任意</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ヘッドバナー：</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1440 x 80 </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サイドバナー：</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120 x 600</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レクタングル：</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300×250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336×280</a:t>
                      </a:r>
                    </a:p>
                    <a:p>
                      <a:pPr algn="l" rtl="0" fontAlgn="ctr">
                        <a:buNone/>
                      </a:pP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a:solidFill>
                            <a:srgbClr val="000000"/>
                          </a:solidFill>
                          <a:effectLst/>
                          <a:latin typeface="Trebuchet MS" panose="020B0603020202020204" pitchFamily="34" charset="0"/>
                          <a:ea typeface="游ゴシック" panose="020B0400000000000000" pitchFamily="50" charset="-128"/>
                        </a:rPr>
                        <a:t>¥9.5</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900" b="1" i="0" u="none" strike="noStrike">
                          <a:solidFill>
                            <a:srgbClr val="000000"/>
                          </a:solidFill>
                          <a:effectLst/>
                          <a:latin typeface="Trebuchet MS" panose="020B0603020202020204" pitchFamily="34" charset="0"/>
                          <a:ea typeface="游ゴシック" panose="020B0400000000000000" pitchFamily="50" charset="-128"/>
                        </a:rPr>
                        <a:t>imp</a:t>
                      </a: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保証</a:t>
                      </a:r>
                      <a:endParaRPr lang="ja-JP" altLang="en-US" sz="900" b="1" i="0" u="none" strike="noStrike">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a:solidFill>
                            <a:srgbClr val="000000"/>
                          </a:solidFill>
                          <a:effectLst/>
                          <a:latin typeface="Trebuchet MS" panose="020B0603020202020204" pitchFamily="34" charset="0"/>
                          <a:ea typeface="游ゴシック" panose="020B0400000000000000" pitchFamily="50" charset="-128"/>
                        </a:rPr>
                        <a:t>0.10 </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extLst>
                  <a:ext uri="{0D108BD9-81ED-4DB2-BD59-A6C34878D82A}">
                    <a16:rowId xmlns:a16="http://schemas.microsoft.com/office/drawing/2014/main" val="3962666613"/>
                  </a:ext>
                </a:extLst>
              </a:tr>
              <a:tr h="615817">
                <a:tc>
                  <a:txBody>
                    <a:bodyPr/>
                    <a:lstStyle/>
                    <a:p>
                      <a:pPr algn="l" fontAlgn="ctr">
                        <a:buNone/>
                      </a:pPr>
                      <a:endParaRPr lang="en-US" sz="900" b="1" i="0" u="none" strike="noStrike">
                        <a:solidFill>
                          <a:srgbClr val="FF0000"/>
                        </a:solidFill>
                        <a:effectLst/>
                        <a:latin typeface="游ゴシック" panose="020B0400000000000000" pitchFamily="50" charset="-128"/>
                        <a:ea typeface="游ゴシック" panose="020B0400000000000000" pitchFamily="50" charset="-128"/>
                      </a:endParaRPr>
                    </a:p>
                  </a:txBody>
                  <a:tcPr marL="4462" marR="4462" marT="4462" marB="0" anchor="ctr">
                    <a:lnL>
                      <a:noFill/>
                    </a:lnL>
                    <a:lnR w="12700" cap="flat" cmpd="sng" algn="ctr">
                      <a:solidFill>
                        <a:srgbClr val="FFFFFF"/>
                      </a:solidFill>
                      <a:prstDash val="solid"/>
                      <a:round/>
                      <a:headEnd type="none" w="med" len="med"/>
                      <a:tailEnd type="none" w="med" len="med"/>
                    </a:lnR>
                    <a:lnT>
                      <a:noFill/>
                    </a:lnT>
                    <a:lnB>
                      <a:noFill/>
                    </a:lnB>
                    <a:no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インリード動画</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PC</a:t>
                      </a:r>
                      <a:r>
                        <a:rPr lang="ja-JP" altLang="en-US" sz="900" b="1" i="0" u="none" strike="noStrike" dirty="0">
                          <a:solidFill>
                            <a:srgbClr val="000000"/>
                          </a:solidFill>
                          <a:effectLst/>
                          <a:latin typeface="Trebuchet MS" panose="020B0603020202020204" pitchFamily="34" charset="0"/>
                          <a:ea typeface="游ゴシック" panose="020B0400000000000000" pitchFamily="50" charset="-128"/>
                        </a:rPr>
                        <a:t>記事ページ</a:t>
                      </a:r>
                      <a:b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500" b="1" i="0" u="none" strike="noStrike" dirty="0">
                          <a:solidFill>
                            <a:srgbClr val="000000"/>
                          </a:solidFill>
                          <a:effectLst/>
                          <a:latin typeface="Trebuchet MS" panose="020B0603020202020204" pitchFamily="34" charset="0"/>
                          <a:ea typeface="游ゴシック" panose="020B0400000000000000" pitchFamily="50" charset="-128"/>
                        </a:rPr>
                        <a:t>*</a:t>
                      </a:r>
                      <a:r>
                        <a:rPr lang="ja-JP" altLang="en-US" sz="500" b="1" i="0" u="none" strike="noStrike" dirty="0">
                          <a:solidFill>
                            <a:srgbClr val="000000"/>
                          </a:solidFill>
                          <a:effectLst/>
                          <a:latin typeface="游ゴシック" panose="020B0400000000000000" pitchFamily="50" charset="-128"/>
                          <a:ea typeface="游ゴシック" panose="020B0400000000000000" pitchFamily="50" charset="-128"/>
                        </a:rPr>
                        <a:t>一部ページを除く</a:t>
                      </a:r>
                      <a:endParaRPr lang="ja-JP" altLang="en-US" sz="9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ローテーション</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任意</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動画は</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16 : 9</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640x360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'640 x 360</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640 x 410</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1 x 1</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a:solidFill>
                            <a:srgbClr val="000000"/>
                          </a:solidFill>
                          <a:effectLst/>
                          <a:latin typeface="Trebuchet MS" panose="020B0603020202020204" pitchFamily="34" charset="0"/>
                          <a:ea typeface="游ゴシック" panose="020B0400000000000000" pitchFamily="50" charset="-128"/>
                        </a:rPr>
                        <a:t>¥8.5</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900" b="1" i="0" u="none" strike="noStrike">
                          <a:solidFill>
                            <a:srgbClr val="000000"/>
                          </a:solidFill>
                          <a:effectLst/>
                          <a:latin typeface="Trebuchet MS" panose="020B0603020202020204" pitchFamily="34" charset="0"/>
                          <a:ea typeface="游ゴシック" panose="020B0400000000000000" pitchFamily="50" charset="-128"/>
                        </a:rPr>
                        <a:t>imp</a:t>
                      </a: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保証</a:t>
                      </a:r>
                      <a:endParaRPr lang="ja-JP" altLang="en-US" sz="900" b="1" i="0" u="none" strike="noStrike">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a:solidFill>
                            <a:srgbClr val="000000"/>
                          </a:solidFill>
                          <a:effectLst/>
                          <a:latin typeface="Trebuchet MS" panose="020B0603020202020204" pitchFamily="34" charset="0"/>
                          <a:ea typeface="游ゴシック" panose="020B0400000000000000" pitchFamily="50" charset="-128"/>
                        </a:rPr>
                        <a:t>0.16 </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extLst>
                  <a:ext uri="{0D108BD9-81ED-4DB2-BD59-A6C34878D82A}">
                    <a16:rowId xmlns:a16="http://schemas.microsoft.com/office/drawing/2014/main" val="754870015"/>
                  </a:ext>
                </a:extLst>
              </a:tr>
              <a:tr h="365951">
                <a:tc>
                  <a:txBody>
                    <a:bodyPr/>
                    <a:lstStyle/>
                    <a:p>
                      <a:pPr algn="l" fontAlgn="ctr">
                        <a:buNone/>
                      </a:pPr>
                      <a:endParaRPr lang="en-US" sz="9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4462" marR="4462" marT="4462" marB="0" anchor="ctr">
                    <a:lnL>
                      <a:noFill/>
                    </a:lnL>
                    <a:lnR w="12700" cap="flat" cmpd="sng" algn="ctr">
                      <a:solidFill>
                        <a:srgbClr val="FFFFFF"/>
                      </a:solidFill>
                      <a:prstDash val="solid"/>
                      <a:round/>
                      <a:headEnd type="none" w="med" len="med"/>
                      <a:tailEnd type="none" w="med" len="med"/>
                    </a:lnR>
                    <a:lnT>
                      <a:noFill/>
                    </a:lnT>
                    <a:lnB>
                      <a:noFill/>
                    </a:lnB>
                    <a:no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アンカー</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PC</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全ページ</a:t>
                      </a:r>
                      <a:b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500" b="1" i="0" u="none" strike="noStrike" dirty="0">
                          <a:solidFill>
                            <a:srgbClr val="000000"/>
                          </a:solidFill>
                          <a:effectLst/>
                          <a:latin typeface="Trebuchet MS" panose="020B0603020202020204" pitchFamily="34" charset="0"/>
                          <a:ea typeface="游ゴシック" panose="020B0400000000000000" pitchFamily="50" charset="-128"/>
                        </a:rPr>
                        <a:t>*</a:t>
                      </a:r>
                      <a:r>
                        <a:rPr lang="ja-JP" altLang="en-US" sz="500" b="1" i="0" u="none" strike="noStrike" dirty="0">
                          <a:solidFill>
                            <a:srgbClr val="000000"/>
                          </a:solidFill>
                          <a:effectLst/>
                          <a:latin typeface="游ゴシック" panose="020B0400000000000000" pitchFamily="50" charset="-128"/>
                          <a:ea typeface="游ゴシック" panose="020B0400000000000000" pitchFamily="50" charset="-128"/>
                        </a:rPr>
                        <a:t>一部ページを除く</a:t>
                      </a:r>
                      <a:endParaRPr lang="ja-JP" altLang="en-US" sz="9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ローテーション</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任意</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700" b="1" i="0" u="none" strike="noStrike" dirty="0">
                          <a:solidFill>
                            <a:srgbClr val="000000"/>
                          </a:solidFill>
                          <a:effectLst/>
                          <a:latin typeface="游ゴシック" panose="020B0400000000000000" pitchFamily="50" charset="-128"/>
                          <a:ea typeface="游ゴシック" panose="020B0400000000000000" pitchFamily="50" charset="-128"/>
                        </a:rPr>
                        <a:t>728x90</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¥5.0</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900" b="1" i="0" u="none" strike="noStrike" dirty="0">
                          <a:solidFill>
                            <a:srgbClr val="000000"/>
                          </a:solidFill>
                          <a:effectLst/>
                          <a:latin typeface="Trebuchet MS" panose="020B0603020202020204" pitchFamily="34" charset="0"/>
                          <a:ea typeface="游ゴシック" panose="020B0400000000000000" pitchFamily="50" charset="-128"/>
                        </a:rPr>
                        <a:t>imp</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保証</a:t>
                      </a:r>
                      <a:endParaRPr lang="ja-JP" altLang="en-US" sz="9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0.15 </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extLst>
                  <a:ext uri="{0D108BD9-81ED-4DB2-BD59-A6C34878D82A}">
                    <a16:rowId xmlns:a16="http://schemas.microsoft.com/office/drawing/2014/main" val="3671058002"/>
                  </a:ext>
                </a:extLst>
              </a:tr>
              <a:tr h="365951">
                <a:tc>
                  <a:txBody>
                    <a:bodyPr/>
                    <a:lstStyle/>
                    <a:p>
                      <a:pPr algn="l" fontAlgn="ctr">
                        <a:buNone/>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2" marR="4462" marT="4462" marB="0" anchor="ctr">
                    <a:lnL>
                      <a:noFill/>
                    </a:lnL>
                    <a:lnR w="12700" cap="flat" cmpd="sng" algn="ctr">
                      <a:solidFill>
                        <a:srgbClr val="FFFFFF"/>
                      </a:solidFill>
                      <a:prstDash val="solid"/>
                      <a:round/>
                      <a:headEnd type="none" w="med" len="med"/>
                      <a:tailEnd type="none" w="med" len="med"/>
                    </a:lnR>
                    <a:lnT>
                      <a:noFill/>
                    </a:lnT>
                    <a:lnB>
                      <a:noFill/>
                    </a:lnB>
                    <a:no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ビルボード</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PC</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全ページ</a:t>
                      </a:r>
                      <a:b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500" b="1" i="0" u="none" strike="noStrike" dirty="0">
                          <a:solidFill>
                            <a:srgbClr val="000000"/>
                          </a:solidFill>
                          <a:effectLst/>
                          <a:latin typeface="Trebuchet MS" panose="020B0603020202020204" pitchFamily="34" charset="0"/>
                          <a:ea typeface="游ゴシック" panose="020B0400000000000000" pitchFamily="50" charset="-128"/>
                        </a:rPr>
                        <a:t>*</a:t>
                      </a:r>
                      <a:r>
                        <a:rPr lang="ja-JP" altLang="en-US" sz="500" b="1" i="0" u="none" strike="noStrike" dirty="0">
                          <a:solidFill>
                            <a:srgbClr val="000000"/>
                          </a:solidFill>
                          <a:effectLst/>
                          <a:latin typeface="游ゴシック" panose="020B0400000000000000" pitchFamily="50" charset="-128"/>
                          <a:ea typeface="游ゴシック" panose="020B0400000000000000" pitchFamily="50" charset="-128"/>
                        </a:rPr>
                        <a:t>一部ページを除く</a:t>
                      </a:r>
                      <a:endParaRPr lang="ja-JP" altLang="en-US" sz="9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ローテーション</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任意</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700" b="1" i="0" u="none" strike="noStrike" dirty="0">
                          <a:solidFill>
                            <a:srgbClr val="000000"/>
                          </a:solidFill>
                          <a:effectLst/>
                          <a:latin typeface="游ゴシック" panose="020B0400000000000000" pitchFamily="50" charset="-128"/>
                          <a:ea typeface="游ゴシック" panose="020B0400000000000000" pitchFamily="50" charset="-128"/>
                        </a:rPr>
                        <a:t>970ｘ250</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a:solidFill>
                            <a:srgbClr val="000000"/>
                          </a:solidFill>
                          <a:effectLst/>
                          <a:latin typeface="Trebuchet MS" panose="020B0603020202020204" pitchFamily="34" charset="0"/>
                          <a:ea typeface="游ゴシック" panose="020B0400000000000000" pitchFamily="50" charset="-128"/>
                        </a:rPr>
                        <a:t>¥6.0</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900" b="1" i="0" u="none" strike="noStrike">
                          <a:solidFill>
                            <a:srgbClr val="000000"/>
                          </a:solidFill>
                          <a:effectLst/>
                          <a:latin typeface="Trebuchet MS" panose="020B0603020202020204" pitchFamily="34" charset="0"/>
                          <a:ea typeface="游ゴシック" panose="020B0400000000000000" pitchFamily="50" charset="-128"/>
                        </a:rPr>
                        <a:t>imp</a:t>
                      </a: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保証</a:t>
                      </a:r>
                      <a:endParaRPr lang="ja-JP" altLang="en-US" sz="900" b="1" i="0" u="none" strike="noStrike">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a:solidFill>
                            <a:srgbClr val="000000"/>
                          </a:solidFill>
                          <a:effectLst/>
                          <a:latin typeface="Trebuchet MS" panose="020B0603020202020204" pitchFamily="34" charset="0"/>
                          <a:ea typeface="游ゴシック" panose="020B0400000000000000" pitchFamily="50" charset="-128"/>
                        </a:rPr>
                        <a:t>0.12 </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extLst>
                  <a:ext uri="{0D108BD9-81ED-4DB2-BD59-A6C34878D82A}">
                    <a16:rowId xmlns:a16="http://schemas.microsoft.com/office/drawing/2014/main" val="2066629089"/>
                  </a:ext>
                </a:extLst>
              </a:tr>
              <a:tr h="365951">
                <a:tc>
                  <a:txBody>
                    <a:bodyPr/>
                    <a:lstStyle/>
                    <a:p>
                      <a:pPr algn="l" fontAlgn="ctr">
                        <a:buNone/>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2" marR="4462" marT="4462" marB="0" anchor="ctr">
                    <a:lnL>
                      <a:noFill/>
                    </a:lnL>
                    <a:lnR w="12700" cap="flat" cmpd="sng" algn="ctr">
                      <a:solidFill>
                        <a:srgbClr val="FFFFFF"/>
                      </a:solidFill>
                      <a:prstDash val="solid"/>
                      <a:round/>
                      <a:headEnd type="none" w="med" len="med"/>
                      <a:tailEnd type="none" w="med" len="med"/>
                    </a:lnR>
                    <a:lnT>
                      <a:noFill/>
                    </a:lnT>
                    <a:lnB>
                      <a:noFill/>
                    </a:lnB>
                    <a:no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レクタングル</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PC</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全ページ</a:t>
                      </a:r>
                      <a:b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500" b="1" i="0" u="none" strike="noStrike" dirty="0">
                          <a:solidFill>
                            <a:srgbClr val="000000"/>
                          </a:solidFill>
                          <a:effectLst/>
                          <a:latin typeface="Trebuchet MS" panose="020B0603020202020204" pitchFamily="34" charset="0"/>
                          <a:ea typeface="游ゴシック" panose="020B0400000000000000" pitchFamily="50" charset="-128"/>
                        </a:rPr>
                        <a:t>*</a:t>
                      </a:r>
                      <a:r>
                        <a:rPr lang="ja-JP" altLang="en-US" sz="500" b="1" i="0" u="none" strike="noStrike" dirty="0">
                          <a:solidFill>
                            <a:srgbClr val="000000"/>
                          </a:solidFill>
                          <a:effectLst/>
                          <a:latin typeface="游ゴシック" panose="020B0400000000000000" pitchFamily="50" charset="-128"/>
                          <a:ea typeface="游ゴシック" panose="020B0400000000000000" pitchFamily="50" charset="-128"/>
                        </a:rPr>
                        <a:t>一部ページを除く</a:t>
                      </a:r>
                      <a:endParaRPr lang="ja-JP" altLang="en-US" sz="9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ローテーション</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任意</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700" b="1" i="0" u="none" strike="noStrike" dirty="0">
                          <a:solidFill>
                            <a:srgbClr val="000000"/>
                          </a:solidFill>
                          <a:effectLst/>
                          <a:latin typeface="游ゴシック" panose="020B0400000000000000" pitchFamily="50" charset="-128"/>
                          <a:ea typeface="游ゴシック" panose="020B0400000000000000" pitchFamily="50" charset="-128"/>
                        </a:rPr>
                        <a:t>300x250</a:t>
                      </a:r>
                      <a:br>
                        <a:rPr 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sz="700" b="1" i="0" u="none" strike="noStrike" dirty="0">
                          <a:solidFill>
                            <a:srgbClr val="FF0000"/>
                          </a:solidFill>
                          <a:effectLst/>
                          <a:latin typeface="游ゴシック" panose="020B0400000000000000" pitchFamily="50" charset="-128"/>
                          <a:ea typeface="游ゴシック" panose="020B0400000000000000" pitchFamily="50" charset="-128"/>
                        </a:rPr>
                        <a:t>336×280</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a:solidFill>
                            <a:srgbClr val="000000"/>
                          </a:solidFill>
                          <a:effectLst/>
                          <a:latin typeface="Trebuchet MS" panose="020B0603020202020204" pitchFamily="34" charset="0"/>
                          <a:ea typeface="游ゴシック" panose="020B0400000000000000" pitchFamily="50" charset="-128"/>
                        </a:rPr>
                        <a:t>¥1.0</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900" b="1" i="0" u="none" strike="noStrike">
                          <a:solidFill>
                            <a:srgbClr val="000000"/>
                          </a:solidFill>
                          <a:effectLst/>
                          <a:latin typeface="Trebuchet MS" panose="020B0603020202020204" pitchFamily="34" charset="0"/>
                          <a:ea typeface="游ゴシック" panose="020B0400000000000000" pitchFamily="50" charset="-128"/>
                        </a:rPr>
                        <a:t>imp</a:t>
                      </a: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保証</a:t>
                      </a:r>
                      <a:endParaRPr lang="ja-JP" altLang="en-US" sz="900" b="1" i="0" u="none" strike="noStrike">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0.03 </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extLst>
                  <a:ext uri="{0D108BD9-81ED-4DB2-BD59-A6C34878D82A}">
                    <a16:rowId xmlns:a16="http://schemas.microsoft.com/office/drawing/2014/main" val="3530255829"/>
                  </a:ext>
                </a:extLst>
              </a:tr>
              <a:tr h="308169">
                <a:tc>
                  <a:txBody>
                    <a:bodyPr/>
                    <a:lstStyle/>
                    <a:p>
                      <a:pPr algn="l" fontAlgn="ctr">
                        <a:buNone/>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462" marR="4462" marT="4462" marB="0" anchor="ctr">
                    <a:lnL>
                      <a:noFill/>
                    </a:lnL>
                    <a:lnR w="12700" cap="flat" cmpd="sng" algn="ctr">
                      <a:solidFill>
                        <a:srgbClr val="FFFFFF"/>
                      </a:solidFill>
                      <a:prstDash val="solid"/>
                      <a:round/>
                      <a:headEnd type="none" w="med" len="med"/>
                      <a:tailEnd type="none" w="med" len="med"/>
                    </a:lnR>
                    <a:lnT>
                      <a:noFill/>
                    </a:lnT>
                    <a:lnB>
                      <a:noFill/>
                    </a:lnB>
                    <a:no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インフィード</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a:solidFill>
                            <a:srgbClr val="000000"/>
                          </a:solidFill>
                          <a:effectLst/>
                          <a:latin typeface="Trebuchet MS" panose="020B0603020202020204" pitchFamily="34" charset="0"/>
                          <a:ea typeface="游ゴシック" panose="020B0400000000000000" pitchFamily="50" charset="-128"/>
                        </a:rPr>
                        <a:t>PC</a:t>
                      </a: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・スマホ全ページ</a:t>
                      </a:r>
                      <a:r>
                        <a:rPr lang="ja-JP" altLang="en-US" sz="800" b="1" i="0" u="none" strike="noStrike">
                          <a:solidFill>
                            <a:srgbClr val="000000"/>
                          </a:solidFill>
                          <a:effectLst/>
                          <a:latin typeface="游ゴシック" panose="020B0400000000000000" pitchFamily="50" charset="-128"/>
                          <a:ea typeface="游ゴシック" panose="020B0400000000000000" pitchFamily="50" charset="-128"/>
                        </a:rPr>
                        <a:t>　</a:t>
                      </a:r>
                      <a:br>
                        <a:rPr lang="ja-JP" altLang="en-US" sz="800" b="1"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500" b="1" i="0" u="none" strike="noStrike">
                          <a:solidFill>
                            <a:srgbClr val="000000"/>
                          </a:solidFill>
                          <a:effectLst/>
                          <a:latin typeface="Trebuchet MS" panose="020B0603020202020204" pitchFamily="34" charset="0"/>
                          <a:ea typeface="游ゴシック" panose="020B0400000000000000" pitchFamily="50" charset="-128"/>
                        </a:rPr>
                        <a:t>*</a:t>
                      </a:r>
                      <a:r>
                        <a:rPr lang="ja-JP" altLang="en-US" sz="500" b="1" i="0" u="none" strike="noStrike">
                          <a:solidFill>
                            <a:srgbClr val="000000"/>
                          </a:solidFill>
                          <a:effectLst/>
                          <a:latin typeface="游ゴシック" panose="020B0400000000000000" pitchFamily="50" charset="-128"/>
                          <a:ea typeface="游ゴシック" panose="020B0400000000000000" pitchFamily="50" charset="-128"/>
                        </a:rPr>
                        <a:t>一部ページを除く</a:t>
                      </a:r>
                      <a:endParaRPr lang="ja-JP" altLang="en-US" sz="900" b="1" i="0" u="none" strike="noStrike">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ローテーション</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任意</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240x</a:t>
                      </a:r>
                      <a:r>
                        <a:rPr lang="en-US" altLang="ja-JP" sz="700" b="1" i="0" u="none" strike="noStrike" dirty="0">
                          <a:solidFill>
                            <a:srgbClr val="FF0000"/>
                          </a:solidFill>
                          <a:effectLst/>
                          <a:latin typeface="游ゴシック" panose="020B0400000000000000" pitchFamily="50" charset="-128"/>
                          <a:ea typeface="游ゴシック" panose="020B0400000000000000" pitchFamily="50" charset="-128"/>
                        </a:rPr>
                        <a:t>135</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の画像　＋　</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全角半角問わず</a:t>
                      </a:r>
                      <a:r>
                        <a:rPr lang="en-US" altLang="ja-JP" sz="700" b="1" i="0" u="none" strike="noStrike" dirty="0">
                          <a:solidFill>
                            <a:srgbClr val="FF0000"/>
                          </a:solidFill>
                          <a:effectLst/>
                          <a:highlight>
                            <a:srgbClr val="00FFFF"/>
                          </a:highlight>
                          <a:latin typeface="游ゴシック" panose="020B0400000000000000" pitchFamily="50" charset="-128"/>
                          <a:ea typeface="游ゴシック" panose="020B0400000000000000" pitchFamily="50" charset="-128"/>
                        </a:rPr>
                        <a:t>32</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文字以内</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¥2.0</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900" b="1" i="0" u="none" strike="noStrike" dirty="0">
                          <a:solidFill>
                            <a:srgbClr val="000000"/>
                          </a:solidFill>
                          <a:effectLst/>
                          <a:latin typeface="Trebuchet MS" panose="020B0603020202020204" pitchFamily="34" charset="0"/>
                          <a:ea typeface="游ゴシック" panose="020B0400000000000000" pitchFamily="50" charset="-128"/>
                        </a:rPr>
                        <a:t>imp</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保証</a:t>
                      </a:r>
                      <a:endParaRPr lang="ja-JP" altLang="en-US" sz="9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0.04 </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extLst>
                  <a:ext uri="{0D108BD9-81ED-4DB2-BD59-A6C34878D82A}">
                    <a16:rowId xmlns:a16="http://schemas.microsoft.com/office/drawing/2014/main" val="2294831859"/>
                  </a:ext>
                </a:extLst>
              </a:tr>
              <a:tr h="397184">
                <a:tc>
                  <a:txBody>
                    <a:bodyPr/>
                    <a:lstStyle/>
                    <a:p>
                      <a:pPr algn="l" fontAlgn="ctr">
                        <a:buNone/>
                      </a:pPr>
                      <a:r>
                        <a:rPr lang="ja-JP" altLang="en-US" sz="900" b="1" i="0" u="none" strike="noStrike">
                          <a:solidFill>
                            <a:srgbClr val="FF0000"/>
                          </a:solidFill>
                          <a:effectLst/>
                          <a:latin typeface="游ゴシック" panose="020B0400000000000000" pitchFamily="50" charset="-128"/>
                          <a:ea typeface="游ゴシック" panose="020B0400000000000000" pitchFamily="50" charset="-128"/>
                        </a:rPr>
                        <a:t>価格改定</a:t>
                      </a:r>
                      <a:br>
                        <a:rPr lang="ja-JP" altLang="en-US" sz="900" b="1" i="0" u="none" strike="noStrike">
                          <a:solidFill>
                            <a:srgbClr val="FF0000"/>
                          </a:solidFill>
                          <a:effectLst/>
                          <a:latin typeface="游ゴシック" panose="020B0400000000000000" pitchFamily="50" charset="-128"/>
                          <a:ea typeface="游ゴシック" panose="020B0400000000000000" pitchFamily="50" charset="-128"/>
                        </a:rPr>
                      </a:br>
                      <a:r>
                        <a:rPr lang="ja-JP" altLang="en-US" sz="900" b="1" i="0" u="none" strike="noStrike">
                          <a:solidFill>
                            <a:srgbClr val="FF0000"/>
                          </a:solidFill>
                          <a:effectLst/>
                          <a:latin typeface="游ゴシック" panose="020B0400000000000000" pitchFamily="50" charset="-128"/>
                          <a:ea typeface="游ゴシック" panose="020B0400000000000000" pitchFamily="50" charset="-128"/>
                        </a:rPr>
                        <a:t>￥</a:t>
                      </a:r>
                      <a:r>
                        <a:rPr lang="en-US" altLang="ja-JP" sz="900" b="1" i="0" u="none" strike="noStrike">
                          <a:solidFill>
                            <a:srgbClr val="FF0000"/>
                          </a:solidFill>
                          <a:effectLst/>
                          <a:latin typeface="游ゴシック" panose="020B0400000000000000" pitchFamily="50" charset="-128"/>
                          <a:ea typeface="游ゴシック" panose="020B0400000000000000" pitchFamily="50" charset="-128"/>
                        </a:rPr>
                        <a:t>2.0→</a:t>
                      </a:r>
                      <a:r>
                        <a:rPr lang="ja-JP" altLang="en-US" sz="900" b="1" i="0" u="none" strike="noStrike">
                          <a:solidFill>
                            <a:srgbClr val="FF0000"/>
                          </a:solidFill>
                          <a:effectLst/>
                          <a:latin typeface="游ゴシック" panose="020B0400000000000000" pitchFamily="50" charset="-128"/>
                          <a:ea typeface="游ゴシック" panose="020B0400000000000000" pitchFamily="50" charset="-128"/>
                        </a:rPr>
                        <a:t>￥</a:t>
                      </a:r>
                      <a:r>
                        <a:rPr lang="en-US" altLang="ja-JP" sz="900" b="1" i="0" u="none" strike="noStrike">
                          <a:solidFill>
                            <a:srgbClr val="FF0000"/>
                          </a:solidFill>
                          <a:effectLst/>
                          <a:latin typeface="游ゴシック" panose="020B0400000000000000" pitchFamily="50" charset="-128"/>
                          <a:ea typeface="游ゴシック" panose="020B0400000000000000" pitchFamily="50" charset="-128"/>
                        </a:rPr>
                        <a:t>3.0</a:t>
                      </a:r>
                    </a:p>
                  </a:txBody>
                  <a:tcPr marL="4462" marR="4462" marT="4462" marB="0" anchor="ctr">
                    <a:lnL>
                      <a:noFill/>
                    </a:lnL>
                    <a:lnR w="12700" cap="flat" cmpd="sng" algn="ctr">
                      <a:solidFill>
                        <a:srgbClr val="FFFFFF"/>
                      </a:solidFill>
                      <a:prstDash val="solid"/>
                      <a:round/>
                      <a:headEnd type="none" w="med" len="med"/>
                      <a:tailEnd type="none" w="med" len="med"/>
                    </a:lnR>
                    <a:lnT>
                      <a:noFill/>
                    </a:lnT>
                    <a:lnB>
                      <a:noFill/>
                    </a:lnB>
                    <a:no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スマホ・パネル</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スマホ全ページ</a:t>
                      </a:r>
                      <a:r>
                        <a:rPr lang="ja-JP" altLang="en-US" sz="500" b="1" i="0" u="none" strike="noStrike">
                          <a:solidFill>
                            <a:srgbClr val="000000"/>
                          </a:solidFill>
                          <a:effectLst/>
                          <a:latin typeface="游ゴシック" panose="020B0400000000000000" pitchFamily="50" charset="-128"/>
                          <a:ea typeface="游ゴシック" panose="020B0400000000000000" pitchFamily="50" charset="-128"/>
                        </a:rPr>
                        <a:t>*一部ページを除く　</a:t>
                      </a:r>
                      <a:endParaRPr lang="ja-JP" altLang="en-US" sz="900" b="1" i="0" u="none" strike="noStrike">
                        <a:solidFill>
                          <a:srgbClr val="000000"/>
                        </a:solidFill>
                        <a:effectLst/>
                        <a:latin typeface="游ゴシック" panose="020B0400000000000000" pitchFamily="50" charset="-128"/>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ローテーション</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任意</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320×180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100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a:solidFill>
                            <a:srgbClr val="FF0000"/>
                          </a:solidFill>
                          <a:effectLst/>
                          <a:latin typeface="Trebuchet MS" panose="020B0603020202020204" pitchFamily="34" charset="0"/>
                          <a:ea typeface="游ゴシック" panose="020B0400000000000000" pitchFamily="50" charset="-128"/>
                        </a:rPr>
                        <a:t>¥3.0</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900" b="1" i="0" u="none" strike="noStrike" dirty="0">
                          <a:solidFill>
                            <a:srgbClr val="000000"/>
                          </a:solidFill>
                          <a:effectLst/>
                          <a:latin typeface="Trebuchet MS" panose="020B0603020202020204" pitchFamily="34" charset="0"/>
                          <a:ea typeface="游ゴシック" panose="020B0400000000000000" pitchFamily="50" charset="-128"/>
                        </a:rPr>
                        <a:t>imp</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保証</a:t>
                      </a:r>
                      <a:endParaRPr lang="ja-JP" altLang="en-US" sz="9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0.10 </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4D1"/>
                    </a:solidFill>
                  </a:tcPr>
                </a:tc>
                <a:extLst>
                  <a:ext uri="{0D108BD9-81ED-4DB2-BD59-A6C34878D82A}">
                    <a16:rowId xmlns:a16="http://schemas.microsoft.com/office/drawing/2014/main" val="3216848709"/>
                  </a:ext>
                </a:extLst>
              </a:tr>
              <a:tr h="308169">
                <a:tc>
                  <a:txBody>
                    <a:bodyPr/>
                    <a:lstStyle/>
                    <a:p>
                      <a:pPr algn="l" fontAlgn="ctr">
                        <a:buNone/>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2" marR="4462" marT="4462" marB="0" anchor="ctr">
                    <a:lnL>
                      <a:noFill/>
                    </a:lnL>
                    <a:lnR w="12700" cap="flat" cmpd="sng" algn="ctr">
                      <a:solidFill>
                        <a:srgbClr val="FFFFFF"/>
                      </a:solidFill>
                      <a:prstDash val="solid"/>
                      <a:round/>
                      <a:headEnd type="none" w="med" len="med"/>
                      <a:tailEnd type="none" w="med" len="med"/>
                    </a:lnR>
                    <a:lnT>
                      <a:noFill/>
                    </a:lnT>
                    <a:lnB>
                      <a:noFill/>
                    </a:lnB>
                    <a:no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スマホ・ヘッダー動画</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スマホ全ページ</a:t>
                      </a:r>
                      <a:r>
                        <a:rPr lang="ja-JP" altLang="en-US" sz="500" b="1" i="0" u="none" strike="noStrike">
                          <a:solidFill>
                            <a:srgbClr val="000000"/>
                          </a:solidFill>
                          <a:effectLst/>
                          <a:latin typeface="游ゴシック" panose="020B0400000000000000" pitchFamily="50" charset="-128"/>
                          <a:ea typeface="游ゴシック" panose="020B0400000000000000" pitchFamily="50" charset="-128"/>
                        </a:rPr>
                        <a:t>*一部ページを除く　</a:t>
                      </a:r>
                      <a:endParaRPr lang="ja-JP" altLang="en-US" sz="900" b="1" i="0" u="none" strike="noStrike">
                        <a:solidFill>
                          <a:srgbClr val="000000"/>
                        </a:solidFill>
                        <a:effectLst/>
                        <a:latin typeface="游ゴシック" panose="020B0400000000000000" pitchFamily="50" charset="-128"/>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ローテーション</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任意</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サイズ：</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640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ｘ</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360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mp4</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10MB</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以内）</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動画の長さ：</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15</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30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秒以内</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¥5.0</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sz="900" b="1" i="0" u="none" strike="noStrike" dirty="0">
                          <a:solidFill>
                            <a:srgbClr val="000000"/>
                          </a:solidFill>
                          <a:effectLst/>
                          <a:latin typeface="Trebuchet MS" panose="020B0603020202020204" pitchFamily="34" charset="0"/>
                          <a:ea typeface="游ゴシック" panose="020B0400000000000000" pitchFamily="50" charset="-128"/>
                        </a:rPr>
                        <a:t>imp</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保証</a:t>
                      </a:r>
                      <a:endParaRPr lang="ja-JP" altLang="en-US" sz="9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1.00 </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4D1"/>
                    </a:solidFill>
                  </a:tcPr>
                </a:tc>
                <a:extLst>
                  <a:ext uri="{0D108BD9-81ED-4DB2-BD59-A6C34878D82A}">
                    <a16:rowId xmlns:a16="http://schemas.microsoft.com/office/drawing/2014/main" val="54517305"/>
                  </a:ext>
                </a:extLst>
              </a:tr>
              <a:tr h="361786">
                <a:tc>
                  <a:txBody>
                    <a:bodyPr/>
                    <a:lstStyle/>
                    <a:p>
                      <a:pPr algn="l" fontAlgn="ctr">
                        <a:buNone/>
                      </a:pPr>
                      <a:endParaRPr lang="en-US" sz="9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4462" marR="4462" marT="4462" marB="0" anchor="ctr">
                    <a:lnL>
                      <a:noFill/>
                    </a:lnL>
                    <a:lnR w="12700" cap="flat" cmpd="sng" algn="ctr">
                      <a:solidFill>
                        <a:srgbClr val="FFFFFF"/>
                      </a:solidFill>
                      <a:prstDash val="solid"/>
                      <a:round/>
                      <a:headEnd type="none" w="med" len="med"/>
                      <a:tailEnd type="none" w="med" len="med"/>
                    </a:lnR>
                    <a:lnT>
                      <a:noFill/>
                    </a:lnT>
                    <a:lnB>
                      <a:noFill/>
                    </a:lnB>
                    <a:no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スマホ・アンカー</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スマホ全ページ</a:t>
                      </a:r>
                      <a:b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00" b="1" i="0" u="none" strike="noStrike">
                          <a:solidFill>
                            <a:srgbClr val="000000"/>
                          </a:solidFill>
                          <a:effectLst/>
                          <a:latin typeface="游ゴシック" panose="020B0400000000000000" pitchFamily="50" charset="-128"/>
                          <a:ea typeface="游ゴシック" panose="020B0400000000000000" pitchFamily="50" charset="-128"/>
                        </a:rPr>
                        <a:t>　</a:t>
                      </a:r>
                      <a:r>
                        <a:rPr lang="ja-JP" altLang="en-US" sz="500" b="1" i="0" u="none" strike="noStrike">
                          <a:solidFill>
                            <a:srgbClr val="000000"/>
                          </a:solidFill>
                          <a:effectLst/>
                          <a:latin typeface="Trebuchet MS" panose="020B0603020202020204" pitchFamily="34" charset="0"/>
                          <a:ea typeface="游ゴシック" panose="020B0400000000000000" pitchFamily="50" charset="-128"/>
                        </a:rPr>
                        <a:t>*</a:t>
                      </a:r>
                      <a:r>
                        <a:rPr lang="ja-JP" altLang="en-US" sz="500" b="1" i="0" u="none" strike="noStrike">
                          <a:solidFill>
                            <a:srgbClr val="000000"/>
                          </a:solidFill>
                          <a:effectLst/>
                          <a:latin typeface="游ゴシック" panose="020B0400000000000000" pitchFamily="50" charset="-128"/>
                          <a:ea typeface="游ゴシック" panose="020B0400000000000000" pitchFamily="50" charset="-128"/>
                        </a:rPr>
                        <a:t>一部ページを除く</a:t>
                      </a:r>
                      <a:endParaRPr lang="ja-JP" altLang="en-US" sz="900" b="1" i="0" u="none" strike="noStrike">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FF4D1"/>
                    </a:solidFill>
                  </a:tcPr>
                </a:tc>
                <a:tc>
                  <a:txBody>
                    <a:bodyPr/>
                    <a:lstStyle/>
                    <a:p>
                      <a:pPr algn="l" rtl="0" fontAlgn="ctr">
                        <a:buNone/>
                      </a:pP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ローテーション</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FF4D1"/>
                    </a:solidFill>
                  </a:tcPr>
                </a:tc>
                <a:tc>
                  <a:txBody>
                    <a:bodyPr/>
                    <a:lstStyle/>
                    <a:p>
                      <a:pPr algn="l" rtl="0" fontAlgn="ctr">
                        <a:buNone/>
                      </a:pP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任意</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FF4D1"/>
                    </a:solidFill>
                  </a:tcPr>
                </a:tc>
                <a:tc>
                  <a:txBody>
                    <a:bodyPr/>
                    <a:lstStyle/>
                    <a:p>
                      <a:pPr algn="l" rtl="0" fontAlgn="ctr">
                        <a:buNone/>
                      </a:pPr>
                      <a:r>
                        <a:rPr lang="en-US" sz="700" b="1" i="0" u="none" strike="noStrike" dirty="0">
                          <a:solidFill>
                            <a:srgbClr val="000000"/>
                          </a:solidFill>
                          <a:effectLst/>
                          <a:latin typeface="游ゴシック" panose="020B0400000000000000" pitchFamily="50" charset="-128"/>
                          <a:ea typeface="游ゴシック" panose="020B0400000000000000" pitchFamily="50" charset="-128"/>
                        </a:rPr>
                        <a:t>320x100</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¥3.0</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FF4D1"/>
                    </a:solidFill>
                  </a:tcPr>
                </a:tc>
                <a:tc>
                  <a:txBody>
                    <a:bodyPr/>
                    <a:lstStyle/>
                    <a:p>
                      <a:pPr algn="l" rtl="0" fontAlgn="ctr">
                        <a:buNone/>
                      </a:pPr>
                      <a:r>
                        <a:rPr lang="en-US" sz="900" b="1" i="0" u="none" strike="noStrike" dirty="0">
                          <a:solidFill>
                            <a:srgbClr val="000000"/>
                          </a:solidFill>
                          <a:effectLst/>
                          <a:latin typeface="Trebuchet MS" panose="020B0603020202020204" pitchFamily="34" charset="0"/>
                          <a:ea typeface="游ゴシック" panose="020B0400000000000000" pitchFamily="50" charset="-128"/>
                        </a:rPr>
                        <a:t>imp</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保証</a:t>
                      </a:r>
                      <a:endParaRPr lang="ja-JP" altLang="en-US" sz="9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FF4D1"/>
                    </a:solidFill>
                  </a:tcPr>
                </a:tc>
                <a:tc>
                  <a:txBody>
                    <a:bodyPr/>
                    <a:lstStyle/>
                    <a:p>
                      <a:pPr algn="l" rtl="0" fontAlgn="ctr">
                        <a:buNone/>
                      </a:pPr>
                      <a:r>
                        <a:rPr lang="en-US" altLang="ja-JP" sz="900" b="1" i="0" u="none" strike="noStrike" dirty="0">
                          <a:solidFill>
                            <a:srgbClr val="000000"/>
                          </a:solidFill>
                          <a:effectLst/>
                          <a:latin typeface="Trebuchet MS" panose="020B0603020202020204" pitchFamily="34" charset="0"/>
                          <a:ea typeface="游ゴシック" panose="020B0400000000000000" pitchFamily="50" charset="-128"/>
                        </a:rPr>
                        <a:t>0.15 </a:t>
                      </a:r>
                    </a:p>
                  </a:txBody>
                  <a:tcPr marL="93700" marR="4462" marT="446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FF4D1"/>
                    </a:solidFill>
                  </a:tcPr>
                </a:tc>
                <a:extLst>
                  <a:ext uri="{0D108BD9-81ED-4DB2-BD59-A6C34878D82A}">
                    <a16:rowId xmlns:a16="http://schemas.microsoft.com/office/drawing/2014/main" val="4039857894"/>
                  </a:ext>
                </a:extLst>
              </a:tr>
            </a:tbl>
          </a:graphicData>
        </a:graphic>
      </p:graphicFrame>
      <p:sp>
        <p:nvSpPr>
          <p:cNvPr id="3" name="Freeform 5">
            <a:extLst>
              <a:ext uri="{FF2B5EF4-FFF2-40B4-BE49-F238E27FC236}">
                <a16:creationId xmlns:a16="http://schemas.microsoft.com/office/drawing/2014/main" id="{CF6DB045-3CB3-E978-68FE-22D55E0EB7F9}"/>
              </a:ext>
            </a:extLst>
          </p:cNvPr>
          <p:cNvSpPr/>
          <p:nvPr/>
        </p:nvSpPr>
        <p:spPr>
          <a:xfrm>
            <a:off x="302461" y="1907216"/>
            <a:ext cx="671670" cy="216024"/>
          </a:xfrm>
          <a:custGeom>
            <a:avLst/>
            <a:gdLst/>
            <a:ahLst/>
            <a:cxnLst/>
            <a:rect l="l" t="t" r="r" b="b"/>
            <a:pathLst>
              <a:path w="5909417" h="2597681">
                <a:moveTo>
                  <a:pt x="0" y="0"/>
                </a:moveTo>
                <a:lnTo>
                  <a:pt x="5909417" y="0"/>
                </a:lnTo>
                <a:lnTo>
                  <a:pt x="5909417" y="2597682"/>
                </a:lnTo>
                <a:lnTo>
                  <a:pt x="0" y="2597682"/>
                </a:lnTo>
                <a:lnTo>
                  <a:pt x="0" y="0"/>
                </a:lnTo>
                <a:close/>
              </a:path>
            </a:pathLst>
          </a:custGeom>
          <a:blipFill>
            <a:blip r:embed="rId3"/>
            <a:stretch>
              <a:fillRect/>
            </a:stretch>
          </a:blipFill>
        </p:spPr>
        <p:txBody>
          <a:bodyPr/>
          <a:lstStyle/>
          <a:p>
            <a:endParaRPr lang="ja-JP" altLang="en-US"/>
          </a:p>
        </p:txBody>
      </p:sp>
      <p:sp>
        <p:nvSpPr>
          <p:cNvPr id="4" name="Freeform 5">
            <a:extLst>
              <a:ext uri="{FF2B5EF4-FFF2-40B4-BE49-F238E27FC236}">
                <a16:creationId xmlns:a16="http://schemas.microsoft.com/office/drawing/2014/main" id="{C65EAFD5-10BF-D24C-D16C-81D473CD784A}"/>
              </a:ext>
            </a:extLst>
          </p:cNvPr>
          <p:cNvSpPr/>
          <p:nvPr/>
        </p:nvSpPr>
        <p:spPr>
          <a:xfrm>
            <a:off x="307035" y="2275451"/>
            <a:ext cx="671670" cy="216024"/>
          </a:xfrm>
          <a:custGeom>
            <a:avLst/>
            <a:gdLst/>
            <a:ahLst/>
            <a:cxnLst/>
            <a:rect l="l" t="t" r="r" b="b"/>
            <a:pathLst>
              <a:path w="5909417" h="2597681">
                <a:moveTo>
                  <a:pt x="0" y="0"/>
                </a:moveTo>
                <a:lnTo>
                  <a:pt x="5909417" y="0"/>
                </a:lnTo>
                <a:lnTo>
                  <a:pt x="5909417" y="2597682"/>
                </a:lnTo>
                <a:lnTo>
                  <a:pt x="0" y="2597682"/>
                </a:lnTo>
                <a:lnTo>
                  <a:pt x="0" y="0"/>
                </a:lnTo>
                <a:close/>
              </a:path>
            </a:pathLst>
          </a:custGeom>
          <a:blipFill>
            <a:blip r:embed="rId3"/>
            <a:stretch>
              <a:fillRect/>
            </a:stretch>
          </a:blipFill>
        </p:spPr>
        <p:txBody>
          <a:bodyPr/>
          <a:lstStyle/>
          <a:p>
            <a:endParaRPr lang="ja-JP" altLang="en-US"/>
          </a:p>
        </p:txBody>
      </p:sp>
      <p:sp>
        <p:nvSpPr>
          <p:cNvPr id="13" name="Freeform 5">
            <a:extLst>
              <a:ext uri="{FF2B5EF4-FFF2-40B4-BE49-F238E27FC236}">
                <a16:creationId xmlns:a16="http://schemas.microsoft.com/office/drawing/2014/main" id="{C3ECB592-E2AD-F32E-7BF3-FA39A1720F6E}"/>
              </a:ext>
            </a:extLst>
          </p:cNvPr>
          <p:cNvSpPr/>
          <p:nvPr/>
        </p:nvSpPr>
        <p:spPr>
          <a:xfrm>
            <a:off x="293614" y="2775458"/>
            <a:ext cx="671670" cy="216024"/>
          </a:xfrm>
          <a:custGeom>
            <a:avLst/>
            <a:gdLst/>
            <a:ahLst/>
            <a:cxnLst/>
            <a:rect l="l" t="t" r="r" b="b"/>
            <a:pathLst>
              <a:path w="5909417" h="2597681">
                <a:moveTo>
                  <a:pt x="0" y="0"/>
                </a:moveTo>
                <a:lnTo>
                  <a:pt x="5909417" y="0"/>
                </a:lnTo>
                <a:lnTo>
                  <a:pt x="5909417" y="2597682"/>
                </a:lnTo>
                <a:lnTo>
                  <a:pt x="0" y="2597682"/>
                </a:lnTo>
                <a:lnTo>
                  <a:pt x="0" y="0"/>
                </a:lnTo>
                <a:close/>
              </a:path>
            </a:pathLst>
          </a:custGeom>
          <a:blipFill>
            <a:blip r:embed="rId3"/>
            <a:stretch>
              <a:fillRect/>
            </a:stretch>
          </a:blipFill>
        </p:spPr>
        <p:txBody>
          <a:bodyPr/>
          <a:lstStyle/>
          <a:p>
            <a:endParaRPr lang="ja-JP" altLang="en-US" dirty="0"/>
          </a:p>
        </p:txBody>
      </p:sp>
      <p:sp>
        <p:nvSpPr>
          <p:cNvPr id="14" name="Freeform 5">
            <a:extLst>
              <a:ext uri="{FF2B5EF4-FFF2-40B4-BE49-F238E27FC236}">
                <a16:creationId xmlns:a16="http://schemas.microsoft.com/office/drawing/2014/main" id="{D5668E3C-2C22-59D9-348C-3D8032F5A456}"/>
              </a:ext>
            </a:extLst>
          </p:cNvPr>
          <p:cNvSpPr/>
          <p:nvPr/>
        </p:nvSpPr>
        <p:spPr>
          <a:xfrm>
            <a:off x="302461" y="3275466"/>
            <a:ext cx="671670" cy="216024"/>
          </a:xfrm>
          <a:custGeom>
            <a:avLst/>
            <a:gdLst/>
            <a:ahLst/>
            <a:cxnLst/>
            <a:rect l="l" t="t" r="r" b="b"/>
            <a:pathLst>
              <a:path w="5909417" h="2597681">
                <a:moveTo>
                  <a:pt x="0" y="0"/>
                </a:moveTo>
                <a:lnTo>
                  <a:pt x="5909417" y="0"/>
                </a:lnTo>
                <a:lnTo>
                  <a:pt x="5909417" y="2597682"/>
                </a:lnTo>
                <a:lnTo>
                  <a:pt x="0" y="2597682"/>
                </a:lnTo>
                <a:lnTo>
                  <a:pt x="0" y="0"/>
                </a:lnTo>
                <a:close/>
              </a:path>
            </a:pathLst>
          </a:custGeom>
          <a:blipFill>
            <a:blip r:embed="rId3"/>
            <a:stretch>
              <a:fillRect/>
            </a:stretch>
          </a:blipFill>
        </p:spPr>
        <p:txBody>
          <a:bodyPr/>
          <a:lstStyle/>
          <a:p>
            <a:endParaRPr lang="ja-JP" altLang="en-US"/>
          </a:p>
        </p:txBody>
      </p:sp>
      <p:sp>
        <p:nvSpPr>
          <p:cNvPr id="15" name="Freeform 5">
            <a:extLst>
              <a:ext uri="{FF2B5EF4-FFF2-40B4-BE49-F238E27FC236}">
                <a16:creationId xmlns:a16="http://schemas.microsoft.com/office/drawing/2014/main" id="{E737D1A0-A31F-B757-652A-50453BBEAE46}"/>
              </a:ext>
            </a:extLst>
          </p:cNvPr>
          <p:cNvSpPr/>
          <p:nvPr/>
        </p:nvSpPr>
        <p:spPr>
          <a:xfrm>
            <a:off x="332435" y="5352294"/>
            <a:ext cx="671670" cy="216024"/>
          </a:xfrm>
          <a:custGeom>
            <a:avLst/>
            <a:gdLst/>
            <a:ahLst/>
            <a:cxnLst/>
            <a:rect l="l" t="t" r="r" b="b"/>
            <a:pathLst>
              <a:path w="5909417" h="2597681">
                <a:moveTo>
                  <a:pt x="0" y="0"/>
                </a:moveTo>
                <a:lnTo>
                  <a:pt x="5909417" y="0"/>
                </a:lnTo>
                <a:lnTo>
                  <a:pt x="5909417" y="2597682"/>
                </a:lnTo>
                <a:lnTo>
                  <a:pt x="0" y="2597682"/>
                </a:lnTo>
                <a:lnTo>
                  <a:pt x="0" y="0"/>
                </a:lnTo>
                <a:close/>
              </a:path>
            </a:pathLst>
          </a:custGeom>
          <a:blipFill>
            <a:blip r:embed="rId3"/>
            <a:stretch>
              <a:fillRect/>
            </a:stretch>
          </a:blipFill>
        </p:spPr>
        <p:txBody>
          <a:bodyPr/>
          <a:lstStyle/>
          <a:p>
            <a:endParaRPr lang="ja-JP" altLang="en-US"/>
          </a:p>
        </p:txBody>
      </p:sp>
    </p:spTree>
    <p:extLst>
      <p:ext uri="{BB962C8B-B14F-4D97-AF65-F5344CB8AC3E}">
        <p14:creationId xmlns:p14="http://schemas.microsoft.com/office/powerpoint/2010/main" val="18878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EFBE7-5AAF-F1CD-1707-595DEA0A9871}"/>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3F64C910-AA34-AA24-5A4B-F47E62242C42}"/>
              </a:ext>
            </a:extLst>
          </p:cNvPr>
          <p:cNvSpPr/>
          <p:nvPr/>
        </p:nvSpPr>
        <p:spPr>
          <a:xfrm>
            <a:off x="1111309" y="1782401"/>
            <a:ext cx="3939111" cy="2006768"/>
          </a:xfrm>
          <a:prstGeom prst="rect">
            <a:avLst/>
          </a:prstGeom>
          <a:solidFill>
            <a:srgbClr val="FF0000">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a:p>
            <a:pPr algn="ctr">
              <a:lnSpc>
                <a:spcPct val="150000"/>
              </a:lnSpc>
            </a:pPr>
            <a:endParaRPr kumimoji="1" lang="ja-JP" altLang="en-US" sz="1200" b="1" spc="300" dirty="0">
              <a:solidFill>
                <a:schemeClr val="bg1"/>
              </a:solidFill>
            </a:endParaRPr>
          </a:p>
        </p:txBody>
      </p:sp>
      <p:sp>
        <p:nvSpPr>
          <p:cNvPr id="4" name="タイトル 1">
            <a:extLst>
              <a:ext uri="{FF2B5EF4-FFF2-40B4-BE49-F238E27FC236}">
                <a16:creationId xmlns:a16="http://schemas.microsoft.com/office/drawing/2014/main" id="{51184B3D-F9FE-338C-8A4E-D520A6483E31}"/>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1800" dirty="0">
                <a:solidFill>
                  <a:prstClr val="black"/>
                </a:solidFill>
                <a:latin typeface="Trebuchet MS"/>
                <a:ea typeface="游ゴシック"/>
              </a:rPr>
              <a:t>ディスプレイ広告：</a:t>
            </a: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新メニュー　ラージゲート</a:t>
            </a:r>
          </a:p>
        </p:txBody>
      </p:sp>
      <p:grpSp>
        <p:nvGrpSpPr>
          <p:cNvPr id="7" name="グループ化 6">
            <a:extLst>
              <a:ext uri="{FF2B5EF4-FFF2-40B4-BE49-F238E27FC236}">
                <a16:creationId xmlns:a16="http://schemas.microsoft.com/office/drawing/2014/main" id="{7DB62C84-CD32-EA91-5764-AE7FFB36EE72}"/>
              </a:ext>
            </a:extLst>
          </p:cNvPr>
          <p:cNvGrpSpPr/>
          <p:nvPr/>
        </p:nvGrpSpPr>
        <p:grpSpPr>
          <a:xfrm>
            <a:off x="1954076" y="2189840"/>
            <a:ext cx="2304256" cy="3185155"/>
            <a:chOff x="983432" y="1836422"/>
            <a:chExt cx="2304256" cy="3185155"/>
          </a:xfrm>
        </p:grpSpPr>
        <p:pic>
          <p:nvPicPr>
            <p:cNvPr id="2" name="図 1" descr="グラフィカル ユーザー インターフェイス, アプリケーション, Web サイト&#10;&#10;AI 生成コンテンツは誤りを含む可能性があります。">
              <a:extLst>
                <a:ext uri="{FF2B5EF4-FFF2-40B4-BE49-F238E27FC236}">
                  <a16:creationId xmlns:a16="http://schemas.microsoft.com/office/drawing/2014/main" id="{2CB76FFB-A227-EA3D-42B6-DC00B959146C}"/>
                </a:ext>
              </a:extLst>
            </p:cNvPr>
            <p:cNvPicPr>
              <a:picLocks noChangeAspect="1"/>
            </p:cNvPicPr>
            <p:nvPr/>
          </p:nvPicPr>
          <p:blipFill>
            <a:blip r:embed="rId2"/>
            <a:srcRect r="5882" b="37228"/>
            <a:stretch>
              <a:fillRect/>
            </a:stretch>
          </p:blipFill>
          <p:spPr>
            <a:xfrm>
              <a:off x="983432" y="1836422"/>
              <a:ext cx="2304256" cy="3185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正方形/長方形 5">
              <a:extLst>
                <a:ext uri="{FF2B5EF4-FFF2-40B4-BE49-F238E27FC236}">
                  <a16:creationId xmlns:a16="http://schemas.microsoft.com/office/drawing/2014/main" id="{E8D6333B-08E4-CC08-DFFE-D07070814584}"/>
                </a:ext>
              </a:extLst>
            </p:cNvPr>
            <p:cNvSpPr/>
            <p:nvPr/>
          </p:nvSpPr>
          <p:spPr>
            <a:xfrm>
              <a:off x="1343472" y="2204864"/>
              <a:ext cx="1512168" cy="411162"/>
            </a:xfrm>
            <a:prstGeom prst="rect">
              <a:avLst/>
            </a:prstGeom>
            <a:solidFill>
              <a:schemeClr val="bg1">
                <a:lumMod val="75000"/>
                <a:alpha val="89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grpSp>
      <p:graphicFrame>
        <p:nvGraphicFramePr>
          <p:cNvPr id="12" name="表 11">
            <a:extLst>
              <a:ext uri="{FF2B5EF4-FFF2-40B4-BE49-F238E27FC236}">
                <a16:creationId xmlns:a16="http://schemas.microsoft.com/office/drawing/2014/main" id="{785DC1F4-3FF4-9293-FC4D-C793A3241912}"/>
              </a:ext>
            </a:extLst>
          </p:cNvPr>
          <p:cNvGraphicFramePr>
            <a:graphicFrameLocks noGrp="1"/>
          </p:cNvGraphicFramePr>
          <p:nvPr>
            <p:extLst>
              <p:ext uri="{D42A27DB-BD31-4B8C-83A1-F6EECF244321}">
                <p14:modId xmlns:p14="http://schemas.microsoft.com/office/powerpoint/2010/main" val="2696106115"/>
              </p:ext>
            </p:extLst>
          </p:nvPr>
        </p:nvGraphicFramePr>
        <p:xfrm>
          <a:off x="6532391" y="735061"/>
          <a:ext cx="5518126" cy="5874074"/>
        </p:xfrm>
        <a:graphic>
          <a:graphicData uri="http://schemas.openxmlformats.org/drawingml/2006/table">
            <a:tbl>
              <a:tblPr firstRow="1" bandRow="1">
                <a:tableStyleId>{073A0DAA-6AF3-43AB-8588-CEC1D06C72B9}</a:tableStyleId>
              </a:tblPr>
              <a:tblGrid>
                <a:gridCol w="876674">
                  <a:extLst>
                    <a:ext uri="{9D8B030D-6E8A-4147-A177-3AD203B41FA5}">
                      <a16:colId xmlns:a16="http://schemas.microsoft.com/office/drawing/2014/main" val="1868210930"/>
                    </a:ext>
                  </a:extLst>
                </a:gridCol>
                <a:gridCol w="4641452">
                  <a:extLst>
                    <a:ext uri="{9D8B030D-6E8A-4147-A177-3AD203B41FA5}">
                      <a16:colId xmlns:a16="http://schemas.microsoft.com/office/drawing/2014/main" val="2180882156"/>
                    </a:ext>
                  </a:extLst>
                </a:gridCol>
              </a:tblGrid>
              <a:tr h="292283">
                <a:tc>
                  <a:txBody>
                    <a:bodyPr/>
                    <a:lstStyle/>
                    <a:p>
                      <a:r>
                        <a:rPr kumimoji="1" lang="ja-JP" altLang="en-US" sz="1050" dirty="0"/>
                        <a:t>メニュー名</a:t>
                      </a:r>
                      <a:endParaRPr kumimoji="1" lang="en-US" altLang="ja-JP" sz="1050" dirty="0"/>
                    </a:p>
                  </a:txBody>
                  <a:tcPr marL="72000" marR="72000" marT="72000" marB="72000" anchor="ctr">
                    <a:solidFill>
                      <a:srgbClr val="FFC000"/>
                    </a:solidFill>
                  </a:tcPr>
                </a:tc>
                <a:tc>
                  <a:txBody>
                    <a:bodyPr/>
                    <a:lstStyle/>
                    <a:p>
                      <a:r>
                        <a:rPr kumimoji="1" lang="ja-JP" altLang="en-US" sz="1050" dirty="0"/>
                        <a:t>ラージゲート</a:t>
                      </a:r>
                    </a:p>
                  </a:txBody>
                  <a:tcPr marL="72000" marR="72000" marT="72000" marB="72000" anchor="ctr">
                    <a:solidFill>
                      <a:srgbClr val="FFC000"/>
                    </a:solidFill>
                  </a:tcPr>
                </a:tc>
                <a:extLst>
                  <a:ext uri="{0D108BD9-81ED-4DB2-BD59-A6C34878D82A}">
                    <a16:rowId xmlns:a16="http://schemas.microsoft.com/office/drawing/2014/main" val="1853849928"/>
                  </a:ext>
                </a:extLst>
              </a:tr>
              <a:tr h="292283">
                <a:tc>
                  <a:txBody>
                    <a:bodyPr/>
                    <a:lstStyle/>
                    <a:p>
                      <a:pPr algn="l"/>
                      <a:r>
                        <a:rPr kumimoji="1" lang="ja-JP" altLang="en-US" sz="1050" b="1" dirty="0"/>
                        <a:t>掲載媒体</a:t>
                      </a:r>
                    </a:p>
                  </a:txBody>
                  <a:tcPr marL="72000" marR="72000" marT="72000" marB="72000">
                    <a:solidFill>
                      <a:srgbClr val="FFF4D1"/>
                    </a:solidFill>
                  </a:tcPr>
                </a:tc>
                <a:tc>
                  <a:txBody>
                    <a:bodyPr/>
                    <a:lstStyle/>
                    <a:p>
                      <a:pPr algn="l"/>
                      <a:r>
                        <a:rPr kumimoji="1" lang="ja-JP" altLang="en-US" sz="1050" b="1" dirty="0"/>
                        <a:t>日経ウーマン </a:t>
                      </a:r>
                      <a:r>
                        <a:rPr kumimoji="1" lang="en-US" altLang="ja-JP" sz="1050" b="1" dirty="0"/>
                        <a:t>Web</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2437112898"/>
                  </a:ext>
                </a:extLst>
              </a:tr>
              <a:tr h="292283">
                <a:tc>
                  <a:txBody>
                    <a:bodyPr/>
                    <a:lstStyle/>
                    <a:p>
                      <a:pPr algn="l"/>
                      <a:r>
                        <a:rPr kumimoji="1" lang="ja-JP" altLang="en-US" sz="1050" b="1" dirty="0"/>
                        <a:t>掲載面</a:t>
                      </a:r>
                    </a:p>
                  </a:txBody>
                  <a:tcPr marL="72000" marR="72000" marT="72000" marB="72000">
                    <a:solidFill>
                      <a:srgbClr val="FFF4D1"/>
                    </a:solidFill>
                  </a:tcPr>
                </a:tc>
                <a:tc>
                  <a:txBody>
                    <a:bodyPr/>
                    <a:lstStyle/>
                    <a:p>
                      <a:pPr algn="l"/>
                      <a:r>
                        <a:rPr kumimoji="1" lang="en-US" altLang="ja-JP" sz="1050" b="1" dirty="0"/>
                        <a:t>PC</a:t>
                      </a:r>
                      <a:r>
                        <a:rPr kumimoji="1" lang="ja-JP" altLang="en-US" sz="1050" b="1" dirty="0"/>
                        <a:t>全ページ　</a:t>
                      </a:r>
                      <a:r>
                        <a:rPr kumimoji="1" lang="en-US" altLang="ja-JP" sz="1050" b="1" dirty="0"/>
                        <a:t>*</a:t>
                      </a:r>
                      <a:r>
                        <a:rPr kumimoji="1" lang="ja-JP" altLang="en-US" sz="1050" b="1" dirty="0"/>
                        <a:t>一部ページを除く</a:t>
                      </a:r>
                    </a:p>
                  </a:txBody>
                  <a:tcPr marL="72000" marR="72000" marT="72000" marB="72000">
                    <a:solidFill>
                      <a:srgbClr val="FFF4D1"/>
                    </a:solidFill>
                  </a:tcPr>
                </a:tc>
                <a:extLst>
                  <a:ext uri="{0D108BD9-81ED-4DB2-BD59-A6C34878D82A}">
                    <a16:rowId xmlns:a16="http://schemas.microsoft.com/office/drawing/2014/main" val="3853301974"/>
                  </a:ext>
                </a:extLst>
              </a:tr>
              <a:tr h="292283">
                <a:tc>
                  <a:txBody>
                    <a:bodyPr/>
                    <a:lstStyle/>
                    <a:p>
                      <a:pPr algn="l"/>
                      <a:r>
                        <a:rPr kumimoji="1" lang="ja-JP" altLang="en-US" sz="1050" b="1" dirty="0"/>
                        <a:t>掲載位置</a:t>
                      </a:r>
                    </a:p>
                  </a:txBody>
                  <a:tcPr marL="72000" marR="72000" marT="72000" marB="72000">
                    <a:solidFill>
                      <a:srgbClr val="FFF4D1"/>
                    </a:solidFill>
                  </a:tcPr>
                </a:tc>
                <a:tc>
                  <a:txBody>
                    <a:bodyPr/>
                    <a:lstStyle/>
                    <a:p>
                      <a:pPr algn="l"/>
                      <a:r>
                        <a:rPr lang="ja-JP" altLang="en-US" sz="1050" b="1" dirty="0"/>
                        <a:t>ページ上部</a:t>
                      </a:r>
                      <a:r>
                        <a:rPr lang="en-US" altLang="ja-JP" sz="1050" b="1" dirty="0"/>
                        <a:t>+</a:t>
                      </a:r>
                      <a:r>
                        <a:rPr lang="ja-JP" altLang="en-US" sz="1050" b="1" dirty="0"/>
                        <a:t>左右</a:t>
                      </a:r>
                      <a:r>
                        <a:rPr lang="en-US" altLang="ja-JP" sz="1050" b="1" dirty="0"/>
                        <a:t>+</a:t>
                      </a:r>
                      <a:r>
                        <a:rPr lang="ja-JP" altLang="en-US" sz="1050" b="1" dirty="0"/>
                        <a:t>第一レクタングル</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490476437"/>
                  </a:ext>
                </a:extLst>
              </a:tr>
              <a:tr h="292283">
                <a:tc>
                  <a:txBody>
                    <a:bodyPr/>
                    <a:lstStyle/>
                    <a:p>
                      <a:pPr algn="l"/>
                      <a:r>
                        <a:rPr kumimoji="1" lang="ja-JP" altLang="en-US" sz="1050" b="1" dirty="0"/>
                        <a:t>表示形式</a:t>
                      </a:r>
                    </a:p>
                  </a:txBody>
                  <a:tcPr marL="72000" marR="72000" marT="72000" marB="72000">
                    <a:solidFill>
                      <a:srgbClr val="FFF4D1"/>
                    </a:solidFill>
                  </a:tcPr>
                </a:tc>
                <a:tc>
                  <a:txBody>
                    <a:bodyPr/>
                    <a:lstStyle/>
                    <a:p>
                      <a:pPr algn="l"/>
                      <a:r>
                        <a:rPr kumimoji="1" lang="ja-JP" altLang="en-US" sz="1050" b="1" dirty="0"/>
                        <a:t>ローテーション</a:t>
                      </a:r>
                    </a:p>
                  </a:txBody>
                  <a:tcPr marL="72000" marR="72000" marT="72000" marB="72000">
                    <a:solidFill>
                      <a:srgbClr val="FFF4D1"/>
                    </a:solidFill>
                  </a:tcPr>
                </a:tc>
                <a:extLst>
                  <a:ext uri="{0D108BD9-81ED-4DB2-BD59-A6C34878D82A}">
                    <a16:rowId xmlns:a16="http://schemas.microsoft.com/office/drawing/2014/main" val="1725923747"/>
                  </a:ext>
                </a:extLst>
              </a:tr>
              <a:tr h="490081">
                <a:tc>
                  <a:txBody>
                    <a:bodyPr/>
                    <a:lstStyle/>
                    <a:p>
                      <a:pPr algn="l"/>
                      <a:r>
                        <a:rPr kumimoji="1" lang="ja-JP" altLang="en-US" sz="1050" b="1" dirty="0"/>
                        <a:t>原稿規定</a:t>
                      </a:r>
                    </a:p>
                  </a:txBody>
                  <a:tcPr marL="72000" marR="72000" marT="72000" marB="72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画像</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】1900 x 1000</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（編集コンテンツ領域は除く）＋</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300×250</a:t>
                      </a:r>
                      <a:b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動画有りの場合</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】16</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9</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1920 x 1080</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以内）</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画像サイズは左右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天地（単位はピクセル）</a:t>
                      </a:r>
                    </a:p>
                  </a:txBody>
                  <a:tcPr marL="72000" marR="72000" marT="72000" marB="72000">
                    <a:solidFill>
                      <a:srgbClr val="FFF4D1"/>
                    </a:solidFill>
                  </a:tcPr>
                </a:tc>
                <a:extLst>
                  <a:ext uri="{0D108BD9-81ED-4DB2-BD59-A6C34878D82A}">
                    <a16:rowId xmlns:a16="http://schemas.microsoft.com/office/drawing/2014/main" val="2918322274"/>
                  </a:ext>
                </a:extLst>
              </a:tr>
              <a:tr h="292283">
                <a:tc>
                  <a:txBody>
                    <a:bodyPr/>
                    <a:lstStyle/>
                    <a:p>
                      <a:pPr algn="l"/>
                      <a:r>
                        <a:rPr kumimoji="1" lang="ja-JP" altLang="en-US" sz="1050" b="1" dirty="0"/>
                        <a:t>掲載期間</a:t>
                      </a:r>
                    </a:p>
                  </a:txBody>
                  <a:tcPr marL="72000" marR="72000" marT="72000" marB="72000">
                    <a:solidFill>
                      <a:srgbClr val="FFF4D1"/>
                    </a:solidFill>
                  </a:tcPr>
                </a:tc>
                <a:tc>
                  <a:txBody>
                    <a:bodyPr/>
                    <a:lstStyle/>
                    <a:p>
                      <a:pPr algn="l"/>
                      <a:r>
                        <a:rPr kumimoji="1" lang="ja-JP" altLang="en-US" sz="1050" b="1" dirty="0"/>
                        <a:t>任意</a:t>
                      </a:r>
                    </a:p>
                  </a:txBody>
                  <a:tcPr marL="72000" marR="72000" marT="72000" marB="72000">
                    <a:solidFill>
                      <a:srgbClr val="FFF4D1"/>
                    </a:solidFill>
                  </a:tcPr>
                </a:tc>
                <a:extLst>
                  <a:ext uri="{0D108BD9-81ED-4DB2-BD59-A6C34878D82A}">
                    <a16:rowId xmlns:a16="http://schemas.microsoft.com/office/drawing/2014/main" val="711263072"/>
                  </a:ext>
                </a:extLst>
              </a:tr>
              <a:tr h="292283">
                <a:tc>
                  <a:txBody>
                    <a:bodyPr/>
                    <a:lstStyle/>
                    <a:p>
                      <a:pPr algn="l"/>
                      <a:r>
                        <a:rPr kumimoji="1" lang="ja-JP" altLang="en-US" sz="1050" b="1" dirty="0"/>
                        <a:t>掲載開始日</a:t>
                      </a:r>
                    </a:p>
                  </a:txBody>
                  <a:tcPr marL="72000" marR="72000" marT="72000" marB="72000">
                    <a:solidFill>
                      <a:srgbClr val="FFF4D1"/>
                    </a:solidFill>
                  </a:tcPr>
                </a:tc>
                <a:tc>
                  <a:txBody>
                    <a:bodyPr/>
                    <a:lstStyle/>
                    <a:p>
                      <a:pPr algn="l"/>
                      <a:r>
                        <a:rPr kumimoji="1" lang="ja-JP" altLang="en-US" sz="1050" b="1" dirty="0"/>
                        <a:t>任意の営業日</a:t>
                      </a:r>
                    </a:p>
                  </a:txBody>
                  <a:tcPr marL="72000" marR="72000" marT="72000" marB="72000">
                    <a:solidFill>
                      <a:srgbClr val="FFF4D1"/>
                    </a:solidFill>
                  </a:tcPr>
                </a:tc>
                <a:extLst>
                  <a:ext uri="{0D108BD9-81ED-4DB2-BD59-A6C34878D82A}">
                    <a16:rowId xmlns:a16="http://schemas.microsoft.com/office/drawing/2014/main" val="4187047976"/>
                  </a:ext>
                </a:extLst>
              </a:tr>
              <a:tr h="292283">
                <a:tc>
                  <a:txBody>
                    <a:bodyPr/>
                    <a:lstStyle/>
                    <a:p>
                      <a:pPr algn="l"/>
                      <a:r>
                        <a:rPr kumimoji="1" lang="ja-JP" altLang="en-US" sz="1050" b="1" dirty="0"/>
                        <a:t>保証形態</a:t>
                      </a:r>
                    </a:p>
                  </a:txBody>
                  <a:tcPr marL="72000" marR="72000" marT="72000" marB="72000">
                    <a:solidFill>
                      <a:srgbClr val="FFF4D1"/>
                    </a:solidFill>
                  </a:tcPr>
                </a:tc>
                <a:tc>
                  <a:txBody>
                    <a:bodyPr/>
                    <a:lstStyle/>
                    <a:p>
                      <a:pPr algn="l"/>
                      <a:r>
                        <a:rPr kumimoji="1" lang="ja-JP" altLang="en-US" sz="1050" b="1" dirty="0"/>
                        <a:t>インプレッション保証</a:t>
                      </a:r>
                    </a:p>
                  </a:txBody>
                  <a:tcPr marL="72000" marR="72000" marT="72000" marB="72000">
                    <a:solidFill>
                      <a:srgbClr val="FFF4D1"/>
                    </a:solidFill>
                  </a:tcPr>
                </a:tc>
                <a:extLst>
                  <a:ext uri="{0D108BD9-81ED-4DB2-BD59-A6C34878D82A}">
                    <a16:rowId xmlns:a16="http://schemas.microsoft.com/office/drawing/2014/main" val="3036091506"/>
                  </a:ext>
                </a:extLst>
              </a:tr>
              <a:tr h="402171">
                <a:tc>
                  <a:txBody>
                    <a:bodyPr/>
                    <a:lstStyle/>
                    <a:p>
                      <a:pPr algn="l"/>
                      <a:r>
                        <a:rPr kumimoji="1" lang="ja-JP" altLang="en-US" sz="1050" b="1" dirty="0"/>
                        <a:t>料金</a:t>
                      </a:r>
                    </a:p>
                  </a:txBody>
                  <a:tcPr marL="72000" marR="72000" marT="72000" marB="72000">
                    <a:solidFill>
                      <a:srgbClr val="FFF4D1"/>
                    </a:solidFill>
                  </a:tcPr>
                </a:tc>
                <a:tc>
                  <a:txBody>
                    <a:bodyPr/>
                    <a:lstStyle/>
                    <a:p>
                      <a:pPr algn="l"/>
                      <a:r>
                        <a:rPr kumimoji="1" lang="ja-JP" altLang="en-US" sz="1800" b="1" dirty="0"/>
                        <a:t>￥</a:t>
                      </a:r>
                      <a:r>
                        <a:rPr kumimoji="1" lang="en-US" altLang="ja-JP" sz="1800" b="1" dirty="0"/>
                        <a:t>15.0</a:t>
                      </a:r>
                      <a:r>
                        <a:rPr kumimoji="1" lang="ja-JP" altLang="en-US" sz="1050" b="1" dirty="0"/>
                        <a:t>／</a:t>
                      </a:r>
                      <a:r>
                        <a:rPr kumimoji="1" lang="en-US" altLang="ja-JP" sz="1050" b="1" dirty="0"/>
                        <a:t>imp</a:t>
                      </a:r>
                      <a:r>
                        <a:rPr kumimoji="1" lang="ja-JP" altLang="en-US" sz="1050" b="1" dirty="0"/>
                        <a:t>（動画の場合、</a:t>
                      </a:r>
                      <a:r>
                        <a:rPr kumimoji="1" lang="ja-JP" altLang="en-US" sz="1800" b="1" dirty="0"/>
                        <a:t>￥</a:t>
                      </a:r>
                      <a:r>
                        <a:rPr kumimoji="1" lang="en-US" altLang="ja-JP" sz="1800" b="1" dirty="0"/>
                        <a:t>18.0</a:t>
                      </a:r>
                      <a:r>
                        <a:rPr kumimoji="1" lang="ja-JP" altLang="en-US" sz="1050" b="1" dirty="0"/>
                        <a:t>／</a:t>
                      </a:r>
                      <a:r>
                        <a:rPr kumimoji="1" lang="en-US" altLang="ja-JP" sz="1050" b="1" dirty="0"/>
                        <a:t>imp</a:t>
                      </a:r>
                      <a:r>
                        <a:rPr kumimoji="1" lang="ja-JP" altLang="en-US" sz="1050" b="1" dirty="0"/>
                        <a:t>）</a:t>
                      </a:r>
                    </a:p>
                  </a:txBody>
                  <a:tcPr marL="72000" marR="72000" marT="72000" marB="72000">
                    <a:solidFill>
                      <a:srgbClr val="FFF4D1"/>
                    </a:solidFill>
                  </a:tcPr>
                </a:tc>
                <a:extLst>
                  <a:ext uri="{0D108BD9-81ED-4DB2-BD59-A6C34878D82A}">
                    <a16:rowId xmlns:a16="http://schemas.microsoft.com/office/drawing/2014/main" val="3857387276"/>
                  </a:ext>
                </a:extLst>
              </a:tr>
              <a:tr h="345823">
                <a:tc>
                  <a:txBody>
                    <a:bodyPr/>
                    <a:lstStyle/>
                    <a:p>
                      <a:pPr algn="l"/>
                      <a:r>
                        <a:rPr kumimoji="1" lang="ja-JP" altLang="en-US" sz="1050" b="1" dirty="0"/>
                        <a:t>入稿〆切</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kumimoji="1" lang="en-US" altLang="ja-JP" sz="1050" b="1" dirty="0"/>
                        <a:t>12</a:t>
                      </a:r>
                      <a:r>
                        <a:rPr kumimoji="1" lang="ja-JP" altLang="en-US" sz="1050" b="1" dirty="0"/>
                        <a:t>営業日前</a:t>
                      </a:r>
                    </a:p>
                  </a:txBody>
                  <a:tcPr marL="72000" marR="72000" marT="72000" marB="72000">
                    <a:solidFill>
                      <a:srgbClr val="FFF4D1"/>
                    </a:solidFill>
                  </a:tcPr>
                </a:tc>
                <a:extLst>
                  <a:ext uri="{0D108BD9-81ED-4DB2-BD59-A6C34878D82A}">
                    <a16:rowId xmlns:a16="http://schemas.microsoft.com/office/drawing/2014/main" val="486803579"/>
                  </a:ext>
                </a:extLst>
              </a:tr>
              <a:tr h="930252">
                <a:tc>
                  <a:txBody>
                    <a:bodyPr/>
                    <a:lstStyle/>
                    <a:p>
                      <a:pPr algn="l"/>
                      <a:r>
                        <a:rPr kumimoji="1" lang="ja-JP" altLang="en-US" sz="1050" b="1" dirty="0"/>
                        <a:t>形式／ファイルサイズ</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lang="en-US" altLang="ja-JP" sz="900" b="1" dirty="0"/>
                        <a:t>HTML5</a:t>
                      </a:r>
                      <a:r>
                        <a:rPr lang="ja-JP" altLang="en-US" sz="900" b="1" dirty="0"/>
                        <a:t>、</a:t>
                      </a:r>
                      <a:r>
                        <a:rPr lang="en-US" altLang="ja-JP" sz="900" b="1" dirty="0"/>
                        <a:t>GIF</a:t>
                      </a:r>
                      <a:r>
                        <a:rPr lang="ja-JP" altLang="en-US" sz="900" b="1" dirty="0"/>
                        <a:t>、</a:t>
                      </a:r>
                      <a:r>
                        <a:rPr lang="en-US" altLang="ja-JP" sz="900" b="1" dirty="0"/>
                        <a:t>JPEG</a:t>
                      </a:r>
                      <a:r>
                        <a:rPr lang="ja-JP" altLang="en-US" sz="900" b="1" dirty="0"/>
                        <a:t>、</a:t>
                      </a:r>
                      <a:r>
                        <a:rPr lang="en-US" altLang="ja-JP" sz="900" b="1" dirty="0"/>
                        <a:t>PNG</a:t>
                      </a:r>
                      <a:r>
                        <a:rPr lang="ja-JP" altLang="en-US" sz="900" b="1" dirty="0"/>
                        <a:t>、</a:t>
                      </a:r>
                      <a:r>
                        <a:rPr lang="en-US" altLang="ja-JP" sz="900" b="1" dirty="0"/>
                        <a:t>MP4</a:t>
                      </a:r>
                    </a:p>
                    <a:p>
                      <a:pPr marL="0" indent="0" algn="l">
                        <a:lnSpc>
                          <a:spcPct val="150000"/>
                        </a:lnSpc>
                        <a:buFont typeface="Yu Gothic" panose="020B0400000000000000" pitchFamily="50" charset="-128"/>
                        <a:buNone/>
                      </a:pPr>
                      <a:r>
                        <a:rPr lang="en-US" altLang="ja-JP" sz="900" b="1" dirty="0"/>
                        <a:t>【</a:t>
                      </a:r>
                      <a:r>
                        <a:rPr lang="ja-JP" altLang="en-US" sz="900" b="1" dirty="0"/>
                        <a:t>画像</a:t>
                      </a:r>
                      <a:r>
                        <a:rPr lang="en-US" altLang="ja-JP" sz="900" b="1" dirty="0"/>
                        <a:t>】1900×1000</a:t>
                      </a:r>
                      <a:r>
                        <a:rPr lang="ja-JP" altLang="en-US" sz="900" b="1" dirty="0"/>
                        <a:t>：</a:t>
                      </a:r>
                      <a:r>
                        <a:rPr lang="en-US" altLang="ja-JP" sz="900" b="1" dirty="0"/>
                        <a:t>500KB</a:t>
                      </a:r>
                      <a:r>
                        <a:rPr lang="ja-JP" altLang="en-US" sz="900" b="1" dirty="0"/>
                        <a:t>未満、</a:t>
                      </a:r>
                      <a:r>
                        <a:rPr lang="en-US" altLang="ja-JP" sz="900" b="1" dirty="0"/>
                        <a:t>300×250</a:t>
                      </a:r>
                      <a:r>
                        <a:rPr lang="ja-JP" altLang="en-US" sz="900" b="1" dirty="0"/>
                        <a:t>：</a:t>
                      </a:r>
                      <a:r>
                        <a:rPr lang="en-US" altLang="ja-JP" sz="900" b="1" dirty="0"/>
                        <a:t>150KB</a:t>
                      </a:r>
                      <a:r>
                        <a:rPr lang="ja-JP" altLang="en-US" sz="900" b="1" dirty="0"/>
                        <a:t>以内</a:t>
                      </a:r>
                    </a:p>
                    <a:p>
                      <a:pPr marL="0" indent="0" algn="l">
                        <a:lnSpc>
                          <a:spcPct val="150000"/>
                        </a:lnSpc>
                        <a:buFont typeface="Yu Gothic" panose="020B0400000000000000" pitchFamily="50" charset="-128"/>
                        <a:buNone/>
                      </a:pPr>
                      <a:r>
                        <a:rPr lang="en-US" altLang="ja-JP" sz="900" b="1" dirty="0"/>
                        <a:t>【</a:t>
                      </a:r>
                      <a:r>
                        <a:rPr lang="ja-JP" altLang="en-US" sz="900" b="1" dirty="0"/>
                        <a:t>動画</a:t>
                      </a:r>
                      <a:r>
                        <a:rPr lang="en-US" altLang="ja-JP" sz="900" b="1" dirty="0"/>
                        <a:t>】10MB</a:t>
                      </a:r>
                      <a:r>
                        <a:rPr lang="ja-JP" altLang="en-US" sz="900" b="1" dirty="0"/>
                        <a:t>以内（</a:t>
                      </a:r>
                      <a:r>
                        <a:rPr lang="en-US" altLang="ja-JP" sz="900" b="1" dirty="0"/>
                        <a:t>30</a:t>
                      </a:r>
                      <a:r>
                        <a:rPr lang="ja-JP" altLang="en-US" sz="900" b="1" dirty="0"/>
                        <a:t>秒以内）</a:t>
                      </a:r>
                      <a:r>
                        <a:rPr lang="en-US" altLang="ja-JP" sz="900" b="1" dirty="0"/>
                        <a:t>※</a:t>
                      </a:r>
                      <a:r>
                        <a:rPr lang="ja-JP" altLang="en-US" sz="900" b="1" dirty="0"/>
                        <a:t>動画は配信時デバイスに合わせて最適化されます</a:t>
                      </a:r>
                      <a:endParaRPr lang="en-US" altLang="ja-JP" sz="900" b="1" dirty="0"/>
                    </a:p>
                  </a:txBody>
                  <a:tcPr marL="72000" marR="72000" marT="72000" marB="144000">
                    <a:solidFill>
                      <a:srgbClr val="FFF4D1"/>
                    </a:solidFill>
                  </a:tcPr>
                </a:tc>
                <a:extLst>
                  <a:ext uri="{0D108BD9-81ED-4DB2-BD59-A6C34878D82A}">
                    <a16:rowId xmlns:a16="http://schemas.microsoft.com/office/drawing/2014/main" val="1598714685"/>
                  </a:ext>
                </a:extLst>
              </a:tr>
              <a:tr h="1176625">
                <a:tc>
                  <a:txBody>
                    <a:bodyPr/>
                    <a:lstStyle/>
                    <a:p>
                      <a:pPr algn="l"/>
                      <a:r>
                        <a:rPr kumimoji="1" lang="ja-JP" altLang="en-US" sz="1050" b="1" dirty="0"/>
                        <a:t>備考</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lang="ja-JP" altLang="en-US" sz="900" b="1" dirty="0"/>
                        <a:t>料金には別途消費税がかかります</a:t>
                      </a:r>
                      <a:endParaRPr lang="en-US" altLang="ja-JP" sz="900" b="1" dirty="0"/>
                    </a:p>
                    <a:p>
                      <a:pPr marL="171450" indent="-171450" algn="l">
                        <a:lnSpc>
                          <a:spcPct val="150000"/>
                        </a:lnSpc>
                        <a:buFont typeface="Yu Gothic" panose="020B0400000000000000" pitchFamily="50" charset="-128"/>
                        <a:buChar char="※"/>
                      </a:pPr>
                      <a:r>
                        <a:rPr lang="ja-JP" altLang="en-US" sz="900" b="1" dirty="0"/>
                        <a:t>料金、枠数、仕様等は、予告なく変更する場合がございます。</a:t>
                      </a:r>
                      <a:endParaRPr lang="en-US" altLang="ja-JP" sz="900" b="1" dirty="0"/>
                    </a:p>
                    <a:p>
                      <a:pPr marL="171450" indent="-171450" algn="l">
                        <a:lnSpc>
                          <a:spcPct val="150000"/>
                        </a:lnSpc>
                        <a:buFont typeface="Yu Gothic" panose="020B0400000000000000" pitchFamily="50" charset="-128"/>
                        <a:buChar char="※"/>
                      </a:pPr>
                      <a:r>
                        <a:rPr lang="ja-JP" altLang="en-US" sz="900" b="1" dirty="0"/>
                        <a:t>申込み、入稿については別途資料でご確認ください。</a:t>
                      </a:r>
                      <a:endParaRPr lang="en-US" altLang="ja-JP" sz="900" b="1" dirty="0"/>
                    </a:p>
                    <a:p>
                      <a:pPr marL="171450" indent="-171450" algn="l">
                        <a:lnSpc>
                          <a:spcPct val="150000"/>
                        </a:lnSpc>
                        <a:buFont typeface="Yu Gothic" panose="020B0400000000000000" pitchFamily="50" charset="-128"/>
                        <a:buChar char="※"/>
                      </a:pPr>
                      <a:r>
                        <a:rPr lang="en-US" altLang="ja-JP" sz="900" b="1" dirty="0"/>
                        <a:t>※</a:t>
                      </a:r>
                      <a:r>
                        <a:rPr lang="ja-JP" altLang="en-US" sz="900" b="1" dirty="0"/>
                        <a:t>ラージ ゲートバナーは </a:t>
                      </a:r>
                      <a:r>
                        <a:rPr lang="en-US" altLang="ja-JP" sz="900" b="1" dirty="0"/>
                        <a:t>12 </a:t>
                      </a:r>
                      <a:r>
                        <a:rPr lang="ja-JP" altLang="en-US" sz="900" b="1" dirty="0"/>
                        <a:t>営業日前までに原稿案をお送りください。</a:t>
                      </a:r>
                    </a:p>
                    <a:p>
                      <a:pPr marL="171450" indent="-171450" algn="l">
                        <a:lnSpc>
                          <a:spcPct val="150000"/>
                        </a:lnSpc>
                        <a:buFont typeface="Yu Gothic" panose="020B0400000000000000" pitchFamily="50" charset="-128"/>
                        <a:buChar char="※"/>
                      </a:pPr>
                      <a:r>
                        <a:rPr lang="ja-JP" altLang="en-US" sz="900" b="1" dirty="0"/>
                        <a:t>媒体判断により お断りまたは修正をお願いする場合があります。</a:t>
                      </a:r>
                      <a:endParaRPr lang="en-US" altLang="ja-JP" sz="900" b="1" dirty="0"/>
                    </a:p>
                  </a:txBody>
                  <a:tcPr marL="72000" marR="72000" marT="72000" marB="144000">
                    <a:solidFill>
                      <a:srgbClr val="FFF4D1"/>
                    </a:solidFill>
                  </a:tcPr>
                </a:tc>
                <a:extLst>
                  <a:ext uri="{0D108BD9-81ED-4DB2-BD59-A6C34878D82A}">
                    <a16:rowId xmlns:a16="http://schemas.microsoft.com/office/drawing/2014/main" val="160517368"/>
                  </a:ext>
                </a:extLst>
              </a:tr>
            </a:tbl>
          </a:graphicData>
        </a:graphic>
      </p:graphicFrame>
      <p:sp>
        <p:nvSpPr>
          <p:cNvPr id="14" name="テキスト ボックス 13">
            <a:extLst>
              <a:ext uri="{FF2B5EF4-FFF2-40B4-BE49-F238E27FC236}">
                <a16:creationId xmlns:a16="http://schemas.microsoft.com/office/drawing/2014/main" id="{260A571C-B8BA-51EB-DC7F-F53EC1B39F52}"/>
              </a:ext>
            </a:extLst>
          </p:cNvPr>
          <p:cNvSpPr txBox="1"/>
          <p:nvPr/>
        </p:nvSpPr>
        <p:spPr bwMode="auto">
          <a:xfrm>
            <a:off x="302419" y="5964596"/>
            <a:ext cx="6821632" cy="646331"/>
          </a:xfrm>
          <a:prstGeom prst="rect">
            <a:avLst/>
          </a:prstGeom>
          <a:noFill/>
          <a:ln w="9525">
            <a:noFill/>
            <a:miter lim="800000"/>
            <a:headEnd/>
            <a:tailEnd/>
          </a:ln>
          <a:effectLst/>
        </p:spPr>
        <p:txBody>
          <a:bodyPr wrap="square">
            <a:spAutoFit/>
          </a:bodyPr>
          <a:lstStyle/>
          <a:p>
            <a:r>
              <a:rPr lang="ja-JP" altLang="en-US" sz="1200" dirty="0"/>
              <a:t>読者のスクロールに合わせて動画は①→②の位置へスイッチします。</a:t>
            </a:r>
            <a:endParaRPr lang="en-US" altLang="ja-JP" sz="1200" dirty="0"/>
          </a:p>
          <a:p>
            <a:endParaRPr lang="en-US" altLang="ja-JP" sz="1200" dirty="0"/>
          </a:p>
          <a:p>
            <a:r>
              <a:rPr lang="ja-JP" altLang="en-US" sz="1200" dirty="0"/>
              <a:t>ラージゲートバナーの制作時の注意点については本資料の</a:t>
            </a:r>
            <a:r>
              <a:rPr lang="en-US" altLang="ja-JP" sz="1200" dirty="0"/>
              <a:t>P28</a:t>
            </a:r>
            <a:r>
              <a:rPr lang="ja-JP" altLang="en-US" sz="1200" dirty="0"/>
              <a:t>を参照ください</a:t>
            </a:r>
          </a:p>
        </p:txBody>
      </p:sp>
      <p:cxnSp>
        <p:nvCxnSpPr>
          <p:cNvPr id="23" name="直線矢印コネクタ 22">
            <a:extLst>
              <a:ext uri="{FF2B5EF4-FFF2-40B4-BE49-F238E27FC236}">
                <a16:creationId xmlns:a16="http://schemas.microsoft.com/office/drawing/2014/main" id="{7AFE5758-E81F-9E37-835C-C83250F211A9}"/>
              </a:ext>
            </a:extLst>
          </p:cNvPr>
          <p:cNvCxnSpPr>
            <a:cxnSpLocks/>
          </p:cNvCxnSpPr>
          <p:nvPr/>
        </p:nvCxnSpPr>
        <p:spPr>
          <a:xfrm>
            <a:off x="1322634" y="1763354"/>
            <a:ext cx="0" cy="204878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0BE6D706-B77A-315F-3A6A-DBACA212B6BE}"/>
              </a:ext>
            </a:extLst>
          </p:cNvPr>
          <p:cNvSpPr txBox="1"/>
          <p:nvPr/>
        </p:nvSpPr>
        <p:spPr bwMode="auto">
          <a:xfrm>
            <a:off x="1453570" y="1876988"/>
            <a:ext cx="1402065" cy="153888"/>
          </a:xfrm>
          <a:prstGeom prst="rect">
            <a:avLst/>
          </a:prstGeom>
          <a:noFill/>
          <a:ln w="9525">
            <a:noFill/>
            <a:miter lim="800000"/>
            <a:headEnd/>
            <a:tailEnd/>
          </a:ln>
          <a:effectLst/>
        </p:spPr>
        <p:txBody>
          <a:bodyPr wrap="square" lIns="0" tIns="0" rIns="0" bIns="0" rtlCol="0">
            <a:spAutoFit/>
          </a:bodyPr>
          <a:lstStyle/>
          <a:p>
            <a:pPr algn="ctr"/>
            <a:r>
              <a:rPr kumimoji="1" lang="en-US" altLang="ja-JP" sz="1000" b="1" spc="300" dirty="0">
                <a:latin typeface="+mn-ea"/>
                <a:cs typeface="メイリオ" pitchFamily="50" charset="-128"/>
              </a:rPr>
              <a:t>W:1900px</a:t>
            </a:r>
            <a:endParaRPr kumimoji="1" lang="ja-JP" altLang="en-US" sz="1000" b="1" spc="300" dirty="0">
              <a:latin typeface="+mn-ea"/>
              <a:cs typeface="メイリオ" pitchFamily="50" charset="-128"/>
            </a:endParaRPr>
          </a:p>
        </p:txBody>
      </p:sp>
      <p:sp>
        <p:nvSpPr>
          <p:cNvPr id="34" name="テキスト ボックス 33">
            <a:extLst>
              <a:ext uri="{FF2B5EF4-FFF2-40B4-BE49-F238E27FC236}">
                <a16:creationId xmlns:a16="http://schemas.microsoft.com/office/drawing/2014/main" id="{55E8123D-DFEA-6084-C8F7-1F9D25A692D8}"/>
              </a:ext>
            </a:extLst>
          </p:cNvPr>
          <p:cNvSpPr txBox="1"/>
          <p:nvPr/>
        </p:nvSpPr>
        <p:spPr bwMode="auto">
          <a:xfrm>
            <a:off x="3747746" y="1863557"/>
            <a:ext cx="1152128" cy="153888"/>
          </a:xfrm>
          <a:prstGeom prst="rect">
            <a:avLst/>
          </a:prstGeom>
          <a:noFill/>
          <a:ln w="9525">
            <a:noFill/>
            <a:miter lim="800000"/>
            <a:headEnd/>
            <a:tailEnd/>
          </a:ln>
          <a:effectLst/>
        </p:spPr>
        <p:txBody>
          <a:bodyPr wrap="square" lIns="0" tIns="0" rIns="0" bIns="0" rtlCol="0">
            <a:spAutoFit/>
          </a:bodyPr>
          <a:lstStyle/>
          <a:p>
            <a:pPr algn="ctr"/>
            <a:r>
              <a:rPr kumimoji="1" lang="en-US" altLang="ja-JP" sz="1000" b="1" spc="300" dirty="0">
                <a:latin typeface="+mn-ea"/>
                <a:cs typeface="メイリオ" pitchFamily="50" charset="-128"/>
              </a:rPr>
              <a:t>H:200px</a:t>
            </a:r>
            <a:endParaRPr kumimoji="1" lang="ja-JP" altLang="en-US" sz="1000" b="1" spc="300" dirty="0">
              <a:latin typeface="+mn-ea"/>
              <a:cs typeface="メイリオ" pitchFamily="50" charset="-128"/>
            </a:endParaRPr>
          </a:p>
        </p:txBody>
      </p:sp>
      <p:sp>
        <p:nvSpPr>
          <p:cNvPr id="35" name="テキスト ボックス 34">
            <a:extLst>
              <a:ext uri="{FF2B5EF4-FFF2-40B4-BE49-F238E27FC236}">
                <a16:creationId xmlns:a16="http://schemas.microsoft.com/office/drawing/2014/main" id="{4804F248-6224-E37F-B117-DA4F3BEBE8A0}"/>
              </a:ext>
            </a:extLst>
          </p:cNvPr>
          <p:cNvSpPr txBox="1"/>
          <p:nvPr/>
        </p:nvSpPr>
        <p:spPr bwMode="auto">
          <a:xfrm>
            <a:off x="186989" y="3087323"/>
            <a:ext cx="1152128" cy="153888"/>
          </a:xfrm>
          <a:prstGeom prst="rect">
            <a:avLst/>
          </a:prstGeom>
          <a:noFill/>
          <a:ln w="9525">
            <a:noFill/>
            <a:miter lim="800000"/>
            <a:headEnd/>
            <a:tailEnd/>
          </a:ln>
          <a:effectLst/>
        </p:spPr>
        <p:txBody>
          <a:bodyPr wrap="square" lIns="0" tIns="0" rIns="0" bIns="0" rtlCol="0">
            <a:spAutoFit/>
          </a:bodyPr>
          <a:lstStyle/>
          <a:p>
            <a:pPr algn="ctr"/>
            <a:r>
              <a:rPr kumimoji="1" lang="en-US" altLang="ja-JP" sz="1000" b="1" spc="300" dirty="0">
                <a:latin typeface="+mn-ea"/>
                <a:cs typeface="メイリオ" pitchFamily="50" charset="-128"/>
              </a:rPr>
              <a:t>H:1000px</a:t>
            </a:r>
            <a:endParaRPr kumimoji="1" lang="ja-JP" altLang="en-US" sz="1000" b="1" spc="300" dirty="0">
              <a:latin typeface="+mn-ea"/>
              <a:cs typeface="メイリオ" pitchFamily="50" charset="-128"/>
            </a:endParaRPr>
          </a:p>
        </p:txBody>
      </p:sp>
      <p:sp>
        <p:nvSpPr>
          <p:cNvPr id="37" name="正方形/長方形 36">
            <a:extLst>
              <a:ext uri="{FF2B5EF4-FFF2-40B4-BE49-F238E27FC236}">
                <a16:creationId xmlns:a16="http://schemas.microsoft.com/office/drawing/2014/main" id="{F4C22BE4-D7AD-4C44-5CA2-D04BDBE78FCC}"/>
              </a:ext>
            </a:extLst>
          </p:cNvPr>
          <p:cNvSpPr/>
          <p:nvPr/>
        </p:nvSpPr>
        <p:spPr>
          <a:xfrm>
            <a:off x="1883776" y="2146975"/>
            <a:ext cx="2430423" cy="3258123"/>
          </a:xfrm>
          <a:prstGeom prst="rect">
            <a:avLst/>
          </a:prstGeom>
          <a:solidFill>
            <a:srgbClr val="E7E6E6">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cxnSp>
        <p:nvCxnSpPr>
          <p:cNvPr id="26" name="直線矢印コネクタ 25">
            <a:extLst>
              <a:ext uri="{FF2B5EF4-FFF2-40B4-BE49-F238E27FC236}">
                <a16:creationId xmlns:a16="http://schemas.microsoft.com/office/drawing/2014/main" id="{D4DAD153-2F52-A185-AC75-D27A1A79A63C}"/>
              </a:ext>
            </a:extLst>
          </p:cNvPr>
          <p:cNvCxnSpPr>
            <a:cxnSpLocks/>
          </p:cNvCxnSpPr>
          <p:nvPr/>
        </p:nvCxnSpPr>
        <p:spPr>
          <a:xfrm>
            <a:off x="1883776" y="3068960"/>
            <a:ext cx="2430423"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38952A81-3731-05A9-BB25-8E3F69E38BBF}"/>
              </a:ext>
            </a:extLst>
          </p:cNvPr>
          <p:cNvSpPr/>
          <p:nvPr/>
        </p:nvSpPr>
        <p:spPr>
          <a:xfrm>
            <a:off x="2314116" y="2558282"/>
            <a:ext cx="1629474" cy="462746"/>
          </a:xfrm>
          <a:prstGeom prst="rect">
            <a:avLst/>
          </a:prstGeom>
          <a:solidFill>
            <a:schemeClr val="bg1">
              <a:alpha val="7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r>
              <a:rPr kumimoji="1" lang="ja-JP" altLang="en-US" sz="900" b="1" spc="300" dirty="0">
                <a:solidFill>
                  <a:schemeClr val="tx1"/>
                </a:solidFill>
              </a:rPr>
              <a:t>編集コンテンツ領域</a:t>
            </a:r>
            <a:endParaRPr kumimoji="1" lang="en-US" altLang="ja-JP" sz="900" b="1" spc="300" dirty="0">
              <a:solidFill>
                <a:schemeClr val="tx1"/>
              </a:solidFill>
            </a:endParaRPr>
          </a:p>
          <a:p>
            <a:pPr algn="ctr">
              <a:lnSpc>
                <a:spcPct val="150000"/>
              </a:lnSpc>
            </a:pPr>
            <a:r>
              <a:rPr kumimoji="1" lang="en-US" altLang="ja-JP" sz="900" b="1" spc="300" dirty="0">
                <a:solidFill>
                  <a:schemeClr val="tx1"/>
                </a:solidFill>
              </a:rPr>
              <a:t>W:1440px</a:t>
            </a:r>
            <a:endParaRPr kumimoji="1" lang="ja-JP" altLang="en-US" sz="900" b="1" spc="300" dirty="0">
              <a:solidFill>
                <a:schemeClr val="tx1"/>
              </a:solidFill>
            </a:endParaRPr>
          </a:p>
        </p:txBody>
      </p:sp>
      <p:sp>
        <p:nvSpPr>
          <p:cNvPr id="9" name="正方形/長方形 8">
            <a:extLst>
              <a:ext uri="{FF2B5EF4-FFF2-40B4-BE49-F238E27FC236}">
                <a16:creationId xmlns:a16="http://schemas.microsoft.com/office/drawing/2014/main" id="{4F840434-D13D-65DA-944E-D68776B6CC44}"/>
              </a:ext>
            </a:extLst>
          </p:cNvPr>
          <p:cNvSpPr/>
          <p:nvPr/>
        </p:nvSpPr>
        <p:spPr>
          <a:xfrm>
            <a:off x="3526406" y="3426613"/>
            <a:ext cx="540060" cy="443711"/>
          </a:xfrm>
          <a:prstGeom prst="rect">
            <a:avLst/>
          </a:prstGeom>
          <a:solidFill>
            <a:srgbClr val="FF0000">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noAutofit/>
          </a:bodyPr>
          <a:lstStyle/>
          <a:p>
            <a:pPr algn="ctr">
              <a:lnSpc>
                <a:spcPct val="150000"/>
              </a:lnSpc>
            </a:pPr>
            <a:endParaRPr kumimoji="1" lang="ja-JP" altLang="en-US" sz="1200" b="1" spc="300" dirty="0">
              <a:solidFill>
                <a:schemeClr val="bg1"/>
              </a:solidFill>
            </a:endParaRPr>
          </a:p>
        </p:txBody>
      </p:sp>
      <p:sp>
        <p:nvSpPr>
          <p:cNvPr id="10" name="テキスト ボックス 9">
            <a:extLst>
              <a:ext uri="{FF2B5EF4-FFF2-40B4-BE49-F238E27FC236}">
                <a16:creationId xmlns:a16="http://schemas.microsoft.com/office/drawing/2014/main" id="{C836B2D2-7924-071E-025F-A7C48029C739}"/>
              </a:ext>
            </a:extLst>
          </p:cNvPr>
          <p:cNvSpPr txBox="1"/>
          <p:nvPr/>
        </p:nvSpPr>
        <p:spPr bwMode="auto">
          <a:xfrm>
            <a:off x="3466244" y="3560442"/>
            <a:ext cx="720080" cy="538609"/>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AD</a:t>
            </a:r>
          </a:p>
          <a:p>
            <a:pPr algn="ctr"/>
            <a:endParaRPr kumimoji="1" lang="ja-JP" altLang="en-US" sz="2400" b="1" spc="300" dirty="0">
              <a:latin typeface="+mn-ea"/>
              <a:cs typeface="メイリオ" pitchFamily="50" charset="-128"/>
            </a:endParaRPr>
          </a:p>
        </p:txBody>
      </p:sp>
      <p:sp>
        <p:nvSpPr>
          <p:cNvPr id="40" name="正方形/長方形 39">
            <a:extLst>
              <a:ext uri="{FF2B5EF4-FFF2-40B4-BE49-F238E27FC236}">
                <a16:creationId xmlns:a16="http://schemas.microsoft.com/office/drawing/2014/main" id="{05DFC3C0-C37B-C696-DBCD-8D05311D7DD4}"/>
              </a:ext>
            </a:extLst>
          </p:cNvPr>
          <p:cNvSpPr/>
          <p:nvPr/>
        </p:nvSpPr>
        <p:spPr>
          <a:xfrm>
            <a:off x="4299388" y="3458513"/>
            <a:ext cx="751031" cy="335724"/>
          </a:xfrm>
          <a:prstGeom prst="rect">
            <a:avLst/>
          </a:prstGeom>
          <a:solidFill>
            <a:schemeClr val="accent6">
              <a:alpha val="7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r>
              <a:rPr kumimoji="1" lang="ja-JP" altLang="en-US" sz="600" b="1" spc="300" dirty="0">
                <a:solidFill>
                  <a:schemeClr val="bg1"/>
                </a:solidFill>
              </a:rPr>
              <a:t>動画スペース②</a:t>
            </a:r>
          </a:p>
        </p:txBody>
      </p:sp>
      <p:sp>
        <p:nvSpPr>
          <p:cNvPr id="41" name="正方形/長方形 40">
            <a:extLst>
              <a:ext uri="{FF2B5EF4-FFF2-40B4-BE49-F238E27FC236}">
                <a16:creationId xmlns:a16="http://schemas.microsoft.com/office/drawing/2014/main" id="{48D7972B-B266-1BBA-6CA2-D10C379ED6A9}"/>
              </a:ext>
            </a:extLst>
          </p:cNvPr>
          <p:cNvSpPr/>
          <p:nvPr/>
        </p:nvSpPr>
        <p:spPr>
          <a:xfrm>
            <a:off x="2750083" y="1783975"/>
            <a:ext cx="751031" cy="335724"/>
          </a:xfrm>
          <a:prstGeom prst="rect">
            <a:avLst/>
          </a:prstGeom>
          <a:solidFill>
            <a:schemeClr val="accent6">
              <a:alpha val="7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r>
              <a:rPr kumimoji="1" lang="ja-JP" altLang="en-US" sz="600" b="1" spc="300" dirty="0">
                <a:solidFill>
                  <a:schemeClr val="bg1"/>
                </a:solidFill>
              </a:rPr>
              <a:t>動画スペース①</a:t>
            </a:r>
          </a:p>
        </p:txBody>
      </p:sp>
      <p:cxnSp>
        <p:nvCxnSpPr>
          <p:cNvPr id="16" name="直線矢印コネクタ 15">
            <a:extLst>
              <a:ext uri="{FF2B5EF4-FFF2-40B4-BE49-F238E27FC236}">
                <a16:creationId xmlns:a16="http://schemas.microsoft.com/office/drawing/2014/main" id="{98052B6B-6CF4-5939-FEBA-5033444C32FD}"/>
              </a:ext>
            </a:extLst>
          </p:cNvPr>
          <p:cNvCxnSpPr>
            <a:cxnSpLocks/>
          </p:cNvCxnSpPr>
          <p:nvPr/>
        </p:nvCxnSpPr>
        <p:spPr>
          <a:xfrm>
            <a:off x="1111309" y="2033340"/>
            <a:ext cx="393911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C049EE61-2E0C-002D-2D6C-8CFC4B7F6F57}"/>
              </a:ext>
            </a:extLst>
          </p:cNvPr>
          <p:cNvSpPr txBox="1"/>
          <p:nvPr/>
        </p:nvSpPr>
        <p:spPr>
          <a:xfrm>
            <a:off x="407368" y="872168"/>
            <a:ext cx="8101685" cy="736035"/>
          </a:xfrm>
          <a:prstGeom prst="rect">
            <a:avLst/>
          </a:prstGeom>
          <a:noFill/>
        </p:spPr>
        <p:txBody>
          <a:bodyPr wrap="square" lIns="0" tIns="0" rIns="0" bIns="0" rtlCol="0">
            <a:spAutoFit/>
          </a:bodyPr>
          <a:lstStyle/>
          <a:p>
            <a:pPr marL="0" marR="0" lvl="0" indent="0" defTabSz="457200" rtl="0" eaLnBrk="1" fontAlgn="auto" latinLnBrk="0" hangingPunct="1">
              <a:lnSpc>
                <a:spcPct val="15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rPr>
              <a:t>PC</a:t>
            </a: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サイトのファーストビューに編集ページを囲むように表示される、最もワイドサイズで</a:t>
            </a:r>
            <a:endPar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endParaRPr>
          </a:p>
          <a:p>
            <a:pPr marL="0" marR="0" lvl="0" indent="0"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インパクトのあるバナー。メッセージ性のあるブランディング、認知率向上を目的とする</a:t>
            </a:r>
            <a:endPar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endParaRPr>
          </a:p>
          <a:p>
            <a:pPr marL="0" marR="0" lvl="0" indent="0"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キャンペーンにご活用ください</a:t>
            </a:r>
          </a:p>
        </p:txBody>
      </p:sp>
      <p:sp>
        <p:nvSpPr>
          <p:cNvPr id="43" name="大かっこ 42">
            <a:extLst>
              <a:ext uri="{FF2B5EF4-FFF2-40B4-BE49-F238E27FC236}">
                <a16:creationId xmlns:a16="http://schemas.microsoft.com/office/drawing/2014/main" id="{D54A4588-67F3-B727-6CEB-FC761C35DFA9}"/>
              </a:ext>
            </a:extLst>
          </p:cNvPr>
          <p:cNvSpPr/>
          <p:nvPr/>
        </p:nvSpPr>
        <p:spPr>
          <a:xfrm>
            <a:off x="119336" y="932284"/>
            <a:ext cx="6174327" cy="541558"/>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8" name="テキスト ボックス 7">
            <a:extLst>
              <a:ext uri="{FF2B5EF4-FFF2-40B4-BE49-F238E27FC236}">
                <a16:creationId xmlns:a16="http://schemas.microsoft.com/office/drawing/2014/main" id="{88C8DA8C-3EC2-E1BC-7F96-EBD789C63B49}"/>
              </a:ext>
            </a:extLst>
          </p:cNvPr>
          <p:cNvSpPr txBox="1"/>
          <p:nvPr/>
        </p:nvSpPr>
        <p:spPr>
          <a:xfrm>
            <a:off x="849313" y="1535150"/>
            <a:ext cx="4583173" cy="228204"/>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dirty="0">
                <a:solidFill>
                  <a:prstClr val="black"/>
                </a:solidFill>
                <a:latin typeface="Trebuchet MS"/>
                <a:ea typeface="游ゴシック"/>
              </a:rPr>
              <a:t>PC</a:t>
            </a:r>
            <a:r>
              <a:rPr kumimoji="1" lang="ja-JP" altLang="en-US" sz="1100" b="1" dirty="0">
                <a:solidFill>
                  <a:prstClr val="black"/>
                </a:solidFill>
                <a:latin typeface="Trebuchet MS"/>
                <a:ea typeface="游ゴシック"/>
              </a:rPr>
              <a:t>トップ・記事ページ</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cxnSp>
        <p:nvCxnSpPr>
          <p:cNvPr id="3" name="直線矢印コネクタ 2">
            <a:extLst>
              <a:ext uri="{FF2B5EF4-FFF2-40B4-BE49-F238E27FC236}">
                <a16:creationId xmlns:a16="http://schemas.microsoft.com/office/drawing/2014/main" id="{5642CE93-D2B9-8C3F-8D95-484CD188BDA5}"/>
              </a:ext>
            </a:extLst>
          </p:cNvPr>
          <p:cNvCxnSpPr>
            <a:cxnSpLocks/>
          </p:cNvCxnSpPr>
          <p:nvPr/>
        </p:nvCxnSpPr>
        <p:spPr>
          <a:xfrm>
            <a:off x="3796436" y="1766597"/>
            <a:ext cx="0" cy="38037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0">
            <a:extLst>
              <a:ext uri="{FF2B5EF4-FFF2-40B4-BE49-F238E27FC236}">
                <a16:creationId xmlns:a16="http://schemas.microsoft.com/office/drawing/2014/main" id="{C210637C-4C8D-4DE6-AF6D-217F00455A84}"/>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13" name="テキスト ボックス 12">
            <a:extLst>
              <a:ext uri="{FF2B5EF4-FFF2-40B4-BE49-F238E27FC236}">
                <a16:creationId xmlns:a16="http://schemas.microsoft.com/office/drawing/2014/main" id="{23E18DE8-46E8-8B3D-F43D-2EFDDA41EF86}"/>
              </a:ext>
            </a:extLst>
          </p:cNvPr>
          <p:cNvSpPr txBox="1"/>
          <p:nvPr/>
        </p:nvSpPr>
        <p:spPr bwMode="auto">
          <a:xfrm>
            <a:off x="7968208" y="6623502"/>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＊バナーなどメディア掲載費用は全てグロス、外税です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1570247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963D2-70BD-44C6-BA2A-00DD49E713AE}"/>
            </a:ext>
          </a:extLst>
        </p:cNvPr>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E24641E8-2AA8-5A0F-80E2-61AF07CAEA41}"/>
              </a:ext>
            </a:extLst>
          </p:cNvPr>
          <p:cNvSpPr/>
          <p:nvPr/>
        </p:nvSpPr>
        <p:spPr>
          <a:xfrm>
            <a:off x="1568288" y="2092616"/>
            <a:ext cx="3240360" cy="1392073"/>
          </a:xfrm>
          <a:prstGeom prst="rect">
            <a:avLst/>
          </a:prstGeom>
          <a:solidFill>
            <a:srgbClr val="FF0000">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4" name="タイトル 1">
            <a:extLst>
              <a:ext uri="{FF2B5EF4-FFF2-40B4-BE49-F238E27FC236}">
                <a16:creationId xmlns:a16="http://schemas.microsoft.com/office/drawing/2014/main" id="{AF8CE48B-B859-0CC6-C650-04F85FA0C8C3}"/>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1800" dirty="0">
                <a:solidFill>
                  <a:prstClr val="black"/>
                </a:solidFill>
                <a:latin typeface="Trebuchet MS"/>
                <a:ea typeface="游ゴシック"/>
              </a:rPr>
              <a:t>ディスプレイ広告：</a:t>
            </a: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新メニュー　エントランスアド</a:t>
            </a:r>
          </a:p>
        </p:txBody>
      </p:sp>
      <p:grpSp>
        <p:nvGrpSpPr>
          <p:cNvPr id="7" name="グループ化 6">
            <a:extLst>
              <a:ext uri="{FF2B5EF4-FFF2-40B4-BE49-F238E27FC236}">
                <a16:creationId xmlns:a16="http://schemas.microsoft.com/office/drawing/2014/main" id="{AD904816-C23A-3533-2E0C-006F863A28BE}"/>
              </a:ext>
            </a:extLst>
          </p:cNvPr>
          <p:cNvGrpSpPr/>
          <p:nvPr/>
        </p:nvGrpSpPr>
        <p:grpSpPr>
          <a:xfrm>
            <a:off x="2035278" y="2451875"/>
            <a:ext cx="2304256" cy="3185155"/>
            <a:chOff x="983432" y="1836422"/>
            <a:chExt cx="2304256" cy="3185155"/>
          </a:xfrm>
        </p:grpSpPr>
        <p:pic>
          <p:nvPicPr>
            <p:cNvPr id="2" name="図 1" descr="グラフィカル ユーザー インターフェイス, アプリケーション, Web サイト&#10;&#10;AI 生成コンテンツは誤りを含む可能性があります。">
              <a:extLst>
                <a:ext uri="{FF2B5EF4-FFF2-40B4-BE49-F238E27FC236}">
                  <a16:creationId xmlns:a16="http://schemas.microsoft.com/office/drawing/2014/main" id="{BA6409DD-3000-B032-AB93-20EA18BB79E1}"/>
                </a:ext>
              </a:extLst>
            </p:cNvPr>
            <p:cNvPicPr>
              <a:picLocks noChangeAspect="1"/>
            </p:cNvPicPr>
            <p:nvPr/>
          </p:nvPicPr>
          <p:blipFill>
            <a:blip r:embed="rId2"/>
            <a:srcRect r="5882" b="37228"/>
            <a:stretch>
              <a:fillRect/>
            </a:stretch>
          </p:blipFill>
          <p:spPr>
            <a:xfrm>
              <a:off x="983432" y="1836422"/>
              <a:ext cx="2304256" cy="3185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正方形/長方形 5">
              <a:extLst>
                <a:ext uri="{FF2B5EF4-FFF2-40B4-BE49-F238E27FC236}">
                  <a16:creationId xmlns:a16="http://schemas.microsoft.com/office/drawing/2014/main" id="{8F49236D-8171-8AD6-53CD-6AD23BCB1F4C}"/>
                </a:ext>
              </a:extLst>
            </p:cNvPr>
            <p:cNvSpPr/>
            <p:nvPr/>
          </p:nvSpPr>
          <p:spPr>
            <a:xfrm>
              <a:off x="1343472" y="2204864"/>
              <a:ext cx="1512168" cy="411162"/>
            </a:xfrm>
            <a:prstGeom prst="rect">
              <a:avLst/>
            </a:prstGeom>
            <a:solidFill>
              <a:schemeClr val="bg1">
                <a:lumMod val="75000"/>
                <a:alpha val="89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grpSp>
      <p:graphicFrame>
        <p:nvGraphicFramePr>
          <p:cNvPr id="12" name="表 11">
            <a:extLst>
              <a:ext uri="{FF2B5EF4-FFF2-40B4-BE49-F238E27FC236}">
                <a16:creationId xmlns:a16="http://schemas.microsoft.com/office/drawing/2014/main" id="{85D76621-1AB9-ED3E-A6B9-44A72C63798D}"/>
              </a:ext>
            </a:extLst>
          </p:cNvPr>
          <p:cNvGraphicFramePr>
            <a:graphicFrameLocks noGrp="1"/>
          </p:cNvGraphicFramePr>
          <p:nvPr>
            <p:extLst>
              <p:ext uri="{D42A27DB-BD31-4B8C-83A1-F6EECF244321}">
                <p14:modId xmlns:p14="http://schemas.microsoft.com/office/powerpoint/2010/main" val="1332843096"/>
              </p:ext>
            </p:extLst>
          </p:nvPr>
        </p:nvGraphicFramePr>
        <p:xfrm>
          <a:off x="6268666" y="753448"/>
          <a:ext cx="5695527" cy="5875440"/>
        </p:xfrm>
        <a:graphic>
          <a:graphicData uri="http://schemas.openxmlformats.org/drawingml/2006/table">
            <a:tbl>
              <a:tblPr firstRow="1" bandRow="1">
                <a:tableStyleId>{073A0DAA-6AF3-43AB-8588-CEC1D06C72B9}</a:tableStyleId>
              </a:tblPr>
              <a:tblGrid>
                <a:gridCol w="1555526">
                  <a:extLst>
                    <a:ext uri="{9D8B030D-6E8A-4147-A177-3AD203B41FA5}">
                      <a16:colId xmlns:a16="http://schemas.microsoft.com/office/drawing/2014/main" val="1868210930"/>
                    </a:ext>
                  </a:extLst>
                </a:gridCol>
                <a:gridCol w="4140001">
                  <a:extLst>
                    <a:ext uri="{9D8B030D-6E8A-4147-A177-3AD203B41FA5}">
                      <a16:colId xmlns:a16="http://schemas.microsoft.com/office/drawing/2014/main" val="2180882156"/>
                    </a:ext>
                  </a:extLst>
                </a:gridCol>
              </a:tblGrid>
              <a:tr h="316767">
                <a:tc>
                  <a:txBody>
                    <a:bodyPr/>
                    <a:lstStyle/>
                    <a:p>
                      <a:r>
                        <a:rPr kumimoji="1" lang="ja-JP" altLang="en-US" sz="1050" dirty="0"/>
                        <a:t>メニュー名</a:t>
                      </a:r>
                      <a:endParaRPr kumimoji="1" lang="en-US" altLang="ja-JP" sz="1050" dirty="0"/>
                    </a:p>
                  </a:txBody>
                  <a:tcPr marL="72000" marR="72000" marT="72000" marB="72000" anchor="ctr">
                    <a:solidFill>
                      <a:srgbClr val="FFC000"/>
                    </a:solidFill>
                  </a:tcPr>
                </a:tc>
                <a:tc>
                  <a:txBody>
                    <a:bodyPr/>
                    <a:lstStyle/>
                    <a:p>
                      <a:r>
                        <a:rPr kumimoji="1" lang="ja-JP" altLang="en-US" sz="1050" dirty="0"/>
                        <a:t>ラージゲート</a:t>
                      </a:r>
                    </a:p>
                  </a:txBody>
                  <a:tcPr marL="72000" marR="72000" marT="72000" marB="72000" anchor="ctr">
                    <a:solidFill>
                      <a:srgbClr val="FFC000"/>
                    </a:solidFill>
                  </a:tcPr>
                </a:tc>
                <a:extLst>
                  <a:ext uri="{0D108BD9-81ED-4DB2-BD59-A6C34878D82A}">
                    <a16:rowId xmlns:a16="http://schemas.microsoft.com/office/drawing/2014/main" val="1853849928"/>
                  </a:ext>
                </a:extLst>
              </a:tr>
              <a:tr h="316767">
                <a:tc>
                  <a:txBody>
                    <a:bodyPr/>
                    <a:lstStyle/>
                    <a:p>
                      <a:pPr algn="l"/>
                      <a:r>
                        <a:rPr kumimoji="1" lang="ja-JP" altLang="en-US" sz="1050" b="1" dirty="0"/>
                        <a:t>掲載媒体</a:t>
                      </a:r>
                    </a:p>
                  </a:txBody>
                  <a:tcPr marL="72000" marR="72000" marT="72000" marB="72000">
                    <a:solidFill>
                      <a:srgbClr val="FFF4D1"/>
                    </a:solidFill>
                  </a:tcPr>
                </a:tc>
                <a:tc>
                  <a:txBody>
                    <a:bodyPr/>
                    <a:lstStyle/>
                    <a:p>
                      <a:pPr algn="l"/>
                      <a:r>
                        <a:rPr kumimoji="1" lang="ja-JP" altLang="en-US" sz="1050" b="1" dirty="0"/>
                        <a:t>日経ウーマン </a:t>
                      </a:r>
                      <a:r>
                        <a:rPr kumimoji="1" lang="en-US" altLang="ja-JP" sz="1050" b="1" dirty="0"/>
                        <a:t>Web</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2437112898"/>
                  </a:ext>
                </a:extLst>
              </a:tr>
              <a:tr h="316767">
                <a:tc>
                  <a:txBody>
                    <a:bodyPr/>
                    <a:lstStyle/>
                    <a:p>
                      <a:pPr algn="l"/>
                      <a:r>
                        <a:rPr kumimoji="1" lang="ja-JP" altLang="en-US" sz="1050" b="1" dirty="0"/>
                        <a:t>掲載面</a:t>
                      </a:r>
                    </a:p>
                  </a:txBody>
                  <a:tcPr marL="72000" marR="72000" marT="72000" marB="72000">
                    <a:solidFill>
                      <a:srgbClr val="FFF4D1"/>
                    </a:solidFill>
                  </a:tcPr>
                </a:tc>
                <a:tc>
                  <a:txBody>
                    <a:bodyPr/>
                    <a:lstStyle/>
                    <a:p>
                      <a:pPr algn="l"/>
                      <a:r>
                        <a:rPr kumimoji="1" lang="en-US" altLang="ja-JP" sz="1050" b="1" dirty="0"/>
                        <a:t>PC</a:t>
                      </a:r>
                      <a:r>
                        <a:rPr kumimoji="1" lang="ja-JP" altLang="en-US" sz="1050" b="1" dirty="0"/>
                        <a:t>全ページ　</a:t>
                      </a:r>
                      <a:r>
                        <a:rPr kumimoji="1" lang="en-US" altLang="ja-JP" sz="1050" b="1" dirty="0"/>
                        <a:t>*</a:t>
                      </a:r>
                      <a:r>
                        <a:rPr kumimoji="1" lang="ja-JP" altLang="en-US" sz="1050" b="1" dirty="0"/>
                        <a:t>一部ページを除く</a:t>
                      </a:r>
                    </a:p>
                  </a:txBody>
                  <a:tcPr marL="72000" marR="72000" marT="72000" marB="72000">
                    <a:solidFill>
                      <a:srgbClr val="FFF4D1"/>
                    </a:solidFill>
                  </a:tcPr>
                </a:tc>
                <a:extLst>
                  <a:ext uri="{0D108BD9-81ED-4DB2-BD59-A6C34878D82A}">
                    <a16:rowId xmlns:a16="http://schemas.microsoft.com/office/drawing/2014/main" val="3853301974"/>
                  </a:ext>
                </a:extLst>
              </a:tr>
              <a:tr h="316767">
                <a:tc>
                  <a:txBody>
                    <a:bodyPr/>
                    <a:lstStyle/>
                    <a:p>
                      <a:pPr algn="l"/>
                      <a:r>
                        <a:rPr kumimoji="1" lang="ja-JP" altLang="en-US" sz="1050" b="1" dirty="0"/>
                        <a:t>掲載位置</a:t>
                      </a:r>
                    </a:p>
                  </a:txBody>
                  <a:tcPr marL="72000" marR="72000" marT="72000" marB="72000">
                    <a:solidFill>
                      <a:srgbClr val="FFF4D1"/>
                    </a:solidFill>
                  </a:tcPr>
                </a:tc>
                <a:tc>
                  <a:txBody>
                    <a:bodyPr/>
                    <a:lstStyle/>
                    <a:p>
                      <a:pPr algn="l"/>
                      <a:r>
                        <a:rPr kumimoji="1" lang="en-US" altLang="ja-JP" sz="1050" b="1" dirty="0"/>
                        <a:t>PC</a:t>
                      </a:r>
                      <a:r>
                        <a:rPr kumimoji="1" lang="ja-JP" altLang="en-US" sz="1050" b="1" dirty="0"/>
                        <a:t>ページ上部＋左右＋第一レクタングル</a:t>
                      </a:r>
                    </a:p>
                  </a:txBody>
                  <a:tcPr marL="72000" marR="72000" marT="72000" marB="72000">
                    <a:solidFill>
                      <a:srgbClr val="FFF4D1"/>
                    </a:solidFill>
                  </a:tcPr>
                </a:tc>
                <a:extLst>
                  <a:ext uri="{0D108BD9-81ED-4DB2-BD59-A6C34878D82A}">
                    <a16:rowId xmlns:a16="http://schemas.microsoft.com/office/drawing/2014/main" val="573244624"/>
                  </a:ext>
                </a:extLst>
              </a:tr>
              <a:tr h="316767">
                <a:tc>
                  <a:txBody>
                    <a:bodyPr/>
                    <a:lstStyle/>
                    <a:p>
                      <a:pPr algn="l"/>
                      <a:r>
                        <a:rPr kumimoji="1" lang="ja-JP" altLang="en-US" sz="1050" b="1" dirty="0"/>
                        <a:t>表示形式</a:t>
                      </a:r>
                    </a:p>
                  </a:txBody>
                  <a:tcPr marL="72000" marR="72000" marT="72000" marB="72000">
                    <a:solidFill>
                      <a:srgbClr val="FFF4D1"/>
                    </a:solidFill>
                  </a:tcPr>
                </a:tc>
                <a:tc>
                  <a:txBody>
                    <a:bodyPr/>
                    <a:lstStyle/>
                    <a:p>
                      <a:pPr algn="l"/>
                      <a:r>
                        <a:rPr kumimoji="1" lang="ja-JP" altLang="en-US" sz="1050" b="1" dirty="0"/>
                        <a:t>ローテーション</a:t>
                      </a:r>
                    </a:p>
                  </a:txBody>
                  <a:tcPr marL="72000" marR="72000" marT="72000" marB="72000">
                    <a:solidFill>
                      <a:srgbClr val="FFF4D1"/>
                    </a:solidFill>
                  </a:tcPr>
                </a:tc>
                <a:extLst>
                  <a:ext uri="{0D108BD9-81ED-4DB2-BD59-A6C34878D82A}">
                    <a16:rowId xmlns:a16="http://schemas.microsoft.com/office/drawing/2014/main" val="490476437"/>
                  </a:ext>
                </a:extLst>
              </a:tr>
              <a:tr h="483496">
                <a:tc>
                  <a:txBody>
                    <a:bodyPr/>
                    <a:lstStyle/>
                    <a:p>
                      <a:pPr algn="l"/>
                      <a:r>
                        <a:rPr kumimoji="1" lang="ja-JP" altLang="en-US" sz="1050" b="1" dirty="0"/>
                        <a:t>原稿規定</a:t>
                      </a:r>
                    </a:p>
                  </a:txBody>
                  <a:tcPr marL="72000" marR="72000" marT="72000" marB="72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ヘッドバナー：</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1440 x 80 </a:t>
                      </a:r>
                      <a:b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サイドバナー：</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120 x 600</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レクタングル：</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300×250</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336×280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0" i="0" u="none" strike="noStrike" baseline="0"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baseline="0" dirty="0">
                          <a:solidFill>
                            <a:srgbClr val="000000"/>
                          </a:solidFill>
                          <a:effectLst/>
                          <a:latin typeface="游ゴシック" panose="020B0400000000000000" pitchFamily="50" charset="-128"/>
                          <a:ea typeface="游ゴシック" panose="020B0400000000000000" pitchFamily="50" charset="-128"/>
                        </a:rPr>
                        <a:t>画像サイズは左右</a:t>
                      </a:r>
                      <a:r>
                        <a:rPr lang="en-US" altLang="ja-JP" sz="800" b="0" i="0" u="none" strike="noStrike" baseline="0"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baseline="0" dirty="0">
                          <a:solidFill>
                            <a:srgbClr val="000000"/>
                          </a:solidFill>
                          <a:effectLst/>
                          <a:latin typeface="游ゴシック" panose="020B0400000000000000" pitchFamily="50" charset="-128"/>
                          <a:ea typeface="游ゴシック" panose="020B0400000000000000" pitchFamily="50" charset="-128"/>
                        </a:rPr>
                        <a:t>天地（単位はピクセル）</a:t>
                      </a:r>
                    </a:p>
                  </a:txBody>
                  <a:tcPr marL="72000" marR="72000" marT="72000" marB="72000">
                    <a:solidFill>
                      <a:srgbClr val="FFF4D1"/>
                    </a:solidFill>
                  </a:tcPr>
                </a:tc>
                <a:extLst>
                  <a:ext uri="{0D108BD9-81ED-4DB2-BD59-A6C34878D82A}">
                    <a16:rowId xmlns:a16="http://schemas.microsoft.com/office/drawing/2014/main" val="2918322274"/>
                  </a:ext>
                </a:extLst>
              </a:tr>
              <a:tr h="316767">
                <a:tc>
                  <a:txBody>
                    <a:bodyPr/>
                    <a:lstStyle/>
                    <a:p>
                      <a:pPr algn="l"/>
                      <a:r>
                        <a:rPr lang="ja-JP" altLang="en-US" sz="1050" b="1" dirty="0">
                          <a:latin typeface="+mn-ea"/>
                          <a:ea typeface="+mn-ea"/>
                        </a:rPr>
                        <a:t>形式</a:t>
                      </a:r>
                      <a:r>
                        <a:rPr lang="en-US" altLang="ja-JP" sz="1050" b="1" dirty="0">
                          <a:latin typeface="+mn-ea"/>
                          <a:ea typeface="+mn-ea"/>
                        </a:rPr>
                        <a:t>/</a:t>
                      </a:r>
                      <a:r>
                        <a:rPr lang="ja-JP" altLang="en-US" sz="1050" b="1" dirty="0">
                          <a:latin typeface="+mn-ea"/>
                          <a:ea typeface="+mn-ea"/>
                        </a:rPr>
                        <a:t>ファイルサイズ</a:t>
                      </a:r>
                      <a:endParaRPr kumimoji="1" lang="ja-JP" altLang="en-US" sz="1050" b="1" dirty="0">
                        <a:latin typeface="+mn-ea"/>
                        <a:ea typeface="+mn-ea"/>
                      </a:endParaRPr>
                    </a:p>
                  </a:txBody>
                  <a:tcPr marL="72000" marR="72000" marT="72000" marB="72000">
                    <a:solidFill>
                      <a:srgbClr val="FFF4D1"/>
                    </a:solidFill>
                  </a:tcPr>
                </a:tc>
                <a:tc>
                  <a:txBody>
                    <a:bodyPr/>
                    <a:lstStyle/>
                    <a:p>
                      <a:pPr algn="l"/>
                      <a:r>
                        <a:rPr kumimoji="1" lang="ja-JP" altLang="en-US" sz="900" b="1" dirty="0"/>
                        <a:t> </a:t>
                      </a:r>
                      <a:r>
                        <a:rPr kumimoji="1" lang="en-US" altLang="ja-JP" sz="900" b="1" dirty="0"/>
                        <a:t>HTML5</a:t>
                      </a:r>
                      <a:r>
                        <a:rPr kumimoji="1" lang="ja-JP" altLang="en-US" sz="900" b="1" dirty="0"/>
                        <a:t>、</a:t>
                      </a:r>
                      <a:r>
                        <a:rPr kumimoji="1" lang="en-US" altLang="ja-JP" sz="900" b="1" dirty="0"/>
                        <a:t>GIF</a:t>
                      </a:r>
                      <a:r>
                        <a:rPr kumimoji="1" lang="ja-JP" altLang="en-US" sz="900" b="1" dirty="0"/>
                        <a:t>、</a:t>
                      </a:r>
                      <a:r>
                        <a:rPr kumimoji="1" lang="en-US" altLang="ja-JP" sz="900" b="1" dirty="0"/>
                        <a:t>JPEG</a:t>
                      </a:r>
                      <a:r>
                        <a:rPr kumimoji="1" lang="ja-JP" altLang="en-US" sz="900" b="1" dirty="0"/>
                        <a:t>、</a:t>
                      </a:r>
                      <a:r>
                        <a:rPr kumimoji="1" lang="en-US" altLang="ja-JP" sz="900" b="1" dirty="0"/>
                        <a:t>PNG</a:t>
                      </a:r>
                    </a:p>
                    <a:p>
                      <a:pPr algn="l"/>
                      <a:r>
                        <a:rPr kumimoji="1" lang="ja-JP" altLang="en-US" sz="900" b="1" dirty="0"/>
                        <a:t>　　ヘッドバナー：</a:t>
                      </a:r>
                      <a:r>
                        <a:rPr kumimoji="1" lang="en-US" altLang="ja-JP" sz="900" b="1" dirty="0"/>
                        <a:t>150KB</a:t>
                      </a:r>
                      <a:r>
                        <a:rPr kumimoji="1" lang="ja-JP" altLang="en-US" sz="900" b="1" dirty="0"/>
                        <a:t>以内</a:t>
                      </a:r>
                    </a:p>
                    <a:p>
                      <a:pPr algn="l"/>
                      <a:r>
                        <a:rPr kumimoji="1" lang="ja-JP" altLang="en-US" sz="900" b="1" dirty="0"/>
                        <a:t>　　サイドバナー：</a:t>
                      </a:r>
                      <a:r>
                        <a:rPr kumimoji="1" lang="en-US" altLang="ja-JP" sz="900" b="1" dirty="0"/>
                        <a:t>150KB</a:t>
                      </a:r>
                      <a:r>
                        <a:rPr kumimoji="1" lang="ja-JP" altLang="en-US" sz="900" b="1" dirty="0"/>
                        <a:t>以内</a:t>
                      </a:r>
                    </a:p>
                    <a:p>
                      <a:pPr algn="l"/>
                      <a:r>
                        <a:rPr kumimoji="1" lang="ja-JP" altLang="en-US" sz="900" b="1" dirty="0"/>
                        <a:t>　　レクタングル：</a:t>
                      </a:r>
                      <a:r>
                        <a:rPr kumimoji="1" lang="en-US" altLang="ja-JP" sz="900" b="1" dirty="0"/>
                        <a:t>150KB</a:t>
                      </a:r>
                      <a:r>
                        <a:rPr kumimoji="1" lang="ja-JP" altLang="en-US" sz="900" b="1" dirty="0"/>
                        <a:t>以内</a:t>
                      </a:r>
                    </a:p>
                  </a:txBody>
                  <a:tcPr marL="72000" marR="72000" marT="72000" marB="72000">
                    <a:solidFill>
                      <a:srgbClr val="FFF4D1"/>
                    </a:solidFill>
                  </a:tcPr>
                </a:tc>
                <a:extLst>
                  <a:ext uri="{0D108BD9-81ED-4DB2-BD59-A6C34878D82A}">
                    <a16:rowId xmlns:a16="http://schemas.microsoft.com/office/drawing/2014/main" val="1174208388"/>
                  </a:ext>
                </a:extLst>
              </a:tr>
              <a:tr h="316767">
                <a:tc>
                  <a:txBody>
                    <a:bodyPr/>
                    <a:lstStyle/>
                    <a:p>
                      <a:pPr algn="l"/>
                      <a:r>
                        <a:rPr kumimoji="1" lang="ja-JP" altLang="en-US" sz="1050" b="1" dirty="0"/>
                        <a:t>掲載期間</a:t>
                      </a:r>
                    </a:p>
                  </a:txBody>
                  <a:tcPr marL="72000" marR="72000" marT="72000" marB="72000">
                    <a:solidFill>
                      <a:srgbClr val="FFF4D1"/>
                    </a:solidFill>
                  </a:tcPr>
                </a:tc>
                <a:tc>
                  <a:txBody>
                    <a:bodyPr/>
                    <a:lstStyle/>
                    <a:p>
                      <a:pPr algn="l"/>
                      <a:r>
                        <a:rPr kumimoji="1" lang="ja-JP" altLang="en-US" sz="1050" b="1" dirty="0"/>
                        <a:t>任意</a:t>
                      </a:r>
                    </a:p>
                  </a:txBody>
                  <a:tcPr marL="72000" marR="72000" marT="72000" marB="72000">
                    <a:solidFill>
                      <a:srgbClr val="FFF4D1"/>
                    </a:solidFill>
                  </a:tcPr>
                </a:tc>
                <a:extLst>
                  <a:ext uri="{0D108BD9-81ED-4DB2-BD59-A6C34878D82A}">
                    <a16:rowId xmlns:a16="http://schemas.microsoft.com/office/drawing/2014/main" val="711263072"/>
                  </a:ext>
                </a:extLst>
              </a:tr>
              <a:tr h="316767">
                <a:tc>
                  <a:txBody>
                    <a:bodyPr/>
                    <a:lstStyle/>
                    <a:p>
                      <a:pPr algn="l"/>
                      <a:r>
                        <a:rPr kumimoji="1" lang="ja-JP" altLang="en-US" sz="1050" b="1" dirty="0"/>
                        <a:t>掲載開始日</a:t>
                      </a:r>
                    </a:p>
                  </a:txBody>
                  <a:tcPr marL="72000" marR="72000" marT="72000" marB="72000">
                    <a:solidFill>
                      <a:srgbClr val="FFF4D1"/>
                    </a:solidFill>
                  </a:tcPr>
                </a:tc>
                <a:tc>
                  <a:txBody>
                    <a:bodyPr/>
                    <a:lstStyle/>
                    <a:p>
                      <a:pPr algn="l"/>
                      <a:r>
                        <a:rPr kumimoji="1" lang="ja-JP" altLang="en-US" sz="1050" b="1" dirty="0"/>
                        <a:t>任意の営業日</a:t>
                      </a:r>
                    </a:p>
                  </a:txBody>
                  <a:tcPr marL="72000" marR="72000" marT="72000" marB="72000">
                    <a:solidFill>
                      <a:srgbClr val="FFF4D1"/>
                    </a:solidFill>
                  </a:tcPr>
                </a:tc>
                <a:extLst>
                  <a:ext uri="{0D108BD9-81ED-4DB2-BD59-A6C34878D82A}">
                    <a16:rowId xmlns:a16="http://schemas.microsoft.com/office/drawing/2014/main" val="4187047976"/>
                  </a:ext>
                </a:extLst>
              </a:tr>
              <a:tr h="316767">
                <a:tc>
                  <a:txBody>
                    <a:bodyPr/>
                    <a:lstStyle/>
                    <a:p>
                      <a:pPr algn="l"/>
                      <a:r>
                        <a:rPr kumimoji="1" lang="ja-JP" altLang="en-US" sz="1050" b="1" dirty="0"/>
                        <a:t>保証形態</a:t>
                      </a:r>
                    </a:p>
                  </a:txBody>
                  <a:tcPr marL="72000" marR="72000" marT="72000" marB="72000">
                    <a:solidFill>
                      <a:srgbClr val="FFF4D1"/>
                    </a:solidFill>
                  </a:tcPr>
                </a:tc>
                <a:tc>
                  <a:txBody>
                    <a:bodyPr/>
                    <a:lstStyle/>
                    <a:p>
                      <a:pPr algn="l"/>
                      <a:r>
                        <a:rPr kumimoji="1" lang="ja-JP" altLang="en-US" sz="1050" b="1" dirty="0"/>
                        <a:t>インプレッション保証</a:t>
                      </a:r>
                    </a:p>
                  </a:txBody>
                  <a:tcPr marL="72000" marR="72000" marT="72000" marB="72000">
                    <a:solidFill>
                      <a:srgbClr val="FFF4D1"/>
                    </a:solidFill>
                  </a:tcPr>
                </a:tc>
                <a:extLst>
                  <a:ext uri="{0D108BD9-81ED-4DB2-BD59-A6C34878D82A}">
                    <a16:rowId xmlns:a16="http://schemas.microsoft.com/office/drawing/2014/main" val="3036091506"/>
                  </a:ext>
                </a:extLst>
              </a:tr>
              <a:tr h="316767">
                <a:tc>
                  <a:txBody>
                    <a:bodyPr/>
                    <a:lstStyle/>
                    <a:p>
                      <a:pPr algn="l"/>
                      <a:r>
                        <a:rPr kumimoji="1" lang="ja-JP" altLang="en-US" sz="1050" b="1" dirty="0"/>
                        <a:t>料金</a:t>
                      </a:r>
                    </a:p>
                  </a:txBody>
                  <a:tcPr marL="72000" marR="72000" marT="72000" marB="72000">
                    <a:solidFill>
                      <a:srgbClr val="FFF4D1"/>
                    </a:solidFill>
                  </a:tcPr>
                </a:tc>
                <a:tc>
                  <a:txBody>
                    <a:bodyPr/>
                    <a:lstStyle/>
                    <a:p>
                      <a:pPr algn="l"/>
                      <a:r>
                        <a:rPr kumimoji="1" lang="ja-JP" altLang="en-US" sz="1800" b="1" dirty="0"/>
                        <a:t>￥</a:t>
                      </a:r>
                      <a:r>
                        <a:rPr kumimoji="1" lang="en-US" altLang="ja-JP" sz="1800" b="1" dirty="0"/>
                        <a:t>9.5</a:t>
                      </a:r>
                      <a:r>
                        <a:rPr kumimoji="1" lang="ja-JP" altLang="en-US" sz="1050" b="1" dirty="0"/>
                        <a:t>／</a:t>
                      </a:r>
                      <a:r>
                        <a:rPr kumimoji="1" lang="en-US" altLang="ja-JP" sz="1050" b="1" dirty="0"/>
                        <a:t>imp</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3857387276"/>
                  </a:ext>
                </a:extLst>
              </a:tr>
              <a:tr h="374792">
                <a:tc>
                  <a:txBody>
                    <a:bodyPr/>
                    <a:lstStyle/>
                    <a:p>
                      <a:pPr algn="l"/>
                      <a:r>
                        <a:rPr kumimoji="1" lang="ja-JP" altLang="en-US" sz="1050" b="1" dirty="0"/>
                        <a:t>入稿〆切</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kumimoji="1" lang="en-US" altLang="ja-JP" sz="1050" b="1" dirty="0"/>
                        <a:t>12</a:t>
                      </a:r>
                      <a:r>
                        <a:rPr kumimoji="1" lang="ja-JP" altLang="en-US" sz="1050" b="1" dirty="0"/>
                        <a:t>営業日前</a:t>
                      </a:r>
                    </a:p>
                  </a:txBody>
                  <a:tcPr marL="72000" marR="72000" marT="72000" marB="72000">
                    <a:solidFill>
                      <a:srgbClr val="FFF4D1"/>
                    </a:solidFill>
                  </a:tcPr>
                </a:tc>
                <a:extLst>
                  <a:ext uri="{0D108BD9-81ED-4DB2-BD59-A6C34878D82A}">
                    <a16:rowId xmlns:a16="http://schemas.microsoft.com/office/drawing/2014/main" val="486803579"/>
                  </a:ext>
                </a:extLst>
              </a:tr>
              <a:tr h="1105084">
                <a:tc>
                  <a:txBody>
                    <a:bodyPr/>
                    <a:lstStyle/>
                    <a:p>
                      <a:pPr algn="l"/>
                      <a:r>
                        <a:rPr kumimoji="1" lang="ja-JP" altLang="en-US" sz="1050" b="1" dirty="0"/>
                        <a:t>備考</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lang="en-US" altLang="ja-JP" sz="900" b="0" dirty="0"/>
                        <a:t>※</a:t>
                      </a:r>
                      <a:r>
                        <a:rPr lang="ja-JP" altLang="en-US" sz="900" b="0" dirty="0"/>
                        <a:t> </a:t>
                      </a:r>
                      <a:r>
                        <a:rPr lang="ja-JP" altLang="en-US" sz="900" b="1" dirty="0"/>
                        <a:t>料金には別途消費税がかかります。</a:t>
                      </a:r>
                      <a:endParaRPr lang="en-US" altLang="ja-JP" sz="900" b="1" dirty="0"/>
                    </a:p>
                    <a:p>
                      <a:pPr marL="171450" indent="-171450" algn="l">
                        <a:lnSpc>
                          <a:spcPct val="150000"/>
                        </a:lnSpc>
                        <a:buFont typeface="Yu Gothic" panose="020B0400000000000000" pitchFamily="50" charset="-128"/>
                        <a:buChar char="※"/>
                      </a:pPr>
                      <a:r>
                        <a:rPr lang="ja-JP" altLang="en-US" sz="900" b="1" dirty="0"/>
                        <a:t>料金、枠数、仕様等は、予告なく変更する場合がございます。</a:t>
                      </a:r>
                      <a:endParaRPr lang="en-US" altLang="ja-JP" sz="900" b="1" dirty="0"/>
                    </a:p>
                    <a:p>
                      <a:pPr marL="171450" indent="-171450" algn="l">
                        <a:lnSpc>
                          <a:spcPct val="150000"/>
                        </a:lnSpc>
                        <a:buFont typeface="Yu Gothic" panose="020B0400000000000000" pitchFamily="50" charset="-128"/>
                        <a:buChar char="※"/>
                      </a:pPr>
                      <a:r>
                        <a:rPr lang="ja-JP" altLang="en-US" sz="900" b="1" dirty="0"/>
                        <a:t>申込み、入稿については別途資料でご確認ください。</a:t>
                      </a:r>
                      <a:endParaRPr lang="en-US" altLang="ja-JP" sz="900" b="1" dirty="0"/>
                    </a:p>
                    <a:p>
                      <a:pPr marL="171450" indent="-171450" algn="l">
                        <a:lnSpc>
                          <a:spcPct val="150000"/>
                        </a:lnSpc>
                        <a:buFont typeface="Yu Gothic" panose="020B0400000000000000" pitchFamily="50" charset="-128"/>
                        <a:buChar char="※"/>
                      </a:pPr>
                      <a:r>
                        <a:rPr lang="en-US" altLang="ja-JP" sz="900" b="1" dirty="0"/>
                        <a:t>※</a:t>
                      </a:r>
                      <a:r>
                        <a:rPr lang="ja-JP" altLang="en-US" sz="900" b="1" dirty="0"/>
                        <a:t>エントランスアドは </a:t>
                      </a:r>
                      <a:r>
                        <a:rPr lang="en-US" altLang="ja-JP" sz="900" b="1" dirty="0"/>
                        <a:t>12 </a:t>
                      </a:r>
                      <a:r>
                        <a:rPr lang="ja-JP" altLang="en-US" sz="900" b="1" dirty="0"/>
                        <a:t>営業日前までに原稿案をお送りください。</a:t>
                      </a:r>
                    </a:p>
                    <a:p>
                      <a:pPr marL="171450" indent="-171450" algn="l">
                        <a:lnSpc>
                          <a:spcPct val="150000"/>
                        </a:lnSpc>
                        <a:buFont typeface="Yu Gothic" panose="020B0400000000000000" pitchFamily="50" charset="-128"/>
                        <a:buChar char="※"/>
                      </a:pPr>
                      <a:r>
                        <a:rPr lang="ja-JP" altLang="en-US" sz="900" b="1" dirty="0"/>
                        <a:t>媒体判断により お断りまたは修正をお願いする場合があります。</a:t>
                      </a:r>
                      <a:endParaRPr lang="en-US" altLang="ja-JP" sz="900" b="1" dirty="0"/>
                    </a:p>
                  </a:txBody>
                  <a:tcPr marL="72000" marR="72000" marT="72000" marB="144000">
                    <a:solidFill>
                      <a:srgbClr val="FFF4D1"/>
                    </a:solidFill>
                  </a:tcPr>
                </a:tc>
                <a:extLst>
                  <a:ext uri="{0D108BD9-81ED-4DB2-BD59-A6C34878D82A}">
                    <a16:rowId xmlns:a16="http://schemas.microsoft.com/office/drawing/2014/main" val="160517368"/>
                  </a:ext>
                </a:extLst>
              </a:tr>
            </a:tbl>
          </a:graphicData>
        </a:graphic>
      </p:graphicFrame>
      <p:sp>
        <p:nvSpPr>
          <p:cNvPr id="37" name="正方形/長方形 36">
            <a:extLst>
              <a:ext uri="{FF2B5EF4-FFF2-40B4-BE49-F238E27FC236}">
                <a16:creationId xmlns:a16="http://schemas.microsoft.com/office/drawing/2014/main" id="{30D371EB-AA31-C4C0-C3E0-078F7C24B134}"/>
              </a:ext>
            </a:extLst>
          </p:cNvPr>
          <p:cNvSpPr/>
          <p:nvPr/>
        </p:nvSpPr>
        <p:spPr>
          <a:xfrm>
            <a:off x="1991544" y="2370708"/>
            <a:ext cx="2394408" cy="3293465"/>
          </a:xfrm>
          <a:prstGeom prst="rect">
            <a:avLst/>
          </a:prstGeom>
          <a:solidFill>
            <a:srgbClr val="E7E6E6">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noAutofit/>
          </a:bodyPr>
          <a:lstStyle/>
          <a:p>
            <a:pPr algn="ctr">
              <a:lnSpc>
                <a:spcPct val="150000"/>
              </a:lnSpc>
            </a:pPr>
            <a:endParaRPr kumimoji="1" lang="ja-JP" altLang="en-US" sz="1200" b="1" spc="300" dirty="0">
              <a:solidFill>
                <a:schemeClr val="bg1"/>
              </a:solidFill>
            </a:endParaRPr>
          </a:p>
        </p:txBody>
      </p:sp>
      <p:sp>
        <p:nvSpPr>
          <p:cNvPr id="9" name="正方形/長方形 8">
            <a:extLst>
              <a:ext uri="{FF2B5EF4-FFF2-40B4-BE49-F238E27FC236}">
                <a16:creationId xmlns:a16="http://schemas.microsoft.com/office/drawing/2014/main" id="{6E4DC00B-F6B9-09E4-773A-15E2F4F89B6E}"/>
              </a:ext>
            </a:extLst>
          </p:cNvPr>
          <p:cNvSpPr/>
          <p:nvPr/>
        </p:nvSpPr>
        <p:spPr>
          <a:xfrm>
            <a:off x="3621315" y="3606699"/>
            <a:ext cx="540060" cy="487370"/>
          </a:xfrm>
          <a:prstGeom prst="rect">
            <a:avLst/>
          </a:prstGeom>
          <a:solidFill>
            <a:srgbClr val="FF0000">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10" name="テキスト ボックス 9">
            <a:extLst>
              <a:ext uri="{FF2B5EF4-FFF2-40B4-BE49-F238E27FC236}">
                <a16:creationId xmlns:a16="http://schemas.microsoft.com/office/drawing/2014/main" id="{9DAB1052-2D10-F74C-ADF7-857263D57625}"/>
              </a:ext>
            </a:extLst>
          </p:cNvPr>
          <p:cNvSpPr txBox="1"/>
          <p:nvPr/>
        </p:nvSpPr>
        <p:spPr bwMode="auto">
          <a:xfrm>
            <a:off x="3547446" y="3775147"/>
            <a:ext cx="720080" cy="538609"/>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AD</a:t>
            </a:r>
          </a:p>
          <a:p>
            <a:pPr algn="ctr"/>
            <a:endParaRPr kumimoji="1" lang="ja-JP" altLang="en-US" sz="2400" b="1" spc="300" dirty="0">
              <a:latin typeface="+mn-ea"/>
              <a:cs typeface="メイリオ" pitchFamily="50" charset="-128"/>
            </a:endParaRPr>
          </a:p>
        </p:txBody>
      </p:sp>
      <p:sp>
        <p:nvSpPr>
          <p:cNvPr id="8" name="テキスト ボックス 7">
            <a:extLst>
              <a:ext uri="{FF2B5EF4-FFF2-40B4-BE49-F238E27FC236}">
                <a16:creationId xmlns:a16="http://schemas.microsoft.com/office/drawing/2014/main" id="{51AA5F01-6978-836A-13BD-72A9AF756B36}"/>
              </a:ext>
            </a:extLst>
          </p:cNvPr>
          <p:cNvSpPr txBox="1"/>
          <p:nvPr/>
        </p:nvSpPr>
        <p:spPr>
          <a:xfrm>
            <a:off x="401221" y="1177699"/>
            <a:ext cx="5472608" cy="482120"/>
          </a:xfrm>
          <a:prstGeom prst="rect">
            <a:avLst/>
          </a:prstGeom>
          <a:noFill/>
        </p:spPr>
        <p:txBody>
          <a:bodyPr wrap="square" lIns="0" tIns="0" rIns="0" bIns="0" rtlCol="0">
            <a:spAutoFit/>
          </a:bodyPr>
          <a:lstStyle/>
          <a:p>
            <a:pPr marL="0" marR="0" lvl="0" indent="0" defTabSz="457200" rtl="0" eaLnBrk="1" fontAlgn="auto" latinLnBrk="0" hangingPunct="1">
              <a:lnSpc>
                <a:spcPct val="15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rPr>
              <a:t>PC</a:t>
            </a: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サイトのファーストビューに編集ページを囲むように表示されるバナー。</a:t>
            </a:r>
            <a:r>
              <a:rPr kumimoji="1" lang="ja-JP" altLang="en-US" sz="1100" b="1" dirty="0">
                <a:solidFill>
                  <a:prstClr val="black"/>
                </a:solidFill>
                <a:latin typeface="Trebuchet MS"/>
                <a:ea typeface="游ゴシック"/>
              </a:rPr>
              <a:t>メッセージ性のある</a:t>
            </a: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ブランディング、認知率向上を目的とするキャンペーンにご活用ください</a:t>
            </a:r>
          </a:p>
        </p:txBody>
      </p:sp>
      <p:sp>
        <p:nvSpPr>
          <p:cNvPr id="13" name="大かっこ 12">
            <a:extLst>
              <a:ext uri="{FF2B5EF4-FFF2-40B4-BE49-F238E27FC236}">
                <a16:creationId xmlns:a16="http://schemas.microsoft.com/office/drawing/2014/main" id="{D85E4235-0167-37C6-93A1-08F8F87A63A6}"/>
              </a:ext>
            </a:extLst>
          </p:cNvPr>
          <p:cNvSpPr/>
          <p:nvPr/>
        </p:nvSpPr>
        <p:spPr>
          <a:xfrm>
            <a:off x="191345" y="1193827"/>
            <a:ext cx="5760640" cy="541558"/>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3" name="テキスト ボックス 2">
            <a:extLst>
              <a:ext uri="{FF2B5EF4-FFF2-40B4-BE49-F238E27FC236}">
                <a16:creationId xmlns:a16="http://schemas.microsoft.com/office/drawing/2014/main" id="{BFD226CC-4DFA-AABF-0B9C-45064E0A44E4}"/>
              </a:ext>
            </a:extLst>
          </p:cNvPr>
          <p:cNvSpPr txBox="1"/>
          <p:nvPr/>
        </p:nvSpPr>
        <p:spPr>
          <a:xfrm>
            <a:off x="895819" y="1815132"/>
            <a:ext cx="4583173" cy="228204"/>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dirty="0">
                <a:solidFill>
                  <a:prstClr val="black"/>
                </a:solidFill>
                <a:latin typeface="Trebuchet MS"/>
                <a:ea typeface="游ゴシック"/>
              </a:rPr>
              <a:t>PC</a:t>
            </a:r>
            <a:r>
              <a:rPr kumimoji="1" lang="ja-JP" altLang="en-US" sz="1100" b="1" dirty="0">
                <a:solidFill>
                  <a:prstClr val="black"/>
                </a:solidFill>
                <a:latin typeface="Trebuchet MS"/>
                <a:ea typeface="游ゴシック"/>
              </a:rPr>
              <a:t>トップ・記事ページ</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15" name="正方形/長方形 14">
            <a:extLst>
              <a:ext uri="{FF2B5EF4-FFF2-40B4-BE49-F238E27FC236}">
                <a16:creationId xmlns:a16="http://schemas.microsoft.com/office/drawing/2014/main" id="{E4CD7585-6D32-4B77-3A7C-E3BA746FE187}"/>
              </a:ext>
            </a:extLst>
          </p:cNvPr>
          <p:cNvSpPr/>
          <p:nvPr/>
        </p:nvSpPr>
        <p:spPr>
          <a:xfrm>
            <a:off x="2408048" y="2820317"/>
            <a:ext cx="1512168" cy="411162"/>
          </a:xfrm>
          <a:prstGeom prst="rect">
            <a:avLst/>
          </a:prstGeom>
          <a:solidFill>
            <a:schemeClr val="bg1">
              <a:lumMod val="75000"/>
              <a:alpha val="89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5" name="スライド番号プレースホルダー 10">
            <a:extLst>
              <a:ext uri="{FF2B5EF4-FFF2-40B4-BE49-F238E27FC236}">
                <a16:creationId xmlns:a16="http://schemas.microsoft.com/office/drawing/2014/main" id="{B257877B-DE2D-9038-8AB2-C2A1636192A9}"/>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14" name="テキスト ボックス 13">
            <a:extLst>
              <a:ext uri="{FF2B5EF4-FFF2-40B4-BE49-F238E27FC236}">
                <a16:creationId xmlns:a16="http://schemas.microsoft.com/office/drawing/2014/main" id="{89D46157-6B0A-08FF-A697-2941CFFEB723}"/>
              </a:ext>
            </a:extLst>
          </p:cNvPr>
          <p:cNvSpPr txBox="1"/>
          <p:nvPr/>
        </p:nvSpPr>
        <p:spPr bwMode="auto">
          <a:xfrm>
            <a:off x="8039489" y="6594053"/>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＊バナーなどメディア掲載費用は全てグロス、外税です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117742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990CD-BAC0-794F-6CA1-49FEB5CAE514}"/>
            </a:ext>
          </a:extLst>
        </p:cNvPr>
        <p:cNvGrpSpPr/>
        <p:nvPr/>
      </p:nvGrpSpPr>
      <p:grpSpPr>
        <a:xfrm>
          <a:off x="0" y="0"/>
          <a:ext cx="0" cy="0"/>
          <a:chOff x="0" y="0"/>
          <a:chExt cx="0" cy="0"/>
        </a:xfrm>
      </p:grpSpPr>
      <p:pic>
        <p:nvPicPr>
          <p:cNvPr id="16" name="図 15" descr="グラフィカル ユーザー インターフェイス, アプリケーション, Web サイト, Teams&#10;&#10;AI 生成コンテンツは誤りを含む可能性があります。">
            <a:extLst>
              <a:ext uri="{FF2B5EF4-FFF2-40B4-BE49-F238E27FC236}">
                <a16:creationId xmlns:a16="http://schemas.microsoft.com/office/drawing/2014/main" id="{DC6AAE18-EF01-90FD-E084-45F439730C01}"/>
              </a:ext>
            </a:extLst>
          </p:cNvPr>
          <p:cNvPicPr>
            <a:picLocks noChangeAspect="1"/>
          </p:cNvPicPr>
          <p:nvPr/>
        </p:nvPicPr>
        <p:blipFill>
          <a:blip r:embed="rId2"/>
          <a:stretch>
            <a:fillRect/>
          </a:stretch>
        </p:blipFill>
        <p:spPr>
          <a:xfrm>
            <a:off x="2067828" y="1734871"/>
            <a:ext cx="1821682" cy="4859182"/>
          </a:xfrm>
          <a:prstGeom prst="rect">
            <a:avLst/>
          </a:prstGeom>
          <a:ln>
            <a:solidFill>
              <a:schemeClr val="tx1">
                <a:lumMod val="50000"/>
                <a:lumOff val="50000"/>
              </a:schemeClr>
            </a:solidFill>
          </a:ln>
        </p:spPr>
      </p:pic>
      <p:sp>
        <p:nvSpPr>
          <p:cNvPr id="4" name="タイトル 1">
            <a:extLst>
              <a:ext uri="{FF2B5EF4-FFF2-40B4-BE49-F238E27FC236}">
                <a16:creationId xmlns:a16="http://schemas.microsoft.com/office/drawing/2014/main" id="{61B98CE2-463E-D6A8-F670-431CE4BD245C}"/>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1800" dirty="0">
                <a:solidFill>
                  <a:prstClr val="black"/>
                </a:solidFill>
                <a:latin typeface="Trebuchet MS"/>
                <a:ea typeface="游ゴシック"/>
              </a:rPr>
              <a:t>ディスプレイ広告：</a:t>
            </a: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新メニュー　インリード動画</a:t>
            </a:r>
          </a:p>
        </p:txBody>
      </p:sp>
      <p:graphicFrame>
        <p:nvGraphicFramePr>
          <p:cNvPr id="12" name="表 11">
            <a:extLst>
              <a:ext uri="{FF2B5EF4-FFF2-40B4-BE49-F238E27FC236}">
                <a16:creationId xmlns:a16="http://schemas.microsoft.com/office/drawing/2014/main" id="{335ACCAD-0C2D-ECA9-2A43-721D2F09234E}"/>
              </a:ext>
            </a:extLst>
          </p:cNvPr>
          <p:cNvGraphicFramePr>
            <a:graphicFrameLocks noGrp="1"/>
          </p:cNvGraphicFramePr>
          <p:nvPr>
            <p:extLst>
              <p:ext uri="{D42A27DB-BD31-4B8C-83A1-F6EECF244321}">
                <p14:modId xmlns:p14="http://schemas.microsoft.com/office/powerpoint/2010/main" val="66668238"/>
              </p:ext>
            </p:extLst>
          </p:nvPr>
        </p:nvGraphicFramePr>
        <p:xfrm>
          <a:off x="6305128" y="885974"/>
          <a:ext cx="5560229" cy="5441023"/>
        </p:xfrm>
        <a:graphic>
          <a:graphicData uri="http://schemas.openxmlformats.org/drawingml/2006/table">
            <a:tbl>
              <a:tblPr firstRow="1" bandRow="1">
                <a:tableStyleId>{073A0DAA-6AF3-43AB-8588-CEC1D06C72B9}</a:tableStyleId>
              </a:tblPr>
              <a:tblGrid>
                <a:gridCol w="1345801">
                  <a:extLst>
                    <a:ext uri="{9D8B030D-6E8A-4147-A177-3AD203B41FA5}">
                      <a16:colId xmlns:a16="http://schemas.microsoft.com/office/drawing/2014/main" val="1868210930"/>
                    </a:ext>
                  </a:extLst>
                </a:gridCol>
                <a:gridCol w="4214428">
                  <a:extLst>
                    <a:ext uri="{9D8B030D-6E8A-4147-A177-3AD203B41FA5}">
                      <a16:colId xmlns:a16="http://schemas.microsoft.com/office/drawing/2014/main" val="2180882156"/>
                    </a:ext>
                  </a:extLst>
                </a:gridCol>
              </a:tblGrid>
              <a:tr h="316767">
                <a:tc>
                  <a:txBody>
                    <a:bodyPr/>
                    <a:lstStyle/>
                    <a:p>
                      <a:r>
                        <a:rPr kumimoji="1" lang="ja-JP" altLang="en-US" sz="1050" dirty="0"/>
                        <a:t>メニュー名</a:t>
                      </a:r>
                      <a:endParaRPr kumimoji="1" lang="en-US" altLang="ja-JP" sz="1050" dirty="0"/>
                    </a:p>
                  </a:txBody>
                  <a:tcPr marL="72000" marR="72000" marT="72000" marB="72000" anchor="ctr">
                    <a:solidFill>
                      <a:srgbClr val="FFC000"/>
                    </a:solidFill>
                  </a:tcPr>
                </a:tc>
                <a:tc>
                  <a:txBody>
                    <a:bodyPr/>
                    <a:lstStyle/>
                    <a:p>
                      <a:r>
                        <a:rPr kumimoji="1" lang="ja-JP" altLang="en-US" sz="1050" dirty="0"/>
                        <a:t>ラージゲート</a:t>
                      </a:r>
                    </a:p>
                  </a:txBody>
                  <a:tcPr marL="72000" marR="72000" marT="72000" marB="72000" anchor="ctr">
                    <a:solidFill>
                      <a:srgbClr val="FFC000"/>
                    </a:solidFill>
                  </a:tcPr>
                </a:tc>
                <a:extLst>
                  <a:ext uri="{0D108BD9-81ED-4DB2-BD59-A6C34878D82A}">
                    <a16:rowId xmlns:a16="http://schemas.microsoft.com/office/drawing/2014/main" val="1853849928"/>
                  </a:ext>
                </a:extLst>
              </a:tr>
              <a:tr h="316767">
                <a:tc>
                  <a:txBody>
                    <a:bodyPr/>
                    <a:lstStyle/>
                    <a:p>
                      <a:pPr algn="l"/>
                      <a:r>
                        <a:rPr kumimoji="1" lang="ja-JP" altLang="en-US" sz="1050" b="1" dirty="0"/>
                        <a:t>掲載媒体</a:t>
                      </a:r>
                    </a:p>
                  </a:txBody>
                  <a:tcPr marL="72000" marR="72000" marT="72000" marB="72000">
                    <a:solidFill>
                      <a:srgbClr val="FFF4D1"/>
                    </a:solidFill>
                  </a:tcPr>
                </a:tc>
                <a:tc>
                  <a:txBody>
                    <a:bodyPr/>
                    <a:lstStyle/>
                    <a:p>
                      <a:pPr algn="l"/>
                      <a:r>
                        <a:rPr kumimoji="1" lang="ja-JP" altLang="en-US" sz="1050" b="1" dirty="0"/>
                        <a:t>日経ウーマン </a:t>
                      </a:r>
                      <a:r>
                        <a:rPr kumimoji="1" lang="en-US" altLang="ja-JP" sz="1050" b="1" dirty="0"/>
                        <a:t>Web</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2437112898"/>
                  </a:ext>
                </a:extLst>
              </a:tr>
              <a:tr h="316767">
                <a:tc>
                  <a:txBody>
                    <a:bodyPr/>
                    <a:lstStyle/>
                    <a:p>
                      <a:pPr algn="l"/>
                      <a:r>
                        <a:rPr kumimoji="1" lang="ja-JP" altLang="en-US" sz="1050" b="1" dirty="0"/>
                        <a:t>掲載面</a:t>
                      </a:r>
                    </a:p>
                  </a:txBody>
                  <a:tcPr marL="72000" marR="72000" marT="72000" marB="72000">
                    <a:solidFill>
                      <a:srgbClr val="FFF4D1"/>
                    </a:solidFill>
                  </a:tcPr>
                </a:tc>
                <a:tc>
                  <a:txBody>
                    <a:bodyPr/>
                    <a:lstStyle/>
                    <a:p>
                      <a:pPr algn="l"/>
                      <a:r>
                        <a:rPr kumimoji="1" lang="en-US" altLang="ja-JP" sz="1050" b="1" dirty="0"/>
                        <a:t>PC</a:t>
                      </a:r>
                      <a:r>
                        <a:rPr kumimoji="1" lang="ja-JP" altLang="en-US" sz="1050" b="1" dirty="0"/>
                        <a:t>記事ページ</a:t>
                      </a:r>
                    </a:p>
                  </a:txBody>
                  <a:tcPr marL="72000" marR="72000" marT="72000" marB="72000">
                    <a:solidFill>
                      <a:srgbClr val="FFF4D1"/>
                    </a:solidFill>
                  </a:tcPr>
                </a:tc>
                <a:extLst>
                  <a:ext uri="{0D108BD9-81ED-4DB2-BD59-A6C34878D82A}">
                    <a16:rowId xmlns:a16="http://schemas.microsoft.com/office/drawing/2014/main" val="3853301974"/>
                  </a:ext>
                </a:extLst>
              </a:tr>
              <a:tr h="316767">
                <a:tc>
                  <a:txBody>
                    <a:bodyPr/>
                    <a:lstStyle/>
                    <a:p>
                      <a:pPr algn="l"/>
                      <a:r>
                        <a:rPr kumimoji="1" lang="ja-JP" altLang="en-US" sz="1050" b="1" dirty="0"/>
                        <a:t>掲載位置</a:t>
                      </a:r>
                    </a:p>
                  </a:txBody>
                  <a:tcPr marL="72000" marR="72000" marT="72000" marB="72000">
                    <a:solidFill>
                      <a:srgbClr val="FFF4D1"/>
                    </a:solidFill>
                  </a:tcPr>
                </a:tc>
                <a:tc>
                  <a:txBody>
                    <a:bodyPr/>
                    <a:lstStyle/>
                    <a:p>
                      <a:pPr algn="l"/>
                      <a:r>
                        <a:rPr kumimoji="1" lang="ja-JP" altLang="en-US" sz="1050" b="1" dirty="0"/>
                        <a:t>記事本文直下</a:t>
                      </a:r>
                    </a:p>
                  </a:txBody>
                  <a:tcPr marL="72000" marR="72000" marT="72000" marB="72000">
                    <a:solidFill>
                      <a:srgbClr val="FFF4D1"/>
                    </a:solidFill>
                  </a:tcPr>
                </a:tc>
                <a:extLst>
                  <a:ext uri="{0D108BD9-81ED-4DB2-BD59-A6C34878D82A}">
                    <a16:rowId xmlns:a16="http://schemas.microsoft.com/office/drawing/2014/main" val="573244624"/>
                  </a:ext>
                </a:extLst>
              </a:tr>
              <a:tr h="316767">
                <a:tc>
                  <a:txBody>
                    <a:bodyPr/>
                    <a:lstStyle/>
                    <a:p>
                      <a:pPr algn="l"/>
                      <a:r>
                        <a:rPr kumimoji="1" lang="ja-JP" altLang="en-US" sz="1050" b="1" dirty="0"/>
                        <a:t>表示形式</a:t>
                      </a:r>
                    </a:p>
                  </a:txBody>
                  <a:tcPr marL="72000" marR="72000" marT="72000" marB="72000">
                    <a:solidFill>
                      <a:srgbClr val="FFF4D1"/>
                    </a:solidFill>
                  </a:tcPr>
                </a:tc>
                <a:tc>
                  <a:txBody>
                    <a:bodyPr/>
                    <a:lstStyle/>
                    <a:p>
                      <a:pPr algn="l"/>
                      <a:r>
                        <a:rPr kumimoji="1" lang="ja-JP" altLang="en-US" sz="1050" b="1" dirty="0"/>
                        <a:t>ローテーション</a:t>
                      </a:r>
                    </a:p>
                  </a:txBody>
                  <a:tcPr marL="72000" marR="72000" marT="72000" marB="72000">
                    <a:solidFill>
                      <a:srgbClr val="FFF4D1"/>
                    </a:solidFill>
                  </a:tcPr>
                </a:tc>
                <a:extLst>
                  <a:ext uri="{0D108BD9-81ED-4DB2-BD59-A6C34878D82A}">
                    <a16:rowId xmlns:a16="http://schemas.microsoft.com/office/drawing/2014/main" val="490476437"/>
                  </a:ext>
                </a:extLst>
              </a:tr>
              <a:tr h="483496">
                <a:tc>
                  <a:txBody>
                    <a:bodyPr/>
                    <a:lstStyle/>
                    <a:p>
                      <a:pPr algn="l"/>
                      <a:r>
                        <a:rPr kumimoji="1" lang="ja-JP" altLang="en-US" sz="1050" b="1" dirty="0"/>
                        <a:t>原稿規定</a:t>
                      </a:r>
                    </a:p>
                  </a:txBody>
                  <a:tcPr marL="72000" marR="72000" marT="72000" marB="72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dirty="0"/>
                        <a:t>アスペクト比</a:t>
                      </a:r>
                      <a:r>
                        <a:rPr lang="en-US" altLang="ja-JP" sz="800" b="1" dirty="0"/>
                        <a:t>16:9</a:t>
                      </a:r>
                      <a:r>
                        <a:rPr lang="ja-JP" altLang="en-US" sz="800" b="1" dirty="0"/>
                        <a:t>（</a:t>
                      </a:r>
                      <a:r>
                        <a:rPr lang="en-US" altLang="ja-JP" sz="800" b="1" dirty="0"/>
                        <a:t>1920×1080</a:t>
                      </a:r>
                      <a:r>
                        <a:rPr lang="ja-JP" altLang="en-US" sz="800" b="1" dirty="0"/>
                        <a:t>以内）</a:t>
                      </a:r>
                      <a:br>
                        <a:rPr lang="ja-JP" altLang="en-US" sz="800" b="1" dirty="0"/>
                      </a:br>
                      <a:r>
                        <a:rPr lang="ja-JP" altLang="en-US" sz="800" b="1" dirty="0"/>
                        <a:t>　　</a:t>
                      </a:r>
                      <a:r>
                        <a:rPr lang="en-US" altLang="ja-JP" sz="800" b="1" dirty="0"/>
                        <a:t>※</a:t>
                      </a:r>
                      <a:r>
                        <a:rPr lang="ja-JP" altLang="en-US" sz="800" b="1" dirty="0"/>
                        <a:t>掲出場所によって表示はリサイズされる可能性があります</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2000" marR="72000" marT="72000" marB="72000">
                    <a:solidFill>
                      <a:srgbClr val="FFF4D1"/>
                    </a:solidFill>
                  </a:tcPr>
                </a:tc>
                <a:extLst>
                  <a:ext uri="{0D108BD9-81ED-4DB2-BD59-A6C34878D82A}">
                    <a16:rowId xmlns:a16="http://schemas.microsoft.com/office/drawing/2014/main" val="2918322274"/>
                  </a:ext>
                </a:extLst>
              </a:tr>
              <a:tr h="483496">
                <a:tc>
                  <a:txBody>
                    <a:bodyPr/>
                    <a:lstStyle/>
                    <a:p>
                      <a:pPr algn="l"/>
                      <a:r>
                        <a:rPr kumimoji="1" lang="ja-JP" altLang="en-US" sz="1050" b="1" dirty="0"/>
                        <a:t>形式／ファイルサイズ</a:t>
                      </a:r>
                    </a:p>
                  </a:txBody>
                  <a:tcPr marL="72000" marR="72000" marT="72000" marB="72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MP4 / 10MB</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以内（</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4MB</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以内推奨）、</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30</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秒以内</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動画は配信時デバイスに合わせて最適化されます</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2000" marR="72000" marT="72000" marB="72000">
                    <a:solidFill>
                      <a:srgbClr val="FFF4D1"/>
                    </a:solidFill>
                  </a:tcPr>
                </a:tc>
                <a:extLst>
                  <a:ext uri="{0D108BD9-81ED-4DB2-BD59-A6C34878D82A}">
                    <a16:rowId xmlns:a16="http://schemas.microsoft.com/office/drawing/2014/main" val="4142872362"/>
                  </a:ext>
                </a:extLst>
              </a:tr>
              <a:tr h="316767">
                <a:tc>
                  <a:txBody>
                    <a:bodyPr/>
                    <a:lstStyle/>
                    <a:p>
                      <a:pPr algn="l"/>
                      <a:r>
                        <a:rPr kumimoji="1" lang="ja-JP" altLang="en-US" sz="1050" b="1" dirty="0"/>
                        <a:t>掲載期間</a:t>
                      </a:r>
                    </a:p>
                  </a:txBody>
                  <a:tcPr marL="72000" marR="72000" marT="72000" marB="72000">
                    <a:solidFill>
                      <a:srgbClr val="FFF4D1"/>
                    </a:solidFill>
                  </a:tcPr>
                </a:tc>
                <a:tc>
                  <a:txBody>
                    <a:bodyPr/>
                    <a:lstStyle/>
                    <a:p>
                      <a:pPr algn="l"/>
                      <a:r>
                        <a:rPr kumimoji="1" lang="ja-JP" altLang="en-US" sz="1050" b="1" dirty="0"/>
                        <a:t>任意</a:t>
                      </a:r>
                    </a:p>
                  </a:txBody>
                  <a:tcPr marL="72000" marR="72000" marT="72000" marB="72000">
                    <a:solidFill>
                      <a:srgbClr val="FFF4D1"/>
                    </a:solidFill>
                  </a:tcPr>
                </a:tc>
                <a:extLst>
                  <a:ext uri="{0D108BD9-81ED-4DB2-BD59-A6C34878D82A}">
                    <a16:rowId xmlns:a16="http://schemas.microsoft.com/office/drawing/2014/main" val="711263072"/>
                  </a:ext>
                </a:extLst>
              </a:tr>
              <a:tr h="316767">
                <a:tc>
                  <a:txBody>
                    <a:bodyPr/>
                    <a:lstStyle/>
                    <a:p>
                      <a:pPr algn="l"/>
                      <a:r>
                        <a:rPr kumimoji="1" lang="ja-JP" altLang="en-US" sz="1050" b="1" dirty="0"/>
                        <a:t>掲載開始日</a:t>
                      </a:r>
                    </a:p>
                  </a:txBody>
                  <a:tcPr marL="72000" marR="72000" marT="72000" marB="72000">
                    <a:solidFill>
                      <a:srgbClr val="FFF4D1"/>
                    </a:solidFill>
                  </a:tcPr>
                </a:tc>
                <a:tc>
                  <a:txBody>
                    <a:bodyPr/>
                    <a:lstStyle/>
                    <a:p>
                      <a:pPr algn="l"/>
                      <a:r>
                        <a:rPr kumimoji="1" lang="ja-JP" altLang="en-US" sz="1050" b="1" dirty="0"/>
                        <a:t>任意の営業日</a:t>
                      </a:r>
                    </a:p>
                  </a:txBody>
                  <a:tcPr marL="72000" marR="72000" marT="72000" marB="72000">
                    <a:solidFill>
                      <a:srgbClr val="FFF4D1"/>
                    </a:solidFill>
                  </a:tcPr>
                </a:tc>
                <a:extLst>
                  <a:ext uri="{0D108BD9-81ED-4DB2-BD59-A6C34878D82A}">
                    <a16:rowId xmlns:a16="http://schemas.microsoft.com/office/drawing/2014/main" val="4187047976"/>
                  </a:ext>
                </a:extLst>
              </a:tr>
              <a:tr h="316767">
                <a:tc>
                  <a:txBody>
                    <a:bodyPr/>
                    <a:lstStyle/>
                    <a:p>
                      <a:pPr algn="l"/>
                      <a:r>
                        <a:rPr kumimoji="1" lang="ja-JP" altLang="en-US" sz="1050" b="1" dirty="0"/>
                        <a:t>保証形態</a:t>
                      </a:r>
                    </a:p>
                  </a:txBody>
                  <a:tcPr marL="72000" marR="72000" marT="72000" marB="72000">
                    <a:solidFill>
                      <a:srgbClr val="FFF4D1"/>
                    </a:solidFill>
                  </a:tcPr>
                </a:tc>
                <a:tc>
                  <a:txBody>
                    <a:bodyPr/>
                    <a:lstStyle/>
                    <a:p>
                      <a:pPr algn="l"/>
                      <a:r>
                        <a:rPr kumimoji="1" lang="ja-JP" altLang="en-US" sz="1050" b="1" dirty="0"/>
                        <a:t>インプレッション保証</a:t>
                      </a:r>
                    </a:p>
                  </a:txBody>
                  <a:tcPr marL="72000" marR="72000" marT="72000" marB="72000">
                    <a:solidFill>
                      <a:srgbClr val="FFF4D1"/>
                    </a:solidFill>
                  </a:tcPr>
                </a:tc>
                <a:extLst>
                  <a:ext uri="{0D108BD9-81ED-4DB2-BD59-A6C34878D82A}">
                    <a16:rowId xmlns:a16="http://schemas.microsoft.com/office/drawing/2014/main" val="3036091506"/>
                  </a:ext>
                </a:extLst>
              </a:tr>
              <a:tr h="316767">
                <a:tc>
                  <a:txBody>
                    <a:bodyPr/>
                    <a:lstStyle/>
                    <a:p>
                      <a:pPr algn="l"/>
                      <a:r>
                        <a:rPr kumimoji="1" lang="ja-JP" altLang="en-US" sz="1050" b="1" dirty="0"/>
                        <a:t>料金</a:t>
                      </a:r>
                    </a:p>
                  </a:txBody>
                  <a:tcPr marL="72000" marR="72000" marT="72000" marB="72000">
                    <a:solidFill>
                      <a:srgbClr val="FFF4D1"/>
                    </a:solidFill>
                  </a:tcPr>
                </a:tc>
                <a:tc>
                  <a:txBody>
                    <a:bodyPr/>
                    <a:lstStyle/>
                    <a:p>
                      <a:pPr algn="l"/>
                      <a:r>
                        <a:rPr kumimoji="1" lang="ja-JP" altLang="en-US" sz="1800" b="1" dirty="0"/>
                        <a:t>￥</a:t>
                      </a:r>
                      <a:r>
                        <a:rPr kumimoji="1" lang="en-US" altLang="ja-JP" sz="1800" b="1" dirty="0"/>
                        <a:t>8.5</a:t>
                      </a:r>
                      <a:r>
                        <a:rPr kumimoji="1" lang="ja-JP" altLang="en-US" sz="1050" b="1" dirty="0"/>
                        <a:t>／</a:t>
                      </a:r>
                      <a:r>
                        <a:rPr kumimoji="1" lang="en-US" altLang="ja-JP" sz="1050" b="1" dirty="0"/>
                        <a:t>imp</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3857387276"/>
                  </a:ext>
                </a:extLst>
              </a:tr>
              <a:tr h="374792">
                <a:tc>
                  <a:txBody>
                    <a:bodyPr/>
                    <a:lstStyle/>
                    <a:p>
                      <a:pPr algn="l"/>
                      <a:r>
                        <a:rPr kumimoji="1" lang="ja-JP" altLang="en-US" sz="1050" b="1" dirty="0"/>
                        <a:t>入稿〆切</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kumimoji="1" lang="en-US" altLang="ja-JP" sz="1050" b="1" dirty="0"/>
                        <a:t>10</a:t>
                      </a:r>
                      <a:r>
                        <a:rPr kumimoji="1" lang="ja-JP" altLang="en-US" sz="1050" b="1" dirty="0"/>
                        <a:t>営業日前</a:t>
                      </a:r>
                    </a:p>
                  </a:txBody>
                  <a:tcPr marL="72000" marR="72000" marT="72000" marB="72000">
                    <a:solidFill>
                      <a:srgbClr val="FFF4D1"/>
                    </a:solidFill>
                  </a:tcPr>
                </a:tc>
                <a:extLst>
                  <a:ext uri="{0D108BD9-81ED-4DB2-BD59-A6C34878D82A}">
                    <a16:rowId xmlns:a16="http://schemas.microsoft.com/office/drawing/2014/main" val="486803579"/>
                  </a:ext>
                </a:extLst>
              </a:tr>
              <a:tr h="1105084">
                <a:tc>
                  <a:txBody>
                    <a:bodyPr/>
                    <a:lstStyle/>
                    <a:p>
                      <a:pPr algn="l"/>
                      <a:r>
                        <a:rPr kumimoji="1" lang="ja-JP" altLang="en-US" sz="1050" b="1" dirty="0"/>
                        <a:t>備考</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lang="ja-JP" altLang="en-US" sz="1050" b="1" dirty="0"/>
                        <a:t>料金には別途消費税がかかります。</a:t>
                      </a:r>
                      <a:endParaRPr lang="en-US" altLang="ja-JP" sz="1050" b="1" dirty="0"/>
                    </a:p>
                    <a:p>
                      <a:pPr marL="171450" indent="-171450" algn="l">
                        <a:lnSpc>
                          <a:spcPct val="150000"/>
                        </a:lnSpc>
                        <a:buFont typeface="Yu Gothic" panose="020B0400000000000000" pitchFamily="50" charset="-128"/>
                        <a:buChar char="※"/>
                      </a:pPr>
                      <a:r>
                        <a:rPr lang="ja-JP" altLang="en-US" sz="1050" b="1" dirty="0"/>
                        <a:t>料金、枠数、仕様等は、予告なく変更する場合がございます。</a:t>
                      </a:r>
                      <a:endParaRPr lang="en-US" altLang="ja-JP" sz="1050" b="1" dirty="0"/>
                    </a:p>
                    <a:p>
                      <a:pPr marL="171450" indent="-171450" algn="l">
                        <a:lnSpc>
                          <a:spcPct val="150000"/>
                        </a:lnSpc>
                        <a:buFont typeface="Yu Gothic" panose="020B0400000000000000" pitchFamily="50" charset="-128"/>
                        <a:buChar char="※"/>
                      </a:pPr>
                      <a:r>
                        <a:rPr lang="ja-JP" altLang="en-US" sz="1050" b="1" dirty="0"/>
                        <a:t>申込み、入稿については別途資料でご確認ください。</a:t>
                      </a:r>
                      <a:endParaRPr lang="en-US" altLang="ja-JP" sz="1050" b="1" dirty="0"/>
                    </a:p>
                    <a:p>
                      <a:pPr marL="0" indent="0" algn="l">
                        <a:lnSpc>
                          <a:spcPct val="150000"/>
                        </a:lnSpc>
                        <a:buFont typeface="Yu Gothic" panose="020B0400000000000000" pitchFamily="50" charset="-128"/>
                        <a:buNone/>
                      </a:pPr>
                      <a:endParaRPr lang="en-US" altLang="ja-JP" sz="1050" b="1" dirty="0"/>
                    </a:p>
                  </a:txBody>
                  <a:tcPr marL="72000" marR="72000" marT="72000" marB="144000">
                    <a:solidFill>
                      <a:srgbClr val="FFF4D1"/>
                    </a:solidFill>
                  </a:tcPr>
                </a:tc>
                <a:extLst>
                  <a:ext uri="{0D108BD9-81ED-4DB2-BD59-A6C34878D82A}">
                    <a16:rowId xmlns:a16="http://schemas.microsoft.com/office/drawing/2014/main" val="160517368"/>
                  </a:ext>
                </a:extLst>
              </a:tr>
            </a:tbl>
          </a:graphicData>
        </a:graphic>
      </p:graphicFrame>
      <p:sp>
        <p:nvSpPr>
          <p:cNvPr id="9" name="正方形/長方形 8">
            <a:extLst>
              <a:ext uri="{FF2B5EF4-FFF2-40B4-BE49-F238E27FC236}">
                <a16:creationId xmlns:a16="http://schemas.microsoft.com/office/drawing/2014/main" id="{5627EFF0-A372-3CFC-500B-CD8FE35BAAF1}"/>
              </a:ext>
            </a:extLst>
          </p:cNvPr>
          <p:cNvSpPr/>
          <p:nvPr/>
        </p:nvSpPr>
        <p:spPr>
          <a:xfrm>
            <a:off x="2279577" y="5458579"/>
            <a:ext cx="884272" cy="533106"/>
          </a:xfrm>
          <a:prstGeom prst="rect">
            <a:avLst/>
          </a:prstGeom>
          <a:solidFill>
            <a:srgbClr val="FF00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10" name="テキスト ボックス 9">
            <a:extLst>
              <a:ext uri="{FF2B5EF4-FFF2-40B4-BE49-F238E27FC236}">
                <a16:creationId xmlns:a16="http://schemas.microsoft.com/office/drawing/2014/main" id="{3F26631D-650D-265D-A8F9-12AE9F999269}"/>
              </a:ext>
            </a:extLst>
          </p:cNvPr>
          <p:cNvSpPr txBox="1"/>
          <p:nvPr/>
        </p:nvSpPr>
        <p:spPr bwMode="auto">
          <a:xfrm>
            <a:off x="2361673" y="5589240"/>
            <a:ext cx="720080" cy="538609"/>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AD</a:t>
            </a:r>
          </a:p>
          <a:p>
            <a:pPr algn="ctr"/>
            <a:endParaRPr kumimoji="1" lang="ja-JP" altLang="en-US" sz="2400" b="1" spc="300" dirty="0">
              <a:latin typeface="+mn-ea"/>
              <a:cs typeface="メイリオ" pitchFamily="50" charset="-128"/>
            </a:endParaRPr>
          </a:p>
        </p:txBody>
      </p:sp>
      <p:sp>
        <p:nvSpPr>
          <p:cNvPr id="8" name="テキスト ボックス 7">
            <a:extLst>
              <a:ext uri="{FF2B5EF4-FFF2-40B4-BE49-F238E27FC236}">
                <a16:creationId xmlns:a16="http://schemas.microsoft.com/office/drawing/2014/main" id="{99A78BB5-C95A-89E6-C9D4-80D6AB028CBA}"/>
              </a:ext>
            </a:extLst>
          </p:cNvPr>
          <p:cNvSpPr txBox="1"/>
          <p:nvPr/>
        </p:nvSpPr>
        <p:spPr>
          <a:xfrm>
            <a:off x="873969" y="760078"/>
            <a:ext cx="4878686" cy="736035"/>
          </a:xfrm>
          <a:prstGeom prst="rect">
            <a:avLst/>
          </a:prstGeom>
          <a:noFill/>
        </p:spPr>
        <p:txBody>
          <a:bodyPr wrap="square" lIns="0" tIns="0" rIns="0" bIns="0" rtlCol="0">
            <a:spAutoFit/>
          </a:bodyPr>
          <a:lstStyle/>
          <a:p>
            <a:pPr lvl="0">
              <a:lnSpc>
                <a:spcPct val="150000"/>
              </a:lnSpc>
              <a:defRPr/>
            </a:pPr>
            <a:r>
              <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rPr>
              <a:t>PC</a:t>
            </a: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サイトの記事ページ、記事直下に表示される、動画バナー。</a:t>
            </a:r>
            <a:r>
              <a:rPr lang="ja-JP" altLang="en-US" sz="1100" b="1" dirty="0"/>
              <a:t>ユーザーが記事直下までスクロールしたタイミングで表示される動画広告です。動画コンテンツで商品・サービスのストーリーや魅力を伝えたい時にお勧めです。</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13" name="大かっこ 12">
            <a:extLst>
              <a:ext uri="{FF2B5EF4-FFF2-40B4-BE49-F238E27FC236}">
                <a16:creationId xmlns:a16="http://schemas.microsoft.com/office/drawing/2014/main" id="{B1DA0D75-6A60-606F-0E44-DC6F78955580}"/>
              </a:ext>
            </a:extLst>
          </p:cNvPr>
          <p:cNvSpPr/>
          <p:nvPr/>
        </p:nvSpPr>
        <p:spPr>
          <a:xfrm>
            <a:off x="626886" y="888822"/>
            <a:ext cx="5259987" cy="411162"/>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3" name="テキスト ボックス 2">
            <a:extLst>
              <a:ext uri="{FF2B5EF4-FFF2-40B4-BE49-F238E27FC236}">
                <a16:creationId xmlns:a16="http://schemas.microsoft.com/office/drawing/2014/main" id="{82DFA106-24CF-55A4-4445-53E8615E82BC}"/>
              </a:ext>
            </a:extLst>
          </p:cNvPr>
          <p:cNvSpPr txBox="1"/>
          <p:nvPr/>
        </p:nvSpPr>
        <p:spPr>
          <a:xfrm>
            <a:off x="626886" y="1513996"/>
            <a:ext cx="4583173" cy="228204"/>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rPr>
              <a:t>PC</a:t>
            </a: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記事ページ</a:t>
            </a:r>
          </a:p>
        </p:txBody>
      </p:sp>
      <p:sp>
        <p:nvSpPr>
          <p:cNvPr id="18" name="正方形/長方形 17">
            <a:extLst>
              <a:ext uri="{FF2B5EF4-FFF2-40B4-BE49-F238E27FC236}">
                <a16:creationId xmlns:a16="http://schemas.microsoft.com/office/drawing/2014/main" id="{142CAEC8-2DBE-24AE-6E0E-52BFD85BC906}"/>
              </a:ext>
            </a:extLst>
          </p:cNvPr>
          <p:cNvSpPr/>
          <p:nvPr/>
        </p:nvSpPr>
        <p:spPr>
          <a:xfrm>
            <a:off x="2309610" y="1963075"/>
            <a:ext cx="1338118" cy="339195"/>
          </a:xfrm>
          <a:prstGeom prst="rect">
            <a:avLst/>
          </a:prstGeom>
          <a:solidFill>
            <a:schemeClr val="bg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2" name="スライド番号プレースホルダー 10">
            <a:extLst>
              <a:ext uri="{FF2B5EF4-FFF2-40B4-BE49-F238E27FC236}">
                <a16:creationId xmlns:a16="http://schemas.microsoft.com/office/drawing/2014/main" id="{40D27086-725D-4AFA-A70D-02935C26FC8D}"/>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5" name="テキスト ボックス 4">
            <a:extLst>
              <a:ext uri="{FF2B5EF4-FFF2-40B4-BE49-F238E27FC236}">
                <a16:creationId xmlns:a16="http://schemas.microsoft.com/office/drawing/2014/main" id="{A0BDD0FD-861A-30C0-F501-F2C6A2B94D1A}"/>
              </a:ext>
            </a:extLst>
          </p:cNvPr>
          <p:cNvSpPr txBox="1"/>
          <p:nvPr/>
        </p:nvSpPr>
        <p:spPr bwMode="auto">
          <a:xfrm>
            <a:off x="8039489" y="6594053"/>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＊バナーなどメディア掲載費用は全てグロス、外税です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541916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イミング, 女性, スポーツゲーム, 水球 が含まれている画像&#10;&#10;AI 生成コンテンツは誤りを含む可能性があります。">
            <a:extLst>
              <a:ext uri="{FF2B5EF4-FFF2-40B4-BE49-F238E27FC236}">
                <a16:creationId xmlns:a16="http://schemas.microsoft.com/office/drawing/2014/main" id="{81B752A7-17C7-3A5B-2663-9295F72D6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4512"/>
            <a:ext cx="12192000" cy="5944848"/>
          </a:xfrm>
          <a:prstGeom prst="rect">
            <a:avLst/>
          </a:prstGeom>
        </p:spPr>
      </p:pic>
      <p:sp>
        <p:nvSpPr>
          <p:cNvPr id="11" name="正方形/長方形 10">
            <a:extLst>
              <a:ext uri="{FF2B5EF4-FFF2-40B4-BE49-F238E27FC236}">
                <a16:creationId xmlns:a16="http://schemas.microsoft.com/office/drawing/2014/main" id="{ADD3DAB3-A913-4383-1F82-B2DF05E9DF96}"/>
              </a:ext>
            </a:extLst>
          </p:cNvPr>
          <p:cNvSpPr/>
          <p:nvPr/>
        </p:nvSpPr>
        <p:spPr>
          <a:xfrm>
            <a:off x="0" y="4149080"/>
            <a:ext cx="12192000" cy="2072050"/>
          </a:xfrm>
          <a:prstGeom prst="rect">
            <a:avLst/>
          </a:prstGeom>
          <a:solidFill>
            <a:srgbClr val="FFFFFF">
              <a:alpha val="62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8" name="スライド番号プレースホルダー 10">
            <a:extLst>
              <a:ext uri="{FF2B5EF4-FFF2-40B4-BE49-F238E27FC236}">
                <a16:creationId xmlns:a16="http://schemas.microsoft.com/office/drawing/2014/main" id="{DA822D3D-E830-4F38-9D64-EB13ED916780}"/>
              </a:ext>
            </a:extLst>
          </p:cNvPr>
          <p:cNvSpPr txBox="1">
            <a:spLocks/>
          </p:cNvSpPr>
          <p:nvPr/>
        </p:nvSpPr>
        <p:spPr>
          <a:xfrm>
            <a:off x="11712624" y="666066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2</a:t>
            </a:fld>
            <a:endParaRPr kumimoji="1" lang="ja-JP" altLang="en-US" b="1" dirty="0"/>
          </a:p>
        </p:txBody>
      </p:sp>
      <p:sp>
        <p:nvSpPr>
          <p:cNvPr id="2" name="テキスト ボックス 1">
            <a:extLst>
              <a:ext uri="{FF2B5EF4-FFF2-40B4-BE49-F238E27FC236}">
                <a16:creationId xmlns:a16="http://schemas.microsoft.com/office/drawing/2014/main" id="{B58F7FE2-A98A-6A23-E202-F5D5615AAEB0}"/>
              </a:ext>
            </a:extLst>
          </p:cNvPr>
          <p:cNvSpPr txBox="1"/>
          <p:nvPr/>
        </p:nvSpPr>
        <p:spPr bwMode="auto">
          <a:xfrm>
            <a:off x="839416" y="1180342"/>
            <a:ext cx="10729192" cy="1938992"/>
          </a:xfrm>
          <a:prstGeom prst="rect">
            <a:avLst/>
          </a:prstGeom>
          <a:noFill/>
          <a:ln w="9525">
            <a:noFill/>
            <a:miter lim="800000"/>
            <a:headEnd/>
            <a:tailEnd/>
          </a:ln>
          <a:effectLst/>
        </p:spPr>
        <p:txBody>
          <a:bodyPr wrap="square">
            <a:spAutoFit/>
          </a:bodyPr>
          <a:lstStyle/>
          <a:p>
            <a:r>
              <a:rPr lang="en-US" altLang="ja-JP" sz="2000" b="1" dirty="0">
                <a:solidFill>
                  <a:schemeClr val="bg1"/>
                </a:solidFill>
                <a:highlight>
                  <a:srgbClr val="FF6B06"/>
                </a:highlight>
                <a:latin typeface="+mj-ea"/>
              </a:rPr>
              <a:t>2026</a:t>
            </a:r>
            <a:r>
              <a:rPr lang="ja-JP" altLang="en-US" sz="2000" b="1" dirty="0">
                <a:solidFill>
                  <a:schemeClr val="bg1"/>
                </a:solidFill>
                <a:highlight>
                  <a:srgbClr val="FF6B06"/>
                </a:highlight>
                <a:latin typeface="+mj-ea"/>
              </a:rPr>
              <a:t>年</a:t>
            </a:r>
            <a:r>
              <a:rPr lang="en-US" altLang="ja-JP" sz="2000" b="1" dirty="0">
                <a:solidFill>
                  <a:schemeClr val="bg1"/>
                </a:solidFill>
                <a:highlight>
                  <a:srgbClr val="FF6B06"/>
                </a:highlight>
                <a:latin typeface="+mj-ea"/>
              </a:rPr>
              <a:t>4</a:t>
            </a:r>
            <a:r>
              <a:rPr lang="ja-JP" altLang="en-US" sz="2000" b="1" dirty="0">
                <a:solidFill>
                  <a:schemeClr val="bg1"/>
                </a:solidFill>
                <a:highlight>
                  <a:srgbClr val="FF6B06"/>
                </a:highlight>
                <a:latin typeface="+mj-ea"/>
              </a:rPr>
              <a:t>月、ウェブメディア「日経</a:t>
            </a:r>
            <a:r>
              <a:rPr lang="en-US" altLang="ja-JP" sz="2000" b="1" dirty="0" err="1">
                <a:solidFill>
                  <a:schemeClr val="bg1"/>
                </a:solidFill>
                <a:highlight>
                  <a:srgbClr val="FF6B06"/>
                </a:highlight>
                <a:latin typeface="+mj-ea"/>
              </a:rPr>
              <a:t>xwoman</a:t>
            </a:r>
            <a:r>
              <a:rPr lang="ja-JP" altLang="en-US" sz="2000" b="1" dirty="0">
                <a:solidFill>
                  <a:schemeClr val="bg1"/>
                </a:solidFill>
                <a:highlight>
                  <a:srgbClr val="FF6B06"/>
                </a:highlight>
                <a:latin typeface="+mj-ea"/>
              </a:rPr>
              <a:t>（クロスウーマン）」は、</a:t>
            </a:r>
            <a:endParaRPr lang="en-US" altLang="ja-JP" sz="2000" b="1" dirty="0">
              <a:solidFill>
                <a:schemeClr val="bg1"/>
              </a:solidFill>
              <a:highlight>
                <a:srgbClr val="FF6B06"/>
              </a:highlight>
              <a:latin typeface="+mj-ea"/>
            </a:endParaRPr>
          </a:p>
          <a:p>
            <a:r>
              <a:rPr lang="ja-JP" altLang="en-US" sz="2000" b="1" dirty="0">
                <a:solidFill>
                  <a:schemeClr val="bg1"/>
                </a:solidFill>
                <a:highlight>
                  <a:srgbClr val="FF6B06"/>
                </a:highlight>
                <a:latin typeface="+mj-ea"/>
              </a:rPr>
              <a:t>月刊誌の「日経ウーマン」とブランド統合し、「日経ウーマン </a:t>
            </a:r>
            <a:r>
              <a:rPr lang="en-US" altLang="ja-JP" sz="2000" b="1" dirty="0">
                <a:solidFill>
                  <a:schemeClr val="bg1"/>
                </a:solidFill>
                <a:highlight>
                  <a:srgbClr val="FF6B06"/>
                </a:highlight>
                <a:latin typeface="+mj-ea"/>
              </a:rPr>
              <a:t>Web</a:t>
            </a:r>
            <a:r>
              <a:rPr lang="ja-JP" altLang="en-US" sz="2000" b="1" dirty="0">
                <a:solidFill>
                  <a:schemeClr val="bg1"/>
                </a:solidFill>
                <a:highlight>
                  <a:srgbClr val="FF6B06"/>
                </a:highlight>
                <a:latin typeface="+mj-ea"/>
              </a:rPr>
              <a:t>」として新装刊。</a:t>
            </a:r>
            <a:endParaRPr lang="en-US" altLang="ja-JP" sz="2000" b="1" dirty="0">
              <a:solidFill>
                <a:schemeClr val="bg1"/>
              </a:solidFill>
              <a:highlight>
                <a:srgbClr val="FF6B06"/>
              </a:highlight>
              <a:latin typeface="+mj-ea"/>
            </a:endParaRPr>
          </a:p>
          <a:p>
            <a:endParaRPr lang="en-US" altLang="ja-JP" sz="2000" b="1" dirty="0">
              <a:solidFill>
                <a:schemeClr val="bg1"/>
              </a:solidFill>
              <a:latin typeface="+mj-ea"/>
            </a:endParaRPr>
          </a:p>
          <a:p>
            <a:r>
              <a:rPr lang="ja-JP" altLang="en-US" sz="2000" b="1" dirty="0">
                <a:solidFill>
                  <a:schemeClr val="bg1"/>
                </a:solidFill>
                <a:highlight>
                  <a:srgbClr val="FF6B06"/>
                </a:highlight>
                <a:latin typeface="+mj-ea"/>
              </a:rPr>
              <a:t>やりがいをもって働き、人生を豊かに生きたい女性たちを応援するコンテンツ発信に、</a:t>
            </a:r>
            <a:endParaRPr lang="en-US" altLang="ja-JP" sz="2000" b="1" dirty="0">
              <a:solidFill>
                <a:schemeClr val="bg1"/>
              </a:solidFill>
              <a:highlight>
                <a:srgbClr val="FF6B06"/>
              </a:highlight>
              <a:latin typeface="+mj-ea"/>
            </a:endParaRPr>
          </a:p>
          <a:p>
            <a:r>
              <a:rPr lang="ja-JP" altLang="en-US" sz="2000" b="1" dirty="0">
                <a:solidFill>
                  <a:schemeClr val="bg1"/>
                </a:solidFill>
                <a:highlight>
                  <a:srgbClr val="FF6B06"/>
                </a:highlight>
                <a:latin typeface="+mj-ea"/>
              </a:rPr>
              <a:t>より一層力を入れるとともに、企業のダイバーシティ推進に役立つ記事やサービスを</a:t>
            </a:r>
            <a:endParaRPr lang="en-US" altLang="ja-JP" sz="2000" b="1" dirty="0">
              <a:solidFill>
                <a:schemeClr val="bg1"/>
              </a:solidFill>
              <a:highlight>
                <a:srgbClr val="FF6B06"/>
              </a:highlight>
              <a:latin typeface="+mj-ea"/>
            </a:endParaRPr>
          </a:p>
          <a:p>
            <a:r>
              <a:rPr lang="ja-JP" altLang="en-US" sz="2000" b="1" dirty="0">
                <a:solidFill>
                  <a:schemeClr val="bg1"/>
                </a:solidFill>
                <a:highlight>
                  <a:srgbClr val="FF6B06"/>
                </a:highlight>
                <a:latin typeface="+mj-ea"/>
              </a:rPr>
              <a:t>大幅に拡充してまいります。</a:t>
            </a:r>
            <a:endParaRPr lang="en-US" altLang="ja-JP" sz="2000" b="1" dirty="0">
              <a:solidFill>
                <a:schemeClr val="bg1"/>
              </a:solidFill>
              <a:highlight>
                <a:srgbClr val="FF6B06"/>
              </a:highlight>
              <a:latin typeface="+mj-ea"/>
            </a:endParaRPr>
          </a:p>
        </p:txBody>
      </p:sp>
      <p:sp>
        <p:nvSpPr>
          <p:cNvPr id="18" name="正方形/長方形 17">
            <a:extLst>
              <a:ext uri="{FF2B5EF4-FFF2-40B4-BE49-F238E27FC236}">
                <a16:creationId xmlns:a16="http://schemas.microsoft.com/office/drawing/2014/main" id="{3ED5220B-8886-44FF-BB5C-7DB791C3BFB7}"/>
              </a:ext>
            </a:extLst>
          </p:cNvPr>
          <p:cNvSpPr/>
          <p:nvPr/>
        </p:nvSpPr>
        <p:spPr>
          <a:xfrm>
            <a:off x="1703512" y="4427820"/>
            <a:ext cx="7488832" cy="141577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100" b="1" spc="300" dirty="0">
                <a:latin typeface="+mn-ea"/>
              </a:rPr>
              <a:t>女性活躍推進に取り組む企業の裾野は広がりつつあるものの、ロールモデルの少なさや、キャリア形成と子育ての両立の難しさは依然として日本の大きな課題です。</a:t>
            </a:r>
            <a:endParaRPr lang="en-US" altLang="ja-JP" sz="1100" b="1" spc="300" dirty="0">
              <a:latin typeface="+mn-ea"/>
            </a:endParaRPr>
          </a:p>
          <a:p>
            <a:pPr>
              <a:spcAft>
                <a:spcPts val="600"/>
              </a:spcAft>
            </a:pPr>
            <a:r>
              <a:rPr lang="ja-JP" altLang="en-US" sz="1100" b="1" spc="300" dirty="0">
                <a:latin typeface="+mn-ea"/>
              </a:rPr>
              <a:t>「日経ウーマン</a:t>
            </a:r>
            <a:r>
              <a:rPr lang="en-US" altLang="ja-JP" sz="1100" b="1" spc="300" dirty="0">
                <a:latin typeface="+mn-ea"/>
              </a:rPr>
              <a:t>Web</a:t>
            </a:r>
            <a:r>
              <a:rPr lang="ja-JP" altLang="en-US" sz="1100" b="1" spc="300" dirty="0">
                <a:latin typeface="+mn-ea"/>
              </a:rPr>
              <a:t>」では、やりがいをもって働き、人生を豊かに生きたい女性たちに</a:t>
            </a:r>
            <a:endParaRPr lang="en-US" altLang="ja-JP" sz="1100" b="1" spc="300" dirty="0">
              <a:latin typeface="+mn-ea"/>
            </a:endParaRPr>
          </a:p>
          <a:p>
            <a:pPr>
              <a:spcAft>
                <a:spcPts val="600"/>
              </a:spcAft>
            </a:pPr>
            <a:r>
              <a:rPr lang="ja-JP" altLang="en-US" sz="1100" b="1" spc="300" dirty="0">
                <a:latin typeface="+mn-ea"/>
              </a:rPr>
              <a:t>向けたコンテンツの発信に、より一層力を入れていきます。</a:t>
            </a:r>
            <a:endParaRPr lang="en-US" altLang="ja-JP" sz="1100" b="1" spc="300" dirty="0">
              <a:latin typeface="+mn-ea"/>
            </a:endParaRPr>
          </a:p>
          <a:p>
            <a:pPr>
              <a:spcAft>
                <a:spcPts val="600"/>
              </a:spcAft>
            </a:pPr>
            <a:r>
              <a:rPr lang="ja-JP" altLang="en-US" sz="1100" b="1" spc="300" dirty="0">
                <a:latin typeface="+mn-ea"/>
              </a:rPr>
              <a:t>同時に、企業における課題の解決に役立つ記事やサービスを大幅に拡充します。</a:t>
            </a:r>
            <a:endParaRPr lang="en-US" altLang="ja-JP" sz="1100" b="1" spc="300" dirty="0">
              <a:latin typeface="+mn-ea"/>
            </a:endParaRPr>
          </a:p>
          <a:p>
            <a:pPr>
              <a:spcAft>
                <a:spcPts val="600"/>
              </a:spcAft>
            </a:pPr>
            <a:r>
              <a:rPr lang="ja-JP" altLang="en-US" sz="1100" b="1" spc="300" dirty="0">
                <a:latin typeface="+mn-ea"/>
              </a:rPr>
              <a:t>「変えたい」「変わらなければ」を応援する情報とノウハウを、力を込めてお届けします。</a:t>
            </a:r>
            <a:endParaRPr lang="en-US" altLang="ja-JP" sz="1100" b="1" spc="300" dirty="0">
              <a:latin typeface="+mn-ea"/>
            </a:endParaRPr>
          </a:p>
        </p:txBody>
      </p:sp>
      <p:pic>
        <p:nvPicPr>
          <p:cNvPr id="3" name="図 2">
            <a:extLst>
              <a:ext uri="{FF2B5EF4-FFF2-40B4-BE49-F238E27FC236}">
                <a16:creationId xmlns:a16="http://schemas.microsoft.com/office/drawing/2014/main" id="{DCEE6D7E-B4DF-4C05-B2AE-E5B938DBF3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5864" y="5657233"/>
            <a:ext cx="2436135" cy="809965"/>
          </a:xfrm>
          <a:prstGeom prst="rect">
            <a:avLst/>
          </a:prstGeom>
        </p:spPr>
      </p:pic>
      <p:sp>
        <p:nvSpPr>
          <p:cNvPr id="26" name="正方形/長方形 25">
            <a:extLst>
              <a:ext uri="{FF2B5EF4-FFF2-40B4-BE49-F238E27FC236}">
                <a16:creationId xmlns:a16="http://schemas.microsoft.com/office/drawing/2014/main" id="{49D58392-53BB-414E-AA71-BFBE5539066B}"/>
              </a:ext>
            </a:extLst>
          </p:cNvPr>
          <p:cNvSpPr/>
          <p:nvPr/>
        </p:nvSpPr>
        <p:spPr>
          <a:xfrm>
            <a:off x="9984432" y="5668935"/>
            <a:ext cx="2436135" cy="768480"/>
          </a:xfrm>
          <a:prstGeom prst="rect">
            <a:avLst/>
          </a:prstGeom>
        </p:spPr>
        <p:txBody>
          <a:bodyPr wrap="square">
            <a:spAutoFit/>
          </a:bodyPr>
          <a:lstStyle/>
          <a:p>
            <a:pPr>
              <a:lnSpc>
                <a:spcPct val="150000"/>
              </a:lnSpc>
            </a:pPr>
            <a:r>
              <a:rPr lang="ja-JP" altLang="en-US" sz="1000" b="1" dirty="0">
                <a:solidFill>
                  <a:schemeClr val="bg1"/>
                </a:solidFill>
              </a:rPr>
              <a:t>日経ウーマン </a:t>
            </a:r>
            <a:r>
              <a:rPr lang="en-US" altLang="ja-JP" sz="1000" b="1" dirty="0">
                <a:solidFill>
                  <a:schemeClr val="bg1"/>
                </a:solidFill>
              </a:rPr>
              <a:t>Web</a:t>
            </a:r>
            <a:r>
              <a:rPr lang="ja-JP" altLang="en-US" sz="1000" b="1" dirty="0">
                <a:solidFill>
                  <a:schemeClr val="bg1"/>
                </a:solidFill>
              </a:rPr>
              <a:t>編集長　</a:t>
            </a:r>
          </a:p>
          <a:p>
            <a:pPr>
              <a:lnSpc>
                <a:spcPct val="150000"/>
              </a:lnSpc>
            </a:pPr>
            <a:r>
              <a:rPr lang="ja-JP" altLang="en-US" sz="1300" b="1" dirty="0">
                <a:solidFill>
                  <a:schemeClr val="bg1"/>
                </a:solidFill>
              </a:rPr>
              <a:t>片野  温</a:t>
            </a:r>
            <a:endParaRPr lang="en-US" altLang="ja-JP" sz="1300" b="1" dirty="0">
              <a:solidFill>
                <a:schemeClr val="bg1"/>
              </a:solidFill>
            </a:endParaRPr>
          </a:p>
          <a:p>
            <a:pPr>
              <a:lnSpc>
                <a:spcPct val="150000"/>
              </a:lnSpc>
            </a:pPr>
            <a:r>
              <a:rPr lang="ja-JP" altLang="en-US" sz="700" b="1" dirty="0">
                <a:solidFill>
                  <a:schemeClr val="bg1"/>
                </a:solidFill>
              </a:rPr>
              <a:t>（かたの まどか）</a:t>
            </a:r>
          </a:p>
        </p:txBody>
      </p:sp>
      <p:pic>
        <p:nvPicPr>
          <p:cNvPr id="1026" name="Picture 2">
            <a:extLst>
              <a:ext uri="{FF2B5EF4-FFF2-40B4-BE49-F238E27FC236}">
                <a16:creationId xmlns:a16="http://schemas.microsoft.com/office/drawing/2014/main" id="{D4EF6145-9D38-83AF-331F-9BD6DAD50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2424" y="3443870"/>
            <a:ext cx="1907047" cy="220581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7D76E918-4834-2C2E-97D1-412B9440692D}"/>
              </a:ext>
            </a:extLst>
          </p:cNvPr>
          <p:cNvSpPr txBox="1"/>
          <p:nvPr/>
        </p:nvSpPr>
        <p:spPr>
          <a:xfrm>
            <a:off x="216024" y="-124745"/>
            <a:ext cx="10104087" cy="1415772"/>
          </a:xfrm>
          <a:prstGeom prst="rect">
            <a:avLst/>
          </a:prstGeom>
          <a:noFill/>
        </p:spPr>
        <p:txBody>
          <a:bodyPr wrap="square" rtlCol="0">
            <a:spAutoFit/>
          </a:bodyPr>
          <a:lstStyle/>
          <a:p>
            <a:r>
              <a:rPr lang="ja-JP" altLang="en-US" sz="2800" b="1" dirty="0"/>
              <a:t>　　　　　　　　</a:t>
            </a:r>
            <a:r>
              <a:rPr lang="ja-JP" altLang="en-US" b="1" dirty="0"/>
              <a:t>日経クロスウーマンは「日経ウーマン </a:t>
            </a:r>
            <a:r>
              <a:rPr lang="en-US" altLang="ja-JP" b="1" dirty="0"/>
              <a:t>Web</a:t>
            </a:r>
            <a:r>
              <a:rPr lang="ja-JP" altLang="en-US" b="1" dirty="0"/>
              <a:t>」に</a:t>
            </a:r>
            <a:endParaRPr lang="en-US" altLang="ja-JP" b="1" dirty="0"/>
          </a:p>
          <a:p>
            <a:r>
              <a:rPr lang="ja-JP" altLang="en-US" sz="3000" b="1" dirty="0"/>
              <a:t>　　　　　　　</a:t>
            </a:r>
            <a:r>
              <a:rPr lang="en-US" altLang="ja-JP" sz="3000" b="1" dirty="0"/>
              <a:t>2026</a:t>
            </a:r>
            <a:r>
              <a:rPr lang="ja-JP" altLang="en-US" sz="3000" b="1" dirty="0"/>
              <a:t>年</a:t>
            </a:r>
            <a:r>
              <a:rPr lang="en-US" altLang="ja-JP" sz="3000" b="1" dirty="0"/>
              <a:t>4</a:t>
            </a:r>
            <a:r>
              <a:rPr lang="ja-JP" altLang="en-US" sz="3000" b="1" dirty="0"/>
              <a:t>月、</a:t>
            </a:r>
            <a:r>
              <a:rPr lang="ja-JP" altLang="en-US" sz="3000" b="1" dirty="0">
                <a:solidFill>
                  <a:srgbClr val="FF0000"/>
                </a:solidFill>
              </a:rPr>
              <a:t>リニューアル新装刊</a:t>
            </a:r>
            <a:endParaRPr lang="en-US" altLang="ja-JP" sz="3000" b="1" dirty="0">
              <a:solidFill>
                <a:srgbClr val="FF0000"/>
              </a:solidFill>
            </a:endParaRPr>
          </a:p>
          <a:p>
            <a:endParaRPr kumimoji="1" lang="ja-JP" altLang="en-US" sz="2800" b="1" dirty="0"/>
          </a:p>
        </p:txBody>
      </p:sp>
    </p:spTree>
    <p:extLst>
      <p:ext uri="{BB962C8B-B14F-4D97-AF65-F5344CB8AC3E}">
        <p14:creationId xmlns:p14="http://schemas.microsoft.com/office/powerpoint/2010/main" val="715771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AF8DF-3DF2-0D3B-DBBA-35342A0D0D6D}"/>
            </a:ext>
          </a:extLst>
        </p:cNvPr>
        <p:cNvGrpSpPr/>
        <p:nvPr/>
      </p:nvGrpSpPr>
      <p:grpSpPr>
        <a:xfrm>
          <a:off x="0" y="0"/>
          <a:ext cx="0" cy="0"/>
          <a:chOff x="0" y="0"/>
          <a:chExt cx="0" cy="0"/>
        </a:xfrm>
      </p:grpSpPr>
      <p:pic>
        <p:nvPicPr>
          <p:cNvPr id="6" name="図 5" descr="グラフィカル ユーザー インターフェイス, アプリケーション, Web サイト&#10;&#10;AI 生成コンテンツは誤りを含む可能性があります。">
            <a:extLst>
              <a:ext uri="{FF2B5EF4-FFF2-40B4-BE49-F238E27FC236}">
                <a16:creationId xmlns:a16="http://schemas.microsoft.com/office/drawing/2014/main" id="{3911EBF7-D359-F814-4402-3674A31D32E2}"/>
              </a:ext>
            </a:extLst>
          </p:cNvPr>
          <p:cNvPicPr>
            <a:picLocks noChangeAspect="1"/>
          </p:cNvPicPr>
          <p:nvPr/>
        </p:nvPicPr>
        <p:blipFill>
          <a:blip r:embed="rId2"/>
          <a:stretch>
            <a:fillRect/>
          </a:stretch>
        </p:blipFill>
        <p:spPr>
          <a:xfrm>
            <a:off x="1854880" y="1759711"/>
            <a:ext cx="2225203" cy="4611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表 1">
            <a:extLst>
              <a:ext uri="{FF2B5EF4-FFF2-40B4-BE49-F238E27FC236}">
                <a16:creationId xmlns:a16="http://schemas.microsoft.com/office/drawing/2014/main" id="{F43ACD70-4427-7C19-3528-009CA0E1D3CB}"/>
              </a:ext>
            </a:extLst>
          </p:cNvPr>
          <p:cNvGraphicFramePr>
            <a:graphicFrameLocks noGrp="1"/>
          </p:cNvGraphicFramePr>
          <p:nvPr>
            <p:extLst>
              <p:ext uri="{D42A27DB-BD31-4B8C-83A1-F6EECF244321}">
                <p14:modId xmlns:p14="http://schemas.microsoft.com/office/powerpoint/2010/main" val="1186758630"/>
              </p:ext>
            </p:extLst>
          </p:nvPr>
        </p:nvGraphicFramePr>
        <p:xfrm>
          <a:off x="6096000" y="1048038"/>
          <a:ext cx="5560229" cy="5352450"/>
        </p:xfrm>
        <a:graphic>
          <a:graphicData uri="http://schemas.openxmlformats.org/drawingml/2006/table">
            <a:tbl>
              <a:tblPr firstRow="1" bandRow="1">
                <a:tableStyleId>{073A0DAA-6AF3-43AB-8588-CEC1D06C72B9}</a:tableStyleId>
              </a:tblPr>
              <a:tblGrid>
                <a:gridCol w="1345801">
                  <a:extLst>
                    <a:ext uri="{9D8B030D-6E8A-4147-A177-3AD203B41FA5}">
                      <a16:colId xmlns:a16="http://schemas.microsoft.com/office/drawing/2014/main" val="1868210930"/>
                    </a:ext>
                  </a:extLst>
                </a:gridCol>
                <a:gridCol w="4214428">
                  <a:extLst>
                    <a:ext uri="{9D8B030D-6E8A-4147-A177-3AD203B41FA5}">
                      <a16:colId xmlns:a16="http://schemas.microsoft.com/office/drawing/2014/main" val="2180882156"/>
                    </a:ext>
                  </a:extLst>
                </a:gridCol>
              </a:tblGrid>
              <a:tr h="316767">
                <a:tc>
                  <a:txBody>
                    <a:bodyPr/>
                    <a:lstStyle/>
                    <a:p>
                      <a:r>
                        <a:rPr kumimoji="1" lang="ja-JP" altLang="en-US" sz="1050" dirty="0"/>
                        <a:t>メニュー名</a:t>
                      </a:r>
                      <a:endParaRPr kumimoji="1" lang="en-US" altLang="ja-JP" sz="1050" dirty="0"/>
                    </a:p>
                  </a:txBody>
                  <a:tcPr marL="72000" marR="72000" marT="72000" marB="72000" anchor="ctr">
                    <a:solidFill>
                      <a:srgbClr val="FFC000"/>
                    </a:solidFill>
                  </a:tcPr>
                </a:tc>
                <a:tc>
                  <a:txBody>
                    <a:bodyPr/>
                    <a:lstStyle/>
                    <a:p>
                      <a:r>
                        <a:rPr kumimoji="1" lang="ja-JP" altLang="en-US" sz="1050" dirty="0"/>
                        <a:t>アンカー</a:t>
                      </a:r>
                    </a:p>
                  </a:txBody>
                  <a:tcPr marL="72000" marR="72000" marT="72000" marB="72000" anchor="ctr">
                    <a:solidFill>
                      <a:srgbClr val="FFC000"/>
                    </a:solidFill>
                  </a:tcPr>
                </a:tc>
                <a:extLst>
                  <a:ext uri="{0D108BD9-81ED-4DB2-BD59-A6C34878D82A}">
                    <a16:rowId xmlns:a16="http://schemas.microsoft.com/office/drawing/2014/main" val="1853849928"/>
                  </a:ext>
                </a:extLst>
              </a:tr>
              <a:tr h="316767">
                <a:tc>
                  <a:txBody>
                    <a:bodyPr/>
                    <a:lstStyle/>
                    <a:p>
                      <a:pPr algn="l"/>
                      <a:r>
                        <a:rPr kumimoji="1" lang="ja-JP" altLang="en-US" sz="1050" b="1" dirty="0"/>
                        <a:t>掲載媒体</a:t>
                      </a:r>
                    </a:p>
                  </a:txBody>
                  <a:tcPr marL="72000" marR="72000" marT="72000" marB="72000">
                    <a:solidFill>
                      <a:srgbClr val="FFF4D1"/>
                    </a:solidFill>
                  </a:tcPr>
                </a:tc>
                <a:tc>
                  <a:txBody>
                    <a:bodyPr/>
                    <a:lstStyle/>
                    <a:p>
                      <a:pPr algn="l"/>
                      <a:r>
                        <a:rPr kumimoji="1" lang="ja-JP" altLang="en-US" sz="1050" b="1" dirty="0"/>
                        <a:t>日経ウーマン </a:t>
                      </a:r>
                      <a:r>
                        <a:rPr kumimoji="1" lang="en-US" altLang="ja-JP" sz="1050" b="1" dirty="0"/>
                        <a:t>Web</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2437112898"/>
                  </a:ext>
                </a:extLst>
              </a:tr>
              <a:tr h="316767">
                <a:tc>
                  <a:txBody>
                    <a:bodyPr/>
                    <a:lstStyle/>
                    <a:p>
                      <a:pPr algn="l"/>
                      <a:r>
                        <a:rPr kumimoji="1" lang="ja-JP" altLang="en-US" sz="1050" b="1" dirty="0"/>
                        <a:t>掲載面</a:t>
                      </a:r>
                    </a:p>
                  </a:txBody>
                  <a:tcPr marL="72000" marR="72000" marT="72000" marB="72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i="0" u="none" strike="noStrike" dirty="0">
                          <a:solidFill>
                            <a:srgbClr val="000000"/>
                          </a:solidFill>
                          <a:effectLst/>
                          <a:latin typeface="Trebuchet MS" panose="020B0603020202020204" pitchFamily="34" charset="0"/>
                          <a:ea typeface="游ゴシック" panose="020B0400000000000000" pitchFamily="50" charset="-128"/>
                        </a:rPr>
                        <a:t>PC</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全ページ</a:t>
                      </a:r>
                      <a:b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50" b="1"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800" b="1" i="0" u="none" strike="noStrike" dirty="0">
                          <a:solidFill>
                            <a:srgbClr val="000000"/>
                          </a:solidFill>
                          <a:effectLst/>
                          <a:latin typeface="Trebuchet MS" panose="020B0603020202020204" pitchFamily="34" charset="0"/>
                          <a:ea typeface="游ゴシック" panose="020B0400000000000000" pitchFamily="50" charset="-128"/>
                        </a:rPr>
                        <a:t>*</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一部ページを除く</a:t>
                      </a:r>
                      <a:endParaRPr lang="ja-JP" altLang="en-US" sz="11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72000" marR="72000" marT="72000" marB="72000">
                    <a:solidFill>
                      <a:srgbClr val="FFF4D1"/>
                    </a:solidFill>
                  </a:tcPr>
                </a:tc>
                <a:extLst>
                  <a:ext uri="{0D108BD9-81ED-4DB2-BD59-A6C34878D82A}">
                    <a16:rowId xmlns:a16="http://schemas.microsoft.com/office/drawing/2014/main" val="3853301974"/>
                  </a:ext>
                </a:extLst>
              </a:tr>
              <a:tr h="316767">
                <a:tc>
                  <a:txBody>
                    <a:bodyPr/>
                    <a:lstStyle/>
                    <a:p>
                      <a:pPr algn="l"/>
                      <a:r>
                        <a:rPr kumimoji="1" lang="ja-JP" altLang="en-US" sz="1050" b="1" dirty="0"/>
                        <a:t>掲載位置</a:t>
                      </a:r>
                    </a:p>
                  </a:txBody>
                  <a:tcPr marL="72000" marR="72000" marT="72000" marB="72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dirty="0">
                          <a:solidFill>
                            <a:srgbClr val="000000"/>
                          </a:solidFill>
                          <a:effectLst/>
                          <a:latin typeface="游ゴシック" panose="020B0400000000000000" pitchFamily="50" charset="-128"/>
                          <a:ea typeface="游ゴシック" panose="020B0400000000000000" pitchFamily="50" charset="-128"/>
                        </a:rPr>
                        <a:t>画面下部に固定</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2000" marR="72000" marT="72000" marB="72000">
                    <a:solidFill>
                      <a:srgbClr val="FFF4D1"/>
                    </a:solidFill>
                  </a:tcPr>
                </a:tc>
                <a:extLst>
                  <a:ext uri="{0D108BD9-81ED-4DB2-BD59-A6C34878D82A}">
                    <a16:rowId xmlns:a16="http://schemas.microsoft.com/office/drawing/2014/main" val="573244624"/>
                  </a:ext>
                </a:extLst>
              </a:tr>
              <a:tr h="316767">
                <a:tc>
                  <a:txBody>
                    <a:bodyPr/>
                    <a:lstStyle/>
                    <a:p>
                      <a:pPr algn="l"/>
                      <a:r>
                        <a:rPr kumimoji="1" lang="ja-JP" altLang="en-US" sz="1050" b="1" dirty="0"/>
                        <a:t>表示形式</a:t>
                      </a:r>
                    </a:p>
                  </a:txBody>
                  <a:tcPr marL="72000" marR="72000" marT="72000" marB="72000">
                    <a:solidFill>
                      <a:srgbClr val="FFF4D1"/>
                    </a:solidFill>
                  </a:tcPr>
                </a:tc>
                <a:tc>
                  <a:txBody>
                    <a:bodyPr/>
                    <a:lstStyle/>
                    <a:p>
                      <a:pPr algn="l"/>
                      <a:r>
                        <a:rPr kumimoji="1" lang="ja-JP" altLang="en-US" sz="1050" b="1" dirty="0"/>
                        <a:t>ローテーション</a:t>
                      </a:r>
                    </a:p>
                  </a:txBody>
                  <a:tcPr marL="72000" marR="72000" marT="72000" marB="72000">
                    <a:solidFill>
                      <a:srgbClr val="FFF4D1"/>
                    </a:solidFill>
                  </a:tcPr>
                </a:tc>
                <a:extLst>
                  <a:ext uri="{0D108BD9-81ED-4DB2-BD59-A6C34878D82A}">
                    <a16:rowId xmlns:a16="http://schemas.microsoft.com/office/drawing/2014/main" val="490476437"/>
                  </a:ext>
                </a:extLst>
              </a:tr>
              <a:tr h="483496">
                <a:tc>
                  <a:txBody>
                    <a:bodyPr/>
                    <a:lstStyle/>
                    <a:p>
                      <a:pPr algn="l"/>
                      <a:r>
                        <a:rPr kumimoji="1" lang="ja-JP" altLang="en-US" sz="1050" b="1" dirty="0"/>
                        <a:t>原稿規定</a:t>
                      </a:r>
                    </a:p>
                  </a:txBody>
                  <a:tcPr marL="72000" marR="72000" marT="72000" marB="72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728x90</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60KB</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2000" marR="72000" marT="72000" marB="72000">
                    <a:solidFill>
                      <a:srgbClr val="FFF4D1"/>
                    </a:solidFill>
                  </a:tcPr>
                </a:tc>
                <a:extLst>
                  <a:ext uri="{0D108BD9-81ED-4DB2-BD59-A6C34878D82A}">
                    <a16:rowId xmlns:a16="http://schemas.microsoft.com/office/drawing/2014/main" val="2918322274"/>
                  </a:ext>
                </a:extLst>
              </a:tr>
              <a:tr h="316767">
                <a:tc>
                  <a:txBody>
                    <a:bodyPr/>
                    <a:lstStyle/>
                    <a:p>
                      <a:pPr algn="l"/>
                      <a:r>
                        <a:rPr kumimoji="1" lang="ja-JP" altLang="en-US" sz="1050" b="1" dirty="0"/>
                        <a:t>掲載期間</a:t>
                      </a:r>
                    </a:p>
                  </a:txBody>
                  <a:tcPr marL="72000" marR="72000" marT="72000" marB="72000">
                    <a:solidFill>
                      <a:srgbClr val="FFF4D1"/>
                    </a:solidFill>
                  </a:tcPr>
                </a:tc>
                <a:tc>
                  <a:txBody>
                    <a:bodyPr/>
                    <a:lstStyle/>
                    <a:p>
                      <a:pPr algn="l"/>
                      <a:r>
                        <a:rPr kumimoji="1" lang="ja-JP" altLang="en-US" sz="1050" b="1" dirty="0"/>
                        <a:t>任意</a:t>
                      </a:r>
                    </a:p>
                  </a:txBody>
                  <a:tcPr marL="72000" marR="72000" marT="72000" marB="72000">
                    <a:solidFill>
                      <a:srgbClr val="FFF4D1"/>
                    </a:solidFill>
                  </a:tcPr>
                </a:tc>
                <a:extLst>
                  <a:ext uri="{0D108BD9-81ED-4DB2-BD59-A6C34878D82A}">
                    <a16:rowId xmlns:a16="http://schemas.microsoft.com/office/drawing/2014/main" val="711263072"/>
                  </a:ext>
                </a:extLst>
              </a:tr>
              <a:tr h="316767">
                <a:tc>
                  <a:txBody>
                    <a:bodyPr/>
                    <a:lstStyle/>
                    <a:p>
                      <a:pPr algn="l"/>
                      <a:r>
                        <a:rPr kumimoji="1" lang="ja-JP" altLang="en-US" sz="1050" b="1" dirty="0"/>
                        <a:t>掲載開始日</a:t>
                      </a:r>
                    </a:p>
                  </a:txBody>
                  <a:tcPr marL="72000" marR="72000" marT="72000" marB="72000">
                    <a:solidFill>
                      <a:srgbClr val="FFF4D1"/>
                    </a:solidFill>
                  </a:tcPr>
                </a:tc>
                <a:tc>
                  <a:txBody>
                    <a:bodyPr/>
                    <a:lstStyle/>
                    <a:p>
                      <a:pPr algn="l"/>
                      <a:r>
                        <a:rPr kumimoji="1" lang="ja-JP" altLang="en-US" sz="1050" b="1" dirty="0"/>
                        <a:t>任意の営業日</a:t>
                      </a:r>
                    </a:p>
                  </a:txBody>
                  <a:tcPr marL="72000" marR="72000" marT="72000" marB="72000">
                    <a:solidFill>
                      <a:srgbClr val="FFF4D1"/>
                    </a:solidFill>
                  </a:tcPr>
                </a:tc>
                <a:extLst>
                  <a:ext uri="{0D108BD9-81ED-4DB2-BD59-A6C34878D82A}">
                    <a16:rowId xmlns:a16="http://schemas.microsoft.com/office/drawing/2014/main" val="4187047976"/>
                  </a:ext>
                </a:extLst>
              </a:tr>
              <a:tr h="316767">
                <a:tc>
                  <a:txBody>
                    <a:bodyPr/>
                    <a:lstStyle/>
                    <a:p>
                      <a:pPr algn="l"/>
                      <a:r>
                        <a:rPr kumimoji="1" lang="ja-JP" altLang="en-US" sz="1050" b="1" dirty="0"/>
                        <a:t>保証形態</a:t>
                      </a:r>
                    </a:p>
                  </a:txBody>
                  <a:tcPr marL="72000" marR="72000" marT="72000" marB="72000">
                    <a:solidFill>
                      <a:srgbClr val="FFF4D1"/>
                    </a:solidFill>
                  </a:tcPr>
                </a:tc>
                <a:tc>
                  <a:txBody>
                    <a:bodyPr/>
                    <a:lstStyle/>
                    <a:p>
                      <a:pPr algn="l"/>
                      <a:r>
                        <a:rPr kumimoji="1" lang="ja-JP" altLang="en-US" sz="1050" b="1" dirty="0"/>
                        <a:t>インプレッション保証</a:t>
                      </a:r>
                    </a:p>
                  </a:txBody>
                  <a:tcPr marL="72000" marR="72000" marT="72000" marB="72000">
                    <a:solidFill>
                      <a:srgbClr val="FFF4D1"/>
                    </a:solidFill>
                  </a:tcPr>
                </a:tc>
                <a:extLst>
                  <a:ext uri="{0D108BD9-81ED-4DB2-BD59-A6C34878D82A}">
                    <a16:rowId xmlns:a16="http://schemas.microsoft.com/office/drawing/2014/main" val="3036091506"/>
                  </a:ext>
                </a:extLst>
              </a:tr>
              <a:tr h="316767">
                <a:tc>
                  <a:txBody>
                    <a:bodyPr/>
                    <a:lstStyle/>
                    <a:p>
                      <a:pPr algn="l"/>
                      <a:r>
                        <a:rPr kumimoji="1" lang="ja-JP" altLang="en-US" sz="1050" b="1" dirty="0"/>
                        <a:t>料金</a:t>
                      </a:r>
                    </a:p>
                  </a:txBody>
                  <a:tcPr marL="72000" marR="72000" marT="72000" marB="72000">
                    <a:solidFill>
                      <a:srgbClr val="FFF4D1"/>
                    </a:solidFill>
                  </a:tcPr>
                </a:tc>
                <a:tc>
                  <a:txBody>
                    <a:bodyPr/>
                    <a:lstStyle/>
                    <a:p>
                      <a:pPr algn="l"/>
                      <a:r>
                        <a:rPr kumimoji="1" lang="ja-JP" altLang="en-US" sz="1800" b="1" dirty="0"/>
                        <a:t>￥</a:t>
                      </a:r>
                      <a:r>
                        <a:rPr kumimoji="1" lang="en-US" altLang="ja-JP" sz="1800" b="1" dirty="0"/>
                        <a:t>5.0</a:t>
                      </a:r>
                      <a:r>
                        <a:rPr kumimoji="1" lang="ja-JP" altLang="en-US" sz="1050" b="1" dirty="0"/>
                        <a:t>／</a:t>
                      </a:r>
                      <a:r>
                        <a:rPr kumimoji="1" lang="en-US" altLang="ja-JP" sz="1050" b="1" dirty="0"/>
                        <a:t>imp</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3857387276"/>
                  </a:ext>
                </a:extLst>
              </a:tr>
              <a:tr h="374792">
                <a:tc>
                  <a:txBody>
                    <a:bodyPr/>
                    <a:lstStyle/>
                    <a:p>
                      <a:pPr algn="l"/>
                      <a:r>
                        <a:rPr kumimoji="1" lang="ja-JP" altLang="en-US" sz="1050" b="1" dirty="0"/>
                        <a:t>入稿〆切</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kumimoji="1" lang="en-US" altLang="ja-JP" sz="1050" b="1" dirty="0"/>
                        <a:t>5</a:t>
                      </a:r>
                      <a:r>
                        <a:rPr kumimoji="1" lang="ja-JP" altLang="en-US" sz="1050" b="1" dirty="0"/>
                        <a:t>営業日前</a:t>
                      </a:r>
                    </a:p>
                  </a:txBody>
                  <a:tcPr marL="72000" marR="72000" marT="72000" marB="72000">
                    <a:solidFill>
                      <a:srgbClr val="FFF4D1"/>
                    </a:solidFill>
                  </a:tcPr>
                </a:tc>
                <a:extLst>
                  <a:ext uri="{0D108BD9-81ED-4DB2-BD59-A6C34878D82A}">
                    <a16:rowId xmlns:a16="http://schemas.microsoft.com/office/drawing/2014/main" val="486803579"/>
                  </a:ext>
                </a:extLst>
              </a:tr>
              <a:tr h="1105084">
                <a:tc>
                  <a:txBody>
                    <a:bodyPr/>
                    <a:lstStyle/>
                    <a:p>
                      <a:pPr algn="l"/>
                      <a:r>
                        <a:rPr kumimoji="1" lang="ja-JP" altLang="en-US" sz="1050" b="1" dirty="0"/>
                        <a:t>備考</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lang="ja-JP" altLang="en-US" sz="1050" b="1" dirty="0"/>
                        <a:t>料金には別途消費税がかかります。</a:t>
                      </a:r>
                      <a:endParaRPr lang="en-US" altLang="ja-JP" sz="1050" b="1" dirty="0"/>
                    </a:p>
                    <a:p>
                      <a:pPr marL="171450" indent="-171450" algn="l">
                        <a:lnSpc>
                          <a:spcPct val="150000"/>
                        </a:lnSpc>
                        <a:buFont typeface="Yu Gothic" panose="020B0400000000000000" pitchFamily="50" charset="-128"/>
                        <a:buChar char="※"/>
                      </a:pPr>
                      <a:r>
                        <a:rPr lang="ja-JP" altLang="en-US" sz="1050" b="1" dirty="0"/>
                        <a:t>料金、枠数、仕様等は、予告なく変更する場合がございます。</a:t>
                      </a:r>
                      <a:endParaRPr lang="en-US" altLang="ja-JP" sz="1050" b="1" dirty="0"/>
                    </a:p>
                    <a:p>
                      <a:pPr marL="171450" indent="-171450" algn="l">
                        <a:lnSpc>
                          <a:spcPct val="150000"/>
                        </a:lnSpc>
                        <a:buFont typeface="Yu Gothic" panose="020B0400000000000000" pitchFamily="50" charset="-128"/>
                        <a:buChar char="※"/>
                      </a:pPr>
                      <a:r>
                        <a:rPr lang="ja-JP" altLang="en-US" sz="1050" b="1" dirty="0"/>
                        <a:t>申込み、入稿については別途資料でご確認ください。</a:t>
                      </a:r>
                      <a:endParaRPr lang="en-US" altLang="ja-JP" sz="1050" b="1" dirty="0"/>
                    </a:p>
                    <a:p>
                      <a:pPr marL="171450" indent="-171450" algn="l">
                        <a:lnSpc>
                          <a:spcPct val="150000"/>
                        </a:lnSpc>
                        <a:buFont typeface="Yu Gothic" panose="020B0400000000000000" pitchFamily="50" charset="-128"/>
                        <a:buChar char="※"/>
                      </a:pPr>
                      <a:r>
                        <a:rPr lang="en-US" altLang="ja-JP" sz="1050" b="1" dirty="0"/>
                        <a:t>※6</a:t>
                      </a:r>
                      <a:r>
                        <a:rPr lang="ja-JP" altLang="en-US" sz="1050" b="1" dirty="0"/>
                        <a:t>時間に</a:t>
                      </a:r>
                      <a:r>
                        <a:rPr lang="en-US" altLang="ja-JP" sz="1050" b="1" dirty="0"/>
                        <a:t>5</a:t>
                      </a:r>
                      <a:r>
                        <a:rPr lang="ja-JP" altLang="en-US" sz="1050" b="1" dirty="0"/>
                        <a:t>回のフリークエン氏</a:t>
                      </a:r>
                      <a:r>
                        <a:rPr lang="en-US" altLang="ja-JP" sz="1050" b="1" dirty="0"/>
                        <a:t>―</a:t>
                      </a:r>
                      <a:r>
                        <a:rPr lang="ja-JP" altLang="en-US" sz="1050" b="1" dirty="0"/>
                        <a:t>コントロールがかかります</a:t>
                      </a:r>
                      <a:endParaRPr lang="en-US" altLang="ja-JP" sz="1050" b="1" dirty="0"/>
                    </a:p>
                    <a:p>
                      <a:pPr marL="0" indent="0" algn="l">
                        <a:lnSpc>
                          <a:spcPct val="150000"/>
                        </a:lnSpc>
                        <a:buFont typeface="Yu Gothic" panose="020B0400000000000000" pitchFamily="50" charset="-128"/>
                        <a:buNone/>
                      </a:pPr>
                      <a:endParaRPr lang="en-US" altLang="ja-JP" sz="1050" b="1" dirty="0"/>
                    </a:p>
                  </a:txBody>
                  <a:tcPr marL="72000" marR="72000" marT="72000" marB="144000">
                    <a:solidFill>
                      <a:srgbClr val="FFF4D1"/>
                    </a:solidFill>
                  </a:tcPr>
                </a:tc>
                <a:extLst>
                  <a:ext uri="{0D108BD9-81ED-4DB2-BD59-A6C34878D82A}">
                    <a16:rowId xmlns:a16="http://schemas.microsoft.com/office/drawing/2014/main" val="160517368"/>
                  </a:ext>
                </a:extLst>
              </a:tr>
            </a:tbl>
          </a:graphicData>
        </a:graphic>
      </p:graphicFrame>
      <p:sp>
        <p:nvSpPr>
          <p:cNvPr id="5" name="テキスト ボックス 4">
            <a:extLst>
              <a:ext uri="{FF2B5EF4-FFF2-40B4-BE49-F238E27FC236}">
                <a16:creationId xmlns:a16="http://schemas.microsoft.com/office/drawing/2014/main" id="{F4F4E426-004B-8CF0-2DF8-D0146A315525}"/>
              </a:ext>
            </a:extLst>
          </p:cNvPr>
          <p:cNvSpPr txBox="1"/>
          <p:nvPr/>
        </p:nvSpPr>
        <p:spPr>
          <a:xfrm>
            <a:off x="-20987" y="952163"/>
            <a:ext cx="6264696" cy="730649"/>
          </a:xfrm>
          <a:prstGeom prst="rect">
            <a:avLst/>
          </a:prstGeom>
          <a:noFill/>
        </p:spPr>
        <p:txBody>
          <a:bodyPr wrap="square" lIns="0" tIns="0" rIns="0" bIns="0" rtlCol="0">
            <a:spAutoFit/>
          </a:bodyPr>
          <a:lstStyle/>
          <a:p>
            <a:pPr lvl="0" algn="ctr">
              <a:lnSpc>
                <a:spcPct val="150000"/>
              </a:lnSpc>
              <a:defRPr/>
            </a:pPr>
            <a:r>
              <a:rPr lang="en-US" altLang="ja-JP" sz="1100" b="1" dirty="0"/>
              <a:t>PC</a:t>
            </a:r>
            <a:r>
              <a:rPr lang="ja-JP" altLang="en-US" sz="1100" b="1" dirty="0"/>
              <a:t>画面の下部に固定表示され、常に視界に入る高視認性の広告枠です。</a:t>
            </a:r>
            <a:endParaRPr lang="en-US" altLang="ja-JP" sz="1100" b="1" dirty="0"/>
          </a:p>
          <a:p>
            <a:pPr lvl="0" algn="ctr">
              <a:lnSpc>
                <a:spcPct val="150000"/>
              </a:lnSpc>
              <a:defRPr/>
            </a:pPr>
            <a:r>
              <a:rPr lang="ja-JP" altLang="en-US" sz="1100" b="1" dirty="0"/>
              <a:t>　高い</a:t>
            </a:r>
            <a:r>
              <a:rPr lang="en-US" altLang="ja-JP" sz="1100" b="1" dirty="0"/>
              <a:t>CTR</a:t>
            </a:r>
            <a:r>
              <a:rPr lang="ja-JP" altLang="en-US" sz="1100" b="1" dirty="0"/>
              <a:t>が期待できます。　</a:t>
            </a:r>
            <a:endParaRPr lang="en-US" altLang="ja-JP" sz="1100" b="1" dirty="0"/>
          </a:p>
          <a:p>
            <a:pPr lvl="0" algn="ctr">
              <a:lnSpc>
                <a:spcPct val="150000"/>
              </a:lnSpc>
              <a:defRPr/>
            </a:pP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9" name="タイトル 1">
            <a:extLst>
              <a:ext uri="{FF2B5EF4-FFF2-40B4-BE49-F238E27FC236}">
                <a16:creationId xmlns:a16="http://schemas.microsoft.com/office/drawing/2014/main" id="{A19897F2-CBD8-E037-3132-4EC05EE13EF4}"/>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1800" dirty="0">
                <a:solidFill>
                  <a:prstClr val="black"/>
                </a:solidFill>
                <a:latin typeface="Trebuchet MS"/>
                <a:ea typeface="游ゴシック"/>
              </a:rPr>
              <a:t>ディスプレイ広告：</a:t>
            </a: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新メニュー　アンカー</a:t>
            </a:r>
          </a:p>
        </p:txBody>
      </p:sp>
      <p:sp>
        <p:nvSpPr>
          <p:cNvPr id="10" name="大かっこ 9">
            <a:extLst>
              <a:ext uri="{FF2B5EF4-FFF2-40B4-BE49-F238E27FC236}">
                <a16:creationId xmlns:a16="http://schemas.microsoft.com/office/drawing/2014/main" id="{E248C64B-77DE-1736-F968-05DA759534FE}"/>
              </a:ext>
            </a:extLst>
          </p:cNvPr>
          <p:cNvSpPr/>
          <p:nvPr/>
        </p:nvSpPr>
        <p:spPr>
          <a:xfrm>
            <a:off x="594594" y="925685"/>
            <a:ext cx="5184576" cy="411162"/>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12" name="正方形/長方形 11">
            <a:extLst>
              <a:ext uri="{FF2B5EF4-FFF2-40B4-BE49-F238E27FC236}">
                <a16:creationId xmlns:a16="http://schemas.microsoft.com/office/drawing/2014/main" id="{69B7043D-4D6F-9E36-72E6-247D0A23B85B}"/>
              </a:ext>
            </a:extLst>
          </p:cNvPr>
          <p:cNvSpPr/>
          <p:nvPr/>
        </p:nvSpPr>
        <p:spPr>
          <a:xfrm>
            <a:off x="2220071" y="2091326"/>
            <a:ext cx="1355649" cy="352687"/>
          </a:xfrm>
          <a:prstGeom prst="rect">
            <a:avLst/>
          </a:prstGeom>
          <a:solidFill>
            <a:schemeClr val="bg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pic>
        <p:nvPicPr>
          <p:cNvPr id="3" name="図 2">
            <a:extLst>
              <a:ext uri="{FF2B5EF4-FFF2-40B4-BE49-F238E27FC236}">
                <a16:creationId xmlns:a16="http://schemas.microsoft.com/office/drawing/2014/main" id="{0440FBB9-7786-52DD-C813-0B85C0A49CAB}"/>
              </a:ext>
            </a:extLst>
          </p:cNvPr>
          <p:cNvPicPr>
            <a:picLocks noChangeAspect="1"/>
          </p:cNvPicPr>
          <p:nvPr/>
        </p:nvPicPr>
        <p:blipFill>
          <a:blip r:embed="rId3"/>
          <a:stretch>
            <a:fillRect/>
          </a:stretch>
        </p:blipFill>
        <p:spPr>
          <a:xfrm>
            <a:off x="1822730" y="6160413"/>
            <a:ext cx="2257353" cy="264053"/>
          </a:xfrm>
          <a:prstGeom prst="rect">
            <a:avLst/>
          </a:prstGeom>
        </p:spPr>
      </p:pic>
      <p:sp>
        <p:nvSpPr>
          <p:cNvPr id="11" name="正方形/長方形 10">
            <a:extLst>
              <a:ext uri="{FF2B5EF4-FFF2-40B4-BE49-F238E27FC236}">
                <a16:creationId xmlns:a16="http://schemas.microsoft.com/office/drawing/2014/main" id="{5F526FAD-E53A-DCE1-E3AE-F52D9C443AA1}"/>
              </a:ext>
            </a:extLst>
          </p:cNvPr>
          <p:cNvSpPr/>
          <p:nvPr/>
        </p:nvSpPr>
        <p:spPr>
          <a:xfrm>
            <a:off x="2351584" y="6237312"/>
            <a:ext cx="1296144" cy="211685"/>
          </a:xfrm>
          <a:prstGeom prst="rect">
            <a:avLst/>
          </a:prstGeom>
          <a:solidFill>
            <a:srgbClr val="FF0000">
              <a:alpha val="6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noAutofit/>
          </a:bodyPr>
          <a:lstStyle/>
          <a:p>
            <a:pPr algn="ctr">
              <a:lnSpc>
                <a:spcPct val="150000"/>
              </a:lnSpc>
            </a:pPr>
            <a:endParaRPr kumimoji="1" lang="en-US" altLang="ja-JP" sz="1200" b="1" spc="300" dirty="0">
              <a:solidFill>
                <a:schemeClr val="bg1"/>
              </a:solidFill>
            </a:endParaRPr>
          </a:p>
        </p:txBody>
      </p:sp>
      <p:sp>
        <p:nvSpPr>
          <p:cNvPr id="4" name="テキスト ボックス 3">
            <a:extLst>
              <a:ext uri="{FF2B5EF4-FFF2-40B4-BE49-F238E27FC236}">
                <a16:creationId xmlns:a16="http://schemas.microsoft.com/office/drawing/2014/main" id="{979E96D9-79F9-1FC7-9327-13D4D4DAEA6C}"/>
              </a:ext>
            </a:extLst>
          </p:cNvPr>
          <p:cNvSpPr txBox="1"/>
          <p:nvPr/>
        </p:nvSpPr>
        <p:spPr>
          <a:xfrm>
            <a:off x="606308" y="1469319"/>
            <a:ext cx="4583173" cy="228204"/>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dirty="0">
                <a:solidFill>
                  <a:prstClr val="black"/>
                </a:solidFill>
                <a:latin typeface="Trebuchet MS"/>
                <a:ea typeface="游ゴシック"/>
              </a:rPr>
              <a:t>PC</a:t>
            </a:r>
            <a:r>
              <a:rPr kumimoji="1" lang="ja-JP" altLang="en-US" sz="1100" b="1" dirty="0">
                <a:solidFill>
                  <a:prstClr val="black"/>
                </a:solidFill>
                <a:latin typeface="Trebuchet MS"/>
                <a:ea typeface="游ゴシック"/>
              </a:rPr>
              <a:t>トップ・記事ページ</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7" name="テキスト ボックス 6">
            <a:extLst>
              <a:ext uri="{FF2B5EF4-FFF2-40B4-BE49-F238E27FC236}">
                <a16:creationId xmlns:a16="http://schemas.microsoft.com/office/drawing/2014/main" id="{25D5CA69-823B-BB12-1F05-FC1E1384EC9E}"/>
              </a:ext>
            </a:extLst>
          </p:cNvPr>
          <p:cNvSpPr txBox="1"/>
          <p:nvPr/>
        </p:nvSpPr>
        <p:spPr bwMode="auto">
          <a:xfrm>
            <a:off x="2711624" y="6279771"/>
            <a:ext cx="720080" cy="538609"/>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AD</a:t>
            </a:r>
          </a:p>
          <a:p>
            <a:pPr algn="ctr"/>
            <a:endParaRPr kumimoji="1" lang="ja-JP" altLang="en-US" sz="2400" b="1" spc="300" dirty="0">
              <a:latin typeface="+mn-ea"/>
              <a:cs typeface="メイリオ" pitchFamily="50" charset="-128"/>
            </a:endParaRPr>
          </a:p>
        </p:txBody>
      </p:sp>
      <p:sp>
        <p:nvSpPr>
          <p:cNvPr id="8" name="スライド番号プレースホルダー 10">
            <a:extLst>
              <a:ext uri="{FF2B5EF4-FFF2-40B4-BE49-F238E27FC236}">
                <a16:creationId xmlns:a16="http://schemas.microsoft.com/office/drawing/2014/main" id="{AEAC619A-A2AE-5211-F5C6-5D7D2571E5EC}"/>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13" name="テキスト ボックス 12">
            <a:extLst>
              <a:ext uri="{FF2B5EF4-FFF2-40B4-BE49-F238E27FC236}">
                <a16:creationId xmlns:a16="http://schemas.microsoft.com/office/drawing/2014/main" id="{3881C40B-AF94-EA63-3820-4E5AF86DA828}"/>
              </a:ext>
            </a:extLst>
          </p:cNvPr>
          <p:cNvSpPr txBox="1"/>
          <p:nvPr/>
        </p:nvSpPr>
        <p:spPr bwMode="auto">
          <a:xfrm>
            <a:off x="8039489" y="6594053"/>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＊バナーなどメディア掲載費用は全てグロス、外税です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1679777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08CC-49C0-B5D6-6EF9-CC57B4D75366}"/>
            </a:ext>
          </a:extLst>
        </p:cNvPr>
        <p:cNvGrpSpPr/>
        <p:nvPr/>
      </p:nvGrpSpPr>
      <p:grpSpPr>
        <a:xfrm>
          <a:off x="0" y="0"/>
          <a:ext cx="0" cy="0"/>
          <a:chOff x="0" y="0"/>
          <a:chExt cx="0" cy="0"/>
        </a:xfrm>
      </p:grpSpPr>
      <p:sp>
        <p:nvSpPr>
          <p:cNvPr id="27" name="四角形: 角を丸くする 26">
            <a:extLst>
              <a:ext uri="{FF2B5EF4-FFF2-40B4-BE49-F238E27FC236}">
                <a16:creationId xmlns:a16="http://schemas.microsoft.com/office/drawing/2014/main" id="{1A86D584-9603-0CFE-044B-E61B80A95A49}"/>
              </a:ext>
            </a:extLst>
          </p:cNvPr>
          <p:cNvSpPr/>
          <p:nvPr/>
        </p:nvSpPr>
        <p:spPr>
          <a:xfrm>
            <a:off x="2835589" y="2204864"/>
            <a:ext cx="2031499" cy="3616768"/>
          </a:xfrm>
          <a:prstGeom prst="roundRect">
            <a:avLst>
              <a:gd name="adj" fmla="val 8841"/>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pic>
        <p:nvPicPr>
          <p:cNvPr id="26" name="図 25">
            <a:extLst>
              <a:ext uri="{FF2B5EF4-FFF2-40B4-BE49-F238E27FC236}">
                <a16:creationId xmlns:a16="http://schemas.microsoft.com/office/drawing/2014/main" id="{C63BF796-31A0-33ED-1B49-91CDED304136}"/>
              </a:ext>
            </a:extLst>
          </p:cNvPr>
          <p:cNvPicPr>
            <a:picLocks noChangeAspect="1"/>
          </p:cNvPicPr>
          <p:nvPr/>
        </p:nvPicPr>
        <p:blipFill>
          <a:blip r:embed="rId2"/>
          <a:stretch>
            <a:fillRect/>
          </a:stretch>
        </p:blipFill>
        <p:spPr>
          <a:xfrm>
            <a:off x="2986822" y="2576791"/>
            <a:ext cx="1729035" cy="3156606"/>
          </a:xfrm>
          <a:prstGeom prst="rect">
            <a:avLst/>
          </a:prstGeom>
        </p:spPr>
      </p:pic>
      <p:graphicFrame>
        <p:nvGraphicFramePr>
          <p:cNvPr id="2" name="表 1">
            <a:extLst>
              <a:ext uri="{FF2B5EF4-FFF2-40B4-BE49-F238E27FC236}">
                <a16:creationId xmlns:a16="http://schemas.microsoft.com/office/drawing/2014/main" id="{4D0E6E79-AC7F-4898-00ED-E728DC21E1BD}"/>
              </a:ext>
            </a:extLst>
          </p:cNvPr>
          <p:cNvGraphicFramePr>
            <a:graphicFrameLocks noGrp="1"/>
          </p:cNvGraphicFramePr>
          <p:nvPr>
            <p:extLst>
              <p:ext uri="{D42A27DB-BD31-4B8C-83A1-F6EECF244321}">
                <p14:modId xmlns:p14="http://schemas.microsoft.com/office/powerpoint/2010/main" val="3604580608"/>
              </p:ext>
            </p:extLst>
          </p:nvPr>
        </p:nvGraphicFramePr>
        <p:xfrm>
          <a:off x="6096000" y="1048038"/>
          <a:ext cx="5560229" cy="5112420"/>
        </p:xfrm>
        <a:graphic>
          <a:graphicData uri="http://schemas.openxmlformats.org/drawingml/2006/table">
            <a:tbl>
              <a:tblPr firstRow="1" bandRow="1">
                <a:tableStyleId>{073A0DAA-6AF3-43AB-8588-CEC1D06C72B9}</a:tableStyleId>
              </a:tblPr>
              <a:tblGrid>
                <a:gridCol w="1440160">
                  <a:extLst>
                    <a:ext uri="{9D8B030D-6E8A-4147-A177-3AD203B41FA5}">
                      <a16:colId xmlns:a16="http://schemas.microsoft.com/office/drawing/2014/main" val="1868210930"/>
                    </a:ext>
                  </a:extLst>
                </a:gridCol>
                <a:gridCol w="4120069">
                  <a:extLst>
                    <a:ext uri="{9D8B030D-6E8A-4147-A177-3AD203B41FA5}">
                      <a16:colId xmlns:a16="http://schemas.microsoft.com/office/drawing/2014/main" val="2180882156"/>
                    </a:ext>
                  </a:extLst>
                </a:gridCol>
              </a:tblGrid>
              <a:tr h="316767">
                <a:tc>
                  <a:txBody>
                    <a:bodyPr/>
                    <a:lstStyle/>
                    <a:p>
                      <a:r>
                        <a:rPr kumimoji="1" lang="ja-JP" altLang="en-US" sz="1050" dirty="0"/>
                        <a:t>メニュー名</a:t>
                      </a:r>
                      <a:endParaRPr kumimoji="1" lang="en-US" altLang="ja-JP" sz="1050" dirty="0"/>
                    </a:p>
                  </a:txBody>
                  <a:tcPr marL="72000" marR="72000" marT="72000" marB="72000" anchor="ctr">
                    <a:solidFill>
                      <a:srgbClr val="FFC000"/>
                    </a:solidFill>
                  </a:tcPr>
                </a:tc>
                <a:tc>
                  <a:txBody>
                    <a:bodyPr/>
                    <a:lstStyle/>
                    <a:p>
                      <a:r>
                        <a:rPr kumimoji="1" lang="ja-JP" altLang="en-US" sz="1050" dirty="0"/>
                        <a:t>アンカー</a:t>
                      </a:r>
                    </a:p>
                  </a:txBody>
                  <a:tcPr marL="72000" marR="72000" marT="72000" marB="72000" anchor="ctr">
                    <a:solidFill>
                      <a:srgbClr val="FFC000"/>
                    </a:solidFill>
                  </a:tcPr>
                </a:tc>
                <a:extLst>
                  <a:ext uri="{0D108BD9-81ED-4DB2-BD59-A6C34878D82A}">
                    <a16:rowId xmlns:a16="http://schemas.microsoft.com/office/drawing/2014/main" val="1853849928"/>
                  </a:ext>
                </a:extLst>
              </a:tr>
              <a:tr h="316767">
                <a:tc>
                  <a:txBody>
                    <a:bodyPr/>
                    <a:lstStyle/>
                    <a:p>
                      <a:pPr algn="l"/>
                      <a:r>
                        <a:rPr kumimoji="1" lang="ja-JP" altLang="en-US" sz="1050" b="1" dirty="0"/>
                        <a:t>掲載媒体</a:t>
                      </a:r>
                    </a:p>
                  </a:txBody>
                  <a:tcPr marL="72000" marR="72000" marT="72000" marB="72000">
                    <a:solidFill>
                      <a:srgbClr val="FFF4D1"/>
                    </a:solidFill>
                  </a:tcPr>
                </a:tc>
                <a:tc>
                  <a:txBody>
                    <a:bodyPr/>
                    <a:lstStyle/>
                    <a:p>
                      <a:pPr algn="l"/>
                      <a:r>
                        <a:rPr kumimoji="1" lang="ja-JP" altLang="en-US" sz="1050" b="1" dirty="0"/>
                        <a:t>日経ウーマン </a:t>
                      </a:r>
                      <a:r>
                        <a:rPr kumimoji="1" lang="en-US" altLang="ja-JP" sz="1050" b="1" dirty="0"/>
                        <a:t>Web</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2437112898"/>
                  </a:ext>
                </a:extLst>
              </a:tr>
              <a:tr h="316767">
                <a:tc>
                  <a:txBody>
                    <a:bodyPr/>
                    <a:lstStyle/>
                    <a:p>
                      <a:pPr algn="l"/>
                      <a:r>
                        <a:rPr kumimoji="1" lang="ja-JP" altLang="en-US" sz="1050" b="1" dirty="0"/>
                        <a:t>掲載面</a:t>
                      </a:r>
                    </a:p>
                  </a:txBody>
                  <a:tcPr marL="72000" marR="72000" marT="72000" marB="72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i="0" u="none" strike="noStrike" dirty="0">
                          <a:solidFill>
                            <a:srgbClr val="000000"/>
                          </a:solidFill>
                          <a:effectLst/>
                          <a:latin typeface="Trebuchet MS" panose="020B0603020202020204" pitchFamily="34" charset="0"/>
                          <a:ea typeface="游ゴシック" panose="020B0400000000000000" pitchFamily="50" charset="-128"/>
                        </a:rPr>
                        <a:t>スマホ</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全ページ</a:t>
                      </a:r>
                      <a:b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50" b="1"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800" b="1" i="0" u="none" strike="noStrike" dirty="0">
                          <a:solidFill>
                            <a:srgbClr val="000000"/>
                          </a:solidFill>
                          <a:effectLst/>
                          <a:latin typeface="Trebuchet MS" panose="020B0603020202020204" pitchFamily="34" charset="0"/>
                          <a:ea typeface="游ゴシック" panose="020B0400000000000000" pitchFamily="50" charset="-128"/>
                        </a:rPr>
                        <a:t>*</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一部ページを除く</a:t>
                      </a:r>
                      <a:endParaRPr lang="ja-JP" altLang="en-US" sz="1100" b="1" i="0" u="none" strike="noStrike" dirty="0">
                        <a:solidFill>
                          <a:srgbClr val="000000"/>
                        </a:solidFill>
                        <a:effectLst/>
                        <a:latin typeface="Trebuchet MS" panose="020B0603020202020204" pitchFamily="34" charset="0"/>
                        <a:ea typeface="游ゴシック" panose="020B0400000000000000" pitchFamily="50" charset="-128"/>
                      </a:endParaRPr>
                    </a:p>
                  </a:txBody>
                  <a:tcPr marL="72000" marR="72000" marT="72000" marB="72000">
                    <a:solidFill>
                      <a:srgbClr val="FFF4D1"/>
                    </a:solidFill>
                  </a:tcPr>
                </a:tc>
                <a:extLst>
                  <a:ext uri="{0D108BD9-81ED-4DB2-BD59-A6C34878D82A}">
                    <a16:rowId xmlns:a16="http://schemas.microsoft.com/office/drawing/2014/main" val="3853301974"/>
                  </a:ext>
                </a:extLst>
              </a:tr>
              <a:tr h="316767">
                <a:tc>
                  <a:txBody>
                    <a:bodyPr/>
                    <a:lstStyle/>
                    <a:p>
                      <a:pPr algn="l"/>
                      <a:r>
                        <a:rPr kumimoji="1" lang="ja-JP" altLang="en-US" sz="1050" b="1" dirty="0"/>
                        <a:t>掲載位置</a:t>
                      </a:r>
                    </a:p>
                  </a:txBody>
                  <a:tcPr marL="72000" marR="72000" marT="72000" marB="72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dirty="0">
                          <a:solidFill>
                            <a:srgbClr val="000000"/>
                          </a:solidFill>
                          <a:effectLst/>
                          <a:latin typeface="游ゴシック" panose="020B0400000000000000" pitchFamily="50" charset="-128"/>
                          <a:ea typeface="游ゴシック" panose="020B0400000000000000" pitchFamily="50" charset="-128"/>
                        </a:rPr>
                        <a:t>画面上部</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2000" marR="72000" marT="72000" marB="72000">
                    <a:solidFill>
                      <a:srgbClr val="FFF4D1"/>
                    </a:solidFill>
                  </a:tcPr>
                </a:tc>
                <a:extLst>
                  <a:ext uri="{0D108BD9-81ED-4DB2-BD59-A6C34878D82A}">
                    <a16:rowId xmlns:a16="http://schemas.microsoft.com/office/drawing/2014/main" val="573244624"/>
                  </a:ext>
                </a:extLst>
              </a:tr>
              <a:tr h="316767">
                <a:tc>
                  <a:txBody>
                    <a:bodyPr/>
                    <a:lstStyle/>
                    <a:p>
                      <a:pPr algn="l"/>
                      <a:r>
                        <a:rPr kumimoji="1" lang="ja-JP" altLang="en-US" sz="1050" b="1" dirty="0"/>
                        <a:t>表示形式</a:t>
                      </a:r>
                    </a:p>
                  </a:txBody>
                  <a:tcPr marL="72000" marR="72000" marT="72000" marB="72000">
                    <a:solidFill>
                      <a:srgbClr val="FFF4D1"/>
                    </a:solidFill>
                  </a:tcPr>
                </a:tc>
                <a:tc>
                  <a:txBody>
                    <a:bodyPr/>
                    <a:lstStyle/>
                    <a:p>
                      <a:pPr algn="l"/>
                      <a:r>
                        <a:rPr kumimoji="1" lang="ja-JP" altLang="en-US" sz="1050" b="1" dirty="0"/>
                        <a:t>ローテーション</a:t>
                      </a:r>
                    </a:p>
                  </a:txBody>
                  <a:tcPr marL="72000" marR="72000" marT="72000" marB="72000">
                    <a:solidFill>
                      <a:srgbClr val="FFF4D1"/>
                    </a:solidFill>
                  </a:tcPr>
                </a:tc>
                <a:extLst>
                  <a:ext uri="{0D108BD9-81ED-4DB2-BD59-A6C34878D82A}">
                    <a16:rowId xmlns:a16="http://schemas.microsoft.com/office/drawing/2014/main" val="490476437"/>
                  </a:ext>
                </a:extLst>
              </a:tr>
              <a:tr h="483496">
                <a:tc>
                  <a:txBody>
                    <a:bodyPr/>
                    <a:lstStyle/>
                    <a:p>
                      <a:pPr algn="l"/>
                      <a:r>
                        <a:rPr kumimoji="1" lang="ja-JP" altLang="en-US" sz="1050" b="1" dirty="0"/>
                        <a:t>原稿規定</a:t>
                      </a:r>
                    </a:p>
                  </a:txBody>
                  <a:tcPr marL="72000" marR="72000" marT="72000" marB="72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320×100</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rPr>
                        <a:t>60KB</a:t>
                      </a: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以内）</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2000" marR="72000" marT="72000" marB="72000">
                    <a:solidFill>
                      <a:srgbClr val="FFF4D1"/>
                    </a:solidFill>
                  </a:tcPr>
                </a:tc>
                <a:extLst>
                  <a:ext uri="{0D108BD9-81ED-4DB2-BD59-A6C34878D82A}">
                    <a16:rowId xmlns:a16="http://schemas.microsoft.com/office/drawing/2014/main" val="2918322274"/>
                  </a:ext>
                </a:extLst>
              </a:tr>
              <a:tr h="316767">
                <a:tc>
                  <a:txBody>
                    <a:bodyPr/>
                    <a:lstStyle/>
                    <a:p>
                      <a:pPr algn="l"/>
                      <a:r>
                        <a:rPr kumimoji="1" lang="ja-JP" altLang="en-US" sz="1050" b="1" dirty="0"/>
                        <a:t>掲載期間</a:t>
                      </a:r>
                    </a:p>
                  </a:txBody>
                  <a:tcPr marL="72000" marR="72000" marT="72000" marB="72000">
                    <a:solidFill>
                      <a:srgbClr val="FFF4D1"/>
                    </a:solidFill>
                  </a:tcPr>
                </a:tc>
                <a:tc>
                  <a:txBody>
                    <a:bodyPr/>
                    <a:lstStyle/>
                    <a:p>
                      <a:pPr algn="l"/>
                      <a:r>
                        <a:rPr kumimoji="1" lang="ja-JP" altLang="en-US" sz="1050" b="1" dirty="0"/>
                        <a:t>任意</a:t>
                      </a:r>
                    </a:p>
                  </a:txBody>
                  <a:tcPr marL="72000" marR="72000" marT="72000" marB="72000">
                    <a:solidFill>
                      <a:srgbClr val="FFF4D1"/>
                    </a:solidFill>
                  </a:tcPr>
                </a:tc>
                <a:extLst>
                  <a:ext uri="{0D108BD9-81ED-4DB2-BD59-A6C34878D82A}">
                    <a16:rowId xmlns:a16="http://schemas.microsoft.com/office/drawing/2014/main" val="711263072"/>
                  </a:ext>
                </a:extLst>
              </a:tr>
              <a:tr h="316767">
                <a:tc>
                  <a:txBody>
                    <a:bodyPr/>
                    <a:lstStyle/>
                    <a:p>
                      <a:pPr algn="l"/>
                      <a:r>
                        <a:rPr kumimoji="1" lang="ja-JP" altLang="en-US" sz="1050" b="1" dirty="0"/>
                        <a:t>掲載開始日</a:t>
                      </a:r>
                    </a:p>
                  </a:txBody>
                  <a:tcPr marL="72000" marR="72000" marT="72000" marB="72000">
                    <a:solidFill>
                      <a:srgbClr val="FFF4D1"/>
                    </a:solidFill>
                  </a:tcPr>
                </a:tc>
                <a:tc>
                  <a:txBody>
                    <a:bodyPr/>
                    <a:lstStyle/>
                    <a:p>
                      <a:pPr algn="l"/>
                      <a:r>
                        <a:rPr kumimoji="1" lang="ja-JP" altLang="en-US" sz="1050" b="1" dirty="0"/>
                        <a:t>任意の営業日</a:t>
                      </a:r>
                    </a:p>
                  </a:txBody>
                  <a:tcPr marL="72000" marR="72000" marT="72000" marB="72000">
                    <a:solidFill>
                      <a:srgbClr val="FFF4D1"/>
                    </a:solidFill>
                  </a:tcPr>
                </a:tc>
                <a:extLst>
                  <a:ext uri="{0D108BD9-81ED-4DB2-BD59-A6C34878D82A}">
                    <a16:rowId xmlns:a16="http://schemas.microsoft.com/office/drawing/2014/main" val="4187047976"/>
                  </a:ext>
                </a:extLst>
              </a:tr>
              <a:tr h="316767">
                <a:tc>
                  <a:txBody>
                    <a:bodyPr/>
                    <a:lstStyle/>
                    <a:p>
                      <a:pPr algn="l"/>
                      <a:r>
                        <a:rPr kumimoji="1" lang="ja-JP" altLang="en-US" sz="1050" b="1" dirty="0"/>
                        <a:t>保証形態</a:t>
                      </a:r>
                    </a:p>
                  </a:txBody>
                  <a:tcPr marL="72000" marR="72000" marT="72000" marB="72000">
                    <a:solidFill>
                      <a:srgbClr val="FFF4D1"/>
                    </a:solidFill>
                  </a:tcPr>
                </a:tc>
                <a:tc>
                  <a:txBody>
                    <a:bodyPr/>
                    <a:lstStyle/>
                    <a:p>
                      <a:pPr algn="l"/>
                      <a:r>
                        <a:rPr kumimoji="1" lang="ja-JP" altLang="en-US" sz="1050" b="1" dirty="0"/>
                        <a:t>インプレッション保証</a:t>
                      </a:r>
                    </a:p>
                  </a:txBody>
                  <a:tcPr marL="72000" marR="72000" marT="72000" marB="72000">
                    <a:solidFill>
                      <a:srgbClr val="FFF4D1"/>
                    </a:solidFill>
                  </a:tcPr>
                </a:tc>
                <a:extLst>
                  <a:ext uri="{0D108BD9-81ED-4DB2-BD59-A6C34878D82A}">
                    <a16:rowId xmlns:a16="http://schemas.microsoft.com/office/drawing/2014/main" val="3036091506"/>
                  </a:ext>
                </a:extLst>
              </a:tr>
              <a:tr h="316767">
                <a:tc>
                  <a:txBody>
                    <a:bodyPr/>
                    <a:lstStyle/>
                    <a:p>
                      <a:pPr algn="l"/>
                      <a:r>
                        <a:rPr kumimoji="1" lang="ja-JP" altLang="en-US" sz="1050" b="1" dirty="0"/>
                        <a:t>料金</a:t>
                      </a:r>
                    </a:p>
                  </a:txBody>
                  <a:tcPr marL="72000" marR="72000" marT="72000" marB="72000">
                    <a:solidFill>
                      <a:srgbClr val="FFF4D1"/>
                    </a:solidFill>
                  </a:tcPr>
                </a:tc>
                <a:tc>
                  <a:txBody>
                    <a:bodyPr/>
                    <a:lstStyle/>
                    <a:p>
                      <a:pPr algn="l"/>
                      <a:r>
                        <a:rPr kumimoji="1" lang="ja-JP" altLang="en-US" sz="1800" b="1"/>
                        <a:t>￥</a:t>
                      </a:r>
                      <a:r>
                        <a:rPr lang="ja-JP" altLang="en-US" sz="1800" b="1"/>
                        <a:t>3.0</a:t>
                      </a:r>
                      <a:r>
                        <a:rPr kumimoji="1" lang="ja-JP" altLang="en-US" sz="1050" b="1"/>
                        <a:t>／</a:t>
                      </a:r>
                      <a:r>
                        <a:rPr kumimoji="1" lang="en-US" altLang="ja-JP" sz="1050" b="1" dirty="0"/>
                        <a:t>imp</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3857387276"/>
                  </a:ext>
                </a:extLst>
              </a:tr>
              <a:tr h="374792">
                <a:tc>
                  <a:txBody>
                    <a:bodyPr/>
                    <a:lstStyle/>
                    <a:p>
                      <a:pPr algn="l"/>
                      <a:r>
                        <a:rPr kumimoji="1" lang="ja-JP" altLang="en-US" sz="1050" b="1" dirty="0"/>
                        <a:t>入稿〆切</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kumimoji="1" lang="en-US" altLang="ja-JP" sz="1050" b="1" dirty="0">
                          <a:highlight>
                            <a:srgbClr val="00FFFF"/>
                          </a:highlight>
                        </a:rPr>
                        <a:t>10</a:t>
                      </a:r>
                      <a:r>
                        <a:rPr kumimoji="1" lang="ja-JP" altLang="en-US" sz="1050" b="1" dirty="0"/>
                        <a:t>営業日前</a:t>
                      </a:r>
                    </a:p>
                  </a:txBody>
                  <a:tcPr marL="72000" marR="72000" marT="72000" marB="72000">
                    <a:solidFill>
                      <a:srgbClr val="FFF4D1"/>
                    </a:solidFill>
                  </a:tcPr>
                </a:tc>
                <a:extLst>
                  <a:ext uri="{0D108BD9-81ED-4DB2-BD59-A6C34878D82A}">
                    <a16:rowId xmlns:a16="http://schemas.microsoft.com/office/drawing/2014/main" val="486803579"/>
                  </a:ext>
                </a:extLst>
              </a:tr>
              <a:tr h="1105084">
                <a:tc>
                  <a:txBody>
                    <a:bodyPr/>
                    <a:lstStyle/>
                    <a:p>
                      <a:pPr algn="l"/>
                      <a:r>
                        <a:rPr kumimoji="1" lang="ja-JP" altLang="en-US" sz="1050" b="1" dirty="0"/>
                        <a:t>備考</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lang="ja-JP" altLang="en-US" sz="1050" b="1" dirty="0"/>
                        <a:t>料金には別途消費税がかかります。</a:t>
                      </a:r>
                      <a:endParaRPr lang="en-US" altLang="ja-JP" sz="1050" b="1" dirty="0"/>
                    </a:p>
                    <a:p>
                      <a:pPr marL="171450" indent="-171450" algn="l">
                        <a:lnSpc>
                          <a:spcPct val="150000"/>
                        </a:lnSpc>
                        <a:buFont typeface="Yu Gothic" panose="020B0400000000000000" pitchFamily="50" charset="-128"/>
                        <a:buChar char="※"/>
                      </a:pPr>
                      <a:r>
                        <a:rPr lang="ja-JP" altLang="en-US" sz="1050" b="1" dirty="0"/>
                        <a:t>料金、枠数、仕様等は、予告なく変更する場合がございます。</a:t>
                      </a:r>
                      <a:endParaRPr lang="en-US" altLang="ja-JP" sz="1050" b="1" dirty="0"/>
                    </a:p>
                    <a:p>
                      <a:pPr marL="171450" indent="-171450" algn="l">
                        <a:lnSpc>
                          <a:spcPct val="150000"/>
                        </a:lnSpc>
                        <a:buFont typeface="Yu Gothic" panose="020B0400000000000000" pitchFamily="50" charset="-128"/>
                        <a:buChar char="※"/>
                      </a:pPr>
                      <a:r>
                        <a:rPr lang="ja-JP" altLang="en-US" sz="1050" b="1" dirty="0"/>
                        <a:t>申込み、入稿については別途資料でご確認ください。</a:t>
                      </a:r>
                      <a:endParaRPr lang="en-US" altLang="ja-JP" sz="1050" b="1" dirty="0"/>
                    </a:p>
                    <a:p>
                      <a:pPr marL="0" indent="0" algn="l">
                        <a:lnSpc>
                          <a:spcPct val="150000"/>
                        </a:lnSpc>
                        <a:buFont typeface="Yu Gothic" panose="020B0400000000000000" pitchFamily="50" charset="-128"/>
                        <a:buNone/>
                      </a:pPr>
                      <a:endParaRPr lang="en-US" altLang="ja-JP" sz="1050" b="1" dirty="0"/>
                    </a:p>
                  </a:txBody>
                  <a:tcPr marL="72000" marR="72000" marT="72000" marB="144000">
                    <a:solidFill>
                      <a:srgbClr val="FFF4D1"/>
                    </a:solidFill>
                  </a:tcPr>
                </a:tc>
                <a:extLst>
                  <a:ext uri="{0D108BD9-81ED-4DB2-BD59-A6C34878D82A}">
                    <a16:rowId xmlns:a16="http://schemas.microsoft.com/office/drawing/2014/main" val="160517368"/>
                  </a:ext>
                </a:extLst>
              </a:tr>
            </a:tbl>
          </a:graphicData>
        </a:graphic>
      </p:graphicFrame>
      <p:sp>
        <p:nvSpPr>
          <p:cNvPr id="5" name="テキスト ボックス 4">
            <a:extLst>
              <a:ext uri="{FF2B5EF4-FFF2-40B4-BE49-F238E27FC236}">
                <a16:creationId xmlns:a16="http://schemas.microsoft.com/office/drawing/2014/main" id="{CB9D53BF-2D8A-D3BD-84D1-718028149659}"/>
              </a:ext>
            </a:extLst>
          </p:cNvPr>
          <p:cNvSpPr txBox="1"/>
          <p:nvPr/>
        </p:nvSpPr>
        <p:spPr>
          <a:xfrm>
            <a:off x="8380" y="1076390"/>
            <a:ext cx="6264696" cy="730649"/>
          </a:xfrm>
          <a:prstGeom prst="rect">
            <a:avLst/>
          </a:prstGeom>
          <a:noFill/>
        </p:spPr>
        <p:txBody>
          <a:bodyPr wrap="square" lIns="0" tIns="0" rIns="0" bIns="0" rtlCol="0">
            <a:spAutoFit/>
          </a:bodyPr>
          <a:lstStyle/>
          <a:p>
            <a:pPr lvl="0" algn="ctr">
              <a:lnSpc>
                <a:spcPct val="150000"/>
              </a:lnSpc>
              <a:defRPr/>
            </a:pPr>
            <a:r>
              <a:rPr lang="ja-JP" altLang="en-US" sz="1100" b="1" dirty="0"/>
              <a:t>スマホ画面の上部に固定表示され、常に視界に入る高視認性の広告枠です。</a:t>
            </a:r>
            <a:endParaRPr lang="en-US" altLang="ja-JP" sz="1100" b="1" dirty="0"/>
          </a:p>
          <a:p>
            <a:pPr lvl="0" algn="ctr">
              <a:lnSpc>
                <a:spcPct val="150000"/>
              </a:lnSpc>
              <a:defRPr/>
            </a:pPr>
            <a:r>
              <a:rPr lang="ja-JP" altLang="en-US" sz="1100" b="1" dirty="0"/>
              <a:t>　高い</a:t>
            </a:r>
            <a:r>
              <a:rPr lang="en-US" altLang="ja-JP" sz="1100" b="1" dirty="0"/>
              <a:t>CTR</a:t>
            </a:r>
            <a:r>
              <a:rPr lang="ja-JP" altLang="en-US" sz="1100" b="1" dirty="0"/>
              <a:t>が期待できます。　</a:t>
            </a:r>
            <a:endParaRPr lang="en-US" altLang="ja-JP" sz="1100" b="1" dirty="0"/>
          </a:p>
          <a:p>
            <a:pPr lvl="0" algn="ctr">
              <a:lnSpc>
                <a:spcPct val="150000"/>
              </a:lnSpc>
              <a:defRPr/>
            </a:pP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9" name="タイトル 1">
            <a:extLst>
              <a:ext uri="{FF2B5EF4-FFF2-40B4-BE49-F238E27FC236}">
                <a16:creationId xmlns:a16="http://schemas.microsoft.com/office/drawing/2014/main" id="{BBD8FF61-428C-9FED-AD7F-8450C9638247}"/>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1800" dirty="0">
                <a:solidFill>
                  <a:prstClr val="black"/>
                </a:solidFill>
                <a:latin typeface="Trebuchet MS"/>
                <a:ea typeface="游ゴシック"/>
              </a:rPr>
              <a:t>ディスプレイ広告：</a:t>
            </a: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新メニュー</a:t>
            </a:r>
            <a:r>
              <a:rPr lang="ja-JP" altLang="en-US" sz="1800" dirty="0">
                <a:solidFill>
                  <a:prstClr val="black"/>
                </a:solidFill>
                <a:latin typeface="Trebuchet MS"/>
                <a:ea typeface="游ゴシック"/>
              </a:rPr>
              <a:t>　スマホ・</a:t>
            </a: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アンカー</a:t>
            </a:r>
          </a:p>
        </p:txBody>
      </p:sp>
      <p:sp>
        <p:nvSpPr>
          <p:cNvPr id="10" name="大かっこ 9">
            <a:extLst>
              <a:ext uri="{FF2B5EF4-FFF2-40B4-BE49-F238E27FC236}">
                <a16:creationId xmlns:a16="http://schemas.microsoft.com/office/drawing/2014/main" id="{38E1282E-1DD2-4DC9-1042-5EF860B2E7B6}"/>
              </a:ext>
            </a:extLst>
          </p:cNvPr>
          <p:cNvSpPr/>
          <p:nvPr/>
        </p:nvSpPr>
        <p:spPr>
          <a:xfrm>
            <a:off x="623392" y="1048038"/>
            <a:ext cx="5184576" cy="411162"/>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7" name="AutoShape 2">
            <a:extLst>
              <a:ext uri="{FF2B5EF4-FFF2-40B4-BE49-F238E27FC236}">
                <a16:creationId xmlns:a16="http://schemas.microsoft.com/office/drawing/2014/main" id="{EFF51D48-21C1-EF97-EAA5-9333B25CA3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a:extLst>
              <a:ext uri="{FF2B5EF4-FFF2-40B4-BE49-F238E27FC236}">
                <a16:creationId xmlns:a16="http://schemas.microsoft.com/office/drawing/2014/main" id="{41965091-CDEA-0E14-893F-41351E89953C}"/>
              </a:ext>
            </a:extLst>
          </p:cNvPr>
          <p:cNvSpPr txBox="1"/>
          <p:nvPr/>
        </p:nvSpPr>
        <p:spPr>
          <a:xfrm>
            <a:off x="313709" y="1873653"/>
            <a:ext cx="4583173" cy="228204"/>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rPr>
              <a:t>SP</a:t>
            </a:r>
            <a:r>
              <a:rPr kumimoji="1" lang="ja-JP" altLang="en-US" sz="1100" b="1" dirty="0">
                <a:solidFill>
                  <a:prstClr val="black"/>
                </a:solidFill>
                <a:latin typeface="Trebuchet MS"/>
                <a:ea typeface="游ゴシック"/>
              </a:rPr>
              <a:t>トップ・記事ページ</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8" name="スライド番号プレースホルダー 10">
            <a:extLst>
              <a:ext uri="{FF2B5EF4-FFF2-40B4-BE49-F238E27FC236}">
                <a16:creationId xmlns:a16="http://schemas.microsoft.com/office/drawing/2014/main" id="{325BDAB7-A744-5039-F3BF-E3516010F9E4}"/>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13" name="テキスト ボックス 12">
            <a:extLst>
              <a:ext uri="{FF2B5EF4-FFF2-40B4-BE49-F238E27FC236}">
                <a16:creationId xmlns:a16="http://schemas.microsoft.com/office/drawing/2014/main" id="{D571F5A4-4050-5E53-6DA7-9D4EC832ADA1}"/>
              </a:ext>
            </a:extLst>
          </p:cNvPr>
          <p:cNvSpPr txBox="1"/>
          <p:nvPr/>
        </p:nvSpPr>
        <p:spPr bwMode="auto">
          <a:xfrm>
            <a:off x="8039489" y="6594053"/>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＊バナーなどメディア掲載費用は全てグロス、外税です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78726AC2-F647-B32D-A1ED-0FB65D281827}"/>
              </a:ext>
            </a:extLst>
          </p:cNvPr>
          <p:cNvSpPr txBox="1"/>
          <p:nvPr/>
        </p:nvSpPr>
        <p:spPr>
          <a:xfrm>
            <a:off x="2855640" y="5924639"/>
            <a:ext cx="2106695" cy="669414"/>
          </a:xfrm>
          <a:prstGeom prst="rect">
            <a:avLst/>
          </a:prstGeom>
          <a:noFill/>
        </p:spPr>
        <p:txBody>
          <a:bodyPr wrap="square" lIns="0" tIns="0" rIns="0" bIns="0" rtlCol="0">
            <a:spAutoFit/>
          </a:bodyPr>
          <a:lstStyle/>
          <a:p>
            <a:pPr lvl="0">
              <a:lnSpc>
                <a:spcPct val="150000"/>
              </a:lnSpc>
              <a:defRPr/>
            </a:pPr>
            <a:r>
              <a:rPr kumimoji="1" lang="ja-JP" altLang="en-US" sz="1000" dirty="0">
                <a:solidFill>
                  <a:srgbClr val="FF0000"/>
                </a:solidFill>
                <a:latin typeface="Trebuchet MS"/>
                <a:ea typeface="游ゴシック"/>
              </a:rPr>
              <a:t>＊画面を下にスクロールすると、上部ヘッダーメニューに広告が固定され、追尾します</a:t>
            </a:r>
            <a:endParaRPr kumimoji="1" lang="ja-JP" altLang="en-US" sz="1000" i="0" u="none" strike="noStrike" kern="1200" cap="none" spc="0" normalizeH="0" baseline="0" noProof="0" dirty="0">
              <a:ln>
                <a:noFill/>
              </a:ln>
              <a:solidFill>
                <a:srgbClr val="FF0000"/>
              </a:solidFill>
              <a:effectLst/>
              <a:uLnTx/>
              <a:uFillTx/>
              <a:latin typeface="Trebuchet MS"/>
              <a:ea typeface="游ゴシック"/>
              <a:cs typeface="+mn-cs"/>
            </a:endParaRPr>
          </a:p>
        </p:txBody>
      </p:sp>
      <p:sp>
        <p:nvSpPr>
          <p:cNvPr id="16" name="四角形: 角を丸くする 15">
            <a:extLst>
              <a:ext uri="{FF2B5EF4-FFF2-40B4-BE49-F238E27FC236}">
                <a16:creationId xmlns:a16="http://schemas.microsoft.com/office/drawing/2014/main" id="{ED91C550-09C8-C877-3FC2-8FE80A3705E3}"/>
              </a:ext>
            </a:extLst>
          </p:cNvPr>
          <p:cNvSpPr/>
          <p:nvPr/>
        </p:nvSpPr>
        <p:spPr>
          <a:xfrm>
            <a:off x="351828" y="2204864"/>
            <a:ext cx="2031499" cy="3616768"/>
          </a:xfrm>
          <a:prstGeom prst="roundRect">
            <a:avLst>
              <a:gd name="adj" fmla="val 8841"/>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20" name="テキスト ボックス 19">
            <a:extLst>
              <a:ext uri="{FF2B5EF4-FFF2-40B4-BE49-F238E27FC236}">
                <a16:creationId xmlns:a16="http://schemas.microsoft.com/office/drawing/2014/main" id="{35364525-9C37-8913-8240-D3919310F4B5}"/>
              </a:ext>
            </a:extLst>
          </p:cNvPr>
          <p:cNvSpPr txBox="1"/>
          <p:nvPr/>
        </p:nvSpPr>
        <p:spPr bwMode="auto">
          <a:xfrm>
            <a:off x="9912424" y="2996952"/>
            <a:ext cx="357521" cy="138499"/>
          </a:xfrm>
          <a:prstGeom prst="rect">
            <a:avLst/>
          </a:prstGeom>
          <a:noFill/>
          <a:ln w="9525">
            <a:noFill/>
            <a:miter lim="800000"/>
            <a:headEnd/>
            <a:tailEnd/>
          </a:ln>
          <a:effectLst/>
        </p:spPr>
        <p:txBody>
          <a:bodyPr wrap="square" lIns="0" tIns="0" rIns="0" bIns="0" rtlCol="0">
            <a:spAutoFit/>
          </a:bodyPr>
          <a:lstStyle/>
          <a:p>
            <a:pPr algn="ctr"/>
            <a:r>
              <a:rPr kumimoji="1" lang="en-US" altLang="ja-JP" sz="900" spc="300" dirty="0">
                <a:solidFill>
                  <a:schemeClr val="bg1"/>
                </a:solidFill>
                <a:latin typeface="+mn-ea"/>
                <a:cs typeface="メイリオ" pitchFamily="50" charset="-128"/>
              </a:rPr>
              <a:t>×</a:t>
            </a:r>
            <a:endParaRPr kumimoji="1" lang="ja-JP" altLang="en-US" sz="900" spc="300" dirty="0">
              <a:solidFill>
                <a:schemeClr val="bg1"/>
              </a:solidFill>
              <a:latin typeface="+mn-ea"/>
              <a:cs typeface="メイリオ" pitchFamily="50" charset="-128"/>
            </a:endParaRPr>
          </a:p>
        </p:txBody>
      </p:sp>
      <p:cxnSp>
        <p:nvCxnSpPr>
          <p:cNvPr id="4" name="直線矢印コネクタ 3">
            <a:extLst>
              <a:ext uri="{FF2B5EF4-FFF2-40B4-BE49-F238E27FC236}">
                <a16:creationId xmlns:a16="http://schemas.microsoft.com/office/drawing/2014/main" id="{1A414A60-28DB-913A-4B1C-27DFECB84515}"/>
              </a:ext>
            </a:extLst>
          </p:cNvPr>
          <p:cNvCxnSpPr>
            <a:cxnSpLocks/>
          </p:cNvCxnSpPr>
          <p:nvPr/>
        </p:nvCxnSpPr>
        <p:spPr>
          <a:xfrm>
            <a:off x="3875406" y="3362372"/>
            <a:ext cx="0" cy="25622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E0A1F2AD-1B2A-C934-CE97-C159255880F8}"/>
              </a:ext>
            </a:extLst>
          </p:cNvPr>
          <p:cNvPicPr>
            <a:picLocks noChangeAspect="1"/>
          </p:cNvPicPr>
          <p:nvPr/>
        </p:nvPicPr>
        <p:blipFill>
          <a:blip r:embed="rId3"/>
          <a:stretch>
            <a:fillRect/>
          </a:stretch>
        </p:blipFill>
        <p:spPr>
          <a:xfrm>
            <a:off x="477776" y="2457918"/>
            <a:ext cx="1761501" cy="3124659"/>
          </a:xfrm>
          <a:prstGeom prst="rect">
            <a:avLst/>
          </a:prstGeom>
        </p:spPr>
      </p:pic>
      <p:sp>
        <p:nvSpPr>
          <p:cNvPr id="18" name="正方形/長方形 17">
            <a:extLst>
              <a:ext uri="{FF2B5EF4-FFF2-40B4-BE49-F238E27FC236}">
                <a16:creationId xmlns:a16="http://schemas.microsoft.com/office/drawing/2014/main" id="{0B658DF4-477D-C7A5-0D52-9B625561E5EC}"/>
              </a:ext>
            </a:extLst>
          </p:cNvPr>
          <p:cNvSpPr/>
          <p:nvPr/>
        </p:nvSpPr>
        <p:spPr>
          <a:xfrm>
            <a:off x="592849" y="3313958"/>
            <a:ext cx="1539240" cy="495672"/>
          </a:xfrm>
          <a:prstGeom prst="rect">
            <a:avLst/>
          </a:prstGeom>
          <a:solidFill>
            <a:srgbClr val="FF0000">
              <a:alpha val="79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noAutofit/>
          </a:bodyPr>
          <a:lstStyle/>
          <a:p>
            <a:pPr algn="ctr">
              <a:lnSpc>
                <a:spcPct val="150000"/>
              </a:lnSpc>
            </a:pPr>
            <a:endParaRPr kumimoji="1" lang="en-US" altLang="ja-JP" sz="1200" b="1" spc="300" dirty="0">
              <a:solidFill>
                <a:schemeClr val="bg1"/>
              </a:solidFill>
            </a:endParaRPr>
          </a:p>
        </p:txBody>
      </p:sp>
      <p:sp>
        <p:nvSpPr>
          <p:cNvPr id="19" name="テキスト ボックス 18">
            <a:extLst>
              <a:ext uri="{FF2B5EF4-FFF2-40B4-BE49-F238E27FC236}">
                <a16:creationId xmlns:a16="http://schemas.microsoft.com/office/drawing/2014/main" id="{8324A5A6-7A81-7EF2-41F9-A8BDC1EAF64B}"/>
              </a:ext>
            </a:extLst>
          </p:cNvPr>
          <p:cNvSpPr txBox="1"/>
          <p:nvPr/>
        </p:nvSpPr>
        <p:spPr bwMode="auto">
          <a:xfrm>
            <a:off x="919577" y="3481638"/>
            <a:ext cx="720080" cy="538609"/>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AD</a:t>
            </a:r>
          </a:p>
          <a:p>
            <a:pPr algn="ctr"/>
            <a:endParaRPr kumimoji="1" lang="ja-JP" altLang="en-US" sz="2400" b="1" spc="300" dirty="0">
              <a:latin typeface="+mn-ea"/>
              <a:cs typeface="メイリオ" pitchFamily="50" charset="-128"/>
            </a:endParaRPr>
          </a:p>
        </p:txBody>
      </p:sp>
      <p:sp>
        <p:nvSpPr>
          <p:cNvPr id="14" name="テキスト ボックス 13">
            <a:extLst>
              <a:ext uri="{FF2B5EF4-FFF2-40B4-BE49-F238E27FC236}">
                <a16:creationId xmlns:a16="http://schemas.microsoft.com/office/drawing/2014/main" id="{6B80F9B9-45A1-6BAC-551B-0252F7A5244D}"/>
              </a:ext>
            </a:extLst>
          </p:cNvPr>
          <p:cNvSpPr txBox="1"/>
          <p:nvPr/>
        </p:nvSpPr>
        <p:spPr bwMode="auto">
          <a:xfrm>
            <a:off x="1700041" y="3610531"/>
            <a:ext cx="720080" cy="169277"/>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t>
            </a:r>
            <a:endParaRPr kumimoji="1" lang="ja-JP" altLang="en-US" sz="1100" b="1" spc="300" dirty="0">
              <a:solidFill>
                <a:schemeClr val="bg1"/>
              </a:solidFill>
              <a:latin typeface="+mn-ea"/>
              <a:cs typeface="メイリオ" pitchFamily="50" charset="-128"/>
            </a:endParaRPr>
          </a:p>
        </p:txBody>
      </p:sp>
      <p:sp>
        <p:nvSpPr>
          <p:cNvPr id="22" name="正方形/長方形 21">
            <a:extLst>
              <a:ext uri="{FF2B5EF4-FFF2-40B4-BE49-F238E27FC236}">
                <a16:creationId xmlns:a16="http://schemas.microsoft.com/office/drawing/2014/main" id="{E6B4FDA8-830F-7F7E-CA09-88322CEB4E71}"/>
              </a:ext>
            </a:extLst>
          </p:cNvPr>
          <p:cNvSpPr/>
          <p:nvPr/>
        </p:nvSpPr>
        <p:spPr>
          <a:xfrm>
            <a:off x="3044544" y="2736271"/>
            <a:ext cx="1539240" cy="495672"/>
          </a:xfrm>
          <a:prstGeom prst="rect">
            <a:avLst/>
          </a:prstGeom>
          <a:solidFill>
            <a:srgbClr val="FF0000">
              <a:alpha val="79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noAutofit/>
          </a:bodyPr>
          <a:lstStyle/>
          <a:p>
            <a:pPr algn="ctr">
              <a:lnSpc>
                <a:spcPct val="150000"/>
              </a:lnSpc>
            </a:pPr>
            <a:endParaRPr kumimoji="1" lang="en-US" altLang="ja-JP" sz="1200" b="1" spc="300" dirty="0">
              <a:solidFill>
                <a:schemeClr val="bg1"/>
              </a:solidFill>
            </a:endParaRPr>
          </a:p>
        </p:txBody>
      </p:sp>
      <p:sp>
        <p:nvSpPr>
          <p:cNvPr id="23" name="テキスト ボックス 22">
            <a:extLst>
              <a:ext uri="{FF2B5EF4-FFF2-40B4-BE49-F238E27FC236}">
                <a16:creationId xmlns:a16="http://schemas.microsoft.com/office/drawing/2014/main" id="{C5135303-E4EB-CFB2-14E4-5ACD5978020D}"/>
              </a:ext>
            </a:extLst>
          </p:cNvPr>
          <p:cNvSpPr txBox="1"/>
          <p:nvPr/>
        </p:nvSpPr>
        <p:spPr bwMode="auto">
          <a:xfrm>
            <a:off x="3461986" y="2890391"/>
            <a:ext cx="720080" cy="538609"/>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AD</a:t>
            </a:r>
          </a:p>
          <a:p>
            <a:pPr algn="ctr"/>
            <a:endParaRPr kumimoji="1" lang="ja-JP" altLang="en-US" sz="2400" b="1" spc="300" dirty="0">
              <a:latin typeface="+mn-ea"/>
              <a:cs typeface="メイリオ" pitchFamily="50" charset="-128"/>
            </a:endParaRPr>
          </a:p>
        </p:txBody>
      </p:sp>
      <p:sp>
        <p:nvSpPr>
          <p:cNvPr id="24" name="テキスト ボックス 23">
            <a:extLst>
              <a:ext uri="{FF2B5EF4-FFF2-40B4-BE49-F238E27FC236}">
                <a16:creationId xmlns:a16="http://schemas.microsoft.com/office/drawing/2014/main" id="{8B3B3323-32B0-841D-6D74-C84E9FA58290}"/>
              </a:ext>
            </a:extLst>
          </p:cNvPr>
          <p:cNvSpPr txBox="1"/>
          <p:nvPr/>
        </p:nvSpPr>
        <p:spPr bwMode="auto">
          <a:xfrm>
            <a:off x="4110058" y="3069646"/>
            <a:ext cx="720080" cy="169277"/>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t>
            </a:r>
            <a:endParaRPr kumimoji="1" lang="ja-JP" altLang="en-US" sz="1100" b="1" spc="300" dirty="0">
              <a:solidFill>
                <a:schemeClr val="bg1"/>
              </a:solidFill>
              <a:latin typeface="+mn-ea"/>
              <a:cs typeface="メイリオ" pitchFamily="50" charset="-128"/>
            </a:endParaRPr>
          </a:p>
        </p:txBody>
      </p:sp>
      <p:sp>
        <p:nvSpPr>
          <p:cNvPr id="31" name="テキスト ボックス 30">
            <a:extLst>
              <a:ext uri="{FF2B5EF4-FFF2-40B4-BE49-F238E27FC236}">
                <a16:creationId xmlns:a16="http://schemas.microsoft.com/office/drawing/2014/main" id="{B880B1BB-4302-0FF1-0F19-E9E59B570064}"/>
              </a:ext>
            </a:extLst>
          </p:cNvPr>
          <p:cNvSpPr txBox="1"/>
          <p:nvPr/>
        </p:nvSpPr>
        <p:spPr>
          <a:xfrm>
            <a:off x="338808" y="6036145"/>
            <a:ext cx="2106695" cy="207749"/>
          </a:xfrm>
          <a:prstGeom prst="rect">
            <a:avLst/>
          </a:prstGeom>
          <a:noFill/>
        </p:spPr>
        <p:txBody>
          <a:bodyPr wrap="square" lIns="0" tIns="0" rIns="0" bIns="0" rtlCol="0">
            <a:spAutoFit/>
          </a:bodyPr>
          <a:lstStyle/>
          <a:p>
            <a:pPr lvl="0">
              <a:lnSpc>
                <a:spcPct val="150000"/>
              </a:lnSpc>
              <a:defRPr/>
            </a:pPr>
            <a:r>
              <a:rPr kumimoji="1" lang="ja-JP" altLang="en-US" sz="1000" dirty="0">
                <a:solidFill>
                  <a:srgbClr val="FF0000"/>
                </a:solidFill>
                <a:latin typeface="Trebuchet MS"/>
                <a:ea typeface="游ゴシック"/>
              </a:rPr>
              <a:t>＊初期状態ではこの位置にあります</a:t>
            </a:r>
            <a:endParaRPr kumimoji="1" lang="ja-JP" altLang="en-US" sz="1000" i="0" u="none" strike="noStrike" kern="1200" cap="none" spc="0" normalizeH="0" baseline="0" noProof="0" dirty="0">
              <a:ln>
                <a:noFill/>
              </a:ln>
              <a:solidFill>
                <a:srgbClr val="FF0000"/>
              </a:solidFill>
              <a:effectLst/>
              <a:uLnTx/>
              <a:uFillTx/>
              <a:latin typeface="Trebuchet MS"/>
              <a:ea typeface="游ゴシック"/>
              <a:cs typeface="+mn-cs"/>
            </a:endParaRPr>
          </a:p>
        </p:txBody>
      </p:sp>
    </p:spTree>
    <p:extLst>
      <p:ext uri="{BB962C8B-B14F-4D97-AF65-F5344CB8AC3E}">
        <p14:creationId xmlns:p14="http://schemas.microsoft.com/office/powerpoint/2010/main" val="3880834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2EEF62E-C066-A334-ECBF-DC3CA7B9A1A6}"/>
              </a:ext>
            </a:extLst>
          </p:cNvPr>
          <p:cNvPicPr>
            <a:picLocks noChangeAspect="1"/>
          </p:cNvPicPr>
          <p:nvPr/>
        </p:nvPicPr>
        <p:blipFill>
          <a:blip r:embed="rId3"/>
          <a:stretch>
            <a:fillRect/>
          </a:stretch>
        </p:blipFill>
        <p:spPr>
          <a:xfrm>
            <a:off x="695400" y="2043307"/>
            <a:ext cx="3151685" cy="4302464"/>
          </a:xfrm>
          <a:prstGeom prst="rect">
            <a:avLst/>
          </a:prstGeom>
          <a:ln>
            <a:solidFill>
              <a:schemeClr val="bg2">
                <a:lumMod val="90000"/>
              </a:schemeClr>
            </a:solidFill>
          </a:ln>
        </p:spPr>
      </p:pic>
      <p:graphicFrame>
        <p:nvGraphicFramePr>
          <p:cNvPr id="4" name="表 3">
            <a:extLst>
              <a:ext uri="{FF2B5EF4-FFF2-40B4-BE49-F238E27FC236}">
                <a16:creationId xmlns:a16="http://schemas.microsoft.com/office/drawing/2014/main" id="{C45EEFA1-1C00-4BFA-8A7E-E872B05F4A3E}"/>
              </a:ext>
            </a:extLst>
          </p:cNvPr>
          <p:cNvGraphicFramePr>
            <a:graphicFrameLocks noGrp="1"/>
          </p:cNvGraphicFramePr>
          <p:nvPr>
            <p:extLst>
              <p:ext uri="{D42A27DB-BD31-4B8C-83A1-F6EECF244321}">
                <p14:modId xmlns:p14="http://schemas.microsoft.com/office/powerpoint/2010/main" val="982118205"/>
              </p:ext>
            </p:extLst>
          </p:nvPr>
        </p:nvGraphicFramePr>
        <p:xfrm>
          <a:off x="4655840" y="1498346"/>
          <a:ext cx="7434499" cy="4988422"/>
        </p:xfrm>
        <a:graphic>
          <a:graphicData uri="http://schemas.openxmlformats.org/drawingml/2006/table">
            <a:tbl>
              <a:tblPr firstRow="1" bandRow="1">
                <a:tableStyleId>{073A0DAA-6AF3-43AB-8588-CEC1D06C72B9}</a:tableStyleId>
              </a:tblPr>
              <a:tblGrid>
                <a:gridCol w="1495892">
                  <a:extLst>
                    <a:ext uri="{9D8B030D-6E8A-4147-A177-3AD203B41FA5}">
                      <a16:colId xmlns:a16="http://schemas.microsoft.com/office/drawing/2014/main" val="1868210930"/>
                    </a:ext>
                  </a:extLst>
                </a:gridCol>
                <a:gridCol w="5938607">
                  <a:extLst>
                    <a:ext uri="{9D8B030D-6E8A-4147-A177-3AD203B41FA5}">
                      <a16:colId xmlns:a16="http://schemas.microsoft.com/office/drawing/2014/main" val="2180882156"/>
                    </a:ext>
                  </a:extLst>
                </a:gridCol>
              </a:tblGrid>
              <a:tr h="316767">
                <a:tc>
                  <a:txBody>
                    <a:bodyPr/>
                    <a:lstStyle/>
                    <a:p>
                      <a:r>
                        <a:rPr kumimoji="1" lang="ja-JP" altLang="en-US" sz="1050" dirty="0"/>
                        <a:t>メニュー名</a:t>
                      </a:r>
                      <a:endParaRPr kumimoji="1" lang="en-US" altLang="ja-JP" sz="1050" dirty="0"/>
                    </a:p>
                  </a:txBody>
                  <a:tcPr marL="72000" marR="72000" marT="72000" marB="72000" anchor="ctr">
                    <a:solidFill>
                      <a:srgbClr val="FFC000"/>
                    </a:solidFill>
                  </a:tcPr>
                </a:tc>
                <a:tc>
                  <a:txBody>
                    <a:bodyPr/>
                    <a:lstStyle/>
                    <a:p>
                      <a:r>
                        <a:rPr kumimoji="1" lang="ja-JP" altLang="en-US" sz="1050" dirty="0"/>
                        <a:t>ビルボード</a:t>
                      </a:r>
                    </a:p>
                  </a:txBody>
                  <a:tcPr marL="72000" marR="72000" marT="72000" marB="72000" anchor="ctr">
                    <a:solidFill>
                      <a:srgbClr val="FFC000"/>
                    </a:solidFill>
                  </a:tcPr>
                </a:tc>
                <a:extLst>
                  <a:ext uri="{0D108BD9-81ED-4DB2-BD59-A6C34878D82A}">
                    <a16:rowId xmlns:a16="http://schemas.microsoft.com/office/drawing/2014/main" val="1853849928"/>
                  </a:ext>
                </a:extLst>
              </a:tr>
              <a:tr h="316767">
                <a:tc>
                  <a:txBody>
                    <a:bodyPr/>
                    <a:lstStyle/>
                    <a:p>
                      <a:pPr algn="l"/>
                      <a:r>
                        <a:rPr kumimoji="1" lang="ja-JP" altLang="en-US" sz="1050" b="1" dirty="0"/>
                        <a:t>掲載媒体</a:t>
                      </a:r>
                    </a:p>
                  </a:txBody>
                  <a:tcPr marL="72000" marR="72000" marT="72000" marB="72000">
                    <a:solidFill>
                      <a:srgbClr val="FFF4D1"/>
                    </a:solidFill>
                  </a:tcPr>
                </a:tc>
                <a:tc>
                  <a:txBody>
                    <a:bodyPr/>
                    <a:lstStyle/>
                    <a:p>
                      <a:pPr algn="l"/>
                      <a:r>
                        <a:rPr kumimoji="1" lang="ja-JP" altLang="en-US" sz="1050" b="1" dirty="0"/>
                        <a:t>日経ウーマン</a:t>
                      </a:r>
                      <a:r>
                        <a:rPr kumimoji="1" lang="en-US" altLang="ja-JP" sz="1050" b="1" dirty="0"/>
                        <a:t>Web</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2437112898"/>
                  </a:ext>
                </a:extLst>
              </a:tr>
              <a:tr h="316767">
                <a:tc>
                  <a:txBody>
                    <a:bodyPr/>
                    <a:lstStyle/>
                    <a:p>
                      <a:pPr algn="l"/>
                      <a:r>
                        <a:rPr kumimoji="1" lang="ja-JP" altLang="en-US" sz="1050" b="1" dirty="0"/>
                        <a:t>掲載面</a:t>
                      </a:r>
                    </a:p>
                  </a:txBody>
                  <a:tcPr marL="72000" marR="72000" marT="72000" marB="72000">
                    <a:solidFill>
                      <a:srgbClr val="FFF4D1"/>
                    </a:solidFill>
                  </a:tcPr>
                </a:tc>
                <a:tc>
                  <a:txBody>
                    <a:bodyPr/>
                    <a:lstStyle/>
                    <a:p>
                      <a:pPr algn="l"/>
                      <a:r>
                        <a:rPr kumimoji="1" lang="en-US" altLang="ja-JP" sz="1050" b="1" dirty="0"/>
                        <a:t>PC</a:t>
                      </a:r>
                      <a:r>
                        <a:rPr kumimoji="1" lang="ja-JP" altLang="en-US" sz="1050" b="1" dirty="0"/>
                        <a:t>全ページ　</a:t>
                      </a:r>
                      <a:r>
                        <a:rPr kumimoji="1" lang="en-US" altLang="ja-JP" sz="1050" b="1" dirty="0"/>
                        <a:t>*</a:t>
                      </a:r>
                      <a:r>
                        <a:rPr kumimoji="1" lang="ja-JP" altLang="en-US" sz="1050" b="1" dirty="0"/>
                        <a:t>一部ページを除く</a:t>
                      </a:r>
                    </a:p>
                  </a:txBody>
                  <a:tcPr marL="72000" marR="72000" marT="72000" marB="72000">
                    <a:solidFill>
                      <a:srgbClr val="FFF4D1"/>
                    </a:solidFill>
                  </a:tcPr>
                </a:tc>
                <a:extLst>
                  <a:ext uri="{0D108BD9-81ED-4DB2-BD59-A6C34878D82A}">
                    <a16:rowId xmlns:a16="http://schemas.microsoft.com/office/drawing/2014/main" val="3853301974"/>
                  </a:ext>
                </a:extLst>
              </a:tr>
              <a:tr h="316767">
                <a:tc>
                  <a:txBody>
                    <a:bodyPr/>
                    <a:lstStyle/>
                    <a:p>
                      <a:pPr algn="l"/>
                      <a:r>
                        <a:rPr kumimoji="1" lang="ja-JP" altLang="en-US" sz="1050" b="1" dirty="0"/>
                        <a:t>表示形式</a:t>
                      </a:r>
                    </a:p>
                  </a:txBody>
                  <a:tcPr marL="72000" marR="72000" marT="72000" marB="72000">
                    <a:solidFill>
                      <a:srgbClr val="FFF4D1"/>
                    </a:solidFill>
                  </a:tcPr>
                </a:tc>
                <a:tc>
                  <a:txBody>
                    <a:bodyPr/>
                    <a:lstStyle/>
                    <a:p>
                      <a:pPr algn="l"/>
                      <a:r>
                        <a:rPr kumimoji="1" lang="ja-JP" altLang="en-US" sz="1050" b="1" dirty="0"/>
                        <a:t>ローテーション</a:t>
                      </a:r>
                    </a:p>
                  </a:txBody>
                  <a:tcPr marL="72000" marR="72000" marT="72000" marB="72000">
                    <a:solidFill>
                      <a:srgbClr val="FFF4D1"/>
                    </a:solidFill>
                  </a:tcPr>
                </a:tc>
                <a:extLst>
                  <a:ext uri="{0D108BD9-81ED-4DB2-BD59-A6C34878D82A}">
                    <a16:rowId xmlns:a16="http://schemas.microsoft.com/office/drawing/2014/main" val="490476437"/>
                  </a:ext>
                </a:extLst>
              </a:tr>
              <a:tr h="483496">
                <a:tc>
                  <a:txBody>
                    <a:bodyPr/>
                    <a:lstStyle/>
                    <a:p>
                      <a:pPr algn="l"/>
                      <a:r>
                        <a:rPr kumimoji="1" lang="ja-JP" altLang="en-US" sz="1050" b="1" dirty="0">
                          <a:solidFill>
                            <a:schemeClr val="accent5"/>
                          </a:solidFill>
                        </a:rPr>
                        <a:t>原稿規定</a:t>
                      </a:r>
                    </a:p>
                  </a:txBody>
                  <a:tcPr marL="72000" marR="72000" marT="72000" marB="72000">
                    <a:solidFill>
                      <a:srgbClr val="FFF4D1"/>
                    </a:solidFill>
                  </a:tcPr>
                </a:tc>
                <a:tc>
                  <a:txBody>
                    <a:bodyPr/>
                    <a:lstStyle/>
                    <a:p>
                      <a:pPr algn="l"/>
                      <a:r>
                        <a:rPr kumimoji="1" lang="ja-JP" altLang="en-US" sz="1050" b="1" dirty="0">
                          <a:solidFill>
                            <a:schemeClr val="accent5"/>
                          </a:solidFill>
                        </a:rPr>
                        <a:t>画像：</a:t>
                      </a:r>
                      <a:r>
                        <a:rPr kumimoji="1" lang="en-US" altLang="ja-JP" sz="1050" b="1" dirty="0">
                          <a:solidFill>
                            <a:schemeClr val="accent5"/>
                          </a:solidFill>
                        </a:rPr>
                        <a:t>970</a:t>
                      </a:r>
                      <a:r>
                        <a:rPr kumimoji="1" lang="ja-JP" altLang="en-US" sz="1050" b="1" dirty="0">
                          <a:solidFill>
                            <a:schemeClr val="accent5"/>
                          </a:solidFill>
                        </a:rPr>
                        <a:t>ｘ</a:t>
                      </a:r>
                      <a:r>
                        <a:rPr kumimoji="1" lang="en-US" altLang="ja-JP" sz="1050" b="1" dirty="0">
                          <a:solidFill>
                            <a:schemeClr val="accent5"/>
                          </a:solidFill>
                        </a:rPr>
                        <a:t>250</a:t>
                      </a:r>
                    </a:p>
                    <a:p>
                      <a:pPr algn="l"/>
                      <a:r>
                        <a:rPr kumimoji="1" lang="ja-JP" altLang="en-US" sz="1050" b="1" dirty="0">
                          <a:solidFill>
                            <a:schemeClr val="accent5"/>
                          </a:solidFill>
                        </a:rPr>
                        <a:t>動画の場合</a:t>
                      </a:r>
                      <a:r>
                        <a:rPr kumimoji="1" lang="en-US" altLang="ja-JP" sz="1050" b="1" dirty="0">
                          <a:solidFill>
                            <a:schemeClr val="accent5"/>
                          </a:solidFill>
                        </a:rPr>
                        <a:t>/</a:t>
                      </a:r>
                      <a:r>
                        <a:rPr kumimoji="1" lang="ja-JP" altLang="en-US" sz="1050" b="1" dirty="0">
                          <a:solidFill>
                            <a:schemeClr val="accent5"/>
                          </a:solidFill>
                        </a:rPr>
                        <a:t>アスペクト比</a:t>
                      </a:r>
                      <a:r>
                        <a:rPr kumimoji="1" lang="en-US" altLang="ja-JP" sz="1050" b="1" dirty="0">
                          <a:solidFill>
                            <a:schemeClr val="accent5"/>
                          </a:solidFill>
                        </a:rPr>
                        <a:t>16:9</a:t>
                      </a:r>
                      <a:r>
                        <a:rPr kumimoji="1" lang="ja-JP" altLang="en-US" sz="1050" b="1" dirty="0">
                          <a:solidFill>
                            <a:schemeClr val="accent5"/>
                          </a:solidFill>
                        </a:rPr>
                        <a:t>（</a:t>
                      </a:r>
                      <a:r>
                        <a:rPr kumimoji="1" lang="en-US" altLang="ja-JP" sz="1050" b="1" dirty="0">
                          <a:solidFill>
                            <a:schemeClr val="accent5"/>
                          </a:solidFill>
                        </a:rPr>
                        <a:t>1920×1080</a:t>
                      </a:r>
                      <a:r>
                        <a:rPr kumimoji="1" lang="ja-JP" altLang="en-US" sz="1050" b="1" dirty="0">
                          <a:solidFill>
                            <a:schemeClr val="accent5"/>
                          </a:solidFill>
                        </a:rPr>
                        <a:t>以内）</a:t>
                      </a:r>
                    </a:p>
                  </a:txBody>
                  <a:tcPr marL="72000" marR="72000" marT="72000" marB="72000">
                    <a:solidFill>
                      <a:srgbClr val="FFF4D1"/>
                    </a:solidFill>
                  </a:tcPr>
                </a:tc>
                <a:extLst>
                  <a:ext uri="{0D108BD9-81ED-4DB2-BD59-A6C34878D82A}">
                    <a16:rowId xmlns:a16="http://schemas.microsoft.com/office/drawing/2014/main" val="2918322274"/>
                  </a:ext>
                </a:extLst>
              </a:tr>
              <a:tr h="316767">
                <a:tc>
                  <a:txBody>
                    <a:bodyPr/>
                    <a:lstStyle/>
                    <a:p>
                      <a:pPr algn="l"/>
                      <a:r>
                        <a:rPr kumimoji="1" lang="ja-JP" altLang="en-US" sz="1050" b="1" dirty="0"/>
                        <a:t>形式</a:t>
                      </a:r>
                      <a:r>
                        <a:rPr kumimoji="1" lang="en-US" altLang="ja-JP" sz="1050" b="1" dirty="0"/>
                        <a:t>/</a:t>
                      </a:r>
                      <a:r>
                        <a:rPr kumimoji="1" lang="ja-JP" altLang="en-US" sz="1050" b="1" dirty="0"/>
                        <a:t>ファイルサイズ</a:t>
                      </a:r>
                    </a:p>
                  </a:txBody>
                  <a:tcPr marL="72000" marR="72000" marT="72000" marB="72000">
                    <a:solidFill>
                      <a:srgbClr val="FFF4D1"/>
                    </a:solidFill>
                  </a:tcPr>
                </a:tc>
                <a:tc>
                  <a:txBody>
                    <a:bodyPr/>
                    <a:lstStyle/>
                    <a:p>
                      <a:pPr algn="l"/>
                      <a:r>
                        <a:rPr kumimoji="1" lang="en-US" altLang="ja-JP" sz="1050" b="1" dirty="0"/>
                        <a:t>HTML5</a:t>
                      </a:r>
                      <a:r>
                        <a:rPr kumimoji="1" lang="ja-JP" altLang="en-US" sz="1050" b="1" dirty="0"/>
                        <a:t>、</a:t>
                      </a:r>
                      <a:r>
                        <a:rPr kumimoji="1" lang="en-US" altLang="ja-JP" sz="1050" b="1" dirty="0"/>
                        <a:t>GIF</a:t>
                      </a:r>
                      <a:r>
                        <a:rPr kumimoji="1" lang="ja-JP" altLang="en-US" sz="1050" b="1" dirty="0"/>
                        <a:t>、</a:t>
                      </a:r>
                      <a:r>
                        <a:rPr kumimoji="1" lang="en-US" altLang="ja-JP" sz="1050" b="1" dirty="0"/>
                        <a:t>JPEG</a:t>
                      </a:r>
                      <a:r>
                        <a:rPr kumimoji="1" lang="ja-JP" altLang="en-US" sz="1050" b="1" dirty="0"/>
                        <a:t>、</a:t>
                      </a:r>
                      <a:r>
                        <a:rPr kumimoji="1" lang="en-US" altLang="ja-JP" sz="1050" b="1" dirty="0"/>
                        <a:t>PNG</a:t>
                      </a:r>
                      <a:r>
                        <a:rPr kumimoji="1" lang="ja-JP" altLang="en-US" sz="1050" b="1" dirty="0"/>
                        <a:t>、</a:t>
                      </a:r>
                      <a:r>
                        <a:rPr kumimoji="1" lang="en-US" altLang="ja-JP" sz="1050" b="1" dirty="0"/>
                        <a:t>MP4</a:t>
                      </a:r>
                      <a:r>
                        <a:rPr kumimoji="1" lang="ja-JP" altLang="en-US" sz="1050" b="1" dirty="0"/>
                        <a:t>（動画）</a:t>
                      </a:r>
                      <a:endParaRPr kumimoji="1" lang="en-US" altLang="ja-JP" sz="1050" b="1" dirty="0"/>
                    </a:p>
                    <a:p>
                      <a:pPr algn="l"/>
                      <a:r>
                        <a:rPr kumimoji="1" lang="ja-JP" altLang="en-US" sz="1050" b="1" dirty="0"/>
                        <a:t>　</a:t>
                      </a:r>
                      <a:r>
                        <a:rPr kumimoji="1" lang="en-US" altLang="ja-JP" sz="1050" b="1" dirty="0"/>
                        <a:t>【</a:t>
                      </a:r>
                      <a:r>
                        <a:rPr kumimoji="1" lang="ja-JP" altLang="en-US" sz="1050" b="1" dirty="0"/>
                        <a:t>画像</a:t>
                      </a:r>
                      <a:r>
                        <a:rPr kumimoji="1" lang="en-US" altLang="ja-JP" sz="1050" b="1" dirty="0"/>
                        <a:t>】150KB</a:t>
                      </a:r>
                      <a:r>
                        <a:rPr kumimoji="1" lang="ja-JP" altLang="en-US" sz="1050" b="1" dirty="0"/>
                        <a:t>以内</a:t>
                      </a:r>
                    </a:p>
                    <a:p>
                      <a:pPr algn="l"/>
                      <a:r>
                        <a:rPr kumimoji="1" lang="ja-JP" altLang="en-US" sz="1050" b="1" dirty="0"/>
                        <a:t>　</a:t>
                      </a:r>
                      <a:r>
                        <a:rPr kumimoji="1" lang="en-US" altLang="ja-JP" sz="1050" b="1" dirty="0"/>
                        <a:t>【</a:t>
                      </a:r>
                      <a:r>
                        <a:rPr kumimoji="1" lang="ja-JP" altLang="en-US" sz="1050" b="1" dirty="0"/>
                        <a:t>動画</a:t>
                      </a:r>
                      <a:r>
                        <a:rPr kumimoji="1" lang="en-US" altLang="ja-JP" sz="1050" b="1" dirty="0"/>
                        <a:t>】</a:t>
                      </a:r>
                      <a:r>
                        <a:rPr lang="en-US" altLang="ja-JP" sz="1050" b="1" dirty="0"/>
                        <a:t>10MB</a:t>
                      </a:r>
                      <a:r>
                        <a:rPr lang="ja-JP" altLang="en-US" sz="1050" b="1" dirty="0"/>
                        <a:t>以内（</a:t>
                      </a:r>
                      <a:r>
                        <a:rPr lang="en-US" altLang="ja-JP" sz="1050" b="1" dirty="0"/>
                        <a:t>4MB</a:t>
                      </a:r>
                      <a:r>
                        <a:rPr lang="ja-JP" altLang="en-US" sz="1050" b="1" dirty="0"/>
                        <a:t>以内推奨）、</a:t>
                      </a:r>
                      <a:r>
                        <a:rPr lang="en-US" altLang="ja-JP" sz="1050" b="1" dirty="0"/>
                        <a:t>30</a:t>
                      </a:r>
                      <a:r>
                        <a:rPr lang="ja-JP" altLang="en-US" sz="1050" b="1" dirty="0"/>
                        <a:t>秒以内 </a:t>
                      </a:r>
                      <a:r>
                        <a:rPr lang="en-US" altLang="ja-JP" sz="800" b="0" dirty="0"/>
                        <a:t>※</a:t>
                      </a:r>
                      <a:r>
                        <a:rPr lang="ja-JP" altLang="en-US" sz="800" b="0" dirty="0"/>
                        <a:t>動画は配信時デバイスに合わせて最適化されます</a:t>
                      </a:r>
                      <a:endParaRPr kumimoji="1" lang="ja-JP" altLang="en-US" sz="800" b="0" dirty="0"/>
                    </a:p>
                  </a:txBody>
                  <a:tcPr marL="72000" marR="72000" marT="72000" marB="72000">
                    <a:solidFill>
                      <a:srgbClr val="FFF4D1"/>
                    </a:solidFill>
                  </a:tcPr>
                </a:tc>
                <a:extLst>
                  <a:ext uri="{0D108BD9-81ED-4DB2-BD59-A6C34878D82A}">
                    <a16:rowId xmlns:a16="http://schemas.microsoft.com/office/drawing/2014/main" val="901242078"/>
                  </a:ext>
                </a:extLst>
              </a:tr>
              <a:tr h="316767">
                <a:tc>
                  <a:txBody>
                    <a:bodyPr/>
                    <a:lstStyle/>
                    <a:p>
                      <a:pPr algn="l"/>
                      <a:r>
                        <a:rPr kumimoji="1" lang="ja-JP" altLang="en-US" sz="1050" b="1" dirty="0"/>
                        <a:t>掲載期間</a:t>
                      </a:r>
                    </a:p>
                  </a:txBody>
                  <a:tcPr marL="72000" marR="72000" marT="72000" marB="72000">
                    <a:solidFill>
                      <a:srgbClr val="FFF4D1"/>
                    </a:solidFill>
                  </a:tcPr>
                </a:tc>
                <a:tc>
                  <a:txBody>
                    <a:bodyPr/>
                    <a:lstStyle/>
                    <a:p>
                      <a:pPr algn="l"/>
                      <a:r>
                        <a:rPr kumimoji="1" lang="ja-JP" altLang="en-US" sz="1050" b="1" dirty="0"/>
                        <a:t>任意</a:t>
                      </a:r>
                    </a:p>
                  </a:txBody>
                  <a:tcPr marL="72000" marR="72000" marT="72000" marB="72000">
                    <a:solidFill>
                      <a:srgbClr val="FFF4D1"/>
                    </a:solidFill>
                  </a:tcPr>
                </a:tc>
                <a:extLst>
                  <a:ext uri="{0D108BD9-81ED-4DB2-BD59-A6C34878D82A}">
                    <a16:rowId xmlns:a16="http://schemas.microsoft.com/office/drawing/2014/main" val="711263072"/>
                  </a:ext>
                </a:extLst>
              </a:tr>
              <a:tr h="316767">
                <a:tc>
                  <a:txBody>
                    <a:bodyPr/>
                    <a:lstStyle/>
                    <a:p>
                      <a:pPr algn="l"/>
                      <a:r>
                        <a:rPr kumimoji="1" lang="ja-JP" altLang="en-US" sz="1050" b="1" dirty="0"/>
                        <a:t>掲載開始日</a:t>
                      </a:r>
                    </a:p>
                  </a:txBody>
                  <a:tcPr marL="72000" marR="72000" marT="72000" marB="72000">
                    <a:solidFill>
                      <a:srgbClr val="FFF4D1"/>
                    </a:solidFill>
                  </a:tcPr>
                </a:tc>
                <a:tc>
                  <a:txBody>
                    <a:bodyPr/>
                    <a:lstStyle/>
                    <a:p>
                      <a:pPr algn="l"/>
                      <a:r>
                        <a:rPr kumimoji="1" lang="ja-JP" altLang="en-US" sz="1050" b="1" dirty="0"/>
                        <a:t>任意の営業日</a:t>
                      </a:r>
                    </a:p>
                  </a:txBody>
                  <a:tcPr marL="72000" marR="72000" marT="72000" marB="72000">
                    <a:solidFill>
                      <a:srgbClr val="FFF4D1"/>
                    </a:solidFill>
                  </a:tcPr>
                </a:tc>
                <a:extLst>
                  <a:ext uri="{0D108BD9-81ED-4DB2-BD59-A6C34878D82A}">
                    <a16:rowId xmlns:a16="http://schemas.microsoft.com/office/drawing/2014/main" val="4187047976"/>
                  </a:ext>
                </a:extLst>
              </a:tr>
              <a:tr h="316767">
                <a:tc>
                  <a:txBody>
                    <a:bodyPr/>
                    <a:lstStyle/>
                    <a:p>
                      <a:pPr algn="l"/>
                      <a:r>
                        <a:rPr kumimoji="1" lang="ja-JP" altLang="en-US" sz="1050" b="1" dirty="0"/>
                        <a:t>保証形態</a:t>
                      </a:r>
                    </a:p>
                  </a:txBody>
                  <a:tcPr marL="72000" marR="72000" marT="72000" marB="72000">
                    <a:solidFill>
                      <a:srgbClr val="FFF4D1"/>
                    </a:solidFill>
                  </a:tcPr>
                </a:tc>
                <a:tc>
                  <a:txBody>
                    <a:bodyPr/>
                    <a:lstStyle/>
                    <a:p>
                      <a:pPr algn="l"/>
                      <a:r>
                        <a:rPr kumimoji="1" lang="ja-JP" altLang="en-US" sz="1050" b="1" dirty="0"/>
                        <a:t>インプレッション保証</a:t>
                      </a:r>
                    </a:p>
                  </a:txBody>
                  <a:tcPr marL="72000" marR="72000" marT="72000" marB="72000">
                    <a:solidFill>
                      <a:srgbClr val="FFF4D1"/>
                    </a:solidFill>
                  </a:tcPr>
                </a:tc>
                <a:extLst>
                  <a:ext uri="{0D108BD9-81ED-4DB2-BD59-A6C34878D82A}">
                    <a16:rowId xmlns:a16="http://schemas.microsoft.com/office/drawing/2014/main" val="3036091506"/>
                  </a:ext>
                </a:extLst>
              </a:tr>
              <a:tr h="316767">
                <a:tc>
                  <a:txBody>
                    <a:bodyPr/>
                    <a:lstStyle/>
                    <a:p>
                      <a:pPr algn="l"/>
                      <a:r>
                        <a:rPr kumimoji="1" lang="ja-JP" altLang="en-US" sz="1050" b="1" dirty="0"/>
                        <a:t>料金</a:t>
                      </a:r>
                    </a:p>
                  </a:txBody>
                  <a:tcPr marL="72000" marR="72000" marT="72000" marB="72000">
                    <a:solidFill>
                      <a:srgbClr val="FFF4D1"/>
                    </a:solidFill>
                  </a:tcPr>
                </a:tc>
                <a:tc>
                  <a:txBody>
                    <a:bodyPr/>
                    <a:lstStyle/>
                    <a:p>
                      <a:pPr algn="l"/>
                      <a:r>
                        <a:rPr kumimoji="1" lang="ja-JP" altLang="en-US" sz="1050" b="1" dirty="0"/>
                        <a:t>￥</a:t>
                      </a:r>
                      <a:r>
                        <a:rPr kumimoji="1" lang="en-US" altLang="ja-JP" sz="1050" b="1" dirty="0"/>
                        <a:t>6.0</a:t>
                      </a:r>
                      <a:r>
                        <a:rPr kumimoji="1" lang="ja-JP" altLang="en-US" sz="1050" b="1" dirty="0"/>
                        <a:t>／</a:t>
                      </a:r>
                      <a:r>
                        <a:rPr kumimoji="1" lang="en-US" altLang="ja-JP" sz="1050" b="1" dirty="0"/>
                        <a:t>imp</a:t>
                      </a:r>
                      <a:r>
                        <a:rPr kumimoji="1" lang="ja-JP" altLang="en-US" sz="1050" b="1" dirty="0"/>
                        <a:t>（動画の場合、￥</a:t>
                      </a:r>
                      <a:r>
                        <a:rPr kumimoji="1" lang="en-US" altLang="ja-JP" sz="1050" b="1" dirty="0"/>
                        <a:t>8.0</a:t>
                      </a:r>
                      <a:r>
                        <a:rPr kumimoji="1" lang="ja-JP" altLang="en-US" sz="1050" b="1" dirty="0"/>
                        <a:t>／</a:t>
                      </a:r>
                      <a:r>
                        <a:rPr kumimoji="1" lang="en-US" altLang="ja-JP" sz="1050" b="1" dirty="0"/>
                        <a:t>imp</a:t>
                      </a:r>
                      <a:r>
                        <a:rPr kumimoji="1" lang="ja-JP" altLang="en-US" sz="1050" b="1" dirty="0"/>
                        <a:t>）</a:t>
                      </a:r>
                    </a:p>
                  </a:txBody>
                  <a:tcPr marL="72000" marR="72000" marT="72000" marB="72000">
                    <a:solidFill>
                      <a:srgbClr val="FFF4D1"/>
                    </a:solidFill>
                  </a:tcPr>
                </a:tc>
                <a:extLst>
                  <a:ext uri="{0D108BD9-81ED-4DB2-BD59-A6C34878D82A}">
                    <a16:rowId xmlns:a16="http://schemas.microsoft.com/office/drawing/2014/main" val="3857387276"/>
                  </a:ext>
                </a:extLst>
              </a:tr>
              <a:tr h="374792">
                <a:tc>
                  <a:txBody>
                    <a:bodyPr/>
                    <a:lstStyle/>
                    <a:p>
                      <a:pPr algn="l"/>
                      <a:r>
                        <a:rPr kumimoji="1" lang="ja-JP" altLang="en-US" sz="1050" b="1" dirty="0"/>
                        <a:t>入稿〆切</a:t>
                      </a:r>
                    </a:p>
                  </a:txBody>
                  <a:tcPr marL="72000" marR="72000" marT="72000" marB="72000">
                    <a:solidFill>
                      <a:srgbClr val="FFF4D1"/>
                    </a:solidFill>
                  </a:tcPr>
                </a:tc>
                <a:tc>
                  <a:txBody>
                    <a:bodyPr/>
                    <a:lstStyle/>
                    <a:p>
                      <a:pPr marL="0" indent="0" algn="l">
                        <a:lnSpc>
                          <a:spcPct val="150000"/>
                        </a:lnSpc>
                        <a:buFont typeface="Yu Gothic" panose="020B0400000000000000" pitchFamily="50" charset="-128"/>
                        <a:buNone/>
                      </a:pPr>
                      <a:r>
                        <a:rPr kumimoji="1" lang="en-US" altLang="ja-JP" sz="1050" b="1" dirty="0"/>
                        <a:t>5</a:t>
                      </a:r>
                      <a:r>
                        <a:rPr kumimoji="1" lang="ja-JP" altLang="en-US" sz="1050" b="1" dirty="0"/>
                        <a:t>営業日前（動画の場合、</a:t>
                      </a:r>
                      <a:r>
                        <a:rPr kumimoji="1" lang="en-US" altLang="ja-JP" sz="1050" b="1" dirty="0"/>
                        <a:t>10</a:t>
                      </a:r>
                      <a:r>
                        <a:rPr kumimoji="1" lang="ja-JP" altLang="en-US" sz="1050" b="1" dirty="0"/>
                        <a:t>営業日前まで）</a:t>
                      </a:r>
                    </a:p>
                  </a:txBody>
                  <a:tcPr marL="72000" marR="72000" marT="72000" marB="72000">
                    <a:solidFill>
                      <a:srgbClr val="FFF4D1"/>
                    </a:solidFill>
                  </a:tcPr>
                </a:tc>
                <a:extLst>
                  <a:ext uri="{0D108BD9-81ED-4DB2-BD59-A6C34878D82A}">
                    <a16:rowId xmlns:a16="http://schemas.microsoft.com/office/drawing/2014/main" val="486803579"/>
                  </a:ext>
                </a:extLst>
              </a:tr>
              <a:tr h="971938">
                <a:tc>
                  <a:txBody>
                    <a:bodyPr/>
                    <a:lstStyle/>
                    <a:p>
                      <a:pPr algn="l"/>
                      <a:r>
                        <a:rPr kumimoji="1" lang="ja-JP" altLang="en-US" sz="1050" b="1" dirty="0"/>
                        <a:t>備考</a:t>
                      </a:r>
                    </a:p>
                  </a:txBody>
                  <a:tcPr marL="72000" marR="72000" marT="72000" marB="72000">
                    <a:solidFill>
                      <a:srgbClr val="FFF4D1"/>
                    </a:solidFill>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Yu Gothic" panose="020B0400000000000000" pitchFamily="50" charset="-128"/>
                        <a:buChar char="※"/>
                        <a:tabLst/>
                        <a:defRPr/>
                      </a:pPr>
                      <a:r>
                        <a:rPr kumimoji="1" lang="ja-JP" altLang="en-US" sz="800" b="1" dirty="0"/>
                        <a:t>動画の場合はフリークエンシーコントロールあり。</a:t>
                      </a:r>
                      <a:endParaRPr kumimoji="1" lang="en-US" altLang="ja-JP" sz="800" b="1" dirty="0"/>
                    </a:p>
                    <a:p>
                      <a:pPr marL="171450" indent="-171450" algn="l">
                        <a:lnSpc>
                          <a:spcPct val="150000"/>
                        </a:lnSpc>
                        <a:buFont typeface="Yu Gothic" panose="020B0400000000000000" pitchFamily="50" charset="-128"/>
                        <a:buChar char="※"/>
                      </a:pPr>
                      <a:r>
                        <a:rPr lang="ja-JP" altLang="en-US" sz="800" b="1" dirty="0"/>
                        <a:t>料金には別途消費税がかかります。</a:t>
                      </a:r>
                      <a:endParaRPr lang="en-US" altLang="ja-JP" sz="800" b="1" dirty="0"/>
                    </a:p>
                    <a:p>
                      <a:pPr marL="171450" indent="-171450" algn="l">
                        <a:lnSpc>
                          <a:spcPct val="150000"/>
                        </a:lnSpc>
                        <a:buFont typeface="Yu Gothic" panose="020B0400000000000000" pitchFamily="50" charset="-128"/>
                        <a:buChar char="※"/>
                      </a:pPr>
                      <a:r>
                        <a:rPr lang="ja-JP" altLang="en-US" sz="800" b="1" dirty="0"/>
                        <a:t>料金、枠数、仕様等は、予告なく変更する場合がございます。</a:t>
                      </a:r>
                      <a:endParaRPr lang="en-US" altLang="ja-JP" sz="800" b="1" dirty="0"/>
                    </a:p>
                    <a:p>
                      <a:pPr marL="171450" indent="-171450" algn="l">
                        <a:lnSpc>
                          <a:spcPct val="150000"/>
                        </a:lnSpc>
                        <a:buFont typeface="Yu Gothic" panose="020B0400000000000000" pitchFamily="50" charset="-128"/>
                        <a:buChar char="※"/>
                      </a:pPr>
                      <a:r>
                        <a:rPr lang="ja-JP" altLang="en-US" sz="800" b="1" dirty="0"/>
                        <a:t>申込み、入稿については別途資料でご確認ください</a:t>
                      </a:r>
                      <a:endParaRPr lang="en-US" altLang="ja-JP" sz="800" b="1" dirty="0"/>
                    </a:p>
                  </a:txBody>
                  <a:tcPr marL="72000" marR="72000" marT="72000" marB="144000">
                    <a:solidFill>
                      <a:srgbClr val="FFF4D1"/>
                    </a:solidFill>
                  </a:tcPr>
                </a:tc>
                <a:extLst>
                  <a:ext uri="{0D108BD9-81ED-4DB2-BD59-A6C34878D82A}">
                    <a16:rowId xmlns:a16="http://schemas.microsoft.com/office/drawing/2014/main" val="160517368"/>
                  </a:ext>
                </a:extLst>
              </a:tr>
            </a:tbl>
          </a:graphicData>
        </a:graphic>
      </p:graphicFrame>
      <p:sp>
        <p:nvSpPr>
          <p:cNvPr id="17" name="タイトル 1">
            <a:extLst>
              <a:ext uri="{FF2B5EF4-FFF2-40B4-BE49-F238E27FC236}">
                <a16:creationId xmlns:a16="http://schemas.microsoft.com/office/drawing/2014/main" id="{B78C7BF0-FD89-43DD-96BA-D59CFC890CDC}"/>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ディスプレイ広告：ビルボード</a:t>
            </a:r>
          </a:p>
        </p:txBody>
      </p:sp>
      <p:sp>
        <p:nvSpPr>
          <p:cNvPr id="12" name="大かっこ 11">
            <a:extLst>
              <a:ext uri="{FF2B5EF4-FFF2-40B4-BE49-F238E27FC236}">
                <a16:creationId xmlns:a16="http://schemas.microsoft.com/office/drawing/2014/main" id="{BDFD2849-47C5-44AF-A442-14FDA269EFE7}"/>
              </a:ext>
            </a:extLst>
          </p:cNvPr>
          <p:cNvSpPr/>
          <p:nvPr/>
        </p:nvSpPr>
        <p:spPr>
          <a:xfrm>
            <a:off x="3015058" y="959491"/>
            <a:ext cx="6174327" cy="541558"/>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18" name="テキスト ボックス 17">
            <a:extLst>
              <a:ext uri="{FF2B5EF4-FFF2-40B4-BE49-F238E27FC236}">
                <a16:creationId xmlns:a16="http://schemas.microsoft.com/office/drawing/2014/main" id="{5AB46731-3BD0-4AF6-A771-FD97EE900146}"/>
              </a:ext>
            </a:extLst>
          </p:cNvPr>
          <p:cNvSpPr txBox="1"/>
          <p:nvPr/>
        </p:nvSpPr>
        <p:spPr>
          <a:xfrm>
            <a:off x="1957839" y="932006"/>
            <a:ext cx="8101685" cy="482120"/>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rPr>
              <a:t>PC</a:t>
            </a: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サイトのファーストビューに表示される、インパクトのあるバナー</a:t>
            </a:r>
            <a:endPar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メッセージ性の高いブランディング、認知率向上を目的とするキャンペーンにご活用ください</a:t>
            </a:r>
          </a:p>
        </p:txBody>
      </p:sp>
      <p:sp>
        <p:nvSpPr>
          <p:cNvPr id="19" name="スライド番号プレースホルダー 10">
            <a:extLst>
              <a:ext uri="{FF2B5EF4-FFF2-40B4-BE49-F238E27FC236}">
                <a16:creationId xmlns:a16="http://schemas.microsoft.com/office/drawing/2014/main" id="{EB327539-0E80-417E-8EEE-C29AD51EEFD5}"/>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2" name="テキスト ボックス 1">
            <a:extLst>
              <a:ext uri="{FF2B5EF4-FFF2-40B4-BE49-F238E27FC236}">
                <a16:creationId xmlns:a16="http://schemas.microsoft.com/office/drawing/2014/main" id="{C9C30B71-B753-E471-9835-82A2C8CCC016}"/>
              </a:ext>
            </a:extLst>
          </p:cNvPr>
          <p:cNvSpPr txBox="1"/>
          <p:nvPr/>
        </p:nvSpPr>
        <p:spPr bwMode="auto">
          <a:xfrm>
            <a:off x="9336360" y="6370915"/>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＊バナーなどメディア掲載費用は全てグロス、外税です</a:t>
            </a:r>
            <a:endParaRPr lang="ja-JP" altLang="ja-JP" sz="850" kern="100" dirty="0">
              <a:solidFill>
                <a:schemeClr val="bg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D8BC41C7-5636-1C53-968D-B5FF2C6E6C91}"/>
              </a:ext>
            </a:extLst>
          </p:cNvPr>
          <p:cNvSpPr/>
          <p:nvPr/>
        </p:nvSpPr>
        <p:spPr>
          <a:xfrm>
            <a:off x="1191122" y="2492896"/>
            <a:ext cx="2160239" cy="570885"/>
          </a:xfrm>
          <a:prstGeom prst="rect">
            <a:avLst/>
          </a:prstGeom>
          <a:solidFill>
            <a:srgbClr val="FF00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noAutofit/>
          </a:bodyPr>
          <a:lstStyle/>
          <a:p>
            <a:pPr algn="ctr">
              <a:lnSpc>
                <a:spcPct val="150000"/>
              </a:lnSpc>
            </a:pPr>
            <a:endParaRPr kumimoji="1" lang="ja-JP" altLang="en-US" sz="1200" b="1" spc="300" dirty="0">
              <a:solidFill>
                <a:schemeClr val="bg1"/>
              </a:solidFill>
            </a:endParaRPr>
          </a:p>
        </p:txBody>
      </p:sp>
      <p:sp>
        <p:nvSpPr>
          <p:cNvPr id="15" name="テキスト ボックス 14">
            <a:extLst>
              <a:ext uri="{FF2B5EF4-FFF2-40B4-BE49-F238E27FC236}">
                <a16:creationId xmlns:a16="http://schemas.microsoft.com/office/drawing/2014/main" id="{A701A9E3-4239-5B6D-2066-0458084E05F0}"/>
              </a:ext>
            </a:extLst>
          </p:cNvPr>
          <p:cNvSpPr txBox="1"/>
          <p:nvPr/>
        </p:nvSpPr>
        <p:spPr bwMode="auto">
          <a:xfrm>
            <a:off x="1992331" y="2681696"/>
            <a:ext cx="720080" cy="538609"/>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AD</a:t>
            </a:r>
          </a:p>
          <a:p>
            <a:pPr algn="ctr"/>
            <a:endParaRPr kumimoji="1" lang="ja-JP" altLang="en-US" sz="2400" b="1" spc="300" dirty="0">
              <a:latin typeface="+mn-ea"/>
              <a:cs typeface="メイリオ" pitchFamily="50" charset="-128"/>
            </a:endParaRPr>
          </a:p>
        </p:txBody>
      </p:sp>
      <p:sp>
        <p:nvSpPr>
          <p:cNvPr id="3" name="正方形/長方形 2">
            <a:extLst>
              <a:ext uri="{FF2B5EF4-FFF2-40B4-BE49-F238E27FC236}">
                <a16:creationId xmlns:a16="http://schemas.microsoft.com/office/drawing/2014/main" id="{829F288A-F210-9261-39C7-4BDF7E6D7319}"/>
              </a:ext>
            </a:extLst>
          </p:cNvPr>
          <p:cNvSpPr/>
          <p:nvPr/>
        </p:nvSpPr>
        <p:spPr>
          <a:xfrm>
            <a:off x="2984834" y="3486012"/>
            <a:ext cx="734902" cy="663068"/>
          </a:xfrm>
          <a:prstGeom prst="rect">
            <a:avLst/>
          </a:prstGeom>
          <a:solidFill>
            <a:srgbClr val="E7E6E6">
              <a:alpha val="96078"/>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noAutofit/>
          </a:bodyPr>
          <a:lstStyle/>
          <a:p>
            <a:pPr algn="ctr">
              <a:lnSpc>
                <a:spcPct val="150000"/>
              </a:lnSpc>
            </a:pPr>
            <a:endParaRPr kumimoji="1" lang="en-US" altLang="ja-JP" sz="1200" b="1" spc="300" dirty="0">
              <a:solidFill>
                <a:schemeClr val="bg1"/>
              </a:solidFill>
            </a:endParaRPr>
          </a:p>
          <a:p>
            <a:pPr algn="ctr">
              <a:lnSpc>
                <a:spcPct val="150000"/>
              </a:lnSpc>
            </a:pPr>
            <a:endParaRPr kumimoji="1" lang="en-US" altLang="ja-JP" sz="1200" b="1" spc="300" dirty="0">
              <a:solidFill>
                <a:schemeClr val="bg1"/>
              </a:solidFill>
            </a:endParaRPr>
          </a:p>
        </p:txBody>
      </p:sp>
      <p:sp>
        <p:nvSpPr>
          <p:cNvPr id="16" name="テキスト ボックス 15">
            <a:extLst>
              <a:ext uri="{FF2B5EF4-FFF2-40B4-BE49-F238E27FC236}">
                <a16:creationId xmlns:a16="http://schemas.microsoft.com/office/drawing/2014/main" id="{A6A7F963-842D-4BE8-5FD9-BA0E68FD13B7}"/>
              </a:ext>
            </a:extLst>
          </p:cNvPr>
          <p:cNvSpPr txBox="1"/>
          <p:nvPr/>
        </p:nvSpPr>
        <p:spPr>
          <a:xfrm>
            <a:off x="0" y="1786789"/>
            <a:ext cx="4583173" cy="228204"/>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dirty="0">
                <a:solidFill>
                  <a:prstClr val="black"/>
                </a:solidFill>
                <a:latin typeface="Trebuchet MS"/>
                <a:ea typeface="游ゴシック"/>
              </a:rPr>
              <a:t>PC</a:t>
            </a:r>
            <a:r>
              <a:rPr kumimoji="1" lang="ja-JP" altLang="en-US" sz="1100" b="1" dirty="0">
                <a:solidFill>
                  <a:prstClr val="black"/>
                </a:solidFill>
                <a:latin typeface="Trebuchet MS"/>
                <a:ea typeface="游ゴシック"/>
              </a:rPr>
              <a:t>トップ・記事ページ</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5" name="テキスト ボックス 4">
            <a:extLst>
              <a:ext uri="{FF2B5EF4-FFF2-40B4-BE49-F238E27FC236}">
                <a16:creationId xmlns:a16="http://schemas.microsoft.com/office/drawing/2014/main" id="{AC527795-26CC-851F-191B-C2B9BBC80DF1}"/>
              </a:ext>
            </a:extLst>
          </p:cNvPr>
          <p:cNvSpPr txBox="1"/>
          <p:nvPr/>
        </p:nvSpPr>
        <p:spPr bwMode="auto">
          <a:xfrm>
            <a:off x="8039489" y="6594053"/>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＊バナーなどメディア掲載費用は全てグロス、外税です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169570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C45EEFA1-1C00-4BFA-8A7E-E872B05F4A3E}"/>
              </a:ext>
            </a:extLst>
          </p:cNvPr>
          <p:cNvGraphicFramePr>
            <a:graphicFrameLocks noGrp="1"/>
          </p:cNvGraphicFramePr>
          <p:nvPr>
            <p:extLst>
              <p:ext uri="{D42A27DB-BD31-4B8C-83A1-F6EECF244321}">
                <p14:modId xmlns:p14="http://schemas.microsoft.com/office/powerpoint/2010/main" val="2118363557"/>
              </p:ext>
            </p:extLst>
          </p:nvPr>
        </p:nvGraphicFramePr>
        <p:xfrm>
          <a:off x="4887785" y="2008664"/>
          <a:ext cx="5744719" cy="4205739"/>
        </p:xfrm>
        <a:graphic>
          <a:graphicData uri="http://schemas.openxmlformats.org/drawingml/2006/table">
            <a:tbl>
              <a:tblPr firstRow="1" bandRow="1">
                <a:tableStyleId>{073A0DAA-6AF3-43AB-8588-CEC1D06C72B9}</a:tableStyleId>
              </a:tblPr>
              <a:tblGrid>
                <a:gridCol w="1352231">
                  <a:extLst>
                    <a:ext uri="{9D8B030D-6E8A-4147-A177-3AD203B41FA5}">
                      <a16:colId xmlns:a16="http://schemas.microsoft.com/office/drawing/2014/main" val="1868210930"/>
                    </a:ext>
                  </a:extLst>
                </a:gridCol>
                <a:gridCol w="4392488">
                  <a:extLst>
                    <a:ext uri="{9D8B030D-6E8A-4147-A177-3AD203B41FA5}">
                      <a16:colId xmlns:a16="http://schemas.microsoft.com/office/drawing/2014/main" val="2180882156"/>
                    </a:ext>
                  </a:extLst>
                </a:gridCol>
              </a:tblGrid>
              <a:tr h="390335">
                <a:tc>
                  <a:txBody>
                    <a:bodyPr/>
                    <a:lstStyle/>
                    <a:p>
                      <a:r>
                        <a:rPr kumimoji="1" lang="ja-JP" altLang="en-US" sz="1050" dirty="0"/>
                        <a:t>メニュー名</a:t>
                      </a:r>
                      <a:endParaRPr kumimoji="1" lang="en-US" altLang="ja-JP" sz="1050" dirty="0"/>
                    </a:p>
                  </a:txBody>
                  <a:tcPr marL="72000" marR="72000" marT="72000" marB="72000" anchor="ctr">
                    <a:solidFill>
                      <a:srgbClr val="FFC000"/>
                    </a:solidFill>
                  </a:tcPr>
                </a:tc>
                <a:tc>
                  <a:txBody>
                    <a:bodyPr/>
                    <a:lstStyle/>
                    <a:p>
                      <a:r>
                        <a:rPr kumimoji="1" lang="ja-JP" altLang="en-US" sz="1050" dirty="0"/>
                        <a:t>スマホ・ヘッダーパネル</a:t>
                      </a:r>
                    </a:p>
                  </a:txBody>
                  <a:tcPr marL="72000" marR="72000" marT="72000" marB="72000" anchor="ctr">
                    <a:solidFill>
                      <a:srgbClr val="FFC000"/>
                    </a:solidFill>
                  </a:tcPr>
                </a:tc>
                <a:extLst>
                  <a:ext uri="{0D108BD9-81ED-4DB2-BD59-A6C34878D82A}">
                    <a16:rowId xmlns:a16="http://schemas.microsoft.com/office/drawing/2014/main" val="1853849928"/>
                  </a:ext>
                </a:extLst>
              </a:tr>
              <a:tr h="344114">
                <a:tc>
                  <a:txBody>
                    <a:bodyPr/>
                    <a:lstStyle/>
                    <a:p>
                      <a:r>
                        <a:rPr kumimoji="1" lang="ja-JP" altLang="en-US" sz="1050" b="1" dirty="0"/>
                        <a:t>掲載媒体</a:t>
                      </a:r>
                    </a:p>
                  </a:txBody>
                  <a:tcPr marL="72000" marR="72000" marT="72000" marB="36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t>日経ウーマン </a:t>
                      </a:r>
                      <a:r>
                        <a:rPr kumimoji="1" lang="en-US" altLang="ja-JP" sz="1050" b="1" dirty="0"/>
                        <a:t>Web</a:t>
                      </a:r>
                      <a:endParaRPr kumimoji="1" lang="ja-JP" altLang="en-US" sz="1050" b="1" dirty="0"/>
                    </a:p>
                  </a:txBody>
                  <a:tcPr marL="72000" marR="72000" marT="72000" marB="36000">
                    <a:solidFill>
                      <a:srgbClr val="FFF4D1"/>
                    </a:solidFill>
                  </a:tcPr>
                </a:tc>
                <a:extLst>
                  <a:ext uri="{0D108BD9-81ED-4DB2-BD59-A6C34878D82A}">
                    <a16:rowId xmlns:a16="http://schemas.microsoft.com/office/drawing/2014/main" val="2437112898"/>
                  </a:ext>
                </a:extLst>
              </a:tr>
              <a:tr h="344114">
                <a:tc>
                  <a:txBody>
                    <a:bodyPr/>
                    <a:lstStyle/>
                    <a:p>
                      <a:r>
                        <a:rPr kumimoji="1" lang="ja-JP" altLang="en-US" sz="1050" b="1" dirty="0"/>
                        <a:t>掲載面</a:t>
                      </a:r>
                    </a:p>
                  </a:txBody>
                  <a:tcPr marL="72000" marR="72000" marT="72000" marB="36000">
                    <a:solidFill>
                      <a:srgbClr val="FFF4D1"/>
                    </a:solidFill>
                  </a:tcPr>
                </a:tc>
                <a:tc>
                  <a:txBody>
                    <a:bodyPr/>
                    <a:lstStyle/>
                    <a:p>
                      <a:r>
                        <a:rPr kumimoji="1" lang="ja-JP" altLang="en-US" sz="1050" b="1" dirty="0"/>
                        <a:t>スマホ全ページ　</a:t>
                      </a:r>
                      <a:r>
                        <a:rPr kumimoji="1" lang="en-US" altLang="ja-JP" sz="1050" b="1" dirty="0"/>
                        <a:t>*</a:t>
                      </a:r>
                      <a:r>
                        <a:rPr kumimoji="1" lang="ja-JP" altLang="en-US" sz="1050" b="1" dirty="0"/>
                        <a:t>一部ページを除く</a:t>
                      </a:r>
                    </a:p>
                  </a:txBody>
                  <a:tcPr marL="72000" marR="72000" marT="72000" marB="36000">
                    <a:solidFill>
                      <a:srgbClr val="FFF4D1"/>
                    </a:solidFill>
                  </a:tcPr>
                </a:tc>
                <a:extLst>
                  <a:ext uri="{0D108BD9-81ED-4DB2-BD59-A6C34878D82A}">
                    <a16:rowId xmlns:a16="http://schemas.microsoft.com/office/drawing/2014/main" val="3853301974"/>
                  </a:ext>
                </a:extLst>
              </a:tr>
              <a:tr h="344114">
                <a:tc>
                  <a:txBody>
                    <a:bodyPr/>
                    <a:lstStyle/>
                    <a:p>
                      <a:r>
                        <a:rPr kumimoji="1" lang="ja-JP" altLang="en-US" sz="1050" b="1" dirty="0"/>
                        <a:t>表示形式</a:t>
                      </a:r>
                    </a:p>
                  </a:txBody>
                  <a:tcPr marL="72000" marR="72000" marT="72000" marB="36000">
                    <a:solidFill>
                      <a:srgbClr val="FFF4D1"/>
                    </a:solidFill>
                  </a:tcPr>
                </a:tc>
                <a:tc>
                  <a:txBody>
                    <a:bodyPr/>
                    <a:lstStyle/>
                    <a:p>
                      <a:r>
                        <a:rPr kumimoji="1" lang="ja-JP" altLang="en-US" sz="1050" b="1" dirty="0"/>
                        <a:t>ローテーション</a:t>
                      </a:r>
                    </a:p>
                  </a:txBody>
                  <a:tcPr marL="72000" marR="72000" marT="72000" marB="36000">
                    <a:solidFill>
                      <a:srgbClr val="FFF4D1"/>
                    </a:solidFill>
                  </a:tcPr>
                </a:tc>
                <a:extLst>
                  <a:ext uri="{0D108BD9-81ED-4DB2-BD59-A6C34878D82A}">
                    <a16:rowId xmlns:a16="http://schemas.microsoft.com/office/drawing/2014/main" val="490476437"/>
                  </a:ext>
                </a:extLst>
              </a:tr>
              <a:tr h="344114">
                <a:tc>
                  <a:txBody>
                    <a:bodyPr/>
                    <a:lstStyle/>
                    <a:p>
                      <a:r>
                        <a:rPr kumimoji="1" lang="ja-JP" altLang="en-US" sz="1050" b="1" dirty="0"/>
                        <a:t>原稿規定</a:t>
                      </a:r>
                    </a:p>
                  </a:txBody>
                  <a:tcPr marL="72000" marR="72000" marT="72000" marB="36000">
                    <a:solidFill>
                      <a:srgbClr val="FFF4D1"/>
                    </a:solidFill>
                  </a:tcPr>
                </a:tc>
                <a:tc>
                  <a:txBody>
                    <a:bodyPr/>
                    <a:lstStyle/>
                    <a:p>
                      <a:r>
                        <a:rPr kumimoji="1" lang="ja-JP" altLang="en-US" sz="1050" b="1" dirty="0"/>
                        <a:t>画像：</a:t>
                      </a:r>
                      <a:r>
                        <a:rPr kumimoji="1" lang="en-US" altLang="ja-JP" sz="1050" b="1" dirty="0">
                          <a:solidFill>
                            <a:schemeClr val="tx1"/>
                          </a:solidFill>
                        </a:rPr>
                        <a:t>320×180</a:t>
                      </a:r>
                      <a:r>
                        <a:rPr kumimoji="1" lang="ja-JP" altLang="en-US" sz="1050" b="1" dirty="0">
                          <a:solidFill>
                            <a:schemeClr val="tx1"/>
                          </a:solidFill>
                        </a:rPr>
                        <a:t>（</a:t>
                      </a:r>
                      <a:r>
                        <a:rPr kumimoji="1" lang="en-US" altLang="ja-JP" sz="1050" b="1" dirty="0">
                          <a:solidFill>
                            <a:schemeClr val="tx1"/>
                          </a:solidFill>
                        </a:rPr>
                        <a:t>100</a:t>
                      </a:r>
                      <a:r>
                        <a:rPr kumimoji="1" lang="ja-JP" altLang="en-US" sz="1050" b="1" dirty="0">
                          <a:solidFill>
                            <a:schemeClr val="tx1"/>
                          </a:solidFill>
                        </a:rPr>
                        <a:t>）</a:t>
                      </a:r>
                      <a:r>
                        <a:rPr kumimoji="1" lang="ja-JP" altLang="en-US" sz="1050" b="1" dirty="0"/>
                        <a:t>／</a:t>
                      </a:r>
                      <a:r>
                        <a:rPr kumimoji="1" lang="en-US" altLang="ja-JP" sz="1050" b="1" dirty="0"/>
                        <a:t>gif</a:t>
                      </a:r>
                      <a:r>
                        <a:rPr kumimoji="1" lang="ja-JP" altLang="en-US" sz="1050" b="1" dirty="0" err="1"/>
                        <a:t>、</a:t>
                      </a:r>
                      <a:r>
                        <a:rPr kumimoji="1" lang="en-US" altLang="ja-JP" sz="1050" b="1" dirty="0"/>
                        <a:t>jpg</a:t>
                      </a:r>
                      <a:r>
                        <a:rPr kumimoji="1" lang="ja-JP" altLang="en-US" sz="1050" b="1" dirty="0" err="1"/>
                        <a:t>、</a:t>
                      </a:r>
                      <a:r>
                        <a:rPr kumimoji="1" lang="en-US" altLang="ja-JP" sz="1050" b="1" dirty="0"/>
                        <a:t>png</a:t>
                      </a:r>
                      <a:r>
                        <a:rPr kumimoji="1" lang="ja-JP" altLang="en-US" sz="1050" b="1" dirty="0"/>
                        <a:t>　（</a:t>
                      </a:r>
                      <a:r>
                        <a:rPr kumimoji="1" lang="en-US" altLang="ja-JP" sz="1050" b="1" dirty="0"/>
                        <a:t>60KB</a:t>
                      </a:r>
                      <a:r>
                        <a:rPr kumimoji="1" lang="ja-JP" altLang="en-US" sz="1050" b="1" dirty="0"/>
                        <a:t>以内）</a:t>
                      </a:r>
                      <a:endParaRPr kumimoji="1" lang="en-US" altLang="ja-JP" sz="1050" b="1" dirty="0"/>
                    </a:p>
                  </a:txBody>
                  <a:tcPr marL="72000" marR="72000" marT="72000" marB="36000">
                    <a:solidFill>
                      <a:srgbClr val="FFF4D1"/>
                    </a:solidFill>
                  </a:tcPr>
                </a:tc>
                <a:extLst>
                  <a:ext uri="{0D108BD9-81ED-4DB2-BD59-A6C34878D82A}">
                    <a16:rowId xmlns:a16="http://schemas.microsoft.com/office/drawing/2014/main" val="2918322274"/>
                  </a:ext>
                </a:extLst>
              </a:tr>
              <a:tr h="344114">
                <a:tc>
                  <a:txBody>
                    <a:bodyPr/>
                    <a:lstStyle/>
                    <a:p>
                      <a:r>
                        <a:rPr kumimoji="1" lang="ja-JP" altLang="en-US" sz="1050" b="1" dirty="0"/>
                        <a:t>掲載期間</a:t>
                      </a:r>
                    </a:p>
                  </a:txBody>
                  <a:tcPr marL="72000" marR="72000" marT="72000" marB="36000">
                    <a:solidFill>
                      <a:srgbClr val="FFF4D1"/>
                    </a:solidFill>
                  </a:tcPr>
                </a:tc>
                <a:tc>
                  <a:txBody>
                    <a:bodyPr/>
                    <a:lstStyle/>
                    <a:p>
                      <a:r>
                        <a:rPr kumimoji="1" lang="ja-JP" altLang="en-US" sz="1050" b="1" dirty="0"/>
                        <a:t>任意</a:t>
                      </a:r>
                    </a:p>
                  </a:txBody>
                  <a:tcPr marL="72000" marR="72000" marT="72000" marB="36000">
                    <a:solidFill>
                      <a:srgbClr val="FFF4D1"/>
                    </a:solidFill>
                  </a:tcPr>
                </a:tc>
                <a:extLst>
                  <a:ext uri="{0D108BD9-81ED-4DB2-BD59-A6C34878D82A}">
                    <a16:rowId xmlns:a16="http://schemas.microsoft.com/office/drawing/2014/main" val="711263072"/>
                  </a:ext>
                </a:extLst>
              </a:tr>
              <a:tr h="344114">
                <a:tc>
                  <a:txBody>
                    <a:bodyPr/>
                    <a:lstStyle/>
                    <a:p>
                      <a:r>
                        <a:rPr kumimoji="1" lang="ja-JP" altLang="en-US" sz="1050" b="1" dirty="0"/>
                        <a:t>掲載開始日</a:t>
                      </a:r>
                    </a:p>
                  </a:txBody>
                  <a:tcPr marL="72000" marR="72000" marT="72000" marB="36000">
                    <a:solidFill>
                      <a:srgbClr val="FFF4D1"/>
                    </a:solidFill>
                  </a:tcPr>
                </a:tc>
                <a:tc>
                  <a:txBody>
                    <a:bodyPr/>
                    <a:lstStyle/>
                    <a:p>
                      <a:r>
                        <a:rPr kumimoji="1" lang="ja-JP" altLang="en-US" sz="1050" b="1" dirty="0"/>
                        <a:t>任意の営業日</a:t>
                      </a:r>
                    </a:p>
                  </a:txBody>
                  <a:tcPr marL="72000" marR="72000" marT="72000" marB="36000">
                    <a:solidFill>
                      <a:srgbClr val="FFF4D1"/>
                    </a:solidFill>
                  </a:tcPr>
                </a:tc>
                <a:extLst>
                  <a:ext uri="{0D108BD9-81ED-4DB2-BD59-A6C34878D82A}">
                    <a16:rowId xmlns:a16="http://schemas.microsoft.com/office/drawing/2014/main" val="4187047976"/>
                  </a:ext>
                </a:extLst>
              </a:tr>
              <a:tr h="344114">
                <a:tc>
                  <a:txBody>
                    <a:bodyPr/>
                    <a:lstStyle/>
                    <a:p>
                      <a:r>
                        <a:rPr kumimoji="1" lang="ja-JP" altLang="en-US" sz="1050" b="1" dirty="0"/>
                        <a:t>保証形態</a:t>
                      </a:r>
                    </a:p>
                  </a:txBody>
                  <a:tcPr marL="72000" marR="72000" marT="72000" marB="36000">
                    <a:solidFill>
                      <a:srgbClr val="FFF4D1"/>
                    </a:solidFill>
                  </a:tcPr>
                </a:tc>
                <a:tc>
                  <a:txBody>
                    <a:bodyPr/>
                    <a:lstStyle/>
                    <a:p>
                      <a:r>
                        <a:rPr kumimoji="1" lang="ja-JP" altLang="en-US" sz="1050" b="1" dirty="0"/>
                        <a:t>インプレッション保証</a:t>
                      </a:r>
                    </a:p>
                  </a:txBody>
                  <a:tcPr marL="72000" marR="72000" marT="72000" marB="36000">
                    <a:solidFill>
                      <a:srgbClr val="FFF4D1"/>
                    </a:solidFill>
                  </a:tcPr>
                </a:tc>
                <a:extLst>
                  <a:ext uri="{0D108BD9-81ED-4DB2-BD59-A6C34878D82A}">
                    <a16:rowId xmlns:a16="http://schemas.microsoft.com/office/drawing/2014/main" val="3036091506"/>
                  </a:ext>
                </a:extLst>
              </a:tr>
              <a:tr h="344114">
                <a:tc>
                  <a:txBody>
                    <a:bodyPr/>
                    <a:lstStyle/>
                    <a:p>
                      <a:r>
                        <a:rPr kumimoji="1" lang="ja-JP" altLang="en-US" sz="1050" b="1" dirty="0"/>
                        <a:t>料金</a:t>
                      </a:r>
                    </a:p>
                  </a:txBody>
                  <a:tcPr marL="72000" marR="72000" marT="72000" marB="36000">
                    <a:solidFill>
                      <a:srgbClr val="FFF4D1"/>
                    </a:solidFill>
                  </a:tcPr>
                </a:tc>
                <a:tc>
                  <a:txBody>
                    <a:bodyPr/>
                    <a:lstStyle/>
                    <a:p>
                      <a:r>
                        <a:rPr kumimoji="1" lang="ja-JP" altLang="en-US" sz="1600" b="1" dirty="0"/>
                        <a:t>￥</a:t>
                      </a:r>
                      <a:r>
                        <a:rPr kumimoji="1" lang="en-US" altLang="ja-JP" sz="1600" b="1" dirty="0"/>
                        <a:t>2.0</a:t>
                      </a:r>
                      <a:r>
                        <a:rPr kumimoji="1" lang="ja-JP" altLang="en-US" sz="1050" b="1" dirty="0"/>
                        <a:t>／</a:t>
                      </a:r>
                      <a:r>
                        <a:rPr kumimoji="1" lang="en-US" altLang="ja-JP" sz="1050" b="1" dirty="0"/>
                        <a:t>imp</a:t>
                      </a:r>
                      <a:r>
                        <a:rPr kumimoji="1" lang="ja-JP" altLang="en-US" sz="1050" b="1" dirty="0"/>
                        <a:t>　➡　</a:t>
                      </a:r>
                      <a:r>
                        <a:rPr kumimoji="1" lang="ja-JP" altLang="en-US" sz="1800" b="1" dirty="0">
                          <a:solidFill>
                            <a:srgbClr val="FF0000"/>
                          </a:solidFill>
                        </a:rPr>
                        <a:t>￥</a:t>
                      </a:r>
                      <a:r>
                        <a:rPr kumimoji="1" lang="en-US" altLang="ja-JP" sz="1800" b="1" dirty="0">
                          <a:solidFill>
                            <a:srgbClr val="FF0000"/>
                          </a:solidFill>
                        </a:rPr>
                        <a:t>3.0</a:t>
                      </a:r>
                      <a:r>
                        <a:rPr kumimoji="1" lang="ja-JP" altLang="en-US" sz="1050" b="1" dirty="0">
                          <a:solidFill>
                            <a:srgbClr val="FF0000"/>
                          </a:solidFill>
                        </a:rPr>
                        <a:t>／</a:t>
                      </a:r>
                      <a:r>
                        <a:rPr kumimoji="1" lang="en-US" altLang="ja-JP" sz="1050" b="1" dirty="0">
                          <a:solidFill>
                            <a:srgbClr val="FF0000"/>
                          </a:solidFill>
                        </a:rPr>
                        <a:t>imp</a:t>
                      </a:r>
                      <a:r>
                        <a:rPr kumimoji="1" lang="ja-JP" altLang="en-US" sz="1050" b="1" dirty="0">
                          <a:solidFill>
                            <a:srgbClr val="FF0000"/>
                          </a:solidFill>
                        </a:rPr>
                        <a:t>　＊</a:t>
                      </a:r>
                      <a:r>
                        <a:rPr kumimoji="1" lang="en-US" altLang="ja-JP" sz="1050" b="1" dirty="0">
                          <a:solidFill>
                            <a:srgbClr val="FF0000"/>
                          </a:solidFill>
                        </a:rPr>
                        <a:t>4/1</a:t>
                      </a:r>
                      <a:r>
                        <a:rPr kumimoji="1" lang="ja-JP" altLang="en-US" sz="1050" b="1" dirty="0">
                          <a:solidFill>
                            <a:srgbClr val="FF0000"/>
                          </a:solidFill>
                        </a:rPr>
                        <a:t>～新価格</a:t>
                      </a:r>
                    </a:p>
                  </a:txBody>
                  <a:tcPr marL="72000" marR="72000" marT="72000" marB="36000">
                    <a:solidFill>
                      <a:srgbClr val="FFF4D1"/>
                    </a:solidFill>
                  </a:tcPr>
                </a:tc>
                <a:extLst>
                  <a:ext uri="{0D108BD9-81ED-4DB2-BD59-A6C34878D82A}">
                    <a16:rowId xmlns:a16="http://schemas.microsoft.com/office/drawing/2014/main" val="3857387276"/>
                  </a:ext>
                </a:extLst>
              </a:tr>
              <a:tr h="416021">
                <a:tc>
                  <a:txBody>
                    <a:bodyPr/>
                    <a:lstStyle/>
                    <a:p>
                      <a:r>
                        <a:rPr kumimoji="1" lang="ja-JP" altLang="en-US" sz="1050" b="1" dirty="0"/>
                        <a:t>入稿〆切</a:t>
                      </a:r>
                    </a:p>
                  </a:txBody>
                  <a:tcPr marL="72000" marR="72000" marT="72000" marB="36000">
                    <a:solidFill>
                      <a:srgbClr val="FFF4D1"/>
                    </a:solidFill>
                  </a:tcPr>
                </a:tc>
                <a:tc>
                  <a:txBody>
                    <a:bodyPr/>
                    <a:lstStyle/>
                    <a:p>
                      <a:pPr marL="0" indent="0">
                        <a:lnSpc>
                          <a:spcPct val="150000"/>
                        </a:lnSpc>
                        <a:buFont typeface="Yu Gothic" panose="020B0400000000000000" pitchFamily="50" charset="-128"/>
                        <a:buNone/>
                      </a:pPr>
                      <a:r>
                        <a:rPr kumimoji="1" lang="en-US" altLang="ja-JP" sz="1050" b="1" dirty="0"/>
                        <a:t>5</a:t>
                      </a:r>
                      <a:r>
                        <a:rPr kumimoji="1" lang="ja-JP" altLang="en-US" sz="1050" b="1" dirty="0"/>
                        <a:t>営業日前</a:t>
                      </a:r>
                    </a:p>
                  </a:txBody>
                  <a:tcPr marL="72000" marR="72000" marT="72000" marB="36000">
                    <a:solidFill>
                      <a:srgbClr val="FFF4D1"/>
                    </a:solidFill>
                  </a:tcPr>
                </a:tc>
                <a:extLst>
                  <a:ext uri="{0D108BD9-81ED-4DB2-BD59-A6C34878D82A}">
                    <a16:rowId xmlns:a16="http://schemas.microsoft.com/office/drawing/2014/main" val="486803579"/>
                  </a:ext>
                </a:extLst>
              </a:tr>
              <a:tr h="608265">
                <a:tc>
                  <a:txBody>
                    <a:bodyPr/>
                    <a:lstStyle/>
                    <a:p>
                      <a:r>
                        <a:rPr kumimoji="1" lang="ja-JP" altLang="en-US" sz="1050" b="1" dirty="0"/>
                        <a:t>備考</a:t>
                      </a:r>
                    </a:p>
                  </a:txBody>
                  <a:tcPr marL="72000" marR="72000" marT="72000" marB="36000">
                    <a:solidFill>
                      <a:srgbClr val="FFF4D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Yu Gothic" panose="020B0400000000000000" pitchFamily="50" charset="-128"/>
                        <a:buChar char="※"/>
                        <a:tabLst/>
                        <a:defRPr/>
                      </a:pPr>
                      <a:r>
                        <a:rPr lang="ja-JP" altLang="en-US" sz="1050" b="1" dirty="0"/>
                        <a:t>料金には別途消費税がかかります。</a:t>
                      </a:r>
                      <a:endParaRPr lang="en-US" altLang="ja-JP" sz="1050" b="1" dirty="0"/>
                    </a:p>
                    <a:p>
                      <a:pPr marL="171450" indent="-171450">
                        <a:lnSpc>
                          <a:spcPct val="100000"/>
                        </a:lnSpc>
                        <a:buFont typeface="Yu Gothic" panose="020B0400000000000000" pitchFamily="50" charset="-128"/>
                        <a:buChar char="※"/>
                      </a:pPr>
                      <a:r>
                        <a:rPr lang="ja-JP" altLang="en-US" sz="1050" b="1" dirty="0"/>
                        <a:t>料金、枠数、仕様等は、予告なく変更する場合がございます。</a:t>
                      </a:r>
                      <a:endParaRPr lang="en-US" altLang="ja-JP" sz="1050" b="1" dirty="0"/>
                    </a:p>
                    <a:p>
                      <a:pPr marL="171450" indent="-171450">
                        <a:lnSpc>
                          <a:spcPct val="100000"/>
                        </a:lnSpc>
                        <a:buFont typeface="Yu Gothic" panose="020B0400000000000000" pitchFamily="50" charset="-128"/>
                        <a:buChar char="※"/>
                      </a:pPr>
                      <a:r>
                        <a:rPr lang="ja-JP" altLang="en-US" sz="1050" b="1" dirty="0"/>
                        <a:t>申込み、入稿については別途資料でご確認ください。</a:t>
                      </a:r>
                      <a:endParaRPr kumimoji="1" lang="en-US" altLang="ja-JP" sz="1050" b="1" dirty="0"/>
                    </a:p>
                  </a:txBody>
                  <a:tcPr marL="72000" marR="72000" marT="72000" marB="36000">
                    <a:solidFill>
                      <a:srgbClr val="FFF4D1"/>
                    </a:solidFill>
                  </a:tcPr>
                </a:tc>
                <a:extLst>
                  <a:ext uri="{0D108BD9-81ED-4DB2-BD59-A6C34878D82A}">
                    <a16:rowId xmlns:a16="http://schemas.microsoft.com/office/drawing/2014/main" val="160517368"/>
                  </a:ext>
                </a:extLst>
              </a:tr>
            </a:tbl>
          </a:graphicData>
        </a:graphic>
      </p:graphicFrame>
      <p:sp>
        <p:nvSpPr>
          <p:cNvPr id="57" name="四角形: 角を丸くする 56">
            <a:extLst>
              <a:ext uri="{FF2B5EF4-FFF2-40B4-BE49-F238E27FC236}">
                <a16:creationId xmlns:a16="http://schemas.microsoft.com/office/drawing/2014/main" id="{A6A95181-4B81-457D-A8EC-91EED4D46ED6}"/>
              </a:ext>
            </a:extLst>
          </p:cNvPr>
          <p:cNvSpPr/>
          <p:nvPr/>
        </p:nvSpPr>
        <p:spPr>
          <a:xfrm>
            <a:off x="1539874" y="2008664"/>
            <a:ext cx="2250643" cy="4243714"/>
          </a:xfrm>
          <a:prstGeom prst="roundRect">
            <a:avLst>
              <a:gd name="adj" fmla="val 8841"/>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20" name="大かっこ 19">
            <a:extLst>
              <a:ext uri="{FF2B5EF4-FFF2-40B4-BE49-F238E27FC236}">
                <a16:creationId xmlns:a16="http://schemas.microsoft.com/office/drawing/2014/main" id="{D49789A9-12AD-4EAF-A7CB-5FC4E30F7F31}"/>
              </a:ext>
            </a:extLst>
          </p:cNvPr>
          <p:cNvSpPr/>
          <p:nvPr/>
        </p:nvSpPr>
        <p:spPr>
          <a:xfrm>
            <a:off x="2782527" y="917331"/>
            <a:ext cx="6648470" cy="541558"/>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21" name="テキスト ボックス 20">
            <a:extLst>
              <a:ext uri="{FF2B5EF4-FFF2-40B4-BE49-F238E27FC236}">
                <a16:creationId xmlns:a16="http://schemas.microsoft.com/office/drawing/2014/main" id="{8A6689AD-3F1D-42F0-8FB9-458B64D2DB75}"/>
              </a:ext>
            </a:extLst>
          </p:cNvPr>
          <p:cNvSpPr txBox="1"/>
          <p:nvPr/>
        </p:nvSpPr>
        <p:spPr>
          <a:xfrm>
            <a:off x="2045157" y="947050"/>
            <a:ext cx="8101685" cy="482120"/>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アクセスの多いスマホのファーストビューおよび記事直下にローテーションで表示される広告です</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高いビューアビリティ効果が期待できます</a:t>
            </a:r>
            <a:endParaRPr kumimoji="1" lang="ja-JP" altLang="en-US" sz="1100" b="1" i="0" u="none" strike="noStrike" kern="1200" cap="none" spc="0" normalizeH="0" baseline="0" noProof="0" dirty="0">
              <a:ln>
                <a:noFill/>
              </a:ln>
              <a:solidFill>
                <a:prstClr val="black"/>
              </a:solidFill>
              <a:effectLst/>
              <a:highlight>
                <a:srgbClr val="FFFF00"/>
              </a:highlight>
              <a:uLnTx/>
              <a:uFillTx/>
              <a:latin typeface="Trebuchet MS"/>
              <a:ea typeface="游ゴシック"/>
              <a:cs typeface="+mn-cs"/>
            </a:endParaRPr>
          </a:p>
        </p:txBody>
      </p:sp>
      <p:sp>
        <p:nvSpPr>
          <p:cNvPr id="23" name="スライド番号プレースホルダー 10">
            <a:extLst>
              <a:ext uri="{FF2B5EF4-FFF2-40B4-BE49-F238E27FC236}">
                <a16:creationId xmlns:a16="http://schemas.microsoft.com/office/drawing/2014/main" id="{B86C6D50-72AF-4F99-91E6-2C8E35E0B796}"/>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24" name="タイトル 1">
            <a:extLst>
              <a:ext uri="{FF2B5EF4-FFF2-40B4-BE49-F238E27FC236}">
                <a16:creationId xmlns:a16="http://schemas.microsoft.com/office/drawing/2014/main" id="{1CE0BC76-F98A-4913-81C4-BE85BF62E54F}"/>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ディスプレイ広告：スマホ・パネル</a:t>
            </a:r>
          </a:p>
        </p:txBody>
      </p:sp>
      <p:sp>
        <p:nvSpPr>
          <p:cNvPr id="2" name="テキスト ボックス 1">
            <a:extLst>
              <a:ext uri="{FF2B5EF4-FFF2-40B4-BE49-F238E27FC236}">
                <a16:creationId xmlns:a16="http://schemas.microsoft.com/office/drawing/2014/main" id="{84404F89-CD3D-2EDC-42AE-4A498B8AD12F}"/>
              </a:ext>
            </a:extLst>
          </p:cNvPr>
          <p:cNvSpPr txBox="1"/>
          <p:nvPr/>
        </p:nvSpPr>
        <p:spPr bwMode="auto">
          <a:xfrm>
            <a:off x="8039489" y="6594053"/>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＊バナーなどメディア掲載費用は全てグロス、外税です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3" name="図 2" descr="グラフィカル ユーザー インターフェイス&#10;&#10;AI 生成コンテンツは誤りを含む可能性があります。">
            <a:extLst>
              <a:ext uri="{FF2B5EF4-FFF2-40B4-BE49-F238E27FC236}">
                <a16:creationId xmlns:a16="http://schemas.microsoft.com/office/drawing/2014/main" id="{68E2D566-E826-BE72-E485-F31DCAF45355}"/>
              </a:ext>
            </a:extLst>
          </p:cNvPr>
          <p:cNvPicPr>
            <a:picLocks noChangeAspect="1"/>
          </p:cNvPicPr>
          <p:nvPr/>
        </p:nvPicPr>
        <p:blipFill>
          <a:blip r:embed="rId3"/>
          <a:stretch>
            <a:fillRect/>
          </a:stretch>
        </p:blipFill>
        <p:spPr>
          <a:xfrm>
            <a:off x="1707624" y="2204864"/>
            <a:ext cx="1897466" cy="3888432"/>
          </a:xfrm>
          <a:prstGeom prst="rect">
            <a:avLst/>
          </a:prstGeom>
          <a:ln>
            <a:solidFill>
              <a:schemeClr val="tx1">
                <a:lumMod val="50000"/>
                <a:lumOff val="50000"/>
              </a:schemeClr>
            </a:solidFill>
          </a:ln>
        </p:spPr>
      </p:pic>
      <p:sp>
        <p:nvSpPr>
          <p:cNvPr id="5" name="正方形/長方形 4">
            <a:extLst>
              <a:ext uri="{FF2B5EF4-FFF2-40B4-BE49-F238E27FC236}">
                <a16:creationId xmlns:a16="http://schemas.microsoft.com/office/drawing/2014/main" id="{05349645-3796-1492-BD75-27B389D88738}"/>
              </a:ext>
            </a:extLst>
          </p:cNvPr>
          <p:cNvSpPr/>
          <p:nvPr/>
        </p:nvSpPr>
        <p:spPr>
          <a:xfrm>
            <a:off x="1847528" y="4416711"/>
            <a:ext cx="1588288" cy="452449"/>
          </a:xfrm>
          <a:prstGeom prst="rect">
            <a:avLst/>
          </a:prstGeom>
          <a:solidFill>
            <a:srgbClr val="FF00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noAutofit/>
          </a:bodyPr>
          <a:lstStyle/>
          <a:p>
            <a:pPr algn="ctr">
              <a:lnSpc>
                <a:spcPct val="150000"/>
              </a:lnSpc>
            </a:pPr>
            <a:endParaRPr kumimoji="1" lang="ja-JP" altLang="en-US" sz="1200" b="1" spc="300" dirty="0">
              <a:solidFill>
                <a:schemeClr val="bg1"/>
              </a:solidFill>
            </a:endParaRPr>
          </a:p>
        </p:txBody>
      </p:sp>
      <p:sp>
        <p:nvSpPr>
          <p:cNvPr id="6" name="テキスト ボックス 5">
            <a:extLst>
              <a:ext uri="{FF2B5EF4-FFF2-40B4-BE49-F238E27FC236}">
                <a16:creationId xmlns:a16="http://schemas.microsoft.com/office/drawing/2014/main" id="{46641C1A-FE0F-D6FE-48A4-2032F8750BCF}"/>
              </a:ext>
            </a:extLst>
          </p:cNvPr>
          <p:cNvSpPr txBox="1"/>
          <p:nvPr/>
        </p:nvSpPr>
        <p:spPr bwMode="auto">
          <a:xfrm>
            <a:off x="2411182" y="4599855"/>
            <a:ext cx="537100" cy="538609"/>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AD</a:t>
            </a:r>
          </a:p>
          <a:p>
            <a:pPr algn="ctr"/>
            <a:endParaRPr kumimoji="1" lang="ja-JP" altLang="en-US" sz="2400" b="1" spc="300" dirty="0">
              <a:latin typeface="+mn-ea"/>
              <a:cs typeface="メイリオ" pitchFamily="50" charset="-128"/>
            </a:endParaRPr>
          </a:p>
        </p:txBody>
      </p:sp>
      <p:sp>
        <p:nvSpPr>
          <p:cNvPr id="9" name="テキスト ボックス 8">
            <a:extLst>
              <a:ext uri="{FF2B5EF4-FFF2-40B4-BE49-F238E27FC236}">
                <a16:creationId xmlns:a16="http://schemas.microsoft.com/office/drawing/2014/main" id="{80799946-AA20-478F-CF2C-D40E32ADC5E2}"/>
              </a:ext>
            </a:extLst>
          </p:cNvPr>
          <p:cNvSpPr txBox="1"/>
          <p:nvPr/>
        </p:nvSpPr>
        <p:spPr>
          <a:xfrm>
            <a:off x="-1102561" y="6283315"/>
            <a:ext cx="8101685" cy="166199"/>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highlight>
                  <a:srgbClr val="FFFFFF"/>
                </a:highlight>
                <a:uLnTx/>
                <a:uFillTx/>
                <a:latin typeface="Trebuchet MS"/>
                <a:ea typeface="游ゴシック"/>
                <a:cs typeface="+mn-cs"/>
              </a:rPr>
              <a:t>＊図は、ファーストビューの表示（この他、記事直下にも枠があります）</a:t>
            </a:r>
          </a:p>
        </p:txBody>
      </p:sp>
      <p:sp>
        <p:nvSpPr>
          <p:cNvPr id="10" name="テキスト ボックス 9">
            <a:extLst>
              <a:ext uri="{FF2B5EF4-FFF2-40B4-BE49-F238E27FC236}">
                <a16:creationId xmlns:a16="http://schemas.microsoft.com/office/drawing/2014/main" id="{0CEC065A-4DB8-A112-3E5B-D9652F4D263E}"/>
              </a:ext>
            </a:extLst>
          </p:cNvPr>
          <p:cNvSpPr txBox="1"/>
          <p:nvPr/>
        </p:nvSpPr>
        <p:spPr>
          <a:xfrm>
            <a:off x="479376" y="1776145"/>
            <a:ext cx="4583173" cy="228204"/>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dirty="0">
                <a:solidFill>
                  <a:prstClr val="black"/>
                </a:solidFill>
                <a:latin typeface="Trebuchet MS"/>
                <a:ea typeface="游ゴシック"/>
              </a:rPr>
              <a:t>SP</a:t>
            </a:r>
            <a:r>
              <a:rPr kumimoji="1" lang="ja-JP" altLang="en-US" sz="1100" b="1" dirty="0">
                <a:solidFill>
                  <a:prstClr val="black"/>
                </a:solidFill>
                <a:latin typeface="Trebuchet MS"/>
                <a:ea typeface="游ゴシック"/>
              </a:rPr>
              <a:t>トップ・記事ページ</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Tree>
    <p:extLst>
      <p:ext uri="{BB962C8B-B14F-4D97-AF65-F5344CB8AC3E}">
        <p14:creationId xmlns:p14="http://schemas.microsoft.com/office/powerpoint/2010/main" val="1907833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8A2AD50-7A3F-E7D0-1043-925E6CEC49A7}"/>
              </a:ext>
            </a:extLst>
          </p:cNvPr>
          <p:cNvPicPr>
            <a:picLocks noChangeAspect="1"/>
          </p:cNvPicPr>
          <p:nvPr/>
        </p:nvPicPr>
        <p:blipFill>
          <a:blip r:embed="rId3"/>
          <a:stretch>
            <a:fillRect/>
          </a:stretch>
        </p:blipFill>
        <p:spPr>
          <a:xfrm>
            <a:off x="712489" y="3384396"/>
            <a:ext cx="3348383" cy="3093783"/>
          </a:xfrm>
          <a:prstGeom prst="rect">
            <a:avLst/>
          </a:prstGeom>
        </p:spPr>
      </p:pic>
      <p:pic>
        <p:nvPicPr>
          <p:cNvPr id="6" name="図 5">
            <a:extLst>
              <a:ext uri="{FF2B5EF4-FFF2-40B4-BE49-F238E27FC236}">
                <a16:creationId xmlns:a16="http://schemas.microsoft.com/office/drawing/2014/main" id="{1D1F3790-53C9-983B-537B-2A6AE4588B50}"/>
              </a:ext>
            </a:extLst>
          </p:cNvPr>
          <p:cNvPicPr>
            <a:picLocks noChangeAspect="1"/>
          </p:cNvPicPr>
          <p:nvPr/>
        </p:nvPicPr>
        <p:blipFill>
          <a:blip r:embed="rId4"/>
          <a:stretch>
            <a:fillRect/>
          </a:stretch>
        </p:blipFill>
        <p:spPr>
          <a:xfrm>
            <a:off x="957490" y="1736760"/>
            <a:ext cx="3062519" cy="2944252"/>
          </a:xfrm>
          <a:prstGeom prst="rect">
            <a:avLst/>
          </a:prstGeom>
        </p:spPr>
      </p:pic>
      <p:graphicFrame>
        <p:nvGraphicFramePr>
          <p:cNvPr id="4" name="表 3">
            <a:extLst>
              <a:ext uri="{FF2B5EF4-FFF2-40B4-BE49-F238E27FC236}">
                <a16:creationId xmlns:a16="http://schemas.microsoft.com/office/drawing/2014/main" id="{C45EEFA1-1C00-4BFA-8A7E-E872B05F4A3E}"/>
              </a:ext>
            </a:extLst>
          </p:cNvPr>
          <p:cNvGraphicFramePr>
            <a:graphicFrameLocks noGrp="1"/>
          </p:cNvGraphicFramePr>
          <p:nvPr>
            <p:extLst>
              <p:ext uri="{D42A27DB-BD31-4B8C-83A1-F6EECF244321}">
                <p14:modId xmlns:p14="http://schemas.microsoft.com/office/powerpoint/2010/main" val="3349599786"/>
              </p:ext>
            </p:extLst>
          </p:nvPr>
        </p:nvGraphicFramePr>
        <p:xfrm>
          <a:off x="5993499" y="2132856"/>
          <a:ext cx="5416213" cy="4140500"/>
        </p:xfrm>
        <a:graphic>
          <a:graphicData uri="http://schemas.openxmlformats.org/drawingml/2006/table">
            <a:tbl>
              <a:tblPr firstRow="1" bandRow="1">
                <a:tableStyleId>{073A0DAA-6AF3-43AB-8588-CEC1D06C72B9}</a:tableStyleId>
              </a:tblPr>
              <a:tblGrid>
                <a:gridCol w="1310943">
                  <a:extLst>
                    <a:ext uri="{9D8B030D-6E8A-4147-A177-3AD203B41FA5}">
                      <a16:colId xmlns:a16="http://schemas.microsoft.com/office/drawing/2014/main" val="1868210930"/>
                    </a:ext>
                  </a:extLst>
                </a:gridCol>
                <a:gridCol w="4105270">
                  <a:extLst>
                    <a:ext uri="{9D8B030D-6E8A-4147-A177-3AD203B41FA5}">
                      <a16:colId xmlns:a16="http://schemas.microsoft.com/office/drawing/2014/main" val="2180882156"/>
                    </a:ext>
                  </a:extLst>
                </a:gridCol>
              </a:tblGrid>
              <a:tr h="305542">
                <a:tc>
                  <a:txBody>
                    <a:bodyPr/>
                    <a:lstStyle/>
                    <a:p>
                      <a:r>
                        <a:rPr kumimoji="1" lang="ja-JP" altLang="en-US" sz="1050" dirty="0"/>
                        <a:t>メニュー名</a:t>
                      </a:r>
                      <a:endParaRPr kumimoji="1" lang="en-US" altLang="ja-JP" sz="1050" dirty="0"/>
                    </a:p>
                  </a:txBody>
                  <a:tcPr marL="72000" marR="72000" marT="72000" marB="72000">
                    <a:solidFill>
                      <a:srgbClr val="FFC000"/>
                    </a:solidFill>
                  </a:tcPr>
                </a:tc>
                <a:tc>
                  <a:txBody>
                    <a:bodyPr/>
                    <a:lstStyle/>
                    <a:p>
                      <a:r>
                        <a:rPr kumimoji="1" lang="ja-JP" altLang="en-US" sz="1050" dirty="0"/>
                        <a:t>レクタングル</a:t>
                      </a:r>
                    </a:p>
                  </a:txBody>
                  <a:tcPr marL="72000" marR="72000" marT="72000" marB="72000">
                    <a:solidFill>
                      <a:srgbClr val="FFC000"/>
                    </a:solidFill>
                  </a:tcPr>
                </a:tc>
                <a:extLst>
                  <a:ext uri="{0D108BD9-81ED-4DB2-BD59-A6C34878D82A}">
                    <a16:rowId xmlns:a16="http://schemas.microsoft.com/office/drawing/2014/main" val="1853849928"/>
                  </a:ext>
                </a:extLst>
              </a:tr>
              <a:tr h="305542">
                <a:tc>
                  <a:txBody>
                    <a:bodyPr/>
                    <a:lstStyle/>
                    <a:p>
                      <a:r>
                        <a:rPr kumimoji="1" lang="ja-JP" altLang="en-US" sz="1050" b="1" dirty="0"/>
                        <a:t>掲載媒体</a:t>
                      </a:r>
                    </a:p>
                  </a:txBody>
                  <a:tcPr marL="72000" marR="72000" marT="72000" marB="72000">
                    <a:solidFill>
                      <a:srgbClr val="FFF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t>日経ウーマン </a:t>
                      </a:r>
                      <a:r>
                        <a:rPr kumimoji="1" lang="en-US" altLang="ja-JP" sz="1050" b="1" dirty="0"/>
                        <a:t>Web</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2437112898"/>
                  </a:ext>
                </a:extLst>
              </a:tr>
              <a:tr h="305542">
                <a:tc>
                  <a:txBody>
                    <a:bodyPr/>
                    <a:lstStyle/>
                    <a:p>
                      <a:r>
                        <a:rPr kumimoji="1" lang="ja-JP" altLang="en-US" sz="1050" b="1" dirty="0"/>
                        <a:t>掲載面</a:t>
                      </a:r>
                    </a:p>
                  </a:txBody>
                  <a:tcPr marL="72000" marR="72000" marT="72000" marB="72000">
                    <a:solidFill>
                      <a:srgbClr val="FFF4D1"/>
                    </a:solidFill>
                  </a:tcPr>
                </a:tc>
                <a:tc>
                  <a:txBody>
                    <a:bodyPr/>
                    <a:lstStyle/>
                    <a:p>
                      <a:r>
                        <a:rPr kumimoji="1" lang="en-US" altLang="ja-JP" sz="1050" b="1" dirty="0"/>
                        <a:t>PC</a:t>
                      </a:r>
                      <a:r>
                        <a:rPr kumimoji="1" lang="ja-JP" altLang="en-US" sz="1050" b="1" dirty="0"/>
                        <a:t>全ページ　</a:t>
                      </a:r>
                      <a:r>
                        <a:rPr kumimoji="1" lang="en-US" altLang="ja-JP" sz="1050" b="1" dirty="0"/>
                        <a:t>*</a:t>
                      </a:r>
                      <a:r>
                        <a:rPr kumimoji="1" lang="ja-JP" altLang="en-US" sz="1050" b="1" dirty="0"/>
                        <a:t>一部ページを除く</a:t>
                      </a:r>
                    </a:p>
                  </a:txBody>
                  <a:tcPr marL="72000" marR="72000" marT="72000" marB="72000">
                    <a:solidFill>
                      <a:srgbClr val="FFF4D1"/>
                    </a:solidFill>
                  </a:tcPr>
                </a:tc>
                <a:extLst>
                  <a:ext uri="{0D108BD9-81ED-4DB2-BD59-A6C34878D82A}">
                    <a16:rowId xmlns:a16="http://schemas.microsoft.com/office/drawing/2014/main" val="3853301974"/>
                  </a:ext>
                </a:extLst>
              </a:tr>
              <a:tr h="305542">
                <a:tc>
                  <a:txBody>
                    <a:bodyPr/>
                    <a:lstStyle/>
                    <a:p>
                      <a:r>
                        <a:rPr kumimoji="1" lang="ja-JP" altLang="en-US" sz="1050" b="1" dirty="0"/>
                        <a:t>表示形式</a:t>
                      </a:r>
                    </a:p>
                  </a:txBody>
                  <a:tcPr marL="72000" marR="72000" marT="72000" marB="72000">
                    <a:solidFill>
                      <a:srgbClr val="FFF4D1"/>
                    </a:solidFill>
                  </a:tcPr>
                </a:tc>
                <a:tc>
                  <a:txBody>
                    <a:bodyPr/>
                    <a:lstStyle/>
                    <a:p>
                      <a:r>
                        <a:rPr kumimoji="1" lang="ja-JP" altLang="en-US" sz="1050" b="1" dirty="0"/>
                        <a:t>ローテーション</a:t>
                      </a:r>
                    </a:p>
                  </a:txBody>
                  <a:tcPr marL="72000" marR="72000" marT="72000" marB="72000">
                    <a:solidFill>
                      <a:srgbClr val="FFF4D1"/>
                    </a:solidFill>
                  </a:tcPr>
                </a:tc>
                <a:extLst>
                  <a:ext uri="{0D108BD9-81ED-4DB2-BD59-A6C34878D82A}">
                    <a16:rowId xmlns:a16="http://schemas.microsoft.com/office/drawing/2014/main" val="490476437"/>
                  </a:ext>
                </a:extLst>
              </a:tr>
              <a:tr h="305542">
                <a:tc>
                  <a:txBody>
                    <a:bodyPr/>
                    <a:lstStyle/>
                    <a:p>
                      <a:r>
                        <a:rPr kumimoji="1" lang="ja-JP" altLang="en-US" sz="1050" b="1" dirty="0"/>
                        <a:t>原稿規定</a:t>
                      </a:r>
                    </a:p>
                  </a:txBody>
                  <a:tcPr marL="72000" marR="72000" marT="72000" marB="72000">
                    <a:solidFill>
                      <a:srgbClr val="FFF4D1"/>
                    </a:solidFill>
                  </a:tcPr>
                </a:tc>
                <a:tc>
                  <a:txBody>
                    <a:bodyPr/>
                    <a:lstStyle/>
                    <a:p>
                      <a:r>
                        <a:rPr kumimoji="1" lang="ja-JP" altLang="en-US" sz="1050" b="1" dirty="0"/>
                        <a:t>画像：</a:t>
                      </a:r>
                      <a:r>
                        <a:rPr kumimoji="1" lang="en-US" altLang="ja-JP" sz="1050" b="1" dirty="0"/>
                        <a:t>300</a:t>
                      </a:r>
                      <a:r>
                        <a:rPr kumimoji="1" lang="ja-JP" altLang="en-US" sz="1050" b="1" dirty="0"/>
                        <a:t>ｘ</a:t>
                      </a:r>
                      <a:r>
                        <a:rPr kumimoji="1" lang="en-US" altLang="ja-JP" sz="1050" b="1" dirty="0"/>
                        <a:t>250,</a:t>
                      </a:r>
                      <a:r>
                        <a:rPr kumimoji="1" lang="en-US" altLang="ja-JP" sz="1050" b="1" dirty="0">
                          <a:solidFill>
                            <a:srgbClr val="FF0000"/>
                          </a:solidFill>
                        </a:rPr>
                        <a:t>330×280</a:t>
                      </a:r>
                      <a:r>
                        <a:rPr kumimoji="1" lang="ja-JP" altLang="en-US" sz="1050" b="1" dirty="0"/>
                        <a:t>／</a:t>
                      </a:r>
                      <a:r>
                        <a:rPr kumimoji="1" lang="en-US" altLang="ja-JP" sz="1050" b="1" dirty="0"/>
                        <a:t>gif</a:t>
                      </a:r>
                      <a:r>
                        <a:rPr kumimoji="1" lang="ja-JP" altLang="en-US" sz="1050" b="1" dirty="0" err="1"/>
                        <a:t>、</a:t>
                      </a:r>
                      <a:r>
                        <a:rPr kumimoji="1" lang="en-US" altLang="ja-JP" sz="1050" b="1" dirty="0"/>
                        <a:t>jpg</a:t>
                      </a:r>
                      <a:r>
                        <a:rPr kumimoji="1" lang="ja-JP" altLang="en-US" sz="1050" b="1" dirty="0"/>
                        <a:t> 、</a:t>
                      </a:r>
                      <a:r>
                        <a:rPr kumimoji="1" lang="en-US" altLang="ja-JP" sz="1050" b="1" dirty="0" err="1"/>
                        <a:t>png</a:t>
                      </a:r>
                      <a:r>
                        <a:rPr kumimoji="1" lang="en-US" altLang="ja-JP" sz="1050" b="1" dirty="0"/>
                        <a:t> </a:t>
                      </a:r>
                      <a:r>
                        <a:rPr kumimoji="1" lang="ja-JP" altLang="en-US" sz="1050" b="1" dirty="0"/>
                        <a:t>（</a:t>
                      </a:r>
                      <a:r>
                        <a:rPr kumimoji="1" lang="en-US" altLang="ja-JP" sz="1050" b="1" dirty="0"/>
                        <a:t>150KB</a:t>
                      </a:r>
                      <a:r>
                        <a:rPr kumimoji="1" lang="ja-JP" altLang="en-US" sz="1050" b="1" dirty="0"/>
                        <a:t>以内）</a:t>
                      </a:r>
                    </a:p>
                  </a:txBody>
                  <a:tcPr marL="72000" marR="72000" marT="72000" marB="72000">
                    <a:solidFill>
                      <a:srgbClr val="FFF4D1"/>
                    </a:solidFill>
                  </a:tcPr>
                </a:tc>
                <a:extLst>
                  <a:ext uri="{0D108BD9-81ED-4DB2-BD59-A6C34878D82A}">
                    <a16:rowId xmlns:a16="http://schemas.microsoft.com/office/drawing/2014/main" val="2918322274"/>
                  </a:ext>
                </a:extLst>
              </a:tr>
              <a:tr h="305542">
                <a:tc>
                  <a:txBody>
                    <a:bodyPr/>
                    <a:lstStyle/>
                    <a:p>
                      <a:r>
                        <a:rPr kumimoji="1" lang="ja-JP" altLang="en-US" sz="1050" b="1" dirty="0"/>
                        <a:t>掲載期間</a:t>
                      </a:r>
                    </a:p>
                  </a:txBody>
                  <a:tcPr marL="72000" marR="72000" marT="72000" marB="72000">
                    <a:solidFill>
                      <a:srgbClr val="FFF4D1"/>
                    </a:solidFill>
                  </a:tcPr>
                </a:tc>
                <a:tc>
                  <a:txBody>
                    <a:bodyPr/>
                    <a:lstStyle/>
                    <a:p>
                      <a:r>
                        <a:rPr kumimoji="1" lang="ja-JP" altLang="en-US" sz="1050" b="1" dirty="0"/>
                        <a:t>任意</a:t>
                      </a:r>
                    </a:p>
                  </a:txBody>
                  <a:tcPr marL="72000" marR="72000" marT="72000" marB="72000">
                    <a:solidFill>
                      <a:srgbClr val="FFF4D1"/>
                    </a:solidFill>
                  </a:tcPr>
                </a:tc>
                <a:extLst>
                  <a:ext uri="{0D108BD9-81ED-4DB2-BD59-A6C34878D82A}">
                    <a16:rowId xmlns:a16="http://schemas.microsoft.com/office/drawing/2014/main" val="711263072"/>
                  </a:ext>
                </a:extLst>
              </a:tr>
              <a:tr h="305542">
                <a:tc>
                  <a:txBody>
                    <a:bodyPr/>
                    <a:lstStyle/>
                    <a:p>
                      <a:r>
                        <a:rPr kumimoji="1" lang="ja-JP" altLang="en-US" sz="1050" b="1" dirty="0"/>
                        <a:t>掲載開始日</a:t>
                      </a:r>
                    </a:p>
                  </a:txBody>
                  <a:tcPr marL="72000" marR="72000" marT="72000" marB="72000">
                    <a:solidFill>
                      <a:srgbClr val="FFF4D1"/>
                    </a:solidFill>
                  </a:tcPr>
                </a:tc>
                <a:tc>
                  <a:txBody>
                    <a:bodyPr/>
                    <a:lstStyle/>
                    <a:p>
                      <a:r>
                        <a:rPr kumimoji="1" lang="ja-JP" altLang="en-US" sz="1050" b="1" dirty="0"/>
                        <a:t>任意の営業日</a:t>
                      </a:r>
                    </a:p>
                  </a:txBody>
                  <a:tcPr marL="72000" marR="72000" marT="72000" marB="72000">
                    <a:solidFill>
                      <a:srgbClr val="FFF4D1"/>
                    </a:solidFill>
                  </a:tcPr>
                </a:tc>
                <a:extLst>
                  <a:ext uri="{0D108BD9-81ED-4DB2-BD59-A6C34878D82A}">
                    <a16:rowId xmlns:a16="http://schemas.microsoft.com/office/drawing/2014/main" val="4187047976"/>
                  </a:ext>
                </a:extLst>
              </a:tr>
              <a:tr h="305542">
                <a:tc>
                  <a:txBody>
                    <a:bodyPr/>
                    <a:lstStyle/>
                    <a:p>
                      <a:r>
                        <a:rPr kumimoji="1" lang="ja-JP" altLang="en-US" sz="1050" b="1" dirty="0"/>
                        <a:t>保証形態</a:t>
                      </a:r>
                    </a:p>
                  </a:txBody>
                  <a:tcPr marL="72000" marR="72000" marT="72000" marB="72000">
                    <a:solidFill>
                      <a:srgbClr val="FFF4D1"/>
                    </a:solidFill>
                  </a:tcPr>
                </a:tc>
                <a:tc>
                  <a:txBody>
                    <a:bodyPr/>
                    <a:lstStyle/>
                    <a:p>
                      <a:r>
                        <a:rPr kumimoji="1" lang="ja-JP" altLang="en-US" sz="1050" b="1" dirty="0"/>
                        <a:t>インプレッション保証</a:t>
                      </a:r>
                    </a:p>
                  </a:txBody>
                  <a:tcPr marL="72000" marR="72000" marT="72000" marB="72000">
                    <a:solidFill>
                      <a:srgbClr val="FFF4D1"/>
                    </a:solidFill>
                  </a:tcPr>
                </a:tc>
                <a:extLst>
                  <a:ext uri="{0D108BD9-81ED-4DB2-BD59-A6C34878D82A}">
                    <a16:rowId xmlns:a16="http://schemas.microsoft.com/office/drawing/2014/main" val="3036091506"/>
                  </a:ext>
                </a:extLst>
              </a:tr>
              <a:tr h="305542">
                <a:tc>
                  <a:txBody>
                    <a:bodyPr/>
                    <a:lstStyle/>
                    <a:p>
                      <a:r>
                        <a:rPr kumimoji="1" lang="ja-JP" altLang="en-US" sz="1050" b="1" dirty="0"/>
                        <a:t>料金</a:t>
                      </a:r>
                    </a:p>
                  </a:txBody>
                  <a:tcPr marL="72000" marR="72000" marT="72000" marB="72000">
                    <a:solidFill>
                      <a:srgbClr val="FFF4D1"/>
                    </a:solidFill>
                  </a:tcPr>
                </a:tc>
                <a:tc>
                  <a:txBody>
                    <a:bodyPr/>
                    <a:lstStyle/>
                    <a:p>
                      <a:r>
                        <a:rPr kumimoji="1" lang="ja-JP" altLang="en-US" sz="1800" b="1" dirty="0"/>
                        <a:t>￥</a:t>
                      </a:r>
                      <a:r>
                        <a:rPr kumimoji="1" lang="en-US" altLang="ja-JP" sz="1800" b="1" dirty="0"/>
                        <a:t>1.0</a:t>
                      </a:r>
                      <a:r>
                        <a:rPr kumimoji="1" lang="ja-JP" altLang="en-US" sz="1050" b="1" dirty="0"/>
                        <a:t>／</a:t>
                      </a:r>
                      <a:r>
                        <a:rPr kumimoji="1" lang="en-US" altLang="ja-JP" sz="1050" b="1" dirty="0"/>
                        <a:t>imp</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3857387276"/>
                  </a:ext>
                </a:extLst>
              </a:tr>
              <a:tr h="361510">
                <a:tc>
                  <a:txBody>
                    <a:bodyPr/>
                    <a:lstStyle/>
                    <a:p>
                      <a:r>
                        <a:rPr kumimoji="1" lang="ja-JP" altLang="en-US" sz="1050" b="1" dirty="0"/>
                        <a:t>入稿〆切</a:t>
                      </a:r>
                    </a:p>
                  </a:txBody>
                  <a:tcPr marL="72000" marR="72000" marT="72000" marB="72000">
                    <a:solidFill>
                      <a:srgbClr val="FFF4D1"/>
                    </a:solidFill>
                  </a:tcPr>
                </a:tc>
                <a:tc>
                  <a:txBody>
                    <a:bodyPr/>
                    <a:lstStyle/>
                    <a:p>
                      <a:pPr marL="0" indent="0">
                        <a:lnSpc>
                          <a:spcPct val="150000"/>
                        </a:lnSpc>
                        <a:buFont typeface="Yu Gothic" panose="020B0400000000000000" pitchFamily="50" charset="-128"/>
                        <a:buNone/>
                      </a:pPr>
                      <a:r>
                        <a:rPr kumimoji="1" lang="en-US" altLang="ja-JP" sz="1050" b="1" dirty="0"/>
                        <a:t>5</a:t>
                      </a:r>
                      <a:r>
                        <a:rPr kumimoji="1" lang="ja-JP" altLang="en-US" sz="1050" b="1" dirty="0"/>
                        <a:t>営業日前</a:t>
                      </a:r>
                    </a:p>
                  </a:txBody>
                  <a:tcPr marL="72000" marR="72000" marT="72000" marB="72000">
                    <a:solidFill>
                      <a:srgbClr val="FFF4D1"/>
                    </a:solidFill>
                  </a:tcPr>
                </a:tc>
                <a:extLst>
                  <a:ext uri="{0D108BD9-81ED-4DB2-BD59-A6C34878D82A}">
                    <a16:rowId xmlns:a16="http://schemas.microsoft.com/office/drawing/2014/main" val="486803579"/>
                  </a:ext>
                </a:extLst>
              </a:tr>
              <a:tr h="916334">
                <a:tc>
                  <a:txBody>
                    <a:bodyPr/>
                    <a:lstStyle/>
                    <a:p>
                      <a:r>
                        <a:rPr kumimoji="1" lang="ja-JP" altLang="en-US" sz="1050" b="1" dirty="0"/>
                        <a:t>備考</a:t>
                      </a:r>
                    </a:p>
                  </a:txBody>
                  <a:tcPr marL="72000" marR="72000" marT="72000" marB="72000">
                    <a:solidFill>
                      <a:srgbClr val="FFF4D1"/>
                    </a:solidFill>
                  </a:tcPr>
                </a:tc>
                <a:tc>
                  <a:txBody>
                    <a:bodyPr/>
                    <a:lstStyle/>
                    <a:p>
                      <a:pPr marL="171450" indent="-171450">
                        <a:lnSpc>
                          <a:spcPct val="150000"/>
                        </a:lnSpc>
                        <a:buFont typeface="Yu Gothic" panose="020B0400000000000000" pitchFamily="50" charset="-128"/>
                        <a:buChar char="※"/>
                      </a:pPr>
                      <a:r>
                        <a:rPr lang="ja-JP" altLang="en-US" sz="1050" b="1" dirty="0"/>
                        <a:t>料金には別途消費税がかかります。</a:t>
                      </a:r>
                      <a:endParaRPr lang="en-US" altLang="ja-JP" sz="1050" b="1" dirty="0"/>
                    </a:p>
                    <a:p>
                      <a:pPr marL="171450" indent="-171450">
                        <a:lnSpc>
                          <a:spcPct val="150000"/>
                        </a:lnSpc>
                        <a:buFont typeface="Yu Gothic" panose="020B0400000000000000" pitchFamily="50" charset="-128"/>
                        <a:buChar char="※"/>
                      </a:pPr>
                      <a:r>
                        <a:rPr lang="ja-JP" altLang="en-US" sz="1050" b="1" dirty="0"/>
                        <a:t>料金、枠数、仕様等は、予告なく変更する場合がございます。</a:t>
                      </a:r>
                      <a:endParaRPr lang="en-US" altLang="ja-JP" sz="1050" b="1" dirty="0"/>
                    </a:p>
                    <a:p>
                      <a:pPr marL="171450" indent="-171450">
                        <a:lnSpc>
                          <a:spcPct val="150000"/>
                        </a:lnSpc>
                        <a:buFont typeface="Yu Gothic" panose="020B0400000000000000" pitchFamily="50" charset="-128"/>
                        <a:buChar char="※"/>
                      </a:pPr>
                      <a:r>
                        <a:rPr lang="ja-JP" altLang="en-US" sz="1050" b="1" dirty="0"/>
                        <a:t>申込み、入稿については別途資料でご確認ください。</a:t>
                      </a:r>
                      <a:endParaRPr kumimoji="1" lang="en-US" altLang="ja-JP" sz="1050" b="1" dirty="0"/>
                    </a:p>
                  </a:txBody>
                  <a:tcPr marL="72000" marR="72000" marT="72000" marB="144000">
                    <a:solidFill>
                      <a:srgbClr val="FFF4D1"/>
                    </a:solidFill>
                  </a:tcPr>
                </a:tc>
                <a:extLst>
                  <a:ext uri="{0D108BD9-81ED-4DB2-BD59-A6C34878D82A}">
                    <a16:rowId xmlns:a16="http://schemas.microsoft.com/office/drawing/2014/main" val="160517368"/>
                  </a:ext>
                </a:extLst>
              </a:tr>
            </a:tbl>
          </a:graphicData>
        </a:graphic>
      </p:graphicFrame>
      <p:sp>
        <p:nvSpPr>
          <p:cNvPr id="21" name="タイトル 1">
            <a:extLst>
              <a:ext uri="{FF2B5EF4-FFF2-40B4-BE49-F238E27FC236}">
                <a16:creationId xmlns:a16="http://schemas.microsoft.com/office/drawing/2014/main" id="{D482DCED-4541-4B3C-8B05-D4A18D3DE57A}"/>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ディスプレイ広告：レクタングル</a:t>
            </a:r>
          </a:p>
        </p:txBody>
      </p:sp>
      <p:sp>
        <p:nvSpPr>
          <p:cNvPr id="22" name="大かっこ 21">
            <a:extLst>
              <a:ext uri="{FF2B5EF4-FFF2-40B4-BE49-F238E27FC236}">
                <a16:creationId xmlns:a16="http://schemas.microsoft.com/office/drawing/2014/main" id="{7477F1AF-B489-42A5-BCAF-A0E90E29CC04}"/>
              </a:ext>
            </a:extLst>
          </p:cNvPr>
          <p:cNvSpPr/>
          <p:nvPr/>
        </p:nvSpPr>
        <p:spPr>
          <a:xfrm>
            <a:off x="3015059" y="959491"/>
            <a:ext cx="4953150" cy="541558"/>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23" name="テキスト ボックス 22">
            <a:extLst>
              <a:ext uri="{FF2B5EF4-FFF2-40B4-BE49-F238E27FC236}">
                <a16:creationId xmlns:a16="http://schemas.microsoft.com/office/drawing/2014/main" id="{16E7AF89-FA03-4889-BF7A-BC12834BC6CA}"/>
              </a:ext>
            </a:extLst>
          </p:cNvPr>
          <p:cNvSpPr txBox="1"/>
          <p:nvPr/>
        </p:nvSpPr>
        <p:spPr>
          <a:xfrm>
            <a:off x="1631504" y="862116"/>
            <a:ext cx="7885661" cy="482120"/>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ＰＣ</a:t>
            </a:r>
            <a:r>
              <a:rPr kumimoji="1" lang="ja-JP" altLang="en-US" sz="1100" b="1" dirty="0">
                <a:solidFill>
                  <a:prstClr val="black"/>
                </a:solidFill>
                <a:latin typeface="Trebuchet MS"/>
                <a:ea typeface="游ゴシック"/>
              </a:rPr>
              <a:t>サイト</a:t>
            </a: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、上下２枠に配置</a:t>
            </a:r>
            <a:endPar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dirty="0">
                <a:solidFill>
                  <a:prstClr val="black"/>
                </a:solidFill>
                <a:latin typeface="Trebuchet MS"/>
                <a:ea typeface="游ゴシック"/>
              </a:rPr>
              <a:t>上下の枠位置はローテーションで配信いたします</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24" name="スライド番号プレースホルダー 10">
            <a:extLst>
              <a:ext uri="{FF2B5EF4-FFF2-40B4-BE49-F238E27FC236}">
                <a16:creationId xmlns:a16="http://schemas.microsoft.com/office/drawing/2014/main" id="{37F99D15-C62B-47E5-B06C-14E9A505ECA2}"/>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2" name="テキスト ボックス 1">
            <a:extLst>
              <a:ext uri="{FF2B5EF4-FFF2-40B4-BE49-F238E27FC236}">
                <a16:creationId xmlns:a16="http://schemas.microsoft.com/office/drawing/2014/main" id="{EF9F9885-C1EE-8871-B9FA-79A7A44825B9}"/>
              </a:ext>
            </a:extLst>
          </p:cNvPr>
          <p:cNvSpPr txBox="1"/>
          <p:nvPr/>
        </p:nvSpPr>
        <p:spPr bwMode="auto">
          <a:xfrm>
            <a:off x="8039489" y="6594053"/>
            <a:ext cx="3240000" cy="223138"/>
          </a:xfrm>
          <a:prstGeom prst="rect">
            <a:avLst/>
          </a:prstGeom>
          <a:noFill/>
          <a:ln w="9525">
            <a:noFill/>
            <a:miter lim="800000"/>
            <a:headEnd/>
            <a:tailEnd/>
          </a:ln>
          <a:effectLst/>
        </p:spPr>
        <p:txBody>
          <a:bodyPr wrap="square">
            <a:spAutoFit/>
          </a:bodyPr>
          <a:lstStyle/>
          <a:p>
            <a:r>
              <a:rPr lang="ja-JP" altLang="en-US" sz="850" kern="100" dirty="0">
                <a:solidFill>
                  <a:srgbClr val="000000"/>
                </a:solidFill>
                <a:latin typeface="游ゴシック" panose="020B0400000000000000" pitchFamily="50" charset="-128"/>
                <a:ea typeface="游ゴシック" panose="020B0400000000000000" pitchFamily="50" charset="-128"/>
                <a:cs typeface="Courier New" panose="02070309020205020404" pitchFamily="49" charset="0"/>
              </a:rPr>
              <a:t>　＊バナーなどメディア掲載費用は全てグロス、外税です</a:t>
            </a:r>
            <a:endParaRPr lang="ja-JP" altLang="ja-JP" sz="85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34DDB6D2-F0F4-6ECD-329F-2F2C30FDBD11}"/>
              </a:ext>
            </a:extLst>
          </p:cNvPr>
          <p:cNvSpPr/>
          <p:nvPr/>
        </p:nvSpPr>
        <p:spPr>
          <a:xfrm>
            <a:off x="3215680" y="2590575"/>
            <a:ext cx="648072" cy="535243"/>
          </a:xfrm>
          <a:prstGeom prst="rect">
            <a:avLst/>
          </a:prstGeom>
          <a:solidFill>
            <a:srgbClr val="FF00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17" name="正方形/長方形 16">
            <a:extLst>
              <a:ext uri="{FF2B5EF4-FFF2-40B4-BE49-F238E27FC236}">
                <a16:creationId xmlns:a16="http://schemas.microsoft.com/office/drawing/2014/main" id="{4B453671-2336-887F-06BB-36D64FD7F9CC}"/>
              </a:ext>
            </a:extLst>
          </p:cNvPr>
          <p:cNvSpPr/>
          <p:nvPr/>
        </p:nvSpPr>
        <p:spPr>
          <a:xfrm>
            <a:off x="3149881" y="5186836"/>
            <a:ext cx="648072" cy="535243"/>
          </a:xfrm>
          <a:prstGeom prst="rect">
            <a:avLst/>
          </a:prstGeom>
          <a:solidFill>
            <a:srgbClr val="FF00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28" name="テキスト ボックス 27">
            <a:extLst>
              <a:ext uri="{FF2B5EF4-FFF2-40B4-BE49-F238E27FC236}">
                <a16:creationId xmlns:a16="http://schemas.microsoft.com/office/drawing/2014/main" id="{D107D43C-6E25-D2E8-F6EF-52476734CF87}"/>
              </a:ext>
            </a:extLst>
          </p:cNvPr>
          <p:cNvSpPr txBox="1"/>
          <p:nvPr/>
        </p:nvSpPr>
        <p:spPr bwMode="auto">
          <a:xfrm>
            <a:off x="3166297" y="2744281"/>
            <a:ext cx="720080" cy="538609"/>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AD</a:t>
            </a:r>
          </a:p>
          <a:p>
            <a:pPr algn="ctr"/>
            <a:endParaRPr kumimoji="1" lang="ja-JP" altLang="en-US" sz="2400" b="1" spc="300" dirty="0">
              <a:latin typeface="+mn-ea"/>
              <a:cs typeface="メイリオ" pitchFamily="50" charset="-128"/>
            </a:endParaRPr>
          </a:p>
        </p:txBody>
      </p:sp>
      <p:sp>
        <p:nvSpPr>
          <p:cNvPr id="29" name="テキスト ボックス 28">
            <a:extLst>
              <a:ext uri="{FF2B5EF4-FFF2-40B4-BE49-F238E27FC236}">
                <a16:creationId xmlns:a16="http://schemas.microsoft.com/office/drawing/2014/main" id="{79053B7B-2658-DDBC-215F-668A885341D1}"/>
              </a:ext>
            </a:extLst>
          </p:cNvPr>
          <p:cNvSpPr txBox="1"/>
          <p:nvPr/>
        </p:nvSpPr>
        <p:spPr bwMode="auto">
          <a:xfrm>
            <a:off x="3113877" y="5359900"/>
            <a:ext cx="720080" cy="538609"/>
          </a:xfrm>
          <a:prstGeom prst="rect">
            <a:avLst/>
          </a:prstGeom>
          <a:noFill/>
          <a:ln w="9525">
            <a:noFill/>
            <a:miter lim="800000"/>
            <a:headEnd/>
            <a:tailEnd/>
          </a:ln>
          <a:effectLst/>
        </p:spPr>
        <p:txBody>
          <a:bodyPr wrap="square" lIns="0" tIns="0" rIns="0" bIns="0" rtlCol="0">
            <a:spAutoFit/>
          </a:bodyPr>
          <a:lstStyle/>
          <a:p>
            <a:pPr algn="ctr"/>
            <a:r>
              <a:rPr kumimoji="1" lang="en-US" altLang="ja-JP" sz="1100" b="1" spc="300" dirty="0">
                <a:solidFill>
                  <a:schemeClr val="bg1"/>
                </a:solidFill>
                <a:latin typeface="+mn-ea"/>
                <a:cs typeface="メイリオ" pitchFamily="50" charset="-128"/>
              </a:rPr>
              <a:t>AD</a:t>
            </a:r>
          </a:p>
          <a:p>
            <a:pPr algn="ctr"/>
            <a:endParaRPr kumimoji="1" lang="ja-JP" altLang="en-US" sz="2400" b="1" spc="300" dirty="0">
              <a:latin typeface="+mn-ea"/>
              <a:cs typeface="メイリオ" pitchFamily="50" charset="-128"/>
            </a:endParaRPr>
          </a:p>
        </p:txBody>
      </p:sp>
      <p:sp>
        <p:nvSpPr>
          <p:cNvPr id="3" name="テキスト ボックス 2">
            <a:extLst>
              <a:ext uri="{FF2B5EF4-FFF2-40B4-BE49-F238E27FC236}">
                <a16:creationId xmlns:a16="http://schemas.microsoft.com/office/drawing/2014/main" id="{53D2DE97-D9D4-B2C3-F8CB-2545A58C4DC1}"/>
              </a:ext>
            </a:extLst>
          </p:cNvPr>
          <p:cNvSpPr txBox="1"/>
          <p:nvPr/>
        </p:nvSpPr>
        <p:spPr>
          <a:xfrm>
            <a:off x="95095" y="1448302"/>
            <a:ext cx="4583173" cy="228204"/>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dirty="0">
                <a:solidFill>
                  <a:prstClr val="black"/>
                </a:solidFill>
                <a:latin typeface="Trebuchet MS"/>
                <a:ea typeface="游ゴシック"/>
              </a:rPr>
              <a:t>PC</a:t>
            </a:r>
            <a:r>
              <a:rPr kumimoji="1" lang="ja-JP" altLang="en-US" sz="1100" b="1" dirty="0">
                <a:solidFill>
                  <a:prstClr val="black"/>
                </a:solidFill>
                <a:latin typeface="Trebuchet MS"/>
                <a:ea typeface="游ゴシック"/>
              </a:rPr>
              <a:t>トップ・記事ページ</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12" name="フローチャート: せん孔テープ 11">
            <a:extLst>
              <a:ext uri="{FF2B5EF4-FFF2-40B4-BE49-F238E27FC236}">
                <a16:creationId xmlns:a16="http://schemas.microsoft.com/office/drawing/2014/main" id="{B34A751B-5A7E-57AB-A7C0-CE390BB4F9AA}"/>
              </a:ext>
            </a:extLst>
          </p:cNvPr>
          <p:cNvSpPr/>
          <p:nvPr/>
        </p:nvSpPr>
        <p:spPr>
          <a:xfrm>
            <a:off x="671626" y="4378203"/>
            <a:ext cx="3511479" cy="553085"/>
          </a:xfrm>
          <a:prstGeom prst="flowChartPunchedTape">
            <a:avLst/>
          </a:prstGeom>
          <a:solidFill>
            <a:schemeClr val="bg1">
              <a:lumMod val="65000"/>
            </a:schemeClr>
          </a:solidFill>
          <a:ln w="19050">
            <a:solidFill>
              <a:srgbClr val="D1C2B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13" name="正方形/長方形 12">
            <a:extLst>
              <a:ext uri="{FF2B5EF4-FFF2-40B4-BE49-F238E27FC236}">
                <a16:creationId xmlns:a16="http://schemas.microsoft.com/office/drawing/2014/main" id="{D28FCC43-CB04-B972-14DA-4B355A568341}"/>
              </a:ext>
            </a:extLst>
          </p:cNvPr>
          <p:cNvSpPr/>
          <p:nvPr/>
        </p:nvSpPr>
        <p:spPr>
          <a:xfrm>
            <a:off x="712489" y="1736760"/>
            <a:ext cx="3440023" cy="4932327"/>
          </a:xfrm>
          <a:prstGeom prst="rect">
            <a:avLst/>
          </a:prstGeom>
          <a:noFill/>
          <a:ln w="19050">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Tree>
    <p:extLst>
      <p:ext uri="{BB962C8B-B14F-4D97-AF65-F5344CB8AC3E}">
        <p14:creationId xmlns:p14="http://schemas.microsoft.com/office/powerpoint/2010/main" val="3237915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B00E5B8-89CD-6684-C236-77F160078DD9}"/>
              </a:ext>
            </a:extLst>
          </p:cNvPr>
          <p:cNvPicPr>
            <a:picLocks noChangeAspect="1"/>
          </p:cNvPicPr>
          <p:nvPr/>
        </p:nvPicPr>
        <p:blipFill>
          <a:blip r:embed="rId3"/>
          <a:stretch>
            <a:fillRect/>
          </a:stretch>
        </p:blipFill>
        <p:spPr>
          <a:xfrm>
            <a:off x="2819463" y="1941510"/>
            <a:ext cx="2297481" cy="4378822"/>
          </a:xfrm>
          <a:prstGeom prst="rect">
            <a:avLst/>
          </a:prstGeom>
          <a:ln>
            <a:solidFill>
              <a:schemeClr val="bg1">
                <a:lumMod val="75000"/>
              </a:schemeClr>
            </a:solidFill>
          </a:ln>
        </p:spPr>
      </p:pic>
      <p:graphicFrame>
        <p:nvGraphicFramePr>
          <p:cNvPr id="4" name="表 3">
            <a:extLst>
              <a:ext uri="{FF2B5EF4-FFF2-40B4-BE49-F238E27FC236}">
                <a16:creationId xmlns:a16="http://schemas.microsoft.com/office/drawing/2014/main" id="{C45EEFA1-1C00-4BFA-8A7E-E872B05F4A3E}"/>
              </a:ext>
            </a:extLst>
          </p:cNvPr>
          <p:cNvGraphicFramePr>
            <a:graphicFrameLocks noGrp="1"/>
          </p:cNvGraphicFramePr>
          <p:nvPr>
            <p:extLst>
              <p:ext uri="{D42A27DB-BD31-4B8C-83A1-F6EECF244321}">
                <p14:modId xmlns:p14="http://schemas.microsoft.com/office/powerpoint/2010/main" val="2363694762"/>
              </p:ext>
            </p:extLst>
          </p:nvPr>
        </p:nvGraphicFramePr>
        <p:xfrm>
          <a:off x="5735960" y="1849574"/>
          <a:ext cx="5688632" cy="4625348"/>
        </p:xfrm>
        <a:graphic>
          <a:graphicData uri="http://schemas.openxmlformats.org/drawingml/2006/table">
            <a:tbl>
              <a:tblPr firstRow="1" bandRow="1">
                <a:tableStyleId>{073A0DAA-6AF3-43AB-8588-CEC1D06C72B9}</a:tableStyleId>
              </a:tblPr>
              <a:tblGrid>
                <a:gridCol w="1376880">
                  <a:extLst>
                    <a:ext uri="{9D8B030D-6E8A-4147-A177-3AD203B41FA5}">
                      <a16:colId xmlns:a16="http://schemas.microsoft.com/office/drawing/2014/main" val="1868210930"/>
                    </a:ext>
                  </a:extLst>
                </a:gridCol>
                <a:gridCol w="4311752">
                  <a:extLst>
                    <a:ext uri="{9D8B030D-6E8A-4147-A177-3AD203B41FA5}">
                      <a16:colId xmlns:a16="http://schemas.microsoft.com/office/drawing/2014/main" val="2180882156"/>
                    </a:ext>
                  </a:extLst>
                </a:gridCol>
              </a:tblGrid>
              <a:tr h="336995">
                <a:tc>
                  <a:txBody>
                    <a:bodyPr/>
                    <a:lstStyle/>
                    <a:p>
                      <a:r>
                        <a:rPr kumimoji="1" lang="ja-JP" altLang="en-US" sz="1050" dirty="0"/>
                        <a:t>メニュー名</a:t>
                      </a:r>
                      <a:endParaRPr kumimoji="1" lang="en-US" altLang="ja-JP" sz="1050" dirty="0"/>
                    </a:p>
                  </a:txBody>
                  <a:tcPr marL="72000" marR="72000" marT="72000" marB="72000" anchor="ctr">
                    <a:solidFill>
                      <a:srgbClr val="FFC000"/>
                    </a:solidFill>
                  </a:tcPr>
                </a:tc>
                <a:tc>
                  <a:txBody>
                    <a:bodyPr/>
                    <a:lstStyle/>
                    <a:p>
                      <a:r>
                        <a:rPr kumimoji="1" lang="ja-JP" altLang="en-US" sz="1050" dirty="0"/>
                        <a:t>インフィード</a:t>
                      </a:r>
                    </a:p>
                  </a:txBody>
                  <a:tcPr marL="72000" marR="72000" marT="72000" marB="72000" anchor="ctr">
                    <a:solidFill>
                      <a:srgbClr val="FFC000"/>
                    </a:solidFill>
                  </a:tcPr>
                </a:tc>
                <a:extLst>
                  <a:ext uri="{0D108BD9-81ED-4DB2-BD59-A6C34878D82A}">
                    <a16:rowId xmlns:a16="http://schemas.microsoft.com/office/drawing/2014/main" val="1853849928"/>
                  </a:ext>
                </a:extLst>
              </a:tr>
              <a:tr h="336995">
                <a:tc>
                  <a:txBody>
                    <a:bodyPr/>
                    <a:lstStyle/>
                    <a:p>
                      <a:r>
                        <a:rPr kumimoji="1" lang="ja-JP" altLang="en-US" sz="1050" b="1" dirty="0"/>
                        <a:t>掲載媒体</a:t>
                      </a:r>
                    </a:p>
                  </a:txBody>
                  <a:tcPr marL="72000" marR="72000" marT="72000" marB="72000">
                    <a:solidFill>
                      <a:srgbClr val="FFF4D1"/>
                    </a:solidFill>
                  </a:tcPr>
                </a:tc>
                <a:tc>
                  <a:txBody>
                    <a:bodyPr/>
                    <a:lstStyle/>
                    <a:p>
                      <a:r>
                        <a:rPr kumimoji="1" lang="ja-JP" altLang="en-US" sz="1050" b="1" dirty="0"/>
                        <a:t>日経ウーマン </a:t>
                      </a:r>
                      <a:r>
                        <a:rPr kumimoji="1" lang="en-US" altLang="ja-JP" sz="1050" b="1" dirty="0"/>
                        <a:t>Web</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2437112898"/>
                  </a:ext>
                </a:extLst>
              </a:tr>
              <a:tr h="336995">
                <a:tc>
                  <a:txBody>
                    <a:bodyPr/>
                    <a:lstStyle/>
                    <a:p>
                      <a:r>
                        <a:rPr kumimoji="1" lang="ja-JP" altLang="en-US" sz="1050" b="1" dirty="0"/>
                        <a:t>掲載面</a:t>
                      </a:r>
                    </a:p>
                  </a:txBody>
                  <a:tcPr marL="72000" marR="72000" marT="72000" marB="72000">
                    <a:solidFill>
                      <a:srgbClr val="FFF4D1"/>
                    </a:solidFill>
                  </a:tcPr>
                </a:tc>
                <a:tc>
                  <a:txBody>
                    <a:bodyPr/>
                    <a:lstStyle/>
                    <a:p>
                      <a:r>
                        <a:rPr kumimoji="1" lang="en-US" altLang="ja-JP" sz="1050" b="1" dirty="0"/>
                        <a:t>PC</a:t>
                      </a:r>
                      <a:r>
                        <a:rPr kumimoji="1" lang="ja-JP" altLang="en-US" sz="1050" b="1" dirty="0"/>
                        <a:t>・スマホ全ページ　</a:t>
                      </a:r>
                      <a:r>
                        <a:rPr kumimoji="1" lang="en-US" altLang="ja-JP" sz="1050" b="1" dirty="0"/>
                        <a:t>*</a:t>
                      </a:r>
                      <a:r>
                        <a:rPr kumimoji="1" lang="ja-JP" altLang="en-US" sz="1050" b="1" dirty="0"/>
                        <a:t>一部ページを除く</a:t>
                      </a:r>
                    </a:p>
                  </a:txBody>
                  <a:tcPr marL="72000" marR="72000" marT="72000" marB="72000">
                    <a:solidFill>
                      <a:srgbClr val="FFF4D1"/>
                    </a:solidFill>
                  </a:tcPr>
                </a:tc>
                <a:extLst>
                  <a:ext uri="{0D108BD9-81ED-4DB2-BD59-A6C34878D82A}">
                    <a16:rowId xmlns:a16="http://schemas.microsoft.com/office/drawing/2014/main" val="3853301974"/>
                  </a:ext>
                </a:extLst>
              </a:tr>
              <a:tr h="336995">
                <a:tc>
                  <a:txBody>
                    <a:bodyPr/>
                    <a:lstStyle/>
                    <a:p>
                      <a:r>
                        <a:rPr kumimoji="1" lang="ja-JP" altLang="en-US" sz="1050" b="1" dirty="0"/>
                        <a:t>表示形式</a:t>
                      </a:r>
                    </a:p>
                  </a:txBody>
                  <a:tcPr marL="72000" marR="72000" marT="72000" marB="72000">
                    <a:solidFill>
                      <a:srgbClr val="FFF4D1"/>
                    </a:solidFill>
                  </a:tcPr>
                </a:tc>
                <a:tc>
                  <a:txBody>
                    <a:bodyPr/>
                    <a:lstStyle/>
                    <a:p>
                      <a:r>
                        <a:rPr kumimoji="1" lang="ja-JP" altLang="en-US" sz="1050" b="1" dirty="0"/>
                        <a:t>ローテーション</a:t>
                      </a:r>
                    </a:p>
                  </a:txBody>
                  <a:tcPr marL="72000" marR="72000" marT="72000" marB="72000">
                    <a:solidFill>
                      <a:srgbClr val="FFF4D1"/>
                    </a:solidFill>
                  </a:tcPr>
                </a:tc>
                <a:extLst>
                  <a:ext uri="{0D108BD9-81ED-4DB2-BD59-A6C34878D82A}">
                    <a16:rowId xmlns:a16="http://schemas.microsoft.com/office/drawing/2014/main" val="490476437"/>
                  </a:ext>
                </a:extLst>
              </a:tr>
              <a:tr h="666408">
                <a:tc>
                  <a:txBody>
                    <a:bodyPr/>
                    <a:lstStyle/>
                    <a:p>
                      <a:r>
                        <a:rPr kumimoji="1" lang="ja-JP" altLang="en-US" sz="1050" b="1" dirty="0"/>
                        <a:t>原稿規定</a:t>
                      </a:r>
                    </a:p>
                  </a:txBody>
                  <a:tcPr marL="72000" marR="72000" marT="72000" marB="72000">
                    <a:solidFill>
                      <a:srgbClr val="FFF4D1"/>
                    </a:solidFill>
                  </a:tcPr>
                </a:tc>
                <a:tc>
                  <a:txBody>
                    <a:bodyPr/>
                    <a:lstStyle/>
                    <a:p>
                      <a:pPr marL="0" indent="0">
                        <a:buFont typeface="Arial" panose="020B0604020202020204" pitchFamily="34" charset="0"/>
                        <a:buNone/>
                      </a:pPr>
                      <a:r>
                        <a:rPr kumimoji="1" lang="ja-JP" altLang="en-US" sz="1050" b="1" dirty="0"/>
                        <a:t>画像：</a:t>
                      </a:r>
                      <a:r>
                        <a:rPr kumimoji="1" lang="en-US" altLang="ja-JP" sz="1050" b="1" dirty="0"/>
                        <a:t>240x</a:t>
                      </a:r>
                      <a:r>
                        <a:rPr kumimoji="1" lang="en-US" altLang="ja-JP" sz="1050" b="1" dirty="0">
                          <a:solidFill>
                            <a:srgbClr val="FF0000"/>
                          </a:solidFill>
                        </a:rPr>
                        <a:t>135</a:t>
                      </a:r>
                      <a:r>
                        <a:rPr kumimoji="1" lang="ja-JP" altLang="en-US" sz="1050" b="1" dirty="0"/>
                        <a:t>／</a:t>
                      </a:r>
                      <a:r>
                        <a:rPr kumimoji="1" lang="en-US" altLang="ja-JP" sz="1050" b="1" dirty="0"/>
                        <a:t>gif</a:t>
                      </a:r>
                      <a:r>
                        <a:rPr kumimoji="1" lang="ja-JP" altLang="en-US" sz="1050" b="1" dirty="0" err="1"/>
                        <a:t>、</a:t>
                      </a:r>
                      <a:r>
                        <a:rPr kumimoji="1" lang="en-US" altLang="ja-JP" sz="1050" b="1" dirty="0"/>
                        <a:t>jpg</a:t>
                      </a:r>
                      <a:r>
                        <a:rPr kumimoji="1" lang="ja-JP" altLang="en-US" sz="1050" b="1" dirty="0"/>
                        <a:t> 、</a:t>
                      </a:r>
                      <a:r>
                        <a:rPr kumimoji="1" lang="en-US" altLang="ja-JP" sz="1050" b="1" dirty="0"/>
                        <a:t>png </a:t>
                      </a:r>
                      <a:r>
                        <a:rPr kumimoji="1" lang="ja-JP" altLang="en-US" sz="1050" b="1" dirty="0"/>
                        <a:t>（</a:t>
                      </a:r>
                      <a:r>
                        <a:rPr kumimoji="1" lang="en-US" altLang="ja-JP" sz="1050" b="1" dirty="0"/>
                        <a:t>60KB</a:t>
                      </a:r>
                      <a:r>
                        <a:rPr kumimoji="1" lang="ja-JP" altLang="en-US" sz="1050" b="1" dirty="0"/>
                        <a:t>以内）</a:t>
                      </a:r>
                      <a:endParaRPr kumimoji="1" lang="en-US" altLang="ja-JP" sz="1050" b="1" dirty="0"/>
                    </a:p>
                    <a:p>
                      <a:pPr marL="0" indent="0">
                        <a:buFont typeface="Arial" panose="020B0604020202020204" pitchFamily="34" charset="0"/>
                        <a:buNone/>
                      </a:pPr>
                      <a:r>
                        <a:rPr kumimoji="1" lang="ja-JP" altLang="en-US" sz="1050" b="1" dirty="0"/>
                        <a:t>テキスト：全・半角問わず</a:t>
                      </a:r>
                      <a:r>
                        <a:rPr kumimoji="1" lang="en-US" altLang="ja-JP" sz="1050" b="1" dirty="0">
                          <a:solidFill>
                            <a:srgbClr val="FF0000"/>
                          </a:solidFill>
                        </a:rPr>
                        <a:t>32</a:t>
                      </a:r>
                      <a:r>
                        <a:rPr kumimoji="1" lang="ja-JP" altLang="en-US" sz="1050" b="1" dirty="0">
                          <a:solidFill>
                            <a:schemeClr val="tx1"/>
                          </a:solidFill>
                        </a:rPr>
                        <a:t>文</a:t>
                      </a:r>
                      <a:r>
                        <a:rPr kumimoji="1" lang="ja-JP" altLang="en-US" sz="1050" b="1" dirty="0"/>
                        <a:t>字以内　</a:t>
                      </a:r>
                      <a:endParaRPr kumimoji="1" lang="en-US" altLang="ja-JP" sz="1050" b="1" dirty="0"/>
                    </a:p>
                    <a:p>
                      <a:pPr marL="0" indent="0">
                        <a:buFont typeface="Arial" panose="020B0604020202020204" pitchFamily="34" charset="0"/>
                        <a:buNone/>
                      </a:pPr>
                      <a:r>
                        <a:rPr kumimoji="1" lang="ja-JP" altLang="en-US" sz="900" b="1" dirty="0">
                          <a:solidFill>
                            <a:srgbClr val="FF0000"/>
                          </a:solidFill>
                        </a:rPr>
                        <a:t>（＊広告主名の表示はなくなりました）</a:t>
                      </a:r>
                      <a:endParaRPr kumimoji="1" lang="en-US" altLang="ja-JP" sz="900" b="1" dirty="0">
                        <a:solidFill>
                          <a:srgbClr val="FF0000"/>
                        </a:solidFill>
                      </a:endParaRPr>
                    </a:p>
                  </a:txBody>
                  <a:tcPr marL="72000" marR="72000" marT="72000" marB="72000">
                    <a:solidFill>
                      <a:srgbClr val="FFF4D1"/>
                    </a:solidFill>
                  </a:tcPr>
                </a:tc>
                <a:extLst>
                  <a:ext uri="{0D108BD9-81ED-4DB2-BD59-A6C34878D82A}">
                    <a16:rowId xmlns:a16="http://schemas.microsoft.com/office/drawing/2014/main" val="2918322274"/>
                  </a:ext>
                </a:extLst>
              </a:tr>
              <a:tr h="336995">
                <a:tc>
                  <a:txBody>
                    <a:bodyPr/>
                    <a:lstStyle/>
                    <a:p>
                      <a:r>
                        <a:rPr kumimoji="1" lang="ja-JP" altLang="en-US" sz="1050" b="1" dirty="0"/>
                        <a:t>掲載期間</a:t>
                      </a:r>
                    </a:p>
                  </a:txBody>
                  <a:tcPr marL="72000" marR="72000" marT="72000" marB="72000">
                    <a:solidFill>
                      <a:srgbClr val="FFF4D1"/>
                    </a:solidFill>
                  </a:tcPr>
                </a:tc>
                <a:tc>
                  <a:txBody>
                    <a:bodyPr/>
                    <a:lstStyle/>
                    <a:p>
                      <a:r>
                        <a:rPr kumimoji="1" lang="ja-JP" altLang="en-US" sz="1050" b="1" dirty="0"/>
                        <a:t>任意</a:t>
                      </a:r>
                    </a:p>
                  </a:txBody>
                  <a:tcPr marL="72000" marR="72000" marT="72000" marB="72000">
                    <a:solidFill>
                      <a:srgbClr val="FFF4D1"/>
                    </a:solidFill>
                  </a:tcPr>
                </a:tc>
                <a:extLst>
                  <a:ext uri="{0D108BD9-81ED-4DB2-BD59-A6C34878D82A}">
                    <a16:rowId xmlns:a16="http://schemas.microsoft.com/office/drawing/2014/main" val="711263072"/>
                  </a:ext>
                </a:extLst>
              </a:tr>
              <a:tr h="336995">
                <a:tc>
                  <a:txBody>
                    <a:bodyPr/>
                    <a:lstStyle/>
                    <a:p>
                      <a:r>
                        <a:rPr kumimoji="1" lang="ja-JP" altLang="en-US" sz="1050" b="1" dirty="0"/>
                        <a:t>掲載開始日</a:t>
                      </a:r>
                    </a:p>
                  </a:txBody>
                  <a:tcPr marL="72000" marR="72000" marT="72000" marB="72000">
                    <a:solidFill>
                      <a:srgbClr val="FFF4D1"/>
                    </a:solidFill>
                  </a:tcPr>
                </a:tc>
                <a:tc>
                  <a:txBody>
                    <a:bodyPr/>
                    <a:lstStyle/>
                    <a:p>
                      <a:r>
                        <a:rPr kumimoji="1" lang="ja-JP" altLang="en-US" sz="1050" b="1" dirty="0"/>
                        <a:t>任意の営業日</a:t>
                      </a:r>
                    </a:p>
                  </a:txBody>
                  <a:tcPr marL="72000" marR="72000" marT="72000" marB="72000">
                    <a:solidFill>
                      <a:srgbClr val="FFF4D1"/>
                    </a:solidFill>
                  </a:tcPr>
                </a:tc>
                <a:extLst>
                  <a:ext uri="{0D108BD9-81ED-4DB2-BD59-A6C34878D82A}">
                    <a16:rowId xmlns:a16="http://schemas.microsoft.com/office/drawing/2014/main" val="4187047976"/>
                  </a:ext>
                </a:extLst>
              </a:tr>
              <a:tr h="336995">
                <a:tc>
                  <a:txBody>
                    <a:bodyPr/>
                    <a:lstStyle/>
                    <a:p>
                      <a:r>
                        <a:rPr kumimoji="1" lang="ja-JP" altLang="en-US" sz="1050" b="1" dirty="0"/>
                        <a:t>保証形態</a:t>
                      </a:r>
                    </a:p>
                  </a:txBody>
                  <a:tcPr marL="72000" marR="72000" marT="72000" marB="72000">
                    <a:solidFill>
                      <a:srgbClr val="FFF4D1"/>
                    </a:solidFill>
                  </a:tcPr>
                </a:tc>
                <a:tc>
                  <a:txBody>
                    <a:bodyPr/>
                    <a:lstStyle/>
                    <a:p>
                      <a:r>
                        <a:rPr kumimoji="1" lang="ja-JP" altLang="en-US" sz="1050" b="1" dirty="0"/>
                        <a:t>インプレッション保証</a:t>
                      </a:r>
                    </a:p>
                  </a:txBody>
                  <a:tcPr marL="72000" marR="72000" marT="72000" marB="72000">
                    <a:solidFill>
                      <a:srgbClr val="FFF4D1"/>
                    </a:solidFill>
                  </a:tcPr>
                </a:tc>
                <a:extLst>
                  <a:ext uri="{0D108BD9-81ED-4DB2-BD59-A6C34878D82A}">
                    <a16:rowId xmlns:a16="http://schemas.microsoft.com/office/drawing/2014/main" val="3036091506"/>
                  </a:ext>
                </a:extLst>
              </a:tr>
              <a:tr h="336995">
                <a:tc>
                  <a:txBody>
                    <a:bodyPr/>
                    <a:lstStyle/>
                    <a:p>
                      <a:r>
                        <a:rPr kumimoji="1" lang="ja-JP" altLang="en-US" sz="1050" b="1" dirty="0"/>
                        <a:t>料金</a:t>
                      </a:r>
                    </a:p>
                  </a:txBody>
                  <a:tcPr marL="72000" marR="72000" marT="72000" marB="72000">
                    <a:solidFill>
                      <a:srgbClr val="FFF4D1"/>
                    </a:solidFill>
                  </a:tcPr>
                </a:tc>
                <a:tc>
                  <a:txBody>
                    <a:bodyPr/>
                    <a:lstStyle/>
                    <a:p>
                      <a:r>
                        <a:rPr kumimoji="1" lang="ja-JP" altLang="en-US" sz="1800" b="1" dirty="0"/>
                        <a:t>￥</a:t>
                      </a:r>
                      <a:r>
                        <a:rPr kumimoji="1" lang="en-US" altLang="ja-JP" sz="1800" b="1" dirty="0"/>
                        <a:t>2.0</a:t>
                      </a:r>
                      <a:r>
                        <a:rPr kumimoji="1" lang="ja-JP" altLang="en-US" sz="1050" b="1" dirty="0"/>
                        <a:t>／</a:t>
                      </a:r>
                      <a:r>
                        <a:rPr kumimoji="1" lang="en-US" altLang="ja-JP" sz="1050" b="1" dirty="0"/>
                        <a:t>imp</a:t>
                      </a:r>
                      <a:endParaRPr kumimoji="1" lang="ja-JP" altLang="en-US" sz="1050" b="1" dirty="0"/>
                    </a:p>
                  </a:txBody>
                  <a:tcPr marL="72000" marR="72000" marT="72000" marB="72000">
                    <a:solidFill>
                      <a:srgbClr val="FFF4D1"/>
                    </a:solidFill>
                  </a:tcPr>
                </a:tc>
                <a:extLst>
                  <a:ext uri="{0D108BD9-81ED-4DB2-BD59-A6C34878D82A}">
                    <a16:rowId xmlns:a16="http://schemas.microsoft.com/office/drawing/2014/main" val="3857387276"/>
                  </a:ext>
                </a:extLst>
              </a:tr>
              <a:tr h="398725">
                <a:tc>
                  <a:txBody>
                    <a:bodyPr/>
                    <a:lstStyle/>
                    <a:p>
                      <a:r>
                        <a:rPr kumimoji="1" lang="ja-JP" altLang="en-US" sz="1050" b="1" dirty="0"/>
                        <a:t>入稿〆切</a:t>
                      </a:r>
                    </a:p>
                  </a:txBody>
                  <a:tcPr marL="72000" marR="72000" marT="72000" marB="72000">
                    <a:solidFill>
                      <a:srgbClr val="FFF4D1"/>
                    </a:solidFill>
                  </a:tcPr>
                </a:tc>
                <a:tc>
                  <a:txBody>
                    <a:bodyPr/>
                    <a:lstStyle/>
                    <a:p>
                      <a:pPr marL="0" indent="0">
                        <a:lnSpc>
                          <a:spcPct val="150000"/>
                        </a:lnSpc>
                        <a:buFont typeface="Yu Gothic" panose="020B0400000000000000" pitchFamily="50" charset="-128"/>
                        <a:buNone/>
                      </a:pPr>
                      <a:r>
                        <a:rPr kumimoji="1" lang="en-US" altLang="ja-JP" sz="1050" b="1" dirty="0"/>
                        <a:t>5</a:t>
                      </a:r>
                      <a:r>
                        <a:rPr kumimoji="1" lang="ja-JP" altLang="en-US" sz="1050" b="1" dirty="0"/>
                        <a:t>営業日前</a:t>
                      </a:r>
                    </a:p>
                  </a:txBody>
                  <a:tcPr marL="72000" marR="72000" marT="72000" marB="72000">
                    <a:solidFill>
                      <a:srgbClr val="FFF4D1"/>
                    </a:solidFill>
                  </a:tcPr>
                </a:tc>
                <a:extLst>
                  <a:ext uri="{0D108BD9-81ED-4DB2-BD59-A6C34878D82A}">
                    <a16:rowId xmlns:a16="http://schemas.microsoft.com/office/drawing/2014/main" val="486803579"/>
                  </a:ext>
                </a:extLst>
              </a:tr>
              <a:tr h="782930">
                <a:tc>
                  <a:txBody>
                    <a:bodyPr/>
                    <a:lstStyle/>
                    <a:p>
                      <a:r>
                        <a:rPr kumimoji="1" lang="ja-JP" altLang="en-US" sz="1050" b="1" dirty="0"/>
                        <a:t>備考</a:t>
                      </a:r>
                    </a:p>
                  </a:txBody>
                  <a:tcPr marL="72000" marR="72000" marT="72000" marB="72000">
                    <a:solidFill>
                      <a:srgbClr val="FFF4D1"/>
                    </a:solidFill>
                  </a:tcPr>
                </a:tc>
                <a:tc>
                  <a:txBody>
                    <a:bodyPr/>
                    <a:lstStyle/>
                    <a:p>
                      <a:pPr marL="171450" indent="-171450">
                        <a:lnSpc>
                          <a:spcPct val="100000"/>
                        </a:lnSpc>
                        <a:buFont typeface="Yu Gothic" panose="020B0400000000000000" pitchFamily="50" charset="-128"/>
                        <a:buChar char="※"/>
                      </a:pPr>
                      <a:r>
                        <a:rPr lang="ja-JP" altLang="en-US" sz="1050" b="1" dirty="0"/>
                        <a:t>料金には別途消費税がかかります。</a:t>
                      </a:r>
                      <a:endParaRPr lang="en-US" altLang="ja-JP" sz="1050" b="1" dirty="0"/>
                    </a:p>
                    <a:p>
                      <a:pPr marL="171450" indent="-171450">
                        <a:lnSpc>
                          <a:spcPct val="100000"/>
                        </a:lnSpc>
                        <a:buFont typeface="Yu Gothic" panose="020B0400000000000000" pitchFamily="50" charset="-128"/>
                        <a:buChar char="※"/>
                      </a:pPr>
                      <a:r>
                        <a:rPr lang="ja-JP" altLang="en-US" sz="1050" b="1" dirty="0"/>
                        <a:t>料金、枠数、仕様等は、予告なく変更する場合がございます。</a:t>
                      </a:r>
                      <a:endParaRPr lang="en-US" altLang="ja-JP" sz="1050" b="1" dirty="0"/>
                    </a:p>
                    <a:p>
                      <a:pPr marL="171450" indent="-171450">
                        <a:lnSpc>
                          <a:spcPct val="100000"/>
                        </a:lnSpc>
                        <a:buFont typeface="Yu Gothic" panose="020B0400000000000000" pitchFamily="50" charset="-128"/>
                        <a:buChar char="※"/>
                      </a:pPr>
                      <a:r>
                        <a:rPr lang="ja-JP" altLang="en-US" sz="1050" b="1" dirty="0"/>
                        <a:t>申込み、入稿については別途資料でご確認ください。</a:t>
                      </a:r>
                      <a:endParaRPr kumimoji="1" lang="en-US" altLang="ja-JP" sz="1050" b="1" dirty="0"/>
                    </a:p>
                  </a:txBody>
                  <a:tcPr marL="72000" marR="72000" marT="72000" marB="72000">
                    <a:solidFill>
                      <a:srgbClr val="FFF4D1"/>
                    </a:solidFill>
                  </a:tcPr>
                </a:tc>
                <a:extLst>
                  <a:ext uri="{0D108BD9-81ED-4DB2-BD59-A6C34878D82A}">
                    <a16:rowId xmlns:a16="http://schemas.microsoft.com/office/drawing/2014/main" val="160517368"/>
                  </a:ext>
                </a:extLst>
              </a:tr>
            </a:tbl>
          </a:graphicData>
        </a:graphic>
      </p:graphicFrame>
      <p:grpSp>
        <p:nvGrpSpPr>
          <p:cNvPr id="2" name="グループ化 1">
            <a:extLst>
              <a:ext uri="{FF2B5EF4-FFF2-40B4-BE49-F238E27FC236}">
                <a16:creationId xmlns:a16="http://schemas.microsoft.com/office/drawing/2014/main" id="{89B8F064-1A61-4A6F-8560-7924904E3FB9}"/>
              </a:ext>
            </a:extLst>
          </p:cNvPr>
          <p:cNvGrpSpPr/>
          <p:nvPr/>
        </p:nvGrpSpPr>
        <p:grpSpPr>
          <a:xfrm>
            <a:off x="783828" y="1905953"/>
            <a:ext cx="1534099" cy="2882221"/>
            <a:chOff x="1481709" y="1860844"/>
            <a:chExt cx="1534099" cy="2882221"/>
          </a:xfrm>
        </p:grpSpPr>
        <p:grpSp>
          <p:nvGrpSpPr>
            <p:cNvPr id="34" name="グループ化 33">
              <a:extLst>
                <a:ext uri="{FF2B5EF4-FFF2-40B4-BE49-F238E27FC236}">
                  <a16:creationId xmlns:a16="http://schemas.microsoft.com/office/drawing/2014/main" id="{8DCDE067-1702-4B31-9050-CBF79AE39F24}"/>
                </a:ext>
              </a:extLst>
            </p:cNvPr>
            <p:cNvGrpSpPr/>
            <p:nvPr/>
          </p:nvGrpSpPr>
          <p:grpSpPr>
            <a:xfrm>
              <a:off x="1481709" y="1860844"/>
              <a:ext cx="1534099" cy="2882221"/>
              <a:chOff x="387759" y="2656456"/>
              <a:chExt cx="1759621" cy="3317866"/>
            </a:xfrm>
          </p:grpSpPr>
          <p:grpSp>
            <p:nvGrpSpPr>
              <p:cNvPr id="35" name="グループ化 34">
                <a:extLst>
                  <a:ext uri="{FF2B5EF4-FFF2-40B4-BE49-F238E27FC236}">
                    <a16:creationId xmlns:a16="http://schemas.microsoft.com/office/drawing/2014/main" id="{E1E58639-639E-4114-88EB-7DB9E48BE7DC}"/>
                  </a:ext>
                </a:extLst>
              </p:cNvPr>
              <p:cNvGrpSpPr/>
              <p:nvPr/>
            </p:nvGrpSpPr>
            <p:grpSpPr>
              <a:xfrm>
                <a:off x="387759" y="2656456"/>
                <a:ext cx="1759621" cy="3317866"/>
                <a:chOff x="3795576" y="1844824"/>
                <a:chExt cx="2328887" cy="4391249"/>
              </a:xfrm>
            </p:grpSpPr>
            <p:grpSp>
              <p:nvGrpSpPr>
                <p:cNvPr id="37" name="グループ化 36">
                  <a:extLst>
                    <a:ext uri="{FF2B5EF4-FFF2-40B4-BE49-F238E27FC236}">
                      <a16:creationId xmlns:a16="http://schemas.microsoft.com/office/drawing/2014/main" id="{D450F08D-25E6-4442-B1CE-DC4F90CE91DF}"/>
                    </a:ext>
                  </a:extLst>
                </p:cNvPr>
                <p:cNvGrpSpPr/>
                <p:nvPr/>
              </p:nvGrpSpPr>
              <p:grpSpPr>
                <a:xfrm>
                  <a:off x="3795576" y="1844824"/>
                  <a:ext cx="2328887" cy="4391249"/>
                  <a:chOff x="337005" y="920333"/>
                  <a:chExt cx="2094251" cy="3948828"/>
                </a:xfrm>
              </p:grpSpPr>
              <p:sp>
                <p:nvSpPr>
                  <p:cNvPr id="41" name="四角形: 角を丸くする 40">
                    <a:extLst>
                      <a:ext uri="{FF2B5EF4-FFF2-40B4-BE49-F238E27FC236}">
                        <a16:creationId xmlns:a16="http://schemas.microsoft.com/office/drawing/2014/main" id="{A4E2DE91-559A-442C-AC96-0CBD330A5B86}"/>
                      </a:ext>
                    </a:extLst>
                  </p:cNvPr>
                  <p:cNvSpPr/>
                  <p:nvPr/>
                </p:nvSpPr>
                <p:spPr>
                  <a:xfrm>
                    <a:off x="337005" y="920333"/>
                    <a:ext cx="2094251" cy="3948828"/>
                  </a:xfrm>
                  <a:prstGeom prst="roundRect">
                    <a:avLst>
                      <a:gd name="adj" fmla="val 8841"/>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pic>
                <p:nvPicPr>
                  <p:cNvPr id="40" name="図 39">
                    <a:extLst>
                      <a:ext uri="{FF2B5EF4-FFF2-40B4-BE49-F238E27FC236}">
                        <a16:creationId xmlns:a16="http://schemas.microsoft.com/office/drawing/2014/main" id="{45E493E5-1E69-4089-A007-FBE542B276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789" y="1196752"/>
                    <a:ext cx="1742681" cy="3099650"/>
                  </a:xfrm>
                  <a:prstGeom prst="rect">
                    <a:avLst/>
                  </a:prstGeom>
                </p:spPr>
              </p:pic>
            </p:grpSp>
            <p:pic>
              <p:nvPicPr>
                <p:cNvPr id="38" name="図 37">
                  <a:extLst>
                    <a:ext uri="{FF2B5EF4-FFF2-40B4-BE49-F238E27FC236}">
                      <a16:creationId xmlns:a16="http://schemas.microsoft.com/office/drawing/2014/main" id="{6FF4323A-DDAD-4B7A-8F38-DEDCEC24866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91053" y="2152212"/>
                  <a:ext cx="1937928" cy="3446930"/>
                </a:xfrm>
                <a:prstGeom prst="rect">
                  <a:avLst/>
                </a:prstGeom>
              </p:spPr>
            </p:pic>
          </p:grpSp>
          <p:pic>
            <p:nvPicPr>
              <p:cNvPr id="36" name="図 35">
                <a:extLst>
                  <a:ext uri="{FF2B5EF4-FFF2-40B4-BE49-F238E27FC236}">
                    <a16:creationId xmlns:a16="http://schemas.microsoft.com/office/drawing/2014/main" id="{EE384F89-39B2-4213-8833-744A4A2132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448" y="2892026"/>
                <a:ext cx="1464227" cy="221406"/>
              </a:xfrm>
              <a:prstGeom prst="rect">
                <a:avLst/>
              </a:prstGeom>
            </p:spPr>
          </p:pic>
        </p:grpSp>
        <p:pic>
          <p:nvPicPr>
            <p:cNvPr id="23" name="図 22">
              <a:extLst>
                <a:ext uri="{FF2B5EF4-FFF2-40B4-BE49-F238E27FC236}">
                  <a16:creationId xmlns:a16="http://schemas.microsoft.com/office/drawing/2014/main" id="{D160448D-31AE-4E87-9278-F8FE5769C7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73085" y="2099587"/>
              <a:ext cx="542241" cy="136843"/>
            </a:xfrm>
            <a:prstGeom prst="rect">
              <a:avLst/>
            </a:prstGeom>
          </p:spPr>
        </p:pic>
      </p:grpSp>
      <p:sp>
        <p:nvSpPr>
          <p:cNvPr id="25" name="タイトル 1">
            <a:extLst>
              <a:ext uri="{FF2B5EF4-FFF2-40B4-BE49-F238E27FC236}">
                <a16:creationId xmlns:a16="http://schemas.microsoft.com/office/drawing/2014/main" id="{75144F85-8EA1-4121-8444-D87D38DE4AD4}"/>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ディスプレイ広告：インフィード</a:t>
            </a:r>
          </a:p>
        </p:txBody>
      </p:sp>
      <p:sp>
        <p:nvSpPr>
          <p:cNvPr id="31" name="大かっこ 30">
            <a:extLst>
              <a:ext uri="{FF2B5EF4-FFF2-40B4-BE49-F238E27FC236}">
                <a16:creationId xmlns:a16="http://schemas.microsoft.com/office/drawing/2014/main" id="{F468EEC2-E89F-45E1-862A-7CEA7D89D964}"/>
              </a:ext>
            </a:extLst>
          </p:cNvPr>
          <p:cNvSpPr/>
          <p:nvPr/>
        </p:nvSpPr>
        <p:spPr>
          <a:xfrm>
            <a:off x="3015058" y="959491"/>
            <a:ext cx="6174327" cy="541558"/>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32" name="テキスト ボックス 31">
            <a:extLst>
              <a:ext uri="{FF2B5EF4-FFF2-40B4-BE49-F238E27FC236}">
                <a16:creationId xmlns:a16="http://schemas.microsoft.com/office/drawing/2014/main" id="{71BA1B22-4E9D-4577-BF42-FF0BB169C538}"/>
              </a:ext>
            </a:extLst>
          </p:cNvPr>
          <p:cNvSpPr txBox="1"/>
          <p:nvPr/>
        </p:nvSpPr>
        <p:spPr>
          <a:xfrm>
            <a:off x="2045157" y="865736"/>
            <a:ext cx="8101685" cy="736035"/>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日経</a:t>
            </a:r>
            <a:r>
              <a:rPr kumimoji="1" lang="ja-JP" altLang="en-US" sz="1100" b="1" dirty="0">
                <a:solidFill>
                  <a:prstClr val="black"/>
                </a:solidFill>
                <a:latin typeface="Trebuchet MS"/>
                <a:ea typeface="游ゴシック"/>
              </a:rPr>
              <a:t>ウーマン</a:t>
            </a:r>
            <a:r>
              <a:rPr kumimoji="1" lang="en-US" altLang="ja-JP" sz="1100" b="1" dirty="0">
                <a:solidFill>
                  <a:prstClr val="black"/>
                </a:solidFill>
                <a:latin typeface="Trebuchet MS"/>
                <a:ea typeface="游ゴシック"/>
              </a:rPr>
              <a:t>Web</a:t>
            </a: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の記事見出しと同じフォーマットでメッセージを掲載</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ユーザー体験を損なわずに自然な形でのリーチを獲得</a:t>
            </a:r>
            <a:endPar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送客数獲得を目的とするキャンペーンにご活用ください</a:t>
            </a:r>
          </a:p>
        </p:txBody>
      </p:sp>
      <p:sp>
        <p:nvSpPr>
          <p:cNvPr id="33" name="スライド番号プレースホルダー 10">
            <a:extLst>
              <a:ext uri="{FF2B5EF4-FFF2-40B4-BE49-F238E27FC236}">
                <a16:creationId xmlns:a16="http://schemas.microsoft.com/office/drawing/2014/main" id="{AA6B927B-EB57-47D4-AFB8-78B84C79A539}"/>
              </a:ext>
            </a:extLst>
          </p:cNvPr>
          <p:cNvSpPr txBox="1">
            <a:spLocks/>
          </p:cNvSpPr>
          <p:nvPr/>
        </p:nvSpPr>
        <p:spPr>
          <a:xfrm>
            <a:off x="11699248" y="6594053"/>
            <a:ext cx="335360" cy="147315"/>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17" name="テキスト ボックス 16">
            <a:extLst>
              <a:ext uri="{FF2B5EF4-FFF2-40B4-BE49-F238E27FC236}">
                <a16:creationId xmlns:a16="http://schemas.microsoft.com/office/drawing/2014/main" id="{68C45EEB-22CA-48DE-4A58-760850FE41C1}"/>
              </a:ext>
            </a:extLst>
          </p:cNvPr>
          <p:cNvSpPr txBox="1"/>
          <p:nvPr/>
        </p:nvSpPr>
        <p:spPr bwMode="auto">
          <a:xfrm>
            <a:off x="8039489" y="6594053"/>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＊バナーなどメディア掲載費用は全てグロス、外税です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1" name="図 20" descr="テーブル&#10;&#10;AI 生成コンテンツは誤りを含む可能性があります。">
            <a:extLst>
              <a:ext uri="{FF2B5EF4-FFF2-40B4-BE49-F238E27FC236}">
                <a16:creationId xmlns:a16="http://schemas.microsoft.com/office/drawing/2014/main" id="{8DD452E1-1FDB-D8F6-B116-7E1364AADB2D}"/>
              </a:ext>
            </a:extLst>
          </p:cNvPr>
          <p:cNvPicPr>
            <a:picLocks noChangeAspect="1"/>
          </p:cNvPicPr>
          <p:nvPr/>
        </p:nvPicPr>
        <p:blipFill>
          <a:blip r:embed="rId8"/>
          <a:stretch>
            <a:fillRect/>
          </a:stretch>
        </p:blipFill>
        <p:spPr>
          <a:xfrm>
            <a:off x="912582" y="2099879"/>
            <a:ext cx="1276564" cy="387675"/>
          </a:xfrm>
          <a:prstGeom prst="rect">
            <a:avLst/>
          </a:prstGeom>
        </p:spPr>
      </p:pic>
      <p:sp>
        <p:nvSpPr>
          <p:cNvPr id="3" name="テキスト ボックス 2">
            <a:extLst>
              <a:ext uri="{FF2B5EF4-FFF2-40B4-BE49-F238E27FC236}">
                <a16:creationId xmlns:a16="http://schemas.microsoft.com/office/drawing/2014/main" id="{A13BC8EC-DFEA-CC2B-538C-EF94776E9AA8}"/>
              </a:ext>
            </a:extLst>
          </p:cNvPr>
          <p:cNvSpPr txBox="1"/>
          <p:nvPr/>
        </p:nvSpPr>
        <p:spPr>
          <a:xfrm>
            <a:off x="0" y="6391950"/>
            <a:ext cx="4583173" cy="165943"/>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prstClr val="black"/>
                </a:solidFill>
                <a:effectLst/>
                <a:uLnTx/>
                <a:uFillTx/>
                <a:latin typeface="Trebuchet MS"/>
                <a:ea typeface="游ゴシック"/>
                <a:cs typeface="+mn-cs"/>
              </a:rPr>
              <a:t>＊ページによって、掲載位置・デザインが少し異なる場合があります。</a:t>
            </a:r>
          </a:p>
        </p:txBody>
      </p:sp>
      <p:sp>
        <p:nvSpPr>
          <p:cNvPr id="5" name="テキスト ボックス 4">
            <a:extLst>
              <a:ext uri="{FF2B5EF4-FFF2-40B4-BE49-F238E27FC236}">
                <a16:creationId xmlns:a16="http://schemas.microsoft.com/office/drawing/2014/main" id="{805B3A18-DFF2-AE4C-6490-265C9E2922D2}"/>
              </a:ext>
            </a:extLst>
          </p:cNvPr>
          <p:cNvSpPr txBox="1"/>
          <p:nvPr/>
        </p:nvSpPr>
        <p:spPr>
          <a:xfrm>
            <a:off x="-719421" y="1691781"/>
            <a:ext cx="4583173" cy="228204"/>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dirty="0">
                <a:solidFill>
                  <a:prstClr val="black"/>
                </a:solidFill>
                <a:latin typeface="Trebuchet MS"/>
                <a:ea typeface="游ゴシック"/>
              </a:rPr>
              <a:t>SP</a:t>
            </a:r>
            <a:r>
              <a:rPr kumimoji="1" lang="ja-JP" altLang="en-US" sz="1100" b="1" dirty="0">
                <a:solidFill>
                  <a:prstClr val="black"/>
                </a:solidFill>
                <a:latin typeface="Trebuchet MS"/>
                <a:ea typeface="游ゴシック"/>
              </a:rPr>
              <a:t>トップ・記事ページ</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12" name="正方形/長方形 11">
            <a:extLst>
              <a:ext uri="{FF2B5EF4-FFF2-40B4-BE49-F238E27FC236}">
                <a16:creationId xmlns:a16="http://schemas.microsoft.com/office/drawing/2014/main" id="{80670C4F-4D78-5668-8798-5EFAA2F792F7}"/>
              </a:ext>
            </a:extLst>
          </p:cNvPr>
          <p:cNvSpPr/>
          <p:nvPr/>
        </p:nvSpPr>
        <p:spPr>
          <a:xfrm>
            <a:off x="4439816" y="2503510"/>
            <a:ext cx="576064" cy="592782"/>
          </a:xfrm>
          <a:prstGeom prst="rect">
            <a:avLst/>
          </a:prstGeom>
          <a:solidFill>
            <a:schemeClr val="bg2">
              <a:lumMod val="90000"/>
              <a:alpha val="89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en-US" altLang="ja-JP" sz="1200" b="1" spc="300" dirty="0">
              <a:solidFill>
                <a:schemeClr val="bg1"/>
              </a:solidFill>
            </a:endParaRPr>
          </a:p>
          <a:p>
            <a:pPr algn="ctr">
              <a:lnSpc>
                <a:spcPct val="150000"/>
              </a:lnSpc>
            </a:pPr>
            <a:endParaRPr kumimoji="1" lang="ja-JP" altLang="en-US" sz="1200" b="1" spc="300" dirty="0">
              <a:solidFill>
                <a:schemeClr val="bg1"/>
              </a:solidFill>
            </a:endParaRPr>
          </a:p>
        </p:txBody>
      </p:sp>
      <p:sp>
        <p:nvSpPr>
          <p:cNvPr id="6" name="テキスト ボックス 5">
            <a:extLst>
              <a:ext uri="{FF2B5EF4-FFF2-40B4-BE49-F238E27FC236}">
                <a16:creationId xmlns:a16="http://schemas.microsoft.com/office/drawing/2014/main" id="{EFBC57B4-8292-08D4-7877-07F6832D3002}"/>
              </a:ext>
            </a:extLst>
          </p:cNvPr>
          <p:cNvSpPr txBox="1"/>
          <p:nvPr/>
        </p:nvSpPr>
        <p:spPr>
          <a:xfrm>
            <a:off x="1725896" y="1712146"/>
            <a:ext cx="4583173" cy="228204"/>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dirty="0">
                <a:solidFill>
                  <a:prstClr val="black"/>
                </a:solidFill>
                <a:latin typeface="Trebuchet MS"/>
                <a:ea typeface="游ゴシック"/>
              </a:rPr>
              <a:t>PC</a:t>
            </a:r>
            <a:r>
              <a:rPr kumimoji="1" lang="ja-JP" altLang="en-US" sz="1100" b="1" dirty="0">
                <a:solidFill>
                  <a:prstClr val="black"/>
                </a:solidFill>
                <a:latin typeface="Trebuchet MS"/>
                <a:ea typeface="游ゴシック"/>
              </a:rPr>
              <a:t>トップ・記事ページ</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22" name="正方形/長方形 21">
            <a:extLst>
              <a:ext uri="{FF2B5EF4-FFF2-40B4-BE49-F238E27FC236}">
                <a16:creationId xmlns:a16="http://schemas.microsoft.com/office/drawing/2014/main" id="{79B4B9CB-785D-FE17-9167-5D4637A47CEA}"/>
              </a:ext>
            </a:extLst>
          </p:cNvPr>
          <p:cNvSpPr/>
          <p:nvPr/>
        </p:nvSpPr>
        <p:spPr>
          <a:xfrm>
            <a:off x="3684827" y="3659340"/>
            <a:ext cx="684232" cy="217990"/>
          </a:xfrm>
          <a:prstGeom prst="rect">
            <a:avLst/>
          </a:prstGeom>
          <a:solidFill>
            <a:srgbClr val="FF0000">
              <a:alpha val="44000"/>
            </a:srgbClr>
          </a:solid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28" name="正方形/長方形 27">
            <a:extLst>
              <a:ext uri="{FF2B5EF4-FFF2-40B4-BE49-F238E27FC236}">
                <a16:creationId xmlns:a16="http://schemas.microsoft.com/office/drawing/2014/main" id="{36850F74-2F19-0B09-CE4F-BB6AFD5C9858}"/>
              </a:ext>
            </a:extLst>
          </p:cNvPr>
          <p:cNvSpPr/>
          <p:nvPr/>
        </p:nvSpPr>
        <p:spPr>
          <a:xfrm>
            <a:off x="2934442" y="3659340"/>
            <a:ext cx="684232" cy="217990"/>
          </a:xfrm>
          <a:prstGeom prst="rect">
            <a:avLst/>
          </a:prstGeom>
          <a:solidFill>
            <a:srgbClr val="FF0000">
              <a:alpha val="44000"/>
            </a:srgbClr>
          </a:solid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29" name="正方形/長方形 28">
            <a:extLst>
              <a:ext uri="{FF2B5EF4-FFF2-40B4-BE49-F238E27FC236}">
                <a16:creationId xmlns:a16="http://schemas.microsoft.com/office/drawing/2014/main" id="{256CFE3B-2614-196B-BDDA-F47DE7C99199}"/>
              </a:ext>
            </a:extLst>
          </p:cNvPr>
          <p:cNvSpPr/>
          <p:nvPr/>
        </p:nvSpPr>
        <p:spPr>
          <a:xfrm>
            <a:off x="2934442" y="5445627"/>
            <a:ext cx="684232" cy="217990"/>
          </a:xfrm>
          <a:prstGeom prst="rect">
            <a:avLst/>
          </a:prstGeom>
          <a:solidFill>
            <a:srgbClr val="FF0000">
              <a:alpha val="44000"/>
            </a:srgbClr>
          </a:solid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30" name="正方形/長方形 29">
            <a:extLst>
              <a:ext uri="{FF2B5EF4-FFF2-40B4-BE49-F238E27FC236}">
                <a16:creationId xmlns:a16="http://schemas.microsoft.com/office/drawing/2014/main" id="{F7255CC2-674E-C8B4-0394-1670361226B9}"/>
              </a:ext>
            </a:extLst>
          </p:cNvPr>
          <p:cNvSpPr/>
          <p:nvPr/>
        </p:nvSpPr>
        <p:spPr>
          <a:xfrm>
            <a:off x="2934442" y="5712376"/>
            <a:ext cx="684232" cy="217990"/>
          </a:xfrm>
          <a:prstGeom prst="rect">
            <a:avLst/>
          </a:prstGeom>
          <a:solidFill>
            <a:srgbClr val="FF0000">
              <a:alpha val="44000"/>
            </a:srgbClr>
          </a:solid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pic>
        <p:nvPicPr>
          <p:cNvPr id="9" name="図 8">
            <a:extLst>
              <a:ext uri="{FF2B5EF4-FFF2-40B4-BE49-F238E27FC236}">
                <a16:creationId xmlns:a16="http://schemas.microsoft.com/office/drawing/2014/main" id="{3FC7A20A-F01E-8EE0-8B5D-66B5B16A3017}"/>
              </a:ext>
            </a:extLst>
          </p:cNvPr>
          <p:cNvPicPr>
            <a:picLocks noChangeAspect="1"/>
          </p:cNvPicPr>
          <p:nvPr/>
        </p:nvPicPr>
        <p:blipFill>
          <a:blip r:embed="rId9"/>
          <a:stretch>
            <a:fillRect/>
          </a:stretch>
        </p:blipFill>
        <p:spPr>
          <a:xfrm>
            <a:off x="889240" y="2045210"/>
            <a:ext cx="1322427" cy="2535918"/>
          </a:xfrm>
          <a:prstGeom prst="rect">
            <a:avLst/>
          </a:prstGeom>
        </p:spPr>
      </p:pic>
      <p:sp>
        <p:nvSpPr>
          <p:cNvPr id="10" name="正方形/長方形 9">
            <a:extLst>
              <a:ext uri="{FF2B5EF4-FFF2-40B4-BE49-F238E27FC236}">
                <a16:creationId xmlns:a16="http://schemas.microsoft.com/office/drawing/2014/main" id="{314E4702-ED7A-3FD6-6143-BAD12C00983E}"/>
              </a:ext>
            </a:extLst>
          </p:cNvPr>
          <p:cNvSpPr/>
          <p:nvPr/>
        </p:nvSpPr>
        <p:spPr>
          <a:xfrm>
            <a:off x="933088" y="2945019"/>
            <a:ext cx="1256058" cy="387675"/>
          </a:xfrm>
          <a:prstGeom prst="rect">
            <a:avLst/>
          </a:prstGeom>
          <a:solidFill>
            <a:srgbClr val="FF0000">
              <a:alpha val="44000"/>
            </a:srgbClr>
          </a:solid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11" name="正方形/長方形 10">
            <a:extLst>
              <a:ext uri="{FF2B5EF4-FFF2-40B4-BE49-F238E27FC236}">
                <a16:creationId xmlns:a16="http://schemas.microsoft.com/office/drawing/2014/main" id="{C9AC2D69-894C-2A08-E775-CABE2CEA3BEA}"/>
              </a:ext>
            </a:extLst>
          </p:cNvPr>
          <p:cNvSpPr/>
          <p:nvPr/>
        </p:nvSpPr>
        <p:spPr>
          <a:xfrm>
            <a:off x="932700" y="3946317"/>
            <a:ext cx="1256058" cy="387675"/>
          </a:xfrm>
          <a:prstGeom prst="rect">
            <a:avLst/>
          </a:prstGeom>
          <a:solidFill>
            <a:srgbClr val="FF0000">
              <a:alpha val="44000"/>
            </a:srgbClr>
          </a:solid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13" name="テキスト ボックス 12">
            <a:extLst>
              <a:ext uri="{FF2B5EF4-FFF2-40B4-BE49-F238E27FC236}">
                <a16:creationId xmlns:a16="http://schemas.microsoft.com/office/drawing/2014/main" id="{B514E6F9-A492-F41C-3B3A-7C2CAD61F96E}"/>
              </a:ext>
            </a:extLst>
          </p:cNvPr>
          <p:cNvSpPr txBox="1"/>
          <p:nvPr/>
        </p:nvSpPr>
        <p:spPr>
          <a:xfrm>
            <a:off x="505802" y="4802993"/>
            <a:ext cx="2062893" cy="401648"/>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 i="0" u="none" strike="noStrike" kern="1200" cap="none" spc="0" normalizeH="0" baseline="0" noProof="0" dirty="0">
                <a:ln>
                  <a:noFill/>
                </a:ln>
                <a:solidFill>
                  <a:prstClr val="black"/>
                </a:solidFill>
                <a:effectLst/>
                <a:uLnTx/>
                <a:uFillTx/>
                <a:latin typeface="Trebuchet MS"/>
                <a:ea typeface="游ゴシック"/>
                <a:cs typeface="+mn-cs"/>
              </a:rPr>
              <a:t>＊</a:t>
            </a:r>
            <a:r>
              <a:rPr kumimoji="1" lang="ja-JP" altLang="en-US" sz="600" dirty="0">
                <a:solidFill>
                  <a:prstClr val="black"/>
                </a:solidFill>
                <a:latin typeface="Trebuchet MS"/>
                <a:ea typeface="游ゴシック"/>
              </a:rPr>
              <a:t>上記キャプチャ画面は、下に</a:t>
            </a:r>
            <a:endParaRPr kumimoji="1" lang="en-US" altLang="ja-JP" sz="600" dirty="0">
              <a:solidFill>
                <a:prstClr val="black"/>
              </a:solidFill>
              <a:latin typeface="Trebuchet MS"/>
              <a:ea typeface="游ゴシック"/>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 i="0" u="none" strike="noStrike" kern="1200" cap="none" spc="0" normalizeH="0" baseline="0" noProof="0" dirty="0">
                <a:ln>
                  <a:noFill/>
                </a:ln>
                <a:solidFill>
                  <a:prstClr val="black"/>
                </a:solidFill>
                <a:effectLst/>
                <a:uLnTx/>
                <a:uFillTx/>
                <a:latin typeface="Trebuchet MS"/>
                <a:ea typeface="游ゴシック"/>
                <a:cs typeface="+mn-cs"/>
              </a:rPr>
              <a:t>ページをスクロールしたものです</a:t>
            </a:r>
            <a:endParaRPr kumimoji="1" lang="en-US" altLang="ja-JP" sz="600" i="0" u="none" strike="noStrike" kern="1200" cap="none" spc="0" normalizeH="0" baseline="0" noProof="0" dirty="0">
              <a:ln>
                <a:noFill/>
              </a:ln>
              <a:solidFill>
                <a:prstClr val="black"/>
              </a:solidFill>
              <a:effectLst/>
              <a:uLnTx/>
              <a:uFillTx/>
              <a:latin typeface="Trebuchet MS"/>
              <a:ea typeface="游ゴシック"/>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 i="0" u="none" strike="noStrike" kern="1200" cap="none" spc="0" normalizeH="0" baseline="0" noProof="0" dirty="0">
                <a:ln>
                  <a:noFill/>
                </a:ln>
                <a:solidFill>
                  <a:prstClr val="black"/>
                </a:solidFill>
                <a:effectLst/>
                <a:uLnTx/>
                <a:uFillTx/>
                <a:latin typeface="Trebuchet MS"/>
                <a:ea typeface="游ゴシック"/>
                <a:cs typeface="+mn-cs"/>
              </a:rPr>
              <a:t>（掲載位置はページ上部ではありません）</a:t>
            </a:r>
          </a:p>
        </p:txBody>
      </p:sp>
    </p:spTree>
    <p:extLst>
      <p:ext uri="{BB962C8B-B14F-4D97-AF65-F5344CB8AC3E}">
        <p14:creationId xmlns:p14="http://schemas.microsoft.com/office/powerpoint/2010/main" val="3988723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C45EEFA1-1C00-4BFA-8A7E-E872B05F4A3E}"/>
              </a:ext>
            </a:extLst>
          </p:cNvPr>
          <p:cNvGraphicFramePr>
            <a:graphicFrameLocks noGrp="1"/>
          </p:cNvGraphicFramePr>
          <p:nvPr>
            <p:extLst>
              <p:ext uri="{D42A27DB-BD31-4B8C-83A1-F6EECF244321}">
                <p14:modId xmlns:p14="http://schemas.microsoft.com/office/powerpoint/2010/main" val="1994556120"/>
              </p:ext>
            </p:extLst>
          </p:nvPr>
        </p:nvGraphicFramePr>
        <p:xfrm>
          <a:off x="5936371" y="1844824"/>
          <a:ext cx="5344205" cy="4647456"/>
        </p:xfrm>
        <a:graphic>
          <a:graphicData uri="http://schemas.openxmlformats.org/drawingml/2006/table">
            <a:tbl>
              <a:tblPr firstRow="1" bandRow="1">
                <a:tableStyleId>{073A0DAA-6AF3-43AB-8588-CEC1D06C72B9}</a:tableStyleId>
              </a:tblPr>
              <a:tblGrid>
                <a:gridCol w="1293515">
                  <a:extLst>
                    <a:ext uri="{9D8B030D-6E8A-4147-A177-3AD203B41FA5}">
                      <a16:colId xmlns:a16="http://schemas.microsoft.com/office/drawing/2014/main" val="1868210930"/>
                    </a:ext>
                  </a:extLst>
                </a:gridCol>
                <a:gridCol w="4050690">
                  <a:extLst>
                    <a:ext uri="{9D8B030D-6E8A-4147-A177-3AD203B41FA5}">
                      <a16:colId xmlns:a16="http://schemas.microsoft.com/office/drawing/2014/main" val="2180882156"/>
                    </a:ext>
                  </a:extLst>
                </a:gridCol>
              </a:tblGrid>
              <a:tr h="367216">
                <a:tc>
                  <a:txBody>
                    <a:bodyPr/>
                    <a:lstStyle/>
                    <a:p>
                      <a:r>
                        <a:rPr kumimoji="1" lang="ja-JP" altLang="en-US" sz="1050" dirty="0"/>
                        <a:t>メニュー名</a:t>
                      </a:r>
                      <a:endParaRPr kumimoji="1" lang="en-US" altLang="ja-JP" sz="1050" dirty="0"/>
                    </a:p>
                  </a:txBody>
                  <a:tcPr marL="72000" marR="72000" marT="72000" marB="72000" anchor="ctr">
                    <a:solidFill>
                      <a:srgbClr val="FFC000"/>
                    </a:solidFill>
                  </a:tcPr>
                </a:tc>
                <a:tc>
                  <a:txBody>
                    <a:bodyPr/>
                    <a:lstStyle/>
                    <a:p>
                      <a:r>
                        <a:rPr lang="ja-JP" altLang="en-US" sz="1050" dirty="0"/>
                        <a:t>スマホ</a:t>
                      </a:r>
                      <a:r>
                        <a:rPr kumimoji="1" lang="ja-JP" altLang="en-US" sz="1050" dirty="0"/>
                        <a:t>・</a:t>
                      </a:r>
                      <a:r>
                        <a:rPr lang="ja-JP" altLang="en-US" sz="1050" dirty="0"/>
                        <a:t>ヘッダー動画</a:t>
                      </a:r>
                      <a:endParaRPr kumimoji="1" lang="ja-JP" altLang="en-US" sz="1050" dirty="0"/>
                    </a:p>
                  </a:txBody>
                  <a:tcPr marL="72000" marR="72000" marT="72000" marB="72000" anchor="ctr">
                    <a:solidFill>
                      <a:srgbClr val="FFC000"/>
                    </a:solidFill>
                  </a:tcPr>
                </a:tc>
                <a:extLst>
                  <a:ext uri="{0D108BD9-81ED-4DB2-BD59-A6C34878D82A}">
                    <a16:rowId xmlns:a16="http://schemas.microsoft.com/office/drawing/2014/main" val="1853849928"/>
                  </a:ext>
                </a:extLst>
              </a:tr>
              <a:tr h="280249">
                <a:tc>
                  <a:txBody>
                    <a:bodyPr/>
                    <a:lstStyle/>
                    <a:p>
                      <a:r>
                        <a:rPr kumimoji="1" lang="ja-JP" altLang="en-US" sz="1050" b="1" dirty="0"/>
                        <a:t>掲載媒体</a:t>
                      </a:r>
                    </a:p>
                  </a:txBody>
                  <a:tcPr marL="72000" marR="72000" marT="72000" marB="36000">
                    <a:solidFill>
                      <a:srgbClr val="FFF4D1"/>
                    </a:solidFill>
                  </a:tcPr>
                </a:tc>
                <a:tc>
                  <a:txBody>
                    <a:bodyPr/>
                    <a:lstStyle/>
                    <a:p>
                      <a:r>
                        <a:rPr kumimoji="1" lang="ja-JP" altLang="en-US" sz="1050" b="1" dirty="0"/>
                        <a:t>日経ウーマン </a:t>
                      </a:r>
                      <a:r>
                        <a:rPr kumimoji="1" lang="en-US" altLang="ja-JP" sz="1050" b="1" dirty="0"/>
                        <a:t>Web</a:t>
                      </a:r>
                      <a:endParaRPr kumimoji="1" lang="ja-JP" altLang="en-US" sz="1050" b="1" dirty="0"/>
                    </a:p>
                  </a:txBody>
                  <a:tcPr marL="72000" marR="72000" marT="72000" marB="36000">
                    <a:solidFill>
                      <a:srgbClr val="FFF4D1"/>
                    </a:solidFill>
                  </a:tcPr>
                </a:tc>
                <a:extLst>
                  <a:ext uri="{0D108BD9-81ED-4DB2-BD59-A6C34878D82A}">
                    <a16:rowId xmlns:a16="http://schemas.microsoft.com/office/drawing/2014/main" val="2437112898"/>
                  </a:ext>
                </a:extLst>
              </a:tr>
              <a:tr h="280249">
                <a:tc>
                  <a:txBody>
                    <a:bodyPr/>
                    <a:lstStyle/>
                    <a:p>
                      <a:r>
                        <a:rPr kumimoji="1" lang="ja-JP" altLang="en-US" sz="1050" b="1" dirty="0"/>
                        <a:t>掲載面</a:t>
                      </a:r>
                    </a:p>
                  </a:txBody>
                  <a:tcPr marL="72000" marR="72000" marT="72000" marB="36000">
                    <a:solidFill>
                      <a:srgbClr val="FFF4D1"/>
                    </a:solidFill>
                  </a:tcPr>
                </a:tc>
                <a:tc>
                  <a:txBody>
                    <a:bodyPr/>
                    <a:lstStyle/>
                    <a:p>
                      <a:r>
                        <a:rPr kumimoji="1" lang="ja-JP" altLang="en-US" sz="1050" b="1" dirty="0"/>
                        <a:t>スマホ全ページ　</a:t>
                      </a:r>
                      <a:r>
                        <a:rPr kumimoji="1" lang="en-US" altLang="ja-JP" sz="1050" b="1" dirty="0"/>
                        <a:t>*</a:t>
                      </a:r>
                      <a:r>
                        <a:rPr kumimoji="1" lang="ja-JP" altLang="en-US" sz="1050" b="1" dirty="0"/>
                        <a:t>一部ページを除く</a:t>
                      </a:r>
                    </a:p>
                  </a:txBody>
                  <a:tcPr marL="72000" marR="72000" marT="72000" marB="36000">
                    <a:solidFill>
                      <a:srgbClr val="FFF4D1"/>
                    </a:solidFill>
                  </a:tcPr>
                </a:tc>
                <a:extLst>
                  <a:ext uri="{0D108BD9-81ED-4DB2-BD59-A6C34878D82A}">
                    <a16:rowId xmlns:a16="http://schemas.microsoft.com/office/drawing/2014/main" val="3853301974"/>
                  </a:ext>
                </a:extLst>
              </a:tr>
              <a:tr h="280249">
                <a:tc>
                  <a:txBody>
                    <a:bodyPr/>
                    <a:lstStyle/>
                    <a:p>
                      <a:r>
                        <a:rPr kumimoji="1" lang="ja-JP" altLang="en-US" sz="1050" b="1" dirty="0"/>
                        <a:t>表示形式</a:t>
                      </a:r>
                    </a:p>
                  </a:txBody>
                  <a:tcPr marL="72000" marR="72000" marT="72000" marB="36000">
                    <a:solidFill>
                      <a:srgbClr val="FFF4D1"/>
                    </a:solidFill>
                  </a:tcPr>
                </a:tc>
                <a:tc>
                  <a:txBody>
                    <a:bodyPr/>
                    <a:lstStyle/>
                    <a:p>
                      <a:r>
                        <a:rPr kumimoji="1" lang="ja-JP" altLang="en-US" sz="1050" b="1" dirty="0"/>
                        <a:t>ローテーション</a:t>
                      </a:r>
                    </a:p>
                  </a:txBody>
                  <a:tcPr marL="72000" marR="72000" marT="72000" marB="36000">
                    <a:solidFill>
                      <a:srgbClr val="FFF4D1"/>
                    </a:solidFill>
                  </a:tcPr>
                </a:tc>
                <a:extLst>
                  <a:ext uri="{0D108BD9-81ED-4DB2-BD59-A6C34878D82A}">
                    <a16:rowId xmlns:a16="http://schemas.microsoft.com/office/drawing/2014/main" val="490476437"/>
                  </a:ext>
                </a:extLst>
              </a:tr>
              <a:tr h="419161">
                <a:tc>
                  <a:txBody>
                    <a:bodyPr/>
                    <a:lstStyle/>
                    <a:p>
                      <a:r>
                        <a:rPr kumimoji="1" lang="ja-JP" altLang="en-US" sz="1050" b="1" dirty="0"/>
                        <a:t>原稿規定</a:t>
                      </a:r>
                    </a:p>
                  </a:txBody>
                  <a:tcPr marL="72000" marR="72000" marT="72000" marB="36000">
                    <a:solidFill>
                      <a:srgbClr val="FFF4D1"/>
                    </a:solidFill>
                  </a:tcPr>
                </a:tc>
                <a:tc>
                  <a:txBody>
                    <a:bodyPr/>
                    <a:lstStyle/>
                    <a:p>
                      <a:r>
                        <a:rPr kumimoji="1" lang="ja-JP" altLang="en-US" sz="1050" b="1" dirty="0"/>
                        <a:t>サイズ：</a:t>
                      </a:r>
                      <a:r>
                        <a:rPr kumimoji="1" lang="en-US" altLang="ja-JP" sz="1050" b="1" dirty="0"/>
                        <a:t>640</a:t>
                      </a:r>
                      <a:r>
                        <a:rPr kumimoji="1" lang="ja-JP" altLang="en-US" sz="1050" b="1" dirty="0"/>
                        <a:t>ｘ</a:t>
                      </a:r>
                      <a:r>
                        <a:rPr kumimoji="1" lang="en-US" altLang="ja-JP" sz="1050" b="1" dirty="0"/>
                        <a:t>360</a:t>
                      </a:r>
                      <a:r>
                        <a:rPr kumimoji="1" lang="ja-JP" altLang="en-US" sz="1050" b="1" dirty="0"/>
                        <a:t>／</a:t>
                      </a:r>
                      <a:r>
                        <a:rPr kumimoji="1" lang="en-US" altLang="ja-JP" sz="1050" b="1" dirty="0"/>
                        <a:t>mp4</a:t>
                      </a:r>
                      <a:r>
                        <a:rPr kumimoji="1" lang="ja-JP" altLang="en-US" sz="1050" b="1" dirty="0"/>
                        <a:t>（</a:t>
                      </a:r>
                      <a:r>
                        <a:rPr kumimoji="1" lang="en-US" altLang="ja-JP" sz="1050" b="1" dirty="0"/>
                        <a:t>10MB</a:t>
                      </a:r>
                      <a:r>
                        <a:rPr kumimoji="1" lang="ja-JP" altLang="en-US" sz="1050" b="1" dirty="0"/>
                        <a:t>以内）</a:t>
                      </a:r>
                    </a:p>
                    <a:p>
                      <a:r>
                        <a:rPr kumimoji="1" lang="ja-JP" altLang="en-US" sz="1050" b="1" dirty="0"/>
                        <a:t>動画の長さ：</a:t>
                      </a:r>
                      <a:r>
                        <a:rPr kumimoji="1" lang="en-US" altLang="ja-JP" sz="1050" b="1" dirty="0"/>
                        <a:t>15</a:t>
                      </a:r>
                      <a:r>
                        <a:rPr kumimoji="1" lang="ja-JP" altLang="en-US" sz="1050" b="1" dirty="0"/>
                        <a:t>～</a:t>
                      </a:r>
                      <a:r>
                        <a:rPr kumimoji="1" lang="en-US" altLang="ja-JP" sz="1050" b="1" dirty="0"/>
                        <a:t>30</a:t>
                      </a:r>
                      <a:r>
                        <a:rPr kumimoji="1" lang="ja-JP" altLang="en-US" sz="1050" b="1" dirty="0"/>
                        <a:t>秒以内</a:t>
                      </a:r>
                    </a:p>
                  </a:txBody>
                  <a:tcPr marL="72000" marR="72000" marT="72000" marB="36000">
                    <a:solidFill>
                      <a:srgbClr val="FFF4D1"/>
                    </a:solidFill>
                  </a:tcPr>
                </a:tc>
                <a:extLst>
                  <a:ext uri="{0D108BD9-81ED-4DB2-BD59-A6C34878D82A}">
                    <a16:rowId xmlns:a16="http://schemas.microsoft.com/office/drawing/2014/main" val="2918322274"/>
                  </a:ext>
                </a:extLst>
              </a:tr>
              <a:tr h="280249">
                <a:tc>
                  <a:txBody>
                    <a:bodyPr/>
                    <a:lstStyle/>
                    <a:p>
                      <a:r>
                        <a:rPr kumimoji="1" lang="ja-JP" altLang="en-US" sz="1050" b="1" dirty="0"/>
                        <a:t>同時出稿本数</a:t>
                      </a:r>
                    </a:p>
                  </a:txBody>
                  <a:tcPr marL="72000" marR="72000" marT="72000" marB="36000">
                    <a:solidFill>
                      <a:srgbClr val="FFF4D1"/>
                    </a:solidFill>
                  </a:tcPr>
                </a:tc>
                <a:tc>
                  <a:txBody>
                    <a:bodyPr/>
                    <a:lstStyle/>
                    <a:p>
                      <a:r>
                        <a:rPr kumimoji="1" lang="en-US" altLang="ja-JP" sz="1050" b="1" dirty="0"/>
                        <a:t>1</a:t>
                      </a:r>
                      <a:r>
                        <a:rPr kumimoji="1" lang="ja-JP" altLang="en-US" sz="1050" b="1" dirty="0"/>
                        <a:t>本</a:t>
                      </a:r>
                    </a:p>
                  </a:txBody>
                  <a:tcPr marL="72000" marR="72000" marT="72000" marB="36000">
                    <a:solidFill>
                      <a:srgbClr val="FFF4D1"/>
                    </a:solidFill>
                  </a:tcPr>
                </a:tc>
                <a:extLst>
                  <a:ext uri="{0D108BD9-81ED-4DB2-BD59-A6C34878D82A}">
                    <a16:rowId xmlns:a16="http://schemas.microsoft.com/office/drawing/2014/main" val="4285325945"/>
                  </a:ext>
                </a:extLst>
              </a:tr>
              <a:tr h="280249">
                <a:tc>
                  <a:txBody>
                    <a:bodyPr/>
                    <a:lstStyle/>
                    <a:p>
                      <a:r>
                        <a:rPr kumimoji="1" lang="ja-JP" altLang="en-US" sz="1050" b="1" dirty="0"/>
                        <a:t>掲載期間</a:t>
                      </a:r>
                    </a:p>
                  </a:txBody>
                  <a:tcPr marL="72000" marR="72000" marT="72000" marB="36000">
                    <a:solidFill>
                      <a:srgbClr val="FFF4D1"/>
                    </a:solidFill>
                  </a:tcPr>
                </a:tc>
                <a:tc>
                  <a:txBody>
                    <a:bodyPr/>
                    <a:lstStyle/>
                    <a:p>
                      <a:r>
                        <a:rPr kumimoji="1" lang="ja-JP" altLang="en-US" sz="1050" b="1" dirty="0"/>
                        <a:t>任意</a:t>
                      </a:r>
                    </a:p>
                  </a:txBody>
                  <a:tcPr marL="72000" marR="72000" marT="72000" marB="36000">
                    <a:solidFill>
                      <a:srgbClr val="FFF4D1"/>
                    </a:solidFill>
                  </a:tcPr>
                </a:tc>
                <a:extLst>
                  <a:ext uri="{0D108BD9-81ED-4DB2-BD59-A6C34878D82A}">
                    <a16:rowId xmlns:a16="http://schemas.microsoft.com/office/drawing/2014/main" val="711263072"/>
                  </a:ext>
                </a:extLst>
              </a:tr>
              <a:tr h="280249">
                <a:tc>
                  <a:txBody>
                    <a:bodyPr/>
                    <a:lstStyle/>
                    <a:p>
                      <a:r>
                        <a:rPr kumimoji="1" lang="ja-JP" altLang="en-US" sz="1050" b="1" dirty="0"/>
                        <a:t>掲載開始日</a:t>
                      </a:r>
                    </a:p>
                  </a:txBody>
                  <a:tcPr marL="72000" marR="72000" marT="72000" marB="36000">
                    <a:solidFill>
                      <a:srgbClr val="FFF4D1"/>
                    </a:solidFill>
                  </a:tcPr>
                </a:tc>
                <a:tc>
                  <a:txBody>
                    <a:bodyPr/>
                    <a:lstStyle/>
                    <a:p>
                      <a:r>
                        <a:rPr kumimoji="1" lang="ja-JP" altLang="en-US" sz="1050" b="1" dirty="0"/>
                        <a:t>任意の営業日</a:t>
                      </a:r>
                    </a:p>
                  </a:txBody>
                  <a:tcPr marL="72000" marR="72000" marT="72000" marB="36000">
                    <a:solidFill>
                      <a:srgbClr val="FFF4D1"/>
                    </a:solidFill>
                  </a:tcPr>
                </a:tc>
                <a:extLst>
                  <a:ext uri="{0D108BD9-81ED-4DB2-BD59-A6C34878D82A}">
                    <a16:rowId xmlns:a16="http://schemas.microsoft.com/office/drawing/2014/main" val="4187047976"/>
                  </a:ext>
                </a:extLst>
              </a:tr>
              <a:tr h="280249">
                <a:tc>
                  <a:txBody>
                    <a:bodyPr/>
                    <a:lstStyle/>
                    <a:p>
                      <a:r>
                        <a:rPr kumimoji="1" lang="ja-JP" altLang="en-US" sz="1050" b="1" dirty="0"/>
                        <a:t>差替規定</a:t>
                      </a:r>
                    </a:p>
                  </a:txBody>
                  <a:tcPr marL="72000" marR="72000" marT="72000" marB="36000">
                    <a:solidFill>
                      <a:srgbClr val="FFF4D1"/>
                    </a:solidFill>
                  </a:tcPr>
                </a:tc>
                <a:tc>
                  <a:txBody>
                    <a:bodyPr/>
                    <a:lstStyle/>
                    <a:p>
                      <a:r>
                        <a:rPr kumimoji="1" lang="ja-JP" altLang="en-US" sz="1050" b="1" dirty="0"/>
                        <a:t>差替不可</a:t>
                      </a:r>
                    </a:p>
                  </a:txBody>
                  <a:tcPr marL="72000" marR="72000" marT="72000" marB="36000">
                    <a:solidFill>
                      <a:srgbClr val="FFF4D1"/>
                    </a:solidFill>
                  </a:tcPr>
                </a:tc>
                <a:extLst>
                  <a:ext uri="{0D108BD9-81ED-4DB2-BD59-A6C34878D82A}">
                    <a16:rowId xmlns:a16="http://schemas.microsoft.com/office/drawing/2014/main" val="3902382561"/>
                  </a:ext>
                </a:extLst>
              </a:tr>
              <a:tr h="280249">
                <a:tc>
                  <a:txBody>
                    <a:bodyPr/>
                    <a:lstStyle/>
                    <a:p>
                      <a:r>
                        <a:rPr kumimoji="1" lang="ja-JP" altLang="en-US" sz="1050" b="1" dirty="0"/>
                        <a:t>保証形態</a:t>
                      </a:r>
                    </a:p>
                  </a:txBody>
                  <a:tcPr marL="72000" marR="72000" marT="72000" marB="36000">
                    <a:solidFill>
                      <a:srgbClr val="FFF4D1"/>
                    </a:solidFill>
                  </a:tcPr>
                </a:tc>
                <a:tc>
                  <a:txBody>
                    <a:bodyPr/>
                    <a:lstStyle/>
                    <a:p>
                      <a:r>
                        <a:rPr kumimoji="1" lang="ja-JP" altLang="en-US" sz="1050" b="1" dirty="0"/>
                        <a:t>インプレッション保証</a:t>
                      </a:r>
                    </a:p>
                  </a:txBody>
                  <a:tcPr marL="72000" marR="72000" marT="72000" marB="36000">
                    <a:solidFill>
                      <a:srgbClr val="FFF4D1"/>
                    </a:solidFill>
                  </a:tcPr>
                </a:tc>
                <a:extLst>
                  <a:ext uri="{0D108BD9-81ED-4DB2-BD59-A6C34878D82A}">
                    <a16:rowId xmlns:a16="http://schemas.microsoft.com/office/drawing/2014/main" val="3036091506"/>
                  </a:ext>
                </a:extLst>
              </a:tr>
              <a:tr h="280249">
                <a:tc>
                  <a:txBody>
                    <a:bodyPr/>
                    <a:lstStyle/>
                    <a:p>
                      <a:r>
                        <a:rPr kumimoji="1" lang="ja-JP" altLang="en-US" sz="1050" b="1" dirty="0"/>
                        <a:t>料金</a:t>
                      </a:r>
                    </a:p>
                  </a:txBody>
                  <a:tcPr marL="72000" marR="72000" marT="72000" marB="36000">
                    <a:solidFill>
                      <a:srgbClr val="FFF4D1"/>
                    </a:solidFill>
                  </a:tcPr>
                </a:tc>
                <a:tc>
                  <a:txBody>
                    <a:bodyPr/>
                    <a:lstStyle/>
                    <a:p>
                      <a:r>
                        <a:rPr kumimoji="1" lang="ja-JP" altLang="en-US" sz="1800" b="1" dirty="0"/>
                        <a:t>￥</a:t>
                      </a:r>
                      <a:r>
                        <a:rPr kumimoji="1" lang="en-US" altLang="ja-JP" sz="1800" b="1" dirty="0"/>
                        <a:t>5.0</a:t>
                      </a:r>
                      <a:r>
                        <a:rPr kumimoji="1" lang="ja-JP" altLang="en-US" sz="1050" b="1" dirty="0"/>
                        <a:t>／</a:t>
                      </a:r>
                      <a:r>
                        <a:rPr kumimoji="1" lang="en-US" altLang="ja-JP" sz="1050" b="1" dirty="0"/>
                        <a:t>imp</a:t>
                      </a:r>
                      <a:endParaRPr kumimoji="1" lang="ja-JP" altLang="en-US" sz="1050" b="1" dirty="0"/>
                    </a:p>
                  </a:txBody>
                  <a:tcPr marL="72000" marR="72000" marT="72000" marB="36000">
                    <a:solidFill>
                      <a:srgbClr val="FFF4D1"/>
                    </a:solidFill>
                  </a:tcPr>
                </a:tc>
                <a:extLst>
                  <a:ext uri="{0D108BD9-81ED-4DB2-BD59-A6C34878D82A}">
                    <a16:rowId xmlns:a16="http://schemas.microsoft.com/office/drawing/2014/main" val="3857387276"/>
                  </a:ext>
                </a:extLst>
              </a:tr>
              <a:tr h="347898">
                <a:tc>
                  <a:txBody>
                    <a:bodyPr/>
                    <a:lstStyle/>
                    <a:p>
                      <a:r>
                        <a:rPr kumimoji="1" lang="ja-JP" altLang="en-US" sz="1050" b="1" dirty="0"/>
                        <a:t>入稿〆切</a:t>
                      </a:r>
                    </a:p>
                  </a:txBody>
                  <a:tcPr marL="72000" marR="72000" marT="72000" marB="36000">
                    <a:solidFill>
                      <a:srgbClr val="FFF4D1"/>
                    </a:solidFill>
                  </a:tcPr>
                </a:tc>
                <a:tc>
                  <a:txBody>
                    <a:bodyPr/>
                    <a:lstStyle/>
                    <a:p>
                      <a:pPr marL="0" indent="0">
                        <a:lnSpc>
                          <a:spcPct val="150000"/>
                        </a:lnSpc>
                        <a:buFont typeface="Yu Gothic" panose="020B0400000000000000" pitchFamily="50" charset="-128"/>
                        <a:buNone/>
                      </a:pPr>
                      <a:r>
                        <a:rPr kumimoji="1" lang="en-US" altLang="ja-JP" sz="1050" b="1" dirty="0"/>
                        <a:t>10</a:t>
                      </a:r>
                      <a:r>
                        <a:rPr kumimoji="1" lang="ja-JP" altLang="en-US" sz="1050" b="1" dirty="0"/>
                        <a:t>営業日前</a:t>
                      </a:r>
                    </a:p>
                  </a:txBody>
                  <a:tcPr marL="72000" marR="72000" marT="72000" marB="36000">
                    <a:solidFill>
                      <a:srgbClr val="FFF4D1"/>
                    </a:solidFill>
                  </a:tcPr>
                </a:tc>
                <a:extLst>
                  <a:ext uri="{0D108BD9-81ED-4DB2-BD59-A6C34878D82A}">
                    <a16:rowId xmlns:a16="http://schemas.microsoft.com/office/drawing/2014/main" val="486803579"/>
                  </a:ext>
                </a:extLst>
              </a:tr>
              <a:tr h="879990">
                <a:tc>
                  <a:txBody>
                    <a:bodyPr/>
                    <a:lstStyle/>
                    <a:p>
                      <a:r>
                        <a:rPr kumimoji="1" lang="ja-JP" altLang="en-US" sz="1050" b="1" dirty="0"/>
                        <a:t>備考</a:t>
                      </a:r>
                    </a:p>
                  </a:txBody>
                  <a:tcPr marL="72000" marR="72000" marT="72000" marB="36000">
                    <a:solidFill>
                      <a:srgbClr val="FFF4D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Yu Gothic" panose="020B0400000000000000" pitchFamily="50" charset="-128"/>
                        <a:buChar char="※"/>
                        <a:tabLst/>
                        <a:defRPr/>
                      </a:pPr>
                      <a:r>
                        <a:rPr lang="ja-JP" altLang="en-US" sz="1050" b="1" dirty="0"/>
                        <a:t>フリークエンシーコントロールあり。</a:t>
                      </a:r>
                      <a:endParaRPr lang="en-US" altLang="ja-JP" sz="1050" b="1" dirty="0"/>
                    </a:p>
                    <a:p>
                      <a:pPr marL="171450" marR="0" lvl="0" indent="-171450" algn="l" defTabSz="914400" rtl="0" eaLnBrk="1" fontAlgn="auto" latinLnBrk="0" hangingPunct="1">
                        <a:lnSpc>
                          <a:spcPct val="100000"/>
                        </a:lnSpc>
                        <a:spcBef>
                          <a:spcPts val="0"/>
                        </a:spcBef>
                        <a:spcAft>
                          <a:spcPts val="0"/>
                        </a:spcAft>
                        <a:buClrTx/>
                        <a:buSzTx/>
                        <a:buFont typeface="Yu Gothic" panose="020B0400000000000000" pitchFamily="50" charset="-128"/>
                        <a:buChar char="※"/>
                        <a:tabLst/>
                        <a:defRPr/>
                      </a:pPr>
                      <a:r>
                        <a:rPr lang="ja-JP" altLang="en-US" sz="1050" b="1" dirty="0"/>
                        <a:t>料金には別途消費税がかかります。</a:t>
                      </a:r>
                      <a:endParaRPr lang="en-US" altLang="ja-JP" sz="1050" b="1" dirty="0"/>
                    </a:p>
                    <a:p>
                      <a:pPr marL="171450" indent="-171450">
                        <a:lnSpc>
                          <a:spcPct val="100000"/>
                        </a:lnSpc>
                        <a:buFont typeface="Yu Gothic" panose="020B0400000000000000" pitchFamily="50" charset="-128"/>
                        <a:buChar char="※"/>
                      </a:pPr>
                      <a:r>
                        <a:rPr lang="ja-JP" altLang="en-US" sz="1050" b="1" dirty="0"/>
                        <a:t>料金、枠数、仕様等は、予告なく変更する場合がございます。</a:t>
                      </a:r>
                      <a:endParaRPr lang="en-US" altLang="ja-JP" sz="1050" b="1" dirty="0"/>
                    </a:p>
                    <a:p>
                      <a:pPr marL="171450" indent="-171450">
                        <a:lnSpc>
                          <a:spcPct val="100000"/>
                        </a:lnSpc>
                        <a:buFont typeface="Yu Gothic" panose="020B0400000000000000" pitchFamily="50" charset="-128"/>
                        <a:buChar char="※"/>
                      </a:pPr>
                      <a:r>
                        <a:rPr lang="ja-JP" altLang="en-US" sz="1050" b="1" dirty="0"/>
                        <a:t>申込み、入稿については別途資料でご確認ください。</a:t>
                      </a:r>
                      <a:endParaRPr kumimoji="1" lang="en-US" altLang="ja-JP" sz="1050" b="1" dirty="0"/>
                    </a:p>
                  </a:txBody>
                  <a:tcPr marL="72000" marR="72000" marT="72000" marB="36000">
                    <a:solidFill>
                      <a:srgbClr val="FFF4D1"/>
                    </a:solidFill>
                  </a:tcPr>
                </a:tc>
                <a:extLst>
                  <a:ext uri="{0D108BD9-81ED-4DB2-BD59-A6C34878D82A}">
                    <a16:rowId xmlns:a16="http://schemas.microsoft.com/office/drawing/2014/main" val="160517368"/>
                  </a:ext>
                </a:extLst>
              </a:tr>
            </a:tbl>
          </a:graphicData>
        </a:graphic>
      </p:graphicFrame>
      <p:grpSp>
        <p:nvGrpSpPr>
          <p:cNvPr id="2" name="グループ化 1">
            <a:extLst>
              <a:ext uri="{FF2B5EF4-FFF2-40B4-BE49-F238E27FC236}">
                <a16:creationId xmlns:a16="http://schemas.microsoft.com/office/drawing/2014/main" id="{AE8487A5-4A54-4191-B8E6-A70DC27008C2}"/>
              </a:ext>
            </a:extLst>
          </p:cNvPr>
          <p:cNvGrpSpPr/>
          <p:nvPr/>
        </p:nvGrpSpPr>
        <p:grpSpPr>
          <a:xfrm>
            <a:off x="1624675" y="1867150"/>
            <a:ext cx="1812241" cy="3417083"/>
            <a:chOff x="1613110" y="2204033"/>
            <a:chExt cx="1812241" cy="3417083"/>
          </a:xfrm>
        </p:grpSpPr>
        <p:grpSp>
          <p:nvGrpSpPr>
            <p:cNvPr id="40" name="グループ化 39">
              <a:extLst>
                <a:ext uri="{FF2B5EF4-FFF2-40B4-BE49-F238E27FC236}">
                  <a16:creationId xmlns:a16="http://schemas.microsoft.com/office/drawing/2014/main" id="{C26FB53A-3A3A-4396-AB9F-BE7A4EB89336}"/>
                </a:ext>
              </a:extLst>
            </p:cNvPr>
            <p:cNvGrpSpPr/>
            <p:nvPr/>
          </p:nvGrpSpPr>
          <p:grpSpPr>
            <a:xfrm>
              <a:off x="1613110" y="2204033"/>
              <a:ext cx="1812241" cy="3417083"/>
              <a:chOff x="5147274" y="2421630"/>
              <a:chExt cx="1759622" cy="3317867"/>
            </a:xfrm>
          </p:grpSpPr>
          <p:sp>
            <p:nvSpPr>
              <p:cNvPr id="57" name="四角形: 角を丸くする 56">
                <a:extLst>
                  <a:ext uri="{FF2B5EF4-FFF2-40B4-BE49-F238E27FC236}">
                    <a16:creationId xmlns:a16="http://schemas.microsoft.com/office/drawing/2014/main" id="{A6A95181-4B81-457D-A8EC-91EED4D46ED6}"/>
                  </a:ext>
                </a:extLst>
              </p:cNvPr>
              <p:cNvSpPr/>
              <p:nvPr/>
            </p:nvSpPr>
            <p:spPr>
              <a:xfrm>
                <a:off x="5147274" y="2421630"/>
                <a:ext cx="1759622" cy="3317867"/>
              </a:xfrm>
              <a:prstGeom prst="roundRect">
                <a:avLst>
                  <a:gd name="adj" fmla="val 8841"/>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pic>
            <p:nvPicPr>
              <p:cNvPr id="46" name="図 45">
                <a:extLst>
                  <a:ext uri="{FF2B5EF4-FFF2-40B4-BE49-F238E27FC236}">
                    <a16:creationId xmlns:a16="http://schemas.microsoft.com/office/drawing/2014/main" id="{3CAF0AC6-568B-4BA4-9AA7-38443C8216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6876" y="2653881"/>
                <a:ext cx="1462315" cy="2822429"/>
              </a:xfrm>
              <a:prstGeom prst="rect">
                <a:avLst/>
              </a:prstGeom>
            </p:spPr>
          </p:pic>
          <p:grpSp>
            <p:nvGrpSpPr>
              <p:cNvPr id="47" name="グループ化 46">
                <a:extLst>
                  <a:ext uri="{FF2B5EF4-FFF2-40B4-BE49-F238E27FC236}">
                    <a16:creationId xmlns:a16="http://schemas.microsoft.com/office/drawing/2014/main" id="{DEA67ED1-3ABB-415C-ADE3-4A491DD6C0A6}"/>
                  </a:ext>
                </a:extLst>
              </p:cNvPr>
              <p:cNvGrpSpPr/>
              <p:nvPr/>
            </p:nvGrpSpPr>
            <p:grpSpPr>
              <a:xfrm>
                <a:off x="5294972" y="3131915"/>
                <a:ext cx="1464226" cy="847514"/>
                <a:chOff x="2733652" y="2673882"/>
                <a:chExt cx="1492709" cy="864000"/>
              </a:xfrm>
            </p:grpSpPr>
            <p:sp>
              <p:nvSpPr>
                <p:cNvPr id="48" name="正方形/長方形 47">
                  <a:extLst>
                    <a:ext uri="{FF2B5EF4-FFF2-40B4-BE49-F238E27FC236}">
                      <a16:creationId xmlns:a16="http://schemas.microsoft.com/office/drawing/2014/main" id="{B3DC5A55-64EB-47FA-9DDE-743D06A31320}"/>
                    </a:ext>
                  </a:extLst>
                </p:cNvPr>
                <p:cNvSpPr/>
                <p:nvPr/>
              </p:nvSpPr>
              <p:spPr>
                <a:xfrm>
                  <a:off x="2733652" y="2673882"/>
                  <a:ext cx="1492709" cy="864000"/>
                </a:xfrm>
                <a:prstGeom prst="rect">
                  <a:avLst/>
                </a:prstGeom>
                <a:solidFill>
                  <a:srgbClr val="FF00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56" name="乗算記号 55">
                  <a:extLst>
                    <a:ext uri="{FF2B5EF4-FFF2-40B4-BE49-F238E27FC236}">
                      <a16:creationId xmlns:a16="http://schemas.microsoft.com/office/drawing/2014/main" id="{4559290F-3144-47C9-AAC2-D22253BADECC}"/>
                    </a:ext>
                  </a:extLst>
                </p:cNvPr>
                <p:cNvSpPr/>
                <p:nvPr/>
              </p:nvSpPr>
              <p:spPr>
                <a:xfrm>
                  <a:off x="4066900" y="2679991"/>
                  <a:ext cx="159461" cy="159461"/>
                </a:xfrm>
                <a:prstGeom prst="mathMultiply">
                  <a:avLst>
                    <a:gd name="adj1" fmla="val 8665"/>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grpSp>
        </p:grpSp>
        <p:pic>
          <p:nvPicPr>
            <p:cNvPr id="29" name="図 28">
              <a:extLst>
                <a:ext uri="{FF2B5EF4-FFF2-40B4-BE49-F238E27FC236}">
                  <a16:creationId xmlns:a16="http://schemas.microsoft.com/office/drawing/2014/main" id="{23D04E9A-966F-41CB-A012-9F8C96AA87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0058" y="2489248"/>
              <a:ext cx="638343" cy="161096"/>
            </a:xfrm>
            <a:prstGeom prst="rect">
              <a:avLst/>
            </a:prstGeom>
          </p:spPr>
        </p:pic>
      </p:grpSp>
      <p:grpSp>
        <p:nvGrpSpPr>
          <p:cNvPr id="59" name="グループ化 58">
            <a:extLst>
              <a:ext uri="{FF2B5EF4-FFF2-40B4-BE49-F238E27FC236}">
                <a16:creationId xmlns:a16="http://schemas.microsoft.com/office/drawing/2014/main" id="{EEE38CB2-4468-454A-ACE2-C0F42143AEAC}"/>
              </a:ext>
            </a:extLst>
          </p:cNvPr>
          <p:cNvGrpSpPr/>
          <p:nvPr/>
        </p:nvGrpSpPr>
        <p:grpSpPr>
          <a:xfrm>
            <a:off x="3647728" y="1889135"/>
            <a:ext cx="1812240" cy="3417083"/>
            <a:chOff x="337005" y="920333"/>
            <a:chExt cx="2094251" cy="3948828"/>
          </a:xfrm>
        </p:grpSpPr>
        <p:sp>
          <p:nvSpPr>
            <p:cNvPr id="63" name="四角形: 角を丸くする 62">
              <a:extLst>
                <a:ext uri="{FF2B5EF4-FFF2-40B4-BE49-F238E27FC236}">
                  <a16:creationId xmlns:a16="http://schemas.microsoft.com/office/drawing/2014/main" id="{5A93B43F-85FF-4424-A725-AB62F8E36475}"/>
                </a:ext>
              </a:extLst>
            </p:cNvPr>
            <p:cNvSpPr/>
            <p:nvPr/>
          </p:nvSpPr>
          <p:spPr>
            <a:xfrm>
              <a:off x="337005" y="920333"/>
              <a:ext cx="2094251" cy="3948828"/>
            </a:xfrm>
            <a:prstGeom prst="roundRect">
              <a:avLst>
                <a:gd name="adj" fmla="val 8841"/>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pic>
          <p:nvPicPr>
            <p:cNvPr id="62" name="図 61">
              <a:extLst>
                <a:ext uri="{FF2B5EF4-FFF2-40B4-BE49-F238E27FC236}">
                  <a16:creationId xmlns:a16="http://schemas.microsoft.com/office/drawing/2014/main" id="{FCEE5086-52B7-480A-B764-208F46572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789" y="1196752"/>
              <a:ext cx="1742681" cy="3099650"/>
            </a:xfrm>
            <a:prstGeom prst="rect">
              <a:avLst/>
            </a:prstGeom>
          </p:spPr>
        </p:pic>
      </p:grpSp>
      <p:pic>
        <p:nvPicPr>
          <p:cNvPr id="33" name="図 32">
            <a:extLst>
              <a:ext uri="{FF2B5EF4-FFF2-40B4-BE49-F238E27FC236}">
                <a16:creationId xmlns:a16="http://schemas.microsoft.com/office/drawing/2014/main" id="{5CD7BEF0-8D97-4CE2-8876-FFCCADC061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77"/>
          <a:stretch/>
        </p:blipFill>
        <p:spPr>
          <a:xfrm>
            <a:off x="3802734" y="2127888"/>
            <a:ext cx="1505111" cy="2885288"/>
          </a:xfrm>
          <a:prstGeom prst="rect">
            <a:avLst/>
          </a:prstGeom>
        </p:spPr>
      </p:pic>
      <p:pic>
        <p:nvPicPr>
          <p:cNvPr id="58" name="図 57">
            <a:extLst>
              <a:ext uri="{FF2B5EF4-FFF2-40B4-BE49-F238E27FC236}">
                <a16:creationId xmlns:a16="http://schemas.microsoft.com/office/drawing/2014/main" id="{BA86643B-818B-476B-811E-381AE6EC07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99834" y="2132159"/>
            <a:ext cx="1508013" cy="227207"/>
          </a:xfrm>
          <a:prstGeom prst="rect">
            <a:avLst/>
          </a:prstGeom>
        </p:spPr>
      </p:pic>
      <p:grpSp>
        <p:nvGrpSpPr>
          <p:cNvPr id="45" name="グループ化 44">
            <a:extLst>
              <a:ext uri="{FF2B5EF4-FFF2-40B4-BE49-F238E27FC236}">
                <a16:creationId xmlns:a16="http://schemas.microsoft.com/office/drawing/2014/main" id="{F1969611-4C25-402A-A57A-AE037FB870C7}"/>
              </a:ext>
            </a:extLst>
          </p:cNvPr>
          <p:cNvGrpSpPr/>
          <p:nvPr/>
        </p:nvGrpSpPr>
        <p:grpSpPr>
          <a:xfrm>
            <a:off x="3799835" y="2362382"/>
            <a:ext cx="1508012" cy="872858"/>
            <a:chOff x="2733653" y="2673882"/>
            <a:chExt cx="1492709" cy="864000"/>
          </a:xfrm>
        </p:grpSpPr>
        <p:sp>
          <p:nvSpPr>
            <p:cNvPr id="42" name="正方形/長方形 41">
              <a:extLst>
                <a:ext uri="{FF2B5EF4-FFF2-40B4-BE49-F238E27FC236}">
                  <a16:creationId xmlns:a16="http://schemas.microsoft.com/office/drawing/2014/main" id="{017896CA-2CAC-4E93-96A6-18B3D5E70460}"/>
                </a:ext>
              </a:extLst>
            </p:cNvPr>
            <p:cNvSpPr/>
            <p:nvPr/>
          </p:nvSpPr>
          <p:spPr>
            <a:xfrm>
              <a:off x="2733653" y="2673882"/>
              <a:ext cx="1492709" cy="864000"/>
            </a:xfrm>
            <a:prstGeom prst="rect">
              <a:avLst/>
            </a:prstGeom>
            <a:solidFill>
              <a:srgbClr val="FF00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sp>
          <p:nvSpPr>
            <p:cNvPr id="44" name="乗算記号 43">
              <a:extLst>
                <a:ext uri="{FF2B5EF4-FFF2-40B4-BE49-F238E27FC236}">
                  <a16:creationId xmlns:a16="http://schemas.microsoft.com/office/drawing/2014/main" id="{A79B2E86-BFF3-490D-A9B2-FC0FFA542F6B}"/>
                </a:ext>
              </a:extLst>
            </p:cNvPr>
            <p:cNvSpPr/>
            <p:nvPr/>
          </p:nvSpPr>
          <p:spPr>
            <a:xfrm>
              <a:off x="4066900" y="2679991"/>
              <a:ext cx="159461" cy="159461"/>
            </a:xfrm>
            <a:prstGeom prst="mathMultiply">
              <a:avLst>
                <a:gd name="adj1" fmla="val 8665"/>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grpSp>
      <p:sp>
        <p:nvSpPr>
          <p:cNvPr id="37" name="大かっこ 36">
            <a:extLst>
              <a:ext uri="{FF2B5EF4-FFF2-40B4-BE49-F238E27FC236}">
                <a16:creationId xmlns:a16="http://schemas.microsoft.com/office/drawing/2014/main" id="{9FCFE6C5-1AA4-48CA-88FC-1ECCE7DD0F0C}"/>
              </a:ext>
            </a:extLst>
          </p:cNvPr>
          <p:cNvSpPr/>
          <p:nvPr/>
        </p:nvSpPr>
        <p:spPr>
          <a:xfrm>
            <a:off x="3015058" y="959491"/>
            <a:ext cx="6174327" cy="541558"/>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43" name="テキスト ボックス 42">
            <a:extLst>
              <a:ext uri="{FF2B5EF4-FFF2-40B4-BE49-F238E27FC236}">
                <a16:creationId xmlns:a16="http://schemas.microsoft.com/office/drawing/2014/main" id="{1C0B87DB-D14A-4B34-A2E1-DBEBCE507546}"/>
              </a:ext>
            </a:extLst>
          </p:cNvPr>
          <p:cNvSpPr txBox="1"/>
          <p:nvPr/>
        </p:nvSpPr>
        <p:spPr>
          <a:xfrm>
            <a:off x="2045157" y="778715"/>
            <a:ext cx="8101685" cy="736035"/>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スマホのファーストビューに動画を配信</a:t>
            </a:r>
            <a:endPar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スクロール追随型で高い完全視聴率が期待できます</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メッセージ性の高いブランディング、認知率向上を目的とするキャンペーンにご活用ください</a:t>
            </a:r>
          </a:p>
        </p:txBody>
      </p:sp>
      <p:sp>
        <p:nvSpPr>
          <p:cNvPr id="49" name="スライド番号プレースホルダー 10">
            <a:extLst>
              <a:ext uri="{FF2B5EF4-FFF2-40B4-BE49-F238E27FC236}">
                <a16:creationId xmlns:a16="http://schemas.microsoft.com/office/drawing/2014/main" id="{AC938A25-4B18-481D-BC1B-45284ADC4C40}"/>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50" name="タイトル 1">
            <a:extLst>
              <a:ext uri="{FF2B5EF4-FFF2-40B4-BE49-F238E27FC236}">
                <a16:creationId xmlns:a16="http://schemas.microsoft.com/office/drawing/2014/main" id="{EDCB1262-2935-455B-B72C-172C8E317746}"/>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ディスプレイ広告：スマホ・ヘッダー動画</a:t>
            </a:r>
          </a:p>
        </p:txBody>
      </p:sp>
      <p:sp>
        <p:nvSpPr>
          <p:cNvPr id="5" name="テキスト ボックス 4">
            <a:extLst>
              <a:ext uri="{FF2B5EF4-FFF2-40B4-BE49-F238E27FC236}">
                <a16:creationId xmlns:a16="http://schemas.microsoft.com/office/drawing/2014/main" id="{E60E40C9-9831-7D9A-B8C0-5AAADC52AF01}"/>
              </a:ext>
            </a:extLst>
          </p:cNvPr>
          <p:cNvSpPr txBox="1"/>
          <p:nvPr/>
        </p:nvSpPr>
        <p:spPr bwMode="auto">
          <a:xfrm>
            <a:off x="8039489" y="6594053"/>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＊バナーなどメディア掲載費用は全てグロス、外税です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0" name="図 9" descr="テーブル&#10;&#10;AI 生成コンテンツは誤りを含む可能性があります。">
            <a:extLst>
              <a:ext uri="{FF2B5EF4-FFF2-40B4-BE49-F238E27FC236}">
                <a16:creationId xmlns:a16="http://schemas.microsoft.com/office/drawing/2014/main" id="{664150F6-39C2-5371-8C0B-0037065A5934}"/>
              </a:ext>
            </a:extLst>
          </p:cNvPr>
          <p:cNvPicPr>
            <a:picLocks noChangeAspect="1"/>
          </p:cNvPicPr>
          <p:nvPr/>
        </p:nvPicPr>
        <p:blipFill>
          <a:blip r:embed="rId8"/>
          <a:stretch>
            <a:fillRect/>
          </a:stretch>
        </p:blipFill>
        <p:spPr>
          <a:xfrm>
            <a:off x="1777775" y="2080715"/>
            <a:ext cx="1506042" cy="448935"/>
          </a:xfrm>
          <a:prstGeom prst="rect">
            <a:avLst/>
          </a:prstGeom>
        </p:spPr>
      </p:pic>
      <p:pic>
        <p:nvPicPr>
          <p:cNvPr id="12" name="図 11" descr="テーブル&#10;&#10;AI 生成コンテンツは誤りを含む可能性があります。">
            <a:extLst>
              <a:ext uri="{FF2B5EF4-FFF2-40B4-BE49-F238E27FC236}">
                <a16:creationId xmlns:a16="http://schemas.microsoft.com/office/drawing/2014/main" id="{CBC75E6E-D40B-3504-4607-097A6D2E3162}"/>
              </a:ext>
            </a:extLst>
          </p:cNvPr>
          <p:cNvPicPr>
            <a:picLocks noChangeAspect="1"/>
          </p:cNvPicPr>
          <p:nvPr/>
        </p:nvPicPr>
        <p:blipFill>
          <a:blip r:embed="rId8"/>
          <a:srcRect t="-1" b="48090"/>
          <a:stretch>
            <a:fillRect/>
          </a:stretch>
        </p:blipFill>
        <p:spPr>
          <a:xfrm>
            <a:off x="3801803" y="2135511"/>
            <a:ext cx="1506042" cy="233043"/>
          </a:xfrm>
          <a:prstGeom prst="rect">
            <a:avLst/>
          </a:prstGeom>
        </p:spPr>
      </p:pic>
      <p:sp>
        <p:nvSpPr>
          <p:cNvPr id="3" name="テキスト ボックス 2">
            <a:extLst>
              <a:ext uri="{FF2B5EF4-FFF2-40B4-BE49-F238E27FC236}">
                <a16:creationId xmlns:a16="http://schemas.microsoft.com/office/drawing/2014/main" id="{E37E51F6-ACA5-51C2-B2C6-74A8FE115246}"/>
              </a:ext>
            </a:extLst>
          </p:cNvPr>
          <p:cNvSpPr txBox="1"/>
          <p:nvPr/>
        </p:nvSpPr>
        <p:spPr>
          <a:xfrm>
            <a:off x="1271464" y="1600512"/>
            <a:ext cx="4583173" cy="228204"/>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dirty="0">
                <a:solidFill>
                  <a:prstClr val="black"/>
                </a:solidFill>
                <a:latin typeface="Trebuchet MS"/>
                <a:ea typeface="游ゴシック"/>
              </a:rPr>
              <a:t>SP</a:t>
            </a:r>
            <a:r>
              <a:rPr kumimoji="1" lang="ja-JP" altLang="en-US" sz="1100" b="1" dirty="0">
                <a:solidFill>
                  <a:prstClr val="black"/>
                </a:solidFill>
                <a:latin typeface="Trebuchet MS"/>
                <a:ea typeface="游ゴシック"/>
              </a:rPr>
              <a:t>トップ・記事ページ</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p:txBody>
      </p:sp>
    </p:spTree>
    <p:extLst>
      <p:ext uri="{BB962C8B-B14F-4D97-AF65-F5344CB8AC3E}">
        <p14:creationId xmlns:p14="http://schemas.microsoft.com/office/powerpoint/2010/main" val="3390277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FF7B1109-B65F-4D65-B3FC-7D2D8BDA775C}"/>
              </a:ext>
            </a:extLst>
          </p:cNvPr>
          <p:cNvGrpSpPr/>
          <p:nvPr/>
        </p:nvGrpSpPr>
        <p:grpSpPr>
          <a:xfrm>
            <a:off x="3571638" y="2300834"/>
            <a:ext cx="1812240" cy="3417083"/>
            <a:chOff x="2562596" y="2204032"/>
            <a:chExt cx="1812240" cy="3417083"/>
          </a:xfrm>
        </p:grpSpPr>
        <p:sp>
          <p:nvSpPr>
            <p:cNvPr id="63" name="四角形: 角を丸くする 62">
              <a:extLst>
                <a:ext uri="{FF2B5EF4-FFF2-40B4-BE49-F238E27FC236}">
                  <a16:creationId xmlns:a16="http://schemas.microsoft.com/office/drawing/2014/main" id="{5A93B43F-85FF-4424-A725-AB62F8E36475}"/>
                </a:ext>
              </a:extLst>
            </p:cNvPr>
            <p:cNvSpPr/>
            <p:nvPr/>
          </p:nvSpPr>
          <p:spPr>
            <a:xfrm>
              <a:off x="2562596" y="2204032"/>
              <a:ext cx="1812240" cy="3417083"/>
            </a:xfrm>
            <a:prstGeom prst="roundRect">
              <a:avLst>
                <a:gd name="adj" fmla="val 8841"/>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pic>
          <p:nvPicPr>
            <p:cNvPr id="10" name="図 9">
              <a:extLst>
                <a:ext uri="{FF2B5EF4-FFF2-40B4-BE49-F238E27FC236}">
                  <a16:creationId xmlns:a16="http://schemas.microsoft.com/office/drawing/2014/main" id="{3493B060-12CC-43CE-A333-7727AEBFA0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656" b="12744"/>
            <a:stretch/>
          </p:blipFill>
          <p:spPr>
            <a:xfrm>
              <a:off x="2700885" y="2442786"/>
              <a:ext cx="1521827" cy="2905636"/>
            </a:xfrm>
            <a:prstGeom prst="rect">
              <a:avLst/>
            </a:prstGeom>
          </p:spPr>
        </p:pic>
      </p:grpSp>
      <p:grpSp>
        <p:nvGrpSpPr>
          <p:cNvPr id="14" name="グループ化 13">
            <a:extLst>
              <a:ext uri="{FF2B5EF4-FFF2-40B4-BE49-F238E27FC236}">
                <a16:creationId xmlns:a16="http://schemas.microsoft.com/office/drawing/2014/main" id="{E82E3C86-CB4A-4339-83A6-6F2F398DCD28}"/>
              </a:ext>
            </a:extLst>
          </p:cNvPr>
          <p:cNvGrpSpPr/>
          <p:nvPr/>
        </p:nvGrpSpPr>
        <p:grpSpPr>
          <a:xfrm>
            <a:off x="1407315" y="2300834"/>
            <a:ext cx="1812241" cy="3417083"/>
            <a:chOff x="470109" y="2204032"/>
            <a:chExt cx="1812241" cy="3417083"/>
          </a:xfrm>
        </p:grpSpPr>
        <p:sp>
          <p:nvSpPr>
            <p:cNvPr id="57" name="四角形: 角を丸くする 56">
              <a:extLst>
                <a:ext uri="{FF2B5EF4-FFF2-40B4-BE49-F238E27FC236}">
                  <a16:creationId xmlns:a16="http://schemas.microsoft.com/office/drawing/2014/main" id="{A6A95181-4B81-457D-A8EC-91EED4D46ED6}"/>
                </a:ext>
              </a:extLst>
            </p:cNvPr>
            <p:cNvSpPr/>
            <p:nvPr/>
          </p:nvSpPr>
          <p:spPr>
            <a:xfrm>
              <a:off x="470109" y="2204032"/>
              <a:ext cx="1812241" cy="3417083"/>
            </a:xfrm>
            <a:prstGeom prst="roundRect">
              <a:avLst>
                <a:gd name="adj" fmla="val 8841"/>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Trebuchet MS"/>
                <a:ea typeface="游ゴシック"/>
                <a:cs typeface="+mn-cs"/>
              </a:endParaRPr>
            </a:p>
          </p:txBody>
        </p:sp>
        <p:pic>
          <p:nvPicPr>
            <p:cNvPr id="12" name="図 11">
              <a:extLst>
                <a:ext uri="{FF2B5EF4-FFF2-40B4-BE49-F238E27FC236}">
                  <a16:creationId xmlns:a16="http://schemas.microsoft.com/office/drawing/2014/main" id="{F03231BB-A3B8-4B1A-8D04-EE71504E15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184" y="2447056"/>
              <a:ext cx="1506043" cy="2901366"/>
            </a:xfrm>
            <a:prstGeom prst="rect">
              <a:avLst/>
            </a:prstGeom>
          </p:spPr>
        </p:pic>
      </p:grpSp>
      <p:graphicFrame>
        <p:nvGraphicFramePr>
          <p:cNvPr id="4" name="表 3">
            <a:extLst>
              <a:ext uri="{FF2B5EF4-FFF2-40B4-BE49-F238E27FC236}">
                <a16:creationId xmlns:a16="http://schemas.microsoft.com/office/drawing/2014/main" id="{C45EEFA1-1C00-4BFA-8A7E-E872B05F4A3E}"/>
              </a:ext>
            </a:extLst>
          </p:cNvPr>
          <p:cNvGraphicFramePr>
            <a:graphicFrameLocks noGrp="1"/>
          </p:cNvGraphicFramePr>
          <p:nvPr>
            <p:extLst>
              <p:ext uri="{D42A27DB-BD31-4B8C-83A1-F6EECF244321}">
                <p14:modId xmlns:p14="http://schemas.microsoft.com/office/powerpoint/2010/main" val="770114320"/>
              </p:ext>
            </p:extLst>
          </p:nvPr>
        </p:nvGraphicFramePr>
        <p:xfrm>
          <a:off x="5657370" y="1579181"/>
          <a:ext cx="5525456" cy="4787259"/>
        </p:xfrm>
        <a:graphic>
          <a:graphicData uri="http://schemas.openxmlformats.org/drawingml/2006/table">
            <a:tbl>
              <a:tblPr firstRow="1" bandRow="1">
                <a:tableStyleId>{073A0DAA-6AF3-43AB-8588-CEC1D06C72B9}</a:tableStyleId>
              </a:tblPr>
              <a:tblGrid>
                <a:gridCol w="1337384">
                  <a:extLst>
                    <a:ext uri="{9D8B030D-6E8A-4147-A177-3AD203B41FA5}">
                      <a16:colId xmlns:a16="http://schemas.microsoft.com/office/drawing/2014/main" val="1868210930"/>
                    </a:ext>
                  </a:extLst>
                </a:gridCol>
                <a:gridCol w="4188072">
                  <a:extLst>
                    <a:ext uri="{9D8B030D-6E8A-4147-A177-3AD203B41FA5}">
                      <a16:colId xmlns:a16="http://schemas.microsoft.com/office/drawing/2014/main" val="2180882156"/>
                    </a:ext>
                  </a:extLst>
                </a:gridCol>
              </a:tblGrid>
              <a:tr h="389558">
                <a:tc>
                  <a:txBody>
                    <a:bodyPr/>
                    <a:lstStyle/>
                    <a:p>
                      <a:r>
                        <a:rPr kumimoji="1" lang="ja-JP" altLang="en-US" sz="1050" dirty="0"/>
                        <a:t>メニュー名</a:t>
                      </a:r>
                      <a:endParaRPr kumimoji="1" lang="en-US" altLang="ja-JP" sz="1050" dirty="0"/>
                    </a:p>
                  </a:txBody>
                  <a:tcPr marL="72000" marR="72000" marT="72000" marB="72000" anchor="ctr">
                    <a:solidFill>
                      <a:srgbClr val="FFC000"/>
                    </a:solidFill>
                  </a:tcPr>
                </a:tc>
                <a:tc>
                  <a:txBody>
                    <a:bodyPr/>
                    <a:lstStyle/>
                    <a:p>
                      <a:r>
                        <a:rPr lang="ja-JP" altLang="en-US" sz="1050" dirty="0"/>
                        <a:t>インフィード（</a:t>
                      </a:r>
                      <a:r>
                        <a:rPr lang="en-US" altLang="ja-JP" sz="1050" dirty="0"/>
                        <a:t>HTML</a:t>
                      </a:r>
                      <a:r>
                        <a:rPr lang="ja-JP" altLang="en-US" sz="1050" dirty="0"/>
                        <a:t>メール）</a:t>
                      </a:r>
                    </a:p>
                  </a:txBody>
                  <a:tcPr marL="72000" marR="72000" marT="72000" marB="72000" anchor="ctr">
                    <a:solidFill>
                      <a:srgbClr val="FFC000"/>
                    </a:solidFill>
                  </a:tcPr>
                </a:tc>
                <a:extLst>
                  <a:ext uri="{0D108BD9-81ED-4DB2-BD59-A6C34878D82A}">
                    <a16:rowId xmlns:a16="http://schemas.microsoft.com/office/drawing/2014/main" val="1853849928"/>
                  </a:ext>
                </a:extLst>
              </a:tr>
              <a:tr h="294333">
                <a:tc>
                  <a:txBody>
                    <a:bodyPr/>
                    <a:lstStyle/>
                    <a:p>
                      <a:r>
                        <a:rPr kumimoji="1" lang="ja-JP" altLang="en-US" sz="1050" b="1" dirty="0"/>
                        <a:t>掲載面</a:t>
                      </a:r>
                    </a:p>
                  </a:txBody>
                  <a:tcPr marL="72000" marR="72000" marT="72000" marB="36000">
                    <a:solidFill>
                      <a:srgbClr val="FFF4D1"/>
                    </a:solidFill>
                  </a:tcPr>
                </a:tc>
                <a:tc>
                  <a:txBody>
                    <a:bodyPr/>
                    <a:lstStyle/>
                    <a:p>
                      <a:r>
                        <a:rPr kumimoji="1" lang="ja-JP" altLang="en-US" sz="1050" b="1" dirty="0"/>
                        <a:t>ニューズレター（</a:t>
                      </a:r>
                      <a:r>
                        <a:rPr kumimoji="1" lang="en-US" altLang="ja-JP" sz="1050" b="1" dirty="0"/>
                        <a:t>HTML</a:t>
                      </a:r>
                      <a:r>
                        <a:rPr kumimoji="1" lang="ja-JP" altLang="en-US" sz="1050" b="1" dirty="0"/>
                        <a:t>メール）</a:t>
                      </a:r>
                    </a:p>
                  </a:txBody>
                  <a:tcPr marL="72000" marR="72000" marT="72000" marB="36000">
                    <a:solidFill>
                      <a:srgbClr val="FFF4D1"/>
                    </a:solidFill>
                  </a:tcPr>
                </a:tc>
                <a:extLst>
                  <a:ext uri="{0D108BD9-81ED-4DB2-BD59-A6C34878D82A}">
                    <a16:rowId xmlns:a16="http://schemas.microsoft.com/office/drawing/2014/main" val="3853301974"/>
                  </a:ext>
                </a:extLst>
              </a:tr>
              <a:tr h="294333">
                <a:tc>
                  <a:txBody>
                    <a:bodyPr/>
                    <a:lstStyle/>
                    <a:p>
                      <a:r>
                        <a:rPr kumimoji="1" lang="ja-JP" altLang="en-US" sz="1050" b="1" dirty="0"/>
                        <a:t>表示枠数</a:t>
                      </a:r>
                    </a:p>
                  </a:txBody>
                  <a:tcPr marL="72000" marR="72000" marT="72000" marB="36000">
                    <a:solidFill>
                      <a:srgbClr val="FFF4D1"/>
                    </a:solidFill>
                  </a:tcPr>
                </a:tc>
                <a:tc>
                  <a:txBody>
                    <a:bodyPr/>
                    <a:lstStyle/>
                    <a:p>
                      <a:r>
                        <a:rPr kumimoji="1" lang="en-US" altLang="ja-JP" sz="1050" b="1" dirty="0"/>
                        <a:t>1</a:t>
                      </a:r>
                      <a:r>
                        <a:rPr kumimoji="1" lang="ja-JP" altLang="en-US" sz="1050" b="1" dirty="0"/>
                        <a:t>通あたり最大</a:t>
                      </a:r>
                      <a:r>
                        <a:rPr kumimoji="1" lang="en-US" altLang="ja-JP" sz="1050" b="1" dirty="0"/>
                        <a:t>4</a:t>
                      </a:r>
                      <a:r>
                        <a:rPr kumimoji="1" lang="ja-JP" altLang="en-US" sz="1050" b="1" dirty="0"/>
                        <a:t>枠</a:t>
                      </a:r>
                    </a:p>
                  </a:txBody>
                  <a:tcPr marL="72000" marR="72000" marT="72000" marB="36000">
                    <a:solidFill>
                      <a:srgbClr val="FFF4D1"/>
                    </a:solidFill>
                  </a:tcPr>
                </a:tc>
                <a:extLst>
                  <a:ext uri="{0D108BD9-81ED-4DB2-BD59-A6C34878D82A}">
                    <a16:rowId xmlns:a16="http://schemas.microsoft.com/office/drawing/2014/main" val="490476437"/>
                  </a:ext>
                </a:extLst>
              </a:tr>
              <a:tr h="605980">
                <a:tc>
                  <a:txBody>
                    <a:bodyPr/>
                    <a:lstStyle/>
                    <a:p>
                      <a:r>
                        <a:rPr kumimoji="1" lang="ja-JP" altLang="en-US" sz="1050" b="1" dirty="0"/>
                        <a:t>原稿規定</a:t>
                      </a:r>
                    </a:p>
                  </a:txBody>
                  <a:tcPr marL="72000" marR="72000" marT="72000" marB="36000">
                    <a:solidFill>
                      <a:srgbClr val="FFF4D1"/>
                    </a:solidFill>
                  </a:tcPr>
                </a:tc>
                <a:tc>
                  <a:txBody>
                    <a:bodyPr/>
                    <a:lstStyle/>
                    <a:p>
                      <a:r>
                        <a:rPr kumimoji="1" lang="ja-JP" altLang="en-US" sz="1050" b="1" dirty="0"/>
                        <a:t>画像：</a:t>
                      </a:r>
                      <a:r>
                        <a:rPr kumimoji="1" lang="en-US" altLang="ja-JP" sz="1050" b="1" dirty="0"/>
                        <a:t>240×180</a:t>
                      </a:r>
                      <a:r>
                        <a:rPr kumimoji="1" lang="ja-JP" altLang="en-US" sz="1050" b="1" dirty="0"/>
                        <a:t>／</a:t>
                      </a:r>
                      <a:r>
                        <a:rPr kumimoji="1" lang="en-US" altLang="ja-JP" sz="1050" b="1" dirty="0"/>
                        <a:t>gif</a:t>
                      </a:r>
                      <a:r>
                        <a:rPr kumimoji="1" lang="ja-JP" altLang="en-US" sz="1050" b="1" dirty="0"/>
                        <a:t>、</a:t>
                      </a:r>
                      <a:r>
                        <a:rPr kumimoji="1" lang="en-US" altLang="ja-JP" sz="1050" b="1" dirty="0"/>
                        <a:t>jpg</a:t>
                      </a:r>
                      <a:r>
                        <a:rPr kumimoji="1" lang="ja-JP" altLang="en-US" sz="1050" b="1" dirty="0"/>
                        <a:t>、</a:t>
                      </a:r>
                      <a:r>
                        <a:rPr kumimoji="1" lang="en-US" altLang="ja-JP" sz="1050" b="1" dirty="0" err="1"/>
                        <a:t>png</a:t>
                      </a:r>
                      <a:r>
                        <a:rPr kumimoji="1" lang="ja-JP" altLang="en-US" sz="1050" b="1" dirty="0"/>
                        <a:t>（</a:t>
                      </a:r>
                      <a:r>
                        <a:rPr kumimoji="1" lang="en-US" altLang="ja-JP" sz="1050" b="1" dirty="0"/>
                        <a:t>60KB</a:t>
                      </a:r>
                      <a:r>
                        <a:rPr kumimoji="1" lang="ja-JP" altLang="en-US" sz="1050" b="1" dirty="0"/>
                        <a:t>以内）</a:t>
                      </a:r>
                    </a:p>
                    <a:p>
                      <a:r>
                        <a:rPr kumimoji="1" lang="ja-JP" altLang="en-US" sz="1050" b="1" dirty="0"/>
                        <a:t>テキスト：全・半角問わず</a:t>
                      </a:r>
                      <a:r>
                        <a:rPr kumimoji="1" lang="en-US" altLang="ja-JP" sz="1050" b="1" dirty="0">
                          <a:solidFill>
                            <a:srgbClr val="FF0000"/>
                          </a:solidFill>
                        </a:rPr>
                        <a:t>32</a:t>
                      </a:r>
                      <a:r>
                        <a:rPr kumimoji="1" lang="ja-JP" altLang="en-US" sz="1050" b="1" dirty="0"/>
                        <a:t>文字以内</a:t>
                      </a:r>
                    </a:p>
                    <a:p>
                      <a:r>
                        <a:rPr kumimoji="1" lang="ja-JP" altLang="en-US" sz="1050" b="1" dirty="0"/>
                        <a:t>広告主名（</a:t>
                      </a:r>
                      <a:r>
                        <a:rPr kumimoji="1" lang="en-US" altLang="ja-JP" sz="1050" b="1" dirty="0"/>
                        <a:t>※</a:t>
                      </a:r>
                      <a:r>
                        <a:rPr kumimoji="1" lang="ja-JP" altLang="en-US" sz="1050" b="1" dirty="0"/>
                        <a:t>長い社名は表示できない場合があります）</a:t>
                      </a:r>
                    </a:p>
                  </a:txBody>
                  <a:tcPr marL="72000" marR="72000" marT="72000" marB="36000">
                    <a:solidFill>
                      <a:srgbClr val="FFF4D1"/>
                    </a:solidFill>
                  </a:tcPr>
                </a:tc>
                <a:extLst>
                  <a:ext uri="{0D108BD9-81ED-4DB2-BD59-A6C34878D82A}">
                    <a16:rowId xmlns:a16="http://schemas.microsoft.com/office/drawing/2014/main" val="2918322274"/>
                  </a:ext>
                </a:extLst>
              </a:tr>
              <a:tr h="559626">
                <a:tc>
                  <a:txBody>
                    <a:bodyPr/>
                    <a:lstStyle/>
                    <a:p>
                      <a:r>
                        <a:rPr kumimoji="1" lang="ja-JP" altLang="en-US" sz="1050" b="1" dirty="0"/>
                        <a:t>配信数</a:t>
                      </a:r>
                      <a:r>
                        <a:rPr kumimoji="1" lang="en-US" altLang="ja-JP" sz="1050" b="1" dirty="0"/>
                        <a:t>/</a:t>
                      </a:r>
                      <a:r>
                        <a:rPr kumimoji="1" lang="ja-JP" altLang="en-US" sz="1050" b="1" dirty="0"/>
                        <a:t>配信日</a:t>
                      </a:r>
                    </a:p>
                  </a:txBody>
                  <a:tcPr marL="72000" marR="72000" marT="72000" marB="36000">
                    <a:solidFill>
                      <a:srgbClr val="FFF4D1"/>
                    </a:solidFill>
                  </a:tcPr>
                </a:tc>
                <a:tc>
                  <a:txBody>
                    <a:bodyPr/>
                    <a:lstStyle/>
                    <a:p>
                      <a:pPr lvl="0" algn="l">
                        <a:lnSpc>
                          <a:spcPct val="100000"/>
                        </a:lnSpc>
                        <a:spcBef>
                          <a:spcPts val="0"/>
                        </a:spcBef>
                        <a:spcAft>
                          <a:spcPts val="0"/>
                        </a:spcAft>
                        <a:buNone/>
                      </a:pPr>
                      <a:r>
                        <a:rPr lang="ja-JP" altLang="en-US" sz="1050" b="1" i="0" u="none" strike="noStrike" noProof="0" dirty="0">
                          <a:solidFill>
                            <a:srgbClr val="000000"/>
                          </a:solidFill>
                          <a:latin typeface="游ゴシック"/>
                          <a:ea typeface="+mn-ea"/>
                        </a:rPr>
                        <a:t>日経ウーマン </a:t>
                      </a:r>
                      <a:r>
                        <a:rPr lang="en-US" altLang="ja-JP" sz="1050" b="1" i="0" u="none" strike="noStrike" noProof="0" dirty="0">
                          <a:solidFill>
                            <a:srgbClr val="000000"/>
                          </a:solidFill>
                          <a:latin typeface="游ゴシック"/>
                          <a:ea typeface="+mn-ea"/>
                        </a:rPr>
                        <a:t>Today's Topic</a:t>
                      </a:r>
                      <a:r>
                        <a:rPr lang="ja-JP" sz="1050" b="1" i="0" u="none" strike="noStrike" noProof="0" dirty="0">
                          <a:solidFill>
                            <a:srgbClr val="000000"/>
                          </a:solidFill>
                          <a:latin typeface="游ゴシック"/>
                          <a:ea typeface="游ゴシック"/>
                        </a:rPr>
                        <a:t>：</a:t>
                      </a:r>
                      <a:r>
                        <a:rPr kumimoji="1" lang="ja-JP" sz="1050" b="1" i="0" u="none" strike="noStrike" noProof="0" dirty="0">
                          <a:solidFill>
                            <a:srgbClr val="000000"/>
                          </a:solidFill>
                          <a:latin typeface="游ゴシック"/>
                          <a:ea typeface="游ゴシック"/>
                        </a:rPr>
                        <a:t>配信数</a:t>
                      </a:r>
                      <a:r>
                        <a:rPr lang="ja-JP" sz="1050" b="1" i="0" u="none" strike="noStrike" noProof="0" dirty="0">
                          <a:solidFill>
                            <a:srgbClr val="000000"/>
                          </a:solidFill>
                          <a:latin typeface="游ゴシック"/>
                          <a:ea typeface="游ゴシック"/>
                        </a:rPr>
                        <a:t>  </a:t>
                      </a:r>
                      <a:r>
                        <a:rPr lang="ja-JP" altLang="en-US" sz="1050" b="1" i="0" u="none" strike="noStrike" noProof="0" dirty="0">
                          <a:solidFill>
                            <a:srgbClr val="000000"/>
                          </a:solidFill>
                          <a:latin typeface="游ゴシック"/>
                          <a:ea typeface="游ゴシック"/>
                        </a:rPr>
                        <a:t>約</a:t>
                      </a:r>
                      <a:r>
                        <a:rPr lang="en-US" altLang="ja-JP" sz="1050" b="1" i="0" u="none" strike="noStrike" noProof="0" dirty="0">
                          <a:solidFill>
                            <a:srgbClr val="000000"/>
                          </a:solidFill>
                          <a:latin typeface="游ゴシック"/>
                          <a:ea typeface="游ゴシック"/>
                        </a:rPr>
                        <a:t>25</a:t>
                      </a:r>
                      <a:r>
                        <a:rPr lang="ja-JP" altLang="en-US" sz="1050" b="1" i="0" u="none" strike="noStrike" noProof="0" dirty="0">
                          <a:solidFill>
                            <a:srgbClr val="000000"/>
                          </a:solidFill>
                          <a:latin typeface="游ゴシック"/>
                          <a:ea typeface="游ゴシック"/>
                        </a:rPr>
                        <a:t>万通、</a:t>
                      </a:r>
                      <a:endParaRPr lang="en-US" altLang="ja-JP" sz="1050" b="1" i="0" u="none" strike="noStrike" noProof="0" dirty="0">
                        <a:solidFill>
                          <a:srgbClr val="000000"/>
                        </a:solidFill>
                        <a:latin typeface="游ゴシック"/>
                        <a:ea typeface="游ゴシック"/>
                      </a:endParaRPr>
                    </a:p>
                    <a:p>
                      <a:pPr lvl="0" algn="l">
                        <a:lnSpc>
                          <a:spcPct val="100000"/>
                        </a:lnSpc>
                        <a:spcBef>
                          <a:spcPts val="0"/>
                        </a:spcBef>
                        <a:spcAft>
                          <a:spcPts val="0"/>
                        </a:spcAft>
                        <a:buNone/>
                      </a:pPr>
                      <a:r>
                        <a:rPr lang="ja-JP" altLang="en-US" sz="1050" b="1" i="0" u="none" strike="noStrike" noProof="0" dirty="0">
                          <a:solidFill>
                            <a:srgbClr val="000000"/>
                          </a:solidFill>
                          <a:latin typeface="游ゴシック"/>
                          <a:ea typeface="游ゴシック"/>
                        </a:rPr>
                        <a:t>　　　　　　　　　　　　</a:t>
                      </a:r>
                      <a:r>
                        <a:rPr lang="ja-JP" altLang="en-US" sz="1050" b="1" i="0" u="none" strike="noStrike" noProof="0" dirty="0">
                          <a:solidFill>
                            <a:srgbClr val="FF0000"/>
                          </a:solidFill>
                          <a:latin typeface="游ゴシック"/>
                          <a:ea typeface="游ゴシック"/>
                        </a:rPr>
                        <a:t>　　祝日を除く</a:t>
                      </a:r>
                      <a:r>
                        <a:rPr lang="ja-JP" sz="1050" b="1" i="0" u="none" strike="noStrike" noProof="0" dirty="0">
                          <a:solidFill>
                            <a:srgbClr val="FF0000"/>
                          </a:solidFill>
                          <a:latin typeface="游ゴシック"/>
                          <a:ea typeface="游ゴシック"/>
                        </a:rPr>
                        <a:t>毎週</a:t>
                      </a:r>
                      <a:r>
                        <a:rPr lang="en-US" altLang="ja-JP" sz="1050" b="1" i="0" u="none" strike="noStrike" noProof="0" dirty="0">
                          <a:solidFill>
                            <a:srgbClr val="FF0000"/>
                          </a:solidFill>
                          <a:latin typeface="游ゴシック"/>
                          <a:ea typeface="游ゴシック"/>
                        </a:rPr>
                        <a:t> </a:t>
                      </a:r>
                      <a:r>
                        <a:rPr lang="ja-JP" sz="1050" b="1" i="0" u="none" strike="noStrike" noProof="0" dirty="0">
                          <a:solidFill>
                            <a:srgbClr val="FF0000"/>
                          </a:solidFill>
                          <a:latin typeface="游ゴシック"/>
                          <a:ea typeface="游ゴシック"/>
                        </a:rPr>
                        <a:t>月</a:t>
                      </a:r>
                      <a:r>
                        <a:rPr lang="ja-JP" altLang="en-US" sz="1050" b="1" i="0" u="none" strike="noStrike" noProof="0" dirty="0">
                          <a:solidFill>
                            <a:srgbClr val="FF0000"/>
                          </a:solidFill>
                          <a:latin typeface="游ゴシック"/>
                          <a:ea typeface="游ゴシック"/>
                        </a:rPr>
                        <a:t>～金配信</a:t>
                      </a:r>
                      <a:endParaRPr lang="en-US" altLang="ja-JP" sz="1050" b="1" i="0" u="none" strike="noStrike" noProof="0" dirty="0">
                        <a:solidFill>
                          <a:srgbClr val="FF0000"/>
                        </a:solidFill>
                        <a:latin typeface="游ゴシック"/>
                        <a:ea typeface="游ゴシック"/>
                      </a:endParaRPr>
                    </a:p>
                    <a:p>
                      <a:pPr lvl="0" algn="l">
                        <a:lnSpc>
                          <a:spcPct val="100000"/>
                        </a:lnSpc>
                        <a:spcBef>
                          <a:spcPts val="0"/>
                        </a:spcBef>
                        <a:spcAft>
                          <a:spcPts val="0"/>
                        </a:spcAft>
                        <a:buNone/>
                      </a:pPr>
                      <a:r>
                        <a:rPr kumimoji="1" lang="ja-JP" altLang="en-US" sz="1050" b="1" i="0" u="none" strike="noStrike" noProof="0" dirty="0">
                          <a:solidFill>
                            <a:srgbClr val="000000"/>
                          </a:solidFill>
                          <a:latin typeface="游ゴシック"/>
                          <a:ea typeface="游ゴシック"/>
                        </a:rPr>
                        <a:t>　　　　　　　　　　　　　（広告掲載は月、火、水、木、金）</a:t>
                      </a:r>
                      <a:endParaRPr kumimoji="1" lang="ja-JP" altLang="en-US" sz="1050" dirty="0"/>
                    </a:p>
                    <a:p>
                      <a:pPr lvl="0" algn="l">
                        <a:lnSpc>
                          <a:spcPct val="100000"/>
                        </a:lnSpc>
                        <a:spcBef>
                          <a:spcPts val="0"/>
                        </a:spcBef>
                        <a:spcAft>
                          <a:spcPts val="0"/>
                        </a:spcAft>
                        <a:buNone/>
                      </a:pPr>
                      <a:r>
                        <a:rPr lang="ja-JP" altLang="en-US" sz="1050" b="1" i="0" u="none" strike="noStrike" noProof="0" dirty="0">
                          <a:solidFill>
                            <a:srgbClr val="000000"/>
                          </a:solidFill>
                          <a:latin typeface="游ゴシック"/>
                          <a:ea typeface="+mn-ea"/>
                        </a:rPr>
                        <a:t>子育て・教育 必読ガイド </a:t>
                      </a:r>
                      <a:r>
                        <a:rPr lang="en-US" altLang="ja-JP" sz="1050" b="1" i="0" u="none" strike="noStrike" noProof="0" dirty="0">
                          <a:solidFill>
                            <a:srgbClr val="000000"/>
                          </a:solidFill>
                          <a:latin typeface="游ゴシック"/>
                          <a:ea typeface="+mn-ea"/>
                        </a:rPr>
                        <a:t>by </a:t>
                      </a:r>
                      <a:r>
                        <a:rPr lang="ja-JP" altLang="en-US" sz="1050" b="1" i="0" u="none" strike="noStrike" noProof="0" dirty="0">
                          <a:solidFill>
                            <a:srgbClr val="000000"/>
                          </a:solidFill>
                          <a:latin typeface="游ゴシック"/>
                          <a:ea typeface="+mn-ea"/>
                        </a:rPr>
                        <a:t>日経ウーマン</a:t>
                      </a:r>
                      <a:r>
                        <a:rPr lang="ja-JP" sz="1050" b="1" i="0" u="none" strike="noStrike" noProof="0" dirty="0">
                          <a:solidFill>
                            <a:srgbClr val="000000"/>
                          </a:solidFill>
                          <a:latin typeface="游ゴシック"/>
                          <a:ea typeface="游ゴシック"/>
                        </a:rPr>
                        <a:t>：</a:t>
                      </a:r>
                      <a:endParaRPr lang="en-US" altLang="ja-JP" sz="1050" b="1" i="0" u="none" strike="noStrike" noProof="0" dirty="0">
                        <a:solidFill>
                          <a:srgbClr val="000000"/>
                        </a:solidFill>
                        <a:latin typeface="游ゴシック"/>
                        <a:ea typeface="游ゴシック"/>
                      </a:endParaRPr>
                    </a:p>
                    <a:p>
                      <a:pPr lvl="0" algn="l">
                        <a:lnSpc>
                          <a:spcPct val="100000"/>
                        </a:lnSpc>
                        <a:spcBef>
                          <a:spcPts val="0"/>
                        </a:spcBef>
                        <a:spcAft>
                          <a:spcPts val="0"/>
                        </a:spcAft>
                        <a:buNone/>
                      </a:pPr>
                      <a:r>
                        <a:rPr kumimoji="1" lang="ja-JP" altLang="en-US" sz="1050" b="1" i="0" u="none" strike="noStrike" noProof="0" dirty="0">
                          <a:solidFill>
                            <a:srgbClr val="000000"/>
                          </a:solidFill>
                          <a:latin typeface="游ゴシック"/>
                          <a:ea typeface="游ゴシック"/>
                        </a:rPr>
                        <a:t>　　　　　　　　　　　</a:t>
                      </a:r>
                      <a:r>
                        <a:rPr kumimoji="1" lang="ja-JP" sz="1050" b="1" i="0" u="none" strike="noStrike" noProof="0" dirty="0">
                          <a:solidFill>
                            <a:srgbClr val="000000"/>
                          </a:solidFill>
                          <a:latin typeface="游ゴシック"/>
                          <a:ea typeface="游ゴシック"/>
                        </a:rPr>
                        <a:t>配信</a:t>
                      </a:r>
                      <a:r>
                        <a:rPr lang="ja-JP" sz="1050" b="1" i="0" u="none" strike="noStrike" noProof="0" dirty="0">
                          <a:solidFill>
                            <a:srgbClr val="000000"/>
                          </a:solidFill>
                          <a:latin typeface="游ゴシック"/>
                          <a:ea typeface="游ゴシック"/>
                        </a:rPr>
                        <a:t>数</a:t>
                      </a:r>
                      <a:r>
                        <a:rPr lang="ja-JP" altLang="en-US" sz="1050" b="1" i="0" u="none" strike="noStrike" noProof="0" dirty="0">
                          <a:solidFill>
                            <a:srgbClr val="000000"/>
                          </a:solidFill>
                          <a:latin typeface="Trebuchet MS"/>
                          <a:ea typeface="游ゴシック"/>
                        </a:rPr>
                        <a:t>約</a:t>
                      </a:r>
                      <a:r>
                        <a:rPr lang="en-US" altLang="ja-JP" sz="1050" b="1" i="0" u="none" strike="noStrike" noProof="0" dirty="0">
                          <a:solidFill>
                            <a:srgbClr val="000000"/>
                          </a:solidFill>
                          <a:latin typeface="Trebuchet MS"/>
                          <a:ea typeface="游ゴシック"/>
                        </a:rPr>
                        <a:t>15</a:t>
                      </a:r>
                      <a:r>
                        <a:rPr lang="ja-JP" altLang="en-US" sz="1050" b="1" i="0" u="none" strike="noStrike" noProof="0" dirty="0">
                          <a:solidFill>
                            <a:srgbClr val="000000"/>
                          </a:solidFill>
                          <a:latin typeface="Trebuchet MS"/>
                          <a:ea typeface="游ゴシック"/>
                        </a:rPr>
                        <a:t>万通</a:t>
                      </a:r>
                      <a:r>
                        <a:rPr lang="ja-JP" altLang="en-US" sz="1050" b="1" i="0" u="none" strike="noStrike" noProof="0" dirty="0">
                          <a:solidFill>
                            <a:srgbClr val="000000"/>
                          </a:solidFill>
                          <a:latin typeface="游ゴシック"/>
                          <a:ea typeface="游ゴシック"/>
                        </a:rPr>
                        <a:t>、</a:t>
                      </a:r>
                      <a:r>
                        <a:rPr lang="ja-JP" sz="1050" b="1" i="0" u="none" strike="noStrike" noProof="0" dirty="0">
                          <a:solidFill>
                            <a:srgbClr val="000000"/>
                          </a:solidFill>
                          <a:latin typeface="游ゴシック"/>
                          <a:ea typeface="游ゴシック"/>
                        </a:rPr>
                        <a:t>毎週</a:t>
                      </a:r>
                      <a:r>
                        <a:rPr lang="en-US" altLang="ja-JP" sz="1050" b="1" i="0" u="none" strike="noStrike" noProof="0" dirty="0">
                          <a:solidFill>
                            <a:srgbClr val="000000"/>
                          </a:solidFill>
                          <a:latin typeface="游ゴシック"/>
                          <a:ea typeface="游ゴシック"/>
                        </a:rPr>
                        <a:t> </a:t>
                      </a:r>
                      <a:r>
                        <a:rPr lang="ja-JP" sz="1050" b="1" i="0" u="none" strike="noStrike" noProof="0" dirty="0">
                          <a:solidFill>
                            <a:srgbClr val="000000"/>
                          </a:solidFill>
                          <a:latin typeface="游ゴシック"/>
                          <a:ea typeface="游ゴシック"/>
                        </a:rPr>
                        <a:t>月・水・金</a:t>
                      </a:r>
                      <a:r>
                        <a:rPr lang="ja-JP" altLang="en-US" sz="1050" b="1" i="0" u="none" strike="noStrike" noProof="0" dirty="0">
                          <a:solidFill>
                            <a:srgbClr val="000000"/>
                          </a:solidFill>
                          <a:latin typeface="游ゴシック"/>
                          <a:ea typeface="游ゴシック"/>
                        </a:rPr>
                        <a:t>配信</a:t>
                      </a:r>
                      <a:endParaRPr lang="ja-JP" sz="1050" dirty="0"/>
                    </a:p>
                    <a:p>
                      <a:pPr lvl="0" algn="l">
                        <a:lnSpc>
                          <a:spcPct val="100000"/>
                        </a:lnSpc>
                        <a:spcBef>
                          <a:spcPts val="0"/>
                        </a:spcBef>
                        <a:spcAft>
                          <a:spcPts val="0"/>
                        </a:spcAft>
                        <a:buNone/>
                      </a:pPr>
                      <a:r>
                        <a:rPr lang="ja-JP" sz="1050" b="1" i="0" u="none" strike="noStrike" noProof="0" dirty="0">
                          <a:solidFill>
                            <a:srgbClr val="000000"/>
                          </a:solidFill>
                          <a:latin typeface="游ゴシック"/>
                          <a:ea typeface="游ゴシック"/>
                        </a:rPr>
                        <a:t>　　　　　　　　　　　　    </a:t>
                      </a:r>
                      <a:r>
                        <a:rPr lang="ja-JP" altLang="en-US" sz="1050" b="1" i="0" u="none" strike="noStrike" noProof="0" dirty="0">
                          <a:solidFill>
                            <a:srgbClr val="000000"/>
                          </a:solidFill>
                          <a:latin typeface="游ゴシック"/>
                          <a:ea typeface="游ゴシック"/>
                        </a:rPr>
                        <a:t>　　　　 </a:t>
                      </a:r>
                      <a:r>
                        <a:rPr lang="ja-JP" sz="1050" b="1" i="0" u="none" strike="noStrike" noProof="0" dirty="0">
                          <a:solidFill>
                            <a:srgbClr val="000000"/>
                          </a:solidFill>
                          <a:latin typeface="游ゴシック"/>
                          <a:ea typeface="游ゴシック"/>
                        </a:rPr>
                        <a:t>  （広告掲載は</a:t>
                      </a:r>
                      <a:r>
                        <a:rPr lang="ja-JP" altLang="en-US" sz="1050" b="1" i="0" u="none" strike="noStrike" noProof="0" dirty="0">
                          <a:solidFill>
                            <a:srgbClr val="FF0000"/>
                          </a:solidFill>
                          <a:latin typeface="游ゴシック"/>
                          <a:ea typeface="游ゴシック"/>
                        </a:rPr>
                        <a:t>月</a:t>
                      </a:r>
                      <a:r>
                        <a:rPr lang="ja-JP" altLang="en-US" sz="1050" b="1" i="0" u="none" strike="noStrike" noProof="0" dirty="0">
                          <a:solidFill>
                            <a:srgbClr val="000000"/>
                          </a:solidFill>
                          <a:latin typeface="游ゴシック"/>
                          <a:ea typeface="游ゴシック"/>
                        </a:rPr>
                        <a:t>、</a:t>
                      </a:r>
                      <a:r>
                        <a:rPr lang="ja-JP" sz="1050" b="1" i="0" u="none" strike="noStrike" noProof="0" dirty="0">
                          <a:solidFill>
                            <a:srgbClr val="000000"/>
                          </a:solidFill>
                          <a:latin typeface="游ゴシック"/>
                          <a:ea typeface="游ゴシック"/>
                        </a:rPr>
                        <a:t>水、金）</a:t>
                      </a:r>
                      <a:endParaRPr lang="en-US" altLang="ja-JP" sz="1050" b="1" i="0" u="none" strike="noStrike" noProof="0" dirty="0">
                        <a:solidFill>
                          <a:srgbClr val="000000"/>
                        </a:solidFill>
                        <a:latin typeface="游ゴシック"/>
                        <a:ea typeface="游ゴシック"/>
                      </a:endParaRPr>
                    </a:p>
                    <a:p>
                      <a:pPr lvl="0" algn="l">
                        <a:lnSpc>
                          <a:spcPct val="100000"/>
                        </a:lnSpc>
                        <a:spcBef>
                          <a:spcPts val="0"/>
                        </a:spcBef>
                        <a:spcAft>
                          <a:spcPts val="0"/>
                        </a:spcAft>
                        <a:buNone/>
                      </a:pPr>
                      <a:r>
                        <a:rPr lang="ja-JP" altLang="en-US" sz="1050" b="1" i="0" u="none" strike="noStrike" noProof="0" dirty="0">
                          <a:solidFill>
                            <a:srgbClr val="FF0000"/>
                          </a:solidFill>
                          <a:latin typeface="游ゴシック"/>
                          <a:ea typeface="+mn-ea"/>
                        </a:rPr>
                        <a:t>「</a:t>
                      </a:r>
                      <a:r>
                        <a:rPr lang="en-US" altLang="ja-JP" sz="1050" b="1" i="0" u="none" strike="noStrike" noProof="0" dirty="0">
                          <a:solidFill>
                            <a:srgbClr val="FF0000"/>
                          </a:solidFill>
                          <a:latin typeface="游ゴシック"/>
                          <a:ea typeface="+mn-ea"/>
                        </a:rPr>
                        <a:t>DEI</a:t>
                      </a:r>
                      <a:r>
                        <a:rPr lang="ja-JP" altLang="en-US" sz="1050" b="1" i="0" u="none" strike="noStrike" noProof="0" dirty="0">
                          <a:solidFill>
                            <a:srgbClr val="FF0000"/>
                          </a:solidFill>
                          <a:latin typeface="游ゴシック"/>
                          <a:ea typeface="+mn-ea"/>
                        </a:rPr>
                        <a:t>」最前線 </a:t>
                      </a:r>
                      <a:r>
                        <a:rPr lang="en-US" altLang="ja-JP" sz="1050" b="1" i="0" u="none" strike="noStrike" noProof="0" dirty="0">
                          <a:solidFill>
                            <a:srgbClr val="FF0000"/>
                          </a:solidFill>
                          <a:latin typeface="游ゴシック"/>
                          <a:ea typeface="+mn-ea"/>
                        </a:rPr>
                        <a:t>by </a:t>
                      </a:r>
                      <a:r>
                        <a:rPr lang="ja-JP" altLang="en-US" sz="1050" b="1" i="0" u="none" strike="noStrike" noProof="0" dirty="0">
                          <a:solidFill>
                            <a:srgbClr val="FF0000"/>
                          </a:solidFill>
                          <a:latin typeface="游ゴシック"/>
                          <a:ea typeface="+mn-ea"/>
                        </a:rPr>
                        <a:t>日経ウーマン：</a:t>
                      </a:r>
                      <a:endParaRPr lang="en-US" altLang="ja-JP" sz="1050" b="1" i="0" u="none" strike="noStrike" noProof="0" dirty="0">
                        <a:solidFill>
                          <a:srgbClr val="FF0000"/>
                        </a:solidFill>
                        <a:latin typeface="游ゴシック"/>
                        <a:ea typeface="+mn-ea"/>
                      </a:endParaRPr>
                    </a:p>
                    <a:p>
                      <a:pPr lvl="0" algn="l">
                        <a:lnSpc>
                          <a:spcPct val="100000"/>
                        </a:lnSpc>
                        <a:spcBef>
                          <a:spcPts val="0"/>
                        </a:spcBef>
                        <a:spcAft>
                          <a:spcPts val="0"/>
                        </a:spcAft>
                        <a:buNone/>
                      </a:pPr>
                      <a:r>
                        <a:rPr lang="ja-JP" altLang="en-US" sz="1050" b="1" i="0" u="none" strike="noStrike" noProof="0" dirty="0">
                          <a:solidFill>
                            <a:srgbClr val="FF0000"/>
                          </a:solidFill>
                          <a:latin typeface="游ゴシック"/>
                          <a:ea typeface="+mn-ea"/>
                        </a:rPr>
                        <a:t>　　　</a:t>
                      </a:r>
                      <a:r>
                        <a:rPr kumimoji="1" lang="ja-JP" altLang="ja-JP" sz="1050" b="1" i="0" u="none" strike="noStrike" noProof="0" dirty="0">
                          <a:solidFill>
                            <a:srgbClr val="FF0000"/>
                          </a:solidFill>
                          <a:latin typeface="游ゴシック"/>
                          <a:ea typeface="+mn-ea"/>
                        </a:rPr>
                        <a:t>配信数</a:t>
                      </a:r>
                      <a:r>
                        <a:rPr lang="ja-JP" altLang="ja-JP" sz="1050" b="1" i="0" u="none" strike="noStrike" noProof="0" dirty="0">
                          <a:solidFill>
                            <a:srgbClr val="FF0000"/>
                          </a:solidFill>
                          <a:latin typeface="游ゴシック"/>
                          <a:ea typeface="+mn-ea"/>
                        </a:rPr>
                        <a:t>  </a:t>
                      </a:r>
                      <a:r>
                        <a:rPr lang="ja-JP" altLang="en-US" sz="1050" b="1" i="0" u="none" strike="noStrike" noProof="0" dirty="0">
                          <a:solidFill>
                            <a:srgbClr val="FF0000"/>
                          </a:solidFill>
                          <a:latin typeface="游ゴシック"/>
                          <a:ea typeface="+mn-ea"/>
                        </a:rPr>
                        <a:t>約</a:t>
                      </a:r>
                      <a:r>
                        <a:rPr lang="en-US" altLang="ja-JP" sz="1050" b="1" i="0" u="none" strike="noStrike" noProof="0" dirty="0">
                          <a:solidFill>
                            <a:srgbClr val="FF0000"/>
                          </a:solidFill>
                          <a:latin typeface="游ゴシック"/>
                          <a:ea typeface="+mn-ea"/>
                        </a:rPr>
                        <a:t>25</a:t>
                      </a:r>
                      <a:r>
                        <a:rPr lang="ja-JP" altLang="en-US" sz="1050" b="1" i="0" u="none" strike="noStrike" noProof="0" dirty="0">
                          <a:solidFill>
                            <a:srgbClr val="FF0000"/>
                          </a:solidFill>
                          <a:latin typeface="游ゴシック"/>
                          <a:ea typeface="+mn-ea"/>
                        </a:rPr>
                        <a:t>万通、祝日を除く</a:t>
                      </a:r>
                      <a:r>
                        <a:rPr lang="ja-JP" altLang="ja-JP" sz="1050" b="1" i="0" u="none" strike="noStrike" noProof="0" dirty="0">
                          <a:solidFill>
                            <a:srgbClr val="FF0000"/>
                          </a:solidFill>
                          <a:latin typeface="游ゴシック"/>
                          <a:ea typeface="+mn-ea"/>
                        </a:rPr>
                        <a:t>毎週</a:t>
                      </a:r>
                      <a:r>
                        <a:rPr lang="en-US" altLang="ja-JP" sz="1050" b="1" i="0" u="none" strike="noStrike" noProof="0" dirty="0">
                          <a:solidFill>
                            <a:srgbClr val="FF0000"/>
                          </a:solidFill>
                          <a:latin typeface="游ゴシック"/>
                          <a:ea typeface="+mn-ea"/>
                        </a:rPr>
                        <a:t> </a:t>
                      </a:r>
                      <a:r>
                        <a:rPr lang="ja-JP" altLang="en-US" sz="1050" b="1" i="0" u="none" strike="noStrike" noProof="0" dirty="0">
                          <a:solidFill>
                            <a:srgbClr val="FF0000"/>
                          </a:solidFill>
                          <a:latin typeface="游ゴシック"/>
                          <a:ea typeface="+mn-ea"/>
                        </a:rPr>
                        <a:t>水配信（広告掲載は水）</a:t>
                      </a:r>
                      <a:endParaRPr lang="en-US" altLang="ja-JP" sz="1050" b="1" i="0" u="none" strike="noStrike" noProof="0" dirty="0">
                        <a:solidFill>
                          <a:srgbClr val="FF0000"/>
                        </a:solidFill>
                        <a:latin typeface="游ゴシック"/>
                        <a:ea typeface="+mn-ea"/>
                      </a:endParaRPr>
                    </a:p>
                    <a:p>
                      <a:pPr lvl="0" algn="l">
                        <a:lnSpc>
                          <a:spcPct val="100000"/>
                        </a:lnSpc>
                        <a:spcBef>
                          <a:spcPts val="0"/>
                        </a:spcBef>
                        <a:spcAft>
                          <a:spcPts val="0"/>
                        </a:spcAft>
                        <a:buNone/>
                      </a:pPr>
                      <a:endParaRPr lang="ja-JP" sz="1050" dirty="0"/>
                    </a:p>
                  </a:txBody>
                  <a:tcPr marL="72000" marR="72000" marT="72000" marB="36000">
                    <a:solidFill>
                      <a:srgbClr val="FFF4D1"/>
                    </a:solidFill>
                  </a:tcPr>
                </a:tc>
                <a:extLst>
                  <a:ext uri="{0D108BD9-81ED-4DB2-BD59-A6C34878D82A}">
                    <a16:rowId xmlns:a16="http://schemas.microsoft.com/office/drawing/2014/main" val="4187047976"/>
                  </a:ext>
                </a:extLst>
              </a:tr>
              <a:tr h="294333">
                <a:tc>
                  <a:txBody>
                    <a:bodyPr/>
                    <a:lstStyle/>
                    <a:p>
                      <a:r>
                        <a:rPr kumimoji="1" lang="ja-JP" altLang="en-US" sz="1050" b="1" dirty="0"/>
                        <a:t>料金</a:t>
                      </a:r>
                    </a:p>
                  </a:txBody>
                  <a:tcPr marL="72000" marR="72000" marT="72000" marB="36000">
                    <a:solidFill>
                      <a:srgbClr val="FFF4D1"/>
                    </a:solidFill>
                  </a:tcPr>
                </a:tc>
                <a:tc>
                  <a:txBody>
                    <a:bodyPr/>
                    <a:lstStyle/>
                    <a:p>
                      <a:r>
                        <a:rPr kumimoji="1" lang="ja-JP" altLang="en-US" sz="1800" b="1" dirty="0"/>
                        <a:t>￥</a:t>
                      </a:r>
                      <a:r>
                        <a:rPr kumimoji="1" lang="en-US" altLang="ja-JP" sz="1800" b="1" dirty="0"/>
                        <a:t>200,000</a:t>
                      </a:r>
                      <a:r>
                        <a:rPr kumimoji="1" lang="en-US" altLang="ja-JP" sz="1050" b="1" dirty="0"/>
                        <a:t>/1</a:t>
                      </a:r>
                      <a:r>
                        <a:rPr kumimoji="1" lang="ja-JP" altLang="en-US" sz="1050" b="1" dirty="0"/>
                        <a:t>回</a:t>
                      </a:r>
                      <a:endParaRPr kumimoji="1" lang="en-US" altLang="ja-JP" sz="1050" b="1" dirty="0"/>
                    </a:p>
                  </a:txBody>
                  <a:tcPr marL="72000" marR="72000" marT="72000" marB="36000">
                    <a:solidFill>
                      <a:srgbClr val="FFF4D1"/>
                    </a:solidFill>
                  </a:tcPr>
                </a:tc>
                <a:extLst>
                  <a:ext uri="{0D108BD9-81ED-4DB2-BD59-A6C34878D82A}">
                    <a16:rowId xmlns:a16="http://schemas.microsoft.com/office/drawing/2014/main" val="3857387276"/>
                  </a:ext>
                </a:extLst>
              </a:tr>
              <a:tr h="337617">
                <a:tc>
                  <a:txBody>
                    <a:bodyPr/>
                    <a:lstStyle/>
                    <a:p>
                      <a:r>
                        <a:rPr kumimoji="1" lang="ja-JP" altLang="en-US" sz="1050" b="1" dirty="0"/>
                        <a:t>入稿〆切</a:t>
                      </a:r>
                    </a:p>
                  </a:txBody>
                  <a:tcPr marL="72000" marR="72000" marT="72000" marB="36000">
                    <a:solidFill>
                      <a:srgbClr val="FFF4D1"/>
                    </a:solidFill>
                  </a:tcPr>
                </a:tc>
                <a:tc>
                  <a:txBody>
                    <a:bodyPr/>
                    <a:lstStyle/>
                    <a:p>
                      <a:pPr marL="0" indent="0">
                        <a:lnSpc>
                          <a:spcPct val="150000"/>
                        </a:lnSpc>
                        <a:buFont typeface="Yu Gothic" panose="020B0400000000000000" pitchFamily="50" charset="-128"/>
                        <a:buNone/>
                      </a:pPr>
                      <a:r>
                        <a:rPr kumimoji="1" lang="en-US" altLang="ja-JP" sz="1050" b="1" dirty="0"/>
                        <a:t>5</a:t>
                      </a:r>
                      <a:r>
                        <a:rPr kumimoji="1" lang="ja-JP" altLang="en-US" sz="1050" b="1" dirty="0"/>
                        <a:t>営業日前</a:t>
                      </a:r>
                    </a:p>
                  </a:txBody>
                  <a:tcPr marL="72000" marR="72000" marT="72000" marB="36000">
                    <a:solidFill>
                      <a:srgbClr val="FFF4D1"/>
                    </a:solidFill>
                  </a:tcPr>
                </a:tc>
                <a:extLst>
                  <a:ext uri="{0D108BD9-81ED-4DB2-BD59-A6C34878D82A}">
                    <a16:rowId xmlns:a16="http://schemas.microsoft.com/office/drawing/2014/main" val="486803579"/>
                  </a:ext>
                </a:extLst>
              </a:tr>
              <a:tr h="934938">
                <a:tc>
                  <a:txBody>
                    <a:bodyPr/>
                    <a:lstStyle/>
                    <a:p>
                      <a:r>
                        <a:rPr kumimoji="1" lang="ja-JP" altLang="en-US" sz="1050" b="1" dirty="0"/>
                        <a:t>備考</a:t>
                      </a:r>
                    </a:p>
                  </a:txBody>
                  <a:tcPr marL="72000" marR="72000" marT="72000" marB="36000">
                    <a:solidFill>
                      <a:srgbClr val="FFF4D1"/>
                    </a:solidFill>
                  </a:tcPr>
                </a:tc>
                <a:tc>
                  <a:txBody>
                    <a:bodyPr/>
                    <a:lstStyle/>
                    <a:p>
                      <a:pPr marL="171450" indent="-171450">
                        <a:lnSpc>
                          <a:spcPct val="100000"/>
                        </a:lnSpc>
                        <a:buFont typeface="Yu Gothic" panose="020B0400000000000000" pitchFamily="50" charset="-128"/>
                        <a:buChar char="※"/>
                      </a:pPr>
                      <a:r>
                        <a:rPr lang="ja-JP" altLang="en-US" sz="900" b="1" dirty="0"/>
                        <a:t>料金には別途消費税がかかります。</a:t>
                      </a:r>
                      <a:endParaRPr lang="en-US" altLang="ja-JP" sz="900" b="1" dirty="0"/>
                    </a:p>
                    <a:p>
                      <a:pPr marL="171450" indent="-171450">
                        <a:lnSpc>
                          <a:spcPct val="100000"/>
                        </a:lnSpc>
                        <a:buFont typeface="Yu Gothic" panose="020B0400000000000000" pitchFamily="50" charset="-128"/>
                        <a:buChar char="※"/>
                      </a:pPr>
                      <a:r>
                        <a:rPr lang="ja-JP" altLang="en-US" sz="900" b="1" dirty="0"/>
                        <a:t>料金、枠数、仕様等は、予告なく変更する場合がございます。</a:t>
                      </a:r>
                      <a:endParaRPr lang="en-US" altLang="ja-JP" sz="900" b="1" dirty="0"/>
                    </a:p>
                    <a:p>
                      <a:pPr marL="171450" indent="-171450">
                        <a:lnSpc>
                          <a:spcPct val="100000"/>
                        </a:lnSpc>
                        <a:buFont typeface="Yu Gothic" panose="020B0400000000000000" pitchFamily="50" charset="-128"/>
                        <a:buChar char="※"/>
                      </a:pPr>
                      <a:r>
                        <a:rPr lang="ja-JP" altLang="en-US" sz="900" b="1" dirty="0"/>
                        <a:t>申込み、入稿については別途資料でご確認ください。</a:t>
                      </a:r>
                      <a:endParaRPr lang="en-US" altLang="ja-JP" sz="900" b="1" dirty="0"/>
                    </a:p>
                    <a:p>
                      <a:pPr marL="171450" marR="0" lvl="0" indent="-171450" algn="l" defTabSz="914400" rtl="0" eaLnBrk="1" fontAlgn="auto" latinLnBrk="0" hangingPunct="1">
                        <a:lnSpc>
                          <a:spcPct val="100000"/>
                        </a:lnSpc>
                        <a:spcBef>
                          <a:spcPts val="0"/>
                        </a:spcBef>
                        <a:spcAft>
                          <a:spcPts val="0"/>
                        </a:spcAft>
                        <a:buClrTx/>
                        <a:buSzTx/>
                        <a:buFont typeface="Yu Gothic" panose="020B0400000000000000" pitchFamily="50" charset="-128"/>
                        <a:buChar char="※"/>
                        <a:tabLst/>
                        <a:defRPr/>
                      </a:pPr>
                      <a:r>
                        <a:rPr kumimoji="1" lang="ja-JP" altLang="en-US" sz="900" b="1" dirty="0"/>
                        <a:t>最新の配信数は、別資料「メール媒体一覧表」をご覧ください。</a:t>
                      </a:r>
                      <a:endParaRPr kumimoji="1" lang="en-US" altLang="ja-JP" sz="900" b="1" dirty="0"/>
                    </a:p>
                    <a:p>
                      <a:pPr marL="171450" marR="0" lvl="0" indent="-171450" algn="l" defTabSz="914400" rtl="0" eaLnBrk="1" fontAlgn="auto" latinLnBrk="0" hangingPunct="1">
                        <a:lnSpc>
                          <a:spcPct val="100000"/>
                        </a:lnSpc>
                        <a:spcBef>
                          <a:spcPts val="0"/>
                        </a:spcBef>
                        <a:spcAft>
                          <a:spcPts val="0"/>
                        </a:spcAft>
                        <a:buClrTx/>
                        <a:buSzTx/>
                        <a:buFont typeface="Yu Gothic" panose="020B0400000000000000" pitchFamily="50" charset="-128"/>
                        <a:buChar char="※"/>
                        <a:tabLst/>
                        <a:defRPr/>
                      </a:pPr>
                      <a:r>
                        <a:rPr kumimoji="1" lang="ja-JP" altLang="en-US" sz="900" b="1" dirty="0"/>
                        <a:t>配信日は年末年始・祝祭日をのぞきます。</a:t>
                      </a:r>
                      <a:endParaRPr kumimoji="1" lang="en-US" altLang="ja-JP" sz="900" b="1" dirty="0"/>
                    </a:p>
                  </a:txBody>
                  <a:tcPr marL="72000" marR="72000" marT="72000" marB="36000">
                    <a:solidFill>
                      <a:srgbClr val="FFF4D1"/>
                    </a:solidFill>
                  </a:tcPr>
                </a:tc>
                <a:extLst>
                  <a:ext uri="{0D108BD9-81ED-4DB2-BD59-A6C34878D82A}">
                    <a16:rowId xmlns:a16="http://schemas.microsoft.com/office/drawing/2014/main" val="160517368"/>
                  </a:ext>
                </a:extLst>
              </a:tr>
            </a:tbl>
          </a:graphicData>
        </a:graphic>
      </p:graphicFrame>
      <p:pic>
        <p:nvPicPr>
          <p:cNvPr id="19" name="図 18">
            <a:extLst>
              <a:ext uri="{FF2B5EF4-FFF2-40B4-BE49-F238E27FC236}">
                <a16:creationId xmlns:a16="http://schemas.microsoft.com/office/drawing/2014/main" id="{0D72ADAF-1616-4075-95A0-C9B0ADB763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4755" y="2568023"/>
            <a:ext cx="887026" cy="223855"/>
          </a:xfrm>
          <a:prstGeom prst="rect">
            <a:avLst/>
          </a:prstGeom>
        </p:spPr>
      </p:pic>
      <p:sp>
        <p:nvSpPr>
          <p:cNvPr id="22" name="大かっこ 21">
            <a:extLst>
              <a:ext uri="{FF2B5EF4-FFF2-40B4-BE49-F238E27FC236}">
                <a16:creationId xmlns:a16="http://schemas.microsoft.com/office/drawing/2014/main" id="{D5654C37-01F4-4F37-8258-50D0564B7D59}"/>
              </a:ext>
            </a:extLst>
          </p:cNvPr>
          <p:cNvSpPr/>
          <p:nvPr/>
        </p:nvSpPr>
        <p:spPr>
          <a:xfrm>
            <a:off x="2677672" y="1022004"/>
            <a:ext cx="6981817" cy="541558"/>
          </a:xfrm>
          <a:prstGeom prst="bracketPair">
            <a:avLst>
              <a:gd name="adj" fmla="val 13323"/>
            </a:avLst>
          </a:prstGeom>
          <a:ln w="76200">
            <a:solidFill>
              <a:srgbClr val="EE5B14"/>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游ゴシック"/>
              <a:cs typeface="+mn-cs"/>
            </a:endParaRPr>
          </a:p>
        </p:txBody>
      </p:sp>
      <p:sp>
        <p:nvSpPr>
          <p:cNvPr id="23" name="テキスト ボックス 22">
            <a:extLst>
              <a:ext uri="{FF2B5EF4-FFF2-40B4-BE49-F238E27FC236}">
                <a16:creationId xmlns:a16="http://schemas.microsoft.com/office/drawing/2014/main" id="{AA81DD37-E99E-4E46-81B1-75CEEAA3138F}"/>
              </a:ext>
            </a:extLst>
          </p:cNvPr>
          <p:cNvSpPr txBox="1"/>
          <p:nvPr/>
        </p:nvSpPr>
        <p:spPr>
          <a:xfrm>
            <a:off x="2135560" y="1037623"/>
            <a:ext cx="8101685" cy="482120"/>
          </a:xfrm>
          <a:prstGeom prst="rect">
            <a:avLst/>
          </a:prstGeom>
          <a:noFill/>
        </p:spPr>
        <p:txBody>
          <a:bodyPr wrap="square" lIns="0" tIns="0" rIns="0" bIns="0"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情報収集に積極的な日経クロスウーマン </a:t>
            </a:r>
            <a:r>
              <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rPr>
              <a:t>Web</a:t>
            </a: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の登録会員（有料会員＋無料会員）に配信する</a:t>
            </a:r>
            <a:r>
              <a:rPr kumimoji="1" lang="ja-JP" altLang="en-US" sz="1100" b="1" dirty="0">
                <a:solidFill>
                  <a:prstClr val="black"/>
                </a:solidFill>
                <a:latin typeface="Trebuchet MS"/>
                <a:ea typeface="游ゴシック"/>
              </a:rPr>
              <a:t>ニューズレター</a:t>
            </a:r>
            <a:endPar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Trebuchet MS"/>
                <a:ea typeface="游ゴシック"/>
                <a:cs typeface="+mn-cs"/>
              </a:rPr>
              <a:t>HTML</a:t>
            </a:r>
            <a:r>
              <a:rPr kumimoji="1" lang="ja-JP" altLang="en-US" sz="1100" b="1" i="0" u="none" strike="noStrike" kern="1200" cap="none" spc="0" normalizeH="0" baseline="0" noProof="0" dirty="0">
                <a:ln>
                  <a:noFill/>
                </a:ln>
                <a:solidFill>
                  <a:prstClr val="black"/>
                </a:solidFill>
                <a:effectLst/>
                <a:uLnTx/>
                <a:uFillTx/>
                <a:latin typeface="Trebuchet MS"/>
                <a:ea typeface="游ゴシック"/>
                <a:cs typeface="+mn-cs"/>
              </a:rPr>
              <a:t>形式により、サイトと変わらないビジュアルでメッセージを訴求できます</a:t>
            </a:r>
          </a:p>
        </p:txBody>
      </p:sp>
      <p:sp>
        <p:nvSpPr>
          <p:cNvPr id="24" name="スライド番号プレースホルダー 10">
            <a:extLst>
              <a:ext uri="{FF2B5EF4-FFF2-40B4-BE49-F238E27FC236}">
                <a16:creationId xmlns:a16="http://schemas.microsoft.com/office/drawing/2014/main" id="{B1AF3E3D-635B-46B2-948C-22C44E5B3709}"/>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25" name="タイトル 1">
            <a:extLst>
              <a:ext uri="{FF2B5EF4-FFF2-40B4-BE49-F238E27FC236}">
                <a16:creationId xmlns:a16="http://schemas.microsoft.com/office/drawing/2014/main" id="{36B46AE4-5CD2-43A0-887C-1DFED1922E70}"/>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1800" dirty="0">
                <a:solidFill>
                  <a:prstClr val="black"/>
                </a:solidFill>
                <a:latin typeface="Trebuchet MS"/>
                <a:ea typeface="游ゴシック"/>
              </a:rPr>
              <a:t>ニューズレター</a:t>
            </a: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広告：インフィード（</a:t>
            </a:r>
            <a:r>
              <a:rPr kumimoji="1" lang="en-US" altLang="ja-JP" sz="1800" b="1" i="0" u="none" strike="noStrike" kern="1200" cap="none" spc="300" normalizeH="0" baseline="0" noProof="0" dirty="0">
                <a:ln>
                  <a:noFill/>
                </a:ln>
                <a:solidFill>
                  <a:prstClr val="black"/>
                </a:solidFill>
                <a:effectLst/>
                <a:uLnTx/>
                <a:uFillTx/>
                <a:latin typeface="Trebuchet MS"/>
                <a:ea typeface="游ゴシック"/>
                <a:cs typeface="+mj-cs"/>
              </a:rPr>
              <a:t>HTML</a:t>
            </a:r>
            <a:r>
              <a:rPr kumimoji="1" lang="ja-JP" altLang="en-US" sz="1800" b="1" i="0" u="none" strike="noStrike" kern="1200" cap="none" spc="300" normalizeH="0" baseline="0" noProof="0" dirty="0">
                <a:ln>
                  <a:noFill/>
                </a:ln>
                <a:solidFill>
                  <a:prstClr val="black"/>
                </a:solidFill>
                <a:effectLst/>
                <a:uLnTx/>
                <a:uFillTx/>
                <a:latin typeface="Trebuchet MS"/>
                <a:ea typeface="游ゴシック"/>
                <a:cs typeface="+mj-cs"/>
              </a:rPr>
              <a:t>メール）</a:t>
            </a:r>
          </a:p>
        </p:txBody>
      </p:sp>
      <p:sp>
        <p:nvSpPr>
          <p:cNvPr id="2" name="テキスト ボックス 1">
            <a:extLst>
              <a:ext uri="{FF2B5EF4-FFF2-40B4-BE49-F238E27FC236}">
                <a16:creationId xmlns:a16="http://schemas.microsoft.com/office/drawing/2014/main" id="{075086FD-3BD4-4ECD-69CE-C51A7A335972}"/>
              </a:ext>
            </a:extLst>
          </p:cNvPr>
          <p:cNvSpPr txBox="1"/>
          <p:nvPr/>
        </p:nvSpPr>
        <p:spPr bwMode="auto">
          <a:xfrm>
            <a:off x="8039489" y="6594053"/>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a:t>
            </a:r>
            <a:r>
              <a:rPr lang="ja-JP" altLang="en-US" sz="850" kern="100" dirty="0">
                <a:latin typeface="游ゴシック" panose="020B0400000000000000" pitchFamily="50" charset="-128"/>
                <a:ea typeface="游ゴシック" panose="020B0400000000000000" pitchFamily="50" charset="-128"/>
                <a:cs typeface="Courier New" panose="02070309020205020404" pitchFamily="49" charset="0"/>
              </a:rPr>
              <a:t>＊メールなどメディア掲載費用は全てグロス、外税です</a:t>
            </a:r>
            <a:endParaRPr lang="ja-JP" altLang="ja-JP" sz="8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3" name="図 2" descr="テーブル&#10;&#10;AI 生成コンテンツは誤りを含む可能性があります。">
            <a:extLst>
              <a:ext uri="{FF2B5EF4-FFF2-40B4-BE49-F238E27FC236}">
                <a16:creationId xmlns:a16="http://schemas.microsoft.com/office/drawing/2014/main" id="{B5B3860D-2400-8549-217F-CE6F065B1865}"/>
              </a:ext>
            </a:extLst>
          </p:cNvPr>
          <p:cNvPicPr>
            <a:picLocks noChangeAspect="1"/>
          </p:cNvPicPr>
          <p:nvPr/>
        </p:nvPicPr>
        <p:blipFill>
          <a:blip r:embed="rId6"/>
          <a:stretch>
            <a:fillRect/>
          </a:stretch>
        </p:blipFill>
        <p:spPr>
          <a:xfrm>
            <a:off x="1560414" y="2539588"/>
            <a:ext cx="1506042" cy="457364"/>
          </a:xfrm>
          <a:prstGeom prst="rect">
            <a:avLst/>
          </a:prstGeom>
        </p:spPr>
      </p:pic>
      <p:sp>
        <p:nvSpPr>
          <p:cNvPr id="7" name="Freeform 3">
            <a:extLst>
              <a:ext uri="{FF2B5EF4-FFF2-40B4-BE49-F238E27FC236}">
                <a16:creationId xmlns:a16="http://schemas.microsoft.com/office/drawing/2014/main" id="{39FE1E01-DC81-F730-C08B-A769EAA8836E}"/>
              </a:ext>
            </a:extLst>
          </p:cNvPr>
          <p:cNvSpPr/>
          <p:nvPr/>
        </p:nvSpPr>
        <p:spPr>
          <a:xfrm>
            <a:off x="6600056" y="4149080"/>
            <a:ext cx="405900" cy="398771"/>
          </a:xfrm>
          <a:custGeom>
            <a:avLst/>
            <a:gdLst/>
            <a:ahLst/>
            <a:cxnLst/>
            <a:rect l="l" t="t" r="r" b="b"/>
            <a:pathLst>
              <a:path w="8198739" h="8229600">
                <a:moveTo>
                  <a:pt x="0" y="0"/>
                </a:moveTo>
                <a:lnTo>
                  <a:pt x="8198739" y="0"/>
                </a:lnTo>
                <a:lnTo>
                  <a:pt x="8198739" y="8229600"/>
                </a:lnTo>
                <a:lnTo>
                  <a:pt x="0" y="8229600"/>
                </a:lnTo>
                <a:lnTo>
                  <a:pt x="0" y="0"/>
                </a:lnTo>
                <a:close/>
              </a:path>
            </a:pathLst>
          </a:custGeom>
          <a:blipFill>
            <a:blip r:embed="rId7"/>
            <a:stretch>
              <a:fillRect/>
            </a:stretch>
          </a:blipFill>
        </p:spPr>
        <p:txBody>
          <a:bodyPr/>
          <a:lstStyle/>
          <a:p>
            <a:endParaRPr lang="ja-JP" altLang="en-US"/>
          </a:p>
        </p:txBody>
      </p:sp>
    </p:spTree>
    <p:extLst>
      <p:ext uri="{BB962C8B-B14F-4D97-AF65-F5344CB8AC3E}">
        <p14:creationId xmlns:p14="http://schemas.microsoft.com/office/powerpoint/2010/main" val="2496542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E0C921C-226E-EA38-9691-72E7D68C2AE8}"/>
              </a:ext>
            </a:extLst>
          </p:cNvPr>
          <p:cNvSpPr txBox="1"/>
          <p:nvPr/>
        </p:nvSpPr>
        <p:spPr>
          <a:xfrm>
            <a:off x="465406" y="196421"/>
            <a:ext cx="8152561" cy="461665"/>
          </a:xfrm>
          <a:prstGeom prst="rect">
            <a:avLst/>
          </a:prstGeom>
          <a:noFill/>
        </p:spPr>
        <p:txBody>
          <a:bodyPr wrap="square" rtlCol="0">
            <a:spAutoFit/>
          </a:bodyPr>
          <a:lstStyle/>
          <a:p>
            <a:r>
              <a:rPr kumimoji="1" lang="en-US" altLang="ja-JP" sz="2400" b="1" dirty="0">
                <a:latin typeface="+mj-ea"/>
                <a:ea typeface="+mj-ea"/>
              </a:rPr>
              <a:t>※</a:t>
            </a:r>
            <a:r>
              <a:rPr kumimoji="1" lang="ja-JP" altLang="en-US" sz="2400" b="1" dirty="0">
                <a:latin typeface="+mj-ea"/>
                <a:ea typeface="+mj-ea"/>
              </a:rPr>
              <a:t>ラージゲートバナーの画像について</a:t>
            </a:r>
          </a:p>
        </p:txBody>
      </p:sp>
      <p:sp>
        <p:nvSpPr>
          <p:cNvPr id="4" name="object 5">
            <a:extLst>
              <a:ext uri="{FF2B5EF4-FFF2-40B4-BE49-F238E27FC236}">
                <a16:creationId xmlns:a16="http://schemas.microsoft.com/office/drawing/2014/main" id="{4006F0E8-612E-49EC-3269-26C8392C8C0D}"/>
              </a:ext>
            </a:extLst>
          </p:cNvPr>
          <p:cNvSpPr txBox="1"/>
          <p:nvPr/>
        </p:nvSpPr>
        <p:spPr>
          <a:xfrm>
            <a:off x="695401" y="923108"/>
            <a:ext cx="9767100" cy="1025922"/>
          </a:xfrm>
          <a:prstGeom prst="rect">
            <a:avLst/>
          </a:prstGeom>
        </p:spPr>
        <p:txBody>
          <a:bodyPr vert="horz" wrap="square" lIns="0" tIns="12700" rIns="0" bIns="0" rtlCol="0">
            <a:spAutoFit/>
          </a:bodyPr>
          <a:lstStyle/>
          <a:p>
            <a:pPr marL="12700" marR="887094">
              <a:spcBef>
                <a:spcPts val="100"/>
              </a:spcBef>
            </a:pPr>
            <a:r>
              <a:rPr sz="1000" b="1" spc="-10" dirty="0">
                <a:latin typeface="+mj-ea"/>
                <a:ea typeface="+mj-ea"/>
                <a:cs typeface="游ゴシック"/>
              </a:rPr>
              <a:t>トップラージゲートバナー、ラージゲートバナーの画像クリエイティブ</a:t>
            </a:r>
            <a:r>
              <a:rPr sz="1000" b="1" spc="-20" dirty="0">
                <a:latin typeface="+mj-ea"/>
                <a:ea typeface="+mj-ea"/>
                <a:cs typeface="游ゴシック"/>
              </a:rPr>
              <a:t>（1900×1000</a:t>
            </a:r>
            <a:r>
              <a:rPr sz="1000" b="1" spc="-10" dirty="0">
                <a:latin typeface="+mj-ea"/>
                <a:ea typeface="+mj-ea"/>
                <a:cs typeface="游ゴシック"/>
              </a:rPr>
              <a:t>ピクセル）</a:t>
            </a:r>
            <a:r>
              <a:rPr sz="1000" b="1" spc="-15" dirty="0">
                <a:latin typeface="+mj-ea"/>
                <a:ea typeface="+mj-ea"/>
                <a:cs typeface="游ゴシック"/>
              </a:rPr>
              <a:t>の作成にあたって、</a:t>
            </a:r>
            <a:endParaRPr lang="en-US" sz="1000" b="1" spc="-15" dirty="0">
              <a:latin typeface="+mj-ea"/>
              <a:ea typeface="+mj-ea"/>
              <a:cs typeface="游ゴシック"/>
            </a:endParaRPr>
          </a:p>
          <a:p>
            <a:pPr marL="12700" marR="887094">
              <a:spcBef>
                <a:spcPts val="100"/>
              </a:spcBef>
            </a:pPr>
            <a:r>
              <a:rPr sz="1000" b="1" spc="-10" dirty="0" err="1">
                <a:latin typeface="+mj-ea"/>
                <a:ea typeface="+mj-ea"/>
                <a:cs typeface="游ゴシック"/>
              </a:rPr>
              <a:t>主要</a:t>
            </a:r>
            <a:r>
              <a:rPr lang="ja-JP" altLang="en-US" sz="1000" b="1" spc="-10" dirty="0">
                <a:latin typeface="+mj-ea"/>
                <a:ea typeface="+mj-ea"/>
                <a:cs typeface="游ゴシック"/>
              </a:rPr>
              <a:t>コンテン</a:t>
            </a:r>
            <a:r>
              <a:rPr sz="1000" b="1" spc="-10" dirty="0">
                <a:latin typeface="+mj-ea"/>
                <a:ea typeface="+mj-ea"/>
                <a:cs typeface="游ゴシック"/>
              </a:rPr>
              <a:t>ツは</a:t>
            </a:r>
            <a:r>
              <a:rPr sz="1000" b="1" u="sng" spc="-10" dirty="0">
                <a:solidFill>
                  <a:srgbClr val="FF0000"/>
                </a:solidFill>
                <a:uFill>
                  <a:solidFill>
                    <a:srgbClr val="FF0000"/>
                  </a:solidFill>
                </a:uFill>
                <a:latin typeface="+mj-ea"/>
                <a:ea typeface="+mj-ea"/>
                <a:cs typeface="游ゴシック"/>
              </a:rPr>
              <a:t>内側の領域（</a:t>
            </a:r>
            <a:r>
              <a:rPr lang="en-US" altLang="ja-JP" sz="1000" b="1" u="sng" spc="-10" dirty="0">
                <a:solidFill>
                  <a:srgbClr val="FF0000"/>
                </a:solidFill>
                <a:highlight>
                  <a:srgbClr val="FFFF00"/>
                </a:highlight>
                <a:uFill>
                  <a:solidFill>
                    <a:srgbClr val="FF0000"/>
                  </a:solidFill>
                </a:uFill>
                <a:latin typeface="+mj-ea"/>
                <a:ea typeface="+mj-ea"/>
                <a:cs typeface="游ゴシック"/>
              </a:rPr>
              <a:t>1528</a:t>
            </a:r>
            <a:r>
              <a:rPr sz="1000" b="1" u="sng" spc="-10" dirty="0">
                <a:solidFill>
                  <a:srgbClr val="FF0000"/>
                </a:solidFill>
                <a:highlight>
                  <a:srgbClr val="FFFF00"/>
                </a:highlight>
                <a:uFill>
                  <a:solidFill>
                    <a:srgbClr val="FF0000"/>
                  </a:solidFill>
                </a:uFill>
                <a:latin typeface="+mj-ea"/>
                <a:ea typeface="+mj-ea"/>
                <a:cs typeface="游ゴシック"/>
              </a:rPr>
              <a:t>×</a:t>
            </a:r>
            <a:r>
              <a:rPr lang="en-US" altLang="ja-JP" sz="1000" b="1" u="sng" spc="-10" dirty="0">
                <a:solidFill>
                  <a:srgbClr val="FF0000"/>
                </a:solidFill>
                <a:highlight>
                  <a:srgbClr val="FFFF00"/>
                </a:highlight>
                <a:uFill>
                  <a:solidFill>
                    <a:srgbClr val="FF0000"/>
                  </a:solidFill>
                </a:uFill>
                <a:latin typeface="+mj-ea"/>
                <a:ea typeface="+mj-ea"/>
                <a:cs typeface="游ゴシック"/>
              </a:rPr>
              <a:t>695</a:t>
            </a:r>
            <a:r>
              <a:rPr sz="1000" b="1" u="sng" spc="-10" dirty="0">
                <a:solidFill>
                  <a:srgbClr val="FF0000"/>
                </a:solidFill>
                <a:highlight>
                  <a:srgbClr val="FFFF00"/>
                </a:highlight>
                <a:uFill>
                  <a:solidFill>
                    <a:srgbClr val="FF0000"/>
                  </a:solidFill>
                </a:uFill>
                <a:latin typeface="+mj-ea"/>
                <a:ea typeface="+mj-ea"/>
                <a:cs typeface="游ゴシック"/>
              </a:rPr>
              <a:t>ピクセル</a:t>
            </a:r>
            <a:r>
              <a:rPr sz="1000" b="1" u="sng" spc="-10" dirty="0">
                <a:solidFill>
                  <a:srgbClr val="FF0000"/>
                </a:solidFill>
                <a:uFill>
                  <a:solidFill>
                    <a:srgbClr val="FF0000"/>
                  </a:solidFill>
                </a:uFill>
                <a:latin typeface="+mj-ea"/>
                <a:ea typeface="+mj-ea"/>
                <a:cs typeface="游ゴシック"/>
              </a:rPr>
              <a:t>）</a:t>
            </a:r>
            <a:r>
              <a:rPr sz="1000" b="1" spc="-15" dirty="0">
                <a:latin typeface="+mj-ea"/>
                <a:ea typeface="+mj-ea"/>
                <a:cs typeface="游ゴシック"/>
              </a:rPr>
              <a:t>に配置することをお勧めします。</a:t>
            </a:r>
            <a:endParaRPr sz="1000" b="1" dirty="0">
              <a:latin typeface="+mj-ea"/>
              <a:ea typeface="+mj-ea"/>
              <a:cs typeface="游ゴシック"/>
            </a:endParaRPr>
          </a:p>
          <a:p>
            <a:pPr marL="12700">
              <a:spcBef>
                <a:spcPts val="600"/>
              </a:spcBef>
            </a:pPr>
            <a:r>
              <a:rPr sz="1000" b="1" spc="-10" dirty="0" err="1">
                <a:latin typeface="+mj-ea"/>
                <a:ea typeface="+mj-ea"/>
                <a:cs typeface="游ゴシック"/>
              </a:rPr>
              <a:t>その外側に配置したコンテンツについては、ユーザーのアクセス環境（PCブラウザの解像度</a:t>
            </a:r>
            <a:r>
              <a:rPr sz="1000" b="1" dirty="0" err="1">
                <a:latin typeface="+mj-ea"/>
                <a:ea typeface="+mj-ea"/>
                <a:cs typeface="游ゴシック"/>
              </a:rPr>
              <a:t>）</a:t>
            </a:r>
            <a:r>
              <a:rPr sz="1000" b="1" spc="-15" dirty="0" err="1">
                <a:latin typeface="+mj-ea"/>
                <a:ea typeface="+mj-ea"/>
                <a:cs typeface="游ゴシック"/>
              </a:rPr>
              <a:t>により表示されない場合があります</a:t>
            </a:r>
            <a:r>
              <a:rPr sz="1000" b="1" spc="-15" dirty="0">
                <a:latin typeface="+mj-ea"/>
                <a:ea typeface="+mj-ea"/>
                <a:cs typeface="游ゴシック"/>
              </a:rPr>
              <a:t>。</a:t>
            </a:r>
            <a:endParaRPr lang="en-US" sz="1000" b="1" spc="-15" dirty="0">
              <a:latin typeface="+mj-ea"/>
              <a:ea typeface="+mj-ea"/>
              <a:cs typeface="游ゴシック"/>
            </a:endParaRPr>
          </a:p>
          <a:p>
            <a:pPr marL="12700">
              <a:spcBef>
                <a:spcPts val="600"/>
              </a:spcBef>
            </a:pPr>
            <a:r>
              <a:rPr lang="ja-JP" altLang="en-US" sz="1000" b="1" spc="-15" dirty="0">
                <a:latin typeface="+mj-ea"/>
                <a:ea typeface="+mj-ea"/>
                <a:cs typeface="游ゴシック"/>
              </a:rPr>
              <a:t>また、読者のスクロールによりコンテンツ領域が上にせり上がります。その際、デザイン領域上の中央部分</a:t>
            </a:r>
            <a:r>
              <a:rPr lang="en-US" altLang="ja-JP" sz="1000" b="1" spc="-15" dirty="0">
                <a:latin typeface="+mj-ea"/>
                <a:ea typeface="+mj-ea"/>
                <a:cs typeface="游ゴシック"/>
              </a:rPr>
              <a:t>1440px</a:t>
            </a:r>
            <a:r>
              <a:rPr lang="ja-JP" altLang="en-US" sz="1000" b="1" spc="-15" dirty="0">
                <a:latin typeface="+mj-ea"/>
                <a:ea typeface="+mj-ea"/>
                <a:cs typeface="游ゴシック"/>
              </a:rPr>
              <a:t>幅がコンテンツ領域によって隠れます。</a:t>
            </a:r>
            <a:endParaRPr lang="en-US" altLang="ja-JP" sz="1000" b="1" spc="-15" dirty="0">
              <a:latin typeface="+mj-ea"/>
              <a:ea typeface="+mj-ea"/>
              <a:cs typeface="游ゴシック"/>
            </a:endParaRPr>
          </a:p>
          <a:p>
            <a:pPr marL="12700">
              <a:spcBef>
                <a:spcPts val="600"/>
              </a:spcBef>
            </a:pPr>
            <a:r>
              <a:rPr lang="ja-JP" altLang="en-US" sz="1000" b="1" spc="-15" dirty="0">
                <a:latin typeface="+mj-ea"/>
                <a:ea typeface="+mj-ea"/>
                <a:cs typeface="游ゴシック"/>
              </a:rPr>
              <a:t>原稿制作時にはご注意ください。</a:t>
            </a:r>
            <a:endParaRPr sz="1000" b="1" dirty="0">
              <a:latin typeface="+mj-ea"/>
              <a:ea typeface="+mj-ea"/>
              <a:cs typeface="游ゴシック"/>
            </a:endParaRPr>
          </a:p>
        </p:txBody>
      </p:sp>
      <p:grpSp>
        <p:nvGrpSpPr>
          <p:cNvPr id="52" name="グループ化 51">
            <a:extLst>
              <a:ext uri="{FF2B5EF4-FFF2-40B4-BE49-F238E27FC236}">
                <a16:creationId xmlns:a16="http://schemas.microsoft.com/office/drawing/2014/main" id="{3439CDE9-D300-7F84-E854-A416B8CEDC3C}"/>
              </a:ext>
            </a:extLst>
          </p:cNvPr>
          <p:cNvGrpSpPr/>
          <p:nvPr/>
        </p:nvGrpSpPr>
        <p:grpSpPr>
          <a:xfrm>
            <a:off x="2071397" y="2059140"/>
            <a:ext cx="8077501" cy="4173726"/>
            <a:chOff x="1351788" y="1667255"/>
            <a:chExt cx="6352102" cy="3174378"/>
          </a:xfrm>
        </p:grpSpPr>
        <p:grpSp>
          <p:nvGrpSpPr>
            <p:cNvPr id="25" name="object 6">
              <a:extLst>
                <a:ext uri="{FF2B5EF4-FFF2-40B4-BE49-F238E27FC236}">
                  <a16:creationId xmlns:a16="http://schemas.microsoft.com/office/drawing/2014/main" id="{75BD1914-7BC7-D773-1E27-C52C6FBA65CF}"/>
                </a:ext>
              </a:extLst>
            </p:cNvPr>
            <p:cNvGrpSpPr/>
            <p:nvPr/>
          </p:nvGrpSpPr>
          <p:grpSpPr>
            <a:xfrm>
              <a:off x="1351788" y="1667255"/>
              <a:ext cx="6031865" cy="3174378"/>
              <a:chOff x="1351788" y="1667255"/>
              <a:chExt cx="6031865" cy="3174378"/>
            </a:xfrm>
          </p:grpSpPr>
          <p:sp>
            <p:nvSpPr>
              <p:cNvPr id="26" name="object 7">
                <a:extLst>
                  <a:ext uri="{FF2B5EF4-FFF2-40B4-BE49-F238E27FC236}">
                    <a16:creationId xmlns:a16="http://schemas.microsoft.com/office/drawing/2014/main" id="{F7E51EE4-7834-FF77-961E-B44C99155127}"/>
                  </a:ext>
                </a:extLst>
              </p:cNvPr>
              <p:cNvSpPr/>
              <p:nvPr/>
            </p:nvSpPr>
            <p:spPr>
              <a:xfrm>
                <a:off x="1351788" y="1667255"/>
                <a:ext cx="6031865" cy="3174365"/>
              </a:xfrm>
              <a:custGeom>
                <a:avLst/>
                <a:gdLst/>
                <a:ahLst/>
                <a:cxnLst/>
                <a:rect l="l" t="t" r="r" b="b"/>
                <a:pathLst>
                  <a:path w="6031865" h="3174365">
                    <a:moveTo>
                      <a:pt x="6031814" y="0"/>
                    </a:moveTo>
                    <a:lnTo>
                      <a:pt x="0" y="0"/>
                    </a:lnTo>
                    <a:lnTo>
                      <a:pt x="0" y="3173882"/>
                    </a:lnTo>
                    <a:lnTo>
                      <a:pt x="6031814" y="3173882"/>
                    </a:lnTo>
                    <a:lnTo>
                      <a:pt x="6031814"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27" name="object 8">
                <a:extLst>
                  <a:ext uri="{FF2B5EF4-FFF2-40B4-BE49-F238E27FC236}">
                    <a16:creationId xmlns:a16="http://schemas.microsoft.com/office/drawing/2014/main" id="{BD03CDC1-1702-6642-92BC-038F59157718}"/>
                  </a:ext>
                </a:extLst>
              </p:cNvPr>
              <p:cNvSpPr/>
              <p:nvPr/>
            </p:nvSpPr>
            <p:spPr>
              <a:xfrm>
                <a:off x="2229612" y="1667255"/>
                <a:ext cx="4276725" cy="2087880"/>
              </a:xfrm>
              <a:custGeom>
                <a:avLst/>
                <a:gdLst/>
                <a:ahLst/>
                <a:cxnLst/>
                <a:rect l="l" t="t" r="r" b="b"/>
                <a:pathLst>
                  <a:path w="4276725" h="2087879">
                    <a:moveTo>
                      <a:pt x="4276141" y="0"/>
                    </a:moveTo>
                    <a:lnTo>
                      <a:pt x="0" y="0"/>
                    </a:lnTo>
                    <a:lnTo>
                      <a:pt x="0" y="635508"/>
                    </a:lnTo>
                    <a:lnTo>
                      <a:pt x="0" y="2087803"/>
                    </a:lnTo>
                    <a:lnTo>
                      <a:pt x="4276141" y="2087803"/>
                    </a:lnTo>
                    <a:lnTo>
                      <a:pt x="4276141" y="635508"/>
                    </a:lnTo>
                    <a:lnTo>
                      <a:pt x="4276141" y="0"/>
                    </a:lnTo>
                    <a:close/>
                  </a:path>
                </a:pathLst>
              </a:custGeom>
              <a:solidFill>
                <a:srgbClr val="FFFFFF">
                  <a:alpha val="749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28" name="object 9">
                <a:extLst>
                  <a:ext uri="{FF2B5EF4-FFF2-40B4-BE49-F238E27FC236}">
                    <a16:creationId xmlns:a16="http://schemas.microsoft.com/office/drawing/2014/main" id="{0C36FF27-6D42-A181-94CD-7ECE4FC083E4}"/>
                  </a:ext>
                </a:extLst>
              </p:cNvPr>
              <p:cNvSpPr/>
              <p:nvPr/>
            </p:nvSpPr>
            <p:spPr>
              <a:xfrm>
                <a:off x="2590871" y="2302762"/>
                <a:ext cx="3613150" cy="2538730"/>
              </a:xfrm>
              <a:custGeom>
                <a:avLst/>
                <a:gdLst/>
                <a:ahLst/>
                <a:cxnLst/>
                <a:rect l="l" t="t" r="r" b="b"/>
                <a:pathLst>
                  <a:path w="3613150" h="2538729">
                    <a:moveTo>
                      <a:pt x="3613061" y="0"/>
                    </a:moveTo>
                    <a:lnTo>
                      <a:pt x="0" y="0"/>
                    </a:lnTo>
                    <a:lnTo>
                      <a:pt x="0" y="2538488"/>
                    </a:lnTo>
                    <a:lnTo>
                      <a:pt x="3613061" y="2538488"/>
                    </a:lnTo>
                    <a:lnTo>
                      <a:pt x="3613061" y="0"/>
                    </a:lnTo>
                    <a:close/>
                  </a:path>
                </a:pathLst>
              </a:custGeom>
              <a:solidFill>
                <a:srgbClr val="E6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29" name="object 10">
                <a:extLst>
                  <a:ext uri="{FF2B5EF4-FFF2-40B4-BE49-F238E27FC236}">
                    <a16:creationId xmlns:a16="http://schemas.microsoft.com/office/drawing/2014/main" id="{7CC3A118-9E8B-E45D-8B9A-DDE771CA83EB}"/>
                  </a:ext>
                </a:extLst>
              </p:cNvPr>
              <p:cNvSpPr/>
              <p:nvPr/>
            </p:nvSpPr>
            <p:spPr>
              <a:xfrm>
                <a:off x="1365504" y="4552188"/>
                <a:ext cx="6003290" cy="0"/>
              </a:xfrm>
              <a:custGeom>
                <a:avLst/>
                <a:gdLst/>
                <a:ahLst/>
                <a:cxnLst/>
                <a:rect l="l" t="t" r="r" b="b"/>
                <a:pathLst>
                  <a:path w="6003290">
                    <a:moveTo>
                      <a:pt x="0" y="0"/>
                    </a:moveTo>
                    <a:lnTo>
                      <a:pt x="6002870" y="0"/>
                    </a:lnTo>
                  </a:path>
                </a:pathLst>
              </a:custGeom>
              <a:ln w="930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30" name="object 11">
                <a:extLst>
                  <a:ext uri="{FF2B5EF4-FFF2-40B4-BE49-F238E27FC236}">
                    <a16:creationId xmlns:a16="http://schemas.microsoft.com/office/drawing/2014/main" id="{F8AB8019-8625-0CF5-D189-64028FBADC9F}"/>
                  </a:ext>
                </a:extLst>
              </p:cNvPr>
              <p:cNvSpPr/>
              <p:nvPr/>
            </p:nvSpPr>
            <p:spPr>
              <a:xfrm>
                <a:off x="1351788" y="4524755"/>
                <a:ext cx="27940" cy="55244"/>
              </a:xfrm>
              <a:custGeom>
                <a:avLst/>
                <a:gdLst/>
                <a:ahLst/>
                <a:cxnLst/>
                <a:rect l="l" t="t" r="r" b="b"/>
                <a:pathLst>
                  <a:path w="27940" h="55245">
                    <a:moveTo>
                      <a:pt x="27419" y="0"/>
                    </a:moveTo>
                    <a:lnTo>
                      <a:pt x="0" y="27419"/>
                    </a:lnTo>
                    <a:lnTo>
                      <a:pt x="27419" y="54838"/>
                    </a:lnTo>
                    <a:lnTo>
                      <a:pt x="2741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31" name="object 12">
                <a:extLst>
                  <a:ext uri="{FF2B5EF4-FFF2-40B4-BE49-F238E27FC236}">
                    <a16:creationId xmlns:a16="http://schemas.microsoft.com/office/drawing/2014/main" id="{F84161D0-CF7D-F344-5D60-B0A545471949}"/>
                  </a:ext>
                </a:extLst>
              </p:cNvPr>
              <p:cNvSpPr/>
              <p:nvPr/>
            </p:nvSpPr>
            <p:spPr>
              <a:xfrm>
                <a:off x="2333244" y="1667255"/>
                <a:ext cx="55244" cy="29209"/>
              </a:xfrm>
              <a:custGeom>
                <a:avLst/>
                <a:gdLst/>
                <a:ahLst/>
                <a:cxnLst/>
                <a:rect l="l" t="t" r="r" b="b"/>
                <a:pathLst>
                  <a:path w="55244" h="29210">
                    <a:moveTo>
                      <a:pt x="27419" y="0"/>
                    </a:moveTo>
                    <a:lnTo>
                      <a:pt x="0" y="28943"/>
                    </a:lnTo>
                    <a:lnTo>
                      <a:pt x="54838" y="28943"/>
                    </a:lnTo>
                    <a:lnTo>
                      <a:pt x="27419" y="0"/>
                    </a:lnTo>
                    <a:close/>
                  </a:path>
                </a:pathLst>
              </a:custGeom>
              <a:solidFill>
                <a:srgbClr val="C1272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32" name="object 13">
                <a:extLst>
                  <a:ext uri="{FF2B5EF4-FFF2-40B4-BE49-F238E27FC236}">
                    <a16:creationId xmlns:a16="http://schemas.microsoft.com/office/drawing/2014/main" id="{E9920E56-0AEB-0D03-4E3A-F2A896C1B11D}"/>
                  </a:ext>
                </a:extLst>
              </p:cNvPr>
              <p:cNvSpPr/>
              <p:nvPr/>
            </p:nvSpPr>
            <p:spPr>
              <a:xfrm>
                <a:off x="1786128" y="1680971"/>
                <a:ext cx="0" cy="3136265"/>
              </a:xfrm>
              <a:custGeom>
                <a:avLst/>
                <a:gdLst/>
                <a:ahLst/>
                <a:cxnLst/>
                <a:rect l="l" t="t" r="r" b="b"/>
                <a:pathLst>
                  <a:path h="3136265">
                    <a:moveTo>
                      <a:pt x="0" y="0"/>
                    </a:moveTo>
                    <a:lnTo>
                      <a:pt x="0" y="3135845"/>
                    </a:lnTo>
                  </a:path>
                </a:pathLst>
              </a:custGeom>
              <a:ln w="930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33" name="object 14">
                <a:extLst>
                  <a:ext uri="{FF2B5EF4-FFF2-40B4-BE49-F238E27FC236}">
                    <a16:creationId xmlns:a16="http://schemas.microsoft.com/office/drawing/2014/main" id="{79BB6506-94F0-7135-D9CF-82C7D7439586}"/>
                  </a:ext>
                </a:extLst>
              </p:cNvPr>
              <p:cNvSpPr/>
              <p:nvPr/>
            </p:nvSpPr>
            <p:spPr>
              <a:xfrm>
                <a:off x="1757172" y="1667255"/>
                <a:ext cx="56515" cy="29209"/>
              </a:xfrm>
              <a:custGeom>
                <a:avLst/>
                <a:gdLst/>
                <a:ahLst/>
                <a:cxnLst/>
                <a:rect l="l" t="t" r="r" b="b"/>
                <a:pathLst>
                  <a:path w="56514" h="29210">
                    <a:moveTo>
                      <a:pt x="28181" y="0"/>
                    </a:moveTo>
                    <a:lnTo>
                      <a:pt x="0" y="28943"/>
                    </a:lnTo>
                    <a:lnTo>
                      <a:pt x="56362" y="28943"/>
                    </a:lnTo>
                    <a:lnTo>
                      <a:pt x="2818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34" name="object 15">
                <a:extLst>
                  <a:ext uri="{FF2B5EF4-FFF2-40B4-BE49-F238E27FC236}">
                    <a16:creationId xmlns:a16="http://schemas.microsoft.com/office/drawing/2014/main" id="{316F1370-1EC1-87AA-9D75-4566DC0F993F}"/>
                  </a:ext>
                </a:extLst>
              </p:cNvPr>
              <p:cNvSpPr/>
              <p:nvPr/>
            </p:nvSpPr>
            <p:spPr>
              <a:xfrm>
                <a:off x="6173723" y="1680971"/>
                <a:ext cx="0" cy="598805"/>
              </a:xfrm>
              <a:custGeom>
                <a:avLst/>
                <a:gdLst/>
                <a:ahLst/>
                <a:cxnLst/>
                <a:rect l="l" t="t" r="r" b="b"/>
                <a:pathLst>
                  <a:path h="598805">
                    <a:moveTo>
                      <a:pt x="0" y="0"/>
                    </a:moveTo>
                    <a:lnTo>
                      <a:pt x="0" y="598639"/>
                    </a:lnTo>
                  </a:path>
                </a:pathLst>
              </a:custGeom>
              <a:ln w="930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35" name="object 16">
                <a:extLst>
                  <a:ext uri="{FF2B5EF4-FFF2-40B4-BE49-F238E27FC236}">
                    <a16:creationId xmlns:a16="http://schemas.microsoft.com/office/drawing/2014/main" id="{21BE22B0-827D-32DE-323D-F5393250C67E}"/>
                  </a:ext>
                </a:extLst>
              </p:cNvPr>
              <p:cNvSpPr/>
              <p:nvPr/>
            </p:nvSpPr>
            <p:spPr>
              <a:xfrm>
                <a:off x="1757172" y="1667268"/>
                <a:ext cx="5625465" cy="3174365"/>
              </a:xfrm>
              <a:custGeom>
                <a:avLst/>
                <a:gdLst/>
                <a:ahLst/>
                <a:cxnLst/>
                <a:rect l="l" t="t" r="r" b="b"/>
                <a:pathLst>
                  <a:path w="5625465" h="3174365">
                    <a:moveTo>
                      <a:pt x="55867" y="3145942"/>
                    </a:moveTo>
                    <a:lnTo>
                      <a:pt x="0" y="3145942"/>
                    </a:lnTo>
                    <a:lnTo>
                      <a:pt x="27927" y="3173869"/>
                    </a:lnTo>
                    <a:lnTo>
                      <a:pt x="55867" y="3145942"/>
                    </a:lnTo>
                    <a:close/>
                  </a:path>
                  <a:path w="5625465" h="3174365">
                    <a:moveTo>
                      <a:pt x="4445241" y="607606"/>
                    </a:moveTo>
                    <a:lnTo>
                      <a:pt x="4389374" y="607606"/>
                    </a:lnTo>
                    <a:lnTo>
                      <a:pt x="4417301" y="635533"/>
                    </a:lnTo>
                    <a:lnTo>
                      <a:pt x="4445241" y="607606"/>
                    </a:lnTo>
                    <a:close/>
                  </a:path>
                  <a:path w="5625465" h="3174365">
                    <a:moveTo>
                      <a:pt x="4445241" y="27927"/>
                    </a:moveTo>
                    <a:lnTo>
                      <a:pt x="4417301" y="0"/>
                    </a:lnTo>
                    <a:lnTo>
                      <a:pt x="4389374" y="27927"/>
                    </a:lnTo>
                    <a:lnTo>
                      <a:pt x="4445241" y="27927"/>
                    </a:lnTo>
                    <a:close/>
                  </a:path>
                  <a:path w="5625465" h="3174365">
                    <a:moveTo>
                      <a:pt x="5625071" y="2884906"/>
                    </a:moveTo>
                    <a:lnTo>
                      <a:pt x="5597652" y="2857487"/>
                    </a:lnTo>
                    <a:lnTo>
                      <a:pt x="5597652" y="2912326"/>
                    </a:lnTo>
                    <a:lnTo>
                      <a:pt x="5625071" y="288490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36" name="object 17">
                <a:extLst>
                  <a:ext uri="{FF2B5EF4-FFF2-40B4-BE49-F238E27FC236}">
                    <a16:creationId xmlns:a16="http://schemas.microsoft.com/office/drawing/2014/main" id="{A64F4A33-8BEA-9A8C-825F-FD29ED378E95}"/>
                  </a:ext>
                </a:extLst>
              </p:cNvPr>
              <p:cNvSpPr/>
              <p:nvPr/>
            </p:nvSpPr>
            <p:spPr>
              <a:xfrm>
                <a:off x="2639060" y="3727704"/>
                <a:ext cx="3449954" cy="0"/>
              </a:xfrm>
              <a:custGeom>
                <a:avLst/>
                <a:gdLst/>
                <a:ahLst/>
                <a:cxnLst/>
                <a:rect l="l" t="t" r="r" b="b"/>
                <a:pathLst>
                  <a:path w="3449954">
                    <a:moveTo>
                      <a:pt x="0" y="0"/>
                    </a:moveTo>
                    <a:lnTo>
                      <a:pt x="3449358" y="0"/>
                    </a:lnTo>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37" name="object 18">
                <a:extLst>
                  <a:ext uri="{FF2B5EF4-FFF2-40B4-BE49-F238E27FC236}">
                    <a16:creationId xmlns:a16="http://schemas.microsoft.com/office/drawing/2014/main" id="{77A19FB4-790F-6BF8-6948-6BDECDE14165}"/>
                  </a:ext>
                </a:extLst>
              </p:cNvPr>
              <p:cNvSpPr/>
              <p:nvPr/>
            </p:nvSpPr>
            <p:spPr>
              <a:xfrm>
                <a:off x="2575560" y="3689603"/>
                <a:ext cx="3576954" cy="76200"/>
              </a:xfrm>
              <a:custGeom>
                <a:avLst/>
                <a:gdLst/>
                <a:ahLst/>
                <a:cxnLst/>
                <a:rect l="l" t="t" r="r" b="b"/>
                <a:pathLst>
                  <a:path w="3576954" h="76200">
                    <a:moveTo>
                      <a:pt x="76200" y="0"/>
                    </a:moveTo>
                    <a:lnTo>
                      <a:pt x="0" y="38100"/>
                    </a:lnTo>
                    <a:lnTo>
                      <a:pt x="76200" y="76200"/>
                    </a:lnTo>
                    <a:lnTo>
                      <a:pt x="76200" y="0"/>
                    </a:lnTo>
                    <a:close/>
                  </a:path>
                  <a:path w="3576954" h="76200">
                    <a:moveTo>
                      <a:pt x="3576358" y="38100"/>
                    </a:moveTo>
                    <a:lnTo>
                      <a:pt x="3500158" y="0"/>
                    </a:lnTo>
                    <a:lnTo>
                      <a:pt x="3500158" y="76200"/>
                    </a:lnTo>
                    <a:lnTo>
                      <a:pt x="3576358" y="3810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38" name="object 19">
                <a:extLst>
                  <a:ext uri="{FF2B5EF4-FFF2-40B4-BE49-F238E27FC236}">
                    <a16:creationId xmlns:a16="http://schemas.microsoft.com/office/drawing/2014/main" id="{D9102452-3893-5869-8F37-23BA00DFF0D3}"/>
                  </a:ext>
                </a:extLst>
              </p:cNvPr>
              <p:cNvSpPr/>
              <p:nvPr/>
            </p:nvSpPr>
            <p:spPr>
              <a:xfrm>
                <a:off x="2333244" y="3727704"/>
                <a:ext cx="55244" cy="27940"/>
              </a:xfrm>
              <a:custGeom>
                <a:avLst/>
                <a:gdLst/>
                <a:ahLst/>
                <a:cxnLst/>
                <a:rect l="l" t="t" r="r" b="b"/>
                <a:pathLst>
                  <a:path w="55244" h="27939">
                    <a:moveTo>
                      <a:pt x="54838" y="0"/>
                    </a:moveTo>
                    <a:lnTo>
                      <a:pt x="0" y="0"/>
                    </a:lnTo>
                    <a:lnTo>
                      <a:pt x="27419" y="27419"/>
                    </a:lnTo>
                    <a:lnTo>
                      <a:pt x="54838" y="0"/>
                    </a:lnTo>
                    <a:close/>
                  </a:path>
                </a:pathLst>
              </a:custGeom>
              <a:solidFill>
                <a:srgbClr val="C1272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39" name="object 20">
                <a:extLst>
                  <a:ext uri="{FF2B5EF4-FFF2-40B4-BE49-F238E27FC236}">
                    <a16:creationId xmlns:a16="http://schemas.microsoft.com/office/drawing/2014/main" id="{1AF9B5C2-9E36-F3DB-59AF-C0FED4E615ED}"/>
                  </a:ext>
                </a:extLst>
              </p:cNvPr>
              <p:cNvSpPr/>
              <p:nvPr/>
            </p:nvSpPr>
            <p:spPr>
              <a:xfrm>
                <a:off x="2360676" y="1680971"/>
                <a:ext cx="0" cy="2058670"/>
              </a:xfrm>
              <a:custGeom>
                <a:avLst/>
                <a:gdLst/>
                <a:ahLst/>
                <a:cxnLst/>
                <a:rect l="l" t="t" r="r" b="b"/>
                <a:pathLst>
                  <a:path h="2058670">
                    <a:moveTo>
                      <a:pt x="0" y="0"/>
                    </a:moveTo>
                    <a:lnTo>
                      <a:pt x="0" y="2058631"/>
                    </a:lnTo>
                  </a:path>
                </a:pathLst>
              </a:custGeom>
              <a:ln w="9309">
                <a:solidFill>
                  <a:srgbClr val="C1272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40" name="object 21">
                <a:extLst>
                  <a:ext uri="{FF2B5EF4-FFF2-40B4-BE49-F238E27FC236}">
                    <a16:creationId xmlns:a16="http://schemas.microsoft.com/office/drawing/2014/main" id="{3F97D596-F625-1CB2-696B-6106C13498D0}"/>
                  </a:ext>
                </a:extLst>
              </p:cNvPr>
              <p:cNvSpPr/>
              <p:nvPr/>
            </p:nvSpPr>
            <p:spPr>
              <a:xfrm>
                <a:off x="2229599" y="1778507"/>
                <a:ext cx="4270375" cy="55244"/>
              </a:xfrm>
              <a:custGeom>
                <a:avLst/>
                <a:gdLst/>
                <a:ahLst/>
                <a:cxnLst/>
                <a:rect l="l" t="t" r="r" b="b"/>
                <a:pathLst>
                  <a:path w="4270375" h="55244">
                    <a:moveTo>
                      <a:pt x="27927" y="0"/>
                    </a:moveTo>
                    <a:lnTo>
                      <a:pt x="0" y="27419"/>
                    </a:lnTo>
                    <a:lnTo>
                      <a:pt x="27927" y="54838"/>
                    </a:lnTo>
                    <a:lnTo>
                      <a:pt x="27927" y="0"/>
                    </a:lnTo>
                    <a:close/>
                  </a:path>
                  <a:path w="4270375" h="55244">
                    <a:moveTo>
                      <a:pt x="4269829" y="27419"/>
                    </a:moveTo>
                    <a:lnTo>
                      <a:pt x="4241901" y="0"/>
                    </a:lnTo>
                    <a:lnTo>
                      <a:pt x="4241901" y="54838"/>
                    </a:lnTo>
                    <a:lnTo>
                      <a:pt x="4269829" y="27419"/>
                    </a:lnTo>
                    <a:close/>
                  </a:path>
                </a:pathLst>
              </a:custGeom>
              <a:solidFill>
                <a:srgbClr val="C1272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sp>
            <p:nvSpPr>
              <p:cNvPr id="41" name="object 22">
                <a:extLst>
                  <a:ext uri="{FF2B5EF4-FFF2-40B4-BE49-F238E27FC236}">
                    <a16:creationId xmlns:a16="http://schemas.microsoft.com/office/drawing/2014/main" id="{F75DB5D9-4F4A-2F78-3B95-CF2278CE2A96}"/>
                  </a:ext>
                </a:extLst>
              </p:cNvPr>
              <p:cNvSpPr/>
              <p:nvPr/>
            </p:nvSpPr>
            <p:spPr>
              <a:xfrm>
                <a:off x="2243327" y="1805939"/>
                <a:ext cx="4229100" cy="0"/>
              </a:xfrm>
              <a:custGeom>
                <a:avLst/>
                <a:gdLst/>
                <a:ahLst/>
                <a:cxnLst/>
                <a:rect l="l" t="t" r="r" b="b"/>
                <a:pathLst>
                  <a:path w="4229100">
                    <a:moveTo>
                      <a:pt x="0" y="0"/>
                    </a:moveTo>
                    <a:lnTo>
                      <a:pt x="4228693" y="0"/>
                    </a:lnTo>
                  </a:path>
                </a:pathLst>
              </a:custGeom>
              <a:ln w="9309">
                <a:solidFill>
                  <a:srgbClr val="C1272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mj-ea"/>
                  <a:ea typeface="+mj-ea"/>
                </a:endParaRPr>
              </a:p>
            </p:txBody>
          </p:sp>
        </p:grpSp>
        <p:sp>
          <p:nvSpPr>
            <p:cNvPr id="42" name="object 23">
              <a:extLst>
                <a:ext uri="{FF2B5EF4-FFF2-40B4-BE49-F238E27FC236}">
                  <a16:creationId xmlns:a16="http://schemas.microsoft.com/office/drawing/2014/main" id="{19634245-957B-A7CB-6CCF-A12F6A71EDD0}"/>
                </a:ext>
              </a:extLst>
            </p:cNvPr>
            <p:cNvSpPr txBox="1"/>
            <p:nvPr/>
          </p:nvSpPr>
          <p:spPr>
            <a:xfrm>
              <a:off x="1824173" y="4098552"/>
              <a:ext cx="419154" cy="114603"/>
            </a:xfrm>
            <a:prstGeom prst="rect">
              <a:avLst/>
            </a:prstGeom>
          </p:spPr>
          <p:txBody>
            <a:bodyPr vert="horz" wrap="square" lIns="0" tIns="12065" rIns="0" bIns="0" rtlCol="0">
              <a:spAutoFit/>
            </a:bodyPr>
            <a:lstStyle/>
            <a:p>
              <a:pPr marL="12700" defTabSz="914400">
                <a:spcBef>
                  <a:spcPts val="95"/>
                </a:spcBef>
              </a:pPr>
              <a:r>
                <a:rPr sz="900" kern="0" spc="-10" dirty="0">
                  <a:solidFill>
                    <a:srgbClr val="FFFFFF"/>
                  </a:solidFill>
                  <a:latin typeface="+mj-ea"/>
                  <a:ea typeface="+mj-ea"/>
                  <a:cs typeface="游ゴシック"/>
                </a:rPr>
                <a:t>1000px</a:t>
              </a:r>
              <a:endParaRPr sz="900" kern="0" dirty="0">
                <a:solidFill>
                  <a:sysClr val="windowText" lastClr="000000"/>
                </a:solidFill>
                <a:latin typeface="+mj-ea"/>
                <a:ea typeface="+mj-ea"/>
                <a:cs typeface="游ゴシック"/>
              </a:endParaRPr>
            </a:p>
          </p:txBody>
        </p:sp>
        <p:sp>
          <p:nvSpPr>
            <p:cNvPr id="43" name="object 24">
              <a:extLst>
                <a:ext uri="{FF2B5EF4-FFF2-40B4-BE49-F238E27FC236}">
                  <a16:creationId xmlns:a16="http://schemas.microsoft.com/office/drawing/2014/main" id="{DB8E31D1-86B8-484D-5A4F-1D0BFCBADB77}"/>
                </a:ext>
              </a:extLst>
            </p:cNvPr>
            <p:cNvSpPr txBox="1"/>
            <p:nvPr/>
          </p:nvSpPr>
          <p:spPr>
            <a:xfrm>
              <a:off x="2091000" y="4568974"/>
              <a:ext cx="528827" cy="114603"/>
            </a:xfrm>
            <a:prstGeom prst="rect">
              <a:avLst/>
            </a:prstGeom>
          </p:spPr>
          <p:txBody>
            <a:bodyPr vert="horz" wrap="square" lIns="0" tIns="12065" rIns="0" bIns="0" rtlCol="0">
              <a:spAutoFit/>
            </a:bodyPr>
            <a:lstStyle/>
            <a:p>
              <a:pPr defTabSz="914400">
                <a:spcBef>
                  <a:spcPts val="95"/>
                </a:spcBef>
              </a:pPr>
              <a:r>
                <a:rPr sz="900" kern="0" spc="-10" dirty="0">
                  <a:solidFill>
                    <a:srgbClr val="FFFFFF"/>
                  </a:solidFill>
                  <a:latin typeface="+mj-ea"/>
                  <a:ea typeface="+mj-ea"/>
                  <a:cs typeface="游ゴシック"/>
                </a:rPr>
                <a:t>1900px</a:t>
              </a:r>
              <a:endParaRPr sz="900" kern="0" dirty="0">
                <a:solidFill>
                  <a:sysClr val="windowText" lastClr="000000"/>
                </a:solidFill>
                <a:latin typeface="+mj-ea"/>
                <a:ea typeface="+mj-ea"/>
                <a:cs typeface="游ゴシック"/>
              </a:endParaRPr>
            </a:p>
          </p:txBody>
        </p:sp>
        <p:sp>
          <p:nvSpPr>
            <p:cNvPr id="44" name="object 25">
              <a:extLst>
                <a:ext uri="{FF2B5EF4-FFF2-40B4-BE49-F238E27FC236}">
                  <a16:creationId xmlns:a16="http://schemas.microsoft.com/office/drawing/2014/main" id="{0B59147B-D35B-EC6E-0E02-04F5041DA5DA}"/>
                </a:ext>
              </a:extLst>
            </p:cNvPr>
            <p:cNvSpPr txBox="1"/>
            <p:nvPr/>
          </p:nvSpPr>
          <p:spPr>
            <a:xfrm>
              <a:off x="6189058" y="1923048"/>
              <a:ext cx="448343" cy="114603"/>
            </a:xfrm>
            <a:prstGeom prst="rect">
              <a:avLst/>
            </a:prstGeom>
          </p:spPr>
          <p:txBody>
            <a:bodyPr vert="horz" wrap="square" lIns="0" tIns="12065" rIns="0" bIns="0" rtlCol="0">
              <a:spAutoFit/>
            </a:bodyPr>
            <a:lstStyle/>
            <a:p>
              <a:pPr marL="12700" defTabSz="914400">
                <a:spcBef>
                  <a:spcPts val="95"/>
                </a:spcBef>
              </a:pPr>
              <a:r>
                <a:rPr sz="900" kern="0" spc="-10" dirty="0">
                  <a:solidFill>
                    <a:srgbClr val="FFFFFF"/>
                  </a:solidFill>
                  <a:latin typeface="+mj-ea"/>
                  <a:ea typeface="+mj-ea"/>
                  <a:cs typeface="游ゴシック"/>
                </a:rPr>
                <a:t>200px</a:t>
              </a:r>
              <a:endParaRPr sz="900" kern="0" dirty="0">
                <a:solidFill>
                  <a:sysClr val="windowText" lastClr="000000"/>
                </a:solidFill>
                <a:latin typeface="+mj-ea"/>
                <a:ea typeface="+mj-ea"/>
                <a:cs typeface="游ゴシック"/>
              </a:endParaRPr>
            </a:p>
          </p:txBody>
        </p:sp>
        <p:sp>
          <p:nvSpPr>
            <p:cNvPr id="45" name="object 26">
              <a:extLst>
                <a:ext uri="{FF2B5EF4-FFF2-40B4-BE49-F238E27FC236}">
                  <a16:creationId xmlns:a16="http://schemas.microsoft.com/office/drawing/2014/main" id="{43B37D1E-C864-B69E-40A7-16F6FA2CAB74}"/>
                </a:ext>
              </a:extLst>
            </p:cNvPr>
            <p:cNvSpPr txBox="1"/>
            <p:nvPr/>
          </p:nvSpPr>
          <p:spPr>
            <a:xfrm>
              <a:off x="4712642" y="1827085"/>
              <a:ext cx="583765" cy="114603"/>
            </a:xfrm>
            <a:prstGeom prst="rect">
              <a:avLst/>
            </a:prstGeom>
          </p:spPr>
          <p:txBody>
            <a:bodyPr vert="horz" wrap="square" lIns="0" tIns="12065" rIns="0" bIns="0" rtlCol="0">
              <a:spAutoFit/>
            </a:bodyPr>
            <a:lstStyle/>
            <a:p>
              <a:pPr marL="12700" defTabSz="914400">
                <a:spcBef>
                  <a:spcPts val="95"/>
                </a:spcBef>
              </a:pPr>
              <a:r>
                <a:rPr lang="en-US" altLang="ja-JP" sz="900" kern="0" spc="-10" dirty="0">
                  <a:solidFill>
                    <a:srgbClr val="C1272C"/>
                  </a:solidFill>
                  <a:latin typeface="+mj-ea"/>
                  <a:ea typeface="+mj-ea"/>
                  <a:cs typeface="游ゴシック"/>
                </a:rPr>
                <a:t>1528</a:t>
              </a:r>
              <a:r>
                <a:rPr sz="900" kern="0" spc="-10" dirty="0">
                  <a:solidFill>
                    <a:srgbClr val="C1272C"/>
                  </a:solidFill>
                  <a:latin typeface="+mj-ea"/>
                  <a:ea typeface="+mj-ea"/>
                  <a:cs typeface="游ゴシック"/>
                </a:rPr>
                <a:t>px</a:t>
              </a:r>
              <a:endParaRPr sz="900" kern="0" dirty="0">
                <a:solidFill>
                  <a:sysClr val="windowText" lastClr="000000"/>
                </a:solidFill>
                <a:latin typeface="+mj-ea"/>
                <a:ea typeface="+mj-ea"/>
                <a:cs typeface="游ゴシック"/>
              </a:endParaRPr>
            </a:p>
          </p:txBody>
        </p:sp>
        <p:sp>
          <p:nvSpPr>
            <p:cNvPr id="46" name="object 27">
              <a:extLst>
                <a:ext uri="{FF2B5EF4-FFF2-40B4-BE49-F238E27FC236}">
                  <a16:creationId xmlns:a16="http://schemas.microsoft.com/office/drawing/2014/main" id="{9CC1823D-82A0-F3D7-19FB-811E1360FF47}"/>
                </a:ext>
              </a:extLst>
            </p:cNvPr>
            <p:cNvSpPr txBox="1"/>
            <p:nvPr/>
          </p:nvSpPr>
          <p:spPr>
            <a:xfrm>
              <a:off x="2397395" y="2054576"/>
              <a:ext cx="514984" cy="114603"/>
            </a:xfrm>
            <a:prstGeom prst="rect">
              <a:avLst/>
            </a:prstGeom>
          </p:spPr>
          <p:txBody>
            <a:bodyPr vert="horz" wrap="square" lIns="0" tIns="12065" rIns="0" bIns="0" rtlCol="0">
              <a:spAutoFit/>
            </a:bodyPr>
            <a:lstStyle/>
            <a:p>
              <a:pPr marL="12700" defTabSz="914400">
                <a:spcBef>
                  <a:spcPts val="95"/>
                </a:spcBef>
              </a:pPr>
              <a:r>
                <a:rPr sz="900" kern="0" spc="-10" dirty="0">
                  <a:solidFill>
                    <a:srgbClr val="C1272C"/>
                  </a:solidFill>
                  <a:latin typeface="+mj-ea"/>
                  <a:ea typeface="+mj-ea"/>
                  <a:cs typeface="游ゴシック"/>
                </a:rPr>
                <a:t>6</a:t>
              </a:r>
              <a:r>
                <a:rPr lang="en-US" altLang="ja-JP" sz="900" kern="0" spc="-10" dirty="0">
                  <a:solidFill>
                    <a:srgbClr val="C1272C"/>
                  </a:solidFill>
                  <a:latin typeface="+mj-ea"/>
                  <a:ea typeface="+mj-ea"/>
                  <a:cs typeface="游ゴシック"/>
                </a:rPr>
                <a:t>95</a:t>
              </a:r>
              <a:r>
                <a:rPr sz="900" kern="0" spc="-10" dirty="0">
                  <a:solidFill>
                    <a:srgbClr val="C1272C"/>
                  </a:solidFill>
                  <a:latin typeface="+mj-ea"/>
                  <a:ea typeface="+mj-ea"/>
                  <a:cs typeface="游ゴシック"/>
                </a:rPr>
                <a:t>px</a:t>
              </a:r>
              <a:endParaRPr sz="900" kern="0" dirty="0">
                <a:solidFill>
                  <a:sysClr val="windowText" lastClr="000000"/>
                </a:solidFill>
                <a:latin typeface="+mj-ea"/>
                <a:ea typeface="+mj-ea"/>
                <a:cs typeface="游ゴシック"/>
              </a:endParaRPr>
            </a:p>
          </p:txBody>
        </p:sp>
        <p:sp>
          <p:nvSpPr>
            <p:cNvPr id="47" name="object 28">
              <a:extLst>
                <a:ext uri="{FF2B5EF4-FFF2-40B4-BE49-F238E27FC236}">
                  <a16:creationId xmlns:a16="http://schemas.microsoft.com/office/drawing/2014/main" id="{FF5C4F2C-E17D-248D-D53F-86ECDC72B535}"/>
                </a:ext>
              </a:extLst>
            </p:cNvPr>
            <p:cNvSpPr txBox="1"/>
            <p:nvPr/>
          </p:nvSpPr>
          <p:spPr>
            <a:xfrm>
              <a:off x="4208104" y="3758508"/>
              <a:ext cx="451356" cy="114603"/>
            </a:xfrm>
            <a:prstGeom prst="rect">
              <a:avLst/>
            </a:prstGeom>
          </p:spPr>
          <p:txBody>
            <a:bodyPr vert="horz" wrap="square" lIns="0" tIns="12065" rIns="0" bIns="0" rtlCol="0">
              <a:spAutoFit/>
            </a:bodyPr>
            <a:lstStyle/>
            <a:p>
              <a:pPr marL="12700" defTabSz="914400">
                <a:spcBef>
                  <a:spcPts val="95"/>
                </a:spcBef>
              </a:pPr>
              <a:r>
                <a:rPr lang="en-US" sz="900" kern="0" spc="-10" dirty="0">
                  <a:solidFill>
                    <a:srgbClr val="211613"/>
                  </a:solidFill>
                  <a:highlight>
                    <a:srgbClr val="FFFF00"/>
                  </a:highlight>
                  <a:latin typeface="+mj-ea"/>
                  <a:ea typeface="+mj-ea"/>
                  <a:cs typeface="游ゴシック"/>
                </a:rPr>
                <a:t>1440</a:t>
              </a:r>
              <a:r>
                <a:rPr sz="900" kern="0" spc="-10" dirty="0">
                  <a:solidFill>
                    <a:srgbClr val="211613"/>
                  </a:solidFill>
                  <a:highlight>
                    <a:srgbClr val="FFFF00"/>
                  </a:highlight>
                  <a:latin typeface="+mj-ea"/>
                  <a:ea typeface="+mj-ea"/>
                  <a:cs typeface="游ゴシック"/>
                </a:rPr>
                <a:t>px</a:t>
              </a:r>
              <a:endParaRPr sz="900" kern="0" dirty="0">
                <a:solidFill>
                  <a:sysClr val="windowText" lastClr="000000"/>
                </a:solidFill>
                <a:highlight>
                  <a:srgbClr val="FFFF00"/>
                </a:highlight>
                <a:latin typeface="+mj-ea"/>
                <a:ea typeface="+mj-ea"/>
                <a:cs typeface="游ゴシック"/>
              </a:endParaRPr>
            </a:p>
          </p:txBody>
        </p:sp>
        <p:sp>
          <p:nvSpPr>
            <p:cNvPr id="48" name="object 29">
              <a:extLst>
                <a:ext uri="{FF2B5EF4-FFF2-40B4-BE49-F238E27FC236}">
                  <a16:creationId xmlns:a16="http://schemas.microsoft.com/office/drawing/2014/main" id="{4A502EEC-1A39-A1E8-2713-DA3283B01678}"/>
                </a:ext>
              </a:extLst>
            </p:cNvPr>
            <p:cNvSpPr txBox="1"/>
            <p:nvPr/>
          </p:nvSpPr>
          <p:spPr>
            <a:xfrm>
              <a:off x="6204022" y="4580918"/>
              <a:ext cx="1499868" cy="220428"/>
            </a:xfrm>
            <a:prstGeom prst="rect">
              <a:avLst/>
            </a:prstGeom>
          </p:spPr>
          <p:txBody>
            <a:bodyPr vert="horz" wrap="square" lIns="0" tIns="12700" rIns="0" bIns="0" rtlCol="0">
              <a:spAutoFit/>
            </a:bodyPr>
            <a:lstStyle/>
            <a:p>
              <a:pPr defTabSz="914400">
                <a:spcBef>
                  <a:spcPts val="100"/>
                </a:spcBef>
              </a:pPr>
              <a:r>
                <a:rPr sz="900" b="1" kern="0" dirty="0">
                  <a:solidFill>
                    <a:srgbClr val="FFFFFF"/>
                  </a:solidFill>
                  <a:latin typeface="+mj-ea"/>
                  <a:ea typeface="+mj-ea"/>
                  <a:cs typeface="游ゴシック"/>
                </a:rPr>
                <a:t>※</a:t>
              </a:r>
              <a:r>
                <a:rPr sz="900" b="1" kern="0" spc="-40" dirty="0">
                  <a:solidFill>
                    <a:srgbClr val="FFFFFF"/>
                  </a:solidFill>
                  <a:latin typeface="+mj-ea"/>
                  <a:ea typeface="+mj-ea"/>
                  <a:cs typeface="游ゴシック"/>
                </a:rPr>
                <a:t>環境によりデザインが切れる</a:t>
              </a:r>
              <a:endParaRPr sz="900" kern="0" dirty="0">
                <a:solidFill>
                  <a:sysClr val="windowText" lastClr="000000"/>
                </a:solidFill>
                <a:latin typeface="+mj-ea"/>
                <a:ea typeface="+mj-ea"/>
                <a:cs typeface="游ゴシック"/>
              </a:endParaRPr>
            </a:p>
            <a:p>
              <a:pPr defTabSz="914400"/>
              <a:r>
                <a:rPr sz="900" b="1" kern="0" spc="-15" dirty="0">
                  <a:solidFill>
                    <a:srgbClr val="FFFFFF"/>
                  </a:solidFill>
                  <a:latin typeface="+mj-ea"/>
                  <a:ea typeface="+mj-ea"/>
                  <a:cs typeface="游ゴシック"/>
                </a:rPr>
                <a:t>可能性有</a:t>
              </a:r>
              <a:endParaRPr sz="900" kern="0" dirty="0">
                <a:solidFill>
                  <a:sysClr val="windowText" lastClr="000000"/>
                </a:solidFill>
                <a:latin typeface="+mj-ea"/>
                <a:ea typeface="+mj-ea"/>
                <a:cs typeface="游ゴシック"/>
              </a:endParaRPr>
            </a:p>
          </p:txBody>
        </p:sp>
        <p:sp>
          <p:nvSpPr>
            <p:cNvPr id="49" name="object 30">
              <a:extLst>
                <a:ext uri="{FF2B5EF4-FFF2-40B4-BE49-F238E27FC236}">
                  <a16:creationId xmlns:a16="http://schemas.microsoft.com/office/drawing/2014/main" id="{433DF724-6546-CE43-F793-02389BA09F9E}"/>
                </a:ext>
              </a:extLst>
            </p:cNvPr>
            <p:cNvSpPr txBox="1"/>
            <p:nvPr/>
          </p:nvSpPr>
          <p:spPr>
            <a:xfrm>
              <a:off x="2397397" y="1827085"/>
              <a:ext cx="2262064" cy="115091"/>
            </a:xfrm>
            <a:prstGeom prst="rect">
              <a:avLst/>
            </a:prstGeom>
          </p:spPr>
          <p:txBody>
            <a:bodyPr vert="horz" wrap="square" lIns="0" tIns="12700" rIns="0" bIns="0" rtlCol="0">
              <a:spAutoFit/>
            </a:bodyPr>
            <a:lstStyle/>
            <a:p>
              <a:pPr marL="12700" defTabSz="914400">
                <a:spcBef>
                  <a:spcPts val="100"/>
                </a:spcBef>
              </a:pPr>
              <a:r>
                <a:rPr sz="900" kern="0" spc="-45" dirty="0">
                  <a:solidFill>
                    <a:srgbClr val="C1272C"/>
                  </a:solidFill>
                  <a:latin typeface="+mj-ea"/>
                  <a:ea typeface="+mj-ea"/>
                  <a:cs typeface="游ゴシック"/>
                </a:rPr>
                <a:t>※主要パーツはより内側領域への配置をお勧めします。</a:t>
              </a:r>
              <a:endParaRPr sz="900" kern="0" dirty="0">
                <a:solidFill>
                  <a:sysClr val="windowText" lastClr="000000"/>
                </a:solidFill>
                <a:latin typeface="+mj-ea"/>
                <a:ea typeface="+mj-ea"/>
                <a:cs typeface="游ゴシック"/>
              </a:endParaRPr>
            </a:p>
          </p:txBody>
        </p:sp>
        <p:sp>
          <p:nvSpPr>
            <p:cNvPr id="50" name="object 31">
              <a:extLst>
                <a:ext uri="{FF2B5EF4-FFF2-40B4-BE49-F238E27FC236}">
                  <a16:creationId xmlns:a16="http://schemas.microsoft.com/office/drawing/2014/main" id="{EBC8CF69-A5BE-D7E9-8229-DD5AB789F8C0}"/>
                </a:ext>
              </a:extLst>
            </p:cNvPr>
            <p:cNvSpPr txBox="1"/>
            <p:nvPr/>
          </p:nvSpPr>
          <p:spPr>
            <a:xfrm>
              <a:off x="4074626" y="2945696"/>
              <a:ext cx="761405" cy="114603"/>
            </a:xfrm>
            <a:prstGeom prst="rect">
              <a:avLst/>
            </a:prstGeom>
          </p:spPr>
          <p:txBody>
            <a:bodyPr vert="horz" wrap="square" lIns="0" tIns="12065" rIns="0" bIns="0" rtlCol="0">
              <a:spAutoFit/>
            </a:bodyPr>
            <a:lstStyle/>
            <a:p>
              <a:pPr marL="12700" defTabSz="914400">
                <a:spcBef>
                  <a:spcPts val="95"/>
                </a:spcBef>
              </a:pPr>
              <a:r>
                <a:rPr sz="900" b="1" kern="0" spc="-50" dirty="0">
                  <a:solidFill>
                    <a:srgbClr val="211613"/>
                  </a:solidFill>
                  <a:latin typeface="+mj-ea"/>
                  <a:ea typeface="+mj-ea"/>
                  <a:cs typeface="游ゴシック"/>
                </a:rPr>
                <a:t>コンテンツ領域</a:t>
              </a:r>
              <a:endParaRPr sz="900" kern="0" dirty="0">
                <a:solidFill>
                  <a:sysClr val="windowText" lastClr="000000"/>
                </a:solidFill>
                <a:latin typeface="+mj-ea"/>
                <a:ea typeface="+mj-ea"/>
                <a:cs typeface="游ゴシック"/>
              </a:endParaRPr>
            </a:p>
          </p:txBody>
        </p:sp>
        <p:sp>
          <p:nvSpPr>
            <p:cNvPr id="51" name="object 32">
              <a:extLst>
                <a:ext uri="{FF2B5EF4-FFF2-40B4-BE49-F238E27FC236}">
                  <a16:creationId xmlns:a16="http://schemas.microsoft.com/office/drawing/2014/main" id="{74739E1F-70D2-A85F-54FE-86559A25D61A}"/>
                </a:ext>
              </a:extLst>
            </p:cNvPr>
            <p:cNvSpPr txBox="1"/>
            <p:nvPr/>
          </p:nvSpPr>
          <p:spPr>
            <a:xfrm>
              <a:off x="4112730" y="2010320"/>
              <a:ext cx="723301" cy="114603"/>
            </a:xfrm>
            <a:prstGeom prst="rect">
              <a:avLst/>
            </a:prstGeom>
          </p:spPr>
          <p:txBody>
            <a:bodyPr vert="horz" wrap="square" lIns="0" tIns="12065" rIns="0" bIns="0" rtlCol="0">
              <a:spAutoFit/>
            </a:bodyPr>
            <a:lstStyle/>
            <a:p>
              <a:pPr marL="12700" defTabSz="914400">
                <a:spcBef>
                  <a:spcPts val="95"/>
                </a:spcBef>
              </a:pPr>
              <a:r>
                <a:rPr sz="900" b="1" kern="0" spc="-40" dirty="0">
                  <a:solidFill>
                    <a:srgbClr val="211613"/>
                  </a:solidFill>
                  <a:latin typeface="+mj-ea"/>
                  <a:ea typeface="+mj-ea"/>
                  <a:cs typeface="游ゴシック"/>
                </a:rPr>
                <a:t>デザイン領域</a:t>
              </a:r>
              <a:endParaRPr sz="900" kern="0" dirty="0">
                <a:solidFill>
                  <a:sysClr val="windowText" lastClr="000000"/>
                </a:solidFill>
                <a:latin typeface="+mj-ea"/>
                <a:ea typeface="+mj-ea"/>
                <a:cs typeface="游ゴシック"/>
              </a:endParaRPr>
            </a:p>
          </p:txBody>
        </p:sp>
      </p:grpSp>
    </p:spTree>
    <p:extLst>
      <p:ext uri="{BB962C8B-B14F-4D97-AF65-F5344CB8AC3E}">
        <p14:creationId xmlns:p14="http://schemas.microsoft.com/office/powerpoint/2010/main" val="3805172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9BF3F0B-99C4-497B-B4CF-E1F7281D1D25}"/>
              </a:ext>
            </a:extLst>
          </p:cNvPr>
          <p:cNvSpPr txBox="1"/>
          <p:nvPr/>
        </p:nvSpPr>
        <p:spPr>
          <a:xfrm>
            <a:off x="3119066" y="2718071"/>
            <a:ext cx="5953874" cy="870559"/>
          </a:xfrm>
          <a:prstGeom prst="rect">
            <a:avLst/>
          </a:prstGeom>
        </p:spPr>
        <p:txBody>
          <a:bodyPr vert="horz" wrap="none" lIns="0" tIns="0" rIns="0" bIns="0" rtlCol="0" anchor="ctr" anchorCtr="0">
            <a:spAutoFit/>
          </a:bodyPr>
          <a:lstStyle/>
          <a:p>
            <a:pPr algn="ctr">
              <a:spcBef>
                <a:spcPts val="1540"/>
              </a:spcBef>
            </a:pPr>
            <a:r>
              <a:rPr sz="2400" b="1" u="sng" spc="600" dirty="0">
                <a:solidFill>
                  <a:srgbClr val="DB4F2A"/>
                </a:solidFill>
                <a:latin typeface="游ゴシック"/>
                <a:ea typeface="游ゴシック"/>
                <a:cs typeface="YuGothic"/>
              </a:rPr>
              <a:t>お問い合わせ </a:t>
            </a:r>
          </a:p>
          <a:p>
            <a:pPr marL="12700" marR="5080" algn="ctr">
              <a:lnSpc>
                <a:spcPct val="150000"/>
              </a:lnSpc>
              <a:tabLst>
                <a:tab pos="1840864" algn="l"/>
              </a:tabLst>
            </a:pPr>
            <a:r>
              <a:rPr sz="2400" b="1" spc="600" dirty="0">
                <a:solidFill>
                  <a:prstClr val="black"/>
                </a:solidFill>
                <a:latin typeface="游ゴシック"/>
                <a:ea typeface="游ゴシック"/>
                <a:cs typeface="YuGothic"/>
              </a:rPr>
              <a:t>日経ＢＰ</a:t>
            </a:r>
            <a:r>
              <a:rPr lang="en-US" sz="2400" b="1" spc="600" dirty="0">
                <a:solidFill>
                  <a:prstClr val="black"/>
                </a:solidFill>
                <a:latin typeface="游ゴシック"/>
                <a:ea typeface="游ゴシック"/>
                <a:cs typeface="YuGothic"/>
              </a:rPr>
              <a:t> </a:t>
            </a:r>
            <a:r>
              <a:rPr lang="ja-JP" altLang="en-US" sz="2400" b="1" spc="600" dirty="0">
                <a:solidFill>
                  <a:prstClr val="black"/>
                </a:solidFill>
                <a:latin typeface="游ゴシック"/>
                <a:ea typeface="游ゴシック"/>
                <a:cs typeface="YuGothic"/>
              </a:rPr>
              <a:t>メディアビジネス推進部</a:t>
            </a:r>
            <a:endParaRPr sz="2400" b="1" spc="600" dirty="0">
              <a:solidFill>
                <a:prstClr val="black"/>
              </a:solidFill>
              <a:latin typeface="游ゴシック"/>
              <a:ea typeface="游ゴシック"/>
              <a:cs typeface="YuGothic"/>
            </a:endParaRPr>
          </a:p>
        </p:txBody>
      </p:sp>
      <p:sp>
        <p:nvSpPr>
          <p:cNvPr id="5" name="object 2">
            <a:extLst>
              <a:ext uri="{FF2B5EF4-FFF2-40B4-BE49-F238E27FC236}">
                <a16:creationId xmlns:a16="http://schemas.microsoft.com/office/drawing/2014/main" id="{C77820DA-0602-4B7F-9DCA-4ADD1A8652D2}"/>
              </a:ext>
            </a:extLst>
          </p:cNvPr>
          <p:cNvSpPr txBox="1"/>
          <p:nvPr/>
        </p:nvSpPr>
        <p:spPr>
          <a:xfrm>
            <a:off x="3106798" y="4036494"/>
            <a:ext cx="6024085" cy="369332"/>
          </a:xfrm>
          <a:prstGeom prst="rect">
            <a:avLst/>
          </a:prstGeom>
        </p:spPr>
        <p:txBody>
          <a:bodyPr vert="horz" wrap="none" lIns="0" tIns="0" rIns="0" bIns="0" rtlCol="0" anchor="ctr" anchorCtr="0">
            <a:spAutoFit/>
          </a:bodyPr>
          <a:lstStyle/>
          <a:p>
            <a:pPr algn="ctr">
              <a:spcBef>
                <a:spcPts val="1540"/>
              </a:spcBef>
            </a:pPr>
            <a:r>
              <a:rPr lang="ja-JP" altLang="en-US" sz="2400" b="1" spc="600" dirty="0">
                <a:solidFill>
                  <a:prstClr val="black"/>
                </a:solidFill>
                <a:latin typeface="游ゴシック"/>
                <a:ea typeface="游ゴシック"/>
                <a:cs typeface="YuGothic"/>
              </a:rPr>
              <a:t>　　</a:t>
            </a:r>
            <a:r>
              <a:rPr lang="en-US" altLang="ja-JP" sz="2400" b="1" spc="600" dirty="0">
                <a:solidFill>
                  <a:prstClr val="black"/>
                </a:solidFill>
                <a:latin typeface="游ゴシック"/>
                <a:ea typeface="游ゴシック"/>
                <a:cs typeface="YuGothic"/>
              </a:rPr>
              <a:t>nxw-ad@nikkeibp.co.jp</a:t>
            </a:r>
            <a:r>
              <a:rPr lang="en-US" sz="2400" b="1" spc="600" dirty="0">
                <a:solidFill>
                  <a:prstClr val="black"/>
                </a:solidFill>
                <a:latin typeface="游ゴシック"/>
                <a:ea typeface="游ゴシック"/>
                <a:cs typeface="YuGothic"/>
              </a:rPr>
              <a:t> </a:t>
            </a:r>
          </a:p>
        </p:txBody>
      </p:sp>
      <p:pic>
        <p:nvPicPr>
          <p:cNvPr id="6" name="Picture 2">
            <a:extLst>
              <a:ext uri="{FF2B5EF4-FFF2-40B4-BE49-F238E27FC236}">
                <a16:creationId xmlns:a16="http://schemas.microsoft.com/office/drawing/2014/main" id="{3DE0718B-4D79-4B09-A8A6-DC8DA2865FF3}"/>
              </a:ext>
            </a:extLst>
          </p:cNvPr>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36998" y="4000922"/>
            <a:ext cx="436190" cy="436190"/>
          </a:xfrm>
          <a:prstGeom prst="rect">
            <a:avLst/>
          </a:prstGeom>
          <a:noFill/>
          <a:extLst>
            <a:ext uri="{909E8E84-426E-40DD-AFC4-6F175D3DCCD1}">
              <a14:hiddenFill xmlns:a14="http://schemas.microsoft.com/office/drawing/2010/main">
                <a:solidFill>
                  <a:srgbClr val="FFFFFF"/>
                </a:solidFill>
              </a14:hiddenFill>
            </a:ext>
          </a:extLst>
        </p:spPr>
      </p:pic>
      <p:sp>
        <p:nvSpPr>
          <p:cNvPr id="8" name="スライド番号プレースホルダー 10">
            <a:extLst>
              <a:ext uri="{FF2B5EF4-FFF2-40B4-BE49-F238E27FC236}">
                <a16:creationId xmlns:a16="http://schemas.microsoft.com/office/drawing/2014/main" id="{77D4D6C3-ACE7-480E-A86C-A1BF1279F04F}"/>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29</a:t>
            </a:fld>
            <a:endParaRPr kumimoji="1" lang="ja-JP" altLang="en-US" b="1" dirty="0"/>
          </a:p>
        </p:txBody>
      </p:sp>
    </p:spTree>
    <p:extLst>
      <p:ext uri="{BB962C8B-B14F-4D97-AF65-F5344CB8AC3E}">
        <p14:creationId xmlns:p14="http://schemas.microsoft.com/office/powerpoint/2010/main" val="1163129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D33260E-E1EA-971F-63EF-35833C92B807}"/>
              </a:ext>
            </a:extLst>
          </p:cNvPr>
          <p:cNvSpPr/>
          <p:nvPr/>
        </p:nvSpPr>
        <p:spPr>
          <a:xfrm>
            <a:off x="138902" y="3299361"/>
            <a:ext cx="6012491" cy="3114267"/>
          </a:xfrm>
          <a:prstGeom prst="rect">
            <a:avLst/>
          </a:prstGeom>
          <a:solidFill>
            <a:schemeClr val="tx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3" name="正方形/長方形 2">
            <a:extLst>
              <a:ext uri="{FF2B5EF4-FFF2-40B4-BE49-F238E27FC236}">
                <a16:creationId xmlns:a16="http://schemas.microsoft.com/office/drawing/2014/main" id="{A606025B-6325-14CD-613D-1D20EB34097E}"/>
              </a:ext>
            </a:extLst>
          </p:cNvPr>
          <p:cNvSpPr/>
          <p:nvPr/>
        </p:nvSpPr>
        <p:spPr>
          <a:xfrm>
            <a:off x="305766" y="4735557"/>
            <a:ext cx="5845627" cy="4694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■ポイント</a:t>
            </a:r>
            <a:r>
              <a:rPr lang="en-US" altLang="ja-JP" b="1" dirty="0">
                <a:solidFill>
                  <a:schemeClr val="tx1"/>
                </a:solidFill>
              </a:rPr>
              <a:t>02</a:t>
            </a:r>
            <a:r>
              <a:rPr lang="ja-JP" altLang="en-US" b="1" dirty="0">
                <a:solidFill>
                  <a:schemeClr val="tx1"/>
                </a:solidFill>
              </a:rPr>
              <a:t>　</a:t>
            </a:r>
            <a:r>
              <a:rPr lang="ja-JP" altLang="en-US" sz="1400" b="1" dirty="0">
                <a:solidFill>
                  <a:schemeClr val="accent4">
                    <a:lumMod val="75000"/>
                  </a:schemeClr>
                </a:solidFill>
              </a:rPr>
              <a:t> </a:t>
            </a:r>
            <a:r>
              <a:rPr lang="ja-JP" altLang="en-US" sz="1400" b="1" dirty="0">
                <a:solidFill>
                  <a:schemeClr val="accent1"/>
                </a:solidFill>
              </a:rPr>
              <a:t>「働く女性</a:t>
            </a:r>
            <a:r>
              <a:rPr lang="en-US" altLang="ja-JP" sz="1400" b="1" dirty="0">
                <a:solidFill>
                  <a:schemeClr val="accent1"/>
                </a:solidFill>
              </a:rPr>
              <a:t>3000</a:t>
            </a:r>
            <a:r>
              <a:rPr lang="ja-JP" altLang="en-US" sz="1400" b="1" dirty="0">
                <a:solidFill>
                  <a:schemeClr val="accent1"/>
                </a:solidFill>
              </a:rPr>
              <a:t>人ホンネ調査」ほか </a:t>
            </a:r>
            <a:r>
              <a:rPr lang="zh-TW" altLang="en-US" sz="1400" dirty="0"/>
              <a:t>！</a:t>
            </a:r>
            <a:r>
              <a:rPr lang="ja-JP" altLang="en-US" b="1" dirty="0">
                <a:solidFill>
                  <a:schemeClr val="tx1"/>
                </a:solidFill>
              </a:rPr>
              <a:t>　</a:t>
            </a:r>
            <a:endParaRPr lang="en-US" altLang="ja-JP" b="1" dirty="0">
              <a:solidFill>
                <a:schemeClr val="tx1"/>
              </a:solidFill>
            </a:endParaRPr>
          </a:p>
          <a:p>
            <a:r>
              <a:rPr lang="ja-JP" altLang="en-US" b="1" dirty="0">
                <a:solidFill>
                  <a:schemeClr val="tx1"/>
                </a:solidFill>
              </a:rPr>
              <a:t>「女性活躍」に必要な</a:t>
            </a:r>
            <a:r>
              <a:rPr lang="ja-JP" altLang="en-US" b="1" dirty="0">
                <a:solidFill>
                  <a:srgbClr val="FF0000"/>
                </a:solidFill>
              </a:rPr>
              <a:t>独自調査を毎月</a:t>
            </a:r>
            <a:r>
              <a:rPr lang="ja-JP" altLang="en-US" b="1" dirty="0">
                <a:solidFill>
                  <a:schemeClr val="tx1"/>
                </a:solidFill>
              </a:rPr>
              <a:t>お届け！</a:t>
            </a:r>
          </a:p>
          <a:p>
            <a:endParaRPr lang="en-US" altLang="ja-JP" b="1" dirty="0">
              <a:solidFill>
                <a:schemeClr val="tx1"/>
              </a:solidFill>
            </a:endParaRPr>
          </a:p>
          <a:p>
            <a:r>
              <a:rPr lang="ja-JP" altLang="en-US" b="1" dirty="0">
                <a:solidFill>
                  <a:schemeClr val="tx1"/>
                </a:solidFill>
              </a:rPr>
              <a:t>■ポイント</a:t>
            </a:r>
            <a:r>
              <a:rPr lang="en-US" altLang="ja-JP" b="1" dirty="0">
                <a:solidFill>
                  <a:schemeClr val="tx1"/>
                </a:solidFill>
              </a:rPr>
              <a:t>03</a:t>
            </a:r>
            <a:r>
              <a:rPr lang="ja-JP" altLang="en-US" b="1" dirty="0">
                <a:solidFill>
                  <a:schemeClr val="tx1"/>
                </a:solidFill>
              </a:rPr>
              <a:t>　</a:t>
            </a:r>
            <a:r>
              <a:rPr lang="ja-JP" altLang="en-US" sz="1400" b="1" dirty="0">
                <a:solidFill>
                  <a:schemeClr val="accent1"/>
                </a:solidFill>
              </a:rPr>
              <a:t>キャリアの悩み即解決！　</a:t>
            </a:r>
            <a:endParaRPr lang="en-US" altLang="ja-JP" sz="1400" b="1" dirty="0">
              <a:solidFill>
                <a:schemeClr val="accent1"/>
              </a:solidFill>
            </a:endParaRPr>
          </a:p>
          <a:p>
            <a:r>
              <a:rPr lang="ja-JP" altLang="en-US" b="1" dirty="0">
                <a:solidFill>
                  <a:schemeClr val="tx1"/>
                </a:solidFill>
              </a:rPr>
              <a:t>これからの働き方が見つかる！</a:t>
            </a:r>
            <a:r>
              <a:rPr lang="ja-JP" altLang="ja-JP" b="1" dirty="0">
                <a:solidFill>
                  <a:srgbClr val="FF0000"/>
                </a:solidFill>
              </a:rPr>
              <a:t> 「ロールモデル」</a:t>
            </a:r>
            <a:r>
              <a:rPr lang="ja-JP" altLang="en-US" b="1" dirty="0">
                <a:solidFill>
                  <a:schemeClr val="tx1"/>
                </a:solidFill>
              </a:rPr>
              <a:t>検索 </a:t>
            </a:r>
            <a:endParaRPr lang="en-US" altLang="ja-JP" b="1" dirty="0">
              <a:solidFill>
                <a:schemeClr val="tx1"/>
              </a:solidFill>
            </a:endParaRPr>
          </a:p>
          <a:p>
            <a:r>
              <a:rPr lang="ja-JP" altLang="en-US" b="1" dirty="0">
                <a:solidFill>
                  <a:schemeClr val="tx1"/>
                </a:solidFill>
              </a:rPr>
              <a:t>役職・業種・職種で絞り込める検索ページを新設。</a:t>
            </a:r>
            <a:endParaRPr lang="en-US" altLang="ja-JP" b="1" dirty="0">
              <a:solidFill>
                <a:schemeClr val="tx1"/>
              </a:solidFill>
            </a:endParaRPr>
          </a:p>
          <a:p>
            <a:r>
              <a:rPr lang="ja-JP" altLang="en-US" b="1" dirty="0">
                <a:solidFill>
                  <a:schemeClr val="tx1"/>
                </a:solidFill>
              </a:rPr>
              <a:t>■ポイント</a:t>
            </a:r>
            <a:r>
              <a:rPr lang="en-US" altLang="ja-JP" b="1" dirty="0">
                <a:solidFill>
                  <a:schemeClr val="tx1"/>
                </a:solidFill>
              </a:rPr>
              <a:t>04</a:t>
            </a:r>
            <a:r>
              <a:rPr lang="ja-JP" altLang="en-US" b="1" dirty="0">
                <a:solidFill>
                  <a:schemeClr val="tx1"/>
                </a:solidFill>
              </a:rPr>
              <a:t>　</a:t>
            </a:r>
            <a:r>
              <a:rPr lang="ja-JP" altLang="en-US" sz="1400" b="1" dirty="0">
                <a:solidFill>
                  <a:schemeClr val="accent1"/>
                </a:solidFill>
              </a:rPr>
              <a:t>女性リーダーの必修講座　</a:t>
            </a:r>
            <a:endParaRPr lang="en-US" altLang="ja-JP" sz="1400" b="1" dirty="0">
              <a:solidFill>
                <a:schemeClr val="accent1"/>
              </a:solidFill>
            </a:endParaRPr>
          </a:p>
          <a:p>
            <a:r>
              <a:rPr lang="ja-JP" altLang="en-US" b="1" dirty="0">
                <a:solidFill>
                  <a:schemeClr val="tx1"/>
                </a:solidFill>
              </a:rPr>
              <a:t>強力な学び連載  </a:t>
            </a:r>
            <a:r>
              <a:rPr lang="ja-JP" altLang="en-US" b="1" dirty="0">
                <a:solidFill>
                  <a:srgbClr val="FF0000"/>
                </a:solidFill>
              </a:rPr>
              <a:t>「</a:t>
            </a:r>
            <a:r>
              <a:rPr lang="ja-JP" altLang="ja-JP" b="1" dirty="0">
                <a:solidFill>
                  <a:srgbClr val="FF0000"/>
                </a:solidFill>
              </a:rPr>
              <a:t>日経ウーマン</a:t>
            </a:r>
            <a:r>
              <a:rPr lang="ja-JP" altLang="en-US" b="1" dirty="0">
                <a:solidFill>
                  <a:srgbClr val="FF0000"/>
                </a:solidFill>
              </a:rPr>
              <a:t>・</a:t>
            </a:r>
            <a:r>
              <a:rPr lang="ja-JP" altLang="ja-JP" b="1" dirty="0">
                <a:solidFill>
                  <a:srgbClr val="FF0000"/>
                </a:solidFill>
              </a:rPr>
              <a:t>カレッジ</a:t>
            </a:r>
            <a:r>
              <a:rPr lang="ja-JP" altLang="en-US" b="1" dirty="0">
                <a:solidFill>
                  <a:srgbClr val="FF0000"/>
                </a:solidFill>
              </a:rPr>
              <a:t>」開講！</a:t>
            </a:r>
            <a:endParaRPr lang="en-US" altLang="ja-JP" b="1" dirty="0">
              <a:solidFill>
                <a:schemeClr val="tx1"/>
              </a:solidFill>
            </a:endParaRPr>
          </a:p>
          <a:p>
            <a:r>
              <a:rPr lang="ja-JP" altLang="en-US" b="1" dirty="0">
                <a:solidFill>
                  <a:schemeClr val="tx1"/>
                </a:solidFill>
              </a:rPr>
              <a:t>次世代リーダーが必ず習得したい</a:t>
            </a:r>
            <a:r>
              <a:rPr lang="ja-JP" altLang="ja-JP" b="1" dirty="0">
                <a:solidFill>
                  <a:schemeClr val="tx1"/>
                </a:solidFill>
              </a:rPr>
              <a:t>実践スキル</a:t>
            </a:r>
            <a:r>
              <a:rPr lang="ja-JP" altLang="en-US" b="1" dirty="0">
                <a:solidFill>
                  <a:schemeClr val="tx1"/>
                </a:solidFill>
              </a:rPr>
              <a:t>を攻略</a:t>
            </a:r>
            <a:endParaRPr lang="en-US" altLang="ja-JP" b="1" dirty="0">
              <a:solidFill>
                <a:schemeClr val="tx1"/>
              </a:solidFill>
            </a:endParaRPr>
          </a:p>
          <a:p>
            <a:endParaRPr lang="en-US" altLang="ja-JP" b="1" dirty="0">
              <a:solidFill>
                <a:schemeClr val="tx1"/>
              </a:solidFill>
            </a:endParaRPr>
          </a:p>
        </p:txBody>
      </p:sp>
      <p:sp>
        <p:nvSpPr>
          <p:cNvPr id="4" name="正方形/長方形 3">
            <a:extLst>
              <a:ext uri="{FF2B5EF4-FFF2-40B4-BE49-F238E27FC236}">
                <a16:creationId xmlns:a16="http://schemas.microsoft.com/office/drawing/2014/main" id="{39539771-59F8-84FC-F8E6-8098462929A3}"/>
              </a:ext>
            </a:extLst>
          </p:cNvPr>
          <p:cNvSpPr/>
          <p:nvPr/>
        </p:nvSpPr>
        <p:spPr>
          <a:xfrm>
            <a:off x="6318257" y="3299361"/>
            <a:ext cx="5699834" cy="3114267"/>
          </a:xfrm>
          <a:prstGeom prst="rect">
            <a:avLst/>
          </a:prstGeom>
          <a:solidFill>
            <a:schemeClr val="tx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5" name="正方形/長方形 4">
            <a:extLst>
              <a:ext uri="{FF2B5EF4-FFF2-40B4-BE49-F238E27FC236}">
                <a16:creationId xmlns:a16="http://schemas.microsoft.com/office/drawing/2014/main" id="{3D1716B8-3921-D60C-76FF-D20F0FA317F9}"/>
              </a:ext>
            </a:extLst>
          </p:cNvPr>
          <p:cNvSpPr/>
          <p:nvPr/>
        </p:nvSpPr>
        <p:spPr>
          <a:xfrm>
            <a:off x="6498718" y="4762856"/>
            <a:ext cx="5845266" cy="4694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■ポイント</a:t>
            </a:r>
            <a:r>
              <a:rPr lang="en-US" altLang="ja-JP" b="1" dirty="0">
                <a:solidFill>
                  <a:schemeClr val="accent1"/>
                </a:solidFill>
              </a:rPr>
              <a:t>05</a:t>
            </a:r>
            <a:r>
              <a:rPr lang="ja-JP" altLang="en-US" b="1" dirty="0">
                <a:solidFill>
                  <a:schemeClr val="accent1"/>
                </a:solidFill>
              </a:rPr>
              <a:t>　</a:t>
            </a:r>
            <a:r>
              <a:rPr lang="en-US" altLang="ja-JP" b="1" dirty="0">
                <a:solidFill>
                  <a:schemeClr val="accent1"/>
                </a:solidFill>
              </a:rPr>
              <a:t> </a:t>
            </a:r>
            <a:r>
              <a:rPr lang="ja-JP" altLang="en-US" sz="1400" b="1" dirty="0">
                <a:solidFill>
                  <a:schemeClr val="accent1"/>
                </a:solidFill>
              </a:rPr>
              <a:t>厳選！教育・受験・子育て情報</a:t>
            </a:r>
            <a:endParaRPr lang="en-US" altLang="ja-JP" sz="1400" b="1" dirty="0">
              <a:solidFill>
                <a:schemeClr val="accent1"/>
              </a:solidFill>
            </a:endParaRPr>
          </a:p>
          <a:p>
            <a:r>
              <a:rPr lang="ja-JP" altLang="en-US" b="1" dirty="0">
                <a:solidFill>
                  <a:schemeClr val="tx1"/>
                </a:solidFill>
              </a:rPr>
              <a:t>連載</a:t>
            </a:r>
            <a:r>
              <a:rPr lang="ja-JP" altLang="en-US" b="1" dirty="0">
                <a:solidFill>
                  <a:srgbClr val="FF0000"/>
                </a:solidFill>
              </a:rPr>
              <a:t>「エビデンス子育て研究所」</a:t>
            </a:r>
            <a:r>
              <a:rPr lang="ja-JP" altLang="en-US" b="1" dirty="0">
                <a:solidFill>
                  <a:schemeClr val="tx1"/>
                </a:solidFill>
              </a:rPr>
              <a:t>スタート！</a:t>
            </a:r>
            <a:endParaRPr lang="en-US" altLang="ja-JP" b="1" dirty="0">
              <a:solidFill>
                <a:schemeClr val="tx1"/>
              </a:solidFill>
            </a:endParaRPr>
          </a:p>
          <a:p>
            <a:r>
              <a:rPr lang="ja-JP" altLang="en-US" b="1" dirty="0">
                <a:solidFill>
                  <a:schemeClr val="tx1"/>
                </a:solidFill>
              </a:rPr>
              <a:t>科学的なアプローチで教育・子育てに役立つ情報を</a:t>
            </a:r>
            <a:endParaRPr lang="en-US" altLang="ja-JP" b="1" dirty="0">
              <a:solidFill>
                <a:schemeClr val="tx1"/>
              </a:solidFill>
            </a:endParaRPr>
          </a:p>
          <a:p>
            <a:endParaRPr lang="en-US" altLang="ja-JP" b="1" dirty="0">
              <a:solidFill>
                <a:schemeClr val="tx1"/>
              </a:solidFill>
            </a:endParaRPr>
          </a:p>
          <a:p>
            <a:r>
              <a:rPr lang="ja-JP" altLang="en-US" b="1" dirty="0">
                <a:solidFill>
                  <a:schemeClr val="tx1"/>
                </a:solidFill>
              </a:rPr>
              <a:t>■ポイント</a:t>
            </a:r>
            <a:r>
              <a:rPr lang="en-US" altLang="ja-JP" b="1" dirty="0">
                <a:solidFill>
                  <a:schemeClr val="tx1"/>
                </a:solidFill>
              </a:rPr>
              <a:t>06</a:t>
            </a:r>
            <a:r>
              <a:rPr lang="ja-JP" altLang="en-US" b="1" dirty="0">
                <a:solidFill>
                  <a:schemeClr val="tx1"/>
                </a:solidFill>
              </a:rPr>
              <a:t>　</a:t>
            </a:r>
            <a:r>
              <a:rPr lang="ja-JP" altLang="en-US" sz="1400" b="1" dirty="0">
                <a:solidFill>
                  <a:schemeClr val="accent1"/>
                </a:solidFill>
              </a:rPr>
              <a:t>経営層・管理職は必携！</a:t>
            </a:r>
            <a:r>
              <a:rPr lang="ja-JP" altLang="en-US" b="1" dirty="0">
                <a:solidFill>
                  <a:schemeClr val="accent1"/>
                </a:solidFill>
              </a:rPr>
              <a:t>　</a:t>
            </a:r>
            <a:endParaRPr lang="en-US" altLang="ja-JP" b="1" dirty="0">
              <a:solidFill>
                <a:schemeClr val="accent1"/>
              </a:solidFill>
            </a:endParaRPr>
          </a:p>
          <a:p>
            <a:r>
              <a:rPr lang="ja-JP" altLang="ja-JP" b="1" dirty="0">
                <a:solidFill>
                  <a:schemeClr val="tx1"/>
                </a:solidFill>
              </a:rPr>
              <a:t>企業の課題解決にすぐに役立つ</a:t>
            </a:r>
            <a:r>
              <a:rPr lang="ja-JP" altLang="ja-JP" b="1" dirty="0">
                <a:solidFill>
                  <a:srgbClr val="FF0000"/>
                </a:solidFill>
              </a:rPr>
              <a:t>「</a:t>
            </a:r>
            <a:r>
              <a:rPr lang="en-US" altLang="ja-JP" b="1" dirty="0">
                <a:solidFill>
                  <a:srgbClr val="FF0000"/>
                </a:solidFill>
              </a:rPr>
              <a:t>DEI</a:t>
            </a:r>
            <a:r>
              <a:rPr lang="ja-JP" altLang="ja-JP" b="1" dirty="0">
                <a:solidFill>
                  <a:srgbClr val="FF0000"/>
                </a:solidFill>
              </a:rPr>
              <a:t>最新トレンド」</a:t>
            </a:r>
            <a:endParaRPr lang="en-US" altLang="ja-JP" sz="1400" b="1" dirty="0">
              <a:solidFill>
                <a:schemeClr val="tx1"/>
              </a:solidFill>
            </a:endParaRPr>
          </a:p>
          <a:p>
            <a:endParaRPr lang="en-US" altLang="ja-JP" b="1" dirty="0">
              <a:solidFill>
                <a:schemeClr val="tx1"/>
              </a:solidFill>
            </a:endParaRPr>
          </a:p>
          <a:p>
            <a:r>
              <a:rPr lang="ja-JP" altLang="en-US" b="1" dirty="0">
                <a:solidFill>
                  <a:schemeClr val="tx1"/>
                </a:solidFill>
              </a:rPr>
              <a:t>■ポイント</a:t>
            </a:r>
            <a:r>
              <a:rPr lang="en-US" altLang="ja-JP" b="1" dirty="0">
                <a:solidFill>
                  <a:schemeClr val="tx1"/>
                </a:solidFill>
              </a:rPr>
              <a:t>07</a:t>
            </a:r>
            <a:r>
              <a:rPr lang="ja-JP" altLang="en-US" b="1" dirty="0">
                <a:solidFill>
                  <a:schemeClr val="tx1"/>
                </a:solidFill>
              </a:rPr>
              <a:t>　</a:t>
            </a:r>
            <a:r>
              <a:rPr lang="en-US" altLang="ja-JP" b="1" dirty="0">
                <a:solidFill>
                  <a:schemeClr val="tx1"/>
                </a:solidFill>
              </a:rPr>
              <a:t> </a:t>
            </a:r>
            <a:r>
              <a:rPr lang="ja-JP" altLang="en-US" sz="1400" b="1" dirty="0">
                <a:solidFill>
                  <a:schemeClr val="accent1"/>
                </a:solidFill>
              </a:rPr>
              <a:t>最新の話題を深掘り</a:t>
            </a:r>
            <a:r>
              <a:rPr lang="en-US" altLang="ja-JP" sz="1400" b="1" dirty="0">
                <a:solidFill>
                  <a:schemeClr val="accent1"/>
                </a:solidFill>
              </a:rPr>
              <a:t> </a:t>
            </a:r>
            <a:r>
              <a:rPr lang="ja-JP" altLang="en-US" sz="1400" b="1" dirty="0">
                <a:solidFill>
                  <a:schemeClr val="accent1"/>
                </a:solidFill>
              </a:rPr>
              <a:t>　</a:t>
            </a:r>
            <a:endParaRPr lang="en-US" altLang="ja-JP" sz="1400" b="1" dirty="0">
              <a:solidFill>
                <a:schemeClr val="accent1"/>
              </a:solidFill>
            </a:endParaRPr>
          </a:p>
          <a:p>
            <a:r>
              <a:rPr lang="ja-JP" altLang="ja-JP" b="1" dirty="0">
                <a:solidFill>
                  <a:schemeClr val="tx1"/>
                </a:solidFill>
              </a:rPr>
              <a:t>キャリアや時事問題を各界の第一人者が</a:t>
            </a:r>
            <a:endParaRPr lang="en-US" altLang="ja-JP" b="1" dirty="0">
              <a:solidFill>
                <a:schemeClr val="tx1"/>
              </a:solidFill>
            </a:endParaRPr>
          </a:p>
          <a:p>
            <a:r>
              <a:rPr lang="ja-JP" altLang="ja-JP" b="1" dirty="0">
                <a:solidFill>
                  <a:schemeClr val="tx1"/>
                </a:solidFill>
              </a:rPr>
              <a:t>一刀両断！日替わり</a:t>
            </a:r>
            <a:r>
              <a:rPr lang="ja-JP" altLang="ja-JP" b="1" dirty="0">
                <a:solidFill>
                  <a:srgbClr val="FF0000"/>
                </a:solidFill>
              </a:rPr>
              <a:t>「</a:t>
            </a:r>
            <a:r>
              <a:rPr lang="en-US" altLang="ja-JP" b="1" dirty="0">
                <a:solidFill>
                  <a:srgbClr val="FF0000"/>
                </a:solidFill>
              </a:rPr>
              <a:t>Opinion Leader</a:t>
            </a:r>
            <a:r>
              <a:rPr lang="ja-JP" altLang="ja-JP" b="1" dirty="0">
                <a:solidFill>
                  <a:srgbClr val="FF0000"/>
                </a:solidFill>
              </a:rPr>
              <a:t>’</a:t>
            </a:r>
            <a:r>
              <a:rPr lang="en-US" altLang="ja-JP" b="1" dirty="0">
                <a:solidFill>
                  <a:srgbClr val="FF0000"/>
                </a:solidFill>
              </a:rPr>
              <a:t>s </a:t>
            </a:r>
            <a:r>
              <a:rPr lang="ja-JP" altLang="ja-JP" b="1" dirty="0">
                <a:solidFill>
                  <a:srgbClr val="FF0000"/>
                </a:solidFill>
              </a:rPr>
              <a:t>コラム」</a:t>
            </a:r>
            <a:endParaRPr lang="ja-JP" altLang="ja-JP" dirty="0">
              <a:solidFill>
                <a:srgbClr val="FF0000"/>
              </a:solidFill>
            </a:endParaRPr>
          </a:p>
          <a:p>
            <a:endParaRPr lang="en-US" altLang="ja-JP" b="1" dirty="0">
              <a:solidFill>
                <a:schemeClr val="tx1"/>
              </a:solidFill>
            </a:endParaRPr>
          </a:p>
        </p:txBody>
      </p:sp>
      <p:sp>
        <p:nvSpPr>
          <p:cNvPr id="6" name="正方形/長方形 5">
            <a:extLst>
              <a:ext uri="{FF2B5EF4-FFF2-40B4-BE49-F238E27FC236}">
                <a16:creationId xmlns:a16="http://schemas.microsoft.com/office/drawing/2014/main" id="{DC7914BF-AF3E-D70E-CB36-1B5BF8E5ADE2}"/>
              </a:ext>
            </a:extLst>
          </p:cNvPr>
          <p:cNvSpPr/>
          <p:nvPr/>
        </p:nvSpPr>
        <p:spPr>
          <a:xfrm>
            <a:off x="147017" y="908720"/>
            <a:ext cx="11864842" cy="2160240"/>
          </a:xfrm>
          <a:prstGeom prst="rect">
            <a:avLst/>
          </a:prstGeom>
          <a:solidFill>
            <a:schemeClr val="tx2">
              <a:lumMod val="20000"/>
              <a:lumOff val="80000"/>
            </a:schemeClr>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7" name="正方形/長方形 6">
            <a:extLst>
              <a:ext uri="{FF2B5EF4-FFF2-40B4-BE49-F238E27FC236}">
                <a16:creationId xmlns:a16="http://schemas.microsoft.com/office/drawing/2014/main" id="{481F0B63-B9E5-1A6F-3266-F819785BA55C}"/>
              </a:ext>
            </a:extLst>
          </p:cNvPr>
          <p:cNvSpPr/>
          <p:nvPr/>
        </p:nvSpPr>
        <p:spPr>
          <a:xfrm>
            <a:off x="198509" y="1728465"/>
            <a:ext cx="6199968" cy="7020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■ポイント</a:t>
            </a:r>
            <a:r>
              <a:rPr lang="en-US" altLang="ja-JP" b="1" dirty="0">
                <a:solidFill>
                  <a:schemeClr val="tx1"/>
                </a:solidFill>
              </a:rPr>
              <a:t>01</a:t>
            </a:r>
            <a:r>
              <a:rPr lang="ja-JP" altLang="en-US" b="1" dirty="0">
                <a:solidFill>
                  <a:schemeClr val="tx1"/>
                </a:solidFill>
              </a:rPr>
              <a:t>　</a:t>
            </a:r>
            <a:r>
              <a:rPr lang="en-US" altLang="ja-JP" b="1" dirty="0">
                <a:solidFill>
                  <a:schemeClr val="tx1"/>
                </a:solidFill>
              </a:rPr>
              <a:t>Web</a:t>
            </a:r>
            <a:r>
              <a:rPr lang="ja-JP" altLang="en-US" b="1" dirty="0">
                <a:solidFill>
                  <a:schemeClr val="tx1"/>
                </a:solidFill>
              </a:rPr>
              <a:t>で読める月刊誌の記事をさらに充実！ </a:t>
            </a:r>
            <a:endParaRPr lang="en-US" altLang="ja-JP" b="1" dirty="0">
              <a:solidFill>
                <a:schemeClr val="tx1"/>
              </a:solidFill>
            </a:endParaRPr>
          </a:p>
          <a:p>
            <a:endParaRPr lang="en-US" altLang="ja-JP" b="1" dirty="0">
              <a:solidFill>
                <a:schemeClr val="tx1"/>
              </a:solidFill>
            </a:endParaRPr>
          </a:p>
          <a:p>
            <a:r>
              <a:rPr lang="ja-JP" altLang="en-US" sz="1700" b="1" dirty="0">
                <a:solidFill>
                  <a:schemeClr val="tx1"/>
                </a:solidFill>
              </a:rPr>
              <a:t>月刊誌「日経ウーマン」とのコンテンツ連携により、手帳術や時間術など働く女性の学びやスキルアップに役立つ記事のほか、旅やリベラルアーツ、パーソナルな時間を深掘りした記事など人生を豊かにするコンテンツを強化します。</a:t>
            </a:r>
            <a:endParaRPr lang="en-US" altLang="ja-JP" sz="1700" b="1" dirty="0">
              <a:solidFill>
                <a:schemeClr val="tx1"/>
              </a:solidFill>
            </a:endParaRPr>
          </a:p>
        </p:txBody>
      </p:sp>
      <p:sp>
        <p:nvSpPr>
          <p:cNvPr id="8" name="テキスト ボックス 7">
            <a:extLst>
              <a:ext uri="{FF2B5EF4-FFF2-40B4-BE49-F238E27FC236}">
                <a16:creationId xmlns:a16="http://schemas.microsoft.com/office/drawing/2014/main" id="{6630ED22-9C40-66E6-D304-B1209A9907EE}"/>
              </a:ext>
            </a:extLst>
          </p:cNvPr>
          <p:cNvSpPr txBox="1"/>
          <p:nvPr/>
        </p:nvSpPr>
        <p:spPr>
          <a:xfrm>
            <a:off x="-1872380" y="133217"/>
            <a:ext cx="12072836" cy="954107"/>
          </a:xfrm>
          <a:prstGeom prst="rect">
            <a:avLst/>
          </a:prstGeom>
          <a:noFill/>
        </p:spPr>
        <p:txBody>
          <a:bodyPr wrap="square" rtlCol="0">
            <a:spAutoFit/>
          </a:bodyPr>
          <a:lstStyle/>
          <a:p>
            <a:r>
              <a:rPr lang="ja-JP" altLang="en-US" sz="2800" b="1" dirty="0"/>
              <a:t>　　　　　　　　リニューアルの編集コンテンツ強化ポイント</a:t>
            </a:r>
            <a:endParaRPr lang="en-US" altLang="ja-JP" sz="3000" b="1" dirty="0">
              <a:solidFill>
                <a:srgbClr val="FF0000"/>
              </a:solidFill>
            </a:endParaRPr>
          </a:p>
          <a:p>
            <a:endParaRPr kumimoji="1" lang="ja-JP" altLang="en-US" sz="2800" b="1" dirty="0"/>
          </a:p>
        </p:txBody>
      </p:sp>
      <p:pic>
        <p:nvPicPr>
          <p:cNvPr id="1026" name="Picture 2" descr="カバー冊子">
            <a:extLst>
              <a:ext uri="{FF2B5EF4-FFF2-40B4-BE49-F238E27FC236}">
                <a16:creationId xmlns:a16="http://schemas.microsoft.com/office/drawing/2014/main" id="{ECAC8098-6007-B393-2BB0-A2770CE4A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1157910"/>
            <a:ext cx="1330433" cy="177281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28" name="Picture 4" descr="日経ウーマン2025年11月号">
            <a:extLst>
              <a:ext uri="{FF2B5EF4-FFF2-40B4-BE49-F238E27FC236}">
                <a16:creationId xmlns:a16="http://schemas.microsoft.com/office/drawing/2014/main" id="{7CF4562A-FA22-64C6-80E4-3EDEF127E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327" y="1155565"/>
            <a:ext cx="1330432" cy="177281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30" name="Picture 6" descr="日経ウーマン2025年9月号">
            <a:extLst>
              <a:ext uri="{FF2B5EF4-FFF2-40B4-BE49-F238E27FC236}">
                <a16:creationId xmlns:a16="http://schemas.microsoft.com/office/drawing/2014/main" id="{F24B9B83-C261-3C49-C867-8F26F79DD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9591" y="1155565"/>
            <a:ext cx="1357977" cy="180951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0" name="スライド番号プレースホルダー 10">
            <a:extLst>
              <a:ext uri="{FF2B5EF4-FFF2-40B4-BE49-F238E27FC236}">
                <a16:creationId xmlns:a16="http://schemas.microsoft.com/office/drawing/2014/main" id="{40E9F4BF-C15C-B557-16CF-658BE2BB2271}"/>
              </a:ext>
            </a:extLst>
          </p:cNvPr>
          <p:cNvSpPr txBox="1">
            <a:spLocks/>
          </p:cNvSpPr>
          <p:nvPr/>
        </p:nvSpPr>
        <p:spPr>
          <a:xfrm>
            <a:off x="11712624" y="666066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3</a:t>
            </a:fld>
            <a:endParaRPr kumimoji="1" lang="ja-JP" altLang="en-US" b="1" dirty="0"/>
          </a:p>
        </p:txBody>
      </p:sp>
    </p:spTree>
    <p:extLst>
      <p:ext uri="{BB962C8B-B14F-4D97-AF65-F5344CB8AC3E}">
        <p14:creationId xmlns:p14="http://schemas.microsoft.com/office/powerpoint/2010/main" val="2403765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1F614D04-4583-40AF-B477-FA456AA04ABC}"/>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E0A3BD-3DA5-4991-ABDC-D838213B01CE}" type="slidenum">
              <a:rPr kumimoji="1" lang="ja-JP" altLang="en-US" sz="1200" b="1" i="0" u="none" strike="noStrike" kern="1200" cap="none" spc="300" normalizeH="0" baseline="0" noProof="0" smtClean="0">
                <a:ln>
                  <a:noFill/>
                </a:ln>
                <a:effectLst/>
                <a:uLnTx/>
                <a:uFillTx/>
                <a:latin typeface="Trebuchet MS"/>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1" i="0" u="none" strike="noStrike" kern="1200" cap="none" spc="300" normalizeH="0" baseline="0" noProof="0" dirty="0">
              <a:ln>
                <a:noFill/>
              </a:ln>
              <a:effectLst/>
              <a:uLnTx/>
              <a:uFillTx/>
              <a:latin typeface="Trebuchet MS"/>
              <a:ea typeface="游ゴシック"/>
              <a:cs typeface="+mn-cs"/>
            </a:endParaRPr>
          </a:p>
        </p:txBody>
      </p:sp>
      <p:sp>
        <p:nvSpPr>
          <p:cNvPr id="6" name="タイトル 1">
            <a:extLst>
              <a:ext uri="{FF2B5EF4-FFF2-40B4-BE49-F238E27FC236}">
                <a16:creationId xmlns:a16="http://schemas.microsoft.com/office/drawing/2014/main" id="{A5B21BEA-9F04-EEB1-4AA4-4DE978F018A3}"/>
              </a:ext>
            </a:extLst>
          </p:cNvPr>
          <p:cNvSpPr txBox="1">
            <a:spLocks/>
          </p:cNvSpPr>
          <p:nvPr/>
        </p:nvSpPr>
        <p:spPr>
          <a:xfrm>
            <a:off x="5383533" y="1418935"/>
            <a:ext cx="6950505" cy="211247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1600" b="1" dirty="0">
                <a:solidFill>
                  <a:schemeClr val="tx1">
                    <a:lumMod val="75000"/>
                    <a:lumOff val="25000"/>
                  </a:schemeClr>
                </a:solidFill>
                <a:latin typeface="+mj-ea"/>
              </a:rPr>
              <a:t>日経</a:t>
            </a:r>
            <a:r>
              <a:rPr lang="ja-JP" altLang="en-US" sz="1600" dirty="0">
                <a:solidFill>
                  <a:schemeClr val="tx1">
                    <a:lumMod val="75000"/>
                    <a:lumOff val="25000"/>
                  </a:schemeClr>
                </a:solidFill>
                <a:latin typeface="+mj-ea"/>
              </a:rPr>
              <a:t>ウーマン </a:t>
            </a:r>
            <a:r>
              <a:rPr lang="en-US" altLang="ja-JP" sz="1600" dirty="0">
                <a:solidFill>
                  <a:schemeClr val="tx1">
                    <a:lumMod val="75000"/>
                    <a:lumOff val="25000"/>
                  </a:schemeClr>
                </a:solidFill>
                <a:latin typeface="+mj-ea"/>
              </a:rPr>
              <a:t>Web</a:t>
            </a:r>
            <a:r>
              <a:rPr lang="ja-JP" altLang="en-US" sz="1600" b="1" dirty="0">
                <a:solidFill>
                  <a:schemeClr val="tx1">
                    <a:lumMod val="75000"/>
                    <a:lumOff val="25000"/>
                  </a:schemeClr>
                </a:solidFill>
                <a:latin typeface="+mj-ea"/>
              </a:rPr>
              <a:t>は、</a:t>
            </a:r>
            <a:endParaRPr lang="en-US" altLang="ja-JP" sz="1600" b="1" dirty="0">
              <a:solidFill>
                <a:schemeClr val="tx1">
                  <a:lumMod val="75000"/>
                  <a:lumOff val="25000"/>
                </a:schemeClr>
              </a:solidFill>
              <a:latin typeface="+mj-ea"/>
            </a:endParaRPr>
          </a:p>
          <a:p>
            <a:r>
              <a:rPr lang="ja-JP" altLang="en-US" sz="1600" dirty="0">
                <a:solidFill>
                  <a:schemeClr val="tx1">
                    <a:lumMod val="75000"/>
                    <a:lumOff val="25000"/>
                  </a:schemeClr>
                </a:solidFill>
                <a:latin typeface="+mj-ea"/>
              </a:rPr>
              <a:t>キャリアに前向きな女性達を応援するサイトです。</a:t>
            </a:r>
            <a:endParaRPr lang="en-US" altLang="ja-JP" sz="1600" dirty="0">
              <a:solidFill>
                <a:schemeClr val="tx1">
                  <a:lumMod val="75000"/>
                  <a:lumOff val="25000"/>
                </a:schemeClr>
              </a:solidFill>
              <a:latin typeface="+mj-ea"/>
            </a:endParaRPr>
          </a:p>
          <a:p>
            <a:endParaRPr lang="en-US" altLang="ja-JP" sz="1600" dirty="0">
              <a:solidFill>
                <a:schemeClr val="tx1">
                  <a:lumMod val="85000"/>
                  <a:lumOff val="15000"/>
                </a:schemeClr>
              </a:solidFill>
              <a:latin typeface="+mj-ea"/>
            </a:endParaRPr>
          </a:p>
          <a:p>
            <a:r>
              <a:rPr lang="ja-JP" altLang="en-US" sz="1600" dirty="0">
                <a:solidFill>
                  <a:schemeClr val="tx1">
                    <a:lumMod val="85000"/>
                    <a:lumOff val="15000"/>
                  </a:schemeClr>
                </a:solidFill>
                <a:latin typeface="+mj-ea"/>
              </a:rPr>
              <a:t>３７万人の登録会員に向けて、</a:t>
            </a:r>
            <a:endParaRPr lang="en-US" altLang="ja-JP" sz="1600" dirty="0">
              <a:solidFill>
                <a:schemeClr val="tx1">
                  <a:lumMod val="85000"/>
                  <a:lumOff val="15000"/>
                </a:schemeClr>
              </a:solidFill>
              <a:latin typeface="+mj-ea"/>
            </a:endParaRPr>
          </a:p>
          <a:p>
            <a:pPr>
              <a:spcAft>
                <a:spcPts val="600"/>
              </a:spcAft>
            </a:pPr>
            <a:r>
              <a:rPr lang="ja-JP" altLang="en-US" sz="1600" dirty="0">
                <a:solidFill>
                  <a:schemeClr val="tx1">
                    <a:lumMod val="85000"/>
                    <a:lumOff val="15000"/>
                  </a:schemeClr>
                </a:solidFill>
                <a:latin typeface="+mn-ea"/>
              </a:rPr>
              <a:t>キャリア</a:t>
            </a:r>
            <a:r>
              <a:rPr lang="ja-JP" altLang="en-US" sz="1600" b="1" spc="300" dirty="0">
                <a:solidFill>
                  <a:schemeClr val="tx1">
                    <a:lumMod val="85000"/>
                    <a:lumOff val="15000"/>
                  </a:schemeClr>
                </a:solidFill>
                <a:latin typeface="+mn-ea"/>
              </a:rPr>
              <a:t>や学び・マネジメント、ダイバーシティ、</a:t>
            </a:r>
          </a:p>
          <a:p>
            <a:pPr>
              <a:spcAft>
                <a:spcPts val="600"/>
              </a:spcAft>
            </a:pPr>
            <a:r>
              <a:rPr lang="ja-JP" altLang="en-US" sz="1600" b="1" spc="300" dirty="0">
                <a:solidFill>
                  <a:schemeClr val="tx1">
                    <a:lumMod val="85000"/>
                    <a:lumOff val="15000"/>
                  </a:schemeClr>
                </a:solidFill>
                <a:latin typeface="+mn-ea"/>
              </a:rPr>
              <a:t>子育て・教育、子育て・教育など、働く女性にとって</a:t>
            </a:r>
            <a:endParaRPr lang="en-US" altLang="ja-JP" sz="1600" b="1" spc="300" dirty="0">
              <a:solidFill>
                <a:schemeClr val="tx1">
                  <a:lumMod val="85000"/>
                  <a:lumOff val="15000"/>
                </a:schemeClr>
              </a:solidFill>
              <a:latin typeface="+mn-ea"/>
            </a:endParaRPr>
          </a:p>
          <a:p>
            <a:pPr>
              <a:spcAft>
                <a:spcPts val="600"/>
              </a:spcAft>
            </a:pPr>
            <a:r>
              <a:rPr lang="ja-JP" altLang="en-US" sz="1600" b="1" spc="300" dirty="0">
                <a:solidFill>
                  <a:schemeClr val="tx1">
                    <a:lumMod val="85000"/>
                    <a:lumOff val="15000"/>
                  </a:schemeClr>
                </a:solidFill>
                <a:latin typeface="+mn-ea"/>
              </a:rPr>
              <a:t>必要な情報やサービスをワンストップでお届けしていま</a:t>
            </a:r>
            <a:r>
              <a:rPr lang="ja-JP" altLang="en-US" sz="1600" dirty="0">
                <a:solidFill>
                  <a:schemeClr val="tx1">
                    <a:lumMod val="85000"/>
                    <a:lumOff val="15000"/>
                  </a:schemeClr>
                </a:solidFill>
                <a:latin typeface="+mn-ea"/>
              </a:rPr>
              <a:t>す。</a:t>
            </a:r>
            <a:endParaRPr lang="en-US" altLang="ja-JP" sz="1600" dirty="0">
              <a:solidFill>
                <a:schemeClr val="tx1">
                  <a:lumMod val="85000"/>
                  <a:lumOff val="15000"/>
                </a:schemeClr>
              </a:solidFill>
              <a:latin typeface="+mn-ea"/>
            </a:endParaRPr>
          </a:p>
        </p:txBody>
      </p:sp>
      <p:sp>
        <p:nvSpPr>
          <p:cNvPr id="3" name="テキスト ボックス 2">
            <a:extLst>
              <a:ext uri="{FF2B5EF4-FFF2-40B4-BE49-F238E27FC236}">
                <a16:creationId xmlns:a16="http://schemas.microsoft.com/office/drawing/2014/main" id="{FB7A7C33-EDB2-9D3C-C743-28B591B7E7BB}"/>
              </a:ext>
            </a:extLst>
          </p:cNvPr>
          <p:cNvSpPr txBox="1"/>
          <p:nvPr/>
        </p:nvSpPr>
        <p:spPr bwMode="auto">
          <a:xfrm>
            <a:off x="946827" y="5406783"/>
            <a:ext cx="5112568" cy="1138773"/>
          </a:xfrm>
          <a:prstGeom prst="rect">
            <a:avLst/>
          </a:prstGeom>
          <a:noFill/>
          <a:ln w="9525">
            <a:noFill/>
            <a:miter lim="800000"/>
            <a:headEnd/>
            <a:tailEnd/>
          </a:ln>
          <a:effectLst/>
        </p:spPr>
        <p:txBody>
          <a:bodyPr wrap="square">
            <a:spAutoFit/>
          </a:bodyPr>
          <a:lstStyle/>
          <a:p>
            <a:r>
              <a:rPr lang="en-US" altLang="ja-JP" sz="2000" b="1" u="sng" kern="100" dirty="0">
                <a:solidFill>
                  <a:srgbClr val="0563C1"/>
                </a:solidFill>
                <a:effectLst/>
                <a:latin typeface="游ゴシック" panose="020B0400000000000000" pitchFamily="50" charset="-128"/>
                <a:ea typeface="游ゴシック" panose="020B0400000000000000" pitchFamily="50" charset="-128"/>
                <a:cs typeface="Courier New" panose="02070309020205020404" pitchFamily="49" charset="0"/>
                <a:hlinkClick r:id="rId2"/>
              </a:rPr>
              <a:t>https://woman.nikkei.com/</a:t>
            </a:r>
            <a:endParaRPr lang="en-US" altLang="ja-JP" sz="2000" b="1" u="sng" kern="100" dirty="0">
              <a:solidFill>
                <a:srgbClr val="0563C1"/>
              </a:solidFill>
              <a:effectLst/>
              <a:latin typeface="游ゴシック" panose="020B0400000000000000" pitchFamily="50" charset="-128"/>
              <a:ea typeface="游ゴシック" panose="020B0400000000000000" pitchFamily="50" charset="-128"/>
              <a:cs typeface="Courier New" panose="02070309020205020404" pitchFamily="49" charset="0"/>
            </a:endParaRPr>
          </a:p>
          <a:p>
            <a:r>
              <a:rPr lang="zh-TW" altLang="en-US" sz="1400" b="1" dirty="0">
                <a:solidFill>
                  <a:schemeClr val="tx1">
                    <a:lumMod val="75000"/>
                    <a:lumOff val="25000"/>
                  </a:schemeClr>
                </a:solidFill>
                <a:latin typeface="+mj-ea"/>
              </a:rPr>
              <a:t>月間</a:t>
            </a:r>
            <a:r>
              <a:rPr lang="en-US" altLang="zh-TW" sz="1400" b="1" dirty="0">
                <a:solidFill>
                  <a:schemeClr val="tx1">
                    <a:lumMod val="75000"/>
                    <a:lumOff val="25000"/>
                  </a:schemeClr>
                </a:solidFill>
                <a:latin typeface="+mj-ea"/>
              </a:rPr>
              <a:t>PV:</a:t>
            </a:r>
            <a:r>
              <a:rPr lang="zh-TW" altLang="en-US" sz="1400" b="1" dirty="0">
                <a:solidFill>
                  <a:schemeClr val="tx1">
                    <a:lumMod val="75000"/>
                    <a:lumOff val="25000"/>
                  </a:schemeClr>
                </a:solidFill>
                <a:latin typeface="+mj-ea"/>
              </a:rPr>
              <a:t>約</a:t>
            </a:r>
            <a:r>
              <a:rPr lang="en-US" altLang="zh-TW" sz="1400" b="1" dirty="0">
                <a:solidFill>
                  <a:schemeClr val="tx1">
                    <a:lumMod val="75000"/>
                    <a:lumOff val="25000"/>
                  </a:schemeClr>
                </a:solidFill>
                <a:latin typeface="+mj-ea"/>
              </a:rPr>
              <a:t>2</a:t>
            </a:r>
            <a:r>
              <a:rPr lang="en-US" altLang="ja-JP" sz="1400" b="1" dirty="0">
                <a:solidFill>
                  <a:schemeClr val="tx1">
                    <a:lumMod val="75000"/>
                    <a:lumOff val="25000"/>
                  </a:schemeClr>
                </a:solidFill>
                <a:latin typeface="+mj-ea"/>
              </a:rPr>
              <a:t>12</a:t>
            </a:r>
            <a:r>
              <a:rPr lang="zh-TW" altLang="en-US" sz="1400" b="1" dirty="0">
                <a:solidFill>
                  <a:schemeClr val="tx1">
                    <a:lumMod val="75000"/>
                    <a:lumOff val="25000"/>
                  </a:schemeClr>
                </a:solidFill>
                <a:latin typeface="+mj-ea"/>
              </a:rPr>
              <a:t>万、月間</a:t>
            </a:r>
            <a:r>
              <a:rPr lang="en-US" altLang="zh-TW" sz="1400" b="1" dirty="0">
                <a:solidFill>
                  <a:schemeClr val="tx1">
                    <a:lumMod val="75000"/>
                    <a:lumOff val="25000"/>
                  </a:schemeClr>
                </a:solidFill>
                <a:latin typeface="+mj-ea"/>
              </a:rPr>
              <a:t>UU:</a:t>
            </a:r>
            <a:r>
              <a:rPr lang="zh-TW" altLang="en-US" sz="1400" b="1" dirty="0">
                <a:solidFill>
                  <a:schemeClr val="tx1">
                    <a:lumMod val="75000"/>
                    <a:lumOff val="25000"/>
                  </a:schemeClr>
                </a:solidFill>
                <a:latin typeface="+mj-ea"/>
              </a:rPr>
              <a:t>約</a:t>
            </a:r>
            <a:r>
              <a:rPr lang="en-US" altLang="zh-TW" sz="1400" b="1" dirty="0">
                <a:solidFill>
                  <a:schemeClr val="tx1">
                    <a:lumMod val="75000"/>
                    <a:lumOff val="25000"/>
                  </a:schemeClr>
                </a:solidFill>
                <a:latin typeface="+mj-ea"/>
              </a:rPr>
              <a:t>1</a:t>
            </a:r>
            <a:r>
              <a:rPr lang="en-US" altLang="ja-JP" sz="1400" b="1" dirty="0">
                <a:solidFill>
                  <a:schemeClr val="tx1">
                    <a:lumMod val="75000"/>
                    <a:lumOff val="25000"/>
                  </a:schemeClr>
                </a:solidFill>
                <a:latin typeface="+mj-ea"/>
              </a:rPr>
              <a:t>01</a:t>
            </a:r>
            <a:r>
              <a:rPr lang="zh-TW" altLang="en-US" sz="1400" b="1" dirty="0">
                <a:solidFill>
                  <a:schemeClr val="tx1">
                    <a:lumMod val="75000"/>
                    <a:lumOff val="25000"/>
                  </a:schemeClr>
                </a:solidFill>
                <a:latin typeface="+mj-ea"/>
              </a:rPr>
              <a:t>万​</a:t>
            </a:r>
          </a:p>
          <a:p>
            <a:r>
              <a:rPr lang="zh-TW" altLang="en-US" sz="1400" b="1" dirty="0">
                <a:solidFill>
                  <a:schemeClr val="tx1">
                    <a:lumMod val="75000"/>
                    <a:lumOff val="25000"/>
                  </a:schemeClr>
                </a:solidFill>
                <a:latin typeface="+mj-ea"/>
              </a:rPr>
              <a:t>登録会員数：約</a:t>
            </a:r>
            <a:r>
              <a:rPr lang="en-US" altLang="zh-TW" sz="1400" b="1" dirty="0">
                <a:solidFill>
                  <a:schemeClr val="tx1">
                    <a:lumMod val="75000"/>
                    <a:lumOff val="25000"/>
                  </a:schemeClr>
                </a:solidFill>
                <a:latin typeface="+mj-ea"/>
              </a:rPr>
              <a:t>37</a:t>
            </a:r>
            <a:r>
              <a:rPr lang="zh-TW" altLang="en-US" sz="1400" b="1" dirty="0">
                <a:solidFill>
                  <a:schemeClr val="tx1">
                    <a:lumMod val="75000"/>
                    <a:lumOff val="25000"/>
                  </a:schemeClr>
                </a:solidFill>
                <a:latin typeface="+mj-ea"/>
              </a:rPr>
              <a:t>万人</a:t>
            </a:r>
            <a:endParaRPr lang="en-US" altLang="ja-JP" sz="1400" b="1" dirty="0">
              <a:solidFill>
                <a:schemeClr val="tx1">
                  <a:lumMod val="75000"/>
                  <a:lumOff val="25000"/>
                </a:schemeClr>
              </a:solidFill>
              <a:latin typeface="+mj-ea"/>
            </a:endParaRPr>
          </a:p>
          <a:p>
            <a:endParaRPr lang="ja-JP" altLang="ja-JP" sz="2000" b="1" kern="100" dirty="0">
              <a:effectLst/>
              <a:latin typeface="游ゴシック" panose="020B0400000000000000" pitchFamily="50" charset="-128"/>
              <a:ea typeface="游ゴシック" panose="020B0400000000000000" pitchFamily="50" charset="-128"/>
              <a:cs typeface="Courier New" panose="02070309020205020404" pitchFamily="49" charset="0"/>
            </a:endParaRPr>
          </a:p>
        </p:txBody>
      </p:sp>
      <p:pic>
        <p:nvPicPr>
          <p:cNvPr id="5" name="図 4" descr="夜にライトアップされている&#10;&#10;AI 生成コンテンツは誤りを含む可能性があります。">
            <a:extLst>
              <a:ext uri="{FF2B5EF4-FFF2-40B4-BE49-F238E27FC236}">
                <a16:creationId xmlns:a16="http://schemas.microsoft.com/office/drawing/2014/main" id="{ACF881E1-2C2B-D188-317A-3C0CCA5B1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07" y="788987"/>
            <a:ext cx="6188062" cy="4559515"/>
          </a:xfrm>
          <a:prstGeom prst="rect">
            <a:avLst/>
          </a:prstGeom>
        </p:spPr>
      </p:pic>
      <p:sp>
        <p:nvSpPr>
          <p:cNvPr id="17" name="タイトル 1">
            <a:extLst>
              <a:ext uri="{FF2B5EF4-FFF2-40B4-BE49-F238E27FC236}">
                <a16:creationId xmlns:a16="http://schemas.microsoft.com/office/drawing/2014/main" id="{CDEE4FC5-5FBC-1BF2-552F-9427662A5B97}"/>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dirty="0"/>
              <a:t>「日経ウーマン </a:t>
            </a:r>
            <a:r>
              <a:rPr lang="en-US" altLang="ja-JP" dirty="0"/>
              <a:t>Web</a:t>
            </a:r>
            <a:r>
              <a:rPr lang="ja-JP" altLang="en-US" dirty="0"/>
              <a:t>」基本情報</a:t>
            </a:r>
            <a:endParaRPr lang="ja-JP" altLang="en-US" b="0" dirty="0"/>
          </a:p>
        </p:txBody>
      </p:sp>
      <p:sp>
        <p:nvSpPr>
          <p:cNvPr id="19" name="Rectangle 1">
            <a:extLst>
              <a:ext uri="{FF2B5EF4-FFF2-40B4-BE49-F238E27FC236}">
                <a16:creationId xmlns:a16="http://schemas.microsoft.com/office/drawing/2014/main" id="{64011513-DAC7-C789-E2DE-49205F2A150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0" name="テキスト ボックス 19">
            <a:extLst>
              <a:ext uri="{FF2B5EF4-FFF2-40B4-BE49-F238E27FC236}">
                <a16:creationId xmlns:a16="http://schemas.microsoft.com/office/drawing/2014/main" id="{42219E30-C58E-AEEF-EEC6-BDFCBA3BE04E}"/>
              </a:ext>
            </a:extLst>
          </p:cNvPr>
          <p:cNvSpPr txBox="1"/>
          <p:nvPr/>
        </p:nvSpPr>
        <p:spPr bwMode="auto">
          <a:xfrm>
            <a:off x="1180349" y="850367"/>
            <a:ext cx="10499792" cy="369332"/>
          </a:xfrm>
          <a:prstGeom prst="rect">
            <a:avLst/>
          </a:prstGeom>
          <a:noFill/>
          <a:ln w="9525">
            <a:noFill/>
            <a:miter lim="800000"/>
            <a:headEnd/>
            <a:tailEnd/>
          </a:ln>
          <a:effectLst/>
        </p:spPr>
        <p:txBody>
          <a:bodyPr wrap="square" lIns="0" tIns="0" rIns="0" bIns="0" rtlCol="0">
            <a:spAutoFit/>
          </a:bodyPr>
          <a:lstStyle/>
          <a:p>
            <a:pPr algn="ctr"/>
            <a:r>
              <a:rPr kumimoji="1" lang="en-US" altLang="ja-JP" sz="2400" b="1" spc="300" dirty="0">
                <a:solidFill>
                  <a:schemeClr val="accent1">
                    <a:lumMod val="50000"/>
                  </a:schemeClr>
                </a:solidFill>
                <a:latin typeface="+mn-ea"/>
                <a:cs typeface="メイリオ" pitchFamily="50" charset="-128"/>
              </a:rPr>
              <a:t>37</a:t>
            </a:r>
            <a:r>
              <a:rPr kumimoji="1" lang="ja-JP" altLang="en-US" sz="2400" b="1" spc="300" dirty="0">
                <a:solidFill>
                  <a:schemeClr val="accent1">
                    <a:lumMod val="50000"/>
                  </a:schemeClr>
                </a:solidFill>
                <a:latin typeface="+mn-ea"/>
                <a:cs typeface="メイリオ" pitchFamily="50" charset="-128"/>
              </a:rPr>
              <a:t>万人のキャリアに前向きな女性達に、役立つ情報を発信</a:t>
            </a:r>
          </a:p>
        </p:txBody>
      </p:sp>
      <p:pic>
        <p:nvPicPr>
          <p:cNvPr id="1027" name="Picture 3">
            <a:extLst>
              <a:ext uri="{FF2B5EF4-FFF2-40B4-BE49-F238E27FC236}">
                <a16:creationId xmlns:a16="http://schemas.microsoft.com/office/drawing/2014/main" id="{80CB6A1D-17EC-F0DA-A7FF-1BED19CDA8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378" b="65378"/>
          <a:stretch>
            <a:fillRect/>
          </a:stretch>
        </p:blipFill>
        <p:spPr bwMode="auto">
          <a:xfrm>
            <a:off x="6005800" y="5528388"/>
            <a:ext cx="2463376" cy="754164"/>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A636400D-08BC-FC72-F138-6A18D7FE85D6}"/>
              </a:ext>
            </a:extLst>
          </p:cNvPr>
          <p:cNvPicPr>
            <a:picLocks noChangeAspect="1"/>
          </p:cNvPicPr>
          <p:nvPr/>
        </p:nvPicPr>
        <p:blipFill>
          <a:blip r:embed="rId5"/>
          <a:srcRect t="17721" b="70023"/>
          <a:stretch>
            <a:fillRect/>
          </a:stretch>
        </p:blipFill>
        <p:spPr>
          <a:xfrm>
            <a:off x="8650679" y="4535249"/>
            <a:ext cx="2463377" cy="774654"/>
          </a:xfrm>
          <a:prstGeom prst="rect">
            <a:avLst/>
          </a:prstGeom>
        </p:spPr>
      </p:pic>
      <p:pic>
        <p:nvPicPr>
          <p:cNvPr id="24" name="図 23">
            <a:extLst>
              <a:ext uri="{FF2B5EF4-FFF2-40B4-BE49-F238E27FC236}">
                <a16:creationId xmlns:a16="http://schemas.microsoft.com/office/drawing/2014/main" id="{9A9D269B-7848-E3CD-AE5A-A5B7324881F4}"/>
              </a:ext>
            </a:extLst>
          </p:cNvPr>
          <p:cNvPicPr>
            <a:picLocks noChangeAspect="1"/>
          </p:cNvPicPr>
          <p:nvPr/>
        </p:nvPicPr>
        <p:blipFill>
          <a:blip r:embed="rId6"/>
          <a:srcRect l="2509" t="15650" r="2219" b="68819"/>
          <a:stretch>
            <a:fillRect/>
          </a:stretch>
        </p:blipFill>
        <p:spPr>
          <a:xfrm>
            <a:off x="5970926" y="3560547"/>
            <a:ext cx="2463378" cy="802102"/>
          </a:xfrm>
          <a:prstGeom prst="rect">
            <a:avLst/>
          </a:prstGeom>
          <a:ln>
            <a:solidFill>
              <a:schemeClr val="bg2">
                <a:lumMod val="90000"/>
              </a:schemeClr>
            </a:solidFill>
          </a:ln>
        </p:spPr>
      </p:pic>
      <p:pic>
        <p:nvPicPr>
          <p:cNvPr id="26" name="図 25">
            <a:extLst>
              <a:ext uri="{FF2B5EF4-FFF2-40B4-BE49-F238E27FC236}">
                <a16:creationId xmlns:a16="http://schemas.microsoft.com/office/drawing/2014/main" id="{C0A2B0B3-2AFA-2941-15EB-105DC1F98BDB}"/>
              </a:ext>
            </a:extLst>
          </p:cNvPr>
          <p:cNvPicPr>
            <a:picLocks noChangeAspect="1"/>
          </p:cNvPicPr>
          <p:nvPr/>
        </p:nvPicPr>
        <p:blipFill>
          <a:blip r:embed="rId7"/>
          <a:srcRect l="1338" t="16342" r="2001" b="69465"/>
          <a:stretch>
            <a:fillRect/>
          </a:stretch>
        </p:blipFill>
        <p:spPr>
          <a:xfrm>
            <a:off x="5991345" y="4553972"/>
            <a:ext cx="2463378" cy="804096"/>
          </a:xfrm>
          <a:prstGeom prst="rect">
            <a:avLst/>
          </a:prstGeom>
        </p:spPr>
      </p:pic>
      <p:pic>
        <p:nvPicPr>
          <p:cNvPr id="28" name="図 27" descr="文字が書かれている&#10;&#10;AI 生成コンテンツは誤りを含む可能性があります。">
            <a:extLst>
              <a:ext uri="{FF2B5EF4-FFF2-40B4-BE49-F238E27FC236}">
                <a16:creationId xmlns:a16="http://schemas.microsoft.com/office/drawing/2014/main" id="{E19412B2-E936-CECD-0652-C66DD179B73B}"/>
              </a:ext>
            </a:extLst>
          </p:cNvPr>
          <p:cNvPicPr>
            <a:picLocks noChangeAspect="1"/>
          </p:cNvPicPr>
          <p:nvPr/>
        </p:nvPicPr>
        <p:blipFill>
          <a:blip r:embed="rId8"/>
          <a:stretch>
            <a:fillRect/>
          </a:stretch>
        </p:blipFill>
        <p:spPr>
          <a:xfrm>
            <a:off x="8650682" y="3547883"/>
            <a:ext cx="2463378" cy="814661"/>
          </a:xfrm>
          <a:prstGeom prst="rect">
            <a:avLst/>
          </a:prstGeom>
        </p:spPr>
      </p:pic>
      <p:pic>
        <p:nvPicPr>
          <p:cNvPr id="30" name="図 29" descr="男性の顔と文字&#10;&#10;AI 生成コンテンツは誤りを含む可能性があります。">
            <a:extLst>
              <a:ext uri="{FF2B5EF4-FFF2-40B4-BE49-F238E27FC236}">
                <a16:creationId xmlns:a16="http://schemas.microsoft.com/office/drawing/2014/main" id="{1C41713D-43F8-EFC5-484F-5A5D3A29F6CF}"/>
              </a:ext>
            </a:extLst>
          </p:cNvPr>
          <p:cNvPicPr>
            <a:picLocks noChangeAspect="1"/>
          </p:cNvPicPr>
          <p:nvPr/>
        </p:nvPicPr>
        <p:blipFill>
          <a:blip r:embed="rId9"/>
          <a:stretch>
            <a:fillRect/>
          </a:stretch>
        </p:blipFill>
        <p:spPr>
          <a:xfrm>
            <a:off x="8650680" y="5482905"/>
            <a:ext cx="2463377" cy="840923"/>
          </a:xfrm>
          <a:prstGeom prst="rect">
            <a:avLst/>
          </a:prstGeom>
        </p:spPr>
      </p:pic>
      <p:pic>
        <p:nvPicPr>
          <p:cNvPr id="4" name="図 3">
            <a:extLst>
              <a:ext uri="{FF2B5EF4-FFF2-40B4-BE49-F238E27FC236}">
                <a16:creationId xmlns:a16="http://schemas.microsoft.com/office/drawing/2014/main" id="{FA883100-25A2-718F-AE31-F4BFBCF113D8}"/>
              </a:ext>
            </a:extLst>
          </p:cNvPr>
          <p:cNvPicPr>
            <a:picLocks noChangeAspect="1"/>
          </p:cNvPicPr>
          <p:nvPr/>
        </p:nvPicPr>
        <p:blipFill>
          <a:blip r:embed="rId10"/>
          <a:srcRect b="19738"/>
          <a:stretch>
            <a:fillRect/>
          </a:stretch>
        </p:blipFill>
        <p:spPr>
          <a:xfrm>
            <a:off x="660696" y="1564822"/>
            <a:ext cx="3824264" cy="2440242"/>
          </a:xfrm>
          <a:prstGeom prst="rect">
            <a:avLst/>
          </a:prstGeom>
        </p:spPr>
      </p:pic>
      <p:pic>
        <p:nvPicPr>
          <p:cNvPr id="13" name="図 12" descr="図形, 四角形&#10;&#10;AI 生成コンテンツは誤りを含む可能性があります。">
            <a:extLst>
              <a:ext uri="{FF2B5EF4-FFF2-40B4-BE49-F238E27FC236}">
                <a16:creationId xmlns:a16="http://schemas.microsoft.com/office/drawing/2014/main" id="{FECC7A27-0999-9E6E-DF25-CACDAF1F86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0724" y="2629877"/>
            <a:ext cx="3505205" cy="2397349"/>
          </a:xfrm>
          <a:prstGeom prst="rect">
            <a:avLst/>
          </a:prstGeom>
        </p:spPr>
      </p:pic>
      <p:pic>
        <p:nvPicPr>
          <p:cNvPr id="14" name="図 13">
            <a:extLst>
              <a:ext uri="{FF2B5EF4-FFF2-40B4-BE49-F238E27FC236}">
                <a16:creationId xmlns:a16="http://schemas.microsoft.com/office/drawing/2014/main" id="{2CB4A6F8-DDF3-FDDF-27B0-1FCBBBFC1D11}"/>
              </a:ext>
            </a:extLst>
          </p:cNvPr>
          <p:cNvPicPr>
            <a:picLocks noChangeAspect="1"/>
          </p:cNvPicPr>
          <p:nvPr/>
        </p:nvPicPr>
        <p:blipFill>
          <a:blip r:embed="rId12"/>
          <a:stretch>
            <a:fillRect/>
          </a:stretch>
        </p:blipFill>
        <p:spPr>
          <a:xfrm>
            <a:off x="3992770" y="2845835"/>
            <a:ext cx="849745" cy="1879309"/>
          </a:xfrm>
          <a:prstGeom prst="rect">
            <a:avLst/>
          </a:prstGeom>
        </p:spPr>
      </p:pic>
    </p:spTree>
    <p:extLst>
      <p:ext uri="{BB962C8B-B14F-4D97-AF65-F5344CB8AC3E}">
        <p14:creationId xmlns:p14="http://schemas.microsoft.com/office/powerpoint/2010/main" val="23961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03536774-C76C-490C-B296-74547314AA6F}"/>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1800" dirty="0"/>
              <a:t>日経ウーマン</a:t>
            </a:r>
            <a:r>
              <a:rPr lang="en-US" altLang="ja-JP" sz="1800" dirty="0"/>
              <a:t>Web</a:t>
            </a:r>
            <a:r>
              <a:rPr lang="ja-JP" altLang="en-US" sz="1800" dirty="0"/>
              <a:t>読者プロフィール</a:t>
            </a:r>
            <a:endParaRPr lang="ja-JP" altLang="en-US" sz="1800" b="0" dirty="0"/>
          </a:p>
        </p:txBody>
      </p:sp>
      <p:sp>
        <p:nvSpPr>
          <p:cNvPr id="14" name="吹き出し: 角を丸めた四角形 13">
            <a:extLst>
              <a:ext uri="{FF2B5EF4-FFF2-40B4-BE49-F238E27FC236}">
                <a16:creationId xmlns:a16="http://schemas.microsoft.com/office/drawing/2014/main" id="{AE3960F6-CA6C-40EE-8B71-DBD15176CFC5}"/>
              </a:ext>
            </a:extLst>
          </p:cNvPr>
          <p:cNvSpPr/>
          <p:nvPr/>
        </p:nvSpPr>
        <p:spPr>
          <a:xfrm>
            <a:off x="5718967" y="2410260"/>
            <a:ext cx="2573350" cy="736205"/>
          </a:xfrm>
          <a:prstGeom prst="wedgeRoundRectCallout">
            <a:avLst>
              <a:gd name="adj1" fmla="val -21196"/>
              <a:gd name="adj2" fmla="val 78094"/>
              <a:gd name="adj3" fmla="val 16667"/>
            </a:avLst>
          </a:prstGeom>
          <a:solidFill>
            <a:schemeClr val="accent2">
              <a:alpha val="80000"/>
            </a:schemeClr>
          </a:solidFill>
          <a:ln w="19050">
            <a:noFill/>
            <a:prstDash val="solid"/>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108000" numCol="1" spcCol="0" rtlCol="0" fromWordArt="0" anchor="t" anchorCtr="0" forceAA="0" compatLnSpc="1">
            <a:prstTxWarp prst="textNoShape">
              <a:avLst/>
            </a:prstTxWarp>
            <a:spAutoFit/>
          </a:bodyPr>
          <a:lstStyle/>
          <a:p>
            <a:pPr algn="ctr">
              <a:lnSpc>
                <a:spcPct val="150000"/>
              </a:lnSpc>
            </a:pPr>
            <a:r>
              <a:rPr kumimoji="1" lang="en-US" altLang="ja-JP" sz="1100" b="1" dirty="0">
                <a:latin typeface="+mn-ea"/>
              </a:rPr>
              <a:t>30</a:t>
            </a:r>
            <a:r>
              <a:rPr kumimoji="1" lang="ja-JP" altLang="en-US" sz="1100" b="1" dirty="0">
                <a:latin typeface="+mn-ea"/>
              </a:rPr>
              <a:t>－</a:t>
            </a:r>
            <a:r>
              <a:rPr kumimoji="1" lang="en-US" altLang="ja-JP" sz="1100" b="1" dirty="0">
                <a:latin typeface="+mn-ea"/>
              </a:rPr>
              <a:t>40</a:t>
            </a:r>
            <a:r>
              <a:rPr kumimoji="1" lang="ja-JP" altLang="en-US" sz="1100" b="1" dirty="0">
                <a:latin typeface="+mn-ea"/>
              </a:rPr>
              <a:t>代が</a:t>
            </a:r>
            <a:r>
              <a:rPr kumimoji="1" lang="en-US" altLang="ja-JP" sz="1100" b="1" dirty="0">
                <a:latin typeface="+mn-ea"/>
              </a:rPr>
              <a:t>6</a:t>
            </a:r>
            <a:r>
              <a:rPr kumimoji="1" lang="ja-JP" altLang="en-US" sz="1100" b="1" dirty="0">
                <a:latin typeface="+mn-ea"/>
              </a:rPr>
              <a:t>割。全ての年代の働く女性。</a:t>
            </a:r>
            <a:endParaRPr kumimoji="1" lang="en-US" altLang="ja-JP" sz="1100" b="1" dirty="0">
              <a:latin typeface="+mn-ea"/>
            </a:endParaRPr>
          </a:p>
        </p:txBody>
      </p:sp>
      <p:sp>
        <p:nvSpPr>
          <p:cNvPr id="28" name="正方形/長方形 27">
            <a:extLst>
              <a:ext uri="{FF2B5EF4-FFF2-40B4-BE49-F238E27FC236}">
                <a16:creationId xmlns:a16="http://schemas.microsoft.com/office/drawing/2014/main" id="{CF25EA48-5BCA-435B-AB0D-E0477AC66689}"/>
              </a:ext>
            </a:extLst>
          </p:cNvPr>
          <p:cNvSpPr/>
          <p:nvPr/>
        </p:nvSpPr>
        <p:spPr>
          <a:xfrm>
            <a:off x="3859112" y="5786981"/>
            <a:ext cx="1008112" cy="321617"/>
          </a:xfrm>
          <a:prstGeom prst="rect">
            <a:avLst/>
          </a:prstGeom>
          <a:solidFill>
            <a:srgbClr val="A98883">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r>
              <a:rPr kumimoji="1" lang="ja-JP" altLang="en-US" sz="1200" b="1" spc="300" dirty="0">
                <a:solidFill>
                  <a:schemeClr val="bg1"/>
                </a:solidFill>
              </a:rPr>
              <a:t>子供の有無</a:t>
            </a:r>
          </a:p>
        </p:txBody>
      </p:sp>
      <p:sp>
        <p:nvSpPr>
          <p:cNvPr id="29" name="正方形/長方形 28">
            <a:extLst>
              <a:ext uri="{FF2B5EF4-FFF2-40B4-BE49-F238E27FC236}">
                <a16:creationId xmlns:a16="http://schemas.microsoft.com/office/drawing/2014/main" id="{59F0E64F-3FAA-4088-91A0-CBB87851795D}"/>
              </a:ext>
            </a:extLst>
          </p:cNvPr>
          <p:cNvSpPr/>
          <p:nvPr/>
        </p:nvSpPr>
        <p:spPr>
          <a:xfrm>
            <a:off x="850234" y="5805264"/>
            <a:ext cx="1008112" cy="321617"/>
          </a:xfrm>
          <a:prstGeom prst="rect">
            <a:avLst/>
          </a:prstGeom>
          <a:solidFill>
            <a:srgbClr val="A98883">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r>
              <a:rPr kumimoji="1" lang="ja-JP" altLang="en-US" sz="1200" b="1" spc="300" dirty="0">
                <a:solidFill>
                  <a:schemeClr val="bg1"/>
                </a:solidFill>
              </a:rPr>
              <a:t>未婚・既婚</a:t>
            </a:r>
          </a:p>
        </p:txBody>
      </p:sp>
      <p:sp>
        <p:nvSpPr>
          <p:cNvPr id="30" name="正方形/長方形 29">
            <a:extLst>
              <a:ext uri="{FF2B5EF4-FFF2-40B4-BE49-F238E27FC236}">
                <a16:creationId xmlns:a16="http://schemas.microsoft.com/office/drawing/2014/main" id="{2E1AA929-70EC-424E-B273-47F10F400EE5}"/>
              </a:ext>
            </a:extLst>
          </p:cNvPr>
          <p:cNvSpPr/>
          <p:nvPr/>
        </p:nvSpPr>
        <p:spPr>
          <a:xfrm>
            <a:off x="6622172" y="5810346"/>
            <a:ext cx="1008112" cy="321617"/>
          </a:xfrm>
          <a:prstGeom prst="rect">
            <a:avLst/>
          </a:prstGeom>
          <a:solidFill>
            <a:srgbClr val="A98883">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r>
              <a:rPr kumimoji="1" lang="ja-JP" altLang="en-US" sz="1200" b="1" spc="300" dirty="0">
                <a:solidFill>
                  <a:schemeClr val="bg1"/>
                </a:solidFill>
              </a:rPr>
              <a:t>年代</a:t>
            </a:r>
          </a:p>
        </p:txBody>
      </p:sp>
      <p:sp>
        <p:nvSpPr>
          <p:cNvPr id="32" name="スライド番号プレースホルダー 10">
            <a:extLst>
              <a:ext uri="{FF2B5EF4-FFF2-40B4-BE49-F238E27FC236}">
                <a16:creationId xmlns:a16="http://schemas.microsoft.com/office/drawing/2014/main" id="{12545211-58E4-4E7C-A973-46DCF1CAC5C8}"/>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5</a:t>
            </a:fld>
            <a:endParaRPr kumimoji="1" lang="ja-JP" altLang="en-US" b="1" dirty="0"/>
          </a:p>
        </p:txBody>
      </p:sp>
      <p:sp>
        <p:nvSpPr>
          <p:cNvPr id="27" name="吹き出し: 角を丸めた四角形 26">
            <a:extLst>
              <a:ext uri="{FF2B5EF4-FFF2-40B4-BE49-F238E27FC236}">
                <a16:creationId xmlns:a16="http://schemas.microsoft.com/office/drawing/2014/main" id="{86BFC3C1-D399-4F81-BE90-573BECFCC1FF}"/>
              </a:ext>
            </a:extLst>
          </p:cNvPr>
          <p:cNvSpPr/>
          <p:nvPr/>
        </p:nvSpPr>
        <p:spPr>
          <a:xfrm>
            <a:off x="1787430" y="2372625"/>
            <a:ext cx="2760874" cy="478333"/>
          </a:xfrm>
          <a:prstGeom prst="wedgeRoundRectCallout">
            <a:avLst>
              <a:gd name="adj1" fmla="val -21196"/>
              <a:gd name="adj2" fmla="val 78094"/>
              <a:gd name="adj3" fmla="val 16667"/>
            </a:avLst>
          </a:prstGeom>
          <a:solidFill>
            <a:schemeClr val="accent2">
              <a:alpha val="80000"/>
            </a:schemeClr>
          </a:solidFill>
          <a:ln w="19050">
            <a:noFill/>
            <a:prstDash val="solid"/>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108000" numCol="1" spcCol="0" rtlCol="0" fromWordArt="0" anchor="t" anchorCtr="0" forceAA="0" compatLnSpc="1">
            <a:prstTxWarp prst="textNoShape">
              <a:avLst/>
            </a:prstTxWarp>
            <a:spAutoFit/>
          </a:bodyPr>
          <a:lstStyle/>
          <a:p>
            <a:pPr algn="ctr">
              <a:lnSpc>
                <a:spcPct val="150000"/>
              </a:lnSpc>
            </a:pPr>
            <a:r>
              <a:rPr kumimoji="1" lang="ja-JP" altLang="en-US" sz="1200" b="1" dirty="0">
                <a:latin typeface="+mn-ea"/>
              </a:rPr>
              <a:t>読者の</a:t>
            </a:r>
            <a:r>
              <a:rPr kumimoji="1" lang="en-US" altLang="ja-JP" sz="1200" b="1" dirty="0">
                <a:latin typeface="+mn-ea"/>
              </a:rPr>
              <a:t>6</a:t>
            </a:r>
            <a:r>
              <a:rPr kumimoji="1" lang="ja-JP" altLang="en-US" sz="1200" b="1" dirty="0">
                <a:latin typeface="+mn-ea"/>
              </a:rPr>
              <a:t>割が子育て世帯</a:t>
            </a:r>
          </a:p>
        </p:txBody>
      </p:sp>
      <p:graphicFrame>
        <p:nvGraphicFramePr>
          <p:cNvPr id="52" name="グラフ 51">
            <a:extLst>
              <a:ext uri="{FF2B5EF4-FFF2-40B4-BE49-F238E27FC236}">
                <a16:creationId xmlns:a16="http://schemas.microsoft.com/office/drawing/2014/main" id="{CFA8040F-5596-4B9D-A8EE-8B484F50172E}"/>
              </a:ext>
            </a:extLst>
          </p:cNvPr>
          <p:cNvGraphicFramePr>
            <a:graphicFrameLocks/>
          </p:cNvGraphicFramePr>
          <p:nvPr/>
        </p:nvGraphicFramePr>
        <p:xfrm>
          <a:off x="1850861" y="3066112"/>
          <a:ext cx="4755719" cy="28816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グラフ 3">
            <a:extLst>
              <a:ext uri="{FF2B5EF4-FFF2-40B4-BE49-F238E27FC236}">
                <a16:creationId xmlns:a16="http://schemas.microsoft.com/office/drawing/2014/main" id="{22CFEEE7-C950-F696-60C5-1CC7E1324957}"/>
              </a:ext>
            </a:extLst>
          </p:cNvPr>
          <p:cNvGraphicFramePr>
            <a:graphicFrameLocks/>
          </p:cNvGraphicFramePr>
          <p:nvPr/>
        </p:nvGraphicFramePr>
        <p:xfrm>
          <a:off x="1641336" y="2814173"/>
          <a:ext cx="5124450" cy="31480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a:extLst>
              <a:ext uri="{FF2B5EF4-FFF2-40B4-BE49-F238E27FC236}">
                <a16:creationId xmlns:a16="http://schemas.microsoft.com/office/drawing/2014/main" id="{F33B1C3A-8B30-2A8D-0B27-C1DBA4D6F737}"/>
              </a:ext>
            </a:extLst>
          </p:cNvPr>
          <p:cNvGraphicFramePr>
            <a:graphicFrameLocks/>
          </p:cNvGraphicFramePr>
          <p:nvPr/>
        </p:nvGraphicFramePr>
        <p:xfrm>
          <a:off x="-874442" y="2873124"/>
          <a:ext cx="4845191" cy="31202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グラフ 5">
            <a:extLst>
              <a:ext uri="{FF2B5EF4-FFF2-40B4-BE49-F238E27FC236}">
                <a16:creationId xmlns:a16="http://schemas.microsoft.com/office/drawing/2014/main" id="{110E177E-CFB7-5020-FFBB-E983718B0E09}"/>
              </a:ext>
            </a:extLst>
          </p:cNvPr>
          <p:cNvGraphicFramePr>
            <a:graphicFrameLocks/>
          </p:cNvGraphicFramePr>
          <p:nvPr>
            <p:extLst>
              <p:ext uri="{D42A27DB-BD31-4B8C-83A1-F6EECF244321}">
                <p14:modId xmlns:p14="http://schemas.microsoft.com/office/powerpoint/2010/main" val="3105423854"/>
              </p:ext>
            </p:extLst>
          </p:nvPr>
        </p:nvGraphicFramePr>
        <p:xfrm>
          <a:off x="4621891" y="3098455"/>
          <a:ext cx="4845191" cy="3009839"/>
        </p:xfrm>
        <a:graphic>
          <a:graphicData uri="http://schemas.openxmlformats.org/drawingml/2006/chart">
            <c:chart xmlns:c="http://schemas.openxmlformats.org/drawingml/2006/chart" xmlns:r="http://schemas.openxmlformats.org/officeDocument/2006/relationships" r:id="rId5"/>
          </a:graphicData>
        </a:graphic>
      </p:graphicFrame>
      <p:sp>
        <p:nvSpPr>
          <p:cNvPr id="2" name="テキスト ボックス 1">
            <a:extLst>
              <a:ext uri="{FF2B5EF4-FFF2-40B4-BE49-F238E27FC236}">
                <a16:creationId xmlns:a16="http://schemas.microsoft.com/office/drawing/2014/main" id="{8F930EE2-CEB2-0A46-9F16-F04642D19966}"/>
              </a:ext>
            </a:extLst>
          </p:cNvPr>
          <p:cNvSpPr txBox="1"/>
          <p:nvPr/>
        </p:nvSpPr>
        <p:spPr bwMode="auto">
          <a:xfrm>
            <a:off x="9332074" y="6616611"/>
            <a:ext cx="2211410" cy="138499"/>
          </a:xfrm>
          <a:prstGeom prst="rect">
            <a:avLst/>
          </a:prstGeom>
          <a:noFill/>
          <a:ln w="9525">
            <a:noFill/>
            <a:miter lim="800000"/>
            <a:headEnd/>
            <a:tailEnd/>
          </a:ln>
          <a:effectLst/>
        </p:spPr>
        <p:txBody>
          <a:bodyPr wrap="square" lIns="0" tIns="0" rIns="0" bIns="0" rtlCol="0">
            <a:spAutoFit/>
          </a:bodyPr>
          <a:lstStyle/>
          <a:p>
            <a:pPr algn="ctr"/>
            <a:r>
              <a:rPr kumimoji="1" lang="en-US" altLang="ja-JP" sz="900" b="1" spc="300" dirty="0">
                <a:solidFill>
                  <a:schemeClr val="bg1"/>
                </a:solidFill>
                <a:latin typeface="+mn-ea"/>
                <a:cs typeface="メイリオ" pitchFamily="50" charset="-128"/>
              </a:rPr>
              <a:t>2024</a:t>
            </a:r>
            <a:r>
              <a:rPr kumimoji="1" lang="ja-JP" altLang="en-US" sz="900" b="1" spc="300" dirty="0">
                <a:solidFill>
                  <a:schemeClr val="bg1"/>
                </a:solidFill>
                <a:latin typeface="+mn-ea"/>
                <a:cs typeface="メイリオ" pitchFamily="50" charset="-128"/>
              </a:rPr>
              <a:t>年６月時点会員属性より</a:t>
            </a:r>
          </a:p>
        </p:txBody>
      </p:sp>
      <p:sp>
        <p:nvSpPr>
          <p:cNvPr id="8" name="吹き出し: 角を丸めた四角形 7">
            <a:extLst>
              <a:ext uri="{FF2B5EF4-FFF2-40B4-BE49-F238E27FC236}">
                <a16:creationId xmlns:a16="http://schemas.microsoft.com/office/drawing/2014/main" id="{6CF1179A-ABA9-4BD2-8BAC-D4283A1C2DA2}"/>
              </a:ext>
            </a:extLst>
          </p:cNvPr>
          <p:cNvSpPr/>
          <p:nvPr/>
        </p:nvSpPr>
        <p:spPr>
          <a:xfrm>
            <a:off x="9431125" y="1329051"/>
            <a:ext cx="2760874" cy="1015431"/>
          </a:xfrm>
          <a:prstGeom prst="wedgeRoundRectCallout">
            <a:avLst>
              <a:gd name="adj1" fmla="val -21196"/>
              <a:gd name="adj2" fmla="val 78094"/>
              <a:gd name="adj3" fmla="val 16667"/>
            </a:avLst>
          </a:prstGeom>
          <a:solidFill>
            <a:srgbClr val="FF0000">
              <a:alpha val="80000"/>
            </a:srgbClr>
          </a:solidFill>
          <a:ln w="19050">
            <a:noFill/>
            <a:prstDash val="solid"/>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108000" numCol="1" spcCol="0" rtlCol="0" fromWordArt="0" anchor="t" anchorCtr="0" forceAA="0" compatLnSpc="1">
            <a:prstTxWarp prst="textNoShape">
              <a:avLst/>
            </a:prstTxWarp>
            <a:spAutoFit/>
          </a:bodyPr>
          <a:lstStyle/>
          <a:p>
            <a:pPr algn="ctr">
              <a:lnSpc>
                <a:spcPct val="150000"/>
              </a:lnSpc>
            </a:pPr>
            <a:r>
              <a:rPr kumimoji="1" lang="ja-JP" altLang="en-US" sz="1100" b="1" dirty="0"/>
              <a:t>過半数が年収</a:t>
            </a:r>
            <a:r>
              <a:rPr kumimoji="1" lang="en-US" altLang="ja-JP" sz="1100" b="1" dirty="0"/>
              <a:t>800</a:t>
            </a:r>
            <a:r>
              <a:rPr kumimoji="1" lang="ja-JP" altLang="en-US" sz="1100" b="1" dirty="0"/>
              <a:t>万以上、</a:t>
            </a:r>
            <a:endParaRPr kumimoji="1" lang="en-US" altLang="ja-JP" sz="1100" b="1" dirty="0"/>
          </a:p>
          <a:p>
            <a:pPr algn="ctr">
              <a:lnSpc>
                <a:spcPct val="150000"/>
              </a:lnSpc>
            </a:pPr>
            <a:r>
              <a:rPr kumimoji="1" lang="ja-JP" altLang="en-US" sz="1100" b="1" dirty="0"/>
              <a:t>４割近くが年収</a:t>
            </a:r>
            <a:r>
              <a:rPr kumimoji="1" lang="en-US" altLang="ja-JP" sz="1100" b="1" dirty="0"/>
              <a:t>1000</a:t>
            </a:r>
            <a:r>
              <a:rPr kumimoji="1" lang="ja-JP" altLang="en-US" sz="1100" b="1" dirty="0"/>
              <a:t>万円以上！</a:t>
            </a:r>
            <a:endParaRPr kumimoji="1" lang="en-US" altLang="ja-JP" sz="1100" b="1" dirty="0"/>
          </a:p>
          <a:p>
            <a:pPr algn="ctr">
              <a:lnSpc>
                <a:spcPct val="150000"/>
              </a:lnSpc>
            </a:pPr>
            <a:r>
              <a:rPr kumimoji="1" lang="ja-JP" altLang="en-US" sz="1100" b="1" dirty="0"/>
              <a:t>自己投資資金や購買力のある読者</a:t>
            </a:r>
          </a:p>
        </p:txBody>
      </p:sp>
      <p:sp>
        <p:nvSpPr>
          <p:cNvPr id="9" name="正方形/長方形 8">
            <a:extLst>
              <a:ext uri="{FF2B5EF4-FFF2-40B4-BE49-F238E27FC236}">
                <a16:creationId xmlns:a16="http://schemas.microsoft.com/office/drawing/2014/main" id="{49D199D7-3EF1-46E3-A40B-ADABF7F6FBD5}"/>
              </a:ext>
            </a:extLst>
          </p:cNvPr>
          <p:cNvSpPr/>
          <p:nvPr/>
        </p:nvSpPr>
        <p:spPr>
          <a:xfrm>
            <a:off x="10490786" y="5841032"/>
            <a:ext cx="1008112" cy="321617"/>
          </a:xfrm>
          <a:prstGeom prst="rect">
            <a:avLst/>
          </a:prstGeom>
          <a:solidFill>
            <a:srgbClr val="A98883">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r>
              <a:rPr kumimoji="1" lang="ja-JP" altLang="en-US" sz="1200" b="1" spc="300" dirty="0">
                <a:solidFill>
                  <a:schemeClr val="bg1"/>
                </a:solidFill>
              </a:rPr>
              <a:t>世帯年収</a:t>
            </a:r>
          </a:p>
        </p:txBody>
      </p:sp>
      <p:graphicFrame>
        <p:nvGraphicFramePr>
          <p:cNvPr id="10" name="グラフ 9">
            <a:extLst>
              <a:ext uri="{FF2B5EF4-FFF2-40B4-BE49-F238E27FC236}">
                <a16:creationId xmlns:a16="http://schemas.microsoft.com/office/drawing/2014/main" id="{1B1C53B1-8DA1-66EC-B6AE-DB68D056B707}"/>
              </a:ext>
            </a:extLst>
          </p:cNvPr>
          <p:cNvGraphicFramePr>
            <a:graphicFrameLocks/>
          </p:cNvGraphicFramePr>
          <p:nvPr>
            <p:extLst>
              <p:ext uri="{D42A27DB-BD31-4B8C-83A1-F6EECF244321}">
                <p14:modId xmlns:p14="http://schemas.microsoft.com/office/powerpoint/2010/main" val="2432936632"/>
              </p:ext>
            </p:extLst>
          </p:nvPr>
        </p:nvGraphicFramePr>
        <p:xfrm>
          <a:off x="7936449" y="2542748"/>
          <a:ext cx="5750227" cy="3480658"/>
        </p:xfrm>
        <a:graphic>
          <a:graphicData uri="http://schemas.openxmlformats.org/drawingml/2006/chart">
            <c:chart xmlns:c="http://schemas.openxmlformats.org/drawingml/2006/chart" xmlns:r="http://schemas.openxmlformats.org/officeDocument/2006/relationships" r:id="rId6"/>
          </a:graphicData>
        </a:graphic>
      </p:graphicFrame>
      <p:sp>
        <p:nvSpPr>
          <p:cNvPr id="11" name="正方形/長方形 10">
            <a:extLst>
              <a:ext uri="{FF2B5EF4-FFF2-40B4-BE49-F238E27FC236}">
                <a16:creationId xmlns:a16="http://schemas.microsoft.com/office/drawing/2014/main" id="{01137E9C-9BD9-92AD-55D0-32459AACB285}"/>
              </a:ext>
            </a:extLst>
          </p:cNvPr>
          <p:cNvSpPr/>
          <p:nvPr/>
        </p:nvSpPr>
        <p:spPr>
          <a:xfrm>
            <a:off x="189657" y="824208"/>
            <a:ext cx="11677271" cy="115416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endParaRPr lang="en-US" altLang="ja-JP" sz="1350" b="1" spc="300" dirty="0">
              <a:latin typeface="+mn-ea"/>
            </a:endParaRPr>
          </a:p>
          <a:p>
            <a:pPr>
              <a:spcAft>
                <a:spcPts val="600"/>
              </a:spcAft>
            </a:pPr>
            <a:r>
              <a:rPr lang="ja-JP" altLang="en-US" sz="1350" b="1" spc="300" dirty="0">
                <a:latin typeface="+mn-ea"/>
              </a:rPr>
              <a:t>子育て世帯が</a:t>
            </a:r>
            <a:r>
              <a:rPr lang="en-US" altLang="ja-JP" sz="1350" b="1" spc="300" dirty="0">
                <a:latin typeface="+mn-ea"/>
              </a:rPr>
              <a:t>6</a:t>
            </a:r>
            <a:r>
              <a:rPr lang="ja-JP" altLang="en-US" sz="1350" b="1" spc="300" dirty="0">
                <a:latin typeface="+mn-ea"/>
              </a:rPr>
              <a:t>割。子育て・教育に熱心なパワーカップルや、</a:t>
            </a:r>
            <a:endParaRPr lang="en-US" altLang="ja-JP" sz="1350" b="1" spc="300" dirty="0">
              <a:latin typeface="+mn-ea"/>
            </a:endParaRPr>
          </a:p>
          <a:p>
            <a:pPr>
              <a:spcAft>
                <a:spcPts val="600"/>
              </a:spcAft>
            </a:pPr>
            <a:r>
              <a:rPr lang="ja-JP" altLang="en-US" sz="1350" b="1" spc="300" dirty="0">
                <a:latin typeface="+mn-ea"/>
              </a:rPr>
              <a:t>稼ぐ力があり、自己投資資金、購買力のある女性達です。</a:t>
            </a:r>
            <a:endParaRPr lang="en-US" altLang="ja-JP" sz="1350" b="1" spc="300" dirty="0">
              <a:latin typeface="+mn-ea"/>
            </a:endParaRPr>
          </a:p>
          <a:p>
            <a:pPr>
              <a:spcAft>
                <a:spcPts val="600"/>
              </a:spcAft>
            </a:pPr>
            <a:endParaRPr lang="en-US" altLang="ja-JP" sz="1350" b="1" spc="300" dirty="0">
              <a:latin typeface="+mn-ea"/>
            </a:endParaRPr>
          </a:p>
        </p:txBody>
      </p:sp>
    </p:spTree>
    <p:extLst>
      <p:ext uri="{BB962C8B-B14F-4D97-AF65-F5344CB8AC3E}">
        <p14:creationId xmlns:p14="http://schemas.microsoft.com/office/powerpoint/2010/main" val="3452388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3DAB7C2D-A927-48D7-B547-A9D5C1680C8B}"/>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1800" dirty="0"/>
              <a:t>日経ウーマン </a:t>
            </a:r>
            <a:r>
              <a:rPr lang="en-US" altLang="ja-JP" sz="1800" dirty="0"/>
              <a:t>Web </a:t>
            </a:r>
            <a:r>
              <a:rPr lang="ja-JP" altLang="en-US" sz="1800" dirty="0"/>
              <a:t>読者プロフィール</a:t>
            </a:r>
            <a:endParaRPr lang="ja-JP" altLang="en-US" sz="1800" b="0" dirty="0"/>
          </a:p>
        </p:txBody>
      </p:sp>
      <p:sp>
        <p:nvSpPr>
          <p:cNvPr id="18" name="スライド番号プレースホルダー 10">
            <a:extLst>
              <a:ext uri="{FF2B5EF4-FFF2-40B4-BE49-F238E27FC236}">
                <a16:creationId xmlns:a16="http://schemas.microsoft.com/office/drawing/2014/main" id="{6D4FDBB0-6EFC-47DC-B1F2-2B358254F635}"/>
              </a:ext>
            </a:extLst>
          </p:cNvPr>
          <p:cNvSpPr txBox="1">
            <a:spLocks/>
          </p:cNvSpPr>
          <p:nvPr/>
        </p:nvSpPr>
        <p:spPr>
          <a:xfrm>
            <a:off x="11699248" y="6710424"/>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6</a:t>
            </a:fld>
            <a:endParaRPr kumimoji="1" lang="ja-JP" altLang="en-US" b="1" dirty="0"/>
          </a:p>
        </p:txBody>
      </p:sp>
      <p:sp>
        <p:nvSpPr>
          <p:cNvPr id="6" name="正方形/長方形 5">
            <a:extLst>
              <a:ext uri="{FF2B5EF4-FFF2-40B4-BE49-F238E27FC236}">
                <a16:creationId xmlns:a16="http://schemas.microsoft.com/office/drawing/2014/main" id="{4E2D7EFF-A6B9-EAF9-15B2-74566870B55C}"/>
              </a:ext>
            </a:extLst>
          </p:cNvPr>
          <p:cNvSpPr/>
          <p:nvPr/>
        </p:nvSpPr>
        <p:spPr>
          <a:xfrm>
            <a:off x="192238" y="1091349"/>
            <a:ext cx="6138561" cy="507831"/>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350" b="1" spc="300" dirty="0">
                <a:latin typeface="+mn-ea"/>
              </a:rPr>
              <a:t>正社員が７割、半数近くが役職者。キャリア志向の女性達が、ここに集まっています。</a:t>
            </a:r>
            <a:endParaRPr lang="en-US" altLang="ja-JP" sz="1350" b="1" spc="300" dirty="0">
              <a:latin typeface="+mn-ea"/>
            </a:endParaRPr>
          </a:p>
        </p:txBody>
      </p:sp>
      <p:sp>
        <p:nvSpPr>
          <p:cNvPr id="4" name="吹き出し: 角を丸めた四角形 3">
            <a:extLst>
              <a:ext uri="{FF2B5EF4-FFF2-40B4-BE49-F238E27FC236}">
                <a16:creationId xmlns:a16="http://schemas.microsoft.com/office/drawing/2014/main" id="{3DBDA012-5E22-463B-A2EB-8604ACD5FB41}"/>
              </a:ext>
            </a:extLst>
          </p:cNvPr>
          <p:cNvSpPr/>
          <p:nvPr/>
        </p:nvSpPr>
        <p:spPr>
          <a:xfrm>
            <a:off x="500645" y="1855418"/>
            <a:ext cx="2760874" cy="453575"/>
          </a:xfrm>
          <a:prstGeom prst="wedgeRoundRectCallout">
            <a:avLst>
              <a:gd name="adj1" fmla="val -21196"/>
              <a:gd name="adj2" fmla="val 78094"/>
              <a:gd name="adj3" fmla="val 16667"/>
            </a:avLst>
          </a:prstGeom>
          <a:solidFill>
            <a:schemeClr val="accent2">
              <a:alpha val="80000"/>
            </a:schemeClr>
          </a:solidFill>
          <a:ln w="19050">
            <a:noFill/>
            <a:prstDash val="solid"/>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108000" numCol="1" spcCol="0" rtlCol="0" fromWordArt="0" anchor="t" anchorCtr="0" forceAA="0" compatLnSpc="1">
            <a:prstTxWarp prst="textNoShape">
              <a:avLst/>
            </a:prstTxWarp>
            <a:spAutoFit/>
          </a:bodyPr>
          <a:lstStyle/>
          <a:p>
            <a:pPr algn="ctr">
              <a:lnSpc>
                <a:spcPct val="150000"/>
              </a:lnSpc>
            </a:pPr>
            <a:r>
              <a:rPr kumimoji="1" lang="ja-JP" altLang="en-US" sz="1100" b="1" dirty="0"/>
              <a:t>正社員が約７割</a:t>
            </a:r>
          </a:p>
        </p:txBody>
      </p:sp>
      <p:sp>
        <p:nvSpPr>
          <p:cNvPr id="8" name="正方形/長方形 7">
            <a:extLst>
              <a:ext uri="{FF2B5EF4-FFF2-40B4-BE49-F238E27FC236}">
                <a16:creationId xmlns:a16="http://schemas.microsoft.com/office/drawing/2014/main" id="{15489FF0-4279-441B-BD5F-5CDE411DE0C8}"/>
              </a:ext>
            </a:extLst>
          </p:cNvPr>
          <p:cNvSpPr/>
          <p:nvPr/>
        </p:nvSpPr>
        <p:spPr>
          <a:xfrm>
            <a:off x="1433724" y="6113837"/>
            <a:ext cx="1008112" cy="321617"/>
          </a:xfrm>
          <a:prstGeom prst="rect">
            <a:avLst/>
          </a:prstGeom>
          <a:solidFill>
            <a:srgbClr val="A98883">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r>
              <a:rPr kumimoji="1" lang="ja-JP" altLang="en-US" sz="1200" b="1" spc="300" dirty="0">
                <a:solidFill>
                  <a:schemeClr val="bg1"/>
                </a:solidFill>
              </a:rPr>
              <a:t>職業</a:t>
            </a:r>
          </a:p>
        </p:txBody>
      </p:sp>
      <p:graphicFrame>
        <p:nvGraphicFramePr>
          <p:cNvPr id="9" name="グラフ 8">
            <a:extLst>
              <a:ext uri="{FF2B5EF4-FFF2-40B4-BE49-F238E27FC236}">
                <a16:creationId xmlns:a16="http://schemas.microsoft.com/office/drawing/2014/main" id="{D7039F03-0FFE-1C38-D07F-5E2FC757E57B}"/>
              </a:ext>
            </a:extLst>
          </p:cNvPr>
          <p:cNvGraphicFramePr>
            <a:graphicFrameLocks/>
          </p:cNvGraphicFramePr>
          <p:nvPr>
            <p:extLst>
              <p:ext uri="{D42A27DB-BD31-4B8C-83A1-F6EECF244321}">
                <p14:modId xmlns:p14="http://schemas.microsoft.com/office/powerpoint/2010/main" val="107912411"/>
              </p:ext>
            </p:extLst>
          </p:nvPr>
        </p:nvGraphicFramePr>
        <p:xfrm>
          <a:off x="-766756" y="2445335"/>
          <a:ext cx="5375357" cy="3685814"/>
        </p:xfrm>
        <a:graphic>
          <a:graphicData uri="http://schemas.openxmlformats.org/drawingml/2006/chart">
            <c:chart xmlns:c="http://schemas.openxmlformats.org/drawingml/2006/chart" xmlns:r="http://schemas.openxmlformats.org/officeDocument/2006/relationships" r:id="rId2"/>
          </a:graphicData>
        </a:graphic>
      </p:graphicFrame>
      <p:sp>
        <p:nvSpPr>
          <p:cNvPr id="12" name="吹き出し: 角を丸めた四角形 11">
            <a:extLst>
              <a:ext uri="{FF2B5EF4-FFF2-40B4-BE49-F238E27FC236}">
                <a16:creationId xmlns:a16="http://schemas.microsoft.com/office/drawing/2014/main" id="{7FFC476B-E671-4F85-8939-43D65770A2E1}"/>
              </a:ext>
            </a:extLst>
          </p:cNvPr>
          <p:cNvSpPr/>
          <p:nvPr/>
        </p:nvSpPr>
        <p:spPr>
          <a:xfrm>
            <a:off x="4382199" y="1852318"/>
            <a:ext cx="2809748" cy="453575"/>
          </a:xfrm>
          <a:prstGeom prst="wedgeRoundRectCallout">
            <a:avLst>
              <a:gd name="adj1" fmla="val -21196"/>
              <a:gd name="adj2" fmla="val 78094"/>
              <a:gd name="adj3" fmla="val 16667"/>
            </a:avLst>
          </a:prstGeom>
          <a:solidFill>
            <a:srgbClr val="FF3300">
              <a:alpha val="80000"/>
            </a:srgbClr>
          </a:solidFill>
          <a:ln w="19050">
            <a:noFill/>
            <a:prstDash val="solid"/>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108000" numCol="1" spcCol="0" rtlCol="0" fromWordArt="0" anchor="t" anchorCtr="0" forceAA="0" compatLnSpc="1">
            <a:prstTxWarp prst="textNoShape">
              <a:avLst/>
            </a:prstTxWarp>
            <a:spAutoFit/>
          </a:bodyPr>
          <a:lstStyle/>
          <a:p>
            <a:pPr algn="ctr">
              <a:lnSpc>
                <a:spcPct val="150000"/>
              </a:lnSpc>
            </a:pPr>
            <a:r>
              <a:rPr kumimoji="1" lang="ja-JP" altLang="en-US" sz="1100" b="1" dirty="0"/>
              <a:t>半数近くが役職者！</a:t>
            </a:r>
          </a:p>
        </p:txBody>
      </p:sp>
      <p:sp>
        <p:nvSpPr>
          <p:cNvPr id="15" name="正方形/長方形 14">
            <a:extLst>
              <a:ext uri="{FF2B5EF4-FFF2-40B4-BE49-F238E27FC236}">
                <a16:creationId xmlns:a16="http://schemas.microsoft.com/office/drawing/2014/main" id="{D8B0829A-EC95-42C0-8606-C96F80A3928D}"/>
              </a:ext>
            </a:extLst>
          </p:cNvPr>
          <p:cNvSpPr/>
          <p:nvPr/>
        </p:nvSpPr>
        <p:spPr>
          <a:xfrm>
            <a:off x="5159895" y="6106917"/>
            <a:ext cx="1025958" cy="321617"/>
          </a:xfrm>
          <a:prstGeom prst="rect">
            <a:avLst/>
          </a:prstGeom>
          <a:solidFill>
            <a:srgbClr val="A98883">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r>
              <a:rPr kumimoji="1" lang="ja-JP" altLang="en-US" sz="1200" b="1" spc="300" dirty="0">
                <a:solidFill>
                  <a:schemeClr val="bg1"/>
                </a:solidFill>
              </a:rPr>
              <a:t>役職</a:t>
            </a:r>
          </a:p>
        </p:txBody>
      </p:sp>
      <p:graphicFrame>
        <p:nvGraphicFramePr>
          <p:cNvPr id="17" name="グラフ 16">
            <a:extLst>
              <a:ext uri="{FF2B5EF4-FFF2-40B4-BE49-F238E27FC236}">
                <a16:creationId xmlns:a16="http://schemas.microsoft.com/office/drawing/2014/main" id="{5DEB8675-B3A9-C852-AF71-67E8527CBFEF}"/>
              </a:ext>
            </a:extLst>
          </p:cNvPr>
          <p:cNvGraphicFramePr>
            <a:graphicFrameLocks/>
          </p:cNvGraphicFramePr>
          <p:nvPr>
            <p:extLst>
              <p:ext uri="{D42A27DB-BD31-4B8C-83A1-F6EECF244321}">
                <p14:modId xmlns:p14="http://schemas.microsoft.com/office/powerpoint/2010/main" val="246951960"/>
              </p:ext>
            </p:extLst>
          </p:nvPr>
        </p:nvGraphicFramePr>
        <p:xfrm>
          <a:off x="3215680" y="2489583"/>
          <a:ext cx="4824536" cy="3685813"/>
        </p:xfrm>
        <a:graphic>
          <a:graphicData uri="http://schemas.openxmlformats.org/drawingml/2006/chart">
            <c:chart xmlns:c="http://schemas.openxmlformats.org/drawingml/2006/chart" xmlns:r="http://schemas.openxmlformats.org/officeDocument/2006/relationships" r:id="rId3"/>
          </a:graphicData>
        </a:graphic>
      </p:graphicFrame>
      <p:sp>
        <p:nvSpPr>
          <p:cNvPr id="19" name="吹き出し: 角を丸めた四角形 18">
            <a:extLst>
              <a:ext uri="{FF2B5EF4-FFF2-40B4-BE49-F238E27FC236}">
                <a16:creationId xmlns:a16="http://schemas.microsoft.com/office/drawing/2014/main" id="{5E07BFF5-BD90-487C-A33F-F591D882999E}"/>
              </a:ext>
            </a:extLst>
          </p:cNvPr>
          <p:cNvSpPr/>
          <p:nvPr/>
        </p:nvSpPr>
        <p:spPr>
          <a:xfrm>
            <a:off x="8434905" y="1810167"/>
            <a:ext cx="2760874" cy="453575"/>
          </a:xfrm>
          <a:prstGeom prst="wedgeRoundRectCallout">
            <a:avLst>
              <a:gd name="adj1" fmla="val -21196"/>
              <a:gd name="adj2" fmla="val 78094"/>
              <a:gd name="adj3" fmla="val 16667"/>
            </a:avLst>
          </a:prstGeom>
          <a:solidFill>
            <a:srgbClr val="FF0000">
              <a:alpha val="80000"/>
            </a:srgbClr>
          </a:solidFill>
          <a:ln w="19050">
            <a:noFill/>
            <a:prstDash val="solid"/>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108000" numCol="1" spcCol="0" rtlCol="0" fromWordArt="0" anchor="t" anchorCtr="0" forceAA="0" compatLnSpc="1">
            <a:prstTxWarp prst="textNoShape">
              <a:avLst/>
            </a:prstTxWarp>
            <a:spAutoFit/>
          </a:bodyPr>
          <a:lstStyle/>
          <a:p>
            <a:pPr algn="ctr">
              <a:lnSpc>
                <a:spcPct val="150000"/>
              </a:lnSpc>
            </a:pPr>
            <a:r>
              <a:rPr kumimoji="1" lang="ja-JP" altLang="en-US" sz="1100" b="1" dirty="0"/>
              <a:t>関東圏を中心に、大都市で働く読者</a:t>
            </a:r>
          </a:p>
        </p:txBody>
      </p:sp>
      <p:sp>
        <p:nvSpPr>
          <p:cNvPr id="20" name="正方形/長方形 19">
            <a:extLst>
              <a:ext uri="{FF2B5EF4-FFF2-40B4-BE49-F238E27FC236}">
                <a16:creationId xmlns:a16="http://schemas.microsoft.com/office/drawing/2014/main" id="{CB9B59E1-8863-4D1F-BEEE-24EEDEC1116D}"/>
              </a:ext>
            </a:extLst>
          </p:cNvPr>
          <p:cNvSpPr/>
          <p:nvPr/>
        </p:nvSpPr>
        <p:spPr>
          <a:xfrm>
            <a:off x="9922971" y="6065651"/>
            <a:ext cx="1008112" cy="321617"/>
          </a:xfrm>
          <a:prstGeom prst="rect">
            <a:avLst/>
          </a:prstGeom>
          <a:solidFill>
            <a:srgbClr val="A98883">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r>
              <a:rPr kumimoji="1" lang="ja-JP" altLang="en-US" sz="1200" b="1" spc="300" dirty="0">
                <a:solidFill>
                  <a:schemeClr val="bg1"/>
                </a:solidFill>
              </a:rPr>
              <a:t>居住地域</a:t>
            </a:r>
          </a:p>
        </p:txBody>
      </p:sp>
      <p:graphicFrame>
        <p:nvGraphicFramePr>
          <p:cNvPr id="21" name="グラフ 20">
            <a:extLst>
              <a:ext uri="{FF2B5EF4-FFF2-40B4-BE49-F238E27FC236}">
                <a16:creationId xmlns:a16="http://schemas.microsoft.com/office/drawing/2014/main" id="{226BED77-8E04-B932-F28E-1757003FDCB4}"/>
              </a:ext>
            </a:extLst>
          </p:cNvPr>
          <p:cNvGraphicFramePr>
            <a:graphicFrameLocks/>
          </p:cNvGraphicFramePr>
          <p:nvPr>
            <p:extLst>
              <p:ext uri="{D42A27DB-BD31-4B8C-83A1-F6EECF244321}">
                <p14:modId xmlns:p14="http://schemas.microsoft.com/office/powerpoint/2010/main" val="909977920"/>
              </p:ext>
            </p:extLst>
          </p:nvPr>
        </p:nvGraphicFramePr>
        <p:xfrm>
          <a:off x="7752184" y="2591710"/>
          <a:ext cx="5084217" cy="3473941"/>
        </p:xfrm>
        <a:graphic>
          <a:graphicData uri="http://schemas.openxmlformats.org/drawingml/2006/chart">
            <c:chart xmlns:c="http://schemas.openxmlformats.org/drawingml/2006/chart" xmlns:r="http://schemas.openxmlformats.org/officeDocument/2006/relationships" r:id="rId4"/>
          </a:graphicData>
        </a:graphic>
      </p:graphicFrame>
      <p:sp>
        <p:nvSpPr>
          <p:cNvPr id="5" name="四角形: 角を丸くする 4">
            <a:extLst>
              <a:ext uri="{FF2B5EF4-FFF2-40B4-BE49-F238E27FC236}">
                <a16:creationId xmlns:a16="http://schemas.microsoft.com/office/drawing/2014/main" id="{E0BC9C89-6DBB-4376-718D-8638C4D25436}"/>
              </a:ext>
            </a:extLst>
          </p:cNvPr>
          <p:cNvSpPr>
            <a:spLocks noChangeAspect="1"/>
          </p:cNvSpPr>
          <p:nvPr/>
        </p:nvSpPr>
        <p:spPr>
          <a:xfrm>
            <a:off x="7443691" y="825996"/>
            <a:ext cx="3797138" cy="740868"/>
          </a:xfrm>
          <a:prstGeom prst="roundRect">
            <a:avLst>
              <a:gd name="adj" fmla="val 0"/>
            </a:avLst>
          </a:prstGeom>
          <a:solidFill>
            <a:srgbClr val="F05C1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8000" tIns="0" rIns="0" bIns="72000" numCol="1" spcCol="0" rtlCol="0" fromWordArt="0" anchor="ctr" anchorCtr="0" forceAA="0" compatLnSpc="1">
            <a:prstTxWarp prst="textNoShape">
              <a:avLst/>
            </a:prstTxWarp>
            <a:noAutofit/>
          </a:bodyPr>
          <a:lstStyle/>
          <a:p>
            <a:pPr>
              <a:lnSpc>
                <a:spcPct val="150000"/>
              </a:lnSpc>
            </a:pPr>
            <a:endParaRPr lang="ja-JP" altLang="en-US" sz="2000" b="1" spc="300" dirty="0">
              <a:latin typeface="+mn-ea"/>
            </a:endParaRPr>
          </a:p>
        </p:txBody>
      </p:sp>
      <p:sp>
        <p:nvSpPr>
          <p:cNvPr id="7" name="正方形/長方形 6">
            <a:extLst>
              <a:ext uri="{FF2B5EF4-FFF2-40B4-BE49-F238E27FC236}">
                <a16:creationId xmlns:a16="http://schemas.microsoft.com/office/drawing/2014/main" id="{64EF12AB-F09A-1F8B-643B-699B2FCC860C}"/>
              </a:ext>
            </a:extLst>
          </p:cNvPr>
          <p:cNvSpPr/>
          <p:nvPr/>
        </p:nvSpPr>
        <p:spPr>
          <a:xfrm>
            <a:off x="6641960" y="887887"/>
            <a:ext cx="5400600" cy="1015663"/>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Aft>
                <a:spcPts val="600"/>
              </a:spcAft>
            </a:pPr>
            <a:r>
              <a:rPr lang="ja-JP" altLang="en-US" sz="1600" b="1" spc="300" dirty="0">
                <a:solidFill>
                  <a:schemeClr val="bg1"/>
                </a:solidFill>
                <a:latin typeface="+mn-ea"/>
              </a:rPr>
              <a:t>登録会員数：約</a:t>
            </a:r>
            <a:r>
              <a:rPr lang="en-US" altLang="ja-JP" sz="1600" b="1" spc="300" dirty="0">
                <a:solidFill>
                  <a:schemeClr val="bg1"/>
                </a:solidFill>
                <a:latin typeface="+mn-ea"/>
              </a:rPr>
              <a:t>37</a:t>
            </a:r>
            <a:r>
              <a:rPr lang="ja-JP" altLang="en-US" sz="1600" b="1" spc="300" dirty="0">
                <a:solidFill>
                  <a:schemeClr val="bg1"/>
                </a:solidFill>
                <a:latin typeface="+mn-ea"/>
              </a:rPr>
              <a:t>万人</a:t>
            </a:r>
            <a:endParaRPr lang="en-US" altLang="ja-JP" sz="1600" b="1" spc="300" dirty="0">
              <a:solidFill>
                <a:schemeClr val="bg1"/>
              </a:solidFill>
              <a:latin typeface="+mn-ea"/>
            </a:endParaRPr>
          </a:p>
          <a:p>
            <a:pPr algn="ctr">
              <a:spcAft>
                <a:spcPts val="600"/>
              </a:spcAft>
            </a:pPr>
            <a:r>
              <a:rPr lang="ja-JP" altLang="en-US" sz="1600" b="1" spc="300" dirty="0">
                <a:solidFill>
                  <a:schemeClr val="bg1"/>
                </a:solidFill>
                <a:latin typeface="+mn-ea"/>
              </a:rPr>
              <a:t>メルマガ登録者数：約</a:t>
            </a:r>
            <a:r>
              <a:rPr lang="en-US" altLang="ja-JP" sz="1600" b="1" spc="300" dirty="0">
                <a:solidFill>
                  <a:schemeClr val="bg1"/>
                </a:solidFill>
                <a:latin typeface="+mn-ea"/>
              </a:rPr>
              <a:t>26</a:t>
            </a:r>
            <a:r>
              <a:rPr lang="ja-JP" altLang="en-US" sz="1600" b="1" spc="300" dirty="0">
                <a:solidFill>
                  <a:schemeClr val="bg1"/>
                </a:solidFill>
                <a:latin typeface="+mn-ea"/>
              </a:rPr>
              <a:t>万人</a:t>
            </a:r>
            <a:endParaRPr lang="en-US" altLang="ja-JP" sz="1600" b="1" spc="300" dirty="0">
              <a:solidFill>
                <a:schemeClr val="bg1"/>
              </a:solidFill>
              <a:latin typeface="+mn-ea"/>
            </a:endParaRPr>
          </a:p>
          <a:p>
            <a:pPr algn="ctr">
              <a:spcAft>
                <a:spcPts val="600"/>
              </a:spcAft>
            </a:pPr>
            <a:endParaRPr lang="ja-JP" altLang="en-US" b="1" spc="300" dirty="0">
              <a:solidFill>
                <a:schemeClr val="bg1"/>
              </a:solidFill>
              <a:latin typeface="+mn-ea"/>
            </a:endParaRPr>
          </a:p>
        </p:txBody>
      </p:sp>
    </p:spTree>
    <p:extLst>
      <p:ext uri="{BB962C8B-B14F-4D97-AF65-F5344CB8AC3E}">
        <p14:creationId xmlns:p14="http://schemas.microsoft.com/office/powerpoint/2010/main" val="1482477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99F61B46-6EED-456B-99FC-07BC63013577}"/>
              </a:ext>
            </a:extLst>
          </p:cNvPr>
          <p:cNvSpPr txBox="1">
            <a:spLocks/>
          </p:cNvSpPr>
          <p:nvPr/>
        </p:nvSpPr>
        <p:spPr>
          <a:xfrm>
            <a:off x="4511824" y="2996952"/>
            <a:ext cx="5570718"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4000" u="sng" dirty="0">
                <a:solidFill>
                  <a:srgbClr val="EE5B14"/>
                </a:solidFill>
              </a:rPr>
              <a:t> 広告メニュー</a:t>
            </a:r>
          </a:p>
        </p:txBody>
      </p:sp>
      <p:sp>
        <p:nvSpPr>
          <p:cNvPr id="4" name="スライド番号プレースホルダー 10">
            <a:extLst>
              <a:ext uri="{FF2B5EF4-FFF2-40B4-BE49-F238E27FC236}">
                <a16:creationId xmlns:a16="http://schemas.microsoft.com/office/drawing/2014/main" id="{F809917E-A0FA-4370-8B14-59943B1EA3F6}"/>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7</a:t>
            </a:fld>
            <a:endParaRPr kumimoji="1" lang="ja-JP" altLang="en-US" b="1" dirty="0"/>
          </a:p>
        </p:txBody>
      </p:sp>
      <p:sp>
        <p:nvSpPr>
          <p:cNvPr id="2" name="正方形/長方形 1">
            <a:extLst>
              <a:ext uri="{FF2B5EF4-FFF2-40B4-BE49-F238E27FC236}">
                <a16:creationId xmlns:a16="http://schemas.microsoft.com/office/drawing/2014/main" id="{B7A87ED2-D8DC-B1C0-EA17-147C014E1AAF}"/>
              </a:ext>
            </a:extLst>
          </p:cNvPr>
          <p:cNvSpPr/>
          <p:nvPr/>
        </p:nvSpPr>
        <p:spPr>
          <a:xfrm>
            <a:off x="4534316" y="3645024"/>
            <a:ext cx="3456384" cy="646331"/>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Aft>
                <a:spcPts val="600"/>
              </a:spcAft>
            </a:pPr>
            <a:r>
              <a:rPr lang="ja-JP" altLang="en-US" sz="3600" b="1" spc="300" dirty="0">
                <a:solidFill>
                  <a:srgbClr val="F05C12"/>
                </a:solidFill>
                <a:latin typeface="+mn-ea"/>
              </a:rPr>
              <a:t>タイアップ</a:t>
            </a:r>
            <a:endParaRPr lang="ja-JP" altLang="en-US" sz="3600" spc="300" dirty="0">
              <a:latin typeface="+mn-ea"/>
            </a:endParaRPr>
          </a:p>
        </p:txBody>
      </p:sp>
    </p:spTree>
    <p:extLst>
      <p:ext uri="{BB962C8B-B14F-4D97-AF65-F5344CB8AC3E}">
        <p14:creationId xmlns:p14="http://schemas.microsoft.com/office/powerpoint/2010/main" val="2877510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37DC1-1825-5CD9-5F37-7D8727DF52FC}"/>
            </a:ext>
          </a:extLst>
        </p:cNvPr>
        <p:cNvGrpSpPr/>
        <p:nvPr/>
      </p:nvGrpSpPr>
      <p:grpSpPr>
        <a:xfrm>
          <a:off x="0" y="0"/>
          <a:ext cx="0" cy="0"/>
          <a:chOff x="0" y="0"/>
          <a:chExt cx="0" cy="0"/>
        </a:xfrm>
      </p:grpSpPr>
      <p:sp>
        <p:nvSpPr>
          <p:cNvPr id="53" name="タイトル 1">
            <a:extLst>
              <a:ext uri="{FF2B5EF4-FFF2-40B4-BE49-F238E27FC236}">
                <a16:creationId xmlns:a16="http://schemas.microsoft.com/office/drawing/2014/main" id="{EF0E887B-8445-B9F1-B811-3B61681CAA7B}"/>
              </a:ext>
            </a:extLst>
          </p:cNvPr>
          <p:cNvSpPr txBox="1">
            <a:spLocks/>
          </p:cNvSpPr>
          <p:nvPr/>
        </p:nvSpPr>
        <p:spPr>
          <a:xfrm>
            <a:off x="139439" y="18145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1800" spc="190" dirty="0"/>
              <a:t>ネイティブタイアップ：日経ウーマン </a:t>
            </a:r>
            <a:r>
              <a:rPr lang="en-US" altLang="ja-JP" sz="1800" spc="190" dirty="0"/>
              <a:t>Web</a:t>
            </a:r>
            <a:r>
              <a:rPr lang="ja-JP" altLang="en-US" sz="1800" spc="190" dirty="0"/>
              <a:t>スタイルでコンテンツを読者に訴求！</a:t>
            </a:r>
            <a:endParaRPr lang="ja-JP" altLang="en-US" sz="1800" dirty="0"/>
          </a:p>
        </p:txBody>
      </p:sp>
      <p:sp>
        <p:nvSpPr>
          <p:cNvPr id="65" name="正方形/長方形 64">
            <a:extLst>
              <a:ext uri="{FF2B5EF4-FFF2-40B4-BE49-F238E27FC236}">
                <a16:creationId xmlns:a16="http://schemas.microsoft.com/office/drawing/2014/main" id="{B6DBFCC1-7F29-0332-7B55-94F4F11C9C2B}"/>
              </a:ext>
            </a:extLst>
          </p:cNvPr>
          <p:cNvSpPr/>
          <p:nvPr/>
        </p:nvSpPr>
        <p:spPr>
          <a:xfrm>
            <a:off x="109604" y="901430"/>
            <a:ext cx="9284959" cy="1323439"/>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400" b="1" spc="300" dirty="0">
                <a:latin typeface="+mn-ea"/>
              </a:rPr>
              <a:t>日経ウーマン </a:t>
            </a:r>
            <a:r>
              <a:rPr lang="en-US" altLang="ja-JP" sz="1400" b="1" spc="300" dirty="0">
                <a:latin typeface="+mn-ea"/>
              </a:rPr>
              <a:t>Web</a:t>
            </a:r>
            <a:r>
              <a:rPr lang="ja-JP" altLang="en-US" sz="1400" b="1" spc="300" dirty="0">
                <a:latin typeface="+mn-ea"/>
              </a:rPr>
              <a:t>の編集記事と同じトーン＆マナーでコンテンツを展開。親近感と信頼性をもってユーザーに記事を訴求します。記事公開時には、サイト</a:t>
            </a:r>
            <a:r>
              <a:rPr lang="en-US" altLang="ja-JP" sz="1400" b="1" spc="300" dirty="0">
                <a:latin typeface="+mn-ea"/>
              </a:rPr>
              <a:t>TOP</a:t>
            </a:r>
            <a:r>
              <a:rPr lang="ja-JP" altLang="en-US" sz="1400" b="1" spc="300" dirty="0">
                <a:latin typeface="+mn-ea"/>
              </a:rPr>
              <a:t>の新着記事見出し欄にも露出。公式</a:t>
            </a:r>
            <a:r>
              <a:rPr lang="en-US" altLang="ja-JP" sz="1400" b="1" spc="300" dirty="0">
                <a:latin typeface="+mn-ea"/>
              </a:rPr>
              <a:t>SNS</a:t>
            </a:r>
            <a:r>
              <a:rPr lang="ja-JP" altLang="en-US" sz="1400" b="1" spc="300" dirty="0">
                <a:latin typeface="+mn-ea"/>
              </a:rPr>
              <a:t>アカウントに投稿があるのも特徴です。</a:t>
            </a:r>
          </a:p>
          <a:p>
            <a:pPr>
              <a:spcAft>
                <a:spcPts val="600"/>
              </a:spcAft>
            </a:pPr>
            <a:r>
              <a:rPr lang="ja-JP" altLang="en-US" sz="1400" b="1" dirty="0">
                <a:solidFill>
                  <a:srgbClr val="FF0000"/>
                </a:solidFill>
                <a:latin typeface="游ゴシック" panose="020B0400000000000000" pitchFamily="50" charset="-128"/>
                <a:ea typeface="游ゴシック" panose="020B0400000000000000" pitchFamily="50" charset="-128"/>
              </a:rPr>
              <a:t>　　　　　　　　　　　</a:t>
            </a:r>
            <a:endParaRPr lang="en-US" altLang="ja-JP" sz="1400" b="1" dirty="0">
              <a:solidFill>
                <a:srgbClr val="FF0000"/>
              </a:solidFill>
              <a:latin typeface="游ゴシック" panose="020B0400000000000000" pitchFamily="50" charset="-128"/>
              <a:ea typeface="游ゴシック" panose="020B0400000000000000" pitchFamily="50" charset="-128"/>
            </a:endParaRPr>
          </a:p>
          <a:p>
            <a:pPr>
              <a:spcAft>
                <a:spcPts val="600"/>
              </a:spcAft>
            </a:pPr>
            <a:endParaRPr lang="ja-JP" altLang="en-US" sz="1400" b="1" spc="300" dirty="0">
              <a:latin typeface="+mn-ea"/>
            </a:endParaRPr>
          </a:p>
        </p:txBody>
      </p:sp>
      <p:sp>
        <p:nvSpPr>
          <p:cNvPr id="66" name="スライド番号プレースホルダー 10">
            <a:extLst>
              <a:ext uri="{FF2B5EF4-FFF2-40B4-BE49-F238E27FC236}">
                <a16:creationId xmlns:a16="http://schemas.microsoft.com/office/drawing/2014/main" id="{CBD03189-3BC7-A61C-3657-64EE405EB106}"/>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8</a:t>
            </a:fld>
            <a:endParaRPr kumimoji="1" lang="ja-JP" altLang="en-US" b="1" dirty="0"/>
          </a:p>
        </p:txBody>
      </p:sp>
      <p:sp>
        <p:nvSpPr>
          <p:cNvPr id="47" name="楕円 46">
            <a:extLst>
              <a:ext uri="{FF2B5EF4-FFF2-40B4-BE49-F238E27FC236}">
                <a16:creationId xmlns:a16="http://schemas.microsoft.com/office/drawing/2014/main" id="{32EF562E-4198-5ACE-9947-563404FA728B}"/>
              </a:ext>
            </a:extLst>
          </p:cNvPr>
          <p:cNvSpPr/>
          <p:nvPr/>
        </p:nvSpPr>
        <p:spPr>
          <a:xfrm>
            <a:off x="8624769" y="1678802"/>
            <a:ext cx="432048" cy="204083"/>
          </a:xfrm>
          <a:prstGeom prst="ellipse">
            <a:avLst/>
          </a:prstGeom>
          <a:solidFill>
            <a:schemeClr val="bg1">
              <a:alpha val="7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48" name="テキスト ボックス 47">
            <a:extLst>
              <a:ext uri="{FF2B5EF4-FFF2-40B4-BE49-F238E27FC236}">
                <a16:creationId xmlns:a16="http://schemas.microsoft.com/office/drawing/2014/main" id="{109A6F40-B778-4BD1-83A9-3F776400D499}"/>
              </a:ext>
            </a:extLst>
          </p:cNvPr>
          <p:cNvSpPr txBox="1"/>
          <p:nvPr/>
        </p:nvSpPr>
        <p:spPr bwMode="auto">
          <a:xfrm>
            <a:off x="3656693" y="6586946"/>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＊タイアップなどメディア掲載費用は全てグロス、外税です</a:t>
            </a:r>
            <a:endParaRPr lang="ja-JP" altLang="ja-JP" sz="850" kern="100" dirty="0">
              <a:solidFill>
                <a:schemeClr val="bg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aphicFrame>
        <p:nvGraphicFramePr>
          <p:cNvPr id="57" name="表 56">
            <a:extLst>
              <a:ext uri="{FF2B5EF4-FFF2-40B4-BE49-F238E27FC236}">
                <a16:creationId xmlns:a16="http://schemas.microsoft.com/office/drawing/2014/main" id="{426F98F0-578A-D9E4-E657-65571E99CB2B}"/>
              </a:ext>
            </a:extLst>
          </p:cNvPr>
          <p:cNvGraphicFramePr>
            <a:graphicFrameLocks noGrp="1"/>
          </p:cNvGraphicFramePr>
          <p:nvPr>
            <p:extLst>
              <p:ext uri="{D42A27DB-BD31-4B8C-83A1-F6EECF244321}">
                <p14:modId xmlns:p14="http://schemas.microsoft.com/office/powerpoint/2010/main" val="3203240484"/>
              </p:ext>
            </p:extLst>
          </p:nvPr>
        </p:nvGraphicFramePr>
        <p:xfrm>
          <a:off x="133921" y="1882885"/>
          <a:ext cx="9490471" cy="4281266"/>
        </p:xfrm>
        <a:graphic>
          <a:graphicData uri="http://schemas.openxmlformats.org/drawingml/2006/table">
            <a:tbl>
              <a:tblPr/>
              <a:tblGrid>
                <a:gridCol w="1477408">
                  <a:extLst>
                    <a:ext uri="{9D8B030D-6E8A-4147-A177-3AD203B41FA5}">
                      <a16:colId xmlns:a16="http://schemas.microsoft.com/office/drawing/2014/main" val="1663115357"/>
                    </a:ext>
                  </a:extLst>
                </a:gridCol>
                <a:gridCol w="2441480">
                  <a:extLst>
                    <a:ext uri="{9D8B030D-6E8A-4147-A177-3AD203B41FA5}">
                      <a16:colId xmlns:a16="http://schemas.microsoft.com/office/drawing/2014/main" val="2185083914"/>
                    </a:ext>
                  </a:extLst>
                </a:gridCol>
                <a:gridCol w="2829613">
                  <a:extLst>
                    <a:ext uri="{9D8B030D-6E8A-4147-A177-3AD203B41FA5}">
                      <a16:colId xmlns:a16="http://schemas.microsoft.com/office/drawing/2014/main" val="412049234"/>
                    </a:ext>
                  </a:extLst>
                </a:gridCol>
                <a:gridCol w="2741970">
                  <a:extLst>
                    <a:ext uri="{9D8B030D-6E8A-4147-A177-3AD203B41FA5}">
                      <a16:colId xmlns:a16="http://schemas.microsoft.com/office/drawing/2014/main" val="1858263154"/>
                    </a:ext>
                  </a:extLst>
                </a:gridCol>
              </a:tblGrid>
              <a:tr h="223555">
                <a:tc>
                  <a:txBody>
                    <a:bodyPr/>
                    <a:lstStyle/>
                    <a:p>
                      <a:pPr algn="ctr" fontAlgn="ctr">
                        <a:buNone/>
                      </a:pPr>
                      <a:r>
                        <a:rPr lang="ja-JP" altLang="en-US" sz="1200" b="1" i="0" u="none" strike="noStrike" dirty="0">
                          <a:solidFill>
                            <a:srgbClr val="FFFFFF"/>
                          </a:solidFill>
                          <a:effectLst/>
                          <a:latin typeface="游ゴシック" panose="020B0400000000000000" pitchFamily="50" charset="-128"/>
                          <a:ea typeface="游ゴシック" panose="020B0400000000000000" pitchFamily="50" charset="-128"/>
                        </a:rPr>
                        <a:t>メニュー種類</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F5050"/>
                    </a:solidFill>
                  </a:tcPr>
                </a:tc>
                <a:tc>
                  <a:txBody>
                    <a:bodyPr/>
                    <a:lstStyle/>
                    <a:p>
                      <a:pPr algn="ctr" fontAlgn="ctr">
                        <a:buNone/>
                      </a:pPr>
                      <a:r>
                        <a:rPr lang="ja-JP" altLang="en-US" sz="1200" b="1" i="0" u="none" strike="noStrike">
                          <a:solidFill>
                            <a:srgbClr val="FFFFFF"/>
                          </a:solidFill>
                          <a:effectLst/>
                          <a:latin typeface="游ゴシック" panose="020B0400000000000000" pitchFamily="50" charset="-128"/>
                          <a:ea typeface="游ゴシック" panose="020B0400000000000000" pitchFamily="50" charset="-128"/>
                        </a:rPr>
                        <a:t>ネイティブ（プレミアム）</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F5050"/>
                    </a:solidFill>
                  </a:tcPr>
                </a:tc>
                <a:tc>
                  <a:txBody>
                    <a:bodyPr/>
                    <a:lstStyle/>
                    <a:p>
                      <a:pPr algn="ctr" fontAlgn="ctr">
                        <a:buNone/>
                      </a:pPr>
                      <a:r>
                        <a:rPr lang="ja-JP" altLang="en-US" sz="1200" b="1" i="0" u="none" strike="noStrike">
                          <a:solidFill>
                            <a:srgbClr val="FFFFFF"/>
                          </a:solidFill>
                          <a:effectLst/>
                          <a:latin typeface="游ゴシック" panose="020B0400000000000000" pitchFamily="50" charset="-128"/>
                          <a:ea typeface="游ゴシック" panose="020B0400000000000000" pitchFamily="50" charset="-128"/>
                        </a:rPr>
                        <a:t>ネイティブ（スタンダード）</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F5050"/>
                    </a:solidFill>
                  </a:tcPr>
                </a:tc>
                <a:tc>
                  <a:txBody>
                    <a:bodyPr/>
                    <a:lstStyle/>
                    <a:p>
                      <a:pPr algn="ctr" fontAlgn="ctr">
                        <a:buNone/>
                      </a:pPr>
                      <a:r>
                        <a:rPr lang="ja-JP" altLang="en-US" sz="1200" b="1" i="0" u="none" strike="noStrike">
                          <a:solidFill>
                            <a:srgbClr val="FFFFFF"/>
                          </a:solidFill>
                          <a:effectLst/>
                          <a:latin typeface="游ゴシック" panose="020B0400000000000000" pitchFamily="50" charset="-128"/>
                          <a:ea typeface="游ゴシック" panose="020B0400000000000000" pitchFamily="50" charset="-128"/>
                        </a:rPr>
                        <a:t>ネイティブ（インスタント）</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F5050"/>
                    </a:solidFill>
                  </a:tcPr>
                </a:tc>
                <a:extLst>
                  <a:ext uri="{0D108BD9-81ED-4DB2-BD59-A6C34878D82A}">
                    <a16:rowId xmlns:a16="http://schemas.microsoft.com/office/drawing/2014/main" val="313908573"/>
                  </a:ext>
                </a:extLst>
              </a:tr>
              <a:tr h="402515">
                <a:tc>
                  <a:txBody>
                    <a:bodyPr/>
                    <a:lstStyle/>
                    <a:p>
                      <a:pPr algn="ctr" fontAlgn="ctr">
                        <a:buNone/>
                      </a:pP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実施料金</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a:txBody>
                    <a:bodyPr/>
                    <a:lstStyle/>
                    <a:p>
                      <a:pPr algn="ctr" fontAlgn="ctr">
                        <a:buNone/>
                      </a:pPr>
                      <a:r>
                        <a:rPr lang="en-US" altLang="ja-JP" sz="2200" b="1" i="0" u="none" strike="noStrike">
                          <a:solidFill>
                            <a:srgbClr val="000000"/>
                          </a:solidFill>
                          <a:effectLst/>
                          <a:latin typeface="游ゴシック" panose="020B0400000000000000" pitchFamily="50" charset="-128"/>
                          <a:ea typeface="游ゴシック" panose="020B0400000000000000" pitchFamily="50" charset="-128"/>
                        </a:rPr>
                        <a:t>350</a:t>
                      </a: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万円（税別）</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a:txBody>
                    <a:bodyPr/>
                    <a:lstStyle/>
                    <a:p>
                      <a:pPr algn="ctr" fontAlgn="ctr">
                        <a:buNone/>
                      </a:pPr>
                      <a:r>
                        <a:rPr lang="en-US" altLang="ja-JP" sz="2200" b="1" i="0" u="none" strike="noStrike" dirty="0">
                          <a:solidFill>
                            <a:srgbClr val="000000"/>
                          </a:solidFill>
                          <a:effectLst/>
                          <a:latin typeface="游ゴシック" panose="020B0400000000000000" pitchFamily="50" charset="-128"/>
                          <a:ea typeface="游ゴシック" panose="020B0400000000000000" pitchFamily="50" charset="-128"/>
                        </a:rPr>
                        <a:t>300</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万円（税別）</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a:txBody>
                    <a:bodyPr/>
                    <a:lstStyle/>
                    <a:p>
                      <a:pPr algn="ctr" fontAlgn="ctr">
                        <a:buNone/>
                      </a:pPr>
                      <a:r>
                        <a:rPr lang="en-US" altLang="ja-JP" sz="2200" b="1" i="0" u="none" strike="noStrike">
                          <a:solidFill>
                            <a:srgbClr val="000000"/>
                          </a:solidFill>
                          <a:effectLst/>
                          <a:latin typeface="游ゴシック" panose="020B0400000000000000" pitchFamily="50" charset="-128"/>
                          <a:ea typeface="游ゴシック" panose="020B0400000000000000" pitchFamily="50" charset="-128"/>
                        </a:rPr>
                        <a:t>150</a:t>
                      </a: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万円（税別）</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extLst>
                  <a:ext uri="{0D108BD9-81ED-4DB2-BD59-A6C34878D82A}">
                    <a16:rowId xmlns:a16="http://schemas.microsoft.com/office/drawing/2014/main" val="38431302"/>
                  </a:ext>
                </a:extLst>
              </a:tr>
              <a:tr h="302899">
                <a:tc>
                  <a:txBody>
                    <a:bodyPr/>
                    <a:lstStyle/>
                    <a:p>
                      <a:pPr algn="ctr" fontAlgn="ctr">
                        <a:buNone/>
                      </a:pP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メニュー正式名称</a:t>
                      </a:r>
                      <a:endParaRPr 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a:txBody>
                    <a:bodyPr/>
                    <a:lstStyle/>
                    <a:p>
                      <a:pPr algn="ctr" fontAlgn="ctr">
                        <a:buNone/>
                      </a:pPr>
                      <a:r>
                        <a:rPr lang="ja-JP" altLang="en-US" sz="800" b="1" dirty="0"/>
                        <a:t>日経ウーマン </a:t>
                      </a:r>
                      <a:r>
                        <a:rPr lang="en-US" altLang="ja-JP" sz="800" b="1" dirty="0"/>
                        <a:t>Web </a:t>
                      </a:r>
                      <a:r>
                        <a:rPr lang="ja-JP" altLang="en-US" sz="800" b="1" dirty="0"/>
                        <a:t>ネイティブ・プレミアム</a:t>
                      </a:r>
                      <a:endPar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a:txBody>
                    <a:bodyPr/>
                    <a:lstStyle/>
                    <a:p>
                      <a:pPr algn="ctr" fontAlgn="ctr">
                        <a:buNone/>
                      </a:pPr>
                      <a:r>
                        <a:rPr lang="ja-JP" altLang="en-US" sz="800" b="1" dirty="0"/>
                        <a:t>日経ウーマン </a:t>
                      </a:r>
                      <a:r>
                        <a:rPr lang="en-US" altLang="ja-JP" sz="800" b="1" dirty="0"/>
                        <a:t>Web </a:t>
                      </a:r>
                      <a:r>
                        <a:rPr lang="ja-JP" altLang="en-US" sz="800" b="1" dirty="0"/>
                        <a:t>ネイティブ・スタンダード</a:t>
                      </a:r>
                      <a:endPar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a:txBody>
                    <a:bodyPr/>
                    <a:lstStyle/>
                    <a:p>
                      <a:pPr algn="ctr" fontAlgn="ctr">
                        <a:buNone/>
                      </a:pPr>
                      <a:r>
                        <a:rPr lang="ja-JP" altLang="en-US" sz="800" b="1" dirty="0"/>
                        <a:t>日経ウーマン </a:t>
                      </a:r>
                      <a:r>
                        <a:rPr lang="en-US" altLang="ja-JP" sz="800" b="1" dirty="0"/>
                        <a:t>Web </a:t>
                      </a:r>
                      <a:r>
                        <a:rPr lang="ja-JP" altLang="en-US" sz="800" b="1" dirty="0"/>
                        <a:t>ネイティブ（インスタントネイティブ） </a:t>
                      </a:r>
                      <a:endPar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extLst>
                  <a:ext uri="{0D108BD9-81ED-4DB2-BD59-A6C34878D82A}">
                    <a16:rowId xmlns:a16="http://schemas.microsoft.com/office/drawing/2014/main" val="4073352289"/>
                  </a:ext>
                </a:extLst>
              </a:tr>
              <a:tr h="302899">
                <a:tc>
                  <a:txBody>
                    <a:bodyPr/>
                    <a:lstStyle/>
                    <a:p>
                      <a:pPr algn="ctr" fontAlgn="ctr">
                        <a:buNone/>
                      </a:pP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PV</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a:txBody>
                    <a:bodyPr/>
                    <a:lstStyle/>
                    <a:p>
                      <a:pPr algn="ctr" fontAlgn="ctr">
                        <a:buNone/>
                      </a:pPr>
                      <a:r>
                        <a:rPr lang="en-US" sz="1600" b="1" i="0" u="none" strike="noStrike" dirty="0">
                          <a:solidFill>
                            <a:srgbClr val="000000"/>
                          </a:solidFill>
                          <a:effectLst/>
                          <a:latin typeface="游ゴシック" panose="020B0400000000000000" pitchFamily="50" charset="-128"/>
                          <a:ea typeface="游ゴシック" panose="020B0400000000000000" pitchFamily="50" charset="-128"/>
                        </a:rPr>
                        <a:t>10,000PV</a:t>
                      </a:r>
                      <a:r>
                        <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rPr>
                        <a:t>保証</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a:txBody>
                    <a:bodyPr/>
                    <a:lstStyle/>
                    <a:p>
                      <a:pPr algn="ctr" fontAlgn="ctr">
                        <a:buNone/>
                      </a:pPr>
                      <a:r>
                        <a:rPr lang="en-US" sz="1600" b="1" i="0" u="none" strike="noStrike" dirty="0">
                          <a:solidFill>
                            <a:srgbClr val="000000"/>
                          </a:solidFill>
                          <a:effectLst/>
                          <a:latin typeface="游ゴシック" panose="020B0400000000000000" pitchFamily="50" charset="-128"/>
                          <a:ea typeface="游ゴシック" panose="020B0400000000000000" pitchFamily="50" charset="-128"/>
                        </a:rPr>
                        <a:t>3,000～4,000PV</a:t>
                      </a:r>
                      <a:r>
                        <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rPr>
                        <a:t>想定</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a:txBody>
                    <a:bodyPr/>
                    <a:lstStyle/>
                    <a:p>
                      <a:pPr algn="ctr" fontAlgn="ctr">
                        <a:buNone/>
                      </a:pPr>
                      <a:r>
                        <a:rPr lang="en-US" sz="1600" b="1" i="0" u="none" strike="noStrike" dirty="0">
                          <a:solidFill>
                            <a:srgbClr val="000000"/>
                          </a:solidFill>
                          <a:effectLst/>
                          <a:latin typeface="游ゴシック" panose="020B0400000000000000" pitchFamily="50" charset="-128"/>
                          <a:ea typeface="游ゴシック" panose="020B0400000000000000" pitchFamily="50" charset="-128"/>
                        </a:rPr>
                        <a:t>2,000～3,000PV</a:t>
                      </a:r>
                      <a:r>
                        <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rPr>
                        <a:t>想定</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extLst>
                  <a:ext uri="{0D108BD9-81ED-4DB2-BD59-A6C34878D82A}">
                    <a16:rowId xmlns:a16="http://schemas.microsoft.com/office/drawing/2014/main" val="1964315198"/>
                  </a:ext>
                </a:extLst>
              </a:tr>
              <a:tr h="192987">
                <a:tc>
                  <a:txBody>
                    <a:bodyPr/>
                    <a:lstStyle/>
                    <a:p>
                      <a:pPr algn="ctr" fontAlgn="ctr">
                        <a:buNone/>
                      </a:pP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掲載期間</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gridSpan="3">
                  <a:txBody>
                    <a:bodyPr/>
                    <a:lstStyle/>
                    <a:p>
                      <a:pPr algn="l" fontAlgn="ctr">
                        <a:buNone/>
                      </a:pP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週間</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：掲載後１年間アーカイブ</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lnL w="6350" cap="flat" cmpd="sng" algn="ctr">
                      <a:solidFill>
                        <a:srgbClr val="FF5050"/>
                      </a:solidFill>
                      <a:prstDash val="solid"/>
                      <a:round/>
                      <a:headEnd type="none" w="med" len="med"/>
                      <a:tailEnd type="none" w="med" len="med"/>
                    </a:lnL>
                    <a:lnT w="6350" cap="flat" cmpd="sng" algn="ctr">
                      <a:solidFill>
                        <a:srgbClr val="FF5050"/>
                      </a:solidFill>
                      <a:prstDash val="solid"/>
                      <a:round/>
                      <a:headEnd type="none" w="med" len="med"/>
                      <a:tailEnd type="none" w="med" len="med"/>
                    </a:lnT>
                  </a:tcPr>
                </a:tc>
                <a:extLst>
                  <a:ext uri="{0D108BD9-81ED-4DB2-BD59-A6C34878D82A}">
                    <a16:rowId xmlns:a16="http://schemas.microsoft.com/office/drawing/2014/main" val="198091236"/>
                  </a:ext>
                </a:extLst>
              </a:tr>
              <a:tr h="352151">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掲載開始</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gridSpan="3">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平日任意</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（年末年始は除く）</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lnL w="6350" cap="flat" cmpd="sng" algn="ctr">
                      <a:solidFill>
                        <a:srgbClr val="FF5050"/>
                      </a:solidFill>
                      <a:prstDash val="solid"/>
                      <a:round/>
                      <a:headEnd type="none" w="med" len="med"/>
                      <a:tailEnd type="none" w="med" len="med"/>
                    </a:lnL>
                  </a:tcPr>
                </a:tc>
                <a:extLst>
                  <a:ext uri="{0D108BD9-81ED-4DB2-BD59-A6C34878D82A}">
                    <a16:rowId xmlns:a16="http://schemas.microsoft.com/office/drawing/2014/main" val="880599149"/>
                  </a:ext>
                </a:extLst>
              </a:tr>
              <a:tr h="210449">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デザイン</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gridSpan="3">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編集記事のテンプレートを使用</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タイトル冒頭に［ＰＲ］表記あり</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lnL w="6350" cap="flat" cmpd="sng" algn="ctr">
                      <a:solidFill>
                        <a:srgbClr val="FF5050"/>
                      </a:solidFill>
                      <a:prstDash val="solid"/>
                      <a:round/>
                      <a:headEnd type="none" w="med" len="med"/>
                      <a:tailEnd type="none" w="med" len="med"/>
                    </a:lnL>
                  </a:tcPr>
                </a:tc>
                <a:extLst>
                  <a:ext uri="{0D108BD9-81ED-4DB2-BD59-A6C34878D82A}">
                    <a16:rowId xmlns:a16="http://schemas.microsoft.com/office/drawing/2014/main" val="400582703"/>
                  </a:ext>
                </a:extLst>
              </a:tr>
              <a:tr h="213710">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文字数</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gridSpan="2">
                  <a:txBody>
                    <a:bodyPr/>
                    <a:lstStyle/>
                    <a:p>
                      <a:pPr algn="l" fontAlgn="ctr">
                        <a:buNone/>
                      </a:pP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3,000</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文字目安</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4,000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文字程度）</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hMerge="1">
                  <a:txBody>
                    <a:bodyPr/>
                    <a:lstStyle/>
                    <a:p>
                      <a:endParaRPr kumimoji="1" lang="ja-JP" altLang="en-US"/>
                    </a:p>
                  </a:txBody>
                  <a:tcPr/>
                </a:tc>
                <a:tc>
                  <a:txBody>
                    <a:bodyPr/>
                    <a:lstStyle/>
                    <a:p>
                      <a:pPr algn="l" fontAlgn="ctr">
                        <a:buNone/>
                      </a:pPr>
                      <a:r>
                        <a:rPr lang="en-US" altLang="ja-JP" sz="1000" b="1" kern="0" dirty="0">
                          <a:latin typeface="+mn-ea"/>
                        </a:rPr>
                        <a:t>1,000</a:t>
                      </a:r>
                      <a:r>
                        <a:rPr lang="ja-JP" altLang="en-US" sz="1000" b="1" kern="0" dirty="0">
                          <a:latin typeface="+mn-ea"/>
                        </a:rPr>
                        <a:t>～</a:t>
                      </a:r>
                      <a:r>
                        <a:rPr lang="en-US" altLang="ja-JP" sz="1000" b="1" kern="0" dirty="0">
                          <a:latin typeface="+mn-ea"/>
                        </a:rPr>
                        <a:t>1,300</a:t>
                      </a:r>
                      <a:r>
                        <a:rPr lang="ja-JP" altLang="en-US" sz="1000" b="1" kern="0" dirty="0">
                          <a:latin typeface="+mn-ea"/>
                        </a:rPr>
                        <a:t>文字前後</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extLst>
                  <a:ext uri="{0D108BD9-81ED-4DB2-BD59-A6C34878D82A}">
                    <a16:rowId xmlns:a16="http://schemas.microsoft.com/office/drawing/2014/main" val="1463596702"/>
                  </a:ext>
                </a:extLst>
              </a:tr>
              <a:tr h="213710">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写真・図版</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gridSpan="2">
                  <a:txBody>
                    <a:bodyPr/>
                    <a:lstStyle/>
                    <a:p>
                      <a:pPr algn="l" fontAlgn="ctr">
                        <a:buNone/>
                      </a:pP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a:t>
                      </a: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ページあたり３点程度</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（目安）</a:t>
                      </a: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hMerge="1">
                  <a:txBody>
                    <a:bodyPr/>
                    <a:lstStyle/>
                    <a:p>
                      <a:endParaRPr kumimoji="1" lang="ja-JP" altLang="en-US"/>
                    </a:p>
                  </a:txBody>
                  <a:tcPr/>
                </a:tc>
                <a:tc>
                  <a:txBody>
                    <a:bodyPr/>
                    <a:lstStyle/>
                    <a:p>
                      <a:pPr algn="l" fontAlgn="ctr">
                        <a:buNone/>
                      </a:pP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a:t>
                      </a: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2</a:t>
                      </a: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点</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＊記事上の看板画像なし</a:t>
                      </a: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extLst>
                  <a:ext uri="{0D108BD9-81ED-4DB2-BD59-A6C34878D82A}">
                    <a16:rowId xmlns:a16="http://schemas.microsoft.com/office/drawing/2014/main" val="921483847"/>
                  </a:ext>
                </a:extLst>
              </a:tr>
              <a:tr h="213710">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取材・撮影</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gridSpan="2">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あり</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hMerge="1">
                  <a:txBody>
                    <a:bodyPr/>
                    <a:lstStyle/>
                    <a:p>
                      <a:endParaRPr kumimoji="1" lang="ja-JP" altLang="en-US"/>
                    </a:p>
                  </a:txBody>
                  <a:tcPr/>
                </a:tc>
                <a:tc>
                  <a:txBody>
                    <a:bodyPr/>
                    <a:lstStyle/>
                    <a:p>
                      <a:pPr algn="l" fontAlgn="ctr">
                        <a:buNone/>
                      </a:pP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なし（素材提供いただきます）</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extLst>
                  <a:ext uri="{0D108BD9-81ED-4DB2-BD59-A6C34878D82A}">
                    <a16:rowId xmlns:a16="http://schemas.microsoft.com/office/drawing/2014/main" val="2746238315"/>
                  </a:ext>
                </a:extLst>
              </a:tr>
              <a:tr h="1102137">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誘導枠</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日経ウーマン</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Web</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内広告誘導枠</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日経ウーマン</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Web</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ニューズレタータイアップ専用誘導枠</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編集誘導枠（新着記事欄）</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SNS</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投稿（</a:t>
                      </a:r>
                      <a:r>
                        <a:rPr lang="en-US" altLang="ja-JP" sz="1000" b="1" i="0" u="none" strike="noStrike" dirty="0">
                          <a:solidFill>
                            <a:srgbClr val="FF0000"/>
                          </a:solidFill>
                          <a:effectLst/>
                          <a:latin typeface="游ゴシック" panose="020B0400000000000000" pitchFamily="50" charset="-128"/>
                          <a:ea typeface="游ゴシック" panose="020B0400000000000000" pitchFamily="50" charset="-128"/>
                        </a:rPr>
                        <a:t>FB,X</a:t>
                      </a:r>
                      <a:r>
                        <a:rPr lang="ja-JP" altLang="en-US" sz="1000" b="1" i="0" u="none" strike="noStrike" dirty="0">
                          <a:solidFill>
                            <a:srgbClr val="FF0000"/>
                          </a:solidFill>
                          <a:effectLst/>
                          <a:latin typeface="游ゴシック" panose="020B0400000000000000" pitchFamily="50" charset="-128"/>
                          <a:ea typeface="游ゴシック" panose="020B0400000000000000" pitchFamily="50" charset="-128"/>
                        </a:rPr>
                        <a:t>各</a:t>
                      </a:r>
                      <a:r>
                        <a:rPr lang="en-US" altLang="ja-JP" sz="1000" b="1"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1000" b="1" i="0" u="none" strike="noStrike" dirty="0">
                          <a:solidFill>
                            <a:srgbClr val="FF0000"/>
                          </a:solidFill>
                          <a:effectLst/>
                          <a:latin typeface="游ゴシック" panose="020B0400000000000000" pitchFamily="50" charset="-128"/>
                          <a:ea typeface="游ゴシック" panose="020B0400000000000000" pitchFamily="50" charset="-128"/>
                        </a:rPr>
                        <a:t>回</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外部ブースト誘導</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日経ウーマン</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Web</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広告誘導枠</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日経ウーマン</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Web</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ニューズレタータイアップ専用誘導枠</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編集誘導枠（新着記事欄）</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SNS</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投稿（</a:t>
                      </a:r>
                      <a:r>
                        <a:rPr lang="en-US" altLang="ja-JP" sz="1000" b="1" i="0" u="none" strike="noStrike" dirty="0">
                          <a:solidFill>
                            <a:srgbClr val="FF0000"/>
                          </a:solidFill>
                          <a:effectLst/>
                          <a:latin typeface="游ゴシック" panose="020B0400000000000000" pitchFamily="50" charset="-128"/>
                          <a:ea typeface="游ゴシック" panose="020B0400000000000000" pitchFamily="50" charset="-128"/>
                        </a:rPr>
                        <a:t>FB,X</a:t>
                      </a:r>
                      <a:r>
                        <a:rPr lang="ja-JP" altLang="en-US" sz="1000" b="1" i="0" u="none" strike="noStrike" dirty="0">
                          <a:solidFill>
                            <a:srgbClr val="FF0000"/>
                          </a:solidFill>
                          <a:effectLst/>
                          <a:latin typeface="游ゴシック" panose="020B0400000000000000" pitchFamily="50" charset="-128"/>
                          <a:ea typeface="游ゴシック" panose="020B0400000000000000" pitchFamily="50" charset="-128"/>
                        </a:rPr>
                        <a:t>各</a:t>
                      </a:r>
                      <a:r>
                        <a:rPr lang="en-US" altLang="ja-JP" sz="1000" b="1"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1000" b="1" i="0" u="none" strike="noStrike" dirty="0">
                          <a:solidFill>
                            <a:srgbClr val="FF0000"/>
                          </a:solidFill>
                          <a:effectLst/>
                          <a:latin typeface="游ゴシック" panose="020B0400000000000000" pitchFamily="50" charset="-128"/>
                          <a:ea typeface="游ゴシック" panose="020B0400000000000000" pitchFamily="50" charset="-128"/>
                        </a:rPr>
                        <a:t>回</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日経ウーマン</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Web</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内広告誘導枠</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日経ウーマン</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Web</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ニューズレタータイアップ専用誘導枠</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編集誘導枠（新着記事欄）</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SNS</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投稿（</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FB,X</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各１回）</a:t>
                      </a:r>
                      <a:b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b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extLst>
                  <a:ext uri="{0D108BD9-81ED-4DB2-BD59-A6C34878D82A}">
                    <a16:rowId xmlns:a16="http://schemas.microsoft.com/office/drawing/2014/main" val="535800057"/>
                  </a:ext>
                </a:extLst>
              </a:tr>
              <a:tr h="206524">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タグの実装</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gridSpan="3">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不可</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lnL w="6350" cap="flat" cmpd="sng" algn="ctr">
                      <a:solidFill>
                        <a:srgbClr val="FF5050"/>
                      </a:solidFill>
                      <a:prstDash val="solid"/>
                      <a:round/>
                      <a:headEnd type="none" w="med" len="med"/>
                      <a:tailEnd type="none" w="med" len="med"/>
                    </a:lnL>
                    <a:lnT w="6350" cap="flat" cmpd="sng" algn="ctr">
                      <a:solidFill>
                        <a:srgbClr val="FF5050"/>
                      </a:solidFill>
                      <a:prstDash val="solid"/>
                      <a:round/>
                      <a:headEnd type="none" w="med" len="med"/>
                      <a:tailEnd type="none" w="med" len="med"/>
                    </a:lnT>
                  </a:tcPr>
                </a:tc>
                <a:extLst>
                  <a:ext uri="{0D108BD9-81ED-4DB2-BD59-A6C34878D82A}">
                    <a16:rowId xmlns:a16="http://schemas.microsoft.com/office/drawing/2014/main" val="640495937"/>
                  </a:ext>
                </a:extLst>
              </a:tr>
              <a:tr h="344020">
                <a:tc>
                  <a:txBody>
                    <a:bodyPr/>
                    <a:lstStyle/>
                    <a:p>
                      <a:pPr algn="ctr" fontAlgn="ctr">
                        <a:buNone/>
                      </a:pP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お申込期限</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solidFill>
                      <a:srgbClr val="FBE2D5"/>
                    </a:solidFill>
                  </a:tcPr>
                </a:tc>
                <a:tc gridSpan="2">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公開の</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1.5</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か月前</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T w="6350" cap="flat" cmpd="sng" algn="ctr">
                      <a:solidFill>
                        <a:srgbClr val="FF5050"/>
                      </a:solidFill>
                      <a:prstDash val="solid"/>
                      <a:round/>
                      <a:headEnd type="none" w="med" len="med"/>
                      <a:tailEnd type="none" w="med" len="med"/>
                    </a:lnT>
                    <a:lnB w="6350" cap="flat" cmpd="sng" algn="ctr">
                      <a:solidFill>
                        <a:srgbClr val="FF5050"/>
                      </a:solidFill>
                      <a:prstDash val="solid"/>
                      <a:round/>
                      <a:headEnd type="none" w="med" len="med"/>
                      <a:tailEnd type="none" w="med" len="med"/>
                    </a:lnB>
                    <a:noFill/>
                  </a:tcPr>
                </a:tc>
                <a:tc hMerge="1">
                  <a:txBody>
                    <a:bodyPr/>
                    <a:lstStyle/>
                    <a:p>
                      <a:endParaRPr kumimoji="1" lang="ja-JP" altLang="en-US"/>
                    </a:p>
                  </a:txBody>
                  <a:tcPr/>
                </a:tc>
                <a:tc>
                  <a:txBody>
                    <a:bodyPr/>
                    <a:lstStyle/>
                    <a:p>
                      <a:pPr algn="l" fontAlgn="ctr">
                        <a:buNone/>
                      </a:pP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素材提供から公開まで最短</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日間（</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14</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営業日）</a:t>
                      </a:r>
                    </a:p>
                  </a:txBody>
                  <a:tcPr marL="7620" marR="7620" marT="7620" marB="0" anchor="ctr">
                    <a:lnL w="6350" cap="flat" cmpd="sng" algn="ctr">
                      <a:solidFill>
                        <a:srgbClr val="FF5050"/>
                      </a:solidFill>
                      <a:prstDash val="solid"/>
                      <a:round/>
                      <a:headEnd type="none" w="med" len="med"/>
                      <a:tailEnd type="none" w="med" len="med"/>
                    </a:lnL>
                    <a:lnR w="6350" cap="flat" cmpd="sng" algn="ctr">
                      <a:solidFill>
                        <a:srgbClr val="FF5050"/>
                      </a:solidFill>
                      <a:prstDash val="solid"/>
                      <a:round/>
                      <a:headEnd type="none" w="med" len="med"/>
                      <a:tailEnd type="none" w="med" len="med"/>
                    </a:lnR>
                    <a:lnB w="6350" cap="flat" cmpd="sng" algn="ctr">
                      <a:solidFill>
                        <a:srgbClr val="FF5050"/>
                      </a:solidFill>
                      <a:prstDash val="solid"/>
                      <a:round/>
                      <a:headEnd type="none" w="med" len="med"/>
                      <a:tailEnd type="none" w="med" len="med"/>
                    </a:lnB>
                    <a:noFill/>
                  </a:tcPr>
                </a:tc>
                <a:extLst>
                  <a:ext uri="{0D108BD9-81ED-4DB2-BD59-A6C34878D82A}">
                    <a16:rowId xmlns:a16="http://schemas.microsoft.com/office/drawing/2014/main" val="2228591303"/>
                  </a:ext>
                </a:extLst>
              </a:tr>
            </a:tbl>
          </a:graphicData>
        </a:graphic>
      </p:graphicFrame>
      <p:sp>
        <p:nvSpPr>
          <p:cNvPr id="61" name="テキスト ボックス 60">
            <a:extLst>
              <a:ext uri="{FF2B5EF4-FFF2-40B4-BE49-F238E27FC236}">
                <a16:creationId xmlns:a16="http://schemas.microsoft.com/office/drawing/2014/main" id="{B7D1A154-AF29-8116-DCC9-A14472290781}"/>
              </a:ext>
            </a:extLst>
          </p:cNvPr>
          <p:cNvSpPr txBox="1"/>
          <p:nvPr/>
        </p:nvSpPr>
        <p:spPr bwMode="auto">
          <a:xfrm>
            <a:off x="263352" y="6138771"/>
            <a:ext cx="8689549" cy="553998"/>
          </a:xfrm>
          <a:prstGeom prst="rect">
            <a:avLst/>
          </a:prstGeom>
          <a:noFill/>
          <a:ln w="9525">
            <a:noFill/>
            <a:miter lim="800000"/>
            <a:headEnd/>
            <a:tailEnd/>
          </a:ln>
          <a:effectLst/>
        </p:spPr>
        <p:txBody>
          <a:bodyPr wrap="square">
            <a:spAutoFit/>
          </a:bodyPr>
          <a:lstStyle/>
          <a:p>
            <a:r>
              <a:rPr lang="en-US" altLang="ja-JP" sz="1000" dirty="0"/>
              <a:t>※</a:t>
            </a:r>
            <a:r>
              <a:rPr lang="ja-JP" altLang="en-US" sz="1000" dirty="0"/>
              <a:t>プレミアムのサイト集客には外部ブーストを活用いたします </a:t>
            </a:r>
          </a:p>
          <a:p>
            <a:r>
              <a:rPr lang="ja-JP" altLang="en-US" sz="1000" dirty="0"/>
              <a:t> </a:t>
            </a:r>
            <a:r>
              <a:rPr lang="en-US" altLang="ja-JP" sz="1000" dirty="0"/>
              <a:t>※</a:t>
            </a:r>
            <a:r>
              <a:rPr lang="ja-JP" altLang="en-US" sz="1000" dirty="0"/>
              <a:t>雑誌タイアップを流用する場合はプレミアム</a:t>
            </a:r>
            <a:r>
              <a:rPr lang="en-US" altLang="ja-JP" sz="1000" dirty="0"/>
              <a:t>250</a:t>
            </a:r>
            <a:r>
              <a:rPr lang="ja-JP" altLang="en-US" sz="1000" dirty="0"/>
              <a:t>万円（税別）、スタンダート</a:t>
            </a:r>
            <a:r>
              <a:rPr lang="en-US" altLang="ja-JP" sz="1000" dirty="0"/>
              <a:t>200</a:t>
            </a:r>
            <a:r>
              <a:rPr lang="ja-JP" altLang="en-US" sz="1000" dirty="0"/>
              <a:t>万円（税別）で承ります。詳細はお問い合わせください。</a:t>
            </a:r>
            <a:endParaRPr lang="en-US" altLang="ja-JP" sz="1000" dirty="0"/>
          </a:p>
          <a:p>
            <a:r>
              <a:rPr lang="ja-JP" altLang="en-US" sz="1000" dirty="0"/>
              <a:t> </a:t>
            </a:r>
            <a:r>
              <a:rPr lang="en-US" altLang="ja-JP" sz="1000" dirty="0"/>
              <a:t>※</a:t>
            </a:r>
            <a:r>
              <a:rPr lang="ja-JP" altLang="en-US" sz="1000" dirty="0"/>
              <a:t>著名人の起用・遠方取材、調査などの特別な制作工程が発生する場合は別途費用がかかります。</a:t>
            </a:r>
            <a:endParaRPr lang="ja-JP" altLang="en-US" dirty="0"/>
          </a:p>
        </p:txBody>
      </p:sp>
      <p:sp>
        <p:nvSpPr>
          <p:cNvPr id="5" name="正方形/長方形 4">
            <a:extLst>
              <a:ext uri="{FF2B5EF4-FFF2-40B4-BE49-F238E27FC236}">
                <a16:creationId xmlns:a16="http://schemas.microsoft.com/office/drawing/2014/main" id="{229D944D-E227-72E7-EABE-6C676B5A4986}"/>
              </a:ext>
            </a:extLst>
          </p:cNvPr>
          <p:cNvSpPr/>
          <p:nvPr/>
        </p:nvSpPr>
        <p:spPr>
          <a:xfrm>
            <a:off x="9840416" y="1844824"/>
            <a:ext cx="432048" cy="87657"/>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4" name="Freeform 3">
            <a:extLst>
              <a:ext uri="{FF2B5EF4-FFF2-40B4-BE49-F238E27FC236}">
                <a16:creationId xmlns:a16="http://schemas.microsoft.com/office/drawing/2014/main" id="{2C63C68D-E0AE-734A-42F2-B3E8279FD4BF}"/>
              </a:ext>
            </a:extLst>
          </p:cNvPr>
          <p:cNvSpPr/>
          <p:nvPr/>
        </p:nvSpPr>
        <p:spPr>
          <a:xfrm>
            <a:off x="1559496" y="2101771"/>
            <a:ext cx="504056" cy="470779"/>
          </a:xfrm>
          <a:custGeom>
            <a:avLst/>
            <a:gdLst/>
            <a:ahLst/>
            <a:cxnLst/>
            <a:rect l="l" t="t" r="r" b="b"/>
            <a:pathLst>
              <a:path w="8198739" h="8229600">
                <a:moveTo>
                  <a:pt x="0" y="0"/>
                </a:moveTo>
                <a:lnTo>
                  <a:pt x="8198739" y="0"/>
                </a:lnTo>
                <a:lnTo>
                  <a:pt x="8198739" y="8229600"/>
                </a:lnTo>
                <a:lnTo>
                  <a:pt x="0" y="8229600"/>
                </a:lnTo>
                <a:lnTo>
                  <a:pt x="0" y="0"/>
                </a:lnTo>
                <a:close/>
              </a:path>
            </a:pathLst>
          </a:custGeom>
          <a:blipFill>
            <a:blip r:embed="rId3"/>
            <a:stretch>
              <a:fillRect/>
            </a:stretch>
          </a:blipFill>
        </p:spPr>
        <p:txBody>
          <a:bodyPr/>
          <a:lstStyle/>
          <a:p>
            <a:endParaRPr lang="ja-JP" altLang="en-US"/>
          </a:p>
        </p:txBody>
      </p:sp>
      <p:pic>
        <p:nvPicPr>
          <p:cNvPr id="2" name="図 1">
            <a:extLst>
              <a:ext uri="{FF2B5EF4-FFF2-40B4-BE49-F238E27FC236}">
                <a16:creationId xmlns:a16="http://schemas.microsoft.com/office/drawing/2014/main" id="{7C3115E6-05FB-854E-7CA4-693D96BF9796}"/>
              </a:ext>
            </a:extLst>
          </p:cNvPr>
          <p:cNvPicPr>
            <a:picLocks noChangeAspect="1"/>
          </p:cNvPicPr>
          <p:nvPr/>
        </p:nvPicPr>
        <p:blipFill>
          <a:blip r:embed="rId4"/>
          <a:srcRect l="19244" r="39442" b="30389"/>
          <a:stretch>
            <a:fillRect/>
          </a:stretch>
        </p:blipFill>
        <p:spPr>
          <a:xfrm>
            <a:off x="10037676" y="1379856"/>
            <a:ext cx="1744844" cy="5030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4006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タイトル 1">
            <a:extLst>
              <a:ext uri="{FF2B5EF4-FFF2-40B4-BE49-F238E27FC236}">
                <a16:creationId xmlns:a16="http://schemas.microsoft.com/office/drawing/2014/main" id="{E092D989-5F7A-4DA7-BE13-309178566A39}"/>
              </a:ext>
            </a:extLst>
          </p:cNvPr>
          <p:cNvSpPr txBox="1">
            <a:spLocks/>
          </p:cNvSpPr>
          <p:nvPr/>
        </p:nvSpPr>
        <p:spPr>
          <a:xfrm>
            <a:off x="849313" y="188913"/>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1800" spc="190" dirty="0"/>
              <a:t>ネイティブタイアップ（プレミアム／スタンダード）について</a:t>
            </a:r>
            <a:endParaRPr lang="en-US" altLang="ja-JP" sz="1800" spc="190" dirty="0"/>
          </a:p>
        </p:txBody>
      </p:sp>
      <p:sp>
        <p:nvSpPr>
          <p:cNvPr id="65" name="正方形/長方形 64">
            <a:extLst>
              <a:ext uri="{FF2B5EF4-FFF2-40B4-BE49-F238E27FC236}">
                <a16:creationId xmlns:a16="http://schemas.microsoft.com/office/drawing/2014/main" id="{89417AA7-BAB9-4BA4-B06A-2D3983AE4184}"/>
              </a:ext>
            </a:extLst>
          </p:cNvPr>
          <p:cNvSpPr/>
          <p:nvPr/>
        </p:nvSpPr>
        <p:spPr>
          <a:xfrm>
            <a:off x="318780" y="1418499"/>
            <a:ext cx="6771682" cy="1461939"/>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200" b="1" spc="300" dirty="0">
                <a:latin typeface="+mn-ea"/>
              </a:rPr>
              <a:t>取材・撮影をさせていただき、日経ウーマン </a:t>
            </a:r>
            <a:r>
              <a:rPr lang="en-US" altLang="ja-JP" sz="1200" b="1" spc="300" dirty="0">
                <a:latin typeface="+mn-ea"/>
              </a:rPr>
              <a:t>Web</a:t>
            </a:r>
            <a:r>
              <a:rPr lang="ja-JP" altLang="en-US" sz="1200" b="1" spc="300" dirty="0">
                <a:latin typeface="+mn-ea"/>
              </a:rPr>
              <a:t>の編集記事と同じトーン＆マナーの記事風コンテンツを制作。親近感と信頼性をもってユーザーに記事を訴求します。</a:t>
            </a:r>
            <a:endParaRPr lang="en-US" altLang="ja-JP" sz="1200" b="1" spc="300" dirty="0">
              <a:latin typeface="+mn-ea"/>
            </a:endParaRPr>
          </a:p>
          <a:p>
            <a:pPr>
              <a:spcAft>
                <a:spcPts val="600"/>
              </a:spcAft>
            </a:pPr>
            <a:r>
              <a:rPr lang="ja-JP" altLang="en-US" sz="1200" b="1" spc="300" dirty="0">
                <a:latin typeface="+mn-ea"/>
              </a:rPr>
              <a:t>記事公開時には、サイト</a:t>
            </a:r>
            <a:r>
              <a:rPr lang="en-US" altLang="ja-JP" sz="1200" b="1" spc="300" dirty="0">
                <a:latin typeface="+mn-ea"/>
              </a:rPr>
              <a:t>TOP</a:t>
            </a:r>
            <a:r>
              <a:rPr lang="ja-JP" altLang="en-US" sz="1200" b="1" spc="300" dirty="0">
                <a:latin typeface="+mn-ea"/>
              </a:rPr>
              <a:t>の新着記事見出し欄にも露出。</a:t>
            </a:r>
            <a:endParaRPr lang="en-US" altLang="ja-JP" sz="1200" b="1" spc="300" dirty="0">
              <a:latin typeface="+mn-ea"/>
            </a:endParaRPr>
          </a:p>
          <a:p>
            <a:pPr>
              <a:spcAft>
                <a:spcPts val="600"/>
              </a:spcAft>
            </a:pPr>
            <a:r>
              <a:rPr lang="ja-JP" altLang="en-US" sz="1200" b="1" spc="300" dirty="0">
                <a:latin typeface="+mn-ea"/>
              </a:rPr>
              <a:t>公式</a:t>
            </a:r>
            <a:r>
              <a:rPr lang="en-US" altLang="ja-JP" sz="1200" b="1" spc="300" dirty="0">
                <a:latin typeface="+mn-ea"/>
              </a:rPr>
              <a:t>SNS</a:t>
            </a:r>
            <a:r>
              <a:rPr lang="ja-JP" altLang="en-US" sz="1200" b="1" spc="300" dirty="0">
                <a:latin typeface="+mn-ea"/>
              </a:rPr>
              <a:t>アカウントに投稿があるのも特徴です。</a:t>
            </a:r>
          </a:p>
          <a:p>
            <a:pPr>
              <a:spcAft>
                <a:spcPts val="600"/>
              </a:spcAft>
            </a:pPr>
            <a:endParaRPr lang="ja-JP" altLang="en-US" sz="1400" b="1" spc="300" dirty="0">
              <a:latin typeface="+mn-ea"/>
            </a:endParaRPr>
          </a:p>
        </p:txBody>
      </p:sp>
      <p:sp>
        <p:nvSpPr>
          <p:cNvPr id="66" name="スライド番号プレースホルダー 10">
            <a:extLst>
              <a:ext uri="{FF2B5EF4-FFF2-40B4-BE49-F238E27FC236}">
                <a16:creationId xmlns:a16="http://schemas.microsoft.com/office/drawing/2014/main" id="{2DDE08D1-4B38-4DA0-B3B8-3CE9BA01AF0D}"/>
              </a:ext>
            </a:extLst>
          </p:cNvPr>
          <p:cNvSpPr txBox="1">
            <a:spLocks/>
          </p:cNvSpPr>
          <p:nvPr/>
        </p:nvSpPr>
        <p:spPr>
          <a:xfrm>
            <a:off x="11699248" y="6594053"/>
            <a:ext cx="335360" cy="150068"/>
          </a:xfrm>
          <a:prstGeom prst="rect">
            <a:avLst/>
          </a:prstGeom>
        </p:spPr>
        <p:txBody>
          <a:bodyPr vert="horz" lIns="0" tIns="0" rIns="0" bIns="0" rtlCol="0" anchor="b"/>
          <a:lstStyle>
            <a:defPPr>
              <a:defRPr lang="en-US"/>
            </a:defPPr>
            <a:lvl1pPr marL="0" algn="r" defTabSz="457200" rtl="0" eaLnBrk="1" latinLnBrk="0" hangingPunct="1">
              <a:defRPr sz="1200" kern="1200" spc="3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E0A3BD-3DA5-4991-ABDC-D838213B01CE}" type="slidenum">
              <a:rPr kumimoji="1" lang="ja-JP" altLang="en-US" b="1" smtClean="0"/>
              <a:pPr/>
              <a:t>9</a:t>
            </a:fld>
            <a:endParaRPr kumimoji="1" lang="ja-JP" altLang="en-US" b="1" dirty="0"/>
          </a:p>
        </p:txBody>
      </p:sp>
      <p:sp>
        <p:nvSpPr>
          <p:cNvPr id="9" name="正方形/長方形 8">
            <a:extLst>
              <a:ext uri="{FF2B5EF4-FFF2-40B4-BE49-F238E27FC236}">
                <a16:creationId xmlns:a16="http://schemas.microsoft.com/office/drawing/2014/main" id="{066F647C-F1F8-6DE5-2A66-FB6A8C54103D}"/>
              </a:ext>
            </a:extLst>
          </p:cNvPr>
          <p:cNvSpPr/>
          <p:nvPr/>
        </p:nvSpPr>
        <p:spPr>
          <a:xfrm>
            <a:off x="119336" y="3059714"/>
            <a:ext cx="6658952" cy="44627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150" b="1" spc="300" dirty="0">
                <a:latin typeface="+mn-ea"/>
              </a:rPr>
              <a:t>・記事内容を編集担当者が査読させていただき、修正をお願いする場合があります。</a:t>
            </a:r>
            <a:endParaRPr lang="en-US" altLang="ja-JP" sz="1150" b="1" spc="300" dirty="0">
              <a:latin typeface="+mn-ea"/>
            </a:endParaRPr>
          </a:p>
        </p:txBody>
      </p:sp>
      <p:sp>
        <p:nvSpPr>
          <p:cNvPr id="10" name="正方形/長方形 9">
            <a:extLst>
              <a:ext uri="{FF2B5EF4-FFF2-40B4-BE49-F238E27FC236}">
                <a16:creationId xmlns:a16="http://schemas.microsoft.com/office/drawing/2014/main" id="{D0E39C7B-3872-FA28-F6EC-B277FB8CE68F}"/>
              </a:ext>
            </a:extLst>
          </p:cNvPr>
          <p:cNvSpPr/>
          <p:nvPr/>
        </p:nvSpPr>
        <p:spPr>
          <a:xfrm>
            <a:off x="9293223" y="2003538"/>
            <a:ext cx="3087783" cy="730969"/>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050" b="1" spc="300" dirty="0">
                <a:latin typeface="+mn-ea"/>
              </a:rPr>
              <a:t>キャッチコピーの入る看板画像</a:t>
            </a:r>
            <a:endParaRPr lang="en-US" altLang="ja-JP" sz="1050" b="1" spc="300" dirty="0">
              <a:latin typeface="+mn-ea"/>
            </a:endParaRPr>
          </a:p>
          <a:p>
            <a:pPr>
              <a:spcAft>
                <a:spcPts val="600"/>
              </a:spcAft>
            </a:pPr>
            <a:r>
              <a:rPr lang="ja-JP" altLang="en-US" sz="1050" b="1" spc="300" dirty="0">
                <a:latin typeface="+mn-ea"/>
              </a:rPr>
              <a:t>　</a:t>
            </a:r>
            <a:r>
              <a:rPr lang="en-US" altLang="ja-JP" sz="700" b="1" spc="300" dirty="0">
                <a:latin typeface="+mn-ea"/>
              </a:rPr>
              <a:t>※</a:t>
            </a:r>
            <a:r>
              <a:rPr lang="ja-JP" altLang="en-US" sz="700" b="1" spc="300" dirty="0">
                <a:latin typeface="+mn-ea"/>
              </a:rPr>
              <a:t>協力：広告主名のクレジットが入ります</a:t>
            </a:r>
            <a:endParaRPr lang="en-US" altLang="ja-JP" sz="700" b="1" spc="300" dirty="0">
              <a:latin typeface="+mn-ea"/>
            </a:endParaRPr>
          </a:p>
          <a:p>
            <a:pPr>
              <a:spcAft>
                <a:spcPts val="600"/>
              </a:spcAft>
            </a:pPr>
            <a:endParaRPr lang="en-US" altLang="ja-JP" sz="1050" b="1" spc="300" dirty="0">
              <a:latin typeface="+mn-ea"/>
            </a:endParaRPr>
          </a:p>
        </p:txBody>
      </p:sp>
      <p:sp>
        <p:nvSpPr>
          <p:cNvPr id="11" name="正方形/長方形 10">
            <a:extLst>
              <a:ext uri="{FF2B5EF4-FFF2-40B4-BE49-F238E27FC236}">
                <a16:creationId xmlns:a16="http://schemas.microsoft.com/office/drawing/2014/main" id="{F78EE584-7FF2-6C15-DEAF-F40D95002CE2}"/>
              </a:ext>
            </a:extLst>
          </p:cNvPr>
          <p:cNvSpPr/>
          <p:nvPr/>
        </p:nvSpPr>
        <p:spPr>
          <a:xfrm>
            <a:off x="9292252" y="1269191"/>
            <a:ext cx="2938952" cy="25391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050" b="1" spc="300" dirty="0">
                <a:latin typeface="+mn-ea"/>
              </a:rPr>
              <a:t>タイトル</a:t>
            </a:r>
            <a:r>
              <a:rPr lang="ja-JP" altLang="en-US" sz="800" b="1" spc="300" dirty="0">
                <a:latin typeface="+mn-ea"/>
              </a:rPr>
              <a:t>（～</a:t>
            </a:r>
            <a:r>
              <a:rPr lang="en-US" altLang="ja-JP" sz="800" b="1" spc="300" dirty="0">
                <a:latin typeface="+mn-ea"/>
              </a:rPr>
              <a:t>27</a:t>
            </a:r>
            <a:r>
              <a:rPr lang="ja-JP" altLang="en-US" sz="800" b="1" spc="300" dirty="0">
                <a:latin typeface="+mn-ea"/>
              </a:rPr>
              <a:t>文字）</a:t>
            </a:r>
            <a:r>
              <a:rPr lang="en-US" altLang="ja-JP" sz="800" b="1" spc="300" dirty="0">
                <a:latin typeface="+mn-ea"/>
              </a:rPr>
              <a:t>+</a:t>
            </a:r>
            <a:r>
              <a:rPr lang="ja-JP" altLang="en-US" sz="1050" b="1" spc="300" dirty="0">
                <a:latin typeface="+mn-ea"/>
              </a:rPr>
              <a:t>［</a:t>
            </a:r>
            <a:r>
              <a:rPr lang="en-US" altLang="ja-JP" sz="1050" b="1" spc="300" dirty="0">
                <a:latin typeface="+mn-ea"/>
              </a:rPr>
              <a:t>PR</a:t>
            </a:r>
            <a:r>
              <a:rPr lang="ja-JP" altLang="en-US" sz="1050" b="1" spc="300" dirty="0">
                <a:latin typeface="+mn-ea"/>
              </a:rPr>
              <a:t>］</a:t>
            </a:r>
            <a:r>
              <a:rPr lang="en-US" altLang="ja-JP" sz="800" b="1" spc="300" dirty="0">
                <a:latin typeface="+mn-ea"/>
              </a:rPr>
              <a:t>※</a:t>
            </a:r>
            <a:r>
              <a:rPr lang="ja-JP" altLang="en-US" sz="800" b="1" spc="300" dirty="0">
                <a:latin typeface="+mn-ea"/>
              </a:rPr>
              <a:t>２</a:t>
            </a:r>
            <a:endParaRPr lang="en-US" altLang="ja-JP" sz="800" b="1" spc="300" dirty="0">
              <a:latin typeface="+mn-ea"/>
            </a:endParaRPr>
          </a:p>
        </p:txBody>
      </p:sp>
      <p:sp>
        <p:nvSpPr>
          <p:cNvPr id="12" name="正方形/長方形 11">
            <a:extLst>
              <a:ext uri="{FF2B5EF4-FFF2-40B4-BE49-F238E27FC236}">
                <a16:creationId xmlns:a16="http://schemas.microsoft.com/office/drawing/2014/main" id="{FE958461-F93B-4951-8DB3-3EC3F2D58A97}"/>
              </a:ext>
            </a:extLst>
          </p:cNvPr>
          <p:cNvSpPr/>
          <p:nvPr/>
        </p:nvSpPr>
        <p:spPr>
          <a:xfrm>
            <a:off x="9446434" y="2533800"/>
            <a:ext cx="2520736" cy="25391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050" b="1" spc="300" dirty="0">
                <a:latin typeface="+mn-ea"/>
              </a:rPr>
              <a:t>リード文</a:t>
            </a:r>
            <a:r>
              <a:rPr lang="ja-JP" altLang="en-US" sz="800" b="1" spc="300" dirty="0">
                <a:latin typeface="+mn-ea"/>
              </a:rPr>
              <a:t>（</a:t>
            </a:r>
            <a:r>
              <a:rPr lang="en-US" altLang="ja-JP" sz="800" b="1" spc="300" dirty="0">
                <a:latin typeface="+mn-ea"/>
              </a:rPr>
              <a:t>100</a:t>
            </a:r>
            <a:r>
              <a:rPr lang="ja-JP" altLang="en-US" sz="800" b="1" spc="300" dirty="0">
                <a:latin typeface="+mn-ea"/>
              </a:rPr>
              <a:t>～</a:t>
            </a:r>
            <a:r>
              <a:rPr lang="en-US" altLang="ja-JP" sz="800" b="1" spc="300" dirty="0">
                <a:latin typeface="+mn-ea"/>
              </a:rPr>
              <a:t>300</a:t>
            </a:r>
            <a:r>
              <a:rPr lang="ja-JP" altLang="en-US" sz="800" b="1" spc="300" dirty="0">
                <a:latin typeface="+mn-ea"/>
              </a:rPr>
              <a:t>文字目安）</a:t>
            </a:r>
            <a:endParaRPr lang="en-US" altLang="ja-JP" sz="800" b="1" spc="300" dirty="0">
              <a:latin typeface="+mn-ea"/>
            </a:endParaRPr>
          </a:p>
        </p:txBody>
      </p:sp>
      <p:sp>
        <p:nvSpPr>
          <p:cNvPr id="13" name="正方形/長方形 12">
            <a:extLst>
              <a:ext uri="{FF2B5EF4-FFF2-40B4-BE49-F238E27FC236}">
                <a16:creationId xmlns:a16="http://schemas.microsoft.com/office/drawing/2014/main" id="{84F61171-8B29-27D0-109A-CFC89548EA7D}"/>
              </a:ext>
            </a:extLst>
          </p:cNvPr>
          <p:cNvSpPr/>
          <p:nvPr/>
        </p:nvSpPr>
        <p:spPr>
          <a:xfrm>
            <a:off x="9250311" y="4522543"/>
            <a:ext cx="2996436" cy="492443"/>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050" b="1" spc="300" dirty="0">
                <a:latin typeface="+mn-ea"/>
              </a:rPr>
              <a:t>本文：文字量にして</a:t>
            </a:r>
            <a:r>
              <a:rPr lang="en-US" altLang="ja-JP" sz="1050" b="1" spc="300" dirty="0">
                <a:latin typeface="+mn-ea"/>
              </a:rPr>
              <a:t>3,000</a:t>
            </a:r>
            <a:r>
              <a:rPr lang="ja-JP" altLang="en-US" sz="1050" b="1" spc="300" dirty="0">
                <a:latin typeface="+mn-ea"/>
              </a:rPr>
              <a:t>文字前後</a:t>
            </a:r>
            <a:endParaRPr lang="en-US" altLang="ja-JP" sz="1050" b="1" spc="300" dirty="0">
              <a:latin typeface="+mn-ea"/>
            </a:endParaRPr>
          </a:p>
          <a:p>
            <a:pPr>
              <a:spcAft>
                <a:spcPts val="600"/>
              </a:spcAft>
            </a:pPr>
            <a:r>
              <a:rPr lang="ja-JP" altLang="en-US" sz="1050" b="1" spc="300" dirty="0">
                <a:latin typeface="+mn-ea"/>
              </a:rPr>
              <a:t>写真</a:t>
            </a:r>
            <a:r>
              <a:rPr lang="en-US" altLang="ja-JP" sz="1050" b="1" spc="300" dirty="0">
                <a:latin typeface="+mn-ea"/>
              </a:rPr>
              <a:t>/</a:t>
            </a:r>
            <a:r>
              <a:rPr lang="ja-JP" altLang="en-US" sz="1050" b="1" spc="300" dirty="0">
                <a:latin typeface="+mn-ea"/>
              </a:rPr>
              <a:t>画像：</a:t>
            </a:r>
            <a:r>
              <a:rPr lang="en-US" altLang="ja-JP" sz="1050" b="1" spc="300" dirty="0">
                <a:latin typeface="+mn-ea"/>
              </a:rPr>
              <a:t>3</a:t>
            </a:r>
            <a:r>
              <a:rPr lang="ja-JP" altLang="en-US" sz="1050" b="1" spc="300" dirty="0">
                <a:latin typeface="+mn-ea"/>
              </a:rPr>
              <a:t>点前後</a:t>
            </a:r>
            <a:endParaRPr lang="en-US" altLang="ja-JP" sz="1050" b="1" spc="300" dirty="0">
              <a:latin typeface="+mn-ea"/>
            </a:endParaRPr>
          </a:p>
        </p:txBody>
      </p:sp>
      <p:grpSp>
        <p:nvGrpSpPr>
          <p:cNvPr id="2" name="グループ化 1">
            <a:extLst>
              <a:ext uri="{FF2B5EF4-FFF2-40B4-BE49-F238E27FC236}">
                <a16:creationId xmlns:a16="http://schemas.microsoft.com/office/drawing/2014/main" id="{B09983FA-2301-CE6F-6353-2E9F5D553010}"/>
              </a:ext>
            </a:extLst>
          </p:cNvPr>
          <p:cNvGrpSpPr/>
          <p:nvPr/>
        </p:nvGrpSpPr>
        <p:grpSpPr>
          <a:xfrm>
            <a:off x="337534" y="3573016"/>
            <a:ext cx="3240000" cy="2401064"/>
            <a:chOff x="6669369" y="4005064"/>
            <a:chExt cx="3775295" cy="2401064"/>
          </a:xfrm>
        </p:grpSpPr>
        <p:sp>
          <p:nvSpPr>
            <p:cNvPr id="3" name="正方形/長方形 2">
              <a:extLst>
                <a:ext uri="{FF2B5EF4-FFF2-40B4-BE49-F238E27FC236}">
                  <a16:creationId xmlns:a16="http://schemas.microsoft.com/office/drawing/2014/main" id="{0F288CEF-602A-58CF-8209-F281172EBB32}"/>
                </a:ext>
              </a:extLst>
            </p:cNvPr>
            <p:cNvSpPr/>
            <p:nvPr/>
          </p:nvSpPr>
          <p:spPr>
            <a:xfrm>
              <a:off x="6669369" y="4005064"/>
              <a:ext cx="3775295" cy="2304256"/>
            </a:xfrm>
            <a:prstGeom prst="rect">
              <a:avLst/>
            </a:prstGeom>
            <a:solidFill>
              <a:schemeClr val="bg1">
                <a:lumMod val="85000"/>
                <a:alpha val="4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sp>
          <p:nvSpPr>
            <p:cNvPr id="4" name="正方形/長方形 3">
              <a:extLst>
                <a:ext uri="{FF2B5EF4-FFF2-40B4-BE49-F238E27FC236}">
                  <a16:creationId xmlns:a16="http://schemas.microsoft.com/office/drawing/2014/main" id="{234C3801-0AB9-D5E3-0599-990BC555B824}"/>
                </a:ext>
              </a:extLst>
            </p:cNvPr>
            <p:cNvSpPr/>
            <p:nvPr/>
          </p:nvSpPr>
          <p:spPr>
            <a:xfrm>
              <a:off x="6669369" y="4027472"/>
              <a:ext cx="3775295" cy="288147"/>
            </a:xfrm>
            <a:prstGeom prst="rect">
              <a:avLst/>
            </a:prstGeom>
            <a:solidFill>
              <a:srgbClr val="EC591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08000" bIns="36000" numCol="1" spcCol="0" rtlCol="0" fromWordArt="0" anchor="ctr" anchorCtr="0" forceAA="0" compatLnSpc="1">
              <a:prstTxWarp prst="textNoShape">
                <a:avLst/>
              </a:prstTxWarp>
              <a:spAutoFit/>
            </a:bodyPr>
            <a:lstStyle/>
            <a:p>
              <a:pPr algn="ctr"/>
              <a:r>
                <a:rPr kumimoji="1" lang="ja-JP" altLang="en-US" sz="1400" b="1" spc="300" dirty="0">
                  <a:solidFill>
                    <a:prstClr val="white"/>
                  </a:solidFill>
                  <a:latin typeface="Trebuchet MS"/>
                  <a:ea typeface="游ゴシック"/>
                </a:rPr>
                <a:t>掲載レポート</a:t>
              </a:r>
            </a:p>
          </p:txBody>
        </p:sp>
        <p:pic>
          <p:nvPicPr>
            <p:cNvPr id="5" name="図 4">
              <a:extLst>
                <a:ext uri="{FF2B5EF4-FFF2-40B4-BE49-F238E27FC236}">
                  <a16:creationId xmlns:a16="http://schemas.microsoft.com/office/drawing/2014/main" id="{A0DA8724-F08A-B952-B47D-8387F41C5D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7966" y="4371692"/>
              <a:ext cx="3675143" cy="1506809"/>
            </a:xfrm>
            <a:prstGeom prst="rect">
              <a:avLst/>
            </a:prstGeom>
          </p:spPr>
        </p:pic>
        <p:sp>
          <p:nvSpPr>
            <p:cNvPr id="6" name="吹き出し: 角を丸めた四角形 5">
              <a:extLst>
                <a:ext uri="{FF2B5EF4-FFF2-40B4-BE49-F238E27FC236}">
                  <a16:creationId xmlns:a16="http://schemas.microsoft.com/office/drawing/2014/main" id="{93308E39-E8A6-981C-064F-49F20C0EC08D}"/>
                </a:ext>
              </a:extLst>
            </p:cNvPr>
            <p:cNvSpPr/>
            <p:nvPr/>
          </p:nvSpPr>
          <p:spPr>
            <a:xfrm>
              <a:off x="7029984" y="4565909"/>
              <a:ext cx="3043272" cy="1015431"/>
            </a:xfrm>
            <a:prstGeom prst="wedgeRoundRectCallout">
              <a:avLst>
                <a:gd name="adj1" fmla="val 17708"/>
                <a:gd name="adj2" fmla="val 67391"/>
                <a:gd name="adj3" fmla="val 16667"/>
              </a:avLst>
            </a:prstGeom>
            <a:solidFill>
              <a:srgbClr val="FFC000">
                <a:alpha val="80000"/>
              </a:srgbClr>
            </a:solidFill>
            <a:ln w="19050">
              <a:noFill/>
              <a:prstDash val="solid"/>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108000" numCol="1" spcCol="0" rtlCol="0" fromWordArt="0" anchor="t" anchorCtr="0" forceAA="0" compatLnSpc="1">
              <a:prstTxWarp prst="textNoShape">
                <a:avLst/>
              </a:prstTxWarp>
              <a:spAutoFit/>
            </a:bodyPr>
            <a:lstStyle/>
            <a:p>
              <a:pPr>
                <a:lnSpc>
                  <a:spcPct val="150000"/>
                </a:lnSpc>
              </a:pPr>
              <a:r>
                <a:rPr kumimoji="1" lang="ja-JP" altLang="en-US" sz="1100" b="1" dirty="0">
                  <a:solidFill>
                    <a:prstClr val="white"/>
                  </a:solidFill>
                  <a:latin typeface="Trebuchet MS"/>
                  <a:ea typeface="游ゴシック"/>
                </a:rPr>
                <a:t>標準レポート項目</a:t>
              </a:r>
              <a:endParaRPr kumimoji="1" lang="en-US" altLang="ja-JP" sz="1100" b="1" dirty="0">
                <a:solidFill>
                  <a:prstClr val="white"/>
                </a:solidFill>
                <a:latin typeface="Trebuchet MS"/>
                <a:ea typeface="游ゴシック"/>
              </a:endParaRPr>
            </a:p>
            <a:p>
              <a:pPr marL="171450" indent="-171450">
                <a:lnSpc>
                  <a:spcPct val="150000"/>
                </a:lnSpc>
                <a:buFont typeface="Arial" panose="020B0604020202020204" pitchFamily="34" charset="0"/>
                <a:buChar char="•"/>
              </a:pPr>
              <a:r>
                <a:rPr kumimoji="1" lang="ja-JP" altLang="en-US" sz="1100" b="1" dirty="0">
                  <a:solidFill>
                    <a:prstClr val="white"/>
                  </a:solidFill>
                  <a:latin typeface="Trebuchet MS"/>
                  <a:ea typeface="游ゴシック"/>
                </a:rPr>
                <a:t>ＰＶ／</a:t>
              </a:r>
              <a:r>
                <a:rPr kumimoji="1" lang="en-US" altLang="ja-JP" sz="1100" b="1" dirty="0">
                  <a:solidFill>
                    <a:prstClr val="white"/>
                  </a:solidFill>
                  <a:latin typeface="Trebuchet MS"/>
                  <a:ea typeface="游ゴシック"/>
                </a:rPr>
                <a:t>U</a:t>
              </a:r>
              <a:r>
                <a:rPr kumimoji="1" lang="ja-JP" altLang="en-US" sz="1100" b="1" dirty="0">
                  <a:solidFill>
                    <a:prstClr val="white"/>
                  </a:solidFill>
                  <a:latin typeface="Trebuchet MS"/>
                  <a:ea typeface="游ゴシック"/>
                </a:rPr>
                <a:t>Ｂ／滞在時間</a:t>
              </a:r>
              <a:endParaRPr kumimoji="1" lang="en-US" altLang="ja-JP" sz="1100" b="1" dirty="0">
                <a:solidFill>
                  <a:prstClr val="white"/>
                </a:solidFill>
                <a:latin typeface="Trebuchet MS"/>
                <a:ea typeface="游ゴシック"/>
              </a:endParaRPr>
            </a:p>
            <a:p>
              <a:pPr marL="171450" indent="-171450">
                <a:lnSpc>
                  <a:spcPct val="150000"/>
                </a:lnSpc>
                <a:buFont typeface="Arial" panose="020B0604020202020204" pitchFamily="34" charset="0"/>
                <a:buChar char="•"/>
              </a:pPr>
              <a:r>
                <a:rPr kumimoji="1" lang="ja-JP" altLang="en-US" sz="1100" b="1" dirty="0">
                  <a:solidFill>
                    <a:prstClr val="white"/>
                  </a:solidFill>
                  <a:latin typeface="Trebuchet MS"/>
                  <a:ea typeface="游ゴシック"/>
                </a:rPr>
                <a:t>広告誘導枠／サイト内クリック数</a:t>
              </a:r>
              <a:endParaRPr kumimoji="1" lang="en-US" altLang="ja-JP" sz="1100" b="1" dirty="0">
                <a:solidFill>
                  <a:prstClr val="white"/>
                </a:solidFill>
                <a:latin typeface="Trebuchet MS"/>
                <a:ea typeface="游ゴシック"/>
              </a:endParaRPr>
            </a:p>
          </p:txBody>
        </p:sp>
        <p:sp>
          <p:nvSpPr>
            <p:cNvPr id="7" name="四角形: 角を丸くする 6">
              <a:extLst>
                <a:ext uri="{FF2B5EF4-FFF2-40B4-BE49-F238E27FC236}">
                  <a16:creationId xmlns:a16="http://schemas.microsoft.com/office/drawing/2014/main" id="{AABB17B1-4A2D-54B3-A7FA-BB8527A5EE1A}"/>
                </a:ext>
              </a:extLst>
            </p:cNvPr>
            <p:cNvSpPr/>
            <p:nvPr/>
          </p:nvSpPr>
          <p:spPr>
            <a:xfrm>
              <a:off x="6757967" y="5975309"/>
              <a:ext cx="3675143" cy="430819"/>
            </a:xfrm>
            <a:prstGeom prst="roundRect">
              <a:avLst>
                <a:gd name="adj" fmla="val 0"/>
              </a:avLst>
            </a:prstGeom>
            <a:solidFill>
              <a:schemeClr val="bg1"/>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t" anchorCtr="0" forceAA="0" compatLnSpc="1">
              <a:prstTxWarp prst="textNoShape">
                <a:avLst/>
              </a:prstTxWarp>
              <a:spAutoFit/>
            </a:bodyPr>
            <a:lstStyle/>
            <a:p>
              <a:pPr algn="ctr">
                <a:lnSpc>
                  <a:spcPct val="150000"/>
                </a:lnSpc>
              </a:pPr>
              <a:r>
                <a:rPr kumimoji="1" lang="ja-JP" altLang="en-US" sz="900" b="1" dirty="0">
                  <a:solidFill>
                    <a:prstClr val="black"/>
                  </a:solidFill>
                  <a:latin typeface="Trebuchet MS"/>
                  <a:ea typeface="游ゴシック"/>
                </a:rPr>
                <a:t>タイアップページ閲覧者の属性レポートはオプション</a:t>
              </a:r>
              <a:endParaRPr kumimoji="1" lang="en-US" altLang="ja-JP" sz="900" b="1" dirty="0">
                <a:solidFill>
                  <a:prstClr val="black"/>
                </a:solidFill>
                <a:latin typeface="Trebuchet MS"/>
                <a:ea typeface="游ゴシック"/>
              </a:endParaRPr>
            </a:p>
            <a:p>
              <a:pPr algn="ctr">
                <a:lnSpc>
                  <a:spcPct val="150000"/>
                </a:lnSpc>
              </a:pPr>
              <a:r>
                <a:rPr kumimoji="1" lang="ja-JP" altLang="en-US" sz="900" b="1" dirty="0">
                  <a:solidFill>
                    <a:prstClr val="black"/>
                  </a:solidFill>
                  <a:latin typeface="Trebuchet MS"/>
                  <a:ea typeface="游ゴシック"/>
                </a:rPr>
                <a:t>（性別、年代、世帯年収、業種、役職など）</a:t>
              </a:r>
              <a:endParaRPr kumimoji="1" lang="en-US" altLang="ja-JP" sz="900" b="1" dirty="0">
                <a:solidFill>
                  <a:prstClr val="black"/>
                </a:solidFill>
                <a:latin typeface="Trebuchet MS"/>
                <a:ea typeface="游ゴシック"/>
              </a:endParaRPr>
            </a:p>
          </p:txBody>
        </p:sp>
      </p:grpSp>
      <p:grpSp>
        <p:nvGrpSpPr>
          <p:cNvPr id="14" name="グループ化 13">
            <a:extLst>
              <a:ext uri="{FF2B5EF4-FFF2-40B4-BE49-F238E27FC236}">
                <a16:creationId xmlns:a16="http://schemas.microsoft.com/office/drawing/2014/main" id="{B3933EEB-517D-216E-8B97-1F44E44D99C9}"/>
              </a:ext>
            </a:extLst>
          </p:cNvPr>
          <p:cNvGrpSpPr>
            <a:grpSpLocks noChangeAspect="1"/>
          </p:cNvGrpSpPr>
          <p:nvPr/>
        </p:nvGrpSpPr>
        <p:grpSpPr>
          <a:xfrm>
            <a:off x="3642236" y="3804043"/>
            <a:ext cx="3007359" cy="2138804"/>
            <a:chOff x="1442800" y="1470518"/>
            <a:chExt cx="3775297" cy="2304256"/>
          </a:xfrm>
        </p:grpSpPr>
        <p:sp>
          <p:nvSpPr>
            <p:cNvPr id="15" name="正方形/長方形 14">
              <a:extLst>
                <a:ext uri="{FF2B5EF4-FFF2-40B4-BE49-F238E27FC236}">
                  <a16:creationId xmlns:a16="http://schemas.microsoft.com/office/drawing/2014/main" id="{FC4E3FA2-814D-C556-4B31-8A45B7E5345A}"/>
                </a:ext>
              </a:extLst>
            </p:cNvPr>
            <p:cNvSpPr/>
            <p:nvPr/>
          </p:nvSpPr>
          <p:spPr>
            <a:xfrm>
              <a:off x="1442800" y="1470518"/>
              <a:ext cx="3775297" cy="2304256"/>
            </a:xfrm>
            <a:prstGeom prst="rect">
              <a:avLst/>
            </a:prstGeom>
            <a:solidFill>
              <a:schemeClr val="bg1">
                <a:lumMod val="85000"/>
                <a:alpha val="4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sp>
          <p:nvSpPr>
            <p:cNvPr id="16" name="正方形/長方形 15">
              <a:extLst>
                <a:ext uri="{FF2B5EF4-FFF2-40B4-BE49-F238E27FC236}">
                  <a16:creationId xmlns:a16="http://schemas.microsoft.com/office/drawing/2014/main" id="{BB5CE725-39CC-DC05-6183-FBF3DC588781}"/>
                </a:ext>
              </a:extLst>
            </p:cNvPr>
            <p:cNvSpPr/>
            <p:nvPr/>
          </p:nvSpPr>
          <p:spPr>
            <a:xfrm>
              <a:off x="1447796" y="1486817"/>
              <a:ext cx="3770299" cy="288147"/>
            </a:xfrm>
            <a:prstGeom prst="rect">
              <a:avLst/>
            </a:prstGeom>
            <a:solidFill>
              <a:srgbClr val="EC591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08000" bIns="36000" numCol="1" spcCol="0" rtlCol="0" fromWordArt="0" anchor="ctr" anchorCtr="0" forceAA="0" compatLnSpc="1">
              <a:prstTxWarp prst="textNoShape">
                <a:avLst/>
              </a:prstTxWarp>
              <a:spAutoFit/>
            </a:bodyPr>
            <a:lstStyle/>
            <a:p>
              <a:pPr algn="ctr"/>
              <a:r>
                <a:rPr kumimoji="1" lang="ja-JP" altLang="en-US" sz="1400" b="1" dirty="0">
                  <a:solidFill>
                    <a:prstClr val="white"/>
                  </a:solidFill>
                  <a:latin typeface="Trebuchet MS"/>
                  <a:ea typeface="游ゴシック"/>
                </a:rPr>
                <a:t>積極的な外部流入</a:t>
              </a:r>
            </a:p>
          </p:txBody>
        </p:sp>
        <p:grpSp>
          <p:nvGrpSpPr>
            <p:cNvPr id="17" name="グループ化 16">
              <a:extLst>
                <a:ext uri="{FF2B5EF4-FFF2-40B4-BE49-F238E27FC236}">
                  <a16:creationId xmlns:a16="http://schemas.microsoft.com/office/drawing/2014/main" id="{77445666-701C-8142-0F6C-28D31986A1E6}"/>
                </a:ext>
              </a:extLst>
            </p:cNvPr>
            <p:cNvGrpSpPr/>
            <p:nvPr/>
          </p:nvGrpSpPr>
          <p:grpSpPr>
            <a:xfrm>
              <a:off x="2423592" y="2172140"/>
              <a:ext cx="1152128" cy="1147467"/>
              <a:chOff x="943298" y="2132856"/>
              <a:chExt cx="1152128" cy="1147467"/>
            </a:xfrm>
          </p:grpSpPr>
          <p:grpSp>
            <p:nvGrpSpPr>
              <p:cNvPr id="31" name="グループ化 30">
                <a:extLst>
                  <a:ext uri="{FF2B5EF4-FFF2-40B4-BE49-F238E27FC236}">
                    <a16:creationId xmlns:a16="http://schemas.microsoft.com/office/drawing/2014/main" id="{F877301C-EC3F-57E6-3438-B914EF535B20}"/>
                  </a:ext>
                </a:extLst>
              </p:cNvPr>
              <p:cNvGrpSpPr/>
              <p:nvPr/>
            </p:nvGrpSpPr>
            <p:grpSpPr>
              <a:xfrm>
                <a:off x="951988" y="3007510"/>
                <a:ext cx="481698" cy="272813"/>
                <a:chOff x="4908474" y="4025545"/>
                <a:chExt cx="578946" cy="327890"/>
              </a:xfrm>
            </p:grpSpPr>
            <p:pic>
              <p:nvPicPr>
                <p:cNvPr id="43" name="図 42">
                  <a:extLst>
                    <a:ext uri="{FF2B5EF4-FFF2-40B4-BE49-F238E27FC236}">
                      <a16:creationId xmlns:a16="http://schemas.microsoft.com/office/drawing/2014/main" id="{D84A786D-A459-6EA0-936C-B14B70E378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8474" y="4114098"/>
                  <a:ext cx="239337" cy="239337"/>
                </a:xfrm>
                <a:prstGeom prst="rect">
                  <a:avLst/>
                </a:prstGeom>
              </p:spPr>
            </p:pic>
            <p:pic>
              <p:nvPicPr>
                <p:cNvPr id="44" name="図 43">
                  <a:extLst>
                    <a:ext uri="{FF2B5EF4-FFF2-40B4-BE49-F238E27FC236}">
                      <a16:creationId xmlns:a16="http://schemas.microsoft.com/office/drawing/2014/main" id="{217CDC30-7B2E-8BF5-EF93-939C06D055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8278" y="4025545"/>
                  <a:ext cx="239337" cy="239337"/>
                </a:xfrm>
                <a:prstGeom prst="rect">
                  <a:avLst/>
                </a:prstGeom>
              </p:spPr>
            </p:pic>
            <p:pic>
              <p:nvPicPr>
                <p:cNvPr id="45" name="図 44">
                  <a:extLst>
                    <a:ext uri="{FF2B5EF4-FFF2-40B4-BE49-F238E27FC236}">
                      <a16:creationId xmlns:a16="http://schemas.microsoft.com/office/drawing/2014/main" id="{E0A4A944-1FAD-EA5B-307F-EB91BE0A49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8083" y="4114098"/>
                  <a:ext cx="239337" cy="239337"/>
                </a:xfrm>
                <a:prstGeom prst="rect">
                  <a:avLst/>
                </a:prstGeom>
              </p:spPr>
            </p:pic>
          </p:grpSp>
          <p:grpSp>
            <p:nvGrpSpPr>
              <p:cNvPr id="32" name="グループ化 31">
                <a:extLst>
                  <a:ext uri="{FF2B5EF4-FFF2-40B4-BE49-F238E27FC236}">
                    <a16:creationId xmlns:a16="http://schemas.microsoft.com/office/drawing/2014/main" id="{99BE2EB8-48AB-6A98-D730-6AF08C5E4515}"/>
                  </a:ext>
                </a:extLst>
              </p:cNvPr>
              <p:cNvGrpSpPr/>
              <p:nvPr/>
            </p:nvGrpSpPr>
            <p:grpSpPr>
              <a:xfrm>
                <a:off x="943298" y="2570183"/>
                <a:ext cx="481698" cy="272813"/>
                <a:chOff x="4908474" y="4025545"/>
                <a:chExt cx="578946" cy="327890"/>
              </a:xfrm>
            </p:grpSpPr>
            <p:pic>
              <p:nvPicPr>
                <p:cNvPr id="40" name="図 39">
                  <a:extLst>
                    <a:ext uri="{FF2B5EF4-FFF2-40B4-BE49-F238E27FC236}">
                      <a16:creationId xmlns:a16="http://schemas.microsoft.com/office/drawing/2014/main" id="{19ABC6EF-65A4-D95A-67F2-6B47AB70F5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8474" y="4114098"/>
                  <a:ext cx="239337" cy="239337"/>
                </a:xfrm>
                <a:prstGeom prst="rect">
                  <a:avLst/>
                </a:prstGeom>
              </p:spPr>
            </p:pic>
            <p:pic>
              <p:nvPicPr>
                <p:cNvPr id="41" name="図 40">
                  <a:extLst>
                    <a:ext uri="{FF2B5EF4-FFF2-40B4-BE49-F238E27FC236}">
                      <a16:creationId xmlns:a16="http://schemas.microsoft.com/office/drawing/2014/main" id="{C5FBE0EC-7669-1EAB-5AE2-814924FC62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8278" y="4025545"/>
                  <a:ext cx="239337" cy="239337"/>
                </a:xfrm>
                <a:prstGeom prst="rect">
                  <a:avLst/>
                </a:prstGeom>
              </p:spPr>
            </p:pic>
            <p:pic>
              <p:nvPicPr>
                <p:cNvPr id="42" name="図 41">
                  <a:extLst>
                    <a:ext uri="{FF2B5EF4-FFF2-40B4-BE49-F238E27FC236}">
                      <a16:creationId xmlns:a16="http://schemas.microsoft.com/office/drawing/2014/main" id="{34D55473-899D-D599-E1E2-D9EC5D8265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8083" y="4114098"/>
                  <a:ext cx="239337" cy="239337"/>
                </a:xfrm>
                <a:prstGeom prst="rect">
                  <a:avLst/>
                </a:prstGeom>
              </p:spPr>
            </p:pic>
          </p:grpSp>
          <p:grpSp>
            <p:nvGrpSpPr>
              <p:cNvPr id="33" name="グループ化 32">
                <a:extLst>
                  <a:ext uri="{FF2B5EF4-FFF2-40B4-BE49-F238E27FC236}">
                    <a16:creationId xmlns:a16="http://schemas.microsoft.com/office/drawing/2014/main" id="{B83AF240-99CD-C9B8-A7D0-DBEEE2EE936E}"/>
                  </a:ext>
                </a:extLst>
              </p:cNvPr>
              <p:cNvGrpSpPr/>
              <p:nvPr/>
            </p:nvGrpSpPr>
            <p:grpSpPr>
              <a:xfrm>
                <a:off x="951988" y="2132856"/>
                <a:ext cx="481698" cy="272813"/>
                <a:chOff x="4908474" y="4025545"/>
                <a:chExt cx="578946" cy="327890"/>
              </a:xfrm>
            </p:grpSpPr>
            <p:pic>
              <p:nvPicPr>
                <p:cNvPr id="37" name="図 36">
                  <a:extLst>
                    <a:ext uri="{FF2B5EF4-FFF2-40B4-BE49-F238E27FC236}">
                      <a16:creationId xmlns:a16="http://schemas.microsoft.com/office/drawing/2014/main" id="{525AAADC-8673-1470-33F5-6C99B36BA4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8474" y="4114098"/>
                  <a:ext cx="239337" cy="239337"/>
                </a:xfrm>
                <a:prstGeom prst="rect">
                  <a:avLst/>
                </a:prstGeom>
              </p:spPr>
            </p:pic>
            <p:pic>
              <p:nvPicPr>
                <p:cNvPr id="38" name="図 37">
                  <a:extLst>
                    <a:ext uri="{FF2B5EF4-FFF2-40B4-BE49-F238E27FC236}">
                      <a16:creationId xmlns:a16="http://schemas.microsoft.com/office/drawing/2014/main" id="{8FA5B321-6CF6-2331-8266-A435044F9A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8278" y="4025545"/>
                  <a:ext cx="239337" cy="239337"/>
                </a:xfrm>
                <a:prstGeom prst="rect">
                  <a:avLst/>
                </a:prstGeom>
              </p:spPr>
            </p:pic>
            <p:pic>
              <p:nvPicPr>
                <p:cNvPr id="39" name="図 38">
                  <a:extLst>
                    <a:ext uri="{FF2B5EF4-FFF2-40B4-BE49-F238E27FC236}">
                      <a16:creationId xmlns:a16="http://schemas.microsoft.com/office/drawing/2014/main" id="{842FFEE9-7CB8-9816-D6E3-857F37D192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8083" y="4114098"/>
                  <a:ext cx="239337" cy="239337"/>
                </a:xfrm>
                <a:prstGeom prst="rect">
                  <a:avLst/>
                </a:prstGeom>
              </p:spPr>
            </p:pic>
          </p:grpSp>
          <p:sp>
            <p:nvSpPr>
              <p:cNvPr id="34" name="矢印: 右 33">
                <a:extLst>
                  <a:ext uri="{FF2B5EF4-FFF2-40B4-BE49-F238E27FC236}">
                    <a16:creationId xmlns:a16="http://schemas.microsoft.com/office/drawing/2014/main" id="{A5660DB1-F0C1-C546-B8DF-884DA919F4A4}"/>
                  </a:ext>
                </a:extLst>
              </p:cNvPr>
              <p:cNvSpPr/>
              <p:nvPr/>
            </p:nvSpPr>
            <p:spPr>
              <a:xfrm>
                <a:off x="1736024" y="3057293"/>
                <a:ext cx="359402" cy="173246"/>
              </a:xfrm>
              <a:prstGeom prst="rightArrow">
                <a:avLst>
                  <a:gd name="adj1" fmla="val 38563"/>
                  <a:gd name="adj2" fmla="val 63723"/>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sp>
            <p:nvSpPr>
              <p:cNvPr id="35" name="矢印: 右 34">
                <a:extLst>
                  <a:ext uri="{FF2B5EF4-FFF2-40B4-BE49-F238E27FC236}">
                    <a16:creationId xmlns:a16="http://schemas.microsoft.com/office/drawing/2014/main" id="{75A273B5-F8BD-A72A-4F42-2971501250D0}"/>
                  </a:ext>
                </a:extLst>
              </p:cNvPr>
              <p:cNvSpPr/>
              <p:nvPr/>
            </p:nvSpPr>
            <p:spPr>
              <a:xfrm>
                <a:off x="1729952" y="2619966"/>
                <a:ext cx="359402" cy="173246"/>
              </a:xfrm>
              <a:prstGeom prst="rightArrow">
                <a:avLst>
                  <a:gd name="adj1" fmla="val 38563"/>
                  <a:gd name="adj2" fmla="val 63723"/>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sp>
            <p:nvSpPr>
              <p:cNvPr id="36" name="矢印: 右 35">
                <a:extLst>
                  <a:ext uri="{FF2B5EF4-FFF2-40B4-BE49-F238E27FC236}">
                    <a16:creationId xmlns:a16="http://schemas.microsoft.com/office/drawing/2014/main" id="{85F53D2A-25BD-E287-C4FE-9B93AC7721E4}"/>
                  </a:ext>
                </a:extLst>
              </p:cNvPr>
              <p:cNvSpPr/>
              <p:nvPr/>
            </p:nvSpPr>
            <p:spPr>
              <a:xfrm>
                <a:off x="1736024" y="2182639"/>
                <a:ext cx="359402" cy="173246"/>
              </a:xfrm>
              <a:prstGeom prst="rightArrow">
                <a:avLst>
                  <a:gd name="adj1" fmla="val 38563"/>
                  <a:gd name="adj2" fmla="val 63723"/>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grpSp>
        <p:pic>
          <p:nvPicPr>
            <p:cNvPr id="18" name="図 17">
              <a:extLst>
                <a:ext uri="{FF2B5EF4-FFF2-40B4-BE49-F238E27FC236}">
                  <a16:creationId xmlns:a16="http://schemas.microsoft.com/office/drawing/2014/main" id="{BBE13349-468C-E3BC-85F0-1BA51D9D94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77455" y="2484292"/>
              <a:ext cx="241108" cy="241108"/>
            </a:xfrm>
            <a:prstGeom prst="rect">
              <a:avLst/>
            </a:prstGeom>
          </p:spPr>
        </p:pic>
        <p:pic>
          <p:nvPicPr>
            <p:cNvPr id="19" name="図 18">
              <a:extLst>
                <a:ext uri="{FF2B5EF4-FFF2-40B4-BE49-F238E27FC236}">
                  <a16:creationId xmlns:a16="http://schemas.microsoft.com/office/drawing/2014/main" id="{BF626137-A023-52A7-7B26-044C61B2B4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99148">
              <a:off x="1853305" y="2928075"/>
              <a:ext cx="254459" cy="206874"/>
            </a:xfrm>
            <a:prstGeom prst="rect">
              <a:avLst/>
            </a:prstGeom>
          </p:spPr>
        </p:pic>
        <p:grpSp>
          <p:nvGrpSpPr>
            <p:cNvPr id="20" name="グループ化 19">
              <a:extLst>
                <a:ext uri="{FF2B5EF4-FFF2-40B4-BE49-F238E27FC236}">
                  <a16:creationId xmlns:a16="http://schemas.microsoft.com/office/drawing/2014/main" id="{D9680BCA-D1EE-05EC-E202-09F811FD557F}"/>
                </a:ext>
              </a:extLst>
            </p:cNvPr>
            <p:cNvGrpSpPr/>
            <p:nvPr/>
          </p:nvGrpSpPr>
          <p:grpSpPr>
            <a:xfrm>
              <a:off x="1980321" y="2020395"/>
              <a:ext cx="288150" cy="288150"/>
              <a:chOff x="3588939" y="2823089"/>
              <a:chExt cx="1033589" cy="1033589"/>
            </a:xfrm>
          </p:grpSpPr>
          <p:sp>
            <p:nvSpPr>
              <p:cNvPr id="29" name="正方形/長方形 28">
                <a:extLst>
                  <a:ext uri="{FF2B5EF4-FFF2-40B4-BE49-F238E27FC236}">
                    <a16:creationId xmlns:a16="http://schemas.microsoft.com/office/drawing/2014/main" id="{C6A7BEC0-A2F9-198C-DBC9-07067161FC2D}"/>
                  </a:ext>
                </a:extLst>
              </p:cNvPr>
              <p:cNvSpPr/>
              <p:nvPr/>
            </p:nvSpPr>
            <p:spPr>
              <a:xfrm>
                <a:off x="3628731" y="2847336"/>
                <a:ext cx="942566" cy="1009342"/>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pic>
            <p:nvPicPr>
              <p:cNvPr id="30" name="図 29">
                <a:extLst>
                  <a:ext uri="{FF2B5EF4-FFF2-40B4-BE49-F238E27FC236}">
                    <a16:creationId xmlns:a16="http://schemas.microsoft.com/office/drawing/2014/main" id="{54C312E2-CAE3-7DD7-FCD4-258D2B80857B}"/>
                  </a:ext>
                </a:extLst>
              </p:cNvPr>
              <p:cNvPicPr>
                <a:picLocks noChangeAspect="1"/>
              </p:cNvPicPr>
              <p:nvPr/>
            </p:nvPicPr>
            <p:blipFill>
              <a:blip r:embed="rId7"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588939" y="2823089"/>
                <a:ext cx="1033589" cy="1033589"/>
              </a:xfrm>
              <a:prstGeom prst="rect">
                <a:avLst/>
              </a:prstGeom>
            </p:spPr>
          </p:pic>
        </p:grpSp>
        <p:sp>
          <p:nvSpPr>
            <p:cNvPr id="21" name="正方形/長方形 20">
              <a:extLst>
                <a:ext uri="{FF2B5EF4-FFF2-40B4-BE49-F238E27FC236}">
                  <a16:creationId xmlns:a16="http://schemas.microsoft.com/office/drawing/2014/main" id="{650ED494-3A9D-D474-F11F-77ADB40135B5}"/>
                </a:ext>
              </a:extLst>
            </p:cNvPr>
            <p:cNvSpPr/>
            <p:nvPr/>
          </p:nvSpPr>
          <p:spPr>
            <a:xfrm>
              <a:off x="1987459" y="3262322"/>
              <a:ext cx="288150" cy="288150"/>
            </a:xfrm>
            <a:prstGeom prst="rect">
              <a:avLst/>
            </a:prstGeom>
            <a:solidFill>
              <a:schemeClr val="accent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ctr" anchorCtr="0" forceAA="0" compatLnSpc="1">
              <a:prstTxWarp prst="textNoShape">
                <a:avLst/>
              </a:prstTxWarp>
              <a:noAutofit/>
            </a:bodyPr>
            <a:lstStyle/>
            <a:p>
              <a:pPr algn="ctr">
                <a:lnSpc>
                  <a:spcPct val="150000"/>
                </a:lnSpc>
              </a:pPr>
              <a:r>
                <a:rPr kumimoji="1" lang="en-US" altLang="ja-JP" sz="1000" b="1" dirty="0">
                  <a:solidFill>
                    <a:prstClr val="white"/>
                  </a:solidFill>
                  <a:latin typeface="Trebuchet MS"/>
                  <a:ea typeface="游ゴシック"/>
                </a:rPr>
                <a:t>AD</a:t>
              </a:r>
              <a:endParaRPr kumimoji="1" lang="ja-JP" altLang="en-US" sz="1000" b="1" dirty="0">
                <a:solidFill>
                  <a:prstClr val="white"/>
                </a:solidFill>
                <a:latin typeface="Trebuchet MS"/>
                <a:ea typeface="游ゴシック"/>
              </a:endParaRPr>
            </a:p>
          </p:txBody>
        </p:sp>
        <p:grpSp>
          <p:nvGrpSpPr>
            <p:cNvPr id="22" name="グループ化 21">
              <a:extLst>
                <a:ext uri="{FF2B5EF4-FFF2-40B4-BE49-F238E27FC236}">
                  <a16:creationId xmlns:a16="http://schemas.microsoft.com/office/drawing/2014/main" id="{0821DA07-9B8B-F1C4-4D21-0A5D2DBC6712}"/>
                </a:ext>
              </a:extLst>
            </p:cNvPr>
            <p:cNvGrpSpPr/>
            <p:nvPr/>
          </p:nvGrpSpPr>
          <p:grpSpPr>
            <a:xfrm>
              <a:off x="3889601" y="2016767"/>
              <a:ext cx="843799" cy="1591029"/>
              <a:chOff x="3889601" y="1794309"/>
              <a:chExt cx="1045724" cy="1971770"/>
            </a:xfrm>
          </p:grpSpPr>
          <p:grpSp>
            <p:nvGrpSpPr>
              <p:cNvPr id="23" name="グループ化 22">
                <a:extLst>
                  <a:ext uri="{FF2B5EF4-FFF2-40B4-BE49-F238E27FC236}">
                    <a16:creationId xmlns:a16="http://schemas.microsoft.com/office/drawing/2014/main" id="{294E31F0-81C5-5D3A-F519-BC293C3D4C66}"/>
                  </a:ext>
                </a:extLst>
              </p:cNvPr>
              <p:cNvGrpSpPr/>
              <p:nvPr/>
            </p:nvGrpSpPr>
            <p:grpSpPr>
              <a:xfrm>
                <a:off x="3889601" y="1794309"/>
                <a:ext cx="1045724" cy="1971770"/>
                <a:chOff x="5480507" y="2448752"/>
                <a:chExt cx="1021450" cy="1926000"/>
              </a:xfrm>
            </p:grpSpPr>
            <p:grpSp>
              <p:nvGrpSpPr>
                <p:cNvPr id="25" name="グループ化 24">
                  <a:extLst>
                    <a:ext uri="{FF2B5EF4-FFF2-40B4-BE49-F238E27FC236}">
                      <a16:creationId xmlns:a16="http://schemas.microsoft.com/office/drawing/2014/main" id="{2AE782E7-41E9-EE34-35D0-63C829EC1EEF}"/>
                    </a:ext>
                  </a:extLst>
                </p:cNvPr>
                <p:cNvGrpSpPr/>
                <p:nvPr/>
              </p:nvGrpSpPr>
              <p:grpSpPr>
                <a:xfrm>
                  <a:off x="5480507" y="2448752"/>
                  <a:ext cx="1021450" cy="1926000"/>
                  <a:chOff x="337005" y="920333"/>
                  <a:chExt cx="2094251" cy="3948828"/>
                </a:xfrm>
              </p:grpSpPr>
              <p:sp>
                <p:nvSpPr>
                  <p:cNvPr id="27" name="四角形: 角を丸くする 26">
                    <a:extLst>
                      <a:ext uri="{FF2B5EF4-FFF2-40B4-BE49-F238E27FC236}">
                        <a16:creationId xmlns:a16="http://schemas.microsoft.com/office/drawing/2014/main" id="{CE6D8329-A4D3-11D4-1FCA-AE34349F30BE}"/>
                      </a:ext>
                    </a:extLst>
                  </p:cNvPr>
                  <p:cNvSpPr/>
                  <p:nvPr/>
                </p:nvSpPr>
                <p:spPr>
                  <a:xfrm>
                    <a:off x="337005" y="920333"/>
                    <a:ext cx="2094251" cy="3948828"/>
                  </a:xfrm>
                  <a:prstGeom prst="roundRect">
                    <a:avLst>
                      <a:gd name="adj" fmla="val 8841"/>
                    </a:avLst>
                  </a:prstGeom>
                  <a:solidFill>
                    <a:schemeClr val="bg1">
                      <a:lumMod val="6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sp>
                <p:nvSpPr>
                  <p:cNvPr id="28" name="楕円 27">
                    <a:extLst>
                      <a:ext uri="{FF2B5EF4-FFF2-40B4-BE49-F238E27FC236}">
                        <a16:creationId xmlns:a16="http://schemas.microsoft.com/office/drawing/2014/main" id="{291EF52C-2781-2F79-C4FC-28AD401FD6F6}"/>
                      </a:ext>
                    </a:extLst>
                  </p:cNvPr>
                  <p:cNvSpPr/>
                  <p:nvPr/>
                </p:nvSpPr>
                <p:spPr>
                  <a:xfrm>
                    <a:off x="1208584" y="4402761"/>
                    <a:ext cx="360040" cy="360040"/>
                  </a:xfrm>
                  <a:prstGeom prst="ellipse">
                    <a:avLst/>
                  </a:prstGeom>
                  <a:solidFill>
                    <a:schemeClr val="bg1">
                      <a:lumMod val="5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p>
                    <a:pPr algn="ctr">
                      <a:lnSpc>
                        <a:spcPct val="150000"/>
                      </a:lnSpc>
                    </a:pPr>
                    <a:endParaRPr kumimoji="1" lang="ja-JP" altLang="en-US" sz="900" b="1" dirty="0">
                      <a:solidFill>
                        <a:prstClr val="black"/>
                      </a:solidFill>
                      <a:latin typeface="Trebuchet MS"/>
                      <a:ea typeface="游ゴシック"/>
                    </a:endParaRPr>
                  </a:p>
                </p:txBody>
              </p:sp>
            </p:grpSp>
            <p:pic>
              <p:nvPicPr>
                <p:cNvPr id="26" name="図 25">
                  <a:extLst>
                    <a:ext uri="{FF2B5EF4-FFF2-40B4-BE49-F238E27FC236}">
                      <a16:creationId xmlns:a16="http://schemas.microsoft.com/office/drawing/2014/main" id="{EE092ACA-50DE-65D9-2D36-91CD37F3889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564659" y="2570636"/>
                  <a:ext cx="863554" cy="1511084"/>
                </a:xfrm>
                <a:prstGeom prst="rect">
                  <a:avLst/>
                </a:prstGeom>
              </p:spPr>
            </p:pic>
          </p:grpSp>
          <p:pic>
            <p:nvPicPr>
              <p:cNvPr id="24" name="図 23">
                <a:extLst>
                  <a:ext uri="{FF2B5EF4-FFF2-40B4-BE49-F238E27FC236}">
                    <a16:creationId xmlns:a16="http://schemas.microsoft.com/office/drawing/2014/main" id="{A7FA7915-9AD0-D328-46A3-5977B0634D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82811" y="1932087"/>
                <a:ext cx="476511" cy="120255"/>
              </a:xfrm>
              <a:prstGeom prst="rect">
                <a:avLst/>
              </a:prstGeom>
            </p:spPr>
          </p:pic>
        </p:grpSp>
      </p:grpSp>
      <p:sp>
        <p:nvSpPr>
          <p:cNvPr id="51" name="正方形/長方形 50">
            <a:extLst>
              <a:ext uri="{FF2B5EF4-FFF2-40B4-BE49-F238E27FC236}">
                <a16:creationId xmlns:a16="http://schemas.microsoft.com/office/drawing/2014/main" id="{59329533-4458-A420-F6D6-47DA43828CFD}"/>
              </a:ext>
            </a:extLst>
          </p:cNvPr>
          <p:cNvSpPr/>
          <p:nvPr/>
        </p:nvSpPr>
        <p:spPr>
          <a:xfrm>
            <a:off x="9292252" y="1555089"/>
            <a:ext cx="2829100" cy="25391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1050" b="1" spc="300" dirty="0">
                <a:latin typeface="+mn-ea"/>
              </a:rPr>
              <a:t>サブタイトル</a:t>
            </a:r>
            <a:r>
              <a:rPr lang="ja-JP" altLang="en-US" sz="800" b="1" spc="300" dirty="0">
                <a:latin typeface="+mn-ea"/>
              </a:rPr>
              <a:t>（</a:t>
            </a:r>
            <a:r>
              <a:rPr lang="en-US" altLang="ja-JP" sz="800" b="1" spc="300" dirty="0">
                <a:latin typeface="+mn-ea"/>
              </a:rPr>
              <a:t>60</a:t>
            </a:r>
            <a:r>
              <a:rPr lang="ja-JP" altLang="en-US" sz="800" b="1" spc="300" dirty="0">
                <a:latin typeface="+mn-ea"/>
              </a:rPr>
              <a:t>文字前後）</a:t>
            </a:r>
            <a:endParaRPr lang="en-US" altLang="ja-JP" sz="800" b="1" spc="300" dirty="0">
              <a:latin typeface="+mn-ea"/>
            </a:endParaRPr>
          </a:p>
        </p:txBody>
      </p:sp>
      <p:sp>
        <p:nvSpPr>
          <p:cNvPr id="67" name="二等辺三角形 66">
            <a:extLst>
              <a:ext uri="{FF2B5EF4-FFF2-40B4-BE49-F238E27FC236}">
                <a16:creationId xmlns:a16="http://schemas.microsoft.com/office/drawing/2014/main" id="{FAE0CD9E-5F82-10C5-2175-63C1793D8C7C}"/>
              </a:ext>
            </a:extLst>
          </p:cNvPr>
          <p:cNvSpPr/>
          <p:nvPr/>
        </p:nvSpPr>
        <p:spPr>
          <a:xfrm rot="16200000">
            <a:off x="9131141" y="2111344"/>
            <a:ext cx="183610" cy="115933"/>
          </a:xfrm>
          <a:prstGeom prst="triangle">
            <a:avLst/>
          </a:prstGeom>
          <a:solidFill>
            <a:srgbClr val="FF3300">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7200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50000"/>
              </a:lnSpc>
            </a:pPr>
            <a:endParaRPr kumimoji="1" lang="ja-JP" altLang="en-US" sz="1200" b="1" spc="300" dirty="0">
              <a:solidFill>
                <a:schemeClr val="bg1"/>
              </a:solidFill>
            </a:endParaRPr>
          </a:p>
        </p:txBody>
      </p:sp>
      <p:sp>
        <p:nvSpPr>
          <p:cNvPr id="47" name="楕円 46">
            <a:extLst>
              <a:ext uri="{FF2B5EF4-FFF2-40B4-BE49-F238E27FC236}">
                <a16:creationId xmlns:a16="http://schemas.microsoft.com/office/drawing/2014/main" id="{CEE994EC-CAF7-4364-EB9B-28EE21AF50DA}"/>
              </a:ext>
            </a:extLst>
          </p:cNvPr>
          <p:cNvSpPr/>
          <p:nvPr/>
        </p:nvSpPr>
        <p:spPr>
          <a:xfrm>
            <a:off x="8624769" y="1678802"/>
            <a:ext cx="432048" cy="204083"/>
          </a:xfrm>
          <a:prstGeom prst="ellipse">
            <a:avLst/>
          </a:prstGeom>
          <a:solidFill>
            <a:schemeClr val="bg1">
              <a:alpha val="7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t" anchorCtr="0" forceAA="0" compatLnSpc="1">
            <a:prstTxWarp prst="textNoShape">
              <a:avLst/>
            </a:prstTxWarp>
            <a:spAutoFit/>
          </a:bodyPr>
          <a:lstStyle/>
          <a:p>
            <a:pPr algn="ctr">
              <a:lnSpc>
                <a:spcPct val="150000"/>
              </a:lnSpc>
            </a:pPr>
            <a:endParaRPr kumimoji="1" lang="ja-JP" altLang="en-US" sz="1200" b="1" spc="300" dirty="0">
              <a:solidFill>
                <a:schemeClr val="bg1"/>
              </a:solidFill>
            </a:endParaRPr>
          </a:p>
        </p:txBody>
      </p:sp>
      <p:sp>
        <p:nvSpPr>
          <p:cNvPr id="49" name="二等辺三角形 48">
            <a:extLst>
              <a:ext uri="{FF2B5EF4-FFF2-40B4-BE49-F238E27FC236}">
                <a16:creationId xmlns:a16="http://schemas.microsoft.com/office/drawing/2014/main" id="{10B88EF2-1D92-9B80-1D68-EE342125D8A6}"/>
              </a:ext>
            </a:extLst>
          </p:cNvPr>
          <p:cNvSpPr/>
          <p:nvPr/>
        </p:nvSpPr>
        <p:spPr>
          <a:xfrm rot="16200000">
            <a:off x="9158506" y="1335012"/>
            <a:ext cx="183610" cy="115933"/>
          </a:xfrm>
          <a:prstGeom prst="triangle">
            <a:avLst/>
          </a:prstGeom>
          <a:solidFill>
            <a:srgbClr val="FF3300">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7200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50000"/>
              </a:lnSpc>
            </a:pPr>
            <a:endParaRPr kumimoji="1" lang="ja-JP" altLang="en-US" sz="1200" b="1" spc="300" dirty="0">
              <a:solidFill>
                <a:schemeClr val="bg1"/>
              </a:solidFill>
            </a:endParaRPr>
          </a:p>
        </p:txBody>
      </p:sp>
      <p:sp>
        <p:nvSpPr>
          <p:cNvPr id="50" name="二等辺三角形 49">
            <a:extLst>
              <a:ext uri="{FF2B5EF4-FFF2-40B4-BE49-F238E27FC236}">
                <a16:creationId xmlns:a16="http://schemas.microsoft.com/office/drawing/2014/main" id="{4AA524C2-47CB-F0E1-138C-6F34212DDB77}"/>
              </a:ext>
            </a:extLst>
          </p:cNvPr>
          <p:cNvSpPr/>
          <p:nvPr/>
        </p:nvSpPr>
        <p:spPr>
          <a:xfrm rot="16200000">
            <a:off x="9158506" y="1608387"/>
            <a:ext cx="183610" cy="115933"/>
          </a:xfrm>
          <a:prstGeom prst="triangle">
            <a:avLst/>
          </a:prstGeom>
          <a:solidFill>
            <a:srgbClr val="FF3300">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7200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50000"/>
              </a:lnSpc>
            </a:pPr>
            <a:endParaRPr kumimoji="1" lang="ja-JP" altLang="en-US" sz="1200" b="1" spc="300" dirty="0">
              <a:solidFill>
                <a:schemeClr val="bg1"/>
              </a:solidFill>
            </a:endParaRPr>
          </a:p>
        </p:txBody>
      </p:sp>
      <p:sp>
        <p:nvSpPr>
          <p:cNvPr id="52" name="二等辺三角形 51">
            <a:extLst>
              <a:ext uri="{FF2B5EF4-FFF2-40B4-BE49-F238E27FC236}">
                <a16:creationId xmlns:a16="http://schemas.microsoft.com/office/drawing/2014/main" id="{F62C76F3-A67D-16EB-F850-6237FBAB0CA1}"/>
              </a:ext>
            </a:extLst>
          </p:cNvPr>
          <p:cNvSpPr/>
          <p:nvPr/>
        </p:nvSpPr>
        <p:spPr>
          <a:xfrm rot="16200000">
            <a:off x="9132585" y="2580357"/>
            <a:ext cx="183610" cy="115933"/>
          </a:xfrm>
          <a:prstGeom prst="triangle">
            <a:avLst/>
          </a:prstGeom>
          <a:solidFill>
            <a:srgbClr val="FF3300">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7200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50000"/>
              </a:lnSpc>
            </a:pPr>
            <a:endParaRPr kumimoji="1" lang="ja-JP" altLang="en-US" sz="1200" b="1" spc="300" dirty="0">
              <a:solidFill>
                <a:schemeClr val="bg1"/>
              </a:solidFill>
            </a:endParaRPr>
          </a:p>
        </p:txBody>
      </p:sp>
      <p:sp>
        <p:nvSpPr>
          <p:cNvPr id="54" name="二等辺三角形 53">
            <a:extLst>
              <a:ext uri="{FF2B5EF4-FFF2-40B4-BE49-F238E27FC236}">
                <a16:creationId xmlns:a16="http://schemas.microsoft.com/office/drawing/2014/main" id="{CE1FBFB9-4347-0B3B-E8FF-4DDB48EDDD2D}"/>
              </a:ext>
            </a:extLst>
          </p:cNvPr>
          <p:cNvSpPr/>
          <p:nvPr/>
        </p:nvSpPr>
        <p:spPr>
          <a:xfrm rot="16200000">
            <a:off x="9063573" y="4747704"/>
            <a:ext cx="183610" cy="115933"/>
          </a:xfrm>
          <a:prstGeom prst="triangle">
            <a:avLst/>
          </a:prstGeom>
          <a:solidFill>
            <a:srgbClr val="FF3300">
              <a:alpha val="70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7200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ct val="150000"/>
              </a:lnSpc>
            </a:pPr>
            <a:endParaRPr kumimoji="1" lang="ja-JP" altLang="en-US" sz="1200" b="1" spc="300" dirty="0">
              <a:solidFill>
                <a:schemeClr val="bg1"/>
              </a:solidFill>
            </a:endParaRPr>
          </a:p>
        </p:txBody>
      </p:sp>
      <p:sp>
        <p:nvSpPr>
          <p:cNvPr id="48" name="テキスト ボックス 47">
            <a:extLst>
              <a:ext uri="{FF2B5EF4-FFF2-40B4-BE49-F238E27FC236}">
                <a16:creationId xmlns:a16="http://schemas.microsoft.com/office/drawing/2014/main" id="{70FAE383-663A-BC91-52AD-5971BDE26A13}"/>
              </a:ext>
            </a:extLst>
          </p:cNvPr>
          <p:cNvSpPr txBox="1"/>
          <p:nvPr/>
        </p:nvSpPr>
        <p:spPr bwMode="auto">
          <a:xfrm>
            <a:off x="3656693" y="6586946"/>
            <a:ext cx="3240000" cy="223138"/>
          </a:xfrm>
          <a:prstGeom prst="rect">
            <a:avLst/>
          </a:prstGeom>
          <a:noFill/>
          <a:ln w="9525">
            <a:noFill/>
            <a:miter lim="800000"/>
            <a:headEnd/>
            <a:tailEnd/>
          </a:ln>
          <a:effectLst/>
        </p:spPr>
        <p:txBody>
          <a:bodyPr wrap="square">
            <a:spAutoFit/>
          </a:bodyPr>
          <a:lstStyle/>
          <a:p>
            <a:r>
              <a:rPr lang="ja-JP" altLang="en-US" sz="850" kern="100" dirty="0">
                <a:solidFill>
                  <a:schemeClr val="bg1"/>
                </a:solidFill>
                <a:latin typeface="游ゴシック" panose="020B0400000000000000" pitchFamily="50" charset="-128"/>
                <a:ea typeface="游ゴシック" panose="020B0400000000000000" pitchFamily="50" charset="-128"/>
                <a:cs typeface="Courier New" panose="02070309020205020404" pitchFamily="49" charset="0"/>
              </a:rPr>
              <a:t>　＊タイアップなどメディア掲載費用は全てグロス、外税です</a:t>
            </a:r>
            <a:endParaRPr lang="ja-JP" altLang="ja-JP" sz="850" kern="100" dirty="0">
              <a:solidFill>
                <a:schemeClr val="bg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6" name="テキスト ボックス 55">
            <a:extLst>
              <a:ext uri="{FF2B5EF4-FFF2-40B4-BE49-F238E27FC236}">
                <a16:creationId xmlns:a16="http://schemas.microsoft.com/office/drawing/2014/main" id="{73E9FE9C-DAF4-3B3B-7ECD-C1AE1A6C0CFE}"/>
              </a:ext>
            </a:extLst>
          </p:cNvPr>
          <p:cNvSpPr txBox="1"/>
          <p:nvPr/>
        </p:nvSpPr>
        <p:spPr bwMode="auto">
          <a:xfrm>
            <a:off x="413569" y="6021288"/>
            <a:ext cx="5894375" cy="400110"/>
          </a:xfrm>
          <a:prstGeom prst="rect">
            <a:avLst/>
          </a:prstGeom>
          <a:noFill/>
          <a:ln w="9525">
            <a:noFill/>
            <a:miter lim="800000"/>
            <a:headEnd/>
            <a:tailEnd/>
          </a:ln>
          <a:effectLst/>
        </p:spPr>
        <p:txBody>
          <a:bodyPr wrap="square">
            <a:spAutoFit/>
          </a:bodyPr>
          <a:lstStyle/>
          <a:p>
            <a:r>
              <a:rPr lang="en-US" altLang="ja-JP" sz="1000" dirty="0">
                <a:highlight>
                  <a:srgbClr val="D5C5C3"/>
                </a:highlight>
              </a:rPr>
              <a:t>※</a:t>
            </a:r>
            <a:r>
              <a:rPr lang="ja-JP" altLang="en-US" sz="1000" dirty="0">
                <a:highlight>
                  <a:srgbClr val="D5C5C3"/>
                </a:highlight>
              </a:rPr>
              <a:t>ネイティブ型タイアップ制作要綱の詳細については、下記の資料をご覧ください。 </a:t>
            </a:r>
            <a:r>
              <a:rPr lang="en-US" altLang="ja-JP" sz="1000" dirty="0">
                <a:highlight>
                  <a:srgbClr val="D5C5C3"/>
                </a:highlight>
                <a:hlinkClick r:id="rId10"/>
              </a:rPr>
              <a:t>https://special.nikkeibp.co.jp/atclh/manual/native/index.html</a:t>
            </a:r>
            <a:endParaRPr lang="ja-JP" altLang="en-US" sz="1000" dirty="0">
              <a:highlight>
                <a:srgbClr val="D5C5C3"/>
              </a:highlight>
            </a:endParaRPr>
          </a:p>
        </p:txBody>
      </p:sp>
      <p:pic>
        <p:nvPicPr>
          <p:cNvPr id="1026" name="Picture 2" descr="ツイッター x 新しいロゴ x 丸 の アイコン">
            <a:extLst>
              <a:ext uri="{FF2B5EF4-FFF2-40B4-BE49-F238E27FC236}">
                <a16:creationId xmlns:a16="http://schemas.microsoft.com/office/drawing/2014/main" id="{B7B9BDD1-3E49-73B2-654B-B50674DFD6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4188" y="5063573"/>
            <a:ext cx="493225" cy="360285"/>
          </a:xfrm>
          <a:prstGeom prst="rect">
            <a:avLst/>
          </a:prstGeom>
          <a:noFill/>
          <a:extLst>
            <a:ext uri="{909E8E84-426E-40DD-AFC4-6F175D3DCCD1}">
              <a14:hiddenFill xmlns:a14="http://schemas.microsoft.com/office/drawing/2010/main">
                <a:solidFill>
                  <a:srgbClr val="FFFFFF"/>
                </a:solidFill>
              </a14:hiddenFill>
            </a:ext>
          </a:extLst>
        </p:spPr>
      </p:pic>
      <p:pic>
        <p:nvPicPr>
          <p:cNvPr id="55" name="図 54" descr="テーブル&#10;&#10;AI 生成コンテンツは誤りを含む可能性があります。">
            <a:extLst>
              <a:ext uri="{FF2B5EF4-FFF2-40B4-BE49-F238E27FC236}">
                <a16:creationId xmlns:a16="http://schemas.microsoft.com/office/drawing/2014/main" id="{C12F9B5E-3027-4C65-9D5E-BB2A93E75B10}"/>
              </a:ext>
            </a:extLst>
          </p:cNvPr>
          <p:cNvPicPr>
            <a:picLocks noChangeAspect="1"/>
          </p:cNvPicPr>
          <p:nvPr/>
        </p:nvPicPr>
        <p:blipFill>
          <a:blip r:embed="rId12"/>
          <a:srcRect t="-1" b="48090"/>
          <a:stretch>
            <a:fillRect/>
          </a:stretch>
        </p:blipFill>
        <p:spPr>
          <a:xfrm>
            <a:off x="5643281" y="4427145"/>
            <a:ext cx="568258" cy="126609"/>
          </a:xfrm>
          <a:prstGeom prst="rect">
            <a:avLst/>
          </a:prstGeom>
        </p:spPr>
      </p:pic>
      <p:sp>
        <p:nvSpPr>
          <p:cNvPr id="57" name="タイトル 1">
            <a:extLst>
              <a:ext uri="{FF2B5EF4-FFF2-40B4-BE49-F238E27FC236}">
                <a16:creationId xmlns:a16="http://schemas.microsoft.com/office/drawing/2014/main" id="{71716614-17AC-ABDC-1B60-8A6A7E47373F}"/>
              </a:ext>
            </a:extLst>
          </p:cNvPr>
          <p:cNvSpPr txBox="1">
            <a:spLocks/>
          </p:cNvSpPr>
          <p:nvPr/>
        </p:nvSpPr>
        <p:spPr>
          <a:xfrm>
            <a:off x="337534" y="844970"/>
            <a:ext cx="11342687" cy="4111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kumimoji="1" sz="2400" b="1" i="0" kern="1200" spc="300">
                <a:solidFill>
                  <a:schemeClr val="tx1"/>
                </a:solidFill>
                <a:latin typeface="+mj-lt"/>
                <a:ea typeface="+mj-ea"/>
                <a:cs typeface="+mj-cs"/>
              </a:defRPr>
            </a:lvl1pPr>
          </a:lstStyle>
          <a:p>
            <a:r>
              <a:rPr lang="ja-JP" altLang="en-US" sz="1800" spc="190" dirty="0"/>
              <a:t>日経ウーマン </a:t>
            </a:r>
            <a:r>
              <a:rPr lang="en-US" altLang="ja-JP" sz="1800" spc="190" dirty="0"/>
              <a:t>Web</a:t>
            </a:r>
            <a:r>
              <a:rPr lang="ja-JP" altLang="en-US" sz="1800" spc="190" dirty="0"/>
              <a:t>スタイルでコンテンツを読者に訴求！</a:t>
            </a:r>
            <a:endParaRPr lang="ja-JP" altLang="en-US" sz="1800" dirty="0"/>
          </a:p>
        </p:txBody>
      </p:sp>
      <p:sp>
        <p:nvSpPr>
          <p:cNvPr id="58" name="正方形/長方形 57">
            <a:extLst>
              <a:ext uri="{FF2B5EF4-FFF2-40B4-BE49-F238E27FC236}">
                <a16:creationId xmlns:a16="http://schemas.microsoft.com/office/drawing/2014/main" id="{75B866E3-6B89-8B97-17BD-2B681321985E}"/>
              </a:ext>
            </a:extLst>
          </p:cNvPr>
          <p:cNvSpPr/>
          <p:nvPr/>
        </p:nvSpPr>
        <p:spPr>
          <a:xfrm>
            <a:off x="3781071" y="5787859"/>
            <a:ext cx="6658952" cy="215444"/>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r>
              <a:rPr lang="ja-JP" altLang="en-US" sz="800" b="1" spc="300" dirty="0">
                <a:latin typeface="+mn-ea"/>
              </a:rPr>
              <a:t>・プレミアムプランは、外部誘導も使用</a:t>
            </a:r>
            <a:endParaRPr lang="en-US" altLang="ja-JP" sz="800" b="1" spc="300" dirty="0">
              <a:latin typeface="+mn-ea"/>
            </a:endParaRPr>
          </a:p>
        </p:txBody>
      </p:sp>
      <p:pic>
        <p:nvPicPr>
          <p:cNvPr id="60" name="図 59">
            <a:extLst>
              <a:ext uri="{FF2B5EF4-FFF2-40B4-BE49-F238E27FC236}">
                <a16:creationId xmlns:a16="http://schemas.microsoft.com/office/drawing/2014/main" id="{7633DDF5-0F65-F4F8-C4D8-84BFEFE3B060}"/>
              </a:ext>
            </a:extLst>
          </p:cNvPr>
          <p:cNvPicPr>
            <a:picLocks noChangeAspect="1"/>
          </p:cNvPicPr>
          <p:nvPr/>
        </p:nvPicPr>
        <p:blipFill>
          <a:blip r:embed="rId13"/>
          <a:srcRect l="18919" r="39442" b="30389"/>
          <a:stretch>
            <a:fillRect/>
          </a:stretch>
        </p:blipFill>
        <p:spPr>
          <a:xfrm>
            <a:off x="7047582" y="920883"/>
            <a:ext cx="1970777" cy="5637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7232642"/>
      </p:ext>
    </p:extLst>
  </p:cSld>
  <p:clrMapOvr>
    <a:masterClrMapping/>
  </p:clrMapOvr>
</p:sld>
</file>

<file path=ppt/theme/theme1.xml><?xml version="1.0" encoding="utf-8"?>
<a:theme xmlns:a="http://schemas.openxmlformats.org/drawingml/2006/main" name="6_Office テーマ">
  <a:themeElements>
    <a:clrScheme name="xwoman">
      <a:dk1>
        <a:sysClr val="windowText" lastClr="000000"/>
      </a:dk1>
      <a:lt1>
        <a:sysClr val="window" lastClr="FFFFFF"/>
      </a:lt1>
      <a:dk2>
        <a:srgbClr val="E5BC3F"/>
      </a:dk2>
      <a:lt2>
        <a:srgbClr val="E7E6E6"/>
      </a:lt2>
      <a:accent1>
        <a:srgbClr val="AC8E3C"/>
      </a:accent1>
      <a:accent2>
        <a:srgbClr val="C64648"/>
      </a:accent2>
      <a:accent3>
        <a:srgbClr val="FF6600"/>
      </a:accent3>
      <a:accent4>
        <a:srgbClr val="E5FF00"/>
      </a:accent4>
      <a:accent5>
        <a:srgbClr val="FF3C5F"/>
      </a:accent5>
      <a:accent6>
        <a:srgbClr val="00B0F0"/>
      </a:accent6>
      <a:hlink>
        <a:srgbClr val="BC0865"/>
      </a:hlink>
      <a:folHlink>
        <a:srgbClr val="954F72"/>
      </a:folHlink>
    </a:clrScheme>
    <a:fontScheme name="ユーザー定義 3">
      <a:majorFont>
        <a:latin typeface="Trebuchet MS"/>
        <a:ea typeface="游ゴシック"/>
        <a:cs typeface=""/>
      </a:majorFont>
      <a:minorFont>
        <a:latin typeface="Trebuchet MS"/>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alpha val="70000"/>
          </a:schemeClr>
        </a:solidFill>
        <a:ln w="19050">
          <a:noFill/>
          <a:prstDash val="solid"/>
        </a:ln>
      </a:spPr>
      <a:bodyPr rot="0" spcFirstLastPara="0" vertOverflow="overflow" horzOverflow="overflow" vert="horz" wrap="square" lIns="0" tIns="0" rIns="0" bIns="72000" numCol="1" spcCol="0" rtlCol="0" fromWordArt="0" anchor="t" anchorCtr="0" forceAA="0" compatLnSpc="1">
        <a:prstTxWarp prst="textNoShape">
          <a:avLst/>
        </a:prstTxWarp>
        <a:spAutoFit/>
      </a:bodyPr>
      <a:lstStyle>
        <a:defPPr algn="ctr">
          <a:lnSpc>
            <a:spcPct val="150000"/>
          </a:lnSpc>
          <a:defRPr kumimoji="1" sz="1200" b="1" spc="3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bwMode="auto">
        <a:noFill/>
        <a:ln w="9525">
          <a:noFill/>
          <a:miter lim="800000"/>
          <a:headEnd/>
          <a:tailEnd/>
        </a:ln>
        <a:effectLst/>
      </a:spPr>
      <a:bodyPr wrap="none" lIns="0" tIns="0" rIns="0" bIns="0">
        <a:spAutoFit/>
      </a:bodyPr>
      <a:lstStyle>
        <a:defPPr algn="ctr">
          <a:defRPr sz="2400" b="1" spc="300" dirty="0" smtClean="0">
            <a:latin typeface="+mn-ea"/>
            <a:cs typeface="メイリオ"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テーマ">
  <a:themeElements>
    <a:clrScheme name="xwoman">
      <a:dk1>
        <a:sysClr val="windowText" lastClr="000000"/>
      </a:dk1>
      <a:lt1>
        <a:sysClr val="window" lastClr="FFFFFF"/>
      </a:lt1>
      <a:dk2>
        <a:srgbClr val="E5BC3F"/>
      </a:dk2>
      <a:lt2>
        <a:srgbClr val="E7E6E6"/>
      </a:lt2>
      <a:accent1>
        <a:srgbClr val="AC8E3C"/>
      </a:accent1>
      <a:accent2>
        <a:srgbClr val="C64648"/>
      </a:accent2>
      <a:accent3>
        <a:srgbClr val="FF6600"/>
      </a:accent3>
      <a:accent4>
        <a:srgbClr val="E5FF00"/>
      </a:accent4>
      <a:accent5>
        <a:srgbClr val="FF3C5F"/>
      </a:accent5>
      <a:accent6>
        <a:srgbClr val="00B0F0"/>
      </a:accent6>
      <a:hlink>
        <a:srgbClr val="BC0865"/>
      </a:hlink>
      <a:folHlink>
        <a:srgbClr val="954F72"/>
      </a:folHlink>
    </a:clrScheme>
    <a:fontScheme name="ユーザー定義 3">
      <a:majorFont>
        <a:latin typeface="Trebuchet MS"/>
        <a:ea typeface="游ゴシック"/>
        <a:cs typeface=""/>
      </a:majorFont>
      <a:minorFont>
        <a:latin typeface="Trebuchet MS"/>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alpha val="70000"/>
          </a:schemeClr>
        </a:solidFill>
        <a:ln w="19050">
          <a:noFill/>
          <a:prstDash val="solid"/>
        </a:ln>
      </a:spPr>
      <a:bodyPr rot="0" spcFirstLastPara="0" vertOverflow="overflow" horzOverflow="overflow" vert="horz" wrap="square" lIns="0" tIns="0" rIns="0" bIns="72000" numCol="1" spcCol="0" rtlCol="0" fromWordArt="0" anchor="t" anchorCtr="0" forceAA="0" compatLnSpc="1">
        <a:prstTxWarp prst="textNoShape">
          <a:avLst/>
        </a:prstTxWarp>
        <a:spAutoFit/>
      </a:bodyPr>
      <a:lstStyle>
        <a:defPPr algn="ctr">
          <a:lnSpc>
            <a:spcPct val="150000"/>
          </a:lnSpc>
          <a:defRPr kumimoji="1" sz="1200" b="1" spc="3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bwMode="auto">
        <a:noFill/>
        <a:ln w="9525">
          <a:noFill/>
          <a:miter lim="800000"/>
          <a:headEnd/>
          <a:tailEnd/>
        </a:ln>
        <a:effectLst/>
      </a:spPr>
      <a:bodyPr wrap="none" lIns="0" tIns="0" rIns="0" bIns="0">
        <a:spAutoFit/>
      </a:bodyPr>
      <a:lstStyle>
        <a:defPPr algn="ctr">
          <a:defRPr sz="2400" b="1" spc="300" dirty="0" smtClean="0">
            <a:latin typeface="+mn-ea"/>
            <a:cs typeface="メイリオ"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アトラス">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アトラス">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トラス">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Override>
</file>

<file path=ppt/theme/themeOverride3.xml><?xml version="1.0" encoding="utf-8"?>
<a:themeOverride xmlns:a="http://schemas.openxmlformats.org/drawingml/2006/main">
  <a:clrScheme name="アトラス">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アトラス">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トラス">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Override>
</file>

<file path=ppt/theme/themeOverride4.xml><?xml version="1.0" encoding="utf-8"?>
<a:themeOverride xmlns:a="http://schemas.openxmlformats.org/drawingml/2006/main">
  <a:clrScheme name="アトラス">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アトラス">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トラス">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Override>
</file>

<file path=ppt/theme/themeOverride5.xml><?xml version="1.0" encoding="utf-8"?>
<a:themeOverride xmlns:a="http://schemas.openxmlformats.org/drawingml/2006/main">
  <a:clrScheme name="アトラス">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アトラス">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トラス">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Override>
</file>

<file path=ppt/theme/themeOverride6.xml><?xml version="1.0" encoding="utf-8"?>
<a:themeOverride xmlns:a="http://schemas.openxmlformats.org/drawingml/2006/main">
  <a:clrScheme name="アトラス">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アトラス">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トラス">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5099__x8003_ xmlns="dc369000-971c-4de2-98e9-ecd6e5b4885d" xsi:nil="true"/>
    <TaxCatchAll xmlns="eb54e04a-f2ad-4feb-b211-739ca8db5bc3" xsi:nil="true"/>
    <lcf76f155ced4ddcb4097134ff3c332f xmlns="dc369000-971c-4de2-98e9-ecd6e5b4885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A51BCF592701B74FB95E0F63F34B3E8C" ma:contentTypeVersion="20" ma:contentTypeDescription="新しいドキュメントを作成します。" ma:contentTypeScope="" ma:versionID="64d2c69f2b3d66bf60e160d510b1c92a">
  <xsd:schema xmlns:xsd="http://www.w3.org/2001/XMLSchema" xmlns:xs="http://www.w3.org/2001/XMLSchema" xmlns:p="http://schemas.microsoft.com/office/2006/metadata/properties" xmlns:ns2="dc369000-971c-4de2-98e9-ecd6e5b4885d" xmlns:ns3="eb54e04a-f2ad-4feb-b211-739ca8db5bc3" targetNamespace="http://schemas.microsoft.com/office/2006/metadata/properties" ma:root="true" ma:fieldsID="329180797ca92357aa07610b1d614669" ns2:_="" ns3:_="">
    <xsd:import namespace="dc369000-971c-4de2-98e9-ecd6e5b4885d"/>
    <xsd:import namespace="eb54e04a-f2ad-4feb-b211-739ca8db5bc3"/>
    <xsd:element name="properties">
      <xsd:complexType>
        <xsd:sequence>
          <xsd:element name="documentManagement">
            <xsd:complexType>
              <xsd:all>
                <xsd:element ref="ns2:_x5099__x8003_"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369000-971c-4de2-98e9-ecd6e5b4885d" elementFormDefault="qualified">
    <xsd:import namespace="http://schemas.microsoft.com/office/2006/documentManagement/types"/>
    <xsd:import namespace="http://schemas.microsoft.com/office/infopath/2007/PartnerControls"/>
    <xsd:element name="_x5099__x8003_" ma:index="8" nillable="true" ma:displayName="備考" ma:internalName="_x5099__x800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54bca362-144e-4619-a219-53031a33eb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54e04a-f2ad-4feb-b211-739ca8db5bc3"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bc8e9ca5-de69-4118-913c-c881dbe0963c}" ma:internalName="TaxCatchAll" ma:showField="CatchAllData" ma:web="eb54e04a-f2ad-4feb-b211-739ca8db5b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629194-5083-47F8-A6D1-4D08EB42E9DE}">
  <ds:schemaRefs>
    <ds:schemaRef ds:uri="http://schemas.microsoft.com/office/2006/documentManagement/types"/>
    <ds:schemaRef ds:uri="eb54e04a-f2ad-4feb-b211-739ca8db5bc3"/>
    <ds:schemaRef ds:uri="http://schemas.openxmlformats.org/package/2006/metadata/core-properties"/>
    <ds:schemaRef ds:uri="dc369000-971c-4de2-98e9-ecd6e5b4885d"/>
    <ds:schemaRef ds:uri="http://www.w3.org/XML/1998/namespace"/>
    <ds:schemaRef ds:uri="http://purl.org/dc/elements/1.1/"/>
    <ds:schemaRef ds:uri="http://schemas.microsoft.com/office/2006/metadata/properties"/>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DC709E16-8C66-4578-9F48-5E7FBD79123C}"/>
</file>

<file path=customXml/itemProps3.xml><?xml version="1.0" encoding="utf-8"?>
<ds:datastoreItem xmlns:ds="http://schemas.openxmlformats.org/officeDocument/2006/customXml" ds:itemID="{F8AAA420-4B8C-4011-8633-C7DB2C465D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30090</TotalTime>
  <Words>5761</Words>
  <Application>Microsoft Office PowerPoint</Application>
  <PresentationFormat>ワイド画面</PresentationFormat>
  <Paragraphs>902</Paragraphs>
  <Slides>29</Slides>
  <Notes>12</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29</vt:i4>
      </vt:variant>
    </vt:vector>
  </HeadingPairs>
  <TitlesOfParts>
    <vt:vector size="36" baseType="lpstr">
      <vt:lpstr>ＭＳ Ｐゴシック</vt:lpstr>
      <vt:lpstr>Yu Gothic</vt:lpstr>
      <vt:lpstr>Yu Gothic</vt:lpstr>
      <vt:lpstr>Arial</vt:lpstr>
      <vt:lpstr>Trebuchet MS</vt:lpstr>
      <vt:lpstr>6_Office テーマ</vt:lpstr>
      <vt:lpstr>7_Office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伊藤 香央里</dc:creator>
  <cp:lastModifiedBy>石本 桜子</cp:lastModifiedBy>
  <cp:revision>1484</cp:revision>
  <cp:lastPrinted>2026-02-06T09:07:04Z</cp:lastPrinted>
  <dcterms:created xsi:type="dcterms:W3CDTF">2018-05-31T02:25:52Z</dcterms:created>
  <dcterms:modified xsi:type="dcterms:W3CDTF">2026-04-06T00:55:35Z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0x010100A51BCF592701B74FB95E0F63F34B3E8C</vt:lpwstr>
  </property>
  <property fmtid="{D5CDD505-2E9C-101B-9397-08002B2CF9AE}" pid="3" name="MediaServiceImageTags">
    <vt:lpwstr/>
  </property>
</Properties>
</file>