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417" r:id="rId3"/>
    <p:sldId id="527" r:id="rId4"/>
    <p:sldId id="538" r:id="rId5"/>
    <p:sldId id="440" r:id="rId6"/>
    <p:sldId id="520" r:id="rId7"/>
    <p:sldId id="529" r:id="rId8"/>
    <p:sldId id="429" r:id="rId9"/>
    <p:sldId id="528" r:id="rId10"/>
    <p:sldId id="539" r:id="rId11"/>
  </p:sldIdLst>
  <p:sldSz cx="9144000" cy="6858000" type="screen4x3"/>
  <p:notesSz cx="6635750" cy="97663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  <p15:guide id="3" orient="horz" pos="3076" userDrawn="1">
          <p15:clr>
            <a:srgbClr val="A4A3A4"/>
          </p15:clr>
        </p15:guide>
        <p15:guide id="4" pos="209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92"/>
    <a:srgbClr val="337070"/>
    <a:srgbClr val="449896"/>
    <a:srgbClr val="33CCCC"/>
    <a:srgbClr val="FFFFFF"/>
    <a:srgbClr val="D9D9D9"/>
    <a:srgbClr val="66FFFF"/>
    <a:srgbClr val="DEE3E4"/>
    <a:srgbClr val="DCE6E6"/>
    <a:srgbClr val="E3E6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淡色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/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20" autoAdjust="0"/>
    <p:restoredTop sz="92256" autoAdjust="0"/>
  </p:normalViewPr>
  <p:slideViewPr>
    <p:cSldViewPr snapToGrid="0">
      <p:cViewPr varScale="1">
        <p:scale>
          <a:sx n="117" d="100"/>
          <a:sy n="117" d="100"/>
        </p:scale>
        <p:origin x="1974" y="84"/>
      </p:cViewPr>
      <p:guideLst>
        <p:guide orient="horz" pos="1026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202" y="90"/>
      </p:cViewPr>
      <p:guideLst>
        <p:guide orient="horz" pos="3108"/>
        <p:guide pos="2122"/>
        <p:guide orient="horz" pos="3076"/>
        <p:guide pos="20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874501" cy="487136"/>
          </a:xfrm>
          <a:prstGeom prst="rect">
            <a:avLst/>
          </a:prstGeom>
        </p:spPr>
        <p:txBody>
          <a:bodyPr vert="horz" lIns="89484" tIns="44743" rIns="89484" bIns="4474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759686" y="4"/>
            <a:ext cx="2874501" cy="487136"/>
          </a:xfrm>
          <a:prstGeom prst="rect">
            <a:avLst/>
          </a:prstGeom>
        </p:spPr>
        <p:txBody>
          <a:bodyPr vert="horz" wrap="square" lIns="89484" tIns="44743" rIns="89484" bIns="44743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B01BA448-D4EC-4AE9-AF43-DC90D80F7CEC}" type="datetime1">
              <a:rPr lang="ja-JP" altLang="en-US"/>
              <a:pPr>
                <a:defRPr/>
              </a:pPr>
              <a:t>2021/10/6</a:t>
            </a:fld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3" y="9277595"/>
            <a:ext cx="2874501" cy="487136"/>
          </a:xfrm>
          <a:prstGeom prst="rect">
            <a:avLst/>
          </a:prstGeom>
        </p:spPr>
        <p:txBody>
          <a:bodyPr vert="horz" lIns="89484" tIns="44743" rIns="89484" bIns="4474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759686" y="9277595"/>
            <a:ext cx="2874501" cy="487136"/>
          </a:xfrm>
          <a:prstGeom prst="rect">
            <a:avLst/>
          </a:prstGeom>
        </p:spPr>
        <p:txBody>
          <a:bodyPr vert="horz" wrap="square" lIns="89484" tIns="44743" rIns="89484" bIns="44743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573BCE15-ACD6-4187-B6F6-F7F449113DD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53888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874501" cy="487136"/>
          </a:xfrm>
          <a:prstGeom prst="rect">
            <a:avLst/>
          </a:prstGeom>
        </p:spPr>
        <p:txBody>
          <a:bodyPr vert="horz" lIns="89484" tIns="44743" rIns="89484" bIns="4474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759686" y="4"/>
            <a:ext cx="2874501" cy="487136"/>
          </a:xfrm>
          <a:prstGeom prst="rect">
            <a:avLst/>
          </a:prstGeom>
        </p:spPr>
        <p:txBody>
          <a:bodyPr vert="horz" wrap="square" lIns="89484" tIns="44743" rIns="89484" bIns="44743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5B4B787A-5F66-444E-A706-C12392F9CBC9}" type="datetime1">
              <a:rPr lang="ja-JP" altLang="en-US"/>
              <a:pPr>
                <a:defRPr/>
              </a:pPr>
              <a:t>2021/10/6</a:t>
            </a:fld>
            <a:endParaRPr lang="en-US" altLang="ja-JP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877888" y="733425"/>
            <a:ext cx="4881562" cy="3662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484" tIns="44743" rIns="89484" bIns="44743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63108" y="4640368"/>
            <a:ext cx="5309538" cy="4392084"/>
          </a:xfrm>
          <a:prstGeom prst="rect">
            <a:avLst/>
          </a:prstGeom>
        </p:spPr>
        <p:txBody>
          <a:bodyPr vert="horz" wrap="square" lIns="89484" tIns="44743" rIns="89484" bIns="4474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3" y="9277595"/>
            <a:ext cx="2874501" cy="487136"/>
          </a:xfrm>
          <a:prstGeom prst="rect">
            <a:avLst/>
          </a:prstGeom>
        </p:spPr>
        <p:txBody>
          <a:bodyPr vert="horz" lIns="89484" tIns="44743" rIns="89484" bIns="4474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759686" y="9277595"/>
            <a:ext cx="2874501" cy="487136"/>
          </a:xfrm>
          <a:prstGeom prst="rect">
            <a:avLst/>
          </a:prstGeom>
        </p:spPr>
        <p:txBody>
          <a:bodyPr vert="horz" wrap="square" lIns="89484" tIns="44743" rIns="89484" bIns="44743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B201CA2-B1E5-4552-AC9D-A6DAC5A1D8E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38106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946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7E75B3-8C01-4EB5-92E7-B9E748A62B6F}" type="slidenum">
              <a:rPr lang="ja-JP" altLang="en-US" smtClean="0"/>
              <a:pPr/>
              <a:t>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759686" y="9277595"/>
            <a:ext cx="2874501" cy="48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484" tIns="44743" rIns="89484" bIns="44743" anchor="b"/>
          <a:lstStyle/>
          <a:p>
            <a:pPr algn="r"/>
            <a:fld id="{9F894297-7A13-442F-A17C-1E1159AE395C}" type="slidenum">
              <a:rPr lang="en-US" altLang="ja-JP" sz="1100" b="1">
                <a:solidFill>
                  <a:srgbClr val="000000"/>
                </a:solidFill>
              </a:rPr>
              <a:pPr algn="r"/>
              <a:t>2</a:t>
            </a:fld>
            <a:endParaRPr lang="en-US" altLang="ja-JP" sz="1100" b="1">
              <a:solidFill>
                <a:srgbClr val="000000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28612F-712D-4ABD-A694-F6FC30E5C595}" type="slidenum">
              <a:rPr lang="en-US" altLang="ja-JP" b="1" smtClean="0">
                <a:solidFill>
                  <a:srgbClr val="000000"/>
                </a:solidFill>
                <a:latin typeface="Arial" charset="0"/>
              </a:rPr>
              <a:pPr/>
              <a:t>5</a:t>
            </a:fld>
            <a:endParaRPr lang="en-US" altLang="ja-JP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E1C0E8-A5E8-4AD3-8D9F-E66F3C926EF3}" type="slidenum">
              <a:rPr lang="en-US" altLang="ja-JP" b="1" smtClean="0">
                <a:solidFill>
                  <a:srgbClr val="000000"/>
                </a:solidFill>
                <a:latin typeface="Arial" charset="0"/>
              </a:rPr>
              <a:pPr/>
              <a:t>6</a:t>
            </a:fld>
            <a:endParaRPr lang="en-US" altLang="ja-JP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759686" y="9277595"/>
            <a:ext cx="2874501" cy="48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484" tIns="44743" rIns="89484" bIns="44743" anchor="b"/>
          <a:lstStyle/>
          <a:p>
            <a:pPr algn="r"/>
            <a:fld id="{FFFD11C3-DEBE-49E9-AD6B-DAC914CFBBC9}" type="slidenum">
              <a:rPr lang="en-US" altLang="ja-JP" sz="1100" b="1">
                <a:solidFill>
                  <a:srgbClr val="000000"/>
                </a:solidFill>
              </a:rPr>
              <a:pPr algn="r"/>
              <a:t>8</a:t>
            </a:fld>
            <a:endParaRPr lang="en-US" altLang="ja-JP" sz="1100" b="1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5"/>
          <p:cNvSpPr txBox="1">
            <a:spLocks/>
          </p:cNvSpPr>
          <p:nvPr userDrawn="1"/>
        </p:nvSpPr>
        <p:spPr bwMode="auto">
          <a:xfrm>
            <a:off x="8243888" y="6538913"/>
            <a:ext cx="900112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DE9F8881-53AE-4597-A5EE-E6A45E150E0C}" type="slidenum">
              <a:rPr lang="ja-JP" altLang="en-US" sz="160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pPr algn="r" eaLnBrk="1" hangingPunct="1">
                <a:defRPr/>
              </a:pPr>
              <a:t>‹#›</a:t>
            </a:fld>
            <a:endParaRPr lang="en-US" altLang="ja-JP" sz="160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E362D-A764-463F-AF8D-C7C8EFC18250}" type="datetime1">
              <a:rPr lang="ja-JP" altLang="en-US"/>
              <a:pPr>
                <a:defRPr/>
              </a:pPr>
              <a:t>2021/10/6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D67F344-757A-4B6A-990A-132E6E4FFF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D0AEB44-EC19-4E74-8024-BCCF33AE7C2F}"/>
              </a:ext>
            </a:extLst>
          </p:cNvPr>
          <p:cNvSpPr/>
          <p:nvPr userDrawn="1"/>
        </p:nvSpPr>
        <p:spPr>
          <a:xfrm>
            <a:off x="6915705" y="5655076"/>
            <a:ext cx="2050742" cy="1066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802AB3F-6BF3-443B-9459-80CA6FA57C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67" y="5877426"/>
            <a:ext cx="1712017" cy="5447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CB60E162-9531-494E-9B97-25B6AD88A9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2725"/>
            <a:ext cx="9144000" cy="295275"/>
          </a:xfrm>
          <a:prstGeom prst="rect">
            <a:avLst/>
          </a:prstGeom>
        </p:spPr>
      </p:pic>
      <p:sp>
        <p:nvSpPr>
          <p:cNvPr id="2" name="Rectangle 6"/>
          <p:cNvSpPr txBox="1">
            <a:spLocks noChangeArrowheads="1"/>
          </p:cNvSpPr>
          <p:nvPr userDrawn="1"/>
        </p:nvSpPr>
        <p:spPr bwMode="auto">
          <a:xfrm>
            <a:off x="8510310" y="6572533"/>
            <a:ext cx="6429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3B732F7B-34F2-4639-AC36-515240D25181}" type="slidenum">
              <a:rPr lang="en-US" altLang="ja-JP" sz="140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 algn="r" eaLnBrk="1" hangingPunct="1">
                <a:defRPr/>
              </a:pPr>
              <a:t>‹#›</a:t>
            </a:fld>
            <a:endParaRPr lang="en-US" altLang="ja-JP" sz="1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E02BAAD-69C9-46AD-B5B8-042976F8A2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4375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FD1EA3E-70A0-445C-B7B5-7AEDB679B50B}"/>
              </a:ext>
            </a:extLst>
          </p:cNvPr>
          <p:cNvSpPr txBox="1"/>
          <p:nvPr userDrawn="1"/>
        </p:nvSpPr>
        <p:spPr>
          <a:xfrm>
            <a:off x="323528" y="6562725"/>
            <a:ext cx="63132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ja-JP" sz="1200" b="1" dirty="0">
                <a:solidFill>
                  <a:schemeClr val="bg1"/>
                </a:solidFill>
              </a:rPr>
              <a:t>[ </a:t>
            </a:r>
            <a:r>
              <a:rPr lang="ja-JP" altLang="de-DE" sz="1200" b="1" dirty="0">
                <a:solidFill>
                  <a:schemeClr val="bg1"/>
                </a:solidFill>
              </a:rPr>
              <a:t>問い合わせ先</a:t>
            </a:r>
            <a:r>
              <a:rPr lang="de-DE" altLang="ja-JP" sz="1200" b="1" dirty="0">
                <a:solidFill>
                  <a:schemeClr val="bg1"/>
                </a:solidFill>
              </a:rPr>
              <a:t> ] med-ad@nikkeibp.co.jp </a:t>
            </a:r>
            <a:r>
              <a:rPr lang="ja-JP" altLang="en-US" sz="1200" b="1" dirty="0">
                <a:solidFill>
                  <a:schemeClr val="bg1"/>
                </a:solidFill>
              </a:rPr>
              <a:t>　</a:t>
            </a:r>
            <a:r>
              <a:rPr lang="de-DE" altLang="ja-JP" sz="1200" b="1" dirty="0">
                <a:solidFill>
                  <a:schemeClr val="bg1"/>
                </a:solidFill>
              </a:rPr>
              <a:t>[ AD Web ] https://www.nikkeibp.co.jp/ad/ </a:t>
            </a:r>
            <a:endParaRPr lang="de-DE" altLang="ja-JP" sz="12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E4AE2E0-00BC-4E3E-B0FC-8A34A3F1F220}"/>
              </a:ext>
            </a:extLst>
          </p:cNvPr>
          <p:cNvSpPr/>
          <p:nvPr userDrawn="1"/>
        </p:nvSpPr>
        <p:spPr>
          <a:xfrm>
            <a:off x="7856738" y="150920"/>
            <a:ext cx="1047565" cy="443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EF3EF5B-9961-4007-82C2-BAAF6EC886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341" y="184875"/>
            <a:ext cx="1039091" cy="3306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B3953228-A2FA-4620-8B74-FE72EF40D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2725"/>
            <a:ext cx="9144000" cy="29527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61C39EF-5230-4F4E-912B-D255BEDB49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4375"/>
          </a:xfrm>
          <a:prstGeom prst="rect">
            <a:avLst/>
          </a:prstGeom>
        </p:spPr>
      </p:pic>
      <p:sp>
        <p:nvSpPr>
          <p:cNvPr id="2" name="Rectangle 6"/>
          <p:cNvSpPr txBox="1">
            <a:spLocks noChangeArrowheads="1"/>
          </p:cNvSpPr>
          <p:nvPr userDrawn="1"/>
        </p:nvSpPr>
        <p:spPr bwMode="auto">
          <a:xfrm>
            <a:off x="8510310" y="6572533"/>
            <a:ext cx="6429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3B732F7B-34F2-4639-AC36-515240D25181}" type="slidenum">
              <a:rPr lang="en-US" altLang="ja-JP" sz="140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 algn="r" eaLnBrk="1" hangingPunct="1">
                <a:defRPr/>
              </a:pPr>
              <a:t>‹#›</a:t>
            </a:fld>
            <a:endParaRPr lang="en-US" altLang="ja-JP" sz="1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236">
            <a:extLst>
              <a:ext uri="{FF2B5EF4-FFF2-40B4-BE49-F238E27FC236}">
                <a16:creationId xmlns:a16="http://schemas.microsoft.com/office/drawing/2014/main" id="{79E9AA09-92FD-484E-B291-4E4C7A3E00F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0825" y="6564723"/>
            <a:ext cx="8294688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表示回数・配信数は目安であり、それらを保証するものではございません。</a:t>
            </a:r>
            <a:endParaRPr lang="en-US" altLang="ja-JP" sz="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defRPr/>
            </a:pPr>
            <a:r>
              <a:rPr lang="en-US" altLang="ja-JP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料金には別途消費税がかかります。　</a:t>
            </a:r>
            <a:r>
              <a:rPr lang="en-US" altLang="ja-JP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料金、枠数、仕様等は、予告なく変更する場合がございます。　</a:t>
            </a:r>
            <a:r>
              <a:rPr lang="en-US" altLang="ja-JP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申込み、入稿については別途資料でご確認ください。</a:t>
            </a:r>
            <a:endParaRPr lang="en-US" altLang="ja-JP" sz="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ACB7C5C-1F6A-437C-9A91-1F325513D6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4375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6741E68-7447-4FEF-B6BD-AC9DF125F6E8}"/>
              </a:ext>
            </a:extLst>
          </p:cNvPr>
          <p:cNvSpPr/>
          <p:nvPr userDrawn="1"/>
        </p:nvSpPr>
        <p:spPr>
          <a:xfrm>
            <a:off x="7856738" y="150920"/>
            <a:ext cx="1047565" cy="443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5F49B5C-7703-40AD-8D4B-B829C5A61C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104" y="185294"/>
            <a:ext cx="1039091" cy="33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6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B3953228-A2FA-4620-8B74-FE72EF40D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2725"/>
            <a:ext cx="9144000" cy="295275"/>
          </a:xfrm>
          <a:prstGeom prst="rect">
            <a:avLst/>
          </a:prstGeom>
        </p:spPr>
      </p:pic>
      <p:sp>
        <p:nvSpPr>
          <p:cNvPr id="2" name="Rectangle 6"/>
          <p:cNvSpPr txBox="1">
            <a:spLocks noChangeArrowheads="1"/>
          </p:cNvSpPr>
          <p:nvPr userDrawn="1"/>
        </p:nvSpPr>
        <p:spPr bwMode="auto">
          <a:xfrm>
            <a:off x="8510310" y="6572533"/>
            <a:ext cx="6429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3B732F7B-34F2-4639-AC36-515240D25181}" type="slidenum">
              <a:rPr lang="en-US" altLang="ja-JP" sz="140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 algn="r" eaLnBrk="1" hangingPunct="1">
                <a:defRPr/>
              </a:pPr>
              <a:t>‹#›</a:t>
            </a:fld>
            <a:endParaRPr lang="en-US" altLang="ja-JP" sz="1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24AEB86-389B-40AF-A34B-7ED0570DB9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65"/>
            <a:ext cx="9144000" cy="7239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110" y="183588"/>
            <a:ext cx="2380074" cy="34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236">
            <a:extLst>
              <a:ext uri="{FF2B5EF4-FFF2-40B4-BE49-F238E27FC236}">
                <a16:creationId xmlns:a16="http://schemas.microsoft.com/office/drawing/2014/main" id="{79E9AA09-92FD-484E-B291-4E4C7A3E00F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0825" y="6564723"/>
            <a:ext cx="8294688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表示回数・配信数は目安であり、それらを保証するものではございません。</a:t>
            </a:r>
            <a:endParaRPr lang="en-US" altLang="ja-JP" sz="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defRPr/>
            </a:pPr>
            <a:r>
              <a:rPr lang="en-US" altLang="ja-JP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料金には別途消費税がかかります。　</a:t>
            </a:r>
            <a:r>
              <a:rPr lang="en-US" altLang="ja-JP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料金、枠数、仕様等は、予告なく変更する場合がございます。　</a:t>
            </a:r>
            <a:r>
              <a:rPr lang="en-US" altLang="ja-JP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申込み、入稿については別途資料でご確認ください。</a:t>
            </a:r>
            <a:endParaRPr lang="en-US" altLang="ja-JP" sz="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8386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126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368D3E49-8215-4C91-B7A8-BD403C209D32}" type="datetime1">
              <a:rPr lang="ja-JP" altLang="en-US"/>
              <a:pPr>
                <a:defRPr/>
              </a:pPr>
              <a:t>2021/10/6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67" r:id="rId1"/>
    <p:sldLayoutId id="2147488068" r:id="rId2"/>
    <p:sldLayoutId id="2147488072" r:id="rId3"/>
    <p:sldLayoutId id="2147488073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378E2AD-E5EC-4ACE-AF79-C84DED02D8FA}"/>
              </a:ext>
            </a:extLst>
          </p:cNvPr>
          <p:cNvSpPr txBox="1"/>
          <p:nvPr/>
        </p:nvSpPr>
        <p:spPr>
          <a:xfrm>
            <a:off x="319246" y="188640"/>
            <a:ext cx="1002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altLang="ja-JP" sz="1200" b="1" dirty="0">
                <a:solidFill>
                  <a:schemeClr val="bg1"/>
                </a:solidFill>
              </a:rPr>
              <a:t>20</a:t>
            </a:r>
            <a:r>
              <a:rPr lang="en-US" altLang="ja-JP" sz="1200" b="1" dirty="0">
                <a:solidFill>
                  <a:schemeClr val="bg1"/>
                </a:solidFill>
              </a:rPr>
              <a:t>21</a:t>
            </a:r>
            <a:r>
              <a:rPr lang="ja-JP" altLang="is-IS" sz="1200" b="1" dirty="0">
                <a:solidFill>
                  <a:schemeClr val="bg1"/>
                </a:solidFill>
              </a:rPr>
              <a:t>年</a:t>
            </a:r>
            <a:r>
              <a:rPr lang="en-US" altLang="ja-JP" sz="1200" b="1" dirty="0">
                <a:solidFill>
                  <a:schemeClr val="bg1"/>
                </a:solidFill>
              </a:rPr>
              <a:t>10</a:t>
            </a:r>
            <a:r>
              <a:rPr lang="ja-JP" altLang="is-IS" sz="1200" b="1" dirty="0">
                <a:solidFill>
                  <a:schemeClr val="bg1"/>
                </a:solidFill>
              </a:rPr>
              <a:t>月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286EDB8-5D97-4839-A117-C1B30F32E874}"/>
              </a:ext>
            </a:extLst>
          </p:cNvPr>
          <p:cNvSpPr txBox="1"/>
          <p:nvPr/>
        </p:nvSpPr>
        <p:spPr>
          <a:xfrm>
            <a:off x="319246" y="5528845"/>
            <a:ext cx="51905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</a:rPr>
              <a:t>■広告掲載の申込み・入稿については、以下の資料をご覧ください。 </a:t>
            </a:r>
          </a:p>
          <a:p>
            <a:r>
              <a:rPr lang="en-US" altLang="ja-JP" sz="1400" dirty="0">
                <a:solidFill>
                  <a:schemeClr val="bg1"/>
                </a:solidFill>
              </a:rPr>
              <a:t>https://www.nikkeibp.co.jp/images/houjin/ad/upload/bp_kitei.pdf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18761D3-8145-4CD6-9665-E7B9CAD60A06}"/>
              </a:ext>
            </a:extLst>
          </p:cNvPr>
          <p:cNvSpPr txBox="1"/>
          <p:nvPr/>
        </p:nvSpPr>
        <p:spPr>
          <a:xfrm>
            <a:off x="319246" y="6124654"/>
            <a:ext cx="51796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ja-JP" sz="1200" dirty="0">
                <a:solidFill>
                  <a:schemeClr val="bg1"/>
                </a:solidFill>
              </a:rPr>
              <a:t>■HTML5 </a:t>
            </a:r>
            <a:r>
              <a:rPr lang="ja-JP" altLang="de-DE" sz="1200" dirty="0">
                <a:solidFill>
                  <a:schemeClr val="bg1"/>
                </a:solidFill>
              </a:rPr>
              <a:t>入稿規定</a:t>
            </a:r>
          </a:p>
          <a:p>
            <a:r>
              <a:rPr lang="de-DE" altLang="ja-JP" sz="1400" dirty="0">
                <a:solidFill>
                  <a:schemeClr val="bg1"/>
                </a:solidFill>
              </a:rPr>
              <a:t>https://adweb.nikkeibp.co.jp/adweb/wad/doc/bp_kitei_html5.pdf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286EDB8-5D97-4839-A117-C1B30F32E874}"/>
              </a:ext>
            </a:extLst>
          </p:cNvPr>
          <p:cNvSpPr txBox="1"/>
          <p:nvPr/>
        </p:nvSpPr>
        <p:spPr>
          <a:xfrm>
            <a:off x="325004" y="5120555"/>
            <a:ext cx="3934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</a:rPr>
              <a:t>■表示回数やメール配信数などは毎月更新しております。</a:t>
            </a:r>
            <a:endParaRPr lang="en-US" altLang="ja-JP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>
            <a:extLst>
              <a:ext uri="{FF2B5EF4-FFF2-40B4-BE49-F238E27FC236}">
                <a16:creationId xmlns:a16="http://schemas.microsoft.com/office/drawing/2014/main" id="{03C1CDB5-37BC-4D7C-9EE7-F3632BD49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8" r="13319" b="96538"/>
          <a:stretch/>
        </p:blipFill>
        <p:spPr bwMode="auto">
          <a:xfrm>
            <a:off x="689174" y="1583656"/>
            <a:ext cx="2307023" cy="38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4FA4A6FC-3BA6-437F-AD4C-E7B72902F8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8" t="3423" r="13319" b="79932"/>
          <a:stretch/>
        </p:blipFill>
        <p:spPr bwMode="auto">
          <a:xfrm>
            <a:off x="701816" y="2613335"/>
            <a:ext cx="2283928" cy="1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FC5211F-C2E8-4ECE-91EA-BFDCE5E68652}"/>
              </a:ext>
            </a:extLst>
          </p:cNvPr>
          <p:cNvSpPr/>
          <p:nvPr/>
        </p:nvSpPr>
        <p:spPr>
          <a:xfrm>
            <a:off x="701816" y="1583656"/>
            <a:ext cx="2300360" cy="297058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ext Box 13">
            <a:extLst>
              <a:ext uri="{FF2B5EF4-FFF2-40B4-BE49-F238E27FC236}">
                <a16:creationId xmlns:a16="http://schemas.microsoft.com/office/drawing/2014/main" id="{5D867B2B-B50A-4640-9C3E-84DFF704D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533" y="285750"/>
            <a:ext cx="7786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ファーストビュージャック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33A7748-3B8D-4A80-9B1C-94D4C2FEA4A5}"/>
              </a:ext>
            </a:extLst>
          </p:cNvPr>
          <p:cNvSpPr txBox="1"/>
          <p:nvPr/>
        </p:nvSpPr>
        <p:spPr>
          <a:xfrm>
            <a:off x="217781" y="6178069"/>
            <a:ext cx="31181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通常料金 　</a:t>
            </a:r>
            <a:r>
              <a:rPr lang="en-US" altLang="ja-JP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150</a:t>
            </a:r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万円＋</a:t>
            </a:r>
            <a:r>
              <a:rPr lang="en-US" altLang="ja-JP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100</a:t>
            </a:r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kumimoji="1"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＝</a:t>
            </a:r>
            <a:r>
              <a:rPr kumimoji="1" lang="en-US" altLang="ja-JP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250</a:t>
            </a:r>
            <a:r>
              <a:rPr kumimoji="1"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 ⇒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ACD6F16-1576-4674-85F8-110FF8E4EE9C}"/>
              </a:ext>
            </a:extLst>
          </p:cNvPr>
          <p:cNvSpPr txBox="1"/>
          <p:nvPr/>
        </p:nvSpPr>
        <p:spPr>
          <a:xfrm>
            <a:off x="5489495" y="6125309"/>
            <a:ext cx="3493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両枠同時掲載を原則とした、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社（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原稿）買い切りのメニューです。</a:t>
            </a:r>
            <a:endParaRPr lang="en-US" altLang="ja-JP" sz="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枠の空き状況によりお受けできない期間もございます。</a:t>
            </a:r>
            <a:endParaRPr kumimoji="1" lang="ja-JP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EFB128E1-75CE-4D8C-91DC-1E14C028F7F7}"/>
              </a:ext>
            </a:extLst>
          </p:cNvPr>
          <p:cNvGrpSpPr/>
          <p:nvPr/>
        </p:nvGrpSpPr>
        <p:grpSpPr>
          <a:xfrm>
            <a:off x="3524560" y="6122512"/>
            <a:ext cx="1964935" cy="324498"/>
            <a:chOff x="4108262" y="6088628"/>
            <a:chExt cx="1964935" cy="324498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4B488B57-0A16-4961-A266-A515571D010F}"/>
                </a:ext>
              </a:extLst>
            </p:cNvPr>
            <p:cNvSpPr txBox="1"/>
            <p:nvPr/>
          </p:nvSpPr>
          <p:spPr>
            <a:xfrm>
              <a:off x="4772025" y="6091425"/>
              <a:ext cx="1301172" cy="318924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lIns="72000" tIns="72000" rIns="72000" bIns="0" rtlCol="0">
              <a:spAutoFit/>
            </a:bodyPr>
            <a:lstStyle/>
            <a:p>
              <a:r>
                <a:rPr kumimoji="1" lang="en-US" altLang="ja-JP" sz="16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200</a:t>
              </a:r>
              <a:r>
                <a:rPr kumimoji="1" lang="ja-JP" altLang="en-US" sz="16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万円</a:t>
              </a:r>
              <a:r>
                <a:rPr kumimoji="1" lang="en-US" altLang="ja-JP" sz="16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/</a:t>
              </a:r>
              <a:r>
                <a:rPr kumimoji="1" lang="ja-JP" altLang="en-US" sz="16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週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EFF1134F-E260-48C4-8ACF-57D579F5AC2B}"/>
                </a:ext>
              </a:extLst>
            </p:cNvPr>
            <p:cNvSpPr txBox="1"/>
            <p:nvPr/>
          </p:nvSpPr>
          <p:spPr>
            <a:xfrm>
              <a:off x="4108262" y="6088628"/>
              <a:ext cx="594247" cy="324498"/>
            </a:xfrm>
            <a:prstGeom prst="rect">
              <a:avLst/>
            </a:prstGeom>
            <a:solidFill>
              <a:srgbClr val="FF0000"/>
            </a:solidFill>
            <a:ln w="19050" cmpd="dbl">
              <a:noFill/>
            </a:ln>
          </p:spPr>
          <p:txBody>
            <a:bodyPr wrap="none" lIns="72000" tIns="72000" rIns="72000" bIns="36000" rtlCol="0" anchor="ctr">
              <a:spAutoFit/>
            </a:bodyPr>
            <a:lstStyle/>
            <a:p>
              <a:pPr algn="ctr"/>
              <a:r>
                <a:rPr lang="ja-JP" altLang="en-US" sz="7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パッケージ</a:t>
              </a:r>
              <a:endParaRPr lang="en-US" altLang="ja-JP" sz="7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7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特別料金</a:t>
              </a:r>
              <a:endParaRPr kumimoji="1" lang="ja-JP" altLang="en-US" sz="7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aphicFrame>
        <p:nvGraphicFramePr>
          <p:cNvPr id="18" name="表 17">
            <a:extLst>
              <a:ext uri="{FF2B5EF4-FFF2-40B4-BE49-F238E27FC236}">
                <a16:creationId xmlns:a16="http://schemas.microsoft.com/office/drawing/2014/main" id="{3561CB9A-789D-4A25-A7D5-15137759D3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247191"/>
              </p:ext>
            </p:extLst>
          </p:nvPr>
        </p:nvGraphicFramePr>
        <p:xfrm>
          <a:off x="3524560" y="809872"/>
          <a:ext cx="5384800" cy="285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330">
                  <a:extLst>
                    <a:ext uri="{9D8B030D-6E8A-4147-A177-3AD203B41FA5}">
                      <a16:colId xmlns:a16="http://schemas.microsoft.com/office/drawing/2014/main" val="2414073616"/>
                    </a:ext>
                  </a:extLst>
                </a:gridCol>
                <a:gridCol w="4141470">
                  <a:extLst>
                    <a:ext uri="{9D8B030D-6E8A-4147-A177-3AD203B41FA5}">
                      <a16:colId xmlns:a16="http://schemas.microsoft.com/office/drawing/2014/main" val="1439883043"/>
                    </a:ext>
                  </a:extLst>
                </a:gridCol>
              </a:tblGrid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メニュー名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エントランスアド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8657507"/>
                  </a:ext>
                </a:extLst>
              </a:tr>
              <a:tr h="1299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掲載面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291434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表示形式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期間中掲載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236643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枠数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571656"/>
                  </a:ext>
                </a:extLst>
              </a:tr>
              <a:tr h="16815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原稿サイズ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①ヘッドバナー：左右</a:t>
                      </a:r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1,004×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天地</a:t>
                      </a:r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80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ピクセル</a:t>
                      </a:r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/150KB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以内</a:t>
                      </a:r>
                      <a:b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②③サイドバナー：左右</a:t>
                      </a:r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145×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天地</a:t>
                      </a:r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600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ピクセル</a:t>
                      </a:r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/150KB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以内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4282589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原稿種類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HTML5、GIF、JPEG、PNG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5290358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掲載開始日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毎週火曜日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7419038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想定表示回数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40,000imp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4423519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</a:t>
                      </a:r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CTR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0.50%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466403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回数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週間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073938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¥1,500,000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381854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備考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・フリークエンシーコントロール設定あり</a:t>
                      </a:r>
                      <a:endParaRPr lang="en-US" altLang="ja-JP" sz="9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・他の広告枠と申込／入稿期限が異なります。</a:t>
                      </a:r>
                      <a:endParaRPr lang="en-US" altLang="ja-JP" sz="9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申込期限：掲載開始</a:t>
                      </a:r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営業日前</a:t>
                      </a:r>
                      <a:endParaRPr lang="en-US" altLang="ja-JP" sz="9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入稿期限：掲載開始</a:t>
                      </a:r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営業日前</a:t>
                      </a:r>
                      <a:endParaRPr lang="en-US" altLang="ja-JP" sz="9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93256"/>
                  </a:ext>
                </a:extLst>
              </a:tr>
            </a:tbl>
          </a:graphicData>
        </a:graphic>
      </p:graphicFrame>
      <p:graphicFrame>
        <p:nvGraphicFramePr>
          <p:cNvPr id="19" name="表 18">
            <a:extLst>
              <a:ext uri="{FF2B5EF4-FFF2-40B4-BE49-F238E27FC236}">
                <a16:creationId xmlns:a16="http://schemas.microsoft.com/office/drawing/2014/main" id="{F3F7BE31-D9B0-465D-B0A2-56F36A18D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61981"/>
              </p:ext>
            </p:extLst>
          </p:nvPr>
        </p:nvGraphicFramePr>
        <p:xfrm>
          <a:off x="3521210" y="3716226"/>
          <a:ext cx="5384800" cy="23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099">
                  <a:extLst>
                    <a:ext uri="{9D8B030D-6E8A-4147-A177-3AD203B41FA5}">
                      <a16:colId xmlns:a16="http://schemas.microsoft.com/office/drawing/2014/main" val="2414073616"/>
                    </a:ext>
                  </a:extLst>
                </a:gridCol>
                <a:gridCol w="4138701">
                  <a:extLst>
                    <a:ext uri="{9D8B030D-6E8A-4147-A177-3AD203B41FA5}">
                      <a16:colId xmlns:a16="http://schemas.microsoft.com/office/drawing/2014/main" val="1439883043"/>
                    </a:ext>
                  </a:extLst>
                </a:gridCol>
              </a:tblGrid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メニュー名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ビルボード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8657507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掲載面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291434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表示形式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期間中掲載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236643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枠数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571656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原稿サイズ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④ビルボード：左右</a:t>
                      </a:r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970×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天地</a:t>
                      </a:r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ピクセル</a:t>
                      </a:r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/150KB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以内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4282589"/>
                  </a:ext>
                </a:extLst>
              </a:tr>
              <a:tr h="17445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原稿種類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HTML5、GIF、JPEG、PNG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5290358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掲載開始日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毎週火曜日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7419038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想定表示回数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40,000imp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4423519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</a:t>
                      </a:r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CTR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0.20%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466403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回数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週間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073938"/>
                  </a:ext>
                </a:extLst>
              </a:tr>
              <a:tr h="22939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¥1,000,000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381854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備考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・フリークエンシーコントロール設定あり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93256"/>
                  </a:ext>
                </a:extLst>
              </a:tr>
            </a:tbl>
          </a:graphicData>
        </a:graphic>
      </p:graphicFrame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E416CE2F-4465-4D3E-8EE0-FE8DED05E18D}"/>
              </a:ext>
            </a:extLst>
          </p:cNvPr>
          <p:cNvSpPr/>
          <p:nvPr/>
        </p:nvSpPr>
        <p:spPr bwMode="auto">
          <a:xfrm>
            <a:off x="699571" y="1987947"/>
            <a:ext cx="2307023" cy="6046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④ビルボード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4312CC6-49CC-4056-AD7E-071C29E44482}"/>
              </a:ext>
            </a:extLst>
          </p:cNvPr>
          <p:cNvSpPr/>
          <p:nvPr/>
        </p:nvSpPr>
        <p:spPr bwMode="auto">
          <a:xfrm>
            <a:off x="650763" y="1384047"/>
            <a:ext cx="2407580" cy="17888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①ヘッドバナー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65F862F-B1DE-4DC8-A666-08BDA4F45DD6}"/>
              </a:ext>
            </a:extLst>
          </p:cNvPr>
          <p:cNvSpPr/>
          <p:nvPr/>
        </p:nvSpPr>
        <p:spPr bwMode="auto">
          <a:xfrm>
            <a:off x="415194" y="1384047"/>
            <a:ext cx="260409" cy="127524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vert="eaVert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②サイドバナー</a:t>
            </a:r>
            <a:endParaRPr lang="en-US" altLang="ja-JP" sz="900" b="1" dirty="0">
              <a:latin typeface="メイリオ" panose="020B0604030504040204" pitchFamily="50" charset="-128"/>
              <a:ea typeface="メイリオ" panose="020B0604030504040204" pitchFamily="50" charset="-128"/>
              <a:cs typeface="Arial" pitchFamily="34" charset="0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69C419E1-0134-4AFD-89DE-C10A730D486B}"/>
              </a:ext>
            </a:extLst>
          </p:cNvPr>
          <p:cNvSpPr/>
          <p:nvPr/>
        </p:nvSpPr>
        <p:spPr bwMode="auto">
          <a:xfrm>
            <a:off x="3028302" y="1384045"/>
            <a:ext cx="260409" cy="127524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vert="eaVert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③サイドバナー</a:t>
            </a:r>
            <a:endParaRPr lang="en-US" altLang="ja-JP" sz="900" b="1" dirty="0">
              <a:latin typeface="メイリオ" panose="020B0604030504040204" pitchFamily="50" charset="-128"/>
              <a:ea typeface="メイリオ" panose="020B0604030504040204" pitchFamily="5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00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35418B0-8C31-4A04-8495-6D576064EF5C}"/>
              </a:ext>
            </a:extLst>
          </p:cNvPr>
          <p:cNvSpPr txBox="1"/>
          <p:nvPr/>
        </p:nvSpPr>
        <p:spPr>
          <a:xfrm>
            <a:off x="1120489" y="1116915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日経ドラッグインフォメーション 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Online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は、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日経ドラッグインフォメーション編集部が発信する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薬局・薬剤師のための独自の取材記事と「日経メディカル 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Online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」の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薬物療法関連の話題をピックアップして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薬剤師の仕事に役立つ情報を提供している会員制サイトです。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薬剤師のために医薬品の最新情報や調剤・服薬指導の実践ノウハウ、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また薬剤師の臨床判断力の向上に役立つ、疾患に関する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わかりやすい解説などをお届けしています。</a:t>
            </a:r>
          </a:p>
          <a:p>
            <a:pPr algn="ctr">
              <a:lnSpc>
                <a:spcPct val="150000"/>
              </a:lnSpc>
            </a:pP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	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4FC6768-A6C7-4DE5-83DE-8C8B8A1AE5C4}"/>
              </a:ext>
            </a:extLst>
          </p:cNvPr>
          <p:cNvSpPr/>
          <p:nvPr/>
        </p:nvSpPr>
        <p:spPr>
          <a:xfrm>
            <a:off x="0" y="3902435"/>
            <a:ext cx="9142004" cy="83107"/>
          </a:xfrm>
          <a:prstGeom prst="rect">
            <a:avLst/>
          </a:prstGeom>
          <a:pattFill prst="dkUpDiag">
            <a:fgClr>
              <a:srgbClr val="33707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167892"/>
              </p:ext>
            </p:extLst>
          </p:nvPr>
        </p:nvGraphicFramePr>
        <p:xfrm>
          <a:off x="5088626" y="4403211"/>
          <a:ext cx="2992036" cy="1428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615">
                  <a:extLst>
                    <a:ext uri="{9D8B030D-6E8A-4147-A177-3AD203B41FA5}">
                      <a16:colId xmlns:a16="http://schemas.microsoft.com/office/drawing/2014/main" val="4294282881"/>
                    </a:ext>
                  </a:extLst>
                </a:gridCol>
                <a:gridCol w="1297421">
                  <a:extLst>
                    <a:ext uri="{9D8B030D-6E8A-4147-A177-3AD203B41FA5}">
                      <a16:colId xmlns:a16="http://schemas.microsoft.com/office/drawing/2014/main" val="742342634"/>
                    </a:ext>
                  </a:extLst>
                </a:gridCol>
              </a:tblGrid>
              <a:tr h="17991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薬剤師</a:t>
                      </a:r>
                    </a:p>
                  </a:txBody>
                  <a:tcPr marL="180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8,575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296014"/>
                  </a:ext>
                </a:extLst>
              </a:tr>
              <a:tr h="17991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薬剤師（薬局開設）</a:t>
                      </a:r>
                    </a:p>
                  </a:txBody>
                  <a:tcPr marL="180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9,058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239594"/>
                  </a:ext>
                </a:extLst>
              </a:tr>
              <a:tr h="17991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薬剤師（薬局勤務）</a:t>
                      </a:r>
                    </a:p>
                  </a:txBody>
                  <a:tcPr marL="180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89,599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563442"/>
                  </a:ext>
                </a:extLst>
              </a:tr>
              <a:tr h="17991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薬剤師（病医院勤務）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80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29,188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2121917"/>
                  </a:ext>
                </a:extLst>
              </a:tr>
              <a:tr h="17991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薬剤師（製薬企業勤務）</a:t>
                      </a:r>
                    </a:p>
                  </a:txBody>
                  <a:tcPr marL="180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8,696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106655"/>
                  </a:ext>
                </a:extLst>
              </a:tr>
              <a:tr h="17991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薬剤師（医薬品卸勤務）</a:t>
                      </a:r>
                    </a:p>
                  </a:txBody>
                  <a:tcPr marL="180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2,108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516814"/>
                  </a:ext>
                </a:extLst>
              </a:tr>
              <a:tr h="1757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薬剤師（その他）</a:t>
                      </a:r>
                    </a:p>
                  </a:txBody>
                  <a:tcPr marL="180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21,993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170526"/>
                  </a:ext>
                </a:extLst>
              </a:tr>
              <a:tr h="17343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合計</a:t>
                      </a:r>
                    </a:p>
                  </a:txBody>
                  <a:tcPr marL="180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169,217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6853088"/>
                  </a:ext>
                </a:extLst>
              </a:tr>
            </a:tbl>
          </a:graphicData>
        </a:graphic>
      </p:graphicFrame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93271"/>
              </p:ext>
            </p:extLst>
          </p:nvPr>
        </p:nvGraphicFramePr>
        <p:xfrm>
          <a:off x="1120488" y="4982022"/>
          <a:ext cx="3451512" cy="584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001">
                  <a:extLst>
                    <a:ext uri="{9D8B030D-6E8A-4147-A177-3AD203B41FA5}">
                      <a16:colId xmlns:a16="http://schemas.microsoft.com/office/drawing/2014/main" val="1818389398"/>
                    </a:ext>
                  </a:extLst>
                </a:gridCol>
                <a:gridCol w="1069511">
                  <a:extLst>
                    <a:ext uri="{9D8B030D-6E8A-4147-A177-3AD203B41FA5}">
                      <a16:colId xmlns:a16="http://schemas.microsoft.com/office/drawing/2014/main" val="1152873889"/>
                    </a:ext>
                  </a:extLst>
                </a:gridCol>
              </a:tblGrid>
              <a:tr h="21141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月間ページビュー数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2,293,605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611587"/>
                  </a:ext>
                </a:extLst>
              </a:tr>
              <a:tr h="18846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月間ユニークユーザー数　</a:t>
                      </a:r>
                      <a:r>
                        <a:rPr lang="en-US" altLang="ja-JP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※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895,013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91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メール配信数</a:t>
                      </a:r>
                      <a:endParaRPr lang="en-US" altLang="ja-JP" sz="1000" b="0" i="0" u="none" strike="noStrike" dirty="0">
                        <a:solidFill>
                          <a:srgbClr val="FFFFFF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132,928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1880690"/>
                  </a:ext>
                </a:extLst>
              </a:tr>
            </a:tbl>
          </a:graphicData>
        </a:graphic>
      </p:graphicFrame>
      <p:sp>
        <p:nvSpPr>
          <p:cNvPr id="6146" name="Text Box 13"/>
          <p:cNvSpPr txBox="1">
            <a:spLocks noChangeArrowheads="1"/>
          </p:cNvSpPr>
          <p:nvPr/>
        </p:nvSpPr>
        <p:spPr bwMode="auto">
          <a:xfrm>
            <a:off x="506413" y="170309"/>
            <a:ext cx="7786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日経ドラッグインフォメーション 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Online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とは？</a:t>
            </a:r>
          </a:p>
        </p:txBody>
      </p:sp>
      <p:sp>
        <p:nvSpPr>
          <p:cNvPr id="1030" name="テキスト ボックス 236"/>
          <p:cNvSpPr txBox="1">
            <a:spLocks noChangeArrowheads="1"/>
          </p:cNvSpPr>
          <p:nvPr/>
        </p:nvSpPr>
        <p:spPr bwMode="auto">
          <a:xfrm>
            <a:off x="1063338" y="5635222"/>
            <a:ext cx="38223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ユニークブラウザ数をカウントした数字です。</a:t>
            </a:r>
            <a:endParaRPr lang="en-US" altLang="ja-JP" sz="9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</a:t>
            </a:r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月実績（</a:t>
            </a:r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Atlas</a:t>
            </a: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調べ）ユニークブラウザ数</a:t>
            </a:r>
            <a:endParaRPr lang="en-US" altLang="ja-JP" sz="9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AutoShape 91"/>
          <p:cNvSpPr>
            <a:spLocks noChangeArrowheads="1"/>
          </p:cNvSpPr>
          <p:nvPr/>
        </p:nvSpPr>
        <p:spPr bwMode="auto">
          <a:xfrm>
            <a:off x="1120488" y="4596770"/>
            <a:ext cx="1684337" cy="263525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49001"/>
              </a:srgbClr>
            </a:outerShdw>
          </a:effectLst>
        </p:spPr>
        <p:txBody>
          <a:bodyPr wrap="none" anchor="ctr"/>
          <a:lstStyle/>
          <a:p>
            <a:pPr>
              <a:lnSpc>
                <a:spcPct val="110000"/>
              </a:lnSpc>
              <a:defRPr/>
            </a:pPr>
            <a:r>
              <a:rPr lang="en-US" altLang="ja-JP" sz="120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▶</a:t>
            </a:r>
            <a:r>
              <a:rPr lang="ja-JP" altLang="en-US" sz="120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サイトデータ</a:t>
            </a:r>
            <a:endParaRPr lang="ja-JP" altLang="en-US" sz="700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236"/>
          <p:cNvSpPr txBox="1">
            <a:spLocks noChangeArrowheads="1"/>
          </p:cNvSpPr>
          <p:nvPr/>
        </p:nvSpPr>
        <p:spPr bwMode="auto">
          <a:xfrm>
            <a:off x="5040919" y="5895636"/>
            <a:ext cx="3147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日経ドラッグインフォメーション </a:t>
            </a:r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Online</a:t>
            </a: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は薬剤師以外の会員読者も閲覧が可能です。</a:t>
            </a:r>
            <a:endParaRPr lang="en-US" altLang="ja-JP" sz="9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2">
            <a:extLst>
              <a:ext uri="{FF2B5EF4-FFF2-40B4-BE49-F238E27FC236}">
                <a16:creationId xmlns:a16="http://schemas.microsoft.com/office/drawing/2014/main" id="{976123CA-69E5-4F23-B544-0559D50CB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6073" y="4197600"/>
            <a:ext cx="25859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薬剤師会員属性（</a:t>
            </a:r>
            <a:r>
              <a:rPr lang="en-US" altLang="ja-JP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lang="ja-JP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lang="ja-JP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日時点）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DAB966-6DBF-47DE-AD2F-DBD75818B0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2" t="-130" r="10316" b="80268"/>
          <a:stretch/>
        </p:blipFill>
        <p:spPr bwMode="auto">
          <a:xfrm>
            <a:off x="471207" y="866591"/>
            <a:ext cx="1819231" cy="16614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13"/>
          <p:cNvSpPr txBox="1">
            <a:spLocks noChangeArrowheads="1"/>
          </p:cNvSpPr>
          <p:nvPr/>
        </p:nvSpPr>
        <p:spPr bwMode="auto">
          <a:xfrm>
            <a:off x="656012" y="77788"/>
            <a:ext cx="71929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日経ドラッグインフォメーション </a:t>
            </a:r>
            <a:r>
              <a:rPr lang="en-US" altLang="ja-JP" sz="24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Online</a:t>
            </a:r>
            <a:r>
              <a:rPr lang="ja-JP" altLang="en-US" sz="24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24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広告メニュー　一覧</a:t>
            </a:r>
            <a:endParaRPr lang="ja-JP" altLang="en-US" sz="16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0525" y="5192465"/>
            <a:ext cx="8621871" cy="830997"/>
          </a:xfrm>
          <a:prstGeom prst="rect">
            <a:avLst/>
          </a:prstGeom>
          <a:solidFill>
            <a:srgbClr val="33707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日経</a:t>
            </a:r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ドラッグインフォメーション</a:t>
            </a:r>
            <a:r>
              <a:rPr kumimoji="1"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Online</a:t>
            </a:r>
            <a:r>
              <a:rPr kumimoji="1"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のサイト内広告はすべて、会</a:t>
            </a:r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員読者がログイン時にのみ掲載されます。非</a:t>
            </a:r>
            <a:r>
              <a:rPr kumimoji="1"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ログイン時には掲載されません。</a:t>
            </a:r>
            <a:endParaRPr kumimoji="1" lang="en-US" altLang="ja-JP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メール広告につきましては、読者のログイン／非ログインに関係なく掲載されます。</a:t>
            </a:r>
            <a:endParaRPr kumimoji="1" lang="ja-JP" altLang="en-US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236"/>
          <p:cNvSpPr txBox="1">
            <a:spLocks noChangeArrowheads="1"/>
          </p:cNvSpPr>
          <p:nvPr/>
        </p:nvSpPr>
        <p:spPr bwMode="auto">
          <a:xfrm>
            <a:off x="306388" y="6099729"/>
            <a:ext cx="85660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日経ドラッグインフォメーション 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Online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は薬剤師以外の会員も閲覧</a:t>
            </a:r>
            <a:r>
              <a:rPr lang="ja-JP" altLang="en-US" sz="900">
                <a:latin typeface="メイリオ" panose="020B0604030504040204" pitchFamily="50" charset="-128"/>
                <a:ea typeface="メイリオ" panose="020B0604030504040204" pitchFamily="50" charset="-128"/>
              </a:rPr>
              <a:t>が可能です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。その</a:t>
            </a:r>
            <a:r>
              <a:rPr lang="ja-JP" altLang="en-US" sz="900">
                <a:latin typeface="メイリオ" panose="020B0604030504040204" pitchFamily="50" charset="-128"/>
                <a:ea typeface="メイリオ" panose="020B0604030504040204" pitchFamily="50" charset="-128"/>
              </a:rPr>
              <a:t>ため、薬剤師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読者に限定して掲出されるものではありません。メール配信は薬剤師会員のみに行います。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332821"/>
              </p:ext>
            </p:extLst>
          </p:nvPr>
        </p:nvGraphicFramePr>
        <p:xfrm>
          <a:off x="210256" y="1333300"/>
          <a:ext cx="8608868" cy="1704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612">
                  <a:extLst>
                    <a:ext uri="{9D8B030D-6E8A-4147-A177-3AD203B41FA5}">
                      <a16:colId xmlns:a16="http://schemas.microsoft.com/office/drawing/2014/main" val="3302818114"/>
                    </a:ext>
                  </a:extLst>
                </a:gridCol>
                <a:gridCol w="1482821">
                  <a:extLst>
                    <a:ext uri="{9D8B030D-6E8A-4147-A177-3AD203B41FA5}">
                      <a16:colId xmlns:a16="http://schemas.microsoft.com/office/drawing/2014/main" val="1107769930"/>
                    </a:ext>
                  </a:extLst>
                </a:gridCol>
                <a:gridCol w="1213813">
                  <a:extLst>
                    <a:ext uri="{9D8B030D-6E8A-4147-A177-3AD203B41FA5}">
                      <a16:colId xmlns:a16="http://schemas.microsoft.com/office/drawing/2014/main" val="721383182"/>
                    </a:ext>
                  </a:extLst>
                </a:gridCol>
                <a:gridCol w="367424">
                  <a:extLst>
                    <a:ext uri="{9D8B030D-6E8A-4147-A177-3AD203B41FA5}">
                      <a16:colId xmlns:a16="http://schemas.microsoft.com/office/drawing/2014/main" val="2637796620"/>
                    </a:ext>
                  </a:extLst>
                </a:gridCol>
                <a:gridCol w="852950">
                  <a:extLst>
                    <a:ext uri="{9D8B030D-6E8A-4147-A177-3AD203B41FA5}">
                      <a16:colId xmlns:a16="http://schemas.microsoft.com/office/drawing/2014/main" val="3598718353"/>
                    </a:ext>
                  </a:extLst>
                </a:gridCol>
                <a:gridCol w="1043223">
                  <a:extLst>
                    <a:ext uri="{9D8B030D-6E8A-4147-A177-3AD203B41FA5}">
                      <a16:colId xmlns:a16="http://schemas.microsoft.com/office/drawing/2014/main" val="3472512816"/>
                    </a:ext>
                  </a:extLst>
                </a:gridCol>
                <a:gridCol w="1181008">
                  <a:extLst>
                    <a:ext uri="{9D8B030D-6E8A-4147-A177-3AD203B41FA5}">
                      <a16:colId xmlns:a16="http://schemas.microsoft.com/office/drawing/2014/main" val="3538700167"/>
                    </a:ext>
                  </a:extLst>
                </a:gridCol>
                <a:gridCol w="766017">
                  <a:extLst>
                    <a:ext uri="{9D8B030D-6E8A-4147-A177-3AD203B41FA5}">
                      <a16:colId xmlns:a16="http://schemas.microsoft.com/office/drawing/2014/main" val="1938147786"/>
                    </a:ext>
                  </a:extLst>
                </a:gridCol>
              </a:tblGrid>
              <a:tr h="17040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メニュー名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掲載面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表示形式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枠数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</a:t>
                      </a:r>
                      <a:r>
                        <a:rPr lang="en-US" altLang="ja-JP" sz="900" b="0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回数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想定表示回数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備考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663519"/>
                  </a:ext>
                </a:extLst>
              </a:tr>
              <a:tr h="17040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エントランスアド</a:t>
                      </a:r>
                    </a:p>
                  </a:txBody>
                  <a:tcPr marL="18000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期間中掲載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週間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40,000imp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¥1,500,000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期間保証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6166864"/>
                  </a:ext>
                </a:extLst>
              </a:tr>
              <a:tr h="17040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ビルボード</a:t>
                      </a:r>
                    </a:p>
                  </a:txBody>
                  <a:tcPr marL="18000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期間中掲載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週間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40,000imp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¥1,000,000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期間保証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0894216"/>
                  </a:ext>
                </a:extLst>
              </a:tr>
              <a:tr h="17040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第１レクタングル</a:t>
                      </a:r>
                    </a:p>
                  </a:txBody>
                  <a:tcPr marL="18000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ローテーション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か月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200,000imp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¥500,000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期間保証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7641086"/>
                  </a:ext>
                </a:extLst>
              </a:tr>
              <a:tr h="17040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第２レクタングル</a:t>
                      </a:r>
                    </a:p>
                  </a:txBody>
                  <a:tcPr marL="18000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ローテーション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か月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200,000imp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¥400,000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期間保証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859702"/>
                  </a:ext>
                </a:extLst>
              </a:tr>
              <a:tr h="170401"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8000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7691168"/>
                  </a:ext>
                </a:extLst>
              </a:tr>
              <a:tr h="17040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タイアップサイト</a:t>
                      </a:r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掲載費）</a:t>
                      </a:r>
                    </a:p>
                  </a:txBody>
                  <a:tcPr marL="18000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―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―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―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か月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―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¥1,000,000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期間保証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7792919"/>
                  </a:ext>
                </a:extLst>
              </a:tr>
              <a:tr h="170401"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8000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127658"/>
                  </a:ext>
                </a:extLst>
              </a:tr>
              <a:tr h="17040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メール媒体名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メニュー名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配信頻度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枠数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回数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配信</a:t>
                      </a:r>
                      <a:r>
                        <a:rPr lang="zh-CN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数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備考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127566"/>
                  </a:ext>
                </a:extLst>
              </a:tr>
              <a:tr h="1704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DI Online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メール</a:t>
                      </a:r>
                    </a:p>
                  </a:txBody>
                  <a:tcPr marL="18000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ヘッダー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毎週水曜日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約</a:t>
                      </a:r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132,000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通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¥200,000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―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0845448"/>
                  </a:ext>
                </a:extLst>
              </a:tr>
            </a:tbl>
          </a:graphicData>
        </a:graphic>
      </p:graphicFrame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EC1F5790-B2B8-4689-B669-9C64DC1FF9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111237"/>
              </p:ext>
            </p:extLst>
          </p:nvPr>
        </p:nvGraphicFramePr>
        <p:xfrm>
          <a:off x="210256" y="3262609"/>
          <a:ext cx="8608869" cy="162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029">
                  <a:extLst>
                    <a:ext uri="{9D8B030D-6E8A-4147-A177-3AD203B41FA5}">
                      <a16:colId xmlns:a16="http://schemas.microsoft.com/office/drawing/2014/main" val="523959236"/>
                    </a:ext>
                  </a:extLst>
                </a:gridCol>
                <a:gridCol w="2097741">
                  <a:extLst>
                    <a:ext uri="{9D8B030D-6E8A-4147-A177-3AD203B41FA5}">
                      <a16:colId xmlns:a16="http://schemas.microsoft.com/office/drawing/2014/main" val="4277763891"/>
                    </a:ext>
                  </a:extLst>
                </a:gridCol>
                <a:gridCol w="857914">
                  <a:extLst>
                    <a:ext uri="{9D8B030D-6E8A-4147-A177-3AD203B41FA5}">
                      <a16:colId xmlns:a16="http://schemas.microsoft.com/office/drawing/2014/main" val="2436483782"/>
                    </a:ext>
                  </a:extLst>
                </a:gridCol>
                <a:gridCol w="917098">
                  <a:extLst>
                    <a:ext uri="{9D8B030D-6E8A-4147-A177-3AD203B41FA5}">
                      <a16:colId xmlns:a16="http://schemas.microsoft.com/office/drawing/2014/main" val="3836874763"/>
                    </a:ext>
                  </a:extLst>
                </a:gridCol>
                <a:gridCol w="394447">
                  <a:extLst>
                    <a:ext uri="{9D8B030D-6E8A-4147-A177-3AD203B41FA5}">
                      <a16:colId xmlns:a16="http://schemas.microsoft.com/office/drawing/2014/main" val="4084070013"/>
                    </a:ext>
                  </a:extLst>
                </a:gridCol>
                <a:gridCol w="663388">
                  <a:extLst>
                    <a:ext uri="{9D8B030D-6E8A-4147-A177-3AD203B41FA5}">
                      <a16:colId xmlns:a16="http://schemas.microsoft.com/office/drawing/2014/main" val="2922611349"/>
                    </a:ext>
                  </a:extLst>
                </a:gridCol>
                <a:gridCol w="726141">
                  <a:extLst>
                    <a:ext uri="{9D8B030D-6E8A-4147-A177-3AD203B41FA5}">
                      <a16:colId xmlns:a16="http://schemas.microsoft.com/office/drawing/2014/main" val="1936311728"/>
                    </a:ext>
                  </a:extLst>
                </a:gridCol>
                <a:gridCol w="797859">
                  <a:extLst>
                    <a:ext uri="{9D8B030D-6E8A-4147-A177-3AD203B41FA5}">
                      <a16:colId xmlns:a16="http://schemas.microsoft.com/office/drawing/2014/main" val="2419987787"/>
                    </a:ext>
                  </a:extLst>
                </a:gridCol>
                <a:gridCol w="526252">
                  <a:extLst>
                    <a:ext uri="{9D8B030D-6E8A-4147-A177-3AD203B41FA5}">
                      <a16:colId xmlns:a16="http://schemas.microsoft.com/office/drawing/2014/main" val="3678802873"/>
                    </a:ext>
                  </a:extLst>
                </a:gridCol>
              </a:tblGrid>
              <a:tr h="20113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特別パッケージ　メニュー名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掲載媒体・掲載面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表示形式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枠数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</a:t>
                      </a:r>
                      <a:r>
                        <a:rPr lang="en-US" altLang="ja-JP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回数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想定表示回数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備考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910277"/>
                  </a:ext>
                </a:extLst>
              </a:tr>
              <a:tr h="4022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ダブルビルボードパック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日経メディカル </a:t>
                      </a: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Online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ローテーション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週間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65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,000imp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¥2,500,000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期間保証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5394598"/>
                  </a:ext>
                </a:extLst>
              </a:tr>
              <a:tr h="33955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日経ドラッグインフォメーション </a:t>
                      </a: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Online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期間中掲載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40,000imp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8698837"/>
                  </a:ext>
                </a:extLst>
              </a:tr>
              <a:tr h="3395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ファーストビュージャック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DIO</a:t>
                      </a:r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エントランスアド</a:t>
                      </a:r>
                      <a:endParaRPr lang="en-US" altLang="ja-JP" sz="8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期間中掲載</a:t>
                      </a:r>
                      <a:b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※1</a:t>
                      </a:r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枠買い切り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週間</a:t>
                      </a:r>
                      <a:endParaRPr lang="en-US" altLang="ja-JP" sz="8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40,000imp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\2,000,000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期間保証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4529292"/>
                  </a:ext>
                </a:extLst>
              </a:tr>
              <a:tr h="339557"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8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DIO </a:t>
                      </a:r>
                      <a:r>
                        <a:rPr lang="ja-JP" altLang="en-US" sz="8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ビルボード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8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n-US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n-US" altLang="ja-JP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125010"/>
                  </a:ext>
                </a:extLst>
              </a:tr>
            </a:tbl>
          </a:graphicData>
        </a:graphic>
      </p:graphicFrame>
      <p:sp>
        <p:nvSpPr>
          <p:cNvPr id="8" name="テキスト ボックス 42">
            <a:extLst>
              <a:ext uri="{FF2B5EF4-FFF2-40B4-BE49-F238E27FC236}">
                <a16:creationId xmlns:a16="http://schemas.microsoft.com/office/drawing/2014/main" id="{65A31DA5-1800-4387-8666-439267C73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1737" y="4877116"/>
            <a:ext cx="487359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「エントランスアド」、「ビルボード」はフリークエンシーコントロール設定枠です。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2E6F202-AD03-4657-91DE-18DBC421E9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8" r="13319" b="67249"/>
          <a:stretch/>
        </p:blipFill>
        <p:spPr bwMode="auto">
          <a:xfrm>
            <a:off x="616637" y="1531431"/>
            <a:ext cx="2188708" cy="34420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3">
            <a:extLst>
              <a:ext uri="{FF2B5EF4-FFF2-40B4-BE49-F238E27FC236}">
                <a16:creationId xmlns:a16="http://schemas.microsoft.com/office/drawing/2014/main" id="{87428A95-BE68-4A41-B1AD-370E6A4B8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533" y="285750"/>
            <a:ext cx="7786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エントランスアド</a:t>
            </a:r>
            <a:endParaRPr lang="ja-JP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5E546857-2A18-49E9-8BDE-ADD63326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313004"/>
              </p:ext>
            </p:extLst>
          </p:nvPr>
        </p:nvGraphicFramePr>
        <p:xfrm>
          <a:off x="3492500" y="1352550"/>
          <a:ext cx="5384800" cy="3568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330">
                  <a:extLst>
                    <a:ext uri="{9D8B030D-6E8A-4147-A177-3AD203B41FA5}">
                      <a16:colId xmlns:a16="http://schemas.microsoft.com/office/drawing/2014/main" val="2414073616"/>
                    </a:ext>
                  </a:extLst>
                </a:gridCol>
                <a:gridCol w="4141470">
                  <a:extLst>
                    <a:ext uri="{9D8B030D-6E8A-4147-A177-3AD203B41FA5}">
                      <a16:colId xmlns:a16="http://schemas.microsoft.com/office/drawing/2014/main" val="1439883043"/>
                    </a:ext>
                  </a:extLst>
                </a:gridCol>
              </a:tblGrid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媒体名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日経ドラッグインフォメーション </a:t>
                      </a:r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Online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0650768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メニュー名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エントランスアド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8657507"/>
                  </a:ext>
                </a:extLst>
              </a:tr>
              <a:tr h="1299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掲載面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291434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表示形式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期間中掲載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236643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枠数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571656"/>
                  </a:ext>
                </a:extLst>
              </a:tr>
              <a:tr h="16815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原稿サイズ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①ヘッドバナー：左右</a:t>
                      </a:r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1,004×</a:t>
                      </a:r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天地</a:t>
                      </a:r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80</a:t>
                      </a:r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ピクセル</a:t>
                      </a:r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/150KB</a:t>
                      </a:r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以内</a:t>
                      </a:r>
                      <a:b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②③サイドバナー：左右</a:t>
                      </a:r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145×</a:t>
                      </a:r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天地</a:t>
                      </a:r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600</a:t>
                      </a:r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ピクセル</a:t>
                      </a:r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/150KB</a:t>
                      </a:r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以内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4282589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原稿種類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HTML5、GIF、JPEG、PNG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5290358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掲載開始日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毎週火曜日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7419038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想定表示回数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40,000imp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4423519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</a:t>
                      </a: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CTR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0.50%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466403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</a:t>
                      </a:r>
                      <a:r>
                        <a:rPr lang="en-US" altLang="ja-JP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回数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週間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073938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¥1,500,000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381854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備考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・フリークエンシーコントロール設定あり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・他の広告枠と申込／入稿期限が異なります。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申込期限：掲載開始</a:t>
                      </a:r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</a:t>
                      </a:r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営業日前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入稿期限：掲載開始</a:t>
                      </a:r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</a:t>
                      </a:r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営業日前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93256"/>
                  </a:ext>
                </a:extLst>
              </a:tr>
            </a:tbl>
          </a:graphicData>
        </a:graphic>
      </p:graphicFrame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DE191E7-2356-46BD-93C3-ABAD3D1A8C55}"/>
              </a:ext>
            </a:extLst>
          </p:cNvPr>
          <p:cNvSpPr/>
          <p:nvPr/>
        </p:nvSpPr>
        <p:spPr bwMode="auto">
          <a:xfrm>
            <a:off x="620821" y="1352550"/>
            <a:ext cx="2188708" cy="17888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①ヘッドバナー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978558-DDBA-4DE8-A6DA-9139F8E2930A}"/>
              </a:ext>
            </a:extLst>
          </p:cNvPr>
          <p:cNvSpPr/>
          <p:nvPr/>
        </p:nvSpPr>
        <p:spPr bwMode="auto">
          <a:xfrm>
            <a:off x="338470" y="1352550"/>
            <a:ext cx="260409" cy="127524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vert="eaVert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②サイドバナー</a:t>
            </a:r>
            <a:endParaRPr lang="en-US" altLang="ja-JP" sz="900" b="1" dirty="0">
              <a:latin typeface="メイリオ" panose="020B0604030504040204" pitchFamily="50" charset="-128"/>
              <a:ea typeface="メイリオ" panose="020B0604030504040204" pitchFamily="50" charset="-128"/>
              <a:cs typeface="Arial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613C1E9-7144-4A0F-9255-BC71F2C25FD0}"/>
              </a:ext>
            </a:extLst>
          </p:cNvPr>
          <p:cNvSpPr/>
          <p:nvPr/>
        </p:nvSpPr>
        <p:spPr bwMode="auto">
          <a:xfrm>
            <a:off x="2835656" y="1352548"/>
            <a:ext cx="260409" cy="127524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vert="eaVert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③サイドバナー</a:t>
            </a:r>
            <a:endParaRPr lang="en-US" altLang="ja-JP" sz="900" b="1" dirty="0">
              <a:latin typeface="メイリオ" panose="020B0604030504040204" pitchFamily="50" charset="-128"/>
              <a:ea typeface="メイリオ" panose="020B0604030504040204" pitchFamily="50" charset="-128"/>
              <a:cs typeface="Arial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1D34375-1D9B-4893-ABC7-056C1D73F5A7}"/>
              </a:ext>
            </a:extLst>
          </p:cNvPr>
          <p:cNvSpPr txBox="1"/>
          <p:nvPr/>
        </p:nvSpPr>
        <p:spPr>
          <a:xfrm>
            <a:off x="3432106" y="4929759"/>
            <a:ext cx="5570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エントランスアドとビルボードは排他メニューとなりますので、同載は原則ございません。</a:t>
            </a:r>
            <a:b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予めご了承ください。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1531278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70BC898E-ED95-453F-B718-D170053258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293513"/>
              </p:ext>
            </p:extLst>
          </p:nvPr>
        </p:nvGraphicFramePr>
        <p:xfrm>
          <a:off x="3492500" y="1341438"/>
          <a:ext cx="4724400" cy="2858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650">
                  <a:extLst>
                    <a:ext uri="{9D8B030D-6E8A-4147-A177-3AD203B41FA5}">
                      <a16:colId xmlns:a16="http://schemas.microsoft.com/office/drawing/2014/main" val="2084779961"/>
                    </a:ext>
                  </a:extLst>
                </a:gridCol>
                <a:gridCol w="3587750">
                  <a:extLst>
                    <a:ext uri="{9D8B030D-6E8A-4147-A177-3AD203B41FA5}">
                      <a16:colId xmlns:a16="http://schemas.microsoft.com/office/drawing/2014/main" val="1169555060"/>
                    </a:ext>
                  </a:extLst>
                </a:gridCol>
              </a:tblGrid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媒体名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日経ドラッグインフォメーション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Online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173211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メニュー名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ビルボード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8561057"/>
                  </a:ext>
                </a:extLst>
              </a:tr>
              <a:tr h="22063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掲載面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509135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表示形式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期間中掲載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870290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2375791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原稿サイズ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左右</a:t>
                      </a:r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970×</a:t>
                      </a:r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天地</a:t>
                      </a:r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ピクセル</a:t>
                      </a:r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/150KB</a:t>
                      </a:r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以内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3187406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原稿種類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HTML5、GIF、JPEG、PNG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6270848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掲載開始日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毎週火曜日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14726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想定表示回数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40,000imp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156219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</a:t>
                      </a: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CTR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0.20%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7773577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</a:t>
                      </a:r>
                      <a:r>
                        <a:rPr lang="en-US" altLang="ja-JP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週間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4886830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¥1,000,000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706185"/>
                  </a:ext>
                </a:extLst>
              </a:tr>
              <a:tr h="22063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備考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・フリークエンシーコントロール設定あり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8687980"/>
                  </a:ext>
                </a:extLst>
              </a:tr>
            </a:tbl>
          </a:graphicData>
        </a:graphic>
      </p:graphicFrame>
      <p:sp>
        <p:nvSpPr>
          <p:cNvPr id="12" name="Text Box 13">
            <a:extLst>
              <a:ext uri="{FF2B5EF4-FFF2-40B4-BE49-F238E27FC236}">
                <a16:creationId xmlns:a16="http://schemas.microsoft.com/office/drawing/2014/main" id="{EEAE4231-6071-4F14-8740-31A73F360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42" y="227461"/>
            <a:ext cx="7786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ビルボード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4000CD-2806-4A72-934E-3C1261925F99}"/>
              </a:ext>
            </a:extLst>
          </p:cNvPr>
          <p:cNvSpPr txBox="1"/>
          <p:nvPr/>
        </p:nvSpPr>
        <p:spPr>
          <a:xfrm>
            <a:off x="3172330" y="4199516"/>
            <a:ext cx="5147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エントランスアドとビルボードは排他メニューとなりますので、同載は原則ございません。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r"/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予めご了承ください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27BCAE40-B7F1-4555-99B8-F529B8EC5BF6}"/>
              </a:ext>
            </a:extLst>
          </p:cNvPr>
          <p:cNvGrpSpPr/>
          <p:nvPr/>
        </p:nvGrpSpPr>
        <p:grpSpPr>
          <a:xfrm>
            <a:off x="513042" y="1341438"/>
            <a:ext cx="2776768" cy="3333395"/>
            <a:chOff x="513042" y="1341438"/>
            <a:chExt cx="2776768" cy="3333395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71AA6E73-6EF8-477E-B2B2-E6B458F7C0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18" r="13319" b="96538"/>
            <a:stretch/>
          </p:blipFill>
          <p:spPr bwMode="auto">
            <a:xfrm>
              <a:off x="513042" y="1341438"/>
              <a:ext cx="2776768" cy="461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7FEFBF51-A952-4933-AD1F-81F3619233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18" t="3423" r="13319" b="79932"/>
            <a:stretch/>
          </p:blipFill>
          <p:spPr bwMode="auto">
            <a:xfrm>
              <a:off x="513042" y="2455415"/>
              <a:ext cx="2776768" cy="2219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FEC0305F-8DA3-4D6B-A3C4-B7A7EB81EC1A}"/>
                </a:ext>
              </a:extLst>
            </p:cNvPr>
            <p:cNvSpPr/>
            <p:nvPr/>
          </p:nvSpPr>
          <p:spPr>
            <a:xfrm>
              <a:off x="577048" y="1816190"/>
              <a:ext cx="2703884" cy="6392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5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ビルボード</a:t>
              </a:r>
            </a:p>
          </p:txBody>
        </p:sp>
      </p:grp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9B93EF8-CD69-4889-AFF2-9FE9AD946804}"/>
              </a:ext>
            </a:extLst>
          </p:cNvPr>
          <p:cNvSpPr/>
          <p:nvPr/>
        </p:nvSpPr>
        <p:spPr>
          <a:xfrm>
            <a:off x="521920" y="1323682"/>
            <a:ext cx="2785646" cy="341699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07A87F4D-23E7-4697-AABA-04BB85C1F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8" t="-1" r="11447" b="65727"/>
          <a:stretch/>
        </p:blipFill>
        <p:spPr bwMode="auto">
          <a:xfrm>
            <a:off x="408372" y="1341438"/>
            <a:ext cx="2773455" cy="44556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3">
            <a:extLst>
              <a:ext uri="{FF2B5EF4-FFF2-40B4-BE49-F238E27FC236}">
                <a16:creationId xmlns:a16="http://schemas.microsoft.com/office/drawing/2014/main" id="{0EA794A5-565E-4E74-BA82-1022E3028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42" y="227461"/>
            <a:ext cx="7786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第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＆第２レクタングル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EC3D8252-9495-418A-B370-A712AC629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311290"/>
              </p:ext>
            </p:extLst>
          </p:nvPr>
        </p:nvGraphicFramePr>
        <p:xfrm>
          <a:off x="3492500" y="1341438"/>
          <a:ext cx="4724400" cy="2469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650">
                  <a:extLst>
                    <a:ext uri="{9D8B030D-6E8A-4147-A177-3AD203B41FA5}">
                      <a16:colId xmlns:a16="http://schemas.microsoft.com/office/drawing/2014/main" val="2084779961"/>
                    </a:ext>
                  </a:extLst>
                </a:gridCol>
                <a:gridCol w="3587750">
                  <a:extLst>
                    <a:ext uri="{9D8B030D-6E8A-4147-A177-3AD203B41FA5}">
                      <a16:colId xmlns:a16="http://schemas.microsoft.com/office/drawing/2014/main" val="1169555060"/>
                    </a:ext>
                  </a:extLst>
                </a:gridCol>
              </a:tblGrid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媒体名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日経ドラッグインフォメーション 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Online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173211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メニュー名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第１レクタングル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8561057"/>
                  </a:ext>
                </a:extLst>
              </a:tr>
              <a:tr h="22063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掲載面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509135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表示形式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ローテーション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870290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2375791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原稿サイズ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左右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300×</a:t>
                      </a:r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天地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ピクセル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/150KB</a:t>
                      </a:r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以内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3187406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原稿種類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HTML5、GIF、JPEG、PNG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6270848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掲載開始日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月初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14726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想定表示回数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200,000imp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156219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</a:t>
                      </a:r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CTR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0.10%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7773577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</a:t>
                      </a:r>
                      <a:r>
                        <a:rPr lang="en-US" altLang="ja-JP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か月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4886830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¥500,000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706185"/>
                  </a:ext>
                </a:extLst>
              </a:tr>
            </a:tbl>
          </a:graphicData>
        </a:graphic>
      </p:graphicFrame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CD1A646A-4F62-4924-9012-A965C39FD7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884222"/>
              </p:ext>
            </p:extLst>
          </p:nvPr>
        </p:nvGraphicFramePr>
        <p:xfrm>
          <a:off x="3492500" y="3872346"/>
          <a:ext cx="4724400" cy="2469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650">
                  <a:extLst>
                    <a:ext uri="{9D8B030D-6E8A-4147-A177-3AD203B41FA5}">
                      <a16:colId xmlns:a16="http://schemas.microsoft.com/office/drawing/2014/main" val="2084779961"/>
                    </a:ext>
                  </a:extLst>
                </a:gridCol>
                <a:gridCol w="3587750">
                  <a:extLst>
                    <a:ext uri="{9D8B030D-6E8A-4147-A177-3AD203B41FA5}">
                      <a16:colId xmlns:a16="http://schemas.microsoft.com/office/drawing/2014/main" val="1169555060"/>
                    </a:ext>
                  </a:extLst>
                </a:gridCol>
              </a:tblGrid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媒体名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日経ドラッグインフォメーション 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Online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173211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メニュー名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第２レクタングル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8561057"/>
                  </a:ext>
                </a:extLst>
              </a:tr>
              <a:tr h="22063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掲載面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509135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表示形式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ローテーション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870290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2375791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原稿サイズ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左右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300×</a:t>
                      </a:r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天地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ピクセル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/150KB</a:t>
                      </a:r>
                      <a:r>
                        <a:rPr lang="ja-JP" alt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以内</a:t>
                      </a:r>
                      <a:endParaRPr lang="ja-JP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3187406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原稿種類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HTML5、GIF、JPEG、PNG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6270848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掲載開始日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月初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14726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想定表示回数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200,000imp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156219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</a:t>
                      </a:r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CTR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0.08%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7773577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</a:t>
                      </a:r>
                      <a:r>
                        <a:rPr lang="en-US" altLang="ja-JP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か月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4886830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¥400,000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706185"/>
                  </a:ext>
                </a:extLst>
              </a:tr>
            </a:tbl>
          </a:graphicData>
        </a:graphic>
      </p:graphicFrame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67AEC8B-60A2-46E7-A665-8C99A7236200}"/>
              </a:ext>
            </a:extLst>
          </p:cNvPr>
          <p:cNvSpPr/>
          <p:nvPr/>
        </p:nvSpPr>
        <p:spPr>
          <a:xfrm>
            <a:off x="2309046" y="1821391"/>
            <a:ext cx="863903" cy="87742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第１</a:t>
            </a:r>
            <a:endParaRPr kumimoji="1" lang="en-US" altLang="ja-JP" sz="105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レクタングル</a:t>
            </a:r>
            <a:endParaRPr lang="en-US" altLang="ja-JP" sz="105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2C8CEEA-69D4-4CF1-A0E9-6F76AA78BF0B}"/>
              </a:ext>
            </a:extLst>
          </p:cNvPr>
          <p:cNvSpPr/>
          <p:nvPr/>
        </p:nvSpPr>
        <p:spPr>
          <a:xfrm>
            <a:off x="2309046" y="4752735"/>
            <a:ext cx="863903" cy="83769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第２</a:t>
            </a:r>
            <a:endParaRPr kumimoji="1" lang="en-US" altLang="ja-JP" sz="105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レクタングル</a:t>
            </a:r>
            <a:endParaRPr lang="en-US" altLang="ja-JP" sz="105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>
            <a:extLst>
              <a:ext uri="{FF2B5EF4-FFF2-40B4-BE49-F238E27FC236}">
                <a16:creationId xmlns:a16="http://schemas.microsoft.com/office/drawing/2014/main" id="{C80006E1-867F-47B4-8DC2-CA0AE6F470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8" r="9615" b="62521"/>
          <a:stretch/>
        </p:blipFill>
        <p:spPr bwMode="auto">
          <a:xfrm>
            <a:off x="714928" y="1806574"/>
            <a:ext cx="1424590" cy="24458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75956D7D-1C43-4676-8DA0-FDDAA70BD4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736821"/>
              </p:ext>
            </p:extLst>
          </p:nvPr>
        </p:nvGraphicFramePr>
        <p:xfrm>
          <a:off x="520929" y="4485162"/>
          <a:ext cx="8087493" cy="89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276">
                  <a:extLst>
                    <a:ext uri="{9D8B030D-6E8A-4147-A177-3AD203B41FA5}">
                      <a16:colId xmlns:a16="http://schemas.microsoft.com/office/drawing/2014/main" val="339258366"/>
                    </a:ext>
                  </a:extLst>
                </a:gridCol>
                <a:gridCol w="2778446">
                  <a:extLst>
                    <a:ext uri="{9D8B030D-6E8A-4147-A177-3AD203B41FA5}">
                      <a16:colId xmlns:a16="http://schemas.microsoft.com/office/drawing/2014/main" val="634445078"/>
                    </a:ext>
                  </a:extLst>
                </a:gridCol>
                <a:gridCol w="795705">
                  <a:extLst>
                    <a:ext uri="{9D8B030D-6E8A-4147-A177-3AD203B41FA5}">
                      <a16:colId xmlns:a16="http://schemas.microsoft.com/office/drawing/2014/main" val="1650276623"/>
                    </a:ext>
                  </a:extLst>
                </a:gridCol>
                <a:gridCol w="867449">
                  <a:extLst>
                    <a:ext uri="{9D8B030D-6E8A-4147-A177-3AD203B41FA5}">
                      <a16:colId xmlns:a16="http://schemas.microsoft.com/office/drawing/2014/main" val="4119381673"/>
                    </a:ext>
                  </a:extLst>
                </a:gridCol>
                <a:gridCol w="373972">
                  <a:extLst>
                    <a:ext uri="{9D8B030D-6E8A-4147-A177-3AD203B41FA5}">
                      <a16:colId xmlns:a16="http://schemas.microsoft.com/office/drawing/2014/main" val="2415963500"/>
                    </a:ext>
                  </a:extLst>
                </a:gridCol>
                <a:gridCol w="1106561">
                  <a:extLst>
                    <a:ext uri="{9D8B030D-6E8A-4147-A177-3AD203B41FA5}">
                      <a16:colId xmlns:a16="http://schemas.microsoft.com/office/drawing/2014/main" val="2423929395"/>
                    </a:ext>
                  </a:extLst>
                </a:gridCol>
                <a:gridCol w="1937084">
                  <a:extLst>
                    <a:ext uri="{9D8B030D-6E8A-4147-A177-3AD203B41FA5}">
                      <a16:colId xmlns:a16="http://schemas.microsoft.com/office/drawing/2014/main" val="207314825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日経ドラッグインフォメーション 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Online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メニュー名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掲載面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表示形式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回数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想定表示回数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サイズ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123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★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タイアップサイト（掲載費）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―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―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週間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―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A4</a:t>
                      </a:r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サイズ</a:t>
                      </a: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ページ（約</a:t>
                      </a: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3,000</a:t>
                      </a:r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文字）程度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4382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テキストアド・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DIO Close Up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ローテーション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400,000imp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全角</a:t>
                      </a:r>
                      <a:r>
                        <a:rPr lang="en-US" altLang="zh-CN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37</a:t>
                      </a:r>
                      <a:r>
                        <a:rPr lang="zh-CN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文字以内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54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DI Online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メール　</a:t>
                      </a:r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行お知らせ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―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―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約</a:t>
                      </a:r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132,000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通</a:t>
                      </a:r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全角</a:t>
                      </a: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37</a:t>
                      </a:r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文字以内、</a:t>
                      </a: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行目にリンク先</a:t>
                      </a: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URL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5302730"/>
                  </a:ext>
                </a:extLst>
              </a:tr>
            </a:tbl>
          </a:graphicData>
        </a:graphic>
      </p:graphicFrame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620713" y="1550988"/>
            <a:ext cx="95410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トップページ</a:t>
            </a:r>
          </a:p>
        </p:txBody>
      </p:sp>
      <p:sp>
        <p:nvSpPr>
          <p:cNvPr id="4" name="テキスト ボックス 34"/>
          <p:cNvSpPr txBox="1">
            <a:spLocks noChangeArrowheads="1"/>
          </p:cNvSpPr>
          <p:nvPr/>
        </p:nvSpPr>
        <p:spPr bwMode="auto">
          <a:xfrm>
            <a:off x="2957513" y="1550988"/>
            <a:ext cx="119616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000">
                <a:latin typeface="メイリオ" panose="020B0604030504040204" pitchFamily="50" charset="-128"/>
                <a:ea typeface="メイリオ" panose="020B0604030504040204" pitchFamily="50" charset="-128"/>
              </a:rPr>
              <a:t>DI Online </a:t>
            </a:r>
            <a:r>
              <a:rPr lang="ja-JP" altLang="en-US" sz="1000">
                <a:latin typeface="メイリオ" panose="020B0604030504040204" pitchFamily="50" charset="-128"/>
                <a:ea typeface="メイリオ" panose="020B0604030504040204" pitchFamily="50" charset="-128"/>
              </a:rPr>
              <a:t>メール</a:t>
            </a:r>
          </a:p>
        </p:txBody>
      </p:sp>
      <p:sp>
        <p:nvSpPr>
          <p:cNvPr id="5" name="テキスト ボックス 60"/>
          <p:cNvSpPr txBox="1">
            <a:spLocks noChangeArrowheads="1"/>
          </p:cNvSpPr>
          <p:nvPr/>
        </p:nvSpPr>
        <p:spPr bwMode="auto">
          <a:xfrm>
            <a:off x="6056313" y="1550988"/>
            <a:ext cx="133882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タイアップサイト★</a:t>
            </a:r>
          </a:p>
        </p:txBody>
      </p:sp>
      <p:sp>
        <p:nvSpPr>
          <p:cNvPr id="6" name="テキスト ボックス 148"/>
          <p:cNvSpPr txBox="1">
            <a:spLocks noChangeArrowheads="1"/>
          </p:cNvSpPr>
          <p:nvPr/>
        </p:nvSpPr>
        <p:spPr bwMode="auto">
          <a:xfrm>
            <a:off x="520700" y="5453019"/>
            <a:ext cx="229235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料金 </a:t>
            </a:r>
            <a:r>
              <a:rPr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￥</a:t>
            </a:r>
            <a:r>
              <a:rPr lang="en-US" altLang="ja-JP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1,000,000.-</a:t>
            </a:r>
            <a:endParaRPr lang="ja-JP" altLang="en-US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148"/>
          <p:cNvSpPr txBox="1">
            <a:spLocks noChangeArrowheads="1"/>
          </p:cNvSpPr>
          <p:nvPr/>
        </p:nvSpPr>
        <p:spPr bwMode="auto">
          <a:xfrm>
            <a:off x="493713" y="1071563"/>
            <a:ext cx="83994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 b="1"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lang="ja-JP" altLang="en-US" sz="1200" b="1">
                <a:latin typeface="メイリオ" panose="020B0604030504040204" pitchFamily="50" charset="-128"/>
                <a:ea typeface="メイリオ" panose="020B0604030504040204" pitchFamily="50" charset="-128"/>
              </a:rPr>
              <a:t>サイト上の記事体広告によって、より詳しい情報提供が可能です。</a:t>
            </a:r>
            <a:endParaRPr lang="en-US" altLang="ja-JP" sz="12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8" name="グループ化 30"/>
          <p:cNvGrpSpPr>
            <a:grpSpLocks/>
          </p:cNvGrpSpPr>
          <p:nvPr/>
        </p:nvGrpSpPr>
        <p:grpSpPr bwMode="auto">
          <a:xfrm>
            <a:off x="5087938" y="2571750"/>
            <a:ext cx="780797" cy="447120"/>
            <a:chOff x="6354763" y="2892425"/>
            <a:chExt cx="780797" cy="447120"/>
          </a:xfrm>
        </p:grpSpPr>
        <p:cxnSp>
          <p:nvCxnSpPr>
            <p:cNvPr id="9" name="直線矢印コネクタ 8"/>
            <p:cNvCxnSpPr/>
            <p:nvPr/>
          </p:nvCxnSpPr>
          <p:spPr bwMode="auto">
            <a:xfrm>
              <a:off x="6354763" y="2892425"/>
              <a:ext cx="71913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42"/>
            <p:cNvSpPr txBox="1">
              <a:spLocks noChangeArrowheads="1"/>
            </p:cNvSpPr>
            <p:nvPr/>
          </p:nvSpPr>
          <p:spPr bwMode="auto">
            <a:xfrm>
              <a:off x="6373813" y="2970213"/>
              <a:ext cx="7617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タイアップ</a:t>
              </a:r>
              <a:endPara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サイトへ</a:t>
              </a:r>
            </a:p>
          </p:txBody>
        </p:sp>
      </p:grpSp>
      <p:sp>
        <p:nvSpPr>
          <p:cNvPr id="11" name="テキスト ボックス 148"/>
          <p:cNvSpPr txBox="1">
            <a:spLocks noChangeArrowheads="1"/>
          </p:cNvSpPr>
          <p:nvPr/>
        </p:nvSpPr>
        <p:spPr bwMode="auto">
          <a:xfrm>
            <a:off x="2846388" y="5457056"/>
            <a:ext cx="59039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制作費は別途費用がかかります。詳細はお問い合わせください。</a:t>
            </a:r>
          </a:p>
        </p:txBody>
      </p:sp>
      <p:pic>
        <p:nvPicPr>
          <p:cNvPr id="12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4654" y="1806575"/>
            <a:ext cx="1800000" cy="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グループ化 21"/>
          <p:cNvGrpSpPr/>
          <p:nvPr/>
        </p:nvGrpSpPr>
        <p:grpSpPr>
          <a:xfrm>
            <a:off x="6094413" y="1806574"/>
            <a:ext cx="2354262" cy="2130442"/>
            <a:chOff x="6323013" y="1806574"/>
            <a:chExt cx="2354262" cy="2130442"/>
          </a:xfrm>
        </p:grpSpPr>
        <p:pic>
          <p:nvPicPr>
            <p:cNvPr id="23" name="Picture 22" descr="C:\Users\kawakami\Pictures\CaptIt\Ci11122713054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astelsSmooth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3013" y="1806574"/>
              <a:ext cx="2354262" cy="2130442"/>
            </a:xfrm>
            <a:prstGeom prst="rect">
              <a:avLst/>
            </a:prstGeom>
            <a:noFill/>
            <a:ln w="127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8741" y="1923028"/>
              <a:ext cx="606180" cy="86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6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4" b="41639"/>
          <a:stretch/>
        </p:blipFill>
        <p:spPr bwMode="auto">
          <a:xfrm>
            <a:off x="3014654" y="2374666"/>
            <a:ext cx="1800000" cy="155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正方形/長方形 25"/>
          <p:cNvSpPr/>
          <p:nvPr/>
        </p:nvSpPr>
        <p:spPr>
          <a:xfrm>
            <a:off x="3014654" y="1806574"/>
            <a:ext cx="1800000" cy="21672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3033713" y="3212229"/>
            <a:ext cx="1690687" cy="12999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2</a:t>
            </a:r>
            <a:endParaRPr lang="ja-JP" altLang="en-US" sz="900" b="1" dirty="0">
              <a:latin typeface="メイリオ" panose="020B0604030504040204" pitchFamily="50" charset="-128"/>
              <a:ea typeface="メイリオ" panose="020B0604030504040204" pitchFamily="50" charset="-128"/>
              <a:cs typeface="Arial" pitchFamily="34" charset="0"/>
            </a:endParaRPr>
          </a:p>
        </p:txBody>
      </p:sp>
      <p:sp>
        <p:nvSpPr>
          <p:cNvPr id="28" name="Text Box 13">
            <a:extLst>
              <a:ext uri="{FF2B5EF4-FFF2-40B4-BE49-F238E27FC236}">
                <a16:creationId xmlns:a16="http://schemas.microsoft.com/office/drawing/2014/main" id="{E3CB6D57-DF86-4B2F-B3BF-49D2DB7C7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42" y="104910"/>
            <a:ext cx="77866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DI Online CLOSE UP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タイアップサイト標準パッケージ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1656979" y="3969220"/>
            <a:ext cx="434720" cy="24767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1</a:t>
            </a:r>
            <a:endParaRPr lang="ja-JP" altLang="en-US" sz="900" b="1" dirty="0">
              <a:latin typeface="メイリオ" panose="020B0604030504040204" pitchFamily="50" charset="-128"/>
              <a:ea typeface="メイリオ" panose="020B0604030504040204" pitchFamily="5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873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433379" y="1341438"/>
            <a:ext cx="2700000" cy="2989262"/>
            <a:chOff x="433379" y="1341438"/>
            <a:chExt cx="2700000" cy="2989262"/>
          </a:xfrm>
        </p:grpSpPr>
        <p:pic>
          <p:nvPicPr>
            <p:cNvPr id="9278" name="Picture 62" descr="C:\Users\kkasuga\Desktop\DIO画面キャプチャ\DIOメール再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" b="35214"/>
            <a:stretch/>
          </p:blipFill>
          <p:spPr bwMode="auto">
            <a:xfrm>
              <a:off x="433379" y="1341438"/>
              <a:ext cx="2700000" cy="29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正方形/長方形 8"/>
            <p:cNvSpPr/>
            <p:nvPr/>
          </p:nvSpPr>
          <p:spPr>
            <a:xfrm>
              <a:off x="433379" y="1352550"/>
              <a:ext cx="2700000" cy="297815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3" name="正方形/長方形 2"/>
          <p:cNvSpPr/>
          <p:nvPr/>
        </p:nvSpPr>
        <p:spPr>
          <a:xfrm>
            <a:off x="444500" y="1803400"/>
            <a:ext cx="2565400" cy="3683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9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itchFamily="34" charset="0"/>
            </a:endParaRP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5356B347-3A6B-4A3B-864C-107F46621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700201"/>
              </p:ext>
            </p:extLst>
          </p:nvPr>
        </p:nvGraphicFramePr>
        <p:xfrm>
          <a:off x="3492500" y="1341438"/>
          <a:ext cx="4724400" cy="2038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650">
                  <a:extLst>
                    <a:ext uri="{9D8B030D-6E8A-4147-A177-3AD203B41FA5}">
                      <a16:colId xmlns:a16="http://schemas.microsoft.com/office/drawing/2014/main" val="2084779961"/>
                    </a:ext>
                  </a:extLst>
                </a:gridCol>
                <a:gridCol w="3587750">
                  <a:extLst>
                    <a:ext uri="{9D8B030D-6E8A-4147-A177-3AD203B41FA5}">
                      <a16:colId xmlns:a16="http://schemas.microsoft.com/office/drawing/2014/main" val="1169555060"/>
                    </a:ext>
                  </a:extLst>
                </a:gridCol>
              </a:tblGrid>
              <a:tr h="22636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メール媒体名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DI Online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メール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173211"/>
                  </a:ext>
                </a:extLst>
              </a:tr>
              <a:tr h="22636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メニュー名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ヘッダー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8561057"/>
                  </a:ext>
                </a:extLst>
              </a:tr>
              <a:tr h="22731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509135"/>
                  </a:ext>
                </a:extLst>
              </a:tr>
              <a:tr h="22636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原稿サイズ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全角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38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文字以内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×5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行（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URL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リンク含む）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870290"/>
                  </a:ext>
                </a:extLst>
              </a:tr>
              <a:tr h="22636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原稿種類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テキスト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2375791"/>
                  </a:ext>
                </a:extLst>
              </a:tr>
              <a:tr h="22636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配信頻度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毎週水曜日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3187406"/>
                  </a:ext>
                </a:extLst>
              </a:tr>
              <a:tr h="22636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想定配信数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約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132,000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通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6270848"/>
                  </a:ext>
                </a:extLst>
              </a:tr>
              <a:tr h="22636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</a:t>
                      </a: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CTR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0.08%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14726"/>
                  </a:ext>
                </a:extLst>
              </a:tr>
              <a:tr h="22636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¥200,000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156219"/>
                  </a:ext>
                </a:extLst>
              </a:tr>
            </a:tbl>
          </a:graphicData>
        </a:graphic>
      </p:graphicFrame>
      <p:sp>
        <p:nvSpPr>
          <p:cNvPr id="10" name="Text Box 13">
            <a:extLst>
              <a:ext uri="{FF2B5EF4-FFF2-40B4-BE49-F238E27FC236}">
                <a16:creationId xmlns:a16="http://schemas.microsoft.com/office/drawing/2014/main" id="{0E2E628C-9699-438E-BCE8-4FDD5F1C9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42" y="227461"/>
            <a:ext cx="7786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DI Online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メール　ヘッダー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/>
          <p:cNvSpPr txBox="1"/>
          <p:nvPr/>
        </p:nvSpPr>
        <p:spPr>
          <a:xfrm>
            <a:off x="200025" y="6180642"/>
            <a:ext cx="3430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通常料金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万円＋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200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万円＝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 ⇒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336925" y="6127882"/>
            <a:ext cx="280076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両媒体の掲載タイミングは同じ週を原則としますが、</a:t>
            </a:r>
            <a:endParaRPr lang="en-US" altLang="ja-JP" sz="8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8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枠の空き状況により変動することもございます。</a:t>
            </a:r>
            <a:endParaRPr kumimoji="1" lang="ja-JP" altLang="en-US" sz="8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864458" y="6129002"/>
            <a:ext cx="1442236" cy="360000"/>
          </a:xfrm>
          <a:prstGeom prst="rect">
            <a:avLst/>
          </a:prstGeom>
          <a:solidFill>
            <a:srgbClr val="FF0000"/>
          </a:solidFill>
        </p:spPr>
        <p:txBody>
          <a:bodyPr wrap="none" lIns="72000" tIns="72000" rIns="72000" bIns="0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250</a:t>
            </a:r>
            <a:r>
              <a:rPr kumimoji="1"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kumimoji="1"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週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178597" y="6135657"/>
            <a:ext cx="658367" cy="355276"/>
          </a:xfrm>
          <a:prstGeom prst="rect">
            <a:avLst/>
          </a:prstGeom>
          <a:solidFill>
            <a:srgbClr val="FF0000"/>
          </a:solidFill>
          <a:ln w="19050" cmpd="dbl">
            <a:noFill/>
          </a:ln>
        </p:spPr>
        <p:txBody>
          <a:bodyPr wrap="none" lIns="72000" tIns="72000" rIns="72000" bIns="36000" rtlCol="0" anchor="ctr">
            <a:spAutoFit/>
          </a:bodyPr>
          <a:lstStyle/>
          <a:p>
            <a:pPr algn="ctr"/>
            <a:r>
              <a:rPr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パッケージ</a:t>
            </a:r>
            <a:endParaRPr lang="en-US" altLang="ja-JP" sz="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特別料金</a:t>
            </a:r>
            <a:endParaRPr kumimoji="1" lang="ja-JP" altLang="en-US" sz="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Text Box 13">
            <a:extLst>
              <a:ext uri="{FF2B5EF4-FFF2-40B4-BE49-F238E27FC236}">
                <a16:creationId xmlns:a16="http://schemas.microsoft.com/office/drawing/2014/main" id="{5FC85068-9CE6-4A79-8188-FCBA66AA7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42" y="227461"/>
            <a:ext cx="7786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ダブルビルボードパック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25" name="表 24">
            <a:extLst>
              <a:ext uri="{FF2B5EF4-FFF2-40B4-BE49-F238E27FC236}">
                <a16:creationId xmlns:a16="http://schemas.microsoft.com/office/drawing/2014/main" id="{7C677048-2E90-4C55-AFEB-AE8F70217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864774"/>
              </p:ext>
            </p:extLst>
          </p:nvPr>
        </p:nvGraphicFramePr>
        <p:xfrm>
          <a:off x="3812585" y="899191"/>
          <a:ext cx="4486279" cy="2598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360">
                  <a:extLst>
                    <a:ext uri="{9D8B030D-6E8A-4147-A177-3AD203B41FA5}">
                      <a16:colId xmlns:a16="http://schemas.microsoft.com/office/drawing/2014/main" val="2084779961"/>
                    </a:ext>
                  </a:extLst>
                </a:gridCol>
                <a:gridCol w="3406919">
                  <a:extLst>
                    <a:ext uri="{9D8B030D-6E8A-4147-A177-3AD203B41FA5}">
                      <a16:colId xmlns:a16="http://schemas.microsoft.com/office/drawing/2014/main" val="1169555060"/>
                    </a:ext>
                  </a:extLst>
                </a:gridCol>
              </a:tblGrid>
              <a:tr h="19973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媒体名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日経ドラッグインフォメーション 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Online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173211"/>
                  </a:ext>
                </a:extLst>
              </a:tr>
              <a:tr h="19973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メニュー名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ビルボード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8561057"/>
                  </a:ext>
                </a:extLst>
              </a:tr>
              <a:tr h="20057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掲載面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509135"/>
                  </a:ext>
                </a:extLst>
              </a:tr>
              <a:tr h="19973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表示形式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期間中掲載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870290"/>
                  </a:ext>
                </a:extLst>
              </a:tr>
              <a:tr h="19973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枠数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2375791"/>
                  </a:ext>
                </a:extLst>
              </a:tr>
              <a:tr h="19973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原稿サイズ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左右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970×</a:t>
                      </a:r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天地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ピクセル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/150KB</a:t>
                      </a:r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以内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3187406"/>
                  </a:ext>
                </a:extLst>
              </a:tr>
              <a:tr h="19973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原稿種類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HTML5、GIF、JPEG、PNG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6270848"/>
                  </a:ext>
                </a:extLst>
              </a:tr>
              <a:tr h="19973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掲載開始日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毎週火曜日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14726"/>
                  </a:ext>
                </a:extLst>
              </a:tr>
              <a:tr h="19973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想定表示回数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40,000imp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156219"/>
                  </a:ext>
                </a:extLst>
              </a:tr>
              <a:tr h="19973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</a:t>
                      </a:r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CTR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0.20%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7773577"/>
                  </a:ext>
                </a:extLst>
              </a:tr>
              <a:tr h="19973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</a:t>
                      </a:r>
                      <a:r>
                        <a:rPr lang="en-US" altLang="ja-JP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回数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週間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4886830"/>
                  </a:ext>
                </a:extLst>
              </a:tr>
              <a:tr h="19973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¥1,000,000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706185"/>
                  </a:ext>
                </a:extLst>
              </a:tr>
              <a:tr h="20057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備考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・フリークエンシーコントロール設定あり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8687980"/>
                  </a:ext>
                </a:extLst>
              </a:tr>
            </a:tbl>
          </a:graphicData>
        </a:graphic>
      </p:graphicFrame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0F7A06B7-D02F-4E3B-AC2B-FD00DD266D4A}"/>
              </a:ext>
            </a:extLst>
          </p:cNvPr>
          <p:cNvSpPr txBox="1"/>
          <p:nvPr/>
        </p:nvSpPr>
        <p:spPr>
          <a:xfrm>
            <a:off x="191147" y="908016"/>
            <a:ext cx="27355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日経ドラッグインフォメーション 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Online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43" name="表 42">
            <a:extLst>
              <a:ext uri="{FF2B5EF4-FFF2-40B4-BE49-F238E27FC236}">
                <a16:creationId xmlns:a16="http://schemas.microsoft.com/office/drawing/2014/main" id="{39C43F19-ABE7-4677-B782-E76766A5F2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001637"/>
              </p:ext>
            </p:extLst>
          </p:nvPr>
        </p:nvGraphicFramePr>
        <p:xfrm>
          <a:off x="3812585" y="3523994"/>
          <a:ext cx="4496914" cy="2574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133">
                  <a:extLst>
                    <a:ext uri="{9D8B030D-6E8A-4147-A177-3AD203B41FA5}">
                      <a16:colId xmlns:a16="http://schemas.microsoft.com/office/drawing/2014/main" val="2414073616"/>
                    </a:ext>
                  </a:extLst>
                </a:gridCol>
                <a:gridCol w="3426781">
                  <a:extLst>
                    <a:ext uri="{9D8B030D-6E8A-4147-A177-3AD203B41FA5}">
                      <a16:colId xmlns:a16="http://schemas.microsoft.com/office/drawing/2014/main" val="1439883043"/>
                    </a:ext>
                  </a:extLst>
                </a:gridCol>
              </a:tblGrid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媒体名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日経メディカル 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Online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0650768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メニュー名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ビルボード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8657507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掲載面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291434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表示形式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ローテーション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236643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枠数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571656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原稿サイズ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左右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970×</a:t>
                      </a:r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天地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ピクセル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/150KB</a:t>
                      </a:r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以内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4282589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原稿種類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HTML5、GIF、JPEG、PNG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5290358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掲載開始日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毎週火曜日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7419038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想定表示回数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65,000imp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4423519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</a:t>
                      </a:r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CTR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0.50%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466403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</a:t>
                      </a:r>
                      <a:r>
                        <a:rPr lang="en-US" altLang="ja-JP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回数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週間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073938"/>
                  </a:ext>
                </a:extLst>
              </a:tr>
              <a:tr h="1948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¥2,000,000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381854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備考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・フリークエンシーコントロール設定あり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93256"/>
                  </a:ext>
                </a:extLst>
              </a:tr>
            </a:tbl>
          </a:graphicData>
        </a:graphic>
      </p:graphicFrame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B60CC176-0D09-4E2C-900D-6E6C7C378E6F}"/>
              </a:ext>
            </a:extLst>
          </p:cNvPr>
          <p:cNvSpPr txBox="1"/>
          <p:nvPr/>
        </p:nvSpPr>
        <p:spPr>
          <a:xfrm>
            <a:off x="234059" y="3569899"/>
            <a:ext cx="17824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日経メディカル 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Online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5A183C28-6629-49B0-A37D-BDF7E5DDF30B}"/>
              </a:ext>
            </a:extLst>
          </p:cNvPr>
          <p:cNvGrpSpPr/>
          <p:nvPr/>
        </p:nvGrpSpPr>
        <p:grpSpPr>
          <a:xfrm>
            <a:off x="785269" y="1130578"/>
            <a:ext cx="1746534" cy="2161317"/>
            <a:chOff x="819261" y="3691383"/>
            <a:chExt cx="1746534" cy="2161317"/>
          </a:xfrm>
        </p:grpSpPr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3EBDE235-4FC8-42D9-BA36-01D63D58AADE}"/>
                </a:ext>
              </a:extLst>
            </p:cNvPr>
            <p:cNvGrpSpPr/>
            <p:nvPr/>
          </p:nvGrpSpPr>
          <p:grpSpPr>
            <a:xfrm>
              <a:off x="826242" y="3747963"/>
              <a:ext cx="1724155" cy="2104737"/>
              <a:chOff x="587270" y="1362423"/>
              <a:chExt cx="2524336" cy="3081545"/>
            </a:xfrm>
          </p:grpSpPr>
          <p:pic>
            <p:nvPicPr>
              <p:cNvPr id="22" name="Picture 2">
                <a:extLst>
                  <a:ext uri="{FF2B5EF4-FFF2-40B4-BE49-F238E27FC236}">
                    <a16:creationId xmlns:a16="http://schemas.microsoft.com/office/drawing/2014/main" id="{79212E3F-53C6-4551-AE01-5E4BABB2B0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918" r="13319" b="96538"/>
              <a:stretch/>
            </p:blipFill>
            <p:spPr bwMode="auto">
              <a:xfrm>
                <a:off x="587270" y="1362423"/>
                <a:ext cx="2524336" cy="4196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>
                <a:extLst>
                  <a:ext uri="{FF2B5EF4-FFF2-40B4-BE49-F238E27FC236}">
                    <a16:creationId xmlns:a16="http://schemas.microsoft.com/office/drawing/2014/main" id="{D04DB92E-3A6C-4229-B7FB-9B18FFA8F7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918" t="3423" r="13319" b="79932"/>
              <a:stretch/>
            </p:blipFill>
            <p:spPr bwMode="auto">
              <a:xfrm>
                <a:off x="587270" y="2426314"/>
                <a:ext cx="2524336" cy="20176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29F1B5AC-3282-4739-A22C-AEF1235C7417}"/>
                  </a:ext>
                </a:extLst>
              </p:cNvPr>
              <p:cNvSpPr/>
              <p:nvPr/>
            </p:nvSpPr>
            <p:spPr>
              <a:xfrm>
                <a:off x="628837" y="1819248"/>
                <a:ext cx="2458077" cy="5811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050" b="1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ビルボード</a:t>
                </a:r>
              </a:p>
            </p:txBody>
          </p:sp>
        </p:grp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0A3BE925-E319-4084-A01E-BAF01FBAC386}"/>
                </a:ext>
              </a:extLst>
            </p:cNvPr>
            <p:cNvSpPr/>
            <p:nvPr/>
          </p:nvSpPr>
          <p:spPr>
            <a:xfrm>
              <a:off x="819261" y="3691383"/>
              <a:ext cx="1746534" cy="2161317"/>
            </a:xfrm>
            <a:prstGeom prst="rect">
              <a:avLst/>
            </a:prstGeom>
            <a:noFill/>
            <a:ln w="127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AC893D94-7A4A-450E-9E63-52D68E5ACBD5}"/>
              </a:ext>
            </a:extLst>
          </p:cNvPr>
          <p:cNvGrpSpPr/>
          <p:nvPr/>
        </p:nvGrpSpPr>
        <p:grpSpPr>
          <a:xfrm>
            <a:off x="768770" y="3866789"/>
            <a:ext cx="1747635" cy="2168426"/>
            <a:chOff x="819260" y="1119667"/>
            <a:chExt cx="1747635" cy="2168426"/>
          </a:xfrm>
        </p:grpSpPr>
        <p:grpSp>
          <p:nvGrpSpPr>
            <p:cNvPr id="40" name="グループ化 39">
              <a:extLst>
                <a:ext uri="{FF2B5EF4-FFF2-40B4-BE49-F238E27FC236}">
                  <a16:creationId xmlns:a16="http://schemas.microsoft.com/office/drawing/2014/main" id="{DB5F70E5-6A5E-4F38-B9EF-D9D74F9D3628}"/>
                </a:ext>
              </a:extLst>
            </p:cNvPr>
            <p:cNvGrpSpPr/>
            <p:nvPr/>
          </p:nvGrpSpPr>
          <p:grpSpPr>
            <a:xfrm>
              <a:off x="826010" y="1146239"/>
              <a:ext cx="1740885" cy="2130274"/>
              <a:chOff x="513655" y="1352550"/>
              <a:chExt cx="2803713" cy="4006506"/>
            </a:xfrm>
          </p:grpSpPr>
          <p:pic>
            <p:nvPicPr>
              <p:cNvPr id="44" name="Picture 2">
                <a:extLst>
                  <a:ext uri="{FF2B5EF4-FFF2-40B4-BE49-F238E27FC236}">
                    <a16:creationId xmlns:a16="http://schemas.microsoft.com/office/drawing/2014/main" id="{70335FCA-BA3E-456A-9EA0-054D55F084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93" t="102" r="11885" b="97019"/>
              <a:stretch/>
            </p:blipFill>
            <p:spPr bwMode="auto">
              <a:xfrm>
                <a:off x="515428" y="1352550"/>
                <a:ext cx="280194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>
                <a:extLst>
                  <a:ext uri="{FF2B5EF4-FFF2-40B4-BE49-F238E27FC236}">
                    <a16:creationId xmlns:a16="http://schemas.microsoft.com/office/drawing/2014/main" id="{345DB9CE-D088-4D8F-9162-346FE58884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93" t="3090" r="11885" b="79324"/>
              <a:stretch/>
            </p:blipFill>
            <p:spPr bwMode="auto">
              <a:xfrm>
                <a:off x="513655" y="2538916"/>
                <a:ext cx="2801940" cy="2820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B85CB054-1250-4868-9909-1A95269D447D}"/>
                  </a:ext>
                </a:extLst>
              </p:cNvPr>
              <p:cNvSpPr/>
              <p:nvPr/>
            </p:nvSpPr>
            <p:spPr>
              <a:xfrm>
                <a:off x="600335" y="1814215"/>
                <a:ext cx="2628580" cy="7001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050" b="1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ビルボード</a:t>
                </a:r>
              </a:p>
            </p:txBody>
          </p:sp>
        </p:grp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09127257-6C9E-4DC7-952E-5FCEA8AF7680}"/>
                </a:ext>
              </a:extLst>
            </p:cNvPr>
            <p:cNvSpPr/>
            <p:nvPr/>
          </p:nvSpPr>
          <p:spPr>
            <a:xfrm>
              <a:off x="819260" y="1119667"/>
              <a:ext cx="1739784" cy="2168426"/>
            </a:xfrm>
            <a:prstGeom prst="rect">
              <a:avLst/>
            </a:prstGeom>
            <a:noFill/>
            <a:ln w="127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9370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A51BCF592701B74FB95E0F63F34B3E8C" ma:contentTypeVersion="15" ma:contentTypeDescription="新しいドキュメントを作成します。" ma:contentTypeScope="" ma:versionID="1537327dd43ec700e82986cf20994291">
  <xsd:schema xmlns:xsd="http://www.w3.org/2001/XMLSchema" xmlns:xs="http://www.w3.org/2001/XMLSchema" xmlns:p="http://schemas.microsoft.com/office/2006/metadata/properties" xmlns:ns2="dc369000-971c-4de2-98e9-ecd6e5b4885d" xmlns:ns3="eb54e04a-f2ad-4feb-b211-739ca8db5bc3" targetNamespace="http://schemas.microsoft.com/office/2006/metadata/properties" ma:root="true" ma:fieldsID="3378d7361a177eebeac5bac3913eb673" ns2:_="" ns3:_="">
    <xsd:import namespace="dc369000-971c-4de2-98e9-ecd6e5b4885d"/>
    <xsd:import namespace="eb54e04a-f2ad-4feb-b211-739ca8db5bc3"/>
    <xsd:element name="properties">
      <xsd:complexType>
        <xsd:sequence>
          <xsd:element name="documentManagement">
            <xsd:complexType>
              <xsd:all>
                <xsd:element ref="ns2:_x5099__x8003_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369000-971c-4de2-98e9-ecd6e5b4885d" elementFormDefault="qualified">
    <xsd:import namespace="http://schemas.microsoft.com/office/2006/documentManagement/types"/>
    <xsd:import namespace="http://schemas.microsoft.com/office/infopath/2007/PartnerControls"/>
    <xsd:element name="_x5099__x8003_" ma:index="8" nillable="true" ma:displayName="備考" ma:internalName="_x5099__x8003_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54e04a-f2ad-4feb-b211-739ca8db5bc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5099__x8003_ xmlns="dc369000-971c-4de2-98e9-ecd6e5b4885d" xsi:nil="true"/>
  </documentManagement>
</p:properties>
</file>

<file path=customXml/itemProps1.xml><?xml version="1.0" encoding="utf-8"?>
<ds:datastoreItem xmlns:ds="http://schemas.openxmlformats.org/officeDocument/2006/customXml" ds:itemID="{0A1425EC-1E63-4EC6-BAA0-C212138EF115}"/>
</file>

<file path=customXml/itemProps2.xml><?xml version="1.0" encoding="utf-8"?>
<ds:datastoreItem xmlns:ds="http://schemas.openxmlformats.org/officeDocument/2006/customXml" ds:itemID="{4E4D40D5-4776-4995-A4AA-F8B8953FBB14}"/>
</file>

<file path=customXml/itemProps3.xml><?xml version="1.0" encoding="utf-8"?>
<ds:datastoreItem xmlns:ds="http://schemas.openxmlformats.org/officeDocument/2006/customXml" ds:itemID="{26C6F329-AE56-418B-AFEC-D5869BA50C7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1476</Words>
  <Application>Microsoft Office PowerPoint</Application>
  <PresentationFormat>画面に合わせる (4:3)</PresentationFormat>
  <Paragraphs>450</Paragraphs>
  <Slides>10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HGP創英角ｺﾞｼｯｸUB</vt:lpstr>
      <vt:lpstr>Meiryo UI</vt:lpstr>
      <vt:lpstr>メイリオ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2012-01-12T13:51:28Z</dcterms:created>
  <dcterms:modified xsi:type="dcterms:W3CDTF">2021-10-06T08:52:12Z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0x010100A51BCF592701B74FB95E0F63F34B3E8C</vt:lpwstr>
  </property>
</Properties>
</file>