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revisionInfo.xml" ContentType="application/vnd.ms-powerpoint.revisioninfo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417" r:id="rId3"/>
    <p:sldId id="530" r:id="rId4"/>
    <p:sldId id="520" r:id="rId5"/>
  </p:sldIdLst>
  <p:sldSz cx="9144000" cy="6858000" type="screen4x3"/>
  <p:notesSz cx="6635750" cy="97663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6" userDrawn="1">
          <p15:clr>
            <a:srgbClr val="A4A3A4"/>
          </p15:clr>
        </p15:guide>
        <p15:guide id="2" pos="209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12"/>
    <a:srgbClr val="449896"/>
    <a:srgbClr val="E6E6E6"/>
    <a:srgbClr val="FF3300"/>
    <a:srgbClr val="000099"/>
    <a:srgbClr val="0000CC"/>
    <a:srgbClr val="33CCCC"/>
    <a:srgbClr val="E30383"/>
    <a:srgbClr val="61B0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DC032F-D2D7-4857-A47F-B292A17916C7}" v="2" dt="2019-10-10T09:31:19.1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淡色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/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36" autoAdjust="0"/>
    <p:restoredTop sz="97582" autoAdjust="0"/>
  </p:normalViewPr>
  <p:slideViewPr>
    <p:cSldViewPr snapToGrid="0">
      <p:cViewPr varScale="1">
        <p:scale>
          <a:sx n="75" d="100"/>
          <a:sy n="75" d="100"/>
        </p:scale>
        <p:origin x="1404" y="28"/>
      </p:cViewPr>
      <p:guideLst>
        <p:guide orient="horz" pos="1026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-2208" y="-102"/>
      </p:cViewPr>
      <p:guideLst>
        <p:guide orient="horz" pos="3076"/>
        <p:guide pos="209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874501" cy="487136"/>
          </a:xfrm>
          <a:prstGeom prst="rect">
            <a:avLst/>
          </a:prstGeom>
        </p:spPr>
        <p:txBody>
          <a:bodyPr vert="horz" lIns="89501" tIns="44750" rIns="89501" bIns="4475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759685" y="2"/>
            <a:ext cx="2874501" cy="487136"/>
          </a:xfrm>
          <a:prstGeom prst="rect">
            <a:avLst/>
          </a:prstGeom>
        </p:spPr>
        <p:txBody>
          <a:bodyPr vert="horz" wrap="square" lIns="89501" tIns="44750" rIns="89501" bIns="4475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A16A1669-4F4D-4162-AF31-E70EA275A5E4}" type="datetime1">
              <a:rPr lang="ja-JP" altLang="en-US"/>
              <a:pPr>
                <a:defRPr/>
              </a:pPr>
              <a:t>2021/8/4</a:t>
            </a:fld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2" y="9277594"/>
            <a:ext cx="2874501" cy="487136"/>
          </a:xfrm>
          <a:prstGeom prst="rect">
            <a:avLst/>
          </a:prstGeom>
        </p:spPr>
        <p:txBody>
          <a:bodyPr vert="horz" lIns="89501" tIns="44750" rIns="89501" bIns="4475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759685" y="9277594"/>
            <a:ext cx="2874501" cy="487136"/>
          </a:xfrm>
          <a:prstGeom prst="rect">
            <a:avLst/>
          </a:prstGeom>
        </p:spPr>
        <p:txBody>
          <a:bodyPr vert="horz" wrap="square" lIns="89501" tIns="44750" rIns="89501" bIns="4475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45546CB-8761-45BF-9A45-CB0A7ABDB77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874501" cy="487136"/>
          </a:xfrm>
          <a:prstGeom prst="rect">
            <a:avLst/>
          </a:prstGeom>
        </p:spPr>
        <p:txBody>
          <a:bodyPr vert="horz" lIns="89501" tIns="44750" rIns="89501" bIns="4475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759685" y="2"/>
            <a:ext cx="2874501" cy="487136"/>
          </a:xfrm>
          <a:prstGeom prst="rect">
            <a:avLst/>
          </a:prstGeom>
        </p:spPr>
        <p:txBody>
          <a:bodyPr vert="horz" wrap="square" lIns="89501" tIns="44750" rIns="89501" bIns="4475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04899C4C-CAE1-42DA-A0B4-8DDCD7F58F09}" type="datetime1">
              <a:rPr lang="ja-JP" altLang="en-US"/>
              <a:pPr>
                <a:defRPr/>
              </a:pPr>
              <a:t>2021/8/4</a:t>
            </a:fld>
            <a:endParaRPr lang="en-US" altLang="ja-JP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877888" y="733425"/>
            <a:ext cx="4881562" cy="3662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501" tIns="44750" rIns="89501" bIns="4475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63107" y="4640368"/>
            <a:ext cx="5309539" cy="4392085"/>
          </a:xfrm>
          <a:prstGeom prst="rect">
            <a:avLst/>
          </a:prstGeom>
        </p:spPr>
        <p:txBody>
          <a:bodyPr vert="horz" wrap="square" lIns="89501" tIns="44750" rIns="89501" bIns="4475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2" y="9277594"/>
            <a:ext cx="2874501" cy="487136"/>
          </a:xfrm>
          <a:prstGeom prst="rect">
            <a:avLst/>
          </a:prstGeom>
        </p:spPr>
        <p:txBody>
          <a:bodyPr vert="horz" lIns="89501" tIns="44750" rIns="89501" bIns="4475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759685" y="9277594"/>
            <a:ext cx="2874501" cy="487136"/>
          </a:xfrm>
          <a:prstGeom prst="rect">
            <a:avLst/>
          </a:prstGeom>
        </p:spPr>
        <p:txBody>
          <a:bodyPr vert="horz" wrap="square" lIns="89501" tIns="44750" rIns="89501" bIns="4475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2FEA2220-D172-4C01-980A-11DA0319FFB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229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A9F8B3-133D-4E3C-A11E-7D47FDF9602B}" type="slidenum">
              <a:rPr lang="ja-JP" altLang="en-US" smtClean="0"/>
              <a:pPr/>
              <a:t>1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759685" y="9277594"/>
            <a:ext cx="2874501" cy="48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01" tIns="44750" rIns="89501" bIns="44750" anchor="b"/>
          <a:lstStyle/>
          <a:p>
            <a:pPr algn="r"/>
            <a:fld id="{0F9A58BE-AC5B-4204-94F4-76A2F9B6CC54}" type="slidenum">
              <a:rPr lang="en-US" altLang="ja-JP" sz="1100" b="1">
                <a:solidFill>
                  <a:srgbClr val="000000"/>
                </a:solidFill>
              </a:rPr>
              <a:pPr algn="r"/>
              <a:t>2</a:t>
            </a:fld>
            <a:endParaRPr lang="en-US" altLang="ja-JP" sz="1100" b="1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6D3A22-F3D2-4CA0-9AD3-AAF695533656}" type="slidenum">
              <a:rPr lang="en-US" altLang="ja-JP" b="1" smtClean="0">
                <a:solidFill>
                  <a:srgbClr val="000000"/>
                </a:solidFill>
                <a:latin typeface="Arial" charset="0"/>
              </a:rPr>
              <a:pPr/>
              <a:t>4</a:t>
            </a:fld>
            <a:endParaRPr lang="en-US" altLang="ja-JP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5"/>
          <p:cNvSpPr txBox="1">
            <a:spLocks/>
          </p:cNvSpPr>
          <p:nvPr userDrawn="1"/>
        </p:nvSpPr>
        <p:spPr bwMode="auto">
          <a:xfrm>
            <a:off x="8243888" y="6538913"/>
            <a:ext cx="900112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97B62661-EA18-4AD3-AFF2-776A3933A1FC}" type="slidenum">
              <a:rPr lang="ja-JP" altLang="en-US" sz="160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pPr algn="r" eaLnBrk="1" hangingPunct="1">
                <a:defRPr/>
              </a:pPr>
              <a:t>‹#›</a:t>
            </a:fld>
            <a:endParaRPr lang="en-US" altLang="ja-JP" sz="160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A422F-6B3B-4151-96AF-485292B6BE29}" type="datetime1">
              <a:rPr lang="ja-JP" altLang="en-US"/>
              <a:pPr>
                <a:defRPr/>
              </a:pPr>
              <a:t>2021/8/4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5CD2B00-E052-4223-B2A1-D1AE68D67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00466F4-57F6-4D0C-8CB3-2A8CA8C22A9F}"/>
              </a:ext>
            </a:extLst>
          </p:cNvPr>
          <p:cNvSpPr txBox="1"/>
          <p:nvPr userDrawn="1"/>
        </p:nvSpPr>
        <p:spPr>
          <a:xfrm>
            <a:off x="319246" y="5528845"/>
            <a:ext cx="60079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■広告掲載の申込み・入稿については、以下の資料をご覧ください。 </a:t>
            </a:r>
          </a:p>
          <a:p>
            <a:r>
              <a:rPr lang="en-US" altLang="ja-JP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https://www.nikkeibp.co.jp/images/houjin/ad/upload/bp_kitei.pdf</a:t>
            </a:r>
            <a:endParaRPr kumimoji="1" lang="ja-JP" altLang="en-US" sz="1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0623764-195D-44BB-88C1-8F30ED662096}"/>
              </a:ext>
            </a:extLst>
          </p:cNvPr>
          <p:cNvSpPr txBox="1"/>
          <p:nvPr userDrawn="1"/>
        </p:nvSpPr>
        <p:spPr>
          <a:xfrm>
            <a:off x="319246" y="6124654"/>
            <a:ext cx="59788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ja-JP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■HTML5 </a:t>
            </a:r>
            <a:r>
              <a:rPr lang="ja-JP" altLang="de-DE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入稿規定</a:t>
            </a:r>
          </a:p>
          <a:p>
            <a:r>
              <a:rPr lang="de-DE" altLang="ja-JP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https://adweb.nikkeibp.co.jp/adweb/wad/doc/bp_kitei_html5.pdf</a:t>
            </a:r>
            <a:endParaRPr kumimoji="1" lang="ja-JP" altLang="en-US" sz="1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37CFA1EF-0F63-4F22-B73B-6D2DC40A89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2725"/>
            <a:ext cx="9144000" cy="29527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29BB193-0E29-4E75-9AE2-0F9EC2C497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4375"/>
          </a:xfrm>
          <a:prstGeom prst="rect">
            <a:avLst/>
          </a:prstGeom>
        </p:spPr>
      </p:pic>
      <p:sp>
        <p:nvSpPr>
          <p:cNvPr id="2" name="Rectangle 6"/>
          <p:cNvSpPr txBox="1">
            <a:spLocks noChangeArrowheads="1"/>
          </p:cNvSpPr>
          <p:nvPr userDrawn="1"/>
        </p:nvSpPr>
        <p:spPr bwMode="auto">
          <a:xfrm>
            <a:off x="8439321" y="6602413"/>
            <a:ext cx="6429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BB800C7F-77E2-42D7-AFDB-A0FAEDD75B77}" type="slidenum">
              <a:rPr lang="en-US" altLang="ja-JP" sz="120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 algn="r" eaLnBrk="1" hangingPunct="1">
                <a:defRPr/>
              </a:pPr>
              <a:t>‹#›</a:t>
            </a:fld>
            <a:endParaRPr lang="en-US" altLang="ja-JP" sz="1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DC9ADB3-CCE8-45C1-8A29-6889F338DF82}"/>
              </a:ext>
            </a:extLst>
          </p:cNvPr>
          <p:cNvSpPr txBox="1"/>
          <p:nvPr userDrawn="1"/>
        </p:nvSpPr>
        <p:spPr>
          <a:xfrm>
            <a:off x="323528" y="6613525"/>
            <a:ext cx="74027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 </a:t>
            </a:r>
            <a:r>
              <a:rPr lang="ja-JP" altLang="de-DE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問い合わせ先</a:t>
            </a:r>
            <a:r>
              <a:rPr lang="de-DE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] med-ad@nikkeibp.co.jp </a:t>
            </a:r>
            <a:r>
              <a:rPr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de-DE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 AD Web ] https://www.nikkeibp.co.jp/ad/ </a:t>
            </a:r>
            <a:endParaRPr lang="de-DE" altLang="ja-JP" sz="1200" b="1" dirty="0">
              <a:solidFill>
                <a:schemeClr val="bg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099FDBD1-A41C-4A0B-85E6-68E9613C4C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2725"/>
            <a:ext cx="9144000" cy="29527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5A35946-34E2-4287-81ED-DBA165A863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4375"/>
          </a:xfrm>
          <a:prstGeom prst="rect">
            <a:avLst/>
          </a:prstGeom>
        </p:spPr>
      </p:pic>
      <p:sp>
        <p:nvSpPr>
          <p:cNvPr id="2" name="Rectangle 6"/>
          <p:cNvSpPr txBox="1">
            <a:spLocks noChangeArrowheads="1"/>
          </p:cNvSpPr>
          <p:nvPr userDrawn="1"/>
        </p:nvSpPr>
        <p:spPr bwMode="auto">
          <a:xfrm>
            <a:off x="8439321" y="6602413"/>
            <a:ext cx="6429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E524D1E2-6720-4E20-BC0E-C8FB2D4F550B}" type="slidenum">
              <a:rPr lang="en-US" altLang="ja-JP" sz="120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 algn="r" eaLnBrk="1" hangingPunct="1">
                <a:defRPr/>
              </a:pPr>
              <a:t>‹#›</a:t>
            </a:fld>
            <a:endParaRPr lang="en-US" altLang="ja-JP" sz="1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36"/>
          <p:cNvSpPr txBox="1">
            <a:spLocks noChangeArrowheads="1"/>
          </p:cNvSpPr>
          <p:nvPr userDrawn="1"/>
        </p:nvSpPr>
        <p:spPr bwMode="auto">
          <a:xfrm>
            <a:off x="250825" y="6559770"/>
            <a:ext cx="8294688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表示回数・配信数は目安であり、それらを保証するものではございません。</a:t>
            </a:r>
            <a:endParaRPr lang="en-US" altLang="ja-JP" sz="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defRPr/>
            </a:pPr>
            <a:r>
              <a:rPr lang="en-US" altLang="ja-JP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料金には別途消費税がかかります。　</a:t>
            </a:r>
            <a:r>
              <a:rPr lang="en-US" altLang="ja-JP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料金、枠数、仕様等は、予告なく変更する場合がございます。　</a:t>
            </a:r>
            <a:r>
              <a:rPr lang="en-US" altLang="ja-JP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申込み、入稿については別途資料でご確認ください。</a:t>
            </a:r>
            <a:endParaRPr lang="en-US" altLang="ja-JP" sz="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14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D6E9BF30-8A99-4AAB-A017-1139E193EC45}" type="datetime1">
              <a:rPr lang="ja-JP" altLang="en-US"/>
              <a:pPr>
                <a:defRPr/>
              </a:pPr>
              <a:t>2021/8/4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23" r:id="rId1"/>
    <p:sldLayoutId id="2147488224" r:id="rId2"/>
    <p:sldLayoutId id="2147488225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886163D-2F95-489B-9F4A-2A66FC38EF14}"/>
              </a:ext>
            </a:extLst>
          </p:cNvPr>
          <p:cNvSpPr txBox="1"/>
          <p:nvPr/>
        </p:nvSpPr>
        <p:spPr>
          <a:xfrm>
            <a:off x="319246" y="188640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21</a:t>
            </a:r>
            <a:r>
              <a:rPr lang="ja-JP" altLang="is-I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ja-JP" altLang="is-I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endParaRPr kumimoji="1" lang="ja-JP" altLang="en-US" sz="1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592B7E5A-FD71-444A-8C89-F13640C4A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750917"/>
              </p:ext>
            </p:extLst>
          </p:nvPr>
        </p:nvGraphicFramePr>
        <p:xfrm>
          <a:off x="1160221" y="5043699"/>
          <a:ext cx="3048286" cy="424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776">
                  <a:extLst>
                    <a:ext uri="{9D8B030D-6E8A-4147-A177-3AD203B41FA5}">
                      <a16:colId xmlns:a16="http://schemas.microsoft.com/office/drawing/2014/main" val="3236893504"/>
                    </a:ext>
                  </a:extLst>
                </a:gridCol>
                <a:gridCol w="822510">
                  <a:extLst>
                    <a:ext uri="{9D8B030D-6E8A-4147-A177-3AD203B41FA5}">
                      <a16:colId xmlns:a16="http://schemas.microsoft.com/office/drawing/2014/main" val="11164312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月間ページビュー数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198,390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4242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月間ユニークユーザー数　</a:t>
                      </a:r>
                      <a:r>
                        <a:rPr lang="en-US" altLang="ja-JP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119,782 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2340356"/>
                  </a:ext>
                </a:extLst>
              </a:tr>
            </a:tbl>
          </a:graphicData>
        </a:graphic>
      </p:graphicFrame>
      <p:sp>
        <p:nvSpPr>
          <p:cNvPr id="1028" name="Rectangle 50"/>
          <p:cNvSpPr>
            <a:spLocks noChangeArrowheads="1"/>
          </p:cNvSpPr>
          <p:nvPr/>
        </p:nvSpPr>
        <p:spPr bwMode="auto">
          <a:xfrm>
            <a:off x="4225925" y="17113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30" name="テキスト ボックス 236"/>
          <p:cNvSpPr txBox="1">
            <a:spLocks noChangeArrowheads="1"/>
          </p:cNvSpPr>
          <p:nvPr/>
        </p:nvSpPr>
        <p:spPr bwMode="auto">
          <a:xfrm>
            <a:off x="1082737" y="5552322"/>
            <a:ext cx="27238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ユニークブラウザ数をカウントした数字です。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◆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月実績（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Atlas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調べ）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AutoShape 91"/>
          <p:cNvSpPr>
            <a:spLocks noChangeArrowheads="1"/>
          </p:cNvSpPr>
          <p:nvPr/>
        </p:nvSpPr>
        <p:spPr bwMode="auto">
          <a:xfrm>
            <a:off x="1168114" y="4599972"/>
            <a:ext cx="1684337" cy="263525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49001"/>
              </a:srgbClr>
            </a:outerShdw>
          </a:effectLst>
        </p:spPr>
        <p:txBody>
          <a:bodyPr wrap="none" anchor="ctr"/>
          <a:lstStyle/>
          <a:p>
            <a:pPr>
              <a:lnSpc>
                <a:spcPct val="110000"/>
              </a:lnSpc>
              <a:defRPr/>
            </a:pPr>
            <a:r>
              <a:rPr lang="en-US" altLang="ja-JP" sz="120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▶</a:t>
            </a:r>
            <a:r>
              <a:rPr lang="ja-JP" altLang="en-US" sz="120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サイトデータ</a:t>
            </a:r>
            <a:endParaRPr lang="ja-JP" altLang="en-US" sz="700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7D960A09-1850-43DF-8455-02EDB8D3E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1" y="170309"/>
            <a:ext cx="7786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日経メディカル 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ナーシングとは？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E014BF5-5F79-4C01-8BA8-041B7527EFD8}"/>
              </a:ext>
            </a:extLst>
          </p:cNvPr>
          <p:cNvSpPr txBox="1"/>
          <p:nvPr/>
        </p:nvSpPr>
        <p:spPr>
          <a:xfrm>
            <a:off x="1120489" y="1116915"/>
            <a:ext cx="74168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Active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（活動的な）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Advanced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（高度な）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Autonomous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（自律的な）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――</a:t>
            </a:r>
            <a:r>
              <a:rPr lang="ja-JP" alt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endParaRPr lang="ja-JP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ナーシングは、三つの「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」をコンセプトにした看護師向け情報サイトです。</a:t>
            </a:r>
          </a:p>
          <a:p>
            <a:pPr algn="ctr">
              <a:lnSpc>
                <a:spcPct val="150000"/>
              </a:lnSpc>
            </a:pP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医師向けメディアとして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40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年の歴史を持つ「日経メディカル」がプロデュース。</a:t>
            </a:r>
          </a:p>
          <a:p>
            <a:pPr algn="ctr">
              <a:lnSpc>
                <a:spcPct val="150000"/>
              </a:lnSpc>
            </a:pP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現場で今すぐ役立つ臨床ノウハウを、タイムリーに発信します。</a:t>
            </a:r>
          </a:p>
          <a:p>
            <a:pPr algn="ctr">
              <a:lnSpc>
                <a:spcPct val="150000"/>
              </a:lnSpc>
            </a:pP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またキャリアアップやマネジメントなど、看護師の生き方・働き方にフォーカスした情報もお届けします。</a:t>
            </a:r>
          </a:p>
          <a:p>
            <a:pPr algn="ctr">
              <a:lnSpc>
                <a:spcPct val="150000"/>
              </a:lnSpc>
            </a:pPr>
            <a:endParaRPr lang="ja-JP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AF69B17-36F6-4275-965F-673897AF38C8}"/>
              </a:ext>
            </a:extLst>
          </p:cNvPr>
          <p:cNvSpPr/>
          <p:nvPr/>
        </p:nvSpPr>
        <p:spPr>
          <a:xfrm>
            <a:off x="0" y="3902435"/>
            <a:ext cx="9142004" cy="83107"/>
          </a:xfrm>
          <a:prstGeom prst="rect">
            <a:avLst/>
          </a:prstGeom>
          <a:pattFill prst="dkUpDiag">
            <a:fgClr>
              <a:srgbClr val="E6001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C3FE546E-31C5-40BB-AD67-B0E8423307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800977"/>
              </p:ext>
            </p:extLst>
          </p:nvPr>
        </p:nvGraphicFramePr>
        <p:xfrm>
          <a:off x="5051238" y="5417127"/>
          <a:ext cx="2972273" cy="539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717">
                  <a:extLst>
                    <a:ext uri="{9D8B030D-6E8A-4147-A177-3AD203B41FA5}">
                      <a16:colId xmlns:a16="http://schemas.microsoft.com/office/drawing/2014/main" val="4294282881"/>
                    </a:ext>
                  </a:extLst>
                </a:gridCol>
                <a:gridCol w="1305556">
                  <a:extLst>
                    <a:ext uri="{9D8B030D-6E8A-4147-A177-3AD203B41FA5}">
                      <a16:colId xmlns:a16="http://schemas.microsoft.com/office/drawing/2014/main" val="742342634"/>
                    </a:ext>
                  </a:extLst>
                </a:gridCol>
              </a:tblGrid>
              <a:tr h="8878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看護師・准看護師</a:t>
                      </a:r>
                    </a:p>
                  </a:txBody>
                  <a:tcPr marL="180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57,784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296014"/>
                  </a:ext>
                </a:extLst>
              </a:tr>
              <a:tr h="1901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保健師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80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3,479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239594"/>
                  </a:ext>
                </a:extLst>
              </a:tr>
              <a:tr h="1901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助産師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80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1,886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563442"/>
                  </a:ext>
                </a:extLst>
              </a:tr>
            </a:tbl>
          </a:graphicData>
        </a:graphic>
      </p:graphicFrame>
      <p:sp>
        <p:nvSpPr>
          <p:cNvPr id="20" name="テキスト ボックス 2">
            <a:extLst>
              <a:ext uri="{FF2B5EF4-FFF2-40B4-BE49-F238E27FC236}">
                <a16:creationId xmlns:a16="http://schemas.microsoft.com/office/drawing/2014/main" id="{F39733B7-BFED-48CD-8897-15922DC0C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6073" y="4885865"/>
            <a:ext cx="14285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lang="ja-JP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月時点）</a:t>
            </a:r>
          </a:p>
        </p:txBody>
      </p:sp>
      <p:sp>
        <p:nvSpPr>
          <p:cNvPr id="13" name="AutoShape 91">
            <a:extLst>
              <a:ext uri="{FF2B5EF4-FFF2-40B4-BE49-F238E27FC236}">
                <a16:creationId xmlns:a16="http://schemas.microsoft.com/office/drawing/2014/main" id="{441ABCFF-2606-4ADA-991D-C366418D3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1769" y="4559045"/>
            <a:ext cx="1684337" cy="263525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49001"/>
              </a:srgbClr>
            </a:outerShdw>
          </a:effectLst>
        </p:spPr>
        <p:txBody>
          <a:bodyPr wrap="none" anchor="ctr"/>
          <a:lstStyle/>
          <a:p>
            <a:pPr>
              <a:lnSpc>
                <a:spcPct val="110000"/>
              </a:lnSpc>
              <a:defRPr/>
            </a:pPr>
            <a:r>
              <a:rPr lang="en-US" altLang="ja-JP" sz="120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▶</a:t>
            </a:r>
            <a:r>
              <a:rPr lang="ja-JP" altLang="en-US" sz="120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会員属性</a:t>
            </a:r>
            <a:endParaRPr lang="ja-JP" altLang="en-US" sz="700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7CB4125-8346-4108-9A04-75901C6E7A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" t="110" r="9963" b="83790"/>
          <a:stretch/>
        </p:blipFill>
        <p:spPr bwMode="auto">
          <a:xfrm>
            <a:off x="867747" y="789877"/>
            <a:ext cx="1984704" cy="13749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13"/>
          <p:cNvSpPr txBox="1">
            <a:spLocks noChangeArrowheads="1"/>
          </p:cNvSpPr>
          <p:nvPr/>
        </p:nvSpPr>
        <p:spPr bwMode="auto">
          <a:xfrm>
            <a:off x="562673" y="259623"/>
            <a:ext cx="6950075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日経メディカル </a:t>
            </a:r>
            <a:r>
              <a:rPr lang="en-US" altLang="ja-JP" sz="2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lang="ja-JP" altLang="en-US" sz="2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ナーシング　広告メニュー　一覧</a:t>
            </a: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65EE505A-6785-4A05-994D-AEB7B43E52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93607"/>
              </p:ext>
            </p:extLst>
          </p:nvPr>
        </p:nvGraphicFramePr>
        <p:xfrm>
          <a:off x="389357" y="1379302"/>
          <a:ext cx="836528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316">
                  <a:extLst>
                    <a:ext uri="{9D8B030D-6E8A-4147-A177-3AD203B41FA5}">
                      <a16:colId xmlns:a16="http://schemas.microsoft.com/office/drawing/2014/main" val="847019490"/>
                    </a:ext>
                  </a:extLst>
                </a:gridCol>
                <a:gridCol w="1969477">
                  <a:extLst>
                    <a:ext uri="{9D8B030D-6E8A-4147-A177-3AD203B41FA5}">
                      <a16:colId xmlns:a16="http://schemas.microsoft.com/office/drawing/2014/main" val="1770895572"/>
                    </a:ext>
                  </a:extLst>
                </a:gridCol>
                <a:gridCol w="687754">
                  <a:extLst>
                    <a:ext uri="{9D8B030D-6E8A-4147-A177-3AD203B41FA5}">
                      <a16:colId xmlns:a16="http://schemas.microsoft.com/office/drawing/2014/main" val="152793573"/>
                    </a:ext>
                  </a:extLst>
                </a:gridCol>
                <a:gridCol w="375139">
                  <a:extLst>
                    <a:ext uri="{9D8B030D-6E8A-4147-A177-3AD203B41FA5}">
                      <a16:colId xmlns:a16="http://schemas.microsoft.com/office/drawing/2014/main" val="3979346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61632858"/>
                    </a:ext>
                  </a:extLst>
                </a:gridCol>
                <a:gridCol w="919089">
                  <a:extLst>
                    <a:ext uri="{9D8B030D-6E8A-4147-A177-3AD203B41FA5}">
                      <a16:colId xmlns:a16="http://schemas.microsoft.com/office/drawing/2014/main" val="3519379434"/>
                    </a:ext>
                  </a:extLst>
                </a:gridCol>
                <a:gridCol w="881575">
                  <a:extLst>
                    <a:ext uri="{9D8B030D-6E8A-4147-A177-3AD203B41FA5}">
                      <a16:colId xmlns:a16="http://schemas.microsoft.com/office/drawing/2014/main" val="212649434"/>
                    </a:ext>
                  </a:extLst>
                </a:gridCol>
                <a:gridCol w="679134">
                  <a:extLst>
                    <a:ext uri="{9D8B030D-6E8A-4147-A177-3AD203B41FA5}">
                      <a16:colId xmlns:a16="http://schemas.microsoft.com/office/drawing/2014/main" val="866226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メニュー名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掲載面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表示形式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枠数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</a:t>
                      </a:r>
                      <a:r>
                        <a:rPr lang="en-US" altLang="ja-JP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回数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想定表示回数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備考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596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第１レクタングル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貼り付け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ヶ月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0,000imp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¥200,000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期間保証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6519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第２レクタングル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貼り付け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ヶ月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0,000imp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¥150,000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期間保証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324772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49EE303-652C-488A-84E2-89D55030A86B}"/>
              </a:ext>
            </a:extLst>
          </p:cNvPr>
          <p:cNvSpPr txBox="1"/>
          <p:nvPr/>
        </p:nvSpPr>
        <p:spPr>
          <a:xfrm>
            <a:off x="389357" y="5186310"/>
            <a:ext cx="8365283" cy="584775"/>
          </a:xfrm>
          <a:prstGeom prst="rect">
            <a:avLst/>
          </a:prstGeom>
          <a:solidFill>
            <a:srgbClr val="E6001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日経メディカル </a:t>
            </a:r>
            <a:r>
              <a:rPr kumimoji="1" lang="en-US" altLang="ja-JP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kumimoji="1"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ナーシングのサイト内広告はすべて、会</a:t>
            </a:r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員読者がログイン時にのみ掲載されます。非</a:t>
            </a:r>
            <a:r>
              <a:rPr kumimoji="1"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ログイン時には掲載されません。</a:t>
            </a:r>
            <a:endParaRPr kumimoji="1" lang="en-US" altLang="ja-JP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EEFFC482-AFA5-4B64-B5E2-68C4F7D114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" t="111" r="9963" b="61721"/>
          <a:stretch/>
        </p:blipFill>
        <p:spPr bwMode="auto">
          <a:xfrm>
            <a:off x="391887" y="1233597"/>
            <a:ext cx="2903318" cy="47683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B513C62B-6DFE-464E-9D35-93E7F62836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483529"/>
              </p:ext>
            </p:extLst>
          </p:nvPr>
        </p:nvGraphicFramePr>
        <p:xfrm>
          <a:off x="3492500" y="1233597"/>
          <a:ext cx="4724400" cy="2416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684">
                  <a:extLst>
                    <a:ext uri="{9D8B030D-6E8A-4147-A177-3AD203B41FA5}">
                      <a16:colId xmlns:a16="http://schemas.microsoft.com/office/drawing/2014/main" val="4067082000"/>
                    </a:ext>
                  </a:extLst>
                </a:gridCol>
                <a:gridCol w="3061716">
                  <a:extLst>
                    <a:ext uri="{9D8B030D-6E8A-4147-A177-3AD203B41FA5}">
                      <a16:colId xmlns:a16="http://schemas.microsoft.com/office/drawing/2014/main" val="25010333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媒体名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日経メディカル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ナーシング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91169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メニュー名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第１レクタングル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24558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掲載面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1242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表示形式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貼り付け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06655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1158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原稿サイズ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左右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300×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天地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ピクセル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/150KB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以内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97522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原稿種類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HTML5、GIF、JPEG、PNG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88757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掲載開始日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月初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756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想定表示回数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0,000imp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6563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</a:t>
                      </a:r>
                      <a:r>
                        <a:rPr lang="en-US" altLang="ja-JP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ヶ月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2081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¥200,000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7951741"/>
                  </a:ext>
                </a:extLst>
              </a:tr>
            </a:tbl>
          </a:graphicData>
        </a:graphic>
      </p:graphicFrame>
      <p:sp>
        <p:nvSpPr>
          <p:cNvPr id="3076" name="Text Box 13"/>
          <p:cNvSpPr txBox="1">
            <a:spLocks noChangeArrowheads="1"/>
          </p:cNvSpPr>
          <p:nvPr/>
        </p:nvSpPr>
        <p:spPr bwMode="auto">
          <a:xfrm>
            <a:off x="562673" y="259623"/>
            <a:ext cx="77866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第１＆第２レクタングル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4B32EEBD-906F-45DA-AB19-EACE4DECC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136813"/>
              </p:ext>
            </p:extLst>
          </p:nvPr>
        </p:nvGraphicFramePr>
        <p:xfrm>
          <a:off x="3492500" y="3839948"/>
          <a:ext cx="4724400" cy="2416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684">
                  <a:extLst>
                    <a:ext uri="{9D8B030D-6E8A-4147-A177-3AD203B41FA5}">
                      <a16:colId xmlns:a16="http://schemas.microsoft.com/office/drawing/2014/main" val="4067082000"/>
                    </a:ext>
                  </a:extLst>
                </a:gridCol>
                <a:gridCol w="3061716">
                  <a:extLst>
                    <a:ext uri="{9D8B030D-6E8A-4147-A177-3AD203B41FA5}">
                      <a16:colId xmlns:a16="http://schemas.microsoft.com/office/drawing/2014/main" val="25010333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媒体名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日経メディカル 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ナーシング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91169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メニュー名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第２レクタングル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24558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掲載面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1242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表示形式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貼り付け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06655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1158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原稿サイズ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左右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300×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天地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ピクセル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/150KB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以内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97522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原稿種類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HTML5、GIF、JPEG、PNG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88757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掲載開始日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月初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756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想定表示回数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0,000imp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6563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</a:t>
                      </a:r>
                      <a:r>
                        <a:rPr lang="en-US" altLang="ja-JP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ヶ月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2081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¥150,000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7951741"/>
                  </a:ext>
                </a:extLst>
              </a:tr>
            </a:tbl>
          </a:graphicData>
        </a:graphic>
      </p:graphicFrame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0237933-AFA5-44BE-9195-3900998DB7AA}"/>
              </a:ext>
            </a:extLst>
          </p:cNvPr>
          <p:cNvSpPr/>
          <p:nvPr/>
        </p:nvSpPr>
        <p:spPr>
          <a:xfrm>
            <a:off x="2345975" y="1692909"/>
            <a:ext cx="863903" cy="91966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第</a:t>
            </a:r>
            <a:r>
              <a:rPr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</a:t>
            </a:r>
            <a:endParaRPr kumimoji="1" lang="en-US" altLang="ja-JP" sz="105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レクタングル</a:t>
            </a:r>
            <a:endParaRPr kumimoji="1" lang="ja-JP" altLang="en-US" sz="105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9C80DD0-378F-45E4-8D45-E8923799ADCD}"/>
              </a:ext>
            </a:extLst>
          </p:cNvPr>
          <p:cNvSpPr/>
          <p:nvPr/>
        </p:nvSpPr>
        <p:spPr>
          <a:xfrm>
            <a:off x="2355306" y="4619145"/>
            <a:ext cx="863903" cy="81127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第２</a:t>
            </a:r>
            <a:endParaRPr kumimoji="1" lang="en-US" altLang="ja-JP" sz="105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レクタングル</a:t>
            </a:r>
            <a:endParaRPr lang="en-US" altLang="ja-JP" sz="105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3300"/>
        </a:solidFill>
        <a:ln w="28575">
          <a:noFill/>
          <a:prstDash val="sysDot"/>
          <a:miter lim="800000"/>
          <a:headEnd/>
          <a:tailEnd/>
        </a:ln>
      </a:spPr>
      <a:bodyPr wrap="none" rtlCol="0" anchor="ctr"/>
      <a:lstStyle>
        <a:defPPr algn="ctr" fontAlgn="auto">
          <a:spcBef>
            <a:spcPts val="0"/>
          </a:spcBef>
          <a:spcAft>
            <a:spcPts val="0"/>
          </a:spcAft>
          <a:defRPr kumimoji="1" sz="900" b="1">
            <a:latin typeface="Arial" pitchFamily="34" charset="0"/>
            <a:ea typeface="+mn-ea"/>
            <a:cs typeface="Arial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A51BCF592701B74FB95E0F63F34B3E8C" ma:contentTypeVersion="15" ma:contentTypeDescription="新しいドキュメントを作成します。" ma:contentTypeScope="" ma:versionID="1537327dd43ec700e82986cf20994291">
  <xsd:schema xmlns:xsd="http://www.w3.org/2001/XMLSchema" xmlns:xs="http://www.w3.org/2001/XMLSchema" xmlns:p="http://schemas.microsoft.com/office/2006/metadata/properties" xmlns:ns2="dc369000-971c-4de2-98e9-ecd6e5b4885d" xmlns:ns3="eb54e04a-f2ad-4feb-b211-739ca8db5bc3" targetNamespace="http://schemas.microsoft.com/office/2006/metadata/properties" ma:root="true" ma:fieldsID="3378d7361a177eebeac5bac3913eb673" ns2:_="" ns3:_="">
    <xsd:import namespace="dc369000-971c-4de2-98e9-ecd6e5b4885d"/>
    <xsd:import namespace="eb54e04a-f2ad-4feb-b211-739ca8db5bc3"/>
    <xsd:element name="properties">
      <xsd:complexType>
        <xsd:sequence>
          <xsd:element name="documentManagement">
            <xsd:complexType>
              <xsd:all>
                <xsd:element ref="ns2:_x5099__x8003_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369000-971c-4de2-98e9-ecd6e5b4885d" elementFormDefault="qualified">
    <xsd:import namespace="http://schemas.microsoft.com/office/2006/documentManagement/types"/>
    <xsd:import namespace="http://schemas.microsoft.com/office/infopath/2007/PartnerControls"/>
    <xsd:element name="_x5099__x8003_" ma:index="8" nillable="true" ma:displayName="備考" ma:internalName="_x5099__x8003_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54e04a-f2ad-4feb-b211-739ca8db5bc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5099__x8003_ xmlns="dc369000-971c-4de2-98e9-ecd6e5b4885d" xsi:nil="true"/>
  </documentManagement>
</p:properties>
</file>

<file path=customXml/itemProps1.xml><?xml version="1.0" encoding="utf-8"?>
<ds:datastoreItem xmlns:ds="http://schemas.openxmlformats.org/officeDocument/2006/customXml" ds:itemID="{743F73BE-E419-4488-9F82-491A0E4E189E}"/>
</file>

<file path=customXml/itemProps2.xml><?xml version="1.0" encoding="utf-8"?>
<ds:datastoreItem xmlns:ds="http://schemas.openxmlformats.org/officeDocument/2006/customXml" ds:itemID="{7728A7B4-E701-4B6E-A611-78E7F7315774}"/>
</file>

<file path=customXml/itemProps3.xml><?xml version="1.0" encoding="utf-8"?>
<ds:datastoreItem xmlns:ds="http://schemas.openxmlformats.org/officeDocument/2006/customXml" ds:itemID="{BAAD2244-8EC9-4529-A20D-ED838153414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</Words>
  <Application>Microsoft Office PowerPoint</Application>
  <PresentationFormat>画面に合わせる (4:3)</PresentationFormat>
  <Paragraphs>103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HGP創英角ｺﾞｼｯｸUB</vt:lpstr>
      <vt:lpstr>Meiryo UI</vt:lpstr>
      <vt:lpstr>メイリオ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2012-01-13T01:22:27Z</dcterms:created>
  <dcterms:modified xsi:type="dcterms:W3CDTF">2021-08-04T07:40:21Z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0x010100A51BCF592701B74FB95E0F63F34B3E8C</vt:lpwstr>
  </property>
</Properties>
</file>