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4"/>
  </p:notesMasterIdLst>
  <p:handoutMasterIdLst>
    <p:handoutMasterId r:id="rId15"/>
  </p:handoutMasterIdLst>
  <p:sldIdLst>
    <p:sldId id="257" r:id="rId2"/>
    <p:sldId id="533" r:id="rId3"/>
    <p:sldId id="530" r:id="rId4"/>
    <p:sldId id="538" r:id="rId5"/>
    <p:sldId id="440" r:id="rId6"/>
    <p:sldId id="520" r:id="rId7"/>
    <p:sldId id="531" r:id="rId8"/>
    <p:sldId id="536" r:id="rId9"/>
    <p:sldId id="429" r:id="rId10"/>
    <p:sldId id="523" r:id="rId11"/>
    <p:sldId id="537" r:id="rId12"/>
    <p:sldId id="539" r:id="rId13"/>
  </p:sldIdLst>
  <p:sldSz cx="9144000" cy="6858000" type="screen4x3"/>
  <p:notesSz cx="6635750" cy="9766300"/>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1026">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24" userDrawn="1">
          <p15:clr>
            <a:srgbClr val="A4A3A4"/>
          </p15:clr>
        </p15:guide>
        <p15:guide id="3" orient="horz" pos="3076" userDrawn="1">
          <p15:clr>
            <a:srgbClr val="A4A3A4"/>
          </p15:clr>
        </p15:guide>
        <p15:guide id="4" pos="209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92"/>
    <a:srgbClr val="F3F3F3"/>
    <a:srgbClr val="FFFF74"/>
    <a:srgbClr val="337070"/>
    <a:srgbClr val="669900"/>
    <a:srgbClr val="E8E8E8"/>
    <a:srgbClr val="33CCCC"/>
    <a:srgbClr val="EAEAEA"/>
    <a:srgbClr val="FF33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DBED569-4797-4DF1-A0F4-6AAB3CD982D8}" styleName="淡色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411" autoAdjust="0"/>
    <p:restoredTop sz="95768" autoAdjust="0"/>
  </p:normalViewPr>
  <p:slideViewPr>
    <p:cSldViewPr snapToGrid="0">
      <p:cViewPr varScale="1">
        <p:scale>
          <a:sx n="127" d="100"/>
          <a:sy n="127" d="100"/>
        </p:scale>
        <p:origin x="1638" y="120"/>
      </p:cViewPr>
      <p:guideLst>
        <p:guide orient="horz" pos="1026"/>
        <p:guide pos="2880"/>
      </p:guideLst>
    </p:cSldViewPr>
  </p:slideViewPr>
  <p:notesTextViewPr>
    <p:cViewPr>
      <p:scale>
        <a:sx n="66" d="100"/>
        <a:sy n="66" d="100"/>
      </p:scale>
      <p:origin x="0" y="0"/>
    </p:cViewPr>
  </p:notesTextViewPr>
  <p:notesViewPr>
    <p:cSldViewPr snapToGrid="0">
      <p:cViewPr varScale="1">
        <p:scale>
          <a:sx n="75" d="100"/>
          <a:sy n="75" d="100"/>
        </p:scale>
        <p:origin x="-2124" y="-90"/>
      </p:cViewPr>
      <p:guideLst>
        <p:guide orient="horz" pos="3110"/>
        <p:guide pos="2124"/>
        <p:guide orient="horz" pos="3076"/>
        <p:guide pos="209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3" y="0"/>
            <a:ext cx="2874501" cy="487137"/>
          </a:xfrm>
          <a:prstGeom prst="rect">
            <a:avLst/>
          </a:prstGeom>
        </p:spPr>
        <p:txBody>
          <a:bodyPr vert="horz" lIns="89477" tIns="44739" rIns="89477" bIns="44739" rtlCol="0"/>
          <a:lstStyle>
            <a:lvl1pPr algn="l" fontAlgn="auto">
              <a:spcBef>
                <a:spcPts val="0"/>
              </a:spcBef>
              <a:spcAft>
                <a:spcPts val="0"/>
              </a:spcAft>
              <a:defRPr sz="1100">
                <a:latin typeface="+mn-lt"/>
                <a:ea typeface="+mn-ea"/>
                <a:cs typeface="+mn-cs"/>
              </a:defRPr>
            </a:lvl1pPr>
          </a:lstStyle>
          <a:p>
            <a:pPr>
              <a:defRPr/>
            </a:pPr>
            <a:endParaRPr lang="ja-JP" altLang="en-US"/>
          </a:p>
        </p:txBody>
      </p:sp>
      <p:sp>
        <p:nvSpPr>
          <p:cNvPr id="3" name="日付プレースホルダ 2"/>
          <p:cNvSpPr>
            <a:spLocks noGrp="1"/>
          </p:cNvSpPr>
          <p:nvPr>
            <p:ph type="dt" sz="quarter" idx="1"/>
          </p:nvPr>
        </p:nvSpPr>
        <p:spPr>
          <a:xfrm>
            <a:off x="3759686" y="0"/>
            <a:ext cx="2874501" cy="487137"/>
          </a:xfrm>
          <a:prstGeom prst="rect">
            <a:avLst/>
          </a:prstGeom>
        </p:spPr>
        <p:txBody>
          <a:bodyPr vert="horz" wrap="square" lIns="89477" tIns="44739" rIns="89477" bIns="44739" numCol="1" anchor="t" anchorCtr="0" compatLnSpc="1">
            <a:prstTxWarp prst="textNoShape">
              <a:avLst/>
            </a:prstTxWarp>
          </a:bodyPr>
          <a:lstStyle>
            <a:lvl1pPr algn="r">
              <a:defRPr sz="1100">
                <a:latin typeface="Calibri" pitchFamily="34" charset="0"/>
                <a:ea typeface="ＭＳ Ｐゴシック" pitchFamily="50" charset="-128"/>
              </a:defRPr>
            </a:lvl1pPr>
          </a:lstStyle>
          <a:p>
            <a:pPr>
              <a:defRPr/>
            </a:pPr>
            <a:fld id="{FB43F761-04D7-48E4-8F39-A324034D1322}" type="datetime1">
              <a:rPr lang="ja-JP" altLang="en-US"/>
              <a:pPr>
                <a:defRPr/>
              </a:pPr>
              <a:t>2021/8/4</a:t>
            </a:fld>
            <a:endParaRPr lang="en-US" altLang="ja-JP"/>
          </a:p>
        </p:txBody>
      </p:sp>
      <p:sp>
        <p:nvSpPr>
          <p:cNvPr id="4" name="フッター プレースホルダ 3"/>
          <p:cNvSpPr>
            <a:spLocks noGrp="1"/>
          </p:cNvSpPr>
          <p:nvPr>
            <p:ph type="ftr" sz="quarter" idx="2"/>
          </p:nvPr>
        </p:nvSpPr>
        <p:spPr>
          <a:xfrm>
            <a:off x="3" y="9277593"/>
            <a:ext cx="2874501" cy="487137"/>
          </a:xfrm>
          <a:prstGeom prst="rect">
            <a:avLst/>
          </a:prstGeom>
        </p:spPr>
        <p:txBody>
          <a:bodyPr vert="horz" lIns="89477" tIns="44739" rIns="89477" bIns="44739" rtlCol="0" anchor="b"/>
          <a:lstStyle>
            <a:lvl1pPr algn="l" fontAlgn="auto">
              <a:spcBef>
                <a:spcPts val="0"/>
              </a:spcBef>
              <a:spcAft>
                <a:spcPts val="0"/>
              </a:spcAft>
              <a:defRPr sz="1100">
                <a:latin typeface="+mn-lt"/>
                <a:ea typeface="+mn-ea"/>
                <a:cs typeface="+mn-cs"/>
              </a:defRPr>
            </a:lvl1pPr>
          </a:lstStyle>
          <a:p>
            <a:pPr>
              <a:defRPr/>
            </a:pPr>
            <a:endParaRPr lang="ja-JP" altLang="en-US"/>
          </a:p>
        </p:txBody>
      </p:sp>
      <p:sp>
        <p:nvSpPr>
          <p:cNvPr id="5" name="スライド番号プレースホルダ 4"/>
          <p:cNvSpPr>
            <a:spLocks noGrp="1"/>
          </p:cNvSpPr>
          <p:nvPr>
            <p:ph type="sldNum" sz="quarter" idx="3"/>
          </p:nvPr>
        </p:nvSpPr>
        <p:spPr>
          <a:xfrm>
            <a:off x="3759686" y="9277593"/>
            <a:ext cx="2874501" cy="487137"/>
          </a:xfrm>
          <a:prstGeom prst="rect">
            <a:avLst/>
          </a:prstGeom>
        </p:spPr>
        <p:txBody>
          <a:bodyPr vert="horz" wrap="square" lIns="89477" tIns="44739" rIns="89477" bIns="44739" numCol="1" anchor="b" anchorCtr="0" compatLnSpc="1">
            <a:prstTxWarp prst="textNoShape">
              <a:avLst/>
            </a:prstTxWarp>
          </a:bodyPr>
          <a:lstStyle>
            <a:lvl1pPr algn="r">
              <a:defRPr sz="1100">
                <a:latin typeface="Calibri" pitchFamily="34" charset="0"/>
                <a:ea typeface="ＭＳ Ｐゴシック" pitchFamily="50" charset="-128"/>
              </a:defRPr>
            </a:lvl1pPr>
          </a:lstStyle>
          <a:p>
            <a:pPr>
              <a:defRPr/>
            </a:pPr>
            <a:fld id="{797BC587-746B-450F-8E51-F93CCDA64C6E}" type="slidenum">
              <a:rPr lang="ja-JP" altLang="en-US"/>
              <a:pPr>
                <a:defRPr/>
              </a:pPr>
              <a:t>‹#›</a:t>
            </a:fld>
            <a:endParaRPr lang="en-US" altLang="ja-JP"/>
          </a:p>
        </p:txBody>
      </p:sp>
    </p:spTree>
    <p:extLst>
      <p:ext uri="{BB962C8B-B14F-4D97-AF65-F5344CB8AC3E}">
        <p14:creationId xmlns:p14="http://schemas.microsoft.com/office/powerpoint/2010/main" val="3984621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3" y="0"/>
            <a:ext cx="2874501" cy="487137"/>
          </a:xfrm>
          <a:prstGeom prst="rect">
            <a:avLst/>
          </a:prstGeom>
        </p:spPr>
        <p:txBody>
          <a:bodyPr vert="horz" lIns="89477" tIns="44739" rIns="89477" bIns="44739" rtlCol="0"/>
          <a:lstStyle>
            <a:lvl1pPr algn="l" fontAlgn="auto">
              <a:spcBef>
                <a:spcPts val="0"/>
              </a:spcBef>
              <a:spcAft>
                <a:spcPts val="0"/>
              </a:spcAft>
              <a:defRPr sz="1100">
                <a:latin typeface="+mn-lt"/>
                <a:ea typeface="+mn-ea"/>
                <a:cs typeface="+mn-cs"/>
              </a:defRPr>
            </a:lvl1pPr>
          </a:lstStyle>
          <a:p>
            <a:pPr>
              <a:defRPr/>
            </a:pPr>
            <a:endParaRPr lang="ja-JP" altLang="en-US"/>
          </a:p>
        </p:txBody>
      </p:sp>
      <p:sp>
        <p:nvSpPr>
          <p:cNvPr id="3" name="日付プレースホルダ 2"/>
          <p:cNvSpPr>
            <a:spLocks noGrp="1"/>
          </p:cNvSpPr>
          <p:nvPr>
            <p:ph type="dt" idx="1"/>
          </p:nvPr>
        </p:nvSpPr>
        <p:spPr>
          <a:xfrm>
            <a:off x="3759686" y="0"/>
            <a:ext cx="2874501" cy="487137"/>
          </a:xfrm>
          <a:prstGeom prst="rect">
            <a:avLst/>
          </a:prstGeom>
        </p:spPr>
        <p:txBody>
          <a:bodyPr vert="horz" wrap="square" lIns="89477" tIns="44739" rIns="89477" bIns="44739" numCol="1" anchor="t" anchorCtr="0" compatLnSpc="1">
            <a:prstTxWarp prst="textNoShape">
              <a:avLst/>
            </a:prstTxWarp>
          </a:bodyPr>
          <a:lstStyle>
            <a:lvl1pPr algn="r">
              <a:defRPr sz="1100">
                <a:latin typeface="Calibri" pitchFamily="34" charset="0"/>
                <a:ea typeface="ＭＳ Ｐゴシック" pitchFamily="50" charset="-128"/>
              </a:defRPr>
            </a:lvl1pPr>
          </a:lstStyle>
          <a:p>
            <a:pPr>
              <a:defRPr/>
            </a:pPr>
            <a:fld id="{BB881C58-5006-44F2-8925-C88541345A3C}" type="datetime1">
              <a:rPr lang="ja-JP" altLang="en-US"/>
              <a:pPr>
                <a:defRPr/>
              </a:pPr>
              <a:t>2021/8/4</a:t>
            </a:fld>
            <a:endParaRPr lang="en-US" altLang="ja-JP"/>
          </a:p>
        </p:txBody>
      </p:sp>
      <p:sp>
        <p:nvSpPr>
          <p:cNvPr id="4" name="スライド イメージ プレースホルダ 3"/>
          <p:cNvSpPr>
            <a:spLocks noGrp="1" noRot="1" noChangeAspect="1"/>
          </p:cNvSpPr>
          <p:nvPr>
            <p:ph type="sldImg" idx="2"/>
          </p:nvPr>
        </p:nvSpPr>
        <p:spPr>
          <a:xfrm>
            <a:off x="877888" y="733425"/>
            <a:ext cx="4881562" cy="3662363"/>
          </a:xfrm>
          <a:prstGeom prst="rect">
            <a:avLst/>
          </a:prstGeom>
          <a:noFill/>
          <a:ln w="12700">
            <a:solidFill>
              <a:prstClr val="black"/>
            </a:solidFill>
          </a:ln>
        </p:spPr>
        <p:txBody>
          <a:bodyPr vert="horz" lIns="89477" tIns="44739" rIns="89477" bIns="44739" rtlCol="0" anchor="ctr"/>
          <a:lstStyle/>
          <a:p>
            <a:pPr lvl="0"/>
            <a:endParaRPr lang="ja-JP" altLang="en-US" noProof="0"/>
          </a:p>
        </p:txBody>
      </p:sp>
      <p:sp>
        <p:nvSpPr>
          <p:cNvPr id="5" name="ノート プレースホルダ 4"/>
          <p:cNvSpPr>
            <a:spLocks noGrp="1"/>
          </p:cNvSpPr>
          <p:nvPr>
            <p:ph type="body" sz="quarter" idx="3"/>
          </p:nvPr>
        </p:nvSpPr>
        <p:spPr>
          <a:xfrm>
            <a:off x="663107" y="4640369"/>
            <a:ext cx="5309540" cy="4392086"/>
          </a:xfrm>
          <a:prstGeom prst="rect">
            <a:avLst/>
          </a:prstGeom>
        </p:spPr>
        <p:txBody>
          <a:bodyPr vert="horz" wrap="square" lIns="89477" tIns="44739" rIns="89477" bIns="44739" numCol="1" anchor="t" anchorCtr="0" compatLnSpc="1">
            <a:prstTxWarp prst="textNoShape">
              <a:avLst/>
            </a:prstTxWarp>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3" y="9277593"/>
            <a:ext cx="2874501" cy="487137"/>
          </a:xfrm>
          <a:prstGeom prst="rect">
            <a:avLst/>
          </a:prstGeom>
        </p:spPr>
        <p:txBody>
          <a:bodyPr vert="horz" lIns="89477" tIns="44739" rIns="89477" bIns="44739" rtlCol="0" anchor="b"/>
          <a:lstStyle>
            <a:lvl1pPr algn="l" fontAlgn="auto">
              <a:spcBef>
                <a:spcPts val="0"/>
              </a:spcBef>
              <a:spcAft>
                <a:spcPts val="0"/>
              </a:spcAft>
              <a:defRPr sz="1100">
                <a:latin typeface="+mn-lt"/>
                <a:ea typeface="+mn-ea"/>
                <a:cs typeface="+mn-cs"/>
              </a:defRPr>
            </a:lvl1pPr>
          </a:lstStyle>
          <a:p>
            <a:pPr>
              <a:defRPr/>
            </a:pPr>
            <a:endParaRPr lang="ja-JP" altLang="en-US"/>
          </a:p>
        </p:txBody>
      </p:sp>
      <p:sp>
        <p:nvSpPr>
          <p:cNvPr id="7" name="スライド番号プレースホルダ 6"/>
          <p:cNvSpPr>
            <a:spLocks noGrp="1"/>
          </p:cNvSpPr>
          <p:nvPr>
            <p:ph type="sldNum" sz="quarter" idx="5"/>
          </p:nvPr>
        </p:nvSpPr>
        <p:spPr>
          <a:xfrm>
            <a:off x="3759686" y="9277593"/>
            <a:ext cx="2874501" cy="487137"/>
          </a:xfrm>
          <a:prstGeom prst="rect">
            <a:avLst/>
          </a:prstGeom>
        </p:spPr>
        <p:txBody>
          <a:bodyPr vert="horz" wrap="square" lIns="89477" tIns="44739" rIns="89477" bIns="44739" numCol="1" anchor="b" anchorCtr="0" compatLnSpc="1">
            <a:prstTxWarp prst="textNoShape">
              <a:avLst/>
            </a:prstTxWarp>
          </a:bodyPr>
          <a:lstStyle>
            <a:lvl1pPr algn="r">
              <a:defRPr sz="1100">
                <a:latin typeface="Calibri" pitchFamily="34" charset="0"/>
                <a:ea typeface="ＭＳ Ｐゴシック" pitchFamily="50" charset="-128"/>
              </a:defRPr>
            </a:lvl1pPr>
          </a:lstStyle>
          <a:p>
            <a:pPr>
              <a:defRPr/>
            </a:pPr>
            <a:fld id="{6C694551-A9B1-492A-ADC3-F833D09E92C5}" type="slidenum">
              <a:rPr lang="ja-JP" altLang="en-US"/>
              <a:pPr>
                <a:defRPr/>
              </a:pPr>
              <a:t>‹#›</a:t>
            </a:fld>
            <a:endParaRPr lang="en-US" altLang="ja-JP"/>
          </a:p>
        </p:txBody>
      </p:sp>
    </p:spTree>
    <p:extLst>
      <p:ext uri="{BB962C8B-B14F-4D97-AF65-F5344CB8AC3E}">
        <p14:creationId xmlns:p14="http://schemas.microsoft.com/office/powerpoint/2010/main" val="8740831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1507" name="ノート プレースホルダ 2"/>
          <p:cNvSpPr>
            <a:spLocks noGrp="1"/>
          </p:cNvSpPr>
          <p:nvPr>
            <p:ph type="body" idx="1"/>
          </p:nvPr>
        </p:nvSpPr>
        <p:spPr bwMode="auto">
          <a:noFill/>
        </p:spPr>
        <p:txBody>
          <a:bodyPr/>
          <a:lstStyle/>
          <a:p>
            <a:pPr eaLnBrk="1" hangingPunct="1">
              <a:spcBef>
                <a:spcPct val="0"/>
              </a:spcBef>
            </a:pPr>
            <a:endParaRPr lang="ja-JP" altLang="en-US"/>
          </a:p>
        </p:txBody>
      </p:sp>
      <p:sp>
        <p:nvSpPr>
          <p:cNvPr id="21508" name="スライド番号プレースホルダ 3"/>
          <p:cNvSpPr>
            <a:spLocks noGrp="1"/>
          </p:cNvSpPr>
          <p:nvPr>
            <p:ph type="sldNum" sz="quarter" idx="5"/>
          </p:nvPr>
        </p:nvSpPr>
        <p:spPr bwMode="auto">
          <a:noFill/>
          <a:ln>
            <a:miter lim="800000"/>
            <a:headEnd/>
            <a:tailEnd/>
          </a:ln>
        </p:spPr>
        <p:txBody>
          <a:bodyPr/>
          <a:lstStyle/>
          <a:p>
            <a:fld id="{9E7781E2-8290-4AEB-B4E1-251A0D4F1106}" type="slidenum">
              <a:rPr lang="ja-JP" altLang="en-US" smtClean="0"/>
              <a:pPr/>
              <a:t>1</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759686" y="9277593"/>
            <a:ext cx="2874501" cy="487137"/>
          </a:xfrm>
          <a:prstGeom prst="rect">
            <a:avLst/>
          </a:prstGeom>
          <a:noFill/>
          <a:ln w="9525">
            <a:noFill/>
            <a:miter lim="800000"/>
            <a:headEnd/>
            <a:tailEnd/>
          </a:ln>
        </p:spPr>
        <p:txBody>
          <a:bodyPr lIns="89477" tIns="44739" rIns="89477" bIns="44739" anchor="b"/>
          <a:lstStyle/>
          <a:p>
            <a:pPr algn="r"/>
            <a:fld id="{AFF07059-B8B1-450E-88FE-D2C6B18E63CC}" type="slidenum">
              <a:rPr lang="en-US" altLang="ja-JP" sz="1100" b="1">
                <a:solidFill>
                  <a:srgbClr val="000000"/>
                </a:solidFill>
              </a:rPr>
              <a:pPr algn="r"/>
              <a:t>2</a:t>
            </a:fld>
            <a:endParaRPr lang="en-US" altLang="ja-JP" sz="1100" b="1">
              <a:solidFill>
                <a:srgbClr val="000000"/>
              </a:solidFill>
            </a:endParaRPr>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2" name="Rectangle 3"/>
          <p:cNvSpPr>
            <a:spLocks noGrp="1" noChangeArrowheads="1"/>
          </p:cNvSpPr>
          <p:nvPr>
            <p:ph type="body" idx="1"/>
          </p:nvPr>
        </p:nvSpPr>
        <p:spPr bwMode="auto">
          <a:noFill/>
        </p:spPr>
        <p:txBody>
          <a:bodyPr/>
          <a:lstStyle/>
          <a:p>
            <a:pPr eaLnBrk="1" hangingPunct="1">
              <a:spcBef>
                <a:spcPct val="0"/>
              </a:spcBef>
            </a:pPr>
            <a:endParaRPr lang="ja-JP" altLang="en-US"/>
          </a:p>
        </p:txBody>
      </p:sp>
    </p:spTree>
    <p:extLst>
      <p:ext uri="{BB962C8B-B14F-4D97-AF65-F5344CB8AC3E}">
        <p14:creationId xmlns:p14="http://schemas.microsoft.com/office/powerpoint/2010/main" val="3593947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3"/>
          <p:cNvSpPr>
            <a:spLocks noGrp="1" noChangeArrowheads="1"/>
          </p:cNvSpPr>
          <p:nvPr>
            <p:ph type="body" idx="1"/>
          </p:nvPr>
        </p:nvSpPr>
        <p:spPr bwMode="auto">
          <a:noFill/>
        </p:spPr>
        <p:txBody>
          <a:bodyPr/>
          <a:lstStyle/>
          <a:p>
            <a:pPr eaLnBrk="1" hangingPunct="1">
              <a:spcBef>
                <a:spcPct val="0"/>
              </a:spcBef>
            </a:pPr>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a:lstStyle/>
          <a:p>
            <a:fld id="{461EFCE8-7107-41D4-AE90-316E42B627EE}" type="slidenum">
              <a:rPr lang="en-US" altLang="ja-JP" b="1" smtClean="0">
                <a:solidFill>
                  <a:srgbClr val="000000"/>
                </a:solidFill>
                <a:latin typeface="Arial" charset="0"/>
              </a:rPr>
              <a:pPr/>
              <a:t>5</a:t>
            </a:fld>
            <a:endParaRPr lang="en-US" altLang="ja-JP" b="1">
              <a:solidFill>
                <a:srgbClr val="000000"/>
              </a:solidFill>
              <a:latin typeface="Arial" charset="0"/>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a:lstStyle/>
          <a:p>
            <a:pPr eaLnBrk="1" hangingPunct="1">
              <a:spcBef>
                <a:spcPct val="0"/>
              </a:spcBef>
            </a:pPr>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ln>
            <a:miter lim="800000"/>
            <a:headEnd/>
            <a:tailEnd/>
          </a:ln>
        </p:spPr>
        <p:txBody>
          <a:bodyPr/>
          <a:lstStyle/>
          <a:p>
            <a:fld id="{0652F012-FD9A-4D59-B266-E8764EE58B95}" type="slidenum">
              <a:rPr lang="en-US" altLang="ja-JP" b="1" smtClean="0">
                <a:solidFill>
                  <a:srgbClr val="000000"/>
                </a:solidFill>
                <a:latin typeface="Arial" charset="0"/>
              </a:rPr>
              <a:pPr/>
              <a:t>6</a:t>
            </a:fld>
            <a:endParaRPr lang="en-US" altLang="ja-JP" b="1">
              <a:solidFill>
                <a:srgbClr val="000000"/>
              </a:solidFill>
              <a:latin typeface="Arial" charset="0"/>
            </a:endParaRPr>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3"/>
          <p:cNvSpPr>
            <a:spLocks noGrp="1" noChangeArrowheads="1"/>
          </p:cNvSpPr>
          <p:nvPr>
            <p:ph type="body" idx="1"/>
          </p:nvPr>
        </p:nvSpPr>
        <p:spPr bwMode="auto">
          <a:noFill/>
        </p:spPr>
        <p:txBody>
          <a:bodyPr/>
          <a:lstStyle/>
          <a:p>
            <a:pPr eaLnBrk="1" hangingPunct="1">
              <a:spcBef>
                <a:spcPct val="0"/>
              </a:spcBef>
            </a:pPr>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ln>
            <a:miter lim="800000"/>
            <a:headEnd/>
            <a:tailEnd/>
          </a:ln>
        </p:spPr>
        <p:txBody>
          <a:bodyPr/>
          <a:lstStyle/>
          <a:p>
            <a:fld id="{EEF237F5-2054-4BA9-B925-E486F175C5D5}" type="slidenum">
              <a:rPr lang="en-US" altLang="ja-JP" b="1" smtClean="0">
                <a:solidFill>
                  <a:srgbClr val="000000"/>
                </a:solidFill>
                <a:latin typeface="Arial" charset="0"/>
              </a:rPr>
              <a:pPr/>
              <a:t>7</a:t>
            </a:fld>
            <a:endParaRPr lang="en-US" altLang="ja-JP" b="1">
              <a:solidFill>
                <a:srgbClr val="000000"/>
              </a:solidFill>
              <a:latin typeface="Arial" charset="0"/>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a:lstStyle/>
          <a:p>
            <a:pPr eaLnBrk="1" hangingPunct="1">
              <a:spcBef>
                <a:spcPct val="0"/>
              </a:spcBef>
            </a:pPr>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759686" y="9277593"/>
            <a:ext cx="2874501" cy="487137"/>
          </a:xfrm>
          <a:prstGeom prst="rect">
            <a:avLst/>
          </a:prstGeom>
          <a:noFill/>
          <a:ln w="9525">
            <a:noFill/>
            <a:miter lim="800000"/>
            <a:headEnd/>
            <a:tailEnd/>
          </a:ln>
        </p:spPr>
        <p:txBody>
          <a:bodyPr lIns="89477" tIns="44739" rIns="89477" bIns="44739" anchor="b"/>
          <a:lstStyle/>
          <a:p>
            <a:pPr algn="r"/>
            <a:fld id="{6A9F463E-77F6-4559-B710-17781801DABD}" type="slidenum">
              <a:rPr lang="en-US" altLang="ja-JP" sz="1100" b="1">
                <a:solidFill>
                  <a:srgbClr val="000000"/>
                </a:solidFill>
              </a:rPr>
              <a:pPr algn="r"/>
              <a:t>9</a:t>
            </a:fld>
            <a:endParaRPr lang="en-US" altLang="ja-JP" sz="1100" b="1">
              <a:solidFill>
                <a:srgbClr val="000000"/>
              </a:solidFill>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a:lstStyle/>
          <a:p>
            <a:pPr eaLnBrk="1" hangingPunct="1">
              <a:spcBef>
                <a:spcPct val="0"/>
              </a:spcBef>
            </a:pPr>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759686" y="9277593"/>
            <a:ext cx="2874501" cy="487137"/>
          </a:xfrm>
          <a:prstGeom prst="rect">
            <a:avLst/>
          </a:prstGeom>
          <a:noFill/>
          <a:ln w="9525">
            <a:noFill/>
            <a:miter lim="800000"/>
            <a:headEnd/>
            <a:tailEnd/>
          </a:ln>
        </p:spPr>
        <p:txBody>
          <a:bodyPr lIns="89477" tIns="44739" rIns="89477" bIns="44739" anchor="b"/>
          <a:lstStyle/>
          <a:p>
            <a:pPr algn="r"/>
            <a:fld id="{99D32D4B-1E37-4CBB-A3CA-94587988A844}" type="slidenum">
              <a:rPr lang="en-US" altLang="ja-JP" sz="1100" b="1">
                <a:solidFill>
                  <a:srgbClr val="000000"/>
                </a:solidFill>
              </a:rPr>
              <a:pPr algn="r"/>
              <a:t>10</a:t>
            </a:fld>
            <a:endParaRPr lang="en-US" altLang="ja-JP" sz="1100" b="1">
              <a:solidFill>
                <a:srgbClr val="000000"/>
              </a:solidFill>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a:lstStyle/>
          <a:p>
            <a:pPr eaLnBrk="1" hangingPunct="1">
              <a:spcBef>
                <a:spcPct val="0"/>
              </a:spcBef>
            </a:pPr>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A2C456AE-504D-4594-B1E4-49A76BF694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714375"/>
          </a:xfrm>
          <a:prstGeom prst="rect">
            <a:avLst/>
          </a:prstGeom>
        </p:spPr>
      </p:pic>
      <p:pic>
        <p:nvPicPr>
          <p:cNvPr id="8" name="図 7">
            <a:extLst>
              <a:ext uri="{FF2B5EF4-FFF2-40B4-BE49-F238E27FC236}">
                <a16:creationId xmlns:a16="http://schemas.microsoft.com/office/drawing/2014/main" id="{F4C206F5-5708-4304-8A4D-C2F6E67DBA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562725"/>
            <a:ext cx="9144000" cy="295275"/>
          </a:xfrm>
          <a:prstGeom prst="rect">
            <a:avLst/>
          </a:prstGeom>
        </p:spPr>
      </p:pic>
      <p:sp>
        <p:nvSpPr>
          <p:cNvPr id="11" name="テキスト ボックス 10">
            <a:extLst>
              <a:ext uri="{FF2B5EF4-FFF2-40B4-BE49-F238E27FC236}">
                <a16:creationId xmlns:a16="http://schemas.microsoft.com/office/drawing/2014/main" id="{420A5813-9AC8-4633-BC4F-F0ABECF45673}"/>
              </a:ext>
            </a:extLst>
          </p:cNvPr>
          <p:cNvSpPr txBox="1"/>
          <p:nvPr userDrawn="1"/>
        </p:nvSpPr>
        <p:spPr>
          <a:xfrm>
            <a:off x="323528" y="6562725"/>
            <a:ext cx="6226641" cy="276999"/>
          </a:xfrm>
          <a:prstGeom prst="rect">
            <a:avLst/>
          </a:prstGeom>
          <a:noFill/>
        </p:spPr>
        <p:txBody>
          <a:bodyPr wrap="none" rtlCol="0">
            <a:spAutoFit/>
          </a:bodyPr>
          <a:lstStyle/>
          <a:p>
            <a:r>
              <a:rPr lang="de-DE" altLang="ja-JP" sz="1200" b="1" dirty="0">
                <a:solidFill>
                  <a:schemeClr val="bg1"/>
                </a:solidFill>
              </a:rPr>
              <a:t>[ </a:t>
            </a:r>
            <a:r>
              <a:rPr lang="ja-JP" altLang="de-DE" sz="1200" b="1" dirty="0">
                <a:solidFill>
                  <a:schemeClr val="bg1"/>
                </a:solidFill>
              </a:rPr>
              <a:t>問い合わせ先</a:t>
            </a:r>
            <a:r>
              <a:rPr lang="de-DE" altLang="ja-JP" sz="1200" b="1" dirty="0">
                <a:solidFill>
                  <a:schemeClr val="bg1"/>
                </a:solidFill>
              </a:rPr>
              <a:t> ] med-ad@nikkeibp.co.jp </a:t>
            </a:r>
            <a:r>
              <a:rPr lang="ja-JP" altLang="en-US" sz="1200" b="1" dirty="0">
                <a:solidFill>
                  <a:schemeClr val="bg1"/>
                </a:solidFill>
              </a:rPr>
              <a:t>　</a:t>
            </a:r>
            <a:r>
              <a:rPr lang="de-DE" altLang="ja-JP" sz="1200" b="1" dirty="0">
                <a:solidFill>
                  <a:schemeClr val="bg1"/>
                </a:solidFill>
              </a:rPr>
              <a:t>[ AD Web ] </a:t>
            </a:r>
            <a:r>
              <a:rPr lang="en-US" altLang="ja-JP" sz="1200" b="1" dirty="0">
                <a:solidFill>
                  <a:srgbClr val="E8E8E8"/>
                </a:solidFill>
              </a:rPr>
              <a:t>https://www.nikkeibp.co.jp/ad/</a:t>
            </a:r>
            <a:endParaRPr lang="de-DE" altLang="ja-JP" sz="1200" b="1" dirty="0">
              <a:solidFill>
                <a:srgbClr val="E8E8E8"/>
              </a:solidFill>
              <a:effectLst/>
            </a:endParaRPr>
          </a:p>
        </p:txBody>
      </p:sp>
      <p:sp>
        <p:nvSpPr>
          <p:cNvPr id="13" name="Rectangle 6">
            <a:extLst>
              <a:ext uri="{FF2B5EF4-FFF2-40B4-BE49-F238E27FC236}">
                <a16:creationId xmlns:a16="http://schemas.microsoft.com/office/drawing/2014/main" id="{B18B3678-3BE0-4110-B3ED-34D23A031DE4}"/>
              </a:ext>
            </a:extLst>
          </p:cNvPr>
          <p:cNvSpPr txBox="1">
            <a:spLocks noChangeArrowheads="1"/>
          </p:cNvSpPr>
          <p:nvPr userDrawn="1"/>
        </p:nvSpPr>
        <p:spPr bwMode="auto">
          <a:xfrm>
            <a:off x="8501062" y="6581027"/>
            <a:ext cx="642938" cy="357187"/>
          </a:xfrm>
          <a:prstGeom prst="rect">
            <a:avLst/>
          </a:prstGeom>
          <a:noFill/>
          <a:ln w="9525">
            <a:no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defRPr/>
            </a:pPr>
            <a:fld id="{4DE794FB-8E17-4B9B-B547-AF72D468D5E7}" type="slidenum">
              <a:rPr lang="en-US" altLang="ja-JP" sz="1200" smtClean="0">
                <a:solidFill>
                  <a:schemeClr val="bg1"/>
                </a:solidFill>
                <a:latin typeface="メイリオ" panose="020B0604030504040204" pitchFamily="50" charset="-128"/>
                <a:ea typeface="メイリオ" panose="020B0604030504040204" pitchFamily="50" charset="-128"/>
              </a:rPr>
              <a:pPr algn="r" eaLnBrk="1" hangingPunct="1">
                <a:defRPr/>
              </a:pPr>
              <a:t>‹#›</a:t>
            </a:fld>
            <a:endParaRPr lang="en-US" altLang="ja-JP" sz="1200" dirty="0">
              <a:solidFill>
                <a:schemeClr val="bg1"/>
              </a:solidFill>
              <a:latin typeface="メイリオ" panose="020B0604030504040204" pitchFamily="50" charset="-128"/>
              <a:ea typeface="メイリオ" panose="020B0604030504040204" pitchFamily="50" charset="-128"/>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B8E34247-BB17-4563-A516-601F1A1585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62725"/>
            <a:ext cx="9144000" cy="295275"/>
          </a:xfrm>
          <a:prstGeom prst="rect">
            <a:avLst/>
          </a:prstGeom>
        </p:spPr>
      </p:pic>
      <p:sp>
        <p:nvSpPr>
          <p:cNvPr id="5" name="テキスト ボックス 236"/>
          <p:cNvSpPr txBox="1">
            <a:spLocks noChangeArrowheads="1"/>
          </p:cNvSpPr>
          <p:nvPr userDrawn="1"/>
        </p:nvSpPr>
        <p:spPr bwMode="auto">
          <a:xfrm>
            <a:off x="206374" y="6561786"/>
            <a:ext cx="8294688" cy="338138"/>
          </a:xfrm>
          <a:prstGeom prst="rect">
            <a:avLst/>
          </a:prstGeom>
          <a:noFill/>
          <a:ln>
            <a:noFill/>
          </a:ln>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en-US" altLang="ja-JP" sz="800" dirty="0">
                <a:solidFill>
                  <a:schemeClr val="bg1"/>
                </a:solidFill>
                <a:latin typeface="メイリオ" panose="020B0604030504040204" pitchFamily="50" charset="-128"/>
                <a:ea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rPr>
              <a:t>表示回数・配信数は目安であり、それらを保証するものではございません。</a:t>
            </a:r>
            <a:endParaRPr lang="en-US" altLang="ja-JP" sz="800" dirty="0">
              <a:solidFill>
                <a:schemeClr val="bg1"/>
              </a:solidFill>
              <a:latin typeface="メイリオ" panose="020B0604030504040204" pitchFamily="50" charset="-128"/>
              <a:ea typeface="メイリオ" panose="020B0604030504040204" pitchFamily="50" charset="-128"/>
            </a:endParaRPr>
          </a:p>
          <a:p>
            <a:pPr eaLnBrk="1" hangingPunct="1">
              <a:defRPr/>
            </a:pPr>
            <a:r>
              <a:rPr lang="en-US" altLang="ja-JP" sz="800" dirty="0">
                <a:solidFill>
                  <a:schemeClr val="bg1"/>
                </a:solidFill>
                <a:latin typeface="メイリオ" panose="020B0604030504040204" pitchFamily="50" charset="-128"/>
                <a:ea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rPr>
              <a:t>料金には別途消費税がかかります。　</a:t>
            </a:r>
            <a:r>
              <a:rPr lang="en-US" altLang="ja-JP" sz="800" dirty="0">
                <a:solidFill>
                  <a:schemeClr val="bg1"/>
                </a:solidFill>
                <a:latin typeface="メイリオ" panose="020B0604030504040204" pitchFamily="50" charset="-128"/>
                <a:ea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rPr>
              <a:t>料金、枠数、仕様等は、予告なく変更する場合がございます。　</a:t>
            </a:r>
            <a:r>
              <a:rPr lang="en-US" altLang="ja-JP" sz="800" dirty="0">
                <a:solidFill>
                  <a:schemeClr val="bg1"/>
                </a:solidFill>
                <a:latin typeface="メイリオ" panose="020B0604030504040204" pitchFamily="50" charset="-128"/>
                <a:ea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rPr>
              <a:t>申込み、入稿については別途資料でご確認ください。</a:t>
            </a:r>
            <a:endParaRPr lang="en-US" altLang="ja-JP" sz="800" dirty="0">
              <a:solidFill>
                <a:schemeClr val="bg1"/>
              </a:solidFill>
              <a:latin typeface="メイリオ" panose="020B0604030504040204" pitchFamily="50" charset="-128"/>
              <a:ea typeface="メイリオ" panose="020B0604030504040204" pitchFamily="50" charset="-128"/>
            </a:endParaRPr>
          </a:p>
        </p:txBody>
      </p:sp>
      <p:sp>
        <p:nvSpPr>
          <p:cNvPr id="9" name="Rectangle 6">
            <a:extLst>
              <a:ext uri="{FF2B5EF4-FFF2-40B4-BE49-F238E27FC236}">
                <a16:creationId xmlns:a16="http://schemas.microsoft.com/office/drawing/2014/main" id="{6938E383-4B9C-465A-BF2A-FFA4BDB81A0F}"/>
              </a:ext>
            </a:extLst>
          </p:cNvPr>
          <p:cNvSpPr txBox="1">
            <a:spLocks noChangeArrowheads="1"/>
          </p:cNvSpPr>
          <p:nvPr userDrawn="1"/>
        </p:nvSpPr>
        <p:spPr bwMode="auto">
          <a:xfrm>
            <a:off x="8501062" y="6576933"/>
            <a:ext cx="642938" cy="357187"/>
          </a:xfrm>
          <a:prstGeom prst="rect">
            <a:avLst/>
          </a:prstGeom>
          <a:noFill/>
          <a:ln w="9525">
            <a:no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defRPr/>
            </a:pPr>
            <a:fld id="{4DE794FB-8E17-4B9B-B547-AF72D468D5E7}" type="slidenum">
              <a:rPr lang="en-US" altLang="ja-JP" sz="1200" smtClean="0">
                <a:solidFill>
                  <a:schemeClr val="bg1"/>
                </a:solidFill>
                <a:latin typeface="メイリオ" panose="020B0604030504040204" pitchFamily="50" charset="-128"/>
                <a:ea typeface="メイリオ" panose="020B0604030504040204" pitchFamily="50" charset="-128"/>
              </a:rPr>
              <a:pPr algn="r" eaLnBrk="1" hangingPunct="1">
                <a:defRPr/>
              </a:pPr>
              <a:t>‹#›</a:t>
            </a:fld>
            <a:endParaRPr lang="en-US" altLang="ja-JP" sz="1200" dirty="0">
              <a:solidFill>
                <a:schemeClr val="bg1"/>
              </a:solidFill>
              <a:latin typeface="メイリオ" panose="020B0604030504040204" pitchFamily="50" charset="-128"/>
              <a:ea typeface="メイリオ" panose="020B0604030504040204" pitchFamily="50" charset="-128"/>
            </a:endParaRPr>
          </a:p>
        </p:txBody>
      </p:sp>
      <p:pic>
        <p:nvPicPr>
          <p:cNvPr id="8" name="図 7">
            <a:extLst>
              <a:ext uri="{FF2B5EF4-FFF2-40B4-BE49-F238E27FC236}">
                <a16:creationId xmlns:a16="http://schemas.microsoft.com/office/drawing/2014/main" id="{A1C64861-42A8-4F90-8895-146FD03482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71437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8E34247-BB17-4563-A516-601F1A1585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62725"/>
            <a:ext cx="9144000" cy="295275"/>
          </a:xfrm>
          <a:prstGeom prst="rect">
            <a:avLst/>
          </a:prstGeom>
        </p:spPr>
      </p:pic>
      <p:sp>
        <p:nvSpPr>
          <p:cNvPr id="7" name="テキスト ボックス 236"/>
          <p:cNvSpPr txBox="1">
            <a:spLocks noChangeArrowheads="1"/>
          </p:cNvSpPr>
          <p:nvPr userDrawn="1"/>
        </p:nvSpPr>
        <p:spPr bwMode="auto">
          <a:xfrm>
            <a:off x="206374" y="6565194"/>
            <a:ext cx="8294688" cy="338138"/>
          </a:xfrm>
          <a:prstGeom prst="rect">
            <a:avLst/>
          </a:prstGeom>
          <a:noFill/>
          <a:ln>
            <a:noFill/>
          </a:ln>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en-US" altLang="ja-JP" sz="800" dirty="0">
                <a:solidFill>
                  <a:schemeClr val="bg1"/>
                </a:solidFill>
                <a:latin typeface="メイリオ" panose="020B0604030504040204" pitchFamily="50" charset="-128"/>
                <a:ea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rPr>
              <a:t>表示回数・配信数は目安であり、それらを保証するものではございません。</a:t>
            </a:r>
            <a:endParaRPr lang="en-US" altLang="ja-JP" sz="800" dirty="0">
              <a:solidFill>
                <a:schemeClr val="bg1"/>
              </a:solidFill>
              <a:latin typeface="メイリオ" panose="020B0604030504040204" pitchFamily="50" charset="-128"/>
              <a:ea typeface="メイリオ" panose="020B0604030504040204" pitchFamily="50" charset="-128"/>
            </a:endParaRPr>
          </a:p>
          <a:p>
            <a:pPr eaLnBrk="1" hangingPunct="1">
              <a:defRPr/>
            </a:pPr>
            <a:r>
              <a:rPr lang="en-US" altLang="ja-JP" sz="800" dirty="0">
                <a:solidFill>
                  <a:schemeClr val="bg1"/>
                </a:solidFill>
                <a:latin typeface="メイリオ" panose="020B0604030504040204" pitchFamily="50" charset="-128"/>
                <a:ea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rPr>
              <a:t>料金には別途消費税がかかります。　</a:t>
            </a:r>
            <a:r>
              <a:rPr lang="en-US" altLang="ja-JP" sz="800" dirty="0">
                <a:solidFill>
                  <a:schemeClr val="bg1"/>
                </a:solidFill>
                <a:latin typeface="メイリオ" panose="020B0604030504040204" pitchFamily="50" charset="-128"/>
                <a:ea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rPr>
              <a:t>料金、枠数、仕様等は、予告なく変更する場合がございます。　</a:t>
            </a:r>
            <a:r>
              <a:rPr lang="en-US" altLang="ja-JP" sz="800" dirty="0">
                <a:solidFill>
                  <a:schemeClr val="bg1"/>
                </a:solidFill>
                <a:latin typeface="メイリオ" panose="020B0604030504040204" pitchFamily="50" charset="-128"/>
                <a:ea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rPr>
              <a:t>申込み、入稿については別途資料でご確認ください。</a:t>
            </a:r>
            <a:endParaRPr lang="en-US" altLang="ja-JP" sz="800" dirty="0">
              <a:solidFill>
                <a:schemeClr val="bg1"/>
              </a:solidFill>
              <a:latin typeface="メイリオ" panose="020B0604030504040204" pitchFamily="50" charset="-128"/>
              <a:ea typeface="メイリオ" panose="020B0604030504040204" pitchFamily="50" charset="-128"/>
            </a:endParaRPr>
          </a:p>
        </p:txBody>
      </p:sp>
      <p:sp>
        <p:nvSpPr>
          <p:cNvPr id="8" name="Rectangle 6">
            <a:extLst>
              <a:ext uri="{FF2B5EF4-FFF2-40B4-BE49-F238E27FC236}">
                <a16:creationId xmlns:a16="http://schemas.microsoft.com/office/drawing/2014/main" id="{6938E383-4B9C-465A-BF2A-FFA4BDB81A0F}"/>
              </a:ext>
            </a:extLst>
          </p:cNvPr>
          <p:cNvSpPr txBox="1">
            <a:spLocks noChangeArrowheads="1"/>
          </p:cNvSpPr>
          <p:nvPr userDrawn="1"/>
        </p:nvSpPr>
        <p:spPr bwMode="auto">
          <a:xfrm>
            <a:off x="8501062" y="6576933"/>
            <a:ext cx="642938" cy="357187"/>
          </a:xfrm>
          <a:prstGeom prst="rect">
            <a:avLst/>
          </a:prstGeom>
          <a:noFill/>
          <a:ln w="9525">
            <a:no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defRPr/>
            </a:pPr>
            <a:fld id="{4DE794FB-8E17-4B9B-B547-AF72D468D5E7}" type="slidenum">
              <a:rPr lang="en-US" altLang="ja-JP" sz="1200" smtClean="0">
                <a:solidFill>
                  <a:schemeClr val="bg1"/>
                </a:solidFill>
                <a:latin typeface="メイリオ" panose="020B0604030504040204" pitchFamily="50" charset="-128"/>
                <a:ea typeface="メイリオ" panose="020B0604030504040204" pitchFamily="50" charset="-128"/>
              </a:rPr>
              <a:pPr algn="r" eaLnBrk="1" hangingPunct="1">
                <a:defRPr/>
              </a:pPr>
              <a:t>‹#›</a:t>
            </a:fld>
            <a:endParaRPr lang="en-US" altLang="ja-JP" sz="1200" dirty="0">
              <a:solidFill>
                <a:schemeClr val="bg1"/>
              </a:solidFill>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A1C64861-42A8-4F90-8895-146FD03482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714375"/>
          </a:xfrm>
          <a:prstGeom prst="rect">
            <a:avLst/>
          </a:prstGeom>
        </p:spPr>
      </p:pic>
      <p:sp>
        <p:nvSpPr>
          <p:cNvPr id="10" name="正方形/長方形 9"/>
          <p:cNvSpPr/>
          <p:nvPr userDrawn="1"/>
        </p:nvSpPr>
        <p:spPr>
          <a:xfrm>
            <a:off x="6460594" y="10053"/>
            <a:ext cx="2421467" cy="714375"/>
          </a:xfrm>
          <a:prstGeom prst="rect">
            <a:avLst/>
          </a:prstGeom>
          <a:solidFill>
            <a:schemeClr val="bg1"/>
          </a:solidFill>
          <a:ln w="127">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Picture 9"/>
          <p:cNvPicPr>
            <a:picLocks noChangeAspect="1" noChangeArrowheads="1"/>
          </p:cNvPicPr>
          <p:nvPr userDrawn="1"/>
        </p:nvPicPr>
        <p:blipFill>
          <a:blip r:embed="rId4" cstate="print"/>
          <a:srcRect/>
          <a:stretch>
            <a:fillRect/>
          </a:stretch>
        </p:blipFill>
        <p:spPr bwMode="auto">
          <a:xfrm>
            <a:off x="7671327" y="35454"/>
            <a:ext cx="1214968" cy="681790"/>
          </a:xfrm>
          <a:prstGeom prst="rect">
            <a:avLst/>
          </a:prstGeom>
          <a:noFill/>
          <a:ln w="9525">
            <a:noFill/>
            <a:miter lim="800000"/>
            <a:headEnd/>
            <a:tailEnd/>
          </a:ln>
        </p:spPr>
      </p:pic>
      <p:pic>
        <p:nvPicPr>
          <p:cNvPr id="11" name="Picture 10"/>
          <p:cNvPicPr>
            <a:picLocks noChangeAspect="1" noChangeArrowheads="1"/>
          </p:cNvPicPr>
          <p:nvPr userDrawn="1"/>
        </p:nvPicPr>
        <p:blipFill>
          <a:blip r:embed="rId5" cstate="print"/>
          <a:srcRect/>
          <a:stretch>
            <a:fillRect/>
          </a:stretch>
        </p:blipFill>
        <p:spPr bwMode="auto">
          <a:xfrm>
            <a:off x="6618816" y="172862"/>
            <a:ext cx="992717" cy="421342"/>
          </a:xfrm>
          <a:prstGeom prst="rect">
            <a:avLst/>
          </a:prstGeom>
          <a:noFill/>
          <a:ln w="9525">
            <a:noFill/>
            <a:miter lim="800000"/>
            <a:headEnd/>
            <a:tailEnd/>
          </a:ln>
        </p:spPr>
      </p:pic>
      <p:sp>
        <p:nvSpPr>
          <p:cNvPr id="12" name="平行四辺形 11"/>
          <p:cNvSpPr/>
          <p:nvPr userDrawn="1"/>
        </p:nvSpPr>
        <p:spPr>
          <a:xfrm>
            <a:off x="5791215" y="-2117"/>
            <a:ext cx="821225" cy="702000"/>
          </a:xfrm>
          <a:prstGeom prst="parallelogram">
            <a:avLst>
              <a:gd name="adj" fmla="val 36936"/>
            </a:avLst>
          </a:prstGeom>
          <a:solidFill>
            <a:srgbClr val="E8E8E8"/>
          </a:solidFill>
          <a:ln w="127">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48219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1C64861-42A8-4F90-8895-146FD03482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714375"/>
          </a:xfrm>
          <a:prstGeom prst="rect">
            <a:avLst/>
          </a:prstGeom>
        </p:spPr>
      </p:pic>
      <p:pic>
        <p:nvPicPr>
          <p:cNvPr id="6" name="図 5">
            <a:extLst>
              <a:ext uri="{FF2B5EF4-FFF2-40B4-BE49-F238E27FC236}">
                <a16:creationId xmlns:a16="http://schemas.microsoft.com/office/drawing/2014/main" id="{B8E34247-BB17-4563-A516-601F1A1585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562725"/>
            <a:ext cx="9144000" cy="295275"/>
          </a:xfrm>
          <a:prstGeom prst="rect">
            <a:avLst/>
          </a:prstGeom>
        </p:spPr>
      </p:pic>
      <p:sp>
        <p:nvSpPr>
          <p:cNvPr id="7" name="テキスト ボックス 236"/>
          <p:cNvSpPr txBox="1">
            <a:spLocks noChangeArrowheads="1"/>
          </p:cNvSpPr>
          <p:nvPr userDrawn="1"/>
        </p:nvSpPr>
        <p:spPr bwMode="auto">
          <a:xfrm>
            <a:off x="206374" y="6565194"/>
            <a:ext cx="8294688" cy="338138"/>
          </a:xfrm>
          <a:prstGeom prst="rect">
            <a:avLst/>
          </a:prstGeom>
          <a:noFill/>
          <a:ln>
            <a:noFill/>
          </a:ln>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en-US" altLang="ja-JP" sz="800" dirty="0">
                <a:solidFill>
                  <a:schemeClr val="bg1"/>
                </a:solidFill>
                <a:latin typeface="メイリオ" panose="020B0604030504040204" pitchFamily="50" charset="-128"/>
                <a:ea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rPr>
              <a:t>表示回数・配信数は目安であり、それらを保証するものではございません。</a:t>
            </a:r>
            <a:endParaRPr lang="en-US" altLang="ja-JP" sz="800" dirty="0">
              <a:solidFill>
                <a:schemeClr val="bg1"/>
              </a:solidFill>
              <a:latin typeface="メイリオ" panose="020B0604030504040204" pitchFamily="50" charset="-128"/>
              <a:ea typeface="メイリオ" panose="020B0604030504040204" pitchFamily="50" charset="-128"/>
            </a:endParaRPr>
          </a:p>
          <a:p>
            <a:pPr eaLnBrk="1" hangingPunct="1">
              <a:defRPr/>
            </a:pPr>
            <a:r>
              <a:rPr lang="en-US" altLang="ja-JP" sz="800" dirty="0">
                <a:solidFill>
                  <a:schemeClr val="bg1"/>
                </a:solidFill>
                <a:latin typeface="メイリオ" panose="020B0604030504040204" pitchFamily="50" charset="-128"/>
                <a:ea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rPr>
              <a:t>料金には別途消費税がかかります。　</a:t>
            </a:r>
            <a:r>
              <a:rPr lang="en-US" altLang="ja-JP" sz="800" dirty="0">
                <a:solidFill>
                  <a:schemeClr val="bg1"/>
                </a:solidFill>
                <a:latin typeface="メイリオ" panose="020B0604030504040204" pitchFamily="50" charset="-128"/>
                <a:ea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rPr>
              <a:t>料金、枠数、仕様等は、予告なく変更する場合がございます。　</a:t>
            </a:r>
            <a:r>
              <a:rPr lang="en-US" altLang="ja-JP" sz="800" dirty="0">
                <a:solidFill>
                  <a:schemeClr val="bg1"/>
                </a:solidFill>
                <a:latin typeface="メイリオ" panose="020B0604030504040204" pitchFamily="50" charset="-128"/>
                <a:ea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rPr>
              <a:t>申込み、入稿については別途資料でご確認ください。</a:t>
            </a:r>
            <a:endParaRPr lang="en-US" altLang="ja-JP" sz="800" dirty="0">
              <a:solidFill>
                <a:schemeClr val="bg1"/>
              </a:solidFill>
              <a:latin typeface="メイリオ" panose="020B0604030504040204" pitchFamily="50" charset="-128"/>
              <a:ea typeface="メイリオ" panose="020B0604030504040204" pitchFamily="50" charset="-128"/>
            </a:endParaRPr>
          </a:p>
        </p:txBody>
      </p:sp>
      <p:sp>
        <p:nvSpPr>
          <p:cNvPr id="8" name="Rectangle 6">
            <a:extLst>
              <a:ext uri="{FF2B5EF4-FFF2-40B4-BE49-F238E27FC236}">
                <a16:creationId xmlns:a16="http://schemas.microsoft.com/office/drawing/2014/main" id="{6938E383-4B9C-465A-BF2A-FFA4BDB81A0F}"/>
              </a:ext>
            </a:extLst>
          </p:cNvPr>
          <p:cNvSpPr txBox="1">
            <a:spLocks noChangeArrowheads="1"/>
          </p:cNvSpPr>
          <p:nvPr userDrawn="1"/>
        </p:nvSpPr>
        <p:spPr bwMode="auto">
          <a:xfrm>
            <a:off x="8501062" y="6576933"/>
            <a:ext cx="642938" cy="357187"/>
          </a:xfrm>
          <a:prstGeom prst="rect">
            <a:avLst/>
          </a:prstGeom>
          <a:noFill/>
          <a:ln w="9525">
            <a:no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defRPr/>
            </a:pPr>
            <a:fld id="{4DE794FB-8E17-4B9B-B547-AF72D468D5E7}" type="slidenum">
              <a:rPr lang="en-US" altLang="ja-JP" sz="1200" smtClean="0">
                <a:solidFill>
                  <a:schemeClr val="bg1"/>
                </a:solidFill>
                <a:latin typeface="メイリオ" panose="020B0604030504040204" pitchFamily="50" charset="-128"/>
                <a:ea typeface="メイリオ" panose="020B0604030504040204" pitchFamily="50" charset="-128"/>
              </a:rPr>
              <a:pPr algn="r" eaLnBrk="1" hangingPunct="1">
                <a:defRPr/>
              </a:pPr>
              <a:t>‹#›</a:t>
            </a:fld>
            <a:endParaRPr lang="en-US" altLang="ja-JP" sz="1200" dirty="0">
              <a:solidFill>
                <a:schemeClr val="bg1"/>
              </a:solidFill>
              <a:latin typeface="メイリオ" panose="020B0604030504040204" pitchFamily="50" charset="-128"/>
              <a:ea typeface="メイリオ" panose="020B0604030504040204" pitchFamily="50" charset="-128"/>
            </a:endParaRPr>
          </a:p>
        </p:txBody>
      </p:sp>
      <p:sp>
        <p:nvSpPr>
          <p:cNvPr id="12" name="平行四辺形 11"/>
          <p:cNvSpPr/>
          <p:nvPr userDrawn="1"/>
        </p:nvSpPr>
        <p:spPr>
          <a:xfrm>
            <a:off x="5359398" y="-2117"/>
            <a:ext cx="821225" cy="720000"/>
          </a:xfrm>
          <a:prstGeom prst="parallelogram">
            <a:avLst>
              <a:gd name="adj" fmla="val 36936"/>
            </a:avLst>
          </a:prstGeom>
          <a:solidFill>
            <a:srgbClr val="E8E8E8"/>
          </a:solidFill>
          <a:ln w="127">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p:cNvGrpSpPr/>
          <p:nvPr userDrawn="1"/>
        </p:nvGrpSpPr>
        <p:grpSpPr>
          <a:xfrm>
            <a:off x="6160294" y="0"/>
            <a:ext cx="2718329" cy="714375"/>
            <a:chOff x="6160294" y="0"/>
            <a:chExt cx="2718329" cy="714375"/>
          </a:xfrm>
        </p:grpSpPr>
        <p:sp>
          <p:nvSpPr>
            <p:cNvPr id="10" name="正方形/長方形 9"/>
            <p:cNvSpPr/>
            <p:nvPr userDrawn="1"/>
          </p:nvSpPr>
          <p:spPr>
            <a:xfrm>
              <a:off x="7007490" y="0"/>
              <a:ext cx="1871133" cy="714375"/>
            </a:xfrm>
            <a:prstGeom prst="rect">
              <a:avLst/>
            </a:prstGeom>
            <a:solidFill>
              <a:schemeClr val="bg1"/>
            </a:solidFill>
            <a:ln w="127">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Picture 10"/>
            <p:cNvPicPr>
              <a:picLocks noChangeAspect="1" noChangeArrowheads="1"/>
            </p:cNvPicPr>
            <p:nvPr userDrawn="1"/>
          </p:nvPicPr>
          <p:blipFill>
            <a:blip r:embed="rId4" cstate="print"/>
            <a:srcRect/>
            <a:stretch>
              <a:fillRect/>
            </a:stretch>
          </p:blipFill>
          <p:spPr bwMode="auto">
            <a:xfrm>
              <a:off x="6160294" y="161131"/>
              <a:ext cx="2662237" cy="392112"/>
            </a:xfrm>
            <a:prstGeom prst="rect">
              <a:avLst/>
            </a:prstGeom>
            <a:noFill/>
            <a:ln w="9525">
              <a:noFill/>
              <a:miter lim="800000"/>
              <a:headEnd/>
              <a:tailEnd/>
            </a:ln>
          </p:spPr>
        </p:pic>
      </p:grpSp>
    </p:spTree>
    <p:extLst>
      <p:ext uri="{BB962C8B-B14F-4D97-AF65-F5344CB8AC3E}">
        <p14:creationId xmlns:p14="http://schemas.microsoft.com/office/powerpoint/2010/main" val="29474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A3E0E27-C01A-4243-A933-BC3186ED71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944813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0"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2291"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pitchFamily="50" charset="-128"/>
              </a:defRPr>
            </a:lvl1pPr>
          </a:lstStyle>
          <a:p>
            <a:pPr>
              <a:defRPr/>
            </a:pPr>
            <a:fld id="{9D3A2838-0FA5-491C-8808-21028033F20F}" type="datetime1">
              <a:rPr lang="ja-JP" altLang="en-US"/>
              <a:pPr>
                <a:defRPr/>
              </a:pPr>
              <a:t>2021/8/4</a:t>
            </a:fld>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ja-JP" altLang="en-US"/>
          </a:p>
        </p:txBody>
      </p:sp>
    </p:spTree>
  </p:cSld>
  <p:clrMap bg1="lt1" tx1="dk1" bg2="lt2" tx2="dk2" accent1="accent1" accent2="accent2" accent3="accent3" accent4="accent4" accent5="accent5" accent6="accent6" hlink="hlink" folHlink="folHlink"/>
  <p:sldLayoutIdLst>
    <p:sldLayoutId id="2147488248" r:id="rId1"/>
    <p:sldLayoutId id="2147488249" r:id="rId2"/>
    <p:sldLayoutId id="2147488255" r:id="rId3"/>
    <p:sldLayoutId id="2147488254" r:id="rId4"/>
    <p:sldLayoutId id="2147488256" r:id="rId5"/>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ＭＳ Ｐゴシック" charset="-128"/>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cs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cs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cs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cs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481E2A59-56EE-491C-BB80-495272D9AD79}"/>
              </a:ext>
            </a:extLst>
          </p:cNvPr>
          <p:cNvSpPr txBox="1"/>
          <p:nvPr/>
        </p:nvSpPr>
        <p:spPr>
          <a:xfrm>
            <a:off x="319246" y="188640"/>
            <a:ext cx="917239" cy="276999"/>
          </a:xfrm>
          <a:prstGeom prst="rect">
            <a:avLst/>
          </a:prstGeom>
          <a:noFill/>
        </p:spPr>
        <p:txBody>
          <a:bodyPr wrap="none" rtlCol="0">
            <a:spAutoFit/>
          </a:bodyPr>
          <a:lstStyle/>
          <a:p>
            <a:r>
              <a:rPr lang="is-IS" altLang="ja-JP" sz="1200" b="1" dirty="0">
                <a:solidFill>
                  <a:schemeClr val="bg1"/>
                </a:solidFill>
                <a:latin typeface="Arial" panose="020B0604020202020204" pitchFamily="34" charset="0"/>
                <a:ea typeface="メイリオ" panose="020B0604030504040204" pitchFamily="50" charset="-128"/>
                <a:cs typeface="Arial" panose="020B0604020202020204" pitchFamily="34" charset="0"/>
              </a:rPr>
              <a:t>20</a:t>
            </a:r>
            <a:r>
              <a:rPr lang="en-US" altLang="ja-JP" sz="1200" b="1" dirty="0">
                <a:solidFill>
                  <a:schemeClr val="bg1"/>
                </a:solidFill>
                <a:latin typeface="Arial" panose="020B0604020202020204" pitchFamily="34" charset="0"/>
                <a:ea typeface="メイリオ" panose="020B0604030504040204" pitchFamily="50" charset="-128"/>
                <a:cs typeface="Arial" panose="020B0604020202020204" pitchFamily="34" charset="0"/>
              </a:rPr>
              <a:t>21</a:t>
            </a:r>
            <a:r>
              <a:rPr lang="ja-JP" altLang="is-IS" sz="1200" b="1" dirty="0">
                <a:solidFill>
                  <a:schemeClr val="bg1"/>
                </a:solidFill>
                <a:latin typeface="Arial" panose="020B0604020202020204" pitchFamily="34" charset="0"/>
                <a:ea typeface="メイリオ" panose="020B0604030504040204" pitchFamily="50" charset="-128"/>
                <a:cs typeface="Arial" panose="020B0604020202020204" pitchFamily="34" charset="0"/>
              </a:rPr>
              <a:t>年</a:t>
            </a:r>
            <a:r>
              <a:rPr lang="en-US" altLang="ja-JP" sz="1200" b="1" dirty="0">
                <a:solidFill>
                  <a:schemeClr val="bg1"/>
                </a:solidFill>
                <a:latin typeface="Arial" panose="020B0604020202020204" pitchFamily="34" charset="0"/>
                <a:ea typeface="メイリオ" panose="020B0604030504040204" pitchFamily="50" charset="-128"/>
                <a:cs typeface="Arial" panose="020B0604020202020204" pitchFamily="34" charset="0"/>
              </a:rPr>
              <a:t>8</a:t>
            </a:r>
            <a:r>
              <a:rPr lang="ja-JP" altLang="is-IS" sz="1200" b="1" dirty="0">
                <a:solidFill>
                  <a:schemeClr val="bg1"/>
                </a:solidFill>
                <a:latin typeface="Arial" panose="020B0604020202020204" pitchFamily="34" charset="0"/>
                <a:ea typeface="メイリオ" panose="020B0604030504040204" pitchFamily="50" charset="-128"/>
                <a:cs typeface="Arial" panose="020B0604020202020204" pitchFamily="34" charset="0"/>
              </a:rPr>
              <a:t>月</a:t>
            </a:r>
            <a:endParaRPr kumimoji="1" lang="ja-JP" altLang="en-US" sz="1200" b="1" dirty="0">
              <a:solidFill>
                <a:schemeClr val="bg1"/>
              </a:solidFill>
              <a:latin typeface="Arial" panose="020B0604020202020204" pitchFamily="34" charset="0"/>
              <a:ea typeface="メイリオ" panose="020B0604030504040204" pitchFamily="50" charset="-128"/>
              <a:cs typeface="Arial" panose="020B0604020202020204" pitchFamily="34" charset="0"/>
            </a:endParaRPr>
          </a:p>
        </p:txBody>
      </p:sp>
      <p:sp>
        <p:nvSpPr>
          <p:cNvPr id="15" name="テキスト ボックス 14">
            <a:extLst>
              <a:ext uri="{FF2B5EF4-FFF2-40B4-BE49-F238E27FC236}">
                <a16:creationId xmlns:a16="http://schemas.microsoft.com/office/drawing/2014/main" id="{F83D06BF-B6DE-4D59-A4DC-E2BEF3410EC5}"/>
              </a:ext>
            </a:extLst>
          </p:cNvPr>
          <p:cNvSpPr txBox="1"/>
          <p:nvPr/>
        </p:nvSpPr>
        <p:spPr>
          <a:xfrm>
            <a:off x="319246" y="5528845"/>
            <a:ext cx="6031716" cy="492443"/>
          </a:xfrm>
          <a:prstGeom prst="rect">
            <a:avLst/>
          </a:prstGeom>
          <a:noFill/>
        </p:spPr>
        <p:txBody>
          <a:bodyPr wrap="none" rtlCol="0">
            <a:spAutoFit/>
          </a:bodyPr>
          <a:lstStyle/>
          <a:p>
            <a:r>
              <a:rPr lang="ja-JP" altLang="en-US" sz="1200" dirty="0">
                <a:solidFill>
                  <a:schemeClr val="bg1"/>
                </a:solidFill>
                <a:latin typeface="メイリオ" panose="020B0604030504040204" pitchFamily="50" charset="-128"/>
                <a:ea typeface="メイリオ" panose="020B0604030504040204" pitchFamily="50" charset="-128"/>
              </a:rPr>
              <a:t>■広告掲載の申込み・入稿については、以下の資料をご覧ください。 </a:t>
            </a:r>
          </a:p>
          <a:p>
            <a:r>
              <a:rPr lang="en-US" altLang="ja-JP" sz="1400" dirty="0">
                <a:solidFill>
                  <a:schemeClr val="bg1"/>
                </a:solidFill>
                <a:latin typeface="メイリオ" panose="020B0604030504040204" pitchFamily="50" charset="-128"/>
                <a:ea typeface="メイリオ" panose="020B0604030504040204" pitchFamily="50" charset="-128"/>
              </a:rPr>
              <a:t>https://www.nikkeibp.co.jp/images/houjin/ad/upload/bp_kitei.pdf</a:t>
            </a:r>
            <a:endParaRPr kumimoji="1" lang="ja-JP" altLang="en-US" sz="1400" dirty="0">
              <a:solidFill>
                <a:schemeClr val="bg1"/>
              </a:solidFill>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E0DFFF1E-2F7D-435A-A7D5-6F907CA70E93}"/>
              </a:ext>
            </a:extLst>
          </p:cNvPr>
          <p:cNvSpPr txBox="1"/>
          <p:nvPr/>
        </p:nvSpPr>
        <p:spPr>
          <a:xfrm>
            <a:off x="319246" y="6124654"/>
            <a:ext cx="5978881" cy="492443"/>
          </a:xfrm>
          <a:prstGeom prst="rect">
            <a:avLst/>
          </a:prstGeom>
          <a:noFill/>
        </p:spPr>
        <p:txBody>
          <a:bodyPr wrap="none" rtlCol="0">
            <a:spAutoFit/>
          </a:bodyPr>
          <a:lstStyle/>
          <a:p>
            <a:r>
              <a:rPr lang="de-DE" altLang="ja-JP" sz="1200" dirty="0">
                <a:solidFill>
                  <a:schemeClr val="bg1"/>
                </a:solidFill>
                <a:latin typeface="メイリオ" panose="020B0604030504040204" pitchFamily="50" charset="-128"/>
                <a:ea typeface="メイリオ" panose="020B0604030504040204" pitchFamily="50" charset="-128"/>
              </a:rPr>
              <a:t>■HTML5 </a:t>
            </a:r>
            <a:r>
              <a:rPr lang="ja-JP" altLang="de-DE" sz="1200" dirty="0">
                <a:solidFill>
                  <a:schemeClr val="bg1"/>
                </a:solidFill>
                <a:latin typeface="メイリオ" panose="020B0604030504040204" pitchFamily="50" charset="-128"/>
                <a:ea typeface="メイリオ" panose="020B0604030504040204" pitchFamily="50" charset="-128"/>
              </a:rPr>
              <a:t>入稿規定</a:t>
            </a:r>
          </a:p>
          <a:p>
            <a:r>
              <a:rPr lang="de-DE" altLang="ja-JP" sz="1400" dirty="0">
                <a:solidFill>
                  <a:schemeClr val="bg1"/>
                </a:solidFill>
                <a:latin typeface="メイリオ" panose="020B0604030504040204" pitchFamily="50" charset="-128"/>
                <a:ea typeface="メイリオ" panose="020B0604030504040204" pitchFamily="50" charset="-128"/>
              </a:rPr>
              <a:t>https://adweb.nikkeibp.co.jp/adweb/wad/doc/bp_kitei_html5.pdf</a:t>
            </a:r>
            <a:endParaRPr kumimoji="1" lang="ja-JP" altLang="en-US" sz="1400" dirty="0">
              <a:solidFill>
                <a:schemeClr val="bg1"/>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F83D06BF-B6DE-4D59-A4DC-E2BEF3410EC5}"/>
              </a:ext>
            </a:extLst>
          </p:cNvPr>
          <p:cNvSpPr txBox="1"/>
          <p:nvPr/>
        </p:nvSpPr>
        <p:spPr>
          <a:xfrm>
            <a:off x="319246" y="5119270"/>
            <a:ext cx="4185761" cy="276999"/>
          </a:xfrm>
          <a:prstGeom prst="rect">
            <a:avLst/>
          </a:prstGeom>
          <a:noFill/>
        </p:spPr>
        <p:txBody>
          <a:bodyPr wrap="none" rtlCol="0">
            <a:spAutoFit/>
          </a:bodyPr>
          <a:lstStyle/>
          <a:p>
            <a:r>
              <a:rPr lang="ja-JP" altLang="en-US" sz="1200" dirty="0">
                <a:solidFill>
                  <a:schemeClr val="bg1"/>
                </a:solidFill>
                <a:latin typeface="メイリオ" panose="020B0604030504040204" pitchFamily="50" charset="-128"/>
                <a:ea typeface="メイリオ" panose="020B0604030504040204" pitchFamily="50" charset="-128"/>
              </a:rPr>
              <a:t>■表示回数やメール配信数などは毎月更新しております。</a:t>
            </a:r>
            <a:endParaRPr kumimoji="1" lang="ja-JP" altLang="en-US" sz="1400" dirty="0">
              <a:solidFill>
                <a:schemeClr val="bg1"/>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13"/>
          <p:cNvSpPr txBox="1">
            <a:spLocks noChangeArrowheads="1"/>
          </p:cNvSpPr>
          <p:nvPr/>
        </p:nvSpPr>
        <p:spPr bwMode="auto">
          <a:xfrm>
            <a:off x="522533" y="285750"/>
            <a:ext cx="7786687" cy="457200"/>
          </a:xfrm>
          <a:prstGeom prst="rect">
            <a:avLst/>
          </a:prstGeom>
          <a:noFill/>
          <a:ln w="9525">
            <a:noFill/>
            <a:miter lim="800000"/>
            <a:headEnd/>
            <a:tailEnd/>
          </a:ln>
        </p:spPr>
        <p:txBody>
          <a:bodyPr>
            <a:spAutoFit/>
          </a:bodyPr>
          <a:lstStyle/>
          <a:p>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日経メディカル メール　センター</a:t>
            </a:r>
            <a:endPar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20" name="Picture 26"/>
          <p:cNvPicPr>
            <a:picLocks noChangeAspect="1" noChangeArrowheads="1"/>
          </p:cNvPicPr>
          <p:nvPr/>
        </p:nvPicPr>
        <p:blipFill rotWithShape="1">
          <a:blip r:embed="rId3">
            <a:extLst>
              <a:ext uri="{28A0092B-C50C-407E-A947-70E740481C1C}">
                <a14:useLocalDpi xmlns:a14="http://schemas.microsoft.com/office/drawing/2010/main" val="0"/>
              </a:ext>
            </a:extLst>
          </a:blip>
          <a:srcRect b="18492"/>
          <a:stretch/>
        </p:blipFill>
        <p:spPr bwMode="auto">
          <a:xfrm>
            <a:off x="641350" y="1344142"/>
            <a:ext cx="2232000" cy="2844000"/>
          </a:xfrm>
          <a:prstGeom prst="rect">
            <a:avLst/>
          </a:prstGeom>
          <a:noFill/>
          <a:ln w="9525">
            <a:noFill/>
            <a:miter lim="800000"/>
            <a:headEnd/>
            <a:tailEnd/>
          </a:ln>
        </p:spPr>
      </p:pic>
      <p:sp>
        <p:nvSpPr>
          <p:cNvPr id="21" name="正方形/長方形 20"/>
          <p:cNvSpPr/>
          <p:nvPr/>
        </p:nvSpPr>
        <p:spPr>
          <a:xfrm>
            <a:off x="641350" y="1335088"/>
            <a:ext cx="2243138" cy="2892879"/>
          </a:xfrm>
          <a:prstGeom prst="rect">
            <a:avLst/>
          </a:prstGeom>
          <a:noFill/>
          <a:ln w="127">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aphicFrame>
        <p:nvGraphicFramePr>
          <p:cNvPr id="7" name="表 6">
            <a:extLst>
              <a:ext uri="{FF2B5EF4-FFF2-40B4-BE49-F238E27FC236}">
                <a16:creationId xmlns:a16="http://schemas.microsoft.com/office/drawing/2014/main" id="{BB4A1329-0302-4436-BD13-C28F92FE1AFB}"/>
              </a:ext>
            </a:extLst>
          </p:cNvPr>
          <p:cNvGraphicFramePr>
            <a:graphicFrameLocks noGrp="1"/>
          </p:cNvGraphicFramePr>
          <p:nvPr>
            <p:extLst>
              <p:ext uri="{D42A27DB-BD31-4B8C-83A1-F6EECF244321}">
                <p14:modId xmlns:p14="http://schemas.microsoft.com/office/powerpoint/2010/main" val="625302841"/>
              </p:ext>
            </p:extLst>
          </p:nvPr>
        </p:nvGraphicFramePr>
        <p:xfrm>
          <a:off x="3492500" y="1352550"/>
          <a:ext cx="5151438" cy="2005965"/>
        </p:xfrm>
        <a:graphic>
          <a:graphicData uri="http://schemas.openxmlformats.org/drawingml/2006/table">
            <a:tbl>
              <a:tblPr firstRow="1" bandRow="1">
                <a:tableStyleId>{5C22544A-7EE6-4342-B048-85BDC9FD1C3A}</a:tableStyleId>
              </a:tblPr>
              <a:tblGrid>
                <a:gridCol w="1243330">
                  <a:extLst>
                    <a:ext uri="{9D8B030D-6E8A-4147-A177-3AD203B41FA5}">
                      <a16:colId xmlns:a16="http://schemas.microsoft.com/office/drawing/2014/main" val="2414073616"/>
                    </a:ext>
                  </a:extLst>
                </a:gridCol>
                <a:gridCol w="3908108">
                  <a:extLst>
                    <a:ext uri="{9D8B030D-6E8A-4147-A177-3AD203B41FA5}">
                      <a16:colId xmlns:a16="http://schemas.microsoft.com/office/drawing/2014/main" val="1439883043"/>
                    </a:ext>
                  </a:extLst>
                </a:gridCol>
              </a:tblGrid>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メール媒体名</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日経メディカル メール</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0650768"/>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メニュー名</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センター</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8657507"/>
                  </a:ext>
                </a:extLst>
              </a:tr>
              <a:tr h="1299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枠数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5291434"/>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原稿サイズ</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全角</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38</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文字以内</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×5</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行（</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URL</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リンク含む）</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6236643"/>
                  </a:ext>
                </a:extLst>
              </a:tr>
              <a:tr h="103262">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原稿種類</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テキスト</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571656"/>
                  </a:ext>
                </a:extLst>
              </a:tr>
              <a:tr h="168154">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配信頻度</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毎週火・木曜日</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4282589"/>
                  </a:ext>
                </a:extLst>
              </a:tr>
              <a:tr h="103262">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想定配信数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約</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610,000</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通</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5290358"/>
                  </a:ext>
                </a:extLst>
              </a:tr>
              <a:tr h="103262">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想定</a:t>
                      </a:r>
                      <a:r>
                        <a:rPr lang="en-US" sz="1100" b="0" i="0" u="none" strike="noStrike">
                          <a:solidFill>
                            <a:srgbClr val="FFFFFF"/>
                          </a:solidFill>
                          <a:effectLst/>
                          <a:latin typeface="メイリオ" panose="020B0604030504040204" pitchFamily="50" charset="-128"/>
                          <a:ea typeface="メイリオ" panose="020B0604030504040204" pitchFamily="50" charset="-128"/>
                        </a:rPr>
                        <a:t>CTR</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0.04%</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7419038"/>
                  </a:ext>
                </a:extLst>
              </a:tr>
              <a:tr h="103262">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料金</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¥150,000</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4423519"/>
                  </a:ext>
                </a:extLst>
              </a:tr>
            </a:tbl>
          </a:graphicData>
        </a:graphic>
      </p:graphicFrame>
      <p:sp>
        <p:nvSpPr>
          <p:cNvPr id="8" name="正方形/長方形 7">
            <a:extLst>
              <a:ext uri="{FF2B5EF4-FFF2-40B4-BE49-F238E27FC236}">
                <a16:creationId xmlns:a16="http://schemas.microsoft.com/office/drawing/2014/main" id="{6C733904-48DF-40DF-80AC-611118883B41}"/>
              </a:ext>
            </a:extLst>
          </p:cNvPr>
          <p:cNvSpPr/>
          <p:nvPr/>
        </p:nvSpPr>
        <p:spPr>
          <a:xfrm>
            <a:off x="641350" y="3854162"/>
            <a:ext cx="2066339" cy="286153"/>
          </a:xfrm>
          <a:prstGeom prst="rect">
            <a:avLst/>
          </a:prstGeom>
          <a:solidFill>
            <a:schemeClr val="bg1">
              <a:lumMod val="85000"/>
            </a:scheme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メール・センター枠</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00025" y="6178069"/>
            <a:ext cx="2973891" cy="246221"/>
          </a:xfrm>
          <a:prstGeom prst="rect">
            <a:avLst/>
          </a:prstGeom>
          <a:noFill/>
        </p:spPr>
        <p:txBody>
          <a:bodyPr wrap="none" rtlCol="0">
            <a:spAutoFit/>
          </a:bodyPr>
          <a:lstStyle/>
          <a:p>
            <a:r>
              <a:rPr kumimoji="1"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通常料金</a:t>
            </a:r>
            <a:r>
              <a:rPr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rPr>
              <a:t>200</a:t>
            </a:r>
            <a:r>
              <a:rPr kumimoji="1"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万円＋</a:t>
            </a:r>
            <a:r>
              <a:rPr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rPr>
              <a:t>1</a:t>
            </a:r>
            <a:r>
              <a:rPr kumimoji="1"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rPr>
              <a:t>00</a:t>
            </a:r>
            <a:r>
              <a:rPr kumimoji="1"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万円＝</a:t>
            </a:r>
            <a:r>
              <a:rPr kumimoji="1"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rPr>
              <a:t>300</a:t>
            </a:r>
            <a:r>
              <a:rPr kumimoji="1"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万円 ⇒</a:t>
            </a:r>
          </a:p>
        </p:txBody>
      </p:sp>
      <p:sp>
        <p:nvSpPr>
          <p:cNvPr id="3" name="テキスト ボックス 2"/>
          <p:cNvSpPr txBox="1"/>
          <p:nvPr/>
        </p:nvSpPr>
        <p:spPr>
          <a:xfrm>
            <a:off x="5489495" y="6125309"/>
            <a:ext cx="2646878" cy="338554"/>
          </a:xfrm>
          <a:prstGeom prst="rect">
            <a:avLst/>
          </a:prstGeom>
          <a:noFill/>
        </p:spPr>
        <p:txBody>
          <a:bodyPr wrap="none" rtlCol="0">
            <a:spAutoFit/>
          </a:bodyPr>
          <a:lstStyle/>
          <a:p>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rPr>
              <a:t>両媒体の掲載タイミングは同じ週を原則としますが、</a:t>
            </a:r>
            <a:endPar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rPr>
              <a:t>枠の空き状況により変動することもございます。</a:t>
            </a:r>
            <a:endParaRPr kumimoji="1" lang="ja-JP" altLang="en-US" sz="8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4" name="グループ化 3"/>
          <p:cNvGrpSpPr/>
          <p:nvPr/>
        </p:nvGrpSpPr>
        <p:grpSpPr>
          <a:xfrm>
            <a:off x="3524560" y="6122512"/>
            <a:ext cx="1964935" cy="324498"/>
            <a:chOff x="4108262" y="6088628"/>
            <a:chExt cx="1964935" cy="324498"/>
          </a:xfrm>
        </p:grpSpPr>
        <p:sp>
          <p:nvSpPr>
            <p:cNvPr id="5" name="テキスト ボックス 4"/>
            <p:cNvSpPr txBox="1"/>
            <p:nvPr/>
          </p:nvSpPr>
          <p:spPr>
            <a:xfrm>
              <a:off x="4772025" y="6091425"/>
              <a:ext cx="1301172" cy="318924"/>
            </a:xfrm>
            <a:prstGeom prst="rect">
              <a:avLst/>
            </a:prstGeom>
            <a:solidFill>
              <a:srgbClr val="FF0000"/>
            </a:solidFill>
          </p:spPr>
          <p:txBody>
            <a:bodyPr wrap="none" lIns="72000" tIns="72000" rIns="72000" bIns="0" rtlCol="0">
              <a:spAutoFit/>
            </a:bodyPr>
            <a:lstStyle/>
            <a:p>
              <a:r>
                <a:rPr kumimoji="1" lang="en-US" altLang="ja-JP" sz="1600" b="1" dirty="0">
                  <a:solidFill>
                    <a:schemeClr val="bg1"/>
                  </a:solidFill>
                  <a:latin typeface="メイリオ" panose="020B0604030504040204" pitchFamily="50" charset="-128"/>
                  <a:ea typeface="メイリオ" panose="020B0604030504040204" pitchFamily="50" charset="-128"/>
                </a:rPr>
                <a:t>250</a:t>
              </a:r>
              <a:r>
                <a:rPr kumimoji="1" lang="ja-JP" altLang="en-US" sz="1600" b="1" dirty="0">
                  <a:solidFill>
                    <a:schemeClr val="bg1"/>
                  </a:solidFill>
                  <a:latin typeface="メイリオ" panose="020B0604030504040204" pitchFamily="50" charset="-128"/>
                  <a:ea typeface="メイリオ" panose="020B0604030504040204" pitchFamily="50" charset="-128"/>
                </a:rPr>
                <a:t>万円</a:t>
              </a:r>
              <a:r>
                <a:rPr kumimoji="1" lang="en-US" altLang="ja-JP" sz="1600" b="1" dirty="0">
                  <a:solidFill>
                    <a:schemeClr val="bg1"/>
                  </a:solidFill>
                  <a:latin typeface="メイリオ" panose="020B0604030504040204" pitchFamily="50" charset="-128"/>
                  <a:ea typeface="メイリオ" panose="020B0604030504040204" pitchFamily="50" charset="-128"/>
                </a:rPr>
                <a:t>/</a:t>
              </a:r>
              <a:r>
                <a:rPr kumimoji="1" lang="ja-JP" altLang="en-US" sz="1600" b="1" dirty="0">
                  <a:solidFill>
                    <a:schemeClr val="bg1"/>
                  </a:solidFill>
                  <a:latin typeface="メイリオ" panose="020B0604030504040204" pitchFamily="50" charset="-128"/>
                  <a:ea typeface="メイリオ" panose="020B0604030504040204" pitchFamily="50" charset="-128"/>
                </a:rPr>
                <a:t>週</a:t>
              </a:r>
            </a:p>
          </p:txBody>
        </p:sp>
        <p:sp>
          <p:nvSpPr>
            <p:cNvPr id="6" name="テキスト ボックス 5"/>
            <p:cNvSpPr txBox="1"/>
            <p:nvPr/>
          </p:nvSpPr>
          <p:spPr>
            <a:xfrm>
              <a:off x="4108262" y="6088628"/>
              <a:ext cx="594247" cy="324498"/>
            </a:xfrm>
            <a:prstGeom prst="rect">
              <a:avLst/>
            </a:prstGeom>
            <a:solidFill>
              <a:srgbClr val="FF0000"/>
            </a:solidFill>
            <a:ln w="19050" cmpd="dbl">
              <a:noFill/>
            </a:ln>
          </p:spPr>
          <p:txBody>
            <a:bodyPr wrap="none" lIns="72000" tIns="72000" rIns="72000" bIns="36000" rtlCol="0" anchor="ctr">
              <a:spAutoFit/>
            </a:bodyPr>
            <a:lstStyle/>
            <a:p>
              <a:pPr algn="ctr"/>
              <a:r>
                <a:rPr lang="ja-JP" altLang="en-US" sz="700" b="1" dirty="0">
                  <a:solidFill>
                    <a:schemeClr val="bg1"/>
                  </a:solidFill>
                  <a:latin typeface="メイリオ" panose="020B0604030504040204" pitchFamily="50" charset="-128"/>
                  <a:ea typeface="メイリオ" panose="020B0604030504040204" pitchFamily="50" charset="-128"/>
                </a:rPr>
                <a:t>パッケージ</a:t>
              </a:r>
              <a:endParaRPr lang="en-US" altLang="ja-JP" sz="700" b="1" dirty="0">
                <a:solidFill>
                  <a:schemeClr val="bg1"/>
                </a:solidFill>
                <a:latin typeface="メイリオ" panose="020B0604030504040204" pitchFamily="50" charset="-128"/>
                <a:ea typeface="メイリオ" panose="020B0604030504040204" pitchFamily="50" charset="-128"/>
              </a:endParaRPr>
            </a:p>
            <a:p>
              <a:pPr algn="ctr"/>
              <a:r>
                <a:rPr lang="ja-JP" altLang="en-US" sz="700" b="1" dirty="0">
                  <a:solidFill>
                    <a:schemeClr val="bg1"/>
                  </a:solidFill>
                  <a:latin typeface="メイリオ" panose="020B0604030504040204" pitchFamily="50" charset="-128"/>
                  <a:ea typeface="メイリオ" panose="020B0604030504040204" pitchFamily="50" charset="-128"/>
                </a:rPr>
                <a:t>特別料金</a:t>
              </a:r>
              <a:endParaRPr kumimoji="1" lang="ja-JP" altLang="en-US" sz="700" b="1" dirty="0">
                <a:solidFill>
                  <a:schemeClr val="bg1"/>
                </a:solidFill>
                <a:latin typeface="メイリオ" panose="020B0604030504040204" pitchFamily="50" charset="-128"/>
                <a:ea typeface="メイリオ" panose="020B0604030504040204" pitchFamily="50" charset="-128"/>
              </a:endParaRPr>
            </a:p>
          </p:txBody>
        </p:sp>
      </p:grpSp>
      <p:sp>
        <p:nvSpPr>
          <p:cNvPr id="27" name="Text Box 13"/>
          <p:cNvSpPr txBox="1">
            <a:spLocks noChangeArrowheads="1"/>
          </p:cNvSpPr>
          <p:nvPr/>
        </p:nvSpPr>
        <p:spPr bwMode="auto">
          <a:xfrm>
            <a:off x="522533" y="285750"/>
            <a:ext cx="7786687" cy="457200"/>
          </a:xfrm>
          <a:prstGeom prst="rect">
            <a:avLst/>
          </a:prstGeom>
          <a:noFill/>
          <a:ln w="9525">
            <a:noFill/>
            <a:miter lim="800000"/>
            <a:headEnd/>
            <a:tailEnd/>
          </a:ln>
        </p:spPr>
        <p:txBody>
          <a:bodyPr>
            <a:spAutoFit/>
          </a:bodyPr>
          <a:lstStyle/>
          <a:p>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ダブルビルボードパック</a:t>
            </a:r>
            <a:endPar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aphicFrame>
        <p:nvGraphicFramePr>
          <p:cNvPr id="28" name="表 27">
            <a:extLst>
              <a:ext uri="{FF2B5EF4-FFF2-40B4-BE49-F238E27FC236}">
                <a16:creationId xmlns:a16="http://schemas.microsoft.com/office/drawing/2014/main" id="{36BA25DC-486F-4418-A7AF-15C12442906A}"/>
              </a:ext>
            </a:extLst>
          </p:cNvPr>
          <p:cNvGraphicFramePr>
            <a:graphicFrameLocks noGrp="1"/>
          </p:cNvGraphicFramePr>
          <p:nvPr>
            <p:extLst>
              <p:ext uri="{D42A27DB-BD31-4B8C-83A1-F6EECF244321}">
                <p14:modId xmlns:p14="http://schemas.microsoft.com/office/powerpoint/2010/main" val="3752190646"/>
              </p:ext>
            </p:extLst>
          </p:nvPr>
        </p:nvGraphicFramePr>
        <p:xfrm>
          <a:off x="3816460" y="851562"/>
          <a:ext cx="4493039" cy="2606074"/>
        </p:xfrm>
        <a:graphic>
          <a:graphicData uri="http://schemas.openxmlformats.org/drawingml/2006/table">
            <a:tbl>
              <a:tblPr firstRow="1" bandRow="1">
                <a:tableStyleId>{5C22544A-7EE6-4342-B048-85BDC9FD1C3A}</a:tableStyleId>
              </a:tblPr>
              <a:tblGrid>
                <a:gridCol w="1084014">
                  <a:extLst>
                    <a:ext uri="{9D8B030D-6E8A-4147-A177-3AD203B41FA5}">
                      <a16:colId xmlns:a16="http://schemas.microsoft.com/office/drawing/2014/main" val="2414073616"/>
                    </a:ext>
                  </a:extLst>
                </a:gridCol>
                <a:gridCol w="3409025">
                  <a:extLst>
                    <a:ext uri="{9D8B030D-6E8A-4147-A177-3AD203B41FA5}">
                      <a16:colId xmlns:a16="http://schemas.microsoft.com/office/drawing/2014/main" val="1439883043"/>
                    </a:ext>
                  </a:extLst>
                </a:gridCol>
              </a:tblGrid>
              <a:tr h="18420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媒体名</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日経メディカル </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Online</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0650768"/>
                  </a:ext>
                </a:extLst>
              </a:tr>
              <a:tr h="18420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メニュー名</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ビルボード</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8657507"/>
                  </a:ext>
                </a:extLst>
              </a:tr>
              <a:tr h="18420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掲載面</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5291434"/>
                  </a:ext>
                </a:extLst>
              </a:tr>
              <a:tr h="18420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表示形式</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ローテーション</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6236643"/>
                  </a:ext>
                </a:extLst>
              </a:tr>
              <a:tr h="18420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枠数</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571656"/>
                  </a:ext>
                </a:extLst>
              </a:tr>
              <a:tr h="18420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原稿サイズ</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左右</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970×</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天地</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250</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ピクセル</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/150KB</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以内</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4282589"/>
                  </a:ext>
                </a:extLst>
              </a:tr>
              <a:tr h="18420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原稿種類</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HTML5、GIF、JPEG、PNG</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5290358"/>
                  </a:ext>
                </a:extLst>
              </a:tr>
              <a:tr h="18420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掲載開始日</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毎週火曜日</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7419038"/>
                  </a:ext>
                </a:extLst>
              </a:tr>
              <a:tr h="184203">
                <a:tc>
                  <a:txBody>
                    <a:bodyPr/>
                    <a:lstStyle/>
                    <a:p>
                      <a:pPr algn="l" fontAlgn="ctr"/>
                      <a:r>
                        <a:rPr lang="zh-CN" altLang="en-US" sz="1000" b="0" i="0" u="none" strike="noStrike" dirty="0">
                          <a:solidFill>
                            <a:srgbClr val="FFFFFF"/>
                          </a:solidFill>
                          <a:effectLst/>
                          <a:latin typeface="メイリオ" panose="020B0604030504040204" pitchFamily="50" charset="-128"/>
                          <a:ea typeface="メイリオ" panose="020B0604030504040204" pitchFamily="50" charset="-128"/>
                        </a:rPr>
                        <a:t>想定表示回数</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65,000imp</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4423519"/>
                  </a:ext>
                </a:extLst>
              </a:tr>
              <a:tr h="18420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想定</a:t>
                      </a:r>
                      <a:r>
                        <a:rPr lang="en-US" sz="1000" b="0" i="0" u="none" strike="noStrike" dirty="0">
                          <a:solidFill>
                            <a:srgbClr val="FFFFFF"/>
                          </a:solidFill>
                          <a:effectLst/>
                          <a:latin typeface="メイリオ" panose="020B0604030504040204" pitchFamily="50" charset="-128"/>
                          <a:ea typeface="メイリオ" panose="020B0604030504040204" pitchFamily="50" charset="-128"/>
                        </a:rPr>
                        <a:t>CTR</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0.50%</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1466403"/>
                  </a:ext>
                </a:extLst>
              </a:tr>
              <a:tr h="18420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期間</a:t>
                      </a:r>
                      <a:r>
                        <a:rPr lang="en-US" altLang="ja-JP" sz="1000" b="0" i="0" u="none" strike="noStrike" dirty="0">
                          <a:solidFill>
                            <a:srgbClr val="FFFFFF"/>
                          </a:solidFill>
                          <a:effectLst/>
                          <a:latin typeface="メイリオ" panose="020B0604030504040204" pitchFamily="50" charset="-128"/>
                          <a:ea typeface="メイリオ" panose="020B0604030504040204" pitchFamily="50" charset="-128"/>
                        </a:rPr>
                        <a:t>/</a:t>
                      </a: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回数</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0073938"/>
                  </a:ext>
                </a:extLst>
              </a:tr>
              <a:tr h="229390">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料金</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¥2,000,000</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1381854"/>
                  </a:ext>
                </a:extLst>
              </a:tr>
              <a:tr h="18420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備考</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・フリークエンシーコントロール設定あり</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993256"/>
                  </a:ext>
                </a:extLst>
              </a:tr>
            </a:tbl>
          </a:graphicData>
        </a:graphic>
      </p:graphicFrame>
      <p:graphicFrame>
        <p:nvGraphicFramePr>
          <p:cNvPr id="31" name="表 30">
            <a:extLst>
              <a:ext uri="{FF2B5EF4-FFF2-40B4-BE49-F238E27FC236}">
                <a16:creationId xmlns:a16="http://schemas.microsoft.com/office/drawing/2014/main" id="{65C71644-699E-4876-BD6B-0B117EE67270}"/>
              </a:ext>
            </a:extLst>
          </p:cNvPr>
          <p:cNvGraphicFramePr>
            <a:graphicFrameLocks noGrp="1"/>
          </p:cNvGraphicFramePr>
          <p:nvPr>
            <p:extLst>
              <p:ext uri="{D42A27DB-BD31-4B8C-83A1-F6EECF244321}">
                <p14:modId xmlns:p14="http://schemas.microsoft.com/office/powerpoint/2010/main" val="1674988510"/>
              </p:ext>
            </p:extLst>
          </p:nvPr>
        </p:nvGraphicFramePr>
        <p:xfrm>
          <a:off x="3822941" y="3482595"/>
          <a:ext cx="4486279" cy="2598259"/>
        </p:xfrm>
        <a:graphic>
          <a:graphicData uri="http://schemas.openxmlformats.org/drawingml/2006/table">
            <a:tbl>
              <a:tblPr firstRow="1" bandRow="1">
                <a:tableStyleId>{5C22544A-7EE6-4342-B048-85BDC9FD1C3A}</a:tableStyleId>
              </a:tblPr>
              <a:tblGrid>
                <a:gridCol w="1079360">
                  <a:extLst>
                    <a:ext uri="{9D8B030D-6E8A-4147-A177-3AD203B41FA5}">
                      <a16:colId xmlns:a16="http://schemas.microsoft.com/office/drawing/2014/main" val="2084779961"/>
                    </a:ext>
                  </a:extLst>
                </a:gridCol>
                <a:gridCol w="3406919">
                  <a:extLst>
                    <a:ext uri="{9D8B030D-6E8A-4147-A177-3AD203B41FA5}">
                      <a16:colId xmlns:a16="http://schemas.microsoft.com/office/drawing/2014/main" val="1169555060"/>
                    </a:ext>
                  </a:extLst>
                </a:gridCol>
              </a:tblGrid>
              <a:tr h="199736">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媒体名</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070"/>
                    </a:solidFill>
                  </a:tcPr>
                </a:tc>
                <a:tc>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日経ドラッグインフォメーション </a:t>
                      </a: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Online</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4173211"/>
                  </a:ext>
                </a:extLst>
              </a:tr>
              <a:tr h="199736">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メニュー名</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070"/>
                    </a:solidFill>
                  </a:tcPr>
                </a:tc>
                <a:tc>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ビルボード</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8561057"/>
                  </a:ext>
                </a:extLst>
              </a:tr>
              <a:tr h="200576">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掲載面</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070"/>
                    </a:solidFill>
                  </a:tcPr>
                </a:tc>
                <a:tc>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ほぼ全ページ</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9509135"/>
                  </a:ext>
                </a:extLst>
              </a:tr>
              <a:tr h="199736">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表示形式</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070"/>
                    </a:solidFill>
                  </a:tcPr>
                </a:tc>
                <a:tc>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期間中掲載</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0870290"/>
                  </a:ext>
                </a:extLst>
              </a:tr>
              <a:tr h="199736">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枠数</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070"/>
                    </a:solidFill>
                  </a:tcPr>
                </a:tc>
                <a:tc>
                  <a:txBody>
                    <a:bodyPr/>
                    <a:lstStyle/>
                    <a:p>
                      <a:pPr algn="l"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2375791"/>
                  </a:ext>
                </a:extLst>
              </a:tr>
              <a:tr h="199736">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原稿サイズ</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070"/>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左右</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970×</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天地</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250</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ピクセル</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/150KB</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以内</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3187406"/>
                  </a:ext>
                </a:extLst>
              </a:tr>
              <a:tr h="199736">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原稿種類</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070"/>
                    </a:solidFill>
                  </a:tcPr>
                </a:tc>
                <a:tc>
                  <a:txBody>
                    <a:bodyPr/>
                    <a:lstStyle/>
                    <a:p>
                      <a:pPr algn="l" fontAlgn="ctr"/>
                      <a:r>
                        <a:rPr lang="en-US" sz="1000" b="0" i="0" u="none" strike="noStrike" dirty="0">
                          <a:solidFill>
                            <a:srgbClr val="000000"/>
                          </a:solidFill>
                          <a:effectLst/>
                          <a:latin typeface="メイリオ" panose="020B0604030504040204" pitchFamily="50" charset="-128"/>
                          <a:ea typeface="メイリオ" panose="020B0604030504040204" pitchFamily="50" charset="-128"/>
                        </a:rPr>
                        <a:t>HTML5、GIF、JPEG、PNG</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6270848"/>
                  </a:ext>
                </a:extLst>
              </a:tr>
              <a:tr h="199736">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掲載開始日</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070"/>
                    </a:solidFill>
                  </a:tcPr>
                </a:tc>
                <a:tc>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毎週火曜日</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914726"/>
                  </a:ext>
                </a:extLst>
              </a:tr>
              <a:tr h="199736">
                <a:tc>
                  <a:txBody>
                    <a:bodyPr/>
                    <a:lstStyle/>
                    <a:p>
                      <a:pPr algn="l" fontAlgn="ctr"/>
                      <a:r>
                        <a:rPr lang="zh-CN" altLang="en-US" sz="1000" b="0" i="0" u="none" strike="noStrike" dirty="0">
                          <a:solidFill>
                            <a:srgbClr val="FFFFFF"/>
                          </a:solidFill>
                          <a:effectLst/>
                          <a:latin typeface="メイリオ" panose="020B0604030504040204" pitchFamily="50" charset="-128"/>
                          <a:ea typeface="メイリオ" panose="020B0604030504040204" pitchFamily="50" charset="-128"/>
                        </a:rPr>
                        <a:t>想定表示回数</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070"/>
                    </a:solidFill>
                  </a:tcPr>
                </a:tc>
                <a:tc>
                  <a:txBody>
                    <a:bodyPr/>
                    <a:lstStyle/>
                    <a:p>
                      <a:pPr algn="l" fontAlgn="ctr"/>
                      <a:r>
                        <a:rPr lang="en-US" sz="1000" b="0" i="0" u="none" strike="noStrike" dirty="0">
                          <a:solidFill>
                            <a:srgbClr val="000000"/>
                          </a:solidFill>
                          <a:effectLst/>
                          <a:latin typeface="メイリオ" panose="020B0604030504040204" pitchFamily="50" charset="-128"/>
                          <a:ea typeface="メイリオ" panose="020B0604030504040204" pitchFamily="50" charset="-128"/>
                        </a:rPr>
                        <a:t>40,000imp</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8156219"/>
                  </a:ext>
                </a:extLst>
              </a:tr>
              <a:tr h="199736">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想定</a:t>
                      </a:r>
                      <a:r>
                        <a:rPr lang="en-US" sz="1000" b="0" i="0" u="none" strike="noStrike" dirty="0">
                          <a:solidFill>
                            <a:srgbClr val="FFFFFF"/>
                          </a:solidFill>
                          <a:effectLst/>
                          <a:latin typeface="メイリオ" panose="020B0604030504040204" pitchFamily="50" charset="-128"/>
                          <a:ea typeface="メイリオ" panose="020B0604030504040204" pitchFamily="50" charset="-128"/>
                        </a:rPr>
                        <a:t>CTR</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070"/>
                    </a:solidFill>
                  </a:tcPr>
                </a:tc>
                <a:tc>
                  <a:txBody>
                    <a:bodyPr/>
                    <a:lstStyle/>
                    <a:p>
                      <a:pPr algn="l"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0.20%</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7773577"/>
                  </a:ext>
                </a:extLst>
              </a:tr>
              <a:tr h="199736">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期間</a:t>
                      </a:r>
                      <a:r>
                        <a:rPr lang="en-US" altLang="ja-JP" sz="1000" b="0" i="0" u="none" strike="noStrike" dirty="0">
                          <a:solidFill>
                            <a:srgbClr val="FFFFFF"/>
                          </a:solidFill>
                          <a:effectLst/>
                          <a:latin typeface="メイリオ" panose="020B0604030504040204" pitchFamily="50" charset="-128"/>
                          <a:ea typeface="メイリオ" panose="020B0604030504040204" pitchFamily="50" charset="-128"/>
                        </a:rPr>
                        <a:t>/</a:t>
                      </a: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回数</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070"/>
                    </a:solidFill>
                  </a:tcPr>
                </a:tc>
                <a:tc>
                  <a:txBody>
                    <a:bodyPr/>
                    <a:lstStyle/>
                    <a:p>
                      <a:pPr algn="l"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週間</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4886830"/>
                  </a:ext>
                </a:extLst>
              </a:tr>
              <a:tr h="199736">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料金</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070"/>
                    </a:solidFill>
                  </a:tcPr>
                </a:tc>
                <a:tc>
                  <a:txBody>
                    <a:bodyPr/>
                    <a:lstStyle/>
                    <a:p>
                      <a:pPr algn="l"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¥1,000,000</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2706185"/>
                  </a:ext>
                </a:extLst>
              </a:tr>
              <a:tr h="200576">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備考</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070"/>
                    </a:solidFill>
                  </a:tcPr>
                </a:tc>
                <a:tc>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・フリークエンシーコントロール設定あり</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8687980"/>
                  </a:ext>
                </a:extLst>
              </a:tr>
            </a:tbl>
          </a:graphicData>
        </a:graphic>
      </p:graphicFrame>
      <p:sp>
        <p:nvSpPr>
          <p:cNvPr id="39" name="テキスト ボックス 38">
            <a:extLst>
              <a:ext uri="{FF2B5EF4-FFF2-40B4-BE49-F238E27FC236}">
                <a16:creationId xmlns:a16="http://schemas.microsoft.com/office/drawing/2014/main" id="{24BF6F04-73C8-4FC6-BFF2-520695ADC50E}"/>
              </a:ext>
            </a:extLst>
          </p:cNvPr>
          <p:cNvSpPr txBox="1"/>
          <p:nvPr/>
        </p:nvSpPr>
        <p:spPr>
          <a:xfrm>
            <a:off x="200025" y="879895"/>
            <a:ext cx="1782494" cy="230832"/>
          </a:xfrm>
          <a:prstGeom prst="rect">
            <a:avLst/>
          </a:prstGeom>
          <a:noFill/>
        </p:spPr>
        <p:txBody>
          <a:bodyPr wrap="square" rtlCol="0">
            <a:spAutoFit/>
          </a:bodyPr>
          <a:lstStyle/>
          <a:p>
            <a:r>
              <a:rPr kumimoji="1" lang="ja-JP" altLang="en-US" sz="900" dirty="0">
                <a:latin typeface="メイリオ" panose="020B0604030504040204" pitchFamily="50" charset="-128"/>
                <a:ea typeface="メイリオ" panose="020B0604030504040204" pitchFamily="50" charset="-128"/>
              </a:rPr>
              <a:t>日経メディカル </a:t>
            </a:r>
            <a:r>
              <a:rPr kumimoji="1" lang="en-US" altLang="ja-JP" sz="900" dirty="0">
                <a:latin typeface="メイリオ" panose="020B0604030504040204" pitchFamily="50" charset="-128"/>
                <a:ea typeface="メイリオ" panose="020B0604030504040204" pitchFamily="50" charset="-128"/>
              </a:rPr>
              <a:t>Online</a:t>
            </a:r>
            <a:endParaRPr kumimoji="1" lang="ja-JP" altLang="en-US" sz="900" dirty="0">
              <a:latin typeface="メイリオ" panose="020B0604030504040204" pitchFamily="50" charset="-128"/>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0FDE7B88-6D4A-44C5-9C85-925A9474430A}"/>
              </a:ext>
            </a:extLst>
          </p:cNvPr>
          <p:cNvSpPr txBox="1"/>
          <p:nvPr/>
        </p:nvSpPr>
        <p:spPr>
          <a:xfrm>
            <a:off x="201503" y="3464786"/>
            <a:ext cx="2735514" cy="230832"/>
          </a:xfrm>
          <a:prstGeom prst="rect">
            <a:avLst/>
          </a:prstGeom>
          <a:noFill/>
        </p:spPr>
        <p:txBody>
          <a:bodyPr wrap="square" rtlCol="0">
            <a:spAutoFit/>
          </a:bodyPr>
          <a:lstStyle/>
          <a:p>
            <a:r>
              <a:rPr kumimoji="1" lang="ja-JP" altLang="en-US" sz="900" dirty="0">
                <a:latin typeface="メイリオ" panose="020B0604030504040204" pitchFamily="50" charset="-128"/>
                <a:ea typeface="メイリオ" panose="020B0604030504040204" pitchFamily="50" charset="-128"/>
              </a:rPr>
              <a:t>日経ドラッグインフォメーション </a:t>
            </a:r>
            <a:r>
              <a:rPr kumimoji="1" lang="en-US" altLang="ja-JP" sz="900" dirty="0">
                <a:latin typeface="メイリオ" panose="020B0604030504040204" pitchFamily="50" charset="-128"/>
                <a:ea typeface="メイリオ" panose="020B0604030504040204" pitchFamily="50" charset="-128"/>
              </a:rPr>
              <a:t>Online</a:t>
            </a:r>
            <a:endParaRPr kumimoji="1" lang="ja-JP" altLang="en-US" sz="900" dirty="0">
              <a:latin typeface="メイリオ" panose="020B0604030504040204" pitchFamily="50" charset="-128"/>
              <a:ea typeface="メイリオ" panose="020B0604030504040204" pitchFamily="50" charset="-128"/>
            </a:endParaRPr>
          </a:p>
        </p:txBody>
      </p:sp>
      <p:grpSp>
        <p:nvGrpSpPr>
          <p:cNvPr id="9" name="グループ化 8">
            <a:extLst>
              <a:ext uri="{FF2B5EF4-FFF2-40B4-BE49-F238E27FC236}">
                <a16:creationId xmlns:a16="http://schemas.microsoft.com/office/drawing/2014/main" id="{2CCCEEA3-D8D5-4B51-A45B-8B980C776353}"/>
              </a:ext>
            </a:extLst>
          </p:cNvPr>
          <p:cNvGrpSpPr/>
          <p:nvPr/>
        </p:nvGrpSpPr>
        <p:grpSpPr>
          <a:xfrm>
            <a:off x="819260" y="1119667"/>
            <a:ext cx="1747635" cy="2168426"/>
            <a:chOff x="819260" y="1119667"/>
            <a:chExt cx="1747635" cy="2168426"/>
          </a:xfrm>
        </p:grpSpPr>
        <p:grpSp>
          <p:nvGrpSpPr>
            <p:cNvPr id="21" name="グループ化 20">
              <a:extLst>
                <a:ext uri="{FF2B5EF4-FFF2-40B4-BE49-F238E27FC236}">
                  <a16:creationId xmlns:a16="http://schemas.microsoft.com/office/drawing/2014/main" id="{9376FD41-4A27-4E39-A38A-DF5B0CC62B0C}"/>
                </a:ext>
              </a:extLst>
            </p:cNvPr>
            <p:cNvGrpSpPr/>
            <p:nvPr/>
          </p:nvGrpSpPr>
          <p:grpSpPr>
            <a:xfrm>
              <a:off x="826010" y="1146239"/>
              <a:ext cx="1740885" cy="2126089"/>
              <a:chOff x="513655" y="1352550"/>
              <a:chExt cx="2803713" cy="3998635"/>
            </a:xfrm>
          </p:grpSpPr>
          <p:pic>
            <p:nvPicPr>
              <p:cNvPr id="26" name="Picture 2">
                <a:extLst>
                  <a:ext uri="{FF2B5EF4-FFF2-40B4-BE49-F238E27FC236}">
                    <a16:creationId xmlns:a16="http://schemas.microsoft.com/office/drawing/2014/main" id="{470BD688-79EE-4E1D-B5C8-13F9EFFEBBC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893" t="102" r="11885" b="97019"/>
              <a:stretch/>
            </p:blipFill>
            <p:spPr bwMode="auto">
              <a:xfrm>
                <a:off x="515428" y="1352550"/>
                <a:ext cx="2801940" cy="46166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9" name="Picture 2">
                <a:extLst>
                  <a:ext uri="{FF2B5EF4-FFF2-40B4-BE49-F238E27FC236}">
                    <a16:creationId xmlns:a16="http://schemas.microsoft.com/office/drawing/2014/main" id="{B1CB1721-33CA-4B7C-8D0D-DD4D5BB00D0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893" t="3090" r="11885" b="79324"/>
              <a:stretch/>
            </p:blipFill>
            <p:spPr bwMode="auto">
              <a:xfrm>
                <a:off x="513655" y="2531045"/>
                <a:ext cx="2801940" cy="282014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0" name="正方形/長方形 29">
                <a:extLst>
                  <a:ext uri="{FF2B5EF4-FFF2-40B4-BE49-F238E27FC236}">
                    <a16:creationId xmlns:a16="http://schemas.microsoft.com/office/drawing/2014/main" id="{3C29CB7E-960D-441D-9D62-73D6A49A52B0}"/>
                  </a:ext>
                </a:extLst>
              </p:cNvPr>
              <p:cNvSpPr/>
              <p:nvPr/>
            </p:nvSpPr>
            <p:spPr>
              <a:xfrm>
                <a:off x="600335" y="1814215"/>
                <a:ext cx="2628580" cy="700132"/>
              </a:xfrm>
              <a:prstGeom prst="rect">
                <a:avLst/>
              </a:prstGeom>
              <a:solidFill>
                <a:schemeClr val="bg1">
                  <a:lumMod val="85000"/>
                </a:scheme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ビルボード</a:t>
                </a:r>
              </a:p>
            </p:txBody>
          </p:sp>
        </p:grpSp>
        <p:sp>
          <p:nvSpPr>
            <p:cNvPr id="7" name="正方形/長方形 6">
              <a:extLst>
                <a:ext uri="{FF2B5EF4-FFF2-40B4-BE49-F238E27FC236}">
                  <a16:creationId xmlns:a16="http://schemas.microsoft.com/office/drawing/2014/main" id="{0F20924A-4820-4E63-AFEB-B9034FECC607}"/>
                </a:ext>
              </a:extLst>
            </p:cNvPr>
            <p:cNvSpPr/>
            <p:nvPr/>
          </p:nvSpPr>
          <p:spPr>
            <a:xfrm>
              <a:off x="819260" y="1119667"/>
              <a:ext cx="1739784" cy="2168426"/>
            </a:xfrm>
            <a:prstGeom prst="rect">
              <a:avLst/>
            </a:prstGeom>
            <a:noFill/>
            <a:ln w="127">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 name="グループ化 7">
            <a:extLst>
              <a:ext uri="{FF2B5EF4-FFF2-40B4-BE49-F238E27FC236}">
                <a16:creationId xmlns:a16="http://schemas.microsoft.com/office/drawing/2014/main" id="{665B6A12-5BC0-4084-80F9-734B59F909E0}"/>
              </a:ext>
            </a:extLst>
          </p:cNvPr>
          <p:cNvGrpSpPr/>
          <p:nvPr/>
        </p:nvGrpSpPr>
        <p:grpSpPr>
          <a:xfrm>
            <a:off x="819261" y="3691383"/>
            <a:ext cx="1746534" cy="2161317"/>
            <a:chOff x="819261" y="3691383"/>
            <a:chExt cx="1746534" cy="2161317"/>
          </a:xfrm>
        </p:grpSpPr>
        <p:grpSp>
          <p:nvGrpSpPr>
            <p:cNvPr id="32" name="グループ化 31">
              <a:extLst>
                <a:ext uri="{FF2B5EF4-FFF2-40B4-BE49-F238E27FC236}">
                  <a16:creationId xmlns:a16="http://schemas.microsoft.com/office/drawing/2014/main" id="{9922D861-2480-4882-AF15-6385BD1E4616}"/>
                </a:ext>
              </a:extLst>
            </p:cNvPr>
            <p:cNvGrpSpPr/>
            <p:nvPr/>
          </p:nvGrpSpPr>
          <p:grpSpPr>
            <a:xfrm>
              <a:off x="826242" y="3747963"/>
              <a:ext cx="1724155" cy="2104737"/>
              <a:chOff x="587270" y="1362423"/>
              <a:chExt cx="2524336" cy="3081545"/>
            </a:xfrm>
          </p:grpSpPr>
          <p:pic>
            <p:nvPicPr>
              <p:cNvPr id="33" name="Picture 2">
                <a:extLst>
                  <a:ext uri="{FF2B5EF4-FFF2-40B4-BE49-F238E27FC236}">
                    <a16:creationId xmlns:a16="http://schemas.microsoft.com/office/drawing/2014/main" id="{0B93358A-1065-45FE-B6A3-BDCE992106E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918" r="13319" b="96538"/>
              <a:stretch/>
            </p:blipFill>
            <p:spPr bwMode="auto">
              <a:xfrm>
                <a:off x="587270" y="1362423"/>
                <a:ext cx="2524336" cy="41969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a:extLst>
                  <a:ext uri="{FF2B5EF4-FFF2-40B4-BE49-F238E27FC236}">
                    <a16:creationId xmlns:a16="http://schemas.microsoft.com/office/drawing/2014/main" id="{2E3DF9D4-BACA-4788-A7B6-37140F330D9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918" t="3423" r="13319" b="79932"/>
              <a:stretch/>
            </p:blipFill>
            <p:spPr bwMode="auto">
              <a:xfrm>
                <a:off x="587270" y="2426314"/>
                <a:ext cx="2524336" cy="2017654"/>
              </a:xfrm>
              <a:prstGeom prst="rect">
                <a:avLst/>
              </a:prstGeom>
              <a:noFill/>
              <a:extLst>
                <a:ext uri="{909E8E84-426E-40DD-AFC4-6F175D3DCCD1}">
                  <a14:hiddenFill xmlns:a14="http://schemas.microsoft.com/office/drawing/2010/main">
                    <a:solidFill>
                      <a:srgbClr val="FFFFFF"/>
                    </a:solidFill>
                  </a14:hiddenFill>
                </a:ext>
              </a:extLst>
            </p:spPr>
          </p:pic>
          <p:sp>
            <p:nvSpPr>
              <p:cNvPr id="34" name="正方形/長方形 33">
                <a:extLst>
                  <a:ext uri="{FF2B5EF4-FFF2-40B4-BE49-F238E27FC236}">
                    <a16:creationId xmlns:a16="http://schemas.microsoft.com/office/drawing/2014/main" id="{9A652F7A-EB8F-465A-98DF-4EBC074315E5}"/>
                  </a:ext>
                </a:extLst>
              </p:cNvPr>
              <p:cNvSpPr/>
              <p:nvPr/>
            </p:nvSpPr>
            <p:spPr>
              <a:xfrm>
                <a:off x="634965" y="1819248"/>
                <a:ext cx="2458077" cy="581113"/>
              </a:xfrm>
              <a:prstGeom prst="rect">
                <a:avLst/>
              </a:prstGeom>
              <a:solidFill>
                <a:schemeClr val="bg1">
                  <a:lumMod val="85000"/>
                </a:scheme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ビルボード</a:t>
                </a:r>
              </a:p>
            </p:txBody>
          </p:sp>
        </p:grpSp>
        <p:sp>
          <p:nvSpPr>
            <p:cNvPr id="22" name="正方形/長方形 21">
              <a:extLst>
                <a:ext uri="{FF2B5EF4-FFF2-40B4-BE49-F238E27FC236}">
                  <a16:creationId xmlns:a16="http://schemas.microsoft.com/office/drawing/2014/main" id="{59761139-512D-433D-8193-6ADB54CF874E}"/>
                </a:ext>
              </a:extLst>
            </p:cNvPr>
            <p:cNvSpPr/>
            <p:nvPr/>
          </p:nvSpPr>
          <p:spPr>
            <a:xfrm>
              <a:off x="819261" y="3691383"/>
              <a:ext cx="1746534" cy="2161317"/>
            </a:xfrm>
            <a:prstGeom prst="rect">
              <a:avLst/>
            </a:prstGeom>
            <a:noFill/>
            <a:ln w="127">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90643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a:extLst>
              <a:ext uri="{FF2B5EF4-FFF2-40B4-BE49-F238E27FC236}">
                <a16:creationId xmlns:a16="http://schemas.microsoft.com/office/drawing/2014/main" id="{80CA6367-2501-41D7-8E75-C242B97030C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893" t="3090" r="11885" b="79324"/>
          <a:stretch/>
        </p:blipFill>
        <p:spPr bwMode="auto">
          <a:xfrm>
            <a:off x="767491" y="2543400"/>
            <a:ext cx="2171951" cy="200196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正方形/長方形 2">
            <a:extLst>
              <a:ext uri="{FF2B5EF4-FFF2-40B4-BE49-F238E27FC236}">
                <a16:creationId xmlns:a16="http://schemas.microsoft.com/office/drawing/2014/main" id="{4832F7FE-E79F-4ADC-9A24-000A5B168CE9}"/>
              </a:ext>
            </a:extLst>
          </p:cNvPr>
          <p:cNvSpPr/>
          <p:nvPr/>
        </p:nvSpPr>
        <p:spPr>
          <a:xfrm>
            <a:off x="760199" y="1559541"/>
            <a:ext cx="2188708" cy="3056847"/>
          </a:xfrm>
          <a:prstGeom prst="rect">
            <a:avLst/>
          </a:prstGeom>
          <a:noFill/>
          <a:ln w="127">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ext Box 13">
            <a:extLst>
              <a:ext uri="{FF2B5EF4-FFF2-40B4-BE49-F238E27FC236}">
                <a16:creationId xmlns:a16="http://schemas.microsoft.com/office/drawing/2014/main" id="{5D867B2B-B50A-4640-9C3E-84DFF704DA7B}"/>
              </a:ext>
            </a:extLst>
          </p:cNvPr>
          <p:cNvSpPr txBox="1">
            <a:spLocks noChangeArrowheads="1"/>
          </p:cNvSpPr>
          <p:nvPr/>
        </p:nvSpPr>
        <p:spPr bwMode="auto">
          <a:xfrm>
            <a:off x="522533" y="285750"/>
            <a:ext cx="7786687" cy="461665"/>
          </a:xfrm>
          <a:prstGeom prst="rect">
            <a:avLst/>
          </a:prstGeom>
          <a:noFill/>
          <a:ln w="9525">
            <a:noFill/>
            <a:miter lim="800000"/>
            <a:headEnd/>
            <a:tailEnd/>
          </a:ln>
        </p:spPr>
        <p:txBody>
          <a:bodyPr>
            <a:spAutoFit/>
          </a:bodyPr>
          <a:lstStyle/>
          <a:p>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ファーストビュージャック</a:t>
            </a:r>
          </a:p>
        </p:txBody>
      </p:sp>
      <p:sp>
        <p:nvSpPr>
          <p:cNvPr id="13" name="テキスト ボックス 12">
            <a:extLst>
              <a:ext uri="{FF2B5EF4-FFF2-40B4-BE49-F238E27FC236}">
                <a16:creationId xmlns:a16="http://schemas.microsoft.com/office/drawing/2014/main" id="{333A7748-3B8D-4A80-9B1C-94D4C2FEA4A5}"/>
              </a:ext>
            </a:extLst>
          </p:cNvPr>
          <p:cNvSpPr txBox="1"/>
          <p:nvPr/>
        </p:nvSpPr>
        <p:spPr>
          <a:xfrm>
            <a:off x="146757" y="6080411"/>
            <a:ext cx="3440365" cy="400110"/>
          </a:xfrm>
          <a:prstGeom prst="rect">
            <a:avLst/>
          </a:prstGeom>
          <a:noFill/>
        </p:spPr>
        <p:txBody>
          <a:bodyPr wrap="none" rtlCol="0">
            <a:spAutoFit/>
          </a:bodyPr>
          <a:lstStyle/>
          <a:p>
            <a:r>
              <a:rPr kumimoji="1"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通常料金 </a:t>
            </a:r>
            <a:endParaRPr kumimoji="1"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rPr>
              <a:t>(300</a:t>
            </a:r>
            <a:r>
              <a:rPr kumimoji="1"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万円</a:t>
            </a:r>
            <a:r>
              <a:rPr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２枠分</a:t>
            </a:r>
            <a:r>
              <a:rPr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rPr>
              <a:t>(200</a:t>
            </a:r>
            <a:r>
              <a:rPr kumimoji="1"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万円</a:t>
            </a:r>
            <a:r>
              <a:rPr kumimoji="1"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rPr>
              <a:t>×2</a:t>
            </a:r>
            <a:r>
              <a:rPr kumimoji="1"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枠分</a:t>
            </a:r>
            <a:r>
              <a:rPr kumimoji="1"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rPr>
              <a:t>10</a:t>
            </a:r>
            <a:r>
              <a:rPr kumimoji="1"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rPr>
              <a:t>00</a:t>
            </a:r>
            <a:r>
              <a:rPr kumimoji="1"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万円 ⇒</a:t>
            </a:r>
          </a:p>
        </p:txBody>
      </p:sp>
      <p:sp>
        <p:nvSpPr>
          <p:cNvPr id="14" name="テキスト ボックス 13">
            <a:extLst>
              <a:ext uri="{FF2B5EF4-FFF2-40B4-BE49-F238E27FC236}">
                <a16:creationId xmlns:a16="http://schemas.microsoft.com/office/drawing/2014/main" id="{EACD6F16-1576-4674-85F8-110FF8E4EE9C}"/>
              </a:ext>
            </a:extLst>
          </p:cNvPr>
          <p:cNvSpPr txBox="1"/>
          <p:nvPr/>
        </p:nvSpPr>
        <p:spPr>
          <a:xfrm>
            <a:off x="5489495" y="6125309"/>
            <a:ext cx="2954655" cy="338554"/>
          </a:xfrm>
          <a:prstGeom prst="rect">
            <a:avLst/>
          </a:prstGeom>
          <a:noFill/>
        </p:spPr>
        <p:txBody>
          <a:bodyPr wrap="none" rtlCol="0">
            <a:spAutoFit/>
          </a:bodyPr>
          <a:lstStyle/>
          <a:p>
            <a:r>
              <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rPr>
              <a:t>※1</a:t>
            </a:r>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rPr>
              <a:t>社（</a:t>
            </a:r>
            <a:r>
              <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rPr>
              <a:t>1</a:t>
            </a:r>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rPr>
              <a:t>原稿）買い切りのメニューとなります。</a:t>
            </a:r>
            <a:endPar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rPr>
              <a:t>枠の空き状況によりお受けできない期間もございます。</a:t>
            </a:r>
            <a:endParaRPr kumimoji="1" lang="ja-JP" altLang="en-US" sz="8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15" name="グループ化 14">
            <a:extLst>
              <a:ext uri="{FF2B5EF4-FFF2-40B4-BE49-F238E27FC236}">
                <a16:creationId xmlns:a16="http://schemas.microsoft.com/office/drawing/2014/main" id="{EFB128E1-75CE-4D8C-91DC-1E14C028F7F7}"/>
              </a:ext>
            </a:extLst>
          </p:cNvPr>
          <p:cNvGrpSpPr/>
          <p:nvPr/>
        </p:nvGrpSpPr>
        <p:grpSpPr>
          <a:xfrm>
            <a:off x="3524560" y="6122512"/>
            <a:ext cx="1964935" cy="324498"/>
            <a:chOff x="4108262" y="6088628"/>
            <a:chExt cx="1964935" cy="324498"/>
          </a:xfrm>
        </p:grpSpPr>
        <p:sp>
          <p:nvSpPr>
            <p:cNvPr id="16" name="テキスト ボックス 15">
              <a:extLst>
                <a:ext uri="{FF2B5EF4-FFF2-40B4-BE49-F238E27FC236}">
                  <a16:creationId xmlns:a16="http://schemas.microsoft.com/office/drawing/2014/main" id="{4B488B57-0A16-4961-A266-A515571D010F}"/>
                </a:ext>
              </a:extLst>
            </p:cNvPr>
            <p:cNvSpPr txBox="1"/>
            <p:nvPr/>
          </p:nvSpPr>
          <p:spPr>
            <a:xfrm>
              <a:off x="4772025" y="6091425"/>
              <a:ext cx="1301172" cy="318924"/>
            </a:xfrm>
            <a:prstGeom prst="rect">
              <a:avLst/>
            </a:prstGeom>
            <a:solidFill>
              <a:srgbClr val="FF0000"/>
            </a:solidFill>
          </p:spPr>
          <p:txBody>
            <a:bodyPr wrap="none" lIns="72000" tIns="72000" rIns="72000" bIns="0" rtlCol="0">
              <a:spAutoFit/>
            </a:bodyPr>
            <a:lstStyle/>
            <a:p>
              <a:r>
                <a:rPr kumimoji="1" lang="en-US" altLang="ja-JP" sz="1600" b="1" dirty="0">
                  <a:solidFill>
                    <a:schemeClr val="bg1"/>
                  </a:solidFill>
                  <a:latin typeface="メイリオ" panose="020B0604030504040204" pitchFamily="50" charset="-128"/>
                  <a:ea typeface="メイリオ" panose="020B0604030504040204" pitchFamily="50" charset="-128"/>
                </a:rPr>
                <a:t>600</a:t>
              </a:r>
              <a:r>
                <a:rPr kumimoji="1" lang="ja-JP" altLang="en-US" sz="1600" b="1" dirty="0">
                  <a:solidFill>
                    <a:schemeClr val="bg1"/>
                  </a:solidFill>
                  <a:latin typeface="メイリオ" panose="020B0604030504040204" pitchFamily="50" charset="-128"/>
                  <a:ea typeface="メイリオ" panose="020B0604030504040204" pitchFamily="50" charset="-128"/>
                </a:rPr>
                <a:t>万円</a:t>
              </a:r>
              <a:r>
                <a:rPr kumimoji="1" lang="en-US" altLang="ja-JP" sz="1600" b="1" dirty="0">
                  <a:solidFill>
                    <a:schemeClr val="bg1"/>
                  </a:solidFill>
                  <a:latin typeface="メイリオ" panose="020B0604030504040204" pitchFamily="50" charset="-128"/>
                  <a:ea typeface="メイリオ" panose="020B0604030504040204" pitchFamily="50" charset="-128"/>
                </a:rPr>
                <a:t>/</a:t>
              </a:r>
              <a:r>
                <a:rPr kumimoji="1" lang="ja-JP" altLang="en-US" sz="1600" b="1" dirty="0">
                  <a:solidFill>
                    <a:schemeClr val="bg1"/>
                  </a:solidFill>
                  <a:latin typeface="メイリオ" panose="020B0604030504040204" pitchFamily="50" charset="-128"/>
                  <a:ea typeface="メイリオ" panose="020B0604030504040204" pitchFamily="50" charset="-128"/>
                </a:rPr>
                <a:t>週</a:t>
              </a:r>
            </a:p>
          </p:txBody>
        </p:sp>
        <p:sp>
          <p:nvSpPr>
            <p:cNvPr id="17" name="テキスト ボックス 16">
              <a:extLst>
                <a:ext uri="{FF2B5EF4-FFF2-40B4-BE49-F238E27FC236}">
                  <a16:creationId xmlns:a16="http://schemas.microsoft.com/office/drawing/2014/main" id="{EFF1134F-E260-48C4-8ACF-57D579F5AC2B}"/>
                </a:ext>
              </a:extLst>
            </p:cNvPr>
            <p:cNvSpPr txBox="1"/>
            <p:nvPr/>
          </p:nvSpPr>
          <p:spPr>
            <a:xfrm>
              <a:off x="4108262" y="6088628"/>
              <a:ext cx="594247" cy="324498"/>
            </a:xfrm>
            <a:prstGeom prst="rect">
              <a:avLst/>
            </a:prstGeom>
            <a:solidFill>
              <a:srgbClr val="FF0000"/>
            </a:solidFill>
            <a:ln w="19050" cmpd="dbl">
              <a:noFill/>
            </a:ln>
          </p:spPr>
          <p:txBody>
            <a:bodyPr wrap="none" lIns="72000" tIns="72000" rIns="72000" bIns="36000" rtlCol="0" anchor="ctr">
              <a:spAutoFit/>
            </a:bodyPr>
            <a:lstStyle/>
            <a:p>
              <a:pPr algn="ctr"/>
              <a:r>
                <a:rPr lang="ja-JP" altLang="en-US" sz="700" b="1" dirty="0">
                  <a:solidFill>
                    <a:schemeClr val="bg1"/>
                  </a:solidFill>
                  <a:latin typeface="メイリオ" panose="020B0604030504040204" pitchFamily="50" charset="-128"/>
                  <a:ea typeface="メイリオ" panose="020B0604030504040204" pitchFamily="50" charset="-128"/>
                </a:rPr>
                <a:t>パッケージ</a:t>
              </a:r>
              <a:endParaRPr lang="en-US" altLang="ja-JP" sz="700" b="1" dirty="0">
                <a:solidFill>
                  <a:schemeClr val="bg1"/>
                </a:solidFill>
                <a:latin typeface="メイリオ" panose="020B0604030504040204" pitchFamily="50" charset="-128"/>
                <a:ea typeface="メイリオ" panose="020B0604030504040204" pitchFamily="50" charset="-128"/>
              </a:endParaRPr>
            </a:p>
            <a:p>
              <a:pPr algn="ctr"/>
              <a:r>
                <a:rPr lang="ja-JP" altLang="en-US" sz="700" b="1" dirty="0">
                  <a:solidFill>
                    <a:schemeClr val="bg1"/>
                  </a:solidFill>
                  <a:latin typeface="メイリオ" panose="020B0604030504040204" pitchFamily="50" charset="-128"/>
                  <a:ea typeface="メイリオ" panose="020B0604030504040204" pitchFamily="50" charset="-128"/>
                </a:rPr>
                <a:t>特別料金</a:t>
              </a:r>
              <a:endParaRPr kumimoji="1" lang="ja-JP" altLang="en-US" sz="700" b="1" dirty="0">
                <a:solidFill>
                  <a:schemeClr val="bg1"/>
                </a:solidFill>
                <a:latin typeface="メイリオ" panose="020B0604030504040204" pitchFamily="50" charset="-128"/>
                <a:ea typeface="メイリオ" panose="020B0604030504040204" pitchFamily="50" charset="-128"/>
              </a:endParaRPr>
            </a:p>
          </p:txBody>
        </p:sp>
      </p:grpSp>
      <p:graphicFrame>
        <p:nvGraphicFramePr>
          <p:cNvPr id="18" name="表 17">
            <a:extLst>
              <a:ext uri="{FF2B5EF4-FFF2-40B4-BE49-F238E27FC236}">
                <a16:creationId xmlns:a16="http://schemas.microsoft.com/office/drawing/2014/main" id="{3561CB9A-789D-4A25-A7D5-15137759D3CC}"/>
              </a:ext>
            </a:extLst>
          </p:cNvPr>
          <p:cNvGraphicFramePr>
            <a:graphicFrameLocks noGrp="1"/>
          </p:cNvGraphicFramePr>
          <p:nvPr>
            <p:extLst>
              <p:ext uri="{D42A27DB-BD31-4B8C-83A1-F6EECF244321}">
                <p14:modId xmlns:p14="http://schemas.microsoft.com/office/powerpoint/2010/main" val="1404107323"/>
              </p:ext>
            </p:extLst>
          </p:nvPr>
        </p:nvGraphicFramePr>
        <p:xfrm>
          <a:off x="3524560" y="809872"/>
          <a:ext cx="5384800" cy="2857500"/>
        </p:xfrm>
        <a:graphic>
          <a:graphicData uri="http://schemas.openxmlformats.org/drawingml/2006/table">
            <a:tbl>
              <a:tblPr firstRow="1" bandRow="1">
                <a:tableStyleId>{5C22544A-7EE6-4342-B048-85BDC9FD1C3A}</a:tableStyleId>
              </a:tblPr>
              <a:tblGrid>
                <a:gridCol w="1243330">
                  <a:extLst>
                    <a:ext uri="{9D8B030D-6E8A-4147-A177-3AD203B41FA5}">
                      <a16:colId xmlns:a16="http://schemas.microsoft.com/office/drawing/2014/main" val="2414073616"/>
                    </a:ext>
                  </a:extLst>
                </a:gridCol>
                <a:gridCol w="4141470">
                  <a:extLst>
                    <a:ext uri="{9D8B030D-6E8A-4147-A177-3AD203B41FA5}">
                      <a16:colId xmlns:a16="http://schemas.microsoft.com/office/drawing/2014/main" val="1439883043"/>
                    </a:ext>
                  </a:extLst>
                </a:gridCol>
              </a:tblGrid>
              <a:tr h="103262">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メニュー名</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エントランスアド</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8657507"/>
                  </a:ext>
                </a:extLst>
              </a:tr>
              <a:tr h="129962">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掲載面</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5291434"/>
                  </a:ext>
                </a:extLst>
              </a:tr>
              <a:tr h="103262">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表示形式</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期間中掲載</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6236643"/>
                  </a:ext>
                </a:extLst>
              </a:tr>
              <a:tr h="103262">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枠数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571656"/>
                  </a:ext>
                </a:extLst>
              </a:tr>
              <a:tr h="168154">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原稿サイズ</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①ヘッドバナー：左右</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1,004×</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天地</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80</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ピクセル</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/150KB</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以内</a:t>
                      </a:r>
                      <a:b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b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②③サイドバナー：左右</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145×</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天地</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600</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ピクセル</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/150KB</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以内</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4282589"/>
                  </a:ext>
                </a:extLst>
              </a:tr>
              <a:tr h="103262">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原稿種類</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HTML5、GIF、JPEG、PNG</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5290358"/>
                  </a:ext>
                </a:extLst>
              </a:tr>
              <a:tr h="103262">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掲載開始日</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毎週火曜日</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7419038"/>
                  </a:ext>
                </a:extLst>
              </a:tr>
              <a:tr h="103262">
                <a:tc>
                  <a:txBody>
                    <a:bodyPr/>
                    <a:lstStyle/>
                    <a:p>
                      <a:pPr algn="l" fontAlgn="ctr"/>
                      <a:r>
                        <a:rPr lang="zh-CN" altLang="en-US" sz="900" b="0" i="0" u="none" strike="noStrike" dirty="0">
                          <a:solidFill>
                            <a:srgbClr val="FFFFFF"/>
                          </a:solidFill>
                          <a:effectLst/>
                          <a:latin typeface="メイリオ" panose="020B0604030504040204" pitchFamily="50" charset="-128"/>
                          <a:ea typeface="メイリオ" panose="020B0604030504040204" pitchFamily="50" charset="-128"/>
                        </a:rPr>
                        <a:t>想定表示回数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115,000imp</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4423519"/>
                  </a:ext>
                </a:extLst>
              </a:tr>
              <a:tr h="103262">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想定</a:t>
                      </a:r>
                      <a:r>
                        <a:rPr lang="en-US" sz="900" b="0" i="0" u="none" strike="noStrike" dirty="0">
                          <a:solidFill>
                            <a:srgbClr val="FFFFFF"/>
                          </a:solidFill>
                          <a:effectLst/>
                          <a:latin typeface="メイリオ" panose="020B0604030504040204" pitchFamily="50" charset="-128"/>
                          <a:ea typeface="メイリオ" panose="020B0604030504040204" pitchFamily="50" charset="-128"/>
                        </a:rPr>
                        <a:t>CTR</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0.50%</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1466403"/>
                  </a:ext>
                </a:extLst>
              </a:tr>
              <a:tr h="103262">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期間</a:t>
                      </a:r>
                      <a:r>
                        <a:rPr lang="en-US" altLang="ja-JP" sz="900" b="0" i="0" u="none" strike="noStrike" dirty="0">
                          <a:solidFill>
                            <a:srgbClr val="FFFFFF"/>
                          </a:solidFill>
                          <a:effectLst/>
                          <a:latin typeface="メイリオ" panose="020B0604030504040204" pitchFamily="50" charset="-128"/>
                          <a:ea typeface="メイリオ" panose="020B0604030504040204" pitchFamily="50" charset="-128"/>
                        </a:rPr>
                        <a:t>/</a:t>
                      </a: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回数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0073938"/>
                  </a:ext>
                </a:extLst>
              </a:tr>
              <a:tr h="103262">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料金</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¥3,000,000</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1381854"/>
                  </a:ext>
                </a:extLst>
              </a:tr>
              <a:tr h="103262">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備考</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・フリークエンシーコントロール設定あり</a:t>
                      </a:r>
                      <a:endPar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・他の広告枠と申込／入稿期限が異なります。</a:t>
                      </a:r>
                      <a:endPar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　申込期限：掲載開始</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12</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営業日前</a:t>
                      </a:r>
                      <a:endPar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　入稿期限：掲載開始</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10</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営業日前</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993256"/>
                  </a:ext>
                </a:extLst>
              </a:tr>
            </a:tbl>
          </a:graphicData>
        </a:graphic>
      </p:graphicFrame>
      <p:graphicFrame>
        <p:nvGraphicFramePr>
          <p:cNvPr id="19" name="表 18">
            <a:extLst>
              <a:ext uri="{FF2B5EF4-FFF2-40B4-BE49-F238E27FC236}">
                <a16:creationId xmlns:a16="http://schemas.microsoft.com/office/drawing/2014/main" id="{F3F7BE31-D9B0-465D-B0A2-56F36A18DF82}"/>
              </a:ext>
            </a:extLst>
          </p:cNvPr>
          <p:cNvGraphicFramePr>
            <a:graphicFrameLocks noGrp="1"/>
          </p:cNvGraphicFramePr>
          <p:nvPr>
            <p:extLst>
              <p:ext uri="{D42A27DB-BD31-4B8C-83A1-F6EECF244321}">
                <p14:modId xmlns:p14="http://schemas.microsoft.com/office/powerpoint/2010/main" val="2542748211"/>
              </p:ext>
            </p:extLst>
          </p:nvPr>
        </p:nvGraphicFramePr>
        <p:xfrm>
          <a:off x="3521210" y="3716226"/>
          <a:ext cx="5384800" cy="2254237"/>
        </p:xfrm>
        <a:graphic>
          <a:graphicData uri="http://schemas.openxmlformats.org/drawingml/2006/table">
            <a:tbl>
              <a:tblPr firstRow="1" bandRow="1">
                <a:tableStyleId>{5C22544A-7EE6-4342-B048-85BDC9FD1C3A}</a:tableStyleId>
              </a:tblPr>
              <a:tblGrid>
                <a:gridCol w="1246099">
                  <a:extLst>
                    <a:ext uri="{9D8B030D-6E8A-4147-A177-3AD203B41FA5}">
                      <a16:colId xmlns:a16="http://schemas.microsoft.com/office/drawing/2014/main" val="2414073616"/>
                    </a:ext>
                  </a:extLst>
                </a:gridCol>
                <a:gridCol w="4138701">
                  <a:extLst>
                    <a:ext uri="{9D8B030D-6E8A-4147-A177-3AD203B41FA5}">
                      <a16:colId xmlns:a16="http://schemas.microsoft.com/office/drawing/2014/main" val="1439883043"/>
                    </a:ext>
                  </a:extLst>
                </a:gridCol>
              </a:tblGrid>
              <a:tr h="184203">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メニュー名</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ビルボード</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8657507"/>
                  </a:ext>
                </a:extLst>
              </a:tr>
              <a:tr h="184203">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掲載面</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5291434"/>
                  </a:ext>
                </a:extLst>
              </a:tr>
              <a:tr h="184203">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表示形式</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期間中掲載</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6236643"/>
                  </a:ext>
                </a:extLst>
              </a:tr>
              <a:tr h="184203">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枠数</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571656"/>
                  </a:ext>
                </a:extLst>
              </a:tr>
              <a:tr h="184203">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原稿サイズ</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④ビルボード：左右</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970×</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天地</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250</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ピクセル</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/150KB</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以内</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4282589"/>
                  </a:ext>
                </a:extLst>
              </a:tr>
              <a:tr h="174456">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原稿種類</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HTML5、GIF、JPEG、PNG</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5290358"/>
                  </a:ext>
                </a:extLst>
              </a:tr>
              <a:tr h="184203">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掲載開始日</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毎週火曜日</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7419038"/>
                  </a:ext>
                </a:extLst>
              </a:tr>
              <a:tr h="184203">
                <a:tc>
                  <a:txBody>
                    <a:bodyPr/>
                    <a:lstStyle/>
                    <a:p>
                      <a:pPr algn="l" fontAlgn="ctr"/>
                      <a:r>
                        <a:rPr lang="zh-CN" altLang="en-US" sz="900" b="0" i="0" u="none" strike="noStrike" dirty="0">
                          <a:solidFill>
                            <a:srgbClr val="FFFFFF"/>
                          </a:solidFill>
                          <a:effectLst/>
                          <a:latin typeface="メイリオ" panose="020B0604030504040204" pitchFamily="50" charset="-128"/>
                          <a:ea typeface="メイリオ" panose="020B0604030504040204" pitchFamily="50" charset="-128"/>
                        </a:rPr>
                        <a:t>想定表示回数</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115,000imp</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4423519"/>
                  </a:ext>
                </a:extLst>
              </a:tr>
              <a:tr h="184203">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想定</a:t>
                      </a:r>
                      <a:r>
                        <a:rPr lang="en-US" sz="900" b="0" i="0" u="none" strike="noStrike" dirty="0">
                          <a:solidFill>
                            <a:srgbClr val="FFFFFF"/>
                          </a:solidFill>
                          <a:effectLst/>
                          <a:latin typeface="メイリオ" panose="020B0604030504040204" pitchFamily="50" charset="-128"/>
                          <a:ea typeface="メイリオ" panose="020B0604030504040204" pitchFamily="50" charset="-128"/>
                        </a:rPr>
                        <a:t>CTR</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0.50%</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1466403"/>
                  </a:ext>
                </a:extLst>
              </a:tr>
              <a:tr h="184203">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期間</a:t>
                      </a:r>
                      <a:r>
                        <a:rPr lang="en-US" altLang="ja-JP" sz="900" b="0" i="0" u="none" strike="noStrike" dirty="0">
                          <a:solidFill>
                            <a:srgbClr val="FFFFFF"/>
                          </a:solidFill>
                          <a:effectLst/>
                          <a:latin typeface="メイリオ" panose="020B0604030504040204" pitchFamily="50" charset="-128"/>
                          <a:ea typeface="メイリオ" panose="020B0604030504040204" pitchFamily="50" charset="-128"/>
                        </a:rPr>
                        <a:t>/</a:t>
                      </a: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回数</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0073938"/>
                  </a:ext>
                </a:extLst>
              </a:tr>
              <a:tr h="229390">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料金</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¥2,000,000</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1381854"/>
                  </a:ext>
                </a:extLst>
              </a:tr>
              <a:tr h="184203">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備考</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・フリークエンシーコントロール設定あり</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993256"/>
                  </a:ext>
                </a:extLst>
              </a:tr>
            </a:tbl>
          </a:graphicData>
        </a:graphic>
      </p:graphicFrame>
      <p:sp>
        <p:nvSpPr>
          <p:cNvPr id="22" name="正方形/長方形 21">
            <a:extLst>
              <a:ext uri="{FF2B5EF4-FFF2-40B4-BE49-F238E27FC236}">
                <a16:creationId xmlns:a16="http://schemas.microsoft.com/office/drawing/2014/main" id="{D4312CC6-49CC-4056-AD7E-071C29E44482}"/>
              </a:ext>
            </a:extLst>
          </p:cNvPr>
          <p:cNvSpPr/>
          <p:nvPr/>
        </p:nvSpPr>
        <p:spPr bwMode="auto">
          <a:xfrm>
            <a:off x="760199" y="1384047"/>
            <a:ext cx="2188708" cy="178882"/>
          </a:xfrm>
          <a:prstGeom prst="rect">
            <a:avLst/>
          </a:prstGeom>
          <a:solidFill>
            <a:schemeClr val="bg1">
              <a:lumMod val="95000"/>
            </a:schemeClr>
          </a:solidFill>
          <a:ln w="28575">
            <a:solidFill>
              <a:srgbClr val="FF0000"/>
            </a:solidFill>
            <a:prstDash val="sysDot"/>
            <a:miter lim="800000"/>
            <a:headEnd/>
            <a:tailEnd/>
          </a:ln>
        </p:spPr>
        <p:txBody>
          <a:bodyPr wrap="none" anchor="ctr"/>
          <a:lstStyle/>
          <a:p>
            <a:pPr algn="ctr" fontAlgn="auto">
              <a:spcBef>
                <a:spcPts val="0"/>
              </a:spcBef>
              <a:spcAft>
                <a:spcPts val="0"/>
              </a:spcAft>
              <a:defRPr/>
            </a:pPr>
            <a:r>
              <a:rPr lang="ja-JP" altLang="en-US" sz="900" b="1" dirty="0">
                <a:latin typeface="メイリオ" panose="020B0604030504040204" pitchFamily="50" charset="-128"/>
                <a:ea typeface="メイリオ" panose="020B0604030504040204" pitchFamily="50" charset="-128"/>
                <a:cs typeface="Arial" pitchFamily="34" charset="0"/>
              </a:rPr>
              <a:t>①ヘッドバナー</a:t>
            </a:r>
          </a:p>
        </p:txBody>
      </p:sp>
      <p:sp>
        <p:nvSpPr>
          <p:cNvPr id="23" name="正方形/長方形 22">
            <a:extLst>
              <a:ext uri="{FF2B5EF4-FFF2-40B4-BE49-F238E27FC236}">
                <a16:creationId xmlns:a16="http://schemas.microsoft.com/office/drawing/2014/main" id="{665F862F-B1DE-4DC8-A666-08BDA4F45DD6}"/>
              </a:ext>
            </a:extLst>
          </p:cNvPr>
          <p:cNvSpPr/>
          <p:nvPr/>
        </p:nvSpPr>
        <p:spPr bwMode="auto">
          <a:xfrm>
            <a:off x="490911" y="1384047"/>
            <a:ext cx="260409" cy="1275240"/>
          </a:xfrm>
          <a:prstGeom prst="rect">
            <a:avLst/>
          </a:prstGeom>
          <a:solidFill>
            <a:schemeClr val="bg1">
              <a:lumMod val="95000"/>
            </a:schemeClr>
          </a:solidFill>
          <a:ln w="28575">
            <a:solidFill>
              <a:srgbClr val="FF0000"/>
            </a:solidFill>
            <a:prstDash val="sysDot"/>
            <a:miter lim="800000"/>
            <a:headEnd/>
            <a:tailEnd/>
          </a:ln>
        </p:spPr>
        <p:txBody>
          <a:bodyPr vert="eaVert" wrap="none" anchor="ctr"/>
          <a:lstStyle/>
          <a:p>
            <a:pPr algn="ctr" fontAlgn="auto">
              <a:spcBef>
                <a:spcPts val="0"/>
              </a:spcBef>
              <a:spcAft>
                <a:spcPts val="0"/>
              </a:spcAft>
              <a:defRPr/>
            </a:pPr>
            <a:r>
              <a:rPr lang="ja-JP" altLang="en-US" sz="900" b="1" dirty="0">
                <a:latin typeface="メイリオ" panose="020B0604030504040204" pitchFamily="50" charset="-128"/>
                <a:ea typeface="メイリオ" panose="020B0604030504040204" pitchFamily="50" charset="-128"/>
                <a:cs typeface="Arial" pitchFamily="34" charset="0"/>
              </a:rPr>
              <a:t>②サイドバナー</a:t>
            </a:r>
            <a:endParaRPr lang="en-US" altLang="ja-JP" sz="900" b="1" dirty="0">
              <a:latin typeface="メイリオ" panose="020B0604030504040204" pitchFamily="50" charset="-128"/>
              <a:ea typeface="メイリオ" panose="020B0604030504040204" pitchFamily="50" charset="-128"/>
              <a:cs typeface="Arial" pitchFamily="34" charset="0"/>
            </a:endParaRPr>
          </a:p>
        </p:txBody>
      </p:sp>
      <p:sp>
        <p:nvSpPr>
          <p:cNvPr id="24" name="正方形/長方形 23">
            <a:extLst>
              <a:ext uri="{FF2B5EF4-FFF2-40B4-BE49-F238E27FC236}">
                <a16:creationId xmlns:a16="http://schemas.microsoft.com/office/drawing/2014/main" id="{69C419E1-0134-4AFD-89DE-C10A730D486B}"/>
              </a:ext>
            </a:extLst>
          </p:cNvPr>
          <p:cNvSpPr/>
          <p:nvPr/>
        </p:nvSpPr>
        <p:spPr bwMode="auto">
          <a:xfrm>
            <a:off x="2948908" y="1384045"/>
            <a:ext cx="260409" cy="1275240"/>
          </a:xfrm>
          <a:prstGeom prst="rect">
            <a:avLst/>
          </a:prstGeom>
          <a:solidFill>
            <a:schemeClr val="bg1">
              <a:lumMod val="95000"/>
            </a:schemeClr>
          </a:solidFill>
          <a:ln w="28575">
            <a:solidFill>
              <a:srgbClr val="FF0000"/>
            </a:solidFill>
            <a:prstDash val="sysDot"/>
            <a:miter lim="800000"/>
            <a:headEnd/>
            <a:tailEnd/>
          </a:ln>
        </p:spPr>
        <p:txBody>
          <a:bodyPr vert="eaVert" wrap="none" anchor="ctr"/>
          <a:lstStyle/>
          <a:p>
            <a:pPr algn="ctr" fontAlgn="auto">
              <a:spcBef>
                <a:spcPts val="0"/>
              </a:spcBef>
              <a:spcAft>
                <a:spcPts val="0"/>
              </a:spcAft>
              <a:defRPr/>
            </a:pPr>
            <a:r>
              <a:rPr lang="ja-JP" altLang="en-US" sz="900" b="1" dirty="0">
                <a:latin typeface="メイリオ" panose="020B0604030504040204" pitchFamily="50" charset="-128"/>
                <a:ea typeface="メイリオ" panose="020B0604030504040204" pitchFamily="50" charset="-128"/>
                <a:cs typeface="Arial" pitchFamily="34" charset="0"/>
              </a:rPr>
              <a:t>③サイドバナー</a:t>
            </a:r>
            <a:endParaRPr lang="en-US" altLang="ja-JP" sz="900" b="1" dirty="0">
              <a:latin typeface="メイリオ" panose="020B0604030504040204" pitchFamily="50" charset="-128"/>
              <a:ea typeface="メイリオ" panose="020B0604030504040204" pitchFamily="50" charset="-128"/>
              <a:cs typeface="Arial" pitchFamily="34" charset="0"/>
            </a:endParaRPr>
          </a:p>
        </p:txBody>
      </p:sp>
      <p:pic>
        <p:nvPicPr>
          <p:cNvPr id="29" name="Picture 2">
            <a:extLst>
              <a:ext uri="{FF2B5EF4-FFF2-40B4-BE49-F238E27FC236}">
                <a16:creationId xmlns:a16="http://schemas.microsoft.com/office/drawing/2014/main" id="{C7C2DDEA-FFB2-4D65-AFF9-9E62DAB65E5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893" t="102" r="11885" b="97019"/>
          <a:stretch/>
        </p:blipFill>
        <p:spPr bwMode="auto">
          <a:xfrm>
            <a:off x="776834" y="1559541"/>
            <a:ext cx="2148573" cy="40011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1" name="正方形/長方形 20">
            <a:extLst>
              <a:ext uri="{FF2B5EF4-FFF2-40B4-BE49-F238E27FC236}">
                <a16:creationId xmlns:a16="http://schemas.microsoft.com/office/drawing/2014/main" id="{E416CE2F-4465-4D3E-8EE0-FE8DED05E18D}"/>
              </a:ext>
            </a:extLst>
          </p:cNvPr>
          <p:cNvSpPr/>
          <p:nvPr/>
        </p:nvSpPr>
        <p:spPr bwMode="auto">
          <a:xfrm>
            <a:off x="785248" y="1964217"/>
            <a:ext cx="2140159" cy="530415"/>
          </a:xfrm>
          <a:prstGeom prst="rect">
            <a:avLst/>
          </a:prstGeom>
          <a:solidFill>
            <a:schemeClr val="bg1">
              <a:lumMod val="95000"/>
            </a:schemeClr>
          </a:solidFill>
          <a:ln w="28575">
            <a:solidFill>
              <a:srgbClr val="FF0000"/>
            </a:solidFill>
            <a:prstDash val="sysDot"/>
            <a:miter lim="800000"/>
            <a:headEnd/>
            <a:tailEnd/>
          </a:ln>
        </p:spPr>
        <p:txBody>
          <a:bodyPr wrap="none" anchor="ctr"/>
          <a:lstStyle/>
          <a:p>
            <a:pPr algn="ctr" fontAlgn="auto">
              <a:spcBef>
                <a:spcPts val="0"/>
              </a:spcBef>
              <a:spcAft>
                <a:spcPts val="0"/>
              </a:spcAft>
              <a:defRPr/>
            </a:pPr>
            <a:r>
              <a:rPr lang="ja-JP" altLang="en-US" sz="900" b="1" dirty="0">
                <a:latin typeface="メイリオ" panose="020B0604030504040204" pitchFamily="50" charset="-128"/>
                <a:ea typeface="メイリオ" panose="020B0604030504040204" pitchFamily="50" charset="-128"/>
                <a:cs typeface="Arial" pitchFamily="34" charset="0"/>
              </a:rPr>
              <a:t>④ビルボード</a:t>
            </a:r>
          </a:p>
        </p:txBody>
      </p:sp>
    </p:spTree>
    <p:extLst>
      <p:ext uri="{BB962C8B-B14F-4D97-AF65-F5344CB8AC3E}">
        <p14:creationId xmlns:p14="http://schemas.microsoft.com/office/powerpoint/2010/main" val="378000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図 41"/>
          <p:cNvPicPr/>
          <p:nvPr/>
        </p:nvPicPr>
        <p:blipFill>
          <a:blip r:embed="rId3"/>
          <a:stretch>
            <a:fillRect/>
          </a:stretch>
        </p:blipFill>
        <p:spPr>
          <a:xfrm>
            <a:off x="2453218" y="4376018"/>
            <a:ext cx="2299059" cy="2239131"/>
          </a:xfrm>
          <a:prstGeom prst="rect">
            <a:avLst/>
          </a:prstGeom>
        </p:spPr>
      </p:pic>
      <p:pic>
        <p:nvPicPr>
          <p:cNvPr id="38" name="図 37"/>
          <p:cNvPicPr/>
          <p:nvPr/>
        </p:nvPicPr>
        <p:blipFill>
          <a:blip r:embed="rId4"/>
          <a:stretch>
            <a:fillRect/>
          </a:stretch>
        </p:blipFill>
        <p:spPr>
          <a:xfrm>
            <a:off x="4587507" y="4573701"/>
            <a:ext cx="2140740" cy="1973876"/>
          </a:xfrm>
          <a:prstGeom prst="rect">
            <a:avLst/>
          </a:prstGeom>
        </p:spPr>
      </p:pic>
      <p:pic>
        <p:nvPicPr>
          <p:cNvPr id="31" name="図 30"/>
          <p:cNvPicPr/>
          <p:nvPr/>
        </p:nvPicPr>
        <p:blipFill>
          <a:blip r:embed="rId5"/>
          <a:stretch>
            <a:fillRect/>
          </a:stretch>
        </p:blipFill>
        <p:spPr>
          <a:xfrm>
            <a:off x="394333" y="4533946"/>
            <a:ext cx="2261135" cy="2076640"/>
          </a:xfrm>
          <a:prstGeom prst="rect">
            <a:avLst/>
          </a:prstGeom>
        </p:spPr>
      </p:pic>
      <p:sp>
        <p:nvSpPr>
          <p:cNvPr id="14" name="正方形/長方形 13">
            <a:extLst>
              <a:ext uri="{FF2B5EF4-FFF2-40B4-BE49-F238E27FC236}">
                <a16:creationId xmlns:a16="http://schemas.microsoft.com/office/drawing/2014/main" id="{3B10D71A-B8FE-4F2C-A9F9-EA7675F617A4}"/>
              </a:ext>
            </a:extLst>
          </p:cNvPr>
          <p:cNvSpPr/>
          <p:nvPr/>
        </p:nvSpPr>
        <p:spPr>
          <a:xfrm>
            <a:off x="0" y="3894409"/>
            <a:ext cx="9142004" cy="83107"/>
          </a:xfrm>
          <a:prstGeom prst="rect">
            <a:avLst/>
          </a:prstGeom>
          <a:pattFill prst="dkUpDiag">
            <a:fgClr>
              <a:srgbClr val="002C9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CB495B5D-049E-4E46-A80B-D689448CEA53}"/>
              </a:ext>
            </a:extLst>
          </p:cNvPr>
          <p:cNvSpPr txBox="1"/>
          <p:nvPr/>
        </p:nvSpPr>
        <p:spPr>
          <a:xfrm>
            <a:off x="683568" y="169476"/>
            <a:ext cx="4185761" cy="492443"/>
          </a:xfrm>
          <a:prstGeom prst="rect">
            <a:avLst/>
          </a:prstGeom>
          <a:noFill/>
        </p:spPr>
        <p:txBody>
          <a:bodyPr wrap="none" rtlCol="0">
            <a:spAutoFit/>
          </a:bodyPr>
          <a:lstStyle/>
          <a:p>
            <a:r>
              <a:rPr kumimoji="1" lang="ja-JP" altLang="en-US" sz="2600" b="1" dirty="0">
                <a:solidFill>
                  <a:schemeClr val="tx1">
                    <a:lumMod val="75000"/>
                    <a:lumOff val="25000"/>
                  </a:schemeClr>
                </a:solidFill>
                <a:latin typeface="メイリオ" panose="020B0604030504040204" pitchFamily="50" charset="-128"/>
                <a:ea typeface="メイリオ" panose="020B0604030504040204" pitchFamily="50" charset="-128"/>
                <a:cs typeface="Yu Gothic" charset="-128"/>
              </a:rPr>
              <a:t>臨床医のための情報サイト</a:t>
            </a:r>
          </a:p>
        </p:txBody>
      </p:sp>
      <p:sp>
        <p:nvSpPr>
          <p:cNvPr id="21" name="テキスト ボックス 20">
            <a:extLst>
              <a:ext uri="{FF2B5EF4-FFF2-40B4-BE49-F238E27FC236}">
                <a16:creationId xmlns:a16="http://schemas.microsoft.com/office/drawing/2014/main" id="{F7363DF9-2C85-40DC-B477-1BD61F23884F}"/>
              </a:ext>
            </a:extLst>
          </p:cNvPr>
          <p:cNvSpPr txBox="1"/>
          <p:nvPr/>
        </p:nvSpPr>
        <p:spPr>
          <a:xfrm>
            <a:off x="2493547" y="4007490"/>
            <a:ext cx="4020652" cy="338554"/>
          </a:xfrm>
          <a:prstGeom prst="rect">
            <a:avLst/>
          </a:prstGeom>
          <a:noFill/>
        </p:spPr>
        <p:txBody>
          <a:bodyPr wrap="none" rtlCol="0">
            <a:spAutoFit/>
          </a:bodyPr>
          <a:lstStyle/>
          <a:p>
            <a:r>
              <a:rPr lang="en-US" altLang="ja-JP" sz="1600" b="1" u="sng" dirty="0">
                <a:solidFill>
                  <a:schemeClr val="tx1">
                    <a:lumMod val="75000"/>
                    <a:lumOff val="25000"/>
                  </a:schemeClr>
                </a:solidFill>
                <a:latin typeface="メイリオ" panose="020B0604030504040204" pitchFamily="50" charset="-128"/>
                <a:ea typeface="メイリオ" panose="020B0604030504040204" pitchFamily="50" charset="-128"/>
              </a:rPr>
              <a:t>19</a:t>
            </a:r>
            <a:r>
              <a:rPr lang="ja-JP" altLang="en-US" sz="1600" b="1" u="sng" dirty="0">
                <a:solidFill>
                  <a:schemeClr val="tx1">
                    <a:lumMod val="75000"/>
                    <a:lumOff val="25000"/>
                  </a:schemeClr>
                </a:solidFill>
                <a:latin typeface="メイリオ" panose="020B0604030504040204" pitchFamily="50" charset="-128"/>
                <a:ea typeface="メイリオ" panose="020B0604030504040204" pitchFamily="50" charset="-128"/>
              </a:rPr>
              <a:t>万人の医師から信頼される情報サイト</a:t>
            </a:r>
          </a:p>
        </p:txBody>
      </p:sp>
      <p:sp>
        <p:nvSpPr>
          <p:cNvPr id="24" name="テキスト ボックス 23">
            <a:extLst>
              <a:ext uri="{FF2B5EF4-FFF2-40B4-BE49-F238E27FC236}">
                <a16:creationId xmlns:a16="http://schemas.microsoft.com/office/drawing/2014/main" id="{400EEDA6-4A53-46D7-89CA-FDECFC624F8E}"/>
              </a:ext>
            </a:extLst>
          </p:cNvPr>
          <p:cNvSpPr txBox="1"/>
          <p:nvPr/>
        </p:nvSpPr>
        <p:spPr>
          <a:xfrm>
            <a:off x="569698" y="4376672"/>
            <a:ext cx="2117887" cy="213585"/>
          </a:xfrm>
          <a:prstGeom prst="rect">
            <a:avLst/>
          </a:prstGeom>
          <a:solidFill>
            <a:schemeClr val="bg1"/>
          </a:solidFill>
        </p:spPr>
        <p:txBody>
          <a:bodyPr wrap="none" rtlCol="0">
            <a:spAutoFit/>
          </a:bodyPr>
          <a:lstStyle/>
          <a:p>
            <a:r>
              <a:rPr lang="en-US" altLang="ja-JP" sz="788" b="1" u="sng"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788" b="1" u="sng" dirty="0">
                <a:solidFill>
                  <a:schemeClr val="tx1">
                    <a:lumMod val="75000"/>
                    <a:lumOff val="25000"/>
                  </a:schemeClr>
                </a:solidFill>
                <a:latin typeface="游ゴシック" panose="020B0400000000000000" pitchFamily="50" charset="-128"/>
                <a:ea typeface="游ゴシック" panose="020B0400000000000000" pitchFamily="50" charset="-128"/>
              </a:rPr>
              <a:t>日に</a:t>
            </a:r>
            <a:r>
              <a:rPr lang="en-US" altLang="ja-JP" sz="788" b="1" u="sng"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788" b="1" u="sng" dirty="0">
                <a:solidFill>
                  <a:schemeClr val="tx1">
                    <a:lumMod val="75000"/>
                    <a:lumOff val="25000"/>
                  </a:schemeClr>
                </a:solidFill>
                <a:latin typeface="游ゴシック" panose="020B0400000000000000" pitchFamily="50" charset="-128"/>
                <a:ea typeface="游ゴシック" panose="020B0400000000000000" pitchFamily="50" charset="-128"/>
              </a:rPr>
              <a:t>回以上アクセスする読者が半分以上</a:t>
            </a:r>
          </a:p>
        </p:txBody>
      </p:sp>
      <p:sp>
        <p:nvSpPr>
          <p:cNvPr id="25" name="テキスト ボックス 24">
            <a:extLst>
              <a:ext uri="{FF2B5EF4-FFF2-40B4-BE49-F238E27FC236}">
                <a16:creationId xmlns:a16="http://schemas.microsoft.com/office/drawing/2014/main" id="{FA94B322-2717-4856-B9DC-0B13E1C6F6D0}"/>
              </a:ext>
            </a:extLst>
          </p:cNvPr>
          <p:cNvSpPr txBox="1"/>
          <p:nvPr/>
        </p:nvSpPr>
        <p:spPr>
          <a:xfrm>
            <a:off x="2728303" y="4376018"/>
            <a:ext cx="1700574" cy="213585"/>
          </a:xfrm>
          <a:prstGeom prst="rect">
            <a:avLst/>
          </a:prstGeom>
          <a:solidFill>
            <a:schemeClr val="bg1"/>
          </a:solidFill>
        </p:spPr>
        <p:txBody>
          <a:bodyPr wrap="square" rtlCol="0">
            <a:spAutoFit/>
          </a:bodyPr>
          <a:lstStyle/>
          <a:p>
            <a:pPr algn="ctr"/>
            <a:r>
              <a:rPr lang="ja-JP" altLang="en-US" sz="788" b="1" u="sng" dirty="0">
                <a:solidFill>
                  <a:schemeClr val="tx1">
                    <a:lumMod val="75000"/>
                    <a:lumOff val="25000"/>
                  </a:schemeClr>
                </a:solidFill>
                <a:latin typeface="游ゴシック" panose="020B0400000000000000" pitchFamily="50" charset="-128"/>
                <a:ea typeface="游ゴシック" panose="020B0400000000000000" pitchFamily="50" charset="-128"/>
              </a:rPr>
              <a:t>医師会員の平均年齢は</a:t>
            </a:r>
            <a:r>
              <a:rPr lang="en-US" altLang="ja-JP" sz="788" b="1" u="sng" dirty="0">
                <a:solidFill>
                  <a:schemeClr val="tx1">
                    <a:lumMod val="75000"/>
                    <a:lumOff val="25000"/>
                  </a:schemeClr>
                </a:solidFill>
                <a:latin typeface="游ゴシック" panose="020B0400000000000000" pitchFamily="50" charset="-128"/>
                <a:ea typeface="游ゴシック" panose="020B0400000000000000" pitchFamily="50" charset="-128"/>
              </a:rPr>
              <a:t>50.5</a:t>
            </a:r>
            <a:r>
              <a:rPr lang="ja-JP" altLang="en-US" sz="788" b="1" u="sng" dirty="0">
                <a:solidFill>
                  <a:schemeClr val="tx1">
                    <a:lumMod val="75000"/>
                    <a:lumOff val="25000"/>
                  </a:schemeClr>
                </a:solidFill>
                <a:latin typeface="游ゴシック" panose="020B0400000000000000" pitchFamily="50" charset="-128"/>
                <a:ea typeface="游ゴシック" panose="020B0400000000000000" pitchFamily="50" charset="-128"/>
              </a:rPr>
              <a:t>歳</a:t>
            </a:r>
          </a:p>
        </p:txBody>
      </p:sp>
      <p:sp>
        <p:nvSpPr>
          <p:cNvPr id="26" name="テキスト ボックス 25">
            <a:extLst>
              <a:ext uri="{FF2B5EF4-FFF2-40B4-BE49-F238E27FC236}">
                <a16:creationId xmlns:a16="http://schemas.microsoft.com/office/drawing/2014/main" id="{50F9D73B-3BFE-40F9-941A-AAAC2819FDFF}"/>
              </a:ext>
            </a:extLst>
          </p:cNvPr>
          <p:cNvSpPr txBox="1"/>
          <p:nvPr/>
        </p:nvSpPr>
        <p:spPr>
          <a:xfrm>
            <a:off x="6728247" y="4386900"/>
            <a:ext cx="2079464" cy="213585"/>
          </a:xfrm>
          <a:prstGeom prst="rect">
            <a:avLst/>
          </a:prstGeom>
          <a:noFill/>
        </p:spPr>
        <p:txBody>
          <a:bodyPr wrap="square" rtlCol="0">
            <a:spAutoFit/>
          </a:bodyPr>
          <a:lstStyle/>
          <a:p>
            <a:r>
              <a:rPr lang="ja-JP" altLang="en-US" sz="788" b="1" u="sng" dirty="0">
                <a:solidFill>
                  <a:schemeClr val="tx1">
                    <a:lumMod val="75000"/>
                    <a:lumOff val="25000"/>
                  </a:schemeClr>
                </a:solidFill>
                <a:latin typeface="游ゴシック" panose="020B0400000000000000" pitchFamily="50" charset="-128"/>
                <a:ea typeface="游ゴシック" panose="020B0400000000000000" pitchFamily="50" charset="-128"/>
              </a:rPr>
              <a:t>登録会員数</a:t>
            </a:r>
            <a:r>
              <a:rPr lang="en-US" altLang="ja-JP" sz="788" b="1" u="sng" dirty="0">
                <a:solidFill>
                  <a:schemeClr val="tx1">
                    <a:lumMod val="75000"/>
                    <a:lumOff val="25000"/>
                  </a:schemeClr>
                </a:solidFill>
                <a:latin typeface="游ゴシック" panose="020B0400000000000000" pitchFamily="50" charset="-128"/>
                <a:ea typeface="游ゴシック" panose="020B0400000000000000" pitchFamily="50" charset="-128"/>
              </a:rPr>
              <a:t>(2021</a:t>
            </a:r>
            <a:r>
              <a:rPr lang="ja-JP" altLang="en-US" sz="788" b="1" u="sng" dirty="0">
                <a:solidFill>
                  <a:schemeClr val="tx1">
                    <a:lumMod val="75000"/>
                    <a:lumOff val="25000"/>
                  </a:schemeClr>
                </a:solidFill>
                <a:latin typeface="游ゴシック" panose="020B0400000000000000" pitchFamily="50" charset="-128"/>
                <a:ea typeface="游ゴシック" panose="020B0400000000000000" pitchFamily="50" charset="-128"/>
              </a:rPr>
              <a:t>年</a:t>
            </a:r>
            <a:r>
              <a:rPr lang="en-US" altLang="ja-JP" sz="788" b="1" u="sng" dirty="0">
                <a:solidFill>
                  <a:schemeClr val="tx1">
                    <a:lumMod val="75000"/>
                    <a:lumOff val="25000"/>
                  </a:schemeClr>
                </a:solidFill>
                <a:latin typeface="游ゴシック" panose="020B0400000000000000" pitchFamily="50" charset="-128"/>
                <a:ea typeface="游ゴシック" panose="020B0400000000000000" pitchFamily="50" charset="-128"/>
              </a:rPr>
              <a:t>7</a:t>
            </a:r>
            <a:r>
              <a:rPr lang="ja-JP" altLang="en-US" sz="788" b="1" u="sng" dirty="0">
                <a:solidFill>
                  <a:schemeClr val="tx1">
                    <a:lumMod val="75000"/>
                    <a:lumOff val="25000"/>
                  </a:schemeClr>
                </a:solidFill>
                <a:latin typeface="游ゴシック" panose="020B0400000000000000" pitchFamily="50" charset="-128"/>
                <a:ea typeface="游ゴシック" panose="020B0400000000000000" pitchFamily="50" charset="-128"/>
              </a:rPr>
              <a:t>月現在：</a:t>
            </a:r>
            <a:r>
              <a:rPr lang="en-US" altLang="ja-JP" sz="788" b="1" u="sng" dirty="0">
                <a:solidFill>
                  <a:schemeClr val="tx1">
                    <a:lumMod val="75000"/>
                    <a:lumOff val="25000"/>
                  </a:schemeClr>
                </a:solidFill>
                <a:latin typeface="游ゴシック" panose="020B0400000000000000" pitchFamily="50" charset="-128"/>
                <a:ea typeface="游ゴシック" panose="020B0400000000000000" pitchFamily="50" charset="-128"/>
              </a:rPr>
              <a:t>843,186</a:t>
            </a:r>
            <a:r>
              <a:rPr lang="ja-JP" altLang="en-US" sz="788" b="1" u="sng" dirty="0">
                <a:solidFill>
                  <a:schemeClr val="tx1">
                    <a:lumMod val="75000"/>
                    <a:lumOff val="25000"/>
                  </a:schemeClr>
                </a:solidFill>
                <a:latin typeface="游ゴシック" panose="020B0400000000000000" pitchFamily="50" charset="-128"/>
                <a:ea typeface="游ゴシック" panose="020B0400000000000000" pitchFamily="50" charset="-128"/>
              </a:rPr>
              <a:t>人</a:t>
            </a:r>
            <a:r>
              <a:rPr lang="en-US" altLang="ja-JP" sz="788" b="1" u="sng" dirty="0">
                <a:solidFill>
                  <a:schemeClr val="tx1">
                    <a:lumMod val="75000"/>
                    <a:lumOff val="25000"/>
                  </a:schemeClr>
                </a:solidFill>
                <a:latin typeface="游ゴシック" panose="020B0400000000000000" pitchFamily="50" charset="-128"/>
                <a:ea typeface="游ゴシック" panose="020B0400000000000000" pitchFamily="50" charset="-128"/>
              </a:rPr>
              <a:t>)</a:t>
            </a:r>
            <a:endParaRPr lang="ja-JP" altLang="en-US" sz="788"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graphicFrame>
        <p:nvGraphicFramePr>
          <p:cNvPr id="30" name="表 29">
            <a:extLst>
              <a:ext uri="{FF2B5EF4-FFF2-40B4-BE49-F238E27FC236}">
                <a16:creationId xmlns:a16="http://schemas.microsoft.com/office/drawing/2014/main" id="{02E4D52E-8FB9-41DC-9A50-060F8E59F753}"/>
              </a:ext>
            </a:extLst>
          </p:cNvPr>
          <p:cNvGraphicFramePr>
            <a:graphicFrameLocks noGrp="1"/>
          </p:cNvGraphicFramePr>
          <p:nvPr>
            <p:extLst>
              <p:ext uri="{D42A27DB-BD31-4B8C-83A1-F6EECF244321}">
                <p14:modId xmlns:p14="http://schemas.microsoft.com/office/powerpoint/2010/main" val="105092071"/>
              </p:ext>
            </p:extLst>
          </p:nvPr>
        </p:nvGraphicFramePr>
        <p:xfrm>
          <a:off x="6900803" y="4600485"/>
          <a:ext cx="1727366" cy="1880214"/>
        </p:xfrm>
        <a:graphic>
          <a:graphicData uri="http://schemas.openxmlformats.org/drawingml/2006/table">
            <a:tbl>
              <a:tblPr firstRow="1" bandRow="1">
                <a:tableStyleId>{B301B821-A1FF-4177-AEE7-76D212191A09}</a:tableStyleId>
              </a:tblPr>
              <a:tblGrid>
                <a:gridCol w="1134125">
                  <a:extLst>
                    <a:ext uri="{9D8B030D-6E8A-4147-A177-3AD203B41FA5}">
                      <a16:colId xmlns:a16="http://schemas.microsoft.com/office/drawing/2014/main" val="3856750831"/>
                    </a:ext>
                  </a:extLst>
                </a:gridCol>
                <a:gridCol w="593241">
                  <a:extLst>
                    <a:ext uri="{9D8B030D-6E8A-4147-A177-3AD203B41FA5}">
                      <a16:colId xmlns:a16="http://schemas.microsoft.com/office/drawing/2014/main" val="1032120668"/>
                    </a:ext>
                  </a:extLst>
                </a:gridCol>
              </a:tblGrid>
              <a:tr h="157697">
                <a:tc gridSpan="2">
                  <a:txBody>
                    <a:bodyPr/>
                    <a:lstStyle/>
                    <a:p>
                      <a:r>
                        <a:rPr kumimoji="1" lang="zh-CN" altLang="en-US" sz="800" b="0" dirty="0">
                          <a:solidFill>
                            <a:schemeClr val="bg1"/>
                          </a:solidFill>
                          <a:latin typeface="Meiryo UI" panose="020B0604030504040204" pitchFamily="50" charset="-128"/>
                          <a:ea typeface="Meiryo UI" panose="020B0604030504040204" pitchFamily="50" charset="-128"/>
                        </a:rPr>
                        <a:t>■主要会員属性</a:t>
                      </a:r>
                    </a:p>
                  </a:txBody>
                  <a:tcPr marL="24988" marR="24988" marT="12494" marB="12494">
                    <a:solidFill>
                      <a:srgbClr val="002C92"/>
                    </a:solidFill>
                  </a:tcPr>
                </a:tc>
                <a:tc hMerge="1">
                  <a:txBody>
                    <a:bodyPr/>
                    <a:lstStyle/>
                    <a:p>
                      <a:endParaRPr kumimoji="1" lang="zh-CN" altLang="en-US" sz="800" dirty="0">
                        <a:solidFill>
                          <a:schemeClr val="bg1"/>
                        </a:solidFill>
                        <a:latin typeface="Meiryo UI" panose="020B0604030504040204" pitchFamily="50" charset="-128"/>
                        <a:ea typeface="Meiryo UI" panose="020B0604030504040204" pitchFamily="50" charset="-128"/>
                      </a:endParaRPr>
                    </a:p>
                  </a:txBody>
                  <a:tcPr marL="24988" marR="24988" marT="12494" marB="12494"/>
                </a:tc>
                <a:extLst>
                  <a:ext uri="{0D108BD9-81ED-4DB2-BD59-A6C34878D82A}">
                    <a16:rowId xmlns:a16="http://schemas.microsoft.com/office/drawing/2014/main" val="405526411"/>
                  </a:ext>
                </a:extLst>
              </a:tr>
              <a:tr h="188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latin typeface="Meiryo UI" panose="020B0604030504040204" pitchFamily="50" charset="-128"/>
                          <a:ea typeface="Meiryo UI" panose="020B0604030504040204" pitchFamily="50" charset="-128"/>
                        </a:rPr>
                        <a:t>医師合計</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txBody>
                  <a:tcPr marL="24988" marR="24988" marT="12494" marB="12494" anchor="ct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193,131</a:t>
                      </a:r>
                    </a:p>
                  </a:txBody>
                  <a:tcPr marL="6350" marR="6350" marT="6350" marB="0" anchor="ctr"/>
                </a:tc>
                <a:extLst>
                  <a:ext uri="{0D108BD9-81ED-4DB2-BD59-A6C34878D82A}">
                    <a16:rowId xmlns:a16="http://schemas.microsoft.com/office/drawing/2014/main" val="3425185603"/>
                  </a:ext>
                </a:extLst>
              </a:tr>
              <a:tr h="172374">
                <a:tc>
                  <a:txBody>
                    <a:bodyPr/>
                    <a:lstStyle/>
                    <a:p>
                      <a:r>
                        <a:rPr kumimoji="1" lang="ja-JP" altLang="en-US" sz="700" dirty="0">
                          <a:latin typeface="Meiryo UI" panose="020B0604030504040204" pitchFamily="50" charset="-128"/>
                          <a:ea typeface="Meiryo UI" panose="020B0604030504040204" pitchFamily="50" charset="-128"/>
                        </a:rPr>
                        <a:t>　勤務医 </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txBody>
                  <a:tcPr marL="24988" marR="24988" marT="12494" marB="12494" anchor="ct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156,812</a:t>
                      </a:r>
                    </a:p>
                  </a:txBody>
                  <a:tcPr marL="6350" marR="6350" marT="6350" marB="0" anchor="ctr"/>
                </a:tc>
                <a:extLst>
                  <a:ext uri="{0D108BD9-81ED-4DB2-BD59-A6C34878D82A}">
                    <a16:rowId xmlns:a16="http://schemas.microsoft.com/office/drawing/2014/main" val="2037825322"/>
                  </a:ext>
                </a:extLst>
              </a:tr>
              <a:tr h="189868">
                <a:tc>
                  <a:txBody>
                    <a:bodyPr/>
                    <a:lstStyle/>
                    <a:p>
                      <a:r>
                        <a:rPr kumimoji="1" lang="ja-JP" altLang="en-US" sz="700" dirty="0">
                          <a:latin typeface="Meiryo UI" panose="020B0604030504040204" pitchFamily="50" charset="-128"/>
                          <a:ea typeface="Meiryo UI" panose="020B0604030504040204" pitchFamily="50" charset="-128"/>
                        </a:rPr>
                        <a:t>　病院理事長・院長</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txBody>
                  <a:tcPr marL="24988" marR="24988" marT="12494" marB="12494" anchor="ct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7,496</a:t>
                      </a:r>
                    </a:p>
                  </a:txBody>
                  <a:tcPr marL="6350" marR="6350" marT="6350" marB="0" anchor="ctr"/>
                </a:tc>
                <a:extLst>
                  <a:ext uri="{0D108BD9-81ED-4DB2-BD59-A6C34878D82A}">
                    <a16:rowId xmlns:a16="http://schemas.microsoft.com/office/drawing/2014/main" val="1007541130"/>
                  </a:ext>
                </a:extLst>
              </a:tr>
              <a:tr h="1980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latin typeface="Meiryo UI" panose="020B0604030504040204" pitchFamily="50" charset="-128"/>
                          <a:ea typeface="Meiryo UI" panose="020B0604030504040204" pitchFamily="50" charset="-128"/>
                        </a:rPr>
                        <a:t>　診療所理事長・院長</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txBody>
                  <a:tcPr marL="24988" marR="24988" marT="12494" marB="12494" anchor="ct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28,823</a:t>
                      </a:r>
                    </a:p>
                  </a:txBody>
                  <a:tcPr marL="6350" marR="6350" marT="6350" marB="0" anchor="ctr"/>
                </a:tc>
                <a:extLst>
                  <a:ext uri="{0D108BD9-81ED-4DB2-BD59-A6C34878D82A}">
                    <a16:rowId xmlns:a16="http://schemas.microsoft.com/office/drawing/2014/main" val="341043539"/>
                  </a:ext>
                </a:extLst>
              </a:tr>
              <a:tr h="1839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latin typeface="Meiryo UI" panose="020B0604030504040204" pitchFamily="50" charset="-128"/>
                          <a:ea typeface="Meiryo UI" panose="020B0604030504040204" pitchFamily="50" charset="-128"/>
                        </a:rPr>
                        <a:t>歯科医師</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txBody>
                  <a:tcPr marL="24988" marR="24988" marT="12494" marB="12494" anchor="ct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9,020</a:t>
                      </a:r>
                    </a:p>
                  </a:txBody>
                  <a:tcPr marL="6350" marR="6350" marT="6350" marB="0" anchor="ctr"/>
                </a:tc>
                <a:extLst>
                  <a:ext uri="{0D108BD9-81ED-4DB2-BD59-A6C34878D82A}">
                    <a16:rowId xmlns:a16="http://schemas.microsoft.com/office/drawing/2014/main" val="1162796053"/>
                  </a:ext>
                </a:extLst>
              </a:tr>
              <a:tr h="1773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latin typeface="Meiryo UI" panose="020B0604030504040204" pitchFamily="50" charset="-128"/>
                          <a:ea typeface="Meiryo UI" panose="020B0604030504040204" pitchFamily="50" charset="-128"/>
                        </a:rPr>
                        <a:t>薬剤師</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txBody>
                  <a:tcPr marL="24988" marR="24988" marT="12494" marB="12494" anchor="ct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167,425</a:t>
                      </a:r>
                    </a:p>
                  </a:txBody>
                  <a:tcPr marL="6350" marR="6350" marT="6350" marB="0" anchor="ctr"/>
                </a:tc>
                <a:extLst>
                  <a:ext uri="{0D108BD9-81ED-4DB2-BD59-A6C34878D82A}">
                    <a16:rowId xmlns:a16="http://schemas.microsoft.com/office/drawing/2014/main" val="1300283147"/>
                  </a:ext>
                </a:extLst>
              </a:tr>
              <a:tr h="192995">
                <a:tc>
                  <a:txBody>
                    <a:bodyPr/>
                    <a:lstStyle/>
                    <a:p>
                      <a:r>
                        <a:rPr kumimoji="1" lang="ja-JP" altLang="en-US" sz="700" dirty="0">
                          <a:latin typeface="Meiryo UI" panose="020B0604030504040204" pitchFamily="50" charset="-128"/>
                          <a:ea typeface="Meiryo UI" panose="020B0604030504040204" pitchFamily="50" charset="-128"/>
                        </a:rPr>
                        <a:t>看護師・准看護師</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txBody>
                  <a:tcPr marL="24988" marR="24988" marT="12494" marB="12494" anchor="ct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57,784</a:t>
                      </a:r>
                    </a:p>
                  </a:txBody>
                  <a:tcPr marL="6350" marR="6350" marT="6350" marB="0" anchor="ctr"/>
                </a:tc>
                <a:extLst>
                  <a:ext uri="{0D108BD9-81ED-4DB2-BD59-A6C34878D82A}">
                    <a16:rowId xmlns:a16="http://schemas.microsoft.com/office/drawing/2014/main" val="10150455"/>
                  </a:ext>
                </a:extLst>
              </a:tr>
              <a:tr h="2202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latin typeface="Meiryo UI" panose="020B0604030504040204" pitchFamily="50" charset="-128"/>
                          <a:ea typeface="Meiryo UI" panose="020B0604030504040204" pitchFamily="50" charset="-128"/>
                        </a:rPr>
                        <a:t>保健師</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txBody>
                  <a:tcPr marL="24988" marR="24988" marT="12494" marB="12494" anchor="ct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3,479</a:t>
                      </a:r>
                    </a:p>
                  </a:txBody>
                  <a:tcPr marL="6350" marR="6350" marT="6350" marB="0" anchor="ctr"/>
                </a:tc>
                <a:extLst>
                  <a:ext uri="{0D108BD9-81ED-4DB2-BD59-A6C34878D82A}">
                    <a16:rowId xmlns:a16="http://schemas.microsoft.com/office/drawing/2014/main" val="842845016"/>
                  </a:ext>
                </a:extLst>
              </a:tr>
              <a:tr h="199324">
                <a:tc>
                  <a:txBody>
                    <a:bodyPr/>
                    <a:lstStyle/>
                    <a:p>
                      <a:r>
                        <a:rPr kumimoji="1" lang="ja-JP" altLang="en-US" sz="700" dirty="0">
                          <a:latin typeface="Meiryo UI" panose="020B0604030504040204" pitchFamily="50" charset="-128"/>
                          <a:ea typeface="Meiryo UI" panose="020B0604030504040204" pitchFamily="50" charset="-128"/>
                        </a:rPr>
                        <a:t>助産師</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txBody>
                  <a:tcPr marL="24988" marR="24988" marT="12494" marB="12494" anchor="ctr"/>
                </a:tc>
                <a:tc>
                  <a:txBody>
                    <a:bodyPr/>
                    <a:lstStyle/>
                    <a:p>
                      <a:pPr algn="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1,886</a:t>
                      </a:r>
                    </a:p>
                  </a:txBody>
                  <a:tcPr marL="6350" marR="6350" marT="6350" marB="0" anchor="ctr"/>
                </a:tc>
                <a:extLst>
                  <a:ext uri="{0D108BD9-81ED-4DB2-BD59-A6C34878D82A}">
                    <a16:rowId xmlns:a16="http://schemas.microsoft.com/office/drawing/2014/main" val="1993529419"/>
                  </a:ext>
                </a:extLst>
              </a:tr>
            </a:tbl>
          </a:graphicData>
        </a:graphic>
      </p:graphicFrame>
      <p:sp>
        <p:nvSpPr>
          <p:cNvPr id="32" name="テキスト ボックス 31">
            <a:extLst>
              <a:ext uri="{FF2B5EF4-FFF2-40B4-BE49-F238E27FC236}">
                <a16:creationId xmlns:a16="http://schemas.microsoft.com/office/drawing/2014/main" id="{07FFECA1-24E8-449F-A588-F32E5A9A82AB}"/>
              </a:ext>
            </a:extLst>
          </p:cNvPr>
          <p:cNvSpPr txBox="1"/>
          <p:nvPr/>
        </p:nvSpPr>
        <p:spPr>
          <a:xfrm>
            <a:off x="4752277" y="4381012"/>
            <a:ext cx="1936749" cy="213585"/>
          </a:xfrm>
          <a:prstGeom prst="rect">
            <a:avLst/>
          </a:prstGeom>
          <a:noFill/>
        </p:spPr>
        <p:txBody>
          <a:bodyPr wrap="none" rtlCol="0">
            <a:spAutoFit/>
          </a:bodyPr>
          <a:lstStyle/>
          <a:p>
            <a:r>
              <a:rPr lang="ja-JP" altLang="en-US" sz="788" b="1" u="sng" dirty="0">
                <a:solidFill>
                  <a:schemeClr val="tx1">
                    <a:lumMod val="75000"/>
                    <a:lumOff val="25000"/>
                  </a:schemeClr>
                </a:solidFill>
                <a:latin typeface="游ゴシック" panose="020B0400000000000000" pitchFamily="50" charset="-128"/>
                <a:ea typeface="游ゴシック" panose="020B0400000000000000" pitchFamily="50" charset="-128"/>
              </a:rPr>
              <a:t>医師会員の約半数が年収</a:t>
            </a:r>
            <a:r>
              <a:rPr lang="en-US" altLang="ja-JP" sz="788" b="1" u="sng" dirty="0">
                <a:solidFill>
                  <a:schemeClr val="tx1">
                    <a:lumMod val="75000"/>
                    <a:lumOff val="25000"/>
                  </a:schemeClr>
                </a:solidFill>
                <a:latin typeface="游ゴシック" panose="020B0400000000000000" pitchFamily="50" charset="-128"/>
                <a:ea typeface="游ゴシック" panose="020B0400000000000000" pitchFamily="50" charset="-128"/>
              </a:rPr>
              <a:t>1,500</a:t>
            </a:r>
            <a:r>
              <a:rPr lang="ja-JP" altLang="en-US" sz="788" b="1" u="sng" dirty="0">
                <a:solidFill>
                  <a:schemeClr val="tx1">
                    <a:lumMod val="75000"/>
                    <a:lumOff val="25000"/>
                  </a:schemeClr>
                </a:solidFill>
                <a:latin typeface="游ゴシック" panose="020B0400000000000000" pitchFamily="50" charset="-128"/>
                <a:ea typeface="游ゴシック" panose="020B0400000000000000" pitchFamily="50" charset="-128"/>
              </a:rPr>
              <a:t>万円以上</a:t>
            </a:r>
          </a:p>
        </p:txBody>
      </p:sp>
      <p:sp>
        <p:nvSpPr>
          <p:cNvPr id="37" name="Rectangle 48"/>
          <p:cNvSpPr>
            <a:spLocks noChangeArrowheads="1"/>
          </p:cNvSpPr>
          <p:nvPr/>
        </p:nvSpPr>
        <p:spPr bwMode="auto">
          <a:xfrm>
            <a:off x="4174055" y="1004775"/>
            <a:ext cx="4555078" cy="1371925"/>
          </a:xfrm>
          <a:prstGeom prst="rect">
            <a:avLst/>
          </a:prstGeom>
          <a:noFill/>
          <a:ln w="9525">
            <a:noFill/>
            <a:miter lim="800000"/>
            <a:headEnd/>
            <a:tailEnd/>
          </a:ln>
        </p:spPr>
        <p:txBody>
          <a:bodyPr wrap="square">
            <a:spAutoFit/>
          </a:bodyPr>
          <a:lstStyle/>
          <a:p>
            <a:pPr>
              <a:defRPr/>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日経メディカル </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Online</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は、医師や薬剤師を中心とした医療従事者に対して、日常の臨床や研究、医療行政やキャリアアップに役立つ最新情報を提供している会員制サイトです。</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endParaRPr>
          </a:p>
          <a:p>
            <a:pPr>
              <a:defRPr/>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特に、医師に対しては厳格な認証システムを導入し、医師限定のコンテンツも提供しています。</a:t>
            </a:r>
          </a:p>
        </p:txBody>
      </p:sp>
      <p:sp>
        <p:nvSpPr>
          <p:cNvPr id="39" name="Rectangle 54"/>
          <p:cNvSpPr>
            <a:spLocks noChangeArrowheads="1"/>
          </p:cNvSpPr>
          <p:nvPr/>
        </p:nvSpPr>
        <p:spPr bwMode="auto">
          <a:xfrm>
            <a:off x="668629" y="3427217"/>
            <a:ext cx="3304623" cy="338554"/>
          </a:xfrm>
          <a:prstGeom prst="rect">
            <a:avLst/>
          </a:prstGeom>
          <a:noFill/>
          <a:ln w="9525">
            <a:noFill/>
            <a:miter lim="800000"/>
            <a:headEnd/>
            <a:tailEnd/>
          </a:ln>
        </p:spPr>
        <p:txBody>
          <a:bodyPr wrap="none">
            <a:spAutoFit/>
          </a:bodyPr>
          <a:lstStyle/>
          <a:p>
            <a:r>
              <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rPr>
              <a:t>https://medical.nikkeibp.co.jp/</a:t>
            </a:r>
          </a:p>
        </p:txBody>
      </p:sp>
      <p:graphicFrame>
        <p:nvGraphicFramePr>
          <p:cNvPr id="40" name="表 39">
            <a:extLst>
              <a:ext uri="{FF2B5EF4-FFF2-40B4-BE49-F238E27FC236}">
                <a16:creationId xmlns:a16="http://schemas.microsoft.com/office/drawing/2014/main" id="{BB69C385-D001-4A3B-8393-19E447128DA7}"/>
              </a:ext>
            </a:extLst>
          </p:cNvPr>
          <p:cNvGraphicFramePr>
            <a:graphicFrameLocks noGrp="1"/>
          </p:cNvGraphicFramePr>
          <p:nvPr>
            <p:extLst>
              <p:ext uri="{D42A27DB-BD31-4B8C-83A1-F6EECF244321}">
                <p14:modId xmlns:p14="http://schemas.microsoft.com/office/powerpoint/2010/main" val="1681715223"/>
              </p:ext>
            </p:extLst>
          </p:nvPr>
        </p:nvGraphicFramePr>
        <p:xfrm>
          <a:off x="4290951" y="2616047"/>
          <a:ext cx="3119480" cy="421395"/>
        </p:xfrm>
        <a:graphic>
          <a:graphicData uri="http://schemas.openxmlformats.org/drawingml/2006/table">
            <a:tbl>
              <a:tblPr firstRow="1" bandRow="1">
                <a:tableStyleId>{5C22544A-7EE6-4342-B048-85BDC9FD1C3A}</a:tableStyleId>
              </a:tblPr>
              <a:tblGrid>
                <a:gridCol w="1768367">
                  <a:extLst>
                    <a:ext uri="{9D8B030D-6E8A-4147-A177-3AD203B41FA5}">
                      <a16:colId xmlns:a16="http://schemas.microsoft.com/office/drawing/2014/main" val="2680182518"/>
                    </a:ext>
                  </a:extLst>
                </a:gridCol>
                <a:gridCol w="1351113">
                  <a:extLst>
                    <a:ext uri="{9D8B030D-6E8A-4147-A177-3AD203B41FA5}">
                      <a16:colId xmlns:a16="http://schemas.microsoft.com/office/drawing/2014/main" val="2749992502"/>
                    </a:ext>
                  </a:extLst>
                </a:gridCol>
              </a:tblGrid>
              <a:tr h="228990">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月間ページビュー数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r" fontAlgn="ctr"/>
                      <a:r>
                        <a:rPr lang="en-US" altLang="ja-JP" sz="900" b="0" dirty="0">
                          <a:solidFill>
                            <a:schemeClr val="tx1"/>
                          </a:solidFill>
                          <a:latin typeface="Meiryo UI" panose="020B0604030504040204" pitchFamily="50" charset="-128"/>
                          <a:ea typeface="Meiryo UI" panose="020B0604030504040204" pitchFamily="50" charset="-128"/>
                        </a:rPr>
                        <a:t>25,010,588</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1535300"/>
                  </a:ext>
                </a:extLst>
              </a:tr>
              <a:tr h="166591">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月間ユニークユーザー数　</a:t>
                      </a:r>
                      <a:r>
                        <a:rPr lang="en-US" altLang="ja-JP" sz="900" b="0" i="0" u="none" strike="noStrike" dirty="0">
                          <a:solidFill>
                            <a:srgbClr val="FFFFFF"/>
                          </a:solidFill>
                          <a:effectLst/>
                          <a:latin typeface="メイリオ" panose="020B0604030504040204" pitchFamily="50" charset="-128"/>
                          <a:ea typeface="メイリオ" panose="020B0604030504040204" pitchFamily="50" charset="-128"/>
                        </a:rPr>
                        <a:t>※</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900" b="0" dirty="0">
                          <a:solidFill>
                            <a:schemeClr val="tx1"/>
                          </a:solidFill>
                          <a:latin typeface="Meiryo UI" panose="020B0604030504040204" pitchFamily="50" charset="-128"/>
                          <a:ea typeface="Meiryo UI" panose="020B0604030504040204" pitchFamily="50" charset="-128"/>
                        </a:rPr>
                        <a:t>10,272,961</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4377324"/>
                  </a:ext>
                </a:extLst>
              </a:tr>
            </a:tbl>
          </a:graphicData>
        </a:graphic>
      </p:graphicFrame>
      <p:sp>
        <p:nvSpPr>
          <p:cNvPr id="41" name="テキスト ボックス 236"/>
          <p:cNvSpPr txBox="1">
            <a:spLocks noChangeArrowheads="1"/>
          </p:cNvSpPr>
          <p:nvPr/>
        </p:nvSpPr>
        <p:spPr bwMode="auto">
          <a:xfrm>
            <a:off x="4248616" y="3077842"/>
            <a:ext cx="2723823" cy="369332"/>
          </a:xfrm>
          <a:prstGeom prst="rect">
            <a:avLst/>
          </a:prstGeom>
          <a:noFill/>
          <a:ln w="9525">
            <a:noFill/>
            <a:miter lim="800000"/>
            <a:headEnd/>
            <a:tailEnd/>
          </a:ln>
        </p:spPr>
        <p:txBody>
          <a:bodyPr wrap="none">
            <a:spAutoFit/>
          </a:bodyPr>
          <a:lstStyle/>
          <a:p>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ユニークブラウザ数をカウントした数字です。</a:t>
            </a:r>
            <a:endPar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2021</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年</a:t>
            </a: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7</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月実績（</a:t>
            </a: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Atlas</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調べ）</a:t>
            </a:r>
            <a:endPar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1026" name="Picture 2">
            <a:extLst>
              <a:ext uri="{FF2B5EF4-FFF2-40B4-BE49-F238E27FC236}">
                <a16:creationId xmlns:a16="http://schemas.microsoft.com/office/drawing/2014/main" id="{325C0C9D-853C-4357-99E1-71E264730B4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893" t="101" r="11885" b="82970"/>
          <a:stretch/>
        </p:blipFill>
        <p:spPr bwMode="auto">
          <a:xfrm>
            <a:off x="1127464" y="905522"/>
            <a:ext cx="2485748" cy="24083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3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E296926C-5769-482D-82CC-9A159B93F79F}"/>
              </a:ext>
            </a:extLst>
          </p:cNvPr>
          <p:cNvGraphicFramePr>
            <a:graphicFrameLocks noGrp="1"/>
          </p:cNvGraphicFramePr>
          <p:nvPr>
            <p:extLst>
              <p:ext uri="{D42A27DB-BD31-4B8C-83A1-F6EECF244321}">
                <p14:modId xmlns:p14="http://schemas.microsoft.com/office/powerpoint/2010/main" val="1245795643"/>
              </p:ext>
            </p:extLst>
          </p:nvPr>
        </p:nvGraphicFramePr>
        <p:xfrm>
          <a:off x="263524" y="3493425"/>
          <a:ext cx="8608869" cy="1622088"/>
        </p:xfrm>
        <a:graphic>
          <a:graphicData uri="http://schemas.openxmlformats.org/drawingml/2006/table">
            <a:tbl>
              <a:tblPr firstRow="1" bandRow="1">
                <a:tableStyleId>{5C22544A-7EE6-4342-B048-85BDC9FD1C3A}</a:tableStyleId>
              </a:tblPr>
              <a:tblGrid>
                <a:gridCol w="1628029">
                  <a:extLst>
                    <a:ext uri="{9D8B030D-6E8A-4147-A177-3AD203B41FA5}">
                      <a16:colId xmlns:a16="http://schemas.microsoft.com/office/drawing/2014/main" val="523959236"/>
                    </a:ext>
                  </a:extLst>
                </a:gridCol>
                <a:gridCol w="2097741">
                  <a:extLst>
                    <a:ext uri="{9D8B030D-6E8A-4147-A177-3AD203B41FA5}">
                      <a16:colId xmlns:a16="http://schemas.microsoft.com/office/drawing/2014/main" val="4277763891"/>
                    </a:ext>
                  </a:extLst>
                </a:gridCol>
                <a:gridCol w="857914">
                  <a:extLst>
                    <a:ext uri="{9D8B030D-6E8A-4147-A177-3AD203B41FA5}">
                      <a16:colId xmlns:a16="http://schemas.microsoft.com/office/drawing/2014/main" val="2436483782"/>
                    </a:ext>
                  </a:extLst>
                </a:gridCol>
                <a:gridCol w="917098">
                  <a:extLst>
                    <a:ext uri="{9D8B030D-6E8A-4147-A177-3AD203B41FA5}">
                      <a16:colId xmlns:a16="http://schemas.microsoft.com/office/drawing/2014/main" val="3836874763"/>
                    </a:ext>
                  </a:extLst>
                </a:gridCol>
                <a:gridCol w="394447">
                  <a:extLst>
                    <a:ext uri="{9D8B030D-6E8A-4147-A177-3AD203B41FA5}">
                      <a16:colId xmlns:a16="http://schemas.microsoft.com/office/drawing/2014/main" val="4084070013"/>
                    </a:ext>
                  </a:extLst>
                </a:gridCol>
                <a:gridCol w="663388">
                  <a:extLst>
                    <a:ext uri="{9D8B030D-6E8A-4147-A177-3AD203B41FA5}">
                      <a16:colId xmlns:a16="http://schemas.microsoft.com/office/drawing/2014/main" val="2922611349"/>
                    </a:ext>
                  </a:extLst>
                </a:gridCol>
                <a:gridCol w="726141">
                  <a:extLst>
                    <a:ext uri="{9D8B030D-6E8A-4147-A177-3AD203B41FA5}">
                      <a16:colId xmlns:a16="http://schemas.microsoft.com/office/drawing/2014/main" val="1936311728"/>
                    </a:ext>
                  </a:extLst>
                </a:gridCol>
                <a:gridCol w="797859">
                  <a:extLst>
                    <a:ext uri="{9D8B030D-6E8A-4147-A177-3AD203B41FA5}">
                      <a16:colId xmlns:a16="http://schemas.microsoft.com/office/drawing/2014/main" val="2419987787"/>
                    </a:ext>
                  </a:extLst>
                </a:gridCol>
                <a:gridCol w="526252">
                  <a:extLst>
                    <a:ext uri="{9D8B030D-6E8A-4147-A177-3AD203B41FA5}">
                      <a16:colId xmlns:a16="http://schemas.microsoft.com/office/drawing/2014/main" val="3678802873"/>
                    </a:ext>
                  </a:extLst>
                </a:gridCol>
              </a:tblGrid>
              <a:tr h="201139">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特別パッケージ　メニュー名</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gridSpan="2">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掲載媒体・掲載面</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hMerge="1">
                  <a:txBody>
                    <a:bodyPr/>
                    <a:lstStyle/>
                    <a:p>
                      <a:endParaRPr kumimoji="1" lang="ja-JP" alt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a:solidFill>
                            <a:srgbClr val="FFFFFF"/>
                          </a:solidFill>
                          <a:effectLst/>
                          <a:latin typeface="メイリオ" panose="020B0604030504040204" pitchFamily="50" charset="-128"/>
                          <a:ea typeface="メイリオ" panose="020B0604030504040204" pitchFamily="50" charset="-128"/>
                        </a:rPr>
                        <a:t>表示形式</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枠数</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a:solidFill>
                            <a:srgbClr val="FFFFFF"/>
                          </a:solidFill>
                          <a:effectLst/>
                          <a:latin typeface="メイリオ" panose="020B0604030504040204" pitchFamily="50" charset="-128"/>
                          <a:ea typeface="メイリオ" panose="020B0604030504040204" pitchFamily="50" charset="-128"/>
                        </a:rPr>
                        <a:t>期間</a:t>
                      </a:r>
                      <a:r>
                        <a:rPr lang="en-US" altLang="ja-JP" sz="800" b="0" i="0" u="none" strike="noStrike">
                          <a:solidFill>
                            <a:srgbClr val="FFFFFF"/>
                          </a:solidFill>
                          <a:effectLst/>
                          <a:latin typeface="メイリオ" panose="020B0604030504040204" pitchFamily="50" charset="-128"/>
                          <a:ea typeface="メイリオ" panose="020B0604030504040204" pitchFamily="50" charset="-128"/>
                        </a:rPr>
                        <a:t>/</a:t>
                      </a:r>
                      <a:r>
                        <a:rPr lang="ja-JP" altLang="en-US" sz="800" b="0" i="0" u="none" strike="noStrike">
                          <a:solidFill>
                            <a:srgbClr val="FFFFFF"/>
                          </a:solidFill>
                          <a:effectLst/>
                          <a:latin typeface="メイリオ" panose="020B0604030504040204" pitchFamily="50" charset="-128"/>
                          <a:ea typeface="メイリオ" panose="020B0604030504040204" pitchFamily="50" charset="-128"/>
                        </a:rPr>
                        <a:t>回数</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zh-CN" altLang="en-US" sz="800" b="0" i="0" u="none" strike="noStrike">
                          <a:solidFill>
                            <a:srgbClr val="FFFFFF"/>
                          </a:solidFill>
                          <a:effectLst/>
                          <a:latin typeface="メイリオ" panose="020B0604030504040204" pitchFamily="50" charset="-128"/>
                          <a:ea typeface="メイリオ" panose="020B0604030504040204" pitchFamily="50" charset="-128"/>
                        </a:rPr>
                        <a:t>想定表示回数</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料金</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a:solidFill>
                            <a:srgbClr val="FFFFFF"/>
                          </a:solidFill>
                          <a:effectLst/>
                          <a:latin typeface="メイリオ" panose="020B0604030504040204" pitchFamily="50" charset="-128"/>
                          <a:ea typeface="メイリオ" panose="020B0604030504040204" pitchFamily="50" charset="-128"/>
                        </a:rPr>
                        <a:t>備考</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extLst>
                  <a:ext uri="{0D108BD9-81ED-4DB2-BD59-A6C34878D82A}">
                    <a16:rowId xmlns:a16="http://schemas.microsoft.com/office/drawing/2014/main" val="3398910277"/>
                  </a:ext>
                </a:extLst>
              </a:tr>
              <a:tr h="402278">
                <a:tc rowSpan="2">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ダブルビルボードパック</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日経メディカル </a:t>
                      </a: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Online</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ローテーション</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65,000imp</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¥2,500,000</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期間保証</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5394598"/>
                  </a:ext>
                </a:extLst>
              </a:tr>
              <a:tr h="339557">
                <a:tc vMerge="1">
                  <a:txBody>
                    <a:bodyPr/>
                    <a:lstStyle/>
                    <a:p>
                      <a:endParaRPr kumimoji="1" lang="ja-JP" alt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日経ドラッグインフォメーション </a:t>
                      </a: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Online</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期間中掲載</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kumimoji="1" lang="ja-JP" alt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kumimoji="1" lang="ja-JP" alt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40,000imp</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kumimoji="1" lang="ja-JP" alt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kumimoji="1" lang="ja-JP" alt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8698837"/>
                  </a:ext>
                </a:extLst>
              </a:tr>
              <a:tr h="339557">
                <a:tc rowSpan="2">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ファーストビュージャック</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NMO </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エントランスアド</a:t>
                      </a:r>
                      <a:endPar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期間中掲載</a:t>
                      </a:r>
                      <a:b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b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枠買い切り</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endPar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115,000imp</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\6,000,000</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期間保証</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2619430"/>
                  </a:ext>
                </a:extLst>
              </a:tr>
              <a:tr h="339557">
                <a:tc vMerge="1">
                  <a:txBody>
                    <a:bodyPr/>
                    <a:lstStyle/>
                    <a:p>
                      <a:pPr algn="ctr" fontAlgn="ctr"/>
                      <a:endPar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NMO </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ビルボード</a:t>
                      </a:r>
                      <a:endPar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gn="ctr" fontAlgn="ctr"/>
                      <a:endPar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gn="ctr" fontAlgn="ctr"/>
                      <a:endPar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gn="ctr" fontAlgn="ctr"/>
                      <a:endPar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gn="r" fontAlgn="ctr"/>
                      <a:endParaRPr 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gn="r" fontAlgn="ctr"/>
                      <a:endPar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gn="ctr" fontAlgn="ctr"/>
                      <a:endPar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2577616"/>
                  </a:ext>
                </a:extLst>
              </a:tr>
            </a:tbl>
          </a:graphicData>
        </a:graphic>
      </p:graphicFrame>
      <p:graphicFrame>
        <p:nvGraphicFramePr>
          <p:cNvPr id="3" name="表 2">
            <a:extLst>
              <a:ext uri="{FF2B5EF4-FFF2-40B4-BE49-F238E27FC236}">
                <a16:creationId xmlns:a16="http://schemas.microsoft.com/office/drawing/2014/main" id="{FFD0ECC1-384F-4CCA-AB3F-DEC72C7607CF}"/>
              </a:ext>
            </a:extLst>
          </p:cNvPr>
          <p:cNvGraphicFramePr>
            <a:graphicFrameLocks noGrp="1"/>
          </p:cNvGraphicFramePr>
          <p:nvPr>
            <p:extLst>
              <p:ext uri="{D42A27DB-BD31-4B8C-83A1-F6EECF244321}">
                <p14:modId xmlns:p14="http://schemas.microsoft.com/office/powerpoint/2010/main" val="2067051515"/>
              </p:ext>
            </p:extLst>
          </p:nvPr>
        </p:nvGraphicFramePr>
        <p:xfrm>
          <a:off x="263524" y="1076706"/>
          <a:ext cx="8608870" cy="2125980"/>
        </p:xfrm>
        <a:graphic>
          <a:graphicData uri="http://schemas.openxmlformats.org/drawingml/2006/table">
            <a:tbl>
              <a:tblPr firstRow="1" bandRow="1">
                <a:tableStyleId>{5C22544A-7EE6-4342-B048-85BDC9FD1C3A}</a:tableStyleId>
              </a:tblPr>
              <a:tblGrid>
                <a:gridCol w="1800407">
                  <a:extLst>
                    <a:ext uri="{9D8B030D-6E8A-4147-A177-3AD203B41FA5}">
                      <a16:colId xmlns:a16="http://schemas.microsoft.com/office/drawing/2014/main" val="2622490228"/>
                    </a:ext>
                  </a:extLst>
                </a:gridCol>
                <a:gridCol w="1877284">
                  <a:extLst>
                    <a:ext uri="{9D8B030D-6E8A-4147-A177-3AD203B41FA5}">
                      <a16:colId xmlns:a16="http://schemas.microsoft.com/office/drawing/2014/main" val="1403661840"/>
                    </a:ext>
                  </a:extLst>
                </a:gridCol>
                <a:gridCol w="1194362">
                  <a:extLst>
                    <a:ext uri="{9D8B030D-6E8A-4147-A177-3AD203B41FA5}">
                      <a16:colId xmlns:a16="http://schemas.microsoft.com/office/drawing/2014/main" val="3614187439"/>
                    </a:ext>
                  </a:extLst>
                </a:gridCol>
                <a:gridCol w="342935">
                  <a:extLst>
                    <a:ext uri="{9D8B030D-6E8A-4147-A177-3AD203B41FA5}">
                      <a16:colId xmlns:a16="http://schemas.microsoft.com/office/drawing/2014/main" val="1938343908"/>
                    </a:ext>
                  </a:extLst>
                </a:gridCol>
                <a:gridCol w="697697">
                  <a:extLst>
                    <a:ext uri="{9D8B030D-6E8A-4147-A177-3AD203B41FA5}">
                      <a16:colId xmlns:a16="http://schemas.microsoft.com/office/drawing/2014/main" val="2865343563"/>
                    </a:ext>
                  </a:extLst>
                </a:gridCol>
                <a:gridCol w="946030">
                  <a:extLst>
                    <a:ext uri="{9D8B030D-6E8A-4147-A177-3AD203B41FA5}">
                      <a16:colId xmlns:a16="http://schemas.microsoft.com/office/drawing/2014/main" val="496886621"/>
                    </a:ext>
                  </a:extLst>
                </a:gridCol>
                <a:gridCol w="1087934">
                  <a:extLst>
                    <a:ext uri="{9D8B030D-6E8A-4147-A177-3AD203B41FA5}">
                      <a16:colId xmlns:a16="http://schemas.microsoft.com/office/drawing/2014/main" val="3879340744"/>
                    </a:ext>
                  </a:extLst>
                </a:gridCol>
                <a:gridCol w="662221">
                  <a:extLst>
                    <a:ext uri="{9D8B030D-6E8A-4147-A177-3AD203B41FA5}">
                      <a16:colId xmlns:a16="http://schemas.microsoft.com/office/drawing/2014/main" val="3529264765"/>
                    </a:ext>
                  </a:extLst>
                </a:gridCol>
              </a:tblGrid>
              <a:tr h="0">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メニュー名</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掲載面</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a:solidFill>
                            <a:srgbClr val="FFFFFF"/>
                          </a:solidFill>
                          <a:effectLst/>
                          <a:latin typeface="メイリオ" panose="020B0604030504040204" pitchFamily="50" charset="-128"/>
                          <a:ea typeface="メイリオ" panose="020B0604030504040204" pitchFamily="50" charset="-128"/>
                        </a:rPr>
                        <a:t>表示形式</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a:solidFill>
                            <a:srgbClr val="FFFFFF"/>
                          </a:solidFill>
                          <a:effectLst/>
                          <a:latin typeface="メイリオ" panose="020B0604030504040204" pitchFamily="50" charset="-128"/>
                          <a:ea typeface="メイリオ" panose="020B0604030504040204" pitchFamily="50" charset="-128"/>
                        </a:rPr>
                        <a:t>枠数</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a:solidFill>
                            <a:srgbClr val="FFFFFF"/>
                          </a:solidFill>
                          <a:effectLst/>
                          <a:latin typeface="メイリオ" panose="020B0604030504040204" pitchFamily="50" charset="-128"/>
                          <a:ea typeface="メイリオ" panose="020B0604030504040204" pitchFamily="50" charset="-128"/>
                        </a:rPr>
                        <a:t>期間</a:t>
                      </a:r>
                      <a:r>
                        <a:rPr lang="en-US" altLang="ja-JP" sz="800" b="0" i="0" u="none" strike="noStrike">
                          <a:solidFill>
                            <a:srgbClr val="FFFFFF"/>
                          </a:solidFill>
                          <a:effectLst/>
                          <a:latin typeface="メイリオ" panose="020B0604030504040204" pitchFamily="50" charset="-128"/>
                          <a:ea typeface="メイリオ" panose="020B0604030504040204" pitchFamily="50" charset="-128"/>
                        </a:rPr>
                        <a:t>/</a:t>
                      </a:r>
                      <a:r>
                        <a:rPr lang="ja-JP" altLang="en-US" sz="800" b="0" i="0" u="none" strike="noStrike">
                          <a:solidFill>
                            <a:srgbClr val="FFFFFF"/>
                          </a:solidFill>
                          <a:effectLst/>
                          <a:latin typeface="メイリオ" panose="020B0604030504040204" pitchFamily="50" charset="-128"/>
                          <a:ea typeface="メイリオ" panose="020B0604030504040204" pitchFamily="50" charset="-128"/>
                        </a:rPr>
                        <a:t>回数</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zh-CN" altLang="en-US" sz="800" b="0" i="0" u="none" strike="noStrike" dirty="0">
                          <a:solidFill>
                            <a:srgbClr val="FFFFFF"/>
                          </a:solidFill>
                          <a:effectLst/>
                          <a:latin typeface="メイリオ" panose="020B0604030504040204" pitchFamily="50" charset="-128"/>
                          <a:ea typeface="メイリオ" panose="020B0604030504040204" pitchFamily="50" charset="-128"/>
                        </a:rPr>
                        <a:t>想定表示回数</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料金</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a:solidFill>
                            <a:srgbClr val="FFFFFF"/>
                          </a:solidFill>
                          <a:effectLst/>
                          <a:latin typeface="メイリオ" panose="020B0604030504040204" pitchFamily="50" charset="-128"/>
                          <a:ea typeface="メイリオ" panose="020B0604030504040204" pitchFamily="50" charset="-128"/>
                        </a:rPr>
                        <a:t>備考</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extLst>
                  <a:ext uri="{0D108BD9-81ED-4DB2-BD59-A6C34878D82A}">
                    <a16:rowId xmlns:a16="http://schemas.microsoft.com/office/drawing/2014/main" val="1421410326"/>
                  </a:ext>
                </a:extLst>
              </a:tr>
              <a:tr h="0">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エントランスアド</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endPar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ローテーション</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65,000imp</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¥3,000,000</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期間保証</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8744603"/>
                  </a:ext>
                </a:extLst>
              </a:tr>
              <a:tr h="0">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ビルボード</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endPar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ローテーション</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65,000imp</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¥2,000,000</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期間保証</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1011795"/>
                  </a:ext>
                </a:extLst>
              </a:tr>
              <a:tr h="0">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第１レクタングル</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ローテーション</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180,000imp</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¥700,000</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期間保証</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7279760"/>
                  </a:ext>
                </a:extLst>
              </a:tr>
              <a:tr h="0">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第２レクタングル</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ローテーション</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2</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180,000imp</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¥400,000</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期間保証</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3471393"/>
                  </a:ext>
                </a:extLst>
              </a:tr>
              <a:tr h="0">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テキストアド</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貼り付け</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4</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360,000imp</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¥150,000</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期間保証</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7724975"/>
                  </a:ext>
                </a:extLst>
              </a:tr>
              <a:tr h="0">
                <a:tc>
                  <a:txBody>
                    <a:bodyPr/>
                    <a:lstStyle/>
                    <a:p>
                      <a:pPr algn="l"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180000"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8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4509510"/>
                  </a:ext>
                </a:extLst>
              </a:tr>
              <a:tr h="0">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タイアップサイト（掲載費）</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4</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¥1,500,000</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期間保証</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0227469"/>
                  </a:ext>
                </a:extLst>
              </a:tr>
              <a:tr h="0">
                <a:tc>
                  <a:txBody>
                    <a:bodyPr/>
                    <a:lstStyle/>
                    <a:p>
                      <a:pPr algn="l"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0032763"/>
                  </a:ext>
                </a:extLst>
              </a:tr>
              <a:tr h="0">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メール媒体名</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メニュー名</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配信頻度</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枠数</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期間</a:t>
                      </a:r>
                      <a:r>
                        <a:rPr lang="en-US" altLang="ja-JP" sz="800" b="0" i="0" u="none" strike="noStrike" dirty="0">
                          <a:solidFill>
                            <a:srgbClr val="FFFFFF"/>
                          </a:solidFill>
                          <a:effectLst/>
                          <a:latin typeface="メイリオ" panose="020B0604030504040204" pitchFamily="50" charset="-128"/>
                          <a:ea typeface="メイリオ" panose="020B0604030504040204" pitchFamily="50" charset="-128"/>
                        </a:rPr>
                        <a:t>/</a:t>
                      </a: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回数</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想定配信数</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料金</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備考</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extLst>
                  <a:ext uri="{0D108BD9-81ED-4DB2-BD59-A6C34878D82A}">
                    <a16:rowId xmlns:a16="http://schemas.microsoft.com/office/drawing/2014/main" val="1442831748"/>
                  </a:ext>
                </a:extLst>
              </a:tr>
              <a:tr h="0">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日経メディカル メール</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ヘッダー</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毎週火・木曜日</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3</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回</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約</a:t>
                      </a: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610,000</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通</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¥300,000</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4205288"/>
                  </a:ext>
                </a:extLst>
              </a:tr>
              <a:tr h="0">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日経メディカル メール</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センター</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毎週火・木曜日</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3</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回</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約</a:t>
                      </a: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610,000</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通</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¥150,000</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4049094"/>
                  </a:ext>
                </a:extLst>
              </a:tr>
            </a:tbl>
          </a:graphicData>
        </a:graphic>
      </p:graphicFrame>
      <p:sp>
        <p:nvSpPr>
          <p:cNvPr id="2051" name="Text Box 13"/>
          <p:cNvSpPr txBox="1">
            <a:spLocks noChangeArrowheads="1"/>
          </p:cNvSpPr>
          <p:nvPr/>
        </p:nvSpPr>
        <p:spPr bwMode="auto">
          <a:xfrm>
            <a:off x="522533" y="285750"/>
            <a:ext cx="6950075" cy="457200"/>
          </a:xfrm>
          <a:prstGeom prst="rect">
            <a:avLst/>
          </a:prstGeom>
          <a:noFill/>
          <a:ln w="9525">
            <a:noFill/>
            <a:miter lim="800000"/>
            <a:headEnd/>
            <a:tailEnd/>
          </a:ln>
        </p:spPr>
        <p:txBody>
          <a:bodyPr>
            <a:spAutoFit/>
          </a:bodyPr>
          <a:lstStyle/>
          <a:p>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日経メディカル </a:t>
            </a:r>
            <a:r>
              <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rPr>
              <a:t>Online</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　広告メニュー　一覧</a:t>
            </a:r>
            <a:endPar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263524" y="5480221"/>
            <a:ext cx="8621871" cy="784830"/>
          </a:xfrm>
          <a:prstGeom prst="rect">
            <a:avLst/>
          </a:prstGeom>
          <a:solidFill>
            <a:srgbClr val="002C92"/>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r>
              <a:rPr kumimoji="1" lang="ja-JP" altLang="en-US" sz="1500" b="1" dirty="0">
                <a:latin typeface="メイリオ" panose="020B0604030504040204" pitchFamily="50" charset="-128"/>
                <a:ea typeface="メイリオ" panose="020B0604030504040204" pitchFamily="50" charset="-128"/>
              </a:rPr>
              <a:t>日経メディカル </a:t>
            </a:r>
            <a:r>
              <a:rPr kumimoji="1" lang="en-US" altLang="ja-JP" sz="1500" b="1" dirty="0">
                <a:latin typeface="メイリオ" panose="020B0604030504040204" pitchFamily="50" charset="-128"/>
                <a:ea typeface="メイリオ" panose="020B0604030504040204" pitchFamily="50" charset="-128"/>
              </a:rPr>
              <a:t>Online</a:t>
            </a:r>
            <a:r>
              <a:rPr kumimoji="1" lang="ja-JP" altLang="en-US" sz="1500" b="1" dirty="0">
                <a:latin typeface="メイリオ" panose="020B0604030504040204" pitchFamily="50" charset="-128"/>
                <a:ea typeface="メイリオ" panose="020B0604030504040204" pitchFamily="50" charset="-128"/>
              </a:rPr>
              <a:t>のサイト内広告はすべて、会</a:t>
            </a:r>
            <a:r>
              <a:rPr lang="ja-JP" altLang="en-US" sz="1500" b="1" dirty="0">
                <a:latin typeface="メイリオ" panose="020B0604030504040204" pitchFamily="50" charset="-128"/>
                <a:ea typeface="メイリオ" panose="020B0604030504040204" pitchFamily="50" charset="-128"/>
              </a:rPr>
              <a:t>員読者がログイン時にのみ掲載されます。</a:t>
            </a:r>
            <a:endParaRPr lang="en-US" altLang="ja-JP" sz="1500" b="1" dirty="0">
              <a:latin typeface="メイリオ" panose="020B0604030504040204" pitchFamily="50" charset="-128"/>
              <a:ea typeface="メイリオ" panose="020B0604030504040204" pitchFamily="50" charset="-128"/>
            </a:endParaRPr>
          </a:p>
          <a:p>
            <a:r>
              <a:rPr lang="ja-JP" altLang="en-US" sz="1500" b="1" dirty="0">
                <a:latin typeface="メイリオ" panose="020B0604030504040204" pitchFamily="50" charset="-128"/>
                <a:ea typeface="メイリオ" panose="020B0604030504040204" pitchFamily="50" charset="-128"/>
              </a:rPr>
              <a:t>非</a:t>
            </a:r>
            <a:r>
              <a:rPr kumimoji="1" lang="ja-JP" altLang="en-US" sz="1500" b="1" dirty="0">
                <a:latin typeface="メイリオ" panose="020B0604030504040204" pitchFamily="50" charset="-128"/>
                <a:ea typeface="メイリオ" panose="020B0604030504040204" pitchFamily="50" charset="-128"/>
              </a:rPr>
              <a:t>ログイン時には掲載されません。</a:t>
            </a:r>
            <a:endParaRPr kumimoji="1" lang="en-US" altLang="ja-JP" sz="1500" b="1" dirty="0">
              <a:latin typeface="メイリオ" panose="020B0604030504040204" pitchFamily="50" charset="-128"/>
              <a:ea typeface="メイリオ" panose="020B0604030504040204" pitchFamily="50" charset="-128"/>
            </a:endParaRPr>
          </a:p>
          <a:p>
            <a:r>
              <a:rPr lang="ja-JP" altLang="en-US" sz="1500" b="1" dirty="0">
                <a:solidFill>
                  <a:schemeClr val="bg1"/>
                </a:solidFill>
                <a:latin typeface="メイリオ" panose="020B0604030504040204" pitchFamily="50" charset="-128"/>
                <a:ea typeface="メイリオ" panose="020B0604030504040204" pitchFamily="50" charset="-128"/>
              </a:rPr>
              <a:t>メール広告につきましては、読者のログイン／非ログインに関係なく掲載されます。</a:t>
            </a:r>
          </a:p>
        </p:txBody>
      </p:sp>
      <p:sp>
        <p:nvSpPr>
          <p:cNvPr id="6" name="テキスト ボックス 42">
            <a:extLst>
              <a:ext uri="{FF2B5EF4-FFF2-40B4-BE49-F238E27FC236}">
                <a16:creationId xmlns:a16="http://schemas.microsoft.com/office/drawing/2014/main" id="{73405F55-D224-48ED-AED2-F7315E61ECFE}"/>
              </a:ext>
            </a:extLst>
          </p:cNvPr>
          <p:cNvSpPr txBox="1">
            <a:spLocks noChangeArrowheads="1"/>
          </p:cNvSpPr>
          <p:nvPr/>
        </p:nvSpPr>
        <p:spPr bwMode="auto">
          <a:xfrm>
            <a:off x="3568823" y="5107944"/>
            <a:ext cx="5415383" cy="230832"/>
          </a:xfrm>
          <a:prstGeom prst="rect">
            <a:avLst/>
          </a:prstGeom>
          <a:noFill/>
          <a:ln w="9525">
            <a:noFill/>
            <a:miter lim="800000"/>
            <a:headEnd/>
            <a:tailEnd/>
          </a:ln>
        </p:spPr>
        <p:txBody>
          <a:bodyPr wrap="square">
            <a:spAutoFit/>
          </a:bodyPr>
          <a:lstStyle/>
          <a:p>
            <a:pPr algn="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「エントランスアド」、「ビルボード」はフリークエンシーコントロール設定枠です。</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3">
            <a:extLst>
              <a:ext uri="{FF2B5EF4-FFF2-40B4-BE49-F238E27FC236}">
                <a16:creationId xmlns:a16="http://schemas.microsoft.com/office/drawing/2014/main" id="{87428A95-BE68-4A41-B1AD-370E6A4B87DA}"/>
              </a:ext>
            </a:extLst>
          </p:cNvPr>
          <p:cNvSpPr txBox="1">
            <a:spLocks noChangeArrowheads="1"/>
          </p:cNvSpPr>
          <p:nvPr/>
        </p:nvSpPr>
        <p:spPr bwMode="auto">
          <a:xfrm>
            <a:off x="522533" y="285750"/>
            <a:ext cx="7786687" cy="461665"/>
          </a:xfrm>
          <a:prstGeom prst="rect">
            <a:avLst/>
          </a:prstGeom>
          <a:noFill/>
          <a:ln w="9525">
            <a:noFill/>
            <a:miter lim="800000"/>
            <a:headEnd/>
            <a:tailEnd/>
          </a:ln>
        </p:spPr>
        <p:txBody>
          <a:bodyPr>
            <a:spAutoFit/>
          </a:bodyPr>
          <a:lstStyle/>
          <a:p>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エントランスアド</a:t>
            </a:r>
            <a:endPar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aphicFrame>
        <p:nvGraphicFramePr>
          <p:cNvPr id="6" name="表 5">
            <a:extLst>
              <a:ext uri="{FF2B5EF4-FFF2-40B4-BE49-F238E27FC236}">
                <a16:creationId xmlns:a16="http://schemas.microsoft.com/office/drawing/2014/main" id="{5E546857-2A18-49E9-8BDE-ADD633268D7F}"/>
              </a:ext>
            </a:extLst>
          </p:cNvPr>
          <p:cNvGraphicFramePr>
            <a:graphicFrameLocks noGrp="1"/>
          </p:cNvGraphicFramePr>
          <p:nvPr>
            <p:extLst>
              <p:ext uri="{D42A27DB-BD31-4B8C-83A1-F6EECF244321}">
                <p14:modId xmlns:p14="http://schemas.microsoft.com/office/powerpoint/2010/main" val="2780675922"/>
              </p:ext>
            </p:extLst>
          </p:nvPr>
        </p:nvGraphicFramePr>
        <p:xfrm>
          <a:off x="3492500" y="1352550"/>
          <a:ext cx="5384800" cy="3568065"/>
        </p:xfrm>
        <a:graphic>
          <a:graphicData uri="http://schemas.openxmlformats.org/drawingml/2006/table">
            <a:tbl>
              <a:tblPr firstRow="1" bandRow="1">
                <a:tableStyleId>{5C22544A-7EE6-4342-B048-85BDC9FD1C3A}</a:tableStyleId>
              </a:tblPr>
              <a:tblGrid>
                <a:gridCol w="1243330">
                  <a:extLst>
                    <a:ext uri="{9D8B030D-6E8A-4147-A177-3AD203B41FA5}">
                      <a16:colId xmlns:a16="http://schemas.microsoft.com/office/drawing/2014/main" val="2414073616"/>
                    </a:ext>
                  </a:extLst>
                </a:gridCol>
                <a:gridCol w="4141470">
                  <a:extLst>
                    <a:ext uri="{9D8B030D-6E8A-4147-A177-3AD203B41FA5}">
                      <a16:colId xmlns:a16="http://schemas.microsoft.com/office/drawing/2014/main" val="1439883043"/>
                    </a:ext>
                  </a:extLst>
                </a:gridCol>
              </a:tblGrid>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媒体名</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日経メディカル </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Online</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0650768"/>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メニュー名</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エントランスアド</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8657507"/>
                  </a:ext>
                </a:extLst>
              </a:tr>
              <a:tr h="1299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掲載面</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5291434"/>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表示形式</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ローテーション</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6236643"/>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枠数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571656"/>
                  </a:ext>
                </a:extLst>
              </a:tr>
              <a:tr h="168154">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原稿サイズ</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①ヘッドバナー：左右</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1,004×</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天地</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80</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ピクセル</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/150KB</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以内</a:t>
                      </a:r>
                      <a:b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b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②③サイドバナー：左右</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145×</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天地</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600</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ピクセル</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/150KB</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以内</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4282589"/>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原稿種類</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HTML5、GIF、JPEG、PNG</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5290358"/>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掲載開始日</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毎週火曜日</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7419038"/>
                  </a:ext>
                </a:extLst>
              </a:tr>
              <a:tr h="103262">
                <a:tc>
                  <a:txBody>
                    <a:bodyPr/>
                    <a:lstStyle/>
                    <a:p>
                      <a:pPr algn="l" fontAlgn="ctr"/>
                      <a:r>
                        <a:rPr lang="zh-CN" altLang="en-US" sz="1100" b="0" i="0" u="none" strike="noStrike" dirty="0">
                          <a:solidFill>
                            <a:srgbClr val="FFFFFF"/>
                          </a:solidFill>
                          <a:effectLst/>
                          <a:latin typeface="メイリオ" panose="020B0604030504040204" pitchFamily="50" charset="-128"/>
                          <a:ea typeface="メイリオ" panose="020B0604030504040204" pitchFamily="50" charset="-128"/>
                        </a:rPr>
                        <a:t>想定表示回数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65,000imp</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4423519"/>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想定</a:t>
                      </a:r>
                      <a:r>
                        <a:rPr lang="en-US" sz="1100" b="0" i="0" u="none" strike="noStrike" dirty="0">
                          <a:solidFill>
                            <a:srgbClr val="FFFFFF"/>
                          </a:solidFill>
                          <a:effectLst/>
                          <a:latin typeface="メイリオ" panose="020B0604030504040204" pitchFamily="50" charset="-128"/>
                          <a:ea typeface="メイリオ" panose="020B0604030504040204" pitchFamily="50" charset="-128"/>
                        </a:rPr>
                        <a:t>CTR</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0.50%</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1466403"/>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期間</a:t>
                      </a:r>
                      <a:r>
                        <a:rPr lang="en-US" altLang="ja-JP" sz="1100" b="0" i="0" u="none" strike="noStrike" dirty="0">
                          <a:solidFill>
                            <a:srgbClr val="FFFFFF"/>
                          </a:solidFill>
                          <a:effectLst/>
                          <a:latin typeface="メイリオ" panose="020B0604030504040204" pitchFamily="50" charset="-128"/>
                          <a:ea typeface="メイリオ" panose="020B0604030504040204" pitchFamily="50" charset="-128"/>
                        </a:rPr>
                        <a:t>/</a:t>
                      </a: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回数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0073938"/>
                  </a:ext>
                </a:extLst>
              </a:tr>
              <a:tr h="134223">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料金</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¥3,000,000</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1381854"/>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備考</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・フリークエンシーコントロール設定あり</a:t>
                      </a:r>
                      <a:endPar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・他の広告枠と申込／入稿期限が異なります。</a:t>
                      </a:r>
                      <a:endPar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　申込期限：掲載開始</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12</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営業日前</a:t>
                      </a:r>
                      <a:endPar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　入稿期限：掲載開始</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10</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営業日前</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993256"/>
                  </a:ext>
                </a:extLst>
              </a:tr>
            </a:tbl>
          </a:graphicData>
        </a:graphic>
      </p:graphicFrame>
      <p:sp>
        <p:nvSpPr>
          <p:cNvPr id="10" name="正方形/長方形 9">
            <a:extLst>
              <a:ext uri="{FF2B5EF4-FFF2-40B4-BE49-F238E27FC236}">
                <a16:creationId xmlns:a16="http://schemas.microsoft.com/office/drawing/2014/main" id="{7DE191E7-2356-46BD-93C3-ABAD3D1A8C55}"/>
              </a:ext>
            </a:extLst>
          </p:cNvPr>
          <p:cNvSpPr/>
          <p:nvPr/>
        </p:nvSpPr>
        <p:spPr bwMode="auto">
          <a:xfrm>
            <a:off x="533835" y="1352550"/>
            <a:ext cx="2407579" cy="178882"/>
          </a:xfrm>
          <a:prstGeom prst="rect">
            <a:avLst/>
          </a:prstGeom>
          <a:solidFill>
            <a:schemeClr val="bg1">
              <a:lumMod val="95000"/>
            </a:schemeClr>
          </a:solidFill>
          <a:ln w="28575">
            <a:solidFill>
              <a:srgbClr val="FF0000"/>
            </a:solidFill>
            <a:prstDash val="sysDot"/>
            <a:miter lim="800000"/>
            <a:headEnd/>
            <a:tailEnd/>
          </a:ln>
        </p:spPr>
        <p:txBody>
          <a:bodyPr wrap="none" anchor="ctr"/>
          <a:lstStyle/>
          <a:p>
            <a:pPr algn="ctr" fontAlgn="auto">
              <a:spcBef>
                <a:spcPts val="0"/>
              </a:spcBef>
              <a:spcAft>
                <a:spcPts val="0"/>
              </a:spcAft>
              <a:defRPr/>
            </a:pPr>
            <a:r>
              <a:rPr lang="ja-JP" altLang="en-US" sz="900" b="1" dirty="0">
                <a:latin typeface="メイリオ" panose="020B0604030504040204" pitchFamily="50" charset="-128"/>
                <a:ea typeface="メイリオ" panose="020B0604030504040204" pitchFamily="50" charset="-128"/>
                <a:cs typeface="Arial" pitchFamily="34" charset="0"/>
              </a:rPr>
              <a:t>①ヘッドバナー</a:t>
            </a:r>
          </a:p>
        </p:txBody>
      </p:sp>
      <p:sp>
        <p:nvSpPr>
          <p:cNvPr id="11" name="正方形/長方形 10">
            <a:extLst>
              <a:ext uri="{FF2B5EF4-FFF2-40B4-BE49-F238E27FC236}">
                <a16:creationId xmlns:a16="http://schemas.microsoft.com/office/drawing/2014/main" id="{5A978558-DDBA-4DE8-A6DA-9139F8E2930A}"/>
              </a:ext>
            </a:extLst>
          </p:cNvPr>
          <p:cNvSpPr/>
          <p:nvPr/>
        </p:nvSpPr>
        <p:spPr bwMode="auto">
          <a:xfrm>
            <a:off x="338470" y="1352550"/>
            <a:ext cx="260409" cy="1275240"/>
          </a:xfrm>
          <a:prstGeom prst="rect">
            <a:avLst/>
          </a:prstGeom>
          <a:solidFill>
            <a:schemeClr val="bg1">
              <a:lumMod val="95000"/>
            </a:schemeClr>
          </a:solidFill>
          <a:ln w="28575">
            <a:solidFill>
              <a:srgbClr val="FF0000"/>
            </a:solidFill>
            <a:prstDash val="sysDot"/>
            <a:miter lim="800000"/>
            <a:headEnd/>
            <a:tailEnd/>
          </a:ln>
        </p:spPr>
        <p:txBody>
          <a:bodyPr vert="eaVert" wrap="none" anchor="ctr"/>
          <a:lstStyle/>
          <a:p>
            <a:pPr algn="ctr" fontAlgn="auto">
              <a:spcBef>
                <a:spcPts val="0"/>
              </a:spcBef>
              <a:spcAft>
                <a:spcPts val="0"/>
              </a:spcAft>
              <a:defRPr/>
            </a:pPr>
            <a:r>
              <a:rPr lang="ja-JP" altLang="en-US" sz="900" b="1" dirty="0">
                <a:latin typeface="メイリオ" panose="020B0604030504040204" pitchFamily="50" charset="-128"/>
                <a:ea typeface="メイリオ" panose="020B0604030504040204" pitchFamily="50" charset="-128"/>
                <a:cs typeface="Arial" pitchFamily="34" charset="0"/>
              </a:rPr>
              <a:t>②サイドバナー</a:t>
            </a:r>
            <a:endParaRPr lang="en-US" altLang="ja-JP" sz="900" b="1" dirty="0">
              <a:latin typeface="メイリオ" panose="020B0604030504040204" pitchFamily="50" charset="-128"/>
              <a:ea typeface="メイリオ" panose="020B0604030504040204" pitchFamily="50" charset="-128"/>
              <a:cs typeface="Arial" pitchFamily="34" charset="0"/>
            </a:endParaRPr>
          </a:p>
        </p:txBody>
      </p:sp>
      <p:sp>
        <p:nvSpPr>
          <p:cNvPr id="12" name="正方形/長方形 11">
            <a:extLst>
              <a:ext uri="{FF2B5EF4-FFF2-40B4-BE49-F238E27FC236}">
                <a16:creationId xmlns:a16="http://schemas.microsoft.com/office/drawing/2014/main" id="{2613C1E9-7144-4A0F-9255-BC71F2C25FD0}"/>
              </a:ext>
            </a:extLst>
          </p:cNvPr>
          <p:cNvSpPr/>
          <p:nvPr/>
        </p:nvSpPr>
        <p:spPr bwMode="auto">
          <a:xfrm>
            <a:off x="2849735" y="1352548"/>
            <a:ext cx="260409" cy="1275240"/>
          </a:xfrm>
          <a:prstGeom prst="rect">
            <a:avLst/>
          </a:prstGeom>
          <a:solidFill>
            <a:schemeClr val="bg1">
              <a:lumMod val="95000"/>
            </a:schemeClr>
          </a:solidFill>
          <a:ln w="28575">
            <a:solidFill>
              <a:srgbClr val="FF0000"/>
            </a:solidFill>
            <a:prstDash val="sysDot"/>
            <a:miter lim="800000"/>
            <a:headEnd/>
            <a:tailEnd/>
          </a:ln>
        </p:spPr>
        <p:txBody>
          <a:bodyPr vert="eaVert" wrap="none" anchor="ctr"/>
          <a:lstStyle/>
          <a:p>
            <a:pPr algn="ctr" fontAlgn="auto">
              <a:spcBef>
                <a:spcPts val="0"/>
              </a:spcBef>
              <a:spcAft>
                <a:spcPts val="0"/>
              </a:spcAft>
              <a:defRPr/>
            </a:pPr>
            <a:r>
              <a:rPr lang="ja-JP" altLang="en-US" sz="900" b="1" dirty="0">
                <a:latin typeface="メイリオ" panose="020B0604030504040204" pitchFamily="50" charset="-128"/>
                <a:ea typeface="メイリオ" panose="020B0604030504040204" pitchFamily="50" charset="-128"/>
                <a:cs typeface="Arial" pitchFamily="34" charset="0"/>
              </a:rPr>
              <a:t>③サイドバナー</a:t>
            </a:r>
            <a:endParaRPr lang="en-US" altLang="ja-JP" sz="900" b="1" dirty="0">
              <a:latin typeface="メイリオ" panose="020B0604030504040204" pitchFamily="50" charset="-128"/>
              <a:ea typeface="メイリオ" panose="020B0604030504040204" pitchFamily="50" charset="-128"/>
              <a:cs typeface="Arial" pitchFamily="34" charset="0"/>
            </a:endParaRPr>
          </a:p>
        </p:txBody>
      </p:sp>
      <p:pic>
        <p:nvPicPr>
          <p:cNvPr id="15" name="Picture 2">
            <a:extLst>
              <a:ext uri="{FF2B5EF4-FFF2-40B4-BE49-F238E27FC236}">
                <a16:creationId xmlns:a16="http://schemas.microsoft.com/office/drawing/2014/main" id="{42AA11EF-3CB5-47A9-8864-4B0B4A8233B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893" t="101" r="11885" b="74823"/>
          <a:stretch/>
        </p:blipFill>
        <p:spPr bwMode="auto">
          <a:xfrm>
            <a:off x="618854" y="1555670"/>
            <a:ext cx="2213125" cy="31761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3EEFB1E0-D01B-4DC1-B9A3-8E6FC37D5ABB}"/>
              </a:ext>
            </a:extLst>
          </p:cNvPr>
          <p:cNvSpPr txBox="1"/>
          <p:nvPr/>
        </p:nvSpPr>
        <p:spPr>
          <a:xfrm>
            <a:off x="3432106" y="4929759"/>
            <a:ext cx="5570756" cy="400110"/>
          </a:xfrm>
          <a:prstGeom prst="rect">
            <a:avLst/>
          </a:prstGeom>
          <a:noFill/>
        </p:spPr>
        <p:txBody>
          <a:bodyPr wrap="none" rtlCol="0">
            <a:spAutoFit/>
          </a:bodyPr>
          <a:lstStyle/>
          <a:p>
            <a:pPr algn="r"/>
            <a:r>
              <a:rPr kumimoji="1"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エントランスアドとビルボードは排他メニューとなりますので、同載は原則ございません。</a:t>
            </a:r>
            <a:br>
              <a:rPr lang="en-US" altLang="ja-JP" sz="1000" dirty="0">
                <a:latin typeface="メイリオ" panose="020B0604030504040204" pitchFamily="50" charset="-128"/>
                <a:ea typeface="メイリオ" panose="020B0604030504040204" pitchFamily="50" charset="-128"/>
              </a:rPr>
            </a:br>
            <a:r>
              <a:rPr kumimoji="1" lang="ja-JP" altLang="en-US" sz="1000" dirty="0">
                <a:latin typeface="メイリオ" panose="020B0604030504040204" pitchFamily="50" charset="-128"/>
                <a:ea typeface="メイリオ" panose="020B0604030504040204" pitchFamily="50" charset="-128"/>
              </a:rPr>
              <a:t>予めご了承ください。</a:t>
            </a:r>
          </a:p>
        </p:txBody>
      </p:sp>
    </p:spTree>
    <p:extLst>
      <p:ext uri="{BB962C8B-B14F-4D97-AF65-F5344CB8AC3E}">
        <p14:creationId xmlns:p14="http://schemas.microsoft.com/office/powerpoint/2010/main" val="1531278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B1BF5A3C-292D-4613-9522-A11D5884BBC3}"/>
              </a:ext>
            </a:extLst>
          </p:cNvPr>
          <p:cNvGraphicFramePr>
            <a:graphicFrameLocks noGrp="1"/>
          </p:cNvGraphicFramePr>
          <p:nvPr>
            <p:extLst>
              <p:ext uri="{D42A27DB-BD31-4B8C-83A1-F6EECF244321}">
                <p14:modId xmlns:p14="http://schemas.microsoft.com/office/powerpoint/2010/main" val="3025607201"/>
              </p:ext>
            </p:extLst>
          </p:nvPr>
        </p:nvGraphicFramePr>
        <p:xfrm>
          <a:off x="3492500" y="1352550"/>
          <a:ext cx="5384800" cy="2897505"/>
        </p:xfrm>
        <a:graphic>
          <a:graphicData uri="http://schemas.openxmlformats.org/drawingml/2006/table">
            <a:tbl>
              <a:tblPr firstRow="1" bandRow="1">
                <a:tableStyleId>{5C22544A-7EE6-4342-B048-85BDC9FD1C3A}</a:tableStyleId>
              </a:tblPr>
              <a:tblGrid>
                <a:gridCol w="1243330">
                  <a:extLst>
                    <a:ext uri="{9D8B030D-6E8A-4147-A177-3AD203B41FA5}">
                      <a16:colId xmlns:a16="http://schemas.microsoft.com/office/drawing/2014/main" val="2414073616"/>
                    </a:ext>
                  </a:extLst>
                </a:gridCol>
                <a:gridCol w="4141470">
                  <a:extLst>
                    <a:ext uri="{9D8B030D-6E8A-4147-A177-3AD203B41FA5}">
                      <a16:colId xmlns:a16="http://schemas.microsoft.com/office/drawing/2014/main" val="1439883043"/>
                    </a:ext>
                  </a:extLst>
                </a:gridCol>
              </a:tblGrid>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媒体名</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日経メディカル </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Online</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0650768"/>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メニュー名</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ビルボード</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8657507"/>
                  </a:ext>
                </a:extLst>
              </a:tr>
              <a:tr h="1299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掲載面</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5291434"/>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表示形式</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ローテーション</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6236643"/>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枠数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571656"/>
                  </a:ext>
                </a:extLst>
              </a:tr>
              <a:tr h="168154">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原稿サイズ</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左右</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970×</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天地</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250</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ピクセル</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/150KB</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以内</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4282589"/>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原稿種類</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HTML5、GIF、JPEG、PNG</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5290358"/>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掲載開始日</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毎週火曜日</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7419038"/>
                  </a:ext>
                </a:extLst>
              </a:tr>
              <a:tr h="103262">
                <a:tc>
                  <a:txBody>
                    <a:bodyPr/>
                    <a:lstStyle/>
                    <a:p>
                      <a:pPr algn="l" fontAlgn="ctr"/>
                      <a:r>
                        <a:rPr lang="zh-CN" altLang="en-US" sz="1100" b="0" i="0" u="none" strike="noStrike" dirty="0">
                          <a:solidFill>
                            <a:srgbClr val="FFFFFF"/>
                          </a:solidFill>
                          <a:effectLst/>
                          <a:latin typeface="メイリオ" panose="020B0604030504040204" pitchFamily="50" charset="-128"/>
                          <a:ea typeface="メイリオ" panose="020B0604030504040204" pitchFamily="50" charset="-128"/>
                        </a:rPr>
                        <a:t>想定表示回数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65,000imp</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4423519"/>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想定</a:t>
                      </a:r>
                      <a:r>
                        <a:rPr lang="en-US" sz="1100" b="0" i="0" u="none" strike="noStrike" dirty="0">
                          <a:solidFill>
                            <a:srgbClr val="FFFFFF"/>
                          </a:solidFill>
                          <a:effectLst/>
                          <a:latin typeface="メイリオ" panose="020B0604030504040204" pitchFamily="50" charset="-128"/>
                          <a:ea typeface="メイリオ" panose="020B0604030504040204" pitchFamily="50" charset="-128"/>
                        </a:rPr>
                        <a:t>CTR</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0.50%</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1466403"/>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期間</a:t>
                      </a:r>
                      <a:r>
                        <a:rPr lang="en-US" altLang="ja-JP" sz="1100" b="0" i="0" u="none" strike="noStrike" dirty="0">
                          <a:solidFill>
                            <a:srgbClr val="FFFFFF"/>
                          </a:solidFill>
                          <a:effectLst/>
                          <a:latin typeface="メイリオ" panose="020B0604030504040204" pitchFamily="50" charset="-128"/>
                          <a:ea typeface="メイリオ" panose="020B0604030504040204" pitchFamily="50" charset="-128"/>
                        </a:rPr>
                        <a:t>/</a:t>
                      </a: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回数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0073938"/>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料金</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¥2,000,000</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1381854"/>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備考</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・フリークエンシーコントロール設定あり</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993256"/>
                  </a:ext>
                </a:extLst>
              </a:tr>
            </a:tbl>
          </a:graphicData>
        </a:graphic>
      </p:graphicFrame>
      <p:sp>
        <p:nvSpPr>
          <p:cNvPr id="3075" name="Text Box 13"/>
          <p:cNvSpPr txBox="1">
            <a:spLocks noChangeArrowheads="1"/>
          </p:cNvSpPr>
          <p:nvPr/>
        </p:nvSpPr>
        <p:spPr bwMode="auto">
          <a:xfrm>
            <a:off x="522533" y="285750"/>
            <a:ext cx="7786687" cy="461665"/>
          </a:xfrm>
          <a:prstGeom prst="rect">
            <a:avLst/>
          </a:prstGeom>
          <a:noFill/>
          <a:ln w="9525">
            <a:noFill/>
            <a:miter lim="800000"/>
            <a:headEnd/>
            <a:tailEnd/>
          </a:ln>
        </p:spPr>
        <p:txBody>
          <a:bodyPr>
            <a:spAutoFit/>
          </a:bodyPr>
          <a:lstStyle/>
          <a:p>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ビルボード</a:t>
            </a:r>
            <a:endPar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5" name="グループ化 4">
            <a:extLst>
              <a:ext uri="{FF2B5EF4-FFF2-40B4-BE49-F238E27FC236}">
                <a16:creationId xmlns:a16="http://schemas.microsoft.com/office/drawing/2014/main" id="{9DB9ABBC-021E-4CF3-B9AF-508DCD6E39AC}"/>
              </a:ext>
            </a:extLst>
          </p:cNvPr>
          <p:cNvGrpSpPr/>
          <p:nvPr/>
        </p:nvGrpSpPr>
        <p:grpSpPr>
          <a:xfrm>
            <a:off x="513655" y="1278384"/>
            <a:ext cx="2803713" cy="4057096"/>
            <a:chOff x="513655" y="1278384"/>
            <a:chExt cx="2803713" cy="4057096"/>
          </a:xfrm>
        </p:grpSpPr>
        <p:grpSp>
          <p:nvGrpSpPr>
            <p:cNvPr id="4" name="グループ化 3">
              <a:extLst>
                <a:ext uri="{FF2B5EF4-FFF2-40B4-BE49-F238E27FC236}">
                  <a16:creationId xmlns:a16="http://schemas.microsoft.com/office/drawing/2014/main" id="{007AC6C3-6496-4B1B-9542-7DD5E0C18167}"/>
                </a:ext>
              </a:extLst>
            </p:cNvPr>
            <p:cNvGrpSpPr/>
            <p:nvPr/>
          </p:nvGrpSpPr>
          <p:grpSpPr>
            <a:xfrm>
              <a:off x="513655" y="1352550"/>
              <a:ext cx="2803713" cy="3981938"/>
              <a:chOff x="513655" y="1352550"/>
              <a:chExt cx="2803713" cy="3981938"/>
            </a:xfrm>
          </p:grpSpPr>
          <p:pic>
            <p:nvPicPr>
              <p:cNvPr id="9" name="Picture 2">
                <a:extLst>
                  <a:ext uri="{FF2B5EF4-FFF2-40B4-BE49-F238E27FC236}">
                    <a16:creationId xmlns:a16="http://schemas.microsoft.com/office/drawing/2014/main" id="{C5036284-CBC6-46C2-B3CD-B227F60D3A9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893" t="102" r="11885" b="97019"/>
              <a:stretch/>
            </p:blipFill>
            <p:spPr bwMode="auto">
              <a:xfrm>
                <a:off x="515428" y="1352550"/>
                <a:ext cx="2801940" cy="46166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587B0E59-3458-4D1A-A0AF-B46335FA52D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893" t="3090" r="11885" b="79324"/>
              <a:stretch/>
            </p:blipFill>
            <p:spPr bwMode="auto">
              <a:xfrm>
                <a:off x="513655" y="2514347"/>
                <a:ext cx="2801940" cy="282014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正方形/長方形 9">
                <a:extLst>
                  <a:ext uri="{FF2B5EF4-FFF2-40B4-BE49-F238E27FC236}">
                    <a16:creationId xmlns:a16="http://schemas.microsoft.com/office/drawing/2014/main" id="{4E110AA5-97AF-4F0E-9B98-355F0CDDC33E}"/>
                  </a:ext>
                </a:extLst>
              </p:cNvPr>
              <p:cNvSpPr/>
              <p:nvPr/>
            </p:nvSpPr>
            <p:spPr>
              <a:xfrm>
                <a:off x="600335" y="1814215"/>
                <a:ext cx="2628580" cy="700132"/>
              </a:xfrm>
              <a:prstGeom prst="rect">
                <a:avLst/>
              </a:prstGeom>
              <a:solidFill>
                <a:schemeClr val="bg1">
                  <a:lumMod val="85000"/>
                </a:scheme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ビルボード</a:t>
                </a:r>
              </a:p>
            </p:txBody>
          </p:sp>
        </p:grpSp>
        <p:sp>
          <p:nvSpPr>
            <p:cNvPr id="3" name="正方形/長方形 2">
              <a:extLst>
                <a:ext uri="{FF2B5EF4-FFF2-40B4-BE49-F238E27FC236}">
                  <a16:creationId xmlns:a16="http://schemas.microsoft.com/office/drawing/2014/main" id="{F63C5542-082C-4279-AE9C-333F78CA584E}"/>
                </a:ext>
              </a:extLst>
            </p:cNvPr>
            <p:cNvSpPr/>
            <p:nvPr/>
          </p:nvSpPr>
          <p:spPr>
            <a:xfrm>
              <a:off x="522533" y="1278384"/>
              <a:ext cx="2779960" cy="4057096"/>
            </a:xfrm>
            <a:prstGeom prst="rect">
              <a:avLst/>
            </a:prstGeom>
            <a:noFill/>
            <a:ln w="127">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テキスト ボックス 11">
            <a:extLst>
              <a:ext uri="{FF2B5EF4-FFF2-40B4-BE49-F238E27FC236}">
                <a16:creationId xmlns:a16="http://schemas.microsoft.com/office/drawing/2014/main" id="{76C8B743-A47D-4F46-A041-0D4A8828E8CE}"/>
              </a:ext>
            </a:extLst>
          </p:cNvPr>
          <p:cNvSpPr txBox="1"/>
          <p:nvPr/>
        </p:nvSpPr>
        <p:spPr>
          <a:xfrm>
            <a:off x="3432106" y="4290566"/>
            <a:ext cx="5570756" cy="400110"/>
          </a:xfrm>
          <a:prstGeom prst="rect">
            <a:avLst/>
          </a:prstGeom>
          <a:noFill/>
        </p:spPr>
        <p:txBody>
          <a:bodyPr wrap="none" rtlCol="0">
            <a:spAutoFit/>
          </a:bodyPr>
          <a:lstStyle/>
          <a:p>
            <a:pPr algn="r"/>
            <a:r>
              <a:rPr kumimoji="1"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エントランスアドとビルボードは排他メニューとなりますので、同載は原則ございません。</a:t>
            </a:r>
            <a:br>
              <a:rPr lang="en-US" altLang="ja-JP" sz="1000" dirty="0">
                <a:latin typeface="メイリオ" panose="020B0604030504040204" pitchFamily="50" charset="-128"/>
                <a:ea typeface="メイリオ" panose="020B0604030504040204" pitchFamily="50" charset="-128"/>
              </a:rPr>
            </a:br>
            <a:r>
              <a:rPr kumimoji="1" lang="ja-JP" altLang="en-US" sz="1000" dirty="0">
                <a:latin typeface="メイリオ" panose="020B0604030504040204" pitchFamily="50" charset="-128"/>
                <a:ea typeface="メイリオ" panose="020B0604030504040204" pitchFamily="50" charset="-128"/>
              </a:rPr>
              <a:t>予めご了承ください。</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a:extLst>
              <a:ext uri="{FF2B5EF4-FFF2-40B4-BE49-F238E27FC236}">
                <a16:creationId xmlns:a16="http://schemas.microsoft.com/office/drawing/2014/main" id="{12599378-42D7-4A2B-B35A-70626243FD1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893" t="102" r="11885" b="67957"/>
          <a:stretch/>
        </p:blipFill>
        <p:spPr bwMode="auto">
          <a:xfrm>
            <a:off x="349173" y="1163403"/>
            <a:ext cx="2801940" cy="512198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124" name="Text Box 13"/>
          <p:cNvSpPr txBox="1">
            <a:spLocks noChangeArrowheads="1"/>
          </p:cNvSpPr>
          <p:nvPr/>
        </p:nvSpPr>
        <p:spPr bwMode="auto">
          <a:xfrm>
            <a:off x="478605" y="260840"/>
            <a:ext cx="7786687" cy="457200"/>
          </a:xfrm>
          <a:prstGeom prst="rect">
            <a:avLst/>
          </a:prstGeom>
          <a:noFill/>
          <a:ln w="9525">
            <a:noFill/>
            <a:miter lim="800000"/>
            <a:headEnd/>
            <a:tailEnd/>
          </a:ln>
        </p:spPr>
        <p:txBody>
          <a:bodyPr>
            <a:spAutoFit/>
          </a:bodyPr>
          <a:lstStyle/>
          <a:p>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第</a:t>
            </a:r>
            <a:r>
              <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rPr>
              <a:t>1</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＆第</a:t>
            </a:r>
            <a:r>
              <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rPr>
              <a:t>2</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レクタングル</a:t>
            </a:r>
            <a:endPar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aphicFrame>
        <p:nvGraphicFramePr>
          <p:cNvPr id="6" name="表 5">
            <a:extLst>
              <a:ext uri="{FF2B5EF4-FFF2-40B4-BE49-F238E27FC236}">
                <a16:creationId xmlns:a16="http://schemas.microsoft.com/office/drawing/2014/main" id="{404DB658-3B36-4032-8857-02FB2FCADD12}"/>
              </a:ext>
            </a:extLst>
          </p:cNvPr>
          <p:cNvGraphicFramePr>
            <a:graphicFrameLocks noGrp="1"/>
          </p:cNvGraphicFramePr>
          <p:nvPr>
            <p:extLst>
              <p:ext uri="{D42A27DB-BD31-4B8C-83A1-F6EECF244321}">
                <p14:modId xmlns:p14="http://schemas.microsoft.com/office/powerpoint/2010/main" val="382526200"/>
              </p:ext>
            </p:extLst>
          </p:nvPr>
        </p:nvGraphicFramePr>
        <p:xfrm>
          <a:off x="3492500" y="1163404"/>
          <a:ext cx="5151438" cy="2431476"/>
        </p:xfrm>
        <a:graphic>
          <a:graphicData uri="http://schemas.openxmlformats.org/drawingml/2006/table">
            <a:tbl>
              <a:tblPr firstRow="1" bandRow="1">
                <a:tableStyleId>{5C22544A-7EE6-4342-B048-85BDC9FD1C3A}</a:tableStyleId>
              </a:tblPr>
              <a:tblGrid>
                <a:gridCol w="1243330">
                  <a:extLst>
                    <a:ext uri="{9D8B030D-6E8A-4147-A177-3AD203B41FA5}">
                      <a16:colId xmlns:a16="http://schemas.microsoft.com/office/drawing/2014/main" val="2414073616"/>
                    </a:ext>
                  </a:extLst>
                </a:gridCol>
                <a:gridCol w="3908108">
                  <a:extLst>
                    <a:ext uri="{9D8B030D-6E8A-4147-A177-3AD203B41FA5}">
                      <a16:colId xmlns:a16="http://schemas.microsoft.com/office/drawing/2014/main" val="1439883043"/>
                    </a:ext>
                  </a:extLst>
                </a:gridCol>
              </a:tblGrid>
              <a:tr h="20262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媒体名</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日経メディカル </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Online</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0650768"/>
                  </a:ext>
                </a:extLst>
              </a:tr>
              <a:tr h="20262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メニュー名</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第</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レクタングル</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8657507"/>
                  </a:ext>
                </a:extLst>
              </a:tr>
              <a:tr h="20262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掲載面</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5291434"/>
                  </a:ext>
                </a:extLst>
              </a:tr>
              <a:tr h="20262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表示形式</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ローテーション</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6236643"/>
                  </a:ext>
                </a:extLst>
              </a:tr>
              <a:tr h="20262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枠数</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571656"/>
                  </a:ext>
                </a:extLst>
              </a:tr>
              <a:tr h="20262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原稿サイズ</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左右</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300×</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天地</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250</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ピクセル</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/150KB</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以内</a:t>
                      </a:r>
                      <a:endPar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4282589"/>
                  </a:ext>
                </a:extLst>
              </a:tr>
              <a:tr h="202623">
                <a:tc>
                  <a:txBody>
                    <a:bodyPr/>
                    <a:lstStyle/>
                    <a:p>
                      <a:pPr algn="l" fontAlgn="ctr"/>
                      <a:r>
                        <a:rPr lang="ja-JP" altLang="en-US" sz="1000" b="0" i="0" u="none" strike="noStrike">
                          <a:solidFill>
                            <a:srgbClr val="FFFFFF"/>
                          </a:solidFill>
                          <a:effectLst/>
                          <a:latin typeface="メイリオ" panose="020B0604030504040204" pitchFamily="50" charset="-128"/>
                          <a:ea typeface="メイリオ" panose="020B0604030504040204" pitchFamily="50" charset="-128"/>
                        </a:rPr>
                        <a:t>原稿種類</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HTML5、GIF、JPEG、PNG</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5290358"/>
                  </a:ext>
                </a:extLst>
              </a:tr>
              <a:tr h="202623">
                <a:tc>
                  <a:txBody>
                    <a:bodyPr/>
                    <a:lstStyle/>
                    <a:p>
                      <a:pPr algn="l" fontAlgn="ctr"/>
                      <a:r>
                        <a:rPr lang="ja-JP" altLang="en-US" sz="1000" b="0" i="0" u="none" strike="noStrike">
                          <a:solidFill>
                            <a:srgbClr val="FFFFFF"/>
                          </a:solidFill>
                          <a:effectLst/>
                          <a:latin typeface="メイリオ" panose="020B0604030504040204" pitchFamily="50" charset="-128"/>
                          <a:ea typeface="メイリオ" panose="020B0604030504040204" pitchFamily="50" charset="-128"/>
                        </a:rPr>
                        <a:t>掲載開始日</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毎週火曜日</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7419038"/>
                  </a:ext>
                </a:extLst>
              </a:tr>
              <a:tr h="202623">
                <a:tc>
                  <a:txBody>
                    <a:bodyPr/>
                    <a:lstStyle/>
                    <a:p>
                      <a:pPr algn="l" fontAlgn="ctr"/>
                      <a:r>
                        <a:rPr lang="zh-CN" altLang="en-US" sz="1000" b="0" i="0" u="none" strike="noStrike">
                          <a:solidFill>
                            <a:srgbClr val="FFFFFF"/>
                          </a:solidFill>
                          <a:effectLst/>
                          <a:latin typeface="メイリオ" panose="020B0604030504040204" pitchFamily="50" charset="-128"/>
                          <a:ea typeface="メイリオ" panose="020B0604030504040204" pitchFamily="50" charset="-128"/>
                        </a:rPr>
                        <a:t>想定表示回数</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180,000imp</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4423519"/>
                  </a:ext>
                </a:extLst>
              </a:tr>
              <a:tr h="202623">
                <a:tc>
                  <a:txBody>
                    <a:bodyPr/>
                    <a:lstStyle/>
                    <a:p>
                      <a:pPr algn="l" fontAlgn="ctr"/>
                      <a:r>
                        <a:rPr lang="ja-JP" altLang="en-US" sz="1000" b="0" i="0" u="none" strike="noStrike">
                          <a:solidFill>
                            <a:srgbClr val="FFFFFF"/>
                          </a:solidFill>
                          <a:effectLst/>
                          <a:latin typeface="メイリオ" panose="020B0604030504040204" pitchFamily="50" charset="-128"/>
                          <a:ea typeface="メイリオ" panose="020B0604030504040204" pitchFamily="50" charset="-128"/>
                        </a:rPr>
                        <a:t>想定</a:t>
                      </a:r>
                      <a:r>
                        <a:rPr lang="en-US" sz="1000" b="0" i="0" u="none" strike="noStrike">
                          <a:solidFill>
                            <a:srgbClr val="FFFFFF"/>
                          </a:solidFill>
                          <a:effectLst/>
                          <a:latin typeface="メイリオ" panose="020B0604030504040204" pitchFamily="50" charset="-128"/>
                          <a:ea typeface="メイリオ" panose="020B0604030504040204" pitchFamily="50" charset="-128"/>
                        </a:rPr>
                        <a:t>CTR</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0.10%</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1466403"/>
                  </a:ext>
                </a:extLst>
              </a:tr>
              <a:tr h="202623">
                <a:tc>
                  <a:txBody>
                    <a:bodyPr/>
                    <a:lstStyle/>
                    <a:p>
                      <a:pPr algn="l" fontAlgn="ctr"/>
                      <a:r>
                        <a:rPr lang="ja-JP" altLang="en-US" sz="1000" b="0" i="0" u="none" strike="noStrike">
                          <a:solidFill>
                            <a:srgbClr val="FFFFFF"/>
                          </a:solidFill>
                          <a:effectLst/>
                          <a:latin typeface="メイリオ" panose="020B0604030504040204" pitchFamily="50" charset="-128"/>
                          <a:ea typeface="メイリオ" panose="020B0604030504040204" pitchFamily="50" charset="-128"/>
                        </a:rPr>
                        <a:t>期間</a:t>
                      </a:r>
                      <a:r>
                        <a:rPr lang="en-US" altLang="ja-JP" sz="1000" b="0" i="0" u="none" strike="noStrike">
                          <a:solidFill>
                            <a:srgbClr val="FFFFFF"/>
                          </a:solidFill>
                          <a:effectLst/>
                          <a:latin typeface="メイリオ" panose="020B0604030504040204" pitchFamily="50" charset="-128"/>
                          <a:ea typeface="メイリオ" panose="020B0604030504040204" pitchFamily="50" charset="-128"/>
                        </a:rPr>
                        <a:t>/</a:t>
                      </a:r>
                      <a:r>
                        <a:rPr lang="ja-JP" altLang="en-US" sz="1000" b="0" i="0" u="none" strike="noStrike">
                          <a:solidFill>
                            <a:srgbClr val="FFFFFF"/>
                          </a:solidFill>
                          <a:effectLst/>
                          <a:latin typeface="メイリオ" panose="020B0604030504040204" pitchFamily="50" charset="-128"/>
                          <a:ea typeface="メイリオ" panose="020B0604030504040204" pitchFamily="50" charset="-128"/>
                        </a:rPr>
                        <a:t>回数</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0073938"/>
                  </a:ext>
                </a:extLst>
              </a:tr>
              <a:tr h="20262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料金</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¥700,000</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1381854"/>
                  </a:ext>
                </a:extLst>
              </a:tr>
            </a:tbl>
          </a:graphicData>
        </a:graphic>
      </p:graphicFrame>
      <p:graphicFrame>
        <p:nvGraphicFramePr>
          <p:cNvPr id="7" name="表 6">
            <a:extLst>
              <a:ext uri="{FF2B5EF4-FFF2-40B4-BE49-F238E27FC236}">
                <a16:creationId xmlns:a16="http://schemas.microsoft.com/office/drawing/2014/main" id="{62DDCF3F-3C47-427B-94E9-20C4C2207F2C}"/>
              </a:ext>
            </a:extLst>
          </p:cNvPr>
          <p:cNvGraphicFramePr>
            <a:graphicFrameLocks noGrp="1"/>
          </p:cNvGraphicFramePr>
          <p:nvPr>
            <p:extLst>
              <p:ext uri="{D42A27DB-BD31-4B8C-83A1-F6EECF244321}">
                <p14:modId xmlns:p14="http://schemas.microsoft.com/office/powerpoint/2010/main" val="3096625342"/>
              </p:ext>
            </p:extLst>
          </p:nvPr>
        </p:nvGraphicFramePr>
        <p:xfrm>
          <a:off x="3492500" y="3708484"/>
          <a:ext cx="5151438" cy="2431476"/>
        </p:xfrm>
        <a:graphic>
          <a:graphicData uri="http://schemas.openxmlformats.org/drawingml/2006/table">
            <a:tbl>
              <a:tblPr firstRow="1" bandRow="1">
                <a:tableStyleId>{5C22544A-7EE6-4342-B048-85BDC9FD1C3A}</a:tableStyleId>
              </a:tblPr>
              <a:tblGrid>
                <a:gridCol w="1243330">
                  <a:extLst>
                    <a:ext uri="{9D8B030D-6E8A-4147-A177-3AD203B41FA5}">
                      <a16:colId xmlns:a16="http://schemas.microsoft.com/office/drawing/2014/main" val="2414073616"/>
                    </a:ext>
                  </a:extLst>
                </a:gridCol>
                <a:gridCol w="3908108">
                  <a:extLst>
                    <a:ext uri="{9D8B030D-6E8A-4147-A177-3AD203B41FA5}">
                      <a16:colId xmlns:a16="http://schemas.microsoft.com/office/drawing/2014/main" val="1439883043"/>
                    </a:ext>
                  </a:extLst>
                </a:gridCol>
              </a:tblGrid>
              <a:tr h="20262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媒体名</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日経メディカル </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Online</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0650768"/>
                  </a:ext>
                </a:extLst>
              </a:tr>
              <a:tr h="20262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メニュー名</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第</a:t>
                      </a:r>
                      <a:r>
                        <a:rPr lang="en-US" altLang="ja-JP" sz="10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2</a:t>
                      </a:r>
                      <a:r>
                        <a:rPr lang="ja-JP" altLang="en-US" sz="10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レクタングル</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8657507"/>
                  </a:ext>
                </a:extLst>
              </a:tr>
              <a:tr h="20262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掲載面</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5291434"/>
                  </a:ext>
                </a:extLst>
              </a:tr>
              <a:tr h="202623">
                <a:tc>
                  <a:txBody>
                    <a:bodyPr/>
                    <a:lstStyle/>
                    <a:p>
                      <a:pPr algn="l" fontAlgn="ctr"/>
                      <a:r>
                        <a:rPr lang="ja-JP" altLang="en-US" sz="1000" b="0" i="0" u="none" strike="noStrike">
                          <a:solidFill>
                            <a:srgbClr val="FFFFFF"/>
                          </a:solidFill>
                          <a:effectLst/>
                          <a:latin typeface="メイリオ" panose="020B0604030504040204" pitchFamily="50" charset="-128"/>
                          <a:ea typeface="メイリオ" panose="020B0604030504040204" pitchFamily="50" charset="-128"/>
                        </a:rPr>
                        <a:t>表示形式</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ローテーション</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6236643"/>
                  </a:ext>
                </a:extLst>
              </a:tr>
              <a:tr h="202623">
                <a:tc>
                  <a:txBody>
                    <a:bodyPr/>
                    <a:lstStyle/>
                    <a:p>
                      <a:pPr algn="l" fontAlgn="ctr"/>
                      <a:r>
                        <a:rPr lang="ja-JP" altLang="en-US" sz="1000" b="0" i="0" u="none" strike="noStrike">
                          <a:solidFill>
                            <a:srgbClr val="FFFFFF"/>
                          </a:solidFill>
                          <a:effectLst/>
                          <a:latin typeface="メイリオ" panose="020B0604030504040204" pitchFamily="50" charset="-128"/>
                          <a:ea typeface="メイリオ" panose="020B0604030504040204" pitchFamily="50" charset="-128"/>
                        </a:rPr>
                        <a:t>枠数</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571656"/>
                  </a:ext>
                </a:extLst>
              </a:tr>
              <a:tr h="202623">
                <a:tc>
                  <a:txBody>
                    <a:bodyPr/>
                    <a:lstStyle/>
                    <a:p>
                      <a:pPr algn="l" fontAlgn="ctr"/>
                      <a:r>
                        <a:rPr lang="ja-JP" altLang="en-US" sz="1000" b="0" i="0" u="none" strike="noStrike">
                          <a:solidFill>
                            <a:srgbClr val="FFFFFF"/>
                          </a:solidFill>
                          <a:effectLst/>
                          <a:latin typeface="メイリオ" panose="020B0604030504040204" pitchFamily="50" charset="-128"/>
                          <a:ea typeface="メイリオ" panose="020B0604030504040204" pitchFamily="50" charset="-128"/>
                        </a:rPr>
                        <a:t>原稿サイズ</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左右</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300×</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天地</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250</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ピクセル</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/150KB</a:t>
                      </a:r>
                      <a:r>
                        <a:rPr lang="ja-JP" altLang="en-US" sz="10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以内</a:t>
                      </a:r>
                      <a:endPar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4282589"/>
                  </a:ext>
                </a:extLst>
              </a:tr>
              <a:tr h="20262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原稿種類</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HTML5、GIF、JPEG、PNG</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5290358"/>
                  </a:ext>
                </a:extLst>
              </a:tr>
              <a:tr h="202623">
                <a:tc>
                  <a:txBody>
                    <a:bodyPr/>
                    <a:lstStyle/>
                    <a:p>
                      <a:pPr algn="l" fontAlgn="ctr"/>
                      <a:r>
                        <a:rPr lang="ja-JP" altLang="en-US" sz="1000" b="0" i="0" u="none" strike="noStrike">
                          <a:solidFill>
                            <a:srgbClr val="FFFFFF"/>
                          </a:solidFill>
                          <a:effectLst/>
                          <a:latin typeface="メイリオ" panose="020B0604030504040204" pitchFamily="50" charset="-128"/>
                          <a:ea typeface="メイリオ" panose="020B0604030504040204" pitchFamily="50" charset="-128"/>
                        </a:rPr>
                        <a:t>掲載開始日</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毎週火曜日</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7419038"/>
                  </a:ext>
                </a:extLst>
              </a:tr>
              <a:tr h="202623">
                <a:tc>
                  <a:txBody>
                    <a:bodyPr/>
                    <a:lstStyle/>
                    <a:p>
                      <a:pPr algn="l" fontAlgn="ctr"/>
                      <a:r>
                        <a:rPr lang="zh-CN" altLang="en-US" sz="1000" b="0" i="0" u="none" strike="noStrike">
                          <a:solidFill>
                            <a:srgbClr val="FFFFFF"/>
                          </a:solidFill>
                          <a:effectLst/>
                          <a:latin typeface="メイリオ" panose="020B0604030504040204" pitchFamily="50" charset="-128"/>
                          <a:ea typeface="メイリオ" panose="020B0604030504040204" pitchFamily="50" charset="-128"/>
                        </a:rPr>
                        <a:t>想定表示回数</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180,000imp</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4423519"/>
                  </a:ext>
                </a:extLst>
              </a:tr>
              <a:tr h="202623">
                <a:tc>
                  <a:txBody>
                    <a:bodyPr/>
                    <a:lstStyle/>
                    <a:p>
                      <a:pPr algn="l" fontAlgn="ctr"/>
                      <a:r>
                        <a:rPr lang="ja-JP" altLang="en-US" sz="1000" b="0" i="0" u="none" strike="noStrike">
                          <a:solidFill>
                            <a:srgbClr val="FFFFFF"/>
                          </a:solidFill>
                          <a:effectLst/>
                          <a:latin typeface="メイリオ" panose="020B0604030504040204" pitchFamily="50" charset="-128"/>
                          <a:ea typeface="メイリオ" panose="020B0604030504040204" pitchFamily="50" charset="-128"/>
                        </a:rPr>
                        <a:t>想定</a:t>
                      </a:r>
                      <a:r>
                        <a:rPr lang="en-US" sz="1000" b="0" i="0" u="none" strike="noStrike">
                          <a:solidFill>
                            <a:srgbClr val="FFFFFF"/>
                          </a:solidFill>
                          <a:effectLst/>
                          <a:latin typeface="メイリオ" panose="020B0604030504040204" pitchFamily="50" charset="-128"/>
                          <a:ea typeface="メイリオ" panose="020B0604030504040204" pitchFamily="50" charset="-128"/>
                        </a:rPr>
                        <a:t>CTR</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0.05%</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1466403"/>
                  </a:ext>
                </a:extLst>
              </a:tr>
              <a:tr h="202623">
                <a:tc>
                  <a:txBody>
                    <a:bodyPr/>
                    <a:lstStyle/>
                    <a:p>
                      <a:pPr algn="l" fontAlgn="ctr"/>
                      <a:r>
                        <a:rPr lang="ja-JP" altLang="en-US" sz="1000" b="0" i="0" u="none" strike="noStrike">
                          <a:solidFill>
                            <a:srgbClr val="FFFFFF"/>
                          </a:solidFill>
                          <a:effectLst/>
                          <a:latin typeface="メイリオ" panose="020B0604030504040204" pitchFamily="50" charset="-128"/>
                          <a:ea typeface="メイリオ" panose="020B0604030504040204" pitchFamily="50" charset="-128"/>
                        </a:rPr>
                        <a:t>期間</a:t>
                      </a:r>
                      <a:r>
                        <a:rPr lang="en-US" altLang="ja-JP" sz="1000" b="0" i="0" u="none" strike="noStrike">
                          <a:solidFill>
                            <a:srgbClr val="FFFFFF"/>
                          </a:solidFill>
                          <a:effectLst/>
                          <a:latin typeface="メイリオ" panose="020B0604030504040204" pitchFamily="50" charset="-128"/>
                          <a:ea typeface="メイリオ" panose="020B0604030504040204" pitchFamily="50" charset="-128"/>
                        </a:rPr>
                        <a:t>/</a:t>
                      </a:r>
                      <a:r>
                        <a:rPr lang="ja-JP" altLang="en-US" sz="1000" b="0" i="0" u="none" strike="noStrike">
                          <a:solidFill>
                            <a:srgbClr val="FFFFFF"/>
                          </a:solidFill>
                          <a:effectLst/>
                          <a:latin typeface="メイリオ" panose="020B0604030504040204" pitchFamily="50" charset="-128"/>
                          <a:ea typeface="メイリオ" panose="020B0604030504040204" pitchFamily="50" charset="-128"/>
                        </a:rPr>
                        <a:t>回数</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0073938"/>
                  </a:ext>
                </a:extLst>
              </a:tr>
              <a:tr h="202623">
                <a:tc>
                  <a:txBody>
                    <a:bodyPr/>
                    <a:lstStyle/>
                    <a:p>
                      <a:pPr algn="l" fontAlgn="ctr"/>
                      <a:r>
                        <a:rPr lang="ja-JP" altLang="en-US" sz="1000" b="0" i="0" u="none" strike="noStrike">
                          <a:solidFill>
                            <a:srgbClr val="FFFFFF"/>
                          </a:solidFill>
                          <a:effectLst/>
                          <a:latin typeface="メイリオ" panose="020B0604030504040204" pitchFamily="50" charset="-128"/>
                          <a:ea typeface="メイリオ" panose="020B0604030504040204" pitchFamily="50" charset="-128"/>
                        </a:rPr>
                        <a:t>料金</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¥400,000</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1381854"/>
                  </a:ext>
                </a:extLst>
              </a:tr>
            </a:tbl>
          </a:graphicData>
        </a:graphic>
      </p:graphicFrame>
      <p:sp>
        <p:nvSpPr>
          <p:cNvPr id="11" name="正方形/長方形 10">
            <a:extLst>
              <a:ext uri="{FF2B5EF4-FFF2-40B4-BE49-F238E27FC236}">
                <a16:creationId xmlns:a16="http://schemas.microsoft.com/office/drawing/2014/main" id="{E4B08F84-F7EA-4AB6-9FF6-597C50484A70}"/>
              </a:ext>
            </a:extLst>
          </p:cNvPr>
          <p:cNvSpPr/>
          <p:nvPr/>
        </p:nvSpPr>
        <p:spPr>
          <a:xfrm>
            <a:off x="2288684" y="1660087"/>
            <a:ext cx="863903" cy="843417"/>
          </a:xfrm>
          <a:prstGeom prst="rect">
            <a:avLst/>
          </a:prstGeom>
          <a:solidFill>
            <a:schemeClr val="bg1">
              <a:lumMod val="85000"/>
            </a:scheme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第</a:t>
            </a:r>
            <a:r>
              <a:rPr lang="ja-JP" altLang="en-US" sz="1050" b="1" dirty="0">
                <a:solidFill>
                  <a:schemeClr val="tx1"/>
                </a:solidFill>
                <a:latin typeface="Meiryo UI" panose="020B0604030504040204" pitchFamily="50" charset="-128"/>
                <a:ea typeface="Meiryo UI" panose="020B0604030504040204" pitchFamily="50" charset="-128"/>
              </a:rPr>
              <a:t>１</a:t>
            </a:r>
            <a:endParaRPr kumimoji="1" lang="en-US" altLang="ja-JP" sz="1050" b="1" dirty="0">
              <a:solidFill>
                <a:schemeClr val="tx1"/>
              </a:solidFill>
              <a:latin typeface="Meiryo UI" panose="020B0604030504040204" pitchFamily="50" charset="-128"/>
              <a:ea typeface="Meiryo UI" panose="020B0604030504040204" pitchFamily="50" charset="-128"/>
            </a:endParaRPr>
          </a:p>
          <a:p>
            <a:pPr algn="ctr"/>
            <a:r>
              <a:rPr lang="ja-JP" altLang="en-US" sz="1050" b="1" dirty="0">
                <a:solidFill>
                  <a:schemeClr val="tx1"/>
                </a:solidFill>
                <a:latin typeface="Meiryo UI" panose="020B0604030504040204" pitchFamily="50" charset="-128"/>
                <a:ea typeface="Meiryo UI" panose="020B0604030504040204" pitchFamily="50" charset="-128"/>
              </a:rPr>
              <a:t>レクタングル</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CD158892-FA36-4469-9524-C6777227A9C9}"/>
              </a:ext>
            </a:extLst>
          </p:cNvPr>
          <p:cNvSpPr/>
          <p:nvPr/>
        </p:nvSpPr>
        <p:spPr>
          <a:xfrm>
            <a:off x="2288684" y="4595574"/>
            <a:ext cx="863903" cy="754949"/>
          </a:xfrm>
          <a:prstGeom prst="rect">
            <a:avLst/>
          </a:prstGeom>
          <a:solidFill>
            <a:schemeClr val="bg1">
              <a:lumMod val="85000"/>
            </a:scheme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第２</a:t>
            </a:r>
            <a:endParaRPr kumimoji="1" lang="en-US" altLang="ja-JP" sz="1050" b="1" dirty="0">
              <a:solidFill>
                <a:schemeClr val="tx1"/>
              </a:solidFill>
              <a:latin typeface="Meiryo UI" panose="020B0604030504040204" pitchFamily="50" charset="-128"/>
              <a:ea typeface="Meiryo UI" panose="020B0604030504040204" pitchFamily="50" charset="-128"/>
            </a:endParaRPr>
          </a:p>
          <a:p>
            <a:pPr algn="ctr"/>
            <a:r>
              <a:rPr lang="ja-JP" altLang="en-US" sz="1050" b="1" dirty="0">
                <a:solidFill>
                  <a:schemeClr val="tx1"/>
                </a:solidFill>
                <a:latin typeface="Meiryo UI" panose="020B0604030504040204" pitchFamily="50" charset="-128"/>
                <a:ea typeface="Meiryo UI" panose="020B0604030504040204" pitchFamily="50" charset="-128"/>
              </a:rPr>
              <a:t>レクタングル</a:t>
            </a:r>
            <a:endParaRPr lang="en-US" altLang="ja-JP" sz="1050" b="1" dirty="0">
              <a:solidFill>
                <a:schemeClr val="tx1"/>
              </a:solidFill>
              <a:latin typeface="Meiryo UI" panose="020B0604030504040204" pitchFamily="50" charset="-128"/>
              <a:ea typeface="Meiryo UI" panose="020B0604030504040204" pitchFamily="50"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a:extLst>
              <a:ext uri="{FF2B5EF4-FFF2-40B4-BE49-F238E27FC236}">
                <a16:creationId xmlns:a16="http://schemas.microsoft.com/office/drawing/2014/main" id="{82016076-24B6-498B-8D3F-063322FB7F6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117" t="65486" r="13661" b="19712"/>
          <a:stretch/>
        </p:blipFill>
        <p:spPr bwMode="auto">
          <a:xfrm>
            <a:off x="443943" y="3665786"/>
            <a:ext cx="2801940" cy="237366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F291DAD7-79D3-4A5E-8436-5B18CE8E535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893" t="102" r="11885" b="85096"/>
          <a:stretch/>
        </p:blipFill>
        <p:spPr bwMode="auto">
          <a:xfrm>
            <a:off x="443943" y="1163978"/>
            <a:ext cx="2801940" cy="237366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171" name="Text Box 13"/>
          <p:cNvSpPr txBox="1">
            <a:spLocks noChangeArrowheads="1"/>
          </p:cNvSpPr>
          <p:nvPr/>
        </p:nvSpPr>
        <p:spPr bwMode="auto">
          <a:xfrm>
            <a:off x="522533" y="285750"/>
            <a:ext cx="7786687" cy="457200"/>
          </a:xfrm>
          <a:prstGeom prst="rect">
            <a:avLst/>
          </a:prstGeom>
          <a:noFill/>
          <a:ln w="9525">
            <a:noFill/>
            <a:miter lim="800000"/>
            <a:headEnd/>
            <a:tailEnd/>
          </a:ln>
        </p:spPr>
        <p:txBody>
          <a:bodyPr>
            <a:spAutoFit/>
          </a:bodyPr>
          <a:lstStyle/>
          <a:p>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テキストアド</a:t>
            </a:r>
            <a:endPar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aphicFrame>
        <p:nvGraphicFramePr>
          <p:cNvPr id="13" name="表 12">
            <a:extLst>
              <a:ext uri="{FF2B5EF4-FFF2-40B4-BE49-F238E27FC236}">
                <a16:creationId xmlns:a16="http://schemas.microsoft.com/office/drawing/2014/main" id="{ECF07696-4D69-4D66-86BD-D6493105A9EA}"/>
              </a:ext>
            </a:extLst>
          </p:cNvPr>
          <p:cNvGraphicFramePr>
            <a:graphicFrameLocks noGrp="1"/>
          </p:cNvGraphicFramePr>
          <p:nvPr>
            <p:extLst>
              <p:ext uri="{D42A27DB-BD31-4B8C-83A1-F6EECF244321}">
                <p14:modId xmlns:p14="http://schemas.microsoft.com/office/powerpoint/2010/main" val="2844258719"/>
              </p:ext>
            </p:extLst>
          </p:nvPr>
        </p:nvGraphicFramePr>
        <p:xfrm>
          <a:off x="3449936" y="1178000"/>
          <a:ext cx="5151438" cy="2674620"/>
        </p:xfrm>
        <a:graphic>
          <a:graphicData uri="http://schemas.openxmlformats.org/drawingml/2006/table">
            <a:tbl>
              <a:tblPr firstRow="1" bandRow="1">
                <a:tableStyleId>{5C22544A-7EE6-4342-B048-85BDC9FD1C3A}</a:tableStyleId>
              </a:tblPr>
              <a:tblGrid>
                <a:gridCol w="1243330">
                  <a:extLst>
                    <a:ext uri="{9D8B030D-6E8A-4147-A177-3AD203B41FA5}">
                      <a16:colId xmlns:a16="http://schemas.microsoft.com/office/drawing/2014/main" val="2414073616"/>
                    </a:ext>
                  </a:extLst>
                </a:gridCol>
                <a:gridCol w="3908108">
                  <a:extLst>
                    <a:ext uri="{9D8B030D-6E8A-4147-A177-3AD203B41FA5}">
                      <a16:colId xmlns:a16="http://schemas.microsoft.com/office/drawing/2014/main" val="1439883043"/>
                    </a:ext>
                  </a:extLst>
                </a:gridCol>
              </a:tblGrid>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媒体名</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日経メディカル </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Online</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0650768"/>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メニュー名</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テキストアド</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8657507"/>
                  </a:ext>
                </a:extLst>
              </a:tr>
              <a:tr h="1299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掲載面</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5291434"/>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表示形式</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貼り付け</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6236643"/>
                  </a:ext>
                </a:extLst>
              </a:tr>
              <a:tr h="103262">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枠数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4</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571656"/>
                  </a:ext>
                </a:extLst>
              </a:tr>
              <a:tr h="168154">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原稿サイズ</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zh-CN"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全角</a:t>
                      </a:r>
                      <a:r>
                        <a:rPr lang="en-US" altLang="zh-CN"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38</a:t>
                      </a:r>
                      <a:r>
                        <a:rPr lang="zh-CN"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文字以内</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4282589"/>
                  </a:ext>
                </a:extLst>
              </a:tr>
              <a:tr h="103262">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原稿種類</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テキスト</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5290358"/>
                  </a:ext>
                </a:extLst>
              </a:tr>
              <a:tr h="103262">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掲載開始日</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毎週火曜日</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7419038"/>
                  </a:ext>
                </a:extLst>
              </a:tr>
              <a:tr h="103262">
                <a:tc>
                  <a:txBody>
                    <a:bodyPr/>
                    <a:lstStyle/>
                    <a:p>
                      <a:pPr algn="l" fontAlgn="ctr"/>
                      <a:r>
                        <a:rPr lang="zh-CN" altLang="en-US" sz="1100" b="0" i="0" u="none" strike="noStrike">
                          <a:solidFill>
                            <a:srgbClr val="FFFFFF"/>
                          </a:solidFill>
                          <a:effectLst/>
                          <a:latin typeface="メイリオ" panose="020B0604030504040204" pitchFamily="50" charset="-128"/>
                          <a:ea typeface="メイリオ" panose="020B0604030504040204" pitchFamily="50" charset="-128"/>
                        </a:rPr>
                        <a:t>想定表示回数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360,000imp</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4423519"/>
                  </a:ext>
                </a:extLst>
              </a:tr>
              <a:tr h="135074">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想定</a:t>
                      </a:r>
                      <a:r>
                        <a:rPr lang="en-US" sz="1100" b="0" i="0" u="none" strike="noStrike">
                          <a:solidFill>
                            <a:srgbClr val="FFFFFF"/>
                          </a:solidFill>
                          <a:effectLst/>
                          <a:latin typeface="メイリオ" panose="020B0604030504040204" pitchFamily="50" charset="-128"/>
                          <a:ea typeface="メイリオ" panose="020B0604030504040204" pitchFamily="50" charset="-128"/>
                        </a:rPr>
                        <a:t>CTR</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0.08%</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1466403"/>
                  </a:ext>
                </a:extLst>
              </a:tr>
              <a:tr h="103262">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期間</a:t>
                      </a:r>
                      <a:r>
                        <a:rPr lang="en-US" altLang="ja-JP" sz="1100" b="0" i="0" u="none" strike="noStrike">
                          <a:solidFill>
                            <a:srgbClr val="FFFFFF"/>
                          </a:solidFill>
                          <a:effectLst/>
                          <a:latin typeface="メイリオ" panose="020B0604030504040204" pitchFamily="50" charset="-128"/>
                          <a:ea typeface="メイリオ" panose="020B0604030504040204" pitchFamily="50" charset="-128"/>
                        </a:rPr>
                        <a:t>/</a:t>
                      </a: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回数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0073938"/>
                  </a:ext>
                </a:extLst>
              </a:tr>
              <a:tr h="103262">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料金</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¥150,000</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1381854"/>
                  </a:ext>
                </a:extLst>
              </a:tr>
            </a:tbl>
          </a:graphicData>
        </a:graphic>
      </p:graphicFrame>
      <p:grpSp>
        <p:nvGrpSpPr>
          <p:cNvPr id="2" name="グループ化 1">
            <a:extLst>
              <a:ext uri="{FF2B5EF4-FFF2-40B4-BE49-F238E27FC236}">
                <a16:creationId xmlns:a16="http://schemas.microsoft.com/office/drawing/2014/main" id="{6D0FBB67-D717-410B-A1D2-B9F6C6B4EAB6}"/>
              </a:ext>
            </a:extLst>
          </p:cNvPr>
          <p:cNvGrpSpPr/>
          <p:nvPr/>
        </p:nvGrpSpPr>
        <p:grpSpPr>
          <a:xfrm>
            <a:off x="339212" y="3537647"/>
            <a:ext cx="2966879" cy="282576"/>
            <a:chOff x="377906" y="4223245"/>
            <a:chExt cx="2697163" cy="282576"/>
          </a:xfrm>
        </p:grpSpPr>
        <p:sp>
          <p:nvSpPr>
            <p:cNvPr id="26" name="フリーフォーム 25"/>
            <p:cNvSpPr/>
            <p:nvPr/>
          </p:nvSpPr>
          <p:spPr bwMode="auto">
            <a:xfrm>
              <a:off x="377906" y="4223245"/>
              <a:ext cx="2697163" cy="187325"/>
            </a:xfrm>
            <a:custGeom>
              <a:avLst/>
              <a:gdLst>
                <a:gd name="connsiteX0" fmla="*/ 0 w 2577830"/>
                <a:gd name="connsiteY0" fmla="*/ 223998 h 223998"/>
                <a:gd name="connsiteX1" fmla="*/ 953311 w 2577830"/>
                <a:gd name="connsiteY1" fmla="*/ 261 h 223998"/>
                <a:gd name="connsiteX2" fmla="*/ 1702340 w 2577830"/>
                <a:gd name="connsiteY2" fmla="*/ 175359 h 223998"/>
                <a:gd name="connsiteX3" fmla="*/ 2577830 w 2577830"/>
                <a:gd name="connsiteY3" fmla="*/ 261 h 223998"/>
                <a:gd name="connsiteX4" fmla="*/ 2577830 w 2577830"/>
                <a:gd name="connsiteY4" fmla="*/ 261 h 223998"/>
                <a:gd name="connsiteX5" fmla="*/ 2577830 w 2577830"/>
                <a:gd name="connsiteY5" fmla="*/ 261 h 22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7830" h="223998">
                  <a:moveTo>
                    <a:pt x="0" y="223998"/>
                  </a:moveTo>
                  <a:cubicBezTo>
                    <a:pt x="334794" y="116182"/>
                    <a:pt x="669588" y="8367"/>
                    <a:pt x="953311" y="261"/>
                  </a:cubicBezTo>
                  <a:cubicBezTo>
                    <a:pt x="1237034" y="-7845"/>
                    <a:pt x="1431587" y="175359"/>
                    <a:pt x="1702340" y="175359"/>
                  </a:cubicBezTo>
                  <a:cubicBezTo>
                    <a:pt x="1973093" y="175359"/>
                    <a:pt x="2577830" y="261"/>
                    <a:pt x="2577830" y="261"/>
                  </a:cubicBezTo>
                  <a:lnTo>
                    <a:pt x="2577830" y="261"/>
                  </a:lnTo>
                  <a:lnTo>
                    <a:pt x="2577830" y="2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endParaRPr>
            </a:p>
          </p:txBody>
        </p:sp>
        <p:sp>
          <p:nvSpPr>
            <p:cNvPr id="16" name="フリーフォーム 26">
              <a:extLst>
                <a:ext uri="{FF2B5EF4-FFF2-40B4-BE49-F238E27FC236}">
                  <a16:creationId xmlns:a16="http://schemas.microsoft.com/office/drawing/2014/main" id="{4D6A6A23-63E6-497A-8413-C74E212595ED}"/>
                </a:ext>
              </a:extLst>
            </p:cNvPr>
            <p:cNvSpPr/>
            <p:nvPr/>
          </p:nvSpPr>
          <p:spPr bwMode="auto">
            <a:xfrm>
              <a:off x="377906" y="4316909"/>
              <a:ext cx="2697163" cy="188912"/>
            </a:xfrm>
            <a:custGeom>
              <a:avLst/>
              <a:gdLst>
                <a:gd name="connsiteX0" fmla="*/ 0 w 2577830"/>
                <a:gd name="connsiteY0" fmla="*/ 223998 h 223998"/>
                <a:gd name="connsiteX1" fmla="*/ 953311 w 2577830"/>
                <a:gd name="connsiteY1" fmla="*/ 261 h 223998"/>
                <a:gd name="connsiteX2" fmla="*/ 1702340 w 2577830"/>
                <a:gd name="connsiteY2" fmla="*/ 175359 h 223998"/>
                <a:gd name="connsiteX3" fmla="*/ 2577830 w 2577830"/>
                <a:gd name="connsiteY3" fmla="*/ 261 h 223998"/>
                <a:gd name="connsiteX4" fmla="*/ 2577830 w 2577830"/>
                <a:gd name="connsiteY4" fmla="*/ 261 h 223998"/>
                <a:gd name="connsiteX5" fmla="*/ 2577830 w 2577830"/>
                <a:gd name="connsiteY5" fmla="*/ 261 h 22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7830" h="223998">
                  <a:moveTo>
                    <a:pt x="0" y="223998"/>
                  </a:moveTo>
                  <a:cubicBezTo>
                    <a:pt x="334794" y="116182"/>
                    <a:pt x="669588" y="8367"/>
                    <a:pt x="953311" y="261"/>
                  </a:cubicBezTo>
                  <a:cubicBezTo>
                    <a:pt x="1237034" y="-7845"/>
                    <a:pt x="1431587" y="175359"/>
                    <a:pt x="1702340" y="175359"/>
                  </a:cubicBezTo>
                  <a:cubicBezTo>
                    <a:pt x="1973093" y="175359"/>
                    <a:pt x="2577830" y="261"/>
                    <a:pt x="2577830" y="261"/>
                  </a:cubicBezTo>
                  <a:lnTo>
                    <a:pt x="2577830" y="261"/>
                  </a:lnTo>
                  <a:lnTo>
                    <a:pt x="2577830" y="2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endParaRPr>
            </a:p>
          </p:txBody>
        </p:sp>
      </p:grpSp>
      <p:sp>
        <p:nvSpPr>
          <p:cNvPr id="14" name="正方形/長方形 13">
            <a:extLst>
              <a:ext uri="{FF2B5EF4-FFF2-40B4-BE49-F238E27FC236}">
                <a16:creationId xmlns:a16="http://schemas.microsoft.com/office/drawing/2014/main" id="{93AD3930-E950-4E9A-8368-C671DC50974C}"/>
              </a:ext>
            </a:extLst>
          </p:cNvPr>
          <p:cNvSpPr/>
          <p:nvPr/>
        </p:nvSpPr>
        <p:spPr>
          <a:xfrm>
            <a:off x="529768" y="5248071"/>
            <a:ext cx="1798613" cy="445951"/>
          </a:xfrm>
          <a:prstGeom prst="rect">
            <a:avLst/>
          </a:prstGeom>
          <a:solidFill>
            <a:schemeClr val="bg1">
              <a:lumMod val="85000"/>
            </a:scheme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rPr>
              <a:t>テキストアド</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9A5ED4C3-FBF1-49E7-B3BF-FFAFA9C6C724}"/>
              </a:ext>
            </a:extLst>
          </p:cNvPr>
          <p:cNvSpPr/>
          <p:nvPr/>
        </p:nvSpPr>
        <p:spPr>
          <a:xfrm>
            <a:off x="443943" y="1136342"/>
            <a:ext cx="2801940" cy="5113538"/>
          </a:xfrm>
          <a:prstGeom prst="rect">
            <a:avLst/>
          </a:prstGeom>
          <a:noFill/>
          <a:ln w="127">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表 30">
            <a:extLst>
              <a:ext uri="{FF2B5EF4-FFF2-40B4-BE49-F238E27FC236}">
                <a16:creationId xmlns:a16="http://schemas.microsoft.com/office/drawing/2014/main" id="{E4E56748-76BE-4CCE-9677-A5B1491CF4AC}"/>
              </a:ext>
            </a:extLst>
          </p:cNvPr>
          <p:cNvGraphicFramePr>
            <a:graphicFrameLocks noGrp="1"/>
          </p:cNvGraphicFramePr>
          <p:nvPr>
            <p:extLst>
              <p:ext uri="{D42A27DB-BD31-4B8C-83A1-F6EECF244321}">
                <p14:modId xmlns:p14="http://schemas.microsoft.com/office/powerpoint/2010/main" val="2294541337"/>
              </p:ext>
            </p:extLst>
          </p:nvPr>
        </p:nvGraphicFramePr>
        <p:xfrm>
          <a:off x="284306" y="4416680"/>
          <a:ext cx="8431239" cy="769620"/>
        </p:xfrm>
        <a:graphic>
          <a:graphicData uri="http://schemas.openxmlformats.org/drawingml/2006/table">
            <a:tbl>
              <a:tblPr firstRow="1" bandRow="1">
                <a:tableStyleId>{5C22544A-7EE6-4342-B048-85BDC9FD1C3A}</a:tableStyleId>
              </a:tblPr>
              <a:tblGrid>
                <a:gridCol w="403824">
                  <a:extLst>
                    <a:ext uri="{9D8B030D-6E8A-4147-A177-3AD203B41FA5}">
                      <a16:colId xmlns:a16="http://schemas.microsoft.com/office/drawing/2014/main" val="523959236"/>
                    </a:ext>
                  </a:extLst>
                </a:gridCol>
                <a:gridCol w="2255785">
                  <a:extLst>
                    <a:ext uri="{9D8B030D-6E8A-4147-A177-3AD203B41FA5}">
                      <a16:colId xmlns:a16="http://schemas.microsoft.com/office/drawing/2014/main" val="4277763891"/>
                    </a:ext>
                  </a:extLst>
                </a:gridCol>
                <a:gridCol w="829095">
                  <a:extLst>
                    <a:ext uri="{9D8B030D-6E8A-4147-A177-3AD203B41FA5}">
                      <a16:colId xmlns:a16="http://schemas.microsoft.com/office/drawing/2014/main" val="2436483782"/>
                    </a:ext>
                  </a:extLst>
                </a:gridCol>
                <a:gridCol w="905522">
                  <a:extLst>
                    <a:ext uri="{9D8B030D-6E8A-4147-A177-3AD203B41FA5}">
                      <a16:colId xmlns:a16="http://schemas.microsoft.com/office/drawing/2014/main" val="3836874763"/>
                    </a:ext>
                  </a:extLst>
                </a:gridCol>
                <a:gridCol w="624289">
                  <a:extLst>
                    <a:ext uri="{9D8B030D-6E8A-4147-A177-3AD203B41FA5}">
                      <a16:colId xmlns:a16="http://schemas.microsoft.com/office/drawing/2014/main" val="4084070013"/>
                    </a:ext>
                  </a:extLst>
                </a:gridCol>
                <a:gridCol w="989367">
                  <a:extLst>
                    <a:ext uri="{9D8B030D-6E8A-4147-A177-3AD203B41FA5}">
                      <a16:colId xmlns:a16="http://schemas.microsoft.com/office/drawing/2014/main" val="2922611349"/>
                    </a:ext>
                  </a:extLst>
                </a:gridCol>
                <a:gridCol w="2423357">
                  <a:extLst>
                    <a:ext uri="{9D8B030D-6E8A-4147-A177-3AD203B41FA5}">
                      <a16:colId xmlns:a16="http://schemas.microsoft.com/office/drawing/2014/main" val="1936311728"/>
                    </a:ext>
                  </a:extLst>
                </a:gridCol>
              </a:tblGrid>
              <a:tr h="0">
                <a:tc gridSpan="2">
                  <a:txBody>
                    <a:bodyPr/>
                    <a:lstStyle/>
                    <a:p>
                      <a:pPr algn="ctr"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日経メディカル </a:t>
                      </a:r>
                      <a:r>
                        <a:rPr lang="en-US" altLang="ja-JP" sz="900" b="0" i="0" u="none" strike="noStrike" dirty="0">
                          <a:solidFill>
                            <a:srgbClr val="FFFFFF"/>
                          </a:solidFill>
                          <a:effectLst/>
                          <a:latin typeface="メイリオ" panose="020B0604030504040204" pitchFamily="50" charset="-128"/>
                          <a:ea typeface="メイリオ" panose="020B0604030504040204" pitchFamily="50" charset="-128"/>
                        </a:rPr>
                        <a:t>Online</a:t>
                      </a: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　メニュー名</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hMerge="1">
                  <a:txBody>
                    <a:bodyPr/>
                    <a:lstStyle/>
                    <a:p>
                      <a:endParaRPr kumimoji="1" lang="ja-JP" alt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900" b="0" i="0" u="none" strike="noStrike">
                          <a:solidFill>
                            <a:srgbClr val="FFFFFF"/>
                          </a:solidFill>
                          <a:effectLst/>
                          <a:latin typeface="メイリオ" panose="020B0604030504040204" pitchFamily="50" charset="-128"/>
                          <a:ea typeface="メイリオ" panose="020B0604030504040204" pitchFamily="50" charset="-128"/>
                        </a:rPr>
                        <a:t>掲載面</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表示形式</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900" b="0" i="0" u="none" strike="noStrike">
                          <a:solidFill>
                            <a:srgbClr val="FFFFFF"/>
                          </a:solidFill>
                          <a:effectLst/>
                          <a:latin typeface="メイリオ" panose="020B0604030504040204" pitchFamily="50" charset="-128"/>
                          <a:ea typeface="メイリオ" panose="020B0604030504040204" pitchFamily="50" charset="-128"/>
                        </a:rPr>
                        <a:t>期間</a:t>
                      </a:r>
                      <a:r>
                        <a:rPr lang="en-US" altLang="ja-JP" sz="900" b="0" i="0" u="none" strike="noStrike">
                          <a:solidFill>
                            <a:srgbClr val="FFFFFF"/>
                          </a:solidFill>
                          <a:effectLst/>
                          <a:latin typeface="メイリオ" panose="020B0604030504040204" pitchFamily="50" charset="-128"/>
                          <a:ea typeface="メイリオ" panose="020B0604030504040204" pitchFamily="50" charset="-128"/>
                        </a:rPr>
                        <a:t>/</a:t>
                      </a:r>
                      <a:r>
                        <a:rPr lang="ja-JP" altLang="en-US" sz="900" b="0" i="0" u="none" strike="noStrike">
                          <a:solidFill>
                            <a:srgbClr val="FFFFFF"/>
                          </a:solidFill>
                          <a:effectLst/>
                          <a:latin typeface="メイリオ" panose="020B0604030504040204" pitchFamily="50" charset="-128"/>
                          <a:ea typeface="メイリオ" panose="020B0604030504040204" pitchFamily="50" charset="-128"/>
                        </a:rPr>
                        <a:t>回数</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zh-CN" altLang="en-US" sz="900" b="0" i="0" u="none" strike="noStrike">
                          <a:solidFill>
                            <a:srgbClr val="FFFFFF"/>
                          </a:solidFill>
                          <a:effectLst/>
                          <a:latin typeface="メイリオ" panose="020B0604030504040204" pitchFamily="50" charset="-128"/>
                          <a:ea typeface="メイリオ" panose="020B0604030504040204" pitchFamily="50" charset="-128"/>
                        </a:rPr>
                        <a:t>想定表示回数</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サイズ</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extLst>
                  <a:ext uri="{0D108BD9-81ED-4DB2-BD59-A6C34878D82A}">
                    <a16:rowId xmlns:a16="http://schemas.microsoft.com/office/drawing/2014/main" val="3398910277"/>
                  </a:ext>
                </a:extLst>
              </a:tr>
              <a:tr h="0">
                <a:tc>
                  <a:txBody>
                    <a:bodyPr/>
                    <a:lstStyle/>
                    <a:p>
                      <a:pPr algn="ctr"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タイアップサイト（掲載費）</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ctr"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4</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en-US" altLang="ja-JP" sz="9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A4</a:t>
                      </a:r>
                      <a:r>
                        <a:rPr lang="ja-JP" altLang="en-US" sz="9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サイズ</a:t>
                      </a:r>
                      <a:r>
                        <a:rPr lang="en-US" altLang="ja-JP" sz="9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2</a:t>
                      </a:r>
                      <a:r>
                        <a:rPr lang="ja-JP" altLang="en-US" sz="9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ページ（約</a:t>
                      </a:r>
                      <a:r>
                        <a:rPr lang="en-US" altLang="ja-JP" sz="9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3,000</a:t>
                      </a:r>
                      <a:r>
                        <a:rPr lang="ja-JP" altLang="en-US" sz="9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文字）程度</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5394598"/>
                  </a:ext>
                </a:extLst>
              </a:tr>
              <a:tr h="0">
                <a:tc>
                  <a:txBody>
                    <a:bodyPr/>
                    <a:lstStyle/>
                    <a:p>
                      <a:pPr algn="ctr" fontAlgn="ctr"/>
                      <a:r>
                        <a:rPr lang="en-US" altLang="ja-JP" sz="9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1</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テキストアド・</a:t>
                      </a:r>
                      <a:r>
                        <a:rPr 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NMO Close Up</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ローテーション</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kumimoji="1" lang="ja-JP" alt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2,000,000imp</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zh-CN"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全角</a:t>
                      </a:r>
                      <a:r>
                        <a:rPr lang="en-US" altLang="zh-CN"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37</a:t>
                      </a:r>
                      <a:r>
                        <a:rPr lang="zh-CN"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文字以内</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2205690"/>
                  </a:ext>
                </a:extLst>
              </a:tr>
              <a:tr h="0">
                <a:tc>
                  <a:txBody>
                    <a:bodyPr/>
                    <a:lstStyle/>
                    <a:p>
                      <a:pPr algn="ctr" fontAlgn="ctr"/>
                      <a:r>
                        <a:rPr lang="en-US" altLang="ja-JP" sz="9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2</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日経メディカル メール（</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NMO TOPICS</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4</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回</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約</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610,000</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通</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回</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全角</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37</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文字以内、</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行目にリンク先</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URL</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8698837"/>
                  </a:ext>
                </a:extLst>
              </a:tr>
            </a:tbl>
          </a:graphicData>
        </a:graphic>
      </p:graphicFrame>
      <p:sp>
        <p:nvSpPr>
          <p:cNvPr id="32" name="テキスト ボックス 148"/>
          <p:cNvSpPr txBox="1">
            <a:spLocks noChangeArrowheads="1"/>
          </p:cNvSpPr>
          <p:nvPr/>
        </p:nvSpPr>
        <p:spPr bwMode="auto">
          <a:xfrm>
            <a:off x="493713" y="1071563"/>
            <a:ext cx="8399462" cy="457200"/>
          </a:xfrm>
          <a:prstGeom prst="rect">
            <a:avLst/>
          </a:prstGeom>
          <a:noFill/>
          <a:ln>
            <a:noFill/>
          </a:ln>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医師をターゲットに効果的な</a:t>
            </a:r>
            <a:r>
              <a:rPr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rPr>
              <a:t>Web</a:t>
            </a:r>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マーケティングを実現する「日経メディカル </a:t>
            </a:r>
            <a:r>
              <a:rPr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rPr>
              <a:t>Online</a:t>
            </a:r>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」のタイアップサイト。</a:t>
            </a:r>
            <a:endParaRPr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endParaRPr>
          </a:p>
          <a:p>
            <a:pPr eaLnBrk="1" hangingPunct="1">
              <a:defRPr/>
            </a:pPr>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質の高いコンテンツと、医師の興味を引く誘導リンクにより、訴求効果に優れた</a:t>
            </a:r>
            <a:r>
              <a:rPr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rPr>
              <a:t>PR</a:t>
            </a:r>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の場を提供します。</a:t>
            </a:r>
            <a:endParaRPr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3" name="テキスト ボックス 34"/>
          <p:cNvSpPr txBox="1">
            <a:spLocks noChangeArrowheads="1"/>
          </p:cNvSpPr>
          <p:nvPr/>
        </p:nvSpPr>
        <p:spPr bwMode="auto">
          <a:xfrm>
            <a:off x="3213100" y="1716088"/>
            <a:ext cx="1510350" cy="246221"/>
          </a:xfrm>
          <a:prstGeom prst="rect">
            <a:avLst/>
          </a:prstGeom>
          <a:noFill/>
          <a:ln w="9525">
            <a:noFill/>
            <a:miter lim="800000"/>
            <a:headEnd/>
            <a:tailEnd/>
          </a:ln>
        </p:spPr>
        <p:txBody>
          <a:bodyPr wrap="none">
            <a:spAutoFit/>
          </a:bodyPr>
          <a:lstStyle/>
          <a:p>
            <a:r>
              <a:rPr lang="ja-JP" altLang="en-US" sz="1000">
                <a:latin typeface="メイリオ" panose="020B0604030504040204" pitchFamily="50" charset="-128"/>
                <a:ea typeface="メイリオ" panose="020B0604030504040204" pitchFamily="50" charset="-128"/>
              </a:rPr>
              <a:t>日経メディカル メール</a:t>
            </a:r>
          </a:p>
        </p:txBody>
      </p:sp>
      <p:sp>
        <p:nvSpPr>
          <p:cNvPr id="34" name="テキスト ボックス 60"/>
          <p:cNvSpPr txBox="1">
            <a:spLocks noChangeArrowheads="1"/>
          </p:cNvSpPr>
          <p:nvPr/>
        </p:nvSpPr>
        <p:spPr bwMode="auto">
          <a:xfrm>
            <a:off x="6467475" y="1712913"/>
            <a:ext cx="1689886" cy="246221"/>
          </a:xfrm>
          <a:prstGeom prst="rect">
            <a:avLst/>
          </a:prstGeom>
          <a:noFill/>
          <a:ln w="9525">
            <a:noFill/>
            <a:miter lim="800000"/>
            <a:headEnd/>
            <a:tailEnd/>
          </a:ln>
        </p:spPr>
        <p:txBody>
          <a:bodyPr wrap="none">
            <a:spAutoFit/>
          </a:bodyPr>
          <a:lstStyle/>
          <a:p>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タイアップサイト★ </a:t>
            </a:r>
            <a:r>
              <a:rPr lang="ja-JP" altLang="en-US" sz="600" dirty="0">
                <a:solidFill>
                  <a:schemeClr val="tx1">
                    <a:lumMod val="75000"/>
                    <a:lumOff val="25000"/>
                  </a:schemeClr>
                </a:solidFill>
                <a:latin typeface="メイリオ" panose="020B0604030504040204" pitchFamily="50" charset="-128"/>
                <a:ea typeface="メイリオ" panose="020B0604030504040204" pitchFamily="50" charset="-128"/>
              </a:rPr>
              <a:t>イメージ</a:t>
            </a:r>
            <a:endPar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35" name="グループ化 30"/>
          <p:cNvGrpSpPr>
            <a:grpSpLocks/>
          </p:cNvGrpSpPr>
          <p:nvPr/>
        </p:nvGrpSpPr>
        <p:grpSpPr bwMode="auto">
          <a:xfrm>
            <a:off x="5426288" y="2824163"/>
            <a:ext cx="780797" cy="447120"/>
            <a:chOff x="6354763" y="2892425"/>
            <a:chExt cx="780796" cy="447121"/>
          </a:xfrm>
        </p:grpSpPr>
        <p:cxnSp>
          <p:nvCxnSpPr>
            <p:cNvPr id="36" name="直線矢印コネクタ 35"/>
            <p:cNvCxnSpPr/>
            <p:nvPr/>
          </p:nvCxnSpPr>
          <p:spPr bwMode="auto">
            <a:xfrm>
              <a:off x="6354763" y="2892425"/>
              <a:ext cx="71913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テキスト ボックス 42"/>
            <p:cNvSpPr txBox="1">
              <a:spLocks noChangeArrowheads="1"/>
            </p:cNvSpPr>
            <p:nvPr/>
          </p:nvSpPr>
          <p:spPr bwMode="auto">
            <a:xfrm>
              <a:off x="6373813" y="2970213"/>
              <a:ext cx="761746" cy="369333"/>
            </a:xfrm>
            <a:prstGeom prst="rect">
              <a:avLst/>
            </a:prstGeom>
            <a:noFill/>
            <a:ln w="9525">
              <a:noFill/>
              <a:miter lim="800000"/>
              <a:headEnd/>
              <a:tailEnd/>
            </a:ln>
          </p:spPr>
          <p:txBody>
            <a:bodyPr wrap="none">
              <a:spAutoFit/>
            </a:bodyPr>
            <a:lstStyle/>
            <a:p>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タイアップ</a:t>
              </a:r>
              <a:endPar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サイトへ</a:t>
              </a:r>
            </a:p>
          </p:txBody>
        </p:sp>
      </p:grpSp>
      <p:pic>
        <p:nvPicPr>
          <p:cNvPr id="38" name="Picture 2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7" b="40909"/>
          <a:stretch/>
        </p:blipFill>
        <p:spPr bwMode="auto">
          <a:xfrm>
            <a:off x="3306762" y="1944000"/>
            <a:ext cx="1656000" cy="1044000"/>
          </a:xfrm>
          <a:prstGeom prst="rect">
            <a:avLst/>
          </a:prstGeom>
          <a:noFill/>
          <a:ln w="9525">
            <a:noFill/>
            <a:miter lim="800000"/>
            <a:headEnd/>
            <a:tailEnd/>
          </a:ln>
        </p:spPr>
      </p:pic>
      <p:sp>
        <p:nvSpPr>
          <p:cNvPr id="40" name="テキスト ボックス 2"/>
          <p:cNvSpPr txBox="1">
            <a:spLocks noChangeArrowheads="1"/>
          </p:cNvSpPr>
          <p:nvPr/>
        </p:nvSpPr>
        <p:spPr bwMode="auto">
          <a:xfrm>
            <a:off x="624004" y="1721659"/>
            <a:ext cx="1518364" cy="246221"/>
          </a:xfrm>
          <a:prstGeom prst="rect">
            <a:avLst/>
          </a:prstGeom>
          <a:noFill/>
          <a:ln w="9525">
            <a:noFill/>
            <a:miter lim="800000"/>
            <a:headEnd/>
            <a:tailEnd/>
          </a:ln>
        </p:spPr>
        <p:txBody>
          <a:bodyPr wrap="none">
            <a:spAutoFit/>
          </a:bodyPr>
          <a:lstStyle/>
          <a:p>
            <a:r>
              <a:rPr lang="ja-JP" altLang="en-US" sz="1000" dirty="0">
                <a:latin typeface="メイリオ" panose="020B0604030504040204" pitchFamily="50" charset="-128"/>
                <a:ea typeface="メイリオ" panose="020B0604030504040204" pitchFamily="50" charset="-128"/>
              </a:rPr>
              <a:t>日経メディカル </a:t>
            </a:r>
            <a:r>
              <a:rPr lang="en-US" altLang="ja-JP" sz="1000" dirty="0">
                <a:latin typeface="メイリオ" panose="020B0604030504040204" pitchFamily="50" charset="-128"/>
                <a:ea typeface="メイリオ" panose="020B0604030504040204" pitchFamily="50" charset="-128"/>
              </a:rPr>
              <a:t>Online</a:t>
            </a:r>
            <a:endParaRPr lang="ja-JP" altLang="en-US" sz="1000" dirty="0">
              <a:latin typeface="メイリオ" panose="020B0604030504040204" pitchFamily="50" charset="-128"/>
              <a:ea typeface="メイリオ" panose="020B0604030504040204" pitchFamily="50" charset="-128"/>
            </a:endParaRPr>
          </a:p>
        </p:txBody>
      </p:sp>
      <p:pic>
        <p:nvPicPr>
          <p:cNvPr id="47" name="Picture 2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b="13120"/>
          <a:stretch/>
        </p:blipFill>
        <p:spPr bwMode="auto">
          <a:xfrm>
            <a:off x="3306762" y="3104238"/>
            <a:ext cx="1656000" cy="828000"/>
          </a:xfrm>
          <a:prstGeom prst="rect">
            <a:avLst/>
          </a:prstGeom>
          <a:noFill/>
          <a:ln w="9525">
            <a:noFill/>
            <a:miter lim="800000"/>
            <a:headEnd/>
            <a:tailEnd/>
          </a:ln>
        </p:spPr>
      </p:pic>
      <p:sp>
        <p:nvSpPr>
          <p:cNvPr id="48" name="正方形/長方形 47"/>
          <p:cNvSpPr/>
          <p:nvPr/>
        </p:nvSpPr>
        <p:spPr>
          <a:xfrm>
            <a:off x="3306762" y="1941513"/>
            <a:ext cx="1656000" cy="1990725"/>
          </a:xfrm>
          <a:prstGeom prst="rect">
            <a:avLst/>
          </a:prstGeom>
          <a:noFill/>
          <a:ln w="127">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endParaRPr>
          </a:p>
        </p:txBody>
      </p:sp>
      <p:sp>
        <p:nvSpPr>
          <p:cNvPr id="49" name="Rectangle 17"/>
          <p:cNvSpPr>
            <a:spLocks noChangeArrowheads="1"/>
          </p:cNvSpPr>
          <p:nvPr/>
        </p:nvSpPr>
        <p:spPr bwMode="auto">
          <a:xfrm>
            <a:off x="3319463" y="3605214"/>
            <a:ext cx="1466849" cy="85723"/>
          </a:xfrm>
          <a:prstGeom prst="rect">
            <a:avLst/>
          </a:prstGeom>
          <a:solidFill>
            <a:schemeClr val="bg1">
              <a:lumMod val="95000"/>
            </a:schemeClr>
          </a:solidFill>
          <a:ln w="28575">
            <a:solidFill>
              <a:srgbClr val="FF0000"/>
            </a:solidFill>
            <a:prstDash val="sysDot"/>
            <a:miter lim="800000"/>
            <a:headEnd/>
            <a:tailEnd/>
          </a:ln>
        </p:spPr>
        <p:txBody>
          <a:bodyPr wrap="none" anchor="ctr"/>
          <a:lstStyle/>
          <a:p>
            <a:pPr algn="ctr" fontAlgn="auto">
              <a:spcBef>
                <a:spcPts val="0"/>
              </a:spcBef>
              <a:spcAft>
                <a:spcPts val="0"/>
              </a:spcAft>
              <a:defRPr/>
            </a:pPr>
            <a:r>
              <a:rPr lang="en-US" altLang="ja-JP" sz="900" b="1" dirty="0">
                <a:latin typeface="メイリオ" panose="020B0604030504040204" pitchFamily="50" charset="-128"/>
                <a:ea typeface="メイリオ" panose="020B0604030504040204" pitchFamily="50" charset="-128"/>
                <a:cs typeface="Arial" pitchFamily="34" charset="0"/>
              </a:rPr>
              <a:t>2</a:t>
            </a:r>
            <a:endParaRPr lang="ja-JP" altLang="en-US" sz="900" b="1" dirty="0">
              <a:latin typeface="メイリオ" panose="020B0604030504040204" pitchFamily="50" charset="-128"/>
              <a:ea typeface="メイリオ" panose="020B0604030504040204" pitchFamily="50" charset="-128"/>
              <a:cs typeface="Arial" pitchFamily="34" charset="0"/>
            </a:endParaRPr>
          </a:p>
        </p:txBody>
      </p:sp>
      <p:grpSp>
        <p:nvGrpSpPr>
          <p:cNvPr id="50" name="グループ化 39"/>
          <p:cNvGrpSpPr>
            <a:grpSpLocks noChangeAspect="1"/>
          </p:cNvGrpSpPr>
          <p:nvPr/>
        </p:nvGrpSpPr>
        <p:grpSpPr bwMode="auto">
          <a:xfrm>
            <a:off x="3194045" y="2995610"/>
            <a:ext cx="1891167" cy="210959"/>
            <a:chOff x="485775" y="3573463"/>
            <a:chExt cx="2862263" cy="360362"/>
          </a:xfrm>
        </p:grpSpPr>
        <p:sp>
          <p:nvSpPr>
            <p:cNvPr id="51" name="フリーフォーム 50"/>
            <p:cNvSpPr/>
            <p:nvPr/>
          </p:nvSpPr>
          <p:spPr>
            <a:xfrm>
              <a:off x="485775" y="3573463"/>
              <a:ext cx="2862263" cy="223234"/>
            </a:xfrm>
            <a:custGeom>
              <a:avLst/>
              <a:gdLst>
                <a:gd name="connsiteX0" fmla="*/ 0 w 2577830"/>
                <a:gd name="connsiteY0" fmla="*/ 223998 h 223998"/>
                <a:gd name="connsiteX1" fmla="*/ 953311 w 2577830"/>
                <a:gd name="connsiteY1" fmla="*/ 261 h 223998"/>
                <a:gd name="connsiteX2" fmla="*/ 1702340 w 2577830"/>
                <a:gd name="connsiteY2" fmla="*/ 175359 h 223998"/>
                <a:gd name="connsiteX3" fmla="*/ 2577830 w 2577830"/>
                <a:gd name="connsiteY3" fmla="*/ 261 h 223998"/>
                <a:gd name="connsiteX4" fmla="*/ 2577830 w 2577830"/>
                <a:gd name="connsiteY4" fmla="*/ 261 h 223998"/>
                <a:gd name="connsiteX5" fmla="*/ 2577830 w 2577830"/>
                <a:gd name="connsiteY5" fmla="*/ 261 h 22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7830" h="223998">
                  <a:moveTo>
                    <a:pt x="0" y="223998"/>
                  </a:moveTo>
                  <a:cubicBezTo>
                    <a:pt x="334794" y="116182"/>
                    <a:pt x="669588" y="8367"/>
                    <a:pt x="953311" y="261"/>
                  </a:cubicBezTo>
                  <a:cubicBezTo>
                    <a:pt x="1237034" y="-7845"/>
                    <a:pt x="1431587" y="175359"/>
                    <a:pt x="1702340" y="175359"/>
                  </a:cubicBezTo>
                  <a:cubicBezTo>
                    <a:pt x="1973093" y="175359"/>
                    <a:pt x="2577830" y="261"/>
                    <a:pt x="2577830" y="261"/>
                  </a:cubicBezTo>
                  <a:lnTo>
                    <a:pt x="2577830" y="261"/>
                  </a:lnTo>
                  <a:lnTo>
                    <a:pt x="2577830" y="2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endParaRPr>
            </a:p>
          </p:txBody>
        </p:sp>
        <p:sp>
          <p:nvSpPr>
            <p:cNvPr id="52" name="フリーフォーム 51"/>
            <p:cNvSpPr/>
            <p:nvPr/>
          </p:nvSpPr>
          <p:spPr>
            <a:xfrm>
              <a:off x="485775" y="3707403"/>
              <a:ext cx="2862263" cy="226422"/>
            </a:xfrm>
            <a:custGeom>
              <a:avLst/>
              <a:gdLst>
                <a:gd name="connsiteX0" fmla="*/ 0 w 2577830"/>
                <a:gd name="connsiteY0" fmla="*/ 223998 h 223998"/>
                <a:gd name="connsiteX1" fmla="*/ 953311 w 2577830"/>
                <a:gd name="connsiteY1" fmla="*/ 261 h 223998"/>
                <a:gd name="connsiteX2" fmla="*/ 1702340 w 2577830"/>
                <a:gd name="connsiteY2" fmla="*/ 175359 h 223998"/>
                <a:gd name="connsiteX3" fmla="*/ 2577830 w 2577830"/>
                <a:gd name="connsiteY3" fmla="*/ 261 h 223998"/>
                <a:gd name="connsiteX4" fmla="*/ 2577830 w 2577830"/>
                <a:gd name="connsiteY4" fmla="*/ 261 h 223998"/>
                <a:gd name="connsiteX5" fmla="*/ 2577830 w 2577830"/>
                <a:gd name="connsiteY5" fmla="*/ 261 h 22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7830" h="223998">
                  <a:moveTo>
                    <a:pt x="0" y="223998"/>
                  </a:moveTo>
                  <a:cubicBezTo>
                    <a:pt x="334794" y="116182"/>
                    <a:pt x="669588" y="8367"/>
                    <a:pt x="953311" y="261"/>
                  </a:cubicBezTo>
                  <a:cubicBezTo>
                    <a:pt x="1237034" y="-7845"/>
                    <a:pt x="1431587" y="175359"/>
                    <a:pt x="1702340" y="175359"/>
                  </a:cubicBezTo>
                  <a:cubicBezTo>
                    <a:pt x="1973093" y="175359"/>
                    <a:pt x="2577830" y="261"/>
                    <a:pt x="2577830" y="261"/>
                  </a:cubicBezTo>
                  <a:lnTo>
                    <a:pt x="2577830" y="261"/>
                  </a:lnTo>
                  <a:lnTo>
                    <a:pt x="2577830" y="2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endParaRPr>
            </a:p>
          </p:txBody>
        </p:sp>
      </p:grpSp>
      <p:sp>
        <p:nvSpPr>
          <p:cNvPr id="53" name="テキスト ボックス 148"/>
          <p:cNvSpPr txBox="1">
            <a:spLocks noChangeArrowheads="1"/>
          </p:cNvSpPr>
          <p:nvPr/>
        </p:nvSpPr>
        <p:spPr bwMode="auto">
          <a:xfrm>
            <a:off x="532321" y="5555404"/>
            <a:ext cx="2290933" cy="276999"/>
          </a:xfrm>
          <a:prstGeom prst="rect">
            <a:avLst/>
          </a:prstGeom>
          <a:noFill/>
          <a:ln w="9525">
            <a:solidFill>
              <a:schemeClr val="tx1"/>
            </a:solidFill>
            <a:miter lim="800000"/>
            <a:headEnd/>
            <a:tailEnd/>
          </a:ln>
        </p:spPr>
        <p:txBody>
          <a:bodyPr wrap="square">
            <a:spAutoFit/>
          </a:bodyPr>
          <a:lstStyle/>
          <a:p>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料金</a:t>
            </a:r>
            <a:r>
              <a:rPr lang="ja-JP" altLang="en-US" sz="1200" b="1" dirty="0">
                <a:latin typeface="メイリオ" panose="020B0604030504040204" pitchFamily="50" charset="-128"/>
                <a:ea typeface="メイリオ" panose="020B0604030504040204" pitchFamily="50" charset="-128"/>
              </a:rPr>
              <a:t> </a:t>
            </a:r>
            <a:r>
              <a:rPr lang="ja-JP" altLang="en-US" sz="1200" b="1" dirty="0">
                <a:solidFill>
                  <a:srgbClr val="FF0000"/>
                </a:solidFill>
                <a:latin typeface="メイリオ" panose="020B0604030504040204" pitchFamily="50" charset="-128"/>
                <a:ea typeface="メイリオ" panose="020B0604030504040204" pitchFamily="50" charset="-128"/>
              </a:rPr>
              <a:t>￥</a:t>
            </a:r>
            <a:r>
              <a:rPr lang="en-US" altLang="ja-JP" sz="1200" b="1" dirty="0">
                <a:solidFill>
                  <a:srgbClr val="FF0000"/>
                </a:solidFill>
                <a:latin typeface="メイリオ" panose="020B0604030504040204" pitchFamily="50" charset="-128"/>
                <a:ea typeface="メイリオ" panose="020B0604030504040204" pitchFamily="50" charset="-128"/>
              </a:rPr>
              <a:t>1,500,000.-</a:t>
            </a:r>
            <a:endPar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4" name="テキスト ボックス 148"/>
          <p:cNvSpPr txBox="1">
            <a:spLocks noChangeArrowheads="1"/>
          </p:cNvSpPr>
          <p:nvPr/>
        </p:nvSpPr>
        <p:spPr bwMode="auto">
          <a:xfrm>
            <a:off x="2823254" y="5522195"/>
            <a:ext cx="5903912" cy="369332"/>
          </a:xfrm>
          <a:prstGeom prst="rect">
            <a:avLst/>
          </a:prstGeom>
          <a:noFill/>
          <a:ln w="9525">
            <a:noFill/>
            <a:miter lim="800000"/>
            <a:headEnd/>
            <a:tailEnd/>
          </a:ln>
        </p:spPr>
        <p:txBody>
          <a:bodyPr>
            <a:spAutoFit/>
          </a:bodyPr>
          <a:lstStyle/>
          <a:p>
            <a:pPr>
              <a:defRPr/>
            </a:pP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雑誌タイアップを流用する場合は</a:t>
            </a: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100</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万円で本標準パッケージを承ります。詳細はお問い合わせください。</a:t>
            </a:r>
            <a:endPar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endParaRPr>
          </a:p>
          <a:p>
            <a:pPr>
              <a:defRPr/>
            </a:pP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制作費や遠方取材は別途費用がかかります。詳細はお問い合わせください。</a:t>
            </a:r>
          </a:p>
        </p:txBody>
      </p:sp>
      <p:sp>
        <p:nvSpPr>
          <p:cNvPr id="60" name="Text Box 13"/>
          <p:cNvSpPr txBox="1">
            <a:spLocks noChangeArrowheads="1"/>
          </p:cNvSpPr>
          <p:nvPr/>
        </p:nvSpPr>
        <p:spPr bwMode="auto">
          <a:xfrm>
            <a:off x="646130" y="162454"/>
            <a:ext cx="6015037" cy="646112"/>
          </a:xfrm>
          <a:prstGeom prst="rect">
            <a:avLst/>
          </a:prstGeom>
          <a:noFill/>
          <a:ln w="9525">
            <a:noFill/>
            <a:miter lim="800000"/>
            <a:headEnd/>
            <a:tailEnd/>
          </a:ln>
        </p:spPr>
        <p:txBody>
          <a:bodyPr>
            <a:spAutoFit/>
          </a:bodyPr>
          <a:lstStyle/>
          <a:p>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日経メディカル </a:t>
            </a:r>
            <a:r>
              <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rPr>
              <a:t>Online CLOSE UP</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a:t>
            </a:r>
            <a:endPar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タイアップサイト標準パッケージ</a:t>
            </a:r>
          </a:p>
        </p:txBody>
      </p:sp>
      <p:pic>
        <p:nvPicPr>
          <p:cNvPr id="3" name="図 2">
            <a:extLst>
              <a:ext uri="{FF2B5EF4-FFF2-40B4-BE49-F238E27FC236}">
                <a16:creationId xmlns:a16="http://schemas.microsoft.com/office/drawing/2014/main" id="{28AAF88F-1049-4E52-8813-E14217193CE8}"/>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artisticPastelsSmooth/>
                    </a14:imgEffect>
                  </a14:imgLayer>
                </a14:imgProps>
              </a:ext>
              <a:ext uri="{28A0092B-C50C-407E-A947-70E740481C1C}">
                <a14:useLocalDpi xmlns:a14="http://schemas.microsoft.com/office/drawing/2010/main" val="0"/>
              </a:ext>
            </a:extLst>
          </a:blip>
          <a:srcRect l="504" r="19783" b="68473"/>
          <a:stretch/>
        </p:blipFill>
        <p:spPr>
          <a:xfrm>
            <a:off x="6628002" y="1962309"/>
            <a:ext cx="1510350" cy="2162166"/>
          </a:xfrm>
          <a:prstGeom prst="rect">
            <a:avLst/>
          </a:prstGeom>
          <a:ln>
            <a:solidFill>
              <a:schemeClr val="tx1"/>
            </a:solidFill>
          </a:ln>
        </p:spPr>
      </p:pic>
      <p:pic>
        <p:nvPicPr>
          <p:cNvPr id="29" name="Picture 2">
            <a:extLst>
              <a:ext uri="{FF2B5EF4-FFF2-40B4-BE49-F238E27FC236}">
                <a16:creationId xmlns:a16="http://schemas.microsoft.com/office/drawing/2014/main" id="{1F0BEDFF-BF94-4D17-9510-8585983493A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893" t="102" r="11885" b="70730"/>
          <a:stretch/>
        </p:blipFill>
        <p:spPr bwMode="auto">
          <a:xfrm>
            <a:off x="853382" y="1953962"/>
            <a:ext cx="1350211" cy="22540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5" name="Rectangle 17">
            <a:extLst>
              <a:ext uri="{FF2B5EF4-FFF2-40B4-BE49-F238E27FC236}">
                <a16:creationId xmlns:a16="http://schemas.microsoft.com/office/drawing/2014/main" id="{B1DE9358-60F3-4B3A-A9D2-EB3193C2E14E}"/>
              </a:ext>
            </a:extLst>
          </p:cNvPr>
          <p:cNvSpPr>
            <a:spLocks noChangeArrowheads="1"/>
          </p:cNvSpPr>
          <p:nvPr/>
        </p:nvSpPr>
        <p:spPr bwMode="auto">
          <a:xfrm>
            <a:off x="1772145" y="3906176"/>
            <a:ext cx="428073" cy="201243"/>
          </a:xfrm>
          <a:prstGeom prst="rect">
            <a:avLst/>
          </a:prstGeom>
          <a:solidFill>
            <a:schemeClr val="bg1">
              <a:lumMod val="95000"/>
            </a:schemeClr>
          </a:solidFill>
          <a:ln w="28575">
            <a:solidFill>
              <a:srgbClr val="FF0000"/>
            </a:solidFill>
            <a:prstDash val="sysDot"/>
            <a:miter lim="800000"/>
            <a:headEnd/>
            <a:tailEnd/>
          </a:ln>
        </p:spPr>
        <p:txBody>
          <a:bodyPr wrap="none" anchor="ctr"/>
          <a:lstStyle/>
          <a:p>
            <a:pPr algn="ctr" fontAlgn="auto">
              <a:spcBef>
                <a:spcPts val="0"/>
              </a:spcBef>
              <a:spcAft>
                <a:spcPts val="0"/>
              </a:spcAft>
              <a:defRPr/>
            </a:pPr>
            <a:r>
              <a:rPr lang="en-US" altLang="ja-JP" sz="900" b="1" dirty="0">
                <a:latin typeface="メイリオ" panose="020B0604030504040204" pitchFamily="50" charset="-128"/>
                <a:ea typeface="メイリオ" panose="020B0604030504040204" pitchFamily="50" charset="-128"/>
                <a:cs typeface="Arial" pitchFamily="34" charset="0"/>
              </a:rPr>
              <a:t>1</a:t>
            </a:r>
            <a:endParaRPr lang="ja-JP" altLang="en-US" sz="900" b="1" dirty="0">
              <a:latin typeface="メイリオ" panose="020B0604030504040204" pitchFamily="50" charset="-128"/>
              <a:ea typeface="メイリオ" panose="020B0604030504040204" pitchFamily="50" charset="-128"/>
              <a:cs typeface="Arial" pitchFamily="34" charset="0"/>
            </a:endParaRPr>
          </a:p>
        </p:txBody>
      </p:sp>
    </p:spTree>
    <p:extLst>
      <p:ext uri="{BB962C8B-B14F-4D97-AF65-F5344CB8AC3E}">
        <p14:creationId xmlns:p14="http://schemas.microsoft.com/office/powerpoint/2010/main" val="3105802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13"/>
          <p:cNvSpPr txBox="1">
            <a:spLocks noChangeArrowheads="1"/>
          </p:cNvSpPr>
          <p:nvPr/>
        </p:nvSpPr>
        <p:spPr bwMode="auto">
          <a:xfrm>
            <a:off x="522533" y="285750"/>
            <a:ext cx="7786687" cy="457200"/>
          </a:xfrm>
          <a:prstGeom prst="rect">
            <a:avLst/>
          </a:prstGeom>
          <a:noFill/>
          <a:ln w="9525">
            <a:noFill/>
            <a:miter lim="800000"/>
            <a:headEnd/>
            <a:tailEnd/>
          </a:ln>
        </p:spPr>
        <p:txBody>
          <a:bodyPr>
            <a:spAutoFit/>
          </a:bodyPr>
          <a:lstStyle/>
          <a:p>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日経メディカル メール　ヘッダー</a:t>
            </a:r>
            <a:endPar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10244" name="Picture 26"/>
          <p:cNvPicPr>
            <a:picLocks noChangeAspect="1" noChangeArrowheads="1"/>
          </p:cNvPicPr>
          <p:nvPr/>
        </p:nvPicPr>
        <p:blipFill rotWithShape="1">
          <a:blip r:embed="rId3">
            <a:extLst>
              <a:ext uri="{28A0092B-C50C-407E-A947-70E740481C1C}">
                <a14:useLocalDpi xmlns:a14="http://schemas.microsoft.com/office/drawing/2010/main" val="0"/>
              </a:ext>
            </a:extLst>
          </a:blip>
          <a:srcRect b="18492"/>
          <a:stretch/>
        </p:blipFill>
        <p:spPr bwMode="auto">
          <a:xfrm>
            <a:off x="641350" y="1344142"/>
            <a:ext cx="2232000" cy="2844000"/>
          </a:xfrm>
          <a:prstGeom prst="rect">
            <a:avLst/>
          </a:prstGeom>
          <a:noFill/>
          <a:ln w="9525">
            <a:noFill/>
            <a:miter lim="800000"/>
            <a:headEnd/>
            <a:tailEnd/>
          </a:ln>
        </p:spPr>
      </p:pic>
      <p:sp>
        <p:nvSpPr>
          <p:cNvPr id="13" name="正方形/長方形 12"/>
          <p:cNvSpPr/>
          <p:nvPr/>
        </p:nvSpPr>
        <p:spPr>
          <a:xfrm>
            <a:off x="641350" y="1335088"/>
            <a:ext cx="2243138" cy="2892879"/>
          </a:xfrm>
          <a:prstGeom prst="rect">
            <a:avLst/>
          </a:prstGeom>
          <a:noFill/>
          <a:ln w="127">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endParaRPr>
          </a:p>
        </p:txBody>
      </p:sp>
      <p:graphicFrame>
        <p:nvGraphicFramePr>
          <p:cNvPr id="7" name="表 6">
            <a:extLst>
              <a:ext uri="{FF2B5EF4-FFF2-40B4-BE49-F238E27FC236}">
                <a16:creationId xmlns:a16="http://schemas.microsoft.com/office/drawing/2014/main" id="{639A131A-7FAF-4563-9090-0A525B18A368}"/>
              </a:ext>
            </a:extLst>
          </p:cNvPr>
          <p:cNvGraphicFramePr>
            <a:graphicFrameLocks noGrp="1"/>
          </p:cNvGraphicFramePr>
          <p:nvPr>
            <p:extLst>
              <p:ext uri="{D42A27DB-BD31-4B8C-83A1-F6EECF244321}">
                <p14:modId xmlns:p14="http://schemas.microsoft.com/office/powerpoint/2010/main" val="3992354350"/>
              </p:ext>
            </p:extLst>
          </p:nvPr>
        </p:nvGraphicFramePr>
        <p:xfrm>
          <a:off x="3492500" y="1352550"/>
          <a:ext cx="5151438" cy="2005965"/>
        </p:xfrm>
        <a:graphic>
          <a:graphicData uri="http://schemas.openxmlformats.org/drawingml/2006/table">
            <a:tbl>
              <a:tblPr firstRow="1" bandRow="1">
                <a:tableStyleId>{5C22544A-7EE6-4342-B048-85BDC9FD1C3A}</a:tableStyleId>
              </a:tblPr>
              <a:tblGrid>
                <a:gridCol w="1243330">
                  <a:extLst>
                    <a:ext uri="{9D8B030D-6E8A-4147-A177-3AD203B41FA5}">
                      <a16:colId xmlns:a16="http://schemas.microsoft.com/office/drawing/2014/main" val="2414073616"/>
                    </a:ext>
                  </a:extLst>
                </a:gridCol>
                <a:gridCol w="3908108">
                  <a:extLst>
                    <a:ext uri="{9D8B030D-6E8A-4147-A177-3AD203B41FA5}">
                      <a16:colId xmlns:a16="http://schemas.microsoft.com/office/drawing/2014/main" val="1439883043"/>
                    </a:ext>
                  </a:extLst>
                </a:gridCol>
              </a:tblGrid>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メール媒体名</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日経メディカル メール</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0650768"/>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メニュー名</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ヘッダー</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8657507"/>
                  </a:ext>
                </a:extLst>
              </a:tr>
              <a:tr h="1299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枠数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5291434"/>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原稿サイズ</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全角</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38</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文字以内</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×5</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行（</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URL</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リンク含む）</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6236643"/>
                  </a:ext>
                </a:extLst>
              </a:tr>
              <a:tr h="103262">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原稿種類</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テキスト</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571656"/>
                  </a:ext>
                </a:extLst>
              </a:tr>
              <a:tr h="168154">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配信頻度</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毎週火・木曜日</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4282589"/>
                  </a:ext>
                </a:extLst>
              </a:tr>
              <a:tr h="103262">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想定配信数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約</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610,000</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通</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5290358"/>
                  </a:ext>
                </a:extLst>
              </a:tr>
              <a:tr h="103262">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想定</a:t>
                      </a:r>
                      <a:r>
                        <a:rPr lang="en-US" sz="1100" b="0" i="0" u="none" strike="noStrike">
                          <a:solidFill>
                            <a:srgbClr val="FFFFFF"/>
                          </a:solidFill>
                          <a:effectLst/>
                          <a:latin typeface="メイリオ" panose="020B0604030504040204" pitchFamily="50" charset="-128"/>
                          <a:ea typeface="メイリオ" panose="020B0604030504040204" pitchFamily="50" charset="-128"/>
                        </a:rPr>
                        <a:t>CTR</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0.10%</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7419038"/>
                  </a:ext>
                </a:extLst>
              </a:tr>
              <a:tr h="103262">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料金</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¥300,000</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4423519"/>
                  </a:ext>
                </a:extLst>
              </a:tr>
            </a:tbl>
          </a:graphicData>
        </a:graphic>
      </p:graphicFrame>
      <p:sp>
        <p:nvSpPr>
          <p:cNvPr id="8" name="正方形/長方形 7">
            <a:extLst>
              <a:ext uri="{FF2B5EF4-FFF2-40B4-BE49-F238E27FC236}">
                <a16:creationId xmlns:a16="http://schemas.microsoft.com/office/drawing/2014/main" id="{998CA2F9-5CE9-4C65-B882-2BDBA2BD0AAE}"/>
              </a:ext>
            </a:extLst>
          </p:cNvPr>
          <p:cNvSpPr/>
          <p:nvPr/>
        </p:nvSpPr>
        <p:spPr>
          <a:xfrm>
            <a:off x="659106" y="1773466"/>
            <a:ext cx="2066339" cy="286153"/>
          </a:xfrm>
          <a:prstGeom prst="rect">
            <a:avLst/>
          </a:prstGeom>
          <a:solidFill>
            <a:schemeClr val="bg1">
              <a:lumMod val="85000"/>
            </a:scheme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メール・ヘッダー枠</a:t>
            </a: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
          <a:solidFill>
            <a:schemeClr val="tx1"/>
          </a:solid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A51BCF592701B74FB95E0F63F34B3E8C" ma:contentTypeVersion="15" ma:contentTypeDescription="新しいドキュメントを作成します。" ma:contentTypeScope="" ma:versionID="1537327dd43ec700e82986cf20994291">
  <xsd:schema xmlns:xsd="http://www.w3.org/2001/XMLSchema" xmlns:xs="http://www.w3.org/2001/XMLSchema" xmlns:p="http://schemas.microsoft.com/office/2006/metadata/properties" xmlns:ns2="dc369000-971c-4de2-98e9-ecd6e5b4885d" xmlns:ns3="eb54e04a-f2ad-4feb-b211-739ca8db5bc3" targetNamespace="http://schemas.microsoft.com/office/2006/metadata/properties" ma:root="true" ma:fieldsID="3378d7361a177eebeac5bac3913eb673" ns2:_="" ns3:_="">
    <xsd:import namespace="dc369000-971c-4de2-98e9-ecd6e5b4885d"/>
    <xsd:import namespace="eb54e04a-f2ad-4feb-b211-739ca8db5bc3"/>
    <xsd:element name="properties">
      <xsd:complexType>
        <xsd:sequence>
          <xsd:element name="documentManagement">
            <xsd:complexType>
              <xsd:all>
                <xsd:element ref="ns2:_x5099__x8003_"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369000-971c-4de2-98e9-ecd6e5b4885d" elementFormDefault="qualified">
    <xsd:import namespace="http://schemas.microsoft.com/office/2006/documentManagement/types"/>
    <xsd:import namespace="http://schemas.microsoft.com/office/infopath/2007/PartnerControls"/>
    <xsd:element name="_x5099__x8003_" ma:index="8" nillable="true" ma:displayName="備考" ma:internalName="_x5099__x800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b54e04a-f2ad-4feb-b211-739ca8db5bc3"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x5099__x8003_ xmlns="dc369000-971c-4de2-98e9-ecd6e5b4885d" xsi:nil="true"/>
  </documentManagement>
</p:properties>
</file>

<file path=customXml/itemProps1.xml><?xml version="1.0" encoding="utf-8"?>
<ds:datastoreItem xmlns:ds="http://schemas.openxmlformats.org/officeDocument/2006/customXml" ds:itemID="{FE4CA0A2-8FBC-4E42-BD62-3AD3D9D5B232}"/>
</file>

<file path=customXml/itemProps2.xml><?xml version="1.0" encoding="utf-8"?>
<ds:datastoreItem xmlns:ds="http://schemas.openxmlformats.org/officeDocument/2006/customXml" ds:itemID="{DE8EC001-004A-4406-A23B-8FE3453C9C27}"/>
</file>

<file path=customXml/itemProps3.xml><?xml version="1.0" encoding="utf-8"?>
<ds:datastoreItem xmlns:ds="http://schemas.openxmlformats.org/officeDocument/2006/customXml" ds:itemID="{DC34CBBC-F614-4B44-AA81-24AD84E551F7}"/>
</file>

<file path=docProps/app.xml><?xml version="1.0" encoding="utf-8"?>
<Properties xmlns="http://schemas.openxmlformats.org/officeDocument/2006/extended-properties" xmlns:vt="http://schemas.openxmlformats.org/officeDocument/2006/docPropsVTypes">
  <TotalTime>0</TotalTime>
  <Words>1629</Words>
  <Application>Microsoft Office PowerPoint</Application>
  <PresentationFormat>画面に合わせる (4:3)</PresentationFormat>
  <Paragraphs>512</Paragraphs>
  <Slides>12</Slides>
  <Notes>8</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12</vt:i4>
      </vt:variant>
    </vt:vector>
  </HeadingPairs>
  <TitlesOfParts>
    <vt:vector size="18" baseType="lpstr">
      <vt:lpstr>Meiryo UI</vt:lpstr>
      <vt:lpstr>メイリオ</vt:lpstr>
      <vt:lpstr>游ゴシック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2012-01-13T01:22:27Z</dcterms:created>
  <dcterms:modified xsi:type="dcterms:W3CDTF">2021-08-04T07:37:06Z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0x010100A51BCF592701B74FB95E0F63F34B3E8C</vt:lpwstr>
  </property>
</Properties>
</file>