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57" r:id="rId4"/>
    <p:sldId id="283" r:id="rId5"/>
    <p:sldId id="281" r:id="rId6"/>
    <p:sldId id="269" r:id="rId7"/>
    <p:sldId id="302" r:id="rId8"/>
    <p:sldId id="274" r:id="rId9"/>
    <p:sldId id="277" r:id="rId10"/>
    <p:sldId id="307" r:id="rId11"/>
    <p:sldId id="308" r:id="rId12"/>
    <p:sldId id="260" r:id="rId13"/>
    <p:sldId id="263" r:id="rId14"/>
    <p:sldId id="271" r:id="rId15"/>
    <p:sldId id="309" r:id="rId16"/>
    <p:sldId id="305" r:id="rId17"/>
    <p:sldId id="275" r:id="rId18"/>
    <p:sldId id="266" r:id="rId19"/>
    <p:sldId id="282" r:id="rId20"/>
    <p:sldId id="303" r:id="rId21"/>
    <p:sldId id="294" r:id="rId22"/>
    <p:sldId id="295" r:id="rId23"/>
    <p:sldId id="304" r:id="rId24"/>
    <p:sldId id="259" r:id="rId25"/>
    <p:sldId id="264" r:id="rId26"/>
    <p:sldId id="265" r:id="rId27"/>
    <p:sldId id="293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A7E4C"/>
    <a:srgbClr val="EA8532"/>
    <a:srgbClr val="E7F6E2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353" autoAdjust="0"/>
  </p:normalViewPr>
  <p:slideViewPr>
    <p:cSldViewPr>
      <p:cViewPr>
        <p:scale>
          <a:sx n="60" d="100"/>
          <a:sy n="60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58" d="100"/>
          <a:sy n="58" d="100"/>
        </p:scale>
        <p:origin x="-7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0225;&#26989;&#21106;&#2151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24467;&#26989;&#21729;&#25968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da\Documents\&#12450;&#12531;&#12465;&#12540;&#12488;&#32080;&#2652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1755746655483624"/>
                  <c:y val="3.574797732025907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大企業</a:t>
                    </a:r>
                    <a:endParaRPr lang="en-US" altLang="ja-JP" sz="1600" b="1"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  <a:p>
                    <a:pPr>
                      <a:defRPr sz="1600" b="1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約</a:t>
                    </a:r>
                    <a:r>
                      <a:rPr lang="en-US" altLang="ja-JP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1.2</a:t>
                    </a:r>
                    <a:r>
                      <a:rPr lang="ja-JP" altLang="en-US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万社
</a:t>
                    </a:r>
                    <a:r>
                      <a:rPr lang="en-US" altLang="ja-JP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0.3</a:t>
                    </a:r>
                    <a:r>
                      <a:rPr lang="ja-JP" altLang="en-US" sz="16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％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1.018217693239626E-2"/>
                  <c:y val="-0.24900522748934437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050" b="1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中小企業</a:t>
                    </a:r>
                    <a:endParaRPr lang="en-US" altLang="ja-JP" sz="1050" b="1" dirty="0"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  <a:p>
                    <a:r>
                      <a:rPr lang="ja-JP" altLang="en-US" sz="1050" b="1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約</a:t>
                    </a:r>
                    <a:r>
                      <a:rPr lang="en-US" altLang="ja-JP" sz="2000" b="1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419.8</a:t>
                    </a:r>
                    <a:r>
                      <a:rPr lang="ja-JP" altLang="en-US" sz="1050" b="1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万社
</a:t>
                    </a:r>
                    <a:r>
                      <a:rPr lang="en-US" altLang="ja-JP" sz="1050" b="1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99.7%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050" b="1">
                    <a:latin typeface="HGS創英角ﾎﾟｯﾌﾟ体" pitchFamily="50" charset="-128"/>
                    <a:ea typeface="HGS創英角ﾎﾟｯﾌﾟ体" pitchFamily="50" charset="-128"/>
                  </a:defRPr>
                </a:pPr>
                <a:endParaRPr lang="ja-JP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大企業</c:v>
                </c:pt>
                <c:pt idx="1">
                  <c:v>中小企業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0.30000000000000032</c:v>
                </c:pt>
                <c:pt idx="1">
                  <c:v>99.7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49637551038687"/>
          <c:y val="8.8060666367183918E-2"/>
          <c:w val="0.43794487950951466"/>
          <c:h val="0.81876651386560917"/>
        </c:manualLayout>
      </c:layout>
      <c:pieChart>
        <c:varyColors val="1"/>
        <c:ser>
          <c:idx val="0"/>
          <c:order val="0"/>
          <c:spPr>
            <a:solidFill>
              <a:srgbClr val="04617B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3A7E4C"/>
              </a:solidFill>
              <a:ln>
                <a:solidFill>
                  <a:srgbClr val="0F6FC6"/>
                </a:solidFill>
              </a:ln>
            </c:spPr>
          </c:dPt>
          <c:dLbls>
            <c:dLbl>
              <c:idx val="0"/>
              <c:layout>
                <c:manualLayout>
                  <c:x val="-0.15923908816953602"/>
                  <c:y val="0.19802150393187037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800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大企業</a:t>
                    </a:r>
                    <a:endParaRPr lang="en-US" altLang="ja-JP" sz="1800" dirty="0"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  <a:p>
                    <a:pPr>
                      <a:defRPr sz="1800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800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約</a:t>
                    </a:r>
                    <a:r>
                      <a:rPr lang="en-US" altLang="ja-JP" sz="1800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1229</a:t>
                    </a:r>
                    <a:r>
                      <a:rPr lang="ja-JP" altLang="en-US" sz="1800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万人
</a:t>
                    </a:r>
                    <a:r>
                      <a:rPr lang="en-US" altLang="ja-JP" sz="1800" dirty="0">
                        <a:latin typeface="HGS創英角ﾎﾟｯﾌﾟ体" pitchFamily="50" charset="-128"/>
                        <a:ea typeface="HGS創英角ﾎﾟｯﾌﾟ体" pitchFamily="50" charset="-128"/>
                      </a:rPr>
                      <a:t>31%</a:t>
                    </a:r>
                  </a:p>
                </c:rich>
              </c:tx>
              <c:spPr>
                <a:solidFill>
                  <a:srgbClr val="E7F6E2"/>
                </a:solidFill>
              </c:spPr>
              <c:showCatName val="1"/>
              <c:showPercent val="1"/>
            </c:dLbl>
            <c:dLbl>
              <c:idx val="1"/>
              <c:layout>
                <c:manualLayout>
                  <c:x val="0.18392947409351609"/>
                  <c:y val="-0.1690347446499232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8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中小企業</a:t>
                    </a:r>
                    <a:endParaRPr lang="en-US" altLang="ja-JP" sz="1800" b="1"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  <a:p>
                    <a:pPr>
                      <a:defRPr sz="1800" b="1">
                        <a:latin typeface="HGS創英角ﾎﾟｯﾌﾟ体" pitchFamily="50" charset="-128"/>
                        <a:ea typeface="HGS創英角ﾎﾟｯﾌﾟ体" pitchFamily="50" charset="-128"/>
                      </a:defRPr>
                    </a:pPr>
                    <a:r>
                      <a:rPr lang="ja-JP" altLang="en-US" sz="18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約</a:t>
                    </a:r>
                    <a:r>
                      <a:rPr lang="en-US" altLang="ja-JP" sz="18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2784</a:t>
                    </a:r>
                    <a:r>
                      <a:rPr lang="ja-JP" altLang="en-US" sz="18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万人
</a:t>
                    </a:r>
                    <a:r>
                      <a:rPr lang="en-US" altLang="ja-JP" sz="1800" b="1">
                        <a:latin typeface="HGS創英角ﾎﾟｯﾌﾟ体" pitchFamily="50" charset="-128"/>
                        <a:ea typeface="HGS創英角ﾎﾟｯﾌﾟ体" pitchFamily="50" charset="-128"/>
                      </a:rPr>
                      <a:t>69%</a:t>
                    </a:r>
                  </a:p>
                </c:rich>
              </c:tx>
              <c:spPr>
                <a:solidFill>
                  <a:srgbClr val="E7F6E2"/>
                </a:solidFill>
              </c:spPr>
              <c:showCatName val="1"/>
              <c:showPercent val="1"/>
            </c:dLbl>
            <c:spPr>
              <a:solidFill>
                <a:srgbClr val="E7F6E2"/>
              </a:solidFill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CatName val="1"/>
            <c:showPercent val="1"/>
          </c:dLbls>
          <c:cat>
            <c:strRef>
              <c:f>Sheet1!$A$2:$A$3</c:f>
              <c:strCache>
                <c:ptCount val="2"/>
                <c:pt idx="0">
                  <c:v>大企業</c:v>
                </c:pt>
                <c:pt idx="1">
                  <c:v>中小企業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30.6</c:v>
                </c:pt>
                <c:pt idx="1">
                  <c:v>69.400000000000006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rgbClr val="FF0000"/>
              </a:solidFill>
            </c:spPr>
          </c:dPt>
          <c:cat>
            <c:strRef>
              <c:f>Sheet1!$A$2:$A$7</c:f>
              <c:strCache>
                <c:ptCount val="6"/>
                <c:pt idx="0">
                  <c:v>生産</c:v>
                </c:pt>
                <c:pt idx="1">
                  <c:v>人材育成・確保</c:v>
                </c:pt>
                <c:pt idx="2">
                  <c:v>広告宣伝</c:v>
                </c:pt>
                <c:pt idx="3">
                  <c:v>知的財産</c:v>
                </c:pt>
                <c:pt idx="4">
                  <c:v>海外展開</c:v>
                </c:pt>
                <c:pt idx="5">
                  <c:v>その他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0.21621621621621651</c:v>
                </c:pt>
                <c:pt idx="1">
                  <c:v>0.43243243243243246</c:v>
                </c:pt>
                <c:pt idx="2">
                  <c:v>0.21621621621621651</c:v>
                </c:pt>
                <c:pt idx="3">
                  <c:v>5.4054054054054092E-2</c:v>
                </c:pt>
                <c:pt idx="4">
                  <c:v>5.4054054054054092E-2</c:v>
                </c:pt>
                <c:pt idx="5">
                  <c:v>2.7027027027027101E-2</c:v>
                </c:pt>
              </c:numCache>
            </c:numRef>
          </c:val>
        </c:ser>
        <c:axId val="113360896"/>
        <c:axId val="113362432"/>
      </c:barChart>
      <c:catAx>
        <c:axId val="113360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13362432"/>
        <c:crosses val="autoZero"/>
        <c:auto val="1"/>
        <c:lblAlgn val="ctr"/>
        <c:lblOffset val="100"/>
      </c:catAx>
      <c:valAx>
        <c:axId val="11336243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13360896"/>
        <c:crosses val="autoZero"/>
        <c:crossBetween val="between"/>
        <c:majorUnit val="0.1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1"/>
              </a:solidFill>
            </c:spPr>
          </c:dPt>
          <c:cat>
            <c:strRef>
              <c:f>Sheet1!$A$2:$A$7</c:f>
              <c:strCache>
                <c:ptCount val="6"/>
                <c:pt idx="0">
                  <c:v>生産</c:v>
                </c:pt>
                <c:pt idx="1">
                  <c:v>人材育成・確保</c:v>
                </c:pt>
                <c:pt idx="2">
                  <c:v>広告宣伝</c:v>
                </c:pt>
                <c:pt idx="3">
                  <c:v>知的財産</c:v>
                </c:pt>
                <c:pt idx="4">
                  <c:v>海外展開</c:v>
                </c:pt>
                <c:pt idx="5">
                  <c:v>その他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0.21621621621621651</c:v>
                </c:pt>
                <c:pt idx="1">
                  <c:v>0.43243243243243246</c:v>
                </c:pt>
                <c:pt idx="2">
                  <c:v>0.21621621621621651</c:v>
                </c:pt>
                <c:pt idx="3">
                  <c:v>5.4054054054054092E-2</c:v>
                </c:pt>
                <c:pt idx="4">
                  <c:v>5.4054054054054092E-2</c:v>
                </c:pt>
                <c:pt idx="5">
                  <c:v>2.7027027027027101E-2</c:v>
                </c:pt>
              </c:numCache>
            </c:numRef>
          </c:val>
        </c:ser>
        <c:axId val="113373952"/>
        <c:axId val="113375488"/>
      </c:barChart>
      <c:catAx>
        <c:axId val="11337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13375488"/>
        <c:crosses val="autoZero"/>
        <c:auto val="1"/>
        <c:lblAlgn val="ctr"/>
        <c:lblOffset val="100"/>
      </c:catAx>
      <c:valAx>
        <c:axId val="11337548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13373952"/>
        <c:crosses val="autoZero"/>
        <c:crossBetween val="between"/>
        <c:majorUnit val="0.1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0"/>
  <c:chart>
    <c:autoTitleDeleted val="1"/>
    <c:plotArea>
      <c:layout/>
      <c:pieChart>
        <c:varyColors val="1"/>
        <c:ser>
          <c:idx val="0"/>
          <c:order val="0"/>
          <c:dPt>
            <c:idx val="2"/>
            <c:spPr>
              <a:solidFill>
                <a:srgbClr val="FF505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ja-JP" sz="2000" dirty="0"/>
                      <a:t>19</a:t>
                    </a:r>
                    <a:r>
                      <a:rPr lang="en-US" altLang="ja-JP" sz="2000" dirty="0" smtClean="0"/>
                      <a:t>%</a:t>
                    </a:r>
                    <a:endParaRPr lang="en-US" altLang="ja-JP" sz="20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ja-JP" sz="2000" dirty="0"/>
                      <a:t>60</a:t>
                    </a:r>
                    <a:r>
                      <a:rPr lang="en-US" altLang="ja-JP" sz="2000" dirty="0" smtClean="0"/>
                      <a:t>%</a:t>
                    </a:r>
                    <a:endParaRPr lang="en-US" altLang="ja-JP" sz="2000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ja-JP" sz="2000" dirty="0"/>
                      <a:t>12</a:t>
                    </a:r>
                    <a:r>
                      <a:rPr lang="en-US" altLang="ja-JP" sz="2000" dirty="0" smtClean="0"/>
                      <a:t>%</a:t>
                    </a:r>
                    <a:endParaRPr lang="en-US" altLang="ja-JP" sz="2000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ja-JP" sz="2000" dirty="0"/>
                      <a:t>9</a:t>
                    </a:r>
                    <a:r>
                      <a:rPr lang="en-US" altLang="ja-JP" sz="2000" dirty="0" smtClean="0"/>
                      <a:t>%</a:t>
                    </a:r>
                    <a:endParaRPr lang="en-US" altLang="ja-JP" sz="2000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とても関心がある</c:v>
                </c:pt>
                <c:pt idx="1">
                  <c:v>関心がある</c:v>
                </c:pt>
                <c:pt idx="2">
                  <c:v>関心がない</c:v>
                </c:pt>
                <c:pt idx="3">
                  <c:v>その他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26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7DD4-8841-456D-BF26-AC44256BF463}" type="datetimeFigureOut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30518-C7BC-4CFE-9030-EE3A358CAB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775F-10C8-4CB8-92FF-021FA8A4FF7B}" type="datetimeFigureOut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6CBF-DF8E-4FA5-82EA-255F9C2438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6CBF-DF8E-4FA5-82EA-255F9C2438A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2F7F-0B00-46EF-92E8-66486B94F25C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8483-CF0C-42E0-99CC-B7B2603EF955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249D-BD35-45F6-B9D6-6F62A1DCF8D5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0333-360A-4A23-B66D-D79651D66D84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9895-8307-4672-8005-C1C176230326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E97A-32E0-4DC3-96CE-0E00169111EF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AD77-D109-44FA-A229-89A8C6FD6FF8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9331-1F62-4B13-9F34-F96B70C5A7C8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F10D-1249-46DA-9E48-8D49694CAD57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3BF9-2947-4010-B467-9773E4CBFD3C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A4-4D06-44C5-9EFF-89CF5459C182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4BD0E-805A-46C1-803E-920A579EDA00}" type="datetime1">
              <a:rPr kumimoji="1" lang="ja-JP" altLang="en-US" smtClean="0"/>
              <a:pPr/>
              <a:t>2010/12/11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ja-JP" altLang="en-US" smtClean="0"/>
              <a:t>中小企業白書</a:t>
            </a:r>
            <a:r>
              <a:rPr kumimoji="1" lang="en-US" altLang="ja-JP" smtClean="0"/>
              <a:t>2010</a:t>
            </a:r>
            <a:r>
              <a:rPr kumimoji="1" lang="ja-JP" altLang="en-US" smtClean="0"/>
              <a:t>より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546D50-0BFE-4404-AC92-30163DC7CA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sho.meti.go.jp/pamflet/hakusyo/h22/h22/index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00200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広告</a:t>
            </a:r>
            <a:r>
              <a:rPr lang="ja-JP" altLang="en-US" sz="5400" dirty="0" smtClean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宣伝に</a:t>
            </a:r>
            <a:r>
              <a:rPr lang="ja-JP" altLang="en-US" sz="5400" dirty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ついて</a:t>
            </a:r>
            <a:r>
              <a:rPr lang="ja-JP" altLang="en-US" sz="5400" dirty="0" smtClean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追及</a:t>
            </a:r>
            <a:r>
              <a:rPr lang="en-US" altLang="ja-JP" sz="2900" dirty="0" smtClean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2900" dirty="0" smtClean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ja-JP" sz="2800" u="sng" dirty="0" smtClean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新しい</a:t>
            </a:r>
            <a:r>
              <a:rPr lang="ja-JP" altLang="ja-JP" sz="2800" u="sng" dirty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広告宣伝で中小企業の知名度アップ</a:t>
            </a:r>
            <a:r>
              <a:rPr lang="en-US" altLang="ja-JP" sz="2800" u="sng" dirty="0">
                <a:solidFill>
                  <a:srgbClr val="FFFF00"/>
                </a:solidFill>
                <a:latin typeface="HGS創英角ﾎﾟｯﾌﾟ体" pitchFamily="50" charset="-128"/>
                <a:ea typeface="HGS創英角ﾎﾟｯﾌﾟ体" pitchFamily="50" charset="-128"/>
              </a:rPr>
              <a:t>!!</a:t>
            </a:r>
            <a:endParaRPr kumimoji="1" lang="ja-JP" altLang="en-US" sz="2800" dirty="0">
              <a:solidFill>
                <a:srgbClr val="FFFF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7880920" cy="2088232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dirty="0" smtClean="0"/>
              <a:t>近畿大学経済学部　村上ゼミ</a:t>
            </a:r>
            <a:endParaRPr lang="en-US" altLang="ja-JP" sz="2800" dirty="0" smtClean="0"/>
          </a:p>
          <a:p>
            <a:pPr algn="r"/>
            <a:r>
              <a:rPr lang="ja-JP" altLang="en-US" sz="2000" dirty="0" smtClean="0"/>
              <a:t>チーム名： </a:t>
            </a:r>
            <a:r>
              <a:rPr lang="ja-JP" altLang="en-US" sz="2800" dirty="0" smtClean="0"/>
              <a:t>近大イルカ</a:t>
            </a:r>
            <a:endParaRPr lang="en-US" altLang="ja-JP" sz="2800" dirty="0" smtClean="0"/>
          </a:p>
          <a:p>
            <a:pPr algn="r"/>
            <a:endParaRPr lang="en-US" altLang="ja-JP" sz="2000" dirty="0" smtClean="0"/>
          </a:p>
          <a:p>
            <a:pPr algn="r"/>
            <a:r>
              <a:rPr lang="ja-JP" altLang="en-US" sz="2400" dirty="0" smtClean="0"/>
              <a:t>田中 和也　龍田 直幸　長谷川 涼美　光崎　怜</a:t>
            </a:r>
            <a:endParaRPr lang="en-US" altLang="ja-JP" sz="2400" dirty="0" smtClean="0"/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z="2400" dirty="0" smtClean="0"/>
              <a:t>2010/12/12</a:t>
            </a:r>
            <a:endParaRPr kumimoji="1" lang="ja-JP" altLang="en-US" sz="24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z="2000" dirty="0" smtClean="0"/>
              <a:t>西日本インカレ　大阪経済大学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①企業</a:t>
            </a:r>
            <a:r>
              <a:rPr kumimoji="1"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>×</a:t>
            </a:r>
            <a:r>
              <a:rPr kumimoji="1"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学生</a:t>
            </a:r>
            <a:r>
              <a:rPr kumimoji="1"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kumimoji="1"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企業のＨＰで映像コンテンツを流す</a:t>
            </a:r>
            <a:endParaRPr kumimoji="1"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近大イルカ</a:t>
            </a:r>
            <a:r>
              <a:rPr kumimoji="1"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が企業紹介ムービーを作</a:t>
            </a: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る</a:t>
            </a:r>
            <a:endParaRPr kumimoji="1"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　　　　　　　↓</a:t>
            </a: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kumimoji="1"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企業のＨＰに掲載</a:t>
            </a:r>
            <a:endParaRPr kumimoji="1" lang="ja-JP" altLang="en-US" sz="36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8759">
            <a:off x="4903616" y="4010662"/>
            <a:ext cx="3897637" cy="234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コンテンツ詳細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時間・・・２分程度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>
              <a:buNone/>
            </a:pP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企業訪問を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何回も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させていただき、メールでの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>
              <a:buNone/>
            </a:pP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	</a:t>
            </a: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やりとりを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訪問後もさせていただいています。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>
              <a:buNone/>
            </a:pP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社長さまのご理解・ご指導のもと、見学させていただいた工場の様子などを、私たちの目線でとらえたムービーを作成しました。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dirty="0" smtClean="0"/>
          </a:p>
          <a:p>
            <a:endParaRPr lang="ja-JP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この活動によって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altLang="ja-JP" sz="2800" dirty="0" smtClean="0"/>
          </a:p>
          <a:p>
            <a:pPr lvl="1">
              <a:buNone/>
            </a:pPr>
            <a:endParaRPr lang="en-US" altLang="ja-JP" sz="2800" dirty="0"/>
          </a:p>
          <a:p>
            <a:pPr>
              <a:buNone/>
            </a:pPr>
            <a:endParaRPr lang="ja-JP" altLang="ja-JP" dirty="0"/>
          </a:p>
          <a:p>
            <a:pPr>
              <a:buNone/>
            </a:pPr>
            <a:endParaRPr lang="ja-JP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2060848"/>
            <a:ext cx="73448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学生にとって勉強になる！</a:t>
            </a: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企業の負担は時間だけ</a:t>
            </a: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altLang="ja-JP" sz="3600" dirty="0" smtClean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altLang="ja-JP" sz="3600" dirty="0" smtClean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kumimoji="1" lang="en-US" altLang="ja-JP" sz="3600" dirty="0" smtClean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kumimoji="1" lang="ja-JP" altLang="en-US" dirty="0"/>
          </a:p>
        </p:txBody>
      </p:sp>
      <p:pic>
        <p:nvPicPr>
          <p:cNvPr id="5122" name="Picture 2" descr="C:\Users\KUDOS-guest\AppData\Local\Microsoft\Windows\Temporary Internet Files\Content.IE5\Q031BYV2\MC9002500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2160240" cy="214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000" b="1" dirty="0" smtClean="0"/>
              <a:t>理系学生と企業との産学連携が一般的</a:t>
            </a:r>
            <a:endParaRPr lang="en-US" altLang="ja-JP" sz="30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endParaRPr lang="en-US" altLang="ja-JP" sz="1800" b="1" dirty="0" smtClean="0">
              <a:latin typeface="+mn-ea"/>
            </a:endParaRPr>
          </a:p>
          <a:p>
            <a:pPr algn="ctr">
              <a:buNone/>
            </a:pPr>
            <a:r>
              <a:rPr lang="ja-JP" altLang="en-US" sz="4300" b="1" dirty="0" smtClean="0">
                <a:latin typeface="+mn-ea"/>
              </a:rPr>
              <a:t>文系学生と企業との</a:t>
            </a:r>
            <a:endParaRPr lang="en-US" altLang="ja-JP" sz="4300" b="1" dirty="0" smtClean="0">
              <a:latin typeface="+mn-ea"/>
            </a:endParaRPr>
          </a:p>
          <a:p>
            <a:pPr algn="ctr">
              <a:buNone/>
            </a:pPr>
            <a:r>
              <a:rPr lang="ja-JP" altLang="en-US" sz="4300" b="1" dirty="0" smtClean="0">
                <a:solidFill>
                  <a:srgbClr val="FF0000"/>
                </a:solidFill>
                <a:latin typeface="+mn-ea"/>
              </a:rPr>
              <a:t>産学連携</a:t>
            </a:r>
            <a:r>
              <a:rPr lang="ja-JP" altLang="en-US" sz="4300" b="1" dirty="0" smtClean="0">
                <a:latin typeface="+mn-ea"/>
              </a:rPr>
              <a:t>を浸透させることができる！</a:t>
            </a:r>
            <a:endParaRPr lang="en-US" altLang="ja-JP" sz="4300" b="1" dirty="0" smtClean="0">
              <a:latin typeface="+mn-ea"/>
            </a:endParaRPr>
          </a:p>
          <a:p>
            <a:pPr>
              <a:buNone/>
            </a:pPr>
            <a:r>
              <a:rPr lang="ja-JP" altLang="en-US" sz="4300" b="1" dirty="0" smtClean="0">
                <a:latin typeface="+mn-ea"/>
              </a:rPr>
              <a:t>　</a:t>
            </a:r>
            <a:endParaRPr lang="en-US" altLang="ja-JP" sz="4300" b="1" dirty="0" smtClean="0"/>
          </a:p>
          <a:p>
            <a:pPr lvl="2">
              <a:buNone/>
            </a:pPr>
            <a:endParaRPr lang="en-US" altLang="ja-JP" sz="2000" b="1" dirty="0" smtClean="0"/>
          </a:p>
        </p:txBody>
      </p:sp>
      <p:sp>
        <p:nvSpPr>
          <p:cNvPr id="6" name="下矢印 5"/>
          <p:cNvSpPr/>
          <p:nvPr/>
        </p:nvSpPr>
        <p:spPr>
          <a:xfrm>
            <a:off x="2195736" y="2636912"/>
            <a:ext cx="4536504" cy="13681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今までは・・・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2852936"/>
            <a:ext cx="241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しかし！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"/>
                            </p:stCondLst>
                            <p:childTnLst>
                              <p:par>
                                <p:cTn id="2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②近大イルカ→近大生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78092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kumimoji="1"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文系学生と企業の連携の紹介！</a:t>
            </a:r>
            <a:endParaRPr kumimoji="1"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近テレで発信することで</a:t>
            </a: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中小企業の良さを知ってもらう</a:t>
            </a:r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!</a:t>
            </a:r>
            <a:endParaRPr kumimoji="1" lang="ja-JP" altLang="en-US" sz="36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0" name="Picture 2" descr="C:\Users\Tatsuda\AppData\Local\Microsoft\Windows\Temporary Internet Files\Content.IE5\PL2FZN8A\MC9001985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584176" cy="161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正方形/長方形 7"/>
          <p:cNvSpPr/>
          <p:nvPr/>
        </p:nvSpPr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09792" y="-171400"/>
            <a:ext cx="2234208" cy="817917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近テレ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って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？</a:t>
            </a:r>
            <a:endParaRPr kumimoji="1" lang="ja-JP" altLang="en-US" sz="2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7" name="図プレースホルダ 6" descr="近テレ外観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442" b="7442"/>
          <a:stretch>
            <a:fillRect/>
          </a:stretch>
        </p:blipFill>
        <p:spPr>
          <a:xfrm rot="400570">
            <a:off x="1516262" y="1033118"/>
            <a:ext cx="6134729" cy="47726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195736" y="2492896"/>
            <a:ext cx="6408712" cy="1368152"/>
          </a:xfrm>
          <a:prstGeom prst="rect">
            <a:avLst/>
          </a:prstGeom>
        </p:spPr>
        <p:txBody>
          <a:bodyPr vert="horz" lIns="45720" tIns="45720" rIns="45720" b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近テレって？</a:t>
            </a:r>
            <a:endParaRPr kumimoji="1" lang="ja-JP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③近大イルカ→メディア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>
                <a:latin typeface="HG創英角ﾎﾟｯﾌﾟ体" pitchFamily="49" charset="-128"/>
                <a:ea typeface="HG創英角ﾎﾟｯﾌﾟ体" pitchFamily="49" charset="-128"/>
              </a:rPr>
              <a:t>この活動を知ってもらうため</a:t>
            </a:r>
            <a:r>
              <a:rPr lang="ja-JP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に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en-US" sz="4000" b="1" dirty="0" smtClean="0">
                <a:latin typeface="HG創英角ﾎﾟｯﾌﾟ体" pitchFamily="49" charset="-128"/>
                <a:ea typeface="HG創英角ﾎﾟｯﾌﾟ体" pitchFamily="49" charset="-128"/>
              </a:rPr>
              <a:t>新聞社と</a:t>
            </a:r>
            <a:r>
              <a:rPr lang="ja-JP" altLang="ja-JP" sz="4000" b="1" dirty="0" smtClean="0">
                <a:latin typeface="HG創英角ﾎﾟｯﾌﾟ体" pitchFamily="49" charset="-128"/>
                <a:ea typeface="HG創英角ﾎﾟｯﾌﾟ体" pitchFamily="49" charset="-128"/>
              </a:rPr>
              <a:t>東大阪市役所</a:t>
            </a:r>
            <a:r>
              <a:rPr lang="ja-JP" altLang="en-US" sz="4000" b="1" dirty="0" smtClean="0">
                <a:latin typeface="HG創英角ﾎﾟｯﾌﾟ体" pitchFamily="49" charset="-128"/>
                <a:ea typeface="HG創英角ﾎﾟｯﾌﾟ体" pitchFamily="49" charset="-128"/>
              </a:rPr>
              <a:t>へ</a:t>
            </a:r>
            <a:endParaRPr lang="en-US" altLang="ja-JP" sz="40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en-US" sz="4000" b="1" dirty="0" smtClean="0">
                <a:latin typeface="HG創英角ﾎﾟｯﾌﾟ体" pitchFamily="49" charset="-128"/>
                <a:ea typeface="HG創英角ﾎﾟｯﾌﾟ体" pitchFamily="49" charset="-128"/>
              </a:rPr>
              <a:t>発信を検討中です。</a:t>
            </a:r>
            <a:endParaRPr lang="en-US" altLang="ja-JP" sz="40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sz="3600" b="1" dirty="0" smtClean="0"/>
          </a:p>
          <a:p>
            <a:pPr>
              <a:buNone/>
            </a:pPr>
            <a:endParaRPr lang="en-US" altLang="ja-JP" b="1" dirty="0" smtClean="0"/>
          </a:p>
          <a:p>
            <a:pPr algn="ctr">
              <a:buNone/>
            </a:pPr>
            <a:r>
              <a:rPr lang="ja-JP" altLang="en-US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そうすることで全国的にこの活動が広がる</a:t>
            </a:r>
            <a:endParaRPr lang="en-US" altLang="ja-JP" sz="36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endParaRPr lang="en-US" altLang="ja-JP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b="1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995936" y="4005064"/>
            <a:ext cx="108012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C:\Users\KUDOS-guest\AppData\Local\Microsoft\Windows\Temporary Internet Files\Content.IE5\51FEMHTK\MC9003916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212976"/>
            <a:ext cx="1362456" cy="185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51520" y="1268760"/>
            <a:ext cx="3384094" cy="1678236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近大イルカ</a:t>
            </a:r>
            <a:r>
              <a:rPr kumimoji="1" lang="en-US" altLang="ja-JP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×</a:t>
            </a:r>
            <a:r>
              <a:rPr kumimoji="1" lang="ja-JP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企業</a:t>
            </a:r>
            <a:endParaRPr kumimoji="1" lang="en-US" altLang="ja-JP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会社紹介ムービー作成</a:t>
            </a:r>
            <a:endParaRPr kumimoji="1" lang="en-US" altLang="ja-JP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9635098">
            <a:off x="1494011" y="2906028"/>
            <a:ext cx="856641" cy="2181561"/>
          </a:xfrm>
          <a:prstGeom prst="upDownArrow">
            <a:avLst>
              <a:gd name="adj1" fmla="val 50000"/>
              <a:gd name="adj2" fmla="val 38544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4006710" y="1385490"/>
            <a:ext cx="842776" cy="1440386"/>
          </a:xfrm>
          <a:prstGeom prst="upDownArrow">
            <a:avLst>
              <a:gd name="adj1" fmla="val 50000"/>
              <a:gd name="adj2" fmla="val 54173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2771744" y="3451784"/>
            <a:ext cx="3497048" cy="109443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知名度</a:t>
            </a: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UP!!</a:t>
            </a:r>
            <a:endParaRPr kumimoji="1" lang="ja-JP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  <a:cs typeface="ＭＳ Ｐゴシック" pitchFamily="50" charset="-128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2238474">
            <a:off x="6705245" y="2879691"/>
            <a:ext cx="881943" cy="2346897"/>
          </a:xfrm>
          <a:prstGeom prst="upDownArrow">
            <a:avLst>
              <a:gd name="adj1" fmla="val 50000"/>
              <a:gd name="adj2" fmla="val 42725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044003" y="5080274"/>
            <a:ext cx="7056446" cy="1151501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近大イルカ→メディア</a:t>
            </a:r>
            <a:endParaRPr kumimoji="1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新聞社や公的機関へのアピール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220581" y="1346307"/>
            <a:ext cx="3743739" cy="1600689"/>
          </a:xfrm>
          <a:prstGeom prst="flowChartAlternate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近大イルカ→近大生</a:t>
            </a:r>
            <a:endParaRPr kumimoji="1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b="1" dirty="0" smtClean="0"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在学生に向けた呼びかけ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この活動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の関係性</a:t>
            </a:r>
            <a:endParaRPr lang="en-US" altLang="ja-JP" sz="3200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9953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dirty="0" smtClean="0">
                <a:latin typeface="HGS創英角ﾎﾟｯﾌﾟ体" pitchFamily="50" charset="-128"/>
                <a:ea typeface="HGS創英角ﾎﾟｯﾌﾟ体" pitchFamily="50" charset="-128"/>
              </a:rPr>
              <a:t>中小企業を知</a:t>
            </a:r>
            <a:r>
              <a:rPr lang="ja-JP" altLang="en-US" sz="4400" dirty="0" smtClean="0">
                <a:latin typeface="HGS創英角ﾎﾟｯﾌﾟ体" pitchFamily="50" charset="-128"/>
                <a:ea typeface="HGS創英角ﾎﾟｯﾌﾟ体" pitchFamily="50" charset="-128"/>
              </a:rPr>
              <a:t>ることによって</a:t>
            </a:r>
            <a:endParaRPr kumimoji="1" lang="ja-JP" altLang="en-US" sz="44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4294967295"/>
          </p:nvPr>
        </p:nvSpPr>
        <p:spPr>
          <a:xfrm>
            <a:off x="323528" y="1916832"/>
            <a:ext cx="4248472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他の企業が知ると・・・</a:t>
            </a:r>
          </a:p>
          <a:p>
            <a:pPr algn="ctr">
              <a:buNone/>
            </a:pPr>
            <a:endParaRPr lang="en-US" altLang="ja-JP" sz="1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endParaRPr lang="ja-JP" altLang="en-US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4294967295"/>
          </p:nvPr>
        </p:nvSpPr>
        <p:spPr>
          <a:xfrm>
            <a:off x="4572000" y="1988840"/>
            <a:ext cx="4038600" cy="26606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学生が知ると・・・</a:t>
            </a:r>
            <a:endParaRPr kumimoji="1"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2357" y="5949280"/>
            <a:ext cx="5119287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経済活動につながる！</a:t>
            </a:r>
            <a:endParaRPr kumimoji="1" lang="ja-JP" altLang="en-US" sz="36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6300192" y="5301208"/>
            <a:ext cx="504056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918825" y="2782063"/>
            <a:ext cx="6945293" cy="2446001"/>
            <a:chOff x="918825" y="2782063"/>
            <a:chExt cx="6945293" cy="2446001"/>
          </a:xfrm>
        </p:grpSpPr>
        <p:sp>
          <p:nvSpPr>
            <p:cNvPr id="11" name="フリーフォーム 10"/>
            <p:cNvSpPr/>
            <p:nvPr/>
          </p:nvSpPr>
          <p:spPr>
            <a:xfrm>
              <a:off x="918825" y="2782063"/>
              <a:ext cx="3930762" cy="661081"/>
            </a:xfrm>
            <a:custGeom>
              <a:avLst/>
              <a:gdLst>
                <a:gd name="connsiteX0" fmla="*/ 0 w 3930762"/>
                <a:gd name="connsiteY0" fmla="*/ 66108 h 661081"/>
                <a:gd name="connsiteX1" fmla="*/ 19363 w 3930762"/>
                <a:gd name="connsiteY1" fmla="*/ 19363 h 661081"/>
                <a:gd name="connsiteX2" fmla="*/ 66108 w 3930762"/>
                <a:gd name="connsiteY2" fmla="*/ 0 h 661081"/>
                <a:gd name="connsiteX3" fmla="*/ 3864654 w 3930762"/>
                <a:gd name="connsiteY3" fmla="*/ 0 h 661081"/>
                <a:gd name="connsiteX4" fmla="*/ 3911399 w 3930762"/>
                <a:gd name="connsiteY4" fmla="*/ 19363 h 661081"/>
                <a:gd name="connsiteX5" fmla="*/ 3930762 w 3930762"/>
                <a:gd name="connsiteY5" fmla="*/ 66108 h 661081"/>
                <a:gd name="connsiteX6" fmla="*/ 3930762 w 3930762"/>
                <a:gd name="connsiteY6" fmla="*/ 594973 h 661081"/>
                <a:gd name="connsiteX7" fmla="*/ 3911399 w 3930762"/>
                <a:gd name="connsiteY7" fmla="*/ 641718 h 661081"/>
                <a:gd name="connsiteX8" fmla="*/ 3864654 w 3930762"/>
                <a:gd name="connsiteY8" fmla="*/ 661081 h 661081"/>
                <a:gd name="connsiteX9" fmla="*/ 66108 w 3930762"/>
                <a:gd name="connsiteY9" fmla="*/ 661081 h 661081"/>
                <a:gd name="connsiteX10" fmla="*/ 19363 w 3930762"/>
                <a:gd name="connsiteY10" fmla="*/ 641718 h 661081"/>
                <a:gd name="connsiteX11" fmla="*/ 0 w 3930762"/>
                <a:gd name="connsiteY11" fmla="*/ 594973 h 661081"/>
                <a:gd name="connsiteX12" fmla="*/ 0 w 3930762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0762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3864654" y="0"/>
                  </a:lnTo>
                  <a:cubicBezTo>
                    <a:pt x="3882187" y="0"/>
                    <a:pt x="3899002" y="6965"/>
                    <a:pt x="3911399" y="19363"/>
                  </a:cubicBezTo>
                  <a:cubicBezTo>
                    <a:pt x="3923797" y="31761"/>
                    <a:pt x="3930762" y="48576"/>
                    <a:pt x="3930762" y="66108"/>
                  </a:cubicBezTo>
                  <a:lnTo>
                    <a:pt x="3930762" y="594973"/>
                  </a:lnTo>
                  <a:cubicBezTo>
                    <a:pt x="3930762" y="612506"/>
                    <a:pt x="3923797" y="629321"/>
                    <a:pt x="3911399" y="641718"/>
                  </a:cubicBezTo>
                  <a:cubicBezTo>
                    <a:pt x="3899001" y="654116"/>
                    <a:pt x="3882186" y="661081"/>
                    <a:pt x="3864654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9682" tIns="39682" rIns="39682" bIns="396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1600" kern="1200" dirty="0" smtClean="0">
                  <a:latin typeface="HGP創英角ﾎﾟｯﾌﾟ体" pitchFamily="50" charset="-128"/>
                  <a:ea typeface="HGP創英角ﾎﾟｯﾌﾟ体" pitchFamily="50" charset="-128"/>
                </a:rPr>
                <a:t>B to B</a:t>
              </a:r>
              <a:r>
                <a:rPr kumimoji="1" lang="ja-JP" altLang="en-US" sz="1600" kern="1200" dirty="0" smtClean="0">
                  <a:latin typeface="HGP創英角ﾎﾟｯﾌﾟ体" pitchFamily="50" charset="-128"/>
                  <a:ea typeface="HGP創英角ﾎﾟｯﾌﾟ体" pitchFamily="50" charset="-128"/>
                </a:rPr>
                <a:t>の関係作りを</a:t>
              </a:r>
              <a:endParaRPr kumimoji="1" lang="en-US" altLang="ja-JP" sz="1600" kern="1200" dirty="0" smtClean="0"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kern="1200" dirty="0" smtClean="0">
                  <a:latin typeface="HGP創英角ﾎﾟｯﾌﾟ体" pitchFamily="50" charset="-128"/>
                  <a:ea typeface="HGP創英角ﾎﾟｯﾌﾟ体" pitchFamily="50" charset="-128"/>
                </a:rPr>
                <a:t>深めていくことができる</a:t>
              </a:r>
              <a:endParaRPr kumimoji="1" lang="ja-JP" altLang="en-US" sz="1600" kern="12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 rot="5400000">
              <a:off x="2826362" y="3500989"/>
              <a:ext cx="115689" cy="115689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フリーフォーム 13"/>
            <p:cNvSpPr/>
            <p:nvPr/>
          </p:nvSpPr>
          <p:spPr>
            <a:xfrm>
              <a:off x="918825" y="3674523"/>
              <a:ext cx="3930762" cy="661081"/>
            </a:xfrm>
            <a:custGeom>
              <a:avLst/>
              <a:gdLst>
                <a:gd name="connsiteX0" fmla="*/ 0 w 3930762"/>
                <a:gd name="connsiteY0" fmla="*/ 66108 h 661081"/>
                <a:gd name="connsiteX1" fmla="*/ 19363 w 3930762"/>
                <a:gd name="connsiteY1" fmla="*/ 19363 h 661081"/>
                <a:gd name="connsiteX2" fmla="*/ 66108 w 3930762"/>
                <a:gd name="connsiteY2" fmla="*/ 0 h 661081"/>
                <a:gd name="connsiteX3" fmla="*/ 3864654 w 3930762"/>
                <a:gd name="connsiteY3" fmla="*/ 0 h 661081"/>
                <a:gd name="connsiteX4" fmla="*/ 3911399 w 3930762"/>
                <a:gd name="connsiteY4" fmla="*/ 19363 h 661081"/>
                <a:gd name="connsiteX5" fmla="*/ 3930762 w 3930762"/>
                <a:gd name="connsiteY5" fmla="*/ 66108 h 661081"/>
                <a:gd name="connsiteX6" fmla="*/ 3930762 w 3930762"/>
                <a:gd name="connsiteY6" fmla="*/ 594973 h 661081"/>
                <a:gd name="connsiteX7" fmla="*/ 3911399 w 3930762"/>
                <a:gd name="connsiteY7" fmla="*/ 641718 h 661081"/>
                <a:gd name="connsiteX8" fmla="*/ 3864654 w 3930762"/>
                <a:gd name="connsiteY8" fmla="*/ 661081 h 661081"/>
                <a:gd name="connsiteX9" fmla="*/ 66108 w 3930762"/>
                <a:gd name="connsiteY9" fmla="*/ 661081 h 661081"/>
                <a:gd name="connsiteX10" fmla="*/ 19363 w 3930762"/>
                <a:gd name="connsiteY10" fmla="*/ 641718 h 661081"/>
                <a:gd name="connsiteX11" fmla="*/ 0 w 3930762"/>
                <a:gd name="connsiteY11" fmla="*/ 594973 h 661081"/>
                <a:gd name="connsiteX12" fmla="*/ 0 w 3930762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0762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3864654" y="0"/>
                  </a:lnTo>
                  <a:cubicBezTo>
                    <a:pt x="3882187" y="0"/>
                    <a:pt x="3899002" y="6965"/>
                    <a:pt x="3911399" y="19363"/>
                  </a:cubicBezTo>
                  <a:cubicBezTo>
                    <a:pt x="3923797" y="31761"/>
                    <a:pt x="3930762" y="48576"/>
                    <a:pt x="3930762" y="66108"/>
                  </a:cubicBezTo>
                  <a:lnTo>
                    <a:pt x="3930762" y="594973"/>
                  </a:lnTo>
                  <a:cubicBezTo>
                    <a:pt x="3930762" y="612506"/>
                    <a:pt x="3923797" y="629321"/>
                    <a:pt x="3911399" y="641718"/>
                  </a:cubicBezTo>
                  <a:cubicBezTo>
                    <a:pt x="3899001" y="654116"/>
                    <a:pt x="3882186" y="661081"/>
                    <a:pt x="3864654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302" tIns="47302" rIns="47302" bIns="4730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latin typeface="HGP創英角ﾎﾟｯﾌﾟ体" pitchFamily="50" charset="-128"/>
                  <a:ea typeface="HGP創英角ﾎﾟｯﾌﾟ体" pitchFamily="50" charset="-128"/>
                </a:rPr>
                <a:t>モノが売れる</a:t>
              </a:r>
              <a:endParaRPr kumimoji="1" lang="ja-JP" altLang="en-US" sz="2200" kern="12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 rot="5400000">
              <a:off x="2826362" y="4393449"/>
              <a:ext cx="115689" cy="115689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フリーフォーム 15"/>
            <p:cNvSpPr/>
            <p:nvPr/>
          </p:nvSpPr>
          <p:spPr>
            <a:xfrm>
              <a:off x="978666" y="4566983"/>
              <a:ext cx="3811080" cy="661081"/>
            </a:xfrm>
            <a:custGeom>
              <a:avLst/>
              <a:gdLst>
                <a:gd name="connsiteX0" fmla="*/ 0 w 3811080"/>
                <a:gd name="connsiteY0" fmla="*/ 66108 h 661081"/>
                <a:gd name="connsiteX1" fmla="*/ 19363 w 3811080"/>
                <a:gd name="connsiteY1" fmla="*/ 19363 h 661081"/>
                <a:gd name="connsiteX2" fmla="*/ 66108 w 3811080"/>
                <a:gd name="connsiteY2" fmla="*/ 0 h 661081"/>
                <a:gd name="connsiteX3" fmla="*/ 3744972 w 3811080"/>
                <a:gd name="connsiteY3" fmla="*/ 0 h 661081"/>
                <a:gd name="connsiteX4" fmla="*/ 3791717 w 3811080"/>
                <a:gd name="connsiteY4" fmla="*/ 19363 h 661081"/>
                <a:gd name="connsiteX5" fmla="*/ 3811080 w 3811080"/>
                <a:gd name="connsiteY5" fmla="*/ 66108 h 661081"/>
                <a:gd name="connsiteX6" fmla="*/ 3811080 w 3811080"/>
                <a:gd name="connsiteY6" fmla="*/ 594973 h 661081"/>
                <a:gd name="connsiteX7" fmla="*/ 3791717 w 3811080"/>
                <a:gd name="connsiteY7" fmla="*/ 641718 h 661081"/>
                <a:gd name="connsiteX8" fmla="*/ 3744972 w 3811080"/>
                <a:gd name="connsiteY8" fmla="*/ 661081 h 661081"/>
                <a:gd name="connsiteX9" fmla="*/ 66108 w 3811080"/>
                <a:gd name="connsiteY9" fmla="*/ 661081 h 661081"/>
                <a:gd name="connsiteX10" fmla="*/ 19363 w 3811080"/>
                <a:gd name="connsiteY10" fmla="*/ 641718 h 661081"/>
                <a:gd name="connsiteX11" fmla="*/ 0 w 3811080"/>
                <a:gd name="connsiteY11" fmla="*/ 594973 h 661081"/>
                <a:gd name="connsiteX12" fmla="*/ 0 w 3811080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1080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3744972" y="0"/>
                  </a:lnTo>
                  <a:cubicBezTo>
                    <a:pt x="3762505" y="0"/>
                    <a:pt x="3779320" y="6965"/>
                    <a:pt x="3791717" y="19363"/>
                  </a:cubicBezTo>
                  <a:cubicBezTo>
                    <a:pt x="3804115" y="31761"/>
                    <a:pt x="3811080" y="48576"/>
                    <a:pt x="3811080" y="66108"/>
                  </a:cubicBezTo>
                  <a:lnTo>
                    <a:pt x="3811080" y="594973"/>
                  </a:lnTo>
                  <a:cubicBezTo>
                    <a:pt x="3811080" y="612506"/>
                    <a:pt x="3804115" y="629321"/>
                    <a:pt x="3791717" y="641718"/>
                  </a:cubicBezTo>
                  <a:cubicBezTo>
                    <a:pt x="3779319" y="654116"/>
                    <a:pt x="3762504" y="661081"/>
                    <a:pt x="3744972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302" tIns="47302" rIns="47302" bIns="4730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latin typeface="HGP創英角ﾎﾟｯﾌﾟ体" pitchFamily="50" charset="-128"/>
                  <a:ea typeface="HGP創英角ﾎﾟｯﾌﾟ体" pitchFamily="50" charset="-128"/>
                </a:rPr>
                <a:t>人材を雇う余裕ができる</a:t>
              </a:r>
              <a:endParaRPr kumimoji="1" lang="ja-JP" altLang="en-US" sz="2200" kern="1200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5219793" y="2782063"/>
              <a:ext cx="2644325" cy="661081"/>
            </a:xfrm>
            <a:custGeom>
              <a:avLst/>
              <a:gdLst>
                <a:gd name="connsiteX0" fmla="*/ 0 w 2644325"/>
                <a:gd name="connsiteY0" fmla="*/ 66108 h 661081"/>
                <a:gd name="connsiteX1" fmla="*/ 19363 w 2644325"/>
                <a:gd name="connsiteY1" fmla="*/ 19363 h 661081"/>
                <a:gd name="connsiteX2" fmla="*/ 66108 w 2644325"/>
                <a:gd name="connsiteY2" fmla="*/ 0 h 661081"/>
                <a:gd name="connsiteX3" fmla="*/ 2578217 w 2644325"/>
                <a:gd name="connsiteY3" fmla="*/ 0 h 661081"/>
                <a:gd name="connsiteX4" fmla="*/ 2624962 w 2644325"/>
                <a:gd name="connsiteY4" fmla="*/ 19363 h 661081"/>
                <a:gd name="connsiteX5" fmla="*/ 2644325 w 2644325"/>
                <a:gd name="connsiteY5" fmla="*/ 66108 h 661081"/>
                <a:gd name="connsiteX6" fmla="*/ 2644325 w 2644325"/>
                <a:gd name="connsiteY6" fmla="*/ 594973 h 661081"/>
                <a:gd name="connsiteX7" fmla="*/ 2624962 w 2644325"/>
                <a:gd name="connsiteY7" fmla="*/ 641718 h 661081"/>
                <a:gd name="connsiteX8" fmla="*/ 2578217 w 2644325"/>
                <a:gd name="connsiteY8" fmla="*/ 661081 h 661081"/>
                <a:gd name="connsiteX9" fmla="*/ 66108 w 2644325"/>
                <a:gd name="connsiteY9" fmla="*/ 661081 h 661081"/>
                <a:gd name="connsiteX10" fmla="*/ 19363 w 2644325"/>
                <a:gd name="connsiteY10" fmla="*/ 641718 h 661081"/>
                <a:gd name="connsiteX11" fmla="*/ 0 w 2644325"/>
                <a:gd name="connsiteY11" fmla="*/ 594973 h 661081"/>
                <a:gd name="connsiteX12" fmla="*/ 0 w 2644325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325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2578217" y="0"/>
                  </a:lnTo>
                  <a:cubicBezTo>
                    <a:pt x="2595750" y="0"/>
                    <a:pt x="2612565" y="6965"/>
                    <a:pt x="2624962" y="19363"/>
                  </a:cubicBezTo>
                  <a:cubicBezTo>
                    <a:pt x="2637360" y="31761"/>
                    <a:pt x="2644325" y="48576"/>
                    <a:pt x="2644325" y="66108"/>
                  </a:cubicBezTo>
                  <a:lnTo>
                    <a:pt x="2644325" y="594973"/>
                  </a:lnTo>
                  <a:cubicBezTo>
                    <a:pt x="2644325" y="612506"/>
                    <a:pt x="2637360" y="629321"/>
                    <a:pt x="2624962" y="641718"/>
                  </a:cubicBezTo>
                  <a:cubicBezTo>
                    <a:pt x="2612564" y="654116"/>
                    <a:pt x="2595749" y="661081"/>
                    <a:pt x="2578217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9682" tIns="39682" rIns="39682" bIns="3968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600" kern="1200" dirty="0" smtClean="0">
                  <a:latin typeface="HG創英角ﾎﾟｯﾌﾟ体" pitchFamily="49" charset="-128"/>
                  <a:ea typeface="HG創英角ﾎﾟｯﾌﾟ体" pitchFamily="49" charset="-128"/>
                </a:rPr>
                <a:t>企業の情報を得られる</a:t>
              </a:r>
              <a:endParaRPr kumimoji="1" lang="ja-JP" altLang="en-US" sz="1600" kern="1200" dirty="0"/>
            </a:p>
          </p:txBody>
        </p:sp>
        <p:sp>
          <p:nvSpPr>
            <p:cNvPr id="18" name="右矢印 17"/>
            <p:cNvSpPr/>
            <p:nvPr/>
          </p:nvSpPr>
          <p:spPr>
            <a:xfrm rot="5400000">
              <a:off x="6484111" y="3500989"/>
              <a:ext cx="115689" cy="115689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フリーフォーム 18"/>
            <p:cNvSpPr/>
            <p:nvPr/>
          </p:nvSpPr>
          <p:spPr>
            <a:xfrm>
              <a:off x="5219793" y="3674523"/>
              <a:ext cx="2644325" cy="661081"/>
            </a:xfrm>
            <a:custGeom>
              <a:avLst/>
              <a:gdLst>
                <a:gd name="connsiteX0" fmla="*/ 0 w 2644325"/>
                <a:gd name="connsiteY0" fmla="*/ 66108 h 661081"/>
                <a:gd name="connsiteX1" fmla="*/ 19363 w 2644325"/>
                <a:gd name="connsiteY1" fmla="*/ 19363 h 661081"/>
                <a:gd name="connsiteX2" fmla="*/ 66108 w 2644325"/>
                <a:gd name="connsiteY2" fmla="*/ 0 h 661081"/>
                <a:gd name="connsiteX3" fmla="*/ 2578217 w 2644325"/>
                <a:gd name="connsiteY3" fmla="*/ 0 h 661081"/>
                <a:gd name="connsiteX4" fmla="*/ 2624962 w 2644325"/>
                <a:gd name="connsiteY4" fmla="*/ 19363 h 661081"/>
                <a:gd name="connsiteX5" fmla="*/ 2644325 w 2644325"/>
                <a:gd name="connsiteY5" fmla="*/ 66108 h 661081"/>
                <a:gd name="connsiteX6" fmla="*/ 2644325 w 2644325"/>
                <a:gd name="connsiteY6" fmla="*/ 594973 h 661081"/>
                <a:gd name="connsiteX7" fmla="*/ 2624962 w 2644325"/>
                <a:gd name="connsiteY7" fmla="*/ 641718 h 661081"/>
                <a:gd name="connsiteX8" fmla="*/ 2578217 w 2644325"/>
                <a:gd name="connsiteY8" fmla="*/ 661081 h 661081"/>
                <a:gd name="connsiteX9" fmla="*/ 66108 w 2644325"/>
                <a:gd name="connsiteY9" fmla="*/ 661081 h 661081"/>
                <a:gd name="connsiteX10" fmla="*/ 19363 w 2644325"/>
                <a:gd name="connsiteY10" fmla="*/ 641718 h 661081"/>
                <a:gd name="connsiteX11" fmla="*/ 0 w 2644325"/>
                <a:gd name="connsiteY11" fmla="*/ 594973 h 661081"/>
                <a:gd name="connsiteX12" fmla="*/ 0 w 2644325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325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2578217" y="0"/>
                  </a:lnTo>
                  <a:cubicBezTo>
                    <a:pt x="2595750" y="0"/>
                    <a:pt x="2612565" y="6965"/>
                    <a:pt x="2624962" y="19363"/>
                  </a:cubicBezTo>
                  <a:cubicBezTo>
                    <a:pt x="2637360" y="31761"/>
                    <a:pt x="2644325" y="48576"/>
                    <a:pt x="2644325" y="66108"/>
                  </a:cubicBezTo>
                  <a:lnTo>
                    <a:pt x="2644325" y="594973"/>
                  </a:lnTo>
                  <a:cubicBezTo>
                    <a:pt x="2644325" y="612506"/>
                    <a:pt x="2637360" y="629321"/>
                    <a:pt x="2624962" y="641718"/>
                  </a:cubicBezTo>
                  <a:cubicBezTo>
                    <a:pt x="2612564" y="654116"/>
                    <a:pt x="2595749" y="661081"/>
                    <a:pt x="2578217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302" tIns="47302" rIns="47302" bIns="4730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latin typeface="HG創英角ﾎﾟｯﾌﾟ体" pitchFamily="49" charset="-128"/>
                  <a:ea typeface="HG創英角ﾎﾟｯﾌﾟ体" pitchFamily="49" charset="-128"/>
                </a:rPr>
                <a:t>イ</a:t>
              </a:r>
              <a:r>
                <a:rPr lang="ja-JP" altLang="en-US" sz="2200" kern="1200" dirty="0" smtClean="0">
                  <a:latin typeface="HG創英角ﾎﾟｯﾌﾟ体" pitchFamily="49" charset="-128"/>
                  <a:ea typeface="HG創英角ﾎﾟｯﾌﾟ体" pitchFamily="49" charset="-128"/>
                </a:rPr>
                <a:t>メージ</a:t>
              </a:r>
              <a:r>
                <a:rPr kumimoji="1" lang="ja-JP" altLang="en-US" sz="2200" kern="1200" dirty="0" smtClean="0">
                  <a:latin typeface="HG創英角ﾎﾟｯﾌﾟ体" pitchFamily="49" charset="-128"/>
                  <a:ea typeface="HG創英角ﾎﾟｯﾌﾟ体" pitchFamily="49" charset="-128"/>
                </a:rPr>
                <a:t>アップ</a:t>
              </a:r>
              <a:endParaRPr kumimoji="1" lang="ja-JP" altLang="en-US" sz="2200" kern="1200" dirty="0"/>
            </a:p>
          </p:txBody>
        </p:sp>
        <p:sp>
          <p:nvSpPr>
            <p:cNvPr id="20" name="右矢印 19"/>
            <p:cNvSpPr/>
            <p:nvPr/>
          </p:nvSpPr>
          <p:spPr>
            <a:xfrm rot="5400000">
              <a:off x="6484111" y="4393449"/>
              <a:ext cx="115689" cy="115689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フリーフォーム 20"/>
            <p:cNvSpPr/>
            <p:nvPr/>
          </p:nvSpPr>
          <p:spPr>
            <a:xfrm>
              <a:off x="5219793" y="4566983"/>
              <a:ext cx="2644325" cy="661081"/>
            </a:xfrm>
            <a:custGeom>
              <a:avLst/>
              <a:gdLst>
                <a:gd name="connsiteX0" fmla="*/ 0 w 2644325"/>
                <a:gd name="connsiteY0" fmla="*/ 66108 h 661081"/>
                <a:gd name="connsiteX1" fmla="*/ 19363 w 2644325"/>
                <a:gd name="connsiteY1" fmla="*/ 19363 h 661081"/>
                <a:gd name="connsiteX2" fmla="*/ 66108 w 2644325"/>
                <a:gd name="connsiteY2" fmla="*/ 0 h 661081"/>
                <a:gd name="connsiteX3" fmla="*/ 2578217 w 2644325"/>
                <a:gd name="connsiteY3" fmla="*/ 0 h 661081"/>
                <a:gd name="connsiteX4" fmla="*/ 2624962 w 2644325"/>
                <a:gd name="connsiteY4" fmla="*/ 19363 h 661081"/>
                <a:gd name="connsiteX5" fmla="*/ 2644325 w 2644325"/>
                <a:gd name="connsiteY5" fmla="*/ 66108 h 661081"/>
                <a:gd name="connsiteX6" fmla="*/ 2644325 w 2644325"/>
                <a:gd name="connsiteY6" fmla="*/ 594973 h 661081"/>
                <a:gd name="connsiteX7" fmla="*/ 2624962 w 2644325"/>
                <a:gd name="connsiteY7" fmla="*/ 641718 h 661081"/>
                <a:gd name="connsiteX8" fmla="*/ 2578217 w 2644325"/>
                <a:gd name="connsiteY8" fmla="*/ 661081 h 661081"/>
                <a:gd name="connsiteX9" fmla="*/ 66108 w 2644325"/>
                <a:gd name="connsiteY9" fmla="*/ 661081 h 661081"/>
                <a:gd name="connsiteX10" fmla="*/ 19363 w 2644325"/>
                <a:gd name="connsiteY10" fmla="*/ 641718 h 661081"/>
                <a:gd name="connsiteX11" fmla="*/ 0 w 2644325"/>
                <a:gd name="connsiteY11" fmla="*/ 594973 h 661081"/>
                <a:gd name="connsiteX12" fmla="*/ 0 w 2644325"/>
                <a:gd name="connsiteY12" fmla="*/ 66108 h 6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325" h="661081">
                  <a:moveTo>
                    <a:pt x="0" y="66108"/>
                  </a:moveTo>
                  <a:cubicBezTo>
                    <a:pt x="0" y="48575"/>
                    <a:pt x="6965" y="31760"/>
                    <a:pt x="19363" y="19363"/>
                  </a:cubicBezTo>
                  <a:cubicBezTo>
                    <a:pt x="31761" y="6965"/>
                    <a:pt x="48576" y="0"/>
                    <a:pt x="66108" y="0"/>
                  </a:cubicBezTo>
                  <a:lnTo>
                    <a:pt x="2578217" y="0"/>
                  </a:lnTo>
                  <a:cubicBezTo>
                    <a:pt x="2595750" y="0"/>
                    <a:pt x="2612565" y="6965"/>
                    <a:pt x="2624962" y="19363"/>
                  </a:cubicBezTo>
                  <a:cubicBezTo>
                    <a:pt x="2637360" y="31761"/>
                    <a:pt x="2644325" y="48576"/>
                    <a:pt x="2644325" y="66108"/>
                  </a:cubicBezTo>
                  <a:lnTo>
                    <a:pt x="2644325" y="594973"/>
                  </a:lnTo>
                  <a:cubicBezTo>
                    <a:pt x="2644325" y="612506"/>
                    <a:pt x="2637360" y="629321"/>
                    <a:pt x="2624962" y="641718"/>
                  </a:cubicBezTo>
                  <a:cubicBezTo>
                    <a:pt x="2612564" y="654116"/>
                    <a:pt x="2595749" y="661081"/>
                    <a:pt x="2578217" y="661081"/>
                  </a:cubicBezTo>
                  <a:lnTo>
                    <a:pt x="66108" y="661081"/>
                  </a:lnTo>
                  <a:cubicBezTo>
                    <a:pt x="48575" y="661081"/>
                    <a:pt x="31760" y="654116"/>
                    <a:pt x="19363" y="641718"/>
                  </a:cubicBezTo>
                  <a:cubicBezTo>
                    <a:pt x="6965" y="629320"/>
                    <a:pt x="0" y="612505"/>
                    <a:pt x="0" y="594973"/>
                  </a:cubicBezTo>
                  <a:lnTo>
                    <a:pt x="0" y="66108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302" tIns="47302" rIns="47302" bIns="4730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200" kern="1200" dirty="0" smtClean="0">
                  <a:latin typeface="HG創英角ﾎﾟｯﾌﾟ体" pitchFamily="49" charset="-128"/>
                  <a:ea typeface="HG創英角ﾎﾟｯﾌﾟ体" pitchFamily="49" charset="-128"/>
                </a:rPr>
                <a:t>就職活動に生かせる</a:t>
              </a:r>
              <a:endParaRPr kumimoji="1" lang="ja-JP" altLang="en-US" sz="2200" kern="1200" dirty="0"/>
            </a:p>
          </p:txBody>
        </p:sp>
      </p:grpSp>
      <p:sp>
        <p:nvSpPr>
          <p:cNvPr id="22" name="下矢印 21"/>
          <p:cNvSpPr/>
          <p:nvPr/>
        </p:nvSpPr>
        <p:spPr>
          <a:xfrm>
            <a:off x="2627784" y="5301208"/>
            <a:ext cx="504056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205488"/>
          </a:xfrm>
        </p:spPr>
        <p:txBody>
          <a:bodyPr/>
          <a:lstStyle/>
          <a:p>
            <a:pPr algn="ctr"/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中小企業の方々はこの企画に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	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どのように思っているのか</a:t>
            </a:r>
            <a:endParaRPr kumimoji="1"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55776" y="1700808"/>
            <a:ext cx="4032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9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544" y="3717032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371703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ja-JP" alt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アンケート調査</a:t>
            </a:r>
            <a:endParaRPr kumimoji="1" lang="ja-JP" alt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形吹き出し 7"/>
          <p:cNvSpPr/>
          <p:nvPr/>
        </p:nvSpPr>
        <p:spPr>
          <a:xfrm>
            <a:off x="251520" y="1484784"/>
            <a:ext cx="8424936" cy="4176464"/>
          </a:xfrm>
          <a:prstGeom prst="wedgeEllipseCallout">
            <a:avLst>
              <a:gd name="adj1" fmla="val -38713"/>
              <a:gd name="adj2" fmla="val 69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>
          <a:xfrm>
            <a:off x="539552" y="1484784"/>
            <a:ext cx="8229600" cy="381642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  <a:t>広告宣伝って、</a:t>
            </a:r>
            <a:r>
              <a:rPr lang="en-US" altLang="ja-JP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  <a:t>基本的に大企業が多いよね</a:t>
            </a:r>
            <a:r>
              <a:rPr lang="en-US" altLang="ja-JP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  <a:t>…</a:t>
            </a:r>
            <a:r>
              <a:rPr lang="ja-JP" alt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創英角ﾎﾟｯﾌﾟ体" pitchFamily="49" charset="-128"/>
                <a:ea typeface="HG創英角ﾎﾟｯﾌﾟ体" pitchFamily="49" charset="-128"/>
              </a:rPr>
              <a:t>？</a:t>
            </a:r>
            <a:endParaRPr kumimoji="1" lang="ja-JP" alt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26369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smtClean="0">
                <a:latin typeface="HG創英角ﾎﾟｯﾌﾟ体" pitchFamily="49" charset="-128"/>
                <a:ea typeface="HG創英角ﾎﾟｯﾌﾟ体" pitchFamily="49" charset="-128"/>
              </a:rPr>
              <a:t>身近にある中小企業は</a:t>
            </a:r>
            <a:r>
              <a:rPr kumimoji="1" lang="ja-JP" altLang="en-US" sz="5400" b="1" dirty="0" smtClean="0">
                <a:latin typeface="HG創英角ﾎﾟｯﾌﾟ体" pitchFamily="49" charset="-128"/>
                <a:ea typeface="HG創英角ﾎﾟｯﾌﾟ体" pitchFamily="49" charset="-128"/>
              </a:rPr>
              <a:t>どうなってるの？</a:t>
            </a:r>
            <a:endParaRPr kumimoji="1" lang="ja-JP" altLang="en-US" sz="5400" b="1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7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539552" y="24685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83568" y="3861048"/>
            <a:ext cx="7776864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私達がやっている活動に対して多くの企業が関心を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持っ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てくれ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た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000" dirty="0" smtClean="0"/>
              <a:t>Q.</a:t>
            </a:r>
            <a:r>
              <a:rPr lang="ja-JP" altLang="ja-JP" sz="3000" dirty="0" smtClean="0"/>
              <a:t>私達が作成した会社紹介</a:t>
            </a:r>
            <a:r>
              <a:rPr lang="ja-JP" altLang="en-US" sz="3000" dirty="0" smtClean="0"/>
              <a:t>の</a:t>
            </a:r>
            <a:r>
              <a:rPr lang="ja-JP" altLang="ja-JP" sz="3000" dirty="0" smtClean="0"/>
              <a:t>コンテンツを</a:t>
            </a:r>
            <a:r>
              <a:rPr lang="en-US" altLang="ja-JP" sz="3000" dirty="0" smtClean="0"/>
              <a:t/>
            </a:r>
            <a:br>
              <a:rPr lang="en-US" altLang="ja-JP" sz="3000" dirty="0" smtClean="0"/>
            </a:br>
            <a:r>
              <a:rPr lang="ja-JP" altLang="en-US" sz="3000" dirty="0" smtClean="0"/>
              <a:t>　　近テレで</a:t>
            </a:r>
            <a:r>
              <a:rPr lang="ja-JP" altLang="ja-JP" sz="3000" dirty="0" smtClean="0"/>
              <a:t>流すこと</a:t>
            </a:r>
            <a:r>
              <a:rPr lang="ja-JP" altLang="en-US" sz="3000" dirty="0" smtClean="0"/>
              <a:t>に</a:t>
            </a:r>
            <a:r>
              <a:rPr lang="ja-JP" altLang="ja-JP" sz="3000" dirty="0" smtClean="0"/>
              <a:t>関心はありますか？</a:t>
            </a:r>
            <a:endParaRPr kumimoji="1" lang="ja-JP" altLang="en-US" sz="3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7667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1">
                    <a:lumMod val="7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中小企業経営者４３名の方に</a:t>
            </a:r>
            <a:endParaRPr lang="en-US" altLang="ja-JP" sz="4400" dirty="0" smtClean="0">
              <a:solidFill>
                <a:schemeClr val="accent1">
                  <a:lumMod val="75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chemeClr val="accent1">
                    <a:lumMod val="7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アンケート</a:t>
            </a:r>
            <a:endParaRPr kumimoji="1" lang="ja-JP" alt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kumimoji="1" lang="ja-JP" altLang="en-US" sz="4800" dirty="0" smtClean="0">
                <a:latin typeface="HGS創英角ﾎﾟｯﾌﾟ体" pitchFamily="50" charset="-128"/>
                <a:ea typeface="HGS創英角ﾎﾟｯﾌﾟ体" pitchFamily="50" charset="-128"/>
              </a:rPr>
              <a:t>地元東大阪にある</a:t>
            </a:r>
            <a:endParaRPr kumimoji="1" lang="en-US" altLang="ja-JP" sz="4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kumimoji="1" lang="ja-JP" altLang="en-US" sz="66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中農製作所</a:t>
            </a:r>
            <a:r>
              <a:rPr kumimoji="1" lang="ja-JP" altLang="en-US" sz="6600" dirty="0" smtClean="0">
                <a:latin typeface="HGS創英角ﾎﾟｯﾌﾟ体" pitchFamily="50" charset="-128"/>
                <a:ea typeface="HGS創英角ﾎﾟｯﾌﾟ体" pitchFamily="50" charset="-128"/>
              </a:rPr>
              <a:t>さん</a:t>
            </a:r>
            <a:r>
              <a:rPr kumimoji="1" lang="ja-JP" altLang="en-US" sz="4800" dirty="0" smtClean="0">
                <a:latin typeface="HGS創英角ﾎﾟｯﾌﾟ体" pitchFamily="50" charset="-128"/>
                <a:ea typeface="HGS創英角ﾎﾟｯﾌﾟ体" pitchFamily="50" charset="-128"/>
              </a:rPr>
              <a:t>に</a:t>
            </a:r>
            <a:endParaRPr kumimoji="1" lang="en-US" altLang="ja-JP" sz="4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kumimoji="1" lang="ja-JP" altLang="en-US" sz="3900" dirty="0" smtClean="0">
                <a:latin typeface="HGS創英角ﾎﾟｯﾌﾟ体" pitchFamily="50" charset="-128"/>
                <a:ea typeface="HGS創英角ﾎﾟｯﾌﾟ体" pitchFamily="50" charset="-128"/>
              </a:rPr>
              <a:t>協力してもらえることになりました</a:t>
            </a:r>
            <a:endParaRPr kumimoji="1" lang="en-US" altLang="ja-JP" sz="39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35696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なかの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中農製作所さんを選んだ理由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53760"/>
          </a:xfrm>
        </p:spPr>
        <p:txBody>
          <a:bodyPr anchor="t"/>
          <a:lstStyle/>
          <a:p>
            <a:pPr>
              <a:lnSpc>
                <a:spcPct val="200000"/>
              </a:lnSpc>
            </a:pPr>
            <a:r>
              <a:rPr lang="ja-JP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講義の一環で面識があ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った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</a:pPr>
            <a:r>
              <a:rPr lang="ja-JP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好意的に接してく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れた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</a:pPr>
            <a:r>
              <a:rPr lang="ja-JP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積極的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な活動（例）海外からの工場見学の受け入れ</a:t>
            </a:r>
            <a:endParaRPr lang="en-US" altLang="ja-JP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None/>
            </a:pPr>
            <a:endParaRPr lang="en-US" altLang="ja-JP" dirty="0" smtClean="0"/>
          </a:p>
          <a:p>
            <a:pPr>
              <a:lnSpc>
                <a:spcPct val="200000"/>
              </a:lnSpc>
              <a:buNone/>
            </a:pPr>
            <a:endParaRPr lang="en-US" altLang="ja-JP" dirty="0" smtClean="0"/>
          </a:p>
          <a:p>
            <a:pPr>
              <a:lnSpc>
                <a:spcPct val="200000"/>
              </a:lnSpc>
              <a:buNone/>
            </a:pPr>
            <a:endParaRPr lang="en-US" altLang="ja-JP" dirty="0" smtClean="0"/>
          </a:p>
          <a:p>
            <a:pPr>
              <a:lnSpc>
                <a:spcPct val="200000"/>
              </a:lnSpc>
              <a:buNone/>
            </a:pPr>
            <a:endParaRPr lang="ja-JP" altLang="ja-JP" dirty="0" smtClean="0"/>
          </a:p>
          <a:p>
            <a:pPr>
              <a:lnSpc>
                <a:spcPct val="2000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1026" name="Picture 2" descr="C:\Users\Tatsuda\AppData\Local\Microsoft\Windows\Temporary Internet Files\Content.IE5\C8NANY1K\MP9004090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3285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 smtClean="0">
                <a:latin typeface="HG創英角ﾎﾟｯﾌﾟ体" pitchFamily="49" charset="-128"/>
                <a:ea typeface="HG創英角ﾎﾟｯﾌﾟ体" pitchFamily="49" charset="-128"/>
              </a:rPr>
              <a:t>中農製作所さんとは？</a:t>
            </a:r>
            <a:endParaRPr kumimoji="1" lang="ja-JP" altLang="en-US" sz="4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3264376"/>
          </a:xfrm>
        </p:spPr>
        <p:txBody>
          <a:bodyPr anchor="b">
            <a:noAutofit/>
          </a:bodyPr>
          <a:lstStyle/>
          <a:p>
            <a:pPr lvl="1">
              <a:lnSpc>
                <a:spcPct val="150000"/>
              </a:lnSpc>
              <a:buNone/>
            </a:pPr>
            <a:endParaRPr lang="en-US" altLang="ja-JP" sz="32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3200" dirty="0" smtClean="0">
                <a:latin typeface="+mn-ea"/>
              </a:rPr>
              <a:t>切削加工を中心として</a:t>
            </a:r>
            <a:r>
              <a:rPr lang="ja-JP" altLang="en-US" sz="3200" dirty="0" smtClean="0">
                <a:latin typeface="+mn-ea"/>
              </a:rPr>
              <a:t>、</a:t>
            </a:r>
            <a:endParaRPr lang="en-US" altLang="ja-JP" sz="3200" dirty="0" smtClean="0">
              <a:latin typeface="+mn-ea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ja-JP" sz="3200" dirty="0" smtClean="0">
                <a:latin typeface="+mn-ea"/>
              </a:rPr>
              <a:t>  </a:t>
            </a:r>
            <a:r>
              <a:rPr lang="ja-JP" altLang="en-US" sz="3200" dirty="0" smtClean="0">
                <a:latin typeface="+mn-ea"/>
              </a:rPr>
              <a:t>主に自動車部品を生産</a:t>
            </a:r>
            <a:endParaRPr kumimoji="1" lang="en-US" altLang="ja-JP" sz="32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3200" dirty="0" smtClean="0">
                <a:latin typeface="+mn-ea"/>
              </a:rPr>
              <a:t>環境への配慮や品質管理の徹底</a:t>
            </a:r>
            <a:endParaRPr kumimoji="1" lang="en-US" altLang="ja-JP" sz="32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ja-JP" altLang="en-US" sz="3200" dirty="0" smtClean="0"/>
              <a:t>元気なモノ作り中小企業</a:t>
            </a:r>
            <a:r>
              <a:rPr lang="en-US" altLang="ja-JP" sz="3200" dirty="0" smtClean="0"/>
              <a:t>300</a:t>
            </a:r>
            <a:r>
              <a:rPr lang="ja-JP" altLang="en-US" sz="3200" dirty="0" smtClean="0"/>
              <a:t>社や</a:t>
            </a:r>
            <a:endParaRPr lang="en-US" altLang="ja-JP" sz="3200" dirty="0" smtClean="0"/>
          </a:p>
          <a:p>
            <a:pPr lvl="1">
              <a:lnSpc>
                <a:spcPct val="150000"/>
              </a:lnSpc>
              <a:buNone/>
            </a:pPr>
            <a:r>
              <a:rPr lang="ja-JP" altLang="en-US" sz="3200" dirty="0" smtClean="0"/>
              <a:t>  関西モノ作り元気企業</a:t>
            </a:r>
            <a:r>
              <a:rPr lang="en-US" altLang="ja-JP" sz="3200" dirty="0" smtClean="0"/>
              <a:t>100</a:t>
            </a:r>
            <a:r>
              <a:rPr lang="ja-JP" altLang="en-US" sz="3200" dirty="0" smtClean="0"/>
              <a:t>社にも選ばれた！</a:t>
            </a:r>
            <a:endParaRPr lang="en-US" altLang="ja-JP" sz="3200" dirty="0" smtClean="0">
              <a:latin typeface="+mn-ea"/>
            </a:endParaRPr>
          </a:p>
          <a:p>
            <a:pPr lvl="1">
              <a:lnSpc>
                <a:spcPct val="150000"/>
              </a:lnSpc>
              <a:buNone/>
            </a:pPr>
            <a:endParaRPr kumimoji="1" lang="en-US" altLang="ja-JP" sz="3200" dirty="0" smtClean="0">
              <a:latin typeface="+mn-ea"/>
            </a:endParaRPr>
          </a:p>
          <a:p>
            <a:pPr lvl="1" algn="ctr">
              <a:lnSpc>
                <a:spcPct val="150000"/>
              </a:lnSpc>
            </a:pPr>
            <a:endParaRPr lang="en-US" altLang="ja-JP" sz="32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lvl="1" algn="ctr">
              <a:lnSpc>
                <a:spcPct val="150000"/>
              </a:lnSpc>
            </a:pPr>
            <a:endParaRPr kumimoji="1" lang="ja-JP" altLang="en-US" sz="32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4098" name="Picture 2" descr="C:\Users\KUDOS-guest\AppData\Local\Microsoft\Windows\Temporary Internet Files\Content.IE5\GJLEV1AW\MC9002808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28800"/>
            <a:ext cx="1908772" cy="1511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4" name="コンテンツ プレースホルダ 3" descr="IMG_4037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13614" r="13614"/>
          <a:stretch>
            <a:fillRect/>
          </a:stretch>
        </p:blipFill>
        <p:spPr>
          <a:xfrm>
            <a:off x="1667082" y="1456481"/>
            <a:ext cx="6150090" cy="4886559"/>
          </a:xfrm>
        </p:spPr>
      </p:pic>
      <p:sp>
        <p:nvSpPr>
          <p:cNvPr id="6" name="テキスト プレースホルダ 5"/>
          <p:cNvSpPr>
            <a:spLocks noGrp="1"/>
          </p:cNvSpPr>
          <p:nvPr>
            <p:ph type="body" sz="half" idx="4294967295"/>
          </p:nvPr>
        </p:nvSpPr>
        <p:spPr>
          <a:xfrm>
            <a:off x="683568" y="620688"/>
            <a:ext cx="3636963" cy="647700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この活動をして</a:t>
            </a:r>
            <a:r>
              <a:rPr lang="en-US" altLang="ja-JP" sz="2800" dirty="0" smtClean="0">
                <a:solidFill>
                  <a:schemeClr val="accent1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306896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HG創英角ﾎﾟｯﾌﾟ体" pitchFamily="49" charset="-128"/>
                <a:ea typeface="HG創英角ﾎﾟｯﾌﾟ体" pitchFamily="49" charset="-128"/>
              </a:rPr>
              <a:t>めぐり会えた人たち！</a:t>
            </a:r>
            <a:endParaRPr kumimoji="1" lang="ja-JP" altLang="en-US" sz="5400" dirty="0">
              <a:ln>
                <a:solidFill>
                  <a:srgbClr val="0070C0"/>
                </a:solidFill>
              </a:ln>
              <a:solidFill>
                <a:srgbClr val="FFFF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知名度を上げる工夫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HP</a:t>
            </a:r>
            <a:r>
              <a:rPr lang="ja-JP" altLang="en-US" sz="3600" dirty="0" err="1" smtClean="0">
                <a:latin typeface="HG創英角ﾎﾟｯﾌﾟ体" pitchFamily="49" charset="-128"/>
                <a:ea typeface="HG創英角ﾎﾟｯﾌﾟ体" pitchFamily="49" charset="-128"/>
              </a:rPr>
              <a:t>だけ</a:t>
            </a: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では見てもらえない</a:t>
            </a:r>
            <a:endParaRPr lang="en-US" altLang="ja-JP" sz="36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algn="ctr">
              <a:buNone/>
            </a:pPr>
            <a:r>
              <a:rPr lang="ja-JP" altLang="en-US" b="1" dirty="0" smtClean="0"/>
              <a:t>↓</a:t>
            </a:r>
            <a:endParaRPr lang="en-US" altLang="ja-JP" b="1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8194" name="Picture 2" descr="C:\Users\KUDOS-guest\AppData\Local\Microsoft\Windows\Temporary Internet Files\Content.IE5\Q031BYV2\MC9000786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559" y="3933056"/>
            <a:ext cx="2228441" cy="218874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971600" y="2924944"/>
            <a:ext cx="72008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ja-JP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広告宣伝に興味のある</a:t>
            </a:r>
            <a:endParaRPr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学生を対象に、中小企業と</a:t>
            </a:r>
            <a:r>
              <a:rPr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の連携</a:t>
            </a:r>
            <a:endParaRPr lang="ja-JP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4437112"/>
            <a:ext cx="5292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学生が作成したコンテンツを集めて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コンテストを開く！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　↓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より多くの人に知ってもらえる！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600" dirty="0" smtClean="0">
                <a:latin typeface="HGS創英角ﾎﾟｯﾌﾟ体" pitchFamily="50" charset="-128"/>
                <a:ea typeface="HGS創英角ﾎﾟｯﾌﾟ体" pitchFamily="50" charset="-128"/>
              </a:rPr>
              <a:t>参考文献</a:t>
            </a:r>
            <a:endParaRPr kumimoji="1" lang="ja-JP" altLang="en-US" sz="3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ja-JP" altLang="en-US" sz="2800" dirty="0" smtClean="0"/>
              <a:t>中小企業白書</a:t>
            </a:r>
            <a:r>
              <a:rPr lang="en-US" altLang="ja-JP" sz="2800" dirty="0" smtClean="0"/>
              <a:t>(2010</a:t>
            </a:r>
            <a:r>
              <a:rPr lang="ja-JP" altLang="en-US" sz="2800" dirty="0" smtClean="0"/>
              <a:t>年度版</a:t>
            </a:r>
            <a:r>
              <a:rPr lang="en-US" altLang="ja-JP" sz="2800" dirty="0" smtClean="0"/>
              <a:t>)</a:t>
            </a:r>
          </a:p>
          <a:p>
            <a:pPr marL="514350" indent="-514350">
              <a:buNone/>
            </a:pPr>
            <a:r>
              <a:rPr lang="en-US" altLang="ja-JP" sz="2000" dirty="0" smtClean="0">
                <a:hlinkClick r:id="rId3"/>
              </a:rPr>
              <a:t>http://www.chusho.meti.go.jp/pamflet/hakusyo/h22/h22/index.html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39552" y="3645024"/>
            <a:ext cx="8229600" cy="3048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大阪異業種プラザ会員のみなさま １３名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中小企業家同友会八尾支部の会員みなさま３０名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中農製作所のみなさま　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近大イワシ　貞安信宏　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文系学生アンケート 回答者のみなさま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292494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chemeClr val="tx2"/>
                </a:solidFill>
                <a:latin typeface="HG創英角ﾎﾟｯﾌﾟ体" pitchFamily="49" charset="-128"/>
                <a:ea typeface="HG創英角ﾎﾟｯﾌﾟ体" pitchFamily="49" charset="-128"/>
              </a:rPr>
              <a:t>アンケート・ヒアリング調査協力者</a:t>
            </a:r>
            <a:endParaRPr lang="ja-JP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/>
              <a:t>ご静聴ありがとうございました。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中小企業を選んだ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理由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3200" b="1" dirty="0" smtClean="0">
                <a:latin typeface="HG創英角ﾎﾟｯﾌﾟ体" pitchFamily="49" charset="-128"/>
                <a:ea typeface="HG創英角ﾎﾟｯﾌﾟ体" pitchFamily="49" charset="-128"/>
              </a:rPr>
              <a:t>近畿大学がある東大阪市は中小企業の</a:t>
            </a:r>
            <a:endParaRPr lang="en-US" altLang="ja-JP" sz="32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latin typeface="HG創英角ﾎﾟｯﾌﾟ体" pitchFamily="49" charset="-128"/>
                <a:ea typeface="HG創英角ﾎﾟｯﾌﾟ体" pitchFamily="49" charset="-128"/>
              </a:rPr>
              <a:t> 集積地であり身近な存在</a:t>
            </a:r>
            <a:endParaRPr lang="en-US" altLang="ja-JP" sz="32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sz="20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endParaRPr lang="en-US" altLang="ja-JP" sz="32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3200" b="1" dirty="0" smtClean="0">
                <a:latin typeface="HG創英角ﾎﾟｯﾌﾟ体" pitchFamily="49" charset="-128"/>
                <a:ea typeface="HG創英角ﾎﾟｯﾌﾟ体" pitchFamily="49" charset="-128"/>
              </a:rPr>
              <a:t>日本の重要な存在である</a:t>
            </a:r>
            <a:endParaRPr lang="en-US" altLang="ja-JP" sz="32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027" name="Picture 3" descr="C:\Users\KUDOS-guest\AppData\Local\Microsoft\Windows\Temporary Internet Files\Content.IE5\51FEMHTK\MP900315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652325" cy="189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中小企業と大企業の企業比率</a:t>
            </a:r>
            <a:endParaRPr kumimoji="1" lang="ja-JP" altLang="en-US" sz="4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-252536" y="1988840"/>
          <a:ext cx="6408712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4932040" y="3068960"/>
            <a:ext cx="3888432" cy="2088232"/>
            <a:chOff x="4870700" y="2570589"/>
            <a:chExt cx="3600400" cy="1703558"/>
          </a:xfrm>
        </p:grpSpPr>
        <p:sp>
          <p:nvSpPr>
            <p:cNvPr id="6" name="円形吹き出し 5"/>
            <p:cNvSpPr/>
            <p:nvPr/>
          </p:nvSpPr>
          <p:spPr>
            <a:xfrm>
              <a:off x="4870700" y="2570589"/>
              <a:ext cx="3600400" cy="1703558"/>
            </a:xfrm>
            <a:prstGeom prst="wedgeEllipseCallout">
              <a:avLst>
                <a:gd name="adj1" fmla="val -55718"/>
                <a:gd name="adj2" fmla="val 2933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204070" y="2923049"/>
              <a:ext cx="2952328" cy="9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 smtClean="0">
                  <a:latin typeface="HGS創英角ﾎﾟｯﾌﾟ体" pitchFamily="50" charset="-128"/>
                  <a:ea typeface="HGS創英角ﾎﾟｯﾌﾟ体" pitchFamily="50" charset="-128"/>
                </a:rPr>
                <a:t>中小企業が</a:t>
              </a:r>
              <a:endParaRPr lang="en-US" altLang="ja-JP" sz="3600" dirty="0" smtClean="0">
                <a:latin typeface="HGS創英角ﾎﾟｯﾌﾟ体" pitchFamily="50" charset="-128"/>
                <a:ea typeface="HGS創英角ﾎﾟｯﾌﾟ体" pitchFamily="50" charset="-128"/>
              </a:endParaRPr>
            </a:p>
            <a:p>
              <a:pPr algn="ctr"/>
              <a:r>
                <a:rPr lang="ja-JP" altLang="en-US" sz="3600" dirty="0" smtClean="0">
                  <a:latin typeface="HGS創英角ﾎﾟｯﾌﾟ体" pitchFamily="50" charset="-128"/>
                  <a:ea typeface="HGS創英角ﾎﾟｯﾌﾟ体" pitchFamily="50" charset="-128"/>
                </a:rPr>
                <a:t>ほとんど！</a:t>
              </a:r>
              <a:endParaRPr kumimoji="1" lang="ja-JP" altLang="en-US" sz="3600" dirty="0"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220072" y="587727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中小企業白書（２０１０年度版）より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>
                <a:latin typeface="HG創英角ﾎﾟｯﾌﾟ体" pitchFamily="49" charset="-128"/>
                <a:ea typeface="HG創英角ﾎﾟｯﾌﾟ体" pitchFamily="49" charset="-128"/>
              </a:rPr>
              <a:t>企業従業員の割合</a:t>
            </a:r>
            <a:endParaRPr kumimoji="1" lang="ja-JP" altLang="en-US" sz="48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-1764704" y="1484784"/>
          <a:ext cx="92890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587727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中小企業白書（２０１０年度版）より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427984" y="3717032"/>
            <a:ext cx="4716016" cy="2808312"/>
            <a:chOff x="4968552" y="1988840"/>
            <a:chExt cx="4716016" cy="2808312"/>
          </a:xfrm>
          <a:solidFill>
            <a:srgbClr val="FFC000"/>
          </a:solidFill>
        </p:grpSpPr>
        <p:sp>
          <p:nvSpPr>
            <p:cNvPr id="7" name="円形吹き出し 6"/>
            <p:cNvSpPr/>
            <p:nvPr/>
          </p:nvSpPr>
          <p:spPr>
            <a:xfrm>
              <a:off x="4968552" y="1988840"/>
              <a:ext cx="4716016" cy="2808312"/>
            </a:xfrm>
            <a:prstGeom prst="wedgeEllipseCallout">
              <a:avLst>
                <a:gd name="adj1" fmla="val -78285"/>
                <a:gd name="adj2" fmla="val -1580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28592" y="2708920"/>
              <a:ext cx="396044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 smtClean="0">
                  <a:latin typeface="HG創英角ﾎﾟｯﾌﾟ体" pitchFamily="49" charset="-128"/>
                  <a:ea typeface="HG創英角ﾎﾟｯﾌﾟ体" pitchFamily="49" charset="-128"/>
                </a:rPr>
                <a:t>中小企業</a:t>
              </a:r>
              <a:r>
                <a:rPr lang="ja-JP" altLang="en-US" sz="4000" dirty="0" smtClean="0">
                  <a:latin typeface="HG創英角ﾎﾟｯﾌﾟ体" pitchFamily="49" charset="-128"/>
                  <a:ea typeface="HG創英角ﾎﾟｯﾌﾟ体" pitchFamily="49" charset="-128"/>
                </a:rPr>
                <a:t>が</a:t>
              </a:r>
              <a:endParaRPr lang="en-US" altLang="ja-JP" sz="4000" dirty="0" smtClean="0">
                <a:latin typeface="HG創英角ﾎﾟｯﾌﾟ体" pitchFamily="49" charset="-128"/>
                <a:ea typeface="HG創英角ﾎﾟｯﾌﾟ体" pitchFamily="49" charset="-128"/>
              </a:endParaRPr>
            </a:p>
            <a:p>
              <a:pPr algn="ctr"/>
              <a:r>
                <a:rPr kumimoji="1" lang="ja-JP" altLang="en-US" sz="4000" dirty="0" smtClean="0">
                  <a:latin typeface="HG創英角ﾎﾟｯﾌﾟ体" pitchFamily="49" charset="-128"/>
                  <a:ea typeface="HG創英角ﾎﾟｯﾌﾟ体" pitchFamily="49" charset="-128"/>
                </a:rPr>
                <a:t>多い！</a:t>
              </a:r>
              <a:endParaRPr kumimoji="1" lang="ja-JP" altLang="en-US" sz="40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中小企業の問題点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797152"/>
          </a:xfrm>
        </p:spPr>
        <p:txBody>
          <a:bodyPr anchor="ctr">
            <a:normAutofit/>
          </a:bodyPr>
          <a:lstStyle/>
          <a:p>
            <a:pPr lvl="1"/>
            <a:r>
              <a:rPr lang="ja-JP" altLang="en-US" b="1" dirty="0" smtClean="0">
                <a:latin typeface="+mj-ea"/>
                <a:ea typeface="+mj-ea"/>
              </a:rPr>
              <a:t>　</a:t>
            </a:r>
            <a:r>
              <a:rPr lang="ja-JP" altLang="en-US" sz="3200" b="1" dirty="0" smtClean="0">
                <a:latin typeface="+mj-ea"/>
                <a:ea typeface="+mj-ea"/>
              </a:rPr>
              <a:t>　 </a:t>
            </a:r>
            <a:r>
              <a:rPr lang="ja-JP" altLang="en-US" sz="3200" b="1" dirty="0" smtClean="0">
                <a:latin typeface="+mn-ea"/>
              </a:rPr>
              <a:t>資金調達</a:t>
            </a:r>
            <a:endParaRPr lang="en-US" altLang="ja-JP" sz="3200" b="1" dirty="0" smtClean="0">
              <a:latin typeface="+mn-ea"/>
            </a:endParaRPr>
          </a:p>
          <a:p>
            <a:pPr lvl="1">
              <a:buNone/>
            </a:pPr>
            <a:endParaRPr kumimoji="1" lang="en-US" altLang="ja-JP" sz="3200" b="1" dirty="0" smtClean="0">
              <a:latin typeface="+mn-ea"/>
            </a:endParaRPr>
          </a:p>
          <a:p>
            <a:pPr lvl="1"/>
            <a:r>
              <a:rPr lang="ja-JP" altLang="en-US" sz="3200" b="1" dirty="0" smtClean="0">
                <a:latin typeface="+mn-ea"/>
              </a:rPr>
              <a:t>　　 人材不足</a:t>
            </a:r>
            <a:endParaRPr lang="en-US" altLang="ja-JP" sz="3200" b="1" dirty="0" smtClean="0">
              <a:latin typeface="+mn-ea"/>
            </a:endParaRPr>
          </a:p>
          <a:p>
            <a:pPr lvl="1"/>
            <a:endParaRPr lang="en-US" altLang="ja-JP" sz="3200" b="1" dirty="0" smtClean="0">
              <a:latin typeface="+mn-ea"/>
            </a:endParaRPr>
          </a:p>
          <a:p>
            <a:pPr lvl="1"/>
            <a:r>
              <a:rPr lang="ja-JP" altLang="en-US" sz="3200" b="1" dirty="0" smtClean="0">
                <a:latin typeface="+mn-ea"/>
              </a:rPr>
              <a:t>　</a:t>
            </a:r>
            <a:endParaRPr lang="en-US" altLang="ja-JP" sz="3200" b="1" dirty="0" smtClean="0">
              <a:latin typeface="+mn-ea"/>
            </a:endParaRPr>
          </a:p>
          <a:p>
            <a:pPr lvl="1">
              <a:buNone/>
            </a:pPr>
            <a:endParaRPr lang="en-US" altLang="ja-JP" sz="3200" b="1" dirty="0">
              <a:latin typeface="+mn-ea"/>
            </a:endParaRPr>
          </a:p>
          <a:p>
            <a:pPr lvl="1"/>
            <a:r>
              <a:rPr lang="ja-JP" altLang="en-US" sz="3200" b="1" dirty="0" smtClean="0">
                <a:latin typeface="+mn-ea"/>
              </a:rPr>
              <a:t>　　 技術をどのように活用するか</a:t>
            </a:r>
            <a:endParaRPr kumimoji="1" lang="en-US" altLang="ja-JP" sz="3200" b="1" dirty="0" smtClean="0">
              <a:latin typeface="+mn-ea"/>
            </a:endParaRPr>
          </a:p>
          <a:p>
            <a:pPr lvl="1">
              <a:buNone/>
            </a:pPr>
            <a:endParaRPr lang="en-US" altLang="ja-JP" sz="3200" b="1" dirty="0" smtClean="0">
              <a:latin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2050" name="Picture 2" descr="C:\Users\KUDOS-guest\AppData\Local\Microsoft\Windows\Temporary Internet Files\Content.IE5\Q031BYV2\MC900078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789040"/>
            <a:ext cx="1176231" cy="285293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187624" y="45091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bg2">
                  <a:lumMod val="50000"/>
                </a:schemeClr>
              </a:buClr>
            </a:pPr>
            <a:r>
              <a:rPr lang="ja-JP" altLang="en-US" sz="3200" b="1" dirty="0" smtClean="0">
                <a:latin typeface="+mn-ea"/>
              </a:rPr>
              <a:t>  知名度が低い</a:t>
            </a:r>
            <a:endParaRPr lang="en-US" altLang="ja-JP" sz="32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/>
          <p:nvPr/>
        </p:nvGraphicFramePr>
        <p:xfrm>
          <a:off x="323528" y="2060848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/>
          <p:cNvGraphicFramePr/>
          <p:nvPr/>
        </p:nvGraphicFramePr>
        <p:xfrm>
          <a:off x="323528" y="2060848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39552" y="3356992"/>
            <a:ext cx="82089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広告宣伝も重要視していることが分かった</a:t>
            </a:r>
            <a:endParaRPr kumimoji="1" lang="ja-JP" altLang="en-US" sz="3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70080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HG創英角ﾎﾟｯﾌﾟ体" pitchFamily="49" charset="-128"/>
                <a:ea typeface="HG創英角ﾎﾟｯﾌﾟ体" pitchFamily="49" charset="-128"/>
              </a:rPr>
              <a:t>Q,</a:t>
            </a: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企業活動のどこに注力しているか？</a:t>
            </a:r>
            <a:endParaRPr kumimoji="1" lang="ja-JP" altLang="en-US" sz="36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83568" y="548680"/>
            <a:ext cx="8229600" cy="126876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中小企業の経営者</a:t>
            </a:r>
            <a:endParaRPr kumimoji="1" lang="en-US" altLang="ja-JP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３０名の方にアンケート</a:t>
            </a:r>
            <a:endParaRPr kumimoji="1" lang="ja-JP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複数回答あり）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文系学生へのアンケート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2400" b="1" dirty="0" smtClean="0"/>
          </a:p>
          <a:p>
            <a:pPr>
              <a:buNone/>
            </a:pPr>
            <a:r>
              <a:rPr lang="en-US" altLang="ja-JP" sz="2800" dirty="0" smtClean="0">
                <a:latin typeface="HG創英角ﾎﾟｯﾌﾟ体" pitchFamily="49" charset="-128"/>
                <a:ea typeface="HG創英角ﾎﾟｯﾌﾟ体" pitchFamily="49" charset="-128"/>
              </a:rPr>
              <a:t>Q.</a:t>
            </a:r>
            <a:r>
              <a:rPr kumimoji="1" lang="ja-JP" altLang="en-US" sz="2800" dirty="0" smtClean="0">
                <a:latin typeface="HG創英角ﾎﾟｯﾌﾟ体" pitchFamily="49" charset="-128"/>
                <a:ea typeface="HG創英角ﾎﾟｯﾌﾟ体" pitchFamily="49" charset="-128"/>
              </a:rPr>
              <a:t>中小企業はどんなイメージですか？</a:t>
            </a:r>
            <a:endParaRPr kumimoji="1" lang="en-US" altLang="ja-JP" sz="28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None/>
            </a:pP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・中小企業のイメージが湧かない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・すぐ倒産しそうなので就職は控えたい</a:t>
            </a:r>
            <a:endParaRPr lang="en-US" altLang="ja-JP" sz="2400" dirty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None/>
            </a:pP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・女性が働きにくそう（産休などが取りにくい）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lnSpc>
                <a:spcPct val="200000"/>
              </a:lnSpc>
              <a:buNone/>
            </a:pP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・自由な時間や所得が少なそう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r>
              <a:rPr lang="en-US" altLang="ja-JP" sz="1800" b="1" dirty="0" smtClean="0"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lang="ja-JP" altLang="en-US" sz="1800" b="1" dirty="0" smtClean="0">
                <a:latin typeface="HG創英角ﾎﾟｯﾌﾟ体" pitchFamily="49" charset="-128"/>
                <a:ea typeface="HG創英角ﾎﾟｯﾌﾟ体" pitchFamily="49" charset="-128"/>
              </a:rPr>
              <a:t>文系学生（年齢不問）に上記のようなアンケートを実施</a:t>
            </a:r>
            <a:endParaRPr lang="en-US" altLang="ja-JP" sz="1800" b="1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4099" name="Picture 3" descr="C:\Users\Tatsuda\AppData\Local\Microsoft\Windows\Temporary Internet Files\Content.IE5\BUGZ0KK7\MC9002307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132856"/>
            <a:ext cx="2590800" cy="2310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6D50-0BFE-4404-AC92-30163DC7CA8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12474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itchFamily="49" charset="-128"/>
                <a:ea typeface="HG創英角ﾎﾟｯﾌﾟ体" pitchFamily="49" charset="-128"/>
              </a:rPr>
              <a:t>そこで私たちが</a:t>
            </a:r>
            <a:endParaRPr kumimoji="1" lang="en-US" altLang="ja-JP" sz="40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4000" dirty="0" smtClean="0">
                <a:latin typeface="HG創英角ﾎﾟｯﾌﾟ体" pitchFamily="49" charset="-128"/>
                <a:ea typeface="HG創英角ﾎﾟｯﾌﾟ体" pitchFamily="49" charset="-128"/>
              </a:rPr>
              <a:t>提案する企画とは・・・</a:t>
            </a:r>
            <a:endParaRPr kumimoji="1" lang="ja-JP" altLang="en-US" sz="4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024" y="2492896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新しい</a:t>
            </a:r>
            <a:endParaRPr kumimoji="1" lang="en-US" altLang="ja-JP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広告宣伝です！</a:t>
            </a:r>
            <a:endParaRPr kumimoji="1" lang="ja-JP" alt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3676</TotalTime>
  <Words>767</Words>
  <Application>Microsoft Office PowerPoint</Application>
  <PresentationFormat>画面に合わせる (4:3)</PresentationFormat>
  <Paragraphs>244</Paragraphs>
  <Slides>27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リゾート</vt:lpstr>
      <vt:lpstr>広告宣伝について追及 新しい広告宣伝で中小企業の知名度アップ!!</vt:lpstr>
      <vt:lpstr>広告宣伝って、 基本的に大企業が多いよね…？</vt:lpstr>
      <vt:lpstr>中小企業を選んだ理由</vt:lpstr>
      <vt:lpstr>中小企業と大企業の企業比率</vt:lpstr>
      <vt:lpstr>企業従業員の割合</vt:lpstr>
      <vt:lpstr>中小企業の問題点</vt:lpstr>
      <vt:lpstr>Q,企業活動のどこに注力しているか？</vt:lpstr>
      <vt:lpstr>文系学生へのアンケート</vt:lpstr>
      <vt:lpstr>スライド 9</vt:lpstr>
      <vt:lpstr>①企業×学生 企業のＨＰで映像コンテンツを流す</vt:lpstr>
      <vt:lpstr>コンテンツ詳細</vt:lpstr>
      <vt:lpstr>この活動によって</vt:lpstr>
      <vt:lpstr>今までは・・・</vt:lpstr>
      <vt:lpstr>②近大イルカ→近大生</vt:lpstr>
      <vt:lpstr>近テレって？</vt:lpstr>
      <vt:lpstr>③近大イルカ→メディア</vt:lpstr>
      <vt:lpstr>スライド 17</vt:lpstr>
      <vt:lpstr>中小企業を知ることによって</vt:lpstr>
      <vt:lpstr>スライド 19</vt:lpstr>
      <vt:lpstr>Q.私達が作成した会社紹介のコンテンツを 　　近テレで流すことに関心はありますか？</vt:lpstr>
      <vt:lpstr>スライド 21</vt:lpstr>
      <vt:lpstr>中農製作所さんを選んだ理由</vt:lpstr>
      <vt:lpstr>中農製作所さんとは？</vt:lpstr>
      <vt:lpstr>スライド 24</vt:lpstr>
      <vt:lpstr>知名度を上げる工夫</vt:lpstr>
      <vt:lpstr>参考文献</vt:lpstr>
      <vt:lpstr>スライド 27</vt:lpstr>
    </vt:vector>
  </TitlesOfParts>
  <Company>近畿大学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広告宣伝について追及 新しい広告宣伝で中小企業の知名度アップ!!</dc:title>
  <dc:creator>KUDOS-guest</dc:creator>
  <cp:lastModifiedBy>Tatsuda</cp:lastModifiedBy>
  <cp:revision>345</cp:revision>
  <dcterms:created xsi:type="dcterms:W3CDTF">2010-11-24T04:16:46Z</dcterms:created>
  <dcterms:modified xsi:type="dcterms:W3CDTF">2010-12-11T12:55:15Z</dcterms:modified>
</cp:coreProperties>
</file>