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7" r:id="rId2"/>
    <p:sldId id="256" r:id="rId3"/>
    <p:sldId id="258" r:id="rId4"/>
    <p:sldId id="265" r:id="rId5"/>
    <p:sldId id="259" r:id="rId6"/>
    <p:sldId id="274" r:id="rId7"/>
    <p:sldId id="283" r:id="rId8"/>
    <p:sldId id="277" r:id="rId9"/>
    <p:sldId id="261" r:id="rId10"/>
    <p:sldId id="263" r:id="rId11"/>
    <p:sldId id="266" r:id="rId12"/>
    <p:sldId id="267" r:id="rId13"/>
    <p:sldId id="268" r:id="rId14"/>
    <p:sldId id="280" r:id="rId15"/>
    <p:sldId id="269" r:id="rId16"/>
    <p:sldId id="284" r:id="rId17"/>
    <p:sldId id="272" r:id="rId18"/>
    <p:sldId id="281" r:id="rId19"/>
    <p:sldId id="279" r:id="rId20"/>
    <p:sldId id="275" r:id="rId21"/>
    <p:sldId id="276" r:id="rId22"/>
    <p:sldId id="278" r:id="rId23"/>
    <p:sldId id="282" r:id="rId2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  <a:srgbClr val="84F8FB"/>
    <a:srgbClr val="000099"/>
    <a:srgbClr val="80FF80"/>
    <a:srgbClr val="ABEC93"/>
    <a:srgbClr val="D2F6CA"/>
    <a:srgbClr val="E2F7C9"/>
    <a:srgbClr val="D7F6CA"/>
    <a:srgbClr val="DEF8D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7" autoAdjust="0"/>
    <p:restoredTop sz="92416" autoAdjust="0"/>
  </p:normalViewPr>
  <p:slideViewPr>
    <p:cSldViewPr>
      <p:cViewPr varScale="1">
        <p:scale>
          <a:sx n="63" d="100"/>
          <a:sy n="63" d="100"/>
        </p:scale>
        <p:origin x="-120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E98BA-40AD-4A6E-A835-5FD1EAA2F39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kumimoji="1" lang="ja-JP" altLang="en-US"/>
        </a:p>
      </dgm:t>
    </dgm:pt>
    <dgm:pt modelId="{9190F7D9-E44A-4575-B298-28B143F54E4C}" type="pres">
      <dgm:prSet presAssocID="{53FE98BA-40AD-4A6E-A835-5FD1EAA2F39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07EF323-789C-409F-8313-963E4F60A6B6}" type="presOf" srcId="{53FE98BA-40AD-4A6E-A835-5FD1EAA2F392}" destId="{9190F7D9-E44A-4575-B298-28B143F54E4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43280-E740-4D41-8B3B-832572E060A4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25F92-B474-4C6D-9AE3-7C591463C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48143-57FF-4FB7-AEE6-41E9CCD79E08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DE65D-0F9D-450E-8F49-E1B18A68C43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加藤健太ゼミ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有本　倫子、大谷　龍生、小関　博士、吉田　美幸　　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2100A-12A5-4033-8551-279EE31F303A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●個人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・月に１０人程度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・１回の体験料：２，０００～３，０００円</a:t>
            </a:r>
            <a:endParaRPr kumimoji="1" lang="en-US" altLang="ja-JP" dirty="0" smtClean="0"/>
          </a:p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１回限りの体験も含む</a:t>
            </a:r>
            <a:endParaRPr kumimoji="1" lang="en-US" altLang="ja-JP" dirty="0" smtClean="0"/>
          </a:p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人数・体験料は、フィールドワークの調査をもとに算出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提案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 smtClean="0"/>
              <a:t>●顧客ニーズに対応した工房と顧客を繋ぐ活動を行う。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・工芸品等の紹介活動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・工芸品等の広報活動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・工房の紹介活動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●工芸品づくりの支援活動</a:t>
            </a:r>
            <a:endParaRPr kumimoji="1" lang="en-US" altLang="ja-JP" dirty="0" smtClean="0"/>
          </a:p>
          <a:p>
            <a:r>
              <a:rPr kumimoji="1" lang="ja-JP" altLang="en-US" dirty="0" smtClean="0"/>
              <a:t>●ものづくり体験のサポート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情報の発信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顧客のニーズに合った工房探し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DE65D-0F9D-450E-8F49-E1B18A68C432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0100D-1609-4239-BCE0-AACA69D0109D}" type="datetimeFigureOut">
              <a:rPr kumimoji="1" lang="ja-JP" altLang="en-US" smtClean="0"/>
              <a:pPr/>
              <a:t>2010/9/28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006DF-5808-43EF-962D-F381BE782FE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://pixta.jp/graphic/1503878" TargetMode="Externa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://pixta.jp/graphic/1503878" TargetMode="External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7.jpeg"/><Relationship Id="rId9" Type="http://schemas.microsoft.com/office/2007/relationships/diagramDrawing" Target="../diagrams/drawing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6600" b="1" dirty="0" smtClean="0"/>
              <a:t>高崎経済大学</a:t>
            </a:r>
            <a:endParaRPr kumimoji="1" lang="ja-JP" altLang="en-US" sz="6600" b="1" dirty="0"/>
          </a:p>
        </p:txBody>
      </p:sp>
      <p:sp>
        <p:nvSpPr>
          <p:cNvPr id="4" name="正方形/長方形 3"/>
          <p:cNvSpPr/>
          <p:nvPr/>
        </p:nvSpPr>
        <p:spPr>
          <a:xfrm>
            <a:off x="395536" y="4293096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 smtClean="0"/>
              <a:t>加藤健太ゼミ　</a:t>
            </a:r>
            <a:r>
              <a:rPr lang="en-US" altLang="ja-JP" sz="2800" b="1" dirty="0" smtClean="0"/>
              <a:t>B</a:t>
            </a:r>
            <a:r>
              <a:rPr lang="ja-JP" altLang="en-US" sz="2800" b="1" dirty="0" smtClean="0"/>
              <a:t>班</a:t>
            </a:r>
            <a:endParaRPr lang="en-US" altLang="ja-JP" sz="2800" b="1" dirty="0" smtClean="0"/>
          </a:p>
          <a:p>
            <a:endParaRPr lang="en-US" altLang="ja-JP" sz="2800" b="1" dirty="0" smtClean="0"/>
          </a:p>
          <a:p>
            <a:r>
              <a:rPr lang="ja-JP" altLang="en-US" sz="2800" b="1" dirty="0" smtClean="0"/>
              <a:t>有本　倫子、大谷　龍生、小関　博士、吉田　美幸</a:t>
            </a:r>
            <a:r>
              <a:rPr lang="ja-JP" altLang="en-US" sz="4000" b="1" dirty="0" smtClean="0"/>
              <a:t>　</a:t>
            </a:r>
            <a:r>
              <a:rPr lang="ja-JP" altLang="en-US" dirty="0" smtClean="0"/>
              <a:t>　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CIU</a:t>
            </a:r>
            <a:r>
              <a:rPr kumimoji="1" lang="ja-JP" altLang="en-US" b="1" dirty="0" smtClean="0"/>
              <a:t>と工房</a:t>
            </a:r>
            <a:endParaRPr kumimoji="1" lang="ja-JP" altLang="en-US" b="1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1331640" y="1700808"/>
            <a:ext cx="2016224" cy="136815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 smtClean="0">
                <a:solidFill>
                  <a:srgbClr val="FE6E02"/>
                </a:solidFill>
                <a:latin typeface="Curlz MT" pitchFamily="82" charset="0"/>
              </a:rPr>
              <a:t>CIU</a:t>
            </a:r>
            <a:endParaRPr kumimoji="1" lang="ja-JP" altLang="en-US" sz="3200" b="1" dirty="0">
              <a:solidFill>
                <a:srgbClr val="FE6E02"/>
              </a:solidFill>
              <a:latin typeface="Curlz MT" pitchFamily="82" charset="0"/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1331640" y="4581128"/>
            <a:ext cx="2016224" cy="1368152"/>
          </a:xfrm>
          <a:prstGeom prst="ellipse">
            <a:avLst/>
          </a:prstGeom>
          <a:solidFill>
            <a:srgbClr val="BAD9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solidFill>
                  <a:srgbClr val="0033CC"/>
                </a:solidFill>
                <a:latin typeface="HGS行書体" pitchFamily="66" charset="-128"/>
                <a:ea typeface="HGS行書体" pitchFamily="66" charset="-128"/>
              </a:rPr>
              <a:t>工房</a:t>
            </a:r>
            <a:endParaRPr kumimoji="1" lang="ja-JP" altLang="en-US" sz="3200" b="1" dirty="0">
              <a:solidFill>
                <a:srgbClr val="0033CC"/>
              </a:solidFill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1907704" y="3356992"/>
            <a:ext cx="864096" cy="100811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635896" y="2564904"/>
            <a:ext cx="5184576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b="1" dirty="0" smtClean="0"/>
              <a:t>●工芸品づくりの</a:t>
            </a:r>
            <a:endParaRPr lang="en-US" altLang="ja-JP" sz="3600" b="1" dirty="0" smtClean="0"/>
          </a:p>
          <a:p>
            <a:r>
              <a:rPr lang="ja-JP" altLang="en-US" sz="3600" b="1" dirty="0" smtClean="0"/>
              <a:t>　 支援活動</a:t>
            </a:r>
            <a:endParaRPr lang="en-US" altLang="ja-JP" sz="3600" b="1" dirty="0" smtClean="0"/>
          </a:p>
          <a:p>
            <a:endParaRPr lang="en-US" altLang="ja-JP" sz="1400" b="1" dirty="0" smtClean="0"/>
          </a:p>
          <a:p>
            <a:r>
              <a:rPr lang="ja-JP" altLang="en-US" sz="3600" b="1" dirty="0" smtClean="0"/>
              <a:t>●ものづくり体験の</a:t>
            </a:r>
            <a:endParaRPr lang="en-US" altLang="ja-JP" sz="3600" b="1" dirty="0" smtClean="0"/>
          </a:p>
          <a:p>
            <a:r>
              <a:rPr lang="ja-JP" altLang="en-US" sz="3600" b="1" dirty="0" smtClean="0"/>
              <a:t>　 サポート</a:t>
            </a:r>
            <a:endParaRPr lang="ja-JP" altLang="en-US" sz="3600" b="1" dirty="0"/>
          </a:p>
        </p:txBody>
      </p:sp>
      <p:sp>
        <p:nvSpPr>
          <p:cNvPr id="12" name="上矢印 11"/>
          <p:cNvSpPr/>
          <p:nvPr/>
        </p:nvSpPr>
        <p:spPr>
          <a:xfrm>
            <a:off x="1907704" y="3284984"/>
            <a:ext cx="864096" cy="108012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3707904" y="2924944"/>
            <a:ext cx="4572000" cy="141577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3600" b="1" dirty="0" smtClean="0"/>
              <a:t>●</a:t>
            </a:r>
            <a:r>
              <a:rPr lang="en-US" altLang="ja-JP" sz="3600" b="1" dirty="0" smtClean="0"/>
              <a:t>CIU</a:t>
            </a:r>
            <a:r>
              <a:rPr lang="ja-JP" altLang="en-US" sz="3600" b="1" dirty="0" smtClean="0"/>
              <a:t>に登録</a:t>
            </a:r>
            <a:endParaRPr lang="en-US" altLang="ja-JP" sz="3600" b="1" dirty="0" smtClean="0"/>
          </a:p>
          <a:p>
            <a:endParaRPr lang="en-US" altLang="ja-JP" sz="1400" b="1" dirty="0" smtClean="0"/>
          </a:p>
          <a:p>
            <a:r>
              <a:rPr lang="ja-JP" altLang="en-US" sz="3600" b="1" dirty="0" smtClean="0"/>
              <a:t>●支援活動の要請</a:t>
            </a:r>
            <a:endParaRPr lang="en-US" altLang="ja-JP" sz="3600" b="1" dirty="0" smtClean="0"/>
          </a:p>
        </p:txBody>
      </p:sp>
      <p:sp>
        <p:nvSpPr>
          <p:cNvPr id="14" name="正方形/長方形 13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311821"/>
            <a:ext cx="2587749" cy="228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556792"/>
            <a:ext cx="3429000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CIU</a:t>
            </a:r>
            <a:r>
              <a:rPr kumimoji="1" lang="ja-JP" altLang="en-US" b="1" dirty="0" smtClean="0"/>
              <a:t>の活動の流れ</a:t>
            </a:r>
            <a:endParaRPr kumimoji="1" lang="ja-JP" altLang="en-US" b="1" dirty="0"/>
          </a:p>
        </p:txBody>
      </p:sp>
      <p:sp>
        <p:nvSpPr>
          <p:cNvPr id="8" name="円/楕円 7"/>
          <p:cNvSpPr/>
          <p:nvPr/>
        </p:nvSpPr>
        <p:spPr>
          <a:xfrm>
            <a:off x="5076056" y="4005064"/>
            <a:ext cx="3024336" cy="187220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200" b="1" dirty="0" smtClean="0">
                <a:solidFill>
                  <a:srgbClr val="FE6E02"/>
                </a:solidFill>
                <a:latin typeface="Curlz MT" pitchFamily="82" charset="0"/>
                <a:ea typeface="HGS創英角ﾎﾟｯﾌﾟ体" pitchFamily="50" charset="-128"/>
              </a:rPr>
              <a:t>CIU</a:t>
            </a:r>
            <a:endParaRPr kumimoji="1" lang="ja-JP" altLang="en-US" sz="7200" b="1" dirty="0">
              <a:solidFill>
                <a:srgbClr val="FE6E02"/>
              </a:solidFill>
              <a:latin typeface="Curlz MT" pitchFamily="82" charset="0"/>
              <a:ea typeface="HGS創英角ﾎﾟｯﾌﾟ体" pitchFamily="50" charset="-128"/>
            </a:endParaRPr>
          </a:p>
        </p:txBody>
      </p:sp>
      <p:sp>
        <p:nvSpPr>
          <p:cNvPr id="10" name="右矢印 9"/>
          <p:cNvSpPr/>
          <p:nvPr/>
        </p:nvSpPr>
        <p:spPr>
          <a:xfrm rot="1662633">
            <a:off x="3653884" y="4061646"/>
            <a:ext cx="1350093" cy="72008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　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</a:t>
            </a:r>
            <a:endParaRPr kumimoji="1" lang="en-US" altLang="ja-JP" dirty="0" smtClean="0"/>
          </a:p>
        </p:txBody>
      </p:sp>
      <p:sp>
        <p:nvSpPr>
          <p:cNvPr id="11" name="円形吹き出し 10"/>
          <p:cNvSpPr/>
          <p:nvPr/>
        </p:nvSpPr>
        <p:spPr>
          <a:xfrm>
            <a:off x="4499992" y="2276872"/>
            <a:ext cx="3240360" cy="1224136"/>
          </a:xfrm>
          <a:prstGeom prst="wedgeEllipseCallout">
            <a:avLst>
              <a:gd name="adj1" fmla="val -53635"/>
              <a:gd name="adj2" fmla="val 85843"/>
            </a:avLst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 smtClean="0"/>
              <a:t>登録</a:t>
            </a:r>
            <a:endParaRPr kumimoji="1" lang="ja-JP" altLang="en-US" sz="5400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4653136"/>
            <a:ext cx="43338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左矢印 15"/>
          <p:cNvSpPr/>
          <p:nvPr/>
        </p:nvSpPr>
        <p:spPr>
          <a:xfrm rot="19104384">
            <a:off x="1993007" y="3697349"/>
            <a:ext cx="648072" cy="720080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左矢印 16"/>
          <p:cNvSpPr/>
          <p:nvPr/>
        </p:nvSpPr>
        <p:spPr>
          <a:xfrm rot="13448953">
            <a:off x="5810136" y="3687384"/>
            <a:ext cx="648072" cy="720080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79712" y="4149080"/>
            <a:ext cx="47525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000" b="1" dirty="0" smtClean="0">
                <a:solidFill>
                  <a:srgbClr val="FF00FF"/>
                </a:solidFill>
                <a:latin typeface="HGP創英角ﾎﾟｯﾌﾟ体" pitchFamily="50" charset="-128"/>
                <a:ea typeface="HGP創英角ﾎﾟｯﾌﾟ体" pitchFamily="50" charset="-128"/>
              </a:rPr>
              <a:t>情報の発信</a:t>
            </a:r>
          </a:p>
          <a:p>
            <a:endParaRPr kumimoji="1" lang="ja-JP" altLang="en-US" dirty="0">
              <a:solidFill>
                <a:srgbClr val="FF33CC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123728" y="4221088"/>
            <a:ext cx="467467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000" b="1" dirty="0" smtClean="0">
                <a:solidFill>
                  <a:srgbClr val="FF00FF"/>
                </a:solidFill>
              </a:rPr>
              <a:t>ニーズの調査</a:t>
            </a:r>
            <a:endParaRPr lang="ja-JP" altLang="en-US" sz="6000" b="1" dirty="0">
              <a:solidFill>
                <a:srgbClr val="FF00FF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948 -0.04167 L -0.2599 -0.23079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1" grpId="1" animBg="1"/>
      <p:bldP spid="16" grpId="0" animBg="1"/>
      <p:bldP spid="17" grpId="0" animBg="1"/>
      <p:bldP spid="18" grpId="0" build="allAtOnce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2348880"/>
            <a:ext cx="2385392" cy="175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CIU</a:t>
            </a:r>
            <a:r>
              <a:rPr lang="ja-JP" altLang="en-US" b="1" dirty="0" smtClean="0"/>
              <a:t>の活動の流れ</a:t>
            </a:r>
            <a:endParaRPr kumimoji="1"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2699792" y="2420888"/>
            <a:ext cx="3024336" cy="187220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200" b="1" dirty="0" smtClean="0">
                <a:solidFill>
                  <a:srgbClr val="FE6E02"/>
                </a:solidFill>
                <a:latin typeface="Curlz MT" pitchFamily="82" charset="0"/>
                <a:ea typeface="HGS創英角ﾎﾟｯﾌﾟ体" pitchFamily="50" charset="-128"/>
              </a:rPr>
              <a:t>CIU</a:t>
            </a:r>
            <a:endParaRPr kumimoji="1" lang="ja-JP" altLang="en-US" sz="7200" b="1" dirty="0">
              <a:solidFill>
                <a:srgbClr val="FE6E02"/>
              </a:solidFill>
              <a:latin typeface="Curlz MT" pitchFamily="82" charset="0"/>
              <a:ea typeface="HGS創英角ﾎﾟｯﾌﾟ体" pitchFamily="50" charset="-128"/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340768"/>
            <a:ext cx="2152088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653136"/>
            <a:ext cx="2292335" cy="16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テキスト ボックス 15"/>
          <p:cNvSpPr txBox="1"/>
          <p:nvPr/>
        </p:nvSpPr>
        <p:spPr>
          <a:xfrm>
            <a:off x="2843808" y="1340768"/>
            <a:ext cx="3096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 smtClean="0">
                <a:solidFill>
                  <a:srgbClr val="FF00FF"/>
                </a:solidFill>
              </a:rPr>
              <a:t>工房探し</a:t>
            </a:r>
            <a:endParaRPr kumimoji="1" lang="ja-JP" altLang="en-US" sz="6000" b="1" dirty="0">
              <a:solidFill>
                <a:srgbClr val="FF00FF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97152"/>
            <a:ext cx="1829590" cy="180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01008"/>
            <a:ext cx="2952328" cy="1284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素材ナンバー 1503878 : 「無題」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8" y="2996952"/>
            <a:ext cx="3528392" cy="3591275"/>
          </a:xfrm>
          <a:prstGeom prst="rect">
            <a:avLst/>
          </a:prstGeom>
          <a:noFill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CIU</a:t>
            </a:r>
            <a:r>
              <a:rPr lang="ja-JP" altLang="en-US" b="1" dirty="0" smtClean="0"/>
              <a:t>の活動の流れ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2699792" y="2420888"/>
            <a:ext cx="3024336" cy="187220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200" b="1" dirty="0" smtClean="0">
                <a:solidFill>
                  <a:srgbClr val="FE6E02"/>
                </a:solidFill>
                <a:latin typeface="Curlz MT" pitchFamily="82" charset="0"/>
                <a:ea typeface="HGS創英角ﾎﾟｯﾌﾟ体" pitchFamily="50" charset="-128"/>
              </a:rPr>
              <a:t>CIU</a:t>
            </a:r>
            <a:endParaRPr kumimoji="1" lang="ja-JP" altLang="en-US" sz="7200" b="1" dirty="0">
              <a:solidFill>
                <a:srgbClr val="FE6E02"/>
              </a:solidFill>
              <a:latin typeface="Curlz MT" pitchFamily="82" charset="0"/>
              <a:ea typeface="HGS創英角ﾎﾟｯﾌﾟ体" pitchFamily="50" charset="-128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192" y="2348880"/>
            <a:ext cx="2385392" cy="175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テキスト ボックス 10"/>
          <p:cNvSpPr txBox="1"/>
          <p:nvPr/>
        </p:nvSpPr>
        <p:spPr>
          <a:xfrm>
            <a:off x="2987824" y="2708920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dirty="0" smtClean="0">
                <a:solidFill>
                  <a:srgbClr val="FF0000"/>
                </a:solidFill>
              </a:rPr>
              <a:t>仲介</a:t>
            </a:r>
            <a:endParaRPr kumimoji="1" lang="ja-JP" altLang="en-US" sz="9600" dirty="0">
              <a:solidFill>
                <a:srgbClr val="FF0000"/>
              </a:solidFill>
            </a:endParaRPr>
          </a:p>
        </p:txBody>
      </p:sp>
      <p:sp>
        <p:nvSpPr>
          <p:cNvPr id="14" name="下カーブ矢印 13"/>
          <p:cNvSpPr/>
          <p:nvPr/>
        </p:nvSpPr>
        <p:spPr>
          <a:xfrm rot="19349019">
            <a:off x="1582005" y="2791587"/>
            <a:ext cx="1152128" cy="504056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23528" y="2204864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solidFill>
                  <a:srgbClr val="0033CC"/>
                </a:solidFill>
              </a:rPr>
              <a:t>手数料</a:t>
            </a:r>
            <a:endParaRPr kumimoji="1" lang="ja-JP" altLang="en-US" sz="4000" dirty="0">
              <a:solidFill>
                <a:srgbClr val="0033CC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732240" y="5157192"/>
            <a:ext cx="1836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0033CC"/>
                </a:solidFill>
              </a:rPr>
              <a:t>仲介料</a:t>
            </a:r>
            <a:endParaRPr kumimoji="1" lang="ja-JP" altLang="en-US" sz="3200" dirty="0">
              <a:solidFill>
                <a:srgbClr val="0033CC"/>
              </a:solidFill>
            </a:endParaRPr>
          </a:p>
        </p:txBody>
      </p:sp>
      <p:sp>
        <p:nvSpPr>
          <p:cNvPr id="16" name="下カーブ矢印 15"/>
          <p:cNvSpPr/>
          <p:nvPr/>
        </p:nvSpPr>
        <p:spPr>
          <a:xfrm rot="8136388">
            <a:off x="6096046" y="4480144"/>
            <a:ext cx="1152128" cy="504056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1" grpId="1"/>
      <p:bldP spid="14" grpId="0" animBg="1"/>
      <p:bldP spid="15" grpId="0"/>
      <p:bldP spid="17" grpId="0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CIU</a:t>
            </a:r>
            <a:r>
              <a:rPr kumimoji="1" lang="ja-JP" altLang="en-US" b="1" dirty="0" smtClean="0"/>
              <a:t>の活動の流れ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56895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正方形/長方形 5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780928"/>
            <a:ext cx="237172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5157192"/>
            <a:ext cx="2952328" cy="1284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CIU</a:t>
            </a:r>
            <a:r>
              <a:rPr lang="ja-JP" altLang="en-US" b="1" dirty="0" smtClean="0"/>
              <a:t>の活動の流れ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5652120" y="4581128"/>
            <a:ext cx="3024336" cy="187220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200" b="1" dirty="0" smtClean="0">
                <a:solidFill>
                  <a:srgbClr val="FE6E02"/>
                </a:solidFill>
                <a:latin typeface="Curlz MT" pitchFamily="82" charset="0"/>
                <a:ea typeface="HGS創英角ﾎﾟｯﾌﾟ体" pitchFamily="50" charset="-128"/>
              </a:rPr>
              <a:t>CIU</a:t>
            </a:r>
            <a:endParaRPr kumimoji="1" lang="ja-JP" altLang="en-US" sz="7200" b="1" dirty="0">
              <a:solidFill>
                <a:srgbClr val="FE6E02"/>
              </a:solidFill>
              <a:latin typeface="Curlz MT" pitchFamily="82" charset="0"/>
              <a:ea typeface="HGS創英角ﾎﾟｯﾌﾟ体" pitchFamily="50" charset="-128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2204864"/>
            <a:ext cx="2385392" cy="175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上カーブ矢印 10"/>
          <p:cNvSpPr/>
          <p:nvPr/>
        </p:nvSpPr>
        <p:spPr>
          <a:xfrm rot="13604278">
            <a:off x="6786908" y="3588758"/>
            <a:ext cx="1284934" cy="582215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1475656" y="2780928"/>
            <a:ext cx="5688632" cy="2520280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b="1" dirty="0" smtClean="0"/>
              <a:t>ものづくり体験</a:t>
            </a:r>
            <a:endParaRPr kumimoji="1" lang="en-US" altLang="ja-JP" sz="4800" b="1" dirty="0" smtClean="0"/>
          </a:p>
          <a:p>
            <a:pPr algn="ctr"/>
            <a:r>
              <a:rPr kumimoji="1" lang="ja-JP" altLang="en-US" sz="4800" b="1" dirty="0" smtClean="0"/>
              <a:t>教室の開催</a:t>
            </a:r>
            <a:endParaRPr kumimoji="1" lang="ja-JP" altLang="en-US" sz="4800" b="1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876256" y="2564904"/>
            <a:ext cx="2267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0033CC"/>
                </a:solidFill>
              </a:rPr>
              <a:t>体験の</a:t>
            </a:r>
            <a:endParaRPr kumimoji="1" lang="en-US" altLang="ja-JP" sz="3200" dirty="0" smtClean="0">
              <a:solidFill>
                <a:srgbClr val="0033CC"/>
              </a:solidFill>
            </a:endParaRPr>
          </a:p>
          <a:p>
            <a:r>
              <a:rPr kumimoji="1" lang="ja-JP" altLang="en-US" sz="3200" dirty="0" smtClean="0">
                <a:solidFill>
                  <a:srgbClr val="0033CC"/>
                </a:solidFill>
              </a:rPr>
              <a:t>サポート</a:t>
            </a:r>
            <a:endParaRPr kumimoji="1" lang="ja-JP" altLang="en-US" sz="3200" dirty="0">
              <a:solidFill>
                <a:srgbClr val="0033CC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/>
          <p:cNvSpPr txBox="1"/>
          <p:nvPr/>
        </p:nvSpPr>
        <p:spPr>
          <a:xfrm>
            <a:off x="3059832" y="5877272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出典：</a:t>
            </a:r>
            <a:r>
              <a:rPr lang="ja-JP" altLang="en-US" b="1" dirty="0" smtClean="0"/>
              <a:t> </a:t>
            </a:r>
            <a:r>
              <a:rPr lang="ja-JP" altLang="en-US" b="1" dirty="0" smtClean="0"/>
              <a:t>日本工業教育経営研究会 </a:t>
            </a:r>
            <a:r>
              <a:rPr lang="ja-JP" altLang="en-US" b="1" dirty="0" smtClean="0"/>
              <a:t>日本</a:t>
            </a:r>
            <a:r>
              <a:rPr lang="ja-JP" altLang="en-US" b="1" dirty="0" smtClean="0"/>
              <a:t>工業技術教育</a:t>
            </a:r>
            <a:r>
              <a:rPr lang="ja-JP" altLang="en-US" b="1" dirty="0" smtClean="0"/>
              <a:t>学会</a:t>
            </a:r>
            <a:endParaRPr lang="en-US" altLang="ja-JP" b="1" dirty="0" smtClean="0"/>
          </a:p>
          <a:p>
            <a:r>
              <a:rPr lang="ja-JP" altLang="en-US" b="1" dirty="0" smtClean="0"/>
              <a:t>　　　　「 </a:t>
            </a:r>
            <a:r>
              <a:rPr lang="ja-JP" altLang="en-US" b="1" dirty="0" smtClean="0"/>
              <a:t>２１世紀の日本を担う若者の育成を</a:t>
            </a:r>
            <a:r>
              <a:rPr lang="ja-JP" altLang="en-US" b="1" dirty="0" smtClean="0"/>
              <a:t>目指して」</a:t>
            </a:r>
            <a:endParaRPr kumimoji="1" lang="ja-JP" altLang="en-US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124744"/>
            <a:ext cx="8424936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r>
              <a:rPr kumimoji="1" lang="ja-JP" altLang="en-US" b="1" dirty="0" smtClean="0"/>
              <a:t>ニーズの調査</a:t>
            </a:r>
            <a:endParaRPr kumimoji="1" lang="ja-JP" altLang="en-US" b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124744"/>
            <a:ext cx="8712968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正方形/長方形 5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ja-JP" altLang="en-US" b="1" dirty="0" smtClean="0"/>
              <a:t>モデル</a:t>
            </a:r>
            <a:r>
              <a:rPr lang="en-US" altLang="ja-JP" b="1" dirty="0" smtClean="0"/>
              <a:t/>
            </a:r>
            <a:br>
              <a:rPr lang="en-US" altLang="ja-JP" b="1" dirty="0" smtClean="0"/>
            </a:br>
            <a:r>
              <a:rPr lang="ja-JP" altLang="en-US" b="1" dirty="0" smtClean="0"/>
              <a:t>収入構成（年間）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ja-JP" altLang="en-US" b="1" dirty="0" smtClean="0"/>
              <a:t>●団体（学校法人の場合）</a:t>
            </a:r>
            <a:endParaRPr kumimoji="1" lang="en-US" altLang="ja-JP" b="1" dirty="0" smtClean="0"/>
          </a:p>
          <a:p>
            <a:pPr>
              <a:buNone/>
            </a:pPr>
            <a:endParaRPr kumimoji="1" lang="en-US" altLang="ja-JP" sz="1300" b="1" dirty="0" smtClean="0"/>
          </a:p>
          <a:p>
            <a:pPr>
              <a:buNone/>
            </a:pPr>
            <a:r>
              <a:rPr lang="ja-JP" altLang="en-US" b="1" dirty="0" smtClean="0"/>
              <a:t>・</a:t>
            </a:r>
            <a:r>
              <a:rPr kumimoji="1" lang="ja-JP" altLang="en-US" b="1" dirty="0" smtClean="0"/>
              <a:t>対象：高崎市の小中学生</a:t>
            </a:r>
            <a:endParaRPr kumimoji="1" lang="en-US" altLang="ja-JP" b="1" dirty="0" smtClean="0"/>
          </a:p>
          <a:p>
            <a:pPr>
              <a:buNone/>
            </a:pPr>
            <a:endParaRPr kumimoji="1" lang="en-US" altLang="ja-JP" sz="1200" b="1" dirty="0" smtClean="0"/>
          </a:p>
          <a:p>
            <a:pPr>
              <a:buNone/>
            </a:pPr>
            <a:r>
              <a:rPr lang="ja-JP" altLang="en-US" b="1" dirty="0" smtClean="0"/>
              <a:t>・工芸品数：３種類</a:t>
            </a:r>
            <a:endParaRPr lang="en-US" altLang="ja-JP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b="1" dirty="0" smtClean="0"/>
              <a:t>・１人当たりの体験料：１，０００円</a:t>
            </a:r>
            <a:endParaRPr lang="en-US" altLang="ja-JP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en-US" altLang="ja-JP" b="1" dirty="0" smtClean="0"/>
              <a:t>※</a:t>
            </a:r>
            <a:r>
              <a:rPr lang="ja-JP" altLang="en-US" b="1" dirty="0" smtClean="0"/>
              <a:t>体験料は、フィールドワークの調査をもとに算出</a:t>
            </a:r>
            <a:endParaRPr lang="en-US" altLang="ja-JP" b="1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656184"/>
          </a:xfrm>
        </p:spPr>
        <p:txBody>
          <a:bodyPr>
            <a:normAutofit/>
          </a:bodyPr>
          <a:lstStyle/>
          <a:p>
            <a:r>
              <a:rPr kumimoji="1" lang="ja-JP" altLang="en-US" b="1" dirty="0" smtClean="0"/>
              <a:t>モデル</a:t>
            </a:r>
            <a:r>
              <a:rPr kumimoji="1" lang="en-US" altLang="ja-JP" b="1" dirty="0" smtClean="0"/>
              <a:t/>
            </a:r>
            <a:br>
              <a:rPr kumimoji="1" lang="en-US" altLang="ja-JP" b="1" dirty="0" smtClean="0"/>
            </a:br>
            <a:r>
              <a:rPr lang="ja-JP" altLang="en-US" b="1" dirty="0" smtClean="0"/>
              <a:t>収入構成（年間）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699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b="1" dirty="0" smtClean="0"/>
              <a:t>●個人</a:t>
            </a:r>
            <a:endParaRPr lang="en-US" altLang="ja-JP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b="1" dirty="0" smtClean="0"/>
              <a:t>・人数：月に１０人程度（１工房当たり）</a:t>
            </a:r>
            <a:endParaRPr lang="en-US" altLang="ja-JP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b="1" dirty="0" smtClean="0"/>
              <a:t>・１回の体験料：２，０００～３，０００円</a:t>
            </a:r>
            <a:endParaRPr lang="en-US" altLang="ja-JP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b="1" dirty="0" smtClean="0"/>
              <a:t>・工房数：３０件</a:t>
            </a:r>
            <a:endParaRPr lang="en-US" altLang="ja-JP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en-US" altLang="ja-JP" b="1" dirty="0" smtClean="0"/>
              <a:t>※</a:t>
            </a:r>
            <a:r>
              <a:rPr lang="ja-JP" altLang="en-US" b="1" dirty="0" smtClean="0"/>
              <a:t>人数・体験料・工房数は、フィールドワークの調査をもとに算出</a:t>
            </a:r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827584" y="1628800"/>
            <a:ext cx="7704856" cy="338437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 smtClean="0"/>
              <a:t>年間収入は</a:t>
            </a:r>
            <a:endParaRPr kumimoji="1" lang="en-US" altLang="ja-JP" sz="4400" b="1" dirty="0" smtClean="0"/>
          </a:p>
          <a:p>
            <a:pPr algn="ctr"/>
            <a:r>
              <a:rPr kumimoji="1" lang="ja-JP" altLang="en-US" sz="4400" b="1" dirty="0" smtClean="0"/>
              <a:t>約６，３００，０００円</a:t>
            </a:r>
            <a:endParaRPr kumimoji="1" lang="ja-JP" alt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kumimoji="1" lang="ja-JP" altLang="en-US" b="1" dirty="0" smtClean="0"/>
              <a:t>モデル</a:t>
            </a:r>
            <a:r>
              <a:rPr kumimoji="1" lang="en-US" altLang="ja-JP" b="1" dirty="0" smtClean="0"/>
              <a:t/>
            </a:r>
            <a:br>
              <a:rPr kumimoji="1" lang="en-US" altLang="ja-JP" b="1" dirty="0" smtClean="0"/>
            </a:br>
            <a:r>
              <a:rPr lang="ja-JP" altLang="en-US" b="1" dirty="0" smtClean="0"/>
              <a:t>費用構成（年間）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52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kumimoji="1" lang="ja-JP" altLang="en-US" b="1" dirty="0" smtClean="0"/>
              <a:t>●</a:t>
            </a:r>
            <a:r>
              <a:rPr lang="ja-JP" altLang="en-US" b="1" dirty="0" smtClean="0"/>
              <a:t>人件費：約５，２００，０００円</a:t>
            </a:r>
            <a:endParaRPr lang="en-US" altLang="ja-JP" sz="1200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b="1" dirty="0" smtClean="0"/>
              <a:t>●燃料費：約８０，０００円</a:t>
            </a:r>
            <a:endParaRPr lang="en-US" altLang="ja-JP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b="1" dirty="0" smtClean="0"/>
              <a:t>●広告費：約６０，０００円</a:t>
            </a:r>
            <a:endParaRPr lang="en-US" altLang="ja-JP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b="1" dirty="0" smtClean="0"/>
              <a:t>●家賃：約６００，０００円</a:t>
            </a:r>
            <a:endParaRPr lang="en-US" altLang="ja-JP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b="1" dirty="0" smtClean="0"/>
              <a:t>●その他諸経費：約３６０，０００円</a:t>
            </a:r>
            <a:endParaRPr lang="en-US" altLang="ja-JP" b="1" dirty="0" smtClean="0"/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827584" y="1628800"/>
            <a:ext cx="7704856" cy="338437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 smtClean="0"/>
              <a:t>年間費用は</a:t>
            </a:r>
            <a:endParaRPr kumimoji="1" lang="en-US" altLang="ja-JP" sz="4400" b="1" dirty="0" smtClean="0"/>
          </a:p>
          <a:p>
            <a:pPr algn="ctr"/>
            <a:r>
              <a:rPr kumimoji="1" lang="ja-JP" altLang="en-US" sz="4400" b="1" dirty="0" smtClean="0"/>
              <a:t>約６，３００，０００円</a:t>
            </a:r>
            <a:endParaRPr kumimoji="1" lang="ja-JP" alt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a652899099e56ae92fe502b156f295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32656"/>
            <a:ext cx="8568952" cy="624595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971651"/>
          </a:xfrm>
        </p:spPr>
        <p:txBody>
          <a:bodyPr>
            <a:noAutofit/>
          </a:bodyPr>
          <a:lstStyle/>
          <a:p>
            <a:r>
              <a:rPr kumimoji="1" lang="ja-JP" altLang="en-US" sz="8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日本の和</a:t>
            </a:r>
            <a:r>
              <a:rPr kumimoji="1" lang="en-US" altLang="ja-JP" sz="8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kumimoji="1" lang="en-US" altLang="ja-JP" sz="8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kumimoji="1" lang="ja-JP" altLang="en-US" sz="8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工芸品の輪</a:t>
            </a:r>
            <a:r>
              <a:rPr kumimoji="1" lang="en-US" altLang="ja-JP" sz="7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kumimoji="1" lang="en-US" altLang="ja-JP" sz="7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endParaRPr kumimoji="1" lang="ja-JP" altLang="en-US" sz="72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03648" y="4869160"/>
            <a:ext cx="6400800" cy="838944"/>
          </a:xfrm>
        </p:spPr>
        <p:txBody>
          <a:bodyPr>
            <a:normAutofit/>
          </a:bodyPr>
          <a:lstStyle/>
          <a:p>
            <a:r>
              <a:rPr lang="en-US" altLang="ja-JP" sz="36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CIU</a:t>
            </a:r>
            <a:r>
              <a:rPr lang="ja-JP" altLang="en-US" sz="36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の</a:t>
            </a:r>
            <a:r>
              <a:rPr lang="en-US" altLang="ja-JP" sz="36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CIU</a:t>
            </a:r>
            <a:r>
              <a:rPr lang="ja-JP" altLang="en-US" sz="36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による皆のための輪</a:t>
            </a:r>
            <a:endParaRPr kumimoji="1" lang="ja-JP" altLang="en-US" sz="3600" b="1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素材ナンバー 1503878 : 「無題」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3356992"/>
            <a:ext cx="3744416" cy="3015211"/>
          </a:xfrm>
          <a:prstGeom prst="rect">
            <a:avLst/>
          </a:prstGeom>
          <a:noFill/>
        </p:spPr>
      </p:pic>
      <p:graphicFrame>
        <p:nvGraphicFramePr>
          <p:cNvPr id="10" name="コンテンツ プレースホルダ 9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2296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円/楕円 6"/>
          <p:cNvSpPr/>
          <p:nvPr/>
        </p:nvSpPr>
        <p:spPr>
          <a:xfrm>
            <a:off x="3563888" y="908720"/>
            <a:ext cx="2016224" cy="136815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 smtClean="0">
                <a:solidFill>
                  <a:srgbClr val="FE6E02"/>
                </a:solidFill>
                <a:latin typeface="Curlz MT" pitchFamily="82" charset="0"/>
              </a:rPr>
              <a:t>CIU</a:t>
            </a:r>
            <a:endParaRPr kumimoji="1" lang="ja-JP" altLang="en-US" sz="3200" b="1" dirty="0">
              <a:solidFill>
                <a:srgbClr val="FE6E02"/>
              </a:solidFill>
              <a:latin typeface="Curlz MT" pitchFamily="82" charset="0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1331640" y="3789040"/>
            <a:ext cx="2016224" cy="1368152"/>
          </a:xfrm>
          <a:prstGeom prst="ellipse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solidFill>
                  <a:srgbClr val="FF0000"/>
                </a:solidFill>
                <a:latin typeface="HGS行書体" pitchFamily="66" charset="-128"/>
                <a:ea typeface="HGS行書体" pitchFamily="66" charset="-128"/>
              </a:rPr>
              <a:t>顧客</a:t>
            </a:r>
            <a:endParaRPr kumimoji="1" lang="ja-JP" altLang="en-US" sz="3200" b="1" dirty="0">
              <a:solidFill>
                <a:srgbClr val="FF0000"/>
              </a:solidFill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6084168" y="3789040"/>
            <a:ext cx="2016224" cy="1368152"/>
          </a:xfrm>
          <a:prstGeom prst="ellipse">
            <a:avLst/>
          </a:prstGeom>
          <a:solidFill>
            <a:srgbClr val="BAD9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solidFill>
                  <a:srgbClr val="0000FF"/>
                </a:solidFill>
                <a:latin typeface="HGS行書体" pitchFamily="66" charset="-128"/>
                <a:ea typeface="HGS行書体" pitchFamily="66" charset="-128"/>
              </a:rPr>
              <a:t>工房</a:t>
            </a:r>
            <a:endParaRPr kumimoji="1" lang="ja-JP" altLang="en-US" sz="3200" b="1" dirty="0">
              <a:solidFill>
                <a:srgbClr val="0000FF"/>
              </a:solidFill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16" name="左右矢印 15"/>
          <p:cNvSpPr/>
          <p:nvPr/>
        </p:nvSpPr>
        <p:spPr>
          <a:xfrm rot="18716537">
            <a:off x="2452712" y="2594296"/>
            <a:ext cx="1368152" cy="720080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左右矢印 16"/>
          <p:cNvSpPr/>
          <p:nvPr/>
        </p:nvSpPr>
        <p:spPr>
          <a:xfrm rot="2689120">
            <a:off x="5275020" y="2582398"/>
            <a:ext cx="1368152" cy="720080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ハート 10"/>
          <p:cNvSpPr/>
          <p:nvPr/>
        </p:nvSpPr>
        <p:spPr>
          <a:xfrm>
            <a:off x="1547664" y="908720"/>
            <a:ext cx="6120680" cy="5184576"/>
          </a:xfrm>
          <a:prstGeom prst="heart">
            <a:avLst/>
          </a:prstGeom>
          <a:solidFill>
            <a:srgbClr val="99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0" dirty="0" smtClean="0"/>
              <a:t>顧客と工房を仲介</a:t>
            </a:r>
            <a:endParaRPr kumimoji="1" lang="ja-JP" altLang="en-US" sz="60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1520" y="260648"/>
            <a:ext cx="8640960" cy="6336704"/>
          </a:xfrm>
          <a:prstGeom prst="rect">
            <a:avLst/>
          </a:prstGeom>
          <a:noFill/>
          <a:ln w="203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5400" b="1" dirty="0" smtClean="0">
                <a:solidFill>
                  <a:srgbClr val="33CC33"/>
                </a:solidFill>
              </a:rPr>
              <a:t>メリット</a:t>
            </a:r>
            <a:endParaRPr kumimoji="1" lang="ja-JP" altLang="en-US" sz="5400" b="1" dirty="0">
              <a:solidFill>
                <a:srgbClr val="33CC33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ja-JP" altLang="ja-JP" sz="4000" b="1" dirty="0" smtClean="0"/>
              <a:t>工芸品の普及</a:t>
            </a:r>
            <a:endParaRPr lang="en-US" altLang="ja-JP" sz="4000" b="1" dirty="0" smtClean="0"/>
          </a:p>
          <a:p>
            <a:pPr>
              <a:buNone/>
            </a:pPr>
            <a:endParaRPr lang="en-US" altLang="ja-JP" sz="1300" b="1" dirty="0" smtClean="0"/>
          </a:p>
          <a:p>
            <a:pPr>
              <a:buNone/>
            </a:pPr>
            <a:r>
              <a:rPr lang="ja-JP" altLang="ja-JP" sz="4000" b="1" dirty="0" smtClean="0"/>
              <a:t>工芸士の収入向上</a:t>
            </a:r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ja-JP" sz="4000" b="1" dirty="0" smtClean="0"/>
              <a:t>後継者不足の解消</a:t>
            </a:r>
            <a:endParaRPr lang="en-US" altLang="ja-JP" sz="4000" b="1" dirty="0" smtClean="0"/>
          </a:p>
          <a:p>
            <a:pPr>
              <a:buNone/>
            </a:pPr>
            <a:endParaRPr lang="en-US" altLang="ja-JP" sz="1300" b="1" dirty="0" smtClean="0"/>
          </a:p>
          <a:p>
            <a:pPr>
              <a:buNone/>
            </a:pPr>
            <a:r>
              <a:rPr lang="ja-JP" altLang="ja-JP" sz="4000" b="1" dirty="0" smtClean="0"/>
              <a:t>ものづくりを体験する機会の提供</a:t>
            </a:r>
            <a:endParaRPr lang="en-US" altLang="ja-JP" sz="4000" b="1" dirty="0" smtClean="0"/>
          </a:p>
          <a:p>
            <a:pPr>
              <a:buNone/>
            </a:pPr>
            <a:endParaRPr lang="ja-JP" altLang="ja-JP" sz="1200" b="1" dirty="0" smtClean="0"/>
          </a:p>
          <a:p>
            <a:pPr>
              <a:buNone/>
            </a:pPr>
            <a:r>
              <a:rPr lang="ja-JP" altLang="ja-JP" sz="4000" b="1" dirty="0" smtClean="0"/>
              <a:t>コミュニティ作り</a:t>
            </a:r>
            <a:endParaRPr lang="en-US" altLang="ja-JP" sz="4000" b="1" dirty="0" smtClean="0"/>
          </a:p>
          <a:p>
            <a:pPr>
              <a:buNone/>
            </a:pPr>
            <a:endParaRPr lang="ja-JP" altLang="ja-JP" sz="1200" b="1" dirty="0" smtClean="0"/>
          </a:p>
          <a:p>
            <a:pPr>
              <a:buNone/>
            </a:pPr>
            <a:endParaRPr lang="ja-JP" altLang="ja-JP" sz="1200" b="1" dirty="0" smtClean="0"/>
          </a:p>
          <a:p>
            <a:pPr>
              <a:buNone/>
            </a:pPr>
            <a:endParaRPr lang="ja-JP" altLang="ja-JP" sz="1300" b="1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32656"/>
            <a:ext cx="7200800" cy="6297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正方形/長方形 4"/>
          <p:cNvSpPr/>
          <p:nvPr/>
        </p:nvSpPr>
        <p:spPr>
          <a:xfrm>
            <a:off x="1043608" y="2636912"/>
            <a:ext cx="69847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5400" dirty="0" smtClean="0">
                <a:solidFill>
                  <a:srgbClr val="FFFF00"/>
                </a:solidFill>
              </a:rPr>
              <a:t>日本の和、工芸品の輪</a:t>
            </a:r>
            <a:endParaRPr lang="ja-JP" altLang="en-US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6BE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ＳＰＥＣＩＡＬ　ＴＨＡＮＫ</a:t>
            </a:r>
            <a:r>
              <a:rPr lang="ja-JP" altLang="en-US" dirty="0" smtClean="0"/>
              <a:t>Ｓ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kumimoji="1" lang="ja-JP" altLang="en-US" b="1" dirty="0" smtClean="0"/>
              <a:t>●たくみの里</a:t>
            </a:r>
            <a:endParaRPr kumimoji="1" lang="en-US" altLang="ja-JP" b="1" dirty="0" smtClean="0"/>
          </a:p>
          <a:p>
            <a:pPr>
              <a:buNone/>
            </a:pPr>
            <a:r>
              <a:rPr lang="ja-JP" altLang="en-US" b="1" dirty="0" smtClean="0"/>
              <a:t>　　和紙の家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b="1" dirty="0" smtClean="0"/>
              <a:t>　　陶芸の家</a:t>
            </a:r>
            <a:endParaRPr kumimoji="1" lang="en-US" altLang="ja-JP" b="1" dirty="0" smtClean="0"/>
          </a:p>
          <a:p>
            <a:pPr>
              <a:buNone/>
            </a:pPr>
            <a:r>
              <a:rPr lang="ja-JP" altLang="en-US" b="1" dirty="0" smtClean="0"/>
              <a:t>　　ガラスの家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b="1" dirty="0" smtClean="0"/>
              <a:t>　　藍染の家</a:t>
            </a:r>
            <a:endParaRPr kumimoji="1" lang="en-US" altLang="ja-JP" b="1" dirty="0" smtClean="0"/>
          </a:p>
          <a:p>
            <a:pPr>
              <a:buNone/>
            </a:pPr>
            <a:r>
              <a:rPr lang="ja-JP" altLang="en-US" b="1" dirty="0" smtClean="0"/>
              <a:t>●内山紙協同組合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b="1" dirty="0" smtClean="0"/>
              <a:t>●伝統鎌倉彫事業協同組合</a:t>
            </a:r>
            <a:endParaRPr kumimoji="1" lang="en-US" altLang="ja-JP" b="1" dirty="0" smtClean="0"/>
          </a:p>
          <a:p>
            <a:pPr>
              <a:buNone/>
            </a:pPr>
            <a:r>
              <a:rPr lang="ja-JP" altLang="en-US" b="1" dirty="0" smtClean="0"/>
              <a:t>●東京都雛人形工業協同組合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b="1" dirty="0" smtClean="0"/>
              <a:t>●木曽漆器工業協同組合</a:t>
            </a:r>
            <a:endParaRPr kumimoji="1" lang="en-US" altLang="ja-JP" b="1" dirty="0" smtClean="0"/>
          </a:p>
          <a:p>
            <a:pPr>
              <a:buNone/>
            </a:pPr>
            <a:r>
              <a:rPr lang="ja-JP" altLang="en-US" b="1" dirty="0" smtClean="0"/>
              <a:t>●静岡竹工芸協同組合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b="1" dirty="0" smtClean="0"/>
              <a:t>●有限会社　竹工房はなぶさ</a:t>
            </a:r>
            <a:endParaRPr kumimoji="1" lang="en-US" altLang="ja-JP" b="1" dirty="0" smtClean="0"/>
          </a:p>
          <a:p>
            <a:pPr>
              <a:buNone/>
            </a:pPr>
            <a:r>
              <a:rPr lang="ja-JP" altLang="en-US" b="1" dirty="0" smtClean="0"/>
              <a:t>●その他アンケートにご協力頂いた皆様</a:t>
            </a:r>
            <a:endParaRPr kumimoji="1" lang="en-US" altLang="ja-JP" b="1" dirty="0" smtClean="0"/>
          </a:p>
          <a:p>
            <a:pPr algn="r">
              <a:buNone/>
            </a:pPr>
            <a:r>
              <a:rPr lang="ja-JP" altLang="en-US" b="1" dirty="0" smtClean="0"/>
              <a:t>　　　　　　　　　　　　　　　ご協力頂き、ありがとうございました。</a:t>
            </a:r>
            <a:endParaRPr kumimoji="1" lang="ja-JP" altLang="en-US" b="1" dirty="0"/>
          </a:p>
        </p:txBody>
      </p:sp>
      <p:sp>
        <p:nvSpPr>
          <p:cNvPr id="4" name="正方形/長方形 3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225" y="1052736"/>
            <a:ext cx="859155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kumimoji="1" lang="ja-JP" altLang="en-US" dirty="0" smtClean="0"/>
              <a:t>工芸品産業の推移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27784" y="6021288"/>
            <a:ext cx="6235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出典：</a:t>
            </a:r>
            <a:r>
              <a:rPr lang="ja-JP" altLang="ja-JP" sz="1400" b="1" dirty="0"/>
              <a:t>経済産業省製造産業局伝統的工芸品</a:t>
            </a:r>
            <a:r>
              <a:rPr lang="ja-JP" altLang="ja-JP" sz="1400" b="1" dirty="0" smtClean="0"/>
              <a:t>産業室</a:t>
            </a:r>
            <a:endParaRPr lang="en-US" altLang="ja-JP" sz="1400" b="1" dirty="0" smtClean="0"/>
          </a:p>
          <a:p>
            <a:r>
              <a:rPr lang="ja-JP" altLang="en-US" sz="1400" b="1" dirty="0" smtClean="0"/>
              <a:t>　　　　「</a:t>
            </a:r>
            <a:r>
              <a:rPr lang="ja-JP" altLang="en-US" sz="1400" b="1" dirty="0" smtClean="0"/>
              <a:t>伝統的工芸品産業をめぐる現状と今後の振興施策について」</a:t>
            </a:r>
            <a:r>
              <a:rPr lang="en-US" altLang="ja-JP" sz="1400" b="1" dirty="0" smtClean="0"/>
              <a:t>2008</a:t>
            </a:r>
            <a:r>
              <a:rPr lang="ja-JP" altLang="en-US" sz="1400" b="1" dirty="0" smtClean="0"/>
              <a:t>年</a:t>
            </a:r>
            <a:r>
              <a:rPr lang="en-US" altLang="ja-JP" sz="1400" b="1" dirty="0" smtClean="0"/>
              <a:t>8</a:t>
            </a:r>
            <a:r>
              <a:rPr lang="ja-JP" altLang="en-US" sz="1400" b="1" dirty="0" smtClean="0"/>
              <a:t>月</a:t>
            </a:r>
            <a:endParaRPr kumimoji="1" lang="ja-JP" altLang="en-US" sz="1400" b="1" dirty="0"/>
          </a:p>
        </p:txBody>
      </p:sp>
      <p:sp>
        <p:nvSpPr>
          <p:cNvPr id="8" name="正方形/長方形 7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爆発 1 8"/>
          <p:cNvSpPr/>
          <p:nvPr/>
        </p:nvSpPr>
        <p:spPr>
          <a:xfrm>
            <a:off x="899592" y="836712"/>
            <a:ext cx="7884368" cy="5373216"/>
          </a:xfrm>
          <a:prstGeom prst="irregularSeal1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800" dirty="0" smtClean="0"/>
              <a:t>減少</a:t>
            </a:r>
            <a:endParaRPr kumimoji="1" lang="ja-JP" alt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/>
          <p:cNvSpPr txBox="1"/>
          <p:nvPr/>
        </p:nvSpPr>
        <p:spPr>
          <a:xfrm>
            <a:off x="3059832" y="5877272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出典：</a:t>
            </a:r>
            <a:r>
              <a:rPr lang="ja-JP" altLang="en-US" b="1" dirty="0" smtClean="0"/>
              <a:t> </a:t>
            </a:r>
            <a:r>
              <a:rPr lang="ja-JP" altLang="en-US" b="1" dirty="0" smtClean="0"/>
              <a:t>日本工業教育経営研究会 </a:t>
            </a:r>
            <a:r>
              <a:rPr lang="ja-JP" altLang="en-US" b="1" dirty="0" smtClean="0"/>
              <a:t>日本</a:t>
            </a:r>
            <a:r>
              <a:rPr lang="ja-JP" altLang="en-US" b="1" dirty="0" smtClean="0"/>
              <a:t>工業技術教育</a:t>
            </a:r>
            <a:r>
              <a:rPr lang="ja-JP" altLang="en-US" b="1" dirty="0" smtClean="0"/>
              <a:t>学会</a:t>
            </a:r>
            <a:endParaRPr lang="en-US" altLang="ja-JP" b="1" dirty="0" smtClean="0"/>
          </a:p>
          <a:p>
            <a:r>
              <a:rPr lang="ja-JP" altLang="en-US" b="1" dirty="0" smtClean="0"/>
              <a:t>　　　　「 </a:t>
            </a:r>
            <a:r>
              <a:rPr lang="ja-JP" altLang="en-US" b="1" dirty="0" smtClean="0"/>
              <a:t>２１世紀の日本を担う若者の育成を</a:t>
            </a:r>
            <a:r>
              <a:rPr lang="ja-JP" altLang="en-US" b="1" dirty="0" smtClean="0"/>
              <a:t>目指して」</a:t>
            </a:r>
            <a:endParaRPr kumimoji="1" lang="ja-JP" altLang="en-US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124744"/>
            <a:ext cx="8424614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r>
              <a:rPr kumimoji="1" lang="ja-JP" altLang="en-US" dirty="0" smtClean="0"/>
              <a:t>ものづくり教育の</a:t>
            </a:r>
            <a:r>
              <a:rPr lang="ja-JP" altLang="en-US" dirty="0" smtClean="0"/>
              <a:t>現状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爆発 1 8"/>
          <p:cNvSpPr/>
          <p:nvPr/>
        </p:nvSpPr>
        <p:spPr>
          <a:xfrm>
            <a:off x="899592" y="836712"/>
            <a:ext cx="7884368" cy="5373216"/>
          </a:xfrm>
          <a:prstGeom prst="irregularSeal1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 smtClean="0"/>
              <a:t>実践の機会・時間がない！</a:t>
            </a:r>
            <a:endParaRPr kumimoji="1" lang="ja-JP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992888" cy="3649960"/>
          </a:xfrm>
        </p:spPr>
        <p:txBody>
          <a:bodyPr>
            <a:noAutofit/>
          </a:bodyPr>
          <a:lstStyle/>
          <a:p>
            <a:r>
              <a:rPr kumimoji="1" lang="ja-JP" altLang="en-US" sz="5400" b="1" dirty="0" smtClean="0">
                <a:solidFill>
                  <a:srgbClr val="FF0000"/>
                </a:solidFill>
              </a:rPr>
              <a:t>工芸品産業を振興し、</a:t>
            </a:r>
            <a:endParaRPr kumimoji="1" lang="en-US" altLang="ja-JP" sz="5400" b="1" dirty="0" smtClean="0">
              <a:solidFill>
                <a:srgbClr val="FF0000"/>
              </a:solidFill>
            </a:endParaRPr>
          </a:p>
          <a:p>
            <a:r>
              <a:rPr kumimoji="1" lang="ja-JP" altLang="en-US" sz="5400" b="1" dirty="0" smtClean="0">
                <a:solidFill>
                  <a:srgbClr val="FF0000"/>
                </a:solidFill>
              </a:rPr>
              <a:t>工芸品の普及を図る</a:t>
            </a:r>
            <a:endParaRPr kumimoji="1" lang="en-US" altLang="ja-JP" sz="5400" b="1" dirty="0" smtClean="0">
              <a:solidFill>
                <a:srgbClr val="FF0000"/>
              </a:solidFill>
            </a:endParaRPr>
          </a:p>
          <a:p>
            <a:r>
              <a:rPr kumimoji="1" lang="ja-JP" altLang="en-US" sz="5400" b="1" dirty="0" smtClean="0">
                <a:solidFill>
                  <a:srgbClr val="FF0000"/>
                </a:solidFill>
              </a:rPr>
              <a:t>＋</a:t>
            </a:r>
            <a:endParaRPr kumimoji="1" lang="en-US" altLang="ja-JP" sz="5400" b="1" dirty="0" smtClean="0">
              <a:solidFill>
                <a:srgbClr val="FF0000"/>
              </a:solidFill>
            </a:endParaRPr>
          </a:p>
          <a:p>
            <a:r>
              <a:rPr kumimoji="1" lang="ja-JP" altLang="en-US" sz="5400" b="1" dirty="0" smtClean="0">
                <a:solidFill>
                  <a:srgbClr val="FF0000"/>
                </a:solidFill>
              </a:rPr>
              <a:t>文化に触れる機会の提供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03848" y="2420888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dirty="0" smtClean="0">
                <a:solidFill>
                  <a:srgbClr val="33CC33"/>
                </a:solidFill>
              </a:rPr>
              <a:t>提案</a:t>
            </a:r>
            <a:endParaRPr kumimoji="1" lang="ja-JP" altLang="en-US" sz="9600" dirty="0">
              <a:solidFill>
                <a:srgbClr val="33CC33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5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NPO</a:t>
            </a:r>
            <a:r>
              <a:rPr kumimoji="1" lang="ja-JP" altLang="en-US" b="1" dirty="0" smtClean="0"/>
              <a:t>法人「</a:t>
            </a:r>
            <a:r>
              <a:rPr kumimoji="1" lang="en-US" altLang="ja-JP" b="1" dirty="0" smtClean="0"/>
              <a:t>CIU</a:t>
            </a:r>
            <a:r>
              <a:rPr kumimoji="1" lang="ja-JP" altLang="en-US" b="1" dirty="0" smtClean="0"/>
              <a:t>」の設立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sz="5400" b="1" dirty="0" smtClean="0"/>
              <a:t>●「</a:t>
            </a:r>
            <a:r>
              <a:rPr kumimoji="1" lang="en-US" altLang="ja-JP" sz="5400" b="1" dirty="0" smtClean="0"/>
              <a:t>CIU</a:t>
            </a:r>
            <a:r>
              <a:rPr kumimoji="1" lang="ja-JP" altLang="en-US" sz="5400" b="1" dirty="0" smtClean="0"/>
              <a:t>」とは、</a:t>
            </a:r>
            <a:endParaRPr kumimoji="1" lang="en-US" altLang="ja-JP" sz="5400" b="1" dirty="0" smtClean="0"/>
          </a:p>
          <a:p>
            <a:pPr>
              <a:buNone/>
            </a:pPr>
            <a:r>
              <a:rPr lang="ja-JP" altLang="en-US" sz="5400" b="1" dirty="0" smtClean="0"/>
              <a:t>　 </a:t>
            </a:r>
            <a:r>
              <a:rPr kumimoji="1" lang="en-US" altLang="ja-JP" sz="5400" b="1" dirty="0" smtClean="0"/>
              <a:t>Craft</a:t>
            </a:r>
            <a:r>
              <a:rPr lang="ja-JP" altLang="en-US" sz="5400" b="1" dirty="0" smtClean="0"/>
              <a:t> </a:t>
            </a:r>
            <a:r>
              <a:rPr kumimoji="1" lang="en-US" altLang="ja-JP" sz="5400" b="1" dirty="0" smtClean="0"/>
              <a:t>Introduce</a:t>
            </a:r>
            <a:r>
              <a:rPr lang="ja-JP" altLang="en-US" sz="5400" b="1" dirty="0" smtClean="0"/>
              <a:t> </a:t>
            </a:r>
            <a:r>
              <a:rPr kumimoji="1" lang="en-US" altLang="ja-JP" sz="5400" b="1" dirty="0" smtClean="0"/>
              <a:t>Union</a:t>
            </a:r>
            <a:r>
              <a:rPr kumimoji="1" lang="ja-JP" altLang="en-US" sz="5400" b="1" dirty="0" smtClean="0"/>
              <a:t>     </a:t>
            </a:r>
            <a:endParaRPr kumimoji="1" lang="en-US" altLang="ja-JP" sz="5400" b="1" dirty="0" smtClean="0"/>
          </a:p>
          <a:p>
            <a:pPr>
              <a:buNone/>
            </a:pPr>
            <a:r>
              <a:rPr lang="en-US" altLang="ja-JP" sz="5400" b="1" dirty="0" smtClean="0"/>
              <a:t>    </a:t>
            </a:r>
            <a:r>
              <a:rPr lang="ja-JP" altLang="en-US" sz="5400" b="1" dirty="0" smtClean="0"/>
              <a:t>の</a:t>
            </a:r>
            <a:r>
              <a:rPr kumimoji="1" lang="ja-JP" altLang="en-US" sz="5400" b="1" dirty="0" smtClean="0"/>
              <a:t>略称で、「工芸品を紹 </a:t>
            </a:r>
            <a:endParaRPr kumimoji="1" lang="en-US" altLang="ja-JP" sz="5400" b="1" dirty="0" smtClean="0"/>
          </a:p>
          <a:p>
            <a:pPr>
              <a:buNone/>
            </a:pPr>
            <a:r>
              <a:rPr lang="en-US" altLang="ja-JP" sz="5400" b="1" dirty="0" smtClean="0"/>
              <a:t>   </a:t>
            </a:r>
            <a:r>
              <a:rPr lang="ja-JP" altLang="en-US" sz="5400" b="1" dirty="0" smtClean="0"/>
              <a:t> </a:t>
            </a:r>
            <a:r>
              <a:rPr kumimoji="1" lang="ja-JP" altLang="en-US" sz="5400" b="1" dirty="0" smtClean="0"/>
              <a:t>介する会」である。</a:t>
            </a:r>
            <a:endParaRPr kumimoji="1" lang="en-US" altLang="ja-JP" sz="5400" b="1" dirty="0" smtClean="0"/>
          </a:p>
          <a:p>
            <a:pPr>
              <a:buNone/>
            </a:pPr>
            <a:endParaRPr lang="en-US" altLang="ja-JP" sz="1200" b="1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 smtClean="0"/>
              <a:t>既存の</a:t>
            </a:r>
            <a:r>
              <a:rPr lang="en-US" altLang="ja-JP" b="1" dirty="0" smtClean="0"/>
              <a:t>NPO</a:t>
            </a:r>
            <a:r>
              <a:rPr lang="ja-JP" altLang="en-US" b="1" dirty="0" smtClean="0"/>
              <a:t>法人との違い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000" b="1" dirty="0" smtClean="0"/>
              <a:t>●既存の</a:t>
            </a:r>
            <a:r>
              <a:rPr lang="en-US" altLang="ja-JP" sz="4000" b="1" dirty="0" smtClean="0"/>
              <a:t>NPO</a:t>
            </a:r>
            <a:r>
              <a:rPr lang="ja-JP" altLang="en-US" sz="4000" b="1" dirty="0" smtClean="0"/>
              <a:t>法人の活動</a:t>
            </a:r>
            <a:endParaRPr lang="en-US" altLang="ja-JP" sz="4000" b="1" dirty="0" smtClean="0"/>
          </a:p>
          <a:p>
            <a:pPr>
              <a:buNone/>
            </a:pPr>
            <a:r>
              <a:rPr lang="ja-JP" altLang="en-US" sz="4000" b="1" dirty="0" smtClean="0"/>
              <a:t>　・特定の工芸品の振興活動</a:t>
            </a:r>
            <a:endParaRPr lang="en-US" altLang="ja-JP" sz="4000" b="1" dirty="0" smtClean="0"/>
          </a:p>
          <a:p>
            <a:pPr>
              <a:buNone/>
            </a:pPr>
            <a:r>
              <a:rPr kumimoji="1" lang="ja-JP" altLang="en-US" sz="4000" b="1" dirty="0" smtClean="0"/>
              <a:t>　・後継者の育成</a:t>
            </a:r>
            <a:endParaRPr kumimoji="1" lang="en-US" altLang="ja-JP" sz="4000" b="1" dirty="0" smtClean="0"/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sz="4000" b="1" dirty="0" smtClean="0"/>
              <a:t>●</a:t>
            </a:r>
            <a:r>
              <a:rPr lang="en-US" altLang="ja-JP" sz="4000" b="1" dirty="0" smtClean="0"/>
              <a:t>CIU</a:t>
            </a:r>
            <a:r>
              <a:rPr lang="ja-JP" altLang="en-US" sz="4000" b="1" dirty="0" smtClean="0"/>
              <a:t>の活動</a:t>
            </a:r>
            <a:endParaRPr lang="en-US" altLang="ja-JP" sz="4000" b="1" dirty="0" smtClean="0"/>
          </a:p>
          <a:p>
            <a:pPr>
              <a:buNone/>
            </a:pPr>
            <a:r>
              <a:rPr lang="ja-JP" altLang="en-US" sz="4000" b="1" dirty="0" smtClean="0">
                <a:solidFill>
                  <a:srgbClr val="FF00FF"/>
                </a:solidFill>
              </a:rPr>
              <a:t>　</a:t>
            </a:r>
            <a:r>
              <a:rPr lang="ja-JP" altLang="en-US" sz="4000" b="1" dirty="0" smtClean="0"/>
              <a:t>・</a:t>
            </a:r>
            <a:r>
              <a:rPr lang="ja-JP" altLang="en-US" sz="4000" b="1" dirty="0" smtClean="0">
                <a:solidFill>
                  <a:srgbClr val="FF00FF"/>
                </a:solidFill>
              </a:rPr>
              <a:t>顧客ニーズに対応した工房と顧客　</a:t>
            </a:r>
            <a:endParaRPr lang="en-US" altLang="ja-JP" sz="4000" b="1" dirty="0" smtClean="0">
              <a:solidFill>
                <a:srgbClr val="FF00FF"/>
              </a:solidFill>
            </a:endParaRPr>
          </a:p>
          <a:p>
            <a:pPr>
              <a:buNone/>
            </a:pPr>
            <a:r>
              <a:rPr lang="ja-JP" altLang="en-US" sz="4000" b="1" dirty="0" smtClean="0">
                <a:solidFill>
                  <a:srgbClr val="FF00FF"/>
                </a:solidFill>
              </a:rPr>
              <a:t>　  を繋ぐ活動を行う</a:t>
            </a:r>
            <a:endParaRPr lang="en-US" altLang="ja-JP" sz="4000" b="1" dirty="0" smtClean="0">
              <a:solidFill>
                <a:srgbClr val="FF00FF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NPO</a:t>
            </a:r>
            <a:r>
              <a:rPr kumimoji="1" lang="ja-JP" altLang="en-US" b="1" dirty="0" smtClean="0"/>
              <a:t>として活動するために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ja-JP" altLang="en-US" sz="3600" b="1" dirty="0" smtClean="0"/>
              <a:t>●顧客：体験料（手数料・材料費・講習料などすべて込み</a:t>
            </a:r>
            <a:r>
              <a:rPr lang="en-US" altLang="ja-JP" sz="3600" b="1" dirty="0" smtClean="0"/>
              <a:t>)</a:t>
            </a:r>
          </a:p>
          <a:p>
            <a:pPr>
              <a:buNone/>
            </a:pPr>
            <a:endParaRPr lang="en-US" altLang="ja-JP" sz="1200" b="1" dirty="0" smtClean="0"/>
          </a:p>
          <a:p>
            <a:pPr>
              <a:buNone/>
            </a:pPr>
            <a:r>
              <a:rPr lang="ja-JP" altLang="en-US" sz="3600" b="1" dirty="0" smtClean="0"/>
              <a:t>●工房：仲介料</a:t>
            </a:r>
            <a:endParaRPr lang="en-US" altLang="ja-JP" sz="3600" b="1" dirty="0" smtClean="0"/>
          </a:p>
          <a:p>
            <a:pPr>
              <a:buNone/>
            </a:pPr>
            <a:r>
              <a:rPr lang="ja-JP" altLang="en-US" sz="3600" b="1" dirty="0" smtClean="0"/>
              <a:t>　</a:t>
            </a:r>
            <a:r>
              <a:rPr lang="en-US" altLang="ja-JP" sz="3600" b="1" dirty="0" smtClean="0"/>
              <a:t>※</a:t>
            </a:r>
            <a:r>
              <a:rPr lang="ja-JP" altLang="en-US" sz="3600" b="1" dirty="0" smtClean="0"/>
              <a:t>登録・会員費は無料とする。</a:t>
            </a:r>
            <a:endParaRPr lang="en-US" altLang="ja-JP" sz="3600" b="1" dirty="0" smtClean="0"/>
          </a:p>
          <a:p>
            <a:pPr>
              <a:buNone/>
            </a:pPr>
            <a:r>
              <a:rPr lang="ja-JP" altLang="en-US" sz="3600" b="1" dirty="0" smtClean="0"/>
              <a:t>　</a:t>
            </a:r>
            <a:r>
              <a:rPr lang="en-US" altLang="ja-JP" sz="3600" b="1" dirty="0" smtClean="0"/>
              <a:t>※</a:t>
            </a:r>
            <a:r>
              <a:rPr lang="ja-JP" altLang="en-US" sz="3600" b="1" dirty="0" smtClean="0"/>
              <a:t>成功報酬方式を採用し、実際に体験教室等を行った工房のみから仲介料を貰う。</a:t>
            </a:r>
            <a:endParaRPr lang="en-US" altLang="ja-JP" sz="3600" b="1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827584" y="1988840"/>
            <a:ext cx="7560840" cy="302433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 smtClean="0"/>
              <a:t>これらの資金を元に活動を行う</a:t>
            </a:r>
            <a:endParaRPr kumimoji="1" lang="ja-JP" altLang="en-US" sz="4800" dirty="0"/>
          </a:p>
        </p:txBody>
      </p:sp>
      <p:sp>
        <p:nvSpPr>
          <p:cNvPr id="5" name="正方形/長方形 4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smtClean="0"/>
              <a:t>CIU</a:t>
            </a:r>
            <a:r>
              <a:rPr kumimoji="1" lang="ja-JP" altLang="en-US" b="1" dirty="0" smtClean="0"/>
              <a:t>と顧客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</p:txBody>
      </p:sp>
      <p:sp>
        <p:nvSpPr>
          <p:cNvPr id="4" name="円/楕円 3"/>
          <p:cNvSpPr/>
          <p:nvPr/>
        </p:nvSpPr>
        <p:spPr>
          <a:xfrm>
            <a:off x="1331640" y="1700808"/>
            <a:ext cx="2016224" cy="136815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 smtClean="0">
                <a:solidFill>
                  <a:srgbClr val="FE6E02"/>
                </a:solidFill>
                <a:latin typeface="Curlz MT" pitchFamily="82" charset="0"/>
                <a:ea typeface="DFKai-SB" pitchFamily="65" charset="-120"/>
                <a:cs typeface="DaunPenh" pitchFamily="2" charset="0"/>
              </a:rPr>
              <a:t>CIU</a:t>
            </a:r>
            <a:endParaRPr kumimoji="1" lang="ja-JP" altLang="en-US" sz="3200" b="1" dirty="0">
              <a:solidFill>
                <a:srgbClr val="FE6E02"/>
              </a:solidFill>
              <a:latin typeface="Curlz MT" pitchFamily="82" charset="0"/>
              <a:ea typeface="DFKai-SB" pitchFamily="65" charset="-120"/>
              <a:cs typeface="DaunPenh" pitchFamily="2" charset="0"/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1331640" y="4581128"/>
            <a:ext cx="2016224" cy="1368152"/>
          </a:xfrm>
          <a:prstGeom prst="ellipse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solidFill>
                  <a:srgbClr val="FF0000"/>
                </a:solidFill>
                <a:latin typeface="HGS行書体" pitchFamily="66" charset="-128"/>
                <a:ea typeface="HGS行書体" pitchFamily="66" charset="-128"/>
              </a:rPr>
              <a:t>顧客</a:t>
            </a:r>
            <a:endParaRPr kumimoji="1" lang="ja-JP" altLang="en-US" sz="3200" b="1" dirty="0">
              <a:solidFill>
                <a:srgbClr val="FF0000"/>
              </a:solidFill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1907704" y="3356992"/>
            <a:ext cx="864096" cy="100811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563888" y="2564904"/>
            <a:ext cx="4968552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b="1" dirty="0" smtClean="0"/>
              <a:t>●工芸品等の紹介活動</a:t>
            </a:r>
            <a:endParaRPr lang="en-US" altLang="ja-JP" sz="3600" b="1" dirty="0" smtClean="0"/>
          </a:p>
          <a:p>
            <a:r>
              <a:rPr lang="ja-JP" altLang="en-US" sz="3600" b="1" dirty="0" smtClean="0"/>
              <a:t>　　　　　　　　（広報活動）　　</a:t>
            </a:r>
            <a:endParaRPr lang="en-US" altLang="ja-JP" sz="3600" b="1" dirty="0" smtClean="0"/>
          </a:p>
          <a:p>
            <a:endParaRPr lang="en-US" altLang="ja-JP" sz="1400" b="1" dirty="0" smtClean="0"/>
          </a:p>
          <a:p>
            <a:r>
              <a:rPr lang="ja-JP" altLang="en-US" sz="3600" b="1" dirty="0" smtClean="0"/>
              <a:t>●工房の紹介活動</a:t>
            </a:r>
            <a:endParaRPr lang="en-US" altLang="ja-JP" sz="3600" b="1" dirty="0" smtClean="0"/>
          </a:p>
        </p:txBody>
      </p:sp>
      <p:sp>
        <p:nvSpPr>
          <p:cNvPr id="8" name="上矢印 7"/>
          <p:cNvSpPr/>
          <p:nvPr/>
        </p:nvSpPr>
        <p:spPr>
          <a:xfrm>
            <a:off x="1907704" y="3212976"/>
            <a:ext cx="864096" cy="108012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563888" y="2564904"/>
            <a:ext cx="45720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b="1" dirty="0" smtClean="0"/>
              <a:t>●ニーズの発信</a:t>
            </a:r>
            <a:endParaRPr lang="en-US" altLang="ja-JP" sz="3600" b="1" dirty="0" smtClean="0"/>
          </a:p>
          <a:p>
            <a:endParaRPr lang="en-US" altLang="ja-JP" sz="800" b="1" dirty="0" smtClean="0"/>
          </a:p>
          <a:p>
            <a:r>
              <a:rPr lang="ja-JP" altLang="en-US" sz="3600" b="1" dirty="0" smtClean="0"/>
              <a:t>　・工芸品の選択</a:t>
            </a:r>
            <a:endParaRPr lang="en-US" altLang="ja-JP" sz="3600" b="1" dirty="0" smtClean="0"/>
          </a:p>
          <a:p>
            <a:endParaRPr lang="en-US" altLang="ja-JP" sz="1400" b="1" dirty="0" smtClean="0"/>
          </a:p>
          <a:p>
            <a:r>
              <a:rPr lang="ja-JP" altLang="en-US" sz="3600" b="1" dirty="0" smtClean="0"/>
              <a:t>　・予算</a:t>
            </a:r>
            <a:endParaRPr lang="en-US" altLang="ja-JP" sz="3600" b="1" dirty="0" smtClean="0"/>
          </a:p>
          <a:p>
            <a:endParaRPr lang="en-US" altLang="ja-JP" sz="1400" b="1" dirty="0" smtClean="0"/>
          </a:p>
          <a:p>
            <a:r>
              <a:rPr lang="ja-JP" altLang="en-US" sz="3600" b="1" dirty="0" smtClean="0"/>
              <a:t>　・規模</a:t>
            </a:r>
            <a:r>
              <a:rPr lang="en-US" altLang="ja-JP" sz="3600" b="1" dirty="0" smtClean="0"/>
              <a:t>(</a:t>
            </a:r>
            <a:r>
              <a:rPr lang="ja-JP" altLang="en-US" sz="3600" b="1" dirty="0" smtClean="0"/>
              <a:t>人数</a:t>
            </a:r>
            <a:r>
              <a:rPr lang="en-US" altLang="ja-JP" sz="3600" b="1" dirty="0" smtClean="0"/>
              <a:t>)</a:t>
            </a:r>
            <a:r>
              <a:rPr lang="ja-JP" altLang="en-US" sz="3600" b="1" dirty="0" smtClean="0"/>
              <a:t>・・・</a:t>
            </a:r>
            <a:endParaRPr lang="en-US" altLang="ja-JP" sz="3600" b="1" dirty="0" smtClean="0"/>
          </a:p>
        </p:txBody>
      </p:sp>
      <p:sp>
        <p:nvSpPr>
          <p:cNvPr id="11" name="正方形/長方形 10"/>
          <p:cNvSpPr/>
          <p:nvPr/>
        </p:nvSpPr>
        <p:spPr>
          <a:xfrm>
            <a:off x="179512" y="260648"/>
            <a:ext cx="8712968" cy="6336704"/>
          </a:xfrm>
          <a:prstGeom prst="rect">
            <a:avLst/>
          </a:prstGeom>
          <a:noFill/>
          <a:ln w="2032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0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</TotalTime>
  <Words>497</Words>
  <Application>Microsoft Office PowerPoint</Application>
  <PresentationFormat>画面に合わせる (4:3)</PresentationFormat>
  <Paragraphs>194</Paragraphs>
  <Slides>23</Slides>
  <Notes>13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4" baseType="lpstr">
      <vt:lpstr>Office テーマ</vt:lpstr>
      <vt:lpstr>高崎経済大学</vt:lpstr>
      <vt:lpstr>日本の和 工芸品の輪 </vt:lpstr>
      <vt:lpstr>工芸品産業の推移</vt:lpstr>
      <vt:lpstr>ものづくり教育の現状</vt:lpstr>
      <vt:lpstr>スライド 5</vt:lpstr>
      <vt:lpstr>NPO法人「CIU」の設立</vt:lpstr>
      <vt:lpstr>既存のNPO法人との違い</vt:lpstr>
      <vt:lpstr>NPOとして活動するために</vt:lpstr>
      <vt:lpstr>CIUと顧客</vt:lpstr>
      <vt:lpstr>CIUと工房</vt:lpstr>
      <vt:lpstr>CIUの活動の流れ</vt:lpstr>
      <vt:lpstr>CIUの活動の流れ</vt:lpstr>
      <vt:lpstr>CIUの活動の流れ</vt:lpstr>
      <vt:lpstr>CIUの活動の流れ</vt:lpstr>
      <vt:lpstr>CIUの活動の流れ</vt:lpstr>
      <vt:lpstr>ニーズの調査</vt:lpstr>
      <vt:lpstr>モデル 収入構成（年間）</vt:lpstr>
      <vt:lpstr>モデル 収入構成（年間）</vt:lpstr>
      <vt:lpstr>モデル 費用構成（年間）</vt:lpstr>
      <vt:lpstr>スライド 20</vt:lpstr>
      <vt:lpstr>メリット</vt:lpstr>
      <vt:lpstr>スライド 22</vt:lpstr>
      <vt:lpstr>ＳＰＥＣＩＡＬ　ＴＨＡＮＫＳ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高崎経済大学</dc:title>
  <dc:creator>rin</dc:creator>
  <cp:lastModifiedBy>rin</cp:lastModifiedBy>
  <cp:revision>117</cp:revision>
  <dcterms:created xsi:type="dcterms:W3CDTF">2010-08-30T06:51:27Z</dcterms:created>
  <dcterms:modified xsi:type="dcterms:W3CDTF">2010-09-28T15:52:14Z</dcterms:modified>
</cp:coreProperties>
</file>