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72" r:id="rId5"/>
    <p:sldId id="257" r:id="rId6"/>
    <p:sldId id="258" r:id="rId7"/>
    <p:sldId id="277" r:id="rId8"/>
    <p:sldId id="259" r:id="rId9"/>
    <p:sldId id="260" r:id="rId10"/>
    <p:sldId id="261" r:id="rId11"/>
    <p:sldId id="262" r:id="rId12"/>
    <p:sldId id="267" r:id="rId13"/>
    <p:sldId id="279" r:id="rId14"/>
    <p:sldId id="273" r:id="rId15"/>
    <p:sldId id="276" r:id="rId16"/>
    <p:sldId id="278" r:id="rId17"/>
    <p:sldId id="274" r:id="rId18"/>
    <p:sldId id="275" r:id="rId1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FF00"/>
    <a:srgbClr val="FF99FF"/>
    <a:srgbClr val="0000FF"/>
    <a:srgbClr val="FFCCFF"/>
    <a:srgbClr val="FF0000"/>
    <a:srgbClr val="00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8" autoAdjust="0"/>
    <p:restoredTop sz="94710" autoAdjust="0"/>
  </p:normalViewPr>
  <p:slideViewPr>
    <p:cSldViewPr>
      <p:cViewPr>
        <p:scale>
          <a:sx n="66" d="100"/>
          <a:sy n="66" d="100"/>
        </p:scale>
        <p:origin x="-142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30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BB8F5"/>
            </a:solidFill>
          </c:spPr>
          <c:dPt>
            <c:idx val="7"/>
            <c:spPr>
              <a:solidFill>
                <a:srgbClr val="00FF00"/>
              </a:solidFill>
            </c:spPr>
          </c:dPt>
          <c:dLbls>
            <c:dLbl>
              <c:idx val="7"/>
              <c:spPr/>
              <c:txPr>
                <a:bodyPr/>
                <a:lstStyle/>
                <a:p>
                  <a:pPr>
                    <a:defRPr sz="2400">
                      <a:solidFill>
                        <a:srgbClr val="FF0000"/>
                      </a:solidFill>
                      <a:latin typeface="HGP創英角ﾎﾟｯﾌﾟ体" pitchFamily="50" charset="-128"/>
                      <a:ea typeface="HGP創英角ﾎﾟｯﾌﾟ体" pitchFamily="50" charset="-128"/>
                    </a:defRPr>
                  </a:pPr>
                  <a:endParaRPr lang="ja-JP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Val val="1"/>
          </c:dLbls>
          <c:cat>
            <c:strRef>
              <c:f>[Book1]Sheet1!$A$1:$A$8</c:f>
              <c:strCache>
                <c:ptCount val="8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</c:strCache>
            </c:strRef>
          </c:cat>
          <c:val>
            <c:numRef>
              <c:f>[Book1]Sheet1!$B$1:$B$8</c:f>
              <c:numCache>
                <c:formatCode>General</c:formatCode>
                <c:ptCount val="8"/>
                <c:pt idx="0">
                  <c:v>521.20000000000005</c:v>
                </c:pt>
                <c:pt idx="1">
                  <c:v>613.79999999999995</c:v>
                </c:pt>
                <c:pt idx="2">
                  <c:v>672.8</c:v>
                </c:pt>
                <c:pt idx="3">
                  <c:v>733.4</c:v>
                </c:pt>
                <c:pt idx="4">
                  <c:v>834.7</c:v>
                </c:pt>
                <c:pt idx="5">
                  <c:v>835.8</c:v>
                </c:pt>
                <c:pt idx="6">
                  <c:v>679</c:v>
                </c:pt>
                <c:pt idx="7">
                  <c:v>925.5</c:v>
                </c:pt>
              </c:numCache>
            </c:numRef>
          </c:val>
        </c:ser>
        <c:dLbls/>
        <c:shape val="box"/>
        <c:axId val="357053184"/>
        <c:axId val="357054720"/>
        <c:axId val="0"/>
      </c:bar3DChart>
      <c:catAx>
        <c:axId val="357053184"/>
        <c:scaling>
          <c:orientation val="minMax"/>
        </c:scaling>
        <c:axPos val="b"/>
        <c:tickLblPos val="nextTo"/>
        <c:crossAx val="357054720"/>
        <c:crosses val="autoZero"/>
        <c:auto val="1"/>
        <c:lblAlgn val="ctr"/>
        <c:lblOffset val="100"/>
      </c:catAx>
      <c:valAx>
        <c:axId val="357054720"/>
        <c:scaling>
          <c:orientation val="minMax"/>
        </c:scaling>
        <c:axPos val="l"/>
        <c:majorGridlines/>
        <c:numFmt formatCode="General" sourceLinked="1"/>
        <c:tickLblPos val="nextTo"/>
        <c:crossAx val="35705318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280273922550369"/>
          <c:y val="2.0230714062247981E-2"/>
          <c:w val="0.7611313214274682"/>
          <c:h val="0.82601447061437894"/>
        </c:manualLayout>
      </c:layout>
      <c:barChart>
        <c:barDir val="col"/>
        <c:grouping val="clustered"/>
        <c:ser>
          <c:idx val="0"/>
          <c:order val="0"/>
          <c:cat>
            <c:strRef>
              <c:f>Sheet1!$A$1:$A$20</c:f>
              <c:strCache>
                <c:ptCount val="17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  <c:pt idx="8">
                  <c:v>2011年</c:v>
                </c:pt>
                <c:pt idx="9">
                  <c:v>2012年</c:v>
                </c:pt>
                <c:pt idx="10">
                  <c:v>2013年</c:v>
                </c:pt>
                <c:pt idx="11">
                  <c:v>2014年</c:v>
                </c:pt>
                <c:pt idx="12">
                  <c:v>2015年</c:v>
                </c:pt>
                <c:pt idx="13">
                  <c:v>2016年</c:v>
                </c:pt>
                <c:pt idx="14">
                  <c:v>2017年</c:v>
                </c:pt>
                <c:pt idx="15">
                  <c:v>2018年</c:v>
                </c:pt>
                <c:pt idx="16">
                  <c:v>2019年</c:v>
                </c:pt>
              </c:strCache>
            </c:strRef>
          </c:cat>
          <c:val>
            <c:numRef>
              <c:f>Sheet1!$A$1:$A$20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Pt>
            <c:idx val="6"/>
            <c:spPr>
              <a:solidFill>
                <a:srgbClr val="9966FF"/>
              </a:solidFill>
              <a:ln w="25400">
                <a:solidFill>
                  <a:schemeClr val="tx1"/>
                </a:solidFill>
                <a:prstDash val="sysDot"/>
              </a:ln>
            </c:spPr>
          </c:dPt>
          <c:dPt>
            <c:idx val="7"/>
            <c:spPr>
              <a:solidFill>
                <a:srgbClr val="FF66FF"/>
              </a:solidFill>
            </c:spPr>
          </c:dPt>
          <c:dPt>
            <c:idx val="9"/>
            <c:spPr>
              <a:solidFill>
                <a:srgbClr val="00FF00"/>
              </a:solidFill>
              <a:ln w="25400">
                <a:solidFill>
                  <a:prstClr val="black"/>
                </a:solidFill>
                <a:prstDash val="dashDot"/>
              </a:ln>
            </c:spPr>
          </c:dPt>
          <c:dPt>
            <c:idx val="15"/>
            <c:spPr>
              <a:solidFill>
                <a:srgbClr val="FFFF00"/>
              </a:solidFill>
              <a:ln w="25400">
                <a:solidFill>
                  <a:prstClr val="black"/>
                </a:solidFill>
                <a:prstDash val="dashDot"/>
              </a:ln>
            </c:spPr>
          </c:dPt>
          <c:dPt>
            <c:idx val="19"/>
            <c:spPr>
              <a:solidFill>
                <a:srgbClr val="9966FF"/>
              </a:solidFill>
              <a:ln w="25400" cmpd="dbl">
                <a:solidFill>
                  <a:schemeClr val="tx1"/>
                </a:solidFill>
                <a:prstDash val="dashDot"/>
              </a:ln>
            </c:spPr>
          </c:dPt>
          <c:dLbls>
            <c:dLbl>
              <c:idx val="15"/>
              <c:delete val="1"/>
            </c:dLbl>
            <c:dLbl>
              <c:idx val="16"/>
              <c:layout>
                <c:manualLayout>
                  <c:x val="3.5873436257140906E-3"/>
                  <c:y val="0"/>
                </c:manualLayout>
              </c:layout>
              <c:showVal val="1"/>
            </c:dLbl>
            <c:dLbl>
              <c:idx val="19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Val val="1"/>
          </c:dLbls>
          <c:trendline>
            <c:spPr>
              <a:ln>
                <a:solidFill>
                  <a:srgbClr val="FF0000"/>
                </a:solidFill>
                <a:prstDash val="dash"/>
              </a:ln>
            </c:spPr>
            <c:trendlineType val="poly"/>
            <c:order val="2"/>
          </c:trendline>
          <c:cat>
            <c:strRef>
              <c:f>Sheet1!$A$1:$A$20</c:f>
              <c:strCache>
                <c:ptCount val="17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  <c:pt idx="8">
                  <c:v>2011年</c:v>
                </c:pt>
                <c:pt idx="9">
                  <c:v>2012年</c:v>
                </c:pt>
                <c:pt idx="10">
                  <c:v>2013年</c:v>
                </c:pt>
                <c:pt idx="11">
                  <c:v>2014年</c:v>
                </c:pt>
                <c:pt idx="12">
                  <c:v>2015年</c:v>
                </c:pt>
                <c:pt idx="13">
                  <c:v>2016年</c:v>
                </c:pt>
                <c:pt idx="14">
                  <c:v>2017年</c:v>
                </c:pt>
                <c:pt idx="15">
                  <c:v>2018年</c:v>
                </c:pt>
                <c:pt idx="16">
                  <c:v>2019年</c:v>
                </c:pt>
              </c:strCache>
            </c:strRef>
          </c:cat>
          <c:val>
            <c:numRef>
              <c:f>Sheet1!$B$1:$B$20</c:f>
              <c:numCache>
                <c:formatCode>General</c:formatCode>
                <c:ptCount val="20"/>
                <c:pt idx="0">
                  <c:v>521</c:v>
                </c:pt>
                <c:pt idx="1">
                  <c:v>614</c:v>
                </c:pt>
                <c:pt idx="2">
                  <c:v>673</c:v>
                </c:pt>
                <c:pt idx="3">
                  <c:v>733</c:v>
                </c:pt>
                <c:pt idx="4">
                  <c:v>835</c:v>
                </c:pt>
                <c:pt idx="5">
                  <c:v>835</c:v>
                </c:pt>
                <c:pt idx="6">
                  <c:v>679</c:v>
                </c:pt>
                <c:pt idx="7">
                  <c:v>1000</c:v>
                </c:pt>
                <c:pt idx="9">
                  <c:v>1433</c:v>
                </c:pt>
                <c:pt idx="10">
                  <c:v>1500</c:v>
                </c:pt>
                <c:pt idx="13">
                  <c:v>2000</c:v>
                </c:pt>
                <c:pt idx="15">
                  <c:v>2487</c:v>
                </c:pt>
                <c:pt idx="16">
                  <c:v>2500</c:v>
                </c:pt>
                <c:pt idx="18">
                  <c:v>3000</c:v>
                </c:pt>
                <c:pt idx="19">
                  <c:v>3019</c:v>
                </c:pt>
              </c:numCache>
            </c:numRef>
          </c:val>
        </c:ser>
        <c:dLbls/>
        <c:gapWidth val="75"/>
        <c:overlap val="100"/>
        <c:axId val="422495744"/>
        <c:axId val="422497280"/>
      </c:barChart>
      <c:catAx>
        <c:axId val="422495744"/>
        <c:scaling>
          <c:orientation val="minMax"/>
        </c:scaling>
        <c:axPos val="b"/>
        <c:majorTickMark val="cross"/>
        <c:tickLblPos val="nextTo"/>
        <c:txPr>
          <a:bodyPr rot="0" vert="horz" anchor="b" anchorCtr="0"/>
          <a:lstStyle/>
          <a:p>
            <a:pPr>
              <a:defRPr sz="900"/>
            </a:pPr>
            <a:endParaRPr lang="ja-JP"/>
          </a:p>
        </c:txPr>
        <c:crossAx val="422497280"/>
        <c:crosses val="autoZero"/>
        <c:auto val="1"/>
        <c:lblAlgn val="ctr"/>
        <c:lblOffset val="100"/>
        <c:tickLblSkip val="1"/>
      </c:catAx>
      <c:valAx>
        <c:axId val="422497280"/>
        <c:scaling>
          <c:orientation val="minMax"/>
        </c:scaling>
        <c:axPos val="l"/>
        <c:numFmt formatCode="General" sourceLinked="1"/>
        <c:tickLblPos val="nextTo"/>
        <c:crossAx val="422495744"/>
        <c:crosses val="autoZero"/>
        <c:crossBetween val="between"/>
      </c:valAx>
    </c:plotArea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0.02257</cdr:x>
      <cdr:y>0</cdr:y>
    </cdr:from>
    <cdr:to>
      <cdr:x>0.10069</cdr:x>
      <cdr:y>0.04735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85710" y="0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 smtClean="0"/>
            <a:t>（万人）</a:t>
          </a:r>
          <a:endParaRPr lang="ja-JP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32C8F6-AD37-4682-BEF1-2B8AB3CC9355}" type="datetimeFigureOut">
              <a:rPr lang="ja-JP" altLang="en-US"/>
              <a:pPr>
                <a:defRPr/>
              </a:pPr>
              <a:t>2010/9/30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2F47E3-FCD1-4580-B08E-45D2C68ED69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2D77F-A0B2-4323-B0F4-2C9F9054B21D}" type="datetimeFigureOut">
              <a:rPr lang="ja-JP" altLang="en-US"/>
              <a:pPr>
                <a:defRPr/>
              </a:pPr>
              <a:t>2010/9/30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727AF6-6A7E-4657-91D6-EC5A9113987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F0CCD-873A-4C16-A0D2-8B00E9BFFDC0}" type="slidenum">
              <a:rPr lang="ja-JP" altLang="en-US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FDC9-3222-49D2-A978-9DD04DE31CDD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B285-D4AE-4B22-8E5A-7AAC6C4E4871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7A70-617F-4578-A01D-ACA4BF17D665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F6B7-672E-4931-BEFB-ADD97153D75D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77A7-0CD0-4A2C-B613-3C5A6CEEB403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8AE0-9FA4-45BB-ABDF-99D1C7086A0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0811-B33C-4134-B35A-7AB5BE426BA1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4A5B-EC70-4492-BB37-8F04A1B73AC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6795-3DBE-46A0-83F6-B46C3351C7A8}" type="datetimeFigureOut">
              <a:rPr lang="ja-JP" altLang="en-US"/>
              <a:pPr>
                <a:defRPr/>
              </a:pPr>
              <a:t>2010/9/30</a:t>
            </a:fld>
            <a:endParaRPr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99C0-E8BA-44A5-B7E2-75553B5AA2F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50359-20F7-4AF9-942C-B5EE87481612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5909-A003-47B6-881F-25033BB51A2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DB84-A4E0-46CC-BB8A-06BD31250697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F966-315C-4C8A-BDF7-94AD49872D8A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3E76-E8B4-4CEA-9745-5C61A7B62520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1678-5A06-4735-BA85-8C1132E4951A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EA46-9BDD-4E31-8E19-AA81D74EAF16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737CD-F5C2-4409-8AE3-4FCB16404C3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76B9-7B58-407B-B3D5-9E3FBE0288B4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7EC7-CC75-4C76-A7A1-BB6EB8E629DF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B8BC-0236-45C1-97AD-69F5B254A0DC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C563-05A5-4E81-9180-7292E23434DF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055BE-7496-40B3-8288-1701DF578FF2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E2F1-C781-4697-9846-FE06C02BA17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F399-69EC-4F03-BBE4-75AE0B6AF0BB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E642-9BB6-441F-9049-10ADD280E4E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99013F6-D5D2-4499-BE63-8F39C6942A31}" type="datetimeFigureOut">
              <a:rPr lang="ja-JP" altLang="en-US"/>
              <a:pPr>
                <a:defRPr/>
              </a:pPr>
              <a:t>2010/9/30</a:t>
            </a:fld>
            <a:endParaRPr lang="en-US" altLang="ja-JP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F68B01-5BF5-4F6B-B979-AA0FFC34F85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8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2460ED-C37D-4834-8BE0-2AB9A44BBED5}" type="datetimeFigureOut">
              <a:rPr lang="ja-JP" altLang="en-US"/>
              <a:pPr>
                <a:defRPr/>
              </a:pPr>
              <a:t>2010/9/30</a:t>
            </a:fld>
            <a:endParaRPr lang="ja-JP" altLang="en-US"/>
          </a:p>
        </p:txBody>
      </p:sp>
      <p:sp>
        <p:nvSpPr>
          <p:cNvPr id="1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915174-5C51-4E9C-B1A8-143300CA736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HGP明朝E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28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40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00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0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2510;&#12452;%20&#12512;&#12540;&#12499;&#12540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it.go.jp/kankoch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52875"/>
            <a:ext cx="4219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6250"/>
            <a:ext cx="79930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323850" y="1700213"/>
            <a:ext cx="8496300" cy="1512887"/>
          </a:xfrm>
        </p:spPr>
        <p:txBody>
          <a:bodyPr anchor="b"/>
          <a:lstStyle/>
          <a:p>
            <a:pPr eaLnBrk="1" hangingPunct="1">
              <a:defRPr/>
            </a:pPr>
            <a:r>
              <a:rPr lang="ja-JP" alt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HGS創英角ﾎﾟｯﾌﾟ体" pitchFamily="50" charset="-128"/>
              </a:rPr>
              <a:t>　訪日外国人を増やそう！</a:t>
            </a:r>
            <a:br>
              <a:rPr lang="ja-JP" alt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HGS創英角ﾎﾟｯﾌﾟ体" pitchFamily="50" charset="-128"/>
              </a:rPr>
            </a:br>
            <a:r>
              <a:rPr lang="ja-JP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HGS創英角ﾎﾟｯﾌﾟ体" pitchFamily="50" charset="-128"/>
              </a:rPr>
              <a:t>～繋がる人間の輪～</a:t>
            </a:r>
          </a:p>
        </p:txBody>
      </p:sp>
      <p:sp>
        <p:nvSpPr>
          <p:cNvPr id="4101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468313" y="4581525"/>
            <a:ext cx="6402387" cy="161607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ja-JP" altLang="en-US" sz="3900" smtClean="0">
                <a:latin typeface="HGP創英角ﾎﾟｯﾌﾟ体" pitchFamily="50" charset="-128"/>
                <a:ea typeface="HGP創英角ﾎﾟｯﾌﾟ体" pitchFamily="50" charset="-128"/>
              </a:rPr>
              <a:t>西武文理大学　高瀬ゼミ</a:t>
            </a:r>
            <a:endParaRPr lang="en-US" altLang="ja-JP" sz="39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algn="r" eaLnBrk="1" hangingPunct="1">
              <a:buFontTx/>
              <a:buNone/>
            </a:pPr>
            <a:r>
              <a:rPr lang="ja-JP" altLang="en-US" sz="2500" smtClean="0">
                <a:latin typeface="HGP創英角ﾎﾟｯﾌﾟ体" pitchFamily="50" charset="-128"/>
                <a:ea typeface="HGP創英角ﾎﾟｯﾌﾟ体" pitchFamily="50" charset="-128"/>
              </a:rPr>
              <a:t>甘利健人・鈴木友篤</a:t>
            </a:r>
            <a:endParaRPr lang="en-US" altLang="ja-JP" sz="25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algn="r" eaLnBrk="1" hangingPunct="1">
              <a:buFontTx/>
              <a:buNone/>
            </a:pPr>
            <a:r>
              <a:rPr lang="ja-JP" altLang="en-US" sz="2500" smtClean="0">
                <a:latin typeface="HGP創英角ﾎﾟｯﾌﾟ体" pitchFamily="50" charset="-128"/>
                <a:ea typeface="HGP創英角ﾎﾟｯﾌﾟ体" pitchFamily="50" charset="-128"/>
              </a:rPr>
              <a:t>丸山優梨亜・山口ななみ・段靜</a:t>
            </a:r>
          </a:p>
        </p:txBody>
      </p:sp>
    </p:spTree>
  </p:cSld>
  <p:clrMapOvr>
    <a:masterClrMapping/>
  </p:clrMapOvr>
  <p:transition advTm="128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z="4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S創英角ﾎﾟｯﾌﾟ体" pitchFamily="50" charset="-128"/>
              </a:rPr>
              <a:t>提案</a:t>
            </a:r>
            <a:endParaRPr lang="en-US" altLang="ja-JP" sz="4800" dirty="0" smtClean="0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S創英角ﾎﾟｯﾌﾟ体" pitchFamily="50" charset="-128"/>
            </a:endParaRPr>
          </a:p>
        </p:txBody>
      </p:sp>
      <p:sp>
        <p:nvSpPr>
          <p:cNvPr id="13315" name="コンテンツ プレースホルダ 2"/>
          <p:cNvSpPr>
            <a:spLocks/>
          </p:cNvSpPr>
          <p:nvPr/>
        </p:nvSpPr>
        <p:spPr bwMode="auto">
          <a:xfrm>
            <a:off x="53975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3200"/>
              <a:t>YOUTUBE</a:t>
            </a:r>
            <a:r>
              <a:rPr lang="ja-JP" altLang="en-US" sz="3200"/>
              <a:t>や</a:t>
            </a:r>
            <a:r>
              <a:rPr lang="en-US" altLang="ja-JP" sz="3200"/>
              <a:t>HP</a:t>
            </a:r>
            <a:r>
              <a:rPr lang="ja-JP" altLang="en-US" sz="3200"/>
              <a:t>に動画を投稿！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3200"/>
              <a:t>ターゲットは、</a:t>
            </a:r>
            <a:r>
              <a:rPr lang="ja-JP" altLang="en-US" sz="5400" b="1" i="1"/>
              <a:t>学生！！！！！</a:t>
            </a:r>
            <a:endParaRPr lang="en-US" altLang="ja-JP" sz="5400" b="1" i="1"/>
          </a:p>
          <a:p>
            <a:pPr marL="342900" indent="-342900" algn="ctr">
              <a:spcBef>
                <a:spcPct val="20000"/>
              </a:spcBef>
            </a:pPr>
            <a:r>
              <a:rPr lang="ja-JP" altLang="en-US" sz="4800" i="1" u="sng">
                <a:solidFill>
                  <a:srgbClr val="FF0000"/>
                </a:solidFill>
                <a:ea typeface="HGS創英角ﾎﾟｯﾌﾟ体" pitchFamily="50" charset="-128"/>
              </a:rPr>
              <a:t>「</a:t>
            </a:r>
            <a:r>
              <a:rPr lang="ja-JP" altLang="en-US" sz="4000" i="1" u="sng">
                <a:solidFill>
                  <a:srgbClr val="FF0000"/>
                </a:solidFill>
                <a:ea typeface="HGS創英角ﾎﾟｯﾌﾟ体" pitchFamily="50" charset="-128"/>
              </a:rPr>
              <a:t>学生が来たくなるような日本」</a:t>
            </a:r>
          </a:p>
          <a:p>
            <a:pPr marL="342900" indent="-342900" algn="ctr">
              <a:spcBef>
                <a:spcPct val="20000"/>
              </a:spcBef>
            </a:pPr>
            <a:r>
              <a:rPr lang="ja-JP" altLang="en-US" sz="3600" b="1" i="1" u="sng">
                <a:solidFill>
                  <a:srgbClr val="00B0F0"/>
                </a:solidFill>
                <a:ea typeface="HGS創英角ﾎﾟｯﾌﾟ体" pitchFamily="50" charset="-128"/>
              </a:rPr>
              <a:t>日本各地の学生に呼びかけ</a:t>
            </a:r>
          </a:p>
          <a:p>
            <a:pPr marL="342900" indent="-342900" algn="ctr">
              <a:spcBef>
                <a:spcPct val="20000"/>
              </a:spcBef>
            </a:pPr>
            <a:endParaRPr lang="ja-JP" altLang="en-US" sz="4000" b="1" i="1" u="sng">
              <a:ea typeface="HGS創英角ﾎﾟｯﾌﾟ体" pitchFamily="50" charset="-128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ja-JP" altLang="en-US" sz="2800" b="1"/>
              <a:t>地元の魅力を各自が紹介→</a:t>
            </a:r>
            <a:r>
              <a:rPr lang="en-US" altLang="ja-JP" sz="2800" b="1" i="1"/>
              <a:t>PR</a:t>
            </a:r>
            <a:r>
              <a:rPr lang="ja-JP" altLang="en-US" sz="2800" b="1" i="1"/>
              <a:t>の効果が高まる</a:t>
            </a:r>
          </a:p>
          <a:p>
            <a:pPr marL="342900" indent="-342900">
              <a:spcBef>
                <a:spcPct val="20000"/>
              </a:spcBef>
            </a:pPr>
            <a:endParaRPr lang="ja-JP" altLang="en-US" sz="3200">
              <a:ea typeface="HGS創英角ﾎﾟｯﾌﾟ体" pitchFamily="50" charset="-128"/>
            </a:endParaRPr>
          </a:p>
        </p:txBody>
      </p:sp>
      <p:pic>
        <p:nvPicPr>
          <p:cNvPr id="13316" name="Picture 1264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49275"/>
            <a:ext cx="14954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1266"/>
          <p:cNvSpPr>
            <a:spLocks noChangeArrowheads="1"/>
          </p:cNvSpPr>
          <p:nvPr/>
        </p:nvSpPr>
        <p:spPr bwMode="auto">
          <a:xfrm>
            <a:off x="4211638" y="4797425"/>
            <a:ext cx="936625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ransition advTm="2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68313" y="1989138"/>
            <a:ext cx="82073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8800">
                <a:solidFill>
                  <a:srgbClr val="FF0066"/>
                </a:solidFill>
                <a:ea typeface="HGS創英角ﾎﾟｯﾌﾟ体" pitchFamily="50" charset="-128"/>
              </a:rPr>
              <a:t>実際の動画</a:t>
            </a:r>
          </a:p>
          <a:p>
            <a:pPr algn="ctr">
              <a:spcBef>
                <a:spcPct val="50000"/>
              </a:spcBef>
            </a:pPr>
            <a:r>
              <a:rPr lang="ja-JP" altLang="en-US" sz="4000">
                <a:ea typeface="HGS創英角ﾎﾟｯﾌﾟ体" pitchFamily="50" charset="-128"/>
              </a:rPr>
              <a:t>は、コレだ！！！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4606925" y="6237288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協力：尚美学園大学　映像製作サークル</a:t>
            </a:r>
          </a:p>
        </p:txBody>
      </p:sp>
    </p:spTree>
  </p:cSld>
  <p:clrMapOvr>
    <a:masterClrMapping/>
  </p:clrMapOvr>
  <p:transition advTm="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マイ ムービ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966788" y="755650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这里，是日本东京的秋叶原。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 flipH="1">
            <a:off x="1331913" y="1125538"/>
            <a:ext cx="568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秋叶原是出售日本动画和电子产品最丰富的地方。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989138"/>
            <a:ext cx="84947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/>
                </a:solidFill>
              </a:rPr>
              <a:t>繁华的街道上，可以看到各种各样的动画人物和模型，还有形形色色的模特儿。</a:t>
            </a:r>
            <a:endParaRPr lang="en-US" altLang="zh-CN" dirty="0">
              <a:solidFill>
                <a:schemeClr val="accent3"/>
              </a:solidFill>
            </a:endParaRPr>
          </a:p>
          <a:p>
            <a:pPr>
              <a:defRPr/>
            </a:pP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3050" y="4508500"/>
            <a:ext cx="5127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/>
                </a:solidFill>
              </a:rPr>
              <a:t>日本非常有名的明星也是在这里诞生的。</a:t>
            </a: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0825" y="5084763"/>
            <a:ext cx="7632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/>
                </a:solidFill>
              </a:rPr>
              <a:t>因为有名，这里不仅是日本人最常去的地方，也是外国人旅游的必去之地。</a:t>
            </a: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663" y="333375"/>
            <a:ext cx="59340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/>
                </a:solidFill>
              </a:rPr>
              <a:t>现在，请允许我们向大家介绍日本非常有名的</a:t>
            </a:r>
            <a:r>
              <a:rPr lang="zh-CN" altLang="en-US" dirty="0">
                <a:solidFill>
                  <a:schemeClr val="bg1"/>
                </a:solidFill>
              </a:rPr>
              <a:t>秋叶原。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smtClean="0">
                <a:solidFill>
                  <a:srgbClr val="FF99FF"/>
                </a:solidFill>
                <a:ea typeface="HGP創英角ﾎﾟｯﾌﾟ体" pitchFamily="50" charset="-128"/>
              </a:rPr>
              <a:t>今後の展開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ja-JP" altLang="en-US" sz="4400" u="sng" smtClean="0">
              <a:solidFill>
                <a:srgbClr val="E31D64"/>
              </a:solidFill>
              <a:ea typeface="HGP創英角ﾎﾟｯﾌﾟ体" pitchFamily="50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ja-JP" altLang="en-US" sz="5400" u="sng" smtClean="0">
                <a:solidFill>
                  <a:srgbClr val="E31D64"/>
                </a:solidFill>
                <a:ea typeface="HGP創英角ﾎﾟｯﾌﾟ体" pitchFamily="50" charset="-128"/>
              </a:rPr>
              <a:t>ホームページの管理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ja-JP" altLang="en-US" sz="6000" u="sng" smtClean="0">
              <a:solidFill>
                <a:srgbClr val="E31D64"/>
              </a:solidFill>
              <a:ea typeface="HGP創英角ﾎﾟｯﾌﾟ体" pitchFamily="50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ja-JP" altLang="en-US" sz="4000" smtClean="0">
                <a:latin typeface="HGS創英角ﾎﾟｯﾌﾟ体" pitchFamily="50" charset="-128"/>
                <a:ea typeface="HGS創英角ﾎﾟｯﾌﾟ体" pitchFamily="50" charset="-128"/>
              </a:rPr>
              <a:t>	→</a:t>
            </a:r>
            <a:r>
              <a:rPr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閲覧数、コメント欄等でどれだけの人々が</a:t>
            </a:r>
            <a:endParaRPr lang="en-US" altLang="ja-JP" sz="280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利用しているか調査。</a:t>
            </a:r>
            <a:endParaRPr lang="en-US" altLang="ja-JP" sz="280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ja-JP" altLang="en-US" sz="280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ja-JP" altLang="en-US" sz="4000" smtClean="0">
                <a:latin typeface="HGS創英角ﾎﾟｯﾌﾟ体" pitchFamily="50" charset="-128"/>
                <a:ea typeface="HGS創英角ﾎﾟｯﾌﾟ体" pitchFamily="50" charset="-128"/>
              </a:rPr>
              <a:t>	→</a:t>
            </a:r>
            <a:r>
              <a:rPr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引き続き全国の学生に呼びかけ、</a:t>
            </a:r>
            <a:endParaRPr lang="en-US" altLang="ja-JP" sz="280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動画を投稿してもらう。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ja-JP" altLang="en-US" sz="160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1400" smtClean="0"/>
          </a:p>
          <a:p>
            <a:pPr eaLnBrk="1" hangingPunct="1">
              <a:lnSpc>
                <a:spcPct val="80000"/>
              </a:lnSpc>
            </a:pPr>
            <a:endParaRPr lang="ja-JP" altLang="en-US" sz="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6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600" smtClean="0"/>
              <a:t>	</a:t>
            </a:r>
          </a:p>
        </p:txBody>
      </p:sp>
    </p:spTree>
  </p:cSld>
  <p:clrMapOvr>
    <a:masterClrMapping/>
  </p:clrMapOvr>
  <p:transition spd="slow" advTm="2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6000" smtClean="0">
                <a:solidFill>
                  <a:srgbClr val="E31D64"/>
                </a:solidFill>
                <a:latin typeface="HGP創英角ﾎﾟｯﾌﾟ体" pitchFamily="50" charset="-128"/>
                <a:ea typeface="HGP創英角ﾎﾟｯﾌﾟ体" pitchFamily="50" charset="-128"/>
              </a:rPr>
              <a:t>PR</a:t>
            </a:r>
            <a:r>
              <a:rPr lang="ja-JP" altLang="en-US" sz="6000" smtClean="0">
                <a:solidFill>
                  <a:srgbClr val="E31D64"/>
                </a:solidFill>
                <a:latin typeface="HGP創英角ﾎﾟｯﾌﾟ体" pitchFamily="50" charset="-128"/>
                <a:ea typeface="HGP創英角ﾎﾟｯﾌﾟ体" pitchFamily="50" charset="-128"/>
              </a:rPr>
              <a:t>力が高まると</a:t>
            </a:r>
            <a:r>
              <a:rPr lang="en-US" altLang="ja-JP" sz="6000" smtClean="0">
                <a:solidFill>
                  <a:srgbClr val="E31D64"/>
                </a:solidFill>
                <a:ea typeface="HGP創英角ﾎﾟｯﾌﾟ体" pitchFamily="50" charset="-128"/>
              </a:rPr>
              <a:t>…</a:t>
            </a:r>
            <a:endParaRPr lang="ja-JP" altLang="en-US" sz="6000" smtClean="0">
              <a:solidFill>
                <a:srgbClr val="E31D64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" name="グループ化 2"/>
          <p:cNvGrpSpPr>
            <a:grpSpLocks/>
          </p:cNvGrpSpPr>
          <p:nvPr/>
        </p:nvGrpSpPr>
        <p:grpSpPr bwMode="auto">
          <a:xfrm>
            <a:off x="80963" y="784225"/>
            <a:ext cx="3673475" cy="2409825"/>
            <a:chOff x="250825" y="1484313"/>
            <a:chExt cx="3673475" cy="2089150"/>
          </a:xfrm>
        </p:grpSpPr>
        <p:sp>
          <p:nvSpPr>
            <p:cNvPr id="17428" name="Oval 4"/>
            <p:cNvSpPr>
              <a:spLocks noChangeArrowheads="1"/>
            </p:cNvSpPr>
            <p:nvPr/>
          </p:nvSpPr>
          <p:spPr bwMode="auto">
            <a:xfrm>
              <a:off x="250825" y="1484313"/>
              <a:ext cx="3673475" cy="208915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9" name="Text Box 5"/>
            <p:cNvSpPr txBox="1">
              <a:spLocks noChangeArrowheads="1"/>
            </p:cNvSpPr>
            <p:nvPr/>
          </p:nvSpPr>
          <p:spPr bwMode="auto">
            <a:xfrm>
              <a:off x="682625" y="1989138"/>
              <a:ext cx="2808288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800"/>
                <a:t>日本に興味を</a:t>
              </a:r>
            </a:p>
            <a:p>
              <a:pPr algn="ctr">
                <a:spcBef>
                  <a:spcPct val="50000"/>
                </a:spcBef>
              </a:pPr>
              <a:r>
                <a:rPr lang="ja-JP" altLang="en-US" sz="2800"/>
                <a:t>もってくれる</a:t>
              </a:r>
            </a:p>
          </p:txBody>
        </p:sp>
      </p:grpSp>
      <p:grpSp>
        <p:nvGrpSpPr>
          <p:cNvPr id="3" name="グループ化 3"/>
          <p:cNvGrpSpPr>
            <a:grpSpLocks/>
          </p:cNvGrpSpPr>
          <p:nvPr/>
        </p:nvGrpSpPr>
        <p:grpSpPr bwMode="auto">
          <a:xfrm>
            <a:off x="4913313" y="601663"/>
            <a:ext cx="3744912" cy="2592387"/>
            <a:chOff x="4932363" y="1268413"/>
            <a:chExt cx="3744912" cy="2592387"/>
          </a:xfrm>
        </p:grpSpPr>
        <p:sp>
          <p:nvSpPr>
            <p:cNvPr id="17426" name="Oval 7"/>
            <p:cNvSpPr>
              <a:spLocks noChangeArrowheads="1"/>
            </p:cNvSpPr>
            <p:nvPr/>
          </p:nvSpPr>
          <p:spPr bwMode="auto">
            <a:xfrm>
              <a:off x="4932363" y="1268413"/>
              <a:ext cx="3744912" cy="25923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7" name="Text Box 8"/>
            <p:cNvSpPr txBox="1">
              <a:spLocks noChangeArrowheads="1"/>
            </p:cNvSpPr>
            <p:nvPr/>
          </p:nvSpPr>
          <p:spPr bwMode="auto">
            <a:xfrm>
              <a:off x="5292725" y="1989138"/>
              <a:ext cx="3167063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400" b="1" u="sng">
                  <a:solidFill>
                    <a:srgbClr val="E31D64"/>
                  </a:solidFill>
                </a:rPr>
                <a:t>日本に行ってみたい！</a:t>
              </a:r>
            </a:p>
            <a:p>
              <a:pPr algn="ctr">
                <a:spcBef>
                  <a:spcPct val="50000"/>
                </a:spcBef>
              </a:pPr>
              <a:r>
                <a:rPr lang="ja-JP" altLang="en-US" sz="2800"/>
                <a:t>訪日外国人の増加</a:t>
              </a:r>
            </a:p>
          </p:txBody>
        </p:sp>
      </p:grpSp>
      <p:grpSp>
        <p:nvGrpSpPr>
          <p:cNvPr id="4" name="グループ化 4"/>
          <p:cNvGrpSpPr>
            <a:grpSpLocks/>
          </p:cNvGrpSpPr>
          <p:nvPr/>
        </p:nvGrpSpPr>
        <p:grpSpPr bwMode="auto">
          <a:xfrm>
            <a:off x="4516438" y="4313238"/>
            <a:ext cx="4679950" cy="1978025"/>
            <a:chOff x="4536281" y="4600872"/>
            <a:chExt cx="4679950" cy="1682750"/>
          </a:xfrm>
        </p:grpSpPr>
        <p:sp>
          <p:nvSpPr>
            <p:cNvPr id="17424" name="Oval 10"/>
            <p:cNvSpPr>
              <a:spLocks noChangeArrowheads="1"/>
            </p:cNvSpPr>
            <p:nvPr/>
          </p:nvSpPr>
          <p:spPr bwMode="auto">
            <a:xfrm>
              <a:off x="4536281" y="4600872"/>
              <a:ext cx="4679950" cy="168275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7425" name="Text Box 11"/>
            <p:cNvSpPr txBox="1">
              <a:spLocks noChangeArrowheads="1"/>
            </p:cNvSpPr>
            <p:nvPr/>
          </p:nvSpPr>
          <p:spPr bwMode="auto">
            <a:xfrm>
              <a:off x="5003800" y="5013325"/>
              <a:ext cx="3889375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000" b="1" u="sng">
                  <a:solidFill>
                    <a:srgbClr val="E31D64"/>
                  </a:solidFill>
                </a:rPr>
                <a:t>また日本に行きたいな！</a:t>
              </a:r>
              <a:endParaRPr lang="ja-JP" altLang="en-US" u="sng"/>
            </a:p>
            <a:p>
              <a:pPr algn="ctr">
                <a:spcBef>
                  <a:spcPct val="50000"/>
                </a:spcBef>
              </a:pPr>
              <a:r>
                <a:rPr lang="ja-JP" altLang="en-US" b="1"/>
                <a:t>口コミによる日本の印象</a:t>
              </a:r>
              <a:r>
                <a:rPr lang="en-US" altLang="ja-JP" b="1"/>
                <a:t>UP!!</a:t>
              </a:r>
            </a:p>
            <a:p>
              <a:pPr algn="ctr">
                <a:spcBef>
                  <a:spcPct val="50000"/>
                </a:spcBef>
              </a:pPr>
              <a:endParaRPr lang="en-US" altLang="ja-JP" b="1"/>
            </a:p>
          </p:txBody>
        </p:sp>
      </p:grp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578225" y="8048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/>
              <a:t>学生時代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7289800" y="34004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/>
              <a:t>帰国後</a:t>
            </a:r>
            <a:r>
              <a:rPr lang="en-US" altLang="ja-JP" sz="2000" b="1"/>
              <a:t>…</a:t>
            </a:r>
          </a:p>
        </p:txBody>
      </p:sp>
      <p:grpSp>
        <p:nvGrpSpPr>
          <p:cNvPr id="5" name="グループ化 5"/>
          <p:cNvGrpSpPr>
            <a:grpSpLocks/>
          </p:cNvGrpSpPr>
          <p:nvPr/>
        </p:nvGrpSpPr>
        <p:grpSpPr bwMode="auto">
          <a:xfrm>
            <a:off x="109538" y="3692525"/>
            <a:ext cx="3529012" cy="2924175"/>
            <a:chOff x="250825" y="3716338"/>
            <a:chExt cx="3529013" cy="2924175"/>
          </a:xfrm>
        </p:grpSpPr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395288" y="3716338"/>
              <a:ext cx="3240087" cy="292417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auto">
            <a:xfrm>
              <a:off x="250825" y="4652963"/>
              <a:ext cx="3529013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400" b="1" u="sng">
                  <a:solidFill>
                    <a:srgbClr val="E31D64"/>
                  </a:solidFill>
                </a:rPr>
                <a:t>リピーター</a:t>
              </a:r>
              <a:r>
                <a:rPr lang="ja-JP" altLang="en-US" sz="2400" b="1"/>
                <a:t>として</a:t>
              </a:r>
            </a:p>
            <a:p>
              <a:pPr algn="ctr">
                <a:spcBef>
                  <a:spcPct val="50000"/>
                </a:spcBef>
              </a:pPr>
              <a:r>
                <a:rPr lang="ja-JP" altLang="en-US" sz="2400" b="1"/>
                <a:t>また日本に来てくれる</a:t>
              </a:r>
            </a:p>
          </p:txBody>
        </p:sp>
      </p:grp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3400425" y="5697538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/>
              <a:t>大人になって</a:t>
            </a:r>
            <a:r>
              <a:rPr lang="en-US" altLang="ja-JP" sz="2000" b="1"/>
              <a:t>…</a:t>
            </a:r>
          </a:p>
        </p:txBody>
      </p:sp>
      <p:sp>
        <p:nvSpPr>
          <p:cNvPr id="16401" name="AutoShape 19"/>
          <p:cNvSpPr>
            <a:spLocks noChangeArrowheads="1"/>
          </p:cNvSpPr>
          <p:nvPr/>
        </p:nvSpPr>
        <p:spPr bwMode="auto">
          <a:xfrm>
            <a:off x="3649663" y="2981325"/>
            <a:ext cx="1439862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6227763" y="3068638"/>
            <a:ext cx="936625" cy="1317625"/>
          </a:xfrm>
          <a:prstGeom prst="downArrow">
            <a:avLst>
              <a:gd name="adj1" fmla="val 50000"/>
              <a:gd name="adj2" fmla="val 32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686175" y="1593850"/>
            <a:ext cx="1366838" cy="792163"/>
          </a:xfrm>
          <a:prstGeom prst="rightArrow">
            <a:avLst>
              <a:gd name="adj1" fmla="val 50000"/>
              <a:gd name="adj2" fmla="val 43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8" name="AutoShape 15"/>
          <p:cNvSpPr>
            <a:spLocks noChangeArrowheads="1"/>
          </p:cNvSpPr>
          <p:nvPr/>
        </p:nvSpPr>
        <p:spPr bwMode="auto">
          <a:xfrm rot="10800000">
            <a:off x="3348038" y="4746625"/>
            <a:ext cx="1798637" cy="863600"/>
          </a:xfrm>
          <a:prstGeom prst="notchedRightArrow">
            <a:avLst>
              <a:gd name="adj1" fmla="val 50000"/>
              <a:gd name="adj2" fmla="val 4107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 spd="slow" advTm="4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5" grpId="0"/>
      <p:bldP spid="16396" grpId="0"/>
      <p:bldP spid="16400" grpId="0"/>
      <p:bldP spid="16401" grpId="0" animBg="1"/>
      <p:bldP spid="16393" grpId="0" animBg="1"/>
      <p:bldP spid="16390" grpId="0" animBg="1"/>
      <p:bldP spid="163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762625" y="2020888"/>
            <a:ext cx="3179763" cy="2592387"/>
            <a:chOff x="5781675" y="2159000"/>
            <a:chExt cx="3179763" cy="2592388"/>
          </a:xfrm>
        </p:grpSpPr>
        <p:sp>
          <p:nvSpPr>
            <p:cNvPr id="12" name="フローチャート : 代替処理 11"/>
            <p:cNvSpPr/>
            <p:nvPr/>
          </p:nvSpPr>
          <p:spPr>
            <a:xfrm>
              <a:off x="5875338" y="2159000"/>
              <a:ext cx="3035300" cy="2592388"/>
            </a:xfrm>
            <a:prstGeom prst="flowChartAlternateProcess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445" name="テキスト ボックス 18"/>
            <p:cNvSpPr txBox="1">
              <a:spLocks noChangeArrowheads="1"/>
            </p:cNvSpPr>
            <p:nvPr/>
          </p:nvSpPr>
          <p:spPr bwMode="auto">
            <a:xfrm>
              <a:off x="5781675" y="2565400"/>
              <a:ext cx="3179763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2800"/>
                <a:t>リピーターが子供を</a:t>
              </a:r>
              <a:endParaRPr lang="en-US" altLang="ja-JP" sz="2800"/>
            </a:p>
            <a:p>
              <a:pPr algn="ctr"/>
              <a:r>
                <a:rPr lang="ja-JP" altLang="en-US" sz="2800"/>
                <a:t>日本に連れて行く</a:t>
              </a:r>
            </a:p>
          </p:txBody>
        </p:sp>
        <p:sp>
          <p:nvSpPr>
            <p:cNvPr id="18446" name="テキスト ボックス 19"/>
            <p:cNvSpPr txBox="1">
              <a:spLocks noChangeArrowheads="1"/>
            </p:cNvSpPr>
            <p:nvPr/>
          </p:nvSpPr>
          <p:spPr bwMode="auto">
            <a:xfrm>
              <a:off x="5997575" y="3635375"/>
              <a:ext cx="27479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solidFill>
                    <a:srgbClr val="FF0066"/>
                  </a:solidFill>
                </a:rPr>
                <a:t>日本の文化等に触れ、</a:t>
              </a:r>
              <a:endParaRPr lang="en-US" altLang="ja-JP">
                <a:solidFill>
                  <a:srgbClr val="FF0066"/>
                </a:solidFill>
              </a:endParaRPr>
            </a:p>
            <a:p>
              <a:pPr algn="ctr"/>
              <a:r>
                <a:rPr lang="ja-JP" altLang="en-US" u="sng">
                  <a:solidFill>
                    <a:srgbClr val="FF0066"/>
                  </a:solidFill>
                </a:rPr>
                <a:t>良さを知る！！</a:t>
              </a:r>
            </a:p>
          </p:txBody>
        </p: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-92075" y="1671638"/>
            <a:ext cx="3741738" cy="3148012"/>
            <a:chOff x="73025" y="1671638"/>
            <a:chExt cx="3741738" cy="3148012"/>
          </a:xfrm>
        </p:grpSpPr>
        <p:sp>
          <p:nvSpPr>
            <p:cNvPr id="11" name="星 7 10"/>
            <p:cNvSpPr/>
            <p:nvPr/>
          </p:nvSpPr>
          <p:spPr>
            <a:xfrm rot="20206847">
              <a:off x="73025" y="1671638"/>
              <a:ext cx="3741738" cy="3148012"/>
            </a:xfrm>
            <a:prstGeom prst="star7">
              <a:avLst/>
            </a:prstGeom>
            <a:solidFill>
              <a:srgbClr val="FFCC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442" name="テキスト ボックス 20"/>
            <p:cNvSpPr txBox="1">
              <a:spLocks noChangeArrowheads="1"/>
            </p:cNvSpPr>
            <p:nvPr/>
          </p:nvSpPr>
          <p:spPr bwMode="auto">
            <a:xfrm>
              <a:off x="512763" y="2692400"/>
              <a:ext cx="3121025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400" b="1"/>
                <a:t>日本も他国と触れ合う</a:t>
              </a:r>
              <a:endParaRPr lang="en-US" altLang="ja-JP" sz="2400" b="1"/>
            </a:p>
            <a:p>
              <a:r>
                <a:rPr lang="ja-JP" altLang="en-US" sz="2400" b="1"/>
                <a:t>ことで、海外に出向く。</a:t>
              </a:r>
              <a:endParaRPr lang="en-US" altLang="ja-JP" sz="2400" b="1"/>
            </a:p>
            <a:p>
              <a:endParaRPr lang="ja-JP" altLang="en-US" b="1"/>
            </a:p>
          </p:txBody>
        </p:sp>
        <p:sp>
          <p:nvSpPr>
            <p:cNvPr id="18443" name="テキスト ボックス 21"/>
            <p:cNvSpPr txBox="1">
              <a:spLocks noChangeArrowheads="1"/>
            </p:cNvSpPr>
            <p:nvPr/>
          </p:nvSpPr>
          <p:spPr bwMode="auto">
            <a:xfrm>
              <a:off x="779463" y="3635375"/>
              <a:ext cx="232727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solidFill>
                    <a:srgbClr val="FF0066"/>
                  </a:solidFill>
                </a:rPr>
                <a:t>両国で</a:t>
              </a:r>
              <a:endParaRPr lang="en-US" altLang="ja-JP">
                <a:solidFill>
                  <a:srgbClr val="FF0066"/>
                </a:solidFill>
              </a:endParaRPr>
            </a:p>
            <a:p>
              <a:pPr algn="ctr"/>
              <a:r>
                <a:rPr lang="ja-JP" altLang="en-US" u="sng">
                  <a:solidFill>
                    <a:srgbClr val="FF0066"/>
                  </a:solidFill>
                </a:rPr>
                <a:t>交友関係が深まる。</a:t>
              </a:r>
              <a:endParaRPr lang="en-US" altLang="ja-JP" u="sng">
                <a:solidFill>
                  <a:srgbClr val="FF0066"/>
                </a:solidFill>
              </a:endParaRPr>
            </a:p>
            <a:p>
              <a:endParaRPr lang="ja-JP" altLang="en-US"/>
            </a:p>
          </p:txBody>
        </p:sp>
      </p:grpSp>
      <p:sp>
        <p:nvSpPr>
          <p:cNvPr id="9" name="上カーブ矢印 8"/>
          <p:cNvSpPr/>
          <p:nvPr/>
        </p:nvSpPr>
        <p:spPr>
          <a:xfrm>
            <a:off x="2036763" y="4941888"/>
            <a:ext cx="5630862" cy="1439862"/>
          </a:xfrm>
          <a:prstGeom prst="curved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上カーブ矢印 9"/>
          <p:cNvSpPr/>
          <p:nvPr/>
        </p:nvSpPr>
        <p:spPr>
          <a:xfrm rot="10800000">
            <a:off x="1874838" y="333375"/>
            <a:ext cx="5648325" cy="1289050"/>
          </a:xfrm>
          <a:prstGeom prst="curved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414" name="テキスト ボックス 13"/>
          <p:cNvSpPr txBox="1">
            <a:spLocks noChangeArrowheads="1"/>
          </p:cNvSpPr>
          <p:nvPr/>
        </p:nvSpPr>
        <p:spPr bwMode="auto">
          <a:xfrm>
            <a:off x="3468688" y="750888"/>
            <a:ext cx="2517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「人と人」の</a:t>
            </a:r>
          </a:p>
        </p:txBody>
      </p:sp>
      <p:sp>
        <p:nvSpPr>
          <p:cNvPr id="17415" name="テキスト ボックス 16"/>
          <p:cNvSpPr txBox="1">
            <a:spLocks noChangeArrowheads="1"/>
          </p:cNvSpPr>
          <p:nvPr/>
        </p:nvSpPr>
        <p:spPr bwMode="auto">
          <a:xfrm>
            <a:off x="3154363" y="5368925"/>
            <a:ext cx="316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/>
              <a:t>「日本と他国」の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59075" y="920750"/>
            <a:ext cx="3959225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7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4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参考</a:t>
            </a:r>
            <a:r>
              <a:rPr lang="en-US" altLang="ja-JP" smtClean="0"/>
              <a:t>URL</a:t>
            </a:r>
            <a:r>
              <a:rPr lang="ja-JP" altLang="en-US" smtClean="0"/>
              <a:t>・協力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国土交通省　観光庁ホームページ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　　</a:t>
            </a:r>
            <a:r>
              <a:rPr lang="en-US" altLang="ja-JP" smtClean="0">
                <a:hlinkClick r:id="rId2"/>
              </a:rPr>
              <a:t>http://www.mlit.go.jp/kankocho/</a:t>
            </a:r>
            <a:endParaRPr lang="en-US" altLang="ja-JP" smtClean="0"/>
          </a:p>
          <a:p>
            <a:pPr algn="ctr" eaLnBrk="1" hangingPunct="1">
              <a:buFontTx/>
              <a:buNone/>
            </a:pPr>
            <a:endParaRPr lang="en-US" altLang="ja-JP" smtClean="0"/>
          </a:p>
          <a:p>
            <a:pPr algn="ctr" eaLnBrk="1" hangingPunct="1"/>
            <a:r>
              <a:rPr lang="ja-JP" altLang="en-US" smtClean="0"/>
              <a:t>尚美学園大学　映像製作サークル</a:t>
            </a:r>
          </a:p>
          <a:p>
            <a:pPr algn="ctr" eaLnBrk="1" hangingPunct="1">
              <a:buFontTx/>
              <a:buNone/>
            </a:pPr>
            <a:endParaRPr lang="ja-JP" altLang="en-US" smtClean="0"/>
          </a:p>
          <a:p>
            <a:pPr algn="ctr" eaLnBrk="1" hangingPunct="1"/>
            <a:r>
              <a:rPr lang="ja-JP" altLang="en-US" smtClean="0"/>
              <a:t>国土交通省　観光庁　国際交流推進課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企画調整係長　品田豊仁さん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</p:spTree>
  </p:cSld>
  <p:clrMapOvr>
    <a:masterClrMapping/>
  </p:clrMapOvr>
  <p:transition spd="slow" advTm="2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80400" cy="2952750"/>
          </a:xfrm>
        </p:spPr>
        <p:txBody>
          <a:bodyPr/>
          <a:lstStyle/>
          <a:p>
            <a:pPr eaLnBrk="1" hangingPunct="1"/>
            <a:r>
              <a:rPr lang="ja-JP" altLang="en-US" sz="6000" smtClean="0"/>
              <a:t>ありがとうございました</a:t>
            </a:r>
            <a:endParaRPr lang="en-US" altLang="ja-JP" sz="6000" smtClean="0"/>
          </a:p>
        </p:txBody>
      </p:sp>
    </p:spTree>
  </p:cSld>
  <p:clrMapOvr>
    <a:masterClrMapping/>
  </p:clrMapOvr>
  <p:transition spd="slow" advTm="1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611560" y="1773238"/>
            <a:ext cx="8135937" cy="2736850"/>
          </a:xfrm>
          <a:prstGeom prst="rect">
            <a:avLst/>
          </a:prstGeom>
          <a:extLst/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>
              <a:defRPr/>
            </a:pPr>
            <a:r>
              <a:rPr lang="ja-JP" altLang="en-US" sz="6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ＭＳ Ｐゴシック"/>
                <a:ea typeface="ＭＳ Ｐゴシック"/>
              </a:rPr>
              <a:t>外国人の方おいで</a:t>
            </a:r>
            <a:r>
              <a:rPr lang="en-US" altLang="ja-JP" sz="6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ＭＳ Ｐゴシック"/>
                <a:ea typeface="ＭＳ Ｐゴシック"/>
              </a:rPr>
              <a:t>…</a:t>
            </a:r>
            <a:endParaRPr lang="ja-JP" altLang="en-US" sz="6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1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5124" name="コンテンツ プレースホルダ 2"/>
          <p:cNvSpPr>
            <a:spLocks/>
          </p:cNvSpPr>
          <p:nvPr/>
        </p:nvSpPr>
        <p:spPr bwMode="auto">
          <a:xfrm>
            <a:off x="250825" y="5013325"/>
            <a:ext cx="82296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ja-JP" altLang="en-US" sz="3200" b="1" u="sng">
              <a:solidFill>
                <a:srgbClr val="0BB8F5"/>
              </a:solidFill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4724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4000" u="sng">
                <a:solidFill>
                  <a:srgbClr val="5808F8"/>
                </a:solidFill>
              </a:rPr>
              <a:t>日本の経済効果や国際関係の友好を！</a:t>
            </a:r>
          </a:p>
        </p:txBody>
      </p:sp>
    </p:spTree>
    <p:custDataLst>
      <p:tags r:id="rId1"/>
    </p:custDataLst>
  </p:cSld>
  <p:clrMapOvr>
    <a:masterClrMapping/>
  </p:clrMapOvr>
  <p:transition advTm="12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611188" y="620713"/>
            <a:ext cx="7848600" cy="5903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FF99FF"/>
                </a:solidFill>
                <a:ea typeface="HGS創英角ﾎﾟｯﾌﾟ体" pitchFamily="50" charset="-128"/>
              </a:rPr>
              <a:t>◆目次◆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ja-JP" altLang="en-US" smtClean="0"/>
          </a:p>
          <a:p>
            <a:pPr algn="ctr" eaLnBrk="1" hangingPunct="1">
              <a:buFontTx/>
              <a:buNone/>
            </a:pPr>
            <a:r>
              <a:rPr lang="ja-JP" altLang="en-US" smtClean="0"/>
              <a:t>１、ビジットジャパンキャンペーンとは？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２、旅行の現状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３、訪日外国人の割合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４、観光庁の今後の目標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５、企画・提案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６、今後の展開</a:t>
            </a:r>
          </a:p>
          <a:p>
            <a:pPr algn="ctr" eaLnBrk="1" hangingPunct="1">
              <a:buFontTx/>
              <a:buNone/>
            </a:pPr>
            <a:endParaRPr lang="ja-JP" altLang="en-US" smtClean="0"/>
          </a:p>
        </p:txBody>
      </p:sp>
    </p:spTree>
  </p:cSld>
  <p:clrMapOvr>
    <a:masterClrMapping/>
  </p:clrMapOvr>
  <p:transition spd="slow" advTm="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60350"/>
            <a:ext cx="72358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DSC00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66713" y="0"/>
            <a:ext cx="5159375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ja-JP" altLang="en-US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国土交通省・観光庁</a:t>
            </a:r>
            <a:endParaRPr lang="en-US" altLang="ja-JP" dirty="0" smtClean="0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95288" y="620713"/>
            <a:ext cx="8229600" cy="54610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ja-JP" altLang="en-US" sz="2800" i="1" smtClean="0">
                <a:ea typeface="HGS創英角ﾎﾟｯﾌﾟ体" pitchFamily="50" charset="-128"/>
              </a:rPr>
              <a:t>国際交流推進課　企画調整係長　</a:t>
            </a:r>
          </a:p>
          <a:p>
            <a:pPr algn="r" eaLnBrk="1" hangingPunct="1">
              <a:buFontTx/>
              <a:buNone/>
            </a:pPr>
            <a:r>
              <a:rPr lang="ja-JP" altLang="en-US" sz="2800" i="1" smtClean="0">
                <a:ea typeface="HGS創英角ﾎﾟｯﾌﾟ体" pitchFamily="50" charset="-128"/>
              </a:rPr>
              <a:t>品田豊仁さんにお伺いしました！</a:t>
            </a:r>
          </a:p>
          <a:p>
            <a:pPr algn="r" eaLnBrk="1" hangingPunct="1">
              <a:buFontTx/>
              <a:buNone/>
            </a:pPr>
            <a:r>
              <a:rPr lang="ja-JP" altLang="en-US" sz="1600" smtClean="0"/>
              <a:t>日時：</a:t>
            </a:r>
            <a:r>
              <a:rPr lang="en-US" altLang="ja-JP" sz="1600" smtClean="0"/>
              <a:t>2010</a:t>
            </a:r>
            <a:r>
              <a:rPr lang="ja-JP" altLang="en-US" sz="1600" smtClean="0"/>
              <a:t>年</a:t>
            </a:r>
            <a:r>
              <a:rPr lang="en-US" altLang="ja-JP" sz="1600" smtClean="0"/>
              <a:t>08</a:t>
            </a:r>
            <a:r>
              <a:rPr lang="ja-JP" altLang="en-US" sz="1600" smtClean="0"/>
              <a:t>月</a:t>
            </a:r>
            <a:r>
              <a:rPr lang="en-US" altLang="ja-JP" sz="1600" smtClean="0"/>
              <a:t>31</a:t>
            </a:r>
            <a:r>
              <a:rPr lang="ja-JP" altLang="en-US" sz="1600" smtClean="0"/>
              <a:t>日（火）</a:t>
            </a:r>
            <a:endParaRPr lang="en-US" altLang="ja-JP" sz="1600" smtClean="0"/>
          </a:p>
          <a:p>
            <a:pPr eaLnBrk="1" hangingPunct="1">
              <a:buFontTx/>
              <a:buNone/>
            </a:pPr>
            <a:endParaRPr lang="ja-JP" altLang="en-US" sz="1600" smtClean="0"/>
          </a:p>
          <a:p>
            <a:pPr eaLnBrk="1" hangingPunct="1">
              <a:buFontTx/>
              <a:buNone/>
            </a:pPr>
            <a:endParaRPr lang="ja-JP" altLang="en-US" sz="1600" smtClean="0"/>
          </a:p>
          <a:p>
            <a:pPr eaLnBrk="1" hangingPunct="1"/>
            <a:endParaRPr lang="en-US" altLang="ja-JP" smtClean="0"/>
          </a:p>
        </p:txBody>
      </p:sp>
    </p:spTree>
    <p:custDataLst>
      <p:tags r:id="rId1"/>
    </p:custDataLst>
  </p:cSld>
  <p:clrMapOvr>
    <a:masterClrMapping/>
  </p:clrMapOvr>
  <p:transition spd="slow" advTm="4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99FF"/>
                </a:soli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ビジットジャパンキャンペーン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80400" cy="48133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ja-JP" altLang="en-US" sz="2000" b="1" dirty="0" smtClean="0">
                <a:latin typeface="AR PＰＯＰ５H"/>
                <a:ea typeface="AR PＰＯＰ５H"/>
                <a:cs typeface="AR PＰＯＰ５H"/>
              </a:rPr>
              <a:t>★ビジットジャパンキャンペーンとは</a:t>
            </a:r>
            <a:r>
              <a:rPr lang="en-US" altLang="ja-JP" sz="2000" b="1" dirty="0" smtClean="0">
                <a:latin typeface="AR PＰＯＰ５H"/>
                <a:ea typeface="AR PＰＯＰ５H"/>
                <a:cs typeface="AR PＰＯＰ５H"/>
              </a:rPr>
              <a:t>…</a:t>
            </a:r>
            <a:r>
              <a:rPr lang="ja-JP" altLang="en-US" sz="2000" b="1" dirty="0" smtClean="0">
                <a:latin typeface="AR PＰＯＰ５H"/>
                <a:ea typeface="AR PＰＯＰ５H"/>
                <a:cs typeface="AR PＰＯＰ５H"/>
              </a:rPr>
              <a:t>？</a:t>
            </a:r>
          </a:p>
          <a:p>
            <a:pPr eaLnBrk="1" hangingPunct="1">
              <a:buFontTx/>
              <a:buNone/>
              <a:defRPr/>
            </a:pPr>
            <a:endParaRPr lang="ja-JP" altLang="en-US" sz="2000" b="1" dirty="0" smtClean="0">
              <a:latin typeface="AR PＰＯＰ５H"/>
              <a:ea typeface="AR PＰＯＰ５H"/>
              <a:cs typeface="AR PＰＯＰ５H"/>
            </a:endParaRPr>
          </a:p>
          <a:p>
            <a:pPr algn="ctr" eaLnBrk="1" hangingPunct="1">
              <a:buFontTx/>
              <a:buNone/>
              <a:defRPr/>
            </a:pPr>
            <a:r>
              <a:rPr lang="ja-JP" altLang="en-US" sz="5400" b="1" u="sng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外国人訪日促進活動</a:t>
            </a:r>
          </a:p>
          <a:p>
            <a:pPr algn="ctr" eaLnBrk="1" hangingPunct="1">
              <a:buFontTx/>
              <a:buNone/>
              <a:defRPr/>
            </a:pPr>
            <a:endParaRPr lang="en-US" altLang="ja-JP" sz="2000" b="1" u="sng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2000" b="1" dirty="0" smtClean="0">
                <a:latin typeface="AR PＰＯＰ５H"/>
                <a:ea typeface="AR PＰＯＰ５H"/>
                <a:cs typeface="AR PＰＯＰ５H"/>
              </a:rPr>
              <a:t>★始めた理由は</a:t>
            </a:r>
            <a:r>
              <a:rPr lang="en-US" altLang="ja-JP" sz="2000" b="1" dirty="0" smtClean="0">
                <a:latin typeface="AR PＰＯＰ５H"/>
                <a:ea typeface="AR PＰＯＰ５H"/>
                <a:cs typeface="AR PＰＯＰ５H"/>
              </a:rPr>
              <a:t>…</a:t>
            </a:r>
            <a:r>
              <a:rPr lang="ja-JP" altLang="en-US" sz="2000" b="1" dirty="0" smtClean="0">
                <a:latin typeface="AR PＰＯＰ５H"/>
                <a:ea typeface="AR PＰＯＰ５H"/>
                <a:cs typeface="AR PＰＯＰ５H"/>
              </a:rPr>
              <a:t>？</a:t>
            </a:r>
            <a:endParaRPr lang="en-US" altLang="ja-JP" sz="2000" b="1" dirty="0" smtClean="0">
              <a:latin typeface="AR PＰＯＰ５H"/>
              <a:ea typeface="AR PＰＯＰ５H"/>
              <a:cs typeface="AR PＰＯＰ５H"/>
            </a:endParaRPr>
          </a:p>
          <a:p>
            <a:pPr algn="ctr" eaLnBrk="1" hangingPunct="1">
              <a:buFontTx/>
              <a:buNone/>
              <a:defRPr/>
            </a:pPr>
            <a:r>
              <a:rPr lang="ja-JP" altLang="en-US" sz="5400" dirty="0" smtClean="0">
                <a:solidFill>
                  <a:srgbClr val="2525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小泉純一郎氏</a:t>
            </a:r>
          </a:p>
          <a:p>
            <a:pPr algn="ctr" eaLnBrk="1" hangingPunct="1">
              <a:buFontTx/>
              <a:buNone/>
              <a:defRPr/>
            </a:pPr>
            <a:r>
              <a:rPr lang="ja-JP" altLang="en-US" sz="5400" u="sng" dirty="0" smtClean="0">
                <a:solidFill>
                  <a:srgbClr val="0BB8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交友関係＋経済効果</a:t>
            </a:r>
            <a:endParaRPr lang="ja-JP" altLang="en-US" sz="6600" u="sng" dirty="0" smtClean="0">
              <a:solidFill>
                <a:srgbClr val="0BB8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buFontTx/>
              <a:buNone/>
              <a:defRPr/>
            </a:pPr>
            <a:endParaRPr lang="en-US" altLang="ja-JP" sz="2000" dirty="0" smtClean="0">
              <a:latin typeface="AR PＰＯＰ５H"/>
              <a:ea typeface="AR PＰＯＰ５H"/>
              <a:cs typeface="AR PＰＯＰ５H"/>
            </a:endParaRPr>
          </a:p>
          <a:p>
            <a:pPr eaLnBrk="1" hangingPunct="1">
              <a:buFontTx/>
              <a:buNone/>
              <a:defRPr/>
            </a:pPr>
            <a:endParaRPr lang="en-US" altLang="ja-JP" sz="2400" dirty="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hangingPunct="1">
              <a:buFontTx/>
              <a:buNone/>
              <a:defRPr/>
            </a:pPr>
            <a:endParaRPr lang="ja-JP" altLang="en-US" sz="2000" dirty="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custDataLst>
      <p:tags r:id="rId1"/>
    </p:custDataLst>
  </p:cSld>
  <p:clrMapOvr>
    <a:masterClrMapping/>
  </p:clrMapOvr>
  <p:transition advTm="5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6262688"/>
            <a:ext cx="91408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テキスト ボックス 1"/>
          <p:cNvSpPr txBox="1">
            <a:spLocks noChangeArrowheads="1"/>
          </p:cNvSpPr>
          <p:nvPr/>
        </p:nvSpPr>
        <p:spPr bwMode="auto">
          <a:xfrm>
            <a:off x="250825" y="1916113"/>
            <a:ext cx="80660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7200"/>
              <a:t>現在の状況は</a:t>
            </a:r>
            <a:r>
              <a:rPr lang="en-US" altLang="ja-JP" sz="7200"/>
              <a:t>…</a:t>
            </a:r>
            <a:r>
              <a:rPr lang="ja-JP" altLang="en-US" sz="7200"/>
              <a:t>？</a:t>
            </a:r>
          </a:p>
        </p:txBody>
      </p:sp>
      <p:sp>
        <p:nvSpPr>
          <p:cNvPr id="9220" name="テキスト ボックス 2"/>
          <p:cNvSpPr txBox="1">
            <a:spLocks noChangeArrowheads="1"/>
          </p:cNvSpPr>
          <p:nvPr/>
        </p:nvSpPr>
        <p:spPr bwMode="auto">
          <a:xfrm>
            <a:off x="1403350" y="4437063"/>
            <a:ext cx="6553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/>
              <a:t>日本に来てる外国人はどのくらい？</a:t>
            </a:r>
            <a:endParaRPr lang="en-US" altLang="ja-JP" sz="3200"/>
          </a:p>
          <a:p>
            <a:endParaRPr lang="ja-JP" altLang="en-US"/>
          </a:p>
        </p:txBody>
      </p:sp>
      <p:sp>
        <p:nvSpPr>
          <p:cNvPr id="9221" name="テキスト ボックス 4"/>
          <p:cNvSpPr txBox="1">
            <a:spLocks noChangeArrowheads="1"/>
          </p:cNvSpPr>
          <p:nvPr/>
        </p:nvSpPr>
        <p:spPr bwMode="auto">
          <a:xfrm>
            <a:off x="7716838" y="620713"/>
            <a:ext cx="12001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6600" b="1"/>
              <a:t>どこの国から？</a:t>
            </a:r>
          </a:p>
        </p:txBody>
      </p:sp>
    </p:spTree>
  </p:cSld>
  <p:clrMapOvr>
    <a:masterClrMapping/>
  </p:clrMapOvr>
  <p:transition spd="slow" advTm="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19125" y="301625"/>
            <a:ext cx="7958138" cy="987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99FF"/>
                </a:soli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訪日外国人旅行者の推移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4294967295"/>
          </p:nvPr>
        </p:nvGraphicFramePr>
        <p:xfrm>
          <a:off x="403196" y="156208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テキスト ボックス 4"/>
          <p:cNvSpPr txBox="1">
            <a:spLocks noChangeArrowheads="1"/>
          </p:cNvSpPr>
          <p:nvPr/>
        </p:nvSpPr>
        <p:spPr bwMode="auto">
          <a:xfrm>
            <a:off x="285750" y="6072188"/>
            <a:ext cx="857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600">
                <a:latin typeface="Century Schoolbook" pitchFamily="18" charset="0"/>
                <a:ea typeface="ＭＳ Ｐ明朝" pitchFamily="18" charset="-128"/>
              </a:rPr>
              <a:t>注）</a:t>
            </a:r>
            <a:r>
              <a:rPr lang="en-US" altLang="ja-JP" sz="1600">
                <a:latin typeface="Century Schoolbook" pitchFamily="18" charset="0"/>
                <a:ea typeface="ＭＳ Ｐ明朝" pitchFamily="18" charset="-128"/>
              </a:rPr>
              <a:t>2010</a:t>
            </a:r>
            <a:r>
              <a:rPr lang="ja-JP" altLang="en-US" sz="1600">
                <a:latin typeface="Century Schoolbook" pitchFamily="18" charset="0"/>
                <a:ea typeface="ＭＳ Ｐ明朝" pitchFamily="18" charset="-128"/>
              </a:rPr>
              <a:t>年度の数値は、対前年</a:t>
            </a:r>
            <a:r>
              <a:rPr lang="en-US" altLang="ja-JP" sz="1600">
                <a:latin typeface="Century Schoolbook" pitchFamily="18" charset="0"/>
                <a:ea typeface="ＭＳ Ｐ明朝" pitchFamily="18" charset="-128"/>
              </a:rPr>
              <a:t>36.3%</a:t>
            </a:r>
            <a:r>
              <a:rPr lang="ja-JP" altLang="en-US" sz="1600">
                <a:latin typeface="Century Schoolbook" pitchFamily="18" charset="0"/>
                <a:ea typeface="ＭＳ Ｐ明朝" pitchFamily="18" charset="-128"/>
              </a:rPr>
              <a:t>（</a:t>
            </a:r>
            <a:r>
              <a:rPr lang="en-US" altLang="ja-JP" sz="1600">
                <a:latin typeface="Century Schoolbook" pitchFamily="18" charset="0"/>
                <a:ea typeface="ＭＳ Ｐ明朝" pitchFamily="18" charset="-128"/>
              </a:rPr>
              <a:t>1</a:t>
            </a:r>
            <a:r>
              <a:rPr lang="ja-JP" altLang="en-US" sz="1600">
                <a:latin typeface="Century Schoolbook" pitchFamily="18" charset="0"/>
                <a:ea typeface="ＭＳ Ｐ明朝" pitchFamily="18" charset="-128"/>
              </a:rPr>
              <a:t>月～</a:t>
            </a:r>
            <a:r>
              <a:rPr lang="en-US" altLang="ja-JP" sz="1600">
                <a:latin typeface="Century Schoolbook" pitchFamily="18" charset="0"/>
                <a:ea typeface="ＭＳ Ｐ明朝" pitchFamily="18" charset="-128"/>
              </a:rPr>
              <a:t>7</a:t>
            </a:r>
            <a:r>
              <a:rPr lang="ja-JP" altLang="en-US" sz="1600">
                <a:latin typeface="Century Schoolbook" pitchFamily="18" charset="0"/>
                <a:ea typeface="ＭＳ Ｐ明朝" pitchFamily="18" charset="-128"/>
              </a:rPr>
              <a:t>月実績）増をベースに予測数値で表しています。</a:t>
            </a:r>
            <a:endParaRPr lang="en-US" altLang="ja-JP" sz="1600">
              <a:latin typeface="Century Schoolbook" pitchFamily="18" charset="0"/>
              <a:ea typeface="ＭＳ Ｐ明朝" pitchFamily="18" charset="-128"/>
            </a:endParaRPr>
          </a:p>
          <a:p>
            <a:pPr algn="r"/>
            <a:r>
              <a:rPr lang="ja-JP" altLang="en-US" sz="1600">
                <a:latin typeface="Century Schoolbook" pitchFamily="18" charset="0"/>
                <a:ea typeface="ＭＳ Ｐ明朝" pitchFamily="18" charset="-128"/>
              </a:rPr>
              <a:t>出典：観光庁資料をもとに作成</a:t>
            </a:r>
          </a:p>
        </p:txBody>
      </p:sp>
    </p:spTree>
    <p:custDataLst>
      <p:tags r:id="rId1"/>
    </p:custDataLst>
  </p:cSld>
  <p:clrMapOvr>
    <a:masterClrMapping/>
  </p:clrMapOvr>
  <p:transition advTm="3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>
                <a:solidFill>
                  <a:srgbClr val="FF99FF"/>
                </a:soli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国・地域別訪日外国人旅行者数の割合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8229600" cy="5327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ja-JP" sz="18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b="1" smtClean="0">
                <a:solidFill>
                  <a:srgbClr val="FF0000"/>
                </a:solidFill>
              </a:rPr>
              <a:t>★</a:t>
            </a:r>
            <a:r>
              <a:rPr lang="ja-JP" altLang="en-US" b="1" u="sng" smtClean="0">
                <a:solidFill>
                  <a:srgbClr val="FF0000"/>
                </a:solidFill>
              </a:rPr>
              <a:t>主にアジア中心</a:t>
            </a:r>
            <a:r>
              <a:rPr lang="ja-JP" altLang="en-US" b="1" smtClean="0">
                <a:solidFill>
                  <a:srgbClr val="FF0000"/>
                </a:solidFill>
              </a:rPr>
              <a:t>（全体の</a:t>
            </a:r>
            <a:r>
              <a:rPr lang="en-US" altLang="ja-JP" b="1" smtClean="0">
                <a:solidFill>
                  <a:srgbClr val="FF0000"/>
                </a:solidFill>
              </a:rPr>
              <a:t>7</a:t>
            </a:r>
            <a:r>
              <a:rPr lang="ja-JP" altLang="en-US" b="1" smtClean="0">
                <a:solidFill>
                  <a:srgbClr val="FF0000"/>
                </a:solidFill>
              </a:rPr>
              <a:t>割）</a:t>
            </a:r>
            <a:endParaRPr lang="en-US" altLang="ja-JP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ja-JP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ja-JP" smtClean="0"/>
              <a:t>		</a:t>
            </a:r>
            <a:r>
              <a:rPr lang="en-US" altLang="ja-JP" sz="2800" smtClean="0"/>
              <a:t>1</a:t>
            </a:r>
            <a:r>
              <a:rPr lang="ja-JP" altLang="en-US" sz="2800" smtClean="0"/>
              <a:t>位</a:t>
            </a:r>
            <a:r>
              <a:rPr lang="en-US" altLang="ja-JP" sz="3600" smtClean="0"/>
              <a:t>	</a:t>
            </a:r>
            <a:r>
              <a:rPr lang="ja-JP" altLang="en-US" sz="3600" smtClean="0"/>
              <a:t>韓国</a:t>
            </a:r>
            <a:r>
              <a:rPr lang="en-US" altLang="ja-JP" sz="2400" smtClean="0"/>
              <a:t>	159</a:t>
            </a:r>
            <a:r>
              <a:rPr lang="ja-JP" altLang="en-US" sz="2400" smtClean="0"/>
              <a:t>万人</a:t>
            </a:r>
            <a:r>
              <a:rPr lang="en-US" altLang="ja-JP" sz="2400" smtClean="0">
                <a:solidFill>
                  <a:srgbClr val="0070C0"/>
                </a:solidFill>
              </a:rPr>
              <a:t>【</a:t>
            </a:r>
            <a:r>
              <a:rPr lang="ja-JP" altLang="en-US" sz="2400" smtClean="0">
                <a:solidFill>
                  <a:srgbClr val="0070C0"/>
                </a:solidFill>
              </a:rPr>
              <a:t>－</a:t>
            </a:r>
            <a:r>
              <a:rPr lang="en-US" altLang="ja-JP" sz="2400" smtClean="0">
                <a:solidFill>
                  <a:srgbClr val="0070C0"/>
                </a:solidFill>
              </a:rPr>
              <a:t>33.4</a:t>
            </a:r>
            <a:r>
              <a:rPr lang="ja-JP" altLang="en-US" sz="2400" smtClean="0">
                <a:solidFill>
                  <a:srgbClr val="0070C0"/>
                </a:solidFill>
              </a:rPr>
              <a:t>％</a:t>
            </a:r>
            <a:r>
              <a:rPr lang="en-US" altLang="ja-JP" sz="2400" smtClean="0">
                <a:solidFill>
                  <a:srgbClr val="0070C0"/>
                </a:solidFill>
              </a:rPr>
              <a:t>】</a:t>
            </a:r>
            <a:endParaRPr lang="en-US" altLang="ja-JP" sz="3600" smtClean="0"/>
          </a:p>
          <a:p>
            <a:pPr eaLnBrk="1" hangingPunct="1">
              <a:buFontTx/>
              <a:buNone/>
            </a:pPr>
            <a:r>
              <a:rPr lang="en-US" altLang="ja-JP" sz="3600" smtClean="0"/>
              <a:t>		</a:t>
            </a:r>
            <a:r>
              <a:rPr lang="en-US" altLang="ja-JP" sz="2800" smtClean="0"/>
              <a:t>2</a:t>
            </a:r>
            <a:r>
              <a:rPr lang="ja-JP" altLang="en-US" sz="2800" smtClean="0"/>
              <a:t>位</a:t>
            </a:r>
            <a:r>
              <a:rPr lang="en-US" altLang="ja-JP" sz="3600" smtClean="0"/>
              <a:t>	</a:t>
            </a:r>
            <a:r>
              <a:rPr lang="ja-JP" altLang="en-US" sz="3600" smtClean="0"/>
              <a:t>台湾</a:t>
            </a:r>
            <a:r>
              <a:rPr lang="en-US" altLang="ja-JP" sz="3600" smtClean="0"/>
              <a:t>	</a:t>
            </a:r>
            <a:r>
              <a:rPr lang="en-US" altLang="ja-JP" sz="2400" smtClean="0"/>
              <a:t>102</a:t>
            </a:r>
            <a:r>
              <a:rPr lang="ja-JP" altLang="en-US" sz="2400" smtClean="0"/>
              <a:t>万人</a:t>
            </a:r>
            <a:r>
              <a:rPr lang="en-US" altLang="ja-JP" sz="2400" smtClean="0">
                <a:solidFill>
                  <a:srgbClr val="0070C0"/>
                </a:solidFill>
              </a:rPr>
              <a:t>【</a:t>
            </a:r>
            <a:r>
              <a:rPr lang="ja-JP" altLang="en-US" sz="2400" smtClean="0">
                <a:solidFill>
                  <a:srgbClr val="0070C0"/>
                </a:solidFill>
              </a:rPr>
              <a:t>－</a:t>
            </a:r>
            <a:r>
              <a:rPr lang="en-US" altLang="ja-JP" sz="2400" smtClean="0">
                <a:solidFill>
                  <a:srgbClr val="0070C0"/>
                </a:solidFill>
              </a:rPr>
              <a:t>26.3</a:t>
            </a:r>
            <a:r>
              <a:rPr lang="ja-JP" altLang="en-US" sz="2400" smtClean="0">
                <a:solidFill>
                  <a:srgbClr val="0070C0"/>
                </a:solidFill>
              </a:rPr>
              <a:t>％</a:t>
            </a:r>
            <a:r>
              <a:rPr lang="en-US" altLang="ja-JP" sz="2400" smtClean="0">
                <a:solidFill>
                  <a:srgbClr val="0070C0"/>
                </a:solidFill>
              </a:rPr>
              <a:t>】</a:t>
            </a:r>
            <a:endParaRPr lang="en-US" altLang="ja-JP" sz="3600" smtClean="0"/>
          </a:p>
          <a:p>
            <a:pPr eaLnBrk="1" hangingPunct="1">
              <a:buFontTx/>
              <a:buNone/>
            </a:pPr>
            <a:r>
              <a:rPr lang="en-US" altLang="ja-JP" sz="3600" smtClean="0"/>
              <a:t>		</a:t>
            </a:r>
            <a:r>
              <a:rPr lang="en-US" altLang="ja-JP" sz="2800" smtClean="0"/>
              <a:t>3</a:t>
            </a:r>
            <a:r>
              <a:rPr lang="ja-JP" altLang="en-US" sz="2800" smtClean="0"/>
              <a:t>位</a:t>
            </a:r>
            <a:r>
              <a:rPr lang="en-US" altLang="ja-JP" sz="3600" smtClean="0"/>
              <a:t>	</a:t>
            </a:r>
            <a:r>
              <a:rPr lang="ja-JP" altLang="en-US" sz="3600" smtClean="0"/>
              <a:t>中国</a:t>
            </a:r>
            <a:r>
              <a:rPr lang="en-US" altLang="ja-JP" sz="3600" smtClean="0"/>
              <a:t>	</a:t>
            </a:r>
            <a:r>
              <a:rPr lang="en-US" altLang="ja-JP" sz="2400" smtClean="0"/>
              <a:t>101</a:t>
            </a:r>
            <a:r>
              <a:rPr lang="ja-JP" altLang="en-US" sz="2400" smtClean="0"/>
              <a:t>万人</a:t>
            </a:r>
            <a:r>
              <a:rPr lang="en-US" altLang="ja-JP" sz="2400" smtClean="0">
                <a:solidFill>
                  <a:srgbClr val="FF0000"/>
                </a:solidFill>
              </a:rPr>
              <a:t>【0.6</a:t>
            </a:r>
            <a:r>
              <a:rPr lang="ja-JP" altLang="en-US" sz="2400" smtClean="0">
                <a:solidFill>
                  <a:srgbClr val="FF0000"/>
                </a:solidFill>
              </a:rPr>
              <a:t>％</a:t>
            </a:r>
            <a:r>
              <a:rPr lang="en-US" altLang="ja-JP" sz="2400" smtClean="0">
                <a:solidFill>
                  <a:srgbClr val="FF0000"/>
                </a:solidFill>
              </a:rPr>
              <a:t>】</a:t>
            </a:r>
          </a:p>
          <a:p>
            <a:pPr eaLnBrk="1" hangingPunct="1">
              <a:buFontTx/>
              <a:buNone/>
            </a:pPr>
            <a:endParaRPr lang="en-US" altLang="ja-JP" sz="24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2400" smtClean="0">
                <a:solidFill>
                  <a:srgbClr val="FF0000"/>
                </a:solidFill>
              </a:rPr>
              <a:t>	</a:t>
            </a:r>
            <a:r>
              <a:rPr lang="en-US" altLang="ja-JP" sz="2400" smtClean="0"/>
              <a:t>4</a:t>
            </a:r>
            <a:r>
              <a:rPr lang="ja-JP" altLang="en-US" sz="2400" smtClean="0"/>
              <a:t>位　香港</a:t>
            </a:r>
            <a:r>
              <a:rPr lang="ja-JP" altLang="en-US" sz="1600" smtClean="0"/>
              <a:t>　</a:t>
            </a:r>
            <a:r>
              <a:rPr lang="en-US" altLang="ja-JP" sz="1600" smtClean="0"/>
              <a:t>45</a:t>
            </a:r>
            <a:r>
              <a:rPr lang="ja-JP" altLang="en-US" sz="1600" smtClean="0"/>
              <a:t>万人</a:t>
            </a:r>
            <a:r>
              <a:rPr lang="en-US" altLang="ja-JP" sz="1600" smtClean="0">
                <a:solidFill>
                  <a:srgbClr val="0070C0"/>
                </a:solidFill>
              </a:rPr>
              <a:t>【</a:t>
            </a:r>
            <a:r>
              <a:rPr lang="ja-JP" altLang="en-US" sz="1600" smtClean="0">
                <a:solidFill>
                  <a:srgbClr val="0070C0"/>
                </a:solidFill>
              </a:rPr>
              <a:t>－</a:t>
            </a:r>
            <a:r>
              <a:rPr lang="en-US" altLang="ja-JP" sz="1600" smtClean="0">
                <a:solidFill>
                  <a:srgbClr val="0070C0"/>
                </a:solidFill>
              </a:rPr>
              <a:t>18.3</a:t>
            </a:r>
            <a:r>
              <a:rPr lang="ja-JP" altLang="en-US" sz="1600" smtClean="0">
                <a:solidFill>
                  <a:srgbClr val="0070C0"/>
                </a:solidFill>
              </a:rPr>
              <a:t>％</a:t>
            </a:r>
            <a:r>
              <a:rPr lang="en-US" altLang="ja-JP" sz="1600" smtClean="0">
                <a:solidFill>
                  <a:srgbClr val="0070C0"/>
                </a:solidFill>
              </a:rPr>
              <a:t>】</a:t>
            </a:r>
            <a:r>
              <a:rPr lang="ja-JP" altLang="en-US" sz="1600" smtClean="0">
                <a:solidFill>
                  <a:srgbClr val="0070C0"/>
                </a:solidFill>
              </a:rPr>
              <a:t>　　	</a:t>
            </a:r>
            <a:r>
              <a:rPr lang="en-US" altLang="ja-JP" sz="2400" smtClean="0"/>
              <a:t>5</a:t>
            </a:r>
            <a:r>
              <a:rPr lang="ja-JP" altLang="en-US" sz="2400" smtClean="0"/>
              <a:t>位　タイ</a:t>
            </a:r>
            <a:r>
              <a:rPr lang="ja-JP" altLang="en-US" smtClean="0"/>
              <a:t> </a:t>
            </a:r>
            <a:r>
              <a:rPr lang="en-US" altLang="ja-JP" sz="1600" smtClean="0"/>
              <a:t>18</a:t>
            </a:r>
            <a:r>
              <a:rPr lang="ja-JP" altLang="en-US" sz="1600" smtClean="0"/>
              <a:t>万人</a:t>
            </a:r>
            <a:r>
              <a:rPr lang="en-US" altLang="ja-JP" sz="1600" smtClean="0">
                <a:solidFill>
                  <a:srgbClr val="0070C0"/>
                </a:solidFill>
              </a:rPr>
              <a:t>【</a:t>
            </a:r>
            <a:r>
              <a:rPr lang="ja-JP" altLang="en-US" sz="1600" smtClean="0">
                <a:solidFill>
                  <a:srgbClr val="0070C0"/>
                </a:solidFill>
              </a:rPr>
              <a:t>－</a:t>
            </a:r>
            <a:r>
              <a:rPr lang="en-US" altLang="ja-JP" sz="1600" smtClean="0">
                <a:solidFill>
                  <a:srgbClr val="0070C0"/>
                </a:solidFill>
              </a:rPr>
              <a:t>7.5</a:t>
            </a:r>
            <a:r>
              <a:rPr lang="ja-JP" altLang="en-US" sz="1600" smtClean="0">
                <a:solidFill>
                  <a:srgbClr val="0070C0"/>
                </a:solidFill>
              </a:rPr>
              <a:t>％</a:t>
            </a:r>
            <a:r>
              <a:rPr lang="en-US" altLang="ja-JP" sz="1600" smtClean="0">
                <a:solidFill>
                  <a:srgbClr val="0070C0"/>
                </a:solidFill>
              </a:rPr>
              <a:t>】</a:t>
            </a:r>
            <a:r>
              <a:rPr lang="ja-JP" altLang="en-US" smtClean="0">
                <a:solidFill>
                  <a:srgbClr val="0070C0"/>
                </a:solidFill>
              </a:rPr>
              <a:t>　</a:t>
            </a:r>
            <a:endParaRPr lang="en-US" altLang="ja-JP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endParaRPr lang="en-US" altLang="ja-JP" sz="1600" smtClean="0">
              <a:solidFill>
                <a:srgbClr val="0070C0"/>
              </a:solidFill>
            </a:endParaRPr>
          </a:p>
          <a:p>
            <a:pPr algn="r" eaLnBrk="1" hangingPunct="1">
              <a:buFontTx/>
              <a:buNone/>
            </a:pPr>
            <a:r>
              <a:rPr lang="ja-JP" altLang="en-US" sz="1600" smtClean="0"/>
              <a:t>出典：観光庁資料　</a:t>
            </a:r>
            <a:r>
              <a:rPr lang="ja-JP" altLang="en-US" sz="2400" smtClean="0"/>
              <a:t>（</a:t>
            </a:r>
            <a:r>
              <a:rPr lang="en-US" altLang="ja-JP" sz="2400" smtClean="0"/>
              <a:t>2009</a:t>
            </a:r>
            <a:r>
              <a:rPr lang="ja-JP" altLang="en-US" sz="2400" smtClean="0"/>
              <a:t>年）</a:t>
            </a:r>
            <a:endParaRPr lang="ja-JP" altLang="en-US" smtClean="0"/>
          </a:p>
        </p:txBody>
      </p:sp>
      <p:sp>
        <p:nvSpPr>
          <p:cNvPr id="4" name="上カーブ矢印 3"/>
          <p:cNvSpPr>
            <a:spLocks noChangeArrowheads="1"/>
          </p:cNvSpPr>
          <p:nvPr/>
        </p:nvSpPr>
        <p:spPr bwMode="auto">
          <a:xfrm rot="-4892944">
            <a:off x="6721476" y="3584575"/>
            <a:ext cx="830262" cy="808037"/>
          </a:xfrm>
          <a:prstGeom prst="curvedUpArrow">
            <a:avLst>
              <a:gd name="adj1" fmla="val 24998"/>
              <a:gd name="adj2" fmla="val 35834"/>
              <a:gd name="adj3" fmla="val 25000"/>
            </a:avLst>
          </a:prstGeom>
          <a:solidFill>
            <a:srgbClr val="0BB8F5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grpSp>
        <p:nvGrpSpPr>
          <p:cNvPr id="3" name="グループ化 7"/>
          <p:cNvGrpSpPr>
            <a:grpSpLocks/>
          </p:cNvGrpSpPr>
          <p:nvPr/>
        </p:nvGrpSpPr>
        <p:grpSpPr bwMode="auto">
          <a:xfrm>
            <a:off x="6119813" y="1052513"/>
            <a:ext cx="3024187" cy="2524125"/>
            <a:chOff x="5920178" y="1559102"/>
            <a:chExt cx="3023605" cy="2523762"/>
          </a:xfrm>
        </p:grpSpPr>
        <p:sp>
          <p:nvSpPr>
            <p:cNvPr id="6" name="爆発 1 5"/>
            <p:cNvSpPr/>
            <p:nvPr/>
          </p:nvSpPr>
          <p:spPr>
            <a:xfrm>
              <a:off x="5929322" y="1571612"/>
              <a:ext cx="3000364" cy="250033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58244" y="2357499"/>
              <a:ext cx="2214136" cy="70157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accent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逆転する</a:t>
              </a:r>
              <a:endParaRPr lang="en-US" altLang="ja-JP" sz="2000" dirty="0">
                <a:solidFill>
                  <a:schemeClr val="accent6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accent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可能性あり！</a:t>
              </a:r>
            </a:p>
          </p:txBody>
        </p:sp>
      </p:grp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258888" y="587692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rgbClr val="FF0066"/>
                </a:solidFill>
              </a:rPr>
              <a:t>※[	]</a:t>
            </a:r>
            <a:r>
              <a:rPr lang="ja-JP" altLang="en-US" sz="2000">
                <a:solidFill>
                  <a:srgbClr val="FF0066"/>
                </a:solidFill>
              </a:rPr>
              <a:t>内は前年度比</a:t>
            </a:r>
          </a:p>
        </p:txBody>
      </p:sp>
    </p:spTree>
    <p:custDataLst>
      <p:tags r:id="rId1"/>
    </p:custDataLst>
  </p:cSld>
  <p:clrMapOvr>
    <a:masterClrMapping/>
  </p:clrMapOvr>
  <p:transition advTm="9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5"/>
          <p:cNvSpPr txBox="1">
            <a:spLocks noChangeArrowheads="1"/>
          </p:cNvSpPr>
          <p:nvPr/>
        </p:nvSpPr>
        <p:spPr bwMode="auto">
          <a:xfrm>
            <a:off x="0" y="6546850"/>
            <a:ext cx="8893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1200">
                <a:latin typeface="Century Schoolbook" pitchFamily="18" charset="0"/>
                <a:ea typeface="ＭＳ Ｐ明朝" pitchFamily="18" charset="-128"/>
              </a:rPr>
              <a:t>出典：観光庁資料</a:t>
            </a:r>
          </a:p>
        </p:txBody>
      </p:sp>
      <p:sp>
        <p:nvSpPr>
          <p:cNvPr id="9221" name="テキスト ボックス 8"/>
          <p:cNvSpPr txBox="1">
            <a:spLocks noChangeArrowheads="1"/>
          </p:cNvSpPr>
          <p:nvPr/>
        </p:nvSpPr>
        <p:spPr bwMode="auto">
          <a:xfrm>
            <a:off x="900113" y="333375"/>
            <a:ext cx="5472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000">
                <a:solidFill>
                  <a:srgbClr val="FF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訪日外国人</a:t>
            </a:r>
            <a:r>
              <a:rPr lang="en-US" altLang="ja-JP" sz="4000">
                <a:solidFill>
                  <a:srgbClr val="FF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3000</a:t>
            </a:r>
            <a:r>
              <a:rPr lang="ja-JP" altLang="en-US" sz="4000">
                <a:solidFill>
                  <a:srgbClr val="FF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万人</a:t>
            </a:r>
          </a:p>
          <a:p>
            <a:pPr algn="ctr"/>
            <a:r>
              <a:rPr lang="ja-JP" altLang="en-US" sz="4000">
                <a:solidFill>
                  <a:srgbClr val="FF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へのロードマップ</a:t>
            </a:r>
          </a:p>
        </p:txBody>
      </p:sp>
      <p:sp>
        <p:nvSpPr>
          <p:cNvPr id="12295" name="テキスト ボックス 9"/>
          <p:cNvSpPr txBox="1">
            <a:spLocks noChangeArrowheads="1"/>
          </p:cNvSpPr>
          <p:nvPr/>
        </p:nvSpPr>
        <p:spPr bwMode="auto">
          <a:xfrm>
            <a:off x="144463" y="203200"/>
            <a:ext cx="755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100">
                <a:latin typeface="Century Schoolbook" pitchFamily="18" charset="0"/>
                <a:ea typeface="ＭＳ Ｐ明朝" pitchFamily="18" charset="-128"/>
              </a:rPr>
              <a:t>（万人）</a:t>
            </a:r>
          </a:p>
        </p:txBody>
      </p:sp>
      <p:graphicFrame>
        <p:nvGraphicFramePr>
          <p:cNvPr id="8" name="グラフ 7"/>
          <p:cNvGraphicFramePr/>
          <p:nvPr/>
        </p:nvGraphicFramePr>
        <p:xfrm>
          <a:off x="-1432723" y="463550"/>
          <a:ext cx="10509540" cy="668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7904163" y="250825"/>
            <a:ext cx="1081087" cy="711200"/>
            <a:chOff x="5888582" y="1124744"/>
            <a:chExt cx="1080120" cy="619125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5888582" y="1124744"/>
              <a:ext cx="1008747" cy="619125"/>
            </a:xfrm>
            <a:prstGeom prst="wedgeRoundRectCallout">
              <a:avLst>
                <a:gd name="adj1" fmla="val 36757"/>
                <a:gd name="adj2" fmla="val 9012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13" name="テキスト ボックス 9"/>
            <p:cNvSpPr txBox="1">
              <a:spLocks noChangeArrowheads="1"/>
            </p:cNvSpPr>
            <p:nvPr/>
          </p:nvSpPr>
          <p:spPr bwMode="auto">
            <a:xfrm>
              <a:off x="5888582" y="1282204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1200"/>
                <a:t>英国（６位）</a:t>
              </a:r>
              <a:endParaRPr lang="en-US" altLang="ja-JP" sz="1200"/>
            </a:p>
            <a:p>
              <a:pPr algn="ctr"/>
              <a:r>
                <a:rPr lang="en-US" altLang="ja-JP" sz="1200"/>
                <a:t>3019</a:t>
              </a:r>
              <a:endParaRPr lang="ja-JP" altLang="en-US" sz="1200"/>
            </a:p>
          </p:txBody>
        </p:sp>
      </p:grpSp>
      <p:grpSp>
        <p:nvGrpSpPr>
          <p:cNvPr id="3" name="グループ化 5"/>
          <p:cNvGrpSpPr>
            <a:grpSpLocks/>
          </p:cNvGrpSpPr>
          <p:nvPr/>
        </p:nvGrpSpPr>
        <p:grpSpPr bwMode="auto">
          <a:xfrm>
            <a:off x="4413250" y="2620963"/>
            <a:ext cx="936625" cy="682625"/>
            <a:chOff x="-2406290" y="3426072"/>
            <a:chExt cx="936625" cy="692522"/>
          </a:xfrm>
        </p:grpSpPr>
        <p:sp>
          <p:nvSpPr>
            <p:cNvPr id="5" name="角丸四角形吹き出し 4"/>
            <p:cNvSpPr/>
            <p:nvPr/>
          </p:nvSpPr>
          <p:spPr>
            <a:xfrm>
              <a:off x="-2406290" y="3426072"/>
              <a:ext cx="936625" cy="692522"/>
            </a:xfrm>
            <a:prstGeom prst="wedgeRoundRectCallout">
              <a:avLst>
                <a:gd name="adj1" fmla="val -11535"/>
                <a:gd name="adj2" fmla="val 8376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11" name="Text Box 11"/>
            <p:cNvSpPr txBox="1">
              <a:spLocks noChangeArrowheads="1"/>
            </p:cNvSpPr>
            <p:nvPr/>
          </p:nvSpPr>
          <p:spPr bwMode="auto">
            <a:xfrm>
              <a:off x="-2406290" y="3497695"/>
              <a:ext cx="93662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200"/>
                <a:t>タイ（</a:t>
              </a:r>
              <a:r>
                <a:rPr lang="en-US" altLang="ja-JP" sz="1200"/>
                <a:t>18</a:t>
              </a:r>
              <a:r>
                <a:rPr lang="ja-JP" altLang="en-US" sz="1200"/>
                <a:t>位）</a:t>
              </a:r>
            </a:p>
            <a:p>
              <a:pPr algn="ctr">
                <a:spcBef>
                  <a:spcPct val="50000"/>
                </a:spcBef>
              </a:pPr>
              <a:r>
                <a:rPr lang="ja-JP" altLang="en-US" sz="1200"/>
                <a:t>１４３３</a:t>
              </a:r>
            </a:p>
          </p:txBody>
        </p:sp>
      </p:grp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3208338" y="3355975"/>
            <a:ext cx="1296987" cy="649288"/>
            <a:chOff x="2987675" y="3500438"/>
            <a:chExt cx="1296988" cy="649287"/>
          </a:xfrm>
        </p:grpSpPr>
        <p:sp>
          <p:nvSpPr>
            <p:cNvPr id="12308" name="AutoShape 12"/>
            <p:cNvSpPr>
              <a:spLocks noChangeArrowheads="1"/>
            </p:cNvSpPr>
            <p:nvPr/>
          </p:nvSpPr>
          <p:spPr bwMode="auto">
            <a:xfrm>
              <a:off x="3132138" y="3500438"/>
              <a:ext cx="1008062" cy="649287"/>
            </a:xfrm>
            <a:prstGeom prst="wedgeRectCallout">
              <a:avLst>
                <a:gd name="adj1" fmla="val 16338"/>
                <a:gd name="adj2" fmla="val 7847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/>
            </a:p>
          </p:txBody>
        </p:sp>
        <p:sp>
          <p:nvSpPr>
            <p:cNvPr id="12309" name="Text Box 13"/>
            <p:cNvSpPr txBox="1">
              <a:spLocks noChangeArrowheads="1"/>
            </p:cNvSpPr>
            <p:nvPr/>
          </p:nvSpPr>
          <p:spPr bwMode="auto">
            <a:xfrm>
              <a:off x="2987675" y="3500438"/>
              <a:ext cx="1296988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400">
                  <a:solidFill>
                    <a:srgbClr val="FF01C9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目標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400">
                  <a:solidFill>
                    <a:srgbClr val="FF01C9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1000</a:t>
              </a:r>
              <a:r>
                <a:rPr lang="ja-JP" altLang="en-US" sz="1400">
                  <a:solidFill>
                    <a:srgbClr val="FF01C9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万人</a:t>
              </a:r>
            </a:p>
          </p:txBody>
        </p:sp>
      </p:grpSp>
      <p:grpSp>
        <p:nvGrpSpPr>
          <p:cNvPr id="6" name="グループ化 2"/>
          <p:cNvGrpSpPr>
            <a:grpSpLocks/>
          </p:cNvGrpSpPr>
          <p:nvPr/>
        </p:nvGrpSpPr>
        <p:grpSpPr bwMode="auto">
          <a:xfrm>
            <a:off x="989013" y="4014788"/>
            <a:ext cx="1441450" cy="647700"/>
            <a:chOff x="1042988" y="3860800"/>
            <a:chExt cx="1441450" cy="647700"/>
          </a:xfrm>
        </p:grpSpPr>
        <p:sp>
          <p:nvSpPr>
            <p:cNvPr id="12306" name="AutoShape 14"/>
            <p:cNvSpPr>
              <a:spLocks noChangeArrowheads="1"/>
            </p:cNvSpPr>
            <p:nvPr/>
          </p:nvSpPr>
          <p:spPr bwMode="auto">
            <a:xfrm>
              <a:off x="1042988" y="3860800"/>
              <a:ext cx="1368425" cy="647700"/>
            </a:xfrm>
            <a:prstGeom prst="wedgeRectCallout">
              <a:avLst>
                <a:gd name="adj1" fmla="val -31093"/>
                <a:gd name="adj2" fmla="val 884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/>
            </a:p>
          </p:txBody>
        </p:sp>
        <p:sp>
          <p:nvSpPr>
            <p:cNvPr id="12307" name="Text Box 15"/>
            <p:cNvSpPr txBox="1">
              <a:spLocks noChangeArrowheads="1"/>
            </p:cNvSpPr>
            <p:nvPr/>
          </p:nvSpPr>
          <p:spPr bwMode="auto">
            <a:xfrm>
              <a:off x="1042988" y="4005263"/>
              <a:ext cx="1441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200"/>
                <a:t>ビジット・ジャパン・キャンペーン開始</a:t>
              </a:r>
              <a:endParaRPr lang="en-US" altLang="ja-JP" sz="1200"/>
            </a:p>
          </p:txBody>
        </p:sp>
      </p:grpSp>
      <p:grpSp>
        <p:nvGrpSpPr>
          <p:cNvPr id="7" name="グループ化 13"/>
          <p:cNvGrpSpPr>
            <a:grpSpLocks/>
          </p:cNvGrpSpPr>
          <p:nvPr/>
        </p:nvGrpSpPr>
        <p:grpSpPr bwMode="auto">
          <a:xfrm>
            <a:off x="4630738" y="4573588"/>
            <a:ext cx="2376487" cy="695325"/>
            <a:chOff x="4500563" y="4581525"/>
            <a:chExt cx="2376487" cy="695325"/>
          </a:xfrm>
        </p:grpSpPr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5219700" y="4581525"/>
              <a:ext cx="865188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4500563" y="4652963"/>
              <a:ext cx="2376487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400">
                  <a:solidFill>
                    <a:srgbClr val="E31D64"/>
                  </a:solidFill>
                  <a:ea typeface="HGS創英角ﾎﾟｯﾌﾟ体" pitchFamily="50" charset="-128"/>
                </a:rPr>
                <a:t>アジアを</a:t>
              </a:r>
            </a:p>
            <a:p>
              <a:pPr algn="ctr">
                <a:spcBef>
                  <a:spcPct val="50000"/>
                </a:spcBef>
              </a:pPr>
              <a:r>
                <a:rPr lang="ja-JP" altLang="en-US" sz="1400">
                  <a:solidFill>
                    <a:srgbClr val="E31D64"/>
                  </a:solidFill>
                  <a:ea typeface="HGS創英角ﾎﾟｯﾌﾟ体" pitchFamily="50" charset="-128"/>
                </a:rPr>
                <a:t>ターゲット</a:t>
              </a:r>
              <a:r>
                <a:rPr lang="en-US" altLang="ja-JP" sz="1400">
                  <a:solidFill>
                    <a:srgbClr val="E31D64"/>
                  </a:solidFill>
                  <a:ea typeface="HGS創英角ﾎﾟｯﾌﾟ体" pitchFamily="50" charset="-128"/>
                </a:rPr>
                <a:t>!!</a:t>
              </a:r>
            </a:p>
          </p:txBody>
        </p:sp>
      </p:grpSp>
      <p:grpSp>
        <p:nvGrpSpPr>
          <p:cNvPr id="10" name="グループ化 15"/>
          <p:cNvGrpSpPr>
            <a:grpSpLocks/>
          </p:cNvGrpSpPr>
          <p:nvPr/>
        </p:nvGrpSpPr>
        <p:grpSpPr bwMode="auto">
          <a:xfrm>
            <a:off x="6478588" y="1217613"/>
            <a:ext cx="1152525" cy="576262"/>
            <a:chOff x="6300998" y="1844824"/>
            <a:chExt cx="1152103" cy="576262"/>
          </a:xfrm>
        </p:grpSpPr>
        <p:grpSp>
          <p:nvGrpSpPr>
            <p:cNvPr id="12300" name="グループ化 6"/>
            <p:cNvGrpSpPr>
              <a:grpSpLocks/>
            </p:cNvGrpSpPr>
            <p:nvPr/>
          </p:nvGrpSpPr>
          <p:grpSpPr bwMode="auto">
            <a:xfrm>
              <a:off x="6372225" y="1844824"/>
              <a:ext cx="936625" cy="576262"/>
              <a:chOff x="6156325" y="1658938"/>
              <a:chExt cx="936625" cy="576262"/>
            </a:xfrm>
          </p:grpSpPr>
          <p:sp>
            <p:nvSpPr>
              <p:cNvPr id="12302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6156325" y="1773238"/>
                <a:ext cx="935038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ja-JP" altLang="en-US" sz="1200">
                    <a:latin typeface="ＭＳ Ｐゴシック" pitchFamily="50" charset="-128"/>
                  </a:rPr>
                  <a:t>ドイツ（</a:t>
                </a:r>
                <a:r>
                  <a:rPr lang="en-US" altLang="ja-JP" sz="1200">
                    <a:latin typeface="ＭＳ Ｐゴシック" pitchFamily="50" charset="-128"/>
                  </a:rPr>
                  <a:t>9</a:t>
                </a:r>
                <a:r>
                  <a:rPr lang="ja-JP" altLang="en-US" sz="1200">
                    <a:latin typeface="ＭＳ Ｐゴシック" pitchFamily="50" charset="-128"/>
                  </a:rPr>
                  <a:t>位）</a:t>
                </a:r>
                <a:endParaRPr lang="en-US" altLang="ja-JP" sz="1200">
                  <a:latin typeface="ＭＳ Ｐゴシック" pitchFamily="50" charset="-128"/>
                </a:endParaRPr>
              </a:p>
              <a:p>
                <a:pPr algn="ctr"/>
                <a:r>
                  <a:rPr lang="en-US" altLang="ja-JP" sz="1200">
                    <a:latin typeface="ＭＳ Ｐゴシック" pitchFamily="50" charset="-128"/>
                  </a:rPr>
                  <a:t>2487</a:t>
                </a:r>
                <a:endParaRPr lang="ja-JP" altLang="en-US" sz="1200">
                  <a:latin typeface="ＭＳ Ｐゴシック" pitchFamily="50" charset="-128"/>
                </a:endParaRPr>
              </a:p>
            </p:txBody>
          </p:sp>
          <p:sp>
            <p:nvSpPr>
              <p:cNvPr id="11" name="角丸四角形吹き出し 10"/>
              <p:cNvSpPr/>
              <p:nvPr/>
            </p:nvSpPr>
            <p:spPr>
              <a:xfrm>
                <a:off x="6156509" y="1658938"/>
                <a:ext cx="936282" cy="576262"/>
              </a:xfrm>
              <a:prstGeom prst="wedgeRoundRectCallout">
                <a:avLst>
                  <a:gd name="adj1" fmla="val 12445"/>
                  <a:gd name="adj2" fmla="val 90531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12301" name="テキスト ボックス 14"/>
            <p:cNvSpPr txBox="1">
              <a:spLocks noChangeArrowheads="1"/>
            </p:cNvSpPr>
            <p:nvPr/>
          </p:nvSpPr>
          <p:spPr bwMode="auto">
            <a:xfrm>
              <a:off x="6300998" y="1902122"/>
              <a:ext cx="11521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1200"/>
                <a:t>ドイツ（９位）</a:t>
              </a:r>
              <a:endParaRPr lang="en-US" altLang="ja-JP" sz="1200"/>
            </a:p>
            <a:p>
              <a:pPr algn="ctr"/>
              <a:r>
                <a:rPr lang="en-US" altLang="ja-JP" sz="1200"/>
                <a:t>2487</a:t>
              </a:r>
              <a:endParaRPr lang="ja-JP" altLang="en-US" sz="1200"/>
            </a:p>
          </p:txBody>
        </p:sp>
      </p:grpSp>
    </p:spTree>
    <p:custDataLst>
      <p:tags r:id="rId1"/>
    </p:custDataLst>
  </p:cSld>
  <p:clrMapOvr>
    <a:masterClrMapping/>
  </p:clrMapOvr>
  <p:transition advTm="137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7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8|0.7|0.8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8|0.5|0.6|0.9|0.7|0.7|0.8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5|0.7|1.2|0.6|0.7|0.6|0.6|1.1|0.7|0.7|0.8|0.6|0.6|0.5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3_雪藤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雪藤">
    <a:dk1>
      <a:sysClr val="windowText" lastClr="000000"/>
    </a:dk1>
    <a:lt1>
      <a:sysClr val="window" lastClr="FFFFFF"/>
    </a:lt1>
    <a:dk2>
      <a:srgbClr val="000049"/>
    </a:dk2>
    <a:lt2>
      <a:srgbClr val="E3E8FF"/>
    </a:lt2>
    <a:accent1>
      <a:srgbClr val="947098"/>
    </a:accent1>
    <a:accent2>
      <a:srgbClr val="809E90"/>
    </a:accent2>
    <a:accent3>
      <a:srgbClr val="7574AC"/>
    </a:accent3>
    <a:accent4>
      <a:srgbClr val="A4715D"/>
    </a:accent4>
    <a:accent5>
      <a:srgbClr val="9E9E78"/>
    </a:accent5>
    <a:accent6>
      <a:srgbClr val="6079A4"/>
    </a:accent6>
    <a:hlink>
      <a:srgbClr val="0000FF"/>
    </a:hlink>
    <a:folHlink>
      <a:srgbClr val="800080"/>
    </a:folHlink>
  </a:clrScheme>
  <a:fontScheme name="雪藤">
    <a:majorFont>
      <a:latin typeface="Bookman Old Style"/>
      <a:ea typeface=""/>
      <a:cs typeface=""/>
      <a:font script="Jpan" typeface="HGP明朝E"/>
      <a:font script="Hang" typeface="돋움"/>
      <a:font script="Hans" typeface="黑体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方正舒体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雪藤">
    <a:fillStyleLst>
      <a:solidFill>
        <a:schemeClr val="phClr">
          <a:tint val="100000"/>
        </a:schemeClr>
      </a:solidFill>
      <a:gradFill>
        <a:gsLst>
          <a:gs pos="0">
            <a:schemeClr val="phClr">
              <a:sat val="13000"/>
              <a:lum val="79000"/>
            </a:schemeClr>
          </a:gs>
          <a:gs pos="100000">
            <a:schemeClr val="phClr">
              <a:sat val="100000"/>
              <a:lum val="95000"/>
            </a:schemeClr>
          </a:gs>
        </a:gsLst>
        <a:lin ang="5400000" scaled="1"/>
      </a:gradFill>
      <a:blipFill>
        <a:blip xmlns:r="http://schemas.openxmlformats.org/officeDocument/2006/relationships" r:embed="rId1">
          <a:duotone>
            <a:srgbClr val="FFFFFF"/>
            <a:schemeClr val="phClr">
              <a:tint val="100000"/>
            </a:schemeClr>
          </a:duotone>
        </a:blip>
      </a:blipFill>
    </a:fillStyleLst>
    <a:lnStyleLst>
      <a:ln w="9525">
        <a:solidFill>
          <a:schemeClr val="phClr">
            <a:alpha val="100000"/>
          </a:schemeClr>
        </a:solidFill>
        <a:prstDash val="solid"/>
      </a:ln>
      <a:ln w="12700">
        <a:solidFill>
          <a:schemeClr val="phClr">
            <a:alpha val="100000"/>
          </a:schemeClr>
        </a:solidFill>
        <a:prstDash val="solid"/>
      </a:ln>
      <a:ln w="38100">
        <a:solidFill>
          <a:schemeClr val="phClr">
            <a:alpha val="100000"/>
          </a:schemeClr>
        </a:solidFill>
        <a:prstDash val="solid"/>
      </a:ln>
    </a:lnStyleLst>
    <a:effectStyleLst>
      <a:effectStyle>
        <a:effectLst/>
      </a:effectStyle>
      <a:effectStyle>
        <a:effectLst>
          <a:glow rad="101600">
            <a:schemeClr val="phClr">
              <a:alpha val="10000"/>
            </a:schemeClr>
          </a:glow>
          <a:outerShdw blurRad="50800" dist="50800" dir="5400000" algn="tl">
            <a:srgbClr val="7D7D7D">
              <a:alpha val="65000"/>
            </a:srgbClr>
          </a:outerShdw>
        </a:effectLst>
        <a:scene3d>
          <a:camera prst="perspectiveFront"/>
          <a:lightRig rig="threePt" dir="t">
            <a:rot lat="0" lon="0" rev="18900000"/>
          </a:lightRig>
        </a:scene3d>
        <a:sp3d/>
      </a:effectStyle>
      <a:effectStyle>
        <a:effectLst>
          <a:glow rad="101600">
            <a:schemeClr val="phClr">
              <a:alpha val="15000"/>
            </a:schemeClr>
          </a:glow>
          <a:outerShdw blurRad="50800" dist="50800" dir="5400000" algn="tl">
            <a:srgbClr val="7D7D7D">
              <a:alpha val="65000"/>
            </a:srgbClr>
          </a:outerShdw>
        </a:effectLst>
        <a:scene3d>
          <a:camera prst="perspectiveFront" fov="0"/>
          <a:lightRig rig="glow" dir="t">
            <a:rot lat="0" lon="0" rev="2700000"/>
          </a:lightRig>
        </a:scene3d>
        <a:sp3d>
          <a:bevelT w="342900" h="38100" prst="softRound"/>
          <a:bevelB w="342900" h="38100" prst="softRound"/>
          <a:contourClr>
            <a:srgbClr val="000000"/>
          </a:contourClr>
        </a:sp3d>
      </a:effectStyle>
    </a:effectStyleLst>
    <a:bgFillStyleLst>
      <a:solidFill>
        <a:schemeClr val="phClr">
          <a:tint val="100000"/>
        </a:schemeClr>
      </a:solidFill>
      <a:gradFill>
        <a:gsLst>
          <a:gs pos="0">
            <a:schemeClr val="phClr">
              <a:sat val="0"/>
              <a:lum val="100000"/>
            </a:schemeClr>
          </a:gs>
          <a:gs pos="100000">
            <a:schemeClr val="phClr">
              <a:sat val="100000"/>
              <a:lum val="90000"/>
            </a:schemeClr>
          </a:gs>
        </a:gsLst>
        <a:lin ang="16200000" scaled="1"/>
      </a:gradFill>
      <a:blipFill rotWithShape="0">
        <a:blip xmlns:r="http://schemas.openxmlformats.org/officeDocument/2006/relationships" r:embed="rId2">
          <a:duotone>
            <a:schemeClr val="phClr">
              <a:shade val="28000"/>
              <a:satMod val="250000"/>
            </a:schemeClr>
            <a:schemeClr val="phClr">
              <a:tint val="92350"/>
              <a:satMod val="150000"/>
            </a:schemeClr>
          </a:duotone>
        </a:blip>
        <a:srcRect/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雪藤">
    <a:dk1>
      <a:sysClr val="windowText" lastClr="000000"/>
    </a:dk1>
    <a:lt1>
      <a:sysClr val="window" lastClr="FFFFFF"/>
    </a:lt1>
    <a:dk2>
      <a:srgbClr val="000049"/>
    </a:dk2>
    <a:lt2>
      <a:srgbClr val="E3E8FF"/>
    </a:lt2>
    <a:accent1>
      <a:srgbClr val="947098"/>
    </a:accent1>
    <a:accent2>
      <a:srgbClr val="809E90"/>
    </a:accent2>
    <a:accent3>
      <a:srgbClr val="7574AC"/>
    </a:accent3>
    <a:accent4>
      <a:srgbClr val="A4715D"/>
    </a:accent4>
    <a:accent5>
      <a:srgbClr val="9E9E78"/>
    </a:accent5>
    <a:accent6>
      <a:srgbClr val="6079A4"/>
    </a:accent6>
    <a:hlink>
      <a:srgbClr val="0000FF"/>
    </a:hlink>
    <a:folHlink>
      <a:srgbClr val="800080"/>
    </a:folHlink>
  </a:clrScheme>
  <a:fontScheme name="雪藤">
    <a:majorFont>
      <a:latin typeface="Bookman Old Style"/>
      <a:ea typeface=""/>
      <a:cs typeface=""/>
      <a:font script="Jpan" typeface="HGP明朝E"/>
      <a:font script="Hang" typeface="돋움"/>
      <a:font script="Hans" typeface="黑体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方正舒体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雪藤">
    <a:fillStyleLst>
      <a:solidFill>
        <a:schemeClr val="phClr">
          <a:tint val="100000"/>
        </a:schemeClr>
      </a:solidFill>
      <a:gradFill>
        <a:gsLst>
          <a:gs pos="0">
            <a:schemeClr val="phClr">
              <a:sat val="13000"/>
              <a:lum val="79000"/>
            </a:schemeClr>
          </a:gs>
          <a:gs pos="100000">
            <a:schemeClr val="phClr">
              <a:sat val="100000"/>
              <a:lum val="95000"/>
            </a:schemeClr>
          </a:gs>
        </a:gsLst>
        <a:lin ang="5400000" scaled="1"/>
      </a:gradFill>
      <a:blipFill>
        <a:blip xmlns:r="http://schemas.openxmlformats.org/officeDocument/2006/relationships" r:embed="rId1">
          <a:duotone>
            <a:srgbClr val="FFFFFF"/>
            <a:schemeClr val="phClr">
              <a:tint val="100000"/>
            </a:schemeClr>
          </a:duotone>
        </a:blip>
      </a:blipFill>
    </a:fillStyleLst>
    <a:lnStyleLst>
      <a:ln w="9525">
        <a:solidFill>
          <a:schemeClr val="phClr">
            <a:alpha val="100000"/>
          </a:schemeClr>
        </a:solidFill>
        <a:prstDash val="solid"/>
      </a:ln>
      <a:ln w="12700">
        <a:solidFill>
          <a:schemeClr val="phClr">
            <a:alpha val="100000"/>
          </a:schemeClr>
        </a:solidFill>
        <a:prstDash val="solid"/>
      </a:ln>
      <a:ln w="38100">
        <a:solidFill>
          <a:schemeClr val="phClr">
            <a:alpha val="100000"/>
          </a:schemeClr>
        </a:solidFill>
        <a:prstDash val="solid"/>
      </a:ln>
    </a:lnStyleLst>
    <a:effectStyleLst>
      <a:effectStyle>
        <a:effectLst/>
      </a:effectStyle>
      <a:effectStyle>
        <a:effectLst>
          <a:glow rad="101600">
            <a:schemeClr val="phClr">
              <a:alpha val="10000"/>
            </a:schemeClr>
          </a:glow>
          <a:outerShdw blurRad="50800" dist="50800" dir="5400000" algn="tl">
            <a:srgbClr val="7D7D7D">
              <a:alpha val="65000"/>
            </a:srgbClr>
          </a:outerShdw>
        </a:effectLst>
        <a:scene3d>
          <a:camera prst="perspectiveFront"/>
          <a:lightRig rig="threePt" dir="t">
            <a:rot lat="0" lon="0" rev="18900000"/>
          </a:lightRig>
        </a:scene3d>
        <a:sp3d/>
      </a:effectStyle>
      <a:effectStyle>
        <a:effectLst>
          <a:glow rad="101600">
            <a:schemeClr val="phClr">
              <a:alpha val="15000"/>
            </a:schemeClr>
          </a:glow>
          <a:outerShdw blurRad="50800" dist="50800" dir="5400000" algn="tl">
            <a:srgbClr val="7D7D7D">
              <a:alpha val="65000"/>
            </a:srgbClr>
          </a:outerShdw>
        </a:effectLst>
        <a:scene3d>
          <a:camera prst="perspectiveFront" fov="0"/>
          <a:lightRig rig="glow" dir="t">
            <a:rot lat="0" lon="0" rev="2700000"/>
          </a:lightRig>
        </a:scene3d>
        <a:sp3d>
          <a:bevelT w="342900" h="38100" prst="softRound"/>
          <a:bevelB w="342900" h="38100" prst="softRound"/>
          <a:contourClr>
            <a:srgbClr val="000000"/>
          </a:contourClr>
        </a:sp3d>
      </a:effectStyle>
    </a:effectStyleLst>
    <a:bgFillStyleLst>
      <a:solidFill>
        <a:schemeClr val="phClr">
          <a:tint val="100000"/>
        </a:schemeClr>
      </a:solidFill>
      <a:gradFill>
        <a:gsLst>
          <a:gs pos="0">
            <a:schemeClr val="phClr">
              <a:sat val="0"/>
              <a:lum val="100000"/>
            </a:schemeClr>
          </a:gs>
          <a:gs pos="100000">
            <a:schemeClr val="phClr">
              <a:sat val="100000"/>
              <a:lum val="90000"/>
            </a:schemeClr>
          </a:gs>
        </a:gsLst>
        <a:lin ang="16200000" scaled="1"/>
      </a:gradFill>
      <a:blipFill rotWithShape="0">
        <a:blip xmlns:r="http://schemas.openxmlformats.org/officeDocument/2006/relationships" r:embed="rId2">
          <a:duotone>
            <a:schemeClr val="phClr">
              <a:shade val="28000"/>
              <a:satMod val="250000"/>
            </a:schemeClr>
            <a:schemeClr val="phClr">
              <a:tint val="92350"/>
              <a:satMod val="150000"/>
            </a:schemeClr>
          </a:duotone>
        </a:blip>
        <a:srcRect/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1274</TotalTime>
  <Words>459</Words>
  <Application>Microsoft Office PowerPoint</Application>
  <PresentationFormat>画面に合わせる (4:3)</PresentationFormat>
  <Paragraphs>130</Paragraphs>
  <Slides>17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Arial</vt:lpstr>
      <vt:lpstr>ＭＳ Ｐゴシック</vt:lpstr>
      <vt:lpstr>Calibri</vt:lpstr>
      <vt:lpstr>ＭＳ Ｐ明朝</vt:lpstr>
      <vt:lpstr>Wingdings</vt:lpstr>
      <vt:lpstr>HGS創英角ﾎﾟｯﾌﾟ体</vt:lpstr>
      <vt:lpstr>HGP創英角ﾎﾟｯﾌﾟ体</vt:lpstr>
      <vt:lpstr>AR PＰＯＰ５H</vt:lpstr>
      <vt:lpstr>HGPｺﾞｼｯｸE</vt:lpstr>
      <vt:lpstr>Century Schoolbook</vt:lpstr>
      <vt:lpstr>標準デザイン</vt:lpstr>
      <vt:lpstr>3_雪藤</vt:lpstr>
      <vt:lpstr>　訪日外国人を増やそう！ ～繋がる人間の輪～</vt:lpstr>
      <vt:lpstr>スライド 2</vt:lpstr>
      <vt:lpstr>◆目次◆</vt:lpstr>
      <vt:lpstr>国土交通省・観光庁</vt:lpstr>
      <vt:lpstr>ビジットジャパンキャンペーン</vt:lpstr>
      <vt:lpstr>スライド 6</vt:lpstr>
      <vt:lpstr>訪日外国人旅行者の推移</vt:lpstr>
      <vt:lpstr>国・地域別訪日外国人旅行者数の割合</vt:lpstr>
      <vt:lpstr>スライド 9</vt:lpstr>
      <vt:lpstr>提案</vt:lpstr>
      <vt:lpstr>スライド 11</vt:lpstr>
      <vt:lpstr>スライド 12</vt:lpstr>
      <vt:lpstr>今後の展開</vt:lpstr>
      <vt:lpstr>PR力が高まると…</vt:lpstr>
      <vt:lpstr>スライド 15</vt:lpstr>
      <vt:lpstr>参考URL・協力</vt:lpstr>
      <vt:lpstr>ありがとうございました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bunriguest</dc:creator>
  <cp:lastModifiedBy>kitagawa</cp:lastModifiedBy>
  <cp:revision>77</cp:revision>
  <cp:lastPrinted>2010-09-28T07:09:05Z</cp:lastPrinted>
  <dcterms:created xsi:type="dcterms:W3CDTF">2010-09-02T11:40:20Z</dcterms:created>
  <dcterms:modified xsi:type="dcterms:W3CDTF">2010-09-30T08:51:24Z</dcterms:modified>
</cp:coreProperties>
</file>