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3"/>
  </p:notesMasterIdLst>
  <p:sldIdLst>
    <p:sldId id="313" r:id="rId2"/>
    <p:sldId id="321" r:id="rId3"/>
    <p:sldId id="319" r:id="rId4"/>
    <p:sldId id="317" r:id="rId5"/>
    <p:sldId id="316" r:id="rId6"/>
    <p:sldId id="261" r:id="rId7"/>
    <p:sldId id="263" r:id="rId8"/>
    <p:sldId id="270" r:id="rId9"/>
    <p:sldId id="322" r:id="rId10"/>
    <p:sldId id="264" r:id="rId11"/>
    <p:sldId id="269" r:id="rId12"/>
    <p:sldId id="323" r:id="rId13"/>
    <p:sldId id="268" r:id="rId14"/>
    <p:sldId id="267" r:id="rId15"/>
    <p:sldId id="266" r:id="rId16"/>
    <p:sldId id="265" r:id="rId17"/>
    <p:sldId id="312" r:id="rId18"/>
    <p:sldId id="273" r:id="rId19"/>
    <p:sldId id="274" r:id="rId20"/>
    <p:sldId id="275" r:id="rId21"/>
    <p:sldId id="320" r:id="rId22"/>
  </p:sldIdLst>
  <p:sldSz cx="9144000" cy="6858000" type="screen4x3"/>
  <p:notesSz cx="6635750" cy="9766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BB9B"/>
    <a:srgbClr val="0099FF"/>
    <a:srgbClr val="996600"/>
    <a:srgbClr val="FF99FF"/>
    <a:srgbClr val="FF99CC"/>
    <a:srgbClr val="FF66FF"/>
    <a:srgbClr val="FF33CC"/>
    <a:srgbClr val="4432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7" autoAdjust="0"/>
    <p:restoredTop sz="94622"/>
  </p:normalViewPr>
  <p:slideViewPr>
    <p:cSldViewPr snapToGrid="0" snapToObjects="1">
      <p:cViewPr varScale="1">
        <p:scale>
          <a:sx n="114" d="100"/>
          <a:sy n="114" d="100"/>
        </p:scale>
        <p:origin x="1446" y="96"/>
      </p:cViewPr>
      <p:guideLst>
        <p:guide orient="horz" pos="2137"/>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nikkeibp1969-my.sharepoint.com/personal/akitajim_nikkeibp_co_jp/Documents/100_&#12356;&#12429;&#12356;&#12429;/03_&#20491;&#20154;&#20381;&#38972;/&#31282;&#30000;/20190124/NikkeiLUXE_MEDIA%20GUIDE_201811%20(2).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nikkeibp1969-my.sharepoint.com/personal/akitajim_nikkeibp_co_jp/Documents/100_&#12356;&#12429;&#12356;&#12429;/03_&#20491;&#20154;&#20381;&#38972;/&#31282;&#30000;/20190124/NikkeiLUXE_MEDIA%20GUIDE_201811%2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solidFill>
              <a:schemeClr val="bg2">
                <a:lumMod val="50000"/>
                <a:alpha val="58000"/>
              </a:schemeClr>
            </a:solidFill>
            <a:ln>
              <a:noFill/>
            </a:ln>
            <a:effectLst>
              <a:outerShdw blurRad="50800" dist="38100" dir="2700000" algn="tl" rotWithShape="0">
                <a:prstClr val="black">
                  <a:alpha val="40000"/>
                </a:prstClr>
              </a:outerShdw>
            </a:effectLst>
            <a:sp3d/>
          </c:spPr>
          <c:invertIfNegative val="0"/>
          <c:cat>
            <c:strRef>
              <c:f>Sheet1!$A$2:$A$11</c:f>
              <c:strCache>
                <c:ptCount val="10"/>
                <c:pt idx="0">
                  <c:v>1　ファッションは自分らしさを表現する手段のひとつである</c:v>
                </c:pt>
                <c:pt idx="1">
                  <c:v>2　会う人や行く場所によってファッションのイメージを使い分けする</c:v>
                </c:pt>
                <c:pt idx="2">
                  <c:v>3　年相応のおしゃれを心がけている</c:v>
                </c:pt>
                <c:pt idx="3">
                  <c:v>4　自分をより魅力的に見せるためにおしゃれをする</c:v>
                </c:pt>
                <c:pt idx="4">
                  <c:v>5　ファッションが好きだ</c:v>
                </c:pt>
                <c:pt idx="5">
                  <c:v>6　仕事とプライベートなど、気分を切り替えるためにおしゃれをする</c:v>
                </c:pt>
                <c:pt idx="6">
                  <c:v>7　ファッションの好みははっきりしている方だ</c:v>
                </c:pt>
                <c:pt idx="7">
                  <c:v>8　値段に関わらずいろいろなアイテムを持っておしゃれを楽しむ方だ</c:v>
                </c:pt>
                <c:pt idx="8">
                  <c:v>9　流行に遅れないよう心がけている</c:v>
                </c:pt>
                <c:pt idx="9">
                  <c:v>10 モデルや有名人が身につけたアイテムが欲しくなることがある</c:v>
                </c:pt>
              </c:strCache>
            </c:strRef>
          </c:cat>
          <c:val>
            <c:numRef>
              <c:f>Sheet1!$B$2:$B$11</c:f>
              <c:numCache>
                <c:formatCode>###0.0;###0.0</c:formatCode>
                <c:ptCount val="10"/>
                <c:pt idx="0">
                  <c:v>72.8</c:v>
                </c:pt>
                <c:pt idx="1">
                  <c:v>62.8</c:v>
                </c:pt>
                <c:pt idx="2">
                  <c:v>55.3</c:v>
                </c:pt>
                <c:pt idx="3">
                  <c:v>51.9</c:v>
                </c:pt>
                <c:pt idx="4">
                  <c:v>48.8</c:v>
                </c:pt>
                <c:pt idx="5">
                  <c:v>48.4</c:v>
                </c:pt>
                <c:pt idx="6">
                  <c:v>45</c:v>
                </c:pt>
                <c:pt idx="7">
                  <c:v>38.4</c:v>
                </c:pt>
                <c:pt idx="8">
                  <c:v>21.3</c:v>
                </c:pt>
                <c:pt idx="9">
                  <c:v>20.6</c:v>
                </c:pt>
              </c:numCache>
            </c:numRef>
          </c:val>
          <c:extLst>
            <c:ext xmlns:c16="http://schemas.microsoft.com/office/drawing/2014/chart" uri="{C3380CC4-5D6E-409C-BE32-E72D297353CC}">
              <c16:uniqueId val="{00000000-FA0B-4B8E-8787-97E2B1E44405}"/>
            </c:ext>
          </c:extLst>
        </c:ser>
        <c:dLbls>
          <c:showLegendKey val="0"/>
          <c:showVal val="0"/>
          <c:showCatName val="0"/>
          <c:showSerName val="0"/>
          <c:showPercent val="0"/>
          <c:showBubbleSize val="0"/>
        </c:dLbls>
        <c:gapWidth val="75"/>
        <c:shape val="box"/>
        <c:axId val="632412160"/>
        <c:axId val="751777808"/>
        <c:axId val="0"/>
      </c:bar3DChart>
      <c:catAx>
        <c:axId val="632412160"/>
        <c:scaling>
          <c:orientation val="maxMin"/>
        </c:scaling>
        <c:delete val="1"/>
        <c:axPos val="l"/>
        <c:numFmt formatCode="General" sourceLinked="1"/>
        <c:majorTickMark val="none"/>
        <c:minorTickMark val="none"/>
        <c:tickLblPos val="nextTo"/>
        <c:crossAx val="751777808"/>
        <c:crosses val="autoZero"/>
        <c:auto val="1"/>
        <c:lblAlgn val="ctr"/>
        <c:lblOffset val="100"/>
        <c:noMultiLvlLbl val="0"/>
      </c:catAx>
      <c:valAx>
        <c:axId val="751777808"/>
        <c:scaling>
          <c:orientation val="minMax"/>
        </c:scaling>
        <c:delete val="0"/>
        <c:axPos val="t"/>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ea"/>
                <a:ea typeface="+mn-ea"/>
                <a:cs typeface="+mn-cs"/>
              </a:defRPr>
            </a:pPr>
            <a:endParaRPr lang="ja-JP"/>
          </a:p>
        </c:txPr>
        <c:crossAx val="6324121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ea"/>
          <a:ea typeface="+mn-ea"/>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solidFill>
              <a:schemeClr val="bg2">
                <a:lumMod val="50000"/>
                <a:alpha val="58000"/>
              </a:schemeClr>
            </a:solidFill>
            <a:ln>
              <a:noFill/>
            </a:ln>
            <a:effectLst>
              <a:outerShdw blurRad="50800" dist="38100" dir="2700000" algn="tl" rotWithShape="0">
                <a:prstClr val="black">
                  <a:alpha val="40000"/>
                </a:prstClr>
              </a:outerShdw>
            </a:effectLst>
            <a:sp3d/>
          </c:spPr>
          <c:invertIfNegative val="0"/>
          <c:cat>
            <c:strRef>
              <c:f>Sheet1!$A$16:$A$25</c:f>
              <c:strCache>
                <c:ptCount val="10"/>
                <c:pt idx="0">
                  <c:v>1　機能や成分にこだわりがある</c:v>
                </c:pt>
                <c:pt idx="1">
                  <c:v>2　化粧品を買うときは自分で自由に選べる方がよい</c:v>
                </c:pt>
                <c:pt idx="2">
                  <c:v>3　添加物の少ない化粧品を選ぶほうだ</c:v>
                </c:pt>
                <c:pt idx="3">
                  <c:v>4　特別な機能や効果がある化粧品は値段が高くても買うことがある</c:v>
                </c:pt>
                <c:pt idx="4">
                  <c:v>5　いつも使う化粧品のブランドは決めている</c:v>
                </c:pt>
                <c:pt idx="5">
                  <c:v>6　店頭でスタッフに相談したほうが安心して買える</c:v>
                </c:pt>
                <c:pt idx="6">
                  <c:v>7　イメージも大事だと思う</c:v>
                </c:pt>
                <c:pt idx="7">
                  <c:v>8　メイクは自己表現の重要アイテムだ</c:v>
                </c:pt>
                <c:pt idx="8">
                  <c:v>9　オーガニックの化粧品を選ぶほうだ</c:v>
                </c:pt>
                <c:pt idx="9">
                  <c:v>10 雑誌に掲載されたアイテムを買うことがよくある</c:v>
                </c:pt>
              </c:strCache>
            </c:strRef>
          </c:cat>
          <c:val>
            <c:numRef>
              <c:f>Sheet1!$B$16:$B$25</c:f>
              <c:numCache>
                <c:formatCode>General</c:formatCode>
                <c:ptCount val="10"/>
                <c:pt idx="0">
                  <c:v>70.599999999999994</c:v>
                </c:pt>
                <c:pt idx="1">
                  <c:v>50.6</c:v>
                </c:pt>
                <c:pt idx="2">
                  <c:v>41.6</c:v>
                </c:pt>
                <c:pt idx="3">
                  <c:v>40</c:v>
                </c:pt>
                <c:pt idx="4">
                  <c:v>38.4</c:v>
                </c:pt>
                <c:pt idx="5">
                  <c:v>29.4</c:v>
                </c:pt>
                <c:pt idx="6">
                  <c:v>27.8</c:v>
                </c:pt>
                <c:pt idx="7">
                  <c:v>27.2</c:v>
                </c:pt>
                <c:pt idx="8">
                  <c:v>25</c:v>
                </c:pt>
                <c:pt idx="9">
                  <c:v>23.8</c:v>
                </c:pt>
              </c:numCache>
            </c:numRef>
          </c:val>
          <c:extLst>
            <c:ext xmlns:c16="http://schemas.microsoft.com/office/drawing/2014/chart" uri="{C3380CC4-5D6E-409C-BE32-E72D297353CC}">
              <c16:uniqueId val="{00000000-F9AE-45C4-BBDC-2AC06C333DD6}"/>
            </c:ext>
          </c:extLst>
        </c:ser>
        <c:dLbls>
          <c:showLegendKey val="0"/>
          <c:showVal val="0"/>
          <c:showCatName val="0"/>
          <c:showSerName val="0"/>
          <c:showPercent val="0"/>
          <c:showBubbleSize val="0"/>
        </c:dLbls>
        <c:gapWidth val="75"/>
        <c:shape val="box"/>
        <c:axId val="632412160"/>
        <c:axId val="751777808"/>
        <c:axId val="0"/>
      </c:bar3DChart>
      <c:catAx>
        <c:axId val="632412160"/>
        <c:scaling>
          <c:orientation val="maxMin"/>
        </c:scaling>
        <c:delete val="1"/>
        <c:axPos val="l"/>
        <c:numFmt formatCode="General" sourceLinked="1"/>
        <c:majorTickMark val="none"/>
        <c:minorTickMark val="none"/>
        <c:tickLblPos val="nextTo"/>
        <c:crossAx val="751777808"/>
        <c:crosses val="autoZero"/>
        <c:auto val="1"/>
        <c:lblAlgn val="ctr"/>
        <c:lblOffset val="100"/>
        <c:noMultiLvlLbl val="0"/>
      </c:catAx>
      <c:valAx>
        <c:axId val="751777808"/>
        <c:scaling>
          <c:orientation val="minMax"/>
        </c:scaling>
        <c:delete val="0"/>
        <c:axPos val="t"/>
        <c:majorGridlines>
          <c:spPr>
            <a:ln w="9525" cap="flat" cmpd="sng" algn="ctr">
              <a:solidFill>
                <a:schemeClr val="tx1">
                  <a:lumMod val="15000"/>
                  <a:lumOff val="85000"/>
                </a:schemeClr>
              </a:solidFill>
              <a:round/>
            </a:ln>
            <a:effectLst/>
          </c:spPr>
        </c:majorGridlines>
        <c:numFmt formatCode="#,##0.0_);[Red]\(#,##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ea"/>
                <a:ea typeface="+mn-ea"/>
                <a:cs typeface="+mn-cs"/>
              </a:defRPr>
            </a:pPr>
            <a:endParaRPr lang="ja-JP"/>
          </a:p>
        </c:txPr>
        <c:crossAx val="6324121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ea"/>
          <a:ea typeface="+mn-ea"/>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875492" cy="490011"/>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758723" y="0"/>
            <a:ext cx="2875492" cy="490011"/>
          </a:xfrm>
          <a:prstGeom prst="rect">
            <a:avLst/>
          </a:prstGeom>
        </p:spPr>
        <p:txBody>
          <a:bodyPr vert="horz" lIns="91440" tIns="45720" rIns="91440" bIns="45720" rtlCol="0"/>
          <a:lstStyle>
            <a:lvl1pPr algn="r">
              <a:defRPr sz="1200"/>
            </a:lvl1pPr>
          </a:lstStyle>
          <a:p>
            <a:fld id="{462035BC-2E9F-804D-87AF-75EC01D6D2E0}" type="datetimeFigureOut">
              <a:rPr kumimoji="1" lang="ja-JP" altLang="en-US" smtClean="0"/>
              <a:t>2019/11/29</a:t>
            </a:fld>
            <a:endParaRPr kumimoji="1" lang="ja-JP" altLang="en-US" dirty="0"/>
          </a:p>
        </p:txBody>
      </p:sp>
      <p:sp>
        <p:nvSpPr>
          <p:cNvPr id="4" name="スライド イメージ プレースホルダー 3"/>
          <p:cNvSpPr>
            <a:spLocks noGrp="1" noRot="1" noChangeAspect="1"/>
          </p:cNvSpPr>
          <p:nvPr>
            <p:ph type="sldImg" idx="2"/>
          </p:nvPr>
        </p:nvSpPr>
        <p:spPr>
          <a:xfrm>
            <a:off x="1120775" y="1220788"/>
            <a:ext cx="4394200" cy="3295650"/>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63575" y="4700032"/>
            <a:ext cx="5308600" cy="384548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276291"/>
            <a:ext cx="2875492" cy="490010"/>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758723" y="9276291"/>
            <a:ext cx="2875492" cy="490010"/>
          </a:xfrm>
          <a:prstGeom prst="rect">
            <a:avLst/>
          </a:prstGeom>
        </p:spPr>
        <p:txBody>
          <a:bodyPr vert="horz" lIns="91440" tIns="45720" rIns="91440" bIns="45720" rtlCol="0" anchor="b"/>
          <a:lstStyle>
            <a:lvl1pPr algn="r">
              <a:defRPr sz="1200"/>
            </a:lvl1pPr>
          </a:lstStyle>
          <a:p>
            <a:fld id="{74B72143-CE92-5F4E-B546-010CCEC9EAF6}" type="slidenum">
              <a:rPr kumimoji="1" lang="ja-JP" altLang="en-US" smtClean="0"/>
              <a:t>‹#›</a:t>
            </a:fld>
            <a:endParaRPr kumimoji="1" lang="ja-JP" altLang="en-US" dirty="0"/>
          </a:p>
        </p:txBody>
      </p:sp>
    </p:spTree>
    <p:extLst>
      <p:ext uri="{BB962C8B-B14F-4D97-AF65-F5344CB8AC3E}">
        <p14:creationId xmlns:p14="http://schemas.microsoft.com/office/powerpoint/2010/main" val="18198737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luxe.nikkeibp.co.jp/"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5B452DA-48CA-4650-A3E2-85519D4EAD6A}" type="datetime1">
              <a:rPr kumimoji="1" lang="ja-JP" altLang="en-US" smtClean="0"/>
              <a:t>2019/11/29</a:t>
            </a:fld>
            <a:endParaRPr kumimoji="1" lang="ja-JP" altLang="en-US" dirty="0"/>
          </a:p>
        </p:txBody>
      </p:sp>
      <p:sp>
        <p:nvSpPr>
          <p:cNvPr id="5" name="Footer Placeholder 4"/>
          <p:cNvSpPr>
            <a:spLocks noGrp="1"/>
          </p:cNvSpPr>
          <p:nvPr>
            <p:ph type="ftr" sz="quarter" idx="11"/>
          </p:nvPr>
        </p:nvSpPr>
        <p:spPr/>
        <p:txBody>
          <a:bodyPr/>
          <a:lstStyle/>
          <a:p>
            <a:r>
              <a:rPr kumimoji="1" lang="en-US" altLang="ja-JP"/>
              <a:t>This document may contain confidential and proprietary information to Nikkei Business Publications, Inc. Copyright © 2019</a:t>
            </a:r>
            <a:r>
              <a:rPr kumimoji="1" lang="ja-JP" altLang="en-US"/>
              <a:t>　</a:t>
            </a:r>
            <a:r>
              <a:rPr kumimoji="1" lang="en-US" altLang="ja-JP"/>
              <a:t>Nikkei Business Publications, Inc. All Rights Reserved.</a:t>
            </a:r>
            <a:r>
              <a:rPr kumimoji="1" lang="ja-JP" altLang="en-US"/>
              <a:t>　　</a:t>
            </a:r>
            <a:endParaRPr kumimoji="1" lang="ja-JP" altLang="en-US" dirty="0"/>
          </a:p>
        </p:txBody>
      </p:sp>
      <p:sp>
        <p:nvSpPr>
          <p:cNvPr id="6" name="Slide Number Placeholder 5"/>
          <p:cNvSpPr>
            <a:spLocks noGrp="1"/>
          </p:cNvSpPr>
          <p:nvPr>
            <p:ph type="sldNum" sz="quarter" idx="12"/>
          </p:nvPr>
        </p:nvSpPr>
        <p:spPr/>
        <p:txBody>
          <a:bodyPr/>
          <a:lstStyle/>
          <a:p>
            <a:fld id="{82CE5A90-ABB9-C14A-86CE-4B9DFC0B3A0A}" type="slidenum">
              <a:rPr kumimoji="1" lang="ja-JP" altLang="en-US" smtClean="0"/>
              <a:t>‹#›</a:t>
            </a:fld>
            <a:endParaRPr kumimoji="1" lang="ja-JP" altLang="en-US" dirty="0"/>
          </a:p>
        </p:txBody>
      </p:sp>
    </p:spTree>
    <p:extLst>
      <p:ext uri="{BB962C8B-B14F-4D97-AF65-F5344CB8AC3E}">
        <p14:creationId xmlns:p14="http://schemas.microsoft.com/office/powerpoint/2010/main" val="3992503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A861987-F950-4782-8337-61DAFE4E4CB9}" type="datetime1">
              <a:rPr kumimoji="1" lang="ja-JP" altLang="en-US" smtClean="0"/>
              <a:t>2019/11/29</a:t>
            </a:fld>
            <a:endParaRPr kumimoji="1" lang="ja-JP" altLang="en-US" dirty="0"/>
          </a:p>
        </p:txBody>
      </p:sp>
      <p:sp>
        <p:nvSpPr>
          <p:cNvPr id="5" name="Footer Placeholder 4"/>
          <p:cNvSpPr>
            <a:spLocks noGrp="1"/>
          </p:cNvSpPr>
          <p:nvPr>
            <p:ph type="ftr" sz="quarter" idx="11"/>
          </p:nvPr>
        </p:nvSpPr>
        <p:spPr/>
        <p:txBody>
          <a:bodyPr/>
          <a:lstStyle/>
          <a:p>
            <a:r>
              <a:rPr kumimoji="1" lang="en-US" altLang="ja-JP"/>
              <a:t>This document may contain confidential and proprietary information to Nikkei Business Publications, Inc. Copyright © 2019</a:t>
            </a:r>
            <a:r>
              <a:rPr kumimoji="1" lang="ja-JP" altLang="en-US"/>
              <a:t>　</a:t>
            </a:r>
            <a:r>
              <a:rPr kumimoji="1" lang="en-US" altLang="ja-JP"/>
              <a:t>Nikkei Business Publications, Inc. All Rights Reserved.</a:t>
            </a:r>
            <a:r>
              <a:rPr kumimoji="1" lang="ja-JP" altLang="en-US"/>
              <a:t>　　</a:t>
            </a:r>
            <a:endParaRPr kumimoji="1" lang="ja-JP" altLang="en-US" dirty="0"/>
          </a:p>
        </p:txBody>
      </p:sp>
      <p:sp>
        <p:nvSpPr>
          <p:cNvPr id="6" name="Slide Number Placeholder 5"/>
          <p:cNvSpPr>
            <a:spLocks noGrp="1"/>
          </p:cNvSpPr>
          <p:nvPr>
            <p:ph type="sldNum" sz="quarter" idx="12"/>
          </p:nvPr>
        </p:nvSpPr>
        <p:spPr/>
        <p:txBody>
          <a:bodyPr/>
          <a:lstStyle/>
          <a:p>
            <a:fld id="{82CE5A90-ABB9-C14A-86CE-4B9DFC0B3A0A}" type="slidenum">
              <a:rPr kumimoji="1" lang="ja-JP" altLang="en-US" smtClean="0"/>
              <a:t>‹#›</a:t>
            </a:fld>
            <a:endParaRPr kumimoji="1" lang="ja-JP" altLang="en-US" dirty="0"/>
          </a:p>
        </p:txBody>
      </p:sp>
    </p:spTree>
    <p:extLst>
      <p:ext uri="{BB962C8B-B14F-4D97-AF65-F5344CB8AC3E}">
        <p14:creationId xmlns:p14="http://schemas.microsoft.com/office/powerpoint/2010/main" val="749671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A78F0E9-B8F5-49C6-A95A-28882BF1F24D}" type="datetime1">
              <a:rPr kumimoji="1" lang="ja-JP" altLang="en-US" smtClean="0"/>
              <a:t>2019/11/29</a:t>
            </a:fld>
            <a:endParaRPr kumimoji="1" lang="ja-JP" altLang="en-US" dirty="0"/>
          </a:p>
        </p:txBody>
      </p:sp>
      <p:sp>
        <p:nvSpPr>
          <p:cNvPr id="5" name="Footer Placeholder 4"/>
          <p:cNvSpPr>
            <a:spLocks noGrp="1"/>
          </p:cNvSpPr>
          <p:nvPr>
            <p:ph type="ftr" sz="quarter" idx="11"/>
          </p:nvPr>
        </p:nvSpPr>
        <p:spPr/>
        <p:txBody>
          <a:bodyPr/>
          <a:lstStyle/>
          <a:p>
            <a:r>
              <a:rPr kumimoji="1" lang="en-US" altLang="ja-JP"/>
              <a:t>This document may contain confidential and proprietary information to Nikkei Business Publications, Inc. Copyright © 2019</a:t>
            </a:r>
            <a:r>
              <a:rPr kumimoji="1" lang="ja-JP" altLang="en-US"/>
              <a:t>　</a:t>
            </a:r>
            <a:r>
              <a:rPr kumimoji="1" lang="en-US" altLang="ja-JP"/>
              <a:t>Nikkei Business Publications, Inc. All Rights Reserved.</a:t>
            </a:r>
            <a:r>
              <a:rPr kumimoji="1" lang="ja-JP" altLang="en-US"/>
              <a:t>　　</a:t>
            </a:r>
            <a:endParaRPr kumimoji="1" lang="ja-JP" altLang="en-US" dirty="0"/>
          </a:p>
        </p:txBody>
      </p:sp>
      <p:sp>
        <p:nvSpPr>
          <p:cNvPr id="6" name="Slide Number Placeholder 5"/>
          <p:cNvSpPr>
            <a:spLocks noGrp="1"/>
          </p:cNvSpPr>
          <p:nvPr>
            <p:ph type="sldNum" sz="quarter" idx="12"/>
          </p:nvPr>
        </p:nvSpPr>
        <p:spPr/>
        <p:txBody>
          <a:bodyPr/>
          <a:lstStyle/>
          <a:p>
            <a:fld id="{82CE5A90-ABB9-C14A-86CE-4B9DFC0B3A0A}" type="slidenum">
              <a:rPr kumimoji="1" lang="ja-JP" altLang="en-US" smtClean="0"/>
              <a:t>‹#›</a:t>
            </a:fld>
            <a:endParaRPr kumimoji="1" lang="ja-JP" altLang="en-US" dirty="0"/>
          </a:p>
        </p:txBody>
      </p:sp>
    </p:spTree>
    <p:extLst>
      <p:ext uri="{BB962C8B-B14F-4D97-AF65-F5344CB8AC3E}">
        <p14:creationId xmlns:p14="http://schemas.microsoft.com/office/powerpoint/2010/main" val="1713695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345FA2E-B2EF-44C6-AC80-6290A3CE7BDD}" type="datetime1">
              <a:rPr kumimoji="1" lang="ja-JP" altLang="en-US" smtClean="0"/>
              <a:t>2019/11/29</a:t>
            </a:fld>
            <a:endParaRPr kumimoji="1" lang="ja-JP" altLang="en-US" dirty="0"/>
          </a:p>
        </p:txBody>
      </p:sp>
      <p:sp>
        <p:nvSpPr>
          <p:cNvPr id="5" name="Footer Placeholder 4"/>
          <p:cNvSpPr>
            <a:spLocks noGrp="1"/>
          </p:cNvSpPr>
          <p:nvPr>
            <p:ph type="ftr" sz="quarter" idx="11"/>
          </p:nvPr>
        </p:nvSpPr>
        <p:spPr/>
        <p:txBody>
          <a:bodyPr/>
          <a:lstStyle/>
          <a:p>
            <a:r>
              <a:rPr kumimoji="1" lang="en-US" altLang="ja-JP"/>
              <a:t>This document may contain confidential and proprietary information to Nikkei Business Publications, Inc. Copyright © 2019</a:t>
            </a:r>
            <a:r>
              <a:rPr kumimoji="1" lang="ja-JP" altLang="en-US"/>
              <a:t>　</a:t>
            </a:r>
            <a:r>
              <a:rPr kumimoji="1" lang="en-US" altLang="ja-JP"/>
              <a:t>Nikkei Business Publications, Inc. All Rights Reserved.</a:t>
            </a:r>
            <a:r>
              <a:rPr kumimoji="1" lang="ja-JP" altLang="en-US"/>
              <a:t>　　</a:t>
            </a:r>
            <a:endParaRPr kumimoji="1" lang="ja-JP" altLang="en-US" dirty="0"/>
          </a:p>
        </p:txBody>
      </p:sp>
      <p:sp>
        <p:nvSpPr>
          <p:cNvPr id="6" name="Slide Number Placeholder 5"/>
          <p:cNvSpPr>
            <a:spLocks noGrp="1"/>
          </p:cNvSpPr>
          <p:nvPr>
            <p:ph type="sldNum" sz="quarter" idx="12"/>
          </p:nvPr>
        </p:nvSpPr>
        <p:spPr/>
        <p:txBody>
          <a:bodyPr/>
          <a:lstStyle/>
          <a:p>
            <a:fld id="{82CE5A90-ABB9-C14A-86CE-4B9DFC0B3A0A}" type="slidenum">
              <a:rPr kumimoji="1" lang="ja-JP" altLang="en-US" smtClean="0"/>
              <a:t>‹#›</a:t>
            </a:fld>
            <a:endParaRPr kumimoji="1" lang="ja-JP" altLang="en-US" dirty="0"/>
          </a:p>
        </p:txBody>
      </p:sp>
    </p:spTree>
    <p:extLst>
      <p:ext uri="{BB962C8B-B14F-4D97-AF65-F5344CB8AC3E}">
        <p14:creationId xmlns:p14="http://schemas.microsoft.com/office/powerpoint/2010/main" val="2860236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8561E6E-3870-44B1-A08A-C72B84A1141A}" type="datetime1">
              <a:rPr kumimoji="1" lang="ja-JP" altLang="en-US" smtClean="0"/>
              <a:t>2019/11/29</a:t>
            </a:fld>
            <a:endParaRPr kumimoji="1" lang="ja-JP" altLang="en-US" dirty="0"/>
          </a:p>
        </p:txBody>
      </p:sp>
      <p:sp>
        <p:nvSpPr>
          <p:cNvPr id="5" name="Footer Placeholder 4"/>
          <p:cNvSpPr>
            <a:spLocks noGrp="1"/>
          </p:cNvSpPr>
          <p:nvPr>
            <p:ph type="ftr" sz="quarter" idx="11"/>
          </p:nvPr>
        </p:nvSpPr>
        <p:spPr/>
        <p:txBody>
          <a:bodyPr/>
          <a:lstStyle/>
          <a:p>
            <a:r>
              <a:rPr kumimoji="1" lang="en-US" altLang="ja-JP"/>
              <a:t>This document may contain confidential and proprietary information to Nikkei Business Publications, Inc. Copyright © 2019</a:t>
            </a:r>
            <a:r>
              <a:rPr kumimoji="1" lang="ja-JP" altLang="en-US"/>
              <a:t>　</a:t>
            </a:r>
            <a:r>
              <a:rPr kumimoji="1" lang="en-US" altLang="ja-JP"/>
              <a:t>Nikkei Business Publications, Inc. All Rights Reserved.</a:t>
            </a:r>
            <a:r>
              <a:rPr kumimoji="1" lang="ja-JP" altLang="en-US"/>
              <a:t>　　</a:t>
            </a:r>
            <a:endParaRPr kumimoji="1" lang="ja-JP" altLang="en-US" dirty="0"/>
          </a:p>
        </p:txBody>
      </p:sp>
      <p:sp>
        <p:nvSpPr>
          <p:cNvPr id="6" name="Slide Number Placeholder 5"/>
          <p:cNvSpPr>
            <a:spLocks noGrp="1"/>
          </p:cNvSpPr>
          <p:nvPr>
            <p:ph type="sldNum" sz="quarter" idx="12"/>
          </p:nvPr>
        </p:nvSpPr>
        <p:spPr/>
        <p:txBody>
          <a:bodyPr/>
          <a:lstStyle/>
          <a:p>
            <a:fld id="{82CE5A90-ABB9-C14A-86CE-4B9DFC0B3A0A}" type="slidenum">
              <a:rPr kumimoji="1" lang="ja-JP" altLang="en-US" smtClean="0"/>
              <a:t>‹#›</a:t>
            </a:fld>
            <a:endParaRPr kumimoji="1" lang="ja-JP" altLang="en-US" dirty="0"/>
          </a:p>
        </p:txBody>
      </p:sp>
    </p:spTree>
    <p:extLst>
      <p:ext uri="{BB962C8B-B14F-4D97-AF65-F5344CB8AC3E}">
        <p14:creationId xmlns:p14="http://schemas.microsoft.com/office/powerpoint/2010/main" val="2077663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C670040-2D1A-4C8A-A959-1147E16CC837}" type="datetime1">
              <a:rPr kumimoji="1" lang="ja-JP" altLang="en-US" smtClean="0"/>
              <a:t>2019/11/29</a:t>
            </a:fld>
            <a:endParaRPr kumimoji="1" lang="ja-JP" altLang="en-US" dirty="0"/>
          </a:p>
        </p:txBody>
      </p:sp>
      <p:sp>
        <p:nvSpPr>
          <p:cNvPr id="6" name="Footer Placeholder 5"/>
          <p:cNvSpPr>
            <a:spLocks noGrp="1"/>
          </p:cNvSpPr>
          <p:nvPr>
            <p:ph type="ftr" sz="quarter" idx="11"/>
          </p:nvPr>
        </p:nvSpPr>
        <p:spPr/>
        <p:txBody>
          <a:bodyPr/>
          <a:lstStyle/>
          <a:p>
            <a:r>
              <a:rPr kumimoji="1" lang="en-US" altLang="ja-JP"/>
              <a:t>This document may contain confidential and proprietary information to Nikkei Business Publications, Inc. Copyright © 2019</a:t>
            </a:r>
            <a:r>
              <a:rPr kumimoji="1" lang="ja-JP" altLang="en-US"/>
              <a:t>　</a:t>
            </a:r>
            <a:r>
              <a:rPr kumimoji="1" lang="en-US" altLang="ja-JP"/>
              <a:t>Nikkei Business Publications, Inc. All Rights Reserved.</a:t>
            </a:r>
            <a:r>
              <a:rPr kumimoji="1" lang="ja-JP" altLang="en-US"/>
              <a:t>　　</a:t>
            </a:r>
            <a:endParaRPr kumimoji="1" lang="ja-JP" altLang="en-US" dirty="0"/>
          </a:p>
        </p:txBody>
      </p:sp>
      <p:sp>
        <p:nvSpPr>
          <p:cNvPr id="7" name="Slide Number Placeholder 6"/>
          <p:cNvSpPr>
            <a:spLocks noGrp="1"/>
          </p:cNvSpPr>
          <p:nvPr>
            <p:ph type="sldNum" sz="quarter" idx="12"/>
          </p:nvPr>
        </p:nvSpPr>
        <p:spPr/>
        <p:txBody>
          <a:bodyPr/>
          <a:lstStyle/>
          <a:p>
            <a:fld id="{82CE5A90-ABB9-C14A-86CE-4B9DFC0B3A0A}" type="slidenum">
              <a:rPr kumimoji="1" lang="ja-JP" altLang="en-US" smtClean="0"/>
              <a:t>‹#›</a:t>
            </a:fld>
            <a:endParaRPr kumimoji="1" lang="ja-JP" altLang="en-US" dirty="0"/>
          </a:p>
        </p:txBody>
      </p:sp>
    </p:spTree>
    <p:extLst>
      <p:ext uri="{BB962C8B-B14F-4D97-AF65-F5344CB8AC3E}">
        <p14:creationId xmlns:p14="http://schemas.microsoft.com/office/powerpoint/2010/main" val="4122015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9EB652A-9BFB-4C82-B781-D407F3D419D7}" type="datetime1">
              <a:rPr kumimoji="1" lang="ja-JP" altLang="en-US" smtClean="0"/>
              <a:t>2019/11/29</a:t>
            </a:fld>
            <a:endParaRPr kumimoji="1" lang="ja-JP" altLang="en-US" dirty="0"/>
          </a:p>
        </p:txBody>
      </p:sp>
      <p:sp>
        <p:nvSpPr>
          <p:cNvPr id="8" name="Footer Placeholder 7"/>
          <p:cNvSpPr>
            <a:spLocks noGrp="1"/>
          </p:cNvSpPr>
          <p:nvPr>
            <p:ph type="ftr" sz="quarter" idx="11"/>
          </p:nvPr>
        </p:nvSpPr>
        <p:spPr/>
        <p:txBody>
          <a:bodyPr/>
          <a:lstStyle/>
          <a:p>
            <a:r>
              <a:rPr kumimoji="1" lang="en-US" altLang="ja-JP"/>
              <a:t>This document may contain confidential and proprietary information to Nikkei Business Publications, Inc. Copyright © 2019</a:t>
            </a:r>
            <a:r>
              <a:rPr kumimoji="1" lang="ja-JP" altLang="en-US"/>
              <a:t>　</a:t>
            </a:r>
            <a:r>
              <a:rPr kumimoji="1" lang="en-US" altLang="ja-JP"/>
              <a:t>Nikkei Business Publications, Inc. All Rights Reserved.</a:t>
            </a:r>
            <a:r>
              <a:rPr kumimoji="1" lang="ja-JP" altLang="en-US"/>
              <a:t>　　</a:t>
            </a:r>
            <a:endParaRPr kumimoji="1" lang="ja-JP" altLang="en-US" dirty="0"/>
          </a:p>
        </p:txBody>
      </p:sp>
      <p:sp>
        <p:nvSpPr>
          <p:cNvPr id="9" name="Slide Number Placeholder 8"/>
          <p:cNvSpPr>
            <a:spLocks noGrp="1"/>
          </p:cNvSpPr>
          <p:nvPr>
            <p:ph type="sldNum" sz="quarter" idx="12"/>
          </p:nvPr>
        </p:nvSpPr>
        <p:spPr/>
        <p:txBody>
          <a:bodyPr/>
          <a:lstStyle/>
          <a:p>
            <a:fld id="{82CE5A90-ABB9-C14A-86CE-4B9DFC0B3A0A}" type="slidenum">
              <a:rPr kumimoji="1" lang="ja-JP" altLang="en-US" smtClean="0"/>
              <a:t>‹#›</a:t>
            </a:fld>
            <a:endParaRPr kumimoji="1" lang="ja-JP" altLang="en-US" dirty="0"/>
          </a:p>
        </p:txBody>
      </p:sp>
    </p:spTree>
    <p:extLst>
      <p:ext uri="{BB962C8B-B14F-4D97-AF65-F5344CB8AC3E}">
        <p14:creationId xmlns:p14="http://schemas.microsoft.com/office/powerpoint/2010/main" val="1757469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4D9CA39-6D1B-477F-88E2-11DB20FE0FF1}" type="datetime1">
              <a:rPr kumimoji="1" lang="ja-JP" altLang="en-US" smtClean="0"/>
              <a:t>2019/11/29</a:t>
            </a:fld>
            <a:endParaRPr kumimoji="1" lang="ja-JP" altLang="en-US" dirty="0"/>
          </a:p>
        </p:txBody>
      </p:sp>
      <p:sp>
        <p:nvSpPr>
          <p:cNvPr id="4" name="Footer Placeholder 3"/>
          <p:cNvSpPr>
            <a:spLocks noGrp="1"/>
          </p:cNvSpPr>
          <p:nvPr>
            <p:ph type="ftr" sz="quarter" idx="11"/>
          </p:nvPr>
        </p:nvSpPr>
        <p:spPr/>
        <p:txBody>
          <a:bodyPr/>
          <a:lstStyle/>
          <a:p>
            <a:r>
              <a:rPr kumimoji="1" lang="en-US" altLang="ja-JP"/>
              <a:t>This document may contain confidential and proprietary information to Nikkei Business Publications, Inc. Copyright © 2019</a:t>
            </a:r>
            <a:r>
              <a:rPr kumimoji="1" lang="ja-JP" altLang="en-US"/>
              <a:t>　</a:t>
            </a:r>
            <a:r>
              <a:rPr kumimoji="1" lang="en-US" altLang="ja-JP"/>
              <a:t>Nikkei Business Publications, Inc. All Rights Reserved.</a:t>
            </a:r>
            <a:r>
              <a:rPr kumimoji="1" lang="ja-JP" altLang="en-US"/>
              <a:t>　　</a:t>
            </a:r>
            <a:endParaRPr kumimoji="1" lang="ja-JP" altLang="en-US" dirty="0"/>
          </a:p>
        </p:txBody>
      </p:sp>
      <p:sp>
        <p:nvSpPr>
          <p:cNvPr id="5" name="Slide Number Placeholder 4"/>
          <p:cNvSpPr>
            <a:spLocks noGrp="1"/>
          </p:cNvSpPr>
          <p:nvPr>
            <p:ph type="sldNum" sz="quarter" idx="12"/>
          </p:nvPr>
        </p:nvSpPr>
        <p:spPr/>
        <p:txBody>
          <a:bodyPr/>
          <a:lstStyle/>
          <a:p>
            <a:fld id="{82CE5A90-ABB9-C14A-86CE-4B9DFC0B3A0A}" type="slidenum">
              <a:rPr kumimoji="1" lang="ja-JP" altLang="en-US" smtClean="0"/>
              <a:t>‹#›</a:t>
            </a:fld>
            <a:endParaRPr kumimoji="1" lang="ja-JP" altLang="en-US" dirty="0"/>
          </a:p>
        </p:txBody>
      </p:sp>
    </p:spTree>
    <p:extLst>
      <p:ext uri="{BB962C8B-B14F-4D97-AF65-F5344CB8AC3E}">
        <p14:creationId xmlns:p14="http://schemas.microsoft.com/office/powerpoint/2010/main" val="158872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29783" y="6492875"/>
            <a:ext cx="8484433" cy="365125"/>
          </a:xfrm>
        </p:spPr>
        <p:txBody>
          <a:bodyPr/>
          <a:lstStyle>
            <a:lvl1pPr>
              <a:defRPr sz="1000">
                <a:latin typeface="Times New Roman" panose="02020603050405020304" pitchFamily="18" charset="0"/>
                <a:cs typeface="Times New Roman" panose="02020603050405020304" pitchFamily="18" charset="0"/>
              </a:defRPr>
            </a:lvl1pPr>
          </a:lstStyle>
          <a:p>
            <a:r>
              <a:rPr kumimoji="1" lang="en-US" altLang="ja-JP" dirty="0"/>
              <a:t>This document may contain confidential and proprietary information to Nikkei Business Publications, Inc. Copyright © 2019</a:t>
            </a:r>
            <a:r>
              <a:rPr kumimoji="1" lang="ja-JP" altLang="en-US" dirty="0"/>
              <a:t>　</a:t>
            </a:r>
            <a:r>
              <a:rPr kumimoji="1" lang="en-US" altLang="ja-JP" dirty="0"/>
              <a:t>Nikkei Business Publications, Inc. All Rights Reserved.</a:t>
            </a:r>
            <a:r>
              <a:rPr kumimoji="1" lang="ja-JP" altLang="en-US" dirty="0"/>
              <a:t>　　</a:t>
            </a:r>
          </a:p>
        </p:txBody>
      </p:sp>
      <p:sp>
        <p:nvSpPr>
          <p:cNvPr id="4" name="Slide Number Placeholder 3"/>
          <p:cNvSpPr>
            <a:spLocks noGrp="1"/>
          </p:cNvSpPr>
          <p:nvPr>
            <p:ph type="sldNum" sz="quarter" idx="12"/>
          </p:nvPr>
        </p:nvSpPr>
        <p:spPr>
          <a:xfrm>
            <a:off x="6409177" y="6032055"/>
            <a:ext cx="2057400" cy="365125"/>
          </a:xfrm>
        </p:spPr>
        <p:txBody>
          <a:bodyPr/>
          <a:lstStyle>
            <a:lvl1pPr algn="r">
              <a:defRPr sz="1100">
                <a:solidFill>
                  <a:schemeClr val="tx1">
                    <a:lumMod val="65000"/>
                    <a:lumOff val="35000"/>
                  </a:schemeClr>
                </a:solidFill>
                <a:latin typeface="Times New Roman" panose="02020603050405020304" pitchFamily="18" charset="0"/>
                <a:cs typeface="Times New Roman" panose="02020603050405020304" pitchFamily="18" charset="0"/>
              </a:defRPr>
            </a:lvl1pPr>
          </a:lstStyle>
          <a:p>
            <a:fld id="{82CE5A90-ABB9-C14A-86CE-4B9DFC0B3A0A}" type="slidenum">
              <a:rPr kumimoji="1" lang="ja-JP" altLang="en-US" smtClean="0"/>
              <a:pPr/>
              <a:t>‹#›</a:t>
            </a:fld>
            <a:endParaRPr kumimoji="1" lang="ja-JP" altLang="en-US" dirty="0"/>
          </a:p>
        </p:txBody>
      </p:sp>
      <p:sp>
        <p:nvSpPr>
          <p:cNvPr id="5" name="正方形/長方形 4">
            <a:extLst>
              <a:ext uri="{FF2B5EF4-FFF2-40B4-BE49-F238E27FC236}">
                <a16:creationId xmlns:a16="http://schemas.microsoft.com/office/drawing/2014/main" id="{9AA2809B-A88B-4BCE-98FA-82C1A055ED44}"/>
              </a:ext>
            </a:extLst>
          </p:cNvPr>
          <p:cNvSpPr/>
          <p:nvPr userDrawn="1"/>
        </p:nvSpPr>
        <p:spPr>
          <a:xfrm>
            <a:off x="497541" y="644677"/>
            <a:ext cx="8128747" cy="457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6" name="正方形/長方形 5">
            <a:extLst>
              <a:ext uri="{FF2B5EF4-FFF2-40B4-BE49-F238E27FC236}">
                <a16:creationId xmlns:a16="http://schemas.microsoft.com/office/drawing/2014/main" id="{4CFCC6FF-B5C2-4326-BEBD-57716BF4F51F}"/>
              </a:ext>
            </a:extLst>
          </p:cNvPr>
          <p:cNvSpPr/>
          <p:nvPr userDrawn="1"/>
        </p:nvSpPr>
        <p:spPr>
          <a:xfrm>
            <a:off x="497541" y="5933854"/>
            <a:ext cx="8128747" cy="457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pic>
        <p:nvPicPr>
          <p:cNvPr id="8" name="Picture 2" descr="NikkeiLUXE">
            <a:hlinkClick r:id="rId2"/>
            <a:extLst>
              <a:ext uri="{FF2B5EF4-FFF2-40B4-BE49-F238E27FC236}">
                <a16:creationId xmlns:a16="http://schemas.microsoft.com/office/drawing/2014/main" id="{AD332A01-5675-4473-88D1-D633A8E044A8}"/>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7541" y="6094381"/>
            <a:ext cx="994410" cy="147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634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22BB353-2D00-4EFB-9E9B-24AA5B6488A1}" type="datetime1">
              <a:rPr kumimoji="1" lang="ja-JP" altLang="en-US" smtClean="0"/>
              <a:t>2019/11/29</a:t>
            </a:fld>
            <a:endParaRPr kumimoji="1" lang="ja-JP" altLang="en-US" dirty="0"/>
          </a:p>
        </p:txBody>
      </p:sp>
      <p:sp>
        <p:nvSpPr>
          <p:cNvPr id="6" name="Footer Placeholder 5"/>
          <p:cNvSpPr>
            <a:spLocks noGrp="1"/>
          </p:cNvSpPr>
          <p:nvPr>
            <p:ph type="ftr" sz="quarter" idx="11"/>
          </p:nvPr>
        </p:nvSpPr>
        <p:spPr/>
        <p:txBody>
          <a:bodyPr/>
          <a:lstStyle/>
          <a:p>
            <a:r>
              <a:rPr kumimoji="1" lang="en-US" altLang="ja-JP"/>
              <a:t>This document may contain confidential and proprietary information to Nikkei Business Publications, Inc. Copyright © 2019</a:t>
            </a:r>
            <a:r>
              <a:rPr kumimoji="1" lang="ja-JP" altLang="en-US"/>
              <a:t>　</a:t>
            </a:r>
            <a:r>
              <a:rPr kumimoji="1" lang="en-US" altLang="ja-JP"/>
              <a:t>Nikkei Business Publications, Inc. All Rights Reserved.</a:t>
            </a:r>
            <a:r>
              <a:rPr kumimoji="1" lang="ja-JP" altLang="en-US"/>
              <a:t>　　</a:t>
            </a:r>
            <a:endParaRPr kumimoji="1" lang="ja-JP" altLang="en-US" dirty="0"/>
          </a:p>
        </p:txBody>
      </p:sp>
      <p:sp>
        <p:nvSpPr>
          <p:cNvPr id="7" name="Slide Number Placeholder 6"/>
          <p:cNvSpPr>
            <a:spLocks noGrp="1"/>
          </p:cNvSpPr>
          <p:nvPr>
            <p:ph type="sldNum" sz="quarter" idx="12"/>
          </p:nvPr>
        </p:nvSpPr>
        <p:spPr/>
        <p:txBody>
          <a:bodyPr/>
          <a:lstStyle/>
          <a:p>
            <a:fld id="{82CE5A90-ABB9-C14A-86CE-4B9DFC0B3A0A}" type="slidenum">
              <a:rPr kumimoji="1" lang="ja-JP" altLang="en-US" smtClean="0"/>
              <a:t>‹#›</a:t>
            </a:fld>
            <a:endParaRPr kumimoji="1" lang="ja-JP" altLang="en-US" dirty="0"/>
          </a:p>
        </p:txBody>
      </p:sp>
    </p:spTree>
    <p:extLst>
      <p:ext uri="{BB962C8B-B14F-4D97-AF65-F5344CB8AC3E}">
        <p14:creationId xmlns:p14="http://schemas.microsoft.com/office/powerpoint/2010/main" val="2092569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25560E8-836D-4C9B-A975-C4CF4FEC9BD3}" type="datetime1">
              <a:rPr kumimoji="1" lang="ja-JP" altLang="en-US" smtClean="0"/>
              <a:t>2019/11/29</a:t>
            </a:fld>
            <a:endParaRPr kumimoji="1" lang="ja-JP" altLang="en-US" dirty="0"/>
          </a:p>
        </p:txBody>
      </p:sp>
      <p:sp>
        <p:nvSpPr>
          <p:cNvPr id="6" name="Footer Placeholder 5"/>
          <p:cNvSpPr>
            <a:spLocks noGrp="1"/>
          </p:cNvSpPr>
          <p:nvPr>
            <p:ph type="ftr" sz="quarter" idx="11"/>
          </p:nvPr>
        </p:nvSpPr>
        <p:spPr/>
        <p:txBody>
          <a:bodyPr/>
          <a:lstStyle/>
          <a:p>
            <a:r>
              <a:rPr kumimoji="1" lang="en-US" altLang="ja-JP"/>
              <a:t>This document may contain confidential and proprietary information to Nikkei Business Publications, Inc. Copyright © 2019</a:t>
            </a:r>
            <a:r>
              <a:rPr kumimoji="1" lang="ja-JP" altLang="en-US"/>
              <a:t>　</a:t>
            </a:r>
            <a:r>
              <a:rPr kumimoji="1" lang="en-US" altLang="ja-JP"/>
              <a:t>Nikkei Business Publications, Inc. All Rights Reserved.</a:t>
            </a:r>
            <a:r>
              <a:rPr kumimoji="1" lang="ja-JP" altLang="en-US"/>
              <a:t>　　</a:t>
            </a:r>
            <a:endParaRPr kumimoji="1" lang="ja-JP" altLang="en-US" dirty="0"/>
          </a:p>
        </p:txBody>
      </p:sp>
      <p:sp>
        <p:nvSpPr>
          <p:cNvPr id="7" name="Slide Number Placeholder 6"/>
          <p:cNvSpPr>
            <a:spLocks noGrp="1"/>
          </p:cNvSpPr>
          <p:nvPr>
            <p:ph type="sldNum" sz="quarter" idx="12"/>
          </p:nvPr>
        </p:nvSpPr>
        <p:spPr/>
        <p:txBody>
          <a:bodyPr/>
          <a:lstStyle/>
          <a:p>
            <a:fld id="{82CE5A90-ABB9-C14A-86CE-4B9DFC0B3A0A}" type="slidenum">
              <a:rPr kumimoji="1" lang="ja-JP" altLang="en-US" smtClean="0"/>
              <a:t>‹#›</a:t>
            </a:fld>
            <a:endParaRPr kumimoji="1" lang="ja-JP" altLang="en-US" dirty="0"/>
          </a:p>
        </p:txBody>
      </p:sp>
    </p:spTree>
    <p:extLst>
      <p:ext uri="{BB962C8B-B14F-4D97-AF65-F5344CB8AC3E}">
        <p14:creationId xmlns:p14="http://schemas.microsoft.com/office/powerpoint/2010/main" val="2169564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2BDA45-2733-472C-A540-B584018921D1}" type="datetime1">
              <a:rPr kumimoji="1" lang="ja-JP" altLang="en-US" smtClean="0"/>
              <a:t>2019/11/29</a:t>
            </a:fld>
            <a:endParaRPr kumimoji="1"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a:t>This document may contain confidential and proprietary information to Nikkei Business Publications, Inc. Copyright © 2019</a:t>
            </a:r>
            <a:r>
              <a:rPr kumimoji="1" lang="ja-JP" altLang="en-US"/>
              <a:t>　</a:t>
            </a:r>
            <a:r>
              <a:rPr kumimoji="1" lang="en-US" altLang="ja-JP"/>
              <a:t>Nikkei Business Publications, Inc. All Rights Reserved.</a:t>
            </a:r>
            <a:r>
              <a:rPr kumimoji="1" lang="ja-JP" altLang="en-US"/>
              <a:t>　　</a:t>
            </a:r>
            <a:endParaRPr kumimoji="1"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CE5A90-ABB9-C14A-86CE-4B9DFC0B3A0A}" type="slidenum">
              <a:rPr kumimoji="1" lang="ja-JP" altLang="en-US" smtClean="0"/>
              <a:t>‹#›</a:t>
            </a:fld>
            <a:endParaRPr kumimoji="1" lang="ja-JP" altLang="en-US" dirty="0"/>
          </a:p>
        </p:txBody>
      </p:sp>
    </p:spTree>
    <p:extLst>
      <p:ext uri="{BB962C8B-B14F-4D97-AF65-F5344CB8AC3E}">
        <p14:creationId xmlns:p14="http://schemas.microsoft.com/office/powerpoint/2010/main" val="2370758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luxe.nikkeibp.co.jp/"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mailto:nlx-ad@nikkeibp.co.jp"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luxe.nikkeibp.co.jp/atcl/column/121700492/" TargetMode="Externa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1.emf"/><Relationship Id="rId13" Type="http://schemas.openxmlformats.org/officeDocument/2006/relationships/image" Target="../media/image24.png"/><Relationship Id="rId3" Type="http://schemas.openxmlformats.org/officeDocument/2006/relationships/image" Target="../media/image18.emf"/><Relationship Id="rId7" Type="http://schemas.openxmlformats.org/officeDocument/2006/relationships/image" Target="../media/image20.emf"/><Relationship Id="rId12" Type="http://schemas.openxmlformats.org/officeDocument/2006/relationships/hyperlink" Target="https://luxe.nikkeibp.co.jp/atcl/column/051000272/" TargetMode="External"/><Relationship Id="rId2" Type="http://schemas.openxmlformats.org/officeDocument/2006/relationships/hyperlink" Target="http://www.nikkeibp.co.jp/ad/magazine/" TargetMode="External"/><Relationship Id="rId1" Type="http://schemas.openxmlformats.org/officeDocument/2006/relationships/slideLayout" Target="../slideLayouts/slideLayout7.xml"/><Relationship Id="rId6" Type="http://schemas.openxmlformats.org/officeDocument/2006/relationships/hyperlink" Target="https://www.nikkeibp.co.jp/ad/atcl/magazine/DZL/" TargetMode="External"/><Relationship Id="rId11" Type="http://schemas.openxmlformats.org/officeDocument/2006/relationships/image" Target="../media/image23.png"/><Relationship Id="rId5" Type="http://schemas.openxmlformats.org/officeDocument/2006/relationships/image" Target="../media/image19.emf"/><Relationship Id="rId10" Type="http://schemas.openxmlformats.org/officeDocument/2006/relationships/hyperlink" Target="https://luxe.nikkeibp.co.jp/atcl/column/090700064/" TargetMode="External"/><Relationship Id="rId4" Type="http://schemas.openxmlformats.org/officeDocument/2006/relationships/hyperlink" Target="https://www.nikkeibp.co.jp/ad/atcl/magazine/ETR/" TargetMode="External"/><Relationship Id="rId9" Type="http://schemas.openxmlformats.org/officeDocument/2006/relationships/image" Target="../media/image22.emf"/></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luxe.nikkeibp.co.jp/atcl/column/100600088/" TargetMode="Externa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luxe.nikkeibp.co.jp/atcl/column/120600123/" TargetMode="Externa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hyperlink" Target="http://ps.nikkei.co.jp/adweb/download/files/NIKKEISTYLE_2018Q3_20180629.pdf#page=8" TargetMode="External"/><Relationship Id="rId2" Type="http://schemas.openxmlformats.org/officeDocument/2006/relationships/hyperlink" Target="https://www.nikkeibp.co.jp/images/houjin/ad/upload/tgmlad.pdf"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www.facebook.com/nikkeiluxe/" TargetMode="External"/><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hyperlink" Target="https://luxe.nikkeibp.co.jp/" TargetMode="Externa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hyperlink" Target="https://aria.nikkei.com/" TargetMode="External"/><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nikkeibp.co.jp/ad/atcl/netmedia/NLX/so_nlx_topics.pdf" TargetMode="External"/><Relationship Id="rId2" Type="http://schemas.openxmlformats.org/officeDocument/2006/relationships/hyperlink" Target="https://luxe.nikkeibp.co.jp/" TargetMode="External"/><Relationship Id="rId1" Type="http://schemas.openxmlformats.org/officeDocument/2006/relationships/slideLayout" Target="../slideLayouts/slideLayout7.xml"/><Relationship Id="rId5" Type="http://schemas.openxmlformats.org/officeDocument/2006/relationships/hyperlink" Target="mailto:nlx-ad@nikkeibp.co.jp" TargetMode="External"/><Relationship Id="rId4" Type="http://schemas.openxmlformats.org/officeDocument/2006/relationships/hyperlink" Target="mailto:nlx-box@nikkeibp.co.j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luxe.nikkeibp.co.jp/"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s://luxe.nikkeibp.co.jp/magazine/etRouge/" TargetMode="External"/><Relationship Id="rId13" Type="http://schemas.openxmlformats.org/officeDocument/2006/relationships/image" Target="../media/image9.png"/><Relationship Id="rId1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hyperlink" Target="https://www.facebook.com/nikkeiluxe/" TargetMode="External"/><Relationship Id="rId17" Type="http://schemas.openxmlformats.org/officeDocument/2006/relationships/image" Target="../media/image11.png"/><Relationship Id="rId2" Type="http://schemas.openxmlformats.org/officeDocument/2006/relationships/image" Target="../media/image2.png"/><Relationship Id="rId16" Type="http://schemas.openxmlformats.org/officeDocument/2006/relationships/image" Target="../media/image10.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hyperlink" Target="https://luxe.nikkeibp.co.jp/magazine/DAZZLE/" TargetMode="External"/><Relationship Id="rId11" Type="http://schemas.openxmlformats.org/officeDocument/2006/relationships/image" Target="../media/image8.png"/><Relationship Id="rId5" Type="http://schemas.openxmlformats.org/officeDocument/2006/relationships/image" Target="../media/image5.png"/><Relationship Id="rId15" Type="http://schemas.openxmlformats.org/officeDocument/2006/relationships/image" Target="../media/image1.png"/><Relationship Id="rId10" Type="http://schemas.openxmlformats.org/officeDocument/2006/relationships/hyperlink" Target="https://twitter.com/nikkeiluxe/" TargetMode="External"/><Relationship Id="rId19" Type="http://schemas.openxmlformats.org/officeDocument/2006/relationships/hyperlink" Target="https://www.instagram.com/nikkeiluxe/" TargetMode="External"/><Relationship Id="rId4" Type="http://schemas.openxmlformats.org/officeDocument/2006/relationships/image" Target="../media/image4.png"/><Relationship Id="rId9" Type="http://schemas.openxmlformats.org/officeDocument/2006/relationships/image" Target="../media/image7.jpeg"/><Relationship Id="rId14" Type="http://schemas.openxmlformats.org/officeDocument/2006/relationships/hyperlink" Target="https://luxe.nikkeibp.co.jp/"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ローチャート: 手操作入力 7">
            <a:extLst>
              <a:ext uri="{FF2B5EF4-FFF2-40B4-BE49-F238E27FC236}">
                <a16:creationId xmlns:a16="http://schemas.microsoft.com/office/drawing/2014/main" id="{715F8EE9-153B-43F7-9570-A129CA4C7E0E}"/>
              </a:ext>
            </a:extLst>
          </p:cNvPr>
          <p:cNvSpPr/>
          <p:nvPr/>
        </p:nvSpPr>
        <p:spPr>
          <a:xfrm rot="16200000">
            <a:off x="2987597" y="701593"/>
            <a:ext cx="6851773" cy="5461033"/>
          </a:xfrm>
          <a:prstGeom prst="flowChartManualInput">
            <a:avLst/>
          </a:prstGeom>
          <a:gradFill flip="none" rotWithShape="1">
            <a:gsLst>
              <a:gs pos="0">
                <a:schemeClr val="bg1"/>
              </a:gs>
              <a:gs pos="36000">
                <a:srgbClr val="C1BB9B"/>
              </a:gs>
              <a:gs pos="55000">
                <a:srgbClr val="808080"/>
              </a:gs>
              <a:gs pos="100000">
                <a:schemeClr val="tx1"/>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22C1418F-7184-47D7-A881-E122C6C0E418}"/>
              </a:ext>
            </a:extLst>
          </p:cNvPr>
          <p:cNvSpPr txBox="1"/>
          <p:nvPr/>
        </p:nvSpPr>
        <p:spPr>
          <a:xfrm>
            <a:off x="434562" y="3669566"/>
            <a:ext cx="2422458" cy="276999"/>
          </a:xfrm>
          <a:prstGeom prst="rect">
            <a:avLst/>
          </a:prstGeom>
          <a:noFill/>
        </p:spPr>
        <p:txBody>
          <a:bodyPr wrap="none" rtlCol="0">
            <a:spAutoFit/>
          </a:bodyPr>
          <a:lstStyle/>
          <a:p>
            <a:r>
              <a:rPr lang="ja-JP" altLang="en-US" sz="1200" dirty="0">
                <a:latin typeface="HGP明朝B" panose="02020800000000000000" pitchFamily="18" charset="-128"/>
                <a:ea typeface="HGP明朝B" panose="02020800000000000000" pitchFamily="18" charset="-128"/>
              </a:rPr>
              <a:t>ラグジュアリー・ライフスタイルサイト</a:t>
            </a:r>
          </a:p>
        </p:txBody>
      </p:sp>
      <p:pic>
        <p:nvPicPr>
          <p:cNvPr id="6" name="Picture 2" descr="NikkeiLUXE">
            <a:hlinkClick r:id="rId2"/>
            <a:extLst>
              <a:ext uri="{FF2B5EF4-FFF2-40B4-BE49-F238E27FC236}">
                <a16:creationId xmlns:a16="http://schemas.microsoft.com/office/drawing/2014/main" id="{3CC42D95-B0B7-44B7-BABE-4A8077FDF1B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4561" y="3054763"/>
            <a:ext cx="3248406" cy="480727"/>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2">
            <a:extLst>
              <a:ext uri="{FF2B5EF4-FFF2-40B4-BE49-F238E27FC236}">
                <a16:creationId xmlns:a16="http://schemas.microsoft.com/office/drawing/2014/main" id="{5F946FFF-65B0-47FC-B541-CC0D201FFA0A}"/>
              </a:ext>
            </a:extLst>
          </p:cNvPr>
          <p:cNvSpPr>
            <a:spLocks noGrp="1"/>
          </p:cNvSpPr>
          <p:nvPr>
            <p:ph type="sldNum" sz="quarter" idx="12"/>
          </p:nvPr>
        </p:nvSpPr>
        <p:spPr/>
        <p:txBody>
          <a:bodyPr/>
          <a:lstStyle/>
          <a:p>
            <a:fld id="{82CE5A90-ABB9-C14A-86CE-4B9DFC0B3A0A}" type="slidenum">
              <a:rPr kumimoji="1" lang="ja-JP" altLang="en-US" smtClean="0"/>
              <a:t>1</a:t>
            </a:fld>
            <a:endParaRPr kumimoji="1" lang="ja-JP" altLang="en-US" dirty="0"/>
          </a:p>
        </p:txBody>
      </p:sp>
      <p:sp>
        <p:nvSpPr>
          <p:cNvPr id="5" name="テキスト ボックス 4">
            <a:extLst>
              <a:ext uri="{FF2B5EF4-FFF2-40B4-BE49-F238E27FC236}">
                <a16:creationId xmlns:a16="http://schemas.microsoft.com/office/drawing/2014/main" id="{43DCBFA3-F3C6-4FE5-80CC-3F0C16FCFC5C}"/>
              </a:ext>
            </a:extLst>
          </p:cNvPr>
          <p:cNvSpPr txBox="1"/>
          <p:nvPr/>
        </p:nvSpPr>
        <p:spPr>
          <a:xfrm>
            <a:off x="7748795" y="300296"/>
            <a:ext cx="1107996" cy="261610"/>
          </a:xfrm>
          <a:prstGeom prst="rect">
            <a:avLst/>
          </a:prstGeom>
          <a:noFill/>
        </p:spPr>
        <p:txBody>
          <a:bodyPr wrap="none" rtlCol="0">
            <a:spAutoFit/>
          </a:bodyPr>
          <a:lstStyle/>
          <a:p>
            <a:r>
              <a:rPr lang="is-IS" altLang="ja-JP" sz="1100" b="1" dirty="0">
                <a:solidFill>
                  <a:schemeClr val="bg1"/>
                </a:solidFill>
                <a:latin typeface="HGP明朝B" panose="02020800000000000000" pitchFamily="18" charset="-128"/>
                <a:ea typeface="HGP明朝B" panose="02020800000000000000" pitchFamily="18" charset="-128"/>
              </a:rPr>
              <a:t>2019</a:t>
            </a:r>
            <a:r>
              <a:rPr lang="ja-JP" altLang="is-IS" sz="1100" b="1" dirty="0">
                <a:solidFill>
                  <a:schemeClr val="bg1"/>
                </a:solidFill>
                <a:latin typeface="HGP明朝B" panose="02020800000000000000" pitchFamily="18" charset="-128"/>
                <a:ea typeface="HGP明朝B" panose="02020800000000000000" pitchFamily="18" charset="-128"/>
              </a:rPr>
              <a:t>年</a:t>
            </a:r>
            <a:r>
              <a:rPr lang="ja-JP" altLang="en-US" sz="1100" b="1" dirty="0">
                <a:solidFill>
                  <a:schemeClr val="bg1"/>
                </a:solidFill>
                <a:latin typeface="HGP明朝B" panose="02020800000000000000" pitchFamily="18" charset="-128"/>
                <a:ea typeface="HGP明朝B" panose="02020800000000000000" pitchFamily="18" charset="-128"/>
              </a:rPr>
              <a:t> </a:t>
            </a:r>
            <a:r>
              <a:rPr lang="en-US" altLang="ja-JP" sz="1100" b="1" dirty="0">
                <a:solidFill>
                  <a:schemeClr val="bg1"/>
                </a:solidFill>
                <a:latin typeface="HGP明朝B" panose="02020800000000000000" pitchFamily="18" charset="-128"/>
                <a:ea typeface="HGP明朝B" panose="02020800000000000000" pitchFamily="18" charset="-128"/>
              </a:rPr>
              <a:t>12</a:t>
            </a:r>
            <a:r>
              <a:rPr lang="ja-JP" altLang="is-IS" sz="1100" b="1" dirty="0">
                <a:solidFill>
                  <a:schemeClr val="bg1"/>
                </a:solidFill>
                <a:latin typeface="HGP明朝B" panose="02020800000000000000" pitchFamily="18" charset="-128"/>
                <a:ea typeface="HGP明朝B" panose="02020800000000000000" pitchFamily="18" charset="-128"/>
              </a:rPr>
              <a:t>月版 </a:t>
            </a:r>
            <a:endParaRPr lang="is-IS" altLang="ja-JP" sz="1100" b="1" dirty="0">
              <a:solidFill>
                <a:schemeClr val="bg1"/>
              </a:solidFill>
              <a:latin typeface="HGP明朝B" panose="02020800000000000000" pitchFamily="18" charset="-128"/>
              <a:ea typeface="HGP明朝B" panose="02020800000000000000" pitchFamily="18" charset="-128"/>
            </a:endParaRPr>
          </a:p>
        </p:txBody>
      </p:sp>
    </p:spTree>
    <p:extLst>
      <p:ext uri="{BB962C8B-B14F-4D97-AF65-F5344CB8AC3E}">
        <p14:creationId xmlns:p14="http://schemas.microsoft.com/office/powerpoint/2010/main" val="594110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テキスト ボックス 62">
            <a:extLst>
              <a:ext uri="{FF2B5EF4-FFF2-40B4-BE49-F238E27FC236}">
                <a16:creationId xmlns:a16="http://schemas.microsoft.com/office/drawing/2014/main" id="{73160BFF-0A91-4362-870A-49257FD4FB22}"/>
              </a:ext>
            </a:extLst>
          </p:cNvPr>
          <p:cNvSpPr txBox="1"/>
          <p:nvPr/>
        </p:nvSpPr>
        <p:spPr>
          <a:xfrm>
            <a:off x="1040528" y="856547"/>
            <a:ext cx="7062941" cy="430887"/>
          </a:xfrm>
          <a:prstGeom prst="rect">
            <a:avLst/>
          </a:prstGeom>
          <a:noFill/>
        </p:spPr>
        <p:txBody>
          <a:bodyPr wrap="square" rtlCol="0">
            <a:spAutoFit/>
          </a:bodyPr>
          <a:lstStyle/>
          <a:p>
            <a:pPr algn="ctr"/>
            <a:r>
              <a:rPr lang="ja-JP" altLang="en-US" sz="1100" dirty="0">
                <a:latin typeface="HGS明朝B" panose="02020800000000000000" pitchFamily="18" charset="-128"/>
                <a:ea typeface="HGS明朝B" panose="02020800000000000000" pitchFamily="18" charset="-128"/>
              </a:rPr>
              <a:t>サイト内のディスプレイスペースを全てジャックするブランディングメニューです</a:t>
            </a:r>
            <a:endParaRPr lang="en-US" altLang="ja-JP" sz="1100" dirty="0">
              <a:latin typeface="HGS明朝B" panose="02020800000000000000" pitchFamily="18" charset="-128"/>
              <a:ea typeface="HGS明朝B" panose="02020800000000000000" pitchFamily="18" charset="-128"/>
            </a:endParaRPr>
          </a:p>
          <a:p>
            <a:pPr algn="ctr"/>
            <a:r>
              <a:rPr lang="ja-JP" altLang="en-US" sz="1100" dirty="0">
                <a:latin typeface="HGS明朝B" panose="02020800000000000000" pitchFamily="18" charset="-128"/>
                <a:ea typeface="HGS明朝B" panose="02020800000000000000" pitchFamily="18" charset="-128"/>
              </a:rPr>
              <a:t>トップ以外の記事面でも掲載されますので、全ユーザーに対して、大きく訴求します</a:t>
            </a:r>
            <a:endParaRPr lang="en-US" altLang="ja-JP" sz="1100" dirty="0">
              <a:latin typeface="HGS明朝B" panose="02020800000000000000" pitchFamily="18" charset="-128"/>
              <a:ea typeface="HGS明朝B" panose="02020800000000000000" pitchFamily="18" charset="-128"/>
            </a:endParaRPr>
          </a:p>
        </p:txBody>
      </p:sp>
      <p:graphicFrame>
        <p:nvGraphicFramePr>
          <p:cNvPr id="64" name="表 63">
            <a:extLst>
              <a:ext uri="{FF2B5EF4-FFF2-40B4-BE49-F238E27FC236}">
                <a16:creationId xmlns:a16="http://schemas.microsoft.com/office/drawing/2014/main" id="{3C1DB45F-6FC5-4800-AA9B-AE8FCB57F712}"/>
              </a:ext>
            </a:extLst>
          </p:cNvPr>
          <p:cNvGraphicFramePr>
            <a:graphicFrameLocks noGrp="1"/>
          </p:cNvGraphicFramePr>
          <p:nvPr>
            <p:extLst>
              <p:ext uri="{D42A27DB-BD31-4B8C-83A1-F6EECF244321}">
                <p14:modId xmlns:p14="http://schemas.microsoft.com/office/powerpoint/2010/main" val="1215429904"/>
              </p:ext>
            </p:extLst>
          </p:nvPr>
        </p:nvGraphicFramePr>
        <p:xfrm>
          <a:off x="748279" y="1372780"/>
          <a:ext cx="3161317" cy="3647167"/>
        </p:xfrm>
        <a:graphic>
          <a:graphicData uri="http://schemas.openxmlformats.org/drawingml/2006/table">
            <a:tbl>
              <a:tblPr firstRow="1">
                <a:tableStyleId>{8EC20E35-A176-4012-BC5E-935CFFF8708E}</a:tableStyleId>
              </a:tblPr>
              <a:tblGrid>
                <a:gridCol w="689765">
                  <a:extLst>
                    <a:ext uri="{9D8B030D-6E8A-4147-A177-3AD203B41FA5}">
                      <a16:colId xmlns:a16="http://schemas.microsoft.com/office/drawing/2014/main" val="2143631213"/>
                    </a:ext>
                  </a:extLst>
                </a:gridCol>
                <a:gridCol w="2471552">
                  <a:extLst>
                    <a:ext uri="{9D8B030D-6E8A-4147-A177-3AD203B41FA5}">
                      <a16:colId xmlns:a16="http://schemas.microsoft.com/office/drawing/2014/main" val="2683029098"/>
                    </a:ext>
                  </a:extLst>
                </a:gridCol>
              </a:tblGrid>
              <a:tr h="295084">
                <a:tc gridSpan="2">
                  <a:txBody>
                    <a:bodyPr/>
                    <a:lstStyle/>
                    <a:p>
                      <a:pPr algn="ctr" rtl="0" fontAlgn="ctr"/>
                      <a:r>
                        <a:rPr lang="en-US" altLang="ja-JP" sz="1050" u="none" strike="noStrike" dirty="0">
                          <a:effectLst/>
                          <a:latin typeface="Times New Roman" panose="02020603050405020304" pitchFamily="18" charset="0"/>
                          <a:ea typeface="HGS明朝B" panose="02020800000000000000" pitchFamily="18" charset="-128"/>
                          <a:cs typeface="Times New Roman" panose="02020603050405020304" pitchFamily="18" charset="0"/>
                        </a:rPr>
                        <a:t>LUXE Display Jack</a:t>
                      </a:r>
                      <a:endParaRPr lang="ja-JP" altLang="en-US" sz="1050" b="1" i="0" u="none" strike="noStrike" dirty="0">
                        <a:solidFill>
                          <a:srgbClr val="000000"/>
                        </a:solidFill>
                        <a:effectLst/>
                        <a:latin typeface="Times New Roman" panose="02020603050405020304" pitchFamily="18" charset="0"/>
                        <a:ea typeface="HGS明朝B" panose="02020800000000000000" pitchFamily="18" charset="-128"/>
                        <a:cs typeface="Times New Roman" panose="02020603050405020304" pitchFamily="18" charset="0"/>
                      </a:endParaRPr>
                    </a:p>
                  </a:txBody>
                  <a:tcPr marL="4892" marR="4892" marT="4892" marB="0" anchor="ctr">
                    <a:lnB w="12700" cap="flat" cmpd="sng" algn="ctr">
                      <a:solidFill>
                        <a:schemeClr val="bg1">
                          <a:lumMod val="65000"/>
                        </a:schemeClr>
                      </a:solidFill>
                      <a:prstDash val="solid"/>
                      <a:round/>
                      <a:headEnd type="none" w="med" len="med"/>
                      <a:tailEnd type="none" w="med" len="med"/>
                    </a:lnB>
                  </a:tcPr>
                </a:tc>
                <a:tc hMerge="1">
                  <a:txBody>
                    <a:bodyPr/>
                    <a:lstStyle/>
                    <a:p>
                      <a:pPr algn="ctr" rtl="0" fontAlgn="ct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522" marR="6522" marT="6522" marB="0" anchor="ctr"/>
                </a:tc>
                <a:extLst>
                  <a:ext uri="{0D108BD9-81ED-4DB2-BD59-A6C34878D82A}">
                    <a16:rowId xmlns:a16="http://schemas.microsoft.com/office/drawing/2014/main" val="752507801"/>
                  </a:ext>
                </a:extLst>
              </a:tr>
              <a:tr h="322513">
                <a:tc>
                  <a:txBody>
                    <a:bodyPr/>
                    <a:lstStyle/>
                    <a:p>
                      <a:pPr algn="ctr" rtl="0" fontAlgn="ctr"/>
                      <a:r>
                        <a:rPr lang="ja-JP" altLang="en-US" sz="1000" u="none" strike="noStrike" dirty="0">
                          <a:effectLst/>
                          <a:latin typeface="HGS明朝B" panose="02020800000000000000" pitchFamily="18" charset="-128"/>
                          <a:ea typeface="HGS明朝B" panose="02020800000000000000" pitchFamily="18" charset="-128"/>
                        </a:rPr>
                        <a:t>掲載期間</a:t>
                      </a:r>
                      <a:endParaRPr lang="ja-JP" altLang="en-US" sz="100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en-US" altLang="ja-JP" sz="1000" u="none" strike="noStrike" dirty="0">
                          <a:effectLst/>
                          <a:latin typeface="HGS明朝B" panose="02020800000000000000" pitchFamily="18" charset="-128"/>
                          <a:ea typeface="HGS明朝B" panose="02020800000000000000" pitchFamily="18" charset="-128"/>
                        </a:rPr>
                        <a:t>2 </a:t>
                      </a:r>
                      <a:r>
                        <a:rPr lang="ja-JP" altLang="en-US" sz="1000" u="none" strike="noStrike" dirty="0">
                          <a:effectLst/>
                          <a:latin typeface="HGS明朝B" panose="02020800000000000000" pitchFamily="18" charset="-128"/>
                          <a:ea typeface="HGS明朝B" panose="02020800000000000000" pitchFamily="18" charset="-128"/>
                        </a:rPr>
                        <a:t>週間</a:t>
                      </a:r>
                      <a:br>
                        <a:rPr lang="ja-JP" altLang="en-US" sz="1000" u="none" strike="noStrike" dirty="0">
                          <a:effectLst/>
                          <a:latin typeface="HGS明朝B" panose="02020800000000000000" pitchFamily="18" charset="-128"/>
                          <a:ea typeface="HGS明朝B" panose="02020800000000000000" pitchFamily="18" charset="-128"/>
                        </a:rPr>
                      </a:br>
                      <a:r>
                        <a:rPr lang="ja-JP" altLang="en-US" sz="1000" u="none" strike="noStrike" dirty="0">
                          <a:effectLst/>
                          <a:latin typeface="HGS明朝B" panose="02020800000000000000" pitchFamily="18" charset="-128"/>
                          <a:ea typeface="HGS明朝B" panose="02020800000000000000" pitchFamily="18" charset="-128"/>
                        </a:rPr>
                        <a:t>（火曜 </a:t>
                      </a:r>
                      <a:r>
                        <a:rPr lang="en-US" altLang="ja-JP" sz="1000" u="none" strike="noStrike" dirty="0">
                          <a:effectLst/>
                          <a:latin typeface="HGS明朝B" panose="02020800000000000000" pitchFamily="18" charset="-128"/>
                          <a:ea typeface="HGS明朝B" panose="02020800000000000000" pitchFamily="18" charset="-128"/>
                        </a:rPr>
                        <a:t>〜</a:t>
                      </a:r>
                      <a:r>
                        <a:rPr lang="ja-JP" altLang="en-US" sz="1000" u="none" strike="noStrike" dirty="0">
                          <a:effectLst/>
                          <a:latin typeface="HGS明朝B" panose="02020800000000000000" pitchFamily="18" charset="-128"/>
                          <a:ea typeface="HGS明朝B" panose="02020800000000000000" pitchFamily="18" charset="-128"/>
                        </a:rPr>
                        <a:t>翌々週月曜 まで）</a:t>
                      </a:r>
                      <a:endParaRPr lang="ja-JP" altLang="en-US" sz="100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91226398"/>
                  </a:ext>
                </a:extLst>
              </a:tr>
              <a:tr h="303045">
                <a:tc>
                  <a:txBody>
                    <a:bodyPr/>
                    <a:lstStyle/>
                    <a:p>
                      <a:pPr algn="ctr" rtl="0" fontAlgn="ctr"/>
                      <a:r>
                        <a:rPr lang="ja-JP" altLang="en-US" sz="1000" u="none" strike="noStrike" dirty="0">
                          <a:effectLst/>
                          <a:latin typeface="HGS明朝B" panose="02020800000000000000" pitchFamily="18" charset="-128"/>
                          <a:ea typeface="HGS明朝B" panose="02020800000000000000" pitchFamily="18" charset="-128"/>
                        </a:rPr>
                        <a:t>掲載タイプ</a:t>
                      </a:r>
                      <a:endParaRPr lang="ja-JP" altLang="en-US" sz="100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ja-JP" altLang="en-US" sz="1000" u="none" strike="noStrike" dirty="0">
                          <a:effectLst/>
                          <a:latin typeface="HGS明朝B" panose="02020800000000000000" pitchFamily="18" charset="-128"/>
                          <a:ea typeface="HGS明朝B" panose="02020800000000000000" pitchFamily="18" charset="-128"/>
                        </a:rPr>
                        <a:t>期間保証</a:t>
                      </a:r>
                      <a:endParaRPr lang="ja-JP" altLang="en-US" sz="100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85196901"/>
                  </a:ext>
                </a:extLst>
              </a:tr>
              <a:tr h="303045">
                <a:tc>
                  <a:txBody>
                    <a:bodyPr/>
                    <a:lstStyle/>
                    <a:p>
                      <a:pPr algn="ctr" rtl="0" fontAlgn="ctr"/>
                      <a:r>
                        <a:rPr lang="ja-JP" altLang="en-US" sz="1000" u="none" strike="noStrike" dirty="0">
                          <a:effectLst/>
                          <a:latin typeface="HGS明朝B" panose="02020800000000000000" pitchFamily="18" charset="-128"/>
                          <a:ea typeface="HGS明朝B" panose="02020800000000000000" pitchFamily="18" charset="-128"/>
                        </a:rPr>
                        <a:t>掲載面</a:t>
                      </a:r>
                      <a:endParaRPr lang="en-US" altLang="ja-JP" sz="1000" u="none" strike="noStrike" dirty="0">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en-US" altLang="ja-JP" sz="1000" u="none" strike="noStrike" dirty="0">
                          <a:effectLst/>
                          <a:latin typeface="HGS明朝B" panose="02020800000000000000" pitchFamily="18" charset="-128"/>
                          <a:ea typeface="HGS明朝B" panose="02020800000000000000" pitchFamily="18" charset="-128"/>
                        </a:rPr>
                        <a:t>PC</a:t>
                      </a:r>
                      <a:r>
                        <a:rPr lang="ja-JP" altLang="en-US" sz="1000" u="none" strike="noStrike" dirty="0">
                          <a:effectLst/>
                          <a:latin typeface="HGS明朝B" panose="02020800000000000000" pitchFamily="18" charset="-128"/>
                          <a:ea typeface="HGS明朝B" panose="02020800000000000000" pitchFamily="18" charset="-128"/>
                        </a:rPr>
                        <a:t>・</a:t>
                      </a:r>
                      <a:r>
                        <a:rPr lang="en-US" altLang="ja-JP" sz="1000" u="none" strike="noStrike" dirty="0">
                          <a:effectLst/>
                          <a:latin typeface="HGS明朝B" panose="02020800000000000000" pitchFamily="18" charset="-128"/>
                          <a:ea typeface="HGS明朝B" panose="02020800000000000000" pitchFamily="18" charset="-128"/>
                        </a:rPr>
                        <a:t>SP</a:t>
                      </a:r>
                      <a:r>
                        <a:rPr lang="ja-JP" altLang="en-US" sz="1000" u="none" strike="noStrike" dirty="0">
                          <a:effectLst/>
                          <a:latin typeface="HGS明朝B" panose="02020800000000000000" pitchFamily="18" charset="-128"/>
                          <a:ea typeface="HGS明朝B" panose="02020800000000000000" pitchFamily="18" charset="-128"/>
                        </a:rPr>
                        <a:t>の</a:t>
                      </a:r>
                      <a:r>
                        <a:rPr lang="en-US" altLang="ja-JP" sz="1000" u="none" strike="noStrike" dirty="0">
                          <a:effectLst/>
                          <a:latin typeface="HGS明朝B" panose="02020800000000000000" pitchFamily="18" charset="-128"/>
                          <a:ea typeface="HGS明朝B" panose="02020800000000000000" pitchFamily="18" charset="-128"/>
                        </a:rPr>
                        <a:t>AD</a:t>
                      </a:r>
                      <a:r>
                        <a:rPr lang="ja-JP" altLang="en-US" sz="1000" u="none" strike="noStrike" dirty="0">
                          <a:effectLst/>
                          <a:latin typeface="HGS明朝B" panose="02020800000000000000" pitchFamily="18" charset="-128"/>
                          <a:ea typeface="HGS明朝B" panose="02020800000000000000" pitchFamily="18" charset="-128"/>
                        </a:rPr>
                        <a:t>スペース全枠（①～⑤）</a:t>
                      </a:r>
                      <a:endParaRPr lang="en-US" altLang="ja-JP" sz="1000" u="none" strike="noStrike" dirty="0">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80845789"/>
                  </a:ext>
                </a:extLst>
              </a:tr>
              <a:tr h="322513">
                <a:tc>
                  <a:txBody>
                    <a:bodyPr/>
                    <a:lstStyle/>
                    <a:p>
                      <a:pPr algn="ctr" rtl="0" fontAlgn="ctr"/>
                      <a:r>
                        <a:rPr lang="ja-JP" altLang="en-US" sz="1000" u="none" strike="noStrike" dirty="0">
                          <a:effectLst/>
                          <a:latin typeface="HGS明朝B" panose="02020800000000000000" pitchFamily="18" charset="-128"/>
                          <a:ea typeface="HGS明朝B" panose="02020800000000000000" pitchFamily="18" charset="-128"/>
                        </a:rPr>
                        <a:t>原稿規定</a:t>
                      </a:r>
                      <a:endParaRPr lang="en-US" altLang="ja-JP" sz="1000" u="none" strike="noStrike" dirty="0">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ja-JP" altLang="en-US" sz="1000" u="none" strike="noStrike" dirty="0">
                          <a:effectLst/>
                          <a:latin typeface="HGS明朝B" panose="02020800000000000000" pitchFamily="18" charset="-128"/>
                          <a:ea typeface="HGS明朝B" panose="02020800000000000000" pitchFamily="18" charset="-128"/>
                        </a:rPr>
                        <a:t>サイズは左図の通り（左右</a:t>
                      </a:r>
                      <a:r>
                        <a:rPr lang="en-US" altLang="ja-JP" sz="1000" u="none" strike="noStrike" dirty="0">
                          <a:effectLst/>
                          <a:latin typeface="HGS明朝B" panose="02020800000000000000" pitchFamily="18" charset="-128"/>
                          <a:ea typeface="HGS明朝B" panose="02020800000000000000" pitchFamily="18" charset="-128"/>
                        </a:rPr>
                        <a:t>×</a:t>
                      </a:r>
                      <a:r>
                        <a:rPr lang="ja-JP" altLang="en-US" sz="1000" u="none" strike="noStrike" dirty="0">
                          <a:effectLst/>
                          <a:latin typeface="HGS明朝B" panose="02020800000000000000" pitchFamily="18" charset="-128"/>
                          <a:ea typeface="HGS明朝B" panose="02020800000000000000" pitchFamily="18" charset="-128"/>
                        </a:rPr>
                        <a:t>天地）</a:t>
                      </a:r>
                      <a:endParaRPr lang="en-US" altLang="ja-JP" sz="1000" u="none" strike="noStrike" dirty="0">
                        <a:effectLst/>
                        <a:latin typeface="HGS明朝B" panose="02020800000000000000" pitchFamily="18" charset="-128"/>
                        <a:ea typeface="HGS明朝B" panose="02020800000000000000" pitchFamily="18" charset="-128"/>
                      </a:endParaRPr>
                    </a:p>
                    <a:p>
                      <a:pPr algn="ctr" rtl="0" fontAlgn="ctr"/>
                      <a:r>
                        <a:rPr lang="ja-JP" altLang="en-US" sz="1000" u="none" strike="noStrike" dirty="0">
                          <a:effectLst/>
                          <a:latin typeface="HGS明朝B" panose="02020800000000000000" pitchFamily="18" charset="-128"/>
                          <a:ea typeface="HGS明朝B" panose="02020800000000000000" pitchFamily="18" charset="-128"/>
                        </a:rPr>
                        <a:t>すべて</a:t>
                      </a:r>
                      <a:r>
                        <a:rPr lang="en-US" altLang="ja-JP" sz="1000" u="none" strike="noStrike" dirty="0">
                          <a:effectLst/>
                          <a:latin typeface="HGS明朝B" panose="02020800000000000000" pitchFamily="18" charset="-128"/>
                          <a:ea typeface="HGS明朝B" panose="02020800000000000000" pitchFamily="18" charset="-128"/>
                        </a:rPr>
                        <a:t>150KB</a:t>
                      </a:r>
                      <a:r>
                        <a:rPr lang="ja-JP" altLang="en-US" sz="1000" u="none" strike="noStrike" dirty="0">
                          <a:effectLst/>
                          <a:latin typeface="HGS明朝B" panose="02020800000000000000" pitchFamily="18" charset="-128"/>
                          <a:ea typeface="HGS明朝B" panose="02020800000000000000" pitchFamily="18" charset="-128"/>
                        </a:rPr>
                        <a:t>以内</a:t>
                      </a:r>
                      <a:endParaRPr lang="en-US" altLang="ja-JP" sz="1000" u="none" strike="noStrike" dirty="0">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58373858"/>
                  </a:ext>
                </a:extLst>
              </a:tr>
              <a:tr h="322513">
                <a:tc>
                  <a:txBody>
                    <a:bodyPr/>
                    <a:lstStyle/>
                    <a:p>
                      <a:pPr algn="ctr" rtl="0" fontAlgn="ctr"/>
                      <a:r>
                        <a:rPr lang="ja-JP" altLang="en-US" sz="1000" u="none" strike="noStrike" dirty="0">
                          <a:effectLst/>
                          <a:latin typeface="HGS明朝B" panose="02020800000000000000" pitchFamily="18" charset="-128"/>
                          <a:ea typeface="HGS明朝B" panose="02020800000000000000" pitchFamily="18" charset="-128"/>
                        </a:rPr>
                        <a:t>想定 </a:t>
                      </a:r>
                      <a:r>
                        <a:rPr lang="en-US" sz="1000" u="none" strike="noStrike" dirty="0">
                          <a:effectLst/>
                          <a:latin typeface="HGS明朝B" panose="02020800000000000000" pitchFamily="18" charset="-128"/>
                          <a:ea typeface="HGS明朝B" panose="02020800000000000000" pitchFamily="18" charset="-128"/>
                        </a:rPr>
                        <a:t>imp</a:t>
                      </a:r>
                      <a:endParaRPr lang="en-US" sz="100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en-US" sz="1000" u="none" strike="noStrike" dirty="0">
                          <a:effectLst/>
                          <a:latin typeface="HGS明朝B" panose="02020800000000000000" pitchFamily="18" charset="-128"/>
                          <a:ea typeface="HGS明朝B" panose="02020800000000000000" pitchFamily="18" charset="-128"/>
                        </a:rPr>
                        <a:t>300,000imps</a:t>
                      </a:r>
                      <a:r>
                        <a:rPr lang="ja-JP" altLang="en-US" sz="1000" u="none" strike="noStrike" dirty="0">
                          <a:effectLst/>
                          <a:latin typeface="HGS明朝B" panose="02020800000000000000" pitchFamily="18" charset="-128"/>
                          <a:ea typeface="HGS明朝B" panose="02020800000000000000" pitchFamily="18" charset="-128"/>
                        </a:rPr>
                        <a:t>想定</a:t>
                      </a:r>
                      <a:br>
                        <a:rPr lang="en-US" sz="1000" u="none" strike="noStrike" dirty="0">
                          <a:effectLst/>
                          <a:latin typeface="HGS明朝B" panose="02020800000000000000" pitchFamily="18" charset="-128"/>
                          <a:ea typeface="HGS明朝B" panose="02020800000000000000" pitchFamily="18" charset="-128"/>
                        </a:rPr>
                      </a:br>
                      <a:r>
                        <a:rPr lang="en-US" sz="1000" u="none" strike="noStrike" dirty="0">
                          <a:effectLst/>
                          <a:latin typeface="HGS明朝B" panose="02020800000000000000" pitchFamily="18" charset="-128"/>
                          <a:ea typeface="HGS明朝B" panose="02020800000000000000" pitchFamily="18" charset="-128"/>
                        </a:rPr>
                        <a:t>（①～⑤ </a:t>
                      </a:r>
                      <a:r>
                        <a:rPr lang="ja-JP" altLang="en-US" sz="1000" u="none" strike="noStrike" dirty="0">
                          <a:effectLst/>
                          <a:latin typeface="HGS明朝B" panose="02020800000000000000" pitchFamily="18" charset="-128"/>
                          <a:ea typeface="HGS明朝B" panose="02020800000000000000" pitchFamily="18" charset="-128"/>
                        </a:rPr>
                        <a:t>全枠の合計）</a:t>
                      </a:r>
                      <a:endParaRPr lang="ja-JP" altLang="en-US" sz="100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79165524"/>
                  </a:ext>
                </a:extLst>
              </a:tr>
              <a:tr h="303045">
                <a:tc>
                  <a:txBody>
                    <a:bodyPr/>
                    <a:lstStyle/>
                    <a:p>
                      <a:pPr algn="ctr" rtl="0" fontAlgn="ctr"/>
                      <a:r>
                        <a:rPr lang="ja-JP" altLang="en-US" sz="1000" u="none" strike="noStrike" dirty="0">
                          <a:effectLst/>
                          <a:latin typeface="HGS明朝B" panose="02020800000000000000" pitchFamily="18" charset="-128"/>
                          <a:ea typeface="HGS明朝B" panose="02020800000000000000" pitchFamily="18" charset="-128"/>
                        </a:rPr>
                        <a:t>料金</a:t>
                      </a:r>
                      <a:endParaRPr lang="ja-JP" altLang="en-US" sz="100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en-US" altLang="ja-JP" sz="1000" u="none" strike="noStrike" dirty="0">
                          <a:effectLst/>
                          <a:latin typeface="HGS明朝B" panose="02020800000000000000" pitchFamily="18" charset="-128"/>
                          <a:ea typeface="HGS明朝B" panose="02020800000000000000" pitchFamily="18" charset="-128"/>
                        </a:rPr>
                        <a:t>1,650,000</a:t>
                      </a:r>
                      <a:r>
                        <a:rPr lang="ja-JP" altLang="en-US" sz="1000" u="none" strike="noStrike" dirty="0">
                          <a:effectLst/>
                          <a:latin typeface="HGS明朝B" panose="02020800000000000000" pitchFamily="18" charset="-128"/>
                          <a:ea typeface="HGS明朝B" panose="02020800000000000000" pitchFamily="18" charset="-128"/>
                        </a:rPr>
                        <a:t>円</a:t>
                      </a:r>
                      <a:endParaRPr lang="ja-JP" altLang="en-US" sz="100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505593593"/>
                  </a:ext>
                </a:extLst>
              </a:tr>
              <a:tr h="322513">
                <a:tc>
                  <a:txBody>
                    <a:bodyPr/>
                    <a:lstStyle/>
                    <a:p>
                      <a:pPr algn="ctr" rtl="0" fontAlgn="ctr"/>
                      <a:r>
                        <a:rPr lang="ja-JP" altLang="en-US" sz="1000" u="none" strike="noStrike" dirty="0">
                          <a:effectLst/>
                          <a:latin typeface="HGS明朝B" panose="02020800000000000000" pitchFamily="18" charset="-128"/>
                          <a:ea typeface="HGS明朝B" panose="02020800000000000000" pitchFamily="18" charset="-128"/>
                        </a:rPr>
                        <a:t>入稿</a:t>
                      </a:r>
                      <a:endParaRPr lang="en-US" altLang="ja-JP" sz="1000" u="none" strike="noStrike" dirty="0">
                        <a:effectLst/>
                        <a:latin typeface="HGS明朝B" panose="02020800000000000000" pitchFamily="18" charset="-128"/>
                        <a:ea typeface="HGS明朝B" panose="02020800000000000000" pitchFamily="18" charset="-128"/>
                      </a:endParaRPr>
                    </a:p>
                    <a:p>
                      <a:pPr algn="ctr" rtl="0" fontAlgn="ctr"/>
                      <a:r>
                        <a:rPr lang="ja-JP" altLang="en-US" sz="1000" u="none" strike="noStrike" dirty="0">
                          <a:effectLst/>
                          <a:latin typeface="HGS明朝B" panose="02020800000000000000" pitchFamily="18" charset="-128"/>
                          <a:ea typeface="HGS明朝B" panose="02020800000000000000" pitchFamily="18" charset="-128"/>
                        </a:rPr>
                        <a:t>期限</a:t>
                      </a:r>
                      <a:endParaRPr lang="ja-JP" altLang="en-US" sz="100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en-US" altLang="ja-JP" sz="1000" u="none" strike="noStrike" dirty="0">
                          <a:effectLst/>
                          <a:latin typeface="HGS明朝B" panose="02020800000000000000" pitchFamily="18" charset="-128"/>
                          <a:ea typeface="HGS明朝B" panose="02020800000000000000" pitchFamily="18" charset="-128"/>
                        </a:rPr>
                        <a:t>5</a:t>
                      </a:r>
                      <a:r>
                        <a:rPr lang="ja-JP" altLang="en-US" sz="1000" u="none" strike="noStrike" dirty="0">
                          <a:effectLst/>
                          <a:latin typeface="HGS明朝B" panose="02020800000000000000" pitchFamily="18" charset="-128"/>
                          <a:ea typeface="HGS明朝B" panose="02020800000000000000" pitchFamily="18" charset="-128"/>
                        </a:rPr>
                        <a:t>営業日前</a:t>
                      </a:r>
                      <a:endParaRPr lang="ja-JP" altLang="en-US" sz="100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272849022"/>
                  </a:ext>
                </a:extLst>
              </a:tr>
              <a:tr h="576448">
                <a:tc gridSpan="2">
                  <a:txBody>
                    <a:bodyPr/>
                    <a:lstStyle/>
                    <a:p>
                      <a:pPr algn="l" rtl="0" fontAlgn="ctr"/>
                      <a:r>
                        <a:rPr lang="ja-JP" altLang="en-US" sz="900" u="none" strike="noStrike" dirty="0">
                          <a:effectLst/>
                          <a:latin typeface="HGS明朝B" panose="02020800000000000000" pitchFamily="18" charset="-128"/>
                          <a:ea typeface="HGS明朝B" panose="02020800000000000000" pitchFamily="18" charset="-128"/>
                        </a:rPr>
                        <a:t>　</a:t>
                      </a:r>
                      <a:endParaRPr lang="en-US" altLang="ja-JP" sz="900" u="none" strike="noStrike" dirty="0">
                        <a:effectLst/>
                        <a:latin typeface="HGS明朝B" panose="02020800000000000000" pitchFamily="18" charset="-128"/>
                        <a:ea typeface="HGS明朝B" panose="02020800000000000000" pitchFamily="18" charset="-128"/>
                      </a:endParaRPr>
                    </a:p>
                    <a:p>
                      <a:pPr algn="l" rtl="0" fontAlgn="ctr"/>
                      <a:r>
                        <a:rPr lang="ja-JP" altLang="en-US" sz="900" u="none" strike="noStrike" dirty="0">
                          <a:effectLst/>
                          <a:latin typeface="HGS明朝B" panose="02020800000000000000" pitchFamily="18" charset="-128"/>
                          <a:ea typeface="HGS明朝B" panose="02020800000000000000" pitchFamily="18" charset="-128"/>
                        </a:rPr>
                        <a:t>　■動画オプション　</a:t>
                      </a:r>
                      <a:br>
                        <a:rPr lang="ja-JP" altLang="en-US" sz="900" u="none" strike="noStrike" dirty="0">
                          <a:effectLst/>
                          <a:latin typeface="HGS明朝B" panose="02020800000000000000" pitchFamily="18" charset="-128"/>
                          <a:ea typeface="HGS明朝B" panose="02020800000000000000" pitchFamily="18" charset="-128"/>
                        </a:rPr>
                      </a:br>
                      <a:r>
                        <a:rPr lang="ja-JP" altLang="en-US" sz="900" u="none" strike="noStrike" dirty="0">
                          <a:effectLst/>
                          <a:latin typeface="HGS明朝B" panose="02020800000000000000" pitchFamily="18" charset="-128"/>
                          <a:ea typeface="HGS明朝B" panose="02020800000000000000" pitchFamily="18" charset="-128"/>
                        </a:rPr>
                        <a:t>　</a:t>
                      </a:r>
                      <a:r>
                        <a:rPr lang="en-US" altLang="ja-JP" sz="900" u="none" strike="noStrike" dirty="0">
                          <a:effectLst/>
                          <a:latin typeface="HGS明朝B" panose="02020800000000000000" pitchFamily="18" charset="-128"/>
                          <a:ea typeface="HGS明朝B" panose="02020800000000000000" pitchFamily="18" charset="-128"/>
                        </a:rPr>
                        <a:t>PC</a:t>
                      </a:r>
                      <a:r>
                        <a:rPr lang="ja-JP" altLang="en-US" sz="900" u="none" strike="noStrike" dirty="0">
                          <a:effectLst/>
                          <a:latin typeface="HGS明朝B" panose="02020800000000000000" pitchFamily="18" charset="-128"/>
                          <a:ea typeface="HGS明朝B" panose="02020800000000000000" pitchFamily="18" charset="-128"/>
                        </a:rPr>
                        <a:t>・</a:t>
                      </a:r>
                      <a:r>
                        <a:rPr lang="en-US" altLang="ja-JP" sz="900" u="none" strike="noStrike" dirty="0">
                          <a:effectLst/>
                          <a:latin typeface="HGS明朝B" panose="02020800000000000000" pitchFamily="18" charset="-128"/>
                          <a:ea typeface="HGS明朝B" panose="02020800000000000000" pitchFamily="18" charset="-128"/>
                        </a:rPr>
                        <a:t>SP</a:t>
                      </a:r>
                      <a:r>
                        <a:rPr lang="ja-JP" altLang="en-US" sz="900" u="none" strike="noStrike" dirty="0">
                          <a:effectLst/>
                          <a:latin typeface="HGS明朝B" panose="02020800000000000000" pitchFamily="18" charset="-128"/>
                          <a:ea typeface="HGS明朝B" panose="02020800000000000000" pitchFamily="18" charset="-128"/>
                        </a:rPr>
                        <a:t>①～⑤の位置に動画を通常料金のまま配信可能です</a:t>
                      </a:r>
                      <a:br>
                        <a:rPr lang="ja-JP" altLang="en-US" sz="900" u="none" strike="noStrike" dirty="0">
                          <a:effectLst/>
                          <a:latin typeface="HGS明朝B" panose="02020800000000000000" pitchFamily="18" charset="-128"/>
                          <a:ea typeface="HGS明朝B" panose="02020800000000000000" pitchFamily="18" charset="-128"/>
                        </a:rPr>
                      </a:br>
                      <a:r>
                        <a:rPr lang="ja-JP" altLang="en-US" sz="900" u="none" strike="noStrike" dirty="0">
                          <a:effectLst/>
                          <a:latin typeface="HGS明朝B" panose="02020800000000000000" pitchFamily="18" charset="-128"/>
                          <a:ea typeface="HGS明朝B" panose="02020800000000000000" pitchFamily="18" charset="-128"/>
                        </a:rPr>
                        <a:t>　</a:t>
                      </a:r>
                      <a:r>
                        <a:rPr lang="en-US" altLang="ja-JP" sz="900" u="none" strike="noStrike" dirty="0">
                          <a:effectLst/>
                          <a:latin typeface="HGS明朝B" panose="02020800000000000000" pitchFamily="18" charset="-128"/>
                          <a:ea typeface="HGS明朝B" panose="02020800000000000000" pitchFamily="18" charset="-128"/>
                        </a:rPr>
                        <a:t>10</a:t>
                      </a:r>
                      <a:r>
                        <a:rPr lang="ja-JP" altLang="en-US" sz="900" u="none" strike="noStrike" dirty="0">
                          <a:effectLst/>
                          <a:latin typeface="HGS明朝B" panose="02020800000000000000" pitchFamily="18" charset="-128"/>
                          <a:ea typeface="HGS明朝B" panose="02020800000000000000" pitchFamily="18" charset="-128"/>
                        </a:rPr>
                        <a:t>営業日前までにご入稿ください</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lnT w="12700" cap="flat" cmpd="sng" algn="ctr">
                      <a:solidFill>
                        <a:schemeClr val="bg1">
                          <a:lumMod val="65000"/>
                        </a:schemeClr>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487867689"/>
                  </a:ext>
                </a:extLst>
              </a:tr>
              <a:tr h="576448">
                <a:tc gridSpan="2">
                  <a:txBody>
                    <a:bodyPr/>
                    <a:lstStyle/>
                    <a:p>
                      <a:pPr algn="l" rtl="0" fontAlgn="ctr"/>
                      <a:r>
                        <a:rPr lang="ja-JP" altLang="en-US" sz="800" u="none" strike="noStrike" dirty="0">
                          <a:effectLst/>
                          <a:latin typeface="HGS明朝B" panose="02020800000000000000" pitchFamily="18" charset="-128"/>
                          <a:ea typeface="HGS明朝B" panose="02020800000000000000" pitchFamily="18" charset="-128"/>
                        </a:rPr>
                        <a:t>　■</a:t>
                      </a:r>
                      <a:r>
                        <a:rPr lang="ja-JP" altLang="en-US" sz="900" u="none" strike="noStrike" dirty="0">
                          <a:effectLst/>
                          <a:latin typeface="HGS明朝B" panose="02020800000000000000" pitchFamily="18" charset="-128"/>
                          <a:ea typeface="HGS明朝B" panose="02020800000000000000" pitchFamily="18" charset="-128"/>
                        </a:rPr>
                        <a:t>⑥ プレミアムスクリーン（背景あり）</a:t>
                      </a:r>
                      <a:br>
                        <a:rPr lang="ja-JP" altLang="en-US" sz="900" u="none" strike="noStrike" dirty="0">
                          <a:effectLst/>
                          <a:latin typeface="HGS明朝B" panose="02020800000000000000" pitchFamily="18" charset="-128"/>
                          <a:ea typeface="HGS明朝B" panose="02020800000000000000" pitchFamily="18" charset="-128"/>
                        </a:rPr>
                      </a:br>
                      <a:r>
                        <a:rPr lang="ja-JP" altLang="en-US" sz="900" u="none" strike="noStrike" dirty="0">
                          <a:effectLst/>
                          <a:latin typeface="HGS明朝B" panose="02020800000000000000" pitchFamily="18" charset="-128"/>
                          <a:ea typeface="HGS明朝B" panose="02020800000000000000" pitchFamily="18" charset="-128"/>
                        </a:rPr>
                        <a:t>　通常料金に＋</a:t>
                      </a:r>
                      <a:r>
                        <a:rPr lang="en-US" altLang="ja-JP" sz="900" u="none" strike="noStrike" dirty="0">
                          <a:effectLst/>
                          <a:latin typeface="HGS明朝B" panose="02020800000000000000" pitchFamily="18" charset="-128"/>
                          <a:ea typeface="HGS明朝B" panose="02020800000000000000" pitchFamily="18" charset="-128"/>
                        </a:rPr>
                        <a:t>500,000</a:t>
                      </a:r>
                      <a:r>
                        <a:rPr lang="ja-JP" altLang="en-US" sz="900" u="none" strike="noStrike" dirty="0">
                          <a:effectLst/>
                          <a:latin typeface="HGS明朝B" panose="02020800000000000000" pitchFamily="18" charset="-128"/>
                          <a:ea typeface="HGS明朝B" panose="02020800000000000000" pitchFamily="18" charset="-128"/>
                        </a:rPr>
                        <a:t>円で設定可能です</a:t>
                      </a:r>
                      <a:br>
                        <a:rPr lang="ja-JP" altLang="en-US" sz="900" u="none" strike="noStrike" dirty="0">
                          <a:effectLst/>
                          <a:latin typeface="HGS明朝B" panose="02020800000000000000" pitchFamily="18" charset="-128"/>
                          <a:ea typeface="HGS明朝B" panose="02020800000000000000" pitchFamily="18" charset="-128"/>
                        </a:rPr>
                      </a:br>
                      <a:r>
                        <a:rPr lang="ja-JP" altLang="en-US" sz="900" u="none" strike="noStrike" dirty="0">
                          <a:effectLst/>
                          <a:latin typeface="HGS明朝B" panose="02020800000000000000" pitchFamily="18" charset="-128"/>
                          <a:ea typeface="HGS明朝B" panose="02020800000000000000" pitchFamily="18" charset="-128"/>
                        </a:rPr>
                        <a:t>　</a:t>
                      </a:r>
                      <a:r>
                        <a:rPr lang="en-US" altLang="ja-JP" sz="900" u="none" strike="noStrike" dirty="0">
                          <a:effectLst/>
                          <a:latin typeface="HGS明朝B" panose="02020800000000000000" pitchFamily="18" charset="-128"/>
                          <a:ea typeface="HGS明朝B" panose="02020800000000000000" pitchFamily="18" charset="-128"/>
                        </a:rPr>
                        <a:t>10</a:t>
                      </a:r>
                      <a:r>
                        <a:rPr lang="ja-JP" altLang="en-US" sz="900" u="none" strike="noStrike" dirty="0">
                          <a:effectLst/>
                          <a:latin typeface="HGS明朝B" panose="02020800000000000000" pitchFamily="18" charset="-128"/>
                          <a:ea typeface="HGS明朝B" panose="02020800000000000000" pitchFamily="18" charset="-128"/>
                        </a:rPr>
                        <a:t>営業日前までにご入稿ください</a:t>
                      </a:r>
                      <a:endParaRPr lang="en-US" altLang="ja-JP" sz="900" u="none" strike="noStrike" dirty="0">
                        <a:effectLst/>
                        <a:latin typeface="HGS明朝B" panose="02020800000000000000" pitchFamily="18" charset="-128"/>
                        <a:ea typeface="HGS明朝B" panose="02020800000000000000" pitchFamily="18" charset="-128"/>
                      </a:endParaRPr>
                    </a:p>
                    <a:p>
                      <a:pPr algn="l" rtl="0" fontAlgn="ct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tc>
                <a:tc hMerge="1">
                  <a:txBody>
                    <a:bodyPr/>
                    <a:lstStyle/>
                    <a:p>
                      <a:endParaRPr kumimoji="1" lang="ja-JP" altLang="en-US"/>
                    </a:p>
                  </a:txBody>
                  <a:tcPr/>
                </a:tc>
                <a:extLst>
                  <a:ext uri="{0D108BD9-81ED-4DB2-BD59-A6C34878D82A}">
                    <a16:rowId xmlns:a16="http://schemas.microsoft.com/office/drawing/2014/main" val="1467759215"/>
                  </a:ext>
                </a:extLst>
              </a:tr>
            </a:tbl>
          </a:graphicData>
        </a:graphic>
      </p:graphicFrame>
      <p:sp>
        <p:nvSpPr>
          <p:cNvPr id="65" name="テキスト ボックス 64">
            <a:extLst>
              <a:ext uri="{FF2B5EF4-FFF2-40B4-BE49-F238E27FC236}">
                <a16:creationId xmlns:a16="http://schemas.microsoft.com/office/drawing/2014/main" id="{C38EDD01-942C-4C0A-A21E-6E7611BE74BE}"/>
              </a:ext>
            </a:extLst>
          </p:cNvPr>
          <p:cNvSpPr txBox="1"/>
          <p:nvPr/>
        </p:nvSpPr>
        <p:spPr>
          <a:xfrm>
            <a:off x="738117" y="5048339"/>
            <a:ext cx="3777952" cy="507831"/>
          </a:xfrm>
          <a:prstGeom prst="rect">
            <a:avLst/>
          </a:prstGeom>
          <a:noFill/>
        </p:spPr>
        <p:txBody>
          <a:bodyPr wrap="square" rtlCol="0">
            <a:spAutoFit/>
          </a:bodyPr>
          <a:lstStyle/>
          <a:p>
            <a:r>
              <a:rPr lang="en-US" altLang="ja-JP" sz="900" dirty="0">
                <a:latin typeface="HGS明朝B" panose="02020800000000000000" pitchFamily="18" charset="-128"/>
                <a:ea typeface="HGS明朝B" panose="02020800000000000000" pitchFamily="18" charset="-128"/>
              </a:rPr>
              <a:t>※1</a:t>
            </a:r>
            <a:r>
              <a:rPr lang="ja-JP" altLang="en-US" sz="900" dirty="0">
                <a:latin typeface="HGS明朝B" panose="02020800000000000000" pitchFamily="18" charset="-128"/>
                <a:ea typeface="HGS明朝B" panose="02020800000000000000" pitchFamily="18" charset="-128"/>
              </a:rPr>
              <a:t>　</a:t>
            </a:r>
            <a:r>
              <a:rPr lang="en-US" altLang="ja-JP" sz="900" dirty="0">
                <a:latin typeface="HGS明朝B" panose="02020800000000000000" pitchFamily="18" charset="-128"/>
                <a:ea typeface="HGS明朝B" panose="02020800000000000000" pitchFamily="18" charset="-128"/>
              </a:rPr>
              <a:t>1</a:t>
            </a:r>
            <a:r>
              <a:rPr lang="ja-JP" altLang="en-US" sz="900" dirty="0">
                <a:latin typeface="HGS明朝B" panose="02020800000000000000" pitchFamily="18" charset="-128"/>
                <a:ea typeface="HGS明朝B" panose="02020800000000000000" pitchFamily="18" charset="-128"/>
              </a:rPr>
              <a:t>枠</a:t>
            </a:r>
            <a:endParaRPr lang="en-US" altLang="ja-JP" sz="900" dirty="0">
              <a:latin typeface="HGS明朝B" panose="02020800000000000000" pitchFamily="18" charset="-128"/>
              <a:ea typeface="HGS明朝B" panose="02020800000000000000" pitchFamily="18" charset="-128"/>
            </a:endParaRPr>
          </a:p>
          <a:p>
            <a:r>
              <a:rPr lang="en-US" altLang="ja-JP" sz="900" dirty="0">
                <a:latin typeface="HGS明朝B" panose="02020800000000000000" pitchFamily="18" charset="-128"/>
                <a:ea typeface="HGS明朝B" panose="02020800000000000000" pitchFamily="18" charset="-128"/>
              </a:rPr>
              <a:t>※2</a:t>
            </a:r>
            <a:r>
              <a:rPr lang="ja-JP" altLang="en-US" sz="900" dirty="0">
                <a:latin typeface="HGS明朝B" panose="02020800000000000000" pitchFamily="18" charset="-128"/>
                <a:ea typeface="HGS明朝B" panose="02020800000000000000" pitchFamily="18" charset="-128"/>
              </a:rPr>
              <a:t>　④</a:t>
            </a:r>
            <a:r>
              <a:rPr lang="en-US" altLang="ja-JP" sz="900" dirty="0">
                <a:latin typeface="HGS明朝B" panose="02020800000000000000" pitchFamily="18" charset="-128"/>
                <a:ea typeface="HGS明朝B" panose="02020800000000000000" pitchFamily="18" charset="-128"/>
              </a:rPr>
              <a:t>SP</a:t>
            </a:r>
            <a:r>
              <a:rPr lang="ja-JP" altLang="en-US" sz="900" dirty="0">
                <a:latin typeface="HGS明朝B" panose="02020800000000000000" pitchFamily="18" charset="-128"/>
                <a:ea typeface="HGS明朝B" panose="02020800000000000000" pitchFamily="18" charset="-128"/>
              </a:rPr>
              <a:t>・プレミアムキャンバスの表示サイズは</a:t>
            </a:r>
            <a:endParaRPr lang="en-US" altLang="ja-JP" sz="900" dirty="0">
              <a:latin typeface="HGS明朝B" panose="02020800000000000000" pitchFamily="18" charset="-128"/>
              <a:ea typeface="HGS明朝B" panose="02020800000000000000" pitchFamily="18" charset="-128"/>
            </a:endParaRPr>
          </a:p>
          <a:p>
            <a:r>
              <a:rPr lang="ja-JP" altLang="en-US" sz="900" dirty="0">
                <a:latin typeface="HGS明朝B" panose="02020800000000000000" pitchFamily="18" charset="-128"/>
                <a:ea typeface="HGS明朝B" panose="02020800000000000000" pitchFamily="18" charset="-128"/>
              </a:rPr>
              <a:t>　　  </a:t>
            </a:r>
            <a:r>
              <a:rPr lang="en-US" altLang="ja-JP" sz="900" dirty="0">
                <a:latin typeface="HGS明朝B" panose="02020800000000000000" pitchFamily="18" charset="-128"/>
                <a:ea typeface="HGS明朝B" panose="02020800000000000000" pitchFamily="18" charset="-128"/>
              </a:rPr>
              <a:t>320×180</a:t>
            </a:r>
            <a:r>
              <a:rPr lang="ja-JP" altLang="en-US" sz="900" dirty="0">
                <a:latin typeface="HGS明朝B" panose="02020800000000000000" pitchFamily="18" charset="-128"/>
                <a:ea typeface="HGS明朝B" panose="02020800000000000000" pitchFamily="18" charset="-128"/>
              </a:rPr>
              <a:t>となります</a:t>
            </a:r>
            <a:endParaRPr lang="en-US" altLang="ja-JP" sz="900" dirty="0">
              <a:latin typeface="HGS明朝B" panose="02020800000000000000" pitchFamily="18" charset="-128"/>
              <a:ea typeface="HGS明朝B" panose="02020800000000000000" pitchFamily="18" charset="-128"/>
            </a:endParaRPr>
          </a:p>
        </p:txBody>
      </p:sp>
      <p:sp>
        <p:nvSpPr>
          <p:cNvPr id="66" name="テキスト ボックス 65">
            <a:extLst>
              <a:ext uri="{FF2B5EF4-FFF2-40B4-BE49-F238E27FC236}">
                <a16:creationId xmlns:a16="http://schemas.microsoft.com/office/drawing/2014/main" id="{A63C197F-BB1F-49A0-BA5C-70CFA50A737B}"/>
              </a:ext>
            </a:extLst>
          </p:cNvPr>
          <p:cNvSpPr txBox="1"/>
          <p:nvPr/>
        </p:nvSpPr>
        <p:spPr>
          <a:xfrm>
            <a:off x="4292304" y="1454164"/>
            <a:ext cx="502919" cy="230832"/>
          </a:xfrm>
          <a:prstGeom prst="rect">
            <a:avLst/>
          </a:prstGeom>
          <a:noFill/>
        </p:spPr>
        <p:txBody>
          <a:bodyPr wrap="square" rtlCol="0">
            <a:spAutoFit/>
          </a:bodyPr>
          <a:lstStyle/>
          <a:p>
            <a:pPr algn="ctr"/>
            <a:r>
              <a:rPr lang="ja-JP" altLang="en-US" sz="900" b="1" dirty="0">
                <a:latin typeface="HGS明朝B" panose="02020800000000000000" pitchFamily="18" charset="-128"/>
                <a:ea typeface="HGS明朝B" panose="02020800000000000000" pitchFamily="18" charset="-128"/>
              </a:rPr>
              <a:t>▼ </a:t>
            </a:r>
            <a:r>
              <a:rPr lang="en-US" altLang="ja-JP" sz="900" b="1" dirty="0">
                <a:latin typeface="HGS明朝B" panose="02020800000000000000" pitchFamily="18" charset="-128"/>
                <a:ea typeface="HGS明朝B" panose="02020800000000000000" pitchFamily="18" charset="-128"/>
              </a:rPr>
              <a:t>PC</a:t>
            </a:r>
            <a:endParaRPr lang="ja-JP" altLang="en-US" sz="900" b="1" dirty="0">
              <a:latin typeface="HGS明朝B" panose="02020800000000000000" pitchFamily="18" charset="-128"/>
              <a:ea typeface="HGS明朝B" panose="02020800000000000000" pitchFamily="18" charset="-128"/>
            </a:endParaRPr>
          </a:p>
        </p:txBody>
      </p:sp>
      <p:sp>
        <p:nvSpPr>
          <p:cNvPr id="67" name="テキスト ボックス 66">
            <a:extLst>
              <a:ext uri="{FF2B5EF4-FFF2-40B4-BE49-F238E27FC236}">
                <a16:creationId xmlns:a16="http://schemas.microsoft.com/office/drawing/2014/main" id="{05F97871-CF20-4D64-AC05-BD22370FDCE5}"/>
              </a:ext>
            </a:extLst>
          </p:cNvPr>
          <p:cNvSpPr txBox="1"/>
          <p:nvPr/>
        </p:nvSpPr>
        <p:spPr>
          <a:xfrm>
            <a:off x="6518780" y="1532438"/>
            <a:ext cx="1261260" cy="230832"/>
          </a:xfrm>
          <a:prstGeom prst="rect">
            <a:avLst/>
          </a:prstGeom>
          <a:noFill/>
        </p:spPr>
        <p:txBody>
          <a:bodyPr wrap="square" rtlCol="0">
            <a:spAutoFit/>
          </a:bodyPr>
          <a:lstStyle/>
          <a:p>
            <a:pPr algn="ctr"/>
            <a:r>
              <a:rPr lang="ja-JP" altLang="en-US" sz="900" b="1" dirty="0">
                <a:latin typeface="HGS明朝B" panose="02020800000000000000" pitchFamily="18" charset="-128"/>
                <a:ea typeface="HGS明朝B" panose="02020800000000000000" pitchFamily="18" charset="-128"/>
              </a:rPr>
              <a:t>▼ </a:t>
            </a:r>
            <a:r>
              <a:rPr lang="en-US" altLang="ja-JP" sz="900" b="1" dirty="0">
                <a:latin typeface="HGS明朝B" panose="02020800000000000000" pitchFamily="18" charset="-128"/>
                <a:ea typeface="HGS明朝B" panose="02020800000000000000" pitchFamily="18" charset="-128"/>
              </a:rPr>
              <a:t>SP</a:t>
            </a:r>
            <a:endParaRPr lang="ja-JP" altLang="en-US" sz="900" b="1" dirty="0">
              <a:latin typeface="HGS明朝B" panose="02020800000000000000" pitchFamily="18" charset="-128"/>
              <a:ea typeface="HGS明朝B" panose="02020800000000000000" pitchFamily="18" charset="-128"/>
            </a:endParaRPr>
          </a:p>
        </p:txBody>
      </p:sp>
      <p:cxnSp>
        <p:nvCxnSpPr>
          <p:cNvPr id="68" name="直線コネクタ 67">
            <a:extLst>
              <a:ext uri="{FF2B5EF4-FFF2-40B4-BE49-F238E27FC236}">
                <a16:creationId xmlns:a16="http://schemas.microsoft.com/office/drawing/2014/main" id="{F3FEAC11-6FAF-416C-BFD5-6751A4B6F9E9}"/>
              </a:ext>
            </a:extLst>
          </p:cNvPr>
          <p:cNvCxnSpPr>
            <a:cxnSpLocks noChangeAspect="1"/>
          </p:cNvCxnSpPr>
          <p:nvPr/>
        </p:nvCxnSpPr>
        <p:spPr>
          <a:xfrm>
            <a:off x="5451983" y="3630908"/>
            <a:ext cx="0" cy="16937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9" name="グループ化 68">
            <a:extLst>
              <a:ext uri="{FF2B5EF4-FFF2-40B4-BE49-F238E27FC236}">
                <a16:creationId xmlns:a16="http://schemas.microsoft.com/office/drawing/2014/main" id="{35464600-02CC-4EFF-87DA-E9D62C353DD9}"/>
              </a:ext>
            </a:extLst>
          </p:cNvPr>
          <p:cNvGrpSpPr>
            <a:grpSpLocks noChangeAspect="1"/>
          </p:cNvGrpSpPr>
          <p:nvPr/>
        </p:nvGrpSpPr>
        <p:grpSpPr>
          <a:xfrm>
            <a:off x="4288240" y="1747705"/>
            <a:ext cx="2230540" cy="3883626"/>
            <a:chOff x="3707904" y="1511976"/>
            <a:chExt cx="2706496" cy="4870115"/>
          </a:xfrm>
        </p:grpSpPr>
        <p:grpSp>
          <p:nvGrpSpPr>
            <p:cNvPr id="70" name="グループ化 69">
              <a:extLst>
                <a:ext uri="{FF2B5EF4-FFF2-40B4-BE49-F238E27FC236}">
                  <a16:creationId xmlns:a16="http://schemas.microsoft.com/office/drawing/2014/main" id="{797A0AAE-F561-4C90-9F60-718634FF639E}"/>
                </a:ext>
              </a:extLst>
            </p:cNvPr>
            <p:cNvGrpSpPr/>
            <p:nvPr/>
          </p:nvGrpSpPr>
          <p:grpSpPr>
            <a:xfrm>
              <a:off x="3707904" y="1511976"/>
              <a:ext cx="2706496" cy="4870115"/>
              <a:chOff x="3643992" y="1365080"/>
              <a:chExt cx="2706496" cy="4870115"/>
            </a:xfrm>
          </p:grpSpPr>
          <p:grpSp>
            <p:nvGrpSpPr>
              <p:cNvPr id="73" name="グループ化 72">
                <a:extLst>
                  <a:ext uri="{FF2B5EF4-FFF2-40B4-BE49-F238E27FC236}">
                    <a16:creationId xmlns:a16="http://schemas.microsoft.com/office/drawing/2014/main" id="{864F1138-B098-4DC7-B2BC-3D71663A3620}"/>
                  </a:ext>
                </a:extLst>
              </p:cNvPr>
              <p:cNvGrpSpPr/>
              <p:nvPr/>
            </p:nvGrpSpPr>
            <p:grpSpPr>
              <a:xfrm>
                <a:off x="3643992" y="1365080"/>
                <a:ext cx="2706496" cy="4870115"/>
                <a:chOff x="3779911" y="1276345"/>
                <a:chExt cx="2706496" cy="4870115"/>
              </a:xfrm>
            </p:grpSpPr>
            <p:sp>
              <p:nvSpPr>
                <p:cNvPr id="75" name="正方形/長方形 74">
                  <a:extLst>
                    <a:ext uri="{FF2B5EF4-FFF2-40B4-BE49-F238E27FC236}">
                      <a16:creationId xmlns:a16="http://schemas.microsoft.com/office/drawing/2014/main" id="{9E39535F-CDB6-4990-8829-3D53E77728A1}"/>
                    </a:ext>
                  </a:extLst>
                </p:cNvPr>
                <p:cNvSpPr/>
                <p:nvPr/>
              </p:nvSpPr>
              <p:spPr>
                <a:xfrm>
                  <a:off x="3779911" y="1276345"/>
                  <a:ext cx="2706496" cy="3385376"/>
                </a:xfrm>
                <a:prstGeom prst="rect">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800" b="1" dirty="0">
                      <a:solidFill>
                        <a:schemeClr val="bg1"/>
                      </a:solidFill>
                      <a:latin typeface="HGS明朝B" panose="02020800000000000000" pitchFamily="18" charset="-128"/>
                      <a:ea typeface="HGS明朝B" panose="02020800000000000000" pitchFamily="18" charset="-128"/>
                    </a:rPr>
                    <a:t>⑥ プレミアムスクリーン</a:t>
                  </a:r>
                  <a:endParaRPr lang="en-US" altLang="ja-JP" sz="800" b="1" dirty="0">
                    <a:solidFill>
                      <a:schemeClr val="bg1"/>
                    </a:solidFill>
                    <a:latin typeface="HGS明朝B" panose="02020800000000000000" pitchFamily="18" charset="-128"/>
                    <a:ea typeface="HGS明朝B" panose="02020800000000000000" pitchFamily="18" charset="-128"/>
                  </a:endParaRPr>
                </a:p>
                <a:p>
                  <a:pPr algn="ctr"/>
                  <a:r>
                    <a:rPr lang="en-US" altLang="ja-JP" sz="800" b="1" dirty="0">
                      <a:solidFill>
                        <a:schemeClr val="bg1"/>
                      </a:solidFill>
                      <a:latin typeface="HGS明朝B" panose="02020800000000000000" pitchFamily="18" charset="-128"/>
                      <a:ea typeface="HGS明朝B" panose="02020800000000000000" pitchFamily="18" charset="-128"/>
                    </a:rPr>
                    <a:t>1280×2000</a:t>
                  </a:r>
                  <a:endParaRPr lang="ja-JP" altLang="en-US" sz="800" b="1" dirty="0">
                    <a:solidFill>
                      <a:schemeClr val="bg1"/>
                    </a:solidFill>
                    <a:latin typeface="HGS明朝B" panose="02020800000000000000" pitchFamily="18" charset="-128"/>
                    <a:ea typeface="HGS明朝B" panose="02020800000000000000" pitchFamily="18" charset="-128"/>
                  </a:endParaRPr>
                </a:p>
              </p:txBody>
            </p:sp>
            <p:pic>
              <p:nvPicPr>
                <p:cNvPr id="76" name="図 75" descr="スクリーンショット が含まれている画像&#10;&#10;高い精度で生成された説明">
                  <a:extLst>
                    <a:ext uri="{FF2B5EF4-FFF2-40B4-BE49-F238E27FC236}">
                      <a16:creationId xmlns:a16="http://schemas.microsoft.com/office/drawing/2014/main" id="{AE185718-0BA1-4A54-BAD3-C08D63F922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262" r="13262" b="55250"/>
                <a:stretch/>
              </p:blipFill>
              <p:spPr>
                <a:xfrm>
                  <a:off x="4088094" y="1681683"/>
                  <a:ext cx="2068082" cy="4006412"/>
                </a:xfrm>
                <a:prstGeom prst="rect">
                  <a:avLst/>
                </a:prstGeom>
                <a:ln w="6350">
                  <a:solidFill>
                    <a:schemeClr val="bg1">
                      <a:lumMod val="50000"/>
                    </a:schemeClr>
                  </a:solidFill>
                </a:ln>
              </p:spPr>
            </p:pic>
            <p:pic>
              <p:nvPicPr>
                <p:cNvPr id="77" name="図 76" descr="スクリーンショット が含まれている画像&#10;&#10;高い精度で生成された説明">
                  <a:extLst>
                    <a:ext uri="{FF2B5EF4-FFF2-40B4-BE49-F238E27FC236}">
                      <a16:creationId xmlns:a16="http://schemas.microsoft.com/office/drawing/2014/main" id="{393F2B4C-C71D-402E-A476-08ABCF4231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262" t="61729" r="13262" b="25542"/>
                <a:stretch/>
              </p:blipFill>
              <p:spPr>
                <a:xfrm>
                  <a:off x="4088094" y="5006921"/>
                  <a:ext cx="2068082" cy="1139539"/>
                </a:xfrm>
                <a:prstGeom prst="rect">
                  <a:avLst/>
                </a:prstGeom>
                <a:ln w="6350">
                  <a:solidFill>
                    <a:schemeClr val="bg1">
                      <a:lumMod val="50000"/>
                    </a:schemeClr>
                  </a:solidFill>
                </a:ln>
              </p:spPr>
            </p:pic>
            <p:sp>
              <p:nvSpPr>
                <p:cNvPr id="78" name="正方形/長方形 77">
                  <a:extLst>
                    <a:ext uri="{FF2B5EF4-FFF2-40B4-BE49-F238E27FC236}">
                      <a16:creationId xmlns:a16="http://schemas.microsoft.com/office/drawing/2014/main" id="{FEA5DA69-C4D2-44B6-9496-9A8D0BA28FEA}"/>
                    </a:ext>
                  </a:extLst>
                </p:cNvPr>
                <p:cNvSpPr/>
                <p:nvPr/>
              </p:nvSpPr>
              <p:spPr>
                <a:xfrm>
                  <a:off x="4254207" y="2242268"/>
                  <a:ext cx="1728192" cy="980785"/>
                </a:xfrm>
                <a:prstGeom prst="rect">
                  <a:avLst/>
                </a:prstGeom>
                <a:solidFill>
                  <a:schemeClr val="accent4">
                    <a:lumMod val="50000"/>
                  </a:schemeClr>
                </a:solidFill>
                <a:ln w="63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latin typeface="HGS明朝B" panose="02020800000000000000" pitchFamily="18" charset="-128"/>
                      <a:ea typeface="HGS明朝B" panose="02020800000000000000" pitchFamily="18" charset="-128"/>
                    </a:rPr>
                    <a:t>①</a:t>
                  </a:r>
                  <a:endParaRPr lang="en-US" altLang="ja-JP" sz="1000" b="1" dirty="0">
                    <a:latin typeface="HGS明朝B" panose="02020800000000000000" pitchFamily="18" charset="-128"/>
                    <a:ea typeface="HGS明朝B" panose="02020800000000000000" pitchFamily="18" charset="-128"/>
                  </a:endParaRPr>
                </a:p>
                <a:p>
                  <a:pPr algn="ctr"/>
                  <a:r>
                    <a:rPr lang="en-US" altLang="ja-JP" sz="900" b="1" dirty="0">
                      <a:latin typeface="HGS明朝B" panose="02020800000000000000" pitchFamily="18" charset="-128"/>
                      <a:ea typeface="HGS明朝B" panose="02020800000000000000" pitchFamily="18" charset="-128"/>
                    </a:rPr>
                    <a:t>PC</a:t>
                  </a:r>
                  <a:r>
                    <a:rPr lang="ja-JP" altLang="en-US" sz="900" b="1" dirty="0">
                      <a:latin typeface="HGS明朝B" panose="02020800000000000000" pitchFamily="18" charset="-128"/>
                      <a:ea typeface="HGS明朝B" panose="02020800000000000000" pitchFamily="18" charset="-128"/>
                    </a:rPr>
                    <a:t>・プレミアムキャンバス</a:t>
                  </a:r>
                  <a:endParaRPr lang="en-US" altLang="ja-JP" sz="900" b="1" dirty="0">
                    <a:latin typeface="HGS明朝B" panose="02020800000000000000" pitchFamily="18" charset="-128"/>
                    <a:ea typeface="HGS明朝B" panose="02020800000000000000" pitchFamily="18" charset="-128"/>
                  </a:endParaRPr>
                </a:p>
                <a:p>
                  <a:pPr algn="ctr"/>
                  <a:r>
                    <a:rPr lang="en-US" altLang="ja-JP" sz="800" b="1" dirty="0">
                      <a:latin typeface="HGS明朝B" panose="02020800000000000000" pitchFamily="18" charset="-128"/>
                      <a:ea typeface="HGS明朝B" panose="02020800000000000000" pitchFamily="18" charset="-128"/>
                    </a:rPr>
                    <a:t>850×478</a:t>
                  </a:r>
                </a:p>
              </p:txBody>
            </p:sp>
            <p:sp>
              <p:nvSpPr>
                <p:cNvPr id="79" name="正方形/長方形 78">
                  <a:extLst>
                    <a:ext uri="{FF2B5EF4-FFF2-40B4-BE49-F238E27FC236}">
                      <a16:creationId xmlns:a16="http://schemas.microsoft.com/office/drawing/2014/main" id="{5F53EB41-8B3A-4048-BBDC-9C4CE38E87FE}"/>
                    </a:ext>
                  </a:extLst>
                </p:cNvPr>
                <p:cNvSpPr/>
                <p:nvPr/>
              </p:nvSpPr>
              <p:spPr>
                <a:xfrm>
                  <a:off x="5478208" y="3364369"/>
                  <a:ext cx="604800" cy="1224000"/>
                </a:xfrm>
                <a:prstGeom prst="rect">
                  <a:avLst/>
                </a:prstGeom>
                <a:solidFill>
                  <a:schemeClr val="accent4">
                    <a:lumMod val="50000"/>
                  </a:schemeClr>
                </a:solidFill>
                <a:ln w="63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latin typeface="HGS明朝B" panose="02020800000000000000" pitchFamily="18" charset="-128"/>
                      <a:ea typeface="HGS明朝B" panose="02020800000000000000" pitchFamily="18" charset="-128"/>
                    </a:rPr>
                    <a:t>②</a:t>
                  </a:r>
                  <a:endParaRPr lang="en-US" altLang="ja-JP" sz="1050" b="1" dirty="0">
                    <a:latin typeface="HGS明朝B" panose="02020800000000000000" pitchFamily="18" charset="-128"/>
                    <a:ea typeface="HGS明朝B" panose="02020800000000000000" pitchFamily="18" charset="-128"/>
                  </a:endParaRPr>
                </a:p>
                <a:p>
                  <a:pPr algn="ctr"/>
                  <a:r>
                    <a:rPr lang="ja-JP" altLang="en-US" sz="800" b="1" dirty="0">
                      <a:latin typeface="HGS明朝B" panose="02020800000000000000" pitchFamily="18" charset="-128"/>
                      <a:ea typeface="HGS明朝B" panose="02020800000000000000" pitchFamily="18" charset="-128"/>
                    </a:rPr>
                    <a:t>ダブル</a:t>
                  </a:r>
                  <a:endParaRPr lang="en-US" altLang="ja-JP" sz="800" b="1" dirty="0">
                    <a:latin typeface="HGS明朝B" panose="02020800000000000000" pitchFamily="18" charset="-128"/>
                    <a:ea typeface="HGS明朝B" panose="02020800000000000000" pitchFamily="18" charset="-128"/>
                  </a:endParaRPr>
                </a:p>
                <a:p>
                  <a:pPr algn="ctr"/>
                  <a:r>
                    <a:rPr lang="ja-JP" altLang="en-US" sz="800" b="1" dirty="0">
                      <a:latin typeface="HGS明朝B" panose="02020800000000000000" pitchFamily="18" charset="-128"/>
                      <a:ea typeface="HGS明朝B" panose="02020800000000000000" pitchFamily="18" charset="-128"/>
                    </a:rPr>
                    <a:t>レクタングル</a:t>
                  </a:r>
                  <a:endParaRPr lang="en-US" altLang="ja-JP" sz="800" b="1" dirty="0">
                    <a:latin typeface="HGS明朝B" panose="02020800000000000000" pitchFamily="18" charset="-128"/>
                    <a:ea typeface="HGS明朝B" panose="02020800000000000000" pitchFamily="18" charset="-128"/>
                  </a:endParaRPr>
                </a:p>
                <a:p>
                  <a:pPr algn="ctr"/>
                  <a:r>
                    <a:rPr lang="en-US" altLang="ja-JP" sz="800" b="1" dirty="0">
                      <a:latin typeface="HGS明朝B" panose="02020800000000000000" pitchFamily="18" charset="-128"/>
                      <a:ea typeface="HGS明朝B" panose="02020800000000000000" pitchFamily="18" charset="-128"/>
                    </a:rPr>
                    <a:t>300×600</a:t>
                  </a:r>
                </a:p>
                <a:p>
                  <a:pPr algn="ctr"/>
                  <a:r>
                    <a:rPr lang="en-US" altLang="ja-JP" sz="800" b="1" dirty="0">
                      <a:latin typeface="HGS明朝B" panose="02020800000000000000" pitchFamily="18" charset="-128"/>
                      <a:ea typeface="HGS明朝B" panose="02020800000000000000" pitchFamily="18" charset="-128"/>
                    </a:rPr>
                    <a:t>(300×250)</a:t>
                  </a:r>
                  <a:endParaRPr lang="ja-JP" altLang="en-US" sz="800" b="1" dirty="0">
                    <a:latin typeface="HGS明朝B" panose="02020800000000000000" pitchFamily="18" charset="-128"/>
                    <a:ea typeface="HGS明朝B" panose="02020800000000000000" pitchFamily="18" charset="-128"/>
                  </a:endParaRPr>
                </a:p>
              </p:txBody>
            </p:sp>
            <p:sp>
              <p:nvSpPr>
                <p:cNvPr id="80" name="正方形/長方形 79">
                  <a:extLst>
                    <a:ext uri="{FF2B5EF4-FFF2-40B4-BE49-F238E27FC236}">
                      <a16:creationId xmlns:a16="http://schemas.microsoft.com/office/drawing/2014/main" id="{626CE0B7-BD5C-4D95-B7CE-0D5E81505179}"/>
                    </a:ext>
                  </a:extLst>
                </p:cNvPr>
                <p:cNvSpPr/>
                <p:nvPr/>
              </p:nvSpPr>
              <p:spPr>
                <a:xfrm>
                  <a:off x="4110207" y="5446234"/>
                  <a:ext cx="2016000" cy="499542"/>
                </a:xfrm>
                <a:prstGeom prst="rect">
                  <a:avLst/>
                </a:prstGeom>
                <a:solidFill>
                  <a:schemeClr val="accent4">
                    <a:lumMod val="50000"/>
                  </a:schemeClr>
                </a:solidFill>
                <a:ln w="63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latin typeface="HGS明朝B" panose="02020800000000000000" pitchFamily="18" charset="-128"/>
                      <a:ea typeface="HGS明朝B" panose="02020800000000000000" pitchFamily="18" charset="-128"/>
                    </a:rPr>
                    <a:t>③</a:t>
                  </a:r>
                  <a:endParaRPr lang="en-US" altLang="ja-JP" sz="1100" b="1" dirty="0">
                    <a:latin typeface="HGS明朝B" panose="02020800000000000000" pitchFamily="18" charset="-128"/>
                    <a:ea typeface="HGS明朝B" panose="02020800000000000000" pitchFamily="18" charset="-128"/>
                  </a:endParaRPr>
                </a:p>
                <a:p>
                  <a:pPr algn="ctr"/>
                  <a:r>
                    <a:rPr lang="ja-JP" altLang="en-US" sz="1000" b="1" dirty="0">
                      <a:latin typeface="HGS明朝B" panose="02020800000000000000" pitchFamily="18" charset="-128"/>
                      <a:ea typeface="HGS明朝B" panose="02020800000000000000" pitchFamily="18" charset="-128"/>
                    </a:rPr>
                    <a:t>ワイドパネル</a:t>
                  </a:r>
                  <a:endParaRPr lang="en-US" altLang="ja-JP" sz="1000" b="1" dirty="0">
                    <a:latin typeface="HGS明朝B" panose="02020800000000000000" pitchFamily="18" charset="-128"/>
                    <a:ea typeface="HGS明朝B" panose="02020800000000000000" pitchFamily="18" charset="-128"/>
                  </a:endParaRPr>
                </a:p>
                <a:p>
                  <a:pPr algn="ctr"/>
                  <a:r>
                    <a:rPr lang="en-US" altLang="ja-JP" sz="1000" b="1" dirty="0">
                      <a:latin typeface="HGS明朝B" panose="02020800000000000000" pitchFamily="18" charset="-128"/>
                      <a:ea typeface="HGS明朝B" panose="02020800000000000000" pitchFamily="18" charset="-128"/>
                    </a:rPr>
                    <a:t>1000×250</a:t>
                  </a:r>
                  <a:endParaRPr lang="ja-JP" altLang="en-US" sz="1000" b="1" dirty="0">
                    <a:latin typeface="HGS明朝B" panose="02020800000000000000" pitchFamily="18" charset="-128"/>
                    <a:ea typeface="HGS明朝B" panose="02020800000000000000" pitchFamily="18" charset="-128"/>
                  </a:endParaRPr>
                </a:p>
              </p:txBody>
            </p:sp>
            <p:cxnSp>
              <p:nvCxnSpPr>
                <p:cNvPr id="81" name="直線コネクタ 80">
                  <a:extLst>
                    <a:ext uri="{FF2B5EF4-FFF2-40B4-BE49-F238E27FC236}">
                      <a16:creationId xmlns:a16="http://schemas.microsoft.com/office/drawing/2014/main" id="{09835937-0C7F-4DC5-821E-0ECC4C270794}"/>
                    </a:ext>
                  </a:extLst>
                </p:cNvPr>
                <p:cNvCxnSpPr>
                  <a:cxnSpLocks/>
                </p:cNvCxnSpPr>
                <p:nvPr/>
              </p:nvCxnSpPr>
              <p:spPr>
                <a:xfrm>
                  <a:off x="4074207" y="1663049"/>
                  <a:ext cx="0" cy="29991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4698B308-7C70-4EB7-9A54-9AED09953D02}"/>
                    </a:ext>
                  </a:extLst>
                </p:cNvPr>
                <p:cNvCxnSpPr>
                  <a:cxnSpLocks/>
                </p:cNvCxnSpPr>
                <p:nvPr/>
              </p:nvCxnSpPr>
              <p:spPr>
                <a:xfrm>
                  <a:off x="6162207" y="1663049"/>
                  <a:ext cx="0" cy="300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75947DCC-CCCD-4DB9-BBB3-1B24B813BBD7}"/>
                    </a:ext>
                  </a:extLst>
                </p:cNvPr>
                <p:cNvCxnSpPr>
                  <a:cxnSpLocks/>
                </p:cNvCxnSpPr>
                <p:nvPr/>
              </p:nvCxnSpPr>
              <p:spPr>
                <a:xfrm>
                  <a:off x="4038207" y="1663049"/>
                  <a:ext cx="2142168" cy="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4" name="波線 73">
                <a:extLst>
                  <a:ext uri="{FF2B5EF4-FFF2-40B4-BE49-F238E27FC236}">
                    <a16:creationId xmlns:a16="http://schemas.microsoft.com/office/drawing/2014/main" id="{71ADD8DB-ED30-41E3-8290-7AC1E110A4EF}"/>
                  </a:ext>
                </a:extLst>
              </p:cNvPr>
              <p:cNvSpPr/>
              <p:nvPr/>
            </p:nvSpPr>
            <p:spPr>
              <a:xfrm>
                <a:off x="3935987" y="4903600"/>
                <a:ext cx="2082002" cy="336120"/>
              </a:xfrm>
              <a:prstGeom prst="wave">
                <a:avLst>
                  <a:gd name="adj1" fmla="val 20000"/>
                  <a:gd name="adj2" fmla="val 0"/>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latin typeface="HGS明朝B" panose="02020800000000000000" pitchFamily="18" charset="-128"/>
                  <a:ea typeface="HGS明朝B" panose="02020800000000000000" pitchFamily="18" charset="-128"/>
                </a:endParaRPr>
              </a:p>
            </p:txBody>
          </p:sp>
        </p:grpSp>
        <p:cxnSp>
          <p:nvCxnSpPr>
            <p:cNvPr id="71" name="直線コネクタ 70">
              <a:extLst>
                <a:ext uri="{FF2B5EF4-FFF2-40B4-BE49-F238E27FC236}">
                  <a16:creationId xmlns:a16="http://schemas.microsoft.com/office/drawing/2014/main" id="{3C547ABB-A49B-425B-A052-CB7F7CD7AEBD}"/>
                </a:ext>
              </a:extLst>
            </p:cNvPr>
            <p:cNvCxnSpPr>
              <a:cxnSpLocks/>
            </p:cNvCxnSpPr>
            <p:nvPr/>
          </p:nvCxnSpPr>
          <p:spPr>
            <a:xfrm>
              <a:off x="3999899" y="5120175"/>
              <a:ext cx="0" cy="212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C385761F-886F-4F0C-B399-DA9CEB352227}"/>
                </a:ext>
              </a:extLst>
            </p:cNvPr>
            <p:cNvCxnSpPr>
              <a:cxnSpLocks/>
            </p:cNvCxnSpPr>
            <p:nvPr/>
          </p:nvCxnSpPr>
          <p:spPr>
            <a:xfrm>
              <a:off x="6090200" y="5120175"/>
              <a:ext cx="0" cy="212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93" name="直線コネクタ 92">
            <a:extLst>
              <a:ext uri="{FF2B5EF4-FFF2-40B4-BE49-F238E27FC236}">
                <a16:creationId xmlns:a16="http://schemas.microsoft.com/office/drawing/2014/main" id="{A4580E4F-99FF-46CC-95AF-5ADB530B0456}"/>
              </a:ext>
            </a:extLst>
          </p:cNvPr>
          <p:cNvCxnSpPr>
            <a:cxnSpLocks noChangeAspect="1"/>
          </p:cNvCxnSpPr>
          <p:nvPr/>
        </p:nvCxnSpPr>
        <p:spPr>
          <a:xfrm>
            <a:off x="4912356" y="3358292"/>
            <a:ext cx="0" cy="16871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7DC38202-66B3-4CA7-B0CE-0A81C8ABCD7A}"/>
              </a:ext>
            </a:extLst>
          </p:cNvPr>
          <p:cNvCxnSpPr>
            <a:cxnSpLocks noChangeAspect="1"/>
          </p:cNvCxnSpPr>
          <p:nvPr/>
        </p:nvCxnSpPr>
        <p:spPr>
          <a:xfrm>
            <a:off x="5245523" y="2138751"/>
            <a:ext cx="1" cy="17682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38B60FF8-AF10-4A33-B951-872504C13723}"/>
              </a:ext>
            </a:extLst>
          </p:cNvPr>
          <p:cNvCxnSpPr>
            <a:cxnSpLocks/>
          </p:cNvCxnSpPr>
          <p:nvPr/>
        </p:nvCxnSpPr>
        <p:spPr>
          <a:xfrm>
            <a:off x="3205649" y="2249305"/>
            <a:ext cx="0" cy="15080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8" name="テキスト ボックス 97">
            <a:extLst>
              <a:ext uri="{FF2B5EF4-FFF2-40B4-BE49-F238E27FC236}">
                <a16:creationId xmlns:a16="http://schemas.microsoft.com/office/drawing/2014/main" id="{D892BD3C-1E73-45A0-8050-95DCEC710BE4}"/>
              </a:ext>
            </a:extLst>
          </p:cNvPr>
          <p:cNvSpPr txBox="1"/>
          <p:nvPr/>
        </p:nvSpPr>
        <p:spPr>
          <a:xfrm>
            <a:off x="513915" y="233418"/>
            <a:ext cx="3729993" cy="369332"/>
          </a:xfrm>
          <a:prstGeom prst="rect">
            <a:avLst/>
          </a:prstGeom>
          <a:noFill/>
        </p:spPr>
        <p:txBody>
          <a:bodyPr wrap="square" rtlCol="0">
            <a:spAutoFit/>
          </a:bodyPr>
          <a:lstStyle/>
          <a:p>
            <a:r>
              <a:rPr lang="en-US" altLang="ja-JP" dirty="0">
                <a:latin typeface="Times New Roman" panose="02020603050405020304" pitchFamily="18" charset="0"/>
                <a:cs typeface="Times New Roman" panose="02020603050405020304" pitchFamily="18" charset="0"/>
              </a:rPr>
              <a:t>LUXE Display Jack</a:t>
            </a:r>
          </a:p>
        </p:txBody>
      </p:sp>
      <p:grpSp>
        <p:nvGrpSpPr>
          <p:cNvPr id="6" name="グループ化 5">
            <a:extLst>
              <a:ext uri="{FF2B5EF4-FFF2-40B4-BE49-F238E27FC236}">
                <a16:creationId xmlns:a16="http://schemas.microsoft.com/office/drawing/2014/main" id="{FBDB7C9E-40D4-480A-B997-2401ECFAC61C}"/>
              </a:ext>
            </a:extLst>
          </p:cNvPr>
          <p:cNvGrpSpPr>
            <a:grpSpLocks noChangeAspect="1"/>
          </p:cNvGrpSpPr>
          <p:nvPr/>
        </p:nvGrpSpPr>
        <p:grpSpPr>
          <a:xfrm>
            <a:off x="6854251" y="1747705"/>
            <a:ext cx="1167252" cy="4052491"/>
            <a:chOff x="8932202" y="1307571"/>
            <a:chExt cx="1321060" cy="4586465"/>
          </a:xfrm>
        </p:grpSpPr>
        <p:pic>
          <p:nvPicPr>
            <p:cNvPr id="3" name="図 2" descr="スクリーンショット が含まれている画像&#10;&#10;非常に高い精度で生成された説明">
              <a:extLst>
                <a:ext uri="{FF2B5EF4-FFF2-40B4-BE49-F238E27FC236}">
                  <a16:creationId xmlns:a16="http://schemas.microsoft.com/office/drawing/2014/main" id="{2585B6C1-0CA7-4D27-AC57-179DEE56F7F8}"/>
                </a:ext>
              </a:extLst>
            </p:cNvPr>
            <p:cNvPicPr>
              <a:picLocks noChangeAspect="1"/>
            </p:cNvPicPr>
            <p:nvPr/>
          </p:nvPicPr>
          <p:blipFill rotWithShape="1">
            <a:blip r:embed="rId3"/>
            <a:srcRect b="89759"/>
            <a:stretch/>
          </p:blipFill>
          <p:spPr>
            <a:xfrm>
              <a:off x="8940467" y="1307571"/>
              <a:ext cx="1308639" cy="1578503"/>
            </a:xfrm>
            <a:prstGeom prst="rect">
              <a:avLst/>
            </a:prstGeom>
            <a:ln>
              <a:solidFill>
                <a:schemeClr val="bg1">
                  <a:lumMod val="65000"/>
                </a:schemeClr>
              </a:solidFill>
            </a:ln>
          </p:spPr>
        </p:pic>
        <p:pic>
          <p:nvPicPr>
            <p:cNvPr id="38" name="図 37" descr="スクリーンショット が含まれている画像&#10;&#10;非常に高い精度で生成された説明">
              <a:extLst>
                <a:ext uri="{FF2B5EF4-FFF2-40B4-BE49-F238E27FC236}">
                  <a16:creationId xmlns:a16="http://schemas.microsoft.com/office/drawing/2014/main" id="{E178125B-7A76-4A09-95F9-5D5692746C6B}"/>
                </a:ext>
              </a:extLst>
            </p:cNvPr>
            <p:cNvPicPr>
              <a:picLocks noChangeAspect="1"/>
            </p:cNvPicPr>
            <p:nvPr/>
          </p:nvPicPr>
          <p:blipFill rotWithShape="1">
            <a:blip r:embed="rId3"/>
            <a:srcRect t="64259" b="15947"/>
            <a:stretch/>
          </p:blipFill>
          <p:spPr>
            <a:xfrm>
              <a:off x="8940475" y="2681070"/>
              <a:ext cx="1308631" cy="3050966"/>
            </a:xfrm>
            <a:prstGeom prst="rect">
              <a:avLst/>
            </a:prstGeom>
            <a:ln>
              <a:solidFill>
                <a:schemeClr val="bg1">
                  <a:lumMod val="65000"/>
                </a:schemeClr>
              </a:solidFill>
            </a:ln>
          </p:spPr>
        </p:pic>
        <p:sp>
          <p:nvSpPr>
            <p:cNvPr id="90" name="正方形/長方形 89">
              <a:extLst>
                <a:ext uri="{FF2B5EF4-FFF2-40B4-BE49-F238E27FC236}">
                  <a16:creationId xmlns:a16="http://schemas.microsoft.com/office/drawing/2014/main" id="{AC3774CB-5A1E-43ED-BF1C-506B8B3F30D9}"/>
                </a:ext>
              </a:extLst>
            </p:cNvPr>
            <p:cNvSpPr/>
            <p:nvPr/>
          </p:nvSpPr>
          <p:spPr>
            <a:xfrm>
              <a:off x="8940475" y="1655105"/>
              <a:ext cx="1309248" cy="728284"/>
            </a:xfrm>
            <a:prstGeom prst="rect">
              <a:avLst/>
            </a:prstGeom>
            <a:solidFill>
              <a:schemeClr val="accent4">
                <a:lumMod val="50000"/>
              </a:schemeClr>
            </a:solidFill>
            <a:ln w="63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latin typeface="HGS明朝B" panose="02020800000000000000" pitchFamily="18" charset="-128"/>
                  <a:ea typeface="HGS明朝B" panose="02020800000000000000" pitchFamily="18" charset="-128"/>
                </a:rPr>
                <a:t>④</a:t>
              </a:r>
              <a:endParaRPr lang="en-US" altLang="ja-JP" sz="1000" b="1" dirty="0">
                <a:latin typeface="HGS明朝B" panose="02020800000000000000" pitchFamily="18" charset="-128"/>
                <a:ea typeface="HGS明朝B" panose="02020800000000000000" pitchFamily="18" charset="-128"/>
              </a:endParaRPr>
            </a:p>
            <a:p>
              <a:pPr algn="ctr"/>
              <a:r>
                <a:rPr lang="en-US" altLang="ja-JP" sz="800" b="1" dirty="0">
                  <a:latin typeface="HGS明朝B" panose="02020800000000000000" pitchFamily="18" charset="-128"/>
                  <a:ea typeface="HGS明朝B" panose="02020800000000000000" pitchFamily="18" charset="-128"/>
                </a:rPr>
                <a:t>SP</a:t>
              </a:r>
              <a:r>
                <a:rPr lang="ja-JP" altLang="en-US" sz="800" b="1" dirty="0">
                  <a:latin typeface="HGS明朝B" panose="02020800000000000000" pitchFamily="18" charset="-128"/>
                  <a:ea typeface="HGS明朝B" panose="02020800000000000000" pitchFamily="18" charset="-128"/>
                </a:rPr>
                <a:t>・プレミアム</a:t>
              </a:r>
              <a:endParaRPr lang="en-US" altLang="ja-JP" sz="800" b="1" dirty="0">
                <a:latin typeface="HGS明朝B" panose="02020800000000000000" pitchFamily="18" charset="-128"/>
                <a:ea typeface="HGS明朝B" panose="02020800000000000000" pitchFamily="18" charset="-128"/>
              </a:endParaRPr>
            </a:p>
            <a:p>
              <a:pPr algn="ctr"/>
              <a:r>
                <a:rPr lang="ja-JP" altLang="en-US" sz="800" b="1" dirty="0">
                  <a:latin typeface="HGS明朝B" panose="02020800000000000000" pitchFamily="18" charset="-128"/>
                  <a:ea typeface="HGS明朝B" panose="02020800000000000000" pitchFamily="18" charset="-128"/>
                </a:rPr>
                <a:t>キャンバス</a:t>
              </a:r>
              <a:endParaRPr lang="en-US" altLang="ja-JP" sz="800" b="1" dirty="0">
                <a:latin typeface="HGS明朝B" panose="02020800000000000000" pitchFamily="18" charset="-128"/>
                <a:ea typeface="HGS明朝B" panose="02020800000000000000" pitchFamily="18" charset="-128"/>
              </a:endParaRPr>
            </a:p>
            <a:p>
              <a:pPr algn="ctr"/>
              <a:r>
                <a:rPr lang="en-US" altLang="ja-JP" sz="800" b="1" dirty="0">
                  <a:latin typeface="HGS明朝B" panose="02020800000000000000" pitchFamily="18" charset="-128"/>
                  <a:ea typeface="HGS明朝B" panose="02020800000000000000" pitchFamily="18" charset="-128"/>
                </a:rPr>
                <a:t>640×360 ※4</a:t>
              </a:r>
            </a:p>
          </p:txBody>
        </p:sp>
        <p:sp>
          <p:nvSpPr>
            <p:cNvPr id="91" name="正方形/長方形 90">
              <a:extLst>
                <a:ext uri="{FF2B5EF4-FFF2-40B4-BE49-F238E27FC236}">
                  <a16:creationId xmlns:a16="http://schemas.microsoft.com/office/drawing/2014/main" id="{7E2ECD05-9DCA-4BB0-ACCC-84243CFEF56A}"/>
                </a:ext>
              </a:extLst>
            </p:cNvPr>
            <p:cNvSpPr/>
            <p:nvPr/>
          </p:nvSpPr>
          <p:spPr>
            <a:xfrm>
              <a:off x="9077254" y="3346617"/>
              <a:ext cx="1071920" cy="2088566"/>
            </a:xfrm>
            <a:prstGeom prst="rect">
              <a:avLst/>
            </a:prstGeom>
            <a:solidFill>
              <a:schemeClr val="accent4">
                <a:lumMod val="50000"/>
              </a:schemeClr>
            </a:solidFill>
            <a:ln w="63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latin typeface="HGS明朝B" panose="02020800000000000000" pitchFamily="18" charset="-128"/>
                  <a:ea typeface="HGS明朝B" panose="02020800000000000000" pitchFamily="18" charset="-128"/>
                </a:rPr>
                <a:t>⑤</a:t>
              </a:r>
              <a:endParaRPr lang="en-US" altLang="ja-JP" sz="1100" b="1" dirty="0">
                <a:latin typeface="HGS明朝B" panose="02020800000000000000" pitchFamily="18" charset="-128"/>
                <a:ea typeface="HGS明朝B" panose="02020800000000000000" pitchFamily="18" charset="-128"/>
              </a:endParaRPr>
            </a:p>
            <a:p>
              <a:pPr algn="ctr"/>
              <a:r>
                <a:rPr lang="en-US" altLang="ja-JP" sz="1000" b="1" dirty="0">
                  <a:latin typeface="HGS明朝B" panose="02020800000000000000" pitchFamily="18" charset="-128"/>
                  <a:ea typeface="HGS明朝B" panose="02020800000000000000" pitchFamily="18" charset="-128"/>
                </a:rPr>
                <a:t>SP</a:t>
              </a:r>
              <a:r>
                <a:rPr lang="ja-JP" altLang="en-US" sz="1000" b="1" dirty="0">
                  <a:latin typeface="HGS明朝B" panose="02020800000000000000" pitchFamily="18" charset="-128"/>
                  <a:ea typeface="HGS明朝B" panose="02020800000000000000" pitchFamily="18" charset="-128"/>
                </a:rPr>
                <a:t>・ダブル</a:t>
              </a:r>
              <a:endParaRPr lang="en-US" altLang="ja-JP" sz="1000" b="1" dirty="0">
                <a:latin typeface="HGS明朝B" panose="02020800000000000000" pitchFamily="18" charset="-128"/>
                <a:ea typeface="HGS明朝B" panose="02020800000000000000" pitchFamily="18" charset="-128"/>
              </a:endParaRPr>
            </a:p>
            <a:p>
              <a:pPr algn="ctr"/>
              <a:r>
                <a:rPr lang="ja-JP" altLang="en-US" sz="1000" b="1" dirty="0">
                  <a:latin typeface="HGS明朝B" panose="02020800000000000000" pitchFamily="18" charset="-128"/>
                  <a:ea typeface="HGS明朝B" panose="02020800000000000000" pitchFamily="18" charset="-128"/>
                </a:rPr>
                <a:t>レクタングル</a:t>
              </a:r>
              <a:endParaRPr lang="en-US" altLang="ja-JP" sz="1000" b="1" dirty="0">
                <a:latin typeface="HGS明朝B" panose="02020800000000000000" pitchFamily="18" charset="-128"/>
                <a:ea typeface="HGS明朝B" panose="02020800000000000000" pitchFamily="18" charset="-128"/>
              </a:endParaRPr>
            </a:p>
            <a:p>
              <a:pPr algn="ctr"/>
              <a:r>
                <a:rPr lang="en-US" altLang="ja-JP" sz="1000" b="1" dirty="0">
                  <a:latin typeface="HGS明朝B" panose="02020800000000000000" pitchFamily="18" charset="-128"/>
                  <a:ea typeface="HGS明朝B" panose="02020800000000000000" pitchFamily="18" charset="-128"/>
                </a:rPr>
                <a:t>300×600</a:t>
              </a:r>
            </a:p>
            <a:p>
              <a:pPr algn="ctr"/>
              <a:r>
                <a:rPr lang="en-US" altLang="ja-JP" sz="1000" b="1" dirty="0">
                  <a:latin typeface="HGS明朝B" panose="02020800000000000000" pitchFamily="18" charset="-128"/>
                  <a:ea typeface="HGS明朝B" panose="02020800000000000000" pitchFamily="18" charset="-128"/>
                </a:rPr>
                <a:t>(300×250)</a:t>
              </a:r>
              <a:endParaRPr lang="ja-JP" altLang="en-US" sz="1000" b="1" dirty="0">
                <a:latin typeface="HGS明朝B" panose="02020800000000000000" pitchFamily="18" charset="-128"/>
                <a:ea typeface="HGS明朝B" panose="02020800000000000000" pitchFamily="18" charset="-128"/>
              </a:endParaRPr>
            </a:p>
          </p:txBody>
        </p:sp>
        <p:sp>
          <p:nvSpPr>
            <p:cNvPr id="92" name="波線 91">
              <a:extLst>
                <a:ext uri="{FF2B5EF4-FFF2-40B4-BE49-F238E27FC236}">
                  <a16:creationId xmlns:a16="http://schemas.microsoft.com/office/drawing/2014/main" id="{1583A6B4-0E57-4B3F-8EA0-60458A1843EC}"/>
                </a:ext>
              </a:extLst>
            </p:cNvPr>
            <p:cNvSpPr/>
            <p:nvPr/>
          </p:nvSpPr>
          <p:spPr>
            <a:xfrm>
              <a:off x="8937553" y="2528285"/>
              <a:ext cx="1308631" cy="318612"/>
            </a:xfrm>
            <a:prstGeom prst="wave">
              <a:avLst>
                <a:gd name="adj1" fmla="val 20000"/>
                <a:gd name="adj2" fmla="val 0"/>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latin typeface="HGS明朝B" panose="02020800000000000000" pitchFamily="18" charset="-128"/>
                <a:ea typeface="HGS明朝B" panose="02020800000000000000" pitchFamily="18" charset="-128"/>
              </a:endParaRPr>
            </a:p>
          </p:txBody>
        </p:sp>
        <p:cxnSp>
          <p:nvCxnSpPr>
            <p:cNvPr id="40" name="直線コネクタ 39">
              <a:extLst>
                <a:ext uri="{FF2B5EF4-FFF2-40B4-BE49-F238E27FC236}">
                  <a16:creationId xmlns:a16="http://schemas.microsoft.com/office/drawing/2014/main" id="{259F2481-2380-40D6-98D2-77AD0462D69C}"/>
                </a:ext>
              </a:extLst>
            </p:cNvPr>
            <p:cNvCxnSpPr>
              <a:cxnSpLocks/>
            </p:cNvCxnSpPr>
            <p:nvPr/>
          </p:nvCxnSpPr>
          <p:spPr>
            <a:xfrm>
              <a:off x="10249723" y="2610952"/>
              <a:ext cx="0" cy="162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B2AABD80-931D-4311-995A-92398C317A95}"/>
                </a:ext>
              </a:extLst>
            </p:cNvPr>
            <p:cNvCxnSpPr>
              <a:cxnSpLocks/>
            </p:cNvCxnSpPr>
            <p:nvPr/>
          </p:nvCxnSpPr>
          <p:spPr>
            <a:xfrm>
              <a:off x="8947324" y="2611736"/>
              <a:ext cx="0" cy="162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波線 43">
              <a:extLst>
                <a:ext uri="{FF2B5EF4-FFF2-40B4-BE49-F238E27FC236}">
                  <a16:creationId xmlns:a16="http://schemas.microsoft.com/office/drawing/2014/main" id="{B5C61B82-6CDE-413C-A90A-9A922E340652}"/>
                </a:ext>
              </a:extLst>
            </p:cNvPr>
            <p:cNvSpPr/>
            <p:nvPr/>
          </p:nvSpPr>
          <p:spPr>
            <a:xfrm>
              <a:off x="8941092" y="5575424"/>
              <a:ext cx="1308631" cy="318612"/>
            </a:xfrm>
            <a:prstGeom prst="wave">
              <a:avLst>
                <a:gd name="adj1" fmla="val 20000"/>
                <a:gd name="adj2" fmla="val 0"/>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latin typeface="HGS明朝B" panose="02020800000000000000" pitchFamily="18" charset="-128"/>
                <a:ea typeface="HGS明朝B" panose="02020800000000000000" pitchFamily="18" charset="-128"/>
              </a:endParaRPr>
            </a:p>
          </p:txBody>
        </p:sp>
        <p:cxnSp>
          <p:nvCxnSpPr>
            <p:cNvPr id="45" name="直線コネクタ 44">
              <a:extLst>
                <a:ext uri="{FF2B5EF4-FFF2-40B4-BE49-F238E27FC236}">
                  <a16:creationId xmlns:a16="http://schemas.microsoft.com/office/drawing/2014/main" id="{258DB1CB-10EE-4615-8B4E-2D799918BAF3}"/>
                </a:ext>
              </a:extLst>
            </p:cNvPr>
            <p:cNvCxnSpPr>
              <a:cxnSpLocks/>
            </p:cNvCxnSpPr>
            <p:nvPr/>
          </p:nvCxnSpPr>
          <p:spPr>
            <a:xfrm>
              <a:off x="10253262" y="5658091"/>
              <a:ext cx="0" cy="162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FAF14113-CDA3-4DAD-A094-9061ACF37D4F}"/>
                </a:ext>
              </a:extLst>
            </p:cNvPr>
            <p:cNvCxnSpPr>
              <a:cxnSpLocks/>
            </p:cNvCxnSpPr>
            <p:nvPr/>
          </p:nvCxnSpPr>
          <p:spPr>
            <a:xfrm>
              <a:off x="8932202" y="5658875"/>
              <a:ext cx="0" cy="162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スライド番号プレースホルダー 1">
            <a:extLst>
              <a:ext uri="{FF2B5EF4-FFF2-40B4-BE49-F238E27FC236}">
                <a16:creationId xmlns:a16="http://schemas.microsoft.com/office/drawing/2014/main" id="{B7BC60FA-19A9-43EC-9D14-0F97AE179354}"/>
              </a:ext>
            </a:extLst>
          </p:cNvPr>
          <p:cNvSpPr>
            <a:spLocks noGrp="1"/>
          </p:cNvSpPr>
          <p:nvPr>
            <p:ph type="sldNum" sz="quarter" idx="12"/>
          </p:nvPr>
        </p:nvSpPr>
        <p:spPr/>
        <p:txBody>
          <a:bodyPr/>
          <a:lstStyle/>
          <a:p>
            <a:fld id="{82CE5A90-ABB9-C14A-86CE-4B9DFC0B3A0A}" type="slidenum">
              <a:rPr kumimoji="1" lang="ja-JP" altLang="en-US" smtClean="0"/>
              <a:pPr/>
              <a:t>10</a:t>
            </a:fld>
            <a:endParaRPr kumimoji="1" lang="ja-JP" altLang="en-US" dirty="0"/>
          </a:p>
        </p:txBody>
      </p:sp>
      <p:sp>
        <p:nvSpPr>
          <p:cNvPr id="41" name="Footer Placeholder 2">
            <a:extLst>
              <a:ext uri="{FF2B5EF4-FFF2-40B4-BE49-F238E27FC236}">
                <a16:creationId xmlns:a16="http://schemas.microsoft.com/office/drawing/2014/main" id="{3DA4925A-A98E-4DCF-98ED-092D3238D360}"/>
              </a:ext>
            </a:extLst>
          </p:cNvPr>
          <p:cNvSpPr txBox="1">
            <a:spLocks/>
          </p:cNvSpPr>
          <p:nvPr/>
        </p:nvSpPr>
        <p:spPr>
          <a:xfrm>
            <a:off x="329783" y="6492875"/>
            <a:ext cx="8484433" cy="365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800" dirty="0"/>
              <a:t>This document may contain confidential and proprietary information to Nikkei Business Publications, Inc. Copyright © 2019</a:t>
            </a:r>
            <a:r>
              <a:rPr kumimoji="1" lang="ja-JP" altLang="en-US" sz="800" dirty="0"/>
              <a:t>　</a:t>
            </a:r>
            <a:r>
              <a:rPr kumimoji="1" lang="en-US" altLang="ja-JP" sz="800" dirty="0"/>
              <a:t>Nikkei Business Publications, Inc. All Rights Reserved.</a:t>
            </a:r>
            <a:r>
              <a:rPr kumimoji="1" lang="ja-JP" altLang="en-US" sz="800" dirty="0"/>
              <a:t>　　</a:t>
            </a:r>
          </a:p>
        </p:txBody>
      </p:sp>
    </p:spTree>
    <p:extLst>
      <p:ext uri="{BB962C8B-B14F-4D97-AF65-F5344CB8AC3E}">
        <p14:creationId xmlns:p14="http://schemas.microsoft.com/office/powerpoint/2010/main" val="3498458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6147073-9076-4CD2-BD51-DB0D73D0738A}"/>
              </a:ext>
            </a:extLst>
          </p:cNvPr>
          <p:cNvSpPr txBox="1"/>
          <p:nvPr/>
        </p:nvSpPr>
        <p:spPr>
          <a:xfrm>
            <a:off x="497541" y="260443"/>
            <a:ext cx="4074459" cy="369332"/>
          </a:xfrm>
          <a:prstGeom prst="rect">
            <a:avLst/>
          </a:prstGeom>
          <a:noFill/>
        </p:spPr>
        <p:txBody>
          <a:bodyPr wrap="square" rtlCol="0">
            <a:spAutoFit/>
          </a:bodyPr>
          <a:lstStyle/>
          <a:p>
            <a:r>
              <a:rPr lang="en-US" altLang="ja-JP" dirty="0">
                <a:latin typeface="Times New Roman" panose="02020603050405020304" pitchFamily="18" charset="0"/>
                <a:cs typeface="Times New Roman" panose="02020603050405020304" pitchFamily="18" charset="0"/>
              </a:rPr>
              <a:t>LUXE Display Jack</a:t>
            </a:r>
            <a:r>
              <a:rPr lang="ja-JP" altLang="en-US" dirty="0">
                <a:latin typeface="+mn-ea"/>
              </a:rPr>
              <a:t>　</a:t>
            </a:r>
            <a:r>
              <a:rPr lang="en-US" altLang="ja-JP" dirty="0">
                <a:latin typeface="HGS明朝B" panose="02020800000000000000" pitchFamily="18" charset="-128"/>
                <a:ea typeface="HGS明朝B" panose="02020800000000000000" pitchFamily="18" charset="-128"/>
              </a:rPr>
              <a:t>2020</a:t>
            </a:r>
            <a:r>
              <a:rPr lang="ja-JP" altLang="en-US" dirty="0">
                <a:latin typeface="HGS明朝B" panose="02020800000000000000" pitchFamily="18" charset="-128"/>
                <a:ea typeface="HGS明朝B" panose="02020800000000000000" pitchFamily="18" charset="-128"/>
              </a:rPr>
              <a:t>年 掲載期間</a:t>
            </a:r>
            <a:r>
              <a:rPr lang="ja-JP" altLang="en-US" dirty="0">
                <a:latin typeface="+mn-ea"/>
              </a:rPr>
              <a:t>　</a:t>
            </a:r>
            <a:endParaRPr lang="en-US" altLang="ja-JP" dirty="0">
              <a:latin typeface="+mn-ea"/>
            </a:endParaRPr>
          </a:p>
        </p:txBody>
      </p:sp>
      <p:sp>
        <p:nvSpPr>
          <p:cNvPr id="5" name="テキスト ボックス 4">
            <a:extLst>
              <a:ext uri="{FF2B5EF4-FFF2-40B4-BE49-F238E27FC236}">
                <a16:creationId xmlns:a16="http://schemas.microsoft.com/office/drawing/2014/main" id="{F6563561-3D56-4331-9C36-AB6A2F278D75}"/>
              </a:ext>
            </a:extLst>
          </p:cNvPr>
          <p:cNvSpPr txBox="1"/>
          <p:nvPr/>
        </p:nvSpPr>
        <p:spPr>
          <a:xfrm>
            <a:off x="2950234" y="5380698"/>
            <a:ext cx="3458943" cy="261610"/>
          </a:xfrm>
          <a:prstGeom prst="rect">
            <a:avLst/>
          </a:prstGeom>
          <a:noFill/>
        </p:spPr>
        <p:txBody>
          <a:bodyPr wrap="square" rtlCol="0">
            <a:spAutoFit/>
          </a:bodyPr>
          <a:lstStyle/>
          <a:p>
            <a:pPr algn="ctr"/>
            <a:r>
              <a:rPr lang="ja-JP" altLang="en-US" sz="1100" dirty="0">
                <a:latin typeface="HGS明朝B" panose="02020800000000000000" pitchFamily="18" charset="-128"/>
                <a:ea typeface="HGS明朝B" panose="02020800000000000000" pitchFamily="18" charset="-128"/>
              </a:rPr>
              <a:t>空き状況はお問い合わせください。</a:t>
            </a:r>
            <a:endParaRPr lang="en-US" altLang="ja-JP" sz="1100" dirty="0">
              <a:latin typeface="HGS明朝B" panose="02020800000000000000" pitchFamily="18" charset="-128"/>
              <a:ea typeface="HGS明朝B" panose="02020800000000000000" pitchFamily="18" charset="-128"/>
            </a:endParaRPr>
          </a:p>
        </p:txBody>
      </p:sp>
      <p:graphicFrame>
        <p:nvGraphicFramePr>
          <p:cNvPr id="6" name="表 5">
            <a:extLst>
              <a:ext uri="{FF2B5EF4-FFF2-40B4-BE49-F238E27FC236}">
                <a16:creationId xmlns:a16="http://schemas.microsoft.com/office/drawing/2014/main" id="{F9AED786-74B7-48BC-821C-FDBFB3C23DCC}"/>
              </a:ext>
            </a:extLst>
          </p:cNvPr>
          <p:cNvGraphicFramePr>
            <a:graphicFrameLocks noGrp="1"/>
          </p:cNvGraphicFramePr>
          <p:nvPr>
            <p:extLst>
              <p:ext uri="{D42A27DB-BD31-4B8C-83A1-F6EECF244321}">
                <p14:modId xmlns:p14="http://schemas.microsoft.com/office/powerpoint/2010/main" val="3039217129"/>
              </p:ext>
            </p:extLst>
          </p:nvPr>
        </p:nvGraphicFramePr>
        <p:xfrm>
          <a:off x="926728" y="1108069"/>
          <a:ext cx="3458942" cy="4195686"/>
        </p:xfrm>
        <a:graphic>
          <a:graphicData uri="http://schemas.openxmlformats.org/drawingml/2006/table">
            <a:tbl>
              <a:tblPr firstRow="1" bandRow="1">
                <a:tableStyleId>{793D81CF-94F2-401A-BA57-92F5A7B2D0C5}</a:tableStyleId>
              </a:tblPr>
              <a:tblGrid>
                <a:gridCol w="705633">
                  <a:extLst>
                    <a:ext uri="{9D8B030D-6E8A-4147-A177-3AD203B41FA5}">
                      <a16:colId xmlns:a16="http://schemas.microsoft.com/office/drawing/2014/main" val="2900471521"/>
                    </a:ext>
                  </a:extLst>
                </a:gridCol>
                <a:gridCol w="1040642">
                  <a:extLst>
                    <a:ext uri="{9D8B030D-6E8A-4147-A177-3AD203B41FA5}">
                      <a16:colId xmlns:a16="http://schemas.microsoft.com/office/drawing/2014/main" val="2603333468"/>
                    </a:ext>
                  </a:extLst>
                </a:gridCol>
                <a:gridCol w="591668">
                  <a:extLst>
                    <a:ext uri="{9D8B030D-6E8A-4147-A177-3AD203B41FA5}">
                      <a16:colId xmlns:a16="http://schemas.microsoft.com/office/drawing/2014/main" val="3047838109"/>
                    </a:ext>
                  </a:extLst>
                </a:gridCol>
                <a:gridCol w="1120999">
                  <a:extLst>
                    <a:ext uri="{9D8B030D-6E8A-4147-A177-3AD203B41FA5}">
                      <a16:colId xmlns:a16="http://schemas.microsoft.com/office/drawing/2014/main" val="3546990526"/>
                    </a:ext>
                  </a:extLst>
                </a:gridCol>
              </a:tblGrid>
              <a:tr h="308946">
                <a:tc gridSpan="4">
                  <a:txBody>
                    <a:bodyPr/>
                    <a:lstStyle/>
                    <a:p>
                      <a:pPr algn="ctr"/>
                      <a:r>
                        <a:rPr kumimoji="1" lang="ja-JP" altLang="en-US" sz="1100" dirty="0">
                          <a:solidFill>
                            <a:schemeClr val="bg1"/>
                          </a:solidFill>
                          <a:latin typeface="Times New Roman" panose="02020603050405020304" pitchFamily="18" charset="0"/>
                          <a:ea typeface="HGS明朝B" panose="02020800000000000000" pitchFamily="18" charset="-128"/>
                          <a:cs typeface="Times New Roman" panose="02020603050405020304" pitchFamily="18" charset="0"/>
                        </a:rPr>
                        <a:t>▼ </a:t>
                      </a:r>
                      <a:r>
                        <a:rPr kumimoji="1" lang="en-US" altLang="ja-JP" sz="1100" dirty="0">
                          <a:solidFill>
                            <a:schemeClr val="bg1"/>
                          </a:solidFill>
                          <a:latin typeface="Times New Roman" panose="02020603050405020304" pitchFamily="18" charset="0"/>
                          <a:ea typeface="HGS明朝B" panose="02020800000000000000" pitchFamily="18" charset="-128"/>
                          <a:cs typeface="Times New Roman" panose="02020603050405020304" pitchFamily="18" charset="0"/>
                        </a:rPr>
                        <a:t>January-June</a:t>
                      </a:r>
                      <a:r>
                        <a:rPr kumimoji="1" lang="ja-JP" altLang="en-US" sz="1100" dirty="0">
                          <a:solidFill>
                            <a:schemeClr val="bg1"/>
                          </a:solidFill>
                          <a:latin typeface="Times New Roman" panose="02020603050405020304" pitchFamily="18" charset="0"/>
                          <a:ea typeface="HGS明朝B" panose="02020800000000000000" pitchFamily="18" charset="-128"/>
                          <a:cs typeface="Times New Roman" panose="02020603050405020304" pitchFamily="18" charset="0"/>
                        </a:rPr>
                        <a:t> </a:t>
                      </a:r>
                      <a:r>
                        <a:rPr kumimoji="1" lang="en-US" altLang="ja-JP" sz="1100" dirty="0">
                          <a:solidFill>
                            <a:schemeClr val="bg1"/>
                          </a:solidFill>
                          <a:latin typeface="Times New Roman" panose="02020603050405020304" pitchFamily="18" charset="0"/>
                          <a:ea typeface="HGS明朝B" panose="02020800000000000000" pitchFamily="18" charset="-128"/>
                          <a:cs typeface="Times New Roman" panose="02020603050405020304" pitchFamily="18" charset="0"/>
                        </a:rPr>
                        <a:t>Schedule</a:t>
                      </a:r>
                      <a:endParaRPr kumimoji="1" lang="ja-JP" altLang="en-US" sz="1100" dirty="0">
                        <a:solidFill>
                          <a:schemeClr val="bg1"/>
                        </a:solidFill>
                        <a:latin typeface="Times New Roman" panose="02020603050405020304" pitchFamily="18" charset="0"/>
                        <a:ea typeface="HGS明朝B" panose="02020800000000000000" pitchFamily="18" charset="-128"/>
                        <a:cs typeface="Times New Roman" panose="02020603050405020304" pitchFamily="18" charset="0"/>
                      </a:endParaRPr>
                    </a:p>
                  </a:txBody>
                  <a:tcPr marL="68580" marR="68580" marT="34290" marB="34290" anchor="ctr"/>
                </a:tc>
                <a:tc hMerge="1">
                  <a:txBody>
                    <a:bodyPr/>
                    <a:lstStyle/>
                    <a:p>
                      <a:pPr algn="ctr"/>
                      <a:endParaRPr kumimoji="1" lang="ja-JP" altLang="en-US" sz="1100" dirty="0">
                        <a:latin typeface="游ゴシック" panose="020B0400000000000000" pitchFamily="50" charset="-128"/>
                        <a:ea typeface="游ゴシック" panose="020B0400000000000000" pitchFamily="50" charset="-128"/>
                      </a:endParaRPr>
                    </a:p>
                  </a:txBody>
                  <a:tcPr anchor="ctr"/>
                </a:tc>
                <a:tc hMerge="1">
                  <a:txBody>
                    <a:bodyPr/>
                    <a:lstStyle/>
                    <a:p>
                      <a:pPr algn="ctr"/>
                      <a:endParaRPr kumimoji="1" lang="ja-JP" altLang="en-US" sz="1100" dirty="0">
                        <a:latin typeface="游ゴシック" panose="020B0400000000000000" pitchFamily="50" charset="-128"/>
                        <a:ea typeface="游ゴシック" panose="020B0400000000000000" pitchFamily="50" charset="-128"/>
                      </a:endParaRPr>
                    </a:p>
                  </a:txBody>
                  <a:tcPr anchor="ctr"/>
                </a:tc>
                <a:tc hMerge="1">
                  <a:txBody>
                    <a:bodyPr/>
                    <a:lstStyle/>
                    <a:p>
                      <a:pPr algn="ctr"/>
                      <a:endParaRPr kumimoji="1" lang="ja-JP" altLang="en-US" sz="1100" dirty="0">
                        <a:latin typeface="游ゴシック" panose="020B0400000000000000" pitchFamily="50" charset="-128"/>
                        <a:ea typeface="游ゴシック" panose="020B0400000000000000" pitchFamily="50" charset="-128"/>
                      </a:endParaRPr>
                    </a:p>
                  </a:txBody>
                  <a:tcPr anchor="ctr"/>
                </a:tc>
                <a:extLst>
                  <a:ext uri="{0D108BD9-81ED-4DB2-BD59-A6C34878D82A}">
                    <a16:rowId xmlns:a16="http://schemas.microsoft.com/office/drawing/2014/main" val="3226683847"/>
                  </a:ext>
                </a:extLst>
              </a:tr>
              <a:tr h="298980">
                <a:tc>
                  <a:txBody>
                    <a:bodyPr/>
                    <a:lstStyle/>
                    <a:p>
                      <a:pPr algn="ctr"/>
                      <a:r>
                        <a:rPr kumimoji="1" lang="ja-JP" altLang="en-US" sz="1050" dirty="0">
                          <a:latin typeface="HGS明朝B" panose="02020800000000000000" pitchFamily="18" charset="-128"/>
                          <a:ea typeface="HGS明朝B" panose="02020800000000000000" pitchFamily="18" charset="-128"/>
                        </a:rPr>
                        <a:t>①</a:t>
                      </a:r>
                    </a:p>
                  </a:txBody>
                  <a:tcPr marL="68580" marR="68580" marT="34290" marB="34290" anchor="ctr">
                    <a:lnR w="12700" cap="flat" cmpd="sng" algn="ctr">
                      <a:solidFill>
                        <a:schemeClr val="bg1">
                          <a:lumMod val="65000"/>
                        </a:schemeClr>
                      </a:solidFill>
                      <a:prstDash val="solid"/>
                      <a:round/>
                      <a:headEnd type="none" w="med" len="med"/>
                      <a:tailEnd type="none" w="med" len="med"/>
                    </a:lnR>
                  </a:tcPr>
                </a:tc>
                <a:tc>
                  <a:txBody>
                    <a:bodyPr/>
                    <a:lstStyle/>
                    <a:p>
                      <a:pPr algn="r"/>
                      <a:r>
                        <a:rPr kumimoji="1" lang="ja-JP" altLang="en-US" sz="1050" dirty="0">
                          <a:latin typeface="HGS明朝B" panose="02020800000000000000" pitchFamily="18" charset="-128"/>
                          <a:ea typeface="HGS明朝B" panose="02020800000000000000" pitchFamily="18" charset="-128"/>
                        </a:rPr>
                        <a:t> </a:t>
                      </a:r>
                      <a:r>
                        <a:rPr kumimoji="1" lang="en-US" altLang="ja-JP" sz="1050" dirty="0">
                          <a:latin typeface="HGS明朝B" panose="02020800000000000000" pitchFamily="18" charset="-128"/>
                          <a:ea typeface="HGS明朝B" panose="02020800000000000000" pitchFamily="18" charset="-128"/>
                        </a:rPr>
                        <a:t>2019/12/31(</a:t>
                      </a:r>
                      <a:r>
                        <a:rPr kumimoji="1" lang="ja-JP" altLang="en-US" sz="1050" dirty="0">
                          <a:latin typeface="HGS明朝B" panose="02020800000000000000" pitchFamily="18" charset="-128"/>
                          <a:ea typeface="HGS明朝B" panose="02020800000000000000" pitchFamily="18" charset="-128"/>
                        </a:rPr>
                        <a:t>火</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lnL w="12700" cap="flat" cmpd="sng" algn="ctr">
                      <a:solidFill>
                        <a:schemeClr val="bg1">
                          <a:lumMod val="65000"/>
                        </a:schemeClr>
                      </a:solidFill>
                      <a:prstDash val="solid"/>
                      <a:round/>
                      <a:headEnd type="none" w="med" len="med"/>
                      <a:tailEnd type="none" w="med" len="med"/>
                    </a:lnL>
                  </a:tcPr>
                </a:tc>
                <a:tc>
                  <a:txBody>
                    <a:bodyPr/>
                    <a:lstStyle/>
                    <a:p>
                      <a:pPr algn="ctr"/>
                      <a:r>
                        <a:rPr kumimoji="1" lang="ja-JP" altLang="en-US" sz="1050" dirty="0">
                          <a:latin typeface="HGS明朝B" panose="02020800000000000000" pitchFamily="18" charset="-128"/>
                          <a:ea typeface="HGS明朝B" panose="02020800000000000000" pitchFamily="18" charset="-128"/>
                        </a:rPr>
                        <a:t>～</a:t>
                      </a:r>
                    </a:p>
                  </a:txBody>
                  <a:tcPr marL="68580" marR="68580" marT="34290" marB="34290" anchor="ctr"/>
                </a:tc>
                <a:tc>
                  <a:txBody>
                    <a:bodyPr/>
                    <a:lstStyle/>
                    <a:p>
                      <a:pPr algn="l"/>
                      <a:r>
                        <a:rPr kumimoji="1" lang="en-US" altLang="ja-JP" sz="1050" dirty="0">
                          <a:latin typeface="HGS明朝B" panose="02020800000000000000" pitchFamily="18" charset="-128"/>
                          <a:ea typeface="HGS明朝B" panose="02020800000000000000" pitchFamily="18" charset="-128"/>
                        </a:rPr>
                        <a:t>2020/1/13(</a:t>
                      </a:r>
                      <a:r>
                        <a:rPr kumimoji="1" lang="ja-JP" altLang="en-US" sz="1050" dirty="0">
                          <a:latin typeface="HGS明朝B" panose="02020800000000000000" pitchFamily="18" charset="-128"/>
                          <a:ea typeface="HGS明朝B" panose="02020800000000000000" pitchFamily="18" charset="-128"/>
                        </a:rPr>
                        <a:t>月</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tc>
                <a:extLst>
                  <a:ext uri="{0D108BD9-81ED-4DB2-BD59-A6C34878D82A}">
                    <a16:rowId xmlns:a16="http://schemas.microsoft.com/office/drawing/2014/main" val="3308916433"/>
                  </a:ext>
                </a:extLst>
              </a:tr>
              <a:tr h="298980">
                <a:tc>
                  <a:txBody>
                    <a:bodyPr/>
                    <a:lstStyle/>
                    <a:p>
                      <a:pPr algn="ctr"/>
                      <a:r>
                        <a:rPr kumimoji="1" lang="ja-JP" altLang="en-US" sz="1050" dirty="0">
                          <a:latin typeface="HGS明朝B" panose="02020800000000000000" pitchFamily="18" charset="-128"/>
                          <a:ea typeface="HGS明朝B" panose="02020800000000000000" pitchFamily="18" charset="-128"/>
                        </a:rPr>
                        <a:t>②</a:t>
                      </a:r>
                    </a:p>
                  </a:txBody>
                  <a:tcPr marL="68580" marR="68580" marT="34290" marB="34290" anchor="ctr">
                    <a:lnR w="12700" cap="flat" cmpd="sng" algn="ctr">
                      <a:solidFill>
                        <a:schemeClr val="bg1">
                          <a:lumMod val="65000"/>
                        </a:schemeClr>
                      </a:solidFill>
                      <a:prstDash val="solid"/>
                      <a:round/>
                      <a:headEnd type="none" w="med" len="med"/>
                      <a:tailEnd type="none" w="med" len="med"/>
                    </a:lnR>
                  </a:tcPr>
                </a:tc>
                <a:tc>
                  <a:txBody>
                    <a:bodyPr/>
                    <a:lstStyle/>
                    <a:p>
                      <a:pPr algn="r"/>
                      <a:r>
                        <a:rPr kumimoji="1" lang="en-US" altLang="ja-JP" sz="1050">
                          <a:latin typeface="HGS明朝B" panose="02020800000000000000" pitchFamily="18" charset="-128"/>
                          <a:ea typeface="HGS明朝B" panose="02020800000000000000" pitchFamily="18" charset="-128"/>
                        </a:rPr>
                        <a:t>1/14</a:t>
                      </a:r>
                      <a:r>
                        <a:rPr kumimoji="1" lang="en-US" altLang="ja-JP" sz="1050" dirty="0">
                          <a:latin typeface="HGS明朝B" panose="02020800000000000000" pitchFamily="18" charset="-128"/>
                          <a:ea typeface="HGS明朝B" panose="02020800000000000000" pitchFamily="18" charset="-128"/>
                        </a:rPr>
                        <a:t>(</a:t>
                      </a:r>
                      <a:r>
                        <a:rPr kumimoji="1" lang="ja-JP" altLang="en-US" sz="1050" dirty="0">
                          <a:latin typeface="HGS明朝B" panose="02020800000000000000" pitchFamily="18" charset="-128"/>
                          <a:ea typeface="HGS明朝B" panose="02020800000000000000" pitchFamily="18" charset="-128"/>
                        </a:rPr>
                        <a:t>火</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lnL w="12700" cap="flat" cmpd="sng" algn="ctr">
                      <a:solidFill>
                        <a:schemeClr val="bg1">
                          <a:lumMod val="65000"/>
                        </a:schemeClr>
                      </a:solidFill>
                      <a:prstDash val="solid"/>
                      <a:round/>
                      <a:headEnd type="none" w="med" len="med"/>
                      <a:tailEnd type="none" w="med" len="med"/>
                    </a:lnL>
                  </a:tcPr>
                </a:tc>
                <a:tc>
                  <a:txBody>
                    <a:bodyPr/>
                    <a:lstStyle/>
                    <a:p>
                      <a:pPr algn="ctr"/>
                      <a:r>
                        <a:rPr kumimoji="1" lang="ja-JP" altLang="en-US" sz="1050" dirty="0">
                          <a:latin typeface="HGS明朝B" panose="02020800000000000000" pitchFamily="18" charset="-128"/>
                          <a:ea typeface="HGS明朝B" panose="02020800000000000000" pitchFamily="18" charset="-128"/>
                        </a:rPr>
                        <a:t>～</a:t>
                      </a:r>
                      <a:endParaRPr kumimoji="1" lang="en-US" altLang="ja-JP" sz="1050" dirty="0">
                        <a:latin typeface="HGS明朝B" panose="02020800000000000000" pitchFamily="18" charset="-128"/>
                        <a:ea typeface="HGS明朝B" panose="02020800000000000000" pitchFamily="18" charset="-128"/>
                      </a:endParaRPr>
                    </a:p>
                  </a:txBody>
                  <a:tcPr marL="68580" marR="68580" marT="34290" marB="34290" anchor="ctr"/>
                </a:tc>
                <a:tc>
                  <a:txBody>
                    <a:bodyPr/>
                    <a:lstStyle/>
                    <a:p>
                      <a:pPr algn="l"/>
                      <a:r>
                        <a:rPr kumimoji="1" lang="en-US" altLang="ja-JP" sz="1050" dirty="0">
                          <a:latin typeface="HGS明朝B" panose="02020800000000000000" pitchFamily="18" charset="-128"/>
                          <a:ea typeface="HGS明朝B" panose="02020800000000000000" pitchFamily="18" charset="-128"/>
                        </a:rPr>
                        <a:t>1/27(</a:t>
                      </a:r>
                      <a:r>
                        <a:rPr kumimoji="1" lang="ja-JP" altLang="en-US" sz="1050" dirty="0">
                          <a:latin typeface="HGS明朝B" panose="02020800000000000000" pitchFamily="18" charset="-128"/>
                          <a:ea typeface="HGS明朝B" panose="02020800000000000000" pitchFamily="18" charset="-128"/>
                        </a:rPr>
                        <a:t>月</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tc>
                <a:extLst>
                  <a:ext uri="{0D108BD9-81ED-4DB2-BD59-A6C34878D82A}">
                    <a16:rowId xmlns:a16="http://schemas.microsoft.com/office/drawing/2014/main" val="1110569444"/>
                  </a:ext>
                </a:extLst>
              </a:tr>
              <a:tr h="298980">
                <a:tc>
                  <a:txBody>
                    <a:bodyPr/>
                    <a:lstStyle/>
                    <a:p>
                      <a:pPr algn="ctr"/>
                      <a:r>
                        <a:rPr kumimoji="1" lang="ja-JP" altLang="en-US" sz="1050" dirty="0">
                          <a:latin typeface="HGS明朝B" panose="02020800000000000000" pitchFamily="18" charset="-128"/>
                          <a:ea typeface="HGS明朝B" panose="02020800000000000000" pitchFamily="18" charset="-128"/>
                        </a:rPr>
                        <a:t>③</a:t>
                      </a:r>
                    </a:p>
                  </a:txBody>
                  <a:tcPr marL="68580" marR="68580" marT="34290" marB="34290" anchor="ctr">
                    <a:lnR w="12700" cap="flat" cmpd="sng" algn="ctr">
                      <a:solidFill>
                        <a:schemeClr val="bg1">
                          <a:lumMod val="65000"/>
                        </a:schemeClr>
                      </a:solidFill>
                      <a:prstDash val="solid"/>
                      <a:round/>
                      <a:headEnd type="none" w="med" len="med"/>
                      <a:tailEnd type="none" w="med" len="med"/>
                    </a:lnR>
                  </a:tcPr>
                </a:tc>
                <a:tc>
                  <a:txBody>
                    <a:bodyPr/>
                    <a:lstStyle/>
                    <a:p>
                      <a:pPr algn="r"/>
                      <a:r>
                        <a:rPr kumimoji="1" lang="en-US" altLang="ja-JP" sz="1050" dirty="0">
                          <a:latin typeface="HGS明朝B" panose="02020800000000000000" pitchFamily="18" charset="-128"/>
                          <a:ea typeface="HGS明朝B" panose="02020800000000000000" pitchFamily="18" charset="-128"/>
                        </a:rPr>
                        <a:t>1/28(</a:t>
                      </a:r>
                      <a:r>
                        <a:rPr kumimoji="1" lang="ja-JP" altLang="en-US" sz="1050" dirty="0">
                          <a:latin typeface="HGS明朝B" panose="02020800000000000000" pitchFamily="18" charset="-128"/>
                          <a:ea typeface="HGS明朝B" panose="02020800000000000000" pitchFamily="18" charset="-128"/>
                        </a:rPr>
                        <a:t>火</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lnL w="12700" cap="flat" cmpd="sng" algn="ctr">
                      <a:solidFill>
                        <a:schemeClr val="bg1">
                          <a:lumMod val="65000"/>
                        </a:schemeClr>
                      </a:solidFill>
                      <a:prstDash val="solid"/>
                      <a:round/>
                      <a:headEnd type="none" w="med" len="med"/>
                      <a:tailEnd type="none" w="med" len="med"/>
                    </a:lnL>
                  </a:tcPr>
                </a:tc>
                <a:tc>
                  <a:txBody>
                    <a:bodyPr/>
                    <a:lstStyle/>
                    <a:p>
                      <a:pPr algn="ctr"/>
                      <a:r>
                        <a:rPr kumimoji="1" lang="ja-JP" altLang="en-US" sz="1050" dirty="0">
                          <a:latin typeface="HGS明朝B" panose="02020800000000000000" pitchFamily="18" charset="-128"/>
                          <a:ea typeface="HGS明朝B" panose="02020800000000000000" pitchFamily="18" charset="-128"/>
                        </a:rPr>
                        <a:t>～</a:t>
                      </a:r>
                    </a:p>
                  </a:txBody>
                  <a:tcPr marL="68580" marR="68580" marT="34290" marB="34290" anchor="ctr"/>
                </a:tc>
                <a:tc>
                  <a:txBody>
                    <a:bodyPr/>
                    <a:lstStyle/>
                    <a:p>
                      <a:pPr algn="l"/>
                      <a:r>
                        <a:rPr kumimoji="1" lang="en-US" altLang="ja-JP" sz="1050" dirty="0">
                          <a:latin typeface="HGS明朝B" panose="02020800000000000000" pitchFamily="18" charset="-128"/>
                          <a:ea typeface="HGS明朝B" panose="02020800000000000000" pitchFamily="18" charset="-128"/>
                        </a:rPr>
                        <a:t>2/10(</a:t>
                      </a:r>
                      <a:r>
                        <a:rPr kumimoji="1" lang="ja-JP" altLang="en-US" sz="1050" dirty="0">
                          <a:latin typeface="HGS明朝B" panose="02020800000000000000" pitchFamily="18" charset="-128"/>
                          <a:ea typeface="HGS明朝B" panose="02020800000000000000" pitchFamily="18" charset="-128"/>
                        </a:rPr>
                        <a:t>月</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tc>
                <a:extLst>
                  <a:ext uri="{0D108BD9-81ED-4DB2-BD59-A6C34878D82A}">
                    <a16:rowId xmlns:a16="http://schemas.microsoft.com/office/drawing/2014/main" val="3762345448"/>
                  </a:ext>
                </a:extLst>
              </a:tr>
              <a:tr h="298980">
                <a:tc>
                  <a:txBody>
                    <a:bodyPr/>
                    <a:lstStyle/>
                    <a:p>
                      <a:pPr algn="ctr"/>
                      <a:r>
                        <a:rPr kumimoji="1" lang="ja-JP" altLang="en-US" sz="1050" dirty="0">
                          <a:latin typeface="HGS明朝B" panose="02020800000000000000" pitchFamily="18" charset="-128"/>
                          <a:ea typeface="HGS明朝B" panose="02020800000000000000" pitchFamily="18" charset="-128"/>
                        </a:rPr>
                        <a:t>④</a:t>
                      </a:r>
                    </a:p>
                  </a:txBody>
                  <a:tcPr marL="68580" marR="68580" marT="34290" marB="34290" anchor="ctr">
                    <a:lnR w="12700" cap="flat" cmpd="sng" algn="ctr">
                      <a:solidFill>
                        <a:schemeClr val="bg1">
                          <a:lumMod val="65000"/>
                        </a:schemeClr>
                      </a:solidFill>
                      <a:prstDash val="solid"/>
                      <a:round/>
                      <a:headEnd type="none" w="med" len="med"/>
                      <a:tailEnd type="none" w="med" len="med"/>
                    </a:lnR>
                  </a:tcPr>
                </a:tc>
                <a:tc>
                  <a:txBody>
                    <a:bodyPr/>
                    <a:lstStyle/>
                    <a:p>
                      <a:pPr algn="r"/>
                      <a:r>
                        <a:rPr kumimoji="1" lang="en-US" altLang="ja-JP" sz="1050" dirty="0">
                          <a:latin typeface="HGS明朝B" panose="02020800000000000000" pitchFamily="18" charset="-128"/>
                          <a:ea typeface="HGS明朝B" panose="02020800000000000000" pitchFamily="18" charset="-128"/>
                        </a:rPr>
                        <a:t>2/11(</a:t>
                      </a:r>
                      <a:r>
                        <a:rPr kumimoji="1" lang="ja-JP" altLang="en-US" sz="1050" dirty="0">
                          <a:latin typeface="HGS明朝B" panose="02020800000000000000" pitchFamily="18" charset="-128"/>
                          <a:ea typeface="HGS明朝B" panose="02020800000000000000" pitchFamily="18" charset="-128"/>
                        </a:rPr>
                        <a:t>火</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lnL w="12700" cap="flat" cmpd="sng" algn="ctr">
                      <a:solidFill>
                        <a:schemeClr val="bg1">
                          <a:lumMod val="65000"/>
                        </a:schemeClr>
                      </a:solidFill>
                      <a:prstDash val="solid"/>
                      <a:round/>
                      <a:headEnd type="none" w="med" len="med"/>
                      <a:tailEnd type="none" w="med" len="med"/>
                    </a:lnL>
                  </a:tcPr>
                </a:tc>
                <a:tc>
                  <a:txBody>
                    <a:bodyPr/>
                    <a:lstStyle/>
                    <a:p>
                      <a:pPr algn="ctr"/>
                      <a:r>
                        <a:rPr kumimoji="1" lang="ja-JP" altLang="en-US" sz="1050" dirty="0">
                          <a:latin typeface="HGS明朝B" panose="02020800000000000000" pitchFamily="18" charset="-128"/>
                          <a:ea typeface="HGS明朝B" panose="02020800000000000000" pitchFamily="18" charset="-128"/>
                        </a:rPr>
                        <a:t>～</a:t>
                      </a:r>
                    </a:p>
                  </a:txBody>
                  <a:tcPr marL="68580" marR="68580" marT="34290" marB="34290" anchor="ctr"/>
                </a:tc>
                <a:tc>
                  <a:txBody>
                    <a:bodyPr/>
                    <a:lstStyle/>
                    <a:p>
                      <a:pPr algn="l"/>
                      <a:r>
                        <a:rPr kumimoji="1" lang="en-US" altLang="ja-JP" sz="1050" dirty="0">
                          <a:latin typeface="HGS明朝B" panose="02020800000000000000" pitchFamily="18" charset="-128"/>
                          <a:ea typeface="HGS明朝B" panose="02020800000000000000" pitchFamily="18" charset="-128"/>
                        </a:rPr>
                        <a:t>2/24(</a:t>
                      </a:r>
                      <a:r>
                        <a:rPr kumimoji="1" lang="ja-JP" altLang="en-US" sz="1050" dirty="0">
                          <a:latin typeface="HGS明朝B" panose="02020800000000000000" pitchFamily="18" charset="-128"/>
                          <a:ea typeface="HGS明朝B" panose="02020800000000000000" pitchFamily="18" charset="-128"/>
                        </a:rPr>
                        <a:t>月</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tc>
                <a:extLst>
                  <a:ext uri="{0D108BD9-81ED-4DB2-BD59-A6C34878D82A}">
                    <a16:rowId xmlns:a16="http://schemas.microsoft.com/office/drawing/2014/main" val="674732252"/>
                  </a:ext>
                </a:extLst>
              </a:tr>
              <a:tr h="298980">
                <a:tc>
                  <a:txBody>
                    <a:bodyPr/>
                    <a:lstStyle/>
                    <a:p>
                      <a:pPr algn="ctr"/>
                      <a:r>
                        <a:rPr kumimoji="1" lang="ja-JP" altLang="en-US" sz="1050" dirty="0">
                          <a:latin typeface="HGS明朝B" panose="02020800000000000000" pitchFamily="18" charset="-128"/>
                          <a:ea typeface="HGS明朝B" panose="02020800000000000000" pitchFamily="18" charset="-128"/>
                        </a:rPr>
                        <a:t>⑤</a:t>
                      </a:r>
                    </a:p>
                  </a:txBody>
                  <a:tcPr marL="68580" marR="68580" marT="34290" marB="34290" anchor="ctr">
                    <a:lnR w="12700" cap="flat" cmpd="sng" algn="ctr">
                      <a:solidFill>
                        <a:schemeClr val="bg1">
                          <a:lumMod val="65000"/>
                        </a:schemeClr>
                      </a:solidFill>
                      <a:prstDash val="solid"/>
                      <a:round/>
                      <a:headEnd type="none" w="med" len="med"/>
                      <a:tailEnd type="none" w="med" len="med"/>
                    </a:lnR>
                  </a:tcPr>
                </a:tc>
                <a:tc>
                  <a:txBody>
                    <a:bodyPr/>
                    <a:lstStyle/>
                    <a:p>
                      <a:pPr algn="r"/>
                      <a:r>
                        <a:rPr kumimoji="1" lang="en-US" altLang="ja-JP" sz="1050" dirty="0">
                          <a:latin typeface="HGS明朝B" panose="02020800000000000000" pitchFamily="18" charset="-128"/>
                          <a:ea typeface="HGS明朝B" panose="02020800000000000000" pitchFamily="18" charset="-128"/>
                        </a:rPr>
                        <a:t>2/25(</a:t>
                      </a:r>
                      <a:r>
                        <a:rPr kumimoji="1" lang="ja-JP" altLang="en-US" sz="1050" dirty="0">
                          <a:latin typeface="HGS明朝B" panose="02020800000000000000" pitchFamily="18" charset="-128"/>
                          <a:ea typeface="HGS明朝B" panose="02020800000000000000" pitchFamily="18" charset="-128"/>
                        </a:rPr>
                        <a:t>火</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lnL w="12700" cap="flat" cmpd="sng" algn="ctr">
                      <a:solidFill>
                        <a:schemeClr val="bg1">
                          <a:lumMod val="65000"/>
                        </a:schemeClr>
                      </a:solidFill>
                      <a:prstDash val="solid"/>
                      <a:round/>
                      <a:headEnd type="none" w="med" len="med"/>
                      <a:tailEnd type="none" w="med" len="med"/>
                    </a:lnL>
                  </a:tcPr>
                </a:tc>
                <a:tc>
                  <a:txBody>
                    <a:bodyPr/>
                    <a:lstStyle/>
                    <a:p>
                      <a:pPr algn="ctr"/>
                      <a:r>
                        <a:rPr kumimoji="1" lang="ja-JP" altLang="en-US" sz="1050" dirty="0">
                          <a:latin typeface="HGS明朝B" panose="02020800000000000000" pitchFamily="18" charset="-128"/>
                          <a:ea typeface="HGS明朝B" panose="02020800000000000000" pitchFamily="18" charset="-128"/>
                        </a:rPr>
                        <a:t>～</a:t>
                      </a:r>
                    </a:p>
                  </a:txBody>
                  <a:tcPr marL="68580" marR="68580" marT="34290" marB="34290" anchor="ctr"/>
                </a:tc>
                <a:tc>
                  <a:txBody>
                    <a:bodyPr/>
                    <a:lstStyle/>
                    <a:p>
                      <a:pPr algn="l"/>
                      <a:r>
                        <a:rPr kumimoji="1" lang="en-US" altLang="ja-JP" sz="1050" dirty="0">
                          <a:latin typeface="HGS明朝B" panose="02020800000000000000" pitchFamily="18" charset="-128"/>
                          <a:ea typeface="HGS明朝B" panose="02020800000000000000" pitchFamily="18" charset="-128"/>
                        </a:rPr>
                        <a:t>3/9(</a:t>
                      </a:r>
                      <a:r>
                        <a:rPr kumimoji="1" lang="ja-JP" altLang="en-US" sz="1050" dirty="0">
                          <a:latin typeface="HGS明朝B" panose="02020800000000000000" pitchFamily="18" charset="-128"/>
                          <a:ea typeface="HGS明朝B" panose="02020800000000000000" pitchFamily="18" charset="-128"/>
                        </a:rPr>
                        <a:t>月</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tc>
                <a:extLst>
                  <a:ext uri="{0D108BD9-81ED-4DB2-BD59-A6C34878D82A}">
                    <a16:rowId xmlns:a16="http://schemas.microsoft.com/office/drawing/2014/main" val="759649549"/>
                  </a:ext>
                </a:extLst>
              </a:tr>
              <a:tr h="298980">
                <a:tc>
                  <a:txBody>
                    <a:bodyPr/>
                    <a:lstStyle/>
                    <a:p>
                      <a:pPr algn="ctr"/>
                      <a:r>
                        <a:rPr kumimoji="1" lang="ja-JP" altLang="en-US" sz="1050" dirty="0">
                          <a:latin typeface="HGS明朝B" panose="02020800000000000000" pitchFamily="18" charset="-128"/>
                          <a:ea typeface="HGS明朝B" panose="02020800000000000000" pitchFamily="18" charset="-128"/>
                        </a:rPr>
                        <a:t>⑥</a:t>
                      </a:r>
                    </a:p>
                  </a:txBody>
                  <a:tcPr marL="68580" marR="68580" marT="34290" marB="34290" anchor="ctr">
                    <a:lnR w="12700" cap="flat" cmpd="sng" algn="ctr">
                      <a:solidFill>
                        <a:schemeClr val="bg1">
                          <a:lumMod val="65000"/>
                        </a:schemeClr>
                      </a:solidFill>
                      <a:prstDash val="solid"/>
                      <a:round/>
                      <a:headEnd type="none" w="med" len="med"/>
                      <a:tailEnd type="none" w="med" len="med"/>
                    </a:lnR>
                  </a:tcPr>
                </a:tc>
                <a:tc>
                  <a:txBody>
                    <a:bodyPr/>
                    <a:lstStyle/>
                    <a:p>
                      <a:pPr algn="r"/>
                      <a:r>
                        <a:rPr kumimoji="1" lang="en-US" altLang="ja-JP" sz="1050" dirty="0">
                          <a:latin typeface="HGS明朝B" panose="02020800000000000000" pitchFamily="18" charset="-128"/>
                          <a:ea typeface="HGS明朝B" panose="02020800000000000000" pitchFamily="18" charset="-128"/>
                        </a:rPr>
                        <a:t>3/10(</a:t>
                      </a:r>
                      <a:r>
                        <a:rPr kumimoji="1" lang="ja-JP" altLang="en-US" sz="1050" dirty="0">
                          <a:latin typeface="HGS明朝B" panose="02020800000000000000" pitchFamily="18" charset="-128"/>
                          <a:ea typeface="HGS明朝B" panose="02020800000000000000" pitchFamily="18" charset="-128"/>
                        </a:rPr>
                        <a:t>火</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lnL w="12700" cap="flat" cmpd="sng" algn="ctr">
                      <a:solidFill>
                        <a:schemeClr val="bg1">
                          <a:lumMod val="65000"/>
                        </a:schemeClr>
                      </a:solidFill>
                      <a:prstDash val="solid"/>
                      <a:round/>
                      <a:headEnd type="none" w="med" len="med"/>
                      <a:tailEnd type="none" w="med" len="med"/>
                    </a:lnL>
                  </a:tcPr>
                </a:tc>
                <a:tc>
                  <a:txBody>
                    <a:bodyPr/>
                    <a:lstStyle/>
                    <a:p>
                      <a:pPr algn="ctr"/>
                      <a:r>
                        <a:rPr kumimoji="1" lang="ja-JP" altLang="en-US" sz="1050" dirty="0">
                          <a:latin typeface="HGS明朝B" panose="02020800000000000000" pitchFamily="18" charset="-128"/>
                          <a:ea typeface="HGS明朝B" panose="02020800000000000000" pitchFamily="18" charset="-128"/>
                        </a:rPr>
                        <a:t>～</a:t>
                      </a:r>
                    </a:p>
                  </a:txBody>
                  <a:tcPr marL="68580" marR="68580" marT="34290" marB="34290" anchor="ctr"/>
                </a:tc>
                <a:tc>
                  <a:txBody>
                    <a:bodyPr/>
                    <a:lstStyle/>
                    <a:p>
                      <a:pPr algn="l"/>
                      <a:r>
                        <a:rPr kumimoji="1" lang="en-US" altLang="ja-JP" sz="1050" dirty="0">
                          <a:latin typeface="HGS明朝B" panose="02020800000000000000" pitchFamily="18" charset="-128"/>
                          <a:ea typeface="HGS明朝B" panose="02020800000000000000" pitchFamily="18" charset="-128"/>
                        </a:rPr>
                        <a:t>3/23(</a:t>
                      </a:r>
                      <a:r>
                        <a:rPr kumimoji="1" lang="ja-JP" altLang="en-US" sz="1050" dirty="0">
                          <a:latin typeface="HGS明朝B" panose="02020800000000000000" pitchFamily="18" charset="-128"/>
                          <a:ea typeface="HGS明朝B" panose="02020800000000000000" pitchFamily="18" charset="-128"/>
                        </a:rPr>
                        <a:t>月</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tc>
                <a:extLst>
                  <a:ext uri="{0D108BD9-81ED-4DB2-BD59-A6C34878D82A}">
                    <a16:rowId xmlns:a16="http://schemas.microsoft.com/office/drawing/2014/main" val="3725899429"/>
                  </a:ext>
                </a:extLst>
              </a:tr>
              <a:tr h="298980">
                <a:tc>
                  <a:txBody>
                    <a:bodyPr/>
                    <a:lstStyle/>
                    <a:p>
                      <a:pPr algn="ctr"/>
                      <a:r>
                        <a:rPr kumimoji="1" lang="ja-JP" altLang="en-US" sz="1050" dirty="0">
                          <a:latin typeface="HGS明朝B" panose="02020800000000000000" pitchFamily="18" charset="-128"/>
                          <a:ea typeface="HGS明朝B" panose="02020800000000000000" pitchFamily="18" charset="-128"/>
                        </a:rPr>
                        <a:t>⑦</a:t>
                      </a:r>
                    </a:p>
                  </a:txBody>
                  <a:tcPr marL="68580" marR="68580" marT="34290" marB="34290" anchor="ctr">
                    <a:lnR w="12700" cap="flat" cmpd="sng" algn="ctr">
                      <a:solidFill>
                        <a:schemeClr val="bg1">
                          <a:lumMod val="65000"/>
                        </a:schemeClr>
                      </a:solidFill>
                      <a:prstDash val="solid"/>
                      <a:round/>
                      <a:headEnd type="none" w="med" len="med"/>
                      <a:tailEnd type="none" w="med" len="med"/>
                    </a:lnR>
                  </a:tcPr>
                </a:tc>
                <a:tc>
                  <a:txBody>
                    <a:bodyPr/>
                    <a:lstStyle/>
                    <a:p>
                      <a:pPr algn="r"/>
                      <a:r>
                        <a:rPr kumimoji="1" lang="en-US" altLang="ja-JP" sz="1050" dirty="0">
                          <a:latin typeface="HGS明朝B" panose="02020800000000000000" pitchFamily="18" charset="-128"/>
                          <a:ea typeface="HGS明朝B" panose="02020800000000000000" pitchFamily="18" charset="-128"/>
                        </a:rPr>
                        <a:t>3/24(</a:t>
                      </a:r>
                      <a:r>
                        <a:rPr kumimoji="1" lang="ja-JP" altLang="en-US" sz="1050" dirty="0">
                          <a:latin typeface="HGS明朝B" panose="02020800000000000000" pitchFamily="18" charset="-128"/>
                          <a:ea typeface="HGS明朝B" panose="02020800000000000000" pitchFamily="18" charset="-128"/>
                        </a:rPr>
                        <a:t>火</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lnL w="12700" cap="flat" cmpd="sng" algn="ctr">
                      <a:solidFill>
                        <a:schemeClr val="bg1">
                          <a:lumMod val="65000"/>
                        </a:schemeClr>
                      </a:solidFill>
                      <a:prstDash val="solid"/>
                      <a:round/>
                      <a:headEnd type="none" w="med" len="med"/>
                      <a:tailEnd type="none" w="med" len="med"/>
                    </a:lnL>
                  </a:tcPr>
                </a:tc>
                <a:tc>
                  <a:txBody>
                    <a:bodyPr/>
                    <a:lstStyle/>
                    <a:p>
                      <a:pPr algn="ctr"/>
                      <a:r>
                        <a:rPr kumimoji="1" lang="ja-JP" altLang="en-US" sz="1050" dirty="0">
                          <a:latin typeface="HGS明朝B" panose="02020800000000000000" pitchFamily="18" charset="-128"/>
                          <a:ea typeface="HGS明朝B" panose="02020800000000000000" pitchFamily="18" charset="-128"/>
                        </a:rPr>
                        <a:t>～</a:t>
                      </a:r>
                    </a:p>
                  </a:txBody>
                  <a:tcPr marL="68580" marR="68580" marT="34290" marB="34290" anchor="ctr"/>
                </a:tc>
                <a:tc>
                  <a:txBody>
                    <a:bodyPr/>
                    <a:lstStyle/>
                    <a:p>
                      <a:pPr algn="l"/>
                      <a:r>
                        <a:rPr kumimoji="1" lang="en-US" altLang="ja-JP" sz="1050" dirty="0">
                          <a:latin typeface="HGS明朝B" panose="02020800000000000000" pitchFamily="18" charset="-128"/>
                          <a:ea typeface="HGS明朝B" panose="02020800000000000000" pitchFamily="18" charset="-128"/>
                        </a:rPr>
                        <a:t>4/ 6(</a:t>
                      </a:r>
                      <a:r>
                        <a:rPr kumimoji="1" lang="ja-JP" altLang="en-US" sz="1050" dirty="0">
                          <a:latin typeface="HGS明朝B" panose="02020800000000000000" pitchFamily="18" charset="-128"/>
                          <a:ea typeface="HGS明朝B" panose="02020800000000000000" pitchFamily="18" charset="-128"/>
                        </a:rPr>
                        <a:t>月</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tc>
                <a:extLst>
                  <a:ext uri="{0D108BD9-81ED-4DB2-BD59-A6C34878D82A}">
                    <a16:rowId xmlns:a16="http://schemas.microsoft.com/office/drawing/2014/main" val="946416814"/>
                  </a:ext>
                </a:extLst>
              </a:tr>
              <a:tr h="298980">
                <a:tc>
                  <a:txBody>
                    <a:bodyPr/>
                    <a:lstStyle/>
                    <a:p>
                      <a:pPr algn="ctr"/>
                      <a:r>
                        <a:rPr kumimoji="1" lang="ja-JP" altLang="en-US" sz="1050" dirty="0">
                          <a:latin typeface="HGS明朝B" panose="02020800000000000000" pitchFamily="18" charset="-128"/>
                          <a:ea typeface="HGS明朝B" panose="02020800000000000000" pitchFamily="18" charset="-128"/>
                        </a:rPr>
                        <a:t>⑧</a:t>
                      </a:r>
                    </a:p>
                  </a:txBody>
                  <a:tcPr marL="68580" marR="68580" marT="34290" marB="34290" anchor="ctr">
                    <a:lnR w="12700" cap="flat" cmpd="sng" algn="ctr">
                      <a:solidFill>
                        <a:schemeClr val="bg1">
                          <a:lumMod val="65000"/>
                        </a:schemeClr>
                      </a:solidFill>
                      <a:prstDash val="solid"/>
                      <a:round/>
                      <a:headEnd type="none" w="med" len="med"/>
                      <a:tailEnd type="none" w="med" len="med"/>
                    </a:lnR>
                  </a:tcPr>
                </a:tc>
                <a:tc>
                  <a:txBody>
                    <a:bodyPr/>
                    <a:lstStyle/>
                    <a:p>
                      <a:pPr algn="r"/>
                      <a:r>
                        <a:rPr kumimoji="1" lang="en-US" altLang="ja-JP" sz="1050" dirty="0">
                          <a:latin typeface="HGS明朝B" panose="02020800000000000000" pitchFamily="18" charset="-128"/>
                          <a:ea typeface="HGS明朝B" panose="02020800000000000000" pitchFamily="18" charset="-128"/>
                        </a:rPr>
                        <a:t> 4/ 7(</a:t>
                      </a:r>
                      <a:r>
                        <a:rPr kumimoji="1" lang="ja-JP" altLang="en-US" sz="1050" dirty="0">
                          <a:latin typeface="HGS明朝B" panose="02020800000000000000" pitchFamily="18" charset="-128"/>
                          <a:ea typeface="HGS明朝B" panose="02020800000000000000" pitchFamily="18" charset="-128"/>
                        </a:rPr>
                        <a:t>火</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lnL w="12700" cap="flat" cmpd="sng" algn="ctr">
                      <a:solidFill>
                        <a:schemeClr val="bg1">
                          <a:lumMod val="65000"/>
                        </a:schemeClr>
                      </a:solidFill>
                      <a:prstDash val="solid"/>
                      <a:round/>
                      <a:headEnd type="none" w="med" len="med"/>
                      <a:tailEnd type="none" w="med" len="med"/>
                    </a:lnL>
                  </a:tcPr>
                </a:tc>
                <a:tc>
                  <a:txBody>
                    <a:bodyPr/>
                    <a:lstStyle/>
                    <a:p>
                      <a:pPr algn="ctr"/>
                      <a:r>
                        <a:rPr kumimoji="1" lang="ja-JP" altLang="en-US" sz="1050" dirty="0">
                          <a:latin typeface="HGS明朝B" panose="02020800000000000000" pitchFamily="18" charset="-128"/>
                          <a:ea typeface="HGS明朝B" panose="02020800000000000000" pitchFamily="18" charset="-128"/>
                        </a:rPr>
                        <a:t>～</a:t>
                      </a:r>
                    </a:p>
                  </a:txBody>
                  <a:tcPr marL="68580" marR="68580" marT="34290" marB="34290" anchor="ctr"/>
                </a:tc>
                <a:tc>
                  <a:txBody>
                    <a:bodyPr/>
                    <a:lstStyle/>
                    <a:p>
                      <a:pPr algn="l"/>
                      <a:r>
                        <a:rPr kumimoji="1" lang="en-US" altLang="ja-JP" sz="1050" dirty="0">
                          <a:latin typeface="HGS明朝B" panose="02020800000000000000" pitchFamily="18" charset="-128"/>
                          <a:ea typeface="HGS明朝B" panose="02020800000000000000" pitchFamily="18" charset="-128"/>
                        </a:rPr>
                        <a:t>4/20(</a:t>
                      </a:r>
                      <a:r>
                        <a:rPr kumimoji="1" lang="ja-JP" altLang="en-US" sz="1050" dirty="0">
                          <a:latin typeface="HGS明朝B" panose="02020800000000000000" pitchFamily="18" charset="-128"/>
                          <a:ea typeface="HGS明朝B" panose="02020800000000000000" pitchFamily="18" charset="-128"/>
                        </a:rPr>
                        <a:t>月</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tc>
                <a:extLst>
                  <a:ext uri="{0D108BD9-81ED-4DB2-BD59-A6C34878D82A}">
                    <a16:rowId xmlns:a16="http://schemas.microsoft.com/office/drawing/2014/main" val="1676359284"/>
                  </a:ext>
                </a:extLst>
              </a:tr>
              <a:tr h="298980">
                <a:tc>
                  <a:txBody>
                    <a:bodyPr/>
                    <a:lstStyle/>
                    <a:p>
                      <a:pPr algn="ctr"/>
                      <a:r>
                        <a:rPr kumimoji="1" lang="ja-JP" altLang="en-US" sz="1050" dirty="0">
                          <a:latin typeface="HGS明朝B" panose="02020800000000000000" pitchFamily="18" charset="-128"/>
                          <a:ea typeface="HGS明朝B" panose="02020800000000000000" pitchFamily="18" charset="-128"/>
                        </a:rPr>
                        <a:t>⑨</a:t>
                      </a:r>
                    </a:p>
                  </a:txBody>
                  <a:tcPr marL="68580" marR="68580" marT="34290" marB="34290" anchor="ctr">
                    <a:lnR w="12700" cap="flat" cmpd="sng" algn="ctr">
                      <a:solidFill>
                        <a:schemeClr val="bg1">
                          <a:lumMod val="65000"/>
                        </a:schemeClr>
                      </a:solidFill>
                      <a:prstDash val="solid"/>
                      <a:round/>
                      <a:headEnd type="none" w="med" len="med"/>
                      <a:tailEnd type="none" w="med" len="med"/>
                    </a:lnR>
                  </a:tcPr>
                </a:tc>
                <a:tc>
                  <a:txBody>
                    <a:bodyPr/>
                    <a:lstStyle/>
                    <a:p>
                      <a:pPr algn="r"/>
                      <a:r>
                        <a:rPr kumimoji="1" lang="en-US" altLang="ja-JP" sz="1050" dirty="0">
                          <a:latin typeface="HGS明朝B" panose="02020800000000000000" pitchFamily="18" charset="-128"/>
                          <a:ea typeface="HGS明朝B" panose="02020800000000000000" pitchFamily="18" charset="-128"/>
                        </a:rPr>
                        <a:t>4/21(</a:t>
                      </a:r>
                      <a:r>
                        <a:rPr kumimoji="1" lang="ja-JP" altLang="en-US" sz="1050" dirty="0">
                          <a:latin typeface="HGS明朝B" panose="02020800000000000000" pitchFamily="18" charset="-128"/>
                          <a:ea typeface="HGS明朝B" panose="02020800000000000000" pitchFamily="18" charset="-128"/>
                        </a:rPr>
                        <a:t>火</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lnL w="12700" cap="flat" cmpd="sng" algn="ctr">
                      <a:solidFill>
                        <a:schemeClr val="bg1">
                          <a:lumMod val="65000"/>
                        </a:schemeClr>
                      </a:solidFill>
                      <a:prstDash val="solid"/>
                      <a:round/>
                      <a:headEnd type="none" w="med" len="med"/>
                      <a:tailEnd type="none" w="med" len="med"/>
                    </a:lnL>
                  </a:tcPr>
                </a:tc>
                <a:tc>
                  <a:txBody>
                    <a:bodyPr/>
                    <a:lstStyle/>
                    <a:p>
                      <a:pPr algn="ctr"/>
                      <a:r>
                        <a:rPr kumimoji="1" lang="ja-JP" altLang="en-US" sz="1050" dirty="0">
                          <a:latin typeface="HGS明朝B" panose="02020800000000000000" pitchFamily="18" charset="-128"/>
                          <a:ea typeface="HGS明朝B" panose="02020800000000000000" pitchFamily="18" charset="-128"/>
                        </a:rPr>
                        <a:t>～</a:t>
                      </a:r>
                    </a:p>
                  </a:txBody>
                  <a:tcPr marL="68580" marR="68580" marT="34290" marB="34290" anchor="ctr"/>
                </a:tc>
                <a:tc>
                  <a:txBody>
                    <a:bodyPr/>
                    <a:lstStyle/>
                    <a:p>
                      <a:pPr algn="l"/>
                      <a:r>
                        <a:rPr kumimoji="1" lang="en-US" altLang="ja-JP" sz="1050" dirty="0">
                          <a:latin typeface="HGS明朝B" panose="02020800000000000000" pitchFamily="18" charset="-128"/>
                          <a:ea typeface="HGS明朝B" panose="02020800000000000000" pitchFamily="18" charset="-128"/>
                        </a:rPr>
                        <a:t>5/ 4(</a:t>
                      </a:r>
                      <a:r>
                        <a:rPr kumimoji="1" lang="ja-JP" altLang="en-US" sz="1050" dirty="0">
                          <a:latin typeface="HGS明朝B" panose="02020800000000000000" pitchFamily="18" charset="-128"/>
                          <a:ea typeface="HGS明朝B" panose="02020800000000000000" pitchFamily="18" charset="-128"/>
                        </a:rPr>
                        <a:t>月</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tc>
                <a:extLst>
                  <a:ext uri="{0D108BD9-81ED-4DB2-BD59-A6C34878D82A}">
                    <a16:rowId xmlns:a16="http://schemas.microsoft.com/office/drawing/2014/main" val="520208583"/>
                  </a:ext>
                </a:extLst>
              </a:tr>
              <a:tr h="298980">
                <a:tc>
                  <a:txBody>
                    <a:bodyPr/>
                    <a:lstStyle/>
                    <a:p>
                      <a:pPr algn="ctr"/>
                      <a:r>
                        <a:rPr kumimoji="1" lang="ja-JP" altLang="en-US" sz="1050" dirty="0">
                          <a:latin typeface="HGS明朝B" panose="02020800000000000000" pitchFamily="18" charset="-128"/>
                          <a:ea typeface="HGS明朝B" panose="02020800000000000000" pitchFamily="18" charset="-128"/>
                        </a:rPr>
                        <a:t>⑩</a:t>
                      </a:r>
                      <a:endParaRPr kumimoji="1" lang="en-US" altLang="ja-JP" sz="1050" dirty="0">
                        <a:latin typeface="HGS明朝B" panose="02020800000000000000" pitchFamily="18" charset="-128"/>
                        <a:ea typeface="HGS明朝B" panose="02020800000000000000" pitchFamily="18" charset="-128"/>
                      </a:endParaRPr>
                    </a:p>
                  </a:txBody>
                  <a:tcPr marL="68580" marR="68580" marT="34290" marB="34290" anchor="ctr">
                    <a:lnR w="12700" cap="flat" cmpd="sng" algn="ctr">
                      <a:solidFill>
                        <a:schemeClr val="bg1">
                          <a:lumMod val="65000"/>
                        </a:schemeClr>
                      </a:solidFill>
                      <a:prstDash val="solid"/>
                      <a:round/>
                      <a:headEnd type="none" w="med" len="med"/>
                      <a:tailEnd type="none" w="med" len="med"/>
                    </a:lnR>
                  </a:tcPr>
                </a:tc>
                <a:tc>
                  <a:txBody>
                    <a:bodyPr/>
                    <a:lstStyle/>
                    <a:p>
                      <a:pPr algn="r"/>
                      <a:r>
                        <a:rPr kumimoji="1" lang="en-US" altLang="ja-JP" sz="1050" dirty="0">
                          <a:latin typeface="HGS明朝B" panose="02020800000000000000" pitchFamily="18" charset="-128"/>
                          <a:ea typeface="HGS明朝B" panose="02020800000000000000" pitchFamily="18" charset="-128"/>
                        </a:rPr>
                        <a:t> 5/ 5(</a:t>
                      </a:r>
                      <a:r>
                        <a:rPr kumimoji="1" lang="ja-JP" altLang="en-US" sz="1050" dirty="0">
                          <a:latin typeface="HGS明朝B" panose="02020800000000000000" pitchFamily="18" charset="-128"/>
                          <a:ea typeface="HGS明朝B" panose="02020800000000000000" pitchFamily="18" charset="-128"/>
                        </a:rPr>
                        <a:t>火</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lnL w="12700" cap="flat" cmpd="sng" algn="ctr">
                      <a:solidFill>
                        <a:schemeClr val="bg1">
                          <a:lumMod val="65000"/>
                        </a:schemeClr>
                      </a:solidFill>
                      <a:prstDash val="solid"/>
                      <a:round/>
                      <a:headEnd type="none" w="med" len="med"/>
                      <a:tailEnd type="none" w="med" len="med"/>
                    </a:lnL>
                  </a:tcPr>
                </a:tc>
                <a:tc>
                  <a:txBody>
                    <a:bodyPr/>
                    <a:lstStyle/>
                    <a:p>
                      <a:pPr algn="ctr"/>
                      <a:r>
                        <a:rPr kumimoji="1" lang="ja-JP" altLang="en-US" sz="1050" dirty="0">
                          <a:latin typeface="HGS明朝B" panose="02020800000000000000" pitchFamily="18" charset="-128"/>
                          <a:ea typeface="HGS明朝B" panose="02020800000000000000" pitchFamily="18" charset="-128"/>
                        </a:rPr>
                        <a:t>～</a:t>
                      </a:r>
                    </a:p>
                  </a:txBody>
                  <a:tcPr marL="68580" marR="68580" marT="34290" marB="34290" anchor="ctr"/>
                </a:tc>
                <a:tc>
                  <a:txBody>
                    <a:bodyPr/>
                    <a:lstStyle/>
                    <a:p>
                      <a:pPr algn="l"/>
                      <a:r>
                        <a:rPr kumimoji="1" lang="en-US" altLang="ja-JP" sz="1050" dirty="0">
                          <a:latin typeface="HGS明朝B" panose="02020800000000000000" pitchFamily="18" charset="-128"/>
                          <a:ea typeface="HGS明朝B" panose="02020800000000000000" pitchFamily="18" charset="-128"/>
                        </a:rPr>
                        <a:t>5/18(</a:t>
                      </a:r>
                      <a:r>
                        <a:rPr kumimoji="1" lang="ja-JP" altLang="en-US" sz="1050" dirty="0">
                          <a:latin typeface="HGS明朝B" panose="02020800000000000000" pitchFamily="18" charset="-128"/>
                          <a:ea typeface="HGS明朝B" panose="02020800000000000000" pitchFamily="18" charset="-128"/>
                        </a:rPr>
                        <a:t>月</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tc>
                <a:extLst>
                  <a:ext uri="{0D108BD9-81ED-4DB2-BD59-A6C34878D82A}">
                    <a16:rowId xmlns:a16="http://schemas.microsoft.com/office/drawing/2014/main" val="424173453"/>
                  </a:ext>
                </a:extLst>
              </a:tr>
              <a:tr h="298980">
                <a:tc>
                  <a:txBody>
                    <a:bodyPr/>
                    <a:lstStyle/>
                    <a:p>
                      <a:pPr algn="ctr"/>
                      <a:r>
                        <a:rPr kumimoji="1" lang="ja-JP" altLang="en-US" sz="1050" dirty="0">
                          <a:latin typeface="HGS明朝B" panose="02020800000000000000" pitchFamily="18" charset="-128"/>
                          <a:ea typeface="HGS明朝B" panose="02020800000000000000" pitchFamily="18" charset="-128"/>
                        </a:rPr>
                        <a:t>⑪</a:t>
                      </a:r>
                    </a:p>
                  </a:txBody>
                  <a:tcPr marL="68580" marR="68580" marT="34290" marB="34290" anchor="ctr">
                    <a:lnR w="12700" cap="flat" cmpd="sng" algn="ctr">
                      <a:solidFill>
                        <a:schemeClr val="bg1">
                          <a:lumMod val="65000"/>
                        </a:schemeClr>
                      </a:solidFill>
                      <a:prstDash val="solid"/>
                      <a:round/>
                      <a:headEnd type="none" w="med" len="med"/>
                      <a:tailEnd type="none" w="med" len="med"/>
                    </a:lnR>
                  </a:tcPr>
                </a:tc>
                <a:tc>
                  <a:txBody>
                    <a:bodyPr/>
                    <a:lstStyle/>
                    <a:p>
                      <a:pPr algn="r"/>
                      <a:r>
                        <a:rPr kumimoji="1" lang="en-US" altLang="ja-JP" sz="1050" dirty="0">
                          <a:latin typeface="HGS明朝B" panose="02020800000000000000" pitchFamily="18" charset="-128"/>
                          <a:ea typeface="HGS明朝B" panose="02020800000000000000" pitchFamily="18" charset="-128"/>
                        </a:rPr>
                        <a:t>5/19(</a:t>
                      </a:r>
                      <a:r>
                        <a:rPr kumimoji="1" lang="ja-JP" altLang="en-US" sz="1050" dirty="0">
                          <a:latin typeface="HGS明朝B" panose="02020800000000000000" pitchFamily="18" charset="-128"/>
                          <a:ea typeface="HGS明朝B" panose="02020800000000000000" pitchFamily="18" charset="-128"/>
                        </a:rPr>
                        <a:t>火</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lnL w="12700" cap="flat" cmpd="sng" algn="ctr">
                      <a:solidFill>
                        <a:schemeClr val="bg1">
                          <a:lumMod val="65000"/>
                        </a:schemeClr>
                      </a:solidFill>
                      <a:prstDash val="solid"/>
                      <a:round/>
                      <a:headEnd type="none" w="med" len="med"/>
                      <a:tailEnd type="none" w="med" len="med"/>
                    </a:lnL>
                  </a:tcPr>
                </a:tc>
                <a:tc>
                  <a:txBody>
                    <a:bodyPr/>
                    <a:lstStyle/>
                    <a:p>
                      <a:pPr algn="ctr"/>
                      <a:r>
                        <a:rPr kumimoji="1" lang="ja-JP" altLang="en-US" sz="1050" dirty="0">
                          <a:latin typeface="HGS明朝B" panose="02020800000000000000" pitchFamily="18" charset="-128"/>
                          <a:ea typeface="HGS明朝B" panose="02020800000000000000" pitchFamily="18" charset="-128"/>
                        </a:rPr>
                        <a:t>～</a:t>
                      </a:r>
                    </a:p>
                  </a:txBody>
                  <a:tcPr marL="68580" marR="68580" marT="34290" marB="34290" anchor="ctr"/>
                </a:tc>
                <a:tc>
                  <a:txBody>
                    <a:bodyPr/>
                    <a:lstStyle/>
                    <a:p>
                      <a:pPr algn="l"/>
                      <a:r>
                        <a:rPr kumimoji="1" lang="en-US" altLang="ja-JP" sz="1050" dirty="0">
                          <a:latin typeface="HGS明朝B" panose="02020800000000000000" pitchFamily="18" charset="-128"/>
                          <a:ea typeface="HGS明朝B" panose="02020800000000000000" pitchFamily="18" charset="-128"/>
                        </a:rPr>
                        <a:t>6/ 1(</a:t>
                      </a:r>
                      <a:r>
                        <a:rPr kumimoji="1" lang="ja-JP" altLang="en-US" sz="1050" dirty="0">
                          <a:latin typeface="HGS明朝B" panose="02020800000000000000" pitchFamily="18" charset="-128"/>
                          <a:ea typeface="HGS明朝B" panose="02020800000000000000" pitchFamily="18" charset="-128"/>
                        </a:rPr>
                        <a:t>月</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tc>
                <a:extLst>
                  <a:ext uri="{0D108BD9-81ED-4DB2-BD59-A6C34878D82A}">
                    <a16:rowId xmlns:a16="http://schemas.microsoft.com/office/drawing/2014/main" val="48818996"/>
                  </a:ext>
                </a:extLst>
              </a:tr>
              <a:tr h="298980">
                <a:tc>
                  <a:txBody>
                    <a:bodyPr/>
                    <a:lstStyle/>
                    <a:p>
                      <a:pPr algn="ctr"/>
                      <a:r>
                        <a:rPr kumimoji="1" lang="ja-JP" altLang="en-US" sz="1050" dirty="0">
                          <a:latin typeface="HGS明朝B" panose="02020800000000000000" pitchFamily="18" charset="-128"/>
                          <a:ea typeface="HGS明朝B" panose="02020800000000000000" pitchFamily="18" charset="-128"/>
                        </a:rPr>
                        <a:t>⑫</a:t>
                      </a:r>
                      <a:endParaRPr kumimoji="1" lang="en-US" altLang="ja-JP" sz="1050" dirty="0">
                        <a:latin typeface="HGS明朝B" panose="02020800000000000000" pitchFamily="18" charset="-128"/>
                        <a:ea typeface="HGS明朝B" panose="02020800000000000000" pitchFamily="18" charset="-128"/>
                      </a:endParaRPr>
                    </a:p>
                  </a:txBody>
                  <a:tcPr marL="68580" marR="68580" marT="34290" marB="34290" anchor="ctr">
                    <a:lnR w="12700" cap="flat" cmpd="sng" algn="ctr">
                      <a:solidFill>
                        <a:schemeClr val="bg1">
                          <a:lumMod val="65000"/>
                        </a:schemeClr>
                      </a:solidFill>
                      <a:prstDash val="solid"/>
                      <a:round/>
                      <a:headEnd type="none" w="med" len="med"/>
                      <a:tailEnd type="none" w="med" len="med"/>
                    </a:lnR>
                  </a:tcPr>
                </a:tc>
                <a:tc>
                  <a:txBody>
                    <a:bodyPr/>
                    <a:lstStyle/>
                    <a:p>
                      <a:pPr algn="r"/>
                      <a:r>
                        <a:rPr kumimoji="1" lang="en-US" altLang="ja-JP" sz="1050" dirty="0">
                          <a:latin typeface="HGS明朝B" panose="02020800000000000000" pitchFamily="18" charset="-128"/>
                          <a:ea typeface="HGS明朝B" panose="02020800000000000000" pitchFamily="18" charset="-128"/>
                        </a:rPr>
                        <a:t> 6/ 2(</a:t>
                      </a:r>
                      <a:r>
                        <a:rPr kumimoji="1" lang="ja-JP" altLang="en-US" sz="1050" dirty="0">
                          <a:latin typeface="HGS明朝B" panose="02020800000000000000" pitchFamily="18" charset="-128"/>
                          <a:ea typeface="HGS明朝B" panose="02020800000000000000" pitchFamily="18" charset="-128"/>
                        </a:rPr>
                        <a:t>火</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lnL w="12700" cap="flat" cmpd="sng" algn="ctr">
                      <a:solidFill>
                        <a:schemeClr val="bg1">
                          <a:lumMod val="65000"/>
                        </a:schemeClr>
                      </a:solidFill>
                      <a:prstDash val="solid"/>
                      <a:round/>
                      <a:headEnd type="none" w="med" len="med"/>
                      <a:tailEnd type="none" w="med" len="med"/>
                    </a:lnL>
                  </a:tcPr>
                </a:tc>
                <a:tc>
                  <a:txBody>
                    <a:bodyPr/>
                    <a:lstStyle/>
                    <a:p>
                      <a:pPr algn="ctr"/>
                      <a:r>
                        <a:rPr kumimoji="1" lang="ja-JP" altLang="en-US" sz="1050" dirty="0">
                          <a:latin typeface="HGS明朝B" panose="02020800000000000000" pitchFamily="18" charset="-128"/>
                          <a:ea typeface="HGS明朝B" panose="02020800000000000000" pitchFamily="18" charset="-128"/>
                        </a:rPr>
                        <a:t>～</a:t>
                      </a:r>
                    </a:p>
                  </a:txBody>
                  <a:tcPr marL="68580" marR="68580" marT="34290" marB="34290" anchor="ctr"/>
                </a:tc>
                <a:tc>
                  <a:txBody>
                    <a:bodyPr/>
                    <a:lstStyle/>
                    <a:p>
                      <a:pPr algn="l"/>
                      <a:r>
                        <a:rPr kumimoji="1" lang="en-US" altLang="ja-JP" sz="1050" dirty="0">
                          <a:latin typeface="HGS明朝B" panose="02020800000000000000" pitchFamily="18" charset="-128"/>
                          <a:ea typeface="HGS明朝B" panose="02020800000000000000" pitchFamily="18" charset="-128"/>
                        </a:rPr>
                        <a:t>6/15(</a:t>
                      </a:r>
                      <a:r>
                        <a:rPr kumimoji="1" lang="ja-JP" altLang="en-US" sz="1050" dirty="0">
                          <a:latin typeface="HGS明朝B" panose="02020800000000000000" pitchFamily="18" charset="-128"/>
                          <a:ea typeface="HGS明朝B" panose="02020800000000000000" pitchFamily="18" charset="-128"/>
                        </a:rPr>
                        <a:t>月</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tc>
                <a:extLst>
                  <a:ext uri="{0D108BD9-81ED-4DB2-BD59-A6C34878D82A}">
                    <a16:rowId xmlns:a16="http://schemas.microsoft.com/office/drawing/2014/main" val="1004219005"/>
                  </a:ext>
                </a:extLst>
              </a:tr>
              <a:tr h="298980">
                <a:tc>
                  <a:txBody>
                    <a:bodyPr/>
                    <a:lstStyle/>
                    <a:p>
                      <a:pPr algn="ctr"/>
                      <a:r>
                        <a:rPr kumimoji="1" lang="ja-JP" altLang="en-US" sz="1050" dirty="0">
                          <a:latin typeface="HGS明朝B" panose="02020800000000000000" pitchFamily="18" charset="-128"/>
                          <a:ea typeface="HGS明朝B" panose="02020800000000000000" pitchFamily="18" charset="-128"/>
                        </a:rPr>
                        <a:t>⑬</a:t>
                      </a:r>
                      <a:endParaRPr kumimoji="1" lang="en-US" altLang="ja-JP" sz="1050" dirty="0">
                        <a:latin typeface="HGS明朝B" panose="02020800000000000000" pitchFamily="18" charset="-128"/>
                        <a:ea typeface="HGS明朝B" panose="02020800000000000000" pitchFamily="18" charset="-128"/>
                      </a:endParaRPr>
                    </a:p>
                  </a:txBody>
                  <a:tcPr marL="68580" marR="68580" marT="34290" marB="34290" anchor="ctr">
                    <a:lnR w="12700" cap="flat" cmpd="sng" algn="ctr">
                      <a:solidFill>
                        <a:schemeClr val="bg1">
                          <a:lumMod val="65000"/>
                        </a:schemeClr>
                      </a:solidFill>
                      <a:prstDash val="solid"/>
                      <a:round/>
                      <a:headEnd type="none" w="med" len="med"/>
                      <a:tailEnd type="none" w="med" len="med"/>
                    </a:lnR>
                  </a:tcPr>
                </a:tc>
                <a:tc>
                  <a:txBody>
                    <a:bodyPr/>
                    <a:lstStyle/>
                    <a:p>
                      <a:pPr algn="r"/>
                      <a:r>
                        <a:rPr kumimoji="1" lang="en-US" altLang="ja-JP" sz="1050" dirty="0">
                          <a:latin typeface="HGS明朝B" panose="02020800000000000000" pitchFamily="18" charset="-128"/>
                          <a:ea typeface="HGS明朝B" panose="02020800000000000000" pitchFamily="18" charset="-128"/>
                        </a:rPr>
                        <a:t>6/16(</a:t>
                      </a:r>
                      <a:r>
                        <a:rPr kumimoji="1" lang="ja-JP" altLang="en-US" sz="1050" dirty="0">
                          <a:latin typeface="HGS明朝B" panose="02020800000000000000" pitchFamily="18" charset="-128"/>
                          <a:ea typeface="HGS明朝B" panose="02020800000000000000" pitchFamily="18" charset="-128"/>
                        </a:rPr>
                        <a:t>火</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lnL w="12700" cap="flat" cmpd="sng" algn="ctr">
                      <a:solidFill>
                        <a:schemeClr val="bg1">
                          <a:lumMod val="65000"/>
                        </a:schemeClr>
                      </a:solidFill>
                      <a:prstDash val="solid"/>
                      <a:round/>
                      <a:headEnd type="none" w="med" len="med"/>
                      <a:tailEnd type="none" w="med" len="med"/>
                    </a:lnL>
                  </a:tcPr>
                </a:tc>
                <a:tc>
                  <a:txBody>
                    <a:bodyPr/>
                    <a:lstStyle/>
                    <a:p>
                      <a:pPr algn="ctr"/>
                      <a:r>
                        <a:rPr kumimoji="1" lang="ja-JP" altLang="en-US" sz="1050" dirty="0">
                          <a:latin typeface="HGS明朝B" panose="02020800000000000000" pitchFamily="18" charset="-128"/>
                          <a:ea typeface="HGS明朝B" panose="02020800000000000000" pitchFamily="18" charset="-128"/>
                        </a:rPr>
                        <a:t>～</a:t>
                      </a:r>
                    </a:p>
                  </a:txBody>
                  <a:tcPr marL="68580" marR="68580" marT="34290" marB="34290" anchor="ctr"/>
                </a:tc>
                <a:tc>
                  <a:txBody>
                    <a:bodyPr/>
                    <a:lstStyle/>
                    <a:p>
                      <a:pPr algn="l"/>
                      <a:r>
                        <a:rPr kumimoji="1" lang="en-US" altLang="ja-JP" sz="1050" dirty="0">
                          <a:latin typeface="HGS明朝B" panose="02020800000000000000" pitchFamily="18" charset="-128"/>
                          <a:ea typeface="HGS明朝B" panose="02020800000000000000" pitchFamily="18" charset="-128"/>
                        </a:rPr>
                        <a:t>6/29(</a:t>
                      </a:r>
                      <a:r>
                        <a:rPr kumimoji="1" lang="ja-JP" altLang="en-US" sz="1050" dirty="0">
                          <a:latin typeface="HGS明朝B" panose="02020800000000000000" pitchFamily="18" charset="-128"/>
                          <a:ea typeface="HGS明朝B" panose="02020800000000000000" pitchFamily="18" charset="-128"/>
                        </a:rPr>
                        <a:t>月</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tc>
                <a:extLst>
                  <a:ext uri="{0D108BD9-81ED-4DB2-BD59-A6C34878D82A}">
                    <a16:rowId xmlns:a16="http://schemas.microsoft.com/office/drawing/2014/main" val="3898642237"/>
                  </a:ext>
                </a:extLst>
              </a:tr>
            </a:tbl>
          </a:graphicData>
        </a:graphic>
      </p:graphicFrame>
      <p:graphicFrame>
        <p:nvGraphicFramePr>
          <p:cNvPr id="7" name="表 6">
            <a:extLst>
              <a:ext uri="{FF2B5EF4-FFF2-40B4-BE49-F238E27FC236}">
                <a16:creationId xmlns:a16="http://schemas.microsoft.com/office/drawing/2014/main" id="{897B82C1-C122-4B3F-BA09-CDBD965F5129}"/>
              </a:ext>
            </a:extLst>
          </p:cNvPr>
          <p:cNvGraphicFramePr>
            <a:graphicFrameLocks noGrp="1"/>
          </p:cNvGraphicFramePr>
          <p:nvPr>
            <p:extLst>
              <p:ext uri="{D42A27DB-BD31-4B8C-83A1-F6EECF244321}">
                <p14:modId xmlns:p14="http://schemas.microsoft.com/office/powerpoint/2010/main" val="410130388"/>
              </p:ext>
            </p:extLst>
          </p:nvPr>
        </p:nvGraphicFramePr>
        <p:xfrm>
          <a:off x="4761201" y="1108068"/>
          <a:ext cx="3458941" cy="4176933"/>
        </p:xfrm>
        <a:graphic>
          <a:graphicData uri="http://schemas.openxmlformats.org/drawingml/2006/table">
            <a:tbl>
              <a:tblPr firstRow="1" bandRow="1">
                <a:tableStyleId>{793D81CF-94F2-401A-BA57-92F5A7B2D0C5}</a:tableStyleId>
              </a:tblPr>
              <a:tblGrid>
                <a:gridCol w="637428">
                  <a:extLst>
                    <a:ext uri="{9D8B030D-6E8A-4147-A177-3AD203B41FA5}">
                      <a16:colId xmlns:a16="http://schemas.microsoft.com/office/drawing/2014/main" val="2900471521"/>
                    </a:ext>
                  </a:extLst>
                </a:gridCol>
                <a:gridCol w="1067709">
                  <a:extLst>
                    <a:ext uri="{9D8B030D-6E8A-4147-A177-3AD203B41FA5}">
                      <a16:colId xmlns:a16="http://schemas.microsoft.com/office/drawing/2014/main" val="2603333468"/>
                    </a:ext>
                  </a:extLst>
                </a:gridCol>
                <a:gridCol w="534477">
                  <a:extLst>
                    <a:ext uri="{9D8B030D-6E8A-4147-A177-3AD203B41FA5}">
                      <a16:colId xmlns:a16="http://schemas.microsoft.com/office/drawing/2014/main" val="3047838109"/>
                    </a:ext>
                  </a:extLst>
                </a:gridCol>
                <a:gridCol w="1219327">
                  <a:extLst>
                    <a:ext uri="{9D8B030D-6E8A-4147-A177-3AD203B41FA5}">
                      <a16:colId xmlns:a16="http://schemas.microsoft.com/office/drawing/2014/main" val="3546990526"/>
                    </a:ext>
                  </a:extLst>
                </a:gridCol>
              </a:tblGrid>
              <a:tr h="307379">
                <a:tc gridSpan="4">
                  <a:txBody>
                    <a:bodyPr/>
                    <a:lstStyle/>
                    <a:p>
                      <a:pPr algn="ctr"/>
                      <a:r>
                        <a:rPr kumimoji="1" lang="ja-JP" altLang="en-US" sz="1100" dirty="0">
                          <a:latin typeface="Times New Roman" panose="02020603050405020304" pitchFamily="18" charset="0"/>
                          <a:ea typeface="HGS明朝B" panose="02020800000000000000" pitchFamily="18" charset="-128"/>
                          <a:cs typeface="Times New Roman" panose="02020603050405020304" pitchFamily="18" charset="0"/>
                        </a:rPr>
                        <a:t>▼ </a:t>
                      </a:r>
                      <a:r>
                        <a:rPr kumimoji="1" lang="en-US" altLang="ja-JP" sz="1100" dirty="0">
                          <a:latin typeface="Times New Roman" panose="02020603050405020304" pitchFamily="18" charset="0"/>
                          <a:ea typeface="HGS明朝B" panose="02020800000000000000" pitchFamily="18" charset="-128"/>
                          <a:cs typeface="Times New Roman" panose="02020603050405020304" pitchFamily="18" charset="0"/>
                        </a:rPr>
                        <a:t>July-December Schedule</a:t>
                      </a:r>
                      <a:endParaRPr kumimoji="1" lang="ja-JP" altLang="en-US" sz="1100" dirty="0">
                        <a:latin typeface="Times New Roman" panose="02020603050405020304" pitchFamily="18" charset="0"/>
                        <a:ea typeface="HGS明朝B" panose="02020800000000000000" pitchFamily="18" charset="-128"/>
                        <a:cs typeface="Times New Roman" panose="02020603050405020304" pitchFamily="18" charset="0"/>
                      </a:endParaRPr>
                    </a:p>
                  </a:txBody>
                  <a:tcPr marL="68580" marR="68580" marT="34290" marB="34290" anchor="ctr"/>
                </a:tc>
                <a:tc hMerge="1">
                  <a:txBody>
                    <a:bodyPr/>
                    <a:lstStyle/>
                    <a:p>
                      <a:pPr algn="ctr"/>
                      <a:endParaRPr kumimoji="1" lang="ja-JP" altLang="en-US" sz="1100" dirty="0">
                        <a:latin typeface="游ゴシック" panose="020B0400000000000000" pitchFamily="50" charset="-128"/>
                        <a:ea typeface="游ゴシック" panose="020B0400000000000000" pitchFamily="50" charset="-128"/>
                      </a:endParaRPr>
                    </a:p>
                  </a:txBody>
                  <a:tcPr anchor="ctr"/>
                </a:tc>
                <a:tc hMerge="1">
                  <a:txBody>
                    <a:bodyPr/>
                    <a:lstStyle/>
                    <a:p>
                      <a:pPr algn="ctr"/>
                      <a:endParaRPr kumimoji="1" lang="ja-JP" altLang="en-US" sz="1100" dirty="0">
                        <a:latin typeface="游ゴシック" panose="020B0400000000000000" pitchFamily="50" charset="-128"/>
                        <a:ea typeface="游ゴシック" panose="020B0400000000000000" pitchFamily="50" charset="-128"/>
                      </a:endParaRPr>
                    </a:p>
                  </a:txBody>
                  <a:tcPr anchor="ctr"/>
                </a:tc>
                <a:tc hMerge="1">
                  <a:txBody>
                    <a:bodyPr/>
                    <a:lstStyle/>
                    <a:p>
                      <a:pPr algn="ctr"/>
                      <a:endParaRPr kumimoji="1" lang="ja-JP" altLang="en-US" sz="1100" dirty="0">
                        <a:latin typeface="游ゴシック" panose="020B0400000000000000" pitchFamily="50" charset="-128"/>
                        <a:ea typeface="游ゴシック" panose="020B0400000000000000" pitchFamily="50" charset="-128"/>
                      </a:endParaRPr>
                    </a:p>
                  </a:txBody>
                  <a:tcPr anchor="ctr"/>
                </a:tc>
                <a:extLst>
                  <a:ext uri="{0D108BD9-81ED-4DB2-BD59-A6C34878D82A}">
                    <a16:rowId xmlns:a16="http://schemas.microsoft.com/office/drawing/2014/main" val="3226683847"/>
                  </a:ext>
                </a:extLst>
              </a:tr>
              <a:tr h="297658">
                <a:tc>
                  <a:txBody>
                    <a:bodyPr/>
                    <a:lstStyle/>
                    <a:p>
                      <a:pPr algn="ctr"/>
                      <a:r>
                        <a:rPr kumimoji="1" lang="ja-JP" altLang="en-US" sz="1050" dirty="0">
                          <a:latin typeface="HGS明朝B" panose="02020800000000000000" pitchFamily="18" charset="-128"/>
                          <a:ea typeface="HGS明朝B" panose="02020800000000000000" pitchFamily="18" charset="-128"/>
                        </a:rPr>
                        <a:t>⑭</a:t>
                      </a:r>
                    </a:p>
                  </a:txBody>
                  <a:tcPr marL="68580" marR="68580" marT="34290" marB="34290" anchor="ctr">
                    <a:lnR w="12700" cap="flat" cmpd="sng" algn="ctr">
                      <a:solidFill>
                        <a:schemeClr val="bg1">
                          <a:lumMod val="65000"/>
                        </a:schemeClr>
                      </a:solidFill>
                      <a:prstDash val="solid"/>
                      <a:round/>
                      <a:headEnd type="none" w="med" len="med"/>
                      <a:tailEnd type="none" w="med" len="med"/>
                    </a:lnR>
                  </a:tcPr>
                </a:tc>
                <a:tc>
                  <a:txBody>
                    <a:bodyPr/>
                    <a:lstStyle/>
                    <a:p>
                      <a:pPr algn="r"/>
                      <a:r>
                        <a:rPr kumimoji="1" lang="ja-JP" altLang="en-US" sz="1050" dirty="0">
                          <a:latin typeface="HGS明朝B" panose="02020800000000000000" pitchFamily="18" charset="-128"/>
                          <a:ea typeface="HGS明朝B" panose="02020800000000000000" pitchFamily="18" charset="-128"/>
                        </a:rPr>
                        <a:t> </a:t>
                      </a:r>
                      <a:r>
                        <a:rPr kumimoji="1" lang="en-US" altLang="ja-JP" sz="1050" dirty="0">
                          <a:latin typeface="HGS明朝B" panose="02020800000000000000" pitchFamily="18" charset="-128"/>
                          <a:ea typeface="HGS明朝B" panose="02020800000000000000" pitchFamily="18" charset="-128"/>
                        </a:rPr>
                        <a:t>6/ 30(</a:t>
                      </a:r>
                      <a:r>
                        <a:rPr kumimoji="1" lang="ja-JP" altLang="en-US" sz="1050" dirty="0">
                          <a:latin typeface="HGS明朝B" panose="02020800000000000000" pitchFamily="18" charset="-128"/>
                          <a:ea typeface="HGS明朝B" panose="02020800000000000000" pitchFamily="18" charset="-128"/>
                        </a:rPr>
                        <a:t>火</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lnL w="12700" cap="flat" cmpd="sng" algn="ctr">
                      <a:solidFill>
                        <a:schemeClr val="bg1">
                          <a:lumMod val="65000"/>
                        </a:schemeClr>
                      </a:solidFill>
                      <a:prstDash val="solid"/>
                      <a:round/>
                      <a:headEnd type="none" w="med" len="med"/>
                      <a:tailEnd type="none" w="med" len="med"/>
                    </a:lnL>
                  </a:tcPr>
                </a:tc>
                <a:tc>
                  <a:txBody>
                    <a:bodyPr/>
                    <a:lstStyle/>
                    <a:p>
                      <a:pPr algn="ctr"/>
                      <a:r>
                        <a:rPr kumimoji="1" lang="ja-JP" altLang="en-US" sz="1050" dirty="0">
                          <a:latin typeface="HGS明朝B" panose="02020800000000000000" pitchFamily="18" charset="-128"/>
                          <a:ea typeface="HGS明朝B" panose="02020800000000000000" pitchFamily="18" charset="-128"/>
                        </a:rPr>
                        <a:t>～</a:t>
                      </a:r>
                    </a:p>
                  </a:txBody>
                  <a:tcPr marL="68580" marR="68580" marT="34290" marB="34290" anchor="ctr"/>
                </a:tc>
                <a:tc>
                  <a:txBody>
                    <a:bodyPr/>
                    <a:lstStyle/>
                    <a:p>
                      <a:pPr algn="l"/>
                      <a:r>
                        <a:rPr kumimoji="1" lang="en-US" altLang="ja-JP" sz="1050" dirty="0">
                          <a:latin typeface="HGS明朝B" panose="02020800000000000000" pitchFamily="18" charset="-128"/>
                          <a:ea typeface="HGS明朝B" panose="02020800000000000000" pitchFamily="18" charset="-128"/>
                        </a:rPr>
                        <a:t>7/13(</a:t>
                      </a:r>
                      <a:r>
                        <a:rPr kumimoji="1" lang="ja-JP" altLang="en-US" sz="1050" dirty="0">
                          <a:latin typeface="HGS明朝B" panose="02020800000000000000" pitchFamily="18" charset="-128"/>
                          <a:ea typeface="HGS明朝B" panose="02020800000000000000" pitchFamily="18" charset="-128"/>
                        </a:rPr>
                        <a:t>月</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tc>
                <a:extLst>
                  <a:ext uri="{0D108BD9-81ED-4DB2-BD59-A6C34878D82A}">
                    <a16:rowId xmlns:a16="http://schemas.microsoft.com/office/drawing/2014/main" val="3308916433"/>
                  </a:ext>
                </a:extLst>
              </a:tr>
              <a:tr h="297658">
                <a:tc>
                  <a:txBody>
                    <a:bodyPr/>
                    <a:lstStyle/>
                    <a:p>
                      <a:pPr algn="ctr"/>
                      <a:r>
                        <a:rPr kumimoji="1" lang="ja-JP" altLang="en-US" sz="1050" dirty="0">
                          <a:latin typeface="HGS明朝B" panose="02020800000000000000" pitchFamily="18" charset="-128"/>
                          <a:ea typeface="HGS明朝B" panose="02020800000000000000" pitchFamily="18" charset="-128"/>
                        </a:rPr>
                        <a:t>⑮</a:t>
                      </a:r>
                    </a:p>
                  </a:txBody>
                  <a:tcPr marL="68580" marR="68580" marT="34290" marB="34290" anchor="ctr">
                    <a:lnR w="12700" cap="flat" cmpd="sng" algn="ctr">
                      <a:solidFill>
                        <a:schemeClr val="bg1">
                          <a:lumMod val="65000"/>
                        </a:schemeClr>
                      </a:solidFill>
                      <a:prstDash val="solid"/>
                      <a:round/>
                      <a:headEnd type="none" w="med" len="med"/>
                      <a:tailEnd type="none" w="med" len="med"/>
                    </a:lnR>
                  </a:tcPr>
                </a:tc>
                <a:tc>
                  <a:txBody>
                    <a:bodyPr/>
                    <a:lstStyle/>
                    <a:p>
                      <a:pPr algn="r"/>
                      <a:r>
                        <a:rPr kumimoji="1" lang="en-US" altLang="ja-JP" sz="1050" dirty="0">
                          <a:latin typeface="HGS明朝B" panose="02020800000000000000" pitchFamily="18" charset="-128"/>
                          <a:ea typeface="HGS明朝B" panose="02020800000000000000" pitchFamily="18" charset="-128"/>
                        </a:rPr>
                        <a:t>7/14(</a:t>
                      </a:r>
                      <a:r>
                        <a:rPr kumimoji="1" lang="ja-JP" altLang="en-US" sz="1050" dirty="0">
                          <a:latin typeface="HGS明朝B" panose="02020800000000000000" pitchFamily="18" charset="-128"/>
                          <a:ea typeface="HGS明朝B" panose="02020800000000000000" pitchFamily="18" charset="-128"/>
                        </a:rPr>
                        <a:t>火</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lnL w="12700" cap="flat" cmpd="sng" algn="ctr">
                      <a:solidFill>
                        <a:schemeClr val="bg1">
                          <a:lumMod val="65000"/>
                        </a:schemeClr>
                      </a:solidFill>
                      <a:prstDash val="solid"/>
                      <a:round/>
                      <a:headEnd type="none" w="med" len="med"/>
                      <a:tailEnd type="none" w="med" len="med"/>
                    </a:lnL>
                  </a:tcPr>
                </a:tc>
                <a:tc>
                  <a:txBody>
                    <a:bodyPr/>
                    <a:lstStyle/>
                    <a:p>
                      <a:pPr algn="ctr"/>
                      <a:r>
                        <a:rPr kumimoji="1" lang="ja-JP" altLang="en-US" sz="1050" dirty="0">
                          <a:latin typeface="HGS明朝B" panose="02020800000000000000" pitchFamily="18" charset="-128"/>
                          <a:ea typeface="HGS明朝B" panose="02020800000000000000" pitchFamily="18" charset="-128"/>
                        </a:rPr>
                        <a:t>～</a:t>
                      </a:r>
                      <a:endParaRPr kumimoji="1" lang="en-US" altLang="ja-JP" sz="1050" dirty="0">
                        <a:latin typeface="HGS明朝B" panose="02020800000000000000" pitchFamily="18" charset="-128"/>
                        <a:ea typeface="HGS明朝B" panose="02020800000000000000" pitchFamily="18" charset="-128"/>
                      </a:endParaRPr>
                    </a:p>
                  </a:txBody>
                  <a:tcPr marL="68580" marR="68580" marT="34290" marB="34290" anchor="ctr"/>
                </a:tc>
                <a:tc>
                  <a:txBody>
                    <a:bodyPr/>
                    <a:lstStyle/>
                    <a:p>
                      <a:pPr algn="l"/>
                      <a:r>
                        <a:rPr kumimoji="1" lang="en-US" altLang="ja-JP" sz="1050" dirty="0">
                          <a:latin typeface="HGS明朝B" panose="02020800000000000000" pitchFamily="18" charset="-128"/>
                          <a:ea typeface="HGS明朝B" panose="02020800000000000000" pitchFamily="18" charset="-128"/>
                        </a:rPr>
                        <a:t>7/27(</a:t>
                      </a:r>
                      <a:r>
                        <a:rPr kumimoji="1" lang="ja-JP" altLang="en-US" sz="1050" dirty="0">
                          <a:latin typeface="HGS明朝B" panose="02020800000000000000" pitchFamily="18" charset="-128"/>
                          <a:ea typeface="HGS明朝B" panose="02020800000000000000" pitchFamily="18" charset="-128"/>
                        </a:rPr>
                        <a:t>月</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tc>
                <a:extLst>
                  <a:ext uri="{0D108BD9-81ED-4DB2-BD59-A6C34878D82A}">
                    <a16:rowId xmlns:a16="http://schemas.microsoft.com/office/drawing/2014/main" val="1110569444"/>
                  </a:ext>
                </a:extLst>
              </a:tr>
              <a:tr h="297658">
                <a:tc>
                  <a:txBody>
                    <a:bodyPr/>
                    <a:lstStyle/>
                    <a:p>
                      <a:pPr algn="ctr"/>
                      <a:r>
                        <a:rPr kumimoji="1" lang="ja-JP" altLang="en-US" sz="1050" dirty="0">
                          <a:latin typeface="HGS明朝B" panose="02020800000000000000" pitchFamily="18" charset="-128"/>
                          <a:ea typeface="HGS明朝B" panose="02020800000000000000" pitchFamily="18" charset="-128"/>
                        </a:rPr>
                        <a:t>⑯</a:t>
                      </a:r>
                    </a:p>
                  </a:txBody>
                  <a:tcPr marL="68580" marR="68580" marT="34290" marB="34290" anchor="ctr">
                    <a:lnR w="12700" cap="flat" cmpd="sng" algn="ctr">
                      <a:solidFill>
                        <a:schemeClr val="bg1">
                          <a:lumMod val="65000"/>
                        </a:schemeClr>
                      </a:solidFill>
                      <a:prstDash val="solid"/>
                      <a:round/>
                      <a:headEnd type="none" w="med" len="med"/>
                      <a:tailEnd type="none" w="med" len="med"/>
                    </a:lnR>
                  </a:tcPr>
                </a:tc>
                <a:tc>
                  <a:txBody>
                    <a:bodyPr/>
                    <a:lstStyle/>
                    <a:p>
                      <a:pPr algn="r"/>
                      <a:r>
                        <a:rPr kumimoji="1" lang="en-US" altLang="ja-JP" sz="1050" dirty="0">
                          <a:latin typeface="HGS明朝B" panose="02020800000000000000" pitchFamily="18" charset="-128"/>
                          <a:ea typeface="HGS明朝B" panose="02020800000000000000" pitchFamily="18" charset="-128"/>
                        </a:rPr>
                        <a:t>7/28(</a:t>
                      </a:r>
                      <a:r>
                        <a:rPr kumimoji="1" lang="ja-JP" altLang="en-US" sz="1050" dirty="0">
                          <a:latin typeface="HGS明朝B" panose="02020800000000000000" pitchFamily="18" charset="-128"/>
                          <a:ea typeface="HGS明朝B" panose="02020800000000000000" pitchFamily="18" charset="-128"/>
                        </a:rPr>
                        <a:t>火</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lnL w="12700" cap="flat" cmpd="sng" algn="ctr">
                      <a:solidFill>
                        <a:schemeClr val="bg1">
                          <a:lumMod val="65000"/>
                        </a:schemeClr>
                      </a:solidFill>
                      <a:prstDash val="solid"/>
                      <a:round/>
                      <a:headEnd type="none" w="med" len="med"/>
                      <a:tailEnd type="none" w="med" len="med"/>
                    </a:lnL>
                  </a:tcPr>
                </a:tc>
                <a:tc>
                  <a:txBody>
                    <a:bodyPr/>
                    <a:lstStyle/>
                    <a:p>
                      <a:pPr algn="ctr"/>
                      <a:r>
                        <a:rPr kumimoji="1" lang="ja-JP" altLang="en-US" sz="1050" dirty="0">
                          <a:latin typeface="HGS明朝B" panose="02020800000000000000" pitchFamily="18" charset="-128"/>
                          <a:ea typeface="HGS明朝B" panose="02020800000000000000" pitchFamily="18" charset="-128"/>
                        </a:rPr>
                        <a:t>～</a:t>
                      </a:r>
                    </a:p>
                  </a:txBody>
                  <a:tcPr marL="68580" marR="68580" marT="34290" marB="34290" anchor="ctr"/>
                </a:tc>
                <a:tc>
                  <a:txBody>
                    <a:bodyPr/>
                    <a:lstStyle/>
                    <a:p>
                      <a:pPr algn="l"/>
                      <a:r>
                        <a:rPr kumimoji="1" lang="en-US" altLang="ja-JP" sz="1050" dirty="0">
                          <a:latin typeface="HGS明朝B" panose="02020800000000000000" pitchFamily="18" charset="-128"/>
                          <a:ea typeface="HGS明朝B" panose="02020800000000000000" pitchFamily="18" charset="-128"/>
                        </a:rPr>
                        <a:t>8/10(</a:t>
                      </a:r>
                      <a:r>
                        <a:rPr kumimoji="1" lang="ja-JP" altLang="en-US" sz="1050" dirty="0">
                          <a:latin typeface="HGS明朝B" panose="02020800000000000000" pitchFamily="18" charset="-128"/>
                          <a:ea typeface="HGS明朝B" panose="02020800000000000000" pitchFamily="18" charset="-128"/>
                        </a:rPr>
                        <a:t>月</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tc>
                <a:extLst>
                  <a:ext uri="{0D108BD9-81ED-4DB2-BD59-A6C34878D82A}">
                    <a16:rowId xmlns:a16="http://schemas.microsoft.com/office/drawing/2014/main" val="3762345448"/>
                  </a:ext>
                </a:extLst>
              </a:tr>
              <a:tr h="297658">
                <a:tc>
                  <a:txBody>
                    <a:bodyPr/>
                    <a:lstStyle/>
                    <a:p>
                      <a:pPr algn="ctr"/>
                      <a:r>
                        <a:rPr kumimoji="1" lang="ja-JP" altLang="en-US" sz="1050" dirty="0">
                          <a:latin typeface="HGS明朝B" panose="02020800000000000000" pitchFamily="18" charset="-128"/>
                          <a:ea typeface="HGS明朝B" panose="02020800000000000000" pitchFamily="18" charset="-128"/>
                        </a:rPr>
                        <a:t>⑰</a:t>
                      </a:r>
                    </a:p>
                  </a:txBody>
                  <a:tcPr marL="68580" marR="68580" marT="34290" marB="34290" anchor="ctr">
                    <a:lnR w="12700" cap="flat" cmpd="sng" algn="ctr">
                      <a:solidFill>
                        <a:schemeClr val="bg1">
                          <a:lumMod val="65000"/>
                        </a:schemeClr>
                      </a:solidFill>
                      <a:prstDash val="solid"/>
                      <a:round/>
                      <a:headEnd type="none" w="med" len="med"/>
                      <a:tailEnd type="none" w="med" len="med"/>
                    </a:lnR>
                  </a:tcPr>
                </a:tc>
                <a:tc>
                  <a:txBody>
                    <a:bodyPr/>
                    <a:lstStyle/>
                    <a:p>
                      <a:pPr algn="r"/>
                      <a:r>
                        <a:rPr kumimoji="1" lang="en-US" altLang="ja-JP" sz="1050" dirty="0">
                          <a:latin typeface="HGS明朝B" panose="02020800000000000000" pitchFamily="18" charset="-128"/>
                          <a:ea typeface="HGS明朝B" panose="02020800000000000000" pitchFamily="18" charset="-128"/>
                        </a:rPr>
                        <a:t> 8/11(</a:t>
                      </a:r>
                      <a:r>
                        <a:rPr kumimoji="1" lang="ja-JP" altLang="en-US" sz="1050" dirty="0">
                          <a:latin typeface="HGS明朝B" panose="02020800000000000000" pitchFamily="18" charset="-128"/>
                          <a:ea typeface="HGS明朝B" panose="02020800000000000000" pitchFamily="18" charset="-128"/>
                        </a:rPr>
                        <a:t>火</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lnL w="12700" cap="flat" cmpd="sng" algn="ctr">
                      <a:solidFill>
                        <a:schemeClr val="bg1">
                          <a:lumMod val="65000"/>
                        </a:schemeClr>
                      </a:solidFill>
                      <a:prstDash val="solid"/>
                      <a:round/>
                      <a:headEnd type="none" w="med" len="med"/>
                      <a:tailEnd type="none" w="med" len="med"/>
                    </a:lnL>
                  </a:tcPr>
                </a:tc>
                <a:tc>
                  <a:txBody>
                    <a:bodyPr/>
                    <a:lstStyle/>
                    <a:p>
                      <a:pPr algn="ctr"/>
                      <a:r>
                        <a:rPr kumimoji="1" lang="ja-JP" altLang="en-US" sz="1050" dirty="0">
                          <a:latin typeface="HGS明朝B" panose="02020800000000000000" pitchFamily="18" charset="-128"/>
                          <a:ea typeface="HGS明朝B" panose="02020800000000000000" pitchFamily="18" charset="-128"/>
                        </a:rPr>
                        <a:t>～</a:t>
                      </a:r>
                    </a:p>
                  </a:txBody>
                  <a:tcPr marL="68580" marR="68580" marT="34290" marB="34290" anchor="ctr"/>
                </a:tc>
                <a:tc>
                  <a:txBody>
                    <a:bodyPr/>
                    <a:lstStyle/>
                    <a:p>
                      <a:pPr algn="l"/>
                      <a:r>
                        <a:rPr kumimoji="1" lang="en-US" altLang="ja-JP" sz="1050" dirty="0">
                          <a:latin typeface="HGS明朝B" panose="02020800000000000000" pitchFamily="18" charset="-128"/>
                          <a:ea typeface="HGS明朝B" panose="02020800000000000000" pitchFamily="18" charset="-128"/>
                        </a:rPr>
                        <a:t>8/24(</a:t>
                      </a:r>
                      <a:r>
                        <a:rPr kumimoji="1" lang="ja-JP" altLang="en-US" sz="1050" dirty="0">
                          <a:latin typeface="HGS明朝B" panose="02020800000000000000" pitchFamily="18" charset="-128"/>
                          <a:ea typeface="HGS明朝B" panose="02020800000000000000" pitchFamily="18" charset="-128"/>
                        </a:rPr>
                        <a:t>月</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tc>
                <a:extLst>
                  <a:ext uri="{0D108BD9-81ED-4DB2-BD59-A6C34878D82A}">
                    <a16:rowId xmlns:a16="http://schemas.microsoft.com/office/drawing/2014/main" val="674732252"/>
                  </a:ext>
                </a:extLst>
              </a:tr>
              <a:tr h="297658">
                <a:tc>
                  <a:txBody>
                    <a:bodyPr/>
                    <a:lstStyle/>
                    <a:p>
                      <a:pPr algn="ctr"/>
                      <a:r>
                        <a:rPr kumimoji="1" lang="ja-JP" altLang="en-US" sz="1050" dirty="0">
                          <a:latin typeface="HGS明朝B" panose="02020800000000000000" pitchFamily="18" charset="-128"/>
                          <a:ea typeface="HGS明朝B" panose="02020800000000000000" pitchFamily="18" charset="-128"/>
                        </a:rPr>
                        <a:t>⑱</a:t>
                      </a:r>
                    </a:p>
                  </a:txBody>
                  <a:tcPr marL="68580" marR="68580" marT="34290" marB="34290" anchor="ctr">
                    <a:lnR w="12700" cap="flat" cmpd="sng" algn="ctr">
                      <a:solidFill>
                        <a:schemeClr val="bg1">
                          <a:lumMod val="65000"/>
                        </a:schemeClr>
                      </a:solidFill>
                      <a:prstDash val="solid"/>
                      <a:round/>
                      <a:headEnd type="none" w="med" len="med"/>
                      <a:tailEnd type="none" w="med" len="med"/>
                    </a:lnR>
                  </a:tcPr>
                </a:tc>
                <a:tc>
                  <a:txBody>
                    <a:bodyPr/>
                    <a:lstStyle/>
                    <a:p>
                      <a:pPr algn="r"/>
                      <a:r>
                        <a:rPr kumimoji="1" lang="en-US" altLang="ja-JP" sz="1050" dirty="0">
                          <a:latin typeface="HGS明朝B" panose="02020800000000000000" pitchFamily="18" charset="-128"/>
                          <a:ea typeface="HGS明朝B" panose="02020800000000000000" pitchFamily="18" charset="-128"/>
                        </a:rPr>
                        <a:t> 8/25(</a:t>
                      </a:r>
                      <a:r>
                        <a:rPr kumimoji="1" lang="ja-JP" altLang="en-US" sz="1050" dirty="0">
                          <a:latin typeface="HGS明朝B" panose="02020800000000000000" pitchFamily="18" charset="-128"/>
                          <a:ea typeface="HGS明朝B" panose="02020800000000000000" pitchFamily="18" charset="-128"/>
                        </a:rPr>
                        <a:t>火</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lnL w="12700" cap="flat" cmpd="sng" algn="ctr">
                      <a:solidFill>
                        <a:schemeClr val="bg1">
                          <a:lumMod val="65000"/>
                        </a:schemeClr>
                      </a:solidFill>
                      <a:prstDash val="solid"/>
                      <a:round/>
                      <a:headEnd type="none" w="med" len="med"/>
                      <a:tailEnd type="none" w="med" len="med"/>
                    </a:lnL>
                  </a:tcPr>
                </a:tc>
                <a:tc>
                  <a:txBody>
                    <a:bodyPr/>
                    <a:lstStyle/>
                    <a:p>
                      <a:pPr algn="ctr"/>
                      <a:r>
                        <a:rPr kumimoji="1" lang="ja-JP" altLang="en-US" sz="1050" dirty="0">
                          <a:latin typeface="HGS明朝B" panose="02020800000000000000" pitchFamily="18" charset="-128"/>
                          <a:ea typeface="HGS明朝B" panose="02020800000000000000" pitchFamily="18" charset="-128"/>
                        </a:rPr>
                        <a:t>～</a:t>
                      </a:r>
                    </a:p>
                  </a:txBody>
                  <a:tcPr marL="68580" marR="68580" marT="34290" marB="34290" anchor="ctr"/>
                </a:tc>
                <a:tc>
                  <a:txBody>
                    <a:bodyPr/>
                    <a:lstStyle/>
                    <a:p>
                      <a:pPr algn="l"/>
                      <a:r>
                        <a:rPr kumimoji="1" lang="en-US" altLang="ja-JP" sz="1050" dirty="0">
                          <a:latin typeface="HGS明朝B" panose="02020800000000000000" pitchFamily="18" charset="-128"/>
                          <a:ea typeface="HGS明朝B" panose="02020800000000000000" pitchFamily="18" charset="-128"/>
                        </a:rPr>
                        <a:t>9/ 7(</a:t>
                      </a:r>
                      <a:r>
                        <a:rPr kumimoji="1" lang="ja-JP" altLang="en-US" sz="1050" dirty="0">
                          <a:latin typeface="HGS明朝B" panose="02020800000000000000" pitchFamily="18" charset="-128"/>
                          <a:ea typeface="HGS明朝B" panose="02020800000000000000" pitchFamily="18" charset="-128"/>
                        </a:rPr>
                        <a:t>月</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tc>
                <a:extLst>
                  <a:ext uri="{0D108BD9-81ED-4DB2-BD59-A6C34878D82A}">
                    <a16:rowId xmlns:a16="http://schemas.microsoft.com/office/drawing/2014/main" val="759649549"/>
                  </a:ext>
                </a:extLst>
              </a:tr>
              <a:tr h="297658">
                <a:tc>
                  <a:txBody>
                    <a:bodyPr/>
                    <a:lstStyle/>
                    <a:p>
                      <a:pPr algn="ctr"/>
                      <a:r>
                        <a:rPr kumimoji="1" lang="ja-JP" altLang="en-US" sz="1050" dirty="0">
                          <a:latin typeface="HGS明朝B" panose="02020800000000000000" pitchFamily="18" charset="-128"/>
                          <a:ea typeface="HGS明朝B" panose="02020800000000000000" pitchFamily="18" charset="-128"/>
                        </a:rPr>
                        <a:t>⑲</a:t>
                      </a:r>
                    </a:p>
                  </a:txBody>
                  <a:tcPr marL="68580" marR="68580" marT="34290" marB="34290" anchor="ctr">
                    <a:lnR w="12700" cap="flat" cmpd="sng" algn="ctr">
                      <a:solidFill>
                        <a:schemeClr val="bg1">
                          <a:lumMod val="65000"/>
                        </a:schemeClr>
                      </a:solidFill>
                      <a:prstDash val="solid"/>
                      <a:round/>
                      <a:headEnd type="none" w="med" len="med"/>
                      <a:tailEnd type="none" w="med" len="med"/>
                    </a:lnR>
                  </a:tcPr>
                </a:tc>
                <a:tc>
                  <a:txBody>
                    <a:bodyPr/>
                    <a:lstStyle/>
                    <a:p>
                      <a:pPr algn="r"/>
                      <a:r>
                        <a:rPr kumimoji="1" lang="en-US" altLang="ja-JP" sz="1050" dirty="0">
                          <a:latin typeface="HGS明朝B" panose="02020800000000000000" pitchFamily="18" charset="-128"/>
                          <a:ea typeface="HGS明朝B" panose="02020800000000000000" pitchFamily="18" charset="-128"/>
                        </a:rPr>
                        <a:t> 9/8(</a:t>
                      </a:r>
                      <a:r>
                        <a:rPr kumimoji="1" lang="ja-JP" altLang="en-US" sz="1050" dirty="0">
                          <a:latin typeface="HGS明朝B" panose="02020800000000000000" pitchFamily="18" charset="-128"/>
                          <a:ea typeface="HGS明朝B" panose="02020800000000000000" pitchFamily="18" charset="-128"/>
                        </a:rPr>
                        <a:t>火</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lnL w="12700" cap="flat" cmpd="sng" algn="ctr">
                      <a:solidFill>
                        <a:schemeClr val="bg1">
                          <a:lumMod val="65000"/>
                        </a:schemeClr>
                      </a:solidFill>
                      <a:prstDash val="solid"/>
                      <a:round/>
                      <a:headEnd type="none" w="med" len="med"/>
                      <a:tailEnd type="none" w="med" len="med"/>
                    </a:lnL>
                  </a:tcPr>
                </a:tc>
                <a:tc>
                  <a:txBody>
                    <a:bodyPr/>
                    <a:lstStyle/>
                    <a:p>
                      <a:pPr algn="ctr"/>
                      <a:r>
                        <a:rPr kumimoji="1" lang="ja-JP" altLang="en-US" sz="1050" dirty="0">
                          <a:latin typeface="HGS明朝B" panose="02020800000000000000" pitchFamily="18" charset="-128"/>
                          <a:ea typeface="HGS明朝B" panose="02020800000000000000" pitchFamily="18" charset="-128"/>
                        </a:rPr>
                        <a:t>～</a:t>
                      </a:r>
                    </a:p>
                  </a:txBody>
                  <a:tcPr marL="68580" marR="68580" marT="34290" marB="34290" anchor="ctr"/>
                </a:tc>
                <a:tc>
                  <a:txBody>
                    <a:bodyPr/>
                    <a:lstStyle/>
                    <a:p>
                      <a:pPr algn="l"/>
                      <a:r>
                        <a:rPr kumimoji="1" lang="en-US" altLang="ja-JP" sz="1050" dirty="0">
                          <a:latin typeface="HGS明朝B" panose="02020800000000000000" pitchFamily="18" charset="-128"/>
                          <a:ea typeface="HGS明朝B" panose="02020800000000000000" pitchFamily="18" charset="-128"/>
                        </a:rPr>
                        <a:t>9/21(</a:t>
                      </a:r>
                      <a:r>
                        <a:rPr kumimoji="1" lang="ja-JP" altLang="en-US" sz="1050" dirty="0">
                          <a:latin typeface="HGS明朝B" panose="02020800000000000000" pitchFamily="18" charset="-128"/>
                          <a:ea typeface="HGS明朝B" panose="02020800000000000000" pitchFamily="18" charset="-128"/>
                        </a:rPr>
                        <a:t>月</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tc>
                <a:extLst>
                  <a:ext uri="{0D108BD9-81ED-4DB2-BD59-A6C34878D82A}">
                    <a16:rowId xmlns:a16="http://schemas.microsoft.com/office/drawing/2014/main" val="3725899429"/>
                  </a:ext>
                </a:extLst>
              </a:tr>
              <a:tr h="297658">
                <a:tc>
                  <a:txBody>
                    <a:bodyPr/>
                    <a:lstStyle/>
                    <a:p>
                      <a:pPr algn="ctr"/>
                      <a:r>
                        <a:rPr kumimoji="1" lang="ja-JP" altLang="en-US" sz="1050" dirty="0">
                          <a:latin typeface="HGS明朝B" panose="02020800000000000000" pitchFamily="18" charset="-128"/>
                          <a:ea typeface="HGS明朝B" panose="02020800000000000000" pitchFamily="18" charset="-128"/>
                        </a:rPr>
                        <a:t>⑳</a:t>
                      </a:r>
                    </a:p>
                  </a:txBody>
                  <a:tcPr marL="68580" marR="68580" marT="34290" marB="34290" anchor="ctr">
                    <a:lnR w="12700" cap="flat" cmpd="sng" algn="ctr">
                      <a:solidFill>
                        <a:schemeClr val="bg1">
                          <a:lumMod val="65000"/>
                        </a:schemeClr>
                      </a:solidFill>
                      <a:prstDash val="solid"/>
                      <a:round/>
                      <a:headEnd type="none" w="med" len="med"/>
                      <a:tailEnd type="none" w="med" len="med"/>
                    </a:lnR>
                  </a:tcPr>
                </a:tc>
                <a:tc>
                  <a:txBody>
                    <a:bodyPr/>
                    <a:lstStyle/>
                    <a:p>
                      <a:pPr algn="r"/>
                      <a:r>
                        <a:rPr kumimoji="1" lang="en-US" altLang="ja-JP" sz="1050" dirty="0">
                          <a:latin typeface="HGS明朝B" panose="02020800000000000000" pitchFamily="18" charset="-128"/>
                          <a:ea typeface="HGS明朝B" panose="02020800000000000000" pitchFamily="18" charset="-128"/>
                        </a:rPr>
                        <a:t> 9/22(</a:t>
                      </a:r>
                      <a:r>
                        <a:rPr kumimoji="1" lang="ja-JP" altLang="en-US" sz="1050" dirty="0">
                          <a:latin typeface="HGS明朝B" panose="02020800000000000000" pitchFamily="18" charset="-128"/>
                          <a:ea typeface="HGS明朝B" panose="02020800000000000000" pitchFamily="18" charset="-128"/>
                        </a:rPr>
                        <a:t>火</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lnL w="12700" cap="flat" cmpd="sng" algn="ctr">
                      <a:solidFill>
                        <a:schemeClr val="bg1">
                          <a:lumMod val="65000"/>
                        </a:schemeClr>
                      </a:solidFill>
                      <a:prstDash val="solid"/>
                      <a:round/>
                      <a:headEnd type="none" w="med" len="med"/>
                      <a:tailEnd type="none" w="med" len="med"/>
                    </a:lnL>
                  </a:tcPr>
                </a:tc>
                <a:tc>
                  <a:txBody>
                    <a:bodyPr/>
                    <a:lstStyle/>
                    <a:p>
                      <a:pPr algn="ctr"/>
                      <a:r>
                        <a:rPr kumimoji="1" lang="ja-JP" altLang="en-US" sz="1050" dirty="0">
                          <a:latin typeface="HGS明朝B" panose="02020800000000000000" pitchFamily="18" charset="-128"/>
                          <a:ea typeface="HGS明朝B" panose="02020800000000000000" pitchFamily="18" charset="-128"/>
                        </a:rPr>
                        <a:t>～</a:t>
                      </a:r>
                    </a:p>
                  </a:txBody>
                  <a:tcPr marL="68580" marR="68580" marT="34290" marB="34290" anchor="ctr"/>
                </a:tc>
                <a:tc>
                  <a:txBody>
                    <a:bodyPr/>
                    <a:lstStyle/>
                    <a:p>
                      <a:pPr algn="l"/>
                      <a:r>
                        <a:rPr kumimoji="1" lang="en-US" altLang="ja-JP" sz="1050" dirty="0">
                          <a:latin typeface="HGS明朝B" panose="02020800000000000000" pitchFamily="18" charset="-128"/>
                          <a:ea typeface="HGS明朝B" panose="02020800000000000000" pitchFamily="18" charset="-128"/>
                        </a:rPr>
                        <a:t>10/ 5(</a:t>
                      </a:r>
                      <a:r>
                        <a:rPr kumimoji="1" lang="ja-JP" altLang="en-US" sz="1050" dirty="0">
                          <a:latin typeface="HGS明朝B" panose="02020800000000000000" pitchFamily="18" charset="-128"/>
                          <a:ea typeface="HGS明朝B" panose="02020800000000000000" pitchFamily="18" charset="-128"/>
                        </a:rPr>
                        <a:t>月</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tc>
                <a:extLst>
                  <a:ext uri="{0D108BD9-81ED-4DB2-BD59-A6C34878D82A}">
                    <a16:rowId xmlns:a16="http://schemas.microsoft.com/office/drawing/2014/main" val="946416814"/>
                  </a:ext>
                </a:extLst>
              </a:tr>
              <a:tr h="297658">
                <a:tc>
                  <a:txBody>
                    <a:bodyPr/>
                    <a:lstStyle/>
                    <a:p>
                      <a:pPr algn="ctr"/>
                      <a:r>
                        <a:rPr kumimoji="1" lang="ja-JP" altLang="en-US" sz="1050" dirty="0">
                          <a:latin typeface="HGS明朝B" panose="02020800000000000000" pitchFamily="18" charset="-128"/>
                          <a:ea typeface="HGS明朝B" panose="02020800000000000000" pitchFamily="18" charset="-128"/>
                        </a:rPr>
                        <a:t>㉑</a:t>
                      </a:r>
                    </a:p>
                  </a:txBody>
                  <a:tcPr marL="68580" marR="68580" marT="34290" marB="34290" anchor="ctr">
                    <a:lnR w="12700" cap="flat" cmpd="sng" algn="ctr">
                      <a:solidFill>
                        <a:schemeClr val="bg1">
                          <a:lumMod val="65000"/>
                        </a:schemeClr>
                      </a:solidFill>
                      <a:prstDash val="solid"/>
                      <a:round/>
                      <a:headEnd type="none" w="med" len="med"/>
                      <a:tailEnd type="none" w="med" len="med"/>
                    </a:lnR>
                  </a:tcPr>
                </a:tc>
                <a:tc>
                  <a:txBody>
                    <a:bodyPr/>
                    <a:lstStyle/>
                    <a:p>
                      <a:pPr algn="r"/>
                      <a:r>
                        <a:rPr kumimoji="1" lang="en-US" altLang="ja-JP" sz="1050" dirty="0">
                          <a:latin typeface="HGS明朝B" panose="02020800000000000000" pitchFamily="18" charset="-128"/>
                          <a:ea typeface="HGS明朝B" panose="02020800000000000000" pitchFamily="18" charset="-128"/>
                        </a:rPr>
                        <a:t>10/ 6(</a:t>
                      </a:r>
                      <a:r>
                        <a:rPr kumimoji="1" lang="ja-JP" altLang="en-US" sz="1050" dirty="0">
                          <a:latin typeface="HGS明朝B" panose="02020800000000000000" pitchFamily="18" charset="-128"/>
                          <a:ea typeface="HGS明朝B" panose="02020800000000000000" pitchFamily="18" charset="-128"/>
                        </a:rPr>
                        <a:t>火</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lnL w="12700" cap="flat" cmpd="sng" algn="ctr">
                      <a:solidFill>
                        <a:schemeClr val="bg1">
                          <a:lumMod val="65000"/>
                        </a:schemeClr>
                      </a:solidFill>
                      <a:prstDash val="solid"/>
                      <a:round/>
                      <a:headEnd type="none" w="med" len="med"/>
                      <a:tailEnd type="none" w="med" len="med"/>
                    </a:lnL>
                  </a:tcPr>
                </a:tc>
                <a:tc>
                  <a:txBody>
                    <a:bodyPr/>
                    <a:lstStyle/>
                    <a:p>
                      <a:pPr algn="ctr"/>
                      <a:r>
                        <a:rPr kumimoji="1" lang="ja-JP" altLang="en-US" sz="1050" dirty="0">
                          <a:latin typeface="HGS明朝B" panose="02020800000000000000" pitchFamily="18" charset="-128"/>
                          <a:ea typeface="HGS明朝B" panose="02020800000000000000" pitchFamily="18" charset="-128"/>
                        </a:rPr>
                        <a:t>～</a:t>
                      </a:r>
                    </a:p>
                  </a:txBody>
                  <a:tcPr marL="68580" marR="68580" marT="34290" marB="34290" anchor="ctr"/>
                </a:tc>
                <a:tc>
                  <a:txBody>
                    <a:bodyPr/>
                    <a:lstStyle/>
                    <a:p>
                      <a:pPr algn="l"/>
                      <a:r>
                        <a:rPr kumimoji="1" lang="en-US" altLang="ja-JP" sz="1050" dirty="0">
                          <a:latin typeface="HGS明朝B" panose="02020800000000000000" pitchFamily="18" charset="-128"/>
                          <a:ea typeface="HGS明朝B" panose="02020800000000000000" pitchFamily="18" charset="-128"/>
                        </a:rPr>
                        <a:t>10/19(</a:t>
                      </a:r>
                      <a:r>
                        <a:rPr kumimoji="1" lang="ja-JP" altLang="en-US" sz="1050" dirty="0">
                          <a:latin typeface="HGS明朝B" panose="02020800000000000000" pitchFamily="18" charset="-128"/>
                          <a:ea typeface="HGS明朝B" panose="02020800000000000000" pitchFamily="18" charset="-128"/>
                        </a:rPr>
                        <a:t>月</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tc>
                <a:extLst>
                  <a:ext uri="{0D108BD9-81ED-4DB2-BD59-A6C34878D82A}">
                    <a16:rowId xmlns:a16="http://schemas.microsoft.com/office/drawing/2014/main" val="1676359284"/>
                  </a:ext>
                </a:extLst>
              </a:tr>
              <a:tr h="297658">
                <a:tc>
                  <a:txBody>
                    <a:bodyPr/>
                    <a:lstStyle/>
                    <a:p>
                      <a:pPr algn="ctr"/>
                      <a:r>
                        <a:rPr kumimoji="1" lang="ja-JP" altLang="en-US" sz="1050" dirty="0">
                          <a:latin typeface="HGS明朝B" panose="02020800000000000000" pitchFamily="18" charset="-128"/>
                          <a:ea typeface="HGS明朝B" panose="02020800000000000000" pitchFamily="18" charset="-128"/>
                        </a:rPr>
                        <a:t>㉒</a:t>
                      </a:r>
                    </a:p>
                  </a:txBody>
                  <a:tcPr marL="68580" marR="68580" marT="34290" marB="34290" anchor="ctr">
                    <a:lnR w="12700" cap="flat" cmpd="sng" algn="ctr">
                      <a:solidFill>
                        <a:schemeClr val="bg1">
                          <a:lumMod val="65000"/>
                        </a:schemeClr>
                      </a:solidFill>
                      <a:prstDash val="solid"/>
                      <a:round/>
                      <a:headEnd type="none" w="med" len="med"/>
                      <a:tailEnd type="none" w="med" len="med"/>
                    </a:lnR>
                  </a:tcPr>
                </a:tc>
                <a:tc>
                  <a:txBody>
                    <a:bodyPr/>
                    <a:lstStyle/>
                    <a:p>
                      <a:pPr algn="r"/>
                      <a:r>
                        <a:rPr kumimoji="1" lang="en-US" altLang="ja-JP" sz="1050" dirty="0">
                          <a:latin typeface="HGS明朝B" panose="02020800000000000000" pitchFamily="18" charset="-128"/>
                          <a:ea typeface="HGS明朝B" panose="02020800000000000000" pitchFamily="18" charset="-128"/>
                        </a:rPr>
                        <a:t>10/20(</a:t>
                      </a:r>
                      <a:r>
                        <a:rPr kumimoji="1" lang="ja-JP" altLang="en-US" sz="1050" dirty="0">
                          <a:latin typeface="HGS明朝B" panose="02020800000000000000" pitchFamily="18" charset="-128"/>
                          <a:ea typeface="HGS明朝B" panose="02020800000000000000" pitchFamily="18" charset="-128"/>
                        </a:rPr>
                        <a:t>火</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lnL w="12700" cap="flat" cmpd="sng" algn="ctr">
                      <a:solidFill>
                        <a:schemeClr val="bg1">
                          <a:lumMod val="65000"/>
                        </a:schemeClr>
                      </a:solidFill>
                      <a:prstDash val="solid"/>
                      <a:round/>
                      <a:headEnd type="none" w="med" len="med"/>
                      <a:tailEnd type="none" w="med" len="med"/>
                    </a:lnL>
                  </a:tcPr>
                </a:tc>
                <a:tc>
                  <a:txBody>
                    <a:bodyPr/>
                    <a:lstStyle/>
                    <a:p>
                      <a:pPr algn="ctr"/>
                      <a:r>
                        <a:rPr kumimoji="1" lang="ja-JP" altLang="en-US" sz="1050" dirty="0">
                          <a:latin typeface="HGS明朝B" panose="02020800000000000000" pitchFamily="18" charset="-128"/>
                          <a:ea typeface="HGS明朝B" panose="02020800000000000000" pitchFamily="18" charset="-128"/>
                        </a:rPr>
                        <a:t>～</a:t>
                      </a:r>
                    </a:p>
                  </a:txBody>
                  <a:tcPr marL="68580" marR="68580" marT="34290" marB="34290" anchor="ctr"/>
                </a:tc>
                <a:tc>
                  <a:txBody>
                    <a:bodyPr/>
                    <a:lstStyle/>
                    <a:p>
                      <a:pPr algn="l"/>
                      <a:r>
                        <a:rPr kumimoji="1" lang="en-US" altLang="ja-JP" sz="1050" dirty="0">
                          <a:latin typeface="HGS明朝B" panose="02020800000000000000" pitchFamily="18" charset="-128"/>
                          <a:ea typeface="HGS明朝B" panose="02020800000000000000" pitchFamily="18" charset="-128"/>
                        </a:rPr>
                        <a:t>11/ 2(</a:t>
                      </a:r>
                      <a:r>
                        <a:rPr kumimoji="1" lang="ja-JP" altLang="en-US" sz="1050" dirty="0">
                          <a:latin typeface="HGS明朝B" panose="02020800000000000000" pitchFamily="18" charset="-128"/>
                          <a:ea typeface="HGS明朝B" panose="02020800000000000000" pitchFamily="18" charset="-128"/>
                        </a:rPr>
                        <a:t>月</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tc>
                <a:extLst>
                  <a:ext uri="{0D108BD9-81ED-4DB2-BD59-A6C34878D82A}">
                    <a16:rowId xmlns:a16="http://schemas.microsoft.com/office/drawing/2014/main" val="520208583"/>
                  </a:ext>
                </a:extLst>
              </a:tr>
              <a:tr h="297658">
                <a:tc>
                  <a:txBody>
                    <a:bodyPr/>
                    <a:lstStyle/>
                    <a:p>
                      <a:pPr algn="ctr"/>
                      <a:r>
                        <a:rPr kumimoji="1" lang="ja-JP" altLang="en-US" sz="1050" dirty="0">
                          <a:latin typeface="HGS明朝B" panose="02020800000000000000" pitchFamily="18" charset="-128"/>
                          <a:ea typeface="HGS明朝B" panose="02020800000000000000" pitchFamily="18" charset="-128"/>
                        </a:rPr>
                        <a:t>㉓</a:t>
                      </a:r>
                      <a:endParaRPr kumimoji="1" lang="en-US" altLang="ja-JP" sz="1050" dirty="0">
                        <a:latin typeface="HGS明朝B" panose="02020800000000000000" pitchFamily="18" charset="-128"/>
                        <a:ea typeface="HGS明朝B" panose="02020800000000000000" pitchFamily="18" charset="-128"/>
                      </a:endParaRPr>
                    </a:p>
                  </a:txBody>
                  <a:tcPr marL="68580" marR="68580" marT="34290" marB="34290" anchor="ctr">
                    <a:lnR w="12700" cap="flat" cmpd="sng" algn="ctr">
                      <a:solidFill>
                        <a:schemeClr val="bg1">
                          <a:lumMod val="65000"/>
                        </a:schemeClr>
                      </a:solidFill>
                      <a:prstDash val="solid"/>
                      <a:round/>
                      <a:headEnd type="none" w="med" len="med"/>
                      <a:tailEnd type="none" w="med" len="med"/>
                    </a:lnR>
                  </a:tcPr>
                </a:tc>
                <a:tc>
                  <a:txBody>
                    <a:bodyPr/>
                    <a:lstStyle/>
                    <a:p>
                      <a:pPr algn="r"/>
                      <a:r>
                        <a:rPr kumimoji="1" lang="en-US" altLang="ja-JP" sz="1050" dirty="0">
                          <a:latin typeface="HGS明朝B" panose="02020800000000000000" pitchFamily="18" charset="-128"/>
                          <a:ea typeface="HGS明朝B" panose="02020800000000000000" pitchFamily="18" charset="-128"/>
                        </a:rPr>
                        <a:t> 11/3(</a:t>
                      </a:r>
                      <a:r>
                        <a:rPr kumimoji="1" lang="ja-JP" altLang="en-US" sz="1050" dirty="0">
                          <a:latin typeface="HGS明朝B" panose="02020800000000000000" pitchFamily="18" charset="-128"/>
                          <a:ea typeface="HGS明朝B" panose="02020800000000000000" pitchFamily="18" charset="-128"/>
                        </a:rPr>
                        <a:t>火</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lnL w="12700" cap="flat" cmpd="sng" algn="ctr">
                      <a:solidFill>
                        <a:schemeClr val="bg1">
                          <a:lumMod val="65000"/>
                        </a:schemeClr>
                      </a:solidFill>
                      <a:prstDash val="solid"/>
                      <a:round/>
                      <a:headEnd type="none" w="med" len="med"/>
                      <a:tailEnd type="none" w="med" len="med"/>
                    </a:lnL>
                  </a:tcPr>
                </a:tc>
                <a:tc>
                  <a:txBody>
                    <a:bodyPr/>
                    <a:lstStyle/>
                    <a:p>
                      <a:pPr algn="ctr"/>
                      <a:r>
                        <a:rPr kumimoji="1" lang="ja-JP" altLang="en-US" sz="1050" dirty="0">
                          <a:latin typeface="HGS明朝B" panose="02020800000000000000" pitchFamily="18" charset="-128"/>
                          <a:ea typeface="HGS明朝B" panose="02020800000000000000" pitchFamily="18" charset="-128"/>
                        </a:rPr>
                        <a:t>～</a:t>
                      </a:r>
                    </a:p>
                  </a:txBody>
                  <a:tcPr marL="68580" marR="68580" marT="34290" marB="34290" anchor="ctr"/>
                </a:tc>
                <a:tc>
                  <a:txBody>
                    <a:bodyPr/>
                    <a:lstStyle/>
                    <a:p>
                      <a:pPr algn="l"/>
                      <a:r>
                        <a:rPr kumimoji="1" lang="en-US" altLang="ja-JP" sz="1050" dirty="0">
                          <a:latin typeface="HGS明朝B" panose="02020800000000000000" pitchFamily="18" charset="-128"/>
                          <a:ea typeface="HGS明朝B" panose="02020800000000000000" pitchFamily="18" charset="-128"/>
                        </a:rPr>
                        <a:t>11/16(</a:t>
                      </a:r>
                      <a:r>
                        <a:rPr kumimoji="1" lang="ja-JP" altLang="en-US" sz="1050" dirty="0">
                          <a:latin typeface="HGS明朝B" panose="02020800000000000000" pitchFamily="18" charset="-128"/>
                          <a:ea typeface="HGS明朝B" panose="02020800000000000000" pitchFamily="18" charset="-128"/>
                        </a:rPr>
                        <a:t>月</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tc>
                <a:extLst>
                  <a:ext uri="{0D108BD9-81ED-4DB2-BD59-A6C34878D82A}">
                    <a16:rowId xmlns:a16="http://schemas.microsoft.com/office/drawing/2014/main" val="424173453"/>
                  </a:ext>
                </a:extLst>
              </a:tr>
              <a:tr h="297658">
                <a:tc>
                  <a:txBody>
                    <a:bodyPr/>
                    <a:lstStyle/>
                    <a:p>
                      <a:pPr algn="ctr"/>
                      <a:r>
                        <a:rPr kumimoji="1" lang="ja-JP" altLang="en-US" sz="1050" dirty="0">
                          <a:latin typeface="HGS明朝B" panose="02020800000000000000" pitchFamily="18" charset="-128"/>
                          <a:ea typeface="HGS明朝B" panose="02020800000000000000" pitchFamily="18" charset="-128"/>
                        </a:rPr>
                        <a:t>㉔</a:t>
                      </a:r>
                    </a:p>
                  </a:txBody>
                  <a:tcPr marL="68580" marR="68580" marT="34290" marB="34290" anchor="ctr">
                    <a:lnR w="12700" cap="flat" cmpd="sng" algn="ctr">
                      <a:solidFill>
                        <a:schemeClr val="bg1">
                          <a:lumMod val="65000"/>
                        </a:schemeClr>
                      </a:solidFill>
                      <a:prstDash val="solid"/>
                      <a:round/>
                      <a:headEnd type="none" w="med" len="med"/>
                      <a:tailEnd type="none" w="med" len="med"/>
                    </a:lnR>
                  </a:tcPr>
                </a:tc>
                <a:tc>
                  <a:txBody>
                    <a:bodyPr/>
                    <a:lstStyle/>
                    <a:p>
                      <a:pPr algn="r"/>
                      <a:r>
                        <a:rPr kumimoji="1" lang="en-US" altLang="ja-JP" sz="1050" dirty="0">
                          <a:latin typeface="HGS明朝B" panose="02020800000000000000" pitchFamily="18" charset="-128"/>
                          <a:ea typeface="HGS明朝B" panose="02020800000000000000" pitchFamily="18" charset="-128"/>
                        </a:rPr>
                        <a:t>11/17(</a:t>
                      </a:r>
                      <a:r>
                        <a:rPr kumimoji="1" lang="ja-JP" altLang="en-US" sz="1050" dirty="0">
                          <a:latin typeface="HGS明朝B" panose="02020800000000000000" pitchFamily="18" charset="-128"/>
                          <a:ea typeface="HGS明朝B" panose="02020800000000000000" pitchFamily="18" charset="-128"/>
                        </a:rPr>
                        <a:t>火</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lnL w="12700" cap="flat" cmpd="sng" algn="ctr">
                      <a:solidFill>
                        <a:schemeClr val="bg1">
                          <a:lumMod val="65000"/>
                        </a:schemeClr>
                      </a:solidFill>
                      <a:prstDash val="solid"/>
                      <a:round/>
                      <a:headEnd type="none" w="med" len="med"/>
                      <a:tailEnd type="none" w="med" len="med"/>
                    </a:lnL>
                  </a:tcPr>
                </a:tc>
                <a:tc>
                  <a:txBody>
                    <a:bodyPr/>
                    <a:lstStyle/>
                    <a:p>
                      <a:pPr algn="ctr"/>
                      <a:r>
                        <a:rPr kumimoji="1" lang="ja-JP" altLang="en-US" sz="1050" dirty="0">
                          <a:latin typeface="HGS明朝B" panose="02020800000000000000" pitchFamily="18" charset="-128"/>
                          <a:ea typeface="HGS明朝B" panose="02020800000000000000" pitchFamily="18" charset="-128"/>
                        </a:rPr>
                        <a:t>～</a:t>
                      </a:r>
                    </a:p>
                  </a:txBody>
                  <a:tcPr marL="68580" marR="68580" marT="34290" marB="34290" anchor="ctr"/>
                </a:tc>
                <a:tc>
                  <a:txBody>
                    <a:bodyPr/>
                    <a:lstStyle/>
                    <a:p>
                      <a:pPr algn="l"/>
                      <a:r>
                        <a:rPr kumimoji="1" lang="en-US" altLang="ja-JP" sz="1050" dirty="0">
                          <a:latin typeface="HGS明朝B" panose="02020800000000000000" pitchFamily="18" charset="-128"/>
                          <a:ea typeface="HGS明朝B" panose="02020800000000000000" pitchFamily="18" charset="-128"/>
                        </a:rPr>
                        <a:t>11/30(</a:t>
                      </a:r>
                      <a:r>
                        <a:rPr kumimoji="1" lang="ja-JP" altLang="en-US" sz="1050" dirty="0">
                          <a:latin typeface="HGS明朝B" panose="02020800000000000000" pitchFamily="18" charset="-128"/>
                          <a:ea typeface="HGS明朝B" panose="02020800000000000000" pitchFamily="18" charset="-128"/>
                        </a:rPr>
                        <a:t>月</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tc>
                <a:extLst>
                  <a:ext uri="{0D108BD9-81ED-4DB2-BD59-A6C34878D82A}">
                    <a16:rowId xmlns:a16="http://schemas.microsoft.com/office/drawing/2014/main" val="48818996"/>
                  </a:ext>
                </a:extLst>
              </a:tr>
              <a:tr h="297658">
                <a:tc>
                  <a:txBody>
                    <a:bodyPr/>
                    <a:lstStyle/>
                    <a:p>
                      <a:pPr algn="ctr"/>
                      <a:r>
                        <a:rPr kumimoji="1" lang="ja-JP" altLang="en-US" sz="1050" dirty="0">
                          <a:latin typeface="HGS明朝B" panose="02020800000000000000" pitchFamily="18" charset="-128"/>
                          <a:ea typeface="HGS明朝B" panose="02020800000000000000" pitchFamily="18" charset="-128"/>
                        </a:rPr>
                        <a:t>㉕</a:t>
                      </a:r>
                      <a:endParaRPr kumimoji="1" lang="en-US" altLang="ja-JP" sz="1050" dirty="0">
                        <a:latin typeface="HGS明朝B" panose="02020800000000000000" pitchFamily="18" charset="-128"/>
                        <a:ea typeface="HGS明朝B" panose="02020800000000000000" pitchFamily="18" charset="-128"/>
                      </a:endParaRPr>
                    </a:p>
                  </a:txBody>
                  <a:tcPr marL="68580" marR="68580" marT="34290" marB="34290" anchor="ctr">
                    <a:lnR w="12700" cap="flat" cmpd="sng" algn="ctr">
                      <a:solidFill>
                        <a:schemeClr val="bg1">
                          <a:lumMod val="65000"/>
                        </a:schemeClr>
                      </a:solidFill>
                      <a:prstDash val="solid"/>
                      <a:round/>
                      <a:headEnd type="none" w="med" len="med"/>
                      <a:tailEnd type="none" w="med" len="med"/>
                    </a:lnR>
                  </a:tcPr>
                </a:tc>
                <a:tc>
                  <a:txBody>
                    <a:bodyPr/>
                    <a:lstStyle/>
                    <a:p>
                      <a:pPr algn="r"/>
                      <a:r>
                        <a:rPr kumimoji="1" lang="en-US" altLang="ja-JP" sz="1050" dirty="0">
                          <a:latin typeface="HGS明朝B" panose="02020800000000000000" pitchFamily="18" charset="-128"/>
                          <a:ea typeface="HGS明朝B" panose="02020800000000000000" pitchFamily="18" charset="-128"/>
                        </a:rPr>
                        <a:t> 12/1(</a:t>
                      </a:r>
                      <a:r>
                        <a:rPr kumimoji="1" lang="ja-JP" altLang="en-US" sz="1050" dirty="0">
                          <a:latin typeface="HGS明朝B" panose="02020800000000000000" pitchFamily="18" charset="-128"/>
                          <a:ea typeface="HGS明朝B" panose="02020800000000000000" pitchFamily="18" charset="-128"/>
                        </a:rPr>
                        <a:t>火</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lnL w="12700" cap="flat" cmpd="sng" algn="ctr">
                      <a:solidFill>
                        <a:schemeClr val="bg1">
                          <a:lumMod val="65000"/>
                        </a:schemeClr>
                      </a:solidFill>
                      <a:prstDash val="solid"/>
                      <a:round/>
                      <a:headEnd type="none" w="med" len="med"/>
                      <a:tailEnd type="none" w="med" len="med"/>
                    </a:lnL>
                  </a:tcPr>
                </a:tc>
                <a:tc>
                  <a:txBody>
                    <a:bodyPr/>
                    <a:lstStyle/>
                    <a:p>
                      <a:pPr algn="ctr"/>
                      <a:r>
                        <a:rPr kumimoji="1" lang="ja-JP" altLang="en-US" sz="1050" dirty="0">
                          <a:latin typeface="HGS明朝B" panose="02020800000000000000" pitchFamily="18" charset="-128"/>
                          <a:ea typeface="HGS明朝B" panose="02020800000000000000" pitchFamily="18" charset="-128"/>
                        </a:rPr>
                        <a:t>～</a:t>
                      </a:r>
                    </a:p>
                  </a:txBody>
                  <a:tcPr marL="68580" marR="68580" marT="34290" marB="34290" anchor="ctr"/>
                </a:tc>
                <a:tc>
                  <a:txBody>
                    <a:bodyPr/>
                    <a:lstStyle/>
                    <a:p>
                      <a:pPr algn="l"/>
                      <a:r>
                        <a:rPr kumimoji="1" lang="en-US" altLang="ja-JP" sz="1050" dirty="0">
                          <a:latin typeface="HGS明朝B" panose="02020800000000000000" pitchFamily="18" charset="-128"/>
                          <a:ea typeface="HGS明朝B" panose="02020800000000000000" pitchFamily="18" charset="-128"/>
                        </a:rPr>
                        <a:t>12/14(</a:t>
                      </a:r>
                      <a:r>
                        <a:rPr kumimoji="1" lang="ja-JP" altLang="en-US" sz="1050" dirty="0">
                          <a:latin typeface="HGS明朝B" panose="02020800000000000000" pitchFamily="18" charset="-128"/>
                          <a:ea typeface="HGS明朝B" panose="02020800000000000000" pitchFamily="18" charset="-128"/>
                        </a:rPr>
                        <a:t>月</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tc>
                <a:extLst>
                  <a:ext uri="{0D108BD9-81ED-4DB2-BD59-A6C34878D82A}">
                    <a16:rowId xmlns:a16="http://schemas.microsoft.com/office/drawing/2014/main" val="1004219005"/>
                  </a:ext>
                </a:extLst>
              </a:tr>
              <a:tr h="297658">
                <a:tc>
                  <a:txBody>
                    <a:bodyPr/>
                    <a:lstStyle/>
                    <a:p>
                      <a:pPr algn="ctr"/>
                      <a:r>
                        <a:rPr kumimoji="1" lang="ja-JP" altLang="en-US" sz="1050" dirty="0">
                          <a:latin typeface="HGS明朝B" panose="02020800000000000000" pitchFamily="18" charset="-128"/>
                          <a:ea typeface="HGS明朝B" panose="02020800000000000000" pitchFamily="18" charset="-128"/>
                        </a:rPr>
                        <a:t>㉖</a:t>
                      </a:r>
                      <a:endParaRPr kumimoji="1" lang="en-US" altLang="ja-JP" sz="1050" dirty="0">
                        <a:latin typeface="HGS明朝B" panose="02020800000000000000" pitchFamily="18" charset="-128"/>
                        <a:ea typeface="HGS明朝B" panose="02020800000000000000" pitchFamily="18" charset="-128"/>
                      </a:endParaRPr>
                    </a:p>
                  </a:txBody>
                  <a:tcPr marL="68580" marR="68580" marT="34290" marB="34290" anchor="ctr">
                    <a:lnR w="12700" cap="flat" cmpd="sng" algn="ctr">
                      <a:solidFill>
                        <a:schemeClr val="bg1">
                          <a:lumMod val="65000"/>
                        </a:schemeClr>
                      </a:solidFill>
                      <a:prstDash val="solid"/>
                      <a:round/>
                      <a:headEnd type="none" w="med" len="med"/>
                      <a:tailEnd type="none" w="med" len="med"/>
                    </a:lnR>
                  </a:tcPr>
                </a:tc>
                <a:tc>
                  <a:txBody>
                    <a:bodyPr/>
                    <a:lstStyle/>
                    <a:p>
                      <a:pPr algn="r"/>
                      <a:r>
                        <a:rPr kumimoji="1" lang="en-US" altLang="ja-JP" sz="1050" dirty="0">
                          <a:latin typeface="HGS明朝B" panose="02020800000000000000" pitchFamily="18" charset="-128"/>
                          <a:ea typeface="HGS明朝B" panose="02020800000000000000" pitchFamily="18" charset="-128"/>
                        </a:rPr>
                        <a:t>12/15(</a:t>
                      </a:r>
                      <a:r>
                        <a:rPr kumimoji="1" lang="ja-JP" altLang="en-US" sz="1050" dirty="0">
                          <a:latin typeface="HGS明朝B" panose="02020800000000000000" pitchFamily="18" charset="-128"/>
                          <a:ea typeface="HGS明朝B" panose="02020800000000000000" pitchFamily="18" charset="-128"/>
                        </a:rPr>
                        <a:t>火</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lnL w="12700" cap="flat" cmpd="sng" algn="ctr">
                      <a:solidFill>
                        <a:schemeClr val="bg1">
                          <a:lumMod val="65000"/>
                        </a:schemeClr>
                      </a:solidFill>
                      <a:prstDash val="solid"/>
                      <a:round/>
                      <a:headEnd type="none" w="med" len="med"/>
                      <a:tailEnd type="none" w="med" len="med"/>
                    </a:lnL>
                  </a:tcPr>
                </a:tc>
                <a:tc>
                  <a:txBody>
                    <a:bodyPr/>
                    <a:lstStyle/>
                    <a:p>
                      <a:pPr algn="ctr"/>
                      <a:r>
                        <a:rPr kumimoji="1" lang="ja-JP" altLang="en-US" sz="1050" dirty="0">
                          <a:latin typeface="HGS明朝B" panose="02020800000000000000" pitchFamily="18" charset="-128"/>
                          <a:ea typeface="HGS明朝B" panose="02020800000000000000" pitchFamily="18" charset="-128"/>
                        </a:rPr>
                        <a:t>～</a:t>
                      </a:r>
                    </a:p>
                  </a:txBody>
                  <a:tcPr marL="68580" marR="68580" marT="34290" marB="34290" anchor="ctr"/>
                </a:tc>
                <a:tc>
                  <a:txBody>
                    <a:bodyPr/>
                    <a:lstStyle/>
                    <a:p>
                      <a:pPr algn="l"/>
                      <a:r>
                        <a:rPr kumimoji="1" lang="en-US" altLang="ja-JP" sz="1050" dirty="0">
                          <a:latin typeface="HGS明朝B" panose="02020800000000000000" pitchFamily="18" charset="-128"/>
                          <a:ea typeface="HGS明朝B" panose="02020800000000000000" pitchFamily="18" charset="-128"/>
                        </a:rPr>
                        <a:t>12/28(</a:t>
                      </a:r>
                      <a:r>
                        <a:rPr kumimoji="1" lang="ja-JP" altLang="en-US" sz="1050" dirty="0">
                          <a:latin typeface="HGS明朝B" panose="02020800000000000000" pitchFamily="18" charset="-128"/>
                          <a:ea typeface="HGS明朝B" panose="02020800000000000000" pitchFamily="18" charset="-128"/>
                        </a:rPr>
                        <a:t>月</a:t>
                      </a:r>
                      <a:r>
                        <a:rPr kumimoji="1" lang="en-US" altLang="ja-JP" sz="1050" dirty="0">
                          <a:latin typeface="HGS明朝B" panose="02020800000000000000" pitchFamily="18" charset="-128"/>
                          <a:ea typeface="HGS明朝B" panose="02020800000000000000" pitchFamily="18" charset="-128"/>
                        </a:rPr>
                        <a:t>)</a:t>
                      </a:r>
                      <a:endParaRPr kumimoji="1" lang="ja-JP" altLang="en-US" sz="1050" dirty="0">
                        <a:latin typeface="HGS明朝B" panose="02020800000000000000" pitchFamily="18" charset="-128"/>
                        <a:ea typeface="HGS明朝B" panose="02020800000000000000" pitchFamily="18" charset="-128"/>
                      </a:endParaRPr>
                    </a:p>
                  </a:txBody>
                  <a:tcPr marL="68580" marR="68580" marT="34290" marB="34290" anchor="ctr"/>
                </a:tc>
                <a:extLst>
                  <a:ext uri="{0D108BD9-81ED-4DB2-BD59-A6C34878D82A}">
                    <a16:rowId xmlns:a16="http://schemas.microsoft.com/office/drawing/2014/main" val="3898642237"/>
                  </a:ext>
                </a:extLst>
              </a:tr>
            </a:tbl>
          </a:graphicData>
        </a:graphic>
      </p:graphicFrame>
      <p:sp>
        <p:nvSpPr>
          <p:cNvPr id="2" name="テキスト ボックス 1">
            <a:hlinkClick r:id="rId2"/>
            <a:extLst>
              <a:ext uri="{FF2B5EF4-FFF2-40B4-BE49-F238E27FC236}">
                <a16:creationId xmlns:a16="http://schemas.microsoft.com/office/drawing/2014/main" id="{E9D1FE0A-8BC5-4A28-862B-E43DBD0F6407}"/>
              </a:ext>
            </a:extLst>
          </p:cNvPr>
          <p:cNvSpPr txBox="1"/>
          <p:nvPr/>
        </p:nvSpPr>
        <p:spPr>
          <a:xfrm>
            <a:off x="3010194" y="5369023"/>
            <a:ext cx="660401" cy="338554"/>
          </a:xfrm>
          <a:prstGeom prst="rect">
            <a:avLst/>
          </a:prstGeom>
          <a:noFill/>
        </p:spPr>
        <p:txBody>
          <a:bodyPr wrap="square" rtlCol="0">
            <a:spAutoFit/>
          </a:bodyPr>
          <a:lstStyle/>
          <a:p>
            <a:pPr algn="ctr"/>
            <a:r>
              <a:rPr lang="ja-JP" altLang="en-US" sz="1600" dirty="0">
                <a:latin typeface="HGS明朝B" panose="02020800000000000000" pitchFamily="18" charset="-128"/>
                <a:ea typeface="HGS明朝B" panose="02020800000000000000" pitchFamily="18" charset="-128"/>
              </a:rPr>
              <a:t>✉</a:t>
            </a:r>
            <a:endParaRPr lang="ja-JP" altLang="en-US" sz="1600" dirty="0"/>
          </a:p>
        </p:txBody>
      </p:sp>
      <p:sp>
        <p:nvSpPr>
          <p:cNvPr id="3" name="スライド番号プレースホルダー 2">
            <a:extLst>
              <a:ext uri="{FF2B5EF4-FFF2-40B4-BE49-F238E27FC236}">
                <a16:creationId xmlns:a16="http://schemas.microsoft.com/office/drawing/2014/main" id="{97DAAFC9-EFD2-4EE4-BEC3-89C03CC2EE50}"/>
              </a:ext>
            </a:extLst>
          </p:cNvPr>
          <p:cNvSpPr>
            <a:spLocks noGrp="1"/>
          </p:cNvSpPr>
          <p:nvPr>
            <p:ph type="sldNum" sz="quarter" idx="12"/>
          </p:nvPr>
        </p:nvSpPr>
        <p:spPr/>
        <p:txBody>
          <a:bodyPr/>
          <a:lstStyle/>
          <a:p>
            <a:fld id="{82CE5A90-ABB9-C14A-86CE-4B9DFC0B3A0A}" type="slidenum">
              <a:rPr kumimoji="1" lang="ja-JP" altLang="en-US" smtClean="0"/>
              <a:pPr/>
              <a:t>11</a:t>
            </a:fld>
            <a:endParaRPr kumimoji="1" lang="ja-JP" altLang="en-US" dirty="0"/>
          </a:p>
        </p:txBody>
      </p:sp>
      <p:sp>
        <p:nvSpPr>
          <p:cNvPr id="10" name="Footer Placeholder 2">
            <a:extLst>
              <a:ext uri="{FF2B5EF4-FFF2-40B4-BE49-F238E27FC236}">
                <a16:creationId xmlns:a16="http://schemas.microsoft.com/office/drawing/2014/main" id="{9CA6FFF9-3BB0-4B40-ACE5-AADC4B486724}"/>
              </a:ext>
            </a:extLst>
          </p:cNvPr>
          <p:cNvSpPr txBox="1">
            <a:spLocks/>
          </p:cNvSpPr>
          <p:nvPr/>
        </p:nvSpPr>
        <p:spPr>
          <a:xfrm>
            <a:off x="329783" y="6492875"/>
            <a:ext cx="8484433" cy="365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800" dirty="0"/>
              <a:t>This document may contain confidential and proprietary information to Nikkei Business Publications, Inc. Copyright © 2019</a:t>
            </a:r>
            <a:r>
              <a:rPr kumimoji="1" lang="ja-JP" altLang="en-US" sz="800" dirty="0"/>
              <a:t>　</a:t>
            </a:r>
            <a:r>
              <a:rPr kumimoji="1" lang="en-US" altLang="ja-JP" sz="800" dirty="0"/>
              <a:t>Nikkei Business Publications, Inc. All Rights Reserved.</a:t>
            </a:r>
            <a:r>
              <a:rPr kumimoji="1" lang="ja-JP" altLang="en-US" sz="800" dirty="0"/>
              <a:t>　　</a:t>
            </a:r>
          </a:p>
        </p:txBody>
      </p:sp>
    </p:spTree>
    <p:extLst>
      <p:ext uri="{BB962C8B-B14F-4D97-AF65-F5344CB8AC3E}">
        <p14:creationId xmlns:p14="http://schemas.microsoft.com/office/powerpoint/2010/main" val="3951874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E8691813-799A-4BEE-90C5-86DCF4437DDB}"/>
              </a:ext>
            </a:extLst>
          </p:cNvPr>
          <p:cNvSpPr>
            <a:spLocks noGrp="1"/>
          </p:cNvSpPr>
          <p:nvPr>
            <p:ph type="sldNum" sz="quarter" idx="12"/>
          </p:nvPr>
        </p:nvSpPr>
        <p:spPr/>
        <p:txBody>
          <a:bodyPr/>
          <a:lstStyle/>
          <a:p>
            <a:fld id="{82CE5A90-ABB9-C14A-86CE-4B9DFC0B3A0A}" type="slidenum">
              <a:rPr kumimoji="1" lang="ja-JP" altLang="en-US" smtClean="0"/>
              <a:t>12</a:t>
            </a:fld>
            <a:endParaRPr kumimoji="1" lang="ja-JP" altLang="en-US" dirty="0"/>
          </a:p>
        </p:txBody>
      </p:sp>
      <p:sp>
        <p:nvSpPr>
          <p:cNvPr id="7" name="正方形/長方形 6">
            <a:extLst>
              <a:ext uri="{FF2B5EF4-FFF2-40B4-BE49-F238E27FC236}">
                <a16:creationId xmlns:a16="http://schemas.microsoft.com/office/drawing/2014/main" id="{D3F2B513-B82C-46A2-93AB-E5F2B3E5CBC3}"/>
              </a:ext>
            </a:extLst>
          </p:cNvPr>
          <p:cNvSpPr/>
          <p:nvPr/>
        </p:nvSpPr>
        <p:spPr>
          <a:xfrm>
            <a:off x="0" y="0"/>
            <a:ext cx="9144000" cy="6858000"/>
          </a:xfrm>
          <a:prstGeom prst="rect">
            <a:avLst/>
          </a:prstGeom>
          <a:gradFill flip="none" rotWithShape="1">
            <a:gsLst>
              <a:gs pos="0">
                <a:schemeClr val="tx1"/>
              </a:gs>
              <a:gs pos="76000">
                <a:schemeClr val="bg1">
                  <a:lumMod val="75000"/>
                </a:schemeClr>
              </a:gs>
              <a:gs pos="92000">
                <a:schemeClr val="bg2"/>
              </a:gs>
              <a:gs pos="100000">
                <a:schemeClr val="bg1">
                  <a:lumMod val="95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194D0C83-053B-4FE5-9A9F-3AEAC8846E60}"/>
              </a:ext>
            </a:extLst>
          </p:cNvPr>
          <p:cNvSpPr txBox="1"/>
          <p:nvPr/>
        </p:nvSpPr>
        <p:spPr>
          <a:xfrm>
            <a:off x="477078" y="3136612"/>
            <a:ext cx="3816626" cy="584775"/>
          </a:xfrm>
          <a:prstGeom prst="rect">
            <a:avLst/>
          </a:prstGeom>
          <a:noFill/>
        </p:spPr>
        <p:txBody>
          <a:bodyPr wrap="square" rtlCol="0">
            <a:spAutoFit/>
          </a:bodyPr>
          <a:lstStyle/>
          <a:p>
            <a:r>
              <a:rPr kumimoji="1" lang="en-US" altLang="ja-JP" sz="3200" b="1" dirty="0">
                <a:solidFill>
                  <a:schemeClr val="bg1"/>
                </a:solidFill>
                <a:latin typeface="Times New Roman" panose="02020603050405020304" pitchFamily="18" charset="0"/>
                <a:ea typeface="HGP明朝B" panose="02020800000000000000" pitchFamily="18" charset="-128"/>
                <a:cs typeface="Times New Roman" panose="02020603050405020304" pitchFamily="18" charset="0"/>
              </a:rPr>
              <a:t>Tie-up Menu</a:t>
            </a:r>
            <a:endParaRPr kumimoji="1" lang="ja-JP" altLang="en-US" sz="3200" b="1" dirty="0">
              <a:solidFill>
                <a:schemeClr val="bg1"/>
              </a:solidFill>
              <a:latin typeface="Times New Roman" panose="02020603050405020304" pitchFamily="18" charset="0"/>
              <a:ea typeface="HGP明朝B" panose="02020800000000000000" pitchFamily="18" charset="-128"/>
              <a:cs typeface="Times New Roman" panose="02020603050405020304" pitchFamily="18" charset="0"/>
            </a:endParaRPr>
          </a:p>
        </p:txBody>
      </p:sp>
    </p:spTree>
    <p:extLst>
      <p:ext uri="{BB962C8B-B14F-4D97-AF65-F5344CB8AC3E}">
        <p14:creationId xmlns:p14="http://schemas.microsoft.com/office/powerpoint/2010/main" val="4198056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BDD092A-4A68-4C3E-AC9D-71F179294C37}"/>
              </a:ext>
            </a:extLst>
          </p:cNvPr>
          <p:cNvSpPr txBox="1"/>
          <p:nvPr/>
        </p:nvSpPr>
        <p:spPr>
          <a:xfrm>
            <a:off x="497541" y="281902"/>
            <a:ext cx="3729993" cy="369332"/>
          </a:xfrm>
          <a:prstGeom prst="rect">
            <a:avLst/>
          </a:prstGeom>
          <a:noFill/>
        </p:spPr>
        <p:txBody>
          <a:bodyPr wrap="square" rtlCol="0">
            <a:spAutoFit/>
          </a:bodyPr>
          <a:lstStyle/>
          <a:p>
            <a:r>
              <a:rPr lang="en-US" altLang="ja-JP" dirty="0">
                <a:latin typeface="Times New Roman" panose="02020603050405020304" pitchFamily="18" charset="0"/>
                <a:cs typeface="Times New Roman" panose="02020603050405020304" pitchFamily="18" charset="0"/>
              </a:rPr>
              <a:t>LUXE Tie-Up</a:t>
            </a:r>
          </a:p>
        </p:txBody>
      </p:sp>
      <p:sp>
        <p:nvSpPr>
          <p:cNvPr id="3" name="テキスト ボックス 2">
            <a:extLst>
              <a:ext uri="{FF2B5EF4-FFF2-40B4-BE49-F238E27FC236}">
                <a16:creationId xmlns:a16="http://schemas.microsoft.com/office/drawing/2014/main" id="{82432D1F-73CB-4E95-BB0A-6D83C74672C0}"/>
              </a:ext>
            </a:extLst>
          </p:cNvPr>
          <p:cNvSpPr txBox="1"/>
          <p:nvPr/>
        </p:nvSpPr>
        <p:spPr>
          <a:xfrm>
            <a:off x="1767060" y="770045"/>
            <a:ext cx="5609879" cy="600164"/>
          </a:xfrm>
          <a:prstGeom prst="rect">
            <a:avLst/>
          </a:prstGeom>
          <a:noFill/>
        </p:spPr>
        <p:txBody>
          <a:bodyPr wrap="square" rtlCol="0">
            <a:spAutoFit/>
          </a:bodyPr>
          <a:lstStyle/>
          <a:p>
            <a:pPr algn="ctr"/>
            <a:r>
              <a:rPr lang="en-US" altLang="ja-JP" sz="1100" dirty="0">
                <a:latin typeface="HGS明朝B" panose="02020800000000000000" pitchFamily="18" charset="-128"/>
                <a:ea typeface="HGS明朝B" panose="02020800000000000000" pitchFamily="18" charset="-128"/>
              </a:rPr>
              <a:t>NikkeiLUXE</a:t>
            </a:r>
            <a:r>
              <a:rPr lang="ja-JP" altLang="en-US" sz="1100" dirty="0">
                <a:latin typeface="HGS明朝B" panose="02020800000000000000" pitchFamily="18" charset="-128"/>
                <a:ea typeface="HGS明朝B" panose="02020800000000000000" pitchFamily="18" charset="-128"/>
              </a:rPr>
              <a:t>編集部が制作するオリジナルタイアップ</a:t>
            </a:r>
            <a:endParaRPr lang="en-US" altLang="ja-JP" sz="1100" dirty="0">
              <a:latin typeface="HGS明朝B" panose="02020800000000000000" pitchFamily="18" charset="-128"/>
              <a:ea typeface="HGS明朝B" panose="02020800000000000000" pitchFamily="18" charset="-128"/>
            </a:endParaRPr>
          </a:p>
          <a:p>
            <a:pPr algn="ctr"/>
            <a:r>
              <a:rPr lang="ja-JP" altLang="en-US" sz="1100" dirty="0">
                <a:latin typeface="HGS明朝B" panose="02020800000000000000" pitchFamily="18" charset="-128"/>
                <a:ea typeface="HGS明朝B" panose="02020800000000000000" pitchFamily="18" charset="-128"/>
              </a:rPr>
              <a:t>単なるモノ・コト情報だけでなく、その背景にあるオリジナルな</a:t>
            </a:r>
            <a:endParaRPr lang="en-US" altLang="ja-JP" sz="1100" dirty="0">
              <a:latin typeface="HGS明朝B" panose="02020800000000000000" pitchFamily="18" charset="-128"/>
              <a:ea typeface="HGS明朝B" panose="02020800000000000000" pitchFamily="18" charset="-128"/>
            </a:endParaRPr>
          </a:p>
          <a:p>
            <a:pPr algn="ctr"/>
            <a:r>
              <a:rPr lang="ja-JP" altLang="en-US" sz="1100" dirty="0">
                <a:latin typeface="HGS明朝B" panose="02020800000000000000" pitchFamily="18" charset="-128"/>
                <a:ea typeface="HGS明朝B" panose="02020800000000000000" pitchFamily="18" charset="-128"/>
              </a:rPr>
              <a:t>ブランドストーリーを紐解き、読者の印象に強く残るコンテンツをお届けします</a:t>
            </a:r>
            <a:endParaRPr lang="en-US" altLang="ja-JP" sz="1100" dirty="0">
              <a:latin typeface="HGS明朝B" panose="02020800000000000000" pitchFamily="18" charset="-128"/>
              <a:ea typeface="HGS明朝B" panose="02020800000000000000" pitchFamily="18" charset="-128"/>
            </a:endParaRPr>
          </a:p>
        </p:txBody>
      </p:sp>
      <p:graphicFrame>
        <p:nvGraphicFramePr>
          <p:cNvPr id="4" name="表 3">
            <a:extLst>
              <a:ext uri="{FF2B5EF4-FFF2-40B4-BE49-F238E27FC236}">
                <a16:creationId xmlns:a16="http://schemas.microsoft.com/office/drawing/2014/main" id="{0086F368-21EA-4E4A-90B2-7B56849D6C6A}"/>
              </a:ext>
            </a:extLst>
          </p:cNvPr>
          <p:cNvGraphicFramePr>
            <a:graphicFrameLocks noGrp="1"/>
          </p:cNvGraphicFramePr>
          <p:nvPr>
            <p:extLst>
              <p:ext uri="{D42A27DB-BD31-4B8C-83A1-F6EECF244321}">
                <p14:modId xmlns:p14="http://schemas.microsoft.com/office/powerpoint/2010/main" val="3122423704"/>
              </p:ext>
            </p:extLst>
          </p:nvPr>
        </p:nvGraphicFramePr>
        <p:xfrm>
          <a:off x="938865" y="1559574"/>
          <a:ext cx="3028599" cy="4117948"/>
        </p:xfrm>
        <a:graphic>
          <a:graphicData uri="http://schemas.openxmlformats.org/drawingml/2006/table">
            <a:tbl>
              <a:tblPr firstRow="1">
                <a:tableStyleId>{8EC20E35-A176-4012-BC5E-935CFFF8708E}</a:tableStyleId>
              </a:tblPr>
              <a:tblGrid>
                <a:gridCol w="871035">
                  <a:extLst>
                    <a:ext uri="{9D8B030D-6E8A-4147-A177-3AD203B41FA5}">
                      <a16:colId xmlns:a16="http://schemas.microsoft.com/office/drawing/2014/main" val="2143631213"/>
                    </a:ext>
                  </a:extLst>
                </a:gridCol>
                <a:gridCol w="2157564">
                  <a:extLst>
                    <a:ext uri="{9D8B030D-6E8A-4147-A177-3AD203B41FA5}">
                      <a16:colId xmlns:a16="http://schemas.microsoft.com/office/drawing/2014/main" val="2683029098"/>
                    </a:ext>
                  </a:extLst>
                </a:gridCol>
              </a:tblGrid>
              <a:tr h="239973">
                <a:tc gridSpan="2">
                  <a:txBody>
                    <a:bodyPr/>
                    <a:lstStyle/>
                    <a:p>
                      <a:pPr algn="ctr" rtl="0" fontAlgn="ctr"/>
                      <a:r>
                        <a:rPr lang="en-US" altLang="ja-JP" sz="1200" u="none" strike="noStrike" dirty="0">
                          <a:effectLst/>
                          <a:latin typeface="Times New Roman" panose="02020603050405020304" pitchFamily="18" charset="0"/>
                          <a:ea typeface="HGS明朝B" panose="02020800000000000000" pitchFamily="18" charset="-128"/>
                          <a:cs typeface="Times New Roman" panose="02020603050405020304" pitchFamily="18" charset="0"/>
                        </a:rPr>
                        <a:t>LUXE Tie-Up</a:t>
                      </a:r>
                      <a:endParaRPr lang="ja-JP" altLang="en-US" sz="1200" b="1" i="0" u="none" strike="noStrike" dirty="0">
                        <a:solidFill>
                          <a:srgbClr val="000000"/>
                        </a:solidFill>
                        <a:effectLst/>
                        <a:latin typeface="Times New Roman" panose="02020603050405020304" pitchFamily="18" charset="0"/>
                        <a:ea typeface="HGS明朝B" panose="02020800000000000000" pitchFamily="18" charset="-128"/>
                        <a:cs typeface="Times New Roman" panose="02020603050405020304" pitchFamily="18" charset="0"/>
                      </a:endParaRPr>
                    </a:p>
                  </a:txBody>
                  <a:tcPr marL="4892" marR="4892" marT="4892" marB="0" anchor="ctr">
                    <a:lnB w="12700" cap="flat" cmpd="sng" algn="ctr">
                      <a:solidFill>
                        <a:schemeClr val="bg1">
                          <a:lumMod val="65000"/>
                        </a:schemeClr>
                      </a:solidFill>
                      <a:prstDash val="solid"/>
                      <a:round/>
                      <a:headEnd type="none" w="med" len="med"/>
                      <a:tailEnd type="none" w="med" len="med"/>
                    </a:lnB>
                  </a:tcPr>
                </a:tc>
                <a:tc hMerge="1">
                  <a:txBody>
                    <a:bodyPr/>
                    <a:lstStyle/>
                    <a:p>
                      <a:pPr algn="ctr" rtl="0" fontAlgn="ct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522" marR="6522" marT="6522" marB="0" anchor="ctr"/>
                </a:tc>
                <a:extLst>
                  <a:ext uri="{0D108BD9-81ED-4DB2-BD59-A6C34878D82A}">
                    <a16:rowId xmlns:a16="http://schemas.microsoft.com/office/drawing/2014/main" val="752507801"/>
                  </a:ext>
                </a:extLst>
              </a:tr>
              <a:tr h="361247">
                <a:tc>
                  <a:txBody>
                    <a:bodyPr/>
                    <a:lstStyle/>
                    <a:p>
                      <a:pPr algn="ctr" rtl="0" fontAlgn="ctr"/>
                      <a:r>
                        <a:rPr lang="ja-JP" altLang="en-US" sz="1100" u="none" strike="noStrike" dirty="0">
                          <a:effectLst/>
                          <a:latin typeface="HGS明朝B" panose="02020800000000000000" pitchFamily="18" charset="-128"/>
                          <a:ea typeface="HGS明朝B" panose="02020800000000000000" pitchFamily="18" charset="-128"/>
                        </a:rPr>
                        <a:t>掲載期間</a:t>
                      </a:r>
                      <a:endParaRPr lang="ja-JP" altLang="en-US" sz="110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en-US" altLang="ja-JP" sz="1100" b="0" i="0" u="none" strike="noStrike" dirty="0">
                          <a:solidFill>
                            <a:srgbClr val="000000"/>
                          </a:solidFill>
                          <a:effectLst/>
                          <a:latin typeface="HGS明朝B" panose="02020800000000000000" pitchFamily="18" charset="-128"/>
                          <a:ea typeface="HGS明朝B" panose="02020800000000000000" pitchFamily="18" charset="-128"/>
                        </a:rPr>
                        <a:t>1</a:t>
                      </a:r>
                      <a:r>
                        <a:rPr lang="ja-JP" altLang="en-US" sz="1100" b="0" i="0" u="none" strike="noStrike" dirty="0">
                          <a:solidFill>
                            <a:srgbClr val="000000"/>
                          </a:solidFill>
                          <a:effectLst/>
                          <a:latin typeface="HGS明朝B" panose="02020800000000000000" pitchFamily="18" charset="-128"/>
                          <a:ea typeface="HGS明朝B" panose="02020800000000000000" pitchFamily="18" charset="-128"/>
                        </a:rPr>
                        <a:t>ヶ月</a:t>
                      </a: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91226398"/>
                  </a:ext>
                </a:extLst>
              </a:tr>
              <a:tr h="361247">
                <a:tc>
                  <a:txBody>
                    <a:bodyPr/>
                    <a:lstStyle/>
                    <a:p>
                      <a:pPr algn="ctr" rtl="0" fontAlgn="ctr"/>
                      <a:r>
                        <a:rPr lang="ja-JP" altLang="en-US" sz="1100" u="none" strike="noStrike" dirty="0">
                          <a:effectLst/>
                          <a:latin typeface="HGS明朝B" panose="02020800000000000000" pitchFamily="18" charset="-128"/>
                          <a:ea typeface="HGS明朝B" panose="02020800000000000000" pitchFamily="18" charset="-128"/>
                        </a:rPr>
                        <a:t>掲載タイプ</a:t>
                      </a:r>
                      <a:endParaRPr lang="ja-JP" altLang="en-US" sz="110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ja-JP" altLang="en-US" sz="1100" u="none" strike="noStrike" dirty="0">
                          <a:effectLst/>
                          <a:latin typeface="HGS明朝B" panose="02020800000000000000" pitchFamily="18" charset="-128"/>
                          <a:ea typeface="HGS明朝B" panose="02020800000000000000" pitchFamily="18" charset="-128"/>
                        </a:rPr>
                        <a:t>期間保証</a:t>
                      </a:r>
                      <a:endParaRPr lang="ja-JP" altLang="en-US" sz="110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85196901"/>
                  </a:ext>
                </a:extLst>
              </a:tr>
              <a:tr h="361247">
                <a:tc>
                  <a:txBody>
                    <a:bodyPr/>
                    <a:lstStyle/>
                    <a:p>
                      <a:pPr algn="ctr" rtl="0" fontAlgn="ctr"/>
                      <a:r>
                        <a:rPr lang="ja-JP" altLang="en-US" sz="1100" u="none" strike="noStrike" dirty="0">
                          <a:effectLst/>
                          <a:latin typeface="HGS明朝B" panose="02020800000000000000" pitchFamily="18" charset="-128"/>
                          <a:ea typeface="HGS明朝B" panose="02020800000000000000" pitchFamily="18" charset="-128"/>
                        </a:rPr>
                        <a:t>想定</a:t>
                      </a:r>
                      <a:r>
                        <a:rPr lang="en-US" altLang="ja-JP" sz="1100" u="none" strike="noStrike" dirty="0">
                          <a:effectLst/>
                          <a:latin typeface="HGS明朝B" panose="02020800000000000000" pitchFamily="18" charset="-128"/>
                          <a:ea typeface="HGS明朝B" panose="02020800000000000000" pitchFamily="18" charset="-128"/>
                        </a:rPr>
                        <a:t>PV</a:t>
                      </a:r>
                      <a:endParaRPr lang="en-US" sz="110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en-US" sz="1100" u="none" strike="noStrike" dirty="0">
                          <a:effectLst/>
                          <a:latin typeface="HGS明朝B" panose="02020800000000000000" pitchFamily="18" charset="-128"/>
                          <a:ea typeface="HGS明朝B" panose="02020800000000000000" pitchFamily="18" charset="-128"/>
                        </a:rPr>
                        <a:t>5,000PV</a:t>
                      </a:r>
                      <a:r>
                        <a:rPr lang="ja-JP" altLang="en-US" sz="1100" u="none" strike="noStrike" dirty="0">
                          <a:effectLst/>
                          <a:latin typeface="HGS明朝B" panose="02020800000000000000" pitchFamily="18" charset="-128"/>
                          <a:ea typeface="HGS明朝B" panose="02020800000000000000" pitchFamily="18" charset="-128"/>
                        </a:rPr>
                        <a:t>想定</a:t>
                      </a:r>
                      <a:endParaRPr lang="en-US" sz="1100" u="none" strike="noStrike" dirty="0">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79165524"/>
                  </a:ext>
                </a:extLst>
              </a:tr>
              <a:tr h="534990">
                <a:tc>
                  <a:txBody>
                    <a:bodyPr/>
                    <a:lstStyle/>
                    <a:p>
                      <a:pPr algn="ctr" rtl="0" fontAlgn="ctr"/>
                      <a:r>
                        <a:rPr lang="ja-JP" altLang="en-US" sz="1100" b="0" i="0" u="none" strike="noStrike" dirty="0">
                          <a:solidFill>
                            <a:srgbClr val="000000"/>
                          </a:solidFill>
                          <a:effectLst/>
                          <a:latin typeface="HGS明朝B" panose="02020800000000000000" pitchFamily="18" charset="-128"/>
                          <a:ea typeface="HGS明朝B" panose="02020800000000000000" pitchFamily="18" charset="-128"/>
                        </a:rPr>
                        <a:t>標準誘導</a:t>
                      </a:r>
                      <a:endParaRPr lang="en-US" altLang="ja-JP" sz="1100" b="0" i="0" u="none" strike="noStrike" dirty="0">
                        <a:solidFill>
                          <a:srgbClr val="000000"/>
                        </a:solidFill>
                        <a:effectLst/>
                        <a:latin typeface="HGS明朝B" panose="02020800000000000000" pitchFamily="18" charset="-128"/>
                        <a:ea typeface="HGS明朝B" panose="02020800000000000000" pitchFamily="18" charset="-128"/>
                      </a:endParaRPr>
                    </a:p>
                    <a:p>
                      <a:pPr algn="ctr" rtl="0" fontAlgn="ctr"/>
                      <a:r>
                        <a:rPr lang="ja-JP" altLang="en-US" sz="1100" b="0" i="0" u="none" strike="noStrike" dirty="0">
                          <a:solidFill>
                            <a:srgbClr val="000000"/>
                          </a:solidFill>
                          <a:effectLst/>
                          <a:latin typeface="HGS明朝B" panose="02020800000000000000" pitchFamily="18" charset="-128"/>
                          <a:ea typeface="HGS明朝B" panose="02020800000000000000" pitchFamily="18" charset="-128"/>
                        </a:rPr>
                        <a:t>プラン</a:t>
                      </a:r>
                      <a:endParaRPr lang="en-US" sz="110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rtl="0" fontAlgn="ctr"/>
                      <a:r>
                        <a:rPr lang="ja-JP" altLang="en-US" sz="1100" u="none" strike="noStrike" dirty="0">
                          <a:effectLst/>
                          <a:latin typeface="HGS明朝B" panose="02020800000000000000" pitchFamily="18" charset="-128"/>
                          <a:ea typeface="HGS明朝B" panose="02020800000000000000" pitchFamily="18" charset="-128"/>
                        </a:rPr>
                        <a:t>　　（１）</a:t>
                      </a:r>
                      <a:r>
                        <a:rPr lang="en-US" sz="1100" u="none" strike="noStrike" dirty="0" err="1">
                          <a:effectLst/>
                          <a:latin typeface="HGS明朝B" panose="02020800000000000000" pitchFamily="18" charset="-128"/>
                          <a:ea typeface="HGS明朝B" panose="02020800000000000000" pitchFamily="18" charset="-128"/>
                        </a:rPr>
                        <a:t>NikkeiLUXE</a:t>
                      </a:r>
                      <a:r>
                        <a:rPr lang="ja-JP" altLang="en-US" sz="1100" u="none" strike="noStrike" dirty="0">
                          <a:effectLst/>
                          <a:latin typeface="HGS明朝B" panose="02020800000000000000" pitchFamily="18" charset="-128"/>
                          <a:ea typeface="HGS明朝B" panose="02020800000000000000" pitchFamily="18" charset="-128"/>
                        </a:rPr>
                        <a:t>　　</a:t>
                      </a:r>
                      <a:endParaRPr lang="en-US" sz="1100" u="none" strike="noStrike" dirty="0">
                        <a:effectLst/>
                        <a:latin typeface="HGS明朝B" panose="02020800000000000000" pitchFamily="18" charset="-128"/>
                        <a:ea typeface="HGS明朝B" panose="02020800000000000000" pitchFamily="18" charset="-128"/>
                      </a:endParaRPr>
                    </a:p>
                    <a:p>
                      <a:pPr algn="l" rtl="0" fontAlgn="ctr"/>
                      <a:r>
                        <a:rPr lang="ja-JP" altLang="en-US" sz="1100" u="none" strike="noStrike" dirty="0">
                          <a:effectLst/>
                          <a:latin typeface="HGS明朝B" panose="02020800000000000000" pitchFamily="18" charset="-128"/>
                          <a:ea typeface="HGS明朝B" panose="02020800000000000000" pitchFamily="18" charset="-128"/>
                        </a:rPr>
                        <a:t>　　（２）日経グループメディア</a:t>
                      </a:r>
                      <a:endParaRPr lang="en-US" altLang="ja-JP" sz="1100" u="none" strike="noStrike" dirty="0">
                        <a:effectLst/>
                        <a:latin typeface="HGS明朝B" panose="02020800000000000000" pitchFamily="18" charset="-128"/>
                        <a:ea typeface="HGS明朝B" panose="02020800000000000000" pitchFamily="18" charset="-128"/>
                      </a:endParaRPr>
                    </a:p>
                    <a:p>
                      <a:pPr algn="l" rtl="0" fontAlgn="ctr"/>
                      <a:r>
                        <a:rPr lang="ja-JP" altLang="en-US" sz="1100" u="none" strike="noStrike" dirty="0">
                          <a:effectLst/>
                          <a:latin typeface="HGS明朝B" panose="02020800000000000000" pitchFamily="18" charset="-128"/>
                          <a:ea typeface="HGS明朝B" panose="02020800000000000000" pitchFamily="18" charset="-128"/>
                        </a:rPr>
                        <a:t>　　（３）外部誘導</a:t>
                      </a:r>
                      <a:endParaRPr lang="en-US" sz="1100" u="none" strike="noStrike" dirty="0">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03704625"/>
                  </a:ext>
                </a:extLst>
              </a:tr>
              <a:tr h="361247">
                <a:tc>
                  <a:txBody>
                    <a:bodyPr/>
                    <a:lstStyle/>
                    <a:p>
                      <a:pPr algn="ctr" rtl="0" fontAlgn="ctr"/>
                      <a:r>
                        <a:rPr lang="ja-JP" altLang="en-US" sz="1100" u="none" strike="noStrike" dirty="0">
                          <a:effectLst/>
                          <a:latin typeface="HGS明朝B" panose="02020800000000000000" pitchFamily="18" charset="-128"/>
                          <a:ea typeface="HGS明朝B" panose="02020800000000000000" pitchFamily="18" charset="-128"/>
                        </a:rPr>
                        <a:t>料金</a:t>
                      </a:r>
                      <a:endParaRPr lang="ja-JP" altLang="en-US" sz="110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en-US" altLang="ja-JP" sz="1100" u="none" strike="noStrike" dirty="0">
                          <a:effectLst/>
                          <a:latin typeface="HGS明朝B" panose="02020800000000000000" pitchFamily="18" charset="-128"/>
                          <a:ea typeface="HGS明朝B" panose="02020800000000000000" pitchFamily="18" charset="-128"/>
                        </a:rPr>
                        <a:t>2,500,000</a:t>
                      </a:r>
                      <a:r>
                        <a:rPr lang="ja-JP" altLang="en-US" sz="1100" u="none" strike="noStrike" dirty="0">
                          <a:effectLst/>
                          <a:latin typeface="HGS明朝B" panose="02020800000000000000" pitchFamily="18" charset="-128"/>
                          <a:ea typeface="HGS明朝B" panose="02020800000000000000" pitchFamily="18" charset="-128"/>
                        </a:rPr>
                        <a:t>円</a:t>
                      </a:r>
                      <a:endParaRPr lang="en-US" altLang="ja-JP" sz="1100" u="none" strike="noStrike" dirty="0">
                        <a:effectLst/>
                        <a:latin typeface="HGS明朝B" panose="02020800000000000000" pitchFamily="18" charset="-128"/>
                        <a:ea typeface="HGS明朝B" panose="02020800000000000000" pitchFamily="18" charset="-128"/>
                      </a:endParaRPr>
                    </a:p>
                    <a:p>
                      <a:pPr algn="ctr" rtl="0" fontAlgn="ctr"/>
                      <a:r>
                        <a:rPr lang="ja-JP" altLang="en-US" sz="1100" b="0" i="0" u="none" strike="noStrike" dirty="0">
                          <a:solidFill>
                            <a:srgbClr val="000000"/>
                          </a:solidFill>
                          <a:effectLst/>
                          <a:latin typeface="HGS明朝B" panose="02020800000000000000" pitchFamily="18" charset="-128"/>
                          <a:ea typeface="HGS明朝B" panose="02020800000000000000" pitchFamily="18" charset="-128"/>
                        </a:rPr>
                        <a:t>（制作費込み）</a:t>
                      </a: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505593593"/>
                  </a:ext>
                </a:extLst>
              </a:tr>
              <a:tr h="361247">
                <a:tc>
                  <a:txBody>
                    <a:bodyPr/>
                    <a:lstStyle/>
                    <a:p>
                      <a:pPr algn="ctr" rtl="0" fontAlgn="ctr"/>
                      <a:r>
                        <a:rPr lang="ja-JP" altLang="en-US" sz="1100" u="none" strike="noStrike" dirty="0">
                          <a:effectLst/>
                          <a:latin typeface="HGS明朝B" panose="02020800000000000000" pitchFamily="18" charset="-128"/>
                          <a:ea typeface="HGS明朝B" panose="02020800000000000000" pitchFamily="18" charset="-128"/>
                        </a:rPr>
                        <a:t>申込</a:t>
                      </a:r>
                      <a:endParaRPr lang="en-US" altLang="ja-JP" sz="1100" u="none" strike="noStrike" dirty="0">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ja-JP" altLang="en-US" sz="1100" b="0" i="0" u="none" strike="noStrike" dirty="0">
                          <a:solidFill>
                            <a:srgbClr val="000000"/>
                          </a:solidFill>
                          <a:effectLst/>
                          <a:latin typeface="HGS明朝B" panose="02020800000000000000" pitchFamily="18" charset="-128"/>
                          <a:ea typeface="HGS明朝B" panose="02020800000000000000" pitchFamily="18" charset="-128"/>
                        </a:rPr>
                        <a:t>約</a:t>
                      </a:r>
                      <a:r>
                        <a:rPr lang="en-US" altLang="ja-JP" sz="1100" b="0" i="0" u="none" strike="noStrike" dirty="0">
                          <a:solidFill>
                            <a:srgbClr val="000000"/>
                          </a:solidFill>
                          <a:effectLst/>
                          <a:latin typeface="HGS明朝B" panose="02020800000000000000" pitchFamily="18" charset="-128"/>
                          <a:ea typeface="HGS明朝B" panose="02020800000000000000" pitchFamily="18" charset="-128"/>
                        </a:rPr>
                        <a:t>45</a:t>
                      </a:r>
                      <a:r>
                        <a:rPr lang="ja-JP" altLang="en-US" sz="1100" b="0" i="0" u="none" strike="noStrike" dirty="0">
                          <a:solidFill>
                            <a:srgbClr val="000000"/>
                          </a:solidFill>
                          <a:effectLst/>
                          <a:latin typeface="HGS明朝B" panose="02020800000000000000" pitchFamily="18" charset="-128"/>
                          <a:ea typeface="HGS明朝B" panose="02020800000000000000" pitchFamily="18" charset="-128"/>
                        </a:rPr>
                        <a:t>日前</a:t>
                      </a: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272849022"/>
                  </a:ext>
                </a:extLst>
              </a:tr>
              <a:tr h="358378">
                <a:tc gridSpan="2">
                  <a:txBody>
                    <a:bodyPr/>
                    <a:lstStyle/>
                    <a:p>
                      <a:pPr algn="l" rtl="0" fontAlgn="ctr"/>
                      <a:r>
                        <a:rPr lang="ja-JP" altLang="en-US" sz="1100" u="none" strike="noStrike" dirty="0">
                          <a:effectLst/>
                          <a:latin typeface="HGS明朝B" panose="02020800000000000000" pitchFamily="18" charset="-128"/>
                          <a:ea typeface="HGS明朝B" panose="02020800000000000000" pitchFamily="18" charset="-128"/>
                        </a:rPr>
                        <a:t>　</a:t>
                      </a:r>
                      <a:endParaRPr lang="en-US" altLang="ja-JP" sz="1100" u="none" strike="noStrike" dirty="0">
                        <a:effectLst/>
                        <a:latin typeface="HGS明朝B" panose="02020800000000000000" pitchFamily="18" charset="-128"/>
                        <a:ea typeface="HGS明朝B" panose="02020800000000000000" pitchFamily="18" charset="-128"/>
                      </a:endParaRPr>
                    </a:p>
                    <a:p>
                      <a:pPr algn="l" rtl="0" fontAlgn="ctr"/>
                      <a:r>
                        <a:rPr lang="ja-JP" altLang="en-US" sz="1100" u="none" strike="noStrike" dirty="0">
                          <a:effectLst/>
                          <a:latin typeface="HGS明朝B" panose="02020800000000000000" pitchFamily="18" charset="-128"/>
                          <a:ea typeface="HGS明朝B" panose="02020800000000000000" pitchFamily="18" charset="-128"/>
                        </a:rPr>
                        <a:t>　■リンクは</a:t>
                      </a:r>
                      <a:r>
                        <a:rPr lang="en-US" altLang="ja-JP" sz="1100" u="none" strike="noStrike" dirty="0">
                          <a:effectLst/>
                          <a:latin typeface="HGS明朝B" panose="02020800000000000000" pitchFamily="18" charset="-128"/>
                          <a:ea typeface="HGS明朝B" panose="02020800000000000000" pitchFamily="18" charset="-128"/>
                        </a:rPr>
                        <a:t>3</a:t>
                      </a:r>
                      <a:r>
                        <a:rPr lang="ja-JP" altLang="en-US" sz="1100" u="none" strike="noStrike" dirty="0">
                          <a:effectLst/>
                          <a:latin typeface="HGS明朝B" panose="02020800000000000000" pitchFamily="18" charset="-128"/>
                          <a:ea typeface="HGS明朝B" panose="02020800000000000000" pitchFamily="18" charset="-128"/>
                        </a:rPr>
                        <a:t>か所まで</a:t>
                      </a:r>
                      <a:endParaRPr lang="en-US" altLang="ja-JP" sz="1100" u="none" strike="noStrike" dirty="0">
                        <a:effectLst/>
                        <a:latin typeface="HGS明朝B" panose="02020800000000000000" pitchFamily="18" charset="-128"/>
                        <a:ea typeface="HGS明朝B" panose="02020800000000000000" pitchFamily="18" charset="-128"/>
                      </a:endParaRPr>
                    </a:p>
                  </a:txBody>
                  <a:tcPr marL="4892" marR="4892" marT="4892" marB="0" anchor="ctr">
                    <a:lnT w="12700" cap="flat" cmpd="sng" algn="ctr">
                      <a:solidFill>
                        <a:schemeClr val="bg1">
                          <a:lumMod val="65000"/>
                        </a:schemeClr>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487867689"/>
                  </a:ext>
                </a:extLst>
              </a:tr>
              <a:tr h="888213">
                <a:tc gridSpan="2">
                  <a:txBody>
                    <a:bodyPr/>
                    <a:lstStyle/>
                    <a:p>
                      <a:pPr algn="l" rtl="0" fontAlgn="ct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　</a:t>
                      </a:r>
                      <a:r>
                        <a:rPr lang="ja-JP" altLang="en-US" sz="1100" b="0" i="0" u="none" strike="noStrike" dirty="0">
                          <a:solidFill>
                            <a:srgbClr val="000000"/>
                          </a:solidFill>
                          <a:effectLst/>
                          <a:latin typeface="HGS明朝B" panose="02020800000000000000" pitchFamily="18" charset="-128"/>
                          <a:ea typeface="HGS明朝B" panose="02020800000000000000" pitchFamily="18" charset="-128"/>
                        </a:rPr>
                        <a:t>■通常の制作物に加えて、</a:t>
                      </a:r>
                      <a:endParaRPr lang="en-US" altLang="ja-JP" sz="1100" b="0" i="0" u="none" strike="noStrike" dirty="0">
                        <a:solidFill>
                          <a:srgbClr val="000000"/>
                        </a:solidFill>
                        <a:effectLst/>
                        <a:latin typeface="HGS明朝B" panose="02020800000000000000" pitchFamily="18" charset="-128"/>
                        <a:ea typeface="HGS明朝B" panose="02020800000000000000" pitchFamily="18" charset="-128"/>
                      </a:endParaRPr>
                    </a:p>
                    <a:p>
                      <a:pPr algn="l" rtl="0" fontAlgn="ctr"/>
                      <a:r>
                        <a:rPr lang="en-US" altLang="ja-JP" sz="1100" b="0" i="0" u="none" strike="noStrike" dirty="0">
                          <a:solidFill>
                            <a:srgbClr val="000000"/>
                          </a:solidFill>
                          <a:effectLst/>
                          <a:latin typeface="HGS明朝B" panose="02020800000000000000" pitchFamily="18" charset="-128"/>
                          <a:ea typeface="HGS明朝B" panose="02020800000000000000" pitchFamily="18" charset="-128"/>
                        </a:rPr>
                        <a:t>      </a:t>
                      </a:r>
                      <a:r>
                        <a:rPr lang="ja-JP" altLang="en-US" sz="1100" b="0" i="0" u="none" strike="noStrike" dirty="0">
                          <a:solidFill>
                            <a:srgbClr val="000000"/>
                          </a:solidFill>
                          <a:effectLst/>
                          <a:latin typeface="HGS明朝B" panose="02020800000000000000" pitchFamily="18" charset="-128"/>
                          <a:ea typeface="HGS明朝B" panose="02020800000000000000" pitchFamily="18" charset="-128"/>
                        </a:rPr>
                        <a:t>遠隔地取材や動画制作などが含まれる場合</a:t>
                      </a:r>
                      <a:endParaRPr lang="en-US" altLang="ja-JP" sz="1100" b="0" i="0" u="none" strike="noStrike" dirty="0">
                        <a:solidFill>
                          <a:srgbClr val="000000"/>
                        </a:solidFill>
                        <a:effectLst/>
                        <a:latin typeface="HGS明朝B" panose="02020800000000000000" pitchFamily="18" charset="-128"/>
                        <a:ea typeface="HGS明朝B" panose="02020800000000000000" pitchFamily="18" charset="-128"/>
                      </a:endParaRPr>
                    </a:p>
                    <a:p>
                      <a:pPr algn="l" rtl="0" fontAlgn="ctr"/>
                      <a:r>
                        <a:rPr lang="en-US" altLang="ja-JP" sz="1100" b="0" i="0" u="none" strike="noStrike" dirty="0">
                          <a:solidFill>
                            <a:srgbClr val="000000"/>
                          </a:solidFill>
                          <a:effectLst/>
                          <a:latin typeface="HGS明朝B" panose="02020800000000000000" pitchFamily="18" charset="-128"/>
                          <a:ea typeface="HGS明朝B" panose="02020800000000000000" pitchFamily="18" charset="-128"/>
                        </a:rPr>
                        <a:t>      </a:t>
                      </a:r>
                      <a:r>
                        <a:rPr lang="ja-JP" altLang="en-US" sz="1100" b="0" i="0" u="none" strike="noStrike" dirty="0">
                          <a:solidFill>
                            <a:srgbClr val="000000"/>
                          </a:solidFill>
                          <a:effectLst/>
                          <a:latin typeface="HGS明朝B" panose="02020800000000000000" pitchFamily="18" charset="-128"/>
                          <a:ea typeface="HGS明朝B" panose="02020800000000000000" pitchFamily="18" charset="-128"/>
                        </a:rPr>
                        <a:t>は別途お見積り申し上げます</a:t>
                      </a:r>
                      <a:endParaRPr lang="en-US" altLang="ja-JP" sz="1100" b="0" i="0" u="none" strike="noStrike" dirty="0">
                        <a:solidFill>
                          <a:srgbClr val="000000"/>
                        </a:solidFill>
                        <a:effectLst/>
                        <a:latin typeface="HGS明朝B" panose="02020800000000000000" pitchFamily="18" charset="-128"/>
                        <a:ea typeface="HGS明朝B" panose="02020800000000000000" pitchFamily="18" charset="-128"/>
                      </a:endParaRPr>
                    </a:p>
                    <a:p>
                      <a:pPr algn="l" rtl="0" fontAlgn="ctr"/>
                      <a:endParaRPr lang="en-US" altLang="ja-JP" sz="1100" b="0" i="0" u="none" strike="noStrike" dirty="0">
                        <a:solidFill>
                          <a:srgbClr val="000000"/>
                        </a:solidFill>
                        <a:effectLst/>
                        <a:latin typeface="HGS明朝B" panose="02020800000000000000" pitchFamily="18" charset="-128"/>
                        <a:ea typeface="HGS明朝B" panose="02020800000000000000" pitchFamily="18" charset="-128"/>
                      </a:endParaRPr>
                    </a:p>
                    <a:p>
                      <a:pPr algn="l" rtl="0" fontAlgn="ctr"/>
                      <a:r>
                        <a:rPr lang="ja-JP" altLang="en-US" sz="1100" b="0" i="0" u="none" strike="noStrike" dirty="0">
                          <a:solidFill>
                            <a:srgbClr val="000000"/>
                          </a:solidFill>
                          <a:effectLst/>
                          <a:latin typeface="HGS明朝B" panose="02020800000000000000" pitchFamily="18" charset="-128"/>
                          <a:ea typeface="HGS明朝B" panose="02020800000000000000" pitchFamily="18" charset="-128"/>
                        </a:rPr>
                        <a:t>　■標準誘導プラン以外につきましては</a:t>
                      </a:r>
                      <a:endParaRPr lang="en-US" altLang="ja-JP" sz="1100" b="0" i="0" u="none" strike="noStrike" dirty="0">
                        <a:solidFill>
                          <a:srgbClr val="000000"/>
                        </a:solidFill>
                        <a:effectLst/>
                        <a:latin typeface="HGS明朝B" panose="02020800000000000000" pitchFamily="18" charset="-128"/>
                        <a:ea typeface="HGS明朝B" panose="02020800000000000000" pitchFamily="18" charset="-128"/>
                      </a:endParaRPr>
                    </a:p>
                    <a:p>
                      <a:pPr algn="l" rtl="0" fontAlgn="ctr"/>
                      <a:r>
                        <a:rPr lang="ja-JP" altLang="en-US" sz="1100" b="0" i="0" u="none" strike="noStrike" dirty="0">
                          <a:solidFill>
                            <a:srgbClr val="000000"/>
                          </a:solidFill>
                          <a:effectLst/>
                          <a:latin typeface="HGS明朝B" panose="02020800000000000000" pitchFamily="18" charset="-128"/>
                          <a:ea typeface="HGS明朝B" panose="02020800000000000000" pitchFamily="18" charset="-128"/>
                        </a:rPr>
                        <a:t>　　別途お見積り申し上げます</a:t>
                      </a:r>
                      <a:endParaRPr lang="en-US" altLang="ja-JP" sz="1100" b="0" i="0" u="none" strike="noStrike" dirty="0">
                        <a:solidFill>
                          <a:srgbClr val="000000"/>
                        </a:solidFill>
                        <a:effectLst/>
                        <a:latin typeface="HGS明朝B" panose="02020800000000000000" pitchFamily="18" charset="-128"/>
                        <a:ea typeface="HGS明朝B" panose="02020800000000000000" pitchFamily="18" charset="-128"/>
                      </a:endParaRPr>
                    </a:p>
                    <a:p>
                      <a:pPr algn="l" rtl="0" fontAlgn="ctr"/>
                      <a:endParaRPr lang="ja-JP" altLang="en-US" sz="110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tc>
                <a:tc hMerge="1">
                  <a:txBody>
                    <a:bodyPr/>
                    <a:lstStyle/>
                    <a:p>
                      <a:endParaRPr kumimoji="1" lang="ja-JP" altLang="en-US"/>
                    </a:p>
                  </a:txBody>
                  <a:tcPr/>
                </a:tc>
                <a:extLst>
                  <a:ext uri="{0D108BD9-81ED-4DB2-BD59-A6C34878D82A}">
                    <a16:rowId xmlns:a16="http://schemas.microsoft.com/office/drawing/2014/main" val="1467759215"/>
                  </a:ext>
                </a:extLst>
              </a:tr>
            </a:tbl>
          </a:graphicData>
        </a:graphic>
      </p:graphicFrame>
      <p:cxnSp>
        <p:nvCxnSpPr>
          <p:cNvPr id="29" name="直線コネクタ 28">
            <a:extLst>
              <a:ext uri="{FF2B5EF4-FFF2-40B4-BE49-F238E27FC236}">
                <a16:creationId xmlns:a16="http://schemas.microsoft.com/office/drawing/2014/main" id="{97050B6C-9CF0-4B8F-A7B8-5D8B85BD39CB}"/>
              </a:ext>
            </a:extLst>
          </p:cNvPr>
          <p:cNvCxnSpPr>
            <a:cxnSpLocks/>
          </p:cNvCxnSpPr>
          <p:nvPr/>
        </p:nvCxnSpPr>
        <p:spPr>
          <a:xfrm>
            <a:off x="3635104" y="3320240"/>
            <a:ext cx="0" cy="13953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387B2C51-3E28-4F75-9736-7794F8F80BC2}"/>
              </a:ext>
            </a:extLst>
          </p:cNvPr>
          <p:cNvCxnSpPr>
            <a:cxnSpLocks/>
          </p:cNvCxnSpPr>
          <p:nvPr/>
        </p:nvCxnSpPr>
        <p:spPr>
          <a:xfrm>
            <a:off x="2137256" y="3315234"/>
            <a:ext cx="0" cy="13953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9EEEEB9D-A99F-4987-8272-D7EA4777EBDC}"/>
              </a:ext>
            </a:extLst>
          </p:cNvPr>
          <p:cNvCxnSpPr>
            <a:cxnSpLocks noChangeAspect="1"/>
          </p:cNvCxnSpPr>
          <p:nvPr/>
        </p:nvCxnSpPr>
        <p:spPr>
          <a:xfrm>
            <a:off x="4966637" y="4035831"/>
            <a:ext cx="0" cy="15489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5F338349-BE51-4671-A2D1-638281D5AE23}"/>
              </a:ext>
            </a:extLst>
          </p:cNvPr>
          <p:cNvCxnSpPr>
            <a:cxnSpLocks noChangeAspect="1"/>
          </p:cNvCxnSpPr>
          <p:nvPr/>
        </p:nvCxnSpPr>
        <p:spPr>
          <a:xfrm>
            <a:off x="6483248" y="4017063"/>
            <a:ext cx="0" cy="15489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73788BAD-3A7E-4676-91D6-C9B1AAF39656}"/>
              </a:ext>
            </a:extLst>
          </p:cNvPr>
          <p:cNvCxnSpPr>
            <a:cxnSpLocks noChangeAspect="1"/>
          </p:cNvCxnSpPr>
          <p:nvPr/>
        </p:nvCxnSpPr>
        <p:spPr>
          <a:xfrm>
            <a:off x="6489248" y="4021166"/>
            <a:ext cx="0" cy="16494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7DF58E0D-C65D-46C0-BF74-04FF83E557CB}"/>
              </a:ext>
            </a:extLst>
          </p:cNvPr>
          <p:cNvCxnSpPr>
            <a:cxnSpLocks noChangeAspect="1"/>
          </p:cNvCxnSpPr>
          <p:nvPr/>
        </p:nvCxnSpPr>
        <p:spPr>
          <a:xfrm>
            <a:off x="7737274" y="4986162"/>
            <a:ext cx="0" cy="13351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グループ化 6">
            <a:extLst>
              <a:ext uri="{FF2B5EF4-FFF2-40B4-BE49-F238E27FC236}">
                <a16:creationId xmlns:a16="http://schemas.microsoft.com/office/drawing/2014/main" id="{8D138C7C-E9AC-4F45-B0A5-033442CB2FAA}"/>
              </a:ext>
            </a:extLst>
          </p:cNvPr>
          <p:cNvGrpSpPr>
            <a:grpSpLocks noChangeAspect="1"/>
          </p:cNvGrpSpPr>
          <p:nvPr/>
        </p:nvGrpSpPr>
        <p:grpSpPr>
          <a:xfrm>
            <a:off x="4899380" y="1770163"/>
            <a:ext cx="2884396" cy="3686962"/>
            <a:chOff x="6372260" y="1451711"/>
            <a:chExt cx="3464374" cy="4428317"/>
          </a:xfrm>
        </p:grpSpPr>
        <p:grpSp>
          <p:nvGrpSpPr>
            <p:cNvPr id="5" name="グループ化 4">
              <a:extLst>
                <a:ext uri="{FF2B5EF4-FFF2-40B4-BE49-F238E27FC236}">
                  <a16:creationId xmlns:a16="http://schemas.microsoft.com/office/drawing/2014/main" id="{717DD121-2076-41DC-970A-8D7885C73F78}"/>
                </a:ext>
              </a:extLst>
            </p:cNvPr>
            <p:cNvGrpSpPr>
              <a:grpSpLocks noChangeAspect="1"/>
            </p:cNvGrpSpPr>
            <p:nvPr/>
          </p:nvGrpSpPr>
          <p:grpSpPr>
            <a:xfrm>
              <a:off x="6372260" y="1451711"/>
              <a:ext cx="2224742" cy="4253223"/>
              <a:chOff x="6935192" y="1388064"/>
              <a:chExt cx="2004271" cy="3831732"/>
            </a:xfrm>
          </p:grpSpPr>
          <p:pic>
            <p:nvPicPr>
              <p:cNvPr id="25" name="図 24" descr="スクリーンショット が含まれている画像&#10;&#10;高い精度で生成された説明">
                <a:hlinkClick r:id="rId2"/>
                <a:extLst>
                  <a:ext uri="{FF2B5EF4-FFF2-40B4-BE49-F238E27FC236}">
                    <a16:creationId xmlns:a16="http://schemas.microsoft.com/office/drawing/2014/main" id="{5317C764-2F9C-4951-B5DE-367570DD0023}"/>
                  </a:ext>
                </a:extLst>
              </p:cNvPr>
              <p:cNvPicPr>
                <a:picLocks noChangeAspect="1"/>
              </p:cNvPicPr>
              <p:nvPr/>
            </p:nvPicPr>
            <p:blipFill rotWithShape="1">
              <a:blip r:embed="rId3"/>
              <a:srcRect t="1" b="26060"/>
              <a:stretch/>
            </p:blipFill>
            <p:spPr>
              <a:xfrm>
                <a:off x="6935192" y="1388064"/>
                <a:ext cx="1994226" cy="3666536"/>
              </a:xfrm>
              <a:prstGeom prst="rect">
                <a:avLst/>
              </a:prstGeom>
              <a:ln>
                <a:solidFill>
                  <a:schemeClr val="bg1">
                    <a:lumMod val="75000"/>
                  </a:schemeClr>
                </a:solidFill>
              </a:ln>
            </p:spPr>
          </p:pic>
          <p:sp>
            <p:nvSpPr>
              <p:cNvPr id="28" name="波線 27">
                <a:extLst>
                  <a:ext uri="{FF2B5EF4-FFF2-40B4-BE49-F238E27FC236}">
                    <a16:creationId xmlns:a16="http://schemas.microsoft.com/office/drawing/2014/main" id="{1AE14243-930D-4D94-B240-1159F3F1C2F5}"/>
                  </a:ext>
                </a:extLst>
              </p:cNvPr>
              <p:cNvSpPr/>
              <p:nvPr/>
            </p:nvSpPr>
            <p:spPr>
              <a:xfrm>
                <a:off x="6936370" y="4894367"/>
                <a:ext cx="1993048" cy="325429"/>
              </a:xfrm>
              <a:prstGeom prst="wave">
                <a:avLst>
                  <a:gd name="adj1" fmla="val 20000"/>
                  <a:gd name="adj2" fmla="val 0"/>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latin typeface="HGS明朝B" panose="02020800000000000000" pitchFamily="18" charset="-128"/>
                  <a:ea typeface="HGS明朝B" panose="02020800000000000000" pitchFamily="18" charset="-128"/>
                </a:endParaRPr>
              </a:p>
            </p:txBody>
          </p:sp>
          <p:sp>
            <p:nvSpPr>
              <p:cNvPr id="37" name="正方形/長方形 36">
                <a:extLst>
                  <a:ext uri="{FF2B5EF4-FFF2-40B4-BE49-F238E27FC236}">
                    <a16:creationId xmlns:a16="http://schemas.microsoft.com/office/drawing/2014/main" id="{83B3197A-DDC6-4648-B21E-A78B84F63002}"/>
                  </a:ext>
                </a:extLst>
              </p:cNvPr>
              <p:cNvSpPr/>
              <p:nvPr/>
            </p:nvSpPr>
            <p:spPr>
              <a:xfrm>
                <a:off x="8251157" y="1898046"/>
                <a:ext cx="561192" cy="1166713"/>
              </a:xfrm>
              <a:prstGeom prst="rect">
                <a:avLst/>
              </a:prstGeom>
              <a:solidFill>
                <a:schemeClr val="bg1">
                  <a:lumMod val="6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latin typeface="HGS明朝B" panose="02020800000000000000" pitchFamily="18" charset="-128"/>
                  <a:ea typeface="HGS明朝B" panose="02020800000000000000" pitchFamily="18" charset="-128"/>
                </a:endParaRPr>
              </a:p>
            </p:txBody>
          </p:sp>
          <p:cxnSp>
            <p:nvCxnSpPr>
              <p:cNvPr id="43" name="直線コネクタ 42">
                <a:extLst>
                  <a:ext uri="{FF2B5EF4-FFF2-40B4-BE49-F238E27FC236}">
                    <a16:creationId xmlns:a16="http://schemas.microsoft.com/office/drawing/2014/main" id="{2F6EAD58-EAEF-4B1F-86B0-B7125AC733DC}"/>
                  </a:ext>
                </a:extLst>
              </p:cNvPr>
              <p:cNvCxnSpPr>
                <a:cxnSpLocks/>
              </p:cNvCxnSpPr>
              <p:nvPr/>
            </p:nvCxnSpPr>
            <p:spPr>
              <a:xfrm>
                <a:off x="6938682" y="4956378"/>
                <a:ext cx="0" cy="1981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338894C8-B115-40F0-B1B0-209A271E963F}"/>
                  </a:ext>
                </a:extLst>
              </p:cNvPr>
              <p:cNvCxnSpPr>
                <a:cxnSpLocks/>
              </p:cNvCxnSpPr>
              <p:nvPr/>
            </p:nvCxnSpPr>
            <p:spPr>
              <a:xfrm flipH="1">
                <a:off x="8931913" y="4952331"/>
                <a:ext cx="7550" cy="19882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 name="グループ化 5">
              <a:extLst>
                <a:ext uri="{FF2B5EF4-FFF2-40B4-BE49-F238E27FC236}">
                  <a16:creationId xmlns:a16="http://schemas.microsoft.com/office/drawing/2014/main" id="{24281261-A225-4822-AFE5-250E4EA8B2E2}"/>
                </a:ext>
              </a:extLst>
            </p:cNvPr>
            <p:cNvGrpSpPr/>
            <p:nvPr/>
          </p:nvGrpSpPr>
          <p:grpSpPr>
            <a:xfrm>
              <a:off x="8557952" y="1655537"/>
              <a:ext cx="1278682" cy="4224491"/>
              <a:chOff x="7321957" y="1670480"/>
              <a:chExt cx="1278682" cy="4224491"/>
            </a:xfrm>
          </p:grpSpPr>
          <p:pic>
            <p:nvPicPr>
              <p:cNvPr id="40" name="図 39" descr="スクリーンショット が含まれている画像&#10;&#10;非常に高い精度で生成された説明">
                <a:extLst>
                  <a:ext uri="{FF2B5EF4-FFF2-40B4-BE49-F238E27FC236}">
                    <a16:creationId xmlns:a16="http://schemas.microsoft.com/office/drawing/2014/main" id="{C45900D7-7EEF-431C-83A3-67BC03EB827C}"/>
                  </a:ext>
                </a:extLst>
              </p:cNvPr>
              <p:cNvPicPr>
                <a:picLocks noChangeAspect="1"/>
              </p:cNvPicPr>
              <p:nvPr/>
            </p:nvPicPr>
            <p:blipFill rotWithShape="1">
              <a:blip r:embed="rId4"/>
              <a:srcRect l="1" t="-22" r="-1" b="77588"/>
              <a:stretch/>
            </p:blipFill>
            <p:spPr>
              <a:xfrm>
                <a:off x="7321957" y="1670480"/>
                <a:ext cx="1276457" cy="4069855"/>
              </a:xfrm>
              <a:prstGeom prst="rect">
                <a:avLst/>
              </a:prstGeom>
              <a:ln>
                <a:solidFill>
                  <a:schemeClr val="bg1">
                    <a:lumMod val="65000"/>
                  </a:schemeClr>
                </a:solidFill>
              </a:ln>
            </p:spPr>
          </p:pic>
          <p:sp>
            <p:nvSpPr>
              <p:cNvPr id="47" name="波線 46">
                <a:extLst>
                  <a:ext uri="{FF2B5EF4-FFF2-40B4-BE49-F238E27FC236}">
                    <a16:creationId xmlns:a16="http://schemas.microsoft.com/office/drawing/2014/main" id="{9FC982CC-08FC-4E7A-ADFE-097160CAC933}"/>
                  </a:ext>
                </a:extLst>
              </p:cNvPr>
              <p:cNvSpPr/>
              <p:nvPr/>
            </p:nvSpPr>
            <p:spPr>
              <a:xfrm>
                <a:off x="7321958" y="5610487"/>
                <a:ext cx="1276456" cy="282023"/>
              </a:xfrm>
              <a:prstGeom prst="wave">
                <a:avLst>
                  <a:gd name="adj1" fmla="val 20000"/>
                  <a:gd name="adj2" fmla="val 0"/>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latin typeface="HGS明朝B" panose="02020800000000000000" pitchFamily="18" charset="-128"/>
                  <a:ea typeface="HGS明朝B" panose="02020800000000000000" pitchFamily="18" charset="-128"/>
                </a:endParaRPr>
              </a:p>
            </p:txBody>
          </p:sp>
          <p:cxnSp>
            <p:nvCxnSpPr>
              <p:cNvPr id="48" name="直線コネクタ 47">
                <a:extLst>
                  <a:ext uri="{FF2B5EF4-FFF2-40B4-BE49-F238E27FC236}">
                    <a16:creationId xmlns:a16="http://schemas.microsoft.com/office/drawing/2014/main" id="{BE0C3022-1A5C-4FFB-8851-6C561AB09435}"/>
                  </a:ext>
                </a:extLst>
              </p:cNvPr>
              <p:cNvCxnSpPr>
                <a:cxnSpLocks/>
              </p:cNvCxnSpPr>
              <p:nvPr/>
            </p:nvCxnSpPr>
            <p:spPr>
              <a:xfrm>
                <a:off x="7324434" y="5658475"/>
                <a:ext cx="0" cy="17178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2E0A40AC-3EF0-4E7E-B4EE-4D0049E28CD7}"/>
                  </a:ext>
                </a:extLst>
              </p:cNvPr>
              <p:cNvCxnSpPr>
                <a:cxnSpLocks/>
              </p:cNvCxnSpPr>
              <p:nvPr/>
            </p:nvCxnSpPr>
            <p:spPr>
              <a:xfrm flipH="1">
                <a:off x="8592551" y="5681995"/>
                <a:ext cx="8088" cy="2129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8" name="スライド番号プレースホルダー 7">
            <a:extLst>
              <a:ext uri="{FF2B5EF4-FFF2-40B4-BE49-F238E27FC236}">
                <a16:creationId xmlns:a16="http://schemas.microsoft.com/office/drawing/2014/main" id="{2AEB9B39-E9AE-4D58-A29F-18EC4C5BCDB6}"/>
              </a:ext>
            </a:extLst>
          </p:cNvPr>
          <p:cNvSpPr>
            <a:spLocks noGrp="1"/>
          </p:cNvSpPr>
          <p:nvPr>
            <p:ph type="sldNum" sz="quarter" idx="12"/>
          </p:nvPr>
        </p:nvSpPr>
        <p:spPr/>
        <p:txBody>
          <a:bodyPr/>
          <a:lstStyle/>
          <a:p>
            <a:fld id="{82CE5A90-ABB9-C14A-86CE-4B9DFC0B3A0A}" type="slidenum">
              <a:rPr kumimoji="1" lang="ja-JP" altLang="en-US" smtClean="0"/>
              <a:pPr/>
              <a:t>13</a:t>
            </a:fld>
            <a:endParaRPr kumimoji="1" lang="ja-JP" altLang="en-US" dirty="0"/>
          </a:p>
        </p:txBody>
      </p:sp>
      <p:sp>
        <p:nvSpPr>
          <p:cNvPr id="26" name="Footer Placeholder 2">
            <a:extLst>
              <a:ext uri="{FF2B5EF4-FFF2-40B4-BE49-F238E27FC236}">
                <a16:creationId xmlns:a16="http://schemas.microsoft.com/office/drawing/2014/main" id="{D0680BF8-AFB9-4A8C-ACF8-71BB640F48E5}"/>
              </a:ext>
            </a:extLst>
          </p:cNvPr>
          <p:cNvSpPr txBox="1">
            <a:spLocks/>
          </p:cNvSpPr>
          <p:nvPr/>
        </p:nvSpPr>
        <p:spPr>
          <a:xfrm>
            <a:off x="329783" y="6492875"/>
            <a:ext cx="8484433" cy="365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800" dirty="0"/>
              <a:t>This document may contain confidential and proprietary information to Nikkei Business Publications, Inc. Copyright © 2019</a:t>
            </a:r>
            <a:r>
              <a:rPr kumimoji="1" lang="ja-JP" altLang="en-US" sz="800" dirty="0"/>
              <a:t>　</a:t>
            </a:r>
            <a:r>
              <a:rPr kumimoji="1" lang="en-US" altLang="ja-JP" sz="800" dirty="0"/>
              <a:t>Nikkei Business Publications, Inc. All Rights Reserved.</a:t>
            </a:r>
            <a:r>
              <a:rPr kumimoji="1" lang="ja-JP" altLang="en-US" sz="800" dirty="0"/>
              <a:t>　　</a:t>
            </a:r>
          </a:p>
        </p:txBody>
      </p:sp>
    </p:spTree>
    <p:extLst>
      <p:ext uri="{BB962C8B-B14F-4D97-AF65-F5344CB8AC3E}">
        <p14:creationId xmlns:p14="http://schemas.microsoft.com/office/powerpoint/2010/main" val="4135823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BDD092A-4A68-4C3E-AC9D-71F179294C37}"/>
              </a:ext>
            </a:extLst>
          </p:cNvPr>
          <p:cNvSpPr txBox="1"/>
          <p:nvPr/>
        </p:nvSpPr>
        <p:spPr>
          <a:xfrm>
            <a:off x="497541" y="322324"/>
            <a:ext cx="4479228" cy="369332"/>
          </a:xfrm>
          <a:prstGeom prst="rect">
            <a:avLst/>
          </a:prstGeom>
          <a:noFill/>
        </p:spPr>
        <p:txBody>
          <a:bodyPr wrap="square" rtlCol="0">
            <a:spAutoFit/>
          </a:bodyPr>
          <a:lstStyle/>
          <a:p>
            <a:r>
              <a:rPr lang="en-US" altLang="ja-JP" dirty="0">
                <a:latin typeface="Times New Roman" panose="02020603050405020304" pitchFamily="18" charset="0"/>
                <a:cs typeface="Times New Roman" panose="02020603050405020304" pitchFamily="18" charset="0"/>
              </a:rPr>
              <a:t>LUXE Lift Tie-Up </a:t>
            </a:r>
            <a:r>
              <a:rPr lang="ja-JP" altLang="en-US" dirty="0">
                <a:latin typeface="Times New Roman" panose="02020603050405020304" pitchFamily="18"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DAZZLE</a:t>
            </a:r>
            <a:r>
              <a:rPr lang="ja-JP" altLang="en-US" dirty="0">
                <a:latin typeface="Times New Roman" panose="02020603050405020304" pitchFamily="18"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etRouge</a:t>
            </a:r>
            <a:r>
              <a:rPr lang="ja-JP" altLang="en-US" dirty="0">
                <a:latin typeface="Times New Roman" panose="02020603050405020304" pitchFamily="18" charset="0"/>
                <a:cs typeface="Times New Roman" panose="02020603050405020304" pitchFamily="18" charset="0"/>
              </a:rPr>
              <a:t>）</a:t>
            </a:r>
          </a:p>
        </p:txBody>
      </p:sp>
      <p:sp>
        <p:nvSpPr>
          <p:cNvPr id="3" name="テキスト ボックス 2">
            <a:extLst>
              <a:ext uri="{FF2B5EF4-FFF2-40B4-BE49-F238E27FC236}">
                <a16:creationId xmlns:a16="http://schemas.microsoft.com/office/drawing/2014/main" id="{83E2CDB9-C5EB-4423-ADC1-1F111939C265}"/>
              </a:ext>
            </a:extLst>
          </p:cNvPr>
          <p:cNvSpPr txBox="1"/>
          <p:nvPr/>
        </p:nvSpPr>
        <p:spPr>
          <a:xfrm>
            <a:off x="1178127" y="802532"/>
            <a:ext cx="6698921" cy="600164"/>
          </a:xfrm>
          <a:prstGeom prst="rect">
            <a:avLst/>
          </a:prstGeom>
          <a:noFill/>
        </p:spPr>
        <p:txBody>
          <a:bodyPr wrap="square" rtlCol="0">
            <a:spAutoFit/>
          </a:bodyPr>
          <a:lstStyle/>
          <a:p>
            <a:pPr algn="ctr"/>
            <a:r>
              <a:rPr lang="ja-JP" altLang="en-US" sz="1100" dirty="0">
                <a:latin typeface="HGS明朝B" panose="02020800000000000000" pitchFamily="18" charset="-128"/>
                <a:ea typeface="HGS明朝B" panose="02020800000000000000" pitchFamily="18" charset="-128"/>
              </a:rPr>
              <a:t>ファッション・ライフスタイル誌の「</a:t>
            </a:r>
            <a:r>
              <a:rPr lang="en-US" altLang="ja-JP" sz="1100" dirty="0">
                <a:latin typeface="HGS明朝B" panose="02020800000000000000" pitchFamily="18" charset="-128"/>
                <a:ea typeface="HGS明朝B" panose="02020800000000000000" pitchFamily="18" charset="-128"/>
              </a:rPr>
              <a:t>DAZZLE</a:t>
            </a:r>
            <a:r>
              <a:rPr lang="ja-JP" altLang="en-US" sz="1100" dirty="0">
                <a:latin typeface="HGS明朝B" panose="02020800000000000000" pitchFamily="18" charset="-128"/>
                <a:ea typeface="HGS明朝B" panose="02020800000000000000" pitchFamily="18" charset="-128"/>
              </a:rPr>
              <a:t>」と、ビューティ・カルチャー誌の「</a:t>
            </a:r>
            <a:r>
              <a:rPr lang="en-US" altLang="ja-JP" sz="1100" dirty="0" err="1">
                <a:latin typeface="HGS明朝B" panose="02020800000000000000" pitchFamily="18" charset="-128"/>
                <a:ea typeface="HGS明朝B" panose="02020800000000000000" pitchFamily="18" charset="-128"/>
              </a:rPr>
              <a:t>etRouge</a:t>
            </a:r>
            <a:r>
              <a:rPr lang="ja-JP" altLang="en-US" sz="1100" dirty="0">
                <a:latin typeface="HGS明朝B" panose="02020800000000000000" pitchFamily="18" charset="-128"/>
                <a:ea typeface="HGS明朝B" panose="02020800000000000000" pitchFamily="18" charset="-128"/>
              </a:rPr>
              <a:t>」</a:t>
            </a:r>
            <a:endParaRPr lang="en-US" altLang="ja-JP" sz="1100" dirty="0">
              <a:latin typeface="HGS明朝B" panose="02020800000000000000" pitchFamily="18" charset="-128"/>
              <a:ea typeface="HGS明朝B" panose="02020800000000000000" pitchFamily="18" charset="-128"/>
            </a:endParaRPr>
          </a:p>
          <a:p>
            <a:pPr algn="ctr"/>
            <a:r>
              <a:rPr lang="ja-JP" altLang="en-US" sz="1100" dirty="0">
                <a:latin typeface="HGS明朝B" panose="02020800000000000000" pitchFamily="18" charset="-128"/>
                <a:ea typeface="HGS明朝B" panose="02020800000000000000" pitchFamily="18" charset="-128"/>
              </a:rPr>
              <a:t>エクステンションマガジンの</a:t>
            </a:r>
            <a:r>
              <a:rPr lang="en-US" altLang="ja-JP" sz="1100" dirty="0">
                <a:latin typeface="HGS明朝B" panose="02020800000000000000" pitchFamily="18" charset="-128"/>
                <a:ea typeface="HGS明朝B" panose="02020800000000000000" pitchFamily="18" charset="-128"/>
              </a:rPr>
              <a:t>2</a:t>
            </a:r>
            <a:r>
              <a:rPr lang="ja-JP" altLang="en-US" sz="1100" dirty="0">
                <a:latin typeface="HGS明朝B" panose="02020800000000000000" pitchFamily="18" charset="-128"/>
                <a:ea typeface="HGS明朝B" panose="02020800000000000000" pitchFamily="18" charset="-128"/>
              </a:rPr>
              <a:t>誌とも</a:t>
            </a:r>
            <a:r>
              <a:rPr lang="en-US" altLang="ja-JP" sz="1100" dirty="0" err="1">
                <a:latin typeface="HGS明朝B" panose="02020800000000000000" pitchFamily="18" charset="-128"/>
                <a:ea typeface="HGS明朝B" panose="02020800000000000000" pitchFamily="18" charset="-128"/>
              </a:rPr>
              <a:t>NikkeiLUXE</a:t>
            </a:r>
            <a:r>
              <a:rPr lang="ja-JP" altLang="en-US" sz="1100" dirty="0">
                <a:latin typeface="HGS明朝B" panose="02020800000000000000" pitchFamily="18" charset="-128"/>
                <a:ea typeface="HGS明朝B" panose="02020800000000000000" pitchFamily="18" charset="-128"/>
              </a:rPr>
              <a:t>は深く連携しています</a:t>
            </a:r>
            <a:endParaRPr lang="en-US" altLang="ja-JP" sz="1100" dirty="0">
              <a:latin typeface="HGS明朝B" panose="02020800000000000000" pitchFamily="18" charset="-128"/>
              <a:ea typeface="HGS明朝B" panose="02020800000000000000" pitchFamily="18" charset="-128"/>
            </a:endParaRPr>
          </a:p>
          <a:p>
            <a:pPr algn="ctr"/>
            <a:r>
              <a:rPr lang="ja-JP" altLang="en-US" sz="1100" dirty="0">
                <a:latin typeface="HGS明朝B" panose="02020800000000000000" pitchFamily="18" charset="-128"/>
                <a:ea typeface="HGS明朝B" panose="02020800000000000000" pitchFamily="18" charset="-128"/>
              </a:rPr>
              <a:t>雑誌ならではの美しいコンテンツを</a:t>
            </a:r>
            <a:r>
              <a:rPr lang="en-US" altLang="ja-JP" sz="1100" dirty="0">
                <a:latin typeface="HGS明朝B" panose="02020800000000000000" pitchFamily="18" charset="-128"/>
                <a:ea typeface="HGS明朝B" panose="02020800000000000000" pitchFamily="18" charset="-128"/>
              </a:rPr>
              <a:t>WEB</a:t>
            </a:r>
            <a:r>
              <a:rPr lang="ja-JP" altLang="en-US" sz="1100" dirty="0">
                <a:latin typeface="HGS明朝B" panose="02020800000000000000" pitchFamily="18" charset="-128"/>
                <a:ea typeface="HGS明朝B" panose="02020800000000000000" pitchFamily="18" charset="-128"/>
              </a:rPr>
              <a:t>上で拡散させるのに適したプランです</a:t>
            </a:r>
            <a:endParaRPr lang="en-US" altLang="ja-JP" sz="1100" dirty="0">
              <a:latin typeface="HGS明朝B" panose="02020800000000000000" pitchFamily="18" charset="-128"/>
              <a:ea typeface="HGS明朝B" panose="02020800000000000000" pitchFamily="18" charset="-128"/>
            </a:endParaRPr>
          </a:p>
        </p:txBody>
      </p:sp>
      <p:graphicFrame>
        <p:nvGraphicFramePr>
          <p:cNvPr id="5" name="表 4">
            <a:extLst>
              <a:ext uri="{FF2B5EF4-FFF2-40B4-BE49-F238E27FC236}">
                <a16:creationId xmlns:a16="http://schemas.microsoft.com/office/drawing/2014/main" id="{C6876383-83BD-4D91-9CF0-1CD0715D4526}"/>
              </a:ext>
            </a:extLst>
          </p:cNvPr>
          <p:cNvGraphicFramePr>
            <a:graphicFrameLocks noGrp="1"/>
          </p:cNvGraphicFramePr>
          <p:nvPr>
            <p:extLst>
              <p:ext uri="{D42A27DB-BD31-4B8C-83A1-F6EECF244321}">
                <p14:modId xmlns:p14="http://schemas.microsoft.com/office/powerpoint/2010/main" val="3646347990"/>
              </p:ext>
            </p:extLst>
          </p:nvPr>
        </p:nvGraphicFramePr>
        <p:xfrm>
          <a:off x="581021" y="1529388"/>
          <a:ext cx="2882918" cy="4192054"/>
        </p:xfrm>
        <a:graphic>
          <a:graphicData uri="http://schemas.openxmlformats.org/drawingml/2006/table">
            <a:tbl>
              <a:tblPr firstRow="1">
                <a:tableStyleId>{8EC20E35-A176-4012-BC5E-935CFFF8708E}</a:tableStyleId>
              </a:tblPr>
              <a:tblGrid>
                <a:gridCol w="715911">
                  <a:extLst>
                    <a:ext uri="{9D8B030D-6E8A-4147-A177-3AD203B41FA5}">
                      <a16:colId xmlns:a16="http://schemas.microsoft.com/office/drawing/2014/main" val="2143631213"/>
                    </a:ext>
                  </a:extLst>
                </a:gridCol>
                <a:gridCol w="2167007">
                  <a:extLst>
                    <a:ext uri="{9D8B030D-6E8A-4147-A177-3AD203B41FA5}">
                      <a16:colId xmlns:a16="http://schemas.microsoft.com/office/drawing/2014/main" val="2683029098"/>
                    </a:ext>
                  </a:extLst>
                </a:gridCol>
              </a:tblGrid>
              <a:tr h="256410">
                <a:tc gridSpan="2">
                  <a:txBody>
                    <a:bodyPr/>
                    <a:lstStyle/>
                    <a:p>
                      <a:pPr algn="ctr" rtl="0" fontAlgn="ctr"/>
                      <a:r>
                        <a:rPr lang="en-US" altLang="ja-JP" sz="1100" u="none" strike="noStrike" dirty="0">
                          <a:effectLst/>
                          <a:latin typeface="Times New Roman" panose="02020603050405020304" pitchFamily="18" charset="0"/>
                          <a:ea typeface="HGS明朝B" panose="02020800000000000000" pitchFamily="18" charset="-128"/>
                          <a:cs typeface="Times New Roman" panose="02020603050405020304" pitchFamily="18" charset="0"/>
                        </a:rPr>
                        <a:t>LUXE Lift</a:t>
                      </a:r>
                      <a:r>
                        <a:rPr lang="ja-JP" altLang="en-US" sz="1100" u="none" strike="noStrike" dirty="0">
                          <a:effectLst/>
                          <a:latin typeface="Times New Roman" panose="02020603050405020304" pitchFamily="18" charset="0"/>
                          <a:ea typeface="HGS明朝B" panose="02020800000000000000" pitchFamily="18" charset="-128"/>
                          <a:cs typeface="Times New Roman" panose="02020603050405020304" pitchFamily="18" charset="0"/>
                        </a:rPr>
                        <a:t> </a:t>
                      </a:r>
                      <a:r>
                        <a:rPr lang="en-US" altLang="ja-JP" sz="1100" u="none" strike="noStrike" dirty="0">
                          <a:effectLst/>
                          <a:latin typeface="Times New Roman" panose="02020603050405020304" pitchFamily="18" charset="0"/>
                          <a:ea typeface="HGS明朝B" panose="02020800000000000000" pitchFamily="18" charset="-128"/>
                          <a:cs typeface="Times New Roman" panose="02020603050405020304" pitchFamily="18" charset="0"/>
                        </a:rPr>
                        <a:t>Tie-Up</a:t>
                      </a:r>
                      <a:endParaRPr lang="ja-JP" altLang="en-US" sz="1100" b="1" i="0" u="none" strike="noStrike" dirty="0">
                        <a:solidFill>
                          <a:srgbClr val="000000"/>
                        </a:solidFill>
                        <a:effectLst/>
                        <a:latin typeface="Times New Roman" panose="02020603050405020304" pitchFamily="18" charset="0"/>
                        <a:ea typeface="HGS明朝B" panose="02020800000000000000" pitchFamily="18" charset="-128"/>
                        <a:cs typeface="Times New Roman" panose="02020603050405020304" pitchFamily="18" charset="0"/>
                      </a:endParaRPr>
                    </a:p>
                  </a:txBody>
                  <a:tcPr marL="4892" marR="4892" marT="4892" marB="0" anchor="ctr">
                    <a:lnB w="12700" cap="flat" cmpd="sng" algn="ctr">
                      <a:solidFill>
                        <a:schemeClr val="bg1">
                          <a:lumMod val="65000"/>
                        </a:schemeClr>
                      </a:solidFill>
                      <a:prstDash val="solid"/>
                      <a:round/>
                      <a:headEnd type="none" w="med" len="med"/>
                      <a:tailEnd type="none" w="med" len="med"/>
                    </a:lnB>
                  </a:tcPr>
                </a:tc>
                <a:tc hMerge="1">
                  <a:txBody>
                    <a:bodyPr/>
                    <a:lstStyle/>
                    <a:p>
                      <a:pPr algn="ctr" rtl="0" fontAlgn="ct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522" marR="6522" marT="6522" marB="0" anchor="ctr"/>
                </a:tc>
                <a:extLst>
                  <a:ext uri="{0D108BD9-81ED-4DB2-BD59-A6C34878D82A}">
                    <a16:rowId xmlns:a16="http://schemas.microsoft.com/office/drawing/2014/main" val="752507801"/>
                  </a:ext>
                </a:extLst>
              </a:tr>
              <a:tr h="385993">
                <a:tc>
                  <a:txBody>
                    <a:bodyPr/>
                    <a:lstStyle/>
                    <a:p>
                      <a:pPr algn="ctr" rtl="0" fontAlgn="ctr"/>
                      <a:r>
                        <a:rPr lang="ja-JP" altLang="en-US" sz="1050" u="none" strike="noStrike" dirty="0">
                          <a:effectLst/>
                          <a:latin typeface="HGS明朝B" panose="02020800000000000000" pitchFamily="18" charset="-128"/>
                          <a:ea typeface="HGS明朝B" panose="02020800000000000000" pitchFamily="18" charset="-128"/>
                        </a:rPr>
                        <a:t>掲載期間</a:t>
                      </a:r>
                      <a:endParaRPr lang="ja-JP" altLang="en-US" sz="105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en-US" altLang="ja-JP" sz="1050" b="0" i="0" u="none" strike="noStrike" dirty="0">
                          <a:solidFill>
                            <a:srgbClr val="000000"/>
                          </a:solidFill>
                          <a:effectLst/>
                          <a:latin typeface="HGS明朝B" panose="02020800000000000000" pitchFamily="18" charset="-128"/>
                          <a:ea typeface="HGS明朝B" panose="02020800000000000000" pitchFamily="18" charset="-128"/>
                        </a:rPr>
                        <a:t>1</a:t>
                      </a: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ヶ月</a:t>
                      </a: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91226398"/>
                  </a:ext>
                </a:extLst>
              </a:tr>
              <a:tr h="385993">
                <a:tc>
                  <a:txBody>
                    <a:bodyPr/>
                    <a:lstStyle/>
                    <a:p>
                      <a:pPr algn="ctr" rtl="0" fontAlgn="ctr"/>
                      <a:r>
                        <a:rPr lang="ja-JP" altLang="en-US" sz="1050" u="none" strike="noStrike" dirty="0">
                          <a:effectLst/>
                          <a:latin typeface="HGS明朝B" panose="02020800000000000000" pitchFamily="18" charset="-128"/>
                          <a:ea typeface="HGS明朝B" panose="02020800000000000000" pitchFamily="18" charset="-128"/>
                        </a:rPr>
                        <a:t>掲載タイプ</a:t>
                      </a:r>
                      <a:endParaRPr lang="ja-JP" altLang="en-US" sz="105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ja-JP" altLang="en-US" sz="1050" u="none" strike="noStrike" dirty="0">
                          <a:effectLst/>
                          <a:latin typeface="HGS明朝B" panose="02020800000000000000" pitchFamily="18" charset="-128"/>
                          <a:ea typeface="HGS明朝B" panose="02020800000000000000" pitchFamily="18" charset="-128"/>
                        </a:rPr>
                        <a:t>期間保証</a:t>
                      </a:r>
                      <a:endParaRPr lang="ja-JP" altLang="en-US" sz="105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85196901"/>
                  </a:ext>
                </a:extLst>
              </a:tr>
              <a:tr h="385993">
                <a:tc>
                  <a:txBody>
                    <a:bodyPr/>
                    <a:lstStyle/>
                    <a:p>
                      <a:pPr algn="ctr" rtl="0" fontAlgn="ctr"/>
                      <a:r>
                        <a:rPr lang="ja-JP" altLang="en-US" sz="1050" u="none" strike="noStrike" dirty="0">
                          <a:effectLst/>
                          <a:latin typeface="HGS明朝B" panose="02020800000000000000" pitchFamily="18" charset="-128"/>
                          <a:ea typeface="HGS明朝B" panose="02020800000000000000" pitchFamily="18" charset="-128"/>
                        </a:rPr>
                        <a:t>想定</a:t>
                      </a:r>
                      <a:r>
                        <a:rPr lang="en-US" altLang="ja-JP" sz="1050" u="none" strike="noStrike" dirty="0">
                          <a:effectLst/>
                          <a:latin typeface="HGS明朝B" panose="02020800000000000000" pitchFamily="18" charset="-128"/>
                          <a:ea typeface="HGS明朝B" panose="02020800000000000000" pitchFamily="18" charset="-128"/>
                        </a:rPr>
                        <a:t>PV</a:t>
                      </a:r>
                      <a:endParaRPr lang="en-US" sz="105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en-US" sz="1050" u="none" strike="noStrike" dirty="0">
                          <a:effectLst/>
                          <a:latin typeface="HGS明朝B" panose="02020800000000000000" pitchFamily="18" charset="-128"/>
                          <a:ea typeface="HGS明朝B" panose="02020800000000000000" pitchFamily="18" charset="-128"/>
                        </a:rPr>
                        <a:t>3,000PV</a:t>
                      </a:r>
                      <a:r>
                        <a:rPr lang="ja-JP" altLang="en-US" sz="1050" u="none" strike="noStrike" dirty="0">
                          <a:effectLst/>
                          <a:latin typeface="HGS明朝B" panose="02020800000000000000" pitchFamily="18" charset="-128"/>
                          <a:ea typeface="HGS明朝B" panose="02020800000000000000" pitchFamily="18" charset="-128"/>
                        </a:rPr>
                        <a:t>想定</a:t>
                      </a:r>
                      <a:endParaRPr lang="en-US" sz="1050" u="none" strike="noStrike" dirty="0">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79165524"/>
                  </a:ext>
                </a:extLst>
              </a:tr>
              <a:tr h="385993">
                <a:tc>
                  <a:txBody>
                    <a:bodyPr/>
                    <a:lstStyle/>
                    <a:p>
                      <a:pPr algn="ctr" rtl="0" fontAlgn="ct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標準誘導</a:t>
                      </a:r>
                      <a:endParaRPr lang="en-US" altLang="ja-JP" sz="1050" b="0" i="0" u="none" strike="noStrike" dirty="0">
                        <a:solidFill>
                          <a:srgbClr val="000000"/>
                        </a:solidFill>
                        <a:effectLst/>
                        <a:latin typeface="HGS明朝B" panose="02020800000000000000" pitchFamily="18" charset="-128"/>
                        <a:ea typeface="HGS明朝B" panose="02020800000000000000" pitchFamily="18" charset="-128"/>
                      </a:endParaRPr>
                    </a:p>
                    <a:p>
                      <a:pPr algn="ctr" rtl="0" fontAlgn="ct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プラン</a:t>
                      </a:r>
                      <a:endParaRPr lang="en-US" sz="105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rtl="0" fontAlgn="ctr"/>
                      <a:r>
                        <a:rPr lang="ja-JP" altLang="en-US" sz="1050" u="none" strike="noStrike" dirty="0">
                          <a:effectLst/>
                          <a:latin typeface="Times New Roman" panose="02020603050405020304" pitchFamily="18" charset="0"/>
                          <a:ea typeface="HGS明朝B" panose="02020800000000000000" pitchFamily="18" charset="-128"/>
                          <a:cs typeface="Times New Roman" panose="02020603050405020304" pitchFamily="18" charset="0"/>
                        </a:rPr>
                        <a:t>　　（１）</a:t>
                      </a:r>
                      <a:r>
                        <a:rPr lang="en-US" sz="1050" u="none" strike="noStrike" dirty="0" err="1">
                          <a:effectLst/>
                          <a:latin typeface="Times New Roman" panose="02020603050405020304" pitchFamily="18" charset="0"/>
                          <a:ea typeface="HGS明朝B" panose="02020800000000000000" pitchFamily="18" charset="-128"/>
                          <a:cs typeface="Times New Roman" panose="02020603050405020304" pitchFamily="18" charset="0"/>
                        </a:rPr>
                        <a:t>NikkeiLUXE</a:t>
                      </a:r>
                      <a:endParaRPr lang="en-US" sz="1050" u="none" strike="noStrike" dirty="0">
                        <a:effectLst/>
                        <a:latin typeface="Times New Roman" panose="02020603050405020304" pitchFamily="18" charset="0"/>
                        <a:ea typeface="HGS明朝B" panose="02020800000000000000" pitchFamily="18" charset="-128"/>
                        <a:cs typeface="Times New Roman" panose="02020603050405020304" pitchFamily="18" charset="0"/>
                      </a:endParaRPr>
                    </a:p>
                    <a:p>
                      <a:pPr algn="l" rtl="0" fontAlgn="ctr"/>
                      <a:r>
                        <a:rPr lang="ja-JP" altLang="en-US" sz="1050" u="none" strike="noStrike" dirty="0">
                          <a:effectLst/>
                          <a:latin typeface="HGS明朝B" panose="02020800000000000000" pitchFamily="18" charset="-128"/>
                          <a:ea typeface="HGS明朝B" panose="02020800000000000000" pitchFamily="18" charset="-128"/>
                        </a:rPr>
                        <a:t>　　（２）日経グループメディア</a:t>
                      </a:r>
                      <a:endParaRPr lang="en-US" altLang="ja-JP" sz="1050" u="none" strike="noStrike" dirty="0">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03704625"/>
                  </a:ext>
                </a:extLst>
              </a:tr>
              <a:tr h="385993">
                <a:tc>
                  <a:txBody>
                    <a:bodyPr/>
                    <a:lstStyle/>
                    <a:p>
                      <a:pPr algn="ctr" rtl="0" fontAlgn="ctr"/>
                      <a:r>
                        <a:rPr lang="ja-JP" altLang="en-US" sz="1050" u="none" strike="noStrike" dirty="0">
                          <a:effectLst/>
                          <a:latin typeface="HGS明朝B" panose="02020800000000000000" pitchFamily="18" charset="-128"/>
                          <a:ea typeface="HGS明朝B" panose="02020800000000000000" pitchFamily="18" charset="-128"/>
                        </a:rPr>
                        <a:t>料金</a:t>
                      </a:r>
                      <a:endParaRPr lang="ja-JP" altLang="en-US" sz="105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en-US" altLang="ja-JP" sz="1050" u="none" strike="noStrike" dirty="0">
                          <a:effectLst/>
                          <a:latin typeface="HGS明朝B" panose="02020800000000000000" pitchFamily="18" charset="-128"/>
                          <a:ea typeface="HGS明朝B" panose="02020800000000000000" pitchFamily="18" charset="-128"/>
                        </a:rPr>
                        <a:t>1,500,000</a:t>
                      </a:r>
                      <a:r>
                        <a:rPr lang="ja-JP" altLang="en-US" sz="1050" u="none" strike="noStrike" dirty="0">
                          <a:effectLst/>
                          <a:latin typeface="HGS明朝B" panose="02020800000000000000" pitchFamily="18" charset="-128"/>
                          <a:ea typeface="HGS明朝B" panose="02020800000000000000" pitchFamily="18" charset="-128"/>
                        </a:rPr>
                        <a:t>円</a:t>
                      </a:r>
                      <a:endParaRPr lang="en-US" altLang="ja-JP" sz="1050" u="none" strike="noStrike" dirty="0">
                        <a:effectLst/>
                        <a:latin typeface="HGS明朝B" panose="02020800000000000000" pitchFamily="18" charset="-128"/>
                        <a:ea typeface="HGS明朝B" panose="02020800000000000000" pitchFamily="18" charset="-128"/>
                      </a:endParaRPr>
                    </a:p>
                    <a:p>
                      <a:pPr algn="ctr" rtl="0" fontAlgn="ct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（制作費込み）</a:t>
                      </a: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505593593"/>
                  </a:ext>
                </a:extLst>
              </a:tr>
              <a:tr h="385993">
                <a:tc>
                  <a:txBody>
                    <a:bodyPr/>
                    <a:lstStyle/>
                    <a:p>
                      <a:pPr algn="ctr" rtl="0" fontAlgn="ctr"/>
                      <a:r>
                        <a:rPr lang="ja-JP" altLang="en-US" sz="1050" u="none" strike="noStrike" dirty="0">
                          <a:effectLst/>
                          <a:latin typeface="HGS明朝B" panose="02020800000000000000" pitchFamily="18" charset="-128"/>
                          <a:ea typeface="HGS明朝B" panose="02020800000000000000" pitchFamily="18" charset="-128"/>
                        </a:rPr>
                        <a:t>申込</a:t>
                      </a:r>
                      <a:endParaRPr lang="en-US" altLang="ja-JP" sz="1050" u="none" strike="noStrike" dirty="0">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約</a:t>
                      </a:r>
                      <a:r>
                        <a:rPr lang="en-US" altLang="ja-JP" sz="1050" b="0" i="0" u="none" strike="noStrike" dirty="0">
                          <a:solidFill>
                            <a:srgbClr val="000000"/>
                          </a:solidFill>
                          <a:effectLst/>
                          <a:latin typeface="HGS明朝B" panose="02020800000000000000" pitchFamily="18" charset="-128"/>
                          <a:ea typeface="HGS明朝B" panose="02020800000000000000" pitchFamily="18" charset="-128"/>
                        </a:rPr>
                        <a:t>60</a:t>
                      </a: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日前</a:t>
                      </a: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272849022"/>
                  </a:ext>
                </a:extLst>
              </a:tr>
              <a:tr h="541634">
                <a:tc gridSpan="2">
                  <a:txBody>
                    <a:bodyPr/>
                    <a:lstStyle/>
                    <a:p>
                      <a:pPr algn="l" rtl="0" fontAlgn="ctr"/>
                      <a:r>
                        <a:rPr lang="ja-JP" altLang="en-US" sz="1050" u="none" strike="noStrike" dirty="0">
                          <a:effectLst/>
                          <a:latin typeface="HGS明朝B" panose="02020800000000000000" pitchFamily="18" charset="-128"/>
                          <a:ea typeface="HGS明朝B" panose="02020800000000000000" pitchFamily="18" charset="-128"/>
                        </a:rPr>
                        <a:t>　</a:t>
                      </a:r>
                      <a:endParaRPr lang="en-US" altLang="ja-JP" sz="1050" u="none" strike="noStrike" dirty="0">
                        <a:effectLst/>
                        <a:latin typeface="HGS明朝B" panose="02020800000000000000" pitchFamily="18" charset="-128"/>
                        <a:ea typeface="HGS明朝B" panose="02020800000000000000" pitchFamily="18" charset="-128"/>
                      </a:endParaRPr>
                    </a:p>
                    <a:p>
                      <a:pPr algn="l" rtl="0" fontAlgn="ctr"/>
                      <a:r>
                        <a:rPr lang="ja-JP" altLang="en-US" sz="1050" u="none" strike="noStrike" dirty="0">
                          <a:effectLst/>
                          <a:latin typeface="HGS明朝B" panose="02020800000000000000" pitchFamily="18" charset="-128"/>
                          <a:ea typeface="HGS明朝B" panose="02020800000000000000" pitchFamily="18" charset="-128"/>
                        </a:rPr>
                        <a:t>　■リンクは</a:t>
                      </a:r>
                      <a:r>
                        <a:rPr lang="en-US" altLang="ja-JP" sz="1050" u="none" strike="noStrike" dirty="0">
                          <a:effectLst/>
                          <a:latin typeface="HGS明朝B" panose="02020800000000000000" pitchFamily="18" charset="-128"/>
                          <a:ea typeface="HGS明朝B" panose="02020800000000000000" pitchFamily="18" charset="-128"/>
                        </a:rPr>
                        <a:t>2</a:t>
                      </a:r>
                      <a:r>
                        <a:rPr lang="ja-JP" altLang="en-US" sz="1050" u="none" strike="noStrike" dirty="0">
                          <a:effectLst/>
                          <a:latin typeface="HGS明朝B" panose="02020800000000000000" pitchFamily="18" charset="-128"/>
                          <a:ea typeface="HGS明朝B" panose="02020800000000000000" pitchFamily="18" charset="-128"/>
                        </a:rPr>
                        <a:t>か所まで</a:t>
                      </a:r>
                      <a:endParaRPr lang="en-US" altLang="ja-JP" sz="1050" u="none" strike="noStrike" dirty="0">
                        <a:effectLst/>
                        <a:latin typeface="HGS明朝B" panose="02020800000000000000" pitchFamily="18" charset="-128"/>
                        <a:ea typeface="HGS明朝B" panose="02020800000000000000" pitchFamily="18" charset="-128"/>
                      </a:endParaRPr>
                    </a:p>
                    <a:p>
                      <a:pPr algn="l" rtl="0" fontAlgn="ctr"/>
                      <a:endParaRPr lang="en-US" altLang="ja-JP" sz="1050" u="none" strike="noStrike" dirty="0">
                        <a:effectLst/>
                        <a:latin typeface="HGS明朝B" panose="02020800000000000000" pitchFamily="18" charset="-128"/>
                        <a:ea typeface="HGS明朝B" panose="02020800000000000000" pitchFamily="18" charset="-128"/>
                      </a:endParaRPr>
                    </a:p>
                  </a:txBody>
                  <a:tcPr marL="4892" marR="4892" marT="4892" marB="0" anchor="ctr">
                    <a:lnT w="12700" cap="flat" cmpd="sng" algn="ctr">
                      <a:solidFill>
                        <a:schemeClr val="bg1">
                          <a:lumMod val="65000"/>
                        </a:schemeClr>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487867689"/>
                  </a:ext>
                </a:extLst>
              </a:tr>
              <a:tr h="1078052">
                <a:tc gridSpan="2">
                  <a:txBody>
                    <a:bodyPr/>
                    <a:lstStyle/>
                    <a:p>
                      <a:pPr algn="l" rtl="0" fontAlgn="ctr"/>
                      <a:r>
                        <a:rPr lang="ja-JP" altLang="en-US" sz="1000" b="0" i="0" u="none" strike="noStrike" dirty="0">
                          <a:solidFill>
                            <a:srgbClr val="000000"/>
                          </a:solidFill>
                          <a:effectLst/>
                          <a:latin typeface="HGS明朝B" panose="02020800000000000000" pitchFamily="18" charset="-128"/>
                          <a:ea typeface="HGS明朝B" panose="02020800000000000000" pitchFamily="18" charset="-128"/>
                        </a:rPr>
                        <a:t>　</a:t>
                      </a: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■別途</a:t>
                      </a:r>
                      <a:r>
                        <a:rPr lang="en-US" altLang="ja-JP" sz="1050" b="0" i="0" u="none" strike="noStrike" dirty="0">
                          <a:solidFill>
                            <a:srgbClr val="000000"/>
                          </a:solidFill>
                          <a:effectLst/>
                          <a:latin typeface="Times New Roman" panose="02020603050405020304" pitchFamily="18" charset="0"/>
                          <a:ea typeface="HGS明朝B" panose="02020800000000000000" pitchFamily="18" charset="-128"/>
                          <a:cs typeface="Times New Roman" panose="02020603050405020304" pitchFamily="18" charset="0"/>
                        </a:rPr>
                        <a:t>DAZZLE</a:t>
                      </a:r>
                      <a:r>
                        <a:rPr lang="ja-JP" altLang="en-US" sz="1050" b="0" i="0" u="none" strike="noStrike" dirty="0">
                          <a:solidFill>
                            <a:srgbClr val="000000"/>
                          </a:solidFill>
                          <a:effectLst/>
                          <a:latin typeface="Times New Roman" panose="02020603050405020304" pitchFamily="18" charset="0"/>
                          <a:ea typeface="HGS明朝B" panose="02020800000000000000" pitchFamily="18" charset="-128"/>
                          <a:cs typeface="Times New Roman" panose="02020603050405020304" pitchFamily="18" charset="0"/>
                        </a:rPr>
                        <a:t>・</a:t>
                      </a:r>
                      <a:r>
                        <a:rPr lang="en-US" altLang="ja-JP" sz="1050" b="0" i="0" u="none" strike="noStrike" dirty="0">
                          <a:solidFill>
                            <a:srgbClr val="000000"/>
                          </a:solidFill>
                          <a:effectLst/>
                          <a:latin typeface="Times New Roman" panose="02020603050405020304" pitchFamily="18" charset="0"/>
                          <a:ea typeface="HGS明朝B" panose="02020800000000000000" pitchFamily="18" charset="-128"/>
                          <a:cs typeface="Times New Roman" panose="02020603050405020304" pitchFamily="18" charset="0"/>
                        </a:rPr>
                        <a:t>etRouge</a:t>
                      </a: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の制作費・掲載費が</a:t>
                      </a:r>
                      <a:endParaRPr lang="en-US" altLang="ja-JP" sz="1050" b="0" i="0" u="none" strike="noStrike" dirty="0">
                        <a:solidFill>
                          <a:srgbClr val="000000"/>
                        </a:solidFill>
                        <a:effectLst/>
                        <a:latin typeface="HGS明朝B" panose="02020800000000000000" pitchFamily="18" charset="-128"/>
                        <a:ea typeface="HGS明朝B" panose="02020800000000000000" pitchFamily="18" charset="-128"/>
                      </a:endParaRPr>
                    </a:p>
                    <a:p>
                      <a:pPr algn="l" rtl="0" fontAlgn="ct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　　発生します。</a:t>
                      </a:r>
                      <a:r>
                        <a:rPr lang="en-US" altLang="ja-JP" sz="1050" b="0" i="0" u="none" strike="noStrike" dirty="0">
                          <a:solidFill>
                            <a:srgbClr val="000000"/>
                          </a:solidFill>
                          <a:effectLst/>
                          <a:latin typeface="HGS明朝B" panose="02020800000000000000" pitchFamily="18" charset="-128"/>
                          <a:ea typeface="HGS明朝B" panose="02020800000000000000" pitchFamily="18" charset="-128"/>
                        </a:rPr>
                        <a:t>AD WEB</a:t>
                      </a: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をご確認ください。</a:t>
                      </a:r>
                    </a:p>
                    <a:p>
                      <a:pPr algn="l" rtl="0" fontAlgn="ct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　　</a:t>
                      </a:r>
                      <a:r>
                        <a:rPr lang="en-US" altLang="ja-JP" sz="1050" b="0" i="0" u="none" strike="noStrike" dirty="0">
                          <a:solidFill>
                            <a:srgbClr val="000000"/>
                          </a:solidFill>
                          <a:effectLst/>
                          <a:latin typeface="HGS明朝B" panose="02020800000000000000" pitchFamily="18" charset="-128"/>
                          <a:ea typeface="HGS明朝B" panose="02020800000000000000" pitchFamily="18" charset="-128"/>
                          <a:hlinkClick r:id="rId2"/>
                        </a:rPr>
                        <a:t>www.nikkeibp.co.jp/ad/magazine/</a:t>
                      </a:r>
                      <a:endParaRPr lang="en-US" altLang="ja-JP" sz="1050" b="0" i="0" u="none" strike="noStrike" dirty="0">
                        <a:solidFill>
                          <a:srgbClr val="000000"/>
                        </a:solidFill>
                        <a:effectLst/>
                        <a:latin typeface="HGS明朝B" panose="02020800000000000000" pitchFamily="18" charset="-128"/>
                        <a:ea typeface="HGS明朝B" panose="02020800000000000000" pitchFamily="18" charset="-128"/>
                      </a:endParaRPr>
                    </a:p>
                    <a:p>
                      <a:pPr algn="l" rtl="0" fontAlgn="ctr"/>
                      <a:endParaRPr lang="en-US" altLang="ja-JP" sz="1050" b="0" i="0" u="none" strike="noStrike" dirty="0">
                        <a:solidFill>
                          <a:srgbClr val="000000"/>
                        </a:solidFill>
                        <a:effectLst/>
                        <a:latin typeface="HGS明朝B" panose="02020800000000000000" pitchFamily="18" charset="-128"/>
                        <a:ea typeface="HGS明朝B" panose="02020800000000000000" pitchFamily="18" charset="-128"/>
                      </a:endParaRPr>
                    </a:p>
                    <a:p>
                      <a:pPr algn="l" rtl="0" fontAlgn="ct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　■標準誘導プラン以外につきましては、</a:t>
                      </a:r>
                      <a:endParaRPr lang="en-US" altLang="ja-JP" sz="1050" b="0" i="0" u="none" strike="noStrike" dirty="0">
                        <a:solidFill>
                          <a:srgbClr val="000000"/>
                        </a:solidFill>
                        <a:effectLst/>
                        <a:latin typeface="HGS明朝B" panose="02020800000000000000" pitchFamily="18" charset="-128"/>
                        <a:ea typeface="HGS明朝B" panose="02020800000000000000" pitchFamily="18" charset="-128"/>
                      </a:endParaRPr>
                    </a:p>
                    <a:p>
                      <a:pPr algn="l" rtl="0" fontAlgn="ct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　　別途お見積り申し上げます</a:t>
                      </a:r>
                    </a:p>
                  </a:txBody>
                  <a:tcPr marL="4892" marR="4892" marT="4892" marB="0" anchor="ctr"/>
                </a:tc>
                <a:tc hMerge="1">
                  <a:txBody>
                    <a:bodyPr/>
                    <a:lstStyle/>
                    <a:p>
                      <a:endParaRPr kumimoji="1" lang="ja-JP" altLang="en-US"/>
                    </a:p>
                  </a:txBody>
                  <a:tcPr/>
                </a:tc>
                <a:extLst>
                  <a:ext uri="{0D108BD9-81ED-4DB2-BD59-A6C34878D82A}">
                    <a16:rowId xmlns:a16="http://schemas.microsoft.com/office/drawing/2014/main" val="1467759215"/>
                  </a:ext>
                </a:extLst>
              </a:tr>
            </a:tbl>
          </a:graphicData>
        </a:graphic>
      </p:graphicFrame>
      <p:grpSp>
        <p:nvGrpSpPr>
          <p:cNvPr id="7" name="グループ化 6">
            <a:extLst>
              <a:ext uri="{FF2B5EF4-FFF2-40B4-BE49-F238E27FC236}">
                <a16:creationId xmlns:a16="http://schemas.microsoft.com/office/drawing/2014/main" id="{273B0CDE-C9DA-4829-A315-07234FAED61F}"/>
              </a:ext>
            </a:extLst>
          </p:cNvPr>
          <p:cNvGrpSpPr>
            <a:grpSpLocks noChangeAspect="1"/>
          </p:cNvGrpSpPr>
          <p:nvPr/>
        </p:nvGrpSpPr>
        <p:grpSpPr>
          <a:xfrm>
            <a:off x="6529490" y="3837194"/>
            <a:ext cx="1865809" cy="1133926"/>
            <a:chOff x="5086844" y="5293982"/>
            <a:chExt cx="1799810" cy="1114874"/>
          </a:xfrm>
          <a:effectLst>
            <a:outerShdw blurRad="50800" dist="38100" dir="8100000" algn="tr" rotWithShape="0">
              <a:prstClr val="black">
                <a:alpha val="40000"/>
              </a:prstClr>
            </a:outerShdw>
          </a:effectLst>
        </p:grpSpPr>
        <p:pic>
          <p:nvPicPr>
            <p:cNvPr id="8" name="図 7">
              <a:extLst>
                <a:ext uri="{FF2B5EF4-FFF2-40B4-BE49-F238E27FC236}">
                  <a16:creationId xmlns:a16="http://schemas.microsoft.com/office/drawing/2014/main" id="{17EEC9A5-F0BA-4F30-ACFE-1A3ADB7B4DA8}"/>
                </a:ext>
              </a:extLst>
            </p:cNvPr>
            <p:cNvPicPr>
              <a:picLocks noChangeAspect="1"/>
            </p:cNvPicPr>
            <p:nvPr/>
          </p:nvPicPr>
          <p:blipFill>
            <a:blip r:embed="rId3" cstate="print"/>
            <a:stretch>
              <a:fillRect/>
            </a:stretch>
          </p:blipFill>
          <p:spPr>
            <a:xfrm>
              <a:off x="6020217" y="5296103"/>
              <a:ext cx="866437" cy="1112753"/>
            </a:xfrm>
            <a:prstGeom prst="rect">
              <a:avLst/>
            </a:prstGeom>
            <a:ln w="6350">
              <a:solidFill>
                <a:schemeClr val="bg1">
                  <a:lumMod val="75000"/>
                </a:schemeClr>
              </a:solidFill>
            </a:ln>
          </p:spPr>
        </p:pic>
        <p:pic>
          <p:nvPicPr>
            <p:cNvPr id="9" name="図 8">
              <a:hlinkClick r:id="rId4"/>
              <a:extLst>
                <a:ext uri="{FF2B5EF4-FFF2-40B4-BE49-F238E27FC236}">
                  <a16:creationId xmlns:a16="http://schemas.microsoft.com/office/drawing/2014/main" id="{AD663AE1-1254-4060-B79F-5035E59E4C34}"/>
                </a:ext>
              </a:extLst>
            </p:cNvPr>
            <p:cNvPicPr>
              <a:picLocks noChangeAspect="1"/>
            </p:cNvPicPr>
            <p:nvPr/>
          </p:nvPicPr>
          <p:blipFill>
            <a:blip r:embed="rId5" cstate="print"/>
            <a:stretch>
              <a:fillRect/>
            </a:stretch>
          </p:blipFill>
          <p:spPr>
            <a:xfrm>
              <a:off x="5086844" y="5293982"/>
              <a:ext cx="933086" cy="1112753"/>
            </a:xfrm>
            <a:prstGeom prst="rect">
              <a:avLst/>
            </a:prstGeom>
            <a:ln w="6350">
              <a:solidFill>
                <a:schemeClr val="bg1">
                  <a:lumMod val="75000"/>
                </a:schemeClr>
              </a:solidFill>
            </a:ln>
          </p:spPr>
        </p:pic>
      </p:grpSp>
      <p:sp>
        <p:nvSpPr>
          <p:cNvPr id="10" name="テキスト ボックス 9">
            <a:extLst>
              <a:ext uri="{FF2B5EF4-FFF2-40B4-BE49-F238E27FC236}">
                <a16:creationId xmlns:a16="http://schemas.microsoft.com/office/drawing/2014/main" id="{092DEBA1-7E42-44FB-9FFB-04C95335E834}"/>
              </a:ext>
            </a:extLst>
          </p:cNvPr>
          <p:cNvSpPr txBox="1">
            <a:spLocks noChangeAspect="1"/>
          </p:cNvSpPr>
          <p:nvPr/>
        </p:nvSpPr>
        <p:spPr>
          <a:xfrm>
            <a:off x="6390415" y="1870057"/>
            <a:ext cx="1116973" cy="203458"/>
          </a:xfrm>
          <a:prstGeom prst="rect">
            <a:avLst/>
          </a:prstGeom>
          <a:noFill/>
        </p:spPr>
        <p:txBody>
          <a:bodyPr wrap="square" rtlCol="0">
            <a:spAutoFit/>
          </a:bodyPr>
          <a:lstStyle/>
          <a:p>
            <a:r>
              <a:rPr lang="ja-JP" altLang="en-US" sz="788" dirty="0">
                <a:latin typeface="Times New Roman" panose="02020603050405020304" pitchFamily="18" charset="0"/>
                <a:ea typeface="HGS明朝B" panose="02020800000000000000" pitchFamily="18" charset="-128"/>
                <a:cs typeface="Times New Roman" panose="02020603050405020304" pitchFamily="18" charset="0"/>
              </a:rPr>
              <a:t>▼ </a:t>
            </a:r>
            <a:r>
              <a:rPr lang="en-US" altLang="ja-JP" sz="788" dirty="0">
                <a:latin typeface="Times New Roman" panose="02020603050405020304" pitchFamily="18" charset="0"/>
                <a:ea typeface="HGS明朝B" panose="02020800000000000000" pitchFamily="18" charset="-128"/>
                <a:cs typeface="Times New Roman" panose="02020603050405020304" pitchFamily="18" charset="0"/>
              </a:rPr>
              <a:t>DAZZLE</a:t>
            </a:r>
          </a:p>
        </p:txBody>
      </p:sp>
      <p:grpSp>
        <p:nvGrpSpPr>
          <p:cNvPr id="22" name="グループ化 21">
            <a:extLst>
              <a:ext uri="{FF2B5EF4-FFF2-40B4-BE49-F238E27FC236}">
                <a16:creationId xmlns:a16="http://schemas.microsoft.com/office/drawing/2014/main" id="{AE9A5F68-6DD8-493A-8500-8ABBDB80D964}"/>
              </a:ext>
            </a:extLst>
          </p:cNvPr>
          <p:cNvGrpSpPr>
            <a:grpSpLocks noChangeAspect="1"/>
          </p:cNvGrpSpPr>
          <p:nvPr/>
        </p:nvGrpSpPr>
        <p:grpSpPr>
          <a:xfrm>
            <a:off x="6529490" y="2058123"/>
            <a:ext cx="1859474" cy="1384766"/>
            <a:chOff x="8127079" y="1741913"/>
            <a:chExt cx="2602723" cy="1938269"/>
          </a:xfrm>
        </p:grpSpPr>
        <p:pic>
          <p:nvPicPr>
            <p:cNvPr id="6" name="図 5">
              <a:hlinkClick r:id="rId6"/>
              <a:extLst>
                <a:ext uri="{FF2B5EF4-FFF2-40B4-BE49-F238E27FC236}">
                  <a16:creationId xmlns:a16="http://schemas.microsoft.com/office/drawing/2014/main" id="{90325155-A560-4584-B7ED-F45692EC680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127079" y="1741913"/>
              <a:ext cx="2348403" cy="1498009"/>
            </a:xfrm>
            <a:prstGeom prst="rect">
              <a:avLst/>
            </a:prstGeom>
            <a:ln w="6350">
              <a:solidFill>
                <a:schemeClr val="bg1">
                  <a:lumMod val="75000"/>
                </a:schemeClr>
              </a:solidFill>
            </a:ln>
            <a:effectLst>
              <a:outerShdw blurRad="50800" dist="38100" dir="8100000" algn="tr" rotWithShape="0">
                <a:prstClr val="black">
                  <a:alpha val="40000"/>
                </a:prstClr>
              </a:outerShdw>
            </a:effectLst>
          </p:spPr>
        </p:pic>
        <p:grpSp>
          <p:nvGrpSpPr>
            <p:cNvPr id="17" name="グループ化 16">
              <a:extLst>
                <a:ext uri="{FF2B5EF4-FFF2-40B4-BE49-F238E27FC236}">
                  <a16:creationId xmlns:a16="http://schemas.microsoft.com/office/drawing/2014/main" id="{1A76D57C-A2D7-4195-BD65-E6D88465BE15}"/>
                </a:ext>
              </a:extLst>
            </p:cNvPr>
            <p:cNvGrpSpPr/>
            <p:nvPr/>
          </p:nvGrpSpPr>
          <p:grpSpPr>
            <a:xfrm>
              <a:off x="8711800" y="2356050"/>
              <a:ext cx="2018002" cy="1324132"/>
              <a:chOff x="5012686" y="3241431"/>
              <a:chExt cx="1766482" cy="1169498"/>
            </a:xfrm>
            <a:effectLst>
              <a:outerShdw blurRad="50800" dist="38100" dir="8100000" algn="tr" rotWithShape="0">
                <a:prstClr val="black">
                  <a:alpha val="40000"/>
                </a:prstClr>
              </a:outerShdw>
            </a:effectLst>
          </p:grpSpPr>
          <p:pic>
            <p:nvPicPr>
              <p:cNvPr id="18" name="図 17">
                <a:extLst>
                  <a:ext uri="{FF2B5EF4-FFF2-40B4-BE49-F238E27FC236}">
                    <a16:creationId xmlns:a16="http://schemas.microsoft.com/office/drawing/2014/main" id="{78B3CFD2-8C60-4FDB-B37C-7669913672F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12686" y="3241431"/>
                <a:ext cx="916258" cy="1169498"/>
              </a:xfrm>
              <a:prstGeom prst="rect">
                <a:avLst/>
              </a:prstGeom>
              <a:ln w="6350">
                <a:solidFill>
                  <a:schemeClr val="bg1">
                    <a:lumMod val="75000"/>
                  </a:schemeClr>
                </a:solidFill>
              </a:ln>
            </p:spPr>
          </p:pic>
          <p:pic>
            <p:nvPicPr>
              <p:cNvPr id="19" name="図 18">
                <a:extLst>
                  <a:ext uri="{FF2B5EF4-FFF2-40B4-BE49-F238E27FC236}">
                    <a16:creationId xmlns:a16="http://schemas.microsoft.com/office/drawing/2014/main" id="{2E675C60-390D-4BD4-86CD-CDAB8DE9EB8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51138"/>
              <a:stretch/>
            </p:blipFill>
            <p:spPr>
              <a:xfrm>
                <a:off x="5895398" y="3243552"/>
                <a:ext cx="883770" cy="1165256"/>
              </a:xfrm>
              <a:prstGeom prst="rect">
                <a:avLst/>
              </a:prstGeom>
              <a:ln w="6350">
                <a:solidFill>
                  <a:schemeClr val="bg1">
                    <a:lumMod val="75000"/>
                  </a:schemeClr>
                </a:solidFill>
              </a:ln>
            </p:spPr>
          </p:pic>
        </p:grpSp>
      </p:grpSp>
      <p:sp>
        <p:nvSpPr>
          <p:cNvPr id="20" name="テキスト ボックス 19">
            <a:extLst>
              <a:ext uri="{FF2B5EF4-FFF2-40B4-BE49-F238E27FC236}">
                <a16:creationId xmlns:a16="http://schemas.microsoft.com/office/drawing/2014/main" id="{C2D9DA0F-B64B-4A76-9E86-5D6C07D59CD2}"/>
              </a:ext>
            </a:extLst>
          </p:cNvPr>
          <p:cNvSpPr txBox="1">
            <a:spLocks noChangeAspect="1"/>
          </p:cNvSpPr>
          <p:nvPr/>
        </p:nvSpPr>
        <p:spPr>
          <a:xfrm>
            <a:off x="3720947" y="1797073"/>
            <a:ext cx="1218980" cy="222039"/>
          </a:xfrm>
          <a:prstGeom prst="rect">
            <a:avLst/>
          </a:prstGeom>
          <a:noFill/>
        </p:spPr>
        <p:txBody>
          <a:bodyPr wrap="square" rtlCol="0">
            <a:spAutoFit/>
          </a:bodyPr>
          <a:lstStyle/>
          <a:p>
            <a:r>
              <a:rPr lang="ja-JP" altLang="en-US" sz="788" dirty="0">
                <a:latin typeface="HGS明朝B" panose="02020800000000000000" pitchFamily="18" charset="-128"/>
                <a:ea typeface="HGS明朝B" panose="02020800000000000000" pitchFamily="18" charset="-128"/>
              </a:rPr>
              <a:t>▼ </a:t>
            </a:r>
            <a:r>
              <a:rPr lang="en-US" altLang="ja-JP" sz="788" dirty="0">
                <a:latin typeface="Times New Roman" panose="02020603050405020304" pitchFamily="18" charset="0"/>
                <a:ea typeface="HGS明朝B" panose="02020800000000000000" pitchFamily="18" charset="-128"/>
                <a:cs typeface="Times New Roman" panose="02020603050405020304" pitchFamily="18" charset="0"/>
              </a:rPr>
              <a:t>NikkeiLUXE</a:t>
            </a:r>
            <a:r>
              <a:rPr lang="ja-JP" altLang="en-US" sz="788" dirty="0">
                <a:latin typeface="HGS明朝B" panose="02020800000000000000" pitchFamily="18" charset="-128"/>
                <a:ea typeface="HGS明朝B" panose="02020800000000000000" pitchFamily="18" charset="-128"/>
              </a:rPr>
              <a:t>ページ</a:t>
            </a:r>
            <a:endParaRPr lang="en-US" altLang="ja-JP" sz="788" dirty="0">
              <a:latin typeface="HGS明朝B" panose="02020800000000000000" pitchFamily="18" charset="-128"/>
              <a:ea typeface="HGS明朝B" panose="02020800000000000000" pitchFamily="18" charset="-128"/>
            </a:endParaRPr>
          </a:p>
        </p:txBody>
      </p:sp>
      <p:sp>
        <p:nvSpPr>
          <p:cNvPr id="21" name="テキスト ボックス 20">
            <a:extLst>
              <a:ext uri="{FF2B5EF4-FFF2-40B4-BE49-F238E27FC236}">
                <a16:creationId xmlns:a16="http://schemas.microsoft.com/office/drawing/2014/main" id="{E6CE4156-FF7E-4A3E-BEA7-09848D7B88CA}"/>
              </a:ext>
            </a:extLst>
          </p:cNvPr>
          <p:cNvSpPr txBox="1">
            <a:spLocks noChangeAspect="1"/>
          </p:cNvSpPr>
          <p:nvPr/>
        </p:nvSpPr>
        <p:spPr>
          <a:xfrm>
            <a:off x="6426053" y="3621684"/>
            <a:ext cx="1116973" cy="203458"/>
          </a:xfrm>
          <a:prstGeom prst="rect">
            <a:avLst/>
          </a:prstGeom>
          <a:noFill/>
        </p:spPr>
        <p:txBody>
          <a:bodyPr wrap="square" rtlCol="0">
            <a:spAutoFit/>
          </a:bodyPr>
          <a:lstStyle/>
          <a:p>
            <a:r>
              <a:rPr lang="ja-JP" altLang="en-US" sz="788" dirty="0">
                <a:latin typeface="Times New Roman" panose="02020603050405020304" pitchFamily="18" charset="0"/>
                <a:ea typeface="HGS明朝B" panose="02020800000000000000" pitchFamily="18" charset="-128"/>
                <a:cs typeface="Times New Roman" panose="02020603050405020304" pitchFamily="18" charset="0"/>
              </a:rPr>
              <a:t>▼ </a:t>
            </a:r>
            <a:r>
              <a:rPr lang="en-US" altLang="ja-JP" sz="788" dirty="0">
                <a:latin typeface="Times New Roman" panose="02020603050405020304" pitchFamily="18" charset="0"/>
                <a:ea typeface="HGS明朝B" panose="02020800000000000000" pitchFamily="18" charset="-128"/>
                <a:cs typeface="Times New Roman" panose="02020603050405020304" pitchFamily="18" charset="0"/>
              </a:rPr>
              <a:t>etRouge</a:t>
            </a:r>
          </a:p>
        </p:txBody>
      </p:sp>
      <p:grpSp>
        <p:nvGrpSpPr>
          <p:cNvPr id="23" name="グループ化 22">
            <a:extLst>
              <a:ext uri="{FF2B5EF4-FFF2-40B4-BE49-F238E27FC236}">
                <a16:creationId xmlns:a16="http://schemas.microsoft.com/office/drawing/2014/main" id="{6186EEDB-16CD-4048-A92D-5E68599D8C8B}"/>
              </a:ext>
            </a:extLst>
          </p:cNvPr>
          <p:cNvGrpSpPr>
            <a:grpSpLocks noChangeAspect="1"/>
          </p:cNvGrpSpPr>
          <p:nvPr/>
        </p:nvGrpSpPr>
        <p:grpSpPr>
          <a:xfrm>
            <a:off x="3727670" y="2015272"/>
            <a:ext cx="1233946" cy="2801812"/>
            <a:chOff x="4460177" y="1823703"/>
            <a:chExt cx="1727163" cy="3921718"/>
          </a:xfrm>
        </p:grpSpPr>
        <p:grpSp>
          <p:nvGrpSpPr>
            <p:cNvPr id="11" name="グループ化 10">
              <a:extLst>
                <a:ext uri="{FF2B5EF4-FFF2-40B4-BE49-F238E27FC236}">
                  <a16:creationId xmlns:a16="http://schemas.microsoft.com/office/drawing/2014/main" id="{4AF11DE7-314E-4A69-916B-482F2E31A6D0}"/>
                </a:ext>
              </a:extLst>
            </p:cNvPr>
            <p:cNvGrpSpPr/>
            <p:nvPr/>
          </p:nvGrpSpPr>
          <p:grpSpPr>
            <a:xfrm>
              <a:off x="4473148" y="1823703"/>
              <a:ext cx="1706217" cy="3759718"/>
              <a:chOff x="2885495" y="1853038"/>
              <a:chExt cx="1985135" cy="4447885"/>
            </a:xfrm>
          </p:grpSpPr>
          <p:pic>
            <p:nvPicPr>
              <p:cNvPr id="12" name="図 11">
                <a:hlinkClick r:id="rId10"/>
                <a:extLst>
                  <a:ext uri="{FF2B5EF4-FFF2-40B4-BE49-F238E27FC236}">
                    <a16:creationId xmlns:a16="http://schemas.microsoft.com/office/drawing/2014/main" id="{0B4EB0D7-26A4-4EA6-91C6-F66FB65CDB0B}"/>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2885495" y="1853038"/>
                <a:ext cx="1985135" cy="4447885"/>
              </a:xfrm>
              <a:prstGeom prst="rect">
                <a:avLst/>
              </a:prstGeom>
              <a:ln w="6350">
                <a:solidFill>
                  <a:schemeClr val="bg1">
                    <a:lumMod val="50000"/>
                  </a:schemeClr>
                </a:solidFill>
              </a:ln>
            </p:spPr>
          </p:pic>
          <p:sp>
            <p:nvSpPr>
              <p:cNvPr id="13" name="正方形/長方形 12">
                <a:extLst>
                  <a:ext uri="{FF2B5EF4-FFF2-40B4-BE49-F238E27FC236}">
                    <a16:creationId xmlns:a16="http://schemas.microsoft.com/office/drawing/2014/main" id="{410D6489-578C-4CD4-B6A0-F4A2E5285094}"/>
                  </a:ext>
                </a:extLst>
              </p:cNvPr>
              <p:cNvSpPr/>
              <p:nvPr/>
            </p:nvSpPr>
            <p:spPr>
              <a:xfrm>
                <a:off x="4203910" y="2412000"/>
                <a:ext cx="534509" cy="468000"/>
              </a:xfrm>
              <a:prstGeom prst="rect">
                <a:avLst/>
              </a:prstGeom>
              <a:solidFill>
                <a:schemeClr val="bg1">
                  <a:lumMod val="7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chemeClr val="bg1">
                      <a:lumMod val="65000"/>
                    </a:schemeClr>
                  </a:solidFill>
                  <a:latin typeface="游ゴシック" panose="020B0400000000000000" pitchFamily="50" charset="-128"/>
                  <a:ea typeface="游ゴシック" panose="020B0400000000000000" pitchFamily="50" charset="-128"/>
                </a:endParaRPr>
              </a:p>
            </p:txBody>
          </p:sp>
        </p:grpSp>
        <p:sp>
          <p:nvSpPr>
            <p:cNvPr id="24" name="波線 23">
              <a:extLst>
                <a:ext uri="{FF2B5EF4-FFF2-40B4-BE49-F238E27FC236}">
                  <a16:creationId xmlns:a16="http://schemas.microsoft.com/office/drawing/2014/main" id="{D5C4E0BD-A75C-4FF6-8053-02ECA10030A8}"/>
                </a:ext>
              </a:extLst>
            </p:cNvPr>
            <p:cNvSpPr/>
            <p:nvPr/>
          </p:nvSpPr>
          <p:spPr>
            <a:xfrm>
              <a:off x="4472625" y="5451103"/>
              <a:ext cx="1714715" cy="294318"/>
            </a:xfrm>
            <a:prstGeom prst="wave">
              <a:avLst>
                <a:gd name="adj1" fmla="val 20000"/>
                <a:gd name="adj2" fmla="val 0"/>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latin typeface="HGS明朝B" panose="02020800000000000000" pitchFamily="18" charset="-128"/>
                <a:ea typeface="HGS明朝B" panose="02020800000000000000" pitchFamily="18" charset="-128"/>
              </a:endParaRPr>
            </a:p>
          </p:txBody>
        </p:sp>
        <p:cxnSp>
          <p:nvCxnSpPr>
            <p:cNvPr id="30" name="直線コネクタ 29">
              <a:extLst>
                <a:ext uri="{FF2B5EF4-FFF2-40B4-BE49-F238E27FC236}">
                  <a16:creationId xmlns:a16="http://schemas.microsoft.com/office/drawing/2014/main" id="{F3A8F09E-0AFB-48D8-ACCA-67F1EF13B8CC}"/>
                </a:ext>
              </a:extLst>
            </p:cNvPr>
            <p:cNvCxnSpPr>
              <a:cxnSpLocks/>
            </p:cNvCxnSpPr>
            <p:nvPr/>
          </p:nvCxnSpPr>
          <p:spPr>
            <a:xfrm>
              <a:off x="4460177" y="5491120"/>
              <a:ext cx="0" cy="1981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5" name="グループ化 24">
            <a:extLst>
              <a:ext uri="{FF2B5EF4-FFF2-40B4-BE49-F238E27FC236}">
                <a16:creationId xmlns:a16="http://schemas.microsoft.com/office/drawing/2014/main" id="{BDD9F198-C547-44BD-9F6F-7FC59ADD787A}"/>
              </a:ext>
            </a:extLst>
          </p:cNvPr>
          <p:cNvGrpSpPr>
            <a:grpSpLocks noChangeAspect="1"/>
          </p:cNvGrpSpPr>
          <p:nvPr/>
        </p:nvGrpSpPr>
        <p:grpSpPr>
          <a:xfrm>
            <a:off x="4961614" y="2242686"/>
            <a:ext cx="1299316" cy="2767428"/>
            <a:chOff x="5960111" y="1995487"/>
            <a:chExt cx="1818664" cy="3873592"/>
          </a:xfrm>
        </p:grpSpPr>
        <p:grpSp>
          <p:nvGrpSpPr>
            <p:cNvPr id="14" name="グループ化 13">
              <a:extLst>
                <a:ext uri="{FF2B5EF4-FFF2-40B4-BE49-F238E27FC236}">
                  <a16:creationId xmlns:a16="http://schemas.microsoft.com/office/drawing/2014/main" id="{6C53BF76-7376-4454-AF8E-FE47C6BF831A}"/>
                </a:ext>
              </a:extLst>
            </p:cNvPr>
            <p:cNvGrpSpPr/>
            <p:nvPr/>
          </p:nvGrpSpPr>
          <p:grpSpPr>
            <a:xfrm>
              <a:off x="5960313" y="1995487"/>
              <a:ext cx="1812774" cy="3759718"/>
              <a:chOff x="7044002" y="1805796"/>
              <a:chExt cx="1924639" cy="4213832"/>
            </a:xfrm>
          </p:grpSpPr>
          <p:pic>
            <p:nvPicPr>
              <p:cNvPr id="15" name="図 14">
                <a:hlinkClick r:id="rId12"/>
                <a:extLst>
                  <a:ext uri="{FF2B5EF4-FFF2-40B4-BE49-F238E27FC236}">
                    <a16:creationId xmlns:a16="http://schemas.microsoft.com/office/drawing/2014/main" id="{D474E4E2-FC2B-4D6F-9D6D-8EC6562B3A28}"/>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7044002" y="1805796"/>
                <a:ext cx="1924639" cy="4213832"/>
              </a:xfrm>
              <a:prstGeom prst="rect">
                <a:avLst/>
              </a:prstGeom>
              <a:ln w="6350">
                <a:solidFill>
                  <a:schemeClr val="bg1">
                    <a:lumMod val="50000"/>
                  </a:schemeClr>
                </a:solidFill>
              </a:ln>
            </p:spPr>
          </p:pic>
          <p:sp>
            <p:nvSpPr>
              <p:cNvPr id="16" name="正方形/長方形 15">
                <a:extLst>
                  <a:ext uri="{FF2B5EF4-FFF2-40B4-BE49-F238E27FC236}">
                    <a16:creationId xmlns:a16="http://schemas.microsoft.com/office/drawing/2014/main" id="{1FCF12F6-6444-45A2-9342-82DA413655EA}"/>
                  </a:ext>
                </a:extLst>
              </p:cNvPr>
              <p:cNvSpPr/>
              <p:nvPr/>
            </p:nvSpPr>
            <p:spPr>
              <a:xfrm>
                <a:off x="8244000" y="2304000"/>
                <a:ext cx="483296" cy="432048"/>
              </a:xfrm>
              <a:prstGeom prst="rect">
                <a:avLst/>
              </a:prstGeom>
              <a:solidFill>
                <a:schemeClr val="bg1">
                  <a:lumMod val="6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chemeClr val="bg1">
                      <a:lumMod val="65000"/>
                    </a:schemeClr>
                  </a:solidFill>
                  <a:latin typeface="游ゴシック" panose="020B0400000000000000" pitchFamily="50" charset="-128"/>
                  <a:ea typeface="游ゴシック" panose="020B0400000000000000" pitchFamily="50" charset="-128"/>
                </a:endParaRPr>
              </a:p>
            </p:txBody>
          </p:sp>
        </p:grpSp>
        <p:sp>
          <p:nvSpPr>
            <p:cNvPr id="31" name="波線 30">
              <a:extLst>
                <a:ext uri="{FF2B5EF4-FFF2-40B4-BE49-F238E27FC236}">
                  <a16:creationId xmlns:a16="http://schemas.microsoft.com/office/drawing/2014/main" id="{35480CAA-3EA8-4365-99DF-915241AC1CFF}"/>
                </a:ext>
              </a:extLst>
            </p:cNvPr>
            <p:cNvSpPr/>
            <p:nvPr/>
          </p:nvSpPr>
          <p:spPr>
            <a:xfrm>
              <a:off x="5960313" y="5586657"/>
              <a:ext cx="1812774" cy="282422"/>
            </a:xfrm>
            <a:prstGeom prst="wave">
              <a:avLst>
                <a:gd name="adj1" fmla="val 20000"/>
                <a:gd name="adj2" fmla="val 0"/>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latin typeface="HGS明朝B" panose="02020800000000000000" pitchFamily="18" charset="-128"/>
                <a:ea typeface="HGS明朝B" panose="02020800000000000000" pitchFamily="18" charset="-128"/>
              </a:endParaRPr>
            </a:p>
          </p:txBody>
        </p:sp>
        <p:cxnSp>
          <p:nvCxnSpPr>
            <p:cNvPr id="32" name="直線コネクタ 31">
              <a:extLst>
                <a:ext uri="{FF2B5EF4-FFF2-40B4-BE49-F238E27FC236}">
                  <a16:creationId xmlns:a16="http://schemas.microsoft.com/office/drawing/2014/main" id="{91AF908C-AB48-4AE0-9D5A-6A5B4C165D8E}"/>
                </a:ext>
              </a:extLst>
            </p:cNvPr>
            <p:cNvCxnSpPr>
              <a:cxnSpLocks/>
            </p:cNvCxnSpPr>
            <p:nvPr/>
          </p:nvCxnSpPr>
          <p:spPr>
            <a:xfrm>
              <a:off x="5960111" y="5643520"/>
              <a:ext cx="0" cy="1981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8B03FD62-F2FF-4BCD-A360-219C65C653AB}"/>
                </a:ext>
              </a:extLst>
            </p:cNvPr>
            <p:cNvCxnSpPr>
              <a:cxnSpLocks/>
            </p:cNvCxnSpPr>
            <p:nvPr/>
          </p:nvCxnSpPr>
          <p:spPr>
            <a:xfrm>
              <a:off x="7778775" y="5647954"/>
              <a:ext cx="0" cy="1981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 name="スライド番号プレースホルダー 3">
            <a:extLst>
              <a:ext uri="{FF2B5EF4-FFF2-40B4-BE49-F238E27FC236}">
                <a16:creationId xmlns:a16="http://schemas.microsoft.com/office/drawing/2014/main" id="{846C4228-7F69-46BE-A3BE-1C41A2DD26B3}"/>
              </a:ext>
            </a:extLst>
          </p:cNvPr>
          <p:cNvSpPr>
            <a:spLocks noGrp="1"/>
          </p:cNvSpPr>
          <p:nvPr>
            <p:ph type="sldNum" sz="quarter" idx="12"/>
          </p:nvPr>
        </p:nvSpPr>
        <p:spPr/>
        <p:txBody>
          <a:bodyPr/>
          <a:lstStyle/>
          <a:p>
            <a:fld id="{82CE5A90-ABB9-C14A-86CE-4B9DFC0B3A0A}" type="slidenum">
              <a:rPr kumimoji="1" lang="ja-JP" altLang="en-US" smtClean="0"/>
              <a:pPr/>
              <a:t>14</a:t>
            </a:fld>
            <a:endParaRPr kumimoji="1" lang="ja-JP" altLang="en-US" dirty="0"/>
          </a:p>
        </p:txBody>
      </p:sp>
      <p:sp>
        <p:nvSpPr>
          <p:cNvPr id="34" name="Footer Placeholder 2">
            <a:extLst>
              <a:ext uri="{FF2B5EF4-FFF2-40B4-BE49-F238E27FC236}">
                <a16:creationId xmlns:a16="http://schemas.microsoft.com/office/drawing/2014/main" id="{2AD1601E-26E2-4E23-BD66-53E5C07767BA}"/>
              </a:ext>
            </a:extLst>
          </p:cNvPr>
          <p:cNvSpPr txBox="1">
            <a:spLocks/>
          </p:cNvSpPr>
          <p:nvPr/>
        </p:nvSpPr>
        <p:spPr>
          <a:xfrm>
            <a:off x="329783" y="6492875"/>
            <a:ext cx="8484433" cy="365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800" dirty="0"/>
              <a:t>This document may contain confidential and proprietary information to Nikkei Business Publications, Inc. Copyright © 2019</a:t>
            </a:r>
            <a:r>
              <a:rPr kumimoji="1" lang="ja-JP" altLang="en-US" sz="800" dirty="0"/>
              <a:t>　</a:t>
            </a:r>
            <a:r>
              <a:rPr kumimoji="1" lang="en-US" altLang="ja-JP" sz="800" dirty="0"/>
              <a:t>Nikkei Business Publications, Inc. All Rights Reserved.</a:t>
            </a:r>
            <a:r>
              <a:rPr kumimoji="1" lang="ja-JP" altLang="en-US" sz="800" dirty="0"/>
              <a:t>　　</a:t>
            </a:r>
          </a:p>
        </p:txBody>
      </p:sp>
    </p:spTree>
    <p:extLst>
      <p:ext uri="{BB962C8B-B14F-4D97-AF65-F5344CB8AC3E}">
        <p14:creationId xmlns:p14="http://schemas.microsoft.com/office/powerpoint/2010/main" val="760301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BDD092A-4A68-4C3E-AC9D-71F179294C37}"/>
              </a:ext>
            </a:extLst>
          </p:cNvPr>
          <p:cNvSpPr txBox="1"/>
          <p:nvPr/>
        </p:nvSpPr>
        <p:spPr>
          <a:xfrm>
            <a:off x="497541" y="266793"/>
            <a:ext cx="3729993" cy="369332"/>
          </a:xfrm>
          <a:prstGeom prst="rect">
            <a:avLst/>
          </a:prstGeom>
          <a:noFill/>
        </p:spPr>
        <p:txBody>
          <a:bodyPr wrap="square" rtlCol="0">
            <a:spAutoFit/>
          </a:bodyPr>
          <a:lstStyle/>
          <a:p>
            <a:r>
              <a:rPr lang="en-US" altLang="ja-JP" dirty="0">
                <a:latin typeface="Times New Roman" panose="02020603050405020304" pitchFamily="18" charset="0"/>
                <a:cs typeface="Times New Roman" panose="02020603050405020304" pitchFamily="18" charset="0"/>
              </a:rPr>
              <a:t>LUXE Interview</a:t>
            </a:r>
          </a:p>
        </p:txBody>
      </p:sp>
      <p:graphicFrame>
        <p:nvGraphicFramePr>
          <p:cNvPr id="3" name="表 2">
            <a:extLst>
              <a:ext uri="{FF2B5EF4-FFF2-40B4-BE49-F238E27FC236}">
                <a16:creationId xmlns:a16="http://schemas.microsoft.com/office/drawing/2014/main" id="{2275BB4E-CB59-4399-9100-402EA312D8BC}"/>
              </a:ext>
            </a:extLst>
          </p:cNvPr>
          <p:cNvGraphicFramePr>
            <a:graphicFrameLocks noGrp="1"/>
          </p:cNvGraphicFramePr>
          <p:nvPr>
            <p:extLst>
              <p:ext uri="{D42A27DB-BD31-4B8C-83A1-F6EECF244321}">
                <p14:modId xmlns:p14="http://schemas.microsoft.com/office/powerpoint/2010/main" val="30321806"/>
              </p:ext>
            </p:extLst>
          </p:nvPr>
        </p:nvGraphicFramePr>
        <p:xfrm>
          <a:off x="1125607" y="1499724"/>
          <a:ext cx="3233037" cy="4203578"/>
        </p:xfrm>
        <a:graphic>
          <a:graphicData uri="http://schemas.openxmlformats.org/drawingml/2006/table">
            <a:tbl>
              <a:tblPr firstRow="1">
                <a:tableStyleId>{8EC20E35-A176-4012-BC5E-935CFFF8708E}</a:tableStyleId>
              </a:tblPr>
              <a:tblGrid>
                <a:gridCol w="704035">
                  <a:extLst>
                    <a:ext uri="{9D8B030D-6E8A-4147-A177-3AD203B41FA5}">
                      <a16:colId xmlns:a16="http://schemas.microsoft.com/office/drawing/2014/main" val="2143631213"/>
                    </a:ext>
                  </a:extLst>
                </a:gridCol>
                <a:gridCol w="2529002">
                  <a:extLst>
                    <a:ext uri="{9D8B030D-6E8A-4147-A177-3AD203B41FA5}">
                      <a16:colId xmlns:a16="http://schemas.microsoft.com/office/drawing/2014/main" val="2683029098"/>
                    </a:ext>
                  </a:extLst>
                </a:gridCol>
              </a:tblGrid>
              <a:tr h="285918">
                <a:tc gridSpan="2">
                  <a:txBody>
                    <a:bodyPr/>
                    <a:lstStyle/>
                    <a:p>
                      <a:pPr algn="ctr" rtl="0" fontAlgn="ctr"/>
                      <a:r>
                        <a:rPr lang="en-US" altLang="ja-JP" sz="1100" u="none" strike="noStrike" dirty="0">
                          <a:effectLst/>
                          <a:latin typeface="Times New Roman" panose="02020603050405020304" pitchFamily="18" charset="0"/>
                          <a:ea typeface="+mn-ea"/>
                          <a:cs typeface="Times New Roman" panose="02020603050405020304" pitchFamily="18" charset="0"/>
                        </a:rPr>
                        <a:t>LUXE Interview</a:t>
                      </a:r>
                      <a:endParaRPr lang="ja-JP" altLang="en-US" sz="1100" b="1" i="0" u="none" strike="noStrike" dirty="0">
                        <a:solidFill>
                          <a:srgbClr val="000000"/>
                        </a:solidFill>
                        <a:effectLst/>
                        <a:latin typeface="Times New Roman" panose="02020603050405020304" pitchFamily="18" charset="0"/>
                        <a:ea typeface="+mn-ea"/>
                        <a:cs typeface="Times New Roman" panose="02020603050405020304" pitchFamily="18" charset="0"/>
                      </a:endParaRPr>
                    </a:p>
                  </a:txBody>
                  <a:tcPr marL="4892" marR="4892" marT="4892" marB="0" anchor="ctr">
                    <a:lnB w="12700" cap="flat" cmpd="sng" algn="ctr">
                      <a:solidFill>
                        <a:schemeClr val="bg1">
                          <a:lumMod val="65000"/>
                        </a:schemeClr>
                      </a:solidFill>
                      <a:prstDash val="solid"/>
                      <a:round/>
                      <a:headEnd type="none" w="med" len="med"/>
                      <a:tailEnd type="none" w="med" len="med"/>
                    </a:lnB>
                  </a:tcPr>
                </a:tc>
                <a:tc hMerge="1">
                  <a:txBody>
                    <a:bodyPr/>
                    <a:lstStyle/>
                    <a:p>
                      <a:pPr algn="ctr" rtl="0" fontAlgn="ct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522" marR="6522" marT="6522" marB="0" anchor="ctr"/>
                </a:tc>
                <a:extLst>
                  <a:ext uri="{0D108BD9-81ED-4DB2-BD59-A6C34878D82A}">
                    <a16:rowId xmlns:a16="http://schemas.microsoft.com/office/drawing/2014/main" val="752507801"/>
                  </a:ext>
                </a:extLst>
              </a:tr>
              <a:tr h="430410">
                <a:tc>
                  <a:txBody>
                    <a:bodyPr/>
                    <a:lstStyle/>
                    <a:p>
                      <a:pPr algn="ctr" rtl="0" fontAlgn="ctr"/>
                      <a:r>
                        <a:rPr lang="ja-JP" altLang="en-US" sz="1050" u="none" strike="noStrike" dirty="0">
                          <a:effectLst/>
                          <a:latin typeface="HGS明朝B" panose="02020800000000000000" pitchFamily="18" charset="-128"/>
                          <a:ea typeface="HGS明朝B" panose="02020800000000000000" pitchFamily="18" charset="-128"/>
                        </a:rPr>
                        <a:t>掲載期間</a:t>
                      </a:r>
                      <a:endParaRPr lang="ja-JP" altLang="en-US" sz="105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en-US" altLang="ja-JP" sz="1050" b="0" i="0" u="none" strike="noStrike" dirty="0">
                          <a:solidFill>
                            <a:srgbClr val="000000"/>
                          </a:solidFill>
                          <a:effectLst/>
                          <a:latin typeface="HGS明朝B" panose="02020800000000000000" pitchFamily="18" charset="-128"/>
                          <a:ea typeface="HGS明朝B" panose="02020800000000000000" pitchFamily="18" charset="-128"/>
                        </a:rPr>
                        <a:t>1</a:t>
                      </a: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ヶ月</a:t>
                      </a: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91226398"/>
                  </a:ext>
                </a:extLst>
              </a:tr>
              <a:tr h="430410">
                <a:tc>
                  <a:txBody>
                    <a:bodyPr/>
                    <a:lstStyle/>
                    <a:p>
                      <a:pPr algn="ctr" rtl="0" fontAlgn="ctr"/>
                      <a:r>
                        <a:rPr lang="ja-JP" altLang="en-US" sz="1050" u="none" strike="noStrike" dirty="0">
                          <a:effectLst/>
                          <a:latin typeface="HGS明朝B" panose="02020800000000000000" pitchFamily="18" charset="-128"/>
                          <a:ea typeface="HGS明朝B" panose="02020800000000000000" pitchFamily="18" charset="-128"/>
                        </a:rPr>
                        <a:t>掲載タイプ</a:t>
                      </a:r>
                      <a:endParaRPr lang="ja-JP" altLang="en-US" sz="105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ja-JP" altLang="en-US" sz="1050" u="none" strike="noStrike" dirty="0">
                          <a:effectLst/>
                          <a:latin typeface="HGS明朝B" panose="02020800000000000000" pitchFamily="18" charset="-128"/>
                          <a:ea typeface="HGS明朝B" panose="02020800000000000000" pitchFamily="18" charset="-128"/>
                        </a:rPr>
                        <a:t>期間保証</a:t>
                      </a:r>
                      <a:endParaRPr lang="ja-JP" altLang="en-US" sz="105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85196901"/>
                  </a:ext>
                </a:extLst>
              </a:tr>
              <a:tr h="430410">
                <a:tc>
                  <a:txBody>
                    <a:bodyPr/>
                    <a:lstStyle/>
                    <a:p>
                      <a:pPr algn="ctr" rtl="0" fontAlgn="ctr"/>
                      <a:r>
                        <a:rPr lang="ja-JP" altLang="en-US" sz="1050" u="none" strike="noStrike" dirty="0">
                          <a:effectLst/>
                          <a:latin typeface="HGS明朝B" panose="02020800000000000000" pitchFamily="18" charset="-128"/>
                          <a:ea typeface="HGS明朝B" panose="02020800000000000000" pitchFamily="18" charset="-128"/>
                        </a:rPr>
                        <a:t>想定</a:t>
                      </a:r>
                      <a:r>
                        <a:rPr lang="en-US" altLang="ja-JP" sz="1050" u="none" strike="noStrike" dirty="0">
                          <a:effectLst/>
                          <a:latin typeface="HGS明朝B" panose="02020800000000000000" pitchFamily="18" charset="-128"/>
                          <a:ea typeface="HGS明朝B" panose="02020800000000000000" pitchFamily="18" charset="-128"/>
                        </a:rPr>
                        <a:t>PV</a:t>
                      </a:r>
                      <a:endParaRPr lang="en-US" sz="105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en-US" sz="1050" u="none" strike="noStrike" dirty="0">
                          <a:effectLst/>
                          <a:latin typeface="HGS明朝B" panose="02020800000000000000" pitchFamily="18" charset="-128"/>
                          <a:ea typeface="HGS明朝B" panose="02020800000000000000" pitchFamily="18" charset="-128"/>
                        </a:rPr>
                        <a:t>3,000PV</a:t>
                      </a:r>
                      <a:r>
                        <a:rPr lang="ja-JP" altLang="en-US" sz="1050" u="none" strike="noStrike" dirty="0">
                          <a:effectLst/>
                          <a:latin typeface="HGS明朝B" panose="02020800000000000000" pitchFamily="18" charset="-128"/>
                          <a:ea typeface="HGS明朝B" panose="02020800000000000000" pitchFamily="18" charset="-128"/>
                        </a:rPr>
                        <a:t>想定</a:t>
                      </a:r>
                      <a:endParaRPr lang="en-US" sz="1050" u="none" strike="noStrike" dirty="0">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79165524"/>
                  </a:ext>
                </a:extLst>
              </a:tr>
              <a:tr h="430410">
                <a:tc>
                  <a:txBody>
                    <a:bodyPr/>
                    <a:lstStyle/>
                    <a:p>
                      <a:pPr algn="ctr" rtl="0" fontAlgn="ct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標準誘導</a:t>
                      </a:r>
                      <a:endParaRPr lang="en-US" altLang="ja-JP" sz="1050" b="0" i="0" u="none" strike="noStrike" dirty="0">
                        <a:solidFill>
                          <a:srgbClr val="000000"/>
                        </a:solidFill>
                        <a:effectLst/>
                        <a:latin typeface="HGS明朝B" panose="02020800000000000000" pitchFamily="18" charset="-128"/>
                        <a:ea typeface="HGS明朝B" panose="02020800000000000000" pitchFamily="18" charset="-128"/>
                      </a:endParaRPr>
                    </a:p>
                    <a:p>
                      <a:pPr algn="ctr" rtl="0" fontAlgn="ct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プラン</a:t>
                      </a:r>
                      <a:endParaRPr lang="en-US" sz="105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l" rtl="0" fontAlgn="ctr"/>
                      <a:r>
                        <a:rPr lang="ja-JP" altLang="en-US" sz="1050" u="none" strike="noStrike" dirty="0">
                          <a:effectLst/>
                          <a:latin typeface="HGS明朝B" panose="02020800000000000000" pitchFamily="18" charset="-128"/>
                          <a:ea typeface="HGS明朝B" panose="02020800000000000000" pitchFamily="18" charset="-128"/>
                        </a:rPr>
                        <a:t>　　　（１）</a:t>
                      </a:r>
                      <a:r>
                        <a:rPr lang="en-US" sz="1050" u="none" strike="noStrike" dirty="0" err="1">
                          <a:effectLst/>
                          <a:latin typeface="HGS明朝B" panose="02020800000000000000" pitchFamily="18" charset="-128"/>
                          <a:ea typeface="HGS明朝B" panose="02020800000000000000" pitchFamily="18" charset="-128"/>
                        </a:rPr>
                        <a:t>NikkeiLUXE</a:t>
                      </a:r>
                      <a:endParaRPr lang="en-US" sz="1050" u="none" strike="noStrike" dirty="0">
                        <a:effectLst/>
                        <a:latin typeface="HGS明朝B" panose="02020800000000000000" pitchFamily="18" charset="-128"/>
                        <a:ea typeface="HGS明朝B" panose="02020800000000000000" pitchFamily="18" charset="-128"/>
                      </a:endParaRPr>
                    </a:p>
                    <a:p>
                      <a:pPr algn="l" rtl="0" fontAlgn="ctr"/>
                      <a:r>
                        <a:rPr lang="ja-JP" altLang="en-US" sz="1050" u="none" strike="noStrike" dirty="0">
                          <a:effectLst/>
                          <a:latin typeface="HGS明朝B" panose="02020800000000000000" pitchFamily="18" charset="-128"/>
                          <a:ea typeface="HGS明朝B" panose="02020800000000000000" pitchFamily="18" charset="-128"/>
                        </a:rPr>
                        <a:t>　　　（２）日経グループメディア</a:t>
                      </a:r>
                      <a:endParaRPr lang="en-US" altLang="ja-JP" sz="1050" u="none" strike="noStrike" dirty="0">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03704625"/>
                  </a:ext>
                </a:extLst>
              </a:tr>
              <a:tr h="430410">
                <a:tc>
                  <a:txBody>
                    <a:bodyPr/>
                    <a:lstStyle/>
                    <a:p>
                      <a:pPr algn="ctr" rtl="0" fontAlgn="ctr"/>
                      <a:r>
                        <a:rPr lang="ja-JP" altLang="en-US" sz="1050" u="none" strike="noStrike" dirty="0">
                          <a:effectLst/>
                          <a:latin typeface="HGS明朝B" panose="02020800000000000000" pitchFamily="18" charset="-128"/>
                          <a:ea typeface="HGS明朝B" panose="02020800000000000000" pitchFamily="18" charset="-128"/>
                        </a:rPr>
                        <a:t>料金</a:t>
                      </a:r>
                      <a:endParaRPr lang="ja-JP" altLang="en-US" sz="105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en-US" altLang="ja-JP" sz="1050" u="none" strike="noStrike" dirty="0">
                          <a:effectLst/>
                          <a:latin typeface="HGS明朝B" panose="02020800000000000000" pitchFamily="18" charset="-128"/>
                          <a:ea typeface="HGS明朝B" panose="02020800000000000000" pitchFamily="18" charset="-128"/>
                        </a:rPr>
                        <a:t>1,000,000</a:t>
                      </a:r>
                      <a:r>
                        <a:rPr lang="ja-JP" altLang="en-US" sz="1050" u="none" strike="noStrike" dirty="0">
                          <a:effectLst/>
                          <a:latin typeface="HGS明朝B" panose="02020800000000000000" pitchFamily="18" charset="-128"/>
                          <a:ea typeface="HGS明朝B" panose="02020800000000000000" pitchFamily="18" charset="-128"/>
                        </a:rPr>
                        <a:t>円</a:t>
                      </a: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（制作費込み）</a:t>
                      </a: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505593593"/>
                  </a:ext>
                </a:extLst>
              </a:tr>
              <a:tr h="430410">
                <a:tc>
                  <a:txBody>
                    <a:bodyPr/>
                    <a:lstStyle/>
                    <a:p>
                      <a:pPr algn="ctr" rtl="0" fontAlgn="ctr"/>
                      <a:r>
                        <a:rPr lang="ja-JP" altLang="en-US" sz="1050" u="none" strike="noStrike" dirty="0">
                          <a:effectLst/>
                          <a:latin typeface="HGS明朝B" panose="02020800000000000000" pitchFamily="18" charset="-128"/>
                          <a:ea typeface="HGS明朝B" panose="02020800000000000000" pitchFamily="18" charset="-128"/>
                        </a:rPr>
                        <a:t>申込</a:t>
                      </a:r>
                      <a:endParaRPr lang="ja-JP" altLang="en-US" sz="105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約</a:t>
                      </a:r>
                      <a:r>
                        <a:rPr lang="en-US" altLang="ja-JP" sz="1050" b="0" i="0" u="none" strike="noStrike" dirty="0">
                          <a:solidFill>
                            <a:srgbClr val="000000"/>
                          </a:solidFill>
                          <a:effectLst/>
                          <a:latin typeface="HGS明朝B" panose="02020800000000000000" pitchFamily="18" charset="-128"/>
                          <a:ea typeface="HGS明朝B" panose="02020800000000000000" pitchFamily="18" charset="-128"/>
                        </a:rPr>
                        <a:t>45</a:t>
                      </a: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日前</a:t>
                      </a:r>
                    </a:p>
                  </a:txBody>
                  <a:tcPr marL="4892" marR="4892" marT="489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272849022"/>
                  </a:ext>
                </a:extLst>
              </a:tr>
              <a:tr h="370188">
                <a:tc gridSpan="2">
                  <a:txBody>
                    <a:bodyPr/>
                    <a:lstStyle/>
                    <a:p>
                      <a:pPr algn="l" rtl="0" fontAlgn="ctr"/>
                      <a:r>
                        <a:rPr lang="ja-JP" altLang="en-US" sz="1050" u="none" strike="noStrike" dirty="0">
                          <a:effectLst/>
                          <a:latin typeface="HGS明朝B" panose="02020800000000000000" pitchFamily="18" charset="-128"/>
                          <a:ea typeface="HGS明朝B" panose="02020800000000000000" pitchFamily="18" charset="-128"/>
                        </a:rPr>
                        <a:t>　</a:t>
                      </a:r>
                      <a:endParaRPr lang="en-US" altLang="ja-JP" sz="1050" u="none" strike="noStrike" dirty="0">
                        <a:effectLst/>
                        <a:latin typeface="HGS明朝B" panose="02020800000000000000" pitchFamily="18" charset="-128"/>
                        <a:ea typeface="HGS明朝B" panose="02020800000000000000" pitchFamily="18" charset="-128"/>
                      </a:endParaRPr>
                    </a:p>
                    <a:p>
                      <a:pPr algn="l" rtl="0" fontAlgn="ctr"/>
                      <a:r>
                        <a:rPr lang="ja-JP" altLang="en-US" sz="1050" u="none" strike="noStrike" dirty="0">
                          <a:effectLst/>
                          <a:latin typeface="HGS明朝B" panose="02020800000000000000" pitchFamily="18" charset="-128"/>
                          <a:ea typeface="HGS明朝B" panose="02020800000000000000" pitchFamily="18" charset="-128"/>
                        </a:rPr>
                        <a:t>　■リンクは</a:t>
                      </a:r>
                      <a:r>
                        <a:rPr lang="en-US" altLang="ja-JP" sz="1050" u="none" strike="noStrike" dirty="0">
                          <a:effectLst/>
                          <a:latin typeface="HGS明朝B" panose="02020800000000000000" pitchFamily="18" charset="-128"/>
                          <a:ea typeface="HGS明朝B" panose="02020800000000000000" pitchFamily="18" charset="-128"/>
                        </a:rPr>
                        <a:t>2</a:t>
                      </a:r>
                      <a:r>
                        <a:rPr lang="ja-JP" altLang="en-US" sz="1050" u="none" strike="noStrike" dirty="0">
                          <a:effectLst/>
                          <a:latin typeface="HGS明朝B" panose="02020800000000000000" pitchFamily="18" charset="-128"/>
                          <a:ea typeface="HGS明朝B" panose="02020800000000000000" pitchFamily="18" charset="-128"/>
                        </a:rPr>
                        <a:t>か所まで</a:t>
                      </a:r>
                      <a:endParaRPr lang="en-US" altLang="ja-JP" sz="1050" u="none" strike="noStrike" dirty="0">
                        <a:effectLst/>
                        <a:latin typeface="HGS明朝B" panose="02020800000000000000" pitchFamily="18" charset="-128"/>
                        <a:ea typeface="HGS明朝B" panose="02020800000000000000" pitchFamily="18" charset="-128"/>
                      </a:endParaRPr>
                    </a:p>
                  </a:txBody>
                  <a:tcPr marL="4892" marR="4892" marT="4892" marB="0" anchor="ctr">
                    <a:lnT w="12700" cap="flat" cmpd="sng" algn="ctr">
                      <a:solidFill>
                        <a:schemeClr val="bg1">
                          <a:lumMod val="65000"/>
                        </a:schemeClr>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487867689"/>
                  </a:ext>
                </a:extLst>
              </a:tr>
              <a:tr h="708344">
                <a:tc gridSpan="2">
                  <a:txBody>
                    <a:bodyPr/>
                    <a:lstStyle/>
                    <a:p>
                      <a:pPr algn="l" rtl="0" fontAlgn="ct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　■標準誘導プラン以外につきましては、</a:t>
                      </a:r>
                      <a:endParaRPr lang="en-US" altLang="ja-JP" sz="1050" b="0" i="0" u="none" strike="noStrike" dirty="0">
                        <a:solidFill>
                          <a:srgbClr val="000000"/>
                        </a:solidFill>
                        <a:effectLst/>
                        <a:latin typeface="HGS明朝B" panose="02020800000000000000" pitchFamily="18" charset="-128"/>
                        <a:ea typeface="HGS明朝B" panose="02020800000000000000" pitchFamily="18" charset="-128"/>
                      </a:endParaRPr>
                    </a:p>
                    <a:p>
                      <a:pPr algn="l" rtl="0" fontAlgn="ct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　　別途お見積り申し上げます</a:t>
                      </a:r>
                      <a:endParaRPr lang="en-US" altLang="ja-JP" sz="1050" b="0" i="0" u="none" strike="noStrike" dirty="0">
                        <a:solidFill>
                          <a:srgbClr val="000000"/>
                        </a:solidFill>
                        <a:effectLst/>
                        <a:latin typeface="HGS明朝B" panose="02020800000000000000" pitchFamily="18" charset="-128"/>
                        <a:ea typeface="HGS明朝B" panose="02020800000000000000" pitchFamily="18" charset="-128"/>
                      </a:endParaRPr>
                    </a:p>
                    <a:p>
                      <a:pPr algn="l" rtl="0" fontAlgn="ct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　■商品画像は</a:t>
                      </a:r>
                      <a:r>
                        <a:rPr lang="en-US" altLang="ja-JP" sz="1050" b="0" i="0" u="none" strike="noStrike" dirty="0">
                          <a:solidFill>
                            <a:srgbClr val="000000"/>
                          </a:solidFill>
                          <a:effectLst/>
                          <a:latin typeface="HGS明朝B" panose="02020800000000000000" pitchFamily="18" charset="-128"/>
                          <a:ea typeface="HGS明朝B" panose="02020800000000000000" pitchFamily="18" charset="-128"/>
                        </a:rPr>
                        <a:t>1</a:t>
                      </a: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点まで</a:t>
                      </a:r>
                      <a:r>
                        <a:rPr lang="ja-JP" altLang="en-US" sz="1050" u="none" strike="noStrike" dirty="0">
                          <a:effectLst/>
                          <a:latin typeface="HGS明朝B" panose="02020800000000000000" pitchFamily="18" charset="-128"/>
                          <a:ea typeface="HGS明朝B" panose="02020800000000000000" pitchFamily="18" charset="-128"/>
                        </a:rPr>
                        <a:t>、原則撮影はありません</a:t>
                      </a:r>
                      <a:endParaRPr lang="en-US" altLang="ja-JP" sz="1050" u="none" strike="noStrike" dirty="0">
                        <a:effectLst/>
                        <a:latin typeface="HGS明朝B" panose="02020800000000000000" pitchFamily="18" charset="-128"/>
                        <a:ea typeface="HGS明朝B" panose="02020800000000000000" pitchFamily="18" charset="-128"/>
                      </a:endParaRPr>
                    </a:p>
                    <a:p>
                      <a:pPr algn="l" rtl="0" fontAlgn="ctr"/>
                      <a:r>
                        <a:rPr lang="ja-JP" altLang="en-US" sz="1050" u="none" strike="noStrike" dirty="0">
                          <a:effectLst/>
                          <a:latin typeface="HGS明朝B" panose="02020800000000000000" pitchFamily="18" charset="-128"/>
                          <a:ea typeface="HGS明朝B" panose="02020800000000000000" pitchFamily="18" charset="-128"/>
                        </a:rPr>
                        <a:t>　　予めご理解のほどよろしくお願いいたします</a:t>
                      </a:r>
                      <a:endParaRPr lang="en-US" altLang="ja-JP" sz="1050" b="0" i="0" u="none" strike="noStrike" dirty="0">
                        <a:solidFill>
                          <a:srgbClr val="000000"/>
                        </a:solidFill>
                        <a:effectLst/>
                        <a:latin typeface="HGS明朝B" panose="02020800000000000000" pitchFamily="18" charset="-128"/>
                        <a:ea typeface="HGS明朝B" panose="02020800000000000000" pitchFamily="18" charset="-128"/>
                      </a:endParaRPr>
                    </a:p>
                    <a:p>
                      <a:pPr algn="l" rtl="0" fontAlgn="ct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　　取材はインタビュイーの会社内にて行います</a:t>
                      </a:r>
                      <a:endParaRPr lang="en-US" altLang="ja-JP" sz="1050" b="0" i="0" u="none" strike="noStrike" dirty="0">
                        <a:solidFill>
                          <a:srgbClr val="000000"/>
                        </a:solidFill>
                        <a:effectLst/>
                        <a:latin typeface="HGS明朝B" panose="02020800000000000000" pitchFamily="18" charset="-128"/>
                        <a:ea typeface="HGS明朝B" panose="02020800000000000000" pitchFamily="18" charset="-128"/>
                      </a:endParaRPr>
                    </a:p>
                    <a:p>
                      <a:pPr algn="l" rtl="0" fontAlgn="ctr"/>
                      <a:endParaRPr lang="ja-JP" altLang="en-US" sz="105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4892" marB="0" anchor="ctr"/>
                </a:tc>
                <a:tc hMerge="1">
                  <a:txBody>
                    <a:bodyPr/>
                    <a:lstStyle/>
                    <a:p>
                      <a:endParaRPr kumimoji="1" lang="ja-JP" altLang="en-US"/>
                    </a:p>
                  </a:txBody>
                  <a:tcPr/>
                </a:tc>
                <a:extLst>
                  <a:ext uri="{0D108BD9-81ED-4DB2-BD59-A6C34878D82A}">
                    <a16:rowId xmlns:a16="http://schemas.microsoft.com/office/drawing/2014/main" val="1467759215"/>
                  </a:ext>
                </a:extLst>
              </a:tr>
            </a:tbl>
          </a:graphicData>
        </a:graphic>
      </p:graphicFrame>
      <p:sp>
        <p:nvSpPr>
          <p:cNvPr id="17" name="テキスト ボックス 16">
            <a:extLst>
              <a:ext uri="{FF2B5EF4-FFF2-40B4-BE49-F238E27FC236}">
                <a16:creationId xmlns:a16="http://schemas.microsoft.com/office/drawing/2014/main" id="{E8CC6C6C-C5C6-4103-93F6-CFD66E54F6E1}"/>
              </a:ext>
            </a:extLst>
          </p:cNvPr>
          <p:cNvSpPr txBox="1"/>
          <p:nvPr/>
        </p:nvSpPr>
        <p:spPr>
          <a:xfrm>
            <a:off x="623929" y="826595"/>
            <a:ext cx="7842648" cy="600164"/>
          </a:xfrm>
          <a:prstGeom prst="rect">
            <a:avLst/>
          </a:prstGeom>
          <a:noFill/>
        </p:spPr>
        <p:txBody>
          <a:bodyPr wrap="square" rtlCol="0">
            <a:spAutoFit/>
          </a:bodyPr>
          <a:lstStyle/>
          <a:p>
            <a:pPr algn="ctr"/>
            <a:r>
              <a:rPr lang="en-US" altLang="ja-JP" sz="1100" dirty="0">
                <a:latin typeface="HGS明朝B" panose="02020800000000000000" pitchFamily="18" charset="-128"/>
                <a:ea typeface="HGS明朝B" panose="02020800000000000000" pitchFamily="18" charset="-128"/>
              </a:rPr>
              <a:t>NikkeiLUXE</a:t>
            </a:r>
            <a:r>
              <a:rPr lang="ja-JP" altLang="en-US" sz="1100" dirty="0">
                <a:latin typeface="HGS明朝B" panose="02020800000000000000" pitchFamily="18" charset="-128"/>
                <a:ea typeface="HGS明朝B" panose="02020800000000000000" pitchFamily="18" charset="-128"/>
              </a:rPr>
              <a:t>には、日経ビジネスや日経電子版など、日本有数のビジネスメディアからもユーザーが多く訪問します</a:t>
            </a:r>
          </a:p>
          <a:p>
            <a:pPr algn="ctr"/>
            <a:r>
              <a:rPr lang="en-US" altLang="ja-JP" sz="1100" dirty="0">
                <a:latin typeface="HGS明朝B" panose="02020800000000000000" pitchFamily="18" charset="-128"/>
                <a:ea typeface="HGS明朝B" panose="02020800000000000000" pitchFamily="18" charset="-128"/>
              </a:rPr>
              <a:t>CEO</a:t>
            </a:r>
            <a:r>
              <a:rPr lang="ja-JP" altLang="en-US" sz="1100" dirty="0">
                <a:latin typeface="HGS明朝B" panose="02020800000000000000" pitchFamily="18" charset="-128"/>
                <a:ea typeface="HGS明朝B" panose="02020800000000000000" pitchFamily="18" charset="-128"/>
              </a:rPr>
              <a:t>の来日時など、企業のトップが自社ビジョン・ポリシーなどを語る「トップインタビュー」も</a:t>
            </a:r>
            <a:endParaRPr lang="en-US" altLang="ja-JP" sz="1100" dirty="0">
              <a:latin typeface="HGS明朝B" panose="02020800000000000000" pitchFamily="18" charset="-128"/>
              <a:ea typeface="HGS明朝B" panose="02020800000000000000" pitchFamily="18" charset="-128"/>
            </a:endParaRPr>
          </a:p>
          <a:p>
            <a:pPr algn="ctr"/>
            <a:r>
              <a:rPr lang="ja-JP" altLang="en-US" sz="1100" dirty="0">
                <a:latin typeface="HGS明朝B" panose="02020800000000000000" pitchFamily="18" charset="-128"/>
                <a:ea typeface="HGS明朝B" panose="02020800000000000000" pitchFamily="18" charset="-128"/>
              </a:rPr>
              <a:t>高いクオリティで制作し、ビジネスパーソンを多く誘導します</a:t>
            </a:r>
          </a:p>
        </p:txBody>
      </p:sp>
      <p:cxnSp>
        <p:nvCxnSpPr>
          <p:cNvPr id="31" name="直線コネクタ 30">
            <a:extLst>
              <a:ext uri="{FF2B5EF4-FFF2-40B4-BE49-F238E27FC236}">
                <a16:creationId xmlns:a16="http://schemas.microsoft.com/office/drawing/2014/main" id="{E1587A1B-FEB0-4C41-A445-8B4A56D0845E}"/>
              </a:ext>
            </a:extLst>
          </p:cNvPr>
          <p:cNvCxnSpPr>
            <a:cxnSpLocks/>
          </p:cNvCxnSpPr>
          <p:nvPr/>
        </p:nvCxnSpPr>
        <p:spPr>
          <a:xfrm>
            <a:off x="5221298" y="5028481"/>
            <a:ext cx="0" cy="162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9B65BADA-4563-43DD-8491-517CDB08DBEA}"/>
              </a:ext>
            </a:extLst>
          </p:cNvPr>
          <p:cNvCxnSpPr>
            <a:cxnSpLocks/>
          </p:cNvCxnSpPr>
          <p:nvPr/>
        </p:nvCxnSpPr>
        <p:spPr>
          <a:xfrm>
            <a:off x="5133168" y="4911217"/>
            <a:ext cx="0" cy="162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042B4136-AC99-49B6-A89B-6A636C774C4F}"/>
              </a:ext>
            </a:extLst>
          </p:cNvPr>
          <p:cNvCxnSpPr>
            <a:cxnSpLocks/>
          </p:cNvCxnSpPr>
          <p:nvPr/>
        </p:nvCxnSpPr>
        <p:spPr>
          <a:xfrm>
            <a:off x="6738321" y="5143565"/>
            <a:ext cx="0" cy="1312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6EAAF702-D03B-41B4-BBC6-B6E9278F2913}"/>
              </a:ext>
            </a:extLst>
          </p:cNvPr>
          <p:cNvCxnSpPr>
            <a:cxnSpLocks/>
          </p:cNvCxnSpPr>
          <p:nvPr/>
        </p:nvCxnSpPr>
        <p:spPr>
          <a:xfrm>
            <a:off x="7565310" y="5147817"/>
            <a:ext cx="0" cy="1312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7" name="グループ化 66">
            <a:extLst>
              <a:ext uri="{FF2B5EF4-FFF2-40B4-BE49-F238E27FC236}">
                <a16:creationId xmlns:a16="http://schemas.microsoft.com/office/drawing/2014/main" id="{1B4569BE-D151-4A93-A57B-604631F62A30}"/>
              </a:ext>
            </a:extLst>
          </p:cNvPr>
          <p:cNvGrpSpPr>
            <a:grpSpLocks noChangeAspect="1"/>
          </p:cNvGrpSpPr>
          <p:nvPr/>
        </p:nvGrpSpPr>
        <p:grpSpPr>
          <a:xfrm>
            <a:off x="4913027" y="1848852"/>
            <a:ext cx="2852647" cy="3928399"/>
            <a:chOff x="6936416" y="1352240"/>
            <a:chExt cx="3313570" cy="4563144"/>
          </a:xfrm>
        </p:grpSpPr>
        <p:grpSp>
          <p:nvGrpSpPr>
            <p:cNvPr id="62" name="グループ化 61">
              <a:extLst>
                <a:ext uri="{FF2B5EF4-FFF2-40B4-BE49-F238E27FC236}">
                  <a16:creationId xmlns:a16="http://schemas.microsoft.com/office/drawing/2014/main" id="{C4DFCEA7-3186-4602-80D9-F2C5138ADE58}"/>
                </a:ext>
              </a:extLst>
            </p:cNvPr>
            <p:cNvGrpSpPr/>
            <p:nvPr/>
          </p:nvGrpSpPr>
          <p:grpSpPr>
            <a:xfrm>
              <a:off x="6936416" y="1352240"/>
              <a:ext cx="3313570" cy="4563144"/>
              <a:chOff x="6835790" y="1400795"/>
              <a:chExt cx="3313570" cy="4563144"/>
            </a:xfrm>
          </p:grpSpPr>
          <p:pic>
            <p:nvPicPr>
              <p:cNvPr id="34" name="図 33" descr="スクリーンショット が含まれている画像&#10;&#10;非常に高い精度で生成された説明">
                <a:hlinkClick r:id="rId2"/>
                <a:extLst>
                  <a:ext uri="{FF2B5EF4-FFF2-40B4-BE49-F238E27FC236}">
                    <a16:creationId xmlns:a16="http://schemas.microsoft.com/office/drawing/2014/main" id="{C82349FE-7DD6-45BA-9FF6-1FC388E868DB}"/>
                  </a:ext>
                </a:extLst>
              </p:cNvPr>
              <p:cNvPicPr>
                <a:picLocks noChangeAspect="1"/>
              </p:cNvPicPr>
              <p:nvPr/>
            </p:nvPicPr>
            <p:blipFill rotWithShape="1">
              <a:blip r:embed="rId3"/>
              <a:srcRect r="363" b="47346"/>
              <a:stretch/>
            </p:blipFill>
            <p:spPr>
              <a:xfrm>
                <a:off x="6840558" y="1400795"/>
                <a:ext cx="2265364" cy="4046038"/>
              </a:xfrm>
              <a:prstGeom prst="rect">
                <a:avLst/>
              </a:prstGeom>
              <a:ln>
                <a:solidFill>
                  <a:schemeClr val="bg1">
                    <a:lumMod val="65000"/>
                  </a:schemeClr>
                </a:solidFill>
              </a:ln>
            </p:spPr>
          </p:pic>
          <p:sp>
            <p:nvSpPr>
              <p:cNvPr id="37" name="正方形/長方形 36">
                <a:extLst>
                  <a:ext uri="{FF2B5EF4-FFF2-40B4-BE49-F238E27FC236}">
                    <a16:creationId xmlns:a16="http://schemas.microsoft.com/office/drawing/2014/main" id="{89122227-9A6C-4350-AD5E-6202B4064C13}"/>
                  </a:ext>
                </a:extLst>
              </p:cNvPr>
              <p:cNvSpPr/>
              <p:nvPr/>
            </p:nvSpPr>
            <p:spPr>
              <a:xfrm>
                <a:off x="7065608" y="1996606"/>
                <a:ext cx="1823085" cy="1005594"/>
              </a:xfrm>
              <a:prstGeom prst="rect">
                <a:avLst/>
              </a:prstGeom>
              <a:solidFill>
                <a:schemeClr val="bg1">
                  <a:lumMod val="6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chemeClr val="bg1">
                      <a:lumMod val="65000"/>
                    </a:schemeClr>
                  </a:solidFill>
                  <a:latin typeface="游ゴシック" panose="020B0400000000000000" pitchFamily="50" charset="-128"/>
                  <a:ea typeface="游ゴシック" panose="020B0400000000000000" pitchFamily="50" charset="-128"/>
                </a:endParaRPr>
              </a:p>
            </p:txBody>
          </p:sp>
          <p:sp>
            <p:nvSpPr>
              <p:cNvPr id="47" name="正方形/長方形 46">
                <a:extLst>
                  <a:ext uri="{FF2B5EF4-FFF2-40B4-BE49-F238E27FC236}">
                    <a16:creationId xmlns:a16="http://schemas.microsoft.com/office/drawing/2014/main" id="{5EE26DDA-9109-4B3D-9589-5FC9910DAE75}"/>
                  </a:ext>
                </a:extLst>
              </p:cNvPr>
              <p:cNvSpPr/>
              <p:nvPr/>
            </p:nvSpPr>
            <p:spPr>
              <a:xfrm>
                <a:off x="8347646" y="3384808"/>
                <a:ext cx="636773" cy="1262247"/>
              </a:xfrm>
              <a:prstGeom prst="rect">
                <a:avLst/>
              </a:prstGeom>
              <a:solidFill>
                <a:schemeClr val="bg1">
                  <a:lumMod val="6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chemeClr val="bg1">
                      <a:lumMod val="65000"/>
                    </a:schemeClr>
                  </a:solidFill>
                  <a:latin typeface="游ゴシック" panose="020B0400000000000000" pitchFamily="50" charset="-128"/>
                  <a:ea typeface="游ゴシック" panose="020B0400000000000000" pitchFamily="50" charset="-128"/>
                </a:endParaRPr>
              </a:p>
            </p:txBody>
          </p:sp>
          <p:sp>
            <p:nvSpPr>
              <p:cNvPr id="48" name="波線 47">
                <a:extLst>
                  <a:ext uri="{FF2B5EF4-FFF2-40B4-BE49-F238E27FC236}">
                    <a16:creationId xmlns:a16="http://schemas.microsoft.com/office/drawing/2014/main" id="{CB95E7A3-751A-4C13-A18C-0851A88CA0F4}"/>
                  </a:ext>
                </a:extLst>
              </p:cNvPr>
              <p:cNvSpPr/>
              <p:nvPr/>
            </p:nvSpPr>
            <p:spPr>
              <a:xfrm>
                <a:off x="6840558" y="5351379"/>
                <a:ext cx="2265364" cy="367743"/>
              </a:xfrm>
              <a:prstGeom prst="wave">
                <a:avLst>
                  <a:gd name="adj1" fmla="val 20000"/>
                  <a:gd name="adj2" fmla="val 0"/>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cxnSp>
            <p:nvCxnSpPr>
              <p:cNvPr id="51" name="直線コネクタ 50">
                <a:extLst>
                  <a:ext uri="{FF2B5EF4-FFF2-40B4-BE49-F238E27FC236}">
                    <a16:creationId xmlns:a16="http://schemas.microsoft.com/office/drawing/2014/main" id="{48F3BB8C-F3D4-4430-B532-9C372625FF55}"/>
                  </a:ext>
                </a:extLst>
              </p:cNvPr>
              <p:cNvCxnSpPr>
                <a:cxnSpLocks/>
              </p:cNvCxnSpPr>
              <p:nvPr/>
            </p:nvCxnSpPr>
            <p:spPr>
              <a:xfrm>
                <a:off x="6835790" y="5431593"/>
                <a:ext cx="0" cy="2382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7D84AC45-AEDD-4C06-BC4C-7D9DDD6DED1B}"/>
                  </a:ext>
                </a:extLst>
              </p:cNvPr>
              <p:cNvCxnSpPr>
                <a:cxnSpLocks/>
              </p:cNvCxnSpPr>
              <p:nvPr/>
            </p:nvCxnSpPr>
            <p:spPr>
              <a:xfrm>
                <a:off x="8968123" y="5727437"/>
                <a:ext cx="0" cy="17499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9B6A6B03-1505-4349-9420-24C177C59908}"/>
                  </a:ext>
                </a:extLst>
              </p:cNvPr>
              <p:cNvCxnSpPr>
                <a:cxnSpLocks/>
              </p:cNvCxnSpPr>
              <p:nvPr/>
            </p:nvCxnSpPr>
            <p:spPr>
              <a:xfrm>
                <a:off x="10070775" y="5733106"/>
                <a:ext cx="0" cy="17499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0" name="図 39" descr="スクリーンショット が含まれている画像&#10;&#10;非常に高い精度で生成された説明">
                <a:extLst>
                  <a:ext uri="{FF2B5EF4-FFF2-40B4-BE49-F238E27FC236}">
                    <a16:creationId xmlns:a16="http://schemas.microsoft.com/office/drawing/2014/main" id="{37ED1B88-C719-4E3C-9160-867B93432B4B}"/>
                  </a:ext>
                </a:extLst>
              </p:cNvPr>
              <p:cNvPicPr>
                <a:picLocks noChangeAspect="1"/>
              </p:cNvPicPr>
              <p:nvPr/>
            </p:nvPicPr>
            <p:blipFill rotWithShape="1">
              <a:blip r:embed="rId4"/>
              <a:srcRect l="-600" t="-1" r="153" b="74105"/>
              <a:stretch/>
            </p:blipFill>
            <p:spPr>
              <a:xfrm>
                <a:off x="9068739" y="1523178"/>
                <a:ext cx="1076374" cy="4339101"/>
              </a:xfrm>
              <a:prstGeom prst="rect">
                <a:avLst/>
              </a:prstGeom>
              <a:ln>
                <a:solidFill>
                  <a:schemeClr val="bg1">
                    <a:lumMod val="65000"/>
                  </a:schemeClr>
                </a:solidFill>
              </a:ln>
            </p:spPr>
          </p:pic>
          <p:sp>
            <p:nvSpPr>
              <p:cNvPr id="49" name="正方形/長方形 48">
                <a:extLst>
                  <a:ext uri="{FF2B5EF4-FFF2-40B4-BE49-F238E27FC236}">
                    <a16:creationId xmlns:a16="http://schemas.microsoft.com/office/drawing/2014/main" id="{05BE0E91-B259-4D84-996B-3B1BB2AC207A}"/>
                  </a:ext>
                </a:extLst>
              </p:cNvPr>
              <p:cNvSpPr/>
              <p:nvPr/>
            </p:nvSpPr>
            <p:spPr>
              <a:xfrm>
                <a:off x="9068739" y="1793755"/>
                <a:ext cx="1076374" cy="622782"/>
              </a:xfrm>
              <a:prstGeom prst="rect">
                <a:avLst/>
              </a:prstGeom>
              <a:solidFill>
                <a:schemeClr val="bg1">
                  <a:lumMod val="6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chemeClr val="bg1">
                      <a:lumMod val="65000"/>
                    </a:schemeClr>
                  </a:solidFill>
                  <a:latin typeface="游ゴシック" panose="020B0400000000000000" pitchFamily="50" charset="-128"/>
                  <a:ea typeface="游ゴシック" panose="020B0400000000000000" pitchFamily="50" charset="-128"/>
                </a:endParaRPr>
              </a:p>
            </p:txBody>
          </p:sp>
          <p:sp>
            <p:nvSpPr>
              <p:cNvPr id="50" name="波線 49">
                <a:extLst>
                  <a:ext uri="{FF2B5EF4-FFF2-40B4-BE49-F238E27FC236}">
                    <a16:creationId xmlns:a16="http://schemas.microsoft.com/office/drawing/2014/main" id="{003056EF-B3F4-45AE-8334-3E9FA702D51B}"/>
                  </a:ext>
                </a:extLst>
              </p:cNvPr>
              <p:cNvSpPr/>
              <p:nvPr/>
            </p:nvSpPr>
            <p:spPr>
              <a:xfrm>
                <a:off x="9068739" y="5700661"/>
                <a:ext cx="1080621" cy="263278"/>
              </a:xfrm>
              <a:prstGeom prst="wave">
                <a:avLst>
                  <a:gd name="adj1" fmla="val 20000"/>
                  <a:gd name="adj2" fmla="val 0"/>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grpSp>
        <p:cxnSp>
          <p:nvCxnSpPr>
            <p:cNvPr id="64" name="直線コネクタ 63">
              <a:extLst>
                <a:ext uri="{FF2B5EF4-FFF2-40B4-BE49-F238E27FC236}">
                  <a16:creationId xmlns:a16="http://schemas.microsoft.com/office/drawing/2014/main" id="{F0D0A29E-0171-45AC-943A-8FC777432074}"/>
                </a:ext>
              </a:extLst>
            </p:cNvPr>
            <p:cNvCxnSpPr>
              <a:cxnSpLocks/>
            </p:cNvCxnSpPr>
            <p:nvPr/>
          </p:nvCxnSpPr>
          <p:spPr>
            <a:xfrm>
              <a:off x="9169365" y="5710432"/>
              <a:ext cx="0" cy="17964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7E624AF9-80C8-4C01-9255-C292177A571B}"/>
                </a:ext>
              </a:extLst>
            </p:cNvPr>
            <p:cNvCxnSpPr>
              <a:cxnSpLocks/>
            </p:cNvCxnSpPr>
            <p:nvPr/>
          </p:nvCxnSpPr>
          <p:spPr>
            <a:xfrm>
              <a:off x="10249986" y="5720756"/>
              <a:ext cx="0" cy="17964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 name="スライド番号プレースホルダー 3">
            <a:extLst>
              <a:ext uri="{FF2B5EF4-FFF2-40B4-BE49-F238E27FC236}">
                <a16:creationId xmlns:a16="http://schemas.microsoft.com/office/drawing/2014/main" id="{0516F829-C679-47A8-8EBB-986C77AC2E63}"/>
              </a:ext>
            </a:extLst>
          </p:cNvPr>
          <p:cNvSpPr>
            <a:spLocks noGrp="1"/>
          </p:cNvSpPr>
          <p:nvPr>
            <p:ph type="sldNum" sz="quarter" idx="12"/>
          </p:nvPr>
        </p:nvSpPr>
        <p:spPr/>
        <p:txBody>
          <a:bodyPr/>
          <a:lstStyle/>
          <a:p>
            <a:fld id="{82CE5A90-ABB9-C14A-86CE-4B9DFC0B3A0A}" type="slidenum">
              <a:rPr kumimoji="1" lang="ja-JP" altLang="en-US" smtClean="0"/>
              <a:pPr/>
              <a:t>15</a:t>
            </a:fld>
            <a:endParaRPr kumimoji="1" lang="ja-JP" altLang="en-US" dirty="0"/>
          </a:p>
        </p:txBody>
      </p:sp>
      <p:sp>
        <p:nvSpPr>
          <p:cNvPr id="26" name="Footer Placeholder 2">
            <a:extLst>
              <a:ext uri="{FF2B5EF4-FFF2-40B4-BE49-F238E27FC236}">
                <a16:creationId xmlns:a16="http://schemas.microsoft.com/office/drawing/2014/main" id="{380C7DBA-8798-44FE-963D-3AB9EDE314E3}"/>
              </a:ext>
            </a:extLst>
          </p:cNvPr>
          <p:cNvSpPr txBox="1">
            <a:spLocks/>
          </p:cNvSpPr>
          <p:nvPr/>
        </p:nvSpPr>
        <p:spPr>
          <a:xfrm>
            <a:off x="329783" y="6492875"/>
            <a:ext cx="8484433" cy="365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800" dirty="0"/>
              <a:t>This document may contain confidential and proprietary information to Nikkei Business Publications, Inc. Copyright © 2019</a:t>
            </a:r>
            <a:r>
              <a:rPr kumimoji="1" lang="ja-JP" altLang="en-US" sz="800" dirty="0"/>
              <a:t>　</a:t>
            </a:r>
            <a:r>
              <a:rPr kumimoji="1" lang="en-US" altLang="ja-JP" sz="800" dirty="0"/>
              <a:t>Nikkei Business Publications, Inc. All Rights Reserved.</a:t>
            </a:r>
            <a:r>
              <a:rPr kumimoji="1" lang="ja-JP" altLang="en-US" sz="800" dirty="0"/>
              <a:t>　　</a:t>
            </a:r>
          </a:p>
        </p:txBody>
      </p:sp>
    </p:spTree>
    <p:extLst>
      <p:ext uri="{BB962C8B-B14F-4D97-AF65-F5344CB8AC3E}">
        <p14:creationId xmlns:p14="http://schemas.microsoft.com/office/powerpoint/2010/main" val="4109175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BDD092A-4A68-4C3E-AC9D-71F179294C37}"/>
              </a:ext>
            </a:extLst>
          </p:cNvPr>
          <p:cNvSpPr txBox="1"/>
          <p:nvPr/>
        </p:nvSpPr>
        <p:spPr>
          <a:xfrm>
            <a:off x="497541" y="315421"/>
            <a:ext cx="3729993" cy="369332"/>
          </a:xfrm>
          <a:prstGeom prst="rect">
            <a:avLst/>
          </a:prstGeom>
          <a:noFill/>
        </p:spPr>
        <p:txBody>
          <a:bodyPr wrap="square" rtlCol="0">
            <a:spAutoFit/>
          </a:bodyPr>
          <a:lstStyle/>
          <a:p>
            <a:r>
              <a:rPr lang="en-US" altLang="ja-JP" dirty="0">
                <a:latin typeface="Times New Roman" panose="02020603050405020304" pitchFamily="18" charset="0"/>
                <a:cs typeface="Times New Roman" panose="02020603050405020304" pitchFamily="18" charset="0"/>
              </a:rPr>
              <a:t>LUXE Information</a:t>
            </a:r>
          </a:p>
        </p:txBody>
      </p:sp>
      <p:sp>
        <p:nvSpPr>
          <p:cNvPr id="3" name="テキスト ボックス 2">
            <a:extLst>
              <a:ext uri="{FF2B5EF4-FFF2-40B4-BE49-F238E27FC236}">
                <a16:creationId xmlns:a16="http://schemas.microsoft.com/office/drawing/2014/main" id="{A5B201C9-37C1-462C-AEB2-31A4C87656B9}"/>
              </a:ext>
            </a:extLst>
          </p:cNvPr>
          <p:cNvSpPr txBox="1"/>
          <p:nvPr/>
        </p:nvSpPr>
        <p:spPr>
          <a:xfrm>
            <a:off x="2146369" y="839402"/>
            <a:ext cx="4851263" cy="415498"/>
          </a:xfrm>
          <a:prstGeom prst="rect">
            <a:avLst/>
          </a:prstGeom>
          <a:noFill/>
        </p:spPr>
        <p:txBody>
          <a:bodyPr wrap="square" rtlCol="0">
            <a:spAutoFit/>
          </a:bodyPr>
          <a:lstStyle/>
          <a:p>
            <a:pPr algn="ctr"/>
            <a:r>
              <a:rPr lang="ja-JP" altLang="en-US" sz="1050" dirty="0">
                <a:latin typeface="HGS明朝B" panose="02020800000000000000" pitchFamily="18" charset="-128"/>
                <a:ea typeface="HGS明朝B" panose="02020800000000000000" pitchFamily="18" charset="-128"/>
              </a:rPr>
              <a:t>コレクションやポップアップ、その他スポットのキャンペーンなど、</a:t>
            </a:r>
          </a:p>
          <a:p>
            <a:pPr algn="ctr"/>
            <a:r>
              <a:rPr lang="ja-JP" altLang="en-US" sz="1050" dirty="0">
                <a:latin typeface="HGS明朝B" panose="02020800000000000000" pitchFamily="18" charset="-128"/>
                <a:ea typeface="HGS明朝B" panose="02020800000000000000" pitchFamily="18" charset="-128"/>
              </a:rPr>
              <a:t>告知とサイトへのトラフィック増などにスピーディに対応したプランです</a:t>
            </a:r>
          </a:p>
        </p:txBody>
      </p:sp>
      <p:graphicFrame>
        <p:nvGraphicFramePr>
          <p:cNvPr id="4" name="表 3">
            <a:extLst>
              <a:ext uri="{FF2B5EF4-FFF2-40B4-BE49-F238E27FC236}">
                <a16:creationId xmlns:a16="http://schemas.microsoft.com/office/drawing/2014/main" id="{F2A93276-305F-4DE5-9629-E4807AC39E72}"/>
              </a:ext>
            </a:extLst>
          </p:cNvPr>
          <p:cNvGraphicFramePr>
            <a:graphicFrameLocks noGrp="1" noChangeAspect="1"/>
          </p:cNvGraphicFramePr>
          <p:nvPr>
            <p:extLst>
              <p:ext uri="{D42A27DB-BD31-4B8C-83A1-F6EECF244321}">
                <p14:modId xmlns:p14="http://schemas.microsoft.com/office/powerpoint/2010/main" val="3330511291"/>
              </p:ext>
            </p:extLst>
          </p:nvPr>
        </p:nvGraphicFramePr>
        <p:xfrm>
          <a:off x="898128" y="1516180"/>
          <a:ext cx="3183267" cy="4176461"/>
        </p:xfrm>
        <a:graphic>
          <a:graphicData uri="http://schemas.openxmlformats.org/drawingml/2006/table">
            <a:tbl>
              <a:tblPr firstRow="1">
                <a:tableStyleId>{8EC20E35-A176-4012-BC5E-935CFFF8708E}</a:tableStyleId>
              </a:tblPr>
              <a:tblGrid>
                <a:gridCol w="948738">
                  <a:extLst>
                    <a:ext uri="{9D8B030D-6E8A-4147-A177-3AD203B41FA5}">
                      <a16:colId xmlns:a16="http://schemas.microsoft.com/office/drawing/2014/main" val="2143631213"/>
                    </a:ext>
                  </a:extLst>
                </a:gridCol>
                <a:gridCol w="2234529">
                  <a:extLst>
                    <a:ext uri="{9D8B030D-6E8A-4147-A177-3AD203B41FA5}">
                      <a16:colId xmlns:a16="http://schemas.microsoft.com/office/drawing/2014/main" val="2683029098"/>
                    </a:ext>
                  </a:extLst>
                </a:gridCol>
              </a:tblGrid>
              <a:tr h="262576">
                <a:tc gridSpan="2">
                  <a:txBody>
                    <a:bodyPr/>
                    <a:lstStyle/>
                    <a:p>
                      <a:pPr algn="ctr" rtl="0" fontAlgn="ctr"/>
                      <a:r>
                        <a:rPr lang="en-US" altLang="ja-JP" sz="1100" u="none" strike="noStrike" dirty="0">
                          <a:effectLst/>
                          <a:latin typeface="Times New Roman" panose="02020603050405020304" pitchFamily="18" charset="0"/>
                          <a:ea typeface="HGS明朝B" panose="02020800000000000000" pitchFamily="18" charset="-128"/>
                          <a:cs typeface="Times New Roman" panose="02020603050405020304" pitchFamily="18" charset="0"/>
                        </a:rPr>
                        <a:t>LUXE Information</a:t>
                      </a:r>
                      <a:endParaRPr lang="ja-JP" altLang="en-US" sz="1100" b="1" i="0" u="none" strike="noStrike" dirty="0">
                        <a:solidFill>
                          <a:srgbClr val="000000"/>
                        </a:solidFill>
                        <a:effectLst/>
                        <a:latin typeface="Times New Roman" panose="02020603050405020304" pitchFamily="18" charset="0"/>
                        <a:ea typeface="HGS明朝B" panose="02020800000000000000" pitchFamily="18" charset="-128"/>
                        <a:cs typeface="Times New Roman" panose="02020603050405020304" pitchFamily="18" charset="0"/>
                      </a:endParaRPr>
                    </a:p>
                  </a:txBody>
                  <a:tcPr marL="4892" marR="4892" marT="6535" marB="0" anchor="ctr">
                    <a:lnB w="12700" cap="flat" cmpd="sng" algn="ctr">
                      <a:solidFill>
                        <a:schemeClr val="bg1">
                          <a:lumMod val="65000"/>
                        </a:schemeClr>
                      </a:solidFill>
                      <a:prstDash val="solid"/>
                      <a:round/>
                      <a:headEnd type="none" w="med" len="med"/>
                      <a:tailEnd type="none" w="med" len="med"/>
                    </a:lnB>
                  </a:tcPr>
                </a:tc>
                <a:tc hMerge="1">
                  <a:txBody>
                    <a:bodyPr/>
                    <a:lstStyle/>
                    <a:p>
                      <a:pPr algn="ctr" rtl="0" fontAlgn="ct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522" marR="6522" marT="6522" marB="0" anchor="ctr"/>
                </a:tc>
                <a:extLst>
                  <a:ext uri="{0D108BD9-81ED-4DB2-BD59-A6C34878D82A}">
                    <a16:rowId xmlns:a16="http://schemas.microsoft.com/office/drawing/2014/main" val="752507801"/>
                  </a:ext>
                </a:extLst>
              </a:tr>
              <a:tr h="395274">
                <a:tc>
                  <a:txBody>
                    <a:bodyPr/>
                    <a:lstStyle/>
                    <a:p>
                      <a:pPr algn="ctr" rtl="0" fontAlgn="ctr"/>
                      <a:r>
                        <a:rPr lang="ja-JP" altLang="en-US" sz="1050" u="none" strike="noStrike" dirty="0">
                          <a:effectLst/>
                          <a:latin typeface="HGS明朝B" panose="02020800000000000000" pitchFamily="18" charset="-128"/>
                          <a:ea typeface="HGS明朝B" panose="02020800000000000000" pitchFamily="18" charset="-128"/>
                        </a:rPr>
                        <a:t>掲載</a:t>
                      </a:r>
                      <a:endParaRPr lang="en-US" altLang="ja-JP" sz="1050" u="none" strike="noStrike" dirty="0">
                        <a:effectLst/>
                        <a:latin typeface="HGS明朝B" panose="02020800000000000000" pitchFamily="18" charset="-128"/>
                        <a:ea typeface="HGS明朝B" panose="02020800000000000000" pitchFamily="18" charset="-128"/>
                      </a:endParaRPr>
                    </a:p>
                    <a:p>
                      <a:pPr algn="ctr" rtl="0" fontAlgn="ctr"/>
                      <a:r>
                        <a:rPr lang="ja-JP" altLang="en-US" sz="1050" u="none" strike="noStrike" dirty="0">
                          <a:effectLst/>
                          <a:latin typeface="HGS明朝B" panose="02020800000000000000" pitchFamily="18" charset="-128"/>
                          <a:ea typeface="HGS明朝B" panose="02020800000000000000" pitchFamily="18" charset="-128"/>
                        </a:rPr>
                        <a:t>期間</a:t>
                      </a:r>
                      <a:endParaRPr lang="ja-JP" altLang="en-US" sz="105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5417"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en-US" altLang="ja-JP" sz="1050" b="0" i="0" u="none" strike="noStrike" dirty="0">
                          <a:solidFill>
                            <a:srgbClr val="000000"/>
                          </a:solidFill>
                          <a:effectLst/>
                          <a:latin typeface="HGS明朝B" panose="02020800000000000000" pitchFamily="18" charset="-128"/>
                          <a:ea typeface="HGS明朝B" panose="02020800000000000000" pitchFamily="18" charset="-128"/>
                        </a:rPr>
                        <a:t>1</a:t>
                      </a: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ヶ月</a:t>
                      </a:r>
                    </a:p>
                  </a:txBody>
                  <a:tcPr marL="4892" marR="4892" marT="5417"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91226398"/>
                  </a:ext>
                </a:extLst>
              </a:tr>
              <a:tr h="395274">
                <a:tc>
                  <a:txBody>
                    <a:bodyPr/>
                    <a:lstStyle/>
                    <a:p>
                      <a:pPr algn="ctr" rtl="0" fontAlgn="ctr"/>
                      <a:r>
                        <a:rPr lang="ja-JP" altLang="en-US" sz="1050" u="none" strike="noStrike" dirty="0">
                          <a:effectLst/>
                          <a:latin typeface="HGS明朝B" panose="02020800000000000000" pitchFamily="18" charset="-128"/>
                          <a:ea typeface="HGS明朝B" panose="02020800000000000000" pitchFamily="18" charset="-128"/>
                        </a:rPr>
                        <a:t>掲載</a:t>
                      </a:r>
                      <a:endParaRPr lang="en-US" altLang="ja-JP" sz="1050" u="none" strike="noStrike" dirty="0">
                        <a:effectLst/>
                        <a:latin typeface="HGS明朝B" panose="02020800000000000000" pitchFamily="18" charset="-128"/>
                        <a:ea typeface="HGS明朝B" panose="02020800000000000000" pitchFamily="18" charset="-128"/>
                      </a:endParaRPr>
                    </a:p>
                    <a:p>
                      <a:pPr algn="ctr" rtl="0" fontAlgn="ctr"/>
                      <a:r>
                        <a:rPr lang="ja-JP" altLang="en-US" sz="1050" u="none" strike="noStrike" dirty="0">
                          <a:effectLst/>
                          <a:latin typeface="HGS明朝B" panose="02020800000000000000" pitchFamily="18" charset="-128"/>
                          <a:ea typeface="HGS明朝B" panose="02020800000000000000" pitchFamily="18" charset="-128"/>
                        </a:rPr>
                        <a:t>タイプ</a:t>
                      </a:r>
                      <a:endParaRPr lang="ja-JP" altLang="en-US" sz="105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5417"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ja-JP" altLang="en-US" sz="1050" u="none" strike="noStrike" dirty="0">
                          <a:effectLst/>
                          <a:latin typeface="HGS明朝B" panose="02020800000000000000" pitchFamily="18" charset="-128"/>
                          <a:ea typeface="HGS明朝B" panose="02020800000000000000" pitchFamily="18" charset="-128"/>
                        </a:rPr>
                        <a:t>期間保証</a:t>
                      </a:r>
                      <a:endParaRPr lang="ja-JP" altLang="en-US" sz="105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5417"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85196901"/>
                  </a:ext>
                </a:extLst>
              </a:tr>
              <a:tr h="395274">
                <a:tc>
                  <a:txBody>
                    <a:bodyPr/>
                    <a:lstStyle/>
                    <a:p>
                      <a:pPr algn="ctr" rtl="0" fontAlgn="ctr"/>
                      <a:r>
                        <a:rPr lang="ja-JP" altLang="en-US" sz="1050" u="none" strike="noStrike" dirty="0">
                          <a:effectLst/>
                          <a:latin typeface="HGS明朝B" panose="02020800000000000000" pitchFamily="18" charset="-128"/>
                          <a:ea typeface="HGS明朝B" panose="02020800000000000000" pitchFamily="18" charset="-128"/>
                        </a:rPr>
                        <a:t>想定</a:t>
                      </a:r>
                      <a:r>
                        <a:rPr lang="en-US" altLang="ja-JP" sz="1050" u="none" strike="noStrike" dirty="0">
                          <a:effectLst/>
                          <a:latin typeface="HGS明朝B" panose="02020800000000000000" pitchFamily="18" charset="-128"/>
                          <a:ea typeface="HGS明朝B" panose="02020800000000000000" pitchFamily="18" charset="-128"/>
                        </a:rPr>
                        <a:t>PV</a:t>
                      </a:r>
                      <a:endParaRPr lang="en-US" sz="105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5417"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en-US" sz="1050" u="none" strike="noStrike" dirty="0">
                          <a:effectLst/>
                          <a:latin typeface="HGS明朝B" panose="02020800000000000000" pitchFamily="18" charset="-128"/>
                          <a:ea typeface="HGS明朝B" panose="02020800000000000000" pitchFamily="18" charset="-128"/>
                        </a:rPr>
                        <a:t>2,000PV</a:t>
                      </a:r>
                      <a:r>
                        <a:rPr lang="ja-JP" altLang="en-US" sz="1050" u="none" strike="noStrike" dirty="0">
                          <a:effectLst/>
                          <a:latin typeface="HGS明朝B" panose="02020800000000000000" pitchFamily="18" charset="-128"/>
                          <a:ea typeface="HGS明朝B" panose="02020800000000000000" pitchFamily="18" charset="-128"/>
                        </a:rPr>
                        <a:t>想定</a:t>
                      </a:r>
                      <a:endParaRPr lang="en-US" sz="1050" u="none" strike="noStrike" dirty="0">
                        <a:effectLst/>
                        <a:latin typeface="HGS明朝B" panose="02020800000000000000" pitchFamily="18" charset="-128"/>
                        <a:ea typeface="HGS明朝B" panose="02020800000000000000" pitchFamily="18" charset="-128"/>
                      </a:endParaRPr>
                    </a:p>
                  </a:txBody>
                  <a:tcPr marL="4892" marR="4892" marT="5417"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79165524"/>
                  </a:ext>
                </a:extLst>
              </a:tr>
              <a:tr h="395274">
                <a:tc>
                  <a:txBody>
                    <a:bodyPr/>
                    <a:lstStyle/>
                    <a:p>
                      <a:pPr algn="ctr" rtl="0" fontAlgn="ct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標準誘導</a:t>
                      </a:r>
                      <a:endParaRPr lang="en-US" altLang="ja-JP" sz="1050" b="0" i="0" u="none" strike="noStrike" dirty="0">
                        <a:solidFill>
                          <a:srgbClr val="000000"/>
                        </a:solidFill>
                        <a:effectLst/>
                        <a:latin typeface="HGS明朝B" panose="02020800000000000000" pitchFamily="18" charset="-128"/>
                        <a:ea typeface="HGS明朝B" panose="02020800000000000000" pitchFamily="18" charset="-128"/>
                      </a:endParaRPr>
                    </a:p>
                    <a:p>
                      <a:pPr algn="ctr" rtl="0" fontAlgn="ct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プラン</a:t>
                      </a:r>
                      <a:endParaRPr lang="en-US" sz="105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5417"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ja-JP" altLang="en-US" sz="1050" u="none" strike="noStrike" dirty="0">
                          <a:effectLst/>
                          <a:latin typeface="HGS明朝B" panose="02020800000000000000" pitchFamily="18" charset="-128"/>
                          <a:ea typeface="HGS明朝B" panose="02020800000000000000" pitchFamily="18" charset="-128"/>
                        </a:rPr>
                        <a:t>（１）</a:t>
                      </a:r>
                      <a:r>
                        <a:rPr lang="en-US" sz="1050" u="none" strike="noStrike" dirty="0" err="1">
                          <a:effectLst/>
                          <a:latin typeface="HGS明朝B" panose="02020800000000000000" pitchFamily="18" charset="-128"/>
                          <a:ea typeface="HGS明朝B" panose="02020800000000000000" pitchFamily="18" charset="-128"/>
                        </a:rPr>
                        <a:t>NikkeiLUXE</a:t>
                      </a:r>
                      <a:endParaRPr lang="en-US" sz="1050" u="none" strike="noStrike" dirty="0">
                        <a:effectLst/>
                        <a:latin typeface="HGS明朝B" panose="02020800000000000000" pitchFamily="18" charset="-128"/>
                        <a:ea typeface="HGS明朝B" panose="02020800000000000000" pitchFamily="18" charset="-128"/>
                      </a:endParaRPr>
                    </a:p>
                  </a:txBody>
                  <a:tcPr marL="4892" marR="4892" marT="5417"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03704625"/>
                  </a:ext>
                </a:extLst>
              </a:tr>
              <a:tr h="395274">
                <a:tc>
                  <a:txBody>
                    <a:bodyPr/>
                    <a:lstStyle/>
                    <a:p>
                      <a:pPr algn="ctr" rtl="0" fontAlgn="ctr"/>
                      <a:r>
                        <a:rPr lang="ja-JP" altLang="en-US" sz="1050" u="none" strike="noStrike" dirty="0">
                          <a:effectLst/>
                          <a:latin typeface="HGS明朝B" panose="02020800000000000000" pitchFamily="18" charset="-128"/>
                          <a:ea typeface="HGS明朝B" panose="02020800000000000000" pitchFamily="18" charset="-128"/>
                        </a:rPr>
                        <a:t>料金</a:t>
                      </a:r>
                      <a:endParaRPr lang="ja-JP" altLang="en-US" sz="1050" b="0" i="0" u="none" strike="noStrike" dirty="0">
                        <a:solidFill>
                          <a:srgbClr val="000000"/>
                        </a:solidFill>
                        <a:effectLst/>
                        <a:latin typeface="HGS明朝B" panose="02020800000000000000" pitchFamily="18" charset="-128"/>
                        <a:ea typeface="HGS明朝B" panose="02020800000000000000" pitchFamily="18" charset="-128"/>
                      </a:endParaRPr>
                    </a:p>
                  </a:txBody>
                  <a:tcPr marL="4892" marR="4892" marT="5417"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en-US" altLang="ja-JP" sz="1050" u="none" strike="noStrike" dirty="0">
                          <a:effectLst/>
                          <a:latin typeface="HGS明朝B" panose="02020800000000000000" pitchFamily="18" charset="-128"/>
                          <a:ea typeface="HGS明朝B" panose="02020800000000000000" pitchFamily="18" charset="-128"/>
                        </a:rPr>
                        <a:t>500,000</a:t>
                      </a:r>
                      <a:r>
                        <a:rPr lang="ja-JP" altLang="en-US" sz="1050" u="none" strike="noStrike" dirty="0">
                          <a:effectLst/>
                          <a:latin typeface="HGS明朝B" panose="02020800000000000000" pitchFamily="18" charset="-128"/>
                          <a:ea typeface="HGS明朝B" panose="02020800000000000000" pitchFamily="18" charset="-128"/>
                        </a:rPr>
                        <a:t>円</a:t>
                      </a: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（制作費込み）</a:t>
                      </a:r>
                    </a:p>
                  </a:txBody>
                  <a:tcPr marL="4892" marR="4892" marT="5417"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505593593"/>
                  </a:ext>
                </a:extLst>
              </a:tr>
              <a:tr h="395274">
                <a:tc>
                  <a:txBody>
                    <a:bodyPr/>
                    <a:lstStyle/>
                    <a:p>
                      <a:pPr algn="ctr" rtl="0" fontAlgn="ctr"/>
                      <a:r>
                        <a:rPr lang="ja-JP" altLang="en-US" sz="1050" u="none" strike="noStrike" dirty="0">
                          <a:effectLst/>
                          <a:latin typeface="HGS明朝B" panose="02020800000000000000" pitchFamily="18" charset="-128"/>
                          <a:ea typeface="HGS明朝B" panose="02020800000000000000" pitchFamily="18" charset="-128"/>
                        </a:rPr>
                        <a:t>申込</a:t>
                      </a:r>
                      <a:endParaRPr lang="en-US" altLang="ja-JP" sz="1050" u="none" strike="noStrike" dirty="0">
                        <a:effectLst/>
                        <a:latin typeface="HGS明朝B" panose="02020800000000000000" pitchFamily="18" charset="-128"/>
                        <a:ea typeface="HGS明朝B" panose="02020800000000000000" pitchFamily="18" charset="-128"/>
                      </a:endParaRPr>
                    </a:p>
                  </a:txBody>
                  <a:tcPr marL="4892" marR="4892" marT="5417"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rtl="0" fontAlgn="ct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約</a:t>
                      </a:r>
                      <a:r>
                        <a:rPr lang="en-US" altLang="ja-JP" sz="1050" b="0" i="0" u="none" strike="noStrike" dirty="0">
                          <a:solidFill>
                            <a:srgbClr val="000000"/>
                          </a:solidFill>
                          <a:effectLst/>
                          <a:latin typeface="HGS明朝B" panose="02020800000000000000" pitchFamily="18" charset="-128"/>
                          <a:ea typeface="HGS明朝B" panose="02020800000000000000" pitchFamily="18" charset="-128"/>
                        </a:rPr>
                        <a:t>30</a:t>
                      </a: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日前</a:t>
                      </a:r>
                    </a:p>
                  </a:txBody>
                  <a:tcPr marL="4892" marR="4892" marT="5417"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272849022"/>
                  </a:ext>
                </a:extLst>
              </a:tr>
              <a:tr h="606901">
                <a:tc gridSpan="2">
                  <a:txBody>
                    <a:bodyPr/>
                    <a:lstStyle/>
                    <a:p>
                      <a:pPr algn="l" rtl="0" fontAlgn="ctr"/>
                      <a:r>
                        <a:rPr lang="ja-JP" altLang="en-US" sz="1050" u="none" strike="noStrike" dirty="0">
                          <a:effectLst/>
                          <a:latin typeface="HGS明朝B" panose="02020800000000000000" pitchFamily="18" charset="-128"/>
                          <a:ea typeface="HGS明朝B" panose="02020800000000000000" pitchFamily="18" charset="-128"/>
                        </a:rPr>
                        <a:t>　</a:t>
                      </a:r>
                      <a:endParaRPr lang="en-US" altLang="ja-JP" sz="1050" u="none" strike="noStrike" dirty="0">
                        <a:effectLst/>
                        <a:latin typeface="HGS明朝B" panose="02020800000000000000" pitchFamily="18" charset="-128"/>
                        <a:ea typeface="HGS明朝B" panose="02020800000000000000" pitchFamily="18" charset="-128"/>
                      </a:endParaRPr>
                    </a:p>
                    <a:p>
                      <a:pPr algn="l" rtl="0" fontAlgn="ctr"/>
                      <a:r>
                        <a:rPr lang="ja-JP" altLang="en-US" sz="1050" u="none" strike="noStrike" dirty="0">
                          <a:effectLst/>
                          <a:latin typeface="HGS明朝B" panose="02020800000000000000" pitchFamily="18" charset="-128"/>
                          <a:ea typeface="HGS明朝B" panose="02020800000000000000" pitchFamily="18" charset="-128"/>
                        </a:rPr>
                        <a:t>　■リンクは</a:t>
                      </a:r>
                      <a:r>
                        <a:rPr lang="en-US" altLang="ja-JP" sz="1050" u="none" strike="noStrike" dirty="0">
                          <a:effectLst/>
                          <a:latin typeface="HGS明朝B" panose="02020800000000000000" pitchFamily="18" charset="-128"/>
                          <a:ea typeface="HGS明朝B" panose="02020800000000000000" pitchFamily="18" charset="-128"/>
                        </a:rPr>
                        <a:t>1</a:t>
                      </a:r>
                      <a:r>
                        <a:rPr lang="ja-JP" altLang="en-US" sz="1050" u="none" strike="noStrike" dirty="0">
                          <a:effectLst/>
                          <a:latin typeface="HGS明朝B" panose="02020800000000000000" pitchFamily="18" charset="-128"/>
                          <a:ea typeface="HGS明朝B" panose="02020800000000000000" pitchFamily="18" charset="-128"/>
                        </a:rPr>
                        <a:t>か所まで</a:t>
                      </a:r>
                      <a:endParaRPr lang="en-US" altLang="ja-JP" sz="1050" u="none" strike="noStrike" dirty="0">
                        <a:effectLst/>
                        <a:latin typeface="HGS明朝B" panose="02020800000000000000" pitchFamily="18" charset="-128"/>
                        <a:ea typeface="HGS明朝B" panose="02020800000000000000" pitchFamily="18" charset="-128"/>
                      </a:endParaRPr>
                    </a:p>
                    <a:p>
                      <a:pPr algn="l" rtl="0" fontAlgn="ctr"/>
                      <a:endParaRPr lang="en-US" altLang="ja-JP" sz="1050" u="none" strike="noStrike" dirty="0">
                        <a:effectLst/>
                        <a:latin typeface="HGS明朝B" panose="02020800000000000000" pitchFamily="18" charset="-128"/>
                        <a:ea typeface="HGS明朝B" panose="02020800000000000000" pitchFamily="18" charset="-128"/>
                      </a:endParaRPr>
                    </a:p>
                    <a:p>
                      <a:pPr algn="l" rtl="0" fontAlgn="ctr"/>
                      <a:r>
                        <a:rPr lang="ja-JP" altLang="en-US" sz="1050" u="none" strike="noStrike" dirty="0">
                          <a:effectLst/>
                          <a:latin typeface="HGS明朝B" panose="02020800000000000000" pitchFamily="18" charset="-128"/>
                          <a:ea typeface="HGS明朝B" panose="02020800000000000000" pitchFamily="18" charset="-128"/>
                        </a:rPr>
                        <a:t>　■画像</a:t>
                      </a:r>
                      <a:r>
                        <a:rPr lang="en-US" altLang="ja-JP" sz="1050" u="none" strike="noStrike" dirty="0">
                          <a:effectLst/>
                          <a:latin typeface="HGS明朝B" panose="02020800000000000000" pitchFamily="18" charset="-128"/>
                          <a:ea typeface="HGS明朝B" panose="02020800000000000000" pitchFamily="18" charset="-128"/>
                        </a:rPr>
                        <a:t>1</a:t>
                      </a:r>
                      <a:r>
                        <a:rPr lang="ja-JP" altLang="en-US" sz="1050" u="none" strike="noStrike" dirty="0">
                          <a:effectLst/>
                          <a:latin typeface="HGS明朝B" panose="02020800000000000000" pitchFamily="18" charset="-128"/>
                          <a:ea typeface="HGS明朝B" panose="02020800000000000000" pitchFamily="18" charset="-128"/>
                        </a:rPr>
                        <a:t>～</a:t>
                      </a:r>
                      <a:r>
                        <a:rPr lang="en-US" altLang="ja-JP" sz="1050" u="none" strike="noStrike" dirty="0">
                          <a:effectLst/>
                          <a:latin typeface="HGS明朝B" panose="02020800000000000000" pitchFamily="18" charset="-128"/>
                          <a:ea typeface="HGS明朝B" panose="02020800000000000000" pitchFamily="18" charset="-128"/>
                        </a:rPr>
                        <a:t>3</a:t>
                      </a:r>
                      <a:r>
                        <a:rPr lang="ja-JP" altLang="en-US" sz="1050" u="none" strike="noStrike" dirty="0">
                          <a:effectLst/>
                          <a:latin typeface="HGS明朝B" panose="02020800000000000000" pitchFamily="18" charset="-128"/>
                          <a:ea typeface="HGS明朝B" panose="02020800000000000000" pitchFamily="18" charset="-128"/>
                        </a:rPr>
                        <a:t>点程度で、原則撮影はありません</a:t>
                      </a:r>
                      <a:endParaRPr lang="en-US" altLang="ja-JP" sz="1050" u="none" strike="noStrike" dirty="0">
                        <a:effectLst/>
                        <a:latin typeface="HGS明朝B" panose="02020800000000000000" pitchFamily="18" charset="-128"/>
                        <a:ea typeface="HGS明朝B" panose="02020800000000000000" pitchFamily="18" charset="-128"/>
                      </a:endParaRPr>
                    </a:p>
                    <a:p>
                      <a:pPr algn="l" rtl="0" fontAlgn="ctr"/>
                      <a:r>
                        <a:rPr lang="ja-JP" altLang="en-US" sz="1050" u="none" strike="noStrike" dirty="0">
                          <a:effectLst/>
                          <a:latin typeface="HGS明朝B" panose="02020800000000000000" pitchFamily="18" charset="-128"/>
                          <a:ea typeface="HGS明朝B" panose="02020800000000000000" pitchFamily="18" charset="-128"/>
                        </a:rPr>
                        <a:t>　　予めご理解のほどよろしくお願いいたします</a:t>
                      </a:r>
                      <a:endParaRPr lang="en-US" altLang="ja-JP" sz="1050" u="none" strike="noStrike" dirty="0">
                        <a:effectLst/>
                        <a:latin typeface="HGS明朝B" panose="02020800000000000000" pitchFamily="18" charset="-128"/>
                        <a:ea typeface="HGS明朝B" panose="02020800000000000000" pitchFamily="18" charset="-128"/>
                      </a:endParaRPr>
                    </a:p>
                  </a:txBody>
                  <a:tcPr marL="4892" marR="4892" marT="45812" marB="45812" anchor="ctr">
                    <a:lnT w="12700" cap="flat" cmpd="sng" algn="ctr">
                      <a:solidFill>
                        <a:schemeClr val="bg1">
                          <a:lumMod val="65000"/>
                        </a:schemeClr>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487867689"/>
                  </a:ext>
                </a:extLst>
              </a:tr>
              <a:tr h="650517">
                <a:tc gridSpan="2">
                  <a:txBody>
                    <a:bodyPr/>
                    <a:lstStyle/>
                    <a:p>
                      <a:pPr algn="l" rtl="0" fontAlgn="ct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　■標準誘導プラン以外につきましては、</a:t>
                      </a:r>
                      <a:endParaRPr lang="en-US" altLang="ja-JP" sz="1050" b="0" i="0" u="none" strike="noStrike" dirty="0">
                        <a:solidFill>
                          <a:srgbClr val="000000"/>
                        </a:solidFill>
                        <a:effectLst/>
                        <a:latin typeface="HGS明朝B" panose="02020800000000000000" pitchFamily="18" charset="-128"/>
                        <a:ea typeface="HGS明朝B" panose="02020800000000000000" pitchFamily="18" charset="-128"/>
                      </a:endParaRPr>
                    </a:p>
                    <a:p>
                      <a:pPr algn="l" rtl="0" fontAlgn="ctr"/>
                      <a:r>
                        <a:rPr lang="ja-JP" altLang="en-US" sz="1050" b="0" i="0" u="none" strike="noStrike" dirty="0">
                          <a:solidFill>
                            <a:srgbClr val="000000"/>
                          </a:solidFill>
                          <a:effectLst/>
                          <a:latin typeface="HGS明朝B" panose="02020800000000000000" pitchFamily="18" charset="-128"/>
                          <a:ea typeface="HGS明朝B" panose="02020800000000000000" pitchFamily="18" charset="-128"/>
                        </a:rPr>
                        <a:t>　　別途お見積り申し上げます</a:t>
                      </a:r>
                    </a:p>
                  </a:txBody>
                  <a:tcPr marL="4892" marR="4892" marT="45812" marB="45812" anchor="ctr"/>
                </a:tc>
                <a:tc hMerge="1">
                  <a:txBody>
                    <a:bodyPr/>
                    <a:lstStyle/>
                    <a:p>
                      <a:endParaRPr kumimoji="1" lang="ja-JP" altLang="en-US"/>
                    </a:p>
                  </a:txBody>
                  <a:tcPr/>
                </a:tc>
                <a:extLst>
                  <a:ext uri="{0D108BD9-81ED-4DB2-BD59-A6C34878D82A}">
                    <a16:rowId xmlns:a16="http://schemas.microsoft.com/office/drawing/2014/main" val="1467759215"/>
                  </a:ext>
                </a:extLst>
              </a:tr>
            </a:tbl>
          </a:graphicData>
        </a:graphic>
      </p:graphicFrame>
      <p:cxnSp>
        <p:nvCxnSpPr>
          <p:cNvPr id="28" name="直線コネクタ 27">
            <a:extLst>
              <a:ext uri="{FF2B5EF4-FFF2-40B4-BE49-F238E27FC236}">
                <a16:creationId xmlns:a16="http://schemas.microsoft.com/office/drawing/2014/main" id="{84C4DBDC-B127-49F7-958C-0AD11B4C66AB}"/>
              </a:ext>
            </a:extLst>
          </p:cNvPr>
          <p:cNvCxnSpPr>
            <a:cxnSpLocks noChangeAspect="1"/>
          </p:cNvCxnSpPr>
          <p:nvPr/>
        </p:nvCxnSpPr>
        <p:spPr>
          <a:xfrm>
            <a:off x="4945076" y="4847943"/>
            <a:ext cx="0" cy="17198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グループ化 9">
            <a:extLst>
              <a:ext uri="{FF2B5EF4-FFF2-40B4-BE49-F238E27FC236}">
                <a16:creationId xmlns:a16="http://schemas.microsoft.com/office/drawing/2014/main" id="{08727F51-0050-4D83-ADAE-11D8D4411A5A}"/>
              </a:ext>
            </a:extLst>
          </p:cNvPr>
          <p:cNvGrpSpPr>
            <a:grpSpLocks noChangeAspect="1"/>
          </p:cNvGrpSpPr>
          <p:nvPr/>
        </p:nvGrpSpPr>
        <p:grpSpPr>
          <a:xfrm>
            <a:off x="4945068" y="1593197"/>
            <a:ext cx="2928217" cy="3897805"/>
            <a:chOff x="6755071" y="1175210"/>
            <a:chExt cx="3525862" cy="4693350"/>
          </a:xfrm>
        </p:grpSpPr>
        <p:grpSp>
          <p:nvGrpSpPr>
            <p:cNvPr id="6" name="グループ化 5">
              <a:extLst>
                <a:ext uri="{FF2B5EF4-FFF2-40B4-BE49-F238E27FC236}">
                  <a16:creationId xmlns:a16="http://schemas.microsoft.com/office/drawing/2014/main" id="{4D844397-CAAE-4F86-A532-5FC4D69ED6A7}"/>
                </a:ext>
              </a:extLst>
            </p:cNvPr>
            <p:cNvGrpSpPr/>
            <p:nvPr/>
          </p:nvGrpSpPr>
          <p:grpSpPr>
            <a:xfrm>
              <a:off x="6755071" y="1175210"/>
              <a:ext cx="3525862" cy="4693350"/>
              <a:chOff x="6755071" y="1175210"/>
              <a:chExt cx="3525862" cy="4693350"/>
            </a:xfrm>
          </p:grpSpPr>
          <p:grpSp>
            <p:nvGrpSpPr>
              <p:cNvPr id="5" name="グループ化 4">
                <a:extLst>
                  <a:ext uri="{FF2B5EF4-FFF2-40B4-BE49-F238E27FC236}">
                    <a16:creationId xmlns:a16="http://schemas.microsoft.com/office/drawing/2014/main" id="{BE25BF2D-F8E9-44E2-ACAA-DE0834FC8504}"/>
                  </a:ext>
                </a:extLst>
              </p:cNvPr>
              <p:cNvGrpSpPr/>
              <p:nvPr/>
            </p:nvGrpSpPr>
            <p:grpSpPr>
              <a:xfrm>
                <a:off x="6755071" y="1175210"/>
                <a:ext cx="3525862" cy="4693350"/>
                <a:chOff x="6734350" y="1245829"/>
                <a:chExt cx="3525862" cy="4693350"/>
              </a:xfrm>
            </p:grpSpPr>
            <p:grpSp>
              <p:nvGrpSpPr>
                <p:cNvPr id="26" name="グループ化 25">
                  <a:extLst>
                    <a:ext uri="{FF2B5EF4-FFF2-40B4-BE49-F238E27FC236}">
                      <a16:creationId xmlns:a16="http://schemas.microsoft.com/office/drawing/2014/main" id="{3B3AD340-3EC1-46B9-83C1-10841720B7D6}"/>
                    </a:ext>
                  </a:extLst>
                </p:cNvPr>
                <p:cNvGrpSpPr/>
                <p:nvPr/>
              </p:nvGrpSpPr>
              <p:grpSpPr>
                <a:xfrm>
                  <a:off x="6734350" y="1245829"/>
                  <a:ext cx="2182902" cy="4539537"/>
                  <a:chOff x="6734350" y="1245829"/>
                  <a:chExt cx="2182902" cy="4539537"/>
                </a:xfrm>
              </p:grpSpPr>
              <p:pic>
                <p:nvPicPr>
                  <p:cNvPr id="11" name="図 10" descr="スクリーンショット が含まれている画像&#10;&#10;高い精度で生成された説明">
                    <a:hlinkClick r:id="rId2"/>
                    <a:extLst>
                      <a:ext uri="{FF2B5EF4-FFF2-40B4-BE49-F238E27FC236}">
                        <a16:creationId xmlns:a16="http://schemas.microsoft.com/office/drawing/2014/main" id="{A063C542-8BE9-4019-8375-D36114F97662}"/>
                      </a:ext>
                    </a:extLst>
                  </p:cNvPr>
                  <p:cNvPicPr>
                    <a:picLocks noChangeAspect="1"/>
                  </p:cNvPicPr>
                  <p:nvPr/>
                </p:nvPicPr>
                <p:blipFill rotWithShape="1">
                  <a:blip r:embed="rId3"/>
                  <a:srcRect b="30478"/>
                  <a:stretch/>
                </p:blipFill>
                <p:spPr>
                  <a:xfrm>
                    <a:off x="6753164" y="1245829"/>
                    <a:ext cx="2162399" cy="4354871"/>
                  </a:xfrm>
                  <a:prstGeom prst="rect">
                    <a:avLst/>
                  </a:prstGeom>
                  <a:ln>
                    <a:solidFill>
                      <a:schemeClr val="bg1">
                        <a:lumMod val="65000"/>
                      </a:schemeClr>
                    </a:solidFill>
                  </a:ln>
                </p:spPr>
              </p:pic>
              <p:sp>
                <p:nvSpPr>
                  <p:cNvPr id="14" name="正方形/長方形 13">
                    <a:extLst>
                      <a:ext uri="{FF2B5EF4-FFF2-40B4-BE49-F238E27FC236}">
                        <a16:creationId xmlns:a16="http://schemas.microsoft.com/office/drawing/2014/main" id="{4C7BCC85-46FB-466C-8A90-8ADFF643C352}"/>
                      </a:ext>
                    </a:extLst>
                  </p:cNvPr>
                  <p:cNvSpPr/>
                  <p:nvPr/>
                </p:nvSpPr>
                <p:spPr>
                  <a:xfrm>
                    <a:off x="8145319" y="1873778"/>
                    <a:ext cx="639646" cy="1193272"/>
                  </a:xfrm>
                  <a:prstGeom prst="rect">
                    <a:avLst/>
                  </a:prstGeom>
                  <a:solidFill>
                    <a:schemeClr val="bg1">
                      <a:lumMod val="6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chemeClr val="bg1">
                          <a:lumMod val="65000"/>
                        </a:schemeClr>
                      </a:solidFill>
                      <a:latin typeface="+mn-ea"/>
                    </a:endParaRPr>
                  </a:p>
                </p:txBody>
              </p:sp>
              <p:sp>
                <p:nvSpPr>
                  <p:cNvPr id="17" name="波線 16">
                    <a:extLst>
                      <a:ext uri="{FF2B5EF4-FFF2-40B4-BE49-F238E27FC236}">
                        <a16:creationId xmlns:a16="http://schemas.microsoft.com/office/drawing/2014/main" id="{055CF749-9079-43D2-815F-8993E414E962}"/>
                      </a:ext>
                    </a:extLst>
                  </p:cNvPr>
                  <p:cNvSpPr/>
                  <p:nvPr/>
                </p:nvSpPr>
                <p:spPr>
                  <a:xfrm>
                    <a:off x="6753164" y="5416034"/>
                    <a:ext cx="2162400" cy="369332"/>
                  </a:xfrm>
                  <a:prstGeom prst="wave">
                    <a:avLst>
                      <a:gd name="adj1" fmla="val 20000"/>
                      <a:gd name="adj2" fmla="val 0"/>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cxnSp>
                <p:nvCxnSpPr>
                  <p:cNvPr id="19" name="直線コネクタ 18">
                    <a:extLst>
                      <a:ext uri="{FF2B5EF4-FFF2-40B4-BE49-F238E27FC236}">
                        <a16:creationId xmlns:a16="http://schemas.microsoft.com/office/drawing/2014/main" id="{63E85E62-D33F-4FFF-B883-387264800CBF}"/>
                      </a:ext>
                    </a:extLst>
                  </p:cNvPr>
                  <p:cNvCxnSpPr>
                    <a:cxnSpLocks/>
                  </p:cNvCxnSpPr>
                  <p:nvPr/>
                </p:nvCxnSpPr>
                <p:spPr>
                  <a:xfrm>
                    <a:off x="6734350" y="5500867"/>
                    <a:ext cx="0" cy="20707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2300CB84-7817-48FA-844A-9A8CBC54B3D6}"/>
                      </a:ext>
                    </a:extLst>
                  </p:cNvPr>
                  <p:cNvCxnSpPr>
                    <a:cxnSpLocks/>
                  </p:cNvCxnSpPr>
                  <p:nvPr/>
                </p:nvCxnSpPr>
                <p:spPr>
                  <a:xfrm>
                    <a:off x="8917252" y="5505350"/>
                    <a:ext cx="0" cy="20707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 name="グループ化 26">
                  <a:extLst>
                    <a:ext uri="{FF2B5EF4-FFF2-40B4-BE49-F238E27FC236}">
                      <a16:creationId xmlns:a16="http://schemas.microsoft.com/office/drawing/2014/main" id="{A126E71C-3289-4791-86A7-31B435BD3E6F}"/>
                    </a:ext>
                  </a:extLst>
                </p:cNvPr>
                <p:cNvGrpSpPr/>
                <p:nvPr/>
              </p:nvGrpSpPr>
              <p:grpSpPr>
                <a:xfrm>
                  <a:off x="8857021" y="1308710"/>
                  <a:ext cx="1403191" cy="4630469"/>
                  <a:chOff x="9459395" y="1266618"/>
                  <a:chExt cx="1403191" cy="4630469"/>
                </a:xfrm>
              </p:grpSpPr>
              <p:pic>
                <p:nvPicPr>
                  <p:cNvPr id="13" name="図 12" descr="スクリーンショット が含まれている画像&#10;&#10;非常に高い精度で生成された説明">
                    <a:extLst>
                      <a:ext uri="{FF2B5EF4-FFF2-40B4-BE49-F238E27FC236}">
                        <a16:creationId xmlns:a16="http://schemas.microsoft.com/office/drawing/2014/main" id="{32E9BF05-8935-4017-BD36-3D0B110A1A6A}"/>
                      </a:ext>
                    </a:extLst>
                  </p:cNvPr>
                  <p:cNvPicPr>
                    <a:picLocks noChangeAspect="1"/>
                  </p:cNvPicPr>
                  <p:nvPr/>
                </p:nvPicPr>
                <p:blipFill rotWithShape="1">
                  <a:blip r:embed="rId4"/>
                  <a:srcRect b="82985"/>
                  <a:stretch/>
                </p:blipFill>
                <p:spPr>
                  <a:xfrm>
                    <a:off x="9486729" y="1266618"/>
                    <a:ext cx="1366261" cy="3078521"/>
                  </a:xfrm>
                  <a:prstGeom prst="rect">
                    <a:avLst/>
                  </a:prstGeom>
                  <a:ln>
                    <a:solidFill>
                      <a:schemeClr val="bg1">
                        <a:lumMod val="65000"/>
                      </a:schemeClr>
                    </a:solidFill>
                  </a:ln>
                </p:spPr>
              </p:pic>
              <p:pic>
                <p:nvPicPr>
                  <p:cNvPr id="16" name="図 15" descr="スクリーンショット が含まれている画像&#10;&#10;非常に高い精度で生成された説明">
                    <a:extLst>
                      <a:ext uri="{FF2B5EF4-FFF2-40B4-BE49-F238E27FC236}">
                        <a16:creationId xmlns:a16="http://schemas.microsoft.com/office/drawing/2014/main" id="{CAFFAB9F-A5AC-474A-9F9F-8821A1729668}"/>
                      </a:ext>
                    </a:extLst>
                  </p:cNvPr>
                  <p:cNvPicPr>
                    <a:picLocks noChangeAspect="1"/>
                  </p:cNvPicPr>
                  <p:nvPr/>
                </p:nvPicPr>
                <p:blipFill rotWithShape="1">
                  <a:blip r:embed="rId4"/>
                  <a:srcRect l="-2" t="32730" r="1" b="57305"/>
                  <a:stretch/>
                </p:blipFill>
                <p:spPr>
                  <a:xfrm>
                    <a:off x="9486728" y="3960324"/>
                    <a:ext cx="1366261" cy="1802914"/>
                  </a:xfrm>
                  <a:prstGeom prst="rect">
                    <a:avLst/>
                  </a:prstGeom>
                  <a:ln>
                    <a:solidFill>
                      <a:schemeClr val="bg1">
                        <a:lumMod val="65000"/>
                      </a:schemeClr>
                    </a:solidFill>
                  </a:ln>
                </p:spPr>
              </p:pic>
              <p:sp>
                <p:nvSpPr>
                  <p:cNvPr id="18" name="波線 17">
                    <a:extLst>
                      <a:ext uri="{FF2B5EF4-FFF2-40B4-BE49-F238E27FC236}">
                        <a16:creationId xmlns:a16="http://schemas.microsoft.com/office/drawing/2014/main" id="{73CDF884-A4E3-4994-8413-EBFC51FA5127}"/>
                      </a:ext>
                    </a:extLst>
                  </p:cNvPr>
                  <p:cNvSpPr/>
                  <p:nvPr/>
                </p:nvSpPr>
                <p:spPr>
                  <a:xfrm>
                    <a:off x="9486729" y="3775658"/>
                    <a:ext cx="1366260" cy="263278"/>
                  </a:xfrm>
                  <a:prstGeom prst="wave">
                    <a:avLst>
                      <a:gd name="adj1" fmla="val 20000"/>
                      <a:gd name="adj2" fmla="val 0"/>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cxnSp>
                <p:nvCxnSpPr>
                  <p:cNvPr id="21" name="直線コネクタ 20">
                    <a:extLst>
                      <a:ext uri="{FF2B5EF4-FFF2-40B4-BE49-F238E27FC236}">
                        <a16:creationId xmlns:a16="http://schemas.microsoft.com/office/drawing/2014/main" id="{CD78FC8F-336A-4892-B474-8BEAE44A15A5}"/>
                      </a:ext>
                    </a:extLst>
                  </p:cNvPr>
                  <p:cNvCxnSpPr>
                    <a:cxnSpLocks/>
                  </p:cNvCxnSpPr>
                  <p:nvPr/>
                </p:nvCxnSpPr>
                <p:spPr>
                  <a:xfrm>
                    <a:off x="9473062" y="3815509"/>
                    <a:ext cx="0" cy="180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7D45A5E3-F2BA-49D6-9A1B-0C8B9A4E81FC}"/>
                      </a:ext>
                    </a:extLst>
                  </p:cNvPr>
                  <p:cNvCxnSpPr>
                    <a:cxnSpLocks/>
                  </p:cNvCxnSpPr>
                  <p:nvPr/>
                </p:nvCxnSpPr>
                <p:spPr>
                  <a:xfrm>
                    <a:off x="10862586" y="3819992"/>
                    <a:ext cx="0" cy="180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波線 22">
                    <a:extLst>
                      <a:ext uri="{FF2B5EF4-FFF2-40B4-BE49-F238E27FC236}">
                        <a16:creationId xmlns:a16="http://schemas.microsoft.com/office/drawing/2014/main" id="{008DEE19-FF3D-454E-830E-9E7B600019DC}"/>
                      </a:ext>
                    </a:extLst>
                  </p:cNvPr>
                  <p:cNvSpPr/>
                  <p:nvPr/>
                </p:nvSpPr>
                <p:spPr>
                  <a:xfrm>
                    <a:off x="9473062" y="5633809"/>
                    <a:ext cx="1366260" cy="263278"/>
                  </a:xfrm>
                  <a:prstGeom prst="wave">
                    <a:avLst>
                      <a:gd name="adj1" fmla="val 20000"/>
                      <a:gd name="adj2" fmla="val 0"/>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cxnSp>
                <p:nvCxnSpPr>
                  <p:cNvPr id="24" name="直線コネクタ 23">
                    <a:extLst>
                      <a:ext uri="{FF2B5EF4-FFF2-40B4-BE49-F238E27FC236}">
                        <a16:creationId xmlns:a16="http://schemas.microsoft.com/office/drawing/2014/main" id="{B1D0F37A-B32C-4829-A01B-03A05FF70595}"/>
                      </a:ext>
                    </a:extLst>
                  </p:cNvPr>
                  <p:cNvCxnSpPr>
                    <a:cxnSpLocks/>
                  </p:cNvCxnSpPr>
                  <p:nvPr/>
                </p:nvCxnSpPr>
                <p:spPr>
                  <a:xfrm>
                    <a:off x="9459395" y="5673660"/>
                    <a:ext cx="0" cy="180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6C3D7819-C07B-477A-90C1-D271ECFD435D}"/>
                      </a:ext>
                    </a:extLst>
                  </p:cNvPr>
                  <p:cNvCxnSpPr>
                    <a:cxnSpLocks/>
                    <a:stCxn id="23" idx="3"/>
                  </p:cNvCxnSpPr>
                  <p:nvPr/>
                </p:nvCxnSpPr>
                <p:spPr>
                  <a:xfrm>
                    <a:off x="10839322" y="5765448"/>
                    <a:ext cx="9597" cy="9269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9" name="直線コネクタ 28">
                <a:extLst>
                  <a:ext uri="{FF2B5EF4-FFF2-40B4-BE49-F238E27FC236}">
                    <a16:creationId xmlns:a16="http://schemas.microsoft.com/office/drawing/2014/main" id="{119AF77F-6EFD-44F1-A3C8-48CAACB32332}"/>
                  </a:ext>
                </a:extLst>
              </p:cNvPr>
              <p:cNvCxnSpPr>
                <a:cxnSpLocks/>
              </p:cNvCxnSpPr>
              <p:nvPr/>
            </p:nvCxnSpPr>
            <p:spPr>
              <a:xfrm>
                <a:off x="8895666" y="5649616"/>
                <a:ext cx="0" cy="180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1" name="直線コネクタ 30">
              <a:extLst>
                <a:ext uri="{FF2B5EF4-FFF2-40B4-BE49-F238E27FC236}">
                  <a16:creationId xmlns:a16="http://schemas.microsoft.com/office/drawing/2014/main" id="{30AC9EBF-4074-46FC-8565-53A1A420B70E}"/>
                </a:ext>
              </a:extLst>
            </p:cNvPr>
            <p:cNvCxnSpPr>
              <a:cxnSpLocks/>
            </p:cNvCxnSpPr>
            <p:nvPr/>
          </p:nvCxnSpPr>
          <p:spPr>
            <a:xfrm>
              <a:off x="8906814" y="3776214"/>
              <a:ext cx="0" cy="180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スライド番号プレースホルダー 6">
            <a:extLst>
              <a:ext uri="{FF2B5EF4-FFF2-40B4-BE49-F238E27FC236}">
                <a16:creationId xmlns:a16="http://schemas.microsoft.com/office/drawing/2014/main" id="{D4036694-D4EB-4216-8BD7-7C961D730889}"/>
              </a:ext>
            </a:extLst>
          </p:cNvPr>
          <p:cNvSpPr>
            <a:spLocks noGrp="1"/>
          </p:cNvSpPr>
          <p:nvPr>
            <p:ph type="sldNum" sz="quarter" idx="12"/>
          </p:nvPr>
        </p:nvSpPr>
        <p:spPr/>
        <p:txBody>
          <a:bodyPr/>
          <a:lstStyle/>
          <a:p>
            <a:fld id="{82CE5A90-ABB9-C14A-86CE-4B9DFC0B3A0A}" type="slidenum">
              <a:rPr kumimoji="1" lang="ja-JP" altLang="en-US" smtClean="0"/>
              <a:pPr/>
              <a:t>16</a:t>
            </a:fld>
            <a:endParaRPr kumimoji="1" lang="ja-JP" altLang="en-US" dirty="0"/>
          </a:p>
        </p:txBody>
      </p:sp>
      <p:sp>
        <p:nvSpPr>
          <p:cNvPr id="30" name="Footer Placeholder 2">
            <a:extLst>
              <a:ext uri="{FF2B5EF4-FFF2-40B4-BE49-F238E27FC236}">
                <a16:creationId xmlns:a16="http://schemas.microsoft.com/office/drawing/2014/main" id="{4C3E5944-57DA-410E-8266-BFEC163602C0}"/>
              </a:ext>
            </a:extLst>
          </p:cNvPr>
          <p:cNvSpPr txBox="1">
            <a:spLocks/>
          </p:cNvSpPr>
          <p:nvPr/>
        </p:nvSpPr>
        <p:spPr>
          <a:xfrm>
            <a:off x="329783" y="6492875"/>
            <a:ext cx="8484433" cy="365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800" dirty="0"/>
              <a:t>This document may contain confidential and proprietary information to Nikkei Business Publications, Inc. Copyright © 2019</a:t>
            </a:r>
            <a:r>
              <a:rPr kumimoji="1" lang="ja-JP" altLang="en-US" sz="800" dirty="0"/>
              <a:t>　</a:t>
            </a:r>
            <a:r>
              <a:rPr kumimoji="1" lang="en-US" altLang="ja-JP" sz="800" dirty="0"/>
              <a:t>Nikkei Business Publications, Inc. All Rights Reserved.</a:t>
            </a:r>
            <a:r>
              <a:rPr kumimoji="1" lang="ja-JP" altLang="en-US" sz="800" dirty="0"/>
              <a:t>　　</a:t>
            </a:r>
          </a:p>
        </p:txBody>
      </p:sp>
    </p:spTree>
    <p:extLst>
      <p:ext uri="{BB962C8B-B14F-4D97-AF65-F5344CB8AC3E}">
        <p14:creationId xmlns:p14="http://schemas.microsoft.com/office/powerpoint/2010/main" val="977207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DC44DF2-EA3C-4570-9FF8-C79FCF9F02B5}"/>
              </a:ext>
            </a:extLst>
          </p:cNvPr>
          <p:cNvSpPr txBox="1"/>
          <p:nvPr/>
        </p:nvSpPr>
        <p:spPr>
          <a:xfrm>
            <a:off x="2168526" y="272392"/>
            <a:ext cx="5791825" cy="369332"/>
          </a:xfrm>
          <a:prstGeom prst="rect">
            <a:avLst/>
          </a:prstGeom>
          <a:noFill/>
        </p:spPr>
        <p:txBody>
          <a:bodyPr wrap="square" rtlCol="0">
            <a:spAutoFit/>
          </a:bodyPr>
          <a:lstStyle/>
          <a:p>
            <a:r>
              <a:rPr lang="ja-JP" altLang="en-US" sz="900" dirty="0">
                <a:latin typeface="HGS明朝B" panose="02020800000000000000" pitchFamily="18" charset="-128"/>
                <a:ea typeface="HGS明朝B" panose="02020800000000000000" pitchFamily="18" charset="-128"/>
              </a:rPr>
              <a:t>日経グループではビジネスパーソンに向け様々なメディアを運営しています</a:t>
            </a:r>
            <a:endParaRPr lang="en-US" altLang="ja-JP" sz="900" dirty="0">
              <a:latin typeface="HGS明朝B" panose="02020800000000000000" pitchFamily="18" charset="-128"/>
              <a:ea typeface="HGS明朝B" panose="02020800000000000000" pitchFamily="18" charset="-128"/>
            </a:endParaRPr>
          </a:p>
          <a:p>
            <a:r>
              <a:rPr lang="ja-JP" altLang="en-US" sz="900" dirty="0">
                <a:latin typeface="HGS明朝B" panose="02020800000000000000" pitchFamily="18" charset="-128"/>
                <a:ea typeface="HGS明朝B" panose="02020800000000000000" pitchFamily="18" charset="-128"/>
              </a:rPr>
              <a:t>クライアント様の</a:t>
            </a:r>
            <a:r>
              <a:rPr lang="ja-JP" altLang="en-US" sz="800" dirty="0">
                <a:latin typeface="HGS明朝B" panose="02020800000000000000" pitchFamily="18" charset="-128"/>
                <a:ea typeface="HGS明朝B" panose="02020800000000000000" pitchFamily="18" charset="-128"/>
              </a:rPr>
              <a:t>商材</a:t>
            </a:r>
            <a:r>
              <a:rPr lang="ja-JP" altLang="en-US" sz="900" dirty="0">
                <a:latin typeface="HGS明朝B" panose="02020800000000000000" pitchFamily="18" charset="-128"/>
                <a:ea typeface="HGS明朝B" panose="02020800000000000000" pitchFamily="18" charset="-128"/>
              </a:rPr>
              <a:t>にあった誘導先をご提案できるのが</a:t>
            </a:r>
            <a:r>
              <a:rPr lang="en-US" altLang="ja-JP" sz="900" dirty="0">
                <a:latin typeface="HGS明朝B" panose="02020800000000000000" pitchFamily="18" charset="-128"/>
                <a:ea typeface="HGS明朝B" panose="02020800000000000000" pitchFamily="18" charset="-128"/>
              </a:rPr>
              <a:t>NikkeiLUXE</a:t>
            </a:r>
            <a:r>
              <a:rPr lang="ja-JP" altLang="en-US" sz="900" dirty="0">
                <a:latin typeface="HGS明朝B" panose="02020800000000000000" pitchFamily="18" charset="-128"/>
                <a:ea typeface="HGS明朝B" panose="02020800000000000000" pitchFamily="18" charset="-128"/>
              </a:rPr>
              <a:t>の強みです</a:t>
            </a:r>
            <a:endParaRPr lang="en-US" altLang="ja-JP" sz="900" dirty="0">
              <a:latin typeface="HGS明朝B" panose="02020800000000000000" pitchFamily="18" charset="-128"/>
              <a:ea typeface="HGS明朝B" panose="02020800000000000000" pitchFamily="18" charset="-128"/>
            </a:endParaRPr>
          </a:p>
        </p:txBody>
      </p:sp>
      <p:sp>
        <p:nvSpPr>
          <p:cNvPr id="10" name="テキスト ボックス 9">
            <a:extLst>
              <a:ext uri="{FF2B5EF4-FFF2-40B4-BE49-F238E27FC236}">
                <a16:creationId xmlns:a16="http://schemas.microsoft.com/office/drawing/2014/main" id="{33114CA1-897F-45B6-AB5F-A38E7BC41CD6}"/>
              </a:ext>
            </a:extLst>
          </p:cNvPr>
          <p:cNvSpPr txBox="1"/>
          <p:nvPr/>
        </p:nvSpPr>
        <p:spPr>
          <a:xfrm>
            <a:off x="690675" y="832459"/>
            <a:ext cx="2430270" cy="230832"/>
          </a:xfrm>
          <a:prstGeom prst="rect">
            <a:avLst/>
          </a:prstGeom>
          <a:noFill/>
        </p:spPr>
        <p:txBody>
          <a:bodyPr wrap="square" rtlCol="0">
            <a:spAutoFit/>
          </a:bodyPr>
          <a:lstStyle/>
          <a:p>
            <a:r>
              <a:rPr lang="ja-JP" altLang="en-US" sz="900" dirty="0">
                <a:latin typeface="HGS明朝B" panose="02020800000000000000" pitchFamily="18" charset="-128"/>
                <a:ea typeface="HGS明朝B" panose="02020800000000000000" pitchFamily="18" charset="-128"/>
              </a:rPr>
              <a:t>▼ （１）</a:t>
            </a:r>
            <a:r>
              <a:rPr lang="en-US" altLang="ja-JP" sz="900" dirty="0">
                <a:latin typeface="HGS明朝B" panose="02020800000000000000" pitchFamily="18" charset="-128"/>
                <a:ea typeface="HGS明朝B" panose="02020800000000000000" pitchFamily="18" charset="-128"/>
              </a:rPr>
              <a:t> </a:t>
            </a:r>
            <a:r>
              <a:rPr lang="en-US" altLang="ja-JP" sz="900" dirty="0" err="1">
                <a:latin typeface="HGS明朝B" panose="02020800000000000000" pitchFamily="18" charset="-128"/>
                <a:ea typeface="HGS明朝B" panose="02020800000000000000" pitchFamily="18" charset="-128"/>
              </a:rPr>
              <a:t>NikkeiLUXE</a:t>
            </a:r>
            <a:r>
              <a:rPr lang="ja-JP" altLang="en-US" sz="900" dirty="0">
                <a:latin typeface="HGS明朝B" panose="02020800000000000000" pitchFamily="18" charset="-128"/>
                <a:ea typeface="HGS明朝B" panose="02020800000000000000" pitchFamily="18" charset="-128"/>
              </a:rPr>
              <a:t>メニュー</a:t>
            </a:r>
          </a:p>
        </p:txBody>
      </p:sp>
      <p:graphicFrame>
        <p:nvGraphicFramePr>
          <p:cNvPr id="11" name="表 10">
            <a:extLst>
              <a:ext uri="{FF2B5EF4-FFF2-40B4-BE49-F238E27FC236}">
                <a16:creationId xmlns:a16="http://schemas.microsoft.com/office/drawing/2014/main" id="{38C9C1F5-ABFF-449D-97FF-8CF73E3D1916}"/>
              </a:ext>
            </a:extLst>
          </p:cNvPr>
          <p:cNvGraphicFramePr>
            <a:graphicFrameLocks noGrp="1"/>
          </p:cNvGraphicFramePr>
          <p:nvPr>
            <p:extLst>
              <p:ext uri="{D42A27DB-BD31-4B8C-83A1-F6EECF244321}">
                <p14:modId xmlns:p14="http://schemas.microsoft.com/office/powerpoint/2010/main" val="1449911195"/>
              </p:ext>
            </p:extLst>
          </p:nvPr>
        </p:nvGraphicFramePr>
        <p:xfrm>
          <a:off x="749514" y="1061527"/>
          <a:ext cx="7720602" cy="1901884"/>
        </p:xfrm>
        <a:graphic>
          <a:graphicData uri="http://schemas.openxmlformats.org/drawingml/2006/table">
            <a:tbl>
              <a:tblPr firstRow="1" bandRow="1">
                <a:tableStyleId>{8EC20E35-A176-4012-BC5E-935CFFF8708E}</a:tableStyleId>
              </a:tblPr>
              <a:tblGrid>
                <a:gridCol w="754913">
                  <a:extLst>
                    <a:ext uri="{9D8B030D-6E8A-4147-A177-3AD203B41FA5}">
                      <a16:colId xmlns:a16="http://schemas.microsoft.com/office/drawing/2014/main" val="1148084690"/>
                    </a:ext>
                  </a:extLst>
                </a:gridCol>
                <a:gridCol w="330272">
                  <a:extLst>
                    <a:ext uri="{9D8B030D-6E8A-4147-A177-3AD203B41FA5}">
                      <a16:colId xmlns:a16="http://schemas.microsoft.com/office/drawing/2014/main" val="3368647242"/>
                    </a:ext>
                  </a:extLst>
                </a:gridCol>
                <a:gridCol w="1765188">
                  <a:extLst>
                    <a:ext uri="{9D8B030D-6E8A-4147-A177-3AD203B41FA5}">
                      <a16:colId xmlns:a16="http://schemas.microsoft.com/office/drawing/2014/main" val="2662585270"/>
                    </a:ext>
                  </a:extLst>
                </a:gridCol>
                <a:gridCol w="754088">
                  <a:extLst>
                    <a:ext uri="{9D8B030D-6E8A-4147-A177-3AD203B41FA5}">
                      <a16:colId xmlns:a16="http://schemas.microsoft.com/office/drawing/2014/main" val="1331354423"/>
                    </a:ext>
                  </a:extLst>
                </a:gridCol>
                <a:gridCol w="1088596">
                  <a:extLst>
                    <a:ext uri="{9D8B030D-6E8A-4147-A177-3AD203B41FA5}">
                      <a16:colId xmlns:a16="http://schemas.microsoft.com/office/drawing/2014/main" val="3501450476"/>
                    </a:ext>
                  </a:extLst>
                </a:gridCol>
                <a:gridCol w="3027545">
                  <a:extLst>
                    <a:ext uri="{9D8B030D-6E8A-4147-A177-3AD203B41FA5}">
                      <a16:colId xmlns:a16="http://schemas.microsoft.com/office/drawing/2014/main" val="1922224648"/>
                    </a:ext>
                  </a:extLst>
                </a:gridCol>
              </a:tblGrid>
              <a:tr h="194771">
                <a:tc gridSpan="2">
                  <a:txBody>
                    <a:bodyPr/>
                    <a:lstStyle/>
                    <a:p>
                      <a:pPr algn="ctr"/>
                      <a:r>
                        <a:rPr kumimoji="1" lang="ja-JP" altLang="en-US" sz="800" dirty="0">
                          <a:latin typeface="HGS明朝B" panose="02020800000000000000" pitchFamily="18" charset="-128"/>
                          <a:ea typeface="HGS明朝B" panose="02020800000000000000" pitchFamily="18" charset="-128"/>
                        </a:rPr>
                        <a:t>媒体</a:t>
                      </a:r>
                    </a:p>
                  </a:txBody>
                  <a:tcPr marL="63489" marR="63489" marT="31745" marB="31745" anchor="ctr">
                    <a:lnR w="12700" cap="flat" cmpd="sng" algn="ctr">
                      <a:solidFill>
                        <a:schemeClr val="bg1"/>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dirty="0">
                        <a:latin typeface="游ゴシック" panose="020B0400000000000000" pitchFamily="50" charset="-128"/>
                        <a:ea typeface="游ゴシック" panose="020B0400000000000000" pitchFamily="50" charset="-128"/>
                      </a:endParaRPr>
                    </a:p>
                  </a:txBody>
                  <a:tcPr/>
                </a:tc>
                <a:tc>
                  <a:txBody>
                    <a:bodyPr/>
                    <a:lstStyle/>
                    <a:p>
                      <a:pPr algn="ctr"/>
                      <a:r>
                        <a:rPr kumimoji="1" lang="ja-JP" altLang="en-US" sz="800" dirty="0">
                          <a:latin typeface="HGS明朝B" panose="02020800000000000000" pitchFamily="18" charset="-128"/>
                          <a:ea typeface="HGS明朝B" panose="02020800000000000000" pitchFamily="18" charset="-128"/>
                        </a:rPr>
                        <a:t>メニュー</a:t>
                      </a:r>
                    </a:p>
                  </a:txBody>
                  <a:tcPr marL="49061" marR="49061" marT="24531" marB="245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latin typeface="HGS明朝B" panose="02020800000000000000" pitchFamily="18" charset="-128"/>
                          <a:ea typeface="HGS明朝B" panose="02020800000000000000" pitchFamily="18" charset="-128"/>
                        </a:rPr>
                        <a:t>期間</a:t>
                      </a:r>
                      <a:r>
                        <a:rPr kumimoji="1" lang="en-US" altLang="ja-JP" sz="800" dirty="0">
                          <a:latin typeface="HGS明朝B" panose="02020800000000000000" pitchFamily="18" charset="-128"/>
                          <a:ea typeface="HGS明朝B" panose="02020800000000000000" pitchFamily="18" charset="-128"/>
                        </a:rPr>
                        <a:t>/</a:t>
                      </a:r>
                      <a:r>
                        <a:rPr kumimoji="1" lang="ja-JP" altLang="en-US" sz="800" dirty="0">
                          <a:latin typeface="HGS明朝B" panose="02020800000000000000" pitchFamily="18" charset="-128"/>
                          <a:ea typeface="HGS明朝B" panose="02020800000000000000" pitchFamily="18" charset="-128"/>
                        </a:rPr>
                        <a:t>回数</a:t>
                      </a:r>
                    </a:p>
                  </a:txBody>
                  <a:tcPr marL="49061" marR="49061" marT="24531" marB="245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latin typeface="HGS明朝B" panose="02020800000000000000" pitchFamily="18" charset="-128"/>
                          <a:ea typeface="HGS明朝B" panose="02020800000000000000" pitchFamily="18" charset="-128"/>
                        </a:rPr>
                        <a:t>想定</a:t>
                      </a:r>
                      <a:r>
                        <a:rPr kumimoji="1" lang="en-US" altLang="ja-JP" sz="800" dirty="0">
                          <a:latin typeface="HGS明朝B" panose="02020800000000000000" pitchFamily="18" charset="-128"/>
                          <a:ea typeface="HGS明朝B" panose="02020800000000000000" pitchFamily="18" charset="-128"/>
                        </a:rPr>
                        <a:t>imps/</a:t>
                      </a:r>
                      <a:r>
                        <a:rPr kumimoji="1" lang="ja-JP" altLang="en-US" sz="800" dirty="0">
                          <a:latin typeface="HGS明朝B" panose="02020800000000000000" pitchFamily="18" charset="-128"/>
                          <a:ea typeface="HGS明朝B" panose="02020800000000000000" pitchFamily="18" charset="-128"/>
                        </a:rPr>
                        <a:t>通数</a:t>
                      </a:r>
                    </a:p>
                  </a:txBody>
                  <a:tcPr marL="49061" marR="49061" marT="24531" marB="245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latin typeface="HGS明朝B" panose="02020800000000000000" pitchFamily="18" charset="-128"/>
                          <a:ea typeface="HGS明朝B" panose="02020800000000000000" pitchFamily="18" charset="-128"/>
                        </a:rPr>
                        <a:t>原稿規定（画像は左右</a:t>
                      </a:r>
                      <a:r>
                        <a:rPr kumimoji="1" lang="en-US" altLang="ja-JP" sz="800" dirty="0">
                          <a:latin typeface="HGS明朝B" panose="02020800000000000000" pitchFamily="18" charset="-128"/>
                          <a:ea typeface="HGS明朝B" panose="02020800000000000000" pitchFamily="18" charset="-128"/>
                        </a:rPr>
                        <a:t>×</a:t>
                      </a:r>
                      <a:r>
                        <a:rPr kumimoji="1" lang="ja-JP" altLang="en-US" sz="800" dirty="0">
                          <a:latin typeface="HGS明朝B" panose="02020800000000000000" pitchFamily="18" charset="-128"/>
                          <a:ea typeface="HGS明朝B" panose="02020800000000000000" pitchFamily="18" charset="-128"/>
                        </a:rPr>
                        <a:t>天地）</a:t>
                      </a:r>
                    </a:p>
                  </a:txBody>
                  <a:tcPr marL="49061" marR="49061" marT="24531" marB="24531" anchor="ctr">
                    <a:lnL w="12700" cap="flat" cmpd="sng" algn="ctr">
                      <a:solidFill>
                        <a:schemeClr val="bg1"/>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75446285"/>
                  </a:ext>
                </a:extLst>
              </a:tr>
              <a:tr h="307691">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dirty="0" err="1">
                          <a:latin typeface="HGS明朝B" panose="02020800000000000000" pitchFamily="18" charset="-128"/>
                          <a:ea typeface="HGS明朝B" panose="02020800000000000000" pitchFamily="18" charset="-128"/>
                        </a:rPr>
                        <a:t>NikkeiLUXE</a:t>
                      </a:r>
                      <a:endParaRPr kumimoji="1" lang="ja-JP" altLang="en-US" sz="800" dirty="0">
                        <a:solidFill>
                          <a:schemeClr val="tx1"/>
                        </a:solidFill>
                        <a:latin typeface="HGS明朝B" panose="02020800000000000000" pitchFamily="18" charset="-128"/>
                        <a:ea typeface="HGS明朝B" panose="02020800000000000000" pitchFamily="18" charset="-128"/>
                      </a:endParaRPr>
                    </a:p>
                  </a:txBody>
                  <a:tcPr marL="49061" marR="49061" marT="24531" marB="2453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latin typeface="HGS明朝B" panose="02020800000000000000" pitchFamily="18" charset="-128"/>
                          <a:ea typeface="HGS明朝B" panose="02020800000000000000" pitchFamily="18" charset="-128"/>
                        </a:rPr>
                        <a:t>①</a:t>
                      </a:r>
                      <a:endParaRPr kumimoji="1" lang="ja-JP" altLang="en-US" sz="800" dirty="0">
                        <a:solidFill>
                          <a:schemeClr val="tx1"/>
                        </a:solidFill>
                        <a:latin typeface="HGS明朝B" panose="02020800000000000000" pitchFamily="18" charset="-128"/>
                        <a:ea typeface="HGS明朝B" panose="02020800000000000000" pitchFamily="18" charset="-128"/>
                      </a:endParaRPr>
                    </a:p>
                  </a:txBody>
                  <a:tcPr marL="49061" marR="49061" marT="24531" marB="2453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latin typeface="HGS明朝B" panose="02020800000000000000" pitchFamily="18" charset="-128"/>
                          <a:ea typeface="HGS明朝B" panose="02020800000000000000" pitchFamily="18" charset="-128"/>
                        </a:rPr>
                        <a:t>インフィード</a:t>
                      </a:r>
                      <a:r>
                        <a:rPr kumimoji="1" lang="en-US" altLang="ja-JP" sz="800" dirty="0">
                          <a:latin typeface="HGS明朝B" panose="02020800000000000000" pitchFamily="18" charset="-128"/>
                          <a:ea typeface="HGS明朝B" panose="02020800000000000000" pitchFamily="18" charset="-128"/>
                        </a:rPr>
                        <a:t>TIMELINE(PC)</a:t>
                      </a:r>
                      <a:endParaRPr kumimoji="1" lang="ja-JP" altLang="en-US" sz="800" dirty="0">
                        <a:solidFill>
                          <a:schemeClr val="tx1"/>
                        </a:solidFill>
                        <a:latin typeface="HGS明朝B" panose="02020800000000000000" pitchFamily="18" charset="-128"/>
                        <a:ea typeface="HGS明朝B" panose="02020800000000000000" pitchFamily="18" charset="-128"/>
                      </a:endParaRPr>
                    </a:p>
                  </a:txBody>
                  <a:tcPr marL="49061" marR="49061" marT="24531" marB="2453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en-US" altLang="ja-JP" sz="800" dirty="0">
                          <a:latin typeface="HGS明朝B" panose="02020800000000000000" pitchFamily="18" charset="-128"/>
                          <a:ea typeface="HGS明朝B" panose="02020800000000000000" pitchFamily="18" charset="-128"/>
                        </a:rPr>
                        <a:t>1</a:t>
                      </a:r>
                      <a:r>
                        <a:rPr kumimoji="1" lang="ja-JP" altLang="en-US" sz="800" dirty="0">
                          <a:latin typeface="HGS明朝B" panose="02020800000000000000" pitchFamily="18" charset="-128"/>
                          <a:ea typeface="HGS明朝B" panose="02020800000000000000" pitchFamily="18" charset="-128"/>
                        </a:rPr>
                        <a:t>ヶ月</a:t>
                      </a:r>
                      <a:endParaRPr kumimoji="1" lang="ja-JP" altLang="en-US" sz="800" dirty="0">
                        <a:solidFill>
                          <a:schemeClr val="tx1"/>
                        </a:solidFill>
                        <a:latin typeface="HGS明朝B" panose="02020800000000000000" pitchFamily="18" charset="-128"/>
                        <a:ea typeface="HGS明朝B" panose="02020800000000000000" pitchFamily="18" charset="-128"/>
                      </a:endParaRPr>
                    </a:p>
                  </a:txBody>
                  <a:tcPr marL="49061" marR="49061" marT="24531" marB="2453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en-US" altLang="ja-JP" sz="800" dirty="0">
                          <a:latin typeface="HGS明朝B" panose="02020800000000000000" pitchFamily="18" charset="-128"/>
                          <a:ea typeface="HGS明朝B" panose="02020800000000000000" pitchFamily="18" charset="-128"/>
                        </a:rPr>
                        <a:t>10,000imps</a:t>
                      </a:r>
                      <a:r>
                        <a:rPr kumimoji="1" lang="ja-JP" altLang="en-US" sz="800" dirty="0">
                          <a:latin typeface="HGS明朝B" panose="02020800000000000000" pitchFamily="18" charset="-128"/>
                          <a:ea typeface="HGS明朝B" panose="02020800000000000000" pitchFamily="18" charset="-128"/>
                        </a:rPr>
                        <a:t>想定</a:t>
                      </a:r>
                      <a:r>
                        <a:rPr kumimoji="1" lang="en-US" altLang="ja-JP" sz="800" dirty="0">
                          <a:latin typeface="HGS明朝B" panose="02020800000000000000" pitchFamily="18" charset="-128"/>
                          <a:ea typeface="HGS明朝B" panose="02020800000000000000" pitchFamily="18" charset="-128"/>
                        </a:rPr>
                        <a:t>/</a:t>
                      </a:r>
                      <a:r>
                        <a:rPr kumimoji="1" lang="ja-JP" altLang="en-US" sz="800" dirty="0">
                          <a:latin typeface="HGS明朝B" panose="02020800000000000000" pitchFamily="18" charset="-128"/>
                          <a:ea typeface="HGS明朝B" panose="02020800000000000000" pitchFamily="18" charset="-128"/>
                        </a:rPr>
                        <a:t>月</a:t>
                      </a:r>
                      <a:endParaRPr kumimoji="1" lang="ja-JP" altLang="en-US" sz="800" dirty="0">
                        <a:solidFill>
                          <a:schemeClr val="tx1"/>
                        </a:solidFill>
                        <a:latin typeface="HGS明朝B" panose="02020800000000000000" pitchFamily="18" charset="-128"/>
                        <a:ea typeface="HGS明朝B" panose="02020800000000000000" pitchFamily="18" charset="-128"/>
                      </a:endParaRPr>
                    </a:p>
                  </a:txBody>
                  <a:tcPr marL="49061" marR="49061" marT="24531" marB="2453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latin typeface="HGS明朝B" panose="02020800000000000000" pitchFamily="18" charset="-128"/>
                          <a:ea typeface="HGS明朝B" panose="02020800000000000000" pitchFamily="18" charset="-128"/>
                        </a:rPr>
                        <a:t>画像：</a:t>
                      </a:r>
                      <a:r>
                        <a:rPr kumimoji="1" lang="en-US" altLang="ja-JP" sz="800" dirty="0">
                          <a:latin typeface="HGS明朝B" panose="02020800000000000000" pitchFamily="18" charset="-128"/>
                          <a:ea typeface="HGS明朝B" panose="02020800000000000000" pitchFamily="18" charset="-128"/>
                        </a:rPr>
                        <a:t>600×450 </a:t>
                      </a:r>
                      <a:r>
                        <a:rPr kumimoji="1" lang="ja-JP" altLang="en-US" sz="800" dirty="0">
                          <a:latin typeface="HGS明朝B" panose="02020800000000000000" pitchFamily="18" charset="-128"/>
                          <a:ea typeface="HGS明朝B" panose="02020800000000000000" pitchFamily="18" charset="-128"/>
                        </a:rPr>
                        <a:t>（</a:t>
                      </a:r>
                      <a:r>
                        <a:rPr kumimoji="1" lang="en-US" altLang="ja-JP" sz="800" dirty="0">
                          <a:latin typeface="HGS明朝B" panose="02020800000000000000" pitchFamily="18" charset="-128"/>
                          <a:ea typeface="HGS明朝B" panose="02020800000000000000" pitchFamily="18" charset="-128"/>
                        </a:rPr>
                        <a:t>150KB</a:t>
                      </a:r>
                      <a:r>
                        <a:rPr kumimoji="1" lang="ja-JP" altLang="en-US" sz="800" dirty="0">
                          <a:latin typeface="HGS明朝B" panose="02020800000000000000" pitchFamily="18" charset="-128"/>
                          <a:ea typeface="HGS明朝B" panose="02020800000000000000" pitchFamily="18" charset="-128"/>
                        </a:rPr>
                        <a:t>） </a:t>
                      </a:r>
                      <a:r>
                        <a:rPr kumimoji="1" lang="en-US" altLang="ja-JP" sz="800" dirty="0">
                          <a:latin typeface="HGS明朝B" panose="02020800000000000000" pitchFamily="18" charset="-128"/>
                          <a:ea typeface="HGS明朝B" panose="02020800000000000000" pitchFamily="18" charset="-128"/>
                        </a:rPr>
                        <a:t>(</a:t>
                      </a:r>
                      <a:r>
                        <a:rPr kumimoji="1" lang="ja-JP" altLang="en-US" sz="800" dirty="0">
                          <a:latin typeface="HGS明朝B" panose="02020800000000000000" pitchFamily="18" charset="-128"/>
                          <a:ea typeface="HGS明朝B" panose="02020800000000000000" pitchFamily="18" charset="-128"/>
                        </a:rPr>
                        <a:t>画像に文字要素不可）</a:t>
                      </a:r>
                    </a:p>
                    <a:p>
                      <a:pPr algn="ctr"/>
                      <a:r>
                        <a:rPr kumimoji="1" lang="ja-JP" altLang="en-US" sz="800" dirty="0">
                          <a:latin typeface="HGS明朝B" panose="02020800000000000000" pitchFamily="18" charset="-128"/>
                          <a:ea typeface="HGS明朝B" panose="02020800000000000000" pitchFamily="18" charset="-128"/>
                        </a:rPr>
                        <a:t>テキスト：全角半角問わず</a:t>
                      </a:r>
                      <a:r>
                        <a:rPr kumimoji="1" lang="en-US" altLang="ja-JP" sz="800" dirty="0">
                          <a:latin typeface="HGS明朝B" panose="02020800000000000000" pitchFamily="18" charset="-128"/>
                          <a:ea typeface="HGS明朝B" panose="02020800000000000000" pitchFamily="18" charset="-128"/>
                        </a:rPr>
                        <a:t>35</a:t>
                      </a:r>
                      <a:r>
                        <a:rPr kumimoji="1" lang="ja-JP" altLang="en-US" sz="800" dirty="0">
                          <a:latin typeface="HGS明朝B" panose="02020800000000000000" pitchFamily="18" charset="-128"/>
                          <a:ea typeface="HGS明朝B" panose="02020800000000000000" pitchFamily="18" charset="-128"/>
                        </a:rPr>
                        <a:t>文字以内</a:t>
                      </a:r>
                      <a:endParaRPr kumimoji="1" lang="ja-JP" altLang="en-US" sz="800" dirty="0">
                        <a:solidFill>
                          <a:schemeClr val="tx1"/>
                        </a:solidFill>
                        <a:latin typeface="HGS明朝B" panose="02020800000000000000" pitchFamily="18" charset="-128"/>
                        <a:ea typeface="HGS明朝B" panose="02020800000000000000" pitchFamily="18" charset="-128"/>
                      </a:endParaRPr>
                    </a:p>
                  </a:txBody>
                  <a:tcPr marL="49061" marR="49061" marT="24531" marB="2453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245668407"/>
                  </a:ext>
                </a:extLst>
              </a:tr>
              <a:tr h="307691">
                <a:tc vMerge="1">
                  <a:txBody>
                    <a:bodyPr/>
                    <a:lstStyle/>
                    <a:p>
                      <a:pPr algn="ctr"/>
                      <a:endParaRPr kumimoji="1" lang="ja-JP" altLang="en-US" sz="600" dirty="0">
                        <a:solidFill>
                          <a:schemeClr val="tx1"/>
                        </a:solidFill>
                        <a:latin typeface="HGS明朝B" panose="02020800000000000000" pitchFamily="18" charset="-128"/>
                        <a:ea typeface="HGS明朝B" panose="02020800000000000000" pitchFamily="18" charset="-128"/>
                      </a:endParaRPr>
                    </a:p>
                  </a:txBody>
                  <a:tcPr marL="65415" marR="65415" marT="32708" marB="3270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latin typeface="HGS明朝B" panose="02020800000000000000" pitchFamily="18" charset="-128"/>
                          <a:ea typeface="HGS明朝B" panose="02020800000000000000" pitchFamily="18" charset="-128"/>
                        </a:rPr>
                        <a:t>②</a:t>
                      </a:r>
                      <a:endParaRPr kumimoji="1" lang="ja-JP" altLang="en-US" sz="800" dirty="0">
                        <a:solidFill>
                          <a:schemeClr val="tx1"/>
                        </a:solidFill>
                        <a:latin typeface="HGS明朝B" panose="02020800000000000000" pitchFamily="18" charset="-128"/>
                        <a:ea typeface="HGS明朝B" panose="02020800000000000000" pitchFamily="18" charset="-128"/>
                      </a:endParaRPr>
                    </a:p>
                  </a:txBody>
                  <a:tcPr marL="49061" marR="49061" marT="24531" marB="2453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latin typeface="HGS明朝B" panose="02020800000000000000" pitchFamily="18" charset="-128"/>
                          <a:ea typeface="HGS明朝B" panose="02020800000000000000" pitchFamily="18" charset="-128"/>
                        </a:rPr>
                        <a:t>インフィード</a:t>
                      </a:r>
                      <a:r>
                        <a:rPr kumimoji="1" lang="en-US" altLang="ja-JP" sz="800" dirty="0">
                          <a:latin typeface="HGS明朝B" panose="02020800000000000000" pitchFamily="18" charset="-128"/>
                          <a:ea typeface="HGS明朝B" panose="02020800000000000000" pitchFamily="18" charset="-128"/>
                        </a:rPr>
                        <a:t>FEATURE(PC)</a:t>
                      </a:r>
                      <a:endParaRPr kumimoji="1" lang="ja-JP" altLang="en-US" sz="800" dirty="0">
                        <a:solidFill>
                          <a:schemeClr val="tx1"/>
                        </a:solidFill>
                        <a:latin typeface="HGS明朝B" panose="02020800000000000000" pitchFamily="18" charset="-128"/>
                        <a:ea typeface="HGS明朝B" panose="02020800000000000000" pitchFamily="18" charset="-128"/>
                      </a:endParaRPr>
                    </a:p>
                  </a:txBody>
                  <a:tcPr marL="49061" marR="49061" marT="24531" marB="2453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en-US" altLang="ja-JP" sz="800" dirty="0">
                          <a:latin typeface="HGS明朝B" panose="02020800000000000000" pitchFamily="18" charset="-128"/>
                          <a:ea typeface="HGS明朝B" panose="02020800000000000000" pitchFamily="18" charset="-128"/>
                        </a:rPr>
                        <a:t>1</a:t>
                      </a:r>
                      <a:r>
                        <a:rPr kumimoji="1" lang="ja-JP" altLang="en-US" sz="800" dirty="0">
                          <a:latin typeface="HGS明朝B" panose="02020800000000000000" pitchFamily="18" charset="-128"/>
                          <a:ea typeface="HGS明朝B" panose="02020800000000000000" pitchFamily="18" charset="-128"/>
                        </a:rPr>
                        <a:t>ヶ月</a:t>
                      </a:r>
                      <a:endParaRPr kumimoji="1" lang="ja-JP" altLang="en-US" sz="800" dirty="0">
                        <a:solidFill>
                          <a:schemeClr val="tx1"/>
                        </a:solidFill>
                        <a:latin typeface="HGS明朝B" panose="02020800000000000000" pitchFamily="18" charset="-128"/>
                        <a:ea typeface="HGS明朝B" panose="02020800000000000000" pitchFamily="18" charset="-128"/>
                      </a:endParaRPr>
                    </a:p>
                  </a:txBody>
                  <a:tcPr marL="49061" marR="49061" marT="24531" marB="2453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en-US" altLang="ja-JP" sz="800" dirty="0">
                          <a:latin typeface="HGS明朝B" panose="02020800000000000000" pitchFamily="18" charset="-128"/>
                          <a:ea typeface="HGS明朝B" panose="02020800000000000000" pitchFamily="18" charset="-128"/>
                        </a:rPr>
                        <a:t>80,000imps</a:t>
                      </a:r>
                      <a:r>
                        <a:rPr kumimoji="1" lang="ja-JP" altLang="en-US" sz="800" dirty="0">
                          <a:latin typeface="HGS明朝B" panose="02020800000000000000" pitchFamily="18" charset="-128"/>
                          <a:ea typeface="HGS明朝B" panose="02020800000000000000" pitchFamily="18" charset="-128"/>
                        </a:rPr>
                        <a:t>想定</a:t>
                      </a:r>
                      <a:r>
                        <a:rPr kumimoji="1" lang="en-US" altLang="ja-JP" sz="800" dirty="0">
                          <a:latin typeface="HGS明朝B" panose="02020800000000000000" pitchFamily="18" charset="-128"/>
                          <a:ea typeface="HGS明朝B" panose="02020800000000000000" pitchFamily="18" charset="-128"/>
                        </a:rPr>
                        <a:t>/</a:t>
                      </a:r>
                      <a:r>
                        <a:rPr kumimoji="1" lang="ja-JP" altLang="en-US" sz="800" dirty="0">
                          <a:latin typeface="HGS明朝B" panose="02020800000000000000" pitchFamily="18" charset="-128"/>
                          <a:ea typeface="HGS明朝B" panose="02020800000000000000" pitchFamily="18" charset="-128"/>
                        </a:rPr>
                        <a:t>月</a:t>
                      </a:r>
                      <a:endParaRPr kumimoji="1" lang="ja-JP" altLang="en-US" sz="800" dirty="0">
                        <a:solidFill>
                          <a:schemeClr val="tx1"/>
                        </a:solidFill>
                        <a:latin typeface="HGS明朝B" panose="02020800000000000000" pitchFamily="18" charset="-128"/>
                        <a:ea typeface="HGS明朝B" panose="02020800000000000000" pitchFamily="18" charset="-128"/>
                      </a:endParaRPr>
                    </a:p>
                  </a:txBody>
                  <a:tcPr marL="49061" marR="49061" marT="24531" marB="2453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latin typeface="HGS明朝B" panose="02020800000000000000" pitchFamily="18" charset="-128"/>
                          <a:ea typeface="HGS明朝B" panose="02020800000000000000" pitchFamily="18" charset="-128"/>
                        </a:rPr>
                        <a:t>画像：</a:t>
                      </a:r>
                      <a:r>
                        <a:rPr kumimoji="1" lang="en-US" altLang="ja-JP" sz="800" dirty="0">
                          <a:latin typeface="HGS明朝B" panose="02020800000000000000" pitchFamily="18" charset="-128"/>
                          <a:ea typeface="HGS明朝B" panose="02020800000000000000" pitchFamily="18" charset="-128"/>
                        </a:rPr>
                        <a:t>140×105 </a:t>
                      </a:r>
                      <a:r>
                        <a:rPr kumimoji="1" lang="ja-JP" altLang="en-US" sz="800" dirty="0">
                          <a:latin typeface="HGS明朝B" panose="02020800000000000000" pitchFamily="18" charset="-128"/>
                          <a:ea typeface="HGS明朝B" panose="02020800000000000000" pitchFamily="18" charset="-128"/>
                        </a:rPr>
                        <a:t>（</a:t>
                      </a:r>
                      <a:r>
                        <a:rPr kumimoji="1" lang="en-US" altLang="ja-JP" sz="800">
                          <a:latin typeface="HGS明朝B" panose="02020800000000000000" pitchFamily="18" charset="-128"/>
                          <a:ea typeface="HGS明朝B" panose="02020800000000000000" pitchFamily="18" charset="-128"/>
                        </a:rPr>
                        <a:t>60KB</a:t>
                      </a:r>
                      <a:r>
                        <a:rPr kumimoji="1" lang="ja-JP" altLang="en-US" sz="800" dirty="0">
                          <a:latin typeface="HGS明朝B" panose="02020800000000000000" pitchFamily="18" charset="-128"/>
                          <a:ea typeface="HGS明朝B" panose="02020800000000000000" pitchFamily="18" charset="-128"/>
                        </a:rPr>
                        <a:t>） </a:t>
                      </a:r>
                      <a:r>
                        <a:rPr kumimoji="1" lang="en-US" altLang="ja-JP" sz="800" dirty="0">
                          <a:latin typeface="HGS明朝B" panose="02020800000000000000" pitchFamily="18" charset="-128"/>
                          <a:ea typeface="HGS明朝B" panose="02020800000000000000" pitchFamily="18" charset="-128"/>
                        </a:rPr>
                        <a:t>(</a:t>
                      </a:r>
                      <a:r>
                        <a:rPr kumimoji="1" lang="ja-JP" altLang="en-US" sz="800" dirty="0">
                          <a:latin typeface="HGS明朝B" panose="02020800000000000000" pitchFamily="18" charset="-128"/>
                          <a:ea typeface="HGS明朝B" panose="02020800000000000000" pitchFamily="18" charset="-128"/>
                        </a:rPr>
                        <a:t>画像に文字要素不可）</a:t>
                      </a:r>
                    </a:p>
                    <a:p>
                      <a:pPr algn="ctr"/>
                      <a:r>
                        <a:rPr kumimoji="1" lang="ja-JP" altLang="en-US" sz="800" dirty="0">
                          <a:latin typeface="HGS明朝B" panose="02020800000000000000" pitchFamily="18" charset="-128"/>
                          <a:ea typeface="HGS明朝B" panose="02020800000000000000" pitchFamily="18" charset="-128"/>
                        </a:rPr>
                        <a:t> テキスト：全角半角問わず</a:t>
                      </a:r>
                      <a:r>
                        <a:rPr kumimoji="1" lang="en-US" altLang="ja-JP" sz="800" dirty="0">
                          <a:latin typeface="HGS明朝B" panose="02020800000000000000" pitchFamily="18" charset="-128"/>
                          <a:ea typeface="HGS明朝B" panose="02020800000000000000" pitchFamily="18" charset="-128"/>
                        </a:rPr>
                        <a:t>35</a:t>
                      </a:r>
                      <a:r>
                        <a:rPr kumimoji="1" lang="ja-JP" altLang="en-US" sz="800" dirty="0">
                          <a:latin typeface="HGS明朝B" panose="02020800000000000000" pitchFamily="18" charset="-128"/>
                          <a:ea typeface="HGS明朝B" panose="02020800000000000000" pitchFamily="18" charset="-128"/>
                        </a:rPr>
                        <a:t>文字以内</a:t>
                      </a:r>
                      <a:endParaRPr kumimoji="1" lang="ja-JP" altLang="en-US" sz="800" dirty="0">
                        <a:solidFill>
                          <a:schemeClr val="tx1"/>
                        </a:solidFill>
                        <a:latin typeface="HGS明朝B" panose="02020800000000000000" pitchFamily="18" charset="-128"/>
                        <a:ea typeface="HGS明朝B" panose="02020800000000000000" pitchFamily="18" charset="-128"/>
                      </a:endParaRPr>
                    </a:p>
                  </a:txBody>
                  <a:tcPr marL="49061" marR="49061" marT="24531" marB="2453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33567028"/>
                  </a:ext>
                </a:extLst>
              </a:tr>
              <a:tr h="307691">
                <a:tc vMerge="1">
                  <a:txBody>
                    <a:bodyPr/>
                    <a:lstStyle/>
                    <a:p>
                      <a:pPr algn="ctr"/>
                      <a:endParaRPr kumimoji="1" lang="ja-JP" altLang="en-US" sz="600" dirty="0">
                        <a:solidFill>
                          <a:schemeClr val="tx1"/>
                        </a:solidFill>
                        <a:latin typeface="HGS明朝B" panose="02020800000000000000" pitchFamily="18" charset="-128"/>
                        <a:ea typeface="HGS明朝B" panose="02020800000000000000" pitchFamily="18" charset="-128"/>
                      </a:endParaRPr>
                    </a:p>
                  </a:txBody>
                  <a:tcPr marL="65415" marR="65415" marT="32708" marB="3270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latin typeface="HGS明朝B" panose="02020800000000000000" pitchFamily="18" charset="-128"/>
                          <a:ea typeface="HGS明朝B" panose="02020800000000000000" pitchFamily="18" charset="-128"/>
                        </a:rPr>
                        <a:t>③</a:t>
                      </a:r>
                      <a:endParaRPr kumimoji="1" lang="ja-JP" altLang="en-US" sz="800" dirty="0">
                        <a:solidFill>
                          <a:schemeClr val="tx1"/>
                        </a:solidFill>
                        <a:latin typeface="HGS明朝B" panose="02020800000000000000" pitchFamily="18" charset="-128"/>
                        <a:ea typeface="HGS明朝B" panose="02020800000000000000" pitchFamily="18" charset="-128"/>
                      </a:endParaRPr>
                    </a:p>
                  </a:txBody>
                  <a:tcPr marL="49061" marR="49061" marT="24531" marB="2453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latin typeface="HGS明朝B" panose="02020800000000000000" pitchFamily="18" charset="-128"/>
                          <a:ea typeface="HGS明朝B" panose="02020800000000000000" pitchFamily="18" charset="-128"/>
                        </a:rPr>
                        <a:t>インフィード</a:t>
                      </a:r>
                      <a:r>
                        <a:rPr kumimoji="1" lang="en-US" altLang="ja-JP" sz="800" dirty="0">
                          <a:latin typeface="HGS明朝B" panose="02020800000000000000" pitchFamily="18" charset="-128"/>
                          <a:ea typeface="HGS明朝B" panose="02020800000000000000" pitchFamily="18" charset="-128"/>
                        </a:rPr>
                        <a:t>TIMELINE(SP)</a:t>
                      </a:r>
                      <a:endParaRPr kumimoji="1" lang="en-US" altLang="ja-JP" sz="800" dirty="0">
                        <a:solidFill>
                          <a:schemeClr val="tx1"/>
                        </a:solidFill>
                        <a:latin typeface="HGS明朝B" panose="02020800000000000000" pitchFamily="18" charset="-128"/>
                        <a:ea typeface="HGS明朝B" panose="02020800000000000000" pitchFamily="18" charset="-128"/>
                      </a:endParaRPr>
                    </a:p>
                  </a:txBody>
                  <a:tcPr marL="49061" marR="49061" marT="24531" marB="2453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en-US" altLang="ja-JP" sz="800" dirty="0">
                          <a:latin typeface="HGS明朝B" panose="02020800000000000000" pitchFamily="18" charset="-128"/>
                          <a:ea typeface="HGS明朝B" panose="02020800000000000000" pitchFamily="18" charset="-128"/>
                        </a:rPr>
                        <a:t>1</a:t>
                      </a:r>
                      <a:r>
                        <a:rPr kumimoji="1" lang="ja-JP" altLang="en-US" sz="800" dirty="0">
                          <a:latin typeface="HGS明朝B" panose="02020800000000000000" pitchFamily="18" charset="-128"/>
                          <a:ea typeface="HGS明朝B" panose="02020800000000000000" pitchFamily="18" charset="-128"/>
                        </a:rPr>
                        <a:t>ヶ月</a:t>
                      </a:r>
                      <a:endParaRPr kumimoji="1" lang="ja-JP" altLang="en-US" sz="800" dirty="0">
                        <a:solidFill>
                          <a:schemeClr val="tx1"/>
                        </a:solidFill>
                        <a:latin typeface="HGS明朝B" panose="02020800000000000000" pitchFamily="18" charset="-128"/>
                        <a:ea typeface="HGS明朝B" panose="02020800000000000000" pitchFamily="18" charset="-128"/>
                      </a:endParaRPr>
                    </a:p>
                  </a:txBody>
                  <a:tcPr marL="49061" marR="49061" marT="24531" marB="2453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en-US" altLang="ja-JP" sz="800" dirty="0">
                          <a:latin typeface="HGS明朝B" panose="02020800000000000000" pitchFamily="18" charset="-128"/>
                          <a:ea typeface="HGS明朝B" panose="02020800000000000000" pitchFamily="18" charset="-128"/>
                        </a:rPr>
                        <a:t>5,000imps</a:t>
                      </a:r>
                      <a:r>
                        <a:rPr kumimoji="1" lang="ja-JP" altLang="en-US" sz="800" dirty="0">
                          <a:latin typeface="HGS明朝B" panose="02020800000000000000" pitchFamily="18" charset="-128"/>
                          <a:ea typeface="HGS明朝B" panose="02020800000000000000" pitchFamily="18" charset="-128"/>
                        </a:rPr>
                        <a:t>想定</a:t>
                      </a:r>
                      <a:r>
                        <a:rPr kumimoji="1" lang="en-US" altLang="ja-JP" sz="800" dirty="0">
                          <a:latin typeface="HGS明朝B" panose="02020800000000000000" pitchFamily="18" charset="-128"/>
                          <a:ea typeface="HGS明朝B" panose="02020800000000000000" pitchFamily="18" charset="-128"/>
                        </a:rPr>
                        <a:t>/</a:t>
                      </a:r>
                      <a:r>
                        <a:rPr kumimoji="1" lang="ja-JP" altLang="en-US" sz="800" dirty="0">
                          <a:latin typeface="HGS明朝B" panose="02020800000000000000" pitchFamily="18" charset="-128"/>
                          <a:ea typeface="HGS明朝B" panose="02020800000000000000" pitchFamily="18" charset="-128"/>
                        </a:rPr>
                        <a:t>月</a:t>
                      </a:r>
                      <a:endParaRPr kumimoji="1" lang="ja-JP" altLang="en-US" sz="800" dirty="0">
                        <a:solidFill>
                          <a:schemeClr val="tx1"/>
                        </a:solidFill>
                        <a:latin typeface="HGS明朝B" panose="02020800000000000000" pitchFamily="18" charset="-128"/>
                        <a:ea typeface="HGS明朝B" panose="02020800000000000000" pitchFamily="18" charset="-128"/>
                      </a:endParaRPr>
                    </a:p>
                  </a:txBody>
                  <a:tcPr marL="49061" marR="49061" marT="24531" marB="2453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latin typeface="HGS明朝B" panose="02020800000000000000" pitchFamily="18" charset="-128"/>
                          <a:ea typeface="HGS明朝B" panose="02020800000000000000" pitchFamily="18" charset="-128"/>
                        </a:rPr>
                        <a:t>画像：</a:t>
                      </a:r>
                      <a:r>
                        <a:rPr kumimoji="1" lang="en-US" altLang="ja-JP" sz="800" dirty="0">
                          <a:latin typeface="HGS明朝B" panose="02020800000000000000" pitchFamily="18" charset="-128"/>
                          <a:ea typeface="HGS明朝B" panose="02020800000000000000" pitchFamily="18" charset="-128"/>
                        </a:rPr>
                        <a:t>400×300 </a:t>
                      </a:r>
                      <a:r>
                        <a:rPr kumimoji="1" lang="ja-JP" altLang="en-US" sz="800" dirty="0">
                          <a:latin typeface="HGS明朝B" panose="02020800000000000000" pitchFamily="18" charset="-128"/>
                          <a:ea typeface="HGS明朝B" panose="02020800000000000000" pitchFamily="18" charset="-128"/>
                        </a:rPr>
                        <a:t>（</a:t>
                      </a:r>
                      <a:r>
                        <a:rPr kumimoji="1" lang="en-US" altLang="ja-JP" sz="800" dirty="0">
                          <a:latin typeface="HGS明朝B" panose="02020800000000000000" pitchFamily="18" charset="-128"/>
                          <a:ea typeface="HGS明朝B" panose="02020800000000000000" pitchFamily="18" charset="-128"/>
                        </a:rPr>
                        <a:t>150KB</a:t>
                      </a:r>
                      <a:r>
                        <a:rPr kumimoji="1" lang="ja-JP" altLang="en-US" sz="800" dirty="0">
                          <a:latin typeface="HGS明朝B" panose="02020800000000000000" pitchFamily="18" charset="-128"/>
                          <a:ea typeface="HGS明朝B" panose="02020800000000000000" pitchFamily="18" charset="-128"/>
                        </a:rPr>
                        <a:t>） </a:t>
                      </a:r>
                      <a:r>
                        <a:rPr kumimoji="1" lang="en-US" altLang="ja-JP" sz="800" dirty="0">
                          <a:latin typeface="HGS明朝B" panose="02020800000000000000" pitchFamily="18" charset="-128"/>
                          <a:ea typeface="HGS明朝B" panose="02020800000000000000" pitchFamily="18" charset="-128"/>
                        </a:rPr>
                        <a:t>(</a:t>
                      </a:r>
                      <a:r>
                        <a:rPr kumimoji="1" lang="ja-JP" altLang="en-US" sz="800" dirty="0">
                          <a:latin typeface="HGS明朝B" panose="02020800000000000000" pitchFamily="18" charset="-128"/>
                          <a:ea typeface="HGS明朝B" panose="02020800000000000000" pitchFamily="18" charset="-128"/>
                        </a:rPr>
                        <a:t>画像に文字要素不可）</a:t>
                      </a:r>
                    </a:p>
                    <a:p>
                      <a:pPr algn="ctr"/>
                      <a:r>
                        <a:rPr kumimoji="1" lang="ja-JP" altLang="en-US" sz="800" dirty="0">
                          <a:latin typeface="HGS明朝B" panose="02020800000000000000" pitchFamily="18" charset="-128"/>
                          <a:ea typeface="HGS明朝B" panose="02020800000000000000" pitchFamily="18" charset="-128"/>
                        </a:rPr>
                        <a:t>テキスト：全角半角問わず</a:t>
                      </a:r>
                      <a:r>
                        <a:rPr kumimoji="1" lang="en-US" altLang="ja-JP" sz="800" dirty="0">
                          <a:latin typeface="HGS明朝B" panose="02020800000000000000" pitchFamily="18" charset="-128"/>
                          <a:ea typeface="HGS明朝B" panose="02020800000000000000" pitchFamily="18" charset="-128"/>
                        </a:rPr>
                        <a:t>35</a:t>
                      </a:r>
                      <a:r>
                        <a:rPr kumimoji="1" lang="ja-JP" altLang="en-US" sz="800" dirty="0">
                          <a:latin typeface="HGS明朝B" panose="02020800000000000000" pitchFamily="18" charset="-128"/>
                          <a:ea typeface="HGS明朝B" panose="02020800000000000000" pitchFamily="18" charset="-128"/>
                        </a:rPr>
                        <a:t>文字以内</a:t>
                      </a:r>
                      <a:endParaRPr kumimoji="1" lang="ja-JP" altLang="en-US" sz="800" dirty="0">
                        <a:solidFill>
                          <a:schemeClr val="tx1"/>
                        </a:solidFill>
                        <a:latin typeface="HGS明朝B" panose="02020800000000000000" pitchFamily="18" charset="-128"/>
                        <a:ea typeface="HGS明朝B" panose="02020800000000000000" pitchFamily="18" charset="-128"/>
                      </a:endParaRPr>
                    </a:p>
                  </a:txBody>
                  <a:tcPr marL="49061" marR="49061" marT="24531" marB="2453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10102847"/>
                  </a:ext>
                </a:extLst>
              </a:tr>
              <a:tr h="307691">
                <a:tc vMerge="1">
                  <a:txBody>
                    <a:bodyPr/>
                    <a:lstStyle/>
                    <a:p>
                      <a:pPr algn="ctr"/>
                      <a:endParaRPr kumimoji="1" lang="ja-JP" altLang="en-US" sz="600" dirty="0">
                        <a:solidFill>
                          <a:schemeClr val="tx1"/>
                        </a:solidFill>
                        <a:latin typeface="HGS明朝B" panose="02020800000000000000" pitchFamily="18" charset="-128"/>
                        <a:ea typeface="HGS明朝B" panose="02020800000000000000" pitchFamily="18" charset="-128"/>
                      </a:endParaRPr>
                    </a:p>
                  </a:txBody>
                  <a:tcPr marL="65415" marR="65415" marT="32708" marB="3270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latin typeface="HGS明朝B" panose="02020800000000000000" pitchFamily="18" charset="-128"/>
                          <a:ea typeface="HGS明朝B" panose="02020800000000000000" pitchFamily="18" charset="-128"/>
                        </a:rPr>
                        <a:t>④</a:t>
                      </a:r>
                      <a:endParaRPr kumimoji="1" lang="ja-JP" altLang="en-US" sz="800" dirty="0">
                        <a:solidFill>
                          <a:schemeClr val="tx1"/>
                        </a:solidFill>
                        <a:latin typeface="HGS明朝B" panose="02020800000000000000" pitchFamily="18" charset="-128"/>
                        <a:ea typeface="HGS明朝B" panose="02020800000000000000" pitchFamily="18" charset="-128"/>
                      </a:endParaRPr>
                    </a:p>
                  </a:txBody>
                  <a:tcPr marL="49061" marR="49061" marT="24531" marB="2453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latin typeface="HGS明朝B" panose="02020800000000000000" pitchFamily="18" charset="-128"/>
                          <a:ea typeface="HGS明朝B" panose="02020800000000000000" pitchFamily="18" charset="-128"/>
                        </a:rPr>
                        <a:t>インフィード</a:t>
                      </a:r>
                      <a:r>
                        <a:rPr kumimoji="1" lang="en-US" altLang="ja-JP" sz="800" dirty="0">
                          <a:latin typeface="HGS明朝B" panose="02020800000000000000" pitchFamily="18" charset="-128"/>
                          <a:ea typeface="HGS明朝B" panose="02020800000000000000" pitchFamily="18" charset="-128"/>
                        </a:rPr>
                        <a:t>FEATURE(SP)</a:t>
                      </a:r>
                      <a:endParaRPr kumimoji="1" lang="ja-JP" altLang="en-US" sz="800" dirty="0">
                        <a:solidFill>
                          <a:schemeClr val="tx1"/>
                        </a:solidFill>
                        <a:latin typeface="HGS明朝B" panose="02020800000000000000" pitchFamily="18" charset="-128"/>
                        <a:ea typeface="HGS明朝B" panose="02020800000000000000" pitchFamily="18" charset="-128"/>
                      </a:endParaRPr>
                    </a:p>
                  </a:txBody>
                  <a:tcPr marL="49061" marR="49061" marT="24531" marB="2453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en-US" altLang="ja-JP" sz="800" dirty="0">
                          <a:latin typeface="HGS明朝B" panose="02020800000000000000" pitchFamily="18" charset="-128"/>
                          <a:ea typeface="HGS明朝B" panose="02020800000000000000" pitchFamily="18" charset="-128"/>
                        </a:rPr>
                        <a:t>1</a:t>
                      </a:r>
                      <a:r>
                        <a:rPr kumimoji="1" lang="ja-JP" altLang="en-US" sz="800" dirty="0">
                          <a:latin typeface="HGS明朝B" panose="02020800000000000000" pitchFamily="18" charset="-128"/>
                          <a:ea typeface="HGS明朝B" panose="02020800000000000000" pitchFamily="18" charset="-128"/>
                        </a:rPr>
                        <a:t>ヶ月</a:t>
                      </a:r>
                      <a:endParaRPr kumimoji="1" lang="ja-JP" altLang="en-US" sz="800" dirty="0">
                        <a:solidFill>
                          <a:schemeClr val="tx1"/>
                        </a:solidFill>
                        <a:latin typeface="HGS明朝B" panose="02020800000000000000" pitchFamily="18" charset="-128"/>
                        <a:ea typeface="HGS明朝B" panose="02020800000000000000" pitchFamily="18" charset="-128"/>
                      </a:endParaRPr>
                    </a:p>
                  </a:txBody>
                  <a:tcPr marL="49061" marR="49061" marT="24531" marB="2453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en-US" altLang="ja-JP" sz="800" dirty="0">
                          <a:latin typeface="HGS明朝B" panose="02020800000000000000" pitchFamily="18" charset="-128"/>
                          <a:ea typeface="HGS明朝B" panose="02020800000000000000" pitchFamily="18" charset="-128"/>
                        </a:rPr>
                        <a:t>80,000imps</a:t>
                      </a:r>
                      <a:r>
                        <a:rPr kumimoji="1" lang="ja-JP" altLang="en-US" sz="800" dirty="0">
                          <a:latin typeface="HGS明朝B" panose="02020800000000000000" pitchFamily="18" charset="-128"/>
                          <a:ea typeface="HGS明朝B" panose="02020800000000000000" pitchFamily="18" charset="-128"/>
                        </a:rPr>
                        <a:t>想定</a:t>
                      </a:r>
                      <a:r>
                        <a:rPr kumimoji="1" lang="en-US" altLang="ja-JP" sz="800" dirty="0">
                          <a:latin typeface="HGS明朝B" panose="02020800000000000000" pitchFamily="18" charset="-128"/>
                          <a:ea typeface="HGS明朝B" panose="02020800000000000000" pitchFamily="18" charset="-128"/>
                        </a:rPr>
                        <a:t>/</a:t>
                      </a:r>
                      <a:r>
                        <a:rPr kumimoji="1" lang="ja-JP" altLang="en-US" sz="800" dirty="0">
                          <a:latin typeface="HGS明朝B" panose="02020800000000000000" pitchFamily="18" charset="-128"/>
                          <a:ea typeface="HGS明朝B" panose="02020800000000000000" pitchFamily="18" charset="-128"/>
                        </a:rPr>
                        <a:t>月</a:t>
                      </a:r>
                      <a:endParaRPr kumimoji="1" lang="ja-JP" altLang="en-US" sz="800" dirty="0">
                        <a:solidFill>
                          <a:schemeClr val="tx1"/>
                        </a:solidFill>
                        <a:latin typeface="HGS明朝B" panose="02020800000000000000" pitchFamily="18" charset="-128"/>
                        <a:ea typeface="HGS明朝B" panose="02020800000000000000" pitchFamily="18" charset="-128"/>
                      </a:endParaRPr>
                    </a:p>
                  </a:txBody>
                  <a:tcPr marL="49061" marR="49061" marT="24531" marB="2453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latin typeface="HGS明朝B" panose="02020800000000000000" pitchFamily="18" charset="-128"/>
                          <a:ea typeface="HGS明朝B" panose="02020800000000000000" pitchFamily="18" charset="-128"/>
                        </a:rPr>
                        <a:t>画像：</a:t>
                      </a:r>
                      <a:r>
                        <a:rPr kumimoji="1" lang="en-US" altLang="ja-JP" sz="800" dirty="0">
                          <a:latin typeface="HGS明朝B" panose="02020800000000000000" pitchFamily="18" charset="-128"/>
                          <a:ea typeface="HGS明朝B" panose="02020800000000000000" pitchFamily="18" charset="-128"/>
                        </a:rPr>
                        <a:t>400×300 </a:t>
                      </a:r>
                      <a:r>
                        <a:rPr kumimoji="1" lang="ja-JP" altLang="en-US" sz="800" dirty="0">
                          <a:latin typeface="HGS明朝B" panose="02020800000000000000" pitchFamily="18" charset="-128"/>
                          <a:ea typeface="HGS明朝B" panose="02020800000000000000" pitchFamily="18" charset="-128"/>
                        </a:rPr>
                        <a:t>（</a:t>
                      </a:r>
                      <a:r>
                        <a:rPr kumimoji="1" lang="en-US" altLang="ja-JP" sz="800" dirty="0">
                          <a:latin typeface="HGS明朝B" panose="02020800000000000000" pitchFamily="18" charset="-128"/>
                          <a:ea typeface="HGS明朝B" panose="02020800000000000000" pitchFamily="18" charset="-128"/>
                        </a:rPr>
                        <a:t>150KB</a:t>
                      </a:r>
                      <a:r>
                        <a:rPr kumimoji="1" lang="ja-JP" altLang="en-US" sz="800" dirty="0">
                          <a:latin typeface="HGS明朝B" panose="02020800000000000000" pitchFamily="18" charset="-128"/>
                          <a:ea typeface="HGS明朝B" panose="02020800000000000000" pitchFamily="18" charset="-128"/>
                        </a:rPr>
                        <a:t>） </a:t>
                      </a:r>
                      <a:r>
                        <a:rPr kumimoji="1" lang="en-US" altLang="ja-JP" sz="800" dirty="0">
                          <a:latin typeface="HGS明朝B" panose="02020800000000000000" pitchFamily="18" charset="-128"/>
                          <a:ea typeface="HGS明朝B" panose="02020800000000000000" pitchFamily="18" charset="-128"/>
                        </a:rPr>
                        <a:t>(</a:t>
                      </a:r>
                      <a:r>
                        <a:rPr kumimoji="1" lang="ja-JP" altLang="en-US" sz="800" dirty="0">
                          <a:latin typeface="HGS明朝B" panose="02020800000000000000" pitchFamily="18" charset="-128"/>
                          <a:ea typeface="HGS明朝B" panose="02020800000000000000" pitchFamily="18" charset="-128"/>
                        </a:rPr>
                        <a:t>画像に文字要素不可）</a:t>
                      </a:r>
                    </a:p>
                    <a:p>
                      <a:pPr algn="ctr"/>
                      <a:r>
                        <a:rPr kumimoji="1" lang="ja-JP" altLang="en-US" sz="800" dirty="0">
                          <a:latin typeface="HGS明朝B" panose="02020800000000000000" pitchFamily="18" charset="-128"/>
                          <a:ea typeface="HGS明朝B" panose="02020800000000000000" pitchFamily="18" charset="-128"/>
                        </a:rPr>
                        <a:t>テキスト：全角半角問わず</a:t>
                      </a:r>
                      <a:r>
                        <a:rPr kumimoji="1" lang="en-US" altLang="ja-JP" sz="800" dirty="0">
                          <a:latin typeface="HGS明朝B" panose="02020800000000000000" pitchFamily="18" charset="-128"/>
                          <a:ea typeface="HGS明朝B" panose="02020800000000000000" pitchFamily="18" charset="-128"/>
                        </a:rPr>
                        <a:t>35</a:t>
                      </a:r>
                      <a:r>
                        <a:rPr kumimoji="1" lang="ja-JP" altLang="en-US" sz="800" dirty="0">
                          <a:latin typeface="HGS明朝B" panose="02020800000000000000" pitchFamily="18" charset="-128"/>
                          <a:ea typeface="HGS明朝B" panose="02020800000000000000" pitchFamily="18" charset="-128"/>
                        </a:rPr>
                        <a:t>文字以内</a:t>
                      </a:r>
                      <a:endParaRPr kumimoji="1" lang="ja-JP" altLang="en-US" sz="800" dirty="0">
                        <a:solidFill>
                          <a:schemeClr val="tx1"/>
                        </a:solidFill>
                        <a:latin typeface="HGS明朝B" panose="02020800000000000000" pitchFamily="18" charset="-128"/>
                        <a:ea typeface="HGS明朝B" panose="02020800000000000000" pitchFamily="18" charset="-128"/>
                      </a:endParaRPr>
                    </a:p>
                  </a:txBody>
                  <a:tcPr marL="49061" marR="49061" marT="24531" marB="2453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101202827"/>
                  </a:ext>
                </a:extLst>
              </a:tr>
              <a:tr h="296734">
                <a:tc vMerge="1">
                  <a:txBody>
                    <a:bodyPr/>
                    <a:lstStyle/>
                    <a:p>
                      <a:pPr algn="ctr"/>
                      <a:endParaRPr kumimoji="1" lang="ja-JP" altLang="en-US" sz="600" dirty="0">
                        <a:solidFill>
                          <a:schemeClr val="tx1"/>
                        </a:solidFill>
                        <a:latin typeface="HGS明朝B" panose="02020800000000000000" pitchFamily="18" charset="-128"/>
                        <a:ea typeface="HGS明朝B" panose="02020800000000000000" pitchFamily="18" charset="-128"/>
                      </a:endParaRPr>
                    </a:p>
                  </a:txBody>
                  <a:tcPr marL="65415" marR="65415" marT="32708" marB="3270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latin typeface="HGS明朝B" panose="02020800000000000000" pitchFamily="18" charset="-128"/>
                          <a:ea typeface="HGS明朝B" panose="02020800000000000000" pitchFamily="18" charset="-128"/>
                        </a:rPr>
                        <a:t>⑤</a:t>
                      </a:r>
                      <a:endParaRPr kumimoji="1" lang="ja-JP" altLang="en-US" sz="800" dirty="0">
                        <a:solidFill>
                          <a:schemeClr val="tx1"/>
                        </a:solidFill>
                        <a:latin typeface="HGS明朝B" panose="02020800000000000000" pitchFamily="18" charset="-128"/>
                        <a:ea typeface="HGS明朝B" panose="02020800000000000000" pitchFamily="18" charset="-128"/>
                      </a:endParaRPr>
                    </a:p>
                  </a:txBody>
                  <a:tcPr marL="49061" marR="49061" marT="24531" marB="2453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latin typeface="HGS明朝B" panose="02020800000000000000" pitchFamily="18" charset="-128"/>
                          <a:ea typeface="HGS明朝B" panose="02020800000000000000" pitchFamily="18" charset="-128"/>
                        </a:rPr>
                        <a:t>メール</a:t>
                      </a:r>
                      <a:r>
                        <a:rPr kumimoji="1" lang="en-US" altLang="ja-JP" sz="800" dirty="0">
                          <a:latin typeface="HGS明朝B" panose="02020800000000000000" pitchFamily="18" charset="-128"/>
                          <a:ea typeface="HGS明朝B" panose="02020800000000000000" pitchFamily="18" charset="-128"/>
                        </a:rPr>
                        <a:t>(</a:t>
                      </a:r>
                      <a:r>
                        <a:rPr kumimoji="1" lang="ja-JP" altLang="en-US" sz="800" dirty="0">
                          <a:latin typeface="HGS明朝B" panose="02020800000000000000" pitchFamily="18" charset="-128"/>
                          <a:ea typeface="HGS明朝B" panose="02020800000000000000" pitchFamily="18" charset="-128"/>
                        </a:rPr>
                        <a:t>ビジュアルボックス</a:t>
                      </a:r>
                      <a:r>
                        <a:rPr kumimoji="1" lang="en-US" altLang="ja-JP" sz="800" dirty="0">
                          <a:latin typeface="HGS明朝B" panose="02020800000000000000" pitchFamily="18" charset="-128"/>
                          <a:ea typeface="HGS明朝B" panose="02020800000000000000" pitchFamily="18" charset="-128"/>
                        </a:rPr>
                        <a:t>)</a:t>
                      </a:r>
                      <a:endParaRPr kumimoji="1" lang="ja-JP" altLang="en-US" sz="800" dirty="0">
                        <a:solidFill>
                          <a:schemeClr val="tx1"/>
                        </a:solidFill>
                        <a:latin typeface="HGS明朝B" panose="02020800000000000000" pitchFamily="18" charset="-128"/>
                        <a:ea typeface="HGS明朝B" panose="02020800000000000000" pitchFamily="18" charset="-128"/>
                      </a:endParaRPr>
                    </a:p>
                  </a:txBody>
                  <a:tcPr marL="49061" marR="49061" marT="24531" marB="2453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en-US" altLang="ja-JP" sz="800" dirty="0">
                          <a:latin typeface="HGS明朝B" panose="02020800000000000000" pitchFamily="18" charset="-128"/>
                          <a:ea typeface="HGS明朝B" panose="02020800000000000000" pitchFamily="18" charset="-128"/>
                        </a:rPr>
                        <a:t>4</a:t>
                      </a:r>
                      <a:r>
                        <a:rPr kumimoji="1" lang="ja-JP" altLang="en-US" sz="800" dirty="0">
                          <a:latin typeface="HGS明朝B" panose="02020800000000000000" pitchFamily="18" charset="-128"/>
                          <a:ea typeface="HGS明朝B" panose="02020800000000000000" pitchFamily="18" charset="-128"/>
                        </a:rPr>
                        <a:t>回</a:t>
                      </a:r>
                      <a:endParaRPr kumimoji="1" lang="ja-JP" altLang="en-US" sz="800" dirty="0">
                        <a:solidFill>
                          <a:schemeClr val="tx1"/>
                        </a:solidFill>
                        <a:latin typeface="HGS明朝B" panose="02020800000000000000" pitchFamily="18" charset="-128"/>
                        <a:ea typeface="HGS明朝B" panose="02020800000000000000" pitchFamily="18" charset="-128"/>
                      </a:endParaRPr>
                    </a:p>
                  </a:txBody>
                  <a:tcPr marL="49061" marR="49061" marT="24531" marB="2453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latin typeface="HGS明朝B" panose="02020800000000000000" pitchFamily="18" charset="-128"/>
                          <a:ea typeface="HGS明朝B" panose="02020800000000000000" pitchFamily="18" charset="-128"/>
                        </a:rPr>
                        <a:t>約</a:t>
                      </a:r>
                      <a:r>
                        <a:rPr kumimoji="1" lang="en-US" altLang="ja-JP" sz="800" dirty="0">
                          <a:latin typeface="HGS明朝B" panose="02020800000000000000" pitchFamily="18" charset="-128"/>
                          <a:ea typeface="HGS明朝B" panose="02020800000000000000" pitchFamily="18" charset="-128"/>
                        </a:rPr>
                        <a:t>10,000</a:t>
                      </a:r>
                      <a:r>
                        <a:rPr kumimoji="1" lang="ja-JP" altLang="en-US" sz="800" dirty="0">
                          <a:latin typeface="HGS明朝B" panose="02020800000000000000" pitchFamily="18" charset="-128"/>
                          <a:ea typeface="HGS明朝B" panose="02020800000000000000" pitchFamily="18" charset="-128"/>
                        </a:rPr>
                        <a:t>通</a:t>
                      </a:r>
                      <a:r>
                        <a:rPr kumimoji="1" lang="en-US" altLang="ja-JP" sz="800" dirty="0">
                          <a:latin typeface="HGS明朝B" panose="02020800000000000000" pitchFamily="18" charset="-128"/>
                          <a:ea typeface="HGS明朝B" panose="02020800000000000000" pitchFamily="18" charset="-128"/>
                        </a:rPr>
                        <a:t>/</a:t>
                      </a:r>
                      <a:r>
                        <a:rPr kumimoji="1" lang="ja-JP" altLang="en-US" sz="800" dirty="0">
                          <a:latin typeface="HGS明朝B" panose="02020800000000000000" pitchFamily="18" charset="-128"/>
                          <a:ea typeface="HGS明朝B" panose="02020800000000000000" pitchFamily="18" charset="-128"/>
                        </a:rPr>
                        <a:t>回</a:t>
                      </a:r>
                      <a:endParaRPr kumimoji="1" lang="ja-JP" altLang="en-US" sz="800" dirty="0">
                        <a:solidFill>
                          <a:schemeClr val="tx1"/>
                        </a:solidFill>
                        <a:latin typeface="HGS明朝B" panose="02020800000000000000" pitchFamily="18" charset="-128"/>
                        <a:ea typeface="HGS明朝B" panose="02020800000000000000" pitchFamily="18" charset="-128"/>
                      </a:endParaRPr>
                    </a:p>
                  </a:txBody>
                  <a:tcPr marL="49061" marR="49061" marT="24531" marB="2453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latin typeface="HGS明朝B" panose="02020800000000000000" pitchFamily="18" charset="-128"/>
                          <a:ea typeface="HGS明朝B" panose="02020800000000000000" pitchFamily="18" charset="-128"/>
                        </a:rPr>
                        <a:t>画像：</a:t>
                      </a:r>
                      <a:r>
                        <a:rPr kumimoji="1" lang="en-US" altLang="ja-JP" sz="800" dirty="0">
                          <a:latin typeface="HGS明朝B" panose="02020800000000000000" pitchFamily="18" charset="-128"/>
                          <a:ea typeface="HGS明朝B" panose="02020800000000000000" pitchFamily="18" charset="-128"/>
                        </a:rPr>
                        <a:t>600×450 </a:t>
                      </a:r>
                      <a:r>
                        <a:rPr kumimoji="1" lang="ja-JP" altLang="en-US" sz="800" dirty="0">
                          <a:latin typeface="HGS明朝B" panose="02020800000000000000" pitchFamily="18" charset="-128"/>
                          <a:ea typeface="HGS明朝B" panose="02020800000000000000" pitchFamily="18" charset="-128"/>
                        </a:rPr>
                        <a:t>（</a:t>
                      </a:r>
                      <a:r>
                        <a:rPr kumimoji="1" lang="en-US" altLang="ja-JP" sz="800" dirty="0">
                          <a:latin typeface="HGS明朝B" panose="02020800000000000000" pitchFamily="18" charset="-128"/>
                          <a:ea typeface="HGS明朝B" panose="02020800000000000000" pitchFamily="18" charset="-128"/>
                        </a:rPr>
                        <a:t>50KB</a:t>
                      </a:r>
                      <a:r>
                        <a:rPr kumimoji="1" lang="ja-JP" altLang="en-US" sz="800" dirty="0">
                          <a:latin typeface="HGS明朝B" panose="02020800000000000000" pitchFamily="18" charset="-128"/>
                          <a:ea typeface="HGS明朝B" panose="02020800000000000000" pitchFamily="18" charset="-128"/>
                        </a:rPr>
                        <a:t>） </a:t>
                      </a:r>
                      <a:r>
                        <a:rPr kumimoji="1" lang="en-US" altLang="ja-JP" sz="800" dirty="0">
                          <a:latin typeface="HGS明朝B" panose="02020800000000000000" pitchFamily="18" charset="-128"/>
                          <a:ea typeface="HGS明朝B" panose="02020800000000000000" pitchFamily="18" charset="-128"/>
                        </a:rPr>
                        <a:t>(</a:t>
                      </a:r>
                      <a:r>
                        <a:rPr kumimoji="1" lang="ja-JP" altLang="en-US" sz="800" dirty="0">
                          <a:latin typeface="HGS明朝B" panose="02020800000000000000" pitchFamily="18" charset="-128"/>
                          <a:ea typeface="HGS明朝B" panose="02020800000000000000" pitchFamily="18" charset="-128"/>
                        </a:rPr>
                        <a:t>画像に文字要素不可）</a:t>
                      </a:r>
                    </a:p>
                    <a:p>
                      <a:pPr algn="ctr"/>
                      <a:r>
                        <a:rPr kumimoji="1" lang="ja-JP" altLang="en-US" sz="800" dirty="0">
                          <a:latin typeface="HGS明朝B" panose="02020800000000000000" pitchFamily="18" charset="-128"/>
                          <a:ea typeface="HGS明朝B" panose="02020800000000000000" pitchFamily="18" charset="-128"/>
                        </a:rPr>
                        <a:t>テキスト：全角半角問わず</a:t>
                      </a:r>
                      <a:r>
                        <a:rPr kumimoji="1" lang="en-US" altLang="ja-JP" sz="800" dirty="0">
                          <a:latin typeface="HGS明朝B" panose="02020800000000000000" pitchFamily="18" charset="-128"/>
                          <a:ea typeface="HGS明朝B" panose="02020800000000000000" pitchFamily="18" charset="-128"/>
                        </a:rPr>
                        <a:t>36</a:t>
                      </a:r>
                      <a:r>
                        <a:rPr kumimoji="1" lang="ja-JP" altLang="en-US" sz="800" dirty="0">
                          <a:latin typeface="HGS明朝B" panose="02020800000000000000" pitchFamily="18" charset="-128"/>
                          <a:ea typeface="HGS明朝B" panose="02020800000000000000" pitchFamily="18" charset="-128"/>
                        </a:rPr>
                        <a:t>文字以内</a:t>
                      </a:r>
                      <a:endParaRPr kumimoji="1" lang="ja-JP" altLang="en-US" sz="800" dirty="0">
                        <a:solidFill>
                          <a:schemeClr val="tx1"/>
                        </a:solidFill>
                        <a:latin typeface="HGS明朝B" panose="02020800000000000000" pitchFamily="18" charset="-128"/>
                        <a:ea typeface="HGS明朝B" panose="02020800000000000000" pitchFamily="18" charset="-128"/>
                      </a:endParaRPr>
                    </a:p>
                  </a:txBody>
                  <a:tcPr marL="49061" marR="49061" marT="19316" marB="19316"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95230842"/>
                  </a:ext>
                </a:extLst>
              </a:tr>
              <a:tr h="179615">
                <a:tc vMerge="1">
                  <a:txBody>
                    <a:bodyPr/>
                    <a:lstStyle/>
                    <a:p>
                      <a:pPr algn="ctr"/>
                      <a:endParaRPr kumimoji="1" lang="ja-JP" altLang="en-US" sz="600" dirty="0">
                        <a:solidFill>
                          <a:schemeClr val="tx1"/>
                        </a:solidFill>
                        <a:latin typeface="HGS明朝B" panose="02020800000000000000" pitchFamily="18" charset="-128"/>
                        <a:ea typeface="HGS明朝B" panose="02020800000000000000" pitchFamily="18" charset="-128"/>
                      </a:endParaRPr>
                    </a:p>
                  </a:txBody>
                  <a:tcPr marL="65415" marR="65415" marT="32708" marB="32708"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solidFill>
                            <a:schemeClr val="tx1"/>
                          </a:solidFill>
                          <a:latin typeface="HGS明朝B" panose="02020800000000000000" pitchFamily="18" charset="-128"/>
                          <a:ea typeface="HGS明朝B" panose="02020800000000000000" pitchFamily="18" charset="-128"/>
                        </a:rPr>
                        <a:t>⑥</a:t>
                      </a:r>
                    </a:p>
                  </a:txBody>
                  <a:tcPr marL="49061" marR="49061" marT="24531" marB="2453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en-US" altLang="ja-JP" sz="800" dirty="0">
                          <a:solidFill>
                            <a:schemeClr val="tx1"/>
                          </a:solidFill>
                          <a:latin typeface="HGS明朝B" panose="02020800000000000000" pitchFamily="18" charset="-128"/>
                          <a:ea typeface="HGS明朝B" panose="02020800000000000000" pitchFamily="18" charset="-128"/>
                        </a:rPr>
                        <a:t>Facebook NikkeiLUXE</a:t>
                      </a:r>
                      <a:r>
                        <a:rPr kumimoji="1" lang="ja-JP" altLang="en-US" sz="800" dirty="0">
                          <a:solidFill>
                            <a:schemeClr val="tx1"/>
                          </a:solidFill>
                          <a:latin typeface="HGS明朝B" panose="02020800000000000000" pitchFamily="18" charset="-128"/>
                          <a:ea typeface="HGS明朝B" panose="02020800000000000000" pitchFamily="18" charset="-128"/>
                        </a:rPr>
                        <a:t>アカウント</a:t>
                      </a:r>
                    </a:p>
                  </a:txBody>
                  <a:tcPr marL="49061" marR="49061" marT="24531" marB="2453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en-US" altLang="ja-JP" sz="800" dirty="0">
                          <a:solidFill>
                            <a:schemeClr val="tx1"/>
                          </a:solidFill>
                          <a:latin typeface="HGS明朝B" panose="02020800000000000000" pitchFamily="18" charset="-128"/>
                          <a:ea typeface="HGS明朝B" panose="02020800000000000000" pitchFamily="18" charset="-128"/>
                        </a:rPr>
                        <a:t>1</a:t>
                      </a:r>
                      <a:r>
                        <a:rPr kumimoji="1" lang="ja-JP" altLang="en-US" sz="800" dirty="0">
                          <a:solidFill>
                            <a:schemeClr val="tx1"/>
                          </a:solidFill>
                          <a:latin typeface="HGS明朝B" panose="02020800000000000000" pitchFamily="18" charset="-128"/>
                          <a:ea typeface="HGS明朝B" panose="02020800000000000000" pitchFamily="18" charset="-128"/>
                        </a:rPr>
                        <a:t>回</a:t>
                      </a:r>
                    </a:p>
                  </a:txBody>
                  <a:tcPr marL="49061" marR="49061" marT="24531" marB="2453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solidFill>
                            <a:schemeClr val="tx1"/>
                          </a:solidFill>
                          <a:latin typeface="HGS明朝B" panose="02020800000000000000" pitchFamily="18" charset="-128"/>
                          <a:ea typeface="HGS明朝B" panose="02020800000000000000" pitchFamily="18" charset="-128"/>
                        </a:rPr>
                        <a:t>約</a:t>
                      </a:r>
                      <a:r>
                        <a:rPr kumimoji="1" lang="en-US" altLang="ja-JP" sz="800" dirty="0">
                          <a:solidFill>
                            <a:schemeClr val="tx1"/>
                          </a:solidFill>
                          <a:latin typeface="HGS明朝B" panose="02020800000000000000" pitchFamily="18" charset="-128"/>
                          <a:ea typeface="HGS明朝B" panose="02020800000000000000" pitchFamily="18" charset="-128"/>
                        </a:rPr>
                        <a:t>11,000</a:t>
                      </a:r>
                      <a:r>
                        <a:rPr kumimoji="1" lang="ja-JP" altLang="en-US" sz="800" dirty="0">
                          <a:solidFill>
                            <a:schemeClr val="tx1"/>
                          </a:solidFill>
                          <a:latin typeface="HGS明朝B" panose="02020800000000000000" pitchFamily="18" charset="-128"/>
                          <a:ea typeface="HGS明朝B" panose="02020800000000000000" pitchFamily="18" charset="-128"/>
                        </a:rPr>
                        <a:t>いいね！</a:t>
                      </a:r>
                    </a:p>
                  </a:txBody>
                  <a:tcPr marL="49061" marR="49061" marT="24531" marB="2453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solidFill>
                            <a:schemeClr val="tx1"/>
                          </a:solidFill>
                          <a:latin typeface="HGS明朝B" panose="02020800000000000000" pitchFamily="18" charset="-128"/>
                          <a:ea typeface="HGS明朝B" panose="02020800000000000000" pitchFamily="18" charset="-128"/>
                        </a:rPr>
                        <a:t>他編集記事と同様に記事公開時に</a:t>
                      </a:r>
                      <a:r>
                        <a:rPr kumimoji="1" lang="en-US" altLang="ja-JP" sz="800" dirty="0">
                          <a:solidFill>
                            <a:schemeClr val="tx1"/>
                          </a:solidFill>
                          <a:latin typeface="HGS明朝B" panose="02020800000000000000" pitchFamily="18" charset="-128"/>
                          <a:ea typeface="HGS明朝B" panose="02020800000000000000" pitchFamily="18" charset="-128"/>
                        </a:rPr>
                        <a:t>1</a:t>
                      </a:r>
                      <a:r>
                        <a:rPr kumimoji="1" lang="ja-JP" altLang="en-US" sz="800" dirty="0">
                          <a:solidFill>
                            <a:schemeClr val="tx1"/>
                          </a:solidFill>
                          <a:latin typeface="HGS明朝B" panose="02020800000000000000" pitchFamily="18" charset="-128"/>
                          <a:ea typeface="HGS明朝B" panose="02020800000000000000" pitchFamily="18" charset="-128"/>
                        </a:rPr>
                        <a:t>回投稿</a:t>
                      </a:r>
                    </a:p>
                  </a:txBody>
                  <a:tcPr marL="49061" marR="49061" marT="24531" marB="2453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20232991"/>
                  </a:ext>
                </a:extLst>
              </a:tr>
            </a:tbl>
          </a:graphicData>
        </a:graphic>
      </p:graphicFrame>
      <p:graphicFrame>
        <p:nvGraphicFramePr>
          <p:cNvPr id="12" name="表 11">
            <a:extLst>
              <a:ext uri="{FF2B5EF4-FFF2-40B4-BE49-F238E27FC236}">
                <a16:creationId xmlns:a16="http://schemas.microsoft.com/office/drawing/2014/main" id="{D4160F65-2B39-4AC8-AFCF-043FAF0CBA44}"/>
              </a:ext>
            </a:extLst>
          </p:cNvPr>
          <p:cNvGraphicFramePr>
            <a:graphicFrameLocks noGrp="1"/>
          </p:cNvGraphicFramePr>
          <p:nvPr>
            <p:extLst>
              <p:ext uri="{D42A27DB-BD31-4B8C-83A1-F6EECF244321}">
                <p14:modId xmlns:p14="http://schemas.microsoft.com/office/powerpoint/2010/main" val="2941799191"/>
              </p:ext>
            </p:extLst>
          </p:nvPr>
        </p:nvGraphicFramePr>
        <p:xfrm>
          <a:off x="690675" y="3262646"/>
          <a:ext cx="7820872" cy="2224667"/>
        </p:xfrm>
        <a:graphic>
          <a:graphicData uri="http://schemas.openxmlformats.org/drawingml/2006/table">
            <a:tbl>
              <a:tblPr firstRow="1" bandRow="1">
                <a:tableStyleId>{8EC20E35-A176-4012-BC5E-935CFFF8708E}</a:tableStyleId>
              </a:tblPr>
              <a:tblGrid>
                <a:gridCol w="1261713">
                  <a:extLst>
                    <a:ext uri="{9D8B030D-6E8A-4147-A177-3AD203B41FA5}">
                      <a16:colId xmlns:a16="http://schemas.microsoft.com/office/drawing/2014/main" val="1148084690"/>
                    </a:ext>
                  </a:extLst>
                </a:gridCol>
                <a:gridCol w="387448">
                  <a:extLst>
                    <a:ext uri="{9D8B030D-6E8A-4147-A177-3AD203B41FA5}">
                      <a16:colId xmlns:a16="http://schemas.microsoft.com/office/drawing/2014/main" val="3368647242"/>
                    </a:ext>
                  </a:extLst>
                </a:gridCol>
                <a:gridCol w="1936587">
                  <a:extLst>
                    <a:ext uri="{9D8B030D-6E8A-4147-A177-3AD203B41FA5}">
                      <a16:colId xmlns:a16="http://schemas.microsoft.com/office/drawing/2014/main" val="2662585270"/>
                    </a:ext>
                  </a:extLst>
                </a:gridCol>
                <a:gridCol w="1006312">
                  <a:extLst>
                    <a:ext uri="{9D8B030D-6E8A-4147-A177-3AD203B41FA5}">
                      <a16:colId xmlns:a16="http://schemas.microsoft.com/office/drawing/2014/main" val="3501450476"/>
                    </a:ext>
                  </a:extLst>
                </a:gridCol>
                <a:gridCol w="3228812">
                  <a:extLst>
                    <a:ext uri="{9D8B030D-6E8A-4147-A177-3AD203B41FA5}">
                      <a16:colId xmlns:a16="http://schemas.microsoft.com/office/drawing/2014/main" val="1922224648"/>
                    </a:ext>
                  </a:extLst>
                </a:gridCol>
              </a:tblGrid>
              <a:tr h="176053">
                <a:tc gridSpan="2">
                  <a:txBody>
                    <a:bodyPr/>
                    <a:lstStyle/>
                    <a:p>
                      <a:pPr algn="ctr"/>
                      <a:r>
                        <a:rPr kumimoji="1" lang="ja-JP" altLang="en-US" sz="800" dirty="0">
                          <a:latin typeface="HGS明朝B" panose="02020800000000000000" pitchFamily="18" charset="-128"/>
                          <a:ea typeface="HGS明朝B" panose="02020800000000000000" pitchFamily="18" charset="-128"/>
                        </a:rPr>
                        <a:t>媒体</a:t>
                      </a:r>
                    </a:p>
                  </a:txBody>
                  <a:tcPr marL="64913" marR="64913" marT="32457" marB="32457" anchor="ctr">
                    <a:lnR w="12700" cap="flat" cmpd="sng" algn="ctr">
                      <a:solidFill>
                        <a:schemeClr val="bg1"/>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dirty="0">
                        <a:latin typeface="游ゴシック" panose="020B0400000000000000" pitchFamily="50" charset="-128"/>
                        <a:ea typeface="游ゴシック" panose="020B0400000000000000" pitchFamily="50" charset="-128"/>
                      </a:endParaRPr>
                    </a:p>
                  </a:txBody>
                  <a:tcPr/>
                </a:tc>
                <a:tc>
                  <a:txBody>
                    <a:bodyPr/>
                    <a:lstStyle/>
                    <a:p>
                      <a:pPr algn="ctr"/>
                      <a:r>
                        <a:rPr kumimoji="1" lang="ja-JP" altLang="en-US" sz="800" dirty="0">
                          <a:latin typeface="HGS明朝B" panose="02020800000000000000" pitchFamily="18" charset="-128"/>
                          <a:ea typeface="HGS明朝B" panose="02020800000000000000" pitchFamily="18" charset="-128"/>
                        </a:rPr>
                        <a:t>メニュー</a:t>
                      </a:r>
                    </a:p>
                  </a:txBody>
                  <a:tcPr marL="49131" marR="49131" marT="19343" marB="193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latin typeface="HGS明朝B" panose="02020800000000000000" pitchFamily="18" charset="-128"/>
                          <a:ea typeface="HGS明朝B" panose="02020800000000000000" pitchFamily="18" charset="-128"/>
                        </a:rPr>
                        <a:t>想定</a:t>
                      </a:r>
                      <a:r>
                        <a:rPr kumimoji="1" lang="en-US" altLang="ja-JP" sz="800" dirty="0">
                          <a:latin typeface="HGS明朝B" panose="02020800000000000000" pitchFamily="18" charset="-128"/>
                          <a:ea typeface="HGS明朝B" panose="02020800000000000000" pitchFamily="18" charset="-128"/>
                        </a:rPr>
                        <a:t>imps/</a:t>
                      </a:r>
                      <a:r>
                        <a:rPr kumimoji="1" lang="ja-JP" altLang="en-US" sz="800" dirty="0">
                          <a:latin typeface="HGS明朝B" panose="02020800000000000000" pitchFamily="18" charset="-128"/>
                          <a:ea typeface="HGS明朝B" panose="02020800000000000000" pitchFamily="18" charset="-128"/>
                        </a:rPr>
                        <a:t>通数</a:t>
                      </a:r>
                    </a:p>
                  </a:txBody>
                  <a:tcPr marL="49131" marR="49131" marT="19343" marB="1934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latin typeface="HGS明朝B" panose="02020800000000000000" pitchFamily="18" charset="-128"/>
                          <a:ea typeface="HGS明朝B" panose="02020800000000000000" pitchFamily="18" charset="-128"/>
                        </a:rPr>
                        <a:t>原稿規定（画像は左右</a:t>
                      </a:r>
                      <a:r>
                        <a:rPr kumimoji="1" lang="en-US" altLang="ja-JP" sz="800" dirty="0">
                          <a:latin typeface="HGS明朝B" panose="02020800000000000000" pitchFamily="18" charset="-128"/>
                          <a:ea typeface="HGS明朝B" panose="02020800000000000000" pitchFamily="18" charset="-128"/>
                        </a:rPr>
                        <a:t>×</a:t>
                      </a:r>
                      <a:r>
                        <a:rPr kumimoji="1" lang="ja-JP" altLang="en-US" sz="800" dirty="0">
                          <a:latin typeface="HGS明朝B" panose="02020800000000000000" pitchFamily="18" charset="-128"/>
                          <a:ea typeface="HGS明朝B" panose="02020800000000000000" pitchFamily="18" charset="-128"/>
                        </a:rPr>
                        <a:t>天地）</a:t>
                      </a:r>
                    </a:p>
                  </a:txBody>
                  <a:tcPr marL="49131" marR="49131" marT="19343" marB="19343" anchor="ctr">
                    <a:lnL w="12700" cap="flat" cmpd="sng" algn="ctr">
                      <a:solidFill>
                        <a:schemeClr val="bg1"/>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75446285"/>
                  </a:ext>
                </a:extLst>
              </a:tr>
              <a:tr h="381108">
                <a:tc>
                  <a:txBody>
                    <a:bodyPr/>
                    <a:lstStyle/>
                    <a:p>
                      <a:pPr algn="ctr"/>
                      <a:r>
                        <a:rPr kumimoji="1" lang="ja-JP" altLang="en-US" sz="800" dirty="0">
                          <a:solidFill>
                            <a:schemeClr val="tx1"/>
                          </a:solidFill>
                          <a:latin typeface="HGS明朝B" panose="02020800000000000000" pitchFamily="18" charset="-128"/>
                          <a:ea typeface="HGS明朝B" panose="02020800000000000000" pitchFamily="18" charset="-128"/>
                        </a:rPr>
                        <a:t>アクティブ・</a:t>
                      </a:r>
                      <a:endParaRPr kumimoji="1" lang="en-US" altLang="ja-JP" sz="700" dirty="0">
                        <a:solidFill>
                          <a:schemeClr val="tx1"/>
                        </a:solidFill>
                        <a:latin typeface="HGS明朝B" panose="02020800000000000000" pitchFamily="18" charset="-128"/>
                        <a:ea typeface="HGS明朝B" panose="02020800000000000000" pitchFamily="18" charset="-128"/>
                      </a:endParaRPr>
                    </a:p>
                    <a:p>
                      <a:pPr algn="ctr"/>
                      <a:r>
                        <a:rPr kumimoji="1" lang="ja-JP" altLang="en-US" sz="800" dirty="0">
                          <a:solidFill>
                            <a:schemeClr val="tx1"/>
                          </a:solidFill>
                          <a:latin typeface="HGS明朝B" panose="02020800000000000000" pitchFamily="18" charset="-128"/>
                          <a:ea typeface="HGS明朝B" panose="02020800000000000000" pitchFamily="18" charset="-128"/>
                        </a:rPr>
                        <a:t>ターゲティングメール</a:t>
                      </a:r>
                      <a:endParaRPr kumimoji="1" lang="en-US" altLang="ja-JP" sz="800" dirty="0">
                        <a:solidFill>
                          <a:schemeClr val="tx1"/>
                        </a:solidFill>
                        <a:latin typeface="HGS明朝B" panose="02020800000000000000" pitchFamily="18" charset="-128"/>
                        <a:ea typeface="HGS明朝B" panose="02020800000000000000" pitchFamily="18" charset="-128"/>
                      </a:endParaRPr>
                    </a:p>
                  </a:txBody>
                  <a:tcPr marL="49131" marR="49131" marT="19343" marB="1934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solidFill>
                            <a:schemeClr val="tx1"/>
                          </a:solidFill>
                          <a:latin typeface="HGS明朝B" panose="02020800000000000000" pitchFamily="18" charset="-128"/>
                          <a:ea typeface="HGS明朝B" panose="02020800000000000000" pitchFamily="18" charset="-128"/>
                        </a:rPr>
                        <a:t>⑦</a:t>
                      </a:r>
                    </a:p>
                  </a:txBody>
                  <a:tcPr marL="49131" marR="49131" marT="19343" marB="1934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solidFill>
                            <a:schemeClr val="tx1"/>
                          </a:solidFill>
                          <a:latin typeface="HGS明朝B" panose="02020800000000000000" pitchFamily="18" charset="-128"/>
                          <a:ea typeface="HGS明朝B" panose="02020800000000000000" pitchFamily="18" charset="-128"/>
                        </a:rPr>
                        <a:t>女性医師・女性経営者などの</a:t>
                      </a:r>
                      <a:endParaRPr kumimoji="1" lang="en-US" altLang="ja-JP" sz="800" dirty="0">
                        <a:solidFill>
                          <a:schemeClr val="tx1"/>
                        </a:solidFill>
                        <a:latin typeface="HGS明朝B" panose="02020800000000000000" pitchFamily="18" charset="-128"/>
                        <a:ea typeface="HGS明朝B" panose="02020800000000000000" pitchFamily="18" charset="-128"/>
                      </a:endParaRPr>
                    </a:p>
                    <a:p>
                      <a:pPr algn="ctr"/>
                      <a:r>
                        <a:rPr kumimoji="1" lang="ja-JP" altLang="en-US" sz="800" dirty="0">
                          <a:solidFill>
                            <a:schemeClr val="tx1"/>
                          </a:solidFill>
                          <a:latin typeface="HGS明朝B" panose="02020800000000000000" pitchFamily="18" charset="-128"/>
                          <a:ea typeface="HGS明朝B" panose="02020800000000000000" pitchFamily="18" charset="-128"/>
                        </a:rPr>
                        <a:t>エグゼクティブ・高所得者向け</a:t>
                      </a:r>
                      <a:endParaRPr kumimoji="1" lang="en-US" altLang="ja-JP" sz="800" dirty="0">
                        <a:solidFill>
                          <a:schemeClr val="tx1"/>
                        </a:solidFill>
                        <a:latin typeface="HGS明朝B" panose="02020800000000000000" pitchFamily="18" charset="-128"/>
                        <a:ea typeface="HGS明朝B" panose="02020800000000000000" pitchFamily="18" charset="-128"/>
                      </a:endParaRPr>
                    </a:p>
                    <a:p>
                      <a:pPr algn="ctr"/>
                      <a:r>
                        <a:rPr kumimoji="1" lang="ja-JP" altLang="en-US" sz="800" dirty="0">
                          <a:solidFill>
                            <a:schemeClr val="tx1"/>
                          </a:solidFill>
                          <a:latin typeface="HGS明朝B" panose="02020800000000000000" pitchFamily="18" charset="-128"/>
                          <a:ea typeface="HGS明朝B" panose="02020800000000000000" pitchFamily="18" charset="-128"/>
                        </a:rPr>
                        <a:t>ターゲティングメール（</a:t>
                      </a:r>
                      <a:r>
                        <a:rPr kumimoji="1" lang="en-US" altLang="ja-JP" sz="800" dirty="0">
                          <a:solidFill>
                            <a:schemeClr val="tx1"/>
                          </a:solidFill>
                          <a:latin typeface="HGS明朝B" panose="02020800000000000000" pitchFamily="18" charset="-128"/>
                          <a:ea typeface="HGS明朝B" panose="02020800000000000000" pitchFamily="18" charset="-128"/>
                        </a:rPr>
                        <a:t>HTML</a:t>
                      </a:r>
                      <a:r>
                        <a:rPr kumimoji="1" lang="ja-JP" altLang="en-US" sz="800" dirty="0">
                          <a:solidFill>
                            <a:schemeClr val="tx1"/>
                          </a:solidFill>
                          <a:latin typeface="HGS明朝B" panose="02020800000000000000" pitchFamily="18" charset="-128"/>
                          <a:ea typeface="HGS明朝B" panose="02020800000000000000" pitchFamily="18" charset="-128"/>
                        </a:rPr>
                        <a:t>メール）</a:t>
                      </a:r>
                    </a:p>
                  </a:txBody>
                  <a:tcPr marL="49131" marR="49131" marT="19343" marB="1934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en-US" altLang="ja-JP" sz="800" dirty="0">
                          <a:solidFill>
                            <a:schemeClr val="tx1"/>
                          </a:solidFill>
                          <a:latin typeface="HGS明朝B" panose="02020800000000000000" pitchFamily="18" charset="-128"/>
                          <a:ea typeface="HGS明朝B" panose="02020800000000000000" pitchFamily="18" charset="-128"/>
                        </a:rPr>
                        <a:t>25,000</a:t>
                      </a:r>
                      <a:r>
                        <a:rPr kumimoji="1" lang="ja-JP" altLang="en-US" sz="800" dirty="0">
                          <a:solidFill>
                            <a:schemeClr val="tx1"/>
                          </a:solidFill>
                          <a:latin typeface="HGS明朝B" panose="02020800000000000000" pitchFamily="18" charset="-128"/>
                          <a:ea typeface="HGS明朝B" panose="02020800000000000000" pitchFamily="18" charset="-128"/>
                        </a:rPr>
                        <a:t>通</a:t>
                      </a:r>
                      <a:r>
                        <a:rPr kumimoji="1" lang="en-US" altLang="ja-JP" sz="800" dirty="0">
                          <a:solidFill>
                            <a:schemeClr val="tx1"/>
                          </a:solidFill>
                          <a:latin typeface="HGS明朝B" panose="02020800000000000000" pitchFamily="18" charset="-128"/>
                          <a:ea typeface="HGS明朝B" panose="02020800000000000000" pitchFamily="18" charset="-128"/>
                        </a:rPr>
                        <a:t>/</a:t>
                      </a:r>
                      <a:r>
                        <a:rPr kumimoji="1" lang="ja-JP" altLang="en-US" sz="800" dirty="0">
                          <a:solidFill>
                            <a:schemeClr val="tx1"/>
                          </a:solidFill>
                          <a:latin typeface="HGS明朝B" panose="02020800000000000000" pitchFamily="18" charset="-128"/>
                          <a:ea typeface="HGS明朝B" panose="02020800000000000000" pitchFamily="18" charset="-128"/>
                        </a:rPr>
                        <a:t>回　</a:t>
                      </a:r>
                      <a:r>
                        <a:rPr kumimoji="1" lang="en-US" altLang="ja-JP" sz="800" dirty="0">
                          <a:solidFill>
                            <a:schemeClr val="tx1"/>
                          </a:solidFill>
                          <a:latin typeface="HGS明朝B" panose="02020800000000000000" pitchFamily="18" charset="-128"/>
                          <a:ea typeface="HGS明朝B" panose="02020800000000000000" pitchFamily="18" charset="-128"/>
                        </a:rPr>
                        <a:t>2</a:t>
                      </a:r>
                      <a:r>
                        <a:rPr kumimoji="1" lang="ja-JP" altLang="en-US" sz="800" dirty="0">
                          <a:solidFill>
                            <a:schemeClr val="tx1"/>
                          </a:solidFill>
                          <a:latin typeface="HGS明朝B" panose="02020800000000000000" pitchFamily="18" charset="-128"/>
                          <a:ea typeface="HGS明朝B" panose="02020800000000000000" pitchFamily="18" charset="-128"/>
                        </a:rPr>
                        <a:t>回</a:t>
                      </a:r>
                    </a:p>
                  </a:txBody>
                  <a:tcPr marL="49131" marR="49131" marT="19343" marB="1934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solidFill>
                            <a:schemeClr val="tx1"/>
                          </a:solidFill>
                          <a:latin typeface="HGS明朝B" panose="02020800000000000000" pitchFamily="18" charset="-128"/>
                          <a:ea typeface="HGS明朝B" panose="02020800000000000000" pitchFamily="18" charset="-128"/>
                        </a:rPr>
                        <a:t>詳細は、下記</a:t>
                      </a:r>
                      <a:r>
                        <a:rPr kumimoji="1" lang="en-US" altLang="ja-JP" sz="800" dirty="0">
                          <a:solidFill>
                            <a:schemeClr val="tx1"/>
                          </a:solidFill>
                          <a:latin typeface="HGS明朝B" panose="02020800000000000000" pitchFamily="18" charset="-128"/>
                          <a:ea typeface="HGS明朝B" panose="02020800000000000000" pitchFamily="18" charset="-128"/>
                        </a:rPr>
                        <a:t>P.6</a:t>
                      </a:r>
                      <a:r>
                        <a:rPr kumimoji="1" lang="ja-JP" altLang="en-US" sz="800" dirty="0">
                          <a:solidFill>
                            <a:schemeClr val="tx1"/>
                          </a:solidFill>
                          <a:latin typeface="HGS明朝B" panose="02020800000000000000" pitchFamily="18" charset="-128"/>
                          <a:ea typeface="HGS明朝B" panose="02020800000000000000" pitchFamily="18" charset="-128"/>
                        </a:rPr>
                        <a:t>をご確認ください。</a:t>
                      </a:r>
                      <a:endParaRPr kumimoji="1" lang="en-US" altLang="ja-JP" sz="800" dirty="0">
                        <a:solidFill>
                          <a:schemeClr val="tx1"/>
                        </a:solidFill>
                        <a:latin typeface="HGS明朝B" panose="02020800000000000000" pitchFamily="18" charset="-128"/>
                        <a:ea typeface="HGS明朝B" panose="02020800000000000000" pitchFamily="18" charset="-128"/>
                      </a:endParaRPr>
                    </a:p>
                    <a:p>
                      <a:pPr algn="ctr"/>
                      <a:r>
                        <a:rPr kumimoji="1" lang="ja-JP" altLang="en-US" sz="800" dirty="0">
                          <a:solidFill>
                            <a:schemeClr val="tx1"/>
                          </a:solidFill>
                          <a:latin typeface="HGS明朝B" panose="02020800000000000000" pitchFamily="18" charset="-128"/>
                          <a:ea typeface="HGS明朝B" panose="02020800000000000000" pitchFamily="18" charset="-128"/>
                        </a:rPr>
                        <a:t>（</a:t>
                      </a:r>
                      <a:r>
                        <a:rPr kumimoji="1" lang="en-US" altLang="ja-JP" sz="800" dirty="0">
                          <a:solidFill>
                            <a:schemeClr val="tx1"/>
                          </a:solidFill>
                          <a:latin typeface="HGS明朝B" panose="02020800000000000000" pitchFamily="18" charset="-128"/>
                          <a:ea typeface="HGS明朝B" panose="02020800000000000000" pitchFamily="18" charset="-128"/>
                          <a:hlinkClick r:id="rId2"/>
                        </a:rPr>
                        <a:t>https://www.nikkeibp.co.jp/images/houjin/ad/upload/tgmlad.pdf</a:t>
                      </a:r>
                      <a:r>
                        <a:rPr kumimoji="1" lang="ja-JP" altLang="en-US" sz="800" dirty="0">
                          <a:solidFill>
                            <a:schemeClr val="tx1"/>
                          </a:solidFill>
                          <a:latin typeface="HGS明朝B" panose="02020800000000000000" pitchFamily="18" charset="-128"/>
                          <a:ea typeface="HGS明朝B" panose="02020800000000000000" pitchFamily="18" charset="-128"/>
                        </a:rPr>
                        <a:t>）</a:t>
                      </a:r>
                      <a:endParaRPr kumimoji="1" lang="en-US" altLang="ja-JP" sz="800" dirty="0">
                        <a:solidFill>
                          <a:schemeClr val="tx1"/>
                        </a:solidFill>
                        <a:latin typeface="HGS明朝B" panose="02020800000000000000" pitchFamily="18" charset="-128"/>
                        <a:ea typeface="HGS明朝B" panose="02020800000000000000" pitchFamily="18" charset="-128"/>
                      </a:endParaRPr>
                    </a:p>
                  </a:txBody>
                  <a:tcPr marL="49131" marR="49131" marT="19343" marB="1934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33567028"/>
                  </a:ext>
                </a:extLst>
              </a:tr>
              <a:tr h="381108">
                <a:tc>
                  <a:txBody>
                    <a:bodyPr/>
                    <a:lstStyle/>
                    <a:p>
                      <a:pPr algn="ctr"/>
                      <a:r>
                        <a:rPr kumimoji="1" lang="ja-JP" altLang="en-US" sz="800" dirty="0">
                          <a:solidFill>
                            <a:schemeClr val="tx1"/>
                          </a:solidFill>
                          <a:latin typeface="HGS明朝B" panose="02020800000000000000" pitchFamily="18" charset="-128"/>
                          <a:ea typeface="HGS明朝B" panose="02020800000000000000" pitchFamily="18" charset="-128"/>
                        </a:rPr>
                        <a:t>日経ビジネス電子版</a:t>
                      </a:r>
                      <a:endParaRPr kumimoji="1" lang="en-US" altLang="ja-JP" sz="800" dirty="0">
                        <a:solidFill>
                          <a:schemeClr val="tx1"/>
                        </a:solidFill>
                        <a:latin typeface="HGS明朝B" panose="02020800000000000000" pitchFamily="18" charset="-128"/>
                        <a:ea typeface="HGS明朝B" panose="02020800000000000000" pitchFamily="18" charset="-128"/>
                      </a:endParaRPr>
                    </a:p>
                    <a:p>
                      <a:pPr algn="ctr"/>
                      <a:r>
                        <a:rPr kumimoji="1" lang="ja-JP" altLang="en-US" sz="800" dirty="0">
                          <a:solidFill>
                            <a:schemeClr val="tx1"/>
                          </a:solidFill>
                          <a:latin typeface="HGS明朝B" panose="02020800000000000000" pitchFamily="18" charset="-128"/>
                          <a:ea typeface="HGS明朝B" panose="02020800000000000000" pitchFamily="18" charset="-128"/>
                        </a:rPr>
                        <a:t>メールマガジン</a:t>
                      </a:r>
                    </a:p>
                  </a:txBody>
                  <a:tcPr marL="49131" marR="49131" marT="19343" marB="1934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solidFill>
                            <a:schemeClr val="tx1"/>
                          </a:solidFill>
                          <a:latin typeface="HGS明朝B" panose="02020800000000000000" pitchFamily="18" charset="-128"/>
                          <a:ea typeface="HGS明朝B" panose="02020800000000000000" pitchFamily="18" charset="-128"/>
                        </a:rPr>
                        <a:t>⑧</a:t>
                      </a:r>
                    </a:p>
                  </a:txBody>
                  <a:tcPr marL="49131" marR="49131" marT="19343" marB="1934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solidFill>
                            <a:schemeClr val="tx1"/>
                          </a:solidFill>
                          <a:latin typeface="HGS明朝B" panose="02020800000000000000" pitchFamily="18" charset="-128"/>
                          <a:ea typeface="HGS明朝B" panose="02020800000000000000" pitchFamily="18" charset="-128"/>
                        </a:rPr>
                        <a:t>メールマガジン（</a:t>
                      </a:r>
                      <a:r>
                        <a:rPr kumimoji="1" lang="en-US" altLang="ja-JP" sz="800" dirty="0">
                          <a:solidFill>
                            <a:schemeClr val="tx1"/>
                          </a:solidFill>
                          <a:latin typeface="HGS明朝B" panose="02020800000000000000" pitchFamily="18" charset="-128"/>
                          <a:ea typeface="HGS明朝B" panose="02020800000000000000" pitchFamily="18" charset="-128"/>
                        </a:rPr>
                        <a:t>HTML</a:t>
                      </a:r>
                      <a:r>
                        <a:rPr kumimoji="1" lang="ja-JP" altLang="en-US" sz="800" dirty="0">
                          <a:solidFill>
                            <a:schemeClr val="tx1"/>
                          </a:solidFill>
                          <a:latin typeface="HGS明朝B" panose="02020800000000000000" pitchFamily="18" charset="-128"/>
                          <a:ea typeface="HGS明朝B" panose="02020800000000000000" pitchFamily="18" charset="-128"/>
                        </a:rPr>
                        <a:t>メール</a:t>
                      </a:r>
                      <a:r>
                        <a:rPr kumimoji="1" lang="en-US" altLang="ja-JP" sz="800" dirty="0">
                          <a:solidFill>
                            <a:schemeClr val="tx1"/>
                          </a:solidFill>
                          <a:latin typeface="HGS明朝B" panose="02020800000000000000" pitchFamily="18" charset="-128"/>
                          <a:ea typeface="HGS明朝B" panose="02020800000000000000" pitchFamily="18" charset="-128"/>
                        </a:rPr>
                        <a:t>)</a:t>
                      </a:r>
                    </a:p>
                    <a:p>
                      <a:pPr algn="ctr"/>
                      <a:r>
                        <a:rPr kumimoji="1" lang="ja-JP" altLang="en-US" sz="800" dirty="0">
                          <a:solidFill>
                            <a:schemeClr val="tx1"/>
                          </a:solidFill>
                          <a:latin typeface="HGS明朝B" panose="02020800000000000000" pitchFamily="18" charset="-128"/>
                          <a:ea typeface="HGS明朝B" panose="02020800000000000000" pitchFamily="18" charset="-128"/>
                        </a:rPr>
                        <a:t>インフィード</a:t>
                      </a:r>
                      <a:endParaRPr kumimoji="1" lang="en-US" altLang="ja-JP" sz="800" dirty="0">
                        <a:solidFill>
                          <a:schemeClr val="tx1"/>
                        </a:solidFill>
                        <a:latin typeface="HGS明朝B" panose="02020800000000000000" pitchFamily="18" charset="-128"/>
                        <a:ea typeface="HGS明朝B" panose="02020800000000000000" pitchFamily="18" charset="-128"/>
                      </a:endParaRPr>
                    </a:p>
                  </a:txBody>
                  <a:tcPr marL="49131" marR="49131" marT="19343" marB="1934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en-US" altLang="ja-JP" sz="800" dirty="0">
                          <a:solidFill>
                            <a:schemeClr val="tx1"/>
                          </a:solidFill>
                          <a:latin typeface="HGS明朝B" panose="02020800000000000000" pitchFamily="18" charset="-128"/>
                          <a:ea typeface="HGS明朝B" panose="02020800000000000000" pitchFamily="18" charset="-128"/>
                        </a:rPr>
                        <a:t>800,000</a:t>
                      </a:r>
                      <a:r>
                        <a:rPr kumimoji="1" lang="ja-JP" altLang="en-US" sz="800" dirty="0">
                          <a:solidFill>
                            <a:schemeClr val="tx1"/>
                          </a:solidFill>
                          <a:latin typeface="HGS明朝B" panose="02020800000000000000" pitchFamily="18" charset="-128"/>
                          <a:ea typeface="HGS明朝B" panose="02020800000000000000" pitchFamily="18" charset="-128"/>
                        </a:rPr>
                        <a:t>通</a:t>
                      </a:r>
                      <a:r>
                        <a:rPr kumimoji="1" lang="en-US" altLang="ja-JP" sz="800" dirty="0">
                          <a:solidFill>
                            <a:schemeClr val="tx1"/>
                          </a:solidFill>
                          <a:latin typeface="HGS明朝B" panose="02020800000000000000" pitchFamily="18" charset="-128"/>
                          <a:ea typeface="HGS明朝B" panose="02020800000000000000" pitchFamily="18" charset="-128"/>
                        </a:rPr>
                        <a:t>/</a:t>
                      </a:r>
                      <a:r>
                        <a:rPr kumimoji="1" lang="ja-JP" altLang="en-US" sz="800" dirty="0">
                          <a:solidFill>
                            <a:schemeClr val="tx1"/>
                          </a:solidFill>
                          <a:latin typeface="HGS明朝B" panose="02020800000000000000" pitchFamily="18" charset="-128"/>
                          <a:ea typeface="HGS明朝B" panose="02020800000000000000" pitchFamily="18" charset="-128"/>
                        </a:rPr>
                        <a:t>回　</a:t>
                      </a:r>
                      <a:r>
                        <a:rPr kumimoji="1" lang="en-US" altLang="ja-JP" sz="800" dirty="0">
                          <a:solidFill>
                            <a:schemeClr val="tx1"/>
                          </a:solidFill>
                          <a:latin typeface="HGS明朝B" panose="02020800000000000000" pitchFamily="18" charset="-128"/>
                          <a:ea typeface="HGS明朝B" panose="02020800000000000000" pitchFamily="18" charset="-128"/>
                        </a:rPr>
                        <a:t>2</a:t>
                      </a:r>
                      <a:r>
                        <a:rPr kumimoji="1" lang="ja-JP" altLang="en-US" sz="800" dirty="0">
                          <a:solidFill>
                            <a:schemeClr val="tx1"/>
                          </a:solidFill>
                          <a:latin typeface="HGS明朝B" panose="02020800000000000000" pitchFamily="18" charset="-128"/>
                          <a:ea typeface="HGS明朝B" panose="02020800000000000000" pitchFamily="18" charset="-128"/>
                        </a:rPr>
                        <a:t>回</a:t>
                      </a:r>
                    </a:p>
                  </a:txBody>
                  <a:tcPr marL="49131" marR="49131" marT="19343" marB="1934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solidFill>
                            <a:schemeClr val="tx1"/>
                          </a:solidFill>
                          <a:latin typeface="HGS明朝B" panose="02020800000000000000" pitchFamily="18" charset="-128"/>
                          <a:ea typeface="HGS明朝B" panose="02020800000000000000" pitchFamily="18" charset="-128"/>
                        </a:rPr>
                        <a:t>画像：</a:t>
                      </a:r>
                      <a:r>
                        <a:rPr kumimoji="1" lang="en-US" altLang="ja-JP" sz="800" dirty="0">
                          <a:solidFill>
                            <a:schemeClr val="tx1"/>
                          </a:solidFill>
                          <a:latin typeface="HGS明朝B" panose="02020800000000000000" pitchFamily="18" charset="-128"/>
                          <a:ea typeface="HGS明朝B" panose="02020800000000000000" pitchFamily="18" charset="-128"/>
                        </a:rPr>
                        <a:t>250×180</a:t>
                      </a:r>
                      <a:r>
                        <a:rPr kumimoji="1" lang="ja-JP" altLang="en-US" sz="800" dirty="0">
                          <a:solidFill>
                            <a:schemeClr val="tx1"/>
                          </a:solidFill>
                          <a:latin typeface="HGS明朝B" panose="02020800000000000000" pitchFamily="18" charset="-128"/>
                          <a:ea typeface="HGS明朝B" panose="02020800000000000000" pitchFamily="18" charset="-128"/>
                        </a:rPr>
                        <a:t>　</a:t>
                      </a:r>
                      <a:r>
                        <a:rPr kumimoji="1" lang="en-US" altLang="ja-JP" sz="800" dirty="0">
                          <a:solidFill>
                            <a:schemeClr val="tx1"/>
                          </a:solidFill>
                          <a:latin typeface="HGS明朝B" panose="02020800000000000000" pitchFamily="18" charset="-128"/>
                          <a:ea typeface="HGS明朝B" panose="02020800000000000000" pitchFamily="18" charset="-128"/>
                        </a:rPr>
                        <a:t>(50KB)</a:t>
                      </a:r>
                    </a:p>
                    <a:p>
                      <a:pPr algn="ctr"/>
                      <a:r>
                        <a:rPr kumimoji="1" lang="ja-JP" altLang="en-US" sz="800" dirty="0">
                          <a:solidFill>
                            <a:schemeClr val="tx1"/>
                          </a:solidFill>
                          <a:latin typeface="HGS明朝B" panose="02020800000000000000" pitchFamily="18" charset="-128"/>
                          <a:ea typeface="HGS明朝B" panose="02020800000000000000" pitchFamily="18" charset="-128"/>
                        </a:rPr>
                        <a:t>サブタイトル：全角半角問わず</a:t>
                      </a:r>
                      <a:r>
                        <a:rPr kumimoji="1" lang="en-US" altLang="ja-JP" sz="800" dirty="0">
                          <a:solidFill>
                            <a:schemeClr val="tx1"/>
                          </a:solidFill>
                          <a:latin typeface="HGS明朝B" panose="02020800000000000000" pitchFamily="18" charset="-128"/>
                          <a:ea typeface="HGS明朝B" panose="02020800000000000000" pitchFamily="18" charset="-128"/>
                        </a:rPr>
                        <a:t>13</a:t>
                      </a:r>
                      <a:r>
                        <a:rPr kumimoji="1" lang="ja-JP" altLang="en-US" sz="800" dirty="0">
                          <a:solidFill>
                            <a:schemeClr val="tx1"/>
                          </a:solidFill>
                          <a:latin typeface="HGS明朝B" panose="02020800000000000000" pitchFamily="18" charset="-128"/>
                          <a:ea typeface="HGS明朝B" panose="02020800000000000000" pitchFamily="18" charset="-128"/>
                        </a:rPr>
                        <a:t>文字以内</a:t>
                      </a:r>
                      <a:r>
                        <a:rPr kumimoji="1" lang="en-US" altLang="ja-JP" sz="800" dirty="0">
                          <a:solidFill>
                            <a:schemeClr val="tx1"/>
                          </a:solidFill>
                          <a:latin typeface="HGS明朝B" panose="02020800000000000000" pitchFamily="18" charset="-128"/>
                          <a:ea typeface="HGS明朝B" panose="02020800000000000000" pitchFamily="18" charset="-128"/>
                        </a:rPr>
                        <a:t>×1</a:t>
                      </a:r>
                      <a:r>
                        <a:rPr kumimoji="1" lang="ja-JP" altLang="en-US" sz="800" dirty="0">
                          <a:solidFill>
                            <a:schemeClr val="tx1"/>
                          </a:solidFill>
                          <a:latin typeface="HGS明朝B" panose="02020800000000000000" pitchFamily="18" charset="-128"/>
                          <a:ea typeface="HGS明朝B" panose="02020800000000000000" pitchFamily="18" charset="-128"/>
                        </a:rPr>
                        <a:t>行</a:t>
                      </a:r>
                      <a:endParaRPr kumimoji="1" lang="en-US" altLang="ja-JP" sz="800" dirty="0">
                        <a:solidFill>
                          <a:schemeClr val="tx1"/>
                        </a:solidFill>
                        <a:latin typeface="HGS明朝B" panose="02020800000000000000" pitchFamily="18" charset="-128"/>
                        <a:ea typeface="HGS明朝B" panose="02020800000000000000" pitchFamily="18" charset="-128"/>
                      </a:endParaRPr>
                    </a:p>
                    <a:p>
                      <a:pPr algn="ctr"/>
                      <a:r>
                        <a:rPr kumimoji="1" lang="ja-JP" altLang="en-US" sz="800" dirty="0">
                          <a:solidFill>
                            <a:schemeClr val="tx1"/>
                          </a:solidFill>
                          <a:latin typeface="HGS明朝B" panose="02020800000000000000" pitchFamily="18" charset="-128"/>
                          <a:ea typeface="HGS明朝B" panose="02020800000000000000" pitchFamily="18" charset="-128"/>
                        </a:rPr>
                        <a:t>タイトル：全角半角問わず</a:t>
                      </a:r>
                      <a:r>
                        <a:rPr kumimoji="1" lang="en-US" altLang="ja-JP" sz="800" dirty="0">
                          <a:solidFill>
                            <a:schemeClr val="tx1"/>
                          </a:solidFill>
                          <a:latin typeface="HGS明朝B" panose="02020800000000000000" pitchFamily="18" charset="-128"/>
                          <a:ea typeface="HGS明朝B" panose="02020800000000000000" pitchFamily="18" charset="-128"/>
                        </a:rPr>
                        <a:t>24</a:t>
                      </a:r>
                      <a:r>
                        <a:rPr kumimoji="1" lang="ja-JP" altLang="en-US" sz="800" dirty="0">
                          <a:solidFill>
                            <a:schemeClr val="tx1"/>
                          </a:solidFill>
                          <a:latin typeface="HGS明朝B" panose="02020800000000000000" pitchFamily="18" charset="-128"/>
                          <a:ea typeface="HGS明朝B" panose="02020800000000000000" pitchFamily="18" charset="-128"/>
                        </a:rPr>
                        <a:t>文字以内（改行指定不可）</a:t>
                      </a:r>
                    </a:p>
                  </a:txBody>
                  <a:tcPr marL="49131" marR="49131" marT="19343" marB="1934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10102847"/>
                  </a:ext>
                </a:extLst>
              </a:tr>
              <a:tr h="177164">
                <a:tc rowSpan="2">
                  <a:txBody>
                    <a:bodyPr/>
                    <a:lstStyle/>
                    <a:p>
                      <a:pPr algn="ctr"/>
                      <a:r>
                        <a:rPr kumimoji="1" lang="ja-JP" altLang="en-US" sz="800" dirty="0">
                          <a:solidFill>
                            <a:schemeClr val="tx1"/>
                          </a:solidFill>
                          <a:latin typeface="HGS明朝B" panose="02020800000000000000" pitchFamily="18" charset="-128"/>
                          <a:ea typeface="HGS明朝B" panose="02020800000000000000" pitchFamily="18" charset="-128"/>
                        </a:rPr>
                        <a:t>日経</a:t>
                      </a:r>
                      <a:r>
                        <a:rPr kumimoji="1" lang="en-US" altLang="ja-JP" sz="800" dirty="0">
                          <a:solidFill>
                            <a:schemeClr val="tx1"/>
                          </a:solidFill>
                          <a:latin typeface="HGS明朝B" panose="02020800000000000000" pitchFamily="18" charset="-128"/>
                          <a:ea typeface="HGS明朝B" panose="02020800000000000000" pitchFamily="18" charset="-128"/>
                        </a:rPr>
                        <a:t>ARIA</a:t>
                      </a:r>
                    </a:p>
                    <a:p>
                      <a:pPr algn="ctr"/>
                      <a:r>
                        <a:rPr kumimoji="1" lang="ja-JP" altLang="en-US" sz="800" dirty="0">
                          <a:solidFill>
                            <a:schemeClr val="tx1"/>
                          </a:solidFill>
                          <a:latin typeface="HGS明朝B" panose="02020800000000000000" pitchFamily="18" charset="-128"/>
                          <a:ea typeface="HGS明朝B" panose="02020800000000000000" pitchFamily="18" charset="-128"/>
                        </a:rPr>
                        <a:t>日経</a:t>
                      </a:r>
                      <a:r>
                        <a:rPr kumimoji="1" lang="en-US" altLang="ja-JP" sz="800" dirty="0">
                          <a:solidFill>
                            <a:schemeClr val="tx1"/>
                          </a:solidFill>
                          <a:latin typeface="HGS明朝B" panose="02020800000000000000" pitchFamily="18" charset="-128"/>
                          <a:ea typeface="HGS明朝B" panose="02020800000000000000" pitchFamily="18" charset="-128"/>
                        </a:rPr>
                        <a:t>DUAL</a:t>
                      </a:r>
                    </a:p>
                    <a:p>
                      <a:pPr algn="ctr"/>
                      <a:r>
                        <a:rPr kumimoji="1" lang="ja-JP" altLang="en-US" sz="800" dirty="0">
                          <a:solidFill>
                            <a:schemeClr val="tx1"/>
                          </a:solidFill>
                          <a:latin typeface="HGS明朝B" panose="02020800000000000000" pitchFamily="18" charset="-128"/>
                          <a:ea typeface="HGS明朝B" panose="02020800000000000000" pitchFamily="18" charset="-128"/>
                        </a:rPr>
                        <a:t>日経</a:t>
                      </a:r>
                      <a:r>
                        <a:rPr kumimoji="1" lang="en-US" altLang="ja-JP" sz="800" dirty="0">
                          <a:solidFill>
                            <a:schemeClr val="tx1"/>
                          </a:solidFill>
                          <a:latin typeface="HGS明朝B" panose="02020800000000000000" pitchFamily="18" charset="-128"/>
                          <a:ea typeface="HGS明朝B" panose="02020800000000000000" pitchFamily="18" charset="-128"/>
                        </a:rPr>
                        <a:t>doors</a:t>
                      </a:r>
                      <a:endParaRPr kumimoji="1" lang="ja-JP" altLang="en-US" sz="800" dirty="0">
                        <a:solidFill>
                          <a:schemeClr val="tx1"/>
                        </a:solidFill>
                        <a:latin typeface="HGS明朝B" panose="02020800000000000000" pitchFamily="18" charset="-128"/>
                        <a:ea typeface="HGS明朝B" panose="02020800000000000000" pitchFamily="18" charset="-128"/>
                      </a:endParaRPr>
                    </a:p>
                  </a:txBody>
                  <a:tcPr marL="64913" marR="64913" marT="32457" marB="32457"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solidFill>
                            <a:schemeClr val="tx1"/>
                          </a:solidFill>
                          <a:latin typeface="HGS明朝B" panose="02020800000000000000" pitchFamily="18" charset="-128"/>
                          <a:ea typeface="HGS明朝B" panose="02020800000000000000" pitchFamily="18" charset="-128"/>
                        </a:rPr>
                        <a:t>⑨</a:t>
                      </a:r>
                      <a:endParaRPr kumimoji="1" lang="en-US" altLang="ja-JP" sz="800" dirty="0">
                        <a:solidFill>
                          <a:schemeClr val="tx1"/>
                        </a:solidFill>
                        <a:latin typeface="HGS明朝B" panose="02020800000000000000" pitchFamily="18" charset="-128"/>
                        <a:ea typeface="HGS明朝B" panose="02020800000000000000" pitchFamily="18" charset="-128"/>
                      </a:endParaRPr>
                    </a:p>
                  </a:txBody>
                  <a:tcPr marL="49131" marR="49131" marT="19343" marB="1934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solidFill>
                            <a:schemeClr val="tx1"/>
                          </a:solidFill>
                          <a:latin typeface="HGS明朝B" panose="02020800000000000000" pitchFamily="18" charset="-128"/>
                          <a:ea typeface="HGS明朝B" panose="02020800000000000000" pitchFamily="18" charset="-128"/>
                        </a:rPr>
                        <a:t>レクタングル</a:t>
                      </a:r>
                      <a:endParaRPr kumimoji="1" lang="en-US" altLang="ja-JP" sz="800" dirty="0">
                        <a:solidFill>
                          <a:schemeClr val="tx1"/>
                        </a:solidFill>
                        <a:latin typeface="HGS明朝B" panose="02020800000000000000" pitchFamily="18" charset="-128"/>
                        <a:ea typeface="HGS明朝B" panose="02020800000000000000" pitchFamily="18" charset="-128"/>
                      </a:endParaRPr>
                    </a:p>
                  </a:txBody>
                  <a:tcPr marL="49131" marR="49131" marT="19343" marB="1934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en-US" altLang="ja-JP" sz="800" dirty="0">
                          <a:solidFill>
                            <a:schemeClr val="tx1"/>
                          </a:solidFill>
                          <a:latin typeface="HGS明朝B" panose="02020800000000000000" pitchFamily="18" charset="-128"/>
                          <a:ea typeface="HGS明朝B" panose="02020800000000000000" pitchFamily="18" charset="-128"/>
                        </a:rPr>
                        <a:t>300,000imps</a:t>
                      </a:r>
                      <a:r>
                        <a:rPr kumimoji="1" lang="ja-JP" altLang="en-US" sz="800" dirty="0">
                          <a:solidFill>
                            <a:schemeClr val="tx1"/>
                          </a:solidFill>
                          <a:latin typeface="HGS明朝B" panose="02020800000000000000" pitchFamily="18" charset="-128"/>
                          <a:ea typeface="HGS明朝B" panose="02020800000000000000" pitchFamily="18" charset="-128"/>
                        </a:rPr>
                        <a:t>想定</a:t>
                      </a:r>
                      <a:r>
                        <a:rPr kumimoji="1" lang="en-US" altLang="ja-JP" sz="800" dirty="0">
                          <a:solidFill>
                            <a:schemeClr val="tx1"/>
                          </a:solidFill>
                          <a:latin typeface="HGS明朝B" panose="02020800000000000000" pitchFamily="18" charset="-128"/>
                          <a:ea typeface="HGS明朝B" panose="02020800000000000000" pitchFamily="18" charset="-128"/>
                        </a:rPr>
                        <a:t>/</a:t>
                      </a:r>
                      <a:r>
                        <a:rPr kumimoji="1" lang="ja-JP" altLang="en-US" sz="800" dirty="0">
                          <a:solidFill>
                            <a:schemeClr val="tx1"/>
                          </a:solidFill>
                          <a:latin typeface="HGS明朝B" panose="02020800000000000000" pitchFamily="18" charset="-128"/>
                          <a:ea typeface="HGS明朝B" panose="02020800000000000000" pitchFamily="18" charset="-128"/>
                        </a:rPr>
                        <a:t>月</a:t>
                      </a:r>
                    </a:p>
                  </a:txBody>
                  <a:tcPr marL="49131" marR="49131" marT="19343" marB="1934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a:solidFill>
                            <a:schemeClr val="tx1"/>
                          </a:solidFill>
                          <a:latin typeface="HGS明朝B" panose="02020800000000000000" pitchFamily="18" charset="-128"/>
                          <a:ea typeface="HGS明朝B" panose="02020800000000000000" pitchFamily="18" charset="-128"/>
                        </a:rPr>
                        <a:t>画像：</a:t>
                      </a:r>
                      <a:r>
                        <a:rPr kumimoji="1" lang="en-US" altLang="ja-JP" sz="800" dirty="0">
                          <a:solidFill>
                            <a:schemeClr val="tx1"/>
                          </a:solidFill>
                          <a:latin typeface="HGS明朝B" panose="02020800000000000000" pitchFamily="18" charset="-128"/>
                          <a:ea typeface="HGS明朝B" panose="02020800000000000000" pitchFamily="18" charset="-128"/>
                        </a:rPr>
                        <a:t>300×250</a:t>
                      </a:r>
                      <a:r>
                        <a:rPr kumimoji="1" lang="ja-JP" altLang="en-US" sz="800" dirty="0">
                          <a:solidFill>
                            <a:schemeClr val="tx1"/>
                          </a:solidFill>
                          <a:latin typeface="HGS明朝B" panose="02020800000000000000" pitchFamily="18" charset="-128"/>
                          <a:ea typeface="HGS明朝B" panose="02020800000000000000" pitchFamily="18" charset="-128"/>
                        </a:rPr>
                        <a:t>　（</a:t>
                      </a:r>
                      <a:r>
                        <a:rPr kumimoji="1" lang="en-US" altLang="ja-JP" sz="800" dirty="0">
                          <a:solidFill>
                            <a:schemeClr val="tx1"/>
                          </a:solidFill>
                          <a:latin typeface="HGS明朝B" panose="02020800000000000000" pitchFamily="18" charset="-128"/>
                          <a:ea typeface="HGS明朝B" panose="02020800000000000000" pitchFamily="18" charset="-128"/>
                        </a:rPr>
                        <a:t>150KB</a:t>
                      </a:r>
                      <a:r>
                        <a:rPr kumimoji="1" lang="ja-JP" altLang="en-US" sz="800" dirty="0">
                          <a:solidFill>
                            <a:schemeClr val="tx1"/>
                          </a:solidFill>
                          <a:latin typeface="HGS明朝B" panose="02020800000000000000" pitchFamily="18" charset="-128"/>
                          <a:ea typeface="HGS明朝B" panose="02020800000000000000" pitchFamily="18" charset="-128"/>
                        </a:rPr>
                        <a:t>）</a:t>
                      </a:r>
                    </a:p>
                  </a:txBody>
                  <a:tcPr marL="49131" marR="49131" marT="19343" marB="1934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101202827"/>
                  </a:ext>
                </a:extLst>
              </a:tr>
              <a:tr h="381108">
                <a:tc vMerge="1">
                  <a:txBody>
                    <a:bodyPr/>
                    <a:lstStyle/>
                    <a:p>
                      <a:pPr algn="ctr"/>
                      <a:endParaRPr kumimoji="1" lang="ja-JP" altLang="en-US" sz="700" dirty="0">
                        <a:solidFill>
                          <a:schemeClr val="tx1"/>
                        </a:solidFill>
                        <a:latin typeface="游ゴシック" panose="020B0400000000000000" pitchFamily="50" charset="-128"/>
                        <a:ea typeface="游ゴシック" panose="020B0400000000000000" pitchFamily="50" charset="-128"/>
                      </a:endParaRPr>
                    </a:p>
                  </a:txBody>
                  <a:tcPr anchor="ctr"/>
                </a:tc>
                <a:tc>
                  <a:txBody>
                    <a:bodyPr/>
                    <a:lstStyle/>
                    <a:p>
                      <a:pPr algn="ctr"/>
                      <a:r>
                        <a:rPr kumimoji="1" lang="ja-JP" altLang="en-US" sz="800" dirty="0">
                          <a:solidFill>
                            <a:schemeClr val="tx1"/>
                          </a:solidFill>
                          <a:latin typeface="HGS明朝B" panose="02020800000000000000" pitchFamily="18" charset="-128"/>
                          <a:ea typeface="HGS明朝B" panose="02020800000000000000" pitchFamily="18" charset="-128"/>
                        </a:rPr>
                        <a:t>⑩</a:t>
                      </a:r>
                    </a:p>
                  </a:txBody>
                  <a:tcPr marL="49131" marR="49131" marT="19343" marB="1934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solidFill>
                            <a:schemeClr val="tx1"/>
                          </a:solidFill>
                          <a:latin typeface="HGS明朝B" panose="02020800000000000000" pitchFamily="18" charset="-128"/>
                          <a:ea typeface="HGS明朝B" panose="02020800000000000000" pitchFamily="18" charset="-128"/>
                        </a:rPr>
                        <a:t>インフィード</a:t>
                      </a:r>
                      <a:endParaRPr kumimoji="1" lang="en-US" altLang="ja-JP" sz="800" dirty="0">
                        <a:solidFill>
                          <a:schemeClr val="tx1"/>
                        </a:solidFill>
                        <a:latin typeface="HGS明朝B" panose="02020800000000000000" pitchFamily="18" charset="-128"/>
                        <a:ea typeface="HGS明朝B" panose="02020800000000000000" pitchFamily="18" charset="-128"/>
                      </a:endParaRPr>
                    </a:p>
                  </a:txBody>
                  <a:tcPr marL="49131" marR="49131" marT="19343" marB="1934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chemeClr val="tx1"/>
                          </a:solidFill>
                          <a:latin typeface="HGS明朝B" panose="02020800000000000000" pitchFamily="18" charset="-128"/>
                          <a:ea typeface="HGS明朝B" panose="02020800000000000000" pitchFamily="18" charset="-128"/>
                        </a:rPr>
                        <a:t>500,000imps</a:t>
                      </a:r>
                      <a:r>
                        <a:rPr kumimoji="1" lang="ja-JP" altLang="en-US" sz="800" dirty="0">
                          <a:solidFill>
                            <a:schemeClr val="tx1"/>
                          </a:solidFill>
                          <a:latin typeface="HGS明朝B" panose="02020800000000000000" pitchFamily="18" charset="-128"/>
                          <a:ea typeface="HGS明朝B" panose="02020800000000000000" pitchFamily="18" charset="-128"/>
                        </a:rPr>
                        <a:t>想定</a:t>
                      </a:r>
                      <a:r>
                        <a:rPr kumimoji="1" lang="en-US" altLang="ja-JP" sz="800" dirty="0">
                          <a:solidFill>
                            <a:schemeClr val="tx1"/>
                          </a:solidFill>
                          <a:latin typeface="HGS明朝B" panose="02020800000000000000" pitchFamily="18" charset="-128"/>
                          <a:ea typeface="HGS明朝B" panose="02020800000000000000" pitchFamily="18" charset="-128"/>
                        </a:rPr>
                        <a:t>/</a:t>
                      </a:r>
                      <a:r>
                        <a:rPr kumimoji="1" lang="ja-JP" altLang="en-US" sz="800" dirty="0">
                          <a:solidFill>
                            <a:schemeClr val="tx1"/>
                          </a:solidFill>
                          <a:latin typeface="HGS明朝B" panose="02020800000000000000" pitchFamily="18" charset="-128"/>
                          <a:ea typeface="HGS明朝B" panose="02020800000000000000" pitchFamily="18" charset="-128"/>
                        </a:rPr>
                        <a:t>月</a:t>
                      </a:r>
                    </a:p>
                  </a:txBody>
                  <a:tcPr marL="49131" marR="49131" marT="19343" marB="1934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solidFill>
                            <a:schemeClr val="tx1"/>
                          </a:solidFill>
                          <a:latin typeface="HGS明朝B" panose="02020800000000000000" pitchFamily="18" charset="-128"/>
                          <a:ea typeface="HGS明朝B" panose="02020800000000000000" pitchFamily="18" charset="-128"/>
                        </a:rPr>
                        <a:t>画像：</a:t>
                      </a:r>
                      <a:r>
                        <a:rPr kumimoji="1" lang="en-US" altLang="ja-JP" sz="800" dirty="0">
                          <a:solidFill>
                            <a:schemeClr val="tx1"/>
                          </a:solidFill>
                          <a:latin typeface="HGS明朝B" panose="02020800000000000000" pitchFamily="18" charset="-128"/>
                          <a:ea typeface="HGS明朝B" panose="02020800000000000000" pitchFamily="18" charset="-128"/>
                        </a:rPr>
                        <a:t>240×180</a:t>
                      </a:r>
                      <a:r>
                        <a:rPr kumimoji="1" lang="ja-JP" altLang="en-US" sz="800" dirty="0">
                          <a:solidFill>
                            <a:schemeClr val="tx1"/>
                          </a:solidFill>
                          <a:latin typeface="HGS明朝B" panose="02020800000000000000" pitchFamily="18" charset="-128"/>
                          <a:ea typeface="HGS明朝B" panose="02020800000000000000" pitchFamily="18" charset="-128"/>
                        </a:rPr>
                        <a:t>（</a:t>
                      </a:r>
                      <a:r>
                        <a:rPr kumimoji="1" lang="en-US" altLang="ja-JP" sz="800" dirty="0">
                          <a:solidFill>
                            <a:schemeClr val="tx1"/>
                          </a:solidFill>
                          <a:latin typeface="HGS明朝B" panose="02020800000000000000" pitchFamily="18" charset="-128"/>
                          <a:ea typeface="HGS明朝B" panose="02020800000000000000" pitchFamily="18" charset="-128"/>
                        </a:rPr>
                        <a:t>50KB</a:t>
                      </a:r>
                      <a:r>
                        <a:rPr kumimoji="1" lang="ja-JP" altLang="en-US" sz="800" dirty="0">
                          <a:solidFill>
                            <a:schemeClr val="tx1"/>
                          </a:solidFill>
                          <a:latin typeface="HGS明朝B" panose="02020800000000000000" pitchFamily="18" charset="-128"/>
                          <a:ea typeface="HGS明朝B" panose="02020800000000000000" pitchFamily="18" charset="-128"/>
                        </a:rPr>
                        <a:t>以内）</a:t>
                      </a:r>
                    </a:p>
                    <a:p>
                      <a:pPr algn="ctr"/>
                      <a:r>
                        <a:rPr kumimoji="1" lang="ja-JP" altLang="en-US" sz="800" dirty="0">
                          <a:solidFill>
                            <a:schemeClr val="tx1"/>
                          </a:solidFill>
                          <a:latin typeface="HGS明朝B" panose="02020800000000000000" pitchFamily="18" charset="-128"/>
                          <a:ea typeface="HGS明朝B" panose="02020800000000000000" pitchFamily="18" charset="-128"/>
                        </a:rPr>
                        <a:t>テキスト：全⾓半⾓問わず</a:t>
                      </a:r>
                      <a:r>
                        <a:rPr kumimoji="1" lang="en-US" altLang="ja-JP" sz="800" dirty="0">
                          <a:solidFill>
                            <a:schemeClr val="tx1"/>
                          </a:solidFill>
                          <a:latin typeface="HGS明朝B" panose="02020800000000000000" pitchFamily="18" charset="-128"/>
                          <a:ea typeface="HGS明朝B" panose="02020800000000000000" pitchFamily="18" charset="-128"/>
                        </a:rPr>
                        <a:t>24⽂</a:t>
                      </a:r>
                      <a:r>
                        <a:rPr kumimoji="1" lang="ja-JP" altLang="en-US" sz="800" dirty="0">
                          <a:solidFill>
                            <a:schemeClr val="tx1"/>
                          </a:solidFill>
                          <a:latin typeface="HGS明朝B" panose="02020800000000000000" pitchFamily="18" charset="-128"/>
                          <a:ea typeface="HGS明朝B" panose="02020800000000000000" pitchFamily="18" charset="-128"/>
                        </a:rPr>
                        <a:t>字以内  </a:t>
                      </a:r>
                    </a:p>
                  </a:txBody>
                  <a:tcPr marL="49131" marR="49131" marT="19343" marB="1934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95230842"/>
                  </a:ext>
                </a:extLst>
              </a:tr>
              <a:tr h="266223">
                <a:tc rowSpan="2">
                  <a:txBody>
                    <a:bodyPr/>
                    <a:lstStyle/>
                    <a:p>
                      <a:pPr algn="ctr"/>
                      <a:r>
                        <a:rPr kumimoji="1" lang="en-US" altLang="ja-JP" sz="800" dirty="0">
                          <a:solidFill>
                            <a:schemeClr val="tx1"/>
                          </a:solidFill>
                          <a:latin typeface="HGS明朝B" panose="02020800000000000000" pitchFamily="18" charset="-128"/>
                          <a:ea typeface="HGS明朝B" panose="02020800000000000000" pitchFamily="18" charset="-128"/>
                        </a:rPr>
                        <a:t>NIKKEI STYLE</a:t>
                      </a:r>
                    </a:p>
                  </a:txBody>
                  <a:tcPr marL="64913" marR="64913" marT="32457" marB="32457"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solidFill>
                            <a:schemeClr val="tx1"/>
                          </a:solidFill>
                          <a:latin typeface="HGS明朝B" panose="02020800000000000000" pitchFamily="18" charset="-128"/>
                          <a:ea typeface="HGS明朝B" panose="02020800000000000000" pitchFamily="18" charset="-128"/>
                        </a:rPr>
                        <a:t>⑪</a:t>
                      </a:r>
                    </a:p>
                  </a:txBody>
                  <a:tcPr marL="49131" marR="49131" marT="19343" marB="1934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solidFill>
                            <a:schemeClr val="tx1"/>
                          </a:solidFill>
                          <a:latin typeface="HGS明朝B" panose="02020800000000000000" pitchFamily="18" charset="-128"/>
                          <a:ea typeface="HGS明朝B" panose="02020800000000000000" pitchFamily="18" charset="-128"/>
                        </a:rPr>
                        <a:t>レクタングル</a:t>
                      </a:r>
                    </a:p>
                  </a:txBody>
                  <a:tcPr marL="49131" marR="49131" marT="19343" marB="1934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en-US" altLang="ja-JP" sz="800" dirty="0">
                          <a:solidFill>
                            <a:schemeClr val="tx1"/>
                          </a:solidFill>
                          <a:latin typeface="HGS明朝B" panose="02020800000000000000" pitchFamily="18" charset="-128"/>
                          <a:ea typeface="HGS明朝B" panose="02020800000000000000" pitchFamily="18" charset="-128"/>
                        </a:rPr>
                        <a:t>500,000imps</a:t>
                      </a:r>
                      <a:r>
                        <a:rPr kumimoji="1" lang="ja-JP" altLang="en-US" sz="800" dirty="0">
                          <a:solidFill>
                            <a:schemeClr val="tx1"/>
                          </a:solidFill>
                          <a:latin typeface="HGS明朝B" panose="02020800000000000000" pitchFamily="18" charset="-128"/>
                          <a:ea typeface="HGS明朝B" panose="02020800000000000000" pitchFamily="18" charset="-128"/>
                        </a:rPr>
                        <a:t>想定</a:t>
                      </a:r>
                      <a:r>
                        <a:rPr kumimoji="1" lang="en-US" altLang="ja-JP" sz="800" dirty="0">
                          <a:solidFill>
                            <a:schemeClr val="tx1"/>
                          </a:solidFill>
                          <a:latin typeface="HGS明朝B" panose="02020800000000000000" pitchFamily="18" charset="-128"/>
                          <a:ea typeface="HGS明朝B" panose="02020800000000000000" pitchFamily="18" charset="-128"/>
                        </a:rPr>
                        <a:t>/</a:t>
                      </a:r>
                      <a:r>
                        <a:rPr kumimoji="1" lang="ja-JP" altLang="en-US" sz="800" dirty="0">
                          <a:solidFill>
                            <a:schemeClr val="tx1"/>
                          </a:solidFill>
                          <a:latin typeface="HGS明朝B" panose="02020800000000000000" pitchFamily="18" charset="-128"/>
                          <a:ea typeface="HGS明朝B" panose="02020800000000000000" pitchFamily="18" charset="-128"/>
                        </a:rPr>
                        <a:t>月</a:t>
                      </a:r>
                    </a:p>
                  </a:txBody>
                  <a:tcPr marL="49131" marR="49131" marT="19343" marB="1934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solidFill>
                            <a:schemeClr val="tx1"/>
                          </a:solidFill>
                          <a:latin typeface="HGS明朝B" panose="02020800000000000000" pitchFamily="18" charset="-128"/>
                          <a:ea typeface="HGS明朝B" panose="02020800000000000000" pitchFamily="18" charset="-128"/>
                        </a:rPr>
                        <a:t>画像：</a:t>
                      </a:r>
                      <a:r>
                        <a:rPr kumimoji="1" lang="en-US" altLang="ja-JP" sz="800" dirty="0">
                          <a:solidFill>
                            <a:schemeClr val="tx1"/>
                          </a:solidFill>
                          <a:latin typeface="HGS明朝B" panose="02020800000000000000" pitchFamily="18" charset="-128"/>
                          <a:ea typeface="HGS明朝B" panose="02020800000000000000" pitchFamily="18" charset="-128"/>
                        </a:rPr>
                        <a:t>300×250</a:t>
                      </a:r>
                      <a:r>
                        <a:rPr kumimoji="1" lang="ja-JP" altLang="en-US" sz="800" dirty="0">
                          <a:solidFill>
                            <a:schemeClr val="tx1"/>
                          </a:solidFill>
                          <a:latin typeface="HGS明朝B" panose="02020800000000000000" pitchFamily="18" charset="-128"/>
                          <a:ea typeface="HGS明朝B" panose="02020800000000000000" pitchFamily="18" charset="-128"/>
                        </a:rPr>
                        <a:t>　（</a:t>
                      </a:r>
                      <a:r>
                        <a:rPr kumimoji="1" lang="en-US" altLang="ja-JP" sz="800" dirty="0">
                          <a:solidFill>
                            <a:schemeClr val="tx1"/>
                          </a:solidFill>
                          <a:latin typeface="HGS明朝B" panose="02020800000000000000" pitchFamily="18" charset="-128"/>
                          <a:ea typeface="HGS明朝B" panose="02020800000000000000" pitchFamily="18" charset="-128"/>
                        </a:rPr>
                        <a:t>150KB</a:t>
                      </a:r>
                      <a:r>
                        <a:rPr kumimoji="1" lang="ja-JP" altLang="en-US" sz="800" dirty="0">
                          <a:solidFill>
                            <a:schemeClr val="tx1"/>
                          </a:solidFill>
                          <a:latin typeface="HGS明朝B" panose="02020800000000000000" pitchFamily="18" charset="-128"/>
                          <a:ea typeface="HGS明朝B" panose="02020800000000000000" pitchFamily="18" charset="-128"/>
                        </a:rPr>
                        <a:t>）</a:t>
                      </a:r>
                      <a:r>
                        <a:rPr kumimoji="1" lang="en-US" altLang="ja-JP" sz="800" dirty="0">
                          <a:solidFill>
                            <a:schemeClr val="tx1"/>
                          </a:solidFill>
                          <a:latin typeface="HGS明朝B" panose="02020800000000000000" pitchFamily="18" charset="-128"/>
                          <a:ea typeface="HGS明朝B" panose="02020800000000000000" pitchFamily="18" charset="-128"/>
                        </a:rPr>
                        <a:t>※</a:t>
                      </a:r>
                      <a:r>
                        <a:rPr kumimoji="1" lang="ja-JP" altLang="en-US" sz="800" dirty="0">
                          <a:solidFill>
                            <a:schemeClr val="tx1"/>
                          </a:solidFill>
                          <a:latin typeface="HGS明朝B" panose="02020800000000000000" pitchFamily="18" charset="-128"/>
                          <a:ea typeface="HGS明朝B" panose="02020800000000000000" pitchFamily="18" charset="-128"/>
                        </a:rPr>
                        <a:t>画像内に広告主名を毎期</a:t>
                      </a:r>
                      <a:endParaRPr kumimoji="1" lang="en-US" altLang="ja-JP" sz="800" dirty="0">
                        <a:solidFill>
                          <a:schemeClr val="tx1"/>
                        </a:solidFill>
                        <a:latin typeface="HGS明朝B" panose="02020800000000000000" pitchFamily="18" charset="-128"/>
                        <a:ea typeface="HGS明朝B" panose="02020800000000000000" pitchFamily="18" charset="-128"/>
                      </a:endParaRPr>
                    </a:p>
                  </a:txBody>
                  <a:tcPr marL="49131" marR="49131" marT="19343" marB="1934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2977986"/>
                  </a:ext>
                </a:extLst>
              </a:tr>
              <a:tr h="381108">
                <a:tc vMerge="1">
                  <a:txBody>
                    <a:bodyPr/>
                    <a:lstStyle/>
                    <a:p>
                      <a:pPr algn="ctr"/>
                      <a:endParaRPr kumimoji="1" lang="ja-JP" altLang="en-US" sz="700" dirty="0">
                        <a:solidFill>
                          <a:schemeClr val="tx1"/>
                        </a:solidFill>
                        <a:latin typeface="游ゴシック" panose="020B0400000000000000" pitchFamily="50" charset="-128"/>
                        <a:ea typeface="游ゴシック" panose="020B0400000000000000" pitchFamily="50" charset="-128"/>
                      </a:endParaRPr>
                    </a:p>
                  </a:txBody>
                  <a:tcPr anchor="ctr"/>
                </a:tc>
                <a:tc>
                  <a:txBody>
                    <a:bodyPr/>
                    <a:lstStyle/>
                    <a:p>
                      <a:pPr algn="ctr"/>
                      <a:r>
                        <a:rPr kumimoji="1" lang="ja-JP" altLang="en-US" sz="800" dirty="0">
                          <a:solidFill>
                            <a:schemeClr val="tx1"/>
                          </a:solidFill>
                          <a:latin typeface="HGS明朝B" panose="02020800000000000000" pitchFamily="18" charset="-128"/>
                          <a:ea typeface="HGS明朝B" panose="02020800000000000000" pitchFamily="18" charset="-128"/>
                        </a:rPr>
                        <a:t>⑫</a:t>
                      </a:r>
                    </a:p>
                  </a:txBody>
                  <a:tcPr marL="49131" marR="49131" marT="19343" marB="1934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solidFill>
                            <a:schemeClr val="tx1"/>
                          </a:solidFill>
                          <a:latin typeface="HGS明朝B" panose="02020800000000000000" pitchFamily="18" charset="-128"/>
                          <a:ea typeface="HGS明朝B" panose="02020800000000000000" pitchFamily="18" charset="-128"/>
                        </a:rPr>
                        <a:t>インフィード</a:t>
                      </a:r>
                    </a:p>
                  </a:txBody>
                  <a:tcPr marL="49131" marR="49131" marT="19343" marB="1934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en-US" altLang="ja-JP" sz="800" dirty="0">
                          <a:solidFill>
                            <a:schemeClr val="tx1"/>
                          </a:solidFill>
                          <a:latin typeface="HGS明朝B" panose="02020800000000000000" pitchFamily="18" charset="-128"/>
                          <a:ea typeface="HGS明朝B" panose="02020800000000000000" pitchFamily="18" charset="-128"/>
                        </a:rPr>
                        <a:t>250,000imps</a:t>
                      </a:r>
                      <a:r>
                        <a:rPr kumimoji="1" lang="ja-JP" altLang="en-US" sz="800" dirty="0">
                          <a:solidFill>
                            <a:schemeClr val="tx1"/>
                          </a:solidFill>
                          <a:latin typeface="HGS明朝B" panose="02020800000000000000" pitchFamily="18" charset="-128"/>
                          <a:ea typeface="HGS明朝B" panose="02020800000000000000" pitchFamily="18" charset="-128"/>
                        </a:rPr>
                        <a:t>想定</a:t>
                      </a:r>
                      <a:r>
                        <a:rPr kumimoji="1" lang="en-US" altLang="ja-JP" sz="800" dirty="0">
                          <a:solidFill>
                            <a:schemeClr val="tx1"/>
                          </a:solidFill>
                          <a:latin typeface="HGS明朝B" panose="02020800000000000000" pitchFamily="18" charset="-128"/>
                          <a:ea typeface="HGS明朝B" panose="02020800000000000000" pitchFamily="18" charset="-128"/>
                        </a:rPr>
                        <a:t>/</a:t>
                      </a:r>
                      <a:r>
                        <a:rPr kumimoji="1" lang="ja-JP" altLang="en-US" sz="800" dirty="0">
                          <a:solidFill>
                            <a:schemeClr val="tx1"/>
                          </a:solidFill>
                          <a:latin typeface="HGS明朝B" panose="02020800000000000000" pitchFamily="18" charset="-128"/>
                          <a:ea typeface="HGS明朝B" panose="02020800000000000000" pitchFamily="18" charset="-128"/>
                        </a:rPr>
                        <a:t>月</a:t>
                      </a:r>
                    </a:p>
                  </a:txBody>
                  <a:tcPr marL="49131" marR="49131" marT="19343" marB="1934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dirty="0">
                          <a:solidFill>
                            <a:schemeClr val="tx1"/>
                          </a:solidFill>
                          <a:latin typeface="HGS明朝B" panose="02020800000000000000" pitchFamily="18" charset="-128"/>
                          <a:ea typeface="HGS明朝B" panose="02020800000000000000" pitchFamily="18" charset="-128"/>
                        </a:rPr>
                        <a:t>画像：</a:t>
                      </a:r>
                      <a:r>
                        <a:rPr kumimoji="1" lang="en-US" altLang="ja-JP" sz="800" dirty="0">
                          <a:solidFill>
                            <a:schemeClr val="tx1"/>
                          </a:solidFill>
                          <a:latin typeface="HGS明朝B" panose="02020800000000000000" pitchFamily="18" charset="-128"/>
                          <a:ea typeface="HGS明朝B" panose="02020800000000000000" pitchFamily="18" charset="-128"/>
                        </a:rPr>
                        <a:t>280×188</a:t>
                      </a:r>
                      <a:r>
                        <a:rPr kumimoji="1" lang="ja-JP" altLang="en-US" sz="800" dirty="0">
                          <a:solidFill>
                            <a:schemeClr val="tx1"/>
                          </a:solidFill>
                          <a:latin typeface="HGS明朝B" panose="02020800000000000000" pitchFamily="18" charset="-128"/>
                          <a:ea typeface="HGS明朝B" panose="02020800000000000000" pitchFamily="18" charset="-128"/>
                        </a:rPr>
                        <a:t>　（</a:t>
                      </a:r>
                      <a:r>
                        <a:rPr kumimoji="1" lang="en-US" altLang="ja-JP" sz="800" dirty="0">
                          <a:solidFill>
                            <a:schemeClr val="tx1"/>
                          </a:solidFill>
                          <a:latin typeface="HGS明朝B" panose="02020800000000000000" pitchFamily="18" charset="-128"/>
                          <a:ea typeface="HGS明朝B" panose="02020800000000000000" pitchFamily="18" charset="-128"/>
                        </a:rPr>
                        <a:t>50KB</a:t>
                      </a:r>
                      <a:r>
                        <a:rPr kumimoji="1" lang="ja-JP" altLang="en-US" sz="800" dirty="0">
                          <a:solidFill>
                            <a:schemeClr val="tx1"/>
                          </a:solidFill>
                          <a:latin typeface="HGS明朝B" panose="02020800000000000000" pitchFamily="18" charset="-128"/>
                          <a:ea typeface="HGS明朝B" panose="02020800000000000000" pitchFamily="18" charset="-128"/>
                        </a:rPr>
                        <a:t>）</a:t>
                      </a:r>
                      <a:r>
                        <a:rPr kumimoji="1" lang="en-US" altLang="ja-JP" sz="800" dirty="0">
                          <a:solidFill>
                            <a:schemeClr val="tx1"/>
                          </a:solidFill>
                          <a:latin typeface="HGS明朝B" panose="02020800000000000000" pitchFamily="18" charset="-128"/>
                          <a:ea typeface="HGS明朝B" panose="02020800000000000000" pitchFamily="18" charset="-128"/>
                        </a:rPr>
                        <a:t>※</a:t>
                      </a:r>
                      <a:r>
                        <a:rPr kumimoji="1" lang="ja-JP" altLang="en-US" sz="800" dirty="0">
                          <a:solidFill>
                            <a:schemeClr val="tx1"/>
                          </a:solidFill>
                          <a:latin typeface="HGS明朝B" panose="02020800000000000000" pitchFamily="18" charset="-128"/>
                          <a:ea typeface="HGS明朝B" panose="02020800000000000000" pitchFamily="18" charset="-128"/>
                        </a:rPr>
                        <a:t>画像に文字要素不可</a:t>
                      </a:r>
                      <a:endParaRPr kumimoji="1" lang="en-US" altLang="ja-JP" sz="800" dirty="0">
                        <a:solidFill>
                          <a:schemeClr val="tx1"/>
                        </a:solidFill>
                        <a:latin typeface="HGS明朝B" panose="02020800000000000000" pitchFamily="18" charset="-128"/>
                        <a:ea typeface="HGS明朝B" panose="02020800000000000000" pitchFamily="18" charset="-128"/>
                      </a:endParaRPr>
                    </a:p>
                    <a:p>
                      <a:pPr algn="ctr"/>
                      <a:r>
                        <a:rPr kumimoji="1" lang="ja-JP" altLang="en-US" sz="800" dirty="0">
                          <a:solidFill>
                            <a:schemeClr val="tx1"/>
                          </a:solidFill>
                          <a:latin typeface="HGS明朝B" panose="02020800000000000000" pitchFamily="18" charset="-128"/>
                          <a:ea typeface="HGS明朝B" panose="02020800000000000000" pitchFamily="18" charset="-128"/>
                        </a:rPr>
                        <a:t>見出し：全角半角問わず</a:t>
                      </a:r>
                      <a:r>
                        <a:rPr kumimoji="1" lang="en-US" altLang="ja-JP" sz="800" dirty="0">
                          <a:solidFill>
                            <a:schemeClr val="tx1"/>
                          </a:solidFill>
                          <a:latin typeface="HGS明朝B" panose="02020800000000000000" pitchFamily="18" charset="-128"/>
                          <a:ea typeface="HGS明朝B" panose="02020800000000000000" pitchFamily="18" charset="-128"/>
                        </a:rPr>
                        <a:t>25</a:t>
                      </a:r>
                      <a:r>
                        <a:rPr kumimoji="1" lang="ja-JP" altLang="en-US" sz="800" dirty="0">
                          <a:solidFill>
                            <a:schemeClr val="tx1"/>
                          </a:solidFill>
                          <a:latin typeface="HGS明朝B" panose="02020800000000000000" pitchFamily="18" charset="-128"/>
                          <a:ea typeface="HGS明朝B" panose="02020800000000000000" pitchFamily="18" charset="-128"/>
                        </a:rPr>
                        <a:t>文字 </a:t>
                      </a:r>
                      <a:endParaRPr kumimoji="1" lang="en-US" altLang="ja-JP" sz="800" dirty="0">
                        <a:solidFill>
                          <a:schemeClr val="tx1"/>
                        </a:solidFill>
                        <a:latin typeface="HGS明朝B" panose="02020800000000000000" pitchFamily="18" charset="-128"/>
                        <a:ea typeface="HGS明朝B" panose="02020800000000000000" pitchFamily="18" charset="-128"/>
                      </a:endParaRPr>
                    </a:p>
                    <a:p>
                      <a:pPr algn="ctr"/>
                      <a:r>
                        <a:rPr kumimoji="1" lang="ja-JP" altLang="en-US" sz="800" dirty="0">
                          <a:solidFill>
                            <a:schemeClr val="tx1"/>
                          </a:solidFill>
                          <a:latin typeface="HGS明朝B" panose="02020800000000000000" pitchFamily="18" charset="-128"/>
                          <a:ea typeface="HGS明朝B" panose="02020800000000000000" pitchFamily="18" charset="-128"/>
                        </a:rPr>
                        <a:t>広告主名：全角半角問わず</a:t>
                      </a:r>
                      <a:r>
                        <a:rPr kumimoji="1" lang="en-US" altLang="ja-JP" sz="800" dirty="0">
                          <a:solidFill>
                            <a:schemeClr val="tx1"/>
                          </a:solidFill>
                          <a:latin typeface="HGS明朝B" panose="02020800000000000000" pitchFamily="18" charset="-128"/>
                          <a:ea typeface="HGS明朝B" panose="02020800000000000000" pitchFamily="18" charset="-128"/>
                        </a:rPr>
                        <a:t>25</a:t>
                      </a:r>
                      <a:r>
                        <a:rPr kumimoji="1" lang="ja-JP" altLang="en-US" sz="800" dirty="0">
                          <a:solidFill>
                            <a:schemeClr val="tx1"/>
                          </a:solidFill>
                          <a:latin typeface="HGS明朝B" panose="02020800000000000000" pitchFamily="18" charset="-128"/>
                          <a:ea typeface="HGS明朝B" panose="02020800000000000000" pitchFamily="18" charset="-128"/>
                        </a:rPr>
                        <a:t>文字</a:t>
                      </a:r>
                      <a:endParaRPr kumimoji="1" lang="en-US" altLang="ja-JP" sz="800" dirty="0">
                        <a:solidFill>
                          <a:schemeClr val="tx1"/>
                        </a:solidFill>
                        <a:latin typeface="HGS明朝B" panose="02020800000000000000" pitchFamily="18" charset="-128"/>
                        <a:ea typeface="HGS明朝B" panose="02020800000000000000" pitchFamily="18" charset="-128"/>
                      </a:endParaRPr>
                    </a:p>
                  </a:txBody>
                  <a:tcPr marL="49131" marR="49131" marT="19343" marB="19343"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37169468"/>
                  </a:ext>
                </a:extLst>
              </a:tr>
            </a:tbl>
          </a:graphicData>
        </a:graphic>
      </p:graphicFrame>
      <p:sp>
        <p:nvSpPr>
          <p:cNvPr id="13" name="テキスト ボックス 12">
            <a:extLst>
              <a:ext uri="{FF2B5EF4-FFF2-40B4-BE49-F238E27FC236}">
                <a16:creationId xmlns:a16="http://schemas.microsoft.com/office/drawing/2014/main" id="{DACAD2E3-D1A7-4C5B-AFBB-DCDF523F58D0}"/>
              </a:ext>
            </a:extLst>
          </p:cNvPr>
          <p:cNvSpPr txBox="1"/>
          <p:nvPr/>
        </p:nvSpPr>
        <p:spPr>
          <a:xfrm>
            <a:off x="690675" y="3010617"/>
            <a:ext cx="9223863" cy="246221"/>
          </a:xfrm>
          <a:prstGeom prst="rect">
            <a:avLst/>
          </a:prstGeom>
          <a:noFill/>
        </p:spPr>
        <p:txBody>
          <a:bodyPr wrap="square" rtlCol="0">
            <a:spAutoFit/>
          </a:bodyPr>
          <a:lstStyle/>
          <a:p>
            <a:r>
              <a:rPr lang="ja-JP" altLang="en-US" sz="1000" dirty="0">
                <a:latin typeface="HGS明朝B" panose="02020800000000000000" pitchFamily="18" charset="-128"/>
                <a:ea typeface="HGS明朝B" panose="02020800000000000000" pitchFamily="18" charset="-128"/>
              </a:rPr>
              <a:t>▼</a:t>
            </a:r>
            <a:r>
              <a:rPr lang="en-US" altLang="ja-JP" sz="1000" dirty="0">
                <a:latin typeface="HGS明朝B" panose="02020800000000000000" pitchFamily="18" charset="-128"/>
                <a:ea typeface="HGS明朝B" panose="02020800000000000000" pitchFamily="18" charset="-128"/>
              </a:rPr>
              <a:t> </a:t>
            </a:r>
            <a:r>
              <a:rPr lang="ja-JP" altLang="en-US" sz="1000" dirty="0">
                <a:latin typeface="HGS明朝B" panose="02020800000000000000" pitchFamily="18" charset="-128"/>
                <a:ea typeface="HGS明朝B" panose="02020800000000000000" pitchFamily="18" charset="-128"/>
              </a:rPr>
              <a:t>（２）</a:t>
            </a:r>
            <a:r>
              <a:rPr lang="en-US" altLang="ja-JP" sz="1000" dirty="0">
                <a:latin typeface="HGS明朝B" panose="02020800000000000000" pitchFamily="18" charset="-128"/>
                <a:ea typeface="HGS明朝B" panose="02020800000000000000" pitchFamily="18" charset="-128"/>
              </a:rPr>
              <a:t> </a:t>
            </a:r>
            <a:r>
              <a:rPr lang="ja-JP" altLang="en-US" sz="1000" dirty="0">
                <a:latin typeface="HGS明朝B" panose="02020800000000000000" pitchFamily="18" charset="-128"/>
                <a:ea typeface="HGS明朝B" panose="02020800000000000000" pitchFamily="18" charset="-128"/>
              </a:rPr>
              <a:t>日経グループメディア　</a:t>
            </a:r>
            <a:r>
              <a:rPr lang="ja-JP" altLang="en-US" sz="800" dirty="0">
                <a:latin typeface="HGS明朝B" panose="02020800000000000000" pitchFamily="18" charset="-128"/>
                <a:ea typeface="HGS明朝B" panose="02020800000000000000" pitchFamily="18" charset="-128"/>
              </a:rPr>
              <a:t>下記メニューは在庫状況により変動いたします。その都度、最適なプランニングをさせていただきます。　</a:t>
            </a:r>
            <a:endParaRPr lang="ja-JP" altLang="en-US" sz="1000" dirty="0">
              <a:latin typeface="HGS明朝B" panose="02020800000000000000" pitchFamily="18" charset="-128"/>
              <a:ea typeface="HGS明朝B" panose="02020800000000000000" pitchFamily="18" charset="-128"/>
            </a:endParaRPr>
          </a:p>
        </p:txBody>
      </p:sp>
      <p:sp>
        <p:nvSpPr>
          <p:cNvPr id="14" name="テキスト ボックス 13">
            <a:extLst>
              <a:ext uri="{FF2B5EF4-FFF2-40B4-BE49-F238E27FC236}">
                <a16:creationId xmlns:a16="http://schemas.microsoft.com/office/drawing/2014/main" id="{6CDBA2CD-EF08-4364-9D99-3CFF9E8B5A0A}"/>
              </a:ext>
            </a:extLst>
          </p:cNvPr>
          <p:cNvSpPr txBox="1"/>
          <p:nvPr/>
        </p:nvSpPr>
        <p:spPr>
          <a:xfrm>
            <a:off x="690675" y="5533075"/>
            <a:ext cx="1947780" cy="246221"/>
          </a:xfrm>
          <a:prstGeom prst="rect">
            <a:avLst/>
          </a:prstGeom>
          <a:noFill/>
        </p:spPr>
        <p:txBody>
          <a:bodyPr wrap="square" rtlCol="0">
            <a:spAutoFit/>
          </a:bodyPr>
          <a:lstStyle/>
          <a:p>
            <a:r>
              <a:rPr lang="ja-JP" altLang="en-US" sz="1000" dirty="0">
                <a:latin typeface="+mn-ea"/>
              </a:rPr>
              <a:t>▼ （３）</a:t>
            </a:r>
            <a:r>
              <a:rPr lang="en-US" altLang="ja-JP" sz="1000" dirty="0">
                <a:latin typeface="+mn-ea"/>
              </a:rPr>
              <a:t> </a:t>
            </a:r>
            <a:r>
              <a:rPr lang="ja-JP" altLang="en-US" sz="1000" dirty="0">
                <a:latin typeface="HGS明朝B" panose="02020800000000000000" pitchFamily="18" charset="-128"/>
                <a:ea typeface="HGS明朝B" panose="02020800000000000000" pitchFamily="18" charset="-128"/>
              </a:rPr>
              <a:t>オプション　</a:t>
            </a:r>
            <a:endParaRPr lang="en-US" altLang="ja-JP" sz="1000" dirty="0">
              <a:latin typeface="HGS明朝B" panose="02020800000000000000" pitchFamily="18" charset="-128"/>
              <a:ea typeface="HGS明朝B" panose="02020800000000000000" pitchFamily="18" charset="-128"/>
            </a:endParaRPr>
          </a:p>
        </p:txBody>
      </p:sp>
      <p:sp>
        <p:nvSpPr>
          <p:cNvPr id="2" name="テキスト ボックス 1">
            <a:extLst>
              <a:ext uri="{FF2B5EF4-FFF2-40B4-BE49-F238E27FC236}">
                <a16:creationId xmlns:a16="http://schemas.microsoft.com/office/drawing/2014/main" id="{FAFA5B45-D8F1-4284-A181-636AEECFB409}"/>
              </a:ext>
            </a:extLst>
          </p:cNvPr>
          <p:cNvSpPr txBox="1"/>
          <p:nvPr/>
        </p:nvSpPr>
        <p:spPr>
          <a:xfrm>
            <a:off x="2157606" y="5534054"/>
            <a:ext cx="5866202" cy="230832"/>
          </a:xfrm>
          <a:prstGeom prst="rect">
            <a:avLst/>
          </a:prstGeom>
          <a:noFill/>
        </p:spPr>
        <p:txBody>
          <a:bodyPr wrap="square" rtlCol="0">
            <a:spAutoFit/>
          </a:bodyPr>
          <a:lstStyle/>
          <a:p>
            <a:r>
              <a:rPr lang="ja-JP" altLang="en-US" sz="900" dirty="0">
                <a:latin typeface="HGS明朝B" panose="02020800000000000000" pitchFamily="18" charset="-128"/>
                <a:ea typeface="HGS明朝B" panose="02020800000000000000" pitchFamily="18" charset="-128"/>
              </a:rPr>
              <a:t>案件ごとに適切な媒体を選定し、外部の在庫からタイアップページへの誘導を行います。</a:t>
            </a:r>
          </a:p>
        </p:txBody>
      </p:sp>
      <p:sp>
        <p:nvSpPr>
          <p:cNvPr id="20" name="テキスト ボックス 19">
            <a:extLst>
              <a:ext uri="{FF2B5EF4-FFF2-40B4-BE49-F238E27FC236}">
                <a16:creationId xmlns:a16="http://schemas.microsoft.com/office/drawing/2014/main" id="{CBCC8F72-417A-4214-BEEC-463DE10CE918}"/>
              </a:ext>
            </a:extLst>
          </p:cNvPr>
          <p:cNvSpPr txBox="1"/>
          <p:nvPr/>
        </p:nvSpPr>
        <p:spPr>
          <a:xfrm>
            <a:off x="625480" y="227380"/>
            <a:ext cx="3729993" cy="369332"/>
          </a:xfrm>
          <a:prstGeom prst="rect">
            <a:avLst/>
          </a:prstGeom>
          <a:noFill/>
        </p:spPr>
        <p:txBody>
          <a:bodyPr wrap="square" rtlCol="0">
            <a:spAutoFit/>
          </a:bodyPr>
          <a:lstStyle/>
          <a:p>
            <a:r>
              <a:rPr lang="ja-JP" altLang="en-US" dirty="0">
                <a:latin typeface="HGS明朝B" panose="02020800000000000000" pitchFamily="18" charset="-128"/>
                <a:ea typeface="HGS明朝B" panose="02020800000000000000" pitchFamily="18" charset="-128"/>
                <a:cs typeface="Times New Roman" panose="02020603050405020304" pitchFamily="18" charset="0"/>
              </a:rPr>
              <a:t>誘導プラン</a:t>
            </a:r>
          </a:p>
        </p:txBody>
      </p:sp>
      <p:sp>
        <p:nvSpPr>
          <p:cNvPr id="3" name="テキスト ボックス 2">
            <a:extLst>
              <a:ext uri="{FF2B5EF4-FFF2-40B4-BE49-F238E27FC236}">
                <a16:creationId xmlns:a16="http://schemas.microsoft.com/office/drawing/2014/main" id="{F89C5C40-B4BA-4E85-8573-23E593DA74C0}"/>
              </a:ext>
            </a:extLst>
          </p:cNvPr>
          <p:cNvSpPr txBox="1"/>
          <p:nvPr/>
        </p:nvSpPr>
        <p:spPr>
          <a:xfrm>
            <a:off x="5827735" y="6397180"/>
            <a:ext cx="4435442" cy="161583"/>
          </a:xfrm>
          <a:prstGeom prst="rect">
            <a:avLst/>
          </a:prstGeom>
          <a:noFill/>
        </p:spPr>
        <p:txBody>
          <a:bodyPr wrap="square" rtlCol="0">
            <a:spAutoFit/>
          </a:bodyPr>
          <a:lstStyle/>
          <a:p>
            <a:r>
              <a:rPr lang="en-US" altLang="ja-JP" sz="450" dirty="0">
                <a:latin typeface="HGS明朝B" panose="02020800000000000000" pitchFamily="18" charset="-128"/>
                <a:ea typeface="HGS明朝B" panose="02020800000000000000" pitchFamily="18" charset="-128"/>
              </a:rPr>
              <a:t>※1</a:t>
            </a:r>
            <a:r>
              <a:rPr lang="ja-JP" altLang="en-US" sz="450" dirty="0">
                <a:latin typeface="HGS明朝B" panose="02020800000000000000" pitchFamily="18" charset="-128"/>
                <a:ea typeface="HGS明朝B" panose="02020800000000000000" pitchFamily="18" charset="-128"/>
              </a:rPr>
              <a:t> 日本経済新聞社の原稿規定に従います</a:t>
            </a:r>
            <a:r>
              <a:rPr lang="ja-JP" altLang="en-US" sz="375" dirty="0">
                <a:latin typeface="HGS明朝B" panose="02020800000000000000" pitchFamily="18" charset="-128"/>
                <a:ea typeface="HGS明朝B" panose="02020800000000000000" pitchFamily="18" charset="-128"/>
              </a:rPr>
              <a:t>（</a:t>
            </a:r>
            <a:r>
              <a:rPr lang="en-US" altLang="ja-JP" sz="375" dirty="0">
                <a:latin typeface="HGS明朝B" panose="02020800000000000000" pitchFamily="18" charset="-128"/>
                <a:ea typeface="HGS明朝B" panose="02020800000000000000" pitchFamily="18" charset="-128"/>
                <a:hlinkClick r:id="rId3"/>
              </a:rPr>
              <a:t>http://ps.nikkei.co.jp/adweb/download/files/NIKKEISTYLE_2018Q3_20180629.pdf#page=8</a:t>
            </a:r>
            <a:r>
              <a:rPr lang="ja-JP" altLang="en-US" sz="375" dirty="0">
                <a:latin typeface="HGS明朝B" panose="02020800000000000000" pitchFamily="18" charset="-128"/>
                <a:ea typeface="HGS明朝B" panose="02020800000000000000" pitchFamily="18" charset="-128"/>
              </a:rPr>
              <a:t>）</a:t>
            </a:r>
            <a:endParaRPr lang="ja-JP" altLang="en-US" sz="450" dirty="0">
              <a:latin typeface="HGS明朝B" panose="02020800000000000000" pitchFamily="18" charset="-128"/>
              <a:ea typeface="HGS明朝B" panose="02020800000000000000" pitchFamily="18" charset="-128"/>
            </a:endParaRPr>
          </a:p>
        </p:txBody>
      </p:sp>
      <p:sp>
        <p:nvSpPr>
          <p:cNvPr id="4" name="スライド番号プレースホルダー 3">
            <a:extLst>
              <a:ext uri="{FF2B5EF4-FFF2-40B4-BE49-F238E27FC236}">
                <a16:creationId xmlns:a16="http://schemas.microsoft.com/office/drawing/2014/main" id="{E98DEB1D-59F8-4DC9-B61F-F9676DA5A0F8}"/>
              </a:ext>
            </a:extLst>
          </p:cNvPr>
          <p:cNvSpPr>
            <a:spLocks noGrp="1"/>
          </p:cNvSpPr>
          <p:nvPr>
            <p:ph type="sldNum" sz="quarter" idx="12"/>
          </p:nvPr>
        </p:nvSpPr>
        <p:spPr/>
        <p:txBody>
          <a:bodyPr/>
          <a:lstStyle/>
          <a:p>
            <a:fld id="{82CE5A90-ABB9-C14A-86CE-4B9DFC0B3A0A}" type="slidenum">
              <a:rPr kumimoji="1" lang="ja-JP" altLang="en-US" smtClean="0"/>
              <a:pPr/>
              <a:t>17</a:t>
            </a:fld>
            <a:endParaRPr kumimoji="1" lang="ja-JP" altLang="en-US" dirty="0"/>
          </a:p>
        </p:txBody>
      </p:sp>
      <p:sp>
        <p:nvSpPr>
          <p:cNvPr id="15" name="Footer Placeholder 2">
            <a:extLst>
              <a:ext uri="{FF2B5EF4-FFF2-40B4-BE49-F238E27FC236}">
                <a16:creationId xmlns:a16="http://schemas.microsoft.com/office/drawing/2014/main" id="{4C9DFCA0-B043-46E2-9BA3-B08518AD2334}"/>
              </a:ext>
            </a:extLst>
          </p:cNvPr>
          <p:cNvSpPr txBox="1">
            <a:spLocks/>
          </p:cNvSpPr>
          <p:nvPr/>
        </p:nvSpPr>
        <p:spPr>
          <a:xfrm>
            <a:off x="329783" y="6492875"/>
            <a:ext cx="8484433" cy="365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800" dirty="0"/>
              <a:t>This document may contain confidential and proprietary information to Nikkei Business Publications, Inc. Copyright © 2019</a:t>
            </a:r>
            <a:r>
              <a:rPr kumimoji="1" lang="ja-JP" altLang="en-US" sz="800" dirty="0"/>
              <a:t>　</a:t>
            </a:r>
            <a:r>
              <a:rPr kumimoji="1" lang="en-US" altLang="ja-JP" sz="800" dirty="0"/>
              <a:t>Nikkei Business Publications, Inc. All Rights Reserved.</a:t>
            </a:r>
            <a:r>
              <a:rPr kumimoji="1" lang="ja-JP" altLang="en-US" sz="800" dirty="0"/>
              <a:t>　　</a:t>
            </a:r>
          </a:p>
        </p:txBody>
      </p:sp>
    </p:spTree>
    <p:extLst>
      <p:ext uri="{BB962C8B-B14F-4D97-AF65-F5344CB8AC3E}">
        <p14:creationId xmlns:p14="http://schemas.microsoft.com/office/powerpoint/2010/main" val="1778572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直線コネクタ 68">
            <a:extLst>
              <a:ext uri="{FF2B5EF4-FFF2-40B4-BE49-F238E27FC236}">
                <a16:creationId xmlns:a16="http://schemas.microsoft.com/office/drawing/2014/main" id="{0F754CA9-A6E0-4B48-9E2C-758A72865C10}"/>
              </a:ext>
            </a:extLst>
          </p:cNvPr>
          <p:cNvCxnSpPr>
            <a:cxnSpLocks noChangeAspect="1"/>
          </p:cNvCxnSpPr>
          <p:nvPr/>
        </p:nvCxnSpPr>
        <p:spPr>
          <a:xfrm>
            <a:off x="4403913" y="3725392"/>
            <a:ext cx="1" cy="21400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0" name="グループ化 69">
            <a:extLst>
              <a:ext uri="{FF2B5EF4-FFF2-40B4-BE49-F238E27FC236}">
                <a16:creationId xmlns:a16="http://schemas.microsoft.com/office/drawing/2014/main" id="{82880135-E08D-4668-B98E-351691AB1EA1}"/>
              </a:ext>
            </a:extLst>
          </p:cNvPr>
          <p:cNvGrpSpPr>
            <a:grpSpLocks noChangeAspect="1"/>
          </p:cNvGrpSpPr>
          <p:nvPr/>
        </p:nvGrpSpPr>
        <p:grpSpPr>
          <a:xfrm>
            <a:off x="4481434" y="1135705"/>
            <a:ext cx="1719495" cy="4631400"/>
            <a:chOff x="6698569" y="986158"/>
            <a:chExt cx="1962846" cy="5576865"/>
          </a:xfrm>
        </p:grpSpPr>
        <p:pic>
          <p:nvPicPr>
            <p:cNvPr id="71" name="図 70" descr="スクリーンショット が含まれている画像&#10;&#10;非常に高い精度で生成された説明">
              <a:extLst>
                <a:ext uri="{FF2B5EF4-FFF2-40B4-BE49-F238E27FC236}">
                  <a16:creationId xmlns:a16="http://schemas.microsoft.com/office/drawing/2014/main" id="{E9ABA147-A954-4AEB-9F4F-4FB7D28D4E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631" r="10430"/>
            <a:stretch/>
          </p:blipFill>
          <p:spPr>
            <a:xfrm>
              <a:off x="6698569" y="986158"/>
              <a:ext cx="1962846" cy="5576865"/>
            </a:xfrm>
            <a:prstGeom prst="rect">
              <a:avLst/>
            </a:prstGeom>
            <a:ln w="6350">
              <a:solidFill>
                <a:schemeClr val="bg1">
                  <a:lumMod val="50000"/>
                </a:schemeClr>
              </a:solidFill>
            </a:ln>
          </p:spPr>
        </p:pic>
        <p:sp>
          <p:nvSpPr>
            <p:cNvPr id="72" name="正方形/長方形 71">
              <a:extLst>
                <a:ext uri="{FF2B5EF4-FFF2-40B4-BE49-F238E27FC236}">
                  <a16:creationId xmlns:a16="http://schemas.microsoft.com/office/drawing/2014/main" id="{5CCBE087-4458-488D-8CD4-7F2C5424FD2B}"/>
                </a:ext>
              </a:extLst>
            </p:cNvPr>
            <p:cNvSpPr/>
            <p:nvPr/>
          </p:nvSpPr>
          <p:spPr>
            <a:xfrm>
              <a:off x="6750000" y="3297880"/>
              <a:ext cx="1872208" cy="275136"/>
            </a:xfrm>
            <a:prstGeom prst="rect">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latin typeface="HGS明朝B" panose="02020800000000000000" pitchFamily="18" charset="-128"/>
                  <a:ea typeface="HGS明朝B" panose="02020800000000000000" pitchFamily="18" charset="-128"/>
                </a:rPr>
                <a:t>⑤</a:t>
              </a:r>
            </a:p>
          </p:txBody>
        </p:sp>
      </p:grpSp>
      <p:sp>
        <p:nvSpPr>
          <p:cNvPr id="73" name="テキスト ボックス 72">
            <a:extLst>
              <a:ext uri="{FF2B5EF4-FFF2-40B4-BE49-F238E27FC236}">
                <a16:creationId xmlns:a16="http://schemas.microsoft.com/office/drawing/2014/main" id="{969A1D76-8894-43D3-AE37-6342BAA640A1}"/>
              </a:ext>
            </a:extLst>
          </p:cNvPr>
          <p:cNvSpPr txBox="1">
            <a:spLocks noChangeAspect="1"/>
          </p:cNvSpPr>
          <p:nvPr/>
        </p:nvSpPr>
        <p:spPr>
          <a:xfrm>
            <a:off x="571686" y="822188"/>
            <a:ext cx="739411" cy="289140"/>
          </a:xfrm>
          <a:prstGeom prst="rect">
            <a:avLst/>
          </a:prstGeom>
          <a:noFill/>
        </p:spPr>
        <p:txBody>
          <a:bodyPr wrap="square" rtlCol="0">
            <a:spAutoFit/>
          </a:bodyPr>
          <a:lstStyle/>
          <a:p>
            <a:pPr algn="ctr"/>
            <a:r>
              <a:rPr lang="ja-JP" altLang="en-US" sz="900" b="1" dirty="0">
                <a:latin typeface="Times New Roman" panose="02020603050405020304" pitchFamily="18" charset="0"/>
                <a:ea typeface="HGS明朝B" panose="02020800000000000000" pitchFamily="18" charset="-128"/>
                <a:cs typeface="Times New Roman" panose="02020603050405020304" pitchFamily="18" charset="0"/>
              </a:rPr>
              <a:t>▼ </a:t>
            </a:r>
            <a:r>
              <a:rPr lang="en-US" altLang="ja-JP" sz="900" b="1" dirty="0">
                <a:latin typeface="Times New Roman" panose="02020603050405020304" pitchFamily="18" charset="0"/>
                <a:ea typeface="HGS明朝B" panose="02020800000000000000" pitchFamily="18" charset="-128"/>
                <a:cs typeface="Times New Roman" panose="02020603050405020304" pitchFamily="18" charset="0"/>
              </a:rPr>
              <a:t>PC</a:t>
            </a:r>
            <a:endParaRPr lang="ja-JP" altLang="en-US" sz="900" b="1" dirty="0">
              <a:latin typeface="Times New Roman" panose="02020603050405020304" pitchFamily="18" charset="0"/>
              <a:ea typeface="HGS明朝B" panose="02020800000000000000" pitchFamily="18" charset="-128"/>
              <a:cs typeface="Times New Roman" panose="02020603050405020304" pitchFamily="18" charset="0"/>
            </a:endParaRPr>
          </a:p>
        </p:txBody>
      </p:sp>
      <p:sp>
        <p:nvSpPr>
          <p:cNvPr id="74" name="テキスト ボックス 73">
            <a:extLst>
              <a:ext uri="{FF2B5EF4-FFF2-40B4-BE49-F238E27FC236}">
                <a16:creationId xmlns:a16="http://schemas.microsoft.com/office/drawing/2014/main" id="{E3138223-B77F-4730-B0B1-54D4D4863F23}"/>
              </a:ext>
            </a:extLst>
          </p:cNvPr>
          <p:cNvSpPr txBox="1">
            <a:spLocks noChangeAspect="1"/>
          </p:cNvSpPr>
          <p:nvPr/>
        </p:nvSpPr>
        <p:spPr>
          <a:xfrm>
            <a:off x="2723866" y="795725"/>
            <a:ext cx="739411" cy="289140"/>
          </a:xfrm>
          <a:prstGeom prst="rect">
            <a:avLst/>
          </a:prstGeom>
          <a:noFill/>
        </p:spPr>
        <p:txBody>
          <a:bodyPr wrap="square" rtlCol="0">
            <a:spAutoFit/>
          </a:bodyPr>
          <a:lstStyle/>
          <a:p>
            <a:pPr algn="ctr"/>
            <a:r>
              <a:rPr lang="ja-JP" altLang="en-US" sz="900" b="1" dirty="0">
                <a:latin typeface="Times New Roman" panose="02020603050405020304" pitchFamily="18" charset="0"/>
                <a:ea typeface="HGS明朝B" panose="02020800000000000000" pitchFamily="18" charset="-128"/>
                <a:cs typeface="Times New Roman" panose="02020603050405020304" pitchFamily="18" charset="0"/>
              </a:rPr>
              <a:t>▼ </a:t>
            </a:r>
            <a:r>
              <a:rPr lang="en-US" altLang="ja-JP" sz="900" b="1" dirty="0">
                <a:latin typeface="Times New Roman" panose="02020603050405020304" pitchFamily="18" charset="0"/>
                <a:ea typeface="HGS明朝B" panose="02020800000000000000" pitchFamily="18" charset="-128"/>
                <a:cs typeface="Times New Roman" panose="02020603050405020304" pitchFamily="18" charset="0"/>
              </a:rPr>
              <a:t>SP</a:t>
            </a:r>
            <a:endParaRPr lang="ja-JP" altLang="en-US" sz="900" b="1" dirty="0">
              <a:latin typeface="Times New Roman" panose="02020603050405020304" pitchFamily="18" charset="0"/>
              <a:ea typeface="HGS明朝B" panose="02020800000000000000" pitchFamily="18" charset="-128"/>
              <a:cs typeface="Times New Roman" panose="02020603050405020304" pitchFamily="18" charset="0"/>
            </a:endParaRPr>
          </a:p>
        </p:txBody>
      </p:sp>
      <p:sp>
        <p:nvSpPr>
          <p:cNvPr id="75" name="テキスト ボックス 74">
            <a:extLst>
              <a:ext uri="{FF2B5EF4-FFF2-40B4-BE49-F238E27FC236}">
                <a16:creationId xmlns:a16="http://schemas.microsoft.com/office/drawing/2014/main" id="{4B2FBDC3-5689-4B24-8F9D-BE35D42901C2}"/>
              </a:ext>
            </a:extLst>
          </p:cNvPr>
          <p:cNvSpPr txBox="1">
            <a:spLocks noChangeAspect="1"/>
          </p:cNvSpPr>
          <p:nvPr/>
        </p:nvSpPr>
        <p:spPr>
          <a:xfrm>
            <a:off x="3986806" y="857810"/>
            <a:ext cx="2280191" cy="274677"/>
          </a:xfrm>
          <a:prstGeom prst="rect">
            <a:avLst/>
          </a:prstGeom>
          <a:noFill/>
        </p:spPr>
        <p:txBody>
          <a:bodyPr wrap="square" rtlCol="0">
            <a:spAutoFit/>
          </a:bodyPr>
          <a:lstStyle/>
          <a:p>
            <a:pPr algn="ctr"/>
            <a:r>
              <a:rPr lang="ja-JP" altLang="en-US" sz="825" b="1" dirty="0">
                <a:latin typeface="HGS明朝B" panose="02020800000000000000" pitchFamily="18" charset="-128"/>
                <a:ea typeface="HGS明朝B" panose="02020800000000000000" pitchFamily="18" charset="-128"/>
              </a:rPr>
              <a:t>▼ </a:t>
            </a:r>
            <a:r>
              <a:rPr lang="en-US" altLang="ja-JP" sz="825" b="1" dirty="0">
                <a:latin typeface="Times New Roman" panose="02020603050405020304" pitchFamily="18" charset="0"/>
                <a:ea typeface="HGS明朝B" panose="02020800000000000000" pitchFamily="18" charset="-128"/>
                <a:cs typeface="Times New Roman" panose="02020603050405020304" pitchFamily="18" charset="0"/>
              </a:rPr>
              <a:t>NikkeiLUXE</a:t>
            </a:r>
            <a:r>
              <a:rPr lang="ja-JP" altLang="en-US" sz="825" b="1" dirty="0">
                <a:latin typeface="HGS明朝B" panose="02020800000000000000" pitchFamily="18" charset="-128"/>
                <a:ea typeface="HGS明朝B" panose="02020800000000000000" pitchFamily="18" charset="-128"/>
              </a:rPr>
              <a:t>メルマガ</a:t>
            </a:r>
          </a:p>
        </p:txBody>
      </p:sp>
      <p:grpSp>
        <p:nvGrpSpPr>
          <p:cNvPr id="76" name="グループ化 75">
            <a:extLst>
              <a:ext uri="{FF2B5EF4-FFF2-40B4-BE49-F238E27FC236}">
                <a16:creationId xmlns:a16="http://schemas.microsoft.com/office/drawing/2014/main" id="{0BDBC338-EE78-4EFF-90DC-54F494E268DD}"/>
              </a:ext>
            </a:extLst>
          </p:cNvPr>
          <p:cNvGrpSpPr>
            <a:grpSpLocks noChangeAspect="1"/>
          </p:cNvGrpSpPr>
          <p:nvPr/>
        </p:nvGrpSpPr>
        <p:grpSpPr>
          <a:xfrm>
            <a:off x="6728144" y="1116555"/>
            <a:ext cx="1666531" cy="4631399"/>
            <a:chOff x="7103643" y="1173645"/>
            <a:chExt cx="1840092" cy="5337156"/>
          </a:xfrm>
        </p:grpSpPr>
        <p:pic>
          <p:nvPicPr>
            <p:cNvPr id="77" name="図 76" descr="スクリーンショット が含まれている画像&#10;&#10;非常に高い精度で生成された説明">
              <a:hlinkClick r:id="rId3"/>
              <a:extLst>
                <a:ext uri="{FF2B5EF4-FFF2-40B4-BE49-F238E27FC236}">
                  <a16:creationId xmlns:a16="http://schemas.microsoft.com/office/drawing/2014/main" id="{313C3EDE-43ED-4A9C-AF33-8372546139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910" t="944" r="11629" b="21232"/>
            <a:stretch/>
          </p:blipFill>
          <p:spPr>
            <a:xfrm>
              <a:off x="7103643" y="1173645"/>
              <a:ext cx="1840092" cy="5337156"/>
            </a:xfrm>
            <a:prstGeom prst="rect">
              <a:avLst/>
            </a:prstGeom>
            <a:ln w="6350">
              <a:solidFill>
                <a:schemeClr val="bg1">
                  <a:lumMod val="50000"/>
                </a:schemeClr>
              </a:solidFill>
            </a:ln>
          </p:spPr>
        </p:pic>
        <p:sp>
          <p:nvSpPr>
            <p:cNvPr id="78" name="正方形/長方形 77">
              <a:extLst>
                <a:ext uri="{FF2B5EF4-FFF2-40B4-BE49-F238E27FC236}">
                  <a16:creationId xmlns:a16="http://schemas.microsoft.com/office/drawing/2014/main" id="{54938B19-B207-4F06-A862-79761B4BBD3D}"/>
                </a:ext>
              </a:extLst>
            </p:cNvPr>
            <p:cNvSpPr/>
            <p:nvPr/>
          </p:nvSpPr>
          <p:spPr>
            <a:xfrm>
              <a:off x="7542000" y="2961519"/>
              <a:ext cx="792000" cy="756000"/>
            </a:xfrm>
            <a:prstGeom prst="rect">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latin typeface="HGS明朝B" panose="02020800000000000000" pitchFamily="18" charset="-128"/>
                  <a:ea typeface="HGS明朝B" panose="02020800000000000000" pitchFamily="18" charset="-128"/>
                </a:rPr>
                <a:t>⑥</a:t>
              </a:r>
            </a:p>
          </p:txBody>
        </p:sp>
      </p:grpSp>
      <p:sp>
        <p:nvSpPr>
          <p:cNvPr id="79" name="テキスト ボックス 78">
            <a:extLst>
              <a:ext uri="{FF2B5EF4-FFF2-40B4-BE49-F238E27FC236}">
                <a16:creationId xmlns:a16="http://schemas.microsoft.com/office/drawing/2014/main" id="{384869F5-8E9D-4B92-B819-C9D6C607466F}"/>
              </a:ext>
            </a:extLst>
          </p:cNvPr>
          <p:cNvSpPr txBox="1">
            <a:spLocks noChangeAspect="1"/>
          </p:cNvSpPr>
          <p:nvPr/>
        </p:nvSpPr>
        <p:spPr>
          <a:xfrm>
            <a:off x="6019567" y="810188"/>
            <a:ext cx="2541777" cy="274677"/>
          </a:xfrm>
          <a:prstGeom prst="rect">
            <a:avLst/>
          </a:prstGeom>
          <a:noFill/>
        </p:spPr>
        <p:txBody>
          <a:bodyPr wrap="square" rtlCol="0">
            <a:spAutoFit/>
          </a:bodyPr>
          <a:lstStyle/>
          <a:p>
            <a:pPr algn="ctr"/>
            <a:r>
              <a:rPr lang="ja-JP" altLang="en-US" sz="825" b="1" dirty="0">
                <a:latin typeface="HGS明朝B" panose="02020800000000000000" pitchFamily="18" charset="-128"/>
                <a:ea typeface="HGS明朝B" panose="02020800000000000000" pitchFamily="18" charset="-128"/>
              </a:rPr>
              <a:t>▼ </a:t>
            </a:r>
            <a:r>
              <a:rPr lang="en-US" altLang="ja-JP" sz="825" b="1" dirty="0">
                <a:latin typeface="Times New Roman" panose="02020603050405020304" pitchFamily="18" charset="0"/>
                <a:ea typeface="HGS明朝B" panose="02020800000000000000" pitchFamily="18" charset="-128"/>
                <a:cs typeface="Times New Roman" panose="02020603050405020304" pitchFamily="18" charset="0"/>
              </a:rPr>
              <a:t>Facebook</a:t>
            </a:r>
            <a:r>
              <a:rPr lang="ja-JP" altLang="en-US" sz="825" b="1" dirty="0">
                <a:latin typeface="HGS明朝B" panose="02020800000000000000" pitchFamily="18" charset="-128"/>
                <a:ea typeface="HGS明朝B" panose="02020800000000000000" pitchFamily="18" charset="-128"/>
              </a:rPr>
              <a:t>アカウント</a:t>
            </a:r>
          </a:p>
        </p:txBody>
      </p:sp>
      <p:grpSp>
        <p:nvGrpSpPr>
          <p:cNvPr id="80" name="グループ化 79">
            <a:extLst>
              <a:ext uri="{FF2B5EF4-FFF2-40B4-BE49-F238E27FC236}">
                <a16:creationId xmlns:a16="http://schemas.microsoft.com/office/drawing/2014/main" id="{6E1654AF-7527-46F9-955E-C79E074201CF}"/>
              </a:ext>
            </a:extLst>
          </p:cNvPr>
          <p:cNvGrpSpPr>
            <a:grpSpLocks noChangeAspect="1"/>
          </p:cNvGrpSpPr>
          <p:nvPr/>
        </p:nvGrpSpPr>
        <p:grpSpPr>
          <a:xfrm>
            <a:off x="749325" y="1083201"/>
            <a:ext cx="1789739" cy="4623094"/>
            <a:chOff x="480398" y="1180850"/>
            <a:chExt cx="2082002" cy="5443085"/>
          </a:xfrm>
        </p:grpSpPr>
        <p:grpSp>
          <p:nvGrpSpPr>
            <p:cNvPr id="81" name="グループ化 80">
              <a:extLst>
                <a:ext uri="{FF2B5EF4-FFF2-40B4-BE49-F238E27FC236}">
                  <a16:creationId xmlns:a16="http://schemas.microsoft.com/office/drawing/2014/main" id="{D90CB906-8309-4E49-A190-E3F2C7E0A800}"/>
                </a:ext>
              </a:extLst>
            </p:cNvPr>
            <p:cNvGrpSpPr/>
            <p:nvPr/>
          </p:nvGrpSpPr>
          <p:grpSpPr>
            <a:xfrm>
              <a:off x="480398" y="1180850"/>
              <a:ext cx="2082002" cy="5443085"/>
              <a:chOff x="761806" y="987238"/>
              <a:chExt cx="2082002" cy="5443085"/>
            </a:xfrm>
          </p:grpSpPr>
          <p:pic>
            <p:nvPicPr>
              <p:cNvPr id="84" name="図 83" descr="スクリーンショット が含まれている画像&#10;&#10;高い精度で生成された説明">
                <a:hlinkClick r:id="rId5"/>
                <a:extLst>
                  <a:ext uri="{FF2B5EF4-FFF2-40B4-BE49-F238E27FC236}">
                    <a16:creationId xmlns:a16="http://schemas.microsoft.com/office/drawing/2014/main" id="{7CEE8B14-EA84-4EEF-81B9-A438DD181FE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262" t="-1" r="13262" b="45454"/>
              <a:stretch/>
            </p:blipFill>
            <p:spPr>
              <a:xfrm>
                <a:off x="775726" y="987238"/>
                <a:ext cx="2068082" cy="4883523"/>
              </a:xfrm>
              <a:prstGeom prst="rect">
                <a:avLst/>
              </a:prstGeom>
              <a:ln w="6350">
                <a:solidFill>
                  <a:schemeClr val="bg1">
                    <a:lumMod val="50000"/>
                  </a:schemeClr>
                </a:solidFill>
              </a:ln>
            </p:spPr>
          </p:pic>
          <p:pic>
            <p:nvPicPr>
              <p:cNvPr id="85" name="図 84" descr="スクリーンショット が含まれている画像&#10;&#10;高い精度で生成された説明">
                <a:extLst>
                  <a:ext uri="{FF2B5EF4-FFF2-40B4-BE49-F238E27FC236}">
                    <a16:creationId xmlns:a16="http://schemas.microsoft.com/office/drawing/2014/main" id="{592EF50E-8991-49E9-82CC-31E4FBD4A1A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262" t="55446" r="13262" b="31906"/>
              <a:stretch/>
            </p:blipFill>
            <p:spPr>
              <a:xfrm>
                <a:off x="775726" y="5298052"/>
                <a:ext cx="2068082" cy="1132271"/>
              </a:xfrm>
              <a:prstGeom prst="rect">
                <a:avLst/>
              </a:prstGeom>
              <a:ln w="6350">
                <a:solidFill>
                  <a:schemeClr val="bg1">
                    <a:lumMod val="50000"/>
                  </a:schemeClr>
                </a:solidFill>
              </a:ln>
            </p:spPr>
          </p:pic>
          <p:sp>
            <p:nvSpPr>
              <p:cNvPr id="86" name="波線 85">
                <a:extLst>
                  <a:ext uri="{FF2B5EF4-FFF2-40B4-BE49-F238E27FC236}">
                    <a16:creationId xmlns:a16="http://schemas.microsoft.com/office/drawing/2014/main" id="{EEFB7C28-AA34-429C-9042-88B5CB6395D9}"/>
                  </a:ext>
                </a:extLst>
              </p:cNvPr>
              <p:cNvSpPr/>
              <p:nvPr/>
            </p:nvSpPr>
            <p:spPr>
              <a:xfrm>
                <a:off x="761806" y="5170441"/>
                <a:ext cx="2082002" cy="336120"/>
              </a:xfrm>
              <a:prstGeom prst="wave">
                <a:avLst>
                  <a:gd name="adj1" fmla="val 20000"/>
                  <a:gd name="adj2" fmla="val 0"/>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latin typeface="HGS明朝B" panose="02020800000000000000" pitchFamily="18" charset="-128"/>
                  <a:ea typeface="HGS明朝B" panose="02020800000000000000" pitchFamily="18" charset="-128"/>
                </a:endParaRPr>
              </a:p>
            </p:txBody>
          </p:sp>
          <p:sp>
            <p:nvSpPr>
              <p:cNvPr id="87" name="正方形/長方形 86">
                <a:extLst>
                  <a:ext uri="{FF2B5EF4-FFF2-40B4-BE49-F238E27FC236}">
                    <a16:creationId xmlns:a16="http://schemas.microsoft.com/office/drawing/2014/main" id="{5A159CD3-BE42-484F-83ED-1C206DA1FF74}"/>
                  </a:ext>
                </a:extLst>
              </p:cNvPr>
              <p:cNvSpPr/>
              <p:nvPr/>
            </p:nvSpPr>
            <p:spPr>
              <a:xfrm>
                <a:off x="945671" y="1556793"/>
                <a:ext cx="1728192" cy="1025324"/>
              </a:xfrm>
              <a:prstGeom prst="rect">
                <a:avLst/>
              </a:prstGeom>
              <a:solidFill>
                <a:schemeClr val="bg1">
                  <a:lumMod val="6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latin typeface="HGS明朝B" panose="02020800000000000000" pitchFamily="18" charset="-128"/>
                  <a:ea typeface="HGS明朝B" panose="02020800000000000000" pitchFamily="18" charset="-128"/>
                </a:endParaRPr>
              </a:p>
            </p:txBody>
          </p:sp>
          <p:sp>
            <p:nvSpPr>
              <p:cNvPr id="88" name="正方形/長方形 87">
                <a:extLst>
                  <a:ext uri="{FF2B5EF4-FFF2-40B4-BE49-F238E27FC236}">
                    <a16:creationId xmlns:a16="http://schemas.microsoft.com/office/drawing/2014/main" id="{5FE142B5-1441-46FF-87E1-1AA97B1D5D9A}"/>
                  </a:ext>
                </a:extLst>
              </p:cNvPr>
              <p:cNvSpPr/>
              <p:nvPr/>
            </p:nvSpPr>
            <p:spPr>
              <a:xfrm>
                <a:off x="2153408" y="2662704"/>
                <a:ext cx="630070" cy="1270352"/>
              </a:xfrm>
              <a:prstGeom prst="rect">
                <a:avLst/>
              </a:prstGeom>
              <a:solidFill>
                <a:schemeClr val="bg1">
                  <a:lumMod val="6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latin typeface="HGS明朝B" panose="02020800000000000000" pitchFamily="18" charset="-128"/>
                  <a:ea typeface="HGS明朝B" panose="02020800000000000000" pitchFamily="18" charset="-128"/>
                </a:endParaRPr>
              </a:p>
            </p:txBody>
          </p:sp>
          <p:sp>
            <p:nvSpPr>
              <p:cNvPr id="89" name="正方形/長方形 88">
                <a:extLst>
                  <a:ext uri="{FF2B5EF4-FFF2-40B4-BE49-F238E27FC236}">
                    <a16:creationId xmlns:a16="http://schemas.microsoft.com/office/drawing/2014/main" id="{0BDCAA70-1702-47C8-BF20-D32017793D2C}"/>
                  </a:ext>
                </a:extLst>
              </p:cNvPr>
              <p:cNvSpPr/>
              <p:nvPr/>
            </p:nvSpPr>
            <p:spPr>
              <a:xfrm>
                <a:off x="810000" y="4463649"/>
                <a:ext cx="612000" cy="549681"/>
              </a:xfrm>
              <a:prstGeom prst="rect">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solidFill>
                      <a:schemeClr val="bg1"/>
                    </a:solidFill>
                    <a:latin typeface="HGS明朝B" panose="02020800000000000000" pitchFamily="18" charset="-128"/>
                    <a:ea typeface="HGS明朝B" panose="02020800000000000000" pitchFamily="18" charset="-128"/>
                  </a:rPr>
                  <a:t>①</a:t>
                </a:r>
              </a:p>
            </p:txBody>
          </p:sp>
          <p:sp>
            <p:nvSpPr>
              <p:cNvPr id="90" name="正方形/長方形 89">
                <a:extLst>
                  <a:ext uri="{FF2B5EF4-FFF2-40B4-BE49-F238E27FC236}">
                    <a16:creationId xmlns:a16="http://schemas.microsoft.com/office/drawing/2014/main" id="{80C1136D-D075-4280-A55D-7F5C1A8EB370}"/>
                  </a:ext>
                </a:extLst>
              </p:cNvPr>
              <p:cNvSpPr/>
              <p:nvPr/>
            </p:nvSpPr>
            <p:spPr>
              <a:xfrm>
                <a:off x="1260000" y="5774132"/>
                <a:ext cx="360041" cy="432000"/>
              </a:xfrm>
              <a:prstGeom prst="rect">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latin typeface="HGS明朝B" panose="02020800000000000000" pitchFamily="18" charset="-128"/>
                    <a:ea typeface="HGS明朝B" panose="02020800000000000000" pitchFamily="18" charset="-128"/>
                  </a:rPr>
                  <a:t>②</a:t>
                </a:r>
              </a:p>
            </p:txBody>
          </p:sp>
        </p:grpSp>
        <p:cxnSp>
          <p:nvCxnSpPr>
            <p:cNvPr id="82" name="直線コネクタ 81">
              <a:extLst>
                <a:ext uri="{FF2B5EF4-FFF2-40B4-BE49-F238E27FC236}">
                  <a16:creationId xmlns:a16="http://schemas.microsoft.com/office/drawing/2014/main" id="{5C3AE564-FB9B-4001-9AD7-09EA814119BA}"/>
                </a:ext>
              </a:extLst>
            </p:cNvPr>
            <p:cNvCxnSpPr>
              <a:cxnSpLocks/>
            </p:cNvCxnSpPr>
            <p:nvPr/>
          </p:nvCxnSpPr>
          <p:spPr>
            <a:xfrm>
              <a:off x="492578" y="5424113"/>
              <a:ext cx="0" cy="216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84D3DCFC-59AE-4E14-B02E-B50EA7A24F9A}"/>
                </a:ext>
              </a:extLst>
            </p:cNvPr>
            <p:cNvCxnSpPr>
              <a:cxnSpLocks/>
            </p:cNvCxnSpPr>
            <p:nvPr/>
          </p:nvCxnSpPr>
          <p:spPr>
            <a:xfrm>
              <a:off x="2562400" y="5424113"/>
              <a:ext cx="0" cy="216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1" name="グループ化 90">
            <a:extLst>
              <a:ext uri="{FF2B5EF4-FFF2-40B4-BE49-F238E27FC236}">
                <a16:creationId xmlns:a16="http://schemas.microsoft.com/office/drawing/2014/main" id="{7534AF8A-9C2A-48F4-941B-A5BC181FF2E0}"/>
              </a:ext>
            </a:extLst>
          </p:cNvPr>
          <p:cNvGrpSpPr>
            <a:grpSpLocks noChangeAspect="1"/>
          </p:cNvGrpSpPr>
          <p:nvPr/>
        </p:nvGrpSpPr>
        <p:grpSpPr>
          <a:xfrm>
            <a:off x="2874950" y="1085966"/>
            <a:ext cx="1265356" cy="4624694"/>
            <a:chOff x="2843808" y="1182133"/>
            <a:chExt cx="1564594" cy="5486926"/>
          </a:xfrm>
        </p:grpSpPr>
        <p:grpSp>
          <p:nvGrpSpPr>
            <p:cNvPr id="92" name="グループ化 91">
              <a:extLst>
                <a:ext uri="{FF2B5EF4-FFF2-40B4-BE49-F238E27FC236}">
                  <a16:creationId xmlns:a16="http://schemas.microsoft.com/office/drawing/2014/main" id="{A1C51563-9367-4B64-8504-1E112203E933}"/>
                </a:ext>
              </a:extLst>
            </p:cNvPr>
            <p:cNvGrpSpPr/>
            <p:nvPr/>
          </p:nvGrpSpPr>
          <p:grpSpPr>
            <a:xfrm>
              <a:off x="2843808" y="1182133"/>
              <a:ext cx="1564594" cy="5486926"/>
              <a:chOff x="3763997" y="986158"/>
              <a:chExt cx="1683663" cy="5658054"/>
            </a:xfrm>
          </p:grpSpPr>
          <p:pic>
            <p:nvPicPr>
              <p:cNvPr id="95" name="図 94" descr="スクリーンショット が含まれている画像&#10;&#10;非常に高い精度で生成された説明">
                <a:hlinkClick r:id="rId5"/>
                <a:extLst>
                  <a:ext uri="{FF2B5EF4-FFF2-40B4-BE49-F238E27FC236}">
                    <a16:creationId xmlns:a16="http://schemas.microsoft.com/office/drawing/2014/main" id="{E1A48DBB-44EA-44CD-AE7F-631692D685F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6011"/>
              <a:stretch/>
            </p:blipFill>
            <p:spPr>
              <a:xfrm>
                <a:off x="3768348" y="986158"/>
                <a:ext cx="1679312" cy="4018432"/>
              </a:xfrm>
              <a:prstGeom prst="rect">
                <a:avLst/>
              </a:prstGeom>
              <a:ln w="6350">
                <a:solidFill>
                  <a:schemeClr val="bg1">
                    <a:lumMod val="50000"/>
                  </a:schemeClr>
                </a:solidFill>
              </a:ln>
            </p:spPr>
          </p:pic>
          <p:sp>
            <p:nvSpPr>
              <p:cNvPr id="96" name="正方形/長方形 95">
                <a:extLst>
                  <a:ext uri="{FF2B5EF4-FFF2-40B4-BE49-F238E27FC236}">
                    <a16:creationId xmlns:a16="http://schemas.microsoft.com/office/drawing/2014/main" id="{A5B2859A-82A0-40FC-A224-492D7E1B0B5F}"/>
                  </a:ext>
                </a:extLst>
              </p:cNvPr>
              <p:cNvSpPr/>
              <p:nvPr/>
            </p:nvSpPr>
            <p:spPr>
              <a:xfrm>
                <a:off x="3870000" y="1273815"/>
                <a:ext cx="1492081" cy="744057"/>
              </a:xfrm>
              <a:prstGeom prst="rect">
                <a:avLst/>
              </a:prstGeom>
              <a:solidFill>
                <a:srgbClr val="A6A6A6"/>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525" b="1" dirty="0">
                  <a:latin typeface="HGS明朝B" panose="02020800000000000000" pitchFamily="18" charset="-128"/>
                  <a:ea typeface="HGS明朝B" panose="02020800000000000000" pitchFamily="18" charset="-128"/>
                </a:endParaRPr>
              </a:p>
            </p:txBody>
          </p:sp>
          <p:pic>
            <p:nvPicPr>
              <p:cNvPr id="97" name="図 96" descr="スクリーンショット が含まれている画像&#10;&#10;非常に高い精度で生成された説明">
                <a:extLst>
                  <a:ext uri="{FF2B5EF4-FFF2-40B4-BE49-F238E27FC236}">
                    <a16:creationId xmlns:a16="http://schemas.microsoft.com/office/drawing/2014/main" id="{3BA9CB28-AC69-4176-8AFE-BBD3CD0D455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901" t="31648" r="1476" b="57209"/>
              <a:stretch/>
            </p:blipFill>
            <p:spPr>
              <a:xfrm>
                <a:off x="3768348" y="4886571"/>
                <a:ext cx="1679312" cy="1757641"/>
              </a:xfrm>
              <a:prstGeom prst="rect">
                <a:avLst/>
              </a:prstGeom>
              <a:ln w="6350">
                <a:solidFill>
                  <a:schemeClr val="bg1">
                    <a:lumMod val="50000"/>
                  </a:schemeClr>
                </a:solidFill>
              </a:ln>
            </p:spPr>
          </p:pic>
          <p:sp>
            <p:nvSpPr>
              <p:cNvPr id="98" name="波線 97">
                <a:extLst>
                  <a:ext uri="{FF2B5EF4-FFF2-40B4-BE49-F238E27FC236}">
                    <a16:creationId xmlns:a16="http://schemas.microsoft.com/office/drawing/2014/main" id="{DF466036-40C3-4FB5-B119-0D1006F79EEB}"/>
                  </a:ext>
                </a:extLst>
              </p:cNvPr>
              <p:cNvSpPr/>
              <p:nvPr/>
            </p:nvSpPr>
            <p:spPr>
              <a:xfrm>
                <a:off x="3763997" y="4706559"/>
                <a:ext cx="1683663" cy="361485"/>
              </a:xfrm>
              <a:prstGeom prst="wave">
                <a:avLst>
                  <a:gd name="adj1" fmla="val 20000"/>
                  <a:gd name="adj2" fmla="val 0"/>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latin typeface="HGS明朝B" panose="02020800000000000000" pitchFamily="18" charset="-128"/>
                  <a:ea typeface="HGS明朝B" panose="02020800000000000000" pitchFamily="18" charset="-128"/>
                </a:endParaRPr>
              </a:p>
            </p:txBody>
          </p:sp>
          <p:sp>
            <p:nvSpPr>
              <p:cNvPr id="99" name="正方形/長方形 98">
                <a:extLst>
                  <a:ext uri="{FF2B5EF4-FFF2-40B4-BE49-F238E27FC236}">
                    <a16:creationId xmlns:a16="http://schemas.microsoft.com/office/drawing/2014/main" id="{DD36F0C3-EED4-4280-B4C7-EADB055F4167}"/>
                  </a:ext>
                </a:extLst>
              </p:cNvPr>
              <p:cNvSpPr/>
              <p:nvPr/>
            </p:nvSpPr>
            <p:spPr>
              <a:xfrm>
                <a:off x="3816000" y="4162963"/>
                <a:ext cx="1591275" cy="418166"/>
              </a:xfrm>
              <a:prstGeom prst="rect">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latin typeface="HGS明朝B" panose="02020800000000000000" pitchFamily="18" charset="-128"/>
                    <a:ea typeface="HGS明朝B" panose="02020800000000000000" pitchFamily="18" charset="-128"/>
                  </a:rPr>
                  <a:t>③</a:t>
                </a:r>
              </a:p>
            </p:txBody>
          </p:sp>
          <p:sp>
            <p:nvSpPr>
              <p:cNvPr id="100" name="正方形/長方形 99">
                <a:extLst>
                  <a:ext uri="{FF2B5EF4-FFF2-40B4-BE49-F238E27FC236}">
                    <a16:creationId xmlns:a16="http://schemas.microsoft.com/office/drawing/2014/main" id="{56553366-C78D-4083-85BB-15601D6B3576}"/>
                  </a:ext>
                </a:extLst>
              </p:cNvPr>
              <p:cNvSpPr/>
              <p:nvPr/>
            </p:nvSpPr>
            <p:spPr>
              <a:xfrm>
                <a:off x="3810190" y="5634190"/>
                <a:ext cx="1591275" cy="418166"/>
              </a:xfrm>
              <a:prstGeom prst="rect">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latin typeface="HGS明朝B" panose="02020800000000000000" pitchFamily="18" charset="-128"/>
                    <a:ea typeface="HGS明朝B" panose="02020800000000000000" pitchFamily="18" charset="-128"/>
                  </a:rPr>
                  <a:t>④</a:t>
                </a:r>
              </a:p>
            </p:txBody>
          </p:sp>
        </p:grpSp>
        <p:cxnSp>
          <p:nvCxnSpPr>
            <p:cNvPr id="93" name="直線コネクタ 92">
              <a:extLst>
                <a:ext uri="{FF2B5EF4-FFF2-40B4-BE49-F238E27FC236}">
                  <a16:creationId xmlns:a16="http://schemas.microsoft.com/office/drawing/2014/main" id="{3E5A8B31-FA60-4625-9854-F79D175ECAF8}"/>
                </a:ext>
              </a:extLst>
            </p:cNvPr>
            <p:cNvCxnSpPr>
              <a:cxnSpLocks/>
            </p:cNvCxnSpPr>
            <p:nvPr/>
          </p:nvCxnSpPr>
          <p:spPr>
            <a:xfrm>
              <a:off x="2843808" y="4860727"/>
              <a:ext cx="0" cy="216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8E0AE773-E67C-4415-A5CD-6C432AECF09F}"/>
                </a:ext>
              </a:extLst>
            </p:cNvPr>
            <p:cNvCxnSpPr>
              <a:cxnSpLocks/>
            </p:cNvCxnSpPr>
            <p:nvPr/>
          </p:nvCxnSpPr>
          <p:spPr>
            <a:xfrm>
              <a:off x="4408402" y="4862607"/>
              <a:ext cx="0" cy="216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2" name="テキスト ボックス 101">
            <a:extLst>
              <a:ext uri="{FF2B5EF4-FFF2-40B4-BE49-F238E27FC236}">
                <a16:creationId xmlns:a16="http://schemas.microsoft.com/office/drawing/2014/main" id="{88470B1C-E999-4399-871F-A193210CD604}"/>
              </a:ext>
            </a:extLst>
          </p:cNvPr>
          <p:cNvSpPr txBox="1"/>
          <p:nvPr/>
        </p:nvSpPr>
        <p:spPr>
          <a:xfrm>
            <a:off x="487470" y="279258"/>
            <a:ext cx="3729993" cy="369332"/>
          </a:xfrm>
          <a:prstGeom prst="rect">
            <a:avLst/>
          </a:prstGeom>
          <a:noFill/>
        </p:spPr>
        <p:txBody>
          <a:bodyPr wrap="square" rtlCol="0">
            <a:spAutoFit/>
          </a:bodyPr>
          <a:lstStyle/>
          <a:p>
            <a:r>
              <a:rPr lang="en-US" altLang="ja-JP" dirty="0">
                <a:latin typeface="Times New Roman" panose="02020603050405020304" pitchFamily="18" charset="0"/>
                <a:ea typeface="HGS明朝B" panose="02020800000000000000" pitchFamily="18" charset="-128"/>
                <a:cs typeface="Times New Roman" panose="02020603050405020304" pitchFamily="18" charset="0"/>
              </a:rPr>
              <a:t>NikkeiLUXE</a:t>
            </a:r>
            <a:r>
              <a:rPr lang="ja-JP" altLang="en-US" dirty="0">
                <a:latin typeface="Times New Roman" panose="02020603050405020304" pitchFamily="18" charset="0"/>
                <a:ea typeface="HGS明朝B" panose="02020800000000000000" pitchFamily="18" charset="-128"/>
                <a:cs typeface="Times New Roman" panose="02020603050405020304" pitchFamily="18" charset="0"/>
              </a:rPr>
              <a:t>内 </a:t>
            </a:r>
            <a:r>
              <a:rPr lang="ja-JP" altLang="en-US" dirty="0">
                <a:latin typeface="HGS明朝B" panose="02020800000000000000" pitchFamily="18" charset="-128"/>
                <a:ea typeface="HGS明朝B" panose="02020800000000000000" pitchFamily="18" charset="-128"/>
              </a:rPr>
              <a:t>誘導枠一覧</a:t>
            </a:r>
          </a:p>
        </p:txBody>
      </p:sp>
      <p:sp>
        <p:nvSpPr>
          <p:cNvPr id="2" name="スライド番号プレースホルダー 1">
            <a:extLst>
              <a:ext uri="{FF2B5EF4-FFF2-40B4-BE49-F238E27FC236}">
                <a16:creationId xmlns:a16="http://schemas.microsoft.com/office/drawing/2014/main" id="{F0CBC725-A781-44EC-BAA9-534405B75186}"/>
              </a:ext>
            </a:extLst>
          </p:cNvPr>
          <p:cNvSpPr>
            <a:spLocks noGrp="1"/>
          </p:cNvSpPr>
          <p:nvPr>
            <p:ph type="sldNum" sz="quarter" idx="12"/>
          </p:nvPr>
        </p:nvSpPr>
        <p:spPr/>
        <p:txBody>
          <a:bodyPr/>
          <a:lstStyle/>
          <a:p>
            <a:fld id="{82CE5A90-ABB9-C14A-86CE-4B9DFC0B3A0A}" type="slidenum">
              <a:rPr kumimoji="1" lang="ja-JP" altLang="en-US" smtClean="0"/>
              <a:pPr/>
              <a:t>18</a:t>
            </a:fld>
            <a:endParaRPr kumimoji="1" lang="ja-JP" altLang="en-US" dirty="0"/>
          </a:p>
        </p:txBody>
      </p:sp>
      <p:sp>
        <p:nvSpPr>
          <p:cNvPr id="38" name="Footer Placeholder 2">
            <a:extLst>
              <a:ext uri="{FF2B5EF4-FFF2-40B4-BE49-F238E27FC236}">
                <a16:creationId xmlns:a16="http://schemas.microsoft.com/office/drawing/2014/main" id="{E95C48D4-D12A-4319-A66C-7361127CADEE}"/>
              </a:ext>
            </a:extLst>
          </p:cNvPr>
          <p:cNvSpPr txBox="1">
            <a:spLocks/>
          </p:cNvSpPr>
          <p:nvPr/>
        </p:nvSpPr>
        <p:spPr>
          <a:xfrm>
            <a:off x="329783" y="6492875"/>
            <a:ext cx="8484433" cy="365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800" dirty="0"/>
              <a:t>This document may contain confidential and proprietary information to Nikkei Business Publications, Inc. Copyright © 2019</a:t>
            </a:r>
            <a:r>
              <a:rPr kumimoji="1" lang="ja-JP" altLang="en-US" sz="800" dirty="0"/>
              <a:t>　</a:t>
            </a:r>
            <a:r>
              <a:rPr kumimoji="1" lang="en-US" altLang="ja-JP" sz="800" dirty="0"/>
              <a:t>Nikkei Business Publications, Inc. All Rights Reserved.</a:t>
            </a:r>
            <a:r>
              <a:rPr kumimoji="1" lang="ja-JP" altLang="en-US" sz="800" dirty="0"/>
              <a:t>　　</a:t>
            </a:r>
          </a:p>
        </p:txBody>
      </p:sp>
    </p:spTree>
    <p:extLst>
      <p:ext uri="{BB962C8B-B14F-4D97-AF65-F5344CB8AC3E}">
        <p14:creationId xmlns:p14="http://schemas.microsoft.com/office/powerpoint/2010/main" val="630755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B044C58-D063-4A2F-B81F-89E4CB43780F}"/>
              </a:ext>
            </a:extLst>
          </p:cNvPr>
          <p:cNvSpPr txBox="1"/>
          <p:nvPr/>
        </p:nvSpPr>
        <p:spPr>
          <a:xfrm>
            <a:off x="3305347" y="916592"/>
            <a:ext cx="1804095" cy="369332"/>
          </a:xfrm>
          <a:prstGeom prst="rect">
            <a:avLst/>
          </a:prstGeom>
          <a:noFill/>
        </p:spPr>
        <p:txBody>
          <a:bodyPr wrap="square" rtlCol="0">
            <a:spAutoFit/>
          </a:bodyPr>
          <a:lstStyle/>
          <a:p>
            <a:pPr algn="ctr"/>
            <a:r>
              <a:rPr lang="ja-JP" altLang="en-US" sz="900" b="1" dirty="0">
                <a:latin typeface="HGS明朝B" panose="02020800000000000000" pitchFamily="18" charset="-128"/>
                <a:ea typeface="HGS明朝B" panose="02020800000000000000" pitchFamily="18" charset="-128"/>
              </a:rPr>
              <a:t>▼ 日経ビジネス電子版</a:t>
            </a:r>
            <a:endParaRPr lang="en-US" altLang="ja-JP" sz="900" b="1" dirty="0">
              <a:latin typeface="HGS明朝B" panose="02020800000000000000" pitchFamily="18" charset="-128"/>
              <a:ea typeface="HGS明朝B" panose="02020800000000000000" pitchFamily="18" charset="-128"/>
            </a:endParaRPr>
          </a:p>
          <a:p>
            <a:pPr algn="ctr"/>
            <a:r>
              <a:rPr lang="ja-JP" altLang="en-US" sz="900" b="1" dirty="0">
                <a:latin typeface="HGS明朝B" panose="02020800000000000000" pitchFamily="18" charset="-128"/>
                <a:ea typeface="HGS明朝B" panose="02020800000000000000" pitchFamily="18" charset="-128"/>
              </a:rPr>
              <a:t>　メルマガ インフィード</a:t>
            </a:r>
          </a:p>
        </p:txBody>
      </p:sp>
      <p:sp>
        <p:nvSpPr>
          <p:cNvPr id="4" name="テキスト ボックス 3">
            <a:extLst>
              <a:ext uri="{FF2B5EF4-FFF2-40B4-BE49-F238E27FC236}">
                <a16:creationId xmlns:a16="http://schemas.microsoft.com/office/drawing/2014/main" id="{EF72203D-B740-42E7-88A0-A52934734F55}"/>
              </a:ext>
            </a:extLst>
          </p:cNvPr>
          <p:cNvSpPr txBox="1"/>
          <p:nvPr/>
        </p:nvSpPr>
        <p:spPr>
          <a:xfrm>
            <a:off x="1033644" y="961651"/>
            <a:ext cx="1689121" cy="369332"/>
          </a:xfrm>
          <a:prstGeom prst="rect">
            <a:avLst/>
          </a:prstGeom>
          <a:noFill/>
        </p:spPr>
        <p:txBody>
          <a:bodyPr wrap="square" rtlCol="0">
            <a:spAutoFit/>
          </a:bodyPr>
          <a:lstStyle/>
          <a:p>
            <a:pPr algn="ctr"/>
            <a:r>
              <a:rPr lang="ja-JP" altLang="en-US" sz="900" b="1" dirty="0">
                <a:latin typeface="HGS明朝B" panose="02020800000000000000" pitchFamily="18" charset="-128"/>
                <a:ea typeface="HGS明朝B" panose="02020800000000000000" pitchFamily="18" charset="-128"/>
              </a:rPr>
              <a:t>▼ ターゲティングメール</a:t>
            </a:r>
            <a:endParaRPr lang="en-US" altLang="ja-JP" sz="900" b="1" dirty="0">
              <a:latin typeface="HGS明朝B" panose="02020800000000000000" pitchFamily="18" charset="-128"/>
              <a:ea typeface="HGS明朝B" panose="02020800000000000000" pitchFamily="18" charset="-128"/>
            </a:endParaRPr>
          </a:p>
          <a:p>
            <a:pPr algn="ctr"/>
            <a:r>
              <a:rPr lang="ja-JP" altLang="en-US" sz="900" b="1" dirty="0">
                <a:latin typeface="HGS明朝B" panose="02020800000000000000" pitchFamily="18" charset="-128"/>
                <a:ea typeface="HGS明朝B" panose="02020800000000000000" pitchFamily="18" charset="-128"/>
              </a:rPr>
              <a:t>（</a:t>
            </a:r>
            <a:r>
              <a:rPr lang="en-US" altLang="ja-JP" sz="900" b="1" dirty="0">
                <a:latin typeface="HGS明朝B" panose="02020800000000000000" pitchFamily="18" charset="-128"/>
                <a:ea typeface="HGS明朝B" panose="02020800000000000000" pitchFamily="18" charset="-128"/>
              </a:rPr>
              <a:t>HTML</a:t>
            </a:r>
            <a:r>
              <a:rPr lang="ja-JP" altLang="en-US" sz="900" b="1" dirty="0">
                <a:latin typeface="HGS明朝B" panose="02020800000000000000" pitchFamily="18" charset="-128"/>
                <a:ea typeface="HGS明朝B" panose="02020800000000000000" pitchFamily="18" charset="-128"/>
              </a:rPr>
              <a:t>メール）</a:t>
            </a:r>
          </a:p>
        </p:txBody>
      </p:sp>
      <p:grpSp>
        <p:nvGrpSpPr>
          <p:cNvPr id="24" name="グループ化 23">
            <a:extLst>
              <a:ext uri="{FF2B5EF4-FFF2-40B4-BE49-F238E27FC236}">
                <a16:creationId xmlns:a16="http://schemas.microsoft.com/office/drawing/2014/main" id="{7E8A9C51-0739-4092-AE9F-CF8F3E32016B}"/>
              </a:ext>
            </a:extLst>
          </p:cNvPr>
          <p:cNvGrpSpPr>
            <a:grpSpLocks noChangeAspect="1"/>
          </p:cNvGrpSpPr>
          <p:nvPr/>
        </p:nvGrpSpPr>
        <p:grpSpPr>
          <a:xfrm>
            <a:off x="3604071" y="1381619"/>
            <a:ext cx="1385145" cy="4173516"/>
            <a:chOff x="4715136" y="1554886"/>
            <a:chExt cx="1441040" cy="4357355"/>
          </a:xfrm>
        </p:grpSpPr>
        <p:grpSp>
          <p:nvGrpSpPr>
            <p:cNvPr id="25" name="グループ化 24">
              <a:extLst>
                <a:ext uri="{FF2B5EF4-FFF2-40B4-BE49-F238E27FC236}">
                  <a16:creationId xmlns:a16="http://schemas.microsoft.com/office/drawing/2014/main" id="{1AC44A33-A917-4A16-8EB1-D68611894085}"/>
                </a:ext>
              </a:extLst>
            </p:cNvPr>
            <p:cNvGrpSpPr/>
            <p:nvPr/>
          </p:nvGrpSpPr>
          <p:grpSpPr>
            <a:xfrm>
              <a:off x="4716016" y="1554886"/>
              <a:ext cx="1440160" cy="4357355"/>
              <a:chOff x="2843808" y="1494429"/>
              <a:chExt cx="1440160" cy="4357355"/>
            </a:xfrm>
          </p:grpSpPr>
          <p:grpSp>
            <p:nvGrpSpPr>
              <p:cNvPr id="28" name="グループ化 27">
                <a:extLst>
                  <a:ext uri="{FF2B5EF4-FFF2-40B4-BE49-F238E27FC236}">
                    <a16:creationId xmlns:a16="http://schemas.microsoft.com/office/drawing/2014/main" id="{465DC53F-FF47-4FBF-9B26-71EF36FA36FE}"/>
                  </a:ext>
                </a:extLst>
              </p:cNvPr>
              <p:cNvGrpSpPr/>
              <p:nvPr/>
            </p:nvGrpSpPr>
            <p:grpSpPr>
              <a:xfrm>
                <a:off x="2843808" y="1494429"/>
                <a:ext cx="1440160" cy="4357355"/>
                <a:chOff x="971600" y="1430541"/>
                <a:chExt cx="1721186" cy="5131678"/>
              </a:xfrm>
            </p:grpSpPr>
            <p:pic>
              <p:nvPicPr>
                <p:cNvPr id="30" name="図 29" descr="スクリーンショット が含まれている画像&#10;&#10;非常に高い精度で生成された説明">
                  <a:extLst>
                    <a:ext uri="{FF2B5EF4-FFF2-40B4-BE49-F238E27FC236}">
                      <a16:creationId xmlns:a16="http://schemas.microsoft.com/office/drawing/2014/main" id="{E7E65CB5-958A-4C63-864D-272C13B979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645" b="90224"/>
                <a:stretch/>
              </p:blipFill>
              <p:spPr>
                <a:xfrm>
                  <a:off x="971600" y="1430541"/>
                  <a:ext cx="1721186" cy="3616530"/>
                </a:xfrm>
                <a:prstGeom prst="rect">
                  <a:avLst/>
                </a:prstGeom>
                <a:ln w="6350">
                  <a:solidFill>
                    <a:schemeClr val="bg1">
                      <a:lumMod val="50000"/>
                    </a:schemeClr>
                  </a:solidFill>
                </a:ln>
              </p:spPr>
            </p:pic>
            <p:pic>
              <p:nvPicPr>
                <p:cNvPr id="31" name="図 30" descr="スクリーンショット が含まれている画像&#10;&#10;非常に高い精度で生成された説明">
                  <a:extLst>
                    <a:ext uri="{FF2B5EF4-FFF2-40B4-BE49-F238E27FC236}">
                      <a16:creationId xmlns:a16="http://schemas.microsoft.com/office/drawing/2014/main" id="{42E8B8BE-3CF1-4520-9A7A-1ACD8AB875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571" r="-1643" b="50228"/>
                <a:stretch/>
              </p:blipFill>
              <p:spPr>
                <a:xfrm>
                  <a:off x="971600" y="3897923"/>
                  <a:ext cx="1721186" cy="2664296"/>
                </a:xfrm>
                <a:prstGeom prst="rect">
                  <a:avLst/>
                </a:prstGeom>
                <a:ln w="6350">
                  <a:solidFill>
                    <a:schemeClr val="bg1">
                      <a:lumMod val="50000"/>
                    </a:schemeClr>
                  </a:solidFill>
                </a:ln>
              </p:spPr>
            </p:pic>
            <p:sp>
              <p:nvSpPr>
                <p:cNvPr id="32" name="波線 31">
                  <a:extLst>
                    <a:ext uri="{FF2B5EF4-FFF2-40B4-BE49-F238E27FC236}">
                      <a16:creationId xmlns:a16="http://schemas.microsoft.com/office/drawing/2014/main" id="{AB0E799C-5F94-45A9-85E4-30E3025276FB}"/>
                    </a:ext>
                  </a:extLst>
                </p:cNvPr>
                <p:cNvSpPr/>
                <p:nvPr/>
              </p:nvSpPr>
              <p:spPr>
                <a:xfrm>
                  <a:off x="971600" y="3645024"/>
                  <a:ext cx="1721186" cy="415631"/>
                </a:xfrm>
                <a:prstGeom prst="wave">
                  <a:avLst>
                    <a:gd name="adj1" fmla="val 20000"/>
                    <a:gd name="adj2" fmla="val 100"/>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latin typeface="HGS明朝B" panose="02020800000000000000" pitchFamily="18" charset="-128"/>
                    <a:ea typeface="HGS明朝B" panose="02020800000000000000" pitchFamily="18" charset="-128"/>
                  </a:endParaRPr>
                </a:p>
              </p:txBody>
            </p:sp>
          </p:grpSp>
          <p:sp>
            <p:nvSpPr>
              <p:cNvPr id="29" name="正方形/長方形 28">
                <a:extLst>
                  <a:ext uri="{FF2B5EF4-FFF2-40B4-BE49-F238E27FC236}">
                    <a16:creationId xmlns:a16="http://schemas.microsoft.com/office/drawing/2014/main" id="{D128B408-1704-42A2-B9D6-FADF12AEA8AB}"/>
                  </a:ext>
                </a:extLst>
              </p:cNvPr>
              <p:cNvSpPr/>
              <p:nvPr/>
            </p:nvSpPr>
            <p:spPr>
              <a:xfrm>
                <a:off x="2880000" y="4176000"/>
                <a:ext cx="1332000" cy="396000"/>
              </a:xfrm>
              <a:prstGeom prst="rect">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latin typeface="HGS明朝B" panose="02020800000000000000" pitchFamily="18" charset="-128"/>
                    <a:ea typeface="HGS明朝B" panose="02020800000000000000" pitchFamily="18" charset="-128"/>
                  </a:rPr>
                  <a:t>⑧</a:t>
                </a:r>
              </a:p>
            </p:txBody>
          </p:sp>
        </p:grpSp>
        <p:cxnSp>
          <p:nvCxnSpPr>
            <p:cNvPr id="26" name="直線コネクタ 25">
              <a:extLst>
                <a:ext uri="{FF2B5EF4-FFF2-40B4-BE49-F238E27FC236}">
                  <a16:creationId xmlns:a16="http://schemas.microsoft.com/office/drawing/2014/main" id="{52F5ED67-F8DC-4CE0-8688-1D3BEC0891FA}"/>
                </a:ext>
              </a:extLst>
            </p:cNvPr>
            <p:cNvCxnSpPr>
              <a:cxnSpLocks/>
            </p:cNvCxnSpPr>
            <p:nvPr/>
          </p:nvCxnSpPr>
          <p:spPr>
            <a:xfrm>
              <a:off x="4715136" y="3492000"/>
              <a:ext cx="0" cy="216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ECAE625B-1317-4C39-A6EC-0C2E0C17DA0B}"/>
                </a:ext>
              </a:extLst>
            </p:cNvPr>
            <p:cNvCxnSpPr>
              <a:cxnSpLocks/>
            </p:cNvCxnSpPr>
            <p:nvPr/>
          </p:nvCxnSpPr>
          <p:spPr>
            <a:xfrm>
              <a:off x="6156000" y="3510000"/>
              <a:ext cx="0" cy="216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直線コネクタ 32">
            <a:extLst>
              <a:ext uri="{FF2B5EF4-FFF2-40B4-BE49-F238E27FC236}">
                <a16:creationId xmlns:a16="http://schemas.microsoft.com/office/drawing/2014/main" id="{799971B7-428B-4321-B254-9586228F5CFA}"/>
              </a:ext>
            </a:extLst>
          </p:cNvPr>
          <p:cNvCxnSpPr>
            <a:cxnSpLocks/>
          </p:cNvCxnSpPr>
          <p:nvPr/>
        </p:nvCxnSpPr>
        <p:spPr>
          <a:xfrm flipV="1">
            <a:off x="7576540" y="4585156"/>
            <a:ext cx="0" cy="8486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B80ABE99-B2D8-4076-A255-8CA7C7903133}"/>
              </a:ext>
            </a:extLst>
          </p:cNvPr>
          <p:cNvCxnSpPr>
            <a:cxnSpLocks/>
          </p:cNvCxnSpPr>
          <p:nvPr/>
        </p:nvCxnSpPr>
        <p:spPr>
          <a:xfrm>
            <a:off x="4640315" y="3561175"/>
            <a:ext cx="0" cy="162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6FD000A9-2FEA-4CDF-99D7-80C820F1291A}"/>
              </a:ext>
            </a:extLst>
          </p:cNvPr>
          <p:cNvCxnSpPr>
            <a:cxnSpLocks/>
          </p:cNvCxnSpPr>
          <p:nvPr/>
        </p:nvCxnSpPr>
        <p:spPr>
          <a:xfrm flipV="1">
            <a:off x="6770105" y="4650098"/>
            <a:ext cx="0" cy="10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02C9FCB8-4C10-4A03-956C-90C2FBBDB95D}"/>
              </a:ext>
            </a:extLst>
          </p:cNvPr>
          <p:cNvCxnSpPr>
            <a:cxnSpLocks/>
          </p:cNvCxnSpPr>
          <p:nvPr/>
        </p:nvCxnSpPr>
        <p:spPr>
          <a:xfrm flipV="1">
            <a:off x="7518072" y="4653293"/>
            <a:ext cx="0" cy="10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EFEA473D-6773-4C39-823B-B6751EB55E7A}"/>
              </a:ext>
            </a:extLst>
          </p:cNvPr>
          <p:cNvSpPr txBox="1"/>
          <p:nvPr/>
        </p:nvSpPr>
        <p:spPr>
          <a:xfrm>
            <a:off x="501484" y="231825"/>
            <a:ext cx="3729993" cy="369332"/>
          </a:xfrm>
          <a:prstGeom prst="rect">
            <a:avLst/>
          </a:prstGeom>
          <a:noFill/>
        </p:spPr>
        <p:txBody>
          <a:bodyPr wrap="square" rtlCol="0">
            <a:spAutoFit/>
          </a:bodyPr>
          <a:lstStyle/>
          <a:p>
            <a:r>
              <a:rPr lang="ja-JP" altLang="en-US" dirty="0">
                <a:latin typeface="HGS明朝B" panose="02020800000000000000" pitchFamily="18" charset="-128"/>
                <a:ea typeface="HGS明朝B" panose="02020800000000000000" pitchFamily="18" charset="-128"/>
              </a:rPr>
              <a:t>日経</a:t>
            </a:r>
            <a:r>
              <a:rPr lang="en-US" altLang="ja-JP" dirty="0">
                <a:latin typeface="HGS明朝B" panose="02020800000000000000" pitchFamily="18" charset="-128"/>
                <a:ea typeface="HGS明朝B" panose="02020800000000000000" pitchFamily="18" charset="-128"/>
              </a:rPr>
              <a:t>BP</a:t>
            </a:r>
            <a:r>
              <a:rPr lang="ja-JP" altLang="en-US" dirty="0">
                <a:latin typeface="HGS明朝B" panose="02020800000000000000" pitchFamily="18" charset="-128"/>
                <a:ea typeface="HGS明朝B" panose="02020800000000000000" pitchFamily="18" charset="-128"/>
              </a:rPr>
              <a:t>メディア媒体 誘導枠一覧</a:t>
            </a:r>
          </a:p>
        </p:txBody>
      </p:sp>
      <p:cxnSp>
        <p:nvCxnSpPr>
          <p:cNvPr id="59" name="直線コネクタ 58">
            <a:extLst>
              <a:ext uri="{FF2B5EF4-FFF2-40B4-BE49-F238E27FC236}">
                <a16:creationId xmlns:a16="http://schemas.microsoft.com/office/drawing/2014/main" id="{F0A19BE1-2887-4D86-AA7E-A60BA4FD43E1}"/>
              </a:ext>
            </a:extLst>
          </p:cNvPr>
          <p:cNvCxnSpPr>
            <a:cxnSpLocks/>
          </p:cNvCxnSpPr>
          <p:nvPr/>
        </p:nvCxnSpPr>
        <p:spPr>
          <a:xfrm>
            <a:off x="4786556" y="3583240"/>
            <a:ext cx="0" cy="162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7270436A-4B27-4E88-BAD8-7D7111B92F65}"/>
              </a:ext>
            </a:extLst>
          </p:cNvPr>
          <p:cNvCxnSpPr>
            <a:cxnSpLocks/>
          </p:cNvCxnSpPr>
          <p:nvPr/>
        </p:nvCxnSpPr>
        <p:spPr>
          <a:xfrm>
            <a:off x="6601814" y="3531221"/>
            <a:ext cx="0" cy="162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7" name="図 56" descr="スクリーンショット が含まれている画像&#10;&#10;非常に高い精度で生成された説明">
            <a:hlinkClick r:id="rId3"/>
            <a:extLst>
              <a:ext uri="{FF2B5EF4-FFF2-40B4-BE49-F238E27FC236}">
                <a16:creationId xmlns:a16="http://schemas.microsoft.com/office/drawing/2014/main" id="{96EF37B6-BD49-4DCE-8BF0-615BD1AC2A1D}"/>
              </a:ext>
            </a:extLst>
          </p:cNvPr>
          <p:cNvPicPr>
            <a:picLocks noChangeAspect="1"/>
          </p:cNvPicPr>
          <p:nvPr/>
        </p:nvPicPr>
        <p:blipFill rotWithShape="1">
          <a:blip r:embed="rId4"/>
          <a:srcRect b="52403"/>
          <a:stretch/>
        </p:blipFill>
        <p:spPr>
          <a:xfrm>
            <a:off x="5830305" y="1381618"/>
            <a:ext cx="1919558" cy="3268479"/>
          </a:xfrm>
          <a:prstGeom prst="rect">
            <a:avLst/>
          </a:prstGeom>
          <a:ln>
            <a:solidFill>
              <a:schemeClr val="bg1">
                <a:lumMod val="65000"/>
              </a:schemeClr>
            </a:solidFill>
          </a:ln>
        </p:spPr>
      </p:pic>
      <p:sp>
        <p:nvSpPr>
          <p:cNvPr id="62" name="波線 61">
            <a:extLst>
              <a:ext uri="{FF2B5EF4-FFF2-40B4-BE49-F238E27FC236}">
                <a16:creationId xmlns:a16="http://schemas.microsoft.com/office/drawing/2014/main" id="{0DEBE93F-806B-483B-9979-23922B15A3A7}"/>
              </a:ext>
            </a:extLst>
          </p:cNvPr>
          <p:cNvSpPr/>
          <p:nvPr/>
        </p:nvSpPr>
        <p:spPr>
          <a:xfrm>
            <a:off x="5792993" y="4488638"/>
            <a:ext cx="1960524" cy="402492"/>
          </a:xfrm>
          <a:prstGeom prst="wave">
            <a:avLst>
              <a:gd name="adj1" fmla="val 20000"/>
              <a:gd name="adj2" fmla="val 100"/>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latin typeface="HGS明朝B" panose="02020800000000000000" pitchFamily="18" charset="-128"/>
              <a:ea typeface="HGS明朝B" panose="02020800000000000000" pitchFamily="18" charset="-128"/>
            </a:endParaRPr>
          </a:p>
        </p:txBody>
      </p:sp>
      <p:cxnSp>
        <p:nvCxnSpPr>
          <p:cNvPr id="63" name="直線コネクタ 62">
            <a:extLst>
              <a:ext uri="{FF2B5EF4-FFF2-40B4-BE49-F238E27FC236}">
                <a16:creationId xmlns:a16="http://schemas.microsoft.com/office/drawing/2014/main" id="{C3050E50-91AC-40EB-8D17-18102228B0D8}"/>
              </a:ext>
            </a:extLst>
          </p:cNvPr>
          <p:cNvCxnSpPr>
            <a:cxnSpLocks/>
          </p:cNvCxnSpPr>
          <p:nvPr/>
        </p:nvCxnSpPr>
        <p:spPr>
          <a:xfrm>
            <a:off x="5796647" y="4563781"/>
            <a:ext cx="0" cy="25883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B5920187-A1FE-45A9-B15F-C1F8EA486F61}"/>
              </a:ext>
            </a:extLst>
          </p:cNvPr>
          <p:cNvCxnSpPr>
            <a:cxnSpLocks/>
          </p:cNvCxnSpPr>
          <p:nvPr/>
        </p:nvCxnSpPr>
        <p:spPr>
          <a:xfrm>
            <a:off x="7754525" y="4575185"/>
            <a:ext cx="0" cy="25883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テキスト ボックス 64">
            <a:extLst>
              <a:ext uri="{FF2B5EF4-FFF2-40B4-BE49-F238E27FC236}">
                <a16:creationId xmlns:a16="http://schemas.microsoft.com/office/drawing/2014/main" id="{15D5FAF7-E81E-4FF1-AE9D-5362A603911B}"/>
              </a:ext>
            </a:extLst>
          </p:cNvPr>
          <p:cNvSpPr txBox="1"/>
          <p:nvPr/>
        </p:nvSpPr>
        <p:spPr>
          <a:xfrm>
            <a:off x="5613376" y="920110"/>
            <a:ext cx="2312449" cy="230832"/>
          </a:xfrm>
          <a:prstGeom prst="rect">
            <a:avLst/>
          </a:prstGeom>
          <a:noFill/>
        </p:spPr>
        <p:txBody>
          <a:bodyPr wrap="square" rtlCol="0">
            <a:spAutoFit/>
          </a:bodyPr>
          <a:lstStyle/>
          <a:p>
            <a:pPr algn="ctr"/>
            <a:r>
              <a:rPr lang="ja-JP" altLang="en-US" sz="900" b="1" dirty="0">
                <a:latin typeface="HGS明朝B" panose="02020800000000000000" pitchFamily="18" charset="-128"/>
                <a:ea typeface="HGS明朝B" panose="02020800000000000000" pitchFamily="18" charset="-128"/>
              </a:rPr>
              <a:t>▼ 日経</a:t>
            </a:r>
            <a:r>
              <a:rPr lang="en-US" altLang="ja-JP" sz="900" b="1" dirty="0">
                <a:latin typeface="HGS明朝B" panose="02020800000000000000" pitchFamily="18" charset="-128"/>
                <a:ea typeface="HGS明朝B" panose="02020800000000000000" pitchFamily="18" charset="-128"/>
              </a:rPr>
              <a:t>ARIA/</a:t>
            </a:r>
            <a:r>
              <a:rPr lang="ja-JP" altLang="en-US" sz="900" b="1" dirty="0">
                <a:latin typeface="HGS明朝B" panose="02020800000000000000" pitchFamily="18" charset="-128"/>
                <a:ea typeface="HGS明朝B" panose="02020800000000000000" pitchFamily="18" charset="-128"/>
              </a:rPr>
              <a:t>日経</a:t>
            </a:r>
            <a:r>
              <a:rPr lang="en-US" altLang="ja-JP" sz="900" b="1" dirty="0">
                <a:latin typeface="HGS明朝B" panose="02020800000000000000" pitchFamily="18" charset="-128"/>
                <a:ea typeface="HGS明朝B" panose="02020800000000000000" pitchFamily="18" charset="-128"/>
              </a:rPr>
              <a:t>DUAL/</a:t>
            </a:r>
            <a:r>
              <a:rPr lang="ja-JP" altLang="en-US" sz="900" b="1" dirty="0">
                <a:latin typeface="HGS明朝B" panose="02020800000000000000" pitchFamily="18" charset="-128"/>
                <a:ea typeface="HGS明朝B" panose="02020800000000000000" pitchFamily="18" charset="-128"/>
              </a:rPr>
              <a:t>日経</a:t>
            </a:r>
            <a:r>
              <a:rPr lang="en-US" altLang="ja-JP" sz="900" b="1" dirty="0">
                <a:latin typeface="HGS明朝B" panose="02020800000000000000" pitchFamily="18" charset="-128"/>
                <a:ea typeface="HGS明朝B" panose="02020800000000000000" pitchFamily="18" charset="-128"/>
              </a:rPr>
              <a:t>doors</a:t>
            </a:r>
          </a:p>
        </p:txBody>
      </p:sp>
      <p:cxnSp>
        <p:nvCxnSpPr>
          <p:cNvPr id="72" name="直線コネクタ 71">
            <a:extLst>
              <a:ext uri="{FF2B5EF4-FFF2-40B4-BE49-F238E27FC236}">
                <a16:creationId xmlns:a16="http://schemas.microsoft.com/office/drawing/2014/main" id="{2A9BBFBB-76A4-436F-8395-1200FA75527D}"/>
              </a:ext>
            </a:extLst>
          </p:cNvPr>
          <p:cNvCxnSpPr>
            <a:cxnSpLocks/>
          </p:cNvCxnSpPr>
          <p:nvPr/>
        </p:nvCxnSpPr>
        <p:spPr>
          <a:xfrm>
            <a:off x="7442432" y="5059996"/>
            <a:ext cx="0" cy="162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グループ化 15">
            <a:extLst>
              <a:ext uri="{FF2B5EF4-FFF2-40B4-BE49-F238E27FC236}">
                <a16:creationId xmlns:a16="http://schemas.microsoft.com/office/drawing/2014/main" id="{21C15913-60A1-4C96-B251-18052B0A11FD}"/>
              </a:ext>
            </a:extLst>
          </p:cNvPr>
          <p:cNvGrpSpPr>
            <a:grpSpLocks noChangeAspect="1"/>
          </p:cNvGrpSpPr>
          <p:nvPr/>
        </p:nvGrpSpPr>
        <p:grpSpPr>
          <a:xfrm>
            <a:off x="989754" y="1451423"/>
            <a:ext cx="1900844" cy="3770573"/>
            <a:chOff x="3147566" y="1178037"/>
            <a:chExt cx="1977547" cy="3936661"/>
          </a:xfrm>
        </p:grpSpPr>
        <p:pic>
          <p:nvPicPr>
            <p:cNvPr id="41" name="図 40" descr="スクリーンショット が含まれている画像&#10;&#10;非常に高い精度で生成された説明">
              <a:extLst>
                <a:ext uri="{FF2B5EF4-FFF2-40B4-BE49-F238E27FC236}">
                  <a16:creationId xmlns:a16="http://schemas.microsoft.com/office/drawing/2014/main" id="{C872D6F8-CBAA-4E66-AB3A-77861F69E7F6}"/>
                </a:ext>
              </a:extLst>
            </p:cNvPr>
            <p:cNvPicPr>
              <a:picLocks noChangeAspect="1"/>
            </p:cNvPicPr>
            <p:nvPr/>
          </p:nvPicPr>
          <p:blipFill rotWithShape="1">
            <a:blip r:embed="rId5"/>
            <a:srcRect l="26740" t="-1" r="26539" b="93593"/>
            <a:stretch/>
          </p:blipFill>
          <p:spPr>
            <a:xfrm>
              <a:off x="3147907" y="1178037"/>
              <a:ext cx="1971149" cy="166162"/>
            </a:xfrm>
            <a:prstGeom prst="rect">
              <a:avLst/>
            </a:prstGeom>
            <a:ln w="9525">
              <a:solidFill>
                <a:schemeClr val="bg1">
                  <a:lumMod val="65000"/>
                </a:schemeClr>
              </a:solidFill>
            </a:ln>
          </p:spPr>
        </p:pic>
        <p:pic>
          <p:nvPicPr>
            <p:cNvPr id="67" name="図 66" descr="スクリーンショット が含まれている画像&#10;&#10;非常に高い精度で生成された説明">
              <a:extLst>
                <a:ext uri="{FF2B5EF4-FFF2-40B4-BE49-F238E27FC236}">
                  <a16:creationId xmlns:a16="http://schemas.microsoft.com/office/drawing/2014/main" id="{3D4125F7-B80E-46FA-AEE5-8D305A7F6D2B}"/>
                </a:ext>
              </a:extLst>
            </p:cNvPr>
            <p:cNvPicPr>
              <a:picLocks noChangeAspect="1"/>
            </p:cNvPicPr>
            <p:nvPr/>
          </p:nvPicPr>
          <p:blipFill rotWithShape="1">
            <a:blip r:embed="rId5"/>
            <a:srcRect l="26740" t="8597" r="26539" b="50097"/>
            <a:stretch/>
          </p:blipFill>
          <p:spPr>
            <a:xfrm>
              <a:off x="3152910" y="4043635"/>
              <a:ext cx="1971149" cy="1071063"/>
            </a:xfrm>
            <a:prstGeom prst="rect">
              <a:avLst/>
            </a:prstGeom>
            <a:ln w="9525">
              <a:solidFill>
                <a:schemeClr val="bg1">
                  <a:lumMod val="65000"/>
                </a:schemeClr>
              </a:solidFill>
            </a:ln>
          </p:spPr>
        </p:pic>
        <p:sp>
          <p:nvSpPr>
            <p:cNvPr id="68" name="正方形/長方形 67">
              <a:extLst>
                <a:ext uri="{FF2B5EF4-FFF2-40B4-BE49-F238E27FC236}">
                  <a16:creationId xmlns:a16="http://schemas.microsoft.com/office/drawing/2014/main" id="{9F5CDFFC-EEE6-4718-8FD0-FDDCCC58BEE1}"/>
                </a:ext>
              </a:extLst>
            </p:cNvPr>
            <p:cNvSpPr/>
            <p:nvPr/>
          </p:nvSpPr>
          <p:spPr>
            <a:xfrm>
              <a:off x="3147566" y="1328760"/>
              <a:ext cx="1971149" cy="2714875"/>
            </a:xfrm>
            <a:prstGeom prst="rect">
              <a:avLst/>
            </a:prstGeom>
            <a:solidFill>
              <a:schemeClr val="accent4">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latin typeface="HGS明朝B" panose="02020800000000000000" pitchFamily="18" charset="-128"/>
                  <a:ea typeface="HGS明朝B" panose="02020800000000000000" pitchFamily="18" charset="-128"/>
                </a:rPr>
                <a:t>⑦</a:t>
              </a:r>
              <a:endParaRPr lang="en-US" altLang="ja-JP" sz="1200" b="1" dirty="0">
                <a:latin typeface="HGS明朝B" panose="02020800000000000000" pitchFamily="18" charset="-128"/>
                <a:ea typeface="HGS明朝B" panose="02020800000000000000" pitchFamily="18" charset="-128"/>
              </a:endParaRPr>
            </a:p>
            <a:p>
              <a:pPr algn="ctr"/>
              <a:endParaRPr lang="ja-JP" altLang="en-US" sz="1200" b="1" dirty="0">
                <a:latin typeface="HGS明朝B" panose="02020800000000000000" pitchFamily="18" charset="-128"/>
                <a:ea typeface="HGS明朝B" panose="02020800000000000000" pitchFamily="18" charset="-128"/>
              </a:endParaRPr>
            </a:p>
          </p:txBody>
        </p:sp>
        <p:grpSp>
          <p:nvGrpSpPr>
            <p:cNvPr id="15" name="グループ化 14">
              <a:extLst>
                <a:ext uri="{FF2B5EF4-FFF2-40B4-BE49-F238E27FC236}">
                  <a16:creationId xmlns:a16="http://schemas.microsoft.com/office/drawing/2014/main" id="{B388F8E1-6D4E-430A-AE55-C4394BD82072}"/>
                </a:ext>
              </a:extLst>
            </p:cNvPr>
            <p:cNvGrpSpPr/>
            <p:nvPr/>
          </p:nvGrpSpPr>
          <p:grpSpPr>
            <a:xfrm>
              <a:off x="3152910" y="3204254"/>
              <a:ext cx="1972203" cy="406143"/>
              <a:chOff x="3174650" y="2228614"/>
              <a:chExt cx="1972203" cy="406143"/>
            </a:xfrm>
          </p:grpSpPr>
          <p:sp>
            <p:nvSpPr>
              <p:cNvPr id="70" name="波線 69">
                <a:extLst>
                  <a:ext uri="{FF2B5EF4-FFF2-40B4-BE49-F238E27FC236}">
                    <a16:creationId xmlns:a16="http://schemas.microsoft.com/office/drawing/2014/main" id="{7ACF5978-938E-4A94-83B5-28CEFD5D0917}"/>
                  </a:ext>
                </a:extLst>
              </p:cNvPr>
              <p:cNvSpPr/>
              <p:nvPr/>
            </p:nvSpPr>
            <p:spPr>
              <a:xfrm>
                <a:off x="3174650" y="2228614"/>
                <a:ext cx="1972203" cy="406143"/>
              </a:xfrm>
              <a:prstGeom prst="wave">
                <a:avLst>
                  <a:gd name="adj1" fmla="val 20000"/>
                  <a:gd name="adj2" fmla="val 100"/>
                </a:avLst>
              </a:prstGeom>
              <a:solidFill>
                <a:schemeClr val="bg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latin typeface="HGS明朝B" panose="02020800000000000000" pitchFamily="18" charset="-128"/>
                  <a:ea typeface="HGS明朝B" panose="02020800000000000000" pitchFamily="18" charset="-128"/>
                </a:endParaRPr>
              </a:p>
            </p:txBody>
          </p:sp>
          <p:cxnSp>
            <p:nvCxnSpPr>
              <p:cNvPr id="74" name="直線コネクタ 73">
                <a:extLst>
                  <a:ext uri="{FF2B5EF4-FFF2-40B4-BE49-F238E27FC236}">
                    <a16:creationId xmlns:a16="http://schemas.microsoft.com/office/drawing/2014/main" id="{DF1A7D50-E19F-4376-9F42-AD9DE0B4A72D}"/>
                  </a:ext>
                </a:extLst>
              </p:cNvPr>
              <p:cNvCxnSpPr>
                <a:cxnSpLocks/>
              </p:cNvCxnSpPr>
              <p:nvPr/>
            </p:nvCxnSpPr>
            <p:spPr>
              <a:xfrm>
                <a:off x="3177048" y="2325539"/>
                <a:ext cx="0" cy="21600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73DAA607-C8B6-4F47-8DCA-FF6DDBF3C637}"/>
                  </a:ext>
                </a:extLst>
              </p:cNvPr>
              <p:cNvCxnSpPr>
                <a:cxnSpLocks/>
              </p:cNvCxnSpPr>
              <p:nvPr/>
            </p:nvCxnSpPr>
            <p:spPr>
              <a:xfrm>
                <a:off x="5146512" y="2325539"/>
                <a:ext cx="0" cy="21600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7" name="スライド番号プレースホルダー 16">
            <a:extLst>
              <a:ext uri="{FF2B5EF4-FFF2-40B4-BE49-F238E27FC236}">
                <a16:creationId xmlns:a16="http://schemas.microsoft.com/office/drawing/2014/main" id="{1323AEB4-EA91-4234-A03D-B7F9165BB2C6}"/>
              </a:ext>
            </a:extLst>
          </p:cNvPr>
          <p:cNvSpPr>
            <a:spLocks noGrp="1"/>
          </p:cNvSpPr>
          <p:nvPr>
            <p:ph type="sldNum" sz="quarter" idx="12"/>
          </p:nvPr>
        </p:nvSpPr>
        <p:spPr/>
        <p:txBody>
          <a:bodyPr/>
          <a:lstStyle/>
          <a:p>
            <a:fld id="{82CE5A90-ABB9-C14A-86CE-4B9DFC0B3A0A}" type="slidenum">
              <a:rPr kumimoji="1" lang="ja-JP" altLang="en-US" smtClean="0"/>
              <a:pPr/>
              <a:t>19</a:t>
            </a:fld>
            <a:endParaRPr kumimoji="1" lang="ja-JP" altLang="en-US" dirty="0"/>
          </a:p>
        </p:txBody>
      </p:sp>
      <p:sp>
        <p:nvSpPr>
          <p:cNvPr id="76" name="Footer Placeholder 2">
            <a:extLst>
              <a:ext uri="{FF2B5EF4-FFF2-40B4-BE49-F238E27FC236}">
                <a16:creationId xmlns:a16="http://schemas.microsoft.com/office/drawing/2014/main" id="{56A8FC3F-5032-471B-9566-350B6AA16E65}"/>
              </a:ext>
            </a:extLst>
          </p:cNvPr>
          <p:cNvSpPr txBox="1">
            <a:spLocks/>
          </p:cNvSpPr>
          <p:nvPr/>
        </p:nvSpPr>
        <p:spPr>
          <a:xfrm>
            <a:off x="329783" y="6492875"/>
            <a:ext cx="8484433" cy="365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800" dirty="0"/>
              <a:t>This document may contain confidential and proprietary information to Nikkei Business Publications, Inc. Copyright © 2019</a:t>
            </a:r>
            <a:r>
              <a:rPr kumimoji="1" lang="ja-JP" altLang="en-US" sz="800" dirty="0"/>
              <a:t>　</a:t>
            </a:r>
            <a:r>
              <a:rPr kumimoji="1" lang="en-US" altLang="ja-JP" sz="800" dirty="0"/>
              <a:t>Nikkei Business Publications, Inc. All Rights Reserved.</a:t>
            </a:r>
            <a:r>
              <a:rPr kumimoji="1" lang="ja-JP" altLang="en-US" sz="800" dirty="0"/>
              <a:t>　　</a:t>
            </a:r>
          </a:p>
        </p:txBody>
      </p:sp>
      <p:sp>
        <p:nvSpPr>
          <p:cNvPr id="47" name="正方形/長方形 46">
            <a:extLst>
              <a:ext uri="{FF2B5EF4-FFF2-40B4-BE49-F238E27FC236}">
                <a16:creationId xmlns:a16="http://schemas.microsoft.com/office/drawing/2014/main" id="{D8991F8F-5529-4BEC-99EB-73BFB85FA747}"/>
              </a:ext>
            </a:extLst>
          </p:cNvPr>
          <p:cNvSpPr/>
          <p:nvPr/>
        </p:nvSpPr>
        <p:spPr>
          <a:xfrm>
            <a:off x="7204455" y="3938624"/>
            <a:ext cx="466844" cy="379293"/>
          </a:xfrm>
          <a:prstGeom prst="rect">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latin typeface="HGS明朝B" panose="02020800000000000000" pitchFamily="18" charset="-128"/>
                <a:ea typeface="HGS明朝B" panose="02020800000000000000" pitchFamily="18" charset="-128"/>
              </a:rPr>
              <a:t>⑨</a:t>
            </a:r>
          </a:p>
        </p:txBody>
      </p:sp>
      <p:sp>
        <p:nvSpPr>
          <p:cNvPr id="48" name="正方形/長方形 47">
            <a:extLst>
              <a:ext uri="{FF2B5EF4-FFF2-40B4-BE49-F238E27FC236}">
                <a16:creationId xmlns:a16="http://schemas.microsoft.com/office/drawing/2014/main" id="{632FBE84-7E38-49EE-9071-EB63BA1CAF9E}"/>
              </a:ext>
            </a:extLst>
          </p:cNvPr>
          <p:cNvSpPr/>
          <p:nvPr/>
        </p:nvSpPr>
        <p:spPr>
          <a:xfrm>
            <a:off x="5942333" y="3781162"/>
            <a:ext cx="584928" cy="255817"/>
          </a:xfrm>
          <a:prstGeom prst="rect">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latin typeface="HGS明朝B" panose="02020800000000000000" pitchFamily="18" charset="-128"/>
                <a:ea typeface="HGS明朝B" panose="02020800000000000000" pitchFamily="18" charset="-128"/>
              </a:rPr>
              <a:t>⑩</a:t>
            </a:r>
          </a:p>
        </p:txBody>
      </p:sp>
    </p:spTree>
    <p:extLst>
      <p:ext uri="{BB962C8B-B14F-4D97-AF65-F5344CB8AC3E}">
        <p14:creationId xmlns:p14="http://schemas.microsoft.com/office/powerpoint/2010/main" val="3114134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E8691813-799A-4BEE-90C5-86DCF4437DDB}"/>
              </a:ext>
            </a:extLst>
          </p:cNvPr>
          <p:cNvSpPr>
            <a:spLocks noGrp="1"/>
          </p:cNvSpPr>
          <p:nvPr>
            <p:ph type="sldNum" sz="quarter" idx="12"/>
          </p:nvPr>
        </p:nvSpPr>
        <p:spPr/>
        <p:txBody>
          <a:bodyPr/>
          <a:lstStyle/>
          <a:p>
            <a:fld id="{82CE5A90-ABB9-C14A-86CE-4B9DFC0B3A0A}" type="slidenum">
              <a:rPr kumimoji="1" lang="ja-JP" altLang="en-US" smtClean="0"/>
              <a:t>2</a:t>
            </a:fld>
            <a:endParaRPr kumimoji="1" lang="ja-JP" altLang="en-US" dirty="0"/>
          </a:p>
        </p:txBody>
      </p:sp>
      <p:sp>
        <p:nvSpPr>
          <p:cNvPr id="7" name="正方形/長方形 6">
            <a:extLst>
              <a:ext uri="{FF2B5EF4-FFF2-40B4-BE49-F238E27FC236}">
                <a16:creationId xmlns:a16="http://schemas.microsoft.com/office/drawing/2014/main" id="{D3F2B513-B82C-46A2-93AB-E5F2B3E5CBC3}"/>
              </a:ext>
            </a:extLst>
          </p:cNvPr>
          <p:cNvSpPr/>
          <p:nvPr/>
        </p:nvSpPr>
        <p:spPr>
          <a:xfrm>
            <a:off x="0" y="0"/>
            <a:ext cx="9144000" cy="6858000"/>
          </a:xfrm>
          <a:prstGeom prst="rect">
            <a:avLst/>
          </a:prstGeom>
          <a:gradFill flip="none" rotWithShape="1">
            <a:gsLst>
              <a:gs pos="0">
                <a:schemeClr val="tx1"/>
              </a:gs>
              <a:gs pos="76000">
                <a:schemeClr val="bg1">
                  <a:lumMod val="75000"/>
                </a:schemeClr>
              </a:gs>
              <a:gs pos="92000">
                <a:schemeClr val="bg2"/>
              </a:gs>
              <a:gs pos="100000">
                <a:schemeClr val="bg1">
                  <a:lumMod val="95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ECE4E776-3D08-4725-9E38-43D9DBB69D7E}"/>
              </a:ext>
            </a:extLst>
          </p:cNvPr>
          <p:cNvSpPr txBox="1"/>
          <p:nvPr/>
        </p:nvSpPr>
        <p:spPr>
          <a:xfrm>
            <a:off x="477078" y="3136612"/>
            <a:ext cx="3816626" cy="584775"/>
          </a:xfrm>
          <a:prstGeom prst="rect">
            <a:avLst/>
          </a:prstGeom>
          <a:noFill/>
        </p:spPr>
        <p:txBody>
          <a:bodyPr wrap="square" rtlCol="0">
            <a:spAutoFit/>
          </a:bodyPr>
          <a:lstStyle/>
          <a:p>
            <a:r>
              <a:rPr kumimoji="1" lang="en-US" altLang="ja-JP" sz="3200" b="1" dirty="0" err="1">
                <a:solidFill>
                  <a:schemeClr val="bg1"/>
                </a:solidFill>
                <a:latin typeface="Times New Roman" panose="02020603050405020304" pitchFamily="18" charset="0"/>
                <a:ea typeface="HGP明朝B" panose="02020800000000000000" pitchFamily="18" charset="-128"/>
                <a:cs typeface="Times New Roman" panose="02020603050405020304" pitchFamily="18" charset="0"/>
              </a:rPr>
              <a:t>NikkeiLUXE</a:t>
            </a:r>
            <a:r>
              <a:rPr kumimoji="1" lang="ja-JP" altLang="en-US" sz="3200" b="1" dirty="0">
                <a:solidFill>
                  <a:schemeClr val="bg1"/>
                </a:solidFill>
                <a:latin typeface="HGP明朝B" panose="02020800000000000000" pitchFamily="18" charset="-128"/>
                <a:ea typeface="HGP明朝B" panose="02020800000000000000" pitchFamily="18" charset="-128"/>
              </a:rPr>
              <a:t> とは</a:t>
            </a:r>
          </a:p>
        </p:txBody>
      </p:sp>
    </p:spTree>
    <p:extLst>
      <p:ext uri="{BB962C8B-B14F-4D97-AF65-F5344CB8AC3E}">
        <p14:creationId xmlns:p14="http://schemas.microsoft.com/office/powerpoint/2010/main" val="2734498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723E1BE-4FAD-4625-8AD4-26A39640B4CD}"/>
              </a:ext>
            </a:extLst>
          </p:cNvPr>
          <p:cNvSpPr txBox="1"/>
          <p:nvPr/>
        </p:nvSpPr>
        <p:spPr>
          <a:xfrm>
            <a:off x="497541" y="263021"/>
            <a:ext cx="5626846" cy="369332"/>
          </a:xfrm>
          <a:prstGeom prst="rect">
            <a:avLst/>
          </a:prstGeom>
          <a:noFill/>
        </p:spPr>
        <p:txBody>
          <a:bodyPr wrap="square" rtlCol="0">
            <a:spAutoFit/>
          </a:bodyPr>
          <a:lstStyle/>
          <a:p>
            <a:r>
              <a:rPr lang="en-US" altLang="ja-JP" dirty="0">
                <a:latin typeface="Times New Roman" panose="02020603050405020304" pitchFamily="18" charset="0"/>
                <a:ea typeface="HGS明朝B" panose="02020800000000000000" pitchFamily="18" charset="-128"/>
                <a:cs typeface="Times New Roman" panose="02020603050405020304" pitchFamily="18" charset="0"/>
              </a:rPr>
              <a:t>NIKKEI STYLE  </a:t>
            </a:r>
            <a:r>
              <a:rPr lang="ja-JP" altLang="en-US" dirty="0">
                <a:latin typeface="HGS明朝B" panose="02020800000000000000" pitchFamily="18" charset="-128"/>
                <a:ea typeface="HGS明朝B" panose="02020800000000000000" pitchFamily="18" charset="-128"/>
              </a:rPr>
              <a:t>誘導枠一覧</a:t>
            </a:r>
          </a:p>
        </p:txBody>
      </p:sp>
      <p:grpSp>
        <p:nvGrpSpPr>
          <p:cNvPr id="5" name="グループ化 4">
            <a:extLst>
              <a:ext uri="{FF2B5EF4-FFF2-40B4-BE49-F238E27FC236}">
                <a16:creationId xmlns:a16="http://schemas.microsoft.com/office/drawing/2014/main" id="{7F72C770-8899-4F9F-91C9-6FE6BA7A02E0}"/>
              </a:ext>
            </a:extLst>
          </p:cNvPr>
          <p:cNvGrpSpPr/>
          <p:nvPr/>
        </p:nvGrpSpPr>
        <p:grpSpPr>
          <a:xfrm>
            <a:off x="964713" y="1168224"/>
            <a:ext cx="2448437" cy="4477513"/>
            <a:chOff x="951220" y="1678111"/>
            <a:chExt cx="2921079" cy="4119395"/>
          </a:xfrm>
        </p:grpSpPr>
        <p:pic>
          <p:nvPicPr>
            <p:cNvPr id="6" name="図 5">
              <a:extLst>
                <a:ext uri="{FF2B5EF4-FFF2-40B4-BE49-F238E27FC236}">
                  <a16:creationId xmlns:a16="http://schemas.microsoft.com/office/drawing/2014/main" id="{3D57577A-8C6C-4F63-8E85-EC5ECFA118D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51220" y="1678111"/>
              <a:ext cx="2921079" cy="4119395"/>
            </a:xfrm>
            <a:prstGeom prst="rect">
              <a:avLst/>
            </a:prstGeom>
            <a:ln w="6350">
              <a:noFill/>
            </a:ln>
          </p:spPr>
        </p:pic>
        <p:sp>
          <p:nvSpPr>
            <p:cNvPr id="7" name="正方形/長方形 6">
              <a:extLst>
                <a:ext uri="{FF2B5EF4-FFF2-40B4-BE49-F238E27FC236}">
                  <a16:creationId xmlns:a16="http://schemas.microsoft.com/office/drawing/2014/main" id="{835D6511-A8C3-4763-A3E7-A6E717EBDAE4}"/>
                </a:ext>
              </a:extLst>
            </p:cNvPr>
            <p:cNvSpPr/>
            <p:nvPr/>
          </p:nvSpPr>
          <p:spPr>
            <a:xfrm>
              <a:off x="2709264" y="3705417"/>
              <a:ext cx="1030785" cy="869138"/>
            </a:xfrm>
            <a:prstGeom prst="rect">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latin typeface="HGS明朝B" panose="02020800000000000000" pitchFamily="18" charset="-128"/>
                  <a:ea typeface="HGS明朝B" panose="02020800000000000000" pitchFamily="18" charset="-128"/>
                </a:rPr>
                <a:t>⑪</a:t>
              </a:r>
            </a:p>
          </p:txBody>
        </p:sp>
        <p:sp>
          <p:nvSpPr>
            <p:cNvPr id="8" name="正方形/長方形 7">
              <a:extLst>
                <a:ext uri="{FF2B5EF4-FFF2-40B4-BE49-F238E27FC236}">
                  <a16:creationId xmlns:a16="http://schemas.microsoft.com/office/drawing/2014/main" id="{F3EACD21-1599-4C23-B143-71D99B06BE8D}"/>
                </a:ext>
              </a:extLst>
            </p:cNvPr>
            <p:cNvSpPr/>
            <p:nvPr/>
          </p:nvSpPr>
          <p:spPr>
            <a:xfrm>
              <a:off x="1855407" y="2581762"/>
              <a:ext cx="340330" cy="271174"/>
            </a:xfrm>
            <a:prstGeom prst="rect">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latin typeface="HGS明朝B" panose="02020800000000000000" pitchFamily="18" charset="-128"/>
                  <a:ea typeface="HGS明朝B" panose="02020800000000000000" pitchFamily="18" charset="-128"/>
                </a:rPr>
                <a:t>⑪</a:t>
              </a:r>
            </a:p>
          </p:txBody>
        </p:sp>
        <p:sp>
          <p:nvSpPr>
            <p:cNvPr id="9" name="正方形/長方形 8">
              <a:extLst>
                <a:ext uri="{FF2B5EF4-FFF2-40B4-BE49-F238E27FC236}">
                  <a16:creationId xmlns:a16="http://schemas.microsoft.com/office/drawing/2014/main" id="{C8FBDD9A-D4D3-4971-894D-50FE57613E52}"/>
                </a:ext>
              </a:extLst>
            </p:cNvPr>
            <p:cNvSpPr/>
            <p:nvPr/>
          </p:nvSpPr>
          <p:spPr>
            <a:xfrm>
              <a:off x="1855407" y="3895047"/>
              <a:ext cx="340330" cy="271174"/>
            </a:xfrm>
            <a:prstGeom prst="rect">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latin typeface="HGS明朝B" panose="02020800000000000000" pitchFamily="18" charset="-128"/>
                  <a:ea typeface="HGS明朝B" panose="02020800000000000000" pitchFamily="18" charset="-128"/>
                </a:rPr>
                <a:t>⑪</a:t>
              </a:r>
            </a:p>
          </p:txBody>
        </p:sp>
        <p:sp>
          <p:nvSpPr>
            <p:cNvPr id="10" name="正方形/長方形 9">
              <a:extLst>
                <a:ext uri="{FF2B5EF4-FFF2-40B4-BE49-F238E27FC236}">
                  <a16:creationId xmlns:a16="http://schemas.microsoft.com/office/drawing/2014/main" id="{91E8C360-ED44-4BFA-BE5B-6053C5166E9D}"/>
                </a:ext>
              </a:extLst>
            </p:cNvPr>
            <p:cNvSpPr/>
            <p:nvPr/>
          </p:nvSpPr>
          <p:spPr>
            <a:xfrm>
              <a:off x="1855407" y="4964937"/>
              <a:ext cx="340330" cy="271174"/>
            </a:xfrm>
            <a:prstGeom prst="rect">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latin typeface="HGS明朝B" panose="02020800000000000000" pitchFamily="18" charset="-128"/>
                  <a:ea typeface="HGS明朝B" panose="02020800000000000000" pitchFamily="18" charset="-128"/>
                </a:rPr>
                <a:t>⑪</a:t>
              </a:r>
            </a:p>
          </p:txBody>
        </p:sp>
      </p:grpSp>
      <p:grpSp>
        <p:nvGrpSpPr>
          <p:cNvPr id="11" name="グループ化 10">
            <a:extLst>
              <a:ext uri="{FF2B5EF4-FFF2-40B4-BE49-F238E27FC236}">
                <a16:creationId xmlns:a16="http://schemas.microsoft.com/office/drawing/2014/main" id="{9470F5A8-419D-407F-90F6-74E90D17FFC7}"/>
              </a:ext>
            </a:extLst>
          </p:cNvPr>
          <p:cNvGrpSpPr/>
          <p:nvPr/>
        </p:nvGrpSpPr>
        <p:grpSpPr>
          <a:xfrm>
            <a:off x="4241115" y="1190238"/>
            <a:ext cx="2655233" cy="4477523"/>
            <a:chOff x="4962085" y="1491012"/>
            <a:chExt cx="3540311" cy="4692245"/>
          </a:xfrm>
        </p:grpSpPr>
        <p:pic>
          <p:nvPicPr>
            <p:cNvPr id="12" name="図 11">
              <a:extLst>
                <a:ext uri="{FF2B5EF4-FFF2-40B4-BE49-F238E27FC236}">
                  <a16:creationId xmlns:a16="http://schemas.microsoft.com/office/drawing/2014/main" id="{652389C8-524D-4CC3-BDCD-094C1979C55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62085" y="1491012"/>
              <a:ext cx="3540311" cy="4692245"/>
            </a:xfrm>
            <a:prstGeom prst="rect">
              <a:avLst/>
            </a:prstGeom>
            <a:ln w="6350">
              <a:noFill/>
            </a:ln>
          </p:spPr>
        </p:pic>
        <p:sp>
          <p:nvSpPr>
            <p:cNvPr id="13" name="正方形/長方形 12">
              <a:extLst>
                <a:ext uri="{FF2B5EF4-FFF2-40B4-BE49-F238E27FC236}">
                  <a16:creationId xmlns:a16="http://schemas.microsoft.com/office/drawing/2014/main" id="{DBA69865-729A-4E68-BD8F-E39AA02BB26D}"/>
                </a:ext>
              </a:extLst>
            </p:cNvPr>
            <p:cNvSpPr/>
            <p:nvPr/>
          </p:nvSpPr>
          <p:spPr>
            <a:xfrm>
              <a:off x="5346836" y="2936234"/>
              <a:ext cx="260941" cy="288603"/>
            </a:xfrm>
            <a:prstGeom prst="rect">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latin typeface="HGS明朝B" panose="02020800000000000000" pitchFamily="18" charset="-128"/>
                  <a:ea typeface="HGS明朝B" panose="02020800000000000000" pitchFamily="18" charset="-128"/>
                </a:rPr>
                <a:t>⑫</a:t>
              </a:r>
            </a:p>
          </p:txBody>
        </p:sp>
        <p:sp>
          <p:nvSpPr>
            <p:cNvPr id="14" name="正方形/長方形 13">
              <a:extLst>
                <a:ext uri="{FF2B5EF4-FFF2-40B4-BE49-F238E27FC236}">
                  <a16:creationId xmlns:a16="http://schemas.microsoft.com/office/drawing/2014/main" id="{E2FB1067-C1B7-4347-9738-42F80423D510}"/>
                </a:ext>
              </a:extLst>
            </p:cNvPr>
            <p:cNvSpPr/>
            <p:nvPr/>
          </p:nvSpPr>
          <p:spPr>
            <a:xfrm>
              <a:off x="5085895" y="3533383"/>
              <a:ext cx="260941" cy="288603"/>
            </a:xfrm>
            <a:prstGeom prst="rect">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latin typeface="HGS明朝B" panose="02020800000000000000" pitchFamily="18" charset="-128"/>
                  <a:ea typeface="HGS明朝B" panose="02020800000000000000" pitchFamily="18" charset="-128"/>
                </a:rPr>
                <a:t>⑫</a:t>
              </a:r>
            </a:p>
          </p:txBody>
        </p:sp>
        <p:sp>
          <p:nvSpPr>
            <p:cNvPr id="15" name="正方形/長方形 14">
              <a:extLst>
                <a:ext uri="{FF2B5EF4-FFF2-40B4-BE49-F238E27FC236}">
                  <a16:creationId xmlns:a16="http://schemas.microsoft.com/office/drawing/2014/main" id="{A348F49E-40B1-48A2-8DD3-B707D7D1CFBF}"/>
                </a:ext>
              </a:extLst>
            </p:cNvPr>
            <p:cNvSpPr/>
            <p:nvPr/>
          </p:nvSpPr>
          <p:spPr>
            <a:xfrm>
              <a:off x="5607777" y="4003114"/>
              <a:ext cx="260941" cy="288603"/>
            </a:xfrm>
            <a:prstGeom prst="rect">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latin typeface="HGS明朝B" panose="02020800000000000000" pitchFamily="18" charset="-128"/>
                  <a:ea typeface="HGS明朝B" panose="02020800000000000000" pitchFamily="18" charset="-128"/>
                </a:rPr>
                <a:t>⑫</a:t>
              </a:r>
            </a:p>
          </p:txBody>
        </p:sp>
        <p:sp>
          <p:nvSpPr>
            <p:cNvPr id="16" name="正方形/長方形 15">
              <a:extLst>
                <a:ext uri="{FF2B5EF4-FFF2-40B4-BE49-F238E27FC236}">
                  <a16:creationId xmlns:a16="http://schemas.microsoft.com/office/drawing/2014/main" id="{9CB37830-4FE5-43F7-9872-F4B8055FE04F}"/>
                </a:ext>
              </a:extLst>
            </p:cNvPr>
            <p:cNvSpPr/>
            <p:nvPr/>
          </p:nvSpPr>
          <p:spPr>
            <a:xfrm>
              <a:off x="7308304" y="3024000"/>
              <a:ext cx="324000" cy="396000"/>
            </a:xfrm>
            <a:prstGeom prst="rect">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latin typeface="HGS明朝B" panose="02020800000000000000" pitchFamily="18" charset="-128"/>
                  <a:ea typeface="HGS明朝B" panose="02020800000000000000" pitchFamily="18" charset="-128"/>
                </a:rPr>
                <a:t>⑫</a:t>
              </a:r>
            </a:p>
          </p:txBody>
        </p:sp>
        <p:sp>
          <p:nvSpPr>
            <p:cNvPr id="17" name="正方形/長方形 16">
              <a:extLst>
                <a:ext uri="{FF2B5EF4-FFF2-40B4-BE49-F238E27FC236}">
                  <a16:creationId xmlns:a16="http://schemas.microsoft.com/office/drawing/2014/main" id="{5A1C8809-41E7-48E0-9FF2-AE15D09084E5}"/>
                </a:ext>
              </a:extLst>
            </p:cNvPr>
            <p:cNvSpPr/>
            <p:nvPr/>
          </p:nvSpPr>
          <p:spPr>
            <a:xfrm>
              <a:off x="6012160" y="5652644"/>
              <a:ext cx="260941" cy="291299"/>
            </a:xfrm>
            <a:prstGeom prst="rect">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latin typeface="HGS明朝B" panose="02020800000000000000" pitchFamily="18" charset="-128"/>
                  <a:ea typeface="HGS明朝B" panose="02020800000000000000" pitchFamily="18" charset="-128"/>
                </a:rPr>
                <a:t>⑫</a:t>
              </a:r>
            </a:p>
          </p:txBody>
        </p:sp>
        <p:sp>
          <p:nvSpPr>
            <p:cNvPr id="18" name="正方形/長方形 17">
              <a:extLst>
                <a:ext uri="{FF2B5EF4-FFF2-40B4-BE49-F238E27FC236}">
                  <a16:creationId xmlns:a16="http://schemas.microsoft.com/office/drawing/2014/main" id="{B734EB90-6D17-4361-AC0A-6BC40DE3F138}"/>
                </a:ext>
              </a:extLst>
            </p:cNvPr>
            <p:cNvSpPr/>
            <p:nvPr/>
          </p:nvSpPr>
          <p:spPr>
            <a:xfrm>
              <a:off x="7776000" y="4966857"/>
              <a:ext cx="648072" cy="162945"/>
            </a:xfrm>
            <a:prstGeom prst="rect">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b="1" dirty="0">
                  <a:latin typeface="HGS明朝B" panose="02020800000000000000" pitchFamily="18" charset="-128"/>
                  <a:ea typeface="HGS明朝B" panose="02020800000000000000" pitchFamily="18" charset="-128"/>
                </a:rPr>
                <a:t>⑫</a:t>
              </a:r>
            </a:p>
          </p:txBody>
        </p:sp>
        <p:sp>
          <p:nvSpPr>
            <p:cNvPr id="19" name="正方形/長方形 18">
              <a:extLst>
                <a:ext uri="{FF2B5EF4-FFF2-40B4-BE49-F238E27FC236}">
                  <a16:creationId xmlns:a16="http://schemas.microsoft.com/office/drawing/2014/main" id="{1304E22C-2493-4FAD-826E-BC0E9F120B6A}"/>
                </a:ext>
              </a:extLst>
            </p:cNvPr>
            <p:cNvSpPr/>
            <p:nvPr/>
          </p:nvSpPr>
          <p:spPr>
            <a:xfrm>
              <a:off x="7776000" y="5769772"/>
              <a:ext cx="648072" cy="162945"/>
            </a:xfrm>
            <a:prstGeom prst="rect">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b="1" dirty="0">
                  <a:latin typeface="HGS明朝B" panose="02020800000000000000" pitchFamily="18" charset="-128"/>
                  <a:ea typeface="HGS明朝B" panose="02020800000000000000" pitchFamily="18" charset="-128"/>
                </a:rPr>
                <a:t>⑫</a:t>
              </a:r>
            </a:p>
          </p:txBody>
        </p:sp>
      </p:grpSp>
      <p:sp>
        <p:nvSpPr>
          <p:cNvPr id="20" name="テキスト ボックス 19">
            <a:extLst>
              <a:ext uri="{FF2B5EF4-FFF2-40B4-BE49-F238E27FC236}">
                <a16:creationId xmlns:a16="http://schemas.microsoft.com/office/drawing/2014/main" id="{39A7FAFC-E87E-4AD8-907D-EAD87F0DED7B}"/>
              </a:ext>
            </a:extLst>
          </p:cNvPr>
          <p:cNvSpPr txBox="1"/>
          <p:nvPr/>
        </p:nvSpPr>
        <p:spPr>
          <a:xfrm>
            <a:off x="2158324" y="1342383"/>
            <a:ext cx="1732896" cy="338554"/>
          </a:xfrm>
          <a:prstGeom prst="rect">
            <a:avLst/>
          </a:prstGeom>
          <a:noFill/>
        </p:spPr>
        <p:txBody>
          <a:bodyPr wrap="square" rtlCol="0">
            <a:spAutoFit/>
          </a:bodyPr>
          <a:lstStyle/>
          <a:p>
            <a:r>
              <a:rPr lang="en-US" altLang="ja-JP" sz="800" dirty="0">
                <a:latin typeface="HGS明朝B" panose="02020800000000000000" pitchFamily="18" charset="-128"/>
                <a:ea typeface="HGS明朝B" panose="02020800000000000000" pitchFamily="18" charset="-128"/>
              </a:rPr>
              <a:t>※</a:t>
            </a:r>
            <a:r>
              <a:rPr lang="ja-JP" altLang="en-US" sz="800" dirty="0">
                <a:latin typeface="HGS明朝B" panose="02020800000000000000" pitchFamily="18" charset="-128"/>
                <a:ea typeface="HGS明朝B" panose="02020800000000000000" pitchFamily="18" charset="-128"/>
              </a:rPr>
              <a:t>⑫のうち、</a:t>
            </a:r>
            <a:endParaRPr lang="en-US" altLang="ja-JP" sz="800" dirty="0">
              <a:latin typeface="HGS明朝B" panose="02020800000000000000" pitchFamily="18" charset="-128"/>
              <a:ea typeface="HGS明朝B" panose="02020800000000000000" pitchFamily="18" charset="-128"/>
            </a:endParaRPr>
          </a:p>
          <a:p>
            <a:r>
              <a:rPr lang="ja-JP" altLang="en-US" sz="800" dirty="0">
                <a:latin typeface="HGS明朝B" panose="02020800000000000000" pitchFamily="18" charset="-128"/>
                <a:ea typeface="HGS明朝B" panose="02020800000000000000" pitchFamily="18" charset="-128"/>
              </a:rPr>
              <a:t>いずれかに表示されます。</a:t>
            </a:r>
          </a:p>
        </p:txBody>
      </p:sp>
      <p:sp>
        <p:nvSpPr>
          <p:cNvPr id="21" name="テキスト ボックス 20">
            <a:extLst>
              <a:ext uri="{FF2B5EF4-FFF2-40B4-BE49-F238E27FC236}">
                <a16:creationId xmlns:a16="http://schemas.microsoft.com/office/drawing/2014/main" id="{825EEB7B-0A1C-42E8-845B-124807CA3578}"/>
              </a:ext>
            </a:extLst>
          </p:cNvPr>
          <p:cNvSpPr txBox="1"/>
          <p:nvPr/>
        </p:nvSpPr>
        <p:spPr>
          <a:xfrm>
            <a:off x="4350336" y="1016306"/>
            <a:ext cx="2239889" cy="230832"/>
          </a:xfrm>
          <a:prstGeom prst="rect">
            <a:avLst/>
          </a:prstGeom>
          <a:noFill/>
        </p:spPr>
        <p:txBody>
          <a:bodyPr wrap="square" rtlCol="0">
            <a:spAutoFit/>
          </a:bodyPr>
          <a:lstStyle/>
          <a:p>
            <a:r>
              <a:rPr lang="en-US" altLang="ja-JP" sz="900" dirty="0">
                <a:latin typeface="HGS明朝B" panose="02020800000000000000" pitchFamily="18" charset="-128"/>
                <a:ea typeface="HGS明朝B" panose="02020800000000000000" pitchFamily="18" charset="-128"/>
              </a:rPr>
              <a:t>※</a:t>
            </a:r>
            <a:r>
              <a:rPr lang="ja-JP" altLang="en-US" sz="900" dirty="0">
                <a:latin typeface="HGS明朝B" panose="02020800000000000000" pitchFamily="18" charset="-128"/>
                <a:ea typeface="HGS明朝B" panose="02020800000000000000" pitchFamily="18" charset="-128"/>
              </a:rPr>
              <a:t>⑬のうちいずれかに表示されます。</a:t>
            </a:r>
          </a:p>
        </p:txBody>
      </p:sp>
      <p:sp>
        <p:nvSpPr>
          <p:cNvPr id="4" name="テキスト ボックス 3">
            <a:extLst>
              <a:ext uri="{FF2B5EF4-FFF2-40B4-BE49-F238E27FC236}">
                <a16:creationId xmlns:a16="http://schemas.microsoft.com/office/drawing/2014/main" id="{B79275F9-AD34-4FE3-8601-B33E471788EA}"/>
              </a:ext>
            </a:extLst>
          </p:cNvPr>
          <p:cNvSpPr txBox="1"/>
          <p:nvPr/>
        </p:nvSpPr>
        <p:spPr>
          <a:xfrm>
            <a:off x="4316448" y="828159"/>
            <a:ext cx="2596491" cy="230832"/>
          </a:xfrm>
          <a:prstGeom prst="rect">
            <a:avLst/>
          </a:prstGeom>
          <a:noFill/>
        </p:spPr>
        <p:txBody>
          <a:bodyPr wrap="square" rtlCol="0">
            <a:spAutoFit/>
          </a:bodyPr>
          <a:lstStyle/>
          <a:p>
            <a:r>
              <a:rPr lang="ja-JP" altLang="en-US" sz="900" b="1" dirty="0">
                <a:latin typeface="HGS明朝B" panose="02020800000000000000" pitchFamily="18" charset="-128"/>
                <a:ea typeface="HGS明朝B" panose="02020800000000000000" pitchFamily="18" charset="-128"/>
              </a:rPr>
              <a:t>▼ インフィード（</a:t>
            </a:r>
            <a:r>
              <a:rPr lang="en-US" altLang="ja-JP" sz="900" b="1" dirty="0">
                <a:latin typeface="HGS明朝B" panose="02020800000000000000" pitchFamily="18" charset="-128"/>
                <a:ea typeface="HGS明朝B" panose="02020800000000000000" pitchFamily="18" charset="-128"/>
              </a:rPr>
              <a:t>NIKKEI STYLE</a:t>
            </a:r>
            <a:r>
              <a:rPr lang="ja-JP" altLang="en-US" sz="900" b="1" dirty="0">
                <a:latin typeface="HGS明朝B" panose="02020800000000000000" pitchFamily="18" charset="-128"/>
                <a:ea typeface="HGS明朝B" panose="02020800000000000000" pitchFamily="18" charset="-128"/>
              </a:rPr>
              <a:t>）</a:t>
            </a:r>
          </a:p>
        </p:txBody>
      </p:sp>
      <p:sp>
        <p:nvSpPr>
          <p:cNvPr id="3" name="テキスト ボックス 2">
            <a:extLst>
              <a:ext uri="{FF2B5EF4-FFF2-40B4-BE49-F238E27FC236}">
                <a16:creationId xmlns:a16="http://schemas.microsoft.com/office/drawing/2014/main" id="{1185B648-A4A7-4B76-9A54-6F936E7C7D6B}"/>
              </a:ext>
            </a:extLst>
          </p:cNvPr>
          <p:cNvSpPr txBox="1"/>
          <p:nvPr/>
        </p:nvSpPr>
        <p:spPr>
          <a:xfrm>
            <a:off x="1025708" y="792991"/>
            <a:ext cx="2387442" cy="230832"/>
          </a:xfrm>
          <a:prstGeom prst="rect">
            <a:avLst/>
          </a:prstGeom>
          <a:noFill/>
        </p:spPr>
        <p:txBody>
          <a:bodyPr wrap="square" rtlCol="0">
            <a:spAutoFit/>
          </a:bodyPr>
          <a:lstStyle/>
          <a:p>
            <a:r>
              <a:rPr lang="ja-JP" altLang="en-US" sz="900" b="1" dirty="0">
                <a:latin typeface="HGS明朝B" panose="02020800000000000000" pitchFamily="18" charset="-128"/>
                <a:ea typeface="HGS明朝B" panose="02020800000000000000" pitchFamily="18" charset="-128"/>
              </a:rPr>
              <a:t>▼</a:t>
            </a:r>
            <a:r>
              <a:rPr lang="en-US" altLang="ja-JP" sz="900" b="1" dirty="0">
                <a:latin typeface="HGS明朝B" panose="02020800000000000000" pitchFamily="18" charset="-128"/>
                <a:ea typeface="HGS明朝B" panose="02020800000000000000" pitchFamily="18" charset="-128"/>
              </a:rPr>
              <a:t> </a:t>
            </a:r>
            <a:r>
              <a:rPr lang="ja-JP" altLang="en-US" sz="900" b="1" dirty="0">
                <a:latin typeface="HGS明朝B" panose="02020800000000000000" pitchFamily="18" charset="-128"/>
                <a:ea typeface="HGS明朝B" panose="02020800000000000000" pitchFamily="18" charset="-128"/>
              </a:rPr>
              <a:t>レクタングル（</a:t>
            </a:r>
            <a:r>
              <a:rPr lang="en-US" altLang="ja-JP" sz="900" b="1" dirty="0">
                <a:latin typeface="HGS明朝B" panose="02020800000000000000" pitchFamily="18" charset="-128"/>
                <a:ea typeface="HGS明朝B" panose="02020800000000000000" pitchFamily="18" charset="-128"/>
              </a:rPr>
              <a:t>NIKKEI STYLE</a:t>
            </a:r>
            <a:r>
              <a:rPr lang="ja-JP" altLang="en-US" sz="900" b="1" dirty="0">
                <a:latin typeface="HGS明朝B" panose="02020800000000000000" pitchFamily="18" charset="-128"/>
                <a:ea typeface="HGS明朝B" panose="02020800000000000000" pitchFamily="18" charset="-128"/>
              </a:rPr>
              <a:t>）</a:t>
            </a:r>
          </a:p>
        </p:txBody>
      </p:sp>
      <p:sp>
        <p:nvSpPr>
          <p:cNvPr id="29" name="吹き出し: 折線 28">
            <a:extLst>
              <a:ext uri="{FF2B5EF4-FFF2-40B4-BE49-F238E27FC236}">
                <a16:creationId xmlns:a16="http://schemas.microsoft.com/office/drawing/2014/main" id="{FC237F51-A8FF-4E12-8B25-7E579BFF0293}"/>
              </a:ext>
            </a:extLst>
          </p:cNvPr>
          <p:cNvSpPr/>
          <p:nvPr/>
        </p:nvSpPr>
        <p:spPr>
          <a:xfrm>
            <a:off x="6418347" y="1411222"/>
            <a:ext cx="885422" cy="1302616"/>
          </a:xfrm>
          <a:prstGeom prst="borderCallout2">
            <a:avLst>
              <a:gd name="adj1" fmla="val 63982"/>
              <a:gd name="adj2" fmla="val -4768"/>
              <a:gd name="adj3" fmla="val 63758"/>
              <a:gd name="adj4" fmla="val -15626"/>
              <a:gd name="adj5" fmla="val 97446"/>
              <a:gd name="adj6" fmla="val -35032"/>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ja-JP" altLang="en-US" sz="525" dirty="0">
                <a:solidFill>
                  <a:schemeClr val="tx1"/>
                </a:solidFill>
                <a:latin typeface="HGS明朝B" panose="02020800000000000000" pitchFamily="18" charset="-128"/>
                <a:ea typeface="HGS明朝B" panose="02020800000000000000" pitchFamily="18" charset="-128"/>
              </a:rPr>
              <a:t>見出し（</a:t>
            </a:r>
            <a:r>
              <a:rPr lang="en-US" altLang="ja-JP" sz="525" dirty="0">
                <a:solidFill>
                  <a:schemeClr val="tx1"/>
                </a:solidFill>
                <a:latin typeface="HGS明朝B" panose="02020800000000000000" pitchFamily="18" charset="-128"/>
                <a:ea typeface="HGS明朝B" panose="02020800000000000000" pitchFamily="18" charset="-128"/>
              </a:rPr>
              <a:t>25</a:t>
            </a:r>
            <a:r>
              <a:rPr lang="ja-JP" altLang="en-US" sz="525" dirty="0">
                <a:solidFill>
                  <a:schemeClr val="tx1"/>
                </a:solidFill>
                <a:latin typeface="HGS明朝B" panose="02020800000000000000" pitchFamily="18" charset="-128"/>
                <a:ea typeface="HGS明朝B" panose="02020800000000000000" pitchFamily="18" charset="-128"/>
              </a:rPr>
              <a:t>文字以内）</a:t>
            </a:r>
            <a:endParaRPr lang="en-US" altLang="ja-JP" sz="525" dirty="0">
              <a:solidFill>
                <a:schemeClr val="tx1"/>
              </a:solidFill>
              <a:latin typeface="HGS明朝B" panose="02020800000000000000" pitchFamily="18" charset="-128"/>
              <a:ea typeface="HGS明朝B" panose="02020800000000000000" pitchFamily="18" charset="-128"/>
            </a:endParaRPr>
          </a:p>
          <a:p>
            <a:pPr algn="ctr"/>
            <a:r>
              <a:rPr lang="ja-JP" altLang="en-US" sz="525" dirty="0">
                <a:solidFill>
                  <a:schemeClr val="tx1"/>
                </a:solidFill>
                <a:latin typeface="HGS明朝B" panose="02020800000000000000" pitchFamily="18" charset="-128"/>
                <a:ea typeface="HGS明朝B" panose="02020800000000000000" pitchFamily="18" charset="-128"/>
              </a:rPr>
              <a:t>広告主名（</a:t>
            </a:r>
            <a:r>
              <a:rPr lang="en-US" altLang="ja-JP" sz="525" dirty="0">
                <a:solidFill>
                  <a:schemeClr val="tx1"/>
                </a:solidFill>
                <a:latin typeface="HGS明朝B" panose="02020800000000000000" pitchFamily="18" charset="-128"/>
                <a:ea typeface="HGS明朝B" panose="02020800000000000000" pitchFamily="18" charset="-128"/>
              </a:rPr>
              <a:t>25</a:t>
            </a:r>
            <a:r>
              <a:rPr lang="ja-JP" altLang="en-US" sz="525" dirty="0">
                <a:solidFill>
                  <a:schemeClr val="tx1"/>
                </a:solidFill>
                <a:latin typeface="HGS明朝B" panose="02020800000000000000" pitchFamily="18" charset="-128"/>
                <a:ea typeface="HGS明朝B" panose="02020800000000000000" pitchFamily="18" charset="-128"/>
              </a:rPr>
              <a:t>文字以内）</a:t>
            </a:r>
            <a:endParaRPr lang="en-US" altLang="ja-JP" sz="525" dirty="0">
              <a:solidFill>
                <a:schemeClr val="tx1"/>
              </a:solidFill>
              <a:latin typeface="HGS明朝B" panose="02020800000000000000" pitchFamily="18" charset="-128"/>
              <a:ea typeface="HGS明朝B" panose="02020800000000000000" pitchFamily="18" charset="-128"/>
            </a:endParaRPr>
          </a:p>
          <a:p>
            <a:pPr algn="ctr"/>
            <a:endParaRPr lang="ja-JP" altLang="en-US" sz="525" dirty="0">
              <a:solidFill>
                <a:schemeClr val="tx1"/>
              </a:solidFill>
              <a:latin typeface="HGS明朝B" panose="02020800000000000000" pitchFamily="18" charset="-128"/>
              <a:ea typeface="HGS明朝B" panose="02020800000000000000" pitchFamily="18" charset="-128"/>
            </a:endParaRPr>
          </a:p>
        </p:txBody>
      </p:sp>
      <p:sp>
        <p:nvSpPr>
          <p:cNvPr id="30" name="正方形/長方形 29">
            <a:extLst>
              <a:ext uri="{FF2B5EF4-FFF2-40B4-BE49-F238E27FC236}">
                <a16:creationId xmlns:a16="http://schemas.microsoft.com/office/drawing/2014/main" id="{DF080E76-EFFA-43ED-B7A4-BF1CEF382517}"/>
              </a:ext>
            </a:extLst>
          </p:cNvPr>
          <p:cNvSpPr/>
          <p:nvPr/>
        </p:nvSpPr>
        <p:spPr>
          <a:xfrm>
            <a:off x="6475872" y="1464503"/>
            <a:ext cx="770371" cy="809415"/>
          </a:xfrm>
          <a:prstGeom prst="rect">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b="1" dirty="0">
                <a:latin typeface="HGS明朝B" panose="02020800000000000000" pitchFamily="18" charset="-128"/>
                <a:ea typeface="HGS明朝B" panose="02020800000000000000" pitchFamily="18" charset="-128"/>
              </a:rPr>
              <a:t>画像</a:t>
            </a:r>
          </a:p>
        </p:txBody>
      </p:sp>
      <p:sp>
        <p:nvSpPr>
          <p:cNvPr id="28" name="テキスト ボックス 27">
            <a:extLst>
              <a:ext uri="{FF2B5EF4-FFF2-40B4-BE49-F238E27FC236}">
                <a16:creationId xmlns:a16="http://schemas.microsoft.com/office/drawing/2014/main" id="{FCC409FB-5D13-424F-A5C3-073E114AA3A9}"/>
              </a:ext>
            </a:extLst>
          </p:cNvPr>
          <p:cNvSpPr txBox="1"/>
          <p:nvPr/>
        </p:nvSpPr>
        <p:spPr>
          <a:xfrm>
            <a:off x="1091058" y="980608"/>
            <a:ext cx="2681464" cy="230832"/>
          </a:xfrm>
          <a:prstGeom prst="rect">
            <a:avLst/>
          </a:prstGeom>
          <a:noFill/>
        </p:spPr>
        <p:txBody>
          <a:bodyPr wrap="square" rtlCol="0">
            <a:spAutoFit/>
          </a:bodyPr>
          <a:lstStyle/>
          <a:p>
            <a:r>
              <a:rPr lang="en-US" altLang="ja-JP" sz="900" dirty="0">
                <a:latin typeface="HGS明朝B" panose="02020800000000000000" pitchFamily="18" charset="-128"/>
                <a:ea typeface="HGS明朝B" panose="02020800000000000000" pitchFamily="18" charset="-128"/>
              </a:rPr>
              <a:t>※</a:t>
            </a:r>
            <a:r>
              <a:rPr lang="ja-JP" altLang="en-US" sz="900" dirty="0">
                <a:latin typeface="HGS明朝B" panose="02020800000000000000" pitchFamily="18" charset="-128"/>
                <a:ea typeface="HGS明朝B" panose="02020800000000000000" pitchFamily="18" charset="-128"/>
              </a:rPr>
              <a:t>画像内に広告主名が明記が必要です。</a:t>
            </a:r>
            <a:endParaRPr lang="en-US" altLang="ja-JP" sz="900" dirty="0">
              <a:latin typeface="HGS明朝B" panose="02020800000000000000" pitchFamily="18" charset="-128"/>
              <a:ea typeface="HGS明朝B" panose="02020800000000000000" pitchFamily="18" charset="-128"/>
            </a:endParaRPr>
          </a:p>
        </p:txBody>
      </p:sp>
      <p:sp>
        <p:nvSpPr>
          <p:cNvPr id="33" name="吹き出し: 折線 32">
            <a:extLst>
              <a:ext uri="{FF2B5EF4-FFF2-40B4-BE49-F238E27FC236}">
                <a16:creationId xmlns:a16="http://schemas.microsoft.com/office/drawing/2014/main" id="{C3BF871C-BE52-48AD-A3F8-05F48F19509E}"/>
              </a:ext>
            </a:extLst>
          </p:cNvPr>
          <p:cNvSpPr/>
          <p:nvPr/>
        </p:nvSpPr>
        <p:spPr>
          <a:xfrm>
            <a:off x="7130424" y="4821357"/>
            <a:ext cx="1339350" cy="523058"/>
          </a:xfrm>
          <a:prstGeom prst="borderCallout2">
            <a:avLst>
              <a:gd name="adj1" fmla="val 63982"/>
              <a:gd name="adj2" fmla="val -559"/>
              <a:gd name="adj3" fmla="val 63758"/>
              <a:gd name="adj4" fmla="val -10966"/>
              <a:gd name="adj5" fmla="val -56869"/>
              <a:gd name="adj6" fmla="val -32766"/>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ja-JP" altLang="en-US" sz="525" dirty="0">
                <a:solidFill>
                  <a:schemeClr val="tx1"/>
                </a:solidFill>
                <a:latin typeface="HGS明朝B" panose="02020800000000000000" pitchFamily="18" charset="-128"/>
                <a:ea typeface="HGS明朝B" panose="02020800000000000000" pitchFamily="18" charset="-128"/>
              </a:rPr>
              <a:t>見出し（</a:t>
            </a:r>
            <a:r>
              <a:rPr lang="en-US" altLang="ja-JP" sz="525" dirty="0">
                <a:solidFill>
                  <a:schemeClr val="tx1"/>
                </a:solidFill>
                <a:latin typeface="HGS明朝B" panose="02020800000000000000" pitchFamily="18" charset="-128"/>
                <a:ea typeface="HGS明朝B" panose="02020800000000000000" pitchFamily="18" charset="-128"/>
              </a:rPr>
              <a:t>25</a:t>
            </a:r>
            <a:r>
              <a:rPr lang="ja-JP" altLang="en-US" sz="525" dirty="0">
                <a:solidFill>
                  <a:schemeClr val="tx1"/>
                </a:solidFill>
                <a:latin typeface="HGS明朝B" panose="02020800000000000000" pitchFamily="18" charset="-128"/>
                <a:ea typeface="HGS明朝B" panose="02020800000000000000" pitchFamily="18" charset="-128"/>
              </a:rPr>
              <a:t>文字以内）</a:t>
            </a:r>
            <a:endParaRPr lang="en-US" altLang="ja-JP" sz="525" dirty="0">
              <a:solidFill>
                <a:schemeClr val="tx1"/>
              </a:solidFill>
              <a:latin typeface="HGS明朝B" panose="02020800000000000000" pitchFamily="18" charset="-128"/>
              <a:ea typeface="HGS明朝B" panose="02020800000000000000" pitchFamily="18" charset="-128"/>
            </a:endParaRPr>
          </a:p>
          <a:p>
            <a:pPr algn="r"/>
            <a:r>
              <a:rPr lang="ja-JP" altLang="en-US" sz="525" dirty="0">
                <a:solidFill>
                  <a:schemeClr val="tx1"/>
                </a:solidFill>
                <a:latin typeface="HGS明朝B" panose="02020800000000000000" pitchFamily="18" charset="-128"/>
                <a:ea typeface="HGS明朝B" panose="02020800000000000000" pitchFamily="18" charset="-128"/>
              </a:rPr>
              <a:t>広告主名（</a:t>
            </a:r>
            <a:r>
              <a:rPr lang="en-US" altLang="ja-JP" sz="525" dirty="0">
                <a:solidFill>
                  <a:schemeClr val="tx1"/>
                </a:solidFill>
                <a:latin typeface="HGS明朝B" panose="02020800000000000000" pitchFamily="18" charset="-128"/>
                <a:ea typeface="HGS明朝B" panose="02020800000000000000" pitchFamily="18" charset="-128"/>
              </a:rPr>
              <a:t>25</a:t>
            </a:r>
            <a:r>
              <a:rPr lang="ja-JP" altLang="en-US" sz="525" dirty="0">
                <a:solidFill>
                  <a:schemeClr val="tx1"/>
                </a:solidFill>
                <a:latin typeface="HGS明朝B" panose="02020800000000000000" pitchFamily="18" charset="-128"/>
                <a:ea typeface="HGS明朝B" panose="02020800000000000000" pitchFamily="18" charset="-128"/>
              </a:rPr>
              <a:t>文字以内）</a:t>
            </a:r>
            <a:endParaRPr lang="en-US" altLang="ja-JP" sz="525" dirty="0">
              <a:solidFill>
                <a:schemeClr val="tx1"/>
              </a:solidFill>
              <a:latin typeface="HGS明朝B" panose="02020800000000000000" pitchFamily="18" charset="-128"/>
              <a:ea typeface="HGS明朝B" panose="02020800000000000000" pitchFamily="18" charset="-128"/>
            </a:endParaRPr>
          </a:p>
          <a:p>
            <a:pPr algn="r"/>
            <a:endParaRPr lang="ja-JP" altLang="en-US" sz="525" dirty="0">
              <a:solidFill>
                <a:schemeClr val="tx1"/>
              </a:solidFill>
              <a:latin typeface="HGS明朝B" panose="02020800000000000000" pitchFamily="18" charset="-128"/>
              <a:ea typeface="HGS明朝B" panose="02020800000000000000" pitchFamily="18" charset="-128"/>
            </a:endParaRPr>
          </a:p>
        </p:txBody>
      </p:sp>
      <p:sp>
        <p:nvSpPr>
          <p:cNvPr id="34" name="正方形/長方形 33">
            <a:extLst>
              <a:ext uri="{FF2B5EF4-FFF2-40B4-BE49-F238E27FC236}">
                <a16:creationId xmlns:a16="http://schemas.microsoft.com/office/drawing/2014/main" id="{D32DCB33-78FE-46B5-A7FB-8B1E958DA0C1}"/>
              </a:ext>
            </a:extLst>
          </p:cNvPr>
          <p:cNvSpPr/>
          <p:nvPr/>
        </p:nvSpPr>
        <p:spPr>
          <a:xfrm>
            <a:off x="7190286" y="4873487"/>
            <a:ext cx="391078" cy="401862"/>
          </a:xfrm>
          <a:prstGeom prst="rect">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75" b="1" dirty="0">
                <a:latin typeface="HGS明朝B" panose="02020800000000000000" pitchFamily="18" charset="-128"/>
                <a:ea typeface="HGS明朝B" panose="02020800000000000000" pitchFamily="18" charset="-128"/>
              </a:rPr>
              <a:t>画像</a:t>
            </a:r>
          </a:p>
        </p:txBody>
      </p:sp>
      <p:sp>
        <p:nvSpPr>
          <p:cNvPr id="31" name="スライド番号プレースホルダー 30">
            <a:extLst>
              <a:ext uri="{FF2B5EF4-FFF2-40B4-BE49-F238E27FC236}">
                <a16:creationId xmlns:a16="http://schemas.microsoft.com/office/drawing/2014/main" id="{97AE9E74-1BEA-4DBD-8CAE-226F88C7C558}"/>
              </a:ext>
            </a:extLst>
          </p:cNvPr>
          <p:cNvSpPr>
            <a:spLocks noGrp="1"/>
          </p:cNvSpPr>
          <p:nvPr>
            <p:ph type="sldNum" sz="quarter" idx="12"/>
          </p:nvPr>
        </p:nvSpPr>
        <p:spPr/>
        <p:txBody>
          <a:bodyPr/>
          <a:lstStyle/>
          <a:p>
            <a:fld id="{82CE5A90-ABB9-C14A-86CE-4B9DFC0B3A0A}" type="slidenum">
              <a:rPr kumimoji="1" lang="ja-JP" altLang="en-US" smtClean="0"/>
              <a:pPr/>
              <a:t>20</a:t>
            </a:fld>
            <a:endParaRPr kumimoji="1" lang="ja-JP" altLang="en-US" dirty="0"/>
          </a:p>
        </p:txBody>
      </p:sp>
      <p:sp>
        <p:nvSpPr>
          <p:cNvPr id="35" name="Footer Placeholder 2">
            <a:extLst>
              <a:ext uri="{FF2B5EF4-FFF2-40B4-BE49-F238E27FC236}">
                <a16:creationId xmlns:a16="http://schemas.microsoft.com/office/drawing/2014/main" id="{9A3A72B2-5C08-4D55-8B91-D56C78B5F74F}"/>
              </a:ext>
            </a:extLst>
          </p:cNvPr>
          <p:cNvSpPr txBox="1">
            <a:spLocks/>
          </p:cNvSpPr>
          <p:nvPr/>
        </p:nvSpPr>
        <p:spPr>
          <a:xfrm>
            <a:off x="329783" y="6492875"/>
            <a:ext cx="8484433" cy="365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800" dirty="0"/>
              <a:t>This document may contain confidential and proprietary information to Nikkei Business Publications, Inc. Copyright © 2019</a:t>
            </a:r>
            <a:r>
              <a:rPr kumimoji="1" lang="ja-JP" altLang="en-US" sz="800" dirty="0"/>
              <a:t>　</a:t>
            </a:r>
            <a:r>
              <a:rPr kumimoji="1" lang="en-US" altLang="ja-JP" sz="800" dirty="0"/>
              <a:t>Nikkei Business Publications, Inc. All Rights Reserved.</a:t>
            </a:r>
            <a:r>
              <a:rPr kumimoji="1" lang="ja-JP" altLang="en-US" sz="800" dirty="0"/>
              <a:t>　　</a:t>
            </a:r>
          </a:p>
        </p:txBody>
      </p:sp>
    </p:spTree>
    <p:extLst>
      <p:ext uri="{BB962C8B-B14F-4D97-AF65-F5344CB8AC3E}">
        <p14:creationId xmlns:p14="http://schemas.microsoft.com/office/powerpoint/2010/main" val="839036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27CED38-A567-4642-8215-9A7FB440409F}"/>
              </a:ext>
            </a:extLst>
          </p:cNvPr>
          <p:cNvSpPr txBox="1"/>
          <p:nvPr/>
        </p:nvSpPr>
        <p:spPr>
          <a:xfrm>
            <a:off x="5065861" y="4341230"/>
            <a:ext cx="3748355" cy="1569660"/>
          </a:xfrm>
          <a:prstGeom prst="rect">
            <a:avLst/>
          </a:prstGeom>
          <a:noFill/>
        </p:spPr>
        <p:txBody>
          <a:bodyPr wrap="square" rtlCol="0">
            <a:spAutoFit/>
          </a:bodyPr>
          <a:lstStyle/>
          <a:p>
            <a:r>
              <a:rPr lang="ja-JP" altLang="en-US" sz="800" dirty="0">
                <a:latin typeface="HGS明朝B" panose="02020800000000000000" pitchFamily="18" charset="-128"/>
                <a:ea typeface="HGS明朝B" panose="02020800000000000000" pitchFamily="18" charset="-128"/>
              </a:rPr>
              <a:t>■</a:t>
            </a:r>
            <a:r>
              <a:rPr lang="en-US" altLang="ja-JP" sz="800" dirty="0" err="1">
                <a:latin typeface="Times New Roman" panose="02020603050405020304" pitchFamily="18" charset="0"/>
                <a:ea typeface="HGS明朝B" panose="02020800000000000000" pitchFamily="18" charset="-128"/>
                <a:cs typeface="Times New Roman" panose="02020603050405020304" pitchFamily="18" charset="0"/>
              </a:rPr>
              <a:t>NikkeiLUXE</a:t>
            </a:r>
            <a:endParaRPr lang="en-US" altLang="ja-JP" sz="800" dirty="0">
              <a:latin typeface="Times New Roman" panose="02020603050405020304" pitchFamily="18" charset="0"/>
              <a:ea typeface="HGS明朝B" panose="02020800000000000000" pitchFamily="18" charset="-128"/>
              <a:cs typeface="Times New Roman" panose="02020603050405020304" pitchFamily="18" charset="0"/>
            </a:endParaRPr>
          </a:p>
          <a:p>
            <a:r>
              <a:rPr lang="ja-JP" altLang="en-US" sz="800" dirty="0">
                <a:latin typeface="HGS明朝B" panose="02020800000000000000" pitchFamily="18" charset="-128"/>
                <a:ea typeface="HGS明朝B" panose="02020800000000000000" pitchFamily="18" charset="-128"/>
              </a:rPr>
              <a:t>　</a:t>
            </a:r>
            <a:r>
              <a:rPr lang="en-US" altLang="ja-JP" sz="800" dirty="0">
                <a:latin typeface="HGS明朝B" panose="02020800000000000000" pitchFamily="18" charset="-128"/>
                <a:ea typeface="HGS明朝B" panose="02020800000000000000" pitchFamily="18" charset="-128"/>
                <a:hlinkClick r:id="rId2"/>
              </a:rPr>
              <a:t>https://luxe.nikkeibp.co.jp/</a:t>
            </a:r>
            <a:endParaRPr lang="en-US" altLang="ja-JP" sz="800" dirty="0">
              <a:latin typeface="HGS明朝B" panose="02020800000000000000" pitchFamily="18" charset="-128"/>
              <a:ea typeface="HGS明朝B" panose="02020800000000000000" pitchFamily="18" charset="-128"/>
            </a:endParaRPr>
          </a:p>
          <a:p>
            <a:endParaRPr lang="en-US" altLang="ja-JP" sz="800" dirty="0">
              <a:latin typeface="HGS明朝B" panose="02020800000000000000" pitchFamily="18" charset="-128"/>
              <a:ea typeface="HGS明朝B" panose="02020800000000000000" pitchFamily="18" charset="-128"/>
            </a:endParaRPr>
          </a:p>
          <a:p>
            <a:r>
              <a:rPr lang="ja-JP" altLang="en-US" sz="800" dirty="0">
                <a:latin typeface="HGS明朝B" panose="02020800000000000000" pitchFamily="18" charset="-128"/>
                <a:ea typeface="HGS明朝B" panose="02020800000000000000" pitchFamily="18" charset="-128"/>
              </a:rPr>
              <a:t>■掲載事例や最新トピックス</a:t>
            </a:r>
            <a:endParaRPr lang="en-US" altLang="ja-JP" sz="800" dirty="0">
              <a:latin typeface="HGS明朝B" panose="02020800000000000000" pitchFamily="18" charset="-128"/>
              <a:ea typeface="HGS明朝B" panose="02020800000000000000" pitchFamily="18" charset="-128"/>
            </a:endParaRPr>
          </a:p>
          <a:p>
            <a:r>
              <a:rPr lang="ja-JP" altLang="en-US" sz="800" dirty="0">
                <a:latin typeface="HGS明朝B" panose="02020800000000000000" pitchFamily="18" charset="-128"/>
                <a:ea typeface="HGS明朝B" panose="02020800000000000000" pitchFamily="18" charset="-128"/>
              </a:rPr>
              <a:t>　</a:t>
            </a:r>
            <a:r>
              <a:rPr lang="en-US" altLang="ja-JP" sz="800" dirty="0">
                <a:latin typeface="HGS明朝B" panose="02020800000000000000" pitchFamily="18" charset="-128"/>
                <a:ea typeface="HGS明朝B" panose="02020800000000000000" pitchFamily="18" charset="-128"/>
                <a:hlinkClick r:id="rId3"/>
              </a:rPr>
              <a:t>https://www.nikkeibp.co.jp/ad/atcl/netmedia/NLX/so_nlx_topics.pdf</a:t>
            </a:r>
            <a:endParaRPr lang="en-US" altLang="ja-JP" sz="800" dirty="0">
              <a:latin typeface="HGS明朝B" panose="02020800000000000000" pitchFamily="18" charset="-128"/>
              <a:ea typeface="HGS明朝B" panose="02020800000000000000" pitchFamily="18" charset="-128"/>
            </a:endParaRPr>
          </a:p>
          <a:p>
            <a:r>
              <a:rPr lang="ja-JP" altLang="en-US" sz="800" dirty="0">
                <a:latin typeface="HGS明朝B" panose="02020800000000000000" pitchFamily="18" charset="-128"/>
                <a:ea typeface="HGS明朝B" panose="02020800000000000000" pitchFamily="18" charset="-128"/>
              </a:rPr>
              <a:t>　詳細は、広告部までお問い合わせください。</a:t>
            </a:r>
            <a:endParaRPr lang="en-US" altLang="ja-JP" sz="800" dirty="0">
              <a:latin typeface="HGS明朝B" panose="02020800000000000000" pitchFamily="18" charset="-128"/>
              <a:ea typeface="HGS明朝B" panose="02020800000000000000" pitchFamily="18" charset="-128"/>
            </a:endParaRPr>
          </a:p>
          <a:p>
            <a:endParaRPr lang="en-US" altLang="ja-JP" sz="800" dirty="0">
              <a:latin typeface="HGS明朝B" panose="02020800000000000000" pitchFamily="18" charset="-128"/>
              <a:ea typeface="HGS明朝B" panose="02020800000000000000" pitchFamily="18" charset="-128"/>
            </a:endParaRPr>
          </a:p>
          <a:p>
            <a:r>
              <a:rPr lang="ja-JP" altLang="en-US" sz="800" dirty="0">
                <a:latin typeface="HGS明朝B" panose="02020800000000000000" pitchFamily="18" charset="-128"/>
                <a:ea typeface="HGS明朝B" panose="02020800000000000000" pitchFamily="18" charset="-128"/>
              </a:rPr>
              <a:t>■広告原稿入稿アドレス</a:t>
            </a:r>
            <a:endParaRPr lang="en-US" altLang="ja-JP" sz="800" dirty="0">
              <a:latin typeface="HGS明朝B" panose="02020800000000000000" pitchFamily="18" charset="-128"/>
              <a:ea typeface="HGS明朝B" panose="02020800000000000000" pitchFamily="18" charset="-128"/>
            </a:endParaRPr>
          </a:p>
          <a:p>
            <a:r>
              <a:rPr lang="ja-JP" altLang="en-US" sz="800" dirty="0">
                <a:latin typeface="HGS明朝B" panose="02020800000000000000" pitchFamily="18" charset="-128"/>
                <a:ea typeface="HGS明朝B" panose="02020800000000000000" pitchFamily="18" charset="-128"/>
              </a:rPr>
              <a:t>　</a:t>
            </a:r>
            <a:r>
              <a:rPr lang="ja-JP" altLang="en-US" sz="800" dirty="0">
                <a:latin typeface="HGS明朝B" panose="02020800000000000000" pitchFamily="18" charset="-128"/>
                <a:ea typeface="HGS明朝B" panose="02020800000000000000" pitchFamily="18" charset="-128"/>
                <a:hlinkClick r:id="rId4"/>
              </a:rPr>
              <a:t>✉</a:t>
            </a:r>
            <a:r>
              <a:rPr lang="ja-JP" altLang="en-US" sz="800" dirty="0">
                <a:latin typeface="HGS明朝B" panose="02020800000000000000" pitchFamily="18" charset="-128"/>
                <a:ea typeface="HGS明朝B" panose="02020800000000000000" pitchFamily="18" charset="-128"/>
              </a:rPr>
              <a:t> </a:t>
            </a:r>
            <a:r>
              <a:rPr lang="en-US" altLang="ja-JP" sz="800" dirty="0">
                <a:latin typeface="HGS明朝B" panose="02020800000000000000" pitchFamily="18" charset="-128"/>
                <a:ea typeface="HGS明朝B" panose="02020800000000000000" pitchFamily="18" charset="-128"/>
              </a:rPr>
              <a:t>nlx-box@nikkeibp.co.jp</a:t>
            </a:r>
          </a:p>
          <a:p>
            <a:endParaRPr lang="en-US" altLang="ja-JP" sz="800" dirty="0">
              <a:latin typeface="HGS明朝B" panose="02020800000000000000" pitchFamily="18" charset="-128"/>
              <a:ea typeface="HGS明朝B" panose="02020800000000000000" pitchFamily="18" charset="-128"/>
            </a:endParaRPr>
          </a:p>
          <a:p>
            <a:r>
              <a:rPr lang="ja-JP" altLang="en-US" sz="800" dirty="0">
                <a:latin typeface="HGS明朝B" panose="02020800000000000000" pitchFamily="18" charset="-128"/>
                <a:ea typeface="HGS明朝B" panose="02020800000000000000" pitchFamily="18" charset="-128"/>
              </a:rPr>
              <a:t>■各種入稿規定は日経</a:t>
            </a:r>
            <a:r>
              <a:rPr lang="en-US" altLang="ja-JP" sz="800" dirty="0">
                <a:latin typeface="HGS明朝B" panose="02020800000000000000" pitchFamily="18" charset="-128"/>
                <a:ea typeface="HGS明朝B" panose="02020800000000000000" pitchFamily="18" charset="-128"/>
              </a:rPr>
              <a:t>BP ADWEB</a:t>
            </a:r>
            <a:r>
              <a:rPr lang="ja-JP" altLang="en-US" sz="800" dirty="0">
                <a:latin typeface="HGS明朝B" panose="02020800000000000000" pitchFamily="18" charset="-128"/>
                <a:ea typeface="HGS明朝B" panose="02020800000000000000" pitchFamily="18" charset="-128"/>
              </a:rPr>
              <a:t>内入稿規定をご参照ください。</a:t>
            </a:r>
            <a:endParaRPr lang="en-US" altLang="ja-JP" sz="800" dirty="0">
              <a:latin typeface="HGS明朝B" panose="02020800000000000000" pitchFamily="18" charset="-128"/>
              <a:ea typeface="HGS明朝B" panose="02020800000000000000" pitchFamily="18" charset="-128"/>
            </a:endParaRPr>
          </a:p>
          <a:p>
            <a:r>
              <a:rPr lang="ja-JP" altLang="en-US" sz="800" dirty="0">
                <a:latin typeface="HGS明朝B" panose="02020800000000000000" pitchFamily="18" charset="-128"/>
                <a:ea typeface="HGS明朝B" panose="02020800000000000000" pitchFamily="18" charset="-128"/>
              </a:rPr>
              <a:t>　</a:t>
            </a:r>
            <a:r>
              <a:rPr lang="en-US" altLang="ja-JP" sz="800" dirty="0">
                <a:latin typeface="HGS明朝B" panose="02020800000000000000" pitchFamily="18" charset="-128"/>
                <a:ea typeface="HGS明朝B" panose="02020800000000000000" pitchFamily="18" charset="-128"/>
              </a:rPr>
              <a:t>https://www.nikkeibp.co.jp/images/houjin/ad/upload/bp_kitei.pdf</a:t>
            </a:r>
            <a:endParaRPr lang="ja-JP" altLang="en-US" sz="800" dirty="0">
              <a:latin typeface="HGS明朝B" panose="02020800000000000000" pitchFamily="18" charset="-128"/>
              <a:ea typeface="HGS明朝B" panose="02020800000000000000" pitchFamily="18" charset="-128"/>
            </a:endParaRPr>
          </a:p>
        </p:txBody>
      </p:sp>
      <p:sp>
        <p:nvSpPr>
          <p:cNvPr id="4" name="テキスト ボックス 3">
            <a:extLst>
              <a:ext uri="{FF2B5EF4-FFF2-40B4-BE49-F238E27FC236}">
                <a16:creationId xmlns:a16="http://schemas.microsoft.com/office/drawing/2014/main" id="{D8EAB4A6-A90A-4AD4-94FA-8246BA1E8FBD}"/>
              </a:ext>
            </a:extLst>
          </p:cNvPr>
          <p:cNvSpPr txBox="1"/>
          <p:nvPr/>
        </p:nvSpPr>
        <p:spPr>
          <a:xfrm>
            <a:off x="1941300" y="2156528"/>
            <a:ext cx="5261399" cy="1758495"/>
          </a:xfrm>
          <a:prstGeom prst="rect">
            <a:avLst/>
          </a:prstGeom>
          <a:noFill/>
        </p:spPr>
        <p:txBody>
          <a:bodyPr wrap="square" rtlCol="0">
            <a:spAutoFit/>
          </a:bodyPr>
          <a:lstStyle/>
          <a:p>
            <a:pPr algn="ctr">
              <a:lnSpc>
                <a:spcPct val="150000"/>
              </a:lnSpc>
            </a:pPr>
            <a:r>
              <a:rPr lang="ja-JP" altLang="en-US" dirty="0">
                <a:latin typeface="HGS明朝B" panose="02020800000000000000" pitchFamily="18" charset="-128"/>
                <a:ea typeface="HGS明朝B" panose="02020800000000000000" pitchFamily="18" charset="-128"/>
              </a:rPr>
              <a:t>■広告掲載に関するお問合せ</a:t>
            </a:r>
            <a:endParaRPr lang="en-US" altLang="ja-JP" dirty="0">
              <a:latin typeface="HGS明朝B" panose="02020800000000000000" pitchFamily="18" charset="-128"/>
              <a:ea typeface="HGS明朝B" panose="02020800000000000000" pitchFamily="18" charset="-128"/>
            </a:endParaRPr>
          </a:p>
          <a:p>
            <a:pPr algn="ctr">
              <a:lnSpc>
                <a:spcPct val="150000"/>
              </a:lnSpc>
            </a:pPr>
            <a:r>
              <a:rPr lang="ja-JP" altLang="en-US" sz="1400" dirty="0">
                <a:latin typeface="HGS明朝B" panose="02020800000000000000" pitchFamily="18" charset="-128"/>
                <a:ea typeface="HGS明朝B" panose="02020800000000000000" pitchFamily="18" charset="-128"/>
              </a:rPr>
              <a:t>株式会社 日経</a:t>
            </a:r>
            <a:r>
              <a:rPr lang="en-US" altLang="ja-JP" sz="1400" dirty="0">
                <a:latin typeface="HGS明朝B" panose="02020800000000000000" pitchFamily="18" charset="-128"/>
                <a:ea typeface="HGS明朝B" panose="02020800000000000000" pitchFamily="18" charset="-128"/>
              </a:rPr>
              <a:t>BP </a:t>
            </a:r>
            <a:r>
              <a:rPr lang="ja-JP" altLang="en-US" sz="1400" dirty="0">
                <a:latin typeface="HGS明朝B" panose="02020800000000000000" pitchFamily="18" charset="-128"/>
                <a:ea typeface="HGS明朝B" panose="02020800000000000000" pitchFamily="18" charset="-128"/>
              </a:rPr>
              <a:t>経済メディア広告部</a:t>
            </a:r>
            <a:endParaRPr lang="en-US" altLang="ja-JP" sz="1400" dirty="0">
              <a:latin typeface="HGS明朝B" panose="02020800000000000000" pitchFamily="18" charset="-128"/>
              <a:ea typeface="HGS明朝B" panose="02020800000000000000" pitchFamily="18" charset="-128"/>
            </a:endParaRPr>
          </a:p>
          <a:p>
            <a:pPr algn="ctr">
              <a:lnSpc>
                <a:spcPct val="150000"/>
              </a:lnSpc>
            </a:pPr>
            <a:r>
              <a:rPr lang="ja-JP" altLang="en-US" sz="1400" dirty="0">
                <a:latin typeface="HGS明朝B" panose="02020800000000000000" pitchFamily="18" charset="-128"/>
                <a:ea typeface="HGS明朝B" panose="02020800000000000000" pitchFamily="18" charset="-128"/>
              </a:rPr>
              <a:t>〒</a:t>
            </a:r>
            <a:r>
              <a:rPr lang="en-US" altLang="ja-JP" sz="1400" dirty="0">
                <a:latin typeface="HGS明朝B" panose="02020800000000000000" pitchFamily="18" charset="-128"/>
                <a:ea typeface="HGS明朝B" panose="02020800000000000000" pitchFamily="18" charset="-128"/>
              </a:rPr>
              <a:t>105-8308 </a:t>
            </a:r>
            <a:r>
              <a:rPr lang="ja-JP" altLang="en-US" sz="1400" dirty="0">
                <a:latin typeface="HGS明朝B" panose="02020800000000000000" pitchFamily="18" charset="-128"/>
                <a:ea typeface="HGS明朝B" panose="02020800000000000000" pitchFamily="18" charset="-128"/>
              </a:rPr>
              <a:t>東京都港区虎ノ門</a:t>
            </a:r>
            <a:r>
              <a:rPr lang="en-US" altLang="ja-JP" sz="1400" dirty="0">
                <a:latin typeface="HGS明朝B" panose="02020800000000000000" pitchFamily="18" charset="-128"/>
                <a:ea typeface="HGS明朝B" panose="02020800000000000000" pitchFamily="18" charset="-128"/>
              </a:rPr>
              <a:t>4-3-12</a:t>
            </a:r>
          </a:p>
          <a:p>
            <a:pPr algn="ctr">
              <a:lnSpc>
                <a:spcPct val="150000"/>
              </a:lnSpc>
            </a:pPr>
            <a:r>
              <a:rPr lang="ja-JP" altLang="en-US" sz="1400" dirty="0">
                <a:latin typeface="HGS明朝B" panose="02020800000000000000" pitchFamily="18" charset="-128"/>
                <a:ea typeface="HGS明朝B" panose="02020800000000000000" pitchFamily="18" charset="-128"/>
              </a:rPr>
              <a:t>📞</a:t>
            </a:r>
            <a:r>
              <a:rPr lang="en-US" altLang="ja-JP" sz="1400" dirty="0">
                <a:latin typeface="HGS明朝B" panose="02020800000000000000" pitchFamily="18" charset="-128"/>
                <a:ea typeface="HGS明朝B" panose="02020800000000000000" pitchFamily="18" charset="-128"/>
              </a:rPr>
              <a:t>03-6811-8031</a:t>
            </a:r>
          </a:p>
          <a:p>
            <a:pPr algn="ctr">
              <a:lnSpc>
                <a:spcPct val="150000"/>
              </a:lnSpc>
            </a:pPr>
            <a:r>
              <a:rPr lang="ja-JP" altLang="en-US" sz="1400" dirty="0">
                <a:latin typeface="HGS明朝B" panose="02020800000000000000" pitchFamily="18" charset="-128"/>
                <a:ea typeface="HGS明朝B" panose="02020800000000000000" pitchFamily="18" charset="-128"/>
                <a:hlinkClick r:id="rId5"/>
              </a:rPr>
              <a:t>✉</a:t>
            </a:r>
            <a:r>
              <a:rPr lang="ja-JP" altLang="en-US" sz="1400" dirty="0">
                <a:latin typeface="HGS明朝B" panose="02020800000000000000" pitchFamily="18" charset="-128"/>
                <a:ea typeface="HGS明朝B" panose="02020800000000000000" pitchFamily="18" charset="-128"/>
              </a:rPr>
              <a:t> </a:t>
            </a:r>
            <a:r>
              <a:rPr lang="en-US" altLang="ja-JP" sz="1400" dirty="0">
                <a:latin typeface="HGS明朝B" panose="02020800000000000000" pitchFamily="18" charset="-128"/>
                <a:ea typeface="HGS明朝B" panose="02020800000000000000" pitchFamily="18" charset="-128"/>
                <a:hlinkClick r:id="rId5"/>
              </a:rPr>
              <a:t>nlx-ad@nikkeibp.co.jp</a:t>
            </a:r>
            <a:endParaRPr lang="en-US" altLang="ja-JP" dirty="0">
              <a:latin typeface="HGS明朝B" panose="02020800000000000000" pitchFamily="18" charset="-128"/>
              <a:ea typeface="HGS明朝B" panose="02020800000000000000" pitchFamily="18" charset="-128"/>
            </a:endParaRPr>
          </a:p>
        </p:txBody>
      </p:sp>
      <p:sp>
        <p:nvSpPr>
          <p:cNvPr id="2" name="スライド番号プレースホルダー 1">
            <a:extLst>
              <a:ext uri="{FF2B5EF4-FFF2-40B4-BE49-F238E27FC236}">
                <a16:creationId xmlns:a16="http://schemas.microsoft.com/office/drawing/2014/main" id="{7E49B753-6D44-4EBC-9BD3-319748A335BD}"/>
              </a:ext>
            </a:extLst>
          </p:cNvPr>
          <p:cNvSpPr>
            <a:spLocks noGrp="1"/>
          </p:cNvSpPr>
          <p:nvPr>
            <p:ph type="sldNum" sz="quarter" idx="12"/>
          </p:nvPr>
        </p:nvSpPr>
        <p:spPr/>
        <p:txBody>
          <a:bodyPr/>
          <a:lstStyle/>
          <a:p>
            <a:fld id="{82CE5A90-ABB9-C14A-86CE-4B9DFC0B3A0A}" type="slidenum">
              <a:rPr kumimoji="1" lang="ja-JP" altLang="en-US" smtClean="0"/>
              <a:pPr/>
              <a:t>21</a:t>
            </a:fld>
            <a:endParaRPr kumimoji="1" lang="ja-JP" altLang="en-US" dirty="0"/>
          </a:p>
        </p:txBody>
      </p:sp>
      <p:sp>
        <p:nvSpPr>
          <p:cNvPr id="7" name="Footer Placeholder 2">
            <a:extLst>
              <a:ext uri="{FF2B5EF4-FFF2-40B4-BE49-F238E27FC236}">
                <a16:creationId xmlns:a16="http://schemas.microsoft.com/office/drawing/2014/main" id="{35CCC384-DC46-412D-AC2A-4F17D22FD924}"/>
              </a:ext>
            </a:extLst>
          </p:cNvPr>
          <p:cNvSpPr txBox="1">
            <a:spLocks/>
          </p:cNvSpPr>
          <p:nvPr/>
        </p:nvSpPr>
        <p:spPr>
          <a:xfrm>
            <a:off x="329783" y="6492875"/>
            <a:ext cx="8484433" cy="365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800" dirty="0"/>
              <a:t>This document may contain confidential and proprietary information to Nikkei Business Publications, Inc. Copyright © 2019</a:t>
            </a:r>
            <a:r>
              <a:rPr kumimoji="1" lang="ja-JP" altLang="en-US" sz="800" dirty="0"/>
              <a:t>　</a:t>
            </a:r>
            <a:r>
              <a:rPr kumimoji="1" lang="en-US" altLang="ja-JP" sz="800" dirty="0"/>
              <a:t>Nikkei Business Publications, Inc. All Rights Reserved.</a:t>
            </a:r>
            <a:r>
              <a:rPr kumimoji="1" lang="ja-JP" altLang="en-US" sz="800" dirty="0"/>
              <a:t>　　</a:t>
            </a:r>
          </a:p>
        </p:txBody>
      </p:sp>
    </p:spTree>
    <p:extLst>
      <p:ext uri="{BB962C8B-B14F-4D97-AF65-F5344CB8AC3E}">
        <p14:creationId xmlns:p14="http://schemas.microsoft.com/office/powerpoint/2010/main" val="3222272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ikkeiLUXE">
            <a:hlinkClick r:id="rId2"/>
            <a:extLst>
              <a:ext uri="{FF2B5EF4-FFF2-40B4-BE49-F238E27FC236}">
                <a16:creationId xmlns:a16="http://schemas.microsoft.com/office/drawing/2014/main" id="{985A97E2-FAF6-49B9-B5E6-7CE6856747B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1240" y="2956853"/>
            <a:ext cx="5518284" cy="816642"/>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a:extLst>
              <a:ext uri="{FF2B5EF4-FFF2-40B4-BE49-F238E27FC236}">
                <a16:creationId xmlns:a16="http://schemas.microsoft.com/office/drawing/2014/main" id="{B2419DF9-1B7B-4B5C-BB9E-D782616BC042}"/>
              </a:ext>
            </a:extLst>
          </p:cNvPr>
          <p:cNvSpPr/>
          <p:nvPr/>
        </p:nvSpPr>
        <p:spPr>
          <a:xfrm>
            <a:off x="1661168" y="2098696"/>
            <a:ext cx="6076872" cy="270737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6" name="テキスト ボックス 5">
            <a:extLst>
              <a:ext uri="{FF2B5EF4-FFF2-40B4-BE49-F238E27FC236}">
                <a16:creationId xmlns:a16="http://schemas.microsoft.com/office/drawing/2014/main" id="{D7AA841F-938D-440B-A268-B9340B9232C0}"/>
              </a:ext>
            </a:extLst>
          </p:cNvPr>
          <p:cNvSpPr txBox="1"/>
          <p:nvPr/>
        </p:nvSpPr>
        <p:spPr>
          <a:xfrm>
            <a:off x="3019775" y="953135"/>
            <a:ext cx="3061213" cy="369332"/>
          </a:xfrm>
          <a:prstGeom prst="rect">
            <a:avLst/>
          </a:prstGeom>
          <a:noFill/>
        </p:spPr>
        <p:txBody>
          <a:bodyPr wrap="square" rtlCol="0">
            <a:spAutoFit/>
          </a:bodyPr>
          <a:lstStyle/>
          <a:p>
            <a:r>
              <a:rPr lang="ja-JP" altLang="en-US" u="sng" dirty="0">
                <a:latin typeface="HGS明朝B" panose="02020800000000000000" pitchFamily="18" charset="-128"/>
                <a:ea typeface="HGS明朝B" panose="02020800000000000000" pitchFamily="18" charset="-128"/>
              </a:rPr>
              <a:t>次の上質を知る女性たちへ</a:t>
            </a:r>
          </a:p>
        </p:txBody>
      </p:sp>
      <p:sp>
        <p:nvSpPr>
          <p:cNvPr id="7" name="テキスト ボックス 6">
            <a:extLst>
              <a:ext uri="{FF2B5EF4-FFF2-40B4-BE49-F238E27FC236}">
                <a16:creationId xmlns:a16="http://schemas.microsoft.com/office/drawing/2014/main" id="{818813ED-C408-4946-9D41-951697AB9A95}"/>
              </a:ext>
            </a:extLst>
          </p:cNvPr>
          <p:cNvSpPr txBox="1"/>
          <p:nvPr/>
        </p:nvSpPr>
        <p:spPr>
          <a:xfrm>
            <a:off x="1560892" y="1436801"/>
            <a:ext cx="6022217" cy="4057586"/>
          </a:xfrm>
          <a:prstGeom prst="rect">
            <a:avLst/>
          </a:prstGeom>
          <a:noFill/>
        </p:spPr>
        <p:txBody>
          <a:bodyPr wrap="square" rtlCol="0">
            <a:spAutoFit/>
          </a:bodyPr>
          <a:lstStyle/>
          <a:p>
            <a:pPr algn="ctr">
              <a:lnSpc>
                <a:spcPct val="150000"/>
              </a:lnSpc>
            </a:pPr>
            <a:r>
              <a:rPr lang="ja-JP" altLang="en-US" sz="1050" dirty="0">
                <a:latin typeface="HGS明朝B" panose="02020800000000000000" pitchFamily="18" charset="-128"/>
                <a:ea typeface="HGS明朝B" panose="02020800000000000000" pitchFamily="18" charset="-128"/>
              </a:rPr>
              <a:t>「</a:t>
            </a:r>
            <a:r>
              <a:rPr lang="en-US" altLang="ja-JP" sz="1050" dirty="0">
                <a:latin typeface="Times New Roman" panose="02020603050405020304" pitchFamily="18" charset="0"/>
                <a:ea typeface="HGS明朝B" panose="02020800000000000000" pitchFamily="18" charset="-128"/>
                <a:cs typeface="Times New Roman" panose="02020603050405020304" pitchFamily="18" charset="0"/>
              </a:rPr>
              <a:t>NikkeiLUXE</a:t>
            </a:r>
            <a:r>
              <a:rPr lang="ja-JP" altLang="en-US" sz="1050" dirty="0">
                <a:latin typeface="HGS明朝B" panose="02020800000000000000" pitchFamily="18" charset="-128"/>
                <a:ea typeface="HGS明朝B" panose="02020800000000000000" pitchFamily="18" charset="-128"/>
              </a:rPr>
              <a:t>」は、社会で活躍し日々を多忙にすごす日経</a:t>
            </a:r>
            <a:r>
              <a:rPr lang="en-US" altLang="ja-JP" sz="1050" dirty="0">
                <a:latin typeface="HGS明朝B" panose="02020800000000000000" pitchFamily="18" charset="-128"/>
                <a:ea typeface="HGS明朝B" panose="02020800000000000000" pitchFamily="18" charset="-128"/>
              </a:rPr>
              <a:t>ID</a:t>
            </a:r>
            <a:r>
              <a:rPr lang="ja-JP" altLang="en-US" sz="1050" dirty="0">
                <a:latin typeface="HGS明朝B" panose="02020800000000000000" pitchFamily="18" charset="-128"/>
                <a:ea typeface="HGS明朝B" panose="02020800000000000000" pitchFamily="18" charset="-128"/>
              </a:rPr>
              <a:t>ホルダーの女性が、</a:t>
            </a:r>
          </a:p>
          <a:p>
            <a:pPr algn="ctr">
              <a:lnSpc>
                <a:spcPct val="150000"/>
              </a:lnSpc>
            </a:pPr>
            <a:r>
              <a:rPr lang="ja-JP" altLang="en-US" sz="1050" dirty="0">
                <a:latin typeface="HGS明朝B" panose="02020800000000000000" pitchFamily="18" charset="-128"/>
                <a:ea typeface="HGS明朝B" panose="02020800000000000000" pitchFamily="18" charset="-128"/>
              </a:rPr>
              <a:t>キャリアだけでなくプライベートも充実させていくために、</a:t>
            </a:r>
          </a:p>
          <a:p>
            <a:pPr algn="ctr">
              <a:lnSpc>
                <a:spcPct val="150000"/>
              </a:lnSpc>
            </a:pPr>
            <a:r>
              <a:rPr lang="ja-JP" altLang="en-US" sz="1050" dirty="0">
                <a:latin typeface="HGS明朝B" panose="02020800000000000000" pitchFamily="18" charset="-128"/>
                <a:ea typeface="HGS明朝B" panose="02020800000000000000" pitchFamily="18" charset="-128"/>
              </a:rPr>
              <a:t>今 知るべきファッション、ビューティ、ライフスタイルの情報を</a:t>
            </a:r>
          </a:p>
          <a:p>
            <a:pPr algn="ctr">
              <a:lnSpc>
                <a:spcPct val="150000"/>
              </a:lnSpc>
            </a:pPr>
            <a:r>
              <a:rPr lang="ja-JP" altLang="en-US" sz="1050" dirty="0">
                <a:latin typeface="HGS明朝B" panose="02020800000000000000" pitchFamily="18" charset="-128"/>
                <a:ea typeface="HGS明朝B" panose="02020800000000000000" pitchFamily="18" charset="-128"/>
              </a:rPr>
              <a:t>厳選してお届けしています。</a:t>
            </a:r>
          </a:p>
          <a:p>
            <a:pPr algn="ctr">
              <a:lnSpc>
                <a:spcPct val="150000"/>
              </a:lnSpc>
            </a:pPr>
            <a:r>
              <a:rPr lang="ja-JP" altLang="en-US" sz="1050" dirty="0">
                <a:latin typeface="HGS明朝B" panose="02020800000000000000" pitchFamily="18" charset="-128"/>
                <a:ea typeface="HGS明朝B" panose="02020800000000000000" pitchFamily="18" charset="-128"/>
              </a:rPr>
              <a:t>紹介するのは、単純なモノやニュースだけではありません。</a:t>
            </a:r>
          </a:p>
          <a:p>
            <a:pPr algn="ctr">
              <a:lnSpc>
                <a:spcPct val="150000"/>
              </a:lnSpc>
            </a:pPr>
            <a:r>
              <a:rPr lang="ja-JP" altLang="en-US" sz="1050" dirty="0">
                <a:latin typeface="HGS明朝B" panose="02020800000000000000" pitchFamily="18" charset="-128"/>
                <a:ea typeface="HGS明朝B" panose="02020800000000000000" pitchFamily="18" charset="-128"/>
              </a:rPr>
              <a:t>背後に豊かなストーリーを持ち、</a:t>
            </a:r>
          </a:p>
          <a:p>
            <a:pPr algn="ctr">
              <a:lnSpc>
                <a:spcPct val="150000"/>
              </a:lnSpc>
            </a:pPr>
            <a:r>
              <a:rPr lang="ja-JP" altLang="en-US" sz="1050" dirty="0">
                <a:latin typeface="HGS明朝B" panose="02020800000000000000" pitchFamily="18" charset="-128"/>
                <a:ea typeface="HGS明朝B" panose="02020800000000000000" pitchFamily="18" charset="-128"/>
              </a:rPr>
              <a:t>手に入れる価値のあるもの、忙しい毎日に彩りを与え、</a:t>
            </a:r>
          </a:p>
          <a:p>
            <a:pPr algn="ctr">
              <a:lnSpc>
                <a:spcPct val="150000"/>
              </a:lnSpc>
            </a:pPr>
            <a:r>
              <a:rPr lang="ja-JP" altLang="en-US" sz="1050" dirty="0">
                <a:latin typeface="HGS明朝B" panose="02020800000000000000" pitchFamily="18" charset="-128"/>
                <a:ea typeface="HGS明朝B" panose="02020800000000000000" pitchFamily="18" charset="-128"/>
              </a:rPr>
              <a:t>好奇心に刺激を与える体験を提案します。</a:t>
            </a:r>
          </a:p>
          <a:p>
            <a:pPr algn="ctr">
              <a:lnSpc>
                <a:spcPct val="150000"/>
              </a:lnSpc>
            </a:pPr>
            <a:r>
              <a:rPr lang="ja-JP" altLang="en-US" sz="1050" dirty="0">
                <a:latin typeface="HGS明朝B" panose="02020800000000000000" pitchFamily="18" charset="-128"/>
                <a:ea typeface="HGS明朝B" panose="02020800000000000000" pitchFamily="18" charset="-128"/>
              </a:rPr>
              <a:t>今まで雑誌のみで届けてきた「</a:t>
            </a:r>
            <a:r>
              <a:rPr lang="en-US" altLang="ja-JP" sz="1050" dirty="0">
                <a:latin typeface="HGS明朝B" panose="02020800000000000000" pitchFamily="18" charset="-128"/>
                <a:ea typeface="HGS明朝B" panose="02020800000000000000" pitchFamily="18" charset="-128"/>
              </a:rPr>
              <a:t>DAZZLE</a:t>
            </a:r>
            <a:r>
              <a:rPr lang="ja-JP" altLang="en-US" sz="1050" dirty="0">
                <a:latin typeface="HGS明朝B" panose="02020800000000000000" pitchFamily="18" charset="-128"/>
                <a:ea typeface="HGS明朝B" panose="02020800000000000000" pitchFamily="18" charset="-128"/>
              </a:rPr>
              <a:t>」や「</a:t>
            </a:r>
            <a:r>
              <a:rPr lang="en-US" altLang="ja-JP" sz="1050" dirty="0">
                <a:latin typeface="HGS明朝B" panose="02020800000000000000" pitchFamily="18" charset="-128"/>
                <a:ea typeface="HGS明朝B" panose="02020800000000000000" pitchFamily="18" charset="-128"/>
              </a:rPr>
              <a:t>etRouge</a:t>
            </a:r>
            <a:r>
              <a:rPr lang="ja-JP" altLang="en-US" sz="1050" dirty="0">
                <a:latin typeface="HGS明朝B" panose="02020800000000000000" pitchFamily="18" charset="-128"/>
                <a:ea typeface="HGS明朝B" panose="02020800000000000000" pitchFamily="18" charset="-128"/>
              </a:rPr>
              <a:t>」のコンテンツの</a:t>
            </a:r>
          </a:p>
          <a:p>
            <a:pPr algn="ctr">
              <a:lnSpc>
                <a:spcPct val="150000"/>
              </a:lnSpc>
            </a:pPr>
            <a:r>
              <a:rPr lang="ja-JP" altLang="en-US" sz="1050" dirty="0">
                <a:latin typeface="HGS明朝B" panose="02020800000000000000" pitchFamily="18" charset="-128"/>
                <a:ea typeface="HGS明朝B" panose="02020800000000000000" pitchFamily="18" charset="-128"/>
              </a:rPr>
              <a:t>一部も</a:t>
            </a:r>
            <a:r>
              <a:rPr lang="en-US" altLang="ja-JP" sz="1050" dirty="0">
                <a:latin typeface="HGS明朝B" panose="02020800000000000000" pitchFamily="18" charset="-128"/>
                <a:ea typeface="HGS明朝B" panose="02020800000000000000" pitchFamily="18" charset="-128"/>
              </a:rPr>
              <a:t>WEB</a:t>
            </a:r>
            <a:r>
              <a:rPr lang="ja-JP" altLang="en-US" sz="1050" dirty="0">
                <a:latin typeface="HGS明朝B" panose="02020800000000000000" pitchFamily="18" charset="-128"/>
                <a:ea typeface="HGS明朝B" panose="02020800000000000000" pitchFamily="18" charset="-128"/>
              </a:rPr>
              <a:t>オリジナルのコンテンツを加えてお届けします。</a:t>
            </a:r>
          </a:p>
          <a:p>
            <a:pPr algn="ctr">
              <a:lnSpc>
                <a:spcPct val="150000"/>
              </a:lnSpc>
            </a:pPr>
            <a:endParaRPr lang="ja-JP" altLang="en-US" sz="1050" dirty="0">
              <a:latin typeface="HGS明朝B" panose="02020800000000000000" pitchFamily="18" charset="-128"/>
              <a:ea typeface="HGS明朝B" panose="02020800000000000000" pitchFamily="18" charset="-128"/>
            </a:endParaRPr>
          </a:p>
          <a:p>
            <a:pPr algn="ctr">
              <a:lnSpc>
                <a:spcPct val="150000"/>
              </a:lnSpc>
            </a:pPr>
            <a:r>
              <a:rPr lang="ja-JP" altLang="en-US" sz="1200" b="1" dirty="0">
                <a:latin typeface="HGS明朝B" panose="02020800000000000000" pitchFamily="18" charset="-128"/>
                <a:ea typeface="HGS明朝B" panose="02020800000000000000" pitchFamily="18" charset="-128"/>
              </a:rPr>
              <a:t>そろそろ「量」より「質」を。ひとつ上の上質、自分だけの贅沢を。</a:t>
            </a:r>
          </a:p>
          <a:p>
            <a:pPr algn="ctr">
              <a:lnSpc>
                <a:spcPct val="150000"/>
              </a:lnSpc>
            </a:pPr>
            <a:endParaRPr lang="ja-JP" altLang="en-US" sz="1050" dirty="0">
              <a:latin typeface="HGS明朝B" panose="02020800000000000000" pitchFamily="18" charset="-128"/>
              <a:ea typeface="HGS明朝B" panose="02020800000000000000" pitchFamily="18" charset="-128"/>
            </a:endParaRPr>
          </a:p>
          <a:p>
            <a:pPr algn="ctr">
              <a:lnSpc>
                <a:spcPct val="150000"/>
              </a:lnSpc>
            </a:pPr>
            <a:r>
              <a:rPr lang="ja-JP" altLang="en-US" sz="1050" dirty="0">
                <a:latin typeface="HGS明朝B" panose="02020800000000000000" pitchFamily="18" charset="-128"/>
                <a:ea typeface="HGS明朝B" panose="02020800000000000000" pitchFamily="18" charset="-128"/>
              </a:rPr>
              <a:t>単なるラグジュアリーを超えて、心を、時間を、人生を豊かにするヒントを</a:t>
            </a:r>
          </a:p>
          <a:p>
            <a:pPr algn="ctr">
              <a:lnSpc>
                <a:spcPct val="150000"/>
              </a:lnSpc>
            </a:pPr>
            <a:r>
              <a:rPr lang="ja-JP" altLang="en-US" sz="1050" dirty="0">
                <a:latin typeface="HGS明朝B" panose="02020800000000000000" pitchFamily="18" charset="-128"/>
                <a:ea typeface="HGS明朝B" panose="02020800000000000000" pitchFamily="18" charset="-128"/>
              </a:rPr>
              <a:t>お届けするサイト「</a:t>
            </a:r>
            <a:r>
              <a:rPr lang="en-US" altLang="ja-JP" sz="1050" dirty="0" err="1">
                <a:latin typeface="Times New Roman" panose="02020603050405020304" pitchFamily="18" charset="0"/>
                <a:ea typeface="HGS明朝B" panose="02020800000000000000" pitchFamily="18" charset="-128"/>
                <a:cs typeface="Times New Roman" panose="02020603050405020304" pitchFamily="18" charset="0"/>
              </a:rPr>
              <a:t>NikkeiLUXE</a:t>
            </a:r>
            <a:r>
              <a:rPr lang="ja-JP" altLang="en-US" sz="1050" dirty="0">
                <a:latin typeface="HGS明朝B" panose="02020800000000000000" pitchFamily="18" charset="-128"/>
                <a:ea typeface="HGS明朝B" panose="02020800000000000000" pitchFamily="18" charset="-128"/>
              </a:rPr>
              <a:t>」に、ぜひご注目ください。</a:t>
            </a:r>
          </a:p>
          <a:p>
            <a:pPr>
              <a:lnSpc>
                <a:spcPct val="150000"/>
              </a:lnSpc>
            </a:pPr>
            <a:endParaRPr lang="ja-JP" altLang="en-US" sz="1050" dirty="0">
              <a:latin typeface="HGS明朝B" panose="02020800000000000000" pitchFamily="18" charset="-128"/>
              <a:ea typeface="HGS明朝B" panose="02020800000000000000" pitchFamily="18" charset="-128"/>
            </a:endParaRPr>
          </a:p>
        </p:txBody>
      </p:sp>
      <p:sp>
        <p:nvSpPr>
          <p:cNvPr id="12" name="正方形/長方形 11">
            <a:extLst>
              <a:ext uri="{FF2B5EF4-FFF2-40B4-BE49-F238E27FC236}">
                <a16:creationId xmlns:a16="http://schemas.microsoft.com/office/drawing/2014/main" id="{67D2120C-33E6-4B71-B6E3-420C70B46E4C}"/>
              </a:ext>
            </a:extLst>
          </p:cNvPr>
          <p:cNvSpPr/>
          <p:nvPr/>
        </p:nvSpPr>
        <p:spPr>
          <a:xfrm>
            <a:off x="4928247" y="5157744"/>
            <a:ext cx="2305481" cy="560474"/>
          </a:xfrm>
          <a:prstGeom prst="rect">
            <a:avLst/>
          </a:prstGeom>
        </p:spPr>
        <p:txBody>
          <a:bodyPr wrap="square">
            <a:spAutoFit/>
          </a:bodyPr>
          <a:lstStyle/>
          <a:p>
            <a:pPr algn="r">
              <a:lnSpc>
                <a:spcPct val="150000"/>
              </a:lnSpc>
            </a:pPr>
            <a:r>
              <a:rPr lang="en-US" altLang="ja-JP" sz="1050" dirty="0">
                <a:latin typeface="Times New Roman" panose="02020603050405020304" pitchFamily="18" charset="0"/>
                <a:ea typeface="HGS明朝B" panose="02020800000000000000" pitchFamily="18" charset="-128"/>
                <a:cs typeface="Times New Roman" panose="02020603050405020304" pitchFamily="18" charset="0"/>
              </a:rPr>
              <a:t>NikkeiLUXE</a:t>
            </a:r>
            <a:r>
              <a:rPr lang="ja-JP" altLang="en-US" sz="1050" dirty="0">
                <a:latin typeface="HGS明朝B" panose="02020800000000000000" pitchFamily="18" charset="-128"/>
                <a:ea typeface="HGS明朝B" panose="02020800000000000000" pitchFamily="18" charset="-128"/>
              </a:rPr>
              <a:t>編集長</a:t>
            </a:r>
            <a:endParaRPr lang="en-US" altLang="ja-JP" sz="1050" dirty="0">
              <a:latin typeface="HGS明朝B" panose="02020800000000000000" pitchFamily="18" charset="-128"/>
              <a:ea typeface="HGS明朝B" panose="02020800000000000000" pitchFamily="18" charset="-128"/>
            </a:endParaRPr>
          </a:p>
          <a:p>
            <a:pPr algn="r">
              <a:lnSpc>
                <a:spcPct val="150000"/>
              </a:lnSpc>
            </a:pPr>
            <a:r>
              <a:rPr lang="ja-JP" altLang="en-US" sz="1050" dirty="0">
                <a:latin typeface="HGS明朝B" panose="02020800000000000000" pitchFamily="18" charset="-128"/>
                <a:ea typeface="HGS明朝B" panose="02020800000000000000" pitchFamily="18" charset="-128"/>
              </a:rPr>
              <a:t>米川瑞穂</a:t>
            </a:r>
          </a:p>
        </p:txBody>
      </p:sp>
      <p:sp>
        <p:nvSpPr>
          <p:cNvPr id="2" name="スライド番号プレースホルダー 1">
            <a:extLst>
              <a:ext uri="{FF2B5EF4-FFF2-40B4-BE49-F238E27FC236}">
                <a16:creationId xmlns:a16="http://schemas.microsoft.com/office/drawing/2014/main" id="{2ECB219C-2200-4DC7-9BAA-3BD9E48EBC90}"/>
              </a:ext>
            </a:extLst>
          </p:cNvPr>
          <p:cNvSpPr>
            <a:spLocks noGrp="1"/>
          </p:cNvSpPr>
          <p:nvPr>
            <p:ph type="sldNum" sz="quarter" idx="12"/>
          </p:nvPr>
        </p:nvSpPr>
        <p:spPr/>
        <p:txBody>
          <a:bodyPr/>
          <a:lstStyle/>
          <a:p>
            <a:fld id="{82CE5A90-ABB9-C14A-86CE-4B9DFC0B3A0A}" type="slidenum">
              <a:rPr kumimoji="1" lang="ja-JP" altLang="en-US" smtClean="0"/>
              <a:pPr/>
              <a:t>3</a:t>
            </a:fld>
            <a:endParaRPr kumimoji="1" lang="ja-JP" altLang="en-US" dirty="0"/>
          </a:p>
        </p:txBody>
      </p:sp>
      <p:sp>
        <p:nvSpPr>
          <p:cNvPr id="13" name="Footer Placeholder 2">
            <a:extLst>
              <a:ext uri="{FF2B5EF4-FFF2-40B4-BE49-F238E27FC236}">
                <a16:creationId xmlns:a16="http://schemas.microsoft.com/office/drawing/2014/main" id="{761C92D7-3DA3-4D0B-AEC8-236CAD9568EC}"/>
              </a:ext>
            </a:extLst>
          </p:cNvPr>
          <p:cNvSpPr txBox="1">
            <a:spLocks/>
          </p:cNvSpPr>
          <p:nvPr/>
        </p:nvSpPr>
        <p:spPr>
          <a:xfrm>
            <a:off x="329783" y="6492875"/>
            <a:ext cx="8484433" cy="365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800" dirty="0"/>
              <a:t>This document may contain confidential and proprietary information to Nikkei Business Publications, Inc. Copyright © 2019</a:t>
            </a:r>
            <a:r>
              <a:rPr kumimoji="1" lang="ja-JP" altLang="en-US" sz="800" dirty="0"/>
              <a:t>　</a:t>
            </a:r>
            <a:r>
              <a:rPr kumimoji="1" lang="en-US" altLang="ja-JP" sz="800" dirty="0"/>
              <a:t>Nikkei Business Publications, Inc. All Rights Reserved.</a:t>
            </a:r>
            <a:r>
              <a:rPr kumimoji="1" lang="ja-JP" altLang="en-US" sz="800" dirty="0"/>
              <a:t>　　</a:t>
            </a:r>
          </a:p>
        </p:txBody>
      </p:sp>
    </p:spTree>
    <p:extLst>
      <p:ext uri="{BB962C8B-B14F-4D97-AF65-F5344CB8AC3E}">
        <p14:creationId xmlns:p14="http://schemas.microsoft.com/office/powerpoint/2010/main" val="3600313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descr="https://www.nikkeibp.co.jp/images/houjin/ad/2017/logo/NBO.png">
            <a:extLst>
              <a:ext uri="{FF2B5EF4-FFF2-40B4-BE49-F238E27FC236}">
                <a16:creationId xmlns:a16="http://schemas.microsoft.com/office/drawing/2014/main" id="{D864F3DE-5B90-4FBD-A48D-E2B532E88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650" y="4432726"/>
            <a:ext cx="1428750" cy="2667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https://www.nikkeibp.co.jp/images/houjin/ad/2017/logo/NMO.png">
            <a:extLst>
              <a:ext uri="{FF2B5EF4-FFF2-40B4-BE49-F238E27FC236}">
                <a16:creationId xmlns:a16="http://schemas.microsoft.com/office/drawing/2014/main" id="{7F6AF164-CFB0-4487-93F4-FA4D4C5FD4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1331" y="4416023"/>
            <a:ext cx="692484" cy="29677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NIKKEI STYLE">
            <a:extLst>
              <a:ext uri="{FF2B5EF4-FFF2-40B4-BE49-F238E27FC236}">
                <a16:creationId xmlns:a16="http://schemas.microsoft.com/office/drawing/2014/main" id="{1C42DF30-3528-4466-819E-BF3D555BAE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9627" y="4983318"/>
            <a:ext cx="536448" cy="365760"/>
          </a:xfrm>
          <a:prstGeom prst="rect">
            <a:avLst/>
          </a:prstGeom>
          <a:noFill/>
          <a:extLst>
            <a:ext uri="{909E8E84-426E-40DD-AFC4-6F175D3DCCD1}">
              <a14:hiddenFill xmlns:a14="http://schemas.microsoft.com/office/drawing/2010/main">
                <a:solidFill>
                  <a:srgbClr val="FFFFFF"/>
                </a:solidFill>
              </a14:hiddenFill>
            </a:ext>
          </a:extLst>
        </p:spPr>
      </p:pic>
      <p:sp>
        <p:nvSpPr>
          <p:cNvPr id="19" name="正方形/長方形 18">
            <a:extLst>
              <a:ext uri="{FF2B5EF4-FFF2-40B4-BE49-F238E27FC236}">
                <a16:creationId xmlns:a16="http://schemas.microsoft.com/office/drawing/2014/main" id="{07859A1A-2031-4BB7-995A-0D39F01F96B9}"/>
              </a:ext>
            </a:extLst>
          </p:cNvPr>
          <p:cNvSpPr/>
          <p:nvPr/>
        </p:nvSpPr>
        <p:spPr>
          <a:xfrm>
            <a:off x="2673097" y="1515753"/>
            <a:ext cx="3865541" cy="72188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latin typeface="HGS明朝B" panose="02020800000000000000" pitchFamily="18" charset="-128"/>
                <a:ea typeface="HGS明朝B" panose="02020800000000000000" pitchFamily="18" charset="-128"/>
              </a:rPr>
              <a:t>　　月間</a:t>
            </a:r>
            <a:r>
              <a:rPr lang="en-US" altLang="ja-JP" sz="1050" dirty="0">
                <a:solidFill>
                  <a:schemeClr val="tx1"/>
                </a:solidFill>
                <a:latin typeface="HGS明朝B" panose="02020800000000000000" pitchFamily="18" charset="-128"/>
                <a:ea typeface="HGS明朝B" panose="02020800000000000000" pitchFamily="18" charset="-128"/>
              </a:rPr>
              <a:t>PV</a:t>
            </a:r>
            <a:r>
              <a:rPr lang="ja-JP" altLang="en-US" sz="1050" dirty="0">
                <a:solidFill>
                  <a:schemeClr val="tx1"/>
                </a:solidFill>
                <a:latin typeface="HGS明朝B" panose="02020800000000000000" pitchFamily="18" charset="-128"/>
                <a:ea typeface="HGS明朝B" panose="02020800000000000000" pitchFamily="18" charset="-128"/>
              </a:rPr>
              <a:t>：</a:t>
            </a:r>
            <a:r>
              <a:rPr lang="en-US" altLang="ja-JP" sz="1050" dirty="0">
                <a:solidFill>
                  <a:schemeClr val="tx1"/>
                </a:solidFill>
                <a:latin typeface="HGS明朝B" panose="02020800000000000000" pitchFamily="18" charset="-128"/>
                <a:ea typeface="HGS明朝B" panose="02020800000000000000" pitchFamily="18" charset="-128"/>
              </a:rPr>
              <a:t>540,929</a:t>
            </a:r>
            <a:r>
              <a:rPr lang="ja-JP" altLang="en-US" sz="1050" dirty="0">
                <a:solidFill>
                  <a:schemeClr val="tx1"/>
                </a:solidFill>
                <a:latin typeface="HGS明朝B" panose="02020800000000000000" pitchFamily="18" charset="-128"/>
                <a:ea typeface="HGS明朝B" panose="02020800000000000000" pitchFamily="18" charset="-128"/>
              </a:rPr>
              <a:t> </a:t>
            </a:r>
            <a:r>
              <a:rPr lang="en-US" altLang="ja-JP" sz="1050" dirty="0">
                <a:solidFill>
                  <a:schemeClr val="tx1"/>
                </a:solidFill>
                <a:latin typeface="HGS明朝B" panose="02020800000000000000" pitchFamily="18" charset="-128"/>
                <a:ea typeface="HGS明朝B" panose="02020800000000000000" pitchFamily="18" charset="-128"/>
              </a:rPr>
              <a:t>PV</a:t>
            </a:r>
            <a:r>
              <a:rPr lang="ja-JP" altLang="en-US" sz="1050" dirty="0">
                <a:solidFill>
                  <a:schemeClr val="tx1"/>
                </a:solidFill>
                <a:latin typeface="HGS明朝B" panose="02020800000000000000" pitchFamily="18" charset="-128"/>
                <a:ea typeface="HGS明朝B" panose="02020800000000000000" pitchFamily="18" charset="-128"/>
              </a:rPr>
              <a:t>　月間実訪問者数：</a:t>
            </a:r>
            <a:r>
              <a:rPr lang="en-US" altLang="ja-JP" sz="1050" dirty="0">
                <a:solidFill>
                  <a:schemeClr val="tx1"/>
                </a:solidFill>
                <a:latin typeface="HGS明朝B" panose="02020800000000000000" pitchFamily="18" charset="-128"/>
                <a:ea typeface="HGS明朝B" panose="02020800000000000000" pitchFamily="18" charset="-128"/>
              </a:rPr>
              <a:t>64,234 UB</a:t>
            </a:r>
            <a:r>
              <a:rPr lang="ja-JP" altLang="en-US" sz="1050" dirty="0">
                <a:solidFill>
                  <a:schemeClr val="tx1"/>
                </a:solidFill>
                <a:latin typeface="HGS明朝B" panose="02020800000000000000" pitchFamily="18" charset="-128"/>
                <a:ea typeface="HGS明朝B" panose="02020800000000000000" pitchFamily="18" charset="-128"/>
              </a:rPr>
              <a:t>　</a:t>
            </a:r>
            <a:endParaRPr lang="en-US" altLang="ja-JP" sz="1050" dirty="0">
              <a:solidFill>
                <a:schemeClr val="tx1"/>
              </a:solidFill>
              <a:latin typeface="HGS明朝B" panose="02020800000000000000" pitchFamily="18" charset="-128"/>
              <a:ea typeface="HGS明朝B" panose="02020800000000000000" pitchFamily="18" charset="-128"/>
            </a:endParaRPr>
          </a:p>
          <a:p>
            <a:r>
              <a:rPr lang="ja-JP" altLang="en-US" sz="1050" dirty="0">
                <a:solidFill>
                  <a:schemeClr val="tx1"/>
                </a:solidFill>
                <a:latin typeface="HGS明朝B" panose="02020800000000000000" pitchFamily="18" charset="-128"/>
                <a:ea typeface="HGS明朝B" panose="02020800000000000000" pitchFamily="18" charset="-128"/>
              </a:rPr>
              <a:t>　　登録会員数：</a:t>
            </a:r>
            <a:r>
              <a:rPr lang="en-US" altLang="ja-JP" sz="1050" dirty="0">
                <a:solidFill>
                  <a:schemeClr val="tx1"/>
                </a:solidFill>
                <a:latin typeface="HGS明朝B" panose="02020800000000000000" pitchFamily="18" charset="-128"/>
                <a:ea typeface="HGS明朝B" panose="02020800000000000000" pitchFamily="18" charset="-128"/>
              </a:rPr>
              <a:t>11,882</a:t>
            </a:r>
            <a:r>
              <a:rPr lang="ja-JP" altLang="en-US" sz="1050" dirty="0">
                <a:solidFill>
                  <a:schemeClr val="tx1"/>
                </a:solidFill>
                <a:latin typeface="HGS明朝B" panose="02020800000000000000" pitchFamily="18" charset="-128"/>
                <a:ea typeface="HGS明朝B" panose="02020800000000000000" pitchFamily="18" charset="-128"/>
              </a:rPr>
              <a:t>人　　　　　　　</a:t>
            </a:r>
            <a:endParaRPr lang="en-US" altLang="ja-JP" sz="1050" dirty="0">
              <a:solidFill>
                <a:schemeClr val="tx1"/>
              </a:solidFill>
              <a:latin typeface="HGS明朝B" panose="02020800000000000000" pitchFamily="18" charset="-128"/>
              <a:ea typeface="HGS明朝B" panose="02020800000000000000" pitchFamily="18" charset="-128"/>
            </a:endParaRPr>
          </a:p>
          <a:p>
            <a:pPr algn="r"/>
            <a:r>
              <a:rPr lang="ja-JP" altLang="en-US" sz="1000" dirty="0">
                <a:solidFill>
                  <a:schemeClr val="tx1"/>
                </a:solidFill>
                <a:latin typeface="HGS明朝B" panose="02020800000000000000" pitchFamily="18" charset="-128"/>
                <a:ea typeface="HGS明朝B" panose="02020800000000000000" pitchFamily="18" charset="-128"/>
              </a:rPr>
              <a:t>（</a:t>
            </a:r>
            <a:r>
              <a:rPr lang="en-US" altLang="ja-JP" sz="1000" dirty="0">
                <a:solidFill>
                  <a:schemeClr val="tx1"/>
                </a:solidFill>
                <a:latin typeface="HGS明朝B" panose="02020800000000000000" pitchFamily="18" charset="-128"/>
                <a:ea typeface="HGS明朝B" panose="02020800000000000000" pitchFamily="18" charset="-128"/>
              </a:rPr>
              <a:t>2019</a:t>
            </a:r>
            <a:r>
              <a:rPr lang="ja-JP" altLang="en-US" sz="1000" dirty="0">
                <a:solidFill>
                  <a:schemeClr val="tx1"/>
                </a:solidFill>
                <a:latin typeface="HGS明朝B" panose="02020800000000000000" pitchFamily="18" charset="-128"/>
                <a:ea typeface="HGS明朝B" panose="02020800000000000000" pitchFamily="18" charset="-128"/>
              </a:rPr>
              <a:t>年</a:t>
            </a:r>
            <a:r>
              <a:rPr lang="en-US" altLang="ja-JP" sz="1000" dirty="0">
                <a:solidFill>
                  <a:schemeClr val="tx1"/>
                </a:solidFill>
                <a:latin typeface="HGS明朝B" panose="02020800000000000000" pitchFamily="18" charset="-128"/>
                <a:ea typeface="HGS明朝B" panose="02020800000000000000" pitchFamily="18" charset="-128"/>
              </a:rPr>
              <a:t>8</a:t>
            </a:r>
            <a:r>
              <a:rPr lang="ja-JP" altLang="en-US" sz="1000" dirty="0">
                <a:solidFill>
                  <a:schemeClr val="tx1"/>
                </a:solidFill>
                <a:latin typeface="HGS明朝B" panose="02020800000000000000" pitchFamily="18" charset="-128"/>
                <a:ea typeface="HGS明朝B" panose="02020800000000000000" pitchFamily="18" charset="-128"/>
              </a:rPr>
              <a:t>月）</a:t>
            </a:r>
            <a:r>
              <a:rPr lang="ja-JP" altLang="en-US" sz="1050" dirty="0">
                <a:solidFill>
                  <a:schemeClr val="tx1"/>
                </a:solidFill>
                <a:latin typeface="HGS明朝B" panose="02020800000000000000" pitchFamily="18" charset="-128"/>
                <a:ea typeface="HGS明朝B" panose="02020800000000000000" pitchFamily="18" charset="-128"/>
              </a:rPr>
              <a:t>　</a:t>
            </a:r>
          </a:p>
        </p:txBody>
      </p:sp>
      <p:pic>
        <p:nvPicPr>
          <p:cNvPr id="21" name="Picture 2" descr="WOMAN EXPO TOKYO 2016">
            <a:extLst>
              <a:ext uri="{FF2B5EF4-FFF2-40B4-BE49-F238E27FC236}">
                <a16:creationId xmlns:a16="http://schemas.microsoft.com/office/drawing/2014/main" id="{879125F2-4D2D-4D52-B4E4-5F6852CC12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8213" y="5027356"/>
            <a:ext cx="1001732" cy="3242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https://luxe.nikkeibp.co.jp/images/luxe/2017/magazine/d_2018.jpg">
            <a:hlinkClick r:id="rId6"/>
            <a:extLst>
              <a:ext uri="{FF2B5EF4-FFF2-40B4-BE49-F238E27FC236}">
                <a16:creationId xmlns:a16="http://schemas.microsoft.com/office/drawing/2014/main" id="{E268DCA0-1C90-42FF-B571-B9AF49F10F4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37900" y="3430910"/>
            <a:ext cx="1480640" cy="69836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https://luxe.nikkeibp.co.jp/images/luxe/2017/magazine/e_2018.jpg">
            <a:hlinkClick r:id="rId8"/>
            <a:extLst>
              <a:ext uri="{FF2B5EF4-FFF2-40B4-BE49-F238E27FC236}">
                <a16:creationId xmlns:a16="http://schemas.microsoft.com/office/drawing/2014/main" id="{4BCFE6A4-2FC0-46E4-B0C7-A9E6D4D8A75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27439" y="3430910"/>
            <a:ext cx="1480640" cy="698369"/>
          </a:xfrm>
          <a:prstGeom prst="rect">
            <a:avLst/>
          </a:prstGeom>
          <a:noFill/>
          <a:extLst>
            <a:ext uri="{909E8E84-426E-40DD-AFC4-6F175D3DCCD1}">
              <a14:hiddenFill xmlns:a14="http://schemas.microsoft.com/office/drawing/2010/main">
                <a:solidFill>
                  <a:srgbClr val="FFFFFF"/>
                </a:solidFill>
              </a14:hiddenFill>
            </a:ext>
          </a:extLst>
        </p:spPr>
      </p:pic>
      <p:pic>
        <p:nvPicPr>
          <p:cNvPr id="24" name="図 23">
            <a:hlinkClick r:id="rId10"/>
            <a:extLst>
              <a:ext uri="{FF2B5EF4-FFF2-40B4-BE49-F238E27FC236}">
                <a16:creationId xmlns:a16="http://schemas.microsoft.com/office/drawing/2014/main" id="{65C1BA80-17C7-4395-886D-7E78185B6BC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71996" y="4970713"/>
            <a:ext cx="411500" cy="411500"/>
          </a:xfrm>
          <a:prstGeom prst="rect">
            <a:avLst/>
          </a:prstGeom>
        </p:spPr>
      </p:pic>
      <p:pic>
        <p:nvPicPr>
          <p:cNvPr id="25" name="Picture 18" descr="https://ja.facebookbrand.com/wp-content/uploads/2016/05/flogo_rgb_hex-brc-site-250.png">
            <a:hlinkClick r:id="rId12"/>
            <a:extLst>
              <a:ext uri="{FF2B5EF4-FFF2-40B4-BE49-F238E27FC236}">
                <a16:creationId xmlns:a16="http://schemas.microsoft.com/office/drawing/2014/main" id="{FA3E1439-3FD6-4FD4-AC4D-16994B40810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55705" y="4994504"/>
            <a:ext cx="385521" cy="38552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NikkeiLUXE">
            <a:hlinkClick r:id="rId14"/>
            <a:extLst>
              <a:ext uri="{FF2B5EF4-FFF2-40B4-BE49-F238E27FC236}">
                <a16:creationId xmlns:a16="http://schemas.microsoft.com/office/drawing/2014/main" id="{C34B3EA4-F3FC-44F0-8CA1-54F29F1BC8D7}"/>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3411884" y="2626654"/>
            <a:ext cx="2300060" cy="340382"/>
          </a:xfrm>
          <a:prstGeom prst="rect">
            <a:avLst/>
          </a:prstGeom>
          <a:noFill/>
          <a:extLst>
            <a:ext uri="{909E8E84-426E-40DD-AFC4-6F175D3DCCD1}">
              <a14:hiddenFill xmlns:a14="http://schemas.microsoft.com/office/drawing/2010/main">
                <a:solidFill>
                  <a:srgbClr val="FFFFFF"/>
                </a:solidFill>
              </a14:hiddenFill>
            </a:ext>
          </a:extLst>
        </p:spPr>
      </p:pic>
      <p:pic>
        <p:nvPicPr>
          <p:cNvPr id="27" name="図 26" descr="家具 が含まれている画像&#10;&#10;高い精度で生成された説明">
            <a:extLst>
              <a:ext uri="{FF2B5EF4-FFF2-40B4-BE49-F238E27FC236}">
                <a16:creationId xmlns:a16="http://schemas.microsoft.com/office/drawing/2014/main" id="{1860AB6D-C611-41A1-88AA-83F8B607C239}"/>
              </a:ext>
            </a:extLst>
          </p:cNvPr>
          <p:cNvPicPr>
            <a:picLocks noChangeAspect="1"/>
          </p:cNvPicPr>
          <p:nvPr/>
        </p:nvPicPr>
        <p:blipFill rotWithShape="1">
          <a:blip r:embed="rId16"/>
          <a:srcRect l="10634" t="26519" r="10041" b="23372"/>
          <a:stretch/>
        </p:blipFill>
        <p:spPr>
          <a:xfrm>
            <a:off x="2811961" y="4411287"/>
            <a:ext cx="1263558" cy="294850"/>
          </a:xfrm>
          <a:prstGeom prst="rect">
            <a:avLst/>
          </a:prstGeom>
        </p:spPr>
      </p:pic>
      <p:pic>
        <p:nvPicPr>
          <p:cNvPr id="28" name="図 27">
            <a:extLst>
              <a:ext uri="{FF2B5EF4-FFF2-40B4-BE49-F238E27FC236}">
                <a16:creationId xmlns:a16="http://schemas.microsoft.com/office/drawing/2014/main" id="{60D89C1D-5171-4B27-B995-53925CC35850}"/>
              </a:ext>
            </a:extLst>
          </p:cNvPr>
          <p:cNvPicPr>
            <a:picLocks noChangeAspect="1"/>
          </p:cNvPicPr>
          <p:nvPr/>
        </p:nvPicPr>
        <p:blipFill rotWithShape="1">
          <a:blip r:embed="rId17"/>
          <a:srcRect l="13157" t="20404" r="15148" b="22065"/>
          <a:stretch/>
        </p:blipFill>
        <p:spPr>
          <a:xfrm>
            <a:off x="5703292" y="4374914"/>
            <a:ext cx="1150544" cy="321715"/>
          </a:xfrm>
          <a:prstGeom prst="rect">
            <a:avLst/>
          </a:prstGeom>
        </p:spPr>
      </p:pic>
      <p:pic>
        <p:nvPicPr>
          <p:cNvPr id="29" name="Picture 2" descr="https://www.nikkeibp.co.jp/images/houjin/ad/2017/logo/DUAL.png">
            <a:extLst>
              <a:ext uri="{FF2B5EF4-FFF2-40B4-BE49-F238E27FC236}">
                <a16:creationId xmlns:a16="http://schemas.microsoft.com/office/drawing/2014/main" id="{5216DBB0-A590-482A-83A8-E9622CF4869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66080" y="4438040"/>
            <a:ext cx="1229718" cy="227934"/>
          </a:xfrm>
          <a:prstGeom prst="rect">
            <a:avLst/>
          </a:prstGeom>
          <a:noFill/>
          <a:extLst>
            <a:ext uri="{909E8E84-426E-40DD-AFC4-6F175D3DCCD1}">
              <a14:hiddenFill xmlns:a14="http://schemas.microsoft.com/office/drawing/2010/main">
                <a:solidFill>
                  <a:srgbClr val="FFFFFF"/>
                </a:solidFill>
              </a14:hiddenFill>
            </a:ext>
          </a:extLst>
        </p:spPr>
      </p:pic>
      <p:pic>
        <p:nvPicPr>
          <p:cNvPr id="30" name="図 29">
            <a:hlinkClick r:id="rId19"/>
            <a:extLst>
              <a:ext uri="{FF2B5EF4-FFF2-40B4-BE49-F238E27FC236}">
                <a16:creationId xmlns:a16="http://schemas.microsoft.com/office/drawing/2014/main" id="{8DA0B573-BEBB-4682-9153-5DA8FA99D8F1}"/>
              </a:ext>
            </a:extLst>
          </p:cNvPr>
          <p:cNvPicPr>
            <a:picLocks noChangeAspect="1"/>
          </p:cNvPicPr>
          <p:nvPr/>
        </p:nvPicPr>
        <p:blipFill rotWithShape="1">
          <a:blip r:embed="rId20"/>
          <a:srcRect l="57659" t="24297" r="10087" b="23896"/>
          <a:stretch/>
        </p:blipFill>
        <p:spPr>
          <a:xfrm>
            <a:off x="5998452" y="4940193"/>
            <a:ext cx="476313" cy="472539"/>
          </a:xfrm>
          <a:prstGeom prst="rect">
            <a:avLst/>
          </a:prstGeom>
        </p:spPr>
      </p:pic>
      <p:sp>
        <p:nvSpPr>
          <p:cNvPr id="31" name="テキスト ボックス 30">
            <a:extLst>
              <a:ext uri="{FF2B5EF4-FFF2-40B4-BE49-F238E27FC236}">
                <a16:creationId xmlns:a16="http://schemas.microsoft.com/office/drawing/2014/main" id="{FA47E234-497F-49F2-AA7C-5D57245E3470}"/>
              </a:ext>
            </a:extLst>
          </p:cNvPr>
          <p:cNvSpPr txBox="1"/>
          <p:nvPr/>
        </p:nvSpPr>
        <p:spPr>
          <a:xfrm>
            <a:off x="523171" y="289607"/>
            <a:ext cx="3729993" cy="369332"/>
          </a:xfrm>
          <a:prstGeom prst="rect">
            <a:avLst/>
          </a:prstGeom>
          <a:noFill/>
        </p:spPr>
        <p:txBody>
          <a:bodyPr wrap="square" rtlCol="0">
            <a:spAutoFit/>
          </a:bodyPr>
          <a:lstStyle/>
          <a:p>
            <a:r>
              <a:rPr lang="en-US" altLang="ja-JP" dirty="0">
                <a:latin typeface="HGS明朝B" panose="02020800000000000000" pitchFamily="18" charset="-128"/>
                <a:ea typeface="HGS明朝B" panose="02020800000000000000" pitchFamily="18" charset="-128"/>
                <a:cs typeface="Times New Roman" panose="02020603050405020304" pitchFamily="18" charset="0"/>
              </a:rPr>
              <a:t>NikkeiLUXE</a:t>
            </a:r>
            <a:r>
              <a:rPr lang="en-US" altLang="ja-JP" dirty="0">
                <a:latin typeface="HGS明朝B" panose="02020800000000000000" pitchFamily="18" charset="-128"/>
                <a:ea typeface="HGS明朝B" panose="02020800000000000000" pitchFamily="18" charset="-128"/>
              </a:rPr>
              <a:t> </a:t>
            </a:r>
            <a:r>
              <a:rPr lang="ja-JP" altLang="en-US" dirty="0">
                <a:latin typeface="HGS明朝B" panose="02020800000000000000" pitchFamily="18" charset="-128"/>
                <a:ea typeface="HGS明朝B" panose="02020800000000000000" pitchFamily="18" charset="-128"/>
              </a:rPr>
              <a:t>プラットフォーム</a:t>
            </a:r>
          </a:p>
        </p:txBody>
      </p:sp>
      <p:sp>
        <p:nvSpPr>
          <p:cNvPr id="32" name="テキスト ボックス 31">
            <a:extLst>
              <a:ext uri="{FF2B5EF4-FFF2-40B4-BE49-F238E27FC236}">
                <a16:creationId xmlns:a16="http://schemas.microsoft.com/office/drawing/2014/main" id="{9C0ACEBE-DCF6-47A8-9E5A-597AAC5D3A39}"/>
              </a:ext>
            </a:extLst>
          </p:cNvPr>
          <p:cNvSpPr txBox="1"/>
          <p:nvPr/>
        </p:nvSpPr>
        <p:spPr>
          <a:xfrm>
            <a:off x="1594760" y="967394"/>
            <a:ext cx="6022217" cy="430887"/>
          </a:xfrm>
          <a:prstGeom prst="rect">
            <a:avLst/>
          </a:prstGeom>
          <a:noFill/>
        </p:spPr>
        <p:txBody>
          <a:bodyPr wrap="square" rtlCol="0">
            <a:spAutoFit/>
          </a:bodyPr>
          <a:lstStyle/>
          <a:p>
            <a:pPr algn="ctr"/>
            <a:r>
              <a:rPr lang="ja-JP" altLang="en-US" sz="1100" dirty="0">
                <a:latin typeface="HGS明朝B" panose="02020800000000000000" pitchFamily="18" charset="-128"/>
                <a:ea typeface="HGS明朝B" panose="02020800000000000000" pitchFamily="18" charset="-128"/>
              </a:rPr>
              <a:t>日経グループの多種多様なプリント・デジタルメディア・イベント、</a:t>
            </a:r>
            <a:r>
              <a:rPr lang="en-US" altLang="ja-JP" sz="1100" dirty="0">
                <a:latin typeface="HGS明朝B" panose="02020800000000000000" pitchFamily="18" charset="-128"/>
                <a:ea typeface="HGS明朝B" panose="02020800000000000000" pitchFamily="18" charset="-128"/>
              </a:rPr>
              <a:t>SNS</a:t>
            </a:r>
            <a:r>
              <a:rPr lang="ja-JP" altLang="en-US" sz="1100" dirty="0">
                <a:latin typeface="HGS明朝B" panose="02020800000000000000" pitchFamily="18" charset="-128"/>
                <a:ea typeface="HGS明朝B" panose="02020800000000000000" pitchFamily="18" charset="-128"/>
              </a:rPr>
              <a:t>を通じて、</a:t>
            </a:r>
            <a:endParaRPr lang="en-US" altLang="ja-JP" sz="1100" dirty="0">
              <a:latin typeface="HGS明朝B" panose="02020800000000000000" pitchFamily="18" charset="-128"/>
              <a:ea typeface="HGS明朝B" panose="02020800000000000000" pitchFamily="18" charset="-128"/>
            </a:endParaRPr>
          </a:p>
          <a:p>
            <a:pPr algn="ctr"/>
            <a:r>
              <a:rPr lang="ja-JP" altLang="en-US" sz="1100" dirty="0">
                <a:latin typeface="HGS明朝B" panose="02020800000000000000" pitchFamily="18" charset="-128"/>
                <a:ea typeface="HGS明朝B" panose="02020800000000000000" pitchFamily="18" charset="-128"/>
              </a:rPr>
              <a:t>ハイクラスで良質な女性たちにアプローチします。</a:t>
            </a:r>
          </a:p>
        </p:txBody>
      </p:sp>
      <p:sp>
        <p:nvSpPr>
          <p:cNvPr id="2" name="スライド番号プレースホルダー 1">
            <a:extLst>
              <a:ext uri="{FF2B5EF4-FFF2-40B4-BE49-F238E27FC236}">
                <a16:creationId xmlns:a16="http://schemas.microsoft.com/office/drawing/2014/main" id="{F2F03C38-B20F-475D-AB80-D40A527DEF1A}"/>
              </a:ext>
            </a:extLst>
          </p:cNvPr>
          <p:cNvSpPr>
            <a:spLocks noGrp="1"/>
          </p:cNvSpPr>
          <p:nvPr>
            <p:ph type="sldNum" sz="quarter" idx="12"/>
          </p:nvPr>
        </p:nvSpPr>
        <p:spPr/>
        <p:txBody>
          <a:bodyPr/>
          <a:lstStyle/>
          <a:p>
            <a:fld id="{82CE5A90-ABB9-C14A-86CE-4B9DFC0B3A0A}" type="slidenum">
              <a:rPr kumimoji="1" lang="ja-JP" altLang="en-US" smtClean="0"/>
              <a:pPr/>
              <a:t>4</a:t>
            </a:fld>
            <a:endParaRPr kumimoji="1" lang="ja-JP" altLang="en-US" dirty="0"/>
          </a:p>
        </p:txBody>
      </p:sp>
      <p:sp>
        <p:nvSpPr>
          <p:cNvPr id="33" name="Footer Placeholder 2">
            <a:extLst>
              <a:ext uri="{FF2B5EF4-FFF2-40B4-BE49-F238E27FC236}">
                <a16:creationId xmlns:a16="http://schemas.microsoft.com/office/drawing/2014/main" id="{3232EAD9-ACDC-46FE-AE3D-3B805B18CB86}"/>
              </a:ext>
            </a:extLst>
          </p:cNvPr>
          <p:cNvSpPr txBox="1">
            <a:spLocks/>
          </p:cNvSpPr>
          <p:nvPr/>
        </p:nvSpPr>
        <p:spPr>
          <a:xfrm>
            <a:off x="329783" y="6492875"/>
            <a:ext cx="8484433" cy="365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800" dirty="0"/>
              <a:t>This document may contain confidential and proprietary information to Nikkei Business Publications, Inc. Copyright © 2019</a:t>
            </a:r>
            <a:r>
              <a:rPr kumimoji="1" lang="ja-JP" altLang="en-US" sz="800" dirty="0"/>
              <a:t>　</a:t>
            </a:r>
            <a:r>
              <a:rPr kumimoji="1" lang="en-US" altLang="ja-JP" sz="800" dirty="0"/>
              <a:t>Nikkei Business Publications, Inc. All Rights Reserved.</a:t>
            </a:r>
            <a:r>
              <a:rPr kumimoji="1" lang="ja-JP" altLang="en-US" sz="800" dirty="0"/>
              <a:t>　　</a:t>
            </a:r>
          </a:p>
        </p:txBody>
      </p:sp>
    </p:spTree>
    <p:extLst>
      <p:ext uri="{BB962C8B-B14F-4D97-AF65-F5344CB8AC3E}">
        <p14:creationId xmlns:p14="http://schemas.microsoft.com/office/powerpoint/2010/main" val="481212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CDA7049-9001-484B-904B-AF0E99215FC2}"/>
              </a:ext>
            </a:extLst>
          </p:cNvPr>
          <p:cNvSpPr txBox="1"/>
          <p:nvPr/>
        </p:nvSpPr>
        <p:spPr>
          <a:xfrm>
            <a:off x="625144" y="297946"/>
            <a:ext cx="3729993" cy="369332"/>
          </a:xfrm>
          <a:prstGeom prst="rect">
            <a:avLst/>
          </a:prstGeom>
          <a:noFill/>
        </p:spPr>
        <p:txBody>
          <a:bodyPr wrap="square" rtlCol="0">
            <a:spAutoFit/>
          </a:bodyPr>
          <a:lstStyle/>
          <a:p>
            <a:r>
              <a:rPr lang="en-US" altLang="ja-JP" dirty="0">
                <a:latin typeface="Times New Roman" panose="02020603050405020304" pitchFamily="18" charset="0"/>
                <a:cs typeface="Times New Roman" panose="02020603050405020304" pitchFamily="18" charset="0"/>
              </a:rPr>
              <a:t>NikkeiLUXE User Profile</a:t>
            </a:r>
          </a:p>
        </p:txBody>
      </p:sp>
      <p:sp>
        <p:nvSpPr>
          <p:cNvPr id="13" name="テキスト ボックス 12">
            <a:extLst>
              <a:ext uri="{FF2B5EF4-FFF2-40B4-BE49-F238E27FC236}">
                <a16:creationId xmlns:a16="http://schemas.microsoft.com/office/drawing/2014/main" id="{E8924F73-1C35-4B21-A967-89515EC00203}"/>
              </a:ext>
            </a:extLst>
          </p:cNvPr>
          <p:cNvSpPr txBox="1"/>
          <p:nvPr/>
        </p:nvSpPr>
        <p:spPr>
          <a:xfrm>
            <a:off x="7073218" y="90197"/>
            <a:ext cx="1515386" cy="415498"/>
          </a:xfrm>
          <a:prstGeom prst="rect">
            <a:avLst/>
          </a:prstGeom>
          <a:solidFill>
            <a:schemeClr val="bg1"/>
          </a:solidFill>
          <a:ln>
            <a:solidFill>
              <a:schemeClr val="bg1">
                <a:lumMod val="85000"/>
              </a:schemeClr>
            </a:solidFill>
          </a:ln>
        </p:spPr>
        <p:txBody>
          <a:bodyPr wrap="square" rtlCol="0">
            <a:spAutoFit/>
          </a:bodyPr>
          <a:lstStyle/>
          <a:p>
            <a:pPr algn="r"/>
            <a:r>
              <a:rPr lang="en-US" altLang="ja-JP" sz="525" dirty="0">
                <a:latin typeface="游ゴシック" panose="020B0400000000000000" pitchFamily="50" charset="-128"/>
                <a:ea typeface="游ゴシック" panose="020B0400000000000000" pitchFamily="50" charset="-128"/>
              </a:rPr>
              <a:t>NikkeiLUXE</a:t>
            </a:r>
            <a:r>
              <a:rPr lang="ja-JP" altLang="en-US" sz="525" dirty="0">
                <a:latin typeface="游ゴシック" panose="020B0400000000000000" pitchFamily="50" charset="-128"/>
                <a:ea typeface="游ゴシック" panose="020B0400000000000000" pitchFamily="50" charset="-128"/>
              </a:rPr>
              <a:t>読者プロフィール調査</a:t>
            </a:r>
            <a:endParaRPr lang="en-US" altLang="ja-JP" sz="525" dirty="0">
              <a:latin typeface="游ゴシック" panose="020B0400000000000000" pitchFamily="50" charset="-128"/>
              <a:ea typeface="游ゴシック" panose="020B0400000000000000" pitchFamily="50" charset="-128"/>
            </a:endParaRPr>
          </a:p>
          <a:p>
            <a:pPr algn="r"/>
            <a:r>
              <a:rPr lang="ja-JP" altLang="en-US" sz="525" dirty="0">
                <a:latin typeface="游ゴシック" panose="020B0400000000000000" pitchFamily="50" charset="-128"/>
                <a:ea typeface="游ゴシック" panose="020B0400000000000000" pitchFamily="50" charset="-128"/>
              </a:rPr>
              <a:t>調査機関：日経</a:t>
            </a:r>
            <a:r>
              <a:rPr lang="en-US" altLang="ja-JP" sz="525" dirty="0">
                <a:latin typeface="游ゴシック" panose="020B0400000000000000" pitchFamily="50" charset="-128"/>
                <a:ea typeface="游ゴシック" panose="020B0400000000000000" pitchFamily="50" charset="-128"/>
              </a:rPr>
              <a:t>BP</a:t>
            </a:r>
            <a:r>
              <a:rPr lang="ja-JP" altLang="en-US" sz="525" dirty="0">
                <a:latin typeface="游ゴシック" panose="020B0400000000000000" pitchFamily="50" charset="-128"/>
                <a:ea typeface="游ゴシック" panose="020B0400000000000000" pitchFamily="50" charset="-128"/>
              </a:rPr>
              <a:t>コンサルティング</a:t>
            </a:r>
            <a:endParaRPr lang="en-US" altLang="ja-JP" sz="525" dirty="0">
              <a:latin typeface="游ゴシック" panose="020B0400000000000000" pitchFamily="50" charset="-128"/>
              <a:ea typeface="游ゴシック" panose="020B0400000000000000" pitchFamily="50" charset="-128"/>
            </a:endParaRPr>
          </a:p>
          <a:p>
            <a:pPr algn="r"/>
            <a:r>
              <a:rPr lang="ja-JP" altLang="en-US" sz="525" dirty="0">
                <a:latin typeface="游ゴシック" panose="020B0400000000000000" pitchFamily="50" charset="-128"/>
                <a:ea typeface="游ゴシック" panose="020B0400000000000000" pitchFamily="50" charset="-128"/>
              </a:rPr>
              <a:t>調査期間：</a:t>
            </a:r>
            <a:r>
              <a:rPr lang="en-US" altLang="ja-JP" sz="525" dirty="0">
                <a:latin typeface="游ゴシック" panose="020B0400000000000000" pitchFamily="50" charset="-128"/>
                <a:ea typeface="游ゴシック" panose="020B0400000000000000" pitchFamily="50" charset="-128"/>
              </a:rPr>
              <a:t>2018</a:t>
            </a:r>
            <a:r>
              <a:rPr lang="ja-JP" altLang="en-US" sz="525" dirty="0">
                <a:latin typeface="游ゴシック" panose="020B0400000000000000" pitchFamily="50" charset="-128"/>
                <a:ea typeface="游ゴシック" panose="020B0400000000000000" pitchFamily="50" charset="-128"/>
              </a:rPr>
              <a:t>年</a:t>
            </a:r>
            <a:r>
              <a:rPr lang="en-US" altLang="ja-JP" sz="525" dirty="0">
                <a:latin typeface="游ゴシック" panose="020B0400000000000000" pitchFamily="50" charset="-128"/>
                <a:ea typeface="游ゴシック" panose="020B0400000000000000" pitchFamily="50" charset="-128"/>
              </a:rPr>
              <a:t>2</a:t>
            </a:r>
            <a:r>
              <a:rPr lang="ja-JP" altLang="en-US" sz="525" dirty="0">
                <a:latin typeface="游ゴシック" panose="020B0400000000000000" pitchFamily="50" charset="-128"/>
                <a:ea typeface="游ゴシック" panose="020B0400000000000000" pitchFamily="50" charset="-128"/>
              </a:rPr>
              <a:t>月</a:t>
            </a:r>
            <a:r>
              <a:rPr lang="en-US" altLang="ja-JP" sz="525" dirty="0">
                <a:latin typeface="游ゴシック" panose="020B0400000000000000" pitchFamily="50" charset="-128"/>
                <a:ea typeface="游ゴシック" panose="020B0400000000000000" pitchFamily="50" charset="-128"/>
              </a:rPr>
              <a:t>16</a:t>
            </a:r>
            <a:r>
              <a:rPr lang="ja-JP" altLang="en-US" sz="525" dirty="0">
                <a:latin typeface="游ゴシック" panose="020B0400000000000000" pitchFamily="50" charset="-128"/>
                <a:ea typeface="游ゴシック" panose="020B0400000000000000" pitchFamily="50" charset="-128"/>
              </a:rPr>
              <a:t>日～</a:t>
            </a:r>
            <a:r>
              <a:rPr lang="en-US" altLang="ja-JP" sz="525" dirty="0">
                <a:latin typeface="游ゴシック" panose="020B0400000000000000" pitchFamily="50" charset="-128"/>
                <a:ea typeface="游ゴシック" panose="020B0400000000000000" pitchFamily="50" charset="-128"/>
              </a:rPr>
              <a:t>20</a:t>
            </a:r>
            <a:r>
              <a:rPr lang="ja-JP" altLang="en-US" sz="525" dirty="0">
                <a:latin typeface="游ゴシック" panose="020B0400000000000000" pitchFamily="50" charset="-128"/>
                <a:ea typeface="游ゴシック" panose="020B0400000000000000" pitchFamily="50" charset="-128"/>
              </a:rPr>
              <a:t>日</a:t>
            </a:r>
            <a:endParaRPr lang="en-US" altLang="ja-JP" sz="525" dirty="0">
              <a:latin typeface="游ゴシック" panose="020B0400000000000000" pitchFamily="50" charset="-128"/>
              <a:ea typeface="游ゴシック" panose="020B0400000000000000" pitchFamily="50" charset="-128"/>
            </a:endParaRPr>
          </a:p>
          <a:p>
            <a:pPr algn="r"/>
            <a:r>
              <a:rPr lang="ja-JP" altLang="en-US" sz="525" dirty="0">
                <a:latin typeface="游ゴシック" panose="020B0400000000000000" pitchFamily="50" charset="-128"/>
                <a:ea typeface="游ゴシック" panose="020B0400000000000000" pitchFamily="50" charset="-128"/>
              </a:rPr>
              <a:t>回答者数：</a:t>
            </a:r>
            <a:r>
              <a:rPr lang="en-US" altLang="ja-JP" sz="525" dirty="0">
                <a:latin typeface="游ゴシック" panose="020B0400000000000000" pitchFamily="50" charset="-128"/>
                <a:ea typeface="游ゴシック" panose="020B0400000000000000" pitchFamily="50" charset="-128"/>
              </a:rPr>
              <a:t>320</a:t>
            </a:r>
            <a:r>
              <a:rPr lang="ja-JP" altLang="en-US" sz="525" dirty="0">
                <a:latin typeface="游ゴシック" panose="020B0400000000000000" pitchFamily="50" charset="-128"/>
                <a:ea typeface="游ゴシック" panose="020B0400000000000000" pitchFamily="50" charset="-128"/>
              </a:rPr>
              <a:t>件</a:t>
            </a:r>
          </a:p>
        </p:txBody>
      </p:sp>
      <p:sp>
        <p:nvSpPr>
          <p:cNvPr id="15" name="吹き出し: 右矢印 14">
            <a:extLst>
              <a:ext uri="{FF2B5EF4-FFF2-40B4-BE49-F238E27FC236}">
                <a16:creationId xmlns:a16="http://schemas.microsoft.com/office/drawing/2014/main" id="{9D3F2732-1C31-49FD-A10C-2EB0BCE1429F}"/>
              </a:ext>
            </a:extLst>
          </p:cNvPr>
          <p:cNvSpPr/>
          <p:nvPr/>
        </p:nvSpPr>
        <p:spPr>
          <a:xfrm>
            <a:off x="4514738" y="1571887"/>
            <a:ext cx="3104319" cy="876873"/>
          </a:xfrm>
          <a:prstGeom prst="rightArrowCallout">
            <a:avLst>
              <a:gd name="adj1" fmla="val 18878"/>
              <a:gd name="adj2" fmla="val 16255"/>
              <a:gd name="adj3" fmla="val 18148"/>
              <a:gd name="adj4" fmla="val 90048"/>
            </a:avLst>
          </a:prstGeom>
          <a:solidFill>
            <a:srgbClr val="C1BB9B"/>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6" name="吹き出し: 右矢印 15">
            <a:extLst>
              <a:ext uri="{FF2B5EF4-FFF2-40B4-BE49-F238E27FC236}">
                <a16:creationId xmlns:a16="http://schemas.microsoft.com/office/drawing/2014/main" id="{56C28ACE-B764-47F8-B273-1E25C610DBFA}"/>
              </a:ext>
            </a:extLst>
          </p:cNvPr>
          <p:cNvSpPr/>
          <p:nvPr/>
        </p:nvSpPr>
        <p:spPr>
          <a:xfrm>
            <a:off x="4820847" y="4204566"/>
            <a:ext cx="2918422" cy="908437"/>
          </a:xfrm>
          <a:prstGeom prst="rightArrowCallout">
            <a:avLst>
              <a:gd name="adj1" fmla="val 18878"/>
              <a:gd name="adj2" fmla="val 16255"/>
              <a:gd name="adj3" fmla="val 18148"/>
              <a:gd name="adj4" fmla="val 90048"/>
            </a:avLst>
          </a:prstGeom>
          <a:solidFill>
            <a:srgbClr val="C1BB9B"/>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7" name="吹き出し: 右矢印 16">
            <a:extLst>
              <a:ext uri="{FF2B5EF4-FFF2-40B4-BE49-F238E27FC236}">
                <a16:creationId xmlns:a16="http://schemas.microsoft.com/office/drawing/2014/main" id="{BC6BB4B7-BDA6-4B32-8D49-9905799826E8}"/>
              </a:ext>
            </a:extLst>
          </p:cNvPr>
          <p:cNvSpPr/>
          <p:nvPr/>
        </p:nvSpPr>
        <p:spPr>
          <a:xfrm>
            <a:off x="656925" y="4112879"/>
            <a:ext cx="3053683" cy="1000124"/>
          </a:xfrm>
          <a:prstGeom prst="rightArrowCallout">
            <a:avLst>
              <a:gd name="adj1" fmla="val 17040"/>
              <a:gd name="adj2" fmla="val 13342"/>
              <a:gd name="adj3" fmla="val 19067"/>
              <a:gd name="adj4" fmla="val 89581"/>
            </a:avLst>
          </a:prstGeom>
          <a:solidFill>
            <a:srgbClr val="C1BB9B"/>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aphicFrame>
        <p:nvGraphicFramePr>
          <p:cNvPr id="20" name="表 19">
            <a:extLst>
              <a:ext uri="{FF2B5EF4-FFF2-40B4-BE49-F238E27FC236}">
                <a16:creationId xmlns:a16="http://schemas.microsoft.com/office/drawing/2014/main" id="{7AF5D915-EDA3-426B-9EA5-B30E97CB8F63}"/>
              </a:ext>
            </a:extLst>
          </p:cNvPr>
          <p:cNvGraphicFramePr>
            <a:graphicFrameLocks noGrp="1"/>
          </p:cNvGraphicFramePr>
          <p:nvPr>
            <p:extLst>
              <p:ext uri="{D42A27DB-BD31-4B8C-83A1-F6EECF244321}">
                <p14:modId xmlns:p14="http://schemas.microsoft.com/office/powerpoint/2010/main" val="668257192"/>
              </p:ext>
            </p:extLst>
          </p:nvPr>
        </p:nvGraphicFramePr>
        <p:xfrm>
          <a:off x="696082" y="1277966"/>
          <a:ext cx="1248277" cy="732357"/>
        </p:xfrm>
        <a:graphic>
          <a:graphicData uri="http://schemas.openxmlformats.org/drawingml/2006/table">
            <a:tbl>
              <a:tblPr/>
              <a:tblGrid>
                <a:gridCol w="834620">
                  <a:extLst>
                    <a:ext uri="{9D8B030D-6E8A-4147-A177-3AD203B41FA5}">
                      <a16:colId xmlns:a16="http://schemas.microsoft.com/office/drawing/2014/main" val="2887474700"/>
                    </a:ext>
                  </a:extLst>
                </a:gridCol>
                <a:gridCol w="413657">
                  <a:extLst>
                    <a:ext uri="{9D8B030D-6E8A-4147-A177-3AD203B41FA5}">
                      <a16:colId xmlns:a16="http://schemas.microsoft.com/office/drawing/2014/main" val="2866566432"/>
                    </a:ext>
                  </a:extLst>
                </a:gridCol>
              </a:tblGrid>
              <a:tr h="244119">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▼男女比</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ja-JP" altLang="en-US" sz="900" u="none" strike="noStrike" dirty="0">
                          <a:effectLst/>
                          <a:latin typeface="HGS明朝B" panose="02020800000000000000" pitchFamily="18" charset="-128"/>
                          <a:ea typeface="HGS明朝B" panose="02020800000000000000" pitchFamily="18" charset="-128"/>
                          <a:cs typeface="Times New Roman" panose="02020603050405020304" pitchFamily="18" charset="0"/>
                        </a:rPr>
                        <a:t>％</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endParaRP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5530264"/>
                  </a:ext>
                </a:extLst>
              </a:tr>
              <a:tr h="244119">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男性</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7.3</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12700" cap="flat" cmpd="sng" algn="ctr">
                      <a:solidFill>
                        <a:sysClr val="windowText" lastClr="000000"/>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137152"/>
                  </a:ext>
                </a:extLst>
              </a:tr>
              <a:tr h="244119">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女性</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92.7</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0150322"/>
                  </a:ext>
                </a:extLst>
              </a:tr>
            </a:tbl>
          </a:graphicData>
        </a:graphic>
      </p:graphicFrame>
      <p:graphicFrame>
        <p:nvGraphicFramePr>
          <p:cNvPr id="21" name="表 20">
            <a:extLst>
              <a:ext uri="{FF2B5EF4-FFF2-40B4-BE49-F238E27FC236}">
                <a16:creationId xmlns:a16="http://schemas.microsoft.com/office/drawing/2014/main" id="{EE87FD3F-40BA-4A3A-9B35-D64BDD3FEEDE}"/>
              </a:ext>
            </a:extLst>
          </p:cNvPr>
          <p:cNvGraphicFramePr>
            <a:graphicFrameLocks noGrp="1"/>
          </p:cNvGraphicFramePr>
          <p:nvPr>
            <p:extLst>
              <p:ext uri="{D42A27DB-BD31-4B8C-83A1-F6EECF244321}">
                <p14:modId xmlns:p14="http://schemas.microsoft.com/office/powerpoint/2010/main" val="332646009"/>
              </p:ext>
            </p:extLst>
          </p:nvPr>
        </p:nvGraphicFramePr>
        <p:xfrm>
          <a:off x="2335403" y="1281816"/>
          <a:ext cx="1706576" cy="1237243"/>
        </p:xfrm>
        <a:graphic>
          <a:graphicData uri="http://schemas.openxmlformats.org/drawingml/2006/table">
            <a:tbl>
              <a:tblPr/>
              <a:tblGrid>
                <a:gridCol w="1245627">
                  <a:extLst>
                    <a:ext uri="{9D8B030D-6E8A-4147-A177-3AD203B41FA5}">
                      <a16:colId xmlns:a16="http://schemas.microsoft.com/office/drawing/2014/main" val="2887474700"/>
                    </a:ext>
                  </a:extLst>
                </a:gridCol>
                <a:gridCol w="460949">
                  <a:extLst>
                    <a:ext uri="{9D8B030D-6E8A-4147-A177-3AD203B41FA5}">
                      <a16:colId xmlns:a16="http://schemas.microsoft.com/office/drawing/2014/main" val="2866566432"/>
                    </a:ext>
                  </a:extLst>
                </a:gridCol>
              </a:tblGrid>
              <a:tr h="176749">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▼年齢</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ja-JP" altLang="en-US" sz="900" u="none" strike="noStrike" dirty="0">
                          <a:effectLst/>
                          <a:latin typeface="HGS明朝B" panose="02020800000000000000" pitchFamily="18" charset="-128"/>
                          <a:ea typeface="HGS明朝B" panose="02020800000000000000" pitchFamily="18" charset="-128"/>
                          <a:cs typeface="Times New Roman" panose="02020603050405020304" pitchFamily="18" charset="0"/>
                        </a:rPr>
                        <a:t>％</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endParaRP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5530264"/>
                  </a:ext>
                </a:extLst>
              </a:tr>
              <a:tr h="176749">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20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代</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0.1</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12700" cap="flat" cmpd="sng" algn="ctr">
                      <a:solidFill>
                        <a:sysClr val="windowText" lastClr="000000"/>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137152"/>
                  </a:ext>
                </a:extLst>
              </a:tr>
              <a:tr h="176749">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20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代</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3.9</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8781658"/>
                  </a:ext>
                </a:extLst>
              </a:tr>
              <a:tr h="176749">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30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代</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20.1</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7990668"/>
                  </a:ext>
                </a:extLst>
              </a:tr>
              <a:tr h="176749">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40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代</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41.0</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0079273"/>
                  </a:ext>
                </a:extLst>
              </a:tr>
              <a:tr h="176749">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50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代</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28.1</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5777288"/>
                  </a:ext>
                </a:extLst>
              </a:tr>
              <a:tr h="176749">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60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代～</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6.8</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4146284"/>
                  </a:ext>
                </a:extLst>
              </a:tr>
            </a:tbl>
          </a:graphicData>
        </a:graphic>
      </p:graphicFrame>
      <p:graphicFrame>
        <p:nvGraphicFramePr>
          <p:cNvPr id="22" name="表 21">
            <a:extLst>
              <a:ext uri="{FF2B5EF4-FFF2-40B4-BE49-F238E27FC236}">
                <a16:creationId xmlns:a16="http://schemas.microsoft.com/office/drawing/2014/main" id="{93C864D8-2FAC-470F-A5D3-8FD450AC7645}"/>
              </a:ext>
            </a:extLst>
          </p:cNvPr>
          <p:cNvGraphicFramePr>
            <a:graphicFrameLocks noGrp="1"/>
          </p:cNvGraphicFramePr>
          <p:nvPr>
            <p:extLst>
              <p:ext uri="{D42A27DB-BD31-4B8C-83A1-F6EECF244321}">
                <p14:modId xmlns:p14="http://schemas.microsoft.com/office/powerpoint/2010/main" val="1794723559"/>
              </p:ext>
            </p:extLst>
          </p:nvPr>
        </p:nvGraphicFramePr>
        <p:xfrm>
          <a:off x="4572000" y="1237785"/>
          <a:ext cx="2574298" cy="1693117"/>
        </p:xfrm>
        <a:graphic>
          <a:graphicData uri="http://schemas.openxmlformats.org/drawingml/2006/table">
            <a:tbl>
              <a:tblPr/>
              <a:tblGrid>
                <a:gridCol w="1719583">
                  <a:extLst>
                    <a:ext uri="{9D8B030D-6E8A-4147-A177-3AD203B41FA5}">
                      <a16:colId xmlns:a16="http://schemas.microsoft.com/office/drawing/2014/main" val="2887474700"/>
                    </a:ext>
                  </a:extLst>
                </a:gridCol>
                <a:gridCol w="854715">
                  <a:extLst>
                    <a:ext uri="{9D8B030D-6E8A-4147-A177-3AD203B41FA5}">
                      <a16:colId xmlns:a16="http://schemas.microsoft.com/office/drawing/2014/main" val="2866566432"/>
                    </a:ext>
                  </a:extLst>
                </a:gridCol>
              </a:tblGrid>
              <a:tr h="263259">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▼役職</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ja-JP" altLang="en-US" sz="900" u="none" strike="noStrike" dirty="0">
                          <a:effectLst/>
                          <a:latin typeface="HGS明朝B" panose="02020800000000000000" pitchFamily="18" charset="-128"/>
                          <a:ea typeface="HGS明朝B" panose="02020800000000000000" pitchFamily="18" charset="-128"/>
                          <a:cs typeface="Times New Roman" panose="02020603050405020304" pitchFamily="18" charset="0"/>
                        </a:rPr>
                        <a:t>％</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endParaRP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5530264"/>
                  </a:ext>
                </a:extLst>
              </a:tr>
              <a:tr h="299848">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endParaRPr>
                    </a:p>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経営層</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8.3</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12700" cap="flat" cmpd="sng" algn="ctr">
                      <a:solidFill>
                        <a:sysClr val="windowText" lastClr="000000"/>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137152"/>
                  </a:ext>
                </a:extLst>
              </a:tr>
              <a:tr h="161430">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本部長クラス</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0.5</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8781658"/>
                  </a:ext>
                </a:extLst>
              </a:tr>
              <a:tr h="161430">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部長クラス</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5.5</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7990668"/>
                  </a:ext>
                </a:extLst>
              </a:tr>
              <a:tr h="161430">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課長クラス</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10.7</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0079273"/>
                  </a:ext>
                </a:extLst>
              </a:tr>
              <a:tr h="161430">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主任</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係長クラス</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14.3</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5777288"/>
                  </a:ext>
                </a:extLst>
              </a:tr>
              <a:tr h="161430">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一般社員</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38.6</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4146284"/>
                  </a:ext>
                </a:extLst>
              </a:tr>
              <a:tr h="161430">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派遣社員</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契約社員</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5.9</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8656379"/>
                  </a:ext>
                </a:extLst>
              </a:tr>
              <a:tr h="161430">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その他</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16.1</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5472202"/>
                  </a:ext>
                </a:extLst>
              </a:tr>
            </a:tbl>
          </a:graphicData>
        </a:graphic>
      </p:graphicFrame>
      <p:graphicFrame>
        <p:nvGraphicFramePr>
          <p:cNvPr id="23" name="表 22">
            <a:extLst>
              <a:ext uri="{FF2B5EF4-FFF2-40B4-BE49-F238E27FC236}">
                <a16:creationId xmlns:a16="http://schemas.microsoft.com/office/drawing/2014/main" id="{130E23F1-EBFD-41B4-8681-D578B37FBBAD}"/>
              </a:ext>
            </a:extLst>
          </p:cNvPr>
          <p:cNvGraphicFramePr>
            <a:graphicFrameLocks noGrp="1"/>
          </p:cNvGraphicFramePr>
          <p:nvPr>
            <p:extLst>
              <p:ext uri="{D42A27DB-BD31-4B8C-83A1-F6EECF244321}">
                <p14:modId xmlns:p14="http://schemas.microsoft.com/office/powerpoint/2010/main" val="1121865876"/>
              </p:ext>
            </p:extLst>
          </p:nvPr>
        </p:nvGraphicFramePr>
        <p:xfrm>
          <a:off x="764748" y="3457439"/>
          <a:ext cx="2468783" cy="1630443"/>
        </p:xfrm>
        <a:graphic>
          <a:graphicData uri="http://schemas.openxmlformats.org/drawingml/2006/table">
            <a:tbl>
              <a:tblPr/>
              <a:tblGrid>
                <a:gridCol w="1871813">
                  <a:extLst>
                    <a:ext uri="{9D8B030D-6E8A-4147-A177-3AD203B41FA5}">
                      <a16:colId xmlns:a16="http://schemas.microsoft.com/office/drawing/2014/main" val="2887474700"/>
                    </a:ext>
                  </a:extLst>
                </a:gridCol>
                <a:gridCol w="596970">
                  <a:extLst>
                    <a:ext uri="{9D8B030D-6E8A-4147-A177-3AD203B41FA5}">
                      <a16:colId xmlns:a16="http://schemas.microsoft.com/office/drawing/2014/main" val="2866566432"/>
                    </a:ext>
                  </a:extLst>
                </a:gridCol>
              </a:tblGrid>
              <a:tr h="223252">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▼個人年収</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ja-JP" altLang="en-US" sz="900" u="none" strike="noStrike" dirty="0">
                          <a:effectLst/>
                          <a:latin typeface="HGS明朝B" panose="02020800000000000000" pitchFamily="18" charset="-128"/>
                          <a:ea typeface="HGS明朝B" panose="02020800000000000000" pitchFamily="18" charset="-128"/>
                          <a:cs typeface="Times New Roman" panose="02020603050405020304" pitchFamily="18" charset="0"/>
                        </a:rPr>
                        <a:t>％</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endParaRP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5530264"/>
                  </a:ext>
                </a:extLst>
              </a:tr>
              <a:tr h="151081">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400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万円</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44.8</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12700" cap="flat" cmpd="sng" algn="ctr">
                      <a:solidFill>
                        <a:sysClr val="windowText" lastClr="000000"/>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8781658"/>
                  </a:ext>
                </a:extLst>
              </a:tr>
              <a:tr h="151081">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400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600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万円</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14.0</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7990668"/>
                  </a:ext>
                </a:extLst>
              </a:tr>
              <a:tr h="151081">
                <a:tc>
                  <a:txBody>
                    <a:body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600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800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万円</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19.2</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5631460"/>
                  </a:ext>
                </a:extLst>
              </a:tr>
              <a:tr h="151081">
                <a:tc>
                  <a:txBody>
                    <a:body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800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1,000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万円</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10.7</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3439198"/>
                  </a:ext>
                </a:extLst>
              </a:tr>
              <a:tr h="151081">
                <a:tc>
                  <a:txBody>
                    <a:body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1,000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1,500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万円</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8.2</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6526972"/>
                  </a:ext>
                </a:extLst>
              </a:tr>
              <a:tr h="198543">
                <a:tc>
                  <a:txBody>
                    <a:body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1,500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2,000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万円</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1.7</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9155362"/>
                  </a:ext>
                </a:extLst>
              </a:tr>
              <a:tr h="151081">
                <a:tc>
                  <a:txBody>
                    <a:body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2,000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2,500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万円</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0.6</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8413350"/>
                  </a:ext>
                </a:extLst>
              </a:tr>
              <a:tr h="151081">
                <a:tc>
                  <a:txBody>
                    <a:body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2,500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3,000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万円</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0.2</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1582646"/>
                  </a:ext>
                </a:extLst>
              </a:tr>
              <a:tr h="151081">
                <a:tc>
                  <a:txBody>
                    <a:body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3,000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万円～</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0.6</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7200953"/>
                  </a:ext>
                </a:extLst>
              </a:tr>
            </a:tbl>
          </a:graphicData>
        </a:graphic>
      </p:graphicFrame>
      <p:graphicFrame>
        <p:nvGraphicFramePr>
          <p:cNvPr id="24" name="表 23">
            <a:extLst>
              <a:ext uri="{FF2B5EF4-FFF2-40B4-BE49-F238E27FC236}">
                <a16:creationId xmlns:a16="http://schemas.microsoft.com/office/drawing/2014/main" id="{7DA4F615-8350-440E-A291-FE0D266CEE12}"/>
              </a:ext>
            </a:extLst>
          </p:cNvPr>
          <p:cNvGraphicFramePr>
            <a:graphicFrameLocks noGrp="1"/>
          </p:cNvGraphicFramePr>
          <p:nvPr>
            <p:extLst>
              <p:ext uri="{D42A27DB-BD31-4B8C-83A1-F6EECF244321}">
                <p14:modId xmlns:p14="http://schemas.microsoft.com/office/powerpoint/2010/main" val="312448736"/>
              </p:ext>
            </p:extLst>
          </p:nvPr>
        </p:nvGraphicFramePr>
        <p:xfrm>
          <a:off x="4946540" y="3457439"/>
          <a:ext cx="2318625" cy="1630439"/>
        </p:xfrm>
        <a:graphic>
          <a:graphicData uri="http://schemas.openxmlformats.org/drawingml/2006/table">
            <a:tbl>
              <a:tblPr/>
              <a:tblGrid>
                <a:gridCol w="1739356">
                  <a:extLst>
                    <a:ext uri="{9D8B030D-6E8A-4147-A177-3AD203B41FA5}">
                      <a16:colId xmlns:a16="http://schemas.microsoft.com/office/drawing/2014/main" val="2887474700"/>
                    </a:ext>
                  </a:extLst>
                </a:gridCol>
                <a:gridCol w="579269">
                  <a:extLst>
                    <a:ext uri="{9D8B030D-6E8A-4147-A177-3AD203B41FA5}">
                      <a16:colId xmlns:a16="http://schemas.microsoft.com/office/drawing/2014/main" val="2866566432"/>
                    </a:ext>
                  </a:extLst>
                </a:gridCol>
              </a:tblGrid>
              <a:tr h="220511">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▼世帯年収</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ja-JP" altLang="en-US" sz="900" u="none" strike="noStrike" dirty="0">
                          <a:effectLst/>
                          <a:latin typeface="HGS明朝B" panose="02020800000000000000" pitchFamily="18" charset="-128"/>
                          <a:ea typeface="HGS明朝B" panose="02020800000000000000" pitchFamily="18" charset="-128"/>
                          <a:cs typeface="Times New Roman" panose="02020603050405020304" pitchFamily="18" charset="0"/>
                        </a:rPr>
                        <a:t>％　</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endParaRP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5530264"/>
                  </a:ext>
                </a:extLst>
              </a:tr>
              <a:tr h="176241">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400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万円</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15.1</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12700" cap="flat" cmpd="sng" algn="ctr">
                      <a:solidFill>
                        <a:sysClr val="windowText" lastClr="000000"/>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137152"/>
                  </a:ext>
                </a:extLst>
              </a:tr>
              <a:tr h="176241">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400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600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万円</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endParaRP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17.6</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8781658"/>
                  </a:ext>
                </a:extLst>
              </a:tr>
              <a:tr h="176241">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600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800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万円</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16.2</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7990668"/>
                  </a:ext>
                </a:extLst>
              </a:tr>
              <a:tr h="176241">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800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1000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万円</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14.5</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0079273"/>
                  </a:ext>
                </a:extLst>
              </a:tr>
              <a:tr h="176241">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1000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1200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万円</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11.5</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5777288"/>
                  </a:ext>
                </a:extLst>
              </a:tr>
              <a:tr h="176241">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1200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1500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万円</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9.1</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4146284"/>
                  </a:ext>
                </a:extLst>
              </a:tr>
              <a:tr h="176241">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1500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2000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万円</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8.5</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8656379"/>
                  </a:ext>
                </a:extLst>
              </a:tr>
              <a:tr h="176241">
                <a:tc>
                  <a:txBody>
                    <a:bodyPr/>
                    <a:lstStyle/>
                    <a:p>
                      <a:pPr algn="l" fontAlgn="t"/>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　</a:t>
                      </a:r>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2000</a:t>
                      </a:r>
                      <a:r>
                        <a:rPr lang="ja-JP" altLang="en-US"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万円～</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rPr>
                        <a:t>7.4</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2148630"/>
                  </a:ext>
                </a:extLst>
              </a:tr>
            </a:tbl>
          </a:graphicData>
        </a:graphic>
      </p:graphicFrame>
      <p:sp>
        <p:nvSpPr>
          <p:cNvPr id="25" name="テキスト ボックス 24">
            <a:extLst>
              <a:ext uri="{FF2B5EF4-FFF2-40B4-BE49-F238E27FC236}">
                <a16:creationId xmlns:a16="http://schemas.microsoft.com/office/drawing/2014/main" id="{1714E468-C170-4856-82A2-AD6113614ECA}"/>
              </a:ext>
            </a:extLst>
          </p:cNvPr>
          <p:cNvSpPr txBox="1"/>
          <p:nvPr/>
        </p:nvSpPr>
        <p:spPr>
          <a:xfrm>
            <a:off x="3674332" y="4441989"/>
            <a:ext cx="1186626" cy="400110"/>
          </a:xfrm>
          <a:prstGeom prst="rect">
            <a:avLst/>
          </a:prstGeom>
          <a:noFill/>
        </p:spPr>
        <p:txBody>
          <a:bodyPr wrap="square" rtlCol="0">
            <a:spAutoFit/>
          </a:bodyPr>
          <a:lstStyle/>
          <a:p>
            <a:r>
              <a:rPr lang="ja-JP" altLang="en-US" sz="1000" dirty="0">
                <a:latin typeface="HGS明朝B" panose="02020800000000000000" pitchFamily="18" charset="-128"/>
                <a:ea typeface="HGS明朝B" panose="02020800000000000000" pitchFamily="18" charset="-128"/>
              </a:rPr>
              <a:t>▼</a:t>
            </a:r>
            <a:r>
              <a:rPr lang="en-US" altLang="ja-JP" sz="1000" dirty="0">
                <a:latin typeface="HGS明朝B" panose="02020800000000000000" pitchFamily="18" charset="-128"/>
                <a:ea typeface="HGS明朝B" panose="02020800000000000000" pitchFamily="18" charset="-128"/>
              </a:rPr>
              <a:t>800</a:t>
            </a:r>
            <a:r>
              <a:rPr lang="ja-JP" altLang="en-US" sz="1000" dirty="0">
                <a:latin typeface="HGS明朝B" panose="02020800000000000000" pitchFamily="18" charset="-128"/>
                <a:ea typeface="HGS明朝B" panose="02020800000000000000" pitchFamily="18" charset="-128"/>
              </a:rPr>
              <a:t>万円以上</a:t>
            </a:r>
            <a:endParaRPr lang="en-US" altLang="ja-JP" sz="1000" dirty="0">
              <a:latin typeface="HGS明朝B" panose="02020800000000000000" pitchFamily="18" charset="-128"/>
              <a:ea typeface="HGS明朝B" panose="02020800000000000000" pitchFamily="18" charset="-128"/>
            </a:endParaRPr>
          </a:p>
          <a:p>
            <a:r>
              <a:rPr lang="ja-JP" altLang="en-US" sz="1000" dirty="0">
                <a:latin typeface="HGS明朝B" panose="02020800000000000000" pitchFamily="18" charset="-128"/>
                <a:ea typeface="HGS明朝B" panose="02020800000000000000" pitchFamily="18" charset="-128"/>
              </a:rPr>
              <a:t>　</a:t>
            </a:r>
            <a:r>
              <a:rPr lang="en-US" altLang="ja-JP" sz="1000" dirty="0">
                <a:latin typeface="HGS明朝B" panose="02020800000000000000" pitchFamily="18" charset="-128"/>
                <a:ea typeface="HGS明朝B" panose="02020800000000000000" pitchFamily="18" charset="-128"/>
              </a:rPr>
              <a:t>21.9</a:t>
            </a:r>
            <a:r>
              <a:rPr lang="ja-JP" altLang="en-US" sz="1000" dirty="0">
                <a:latin typeface="HGS明朝B" panose="02020800000000000000" pitchFamily="18" charset="-128"/>
                <a:ea typeface="HGS明朝B" panose="02020800000000000000" pitchFamily="18" charset="-128"/>
              </a:rPr>
              <a:t>％</a:t>
            </a:r>
            <a:endParaRPr lang="en-US" altLang="ja-JP" sz="1000" dirty="0">
              <a:latin typeface="HGS明朝B" panose="02020800000000000000" pitchFamily="18" charset="-128"/>
              <a:ea typeface="HGS明朝B" panose="02020800000000000000" pitchFamily="18" charset="-128"/>
            </a:endParaRPr>
          </a:p>
        </p:txBody>
      </p:sp>
      <p:sp>
        <p:nvSpPr>
          <p:cNvPr id="26" name="テキスト ボックス 25">
            <a:extLst>
              <a:ext uri="{FF2B5EF4-FFF2-40B4-BE49-F238E27FC236}">
                <a16:creationId xmlns:a16="http://schemas.microsoft.com/office/drawing/2014/main" id="{00F0B2A1-E95D-4DE6-996C-1A7D4ADC0C93}"/>
              </a:ext>
            </a:extLst>
          </p:cNvPr>
          <p:cNvSpPr txBox="1"/>
          <p:nvPr/>
        </p:nvSpPr>
        <p:spPr>
          <a:xfrm>
            <a:off x="7656837" y="4474705"/>
            <a:ext cx="1565799" cy="400110"/>
          </a:xfrm>
          <a:prstGeom prst="rect">
            <a:avLst/>
          </a:prstGeom>
          <a:noFill/>
        </p:spPr>
        <p:txBody>
          <a:bodyPr wrap="square" rtlCol="0">
            <a:spAutoFit/>
          </a:bodyPr>
          <a:lstStyle/>
          <a:p>
            <a:r>
              <a:rPr lang="ja-JP" altLang="en-US" sz="1000" dirty="0">
                <a:latin typeface="HGS明朝B" panose="02020800000000000000" pitchFamily="18" charset="-128"/>
                <a:ea typeface="HGS明朝B" panose="02020800000000000000" pitchFamily="18" charset="-128"/>
              </a:rPr>
              <a:t>▼</a:t>
            </a:r>
            <a:r>
              <a:rPr lang="en-US" altLang="ja-JP" sz="1000" dirty="0">
                <a:latin typeface="HGS明朝B" panose="02020800000000000000" pitchFamily="18" charset="-128"/>
                <a:ea typeface="HGS明朝B" panose="02020800000000000000" pitchFamily="18" charset="-128"/>
              </a:rPr>
              <a:t>800</a:t>
            </a:r>
            <a:r>
              <a:rPr lang="ja-JP" altLang="en-US" sz="1000" dirty="0">
                <a:latin typeface="HGS明朝B" panose="02020800000000000000" pitchFamily="18" charset="-128"/>
                <a:ea typeface="HGS明朝B" panose="02020800000000000000" pitchFamily="18" charset="-128"/>
              </a:rPr>
              <a:t>万円以上</a:t>
            </a:r>
            <a:endParaRPr lang="en-US" altLang="ja-JP" sz="1000" dirty="0">
              <a:latin typeface="HGS明朝B" panose="02020800000000000000" pitchFamily="18" charset="-128"/>
              <a:ea typeface="HGS明朝B" panose="02020800000000000000" pitchFamily="18" charset="-128"/>
            </a:endParaRPr>
          </a:p>
          <a:p>
            <a:r>
              <a:rPr lang="ja-JP" altLang="en-US" sz="1000" dirty="0">
                <a:latin typeface="HGS明朝B" panose="02020800000000000000" pitchFamily="18" charset="-128"/>
                <a:ea typeface="HGS明朝B" panose="02020800000000000000" pitchFamily="18" charset="-128"/>
              </a:rPr>
              <a:t>　</a:t>
            </a:r>
            <a:r>
              <a:rPr lang="en-US" altLang="ja-JP" sz="1000" dirty="0">
                <a:latin typeface="HGS明朝B" panose="02020800000000000000" pitchFamily="18" charset="-128"/>
                <a:ea typeface="HGS明朝B" panose="02020800000000000000" pitchFamily="18" charset="-128"/>
              </a:rPr>
              <a:t>51.0</a:t>
            </a:r>
            <a:r>
              <a:rPr lang="ja-JP" altLang="en-US" sz="1000" dirty="0">
                <a:latin typeface="HGS明朝B" panose="02020800000000000000" pitchFamily="18" charset="-128"/>
                <a:ea typeface="HGS明朝B" panose="02020800000000000000" pitchFamily="18" charset="-128"/>
              </a:rPr>
              <a:t>％</a:t>
            </a:r>
            <a:endParaRPr lang="en-US" altLang="ja-JP" sz="1000" dirty="0">
              <a:latin typeface="HGS明朝B" panose="02020800000000000000" pitchFamily="18" charset="-128"/>
              <a:ea typeface="HGS明朝B" panose="02020800000000000000" pitchFamily="18" charset="-128"/>
            </a:endParaRPr>
          </a:p>
        </p:txBody>
      </p:sp>
      <p:sp>
        <p:nvSpPr>
          <p:cNvPr id="27" name="テキスト ボックス 26">
            <a:extLst>
              <a:ext uri="{FF2B5EF4-FFF2-40B4-BE49-F238E27FC236}">
                <a16:creationId xmlns:a16="http://schemas.microsoft.com/office/drawing/2014/main" id="{AD65EDD9-38CC-4DBE-B934-ADC053AA6F9D}"/>
              </a:ext>
            </a:extLst>
          </p:cNvPr>
          <p:cNvSpPr txBox="1"/>
          <p:nvPr/>
        </p:nvSpPr>
        <p:spPr>
          <a:xfrm>
            <a:off x="7537955" y="1876513"/>
            <a:ext cx="1354254" cy="553998"/>
          </a:xfrm>
          <a:prstGeom prst="rect">
            <a:avLst/>
          </a:prstGeom>
          <a:noFill/>
        </p:spPr>
        <p:txBody>
          <a:bodyPr wrap="square" rtlCol="0">
            <a:spAutoFit/>
          </a:bodyPr>
          <a:lstStyle/>
          <a:p>
            <a:r>
              <a:rPr lang="ja-JP" altLang="en-US" sz="1000" dirty="0">
                <a:latin typeface="HGS明朝B" panose="02020800000000000000" pitchFamily="18" charset="-128"/>
                <a:ea typeface="HGS明朝B" panose="02020800000000000000" pitchFamily="18" charset="-128"/>
              </a:rPr>
              <a:t>▼役職者</a:t>
            </a:r>
            <a:endParaRPr lang="en-US" altLang="ja-JP" sz="1000" dirty="0">
              <a:latin typeface="HGS明朝B" panose="02020800000000000000" pitchFamily="18" charset="-128"/>
              <a:ea typeface="HGS明朝B" panose="02020800000000000000" pitchFamily="18" charset="-128"/>
            </a:endParaRPr>
          </a:p>
          <a:p>
            <a:r>
              <a:rPr lang="ja-JP" altLang="en-US" sz="1000" dirty="0">
                <a:latin typeface="HGS明朝B" panose="02020800000000000000" pitchFamily="18" charset="-128"/>
                <a:ea typeface="HGS明朝B" panose="02020800000000000000" pitchFamily="18" charset="-128"/>
              </a:rPr>
              <a:t>（主任・係長以上）</a:t>
            </a:r>
            <a:endParaRPr lang="en-US" altLang="ja-JP" sz="1000" dirty="0">
              <a:latin typeface="HGS明朝B" panose="02020800000000000000" pitchFamily="18" charset="-128"/>
              <a:ea typeface="HGS明朝B" panose="02020800000000000000" pitchFamily="18" charset="-128"/>
            </a:endParaRPr>
          </a:p>
          <a:p>
            <a:r>
              <a:rPr lang="ja-JP" altLang="en-US" sz="1000" dirty="0">
                <a:latin typeface="HGS明朝B" panose="02020800000000000000" pitchFamily="18" charset="-128"/>
                <a:ea typeface="HGS明朝B" panose="02020800000000000000" pitchFamily="18" charset="-128"/>
              </a:rPr>
              <a:t>　</a:t>
            </a:r>
            <a:r>
              <a:rPr lang="en-US" altLang="ja-JP" sz="1000" dirty="0">
                <a:latin typeface="HGS明朝B" panose="02020800000000000000" pitchFamily="18" charset="-128"/>
                <a:ea typeface="HGS明朝B" panose="02020800000000000000" pitchFamily="18" charset="-128"/>
              </a:rPr>
              <a:t>39.3</a:t>
            </a:r>
            <a:r>
              <a:rPr lang="ja-JP" altLang="en-US" sz="1000" dirty="0">
                <a:latin typeface="HGS明朝B" panose="02020800000000000000" pitchFamily="18" charset="-128"/>
                <a:ea typeface="HGS明朝B" panose="02020800000000000000" pitchFamily="18" charset="-128"/>
              </a:rPr>
              <a:t>％</a:t>
            </a:r>
            <a:endParaRPr lang="en-US" altLang="ja-JP" sz="1000" dirty="0">
              <a:latin typeface="HGS明朝B" panose="02020800000000000000" pitchFamily="18" charset="-128"/>
              <a:ea typeface="HGS明朝B" panose="02020800000000000000" pitchFamily="18" charset="-128"/>
            </a:endParaRPr>
          </a:p>
        </p:txBody>
      </p:sp>
      <p:sp>
        <p:nvSpPr>
          <p:cNvPr id="2" name="スライド番号プレースホルダー 1">
            <a:extLst>
              <a:ext uri="{FF2B5EF4-FFF2-40B4-BE49-F238E27FC236}">
                <a16:creationId xmlns:a16="http://schemas.microsoft.com/office/drawing/2014/main" id="{0E7D95D5-2DF2-45E5-89F7-E6D3930DC000}"/>
              </a:ext>
            </a:extLst>
          </p:cNvPr>
          <p:cNvSpPr>
            <a:spLocks noGrp="1"/>
          </p:cNvSpPr>
          <p:nvPr>
            <p:ph type="sldNum" sz="quarter" idx="12"/>
          </p:nvPr>
        </p:nvSpPr>
        <p:spPr/>
        <p:txBody>
          <a:bodyPr/>
          <a:lstStyle/>
          <a:p>
            <a:fld id="{82CE5A90-ABB9-C14A-86CE-4B9DFC0B3A0A}" type="slidenum">
              <a:rPr kumimoji="1" lang="ja-JP" altLang="en-US" smtClean="0"/>
              <a:pPr/>
              <a:t>5</a:t>
            </a:fld>
            <a:endParaRPr kumimoji="1" lang="ja-JP" altLang="en-US" dirty="0"/>
          </a:p>
        </p:txBody>
      </p:sp>
      <p:sp>
        <p:nvSpPr>
          <p:cNvPr id="28" name="Footer Placeholder 2">
            <a:extLst>
              <a:ext uri="{FF2B5EF4-FFF2-40B4-BE49-F238E27FC236}">
                <a16:creationId xmlns:a16="http://schemas.microsoft.com/office/drawing/2014/main" id="{992A42E2-7DD8-43E3-A342-596D176C08C7}"/>
              </a:ext>
            </a:extLst>
          </p:cNvPr>
          <p:cNvSpPr txBox="1">
            <a:spLocks/>
          </p:cNvSpPr>
          <p:nvPr/>
        </p:nvSpPr>
        <p:spPr>
          <a:xfrm>
            <a:off x="329783" y="6492875"/>
            <a:ext cx="8484433" cy="365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800" dirty="0"/>
              <a:t>This document may contain confidential and proprietary information to Nikkei Business Publications, Inc. Copyright © 2019</a:t>
            </a:r>
            <a:r>
              <a:rPr kumimoji="1" lang="ja-JP" altLang="en-US" sz="800" dirty="0"/>
              <a:t>　</a:t>
            </a:r>
            <a:r>
              <a:rPr kumimoji="1" lang="en-US" altLang="ja-JP" sz="800" dirty="0"/>
              <a:t>Nikkei Business Publications, Inc. All Rights Reserved.</a:t>
            </a:r>
            <a:r>
              <a:rPr kumimoji="1" lang="ja-JP" altLang="en-US" sz="800" dirty="0"/>
              <a:t>　　</a:t>
            </a:r>
          </a:p>
        </p:txBody>
      </p:sp>
    </p:spTree>
    <p:extLst>
      <p:ext uri="{BB962C8B-B14F-4D97-AF65-F5344CB8AC3E}">
        <p14:creationId xmlns:p14="http://schemas.microsoft.com/office/powerpoint/2010/main" val="1150800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CDA7049-9001-484B-904B-AF0E99215FC2}"/>
              </a:ext>
            </a:extLst>
          </p:cNvPr>
          <p:cNvSpPr txBox="1"/>
          <p:nvPr/>
        </p:nvSpPr>
        <p:spPr>
          <a:xfrm>
            <a:off x="625144" y="297946"/>
            <a:ext cx="3729993" cy="369332"/>
          </a:xfrm>
          <a:prstGeom prst="rect">
            <a:avLst/>
          </a:prstGeom>
          <a:noFill/>
        </p:spPr>
        <p:txBody>
          <a:bodyPr wrap="square" rtlCol="0">
            <a:spAutoFit/>
          </a:bodyPr>
          <a:lstStyle/>
          <a:p>
            <a:r>
              <a:rPr lang="en-US" altLang="ja-JP" dirty="0">
                <a:latin typeface="Times New Roman" panose="02020603050405020304" pitchFamily="18" charset="0"/>
                <a:cs typeface="Times New Roman" panose="02020603050405020304" pitchFamily="18" charset="0"/>
              </a:rPr>
              <a:t>NikkeiLUXE User Profile</a:t>
            </a:r>
          </a:p>
        </p:txBody>
      </p:sp>
      <p:graphicFrame>
        <p:nvGraphicFramePr>
          <p:cNvPr id="9" name="表 8">
            <a:extLst>
              <a:ext uri="{FF2B5EF4-FFF2-40B4-BE49-F238E27FC236}">
                <a16:creationId xmlns:a16="http://schemas.microsoft.com/office/drawing/2014/main" id="{3C454ABF-DB58-4929-9897-2AA4866C28BD}"/>
              </a:ext>
            </a:extLst>
          </p:cNvPr>
          <p:cNvGraphicFramePr>
            <a:graphicFrameLocks noGrp="1"/>
          </p:cNvGraphicFramePr>
          <p:nvPr>
            <p:extLst>
              <p:ext uri="{D42A27DB-BD31-4B8C-83A1-F6EECF244321}">
                <p14:modId xmlns:p14="http://schemas.microsoft.com/office/powerpoint/2010/main" val="2487883618"/>
              </p:ext>
            </p:extLst>
          </p:nvPr>
        </p:nvGraphicFramePr>
        <p:xfrm>
          <a:off x="625145" y="1511244"/>
          <a:ext cx="4074459" cy="1714500"/>
        </p:xfrm>
        <a:graphic>
          <a:graphicData uri="http://schemas.openxmlformats.org/drawingml/2006/table">
            <a:tbl>
              <a:tblPr/>
              <a:tblGrid>
                <a:gridCol w="3717050">
                  <a:extLst>
                    <a:ext uri="{9D8B030D-6E8A-4147-A177-3AD203B41FA5}">
                      <a16:colId xmlns:a16="http://schemas.microsoft.com/office/drawing/2014/main" val="329046374"/>
                    </a:ext>
                  </a:extLst>
                </a:gridCol>
                <a:gridCol w="357409">
                  <a:extLst>
                    <a:ext uri="{9D8B030D-6E8A-4147-A177-3AD203B41FA5}">
                      <a16:colId xmlns:a16="http://schemas.microsoft.com/office/drawing/2014/main" val="1986548131"/>
                    </a:ext>
                  </a:extLst>
                </a:gridCol>
              </a:tblGrid>
              <a:tr h="125730">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900" u="none" strike="noStrike" dirty="0">
                          <a:effectLst/>
                          <a:latin typeface="HGS明朝B" panose="02020800000000000000" pitchFamily="18" charset="-128"/>
                          <a:ea typeface="HGS明朝B" panose="02020800000000000000" pitchFamily="18" charset="-128"/>
                        </a:rPr>
                        <a:t>ファッションについて近い価値観     </a:t>
                      </a:r>
                      <a:r>
                        <a:rPr lang="en-US" altLang="ja-JP" sz="900" u="none" strike="noStrike" dirty="0">
                          <a:effectLst/>
                          <a:latin typeface="HGS明朝B" panose="02020800000000000000" pitchFamily="18" charset="-128"/>
                          <a:ea typeface="HGS明朝B" panose="02020800000000000000" pitchFamily="18" charset="-128"/>
                        </a:rPr>
                        <a:t>【MA</a:t>
                      </a:r>
                      <a:r>
                        <a:rPr lang="ja-JP" altLang="en-US" sz="900" u="none" strike="noStrike" dirty="0">
                          <a:effectLst/>
                          <a:latin typeface="HGS明朝B" panose="02020800000000000000" pitchFamily="18" charset="-128"/>
                          <a:ea typeface="HGS明朝B" panose="02020800000000000000" pitchFamily="18" charset="-128"/>
                        </a:rPr>
                        <a:t>・％</a:t>
                      </a:r>
                      <a:r>
                        <a:rPr lang="en-US" altLang="ja-JP" sz="900" u="none" strike="noStrike" dirty="0">
                          <a:effectLst/>
                          <a:latin typeface="HGS明朝B" panose="02020800000000000000" pitchFamily="18" charset="-128"/>
                          <a:ea typeface="HGS明朝B" panose="02020800000000000000" pitchFamily="18" charset="-128"/>
                        </a:rPr>
                        <a:t>】</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4386763"/>
                  </a:ext>
                </a:extLst>
              </a:tr>
              <a:tr h="125730">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1827572"/>
                  </a:ext>
                </a:extLst>
              </a:tr>
              <a:tr h="125730">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1</a:t>
                      </a:r>
                      <a:r>
                        <a:rPr lang="ja-JP" altLang="en-US" sz="900" u="none" strike="noStrike" dirty="0">
                          <a:effectLst/>
                          <a:latin typeface="HGS明朝B" panose="02020800000000000000" pitchFamily="18" charset="-128"/>
                          <a:ea typeface="HGS明朝B" panose="02020800000000000000" pitchFamily="18" charset="-128"/>
                        </a:rPr>
                        <a:t>　ファッションは自分らしさを表現する手段のひとつである</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ap="flat" cmpd="sng" algn="ctr">
                      <a:no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72.8</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ap="flat" cmpd="sng" algn="ctr">
                      <a:no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687380713"/>
                  </a:ext>
                </a:extLst>
              </a:tr>
              <a:tr h="125730">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2</a:t>
                      </a:r>
                      <a:r>
                        <a:rPr lang="ja-JP" altLang="en-US" sz="900" u="none" strike="noStrike" dirty="0">
                          <a:effectLst/>
                          <a:latin typeface="HGS明朝B" panose="02020800000000000000" pitchFamily="18" charset="-128"/>
                          <a:ea typeface="HGS明朝B" panose="02020800000000000000" pitchFamily="18" charset="-128"/>
                        </a:rPr>
                        <a:t>　会う人や行く場所によってファッションのイメージを使い分けする</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62.8</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3604326711"/>
                  </a:ext>
                </a:extLst>
              </a:tr>
              <a:tr h="125730">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3</a:t>
                      </a:r>
                      <a:r>
                        <a:rPr lang="ja-JP" altLang="en-US" sz="900" u="none" strike="noStrike" dirty="0">
                          <a:effectLst/>
                          <a:latin typeface="HGS明朝B" panose="02020800000000000000" pitchFamily="18" charset="-128"/>
                          <a:ea typeface="HGS明朝B" panose="02020800000000000000" pitchFamily="18" charset="-128"/>
                        </a:rPr>
                        <a:t>　年相応のおしゃれを心がけている</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55.3</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4293872650"/>
                  </a:ext>
                </a:extLst>
              </a:tr>
              <a:tr h="125730">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4</a:t>
                      </a:r>
                      <a:r>
                        <a:rPr lang="ja-JP" altLang="en-US" sz="900" u="none" strike="noStrike" dirty="0">
                          <a:effectLst/>
                          <a:latin typeface="HGS明朝B" panose="02020800000000000000" pitchFamily="18" charset="-128"/>
                          <a:ea typeface="HGS明朝B" panose="02020800000000000000" pitchFamily="18" charset="-128"/>
                        </a:rPr>
                        <a:t>　自分をより魅力的に見せるためにおしゃれをする</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51.9</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3513882396"/>
                  </a:ext>
                </a:extLst>
              </a:tr>
              <a:tr h="125730">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5</a:t>
                      </a:r>
                      <a:r>
                        <a:rPr lang="ja-JP" altLang="en-US" sz="900" u="none" strike="noStrike" dirty="0">
                          <a:effectLst/>
                          <a:latin typeface="HGS明朝B" panose="02020800000000000000" pitchFamily="18" charset="-128"/>
                          <a:ea typeface="HGS明朝B" panose="02020800000000000000" pitchFamily="18" charset="-128"/>
                        </a:rPr>
                        <a:t>　ファッションが好きだ</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48.8</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3205659583"/>
                  </a:ext>
                </a:extLst>
              </a:tr>
              <a:tr h="125730">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6</a:t>
                      </a:r>
                      <a:r>
                        <a:rPr lang="ja-JP" altLang="en-US" sz="900" u="none" strike="noStrike" dirty="0">
                          <a:effectLst/>
                          <a:latin typeface="HGS明朝B" panose="02020800000000000000" pitchFamily="18" charset="-128"/>
                          <a:ea typeface="HGS明朝B" panose="02020800000000000000" pitchFamily="18" charset="-128"/>
                        </a:rPr>
                        <a:t>　仕事とプライベートなど、気分を切り替えるためにおしゃれをする</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48.4</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753691823"/>
                  </a:ext>
                </a:extLst>
              </a:tr>
              <a:tr h="125730">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7</a:t>
                      </a:r>
                      <a:r>
                        <a:rPr lang="ja-JP" altLang="en-US" sz="900" u="none" strike="noStrike" dirty="0">
                          <a:effectLst/>
                          <a:latin typeface="HGS明朝B" panose="02020800000000000000" pitchFamily="18" charset="-128"/>
                          <a:ea typeface="HGS明朝B" panose="02020800000000000000" pitchFamily="18" charset="-128"/>
                        </a:rPr>
                        <a:t>　ファッションの好みははっきりしている方だ</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45.0</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2736656401"/>
                  </a:ext>
                </a:extLst>
              </a:tr>
              <a:tr h="125730">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8</a:t>
                      </a:r>
                      <a:r>
                        <a:rPr lang="ja-JP" altLang="en-US" sz="900" u="none" strike="noStrike" dirty="0">
                          <a:effectLst/>
                          <a:latin typeface="HGS明朝B" panose="02020800000000000000" pitchFamily="18" charset="-128"/>
                          <a:ea typeface="HGS明朝B" panose="02020800000000000000" pitchFamily="18" charset="-128"/>
                        </a:rPr>
                        <a:t>　値段に関わらずいろいろなアイテムを持っておしゃれを楽しむ方だ</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38.4</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4209360941"/>
                  </a:ext>
                </a:extLst>
              </a:tr>
              <a:tr h="125730">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9</a:t>
                      </a:r>
                      <a:r>
                        <a:rPr lang="ja-JP" altLang="en-US" sz="900" u="none" strike="noStrike" dirty="0">
                          <a:effectLst/>
                          <a:latin typeface="HGS明朝B" panose="02020800000000000000" pitchFamily="18" charset="-128"/>
                          <a:ea typeface="HGS明朝B" panose="02020800000000000000" pitchFamily="18" charset="-128"/>
                        </a:rPr>
                        <a:t>　流行に遅れないよう心がけている</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21.3</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4099781994"/>
                  </a:ext>
                </a:extLst>
              </a:tr>
              <a:tr h="125730">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10 </a:t>
                      </a:r>
                      <a:r>
                        <a:rPr lang="ja-JP" altLang="en-US" sz="900" u="none" strike="noStrike" dirty="0">
                          <a:effectLst/>
                          <a:latin typeface="HGS明朝B" panose="02020800000000000000" pitchFamily="18" charset="-128"/>
                          <a:ea typeface="HGS明朝B" panose="02020800000000000000" pitchFamily="18" charset="-128"/>
                        </a:rPr>
                        <a:t>モデルや有名人が身につけたアイテムが欲しくなることがある</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20.6</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4239991789"/>
                  </a:ext>
                </a:extLst>
              </a:tr>
            </a:tbl>
          </a:graphicData>
        </a:graphic>
      </p:graphicFrame>
      <p:graphicFrame>
        <p:nvGraphicFramePr>
          <p:cNvPr id="10" name="グラフ 9">
            <a:extLst>
              <a:ext uri="{FF2B5EF4-FFF2-40B4-BE49-F238E27FC236}">
                <a16:creationId xmlns:a16="http://schemas.microsoft.com/office/drawing/2014/main" id="{C1E49519-AB77-4868-B088-AD7F8B412318}"/>
              </a:ext>
            </a:extLst>
          </p:cNvPr>
          <p:cNvGraphicFramePr>
            <a:graphicFrameLocks/>
          </p:cNvGraphicFramePr>
          <p:nvPr>
            <p:extLst>
              <p:ext uri="{D42A27DB-BD31-4B8C-83A1-F6EECF244321}">
                <p14:modId xmlns:p14="http://schemas.microsoft.com/office/powerpoint/2010/main" val="1285665443"/>
              </p:ext>
            </p:extLst>
          </p:nvPr>
        </p:nvGraphicFramePr>
        <p:xfrm>
          <a:off x="4463988" y="1615768"/>
          <a:ext cx="3765612" cy="17551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表 10">
            <a:extLst>
              <a:ext uri="{FF2B5EF4-FFF2-40B4-BE49-F238E27FC236}">
                <a16:creationId xmlns:a16="http://schemas.microsoft.com/office/drawing/2014/main" id="{5FDD058B-B634-4DED-931F-680C0CCA70ED}"/>
              </a:ext>
            </a:extLst>
          </p:cNvPr>
          <p:cNvGraphicFramePr>
            <a:graphicFrameLocks noGrp="1"/>
          </p:cNvGraphicFramePr>
          <p:nvPr>
            <p:extLst>
              <p:ext uri="{D42A27DB-BD31-4B8C-83A1-F6EECF244321}">
                <p14:modId xmlns:p14="http://schemas.microsoft.com/office/powerpoint/2010/main" val="2789185494"/>
              </p:ext>
            </p:extLst>
          </p:nvPr>
        </p:nvGraphicFramePr>
        <p:xfrm>
          <a:off x="625144" y="3668353"/>
          <a:ext cx="4074459" cy="1811448"/>
        </p:xfrm>
        <a:graphic>
          <a:graphicData uri="http://schemas.openxmlformats.org/drawingml/2006/table">
            <a:tbl>
              <a:tblPr/>
              <a:tblGrid>
                <a:gridCol w="3717016">
                  <a:extLst>
                    <a:ext uri="{9D8B030D-6E8A-4147-A177-3AD203B41FA5}">
                      <a16:colId xmlns:a16="http://schemas.microsoft.com/office/drawing/2014/main" val="1651264667"/>
                    </a:ext>
                  </a:extLst>
                </a:gridCol>
                <a:gridCol w="357443">
                  <a:extLst>
                    <a:ext uri="{9D8B030D-6E8A-4147-A177-3AD203B41FA5}">
                      <a16:colId xmlns:a16="http://schemas.microsoft.com/office/drawing/2014/main" val="777333881"/>
                    </a:ext>
                  </a:extLst>
                </a:gridCol>
              </a:tblGrid>
              <a:tr h="150954">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900" u="none" strike="noStrike" dirty="0">
                          <a:effectLst/>
                          <a:latin typeface="HGS明朝B" panose="02020800000000000000" pitchFamily="18" charset="-128"/>
                          <a:ea typeface="HGS明朝B" panose="02020800000000000000" pitchFamily="18" charset="-128"/>
                        </a:rPr>
                        <a:t>美容について近い価値観     </a:t>
                      </a:r>
                      <a:r>
                        <a:rPr lang="en-US" altLang="ja-JP" sz="900" u="none" strike="noStrike" dirty="0">
                          <a:effectLst/>
                          <a:latin typeface="HGS明朝B" panose="02020800000000000000" pitchFamily="18" charset="-128"/>
                          <a:ea typeface="HGS明朝B" panose="02020800000000000000" pitchFamily="18" charset="-128"/>
                        </a:rPr>
                        <a:t>【MA</a:t>
                      </a:r>
                      <a:r>
                        <a:rPr lang="ja-JP" altLang="en-US" sz="900" u="none" strike="noStrike" dirty="0">
                          <a:effectLst/>
                          <a:latin typeface="HGS明朝B" panose="02020800000000000000" pitchFamily="18" charset="-128"/>
                          <a:ea typeface="HGS明朝B" panose="02020800000000000000" pitchFamily="18" charset="-128"/>
                        </a:rPr>
                        <a:t>・％</a:t>
                      </a:r>
                      <a:r>
                        <a:rPr lang="en-US" altLang="ja-JP" sz="900" u="none" strike="noStrike" dirty="0">
                          <a:effectLst/>
                          <a:latin typeface="HGS明朝B" panose="02020800000000000000" pitchFamily="18" charset="-128"/>
                          <a:ea typeface="HGS明朝B" panose="02020800000000000000" pitchFamily="18" charset="-128"/>
                        </a:rPr>
                        <a:t>】</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0798129"/>
                  </a:ext>
                </a:extLst>
              </a:tr>
              <a:tr h="150954">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7125846"/>
                  </a:ext>
                </a:extLst>
              </a:tr>
              <a:tr h="150954">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1</a:t>
                      </a:r>
                      <a:r>
                        <a:rPr lang="ja-JP" altLang="en-US" sz="900" u="none" strike="noStrike" dirty="0">
                          <a:effectLst/>
                          <a:latin typeface="HGS明朝B" panose="02020800000000000000" pitchFamily="18" charset="-128"/>
                          <a:ea typeface="HGS明朝B" panose="02020800000000000000" pitchFamily="18" charset="-128"/>
                        </a:rPr>
                        <a:t>　機能や成分にこだわりがある</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ap="flat" cmpd="sng" algn="ctr">
                      <a:no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70.6</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ap="flat" cmpd="sng" algn="ctr">
                      <a:no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317851794"/>
                  </a:ext>
                </a:extLst>
              </a:tr>
              <a:tr h="150954">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2</a:t>
                      </a:r>
                      <a:r>
                        <a:rPr lang="ja-JP" altLang="en-US" sz="900" u="none" strike="noStrike" dirty="0">
                          <a:effectLst/>
                          <a:latin typeface="HGS明朝B" panose="02020800000000000000" pitchFamily="18" charset="-128"/>
                          <a:ea typeface="HGS明朝B" panose="02020800000000000000" pitchFamily="18" charset="-128"/>
                        </a:rPr>
                        <a:t>　化粧品を買うときは自分で自由に選べる方がよい</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50.6</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3330229057"/>
                  </a:ext>
                </a:extLst>
              </a:tr>
              <a:tr h="150954">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3</a:t>
                      </a:r>
                      <a:r>
                        <a:rPr lang="ja-JP" altLang="en-US" sz="900" u="none" strike="noStrike" dirty="0">
                          <a:effectLst/>
                          <a:latin typeface="HGS明朝B" panose="02020800000000000000" pitchFamily="18" charset="-128"/>
                          <a:ea typeface="HGS明朝B" panose="02020800000000000000" pitchFamily="18" charset="-128"/>
                        </a:rPr>
                        <a:t>　添加物の少ない化粧品を選ぶほうだ</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41.6</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4119743761"/>
                  </a:ext>
                </a:extLst>
              </a:tr>
              <a:tr h="150954">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4</a:t>
                      </a:r>
                      <a:r>
                        <a:rPr lang="ja-JP" altLang="en-US" sz="900" u="none" strike="noStrike" dirty="0">
                          <a:effectLst/>
                          <a:latin typeface="HGS明朝B" panose="02020800000000000000" pitchFamily="18" charset="-128"/>
                          <a:ea typeface="HGS明朝B" panose="02020800000000000000" pitchFamily="18" charset="-128"/>
                        </a:rPr>
                        <a:t>　特別な機能や効果がある化粧品は値段が高くても買うことがある</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40</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89590474"/>
                  </a:ext>
                </a:extLst>
              </a:tr>
              <a:tr h="150954">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5</a:t>
                      </a:r>
                      <a:r>
                        <a:rPr lang="ja-JP" altLang="en-US" sz="900" u="none" strike="noStrike" dirty="0">
                          <a:effectLst/>
                          <a:latin typeface="HGS明朝B" panose="02020800000000000000" pitchFamily="18" charset="-128"/>
                          <a:ea typeface="HGS明朝B" panose="02020800000000000000" pitchFamily="18" charset="-128"/>
                        </a:rPr>
                        <a:t>　いつも使う化粧品のブランドは決めている</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38.4</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2481791519"/>
                  </a:ext>
                </a:extLst>
              </a:tr>
              <a:tr h="150954">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6</a:t>
                      </a:r>
                      <a:r>
                        <a:rPr lang="ja-JP" altLang="en-US" sz="900" u="none" strike="noStrike" dirty="0">
                          <a:effectLst/>
                          <a:latin typeface="HGS明朝B" panose="02020800000000000000" pitchFamily="18" charset="-128"/>
                          <a:ea typeface="HGS明朝B" panose="02020800000000000000" pitchFamily="18" charset="-128"/>
                        </a:rPr>
                        <a:t>　店頭でスタッフに相談したほうが安心して買える</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29.4</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748496788"/>
                  </a:ext>
                </a:extLst>
              </a:tr>
              <a:tr h="150954">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7</a:t>
                      </a:r>
                      <a:r>
                        <a:rPr lang="ja-JP" altLang="en-US" sz="900" u="none" strike="noStrike" dirty="0">
                          <a:effectLst/>
                          <a:latin typeface="HGS明朝B" panose="02020800000000000000" pitchFamily="18" charset="-128"/>
                          <a:ea typeface="HGS明朝B" panose="02020800000000000000" pitchFamily="18" charset="-128"/>
                        </a:rPr>
                        <a:t>　イメージも大事だと思う</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27.8</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4086601972"/>
                  </a:ext>
                </a:extLst>
              </a:tr>
              <a:tr h="150954">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8</a:t>
                      </a:r>
                      <a:r>
                        <a:rPr lang="ja-JP" altLang="en-US" sz="900" u="none" strike="noStrike" dirty="0">
                          <a:effectLst/>
                          <a:latin typeface="HGS明朝B" panose="02020800000000000000" pitchFamily="18" charset="-128"/>
                          <a:ea typeface="HGS明朝B" panose="02020800000000000000" pitchFamily="18" charset="-128"/>
                        </a:rPr>
                        <a:t>　メイクは自己表現の重要アイテムだ</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27.2</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4223803856"/>
                  </a:ext>
                </a:extLst>
              </a:tr>
              <a:tr h="150954">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9</a:t>
                      </a:r>
                      <a:r>
                        <a:rPr lang="ja-JP" altLang="en-US" sz="900" u="none" strike="noStrike" dirty="0">
                          <a:effectLst/>
                          <a:latin typeface="HGS明朝B" panose="02020800000000000000" pitchFamily="18" charset="-128"/>
                          <a:ea typeface="HGS明朝B" panose="02020800000000000000" pitchFamily="18" charset="-128"/>
                        </a:rPr>
                        <a:t>　オーガニックの化粧品を選ぶほうだ</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25</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884939956"/>
                  </a:ext>
                </a:extLst>
              </a:tr>
              <a:tr h="150954">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10 </a:t>
                      </a:r>
                      <a:r>
                        <a:rPr lang="ja-JP" altLang="en-US" sz="900" u="none" strike="noStrike" dirty="0">
                          <a:effectLst/>
                          <a:latin typeface="HGS明朝B" panose="02020800000000000000" pitchFamily="18" charset="-128"/>
                          <a:ea typeface="HGS明朝B" panose="02020800000000000000" pitchFamily="18" charset="-128"/>
                        </a:rPr>
                        <a:t>雑誌に掲載されたアイテムを買うことがよくある</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en-US" altLang="ja-JP" sz="900" u="none" strike="noStrike" dirty="0">
                          <a:effectLst/>
                          <a:latin typeface="HGS明朝B" panose="02020800000000000000" pitchFamily="18" charset="-128"/>
                          <a:ea typeface="HGS明朝B" panose="02020800000000000000" pitchFamily="18" charset="-128"/>
                        </a:rPr>
                        <a:t>23.8</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720758501"/>
                  </a:ext>
                </a:extLst>
              </a:tr>
            </a:tbl>
          </a:graphicData>
        </a:graphic>
      </p:graphicFrame>
      <p:graphicFrame>
        <p:nvGraphicFramePr>
          <p:cNvPr id="12" name="グラフ 11">
            <a:extLst>
              <a:ext uri="{FF2B5EF4-FFF2-40B4-BE49-F238E27FC236}">
                <a16:creationId xmlns:a16="http://schemas.microsoft.com/office/drawing/2014/main" id="{033E6392-236C-4E80-A56B-6F6F7D586E28}"/>
              </a:ext>
            </a:extLst>
          </p:cNvPr>
          <p:cNvGraphicFramePr>
            <a:graphicFrameLocks/>
          </p:cNvGraphicFramePr>
          <p:nvPr>
            <p:extLst>
              <p:ext uri="{D42A27DB-BD31-4B8C-83A1-F6EECF244321}">
                <p14:modId xmlns:p14="http://schemas.microsoft.com/office/powerpoint/2010/main" val="363260171"/>
              </p:ext>
            </p:extLst>
          </p:nvPr>
        </p:nvGraphicFramePr>
        <p:xfrm>
          <a:off x="4463987" y="3649472"/>
          <a:ext cx="3765611" cy="1942945"/>
        </p:xfrm>
        <a:graphic>
          <a:graphicData uri="http://schemas.openxmlformats.org/drawingml/2006/chart">
            <c:chart xmlns:c="http://schemas.openxmlformats.org/drawingml/2006/chart" xmlns:r="http://schemas.openxmlformats.org/officeDocument/2006/relationships" r:id="rId3"/>
          </a:graphicData>
        </a:graphic>
      </p:graphicFrame>
      <p:sp>
        <p:nvSpPr>
          <p:cNvPr id="13" name="テキスト ボックス 12">
            <a:extLst>
              <a:ext uri="{FF2B5EF4-FFF2-40B4-BE49-F238E27FC236}">
                <a16:creationId xmlns:a16="http://schemas.microsoft.com/office/drawing/2014/main" id="{E8924F73-1C35-4B21-A967-89515EC00203}"/>
              </a:ext>
            </a:extLst>
          </p:cNvPr>
          <p:cNvSpPr txBox="1"/>
          <p:nvPr/>
        </p:nvSpPr>
        <p:spPr>
          <a:xfrm>
            <a:off x="7073218" y="90197"/>
            <a:ext cx="1515386" cy="415498"/>
          </a:xfrm>
          <a:prstGeom prst="rect">
            <a:avLst/>
          </a:prstGeom>
          <a:solidFill>
            <a:schemeClr val="bg1"/>
          </a:solidFill>
          <a:ln>
            <a:solidFill>
              <a:schemeClr val="bg1">
                <a:lumMod val="85000"/>
              </a:schemeClr>
            </a:solidFill>
          </a:ln>
        </p:spPr>
        <p:txBody>
          <a:bodyPr wrap="square" rtlCol="0">
            <a:spAutoFit/>
          </a:bodyPr>
          <a:lstStyle/>
          <a:p>
            <a:pPr algn="r"/>
            <a:r>
              <a:rPr lang="en-US" altLang="ja-JP" sz="525" dirty="0">
                <a:latin typeface="游ゴシック" panose="020B0400000000000000" pitchFamily="50" charset="-128"/>
                <a:ea typeface="游ゴシック" panose="020B0400000000000000" pitchFamily="50" charset="-128"/>
              </a:rPr>
              <a:t>NikkeiLUXE</a:t>
            </a:r>
            <a:r>
              <a:rPr lang="ja-JP" altLang="en-US" sz="525" dirty="0">
                <a:latin typeface="游ゴシック" panose="020B0400000000000000" pitchFamily="50" charset="-128"/>
                <a:ea typeface="游ゴシック" panose="020B0400000000000000" pitchFamily="50" charset="-128"/>
              </a:rPr>
              <a:t>読者プロフィール調査</a:t>
            </a:r>
            <a:endParaRPr lang="en-US" altLang="ja-JP" sz="525" dirty="0">
              <a:latin typeface="游ゴシック" panose="020B0400000000000000" pitchFamily="50" charset="-128"/>
              <a:ea typeface="游ゴシック" panose="020B0400000000000000" pitchFamily="50" charset="-128"/>
            </a:endParaRPr>
          </a:p>
          <a:p>
            <a:pPr algn="r"/>
            <a:r>
              <a:rPr lang="ja-JP" altLang="en-US" sz="525" dirty="0">
                <a:latin typeface="游ゴシック" panose="020B0400000000000000" pitchFamily="50" charset="-128"/>
                <a:ea typeface="游ゴシック" panose="020B0400000000000000" pitchFamily="50" charset="-128"/>
              </a:rPr>
              <a:t>調査機関：日経</a:t>
            </a:r>
            <a:r>
              <a:rPr lang="en-US" altLang="ja-JP" sz="525" dirty="0">
                <a:latin typeface="游ゴシック" panose="020B0400000000000000" pitchFamily="50" charset="-128"/>
                <a:ea typeface="游ゴシック" panose="020B0400000000000000" pitchFamily="50" charset="-128"/>
              </a:rPr>
              <a:t>BP</a:t>
            </a:r>
            <a:r>
              <a:rPr lang="ja-JP" altLang="en-US" sz="525" dirty="0">
                <a:latin typeface="游ゴシック" panose="020B0400000000000000" pitchFamily="50" charset="-128"/>
                <a:ea typeface="游ゴシック" panose="020B0400000000000000" pitchFamily="50" charset="-128"/>
              </a:rPr>
              <a:t>コンサルティング</a:t>
            </a:r>
            <a:endParaRPr lang="en-US" altLang="ja-JP" sz="525" dirty="0">
              <a:latin typeface="游ゴシック" panose="020B0400000000000000" pitchFamily="50" charset="-128"/>
              <a:ea typeface="游ゴシック" panose="020B0400000000000000" pitchFamily="50" charset="-128"/>
            </a:endParaRPr>
          </a:p>
          <a:p>
            <a:pPr algn="r"/>
            <a:r>
              <a:rPr lang="ja-JP" altLang="en-US" sz="525" dirty="0">
                <a:latin typeface="游ゴシック" panose="020B0400000000000000" pitchFamily="50" charset="-128"/>
                <a:ea typeface="游ゴシック" panose="020B0400000000000000" pitchFamily="50" charset="-128"/>
              </a:rPr>
              <a:t>調査期間：</a:t>
            </a:r>
            <a:r>
              <a:rPr lang="en-US" altLang="ja-JP" sz="525" dirty="0">
                <a:latin typeface="游ゴシック" panose="020B0400000000000000" pitchFamily="50" charset="-128"/>
                <a:ea typeface="游ゴシック" panose="020B0400000000000000" pitchFamily="50" charset="-128"/>
              </a:rPr>
              <a:t>2018</a:t>
            </a:r>
            <a:r>
              <a:rPr lang="ja-JP" altLang="en-US" sz="525" dirty="0">
                <a:latin typeface="游ゴシック" panose="020B0400000000000000" pitchFamily="50" charset="-128"/>
                <a:ea typeface="游ゴシック" panose="020B0400000000000000" pitchFamily="50" charset="-128"/>
              </a:rPr>
              <a:t>年</a:t>
            </a:r>
            <a:r>
              <a:rPr lang="en-US" altLang="ja-JP" sz="525" dirty="0">
                <a:latin typeface="游ゴシック" panose="020B0400000000000000" pitchFamily="50" charset="-128"/>
                <a:ea typeface="游ゴシック" panose="020B0400000000000000" pitchFamily="50" charset="-128"/>
              </a:rPr>
              <a:t>2</a:t>
            </a:r>
            <a:r>
              <a:rPr lang="ja-JP" altLang="en-US" sz="525" dirty="0">
                <a:latin typeface="游ゴシック" panose="020B0400000000000000" pitchFamily="50" charset="-128"/>
                <a:ea typeface="游ゴシック" panose="020B0400000000000000" pitchFamily="50" charset="-128"/>
              </a:rPr>
              <a:t>月</a:t>
            </a:r>
            <a:r>
              <a:rPr lang="en-US" altLang="ja-JP" sz="525" dirty="0">
                <a:latin typeface="游ゴシック" panose="020B0400000000000000" pitchFamily="50" charset="-128"/>
                <a:ea typeface="游ゴシック" panose="020B0400000000000000" pitchFamily="50" charset="-128"/>
              </a:rPr>
              <a:t>16</a:t>
            </a:r>
            <a:r>
              <a:rPr lang="ja-JP" altLang="en-US" sz="525" dirty="0">
                <a:latin typeface="游ゴシック" panose="020B0400000000000000" pitchFamily="50" charset="-128"/>
                <a:ea typeface="游ゴシック" panose="020B0400000000000000" pitchFamily="50" charset="-128"/>
              </a:rPr>
              <a:t>日～</a:t>
            </a:r>
            <a:r>
              <a:rPr lang="en-US" altLang="ja-JP" sz="525" dirty="0">
                <a:latin typeface="游ゴシック" panose="020B0400000000000000" pitchFamily="50" charset="-128"/>
                <a:ea typeface="游ゴシック" panose="020B0400000000000000" pitchFamily="50" charset="-128"/>
              </a:rPr>
              <a:t>20</a:t>
            </a:r>
            <a:r>
              <a:rPr lang="ja-JP" altLang="en-US" sz="525" dirty="0">
                <a:latin typeface="游ゴシック" panose="020B0400000000000000" pitchFamily="50" charset="-128"/>
                <a:ea typeface="游ゴシック" panose="020B0400000000000000" pitchFamily="50" charset="-128"/>
              </a:rPr>
              <a:t>日</a:t>
            </a:r>
            <a:endParaRPr lang="en-US" altLang="ja-JP" sz="525" dirty="0">
              <a:latin typeface="游ゴシック" panose="020B0400000000000000" pitchFamily="50" charset="-128"/>
              <a:ea typeface="游ゴシック" panose="020B0400000000000000" pitchFamily="50" charset="-128"/>
            </a:endParaRPr>
          </a:p>
          <a:p>
            <a:pPr algn="r"/>
            <a:r>
              <a:rPr lang="ja-JP" altLang="en-US" sz="525" dirty="0">
                <a:latin typeface="游ゴシック" panose="020B0400000000000000" pitchFamily="50" charset="-128"/>
                <a:ea typeface="游ゴシック" panose="020B0400000000000000" pitchFamily="50" charset="-128"/>
              </a:rPr>
              <a:t>回答者数：</a:t>
            </a:r>
            <a:r>
              <a:rPr lang="en-US" altLang="ja-JP" sz="525" dirty="0">
                <a:latin typeface="游ゴシック" panose="020B0400000000000000" pitchFamily="50" charset="-128"/>
                <a:ea typeface="游ゴシック" panose="020B0400000000000000" pitchFamily="50" charset="-128"/>
              </a:rPr>
              <a:t>320</a:t>
            </a:r>
            <a:r>
              <a:rPr lang="ja-JP" altLang="en-US" sz="525" dirty="0">
                <a:latin typeface="游ゴシック" panose="020B0400000000000000" pitchFamily="50" charset="-128"/>
                <a:ea typeface="游ゴシック" panose="020B0400000000000000" pitchFamily="50" charset="-128"/>
              </a:rPr>
              <a:t>件</a:t>
            </a:r>
          </a:p>
        </p:txBody>
      </p:sp>
      <p:sp>
        <p:nvSpPr>
          <p:cNvPr id="2" name="スライド番号プレースホルダー 1">
            <a:extLst>
              <a:ext uri="{FF2B5EF4-FFF2-40B4-BE49-F238E27FC236}">
                <a16:creationId xmlns:a16="http://schemas.microsoft.com/office/drawing/2014/main" id="{C88ED451-4B5F-4529-B7DE-7A3DAF9D24D6}"/>
              </a:ext>
            </a:extLst>
          </p:cNvPr>
          <p:cNvSpPr>
            <a:spLocks noGrp="1"/>
          </p:cNvSpPr>
          <p:nvPr>
            <p:ph type="sldNum" sz="quarter" idx="12"/>
          </p:nvPr>
        </p:nvSpPr>
        <p:spPr/>
        <p:txBody>
          <a:bodyPr/>
          <a:lstStyle/>
          <a:p>
            <a:fld id="{82CE5A90-ABB9-C14A-86CE-4B9DFC0B3A0A}" type="slidenum">
              <a:rPr kumimoji="1" lang="ja-JP" altLang="en-US" smtClean="0"/>
              <a:pPr/>
              <a:t>6</a:t>
            </a:fld>
            <a:endParaRPr kumimoji="1" lang="ja-JP" altLang="en-US" dirty="0"/>
          </a:p>
        </p:txBody>
      </p:sp>
      <p:sp>
        <p:nvSpPr>
          <p:cNvPr id="15" name="Footer Placeholder 2">
            <a:extLst>
              <a:ext uri="{FF2B5EF4-FFF2-40B4-BE49-F238E27FC236}">
                <a16:creationId xmlns:a16="http://schemas.microsoft.com/office/drawing/2014/main" id="{DCDB9179-C231-4DDA-B4A4-81FECF20870F}"/>
              </a:ext>
            </a:extLst>
          </p:cNvPr>
          <p:cNvSpPr txBox="1">
            <a:spLocks/>
          </p:cNvSpPr>
          <p:nvPr/>
        </p:nvSpPr>
        <p:spPr>
          <a:xfrm>
            <a:off x="329783" y="6492875"/>
            <a:ext cx="8484433" cy="365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800" dirty="0"/>
              <a:t>This document may contain confidential and proprietary information to Nikkei Business Publications, Inc. Copyright © 2019</a:t>
            </a:r>
            <a:r>
              <a:rPr kumimoji="1" lang="ja-JP" altLang="en-US" sz="800" dirty="0"/>
              <a:t>　</a:t>
            </a:r>
            <a:r>
              <a:rPr kumimoji="1" lang="en-US" altLang="ja-JP" sz="800" dirty="0"/>
              <a:t>Nikkei Business Publications, Inc. All Rights Reserved.</a:t>
            </a:r>
            <a:r>
              <a:rPr kumimoji="1" lang="ja-JP" altLang="en-US" sz="800" dirty="0"/>
              <a:t>　　</a:t>
            </a:r>
          </a:p>
        </p:txBody>
      </p:sp>
    </p:spTree>
    <p:extLst>
      <p:ext uri="{BB962C8B-B14F-4D97-AF65-F5344CB8AC3E}">
        <p14:creationId xmlns:p14="http://schemas.microsoft.com/office/powerpoint/2010/main" val="1018875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a:extLst>
              <a:ext uri="{FF2B5EF4-FFF2-40B4-BE49-F238E27FC236}">
                <a16:creationId xmlns:a16="http://schemas.microsoft.com/office/drawing/2014/main" id="{B0A4E44C-4DE8-4298-8AD4-A97B7346C1EE}"/>
              </a:ext>
            </a:extLst>
          </p:cNvPr>
          <p:cNvGraphicFramePr>
            <a:graphicFrameLocks noGrp="1"/>
          </p:cNvGraphicFramePr>
          <p:nvPr>
            <p:extLst>
              <p:ext uri="{D42A27DB-BD31-4B8C-83A1-F6EECF244321}">
                <p14:modId xmlns:p14="http://schemas.microsoft.com/office/powerpoint/2010/main" val="2408163790"/>
              </p:ext>
            </p:extLst>
          </p:nvPr>
        </p:nvGraphicFramePr>
        <p:xfrm>
          <a:off x="5046932" y="1205137"/>
          <a:ext cx="2561161" cy="1355050"/>
        </p:xfrm>
        <a:graphic>
          <a:graphicData uri="http://schemas.openxmlformats.org/drawingml/2006/table">
            <a:tbl>
              <a:tblPr/>
              <a:tblGrid>
                <a:gridCol w="1841093">
                  <a:extLst>
                    <a:ext uri="{9D8B030D-6E8A-4147-A177-3AD203B41FA5}">
                      <a16:colId xmlns:a16="http://schemas.microsoft.com/office/drawing/2014/main" val="3182600501"/>
                    </a:ext>
                  </a:extLst>
                </a:gridCol>
                <a:gridCol w="720068">
                  <a:extLst>
                    <a:ext uri="{9D8B030D-6E8A-4147-A177-3AD203B41FA5}">
                      <a16:colId xmlns:a16="http://schemas.microsoft.com/office/drawing/2014/main" val="909037285"/>
                    </a:ext>
                  </a:extLst>
                </a:gridCol>
              </a:tblGrid>
              <a:tr h="228418">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美容アイテムの購入単価</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平均（円）</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7118290"/>
                  </a:ext>
                </a:extLst>
              </a:tr>
              <a:tr h="187772">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　化粧水</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800" b="0" i="0" u="none" strike="noStrike" dirty="0">
                          <a:solidFill>
                            <a:srgbClr val="000000"/>
                          </a:solidFill>
                          <a:effectLst/>
                          <a:latin typeface="HGS明朝B" panose="02020800000000000000" pitchFamily="18" charset="-128"/>
                          <a:ea typeface="HGS明朝B" panose="02020800000000000000" pitchFamily="18" charset="-128"/>
                        </a:rPr>
                        <a:t>8,860</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12700" cap="flat" cmpd="sng" algn="ctr">
                      <a:solidFill>
                        <a:sysClr val="windowText" lastClr="000000"/>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9219419"/>
                  </a:ext>
                </a:extLst>
              </a:tr>
              <a:tr h="187772">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　美容液・クリーム</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800" b="0" i="0" u="none" strike="noStrike" dirty="0">
                          <a:solidFill>
                            <a:srgbClr val="000000"/>
                          </a:solidFill>
                          <a:effectLst/>
                          <a:latin typeface="HGS明朝B" panose="02020800000000000000" pitchFamily="18" charset="-128"/>
                          <a:ea typeface="HGS明朝B" panose="02020800000000000000" pitchFamily="18" charset="-128"/>
                        </a:rPr>
                        <a:t>12,652</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2080822"/>
                  </a:ext>
                </a:extLst>
              </a:tr>
              <a:tr h="187772">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　ファンデーション</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800" b="0" i="0" u="none" strike="noStrike" dirty="0">
                          <a:solidFill>
                            <a:srgbClr val="000000"/>
                          </a:solidFill>
                          <a:effectLst/>
                          <a:latin typeface="HGS明朝B" panose="02020800000000000000" pitchFamily="18" charset="-128"/>
                          <a:ea typeface="HGS明朝B" panose="02020800000000000000" pitchFamily="18" charset="-128"/>
                        </a:rPr>
                        <a:t>7,983</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9515485"/>
                  </a:ext>
                </a:extLst>
              </a:tr>
              <a:tr h="187772">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　口紅・リップグロス</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800" b="0" i="0" u="none" strike="noStrike" dirty="0">
                          <a:solidFill>
                            <a:srgbClr val="000000"/>
                          </a:solidFill>
                          <a:effectLst/>
                          <a:latin typeface="HGS明朝B" panose="02020800000000000000" pitchFamily="18" charset="-128"/>
                          <a:ea typeface="HGS明朝B" panose="02020800000000000000" pitchFamily="18" charset="-128"/>
                        </a:rPr>
                        <a:t>5,375</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4734209"/>
                  </a:ext>
                </a:extLst>
              </a:tr>
              <a:tr h="187772">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　チーク・アイシャドウ</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800" b="0" i="0" u="none" strike="noStrike" dirty="0">
                          <a:solidFill>
                            <a:srgbClr val="000000"/>
                          </a:solidFill>
                          <a:effectLst/>
                          <a:latin typeface="HGS明朝B" panose="02020800000000000000" pitchFamily="18" charset="-128"/>
                          <a:ea typeface="HGS明朝B" panose="02020800000000000000" pitchFamily="18" charset="-128"/>
                        </a:rPr>
                        <a:t>5,521</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816693"/>
                  </a:ext>
                </a:extLst>
              </a:tr>
              <a:tr h="187772">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　フレグランス</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800" b="0" i="0" u="none" strike="noStrike" dirty="0">
                          <a:solidFill>
                            <a:srgbClr val="000000"/>
                          </a:solidFill>
                          <a:effectLst/>
                          <a:latin typeface="HGS明朝B" panose="02020800000000000000" pitchFamily="18" charset="-128"/>
                          <a:ea typeface="HGS明朝B" panose="02020800000000000000" pitchFamily="18" charset="-128"/>
                        </a:rPr>
                        <a:t>11,318</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8650005"/>
                  </a:ext>
                </a:extLst>
              </a:tr>
            </a:tbl>
          </a:graphicData>
        </a:graphic>
      </p:graphicFrame>
      <p:graphicFrame>
        <p:nvGraphicFramePr>
          <p:cNvPr id="9" name="表 8">
            <a:extLst>
              <a:ext uri="{FF2B5EF4-FFF2-40B4-BE49-F238E27FC236}">
                <a16:creationId xmlns:a16="http://schemas.microsoft.com/office/drawing/2014/main" id="{813649B5-F629-4D71-B91D-4307D3334DF3}"/>
              </a:ext>
            </a:extLst>
          </p:cNvPr>
          <p:cNvGraphicFramePr>
            <a:graphicFrameLocks noGrp="1"/>
          </p:cNvGraphicFramePr>
          <p:nvPr>
            <p:extLst>
              <p:ext uri="{D42A27DB-BD31-4B8C-83A1-F6EECF244321}">
                <p14:modId xmlns:p14="http://schemas.microsoft.com/office/powerpoint/2010/main" val="3516486740"/>
              </p:ext>
            </p:extLst>
          </p:nvPr>
        </p:nvGraphicFramePr>
        <p:xfrm>
          <a:off x="1031431" y="3392488"/>
          <a:ext cx="2472578" cy="1826425"/>
        </p:xfrm>
        <a:graphic>
          <a:graphicData uri="http://schemas.openxmlformats.org/drawingml/2006/table">
            <a:tbl>
              <a:tblPr/>
              <a:tblGrid>
                <a:gridCol w="1833761">
                  <a:extLst>
                    <a:ext uri="{9D8B030D-6E8A-4147-A177-3AD203B41FA5}">
                      <a16:colId xmlns:a16="http://schemas.microsoft.com/office/drawing/2014/main" val="2887474700"/>
                    </a:ext>
                  </a:extLst>
                </a:gridCol>
                <a:gridCol w="638817">
                  <a:extLst>
                    <a:ext uri="{9D8B030D-6E8A-4147-A177-3AD203B41FA5}">
                      <a16:colId xmlns:a16="http://schemas.microsoft.com/office/drawing/2014/main" val="2866566432"/>
                    </a:ext>
                  </a:extLst>
                </a:gridCol>
              </a:tblGrid>
              <a:tr h="238505">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u="none" strike="noStrike" dirty="0">
                          <a:effectLst/>
                          <a:latin typeface="HGS明朝B" panose="02020800000000000000" pitchFamily="18" charset="-128"/>
                          <a:ea typeface="HGS明朝B" panose="02020800000000000000" pitchFamily="18" charset="-128"/>
                          <a:cs typeface="Times New Roman" panose="02020603050405020304" pitchFamily="18" charset="0"/>
                        </a:rPr>
                        <a:t>次に購入したい車のブランド</a:t>
                      </a:r>
                      <a:endParaRPr lang="ja-JP" altLang="en-US" sz="8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endParaRP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ja-JP" altLang="en-US" sz="800" u="none" strike="noStrike" dirty="0">
                          <a:effectLst/>
                          <a:latin typeface="HGS明朝B" panose="02020800000000000000" pitchFamily="18" charset="-128"/>
                          <a:ea typeface="HGS明朝B" panose="02020800000000000000" pitchFamily="18" charset="-128"/>
                          <a:cs typeface="Times New Roman" panose="02020603050405020304" pitchFamily="18" charset="0"/>
                        </a:rPr>
                        <a:t>％　</a:t>
                      </a:r>
                      <a:endParaRPr lang="ja-JP" altLang="en-US" sz="8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endParaRP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5530264"/>
                  </a:ext>
                </a:extLst>
              </a:tr>
              <a:tr h="158792">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u="none" strike="noStrike" dirty="0">
                          <a:effectLst/>
                          <a:latin typeface="HGS明朝B" panose="02020800000000000000" pitchFamily="18" charset="-128"/>
                          <a:ea typeface="HGS明朝B" panose="02020800000000000000" pitchFamily="18" charset="-128"/>
                          <a:cs typeface="Times New Roman" panose="02020603050405020304" pitchFamily="18" charset="0"/>
                        </a:rPr>
                        <a:t>　トヨタ</a:t>
                      </a:r>
                      <a:endParaRPr lang="ja-JP" altLang="en-US" sz="8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endParaRP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800" u="none" strike="noStrike" dirty="0">
                          <a:effectLst/>
                          <a:latin typeface="HGS明朝B" panose="02020800000000000000" pitchFamily="18" charset="-128"/>
                          <a:ea typeface="HGS明朝B" panose="02020800000000000000" pitchFamily="18" charset="-128"/>
                          <a:cs typeface="Times New Roman" panose="02020603050405020304" pitchFamily="18" charset="0"/>
                        </a:rPr>
                        <a:t>37.6</a:t>
                      </a:r>
                      <a:endParaRPr lang="en-US" altLang="ja-JP" sz="8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endParaRP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12700" cap="flat" cmpd="sng" algn="ctr">
                      <a:solidFill>
                        <a:sysClr val="windowText" lastClr="000000"/>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137152"/>
                  </a:ext>
                </a:extLst>
              </a:tr>
              <a:tr h="158792">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u="none" strike="noStrike" dirty="0">
                          <a:effectLst/>
                          <a:latin typeface="HGS明朝B" panose="02020800000000000000" pitchFamily="18" charset="-128"/>
                          <a:ea typeface="HGS明朝B" panose="02020800000000000000" pitchFamily="18" charset="-128"/>
                          <a:cs typeface="Times New Roman" panose="02020603050405020304" pitchFamily="18" charset="0"/>
                        </a:rPr>
                        <a:t>　日産</a:t>
                      </a:r>
                      <a:endParaRPr lang="ja-JP" altLang="en-US" sz="8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endParaRP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800" u="none" strike="noStrike" dirty="0">
                          <a:effectLst/>
                          <a:latin typeface="HGS明朝B" panose="02020800000000000000" pitchFamily="18" charset="-128"/>
                          <a:ea typeface="HGS明朝B" panose="02020800000000000000" pitchFamily="18" charset="-128"/>
                          <a:cs typeface="Times New Roman" panose="02020603050405020304" pitchFamily="18" charset="0"/>
                        </a:rPr>
                        <a:t>24.8</a:t>
                      </a:r>
                      <a:endParaRPr lang="en-US" altLang="ja-JP" sz="8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endParaRP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8781658"/>
                  </a:ext>
                </a:extLst>
              </a:tr>
              <a:tr h="158792">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u="none" strike="noStrike" dirty="0">
                          <a:effectLst/>
                          <a:latin typeface="HGS明朝B" panose="02020800000000000000" pitchFamily="18" charset="-128"/>
                          <a:ea typeface="HGS明朝B" panose="02020800000000000000" pitchFamily="18" charset="-128"/>
                          <a:cs typeface="Times New Roman" panose="02020603050405020304" pitchFamily="18" charset="0"/>
                        </a:rPr>
                        <a:t>　ホンダ</a:t>
                      </a:r>
                      <a:endParaRPr lang="ja-JP" altLang="en-US" sz="8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endParaRP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800" u="none" strike="noStrike" dirty="0">
                          <a:effectLst/>
                          <a:latin typeface="HGS明朝B" panose="02020800000000000000" pitchFamily="18" charset="-128"/>
                          <a:ea typeface="HGS明朝B" panose="02020800000000000000" pitchFamily="18" charset="-128"/>
                          <a:cs typeface="Times New Roman" panose="02020603050405020304" pitchFamily="18" charset="0"/>
                        </a:rPr>
                        <a:t>23.9</a:t>
                      </a:r>
                      <a:endParaRPr lang="en-US" altLang="ja-JP" sz="8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endParaRP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7990668"/>
                  </a:ext>
                </a:extLst>
              </a:tr>
              <a:tr h="158792">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u="none" strike="noStrike" dirty="0">
                          <a:effectLst/>
                          <a:latin typeface="HGS明朝B" panose="02020800000000000000" pitchFamily="18" charset="-128"/>
                          <a:ea typeface="HGS明朝B" panose="02020800000000000000" pitchFamily="18" charset="-128"/>
                          <a:cs typeface="Times New Roman" panose="02020603050405020304" pitchFamily="18" charset="0"/>
                        </a:rPr>
                        <a:t>　メルセデス・ベンツ</a:t>
                      </a:r>
                      <a:endParaRPr lang="ja-JP" altLang="en-US" sz="8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endParaRP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800" u="none" strike="noStrike" dirty="0">
                          <a:effectLst/>
                          <a:latin typeface="HGS明朝B" panose="02020800000000000000" pitchFamily="18" charset="-128"/>
                          <a:ea typeface="HGS明朝B" panose="02020800000000000000" pitchFamily="18" charset="-128"/>
                          <a:cs typeface="Times New Roman" panose="02020603050405020304" pitchFamily="18" charset="0"/>
                        </a:rPr>
                        <a:t>18.3</a:t>
                      </a:r>
                      <a:endParaRPr lang="en-US" altLang="ja-JP" sz="8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endParaRP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0079273"/>
                  </a:ext>
                </a:extLst>
              </a:tr>
              <a:tr h="158792">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u="none" strike="noStrike" dirty="0">
                          <a:effectLst/>
                          <a:latin typeface="HGS明朝B" panose="02020800000000000000" pitchFamily="18" charset="-128"/>
                          <a:ea typeface="HGS明朝B" panose="02020800000000000000" pitchFamily="18" charset="-128"/>
                          <a:cs typeface="Times New Roman" panose="02020603050405020304" pitchFamily="18" charset="0"/>
                        </a:rPr>
                        <a:t>　マツダ</a:t>
                      </a:r>
                      <a:endParaRPr lang="ja-JP" altLang="en-US" sz="8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endParaRP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800" u="none" strike="noStrike" dirty="0">
                          <a:effectLst/>
                          <a:latin typeface="HGS明朝B" panose="02020800000000000000" pitchFamily="18" charset="-128"/>
                          <a:ea typeface="HGS明朝B" panose="02020800000000000000" pitchFamily="18" charset="-128"/>
                          <a:cs typeface="Times New Roman" panose="02020603050405020304" pitchFamily="18" charset="0"/>
                        </a:rPr>
                        <a:t>16.5</a:t>
                      </a:r>
                      <a:endParaRPr lang="en-US" altLang="ja-JP" sz="8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endParaRP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5777288"/>
                  </a:ext>
                </a:extLst>
              </a:tr>
              <a:tr h="158792">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u="none" strike="noStrike" dirty="0">
                          <a:effectLst/>
                          <a:latin typeface="HGS明朝B" panose="02020800000000000000" pitchFamily="18" charset="-128"/>
                          <a:ea typeface="HGS明朝B" panose="02020800000000000000" pitchFamily="18" charset="-128"/>
                          <a:cs typeface="Times New Roman" panose="02020603050405020304" pitchFamily="18" charset="0"/>
                        </a:rPr>
                        <a:t>　</a:t>
                      </a:r>
                      <a:r>
                        <a:rPr lang="en-US" altLang="ja-JP" sz="800" u="none" strike="noStrike" dirty="0">
                          <a:effectLst/>
                          <a:latin typeface="HGS明朝B" panose="02020800000000000000" pitchFamily="18" charset="-128"/>
                          <a:ea typeface="HGS明朝B" panose="02020800000000000000" pitchFamily="18" charset="-128"/>
                          <a:cs typeface="Times New Roman" panose="02020603050405020304" pitchFamily="18" charset="0"/>
                        </a:rPr>
                        <a:t>AUDI</a:t>
                      </a:r>
                      <a:endParaRPr lang="ja-JP" altLang="en-US" sz="8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endParaRP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800" u="none" strike="noStrike" dirty="0">
                          <a:effectLst/>
                          <a:latin typeface="HGS明朝B" panose="02020800000000000000" pitchFamily="18" charset="-128"/>
                          <a:ea typeface="HGS明朝B" panose="02020800000000000000" pitchFamily="18" charset="-128"/>
                          <a:cs typeface="Times New Roman" panose="02020603050405020304" pitchFamily="18" charset="0"/>
                        </a:rPr>
                        <a:t>15.6</a:t>
                      </a:r>
                      <a:endParaRPr lang="en-US" altLang="ja-JP" sz="8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endParaRP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4146284"/>
                  </a:ext>
                </a:extLst>
              </a:tr>
              <a:tr h="158792">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u="none" strike="noStrike" dirty="0">
                          <a:effectLst/>
                          <a:latin typeface="HGS明朝B" panose="02020800000000000000" pitchFamily="18" charset="-128"/>
                          <a:ea typeface="HGS明朝B" panose="02020800000000000000" pitchFamily="18" charset="-128"/>
                          <a:cs typeface="Times New Roman" panose="02020603050405020304" pitchFamily="18" charset="0"/>
                        </a:rPr>
                        <a:t>　</a:t>
                      </a:r>
                      <a:r>
                        <a:rPr lang="en-US" altLang="ja-JP" sz="800" u="none" strike="noStrike" dirty="0">
                          <a:effectLst/>
                          <a:latin typeface="HGS明朝B" panose="02020800000000000000" pitchFamily="18" charset="-128"/>
                          <a:ea typeface="HGS明朝B" panose="02020800000000000000" pitchFamily="18" charset="-128"/>
                          <a:cs typeface="Times New Roman" panose="02020603050405020304" pitchFamily="18" charset="0"/>
                        </a:rPr>
                        <a:t>BMW</a:t>
                      </a:r>
                      <a:endParaRPr lang="ja-JP" altLang="en-US" sz="8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endParaRP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800" u="none" strike="noStrike" dirty="0">
                          <a:effectLst/>
                          <a:latin typeface="HGS明朝B" panose="02020800000000000000" pitchFamily="18" charset="-128"/>
                          <a:ea typeface="HGS明朝B" panose="02020800000000000000" pitchFamily="18" charset="-128"/>
                          <a:cs typeface="Times New Roman" panose="02020603050405020304" pitchFamily="18" charset="0"/>
                        </a:rPr>
                        <a:t>14.7</a:t>
                      </a:r>
                      <a:endParaRPr lang="en-US" altLang="ja-JP" sz="8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endParaRP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8656379"/>
                  </a:ext>
                </a:extLst>
              </a:tr>
              <a:tr h="158792">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u="none" strike="noStrike" dirty="0">
                          <a:effectLst/>
                          <a:latin typeface="HGS明朝B" panose="02020800000000000000" pitchFamily="18" charset="-128"/>
                          <a:ea typeface="HGS明朝B" panose="02020800000000000000" pitchFamily="18" charset="-128"/>
                          <a:cs typeface="Times New Roman" panose="02020603050405020304" pitchFamily="18" charset="0"/>
                        </a:rPr>
                        <a:t>　スバル</a:t>
                      </a:r>
                      <a:endParaRPr lang="ja-JP" altLang="en-US" sz="8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endParaRP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800" u="none" strike="noStrike" dirty="0">
                          <a:effectLst/>
                          <a:latin typeface="HGS明朝B" panose="02020800000000000000" pitchFamily="18" charset="-128"/>
                          <a:ea typeface="HGS明朝B" panose="02020800000000000000" pitchFamily="18" charset="-128"/>
                          <a:cs typeface="Times New Roman" panose="02020603050405020304" pitchFamily="18" charset="0"/>
                        </a:rPr>
                        <a:t>13.8</a:t>
                      </a:r>
                      <a:endParaRPr lang="en-US" altLang="ja-JP" sz="8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endParaRP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5472202"/>
                  </a:ext>
                </a:extLst>
              </a:tr>
              <a:tr h="158792">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u="none" strike="noStrike" dirty="0">
                          <a:effectLst/>
                          <a:latin typeface="HGS明朝B" panose="02020800000000000000" pitchFamily="18" charset="-128"/>
                          <a:ea typeface="HGS明朝B" panose="02020800000000000000" pitchFamily="18" charset="-128"/>
                          <a:cs typeface="Times New Roman" panose="02020603050405020304" pitchFamily="18" charset="0"/>
                        </a:rPr>
                        <a:t>　レクサス</a:t>
                      </a:r>
                      <a:endParaRPr lang="ja-JP" altLang="en-US" sz="8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endParaRP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800" u="none" strike="noStrike" dirty="0">
                          <a:effectLst/>
                          <a:latin typeface="HGS明朝B" panose="02020800000000000000" pitchFamily="18" charset="-128"/>
                          <a:ea typeface="HGS明朝B" panose="02020800000000000000" pitchFamily="18" charset="-128"/>
                          <a:cs typeface="Times New Roman" panose="02020603050405020304" pitchFamily="18" charset="0"/>
                        </a:rPr>
                        <a:t>11.9</a:t>
                      </a:r>
                      <a:endParaRPr lang="en-US" altLang="ja-JP" sz="8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endParaRP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616369"/>
                  </a:ext>
                </a:extLst>
              </a:tr>
              <a:tr h="158792">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u="none" strike="noStrike" dirty="0">
                          <a:effectLst/>
                          <a:latin typeface="HGS明朝B" panose="02020800000000000000" pitchFamily="18" charset="-128"/>
                          <a:ea typeface="HGS明朝B" panose="02020800000000000000" pitchFamily="18" charset="-128"/>
                          <a:cs typeface="Times New Roman" panose="02020603050405020304" pitchFamily="18" charset="0"/>
                        </a:rPr>
                        <a:t>　フォルクスワーゲン</a:t>
                      </a:r>
                      <a:endParaRPr lang="ja-JP" altLang="en-US" sz="8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endParaRP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800" u="none" strike="noStrike" dirty="0">
                          <a:effectLst/>
                          <a:latin typeface="HGS明朝B" panose="02020800000000000000" pitchFamily="18" charset="-128"/>
                          <a:ea typeface="HGS明朝B" panose="02020800000000000000" pitchFamily="18" charset="-128"/>
                          <a:cs typeface="Times New Roman" panose="02020603050405020304" pitchFamily="18" charset="0"/>
                        </a:rPr>
                        <a:t>11</a:t>
                      </a:r>
                      <a:endParaRPr lang="en-US" altLang="ja-JP" sz="800" b="0" i="0" u="none" strike="noStrike" dirty="0">
                        <a:solidFill>
                          <a:srgbClr val="000000"/>
                        </a:solidFill>
                        <a:effectLst/>
                        <a:latin typeface="HGS明朝B" panose="02020800000000000000" pitchFamily="18" charset="-128"/>
                        <a:ea typeface="HGS明朝B" panose="02020800000000000000" pitchFamily="18" charset="-128"/>
                        <a:cs typeface="Times New Roman" panose="02020603050405020304" pitchFamily="18" charset="0"/>
                      </a:endParaRP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0150322"/>
                  </a:ext>
                </a:extLst>
              </a:tr>
            </a:tbl>
          </a:graphicData>
        </a:graphic>
      </p:graphicFrame>
      <p:graphicFrame>
        <p:nvGraphicFramePr>
          <p:cNvPr id="10" name="表 9">
            <a:extLst>
              <a:ext uri="{FF2B5EF4-FFF2-40B4-BE49-F238E27FC236}">
                <a16:creationId xmlns:a16="http://schemas.microsoft.com/office/drawing/2014/main" id="{0294BC6B-5C06-4619-9DB3-D7425B4055F6}"/>
              </a:ext>
            </a:extLst>
          </p:cNvPr>
          <p:cNvGraphicFramePr>
            <a:graphicFrameLocks noGrp="1"/>
          </p:cNvGraphicFramePr>
          <p:nvPr>
            <p:extLst>
              <p:ext uri="{D42A27DB-BD31-4B8C-83A1-F6EECF244321}">
                <p14:modId xmlns:p14="http://schemas.microsoft.com/office/powerpoint/2010/main" val="442327191"/>
              </p:ext>
            </p:extLst>
          </p:nvPr>
        </p:nvGraphicFramePr>
        <p:xfrm>
          <a:off x="5046932" y="3392488"/>
          <a:ext cx="2561161" cy="1801249"/>
        </p:xfrm>
        <a:graphic>
          <a:graphicData uri="http://schemas.openxmlformats.org/drawingml/2006/table">
            <a:tbl>
              <a:tblPr/>
              <a:tblGrid>
                <a:gridCol w="1897692">
                  <a:extLst>
                    <a:ext uri="{9D8B030D-6E8A-4147-A177-3AD203B41FA5}">
                      <a16:colId xmlns:a16="http://schemas.microsoft.com/office/drawing/2014/main" val="2974486894"/>
                    </a:ext>
                  </a:extLst>
                </a:gridCol>
                <a:gridCol w="663469">
                  <a:extLst>
                    <a:ext uri="{9D8B030D-6E8A-4147-A177-3AD203B41FA5}">
                      <a16:colId xmlns:a16="http://schemas.microsoft.com/office/drawing/2014/main" val="2934099757"/>
                    </a:ext>
                  </a:extLst>
                </a:gridCol>
              </a:tblGrid>
              <a:tr h="178612">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１ヶ月の自分のお小遣い</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5530264"/>
                  </a:ext>
                </a:extLst>
              </a:tr>
              <a:tr h="180293">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　</a:t>
                      </a:r>
                      <a:r>
                        <a:rPr lang="en-US" altLang="ja-JP" sz="800" b="0" i="0" u="none" strike="noStrike" dirty="0">
                          <a:solidFill>
                            <a:srgbClr val="000000"/>
                          </a:solidFill>
                          <a:effectLst/>
                          <a:latin typeface="HGS明朝B" panose="02020800000000000000" pitchFamily="18" charset="-128"/>
                          <a:ea typeface="HGS明朝B" panose="02020800000000000000" pitchFamily="18" charset="-128"/>
                        </a:rPr>
                        <a:t>5</a:t>
                      </a:r>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万円未満</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800" b="0" i="0" u="none" strike="noStrike" dirty="0">
                          <a:solidFill>
                            <a:srgbClr val="000000"/>
                          </a:solidFill>
                          <a:effectLst/>
                          <a:latin typeface="HGS明朝B" panose="02020800000000000000" pitchFamily="18" charset="-128"/>
                          <a:ea typeface="HGS明朝B" panose="02020800000000000000" pitchFamily="18" charset="-128"/>
                        </a:rPr>
                        <a:t>34.4</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12700" cap="flat" cmpd="sng" algn="ctr">
                      <a:solidFill>
                        <a:sysClr val="windowText" lastClr="000000"/>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137152"/>
                  </a:ext>
                </a:extLst>
              </a:tr>
              <a:tr h="180293">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　</a:t>
                      </a:r>
                      <a:r>
                        <a:rPr lang="en-US" altLang="ja-JP" sz="800" b="0" i="0" u="none" strike="noStrike" dirty="0">
                          <a:solidFill>
                            <a:srgbClr val="000000"/>
                          </a:solidFill>
                          <a:effectLst/>
                          <a:latin typeface="HGS明朝B" panose="02020800000000000000" pitchFamily="18" charset="-128"/>
                          <a:ea typeface="HGS明朝B" panose="02020800000000000000" pitchFamily="18" charset="-128"/>
                        </a:rPr>
                        <a:t>5</a:t>
                      </a:r>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万</a:t>
                      </a:r>
                      <a:r>
                        <a:rPr lang="en-US" altLang="ja-JP" sz="800" b="0" i="0" u="none" strike="noStrike" dirty="0">
                          <a:solidFill>
                            <a:srgbClr val="000000"/>
                          </a:solidFill>
                          <a:effectLst/>
                          <a:latin typeface="HGS明朝B" panose="02020800000000000000" pitchFamily="18" charset="-128"/>
                          <a:ea typeface="HGS明朝B" panose="02020800000000000000" pitchFamily="18" charset="-128"/>
                        </a:rPr>
                        <a:t>〜10</a:t>
                      </a:r>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万円未満</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800" b="0" i="0" u="none" strike="noStrike" dirty="0">
                          <a:solidFill>
                            <a:srgbClr val="000000"/>
                          </a:solidFill>
                          <a:effectLst/>
                          <a:latin typeface="HGS明朝B" panose="02020800000000000000" pitchFamily="18" charset="-128"/>
                          <a:ea typeface="HGS明朝B" panose="02020800000000000000" pitchFamily="18" charset="-128"/>
                        </a:rPr>
                        <a:t>30.6</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8781658"/>
                  </a:ext>
                </a:extLst>
              </a:tr>
              <a:tr h="180293">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　</a:t>
                      </a:r>
                      <a:r>
                        <a:rPr lang="en-US" altLang="ja-JP" sz="800" b="0" i="0" u="none" strike="noStrike" dirty="0">
                          <a:solidFill>
                            <a:srgbClr val="000000"/>
                          </a:solidFill>
                          <a:effectLst/>
                          <a:latin typeface="HGS明朝B" panose="02020800000000000000" pitchFamily="18" charset="-128"/>
                          <a:ea typeface="HGS明朝B" panose="02020800000000000000" pitchFamily="18" charset="-128"/>
                        </a:rPr>
                        <a:t>10</a:t>
                      </a:r>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万</a:t>
                      </a:r>
                      <a:r>
                        <a:rPr lang="en-US" altLang="ja-JP" sz="800" b="0" i="0" u="none" strike="noStrike" dirty="0">
                          <a:solidFill>
                            <a:srgbClr val="000000"/>
                          </a:solidFill>
                          <a:effectLst/>
                          <a:latin typeface="HGS明朝B" panose="02020800000000000000" pitchFamily="18" charset="-128"/>
                          <a:ea typeface="HGS明朝B" panose="02020800000000000000" pitchFamily="18" charset="-128"/>
                        </a:rPr>
                        <a:t>〜20</a:t>
                      </a:r>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万円未満</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800" b="0" i="0" u="none" strike="noStrike" dirty="0">
                          <a:solidFill>
                            <a:srgbClr val="000000"/>
                          </a:solidFill>
                          <a:effectLst/>
                          <a:latin typeface="HGS明朝B" panose="02020800000000000000" pitchFamily="18" charset="-128"/>
                          <a:ea typeface="HGS明朝B" panose="02020800000000000000" pitchFamily="18" charset="-128"/>
                        </a:rPr>
                        <a:t>15.6</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7990668"/>
                  </a:ext>
                </a:extLst>
              </a:tr>
              <a:tr h="180293">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　</a:t>
                      </a:r>
                      <a:r>
                        <a:rPr lang="en-US" altLang="ja-JP" sz="800" b="0" i="0" u="none" strike="noStrike" dirty="0">
                          <a:solidFill>
                            <a:srgbClr val="000000"/>
                          </a:solidFill>
                          <a:effectLst/>
                          <a:latin typeface="HGS明朝B" panose="02020800000000000000" pitchFamily="18" charset="-128"/>
                          <a:ea typeface="HGS明朝B" panose="02020800000000000000" pitchFamily="18" charset="-128"/>
                        </a:rPr>
                        <a:t>20</a:t>
                      </a:r>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万</a:t>
                      </a:r>
                      <a:r>
                        <a:rPr lang="en-US" altLang="ja-JP" sz="800" b="0" i="0" u="none" strike="noStrike" dirty="0">
                          <a:solidFill>
                            <a:srgbClr val="000000"/>
                          </a:solidFill>
                          <a:effectLst/>
                          <a:latin typeface="HGS明朝B" panose="02020800000000000000" pitchFamily="18" charset="-128"/>
                          <a:ea typeface="HGS明朝B" panose="02020800000000000000" pitchFamily="18" charset="-128"/>
                        </a:rPr>
                        <a:t>〜30</a:t>
                      </a:r>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万円未満</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800" b="0" i="0" u="none" strike="noStrike" dirty="0">
                          <a:solidFill>
                            <a:srgbClr val="000000"/>
                          </a:solidFill>
                          <a:effectLst/>
                          <a:latin typeface="HGS明朝B" panose="02020800000000000000" pitchFamily="18" charset="-128"/>
                          <a:ea typeface="HGS明朝B" panose="02020800000000000000" pitchFamily="18" charset="-128"/>
                        </a:rPr>
                        <a:t>5.3</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0079273"/>
                  </a:ext>
                </a:extLst>
              </a:tr>
              <a:tr h="180293">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　</a:t>
                      </a:r>
                      <a:r>
                        <a:rPr lang="en-US" altLang="ja-JP" sz="800" b="0" i="0" u="none" strike="noStrike" dirty="0">
                          <a:solidFill>
                            <a:srgbClr val="000000"/>
                          </a:solidFill>
                          <a:effectLst/>
                          <a:latin typeface="HGS明朝B" panose="02020800000000000000" pitchFamily="18" charset="-128"/>
                          <a:ea typeface="HGS明朝B" panose="02020800000000000000" pitchFamily="18" charset="-128"/>
                        </a:rPr>
                        <a:t>30</a:t>
                      </a:r>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万</a:t>
                      </a:r>
                      <a:r>
                        <a:rPr lang="en-US" altLang="ja-JP" sz="800" b="0" i="0" u="none" strike="noStrike" dirty="0">
                          <a:solidFill>
                            <a:srgbClr val="000000"/>
                          </a:solidFill>
                          <a:effectLst/>
                          <a:latin typeface="HGS明朝B" panose="02020800000000000000" pitchFamily="18" charset="-128"/>
                          <a:ea typeface="HGS明朝B" panose="02020800000000000000" pitchFamily="18" charset="-128"/>
                        </a:rPr>
                        <a:t>〜50</a:t>
                      </a:r>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万円未満</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800" b="0" i="0" u="none" strike="noStrike" dirty="0">
                          <a:solidFill>
                            <a:srgbClr val="000000"/>
                          </a:solidFill>
                          <a:effectLst/>
                          <a:latin typeface="HGS明朝B" panose="02020800000000000000" pitchFamily="18" charset="-128"/>
                          <a:ea typeface="HGS明朝B" panose="02020800000000000000" pitchFamily="18" charset="-128"/>
                        </a:rPr>
                        <a:t>2.5</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5777288"/>
                  </a:ext>
                </a:extLst>
              </a:tr>
              <a:tr h="180293">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　</a:t>
                      </a:r>
                      <a:r>
                        <a:rPr lang="en-US" altLang="ja-JP" sz="800" b="0" i="0" u="none" strike="noStrike" dirty="0">
                          <a:solidFill>
                            <a:srgbClr val="000000"/>
                          </a:solidFill>
                          <a:effectLst/>
                          <a:latin typeface="HGS明朝B" panose="02020800000000000000" pitchFamily="18" charset="-128"/>
                          <a:ea typeface="HGS明朝B" panose="02020800000000000000" pitchFamily="18" charset="-128"/>
                        </a:rPr>
                        <a:t>50</a:t>
                      </a:r>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万</a:t>
                      </a:r>
                      <a:r>
                        <a:rPr lang="en-US" altLang="ja-JP" sz="800" b="0" i="0" u="none" strike="noStrike" dirty="0">
                          <a:solidFill>
                            <a:srgbClr val="000000"/>
                          </a:solidFill>
                          <a:effectLst/>
                          <a:latin typeface="HGS明朝B" panose="02020800000000000000" pitchFamily="18" charset="-128"/>
                          <a:ea typeface="HGS明朝B" panose="02020800000000000000" pitchFamily="18" charset="-128"/>
                        </a:rPr>
                        <a:t>〜100</a:t>
                      </a:r>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万円未満</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800" b="0" i="0" u="none" strike="noStrike" dirty="0">
                          <a:solidFill>
                            <a:srgbClr val="000000"/>
                          </a:solidFill>
                          <a:effectLst/>
                          <a:latin typeface="HGS明朝B" panose="02020800000000000000" pitchFamily="18" charset="-128"/>
                          <a:ea typeface="HGS明朝B" panose="02020800000000000000" pitchFamily="18" charset="-128"/>
                        </a:rPr>
                        <a:t>0</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4146284"/>
                  </a:ext>
                </a:extLst>
              </a:tr>
              <a:tr h="180293">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　</a:t>
                      </a:r>
                      <a:r>
                        <a:rPr lang="en-US" altLang="ja-JP" sz="800" b="0" i="0" u="none" strike="noStrike" dirty="0">
                          <a:solidFill>
                            <a:srgbClr val="000000"/>
                          </a:solidFill>
                          <a:effectLst/>
                          <a:latin typeface="HGS明朝B" panose="02020800000000000000" pitchFamily="18" charset="-128"/>
                          <a:ea typeface="HGS明朝B" panose="02020800000000000000" pitchFamily="18" charset="-128"/>
                        </a:rPr>
                        <a:t>100</a:t>
                      </a:r>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万</a:t>
                      </a:r>
                      <a:r>
                        <a:rPr lang="en-US" altLang="ja-JP" sz="800" b="0" i="0" u="none" strike="noStrike" dirty="0">
                          <a:solidFill>
                            <a:srgbClr val="000000"/>
                          </a:solidFill>
                          <a:effectLst/>
                          <a:latin typeface="HGS明朝B" panose="02020800000000000000" pitchFamily="18" charset="-128"/>
                          <a:ea typeface="HGS明朝B" panose="02020800000000000000" pitchFamily="18" charset="-128"/>
                        </a:rPr>
                        <a:t>〜200</a:t>
                      </a:r>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万円未満</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800" b="0" i="0" u="none" strike="noStrike" dirty="0">
                          <a:solidFill>
                            <a:srgbClr val="000000"/>
                          </a:solidFill>
                          <a:effectLst/>
                          <a:latin typeface="HGS明朝B" panose="02020800000000000000" pitchFamily="18" charset="-128"/>
                          <a:ea typeface="HGS明朝B" panose="02020800000000000000" pitchFamily="18" charset="-128"/>
                        </a:rPr>
                        <a:t>0</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8656379"/>
                  </a:ext>
                </a:extLst>
              </a:tr>
              <a:tr h="180293">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　</a:t>
                      </a:r>
                      <a:r>
                        <a:rPr lang="en-US" altLang="ja-JP" sz="800" b="0" i="0" u="none" strike="noStrike" dirty="0">
                          <a:solidFill>
                            <a:srgbClr val="000000"/>
                          </a:solidFill>
                          <a:effectLst/>
                          <a:latin typeface="HGS明朝B" panose="02020800000000000000" pitchFamily="18" charset="-128"/>
                          <a:ea typeface="HGS明朝B" panose="02020800000000000000" pitchFamily="18" charset="-128"/>
                        </a:rPr>
                        <a:t>200</a:t>
                      </a:r>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万円以上</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800" b="0" i="0" u="none" strike="noStrike" dirty="0">
                          <a:solidFill>
                            <a:srgbClr val="000000"/>
                          </a:solidFill>
                          <a:effectLst/>
                          <a:latin typeface="HGS明朝B" panose="02020800000000000000" pitchFamily="18" charset="-128"/>
                          <a:ea typeface="HGS明朝B" panose="02020800000000000000" pitchFamily="18" charset="-128"/>
                        </a:rPr>
                        <a:t>0.3</a:t>
                      </a:r>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　</a:t>
                      </a:r>
                      <a:endParaRPr lang="en-US" altLang="ja-JP" sz="8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5472202"/>
                  </a:ext>
                </a:extLst>
              </a:tr>
              <a:tr h="180293">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b="0" i="0" u="none" strike="noStrike" dirty="0">
                          <a:solidFill>
                            <a:srgbClr val="000000"/>
                          </a:solidFill>
                          <a:effectLst/>
                          <a:latin typeface="HGS明朝B" panose="02020800000000000000" pitchFamily="18" charset="-128"/>
                          <a:ea typeface="HGS明朝B" panose="02020800000000000000" pitchFamily="18" charset="-128"/>
                        </a:rPr>
                        <a:t>　無回答</a:t>
                      </a: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en-US" altLang="ja-JP" sz="800" b="0" i="0" u="none" strike="noStrike" dirty="0">
                          <a:solidFill>
                            <a:srgbClr val="000000"/>
                          </a:solidFill>
                          <a:effectLst/>
                          <a:latin typeface="HGS明朝B" panose="02020800000000000000" pitchFamily="18" charset="-128"/>
                          <a:ea typeface="HGS明朝B" panose="02020800000000000000" pitchFamily="18" charset="-128"/>
                        </a:rPr>
                        <a:t>11.3</a:t>
                      </a: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616369"/>
                  </a:ext>
                </a:extLst>
              </a:tr>
            </a:tbl>
          </a:graphicData>
        </a:graphic>
      </p:graphicFrame>
      <p:graphicFrame>
        <p:nvGraphicFramePr>
          <p:cNvPr id="11" name="表 10">
            <a:extLst>
              <a:ext uri="{FF2B5EF4-FFF2-40B4-BE49-F238E27FC236}">
                <a16:creationId xmlns:a16="http://schemas.microsoft.com/office/drawing/2014/main" id="{54333ED3-1CD2-4042-90B1-17F7187A142D}"/>
              </a:ext>
            </a:extLst>
          </p:cNvPr>
          <p:cNvGraphicFramePr>
            <a:graphicFrameLocks noGrp="1"/>
          </p:cNvGraphicFramePr>
          <p:nvPr>
            <p:extLst>
              <p:ext uri="{D42A27DB-BD31-4B8C-83A1-F6EECF244321}">
                <p14:modId xmlns:p14="http://schemas.microsoft.com/office/powerpoint/2010/main" val="897525645"/>
              </p:ext>
            </p:extLst>
          </p:nvPr>
        </p:nvGraphicFramePr>
        <p:xfrm>
          <a:off x="1031431" y="1205137"/>
          <a:ext cx="2472578" cy="1355051"/>
        </p:xfrm>
        <a:graphic>
          <a:graphicData uri="http://schemas.openxmlformats.org/drawingml/2006/table">
            <a:tbl>
              <a:tblPr/>
              <a:tblGrid>
                <a:gridCol w="1861787">
                  <a:extLst>
                    <a:ext uri="{9D8B030D-6E8A-4147-A177-3AD203B41FA5}">
                      <a16:colId xmlns:a16="http://schemas.microsoft.com/office/drawing/2014/main" val="1002239501"/>
                    </a:ext>
                  </a:extLst>
                </a:gridCol>
                <a:gridCol w="610791">
                  <a:extLst>
                    <a:ext uri="{9D8B030D-6E8A-4147-A177-3AD203B41FA5}">
                      <a16:colId xmlns:a16="http://schemas.microsoft.com/office/drawing/2014/main" val="3261953153"/>
                    </a:ext>
                  </a:extLst>
                </a:gridCol>
              </a:tblGrid>
              <a:tr h="196677">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u="none" strike="noStrike" dirty="0">
                          <a:effectLst/>
                          <a:latin typeface="HGS明朝B" panose="02020800000000000000" pitchFamily="18" charset="-128"/>
                          <a:ea typeface="HGS明朝B" panose="02020800000000000000" pitchFamily="18" charset="-128"/>
                        </a:rPr>
                        <a:t>ファッションアイテムの購入単価</a:t>
                      </a:r>
                      <a:endParaRPr lang="ja-JP" altLang="en-US" sz="8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ctr" fontAlgn="t"/>
                      <a:r>
                        <a:rPr lang="ja-JP" altLang="en-US" sz="800" u="none" strike="noStrike" dirty="0">
                          <a:effectLst/>
                          <a:latin typeface="HGS明朝B" panose="02020800000000000000" pitchFamily="18" charset="-128"/>
                          <a:ea typeface="HGS明朝B" panose="02020800000000000000" pitchFamily="18" charset="-128"/>
                        </a:rPr>
                        <a:t>平均（円）</a:t>
                      </a:r>
                      <a:endParaRPr lang="ja-JP" altLang="en-US" sz="8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3654817"/>
                  </a:ext>
                </a:extLst>
              </a:tr>
              <a:tr h="165482">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u="none" strike="noStrike" dirty="0">
                          <a:effectLst/>
                          <a:latin typeface="HGS明朝B" panose="02020800000000000000" pitchFamily="18" charset="-128"/>
                          <a:ea typeface="HGS明朝B" panose="02020800000000000000" pitchFamily="18" charset="-128"/>
                        </a:rPr>
                        <a:t>　スーツ</a:t>
                      </a:r>
                      <a:endParaRPr lang="ja-JP" altLang="en-US" sz="8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lvl="0" algn="ctr" fontAlgn="t"/>
                      <a:r>
                        <a:rPr lang="en-US" altLang="ja-JP" sz="800" u="none" strike="noStrike" dirty="0">
                          <a:effectLst/>
                          <a:latin typeface="HGS明朝B" panose="02020800000000000000" pitchFamily="18" charset="-128"/>
                          <a:ea typeface="HGS明朝B" panose="02020800000000000000" pitchFamily="18" charset="-128"/>
                        </a:rPr>
                        <a:t>60,160</a:t>
                      </a:r>
                      <a:endParaRPr lang="en-US" altLang="ja-JP" sz="8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12700" cap="flat" cmpd="sng" algn="ctr">
                      <a:solidFill>
                        <a:sysClr val="windowText" lastClr="000000"/>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0970736"/>
                  </a:ext>
                </a:extLst>
              </a:tr>
              <a:tr h="165482">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u="none" strike="noStrike" dirty="0">
                          <a:effectLst/>
                          <a:latin typeface="HGS明朝B" panose="02020800000000000000" pitchFamily="18" charset="-128"/>
                          <a:ea typeface="HGS明朝B" panose="02020800000000000000" pitchFamily="18" charset="-128"/>
                        </a:rPr>
                        <a:t>　シャツ・ニット・カットソー</a:t>
                      </a:r>
                      <a:endParaRPr lang="ja-JP" altLang="en-US" sz="8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lvl="0" algn="ctr" fontAlgn="t"/>
                      <a:r>
                        <a:rPr lang="en-US" altLang="ja-JP" sz="800" u="none" strike="noStrike" dirty="0">
                          <a:effectLst/>
                          <a:latin typeface="HGS明朝B" panose="02020800000000000000" pitchFamily="18" charset="-128"/>
                          <a:ea typeface="HGS明朝B" panose="02020800000000000000" pitchFamily="18" charset="-128"/>
                        </a:rPr>
                        <a:t>22,038</a:t>
                      </a:r>
                      <a:endParaRPr lang="en-US" altLang="ja-JP" sz="8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4558819"/>
                  </a:ext>
                </a:extLst>
              </a:tr>
              <a:tr h="165482">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u="none" strike="noStrike" dirty="0">
                          <a:effectLst/>
                          <a:latin typeface="HGS明朝B" panose="02020800000000000000" pitchFamily="18" charset="-128"/>
                          <a:ea typeface="HGS明朝B" panose="02020800000000000000" pitchFamily="18" charset="-128"/>
                        </a:rPr>
                        <a:t>　スカート・パンツ・ワンピース</a:t>
                      </a:r>
                      <a:endParaRPr lang="ja-JP" altLang="en-US" sz="8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lvl="0" algn="ctr" fontAlgn="t"/>
                      <a:r>
                        <a:rPr lang="en-US" altLang="ja-JP" sz="800" u="none" strike="noStrike" dirty="0">
                          <a:effectLst/>
                          <a:latin typeface="HGS明朝B" panose="02020800000000000000" pitchFamily="18" charset="-128"/>
                          <a:ea typeface="HGS明朝B" panose="02020800000000000000" pitchFamily="18" charset="-128"/>
                        </a:rPr>
                        <a:t>29,583</a:t>
                      </a:r>
                      <a:endParaRPr lang="en-US" altLang="ja-JP" sz="8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4898879"/>
                  </a:ext>
                </a:extLst>
              </a:tr>
              <a:tr h="165482">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u="none" strike="noStrike" dirty="0">
                          <a:effectLst/>
                          <a:latin typeface="HGS明朝B" panose="02020800000000000000" pitchFamily="18" charset="-128"/>
                          <a:ea typeface="HGS明朝B" panose="02020800000000000000" pitchFamily="18" charset="-128"/>
                        </a:rPr>
                        <a:t>　ランジェリー</a:t>
                      </a:r>
                      <a:endParaRPr lang="ja-JP" altLang="en-US" sz="8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lvl="0" algn="ctr" fontAlgn="t"/>
                      <a:r>
                        <a:rPr lang="en-US" altLang="ja-JP" sz="800" u="none" strike="noStrike" dirty="0">
                          <a:effectLst/>
                          <a:latin typeface="HGS明朝B" panose="02020800000000000000" pitchFamily="18" charset="-128"/>
                          <a:ea typeface="HGS明朝B" panose="02020800000000000000" pitchFamily="18" charset="-128"/>
                        </a:rPr>
                        <a:t>11,763</a:t>
                      </a:r>
                      <a:endParaRPr lang="en-US" altLang="ja-JP" sz="8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4574758"/>
                  </a:ext>
                </a:extLst>
              </a:tr>
              <a:tr h="165482">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u="none" strike="noStrike" dirty="0">
                          <a:effectLst/>
                          <a:latin typeface="HGS明朝B" panose="02020800000000000000" pitchFamily="18" charset="-128"/>
                          <a:ea typeface="HGS明朝B" panose="02020800000000000000" pitchFamily="18" charset="-128"/>
                        </a:rPr>
                        <a:t>　バッグ</a:t>
                      </a:r>
                      <a:endParaRPr lang="ja-JP" altLang="en-US" sz="8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lvl="0" algn="ctr" fontAlgn="t"/>
                      <a:r>
                        <a:rPr lang="en-US" altLang="ja-JP" sz="800" u="none" strike="noStrike" dirty="0">
                          <a:effectLst/>
                          <a:latin typeface="HGS明朝B" panose="02020800000000000000" pitchFamily="18" charset="-128"/>
                          <a:ea typeface="HGS明朝B" panose="02020800000000000000" pitchFamily="18" charset="-128"/>
                        </a:rPr>
                        <a:t>70,637</a:t>
                      </a:r>
                      <a:endParaRPr lang="en-US" altLang="ja-JP" sz="8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9592631"/>
                  </a:ext>
                </a:extLst>
              </a:tr>
              <a:tr h="165482">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u="none" strike="noStrike" dirty="0">
                          <a:effectLst/>
                          <a:latin typeface="HGS明朝B" panose="02020800000000000000" pitchFamily="18" charset="-128"/>
                          <a:ea typeface="HGS明朝B" panose="02020800000000000000" pitchFamily="18" charset="-128"/>
                        </a:rPr>
                        <a:t>　靴</a:t>
                      </a:r>
                      <a:endParaRPr lang="ja-JP" altLang="en-US" sz="8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lvl="0" algn="ctr" fontAlgn="t"/>
                      <a:r>
                        <a:rPr lang="en-US" altLang="ja-JP" sz="800" u="none" strike="noStrike" dirty="0">
                          <a:effectLst/>
                          <a:latin typeface="HGS明朝B" panose="02020800000000000000" pitchFamily="18" charset="-128"/>
                          <a:ea typeface="HGS明朝B" panose="02020800000000000000" pitchFamily="18" charset="-128"/>
                        </a:rPr>
                        <a:t>36,386</a:t>
                      </a:r>
                      <a:endParaRPr lang="en-US" altLang="ja-JP" sz="8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2797930"/>
                  </a:ext>
                </a:extLst>
              </a:tr>
              <a:tr h="165482">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algn="l" fontAlgn="t"/>
                      <a:r>
                        <a:rPr lang="ja-JP" altLang="en-US" sz="800" u="none" strike="noStrike" dirty="0">
                          <a:effectLst/>
                          <a:latin typeface="HGS明朝B" panose="02020800000000000000" pitchFamily="18" charset="-128"/>
                          <a:ea typeface="HGS明朝B" panose="02020800000000000000" pitchFamily="18" charset="-128"/>
                        </a:rPr>
                        <a:t>　メガネ・サングラス</a:t>
                      </a:r>
                      <a:endParaRPr lang="ja-JP" altLang="en-US" sz="8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mpd="sng">
                      <a:noFill/>
                    </a:lnL>
                    <a:lnR w="12700" cap="flat" cmpd="sng" algn="ctr">
                      <a:solidFill>
                        <a:sysClr val="windowText" lastClr="000000"/>
                      </a:solidFill>
                      <a:prstDash val="solid"/>
                      <a:round/>
                      <a:headEnd type="none" w="med" len="med"/>
                      <a:tailEnd type="none" w="med" len="med"/>
                    </a:lnR>
                    <a:lnT w="6350" cap="flat" cmpd="sng" algn="ctr">
                      <a:solidFill>
                        <a:sysClr val="window" lastClr="FFFFFF">
                          <a:lumMod val="75000"/>
                        </a:sysClr>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Times New Roman"/>
                          <a:ea typeface="HG明朝B"/>
                        </a:defRPr>
                      </a:lvl1pPr>
                      <a:lvl2pPr marL="457200" algn="l" defTabSz="914400" rtl="0" eaLnBrk="1" latinLnBrk="0" hangingPunct="1">
                        <a:defRPr kumimoji="1" sz="1800" kern="1200">
                          <a:solidFill>
                            <a:schemeClr val="dk1"/>
                          </a:solidFill>
                          <a:latin typeface="Times New Roman"/>
                          <a:ea typeface="HG明朝B"/>
                        </a:defRPr>
                      </a:lvl2pPr>
                      <a:lvl3pPr marL="914400" algn="l" defTabSz="914400" rtl="0" eaLnBrk="1" latinLnBrk="0" hangingPunct="1">
                        <a:defRPr kumimoji="1" sz="1800" kern="1200">
                          <a:solidFill>
                            <a:schemeClr val="dk1"/>
                          </a:solidFill>
                          <a:latin typeface="Times New Roman"/>
                          <a:ea typeface="HG明朝B"/>
                        </a:defRPr>
                      </a:lvl3pPr>
                      <a:lvl4pPr marL="1371600" algn="l" defTabSz="914400" rtl="0" eaLnBrk="1" latinLnBrk="0" hangingPunct="1">
                        <a:defRPr kumimoji="1" sz="1800" kern="1200">
                          <a:solidFill>
                            <a:schemeClr val="dk1"/>
                          </a:solidFill>
                          <a:latin typeface="Times New Roman"/>
                          <a:ea typeface="HG明朝B"/>
                        </a:defRPr>
                      </a:lvl4pPr>
                      <a:lvl5pPr marL="1828800" algn="l" defTabSz="914400" rtl="0" eaLnBrk="1" latinLnBrk="0" hangingPunct="1">
                        <a:defRPr kumimoji="1" sz="1800" kern="1200">
                          <a:solidFill>
                            <a:schemeClr val="dk1"/>
                          </a:solidFill>
                          <a:latin typeface="Times New Roman"/>
                          <a:ea typeface="HG明朝B"/>
                        </a:defRPr>
                      </a:lvl5pPr>
                      <a:lvl6pPr marL="2286000" algn="l" defTabSz="914400" rtl="0" eaLnBrk="1" latinLnBrk="0" hangingPunct="1">
                        <a:defRPr kumimoji="1" sz="1800" kern="1200">
                          <a:solidFill>
                            <a:schemeClr val="dk1"/>
                          </a:solidFill>
                          <a:latin typeface="Times New Roman"/>
                          <a:ea typeface="HG明朝B"/>
                        </a:defRPr>
                      </a:lvl6pPr>
                      <a:lvl7pPr marL="2743200" algn="l" defTabSz="914400" rtl="0" eaLnBrk="1" latinLnBrk="0" hangingPunct="1">
                        <a:defRPr kumimoji="1" sz="1800" kern="1200">
                          <a:solidFill>
                            <a:schemeClr val="dk1"/>
                          </a:solidFill>
                          <a:latin typeface="Times New Roman"/>
                          <a:ea typeface="HG明朝B"/>
                        </a:defRPr>
                      </a:lvl7pPr>
                      <a:lvl8pPr marL="3200400" algn="l" defTabSz="914400" rtl="0" eaLnBrk="1" latinLnBrk="0" hangingPunct="1">
                        <a:defRPr kumimoji="1" sz="1800" kern="1200">
                          <a:solidFill>
                            <a:schemeClr val="dk1"/>
                          </a:solidFill>
                          <a:latin typeface="Times New Roman"/>
                          <a:ea typeface="HG明朝B"/>
                        </a:defRPr>
                      </a:lvl8pPr>
                      <a:lvl9pPr marL="3657600" algn="l" defTabSz="914400" rtl="0" eaLnBrk="1" latinLnBrk="0" hangingPunct="1">
                        <a:defRPr kumimoji="1" sz="1800" kern="1200">
                          <a:solidFill>
                            <a:schemeClr val="dk1"/>
                          </a:solidFill>
                          <a:latin typeface="Times New Roman"/>
                          <a:ea typeface="HG明朝B"/>
                        </a:defRPr>
                      </a:lvl9pPr>
                    </a:lstStyle>
                    <a:p>
                      <a:pPr lvl="0" algn="ctr" fontAlgn="t"/>
                      <a:r>
                        <a:rPr lang="en-US" altLang="ja-JP" sz="800" u="none" strike="noStrike" dirty="0">
                          <a:effectLst/>
                          <a:latin typeface="HGS明朝B" panose="02020800000000000000" pitchFamily="18" charset="-128"/>
                          <a:ea typeface="HGS明朝B" panose="02020800000000000000" pitchFamily="18" charset="-128"/>
                        </a:rPr>
                        <a:t>31,288</a:t>
                      </a:r>
                      <a:endParaRPr lang="en-US" altLang="ja-JP" sz="8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ap="flat" cmpd="sng" algn="ctr">
                      <a:solidFill>
                        <a:sysClr val="windowText" lastClr="000000"/>
                      </a:solidFill>
                      <a:prstDash val="solid"/>
                      <a:round/>
                      <a:headEnd type="none" w="med" len="med"/>
                      <a:tailEnd type="none" w="med" len="med"/>
                    </a:lnL>
                    <a:lnR w="12700" cmpd="sng">
                      <a:noFill/>
                    </a:lnR>
                    <a:lnT w="6350" cap="flat" cmpd="sng" algn="ctr">
                      <a:solidFill>
                        <a:sysClr val="window" lastClr="FFFFFF">
                          <a:lumMod val="75000"/>
                        </a:sysClr>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2847666"/>
                  </a:ext>
                </a:extLst>
              </a:tr>
            </a:tbl>
          </a:graphicData>
        </a:graphic>
      </p:graphicFrame>
      <p:sp>
        <p:nvSpPr>
          <p:cNvPr id="14" name="テキスト ボックス 13">
            <a:extLst>
              <a:ext uri="{FF2B5EF4-FFF2-40B4-BE49-F238E27FC236}">
                <a16:creationId xmlns:a16="http://schemas.microsoft.com/office/drawing/2014/main" id="{DFE23619-F883-4453-875B-02B8052E1FF5}"/>
              </a:ext>
            </a:extLst>
          </p:cNvPr>
          <p:cNvSpPr txBox="1"/>
          <p:nvPr/>
        </p:nvSpPr>
        <p:spPr>
          <a:xfrm>
            <a:off x="497541" y="285398"/>
            <a:ext cx="3729993" cy="369332"/>
          </a:xfrm>
          <a:prstGeom prst="rect">
            <a:avLst/>
          </a:prstGeom>
          <a:noFill/>
        </p:spPr>
        <p:txBody>
          <a:bodyPr wrap="square" rtlCol="0">
            <a:spAutoFit/>
          </a:bodyPr>
          <a:lstStyle/>
          <a:p>
            <a:r>
              <a:rPr lang="en-US" altLang="ja-JP" dirty="0">
                <a:latin typeface="Times New Roman" panose="02020603050405020304" pitchFamily="18" charset="0"/>
                <a:cs typeface="Times New Roman" panose="02020603050405020304" pitchFamily="18" charset="0"/>
              </a:rPr>
              <a:t>NikkeiLUXE User Profile</a:t>
            </a:r>
          </a:p>
        </p:txBody>
      </p:sp>
      <p:sp>
        <p:nvSpPr>
          <p:cNvPr id="15" name="テキスト ボックス 14">
            <a:extLst>
              <a:ext uri="{FF2B5EF4-FFF2-40B4-BE49-F238E27FC236}">
                <a16:creationId xmlns:a16="http://schemas.microsoft.com/office/drawing/2014/main" id="{F790354F-2014-4962-9968-24132FB80C1C}"/>
              </a:ext>
            </a:extLst>
          </p:cNvPr>
          <p:cNvSpPr txBox="1"/>
          <p:nvPr/>
        </p:nvSpPr>
        <p:spPr>
          <a:xfrm>
            <a:off x="6835515" y="78348"/>
            <a:ext cx="1735994" cy="523220"/>
          </a:xfrm>
          <a:prstGeom prst="rect">
            <a:avLst/>
          </a:prstGeom>
          <a:solidFill>
            <a:schemeClr val="bg1"/>
          </a:solidFill>
          <a:ln>
            <a:solidFill>
              <a:schemeClr val="bg1">
                <a:lumMod val="85000"/>
              </a:schemeClr>
            </a:solidFill>
          </a:ln>
        </p:spPr>
        <p:txBody>
          <a:bodyPr wrap="square" rtlCol="0">
            <a:spAutoFit/>
          </a:bodyPr>
          <a:lstStyle/>
          <a:p>
            <a:pPr algn="r"/>
            <a:r>
              <a:rPr lang="en-US" altLang="ja-JP" sz="700" dirty="0">
                <a:latin typeface="游ゴシック" panose="020B0400000000000000" pitchFamily="50" charset="-128"/>
                <a:ea typeface="游ゴシック" panose="020B0400000000000000" pitchFamily="50" charset="-128"/>
              </a:rPr>
              <a:t>NikkeiLUXE</a:t>
            </a:r>
            <a:r>
              <a:rPr lang="ja-JP" altLang="en-US" sz="700" dirty="0">
                <a:latin typeface="游ゴシック" panose="020B0400000000000000" pitchFamily="50" charset="-128"/>
                <a:ea typeface="游ゴシック" panose="020B0400000000000000" pitchFamily="50" charset="-128"/>
              </a:rPr>
              <a:t>読者プロフィール調査</a:t>
            </a:r>
            <a:endParaRPr lang="en-US" altLang="ja-JP" sz="700" dirty="0">
              <a:latin typeface="游ゴシック" panose="020B0400000000000000" pitchFamily="50" charset="-128"/>
              <a:ea typeface="游ゴシック" panose="020B0400000000000000" pitchFamily="50" charset="-128"/>
            </a:endParaRPr>
          </a:p>
          <a:p>
            <a:pPr algn="r"/>
            <a:r>
              <a:rPr lang="ja-JP" altLang="en-US" sz="700" dirty="0">
                <a:latin typeface="游ゴシック" panose="020B0400000000000000" pitchFamily="50" charset="-128"/>
                <a:ea typeface="游ゴシック" panose="020B0400000000000000" pitchFamily="50" charset="-128"/>
              </a:rPr>
              <a:t>調査機関：日経</a:t>
            </a:r>
            <a:r>
              <a:rPr lang="en-US" altLang="ja-JP" sz="700" dirty="0">
                <a:latin typeface="游ゴシック" panose="020B0400000000000000" pitchFamily="50" charset="-128"/>
                <a:ea typeface="游ゴシック" panose="020B0400000000000000" pitchFamily="50" charset="-128"/>
              </a:rPr>
              <a:t>BP</a:t>
            </a:r>
            <a:r>
              <a:rPr lang="ja-JP" altLang="en-US" sz="700" dirty="0">
                <a:latin typeface="游ゴシック" panose="020B0400000000000000" pitchFamily="50" charset="-128"/>
                <a:ea typeface="游ゴシック" panose="020B0400000000000000" pitchFamily="50" charset="-128"/>
              </a:rPr>
              <a:t>コンサルティング</a:t>
            </a:r>
            <a:endParaRPr lang="en-US" altLang="ja-JP" sz="700" dirty="0">
              <a:latin typeface="游ゴシック" panose="020B0400000000000000" pitchFamily="50" charset="-128"/>
              <a:ea typeface="游ゴシック" panose="020B0400000000000000" pitchFamily="50" charset="-128"/>
            </a:endParaRPr>
          </a:p>
          <a:p>
            <a:pPr algn="r"/>
            <a:r>
              <a:rPr lang="ja-JP" altLang="en-US" sz="700" dirty="0">
                <a:latin typeface="游ゴシック" panose="020B0400000000000000" pitchFamily="50" charset="-128"/>
                <a:ea typeface="游ゴシック" panose="020B0400000000000000" pitchFamily="50" charset="-128"/>
              </a:rPr>
              <a:t>調査期間：</a:t>
            </a:r>
            <a:r>
              <a:rPr lang="en-US" altLang="ja-JP" sz="700" dirty="0">
                <a:latin typeface="游ゴシック" panose="020B0400000000000000" pitchFamily="50" charset="-128"/>
                <a:ea typeface="游ゴシック" panose="020B0400000000000000" pitchFamily="50" charset="-128"/>
              </a:rPr>
              <a:t>2018</a:t>
            </a:r>
            <a:r>
              <a:rPr lang="ja-JP" altLang="en-US" sz="700" dirty="0">
                <a:latin typeface="游ゴシック" panose="020B0400000000000000" pitchFamily="50" charset="-128"/>
                <a:ea typeface="游ゴシック" panose="020B0400000000000000" pitchFamily="50" charset="-128"/>
              </a:rPr>
              <a:t>年</a:t>
            </a:r>
            <a:r>
              <a:rPr lang="en-US" altLang="ja-JP" sz="700" dirty="0">
                <a:latin typeface="游ゴシック" panose="020B0400000000000000" pitchFamily="50" charset="-128"/>
                <a:ea typeface="游ゴシック" panose="020B0400000000000000" pitchFamily="50" charset="-128"/>
              </a:rPr>
              <a:t>2</a:t>
            </a:r>
            <a:r>
              <a:rPr lang="ja-JP" altLang="en-US" sz="700" dirty="0">
                <a:latin typeface="游ゴシック" panose="020B0400000000000000" pitchFamily="50" charset="-128"/>
                <a:ea typeface="游ゴシック" panose="020B0400000000000000" pitchFamily="50" charset="-128"/>
              </a:rPr>
              <a:t>月</a:t>
            </a:r>
            <a:r>
              <a:rPr lang="en-US" altLang="ja-JP" sz="700" dirty="0">
                <a:latin typeface="游ゴシック" panose="020B0400000000000000" pitchFamily="50" charset="-128"/>
                <a:ea typeface="游ゴシック" panose="020B0400000000000000" pitchFamily="50" charset="-128"/>
              </a:rPr>
              <a:t>16</a:t>
            </a:r>
            <a:r>
              <a:rPr lang="ja-JP" altLang="en-US" sz="700" dirty="0">
                <a:latin typeface="游ゴシック" panose="020B0400000000000000" pitchFamily="50" charset="-128"/>
                <a:ea typeface="游ゴシック" panose="020B0400000000000000" pitchFamily="50" charset="-128"/>
              </a:rPr>
              <a:t>日～</a:t>
            </a:r>
            <a:r>
              <a:rPr lang="en-US" altLang="ja-JP" sz="700" dirty="0">
                <a:latin typeface="游ゴシック" panose="020B0400000000000000" pitchFamily="50" charset="-128"/>
                <a:ea typeface="游ゴシック" panose="020B0400000000000000" pitchFamily="50" charset="-128"/>
              </a:rPr>
              <a:t>20</a:t>
            </a:r>
            <a:r>
              <a:rPr lang="ja-JP" altLang="en-US" sz="700" dirty="0">
                <a:latin typeface="游ゴシック" panose="020B0400000000000000" pitchFamily="50" charset="-128"/>
                <a:ea typeface="游ゴシック" panose="020B0400000000000000" pitchFamily="50" charset="-128"/>
              </a:rPr>
              <a:t>日</a:t>
            </a:r>
            <a:endParaRPr lang="en-US" altLang="ja-JP" sz="700" dirty="0">
              <a:latin typeface="游ゴシック" panose="020B0400000000000000" pitchFamily="50" charset="-128"/>
              <a:ea typeface="游ゴシック" panose="020B0400000000000000" pitchFamily="50" charset="-128"/>
            </a:endParaRPr>
          </a:p>
          <a:p>
            <a:pPr algn="r"/>
            <a:r>
              <a:rPr lang="ja-JP" altLang="en-US" sz="700" dirty="0">
                <a:latin typeface="游ゴシック" panose="020B0400000000000000" pitchFamily="50" charset="-128"/>
                <a:ea typeface="游ゴシック" panose="020B0400000000000000" pitchFamily="50" charset="-128"/>
              </a:rPr>
              <a:t>回答者数：</a:t>
            </a:r>
            <a:r>
              <a:rPr lang="en-US" altLang="ja-JP" sz="700" dirty="0">
                <a:latin typeface="游ゴシック" panose="020B0400000000000000" pitchFamily="50" charset="-128"/>
                <a:ea typeface="游ゴシック" panose="020B0400000000000000" pitchFamily="50" charset="-128"/>
              </a:rPr>
              <a:t>320</a:t>
            </a:r>
            <a:r>
              <a:rPr lang="ja-JP" altLang="en-US" sz="700" dirty="0">
                <a:latin typeface="游ゴシック" panose="020B0400000000000000" pitchFamily="50" charset="-128"/>
                <a:ea typeface="游ゴシック" panose="020B0400000000000000" pitchFamily="50" charset="-128"/>
              </a:rPr>
              <a:t>件</a:t>
            </a:r>
          </a:p>
        </p:txBody>
      </p:sp>
      <p:sp>
        <p:nvSpPr>
          <p:cNvPr id="2" name="スライド番号プレースホルダー 1">
            <a:extLst>
              <a:ext uri="{FF2B5EF4-FFF2-40B4-BE49-F238E27FC236}">
                <a16:creationId xmlns:a16="http://schemas.microsoft.com/office/drawing/2014/main" id="{6D80B4B1-74E6-4AF4-8F6D-3BAD05690B35}"/>
              </a:ext>
            </a:extLst>
          </p:cNvPr>
          <p:cNvSpPr>
            <a:spLocks noGrp="1"/>
          </p:cNvSpPr>
          <p:nvPr>
            <p:ph type="sldNum" sz="quarter" idx="12"/>
          </p:nvPr>
        </p:nvSpPr>
        <p:spPr/>
        <p:txBody>
          <a:bodyPr/>
          <a:lstStyle/>
          <a:p>
            <a:fld id="{82CE5A90-ABB9-C14A-86CE-4B9DFC0B3A0A}" type="slidenum">
              <a:rPr kumimoji="1" lang="ja-JP" altLang="en-US" smtClean="0"/>
              <a:pPr/>
              <a:t>7</a:t>
            </a:fld>
            <a:endParaRPr kumimoji="1" lang="ja-JP" altLang="en-US" dirty="0"/>
          </a:p>
        </p:txBody>
      </p:sp>
      <p:sp>
        <p:nvSpPr>
          <p:cNvPr id="16" name="Footer Placeholder 2">
            <a:extLst>
              <a:ext uri="{FF2B5EF4-FFF2-40B4-BE49-F238E27FC236}">
                <a16:creationId xmlns:a16="http://schemas.microsoft.com/office/drawing/2014/main" id="{375470DB-EE49-4FBF-957D-71BCC2453EFC}"/>
              </a:ext>
            </a:extLst>
          </p:cNvPr>
          <p:cNvSpPr txBox="1">
            <a:spLocks/>
          </p:cNvSpPr>
          <p:nvPr/>
        </p:nvSpPr>
        <p:spPr>
          <a:xfrm>
            <a:off x="329783" y="6492875"/>
            <a:ext cx="8484433" cy="365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800" dirty="0"/>
              <a:t>This document may contain confidential and proprietary information to Nikkei Business Publications, Inc. Copyright © 2019</a:t>
            </a:r>
            <a:r>
              <a:rPr kumimoji="1" lang="ja-JP" altLang="en-US" sz="800" dirty="0"/>
              <a:t>　</a:t>
            </a:r>
            <a:r>
              <a:rPr kumimoji="1" lang="en-US" altLang="ja-JP" sz="800" dirty="0"/>
              <a:t>Nikkei Business Publications, Inc. All Rights Reserved.</a:t>
            </a:r>
            <a:r>
              <a:rPr kumimoji="1" lang="ja-JP" altLang="en-US" sz="800" dirty="0"/>
              <a:t>　　</a:t>
            </a:r>
          </a:p>
        </p:txBody>
      </p:sp>
    </p:spTree>
    <p:extLst>
      <p:ext uri="{BB962C8B-B14F-4D97-AF65-F5344CB8AC3E}">
        <p14:creationId xmlns:p14="http://schemas.microsoft.com/office/powerpoint/2010/main" val="3057004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3E4398E-5D4F-454B-9467-A1A2A2F85E83}"/>
              </a:ext>
            </a:extLst>
          </p:cNvPr>
          <p:cNvSpPr txBox="1"/>
          <p:nvPr/>
        </p:nvSpPr>
        <p:spPr>
          <a:xfrm>
            <a:off x="1245423" y="995344"/>
            <a:ext cx="6533020" cy="577081"/>
          </a:xfrm>
          <a:prstGeom prst="rect">
            <a:avLst/>
          </a:prstGeom>
          <a:noFill/>
        </p:spPr>
        <p:txBody>
          <a:bodyPr wrap="square" rtlCol="0">
            <a:spAutoFit/>
          </a:bodyPr>
          <a:lstStyle/>
          <a:p>
            <a:pPr algn="ctr"/>
            <a:r>
              <a:rPr lang="ja-JP" altLang="en-US" sz="1050" dirty="0">
                <a:latin typeface="HGS明朝B" panose="02020800000000000000" pitchFamily="18" charset="-128"/>
                <a:ea typeface="HGS明朝B" panose="02020800000000000000" pitchFamily="18" charset="-128"/>
              </a:rPr>
              <a:t>デザインの美しさ、コンテンツの読みさすさ、美容、ファッション関連の情報の充実度に加え、</a:t>
            </a:r>
            <a:endParaRPr lang="en-US" altLang="ja-JP" sz="1050" dirty="0">
              <a:latin typeface="HGS明朝B" panose="02020800000000000000" pitchFamily="18" charset="-128"/>
              <a:ea typeface="HGS明朝B" panose="02020800000000000000" pitchFamily="18" charset="-128"/>
            </a:endParaRPr>
          </a:p>
          <a:p>
            <a:pPr algn="ctr"/>
            <a:r>
              <a:rPr lang="ja-JP" altLang="en-US" sz="1050" u="sng" dirty="0">
                <a:solidFill>
                  <a:srgbClr val="FF0000"/>
                </a:solidFill>
                <a:latin typeface="HGS明朝B" panose="02020800000000000000" pitchFamily="18" charset="-128"/>
                <a:ea typeface="HGS明朝B" panose="02020800000000000000" pitchFamily="18" charset="-128"/>
              </a:rPr>
              <a:t>日経グループならではの信頼感</a:t>
            </a:r>
            <a:r>
              <a:rPr lang="ja-JP" altLang="en-US" sz="1050" dirty="0">
                <a:latin typeface="HGS明朝B" panose="02020800000000000000" pitchFamily="18" charset="-128"/>
                <a:ea typeface="HGS明朝B" panose="02020800000000000000" pitchFamily="18" charset="-128"/>
              </a:rPr>
              <a:t>などの点で評価いただいております</a:t>
            </a:r>
            <a:endParaRPr lang="en-US" altLang="ja-JP" sz="1050" dirty="0">
              <a:latin typeface="HGS明朝B" panose="02020800000000000000" pitchFamily="18" charset="-128"/>
              <a:ea typeface="HGS明朝B" panose="02020800000000000000" pitchFamily="18" charset="-128"/>
            </a:endParaRPr>
          </a:p>
          <a:p>
            <a:pPr algn="ctr"/>
            <a:r>
              <a:rPr lang="ja-JP" altLang="en-US" sz="1050" dirty="0">
                <a:latin typeface="HGS明朝B" panose="02020800000000000000" pitchFamily="18" charset="-128"/>
                <a:ea typeface="HGS明朝B" panose="02020800000000000000" pitchFamily="18" charset="-128"/>
              </a:rPr>
              <a:t>トラベル・カルチャーや知的好奇心を刺激するコラム等、広く読者から支持を受けています</a:t>
            </a:r>
            <a:endParaRPr lang="en-US" altLang="ja-JP" sz="1050" dirty="0">
              <a:latin typeface="HGS明朝B" panose="02020800000000000000" pitchFamily="18" charset="-128"/>
              <a:ea typeface="HGS明朝B" panose="02020800000000000000" pitchFamily="18" charset="-128"/>
            </a:endParaRPr>
          </a:p>
        </p:txBody>
      </p:sp>
      <p:graphicFrame>
        <p:nvGraphicFramePr>
          <p:cNvPr id="5" name="表 4">
            <a:extLst>
              <a:ext uri="{FF2B5EF4-FFF2-40B4-BE49-F238E27FC236}">
                <a16:creationId xmlns:a16="http://schemas.microsoft.com/office/drawing/2014/main" id="{33BEE6B2-02E3-4B99-9121-30415B5B1203}"/>
              </a:ext>
            </a:extLst>
          </p:cNvPr>
          <p:cNvGraphicFramePr>
            <a:graphicFrameLocks noGrp="1"/>
          </p:cNvGraphicFramePr>
          <p:nvPr>
            <p:extLst>
              <p:ext uri="{D42A27DB-BD31-4B8C-83A1-F6EECF244321}">
                <p14:modId xmlns:p14="http://schemas.microsoft.com/office/powerpoint/2010/main" val="3161033193"/>
              </p:ext>
            </p:extLst>
          </p:nvPr>
        </p:nvGraphicFramePr>
        <p:xfrm>
          <a:off x="544238" y="3566405"/>
          <a:ext cx="8091066" cy="2259623"/>
        </p:xfrm>
        <a:graphic>
          <a:graphicData uri="http://schemas.openxmlformats.org/drawingml/2006/table">
            <a:tbl>
              <a:tblPr>
                <a:tableStyleId>{5C22544A-7EE6-4342-B048-85BDC9FD1C3A}</a:tableStyleId>
              </a:tblPr>
              <a:tblGrid>
                <a:gridCol w="3094110">
                  <a:extLst>
                    <a:ext uri="{9D8B030D-6E8A-4147-A177-3AD203B41FA5}">
                      <a16:colId xmlns:a16="http://schemas.microsoft.com/office/drawing/2014/main" val="1563901674"/>
                    </a:ext>
                  </a:extLst>
                </a:gridCol>
                <a:gridCol w="832826">
                  <a:extLst>
                    <a:ext uri="{9D8B030D-6E8A-4147-A177-3AD203B41FA5}">
                      <a16:colId xmlns:a16="http://schemas.microsoft.com/office/drawing/2014/main" val="4150746999"/>
                    </a:ext>
                  </a:extLst>
                </a:gridCol>
                <a:gridCol w="832826">
                  <a:extLst>
                    <a:ext uri="{9D8B030D-6E8A-4147-A177-3AD203B41FA5}">
                      <a16:colId xmlns:a16="http://schemas.microsoft.com/office/drawing/2014/main" val="677463362"/>
                    </a:ext>
                  </a:extLst>
                </a:gridCol>
                <a:gridCol w="832826">
                  <a:extLst>
                    <a:ext uri="{9D8B030D-6E8A-4147-A177-3AD203B41FA5}">
                      <a16:colId xmlns:a16="http://schemas.microsoft.com/office/drawing/2014/main" val="4057760291"/>
                    </a:ext>
                  </a:extLst>
                </a:gridCol>
                <a:gridCol w="832826">
                  <a:extLst>
                    <a:ext uri="{9D8B030D-6E8A-4147-A177-3AD203B41FA5}">
                      <a16:colId xmlns:a16="http://schemas.microsoft.com/office/drawing/2014/main" val="1253180259"/>
                    </a:ext>
                  </a:extLst>
                </a:gridCol>
                <a:gridCol w="832826">
                  <a:extLst>
                    <a:ext uri="{9D8B030D-6E8A-4147-A177-3AD203B41FA5}">
                      <a16:colId xmlns:a16="http://schemas.microsoft.com/office/drawing/2014/main" val="2363563262"/>
                    </a:ext>
                  </a:extLst>
                </a:gridCol>
                <a:gridCol w="832826">
                  <a:extLst>
                    <a:ext uri="{9D8B030D-6E8A-4147-A177-3AD203B41FA5}">
                      <a16:colId xmlns:a16="http://schemas.microsoft.com/office/drawing/2014/main" val="3803069462"/>
                    </a:ext>
                  </a:extLst>
                </a:gridCol>
              </a:tblGrid>
              <a:tr h="160579">
                <a:tc rowSpan="2">
                  <a:txBody>
                    <a:bodyPr/>
                    <a:lstStyle/>
                    <a:p>
                      <a:pPr algn="ctr" fontAlgn="t"/>
                      <a:r>
                        <a:rPr lang="en-US" sz="900" u="none" strike="noStrike" dirty="0">
                          <a:effectLst/>
                          <a:latin typeface="Times New Roman" panose="02020603050405020304" pitchFamily="18" charset="0"/>
                          <a:ea typeface="HGS明朝B" panose="02020800000000000000" pitchFamily="18" charset="-128"/>
                          <a:cs typeface="Times New Roman" panose="02020603050405020304" pitchFamily="18" charset="0"/>
                        </a:rPr>
                        <a:t>NikkeiLUXE</a:t>
                      </a:r>
                      <a:r>
                        <a:rPr lang="en-US" sz="900" u="none" strike="noStrike" dirty="0">
                          <a:effectLst/>
                          <a:latin typeface="HGS明朝B" panose="02020800000000000000" pitchFamily="18" charset="-128"/>
                          <a:ea typeface="HGS明朝B" panose="02020800000000000000" pitchFamily="18" charset="-128"/>
                        </a:rPr>
                        <a:t>   </a:t>
                      </a:r>
                      <a:r>
                        <a:rPr lang="ja-JP" altLang="en-US" sz="900" u="none" strike="noStrike" dirty="0">
                          <a:effectLst/>
                          <a:latin typeface="HGS明朝B" panose="02020800000000000000" pitchFamily="18" charset="-128"/>
                          <a:ea typeface="HGS明朝B" panose="02020800000000000000" pitchFamily="18" charset="-128"/>
                        </a:rPr>
                        <a:t>の評価 </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1</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2</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3</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4</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4684031"/>
                  </a:ext>
                </a:extLst>
              </a:tr>
              <a:tr h="332675">
                <a:tc vMerge="1">
                  <a:txBody>
                    <a:bodyPr/>
                    <a:lstStyle/>
                    <a:p>
                      <a:pPr algn="l" fontAlgn="t"/>
                      <a:endParaRPr lang="ja-JP" altLang="en-US" sz="700" b="0" i="0" u="none" strike="noStrike" dirty="0">
                        <a:solidFill>
                          <a:srgbClr val="000000"/>
                        </a:solidFill>
                        <a:effectLst/>
                        <a:latin typeface="+mn-ea"/>
                        <a:ea typeface="+mn-ea"/>
                      </a:endParaRPr>
                    </a:p>
                  </a:txBody>
                  <a:tcPr marL="6575" marR="6575" marT="6575" marB="0"/>
                </a:tc>
                <a:tc>
                  <a:txBody>
                    <a:bodyPr/>
                    <a:lstStyle/>
                    <a:p>
                      <a:pPr algn="ctr" fontAlgn="t"/>
                      <a:r>
                        <a:rPr lang="ja-JP" altLang="en-US" sz="700" u="none" strike="noStrike" dirty="0">
                          <a:effectLst/>
                          <a:latin typeface="HGS明朝B" panose="02020800000000000000" pitchFamily="18" charset="-128"/>
                          <a:ea typeface="HGS明朝B" panose="02020800000000000000" pitchFamily="18" charset="-128"/>
                        </a:rPr>
                        <a:t>そう思う</a:t>
                      </a:r>
                      <a:endParaRPr lang="ja-JP" altLang="en-US" sz="7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ja-JP" altLang="en-US" sz="700" u="none" strike="noStrike" dirty="0">
                          <a:effectLst/>
                          <a:latin typeface="HGS明朝B" panose="02020800000000000000" pitchFamily="18" charset="-128"/>
                          <a:ea typeface="HGS明朝B" panose="02020800000000000000" pitchFamily="18" charset="-128"/>
                        </a:rPr>
                        <a:t>どちらかといえば</a:t>
                      </a:r>
                      <a:endParaRPr lang="en-US" altLang="ja-JP" sz="700" u="none" strike="noStrike" dirty="0">
                        <a:effectLst/>
                        <a:latin typeface="HGS明朝B" panose="02020800000000000000" pitchFamily="18" charset="-128"/>
                        <a:ea typeface="HGS明朝B" panose="02020800000000000000" pitchFamily="18" charset="-128"/>
                      </a:endParaRPr>
                    </a:p>
                    <a:p>
                      <a:pPr algn="ctr" fontAlgn="t"/>
                      <a:r>
                        <a:rPr lang="ja-JP" altLang="en-US" sz="700" u="none" strike="noStrike" dirty="0">
                          <a:effectLst/>
                          <a:latin typeface="HGS明朝B" panose="02020800000000000000" pitchFamily="18" charset="-128"/>
                          <a:ea typeface="HGS明朝B" panose="02020800000000000000" pitchFamily="18" charset="-128"/>
                        </a:rPr>
                        <a:t>そう思う</a:t>
                      </a:r>
                      <a:endParaRPr lang="ja-JP" altLang="en-US" sz="7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ja-JP" altLang="en-US" sz="700" u="none" strike="noStrike" dirty="0">
                          <a:effectLst/>
                          <a:latin typeface="HGS明朝B" panose="02020800000000000000" pitchFamily="18" charset="-128"/>
                          <a:ea typeface="HGS明朝B" panose="02020800000000000000" pitchFamily="18" charset="-128"/>
                        </a:rPr>
                        <a:t>どちらかといえば</a:t>
                      </a:r>
                      <a:endParaRPr lang="en-US" altLang="ja-JP" sz="700" u="none" strike="noStrike" dirty="0">
                        <a:effectLst/>
                        <a:latin typeface="HGS明朝B" panose="02020800000000000000" pitchFamily="18" charset="-128"/>
                        <a:ea typeface="HGS明朝B" panose="02020800000000000000" pitchFamily="18" charset="-128"/>
                      </a:endParaRPr>
                    </a:p>
                    <a:p>
                      <a:pPr algn="ctr" fontAlgn="t"/>
                      <a:r>
                        <a:rPr lang="ja-JP" altLang="en-US" sz="700" u="none" strike="noStrike" dirty="0">
                          <a:effectLst/>
                          <a:latin typeface="HGS明朝B" panose="02020800000000000000" pitchFamily="18" charset="-128"/>
                          <a:ea typeface="HGS明朝B" panose="02020800000000000000" pitchFamily="18" charset="-128"/>
                        </a:rPr>
                        <a:t>そう思わない</a:t>
                      </a:r>
                      <a:endParaRPr lang="ja-JP" altLang="en-US" sz="7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ja-JP" altLang="en-US" sz="700" u="none" strike="noStrike" dirty="0">
                          <a:effectLst/>
                          <a:latin typeface="HGS明朝B" panose="02020800000000000000" pitchFamily="18" charset="-128"/>
                          <a:ea typeface="HGS明朝B" panose="02020800000000000000" pitchFamily="18" charset="-128"/>
                        </a:rPr>
                        <a:t>そう思わない</a:t>
                      </a:r>
                      <a:endParaRPr lang="ja-JP" altLang="en-US" sz="7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ja-JP" altLang="en-US" sz="700" u="none" strike="noStrike" dirty="0">
                          <a:effectLst/>
                          <a:latin typeface="HGS明朝B" panose="02020800000000000000" pitchFamily="18" charset="-128"/>
                          <a:ea typeface="HGS明朝B" panose="02020800000000000000" pitchFamily="18" charset="-128"/>
                        </a:rPr>
                        <a:t>思う</a:t>
                      </a:r>
                      <a:br>
                        <a:rPr lang="ja-JP" altLang="en-US" sz="700" u="none" strike="noStrike" dirty="0">
                          <a:effectLst/>
                          <a:latin typeface="HGS明朝B" panose="02020800000000000000" pitchFamily="18" charset="-128"/>
                          <a:ea typeface="HGS明朝B" panose="02020800000000000000" pitchFamily="18" charset="-128"/>
                        </a:rPr>
                      </a:br>
                      <a:r>
                        <a:rPr lang="ja-JP" altLang="en-US" sz="700" u="none" strike="noStrike" dirty="0">
                          <a:effectLst/>
                          <a:latin typeface="HGS明朝B" panose="02020800000000000000" pitchFamily="18" charset="-128"/>
                          <a:ea typeface="HGS明朝B" panose="02020800000000000000" pitchFamily="18" charset="-128"/>
                        </a:rPr>
                        <a:t>計</a:t>
                      </a:r>
                      <a:br>
                        <a:rPr lang="ja-JP" altLang="en-US" sz="700" u="none" strike="noStrike" dirty="0">
                          <a:effectLst/>
                          <a:latin typeface="HGS明朝B" panose="02020800000000000000" pitchFamily="18" charset="-128"/>
                          <a:ea typeface="HGS明朝B" panose="02020800000000000000" pitchFamily="18" charset="-128"/>
                        </a:rPr>
                      </a:br>
                      <a:r>
                        <a:rPr lang="ja-JP" altLang="en-US" sz="700" u="none" strike="noStrike" dirty="0">
                          <a:effectLst/>
                          <a:latin typeface="HGS明朝B" panose="02020800000000000000" pitchFamily="18" charset="-128"/>
                          <a:ea typeface="HGS明朝B" panose="02020800000000000000" pitchFamily="18" charset="-128"/>
                        </a:rPr>
                        <a:t>＜</a:t>
                      </a:r>
                      <a:r>
                        <a:rPr lang="en-US" altLang="ja-JP" sz="700" u="none" strike="noStrike" dirty="0">
                          <a:effectLst/>
                          <a:latin typeface="HGS明朝B" panose="02020800000000000000" pitchFamily="18" charset="-128"/>
                          <a:ea typeface="HGS明朝B" panose="02020800000000000000" pitchFamily="18" charset="-128"/>
                        </a:rPr>
                        <a:t>1+2</a:t>
                      </a:r>
                      <a:r>
                        <a:rPr lang="ja-JP" altLang="en-US" sz="700" u="none" strike="noStrike" dirty="0">
                          <a:effectLst/>
                          <a:latin typeface="HGS明朝B" panose="02020800000000000000" pitchFamily="18" charset="-128"/>
                          <a:ea typeface="HGS明朝B" panose="02020800000000000000" pitchFamily="18" charset="-128"/>
                        </a:rPr>
                        <a:t>＞</a:t>
                      </a:r>
                      <a:endParaRPr lang="ja-JP" altLang="en-US" sz="7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ja-JP" altLang="en-US" sz="700" u="none" strike="noStrike" dirty="0">
                          <a:effectLst/>
                          <a:latin typeface="HGS明朝B" panose="02020800000000000000" pitchFamily="18" charset="-128"/>
                          <a:ea typeface="HGS明朝B" panose="02020800000000000000" pitchFamily="18" charset="-128"/>
                        </a:rPr>
                        <a:t>思わない</a:t>
                      </a:r>
                      <a:br>
                        <a:rPr lang="ja-JP" altLang="en-US" sz="700" u="none" strike="noStrike" dirty="0">
                          <a:effectLst/>
                          <a:latin typeface="HGS明朝B" panose="02020800000000000000" pitchFamily="18" charset="-128"/>
                          <a:ea typeface="HGS明朝B" panose="02020800000000000000" pitchFamily="18" charset="-128"/>
                        </a:rPr>
                      </a:br>
                      <a:r>
                        <a:rPr lang="ja-JP" altLang="en-US" sz="700" u="none" strike="noStrike" dirty="0">
                          <a:effectLst/>
                          <a:latin typeface="HGS明朝B" panose="02020800000000000000" pitchFamily="18" charset="-128"/>
                          <a:ea typeface="HGS明朝B" panose="02020800000000000000" pitchFamily="18" charset="-128"/>
                        </a:rPr>
                        <a:t>計</a:t>
                      </a:r>
                      <a:br>
                        <a:rPr lang="ja-JP" altLang="en-US" sz="700" u="none" strike="noStrike" dirty="0">
                          <a:effectLst/>
                          <a:latin typeface="HGS明朝B" panose="02020800000000000000" pitchFamily="18" charset="-128"/>
                          <a:ea typeface="HGS明朝B" panose="02020800000000000000" pitchFamily="18" charset="-128"/>
                        </a:rPr>
                      </a:br>
                      <a:r>
                        <a:rPr lang="ja-JP" altLang="en-US" sz="700" u="none" strike="noStrike" dirty="0">
                          <a:effectLst/>
                          <a:latin typeface="HGS明朝B" panose="02020800000000000000" pitchFamily="18" charset="-128"/>
                          <a:ea typeface="HGS明朝B" panose="02020800000000000000" pitchFamily="18" charset="-128"/>
                        </a:rPr>
                        <a:t>＜</a:t>
                      </a:r>
                      <a:r>
                        <a:rPr lang="en-US" altLang="ja-JP" sz="700" u="none" strike="noStrike" dirty="0">
                          <a:effectLst/>
                          <a:latin typeface="HGS明朝B" panose="02020800000000000000" pitchFamily="18" charset="-128"/>
                          <a:ea typeface="HGS明朝B" panose="02020800000000000000" pitchFamily="18" charset="-128"/>
                        </a:rPr>
                        <a:t>3+4</a:t>
                      </a:r>
                      <a:r>
                        <a:rPr lang="ja-JP" altLang="en-US" sz="700" u="none" strike="noStrike" dirty="0">
                          <a:effectLst/>
                          <a:latin typeface="HGS明朝B" panose="02020800000000000000" pitchFamily="18" charset="-128"/>
                          <a:ea typeface="HGS明朝B" panose="02020800000000000000" pitchFamily="18" charset="-128"/>
                        </a:rPr>
                        <a:t>＞</a:t>
                      </a:r>
                      <a:endParaRPr lang="ja-JP" altLang="en-US" sz="7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2149458"/>
                  </a:ext>
                </a:extLst>
              </a:tr>
              <a:tr h="160579">
                <a:tc>
                  <a:txBody>
                    <a:bodyPr/>
                    <a:lstStyle/>
                    <a:p>
                      <a:pPr algn="l" fontAlgn="t"/>
                      <a:r>
                        <a:rPr lang="en-US" altLang="ja-JP" sz="900" u="none" strike="noStrike" dirty="0">
                          <a:effectLst/>
                          <a:latin typeface="HGS明朝B" panose="02020800000000000000" pitchFamily="18" charset="-128"/>
                          <a:ea typeface="HGS明朝B" panose="02020800000000000000" pitchFamily="18" charset="-128"/>
                        </a:rPr>
                        <a:t>1</a:t>
                      </a:r>
                      <a:r>
                        <a:rPr lang="ja-JP" altLang="en-US" sz="900" u="none" strike="noStrike" dirty="0">
                          <a:effectLst/>
                          <a:latin typeface="HGS明朝B" panose="02020800000000000000" pitchFamily="18" charset="-128"/>
                          <a:ea typeface="HGS明朝B" panose="02020800000000000000" pitchFamily="18" charset="-128"/>
                        </a:rPr>
                        <a:t>　サイトのデザインや写真がきれい</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55.3</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41.6</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2.8</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0.3</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96.9</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3.1</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9132333"/>
                  </a:ext>
                </a:extLst>
              </a:tr>
              <a:tr h="160579">
                <a:tc>
                  <a:txBody>
                    <a:bodyPr/>
                    <a:lstStyle/>
                    <a:p>
                      <a:pPr algn="l" fontAlgn="t"/>
                      <a:r>
                        <a:rPr lang="en-US" altLang="ja-JP" sz="900" u="none" strike="noStrike" dirty="0">
                          <a:effectLst/>
                          <a:latin typeface="HGS明朝B" panose="02020800000000000000" pitchFamily="18" charset="-128"/>
                          <a:ea typeface="HGS明朝B" panose="02020800000000000000" pitchFamily="18" charset="-128"/>
                        </a:rPr>
                        <a:t>2</a:t>
                      </a:r>
                      <a:r>
                        <a:rPr lang="ja-JP" altLang="en-US" sz="900" u="none" strike="noStrike" dirty="0">
                          <a:effectLst/>
                          <a:latin typeface="HGS明朝B" panose="02020800000000000000" pitchFamily="18" charset="-128"/>
                          <a:ea typeface="HGS明朝B" panose="02020800000000000000" pitchFamily="18" charset="-128"/>
                        </a:rPr>
                        <a:t>　日経グループということもあり信頼できる</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46.3</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46.3</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5.9</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1.6</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92.5</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7.5</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7859543"/>
                  </a:ext>
                </a:extLst>
              </a:tr>
              <a:tr h="160579">
                <a:tc>
                  <a:txBody>
                    <a:bodyPr/>
                    <a:lstStyle/>
                    <a:p>
                      <a:pPr algn="l" fontAlgn="t"/>
                      <a:r>
                        <a:rPr lang="en-US" altLang="ja-JP" sz="900" u="none" strike="noStrike" dirty="0">
                          <a:effectLst/>
                          <a:latin typeface="HGS明朝B" panose="02020800000000000000" pitchFamily="18" charset="-128"/>
                          <a:ea typeface="HGS明朝B" panose="02020800000000000000" pitchFamily="18" charset="-128"/>
                        </a:rPr>
                        <a:t>3</a:t>
                      </a:r>
                      <a:r>
                        <a:rPr lang="ja-JP" altLang="en-US" sz="900" u="none" strike="noStrike" dirty="0">
                          <a:effectLst/>
                          <a:latin typeface="HGS明朝B" panose="02020800000000000000" pitchFamily="18" charset="-128"/>
                          <a:ea typeface="HGS明朝B" panose="02020800000000000000" pitchFamily="18" charset="-128"/>
                        </a:rPr>
                        <a:t>　</a:t>
                      </a:r>
                      <a:r>
                        <a:rPr lang="en-US" altLang="ja-JP" sz="900" u="none" strike="noStrike" dirty="0">
                          <a:effectLst/>
                          <a:latin typeface="HGS明朝B" panose="02020800000000000000" pitchFamily="18" charset="-128"/>
                          <a:ea typeface="HGS明朝B" panose="02020800000000000000" pitchFamily="18" charset="-128"/>
                        </a:rPr>
                        <a:t>1</a:t>
                      </a:r>
                      <a:r>
                        <a:rPr lang="ja-JP" altLang="en-US" sz="900" u="none" strike="noStrike" dirty="0">
                          <a:effectLst/>
                          <a:latin typeface="HGS明朝B" panose="02020800000000000000" pitchFamily="18" charset="-128"/>
                          <a:ea typeface="HGS明朝B" panose="02020800000000000000" pitchFamily="18" charset="-128"/>
                        </a:rPr>
                        <a:t>コンテンツの分量が手頃で読みやすい</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30.3</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59.4</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9.7</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0.6</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89.7</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10.3</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2256960"/>
                  </a:ext>
                </a:extLst>
              </a:tr>
              <a:tr h="160579">
                <a:tc>
                  <a:txBody>
                    <a:bodyPr/>
                    <a:lstStyle/>
                    <a:p>
                      <a:pPr algn="l" fontAlgn="t"/>
                      <a:r>
                        <a:rPr lang="en-US" altLang="ja-JP" sz="900" u="none" strike="noStrike" dirty="0">
                          <a:effectLst/>
                          <a:latin typeface="HGS明朝B" panose="02020800000000000000" pitchFamily="18" charset="-128"/>
                          <a:ea typeface="HGS明朝B" panose="02020800000000000000" pitchFamily="18" charset="-128"/>
                        </a:rPr>
                        <a:t>4</a:t>
                      </a:r>
                      <a:r>
                        <a:rPr lang="ja-JP" altLang="en-US" sz="900" u="none" strike="noStrike" dirty="0">
                          <a:effectLst/>
                          <a:latin typeface="HGS明朝B" panose="02020800000000000000" pitchFamily="18" charset="-128"/>
                          <a:ea typeface="HGS明朝B" panose="02020800000000000000" pitchFamily="18" charset="-128"/>
                        </a:rPr>
                        <a:t>　面白いと思う</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27.5</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58.8</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12.5</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1.3</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86.3</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13.8</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3832712"/>
                  </a:ext>
                </a:extLst>
              </a:tr>
              <a:tr h="160579">
                <a:tc>
                  <a:txBody>
                    <a:bodyPr/>
                    <a:lstStyle/>
                    <a:p>
                      <a:pPr algn="l" fontAlgn="t"/>
                      <a:r>
                        <a:rPr lang="en-US" altLang="ja-JP" sz="900" u="none" strike="noStrike" dirty="0">
                          <a:effectLst/>
                          <a:latin typeface="HGS明朝B" panose="02020800000000000000" pitchFamily="18" charset="-128"/>
                          <a:ea typeface="HGS明朝B" panose="02020800000000000000" pitchFamily="18" charset="-128"/>
                        </a:rPr>
                        <a:t>5</a:t>
                      </a:r>
                      <a:r>
                        <a:rPr lang="ja-JP" altLang="en-US" sz="900" u="none" strike="noStrike" dirty="0">
                          <a:effectLst/>
                          <a:latin typeface="HGS明朝B" panose="02020800000000000000" pitchFamily="18" charset="-128"/>
                          <a:ea typeface="HGS明朝B" panose="02020800000000000000" pitchFamily="18" charset="-128"/>
                        </a:rPr>
                        <a:t>　美容情報が充実している</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25</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58.8</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14.4</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1.9</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83.8</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16.3</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6837624"/>
                  </a:ext>
                </a:extLst>
              </a:tr>
              <a:tr h="160579">
                <a:tc>
                  <a:txBody>
                    <a:bodyPr/>
                    <a:lstStyle/>
                    <a:p>
                      <a:pPr algn="l" fontAlgn="t"/>
                      <a:r>
                        <a:rPr lang="en-US" altLang="ja-JP" sz="900" u="none" strike="noStrike" dirty="0">
                          <a:effectLst/>
                          <a:latin typeface="HGS明朝B" panose="02020800000000000000" pitchFamily="18" charset="-128"/>
                          <a:ea typeface="HGS明朝B" panose="02020800000000000000" pitchFamily="18" charset="-128"/>
                        </a:rPr>
                        <a:t>6</a:t>
                      </a:r>
                      <a:r>
                        <a:rPr lang="ja-JP" altLang="en-US" sz="900" u="none" strike="noStrike" dirty="0">
                          <a:effectLst/>
                          <a:latin typeface="HGS明朝B" panose="02020800000000000000" pitchFamily="18" charset="-128"/>
                          <a:ea typeface="HGS明朝B" panose="02020800000000000000" pitchFamily="18" charset="-128"/>
                        </a:rPr>
                        <a:t>　ファッション情報が充実している</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14.7</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65.3</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17.8</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2.2</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80</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20</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8249005"/>
                  </a:ext>
                </a:extLst>
              </a:tr>
              <a:tr h="160579">
                <a:tc>
                  <a:txBody>
                    <a:bodyPr/>
                    <a:lstStyle/>
                    <a:p>
                      <a:pPr algn="l" fontAlgn="t"/>
                      <a:r>
                        <a:rPr lang="en-US" altLang="ja-JP" sz="900" u="none" strike="noStrike" dirty="0">
                          <a:effectLst/>
                          <a:latin typeface="HGS明朝B" panose="02020800000000000000" pitchFamily="18" charset="-128"/>
                          <a:ea typeface="HGS明朝B" panose="02020800000000000000" pitchFamily="18" charset="-128"/>
                        </a:rPr>
                        <a:t>7</a:t>
                      </a:r>
                      <a:r>
                        <a:rPr lang="ja-JP" altLang="en-US" sz="900" u="none" strike="noStrike" dirty="0">
                          <a:effectLst/>
                          <a:latin typeface="HGS明朝B" panose="02020800000000000000" pitchFamily="18" charset="-128"/>
                          <a:ea typeface="HGS明朝B" panose="02020800000000000000" pitchFamily="18" charset="-128"/>
                        </a:rPr>
                        <a:t>　つくりが見やすく記事にたどり着きやすい</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25</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50.3</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22.2</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2.5</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75.3</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24.7</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134114"/>
                  </a:ext>
                </a:extLst>
              </a:tr>
              <a:tr h="160579">
                <a:tc>
                  <a:txBody>
                    <a:bodyPr/>
                    <a:lstStyle/>
                    <a:p>
                      <a:pPr algn="l" fontAlgn="t"/>
                      <a:r>
                        <a:rPr lang="en-US" altLang="ja-JP" sz="900" u="none" strike="noStrike" dirty="0">
                          <a:effectLst/>
                          <a:latin typeface="HGS明朝B" panose="02020800000000000000" pitchFamily="18" charset="-128"/>
                          <a:ea typeface="HGS明朝B" panose="02020800000000000000" pitchFamily="18" charset="-128"/>
                        </a:rPr>
                        <a:t>8</a:t>
                      </a:r>
                      <a:r>
                        <a:rPr lang="ja-JP" altLang="en-US" sz="900" u="none" strike="noStrike" dirty="0">
                          <a:effectLst/>
                          <a:latin typeface="HGS明朝B" panose="02020800000000000000" pitchFamily="18" charset="-128"/>
                          <a:ea typeface="HGS明朝B" panose="02020800000000000000" pitchFamily="18" charset="-128"/>
                        </a:rPr>
                        <a:t>　他にはない情報が得られる</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15.9</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55.3</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25.9</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2.8</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71.3</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28.8</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641958"/>
                  </a:ext>
                </a:extLst>
              </a:tr>
              <a:tr h="160579">
                <a:tc>
                  <a:txBody>
                    <a:bodyPr/>
                    <a:lstStyle/>
                    <a:p>
                      <a:pPr algn="l" fontAlgn="t"/>
                      <a:r>
                        <a:rPr lang="en-US" altLang="ja-JP" sz="900" u="none" strike="noStrike" dirty="0">
                          <a:effectLst/>
                          <a:latin typeface="HGS明朝B" panose="02020800000000000000" pitchFamily="18" charset="-128"/>
                          <a:ea typeface="HGS明朝B" panose="02020800000000000000" pitchFamily="18" charset="-128"/>
                        </a:rPr>
                        <a:t>9</a:t>
                      </a:r>
                      <a:r>
                        <a:rPr lang="ja-JP" altLang="en-US" sz="900" u="none" strike="noStrike" dirty="0">
                          <a:effectLst/>
                          <a:latin typeface="HGS明朝B" panose="02020800000000000000" pitchFamily="18" charset="-128"/>
                          <a:ea typeface="HGS明朝B" panose="02020800000000000000" pitchFamily="18" charset="-128"/>
                        </a:rPr>
                        <a:t>　旅・カルチャー情報が充実している</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14.4</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55.3</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27.8</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2.5</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69.7</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30.3</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7982083"/>
                  </a:ext>
                </a:extLst>
              </a:tr>
              <a:tr h="160579">
                <a:tc>
                  <a:txBody>
                    <a:bodyPr/>
                    <a:lstStyle/>
                    <a:p>
                      <a:pPr algn="l" fontAlgn="t"/>
                      <a:r>
                        <a:rPr lang="en-US" altLang="ja-JP" sz="900" u="none" strike="noStrike" dirty="0">
                          <a:effectLst/>
                          <a:latin typeface="HGS明朝B" panose="02020800000000000000" pitchFamily="18" charset="-128"/>
                          <a:ea typeface="HGS明朝B" panose="02020800000000000000" pitchFamily="18" charset="-128"/>
                        </a:rPr>
                        <a:t>10 </a:t>
                      </a:r>
                      <a:r>
                        <a:rPr lang="ja-JP" altLang="en-US" sz="900" u="none" strike="noStrike" dirty="0">
                          <a:effectLst/>
                          <a:latin typeface="HGS明朝B" panose="02020800000000000000" pitchFamily="18" charset="-128"/>
                          <a:ea typeface="HGS明朝B" panose="02020800000000000000" pitchFamily="18" charset="-128"/>
                        </a:rPr>
                        <a:t>時計・ジュエリー情報が充実している</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14.4</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54.4</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29.4</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1.9</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68.8</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31.3</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3514539"/>
                  </a:ext>
                </a:extLst>
              </a:tr>
              <a:tr h="160579">
                <a:tc>
                  <a:txBody>
                    <a:bodyPr/>
                    <a:lstStyle/>
                    <a:p>
                      <a:pPr algn="l" fontAlgn="t"/>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t"/>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t"/>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t"/>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t"/>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t"/>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t"/>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4931" marR="4931" marT="4931"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7567963"/>
                  </a:ext>
                </a:extLst>
              </a:tr>
            </a:tbl>
          </a:graphicData>
        </a:graphic>
      </p:graphicFrame>
      <p:graphicFrame>
        <p:nvGraphicFramePr>
          <p:cNvPr id="6" name="表 5">
            <a:extLst>
              <a:ext uri="{FF2B5EF4-FFF2-40B4-BE49-F238E27FC236}">
                <a16:creationId xmlns:a16="http://schemas.microsoft.com/office/drawing/2014/main" id="{C49A3661-C55C-4835-950E-8B14F768E22D}"/>
              </a:ext>
            </a:extLst>
          </p:cNvPr>
          <p:cNvGraphicFramePr>
            <a:graphicFrameLocks noGrp="1"/>
          </p:cNvGraphicFramePr>
          <p:nvPr>
            <p:extLst>
              <p:ext uri="{D42A27DB-BD31-4B8C-83A1-F6EECF244321}">
                <p14:modId xmlns:p14="http://schemas.microsoft.com/office/powerpoint/2010/main" val="39190520"/>
              </p:ext>
            </p:extLst>
          </p:nvPr>
        </p:nvGraphicFramePr>
        <p:xfrm>
          <a:off x="544238" y="1661879"/>
          <a:ext cx="4180476" cy="1629718"/>
        </p:xfrm>
        <a:graphic>
          <a:graphicData uri="http://schemas.openxmlformats.org/drawingml/2006/table">
            <a:tbl>
              <a:tblPr>
                <a:tableStyleId>{5C22544A-7EE6-4342-B048-85BDC9FD1C3A}</a:tableStyleId>
              </a:tblPr>
              <a:tblGrid>
                <a:gridCol w="3185365">
                  <a:extLst>
                    <a:ext uri="{9D8B030D-6E8A-4147-A177-3AD203B41FA5}">
                      <a16:colId xmlns:a16="http://schemas.microsoft.com/office/drawing/2014/main" val="2537286930"/>
                    </a:ext>
                  </a:extLst>
                </a:gridCol>
                <a:gridCol w="995111">
                  <a:extLst>
                    <a:ext uri="{9D8B030D-6E8A-4147-A177-3AD203B41FA5}">
                      <a16:colId xmlns:a16="http://schemas.microsoft.com/office/drawing/2014/main" val="1208093866"/>
                    </a:ext>
                  </a:extLst>
                </a:gridCol>
              </a:tblGrid>
              <a:tr h="322214">
                <a:tc gridSpan="2">
                  <a:txBody>
                    <a:bodyPr/>
                    <a:lstStyle/>
                    <a:p>
                      <a:pPr algn="l" fontAlgn="t"/>
                      <a:r>
                        <a:rPr lang="en-US" altLang="ja-JP" sz="900" u="none" strike="noStrike" dirty="0">
                          <a:effectLst/>
                          <a:latin typeface="Times New Roman" panose="02020603050405020304" pitchFamily="18" charset="0"/>
                          <a:ea typeface="HGS明朝B" panose="02020800000000000000" pitchFamily="18" charset="-128"/>
                          <a:cs typeface="Times New Roman" panose="02020603050405020304" pitchFamily="18" charset="0"/>
                        </a:rPr>
                        <a:t>NikkeiLUXE</a:t>
                      </a:r>
                      <a:r>
                        <a:rPr lang="en-US" altLang="ja-JP" sz="900" u="none" strike="noStrike" dirty="0">
                          <a:effectLst/>
                          <a:latin typeface="HGS明朝B" panose="02020800000000000000" pitchFamily="18" charset="-128"/>
                          <a:ea typeface="HGS明朝B" panose="02020800000000000000" pitchFamily="18" charset="-128"/>
                        </a:rPr>
                        <a:t> </a:t>
                      </a:r>
                      <a:r>
                        <a:rPr lang="ja-JP" altLang="en-US" sz="900" u="none" strike="noStrike" dirty="0">
                          <a:effectLst/>
                          <a:latin typeface="HGS明朝B" panose="02020800000000000000" pitchFamily="18" charset="-128"/>
                          <a:ea typeface="HGS明朝B" panose="02020800000000000000" pitchFamily="18" charset="-128"/>
                        </a:rPr>
                        <a:t>でよく読む／利用するページのカテゴリ</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B w="12700" cap="flat" cmpd="sng" algn="ctr">
                      <a:solidFill>
                        <a:schemeClr val="tx1"/>
                      </a:solidFill>
                      <a:prstDash val="solid"/>
                      <a:round/>
                      <a:headEnd type="none" w="med" len="med"/>
                      <a:tailEnd type="none" w="med" len="med"/>
                    </a:lnB>
                    <a:noFill/>
                  </a:tcPr>
                </a:tc>
                <a:tc hMerge="1">
                  <a:txBody>
                    <a:bodyPr/>
                    <a:lstStyle/>
                    <a:p>
                      <a:pPr algn="l" fontAlgn="t"/>
                      <a:endParaRPr lang="ja-JP" altLang="en-US" sz="800" b="0" i="0" u="none" strike="noStrike" dirty="0">
                        <a:solidFill>
                          <a:srgbClr val="000000"/>
                        </a:solidFill>
                        <a:effectLst/>
                        <a:latin typeface="+mn-ea"/>
                        <a:ea typeface="+mn-ea"/>
                      </a:endParaRPr>
                    </a:p>
                  </a:txBody>
                  <a:tcPr marL="7620" marR="7620" marT="7620" marB="0" anchor="ctr"/>
                </a:tc>
                <a:extLst>
                  <a:ext uri="{0D108BD9-81ED-4DB2-BD59-A6C34878D82A}">
                    <a16:rowId xmlns:a16="http://schemas.microsoft.com/office/drawing/2014/main" val="695087965"/>
                  </a:ext>
                </a:extLst>
              </a:tr>
              <a:tr h="163438">
                <a:tc>
                  <a:txBody>
                    <a:bodyPr/>
                    <a:lstStyle/>
                    <a:p>
                      <a:pPr algn="l" fontAlgn="t"/>
                      <a:r>
                        <a:rPr lang="en-US" altLang="ja-JP" sz="900" u="none" strike="noStrike" dirty="0">
                          <a:effectLst/>
                          <a:latin typeface="HGS明朝B" panose="02020800000000000000" pitchFamily="18" charset="-128"/>
                          <a:ea typeface="HGS明朝B" panose="02020800000000000000" pitchFamily="18" charset="-128"/>
                        </a:rPr>
                        <a:t>1</a:t>
                      </a:r>
                      <a:r>
                        <a:rPr lang="ja-JP" altLang="en-US" sz="900" u="none" strike="noStrike" dirty="0">
                          <a:effectLst/>
                          <a:latin typeface="HGS明朝B" panose="02020800000000000000" pitchFamily="18" charset="-128"/>
                          <a:ea typeface="HGS明朝B" panose="02020800000000000000" pitchFamily="18" charset="-128"/>
                        </a:rPr>
                        <a:t>　美容関連のトレンドアイテムや商品情報</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61.9</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1760758"/>
                  </a:ext>
                </a:extLst>
              </a:tr>
              <a:tr h="163438">
                <a:tc>
                  <a:txBody>
                    <a:bodyPr/>
                    <a:lstStyle/>
                    <a:p>
                      <a:pPr algn="l" fontAlgn="t"/>
                      <a:r>
                        <a:rPr lang="en-US" altLang="ja-JP" sz="900" u="none" strike="noStrike" dirty="0">
                          <a:effectLst/>
                          <a:latin typeface="HGS明朝B" panose="02020800000000000000" pitchFamily="18" charset="-128"/>
                          <a:ea typeface="HGS明朝B" panose="02020800000000000000" pitchFamily="18" charset="-128"/>
                        </a:rPr>
                        <a:t>2</a:t>
                      </a:r>
                      <a:r>
                        <a:rPr lang="ja-JP" altLang="en-US" sz="900" u="none" strike="noStrike" dirty="0">
                          <a:effectLst/>
                          <a:latin typeface="HGS明朝B" panose="02020800000000000000" pitchFamily="18" charset="-128"/>
                          <a:ea typeface="HGS明朝B" panose="02020800000000000000" pitchFamily="18" charset="-128"/>
                        </a:rPr>
                        <a:t>　ファッション関連のトレンドアイテムや商品情報</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54.1</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7806483"/>
                  </a:ext>
                </a:extLst>
              </a:tr>
              <a:tr h="163438">
                <a:tc>
                  <a:txBody>
                    <a:bodyPr/>
                    <a:lstStyle/>
                    <a:p>
                      <a:pPr algn="l" fontAlgn="t"/>
                      <a:r>
                        <a:rPr lang="en-US" altLang="ja-JP" sz="900" u="none" strike="noStrike" dirty="0">
                          <a:effectLst/>
                          <a:latin typeface="HGS明朝B" panose="02020800000000000000" pitchFamily="18" charset="-128"/>
                          <a:ea typeface="HGS明朝B" panose="02020800000000000000" pitchFamily="18" charset="-128"/>
                        </a:rPr>
                        <a:t>3</a:t>
                      </a:r>
                      <a:r>
                        <a:rPr lang="ja-JP" altLang="en-US" sz="900" u="none" strike="noStrike" dirty="0">
                          <a:effectLst/>
                          <a:latin typeface="HGS明朝B" panose="02020800000000000000" pitchFamily="18" charset="-128"/>
                          <a:ea typeface="HGS明朝B" panose="02020800000000000000" pitchFamily="18" charset="-128"/>
                        </a:rPr>
                        <a:t>　旅行に関する情報</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52.5</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7599667"/>
                  </a:ext>
                </a:extLst>
              </a:tr>
              <a:tr h="163438">
                <a:tc>
                  <a:txBody>
                    <a:bodyPr/>
                    <a:lstStyle/>
                    <a:p>
                      <a:pPr algn="l" fontAlgn="t"/>
                      <a:r>
                        <a:rPr lang="en-US" altLang="ja-JP" sz="900" u="none" strike="noStrike" dirty="0">
                          <a:effectLst/>
                          <a:latin typeface="HGS明朝B" panose="02020800000000000000" pitchFamily="18" charset="-128"/>
                          <a:ea typeface="HGS明朝B" panose="02020800000000000000" pitchFamily="18" charset="-128"/>
                        </a:rPr>
                        <a:t>4</a:t>
                      </a:r>
                      <a:r>
                        <a:rPr lang="ja-JP" altLang="en-US" sz="900" u="none" strike="noStrike" dirty="0">
                          <a:effectLst/>
                          <a:latin typeface="HGS明朝B" panose="02020800000000000000" pitchFamily="18" charset="-128"/>
                          <a:ea typeface="HGS明朝B" panose="02020800000000000000" pitchFamily="18" charset="-128"/>
                        </a:rPr>
                        <a:t>　ファッション関連の新作情報</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44.1</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6135981"/>
                  </a:ext>
                </a:extLst>
              </a:tr>
              <a:tr h="163438">
                <a:tc>
                  <a:txBody>
                    <a:bodyPr/>
                    <a:lstStyle/>
                    <a:p>
                      <a:pPr algn="l" fontAlgn="t"/>
                      <a:r>
                        <a:rPr lang="en-US" altLang="ja-JP" sz="900" u="none" strike="noStrike" dirty="0">
                          <a:effectLst/>
                          <a:latin typeface="HGS明朝B" panose="02020800000000000000" pitchFamily="18" charset="-128"/>
                          <a:ea typeface="HGS明朝B" panose="02020800000000000000" pitchFamily="18" charset="-128"/>
                        </a:rPr>
                        <a:t>5</a:t>
                      </a:r>
                      <a:r>
                        <a:rPr lang="ja-JP" altLang="en-US" sz="900" u="none" strike="noStrike" dirty="0">
                          <a:effectLst/>
                          <a:latin typeface="HGS明朝B" panose="02020800000000000000" pitchFamily="18" charset="-128"/>
                          <a:ea typeface="HGS明朝B" panose="02020800000000000000" pitchFamily="18" charset="-128"/>
                        </a:rPr>
                        <a:t>　美容に関する情報（体験記）</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40.6</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2053341"/>
                  </a:ext>
                </a:extLst>
              </a:tr>
              <a:tr h="163438">
                <a:tc>
                  <a:txBody>
                    <a:bodyPr/>
                    <a:lstStyle/>
                    <a:p>
                      <a:pPr algn="l" fontAlgn="t"/>
                      <a:r>
                        <a:rPr lang="en-US" altLang="ja-JP" sz="900" u="none" strike="noStrike" dirty="0">
                          <a:effectLst/>
                          <a:latin typeface="HGS明朝B" panose="02020800000000000000" pitchFamily="18" charset="-128"/>
                          <a:ea typeface="HGS明朝B" panose="02020800000000000000" pitchFamily="18" charset="-128"/>
                        </a:rPr>
                        <a:t>6</a:t>
                      </a:r>
                      <a:r>
                        <a:rPr lang="ja-JP" altLang="en-US" sz="900" u="none" strike="noStrike" dirty="0">
                          <a:effectLst/>
                          <a:latin typeface="HGS明朝B" panose="02020800000000000000" pitchFamily="18" charset="-128"/>
                          <a:ea typeface="HGS明朝B" panose="02020800000000000000" pitchFamily="18" charset="-128"/>
                        </a:rPr>
                        <a:t>　ファッション関連コラム（専門家のアドバイスなど）</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34.1</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9174017"/>
                  </a:ext>
                </a:extLst>
              </a:tr>
              <a:tr h="163438">
                <a:tc>
                  <a:txBody>
                    <a:bodyPr/>
                    <a:lstStyle/>
                    <a:p>
                      <a:pPr algn="l" fontAlgn="t"/>
                      <a:r>
                        <a:rPr lang="en-US" altLang="ja-JP" sz="900" u="none" strike="noStrike" dirty="0">
                          <a:effectLst/>
                          <a:latin typeface="HGS明朝B" panose="02020800000000000000" pitchFamily="18" charset="-128"/>
                          <a:ea typeface="HGS明朝B" panose="02020800000000000000" pitchFamily="18" charset="-128"/>
                        </a:rPr>
                        <a:t>7</a:t>
                      </a:r>
                      <a:r>
                        <a:rPr lang="ja-JP" altLang="en-US" sz="900" u="none" strike="noStrike" dirty="0">
                          <a:effectLst/>
                          <a:latin typeface="HGS明朝B" panose="02020800000000000000" pitchFamily="18" charset="-128"/>
                          <a:ea typeface="HGS明朝B" panose="02020800000000000000" pitchFamily="18" charset="-128"/>
                        </a:rPr>
                        <a:t>　経営者のインタビュー</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27.8</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7304497"/>
                  </a:ext>
                </a:extLst>
              </a:tr>
              <a:tr h="163438">
                <a:tc>
                  <a:txBody>
                    <a:bodyPr/>
                    <a:lstStyle/>
                    <a:p>
                      <a:pPr algn="l" fontAlgn="t"/>
                      <a:r>
                        <a:rPr lang="en-US" altLang="ja-JP" sz="900" u="none" strike="noStrike" dirty="0">
                          <a:effectLst/>
                          <a:latin typeface="HGS明朝B" panose="02020800000000000000" pitchFamily="18" charset="-128"/>
                          <a:ea typeface="HGS明朝B" panose="02020800000000000000" pitchFamily="18" charset="-128"/>
                        </a:rPr>
                        <a:t>8</a:t>
                      </a:r>
                      <a:r>
                        <a:rPr lang="ja-JP" altLang="en-US" sz="900" u="none" strike="noStrike" dirty="0">
                          <a:effectLst/>
                          <a:latin typeface="HGS明朝B" panose="02020800000000000000" pitchFamily="18" charset="-128"/>
                          <a:ea typeface="HGS明朝B" panose="02020800000000000000" pitchFamily="18" charset="-128"/>
                        </a:rPr>
                        <a:t>　作家等のインタビュー</a:t>
                      </a:r>
                      <a:endParaRPr lang="ja-JP" altLang="en-US"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altLang="ja-JP" sz="900" u="none" strike="noStrike" dirty="0">
                          <a:effectLst/>
                          <a:latin typeface="HGS明朝B" panose="02020800000000000000" pitchFamily="18" charset="-128"/>
                          <a:ea typeface="HGS明朝B" panose="02020800000000000000" pitchFamily="18" charset="-128"/>
                        </a:rPr>
                        <a:t>24.7</a:t>
                      </a:r>
                      <a:endParaRPr lang="en-US" altLang="ja-JP" sz="900" b="0" i="0" u="none" strike="noStrike" dirty="0">
                        <a:solidFill>
                          <a:srgbClr val="000000"/>
                        </a:solidFill>
                        <a:effectLst/>
                        <a:latin typeface="HGS明朝B" panose="02020800000000000000" pitchFamily="18" charset="-128"/>
                        <a:ea typeface="HGS明朝B" panose="02020800000000000000" pitchFamily="18" charset="-128"/>
                      </a:endParaRPr>
                    </a:p>
                  </a:txBody>
                  <a:tcPr marL="5715" marR="5715" marT="5715"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8927121"/>
                  </a:ext>
                </a:extLst>
              </a:tr>
            </a:tbl>
          </a:graphicData>
        </a:graphic>
      </p:graphicFrame>
      <p:sp>
        <p:nvSpPr>
          <p:cNvPr id="7" name="テキスト ボックス 6">
            <a:extLst>
              <a:ext uri="{FF2B5EF4-FFF2-40B4-BE49-F238E27FC236}">
                <a16:creationId xmlns:a16="http://schemas.microsoft.com/office/drawing/2014/main" id="{C63C927A-4809-401E-9AE2-4C04ED5D85EE}"/>
              </a:ext>
            </a:extLst>
          </p:cNvPr>
          <p:cNvSpPr txBox="1"/>
          <p:nvPr/>
        </p:nvSpPr>
        <p:spPr>
          <a:xfrm>
            <a:off x="6835515" y="77963"/>
            <a:ext cx="1753089" cy="523220"/>
          </a:xfrm>
          <a:prstGeom prst="rect">
            <a:avLst/>
          </a:prstGeom>
          <a:solidFill>
            <a:schemeClr val="bg1"/>
          </a:solidFill>
          <a:ln>
            <a:solidFill>
              <a:schemeClr val="bg1">
                <a:lumMod val="85000"/>
              </a:schemeClr>
            </a:solidFill>
          </a:ln>
        </p:spPr>
        <p:txBody>
          <a:bodyPr wrap="square" rtlCol="0">
            <a:spAutoFit/>
          </a:bodyPr>
          <a:lstStyle/>
          <a:p>
            <a:pPr algn="r"/>
            <a:r>
              <a:rPr lang="en-US" altLang="ja-JP" sz="700" dirty="0">
                <a:latin typeface="游ゴシック" panose="020B0400000000000000" pitchFamily="50" charset="-128"/>
                <a:ea typeface="游ゴシック" panose="020B0400000000000000" pitchFamily="50" charset="-128"/>
              </a:rPr>
              <a:t>NikkeiLUXE</a:t>
            </a:r>
            <a:r>
              <a:rPr lang="ja-JP" altLang="en-US" sz="700" dirty="0">
                <a:latin typeface="游ゴシック" panose="020B0400000000000000" pitchFamily="50" charset="-128"/>
                <a:ea typeface="游ゴシック" panose="020B0400000000000000" pitchFamily="50" charset="-128"/>
              </a:rPr>
              <a:t>読者プロフィール調査</a:t>
            </a:r>
            <a:endParaRPr lang="en-US" altLang="ja-JP" sz="700" dirty="0">
              <a:latin typeface="游ゴシック" panose="020B0400000000000000" pitchFamily="50" charset="-128"/>
              <a:ea typeface="游ゴシック" panose="020B0400000000000000" pitchFamily="50" charset="-128"/>
            </a:endParaRPr>
          </a:p>
          <a:p>
            <a:pPr algn="r"/>
            <a:r>
              <a:rPr lang="ja-JP" altLang="en-US" sz="700" dirty="0">
                <a:latin typeface="游ゴシック" panose="020B0400000000000000" pitchFamily="50" charset="-128"/>
                <a:ea typeface="游ゴシック" panose="020B0400000000000000" pitchFamily="50" charset="-128"/>
              </a:rPr>
              <a:t>調査機関：日経</a:t>
            </a:r>
            <a:r>
              <a:rPr lang="en-US" altLang="ja-JP" sz="700" dirty="0">
                <a:latin typeface="游ゴシック" panose="020B0400000000000000" pitchFamily="50" charset="-128"/>
                <a:ea typeface="游ゴシック" panose="020B0400000000000000" pitchFamily="50" charset="-128"/>
              </a:rPr>
              <a:t>BP</a:t>
            </a:r>
            <a:r>
              <a:rPr lang="ja-JP" altLang="en-US" sz="700" dirty="0">
                <a:latin typeface="游ゴシック" panose="020B0400000000000000" pitchFamily="50" charset="-128"/>
                <a:ea typeface="游ゴシック" panose="020B0400000000000000" pitchFamily="50" charset="-128"/>
              </a:rPr>
              <a:t>コンサルティング</a:t>
            </a:r>
            <a:endParaRPr lang="en-US" altLang="ja-JP" sz="700" dirty="0">
              <a:latin typeface="游ゴシック" panose="020B0400000000000000" pitchFamily="50" charset="-128"/>
              <a:ea typeface="游ゴシック" panose="020B0400000000000000" pitchFamily="50" charset="-128"/>
            </a:endParaRPr>
          </a:p>
          <a:p>
            <a:pPr algn="r"/>
            <a:r>
              <a:rPr lang="ja-JP" altLang="en-US" sz="700" dirty="0">
                <a:latin typeface="游ゴシック" panose="020B0400000000000000" pitchFamily="50" charset="-128"/>
                <a:ea typeface="游ゴシック" panose="020B0400000000000000" pitchFamily="50" charset="-128"/>
              </a:rPr>
              <a:t>調査期間：</a:t>
            </a:r>
            <a:r>
              <a:rPr lang="en-US" altLang="ja-JP" sz="700" dirty="0">
                <a:latin typeface="游ゴシック" panose="020B0400000000000000" pitchFamily="50" charset="-128"/>
                <a:ea typeface="游ゴシック" panose="020B0400000000000000" pitchFamily="50" charset="-128"/>
              </a:rPr>
              <a:t>2018</a:t>
            </a:r>
            <a:r>
              <a:rPr lang="ja-JP" altLang="en-US" sz="700" dirty="0">
                <a:latin typeface="游ゴシック" panose="020B0400000000000000" pitchFamily="50" charset="-128"/>
                <a:ea typeface="游ゴシック" panose="020B0400000000000000" pitchFamily="50" charset="-128"/>
              </a:rPr>
              <a:t>年</a:t>
            </a:r>
            <a:r>
              <a:rPr lang="en-US" altLang="ja-JP" sz="700" dirty="0">
                <a:latin typeface="游ゴシック" panose="020B0400000000000000" pitchFamily="50" charset="-128"/>
                <a:ea typeface="游ゴシック" panose="020B0400000000000000" pitchFamily="50" charset="-128"/>
              </a:rPr>
              <a:t>2</a:t>
            </a:r>
            <a:r>
              <a:rPr lang="ja-JP" altLang="en-US" sz="700" dirty="0">
                <a:latin typeface="游ゴシック" panose="020B0400000000000000" pitchFamily="50" charset="-128"/>
                <a:ea typeface="游ゴシック" panose="020B0400000000000000" pitchFamily="50" charset="-128"/>
              </a:rPr>
              <a:t>月</a:t>
            </a:r>
            <a:r>
              <a:rPr lang="en-US" altLang="ja-JP" sz="700" dirty="0">
                <a:latin typeface="游ゴシック" panose="020B0400000000000000" pitchFamily="50" charset="-128"/>
                <a:ea typeface="游ゴシック" panose="020B0400000000000000" pitchFamily="50" charset="-128"/>
              </a:rPr>
              <a:t>16</a:t>
            </a:r>
            <a:r>
              <a:rPr lang="ja-JP" altLang="en-US" sz="700" dirty="0">
                <a:latin typeface="游ゴシック" panose="020B0400000000000000" pitchFamily="50" charset="-128"/>
                <a:ea typeface="游ゴシック" panose="020B0400000000000000" pitchFamily="50" charset="-128"/>
              </a:rPr>
              <a:t>日～</a:t>
            </a:r>
            <a:r>
              <a:rPr lang="en-US" altLang="ja-JP" sz="700" dirty="0">
                <a:latin typeface="游ゴシック" panose="020B0400000000000000" pitchFamily="50" charset="-128"/>
                <a:ea typeface="游ゴシック" panose="020B0400000000000000" pitchFamily="50" charset="-128"/>
              </a:rPr>
              <a:t>20</a:t>
            </a:r>
            <a:r>
              <a:rPr lang="ja-JP" altLang="en-US" sz="700" dirty="0">
                <a:latin typeface="游ゴシック" panose="020B0400000000000000" pitchFamily="50" charset="-128"/>
                <a:ea typeface="游ゴシック" panose="020B0400000000000000" pitchFamily="50" charset="-128"/>
              </a:rPr>
              <a:t>日</a:t>
            </a:r>
            <a:endParaRPr lang="en-US" altLang="ja-JP" sz="700" dirty="0">
              <a:latin typeface="游ゴシック" panose="020B0400000000000000" pitchFamily="50" charset="-128"/>
              <a:ea typeface="游ゴシック" panose="020B0400000000000000" pitchFamily="50" charset="-128"/>
            </a:endParaRPr>
          </a:p>
          <a:p>
            <a:pPr algn="r"/>
            <a:r>
              <a:rPr lang="ja-JP" altLang="en-US" sz="700" dirty="0">
                <a:latin typeface="游ゴシック" panose="020B0400000000000000" pitchFamily="50" charset="-128"/>
                <a:ea typeface="游ゴシック" panose="020B0400000000000000" pitchFamily="50" charset="-128"/>
              </a:rPr>
              <a:t>回答者数：</a:t>
            </a:r>
            <a:r>
              <a:rPr lang="en-US" altLang="ja-JP" sz="700" dirty="0">
                <a:latin typeface="游ゴシック" panose="020B0400000000000000" pitchFamily="50" charset="-128"/>
                <a:ea typeface="游ゴシック" panose="020B0400000000000000" pitchFamily="50" charset="-128"/>
              </a:rPr>
              <a:t>320</a:t>
            </a:r>
            <a:r>
              <a:rPr lang="ja-JP" altLang="en-US" sz="700" dirty="0">
                <a:latin typeface="游ゴシック" panose="020B0400000000000000" pitchFamily="50" charset="-128"/>
                <a:ea typeface="游ゴシック" panose="020B0400000000000000" pitchFamily="50" charset="-128"/>
              </a:rPr>
              <a:t>件</a:t>
            </a:r>
          </a:p>
        </p:txBody>
      </p:sp>
      <p:sp>
        <p:nvSpPr>
          <p:cNvPr id="10" name="テキスト ボックス 9">
            <a:extLst>
              <a:ext uri="{FF2B5EF4-FFF2-40B4-BE49-F238E27FC236}">
                <a16:creationId xmlns:a16="http://schemas.microsoft.com/office/drawing/2014/main" id="{835C96B2-F563-4DCE-8FFC-D4C15815F3EC}"/>
              </a:ext>
            </a:extLst>
          </p:cNvPr>
          <p:cNvSpPr txBox="1"/>
          <p:nvPr/>
        </p:nvSpPr>
        <p:spPr>
          <a:xfrm>
            <a:off x="497541" y="246019"/>
            <a:ext cx="3729993" cy="369332"/>
          </a:xfrm>
          <a:prstGeom prst="rect">
            <a:avLst/>
          </a:prstGeom>
          <a:noFill/>
        </p:spPr>
        <p:txBody>
          <a:bodyPr wrap="square" rtlCol="0">
            <a:spAutoFit/>
          </a:bodyPr>
          <a:lstStyle/>
          <a:p>
            <a:r>
              <a:rPr lang="en-US" altLang="ja-JP" dirty="0">
                <a:latin typeface="Times New Roman" panose="02020603050405020304" pitchFamily="18" charset="0"/>
                <a:cs typeface="Times New Roman" panose="02020603050405020304" pitchFamily="18" charset="0"/>
              </a:rPr>
              <a:t>NikkeiLUXE User Profile</a:t>
            </a:r>
          </a:p>
        </p:txBody>
      </p:sp>
      <p:sp>
        <p:nvSpPr>
          <p:cNvPr id="2" name="スライド番号プレースホルダー 1">
            <a:extLst>
              <a:ext uri="{FF2B5EF4-FFF2-40B4-BE49-F238E27FC236}">
                <a16:creationId xmlns:a16="http://schemas.microsoft.com/office/drawing/2014/main" id="{E0E3F99C-A23F-4386-8E76-BF96C58EBE77}"/>
              </a:ext>
            </a:extLst>
          </p:cNvPr>
          <p:cNvSpPr>
            <a:spLocks noGrp="1"/>
          </p:cNvSpPr>
          <p:nvPr>
            <p:ph type="sldNum" sz="quarter" idx="12"/>
          </p:nvPr>
        </p:nvSpPr>
        <p:spPr/>
        <p:txBody>
          <a:bodyPr/>
          <a:lstStyle/>
          <a:p>
            <a:fld id="{82CE5A90-ABB9-C14A-86CE-4B9DFC0B3A0A}" type="slidenum">
              <a:rPr kumimoji="1" lang="ja-JP" altLang="en-US" smtClean="0"/>
              <a:pPr/>
              <a:t>8</a:t>
            </a:fld>
            <a:endParaRPr kumimoji="1" lang="ja-JP" altLang="en-US" dirty="0"/>
          </a:p>
        </p:txBody>
      </p:sp>
      <p:sp>
        <p:nvSpPr>
          <p:cNvPr id="11" name="Footer Placeholder 2">
            <a:extLst>
              <a:ext uri="{FF2B5EF4-FFF2-40B4-BE49-F238E27FC236}">
                <a16:creationId xmlns:a16="http://schemas.microsoft.com/office/drawing/2014/main" id="{725EB6B3-C0AE-4EA7-AE39-88EBBB8A010A}"/>
              </a:ext>
            </a:extLst>
          </p:cNvPr>
          <p:cNvSpPr txBox="1">
            <a:spLocks/>
          </p:cNvSpPr>
          <p:nvPr/>
        </p:nvSpPr>
        <p:spPr>
          <a:xfrm>
            <a:off x="329783" y="6492875"/>
            <a:ext cx="8484433" cy="365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800" dirty="0"/>
              <a:t>This document may contain confidential and proprietary information to Nikkei Business Publications, Inc. Copyright © 2019</a:t>
            </a:r>
            <a:r>
              <a:rPr kumimoji="1" lang="ja-JP" altLang="en-US" sz="800" dirty="0"/>
              <a:t>　</a:t>
            </a:r>
            <a:r>
              <a:rPr kumimoji="1" lang="en-US" altLang="ja-JP" sz="800" dirty="0"/>
              <a:t>Nikkei Business Publications, Inc. All Rights Reserved.</a:t>
            </a:r>
            <a:r>
              <a:rPr kumimoji="1" lang="ja-JP" altLang="en-US" sz="800" dirty="0"/>
              <a:t>　　</a:t>
            </a:r>
          </a:p>
        </p:txBody>
      </p:sp>
    </p:spTree>
    <p:extLst>
      <p:ext uri="{BB962C8B-B14F-4D97-AF65-F5344CB8AC3E}">
        <p14:creationId xmlns:p14="http://schemas.microsoft.com/office/powerpoint/2010/main" val="1498805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E8691813-799A-4BEE-90C5-86DCF4437DDB}"/>
              </a:ext>
            </a:extLst>
          </p:cNvPr>
          <p:cNvSpPr>
            <a:spLocks noGrp="1"/>
          </p:cNvSpPr>
          <p:nvPr>
            <p:ph type="sldNum" sz="quarter" idx="12"/>
          </p:nvPr>
        </p:nvSpPr>
        <p:spPr/>
        <p:txBody>
          <a:bodyPr/>
          <a:lstStyle/>
          <a:p>
            <a:fld id="{82CE5A90-ABB9-C14A-86CE-4B9DFC0B3A0A}" type="slidenum">
              <a:rPr kumimoji="1" lang="ja-JP" altLang="en-US" smtClean="0"/>
              <a:t>9</a:t>
            </a:fld>
            <a:endParaRPr kumimoji="1" lang="ja-JP" altLang="en-US" dirty="0"/>
          </a:p>
        </p:txBody>
      </p:sp>
      <p:sp>
        <p:nvSpPr>
          <p:cNvPr id="7" name="正方形/長方形 6">
            <a:extLst>
              <a:ext uri="{FF2B5EF4-FFF2-40B4-BE49-F238E27FC236}">
                <a16:creationId xmlns:a16="http://schemas.microsoft.com/office/drawing/2014/main" id="{D3F2B513-B82C-46A2-93AB-E5F2B3E5CBC3}"/>
              </a:ext>
            </a:extLst>
          </p:cNvPr>
          <p:cNvSpPr/>
          <p:nvPr/>
        </p:nvSpPr>
        <p:spPr>
          <a:xfrm>
            <a:off x="0" y="0"/>
            <a:ext cx="9144000" cy="6858000"/>
          </a:xfrm>
          <a:prstGeom prst="rect">
            <a:avLst/>
          </a:prstGeom>
          <a:gradFill flip="none" rotWithShape="1">
            <a:gsLst>
              <a:gs pos="0">
                <a:schemeClr val="tx1"/>
              </a:gs>
              <a:gs pos="76000">
                <a:schemeClr val="bg1">
                  <a:lumMod val="75000"/>
                </a:schemeClr>
              </a:gs>
              <a:gs pos="92000">
                <a:schemeClr val="bg2"/>
              </a:gs>
              <a:gs pos="100000">
                <a:schemeClr val="bg1">
                  <a:lumMod val="95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57FE932-C261-43CF-BD7F-4CD0A15801BB}"/>
              </a:ext>
            </a:extLst>
          </p:cNvPr>
          <p:cNvSpPr txBox="1"/>
          <p:nvPr/>
        </p:nvSpPr>
        <p:spPr>
          <a:xfrm>
            <a:off x="477078" y="3136612"/>
            <a:ext cx="3816626" cy="584775"/>
          </a:xfrm>
          <a:prstGeom prst="rect">
            <a:avLst/>
          </a:prstGeom>
          <a:noFill/>
        </p:spPr>
        <p:txBody>
          <a:bodyPr wrap="square" rtlCol="0">
            <a:spAutoFit/>
          </a:bodyPr>
          <a:lstStyle/>
          <a:p>
            <a:r>
              <a:rPr kumimoji="1" lang="en-US" altLang="ja-JP" sz="3200" b="1" dirty="0">
                <a:solidFill>
                  <a:schemeClr val="bg1"/>
                </a:solidFill>
                <a:latin typeface="Times New Roman" panose="02020603050405020304" pitchFamily="18" charset="0"/>
                <a:ea typeface="HGP明朝B" panose="02020800000000000000" pitchFamily="18" charset="-128"/>
                <a:cs typeface="Times New Roman" panose="02020603050405020304" pitchFamily="18" charset="0"/>
              </a:rPr>
              <a:t>Display Menu</a:t>
            </a:r>
            <a:endParaRPr kumimoji="1" lang="ja-JP" altLang="en-US" sz="3200" b="1" dirty="0">
              <a:solidFill>
                <a:schemeClr val="bg1"/>
              </a:solidFill>
              <a:latin typeface="Times New Roman" panose="02020603050405020304" pitchFamily="18" charset="0"/>
              <a:ea typeface="HGP明朝B" panose="02020800000000000000" pitchFamily="18" charset="-128"/>
              <a:cs typeface="Times New Roman" panose="02020603050405020304" pitchFamily="18" charset="0"/>
            </a:endParaRPr>
          </a:p>
        </p:txBody>
      </p:sp>
    </p:spTree>
    <p:extLst>
      <p:ext uri="{BB962C8B-B14F-4D97-AF65-F5344CB8AC3E}">
        <p14:creationId xmlns:p14="http://schemas.microsoft.com/office/powerpoint/2010/main" val="2130997014"/>
      </p:ext>
    </p:extLst>
  </p:cSld>
  <p:clrMapOvr>
    <a:masterClrMapping/>
  </p:clrMapOvr>
</p:sld>
</file>

<file path=ppt/theme/theme1.xml><?xml version="1.0" encoding="utf-8"?>
<a:theme xmlns:a="http://schemas.openxmlformats.org/drawingml/2006/main" name="ホワイト">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Times New Roman"/>
      <a:ea typeface="HG明朝B"/>
      <a:cs typeface=""/>
    </a:majorFont>
    <a:minorFont>
      <a:latin typeface="Times New Roman"/>
      <a:ea typeface="HG明朝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Times New Roman"/>
      <a:ea typeface="HG明朝B"/>
      <a:cs typeface=""/>
    </a:majorFont>
    <a:minorFont>
      <a:latin typeface="Times New Roman"/>
      <a:ea typeface="HG明朝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1895</TotalTime>
  <Words>2422</Words>
  <Application>Microsoft Office PowerPoint</Application>
  <PresentationFormat>画面に合わせる (4:3)</PresentationFormat>
  <Paragraphs>815</Paragraphs>
  <Slides>21</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21</vt:i4>
      </vt:variant>
    </vt:vector>
  </HeadingPairs>
  <TitlesOfParts>
    <vt:vector size="30" baseType="lpstr">
      <vt:lpstr>HGP明朝B</vt:lpstr>
      <vt:lpstr>HGS明朝B</vt:lpstr>
      <vt:lpstr>Yu Gothic</vt:lpstr>
      <vt:lpstr>Yu Gothic</vt:lpstr>
      <vt:lpstr>Arial</vt:lpstr>
      <vt:lpstr>Calibri</vt:lpstr>
      <vt:lpstr>Calibri Light</vt:lpstr>
      <vt:lpstr>Times New Roman</vt:lpstr>
      <vt:lpstr>ホワイト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NikkeiLUXE媒体資料</dc:title>
  <dc:creator>日経BP</dc:creator>
  <cp:lastModifiedBy>田中 朋子</cp:lastModifiedBy>
  <cp:revision>206</cp:revision>
  <cp:lastPrinted>2019-02-28T02:44:03Z</cp:lastPrinted>
  <dcterms:created xsi:type="dcterms:W3CDTF">2019-01-31T06:47:11Z</dcterms:created>
  <dcterms:modified xsi:type="dcterms:W3CDTF">2019-11-29T01:05:41Z</dcterms:modified>
</cp:coreProperties>
</file>