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1" r:id="rId10"/>
    <p:sldId id="262" r:id="rId11"/>
    <p:sldId id="272" r:id="rId12"/>
    <p:sldId id="263" r:id="rId13"/>
    <p:sldId id="264" r:id="rId14"/>
    <p:sldId id="275" r:id="rId15"/>
    <p:sldId id="266" r:id="rId16"/>
    <p:sldId id="265" r:id="rId17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4" autoAdjust="0"/>
    <p:restoredTop sz="86389" autoAdjust="0"/>
  </p:normalViewPr>
  <p:slideViewPr>
    <p:cSldViewPr snapToGrid="0">
      <p:cViewPr varScale="1">
        <p:scale>
          <a:sx n="100" d="100"/>
          <a:sy n="100" d="100"/>
        </p:scale>
        <p:origin x="22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142" y="-84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880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r">
              <a:defRPr sz="1300"/>
            </a:lvl1pPr>
          </a:lstStyle>
          <a:p>
            <a:fld id="{6A7E558F-672F-4E49-B37D-1699858342E3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880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r">
              <a:defRPr sz="1300"/>
            </a:lvl1pPr>
          </a:lstStyle>
          <a:p>
            <a:fld id="{359E8EA5-17C7-47E9-BFFA-27BBC5523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9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880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r">
              <a:defRPr sz="1300"/>
            </a:lvl1pPr>
          </a:lstStyle>
          <a:p>
            <a:fld id="{F5ABA5F2-24F8-4939-BB43-3ECF3ACD537E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8" tIns="47683" rIns="95368" bIns="476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34" y="4861403"/>
            <a:ext cx="5678436" cy="4606317"/>
          </a:xfrm>
          <a:prstGeom prst="rect">
            <a:avLst/>
          </a:prstGeom>
        </p:spPr>
        <p:txBody>
          <a:bodyPr vert="horz" lIns="95368" tIns="47683" rIns="95368" bIns="476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880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r">
              <a:defRPr sz="1300"/>
            </a:lvl1pPr>
          </a:lstStyle>
          <a:p>
            <a:fld id="{9C0BE753-668A-4505-BBBC-14BEB68124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46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3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20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40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8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3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63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7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1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90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6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46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73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4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700A-F8DB-4EE1-933A-F22DB6422E2C}" type="datetimeFigureOut">
              <a:rPr lang="ja-JP" altLang="en-US"/>
              <a:pPr>
                <a:defRPr/>
              </a:pPr>
              <a:t>2023/1/26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0696-86C7-47CA-98B6-EDE501B968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経Gooday 注記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0F06ACE-D8F2-4FA1-8152-0BDD50CB037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 userDrawn="1"/>
        </p:nvSpPr>
        <p:spPr bwMode="auto">
          <a:xfrm>
            <a:off x="8429625" y="65008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21C27F-48D1-4353-B1A6-510E019D3DF8}" type="slidenum">
              <a:rPr lang="en-US" altLang="ja-JP" sz="1200" smtClean="0">
                <a:solidFill>
                  <a:srgbClr val="92D05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200" dirty="0">
              <a:solidFill>
                <a:srgbClr val="92D050"/>
              </a:solidFill>
            </a:endParaRPr>
          </a:p>
        </p:txBody>
      </p:sp>
      <p:sp>
        <p:nvSpPr>
          <p:cNvPr id="4" name="角丸四角形 3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944"/>
            </a:avLst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5" name="直線コネクタ 9"/>
          <p:cNvCxnSpPr>
            <a:cxnSpLocks noChangeShapeType="1"/>
          </p:cNvCxnSpPr>
          <p:nvPr userDrawn="1"/>
        </p:nvCxnSpPr>
        <p:spPr bwMode="auto">
          <a:xfrm>
            <a:off x="71438" y="928688"/>
            <a:ext cx="9001125" cy="1587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</p:cxn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90F5-B8DA-43A5-A26C-F76740B954AE}" type="datetime1">
              <a:rPr lang="ja-JP" altLang="en-US"/>
              <a:pPr>
                <a:defRPr/>
              </a:pPr>
              <a:t>2023/1/26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9" name="Picture 3" descr="C:\Users\kkasuga\Desktop\GDY画面キャプチャ\GDYロゴ_ダミー画像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07" y="169394"/>
            <a:ext cx="2000250" cy="6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経Go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29625" y="65008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A694F1-6EED-4C81-937F-F4E85960E2BA}" type="slidenum">
              <a:rPr lang="en-US" altLang="ja-JP" sz="1200" smtClean="0">
                <a:solidFill>
                  <a:srgbClr val="92D05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200" dirty="0">
              <a:solidFill>
                <a:srgbClr val="92D050"/>
              </a:solidFill>
            </a:endParaRPr>
          </a:p>
        </p:txBody>
      </p:sp>
      <p:sp>
        <p:nvSpPr>
          <p:cNvPr id="3" name="角丸四角形 8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944"/>
            </a:avLst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4" name="直線コネクタ 9"/>
          <p:cNvCxnSpPr>
            <a:cxnSpLocks noChangeShapeType="1"/>
          </p:cNvCxnSpPr>
          <p:nvPr userDrawn="1"/>
        </p:nvCxnSpPr>
        <p:spPr bwMode="auto">
          <a:xfrm>
            <a:off x="71438" y="928688"/>
            <a:ext cx="9001125" cy="1587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</p:cxnSp>
      <p:sp>
        <p:nvSpPr>
          <p:cNvPr id="5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410325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※</a:t>
            </a:r>
            <a:r>
              <a:rPr lang="ja-JP" altLang="en-US" sz="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料金には別途消費税がかかります。　</a:t>
            </a: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申込み、入稿については別途資料でご確認ください。</a:t>
            </a:r>
            <a:endParaRPr lang="en-US" altLang="ja-JP" sz="800" dirty="0">
              <a:latin typeface="ＭＳ Ｐゴシック" pitchFamily="50" charset="-128"/>
            </a:endParaRPr>
          </a:p>
        </p:txBody>
      </p:sp>
      <p:pic>
        <p:nvPicPr>
          <p:cNvPr id="9" name="Picture 3" descr="C:\Users\kkasuga\Desktop\GDY画面キャプチャ\GDYロゴ_ダミー画像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07" y="169394"/>
            <a:ext cx="2000250" cy="6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4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169E49-ED8D-4F31-A3D2-D696272E3563}" type="datetimeFigureOut">
              <a:rPr lang="ja-JP" altLang="en-US"/>
              <a:pPr>
                <a:defRPr/>
              </a:pPr>
              <a:t>2023/1/26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31BF7B-C811-402E-A833-5B1FDCA91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package" Target="../embeddings/Microsoft_Excel_Worksheet8.xlsx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em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2.xlsx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emf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3.xlsx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51.emf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Excel_Worksheet14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ay.nikkei.co.jp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package" Target="../embeddings/Microsoft_Excel_Worksheet6.xlsx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4356100" y="3789363"/>
            <a:ext cx="4787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4356100" y="3860800"/>
            <a:ext cx="4787900" cy="0"/>
          </a:xfrm>
          <a:prstGeom prst="line">
            <a:avLst/>
          </a:prstGeom>
          <a:noFill/>
          <a:ln w="76200">
            <a:solidFill>
              <a:srgbClr val="F73B83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4356100" y="3789363"/>
            <a:ext cx="4787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4356100" y="3860800"/>
            <a:ext cx="47879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00563" y="3213100"/>
            <a:ext cx="4643437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日経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Gooday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広告メニュー　　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 2023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1-3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月</a:t>
            </a:r>
          </a:p>
        </p:txBody>
      </p:sp>
      <p:sp>
        <p:nvSpPr>
          <p:cNvPr id="11" name="正方形/長方形 6"/>
          <p:cNvSpPr/>
          <p:nvPr/>
        </p:nvSpPr>
        <p:spPr>
          <a:xfrm>
            <a:off x="4527550" y="2924175"/>
            <a:ext cx="439261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最新・信頼の健康情報サイト</a:t>
            </a:r>
            <a:endParaRPr lang="en-US" altLang="ja-JP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339" name="Picture 3" descr="C:\Users\kkasuga\Desktop\GDY画面キャプチャ\GDYロゴ_ダミー画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38" y="1972311"/>
            <a:ext cx="2857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DCB48A6B-63E2-4CB1-BD0F-AC5D1EE8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6" y="5800216"/>
            <a:ext cx="44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■広告掲載の申込み・入稿については、以下をご覧ください。 </a:t>
            </a:r>
          </a:p>
          <a:p>
            <a:r>
              <a:rPr lang="en-US" altLang="ja-JP" sz="1200" dirty="0"/>
              <a:t>https://www.nikkeibp.co.jp/images/houjin/ad/upload/bp_kitei.pdf</a:t>
            </a:r>
            <a:endParaRPr lang="ja-JP" alt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テキストアド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07589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5153104" imgH="1895450" progId="Excel.Sheet.12">
                  <p:embed/>
                </p:oleObj>
              </mc:Choice>
              <mc:Fallback>
                <p:oleObj name="ワークシート" r:id="rId3" imgW="5153104" imgH="1895450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646268" y="1338259"/>
            <a:ext cx="2232000" cy="5255931"/>
            <a:chOff x="722468" y="1338261"/>
            <a:chExt cx="2059198" cy="484901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22468" y="1843200"/>
              <a:ext cx="2059198" cy="4344077"/>
              <a:chOff x="722468" y="1843200"/>
              <a:chExt cx="2059198" cy="4344077"/>
            </a:xfrm>
          </p:grpSpPr>
          <p:pic>
            <p:nvPicPr>
              <p:cNvPr id="6297" name="Picture 153" descr="C:\Users\kkasuga\Desktop\GDY画面キャプチャ\GDY_TOP-ALL-テキストアド4本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85" b="-5485"/>
              <a:stretch/>
            </p:blipFill>
            <p:spPr bwMode="auto">
              <a:xfrm>
                <a:off x="722468" y="1846261"/>
                <a:ext cx="2059198" cy="434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04" descr="C:\Users\kkasuga\Desktop\GDY画面キャプチャ\インバウンドジャパン_レクタングル原稿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250" b="-43250"/>
              <a:stretch/>
            </p:blipFill>
            <p:spPr bwMode="auto">
              <a:xfrm>
                <a:off x="2124074" y="1843200"/>
                <a:ext cx="619200" cy="5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正方形/長方形 9"/>
            <p:cNvSpPr/>
            <p:nvPr/>
          </p:nvSpPr>
          <p:spPr bwMode="auto">
            <a:xfrm>
              <a:off x="830419" y="4487374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830419" y="5790589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830419" y="3190445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830419" y="1887229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300" name="Picture 156" descr="C:\Users\kkasuga\Desktop\GDY画面キャプチャ\GDY_記事ページ_ビルボード上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68" y="1338261"/>
              <a:ext cx="2059198" cy="25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1"/>
          <p:cNvGrpSpPr>
            <a:grpSpLocks/>
          </p:cNvGrpSpPr>
          <p:nvPr/>
        </p:nvGrpSpPr>
        <p:grpSpPr bwMode="auto">
          <a:xfrm>
            <a:off x="493928" y="1608739"/>
            <a:ext cx="2518789" cy="317119"/>
            <a:chOff x="485775" y="3573463"/>
            <a:chExt cx="2862263" cy="360362"/>
          </a:xfrm>
        </p:grpSpPr>
        <p:sp>
          <p:nvSpPr>
            <p:cNvPr id="16" name="フリーフォーム 15"/>
            <p:cNvSpPr/>
            <p:nvPr/>
          </p:nvSpPr>
          <p:spPr>
            <a:xfrm>
              <a:off x="485775" y="3573463"/>
              <a:ext cx="2862263" cy="223837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485775" y="3708400"/>
              <a:ext cx="2862263" cy="2254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539285" y="1091023"/>
            <a:ext cx="837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トップページ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3203123" y="3989962"/>
            <a:ext cx="1997941" cy="2309093"/>
            <a:chOff x="3822248" y="3651250"/>
            <a:chExt cx="1997941" cy="2309093"/>
          </a:xfrm>
        </p:grpSpPr>
        <p:pic>
          <p:nvPicPr>
            <p:cNvPr id="45" name="Picture 202" descr="C:\Users\kkasuga\Desktop\GDY画面キャプチャ\GDY_記事ページ_インリード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218" y="3902076"/>
              <a:ext cx="1440000" cy="160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1218" y="5585569"/>
              <a:ext cx="1440000" cy="37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グループ化 11"/>
            <p:cNvGrpSpPr>
              <a:grpSpLocks noChangeAspect="1"/>
            </p:cNvGrpSpPr>
            <p:nvPr/>
          </p:nvGrpSpPr>
          <p:grpSpPr bwMode="auto">
            <a:xfrm>
              <a:off x="3822248" y="5409539"/>
              <a:ext cx="1997941" cy="248311"/>
              <a:chOff x="485775" y="3573463"/>
              <a:chExt cx="2862263" cy="360362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485775" y="3573463"/>
                <a:ext cx="2862263" cy="224532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485775" y="3709291"/>
                <a:ext cx="2862263" cy="22453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4049248" y="3651250"/>
              <a:ext cx="80182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latin typeface="ＭＳ Ｐゴシック" charset="-128"/>
                </a:rPr>
                <a:t>記事ページ</a:t>
              </a:r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4168774" y="5709664"/>
              <a:ext cx="817563" cy="24288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スマホ・ヘッダーパネル</a:t>
            </a:r>
            <a:endParaRPr lang="en-US" altLang="ja-JP" sz="24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1562"/>
              </p:ext>
            </p:extLst>
          </p:nvPr>
        </p:nvGraphicFramePr>
        <p:xfrm>
          <a:off x="3492500" y="1341438"/>
          <a:ext cx="54006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2066859" progId="Excel.Sheet.12">
                  <p:embed/>
                </p:oleObj>
              </mc:Choice>
              <mc:Fallback>
                <p:oleObj name="Worksheet" r:id="rId3" imgW="5153191" imgH="206685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400675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1011238" y="1323975"/>
            <a:ext cx="1579562" cy="3024188"/>
            <a:chOff x="1011238" y="1323975"/>
            <a:chExt cx="1579562" cy="3024188"/>
          </a:xfrm>
        </p:grpSpPr>
        <p:sp>
          <p:nvSpPr>
            <p:cNvPr id="19" name="AutoShape 1339"/>
            <p:cNvSpPr>
              <a:spLocks noChangeArrowheads="1"/>
            </p:cNvSpPr>
            <p:nvPr/>
          </p:nvSpPr>
          <p:spPr bwMode="auto">
            <a:xfrm>
              <a:off x="1011238" y="1323975"/>
              <a:ext cx="1579562" cy="30241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AutoShape 1340"/>
            <p:cNvSpPr>
              <a:spLocks noChangeArrowheads="1"/>
            </p:cNvSpPr>
            <p:nvPr/>
          </p:nvSpPr>
          <p:spPr bwMode="auto">
            <a:xfrm>
              <a:off x="1038844" y="1378743"/>
              <a:ext cx="1525550" cy="29158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AutoShape 1341"/>
            <p:cNvSpPr>
              <a:spLocks noChangeArrowheads="1"/>
            </p:cNvSpPr>
            <p:nvPr/>
          </p:nvSpPr>
          <p:spPr bwMode="auto">
            <a:xfrm>
              <a:off x="1076053" y="1409700"/>
              <a:ext cx="1449932" cy="28515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AutoShape 1342"/>
            <p:cNvSpPr>
              <a:spLocks noChangeArrowheads="1"/>
            </p:cNvSpPr>
            <p:nvPr/>
          </p:nvSpPr>
          <p:spPr bwMode="auto">
            <a:xfrm>
              <a:off x="1719263" y="1485900"/>
              <a:ext cx="163512" cy="5556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AutoShape 1344"/>
            <p:cNvSpPr>
              <a:spLocks noChangeArrowheads="1"/>
            </p:cNvSpPr>
            <p:nvPr/>
          </p:nvSpPr>
          <p:spPr bwMode="auto">
            <a:xfrm>
              <a:off x="1719263" y="4132263"/>
              <a:ext cx="163512" cy="5556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43230" y="1665288"/>
            <a:ext cx="1315578" cy="2340312"/>
            <a:chOff x="1143230" y="1665288"/>
            <a:chExt cx="1315578" cy="2340312"/>
          </a:xfrm>
        </p:grpSpPr>
        <p:sp>
          <p:nvSpPr>
            <p:cNvPr id="38" name="Rectangle 1343"/>
            <p:cNvSpPr>
              <a:spLocks noChangeArrowheads="1"/>
            </p:cNvSpPr>
            <p:nvPr/>
          </p:nvSpPr>
          <p:spPr bwMode="auto">
            <a:xfrm>
              <a:off x="1175676" y="1812130"/>
              <a:ext cx="1251887" cy="21562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1143230" y="1748588"/>
              <a:ext cx="1315578" cy="1040128"/>
              <a:chOff x="1143230" y="1748588"/>
              <a:chExt cx="1315578" cy="1040128"/>
            </a:xfrm>
          </p:grpSpPr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22" b="5422"/>
              <a:stretch/>
            </p:blipFill>
            <p:spPr bwMode="auto">
              <a:xfrm>
                <a:off x="1143230" y="1748588"/>
                <a:ext cx="1315578" cy="1040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正方形/長方形 43"/>
              <p:cNvSpPr/>
              <p:nvPr/>
            </p:nvSpPr>
            <p:spPr>
              <a:xfrm>
                <a:off x="1146174" y="1950403"/>
                <a:ext cx="1296987" cy="7356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60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</p:grpSp>
        <p:pic>
          <p:nvPicPr>
            <p:cNvPr id="41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79910"/>
            <a:stretch/>
          </p:blipFill>
          <p:spPr bwMode="auto">
            <a:xfrm>
              <a:off x="1143230" y="1665288"/>
              <a:ext cx="1315578" cy="26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9" b="36037"/>
            <a:stretch/>
          </p:blipFill>
          <p:spPr bwMode="auto">
            <a:xfrm>
              <a:off x="1143230" y="2698800"/>
              <a:ext cx="1314000" cy="130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5425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スマホ・レクタングル</a:t>
            </a:r>
            <a:endParaRPr lang="en-US" altLang="ja-JP" sz="2400" b="1" dirty="0">
              <a:latin typeface="ＭＳ Ｐゴシック" charset="-128"/>
            </a:endParaRPr>
          </a:p>
        </p:txBody>
      </p:sp>
      <p:grpSp>
        <p:nvGrpSpPr>
          <p:cNvPr id="7172" name="グループ化 9"/>
          <p:cNvGrpSpPr>
            <a:grpSpLocks/>
          </p:cNvGrpSpPr>
          <p:nvPr/>
        </p:nvGrpSpPr>
        <p:grpSpPr bwMode="auto">
          <a:xfrm>
            <a:off x="1011238" y="1323975"/>
            <a:ext cx="1579562" cy="3024188"/>
            <a:chOff x="988119" y="1323268"/>
            <a:chExt cx="1580140" cy="3050832"/>
          </a:xfrm>
        </p:grpSpPr>
        <p:sp>
          <p:nvSpPr>
            <p:cNvPr id="13" name="AutoShape 1339"/>
            <p:cNvSpPr>
              <a:spLocks noChangeArrowheads="1"/>
            </p:cNvSpPr>
            <p:nvPr/>
          </p:nvSpPr>
          <p:spPr bwMode="auto">
            <a:xfrm>
              <a:off x="988119" y="1323268"/>
              <a:ext cx="1580140" cy="305083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76" name="AutoShape 1340"/>
            <p:cNvSpPr>
              <a:spLocks noChangeArrowheads="1"/>
            </p:cNvSpPr>
            <p:nvPr/>
          </p:nvSpPr>
          <p:spPr bwMode="auto">
            <a:xfrm>
              <a:off x="1015735" y="1378519"/>
              <a:ext cx="1526108" cy="294153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7" name="AutoShape 1341"/>
            <p:cNvSpPr>
              <a:spLocks noChangeArrowheads="1"/>
            </p:cNvSpPr>
            <p:nvPr/>
          </p:nvSpPr>
          <p:spPr bwMode="auto">
            <a:xfrm>
              <a:off x="1052958" y="1409748"/>
              <a:ext cx="1450463" cy="28766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utoShape 1342"/>
            <p:cNvSpPr>
              <a:spLocks noChangeArrowheads="1"/>
            </p:cNvSpPr>
            <p:nvPr/>
          </p:nvSpPr>
          <p:spPr bwMode="auto">
            <a:xfrm>
              <a:off x="1696403" y="1486620"/>
              <a:ext cx="163572" cy="5605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AutoShape 1344"/>
            <p:cNvSpPr>
              <a:spLocks noChangeArrowheads="1"/>
            </p:cNvSpPr>
            <p:nvPr/>
          </p:nvSpPr>
          <p:spPr bwMode="auto">
            <a:xfrm>
              <a:off x="1696403" y="4156298"/>
              <a:ext cx="163572" cy="5605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80" name="Rectangle 1343"/>
            <p:cNvSpPr>
              <a:spLocks noChangeArrowheads="1"/>
            </p:cNvSpPr>
            <p:nvPr/>
          </p:nvSpPr>
          <p:spPr bwMode="auto">
            <a:xfrm>
              <a:off x="1152617" y="1815724"/>
              <a:ext cx="1252345" cy="21752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00933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230" y="2463502"/>
            <a:ext cx="1314000" cy="1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230" y="1665288"/>
            <a:ext cx="1315578" cy="13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271588" y="3064086"/>
            <a:ext cx="1057276" cy="8715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2" name="グループ化 11"/>
          <p:cNvGrpSpPr>
            <a:grpSpLocks noChangeAspect="1"/>
          </p:cNvGrpSpPr>
          <p:nvPr/>
        </p:nvGrpSpPr>
        <p:grpSpPr bwMode="auto">
          <a:xfrm>
            <a:off x="802823" y="2826683"/>
            <a:ext cx="1997941" cy="248311"/>
            <a:chOff x="485775" y="3573463"/>
            <a:chExt cx="2862263" cy="360362"/>
          </a:xfrm>
        </p:grpSpPr>
        <p:sp>
          <p:nvSpPr>
            <p:cNvPr id="23" name="フリーフォーム 22"/>
            <p:cNvSpPr/>
            <p:nvPr/>
          </p:nvSpPr>
          <p:spPr>
            <a:xfrm>
              <a:off x="485775" y="3573463"/>
              <a:ext cx="2862263" cy="22453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485775" y="3709291"/>
              <a:ext cx="2862263" cy="224534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スマホ・テキストアド</a:t>
            </a:r>
            <a:endParaRPr lang="en-US" altLang="ja-JP" sz="2400" b="1" dirty="0">
              <a:latin typeface="ＭＳ Ｐゴシック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053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5153104" imgH="1895450" progId="Excel.Sheet.12">
                  <p:embed/>
                </p:oleObj>
              </mc:Choice>
              <mc:Fallback>
                <p:oleObj name="ワークシート" r:id="rId3" imgW="5153104" imgH="1895450" progId="Excel.Sheet.12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516894" y="1323976"/>
            <a:ext cx="1263650" cy="2419350"/>
            <a:chOff x="1018382" y="1323975"/>
            <a:chExt cx="1579562" cy="3024188"/>
          </a:xfrm>
        </p:grpSpPr>
        <p:sp>
          <p:nvSpPr>
            <p:cNvPr id="27" name="AutoShape 1339"/>
            <p:cNvSpPr>
              <a:spLocks noChangeArrowheads="1"/>
            </p:cNvSpPr>
            <p:nvPr/>
          </p:nvSpPr>
          <p:spPr bwMode="auto">
            <a:xfrm>
              <a:off x="1018382" y="1323975"/>
              <a:ext cx="1579562" cy="30241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AutoShape 1340"/>
            <p:cNvSpPr>
              <a:spLocks noChangeArrowheads="1"/>
            </p:cNvSpPr>
            <p:nvPr/>
          </p:nvSpPr>
          <p:spPr bwMode="auto">
            <a:xfrm>
              <a:off x="1045988" y="1378743"/>
              <a:ext cx="1525550" cy="29158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AutoShape 1341"/>
            <p:cNvSpPr>
              <a:spLocks noChangeArrowheads="1"/>
            </p:cNvSpPr>
            <p:nvPr/>
          </p:nvSpPr>
          <p:spPr bwMode="auto">
            <a:xfrm>
              <a:off x="1083197" y="1409700"/>
              <a:ext cx="1449932" cy="28515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AutoShape 1342"/>
            <p:cNvSpPr>
              <a:spLocks noChangeArrowheads="1"/>
            </p:cNvSpPr>
            <p:nvPr/>
          </p:nvSpPr>
          <p:spPr bwMode="auto">
            <a:xfrm>
              <a:off x="1726407" y="1485900"/>
              <a:ext cx="163512" cy="5556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AutoShape 1344"/>
            <p:cNvSpPr>
              <a:spLocks noChangeArrowheads="1"/>
            </p:cNvSpPr>
            <p:nvPr/>
          </p:nvSpPr>
          <p:spPr bwMode="auto">
            <a:xfrm>
              <a:off x="1726407" y="4132263"/>
              <a:ext cx="163512" cy="5556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622488" y="2533334"/>
            <a:ext cx="1051200" cy="462280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44" name="屈折矢印 43"/>
          <p:cNvSpPr/>
          <p:nvPr/>
        </p:nvSpPr>
        <p:spPr>
          <a:xfrm rot="5400000">
            <a:off x="1156167" y="3772440"/>
            <a:ext cx="540000" cy="690966"/>
          </a:xfrm>
          <a:prstGeom prst="bentUpArrow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88" y="2640662"/>
            <a:ext cx="1051200" cy="8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88" y="1531996"/>
            <a:ext cx="1052463" cy="10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正方形/長方形 23"/>
          <p:cNvSpPr>
            <a:spLocks noChangeAspect="1"/>
          </p:cNvSpPr>
          <p:nvPr/>
        </p:nvSpPr>
        <p:spPr bwMode="auto">
          <a:xfrm>
            <a:off x="629289" y="2657673"/>
            <a:ext cx="1038860" cy="13715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</p:txBody>
      </p:sp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441324" y="2491500"/>
            <a:ext cx="1415163" cy="157861"/>
            <a:chOff x="176215" y="3242137"/>
            <a:chExt cx="1608138" cy="179387"/>
          </a:xfrm>
        </p:grpSpPr>
        <p:sp>
          <p:nvSpPr>
            <p:cNvPr id="25" name="フリーフォーム 24"/>
            <p:cNvSpPr/>
            <p:nvPr/>
          </p:nvSpPr>
          <p:spPr bwMode="auto">
            <a:xfrm>
              <a:off x="176215" y="3308812"/>
              <a:ext cx="1608138" cy="11271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176215" y="3242137"/>
              <a:ext cx="1608138" cy="1111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pic>
        <p:nvPicPr>
          <p:cNvPr id="8351" name="Picture 159" descr="C:\Users\kkasuga\Desktop\GDY画面キャプチャ\GDYスマホ_テキストアド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732808"/>
            <a:ext cx="864000" cy="25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1987550" y="3899243"/>
            <a:ext cx="864000" cy="2381250"/>
          </a:xfrm>
          <a:prstGeom prst="rect">
            <a:avLst/>
          </a:prstGeom>
          <a:noFill/>
          <a:ln w="127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1881258" y="3669621"/>
            <a:ext cx="1082600" cy="120760"/>
            <a:chOff x="176215" y="3242137"/>
            <a:chExt cx="1608138" cy="179387"/>
          </a:xfrm>
        </p:grpSpPr>
        <p:sp>
          <p:nvSpPr>
            <p:cNvPr id="40" name="フリーフォーム 39"/>
            <p:cNvSpPr/>
            <p:nvPr/>
          </p:nvSpPr>
          <p:spPr bwMode="auto">
            <a:xfrm>
              <a:off x="176215" y="3308812"/>
              <a:ext cx="1608138" cy="11271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" name="フリーフォーム 40"/>
            <p:cNvSpPr/>
            <p:nvPr/>
          </p:nvSpPr>
          <p:spPr bwMode="auto">
            <a:xfrm>
              <a:off x="176215" y="3242137"/>
              <a:ext cx="1608138" cy="1111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53" name="正方形/長方形 52"/>
          <p:cNvSpPr>
            <a:spLocks noChangeAspect="1"/>
          </p:cNvSpPr>
          <p:nvPr/>
        </p:nvSpPr>
        <p:spPr bwMode="auto">
          <a:xfrm>
            <a:off x="1996126" y="5831086"/>
            <a:ext cx="851849" cy="11246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540222" y="2028196"/>
            <a:ext cx="1224000" cy="1638668"/>
            <a:chOff x="540222" y="2028196"/>
            <a:chExt cx="1224000" cy="1638668"/>
          </a:xfrm>
        </p:grpSpPr>
        <p:pic>
          <p:nvPicPr>
            <p:cNvPr id="10417" name="Picture 1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29" b="18229"/>
            <a:stretch/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4" name="Picture 21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009040" y="2015735"/>
            <a:ext cx="1206000" cy="1630947"/>
            <a:chOff x="2009040" y="2015735"/>
            <a:chExt cx="1206000" cy="1630947"/>
          </a:xfrm>
        </p:grpSpPr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3394744"/>
              <a:ext cx="1206000" cy="2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2015735"/>
              <a:ext cx="1206000" cy="120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テキスト ボックス 148"/>
          <p:cNvSpPr txBox="1">
            <a:spLocks noChangeArrowheads="1"/>
          </p:cNvSpPr>
          <p:nvPr/>
        </p:nvSpPr>
        <p:spPr bwMode="auto">
          <a:xfrm>
            <a:off x="4536395" y="6070858"/>
            <a:ext cx="28342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遠方取材は別途費用がかかります。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60033" y="318431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ＭＳ Ｐゴシック" charset="-128"/>
              </a:rPr>
              <a:t>日経</a:t>
            </a:r>
            <a:r>
              <a:rPr lang="en-US" altLang="ja-JP" sz="2200" b="1" dirty="0">
                <a:latin typeface="ＭＳ Ｐゴシック" charset="-128"/>
              </a:rPr>
              <a:t>Gooday</a:t>
            </a:r>
            <a:r>
              <a:rPr lang="ja-JP" altLang="en-US" sz="2200" b="1" dirty="0">
                <a:latin typeface="ＭＳ Ｐゴシック" charset="-128"/>
              </a:rPr>
              <a:t> ネイティブ型タイアップ（標準タイプ）</a:t>
            </a:r>
            <a:endParaRPr lang="en-US" altLang="ja-JP" sz="2200" b="1" dirty="0">
              <a:latin typeface="ＭＳ Ｐゴシック" charset="-128"/>
            </a:endParaRPr>
          </a:p>
        </p:txBody>
      </p:sp>
      <p:sp>
        <p:nvSpPr>
          <p:cNvPr id="4" name="テキスト ボックス 148"/>
          <p:cNvSpPr txBox="1">
            <a:spLocks noChangeArrowheads="1"/>
          </p:cNvSpPr>
          <p:nvPr/>
        </p:nvSpPr>
        <p:spPr bwMode="auto">
          <a:xfrm>
            <a:off x="473585" y="6040964"/>
            <a:ext cx="40449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+mn-ea"/>
                <a:ea typeface="+mn-ea"/>
              </a:rPr>
              <a:t>掲載費 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  <a:ea typeface="+mn-ea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  <a:ea typeface="+mn-ea"/>
              </a:rPr>
              <a:t>1,500,000</a:t>
            </a:r>
            <a:r>
              <a:rPr lang="ja-JP" altLang="en-US" sz="1200" b="1" dirty="0">
                <a:latin typeface="+mn-ea"/>
                <a:ea typeface="+mn-ea"/>
              </a:rPr>
              <a:t>（グロス）　　制作費 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500,000</a:t>
            </a:r>
            <a:r>
              <a:rPr lang="ja-JP" altLang="en-US" sz="1200" b="1" dirty="0">
                <a:latin typeface="+mn-ea"/>
                <a:ea typeface="+mn-ea"/>
              </a:rPr>
              <a:t>（ネット）</a:t>
            </a:r>
          </a:p>
        </p:txBody>
      </p:sp>
      <p:sp>
        <p:nvSpPr>
          <p:cNvPr id="5" name="テキスト ボックス 148"/>
          <p:cNvSpPr txBox="1">
            <a:spLocks noChangeArrowheads="1"/>
          </p:cNvSpPr>
          <p:nvPr/>
        </p:nvSpPr>
        <p:spPr bwMode="auto">
          <a:xfrm>
            <a:off x="418807" y="1018295"/>
            <a:ext cx="83994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日経</a:t>
            </a:r>
            <a:r>
              <a:rPr lang="en-US" altLang="ja-JP" sz="1100" b="1" dirty="0">
                <a:latin typeface="+mn-ea"/>
              </a:rPr>
              <a:t>Gooday</a:t>
            </a:r>
            <a:r>
              <a:rPr lang="ja-JP" altLang="en-US" sz="1100" b="1" dirty="0">
                <a:latin typeface="+mn-ea"/>
              </a:rPr>
              <a:t>の通常記事と同じトーン＆マナーでタイアップを実施いただけます。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graphicFrame>
        <p:nvGraphicFramePr>
          <p:cNvPr id="6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94756"/>
              </p:ext>
            </p:extLst>
          </p:nvPr>
        </p:nvGraphicFramePr>
        <p:xfrm>
          <a:off x="198438" y="3833813"/>
          <a:ext cx="8772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772322" imgH="2038481" progId="Excel.Sheet.12">
                  <p:embed/>
                </p:oleObj>
              </mc:Choice>
              <mc:Fallback>
                <p:oleObj name="Worksheet" r:id="rId8" imgW="8772322" imgH="2038481" progId="Excel.Sheet.12">
                  <p:embed/>
                  <p:pic>
                    <p:nvPicPr>
                      <p:cNvPr id="6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833813"/>
                        <a:ext cx="8772525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18807" y="1393793"/>
            <a:ext cx="8254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2177" y="1809359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トップページ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40222" y="2028196"/>
            <a:ext cx="1222096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4358" y="3440276"/>
            <a:ext cx="366712" cy="15222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7239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015434" y="3419000"/>
            <a:ext cx="891995" cy="578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2" name="グループ化 11"/>
          <p:cNvGrpSpPr>
            <a:grpSpLocks/>
          </p:cNvGrpSpPr>
          <p:nvPr/>
        </p:nvGrpSpPr>
        <p:grpSpPr bwMode="auto">
          <a:xfrm>
            <a:off x="1950486" y="3242286"/>
            <a:ext cx="1332000" cy="180000"/>
            <a:chOff x="485775" y="3573463"/>
            <a:chExt cx="2862263" cy="360362"/>
          </a:xfrm>
        </p:grpSpPr>
        <p:sp>
          <p:nvSpPr>
            <p:cNvPr id="33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927042" y="1809359"/>
            <a:ext cx="12314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日経</a:t>
            </a:r>
            <a:r>
              <a:rPr lang="en-US" altLang="ja-JP" sz="1000" dirty="0"/>
              <a:t>Gooday</a:t>
            </a:r>
            <a:r>
              <a:rPr lang="ja-JP" altLang="en-US" sz="1000" dirty="0"/>
              <a:t>メール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014629" y="3122775"/>
            <a:ext cx="892800" cy="109374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7" name="Picture 4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/>
        </p:blipFill>
        <p:spPr bwMode="auto">
          <a:xfrm>
            <a:off x="4004474" y="2015735"/>
            <a:ext cx="1224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4002502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60"/>
          <p:cNvSpPr txBox="1">
            <a:spLocks noChangeArrowheads="1"/>
          </p:cNvSpPr>
          <p:nvPr/>
        </p:nvSpPr>
        <p:spPr bwMode="auto">
          <a:xfrm>
            <a:off x="3939020" y="1809359"/>
            <a:ext cx="1393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/>
              <a:t>PC</a:t>
            </a:r>
            <a:r>
              <a:rPr lang="ja-JP" altLang="en-US" sz="900" dirty="0"/>
              <a:t>版 企画記事ページ★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310726" y="2760895"/>
            <a:ext cx="658813" cy="417513"/>
            <a:chOff x="3111733" y="2739881"/>
            <a:chExt cx="658813" cy="417513"/>
          </a:xfrm>
        </p:grpSpPr>
        <p:cxnSp>
          <p:nvCxnSpPr>
            <p:cNvPr id="42" name="直線矢印コネクタ 41"/>
            <p:cNvCxnSpPr/>
            <p:nvPr/>
          </p:nvCxnSpPr>
          <p:spPr bwMode="auto">
            <a:xfrm>
              <a:off x="3155830" y="2739881"/>
              <a:ext cx="539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56"/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44" name="テキスト ボックス 60"/>
          <p:cNvSpPr txBox="1">
            <a:spLocks noChangeArrowheads="1"/>
          </p:cNvSpPr>
          <p:nvPr/>
        </p:nvSpPr>
        <p:spPr bwMode="auto">
          <a:xfrm>
            <a:off x="5483594" y="1809359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スマホ版</a:t>
            </a:r>
            <a:endParaRPr lang="en-US" altLang="ja-JP" sz="900" dirty="0"/>
          </a:p>
          <a:p>
            <a:r>
              <a:rPr lang="ja-JP" altLang="en-US" sz="900" dirty="0"/>
              <a:t>企画記事ページ★</a:t>
            </a:r>
          </a:p>
        </p:txBody>
      </p:sp>
      <p:sp>
        <p:nvSpPr>
          <p:cNvPr id="46" name="テキスト ボックス 2"/>
          <p:cNvSpPr txBox="1">
            <a:spLocks noChangeArrowheads="1"/>
          </p:cNvSpPr>
          <p:nvPr/>
        </p:nvSpPr>
        <p:spPr bwMode="auto">
          <a:xfrm>
            <a:off x="6946764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80" name="グループ化 79"/>
          <p:cNvGrpSpPr/>
          <p:nvPr/>
        </p:nvGrpSpPr>
        <p:grpSpPr>
          <a:xfrm>
            <a:off x="6334274" y="2823521"/>
            <a:ext cx="559990" cy="354887"/>
            <a:chOff x="6635489" y="2808520"/>
            <a:chExt cx="559990" cy="354887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 flipH="1">
              <a:off x="6685844" y="2808520"/>
              <a:ext cx="4587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56"/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68" name="AutoShape 1339"/>
          <p:cNvSpPr>
            <a:spLocks noChangeArrowheads="1"/>
          </p:cNvSpPr>
          <p:nvPr/>
        </p:nvSpPr>
        <p:spPr bwMode="auto">
          <a:xfrm>
            <a:off x="5595237" y="2245514"/>
            <a:ext cx="704373" cy="13480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" name="AutoShape 1340"/>
          <p:cNvSpPr>
            <a:spLocks noChangeArrowheads="1"/>
          </p:cNvSpPr>
          <p:nvPr/>
        </p:nvSpPr>
        <p:spPr bwMode="auto">
          <a:xfrm>
            <a:off x="5607548" y="2269927"/>
            <a:ext cx="680288" cy="12997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AutoShape 1341"/>
          <p:cNvSpPr>
            <a:spLocks noChangeArrowheads="1"/>
          </p:cNvSpPr>
          <p:nvPr/>
        </p:nvSpPr>
        <p:spPr bwMode="auto">
          <a:xfrm>
            <a:off x="5624140" y="2283726"/>
            <a:ext cx="646568" cy="1271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AutoShape 1342"/>
          <p:cNvSpPr>
            <a:spLocks noChangeArrowheads="1"/>
          </p:cNvSpPr>
          <p:nvPr/>
        </p:nvSpPr>
        <p:spPr bwMode="auto">
          <a:xfrm>
            <a:off x="5910991" y="2317030"/>
            <a:ext cx="72866" cy="2563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2" name="AutoShape 1344"/>
          <p:cNvSpPr>
            <a:spLocks noChangeArrowheads="1"/>
          </p:cNvSpPr>
          <p:nvPr/>
        </p:nvSpPr>
        <p:spPr bwMode="auto">
          <a:xfrm>
            <a:off x="5910991" y="3488209"/>
            <a:ext cx="72866" cy="2428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3" name="Rectangle 1343"/>
          <p:cNvSpPr>
            <a:spLocks noChangeArrowheads="1"/>
          </p:cNvSpPr>
          <p:nvPr/>
        </p:nvSpPr>
        <p:spPr bwMode="auto">
          <a:xfrm>
            <a:off x="5668565" y="2463108"/>
            <a:ext cx="558253" cy="961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220" y="2397654"/>
            <a:ext cx="586800" cy="10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2"/>
          <p:cNvSpPr txBox="1">
            <a:spLocks noChangeArrowheads="1"/>
          </p:cNvSpPr>
          <p:nvPr/>
        </p:nvSpPr>
        <p:spPr bwMode="auto">
          <a:xfrm>
            <a:off x="7874242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7003425" y="2245514"/>
            <a:ext cx="705600" cy="1350923"/>
            <a:chOff x="7003425" y="2245514"/>
            <a:chExt cx="705600" cy="1350923"/>
          </a:xfrm>
        </p:grpSpPr>
        <p:grpSp>
          <p:nvGrpSpPr>
            <p:cNvPr id="100" name="グループ化 9"/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104" name="AutoShape 1339"/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AutoShape 1340"/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" name="AutoShape 1341"/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" name="AutoShape 1342"/>
              <p:cNvSpPr>
                <a:spLocks noChangeArrowheads="1"/>
              </p:cNvSpPr>
              <p:nvPr/>
            </p:nvSpPr>
            <p:spPr bwMode="auto">
              <a:xfrm>
                <a:off x="1696403" y="1486620"/>
                <a:ext cx="163572" cy="5605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AutoShape 1344"/>
              <p:cNvSpPr>
                <a:spLocks noChangeArrowheads="1"/>
              </p:cNvSpPr>
              <p:nvPr/>
            </p:nvSpPr>
            <p:spPr bwMode="auto">
              <a:xfrm>
                <a:off x="1696403" y="4156298"/>
                <a:ext cx="163572" cy="5605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Rectangle 1343"/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グループ化 11"/>
          <p:cNvGrpSpPr>
            <a:grpSpLocks noChangeAspect="1"/>
          </p:cNvGrpSpPr>
          <p:nvPr/>
        </p:nvGrpSpPr>
        <p:grpSpPr bwMode="auto">
          <a:xfrm>
            <a:off x="6926346" y="2936065"/>
            <a:ext cx="864000" cy="116755"/>
            <a:chOff x="485775" y="3573463"/>
            <a:chExt cx="2862263" cy="360362"/>
          </a:xfrm>
        </p:grpSpPr>
        <p:sp>
          <p:nvSpPr>
            <p:cNvPr id="112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7119725" y="3043705"/>
            <a:ext cx="472292" cy="3893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833124" y="2245514"/>
            <a:ext cx="864000" cy="1350923"/>
            <a:chOff x="7833124" y="2245514"/>
            <a:chExt cx="864000" cy="1350923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94" name="AutoShape 1339"/>
              <p:cNvSpPr>
                <a:spLocks noChangeArrowheads="1"/>
              </p:cNvSpPr>
              <p:nvPr/>
            </p:nvSpPr>
            <p:spPr bwMode="auto">
              <a:xfrm>
                <a:off x="1018379" y="1323986"/>
                <a:ext cx="1579557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5" name="AutoShape 1340"/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6" name="AutoShape 1341"/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AutoShape 1342"/>
              <p:cNvSpPr>
                <a:spLocks noChangeArrowheads="1"/>
              </p:cNvSpPr>
              <p:nvPr/>
            </p:nvSpPr>
            <p:spPr bwMode="auto">
              <a:xfrm>
                <a:off x="1726402" y="148591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8" name="AutoShape 1344"/>
              <p:cNvSpPr>
                <a:spLocks noChangeArrowheads="1"/>
              </p:cNvSpPr>
              <p:nvPr/>
            </p:nvSpPr>
            <p:spPr bwMode="auto">
              <a:xfrm>
                <a:off x="1726407" y="413226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90" name="正方形/長方形 89"/>
            <p:cNvSpPr/>
            <p:nvPr/>
          </p:nvSpPr>
          <p:spPr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80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グループ化 11"/>
            <p:cNvGrpSpPr>
              <a:grpSpLocks noChangeAspect="1"/>
            </p:cNvGrpSpPr>
            <p:nvPr/>
          </p:nvGrpSpPr>
          <p:grpSpPr bwMode="auto">
            <a:xfrm>
              <a:off x="7833124" y="2875105"/>
              <a:ext cx="864000" cy="116755"/>
              <a:chOff x="485775" y="3573463"/>
              <a:chExt cx="2862263" cy="360362"/>
            </a:xfrm>
          </p:grpSpPr>
          <p:sp>
            <p:nvSpPr>
              <p:cNvPr id="118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93" name="正方形/長方形 92"/>
            <p:cNvSpPr>
              <a:spLocks noChangeAspect="1"/>
            </p:cNvSpPr>
            <p:nvPr/>
          </p:nvSpPr>
          <p:spPr bwMode="auto">
            <a:xfrm>
              <a:off x="7976368" y="3009899"/>
              <a:ext cx="580081" cy="69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5199" y="2762250"/>
            <a:ext cx="1332000" cy="898525"/>
            <a:chOff x="485199" y="2762250"/>
            <a:chExt cx="1332000" cy="898525"/>
          </a:xfrm>
        </p:grpSpPr>
        <p:sp>
          <p:nvSpPr>
            <p:cNvPr id="12" name="正方形/長方形 11"/>
            <p:cNvSpPr/>
            <p:nvPr/>
          </p:nvSpPr>
          <p:spPr>
            <a:xfrm>
              <a:off x="1373980" y="2762250"/>
              <a:ext cx="36671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55905" y="3305175"/>
              <a:ext cx="799219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373980" y="3537012"/>
              <a:ext cx="366713" cy="12376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5" name="グループ化 11"/>
            <p:cNvGrpSpPr>
              <a:grpSpLocks/>
            </p:cNvGrpSpPr>
            <p:nvPr/>
          </p:nvGrpSpPr>
          <p:grpSpPr bwMode="auto">
            <a:xfrm>
              <a:off x="485199" y="3042856"/>
              <a:ext cx="1332000" cy="180000"/>
              <a:chOff x="485775" y="3573463"/>
              <a:chExt cx="2862263" cy="360362"/>
            </a:xfrm>
          </p:grpSpPr>
          <p:sp>
            <p:nvSpPr>
              <p:cNvPr id="19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89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540222" y="2028196"/>
            <a:ext cx="1224000" cy="1638668"/>
            <a:chOff x="540222" y="2028196"/>
            <a:chExt cx="1224000" cy="1638668"/>
          </a:xfrm>
        </p:grpSpPr>
        <p:pic>
          <p:nvPicPr>
            <p:cNvPr id="10417" name="Picture 1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29" b="18229"/>
            <a:stretch/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4" name="Picture 21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009040" y="2015735"/>
            <a:ext cx="1206000" cy="1630947"/>
            <a:chOff x="2009040" y="2015735"/>
            <a:chExt cx="1206000" cy="1630947"/>
          </a:xfrm>
        </p:grpSpPr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3394744"/>
              <a:ext cx="1206000" cy="2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2015735"/>
              <a:ext cx="1206000" cy="120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テキスト ボックス 148"/>
          <p:cNvSpPr txBox="1">
            <a:spLocks noChangeArrowheads="1"/>
          </p:cNvSpPr>
          <p:nvPr/>
        </p:nvSpPr>
        <p:spPr bwMode="auto">
          <a:xfrm>
            <a:off x="4498189" y="6070858"/>
            <a:ext cx="28342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遠方取材は別途費用がかかります。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90288" y="307501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ＭＳ Ｐゴシック" charset="-128"/>
              </a:rPr>
              <a:t>日経</a:t>
            </a:r>
            <a:r>
              <a:rPr lang="en-US" altLang="ja-JP" sz="2200" b="1" dirty="0">
                <a:latin typeface="ＭＳ Ｐゴシック" charset="-128"/>
              </a:rPr>
              <a:t>Gooday</a:t>
            </a:r>
            <a:r>
              <a:rPr lang="ja-JP" altLang="en-US" sz="2200" b="1" dirty="0">
                <a:latin typeface="ＭＳ Ｐゴシック" charset="-128"/>
              </a:rPr>
              <a:t> ネイティブ型タイアップ（連載タイプ）</a:t>
            </a:r>
            <a:endParaRPr lang="en-US" altLang="ja-JP" sz="2200" b="1" dirty="0">
              <a:latin typeface="ＭＳ Ｐゴシック" charset="-128"/>
            </a:endParaRPr>
          </a:p>
        </p:txBody>
      </p:sp>
      <p:sp>
        <p:nvSpPr>
          <p:cNvPr id="4" name="テキスト ボックス 148"/>
          <p:cNvSpPr txBox="1">
            <a:spLocks noChangeArrowheads="1"/>
          </p:cNvSpPr>
          <p:nvPr/>
        </p:nvSpPr>
        <p:spPr bwMode="auto">
          <a:xfrm>
            <a:off x="473585" y="6040964"/>
            <a:ext cx="40449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+mn-ea"/>
                <a:ea typeface="+mn-ea"/>
              </a:rPr>
              <a:t>掲載費 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  <a:ea typeface="+mn-ea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  <a:ea typeface="+mn-ea"/>
              </a:rPr>
              <a:t>3,000,000</a:t>
            </a:r>
            <a:r>
              <a:rPr lang="ja-JP" altLang="en-US" sz="1200" b="1" dirty="0">
                <a:latin typeface="+mn-ea"/>
                <a:ea typeface="+mn-ea"/>
              </a:rPr>
              <a:t>（グロス）　　制作費 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1,500,000</a:t>
            </a:r>
            <a:r>
              <a:rPr lang="ja-JP" altLang="en-US" sz="1200" b="1" dirty="0">
                <a:latin typeface="+mn-ea"/>
                <a:ea typeface="+mn-ea"/>
              </a:rPr>
              <a:t>（ネット）</a:t>
            </a:r>
          </a:p>
        </p:txBody>
      </p:sp>
      <p:sp>
        <p:nvSpPr>
          <p:cNvPr id="5" name="テキスト ボックス 148"/>
          <p:cNvSpPr txBox="1">
            <a:spLocks noChangeArrowheads="1"/>
          </p:cNvSpPr>
          <p:nvPr/>
        </p:nvSpPr>
        <p:spPr bwMode="auto">
          <a:xfrm>
            <a:off x="418807" y="1018295"/>
            <a:ext cx="83994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タイアップ実施中に</a:t>
            </a:r>
            <a:r>
              <a:rPr lang="en-US" altLang="ja-JP" sz="1100" b="1" dirty="0">
                <a:latin typeface="+mn-ea"/>
              </a:rPr>
              <a:t>3</a:t>
            </a:r>
            <a:r>
              <a:rPr lang="ja-JP" altLang="en-US" sz="1100" b="1" dirty="0">
                <a:latin typeface="+mn-ea"/>
              </a:rPr>
              <a:t>本の企画記事（コンテンツ）を公開します。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graphicFrame>
        <p:nvGraphicFramePr>
          <p:cNvPr id="6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38159"/>
              </p:ext>
            </p:extLst>
          </p:nvPr>
        </p:nvGraphicFramePr>
        <p:xfrm>
          <a:off x="198438" y="3833813"/>
          <a:ext cx="8772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772322" imgH="2038481" progId="Excel.Sheet.12">
                  <p:embed/>
                </p:oleObj>
              </mc:Choice>
              <mc:Fallback>
                <p:oleObj name="Worksheet" r:id="rId8" imgW="8772322" imgH="20384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833813"/>
                        <a:ext cx="8772525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18807" y="1393793"/>
            <a:ext cx="8254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2177" y="1809359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トップページ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40222" y="2028196"/>
            <a:ext cx="1222096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4358" y="3440276"/>
            <a:ext cx="366712" cy="15222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7239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015434" y="3419000"/>
            <a:ext cx="891995" cy="578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2" name="グループ化 11"/>
          <p:cNvGrpSpPr>
            <a:grpSpLocks/>
          </p:cNvGrpSpPr>
          <p:nvPr/>
        </p:nvGrpSpPr>
        <p:grpSpPr bwMode="auto">
          <a:xfrm>
            <a:off x="1950486" y="3242286"/>
            <a:ext cx="1332000" cy="180000"/>
            <a:chOff x="485775" y="3573463"/>
            <a:chExt cx="2862263" cy="360362"/>
          </a:xfrm>
        </p:grpSpPr>
        <p:sp>
          <p:nvSpPr>
            <p:cNvPr id="33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927042" y="1809359"/>
            <a:ext cx="12314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日経</a:t>
            </a:r>
            <a:r>
              <a:rPr lang="en-US" altLang="ja-JP" sz="1000" dirty="0"/>
              <a:t>Gooday</a:t>
            </a:r>
            <a:r>
              <a:rPr lang="ja-JP" altLang="en-US" sz="1000" dirty="0"/>
              <a:t>メール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014629" y="3122775"/>
            <a:ext cx="892800" cy="109374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7" name="Picture 4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/>
        </p:blipFill>
        <p:spPr bwMode="auto">
          <a:xfrm>
            <a:off x="4004474" y="2015735"/>
            <a:ext cx="1224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4002502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60"/>
          <p:cNvSpPr txBox="1">
            <a:spLocks noChangeArrowheads="1"/>
          </p:cNvSpPr>
          <p:nvPr/>
        </p:nvSpPr>
        <p:spPr bwMode="auto">
          <a:xfrm>
            <a:off x="3939020" y="1809359"/>
            <a:ext cx="1393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/>
              <a:t>PC</a:t>
            </a:r>
            <a:r>
              <a:rPr lang="ja-JP" altLang="en-US" sz="900" dirty="0"/>
              <a:t>版 企画記事ページ★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310726" y="2760895"/>
            <a:ext cx="658813" cy="417513"/>
            <a:chOff x="3111733" y="2739881"/>
            <a:chExt cx="658813" cy="417513"/>
          </a:xfrm>
        </p:grpSpPr>
        <p:cxnSp>
          <p:nvCxnSpPr>
            <p:cNvPr id="42" name="直線矢印コネクタ 41"/>
            <p:cNvCxnSpPr/>
            <p:nvPr/>
          </p:nvCxnSpPr>
          <p:spPr bwMode="auto">
            <a:xfrm>
              <a:off x="3155830" y="2739881"/>
              <a:ext cx="539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56"/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44" name="テキスト ボックス 60"/>
          <p:cNvSpPr txBox="1">
            <a:spLocks noChangeArrowheads="1"/>
          </p:cNvSpPr>
          <p:nvPr/>
        </p:nvSpPr>
        <p:spPr bwMode="auto">
          <a:xfrm>
            <a:off x="5483594" y="1809359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スマホ版</a:t>
            </a:r>
            <a:endParaRPr lang="en-US" altLang="ja-JP" sz="900" dirty="0"/>
          </a:p>
          <a:p>
            <a:r>
              <a:rPr lang="ja-JP" altLang="en-US" sz="900" dirty="0"/>
              <a:t>企画記事ページ★</a:t>
            </a:r>
          </a:p>
        </p:txBody>
      </p:sp>
      <p:sp>
        <p:nvSpPr>
          <p:cNvPr id="46" name="テキスト ボックス 2"/>
          <p:cNvSpPr txBox="1">
            <a:spLocks noChangeArrowheads="1"/>
          </p:cNvSpPr>
          <p:nvPr/>
        </p:nvSpPr>
        <p:spPr bwMode="auto">
          <a:xfrm>
            <a:off x="6946764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80" name="グループ化 79"/>
          <p:cNvGrpSpPr/>
          <p:nvPr/>
        </p:nvGrpSpPr>
        <p:grpSpPr>
          <a:xfrm>
            <a:off x="6334274" y="2823521"/>
            <a:ext cx="559990" cy="354887"/>
            <a:chOff x="6635489" y="2808520"/>
            <a:chExt cx="559990" cy="354887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 flipH="1">
              <a:off x="6685844" y="2808520"/>
              <a:ext cx="4587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56"/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68" name="AutoShape 1339"/>
          <p:cNvSpPr>
            <a:spLocks noChangeArrowheads="1"/>
          </p:cNvSpPr>
          <p:nvPr/>
        </p:nvSpPr>
        <p:spPr bwMode="auto">
          <a:xfrm>
            <a:off x="5595237" y="2245514"/>
            <a:ext cx="704373" cy="13480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" name="AutoShape 1340"/>
          <p:cNvSpPr>
            <a:spLocks noChangeArrowheads="1"/>
          </p:cNvSpPr>
          <p:nvPr/>
        </p:nvSpPr>
        <p:spPr bwMode="auto">
          <a:xfrm>
            <a:off x="5607548" y="2269927"/>
            <a:ext cx="680288" cy="12997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AutoShape 1341"/>
          <p:cNvSpPr>
            <a:spLocks noChangeArrowheads="1"/>
          </p:cNvSpPr>
          <p:nvPr/>
        </p:nvSpPr>
        <p:spPr bwMode="auto">
          <a:xfrm>
            <a:off x="5624140" y="2283726"/>
            <a:ext cx="646568" cy="1271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AutoShape 1342"/>
          <p:cNvSpPr>
            <a:spLocks noChangeArrowheads="1"/>
          </p:cNvSpPr>
          <p:nvPr/>
        </p:nvSpPr>
        <p:spPr bwMode="auto">
          <a:xfrm>
            <a:off x="5910991" y="2317030"/>
            <a:ext cx="72866" cy="2563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2" name="AutoShape 1344"/>
          <p:cNvSpPr>
            <a:spLocks noChangeArrowheads="1"/>
          </p:cNvSpPr>
          <p:nvPr/>
        </p:nvSpPr>
        <p:spPr bwMode="auto">
          <a:xfrm>
            <a:off x="5910991" y="3488209"/>
            <a:ext cx="72866" cy="2428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3" name="Rectangle 1343"/>
          <p:cNvSpPr>
            <a:spLocks noChangeArrowheads="1"/>
          </p:cNvSpPr>
          <p:nvPr/>
        </p:nvSpPr>
        <p:spPr bwMode="auto">
          <a:xfrm>
            <a:off x="5668565" y="2463108"/>
            <a:ext cx="558253" cy="961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220" y="2397654"/>
            <a:ext cx="586800" cy="10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2"/>
          <p:cNvSpPr txBox="1">
            <a:spLocks noChangeArrowheads="1"/>
          </p:cNvSpPr>
          <p:nvPr/>
        </p:nvSpPr>
        <p:spPr bwMode="auto">
          <a:xfrm>
            <a:off x="7874242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7003425" y="2245514"/>
            <a:ext cx="705600" cy="1350923"/>
            <a:chOff x="7003425" y="2245514"/>
            <a:chExt cx="705600" cy="1350923"/>
          </a:xfrm>
        </p:grpSpPr>
        <p:grpSp>
          <p:nvGrpSpPr>
            <p:cNvPr id="100" name="グループ化 9"/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104" name="AutoShape 1339"/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AutoShape 1340"/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" name="AutoShape 1341"/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" name="AutoShape 1342"/>
              <p:cNvSpPr>
                <a:spLocks noChangeArrowheads="1"/>
              </p:cNvSpPr>
              <p:nvPr/>
            </p:nvSpPr>
            <p:spPr bwMode="auto">
              <a:xfrm>
                <a:off x="1696403" y="1486620"/>
                <a:ext cx="163572" cy="5605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AutoShape 1344"/>
              <p:cNvSpPr>
                <a:spLocks noChangeArrowheads="1"/>
              </p:cNvSpPr>
              <p:nvPr/>
            </p:nvSpPr>
            <p:spPr bwMode="auto">
              <a:xfrm>
                <a:off x="1696403" y="4156298"/>
                <a:ext cx="163572" cy="5605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Rectangle 1343"/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グループ化 11"/>
          <p:cNvGrpSpPr>
            <a:grpSpLocks noChangeAspect="1"/>
          </p:cNvGrpSpPr>
          <p:nvPr/>
        </p:nvGrpSpPr>
        <p:grpSpPr bwMode="auto">
          <a:xfrm>
            <a:off x="6926346" y="2936065"/>
            <a:ext cx="864000" cy="116755"/>
            <a:chOff x="485775" y="3573463"/>
            <a:chExt cx="2862263" cy="360362"/>
          </a:xfrm>
        </p:grpSpPr>
        <p:sp>
          <p:nvSpPr>
            <p:cNvPr id="112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7119725" y="3043705"/>
            <a:ext cx="472292" cy="3893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833124" y="2245514"/>
            <a:ext cx="864000" cy="1350923"/>
            <a:chOff x="7833124" y="2245514"/>
            <a:chExt cx="864000" cy="1350923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94" name="AutoShape 1339"/>
              <p:cNvSpPr>
                <a:spLocks noChangeArrowheads="1"/>
              </p:cNvSpPr>
              <p:nvPr/>
            </p:nvSpPr>
            <p:spPr bwMode="auto">
              <a:xfrm>
                <a:off x="1018379" y="1323986"/>
                <a:ext cx="1579557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5" name="AutoShape 1340"/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6" name="AutoShape 1341"/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AutoShape 1342"/>
              <p:cNvSpPr>
                <a:spLocks noChangeArrowheads="1"/>
              </p:cNvSpPr>
              <p:nvPr/>
            </p:nvSpPr>
            <p:spPr bwMode="auto">
              <a:xfrm>
                <a:off x="1726402" y="148591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8" name="AutoShape 1344"/>
              <p:cNvSpPr>
                <a:spLocks noChangeArrowheads="1"/>
              </p:cNvSpPr>
              <p:nvPr/>
            </p:nvSpPr>
            <p:spPr bwMode="auto">
              <a:xfrm>
                <a:off x="1726407" y="413226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90" name="正方形/長方形 89"/>
            <p:cNvSpPr/>
            <p:nvPr/>
          </p:nvSpPr>
          <p:spPr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80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グループ化 11"/>
            <p:cNvGrpSpPr>
              <a:grpSpLocks noChangeAspect="1"/>
            </p:cNvGrpSpPr>
            <p:nvPr/>
          </p:nvGrpSpPr>
          <p:grpSpPr bwMode="auto">
            <a:xfrm>
              <a:off x="7833124" y="2875105"/>
              <a:ext cx="864000" cy="116755"/>
              <a:chOff x="485775" y="3573463"/>
              <a:chExt cx="2862263" cy="360362"/>
            </a:xfrm>
          </p:grpSpPr>
          <p:sp>
            <p:nvSpPr>
              <p:cNvPr id="118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93" name="正方形/長方形 92"/>
            <p:cNvSpPr>
              <a:spLocks noChangeAspect="1"/>
            </p:cNvSpPr>
            <p:nvPr/>
          </p:nvSpPr>
          <p:spPr bwMode="auto">
            <a:xfrm>
              <a:off x="7976368" y="3009899"/>
              <a:ext cx="580081" cy="69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5199" y="2762250"/>
            <a:ext cx="1332000" cy="898525"/>
            <a:chOff x="485199" y="2762250"/>
            <a:chExt cx="1332000" cy="898525"/>
          </a:xfrm>
        </p:grpSpPr>
        <p:sp>
          <p:nvSpPr>
            <p:cNvPr id="12" name="正方形/長方形 11"/>
            <p:cNvSpPr/>
            <p:nvPr/>
          </p:nvSpPr>
          <p:spPr>
            <a:xfrm>
              <a:off x="1373980" y="2762250"/>
              <a:ext cx="36671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55905" y="3305175"/>
              <a:ext cx="799219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373980" y="3537012"/>
              <a:ext cx="366713" cy="12376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5" name="グループ化 11"/>
            <p:cNvGrpSpPr>
              <a:grpSpLocks/>
            </p:cNvGrpSpPr>
            <p:nvPr/>
          </p:nvGrpSpPr>
          <p:grpSpPr bwMode="auto">
            <a:xfrm>
              <a:off x="485199" y="3042856"/>
              <a:ext cx="1332000" cy="180000"/>
              <a:chOff x="485775" y="3573463"/>
              <a:chExt cx="2862263" cy="360362"/>
            </a:xfrm>
          </p:grpSpPr>
          <p:sp>
            <p:nvSpPr>
              <p:cNvPr id="19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09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4" name="Picture 128" descr="C:\Users\kkasuga\Desktop\GDY画面キャプチャ\GDYメール_センターまで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2"/>
          <a:stretch/>
        </p:blipFill>
        <p:spPr bwMode="auto">
          <a:xfrm>
            <a:off x="671513" y="1344613"/>
            <a:ext cx="2210400" cy="3204000"/>
          </a:xfrm>
          <a:prstGeom prst="rect">
            <a:avLst/>
          </a:prstGeom>
          <a:noFill/>
          <a:ln w="127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</a:t>
            </a:r>
            <a:r>
              <a:rPr lang="ja-JP" altLang="en-US" sz="2400" b="1" dirty="0">
                <a:latin typeface="ＭＳ Ｐゴシック" charset="-128"/>
              </a:rPr>
              <a:t>メール　センター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9218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75993"/>
              </p:ext>
            </p:extLst>
          </p:nvPr>
        </p:nvGraphicFramePr>
        <p:xfrm>
          <a:off x="3492500" y="1341438"/>
          <a:ext cx="52768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76887" imgH="1381059" progId="Excel.Sheet.12">
                  <p:embed/>
                </p:oleObj>
              </mc:Choice>
              <mc:Fallback>
                <p:oleObj name="Worksheet" r:id="rId4" imgW="5276887" imgH="1381059" progId="Excel.Sheet.12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2768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0561" y="4213224"/>
            <a:ext cx="1971677" cy="26828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</a:t>
            </a:r>
            <a:r>
              <a:rPr lang="ja-JP" altLang="en-US" sz="2400" b="1" dirty="0">
                <a:latin typeface="ＭＳ Ｐゴシック" charset="-128"/>
              </a:rPr>
              <a:t>とは？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0687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ＭＳ Ｐゴシック" charset="-128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85763" y="1839913"/>
            <a:ext cx="8351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「日経</a:t>
            </a:r>
            <a:r>
              <a:rPr lang="en-US" altLang="ja-JP" sz="1400" dirty="0">
                <a:latin typeface="+mn-ea"/>
                <a:ea typeface="+mn-ea"/>
              </a:rPr>
              <a:t>Gooday</a:t>
            </a:r>
            <a:r>
              <a:rPr lang="ja-JP" altLang="en-US" sz="1400" dirty="0">
                <a:latin typeface="+mn-ea"/>
                <a:ea typeface="+mn-ea"/>
              </a:rPr>
              <a:t>」は、医師や専門家への取材に基づく信頼の情報で、 読者が健康を保ち、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病気の不安を解消するお手伝いをするサイトです。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情報格差が健康格差につながることを理解する読者、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根拠のない情報に流されない知的レベルの高い層に向けて、ハイクオリティな健康情報をお伝えします。</a:t>
            </a: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60363" y="1179513"/>
            <a:ext cx="2661306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ＭＳ Ｐゴシック" pitchFamily="50" charset="-128"/>
              </a:rPr>
              <a:t>最新・信頼の健康情報サイト</a:t>
            </a:r>
            <a:endParaRPr lang="en-US" altLang="ja-JP" sz="1600" b="1" dirty="0">
              <a:latin typeface="+mn-ea"/>
              <a:ea typeface="ＭＳ Ｐゴシック" pitchFamily="50" charset="-128"/>
            </a:endParaRPr>
          </a:p>
        </p:txBody>
      </p:sp>
      <p:sp>
        <p:nvSpPr>
          <p:cNvPr id="1031" name="Rectangle 54"/>
          <p:cNvSpPr>
            <a:spLocks noChangeArrowheads="1"/>
          </p:cNvSpPr>
          <p:nvPr/>
        </p:nvSpPr>
        <p:spPr bwMode="auto">
          <a:xfrm>
            <a:off x="398463" y="1431925"/>
            <a:ext cx="26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algun Gothic" pitchFamily="34" charset="-127"/>
                <a:ea typeface="Malgun Gothic" pitchFamily="34" charset="-127"/>
                <a:hlinkClick r:id="rId3"/>
              </a:rPr>
              <a:t>https://gooday.nikkei.co.jp</a:t>
            </a:r>
            <a:endParaRPr lang="en-US" altLang="ja-JP" sz="1600" dirty="0">
              <a:latin typeface="Malgun Gothic" pitchFamily="34" charset="-127"/>
              <a:ea typeface="Malgun Gothic" pitchFamily="34" charset="-127"/>
            </a:endParaRPr>
          </a:p>
          <a:p>
            <a:r>
              <a:rPr lang="en-US" altLang="ja-JP" sz="1600" dirty="0">
                <a:latin typeface="Malgun Gothic" pitchFamily="34" charset="-127"/>
                <a:ea typeface="Malgun Gothic" pitchFamily="34" charset="-127"/>
              </a:rPr>
              <a:t>/</a:t>
            </a:r>
          </a:p>
        </p:txBody>
      </p:sp>
      <p:sp>
        <p:nvSpPr>
          <p:cNvPr id="1032" name="Rectangle 54"/>
          <p:cNvSpPr>
            <a:spLocks noChangeArrowheads="1"/>
          </p:cNvSpPr>
          <p:nvPr/>
        </p:nvSpPr>
        <p:spPr bwMode="auto">
          <a:xfrm>
            <a:off x="395288" y="6403975"/>
            <a:ext cx="297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b="1" dirty="0">
                <a:latin typeface="MS UI Gothic" pitchFamily="50" charset="-128"/>
                <a:ea typeface="MS UI Gothic" pitchFamily="50" charset="-128"/>
              </a:rPr>
              <a:t>[</a:t>
            </a:r>
            <a:r>
              <a:rPr lang="ja-JP" altLang="en-US" sz="1100" b="1" dirty="0">
                <a:latin typeface="MS UI Gothic" pitchFamily="50" charset="-128"/>
                <a:ea typeface="MS UI Gothic" pitchFamily="50" charset="-128"/>
              </a:rPr>
              <a:t>問い合わせ先</a:t>
            </a:r>
            <a:r>
              <a:rPr lang="en-US" altLang="ja-JP" sz="1100" b="1" dirty="0">
                <a:latin typeface="MS UI Gothic" pitchFamily="50" charset="-128"/>
                <a:ea typeface="MS UI Gothic" pitchFamily="50" charset="-128"/>
              </a:rPr>
              <a:t>]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gdy-ad@nikkeibp.co.jp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1026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94017"/>
              </p:ext>
            </p:extLst>
          </p:nvPr>
        </p:nvGraphicFramePr>
        <p:xfrm>
          <a:off x="511175" y="3473450"/>
          <a:ext cx="3124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24348" imgH="352359" progId="Excel.Sheet.12">
                  <p:embed/>
                </p:oleObj>
              </mc:Choice>
              <mc:Fallback>
                <p:oleObj name="Worksheet" r:id="rId4" imgW="3124348" imgH="352359" progId="Excel.Shee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473450"/>
                        <a:ext cx="3124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テキスト ボックス 236"/>
          <p:cNvSpPr txBox="1">
            <a:spLocks noChangeArrowheads="1"/>
          </p:cNvSpPr>
          <p:nvPr/>
        </p:nvSpPr>
        <p:spPr bwMode="auto">
          <a:xfrm>
            <a:off x="461963" y="3868738"/>
            <a:ext cx="2449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ＭＳ Ｐゴシック" charset="-128"/>
              </a:rPr>
              <a:t>※</a:t>
            </a:r>
            <a:r>
              <a:rPr lang="ja-JP" altLang="en-US" sz="900" dirty="0">
                <a:latin typeface="ＭＳ Ｐゴシック" charset="-128"/>
              </a:rPr>
              <a:t>ユニークブラウザ数をカウントした数字です。</a:t>
            </a:r>
            <a:endParaRPr lang="en-US" altLang="ja-JP" sz="900" dirty="0">
              <a:latin typeface="ＭＳ Ｐゴシック" charset="-128"/>
            </a:endParaRPr>
          </a:p>
          <a:p>
            <a:r>
              <a:rPr lang="ja-JP" altLang="en-US" sz="900" dirty="0">
                <a:latin typeface="ＭＳ Ｐゴシック" charset="-128"/>
              </a:rPr>
              <a:t>◆</a:t>
            </a:r>
            <a:r>
              <a:rPr lang="en-US" altLang="ja-JP" sz="900" dirty="0">
                <a:latin typeface="ＭＳ Ｐゴシック" charset="-128"/>
              </a:rPr>
              <a:t>2022</a:t>
            </a:r>
            <a:r>
              <a:rPr lang="ja-JP" altLang="en-US" sz="900" dirty="0">
                <a:latin typeface="ＭＳ Ｐゴシック" charset="-128"/>
              </a:rPr>
              <a:t>年</a:t>
            </a:r>
            <a:r>
              <a:rPr lang="en-US" altLang="ja-JP" sz="900" dirty="0">
                <a:latin typeface="ＭＳ Ｐゴシック" charset="-128"/>
              </a:rPr>
              <a:t>8</a:t>
            </a:r>
            <a:r>
              <a:rPr lang="ja-JP" altLang="en-US" sz="900" dirty="0">
                <a:latin typeface="ＭＳ Ｐゴシック" charset="-128"/>
              </a:rPr>
              <a:t>月実績（</a:t>
            </a:r>
            <a:r>
              <a:rPr lang="en-US" altLang="ja-JP" sz="900" dirty="0">
                <a:latin typeface="+mn-ea"/>
              </a:rPr>
              <a:t>Adobe Analytics</a:t>
            </a:r>
            <a:r>
              <a:rPr lang="ja-JP" altLang="en-US" sz="900" dirty="0">
                <a:latin typeface="ＭＳ Ｐゴシック" charset="-128"/>
              </a:rPr>
              <a:t>調べ）</a:t>
            </a:r>
            <a:endParaRPr lang="en-US" altLang="ja-JP" sz="900" dirty="0">
              <a:latin typeface="ＭＳ Ｐゴシック" charset="-128"/>
            </a:endParaRPr>
          </a:p>
        </p:txBody>
      </p:sp>
      <p:sp>
        <p:nvSpPr>
          <p:cNvPr id="13" name="AutoShape 91"/>
          <p:cNvSpPr>
            <a:spLocks noChangeArrowheads="1"/>
          </p:cNvSpPr>
          <p:nvPr/>
        </p:nvSpPr>
        <p:spPr bwMode="auto">
          <a:xfrm>
            <a:off x="490538" y="3109913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776508" y="3109913"/>
            <a:ext cx="3592670" cy="2938150"/>
            <a:chOff x="4776508" y="3109913"/>
            <a:chExt cx="3592670" cy="2938150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6508" y="3109913"/>
              <a:ext cx="3592670" cy="29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7" name="Picture 203" descr="C:\Users\kkasuga\Desktop\インバウンドジャパン_レクタングル原稿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2099"/>
            <a:stretch/>
          </p:blipFill>
          <p:spPr bwMode="auto">
            <a:xfrm>
              <a:off x="7224712" y="5257800"/>
              <a:ext cx="1076326" cy="78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637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 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　広告メニュー　一覧</a:t>
            </a:r>
            <a:endParaRPr lang="ja-JP" altLang="en-US" sz="16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graphicFrame>
        <p:nvGraphicFramePr>
          <p:cNvPr id="2050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86425"/>
              </p:ext>
            </p:extLst>
          </p:nvPr>
        </p:nvGraphicFramePr>
        <p:xfrm>
          <a:off x="214313" y="1421624"/>
          <a:ext cx="886777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67609" imgH="3676716" progId="Excel.Sheet.12">
                  <p:embed/>
                </p:oleObj>
              </mc:Choice>
              <mc:Fallback>
                <p:oleObj name="Worksheet" r:id="rId3" imgW="8867609" imgH="3676716" progId="Excel.Shee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1624"/>
                        <a:ext cx="8867775" cy="367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1</a:t>
            </a:r>
            <a:r>
              <a:rPr lang="ja-JP" altLang="en-US" sz="2400" b="1">
                <a:latin typeface="ＭＳ Ｐゴシック" charset="-128"/>
              </a:rPr>
              <a:t>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307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07630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5153104" imgH="1895450" progId="Excel.Sheet.12">
                  <p:embed/>
                </p:oleObj>
              </mc:Choice>
              <mc:Fallback>
                <p:oleObj name="ワークシート" r:id="rId3" imgW="5153104" imgH="1895450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03" y="1338261"/>
            <a:ext cx="2340000" cy="2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181225" y="2731294"/>
            <a:ext cx="707231" cy="590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1</a:t>
            </a:r>
            <a:r>
              <a:rPr lang="ja-JP" altLang="en-US" sz="2400" b="1">
                <a:latin typeface="ＭＳ Ｐゴシック" charset="-128"/>
              </a:rPr>
              <a:t>ダブルレクタングル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50090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03" y="1338261"/>
            <a:ext cx="2340000" cy="2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181225" y="2731294"/>
            <a:ext cx="707231" cy="14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91703" y="1338261"/>
            <a:ext cx="2340000" cy="3718927"/>
            <a:chOff x="591703" y="1338261"/>
            <a:chExt cx="2340000" cy="3718927"/>
          </a:xfrm>
        </p:grpSpPr>
        <p:pic>
          <p:nvPicPr>
            <p:cNvPr id="1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703" y="3975026"/>
              <a:ext cx="2340000" cy="108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91703" y="1338261"/>
              <a:ext cx="2340000" cy="2417298"/>
              <a:chOff x="591703" y="1338261"/>
              <a:chExt cx="2340000" cy="2417298"/>
            </a:xfrm>
          </p:grpSpPr>
          <p:pic>
            <p:nvPicPr>
              <p:cNvPr id="14" name="Picture 2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1703" y="1338261"/>
                <a:ext cx="2340000" cy="2417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4" name="Picture 204" descr="C:\Users\kkasuga\Desktop\GDY画面キャプチャ\インバウンドジャパン_レクタングル原稿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225" y="2739216"/>
                <a:ext cx="708480" cy="59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2</a:t>
            </a:r>
            <a:r>
              <a:rPr lang="ja-JP" altLang="en-US" sz="2400" b="1">
                <a:latin typeface="ＭＳ Ｐゴシック" charset="-128"/>
              </a:rPr>
              <a:t>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0640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53191" imgH="1895409" progId="Excel.Sheet.12">
                  <p:embed/>
                </p:oleObj>
              </mc:Choice>
              <mc:Fallback>
                <p:oleObj name="Worksheet" r:id="rId6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6" name="グループ化 11"/>
          <p:cNvGrpSpPr>
            <a:grpSpLocks/>
          </p:cNvGrpSpPr>
          <p:nvPr/>
        </p:nvGrpSpPr>
        <p:grpSpPr bwMode="auto">
          <a:xfrm>
            <a:off x="331998" y="3703387"/>
            <a:ext cx="2862263" cy="360362"/>
            <a:chOff x="485775" y="3573463"/>
            <a:chExt cx="2862263" cy="360362"/>
          </a:xfrm>
        </p:grpSpPr>
        <p:sp>
          <p:nvSpPr>
            <p:cNvPr id="9" name="フリーフォーム 8"/>
            <p:cNvSpPr/>
            <p:nvPr/>
          </p:nvSpPr>
          <p:spPr>
            <a:xfrm>
              <a:off x="485775" y="3573463"/>
              <a:ext cx="2862263" cy="223837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485775" y="3708400"/>
              <a:ext cx="2862263" cy="2254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81225" y="4353060"/>
            <a:ext cx="707231" cy="590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ビルボード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307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78020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591703" y="1338261"/>
            <a:ext cx="2340000" cy="2629741"/>
            <a:chOff x="591703" y="1338261"/>
            <a:chExt cx="2340000" cy="262974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91703" y="1338261"/>
              <a:ext cx="2340000" cy="2629741"/>
              <a:chOff x="591703" y="1338261"/>
              <a:chExt cx="2340000" cy="2629741"/>
            </a:xfrm>
          </p:grpSpPr>
          <p:pic>
            <p:nvPicPr>
              <p:cNvPr id="18465" name="Picture 33" descr="C:\Users\kkasuga\Desktop\GDY画面キャプチャ\GDY_記事ページ_ビルボード上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703" y="1338261"/>
                <a:ext cx="2340000" cy="292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6" name="Picture 34" descr="C:\Users\kkasuga\Desktop\GDY画面キャプチャ\GDY_記事ページ_ビルボード下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" b="26191"/>
              <a:stretch/>
            </p:blipFill>
            <p:spPr bwMode="auto">
              <a:xfrm>
                <a:off x="591703" y="2261602"/>
                <a:ext cx="2340000" cy="170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73" name="Picture 41" descr="C:\Users\kkasuga\Pictures\970x2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41" y="1664215"/>
              <a:ext cx="2196000" cy="565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7288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インリード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74434"/>
              </p:ext>
            </p:extLst>
          </p:nvPr>
        </p:nvGraphicFramePr>
        <p:xfrm>
          <a:off x="3492500" y="1341438"/>
          <a:ext cx="51530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2486025" progId="Excel.Sheet.12">
                  <p:embed/>
                </p:oleObj>
              </mc:Choice>
              <mc:Fallback>
                <p:oleObj name="Worksheet" r:id="rId3" imgW="5153191" imgH="2486025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591703" y="1338261"/>
            <a:ext cx="2340000" cy="2627381"/>
            <a:chOff x="591703" y="1338261"/>
            <a:chExt cx="2340000" cy="2627381"/>
          </a:xfrm>
        </p:grpSpPr>
        <p:pic>
          <p:nvPicPr>
            <p:cNvPr id="10" name="Picture 24" descr="C:\Users\kkasuga\Desktop\GDY画面キャプチャ\GDY_記事ページ_インリード左下45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" b="63280"/>
            <a:stretch/>
          </p:blipFill>
          <p:spPr bwMode="auto">
            <a:xfrm>
              <a:off x="591703" y="3576842"/>
              <a:ext cx="1501614" cy="38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591703" y="1338261"/>
              <a:ext cx="2340000" cy="2604984"/>
              <a:chOff x="591703" y="1338261"/>
              <a:chExt cx="2340000" cy="2604984"/>
            </a:xfrm>
          </p:grpSpPr>
          <p:pic>
            <p:nvPicPr>
              <p:cNvPr id="12" name="Picture 25" descr="C:\Users\kkasuga\Desktop\GDY画面キャプチャ\GDY_記事ページ_インリード左上66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703" y="1338261"/>
                <a:ext cx="1501614" cy="154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0" descr="C:\Users\kkasuga\Desktop\GDY画面キャプチャ\GDY_記事ページ_インリード右35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048" y="1338261"/>
                <a:ext cx="838655" cy="260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787212" y="2915861"/>
            <a:ext cx="1153620" cy="648720"/>
            <a:chOff x="2954563" y="4869281"/>
            <a:chExt cx="1357200" cy="763200"/>
          </a:xfrm>
        </p:grpSpPr>
        <p:sp>
          <p:nvSpPr>
            <p:cNvPr id="15" name="正方形/長方形 14"/>
            <p:cNvSpPr>
              <a:spLocks/>
            </p:cNvSpPr>
            <p:nvPr/>
          </p:nvSpPr>
          <p:spPr bwMode="auto">
            <a:xfrm>
              <a:off x="2954563" y="4869281"/>
              <a:ext cx="1357200" cy="763200"/>
            </a:xfrm>
            <a:prstGeom prst="rect">
              <a:avLst/>
            </a:prstGeom>
            <a:blipFill>
              <a:blip r:embed="rId8" cstate="print">
                <a:alphaModFix amt="70000"/>
              </a:blip>
              <a:tile tx="0" ty="0" sx="100000" sy="100000" flip="none" algn="tl"/>
            </a:blip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3466475" y="5084193"/>
              <a:ext cx="333376" cy="333376"/>
              <a:chOff x="1641475" y="2180249"/>
              <a:chExt cx="333376" cy="333376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1641475" y="2180249"/>
                <a:ext cx="333376" cy="33337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 w="28575">
                <a:noFill/>
                <a:prstDash val="solid"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 sz="800">
                  <a:solidFill>
                    <a:schemeClr val="bg1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8" name="二等辺三角形 17"/>
              <p:cNvSpPr/>
              <p:nvPr/>
            </p:nvSpPr>
            <p:spPr>
              <a:xfrm rot="5400000">
                <a:off x="1770948" y="2302537"/>
                <a:ext cx="103009" cy="888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  <a:alpha val="90000"/>
                </a:schemeClr>
              </a:solidFill>
              <a:ln w="28575">
                <a:noFill/>
                <a:prstDash val="solid"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800">
                  <a:solidFill>
                    <a:schemeClr val="bg1"/>
                  </a:solidFill>
                  <a:ea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88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91703" y="1338261"/>
            <a:ext cx="2340000" cy="1800555"/>
            <a:chOff x="591703" y="1338261"/>
            <a:chExt cx="2340000" cy="1800555"/>
          </a:xfrm>
        </p:grpSpPr>
        <p:pic>
          <p:nvPicPr>
            <p:cNvPr id="14" name="Picture 2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537"/>
            <a:stretch/>
          </p:blipFill>
          <p:spPr bwMode="auto">
            <a:xfrm>
              <a:off x="591703" y="1338261"/>
              <a:ext cx="234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319"/>
            <a:stretch/>
          </p:blipFill>
          <p:spPr bwMode="auto">
            <a:xfrm>
              <a:off x="2181225" y="2739216"/>
              <a:ext cx="708480" cy="3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591703" y="3455055"/>
            <a:ext cx="2340000" cy="2844000"/>
            <a:chOff x="591703" y="3523635"/>
            <a:chExt cx="2340000" cy="2844000"/>
          </a:xfrm>
        </p:grpSpPr>
        <p:pic>
          <p:nvPicPr>
            <p:cNvPr id="35" name="Picture 2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983"/>
            <a:stretch/>
          </p:blipFill>
          <p:spPr bwMode="auto">
            <a:xfrm>
              <a:off x="591703" y="3523635"/>
              <a:ext cx="2340000" cy="28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0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"/>
            <a:stretch/>
          </p:blipFill>
          <p:spPr bwMode="auto">
            <a:xfrm>
              <a:off x="2181225" y="5219073"/>
              <a:ext cx="708480" cy="5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プレミアムテキストアド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28986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6" imgW="5153104" imgH="1895450" progId="Excel.Sheet.12">
                  <p:embed/>
                </p:oleObj>
              </mc:Choice>
              <mc:Fallback>
                <p:oleObj name="ワークシート" r:id="rId6" imgW="5153104" imgH="189545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39285" y="1091023"/>
            <a:ext cx="837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トップページ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9285" y="3202735"/>
            <a:ext cx="105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記事一覧ページ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714375" y="1766886"/>
            <a:ext cx="1331119" cy="904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714375" y="6111299"/>
            <a:ext cx="1331119" cy="904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203123" y="3989962"/>
            <a:ext cx="1997941" cy="2309093"/>
            <a:chOff x="3822248" y="3651250"/>
            <a:chExt cx="1997941" cy="2309093"/>
          </a:xfrm>
        </p:grpSpPr>
        <p:pic>
          <p:nvPicPr>
            <p:cNvPr id="58" name="Picture 202" descr="C:\Users\kkasuga\Desktop\GDY画面キャプチャ\GDY_記事ページ_インリード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218" y="3902076"/>
              <a:ext cx="1440000" cy="160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1218" y="5585569"/>
              <a:ext cx="1440000" cy="37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グループ化 11"/>
            <p:cNvGrpSpPr>
              <a:grpSpLocks noChangeAspect="1"/>
            </p:cNvGrpSpPr>
            <p:nvPr/>
          </p:nvGrpSpPr>
          <p:grpSpPr bwMode="auto">
            <a:xfrm>
              <a:off x="3822248" y="5409539"/>
              <a:ext cx="1997941" cy="248311"/>
              <a:chOff x="485775" y="3573463"/>
              <a:chExt cx="2862263" cy="360362"/>
            </a:xfrm>
          </p:grpSpPr>
          <p:sp>
            <p:nvSpPr>
              <p:cNvPr id="63" name="フリーフォーム 62"/>
              <p:cNvSpPr/>
              <p:nvPr/>
            </p:nvSpPr>
            <p:spPr>
              <a:xfrm>
                <a:off x="485775" y="3573463"/>
                <a:ext cx="2862263" cy="224532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485775" y="3709291"/>
                <a:ext cx="2862263" cy="22453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4049248" y="3651250"/>
              <a:ext cx="80182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latin typeface="ＭＳ Ｐゴシック" charset="-128"/>
                </a:rPr>
                <a:t>記事ページ</a:t>
              </a: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4168774" y="5649338"/>
              <a:ext cx="817563" cy="66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78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800">
            <a:solidFill>
              <a:schemeClr val="bg1"/>
            </a:solidFill>
            <a:ea typeface="ＭＳ Ｐゴシック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18" ma:contentTypeDescription="新しいドキュメントを作成します。" ma:contentTypeScope="" ma:versionID="232a577d1b21f62a71791c9b0cbe5165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e09b5b7c7cc358b8c83950fde95fc5e1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4bca362-144e-4619-a219-53031a33eb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8e9ca5-de69-4118-913c-c881dbe0963c}" ma:internalName="TaxCatchAll" ma:showField="CatchAllData" ma:web="eb54e04a-f2ad-4feb-b211-739ca8db5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4e04a-f2ad-4feb-b211-739ca8db5bc3" xsi:nil="true"/>
    <_x5099__x8003_ xmlns="dc369000-971c-4de2-98e9-ecd6e5b4885d" xsi:nil="true"/>
    <lcf76f155ced4ddcb4097134ff3c332f xmlns="dc369000-971c-4de2-98e9-ecd6e5b488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0639E1-1E77-47D1-9068-D9F5F896CA4F}"/>
</file>

<file path=customXml/itemProps2.xml><?xml version="1.0" encoding="utf-8"?>
<ds:datastoreItem xmlns:ds="http://schemas.openxmlformats.org/officeDocument/2006/customXml" ds:itemID="{A0CDA2F2-93B6-428D-BE8B-EB1B6848C683}"/>
</file>

<file path=customXml/itemProps3.xml><?xml version="1.0" encoding="utf-8"?>
<ds:datastoreItem xmlns:ds="http://schemas.openxmlformats.org/officeDocument/2006/customXml" ds:itemID="{AED50EAD-B457-40E2-A381-1B0B820D21C4}"/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585</Words>
  <Application>Microsoft Office PowerPoint</Application>
  <PresentationFormat>画面に合わせる (4:3)</PresentationFormat>
  <Paragraphs>101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HGP創英角ｺﾞｼｯｸUB</vt:lpstr>
      <vt:lpstr>Malgun Gothic</vt:lpstr>
      <vt:lpstr>Meiryo UI</vt:lpstr>
      <vt:lpstr>ＭＳ Ｐゴシック</vt:lpstr>
      <vt:lpstr>MS UI Gothic</vt:lpstr>
      <vt:lpstr>Arial</vt:lpstr>
      <vt:lpstr>Calibri</vt:lpstr>
      <vt:lpstr>Office テーマ</vt:lpstr>
      <vt:lpstr>Worksheet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春日 和美</dc:creator>
  <cp:lastModifiedBy>石本 桜子</cp:lastModifiedBy>
  <cp:revision>252</cp:revision>
  <cp:lastPrinted>2022-11-07T07:57:41Z</cp:lastPrinted>
  <dcterms:created xsi:type="dcterms:W3CDTF">2014-04-01T06:05:21Z</dcterms:created>
  <dcterms:modified xsi:type="dcterms:W3CDTF">2023-01-26T03:58:55Z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