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56" r:id="rId1"/>
  </p:sldMasterIdLst>
  <p:notesMasterIdLst>
    <p:notesMasterId r:id="rId24"/>
  </p:notesMasterIdLst>
  <p:handoutMasterIdLst>
    <p:handoutMasterId r:id="rId25"/>
  </p:handoutMasterIdLst>
  <p:sldIdLst>
    <p:sldId id="256" r:id="rId2"/>
    <p:sldId id="407" r:id="rId3"/>
    <p:sldId id="408" r:id="rId4"/>
    <p:sldId id="410" r:id="rId5"/>
    <p:sldId id="411" r:id="rId6"/>
    <p:sldId id="420" r:id="rId7"/>
    <p:sldId id="343" r:id="rId8"/>
    <p:sldId id="389" r:id="rId9"/>
    <p:sldId id="404" r:id="rId10"/>
    <p:sldId id="427" r:id="rId11"/>
    <p:sldId id="405" r:id="rId12"/>
    <p:sldId id="346" r:id="rId13"/>
    <p:sldId id="373" r:id="rId14"/>
    <p:sldId id="345" r:id="rId15"/>
    <p:sldId id="371" r:id="rId16"/>
    <p:sldId id="429" r:id="rId17"/>
    <p:sldId id="370" r:id="rId18"/>
    <p:sldId id="374" r:id="rId19"/>
    <p:sldId id="409" r:id="rId20"/>
    <p:sldId id="428" r:id="rId21"/>
    <p:sldId id="430" r:id="rId22"/>
    <p:sldId id="406" r:id="rId23"/>
  </p:sldIdLst>
  <p:sldSz cx="9906000" cy="6858000" type="A4"/>
  <p:notesSz cx="6635750" cy="9766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9A4"/>
    <a:srgbClr val="73858F"/>
    <a:srgbClr val="A8E0FB"/>
    <a:srgbClr val="C9242B"/>
    <a:srgbClr val="FF0000"/>
    <a:srgbClr val="C4D33A"/>
    <a:srgbClr val="CBCBCB"/>
    <a:srgbClr val="4B4B4B"/>
    <a:srgbClr val="E7E7E7"/>
    <a:srgbClr val="E5BC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24" autoAdjust="0"/>
    <p:restoredTop sz="96370" autoAdjust="0"/>
  </p:normalViewPr>
  <p:slideViewPr>
    <p:cSldViewPr>
      <p:cViewPr varScale="1">
        <p:scale>
          <a:sx n="90" d="100"/>
          <a:sy n="90" d="100"/>
        </p:scale>
        <p:origin x="1062" y="78"/>
      </p:cViewPr>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79" d="100"/>
          <a:sy n="79" d="100"/>
        </p:scale>
        <p:origin x="399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362188100936799E-2"/>
          <c:y val="3.9369619913959451E-2"/>
          <c:w val="0.93363084911818484"/>
          <c:h val="0.94279316678735292"/>
        </c:manualLayout>
      </c:layout>
      <c:doughnutChart>
        <c:varyColors val="1"/>
        <c:ser>
          <c:idx val="0"/>
          <c:order val="0"/>
          <c:tx>
            <c:strRef>
              <c:f>Sheet1!$B$1</c:f>
              <c:strCache>
                <c:ptCount val="1"/>
                <c:pt idx="0">
                  <c:v>性別</c:v>
                </c:pt>
              </c:strCache>
            </c:strRef>
          </c:tx>
          <c:dPt>
            <c:idx val="0"/>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01-AA41-4B5D-A04A-D87129A11E2C}"/>
              </c:ext>
            </c:extLst>
          </c:dPt>
          <c:dPt>
            <c:idx val="1"/>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2-AA41-4B5D-A04A-D87129A11E2C}"/>
              </c:ext>
            </c:extLst>
          </c:dPt>
          <c:dLbls>
            <c:dLbl>
              <c:idx val="0"/>
              <c:layout>
                <c:manualLayout>
                  <c:x val="2.9550758663374976E-2"/>
                  <c:y val="5.4708065699805013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AA41-4B5D-A04A-D87129A11E2C}"/>
                </c:ext>
              </c:extLst>
            </c:dLbl>
            <c:dLbl>
              <c:idx val="1"/>
              <c:layout>
                <c:manualLayout>
                  <c:x val="-3.9401011551166647E-2"/>
                  <c:y val="-0.1591507365812511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AA41-4B5D-A04A-D87129A11E2C}"/>
                </c:ext>
              </c:extLst>
            </c:dLbl>
            <c:spPr>
              <a:noFill/>
              <a:ln>
                <a:noFill/>
              </a:ln>
              <a:effectLst/>
            </c:spPr>
            <c:txPr>
              <a:bodyPr rot="0" spcFirstLastPara="1" vertOverflow="ellipsis" vert="horz" wrap="none" lIns="0" tIns="0" rIns="0" bIns="0" anchor="ctr" anchorCtr="1">
                <a:spAutoFit/>
              </a:bodyPr>
              <a:lstStyle/>
              <a:p>
                <a:pPr>
                  <a:defRPr sz="1600" b="1" i="0" u="none" strike="noStrike" kern="1200" baseline="0">
                    <a:solidFill>
                      <a:schemeClr val="bg1"/>
                    </a:solidFill>
                    <a:latin typeface="+mn-lt"/>
                    <a:ea typeface="+mn-ea"/>
                    <a:cs typeface="+mn-cs"/>
                  </a:defRPr>
                </a:pPr>
                <a:endParaRPr lang="ja-JP"/>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c15:spPr>
              </c:ext>
            </c:extLst>
          </c:dLbls>
          <c:cat>
            <c:strRef>
              <c:f>Sheet1!$A$2:$A$3</c:f>
              <c:strCache>
                <c:ptCount val="2"/>
                <c:pt idx="0">
                  <c:v>男性</c:v>
                </c:pt>
                <c:pt idx="1">
                  <c:v>女性</c:v>
                </c:pt>
              </c:strCache>
            </c:strRef>
          </c:cat>
          <c:val>
            <c:numRef>
              <c:f>Sheet1!$B$2:$B$3</c:f>
              <c:numCache>
                <c:formatCode>0.0%</c:formatCode>
                <c:ptCount val="2"/>
                <c:pt idx="0">
                  <c:v>0.32987120462175851</c:v>
                </c:pt>
                <c:pt idx="1">
                  <c:v>0.67011831995097504</c:v>
                </c:pt>
              </c:numCache>
            </c:numRef>
          </c:val>
          <c:extLst>
            <c:ext xmlns:c16="http://schemas.microsoft.com/office/drawing/2014/chart" uri="{C3380CC4-5D6E-409C-BE32-E72D297353CC}">
              <c16:uniqueId val="{00000000-AA41-4B5D-A04A-D87129A11E2C}"/>
            </c:ext>
          </c:extLst>
        </c:ser>
        <c:dLbls>
          <c:showLegendKey val="0"/>
          <c:showVal val="1"/>
          <c:showCatName val="0"/>
          <c:showSerName val="0"/>
          <c:showPercent val="0"/>
          <c:showBubbleSize val="0"/>
          <c:showLeaderLines val="1"/>
        </c:dLbls>
        <c:firstSliceAng val="0"/>
        <c:holeSize val="3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362188100936799E-2"/>
          <c:y val="3.9369619913959451E-2"/>
          <c:w val="0.93363084911818484"/>
          <c:h val="0.94279316678735292"/>
        </c:manualLayout>
      </c:layout>
      <c:doughnutChart>
        <c:varyColors val="1"/>
        <c:ser>
          <c:idx val="0"/>
          <c:order val="0"/>
          <c:tx>
            <c:strRef>
              <c:f>Sheet1!$B$1</c:f>
              <c:strCache>
                <c:ptCount val="1"/>
                <c:pt idx="0">
                  <c:v>年代</c:v>
                </c:pt>
              </c:strCache>
            </c:strRef>
          </c:tx>
          <c:spPr>
            <a:solidFill>
              <a:schemeClr val="accent6">
                <a:lumMod val="50000"/>
              </a:schemeClr>
            </a:solidFill>
          </c:spPr>
          <c:dPt>
            <c:idx val="0"/>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01-8A5D-4C6E-9D67-F787BD6AAB09}"/>
              </c:ext>
            </c:extLst>
          </c:dPt>
          <c:dPt>
            <c:idx val="1"/>
            <c:bubble3D val="0"/>
            <c:spPr>
              <a:solidFill>
                <a:srgbClr val="0079A4"/>
              </a:solidFill>
              <a:ln w="19050">
                <a:solidFill>
                  <a:schemeClr val="lt1"/>
                </a:solidFill>
              </a:ln>
              <a:effectLst/>
            </c:spPr>
            <c:extLst>
              <c:ext xmlns:c16="http://schemas.microsoft.com/office/drawing/2014/chart" uri="{C3380CC4-5D6E-409C-BE32-E72D297353CC}">
                <c16:uniqueId val="{00000003-8A5D-4C6E-9D67-F787BD6AAB09}"/>
              </c:ext>
            </c:extLst>
          </c:dPt>
          <c:dPt>
            <c:idx val="2"/>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5-39D3-4B78-B1C5-50687DA28782}"/>
              </c:ext>
            </c:extLst>
          </c:dPt>
          <c:dLbls>
            <c:dLbl>
              <c:idx val="0"/>
              <c:layout>
                <c:manualLayout>
                  <c:x val="-1.9700505775583316E-2"/>
                  <c:y val="2.486730259082048E-2"/>
                </c:manualLayout>
              </c:layout>
              <c:numFmt formatCode="0.0%" sourceLinked="0"/>
              <c:spPr>
                <a:noFill/>
                <a:ln w="6350">
                  <a:noFill/>
                </a:ln>
                <a:effectLst/>
              </c:spPr>
              <c:txPr>
                <a:bodyPr rot="0" spcFirstLastPara="1" vertOverflow="ellipsis" horzOverflow="clip" vert="horz" wrap="none" lIns="0" tIns="0" rIns="0" bIns="0" anchor="ctr" anchorCtr="1">
                  <a:spAutoFit/>
                </a:bodyPr>
                <a:lstStyle/>
                <a:p>
                  <a:pPr>
                    <a:defRPr sz="1600" b="1"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1-8A5D-4C6E-9D67-F787BD6AAB09}"/>
                </c:ext>
              </c:extLst>
            </c:dLbl>
            <c:dLbl>
              <c:idx val="1"/>
              <c:layout>
                <c:manualLayout>
                  <c:x val="-4.5146470866494487E-17"/>
                  <c:y val="-1.9893842072656476E-2"/>
                </c:manualLayout>
              </c:layout>
              <c:numFmt formatCode="0.0%" sourceLinked="0"/>
              <c:spPr>
                <a:noFill/>
                <a:ln w="6350">
                  <a:noFill/>
                </a:ln>
                <a:effectLst/>
              </c:spPr>
              <c:txPr>
                <a:bodyPr rot="0" spcFirstLastPara="1" vertOverflow="ellipsis" horzOverflow="clip" vert="horz" wrap="none" lIns="0" tIns="0" rIns="0" bIns="0" anchor="ctr" anchorCtr="1">
                  <a:spAutoFit/>
                </a:bodyPr>
                <a:lstStyle/>
                <a:p>
                  <a:pPr>
                    <a:defRPr sz="1600" b="1"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3-8A5D-4C6E-9D67-F787BD6AAB09}"/>
                </c:ext>
              </c:extLst>
            </c:dLbl>
            <c:dLbl>
              <c:idx val="2"/>
              <c:delete val="1"/>
              <c:extLst>
                <c:ext xmlns:c15="http://schemas.microsoft.com/office/drawing/2012/chart" uri="{CE6537A1-D6FC-4f65-9D91-7224C49458BB}"/>
                <c:ext xmlns:c16="http://schemas.microsoft.com/office/drawing/2014/chart" uri="{C3380CC4-5D6E-409C-BE32-E72D297353CC}">
                  <c16:uniqueId val="{00000005-39D3-4B78-B1C5-50687DA28782}"/>
                </c:ext>
              </c:extLst>
            </c:dLbl>
            <c:numFmt formatCode="0.0%" sourceLinked="0"/>
            <c:spPr>
              <a:noFill/>
              <a:ln w="6350">
                <a:solidFill>
                  <a:prstClr val="black"/>
                </a:solidFill>
              </a:ln>
              <a:effectLst/>
            </c:spPr>
            <c:txPr>
              <a:bodyPr rot="0" spcFirstLastPara="1" vertOverflow="ellipsis" horzOverflow="clip" vert="horz" wrap="none" lIns="0" tIns="0" rIns="0" bIns="0" anchor="ctr" anchorCtr="1">
                <a:spAutoFit/>
              </a:bodyPr>
              <a:lstStyle/>
              <a:p>
                <a:pPr>
                  <a:defRPr sz="1600" b="1"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separator>
</c:separator>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Sheet1!$A$2:$A$4</c:f>
              <c:strCache>
                <c:ptCount val="3"/>
                <c:pt idx="0">
                  <c:v>40代</c:v>
                </c:pt>
                <c:pt idx="1">
                  <c:v>30代</c:v>
                </c:pt>
                <c:pt idx="2">
                  <c:v>その他</c:v>
                </c:pt>
              </c:strCache>
            </c:strRef>
          </c:cat>
          <c:val>
            <c:numRef>
              <c:f>Sheet1!$B$2:$B$4</c:f>
              <c:numCache>
                <c:formatCode>0.0%</c:formatCode>
                <c:ptCount val="3"/>
                <c:pt idx="0">
                  <c:v>0.47199999999999998</c:v>
                </c:pt>
                <c:pt idx="1">
                  <c:v>0.307</c:v>
                </c:pt>
                <c:pt idx="2">
                  <c:v>0.22</c:v>
                </c:pt>
              </c:numCache>
            </c:numRef>
          </c:val>
          <c:extLst>
            <c:ext xmlns:c16="http://schemas.microsoft.com/office/drawing/2014/chart" uri="{C3380CC4-5D6E-409C-BE32-E72D297353CC}">
              <c16:uniqueId val="{00000004-8A5D-4C6E-9D67-F787BD6AAB09}"/>
            </c:ext>
          </c:extLst>
        </c:ser>
        <c:dLbls>
          <c:showLegendKey val="0"/>
          <c:showVal val="1"/>
          <c:showCatName val="0"/>
          <c:showSerName val="0"/>
          <c:showPercent val="0"/>
          <c:showBubbleSize val="0"/>
          <c:showLeaderLines val="0"/>
        </c:dLbls>
        <c:firstSliceAng val="0"/>
        <c:holeSize val="3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362188100936799E-2"/>
          <c:y val="3.9369619913959451E-2"/>
          <c:w val="0.93363084911818484"/>
          <c:h val="0.94279316678735292"/>
        </c:manualLayout>
      </c:layout>
      <c:doughnutChart>
        <c:varyColors val="1"/>
        <c:ser>
          <c:idx val="0"/>
          <c:order val="0"/>
          <c:tx>
            <c:strRef>
              <c:f>Sheet1!$B$1</c:f>
              <c:strCache>
                <c:ptCount val="1"/>
                <c:pt idx="0">
                  <c:v>世帯年収</c:v>
                </c:pt>
              </c:strCache>
            </c:strRef>
          </c:tx>
          <c:dPt>
            <c:idx val="0"/>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01-F973-4658-86E6-A62128BA8D00}"/>
              </c:ext>
            </c:extLst>
          </c:dPt>
          <c:dPt>
            <c:idx val="1"/>
            <c:bubble3D val="0"/>
            <c:spPr>
              <a:solidFill>
                <a:srgbClr val="0079A4"/>
              </a:solidFill>
              <a:ln w="19050">
                <a:solidFill>
                  <a:schemeClr val="lt1"/>
                </a:solidFill>
              </a:ln>
              <a:effectLst/>
            </c:spPr>
            <c:extLst>
              <c:ext xmlns:c16="http://schemas.microsoft.com/office/drawing/2014/chart" uri="{C3380CC4-5D6E-409C-BE32-E72D297353CC}">
                <c16:uniqueId val="{00000003-F973-4658-86E6-A62128BA8D00}"/>
              </c:ext>
            </c:extLst>
          </c:dPt>
          <c:dPt>
            <c:idx val="2"/>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5-E0C8-47A5-BC1A-E395F3E8825B}"/>
              </c:ext>
            </c:extLst>
          </c:dPt>
          <c:dLbls>
            <c:dLbl>
              <c:idx val="0"/>
              <c:layout>
                <c:manualLayout>
                  <c:x val="-2.143128052511931E-2"/>
                  <c:y val="8.7035950678936103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4706218146647774"/>
                      <c:h val="0.40462743298164056"/>
                    </c:manualLayout>
                  </c15:layout>
                </c:ext>
                <c:ext xmlns:c16="http://schemas.microsoft.com/office/drawing/2014/chart" uri="{C3380CC4-5D6E-409C-BE32-E72D297353CC}">
                  <c16:uniqueId val="{00000001-F973-4658-86E6-A62128BA8D00}"/>
                </c:ext>
              </c:extLst>
            </c:dLbl>
            <c:dLbl>
              <c:idx val="1"/>
              <c:delete val="1"/>
              <c:extLst>
                <c:ext xmlns:c15="http://schemas.microsoft.com/office/drawing/2012/chart" uri="{CE6537A1-D6FC-4f65-9D91-7224C49458BB}"/>
                <c:ext xmlns:c16="http://schemas.microsoft.com/office/drawing/2014/chart" uri="{C3380CC4-5D6E-409C-BE32-E72D297353CC}">
                  <c16:uniqueId val="{00000003-F973-4658-86E6-A62128BA8D00}"/>
                </c:ext>
              </c:extLst>
            </c:dLbl>
            <c:dLbl>
              <c:idx val="2"/>
              <c:delete val="1"/>
              <c:extLst>
                <c:ext xmlns:c15="http://schemas.microsoft.com/office/drawing/2012/chart" uri="{CE6537A1-D6FC-4f65-9D91-7224C49458BB}"/>
                <c:ext xmlns:c16="http://schemas.microsoft.com/office/drawing/2014/chart" uri="{C3380CC4-5D6E-409C-BE32-E72D297353CC}">
                  <c16:uniqueId val="{00000005-E0C8-47A5-BC1A-E395F3E8825B}"/>
                </c:ext>
              </c:extLst>
            </c:dLbl>
            <c:spPr>
              <a:noFill/>
              <a:ln>
                <a:noFill/>
              </a:ln>
              <a:effectLst/>
            </c:spPr>
            <c:txPr>
              <a:bodyPr rot="0" spcFirstLastPara="1" vertOverflow="ellipsis" horzOverflow="clip" vert="horz" wrap="square" lIns="0" tIns="0" rIns="0" bIns="0" anchor="ctr" anchorCtr="1">
                <a:spAutoFit/>
              </a:bodyPr>
              <a:lstStyle/>
              <a:p>
                <a:pPr>
                  <a:defRPr sz="1600" b="1" i="0" u="none" strike="noStrike" kern="1200" baseline="0">
                    <a:solidFill>
                      <a:schemeClr val="bg1"/>
                    </a:solidFill>
                    <a:latin typeface="+mn-lt"/>
                    <a:ea typeface="+mn-ea"/>
                    <a:cs typeface="+mn-cs"/>
                  </a:defRPr>
                </a:pPr>
                <a:endParaRPr lang="ja-JP"/>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Sheet1!$A$2:$A$4</c:f>
              <c:strCache>
                <c:ptCount val="3"/>
                <c:pt idx="0">
                  <c:v>1000万～</c:v>
                </c:pt>
                <c:pt idx="1">
                  <c:v>800-1000万</c:v>
                </c:pt>
                <c:pt idx="2">
                  <c:v>その他</c:v>
                </c:pt>
              </c:strCache>
            </c:strRef>
          </c:cat>
          <c:val>
            <c:numRef>
              <c:f>Sheet1!$B$2:$B$4</c:f>
              <c:numCache>
                <c:formatCode>0.0%</c:formatCode>
                <c:ptCount val="3"/>
                <c:pt idx="0">
                  <c:v>0.40100000000000002</c:v>
                </c:pt>
                <c:pt idx="1">
                  <c:v>0.186</c:v>
                </c:pt>
                <c:pt idx="2">
                  <c:v>0.41199999999999998</c:v>
                </c:pt>
              </c:numCache>
            </c:numRef>
          </c:val>
          <c:extLst>
            <c:ext xmlns:c16="http://schemas.microsoft.com/office/drawing/2014/chart" uri="{C3380CC4-5D6E-409C-BE32-E72D297353CC}">
              <c16:uniqueId val="{00000004-F973-4658-86E6-A62128BA8D00}"/>
            </c:ext>
          </c:extLst>
        </c:ser>
        <c:dLbls>
          <c:showLegendKey val="0"/>
          <c:showVal val="1"/>
          <c:showCatName val="0"/>
          <c:showSerName val="0"/>
          <c:showPercent val="0"/>
          <c:showBubbleSize val="0"/>
          <c:showLeaderLines val="1"/>
        </c:dLbls>
        <c:firstSliceAng val="0"/>
        <c:holeSize val="3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362188100936799E-2"/>
          <c:y val="3.9369619913959451E-2"/>
          <c:w val="0.93363084911818484"/>
          <c:h val="0.94279316678735292"/>
        </c:manualLayout>
      </c:layout>
      <c:doughnutChart>
        <c:varyColors val="1"/>
        <c:ser>
          <c:idx val="0"/>
          <c:order val="0"/>
          <c:tx>
            <c:strRef>
              <c:f>Sheet1!$B$1</c:f>
              <c:strCache>
                <c:ptCount val="1"/>
                <c:pt idx="0">
                  <c:v>地域</c:v>
                </c:pt>
              </c:strCache>
            </c:strRef>
          </c:tx>
          <c:dPt>
            <c:idx val="0"/>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01-3672-4303-B5B9-A6C73CFE88C5}"/>
              </c:ext>
            </c:extLst>
          </c:dPt>
          <c:dPt>
            <c:idx val="1"/>
            <c:bubble3D val="0"/>
            <c:spPr>
              <a:solidFill>
                <a:srgbClr val="0079A4"/>
              </a:solidFill>
              <a:ln w="19050">
                <a:solidFill>
                  <a:schemeClr val="lt1"/>
                </a:solidFill>
              </a:ln>
              <a:effectLst/>
            </c:spPr>
            <c:extLst>
              <c:ext xmlns:c16="http://schemas.microsoft.com/office/drawing/2014/chart" uri="{C3380CC4-5D6E-409C-BE32-E72D297353CC}">
                <c16:uniqueId val="{00000003-3672-4303-B5B9-A6C73CFE88C5}"/>
              </c:ext>
            </c:extLst>
          </c:dPt>
          <c:dPt>
            <c:idx val="2"/>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4-2D08-4657-997C-7DC42CD40087}"/>
              </c:ext>
            </c:extLst>
          </c:dPt>
          <c:dLbls>
            <c:dLbl>
              <c:idx val="1"/>
              <c:layout>
                <c:manualLayout>
                  <c:x val="2.4625632219479148E-2"/>
                  <c:y val="-4.9734605181640046E-3"/>
                </c:manualLayout>
              </c:layout>
              <c:spPr>
                <a:noFill/>
                <a:ln>
                  <a:noFill/>
                </a:ln>
                <a:effectLst/>
              </c:spPr>
              <c:txPr>
                <a:bodyPr rot="0" spcFirstLastPara="1" vertOverflow="ellipsis" horzOverflow="clip" vert="horz" wrap="none" lIns="0" tIns="0" rIns="0" bIns="0" anchor="ctr" anchorCtr="1">
                  <a:spAutoFit/>
                </a:bodyPr>
                <a:lstStyle/>
                <a:p>
                  <a:pPr>
                    <a:defRPr sz="1400" b="1" i="0" u="none" strike="noStrike" kern="1200" baseline="0">
                      <a:solidFill>
                        <a:schemeClr val="bg1"/>
                      </a:solidFill>
                      <a:latin typeface="+mn-lt"/>
                      <a:ea typeface="+mn-ea"/>
                      <a:cs typeface="+mn-cs"/>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3-3672-4303-B5B9-A6C73CFE88C5}"/>
                </c:ext>
              </c:extLst>
            </c:dLbl>
            <c:dLbl>
              <c:idx val="2"/>
              <c:delete val="1"/>
              <c:extLst>
                <c:ext xmlns:c15="http://schemas.microsoft.com/office/drawing/2012/chart" uri="{CE6537A1-D6FC-4f65-9D91-7224C49458BB}"/>
                <c:ext xmlns:c16="http://schemas.microsoft.com/office/drawing/2014/chart" uri="{C3380CC4-5D6E-409C-BE32-E72D297353CC}">
                  <c16:uniqueId val="{00000004-2D08-4657-997C-7DC42CD40087}"/>
                </c:ext>
              </c:extLst>
            </c:dLbl>
            <c:spPr>
              <a:noFill/>
              <a:ln>
                <a:noFill/>
              </a:ln>
              <a:effectLst/>
            </c:spPr>
            <c:txPr>
              <a:bodyPr rot="0" spcFirstLastPara="1" vertOverflow="ellipsis" horzOverflow="clip" vert="horz" wrap="none" lIns="0" tIns="0" rIns="0" bIns="0" anchor="ctr" anchorCtr="1">
                <a:spAutoFit/>
              </a:bodyPr>
              <a:lstStyle/>
              <a:p>
                <a:pPr>
                  <a:defRPr sz="1600" b="1" i="0" u="none" strike="noStrike" kern="1200" baseline="0">
                    <a:solidFill>
                      <a:schemeClr val="bg1"/>
                    </a:solidFill>
                    <a:latin typeface="+mn-lt"/>
                    <a:ea typeface="+mn-ea"/>
                    <a:cs typeface="+mn-cs"/>
                  </a:defRPr>
                </a:pPr>
                <a:endParaRPr lang="ja-JP"/>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Sheet1!$A$2:$A$4</c:f>
              <c:strCache>
                <c:ptCount val="3"/>
                <c:pt idx="0">
                  <c:v>東京</c:v>
                </c:pt>
                <c:pt idx="1">
                  <c:v>その他関東</c:v>
                </c:pt>
                <c:pt idx="2">
                  <c:v>その他</c:v>
                </c:pt>
              </c:strCache>
            </c:strRef>
          </c:cat>
          <c:val>
            <c:numRef>
              <c:f>Sheet1!$B$2:$B$4</c:f>
              <c:numCache>
                <c:formatCode>0.0%</c:formatCode>
                <c:ptCount val="3"/>
                <c:pt idx="0">
                  <c:v>0.41599999999999998</c:v>
                </c:pt>
                <c:pt idx="1">
                  <c:v>0.28499999999999998</c:v>
                </c:pt>
                <c:pt idx="2" formatCode="0.00%">
                  <c:v>0.29799999999999999</c:v>
                </c:pt>
              </c:numCache>
            </c:numRef>
          </c:val>
          <c:extLst>
            <c:ext xmlns:c16="http://schemas.microsoft.com/office/drawing/2014/chart" uri="{C3380CC4-5D6E-409C-BE32-E72D297353CC}">
              <c16:uniqueId val="{00000004-3672-4303-B5B9-A6C73CFE88C5}"/>
            </c:ext>
          </c:extLst>
        </c:ser>
        <c:dLbls>
          <c:showLegendKey val="0"/>
          <c:showVal val="1"/>
          <c:showCatName val="0"/>
          <c:showSerName val="0"/>
          <c:showPercent val="0"/>
          <c:showBubbleSize val="0"/>
          <c:showLeaderLines val="1"/>
        </c:dLbls>
        <c:firstSliceAng val="0"/>
        <c:holeSize val="3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362188100936799E-2"/>
          <c:y val="3.9369619913959451E-2"/>
          <c:w val="0.93363084911818484"/>
          <c:h val="0.94279316678735292"/>
        </c:manualLayout>
      </c:layout>
      <c:doughnutChart>
        <c:varyColors val="1"/>
        <c:ser>
          <c:idx val="0"/>
          <c:order val="0"/>
          <c:tx>
            <c:strRef>
              <c:f>Sheet1!$B$1</c:f>
              <c:strCache>
                <c:ptCount val="1"/>
                <c:pt idx="0">
                  <c:v>職業</c:v>
                </c:pt>
              </c:strCache>
            </c:strRef>
          </c:tx>
          <c:dPt>
            <c:idx val="0"/>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01-B568-457E-A8CD-4679A7B9B212}"/>
              </c:ext>
            </c:extLst>
          </c:dPt>
          <c:dPt>
            <c:idx val="1"/>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3-B568-457E-A8CD-4679A7B9B212}"/>
              </c:ext>
            </c:extLst>
          </c:dPt>
          <c:dLbls>
            <c:dLbl>
              <c:idx val="0"/>
              <c:layout>
                <c:manualLayout>
                  <c:x val="-0.15267891976077072"/>
                  <c:y val="3.4814223627148581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B568-457E-A8CD-4679A7B9B212}"/>
                </c:ext>
              </c:extLst>
            </c:dLbl>
            <c:dLbl>
              <c:idx val="1"/>
              <c:delete val="1"/>
              <c:extLst>
                <c:ext xmlns:c15="http://schemas.microsoft.com/office/drawing/2012/chart" uri="{CE6537A1-D6FC-4f65-9D91-7224C49458BB}"/>
                <c:ext xmlns:c16="http://schemas.microsoft.com/office/drawing/2014/chart" uri="{C3380CC4-5D6E-409C-BE32-E72D297353CC}">
                  <c16:uniqueId val="{00000003-B568-457E-A8CD-4679A7B9B212}"/>
                </c:ext>
              </c:extLst>
            </c:dLbl>
            <c:spPr>
              <a:noFill/>
              <a:ln>
                <a:noFill/>
              </a:ln>
              <a:effectLst/>
            </c:spPr>
            <c:txPr>
              <a:bodyPr rot="0" spcFirstLastPara="1" vertOverflow="ellipsis" horzOverflow="clip" vert="horz" wrap="none" lIns="0" tIns="0" rIns="0" bIns="0" anchor="ctr" anchorCtr="1">
                <a:spAutoFit/>
              </a:bodyPr>
              <a:lstStyle/>
              <a:p>
                <a:pPr>
                  <a:defRPr sz="1600" b="1" i="0" u="none" strike="noStrike" kern="1200" baseline="0">
                    <a:solidFill>
                      <a:schemeClr val="bg1"/>
                    </a:solidFill>
                    <a:latin typeface="+mn-lt"/>
                    <a:ea typeface="+mn-ea"/>
                    <a:cs typeface="+mn-cs"/>
                  </a:defRPr>
                </a:pPr>
                <a:endParaRPr lang="ja-JP"/>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Sheet1!$A$2:$A$3</c:f>
              <c:strCache>
                <c:ptCount val="2"/>
                <c:pt idx="0">
                  <c:v>正社員</c:v>
                </c:pt>
                <c:pt idx="1">
                  <c:v>その他</c:v>
                </c:pt>
              </c:strCache>
            </c:strRef>
          </c:cat>
          <c:val>
            <c:numRef>
              <c:f>Sheet1!$B$2:$B$3</c:f>
              <c:numCache>
                <c:formatCode>0.0%</c:formatCode>
                <c:ptCount val="2"/>
                <c:pt idx="0">
                  <c:v>0.83</c:v>
                </c:pt>
                <c:pt idx="1">
                  <c:v>0.17</c:v>
                </c:pt>
              </c:numCache>
            </c:numRef>
          </c:val>
          <c:extLst>
            <c:ext xmlns:c16="http://schemas.microsoft.com/office/drawing/2014/chart" uri="{C3380CC4-5D6E-409C-BE32-E72D297353CC}">
              <c16:uniqueId val="{00000004-B568-457E-A8CD-4679A7B9B212}"/>
            </c:ext>
          </c:extLst>
        </c:ser>
        <c:dLbls>
          <c:showLegendKey val="0"/>
          <c:showVal val="1"/>
          <c:showCatName val="0"/>
          <c:showSerName val="0"/>
          <c:showPercent val="0"/>
          <c:showBubbleSize val="0"/>
          <c:showLeaderLines val="1"/>
        </c:dLbls>
        <c:firstSliceAng val="0"/>
        <c:holeSize val="3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362188100936799E-2"/>
          <c:y val="3.9369619913959451E-2"/>
          <c:w val="0.93363084911818484"/>
          <c:h val="0.94279316678735292"/>
        </c:manualLayout>
      </c:layout>
      <c:doughnutChart>
        <c:varyColors val="1"/>
        <c:ser>
          <c:idx val="0"/>
          <c:order val="0"/>
          <c:tx>
            <c:strRef>
              <c:f>Sheet1!$B$1</c:f>
              <c:strCache>
                <c:ptCount val="1"/>
                <c:pt idx="0">
                  <c:v>子の年齢</c:v>
                </c:pt>
              </c:strCache>
            </c:strRef>
          </c:tx>
          <c:dPt>
            <c:idx val="0"/>
            <c:bubble3D val="0"/>
            <c:spPr>
              <a:solidFill>
                <a:srgbClr val="0079A4"/>
              </a:solidFill>
              <a:ln w="19050">
                <a:solidFill>
                  <a:schemeClr val="lt1"/>
                </a:solidFill>
              </a:ln>
              <a:effectLst/>
            </c:spPr>
            <c:extLst>
              <c:ext xmlns:c16="http://schemas.microsoft.com/office/drawing/2014/chart" uri="{C3380CC4-5D6E-409C-BE32-E72D297353CC}">
                <c16:uniqueId val="{00000001-0720-4FE7-AF86-161FB0857582}"/>
              </c:ext>
            </c:extLst>
          </c:dPt>
          <c:dPt>
            <c:idx val="1"/>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03-0720-4FE7-AF86-161FB0857582}"/>
              </c:ext>
            </c:extLst>
          </c:dPt>
          <c:dPt>
            <c:idx val="2"/>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5-E9B1-4810-BF97-975731AF85FB}"/>
              </c:ext>
            </c:extLst>
          </c:dPt>
          <c:dPt>
            <c:idx val="3"/>
            <c:bubble3D val="0"/>
            <c:spPr>
              <a:solidFill>
                <a:schemeClr val="accent2"/>
              </a:solidFill>
              <a:ln w="19050">
                <a:solidFill>
                  <a:schemeClr val="lt1"/>
                </a:solidFill>
              </a:ln>
              <a:effectLst/>
            </c:spPr>
            <c:extLst>
              <c:ext xmlns:c16="http://schemas.microsoft.com/office/drawing/2014/chart" uri="{C3380CC4-5D6E-409C-BE32-E72D297353CC}">
                <c16:uniqueId val="{00000006-E9B1-4810-BF97-975731AF85FB}"/>
              </c:ext>
            </c:extLst>
          </c:dPt>
          <c:dPt>
            <c:idx val="4"/>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4-E9B1-4810-BF97-975731AF85FB}"/>
              </c:ext>
            </c:extLst>
          </c:dPt>
          <c:dLbls>
            <c:dLbl>
              <c:idx val="0"/>
              <c:layout>
                <c:manualLayout>
                  <c:x val="-0.19700505775583319"/>
                  <c:y val="2.486730259082048E-2"/>
                </c:manualLayout>
              </c:layout>
              <c:spPr>
                <a:noFill/>
                <a:ln>
                  <a:noFill/>
                </a:ln>
                <a:effectLst/>
              </c:spPr>
              <c:txPr>
                <a:bodyPr rot="0" spcFirstLastPara="1" vertOverflow="ellipsis" horzOverflow="clip" vert="horz" wrap="none" lIns="0" tIns="0" rIns="0" bIns="0" anchor="ctr" anchorCtr="1">
                  <a:spAutoFit/>
                </a:bodyPr>
                <a:lstStyle/>
                <a:p>
                  <a:pPr>
                    <a:defRPr sz="1600" b="1" i="0" u="none" strike="noStrike" kern="1200" baseline="0">
                      <a:solidFill>
                        <a:schemeClr val="tx1"/>
                      </a:solidFill>
                      <a:latin typeface="+mn-lt"/>
                      <a:ea typeface="+mn-ea"/>
                      <a:cs typeface="+mn-cs"/>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1-0720-4FE7-AF86-161FB0857582}"/>
                </c:ext>
              </c:extLst>
            </c:dLbl>
            <c:dLbl>
              <c:idx val="1"/>
              <c:layout>
                <c:manualLayout>
                  <c:x val="9.8502528877916582E-3"/>
                  <c:y val="9.9469210363281463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0720-4FE7-AF86-161FB0857582}"/>
                </c:ext>
              </c:extLst>
            </c:dLbl>
            <c:dLbl>
              <c:idx val="2"/>
              <c:layout>
                <c:manualLayout>
                  <c:x val="-9.8502528877916582E-3"/>
                  <c:y val="-9.9469210363282833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E9B1-4810-BF97-975731AF85FB}"/>
                </c:ext>
              </c:extLst>
            </c:dLbl>
            <c:dLbl>
              <c:idx val="3"/>
              <c:layout>
                <c:manualLayout>
                  <c:x val="7.8802023102333266E-2"/>
                  <c:y val="3.4814223627148581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E9B1-4810-BF97-975731AF85FB}"/>
                </c:ext>
              </c:extLst>
            </c:dLbl>
            <c:dLbl>
              <c:idx val="4"/>
              <c:delete val="1"/>
              <c:extLst>
                <c:ext xmlns:c15="http://schemas.microsoft.com/office/drawing/2012/chart" uri="{CE6537A1-D6FC-4f65-9D91-7224C49458BB}"/>
                <c:ext xmlns:c16="http://schemas.microsoft.com/office/drawing/2014/chart" uri="{C3380CC4-5D6E-409C-BE32-E72D297353CC}">
                  <c16:uniqueId val="{00000004-E9B1-4810-BF97-975731AF85FB}"/>
                </c:ext>
              </c:extLst>
            </c:dLbl>
            <c:spPr>
              <a:noFill/>
              <a:ln>
                <a:noFill/>
              </a:ln>
              <a:effectLst/>
            </c:spPr>
            <c:txPr>
              <a:bodyPr rot="0" spcFirstLastPara="1" vertOverflow="ellipsis" horzOverflow="clip" vert="horz" wrap="none" lIns="0" tIns="0" rIns="0" bIns="0" anchor="ctr" anchorCtr="1">
                <a:spAutoFit/>
              </a:bodyPr>
              <a:lstStyle/>
              <a:p>
                <a:pPr>
                  <a:defRPr sz="1600" b="1" i="0" u="none" strike="noStrike" kern="1200" baseline="0">
                    <a:solidFill>
                      <a:schemeClr val="bg1"/>
                    </a:solidFill>
                    <a:latin typeface="+mn-lt"/>
                    <a:ea typeface="+mn-ea"/>
                    <a:cs typeface="+mn-cs"/>
                  </a:defRPr>
                </a:pPr>
                <a:endParaRPr lang="ja-JP"/>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Sheet1!$A$2:$A$6</c:f>
              <c:strCache>
                <c:ptCount val="5"/>
                <c:pt idx="0">
                  <c:v>0-2歳</c:v>
                </c:pt>
                <c:pt idx="1">
                  <c:v>3-5歳</c:v>
                </c:pt>
                <c:pt idx="2">
                  <c:v>6-8歳</c:v>
                </c:pt>
                <c:pt idx="3">
                  <c:v>9-12歳</c:v>
                </c:pt>
                <c:pt idx="4">
                  <c:v>13~歳</c:v>
                </c:pt>
              </c:strCache>
            </c:strRef>
          </c:cat>
          <c:val>
            <c:numRef>
              <c:f>Sheet1!$B$2:$B$6</c:f>
              <c:numCache>
                <c:formatCode>0.0%</c:formatCode>
                <c:ptCount val="5"/>
                <c:pt idx="0">
                  <c:v>6.4000000000000001E-2</c:v>
                </c:pt>
                <c:pt idx="1">
                  <c:v>0.18099999999999999</c:v>
                </c:pt>
                <c:pt idx="2">
                  <c:v>0.24</c:v>
                </c:pt>
                <c:pt idx="3">
                  <c:v>0.251</c:v>
                </c:pt>
                <c:pt idx="4">
                  <c:v>0.26300000000000001</c:v>
                </c:pt>
              </c:numCache>
            </c:numRef>
          </c:val>
          <c:extLst>
            <c:ext xmlns:c16="http://schemas.microsoft.com/office/drawing/2014/chart" uri="{C3380CC4-5D6E-409C-BE32-E72D297353CC}">
              <c16:uniqueId val="{00000004-0720-4FE7-AF86-161FB0857582}"/>
            </c:ext>
          </c:extLst>
        </c:ser>
        <c:dLbls>
          <c:showLegendKey val="0"/>
          <c:showVal val="1"/>
          <c:showCatName val="0"/>
          <c:showSerName val="0"/>
          <c:showPercent val="0"/>
          <c:showBubbleSize val="0"/>
          <c:showLeaderLines val="1"/>
        </c:dLbls>
        <c:firstSliceAng val="0"/>
        <c:holeSize val="3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44E8F77C-FFBB-49BA-A1CF-A5ED4617FAEC}"/>
              </a:ext>
            </a:extLst>
          </p:cNvPr>
          <p:cNvSpPr>
            <a:spLocks noGrp="1"/>
          </p:cNvSpPr>
          <p:nvPr>
            <p:ph type="hdr" sz="quarter"/>
          </p:nvPr>
        </p:nvSpPr>
        <p:spPr>
          <a:xfrm>
            <a:off x="0" y="0"/>
            <a:ext cx="2874963" cy="48895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BFA82861-9B1E-4C3A-B075-B3FC8E103E6A}"/>
              </a:ext>
            </a:extLst>
          </p:cNvPr>
          <p:cNvSpPr>
            <a:spLocks noGrp="1"/>
          </p:cNvSpPr>
          <p:nvPr>
            <p:ph type="dt" sz="quarter" idx="1"/>
          </p:nvPr>
        </p:nvSpPr>
        <p:spPr>
          <a:xfrm>
            <a:off x="3759200" y="0"/>
            <a:ext cx="2874963" cy="488950"/>
          </a:xfrm>
          <a:prstGeom prst="rect">
            <a:avLst/>
          </a:prstGeom>
        </p:spPr>
        <p:txBody>
          <a:bodyPr vert="horz" lIns="91440" tIns="45720" rIns="91440" bIns="45720" rtlCol="0"/>
          <a:lstStyle>
            <a:lvl1pPr algn="r">
              <a:defRPr sz="1200"/>
            </a:lvl1pPr>
          </a:lstStyle>
          <a:p>
            <a:fld id="{D5057B60-1CDD-4918-829E-DA32EC3A949E}" type="datetimeFigureOut">
              <a:rPr kumimoji="1" lang="ja-JP" altLang="en-US" smtClean="0"/>
              <a:t>2020/11/6</a:t>
            </a:fld>
            <a:endParaRPr kumimoji="1" lang="ja-JP" altLang="en-US"/>
          </a:p>
        </p:txBody>
      </p:sp>
      <p:sp>
        <p:nvSpPr>
          <p:cNvPr id="4" name="フッター プレースホルダー 3">
            <a:extLst>
              <a:ext uri="{FF2B5EF4-FFF2-40B4-BE49-F238E27FC236}">
                <a16:creationId xmlns:a16="http://schemas.microsoft.com/office/drawing/2014/main" id="{9923FF26-EA1D-42FB-8C2F-0F4C0F62F402}"/>
              </a:ext>
            </a:extLst>
          </p:cNvPr>
          <p:cNvSpPr>
            <a:spLocks noGrp="1"/>
          </p:cNvSpPr>
          <p:nvPr>
            <p:ph type="ftr" sz="quarter" idx="2"/>
          </p:nvPr>
        </p:nvSpPr>
        <p:spPr>
          <a:xfrm>
            <a:off x="0" y="9277350"/>
            <a:ext cx="2874963" cy="48895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279EBC48-6CBD-416A-BB85-AE78F1C13324}"/>
              </a:ext>
            </a:extLst>
          </p:cNvPr>
          <p:cNvSpPr>
            <a:spLocks noGrp="1"/>
          </p:cNvSpPr>
          <p:nvPr>
            <p:ph type="sldNum" sz="quarter" idx="3"/>
          </p:nvPr>
        </p:nvSpPr>
        <p:spPr>
          <a:xfrm>
            <a:off x="3759200" y="9277350"/>
            <a:ext cx="2874963" cy="488950"/>
          </a:xfrm>
          <a:prstGeom prst="rect">
            <a:avLst/>
          </a:prstGeom>
        </p:spPr>
        <p:txBody>
          <a:bodyPr vert="horz" lIns="91440" tIns="45720" rIns="91440" bIns="45720" rtlCol="0" anchor="b"/>
          <a:lstStyle>
            <a:lvl1pPr algn="r">
              <a:defRPr sz="1200"/>
            </a:lvl1pPr>
          </a:lstStyle>
          <a:p>
            <a:fld id="{F44A823B-9A5E-4EDF-A967-8AD0D91A7E95}" type="slidenum">
              <a:rPr kumimoji="1" lang="ja-JP" altLang="en-US" smtClean="0"/>
              <a:t>‹#›</a:t>
            </a:fld>
            <a:endParaRPr kumimoji="1" lang="ja-JP" altLang="en-US"/>
          </a:p>
        </p:txBody>
      </p:sp>
    </p:spTree>
    <p:extLst>
      <p:ext uri="{BB962C8B-B14F-4D97-AF65-F5344CB8AC3E}">
        <p14:creationId xmlns:p14="http://schemas.microsoft.com/office/powerpoint/2010/main" val="27182253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875492" cy="49001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758723" y="0"/>
            <a:ext cx="2875492" cy="490011"/>
          </a:xfrm>
          <a:prstGeom prst="rect">
            <a:avLst/>
          </a:prstGeom>
        </p:spPr>
        <p:txBody>
          <a:bodyPr vert="horz" lIns="91440" tIns="45720" rIns="91440" bIns="45720" rtlCol="0"/>
          <a:lstStyle>
            <a:lvl1pPr algn="r">
              <a:defRPr sz="1200"/>
            </a:lvl1pPr>
          </a:lstStyle>
          <a:p>
            <a:fld id="{B9B1D854-95E8-40E2-8A71-A494AFCA3CA7}" type="datetimeFigureOut">
              <a:rPr kumimoji="1" lang="ja-JP" altLang="en-US" smtClean="0"/>
              <a:t>2020/11/6</a:t>
            </a:fld>
            <a:endParaRPr kumimoji="1" lang="ja-JP" altLang="en-US"/>
          </a:p>
        </p:txBody>
      </p:sp>
      <p:sp>
        <p:nvSpPr>
          <p:cNvPr id="4" name="スライド イメージ プレースホルダー 3"/>
          <p:cNvSpPr>
            <a:spLocks noGrp="1" noRot="1" noChangeAspect="1"/>
          </p:cNvSpPr>
          <p:nvPr>
            <p:ph type="sldImg" idx="2"/>
          </p:nvPr>
        </p:nvSpPr>
        <p:spPr>
          <a:xfrm>
            <a:off x="938213" y="1220788"/>
            <a:ext cx="4759325" cy="32956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63575" y="4700032"/>
            <a:ext cx="5308600" cy="384548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276291"/>
            <a:ext cx="2875492" cy="49001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58723" y="9276291"/>
            <a:ext cx="2875492" cy="490010"/>
          </a:xfrm>
          <a:prstGeom prst="rect">
            <a:avLst/>
          </a:prstGeom>
        </p:spPr>
        <p:txBody>
          <a:bodyPr vert="horz" lIns="91440" tIns="45720" rIns="91440" bIns="45720" rtlCol="0" anchor="b"/>
          <a:lstStyle>
            <a:lvl1pPr algn="r">
              <a:defRPr sz="1200"/>
            </a:lvl1pPr>
          </a:lstStyle>
          <a:p>
            <a:fld id="{CB3625BC-CBCA-4FD0-A5D2-696DA81A463C}" type="slidenum">
              <a:rPr kumimoji="1" lang="ja-JP" altLang="en-US" smtClean="0"/>
              <a:t>‹#›</a:t>
            </a:fld>
            <a:endParaRPr kumimoji="1" lang="ja-JP" altLang="en-US"/>
          </a:p>
        </p:txBody>
      </p:sp>
    </p:spTree>
    <p:extLst>
      <p:ext uri="{BB962C8B-B14F-4D97-AF65-F5344CB8AC3E}">
        <p14:creationId xmlns:p14="http://schemas.microsoft.com/office/powerpoint/2010/main" val="32361401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B3625BC-CBCA-4FD0-A5D2-696DA81A463C}" type="slidenum">
              <a:rPr kumimoji="1" lang="ja-JP" altLang="en-US" smtClean="0"/>
              <a:t>0</a:t>
            </a:fld>
            <a:endParaRPr kumimoji="1" lang="ja-JP" altLang="en-US"/>
          </a:p>
        </p:txBody>
      </p:sp>
    </p:spTree>
    <p:extLst>
      <p:ext uri="{BB962C8B-B14F-4D97-AF65-F5344CB8AC3E}">
        <p14:creationId xmlns:p14="http://schemas.microsoft.com/office/powerpoint/2010/main" val="3176963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B3625BC-CBCA-4FD0-A5D2-696DA81A463C}" type="slidenum">
              <a:rPr kumimoji="1" lang="ja-JP" altLang="en-US" smtClean="0"/>
              <a:t>16</a:t>
            </a:fld>
            <a:endParaRPr kumimoji="1" lang="ja-JP" altLang="en-US"/>
          </a:p>
        </p:txBody>
      </p:sp>
    </p:spTree>
    <p:extLst>
      <p:ext uri="{BB962C8B-B14F-4D97-AF65-F5344CB8AC3E}">
        <p14:creationId xmlns:p14="http://schemas.microsoft.com/office/powerpoint/2010/main" val="3636754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B3625BC-CBCA-4FD0-A5D2-696DA81A463C}" type="slidenum">
              <a:rPr kumimoji="1" lang="ja-JP" altLang="en-US" smtClean="0"/>
              <a:t>17</a:t>
            </a:fld>
            <a:endParaRPr kumimoji="1" lang="ja-JP" altLang="en-US"/>
          </a:p>
        </p:txBody>
      </p:sp>
    </p:spTree>
    <p:extLst>
      <p:ext uri="{BB962C8B-B14F-4D97-AF65-F5344CB8AC3E}">
        <p14:creationId xmlns:p14="http://schemas.microsoft.com/office/powerpoint/2010/main" val="2640492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B3625BC-CBCA-4FD0-A5D2-696DA81A463C}" type="slidenum">
              <a:rPr kumimoji="1" lang="ja-JP" altLang="en-US" smtClean="0"/>
              <a:t>18</a:t>
            </a:fld>
            <a:endParaRPr kumimoji="1" lang="ja-JP" altLang="en-US"/>
          </a:p>
        </p:txBody>
      </p:sp>
    </p:spTree>
    <p:extLst>
      <p:ext uri="{BB962C8B-B14F-4D97-AF65-F5344CB8AC3E}">
        <p14:creationId xmlns:p14="http://schemas.microsoft.com/office/powerpoint/2010/main" val="333850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B3625BC-CBCA-4FD0-A5D2-696DA81A463C}" type="slidenum">
              <a:rPr kumimoji="1" lang="ja-JP" altLang="en-US" smtClean="0"/>
              <a:t>19</a:t>
            </a:fld>
            <a:endParaRPr kumimoji="1" lang="ja-JP" altLang="en-US"/>
          </a:p>
        </p:txBody>
      </p:sp>
    </p:spTree>
    <p:extLst>
      <p:ext uri="{BB962C8B-B14F-4D97-AF65-F5344CB8AC3E}">
        <p14:creationId xmlns:p14="http://schemas.microsoft.com/office/powerpoint/2010/main" val="2182995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B3625BC-CBCA-4FD0-A5D2-696DA81A463C}" type="slidenum">
              <a:rPr kumimoji="1" lang="ja-JP" altLang="en-US" smtClean="0"/>
              <a:t>20</a:t>
            </a:fld>
            <a:endParaRPr kumimoji="1" lang="ja-JP" altLang="en-US"/>
          </a:p>
        </p:txBody>
      </p:sp>
    </p:spTree>
    <p:extLst>
      <p:ext uri="{BB962C8B-B14F-4D97-AF65-F5344CB8AC3E}">
        <p14:creationId xmlns:p14="http://schemas.microsoft.com/office/powerpoint/2010/main" val="3769866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B3625BC-CBCA-4FD0-A5D2-696DA81A463C}" type="slidenum">
              <a:rPr kumimoji="1" lang="ja-JP" altLang="en-US" smtClean="0"/>
              <a:t>6</a:t>
            </a:fld>
            <a:endParaRPr kumimoji="1" lang="ja-JP" altLang="en-US"/>
          </a:p>
        </p:txBody>
      </p:sp>
    </p:spTree>
    <p:extLst>
      <p:ext uri="{BB962C8B-B14F-4D97-AF65-F5344CB8AC3E}">
        <p14:creationId xmlns:p14="http://schemas.microsoft.com/office/powerpoint/2010/main" val="2029124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B3625BC-CBCA-4FD0-A5D2-696DA81A463C}" type="slidenum">
              <a:rPr kumimoji="1" lang="ja-JP" altLang="en-US" smtClean="0"/>
              <a:t>8</a:t>
            </a:fld>
            <a:endParaRPr kumimoji="1" lang="ja-JP" altLang="en-US"/>
          </a:p>
        </p:txBody>
      </p:sp>
    </p:spTree>
    <p:extLst>
      <p:ext uri="{BB962C8B-B14F-4D97-AF65-F5344CB8AC3E}">
        <p14:creationId xmlns:p14="http://schemas.microsoft.com/office/powerpoint/2010/main" val="798343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B3625BC-CBCA-4FD0-A5D2-696DA81A463C}" type="slidenum">
              <a:rPr kumimoji="1" lang="ja-JP" altLang="en-US" smtClean="0"/>
              <a:t>10</a:t>
            </a:fld>
            <a:endParaRPr kumimoji="1" lang="ja-JP" altLang="en-US"/>
          </a:p>
        </p:txBody>
      </p:sp>
    </p:spTree>
    <p:extLst>
      <p:ext uri="{BB962C8B-B14F-4D97-AF65-F5344CB8AC3E}">
        <p14:creationId xmlns:p14="http://schemas.microsoft.com/office/powerpoint/2010/main" val="2727366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B3625BC-CBCA-4FD0-A5D2-696DA81A463C}" type="slidenum">
              <a:rPr kumimoji="1" lang="ja-JP" altLang="en-US" smtClean="0"/>
              <a:t>11</a:t>
            </a:fld>
            <a:endParaRPr kumimoji="1" lang="ja-JP" altLang="en-US"/>
          </a:p>
        </p:txBody>
      </p:sp>
    </p:spTree>
    <p:extLst>
      <p:ext uri="{BB962C8B-B14F-4D97-AF65-F5344CB8AC3E}">
        <p14:creationId xmlns:p14="http://schemas.microsoft.com/office/powerpoint/2010/main" val="2881838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B3625BC-CBCA-4FD0-A5D2-696DA81A463C}" type="slidenum">
              <a:rPr kumimoji="1" lang="ja-JP" altLang="en-US" smtClean="0"/>
              <a:t>12</a:t>
            </a:fld>
            <a:endParaRPr kumimoji="1" lang="ja-JP" altLang="en-US"/>
          </a:p>
        </p:txBody>
      </p:sp>
    </p:spTree>
    <p:extLst>
      <p:ext uri="{BB962C8B-B14F-4D97-AF65-F5344CB8AC3E}">
        <p14:creationId xmlns:p14="http://schemas.microsoft.com/office/powerpoint/2010/main" val="849736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B3625BC-CBCA-4FD0-A5D2-696DA81A463C}" type="slidenum">
              <a:rPr kumimoji="1" lang="ja-JP" altLang="en-US" smtClean="0"/>
              <a:t>13</a:t>
            </a:fld>
            <a:endParaRPr kumimoji="1" lang="ja-JP" altLang="en-US"/>
          </a:p>
        </p:txBody>
      </p:sp>
    </p:spTree>
    <p:extLst>
      <p:ext uri="{BB962C8B-B14F-4D97-AF65-F5344CB8AC3E}">
        <p14:creationId xmlns:p14="http://schemas.microsoft.com/office/powerpoint/2010/main" val="4012841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B3625BC-CBCA-4FD0-A5D2-696DA81A463C}" type="slidenum">
              <a:rPr kumimoji="1" lang="ja-JP" altLang="en-US" smtClean="0"/>
              <a:t>14</a:t>
            </a:fld>
            <a:endParaRPr kumimoji="1" lang="ja-JP" altLang="en-US"/>
          </a:p>
        </p:txBody>
      </p:sp>
    </p:spTree>
    <p:extLst>
      <p:ext uri="{BB962C8B-B14F-4D97-AF65-F5344CB8AC3E}">
        <p14:creationId xmlns:p14="http://schemas.microsoft.com/office/powerpoint/2010/main" val="3950717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B3625BC-CBCA-4FD0-A5D2-696DA81A463C}" type="slidenum">
              <a:rPr kumimoji="1" lang="ja-JP" altLang="en-US" smtClean="0"/>
              <a:t>15</a:t>
            </a:fld>
            <a:endParaRPr kumimoji="1" lang="ja-JP" altLang="en-US"/>
          </a:p>
        </p:txBody>
      </p:sp>
    </p:spTree>
    <p:extLst>
      <p:ext uri="{BB962C8B-B14F-4D97-AF65-F5344CB8AC3E}">
        <p14:creationId xmlns:p14="http://schemas.microsoft.com/office/powerpoint/2010/main" val="2023981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0198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4" name="Footer Placeholder 3"/>
          <p:cNvSpPr>
            <a:spLocks noGrp="1"/>
          </p:cNvSpPr>
          <p:nvPr>
            <p:ph type="ftr" sz="quarter" idx="11"/>
          </p:nvPr>
        </p:nvSpPr>
        <p:spPr>
          <a:xfrm>
            <a:off x="1126816" y="6350264"/>
            <a:ext cx="7652368" cy="319096"/>
          </a:xfrm>
        </p:spPr>
        <p:txBody>
          <a:bodyPr/>
          <a:lstStyle>
            <a:lvl1pPr algn="ctr">
              <a:defRPr sz="800" i="0" spc="300"/>
            </a:lvl1pPr>
          </a:lstStyle>
          <a:p>
            <a:r>
              <a:rPr kumimoji="1" lang="en-US" altLang="ja-JP" dirty="0"/>
              <a:t>Copyright© 2020 Nikkei Business </a:t>
            </a:r>
            <a:r>
              <a:rPr kumimoji="1" lang="en-US" altLang="ja-JP" dirty="0" err="1"/>
              <a:t>Publications,Inc</a:t>
            </a:r>
            <a:r>
              <a:rPr kumimoji="1" lang="en-US" altLang="ja-JP" dirty="0"/>
              <a:t>. All rights reserved.</a:t>
            </a:r>
            <a:endParaRPr kumimoji="1" lang="ja-JP" altLang="en-US" dirty="0"/>
          </a:p>
        </p:txBody>
      </p:sp>
      <p:sp>
        <p:nvSpPr>
          <p:cNvPr id="5" name="Slide Number Placeholder 4"/>
          <p:cNvSpPr>
            <a:spLocks noGrp="1"/>
          </p:cNvSpPr>
          <p:nvPr>
            <p:ph type="sldNum" sz="quarter" idx="12"/>
          </p:nvPr>
        </p:nvSpPr>
        <p:spPr>
          <a:xfrm>
            <a:off x="8913440" y="6350264"/>
            <a:ext cx="692193" cy="319096"/>
          </a:xfrm>
        </p:spPr>
        <p:txBody>
          <a:bodyPr/>
          <a:lstStyle>
            <a:lvl1pPr>
              <a:defRPr i="1"/>
            </a:lvl1pPr>
          </a:lstStyle>
          <a:p>
            <a:fld id="{5EE0A3BD-3DA5-4991-ABDC-D838213B01CE}" type="slidenum">
              <a:rPr kumimoji="1" lang="ja-JP" altLang="en-US" smtClean="0"/>
              <a:pPr/>
              <a:t>‹#›</a:t>
            </a:fld>
            <a:endParaRPr kumimoji="1" lang="ja-JP" altLang="en-US"/>
          </a:p>
        </p:txBody>
      </p:sp>
      <p:pic>
        <p:nvPicPr>
          <p:cNvPr id="6" name="図 5">
            <a:extLst>
              <a:ext uri="{FF2B5EF4-FFF2-40B4-BE49-F238E27FC236}">
                <a16:creationId xmlns:a16="http://schemas.microsoft.com/office/drawing/2014/main" id="{50A04331-8DDB-42D0-B358-23488FE423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23076" y="283471"/>
            <a:ext cx="1584910" cy="293423"/>
          </a:xfrm>
          <a:prstGeom prst="rect">
            <a:avLst/>
          </a:prstGeom>
        </p:spPr>
      </p:pic>
      <p:cxnSp>
        <p:nvCxnSpPr>
          <p:cNvPr id="7" name="直線コネクタ 6">
            <a:extLst>
              <a:ext uri="{FF2B5EF4-FFF2-40B4-BE49-F238E27FC236}">
                <a16:creationId xmlns:a16="http://schemas.microsoft.com/office/drawing/2014/main" id="{0A1649AF-E5EE-4F39-9EB3-ADEFDC0C923C}"/>
              </a:ext>
            </a:extLst>
          </p:cNvPr>
          <p:cNvCxnSpPr/>
          <p:nvPr userDrawn="1"/>
        </p:nvCxnSpPr>
        <p:spPr>
          <a:xfrm>
            <a:off x="0" y="764704"/>
            <a:ext cx="9906000" cy="0"/>
          </a:xfrm>
          <a:prstGeom prst="line">
            <a:avLst/>
          </a:prstGeom>
          <a:ln w="15875">
            <a:solidFill>
              <a:schemeClr val="accent2"/>
            </a:solidFill>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4495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2_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4" name="Footer Placeholder 3"/>
          <p:cNvSpPr>
            <a:spLocks noGrp="1"/>
          </p:cNvSpPr>
          <p:nvPr>
            <p:ph type="ftr" sz="quarter" idx="11"/>
          </p:nvPr>
        </p:nvSpPr>
        <p:spPr>
          <a:xfrm>
            <a:off x="1126816" y="6350264"/>
            <a:ext cx="7652368" cy="319096"/>
          </a:xfrm>
        </p:spPr>
        <p:txBody>
          <a:bodyPr/>
          <a:lstStyle>
            <a:lvl1pPr algn="ctr">
              <a:defRPr sz="800" i="0" spc="300"/>
            </a:lvl1pPr>
          </a:lstStyle>
          <a:p>
            <a:r>
              <a:rPr kumimoji="1" lang="en-US" altLang="ja-JP" dirty="0"/>
              <a:t>Copyright© 2020 Nikkei Business </a:t>
            </a:r>
            <a:r>
              <a:rPr kumimoji="1" lang="en-US" altLang="ja-JP" dirty="0" err="1"/>
              <a:t>Publications,Inc</a:t>
            </a:r>
            <a:r>
              <a:rPr kumimoji="1" lang="en-US" altLang="ja-JP" dirty="0"/>
              <a:t>. All rights reserved.</a:t>
            </a:r>
            <a:endParaRPr kumimoji="1" lang="ja-JP" altLang="en-US" dirty="0"/>
          </a:p>
        </p:txBody>
      </p:sp>
      <p:sp>
        <p:nvSpPr>
          <p:cNvPr id="5" name="Slide Number Placeholder 4"/>
          <p:cNvSpPr>
            <a:spLocks noGrp="1"/>
          </p:cNvSpPr>
          <p:nvPr>
            <p:ph type="sldNum" sz="quarter" idx="12"/>
          </p:nvPr>
        </p:nvSpPr>
        <p:spPr>
          <a:xfrm>
            <a:off x="9297856" y="6484694"/>
            <a:ext cx="307777" cy="184666"/>
          </a:xfrm>
        </p:spPr>
        <p:txBody>
          <a:bodyPr wrap="none">
            <a:spAutoFit/>
          </a:bodyPr>
          <a:lstStyle>
            <a:lvl1pPr>
              <a:defRPr i="1"/>
            </a:lvl1pPr>
          </a:lstStyle>
          <a:p>
            <a:fld id="{5EE0A3BD-3DA5-4991-ABDC-D838213B01CE}" type="slidenum">
              <a:rPr kumimoji="1" lang="ja-JP" altLang="en-US" smtClean="0"/>
              <a:pPr/>
              <a:t>‹#›</a:t>
            </a:fld>
            <a:endParaRPr kumimoji="1" lang="ja-JP" altLang="en-US"/>
          </a:p>
        </p:txBody>
      </p:sp>
      <p:cxnSp>
        <p:nvCxnSpPr>
          <p:cNvPr id="7" name="直線コネクタ 6">
            <a:extLst>
              <a:ext uri="{FF2B5EF4-FFF2-40B4-BE49-F238E27FC236}">
                <a16:creationId xmlns:a16="http://schemas.microsoft.com/office/drawing/2014/main" id="{0A1649AF-E5EE-4F39-9EB3-ADEFDC0C923C}"/>
              </a:ext>
            </a:extLst>
          </p:cNvPr>
          <p:cNvCxnSpPr/>
          <p:nvPr userDrawn="1"/>
        </p:nvCxnSpPr>
        <p:spPr>
          <a:xfrm>
            <a:off x="0" y="764704"/>
            <a:ext cx="9906000" cy="0"/>
          </a:xfrm>
          <a:prstGeom prst="line">
            <a:avLst/>
          </a:prstGeom>
          <a:ln w="15875">
            <a:solidFill>
              <a:schemeClr val="accent2"/>
            </a:solidFill>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0822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タイトルのみ">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126816" y="6350264"/>
            <a:ext cx="7652368" cy="319096"/>
          </a:xfrm>
        </p:spPr>
        <p:txBody>
          <a:bodyPr/>
          <a:lstStyle>
            <a:lvl1pPr algn="ctr">
              <a:defRPr sz="800" i="0" spc="300"/>
            </a:lvl1pPr>
          </a:lstStyle>
          <a:p>
            <a:r>
              <a:rPr kumimoji="1" lang="en-US" altLang="ja-JP" dirty="0"/>
              <a:t>Copyright© 2020 Nikkei Business </a:t>
            </a:r>
            <a:r>
              <a:rPr kumimoji="1" lang="en-US" altLang="ja-JP" dirty="0" err="1"/>
              <a:t>Publications,Inc</a:t>
            </a:r>
            <a:r>
              <a:rPr kumimoji="1" lang="en-US" altLang="ja-JP" dirty="0"/>
              <a:t>. All rights reserved.</a:t>
            </a:r>
            <a:endParaRPr kumimoji="1" lang="ja-JP" altLang="en-US" dirty="0"/>
          </a:p>
        </p:txBody>
      </p:sp>
      <p:sp>
        <p:nvSpPr>
          <p:cNvPr id="5" name="Slide Number Placeholder 4"/>
          <p:cNvSpPr>
            <a:spLocks noGrp="1"/>
          </p:cNvSpPr>
          <p:nvPr>
            <p:ph type="sldNum" sz="quarter" idx="12"/>
          </p:nvPr>
        </p:nvSpPr>
        <p:spPr>
          <a:xfrm>
            <a:off x="8913440" y="6350264"/>
            <a:ext cx="692193" cy="319096"/>
          </a:xfrm>
        </p:spPr>
        <p:txBody>
          <a:bodyPr/>
          <a:lstStyle>
            <a:lvl1pPr>
              <a:defRPr i="1"/>
            </a:lvl1pPr>
          </a:lstStyle>
          <a:p>
            <a:fld id="{5EE0A3BD-3DA5-4991-ABDC-D838213B01CE}" type="slidenum">
              <a:rPr kumimoji="1" lang="ja-JP" altLang="en-US" smtClean="0"/>
              <a:pPr/>
              <a:t>‹#›</a:t>
            </a:fld>
            <a:endParaRPr kumimoji="1" lang="ja-JP" altLang="en-US"/>
          </a:p>
        </p:txBody>
      </p:sp>
    </p:spTree>
    <p:extLst>
      <p:ext uri="{BB962C8B-B14F-4D97-AF65-F5344CB8AC3E}">
        <p14:creationId xmlns:p14="http://schemas.microsoft.com/office/powerpoint/2010/main" val="24814767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0367" y="260648"/>
            <a:ext cx="9305266" cy="412157"/>
          </a:xfrm>
          <a:prstGeom prst="rect">
            <a:avLst/>
          </a:prstGeom>
        </p:spPr>
        <p:txBody>
          <a:bodyPr vert="horz" lIns="0" tIns="0" rIns="0" bIns="0" rtlCol="0" anchor="ctr">
            <a:no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00367" y="836712"/>
            <a:ext cx="9305266" cy="5400600"/>
          </a:xfrm>
          <a:prstGeom prst="rect">
            <a:avLst/>
          </a:prstGeom>
        </p:spPr>
        <p:txBody>
          <a:bodyPr vert="horz" lIns="0" tIns="0" rIns="0" bIns="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5" name="Footer Placeholder 4"/>
          <p:cNvSpPr>
            <a:spLocks noGrp="1"/>
          </p:cNvSpPr>
          <p:nvPr>
            <p:ph type="ftr" sz="quarter" idx="3"/>
          </p:nvPr>
        </p:nvSpPr>
        <p:spPr>
          <a:xfrm>
            <a:off x="300367" y="6350264"/>
            <a:ext cx="6324271" cy="319096"/>
          </a:xfrm>
          <a:prstGeom prst="rect">
            <a:avLst/>
          </a:prstGeom>
        </p:spPr>
        <p:txBody>
          <a:bodyPr vert="horz" lIns="0" tIns="0" rIns="0" bIns="0" rtlCol="0" anchor="b"/>
          <a:lstStyle>
            <a:lvl1pPr algn="l">
              <a:defRPr sz="800" b="0" spc="300">
                <a:solidFill>
                  <a:schemeClr val="bg1">
                    <a:lumMod val="50000"/>
                  </a:schemeClr>
                </a:solidFill>
              </a:defRPr>
            </a:lvl1pPr>
          </a:lstStyle>
          <a:p>
            <a:r>
              <a:rPr kumimoji="1" lang="en-US" altLang="ja-JP" dirty="0"/>
              <a:t>Copyright© 2020 Nikkei Business </a:t>
            </a:r>
            <a:r>
              <a:rPr kumimoji="1" lang="en-US" altLang="ja-JP" dirty="0" err="1"/>
              <a:t>Publications,Inc</a:t>
            </a:r>
            <a:r>
              <a:rPr kumimoji="1" lang="en-US" altLang="ja-JP" dirty="0"/>
              <a:t>. All rights reserved.</a:t>
            </a:r>
            <a:endParaRPr kumimoji="1" lang="ja-JP" altLang="en-US" dirty="0"/>
          </a:p>
        </p:txBody>
      </p:sp>
      <p:sp>
        <p:nvSpPr>
          <p:cNvPr id="6" name="Slide Number Placeholder 5"/>
          <p:cNvSpPr>
            <a:spLocks noGrp="1"/>
          </p:cNvSpPr>
          <p:nvPr>
            <p:ph type="sldNum" sz="quarter" idx="4"/>
          </p:nvPr>
        </p:nvSpPr>
        <p:spPr>
          <a:xfrm>
            <a:off x="6996112" y="6350264"/>
            <a:ext cx="2609521" cy="319096"/>
          </a:xfrm>
          <a:prstGeom prst="rect">
            <a:avLst/>
          </a:prstGeom>
        </p:spPr>
        <p:txBody>
          <a:bodyPr vert="horz" lIns="0" tIns="0" rIns="0" bIns="0" rtlCol="0" anchor="b"/>
          <a:lstStyle>
            <a:lvl1pPr algn="r">
              <a:defRPr sz="1200" spc="300">
                <a:solidFill>
                  <a:schemeClr val="tx1"/>
                </a:solidFill>
              </a:defRPr>
            </a:lvl1pPr>
          </a:lstStyle>
          <a:p>
            <a:fld id="{5EE0A3BD-3DA5-4991-ABDC-D838213B01CE}" type="slidenum">
              <a:rPr kumimoji="1" lang="ja-JP" altLang="en-US" smtClean="0"/>
              <a:pPr/>
              <a:t>‹#›</a:t>
            </a:fld>
            <a:endParaRPr kumimoji="1" lang="ja-JP" altLang="en-US" dirty="0"/>
          </a:p>
        </p:txBody>
      </p:sp>
    </p:spTree>
    <p:extLst>
      <p:ext uri="{BB962C8B-B14F-4D97-AF65-F5344CB8AC3E}">
        <p14:creationId xmlns:p14="http://schemas.microsoft.com/office/powerpoint/2010/main" val="3097249268"/>
      </p:ext>
    </p:extLst>
  </p:cSld>
  <p:clrMap bg1="lt1" tx1="dk1" bg2="lt2" tx2="dk2" accent1="accent1" accent2="accent2" accent3="accent3" accent4="accent4" accent5="accent5" accent6="accent6" hlink="hlink" folHlink="folHlink"/>
  <p:sldLayoutIdLst>
    <p:sldLayoutId id="2147483657" r:id="rId1"/>
    <p:sldLayoutId id="2147483662" r:id="rId2"/>
    <p:sldLayoutId id="2147483665" r:id="rId3"/>
    <p:sldLayoutId id="2147483664" r:id="rId4"/>
  </p:sldLayoutIdLst>
  <p:hf hdr="0" dt="0"/>
  <p:txStyles>
    <p:titleStyle>
      <a:lvl1pPr algn="l" defTabSz="914400" rtl="0" eaLnBrk="1" latinLnBrk="0" hangingPunct="1">
        <a:lnSpc>
          <a:spcPct val="90000"/>
        </a:lnSpc>
        <a:spcBef>
          <a:spcPct val="0"/>
        </a:spcBef>
        <a:buNone/>
        <a:defRPr kumimoji="1" sz="2400" b="1" i="0" kern="1200" spc="3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1600" kern="1200" spc="3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14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200" kern="1200" spc="3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100" kern="1200" spc="3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100" kern="1200" spc="3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1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jpeg"/><Relationship Id="rId7"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jpeg"/><Relationship Id="rId4" Type="http://schemas.openxmlformats.org/officeDocument/2006/relationships/image" Target="../media/image39.png"/><Relationship Id="rId9" Type="http://schemas.openxmlformats.org/officeDocument/2006/relationships/image" Target="../media/image4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1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51.pn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54.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chart" Target="../charts/chart5.xml"/><Relationship Id="rId13"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chart" Target="../charts/chart4.xml"/><Relationship Id="rId12" Type="http://schemas.openxmlformats.org/officeDocument/2006/relationships/image" Target="../media/image9.pn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chart" Target="../charts/chart3.xml"/><Relationship Id="rId11" Type="http://schemas.openxmlformats.org/officeDocument/2006/relationships/image" Target="../media/image8.png"/><Relationship Id="rId5" Type="http://schemas.openxmlformats.org/officeDocument/2006/relationships/chart" Target="../charts/chart2.xml"/><Relationship Id="rId10"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chart" Target="../charts/chart6.xml"/><Relationship Id="rId1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1.jpe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19.jpeg"/><Relationship Id="rId5" Type="http://schemas.openxmlformats.org/officeDocument/2006/relationships/image" Target="../media/image14.png"/><Relationship Id="rId10" Type="http://schemas.microsoft.com/office/2007/relationships/hdphoto" Target="../media/hdphoto1.wdp"/><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2.png"/><Relationship Id="rId7"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jpg"/><Relationship Id="rId10" Type="http://schemas.openxmlformats.org/officeDocument/2006/relationships/image" Target="../media/image30.png"/><Relationship Id="rId4" Type="http://schemas.openxmlformats.org/officeDocument/2006/relationships/image" Target="../media/image24.jpg"/><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12.png"/><Relationship Id="rId7" Type="http://schemas.openxmlformats.org/officeDocument/2006/relationships/image" Target="../media/image35.png"/><Relationship Id="rId12"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4.png"/><Relationship Id="rId11" Type="http://schemas.openxmlformats.org/officeDocument/2006/relationships/image" Target="../media/image21.jpeg"/><Relationship Id="rId5" Type="http://schemas.openxmlformats.org/officeDocument/2006/relationships/image" Target="../media/image33.png"/><Relationship Id="rId10" Type="http://schemas.microsoft.com/office/2007/relationships/hdphoto" Target="../media/hdphoto1.wdp"/><Relationship Id="rId4" Type="http://schemas.openxmlformats.org/officeDocument/2006/relationships/image" Target="../media/image32.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C1DFC0C9-8E57-4B29-ABDC-65432A7EA495}"/>
              </a:ext>
            </a:extLst>
          </p:cNvPr>
          <p:cNvSpPr/>
          <p:nvPr/>
        </p:nvSpPr>
        <p:spPr>
          <a:xfrm>
            <a:off x="0" y="6295628"/>
            <a:ext cx="9906000" cy="562372"/>
          </a:xfrm>
          <a:prstGeom prst="rect">
            <a:avLst/>
          </a:prstGeom>
          <a:solidFill>
            <a:schemeClr val="accent2"/>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72000" numCol="1" spcCol="0" rtlCol="0" fromWordArt="0" anchor="t" anchorCtr="0" forceAA="0" compatLnSpc="1">
            <a:prstTxWarp prst="textNoShape">
              <a:avLst/>
            </a:prstTxWarp>
            <a:noAutofit/>
          </a:bodyPr>
          <a:lstStyle/>
          <a:p>
            <a:pPr algn="ctr">
              <a:lnSpc>
                <a:spcPct val="150000"/>
              </a:lnSpc>
            </a:pPr>
            <a:endParaRPr kumimoji="1" lang="ja-JP" altLang="en-US" sz="1200" b="1" spc="300" dirty="0">
              <a:solidFill>
                <a:schemeClr val="bg1"/>
              </a:solidFill>
            </a:endParaRPr>
          </a:p>
        </p:txBody>
      </p:sp>
      <p:sp>
        <p:nvSpPr>
          <p:cNvPr id="2" name="正方形/長方形 1">
            <a:extLst>
              <a:ext uri="{FF2B5EF4-FFF2-40B4-BE49-F238E27FC236}">
                <a16:creationId xmlns:a16="http://schemas.microsoft.com/office/drawing/2014/main" id="{F8B504B4-EEF0-498F-85A4-9968D2AB9704}"/>
              </a:ext>
            </a:extLst>
          </p:cNvPr>
          <p:cNvSpPr/>
          <p:nvPr/>
        </p:nvSpPr>
        <p:spPr>
          <a:xfrm>
            <a:off x="2372226" y="2276872"/>
            <a:ext cx="5161550" cy="487625"/>
          </a:xfrm>
          <a:prstGeom prst="rect">
            <a:avLst/>
          </a:prstGeom>
          <a:solidFill>
            <a:schemeClr val="accent2">
              <a:lumMod val="20000"/>
              <a:lumOff val="80000"/>
              <a:alpha val="7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72000" numCol="1" spcCol="0" rtlCol="0" fromWordArt="0" anchor="t" anchorCtr="0" forceAA="0" compatLnSpc="1">
            <a:prstTxWarp prst="textNoShape">
              <a:avLst/>
            </a:prstTxWarp>
            <a:spAutoFit/>
          </a:bodyPr>
          <a:lstStyle/>
          <a:p>
            <a:pPr algn="ctr">
              <a:lnSpc>
                <a:spcPct val="150000"/>
              </a:lnSpc>
            </a:pPr>
            <a:r>
              <a:rPr kumimoji="1" lang="ja-JP" altLang="en-US" sz="2000" b="1" spc="300" dirty="0">
                <a:solidFill>
                  <a:schemeClr val="tx1"/>
                </a:solidFill>
              </a:rPr>
              <a:t>世界一のチームは、きっと家族だ</a:t>
            </a:r>
          </a:p>
        </p:txBody>
      </p:sp>
      <p:sp>
        <p:nvSpPr>
          <p:cNvPr id="7" name="フッター プレースホルダー 3">
            <a:extLst>
              <a:ext uri="{FF2B5EF4-FFF2-40B4-BE49-F238E27FC236}">
                <a16:creationId xmlns:a16="http://schemas.microsoft.com/office/drawing/2014/main" id="{C7B68C5D-856D-4DDF-80D8-7BC9B4147EE7}"/>
              </a:ext>
            </a:extLst>
          </p:cNvPr>
          <p:cNvSpPr txBox="1">
            <a:spLocks/>
          </p:cNvSpPr>
          <p:nvPr/>
        </p:nvSpPr>
        <p:spPr>
          <a:xfrm>
            <a:off x="1810313" y="6525344"/>
            <a:ext cx="6285375" cy="138499"/>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en-US" altLang="ja-JP" sz="900" spc="300" dirty="0">
                <a:solidFill>
                  <a:schemeClr val="bg1"/>
                </a:solidFill>
              </a:rPr>
              <a:t>Copyright© 2020 Nikkei Business </a:t>
            </a:r>
            <a:r>
              <a:rPr kumimoji="1" lang="en-US" altLang="ja-JP" sz="900" spc="300" dirty="0" err="1">
                <a:solidFill>
                  <a:schemeClr val="bg1"/>
                </a:solidFill>
              </a:rPr>
              <a:t>Publications,Inc</a:t>
            </a:r>
            <a:r>
              <a:rPr kumimoji="1" lang="en-US" altLang="ja-JP" sz="900" spc="300" dirty="0">
                <a:solidFill>
                  <a:schemeClr val="bg1"/>
                </a:solidFill>
              </a:rPr>
              <a:t>. All rights reserved.</a:t>
            </a:r>
            <a:endParaRPr kumimoji="1" lang="ja-JP" altLang="en-US" sz="900" spc="300" dirty="0">
              <a:solidFill>
                <a:schemeClr val="bg1"/>
              </a:solidFill>
            </a:endParaRPr>
          </a:p>
        </p:txBody>
      </p:sp>
      <p:sp>
        <p:nvSpPr>
          <p:cNvPr id="6" name="テキスト ボックス 5">
            <a:extLst>
              <a:ext uri="{FF2B5EF4-FFF2-40B4-BE49-F238E27FC236}">
                <a16:creationId xmlns:a16="http://schemas.microsoft.com/office/drawing/2014/main" id="{EC0E988E-8E6B-420F-A612-D0DBABAAA5C6}"/>
              </a:ext>
            </a:extLst>
          </p:cNvPr>
          <p:cNvSpPr txBox="1"/>
          <p:nvPr/>
        </p:nvSpPr>
        <p:spPr>
          <a:xfrm>
            <a:off x="736300" y="1196752"/>
            <a:ext cx="8433398" cy="369332"/>
          </a:xfrm>
          <a:prstGeom prst="rect">
            <a:avLst/>
          </a:prstGeom>
          <a:noFill/>
        </p:spPr>
        <p:txBody>
          <a:bodyPr wrap="none" lIns="0" tIns="0" rIns="0" bIns="0" rtlCol="0">
            <a:spAutoFit/>
          </a:bodyPr>
          <a:lstStyle/>
          <a:p>
            <a:pPr algn="ctr"/>
            <a:r>
              <a:rPr kumimoji="1" lang="en-US" altLang="ja-JP" sz="2400" b="1" spc="300" dirty="0">
                <a:solidFill>
                  <a:schemeClr val="accent2"/>
                </a:solidFill>
              </a:rPr>
              <a:t>30-40</a:t>
            </a:r>
            <a:r>
              <a:rPr kumimoji="1" lang="ja-JP" altLang="en-US" sz="2400" b="1" spc="300" dirty="0">
                <a:solidFill>
                  <a:schemeClr val="accent2"/>
                </a:solidFill>
              </a:rPr>
              <a:t>代 働くママ＆パパに役立つノウハウ情報サイト</a:t>
            </a:r>
          </a:p>
        </p:txBody>
      </p:sp>
      <p:pic>
        <p:nvPicPr>
          <p:cNvPr id="10" name="図 9">
            <a:extLst>
              <a:ext uri="{FF2B5EF4-FFF2-40B4-BE49-F238E27FC236}">
                <a16:creationId xmlns:a16="http://schemas.microsoft.com/office/drawing/2014/main" id="{ECE942E4-D4C3-4A35-974E-D0E5E69933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2225" y="3140968"/>
            <a:ext cx="5161550" cy="955588"/>
          </a:xfrm>
          <a:prstGeom prst="rect">
            <a:avLst/>
          </a:prstGeom>
        </p:spPr>
      </p:pic>
      <p:sp>
        <p:nvSpPr>
          <p:cNvPr id="11" name="正方形/長方形 10">
            <a:extLst>
              <a:ext uri="{FF2B5EF4-FFF2-40B4-BE49-F238E27FC236}">
                <a16:creationId xmlns:a16="http://schemas.microsoft.com/office/drawing/2014/main" id="{483687B7-9EB1-4B61-AF1B-C82465FF6507}"/>
              </a:ext>
            </a:extLst>
          </p:cNvPr>
          <p:cNvSpPr/>
          <p:nvPr/>
        </p:nvSpPr>
        <p:spPr>
          <a:xfrm>
            <a:off x="-6286" y="6086082"/>
            <a:ext cx="9906000" cy="94687"/>
          </a:xfrm>
          <a:prstGeom prst="rect">
            <a:avLst/>
          </a:prstGeom>
          <a:solidFill>
            <a:schemeClr val="accent2"/>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72000" numCol="1" spcCol="0" rtlCol="0" fromWordArt="0" anchor="t" anchorCtr="0" forceAA="0" compatLnSpc="1">
            <a:prstTxWarp prst="textNoShape">
              <a:avLst/>
            </a:prstTxWarp>
            <a:noAutofit/>
          </a:bodyPr>
          <a:lstStyle/>
          <a:p>
            <a:pPr algn="ctr">
              <a:lnSpc>
                <a:spcPct val="150000"/>
              </a:lnSpc>
            </a:pPr>
            <a:endParaRPr kumimoji="1" lang="ja-JP" altLang="en-US" sz="1200" b="1" spc="300" dirty="0">
              <a:solidFill>
                <a:schemeClr val="bg1"/>
              </a:solidFill>
            </a:endParaRPr>
          </a:p>
        </p:txBody>
      </p:sp>
      <p:sp>
        <p:nvSpPr>
          <p:cNvPr id="4" name="テキスト ボックス 3">
            <a:extLst>
              <a:ext uri="{FF2B5EF4-FFF2-40B4-BE49-F238E27FC236}">
                <a16:creationId xmlns:a16="http://schemas.microsoft.com/office/drawing/2014/main" id="{53B1EBB3-FF86-403F-B8BE-3433E85E4B44}"/>
              </a:ext>
            </a:extLst>
          </p:cNvPr>
          <p:cNvSpPr txBox="1"/>
          <p:nvPr/>
        </p:nvSpPr>
        <p:spPr bwMode="auto">
          <a:xfrm>
            <a:off x="3909507" y="5003884"/>
            <a:ext cx="2014975" cy="369332"/>
          </a:xfrm>
          <a:prstGeom prst="rect">
            <a:avLst/>
          </a:prstGeom>
          <a:noFill/>
          <a:ln w="9525">
            <a:noFill/>
            <a:miter lim="800000"/>
            <a:headEnd/>
            <a:tailEnd/>
          </a:ln>
          <a:effectLst/>
        </p:spPr>
        <p:txBody>
          <a:bodyPr wrap="none" lIns="0" tIns="0" rIns="0" bIns="0" rtlCol="0">
            <a:spAutoFit/>
          </a:bodyPr>
          <a:lstStyle/>
          <a:p>
            <a:pPr algn="ctr"/>
            <a:r>
              <a:rPr kumimoji="1" lang="en-US" altLang="ja-JP" sz="2400" b="1" spc="300" dirty="0">
                <a:latin typeface="+mn-ea"/>
                <a:cs typeface="メイリオ" pitchFamily="50" charset="-128"/>
              </a:rPr>
              <a:t>2020.10-12</a:t>
            </a:r>
            <a:endParaRPr kumimoji="1" lang="ja-JP" altLang="en-US" sz="2400" b="1" spc="300" dirty="0">
              <a:latin typeface="+mn-ea"/>
              <a:cs typeface="メイリオ" pitchFamily="50" charset="-128"/>
            </a:endParaRPr>
          </a:p>
        </p:txBody>
      </p:sp>
    </p:spTree>
    <p:extLst>
      <p:ext uri="{BB962C8B-B14F-4D97-AF65-F5344CB8AC3E}">
        <p14:creationId xmlns:p14="http://schemas.microsoft.com/office/powerpoint/2010/main" val="2758625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8E7567-B0C1-4FED-80A5-5A37CB93C63C}"/>
              </a:ext>
            </a:extLst>
          </p:cNvPr>
          <p:cNvSpPr>
            <a:spLocks noGrp="1"/>
          </p:cNvSpPr>
          <p:nvPr>
            <p:ph type="title"/>
          </p:nvPr>
        </p:nvSpPr>
        <p:spPr/>
        <p:txBody>
          <a:bodyPr/>
          <a:lstStyle/>
          <a:p>
            <a:r>
              <a:rPr lang="ja-JP" altLang="en-US" dirty="0"/>
              <a:t>ネイティブタイアップ：料金表</a:t>
            </a:r>
            <a:endParaRPr kumimoji="1" lang="ja-JP" altLang="en-US" dirty="0"/>
          </a:p>
        </p:txBody>
      </p:sp>
      <p:sp>
        <p:nvSpPr>
          <p:cNvPr id="3" name="スライド番号プレースホルダー 2">
            <a:extLst>
              <a:ext uri="{FF2B5EF4-FFF2-40B4-BE49-F238E27FC236}">
                <a16:creationId xmlns:a16="http://schemas.microsoft.com/office/drawing/2014/main" id="{FE97EF0F-312C-4912-A4F7-4D155AF97738}"/>
              </a:ext>
            </a:extLst>
          </p:cNvPr>
          <p:cNvSpPr>
            <a:spLocks noGrp="1"/>
          </p:cNvSpPr>
          <p:nvPr>
            <p:ph type="sldNum" sz="quarter" idx="12"/>
          </p:nvPr>
        </p:nvSpPr>
        <p:spPr/>
        <p:txBody>
          <a:bodyPr/>
          <a:lstStyle/>
          <a:p>
            <a:fld id="{5EE0A3BD-3DA5-4991-ABDC-D838213B01CE}" type="slidenum">
              <a:rPr kumimoji="1" lang="ja-JP" altLang="en-US" smtClean="0"/>
              <a:pPr/>
              <a:t>9</a:t>
            </a:fld>
            <a:endParaRPr kumimoji="1" lang="ja-JP" altLang="en-US" dirty="0"/>
          </a:p>
        </p:txBody>
      </p:sp>
      <p:sp>
        <p:nvSpPr>
          <p:cNvPr id="6" name="テキスト ボックス 5">
            <a:extLst>
              <a:ext uri="{FF2B5EF4-FFF2-40B4-BE49-F238E27FC236}">
                <a16:creationId xmlns:a16="http://schemas.microsoft.com/office/drawing/2014/main" id="{5207D1AA-505D-497A-971B-4F22B7A3E0EF}"/>
              </a:ext>
            </a:extLst>
          </p:cNvPr>
          <p:cNvSpPr txBox="1"/>
          <p:nvPr/>
        </p:nvSpPr>
        <p:spPr>
          <a:xfrm>
            <a:off x="300367" y="908720"/>
            <a:ext cx="9305266" cy="5324535"/>
          </a:xfrm>
          <a:prstGeom prst="rect">
            <a:avLst/>
          </a:prstGeom>
          <a:noFill/>
        </p:spPr>
        <p:txBody>
          <a:bodyPr wrap="square" lIns="0" tIns="0" rIns="0" bIns="0" rtlCol="0">
            <a:spAutoFit/>
          </a:bodyPr>
          <a:lstStyle/>
          <a:p>
            <a:r>
              <a:rPr kumimoji="1" lang="ja-JP" altLang="en-US" sz="1600" b="1" u="sng" dirty="0">
                <a:cs typeface="メイリオ" panose="020B0604030504040204" pitchFamily="50" charset="-128"/>
              </a:rPr>
              <a:t>■ネイティブ広告</a:t>
            </a:r>
            <a:endParaRPr lang="en-US" altLang="ja-JP" sz="1600" b="1" u="sng" dirty="0">
              <a:cs typeface="メイリオ" panose="020B0604030504040204" pitchFamily="50" charset="-128"/>
            </a:endParaRPr>
          </a:p>
          <a:p>
            <a:r>
              <a:rPr lang="ja-JP" altLang="en-US" sz="1400" dirty="0">
                <a:cs typeface="メイリオ" panose="020B0604030504040204" pitchFamily="50" charset="-128"/>
              </a:rPr>
              <a:t>＜費用＞</a:t>
            </a:r>
            <a:endParaRPr lang="en-US" altLang="ja-JP" sz="1400" dirty="0">
              <a:cs typeface="メイリオ" panose="020B0604030504040204" pitchFamily="50" charset="-128"/>
            </a:endParaRPr>
          </a:p>
          <a:p>
            <a:r>
              <a:rPr kumimoji="1" lang="en-US" altLang="ja-JP" sz="1400" dirty="0">
                <a:cs typeface="メイリオ" panose="020B0604030504040204" pitchFamily="50" charset="-128"/>
              </a:rPr>
              <a:t> 1</a:t>
            </a:r>
            <a:r>
              <a:rPr kumimoji="1" lang="ja-JP" altLang="en-US" sz="1400" dirty="0">
                <a:cs typeface="メイリオ" panose="020B0604030504040204" pitchFamily="50" charset="-128"/>
              </a:rPr>
              <a:t>回：  </a:t>
            </a:r>
            <a:r>
              <a:rPr kumimoji="1" lang="en-US" altLang="ja-JP" sz="1400" dirty="0">
                <a:cs typeface="メイリオ" panose="020B0604030504040204" pitchFamily="50" charset="-128"/>
              </a:rPr>
              <a:t>2,000,000</a:t>
            </a:r>
            <a:r>
              <a:rPr kumimoji="1" lang="ja-JP" altLang="en-US" sz="1400" dirty="0">
                <a:cs typeface="メイリオ" panose="020B0604030504040204" pitchFamily="50" charset="-128"/>
              </a:rPr>
              <a:t>円（掲載費： </a:t>
            </a:r>
            <a:r>
              <a:rPr lang="en-US" altLang="ja-JP" sz="1400" dirty="0">
                <a:cs typeface="メイリオ" panose="020B0604030504040204" pitchFamily="50" charset="-128"/>
              </a:rPr>
              <a:t>1</a:t>
            </a:r>
            <a:r>
              <a:rPr kumimoji="1" lang="en-US" altLang="ja-JP" sz="1400" dirty="0">
                <a:cs typeface="メイリオ" panose="020B0604030504040204" pitchFamily="50" charset="-128"/>
              </a:rPr>
              <a:t>,500,000</a:t>
            </a:r>
            <a:r>
              <a:rPr kumimoji="1" lang="ja-JP" altLang="en-US" sz="1400" dirty="0">
                <a:cs typeface="メイリオ" panose="020B0604030504040204" pitchFamily="50" charset="-128"/>
              </a:rPr>
              <a:t>円</a:t>
            </a:r>
            <a:r>
              <a:rPr kumimoji="1" lang="en-US" altLang="ja-JP" sz="1400" dirty="0">
                <a:cs typeface="メイリオ" panose="020B0604030504040204" pitchFamily="50" charset="-128"/>
              </a:rPr>
              <a:t>/1</a:t>
            </a:r>
            <a:r>
              <a:rPr lang="ja-JP" altLang="en-US" sz="1400" dirty="0">
                <a:cs typeface="メイリオ" panose="020B0604030504040204" pitchFamily="50" charset="-128"/>
              </a:rPr>
              <a:t>回</a:t>
            </a:r>
            <a:r>
              <a:rPr kumimoji="1" lang="ja-JP" altLang="en-US" sz="1400" dirty="0">
                <a:cs typeface="メイリオ" panose="020B0604030504040204" pitchFamily="50" charset="-128"/>
              </a:rPr>
              <a:t> 　  </a:t>
            </a:r>
            <a:r>
              <a:rPr lang="ja-JP" altLang="en-US" sz="1400" dirty="0">
                <a:cs typeface="メイリオ" panose="020B0604030504040204" pitchFamily="50" charset="-128"/>
              </a:rPr>
              <a:t>制作費：   </a:t>
            </a:r>
            <a:r>
              <a:rPr lang="en-US" altLang="ja-JP" sz="1400" dirty="0">
                <a:cs typeface="メイリオ" panose="020B0604030504040204" pitchFamily="50" charset="-128"/>
              </a:rPr>
              <a:t>500,000</a:t>
            </a:r>
            <a:r>
              <a:rPr lang="ja-JP" altLang="en-US" sz="1400" dirty="0">
                <a:cs typeface="メイリオ" panose="020B0604030504040204" pitchFamily="50" charset="-128"/>
              </a:rPr>
              <a:t>円</a:t>
            </a:r>
            <a:r>
              <a:rPr lang="en-US" altLang="ja-JP" sz="1400" dirty="0">
                <a:cs typeface="メイリオ" panose="020B0604030504040204" pitchFamily="50" charset="-128"/>
              </a:rPr>
              <a:t>/1</a:t>
            </a:r>
            <a:r>
              <a:rPr lang="ja-JP" altLang="en-US" sz="1400" dirty="0">
                <a:cs typeface="メイリオ" panose="020B0604030504040204" pitchFamily="50" charset="-128"/>
              </a:rPr>
              <a:t>回）</a:t>
            </a:r>
            <a:endParaRPr kumimoji="1" lang="en-US" altLang="ja-JP" sz="1400" dirty="0">
              <a:cs typeface="メイリオ" panose="020B0604030504040204" pitchFamily="50" charset="-128"/>
            </a:endParaRPr>
          </a:p>
          <a:p>
            <a:r>
              <a:rPr lang="en-US" altLang="ja-JP" sz="1400" dirty="0">
                <a:cs typeface="メイリオ" panose="020B0604030504040204" pitchFamily="50" charset="-128"/>
              </a:rPr>
              <a:t> 3</a:t>
            </a:r>
            <a:r>
              <a:rPr lang="ja-JP" altLang="en-US" sz="1400" dirty="0">
                <a:cs typeface="メイリオ" panose="020B0604030504040204" pitchFamily="50" charset="-128"/>
              </a:rPr>
              <a:t>回：  </a:t>
            </a:r>
            <a:r>
              <a:rPr lang="en-US" altLang="ja-JP" sz="1400" dirty="0">
                <a:cs typeface="メイリオ" panose="020B0604030504040204" pitchFamily="50" charset="-128"/>
              </a:rPr>
              <a:t>4,500,000</a:t>
            </a:r>
            <a:r>
              <a:rPr lang="ja-JP" altLang="en-US" sz="1400" dirty="0">
                <a:cs typeface="メイリオ" panose="020B0604030504040204" pitchFamily="50" charset="-128"/>
              </a:rPr>
              <a:t>円（掲載費： </a:t>
            </a:r>
            <a:r>
              <a:rPr lang="en-US" altLang="ja-JP" sz="1400" dirty="0">
                <a:cs typeface="メイリオ" panose="020B0604030504040204" pitchFamily="50" charset="-128"/>
              </a:rPr>
              <a:t>3,500,000</a:t>
            </a:r>
            <a:r>
              <a:rPr lang="ja-JP" altLang="en-US" sz="1400" dirty="0">
                <a:cs typeface="メイリオ" panose="020B0604030504040204" pitchFamily="50" charset="-128"/>
              </a:rPr>
              <a:t>円</a:t>
            </a:r>
            <a:r>
              <a:rPr lang="en-US" altLang="ja-JP" sz="1400" dirty="0">
                <a:cs typeface="メイリオ" panose="020B0604030504040204" pitchFamily="50" charset="-128"/>
              </a:rPr>
              <a:t>/3</a:t>
            </a:r>
            <a:r>
              <a:rPr lang="ja-JP" altLang="en-US" sz="1400" dirty="0">
                <a:cs typeface="メイリオ" panose="020B0604030504040204" pitchFamily="50" charset="-128"/>
              </a:rPr>
              <a:t>回　   制作費：</a:t>
            </a:r>
            <a:r>
              <a:rPr lang="en-US" altLang="ja-JP" sz="1400" dirty="0">
                <a:cs typeface="メイリオ" panose="020B0604030504040204" pitchFamily="50" charset="-128"/>
              </a:rPr>
              <a:t>1,000,000</a:t>
            </a:r>
            <a:r>
              <a:rPr lang="ja-JP" altLang="en-US" sz="1400" dirty="0">
                <a:cs typeface="メイリオ" panose="020B0604030504040204" pitchFamily="50" charset="-128"/>
              </a:rPr>
              <a:t>円</a:t>
            </a:r>
            <a:r>
              <a:rPr lang="en-US" altLang="ja-JP" sz="1400" dirty="0">
                <a:cs typeface="メイリオ" panose="020B0604030504040204" pitchFamily="50" charset="-128"/>
              </a:rPr>
              <a:t>/3</a:t>
            </a:r>
            <a:r>
              <a:rPr lang="ja-JP" altLang="en-US" sz="1400" dirty="0">
                <a:cs typeface="メイリオ" panose="020B0604030504040204" pitchFamily="50" charset="-128"/>
              </a:rPr>
              <a:t>回）</a:t>
            </a:r>
            <a:endParaRPr lang="en-US" altLang="ja-JP" sz="1400" dirty="0">
              <a:cs typeface="メイリオ" panose="020B0604030504040204" pitchFamily="50" charset="-128"/>
            </a:endParaRPr>
          </a:p>
          <a:p>
            <a:r>
              <a:rPr lang="en-US" altLang="ja-JP" sz="1400" dirty="0">
                <a:cs typeface="メイリオ" panose="020B0604030504040204" pitchFamily="50" charset="-128"/>
              </a:rPr>
              <a:t> 6</a:t>
            </a:r>
            <a:r>
              <a:rPr lang="ja-JP" altLang="en-US" sz="1400" dirty="0">
                <a:cs typeface="メイリオ" panose="020B0604030504040204" pitchFamily="50" charset="-128"/>
              </a:rPr>
              <a:t>回：  </a:t>
            </a:r>
            <a:r>
              <a:rPr lang="en-US" altLang="ja-JP" sz="1400" dirty="0">
                <a:cs typeface="メイリオ" panose="020B0604030504040204" pitchFamily="50" charset="-128"/>
              </a:rPr>
              <a:t>8,500,000</a:t>
            </a:r>
            <a:r>
              <a:rPr lang="ja-JP" altLang="en-US" sz="1400" dirty="0">
                <a:cs typeface="メイリオ" panose="020B0604030504040204" pitchFamily="50" charset="-128"/>
              </a:rPr>
              <a:t>円（掲載費： </a:t>
            </a:r>
            <a:r>
              <a:rPr lang="en-US" altLang="ja-JP" sz="1400" dirty="0">
                <a:cs typeface="メイリオ" panose="020B0604030504040204" pitchFamily="50" charset="-128"/>
              </a:rPr>
              <a:t>6,500,000</a:t>
            </a:r>
            <a:r>
              <a:rPr lang="ja-JP" altLang="en-US" sz="1400" dirty="0">
                <a:cs typeface="メイリオ" panose="020B0604030504040204" pitchFamily="50" charset="-128"/>
              </a:rPr>
              <a:t>円</a:t>
            </a:r>
            <a:r>
              <a:rPr lang="en-US" altLang="ja-JP" sz="1400" dirty="0">
                <a:cs typeface="メイリオ" panose="020B0604030504040204" pitchFamily="50" charset="-128"/>
              </a:rPr>
              <a:t>/6</a:t>
            </a:r>
            <a:r>
              <a:rPr lang="ja-JP" altLang="en-US" sz="1400" dirty="0">
                <a:cs typeface="メイリオ" panose="020B0604030504040204" pitchFamily="50" charset="-128"/>
              </a:rPr>
              <a:t>回　   制作費：</a:t>
            </a:r>
            <a:r>
              <a:rPr lang="en-US" altLang="ja-JP" sz="1400" dirty="0">
                <a:cs typeface="メイリオ" panose="020B0604030504040204" pitchFamily="50" charset="-128"/>
              </a:rPr>
              <a:t>2,000,000</a:t>
            </a:r>
            <a:r>
              <a:rPr lang="ja-JP" altLang="en-US" sz="1400" dirty="0">
                <a:cs typeface="メイリオ" panose="020B0604030504040204" pitchFamily="50" charset="-128"/>
              </a:rPr>
              <a:t>円</a:t>
            </a:r>
            <a:r>
              <a:rPr lang="en-US" altLang="ja-JP" sz="1400" dirty="0">
                <a:cs typeface="メイリオ" panose="020B0604030504040204" pitchFamily="50" charset="-128"/>
              </a:rPr>
              <a:t>/6</a:t>
            </a:r>
            <a:r>
              <a:rPr lang="ja-JP" altLang="en-US" sz="1400" dirty="0">
                <a:cs typeface="メイリオ" panose="020B0604030504040204" pitchFamily="50" charset="-128"/>
              </a:rPr>
              <a:t>回）</a:t>
            </a:r>
            <a:endParaRPr lang="en-US" altLang="ja-JP" sz="1400" dirty="0">
              <a:cs typeface="メイリオ" panose="020B0604030504040204" pitchFamily="50" charset="-128"/>
            </a:endParaRPr>
          </a:p>
          <a:p>
            <a:r>
              <a:rPr lang="en-US" altLang="ja-JP" sz="1400" dirty="0">
                <a:cs typeface="メイリオ" panose="020B0604030504040204" pitchFamily="50" charset="-128"/>
              </a:rPr>
              <a:t>※</a:t>
            </a:r>
            <a:r>
              <a:rPr lang="ja-JP" altLang="en-US" sz="1400" dirty="0">
                <a:cs typeface="メイリオ" panose="020B0604030504040204" pitchFamily="50" charset="-128"/>
              </a:rPr>
              <a:t>制作費には取材・執筆・撮影費が含まれます。著名人起用、遠方取材の場合は別途お見積りとなります。</a:t>
            </a:r>
            <a:endParaRPr lang="en-US" altLang="ja-JP" sz="1400" dirty="0">
              <a:cs typeface="メイリオ" panose="020B0604030504040204" pitchFamily="50" charset="-128"/>
            </a:endParaRPr>
          </a:p>
          <a:p>
            <a:endParaRPr lang="en-US" altLang="ja-JP" sz="1400" dirty="0">
              <a:cs typeface="メイリオ" panose="020B0604030504040204" pitchFamily="50" charset="-128"/>
            </a:endParaRPr>
          </a:p>
          <a:p>
            <a:r>
              <a:rPr lang="ja-JP" altLang="en-US" sz="1400" dirty="0">
                <a:cs typeface="メイリオ" panose="020B0604030504040204" pitchFamily="50" charset="-128"/>
              </a:rPr>
              <a:t>◆雑誌タイアップ流用料金：</a:t>
            </a:r>
            <a:r>
              <a:rPr lang="en-US" altLang="ja-JP" sz="1400" dirty="0">
                <a:cs typeface="メイリオ" panose="020B0604030504040204" pitchFamily="50" charset="-128"/>
              </a:rPr>
              <a:t>1,300,000</a:t>
            </a:r>
            <a:r>
              <a:rPr lang="ja-JP" altLang="en-US" sz="1400" dirty="0">
                <a:cs typeface="メイリオ" panose="020B0604030504040204" pitchFamily="50" charset="-128"/>
              </a:rPr>
              <a:t>円（掲載費：</a:t>
            </a:r>
            <a:r>
              <a:rPr lang="en-US" altLang="ja-JP" sz="1400" dirty="0">
                <a:cs typeface="メイリオ" panose="020B0604030504040204" pitchFamily="50" charset="-128"/>
              </a:rPr>
              <a:t>1,000,000</a:t>
            </a:r>
            <a:r>
              <a:rPr lang="ja-JP" altLang="en-US" sz="1400" dirty="0">
                <a:cs typeface="メイリオ" panose="020B0604030504040204" pitchFamily="50" charset="-128"/>
              </a:rPr>
              <a:t>円＋制作費：</a:t>
            </a:r>
            <a:r>
              <a:rPr lang="en-US" altLang="ja-JP" sz="1400" dirty="0">
                <a:cs typeface="メイリオ" panose="020B0604030504040204" pitchFamily="50" charset="-128"/>
              </a:rPr>
              <a:t>300,000</a:t>
            </a:r>
            <a:r>
              <a:rPr lang="ja-JP" altLang="en-US" sz="1400" dirty="0">
                <a:cs typeface="メイリオ" panose="020B0604030504040204" pitchFamily="50" charset="-128"/>
              </a:rPr>
              <a:t>円）</a:t>
            </a:r>
            <a:endParaRPr lang="en-US" altLang="ja-JP" sz="1400" dirty="0">
              <a:cs typeface="メイリオ" panose="020B0604030504040204" pitchFamily="50" charset="-128"/>
            </a:endParaRPr>
          </a:p>
          <a:p>
            <a:endParaRPr lang="en-US" altLang="ja-JP" sz="1400" dirty="0">
              <a:cs typeface="メイリオ" panose="020B0604030504040204" pitchFamily="50" charset="-128"/>
            </a:endParaRPr>
          </a:p>
          <a:p>
            <a:r>
              <a:rPr lang="ja-JP" altLang="en-US" sz="1600" b="1" u="sng" dirty="0">
                <a:cs typeface="メイリオ" panose="020B0604030504040204" pitchFamily="50" charset="-128"/>
              </a:rPr>
              <a:t>■企業</a:t>
            </a:r>
            <a:r>
              <a:rPr lang="en-US" altLang="ja-JP" sz="1600" b="1" u="sng" dirty="0">
                <a:cs typeface="メイリオ" panose="020B0604030504040204" pitchFamily="50" charset="-128"/>
              </a:rPr>
              <a:t>HP</a:t>
            </a:r>
            <a:r>
              <a:rPr lang="ja-JP" altLang="en-US" sz="1600" b="1" u="sng" dirty="0">
                <a:cs typeface="メイリオ" panose="020B0604030504040204" pitchFamily="50" charset="-128"/>
              </a:rPr>
              <a:t>への</a:t>
            </a:r>
            <a:r>
              <a:rPr lang="en-US" altLang="ja-JP" sz="1600" b="1" u="sng" dirty="0">
                <a:cs typeface="メイリオ" panose="020B0604030504040204" pitchFamily="50" charset="-128"/>
              </a:rPr>
              <a:t>2</a:t>
            </a:r>
            <a:r>
              <a:rPr lang="ja-JP" altLang="en-US" sz="1600" b="1" u="sng" dirty="0">
                <a:cs typeface="メイリオ" panose="020B0604030504040204" pitchFamily="50" charset="-128"/>
              </a:rPr>
              <a:t>次利用（テキスト・写真・作図データ納品）利用期間</a:t>
            </a:r>
            <a:r>
              <a:rPr lang="en-US" altLang="ja-JP" sz="1600" b="1" u="sng" dirty="0">
                <a:cs typeface="メイリオ" panose="020B0604030504040204" pitchFamily="50" charset="-128"/>
              </a:rPr>
              <a:t>1</a:t>
            </a:r>
            <a:r>
              <a:rPr lang="ja-JP" altLang="en-US" sz="1600" b="1" u="sng" dirty="0">
                <a:cs typeface="メイリオ" panose="020B0604030504040204" pitchFamily="50" charset="-128"/>
              </a:rPr>
              <a:t>年間</a:t>
            </a:r>
            <a:endParaRPr lang="en-US" altLang="ja-JP" sz="1600" b="1" u="sng" dirty="0">
              <a:cs typeface="メイリオ" panose="020B0604030504040204" pitchFamily="50" charset="-128"/>
            </a:endParaRPr>
          </a:p>
          <a:p>
            <a:r>
              <a:rPr lang="ja-JP" altLang="en-US" sz="1400" dirty="0">
                <a:cs typeface="メイリオ" panose="020B0604030504040204" pitchFamily="50" charset="-128"/>
              </a:rPr>
              <a:t>＜費用＞制作費の</a:t>
            </a:r>
            <a:r>
              <a:rPr lang="en-US" altLang="ja-JP" sz="1400" dirty="0">
                <a:cs typeface="メイリオ" panose="020B0604030504040204" pitchFamily="50" charset="-128"/>
              </a:rPr>
              <a:t>50</a:t>
            </a:r>
            <a:r>
              <a:rPr lang="ja-JP" altLang="en-US" sz="1400" dirty="0">
                <a:cs typeface="メイリオ" panose="020B0604030504040204" pitchFamily="50" charset="-128"/>
              </a:rPr>
              <a:t>％～　</a:t>
            </a:r>
            <a:r>
              <a:rPr lang="en-US" altLang="ja-JP" sz="1400" dirty="0">
                <a:cs typeface="メイリオ" panose="020B0604030504040204" pitchFamily="50" charset="-128"/>
              </a:rPr>
              <a:t>※</a:t>
            </a:r>
            <a:r>
              <a:rPr lang="ja-JP" altLang="en-US" sz="1400" dirty="0">
                <a:cs typeface="メイリオ" panose="020B0604030504040204" pitchFamily="50" charset="-128"/>
              </a:rPr>
              <a:t>著名人出演の場合は別途お見積りとなります。</a:t>
            </a:r>
            <a:endParaRPr lang="en-US" altLang="ja-JP" sz="1400" dirty="0">
              <a:cs typeface="メイリオ" panose="020B0604030504040204" pitchFamily="50" charset="-128"/>
            </a:endParaRPr>
          </a:p>
          <a:p>
            <a:endParaRPr lang="en-US" altLang="ja-JP" sz="1400" dirty="0">
              <a:cs typeface="メイリオ" panose="020B0604030504040204" pitchFamily="50" charset="-128"/>
            </a:endParaRPr>
          </a:p>
          <a:p>
            <a:r>
              <a:rPr lang="ja-JP" altLang="en-US" sz="1600" b="1" u="sng" dirty="0">
                <a:cs typeface="メイリオ" panose="020B0604030504040204" pitchFamily="50" charset="-128"/>
              </a:rPr>
              <a:t>■ブースト（追加誘導）</a:t>
            </a:r>
            <a:endParaRPr lang="en-US" altLang="ja-JP" sz="1600" b="1" u="sng" dirty="0">
              <a:cs typeface="メイリオ" panose="020B0604030504040204" pitchFamily="50" charset="-128"/>
            </a:endParaRPr>
          </a:p>
          <a:p>
            <a:r>
              <a:rPr lang="ja-JP" altLang="en-US" sz="1400" dirty="0">
                <a:cs typeface="メイリオ" panose="020B0604030504040204" pitchFamily="50" charset="-128"/>
              </a:rPr>
              <a:t>オプションでタイアップへの追加誘導の実施も可能です。詳細はお問い合わせください。</a:t>
            </a:r>
            <a:endParaRPr lang="en-US" altLang="ja-JP" sz="1400" dirty="0">
              <a:cs typeface="メイリオ" panose="020B0604030504040204" pitchFamily="50" charset="-128"/>
            </a:endParaRPr>
          </a:p>
          <a:p>
            <a:endParaRPr lang="en-US" altLang="ja-JP" sz="1400" dirty="0">
              <a:cs typeface="メイリオ" panose="020B0604030504040204" pitchFamily="50" charset="-128"/>
            </a:endParaRPr>
          </a:p>
          <a:p>
            <a:r>
              <a:rPr lang="ja-JP" altLang="en-US" sz="1600" b="1" u="sng" dirty="0">
                <a:cs typeface="メイリオ" panose="020B0604030504040204" pitchFamily="50" charset="-128"/>
              </a:rPr>
              <a:t>■座談会費用</a:t>
            </a:r>
            <a:r>
              <a:rPr lang="en-US" altLang="ja-JP" sz="1400" u="sng" dirty="0">
                <a:cs typeface="メイリオ" panose="020B0604030504040204" pitchFamily="50" charset="-128"/>
              </a:rPr>
              <a:t>※</a:t>
            </a:r>
            <a:r>
              <a:rPr lang="ja-JP" altLang="en-US" sz="1400" u="sng" dirty="0">
                <a:cs typeface="メイリオ" panose="020B0604030504040204" pitchFamily="50" charset="-128"/>
              </a:rPr>
              <a:t>人数はご相談</a:t>
            </a:r>
            <a:endParaRPr lang="en-US" altLang="ja-JP" sz="1400" u="sng" dirty="0">
              <a:cs typeface="メイリオ" panose="020B0604030504040204" pitchFamily="50" charset="-128"/>
            </a:endParaRPr>
          </a:p>
          <a:p>
            <a:r>
              <a:rPr lang="ja-JP" altLang="en-US" sz="1400" dirty="0">
                <a:cs typeface="メイリオ" panose="020B0604030504040204" pitchFamily="50" charset="-128"/>
              </a:rPr>
              <a:t>・メールマガジンでの募集告知</a:t>
            </a:r>
            <a:endParaRPr lang="en-US" altLang="ja-JP" sz="1400" dirty="0">
              <a:cs typeface="メイリオ" panose="020B0604030504040204" pitchFamily="50" charset="-128"/>
            </a:endParaRPr>
          </a:p>
          <a:p>
            <a:r>
              <a:rPr lang="ja-JP" altLang="en-US" sz="1400" dirty="0">
                <a:cs typeface="メイリオ" panose="020B0604030504040204" pitchFamily="50" charset="-128"/>
              </a:rPr>
              <a:t>・参加者管理</a:t>
            </a:r>
            <a:endParaRPr lang="en-US" altLang="ja-JP" sz="1400" dirty="0">
              <a:cs typeface="メイリオ" panose="020B0604030504040204" pitchFamily="50" charset="-128"/>
            </a:endParaRPr>
          </a:p>
          <a:p>
            <a:r>
              <a:rPr lang="ja-JP" altLang="en-US" sz="1400" dirty="0">
                <a:cs typeface="メイリオ" panose="020B0604030504040204" pitchFamily="50" charset="-128"/>
              </a:rPr>
              <a:t>・会場は</a:t>
            </a:r>
            <a:r>
              <a:rPr lang="en-US" altLang="ja-JP" sz="1400" dirty="0">
                <a:cs typeface="メイリオ" panose="020B0604030504040204" pitchFamily="50" charset="-128"/>
              </a:rPr>
              <a:t>BP</a:t>
            </a:r>
            <a:r>
              <a:rPr lang="ja-JP" altLang="en-US" sz="1400" dirty="0">
                <a:cs typeface="メイリオ" panose="020B0604030504040204" pitchFamily="50" charset="-128"/>
              </a:rPr>
              <a:t>社会議室を想定　</a:t>
            </a:r>
            <a:r>
              <a:rPr lang="en-US" altLang="ja-JP" sz="1400" dirty="0">
                <a:cs typeface="メイリオ" panose="020B0604030504040204" pitchFamily="50" charset="-128"/>
              </a:rPr>
              <a:t>※</a:t>
            </a:r>
            <a:r>
              <a:rPr lang="ja-JP" altLang="en-US" sz="1400" dirty="0">
                <a:cs typeface="メイリオ" panose="020B0604030504040204" pitchFamily="50" charset="-128"/>
              </a:rPr>
              <a:t>会場によっては別途お見積りとなります。</a:t>
            </a:r>
            <a:endParaRPr lang="en-US" altLang="ja-JP" sz="1400" dirty="0">
              <a:cs typeface="メイリオ" panose="020B0604030504040204" pitchFamily="50" charset="-128"/>
            </a:endParaRPr>
          </a:p>
          <a:p>
            <a:r>
              <a:rPr lang="ja-JP" altLang="en-US" sz="1400" dirty="0">
                <a:cs typeface="メイリオ" panose="020B0604030504040204" pitchFamily="50" charset="-128"/>
              </a:rPr>
              <a:t>＜費用＞例：</a:t>
            </a:r>
            <a:r>
              <a:rPr lang="en-US" altLang="ja-JP" sz="1400" dirty="0">
                <a:cs typeface="メイリオ" panose="020B0604030504040204" pitchFamily="50" charset="-128"/>
              </a:rPr>
              <a:t>3~5</a:t>
            </a:r>
            <a:r>
              <a:rPr lang="ja-JP" altLang="en-US" sz="1400" dirty="0">
                <a:cs typeface="メイリオ" panose="020B0604030504040204" pitchFamily="50" charset="-128"/>
              </a:rPr>
              <a:t>組</a:t>
            </a:r>
            <a:r>
              <a:rPr lang="en-US" altLang="ja-JP" sz="1400" dirty="0">
                <a:cs typeface="メイリオ" panose="020B0604030504040204" pitchFamily="50" charset="-128"/>
              </a:rPr>
              <a:t>:800,000</a:t>
            </a:r>
            <a:r>
              <a:rPr lang="ja-JP" altLang="en-US" sz="1400" dirty="0">
                <a:cs typeface="メイリオ" panose="020B0604030504040204" pitchFamily="50" charset="-128"/>
              </a:rPr>
              <a:t>円～（参加人数により変動致します）</a:t>
            </a:r>
            <a:endParaRPr lang="en-US" altLang="ja-JP" sz="1400" dirty="0">
              <a:cs typeface="メイリオ" panose="020B0604030504040204" pitchFamily="50" charset="-128"/>
            </a:endParaRPr>
          </a:p>
          <a:p>
            <a:endParaRPr lang="en-US" altLang="ja-JP" sz="1400" dirty="0">
              <a:cs typeface="メイリオ" panose="020B0604030504040204" pitchFamily="50" charset="-128"/>
            </a:endParaRPr>
          </a:p>
          <a:p>
            <a:r>
              <a:rPr lang="ja-JP" altLang="en-US" sz="1600" b="1" u="sng" dirty="0">
                <a:cs typeface="メイリオ" panose="020B0604030504040204" pitchFamily="50" charset="-128"/>
              </a:rPr>
              <a:t>■アンケート／調査</a:t>
            </a:r>
            <a:endParaRPr lang="en-US" altLang="ja-JP" sz="1600" b="1" u="sng" dirty="0">
              <a:cs typeface="メイリオ" panose="020B0604030504040204" pitchFamily="50" charset="-128"/>
            </a:endParaRPr>
          </a:p>
          <a:p>
            <a:r>
              <a:rPr lang="ja-JP" altLang="en-US" sz="1400" dirty="0">
                <a:cs typeface="メイリオ" panose="020B0604030504040204" pitchFamily="50" charset="-128"/>
              </a:rPr>
              <a:t>アンケート項目数、回答数、報告書作成の有無により変動致します。</a:t>
            </a:r>
            <a:endParaRPr lang="en-US" altLang="ja-JP" sz="1400" dirty="0">
              <a:cs typeface="メイリオ" panose="020B0604030504040204" pitchFamily="50" charset="-128"/>
            </a:endParaRPr>
          </a:p>
          <a:p>
            <a:r>
              <a:rPr lang="ja-JP" altLang="en-US" sz="1400" dirty="0">
                <a:cs typeface="メイリオ" panose="020B0604030504040204" pitchFamily="50" charset="-128"/>
              </a:rPr>
              <a:t>＜費用＞例：</a:t>
            </a:r>
            <a:r>
              <a:rPr lang="en-US" altLang="ja-JP" sz="1400" dirty="0">
                <a:cs typeface="メイリオ" panose="020B0604030504040204" pitchFamily="50" charset="-128"/>
              </a:rPr>
              <a:t>15</a:t>
            </a:r>
            <a:r>
              <a:rPr lang="ja-JP" altLang="en-US" sz="1400" dirty="0">
                <a:cs typeface="メイリオ" panose="020B0604030504040204" pitchFamily="50" charset="-128"/>
              </a:rPr>
              <a:t>問程度</a:t>
            </a:r>
            <a:r>
              <a:rPr lang="en-US" altLang="ja-JP" sz="1400" dirty="0">
                <a:cs typeface="メイリオ" panose="020B0604030504040204" pitchFamily="50" charset="-128"/>
              </a:rPr>
              <a:t>:400,000</a:t>
            </a:r>
            <a:r>
              <a:rPr lang="ja-JP" altLang="en-US" sz="1400" dirty="0">
                <a:cs typeface="メイリオ" panose="020B0604030504040204" pitchFamily="50" charset="-128"/>
              </a:rPr>
              <a:t>円～</a:t>
            </a:r>
            <a:r>
              <a:rPr lang="en-US" altLang="ja-JP" sz="1400" dirty="0">
                <a:cs typeface="メイリオ" panose="020B0604030504040204" pitchFamily="50" charset="-128"/>
              </a:rPr>
              <a:t> </a:t>
            </a:r>
          </a:p>
        </p:txBody>
      </p:sp>
      <p:sp>
        <p:nvSpPr>
          <p:cNvPr id="7" name="正方形/長方形 6">
            <a:extLst>
              <a:ext uri="{FF2B5EF4-FFF2-40B4-BE49-F238E27FC236}">
                <a16:creationId xmlns:a16="http://schemas.microsoft.com/office/drawing/2014/main" id="{3FA650A6-A73F-4B87-8B8C-4CAD13AB14AD}"/>
              </a:ext>
            </a:extLst>
          </p:cNvPr>
          <p:cNvSpPr/>
          <p:nvPr/>
        </p:nvSpPr>
        <p:spPr>
          <a:xfrm>
            <a:off x="300366" y="6314837"/>
            <a:ext cx="807913" cy="138499"/>
          </a:xfrm>
          <a:prstGeom prst="rect">
            <a:avLst/>
          </a:prstGeom>
        </p:spPr>
        <p:txBody>
          <a:bodyPr wrap="none" lIns="0" tIns="0" rIns="0" bIns="0">
            <a:spAutoFit/>
          </a:bodyPr>
          <a:lstStyle/>
          <a:p>
            <a:r>
              <a:rPr lang="en-US" altLang="ja-JP" sz="900" dirty="0">
                <a:solidFill>
                  <a:schemeClr val="bg1">
                    <a:lumMod val="50000"/>
                  </a:schemeClr>
                </a:solidFill>
              </a:rPr>
              <a:t>※</a:t>
            </a:r>
            <a:r>
              <a:rPr lang="ja-JP" altLang="en-US" sz="900" dirty="0">
                <a:solidFill>
                  <a:schemeClr val="bg1">
                    <a:lumMod val="50000"/>
                  </a:schemeClr>
                </a:solidFill>
              </a:rPr>
              <a:t>税抜価格表記</a:t>
            </a:r>
            <a:endParaRPr lang="en-US" altLang="ja-JP" sz="900" dirty="0">
              <a:solidFill>
                <a:schemeClr val="bg1">
                  <a:lumMod val="50000"/>
                </a:schemeClr>
              </a:solidFill>
            </a:endParaRPr>
          </a:p>
        </p:txBody>
      </p:sp>
      <p:sp>
        <p:nvSpPr>
          <p:cNvPr id="4" name="フッター プレースホルダー 3">
            <a:extLst>
              <a:ext uri="{FF2B5EF4-FFF2-40B4-BE49-F238E27FC236}">
                <a16:creationId xmlns:a16="http://schemas.microsoft.com/office/drawing/2014/main" id="{9901C7A6-583E-4232-9B92-CA608DD73E32}"/>
              </a:ext>
            </a:extLst>
          </p:cNvPr>
          <p:cNvSpPr>
            <a:spLocks noGrp="1"/>
          </p:cNvSpPr>
          <p:nvPr>
            <p:ph type="ftr" sz="quarter" idx="11"/>
          </p:nvPr>
        </p:nvSpPr>
        <p:spPr/>
        <p:txBody>
          <a:bodyPr/>
          <a:lstStyle/>
          <a:p>
            <a:r>
              <a:rPr kumimoji="1" lang="en-US" altLang="ja-JP" dirty="0"/>
              <a:t>Copyright© 2020 Nikkei Business </a:t>
            </a:r>
            <a:r>
              <a:rPr kumimoji="1" lang="en-US" altLang="ja-JP" dirty="0" err="1"/>
              <a:t>Publications,Inc</a:t>
            </a:r>
            <a:r>
              <a:rPr kumimoji="1" lang="en-US" altLang="ja-JP" dirty="0"/>
              <a:t>. All rights reserved.</a:t>
            </a:r>
            <a:endParaRPr kumimoji="1" lang="ja-JP" altLang="en-US" dirty="0"/>
          </a:p>
        </p:txBody>
      </p:sp>
    </p:spTree>
    <p:extLst>
      <p:ext uri="{BB962C8B-B14F-4D97-AF65-F5344CB8AC3E}">
        <p14:creationId xmlns:p14="http://schemas.microsoft.com/office/powerpoint/2010/main" val="3810443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グループ化 54">
            <a:extLst>
              <a:ext uri="{FF2B5EF4-FFF2-40B4-BE49-F238E27FC236}">
                <a16:creationId xmlns:a16="http://schemas.microsoft.com/office/drawing/2014/main" id="{218634AD-6C45-449C-821E-5A767C9DA056}"/>
              </a:ext>
            </a:extLst>
          </p:cNvPr>
          <p:cNvGrpSpPr/>
          <p:nvPr/>
        </p:nvGrpSpPr>
        <p:grpSpPr>
          <a:xfrm>
            <a:off x="7209804" y="2277614"/>
            <a:ext cx="2274005" cy="3771605"/>
            <a:chOff x="7209804" y="2421630"/>
            <a:chExt cx="2274005" cy="3771605"/>
          </a:xfrm>
        </p:grpSpPr>
        <p:sp>
          <p:nvSpPr>
            <p:cNvPr id="36" name="正方形/長方形 35">
              <a:extLst>
                <a:ext uri="{FF2B5EF4-FFF2-40B4-BE49-F238E27FC236}">
                  <a16:creationId xmlns:a16="http://schemas.microsoft.com/office/drawing/2014/main" id="{8C1DDF99-76F4-400E-94A6-E9893EA9E4FE}"/>
                </a:ext>
              </a:extLst>
            </p:cNvPr>
            <p:cNvSpPr/>
            <p:nvPr/>
          </p:nvSpPr>
          <p:spPr>
            <a:xfrm>
              <a:off x="7209804" y="2421630"/>
              <a:ext cx="2274005" cy="3771604"/>
            </a:xfrm>
            <a:prstGeom prst="rect">
              <a:avLst/>
            </a:prstGeom>
            <a:solidFill>
              <a:schemeClr val="bg1">
                <a:lumMod val="6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pic>
          <p:nvPicPr>
            <p:cNvPr id="53" name="図 52">
              <a:extLst>
                <a:ext uri="{FF2B5EF4-FFF2-40B4-BE49-F238E27FC236}">
                  <a16:creationId xmlns:a16="http://schemas.microsoft.com/office/drawing/2014/main" id="{0934A89B-0F7B-4F18-9612-EA5DD43F1C77}"/>
                </a:ext>
              </a:extLst>
            </p:cNvPr>
            <p:cNvPicPr>
              <a:picLocks noChangeAspect="1"/>
            </p:cNvPicPr>
            <p:nvPr/>
          </p:nvPicPr>
          <p:blipFill rotWithShape="1">
            <a:blip r:embed="rId3">
              <a:extLst>
                <a:ext uri="{28A0092B-C50C-407E-A947-70E740481C1C}">
                  <a14:useLocalDpi xmlns:a14="http://schemas.microsoft.com/office/drawing/2010/main" val="0"/>
                </a:ext>
              </a:extLst>
            </a:blip>
            <a:srcRect b="29868"/>
            <a:stretch/>
          </p:blipFill>
          <p:spPr>
            <a:xfrm>
              <a:off x="7296346" y="2521309"/>
              <a:ext cx="2100919" cy="3671926"/>
            </a:xfrm>
            <a:prstGeom prst="rect">
              <a:avLst/>
            </a:prstGeom>
          </p:spPr>
        </p:pic>
      </p:grpSp>
      <p:sp>
        <p:nvSpPr>
          <p:cNvPr id="2" name="タイトル 1">
            <a:extLst>
              <a:ext uri="{FF2B5EF4-FFF2-40B4-BE49-F238E27FC236}">
                <a16:creationId xmlns:a16="http://schemas.microsoft.com/office/drawing/2014/main" id="{ED72514B-D6F2-4904-9D69-B5CC98932558}"/>
              </a:ext>
            </a:extLst>
          </p:cNvPr>
          <p:cNvSpPr>
            <a:spLocks noGrp="1"/>
          </p:cNvSpPr>
          <p:nvPr>
            <p:ph type="title"/>
          </p:nvPr>
        </p:nvSpPr>
        <p:spPr/>
        <p:txBody>
          <a:bodyPr/>
          <a:lstStyle/>
          <a:p>
            <a:r>
              <a:rPr lang="ja-JP" altLang="en-US"/>
              <a:t>ディスプレイ広告</a:t>
            </a:r>
            <a:endParaRPr lang="ja-JP" altLang="en-US" dirty="0"/>
          </a:p>
        </p:txBody>
      </p:sp>
      <p:sp>
        <p:nvSpPr>
          <p:cNvPr id="3" name="スライド番号プレースホルダー 2">
            <a:extLst>
              <a:ext uri="{FF2B5EF4-FFF2-40B4-BE49-F238E27FC236}">
                <a16:creationId xmlns:a16="http://schemas.microsoft.com/office/drawing/2014/main" id="{9E62DCEC-06B0-4413-9B64-D4A97498E9EF}"/>
              </a:ext>
            </a:extLst>
          </p:cNvPr>
          <p:cNvSpPr>
            <a:spLocks noGrp="1"/>
          </p:cNvSpPr>
          <p:nvPr>
            <p:ph type="sldNum" sz="quarter" idx="12"/>
          </p:nvPr>
        </p:nvSpPr>
        <p:spPr/>
        <p:txBody>
          <a:bodyPr/>
          <a:lstStyle/>
          <a:p>
            <a:fld id="{5EE0A3BD-3DA5-4991-ABDC-D838213B01CE}" type="slidenum">
              <a:rPr lang="ja-JP" altLang="en-US" smtClean="0"/>
              <a:pPr/>
              <a:t>10</a:t>
            </a:fld>
            <a:endParaRPr lang="ja-JP" altLang="en-US"/>
          </a:p>
        </p:txBody>
      </p:sp>
      <p:sp>
        <p:nvSpPr>
          <p:cNvPr id="43" name="テキスト ボックス 42">
            <a:extLst>
              <a:ext uri="{FF2B5EF4-FFF2-40B4-BE49-F238E27FC236}">
                <a16:creationId xmlns:a16="http://schemas.microsoft.com/office/drawing/2014/main" id="{AAD18AD7-CE55-4354-B44A-A43BB01D0BA0}"/>
              </a:ext>
            </a:extLst>
          </p:cNvPr>
          <p:cNvSpPr txBox="1"/>
          <p:nvPr/>
        </p:nvSpPr>
        <p:spPr>
          <a:xfrm>
            <a:off x="300761" y="992922"/>
            <a:ext cx="9305266" cy="707886"/>
          </a:xfrm>
          <a:prstGeom prst="rect">
            <a:avLst/>
          </a:prstGeom>
          <a:noFill/>
        </p:spPr>
        <p:txBody>
          <a:bodyPr wrap="square" lIns="0" tIns="0" rIns="0" bIns="0" rtlCol="0">
            <a:spAutoFit/>
          </a:bodyPr>
          <a:lstStyle/>
          <a:p>
            <a:pPr algn="ctr">
              <a:spcAft>
                <a:spcPts val="1200"/>
              </a:spcAft>
            </a:pPr>
            <a:r>
              <a:rPr kumimoji="1" lang="ja-JP" altLang="en-US" b="1" spc="300" dirty="0">
                <a:solidFill>
                  <a:srgbClr val="C00000"/>
                </a:solidFill>
              </a:rPr>
              <a:t>日経</a:t>
            </a:r>
            <a:r>
              <a:rPr kumimoji="1" lang="en-US" altLang="ja-JP" b="1" spc="300" dirty="0">
                <a:solidFill>
                  <a:srgbClr val="C00000"/>
                </a:solidFill>
              </a:rPr>
              <a:t>ARIA</a:t>
            </a:r>
            <a:r>
              <a:rPr kumimoji="1" lang="ja-JP" altLang="en-US" b="1" spc="300" dirty="0">
                <a:solidFill>
                  <a:srgbClr val="C00000"/>
                </a:solidFill>
              </a:rPr>
              <a:t>・</a:t>
            </a:r>
            <a:r>
              <a:rPr kumimoji="1" lang="en-US" altLang="ja-JP" b="1" spc="300" dirty="0">
                <a:solidFill>
                  <a:srgbClr val="C00000"/>
                </a:solidFill>
              </a:rPr>
              <a:t>DUAL</a:t>
            </a:r>
            <a:r>
              <a:rPr kumimoji="1" lang="ja-JP" altLang="en-US" b="1" spc="300" dirty="0">
                <a:solidFill>
                  <a:srgbClr val="C00000"/>
                </a:solidFill>
              </a:rPr>
              <a:t>・</a:t>
            </a:r>
            <a:r>
              <a:rPr kumimoji="1" lang="en-US" altLang="ja-JP" b="1" spc="300" dirty="0">
                <a:solidFill>
                  <a:srgbClr val="C00000"/>
                </a:solidFill>
              </a:rPr>
              <a:t>doors</a:t>
            </a:r>
            <a:r>
              <a:rPr kumimoji="1" lang="ja-JP" altLang="en-US" b="1" spc="300" dirty="0">
                <a:solidFill>
                  <a:srgbClr val="C00000"/>
                </a:solidFill>
              </a:rPr>
              <a:t>統一メニューで連帯感を強化！</a:t>
            </a:r>
            <a:endParaRPr kumimoji="1" lang="en-US" altLang="ja-JP" b="1" spc="300" dirty="0">
              <a:solidFill>
                <a:srgbClr val="C00000"/>
              </a:solidFill>
            </a:endParaRPr>
          </a:p>
          <a:p>
            <a:pPr algn="ctr">
              <a:spcAft>
                <a:spcPts val="1200"/>
              </a:spcAft>
            </a:pPr>
            <a:r>
              <a:rPr kumimoji="1" lang="ja-JP" altLang="en-US" b="1" spc="300" dirty="0">
                <a:solidFill>
                  <a:srgbClr val="C00000"/>
                </a:solidFill>
              </a:rPr>
              <a:t>ＰＣ・ＳＰ共通メニュー</a:t>
            </a:r>
            <a:r>
              <a:rPr kumimoji="1" lang="ja-JP" altLang="en-US" b="1" spc="300" dirty="0"/>
              <a:t>により、あらゆるシーンでのリーチをお約束します。</a:t>
            </a:r>
            <a:endParaRPr kumimoji="1" lang="en-US" altLang="ja-JP" b="1" spc="300" dirty="0"/>
          </a:p>
        </p:txBody>
      </p:sp>
      <p:sp>
        <p:nvSpPr>
          <p:cNvPr id="18" name="テキスト ボックス 17">
            <a:extLst>
              <a:ext uri="{FF2B5EF4-FFF2-40B4-BE49-F238E27FC236}">
                <a16:creationId xmlns:a16="http://schemas.microsoft.com/office/drawing/2014/main" id="{8AA215AB-0C02-410E-B79C-BCF5594166E9}"/>
              </a:ext>
            </a:extLst>
          </p:cNvPr>
          <p:cNvSpPr txBox="1"/>
          <p:nvPr/>
        </p:nvSpPr>
        <p:spPr>
          <a:xfrm>
            <a:off x="7247858" y="1988840"/>
            <a:ext cx="1282402" cy="153888"/>
          </a:xfrm>
          <a:prstGeom prst="rect">
            <a:avLst/>
          </a:prstGeom>
          <a:noFill/>
        </p:spPr>
        <p:txBody>
          <a:bodyPr wrap="none" lIns="0" tIns="0" rIns="0" bIns="0" rtlCol="0">
            <a:spAutoFit/>
          </a:bodyPr>
          <a:lstStyle/>
          <a:p>
            <a:pPr algn="l"/>
            <a:r>
              <a:rPr kumimoji="1" lang="ja-JP" altLang="en-US" sz="1000" b="1" dirty="0"/>
              <a:t>▽ビルボード（ＰＣ）</a:t>
            </a:r>
          </a:p>
        </p:txBody>
      </p:sp>
      <p:sp>
        <p:nvSpPr>
          <p:cNvPr id="19" name="テキスト ボックス 18">
            <a:extLst>
              <a:ext uri="{FF2B5EF4-FFF2-40B4-BE49-F238E27FC236}">
                <a16:creationId xmlns:a16="http://schemas.microsoft.com/office/drawing/2014/main" id="{E5920829-B6FB-46F6-B577-2514C0659386}"/>
              </a:ext>
            </a:extLst>
          </p:cNvPr>
          <p:cNvSpPr txBox="1"/>
          <p:nvPr/>
        </p:nvSpPr>
        <p:spPr>
          <a:xfrm>
            <a:off x="441555" y="1988938"/>
            <a:ext cx="1795363" cy="153888"/>
          </a:xfrm>
          <a:prstGeom prst="rect">
            <a:avLst/>
          </a:prstGeom>
          <a:noFill/>
        </p:spPr>
        <p:txBody>
          <a:bodyPr wrap="none" lIns="0" tIns="0" rIns="0" bIns="0" rtlCol="0">
            <a:spAutoFit/>
          </a:bodyPr>
          <a:lstStyle/>
          <a:p>
            <a:r>
              <a:rPr kumimoji="1" lang="ja-JP" altLang="en-US" sz="1000" b="1" dirty="0"/>
              <a:t>▽インフィード（ＰＣ・ＳＰ）</a:t>
            </a:r>
          </a:p>
        </p:txBody>
      </p:sp>
      <p:sp>
        <p:nvSpPr>
          <p:cNvPr id="20" name="テキスト ボックス 19">
            <a:extLst>
              <a:ext uri="{FF2B5EF4-FFF2-40B4-BE49-F238E27FC236}">
                <a16:creationId xmlns:a16="http://schemas.microsoft.com/office/drawing/2014/main" id="{992896BB-86BB-4711-9CB5-A026195042DC}"/>
              </a:ext>
            </a:extLst>
          </p:cNvPr>
          <p:cNvSpPr txBox="1"/>
          <p:nvPr/>
        </p:nvSpPr>
        <p:spPr>
          <a:xfrm>
            <a:off x="5197808" y="1988840"/>
            <a:ext cx="1282402" cy="153888"/>
          </a:xfrm>
          <a:prstGeom prst="rect">
            <a:avLst/>
          </a:prstGeom>
          <a:noFill/>
        </p:spPr>
        <p:txBody>
          <a:bodyPr wrap="none" lIns="0" tIns="0" rIns="0" bIns="0" rtlCol="0">
            <a:spAutoFit/>
          </a:bodyPr>
          <a:lstStyle/>
          <a:p>
            <a:pPr algn="l"/>
            <a:r>
              <a:rPr kumimoji="1" lang="ja-JP" altLang="en-US" sz="1000" b="1" dirty="0"/>
              <a:t>▽スマートフォン動画</a:t>
            </a:r>
          </a:p>
        </p:txBody>
      </p:sp>
      <p:sp>
        <p:nvSpPr>
          <p:cNvPr id="21" name="テキスト ボックス 20">
            <a:extLst>
              <a:ext uri="{FF2B5EF4-FFF2-40B4-BE49-F238E27FC236}">
                <a16:creationId xmlns:a16="http://schemas.microsoft.com/office/drawing/2014/main" id="{B095A86D-E569-452A-A643-9DDB984C7D38}"/>
              </a:ext>
            </a:extLst>
          </p:cNvPr>
          <p:cNvSpPr txBox="1"/>
          <p:nvPr/>
        </p:nvSpPr>
        <p:spPr>
          <a:xfrm>
            <a:off x="2546346" y="1988840"/>
            <a:ext cx="1795363" cy="153888"/>
          </a:xfrm>
          <a:prstGeom prst="rect">
            <a:avLst/>
          </a:prstGeom>
          <a:noFill/>
        </p:spPr>
        <p:txBody>
          <a:bodyPr wrap="none" lIns="0" tIns="0" rIns="0" bIns="0" rtlCol="0">
            <a:spAutoFit/>
          </a:bodyPr>
          <a:lstStyle/>
          <a:p>
            <a:r>
              <a:rPr kumimoji="1" lang="ja-JP" altLang="en-US" sz="1000" b="1" dirty="0"/>
              <a:t>▽レクタングル（ＰＣ・ＳＰ）</a:t>
            </a:r>
          </a:p>
        </p:txBody>
      </p:sp>
      <p:sp>
        <p:nvSpPr>
          <p:cNvPr id="22" name="テキスト ボックス 21">
            <a:extLst>
              <a:ext uri="{FF2B5EF4-FFF2-40B4-BE49-F238E27FC236}">
                <a16:creationId xmlns:a16="http://schemas.microsoft.com/office/drawing/2014/main" id="{060578B0-1078-4A06-B7C2-21E392942A72}"/>
              </a:ext>
            </a:extLst>
          </p:cNvPr>
          <p:cNvSpPr txBox="1"/>
          <p:nvPr/>
        </p:nvSpPr>
        <p:spPr>
          <a:xfrm>
            <a:off x="2595947" y="6155432"/>
            <a:ext cx="1795363" cy="153888"/>
          </a:xfrm>
          <a:prstGeom prst="rect">
            <a:avLst/>
          </a:prstGeom>
          <a:noFill/>
        </p:spPr>
        <p:txBody>
          <a:bodyPr wrap="none" lIns="0" tIns="0" rIns="0" bIns="0" rtlCol="0">
            <a:spAutoFit/>
          </a:bodyPr>
          <a:lstStyle/>
          <a:p>
            <a:pPr algn="l"/>
            <a:r>
              <a:rPr kumimoji="1" lang="ja-JP" altLang="en-US" sz="1000" b="1" dirty="0"/>
              <a:t>△テキストアド（ＰＣ・ＳＰ）</a:t>
            </a:r>
          </a:p>
        </p:txBody>
      </p:sp>
      <p:grpSp>
        <p:nvGrpSpPr>
          <p:cNvPr id="61" name="グループ化 60">
            <a:extLst>
              <a:ext uri="{FF2B5EF4-FFF2-40B4-BE49-F238E27FC236}">
                <a16:creationId xmlns:a16="http://schemas.microsoft.com/office/drawing/2014/main" id="{1A32F839-3F73-4F89-B706-04BBB88E1143}"/>
              </a:ext>
            </a:extLst>
          </p:cNvPr>
          <p:cNvGrpSpPr/>
          <p:nvPr/>
        </p:nvGrpSpPr>
        <p:grpSpPr>
          <a:xfrm>
            <a:off x="5147274" y="2277614"/>
            <a:ext cx="1759622" cy="3317867"/>
            <a:chOff x="5147274" y="2421630"/>
            <a:chExt cx="1759622" cy="3317867"/>
          </a:xfrm>
        </p:grpSpPr>
        <p:grpSp>
          <p:nvGrpSpPr>
            <p:cNvPr id="45" name="グループ化 44">
              <a:extLst>
                <a:ext uri="{FF2B5EF4-FFF2-40B4-BE49-F238E27FC236}">
                  <a16:creationId xmlns:a16="http://schemas.microsoft.com/office/drawing/2014/main" id="{1D1CEE56-AFC9-488D-A011-00C06FC9BA2C}"/>
                </a:ext>
              </a:extLst>
            </p:cNvPr>
            <p:cNvGrpSpPr/>
            <p:nvPr/>
          </p:nvGrpSpPr>
          <p:grpSpPr>
            <a:xfrm>
              <a:off x="5147274" y="2421630"/>
              <a:ext cx="1759622" cy="3317867"/>
              <a:chOff x="337005" y="920333"/>
              <a:chExt cx="2094251" cy="3948828"/>
            </a:xfrm>
          </p:grpSpPr>
          <p:sp>
            <p:nvSpPr>
              <p:cNvPr id="47" name="四角形: 角を丸くする 46">
                <a:extLst>
                  <a:ext uri="{FF2B5EF4-FFF2-40B4-BE49-F238E27FC236}">
                    <a16:creationId xmlns:a16="http://schemas.microsoft.com/office/drawing/2014/main" id="{724054CE-60C0-4A43-B627-41DB1F4A30E8}"/>
                  </a:ext>
                </a:extLst>
              </p:cNvPr>
              <p:cNvSpPr/>
              <p:nvPr/>
            </p:nvSpPr>
            <p:spPr>
              <a:xfrm>
                <a:off x="337005" y="920333"/>
                <a:ext cx="2094251" cy="3948828"/>
              </a:xfrm>
              <a:prstGeom prst="roundRect">
                <a:avLst>
                  <a:gd name="adj" fmla="val 8841"/>
                </a:avLst>
              </a:prstGeom>
              <a:solidFill>
                <a:schemeClr val="bg1">
                  <a:lumMod val="6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48" name="楕円 47">
                <a:extLst>
                  <a:ext uri="{FF2B5EF4-FFF2-40B4-BE49-F238E27FC236}">
                    <a16:creationId xmlns:a16="http://schemas.microsoft.com/office/drawing/2014/main" id="{06B5D705-8C66-4CB0-9DB1-B3221692263D}"/>
                  </a:ext>
                </a:extLst>
              </p:cNvPr>
              <p:cNvSpPr/>
              <p:nvPr/>
            </p:nvSpPr>
            <p:spPr>
              <a:xfrm>
                <a:off x="1208584" y="4402761"/>
                <a:ext cx="360040" cy="360040"/>
              </a:xfrm>
              <a:prstGeom prst="ellipse">
                <a:avLst/>
              </a:prstGeom>
              <a:solidFill>
                <a:schemeClr val="bg1">
                  <a:lumMod val="5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grpSp>
        <p:pic>
          <p:nvPicPr>
            <p:cNvPr id="51" name="図 50">
              <a:extLst>
                <a:ext uri="{FF2B5EF4-FFF2-40B4-BE49-F238E27FC236}">
                  <a16:creationId xmlns:a16="http://schemas.microsoft.com/office/drawing/2014/main" id="{2534276D-C055-4DCE-9A8C-FA30DF570B3F}"/>
                </a:ext>
              </a:extLst>
            </p:cNvPr>
            <p:cNvPicPr>
              <a:picLocks noChangeAspect="1"/>
            </p:cNvPicPr>
            <p:nvPr/>
          </p:nvPicPr>
          <p:blipFill rotWithShape="1">
            <a:blip r:embed="rId4">
              <a:extLst>
                <a:ext uri="{28A0092B-C50C-407E-A947-70E740481C1C}">
                  <a14:useLocalDpi xmlns:a14="http://schemas.microsoft.com/office/drawing/2010/main" val="0"/>
                </a:ext>
              </a:extLst>
            </a:blip>
            <a:srcRect b="74196"/>
            <a:stretch/>
          </p:blipFill>
          <p:spPr>
            <a:xfrm>
              <a:off x="5296876" y="2653881"/>
              <a:ext cx="1462315" cy="2604373"/>
            </a:xfrm>
            <a:prstGeom prst="rect">
              <a:avLst/>
            </a:prstGeom>
          </p:spPr>
        </p:pic>
        <p:grpSp>
          <p:nvGrpSpPr>
            <p:cNvPr id="40" name="グループ化 39">
              <a:extLst>
                <a:ext uri="{FF2B5EF4-FFF2-40B4-BE49-F238E27FC236}">
                  <a16:creationId xmlns:a16="http://schemas.microsoft.com/office/drawing/2014/main" id="{9BDC15B3-64EE-47AA-8F7E-E9EEC23AC3DF}"/>
                </a:ext>
              </a:extLst>
            </p:cNvPr>
            <p:cNvGrpSpPr/>
            <p:nvPr/>
          </p:nvGrpSpPr>
          <p:grpSpPr>
            <a:xfrm>
              <a:off x="5294972" y="3131915"/>
              <a:ext cx="1464226" cy="847514"/>
              <a:chOff x="2733652" y="2673882"/>
              <a:chExt cx="1492709" cy="864000"/>
            </a:xfrm>
          </p:grpSpPr>
          <p:sp>
            <p:nvSpPr>
              <p:cNvPr id="41" name="正方形/長方形 40">
                <a:extLst>
                  <a:ext uri="{FF2B5EF4-FFF2-40B4-BE49-F238E27FC236}">
                    <a16:creationId xmlns:a16="http://schemas.microsoft.com/office/drawing/2014/main" id="{AA6537B0-5155-4AD7-8973-33A882697F02}"/>
                  </a:ext>
                </a:extLst>
              </p:cNvPr>
              <p:cNvSpPr/>
              <p:nvPr/>
            </p:nvSpPr>
            <p:spPr>
              <a:xfrm>
                <a:off x="2733652" y="2673882"/>
                <a:ext cx="1492709" cy="864000"/>
              </a:xfrm>
              <a:prstGeom prst="rect">
                <a:avLst/>
              </a:prstGeom>
              <a:solidFill>
                <a:srgbClr val="FF000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44" name="乗算記号 43">
                <a:extLst>
                  <a:ext uri="{FF2B5EF4-FFF2-40B4-BE49-F238E27FC236}">
                    <a16:creationId xmlns:a16="http://schemas.microsoft.com/office/drawing/2014/main" id="{A5CCBBB1-F2E6-4596-8B69-8B6D8FE51355}"/>
                  </a:ext>
                </a:extLst>
              </p:cNvPr>
              <p:cNvSpPr/>
              <p:nvPr/>
            </p:nvSpPr>
            <p:spPr>
              <a:xfrm>
                <a:off x="4066900" y="2679991"/>
                <a:ext cx="159461" cy="159461"/>
              </a:xfrm>
              <a:prstGeom prst="mathMultiply">
                <a:avLst>
                  <a:gd name="adj1" fmla="val 8665"/>
                </a:avLst>
              </a:prstGeom>
              <a:solidFill>
                <a:schemeClr val="bg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grpSp>
      </p:grpSp>
      <p:grpSp>
        <p:nvGrpSpPr>
          <p:cNvPr id="9" name="グループ化 8">
            <a:extLst>
              <a:ext uri="{FF2B5EF4-FFF2-40B4-BE49-F238E27FC236}">
                <a16:creationId xmlns:a16="http://schemas.microsoft.com/office/drawing/2014/main" id="{CA1B3231-3786-4BB7-B2F9-7CC041D04B9E}"/>
              </a:ext>
            </a:extLst>
          </p:cNvPr>
          <p:cNvGrpSpPr/>
          <p:nvPr/>
        </p:nvGrpSpPr>
        <p:grpSpPr>
          <a:xfrm>
            <a:off x="387759" y="2277614"/>
            <a:ext cx="1759621" cy="3317866"/>
            <a:chOff x="387759" y="2656456"/>
            <a:chExt cx="1759621" cy="3317866"/>
          </a:xfrm>
        </p:grpSpPr>
        <p:grpSp>
          <p:nvGrpSpPr>
            <p:cNvPr id="27" name="グループ化 26">
              <a:extLst>
                <a:ext uri="{FF2B5EF4-FFF2-40B4-BE49-F238E27FC236}">
                  <a16:creationId xmlns:a16="http://schemas.microsoft.com/office/drawing/2014/main" id="{4130644E-D90A-408F-9E9C-87D13B158E9F}"/>
                </a:ext>
              </a:extLst>
            </p:cNvPr>
            <p:cNvGrpSpPr/>
            <p:nvPr/>
          </p:nvGrpSpPr>
          <p:grpSpPr>
            <a:xfrm>
              <a:off x="387759" y="2656456"/>
              <a:ext cx="1759621" cy="3317866"/>
              <a:chOff x="3795576" y="1844824"/>
              <a:chExt cx="2328887" cy="4391249"/>
            </a:xfrm>
          </p:grpSpPr>
          <p:grpSp>
            <p:nvGrpSpPr>
              <p:cNvPr id="29" name="グループ化 28">
                <a:extLst>
                  <a:ext uri="{FF2B5EF4-FFF2-40B4-BE49-F238E27FC236}">
                    <a16:creationId xmlns:a16="http://schemas.microsoft.com/office/drawing/2014/main" id="{2ACB4C65-DC70-4209-9B80-56DAF8209A46}"/>
                  </a:ext>
                </a:extLst>
              </p:cNvPr>
              <p:cNvGrpSpPr/>
              <p:nvPr/>
            </p:nvGrpSpPr>
            <p:grpSpPr>
              <a:xfrm>
                <a:off x="3795576" y="1844824"/>
                <a:ext cx="2328887" cy="4391249"/>
                <a:chOff x="337005" y="920333"/>
                <a:chExt cx="2094251" cy="3948828"/>
              </a:xfrm>
            </p:grpSpPr>
            <p:grpSp>
              <p:nvGrpSpPr>
                <p:cNvPr id="31" name="グループ化 30">
                  <a:extLst>
                    <a:ext uri="{FF2B5EF4-FFF2-40B4-BE49-F238E27FC236}">
                      <a16:creationId xmlns:a16="http://schemas.microsoft.com/office/drawing/2014/main" id="{6D2912EC-2CBB-44A6-9B25-D80D0543B939}"/>
                    </a:ext>
                  </a:extLst>
                </p:cNvPr>
                <p:cNvGrpSpPr/>
                <p:nvPr/>
              </p:nvGrpSpPr>
              <p:grpSpPr>
                <a:xfrm>
                  <a:off x="337005" y="920333"/>
                  <a:ext cx="2094251" cy="3948828"/>
                  <a:chOff x="337005" y="920333"/>
                  <a:chExt cx="2094251" cy="3948828"/>
                </a:xfrm>
              </p:grpSpPr>
              <p:sp>
                <p:nvSpPr>
                  <p:cNvPr id="33" name="四角形: 角を丸くする 32">
                    <a:extLst>
                      <a:ext uri="{FF2B5EF4-FFF2-40B4-BE49-F238E27FC236}">
                        <a16:creationId xmlns:a16="http://schemas.microsoft.com/office/drawing/2014/main" id="{BAD00E90-5F96-4FA3-8CF4-F6EE7146A7EA}"/>
                      </a:ext>
                    </a:extLst>
                  </p:cNvPr>
                  <p:cNvSpPr/>
                  <p:nvPr/>
                </p:nvSpPr>
                <p:spPr>
                  <a:xfrm>
                    <a:off x="337005" y="920333"/>
                    <a:ext cx="2094251" cy="3948828"/>
                  </a:xfrm>
                  <a:prstGeom prst="roundRect">
                    <a:avLst>
                      <a:gd name="adj" fmla="val 8841"/>
                    </a:avLst>
                  </a:prstGeom>
                  <a:solidFill>
                    <a:schemeClr val="bg1">
                      <a:lumMod val="6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34" name="楕円 33">
                    <a:extLst>
                      <a:ext uri="{FF2B5EF4-FFF2-40B4-BE49-F238E27FC236}">
                        <a16:creationId xmlns:a16="http://schemas.microsoft.com/office/drawing/2014/main" id="{2747C3DA-CD18-4264-90E2-5C4FC9C8F9D3}"/>
                      </a:ext>
                    </a:extLst>
                  </p:cNvPr>
                  <p:cNvSpPr/>
                  <p:nvPr/>
                </p:nvSpPr>
                <p:spPr>
                  <a:xfrm>
                    <a:off x="1208584" y="4402761"/>
                    <a:ext cx="360040" cy="360040"/>
                  </a:xfrm>
                  <a:prstGeom prst="ellipse">
                    <a:avLst/>
                  </a:prstGeom>
                  <a:solidFill>
                    <a:schemeClr val="bg1">
                      <a:lumMod val="5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grpSp>
            <p:pic>
              <p:nvPicPr>
                <p:cNvPr id="32" name="図 31">
                  <a:extLst>
                    <a:ext uri="{FF2B5EF4-FFF2-40B4-BE49-F238E27FC236}">
                      <a16:creationId xmlns:a16="http://schemas.microsoft.com/office/drawing/2014/main" id="{1140E9BA-79FA-45A7-82C7-AF5471CF509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12789" y="1196752"/>
                  <a:ext cx="1742681" cy="3099650"/>
                </a:xfrm>
                <a:prstGeom prst="rect">
                  <a:avLst/>
                </a:prstGeom>
              </p:spPr>
            </p:pic>
          </p:grpSp>
          <p:pic>
            <p:nvPicPr>
              <p:cNvPr id="30" name="図 29">
                <a:extLst>
                  <a:ext uri="{FF2B5EF4-FFF2-40B4-BE49-F238E27FC236}">
                    <a16:creationId xmlns:a16="http://schemas.microsoft.com/office/drawing/2014/main" id="{18F9D605-BB3A-4943-A993-10058D074165}"/>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991053" y="2152212"/>
                <a:ext cx="1937928" cy="3446930"/>
              </a:xfrm>
              <a:prstGeom prst="rect">
                <a:avLst/>
              </a:prstGeom>
            </p:spPr>
          </p:pic>
        </p:grpSp>
        <p:pic>
          <p:nvPicPr>
            <p:cNvPr id="7" name="図 6">
              <a:extLst>
                <a:ext uri="{FF2B5EF4-FFF2-40B4-BE49-F238E27FC236}">
                  <a16:creationId xmlns:a16="http://schemas.microsoft.com/office/drawing/2014/main" id="{8FCBED59-FC57-4A49-A6D1-E74B553C32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5448" y="2892424"/>
              <a:ext cx="1464227" cy="220610"/>
            </a:xfrm>
            <a:prstGeom prst="rect">
              <a:avLst/>
            </a:prstGeom>
          </p:spPr>
        </p:pic>
      </p:grpSp>
      <p:grpSp>
        <p:nvGrpSpPr>
          <p:cNvPr id="62" name="グループ化 61">
            <a:extLst>
              <a:ext uri="{FF2B5EF4-FFF2-40B4-BE49-F238E27FC236}">
                <a16:creationId xmlns:a16="http://schemas.microsoft.com/office/drawing/2014/main" id="{72DEB66B-52EB-40BB-8E04-06CBF6446EF2}"/>
              </a:ext>
            </a:extLst>
          </p:cNvPr>
          <p:cNvGrpSpPr/>
          <p:nvPr/>
        </p:nvGrpSpPr>
        <p:grpSpPr>
          <a:xfrm>
            <a:off x="2403356" y="2277615"/>
            <a:ext cx="2477255" cy="3771604"/>
            <a:chOff x="2403356" y="2421631"/>
            <a:chExt cx="2477255" cy="3771604"/>
          </a:xfrm>
        </p:grpSpPr>
        <p:grpSp>
          <p:nvGrpSpPr>
            <p:cNvPr id="13" name="グループ化 12">
              <a:extLst>
                <a:ext uri="{FF2B5EF4-FFF2-40B4-BE49-F238E27FC236}">
                  <a16:creationId xmlns:a16="http://schemas.microsoft.com/office/drawing/2014/main" id="{CFE6A5B0-8703-46A9-A3EE-048892002BF3}"/>
                </a:ext>
              </a:extLst>
            </p:cNvPr>
            <p:cNvGrpSpPr/>
            <p:nvPr/>
          </p:nvGrpSpPr>
          <p:grpSpPr>
            <a:xfrm>
              <a:off x="2510844" y="2421631"/>
              <a:ext cx="2272965" cy="3771604"/>
              <a:chOff x="2510844" y="2656457"/>
              <a:chExt cx="2272965" cy="3771604"/>
            </a:xfrm>
          </p:grpSpPr>
          <p:sp>
            <p:nvSpPr>
              <p:cNvPr id="16" name="正方形/長方形 15">
                <a:extLst>
                  <a:ext uri="{FF2B5EF4-FFF2-40B4-BE49-F238E27FC236}">
                    <a16:creationId xmlns:a16="http://schemas.microsoft.com/office/drawing/2014/main" id="{3CE8DB39-0B95-469B-AF7A-10B0C2351B08}"/>
                  </a:ext>
                </a:extLst>
              </p:cNvPr>
              <p:cNvSpPr/>
              <p:nvPr/>
            </p:nvSpPr>
            <p:spPr>
              <a:xfrm>
                <a:off x="2510844" y="2656457"/>
                <a:ext cx="2272965" cy="3771604"/>
              </a:xfrm>
              <a:prstGeom prst="rect">
                <a:avLst/>
              </a:prstGeom>
              <a:solidFill>
                <a:schemeClr val="bg1">
                  <a:lumMod val="6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pic>
            <p:nvPicPr>
              <p:cNvPr id="12" name="図 11">
                <a:extLst>
                  <a:ext uri="{FF2B5EF4-FFF2-40B4-BE49-F238E27FC236}">
                    <a16:creationId xmlns:a16="http://schemas.microsoft.com/office/drawing/2014/main" id="{4E83E20A-0656-47E7-81E4-5DB162E5804F}"/>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b="41240"/>
              <a:stretch/>
            </p:blipFill>
            <p:spPr>
              <a:xfrm>
                <a:off x="2600450" y="2756396"/>
                <a:ext cx="2092075" cy="2933896"/>
              </a:xfrm>
              <a:prstGeom prst="rect">
                <a:avLst/>
              </a:prstGeom>
            </p:spPr>
          </p:pic>
        </p:grpSp>
        <p:grpSp>
          <p:nvGrpSpPr>
            <p:cNvPr id="23" name="グループ化 22">
              <a:extLst>
                <a:ext uri="{FF2B5EF4-FFF2-40B4-BE49-F238E27FC236}">
                  <a16:creationId xmlns:a16="http://schemas.microsoft.com/office/drawing/2014/main" id="{D2EBC916-1B14-4C5A-BF6B-BD902E019CDE}"/>
                </a:ext>
              </a:extLst>
            </p:cNvPr>
            <p:cNvGrpSpPr/>
            <p:nvPr/>
          </p:nvGrpSpPr>
          <p:grpSpPr>
            <a:xfrm>
              <a:off x="2728372" y="5678105"/>
              <a:ext cx="1252175" cy="80165"/>
              <a:chOff x="2720752" y="5902836"/>
              <a:chExt cx="1358331" cy="91561"/>
            </a:xfrm>
          </p:grpSpPr>
          <p:sp>
            <p:nvSpPr>
              <p:cNvPr id="24" name="正方形/長方形 23">
                <a:extLst>
                  <a:ext uri="{FF2B5EF4-FFF2-40B4-BE49-F238E27FC236}">
                    <a16:creationId xmlns:a16="http://schemas.microsoft.com/office/drawing/2014/main" id="{AC31A34D-6F11-4862-827F-AFE9D5656744}"/>
                  </a:ext>
                </a:extLst>
              </p:cNvPr>
              <p:cNvSpPr/>
              <p:nvPr/>
            </p:nvSpPr>
            <p:spPr>
              <a:xfrm>
                <a:off x="2720752" y="5902836"/>
                <a:ext cx="648072" cy="89218"/>
              </a:xfrm>
              <a:prstGeom prst="rect">
                <a:avLst/>
              </a:prstGeom>
              <a:solidFill>
                <a:srgbClr val="FF000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72000" numCol="1" spcCol="0" rtlCol="0" fromWordArt="0" anchor="t" anchorCtr="0" forceAA="0" compatLnSpc="1">
                <a:prstTxWarp prst="textNoShape">
                  <a:avLst/>
                </a:prstTxWarp>
                <a:spAutoFit/>
              </a:bodyPr>
              <a:lstStyle/>
              <a:p>
                <a:pPr algn="ctr">
                  <a:lnSpc>
                    <a:spcPct val="150000"/>
                  </a:lnSpc>
                </a:pPr>
                <a:endParaRPr kumimoji="1" lang="ja-JP" altLang="en-US" sz="1200" b="1" spc="300" dirty="0">
                  <a:solidFill>
                    <a:schemeClr val="bg1"/>
                  </a:solidFill>
                </a:endParaRPr>
              </a:p>
            </p:txBody>
          </p:sp>
          <p:sp>
            <p:nvSpPr>
              <p:cNvPr id="25" name="正方形/長方形 24">
                <a:extLst>
                  <a:ext uri="{FF2B5EF4-FFF2-40B4-BE49-F238E27FC236}">
                    <a16:creationId xmlns:a16="http://schemas.microsoft.com/office/drawing/2014/main" id="{9E96C154-548E-47B6-80C6-80D2C34DEADA}"/>
                  </a:ext>
                </a:extLst>
              </p:cNvPr>
              <p:cNvSpPr/>
              <p:nvPr/>
            </p:nvSpPr>
            <p:spPr>
              <a:xfrm>
                <a:off x="3431011" y="5905179"/>
                <a:ext cx="648072" cy="89218"/>
              </a:xfrm>
              <a:prstGeom prst="rect">
                <a:avLst/>
              </a:prstGeom>
              <a:solidFill>
                <a:srgbClr val="FF000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72000" numCol="1" spcCol="0" rtlCol="0" fromWordArt="0" anchor="t" anchorCtr="0" forceAA="0" compatLnSpc="1">
                <a:prstTxWarp prst="textNoShape">
                  <a:avLst/>
                </a:prstTxWarp>
                <a:spAutoFit/>
              </a:bodyPr>
              <a:lstStyle/>
              <a:p>
                <a:pPr algn="ctr">
                  <a:lnSpc>
                    <a:spcPct val="150000"/>
                  </a:lnSpc>
                </a:pPr>
                <a:endParaRPr kumimoji="1" lang="ja-JP" altLang="en-US" sz="1200" b="1" spc="300" dirty="0">
                  <a:solidFill>
                    <a:schemeClr val="bg1"/>
                  </a:solidFill>
                </a:endParaRPr>
              </a:p>
            </p:txBody>
          </p:sp>
        </p:grpSp>
        <p:pic>
          <p:nvPicPr>
            <p:cNvPr id="10" name="図 9">
              <a:extLst>
                <a:ext uri="{FF2B5EF4-FFF2-40B4-BE49-F238E27FC236}">
                  <a16:creationId xmlns:a16="http://schemas.microsoft.com/office/drawing/2014/main" id="{28E44A54-00B0-46CC-A545-0C1EDA8F76ED}"/>
                </a:ext>
              </a:extLst>
            </p:cNvPr>
            <p:cNvPicPr>
              <a:picLocks noChangeAspect="1"/>
            </p:cNvPicPr>
            <p:nvPr/>
          </p:nvPicPr>
          <p:blipFill rotWithShape="1">
            <a:blip r:embed="rId9">
              <a:extLst>
                <a:ext uri="{28A0092B-C50C-407E-A947-70E740481C1C}">
                  <a14:useLocalDpi xmlns:a14="http://schemas.microsoft.com/office/drawing/2010/main" val="0"/>
                </a:ext>
              </a:extLst>
            </a:blip>
            <a:srcRect b="45816"/>
            <a:stretch/>
          </p:blipFill>
          <p:spPr>
            <a:xfrm>
              <a:off x="2595947" y="2521569"/>
              <a:ext cx="2092075" cy="2826051"/>
            </a:xfrm>
            <a:prstGeom prst="rect">
              <a:avLst/>
            </a:prstGeom>
          </p:spPr>
        </p:pic>
        <p:pic>
          <p:nvPicPr>
            <p:cNvPr id="17" name="図 16">
              <a:extLst>
                <a:ext uri="{FF2B5EF4-FFF2-40B4-BE49-F238E27FC236}">
                  <a16:creationId xmlns:a16="http://schemas.microsoft.com/office/drawing/2014/main" id="{14820573-3C83-4EB0-88CF-20ED4F19AA00}"/>
                </a:ext>
              </a:extLst>
            </p:cNvPr>
            <p:cNvPicPr>
              <a:picLocks noChangeAspect="1"/>
            </p:cNvPicPr>
            <p:nvPr/>
          </p:nvPicPr>
          <p:blipFill rotWithShape="1">
            <a:blip r:embed="rId10">
              <a:extLst>
                <a:ext uri="{28A0092B-C50C-407E-A947-70E740481C1C}">
                  <a14:useLocalDpi xmlns:a14="http://schemas.microsoft.com/office/drawing/2010/main" val="0"/>
                </a:ext>
              </a:extLst>
            </a:blip>
            <a:srcRect l="429" t="67908" r="-429" b="17856"/>
            <a:stretch/>
          </p:blipFill>
          <p:spPr>
            <a:xfrm>
              <a:off x="2595947" y="5447559"/>
              <a:ext cx="2101081" cy="745676"/>
            </a:xfrm>
            <a:prstGeom prst="rect">
              <a:avLst/>
            </a:prstGeom>
          </p:spPr>
        </p:pic>
        <p:pic>
          <p:nvPicPr>
            <p:cNvPr id="28" name="図 27">
              <a:extLst>
                <a:ext uri="{FF2B5EF4-FFF2-40B4-BE49-F238E27FC236}">
                  <a16:creationId xmlns:a16="http://schemas.microsoft.com/office/drawing/2014/main" id="{286E238B-B26D-4DDF-BA07-5600A9EAF4F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03356" y="5339713"/>
              <a:ext cx="2477255" cy="227907"/>
            </a:xfrm>
            <a:prstGeom prst="rect">
              <a:avLst/>
            </a:prstGeom>
          </p:spPr>
        </p:pic>
      </p:grpSp>
      <p:sp>
        <p:nvSpPr>
          <p:cNvPr id="63" name="フッター プレースホルダー 62">
            <a:extLst>
              <a:ext uri="{FF2B5EF4-FFF2-40B4-BE49-F238E27FC236}">
                <a16:creationId xmlns:a16="http://schemas.microsoft.com/office/drawing/2014/main" id="{8DE04FCF-EBC8-4B2C-B211-2B5FE1F9E66B}"/>
              </a:ext>
            </a:extLst>
          </p:cNvPr>
          <p:cNvSpPr>
            <a:spLocks noGrp="1"/>
          </p:cNvSpPr>
          <p:nvPr>
            <p:ph type="ftr" sz="quarter" idx="11"/>
          </p:nvPr>
        </p:nvSpPr>
        <p:spPr/>
        <p:txBody>
          <a:bodyPr/>
          <a:lstStyle/>
          <a:p>
            <a:r>
              <a:rPr kumimoji="1" lang="en-US" altLang="ja-JP" dirty="0"/>
              <a:t>Copyright© 2020 Nikkei Business </a:t>
            </a:r>
            <a:r>
              <a:rPr kumimoji="1" lang="en-US" altLang="ja-JP" dirty="0" err="1"/>
              <a:t>Publications,Inc</a:t>
            </a:r>
            <a:r>
              <a:rPr kumimoji="1" lang="en-US" altLang="ja-JP" dirty="0"/>
              <a:t>. All rights reserved.</a:t>
            </a:r>
            <a:endParaRPr kumimoji="1" lang="ja-JP" altLang="en-US" dirty="0"/>
          </a:p>
        </p:txBody>
      </p:sp>
    </p:spTree>
    <p:extLst>
      <p:ext uri="{BB962C8B-B14F-4D97-AF65-F5344CB8AC3E}">
        <p14:creationId xmlns:p14="http://schemas.microsoft.com/office/powerpoint/2010/main" val="2895654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60828E-7476-45AE-B310-A18B48622A19}"/>
              </a:ext>
            </a:extLst>
          </p:cNvPr>
          <p:cNvSpPr>
            <a:spLocks noGrp="1"/>
          </p:cNvSpPr>
          <p:nvPr>
            <p:ph type="title"/>
          </p:nvPr>
        </p:nvSpPr>
        <p:spPr/>
        <p:txBody>
          <a:bodyPr/>
          <a:lstStyle/>
          <a:p>
            <a:r>
              <a:rPr lang="ja-JP" altLang="en-US" dirty="0"/>
              <a:t>ディスプレイ広告：メニュー一覧</a:t>
            </a:r>
            <a:endParaRPr kumimoji="1" lang="ja-JP" altLang="en-US" dirty="0"/>
          </a:p>
        </p:txBody>
      </p:sp>
      <p:sp>
        <p:nvSpPr>
          <p:cNvPr id="3" name="スライド番号プレースホルダー 2">
            <a:extLst>
              <a:ext uri="{FF2B5EF4-FFF2-40B4-BE49-F238E27FC236}">
                <a16:creationId xmlns:a16="http://schemas.microsoft.com/office/drawing/2014/main" id="{CEB077DB-8D68-4223-9A44-825B234A1961}"/>
              </a:ext>
            </a:extLst>
          </p:cNvPr>
          <p:cNvSpPr>
            <a:spLocks noGrp="1"/>
          </p:cNvSpPr>
          <p:nvPr>
            <p:ph type="sldNum" sz="quarter" idx="12"/>
          </p:nvPr>
        </p:nvSpPr>
        <p:spPr/>
        <p:txBody>
          <a:bodyPr/>
          <a:lstStyle/>
          <a:p>
            <a:fld id="{5EE0A3BD-3DA5-4991-ABDC-D838213B01CE}" type="slidenum">
              <a:rPr kumimoji="1" lang="ja-JP" altLang="en-US" smtClean="0"/>
              <a:t>11</a:t>
            </a:fld>
            <a:endParaRPr kumimoji="1" lang="ja-JP" altLang="en-US"/>
          </a:p>
        </p:txBody>
      </p:sp>
      <p:graphicFrame>
        <p:nvGraphicFramePr>
          <p:cNvPr id="4" name="表 3">
            <a:extLst>
              <a:ext uri="{FF2B5EF4-FFF2-40B4-BE49-F238E27FC236}">
                <a16:creationId xmlns:a16="http://schemas.microsoft.com/office/drawing/2014/main" id="{5C1E5C22-F779-4006-8C95-70BA2122BDCF}"/>
              </a:ext>
            </a:extLst>
          </p:cNvPr>
          <p:cNvGraphicFramePr>
            <a:graphicFrameLocks noGrp="1"/>
          </p:cNvGraphicFramePr>
          <p:nvPr>
            <p:extLst>
              <p:ext uri="{D42A27DB-BD31-4B8C-83A1-F6EECF244321}">
                <p14:modId xmlns:p14="http://schemas.microsoft.com/office/powerpoint/2010/main" val="808095256"/>
              </p:ext>
            </p:extLst>
          </p:nvPr>
        </p:nvGraphicFramePr>
        <p:xfrm>
          <a:off x="300365" y="1052734"/>
          <a:ext cx="9305268" cy="4299172"/>
        </p:xfrm>
        <a:graphic>
          <a:graphicData uri="http://schemas.openxmlformats.org/drawingml/2006/table">
            <a:tbl>
              <a:tblPr firstRow="1" bandRow="1">
                <a:tableStyleId>{073A0DAA-6AF3-43AB-8588-CEC1D06C72B9}</a:tableStyleId>
              </a:tblPr>
              <a:tblGrid>
                <a:gridCol w="2060347">
                  <a:extLst>
                    <a:ext uri="{9D8B030D-6E8A-4147-A177-3AD203B41FA5}">
                      <a16:colId xmlns:a16="http://schemas.microsoft.com/office/drawing/2014/main" val="2022898914"/>
                    </a:ext>
                  </a:extLst>
                </a:gridCol>
                <a:gridCol w="1584176">
                  <a:extLst>
                    <a:ext uri="{9D8B030D-6E8A-4147-A177-3AD203B41FA5}">
                      <a16:colId xmlns:a16="http://schemas.microsoft.com/office/drawing/2014/main" val="1641378371"/>
                    </a:ext>
                  </a:extLst>
                </a:gridCol>
                <a:gridCol w="1440160">
                  <a:extLst>
                    <a:ext uri="{9D8B030D-6E8A-4147-A177-3AD203B41FA5}">
                      <a16:colId xmlns:a16="http://schemas.microsoft.com/office/drawing/2014/main" val="389768082"/>
                    </a:ext>
                  </a:extLst>
                </a:gridCol>
                <a:gridCol w="1008112">
                  <a:extLst>
                    <a:ext uri="{9D8B030D-6E8A-4147-A177-3AD203B41FA5}">
                      <a16:colId xmlns:a16="http://schemas.microsoft.com/office/drawing/2014/main" val="1868210930"/>
                    </a:ext>
                  </a:extLst>
                </a:gridCol>
                <a:gridCol w="1152128">
                  <a:extLst>
                    <a:ext uri="{9D8B030D-6E8A-4147-A177-3AD203B41FA5}">
                      <a16:colId xmlns:a16="http://schemas.microsoft.com/office/drawing/2014/main" val="581352772"/>
                    </a:ext>
                  </a:extLst>
                </a:gridCol>
                <a:gridCol w="1008112">
                  <a:extLst>
                    <a:ext uri="{9D8B030D-6E8A-4147-A177-3AD203B41FA5}">
                      <a16:colId xmlns:a16="http://schemas.microsoft.com/office/drawing/2014/main" val="3817012125"/>
                    </a:ext>
                  </a:extLst>
                </a:gridCol>
                <a:gridCol w="1052233">
                  <a:extLst>
                    <a:ext uri="{9D8B030D-6E8A-4147-A177-3AD203B41FA5}">
                      <a16:colId xmlns:a16="http://schemas.microsoft.com/office/drawing/2014/main" val="3960912027"/>
                    </a:ext>
                  </a:extLst>
                </a:gridCol>
              </a:tblGrid>
              <a:tr h="414075">
                <a:tc>
                  <a:txBody>
                    <a:bodyPr/>
                    <a:lstStyle/>
                    <a:p>
                      <a:r>
                        <a:rPr kumimoji="1" lang="ja-JP" altLang="en-US" sz="1100" dirty="0"/>
                        <a:t>メニュー名</a:t>
                      </a:r>
                    </a:p>
                  </a:txBody>
                  <a:tcPr marL="137160" marR="137160" marT="72000" marB="72000"/>
                </a:tc>
                <a:tc>
                  <a:txBody>
                    <a:bodyPr/>
                    <a:lstStyle/>
                    <a:p>
                      <a:r>
                        <a:rPr kumimoji="1" lang="ja-JP" altLang="en-US" sz="1100" dirty="0"/>
                        <a:t>掲載面</a:t>
                      </a:r>
                    </a:p>
                  </a:txBody>
                  <a:tcPr marL="137160" marR="137160" marT="72000" marB="72000"/>
                </a:tc>
                <a:tc>
                  <a:txBody>
                    <a:bodyPr/>
                    <a:lstStyle/>
                    <a:p>
                      <a:r>
                        <a:rPr kumimoji="1" lang="ja-JP" altLang="en-US" sz="1100" dirty="0"/>
                        <a:t>表示形式</a:t>
                      </a:r>
                    </a:p>
                  </a:txBody>
                  <a:tcPr marL="137160" marR="137160" marT="72000" marB="72000"/>
                </a:tc>
                <a:tc>
                  <a:txBody>
                    <a:bodyPr/>
                    <a:lstStyle/>
                    <a:p>
                      <a:r>
                        <a:rPr kumimoji="1" lang="ja-JP" altLang="en-US" sz="1100" dirty="0"/>
                        <a:t>掲載期間</a:t>
                      </a:r>
                      <a:endParaRPr kumimoji="1" lang="en-US" altLang="ja-JP" sz="1100" dirty="0"/>
                    </a:p>
                  </a:txBody>
                  <a:tcPr marL="137160" marR="137160" marT="72000" marB="72000"/>
                </a:tc>
                <a:tc>
                  <a:txBody>
                    <a:bodyPr/>
                    <a:lstStyle/>
                    <a:p>
                      <a:r>
                        <a:rPr kumimoji="1" lang="en-US" altLang="ja-JP" sz="1100" dirty="0"/>
                        <a:t>imps </a:t>
                      </a:r>
                      <a:r>
                        <a:rPr kumimoji="1" lang="ja-JP" altLang="en-US" sz="1100" dirty="0"/>
                        <a:t>単価</a:t>
                      </a:r>
                    </a:p>
                  </a:txBody>
                  <a:tcPr marL="137160" marR="137160" marT="72000" marB="72000"/>
                </a:tc>
                <a:tc>
                  <a:txBody>
                    <a:bodyPr/>
                    <a:lstStyle/>
                    <a:p>
                      <a:r>
                        <a:rPr kumimoji="1" lang="ja-JP" altLang="en-US" sz="1100" dirty="0"/>
                        <a:t>備考</a:t>
                      </a:r>
                    </a:p>
                  </a:txBody>
                  <a:tcPr marL="137160" marR="137160" marT="72000" marB="72000"/>
                </a:tc>
                <a:tc>
                  <a:txBody>
                    <a:bodyPr/>
                    <a:lstStyle/>
                    <a:p>
                      <a:r>
                        <a:rPr kumimoji="1" lang="ja-JP" altLang="en-US" sz="1100" dirty="0"/>
                        <a:t>想定</a:t>
                      </a:r>
                      <a:r>
                        <a:rPr kumimoji="1" lang="en-US" altLang="ja-JP" sz="1100" dirty="0"/>
                        <a:t>CTR(</a:t>
                      </a:r>
                      <a:r>
                        <a:rPr kumimoji="1" lang="ja-JP" altLang="en-US" sz="1100" dirty="0"/>
                        <a:t>％</a:t>
                      </a:r>
                      <a:r>
                        <a:rPr kumimoji="1" lang="en-US" altLang="ja-JP" sz="1100" dirty="0"/>
                        <a:t>)</a:t>
                      </a:r>
                      <a:endParaRPr kumimoji="1" lang="ja-JP" altLang="en-US" sz="1100" dirty="0"/>
                    </a:p>
                  </a:txBody>
                  <a:tcPr marL="137160" marR="137160" marT="72000" marB="72000"/>
                </a:tc>
                <a:extLst>
                  <a:ext uri="{0D108BD9-81ED-4DB2-BD59-A6C34878D82A}">
                    <a16:rowId xmlns:a16="http://schemas.microsoft.com/office/drawing/2014/main" val="1853849928"/>
                  </a:ext>
                </a:extLst>
              </a:tr>
              <a:tr h="446511">
                <a:tc>
                  <a:txBody>
                    <a:bodyPr/>
                    <a:lstStyle/>
                    <a:p>
                      <a:r>
                        <a:rPr kumimoji="1" lang="ja-JP" altLang="en-US" sz="1100" dirty="0"/>
                        <a:t>ビルボード</a:t>
                      </a:r>
                    </a:p>
                  </a:txBody>
                  <a:tcPr marL="137160" marR="137160" marT="72000" marB="72000"/>
                </a:tc>
                <a:tc>
                  <a:txBody>
                    <a:bodyPr/>
                    <a:lstStyle/>
                    <a:p>
                      <a:r>
                        <a:rPr kumimoji="1" lang="en-US" altLang="ja-JP" sz="1100" dirty="0"/>
                        <a:t>PC</a:t>
                      </a:r>
                      <a:r>
                        <a:rPr kumimoji="1" lang="ja-JP" altLang="en-US" sz="1100" dirty="0"/>
                        <a:t>全ページ</a:t>
                      </a:r>
                      <a:r>
                        <a:rPr kumimoji="1" lang="ja-JP" altLang="en-US" sz="1000" dirty="0"/>
                        <a:t>　</a:t>
                      </a:r>
                      <a:endParaRPr kumimoji="1" lang="en-US" altLang="ja-JP" sz="1000" dirty="0"/>
                    </a:p>
                    <a:p>
                      <a:r>
                        <a:rPr kumimoji="1" lang="en-US" altLang="ja-JP" sz="1000" dirty="0"/>
                        <a:t>*</a:t>
                      </a:r>
                      <a:r>
                        <a:rPr kumimoji="1" lang="ja-JP" altLang="en-US" sz="1000" dirty="0"/>
                        <a:t>一部ページを除く</a:t>
                      </a:r>
                      <a:endParaRPr kumimoji="1" lang="ja-JP" altLang="en-US" sz="1100" dirty="0"/>
                    </a:p>
                  </a:txBody>
                  <a:tcPr marL="137160" marR="137160" marT="72000" marB="72000"/>
                </a:tc>
                <a:tc>
                  <a:txBody>
                    <a:bodyPr/>
                    <a:lstStyle/>
                    <a:p>
                      <a:r>
                        <a:rPr kumimoji="1" lang="ja-JP" altLang="en-US" sz="1100" dirty="0"/>
                        <a:t>ローテーション</a:t>
                      </a:r>
                    </a:p>
                  </a:txBody>
                  <a:tcPr marL="137160" marR="137160" marT="72000" marB="72000"/>
                </a:tc>
                <a:tc>
                  <a:txBody>
                    <a:bodyPr/>
                    <a:lstStyle/>
                    <a:p>
                      <a:r>
                        <a:rPr kumimoji="1" lang="ja-JP" altLang="en-US" sz="1100" dirty="0"/>
                        <a:t>任意</a:t>
                      </a:r>
                    </a:p>
                  </a:txBody>
                  <a:tcPr marL="137160" marR="137160" marT="72000" marB="72000"/>
                </a:tc>
                <a:tc>
                  <a:txBody>
                    <a:bodyPr/>
                    <a:lstStyle/>
                    <a:p>
                      <a:r>
                        <a:rPr kumimoji="1" lang="en-US" altLang="ja-JP" sz="1100" dirty="0"/>
                        <a:t>¥6.0 / imp</a:t>
                      </a:r>
                      <a:endParaRPr kumimoji="1" lang="ja-JP" altLang="en-US" sz="1100" dirty="0"/>
                    </a:p>
                  </a:txBody>
                  <a:tcPr marL="137160" marR="137160" marT="72000" marB="72000"/>
                </a:tc>
                <a:tc>
                  <a:txBody>
                    <a:bodyPr/>
                    <a:lstStyle/>
                    <a:p>
                      <a:r>
                        <a:rPr kumimoji="1" lang="en-US" altLang="ja-JP" sz="1100" dirty="0"/>
                        <a:t>imp</a:t>
                      </a:r>
                      <a:r>
                        <a:rPr kumimoji="1" lang="ja-JP" altLang="en-US" sz="1100" dirty="0"/>
                        <a:t>保証</a:t>
                      </a:r>
                    </a:p>
                  </a:txBody>
                  <a:tcPr marL="137160" marR="137160" marT="72000" marB="72000"/>
                </a:tc>
                <a:tc>
                  <a:txBody>
                    <a:bodyPr/>
                    <a:lstStyle/>
                    <a:p>
                      <a:pPr algn="ctr"/>
                      <a:r>
                        <a:rPr kumimoji="1" lang="en-US" altLang="ja-JP" sz="1100" dirty="0"/>
                        <a:t>0.15</a:t>
                      </a:r>
                      <a:endParaRPr kumimoji="1" lang="ja-JP" altLang="en-US" sz="1100" dirty="0"/>
                    </a:p>
                  </a:txBody>
                  <a:tcPr marL="137160" marR="137160" marT="72000" marB="72000"/>
                </a:tc>
                <a:extLst>
                  <a:ext uri="{0D108BD9-81ED-4DB2-BD59-A6C34878D82A}">
                    <a16:rowId xmlns:a16="http://schemas.microsoft.com/office/drawing/2014/main" val="1533741317"/>
                  </a:ext>
                </a:extLst>
              </a:tr>
              <a:tr h="446511">
                <a:tc>
                  <a:txBody>
                    <a:bodyPr/>
                    <a:lstStyle/>
                    <a:p>
                      <a:r>
                        <a:rPr kumimoji="1" lang="ja-JP" altLang="en-US" sz="1100" dirty="0"/>
                        <a:t>レクタングル</a:t>
                      </a:r>
                    </a:p>
                  </a:txBody>
                  <a:tcPr marL="137160" marR="137160" marT="72000" marB="72000"/>
                </a:tc>
                <a:tc>
                  <a:txBody>
                    <a:bodyPr/>
                    <a:lstStyle/>
                    <a:p>
                      <a:r>
                        <a:rPr kumimoji="1" lang="en-US" altLang="ja-JP" sz="1100" dirty="0"/>
                        <a:t>PC</a:t>
                      </a:r>
                      <a:r>
                        <a:rPr kumimoji="1" lang="ja-JP" altLang="en-US" sz="1100" dirty="0"/>
                        <a:t>・</a:t>
                      </a:r>
                      <a:r>
                        <a:rPr kumimoji="1" lang="en-US" altLang="ja-JP" sz="1100" dirty="0"/>
                        <a:t>SP</a:t>
                      </a:r>
                      <a:r>
                        <a:rPr kumimoji="1" lang="ja-JP" altLang="en-US" sz="1100" dirty="0"/>
                        <a:t>全ページ</a:t>
                      </a:r>
                      <a:r>
                        <a:rPr kumimoji="1" lang="ja-JP" altLang="en-US" sz="1000" dirty="0"/>
                        <a:t>　</a:t>
                      </a:r>
                      <a:endParaRPr kumimoji="1" lang="en-US" altLang="ja-JP" sz="1000" dirty="0"/>
                    </a:p>
                    <a:p>
                      <a:r>
                        <a:rPr kumimoji="1" lang="en-US" altLang="ja-JP" sz="1000" dirty="0"/>
                        <a:t>*</a:t>
                      </a:r>
                      <a:r>
                        <a:rPr kumimoji="1" lang="ja-JP" altLang="en-US" sz="1000" dirty="0"/>
                        <a:t>一部ページを除く</a:t>
                      </a:r>
                      <a:endParaRPr kumimoji="1" lang="ja-JP" altLang="en-US" sz="1100" dirty="0"/>
                    </a:p>
                  </a:txBody>
                  <a:tcPr marL="137160" marR="137160" marT="72000" marB="72000"/>
                </a:tc>
                <a:tc>
                  <a:txBody>
                    <a:bodyPr/>
                    <a:lstStyle/>
                    <a:p>
                      <a:r>
                        <a:rPr kumimoji="1" lang="ja-JP" altLang="en-US" sz="1100" dirty="0"/>
                        <a:t>ローテーション</a:t>
                      </a:r>
                    </a:p>
                  </a:txBody>
                  <a:tcPr marL="137160" marR="137160" marT="72000" marB="72000"/>
                </a:tc>
                <a:tc>
                  <a:txBody>
                    <a:bodyPr/>
                    <a:lstStyle/>
                    <a:p>
                      <a:r>
                        <a:rPr kumimoji="1" lang="ja-JP" altLang="en-US" sz="1100" dirty="0"/>
                        <a:t>任意</a:t>
                      </a:r>
                    </a:p>
                  </a:txBody>
                  <a:tcPr marL="137160" marR="137160" marT="72000" marB="72000"/>
                </a:tc>
                <a:tc>
                  <a:txBody>
                    <a:bodyPr/>
                    <a:lstStyle/>
                    <a:p>
                      <a:r>
                        <a:rPr kumimoji="1" lang="en-US" altLang="ja-JP" sz="1100" dirty="0"/>
                        <a:t>¥1.0 / imp</a:t>
                      </a:r>
                      <a:endParaRPr kumimoji="1" lang="ja-JP" altLang="en-US" sz="1100" dirty="0"/>
                    </a:p>
                  </a:txBody>
                  <a:tcPr marL="137160" marR="137160" marT="72000" marB="72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Trebuchet MS"/>
                          <a:ea typeface="游ゴシック"/>
                          <a:cs typeface="+mn-cs"/>
                        </a:rPr>
                        <a:t>imp</a:t>
                      </a:r>
                      <a:r>
                        <a:rPr kumimoji="1" lang="ja-JP" altLang="en-US" sz="1100" b="0" i="0" u="none" strike="noStrike" kern="1200" cap="none" spc="0" normalizeH="0" baseline="0" noProof="0">
                          <a:ln>
                            <a:noFill/>
                          </a:ln>
                          <a:solidFill>
                            <a:prstClr val="black"/>
                          </a:solidFill>
                          <a:effectLst/>
                          <a:uLnTx/>
                          <a:uFillTx/>
                          <a:latin typeface="Trebuchet MS"/>
                          <a:ea typeface="游ゴシック"/>
                          <a:cs typeface="+mn-cs"/>
                        </a:rPr>
                        <a:t>保証</a:t>
                      </a:r>
                      <a:endParaRPr kumimoji="1" lang="ja-JP" altLang="en-US" sz="1100" b="0" i="0" u="none" strike="noStrike" kern="1200" cap="none" spc="0" normalizeH="0" baseline="0" noProof="0" dirty="0">
                        <a:ln>
                          <a:noFill/>
                        </a:ln>
                        <a:solidFill>
                          <a:prstClr val="black"/>
                        </a:solidFill>
                        <a:effectLst/>
                        <a:uLnTx/>
                        <a:uFillTx/>
                        <a:latin typeface="Trebuchet MS"/>
                        <a:ea typeface="游ゴシック"/>
                        <a:cs typeface="+mn-cs"/>
                      </a:endParaRPr>
                    </a:p>
                  </a:txBody>
                  <a:tcPr marL="137160" marR="137160" marT="72000" marB="72000"/>
                </a:tc>
                <a:tc>
                  <a:txBody>
                    <a:bodyPr/>
                    <a:lstStyle/>
                    <a:p>
                      <a:pPr algn="ctr"/>
                      <a:r>
                        <a:rPr kumimoji="1" lang="en-US" altLang="ja-JP" sz="1100" dirty="0"/>
                        <a:t>0.04</a:t>
                      </a:r>
                      <a:endParaRPr kumimoji="1" lang="ja-JP" altLang="en-US" sz="1100" dirty="0"/>
                    </a:p>
                  </a:txBody>
                  <a:tcPr marL="137160" marR="137160" marT="72000" marB="72000"/>
                </a:tc>
                <a:extLst>
                  <a:ext uri="{0D108BD9-81ED-4DB2-BD59-A6C34878D82A}">
                    <a16:rowId xmlns:a16="http://schemas.microsoft.com/office/drawing/2014/main" val="2012954133"/>
                  </a:ext>
                </a:extLst>
              </a:tr>
              <a:tr h="446511">
                <a:tc>
                  <a:txBody>
                    <a:bodyPr/>
                    <a:lstStyle/>
                    <a:p>
                      <a:r>
                        <a:rPr kumimoji="1" lang="ja-JP" altLang="en-US" sz="1100" dirty="0"/>
                        <a:t>インフィード</a:t>
                      </a:r>
                      <a:endParaRPr kumimoji="1" lang="en-US" altLang="ja-JP" sz="1100" dirty="0"/>
                    </a:p>
                  </a:txBody>
                  <a:tcPr marL="137160" marR="137160" marT="72000" marB="72000"/>
                </a:tc>
                <a:tc>
                  <a:txBody>
                    <a:bodyPr/>
                    <a:lstStyle/>
                    <a:p>
                      <a:r>
                        <a:rPr kumimoji="1" lang="en-US" altLang="ja-JP" sz="1100" dirty="0"/>
                        <a:t>PC</a:t>
                      </a:r>
                      <a:r>
                        <a:rPr kumimoji="1" lang="ja-JP" altLang="en-US" sz="1100" dirty="0"/>
                        <a:t>・</a:t>
                      </a:r>
                      <a:r>
                        <a:rPr kumimoji="1" lang="en-US" altLang="ja-JP" sz="1100" dirty="0"/>
                        <a:t>SP</a:t>
                      </a:r>
                      <a:r>
                        <a:rPr kumimoji="1" lang="ja-JP" altLang="en-US" sz="1100" dirty="0"/>
                        <a:t>全ページ</a:t>
                      </a:r>
                      <a:r>
                        <a:rPr kumimoji="1" lang="ja-JP" altLang="en-US" sz="1000" dirty="0"/>
                        <a:t>　</a:t>
                      </a:r>
                      <a:endParaRPr kumimoji="1" lang="en-US" altLang="ja-JP" sz="1000" dirty="0"/>
                    </a:p>
                    <a:p>
                      <a:r>
                        <a:rPr kumimoji="1" lang="en-US" altLang="ja-JP" sz="1000" dirty="0"/>
                        <a:t>*</a:t>
                      </a:r>
                      <a:r>
                        <a:rPr kumimoji="1" lang="ja-JP" altLang="en-US" sz="1000" dirty="0"/>
                        <a:t>一部ページを除く</a:t>
                      </a:r>
                      <a:endParaRPr kumimoji="1" lang="ja-JP" altLang="en-US" sz="1100" dirty="0"/>
                    </a:p>
                  </a:txBody>
                  <a:tcPr marL="137160" marR="137160" marT="72000" marB="72000"/>
                </a:tc>
                <a:tc>
                  <a:txBody>
                    <a:bodyPr/>
                    <a:lstStyle/>
                    <a:p>
                      <a:r>
                        <a:rPr kumimoji="1" lang="ja-JP" altLang="en-US" sz="1100" dirty="0"/>
                        <a:t>ローテーション</a:t>
                      </a:r>
                    </a:p>
                  </a:txBody>
                  <a:tcPr marL="137160" marR="137160" marT="72000" marB="72000"/>
                </a:tc>
                <a:tc>
                  <a:txBody>
                    <a:bodyPr/>
                    <a:lstStyle/>
                    <a:p>
                      <a:r>
                        <a:rPr kumimoji="1" lang="ja-JP" altLang="en-US" sz="1100" dirty="0"/>
                        <a:t>任意</a:t>
                      </a:r>
                    </a:p>
                  </a:txBody>
                  <a:tcPr marL="137160" marR="137160" marT="72000" marB="72000"/>
                </a:tc>
                <a:tc>
                  <a:txBody>
                    <a:bodyPr/>
                    <a:lstStyle/>
                    <a:p>
                      <a:r>
                        <a:rPr kumimoji="1" lang="en-US" altLang="ja-JP" sz="1100" dirty="0"/>
                        <a:t>\0.8 / imp</a:t>
                      </a:r>
                    </a:p>
                  </a:txBody>
                  <a:tcPr marL="137160" marR="137160" marT="72000" marB="72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Trebuchet MS"/>
                          <a:ea typeface="游ゴシック"/>
                          <a:cs typeface="+mn-cs"/>
                        </a:rPr>
                        <a:t>imp</a:t>
                      </a:r>
                      <a:r>
                        <a:rPr kumimoji="1" lang="ja-JP" altLang="en-US" sz="1100" b="0" i="0" u="none" strike="noStrike" kern="1200" cap="none" spc="0" normalizeH="0" baseline="0" noProof="0">
                          <a:ln>
                            <a:noFill/>
                          </a:ln>
                          <a:solidFill>
                            <a:prstClr val="black"/>
                          </a:solidFill>
                          <a:effectLst/>
                          <a:uLnTx/>
                          <a:uFillTx/>
                          <a:latin typeface="Trebuchet MS"/>
                          <a:ea typeface="游ゴシック"/>
                          <a:cs typeface="+mn-cs"/>
                        </a:rPr>
                        <a:t>保証</a:t>
                      </a:r>
                      <a:endParaRPr kumimoji="1" lang="ja-JP" altLang="en-US" sz="1100" b="0" i="0" u="none" strike="noStrike" kern="1200" cap="none" spc="0" normalizeH="0" baseline="0" noProof="0" dirty="0">
                        <a:ln>
                          <a:noFill/>
                        </a:ln>
                        <a:solidFill>
                          <a:prstClr val="black"/>
                        </a:solidFill>
                        <a:effectLst/>
                        <a:uLnTx/>
                        <a:uFillTx/>
                        <a:latin typeface="Trebuchet MS"/>
                        <a:ea typeface="游ゴシック"/>
                        <a:cs typeface="+mn-cs"/>
                      </a:endParaRPr>
                    </a:p>
                  </a:txBody>
                  <a:tcPr marL="137160" marR="137160" marT="72000" marB="72000"/>
                </a:tc>
                <a:tc>
                  <a:txBody>
                    <a:bodyPr/>
                    <a:lstStyle/>
                    <a:p>
                      <a:pPr algn="ctr"/>
                      <a:r>
                        <a:rPr kumimoji="1" lang="en-US" altLang="ja-JP" sz="1100" dirty="0"/>
                        <a:t>0.05</a:t>
                      </a:r>
                      <a:endParaRPr kumimoji="1" lang="ja-JP" altLang="en-US" sz="1100" dirty="0"/>
                    </a:p>
                  </a:txBody>
                  <a:tcPr marL="137160" marR="137160" marT="72000" marB="72000"/>
                </a:tc>
                <a:extLst>
                  <a:ext uri="{0D108BD9-81ED-4DB2-BD59-A6C34878D82A}">
                    <a16:rowId xmlns:a16="http://schemas.microsoft.com/office/drawing/2014/main" val="3853301974"/>
                  </a:ext>
                </a:extLst>
              </a:tr>
              <a:tr h="446511">
                <a:tc>
                  <a:txBody>
                    <a:bodyPr/>
                    <a:lstStyle/>
                    <a:p>
                      <a:r>
                        <a:rPr kumimoji="1" lang="ja-JP" altLang="en-US" sz="1100" dirty="0"/>
                        <a:t>スマホ・ヘッダーパネル</a:t>
                      </a:r>
                    </a:p>
                  </a:txBody>
                  <a:tcPr marL="137160" marR="137160" marT="72000" marB="72000"/>
                </a:tc>
                <a:tc>
                  <a:txBody>
                    <a:bodyPr/>
                    <a:lstStyle/>
                    <a:p>
                      <a:r>
                        <a:rPr kumimoji="1" lang="en-US" altLang="ja-JP" sz="1100" dirty="0"/>
                        <a:t>SP</a:t>
                      </a:r>
                      <a:r>
                        <a:rPr kumimoji="1" lang="ja-JP" altLang="en-US" sz="1100" dirty="0"/>
                        <a:t>全ページ</a:t>
                      </a:r>
                      <a:r>
                        <a:rPr kumimoji="1" lang="ja-JP" altLang="en-US" sz="1000" dirty="0"/>
                        <a:t>　</a:t>
                      </a:r>
                      <a:endParaRPr kumimoji="1" lang="en-US" altLang="ja-JP" sz="1000" dirty="0"/>
                    </a:p>
                    <a:p>
                      <a:r>
                        <a:rPr kumimoji="1" lang="en-US" altLang="ja-JP" sz="1000" dirty="0"/>
                        <a:t>*</a:t>
                      </a:r>
                      <a:r>
                        <a:rPr kumimoji="1" lang="ja-JP" altLang="en-US" sz="1000" dirty="0"/>
                        <a:t>一部ページを除く</a:t>
                      </a:r>
                      <a:endParaRPr kumimoji="1" lang="ja-JP" altLang="en-US" sz="1100" dirty="0"/>
                    </a:p>
                  </a:txBody>
                  <a:tcPr marL="137160" marR="137160" marT="72000" marB="72000"/>
                </a:tc>
                <a:tc>
                  <a:txBody>
                    <a:bodyPr/>
                    <a:lstStyle/>
                    <a:p>
                      <a:r>
                        <a:rPr kumimoji="1" lang="ja-JP" altLang="en-US" sz="1100" dirty="0"/>
                        <a:t>ローテーション</a:t>
                      </a:r>
                    </a:p>
                  </a:txBody>
                  <a:tcPr marL="137160" marR="137160" marT="72000" marB="72000"/>
                </a:tc>
                <a:tc>
                  <a:txBody>
                    <a:bodyPr/>
                    <a:lstStyle/>
                    <a:p>
                      <a:r>
                        <a:rPr kumimoji="1" lang="ja-JP" altLang="en-US" sz="1100" dirty="0"/>
                        <a:t>任意</a:t>
                      </a:r>
                    </a:p>
                  </a:txBody>
                  <a:tcPr marL="137160" marR="137160" marT="72000" marB="72000"/>
                </a:tc>
                <a:tc>
                  <a:txBody>
                    <a:bodyPr/>
                    <a:lstStyle/>
                    <a:p>
                      <a:r>
                        <a:rPr kumimoji="1" lang="en-US" altLang="ja-JP" sz="1100" dirty="0"/>
                        <a:t>\2.0 / imp</a:t>
                      </a:r>
                      <a:endParaRPr kumimoji="1" lang="ja-JP" altLang="en-US" sz="1100" dirty="0"/>
                    </a:p>
                  </a:txBody>
                  <a:tcPr marL="137160" marR="137160" marT="72000" marB="72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Trebuchet MS"/>
                          <a:ea typeface="游ゴシック"/>
                          <a:cs typeface="+mn-cs"/>
                        </a:rPr>
                        <a:t>imp</a:t>
                      </a:r>
                      <a:r>
                        <a:rPr kumimoji="1" lang="ja-JP" altLang="en-US" sz="1100" b="0" i="0" u="none" strike="noStrike" kern="1200" cap="none" spc="0" normalizeH="0" baseline="0" noProof="0">
                          <a:ln>
                            <a:noFill/>
                          </a:ln>
                          <a:solidFill>
                            <a:prstClr val="black"/>
                          </a:solidFill>
                          <a:effectLst/>
                          <a:uLnTx/>
                          <a:uFillTx/>
                          <a:latin typeface="Trebuchet MS"/>
                          <a:ea typeface="游ゴシック"/>
                          <a:cs typeface="+mn-cs"/>
                        </a:rPr>
                        <a:t>保証</a:t>
                      </a:r>
                      <a:endParaRPr kumimoji="1" lang="ja-JP" altLang="en-US" sz="1100" b="0" i="0" u="none" strike="noStrike" kern="1200" cap="none" spc="0" normalizeH="0" baseline="0" noProof="0" dirty="0">
                        <a:ln>
                          <a:noFill/>
                        </a:ln>
                        <a:solidFill>
                          <a:prstClr val="black"/>
                        </a:solidFill>
                        <a:effectLst/>
                        <a:uLnTx/>
                        <a:uFillTx/>
                        <a:latin typeface="Trebuchet MS"/>
                        <a:ea typeface="游ゴシック"/>
                        <a:cs typeface="+mn-cs"/>
                      </a:endParaRPr>
                    </a:p>
                  </a:txBody>
                  <a:tcPr marL="137160" marR="137160" marT="72000" marB="72000"/>
                </a:tc>
                <a:tc>
                  <a:txBody>
                    <a:bodyPr/>
                    <a:lstStyle/>
                    <a:p>
                      <a:pPr algn="ctr"/>
                      <a:r>
                        <a:rPr kumimoji="1" lang="en-US" altLang="ja-JP" sz="1100" dirty="0"/>
                        <a:t>0.05</a:t>
                      </a:r>
                      <a:endParaRPr kumimoji="1" lang="ja-JP" altLang="en-US" sz="1100" dirty="0"/>
                    </a:p>
                  </a:txBody>
                  <a:tcPr marL="137160" marR="137160" marT="72000" marB="72000"/>
                </a:tc>
                <a:extLst>
                  <a:ext uri="{0D108BD9-81ED-4DB2-BD59-A6C34878D82A}">
                    <a16:rowId xmlns:a16="http://schemas.microsoft.com/office/drawing/2014/main" val="2111232830"/>
                  </a:ext>
                </a:extLst>
              </a:tr>
              <a:tr h="446511">
                <a:tc>
                  <a:txBody>
                    <a:bodyPr/>
                    <a:lstStyle/>
                    <a:p>
                      <a:r>
                        <a:rPr kumimoji="1" lang="ja-JP" altLang="en-US" sz="1100" dirty="0"/>
                        <a:t>スマホ・ヘッダー動画</a:t>
                      </a:r>
                    </a:p>
                  </a:txBody>
                  <a:tcPr marL="137160" marR="137160" marT="72000" marB="72000"/>
                </a:tc>
                <a:tc>
                  <a:txBody>
                    <a:bodyPr/>
                    <a:lstStyle/>
                    <a:p>
                      <a:r>
                        <a:rPr kumimoji="1" lang="en-US" altLang="ja-JP" sz="1100" dirty="0"/>
                        <a:t>SP</a:t>
                      </a:r>
                      <a:r>
                        <a:rPr kumimoji="1" lang="ja-JP" altLang="en-US" sz="1100" dirty="0"/>
                        <a:t>全ページ</a:t>
                      </a:r>
                      <a:r>
                        <a:rPr kumimoji="1" lang="ja-JP" altLang="en-US" sz="1000" dirty="0"/>
                        <a:t>　</a:t>
                      </a:r>
                      <a:endParaRPr kumimoji="1" lang="en-US" altLang="ja-JP" sz="1000" dirty="0"/>
                    </a:p>
                    <a:p>
                      <a:r>
                        <a:rPr kumimoji="1" lang="en-US" altLang="ja-JP" sz="1000" dirty="0"/>
                        <a:t>*</a:t>
                      </a:r>
                      <a:r>
                        <a:rPr kumimoji="1" lang="ja-JP" altLang="en-US" sz="1000" dirty="0"/>
                        <a:t>一部ページを除く</a:t>
                      </a:r>
                      <a:endParaRPr kumimoji="1" lang="ja-JP" altLang="en-US" sz="1100" dirty="0"/>
                    </a:p>
                  </a:txBody>
                  <a:tcPr marL="137160" marR="137160" marT="72000" marB="72000"/>
                </a:tc>
                <a:tc>
                  <a:txBody>
                    <a:bodyPr/>
                    <a:lstStyle/>
                    <a:p>
                      <a:r>
                        <a:rPr kumimoji="1" lang="ja-JP" altLang="en-US" sz="1100" dirty="0"/>
                        <a:t>ローテーション</a:t>
                      </a:r>
                    </a:p>
                  </a:txBody>
                  <a:tcPr marL="137160" marR="137160" marT="72000" marB="72000"/>
                </a:tc>
                <a:tc>
                  <a:txBody>
                    <a:bodyPr/>
                    <a:lstStyle/>
                    <a:p>
                      <a:r>
                        <a:rPr kumimoji="1" lang="ja-JP" altLang="en-US" sz="1100" dirty="0"/>
                        <a:t>任意</a:t>
                      </a:r>
                    </a:p>
                  </a:txBody>
                  <a:tcPr marL="137160" marR="137160" marT="72000" marB="72000"/>
                </a:tc>
                <a:tc>
                  <a:txBody>
                    <a:bodyPr/>
                    <a:lstStyle/>
                    <a:p>
                      <a:r>
                        <a:rPr kumimoji="1" lang="en-US" altLang="ja-JP" sz="1100" dirty="0"/>
                        <a:t>\5.0 / imp</a:t>
                      </a:r>
                      <a:endParaRPr kumimoji="1" lang="ja-JP" altLang="en-US" sz="1100" dirty="0"/>
                    </a:p>
                  </a:txBody>
                  <a:tcPr marL="137160" marR="137160" marT="72000" marB="72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Trebuchet MS"/>
                          <a:ea typeface="游ゴシック"/>
                          <a:cs typeface="+mn-cs"/>
                        </a:rPr>
                        <a:t>imp</a:t>
                      </a:r>
                      <a:r>
                        <a:rPr kumimoji="1" lang="ja-JP" altLang="en-US" sz="1100" b="0" i="0" u="none" strike="noStrike" kern="1200" cap="none" spc="0" normalizeH="0" baseline="0" noProof="0">
                          <a:ln>
                            <a:noFill/>
                          </a:ln>
                          <a:solidFill>
                            <a:prstClr val="black"/>
                          </a:solidFill>
                          <a:effectLst/>
                          <a:uLnTx/>
                          <a:uFillTx/>
                          <a:latin typeface="Trebuchet MS"/>
                          <a:ea typeface="游ゴシック"/>
                          <a:cs typeface="+mn-cs"/>
                        </a:rPr>
                        <a:t>保証</a:t>
                      </a:r>
                      <a:endParaRPr kumimoji="1" lang="ja-JP" altLang="en-US" sz="1100" b="0" i="0" u="none" strike="noStrike" kern="1200" cap="none" spc="0" normalizeH="0" baseline="0" noProof="0" dirty="0">
                        <a:ln>
                          <a:noFill/>
                        </a:ln>
                        <a:solidFill>
                          <a:prstClr val="black"/>
                        </a:solidFill>
                        <a:effectLst/>
                        <a:uLnTx/>
                        <a:uFillTx/>
                        <a:latin typeface="Trebuchet MS"/>
                        <a:ea typeface="游ゴシック"/>
                        <a:cs typeface="+mn-cs"/>
                      </a:endParaRPr>
                    </a:p>
                  </a:txBody>
                  <a:tcPr marL="137160" marR="137160" marT="72000" marB="72000"/>
                </a:tc>
                <a:tc>
                  <a:txBody>
                    <a:bodyPr/>
                    <a:lstStyle/>
                    <a:p>
                      <a:pPr algn="ctr"/>
                      <a:r>
                        <a:rPr kumimoji="1" lang="en-US" altLang="ja-JP" sz="1100" dirty="0"/>
                        <a:t>2.00</a:t>
                      </a:r>
                      <a:endParaRPr kumimoji="1" lang="ja-JP" altLang="en-US" sz="1100" dirty="0"/>
                    </a:p>
                  </a:txBody>
                  <a:tcPr marL="137160" marR="137160" marT="72000" marB="72000"/>
                </a:tc>
                <a:extLst>
                  <a:ext uri="{0D108BD9-81ED-4DB2-BD59-A6C34878D82A}">
                    <a16:rowId xmlns:a16="http://schemas.microsoft.com/office/drawing/2014/main" val="490476437"/>
                  </a:ext>
                </a:extLst>
              </a:tr>
              <a:tr h="446511">
                <a:tc>
                  <a:txBody>
                    <a:bodyPr/>
                    <a:lstStyle/>
                    <a:p>
                      <a:r>
                        <a:rPr kumimoji="1" lang="ja-JP" altLang="en-US" sz="1100" dirty="0"/>
                        <a:t>プレミアムテキスト</a:t>
                      </a:r>
                      <a:endParaRPr kumimoji="1" lang="en-US" altLang="ja-JP" sz="1100" dirty="0"/>
                    </a:p>
                  </a:txBody>
                  <a:tcPr marL="137160" marR="137160" marT="72000" marB="72000"/>
                </a:tc>
                <a:tc>
                  <a:txBody>
                    <a:bodyPr/>
                    <a:lstStyle/>
                    <a:p>
                      <a:r>
                        <a:rPr kumimoji="1" lang="en-US" altLang="ja-JP" sz="1100" dirty="0"/>
                        <a:t>PC</a:t>
                      </a:r>
                      <a:r>
                        <a:rPr kumimoji="1" lang="ja-JP" altLang="en-US" sz="1100" dirty="0"/>
                        <a:t>・</a:t>
                      </a:r>
                      <a:r>
                        <a:rPr kumimoji="1" lang="en-US" altLang="ja-JP" sz="1100" dirty="0"/>
                        <a:t>SP</a:t>
                      </a:r>
                      <a:r>
                        <a:rPr kumimoji="1" lang="ja-JP" altLang="en-US" sz="1100" dirty="0"/>
                        <a:t>全ページ</a:t>
                      </a:r>
                      <a:r>
                        <a:rPr kumimoji="1" lang="ja-JP" altLang="en-US" sz="1000" dirty="0"/>
                        <a:t>　</a:t>
                      </a:r>
                      <a:endParaRPr kumimoji="1" lang="en-US" altLang="ja-JP" sz="1000" dirty="0"/>
                    </a:p>
                    <a:p>
                      <a:r>
                        <a:rPr kumimoji="1" lang="en-US" altLang="ja-JP" sz="1000" dirty="0"/>
                        <a:t>*</a:t>
                      </a:r>
                      <a:r>
                        <a:rPr kumimoji="1" lang="ja-JP" altLang="en-US" sz="1000" dirty="0"/>
                        <a:t>一部ページを除く</a:t>
                      </a:r>
                      <a:endParaRPr kumimoji="1" lang="ja-JP" altLang="en-US" sz="1100" dirty="0"/>
                    </a:p>
                  </a:txBody>
                  <a:tcPr marL="137160" marR="137160" marT="72000" marB="72000"/>
                </a:tc>
                <a:tc>
                  <a:txBody>
                    <a:bodyPr/>
                    <a:lstStyle/>
                    <a:p>
                      <a:r>
                        <a:rPr kumimoji="1" lang="ja-JP" altLang="en-US" sz="1100" dirty="0"/>
                        <a:t>ローテーション</a:t>
                      </a:r>
                    </a:p>
                  </a:txBody>
                  <a:tcPr marL="137160" marR="137160" marT="72000" marB="72000"/>
                </a:tc>
                <a:tc>
                  <a:txBody>
                    <a:bodyPr/>
                    <a:lstStyle/>
                    <a:p>
                      <a:r>
                        <a:rPr kumimoji="1" lang="ja-JP" altLang="en-US" sz="1100" dirty="0"/>
                        <a:t>任意</a:t>
                      </a:r>
                    </a:p>
                  </a:txBody>
                  <a:tcPr marL="137160" marR="137160" marT="72000" marB="72000"/>
                </a:tc>
                <a:tc>
                  <a:txBody>
                    <a:bodyPr/>
                    <a:lstStyle/>
                    <a:p>
                      <a:r>
                        <a:rPr kumimoji="1" lang="en-US" altLang="ja-JP" sz="1100" dirty="0"/>
                        <a:t>\0.8 / imp</a:t>
                      </a:r>
                      <a:endParaRPr kumimoji="1" lang="ja-JP" altLang="en-US" sz="1100" dirty="0"/>
                    </a:p>
                  </a:txBody>
                  <a:tcPr marL="137160" marR="137160" marT="72000" marB="72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Trebuchet MS"/>
                          <a:ea typeface="游ゴシック"/>
                          <a:cs typeface="+mn-cs"/>
                        </a:rPr>
                        <a:t>imp</a:t>
                      </a:r>
                      <a:r>
                        <a:rPr kumimoji="1" lang="ja-JP" altLang="en-US" sz="1100" b="0" i="0" u="none" strike="noStrike" kern="1200" cap="none" spc="0" normalizeH="0" baseline="0" noProof="0">
                          <a:ln>
                            <a:noFill/>
                          </a:ln>
                          <a:solidFill>
                            <a:prstClr val="black"/>
                          </a:solidFill>
                          <a:effectLst/>
                          <a:uLnTx/>
                          <a:uFillTx/>
                          <a:latin typeface="Trebuchet MS"/>
                          <a:ea typeface="游ゴシック"/>
                          <a:cs typeface="+mn-cs"/>
                        </a:rPr>
                        <a:t>保証</a:t>
                      </a:r>
                      <a:endParaRPr kumimoji="1" lang="ja-JP" altLang="en-US" sz="1100" b="0" i="0" u="none" strike="noStrike" kern="1200" cap="none" spc="0" normalizeH="0" baseline="0" noProof="0" dirty="0">
                        <a:ln>
                          <a:noFill/>
                        </a:ln>
                        <a:solidFill>
                          <a:prstClr val="black"/>
                        </a:solidFill>
                        <a:effectLst/>
                        <a:uLnTx/>
                        <a:uFillTx/>
                        <a:latin typeface="Trebuchet MS"/>
                        <a:ea typeface="游ゴシック"/>
                        <a:cs typeface="+mn-cs"/>
                      </a:endParaRPr>
                    </a:p>
                  </a:txBody>
                  <a:tcPr marL="137160" marR="137160" marT="72000" marB="72000"/>
                </a:tc>
                <a:tc>
                  <a:txBody>
                    <a:bodyPr/>
                    <a:lstStyle/>
                    <a:p>
                      <a:pPr algn="ctr"/>
                      <a:r>
                        <a:rPr kumimoji="1" lang="en-US" altLang="ja-JP" sz="1100" dirty="0"/>
                        <a:t>0.02</a:t>
                      </a:r>
                      <a:endParaRPr kumimoji="1" lang="ja-JP" altLang="en-US" sz="1100" dirty="0"/>
                    </a:p>
                  </a:txBody>
                  <a:tcPr marL="137160" marR="137160" marT="72000" marB="72000"/>
                </a:tc>
                <a:extLst>
                  <a:ext uri="{0D108BD9-81ED-4DB2-BD59-A6C34878D82A}">
                    <a16:rowId xmlns:a16="http://schemas.microsoft.com/office/drawing/2014/main" val="3558587859"/>
                  </a:ext>
                </a:extLst>
              </a:tr>
              <a:tr h="446511">
                <a:tc>
                  <a:txBody>
                    <a:bodyPr/>
                    <a:lstStyle/>
                    <a:p>
                      <a:r>
                        <a:rPr kumimoji="1" lang="ja-JP" altLang="en-US" sz="1100" dirty="0"/>
                        <a:t>テキストアド</a:t>
                      </a:r>
                      <a:endParaRPr kumimoji="1" lang="en-US" altLang="ja-JP" sz="1100" dirty="0"/>
                    </a:p>
                  </a:txBody>
                  <a:tcPr marL="137160" marR="137160" marT="72000" marB="72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n-lt"/>
                          <a:ea typeface="+mn-ea"/>
                          <a:cs typeface="+mn-cs"/>
                        </a:rPr>
                        <a:t>PC</a:t>
                      </a:r>
                      <a:r>
                        <a:rPr kumimoji="1" lang="ja-JP" altLang="en-US" sz="1100" b="0" i="0" u="none" strike="noStrike" kern="1200" cap="none" spc="0" normalizeH="0" baseline="0" noProof="0" dirty="0">
                          <a:ln>
                            <a:noFill/>
                          </a:ln>
                          <a:solidFill>
                            <a:prstClr val="black"/>
                          </a:solidFill>
                          <a:effectLst/>
                          <a:uLnTx/>
                          <a:uFillTx/>
                          <a:latin typeface="+mn-lt"/>
                          <a:ea typeface="+mn-ea"/>
                          <a:cs typeface="+mn-cs"/>
                        </a:rPr>
                        <a:t>・</a:t>
                      </a:r>
                      <a:r>
                        <a:rPr kumimoji="1" lang="en-US" altLang="ja-JP" sz="1100" b="0" i="0" u="none" strike="noStrike" kern="1200" cap="none" spc="0" normalizeH="0" baseline="0" noProof="0" dirty="0">
                          <a:ln>
                            <a:noFill/>
                          </a:ln>
                          <a:solidFill>
                            <a:prstClr val="black"/>
                          </a:solidFill>
                          <a:effectLst/>
                          <a:uLnTx/>
                          <a:uFillTx/>
                          <a:latin typeface="+mn-lt"/>
                          <a:ea typeface="+mn-ea"/>
                          <a:cs typeface="+mn-cs"/>
                        </a:rPr>
                        <a:t>SP</a:t>
                      </a:r>
                      <a:r>
                        <a:rPr kumimoji="1" lang="ja-JP" altLang="en-US" sz="1100" b="0" i="0" u="none" strike="noStrike" kern="1200" cap="none" spc="0" normalizeH="0" baseline="0" noProof="0" dirty="0">
                          <a:ln>
                            <a:noFill/>
                          </a:ln>
                          <a:solidFill>
                            <a:prstClr val="black"/>
                          </a:solidFill>
                          <a:effectLst/>
                          <a:uLnTx/>
                          <a:uFillTx/>
                          <a:latin typeface="+mn-lt"/>
                          <a:ea typeface="+mn-ea"/>
                          <a:cs typeface="+mn-cs"/>
                        </a:rPr>
                        <a:t>全ページ</a:t>
                      </a:r>
                      <a:r>
                        <a:rPr kumimoji="1" lang="ja-JP" altLang="en-US" sz="1000" b="0" i="0" u="none" strike="noStrike" kern="1200" cap="none" spc="0" normalizeH="0" baseline="0" noProof="0" dirty="0">
                          <a:ln>
                            <a:noFill/>
                          </a:ln>
                          <a:solidFill>
                            <a:prstClr val="black"/>
                          </a:solidFill>
                          <a:effectLst/>
                          <a:uLnTx/>
                          <a:uFillTx/>
                          <a:latin typeface="+mn-lt"/>
                          <a:ea typeface="+mn-ea"/>
                          <a:cs typeface="+mn-cs"/>
                        </a:rPr>
                        <a:t>　</a:t>
                      </a:r>
                      <a:endParaRPr kumimoji="1" lang="en-US" altLang="ja-JP" sz="10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000" b="0" i="0" u="none" strike="noStrike" kern="1200" cap="none" spc="0" normalizeH="0" baseline="0" noProof="0" dirty="0">
                          <a:ln>
                            <a:noFill/>
                          </a:ln>
                          <a:solidFill>
                            <a:prstClr val="black"/>
                          </a:solidFill>
                          <a:effectLst/>
                          <a:uLnTx/>
                          <a:uFillTx/>
                          <a:latin typeface="+mn-lt"/>
                          <a:ea typeface="+mn-ea"/>
                          <a:cs typeface="+mn-cs"/>
                        </a:rPr>
                        <a:t>一部ページを除く</a:t>
                      </a:r>
                      <a:endParaRPr kumimoji="1" lang="ja-JP" altLang="en-US" sz="1100" b="0" i="0" u="none" strike="noStrike" kern="1200" cap="none" spc="0" normalizeH="0" baseline="0" noProof="0" dirty="0">
                        <a:ln>
                          <a:noFill/>
                        </a:ln>
                        <a:solidFill>
                          <a:prstClr val="black"/>
                        </a:solidFill>
                        <a:effectLst/>
                        <a:uLnTx/>
                        <a:uFillTx/>
                        <a:latin typeface="+mn-lt"/>
                        <a:ea typeface="+mn-ea"/>
                        <a:cs typeface="+mn-cs"/>
                      </a:endParaRPr>
                    </a:p>
                  </a:txBody>
                  <a:tcPr marL="137160" marR="137160" marT="72000" marB="72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ローテーション</a:t>
                      </a:r>
                    </a:p>
                  </a:txBody>
                  <a:tcPr marL="137160" marR="137160" marT="72000" marB="72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任意</a:t>
                      </a:r>
                    </a:p>
                  </a:txBody>
                  <a:tcPr marL="137160" marR="137160" marT="72000" marB="72000"/>
                </a:tc>
                <a:tc>
                  <a:txBody>
                    <a:bodyPr/>
                    <a:lstStyle/>
                    <a:p>
                      <a:r>
                        <a:rPr kumimoji="1" lang="en-US" altLang="ja-JP" sz="1100" dirty="0"/>
                        <a:t>\0.5 / imp</a:t>
                      </a:r>
                      <a:endParaRPr kumimoji="1" lang="ja-JP" altLang="en-US" sz="1100" dirty="0"/>
                    </a:p>
                  </a:txBody>
                  <a:tcPr marL="137160" marR="137160" marT="72000" marB="72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Trebuchet MS"/>
                          <a:ea typeface="游ゴシック"/>
                          <a:cs typeface="+mn-cs"/>
                        </a:rPr>
                        <a:t>imp</a:t>
                      </a:r>
                      <a:r>
                        <a:rPr kumimoji="1" lang="ja-JP" altLang="en-US" sz="1100" b="0" i="0" u="none" strike="noStrike" kern="1200" cap="none" spc="0" normalizeH="0" baseline="0" noProof="0">
                          <a:ln>
                            <a:noFill/>
                          </a:ln>
                          <a:solidFill>
                            <a:prstClr val="black"/>
                          </a:solidFill>
                          <a:effectLst/>
                          <a:uLnTx/>
                          <a:uFillTx/>
                          <a:latin typeface="Trebuchet MS"/>
                          <a:ea typeface="游ゴシック"/>
                          <a:cs typeface="+mn-cs"/>
                        </a:rPr>
                        <a:t>保証</a:t>
                      </a:r>
                      <a:endParaRPr kumimoji="1" lang="ja-JP" altLang="en-US" sz="1100" b="0" i="0" u="none" strike="noStrike" kern="1200" cap="none" spc="0" normalizeH="0" baseline="0" noProof="0" dirty="0">
                        <a:ln>
                          <a:noFill/>
                        </a:ln>
                        <a:solidFill>
                          <a:prstClr val="black"/>
                        </a:solidFill>
                        <a:effectLst/>
                        <a:uLnTx/>
                        <a:uFillTx/>
                        <a:latin typeface="Trebuchet MS"/>
                        <a:ea typeface="游ゴシック"/>
                        <a:cs typeface="+mn-cs"/>
                      </a:endParaRPr>
                    </a:p>
                  </a:txBody>
                  <a:tcPr marL="137160" marR="137160" marT="72000" marB="72000"/>
                </a:tc>
                <a:tc>
                  <a:txBody>
                    <a:bodyPr/>
                    <a:lstStyle/>
                    <a:p>
                      <a:pPr algn="ctr"/>
                      <a:r>
                        <a:rPr kumimoji="1" lang="en-US" altLang="ja-JP" sz="1100" dirty="0"/>
                        <a:t>0.01</a:t>
                      </a:r>
                      <a:endParaRPr kumimoji="1" lang="ja-JP" altLang="en-US" sz="1100" dirty="0"/>
                    </a:p>
                  </a:txBody>
                  <a:tcPr marL="137160" marR="137160" marT="72000" marB="72000"/>
                </a:tc>
                <a:extLst>
                  <a:ext uri="{0D108BD9-81ED-4DB2-BD59-A6C34878D82A}">
                    <a16:rowId xmlns:a16="http://schemas.microsoft.com/office/drawing/2014/main" val="3246012417"/>
                  </a:ext>
                </a:extLst>
              </a:tr>
              <a:tr h="636817">
                <a:tc>
                  <a:txBody>
                    <a:bodyPr/>
                    <a:lstStyle/>
                    <a:p>
                      <a:r>
                        <a:rPr kumimoji="1" lang="en-US" altLang="ja-JP" sz="1100" dirty="0"/>
                        <a:t>Run of  x woman</a:t>
                      </a:r>
                    </a:p>
                    <a:p>
                      <a:r>
                        <a:rPr kumimoji="1" lang="ja-JP" altLang="en-US" sz="1100" dirty="0"/>
                        <a:t>（レクタングル）</a:t>
                      </a:r>
                      <a:endParaRPr kumimoji="1" lang="en-US" altLang="ja-JP" sz="1100" dirty="0"/>
                    </a:p>
                  </a:txBody>
                  <a:tcPr marL="137160" marR="137160" marT="72000" marB="72000"/>
                </a:tc>
                <a:tc>
                  <a:txBody>
                    <a:bodyPr/>
                    <a:lstStyle/>
                    <a:p>
                      <a:r>
                        <a:rPr kumimoji="1" lang="en-US" altLang="ja-JP" sz="1100" dirty="0"/>
                        <a:t>PC</a:t>
                      </a:r>
                      <a:r>
                        <a:rPr kumimoji="1" lang="ja-JP" altLang="en-US" sz="1100" dirty="0"/>
                        <a:t>・</a:t>
                      </a:r>
                      <a:r>
                        <a:rPr kumimoji="1" lang="en-US" altLang="ja-JP" sz="1100" dirty="0"/>
                        <a:t>SP</a:t>
                      </a:r>
                      <a:r>
                        <a:rPr kumimoji="1" lang="ja-JP" altLang="en-US" sz="1100" dirty="0"/>
                        <a:t>全ページ</a:t>
                      </a:r>
                      <a:r>
                        <a:rPr kumimoji="1" lang="ja-JP" altLang="en-US" sz="1000" dirty="0"/>
                        <a:t>　</a:t>
                      </a:r>
                      <a:endParaRPr kumimoji="1" lang="en-US" altLang="ja-JP" sz="1000" dirty="0"/>
                    </a:p>
                    <a:p>
                      <a:r>
                        <a:rPr kumimoji="1" lang="en-US" altLang="ja-JP" sz="1000" dirty="0"/>
                        <a:t>*</a:t>
                      </a:r>
                      <a:r>
                        <a:rPr kumimoji="1" lang="ja-JP" altLang="en-US" sz="1000" dirty="0"/>
                        <a:t>一部ページを除く</a:t>
                      </a:r>
                      <a:endParaRPr kumimoji="1" lang="ja-JP" altLang="en-US" sz="1100" dirty="0"/>
                    </a:p>
                  </a:txBody>
                  <a:tcPr marL="137160" marR="137160" marT="72000" marB="72000"/>
                </a:tc>
                <a:tc>
                  <a:txBody>
                    <a:bodyPr/>
                    <a:lstStyle/>
                    <a:p>
                      <a:r>
                        <a:rPr kumimoji="1" lang="ja-JP" altLang="en-US" sz="1100" dirty="0"/>
                        <a:t>ローテーション</a:t>
                      </a:r>
                    </a:p>
                  </a:txBody>
                  <a:tcPr marL="137160" marR="137160" marT="72000" marB="72000"/>
                </a:tc>
                <a:tc>
                  <a:txBody>
                    <a:bodyPr/>
                    <a:lstStyle/>
                    <a:p>
                      <a:r>
                        <a:rPr kumimoji="1" lang="ja-JP" altLang="en-US" sz="1100" dirty="0"/>
                        <a:t>任意</a:t>
                      </a:r>
                    </a:p>
                  </a:txBody>
                  <a:tcPr marL="137160" marR="137160" marT="72000" marB="72000"/>
                </a:tc>
                <a:tc>
                  <a:txBody>
                    <a:bodyPr/>
                    <a:lstStyle/>
                    <a:p>
                      <a:r>
                        <a:rPr kumimoji="1" lang="en-US" altLang="ja-JP" sz="1100" dirty="0"/>
                        <a:t>\0.6 / imp</a:t>
                      </a:r>
                      <a:endParaRPr kumimoji="1" lang="ja-JP" altLang="en-US" sz="1100" dirty="0"/>
                    </a:p>
                  </a:txBody>
                  <a:tcPr marL="137160" marR="137160" marT="72000" marB="72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Trebuchet MS"/>
                          <a:ea typeface="游ゴシック"/>
                          <a:cs typeface="+mn-cs"/>
                        </a:rPr>
                        <a:t>imp</a:t>
                      </a:r>
                      <a:r>
                        <a:rPr kumimoji="1" lang="ja-JP" altLang="en-US" sz="1100" b="0" i="0" u="none" strike="noStrike" kern="1200" cap="none" spc="0" normalizeH="0" baseline="0" noProof="0" dirty="0">
                          <a:ln>
                            <a:noFill/>
                          </a:ln>
                          <a:solidFill>
                            <a:prstClr val="black"/>
                          </a:solidFill>
                          <a:effectLst/>
                          <a:uLnTx/>
                          <a:uFillTx/>
                          <a:latin typeface="Trebuchet MS"/>
                          <a:ea typeface="游ゴシック"/>
                          <a:cs typeface="+mn-cs"/>
                        </a:rPr>
                        <a:t>保証</a:t>
                      </a:r>
                    </a:p>
                  </a:txBody>
                  <a:tcPr marL="137160" marR="137160" marT="72000" marB="72000"/>
                </a:tc>
                <a:tc>
                  <a:txBody>
                    <a:bodyPr/>
                    <a:lstStyle/>
                    <a:p>
                      <a:pPr algn="ctr"/>
                      <a:r>
                        <a:rPr kumimoji="1" lang="en-US" altLang="ja-JP" sz="1100" dirty="0"/>
                        <a:t>0.04</a:t>
                      </a:r>
                      <a:endParaRPr kumimoji="1" lang="ja-JP" altLang="en-US" sz="1100" dirty="0"/>
                    </a:p>
                  </a:txBody>
                  <a:tcPr marL="137160" marR="137160" marT="72000" marB="72000"/>
                </a:tc>
                <a:extLst>
                  <a:ext uri="{0D108BD9-81ED-4DB2-BD59-A6C34878D82A}">
                    <a16:rowId xmlns:a16="http://schemas.microsoft.com/office/drawing/2014/main" val="4280298830"/>
                  </a:ext>
                </a:extLst>
              </a:tr>
            </a:tbl>
          </a:graphicData>
        </a:graphic>
      </p:graphicFrame>
      <p:sp>
        <p:nvSpPr>
          <p:cNvPr id="5" name="テキスト ボックス 4">
            <a:extLst>
              <a:ext uri="{FF2B5EF4-FFF2-40B4-BE49-F238E27FC236}">
                <a16:creationId xmlns:a16="http://schemas.microsoft.com/office/drawing/2014/main" id="{65BA5ECC-EF42-495B-A8B7-F23E0D153D87}"/>
              </a:ext>
            </a:extLst>
          </p:cNvPr>
          <p:cNvSpPr txBox="1"/>
          <p:nvPr/>
        </p:nvSpPr>
        <p:spPr>
          <a:xfrm>
            <a:off x="309782" y="5409074"/>
            <a:ext cx="9295849" cy="900246"/>
          </a:xfrm>
          <a:prstGeom prst="rect">
            <a:avLst/>
          </a:prstGeom>
          <a:noFill/>
        </p:spPr>
        <p:txBody>
          <a:bodyPr wrap="square" lIns="0" tIns="0" rIns="0" bIns="0" rtlCol="0">
            <a:spAutoFit/>
          </a:bodyPr>
          <a:lstStyle/>
          <a:p>
            <a:pPr marL="171450" indent="-171450">
              <a:lnSpc>
                <a:spcPct val="150000"/>
              </a:lnSpc>
              <a:buFont typeface="Yu Gothic" panose="020B0400000000000000" pitchFamily="50" charset="-128"/>
              <a:buChar char="※"/>
            </a:pPr>
            <a:r>
              <a:rPr lang="ja-JP" altLang="en-US" sz="1000" dirty="0"/>
              <a:t>料金には別途消費税がかかります。</a:t>
            </a:r>
            <a:endParaRPr lang="en-US" altLang="ja-JP" sz="1000" dirty="0"/>
          </a:p>
          <a:p>
            <a:pPr marL="171450" indent="-171450">
              <a:lnSpc>
                <a:spcPct val="150000"/>
              </a:lnSpc>
              <a:buFont typeface="Yu Gothic" panose="020B0400000000000000" pitchFamily="50" charset="-128"/>
              <a:buChar char="※"/>
            </a:pPr>
            <a:r>
              <a:rPr lang="ja-JP" altLang="en-US" sz="1000" dirty="0"/>
              <a:t>最低出稿金額</a:t>
            </a:r>
            <a:r>
              <a:rPr lang="en-US" altLang="ja-JP" sz="1000" dirty="0"/>
              <a:t>30</a:t>
            </a:r>
            <a:r>
              <a:rPr lang="ja-JP" altLang="en-US" sz="1000" dirty="0"/>
              <a:t>万円</a:t>
            </a:r>
            <a:endParaRPr lang="en-US" altLang="ja-JP" sz="1000" dirty="0"/>
          </a:p>
          <a:p>
            <a:pPr marL="171450" indent="-171450">
              <a:lnSpc>
                <a:spcPct val="150000"/>
              </a:lnSpc>
              <a:buFont typeface="Yu Gothic" panose="020B0400000000000000" pitchFamily="50" charset="-128"/>
              <a:buChar char="※"/>
            </a:pPr>
            <a:r>
              <a:rPr lang="ja-JP" altLang="en-US" sz="1000" dirty="0"/>
              <a:t>料金、枠数、仕様等は、予告なく変更する場合がございます。</a:t>
            </a:r>
            <a:endParaRPr lang="en-US" altLang="ja-JP" sz="1000" dirty="0"/>
          </a:p>
          <a:p>
            <a:pPr marL="171450" indent="-171450">
              <a:lnSpc>
                <a:spcPct val="150000"/>
              </a:lnSpc>
              <a:buFont typeface="Yu Gothic" panose="020B0400000000000000" pitchFamily="50" charset="-128"/>
              <a:buChar char="※"/>
            </a:pPr>
            <a:r>
              <a:rPr lang="ja-JP" altLang="en-US" sz="1000" dirty="0"/>
              <a:t>申込み、入稿については別途資料でご確認ください。</a:t>
            </a:r>
            <a:endParaRPr kumimoji="1" lang="ja-JP" altLang="en-US" sz="1000" dirty="0"/>
          </a:p>
        </p:txBody>
      </p:sp>
      <p:sp>
        <p:nvSpPr>
          <p:cNvPr id="6" name="フッター プレースホルダー 5">
            <a:extLst>
              <a:ext uri="{FF2B5EF4-FFF2-40B4-BE49-F238E27FC236}">
                <a16:creationId xmlns:a16="http://schemas.microsoft.com/office/drawing/2014/main" id="{6A24B24B-9036-4300-B36D-8D0CBC97F2BD}"/>
              </a:ext>
            </a:extLst>
          </p:cNvPr>
          <p:cNvSpPr>
            <a:spLocks noGrp="1"/>
          </p:cNvSpPr>
          <p:nvPr>
            <p:ph type="ftr" sz="quarter" idx="11"/>
          </p:nvPr>
        </p:nvSpPr>
        <p:spPr/>
        <p:txBody>
          <a:bodyPr/>
          <a:lstStyle/>
          <a:p>
            <a:r>
              <a:rPr kumimoji="1" lang="en-US" altLang="ja-JP" dirty="0"/>
              <a:t>Copyright© 2020 Nikkei Business </a:t>
            </a:r>
            <a:r>
              <a:rPr kumimoji="1" lang="en-US" altLang="ja-JP" dirty="0" err="1"/>
              <a:t>Publications,Inc</a:t>
            </a:r>
            <a:r>
              <a:rPr kumimoji="1" lang="en-US" altLang="ja-JP" dirty="0"/>
              <a:t>. All rights reserved.</a:t>
            </a:r>
            <a:endParaRPr kumimoji="1" lang="ja-JP" altLang="en-US" dirty="0"/>
          </a:p>
        </p:txBody>
      </p:sp>
    </p:spTree>
    <p:extLst>
      <p:ext uri="{BB962C8B-B14F-4D97-AF65-F5344CB8AC3E}">
        <p14:creationId xmlns:p14="http://schemas.microsoft.com/office/powerpoint/2010/main" val="18878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E8E44465-1A32-41ED-A40F-21AF64987E5B}"/>
              </a:ext>
            </a:extLst>
          </p:cNvPr>
          <p:cNvGrpSpPr/>
          <p:nvPr/>
        </p:nvGrpSpPr>
        <p:grpSpPr>
          <a:xfrm>
            <a:off x="300367" y="1860464"/>
            <a:ext cx="4123754" cy="4450599"/>
            <a:chOff x="416496" y="1860463"/>
            <a:chExt cx="4123754" cy="4450599"/>
          </a:xfrm>
        </p:grpSpPr>
        <p:sp>
          <p:nvSpPr>
            <p:cNvPr id="5" name="正方形/長方形 4">
              <a:extLst>
                <a:ext uri="{FF2B5EF4-FFF2-40B4-BE49-F238E27FC236}">
                  <a16:creationId xmlns:a16="http://schemas.microsoft.com/office/drawing/2014/main" id="{850784CB-4317-4D92-88EA-7DB72FE73633}"/>
                </a:ext>
              </a:extLst>
            </p:cNvPr>
            <p:cNvSpPr/>
            <p:nvPr/>
          </p:nvSpPr>
          <p:spPr>
            <a:xfrm>
              <a:off x="416496" y="1860463"/>
              <a:ext cx="4123754" cy="4450599"/>
            </a:xfrm>
            <a:prstGeom prst="rect">
              <a:avLst/>
            </a:prstGeom>
            <a:solidFill>
              <a:schemeClr val="bg1">
                <a:lumMod val="6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pic>
          <p:nvPicPr>
            <p:cNvPr id="10" name="図 9">
              <a:extLst>
                <a:ext uri="{FF2B5EF4-FFF2-40B4-BE49-F238E27FC236}">
                  <a16:creationId xmlns:a16="http://schemas.microsoft.com/office/drawing/2014/main" id="{82CB09EA-DAC7-4986-A0B1-738B76736B5C}"/>
                </a:ext>
              </a:extLst>
            </p:cNvPr>
            <p:cNvPicPr>
              <a:picLocks noChangeAspect="1"/>
            </p:cNvPicPr>
            <p:nvPr/>
          </p:nvPicPr>
          <p:blipFill rotWithShape="1">
            <a:blip r:embed="rId3">
              <a:extLst>
                <a:ext uri="{28A0092B-C50C-407E-A947-70E740481C1C}">
                  <a14:useLocalDpi xmlns:a14="http://schemas.microsoft.com/office/drawing/2010/main" val="0"/>
                </a:ext>
              </a:extLst>
            </a:blip>
            <a:srcRect b="55319"/>
            <a:stretch/>
          </p:blipFill>
          <p:spPr>
            <a:xfrm>
              <a:off x="523722" y="1961017"/>
              <a:ext cx="3906658" cy="4350045"/>
            </a:xfrm>
            <a:prstGeom prst="rect">
              <a:avLst/>
            </a:prstGeom>
          </p:spPr>
        </p:pic>
      </p:grpSp>
      <p:sp>
        <p:nvSpPr>
          <p:cNvPr id="2" name="タイトル 1">
            <a:extLst>
              <a:ext uri="{FF2B5EF4-FFF2-40B4-BE49-F238E27FC236}">
                <a16:creationId xmlns:a16="http://schemas.microsoft.com/office/drawing/2014/main" id="{EC918F0F-026C-403C-9EA5-90CB77956E5E}"/>
              </a:ext>
            </a:extLst>
          </p:cNvPr>
          <p:cNvSpPr>
            <a:spLocks noGrp="1"/>
          </p:cNvSpPr>
          <p:nvPr>
            <p:ph type="title"/>
          </p:nvPr>
        </p:nvSpPr>
        <p:spPr/>
        <p:txBody>
          <a:bodyPr/>
          <a:lstStyle/>
          <a:p>
            <a:r>
              <a:rPr lang="ja-JP" altLang="en-US" dirty="0"/>
              <a:t>ディスプレイ広告：ビルボード</a:t>
            </a:r>
            <a:endParaRPr kumimoji="1" lang="ja-JP" altLang="en-US" dirty="0"/>
          </a:p>
        </p:txBody>
      </p:sp>
      <p:sp>
        <p:nvSpPr>
          <p:cNvPr id="3" name="スライド番号プレースホルダー 2">
            <a:extLst>
              <a:ext uri="{FF2B5EF4-FFF2-40B4-BE49-F238E27FC236}">
                <a16:creationId xmlns:a16="http://schemas.microsoft.com/office/drawing/2014/main" id="{BDAB617B-2AA4-4E9E-BCB1-EC6ED3E5B63A}"/>
              </a:ext>
            </a:extLst>
          </p:cNvPr>
          <p:cNvSpPr>
            <a:spLocks noGrp="1"/>
          </p:cNvSpPr>
          <p:nvPr>
            <p:ph type="sldNum" sz="quarter" idx="12"/>
          </p:nvPr>
        </p:nvSpPr>
        <p:spPr/>
        <p:txBody>
          <a:bodyPr/>
          <a:lstStyle/>
          <a:p>
            <a:fld id="{5EE0A3BD-3DA5-4991-ABDC-D838213B01CE}" type="slidenum">
              <a:rPr kumimoji="1" lang="ja-JP" altLang="en-US" smtClean="0"/>
              <a:t>12</a:t>
            </a:fld>
            <a:endParaRPr kumimoji="1" lang="ja-JP" altLang="en-US"/>
          </a:p>
        </p:txBody>
      </p:sp>
      <p:graphicFrame>
        <p:nvGraphicFramePr>
          <p:cNvPr id="4" name="表 3">
            <a:extLst>
              <a:ext uri="{FF2B5EF4-FFF2-40B4-BE49-F238E27FC236}">
                <a16:creationId xmlns:a16="http://schemas.microsoft.com/office/drawing/2014/main" id="{C45EEFA1-1C00-4BFA-8A7E-E872B05F4A3E}"/>
              </a:ext>
            </a:extLst>
          </p:cNvPr>
          <p:cNvGraphicFramePr>
            <a:graphicFrameLocks noGrp="1"/>
          </p:cNvGraphicFramePr>
          <p:nvPr>
            <p:extLst>
              <p:ext uri="{D42A27DB-BD31-4B8C-83A1-F6EECF244321}">
                <p14:modId xmlns:p14="http://schemas.microsoft.com/office/powerpoint/2010/main" val="764992915"/>
              </p:ext>
            </p:extLst>
          </p:nvPr>
        </p:nvGraphicFramePr>
        <p:xfrm>
          <a:off x="4793370" y="1860464"/>
          <a:ext cx="4812263" cy="4185459"/>
        </p:xfrm>
        <a:graphic>
          <a:graphicData uri="http://schemas.openxmlformats.org/drawingml/2006/table">
            <a:tbl>
              <a:tblPr firstRow="1" bandRow="1">
                <a:tableStyleId>{073A0DAA-6AF3-43AB-8588-CEC1D06C72B9}</a:tableStyleId>
              </a:tblPr>
              <a:tblGrid>
                <a:gridCol w="1164763">
                  <a:extLst>
                    <a:ext uri="{9D8B030D-6E8A-4147-A177-3AD203B41FA5}">
                      <a16:colId xmlns:a16="http://schemas.microsoft.com/office/drawing/2014/main" val="1868210930"/>
                    </a:ext>
                  </a:extLst>
                </a:gridCol>
                <a:gridCol w="3647500">
                  <a:extLst>
                    <a:ext uri="{9D8B030D-6E8A-4147-A177-3AD203B41FA5}">
                      <a16:colId xmlns:a16="http://schemas.microsoft.com/office/drawing/2014/main" val="2180882156"/>
                    </a:ext>
                  </a:extLst>
                </a:gridCol>
              </a:tblGrid>
              <a:tr h="0">
                <a:tc>
                  <a:txBody>
                    <a:bodyPr/>
                    <a:lstStyle/>
                    <a:p>
                      <a:r>
                        <a:rPr kumimoji="1" lang="ja-JP" altLang="en-US" sz="1050" dirty="0"/>
                        <a:t>メニュー名</a:t>
                      </a:r>
                      <a:endParaRPr kumimoji="1" lang="en-US" altLang="ja-JP" sz="1050" dirty="0"/>
                    </a:p>
                  </a:txBody>
                  <a:tcPr marL="72000" marR="72000" marT="72000" marB="72000"/>
                </a:tc>
                <a:tc>
                  <a:txBody>
                    <a:bodyPr/>
                    <a:lstStyle/>
                    <a:p>
                      <a:r>
                        <a:rPr kumimoji="1" lang="ja-JP" altLang="en-US" sz="1050" dirty="0"/>
                        <a:t>ビルボード</a:t>
                      </a:r>
                    </a:p>
                  </a:txBody>
                  <a:tcPr marL="72000" marR="72000" marT="72000" marB="72000"/>
                </a:tc>
                <a:extLst>
                  <a:ext uri="{0D108BD9-81ED-4DB2-BD59-A6C34878D82A}">
                    <a16:rowId xmlns:a16="http://schemas.microsoft.com/office/drawing/2014/main" val="1853849928"/>
                  </a:ext>
                </a:extLst>
              </a:tr>
              <a:tr h="0">
                <a:tc>
                  <a:txBody>
                    <a:bodyPr/>
                    <a:lstStyle/>
                    <a:p>
                      <a:r>
                        <a:rPr kumimoji="1" lang="ja-JP" altLang="en-US" sz="1050" dirty="0"/>
                        <a:t>掲載媒体</a:t>
                      </a:r>
                    </a:p>
                  </a:txBody>
                  <a:tcPr marL="72000" marR="72000" marT="72000" marB="72000"/>
                </a:tc>
                <a:tc>
                  <a:txBody>
                    <a:bodyPr/>
                    <a:lstStyle/>
                    <a:p>
                      <a:r>
                        <a:rPr kumimoji="1" lang="ja-JP" altLang="en-US" sz="1050" dirty="0"/>
                        <a:t>日経</a:t>
                      </a:r>
                      <a:r>
                        <a:rPr kumimoji="1" lang="en-US" altLang="ja-JP" sz="1050" dirty="0"/>
                        <a:t>DUAL</a:t>
                      </a:r>
                      <a:endParaRPr kumimoji="1" lang="ja-JP" altLang="en-US" sz="1050" dirty="0"/>
                    </a:p>
                  </a:txBody>
                  <a:tcPr marL="72000" marR="72000" marT="72000" marB="72000"/>
                </a:tc>
                <a:extLst>
                  <a:ext uri="{0D108BD9-81ED-4DB2-BD59-A6C34878D82A}">
                    <a16:rowId xmlns:a16="http://schemas.microsoft.com/office/drawing/2014/main" val="2437112898"/>
                  </a:ext>
                </a:extLst>
              </a:tr>
              <a:tr h="0">
                <a:tc>
                  <a:txBody>
                    <a:bodyPr/>
                    <a:lstStyle/>
                    <a:p>
                      <a:r>
                        <a:rPr kumimoji="1" lang="ja-JP" altLang="en-US" sz="1050" dirty="0"/>
                        <a:t>掲載面</a:t>
                      </a:r>
                    </a:p>
                  </a:txBody>
                  <a:tcPr marL="72000" marR="72000" marT="72000" marB="72000"/>
                </a:tc>
                <a:tc>
                  <a:txBody>
                    <a:bodyPr/>
                    <a:lstStyle/>
                    <a:p>
                      <a:r>
                        <a:rPr kumimoji="1" lang="en-US" altLang="ja-JP" sz="1050" dirty="0"/>
                        <a:t>PC</a:t>
                      </a:r>
                      <a:r>
                        <a:rPr kumimoji="1" lang="ja-JP" altLang="en-US" sz="1050" dirty="0"/>
                        <a:t>全ページ　</a:t>
                      </a:r>
                      <a:r>
                        <a:rPr kumimoji="1" lang="en-US" altLang="ja-JP" sz="1050" dirty="0"/>
                        <a:t>*</a:t>
                      </a:r>
                      <a:r>
                        <a:rPr kumimoji="1" lang="ja-JP" altLang="en-US" sz="1050" dirty="0"/>
                        <a:t>一部ページを除く</a:t>
                      </a:r>
                    </a:p>
                  </a:txBody>
                  <a:tcPr marL="72000" marR="72000" marT="72000" marB="72000"/>
                </a:tc>
                <a:extLst>
                  <a:ext uri="{0D108BD9-81ED-4DB2-BD59-A6C34878D82A}">
                    <a16:rowId xmlns:a16="http://schemas.microsoft.com/office/drawing/2014/main" val="3853301974"/>
                  </a:ext>
                </a:extLst>
              </a:tr>
              <a:tr h="0">
                <a:tc>
                  <a:txBody>
                    <a:bodyPr/>
                    <a:lstStyle/>
                    <a:p>
                      <a:r>
                        <a:rPr kumimoji="1" lang="ja-JP" altLang="en-US" sz="1050" dirty="0"/>
                        <a:t>表示形式</a:t>
                      </a:r>
                    </a:p>
                  </a:txBody>
                  <a:tcPr marL="72000" marR="72000" marT="72000" marB="72000"/>
                </a:tc>
                <a:tc>
                  <a:txBody>
                    <a:bodyPr/>
                    <a:lstStyle/>
                    <a:p>
                      <a:r>
                        <a:rPr kumimoji="1" lang="ja-JP" altLang="en-US" sz="1050" dirty="0"/>
                        <a:t>ローテーション</a:t>
                      </a:r>
                    </a:p>
                  </a:txBody>
                  <a:tcPr marL="72000" marR="72000" marT="72000" marB="72000"/>
                </a:tc>
                <a:extLst>
                  <a:ext uri="{0D108BD9-81ED-4DB2-BD59-A6C34878D82A}">
                    <a16:rowId xmlns:a16="http://schemas.microsoft.com/office/drawing/2014/main" val="490476437"/>
                  </a:ext>
                </a:extLst>
              </a:tr>
              <a:tr h="221515">
                <a:tc>
                  <a:txBody>
                    <a:bodyPr/>
                    <a:lstStyle/>
                    <a:p>
                      <a:r>
                        <a:rPr kumimoji="1" lang="ja-JP" altLang="en-US" sz="1050" dirty="0"/>
                        <a:t>原稿規定</a:t>
                      </a:r>
                    </a:p>
                  </a:txBody>
                  <a:tcPr marL="72000" marR="72000" marT="72000" marB="72000"/>
                </a:tc>
                <a:tc>
                  <a:txBody>
                    <a:bodyPr/>
                    <a:lstStyle/>
                    <a:p>
                      <a:r>
                        <a:rPr kumimoji="1" lang="en-US" altLang="ja-JP" sz="1050" dirty="0"/>
                        <a:t>970</a:t>
                      </a:r>
                      <a:r>
                        <a:rPr kumimoji="1" lang="ja-JP" altLang="en-US" sz="1050" dirty="0" err="1"/>
                        <a:t>ｘ</a:t>
                      </a:r>
                      <a:r>
                        <a:rPr kumimoji="1" lang="en-US" altLang="ja-JP" sz="1050" dirty="0"/>
                        <a:t>250</a:t>
                      </a:r>
                      <a:r>
                        <a:rPr kumimoji="1" lang="ja-JP" altLang="en-US" sz="1050" dirty="0"/>
                        <a:t>／</a:t>
                      </a:r>
                      <a:r>
                        <a:rPr kumimoji="1" lang="en-US" altLang="ja-JP" sz="1050" dirty="0"/>
                        <a:t>gif</a:t>
                      </a:r>
                      <a:r>
                        <a:rPr kumimoji="1" lang="ja-JP" altLang="en-US" sz="1050" dirty="0" err="1"/>
                        <a:t>、</a:t>
                      </a:r>
                      <a:r>
                        <a:rPr kumimoji="1" lang="en-US" altLang="ja-JP" sz="1050" dirty="0"/>
                        <a:t>jpg</a:t>
                      </a:r>
                      <a:r>
                        <a:rPr kumimoji="1" lang="ja-JP" altLang="en-US" sz="1050" dirty="0"/>
                        <a:t> 、</a:t>
                      </a:r>
                      <a:r>
                        <a:rPr kumimoji="1" lang="en-US" altLang="ja-JP" sz="1050" dirty="0" err="1"/>
                        <a:t>png</a:t>
                      </a:r>
                      <a:r>
                        <a:rPr kumimoji="1" lang="en-US" altLang="ja-JP" sz="1050" dirty="0"/>
                        <a:t> </a:t>
                      </a:r>
                      <a:r>
                        <a:rPr kumimoji="1" lang="ja-JP" altLang="en-US" sz="1050" dirty="0"/>
                        <a:t>（</a:t>
                      </a:r>
                      <a:r>
                        <a:rPr kumimoji="1" lang="en-US" altLang="ja-JP" sz="1050" dirty="0"/>
                        <a:t>150KB</a:t>
                      </a:r>
                      <a:r>
                        <a:rPr kumimoji="1" lang="ja-JP" altLang="en-US" sz="1050" dirty="0"/>
                        <a:t>以内）</a:t>
                      </a:r>
                      <a:endParaRPr kumimoji="1" lang="en-US" altLang="ja-JP" sz="1050" dirty="0"/>
                    </a:p>
                    <a:p>
                      <a:r>
                        <a:rPr kumimoji="1" lang="ja-JP" altLang="en-US" sz="1050" dirty="0"/>
                        <a:t>動画：</a:t>
                      </a:r>
                      <a:r>
                        <a:rPr kumimoji="1" lang="en-US" altLang="ja-JP" sz="1050" dirty="0"/>
                        <a:t>MP4</a:t>
                      </a:r>
                      <a:r>
                        <a:rPr kumimoji="1" lang="ja-JP" altLang="en-US" sz="1050" dirty="0"/>
                        <a:t>（</a:t>
                      </a:r>
                      <a:r>
                        <a:rPr kumimoji="1" lang="en-US" altLang="ja-JP" sz="1050" dirty="0"/>
                        <a:t>4MB</a:t>
                      </a:r>
                      <a:r>
                        <a:rPr kumimoji="1" lang="ja-JP" altLang="en-US" sz="1050" dirty="0"/>
                        <a:t>以内）</a:t>
                      </a:r>
                    </a:p>
                  </a:txBody>
                  <a:tcPr marL="72000" marR="72000" marT="72000" marB="72000"/>
                </a:tc>
                <a:extLst>
                  <a:ext uri="{0D108BD9-81ED-4DB2-BD59-A6C34878D82A}">
                    <a16:rowId xmlns:a16="http://schemas.microsoft.com/office/drawing/2014/main" val="2918322274"/>
                  </a:ext>
                </a:extLst>
              </a:tr>
              <a:tr h="0">
                <a:tc>
                  <a:txBody>
                    <a:bodyPr/>
                    <a:lstStyle/>
                    <a:p>
                      <a:r>
                        <a:rPr kumimoji="1" lang="ja-JP" altLang="en-US" sz="1050" dirty="0"/>
                        <a:t>掲載期間</a:t>
                      </a:r>
                    </a:p>
                  </a:txBody>
                  <a:tcPr marL="72000" marR="72000" marT="72000" marB="72000"/>
                </a:tc>
                <a:tc>
                  <a:txBody>
                    <a:bodyPr/>
                    <a:lstStyle/>
                    <a:p>
                      <a:r>
                        <a:rPr kumimoji="1" lang="ja-JP" altLang="en-US" sz="1050" dirty="0"/>
                        <a:t>任意</a:t>
                      </a:r>
                    </a:p>
                  </a:txBody>
                  <a:tcPr marL="72000" marR="72000" marT="72000" marB="72000"/>
                </a:tc>
                <a:extLst>
                  <a:ext uri="{0D108BD9-81ED-4DB2-BD59-A6C34878D82A}">
                    <a16:rowId xmlns:a16="http://schemas.microsoft.com/office/drawing/2014/main" val="711263072"/>
                  </a:ext>
                </a:extLst>
              </a:tr>
              <a:tr h="0">
                <a:tc>
                  <a:txBody>
                    <a:bodyPr/>
                    <a:lstStyle/>
                    <a:p>
                      <a:r>
                        <a:rPr kumimoji="1" lang="ja-JP" altLang="en-US" sz="1050" dirty="0"/>
                        <a:t>掲載開始日</a:t>
                      </a:r>
                    </a:p>
                  </a:txBody>
                  <a:tcPr marL="72000" marR="72000" marT="72000" marB="72000"/>
                </a:tc>
                <a:tc>
                  <a:txBody>
                    <a:bodyPr/>
                    <a:lstStyle/>
                    <a:p>
                      <a:r>
                        <a:rPr kumimoji="1" lang="ja-JP" altLang="en-US" sz="1050" dirty="0"/>
                        <a:t>任意の営業日</a:t>
                      </a:r>
                    </a:p>
                  </a:txBody>
                  <a:tcPr marL="72000" marR="72000" marT="72000" marB="72000"/>
                </a:tc>
                <a:extLst>
                  <a:ext uri="{0D108BD9-81ED-4DB2-BD59-A6C34878D82A}">
                    <a16:rowId xmlns:a16="http://schemas.microsoft.com/office/drawing/2014/main" val="4187047976"/>
                  </a:ext>
                </a:extLst>
              </a:tr>
              <a:tr h="0">
                <a:tc>
                  <a:txBody>
                    <a:bodyPr/>
                    <a:lstStyle/>
                    <a:p>
                      <a:r>
                        <a:rPr kumimoji="1" lang="ja-JP" altLang="en-US" sz="1050" dirty="0"/>
                        <a:t>保証形態</a:t>
                      </a:r>
                    </a:p>
                  </a:txBody>
                  <a:tcPr marL="72000" marR="72000" marT="72000" marB="72000"/>
                </a:tc>
                <a:tc>
                  <a:txBody>
                    <a:bodyPr/>
                    <a:lstStyle/>
                    <a:p>
                      <a:r>
                        <a:rPr kumimoji="1" lang="ja-JP" altLang="en-US" sz="1050" dirty="0"/>
                        <a:t>インプレッション保証</a:t>
                      </a:r>
                    </a:p>
                  </a:txBody>
                  <a:tcPr marL="72000" marR="72000" marT="72000" marB="72000"/>
                </a:tc>
                <a:extLst>
                  <a:ext uri="{0D108BD9-81ED-4DB2-BD59-A6C34878D82A}">
                    <a16:rowId xmlns:a16="http://schemas.microsoft.com/office/drawing/2014/main" val="3036091506"/>
                  </a:ext>
                </a:extLst>
              </a:tr>
              <a:tr h="0">
                <a:tc>
                  <a:txBody>
                    <a:bodyPr/>
                    <a:lstStyle/>
                    <a:p>
                      <a:r>
                        <a:rPr kumimoji="1" lang="ja-JP" altLang="en-US" sz="1050" dirty="0"/>
                        <a:t>料金（グロス）</a:t>
                      </a:r>
                    </a:p>
                  </a:txBody>
                  <a:tcPr marL="72000" marR="72000" marT="72000" marB="72000"/>
                </a:tc>
                <a:tc>
                  <a:txBody>
                    <a:bodyPr/>
                    <a:lstStyle/>
                    <a:p>
                      <a:r>
                        <a:rPr kumimoji="1" lang="ja-JP" altLang="en-US" sz="1050" dirty="0"/>
                        <a:t>￥</a:t>
                      </a:r>
                      <a:r>
                        <a:rPr kumimoji="1" lang="en-US" altLang="ja-JP" sz="1050" dirty="0"/>
                        <a:t>6.0</a:t>
                      </a:r>
                      <a:r>
                        <a:rPr kumimoji="1" lang="ja-JP" altLang="en-US" sz="1050" dirty="0"/>
                        <a:t>／</a:t>
                      </a:r>
                      <a:r>
                        <a:rPr kumimoji="1" lang="en-US" altLang="ja-JP" sz="1050" dirty="0"/>
                        <a:t>imp</a:t>
                      </a:r>
                      <a:r>
                        <a:rPr kumimoji="1" lang="ja-JP" altLang="en-US" sz="1050" dirty="0"/>
                        <a:t>（動画の場合も単価は同じ）</a:t>
                      </a:r>
                    </a:p>
                  </a:txBody>
                  <a:tcPr marL="72000" marR="72000" marT="72000" marB="72000"/>
                </a:tc>
                <a:extLst>
                  <a:ext uri="{0D108BD9-81ED-4DB2-BD59-A6C34878D82A}">
                    <a16:rowId xmlns:a16="http://schemas.microsoft.com/office/drawing/2014/main" val="3857387276"/>
                  </a:ext>
                </a:extLst>
              </a:tr>
              <a:tr h="171153">
                <a:tc>
                  <a:txBody>
                    <a:bodyPr/>
                    <a:lstStyle/>
                    <a:p>
                      <a:r>
                        <a:rPr kumimoji="1" lang="ja-JP" altLang="en-US" sz="1050" dirty="0"/>
                        <a:t>入稿〆切</a:t>
                      </a:r>
                    </a:p>
                  </a:txBody>
                  <a:tcPr marL="72000" marR="72000" marT="72000" marB="72000"/>
                </a:tc>
                <a:tc>
                  <a:txBody>
                    <a:bodyPr/>
                    <a:lstStyle/>
                    <a:p>
                      <a:pPr marL="0" indent="0">
                        <a:lnSpc>
                          <a:spcPct val="150000"/>
                        </a:lnSpc>
                        <a:buFont typeface="Yu Gothic" panose="020B0400000000000000" pitchFamily="50" charset="-128"/>
                        <a:buNone/>
                      </a:pPr>
                      <a:r>
                        <a:rPr kumimoji="1" lang="en-US" altLang="ja-JP" sz="1050" dirty="0"/>
                        <a:t>5</a:t>
                      </a:r>
                      <a:r>
                        <a:rPr kumimoji="1" lang="ja-JP" altLang="en-US" sz="1050" dirty="0"/>
                        <a:t>営業日前（動画の場合、</a:t>
                      </a:r>
                      <a:r>
                        <a:rPr kumimoji="1" lang="en-US" altLang="ja-JP" sz="1050" dirty="0"/>
                        <a:t>10</a:t>
                      </a:r>
                      <a:r>
                        <a:rPr kumimoji="1" lang="ja-JP" altLang="en-US" sz="1050" dirty="0"/>
                        <a:t>営業日前まで）</a:t>
                      </a:r>
                    </a:p>
                  </a:txBody>
                  <a:tcPr marL="72000" marR="72000" marT="72000" marB="72000"/>
                </a:tc>
                <a:extLst>
                  <a:ext uri="{0D108BD9-81ED-4DB2-BD59-A6C34878D82A}">
                    <a16:rowId xmlns:a16="http://schemas.microsoft.com/office/drawing/2014/main" val="486803579"/>
                  </a:ext>
                </a:extLst>
              </a:tr>
              <a:tr h="435262">
                <a:tc>
                  <a:txBody>
                    <a:bodyPr/>
                    <a:lstStyle/>
                    <a:p>
                      <a:r>
                        <a:rPr kumimoji="1" lang="ja-JP" altLang="en-US" sz="1050" dirty="0"/>
                        <a:t>備考</a:t>
                      </a:r>
                    </a:p>
                  </a:txBody>
                  <a:tcPr marL="72000" marR="72000" marT="72000" marB="72000"/>
                </a:tc>
                <a:tc>
                  <a:txBody>
                    <a:bodyPr/>
                    <a:lstStyle/>
                    <a:p>
                      <a:pPr marL="171450" indent="-171450">
                        <a:lnSpc>
                          <a:spcPct val="150000"/>
                        </a:lnSpc>
                        <a:buFont typeface="Yu Gothic" panose="020B0400000000000000" pitchFamily="50" charset="-128"/>
                        <a:buChar char="※"/>
                      </a:pPr>
                      <a:r>
                        <a:rPr lang="ja-JP" altLang="en-US" sz="800" dirty="0"/>
                        <a:t>料金には別途消費税がかかります。</a:t>
                      </a:r>
                      <a:endParaRPr lang="en-US" altLang="ja-JP" sz="800" dirty="0"/>
                    </a:p>
                    <a:p>
                      <a:pPr marL="171450" indent="-171450">
                        <a:lnSpc>
                          <a:spcPct val="150000"/>
                        </a:lnSpc>
                        <a:buFont typeface="Yu Gothic" panose="020B0400000000000000" pitchFamily="50" charset="-128"/>
                        <a:buChar char="※"/>
                      </a:pPr>
                      <a:r>
                        <a:rPr lang="ja-JP" altLang="en-US" sz="800" dirty="0"/>
                        <a:t>料金、枠数、仕様等は、予告なく変更する場合がございます。</a:t>
                      </a:r>
                      <a:endParaRPr lang="en-US" altLang="ja-JP" sz="800" dirty="0"/>
                    </a:p>
                    <a:p>
                      <a:pPr marL="171450" indent="-171450">
                        <a:lnSpc>
                          <a:spcPct val="150000"/>
                        </a:lnSpc>
                        <a:buFont typeface="Yu Gothic" panose="020B0400000000000000" pitchFamily="50" charset="-128"/>
                        <a:buChar char="※"/>
                      </a:pPr>
                      <a:r>
                        <a:rPr lang="ja-JP" altLang="en-US" sz="800" dirty="0"/>
                        <a:t>申込み、入稿については別途資料でご確認ください。</a:t>
                      </a:r>
                      <a:endParaRPr lang="en-US" altLang="ja-JP" sz="800" dirty="0"/>
                    </a:p>
                    <a:p>
                      <a:pPr marL="171450" indent="-171450">
                        <a:lnSpc>
                          <a:spcPct val="150000"/>
                        </a:lnSpc>
                        <a:buFont typeface="Yu Gothic" panose="020B0400000000000000" pitchFamily="50" charset="-128"/>
                        <a:buChar char="※"/>
                      </a:pPr>
                      <a:r>
                        <a:rPr kumimoji="1" lang="ja-JP" altLang="en-US" sz="800" dirty="0"/>
                        <a:t>動画の場合はフリークエンシーコントロールあり</a:t>
                      </a:r>
                      <a:endParaRPr kumimoji="1" lang="en-US" altLang="ja-JP" sz="800" dirty="0"/>
                    </a:p>
                  </a:txBody>
                  <a:tcPr marL="72000" marR="72000" marT="72000" marB="144000"/>
                </a:tc>
                <a:extLst>
                  <a:ext uri="{0D108BD9-81ED-4DB2-BD59-A6C34878D82A}">
                    <a16:rowId xmlns:a16="http://schemas.microsoft.com/office/drawing/2014/main" val="160517368"/>
                  </a:ext>
                </a:extLst>
              </a:tr>
            </a:tbl>
          </a:graphicData>
        </a:graphic>
      </p:graphicFrame>
      <p:grpSp>
        <p:nvGrpSpPr>
          <p:cNvPr id="16" name="グループ化 15">
            <a:extLst>
              <a:ext uri="{FF2B5EF4-FFF2-40B4-BE49-F238E27FC236}">
                <a16:creationId xmlns:a16="http://schemas.microsoft.com/office/drawing/2014/main" id="{5D3FB2D0-D31C-4105-9C78-8AF1192458EC}"/>
              </a:ext>
            </a:extLst>
          </p:cNvPr>
          <p:cNvGrpSpPr/>
          <p:nvPr/>
        </p:nvGrpSpPr>
        <p:grpSpPr>
          <a:xfrm>
            <a:off x="470109" y="1015234"/>
            <a:ext cx="8965782" cy="613566"/>
            <a:chOff x="470109" y="1015234"/>
            <a:chExt cx="8965782" cy="613566"/>
          </a:xfrm>
        </p:grpSpPr>
        <p:sp>
          <p:nvSpPr>
            <p:cNvPr id="9" name="テキスト ボックス 8">
              <a:extLst>
                <a:ext uri="{FF2B5EF4-FFF2-40B4-BE49-F238E27FC236}">
                  <a16:creationId xmlns:a16="http://schemas.microsoft.com/office/drawing/2014/main" id="{E5D726E4-D41D-4B31-B34B-44E1B8676629}"/>
                </a:ext>
              </a:extLst>
            </p:cNvPr>
            <p:cNvSpPr txBox="1"/>
            <p:nvPr/>
          </p:nvSpPr>
          <p:spPr>
            <a:xfrm>
              <a:off x="470109" y="1015234"/>
              <a:ext cx="8965782" cy="613566"/>
            </a:xfrm>
            <a:prstGeom prst="rect">
              <a:avLst/>
            </a:prstGeom>
            <a:noFill/>
          </p:spPr>
          <p:txBody>
            <a:bodyPr wrap="square" lIns="0" tIns="0" rIns="0" bIns="0" rtlCol="0">
              <a:spAutoFit/>
            </a:bodyPr>
            <a:lstStyle/>
            <a:p>
              <a:pPr algn="ctr">
                <a:lnSpc>
                  <a:spcPct val="150000"/>
                </a:lnSpc>
              </a:pPr>
              <a:r>
                <a:rPr kumimoji="1" lang="ja-JP" altLang="en-US" sz="1400" b="1" dirty="0"/>
                <a:t>サイトのファーストビューに表示される、ワイドサイズでインパクトのあるバナー</a:t>
              </a:r>
              <a:endParaRPr kumimoji="1" lang="en-US" altLang="ja-JP" sz="1400" b="1" dirty="0"/>
            </a:p>
            <a:p>
              <a:pPr algn="ctr">
                <a:lnSpc>
                  <a:spcPct val="150000"/>
                </a:lnSpc>
              </a:pPr>
              <a:r>
                <a:rPr kumimoji="1" lang="ja-JP" altLang="en-US" sz="1400" b="1" dirty="0"/>
                <a:t>メッセージ性の高いブランディング、認知率向上を目的とするキャンペーンにご活用ください</a:t>
              </a:r>
            </a:p>
          </p:txBody>
        </p:sp>
        <p:sp>
          <p:nvSpPr>
            <p:cNvPr id="15" name="大かっこ 14">
              <a:extLst>
                <a:ext uri="{FF2B5EF4-FFF2-40B4-BE49-F238E27FC236}">
                  <a16:creationId xmlns:a16="http://schemas.microsoft.com/office/drawing/2014/main" id="{34992AC4-51A7-4F3D-9F79-0FE2A26A0443}"/>
                </a:ext>
              </a:extLst>
            </p:cNvPr>
            <p:cNvSpPr/>
            <p:nvPr/>
          </p:nvSpPr>
          <p:spPr>
            <a:xfrm>
              <a:off x="470109" y="1052736"/>
              <a:ext cx="8965782" cy="541558"/>
            </a:xfrm>
            <a:prstGeom prst="bracketPair">
              <a:avLst>
                <a:gd name="adj" fmla="val 13323"/>
              </a:avLst>
            </a:prstGeom>
            <a:ln w="76200">
              <a:solidFill>
                <a:schemeClr val="accent2">
                  <a:lumMod val="40000"/>
                  <a:lumOff val="60000"/>
                </a:schemeClr>
              </a:solidFill>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17" name="フッター プレースホルダー 16">
            <a:extLst>
              <a:ext uri="{FF2B5EF4-FFF2-40B4-BE49-F238E27FC236}">
                <a16:creationId xmlns:a16="http://schemas.microsoft.com/office/drawing/2014/main" id="{1C3C7ADD-64DA-4705-8C8C-1CF994339101}"/>
              </a:ext>
            </a:extLst>
          </p:cNvPr>
          <p:cNvSpPr>
            <a:spLocks noGrp="1"/>
          </p:cNvSpPr>
          <p:nvPr>
            <p:ph type="ftr" sz="quarter" idx="11"/>
          </p:nvPr>
        </p:nvSpPr>
        <p:spPr/>
        <p:txBody>
          <a:bodyPr/>
          <a:lstStyle/>
          <a:p>
            <a:r>
              <a:rPr kumimoji="1" lang="en-US" altLang="ja-JP" dirty="0"/>
              <a:t>Copyright© 2020 Nikkei Business </a:t>
            </a:r>
            <a:r>
              <a:rPr kumimoji="1" lang="en-US" altLang="ja-JP" dirty="0" err="1"/>
              <a:t>Publications,Inc</a:t>
            </a:r>
            <a:r>
              <a:rPr kumimoji="1" lang="en-US" altLang="ja-JP" dirty="0"/>
              <a:t>. All rights reserved.</a:t>
            </a:r>
            <a:endParaRPr kumimoji="1" lang="ja-JP" altLang="en-US" dirty="0"/>
          </a:p>
        </p:txBody>
      </p:sp>
    </p:spTree>
    <p:extLst>
      <p:ext uri="{BB962C8B-B14F-4D97-AF65-F5344CB8AC3E}">
        <p14:creationId xmlns:p14="http://schemas.microsoft.com/office/powerpoint/2010/main" val="169570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グループ化 29">
            <a:extLst>
              <a:ext uri="{FF2B5EF4-FFF2-40B4-BE49-F238E27FC236}">
                <a16:creationId xmlns:a16="http://schemas.microsoft.com/office/drawing/2014/main" id="{284C49FD-5DC1-43E1-8CB7-A4DE86F4EF01}"/>
              </a:ext>
            </a:extLst>
          </p:cNvPr>
          <p:cNvGrpSpPr/>
          <p:nvPr/>
        </p:nvGrpSpPr>
        <p:grpSpPr>
          <a:xfrm>
            <a:off x="344488" y="1863678"/>
            <a:ext cx="1527570" cy="2880320"/>
            <a:chOff x="344488" y="1863678"/>
            <a:chExt cx="1527570" cy="2880320"/>
          </a:xfrm>
        </p:grpSpPr>
        <p:grpSp>
          <p:nvGrpSpPr>
            <p:cNvPr id="11" name="グループ化 10">
              <a:extLst>
                <a:ext uri="{FF2B5EF4-FFF2-40B4-BE49-F238E27FC236}">
                  <a16:creationId xmlns:a16="http://schemas.microsoft.com/office/drawing/2014/main" id="{38AD39E1-5112-43A0-AE3F-B9C2AE2BF9B4}"/>
                </a:ext>
              </a:extLst>
            </p:cNvPr>
            <p:cNvGrpSpPr/>
            <p:nvPr/>
          </p:nvGrpSpPr>
          <p:grpSpPr>
            <a:xfrm>
              <a:off x="344488" y="1863678"/>
              <a:ext cx="1527570" cy="2880320"/>
              <a:chOff x="337005" y="920333"/>
              <a:chExt cx="2094251" cy="3948828"/>
            </a:xfrm>
          </p:grpSpPr>
          <p:sp>
            <p:nvSpPr>
              <p:cNvPr id="8" name="四角形: 角を丸くする 7">
                <a:extLst>
                  <a:ext uri="{FF2B5EF4-FFF2-40B4-BE49-F238E27FC236}">
                    <a16:creationId xmlns:a16="http://schemas.microsoft.com/office/drawing/2014/main" id="{2E34FB49-9886-4634-BBE9-04C14D0055B5}"/>
                  </a:ext>
                </a:extLst>
              </p:cNvPr>
              <p:cNvSpPr/>
              <p:nvPr/>
            </p:nvSpPr>
            <p:spPr>
              <a:xfrm>
                <a:off x="337005" y="920333"/>
                <a:ext cx="2094251" cy="3948828"/>
              </a:xfrm>
              <a:prstGeom prst="roundRect">
                <a:avLst>
                  <a:gd name="adj" fmla="val 8841"/>
                </a:avLst>
              </a:prstGeom>
              <a:solidFill>
                <a:schemeClr val="bg1">
                  <a:lumMod val="6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10" name="楕円 9">
                <a:extLst>
                  <a:ext uri="{FF2B5EF4-FFF2-40B4-BE49-F238E27FC236}">
                    <a16:creationId xmlns:a16="http://schemas.microsoft.com/office/drawing/2014/main" id="{5753E88E-6826-4FD0-A7C4-CF6E2A190D90}"/>
                  </a:ext>
                </a:extLst>
              </p:cNvPr>
              <p:cNvSpPr/>
              <p:nvPr/>
            </p:nvSpPr>
            <p:spPr>
              <a:xfrm>
                <a:off x="1208584" y="4402761"/>
                <a:ext cx="360040" cy="360040"/>
              </a:xfrm>
              <a:prstGeom prst="ellipse">
                <a:avLst/>
              </a:prstGeom>
              <a:solidFill>
                <a:schemeClr val="bg1">
                  <a:lumMod val="5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grpSp>
        <p:pic>
          <p:nvPicPr>
            <p:cNvPr id="29" name="図 28">
              <a:extLst>
                <a:ext uri="{FF2B5EF4-FFF2-40B4-BE49-F238E27FC236}">
                  <a16:creationId xmlns:a16="http://schemas.microsoft.com/office/drawing/2014/main" id="{F3A401E7-D4C7-46CF-A8B8-DDD90767D67F}"/>
                </a:ext>
              </a:extLst>
            </p:cNvPr>
            <p:cNvPicPr>
              <a:picLocks noChangeAspect="1"/>
            </p:cNvPicPr>
            <p:nvPr/>
          </p:nvPicPr>
          <p:blipFill rotWithShape="1">
            <a:blip r:embed="rId3">
              <a:extLst>
                <a:ext uri="{28A0092B-C50C-407E-A947-70E740481C1C}">
                  <a14:useLocalDpi xmlns:a14="http://schemas.microsoft.com/office/drawing/2010/main" val="0"/>
                </a:ext>
              </a:extLst>
            </a:blip>
            <a:srcRect b="74041"/>
            <a:stretch/>
          </p:blipFill>
          <p:spPr>
            <a:xfrm>
              <a:off x="481974" y="2065303"/>
              <a:ext cx="1261864" cy="2260918"/>
            </a:xfrm>
            <a:prstGeom prst="rect">
              <a:avLst/>
            </a:prstGeom>
          </p:spPr>
        </p:pic>
      </p:grpSp>
      <p:grpSp>
        <p:nvGrpSpPr>
          <p:cNvPr id="13" name="グループ化 12">
            <a:extLst>
              <a:ext uri="{FF2B5EF4-FFF2-40B4-BE49-F238E27FC236}">
                <a16:creationId xmlns:a16="http://schemas.microsoft.com/office/drawing/2014/main" id="{488F4454-FB90-4337-84C1-907CE86C306E}"/>
              </a:ext>
            </a:extLst>
          </p:cNvPr>
          <p:cNvGrpSpPr/>
          <p:nvPr/>
        </p:nvGrpSpPr>
        <p:grpSpPr>
          <a:xfrm>
            <a:off x="2086901" y="1863677"/>
            <a:ext cx="2417303" cy="4450599"/>
            <a:chOff x="2086901" y="1863677"/>
            <a:chExt cx="2417303" cy="4450599"/>
          </a:xfrm>
        </p:grpSpPr>
        <p:sp>
          <p:nvSpPr>
            <p:cNvPr id="5" name="正方形/長方形 4">
              <a:extLst>
                <a:ext uri="{FF2B5EF4-FFF2-40B4-BE49-F238E27FC236}">
                  <a16:creationId xmlns:a16="http://schemas.microsoft.com/office/drawing/2014/main" id="{850784CB-4317-4D92-88EA-7DB72FE73633}"/>
                </a:ext>
              </a:extLst>
            </p:cNvPr>
            <p:cNvSpPr/>
            <p:nvPr/>
          </p:nvSpPr>
          <p:spPr>
            <a:xfrm>
              <a:off x="2086901" y="1863677"/>
              <a:ext cx="2417303" cy="4450599"/>
            </a:xfrm>
            <a:prstGeom prst="rect">
              <a:avLst/>
            </a:prstGeom>
            <a:solidFill>
              <a:schemeClr val="bg1">
                <a:lumMod val="6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pic>
          <p:nvPicPr>
            <p:cNvPr id="7" name="図 6">
              <a:extLst>
                <a:ext uri="{FF2B5EF4-FFF2-40B4-BE49-F238E27FC236}">
                  <a16:creationId xmlns:a16="http://schemas.microsoft.com/office/drawing/2014/main" id="{F1741F4C-C248-4321-B823-934795FE8452}"/>
                </a:ext>
              </a:extLst>
            </p:cNvPr>
            <p:cNvPicPr>
              <a:picLocks noChangeAspect="1"/>
            </p:cNvPicPr>
            <p:nvPr/>
          </p:nvPicPr>
          <p:blipFill rotWithShape="1">
            <a:blip r:embed="rId4">
              <a:extLst>
                <a:ext uri="{28A0092B-C50C-407E-A947-70E740481C1C}">
                  <a14:useLocalDpi xmlns:a14="http://schemas.microsoft.com/office/drawing/2010/main" val="0"/>
                </a:ext>
              </a:extLst>
            </a:blip>
            <a:srcRect t="-1" b="22020"/>
            <a:stretch/>
          </p:blipFill>
          <p:spPr>
            <a:xfrm>
              <a:off x="2186597" y="1969963"/>
              <a:ext cx="2234606" cy="4344313"/>
            </a:xfrm>
            <a:prstGeom prst="rect">
              <a:avLst/>
            </a:prstGeom>
          </p:spPr>
        </p:pic>
      </p:grpSp>
      <p:sp>
        <p:nvSpPr>
          <p:cNvPr id="2" name="タイトル 1">
            <a:extLst>
              <a:ext uri="{FF2B5EF4-FFF2-40B4-BE49-F238E27FC236}">
                <a16:creationId xmlns:a16="http://schemas.microsoft.com/office/drawing/2014/main" id="{EC918F0F-026C-403C-9EA5-90CB77956E5E}"/>
              </a:ext>
            </a:extLst>
          </p:cNvPr>
          <p:cNvSpPr>
            <a:spLocks noGrp="1"/>
          </p:cNvSpPr>
          <p:nvPr>
            <p:ph type="title"/>
          </p:nvPr>
        </p:nvSpPr>
        <p:spPr/>
        <p:txBody>
          <a:bodyPr/>
          <a:lstStyle/>
          <a:p>
            <a:r>
              <a:rPr lang="ja-JP" altLang="en-US"/>
              <a:t>ディスプレイ</a:t>
            </a:r>
            <a:r>
              <a:rPr lang="ja-JP" altLang="en-US" dirty="0"/>
              <a:t>広告：レクタングル</a:t>
            </a:r>
            <a:endParaRPr kumimoji="1" lang="ja-JP" altLang="en-US" dirty="0"/>
          </a:p>
        </p:txBody>
      </p:sp>
      <p:sp>
        <p:nvSpPr>
          <p:cNvPr id="3" name="スライド番号プレースホルダー 2">
            <a:extLst>
              <a:ext uri="{FF2B5EF4-FFF2-40B4-BE49-F238E27FC236}">
                <a16:creationId xmlns:a16="http://schemas.microsoft.com/office/drawing/2014/main" id="{BDAB617B-2AA4-4E9E-BCB1-EC6ED3E5B63A}"/>
              </a:ext>
            </a:extLst>
          </p:cNvPr>
          <p:cNvSpPr>
            <a:spLocks noGrp="1"/>
          </p:cNvSpPr>
          <p:nvPr>
            <p:ph type="sldNum" sz="quarter" idx="12"/>
          </p:nvPr>
        </p:nvSpPr>
        <p:spPr/>
        <p:txBody>
          <a:bodyPr/>
          <a:lstStyle/>
          <a:p>
            <a:fld id="{5EE0A3BD-3DA5-4991-ABDC-D838213B01CE}" type="slidenum">
              <a:rPr kumimoji="1" lang="ja-JP" altLang="en-US" smtClean="0"/>
              <a:t>13</a:t>
            </a:fld>
            <a:endParaRPr kumimoji="1" lang="ja-JP" altLang="en-US"/>
          </a:p>
        </p:txBody>
      </p:sp>
      <p:graphicFrame>
        <p:nvGraphicFramePr>
          <p:cNvPr id="4" name="表 3">
            <a:extLst>
              <a:ext uri="{FF2B5EF4-FFF2-40B4-BE49-F238E27FC236}">
                <a16:creationId xmlns:a16="http://schemas.microsoft.com/office/drawing/2014/main" id="{C45EEFA1-1C00-4BFA-8A7E-E872B05F4A3E}"/>
              </a:ext>
            </a:extLst>
          </p:cNvPr>
          <p:cNvGraphicFramePr>
            <a:graphicFrameLocks noGrp="1"/>
          </p:cNvGraphicFramePr>
          <p:nvPr>
            <p:extLst>
              <p:ext uri="{D42A27DB-BD31-4B8C-83A1-F6EECF244321}">
                <p14:modId xmlns:p14="http://schemas.microsoft.com/office/powerpoint/2010/main" val="2026619132"/>
              </p:ext>
            </p:extLst>
          </p:nvPr>
        </p:nvGraphicFramePr>
        <p:xfrm>
          <a:off x="4793370" y="1863677"/>
          <a:ext cx="4812263" cy="3842559"/>
        </p:xfrm>
        <a:graphic>
          <a:graphicData uri="http://schemas.openxmlformats.org/drawingml/2006/table">
            <a:tbl>
              <a:tblPr firstRow="1" bandRow="1">
                <a:tableStyleId>{073A0DAA-6AF3-43AB-8588-CEC1D06C72B9}</a:tableStyleId>
              </a:tblPr>
              <a:tblGrid>
                <a:gridCol w="1164763">
                  <a:extLst>
                    <a:ext uri="{9D8B030D-6E8A-4147-A177-3AD203B41FA5}">
                      <a16:colId xmlns:a16="http://schemas.microsoft.com/office/drawing/2014/main" val="1868210930"/>
                    </a:ext>
                  </a:extLst>
                </a:gridCol>
                <a:gridCol w="3647500">
                  <a:extLst>
                    <a:ext uri="{9D8B030D-6E8A-4147-A177-3AD203B41FA5}">
                      <a16:colId xmlns:a16="http://schemas.microsoft.com/office/drawing/2014/main" val="2180882156"/>
                    </a:ext>
                  </a:extLst>
                </a:gridCol>
              </a:tblGrid>
              <a:tr h="0">
                <a:tc>
                  <a:txBody>
                    <a:bodyPr/>
                    <a:lstStyle/>
                    <a:p>
                      <a:r>
                        <a:rPr kumimoji="1" lang="ja-JP" altLang="en-US" sz="1050" dirty="0"/>
                        <a:t>メニュー名</a:t>
                      </a:r>
                      <a:endParaRPr kumimoji="1" lang="en-US" altLang="ja-JP" sz="1050" dirty="0"/>
                    </a:p>
                  </a:txBody>
                  <a:tcPr marL="72000" marR="72000" marT="72000" marB="72000"/>
                </a:tc>
                <a:tc>
                  <a:txBody>
                    <a:bodyPr/>
                    <a:lstStyle/>
                    <a:p>
                      <a:r>
                        <a:rPr kumimoji="1" lang="ja-JP" altLang="en-US" sz="1050" dirty="0"/>
                        <a:t>レクタングル</a:t>
                      </a:r>
                    </a:p>
                  </a:txBody>
                  <a:tcPr marL="72000" marR="72000" marT="72000" marB="72000"/>
                </a:tc>
                <a:extLst>
                  <a:ext uri="{0D108BD9-81ED-4DB2-BD59-A6C34878D82A}">
                    <a16:rowId xmlns:a16="http://schemas.microsoft.com/office/drawing/2014/main" val="1853849928"/>
                  </a:ext>
                </a:extLst>
              </a:tr>
              <a:tr h="0">
                <a:tc>
                  <a:txBody>
                    <a:bodyPr/>
                    <a:lstStyle/>
                    <a:p>
                      <a:r>
                        <a:rPr kumimoji="1" lang="ja-JP" altLang="en-US" sz="1050" dirty="0"/>
                        <a:t>掲載媒体</a:t>
                      </a:r>
                    </a:p>
                  </a:txBody>
                  <a:tcPr marL="72000" marR="72000" marT="72000" marB="72000"/>
                </a:tc>
                <a:tc>
                  <a:txBody>
                    <a:bodyPr/>
                    <a:lstStyle/>
                    <a:p>
                      <a:r>
                        <a:rPr kumimoji="1" lang="ja-JP" altLang="en-US" sz="1050" dirty="0"/>
                        <a:t>日経</a:t>
                      </a:r>
                      <a:r>
                        <a:rPr kumimoji="1" lang="en-US" altLang="ja-JP" sz="1050" dirty="0"/>
                        <a:t>DUAL</a:t>
                      </a:r>
                      <a:endParaRPr kumimoji="1" lang="ja-JP" altLang="en-US" sz="1050" dirty="0"/>
                    </a:p>
                  </a:txBody>
                  <a:tcPr marL="72000" marR="72000" marT="72000" marB="72000"/>
                </a:tc>
                <a:extLst>
                  <a:ext uri="{0D108BD9-81ED-4DB2-BD59-A6C34878D82A}">
                    <a16:rowId xmlns:a16="http://schemas.microsoft.com/office/drawing/2014/main" val="2437112898"/>
                  </a:ext>
                </a:extLst>
              </a:tr>
              <a:tr h="0">
                <a:tc>
                  <a:txBody>
                    <a:bodyPr/>
                    <a:lstStyle/>
                    <a:p>
                      <a:r>
                        <a:rPr kumimoji="1" lang="ja-JP" altLang="en-US" sz="1050" dirty="0"/>
                        <a:t>掲載面</a:t>
                      </a:r>
                    </a:p>
                  </a:txBody>
                  <a:tcPr marL="72000" marR="72000" marT="72000" marB="72000"/>
                </a:tc>
                <a:tc>
                  <a:txBody>
                    <a:bodyPr/>
                    <a:lstStyle/>
                    <a:p>
                      <a:r>
                        <a:rPr kumimoji="1" lang="en-US" altLang="ja-JP" sz="1050" dirty="0"/>
                        <a:t>PC</a:t>
                      </a:r>
                      <a:r>
                        <a:rPr kumimoji="1" lang="ja-JP" altLang="en-US" sz="1050" dirty="0"/>
                        <a:t>・</a:t>
                      </a:r>
                      <a:r>
                        <a:rPr kumimoji="1" lang="en-US" altLang="ja-JP" sz="1050" dirty="0"/>
                        <a:t>SP</a:t>
                      </a:r>
                      <a:r>
                        <a:rPr kumimoji="1" lang="ja-JP" altLang="en-US" sz="1050" dirty="0"/>
                        <a:t>全ページ　</a:t>
                      </a:r>
                      <a:r>
                        <a:rPr kumimoji="1" lang="en-US" altLang="ja-JP" sz="1050" dirty="0"/>
                        <a:t>*</a:t>
                      </a:r>
                      <a:r>
                        <a:rPr kumimoji="1" lang="ja-JP" altLang="en-US" sz="1050" dirty="0"/>
                        <a:t>一部ページを除く</a:t>
                      </a:r>
                    </a:p>
                  </a:txBody>
                  <a:tcPr marL="72000" marR="72000" marT="72000" marB="72000"/>
                </a:tc>
                <a:extLst>
                  <a:ext uri="{0D108BD9-81ED-4DB2-BD59-A6C34878D82A}">
                    <a16:rowId xmlns:a16="http://schemas.microsoft.com/office/drawing/2014/main" val="3853301974"/>
                  </a:ext>
                </a:extLst>
              </a:tr>
              <a:tr h="0">
                <a:tc>
                  <a:txBody>
                    <a:bodyPr/>
                    <a:lstStyle/>
                    <a:p>
                      <a:r>
                        <a:rPr kumimoji="1" lang="ja-JP" altLang="en-US" sz="1050" dirty="0"/>
                        <a:t>表示形式</a:t>
                      </a:r>
                    </a:p>
                  </a:txBody>
                  <a:tcPr marL="72000" marR="72000" marT="72000" marB="72000"/>
                </a:tc>
                <a:tc>
                  <a:txBody>
                    <a:bodyPr/>
                    <a:lstStyle/>
                    <a:p>
                      <a:r>
                        <a:rPr kumimoji="1" lang="ja-JP" altLang="en-US" sz="1050" dirty="0"/>
                        <a:t>ローテーション</a:t>
                      </a:r>
                    </a:p>
                  </a:txBody>
                  <a:tcPr marL="72000" marR="72000" marT="72000" marB="72000"/>
                </a:tc>
                <a:extLst>
                  <a:ext uri="{0D108BD9-81ED-4DB2-BD59-A6C34878D82A}">
                    <a16:rowId xmlns:a16="http://schemas.microsoft.com/office/drawing/2014/main" val="490476437"/>
                  </a:ext>
                </a:extLst>
              </a:tr>
              <a:tr h="221515">
                <a:tc>
                  <a:txBody>
                    <a:bodyPr/>
                    <a:lstStyle/>
                    <a:p>
                      <a:r>
                        <a:rPr kumimoji="1" lang="ja-JP" altLang="en-US" sz="1050" dirty="0"/>
                        <a:t>原稿規定</a:t>
                      </a:r>
                    </a:p>
                  </a:txBody>
                  <a:tcPr marL="72000" marR="72000" marT="72000" marB="72000"/>
                </a:tc>
                <a:tc>
                  <a:txBody>
                    <a:bodyPr/>
                    <a:lstStyle/>
                    <a:p>
                      <a:r>
                        <a:rPr kumimoji="1" lang="en-US" altLang="ja-JP" sz="1050" dirty="0"/>
                        <a:t>300</a:t>
                      </a:r>
                      <a:r>
                        <a:rPr kumimoji="1" lang="ja-JP" altLang="en-US" sz="1050" dirty="0" err="1"/>
                        <a:t>ｘ</a:t>
                      </a:r>
                      <a:r>
                        <a:rPr kumimoji="1" lang="en-US" altLang="ja-JP" sz="1050" dirty="0"/>
                        <a:t>250</a:t>
                      </a:r>
                      <a:r>
                        <a:rPr kumimoji="1" lang="ja-JP" altLang="en-US" sz="1050" dirty="0"/>
                        <a:t>／</a:t>
                      </a:r>
                      <a:r>
                        <a:rPr kumimoji="1" lang="en-US" altLang="ja-JP" sz="1050" dirty="0"/>
                        <a:t>gif</a:t>
                      </a:r>
                      <a:r>
                        <a:rPr kumimoji="1" lang="ja-JP" altLang="en-US" sz="1050" dirty="0" err="1"/>
                        <a:t>、</a:t>
                      </a:r>
                      <a:r>
                        <a:rPr kumimoji="1" lang="en-US" altLang="ja-JP" sz="1050" dirty="0"/>
                        <a:t>jpg</a:t>
                      </a:r>
                      <a:r>
                        <a:rPr kumimoji="1" lang="ja-JP" altLang="en-US" sz="1050" dirty="0"/>
                        <a:t> 、</a:t>
                      </a:r>
                      <a:r>
                        <a:rPr kumimoji="1" lang="en-US" altLang="ja-JP" sz="1050" dirty="0" err="1"/>
                        <a:t>png</a:t>
                      </a:r>
                      <a:r>
                        <a:rPr kumimoji="1" lang="en-US" altLang="ja-JP" sz="1050" dirty="0"/>
                        <a:t> </a:t>
                      </a:r>
                      <a:r>
                        <a:rPr kumimoji="1" lang="ja-JP" altLang="en-US" sz="1050" dirty="0"/>
                        <a:t>（</a:t>
                      </a:r>
                      <a:r>
                        <a:rPr kumimoji="1" lang="en-US" altLang="ja-JP" sz="1050" dirty="0"/>
                        <a:t>150KB</a:t>
                      </a:r>
                      <a:r>
                        <a:rPr kumimoji="1" lang="ja-JP" altLang="en-US" sz="1050" dirty="0"/>
                        <a:t>以内）</a:t>
                      </a:r>
                    </a:p>
                  </a:txBody>
                  <a:tcPr marL="72000" marR="72000" marT="72000" marB="72000"/>
                </a:tc>
                <a:extLst>
                  <a:ext uri="{0D108BD9-81ED-4DB2-BD59-A6C34878D82A}">
                    <a16:rowId xmlns:a16="http://schemas.microsoft.com/office/drawing/2014/main" val="2918322274"/>
                  </a:ext>
                </a:extLst>
              </a:tr>
              <a:tr h="0">
                <a:tc>
                  <a:txBody>
                    <a:bodyPr/>
                    <a:lstStyle/>
                    <a:p>
                      <a:r>
                        <a:rPr kumimoji="1" lang="ja-JP" altLang="en-US" sz="1050" dirty="0"/>
                        <a:t>掲載期間</a:t>
                      </a:r>
                    </a:p>
                  </a:txBody>
                  <a:tcPr marL="72000" marR="72000" marT="72000" marB="72000"/>
                </a:tc>
                <a:tc>
                  <a:txBody>
                    <a:bodyPr/>
                    <a:lstStyle/>
                    <a:p>
                      <a:r>
                        <a:rPr kumimoji="1" lang="ja-JP" altLang="en-US" sz="1050" dirty="0"/>
                        <a:t>任意</a:t>
                      </a:r>
                    </a:p>
                  </a:txBody>
                  <a:tcPr marL="72000" marR="72000" marT="72000" marB="72000"/>
                </a:tc>
                <a:extLst>
                  <a:ext uri="{0D108BD9-81ED-4DB2-BD59-A6C34878D82A}">
                    <a16:rowId xmlns:a16="http://schemas.microsoft.com/office/drawing/2014/main" val="711263072"/>
                  </a:ext>
                </a:extLst>
              </a:tr>
              <a:tr h="0">
                <a:tc>
                  <a:txBody>
                    <a:bodyPr/>
                    <a:lstStyle/>
                    <a:p>
                      <a:r>
                        <a:rPr kumimoji="1" lang="ja-JP" altLang="en-US" sz="1050" dirty="0"/>
                        <a:t>掲載開始日</a:t>
                      </a:r>
                    </a:p>
                  </a:txBody>
                  <a:tcPr marL="72000" marR="72000" marT="72000" marB="72000"/>
                </a:tc>
                <a:tc>
                  <a:txBody>
                    <a:bodyPr/>
                    <a:lstStyle/>
                    <a:p>
                      <a:r>
                        <a:rPr kumimoji="1" lang="ja-JP" altLang="en-US" sz="1050" dirty="0"/>
                        <a:t>任意の営業日</a:t>
                      </a:r>
                    </a:p>
                  </a:txBody>
                  <a:tcPr marL="72000" marR="72000" marT="72000" marB="72000"/>
                </a:tc>
                <a:extLst>
                  <a:ext uri="{0D108BD9-81ED-4DB2-BD59-A6C34878D82A}">
                    <a16:rowId xmlns:a16="http://schemas.microsoft.com/office/drawing/2014/main" val="4187047976"/>
                  </a:ext>
                </a:extLst>
              </a:tr>
              <a:tr h="0">
                <a:tc>
                  <a:txBody>
                    <a:bodyPr/>
                    <a:lstStyle/>
                    <a:p>
                      <a:r>
                        <a:rPr kumimoji="1" lang="ja-JP" altLang="en-US" sz="1050" dirty="0"/>
                        <a:t>保証形態</a:t>
                      </a:r>
                    </a:p>
                  </a:txBody>
                  <a:tcPr marL="72000" marR="72000" marT="72000" marB="72000"/>
                </a:tc>
                <a:tc>
                  <a:txBody>
                    <a:bodyPr/>
                    <a:lstStyle/>
                    <a:p>
                      <a:r>
                        <a:rPr kumimoji="1" lang="ja-JP" altLang="en-US" sz="1050" dirty="0"/>
                        <a:t>インプレッション保証</a:t>
                      </a:r>
                    </a:p>
                  </a:txBody>
                  <a:tcPr marL="72000" marR="72000" marT="72000" marB="72000"/>
                </a:tc>
                <a:extLst>
                  <a:ext uri="{0D108BD9-81ED-4DB2-BD59-A6C34878D82A}">
                    <a16:rowId xmlns:a16="http://schemas.microsoft.com/office/drawing/2014/main" val="3036091506"/>
                  </a:ext>
                </a:extLst>
              </a:tr>
              <a:tr h="0">
                <a:tc>
                  <a:txBody>
                    <a:bodyPr/>
                    <a:lstStyle/>
                    <a:p>
                      <a:r>
                        <a:rPr kumimoji="1" lang="ja-JP" altLang="en-US" sz="1050" dirty="0"/>
                        <a:t>料金（グロス）</a:t>
                      </a:r>
                    </a:p>
                  </a:txBody>
                  <a:tcPr marL="72000" marR="72000" marT="72000" marB="72000"/>
                </a:tc>
                <a:tc>
                  <a:txBody>
                    <a:bodyPr/>
                    <a:lstStyle/>
                    <a:p>
                      <a:r>
                        <a:rPr kumimoji="1" lang="ja-JP" altLang="en-US" sz="1050" dirty="0"/>
                        <a:t>￥</a:t>
                      </a:r>
                      <a:r>
                        <a:rPr kumimoji="1" lang="en-US" altLang="ja-JP" sz="1050" dirty="0"/>
                        <a:t>1.0</a:t>
                      </a:r>
                      <a:r>
                        <a:rPr kumimoji="1" lang="ja-JP" altLang="en-US" sz="1050" dirty="0"/>
                        <a:t>／</a:t>
                      </a:r>
                      <a:r>
                        <a:rPr kumimoji="1" lang="en-US" altLang="ja-JP" sz="1050" dirty="0"/>
                        <a:t>imp</a:t>
                      </a:r>
                      <a:endParaRPr kumimoji="1" lang="ja-JP" altLang="en-US" sz="1050" dirty="0"/>
                    </a:p>
                  </a:txBody>
                  <a:tcPr marL="72000" marR="72000" marT="72000" marB="72000"/>
                </a:tc>
                <a:extLst>
                  <a:ext uri="{0D108BD9-81ED-4DB2-BD59-A6C34878D82A}">
                    <a16:rowId xmlns:a16="http://schemas.microsoft.com/office/drawing/2014/main" val="3857387276"/>
                  </a:ext>
                </a:extLst>
              </a:tr>
              <a:tr h="171153">
                <a:tc>
                  <a:txBody>
                    <a:bodyPr/>
                    <a:lstStyle/>
                    <a:p>
                      <a:r>
                        <a:rPr kumimoji="1" lang="ja-JP" altLang="en-US" sz="1050" dirty="0"/>
                        <a:t>入稿〆切</a:t>
                      </a:r>
                    </a:p>
                  </a:txBody>
                  <a:tcPr marL="72000" marR="72000" marT="72000" marB="72000"/>
                </a:tc>
                <a:tc>
                  <a:txBody>
                    <a:bodyPr/>
                    <a:lstStyle/>
                    <a:p>
                      <a:pPr marL="0" indent="0">
                        <a:lnSpc>
                          <a:spcPct val="150000"/>
                        </a:lnSpc>
                        <a:buFont typeface="Yu Gothic" panose="020B0400000000000000" pitchFamily="50" charset="-128"/>
                        <a:buNone/>
                      </a:pPr>
                      <a:r>
                        <a:rPr kumimoji="1" lang="en-US" altLang="ja-JP" sz="1050" dirty="0"/>
                        <a:t>5</a:t>
                      </a:r>
                      <a:r>
                        <a:rPr kumimoji="1" lang="ja-JP" altLang="en-US" sz="1050" dirty="0"/>
                        <a:t>営業日前</a:t>
                      </a:r>
                    </a:p>
                  </a:txBody>
                  <a:tcPr marL="72000" marR="72000" marT="72000" marB="72000"/>
                </a:tc>
                <a:extLst>
                  <a:ext uri="{0D108BD9-81ED-4DB2-BD59-A6C34878D82A}">
                    <a16:rowId xmlns:a16="http://schemas.microsoft.com/office/drawing/2014/main" val="486803579"/>
                  </a:ext>
                </a:extLst>
              </a:tr>
              <a:tr h="435262">
                <a:tc>
                  <a:txBody>
                    <a:bodyPr/>
                    <a:lstStyle/>
                    <a:p>
                      <a:r>
                        <a:rPr kumimoji="1" lang="ja-JP" altLang="en-US" sz="1050" dirty="0"/>
                        <a:t>備考</a:t>
                      </a:r>
                    </a:p>
                  </a:txBody>
                  <a:tcPr marL="72000" marR="72000" marT="72000" marB="72000"/>
                </a:tc>
                <a:tc>
                  <a:txBody>
                    <a:bodyPr/>
                    <a:lstStyle/>
                    <a:p>
                      <a:pPr marL="171450" indent="-171450">
                        <a:lnSpc>
                          <a:spcPct val="150000"/>
                        </a:lnSpc>
                        <a:buFont typeface="Yu Gothic" panose="020B0400000000000000" pitchFamily="50" charset="-128"/>
                        <a:buChar char="※"/>
                      </a:pPr>
                      <a:r>
                        <a:rPr lang="ja-JP" altLang="en-US" sz="800" dirty="0"/>
                        <a:t>料金には別途消費税がかかります。</a:t>
                      </a:r>
                      <a:endParaRPr lang="en-US" altLang="ja-JP" sz="800" dirty="0"/>
                    </a:p>
                    <a:p>
                      <a:pPr marL="171450" indent="-171450">
                        <a:lnSpc>
                          <a:spcPct val="150000"/>
                        </a:lnSpc>
                        <a:buFont typeface="Yu Gothic" panose="020B0400000000000000" pitchFamily="50" charset="-128"/>
                        <a:buChar char="※"/>
                      </a:pPr>
                      <a:r>
                        <a:rPr lang="ja-JP" altLang="en-US" sz="800" dirty="0"/>
                        <a:t>料金、枠数、仕様等は、予告なく変更する場合がございます。</a:t>
                      </a:r>
                      <a:endParaRPr lang="en-US" altLang="ja-JP" sz="800" dirty="0"/>
                    </a:p>
                    <a:p>
                      <a:pPr marL="171450" indent="-171450">
                        <a:lnSpc>
                          <a:spcPct val="150000"/>
                        </a:lnSpc>
                        <a:buFont typeface="Yu Gothic" panose="020B0400000000000000" pitchFamily="50" charset="-128"/>
                        <a:buChar char="※"/>
                      </a:pPr>
                      <a:r>
                        <a:rPr lang="ja-JP" altLang="en-US" sz="800" dirty="0"/>
                        <a:t>申込み、入稿については別途資料でご確認ください。</a:t>
                      </a:r>
                      <a:endParaRPr kumimoji="1" lang="en-US" altLang="ja-JP" sz="800" dirty="0"/>
                    </a:p>
                  </a:txBody>
                  <a:tcPr marL="72000" marR="72000" marT="72000" marB="144000"/>
                </a:tc>
                <a:extLst>
                  <a:ext uri="{0D108BD9-81ED-4DB2-BD59-A6C34878D82A}">
                    <a16:rowId xmlns:a16="http://schemas.microsoft.com/office/drawing/2014/main" val="160517368"/>
                  </a:ext>
                </a:extLst>
              </a:tr>
            </a:tbl>
          </a:graphicData>
        </a:graphic>
      </p:graphicFrame>
      <p:grpSp>
        <p:nvGrpSpPr>
          <p:cNvPr id="31" name="グループ化 30">
            <a:extLst>
              <a:ext uri="{FF2B5EF4-FFF2-40B4-BE49-F238E27FC236}">
                <a16:creationId xmlns:a16="http://schemas.microsoft.com/office/drawing/2014/main" id="{47973C40-0B8F-4455-BE0F-DA86C938D10F}"/>
              </a:ext>
            </a:extLst>
          </p:cNvPr>
          <p:cNvGrpSpPr/>
          <p:nvPr/>
        </p:nvGrpSpPr>
        <p:grpSpPr>
          <a:xfrm>
            <a:off x="470109" y="1015234"/>
            <a:ext cx="8965782" cy="613566"/>
            <a:chOff x="470109" y="1015234"/>
            <a:chExt cx="8965782" cy="613566"/>
          </a:xfrm>
        </p:grpSpPr>
        <p:sp>
          <p:nvSpPr>
            <p:cNvPr id="32" name="テキスト ボックス 31">
              <a:extLst>
                <a:ext uri="{FF2B5EF4-FFF2-40B4-BE49-F238E27FC236}">
                  <a16:creationId xmlns:a16="http://schemas.microsoft.com/office/drawing/2014/main" id="{C14D6AC6-3DA9-47F8-81EF-188F47F071ED}"/>
                </a:ext>
              </a:extLst>
            </p:cNvPr>
            <p:cNvSpPr txBox="1"/>
            <p:nvPr/>
          </p:nvSpPr>
          <p:spPr>
            <a:xfrm>
              <a:off x="470109" y="1015234"/>
              <a:ext cx="8965782" cy="613566"/>
            </a:xfrm>
            <a:prstGeom prst="rect">
              <a:avLst/>
            </a:prstGeom>
            <a:noFill/>
          </p:spPr>
          <p:txBody>
            <a:bodyPr wrap="square" lIns="0" tIns="0" rIns="0" bIns="0" rtlCol="0">
              <a:spAutoFit/>
            </a:bodyPr>
            <a:lstStyle/>
            <a:p>
              <a:pPr algn="ctr">
                <a:lnSpc>
                  <a:spcPct val="150000"/>
                </a:lnSpc>
              </a:pPr>
              <a:r>
                <a:rPr kumimoji="1" lang="ja-JP" altLang="en-US" sz="1400" b="1" dirty="0"/>
                <a:t>ＰＣおよびスマートフォン、それぞれ上下に２枠ずつ配置。</a:t>
              </a:r>
            </a:p>
            <a:p>
              <a:pPr algn="ctr">
                <a:lnSpc>
                  <a:spcPct val="150000"/>
                </a:lnSpc>
              </a:pPr>
              <a:r>
                <a:rPr kumimoji="1" lang="ja-JP" altLang="en-US" sz="1400" b="1" dirty="0"/>
                <a:t>共通のクリエイティブを枠位置やデバイスに関わらず配信いたします</a:t>
              </a:r>
            </a:p>
          </p:txBody>
        </p:sp>
        <p:sp>
          <p:nvSpPr>
            <p:cNvPr id="33" name="大かっこ 32">
              <a:extLst>
                <a:ext uri="{FF2B5EF4-FFF2-40B4-BE49-F238E27FC236}">
                  <a16:creationId xmlns:a16="http://schemas.microsoft.com/office/drawing/2014/main" id="{063ADFE5-D884-4A37-99C9-E0C21CD981A0}"/>
                </a:ext>
              </a:extLst>
            </p:cNvPr>
            <p:cNvSpPr/>
            <p:nvPr/>
          </p:nvSpPr>
          <p:spPr>
            <a:xfrm>
              <a:off x="470109" y="1052736"/>
              <a:ext cx="8965782" cy="541558"/>
            </a:xfrm>
            <a:prstGeom prst="bracketPair">
              <a:avLst>
                <a:gd name="adj" fmla="val 13323"/>
              </a:avLst>
            </a:prstGeom>
            <a:ln w="76200">
              <a:solidFill>
                <a:schemeClr val="accent2">
                  <a:lumMod val="40000"/>
                  <a:lumOff val="60000"/>
                </a:schemeClr>
              </a:solidFill>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34" name="フッター プレースホルダー 33">
            <a:extLst>
              <a:ext uri="{FF2B5EF4-FFF2-40B4-BE49-F238E27FC236}">
                <a16:creationId xmlns:a16="http://schemas.microsoft.com/office/drawing/2014/main" id="{598E62D9-890D-43B5-AF22-43EF4C6EAC06}"/>
              </a:ext>
            </a:extLst>
          </p:cNvPr>
          <p:cNvSpPr>
            <a:spLocks noGrp="1"/>
          </p:cNvSpPr>
          <p:nvPr>
            <p:ph type="ftr" sz="quarter" idx="11"/>
          </p:nvPr>
        </p:nvSpPr>
        <p:spPr/>
        <p:txBody>
          <a:bodyPr/>
          <a:lstStyle/>
          <a:p>
            <a:r>
              <a:rPr kumimoji="1" lang="en-US" altLang="ja-JP" dirty="0"/>
              <a:t>Copyright© 2020 Nikkei Business </a:t>
            </a:r>
            <a:r>
              <a:rPr kumimoji="1" lang="en-US" altLang="ja-JP" dirty="0" err="1"/>
              <a:t>Publications,Inc</a:t>
            </a:r>
            <a:r>
              <a:rPr kumimoji="1" lang="en-US" altLang="ja-JP" dirty="0"/>
              <a:t>. All rights reserved.</a:t>
            </a:r>
            <a:endParaRPr kumimoji="1" lang="ja-JP" altLang="en-US" dirty="0"/>
          </a:p>
        </p:txBody>
      </p:sp>
    </p:spTree>
    <p:extLst>
      <p:ext uri="{BB962C8B-B14F-4D97-AF65-F5344CB8AC3E}">
        <p14:creationId xmlns:p14="http://schemas.microsoft.com/office/powerpoint/2010/main" val="3237915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11E23BCB-7483-4581-B29C-81CE9FCFBA64}"/>
              </a:ext>
            </a:extLst>
          </p:cNvPr>
          <p:cNvGrpSpPr/>
          <p:nvPr/>
        </p:nvGrpSpPr>
        <p:grpSpPr>
          <a:xfrm>
            <a:off x="2086901" y="1866092"/>
            <a:ext cx="2417303" cy="4527506"/>
            <a:chOff x="2086901" y="1866092"/>
            <a:chExt cx="2417303" cy="4527506"/>
          </a:xfrm>
        </p:grpSpPr>
        <p:sp>
          <p:nvSpPr>
            <p:cNvPr id="5" name="正方形/長方形 4">
              <a:extLst>
                <a:ext uri="{FF2B5EF4-FFF2-40B4-BE49-F238E27FC236}">
                  <a16:creationId xmlns:a16="http://schemas.microsoft.com/office/drawing/2014/main" id="{850784CB-4317-4D92-88EA-7DB72FE73633}"/>
                </a:ext>
              </a:extLst>
            </p:cNvPr>
            <p:cNvSpPr/>
            <p:nvPr/>
          </p:nvSpPr>
          <p:spPr>
            <a:xfrm>
              <a:off x="2086901" y="1866092"/>
              <a:ext cx="2417303" cy="4527506"/>
            </a:xfrm>
            <a:prstGeom prst="rect">
              <a:avLst/>
            </a:prstGeom>
            <a:solidFill>
              <a:schemeClr val="bg1">
                <a:lumMod val="6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pic>
          <p:nvPicPr>
            <p:cNvPr id="7" name="図 6">
              <a:extLst>
                <a:ext uri="{FF2B5EF4-FFF2-40B4-BE49-F238E27FC236}">
                  <a16:creationId xmlns:a16="http://schemas.microsoft.com/office/drawing/2014/main" id="{C7095044-CBC0-41CF-A2DE-71482D010482}"/>
                </a:ext>
              </a:extLst>
            </p:cNvPr>
            <p:cNvPicPr>
              <a:picLocks noChangeAspect="1"/>
            </p:cNvPicPr>
            <p:nvPr/>
          </p:nvPicPr>
          <p:blipFill rotWithShape="1">
            <a:blip r:embed="rId3">
              <a:extLst>
                <a:ext uri="{28A0092B-C50C-407E-A947-70E740481C1C}">
                  <a14:useLocalDpi xmlns:a14="http://schemas.microsoft.com/office/drawing/2010/main" val="0"/>
                </a:ext>
              </a:extLst>
            </a:blip>
            <a:srcRect t="-1" b="20493"/>
            <a:stretch/>
          </p:blipFill>
          <p:spPr>
            <a:xfrm>
              <a:off x="2182868" y="1971230"/>
              <a:ext cx="2231082" cy="4422368"/>
            </a:xfrm>
            <a:prstGeom prst="rect">
              <a:avLst/>
            </a:prstGeom>
          </p:spPr>
        </p:pic>
      </p:grpSp>
      <p:grpSp>
        <p:nvGrpSpPr>
          <p:cNvPr id="34" name="グループ化 33">
            <a:extLst>
              <a:ext uri="{FF2B5EF4-FFF2-40B4-BE49-F238E27FC236}">
                <a16:creationId xmlns:a16="http://schemas.microsoft.com/office/drawing/2014/main" id="{8DCDE067-1702-4B31-9050-CBF79AE39F24}"/>
              </a:ext>
            </a:extLst>
          </p:cNvPr>
          <p:cNvGrpSpPr/>
          <p:nvPr/>
        </p:nvGrpSpPr>
        <p:grpSpPr>
          <a:xfrm>
            <a:off x="338708" y="1860843"/>
            <a:ext cx="1534099" cy="2882221"/>
            <a:chOff x="387759" y="2656456"/>
            <a:chExt cx="1759621" cy="3317866"/>
          </a:xfrm>
        </p:grpSpPr>
        <p:grpSp>
          <p:nvGrpSpPr>
            <p:cNvPr id="35" name="グループ化 34">
              <a:extLst>
                <a:ext uri="{FF2B5EF4-FFF2-40B4-BE49-F238E27FC236}">
                  <a16:creationId xmlns:a16="http://schemas.microsoft.com/office/drawing/2014/main" id="{E1E58639-639E-4114-88EB-7DB9E48BE7DC}"/>
                </a:ext>
              </a:extLst>
            </p:cNvPr>
            <p:cNvGrpSpPr/>
            <p:nvPr/>
          </p:nvGrpSpPr>
          <p:grpSpPr>
            <a:xfrm>
              <a:off x="387759" y="2656456"/>
              <a:ext cx="1759621" cy="3317866"/>
              <a:chOff x="3795576" y="1844824"/>
              <a:chExt cx="2328887" cy="4391249"/>
            </a:xfrm>
          </p:grpSpPr>
          <p:grpSp>
            <p:nvGrpSpPr>
              <p:cNvPr id="37" name="グループ化 36">
                <a:extLst>
                  <a:ext uri="{FF2B5EF4-FFF2-40B4-BE49-F238E27FC236}">
                    <a16:creationId xmlns:a16="http://schemas.microsoft.com/office/drawing/2014/main" id="{D450F08D-25E6-4442-B1CE-DC4F90CE91DF}"/>
                  </a:ext>
                </a:extLst>
              </p:cNvPr>
              <p:cNvGrpSpPr/>
              <p:nvPr/>
            </p:nvGrpSpPr>
            <p:grpSpPr>
              <a:xfrm>
                <a:off x="3795576" y="1844824"/>
                <a:ext cx="2328887" cy="4391249"/>
                <a:chOff x="337005" y="920333"/>
                <a:chExt cx="2094251" cy="3948828"/>
              </a:xfrm>
            </p:grpSpPr>
            <p:grpSp>
              <p:nvGrpSpPr>
                <p:cNvPr id="39" name="グループ化 38">
                  <a:extLst>
                    <a:ext uri="{FF2B5EF4-FFF2-40B4-BE49-F238E27FC236}">
                      <a16:creationId xmlns:a16="http://schemas.microsoft.com/office/drawing/2014/main" id="{BEBC4780-DB1A-4406-8C3B-A45FE9693333}"/>
                    </a:ext>
                  </a:extLst>
                </p:cNvPr>
                <p:cNvGrpSpPr/>
                <p:nvPr/>
              </p:nvGrpSpPr>
              <p:grpSpPr>
                <a:xfrm>
                  <a:off x="337005" y="920333"/>
                  <a:ext cx="2094251" cy="3948828"/>
                  <a:chOff x="337005" y="920333"/>
                  <a:chExt cx="2094251" cy="3948828"/>
                </a:xfrm>
              </p:grpSpPr>
              <p:sp>
                <p:nvSpPr>
                  <p:cNvPr id="41" name="四角形: 角を丸くする 40">
                    <a:extLst>
                      <a:ext uri="{FF2B5EF4-FFF2-40B4-BE49-F238E27FC236}">
                        <a16:creationId xmlns:a16="http://schemas.microsoft.com/office/drawing/2014/main" id="{A4E2DE91-559A-442C-AC96-0CBD330A5B86}"/>
                      </a:ext>
                    </a:extLst>
                  </p:cNvPr>
                  <p:cNvSpPr/>
                  <p:nvPr/>
                </p:nvSpPr>
                <p:spPr>
                  <a:xfrm>
                    <a:off x="337005" y="920333"/>
                    <a:ext cx="2094251" cy="3948828"/>
                  </a:xfrm>
                  <a:prstGeom prst="roundRect">
                    <a:avLst>
                      <a:gd name="adj" fmla="val 8841"/>
                    </a:avLst>
                  </a:prstGeom>
                  <a:solidFill>
                    <a:schemeClr val="bg1">
                      <a:lumMod val="6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42" name="楕円 41">
                    <a:extLst>
                      <a:ext uri="{FF2B5EF4-FFF2-40B4-BE49-F238E27FC236}">
                        <a16:creationId xmlns:a16="http://schemas.microsoft.com/office/drawing/2014/main" id="{E16E5E51-D5B3-4D61-A5EB-3813B356789E}"/>
                      </a:ext>
                    </a:extLst>
                  </p:cNvPr>
                  <p:cNvSpPr/>
                  <p:nvPr/>
                </p:nvSpPr>
                <p:spPr>
                  <a:xfrm>
                    <a:off x="1208584" y="4402761"/>
                    <a:ext cx="360040" cy="360040"/>
                  </a:xfrm>
                  <a:prstGeom prst="ellipse">
                    <a:avLst/>
                  </a:prstGeom>
                  <a:solidFill>
                    <a:schemeClr val="bg1">
                      <a:lumMod val="5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grpSp>
            <p:pic>
              <p:nvPicPr>
                <p:cNvPr id="40" name="図 39">
                  <a:extLst>
                    <a:ext uri="{FF2B5EF4-FFF2-40B4-BE49-F238E27FC236}">
                      <a16:creationId xmlns:a16="http://schemas.microsoft.com/office/drawing/2014/main" id="{45E493E5-1E69-4089-A007-FBE542B276E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12789" y="1196752"/>
                  <a:ext cx="1742681" cy="3099650"/>
                </a:xfrm>
                <a:prstGeom prst="rect">
                  <a:avLst/>
                </a:prstGeom>
              </p:spPr>
            </p:pic>
          </p:grpSp>
          <p:pic>
            <p:nvPicPr>
              <p:cNvPr id="38" name="図 37">
                <a:extLst>
                  <a:ext uri="{FF2B5EF4-FFF2-40B4-BE49-F238E27FC236}">
                    <a16:creationId xmlns:a16="http://schemas.microsoft.com/office/drawing/2014/main" id="{6FF4323A-DDAD-4B7A-8F38-DEDCEC24866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991053" y="2152212"/>
                <a:ext cx="1937928" cy="3446930"/>
              </a:xfrm>
              <a:prstGeom prst="rect">
                <a:avLst/>
              </a:prstGeom>
            </p:spPr>
          </p:pic>
        </p:grpSp>
        <p:pic>
          <p:nvPicPr>
            <p:cNvPr id="36" name="図 35">
              <a:extLst>
                <a:ext uri="{FF2B5EF4-FFF2-40B4-BE49-F238E27FC236}">
                  <a16:creationId xmlns:a16="http://schemas.microsoft.com/office/drawing/2014/main" id="{EE384F89-39B2-4213-8833-744A4A2132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5448" y="2892026"/>
              <a:ext cx="1464227" cy="221406"/>
            </a:xfrm>
            <a:prstGeom prst="rect">
              <a:avLst/>
            </a:prstGeom>
          </p:spPr>
        </p:pic>
      </p:grpSp>
      <p:sp>
        <p:nvSpPr>
          <p:cNvPr id="2" name="タイトル 1">
            <a:extLst>
              <a:ext uri="{FF2B5EF4-FFF2-40B4-BE49-F238E27FC236}">
                <a16:creationId xmlns:a16="http://schemas.microsoft.com/office/drawing/2014/main" id="{EC918F0F-026C-403C-9EA5-90CB77956E5E}"/>
              </a:ext>
            </a:extLst>
          </p:cNvPr>
          <p:cNvSpPr>
            <a:spLocks noGrp="1"/>
          </p:cNvSpPr>
          <p:nvPr>
            <p:ph type="title"/>
          </p:nvPr>
        </p:nvSpPr>
        <p:spPr/>
        <p:txBody>
          <a:bodyPr/>
          <a:lstStyle/>
          <a:p>
            <a:r>
              <a:rPr lang="ja-JP" altLang="en-US" dirty="0"/>
              <a:t>ディスプレイ広告：インフィード</a:t>
            </a:r>
            <a:endParaRPr kumimoji="1" lang="ja-JP" altLang="en-US" dirty="0"/>
          </a:p>
        </p:txBody>
      </p:sp>
      <p:graphicFrame>
        <p:nvGraphicFramePr>
          <p:cNvPr id="4" name="表 3">
            <a:extLst>
              <a:ext uri="{FF2B5EF4-FFF2-40B4-BE49-F238E27FC236}">
                <a16:creationId xmlns:a16="http://schemas.microsoft.com/office/drawing/2014/main" id="{C45EEFA1-1C00-4BFA-8A7E-E872B05F4A3E}"/>
              </a:ext>
            </a:extLst>
          </p:cNvPr>
          <p:cNvGraphicFramePr>
            <a:graphicFrameLocks noGrp="1"/>
          </p:cNvGraphicFramePr>
          <p:nvPr>
            <p:extLst>
              <p:ext uri="{D42A27DB-BD31-4B8C-83A1-F6EECF244321}">
                <p14:modId xmlns:p14="http://schemas.microsoft.com/office/powerpoint/2010/main" val="747054543"/>
              </p:ext>
            </p:extLst>
          </p:nvPr>
        </p:nvGraphicFramePr>
        <p:xfrm>
          <a:off x="4793370" y="1849573"/>
          <a:ext cx="4812263" cy="4099707"/>
        </p:xfrm>
        <a:graphic>
          <a:graphicData uri="http://schemas.openxmlformats.org/drawingml/2006/table">
            <a:tbl>
              <a:tblPr firstRow="1" bandRow="1">
                <a:tableStyleId>{073A0DAA-6AF3-43AB-8588-CEC1D06C72B9}</a:tableStyleId>
              </a:tblPr>
              <a:tblGrid>
                <a:gridCol w="1164763">
                  <a:extLst>
                    <a:ext uri="{9D8B030D-6E8A-4147-A177-3AD203B41FA5}">
                      <a16:colId xmlns:a16="http://schemas.microsoft.com/office/drawing/2014/main" val="1868210930"/>
                    </a:ext>
                  </a:extLst>
                </a:gridCol>
                <a:gridCol w="3647500">
                  <a:extLst>
                    <a:ext uri="{9D8B030D-6E8A-4147-A177-3AD203B41FA5}">
                      <a16:colId xmlns:a16="http://schemas.microsoft.com/office/drawing/2014/main" val="2180882156"/>
                    </a:ext>
                  </a:extLst>
                </a:gridCol>
              </a:tblGrid>
              <a:tr h="221023">
                <a:tc>
                  <a:txBody>
                    <a:bodyPr/>
                    <a:lstStyle/>
                    <a:p>
                      <a:r>
                        <a:rPr kumimoji="1" lang="ja-JP" altLang="en-US" sz="1050" dirty="0"/>
                        <a:t>メニュー名</a:t>
                      </a:r>
                      <a:endParaRPr kumimoji="1" lang="en-US" altLang="ja-JP" sz="1050" dirty="0"/>
                    </a:p>
                  </a:txBody>
                  <a:tcPr marL="72000" marR="72000" marT="72000" marB="72000"/>
                </a:tc>
                <a:tc>
                  <a:txBody>
                    <a:bodyPr/>
                    <a:lstStyle/>
                    <a:p>
                      <a:r>
                        <a:rPr kumimoji="1" lang="ja-JP" altLang="en-US" sz="1050" dirty="0"/>
                        <a:t>インフィード</a:t>
                      </a:r>
                    </a:p>
                  </a:txBody>
                  <a:tcPr marL="72000" marR="72000" marT="72000" marB="72000"/>
                </a:tc>
                <a:extLst>
                  <a:ext uri="{0D108BD9-81ED-4DB2-BD59-A6C34878D82A}">
                    <a16:rowId xmlns:a16="http://schemas.microsoft.com/office/drawing/2014/main" val="1853849928"/>
                  </a:ext>
                </a:extLst>
              </a:tr>
              <a:tr h="221023">
                <a:tc>
                  <a:txBody>
                    <a:bodyPr/>
                    <a:lstStyle/>
                    <a:p>
                      <a:r>
                        <a:rPr kumimoji="1" lang="ja-JP" altLang="en-US" sz="1050" dirty="0"/>
                        <a:t>掲載媒体</a:t>
                      </a:r>
                    </a:p>
                  </a:txBody>
                  <a:tcPr marL="72000" marR="72000" marT="72000" marB="72000"/>
                </a:tc>
                <a:tc>
                  <a:txBody>
                    <a:bodyPr/>
                    <a:lstStyle/>
                    <a:p>
                      <a:r>
                        <a:rPr kumimoji="1" lang="ja-JP" altLang="en-US" sz="1050" dirty="0"/>
                        <a:t>日経</a:t>
                      </a:r>
                      <a:r>
                        <a:rPr kumimoji="1" lang="en-US" altLang="ja-JP" sz="1050" dirty="0"/>
                        <a:t>DUAL</a:t>
                      </a:r>
                      <a:endParaRPr kumimoji="1" lang="ja-JP" altLang="en-US" sz="1050" dirty="0"/>
                    </a:p>
                  </a:txBody>
                  <a:tcPr marL="72000" marR="72000" marT="72000" marB="72000"/>
                </a:tc>
                <a:extLst>
                  <a:ext uri="{0D108BD9-81ED-4DB2-BD59-A6C34878D82A}">
                    <a16:rowId xmlns:a16="http://schemas.microsoft.com/office/drawing/2014/main" val="2437112898"/>
                  </a:ext>
                </a:extLst>
              </a:tr>
              <a:tr h="221023">
                <a:tc>
                  <a:txBody>
                    <a:bodyPr/>
                    <a:lstStyle/>
                    <a:p>
                      <a:r>
                        <a:rPr kumimoji="1" lang="ja-JP" altLang="en-US" sz="1050" dirty="0"/>
                        <a:t>掲載面</a:t>
                      </a:r>
                    </a:p>
                  </a:txBody>
                  <a:tcPr marL="72000" marR="72000" marT="72000" marB="72000"/>
                </a:tc>
                <a:tc>
                  <a:txBody>
                    <a:bodyPr/>
                    <a:lstStyle/>
                    <a:p>
                      <a:r>
                        <a:rPr kumimoji="1" lang="en-US" altLang="ja-JP" sz="1050" dirty="0"/>
                        <a:t>PC</a:t>
                      </a:r>
                      <a:r>
                        <a:rPr kumimoji="1" lang="ja-JP" altLang="en-US" sz="1050" dirty="0"/>
                        <a:t>・</a:t>
                      </a:r>
                      <a:r>
                        <a:rPr kumimoji="1" lang="en-US" altLang="ja-JP" sz="1050" dirty="0"/>
                        <a:t>SP</a:t>
                      </a:r>
                      <a:r>
                        <a:rPr kumimoji="1" lang="ja-JP" altLang="en-US" sz="1050" dirty="0"/>
                        <a:t>全ページ　</a:t>
                      </a:r>
                      <a:r>
                        <a:rPr kumimoji="1" lang="en-US" altLang="ja-JP" sz="1050" dirty="0"/>
                        <a:t>*</a:t>
                      </a:r>
                      <a:r>
                        <a:rPr kumimoji="1" lang="ja-JP" altLang="en-US" sz="1050" dirty="0"/>
                        <a:t>一部ページを除く</a:t>
                      </a:r>
                    </a:p>
                  </a:txBody>
                  <a:tcPr marL="72000" marR="72000" marT="72000" marB="72000"/>
                </a:tc>
                <a:extLst>
                  <a:ext uri="{0D108BD9-81ED-4DB2-BD59-A6C34878D82A}">
                    <a16:rowId xmlns:a16="http://schemas.microsoft.com/office/drawing/2014/main" val="3853301974"/>
                  </a:ext>
                </a:extLst>
              </a:tr>
              <a:tr h="221023">
                <a:tc>
                  <a:txBody>
                    <a:bodyPr/>
                    <a:lstStyle/>
                    <a:p>
                      <a:r>
                        <a:rPr kumimoji="1" lang="ja-JP" altLang="en-US" sz="1050" dirty="0"/>
                        <a:t>表示形式</a:t>
                      </a:r>
                    </a:p>
                  </a:txBody>
                  <a:tcPr marL="72000" marR="72000" marT="72000" marB="72000"/>
                </a:tc>
                <a:tc>
                  <a:txBody>
                    <a:bodyPr/>
                    <a:lstStyle/>
                    <a:p>
                      <a:r>
                        <a:rPr kumimoji="1" lang="ja-JP" altLang="en-US" sz="1050" dirty="0"/>
                        <a:t>ローテーション</a:t>
                      </a:r>
                    </a:p>
                  </a:txBody>
                  <a:tcPr marL="72000" marR="72000" marT="72000" marB="72000"/>
                </a:tc>
                <a:extLst>
                  <a:ext uri="{0D108BD9-81ED-4DB2-BD59-A6C34878D82A}">
                    <a16:rowId xmlns:a16="http://schemas.microsoft.com/office/drawing/2014/main" val="490476437"/>
                  </a:ext>
                </a:extLst>
              </a:tr>
              <a:tr h="437072">
                <a:tc>
                  <a:txBody>
                    <a:bodyPr/>
                    <a:lstStyle/>
                    <a:p>
                      <a:r>
                        <a:rPr kumimoji="1" lang="ja-JP" altLang="en-US" sz="1050" dirty="0"/>
                        <a:t>原稿規定</a:t>
                      </a:r>
                    </a:p>
                  </a:txBody>
                  <a:tcPr marL="72000" marR="72000" marT="72000" marB="72000"/>
                </a:tc>
                <a:tc>
                  <a:txBody>
                    <a:bodyPr/>
                    <a:lstStyle/>
                    <a:p>
                      <a:pPr marL="171450" indent="-171450">
                        <a:buFont typeface="Arial" panose="020B0604020202020204" pitchFamily="34" charset="0"/>
                        <a:buChar char="•"/>
                      </a:pPr>
                      <a:r>
                        <a:rPr kumimoji="1" lang="ja-JP" altLang="en-US" sz="1000" dirty="0"/>
                        <a:t>画像：</a:t>
                      </a:r>
                      <a:r>
                        <a:rPr kumimoji="1" lang="en-US" altLang="ja-JP" sz="1000" dirty="0"/>
                        <a:t>240x180</a:t>
                      </a:r>
                      <a:r>
                        <a:rPr kumimoji="1" lang="ja-JP" altLang="en-US" sz="1000" dirty="0"/>
                        <a:t>／</a:t>
                      </a:r>
                      <a:r>
                        <a:rPr kumimoji="1" lang="en-US" altLang="ja-JP" sz="1000" dirty="0"/>
                        <a:t>gif</a:t>
                      </a:r>
                      <a:r>
                        <a:rPr kumimoji="1" lang="ja-JP" altLang="en-US" sz="1000" dirty="0" err="1"/>
                        <a:t>、</a:t>
                      </a:r>
                      <a:r>
                        <a:rPr kumimoji="1" lang="en-US" altLang="ja-JP" sz="1000" dirty="0"/>
                        <a:t>jpg</a:t>
                      </a:r>
                      <a:r>
                        <a:rPr kumimoji="1" lang="ja-JP" altLang="en-US" sz="1000" dirty="0"/>
                        <a:t> 、</a:t>
                      </a:r>
                      <a:r>
                        <a:rPr kumimoji="1" lang="en-US" altLang="ja-JP" sz="1000" dirty="0" err="1"/>
                        <a:t>png</a:t>
                      </a:r>
                      <a:r>
                        <a:rPr kumimoji="1" lang="en-US" altLang="ja-JP" sz="1000" dirty="0"/>
                        <a:t> </a:t>
                      </a:r>
                      <a:r>
                        <a:rPr kumimoji="1" lang="ja-JP" altLang="en-US" sz="1000" dirty="0"/>
                        <a:t>（</a:t>
                      </a:r>
                      <a:r>
                        <a:rPr kumimoji="1" lang="en-US" altLang="ja-JP" sz="1000" dirty="0"/>
                        <a:t>60KB</a:t>
                      </a:r>
                      <a:r>
                        <a:rPr kumimoji="1" lang="ja-JP" altLang="en-US" sz="1000" dirty="0"/>
                        <a:t>以内）</a:t>
                      </a:r>
                      <a:endParaRPr kumimoji="1" lang="en-US" altLang="ja-JP" sz="1000" dirty="0"/>
                    </a:p>
                    <a:p>
                      <a:pPr marL="171450" indent="-171450">
                        <a:buFont typeface="Arial" panose="020B0604020202020204" pitchFamily="34" charset="0"/>
                        <a:buChar char="•"/>
                      </a:pPr>
                      <a:r>
                        <a:rPr kumimoji="1" lang="ja-JP" altLang="en-US" sz="1000" dirty="0"/>
                        <a:t>テキスト：全・半角問わず</a:t>
                      </a:r>
                      <a:r>
                        <a:rPr kumimoji="1" lang="en-US" altLang="ja-JP" sz="1000" dirty="0"/>
                        <a:t>28</a:t>
                      </a:r>
                      <a:r>
                        <a:rPr kumimoji="1" lang="ja-JP" altLang="en-US" sz="1000" dirty="0"/>
                        <a:t>文字以内</a:t>
                      </a:r>
                      <a:endParaRPr kumimoji="1" lang="en-US" altLang="ja-JP" sz="1000" dirty="0"/>
                    </a:p>
                    <a:p>
                      <a:pPr marL="171450" indent="-171450">
                        <a:buFont typeface="Arial" panose="020B0604020202020204" pitchFamily="34" charset="0"/>
                        <a:buChar char="•"/>
                      </a:pPr>
                      <a:r>
                        <a:rPr kumimoji="1" lang="ja-JP" altLang="en-US" sz="1000" dirty="0"/>
                        <a:t>広告主名</a:t>
                      </a:r>
                    </a:p>
                  </a:txBody>
                  <a:tcPr marL="72000" marR="72000" marT="72000" marB="72000"/>
                </a:tc>
                <a:extLst>
                  <a:ext uri="{0D108BD9-81ED-4DB2-BD59-A6C34878D82A}">
                    <a16:rowId xmlns:a16="http://schemas.microsoft.com/office/drawing/2014/main" val="2918322274"/>
                  </a:ext>
                </a:extLst>
              </a:tr>
              <a:tr h="221023">
                <a:tc>
                  <a:txBody>
                    <a:bodyPr/>
                    <a:lstStyle/>
                    <a:p>
                      <a:r>
                        <a:rPr kumimoji="1" lang="ja-JP" altLang="en-US" sz="1050" dirty="0"/>
                        <a:t>掲載期間</a:t>
                      </a:r>
                    </a:p>
                  </a:txBody>
                  <a:tcPr marL="72000" marR="72000" marT="72000" marB="72000"/>
                </a:tc>
                <a:tc>
                  <a:txBody>
                    <a:bodyPr/>
                    <a:lstStyle/>
                    <a:p>
                      <a:r>
                        <a:rPr kumimoji="1" lang="ja-JP" altLang="en-US" sz="1050" dirty="0"/>
                        <a:t>任意</a:t>
                      </a:r>
                    </a:p>
                  </a:txBody>
                  <a:tcPr marL="72000" marR="72000" marT="72000" marB="72000"/>
                </a:tc>
                <a:extLst>
                  <a:ext uri="{0D108BD9-81ED-4DB2-BD59-A6C34878D82A}">
                    <a16:rowId xmlns:a16="http://schemas.microsoft.com/office/drawing/2014/main" val="711263072"/>
                  </a:ext>
                </a:extLst>
              </a:tr>
              <a:tr h="221023">
                <a:tc>
                  <a:txBody>
                    <a:bodyPr/>
                    <a:lstStyle/>
                    <a:p>
                      <a:r>
                        <a:rPr kumimoji="1" lang="ja-JP" altLang="en-US" sz="1050" dirty="0"/>
                        <a:t>掲載開始日</a:t>
                      </a:r>
                    </a:p>
                  </a:txBody>
                  <a:tcPr marL="72000" marR="72000" marT="72000" marB="72000"/>
                </a:tc>
                <a:tc>
                  <a:txBody>
                    <a:bodyPr/>
                    <a:lstStyle/>
                    <a:p>
                      <a:r>
                        <a:rPr kumimoji="1" lang="ja-JP" altLang="en-US" sz="1050" dirty="0"/>
                        <a:t>任意の営業日</a:t>
                      </a:r>
                    </a:p>
                  </a:txBody>
                  <a:tcPr marL="72000" marR="72000" marT="72000" marB="72000"/>
                </a:tc>
                <a:extLst>
                  <a:ext uri="{0D108BD9-81ED-4DB2-BD59-A6C34878D82A}">
                    <a16:rowId xmlns:a16="http://schemas.microsoft.com/office/drawing/2014/main" val="4187047976"/>
                  </a:ext>
                </a:extLst>
              </a:tr>
              <a:tr h="221023">
                <a:tc>
                  <a:txBody>
                    <a:bodyPr/>
                    <a:lstStyle/>
                    <a:p>
                      <a:r>
                        <a:rPr kumimoji="1" lang="ja-JP" altLang="en-US" sz="1050" dirty="0"/>
                        <a:t>保証形態</a:t>
                      </a:r>
                    </a:p>
                  </a:txBody>
                  <a:tcPr marL="72000" marR="72000" marT="72000" marB="72000"/>
                </a:tc>
                <a:tc>
                  <a:txBody>
                    <a:bodyPr/>
                    <a:lstStyle/>
                    <a:p>
                      <a:r>
                        <a:rPr kumimoji="1" lang="ja-JP" altLang="en-US" sz="1050" dirty="0"/>
                        <a:t>インプレッション保証</a:t>
                      </a:r>
                    </a:p>
                  </a:txBody>
                  <a:tcPr marL="72000" marR="72000" marT="72000" marB="72000"/>
                </a:tc>
                <a:extLst>
                  <a:ext uri="{0D108BD9-81ED-4DB2-BD59-A6C34878D82A}">
                    <a16:rowId xmlns:a16="http://schemas.microsoft.com/office/drawing/2014/main" val="3036091506"/>
                  </a:ext>
                </a:extLst>
              </a:tr>
              <a:tr h="221023">
                <a:tc>
                  <a:txBody>
                    <a:bodyPr/>
                    <a:lstStyle/>
                    <a:p>
                      <a:r>
                        <a:rPr kumimoji="1" lang="ja-JP" altLang="en-US" sz="1050" dirty="0"/>
                        <a:t>料金（グロス）</a:t>
                      </a:r>
                    </a:p>
                  </a:txBody>
                  <a:tcPr marL="72000" marR="72000" marT="72000" marB="72000"/>
                </a:tc>
                <a:tc>
                  <a:txBody>
                    <a:bodyPr/>
                    <a:lstStyle/>
                    <a:p>
                      <a:r>
                        <a:rPr kumimoji="1" lang="ja-JP" altLang="en-US" sz="1050" dirty="0"/>
                        <a:t>￥</a:t>
                      </a:r>
                      <a:r>
                        <a:rPr kumimoji="1" lang="en-US" altLang="ja-JP" sz="1050" dirty="0"/>
                        <a:t>0.8</a:t>
                      </a:r>
                      <a:r>
                        <a:rPr kumimoji="1" lang="ja-JP" altLang="en-US" sz="1050" dirty="0"/>
                        <a:t>／</a:t>
                      </a:r>
                      <a:r>
                        <a:rPr kumimoji="1" lang="en-US" altLang="ja-JP" sz="1050" dirty="0"/>
                        <a:t>imp</a:t>
                      </a:r>
                      <a:endParaRPr kumimoji="1" lang="ja-JP" altLang="en-US" sz="1050" dirty="0"/>
                    </a:p>
                  </a:txBody>
                  <a:tcPr marL="72000" marR="72000" marT="72000" marB="72000"/>
                </a:tc>
                <a:extLst>
                  <a:ext uri="{0D108BD9-81ED-4DB2-BD59-A6C34878D82A}">
                    <a16:rowId xmlns:a16="http://schemas.microsoft.com/office/drawing/2014/main" val="3857387276"/>
                  </a:ext>
                </a:extLst>
              </a:tr>
              <a:tr h="261740">
                <a:tc>
                  <a:txBody>
                    <a:bodyPr/>
                    <a:lstStyle/>
                    <a:p>
                      <a:r>
                        <a:rPr kumimoji="1" lang="ja-JP" altLang="en-US" sz="1050" dirty="0"/>
                        <a:t>入稿〆切</a:t>
                      </a:r>
                    </a:p>
                  </a:txBody>
                  <a:tcPr marL="72000" marR="72000" marT="72000" marB="72000"/>
                </a:tc>
                <a:tc>
                  <a:txBody>
                    <a:bodyPr/>
                    <a:lstStyle/>
                    <a:p>
                      <a:pPr marL="0" indent="0">
                        <a:lnSpc>
                          <a:spcPct val="150000"/>
                        </a:lnSpc>
                        <a:buFont typeface="Yu Gothic" panose="020B0400000000000000" pitchFamily="50" charset="-128"/>
                        <a:buNone/>
                      </a:pPr>
                      <a:r>
                        <a:rPr kumimoji="1" lang="en-US" altLang="ja-JP" sz="1050" dirty="0"/>
                        <a:t>5</a:t>
                      </a:r>
                      <a:r>
                        <a:rPr kumimoji="1" lang="ja-JP" altLang="en-US" sz="1050" dirty="0"/>
                        <a:t>営業日前</a:t>
                      </a:r>
                    </a:p>
                  </a:txBody>
                  <a:tcPr marL="72000" marR="72000" marT="72000" marB="72000"/>
                </a:tc>
                <a:extLst>
                  <a:ext uri="{0D108BD9-81ED-4DB2-BD59-A6C34878D82A}">
                    <a16:rowId xmlns:a16="http://schemas.microsoft.com/office/drawing/2014/main" val="486803579"/>
                  </a:ext>
                </a:extLst>
              </a:tr>
              <a:tr h="706320">
                <a:tc>
                  <a:txBody>
                    <a:bodyPr/>
                    <a:lstStyle/>
                    <a:p>
                      <a:r>
                        <a:rPr kumimoji="1" lang="ja-JP" altLang="en-US" sz="1050" dirty="0"/>
                        <a:t>備考</a:t>
                      </a:r>
                    </a:p>
                  </a:txBody>
                  <a:tcPr marL="72000" marR="72000" marT="72000" marB="72000"/>
                </a:tc>
                <a:tc>
                  <a:txBody>
                    <a:bodyPr/>
                    <a:lstStyle/>
                    <a:p>
                      <a:pPr marL="171450" indent="-171450">
                        <a:lnSpc>
                          <a:spcPct val="100000"/>
                        </a:lnSpc>
                        <a:buFont typeface="Yu Gothic" panose="020B0400000000000000" pitchFamily="50" charset="-128"/>
                        <a:buChar char="※"/>
                      </a:pPr>
                      <a:r>
                        <a:rPr lang="ja-JP" altLang="en-US" sz="800" dirty="0"/>
                        <a:t>料金には別途消費税がかかります。</a:t>
                      </a:r>
                      <a:endParaRPr lang="en-US" altLang="ja-JP" sz="800" dirty="0"/>
                    </a:p>
                    <a:p>
                      <a:pPr marL="171450" indent="-171450">
                        <a:lnSpc>
                          <a:spcPct val="100000"/>
                        </a:lnSpc>
                        <a:buFont typeface="Yu Gothic" panose="020B0400000000000000" pitchFamily="50" charset="-128"/>
                        <a:buChar char="※"/>
                      </a:pPr>
                      <a:r>
                        <a:rPr lang="ja-JP" altLang="en-US" sz="800" dirty="0"/>
                        <a:t>料金、枠数、仕様等は、予告なく変更する場合がございます。</a:t>
                      </a:r>
                      <a:endParaRPr lang="en-US" altLang="ja-JP" sz="800" dirty="0"/>
                    </a:p>
                    <a:p>
                      <a:pPr marL="171450" indent="-171450">
                        <a:lnSpc>
                          <a:spcPct val="100000"/>
                        </a:lnSpc>
                        <a:buFont typeface="Yu Gothic" panose="020B0400000000000000" pitchFamily="50" charset="-128"/>
                        <a:buChar char="※"/>
                      </a:pPr>
                      <a:r>
                        <a:rPr lang="ja-JP" altLang="en-US" sz="800" dirty="0"/>
                        <a:t>申込み、入稿については別途資料でご確認ください。</a:t>
                      </a:r>
                      <a:endParaRPr kumimoji="1" lang="en-US" altLang="ja-JP" sz="800" dirty="0"/>
                    </a:p>
                  </a:txBody>
                  <a:tcPr marL="72000" marR="72000" marT="72000" marB="72000"/>
                </a:tc>
                <a:extLst>
                  <a:ext uri="{0D108BD9-81ED-4DB2-BD59-A6C34878D82A}">
                    <a16:rowId xmlns:a16="http://schemas.microsoft.com/office/drawing/2014/main" val="160517368"/>
                  </a:ext>
                </a:extLst>
              </a:tr>
            </a:tbl>
          </a:graphicData>
        </a:graphic>
      </p:graphicFrame>
      <p:sp>
        <p:nvSpPr>
          <p:cNvPr id="3" name="スライド番号プレースホルダー 2">
            <a:extLst>
              <a:ext uri="{FF2B5EF4-FFF2-40B4-BE49-F238E27FC236}">
                <a16:creationId xmlns:a16="http://schemas.microsoft.com/office/drawing/2014/main" id="{BDAB617B-2AA4-4E9E-BCB1-EC6ED3E5B63A}"/>
              </a:ext>
            </a:extLst>
          </p:cNvPr>
          <p:cNvSpPr>
            <a:spLocks noGrp="1"/>
          </p:cNvSpPr>
          <p:nvPr>
            <p:ph type="sldNum" sz="quarter" idx="12"/>
          </p:nvPr>
        </p:nvSpPr>
        <p:spPr>
          <a:xfrm>
            <a:off x="9079336" y="6350264"/>
            <a:ext cx="526297" cy="319096"/>
          </a:xfrm>
        </p:spPr>
        <p:txBody>
          <a:bodyPr/>
          <a:lstStyle/>
          <a:p>
            <a:fld id="{5EE0A3BD-3DA5-4991-ABDC-D838213B01CE}" type="slidenum">
              <a:rPr kumimoji="1" lang="ja-JP" altLang="en-US" smtClean="0"/>
              <a:t>14</a:t>
            </a:fld>
            <a:endParaRPr kumimoji="1" lang="ja-JP" altLang="en-US"/>
          </a:p>
        </p:txBody>
      </p:sp>
      <p:grpSp>
        <p:nvGrpSpPr>
          <p:cNvPr id="28" name="グループ化 27">
            <a:extLst>
              <a:ext uri="{FF2B5EF4-FFF2-40B4-BE49-F238E27FC236}">
                <a16:creationId xmlns:a16="http://schemas.microsoft.com/office/drawing/2014/main" id="{DA5D0981-8F79-4360-839C-C31274FE5A22}"/>
              </a:ext>
            </a:extLst>
          </p:cNvPr>
          <p:cNvGrpSpPr/>
          <p:nvPr/>
        </p:nvGrpSpPr>
        <p:grpSpPr>
          <a:xfrm>
            <a:off x="470109" y="1015234"/>
            <a:ext cx="8965782" cy="613566"/>
            <a:chOff x="470109" y="1015234"/>
            <a:chExt cx="8965782" cy="613566"/>
          </a:xfrm>
        </p:grpSpPr>
        <p:sp>
          <p:nvSpPr>
            <p:cNvPr id="29" name="テキスト ボックス 28">
              <a:extLst>
                <a:ext uri="{FF2B5EF4-FFF2-40B4-BE49-F238E27FC236}">
                  <a16:creationId xmlns:a16="http://schemas.microsoft.com/office/drawing/2014/main" id="{88879DDB-1C42-49CB-86BB-1E7820361577}"/>
                </a:ext>
              </a:extLst>
            </p:cNvPr>
            <p:cNvSpPr txBox="1"/>
            <p:nvPr/>
          </p:nvSpPr>
          <p:spPr>
            <a:xfrm>
              <a:off x="470109" y="1015234"/>
              <a:ext cx="8965782" cy="613566"/>
            </a:xfrm>
            <a:prstGeom prst="rect">
              <a:avLst/>
            </a:prstGeom>
            <a:noFill/>
          </p:spPr>
          <p:txBody>
            <a:bodyPr wrap="square" lIns="0" tIns="0" rIns="0" bIns="0" rtlCol="0">
              <a:spAutoFit/>
            </a:bodyPr>
            <a:lstStyle/>
            <a:p>
              <a:pPr algn="ctr">
                <a:lnSpc>
                  <a:spcPct val="150000"/>
                </a:lnSpc>
              </a:pPr>
              <a:r>
                <a:rPr kumimoji="1" lang="ja-JP" altLang="en-US" sz="1400" b="1" dirty="0"/>
                <a:t>日経</a:t>
              </a:r>
              <a:r>
                <a:rPr kumimoji="1" lang="en-US" altLang="ja-JP" sz="1400" b="1" dirty="0"/>
                <a:t>DUAL</a:t>
              </a:r>
              <a:r>
                <a:rPr kumimoji="1" lang="ja-JP" altLang="en-US" sz="1400" b="1" dirty="0"/>
                <a:t>の記事見出しと同じフォーマットでメッセージを掲載</a:t>
              </a:r>
            </a:p>
            <a:p>
              <a:pPr algn="ctr">
                <a:lnSpc>
                  <a:spcPct val="150000"/>
                </a:lnSpc>
              </a:pPr>
              <a:r>
                <a:rPr kumimoji="1" lang="ja-JP" altLang="en-US" sz="1300" b="1" dirty="0"/>
                <a:t>ユーザー体験を損なわずに自然な形でのリーチを獲得。送客数獲得を目的とするキャンペーンにご活用ください</a:t>
              </a:r>
            </a:p>
          </p:txBody>
        </p:sp>
        <p:sp>
          <p:nvSpPr>
            <p:cNvPr id="30" name="大かっこ 29">
              <a:extLst>
                <a:ext uri="{FF2B5EF4-FFF2-40B4-BE49-F238E27FC236}">
                  <a16:creationId xmlns:a16="http://schemas.microsoft.com/office/drawing/2014/main" id="{4EEEA970-1446-4C78-8285-94A35840F7A4}"/>
                </a:ext>
              </a:extLst>
            </p:cNvPr>
            <p:cNvSpPr/>
            <p:nvPr/>
          </p:nvSpPr>
          <p:spPr>
            <a:xfrm>
              <a:off x="470109" y="1052736"/>
              <a:ext cx="8965782" cy="541558"/>
            </a:xfrm>
            <a:prstGeom prst="bracketPair">
              <a:avLst>
                <a:gd name="adj" fmla="val 13323"/>
              </a:avLst>
            </a:prstGeom>
            <a:ln w="76200">
              <a:solidFill>
                <a:schemeClr val="accent2">
                  <a:lumMod val="40000"/>
                  <a:lumOff val="60000"/>
                </a:schemeClr>
              </a:solidFill>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11" name="フッター プレースホルダー 10">
            <a:extLst>
              <a:ext uri="{FF2B5EF4-FFF2-40B4-BE49-F238E27FC236}">
                <a16:creationId xmlns:a16="http://schemas.microsoft.com/office/drawing/2014/main" id="{7FBA3A4E-4C47-4C66-B4D7-94D1247059BA}"/>
              </a:ext>
            </a:extLst>
          </p:cNvPr>
          <p:cNvSpPr>
            <a:spLocks noGrp="1"/>
          </p:cNvSpPr>
          <p:nvPr>
            <p:ph type="ftr" sz="quarter" idx="11"/>
          </p:nvPr>
        </p:nvSpPr>
        <p:spPr/>
        <p:txBody>
          <a:bodyPr/>
          <a:lstStyle/>
          <a:p>
            <a:r>
              <a:rPr kumimoji="1" lang="en-US" altLang="ja-JP" dirty="0"/>
              <a:t>Copyright© 2020 Nikkei Business </a:t>
            </a:r>
            <a:r>
              <a:rPr kumimoji="1" lang="en-US" altLang="ja-JP" dirty="0" err="1"/>
              <a:t>Publications,Inc</a:t>
            </a:r>
            <a:r>
              <a:rPr kumimoji="1" lang="en-US" altLang="ja-JP" dirty="0"/>
              <a:t>. All rights reserved.</a:t>
            </a:r>
            <a:endParaRPr kumimoji="1" lang="ja-JP" altLang="en-US" dirty="0"/>
          </a:p>
        </p:txBody>
      </p:sp>
    </p:spTree>
    <p:extLst>
      <p:ext uri="{BB962C8B-B14F-4D97-AF65-F5344CB8AC3E}">
        <p14:creationId xmlns:p14="http://schemas.microsoft.com/office/powerpoint/2010/main" val="3988723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0E40FD44-BC03-46CA-9890-3AE6B258E560}"/>
              </a:ext>
            </a:extLst>
          </p:cNvPr>
          <p:cNvGrpSpPr/>
          <p:nvPr/>
        </p:nvGrpSpPr>
        <p:grpSpPr>
          <a:xfrm>
            <a:off x="1208584" y="1932482"/>
            <a:ext cx="2250643" cy="4243714"/>
            <a:chOff x="470109" y="2204032"/>
            <a:chExt cx="1812241" cy="3417083"/>
          </a:xfrm>
        </p:grpSpPr>
        <p:grpSp>
          <p:nvGrpSpPr>
            <p:cNvPr id="41" name="グループ化 40">
              <a:extLst>
                <a:ext uri="{FF2B5EF4-FFF2-40B4-BE49-F238E27FC236}">
                  <a16:creationId xmlns:a16="http://schemas.microsoft.com/office/drawing/2014/main" id="{5A65446B-ABC0-44D3-90A2-69AA166A573C}"/>
                </a:ext>
              </a:extLst>
            </p:cNvPr>
            <p:cNvGrpSpPr/>
            <p:nvPr/>
          </p:nvGrpSpPr>
          <p:grpSpPr>
            <a:xfrm>
              <a:off x="470109" y="2204032"/>
              <a:ext cx="1812241" cy="3417083"/>
              <a:chOff x="337005" y="920333"/>
              <a:chExt cx="2094251" cy="3948828"/>
            </a:xfrm>
          </p:grpSpPr>
          <p:sp>
            <p:nvSpPr>
              <p:cNvPr id="57" name="四角形: 角を丸くする 56">
                <a:extLst>
                  <a:ext uri="{FF2B5EF4-FFF2-40B4-BE49-F238E27FC236}">
                    <a16:creationId xmlns:a16="http://schemas.microsoft.com/office/drawing/2014/main" id="{A6A95181-4B81-457D-A8EC-91EED4D46ED6}"/>
                  </a:ext>
                </a:extLst>
              </p:cNvPr>
              <p:cNvSpPr/>
              <p:nvPr/>
            </p:nvSpPr>
            <p:spPr>
              <a:xfrm>
                <a:off x="337005" y="920333"/>
                <a:ext cx="2094251" cy="3948828"/>
              </a:xfrm>
              <a:prstGeom prst="roundRect">
                <a:avLst>
                  <a:gd name="adj" fmla="val 8841"/>
                </a:avLst>
              </a:prstGeom>
              <a:solidFill>
                <a:schemeClr val="bg1">
                  <a:lumMod val="6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60" name="楕円 59">
                <a:extLst>
                  <a:ext uri="{FF2B5EF4-FFF2-40B4-BE49-F238E27FC236}">
                    <a16:creationId xmlns:a16="http://schemas.microsoft.com/office/drawing/2014/main" id="{AAD96FCF-9DD5-46DA-98A4-60A93DE535D2}"/>
                  </a:ext>
                </a:extLst>
              </p:cNvPr>
              <p:cNvSpPr/>
              <p:nvPr/>
            </p:nvSpPr>
            <p:spPr>
              <a:xfrm>
                <a:off x="1208584" y="4402761"/>
                <a:ext cx="360040" cy="360040"/>
              </a:xfrm>
              <a:prstGeom prst="ellipse">
                <a:avLst/>
              </a:prstGeom>
              <a:solidFill>
                <a:schemeClr val="bg1">
                  <a:lumMod val="5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grpSp>
        <p:pic>
          <p:nvPicPr>
            <p:cNvPr id="13" name="図 12">
              <a:extLst>
                <a:ext uri="{FF2B5EF4-FFF2-40B4-BE49-F238E27FC236}">
                  <a16:creationId xmlns:a16="http://schemas.microsoft.com/office/drawing/2014/main" id="{24E190C9-322F-441A-8DF7-EF3EED7D2080}"/>
                </a:ext>
              </a:extLst>
            </p:cNvPr>
            <p:cNvPicPr>
              <a:picLocks noChangeAspect="1"/>
            </p:cNvPicPr>
            <p:nvPr/>
          </p:nvPicPr>
          <p:blipFill rotWithShape="1">
            <a:blip r:embed="rId3">
              <a:extLst>
                <a:ext uri="{28A0092B-C50C-407E-A947-70E740481C1C}">
                  <a14:useLocalDpi xmlns:a14="http://schemas.microsoft.com/office/drawing/2010/main" val="0"/>
                </a:ext>
              </a:extLst>
            </a:blip>
            <a:srcRect b="33212"/>
            <a:stretch/>
          </p:blipFill>
          <p:spPr>
            <a:xfrm>
              <a:off x="624185" y="2443229"/>
              <a:ext cx="1506043" cy="2682252"/>
            </a:xfrm>
            <a:prstGeom prst="rect">
              <a:avLst/>
            </a:prstGeom>
          </p:spPr>
        </p:pic>
      </p:grpSp>
      <p:sp>
        <p:nvSpPr>
          <p:cNvPr id="2" name="タイトル 1">
            <a:extLst>
              <a:ext uri="{FF2B5EF4-FFF2-40B4-BE49-F238E27FC236}">
                <a16:creationId xmlns:a16="http://schemas.microsoft.com/office/drawing/2014/main" id="{EC918F0F-026C-403C-9EA5-90CB77956E5E}"/>
              </a:ext>
            </a:extLst>
          </p:cNvPr>
          <p:cNvSpPr>
            <a:spLocks noGrp="1"/>
          </p:cNvSpPr>
          <p:nvPr>
            <p:ph type="title"/>
          </p:nvPr>
        </p:nvSpPr>
        <p:spPr/>
        <p:txBody>
          <a:bodyPr/>
          <a:lstStyle/>
          <a:p>
            <a:r>
              <a:rPr lang="ja-JP" altLang="en-US" dirty="0"/>
              <a:t>ディスプレイ広告：スマホ・ヘッダーパネル</a:t>
            </a:r>
            <a:endParaRPr kumimoji="1" lang="ja-JP" altLang="en-US" dirty="0"/>
          </a:p>
        </p:txBody>
      </p:sp>
      <p:graphicFrame>
        <p:nvGraphicFramePr>
          <p:cNvPr id="4" name="表 3">
            <a:extLst>
              <a:ext uri="{FF2B5EF4-FFF2-40B4-BE49-F238E27FC236}">
                <a16:creationId xmlns:a16="http://schemas.microsoft.com/office/drawing/2014/main" id="{C45EEFA1-1C00-4BFA-8A7E-E872B05F4A3E}"/>
              </a:ext>
            </a:extLst>
          </p:cNvPr>
          <p:cNvGraphicFramePr>
            <a:graphicFrameLocks noGrp="1"/>
          </p:cNvGraphicFramePr>
          <p:nvPr>
            <p:extLst>
              <p:ext uri="{D42A27DB-BD31-4B8C-83A1-F6EECF244321}">
                <p14:modId xmlns:p14="http://schemas.microsoft.com/office/powerpoint/2010/main" val="1439482352"/>
              </p:ext>
            </p:extLst>
          </p:nvPr>
        </p:nvGraphicFramePr>
        <p:xfrm>
          <a:off x="4793370" y="1844824"/>
          <a:ext cx="4812263" cy="3772876"/>
        </p:xfrm>
        <a:graphic>
          <a:graphicData uri="http://schemas.openxmlformats.org/drawingml/2006/table">
            <a:tbl>
              <a:tblPr firstRow="1" bandRow="1">
                <a:tableStyleId>{073A0DAA-6AF3-43AB-8588-CEC1D06C72B9}</a:tableStyleId>
              </a:tblPr>
              <a:tblGrid>
                <a:gridCol w="1164763">
                  <a:extLst>
                    <a:ext uri="{9D8B030D-6E8A-4147-A177-3AD203B41FA5}">
                      <a16:colId xmlns:a16="http://schemas.microsoft.com/office/drawing/2014/main" val="1868210930"/>
                    </a:ext>
                  </a:extLst>
                </a:gridCol>
                <a:gridCol w="3647500">
                  <a:extLst>
                    <a:ext uri="{9D8B030D-6E8A-4147-A177-3AD203B41FA5}">
                      <a16:colId xmlns:a16="http://schemas.microsoft.com/office/drawing/2014/main" val="2180882156"/>
                    </a:ext>
                  </a:extLst>
                </a:gridCol>
              </a:tblGrid>
              <a:tr h="353371">
                <a:tc>
                  <a:txBody>
                    <a:bodyPr/>
                    <a:lstStyle/>
                    <a:p>
                      <a:r>
                        <a:rPr kumimoji="1" lang="ja-JP" altLang="en-US" sz="1050" dirty="0"/>
                        <a:t>メニュー名</a:t>
                      </a:r>
                      <a:endParaRPr kumimoji="1" lang="en-US" altLang="ja-JP" sz="1050" dirty="0"/>
                    </a:p>
                  </a:txBody>
                  <a:tcPr marL="72000" marR="72000" marT="72000" marB="72000"/>
                </a:tc>
                <a:tc>
                  <a:txBody>
                    <a:bodyPr/>
                    <a:lstStyle/>
                    <a:p>
                      <a:r>
                        <a:rPr kumimoji="1" lang="ja-JP" altLang="en-US" sz="1050" dirty="0"/>
                        <a:t>スマホ・ヘッダーパネル</a:t>
                      </a:r>
                    </a:p>
                  </a:txBody>
                  <a:tcPr marL="72000" marR="72000" marT="72000" marB="72000"/>
                </a:tc>
                <a:extLst>
                  <a:ext uri="{0D108BD9-81ED-4DB2-BD59-A6C34878D82A}">
                    <a16:rowId xmlns:a16="http://schemas.microsoft.com/office/drawing/2014/main" val="1853849928"/>
                  </a:ext>
                </a:extLst>
              </a:tr>
              <a:tr h="311527">
                <a:tc>
                  <a:txBody>
                    <a:bodyPr/>
                    <a:lstStyle/>
                    <a:p>
                      <a:r>
                        <a:rPr kumimoji="1" lang="ja-JP" altLang="en-US" sz="1050" dirty="0"/>
                        <a:t>掲載媒体</a:t>
                      </a:r>
                    </a:p>
                  </a:txBody>
                  <a:tcPr marL="72000" marR="72000" marT="72000" marB="36000"/>
                </a:tc>
                <a:tc>
                  <a:txBody>
                    <a:bodyPr/>
                    <a:lstStyle/>
                    <a:p>
                      <a:r>
                        <a:rPr kumimoji="1" lang="ja-JP" altLang="en-US" sz="1050" dirty="0"/>
                        <a:t>日経</a:t>
                      </a:r>
                      <a:r>
                        <a:rPr kumimoji="1" lang="en-US" altLang="ja-JP" sz="1050" dirty="0"/>
                        <a:t>DUAL</a:t>
                      </a:r>
                      <a:endParaRPr kumimoji="1" lang="ja-JP" altLang="en-US" sz="1050" dirty="0"/>
                    </a:p>
                  </a:txBody>
                  <a:tcPr marL="72000" marR="72000" marT="72000" marB="36000"/>
                </a:tc>
                <a:extLst>
                  <a:ext uri="{0D108BD9-81ED-4DB2-BD59-A6C34878D82A}">
                    <a16:rowId xmlns:a16="http://schemas.microsoft.com/office/drawing/2014/main" val="2437112898"/>
                  </a:ext>
                </a:extLst>
              </a:tr>
              <a:tr h="311527">
                <a:tc>
                  <a:txBody>
                    <a:bodyPr/>
                    <a:lstStyle/>
                    <a:p>
                      <a:r>
                        <a:rPr kumimoji="1" lang="ja-JP" altLang="en-US" sz="1050" dirty="0"/>
                        <a:t>掲載面</a:t>
                      </a:r>
                    </a:p>
                  </a:txBody>
                  <a:tcPr marL="72000" marR="72000" marT="72000" marB="36000"/>
                </a:tc>
                <a:tc>
                  <a:txBody>
                    <a:bodyPr/>
                    <a:lstStyle/>
                    <a:p>
                      <a:r>
                        <a:rPr kumimoji="1" lang="en-US" altLang="ja-JP" sz="1050" dirty="0"/>
                        <a:t>SP</a:t>
                      </a:r>
                      <a:r>
                        <a:rPr kumimoji="1" lang="ja-JP" altLang="en-US" sz="1050" dirty="0"/>
                        <a:t>全ページ　</a:t>
                      </a:r>
                      <a:r>
                        <a:rPr kumimoji="1" lang="en-US" altLang="ja-JP" sz="1050" dirty="0"/>
                        <a:t>*</a:t>
                      </a:r>
                      <a:r>
                        <a:rPr kumimoji="1" lang="ja-JP" altLang="en-US" sz="1050" dirty="0"/>
                        <a:t>一部ページを除く</a:t>
                      </a:r>
                    </a:p>
                  </a:txBody>
                  <a:tcPr marL="72000" marR="72000" marT="72000" marB="36000"/>
                </a:tc>
                <a:extLst>
                  <a:ext uri="{0D108BD9-81ED-4DB2-BD59-A6C34878D82A}">
                    <a16:rowId xmlns:a16="http://schemas.microsoft.com/office/drawing/2014/main" val="3853301974"/>
                  </a:ext>
                </a:extLst>
              </a:tr>
              <a:tr h="311527">
                <a:tc>
                  <a:txBody>
                    <a:bodyPr/>
                    <a:lstStyle/>
                    <a:p>
                      <a:r>
                        <a:rPr kumimoji="1" lang="ja-JP" altLang="en-US" sz="1050" dirty="0"/>
                        <a:t>表示形式</a:t>
                      </a:r>
                    </a:p>
                  </a:txBody>
                  <a:tcPr marL="72000" marR="72000" marT="72000" marB="36000"/>
                </a:tc>
                <a:tc>
                  <a:txBody>
                    <a:bodyPr/>
                    <a:lstStyle/>
                    <a:p>
                      <a:r>
                        <a:rPr kumimoji="1" lang="ja-JP" altLang="en-US" sz="1050" dirty="0"/>
                        <a:t>ローテーション</a:t>
                      </a:r>
                    </a:p>
                  </a:txBody>
                  <a:tcPr marL="72000" marR="72000" marT="72000" marB="36000"/>
                </a:tc>
                <a:extLst>
                  <a:ext uri="{0D108BD9-81ED-4DB2-BD59-A6C34878D82A}">
                    <a16:rowId xmlns:a16="http://schemas.microsoft.com/office/drawing/2014/main" val="490476437"/>
                  </a:ext>
                </a:extLst>
              </a:tr>
              <a:tr h="311527">
                <a:tc>
                  <a:txBody>
                    <a:bodyPr/>
                    <a:lstStyle/>
                    <a:p>
                      <a:r>
                        <a:rPr kumimoji="1" lang="ja-JP" altLang="en-US" sz="1050" dirty="0"/>
                        <a:t>原稿規定</a:t>
                      </a:r>
                    </a:p>
                  </a:txBody>
                  <a:tcPr marL="72000" marR="72000" marT="72000" marB="36000"/>
                </a:tc>
                <a:tc>
                  <a:txBody>
                    <a:bodyPr/>
                    <a:lstStyle/>
                    <a:p>
                      <a:r>
                        <a:rPr kumimoji="1" lang="en-US" altLang="ja-JP" sz="900" dirty="0"/>
                        <a:t>320×100</a:t>
                      </a:r>
                      <a:r>
                        <a:rPr kumimoji="1" lang="ja-JP" altLang="en-US" sz="900" dirty="0"/>
                        <a:t>（</a:t>
                      </a:r>
                      <a:r>
                        <a:rPr kumimoji="1" lang="en-US" altLang="ja-JP" sz="900" dirty="0"/>
                        <a:t>50</a:t>
                      </a:r>
                      <a:r>
                        <a:rPr kumimoji="1" lang="ja-JP" altLang="en-US" sz="900" dirty="0"/>
                        <a:t>）／</a:t>
                      </a:r>
                      <a:r>
                        <a:rPr kumimoji="1" lang="en-US" altLang="ja-JP" sz="900" dirty="0"/>
                        <a:t>gif</a:t>
                      </a:r>
                      <a:r>
                        <a:rPr kumimoji="1" lang="ja-JP" altLang="en-US" sz="900" dirty="0" err="1"/>
                        <a:t>、</a:t>
                      </a:r>
                      <a:r>
                        <a:rPr kumimoji="1" lang="en-US" altLang="ja-JP" sz="900" dirty="0"/>
                        <a:t>jpg</a:t>
                      </a:r>
                      <a:r>
                        <a:rPr kumimoji="1" lang="ja-JP" altLang="en-US" sz="900" dirty="0" err="1"/>
                        <a:t>、</a:t>
                      </a:r>
                      <a:r>
                        <a:rPr kumimoji="1" lang="en-US" altLang="ja-JP" sz="900" dirty="0" err="1"/>
                        <a:t>png</a:t>
                      </a:r>
                      <a:r>
                        <a:rPr kumimoji="1" lang="ja-JP" altLang="en-US" sz="900" dirty="0"/>
                        <a:t>　（</a:t>
                      </a:r>
                      <a:r>
                        <a:rPr kumimoji="1" lang="en-US" altLang="ja-JP" sz="900" dirty="0"/>
                        <a:t>60KB</a:t>
                      </a:r>
                      <a:r>
                        <a:rPr kumimoji="1" lang="ja-JP" altLang="en-US" sz="900" dirty="0"/>
                        <a:t>以内）</a:t>
                      </a:r>
                    </a:p>
                  </a:txBody>
                  <a:tcPr marL="72000" marR="72000" marT="72000" marB="36000"/>
                </a:tc>
                <a:extLst>
                  <a:ext uri="{0D108BD9-81ED-4DB2-BD59-A6C34878D82A}">
                    <a16:rowId xmlns:a16="http://schemas.microsoft.com/office/drawing/2014/main" val="2918322274"/>
                  </a:ext>
                </a:extLst>
              </a:tr>
              <a:tr h="311527">
                <a:tc>
                  <a:txBody>
                    <a:bodyPr/>
                    <a:lstStyle/>
                    <a:p>
                      <a:r>
                        <a:rPr kumimoji="1" lang="ja-JP" altLang="en-US" sz="1050" dirty="0"/>
                        <a:t>掲載期間</a:t>
                      </a:r>
                    </a:p>
                  </a:txBody>
                  <a:tcPr marL="72000" marR="72000" marT="72000" marB="36000"/>
                </a:tc>
                <a:tc>
                  <a:txBody>
                    <a:bodyPr/>
                    <a:lstStyle/>
                    <a:p>
                      <a:r>
                        <a:rPr kumimoji="1" lang="ja-JP" altLang="en-US" sz="1050" dirty="0"/>
                        <a:t>任意</a:t>
                      </a:r>
                    </a:p>
                  </a:txBody>
                  <a:tcPr marL="72000" marR="72000" marT="72000" marB="36000"/>
                </a:tc>
                <a:extLst>
                  <a:ext uri="{0D108BD9-81ED-4DB2-BD59-A6C34878D82A}">
                    <a16:rowId xmlns:a16="http://schemas.microsoft.com/office/drawing/2014/main" val="711263072"/>
                  </a:ext>
                </a:extLst>
              </a:tr>
              <a:tr h="311527">
                <a:tc>
                  <a:txBody>
                    <a:bodyPr/>
                    <a:lstStyle/>
                    <a:p>
                      <a:r>
                        <a:rPr kumimoji="1" lang="ja-JP" altLang="en-US" sz="1050" dirty="0"/>
                        <a:t>掲載開始日</a:t>
                      </a:r>
                    </a:p>
                  </a:txBody>
                  <a:tcPr marL="72000" marR="72000" marT="72000" marB="36000"/>
                </a:tc>
                <a:tc>
                  <a:txBody>
                    <a:bodyPr/>
                    <a:lstStyle/>
                    <a:p>
                      <a:r>
                        <a:rPr kumimoji="1" lang="ja-JP" altLang="en-US" sz="1050" dirty="0"/>
                        <a:t>任意の営業日</a:t>
                      </a:r>
                    </a:p>
                  </a:txBody>
                  <a:tcPr marL="72000" marR="72000" marT="72000" marB="36000"/>
                </a:tc>
                <a:extLst>
                  <a:ext uri="{0D108BD9-81ED-4DB2-BD59-A6C34878D82A}">
                    <a16:rowId xmlns:a16="http://schemas.microsoft.com/office/drawing/2014/main" val="4187047976"/>
                  </a:ext>
                </a:extLst>
              </a:tr>
              <a:tr h="311527">
                <a:tc>
                  <a:txBody>
                    <a:bodyPr/>
                    <a:lstStyle/>
                    <a:p>
                      <a:r>
                        <a:rPr kumimoji="1" lang="ja-JP" altLang="en-US" sz="1050" dirty="0"/>
                        <a:t>保証形態</a:t>
                      </a:r>
                    </a:p>
                  </a:txBody>
                  <a:tcPr marL="72000" marR="72000" marT="72000" marB="36000"/>
                </a:tc>
                <a:tc>
                  <a:txBody>
                    <a:bodyPr/>
                    <a:lstStyle/>
                    <a:p>
                      <a:r>
                        <a:rPr kumimoji="1" lang="ja-JP" altLang="en-US" sz="1050" dirty="0"/>
                        <a:t>インプレッション保証</a:t>
                      </a:r>
                    </a:p>
                  </a:txBody>
                  <a:tcPr marL="72000" marR="72000" marT="72000" marB="36000"/>
                </a:tc>
                <a:extLst>
                  <a:ext uri="{0D108BD9-81ED-4DB2-BD59-A6C34878D82A}">
                    <a16:rowId xmlns:a16="http://schemas.microsoft.com/office/drawing/2014/main" val="3036091506"/>
                  </a:ext>
                </a:extLst>
              </a:tr>
              <a:tr h="311527">
                <a:tc>
                  <a:txBody>
                    <a:bodyPr/>
                    <a:lstStyle/>
                    <a:p>
                      <a:r>
                        <a:rPr kumimoji="1" lang="ja-JP" altLang="en-US" sz="1050" dirty="0"/>
                        <a:t>料金（グロス）</a:t>
                      </a:r>
                    </a:p>
                  </a:txBody>
                  <a:tcPr marL="72000" marR="72000" marT="72000" marB="36000"/>
                </a:tc>
                <a:tc>
                  <a:txBody>
                    <a:bodyPr/>
                    <a:lstStyle/>
                    <a:p>
                      <a:r>
                        <a:rPr kumimoji="1" lang="ja-JP" altLang="en-US" sz="1050" dirty="0"/>
                        <a:t>￥</a:t>
                      </a:r>
                      <a:r>
                        <a:rPr kumimoji="1" lang="en-US" altLang="ja-JP" sz="1050" dirty="0"/>
                        <a:t>2.0</a:t>
                      </a:r>
                      <a:r>
                        <a:rPr kumimoji="1" lang="ja-JP" altLang="en-US" sz="1050" dirty="0"/>
                        <a:t>／</a:t>
                      </a:r>
                      <a:r>
                        <a:rPr kumimoji="1" lang="en-US" altLang="ja-JP" sz="1050" dirty="0"/>
                        <a:t>imp</a:t>
                      </a:r>
                      <a:endParaRPr kumimoji="1" lang="ja-JP" altLang="en-US" sz="1050" dirty="0"/>
                    </a:p>
                  </a:txBody>
                  <a:tcPr marL="72000" marR="72000" marT="72000" marB="36000"/>
                </a:tc>
                <a:extLst>
                  <a:ext uri="{0D108BD9-81ED-4DB2-BD59-A6C34878D82A}">
                    <a16:rowId xmlns:a16="http://schemas.microsoft.com/office/drawing/2014/main" val="3857387276"/>
                  </a:ext>
                </a:extLst>
              </a:tr>
              <a:tr h="376625">
                <a:tc>
                  <a:txBody>
                    <a:bodyPr/>
                    <a:lstStyle/>
                    <a:p>
                      <a:r>
                        <a:rPr kumimoji="1" lang="ja-JP" altLang="en-US" sz="1050" dirty="0"/>
                        <a:t>入稿〆切</a:t>
                      </a:r>
                    </a:p>
                  </a:txBody>
                  <a:tcPr marL="72000" marR="72000" marT="72000" marB="36000"/>
                </a:tc>
                <a:tc>
                  <a:txBody>
                    <a:bodyPr/>
                    <a:lstStyle/>
                    <a:p>
                      <a:pPr marL="0" indent="0">
                        <a:lnSpc>
                          <a:spcPct val="150000"/>
                        </a:lnSpc>
                        <a:buFont typeface="Yu Gothic" panose="020B0400000000000000" pitchFamily="50" charset="-128"/>
                        <a:buNone/>
                      </a:pPr>
                      <a:r>
                        <a:rPr kumimoji="1" lang="en-US" altLang="ja-JP" sz="1050" dirty="0"/>
                        <a:t>5</a:t>
                      </a:r>
                      <a:r>
                        <a:rPr kumimoji="1" lang="ja-JP" altLang="en-US" sz="1050" dirty="0"/>
                        <a:t>営業日前</a:t>
                      </a:r>
                    </a:p>
                  </a:txBody>
                  <a:tcPr marL="72000" marR="72000" marT="72000" marB="36000"/>
                </a:tc>
                <a:extLst>
                  <a:ext uri="{0D108BD9-81ED-4DB2-BD59-A6C34878D82A}">
                    <a16:rowId xmlns:a16="http://schemas.microsoft.com/office/drawing/2014/main" val="486803579"/>
                  </a:ext>
                </a:extLst>
              </a:tr>
              <a:tr h="550664">
                <a:tc>
                  <a:txBody>
                    <a:bodyPr/>
                    <a:lstStyle/>
                    <a:p>
                      <a:r>
                        <a:rPr kumimoji="1" lang="ja-JP" altLang="en-US" sz="1050" dirty="0"/>
                        <a:t>備考</a:t>
                      </a:r>
                    </a:p>
                  </a:txBody>
                  <a:tcPr marL="72000" marR="72000" marT="72000" marB="36000"/>
                </a:tc>
                <a:tc>
                  <a:txBody>
                    <a:bodyPr/>
                    <a:lstStyle/>
                    <a:p>
                      <a:pPr marL="171450" marR="0" lvl="0" indent="-171450" algn="l" defTabSz="914400" rtl="0" eaLnBrk="1" fontAlgn="auto" latinLnBrk="0" hangingPunct="1">
                        <a:lnSpc>
                          <a:spcPct val="100000"/>
                        </a:lnSpc>
                        <a:spcBef>
                          <a:spcPts val="0"/>
                        </a:spcBef>
                        <a:spcAft>
                          <a:spcPts val="0"/>
                        </a:spcAft>
                        <a:buClrTx/>
                        <a:buSzTx/>
                        <a:buFont typeface="Yu Gothic" panose="020B0400000000000000" pitchFamily="50" charset="-128"/>
                        <a:buChar char="※"/>
                        <a:tabLst/>
                        <a:defRPr/>
                      </a:pPr>
                      <a:r>
                        <a:rPr lang="ja-JP" altLang="en-US" sz="800" dirty="0"/>
                        <a:t>料金には別途消費税がかかります。</a:t>
                      </a:r>
                      <a:endParaRPr lang="en-US" altLang="ja-JP" sz="800" dirty="0"/>
                    </a:p>
                    <a:p>
                      <a:pPr marL="171450" indent="-171450">
                        <a:lnSpc>
                          <a:spcPct val="100000"/>
                        </a:lnSpc>
                        <a:buFont typeface="Yu Gothic" panose="020B0400000000000000" pitchFamily="50" charset="-128"/>
                        <a:buChar char="※"/>
                      </a:pPr>
                      <a:r>
                        <a:rPr lang="ja-JP" altLang="en-US" sz="800" dirty="0"/>
                        <a:t>料金、枠数、仕様等は、予告なく変更する場合がございます。</a:t>
                      </a:r>
                      <a:endParaRPr lang="en-US" altLang="ja-JP" sz="800" dirty="0"/>
                    </a:p>
                    <a:p>
                      <a:pPr marL="171450" indent="-171450">
                        <a:lnSpc>
                          <a:spcPct val="100000"/>
                        </a:lnSpc>
                        <a:buFont typeface="Yu Gothic" panose="020B0400000000000000" pitchFamily="50" charset="-128"/>
                        <a:buChar char="※"/>
                      </a:pPr>
                      <a:r>
                        <a:rPr lang="ja-JP" altLang="en-US" sz="800" dirty="0"/>
                        <a:t>申込み、入稿については別途資料でご確認ください。</a:t>
                      </a:r>
                      <a:endParaRPr kumimoji="1" lang="en-US" altLang="ja-JP" sz="800" dirty="0"/>
                    </a:p>
                  </a:txBody>
                  <a:tcPr marL="72000" marR="72000" marT="72000" marB="36000"/>
                </a:tc>
                <a:extLst>
                  <a:ext uri="{0D108BD9-81ED-4DB2-BD59-A6C34878D82A}">
                    <a16:rowId xmlns:a16="http://schemas.microsoft.com/office/drawing/2014/main" val="160517368"/>
                  </a:ext>
                </a:extLst>
              </a:tr>
            </a:tbl>
          </a:graphicData>
        </a:graphic>
      </p:graphicFrame>
      <p:sp>
        <p:nvSpPr>
          <p:cNvPr id="3" name="スライド番号プレースホルダー 2">
            <a:extLst>
              <a:ext uri="{FF2B5EF4-FFF2-40B4-BE49-F238E27FC236}">
                <a16:creationId xmlns:a16="http://schemas.microsoft.com/office/drawing/2014/main" id="{BDAB617B-2AA4-4E9E-BCB1-EC6ED3E5B63A}"/>
              </a:ext>
            </a:extLst>
          </p:cNvPr>
          <p:cNvSpPr>
            <a:spLocks noGrp="1"/>
          </p:cNvSpPr>
          <p:nvPr>
            <p:ph type="sldNum" sz="quarter" idx="12"/>
          </p:nvPr>
        </p:nvSpPr>
        <p:spPr/>
        <p:txBody>
          <a:bodyPr/>
          <a:lstStyle/>
          <a:p>
            <a:fld id="{5EE0A3BD-3DA5-4991-ABDC-D838213B01CE}" type="slidenum">
              <a:rPr kumimoji="1" lang="ja-JP" altLang="en-US" smtClean="0"/>
              <a:t>15</a:t>
            </a:fld>
            <a:endParaRPr kumimoji="1" lang="ja-JP" altLang="en-US"/>
          </a:p>
        </p:txBody>
      </p:sp>
      <p:grpSp>
        <p:nvGrpSpPr>
          <p:cNvPr id="36" name="グループ化 35">
            <a:extLst>
              <a:ext uri="{FF2B5EF4-FFF2-40B4-BE49-F238E27FC236}">
                <a16:creationId xmlns:a16="http://schemas.microsoft.com/office/drawing/2014/main" id="{576A78D6-8742-445B-877B-F427B9EA24D5}"/>
              </a:ext>
            </a:extLst>
          </p:cNvPr>
          <p:cNvGrpSpPr/>
          <p:nvPr/>
        </p:nvGrpSpPr>
        <p:grpSpPr>
          <a:xfrm>
            <a:off x="470109" y="1038681"/>
            <a:ext cx="8965782" cy="579810"/>
            <a:chOff x="470109" y="1038681"/>
            <a:chExt cx="8965782" cy="579810"/>
          </a:xfrm>
        </p:grpSpPr>
        <p:sp>
          <p:nvSpPr>
            <p:cNvPr id="38" name="テキスト ボックス 37">
              <a:extLst>
                <a:ext uri="{FF2B5EF4-FFF2-40B4-BE49-F238E27FC236}">
                  <a16:creationId xmlns:a16="http://schemas.microsoft.com/office/drawing/2014/main" id="{F1664D6F-9978-4785-A988-B2E9DBF20440}"/>
                </a:ext>
              </a:extLst>
            </p:cNvPr>
            <p:cNvSpPr txBox="1"/>
            <p:nvPr/>
          </p:nvSpPr>
          <p:spPr>
            <a:xfrm>
              <a:off x="470109" y="1038681"/>
              <a:ext cx="8965782" cy="579810"/>
            </a:xfrm>
            <a:prstGeom prst="rect">
              <a:avLst/>
            </a:prstGeom>
            <a:noFill/>
          </p:spPr>
          <p:txBody>
            <a:bodyPr wrap="square" lIns="0" tIns="0" rIns="0" bIns="0" rtlCol="0" anchor="ctr">
              <a:noAutofit/>
            </a:bodyPr>
            <a:lstStyle/>
            <a:p>
              <a:pPr algn="ctr">
                <a:lnSpc>
                  <a:spcPct val="150000"/>
                </a:lnSpc>
              </a:pPr>
              <a:r>
                <a:rPr kumimoji="1" lang="ja-JP" altLang="en-US" sz="1400" b="1" dirty="0"/>
                <a:t>アクセスの多いスマートフォンのファーストビューに表示される広告です</a:t>
              </a:r>
            </a:p>
            <a:p>
              <a:pPr algn="ctr">
                <a:lnSpc>
                  <a:spcPct val="150000"/>
                </a:lnSpc>
              </a:pPr>
              <a:r>
                <a:rPr kumimoji="1" lang="ja-JP" altLang="en-US" sz="1400" b="1" dirty="0"/>
                <a:t>インパクトが高く、メッセージ訴求に高い効果が期待できます</a:t>
              </a:r>
              <a:endParaRPr kumimoji="1" lang="ja-JP" altLang="en-US" sz="1400" b="1" dirty="0">
                <a:highlight>
                  <a:srgbClr val="FFFF00"/>
                </a:highlight>
              </a:endParaRPr>
            </a:p>
          </p:txBody>
        </p:sp>
        <p:sp>
          <p:nvSpPr>
            <p:cNvPr id="39" name="大かっこ 38">
              <a:extLst>
                <a:ext uri="{FF2B5EF4-FFF2-40B4-BE49-F238E27FC236}">
                  <a16:creationId xmlns:a16="http://schemas.microsoft.com/office/drawing/2014/main" id="{59CFB781-D084-48AF-BEDC-69082F1E6B62}"/>
                </a:ext>
              </a:extLst>
            </p:cNvPr>
            <p:cNvSpPr/>
            <p:nvPr/>
          </p:nvSpPr>
          <p:spPr>
            <a:xfrm>
              <a:off x="470109" y="1052736"/>
              <a:ext cx="8965782" cy="541558"/>
            </a:xfrm>
            <a:prstGeom prst="bracketPair">
              <a:avLst>
                <a:gd name="adj" fmla="val 13323"/>
              </a:avLst>
            </a:prstGeom>
            <a:ln w="76200">
              <a:solidFill>
                <a:schemeClr val="accent2">
                  <a:lumMod val="40000"/>
                  <a:lumOff val="60000"/>
                </a:schemeClr>
              </a:solidFill>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400"/>
            </a:p>
          </p:txBody>
        </p:sp>
      </p:grpSp>
      <p:sp>
        <p:nvSpPr>
          <p:cNvPr id="5" name="フッター プレースホルダー 4">
            <a:extLst>
              <a:ext uri="{FF2B5EF4-FFF2-40B4-BE49-F238E27FC236}">
                <a16:creationId xmlns:a16="http://schemas.microsoft.com/office/drawing/2014/main" id="{73573CCD-D254-4013-8B8E-5F67838225BB}"/>
              </a:ext>
            </a:extLst>
          </p:cNvPr>
          <p:cNvSpPr>
            <a:spLocks noGrp="1"/>
          </p:cNvSpPr>
          <p:nvPr>
            <p:ph type="ftr" sz="quarter" idx="11"/>
          </p:nvPr>
        </p:nvSpPr>
        <p:spPr/>
        <p:txBody>
          <a:bodyPr/>
          <a:lstStyle/>
          <a:p>
            <a:r>
              <a:rPr kumimoji="1" lang="en-US" altLang="ja-JP" dirty="0"/>
              <a:t>Copyright© 2020 Nikkei Business </a:t>
            </a:r>
            <a:r>
              <a:rPr kumimoji="1" lang="en-US" altLang="ja-JP" dirty="0" err="1"/>
              <a:t>Publications,Inc</a:t>
            </a:r>
            <a:r>
              <a:rPr kumimoji="1" lang="en-US" altLang="ja-JP" dirty="0"/>
              <a:t>. All rights reserved.</a:t>
            </a:r>
            <a:endParaRPr kumimoji="1" lang="ja-JP" altLang="en-US" dirty="0"/>
          </a:p>
        </p:txBody>
      </p:sp>
    </p:spTree>
    <p:extLst>
      <p:ext uri="{BB962C8B-B14F-4D97-AF65-F5344CB8AC3E}">
        <p14:creationId xmlns:p14="http://schemas.microsoft.com/office/powerpoint/2010/main" val="1907833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グループ化 39">
            <a:extLst>
              <a:ext uri="{FF2B5EF4-FFF2-40B4-BE49-F238E27FC236}">
                <a16:creationId xmlns:a16="http://schemas.microsoft.com/office/drawing/2014/main" id="{C26FB53A-3A3A-4396-AB9F-BE7A4EB89336}"/>
              </a:ext>
            </a:extLst>
          </p:cNvPr>
          <p:cNvGrpSpPr/>
          <p:nvPr/>
        </p:nvGrpSpPr>
        <p:grpSpPr>
          <a:xfrm>
            <a:off x="470109" y="2204032"/>
            <a:ext cx="1812241" cy="3417083"/>
            <a:chOff x="5147274" y="2421630"/>
            <a:chExt cx="1759622" cy="3317867"/>
          </a:xfrm>
        </p:grpSpPr>
        <p:grpSp>
          <p:nvGrpSpPr>
            <p:cNvPr id="41" name="グループ化 40">
              <a:extLst>
                <a:ext uri="{FF2B5EF4-FFF2-40B4-BE49-F238E27FC236}">
                  <a16:creationId xmlns:a16="http://schemas.microsoft.com/office/drawing/2014/main" id="{5A65446B-ABC0-44D3-90A2-69AA166A573C}"/>
                </a:ext>
              </a:extLst>
            </p:cNvPr>
            <p:cNvGrpSpPr/>
            <p:nvPr/>
          </p:nvGrpSpPr>
          <p:grpSpPr>
            <a:xfrm>
              <a:off x="5147274" y="2421630"/>
              <a:ext cx="1759622" cy="3317867"/>
              <a:chOff x="337005" y="920333"/>
              <a:chExt cx="2094251" cy="3948828"/>
            </a:xfrm>
          </p:grpSpPr>
          <p:sp>
            <p:nvSpPr>
              <p:cNvPr id="57" name="四角形: 角を丸くする 56">
                <a:extLst>
                  <a:ext uri="{FF2B5EF4-FFF2-40B4-BE49-F238E27FC236}">
                    <a16:creationId xmlns:a16="http://schemas.microsoft.com/office/drawing/2014/main" id="{A6A95181-4B81-457D-A8EC-91EED4D46ED6}"/>
                  </a:ext>
                </a:extLst>
              </p:cNvPr>
              <p:cNvSpPr/>
              <p:nvPr/>
            </p:nvSpPr>
            <p:spPr>
              <a:xfrm>
                <a:off x="337005" y="920333"/>
                <a:ext cx="2094251" cy="3948828"/>
              </a:xfrm>
              <a:prstGeom prst="roundRect">
                <a:avLst>
                  <a:gd name="adj" fmla="val 8841"/>
                </a:avLst>
              </a:prstGeom>
              <a:solidFill>
                <a:schemeClr val="bg1">
                  <a:lumMod val="6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60" name="楕円 59">
                <a:extLst>
                  <a:ext uri="{FF2B5EF4-FFF2-40B4-BE49-F238E27FC236}">
                    <a16:creationId xmlns:a16="http://schemas.microsoft.com/office/drawing/2014/main" id="{AAD96FCF-9DD5-46DA-98A4-60A93DE535D2}"/>
                  </a:ext>
                </a:extLst>
              </p:cNvPr>
              <p:cNvSpPr/>
              <p:nvPr/>
            </p:nvSpPr>
            <p:spPr>
              <a:xfrm>
                <a:off x="1208584" y="4402761"/>
                <a:ext cx="360040" cy="360040"/>
              </a:xfrm>
              <a:prstGeom prst="ellipse">
                <a:avLst/>
              </a:prstGeom>
              <a:solidFill>
                <a:schemeClr val="bg1">
                  <a:lumMod val="5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grpSp>
        <p:pic>
          <p:nvPicPr>
            <p:cNvPr id="46" name="図 45">
              <a:extLst>
                <a:ext uri="{FF2B5EF4-FFF2-40B4-BE49-F238E27FC236}">
                  <a16:creationId xmlns:a16="http://schemas.microsoft.com/office/drawing/2014/main" id="{3CAF0AC6-568B-4BA4-9AA7-38443C8216AD}"/>
                </a:ext>
              </a:extLst>
            </p:cNvPr>
            <p:cNvPicPr>
              <a:picLocks noChangeAspect="1"/>
            </p:cNvPicPr>
            <p:nvPr/>
          </p:nvPicPr>
          <p:blipFill rotWithShape="1">
            <a:blip r:embed="rId3">
              <a:extLst>
                <a:ext uri="{28A0092B-C50C-407E-A947-70E740481C1C}">
                  <a14:useLocalDpi xmlns:a14="http://schemas.microsoft.com/office/drawing/2010/main" val="0"/>
                </a:ext>
              </a:extLst>
            </a:blip>
            <a:srcRect b="74196"/>
            <a:stretch/>
          </p:blipFill>
          <p:spPr>
            <a:xfrm>
              <a:off x="5296876" y="2653881"/>
              <a:ext cx="1462315" cy="2604373"/>
            </a:xfrm>
            <a:prstGeom prst="rect">
              <a:avLst/>
            </a:prstGeom>
          </p:spPr>
        </p:pic>
        <p:grpSp>
          <p:nvGrpSpPr>
            <p:cNvPr id="47" name="グループ化 46">
              <a:extLst>
                <a:ext uri="{FF2B5EF4-FFF2-40B4-BE49-F238E27FC236}">
                  <a16:creationId xmlns:a16="http://schemas.microsoft.com/office/drawing/2014/main" id="{DEA67ED1-3ABB-415C-ADE3-4A491DD6C0A6}"/>
                </a:ext>
              </a:extLst>
            </p:cNvPr>
            <p:cNvGrpSpPr/>
            <p:nvPr/>
          </p:nvGrpSpPr>
          <p:grpSpPr>
            <a:xfrm>
              <a:off x="5294972" y="3131915"/>
              <a:ext cx="1464226" cy="847514"/>
              <a:chOff x="2733652" y="2673882"/>
              <a:chExt cx="1492709" cy="864000"/>
            </a:xfrm>
          </p:grpSpPr>
          <p:sp>
            <p:nvSpPr>
              <p:cNvPr id="48" name="正方形/長方形 47">
                <a:extLst>
                  <a:ext uri="{FF2B5EF4-FFF2-40B4-BE49-F238E27FC236}">
                    <a16:creationId xmlns:a16="http://schemas.microsoft.com/office/drawing/2014/main" id="{B3DC5A55-64EB-47FA-9DDE-743D06A31320}"/>
                  </a:ext>
                </a:extLst>
              </p:cNvPr>
              <p:cNvSpPr/>
              <p:nvPr/>
            </p:nvSpPr>
            <p:spPr>
              <a:xfrm>
                <a:off x="2733652" y="2673882"/>
                <a:ext cx="1492709" cy="864000"/>
              </a:xfrm>
              <a:prstGeom prst="rect">
                <a:avLst/>
              </a:prstGeom>
              <a:solidFill>
                <a:srgbClr val="FF000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56" name="乗算記号 55">
                <a:extLst>
                  <a:ext uri="{FF2B5EF4-FFF2-40B4-BE49-F238E27FC236}">
                    <a16:creationId xmlns:a16="http://schemas.microsoft.com/office/drawing/2014/main" id="{4559290F-3144-47C9-AAC2-D22253BADECC}"/>
                  </a:ext>
                </a:extLst>
              </p:cNvPr>
              <p:cNvSpPr/>
              <p:nvPr/>
            </p:nvSpPr>
            <p:spPr>
              <a:xfrm>
                <a:off x="4066900" y="2679991"/>
                <a:ext cx="159461" cy="159461"/>
              </a:xfrm>
              <a:prstGeom prst="mathMultiply">
                <a:avLst>
                  <a:gd name="adj1" fmla="val 8665"/>
                </a:avLst>
              </a:prstGeom>
              <a:solidFill>
                <a:schemeClr val="bg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grpSp>
      </p:grpSp>
      <p:sp>
        <p:nvSpPr>
          <p:cNvPr id="2" name="タイトル 1">
            <a:extLst>
              <a:ext uri="{FF2B5EF4-FFF2-40B4-BE49-F238E27FC236}">
                <a16:creationId xmlns:a16="http://schemas.microsoft.com/office/drawing/2014/main" id="{EC918F0F-026C-403C-9EA5-90CB77956E5E}"/>
              </a:ext>
            </a:extLst>
          </p:cNvPr>
          <p:cNvSpPr>
            <a:spLocks noGrp="1"/>
          </p:cNvSpPr>
          <p:nvPr>
            <p:ph type="title"/>
          </p:nvPr>
        </p:nvSpPr>
        <p:spPr/>
        <p:txBody>
          <a:bodyPr/>
          <a:lstStyle/>
          <a:p>
            <a:r>
              <a:rPr lang="ja-JP" altLang="en-US" dirty="0"/>
              <a:t>ディスプレイ広告：スマホ・ヘッダー動画</a:t>
            </a:r>
            <a:endParaRPr kumimoji="1" lang="ja-JP" altLang="en-US" dirty="0"/>
          </a:p>
        </p:txBody>
      </p:sp>
      <p:graphicFrame>
        <p:nvGraphicFramePr>
          <p:cNvPr id="4" name="表 3">
            <a:extLst>
              <a:ext uri="{FF2B5EF4-FFF2-40B4-BE49-F238E27FC236}">
                <a16:creationId xmlns:a16="http://schemas.microsoft.com/office/drawing/2014/main" id="{C45EEFA1-1C00-4BFA-8A7E-E872B05F4A3E}"/>
              </a:ext>
            </a:extLst>
          </p:cNvPr>
          <p:cNvGraphicFramePr>
            <a:graphicFrameLocks noGrp="1"/>
          </p:cNvGraphicFramePr>
          <p:nvPr>
            <p:extLst>
              <p:ext uri="{D42A27DB-BD31-4B8C-83A1-F6EECF244321}">
                <p14:modId xmlns:p14="http://schemas.microsoft.com/office/powerpoint/2010/main" val="1018199944"/>
              </p:ext>
            </p:extLst>
          </p:nvPr>
        </p:nvGraphicFramePr>
        <p:xfrm>
          <a:off x="4793370" y="1844824"/>
          <a:ext cx="4812263" cy="4470930"/>
        </p:xfrm>
        <a:graphic>
          <a:graphicData uri="http://schemas.openxmlformats.org/drawingml/2006/table">
            <a:tbl>
              <a:tblPr firstRow="1" bandRow="1">
                <a:tableStyleId>{073A0DAA-6AF3-43AB-8588-CEC1D06C72B9}</a:tableStyleId>
              </a:tblPr>
              <a:tblGrid>
                <a:gridCol w="1164763">
                  <a:extLst>
                    <a:ext uri="{9D8B030D-6E8A-4147-A177-3AD203B41FA5}">
                      <a16:colId xmlns:a16="http://schemas.microsoft.com/office/drawing/2014/main" val="1868210930"/>
                    </a:ext>
                  </a:extLst>
                </a:gridCol>
                <a:gridCol w="3647500">
                  <a:extLst>
                    <a:ext uri="{9D8B030D-6E8A-4147-A177-3AD203B41FA5}">
                      <a16:colId xmlns:a16="http://schemas.microsoft.com/office/drawing/2014/main" val="2180882156"/>
                    </a:ext>
                  </a:extLst>
                </a:gridCol>
              </a:tblGrid>
              <a:tr h="378946">
                <a:tc>
                  <a:txBody>
                    <a:bodyPr/>
                    <a:lstStyle/>
                    <a:p>
                      <a:r>
                        <a:rPr kumimoji="1" lang="ja-JP" altLang="en-US" sz="1050" dirty="0"/>
                        <a:t>メニュー名</a:t>
                      </a:r>
                      <a:endParaRPr kumimoji="1" lang="en-US" altLang="ja-JP" sz="1050" dirty="0"/>
                    </a:p>
                  </a:txBody>
                  <a:tcPr marL="72000" marR="72000" marT="72000" marB="72000"/>
                </a:tc>
                <a:tc>
                  <a:txBody>
                    <a:bodyPr/>
                    <a:lstStyle/>
                    <a:p>
                      <a:r>
                        <a:rPr lang="ja-JP" altLang="en-US" sz="1050" dirty="0"/>
                        <a:t>スマホ</a:t>
                      </a:r>
                      <a:r>
                        <a:rPr kumimoji="1" lang="ja-JP" altLang="en-US" sz="1050" dirty="0"/>
                        <a:t>・</a:t>
                      </a:r>
                      <a:r>
                        <a:rPr lang="ja-JP" altLang="en-US" sz="1050" dirty="0"/>
                        <a:t>ヘッダー動画</a:t>
                      </a:r>
                      <a:endParaRPr kumimoji="1" lang="ja-JP" altLang="en-US" sz="1050" dirty="0"/>
                    </a:p>
                  </a:txBody>
                  <a:tcPr marL="72000" marR="72000" marT="72000" marB="72000"/>
                </a:tc>
                <a:extLst>
                  <a:ext uri="{0D108BD9-81ED-4DB2-BD59-A6C34878D82A}">
                    <a16:rowId xmlns:a16="http://schemas.microsoft.com/office/drawing/2014/main" val="1853849928"/>
                  </a:ext>
                </a:extLst>
              </a:tr>
              <a:tr h="289201">
                <a:tc>
                  <a:txBody>
                    <a:bodyPr/>
                    <a:lstStyle/>
                    <a:p>
                      <a:r>
                        <a:rPr kumimoji="1" lang="ja-JP" altLang="en-US" sz="1050" dirty="0"/>
                        <a:t>掲載媒体</a:t>
                      </a:r>
                    </a:p>
                  </a:txBody>
                  <a:tcPr marL="72000" marR="72000" marT="72000" marB="36000"/>
                </a:tc>
                <a:tc>
                  <a:txBody>
                    <a:bodyPr/>
                    <a:lstStyle/>
                    <a:p>
                      <a:r>
                        <a:rPr kumimoji="1" lang="ja-JP" altLang="en-US" sz="1050" dirty="0"/>
                        <a:t>日経</a:t>
                      </a:r>
                      <a:r>
                        <a:rPr kumimoji="1" lang="en-US" altLang="ja-JP" sz="1050" dirty="0"/>
                        <a:t>DUAL</a:t>
                      </a:r>
                      <a:endParaRPr kumimoji="1" lang="ja-JP" altLang="en-US" sz="1050" dirty="0"/>
                    </a:p>
                  </a:txBody>
                  <a:tcPr marL="72000" marR="72000" marT="72000" marB="36000"/>
                </a:tc>
                <a:extLst>
                  <a:ext uri="{0D108BD9-81ED-4DB2-BD59-A6C34878D82A}">
                    <a16:rowId xmlns:a16="http://schemas.microsoft.com/office/drawing/2014/main" val="2437112898"/>
                  </a:ext>
                </a:extLst>
              </a:tr>
              <a:tr h="289201">
                <a:tc>
                  <a:txBody>
                    <a:bodyPr/>
                    <a:lstStyle/>
                    <a:p>
                      <a:r>
                        <a:rPr kumimoji="1" lang="ja-JP" altLang="en-US" sz="1050" dirty="0"/>
                        <a:t>掲載面</a:t>
                      </a:r>
                    </a:p>
                  </a:txBody>
                  <a:tcPr marL="72000" marR="72000" marT="72000" marB="36000"/>
                </a:tc>
                <a:tc>
                  <a:txBody>
                    <a:bodyPr/>
                    <a:lstStyle/>
                    <a:p>
                      <a:r>
                        <a:rPr kumimoji="1" lang="en-US" altLang="ja-JP" sz="1050" dirty="0"/>
                        <a:t>SP</a:t>
                      </a:r>
                      <a:r>
                        <a:rPr kumimoji="1" lang="ja-JP" altLang="en-US" sz="1050" dirty="0"/>
                        <a:t>全ページ　</a:t>
                      </a:r>
                      <a:r>
                        <a:rPr kumimoji="1" lang="en-US" altLang="ja-JP" sz="1050" dirty="0"/>
                        <a:t>*</a:t>
                      </a:r>
                      <a:r>
                        <a:rPr kumimoji="1" lang="ja-JP" altLang="en-US" sz="1050" dirty="0"/>
                        <a:t>一部ページを除く</a:t>
                      </a:r>
                    </a:p>
                  </a:txBody>
                  <a:tcPr marL="72000" marR="72000" marT="72000" marB="36000"/>
                </a:tc>
                <a:extLst>
                  <a:ext uri="{0D108BD9-81ED-4DB2-BD59-A6C34878D82A}">
                    <a16:rowId xmlns:a16="http://schemas.microsoft.com/office/drawing/2014/main" val="3853301974"/>
                  </a:ext>
                </a:extLst>
              </a:tr>
              <a:tr h="289201">
                <a:tc>
                  <a:txBody>
                    <a:bodyPr/>
                    <a:lstStyle/>
                    <a:p>
                      <a:r>
                        <a:rPr kumimoji="1" lang="ja-JP" altLang="en-US" sz="1050" dirty="0"/>
                        <a:t>表示形式</a:t>
                      </a:r>
                    </a:p>
                  </a:txBody>
                  <a:tcPr marL="72000" marR="72000" marT="72000" marB="36000"/>
                </a:tc>
                <a:tc>
                  <a:txBody>
                    <a:bodyPr/>
                    <a:lstStyle/>
                    <a:p>
                      <a:r>
                        <a:rPr kumimoji="1" lang="ja-JP" altLang="en-US" sz="1050" dirty="0"/>
                        <a:t>ローテーション</a:t>
                      </a:r>
                    </a:p>
                  </a:txBody>
                  <a:tcPr marL="72000" marR="72000" marT="72000" marB="36000"/>
                </a:tc>
                <a:extLst>
                  <a:ext uri="{0D108BD9-81ED-4DB2-BD59-A6C34878D82A}">
                    <a16:rowId xmlns:a16="http://schemas.microsoft.com/office/drawing/2014/main" val="490476437"/>
                  </a:ext>
                </a:extLst>
              </a:tr>
              <a:tr h="432550">
                <a:tc>
                  <a:txBody>
                    <a:bodyPr/>
                    <a:lstStyle/>
                    <a:p>
                      <a:r>
                        <a:rPr kumimoji="1" lang="ja-JP" altLang="en-US" sz="1050" dirty="0"/>
                        <a:t>原稿規定</a:t>
                      </a:r>
                    </a:p>
                  </a:txBody>
                  <a:tcPr marL="72000" marR="72000" marT="72000" marB="36000"/>
                </a:tc>
                <a:tc>
                  <a:txBody>
                    <a:bodyPr/>
                    <a:lstStyle/>
                    <a:p>
                      <a:r>
                        <a:rPr kumimoji="1" lang="ja-JP" altLang="en-US" sz="900" dirty="0"/>
                        <a:t>サイズ：</a:t>
                      </a:r>
                      <a:r>
                        <a:rPr kumimoji="1" lang="en-US" altLang="ja-JP" sz="900" dirty="0"/>
                        <a:t>640</a:t>
                      </a:r>
                      <a:r>
                        <a:rPr kumimoji="1" lang="ja-JP" altLang="en-US" sz="900" dirty="0" err="1"/>
                        <a:t>ｘ</a:t>
                      </a:r>
                      <a:r>
                        <a:rPr kumimoji="1" lang="en-US" altLang="ja-JP" sz="900" dirty="0"/>
                        <a:t>360</a:t>
                      </a:r>
                      <a:r>
                        <a:rPr kumimoji="1" lang="ja-JP" altLang="en-US" sz="900" dirty="0"/>
                        <a:t>　／</a:t>
                      </a:r>
                      <a:r>
                        <a:rPr kumimoji="1" lang="en-US" altLang="ja-JP" sz="900" dirty="0"/>
                        <a:t>mp4</a:t>
                      </a:r>
                      <a:r>
                        <a:rPr kumimoji="1" lang="ja-JP" altLang="en-US" sz="900" dirty="0"/>
                        <a:t>（</a:t>
                      </a:r>
                      <a:r>
                        <a:rPr kumimoji="1" lang="en-US" altLang="ja-JP" sz="900" dirty="0"/>
                        <a:t>10MB</a:t>
                      </a:r>
                      <a:r>
                        <a:rPr kumimoji="1" lang="ja-JP" altLang="en-US" sz="900" dirty="0"/>
                        <a:t>以内）</a:t>
                      </a:r>
                    </a:p>
                    <a:p>
                      <a:r>
                        <a:rPr kumimoji="1" lang="ja-JP" altLang="en-US" sz="900" dirty="0"/>
                        <a:t>動画の長さ：</a:t>
                      </a:r>
                      <a:r>
                        <a:rPr kumimoji="1" lang="en-US" altLang="ja-JP" sz="900" dirty="0"/>
                        <a:t>15</a:t>
                      </a:r>
                      <a:r>
                        <a:rPr kumimoji="1" lang="ja-JP" altLang="en-US" sz="900" dirty="0"/>
                        <a:t>～</a:t>
                      </a:r>
                      <a:r>
                        <a:rPr kumimoji="1" lang="en-US" altLang="ja-JP" sz="900" dirty="0"/>
                        <a:t>30</a:t>
                      </a:r>
                      <a:r>
                        <a:rPr kumimoji="1" lang="ja-JP" altLang="en-US" sz="900" dirty="0"/>
                        <a:t>秒以内</a:t>
                      </a:r>
                    </a:p>
                  </a:txBody>
                  <a:tcPr marL="72000" marR="72000" marT="72000" marB="36000"/>
                </a:tc>
                <a:extLst>
                  <a:ext uri="{0D108BD9-81ED-4DB2-BD59-A6C34878D82A}">
                    <a16:rowId xmlns:a16="http://schemas.microsoft.com/office/drawing/2014/main" val="2918322274"/>
                  </a:ext>
                </a:extLst>
              </a:tr>
              <a:tr h="289201">
                <a:tc>
                  <a:txBody>
                    <a:bodyPr/>
                    <a:lstStyle/>
                    <a:p>
                      <a:r>
                        <a:rPr kumimoji="1" lang="ja-JP" altLang="en-US" sz="1050" dirty="0"/>
                        <a:t>同時出稿本数</a:t>
                      </a:r>
                    </a:p>
                  </a:txBody>
                  <a:tcPr marL="72000" marR="72000" marT="72000" marB="36000"/>
                </a:tc>
                <a:tc>
                  <a:txBody>
                    <a:bodyPr/>
                    <a:lstStyle/>
                    <a:p>
                      <a:r>
                        <a:rPr kumimoji="1" lang="en-US" altLang="ja-JP" sz="1050" dirty="0"/>
                        <a:t>1</a:t>
                      </a:r>
                      <a:r>
                        <a:rPr kumimoji="1" lang="ja-JP" altLang="en-US" sz="1050" dirty="0"/>
                        <a:t>本</a:t>
                      </a:r>
                    </a:p>
                  </a:txBody>
                  <a:tcPr marL="72000" marR="72000" marT="72000" marB="36000"/>
                </a:tc>
                <a:extLst>
                  <a:ext uri="{0D108BD9-81ED-4DB2-BD59-A6C34878D82A}">
                    <a16:rowId xmlns:a16="http://schemas.microsoft.com/office/drawing/2014/main" val="4285325945"/>
                  </a:ext>
                </a:extLst>
              </a:tr>
              <a:tr h="289201">
                <a:tc>
                  <a:txBody>
                    <a:bodyPr/>
                    <a:lstStyle/>
                    <a:p>
                      <a:r>
                        <a:rPr kumimoji="1" lang="ja-JP" altLang="en-US" sz="1050" dirty="0"/>
                        <a:t>掲載期間</a:t>
                      </a:r>
                    </a:p>
                  </a:txBody>
                  <a:tcPr marL="72000" marR="72000" marT="72000" marB="36000"/>
                </a:tc>
                <a:tc>
                  <a:txBody>
                    <a:bodyPr/>
                    <a:lstStyle/>
                    <a:p>
                      <a:r>
                        <a:rPr kumimoji="1" lang="ja-JP" altLang="en-US" sz="1050" dirty="0"/>
                        <a:t>任意</a:t>
                      </a:r>
                    </a:p>
                  </a:txBody>
                  <a:tcPr marL="72000" marR="72000" marT="72000" marB="36000"/>
                </a:tc>
                <a:extLst>
                  <a:ext uri="{0D108BD9-81ED-4DB2-BD59-A6C34878D82A}">
                    <a16:rowId xmlns:a16="http://schemas.microsoft.com/office/drawing/2014/main" val="711263072"/>
                  </a:ext>
                </a:extLst>
              </a:tr>
              <a:tr h="289201">
                <a:tc>
                  <a:txBody>
                    <a:bodyPr/>
                    <a:lstStyle/>
                    <a:p>
                      <a:r>
                        <a:rPr kumimoji="1" lang="ja-JP" altLang="en-US" sz="1050" dirty="0"/>
                        <a:t>掲載開始日</a:t>
                      </a:r>
                    </a:p>
                  </a:txBody>
                  <a:tcPr marL="72000" marR="72000" marT="72000" marB="36000"/>
                </a:tc>
                <a:tc>
                  <a:txBody>
                    <a:bodyPr/>
                    <a:lstStyle/>
                    <a:p>
                      <a:r>
                        <a:rPr kumimoji="1" lang="ja-JP" altLang="en-US" sz="1050" dirty="0"/>
                        <a:t>任意の営業日</a:t>
                      </a:r>
                    </a:p>
                  </a:txBody>
                  <a:tcPr marL="72000" marR="72000" marT="72000" marB="36000"/>
                </a:tc>
                <a:extLst>
                  <a:ext uri="{0D108BD9-81ED-4DB2-BD59-A6C34878D82A}">
                    <a16:rowId xmlns:a16="http://schemas.microsoft.com/office/drawing/2014/main" val="4187047976"/>
                  </a:ext>
                </a:extLst>
              </a:tr>
              <a:tr h="289201">
                <a:tc>
                  <a:txBody>
                    <a:bodyPr/>
                    <a:lstStyle/>
                    <a:p>
                      <a:r>
                        <a:rPr kumimoji="1" lang="ja-JP" altLang="en-US" sz="1050" dirty="0"/>
                        <a:t>差替規定</a:t>
                      </a:r>
                    </a:p>
                  </a:txBody>
                  <a:tcPr marL="72000" marR="72000" marT="72000" marB="36000"/>
                </a:tc>
                <a:tc>
                  <a:txBody>
                    <a:bodyPr/>
                    <a:lstStyle/>
                    <a:p>
                      <a:r>
                        <a:rPr kumimoji="1" lang="ja-JP" altLang="en-US" sz="1050" dirty="0"/>
                        <a:t>差替不可</a:t>
                      </a:r>
                    </a:p>
                  </a:txBody>
                  <a:tcPr marL="72000" marR="72000" marT="72000" marB="36000"/>
                </a:tc>
                <a:extLst>
                  <a:ext uri="{0D108BD9-81ED-4DB2-BD59-A6C34878D82A}">
                    <a16:rowId xmlns:a16="http://schemas.microsoft.com/office/drawing/2014/main" val="3902382561"/>
                  </a:ext>
                </a:extLst>
              </a:tr>
              <a:tr h="289201">
                <a:tc>
                  <a:txBody>
                    <a:bodyPr/>
                    <a:lstStyle/>
                    <a:p>
                      <a:r>
                        <a:rPr kumimoji="1" lang="ja-JP" altLang="en-US" sz="1050" dirty="0"/>
                        <a:t>保証形態</a:t>
                      </a:r>
                    </a:p>
                  </a:txBody>
                  <a:tcPr marL="72000" marR="72000" marT="72000" marB="36000"/>
                </a:tc>
                <a:tc>
                  <a:txBody>
                    <a:bodyPr/>
                    <a:lstStyle/>
                    <a:p>
                      <a:r>
                        <a:rPr kumimoji="1" lang="ja-JP" altLang="en-US" sz="1050" dirty="0"/>
                        <a:t>インプレッション保証</a:t>
                      </a:r>
                    </a:p>
                  </a:txBody>
                  <a:tcPr marL="72000" marR="72000" marT="72000" marB="36000"/>
                </a:tc>
                <a:extLst>
                  <a:ext uri="{0D108BD9-81ED-4DB2-BD59-A6C34878D82A}">
                    <a16:rowId xmlns:a16="http://schemas.microsoft.com/office/drawing/2014/main" val="3036091506"/>
                  </a:ext>
                </a:extLst>
              </a:tr>
              <a:tr h="289201">
                <a:tc>
                  <a:txBody>
                    <a:bodyPr/>
                    <a:lstStyle/>
                    <a:p>
                      <a:r>
                        <a:rPr kumimoji="1" lang="ja-JP" altLang="en-US" sz="1050" dirty="0"/>
                        <a:t>料金（グロス）</a:t>
                      </a:r>
                    </a:p>
                  </a:txBody>
                  <a:tcPr marL="72000" marR="72000" marT="72000" marB="36000"/>
                </a:tc>
                <a:tc>
                  <a:txBody>
                    <a:bodyPr/>
                    <a:lstStyle/>
                    <a:p>
                      <a:r>
                        <a:rPr kumimoji="1" lang="ja-JP" altLang="en-US" sz="1050" dirty="0"/>
                        <a:t>￥</a:t>
                      </a:r>
                      <a:r>
                        <a:rPr kumimoji="1" lang="en-US" altLang="ja-JP" sz="1050" dirty="0"/>
                        <a:t>5.0</a:t>
                      </a:r>
                      <a:r>
                        <a:rPr kumimoji="1" lang="ja-JP" altLang="en-US" sz="1050" dirty="0"/>
                        <a:t>／</a:t>
                      </a:r>
                      <a:r>
                        <a:rPr kumimoji="1" lang="en-US" altLang="ja-JP" sz="1050" dirty="0"/>
                        <a:t>imp</a:t>
                      </a:r>
                      <a:endParaRPr kumimoji="1" lang="ja-JP" altLang="en-US" sz="1050" dirty="0"/>
                    </a:p>
                  </a:txBody>
                  <a:tcPr marL="72000" marR="72000" marT="72000" marB="36000"/>
                </a:tc>
                <a:extLst>
                  <a:ext uri="{0D108BD9-81ED-4DB2-BD59-A6C34878D82A}">
                    <a16:rowId xmlns:a16="http://schemas.microsoft.com/office/drawing/2014/main" val="3857387276"/>
                  </a:ext>
                </a:extLst>
              </a:tr>
              <a:tr h="359011">
                <a:tc>
                  <a:txBody>
                    <a:bodyPr/>
                    <a:lstStyle/>
                    <a:p>
                      <a:r>
                        <a:rPr kumimoji="1" lang="ja-JP" altLang="en-US" sz="1050" dirty="0"/>
                        <a:t>入稿〆切</a:t>
                      </a:r>
                    </a:p>
                  </a:txBody>
                  <a:tcPr marL="72000" marR="72000" marT="72000" marB="36000"/>
                </a:tc>
                <a:tc>
                  <a:txBody>
                    <a:bodyPr/>
                    <a:lstStyle/>
                    <a:p>
                      <a:pPr marL="0" indent="0">
                        <a:lnSpc>
                          <a:spcPct val="150000"/>
                        </a:lnSpc>
                        <a:buFont typeface="Yu Gothic" panose="020B0400000000000000" pitchFamily="50" charset="-128"/>
                        <a:buNone/>
                      </a:pPr>
                      <a:r>
                        <a:rPr kumimoji="1" lang="en-US" altLang="ja-JP" sz="1050" dirty="0"/>
                        <a:t>10</a:t>
                      </a:r>
                      <a:r>
                        <a:rPr kumimoji="1" lang="ja-JP" altLang="en-US" sz="1050" dirty="0"/>
                        <a:t>営業日前</a:t>
                      </a:r>
                    </a:p>
                  </a:txBody>
                  <a:tcPr marL="72000" marR="72000" marT="72000" marB="36000"/>
                </a:tc>
                <a:extLst>
                  <a:ext uri="{0D108BD9-81ED-4DB2-BD59-A6C34878D82A}">
                    <a16:rowId xmlns:a16="http://schemas.microsoft.com/office/drawing/2014/main" val="486803579"/>
                  </a:ext>
                </a:extLst>
              </a:tr>
              <a:tr h="697614">
                <a:tc>
                  <a:txBody>
                    <a:bodyPr/>
                    <a:lstStyle/>
                    <a:p>
                      <a:r>
                        <a:rPr kumimoji="1" lang="ja-JP" altLang="en-US" sz="1050" dirty="0"/>
                        <a:t>備考</a:t>
                      </a:r>
                    </a:p>
                  </a:txBody>
                  <a:tcPr marL="72000" marR="72000" marT="72000" marB="36000"/>
                </a:tc>
                <a:tc>
                  <a:txBody>
                    <a:bodyPr/>
                    <a:lstStyle/>
                    <a:p>
                      <a:pPr marL="171450" marR="0" lvl="0" indent="-171450" algn="l" defTabSz="914400" rtl="0" eaLnBrk="1" fontAlgn="auto" latinLnBrk="0" hangingPunct="1">
                        <a:lnSpc>
                          <a:spcPct val="100000"/>
                        </a:lnSpc>
                        <a:spcBef>
                          <a:spcPts val="0"/>
                        </a:spcBef>
                        <a:spcAft>
                          <a:spcPts val="0"/>
                        </a:spcAft>
                        <a:buClrTx/>
                        <a:buSzTx/>
                        <a:buFont typeface="Yu Gothic" panose="020B0400000000000000" pitchFamily="50" charset="-128"/>
                        <a:buChar char="※"/>
                        <a:tabLst/>
                        <a:defRPr/>
                      </a:pPr>
                      <a:r>
                        <a:rPr lang="ja-JP" altLang="en-US" sz="800" dirty="0"/>
                        <a:t>フリークエンシーコントロールあり</a:t>
                      </a:r>
                      <a:endParaRPr lang="en-US" altLang="ja-JP" sz="800" dirty="0"/>
                    </a:p>
                    <a:p>
                      <a:pPr marL="171450" marR="0" lvl="0" indent="-171450" algn="l" defTabSz="914400" rtl="0" eaLnBrk="1" fontAlgn="auto" latinLnBrk="0" hangingPunct="1">
                        <a:lnSpc>
                          <a:spcPct val="100000"/>
                        </a:lnSpc>
                        <a:spcBef>
                          <a:spcPts val="0"/>
                        </a:spcBef>
                        <a:spcAft>
                          <a:spcPts val="0"/>
                        </a:spcAft>
                        <a:buClrTx/>
                        <a:buSzTx/>
                        <a:buFont typeface="Yu Gothic" panose="020B0400000000000000" pitchFamily="50" charset="-128"/>
                        <a:buChar char="※"/>
                        <a:tabLst/>
                        <a:defRPr/>
                      </a:pPr>
                      <a:r>
                        <a:rPr lang="ja-JP" altLang="en-US" sz="800" dirty="0"/>
                        <a:t>料金には別途消費税がかかります。</a:t>
                      </a:r>
                      <a:endParaRPr lang="en-US" altLang="ja-JP" sz="800" dirty="0"/>
                    </a:p>
                    <a:p>
                      <a:pPr marL="171450" indent="-171450">
                        <a:lnSpc>
                          <a:spcPct val="100000"/>
                        </a:lnSpc>
                        <a:buFont typeface="Yu Gothic" panose="020B0400000000000000" pitchFamily="50" charset="-128"/>
                        <a:buChar char="※"/>
                      </a:pPr>
                      <a:r>
                        <a:rPr lang="ja-JP" altLang="en-US" sz="800" dirty="0"/>
                        <a:t>料金、枠数、仕様等は、予告なく変更する場合がございます。</a:t>
                      </a:r>
                      <a:endParaRPr lang="en-US" altLang="ja-JP" sz="800" dirty="0"/>
                    </a:p>
                    <a:p>
                      <a:pPr marL="171450" indent="-171450">
                        <a:lnSpc>
                          <a:spcPct val="100000"/>
                        </a:lnSpc>
                        <a:buFont typeface="Yu Gothic" panose="020B0400000000000000" pitchFamily="50" charset="-128"/>
                        <a:buChar char="※"/>
                      </a:pPr>
                      <a:r>
                        <a:rPr lang="ja-JP" altLang="en-US" sz="800" dirty="0"/>
                        <a:t>申込み、入稿については別途資料でご確認ください。</a:t>
                      </a:r>
                      <a:endParaRPr kumimoji="1" lang="en-US" altLang="ja-JP" sz="800" dirty="0"/>
                    </a:p>
                  </a:txBody>
                  <a:tcPr marL="72000" marR="72000" marT="72000" marB="36000"/>
                </a:tc>
                <a:extLst>
                  <a:ext uri="{0D108BD9-81ED-4DB2-BD59-A6C34878D82A}">
                    <a16:rowId xmlns:a16="http://schemas.microsoft.com/office/drawing/2014/main" val="160517368"/>
                  </a:ext>
                </a:extLst>
              </a:tr>
            </a:tbl>
          </a:graphicData>
        </a:graphic>
      </p:graphicFrame>
      <p:grpSp>
        <p:nvGrpSpPr>
          <p:cNvPr id="8" name="グループ化 7">
            <a:extLst>
              <a:ext uri="{FF2B5EF4-FFF2-40B4-BE49-F238E27FC236}">
                <a16:creationId xmlns:a16="http://schemas.microsoft.com/office/drawing/2014/main" id="{37D6BC4A-2997-4A8E-890C-540DB1AB8DAD}"/>
              </a:ext>
            </a:extLst>
          </p:cNvPr>
          <p:cNvGrpSpPr/>
          <p:nvPr/>
        </p:nvGrpSpPr>
        <p:grpSpPr>
          <a:xfrm>
            <a:off x="2562595" y="2204032"/>
            <a:ext cx="1812240" cy="3417083"/>
            <a:chOff x="2562595" y="2204032"/>
            <a:chExt cx="1793850" cy="3382407"/>
          </a:xfrm>
        </p:grpSpPr>
        <p:grpSp>
          <p:nvGrpSpPr>
            <p:cNvPr id="7" name="グループ化 6">
              <a:extLst>
                <a:ext uri="{FF2B5EF4-FFF2-40B4-BE49-F238E27FC236}">
                  <a16:creationId xmlns:a16="http://schemas.microsoft.com/office/drawing/2014/main" id="{820DC48C-3E29-45DD-927E-1C40AF3D81C8}"/>
                </a:ext>
              </a:extLst>
            </p:cNvPr>
            <p:cNvGrpSpPr/>
            <p:nvPr/>
          </p:nvGrpSpPr>
          <p:grpSpPr>
            <a:xfrm>
              <a:off x="2562595" y="2204032"/>
              <a:ext cx="1793850" cy="3382407"/>
              <a:chOff x="2562595" y="2204032"/>
              <a:chExt cx="1793850" cy="3382407"/>
            </a:xfrm>
          </p:grpSpPr>
          <p:grpSp>
            <p:nvGrpSpPr>
              <p:cNvPr id="59" name="グループ化 58">
                <a:extLst>
                  <a:ext uri="{FF2B5EF4-FFF2-40B4-BE49-F238E27FC236}">
                    <a16:creationId xmlns:a16="http://schemas.microsoft.com/office/drawing/2014/main" id="{EEE38CB2-4468-454A-ACE2-C0F42143AEAC}"/>
                  </a:ext>
                </a:extLst>
              </p:cNvPr>
              <p:cNvGrpSpPr/>
              <p:nvPr/>
            </p:nvGrpSpPr>
            <p:grpSpPr>
              <a:xfrm>
                <a:off x="2562595" y="2204032"/>
                <a:ext cx="1793850" cy="3382407"/>
                <a:chOff x="337005" y="920333"/>
                <a:chExt cx="2094251" cy="3948828"/>
              </a:xfrm>
            </p:grpSpPr>
            <p:grpSp>
              <p:nvGrpSpPr>
                <p:cNvPr id="61" name="グループ化 60">
                  <a:extLst>
                    <a:ext uri="{FF2B5EF4-FFF2-40B4-BE49-F238E27FC236}">
                      <a16:creationId xmlns:a16="http://schemas.microsoft.com/office/drawing/2014/main" id="{F2BFDD49-849F-47B5-875A-1B0D424156E4}"/>
                    </a:ext>
                  </a:extLst>
                </p:cNvPr>
                <p:cNvGrpSpPr/>
                <p:nvPr/>
              </p:nvGrpSpPr>
              <p:grpSpPr>
                <a:xfrm>
                  <a:off x="337005" y="920333"/>
                  <a:ext cx="2094251" cy="3948828"/>
                  <a:chOff x="337005" y="920333"/>
                  <a:chExt cx="2094251" cy="3948828"/>
                </a:xfrm>
              </p:grpSpPr>
              <p:sp>
                <p:nvSpPr>
                  <p:cNvPr id="63" name="四角形: 角を丸くする 62">
                    <a:extLst>
                      <a:ext uri="{FF2B5EF4-FFF2-40B4-BE49-F238E27FC236}">
                        <a16:creationId xmlns:a16="http://schemas.microsoft.com/office/drawing/2014/main" id="{5A93B43F-85FF-4424-A725-AB62F8E36475}"/>
                      </a:ext>
                    </a:extLst>
                  </p:cNvPr>
                  <p:cNvSpPr/>
                  <p:nvPr/>
                </p:nvSpPr>
                <p:spPr>
                  <a:xfrm>
                    <a:off x="337005" y="920333"/>
                    <a:ext cx="2094251" cy="3948828"/>
                  </a:xfrm>
                  <a:prstGeom prst="roundRect">
                    <a:avLst>
                      <a:gd name="adj" fmla="val 8841"/>
                    </a:avLst>
                  </a:prstGeom>
                  <a:solidFill>
                    <a:schemeClr val="bg1">
                      <a:lumMod val="6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64" name="楕円 63">
                    <a:extLst>
                      <a:ext uri="{FF2B5EF4-FFF2-40B4-BE49-F238E27FC236}">
                        <a16:creationId xmlns:a16="http://schemas.microsoft.com/office/drawing/2014/main" id="{90F094BC-3B09-4B10-9F25-651D02CB75BD}"/>
                      </a:ext>
                    </a:extLst>
                  </p:cNvPr>
                  <p:cNvSpPr/>
                  <p:nvPr/>
                </p:nvSpPr>
                <p:spPr>
                  <a:xfrm>
                    <a:off x="1208584" y="4402761"/>
                    <a:ext cx="360040" cy="360040"/>
                  </a:xfrm>
                  <a:prstGeom prst="ellipse">
                    <a:avLst/>
                  </a:prstGeom>
                  <a:solidFill>
                    <a:schemeClr val="bg1">
                      <a:lumMod val="5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grpSp>
            <p:pic>
              <p:nvPicPr>
                <p:cNvPr id="62" name="図 61">
                  <a:extLst>
                    <a:ext uri="{FF2B5EF4-FFF2-40B4-BE49-F238E27FC236}">
                      <a16:creationId xmlns:a16="http://schemas.microsoft.com/office/drawing/2014/main" id="{FCEE5086-52B7-480A-B764-208F4657266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12789" y="1196752"/>
                  <a:ext cx="1742681" cy="3099650"/>
                </a:xfrm>
                <a:prstGeom prst="rect">
                  <a:avLst/>
                </a:prstGeom>
              </p:spPr>
            </p:pic>
          </p:grpSp>
          <p:pic>
            <p:nvPicPr>
              <p:cNvPr id="33" name="図 32">
                <a:extLst>
                  <a:ext uri="{FF2B5EF4-FFF2-40B4-BE49-F238E27FC236}">
                    <a16:creationId xmlns:a16="http://schemas.microsoft.com/office/drawing/2014/main" id="{5CD7BEF0-8D97-4CE2-8876-FFCCADC0615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477"/>
              <a:stretch/>
            </p:blipFill>
            <p:spPr>
              <a:xfrm>
                <a:off x="2716028" y="2440362"/>
                <a:ext cx="1489838" cy="2669387"/>
              </a:xfrm>
              <a:prstGeom prst="rect">
                <a:avLst/>
              </a:prstGeom>
            </p:spPr>
          </p:pic>
        </p:grpSp>
        <p:pic>
          <p:nvPicPr>
            <p:cNvPr id="58" name="図 57">
              <a:extLst>
                <a:ext uri="{FF2B5EF4-FFF2-40B4-BE49-F238E27FC236}">
                  <a16:creationId xmlns:a16="http://schemas.microsoft.com/office/drawing/2014/main" id="{BA86643B-818B-476B-811E-381AE6EC075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13157" y="2444590"/>
              <a:ext cx="1492710" cy="224901"/>
            </a:xfrm>
            <a:prstGeom prst="rect">
              <a:avLst/>
            </a:prstGeom>
          </p:spPr>
        </p:pic>
        <p:grpSp>
          <p:nvGrpSpPr>
            <p:cNvPr id="45" name="グループ化 44">
              <a:extLst>
                <a:ext uri="{FF2B5EF4-FFF2-40B4-BE49-F238E27FC236}">
                  <a16:creationId xmlns:a16="http://schemas.microsoft.com/office/drawing/2014/main" id="{F1969611-4C25-402A-A57A-AE037FB870C7}"/>
                </a:ext>
              </a:extLst>
            </p:cNvPr>
            <p:cNvGrpSpPr/>
            <p:nvPr/>
          </p:nvGrpSpPr>
          <p:grpSpPr>
            <a:xfrm>
              <a:off x="2713157" y="2672477"/>
              <a:ext cx="1492709" cy="864000"/>
              <a:chOff x="2733652" y="2673882"/>
              <a:chExt cx="1492709" cy="864000"/>
            </a:xfrm>
          </p:grpSpPr>
          <p:sp>
            <p:nvSpPr>
              <p:cNvPr id="42" name="正方形/長方形 41">
                <a:extLst>
                  <a:ext uri="{FF2B5EF4-FFF2-40B4-BE49-F238E27FC236}">
                    <a16:creationId xmlns:a16="http://schemas.microsoft.com/office/drawing/2014/main" id="{017896CA-2CAC-4E93-96A6-18B3D5E70460}"/>
                  </a:ext>
                </a:extLst>
              </p:cNvPr>
              <p:cNvSpPr/>
              <p:nvPr/>
            </p:nvSpPr>
            <p:spPr>
              <a:xfrm>
                <a:off x="2733652" y="2673882"/>
                <a:ext cx="1492709" cy="864000"/>
              </a:xfrm>
              <a:prstGeom prst="rect">
                <a:avLst/>
              </a:prstGeom>
              <a:solidFill>
                <a:srgbClr val="FF000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44" name="乗算記号 43">
                <a:extLst>
                  <a:ext uri="{FF2B5EF4-FFF2-40B4-BE49-F238E27FC236}">
                    <a16:creationId xmlns:a16="http://schemas.microsoft.com/office/drawing/2014/main" id="{A79B2E86-BFF3-490D-A9B2-FC0FFA542F6B}"/>
                  </a:ext>
                </a:extLst>
              </p:cNvPr>
              <p:cNvSpPr/>
              <p:nvPr/>
            </p:nvSpPr>
            <p:spPr>
              <a:xfrm>
                <a:off x="4066900" y="2679991"/>
                <a:ext cx="159461" cy="159461"/>
              </a:xfrm>
              <a:prstGeom prst="mathMultiply">
                <a:avLst>
                  <a:gd name="adj1" fmla="val 8665"/>
                </a:avLst>
              </a:prstGeom>
              <a:solidFill>
                <a:schemeClr val="bg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grpSp>
      </p:grpSp>
      <p:sp>
        <p:nvSpPr>
          <p:cNvPr id="3" name="スライド番号プレースホルダー 2">
            <a:extLst>
              <a:ext uri="{FF2B5EF4-FFF2-40B4-BE49-F238E27FC236}">
                <a16:creationId xmlns:a16="http://schemas.microsoft.com/office/drawing/2014/main" id="{BDAB617B-2AA4-4E9E-BCB1-EC6ED3E5B63A}"/>
              </a:ext>
            </a:extLst>
          </p:cNvPr>
          <p:cNvSpPr>
            <a:spLocks noGrp="1"/>
          </p:cNvSpPr>
          <p:nvPr>
            <p:ph type="sldNum" sz="quarter" idx="12"/>
          </p:nvPr>
        </p:nvSpPr>
        <p:spPr/>
        <p:txBody>
          <a:bodyPr/>
          <a:lstStyle/>
          <a:p>
            <a:fld id="{5EE0A3BD-3DA5-4991-ABDC-D838213B01CE}" type="slidenum">
              <a:rPr kumimoji="1" lang="ja-JP" altLang="en-US" smtClean="0"/>
              <a:t>16</a:t>
            </a:fld>
            <a:endParaRPr kumimoji="1" lang="ja-JP" altLang="en-US"/>
          </a:p>
        </p:txBody>
      </p:sp>
      <p:grpSp>
        <p:nvGrpSpPr>
          <p:cNvPr id="36" name="グループ化 35">
            <a:extLst>
              <a:ext uri="{FF2B5EF4-FFF2-40B4-BE49-F238E27FC236}">
                <a16:creationId xmlns:a16="http://schemas.microsoft.com/office/drawing/2014/main" id="{576A78D6-8742-445B-877B-F427B9EA24D5}"/>
              </a:ext>
            </a:extLst>
          </p:cNvPr>
          <p:cNvGrpSpPr/>
          <p:nvPr/>
        </p:nvGrpSpPr>
        <p:grpSpPr>
          <a:xfrm>
            <a:off x="470109" y="1015234"/>
            <a:ext cx="8965782" cy="613566"/>
            <a:chOff x="470109" y="1015234"/>
            <a:chExt cx="8965782" cy="613566"/>
          </a:xfrm>
        </p:grpSpPr>
        <p:sp>
          <p:nvSpPr>
            <p:cNvPr id="38" name="テキスト ボックス 37">
              <a:extLst>
                <a:ext uri="{FF2B5EF4-FFF2-40B4-BE49-F238E27FC236}">
                  <a16:creationId xmlns:a16="http://schemas.microsoft.com/office/drawing/2014/main" id="{F1664D6F-9978-4785-A988-B2E9DBF20440}"/>
                </a:ext>
              </a:extLst>
            </p:cNvPr>
            <p:cNvSpPr txBox="1"/>
            <p:nvPr/>
          </p:nvSpPr>
          <p:spPr>
            <a:xfrm>
              <a:off x="470109" y="1015234"/>
              <a:ext cx="8965782" cy="613566"/>
            </a:xfrm>
            <a:prstGeom prst="rect">
              <a:avLst/>
            </a:prstGeom>
            <a:noFill/>
          </p:spPr>
          <p:txBody>
            <a:bodyPr wrap="square" lIns="0" tIns="0" rIns="0" bIns="0" rtlCol="0">
              <a:spAutoFit/>
            </a:bodyPr>
            <a:lstStyle/>
            <a:p>
              <a:pPr algn="ctr">
                <a:lnSpc>
                  <a:spcPct val="150000"/>
                </a:lnSpc>
              </a:pPr>
              <a:r>
                <a:rPr kumimoji="1" lang="ja-JP" altLang="en-US" sz="1400" b="1" dirty="0"/>
                <a:t>スマートフォンのファーストビューに動画を配信。スクロール追随型で高い完視聴率が期待できます</a:t>
              </a:r>
            </a:p>
            <a:p>
              <a:pPr algn="ctr">
                <a:lnSpc>
                  <a:spcPct val="150000"/>
                </a:lnSpc>
              </a:pPr>
              <a:r>
                <a:rPr kumimoji="1" lang="ja-JP" altLang="en-US" sz="1400" b="1" dirty="0"/>
                <a:t>メッセージ性の高いブランディング、認知率向上を目的とするキャンペーンにご活用ください</a:t>
              </a:r>
            </a:p>
          </p:txBody>
        </p:sp>
        <p:sp>
          <p:nvSpPr>
            <p:cNvPr id="39" name="大かっこ 38">
              <a:extLst>
                <a:ext uri="{FF2B5EF4-FFF2-40B4-BE49-F238E27FC236}">
                  <a16:creationId xmlns:a16="http://schemas.microsoft.com/office/drawing/2014/main" id="{59CFB781-D084-48AF-BEDC-69082F1E6B62}"/>
                </a:ext>
              </a:extLst>
            </p:cNvPr>
            <p:cNvSpPr/>
            <p:nvPr/>
          </p:nvSpPr>
          <p:spPr>
            <a:xfrm>
              <a:off x="470109" y="1052736"/>
              <a:ext cx="8965782" cy="541558"/>
            </a:xfrm>
            <a:prstGeom prst="bracketPair">
              <a:avLst>
                <a:gd name="adj" fmla="val 13323"/>
              </a:avLst>
            </a:prstGeom>
            <a:ln w="76200">
              <a:solidFill>
                <a:schemeClr val="accent2">
                  <a:lumMod val="40000"/>
                  <a:lumOff val="60000"/>
                </a:schemeClr>
              </a:solidFill>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400"/>
            </a:p>
          </p:txBody>
        </p:sp>
      </p:grpSp>
      <p:sp>
        <p:nvSpPr>
          <p:cNvPr id="5" name="フッター プレースホルダー 4">
            <a:extLst>
              <a:ext uri="{FF2B5EF4-FFF2-40B4-BE49-F238E27FC236}">
                <a16:creationId xmlns:a16="http://schemas.microsoft.com/office/drawing/2014/main" id="{73573CCD-D254-4013-8B8E-5F67838225BB}"/>
              </a:ext>
            </a:extLst>
          </p:cNvPr>
          <p:cNvSpPr>
            <a:spLocks noGrp="1"/>
          </p:cNvSpPr>
          <p:nvPr>
            <p:ph type="ftr" sz="quarter" idx="11"/>
          </p:nvPr>
        </p:nvSpPr>
        <p:spPr/>
        <p:txBody>
          <a:bodyPr/>
          <a:lstStyle/>
          <a:p>
            <a:r>
              <a:rPr kumimoji="1" lang="en-US" altLang="ja-JP" dirty="0"/>
              <a:t>Copyright© 2020 Nikkei Business </a:t>
            </a:r>
            <a:r>
              <a:rPr kumimoji="1" lang="en-US" altLang="ja-JP" dirty="0" err="1"/>
              <a:t>Publications,Inc</a:t>
            </a:r>
            <a:r>
              <a:rPr kumimoji="1" lang="en-US" altLang="ja-JP" dirty="0"/>
              <a:t>. All rights reserved.</a:t>
            </a:r>
            <a:endParaRPr kumimoji="1" lang="ja-JP" altLang="en-US" dirty="0"/>
          </a:p>
        </p:txBody>
      </p:sp>
    </p:spTree>
    <p:extLst>
      <p:ext uri="{BB962C8B-B14F-4D97-AF65-F5344CB8AC3E}">
        <p14:creationId xmlns:p14="http://schemas.microsoft.com/office/powerpoint/2010/main" val="3390277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グループ化 24">
            <a:extLst>
              <a:ext uri="{FF2B5EF4-FFF2-40B4-BE49-F238E27FC236}">
                <a16:creationId xmlns:a16="http://schemas.microsoft.com/office/drawing/2014/main" id="{EB729C38-19E4-4BBF-AB22-9F386E3DE232}"/>
              </a:ext>
            </a:extLst>
          </p:cNvPr>
          <p:cNvGrpSpPr/>
          <p:nvPr/>
        </p:nvGrpSpPr>
        <p:grpSpPr>
          <a:xfrm>
            <a:off x="2089175" y="1844824"/>
            <a:ext cx="2417303" cy="4450599"/>
            <a:chOff x="2089175" y="1844824"/>
            <a:chExt cx="2417303" cy="4450599"/>
          </a:xfrm>
        </p:grpSpPr>
        <p:sp>
          <p:nvSpPr>
            <p:cNvPr id="28" name="正方形/長方形 27">
              <a:extLst>
                <a:ext uri="{FF2B5EF4-FFF2-40B4-BE49-F238E27FC236}">
                  <a16:creationId xmlns:a16="http://schemas.microsoft.com/office/drawing/2014/main" id="{38FAC805-CCF0-47D7-9D78-525F16A665CD}"/>
                </a:ext>
              </a:extLst>
            </p:cNvPr>
            <p:cNvSpPr/>
            <p:nvPr/>
          </p:nvSpPr>
          <p:spPr>
            <a:xfrm>
              <a:off x="2089175" y="1844824"/>
              <a:ext cx="2417303" cy="4450599"/>
            </a:xfrm>
            <a:prstGeom prst="rect">
              <a:avLst/>
            </a:prstGeom>
            <a:solidFill>
              <a:schemeClr val="bg1">
                <a:lumMod val="6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pic>
          <p:nvPicPr>
            <p:cNvPr id="24" name="図 23">
              <a:extLst>
                <a:ext uri="{FF2B5EF4-FFF2-40B4-BE49-F238E27FC236}">
                  <a16:creationId xmlns:a16="http://schemas.microsoft.com/office/drawing/2014/main" id="{8F060F39-1E54-41CE-9691-216DEFA7FCC2}"/>
                </a:ext>
              </a:extLst>
            </p:cNvPr>
            <p:cNvPicPr>
              <a:picLocks noChangeAspect="1"/>
            </p:cNvPicPr>
            <p:nvPr/>
          </p:nvPicPr>
          <p:blipFill rotWithShape="1">
            <a:blip r:embed="rId3">
              <a:extLst>
                <a:ext uri="{28A0092B-C50C-407E-A947-70E740481C1C}">
                  <a14:useLocalDpi xmlns:a14="http://schemas.microsoft.com/office/drawing/2010/main" val="0"/>
                </a:ext>
              </a:extLst>
            </a:blip>
            <a:srcRect t="1" b="21896"/>
            <a:stretch/>
          </p:blipFill>
          <p:spPr>
            <a:xfrm>
              <a:off x="2184015" y="1951110"/>
              <a:ext cx="2231116" cy="4344313"/>
            </a:xfrm>
            <a:prstGeom prst="rect">
              <a:avLst/>
            </a:prstGeom>
          </p:spPr>
        </p:pic>
      </p:grpSp>
      <p:grpSp>
        <p:nvGrpSpPr>
          <p:cNvPr id="14" name="グループ化 13">
            <a:extLst>
              <a:ext uri="{FF2B5EF4-FFF2-40B4-BE49-F238E27FC236}">
                <a16:creationId xmlns:a16="http://schemas.microsoft.com/office/drawing/2014/main" id="{A59D2F10-7287-4C0C-80C4-F84A1A508735}"/>
              </a:ext>
            </a:extLst>
          </p:cNvPr>
          <p:cNvGrpSpPr/>
          <p:nvPr/>
        </p:nvGrpSpPr>
        <p:grpSpPr>
          <a:xfrm>
            <a:off x="300367" y="1844824"/>
            <a:ext cx="1527570" cy="2880320"/>
            <a:chOff x="300367" y="1844824"/>
            <a:chExt cx="1527570" cy="2880320"/>
          </a:xfrm>
        </p:grpSpPr>
        <p:grpSp>
          <p:nvGrpSpPr>
            <p:cNvPr id="31" name="グループ化 30">
              <a:extLst>
                <a:ext uri="{FF2B5EF4-FFF2-40B4-BE49-F238E27FC236}">
                  <a16:creationId xmlns:a16="http://schemas.microsoft.com/office/drawing/2014/main" id="{4A919E22-914D-45FB-BE6F-6A9B03087B7E}"/>
                </a:ext>
              </a:extLst>
            </p:cNvPr>
            <p:cNvGrpSpPr/>
            <p:nvPr/>
          </p:nvGrpSpPr>
          <p:grpSpPr>
            <a:xfrm>
              <a:off x="300367" y="1844824"/>
              <a:ext cx="1527570" cy="2880320"/>
              <a:chOff x="337005" y="920334"/>
              <a:chExt cx="2094252" cy="3948832"/>
            </a:xfrm>
          </p:grpSpPr>
          <p:sp>
            <p:nvSpPr>
              <p:cNvPr id="33" name="四角形: 角を丸くする 32">
                <a:extLst>
                  <a:ext uri="{FF2B5EF4-FFF2-40B4-BE49-F238E27FC236}">
                    <a16:creationId xmlns:a16="http://schemas.microsoft.com/office/drawing/2014/main" id="{F499740F-51CB-4A32-86CD-A0A7766F861D}"/>
                  </a:ext>
                </a:extLst>
              </p:cNvPr>
              <p:cNvSpPr/>
              <p:nvPr/>
            </p:nvSpPr>
            <p:spPr>
              <a:xfrm>
                <a:off x="337005" y="920334"/>
                <a:ext cx="2094252" cy="3948832"/>
              </a:xfrm>
              <a:prstGeom prst="roundRect">
                <a:avLst>
                  <a:gd name="adj" fmla="val 8841"/>
                </a:avLst>
              </a:prstGeom>
              <a:solidFill>
                <a:schemeClr val="bg1">
                  <a:lumMod val="6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43" name="楕円 42">
                <a:extLst>
                  <a:ext uri="{FF2B5EF4-FFF2-40B4-BE49-F238E27FC236}">
                    <a16:creationId xmlns:a16="http://schemas.microsoft.com/office/drawing/2014/main" id="{3043F0B0-9017-4ABD-9738-1560DEF92FBD}"/>
                  </a:ext>
                </a:extLst>
              </p:cNvPr>
              <p:cNvSpPr/>
              <p:nvPr/>
            </p:nvSpPr>
            <p:spPr>
              <a:xfrm>
                <a:off x="1208583" y="4402762"/>
                <a:ext cx="360040" cy="360040"/>
              </a:xfrm>
              <a:prstGeom prst="ellipse">
                <a:avLst/>
              </a:prstGeom>
              <a:solidFill>
                <a:schemeClr val="bg1">
                  <a:lumMod val="5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grpSp>
        <p:pic>
          <p:nvPicPr>
            <p:cNvPr id="6" name="図 5">
              <a:extLst>
                <a:ext uri="{FF2B5EF4-FFF2-40B4-BE49-F238E27FC236}">
                  <a16:creationId xmlns:a16="http://schemas.microsoft.com/office/drawing/2014/main" id="{DA986DB0-6EE7-4515-AF2E-687757226D3E}"/>
                </a:ext>
              </a:extLst>
            </p:cNvPr>
            <p:cNvPicPr>
              <a:picLocks noChangeAspect="1"/>
            </p:cNvPicPr>
            <p:nvPr/>
          </p:nvPicPr>
          <p:blipFill rotWithShape="1">
            <a:blip r:embed="rId4">
              <a:extLst>
                <a:ext uri="{28A0092B-C50C-407E-A947-70E740481C1C}">
                  <a14:useLocalDpi xmlns:a14="http://schemas.microsoft.com/office/drawing/2010/main" val="0"/>
                </a:ext>
              </a:extLst>
            </a:blip>
            <a:srcRect b="29210"/>
            <a:stretch/>
          </p:blipFill>
          <p:spPr>
            <a:xfrm>
              <a:off x="439055" y="2046447"/>
              <a:ext cx="1260662" cy="2260914"/>
            </a:xfrm>
            <a:prstGeom prst="rect">
              <a:avLst/>
            </a:prstGeom>
          </p:spPr>
        </p:pic>
      </p:grpSp>
      <p:sp>
        <p:nvSpPr>
          <p:cNvPr id="2" name="タイトル 1">
            <a:extLst>
              <a:ext uri="{FF2B5EF4-FFF2-40B4-BE49-F238E27FC236}">
                <a16:creationId xmlns:a16="http://schemas.microsoft.com/office/drawing/2014/main" id="{EC918F0F-026C-403C-9EA5-90CB77956E5E}"/>
              </a:ext>
            </a:extLst>
          </p:cNvPr>
          <p:cNvSpPr>
            <a:spLocks noGrp="1"/>
          </p:cNvSpPr>
          <p:nvPr>
            <p:ph type="title"/>
          </p:nvPr>
        </p:nvSpPr>
        <p:spPr/>
        <p:txBody>
          <a:bodyPr/>
          <a:lstStyle/>
          <a:p>
            <a:r>
              <a:rPr lang="ja-JP" altLang="en-US" dirty="0"/>
              <a:t>ディスプレイ広告：プレミアムテキスト</a:t>
            </a:r>
            <a:endParaRPr kumimoji="1" lang="ja-JP" altLang="en-US" dirty="0"/>
          </a:p>
        </p:txBody>
      </p:sp>
      <p:sp>
        <p:nvSpPr>
          <p:cNvPr id="3" name="スライド番号プレースホルダー 2">
            <a:extLst>
              <a:ext uri="{FF2B5EF4-FFF2-40B4-BE49-F238E27FC236}">
                <a16:creationId xmlns:a16="http://schemas.microsoft.com/office/drawing/2014/main" id="{BDAB617B-2AA4-4E9E-BCB1-EC6ED3E5B63A}"/>
              </a:ext>
            </a:extLst>
          </p:cNvPr>
          <p:cNvSpPr>
            <a:spLocks noGrp="1"/>
          </p:cNvSpPr>
          <p:nvPr>
            <p:ph type="sldNum" sz="quarter" idx="12"/>
          </p:nvPr>
        </p:nvSpPr>
        <p:spPr/>
        <p:txBody>
          <a:bodyPr/>
          <a:lstStyle/>
          <a:p>
            <a:fld id="{5EE0A3BD-3DA5-4991-ABDC-D838213B01CE}" type="slidenum">
              <a:rPr kumimoji="1" lang="ja-JP" altLang="en-US" smtClean="0"/>
              <a:t>17</a:t>
            </a:fld>
            <a:endParaRPr kumimoji="1" lang="ja-JP" altLang="en-US"/>
          </a:p>
        </p:txBody>
      </p:sp>
      <p:graphicFrame>
        <p:nvGraphicFramePr>
          <p:cNvPr id="4" name="表 3">
            <a:extLst>
              <a:ext uri="{FF2B5EF4-FFF2-40B4-BE49-F238E27FC236}">
                <a16:creationId xmlns:a16="http://schemas.microsoft.com/office/drawing/2014/main" id="{C45EEFA1-1C00-4BFA-8A7E-E872B05F4A3E}"/>
              </a:ext>
            </a:extLst>
          </p:cNvPr>
          <p:cNvGraphicFramePr>
            <a:graphicFrameLocks noGrp="1"/>
          </p:cNvGraphicFramePr>
          <p:nvPr>
            <p:extLst>
              <p:ext uri="{D42A27DB-BD31-4B8C-83A1-F6EECF244321}">
                <p14:modId xmlns:p14="http://schemas.microsoft.com/office/powerpoint/2010/main" val="259362443"/>
              </p:ext>
            </p:extLst>
          </p:nvPr>
        </p:nvGraphicFramePr>
        <p:xfrm>
          <a:off x="4793370" y="1844824"/>
          <a:ext cx="4812263" cy="3842559"/>
        </p:xfrm>
        <a:graphic>
          <a:graphicData uri="http://schemas.openxmlformats.org/drawingml/2006/table">
            <a:tbl>
              <a:tblPr firstRow="1" bandRow="1">
                <a:tableStyleId>{073A0DAA-6AF3-43AB-8588-CEC1D06C72B9}</a:tableStyleId>
              </a:tblPr>
              <a:tblGrid>
                <a:gridCol w="1164763">
                  <a:extLst>
                    <a:ext uri="{9D8B030D-6E8A-4147-A177-3AD203B41FA5}">
                      <a16:colId xmlns:a16="http://schemas.microsoft.com/office/drawing/2014/main" val="1868210930"/>
                    </a:ext>
                  </a:extLst>
                </a:gridCol>
                <a:gridCol w="3647500">
                  <a:extLst>
                    <a:ext uri="{9D8B030D-6E8A-4147-A177-3AD203B41FA5}">
                      <a16:colId xmlns:a16="http://schemas.microsoft.com/office/drawing/2014/main" val="2180882156"/>
                    </a:ext>
                  </a:extLst>
                </a:gridCol>
              </a:tblGrid>
              <a:tr h="241302">
                <a:tc>
                  <a:txBody>
                    <a:bodyPr/>
                    <a:lstStyle/>
                    <a:p>
                      <a:r>
                        <a:rPr kumimoji="1" lang="ja-JP" altLang="en-US" sz="1050" dirty="0"/>
                        <a:t>メニュー名</a:t>
                      </a:r>
                      <a:endParaRPr kumimoji="1" lang="en-US" altLang="ja-JP" sz="1050" dirty="0"/>
                    </a:p>
                  </a:txBody>
                  <a:tcPr marL="72000" marR="72000" marT="72000" marB="72000"/>
                </a:tc>
                <a:tc>
                  <a:txBody>
                    <a:bodyPr/>
                    <a:lstStyle/>
                    <a:p>
                      <a:r>
                        <a:rPr kumimoji="1" lang="ja-JP" altLang="en-US" sz="1050" dirty="0"/>
                        <a:t>プレミアムテキスト</a:t>
                      </a:r>
                    </a:p>
                  </a:txBody>
                  <a:tcPr marL="72000" marR="72000" marT="72000" marB="72000"/>
                </a:tc>
                <a:extLst>
                  <a:ext uri="{0D108BD9-81ED-4DB2-BD59-A6C34878D82A}">
                    <a16:rowId xmlns:a16="http://schemas.microsoft.com/office/drawing/2014/main" val="1853849928"/>
                  </a:ext>
                </a:extLst>
              </a:tr>
              <a:tr h="241302">
                <a:tc>
                  <a:txBody>
                    <a:bodyPr/>
                    <a:lstStyle/>
                    <a:p>
                      <a:r>
                        <a:rPr kumimoji="1" lang="ja-JP" altLang="en-US" sz="1050" dirty="0"/>
                        <a:t>掲載媒体</a:t>
                      </a:r>
                    </a:p>
                  </a:txBody>
                  <a:tcPr marL="72000" marR="72000" marT="72000" marB="72000"/>
                </a:tc>
                <a:tc>
                  <a:txBody>
                    <a:bodyPr/>
                    <a:lstStyle/>
                    <a:p>
                      <a:r>
                        <a:rPr kumimoji="1" lang="ja-JP" altLang="en-US" sz="1050" dirty="0"/>
                        <a:t>日経</a:t>
                      </a:r>
                      <a:r>
                        <a:rPr kumimoji="1" lang="en-US" altLang="ja-JP" sz="1050" dirty="0"/>
                        <a:t>DUAL</a:t>
                      </a:r>
                      <a:endParaRPr kumimoji="1" lang="ja-JP" altLang="en-US" sz="1050" dirty="0"/>
                    </a:p>
                  </a:txBody>
                  <a:tcPr marL="72000" marR="72000" marT="72000" marB="72000"/>
                </a:tc>
                <a:extLst>
                  <a:ext uri="{0D108BD9-81ED-4DB2-BD59-A6C34878D82A}">
                    <a16:rowId xmlns:a16="http://schemas.microsoft.com/office/drawing/2014/main" val="2437112898"/>
                  </a:ext>
                </a:extLst>
              </a:tr>
              <a:tr h="241302">
                <a:tc>
                  <a:txBody>
                    <a:bodyPr/>
                    <a:lstStyle/>
                    <a:p>
                      <a:r>
                        <a:rPr kumimoji="1" lang="ja-JP" altLang="en-US" sz="1050" dirty="0"/>
                        <a:t>掲載面</a:t>
                      </a:r>
                    </a:p>
                  </a:txBody>
                  <a:tcPr marL="72000" marR="72000" marT="72000" marB="72000"/>
                </a:tc>
                <a:tc>
                  <a:txBody>
                    <a:bodyPr/>
                    <a:lstStyle/>
                    <a:p>
                      <a:r>
                        <a:rPr kumimoji="1" lang="en-US" altLang="ja-JP" sz="1050" dirty="0"/>
                        <a:t>PC</a:t>
                      </a:r>
                      <a:r>
                        <a:rPr kumimoji="1" lang="ja-JP" altLang="en-US" sz="1050" dirty="0"/>
                        <a:t>・</a:t>
                      </a:r>
                      <a:r>
                        <a:rPr kumimoji="1" lang="en-US" altLang="ja-JP" sz="1050" dirty="0"/>
                        <a:t>SP</a:t>
                      </a:r>
                      <a:r>
                        <a:rPr kumimoji="1" lang="ja-JP" altLang="en-US" sz="1050" dirty="0"/>
                        <a:t>全ページ　</a:t>
                      </a:r>
                      <a:r>
                        <a:rPr kumimoji="1" lang="en-US" altLang="ja-JP" sz="1050" dirty="0"/>
                        <a:t>*</a:t>
                      </a:r>
                      <a:r>
                        <a:rPr kumimoji="1" lang="ja-JP" altLang="en-US" sz="1050" dirty="0"/>
                        <a:t>一部ページを除く</a:t>
                      </a:r>
                    </a:p>
                  </a:txBody>
                  <a:tcPr marL="72000" marR="72000" marT="72000" marB="72000"/>
                </a:tc>
                <a:extLst>
                  <a:ext uri="{0D108BD9-81ED-4DB2-BD59-A6C34878D82A}">
                    <a16:rowId xmlns:a16="http://schemas.microsoft.com/office/drawing/2014/main" val="3853301974"/>
                  </a:ext>
                </a:extLst>
              </a:tr>
              <a:tr h="241302">
                <a:tc>
                  <a:txBody>
                    <a:bodyPr/>
                    <a:lstStyle/>
                    <a:p>
                      <a:r>
                        <a:rPr kumimoji="1" lang="ja-JP" altLang="en-US" sz="1050" dirty="0"/>
                        <a:t>表示形式</a:t>
                      </a:r>
                    </a:p>
                  </a:txBody>
                  <a:tcPr marL="72000" marR="72000" marT="72000" marB="72000"/>
                </a:tc>
                <a:tc>
                  <a:txBody>
                    <a:bodyPr/>
                    <a:lstStyle/>
                    <a:p>
                      <a:r>
                        <a:rPr kumimoji="1" lang="ja-JP" altLang="en-US" sz="1050" dirty="0"/>
                        <a:t>ローテーション</a:t>
                      </a:r>
                    </a:p>
                  </a:txBody>
                  <a:tcPr marL="72000" marR="72000" marT="72000" marB="72000"/>
                </a:tc>
                <a:extLst>
                  <a:ext uri="{0D108BD9-81ED-4DB2-BD59-A6C34878D82A}">
                    <a16:rowId xmlns:a16="http://schemas.microsoft.com/office/drawing/2014/main" val="490476437"/>
                  </a:ext>
                </a:extLst>
              </a:tr>
              <a:tr h="170729">
                <a:tc>
                  <a:txBody>
                    <a:bodyPr/>
                    <a:lstStyle/>
                    <a:p>
                      <a:r>
                        <a:rPr kumimoji="1" lang="ja-JP" altLang="en-US" sz="1050" dirty="0"/>
                        <a:t>原稿規定</a:t>
                      </a:r>
                    </a:p>
                  </a:txBody>
                  <a:tcPr marL="72000" marR="72000" marT="72000" marB="72000"/>
                </a:tc>
                <a:tc>
                  <a:txBody>
                    <a:bodyPr/>
                    <a:lstStyle/>
                    <a:p>
                      <a:r>
                        <a:rPr kumimoji="1" lang="zh-CN" altLang="en-US" sz="1000" dirty="0"/>
                        <a:t>全</a:t>
                      </a:r>
                      <a:r>
                        <a:rPr kumimoji="1" lang="ja-JP" altLang="en-US" sz="1000" dirty="0"/>
                        <a:t>・半</a:t>
                      </a:r>
                      <a:r>
                        <a:rPr kumimoji="1" lang="zh-CN" altLang="en-US" sz="1000" dirty="0"/>
                        <a:t>角</a:t>
                      </a:r>
                      <a:r>
                        <a:rPr kumimoji="1" lang="ja-JP" altLang="en-US" sz="1000" dirty="0"/>
                        <a:t>問わず</a:t>
                      </a:r>
                      <a:r>
                        <a:rPr kumimoji="1" lang="en-US" altLang="zh-CN" sz="1000" dirty="0"/>
                        <a:t>30</a:t>
                      </a:r>
                      <a:r>
                        <a:rPr kumimoji="1" lang="zh-CN" altLang="en-US" sz="1000" dirty="0"/>
                        <a:t>文字以内</a:t>
                      </a:r>
                      <a:endParaRPr kumimoji="1" lang="ja-JP" altLang="en-US" sz="1000" dirty="0"/>
                    </a:p>
                  </a:txBody>
                  <a:tcPr marL="72000" marR="72000" marT="72000" marB="72000"/>
                </a:tc>
                <a:extLst>
                  <a:ext uri="{0D108BD9-81ED-4DB2-BD59-A6C34878D82A}">
                    <a16:rowId xmlns:a16="http://schemas.microsoft.com/office/drawing/2014/main" val="2918322274"/>
                  </a:ext>
                </a:extLst>
              </a:tr>
              <a:tr h="241302">
                <a:tc>
                  <a:txBody>
                    <a:bodyPr/>
                    <a:lstStyle/>
                    <a:p>
                      <a:r>
                        <a:rPr kumimoji="1" lang="ja-JP" altLang="en-US" sz="1050" dirty="0"/>
                        <a:t>掲載期間</a:t>
                      </a:r>
                    </a:p>
                  </a:txBody>
                  <a:tcPr marL="72000" marR="72000" marT="72000" marB="72000"/>
                </a:tc>
                <a:tc>
                  <a:txBody>
                    <a:bodyPr/>
                    <a:lstStyle/>
                    <a:p>
                      <a:r>
                        <a:rPr kumimoji="1" lang="ja-JP" altLang="en-US" sz="1050" dirty="0"/>
                        <a:t>任意</a:t>
                      </a:r>
                    </a:p>
                  </a:txBody>
                  <a:tcPr marL="72000" marR="72000" marT="72000" marB="72000"/>
                </a:tc>
                <a:extLst>
                  <a:ext uri="{0D108BD9-81ED-4DB2-BD59-A6C34878D82A}">
                    <a16:rowId xmlns:a16="http://schemas.microsoft.com/office/drawing/2014/main" val="711263072"/>
                  </a:ext>
                </a:extLst>
              </a:tr>
              <a:tr h="241302">
                <a:tc>
                  <a:txBody>
                    <a:bodyPr/>
                    <a:lstStyle/>
                    <a:p>
                      <a:r>
                        <a:rPr kumimoji="1" lang="ja-JP" altLang="en-US" sz="1050" dirty="0"/>
                        <a:t>掲載開始日</a:t>
                      </a:r>
                    </a:p>
                  </a:txBody>
                  <a:tcPr marL="72000" marR="72000" marT="72000" marB="72000"/>
                </a:tc>
                <a:tc>
                  <a:txBody>
                    <a:bodyPr/>
                    <a:lstStyle/>
                    <a:p>
                      <a:r>
                        <a:rPr kumimoji="1" lang="ja-JP" altLang="en-US" sz="1050" dirty="0"/>
                        <a:t>任意の営業日</a:t>
                      </a:r>
                    </a:p>
                  </a:txBody>
                  <a:tcPr marL="72000" marR="72000" marT="72000" marB="72000"/>
                </a:tc>
                <a:extLst>
                  <a:ext uri="{0D108BD9-81ED-4DB2-BD59-A6C34878D82A}">
                    <a16:rowId xmlns:a16="http://schemas.microsoft.com/office/drawing/2014/main" val="4187047976"/>
                  </a:ext>
                </a:extLst>
              </a:tr>
              <a:tr h="241302">
                <a:tc>
                  <a:txBody>
                    <a:bodyPr/>
                    <a:lstStyle/>
                    <a:p>
                      <a:r>
                        <a:rPr kumimoji="1" lang="ja-JP" altLang="en-US" sz="1050" dirty="0"/>
                        <a:t>保証形態</a:t>
                      </a:r>
                    </a:p>
                  </a:txBody>
                  <a:tcPr marL="72000" marR="72000" marT="72000" marB="72000"/>
                </a:tc>
                <a:tc>
                  <a:txBody>
                    <a:bodyPr/>
                    <a:lstStyle/>
                    <a:p>
                      <a:r>
                        <a:rPr kumimoji="1" lang="ja-JP" altLang="en-US" sz="1050" dirty="0"/>
                        <a:t>インプレッション保証</a:t>
                      </a:r>
                    </a:p>
                  </a:txBody>
                  <a:tcPr marL="72000" marR="72000" marT="72000" marB="72000"/>
                </a:tc>
                <a:extLst>
                  <a:ext uri="{0D108BD9-81ED-4DB2-BD59-A6C34878D82A}">
                    <a16:rowId xmlns:a16="http://schemas.microsoft.com/office/drawing/2014/main" val="3036091506"/>
                  </a:ext>
                </a:extLst>
              </a:tr>
              <a:tr h="241302">
                <a:tc>
                  <a:txBody>
                    <a:bodyPr/>
                    <a:lstStyle/>
                    <a:p>
                      <a:r>
                        <a:rPr kumimoji="1" lang="ja-JP" altLang="en-US" sz="1050" dirty="0"/>
                        <a:t>料金（グロス）</a:t>
                      </a:r>
                    </a:p>
                  </a:txBody>
                  <a:tcPr marL="72000" marR="72000" marT="72000" marB="72000"/>
                </a:tc>
                <a:tc>
                  <a:txBody>
                    <a:bodyPr/>
                    <a:lstStyle/>
                    <a:p>
                      <a:r>
                        <a:rPr kumimoji="1" lang="ja-JP" altLang="en-US" sz="1050" dirty="0"/>
                        <a:t>￥</a:t>
                      </a:r>
                      <a:r>
                        <a:rPr kumimoji="1" lang="en-US" altLang="ja-JP" sz="1050" dirty="0"/>
                        <a:t>0.8</a:t>
                      </a:r>
                      <a:r>
                        <a:rPr kumimoji="1" lang="ja-JP" altLang="en-US" sz="1050" dirty="0"/>
                        <a:t>／</a:t>
                      </a:r>
                      <a:r>
                        <a:rPr kumimoji="1" lang="en-US" altLang="ja-JP" sz="1050" dirty="0"/>
                        <a:t>imp</a:t>
                      </a:r>
                      <a:endParaRPr kumimoji="1" lang="ja-JP" altLang="en-US" sz="1050" dirty="0"/>
                    </a:p>
                  </a:txBody>
                  <a:tcPr marL="72000" marR="72000" marT="72000" marB="72000"/>
                </a:tc>
                <a:extLst>
                  <a:ext uri="{0D108BD9-81ED-4DB2-BD59-A6C34878D82A}">
                    <a16:rowId xmlns:a16="http://schemas.microsoft.com/office/drawing/2014/main" val="3857387276"/>
                  </a:ext>
                </a:extLst>
              </a:tr>
              <a:tr h="286733">
                <a:tc>
                  <a:txBody>
                    <a:bodyPr/>
                    <a:lstStyle/>
                    <a:p>
                      <a:r>
                        <a:rPr kumimoji="1" lang="ja-JP" altLang="en-US" sz="1050" dirty="0"/>
                        <a:t>入稿〆切</a:t>
                      </a:r>
                    </a:p>
                  </a:txBody>
                  <a:tcPr marL="72000" marR="72000" marT="72000" marB="72000"/>
                </a:tc>
                <a:tc>
                  <a:txBody>
                    <a:bodyPr/>
                    <a:lstStyle/>
                    <a:p>
                      <a:pPr marL="0" indent="0">
                        <a:lnSpc>
                          <a:spcPct val="150000"/>
                        </a:lnSpc>
                        <a:buFont typeface="Yu Gothic" panose="020B0400000000000000" pitchFamily="50" charset="-128"/>
                        <a:buNone/>
                      </a:pPr>
                      <a:r>
                        <a:rPr kumimoji="1" lang="en-US" altLang="ja-JP" sz="1050" dirty="0"/>
                        <a:t>5</a:t>
                      </a:r>
                      <a:r>
                        <a:rPr kumimoji="1" lang="ja-JP" altLang="en-US" sz="1050" dirty="0"/>
                        <a:t>営業日前</a:t>
                      </a:r>
                    </a:p>
                  </a:txBody>
                  <a:tcPr marL="72000" marR="72000" marT="72000" marB="72000"/>
                </a:tc>
                <a:extLst>
                  <a:ext uri="{0D108BD9-81ED-4DB2-BD59-A6C34878D82A}">
                    <a16:rowId xmlns:a16="http://schemas.microsoft.com/office/drawing/2014/main" val="486803579"/>
                  </a:ext>
                </a:extLst>
              </a:tr>
              <a:tr h="573480">
                <a:tc>
                  <a:txBody>
                    <a:bodyPr/>
                    <a:lstStyle/>
                    <a:p>
                      <a:r>
                        <a:rPr kumimoji="1" lang="ja-JP" altLang="en-US" sz="1050" dirty="0"/>
                        <a:t>備考</a:t>
                      </a:r>
                    </a:p>
                  </a:txBody>
                  <a:tcPr marL="72000" marR="72000" marT="72000" marB="72000"/>
                </a:tc>
                <a:tc>
                  <a:txBody>
                    <a:bodyPr/>
                    <a:lstStyle/>
                    <a:p>
                      <a:pPr marL="171450" indent="-171450">
                        <a:lnSpc>
                          <a:spcPct val="150000"/>
                        </a:lnSpc>
                        <a:buFont typeface="Yu Gothic" panose="020B0400000000000000" pitchFamily="50" charset="-128"/>
                        <a:buChar char="※"/>
                      </a:pPr>
                      <a:r>
                        <a:rPr lang="ja-JP" altLang="en-US" sz="800" dirty="0"/>
                        <a:t>料金には別途消費税がかかります。</a:t>
                      </a:r>
                      <a:endParaRPr lang="en-US" altLang="ja-JP" sz="800" dirty="0"/>
                    </a:p>
                    <a:p>
                      <a:pPr marL="171450" indent="-171450">
                        <a:lnSpc>
                          <a:spcPct val="150000"/>
                        </a:lnSpc>
                        <a:buFont typeface="Yu Gothic" panose="020B0400000000000000" pitchFamily="50" charset="-128"/>
                        <a:buChar char="※"/>
                      </a:pPr>
                      <a:r>
                        <a:rPr lang="ja-JP" altLang="en-US" sz="800" dirty="0"/>
                        <a:t>料金、枠数、仕様等は、予告なく変更する場合がございます。</a:t>
                      </a:r>
                      <a:endParaRPr lang="en-US" altLang="ja-JP" sz="800" dirty="0"/>
                    </a:p>
                    <a:p>
                      <a:pPr marL="171450" indent="-171450">
                        <a:lnSpc>
                          <a:spcPct val="150000"/>
                        </a:lnSpc>
                        <a:buFont typeface="Yu Gothic" panose="020B0400000000000000" pitchFamily="50" charset="-128"/>
                        <a:buChar char="※"/>
                      </a:pPr>
                      <a:r>
                        <a:rPr lang="ja-JP" altLang="en-US" sz="800" dirty="0"/>
                        <a:t>申込み、入稿については別途資料でご確認ください。</a:t>
                      </a:r>
                      <a:endParaRPr kumimoji="1" lang="en-US" altLang="ja-JP" sz="800" dirty="0"/>
                    </a:p>
                  </a:txBody>
                  <a:tcPr marL="72000" marR="72000" marT="72000" marB="144000"/>
                </a:tc>
                <a:extLst>
                  <a:ext uri="{0D108BD9-81ED-4DB2-BD59-A6C34878D82A}">
                    <a16:rowId xmlns:a16="http://schemas.microsoft.com/office/drawing/2014/main" val="160517368"/>
                  </a:ext>
                </a:extLst>
              </a:tr>
            </a:tbl>
          </a:graphicData>
        </a:graphic>
      </p:graphicFrame>
      <p:grpSp>
        <p:nvGrpSpPr>
          <p:cNvPr id="20" name="グループ化 19">
            <a:extLst>
              <a:ext uri="{FF2B5EF4-FFF2-40B4-BE49-F238E27FC236}">
                <a16:creationId xmlns:a16="http://schemas.microsoft.com/office/drawing/2014/main" id="{777EF558-72E0-4C13-B8CD-0851A53701C5}"/>
              </a:ext>
            </a:extLst>
          </p:cNvPr>
          <p:cNvGrpSpPr/>
          <p:nvPr/>
        </p:nvGrpSpPr>
        <p:grpSpPr>
          <a:xfrm>
            <a:off x="470109" y="1052736"/>
            <a:ext cx="8965782" cy="541558"/>
            <a:chOff x="470109" y="1052736"/>
            <a:chExt cx="8965782" cy="541558"/>
          </a:xfrm>
        </p:grpSpPr>
        <p:sp>
          <p:nvSpPr>
            <p:cNvPr id="21" name="テキスト ボックス 20">
              <a:extLst>
                <a:ext uri="{FF2B5EF4-FFF2-40B4-BE49-F238E27FC236}">
                  <a16:creationId xmlns:a16="http://schemas.microsoft.com/office/drawing/2014/main" id="{44FC2EA0-B59D-4AB4-909F-C0F9F9C07E12}"/>
                </a:ext>
              </a:extLst>
            </p:cNvPr>
            <p:cNvSpPr txBox="1"/>
            <p:nvPr/>
          </p:nvSpPr>
          <p:spPr>
            <a:xfrm>
              <a:off x="470109" y="1185330"/>
              <a:ext cx="8965782" cy="290401"/>
            </a:xfrm>
            <a:prstGeom prst="rect">
              <a:avLst/>
            </a:prstGeom>
            <a:noFill/>
          </p:spPr>
          <p:txBody>
            <a:bodyPr wrap="square" lIns="0" tIns="0" rIns="0" bIns="0" rtlCol="0">
              <a:spAutoFit/>
            </a:bodyPr>
            <a:lstStyle/>
            <a:p>
              <a:pPr algn="ctr">
                <a:lnSpc>
                  <a:spcPct val="150000"/>
                </a:lnSpc>
              </a:pPr>
              <a:r>
                <a:rPr kumimoji="1" lang="ja-JP" altLang="en-US" sz="1400" b="1" dirty="0"/>
                <a:t>ファーストビューに表示するプレミアムテキスト。ワンメッセージ訴求にご活用ください</a:t>
              </a:r>
            </a:p>
          </p:txBody>
        </p:sp>
        <p:sp>
          <p:nvSpPr>
            <p:cNvPr id="22" name="大かっこ 21">
              <a:extLst>
                <a:ext uri="{FF2B5EF4-FFF2-40B4-BE49-F238E27FC236}">
                  <a16:creationId xmlns:a16="http://schemas.microsoft.com/office/drawing/2014/main" id="{00932974-4C12-474A-99B2-AB5600082AEE}"/>
                </a:ext>
              </a:extLst>
            </p:cNvPr>
            <p:cNvSpPr/>
            <p:nvPr/>
          </p:nvSpPr>
          <p:spPr>
            <a:xfrm>
              <a:off x="470109" y="1052736"/>
              <a:ext cx="8965782" cy="541558"/>
            </a:xfrm>
            <a:prstGeom prst="bracketPair">
              <a:avLst>
                <a:gd name="adj" fmla="val 13323"/>
              </a:avLst>
            </a:prstGeom>
            <a:ln w="76200">
              <a:solidFill>
                <a:schemeClr val="accent2">
                  <a:lumMod val="40000"/>
                  <a:lumOff val="60000"/>
                </a:schemeClr>
              </a:solidFill>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400"/>
            </a:p>
          </p:txBody>
        </p:sp>
      </p:grpSp>
      <p:sp>
        <p:nvSpPr>
          <p:cNvPr id="26" name="フッター プレースホルダー 25">
            <a:extLst>
              <a:ext uri="{FF2B5EF4-FFF2-40B4-BE49-F238E27FC236}">
                <a16:creationId xmlns:a16="http://schemas.microsoft.com/office/drawing/2014/main" id="{1700D141-AFC2-4550-9C70-EC963C398750}"/>
              </a:ext>
            </a:extLst>
          </p:cNvPr>
          <p:cNvSpPr>
            <a:spLocks noGrp="1"/>
          </p:cNvSpPr>
          <p:nvPr>
            <p:ph type="ftr" sz="quarter" idx="11"/>
          </p:nvPr>
        </p:nvSpPr>
        <p:spPr/>
        <p:txBody>
          <a:bodyPr/>
          <a:lstStyle/>
          <a:p>
            <a:r>
              <a:rPr kumimoji="1" lang="en-US" altLang="ja-JP" dirty="0"/>
              <a:t>Copyright© 2020 Nikkei Business </a:t>
            </a:r>
            <a:r>
              <a:rPr kumimoji="1" lang="en-US" altLang="ja-JP" dirty="0" err="1"/>
              <a:t>Publications,Inc</a:t>
            </a:r>
            <a:r>
              <a:rPr kumimoji="1" lang="en-US" altLang="ja-JP" dirty="0"/>
              <a:t>. All rights reserved.</a:t>
            </a:r>
            <a:endParaRPr kumimoji="1" lang="ja-JP" altLang="en-US" dirty="0"/>
          </a:p>
        </p:txBody>
      </p:sp>
    </p:spTree>
    <p:extLst>
      <p:ext uri="{BB962C8B-B14F-4D97-AF65-F5344CB8AC3E}">
        <p14:creationId xmlns:p14="http://schemas.microsoft.com/office/powerpoint/2010/main" val="2289360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2F41E3BA-3D41-4CF7-A33E-9ECD49D929DC}"/>
              </a:ext>
            </a:extLst>
          </p:cNvPr>
          <p:cNvGrpSpPr/>
          <p:nvPr/>
        </p:nvGrpSpPr>
        <p:grpSpPr>
          <a:xfrm>
            <a:off x="2089176" y="1848056"/>
            <a:ext cx="2417303" cy="4589659"/>
            <a:chOff x="2089176" y="1848056"/>
            <a:chExt cx="2417303" cy="4589659"/>
          </a:xfrm>
        </p:grpSpPr>
        <p:sp>
          <p:nvSpPr>
            <p:cNvPr id="28" name="正方形/長方形 27">
              <a:extLst>
                <a:ext uri="{FF2B5EF4-FFF2-40B4-BE49-F238E27FC236}">
                  <a16:creationId xmlns:a16="http://schemas.microsoft.com/office/drawing/2014/main" id="{38FAC805-CCF0-47D7-9D78-525F16A665CD}"/>
                </a:ext>
              </a:extLst>
            </p:cNvPr>
            <p:cNvSpPr/>
            <p:nvPr/>
          </p:nvSpPr>
          <p:spPr>
            <a:xfrm>
              <a:off x="2089176" y="1848056"/>
              <a:ext cx="2417303" cy="4589659"/>
            </a:xfrm>
            <a:prstGeom prst="rect">
              <a:avLst/>
            </a:prstGeom>
            <a:solidFill>
              <a:schemeClr val="bg1">
                <a:lumMod val="6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pic>
          <p:nvPicPr>
            <p:cNvPr id="13" name="図 12">
              <a:extLst>
                <a:ext uri="{FF2B5EF4-FFF2-40B4-BE49-F238E27FC236}">
                  <a16:creationId xmlns:a16="http://schemas.microsoft.com/office/drawing/2014/main" id="{B816D896-8DD4-4D2F-8B3C-D1BB95E98776}"/>
                </a:ext>
              </a:extLst>
            </p:cNvPr>
            <p:cNvPicPr>
              <a:picLocks noChangeAspect="1"/>
            </p:cNvPicPr>
            <p:nvPr/>
          </p:nvPicPr>
          <p:blipFill rotWithShape="1">
            <a:blip r:embed="rId3">
              <a:extLst>
                <a:ext uri="{28A0092B-C50C-407E-A947-70E740481C1C}">
                  <a14:useLocalDpi xmlns:a14="http://schemas.microsoft.com/office/drawing/2010/main" val="0"/>
                </a:ext>
              </a:extLst>
            </a:blip>
            <a:srcRect b="19167"/>
            <a:stretch/>
          </p:blipFill>
          <p:spPr>
            <a:xfrm>
              <a:off x="2185472" y="1954342"/>
              <a:ext cx="2224751" cy="4483373"/>
            </a:xfrm>
            <a:prstGeom prst="rect">
              <a:avLst/>
            </a:prstGeom>
          </p:spPr>
        </p:pic>
      </p:grpSp>
      <p:sp>
        <p:nvSpPr>
          <p:cNvPr id="2" name="タイトル 1">
            <a:extLst>
              <a:ext uri="{FF2B5EF4-FFF2-40B4-BE49-F238E27FC236}">
                <a16:creationId xmlns:a16="http://schemas.microsoft.com/office/drawing/2014/main" id="{EC918F0F-026C-403C-9EA5-90CB77956E5E}"/>
              </a:ext>
            </a:extLst>
          </p:cNvPr>
          <p:cNvSpPr>
            <a:spLocks noGrp="1"/>
          </p:cNvSpPr>
          <p:nvPr>
            <p:ph type="title"/>
          </p:nvPr>
        </p:nvSpPr>
        <p:spPr/>
        <p:txBody>
          <a:bodyPr/>
          <a:lstStyle/>
          <a:p>
            <a:r>
              <a:rPr lang="ja-JP" altLang="en-US" dirty="0"/>
              <a:t>ディスプレイ広告：テキストアド</a:t>
            </a:r>
            <a:endParaRPr kumimoji="1" lang="ja-JP" altLang="en-US" dirty="0"/>
          </a:p>
        </p:txBody>
      </p:sp>
      <p:sp>
        <p:nvSpPr>
          <p:cNvPr id="3" name="スライド番号プレースホルダー 2">
            <a:extLst>
              <a:ext uri="{FF2B5EF4-FFF2-40B4-BE49-F238E27FC236}">
                <a16:creationId xmlns:a16="http://schemas.microsoft.com/office/drawing/2014/main" id="{BDAB617B-2AA4-4E9E-BCB1-EC6ED3E5B63A}"/>
              </a:ext>
            </a:extLst>
          </p:cNvPr>
          <p:cNvSpPr>
            <a:spLocks noGrp="1"/>
          </p:cNvSpPr>
          <p:nvPr>
            <p:ph type="sldNum" sz="quarter" idx="12"/>
          </p:nvPr>
        </p:nvSpPr>
        <p:spPr/>
        <p:txBody>
          <a:bodyPr/>
          <a:lstStyle/>
          <a:p>
            <a:fld id="{5EE0A3BD-3DA5-4991-ABDC-D838213B01CE}" type="slidenum">
              <a:rPr kumimoji="1" lang="ja-JP" altLang="en-US" smtClean="0"/>
              <a:t>18</a:t>
            </a:fld>
            <a:endParaRPr kumimoji="1" lang="ja-JP" altLang="en-US"/>
          </a:p>
        </p:txBody>
      </p:sp>
      <p:graphicFrame>
        <p:nvGraphicFramePr>
          <p:cNvPr id="4" name="表 3">
            <a:extLst>
              <a:ext uri="{FF2B5EF4-FFF2-40B4-BE49-F238E27FC236}">
                <a16:creationId xmlns:a16="http://schemas.microsoft.com/office/drawing/2014/main" id="{C45EEFA1-1C00-4BFA-8A7E-E872B05F4A3E}"/>
              </a:ext>
            </a:extLst>
          </p:cNvPr>
          <p:cNvGraphicFramePr>
            <a:graphicFrameLocks noGrp="1"/>
          </p:cNvGraphicFramePr>
          <p:nvPr>
            <p:extLst>
              <p:ext uri="{D42A27DB-BD31-4B8C-83A1-F6EECF244321}">
                <p14:modId xmlns:p14="http://schemas.microsoft.com/office/powerpoint/2010/main" val="4217346664"/>
              </p:ext>
            </p:extLst>
          </p:nvPr>
        </p:nvGraphicFramePr>
        <p:xfrm>
          <a:off x="4793370" y="1844824"/>
          <a:ext cx="4812263" cy="3842559"/>
        </p:xfrm>
        <a:graphic>
          <a:graphicData uri="http://schemas.openxmlformats.org/drawingml/2006/table">
            <a:tbl>
              <a:tblPr firstRow="1" bandRow="1">
                <a:tableStyleId>{073A0DAA-6AF3-43AB-8588-CEC1D06C72B9}</a:tableStyleId>
              </a:tblPr>
              <a:tblGrid>
                <a:gridCol w="1164763">
                  <a:extLst>
                    <a:ext uri="{9D8B030D-6E8A-4147-A177-3AD203B41FA5}">
                      <a16:colId xmlns:a16="http://schemas.microsoft.com/office/drawing/2014/main" val="1868210930"/>
                    </a:ext>
                  </a:extLst>
                </a:gridCol>
                <a:gridCol w="3647500">
                  <a:extLst>
                    <a:ext uri="{9D8B030D-6E8A-4147-A177-3AD203B41FA5}">
                      <a16:colId xmlns:a16="http://schemas.microsoft.com/office/drawing/2014/main" val="2180882156"/>
                    </a:ext>
                  </a:extLst>
                </a:gridCol>
              </a:tblGrid>
              <a:tr h="241302">
                <a:tc>
                  <a:txBody>
                    <a:bodyPr/>
                    <a:lstStyle/>
                    <a:p>
                      <a:r>
                        <a:rPr kumimoji="1" lang="ja-JP" altLang="en-US" sz="1050" dirty="0"/>
                        <a:t>メニュー名</a:t>
                      </a:r>
                      <a:endParaRPr kumimoji="1" lang="en-US" altLang="ja-JP" sz="1050" dirty="0"/>
                    </a:p>
                  </a:txBody>
                  <a:tcPr marL="72000" marR="72000" marT="72000" marB="72000"/>
                </a:tc>
                <a:tc>
                  <a:txBody>
                    <a:bodyPr/>
                    <a:lstStyle/>
                    <a:p>
                      <a:r>
                        <a:rPr kumimoji="1" lang="ja-JP" altLang="en-US" sz="1050" dirty="0"/>
                        <a:t>テキストアド</a:t>
                      </a:r>
                    </a:p>
                  </a:txBody>
                  <a:tcPr marL="72000" marR="72000" marT="72000" marB="72000"/>
                </a:tc>
                <a:extLst>
                  <a:ext uri="{0D108BD9-81ED-4DB2-BD59-A6C34878D82A}">
                    <a16:rowId xmlns:a16="http://schemas.microsoft.com/office/drawing/2014/main" val="1853849928"/>
                  </a:ext>
                </a:extLst>
              </a:tr>
              <a:tr h="241302">
                <a:tc>
                  <a:txBody>
                    <a:bodyPr/>
                    <a:lstStyle/>
                    <a:p>
                      <a:r>
                        <a:rPr kumimoji="1" lang="ja-JP" altLang="en-US" sz="1050" dirty="0"/>
                        <a:t>掲載媒体</a:t>
                      </a:r>
                    </a:p>
                  </a:txBody>
                  <a:tcPr marL="72000" marR="72000" marT="72000" marB="72000"/>
                </a:tc>
                <a:tc>
                  <a:txBody>
                    <a:bodyPr/>
                    <a:lstStyle/>
                    <a:p>
                      <a:r>
                        <a:rPr kumimoji="1" lang="ja-JP" altLang="en-US" sz="1050" dirty="0"/>
                        <a:t>日経</a:t>
                      </a:r>
                      <a:r>
                        <a:rPr kumimoji="1" lang="en-US" altLang="ja-JP" sz="1050" dirty="0"/>
                        <a:t>DUAL</a:t>
                      </a:r>
                      <a:endParaRPr kumimoji="1" lang="ja-JP" altLang="en-US" sz="1050" dirty="0"/>
                    </a:p>
                  </a:txBody>
                  <a:tcPr marL="72000" marR="72000" marT="72000" marB="72000"/>
                </a:tc>
                <a:extLst>
                  <a:ext uri="{0D108BD9-81ED-4DB2-BD59-A6C34878D82A}">
                    <a16:rowId xmlns:a16="http://schemas.microsoft.com/office/drawing/2014/main" val="2437112898"/>
                  </a:ext>
                </a:extLst>
              </a:tr>
              <a:tr h="241302">
                <a:tc>
                  <a:txBody>
                    <a:bodyPr/>
                    <a:lstStyle/>
                    <a:p>
                      <a:r>
                        <a:rPr kumimoji="1" lang="ja-JP" altLang="en-US" sz="1050" dirty="0"/>
                        <a:t>掲載面</a:t>
                      </a:r>
                    </a:p>
                  </a:txBody>
                  <a:tcPr marL="72000" marR="72000" marT="72000" marB="72000"/>
                </a:tc>
                <a:tc>
                  <a:txBody>
                    <a:bodyPr/>
                    <a:lstStyle/>
                    <a:p>
                      <a:r>
                        <a:rPr kumimoji="1" lang="en-US" altLang="ja-JP" sz="1050" dirty="0"/>
                        <a:t>PC</a:t>
                      </a:r>
                      <a:r>
                        <a:rPr kumimoji="1" lang="ja-JP" altLang="en-US" sz="1050" dirty="0"/>
                        <a:t>・</a:t>
                      </a:r>
                      <a:r>
                        <a:rPr kumimoji="1" lang="en-US" altLang="ja-JP" sz="1050" dirty="0"/>
                        <a:t>SP</a:t>
                      </a:r>
                      <a:r>
                        <a:rPr kumimoji="1" lang="ja-JP" altLang="en-US" sz="1050" dirty="0"/>
                        <a:t>全ページ　</a:t>
                      </a:r>
                      <a:r>
                        <a:rPr kumimoji="1" lang="en-US" altLang="ja-JP" sz="1050" dirty="0"/>
                        <a:t>*</a:t>
                      </a:r>
                      <a:r>
                        <a:rPr kumimoji="1" lang="ja-JP" altLang="en-US" sz="1050" dirty="0"/>
                        <a:t>一部ページを除く</a:t>
                      </a:r>
                    </a:p>
                  </a:txBody>
                  <a:tcPr marL="72000" marR="72000" marT="72000" marB="72000"/>
                </a:tc>
                <a:extLst>
                  <a:ext uri="{0D108BD9-81ED-4DB2-BD59-A6C34878D82A}">
                    <a16:rowId xmlns:a16="http://schemas.microsoft.com/office/drawing/2014/main" val="3853301974"/>
                  </a:ext>
                </a:extLst>
              </a:tr>
              <a:tr h="241302">
                <a:tc>
                  <a:txBody>
                    <a:bodyPr/>
                    <a:lstStyle/>
                    <a:p>
                      <a:r>
                        <a:rPr kumimoji="1" lang="ja-JP" altLang="en-US" sz="1050" dirty="0"/>
                        <a:t>表示形式</a:t>
                      </a:r>
                    </a:p>
                  </a:txBody>
                  <a:tcPr marL="72000" marR="72000" marT="72000" marB="72000"/>
                </a:tc>
                <a:tc>
                  <a:txBody>
                    <a:bodyPr/>
                    <a:lstStyle/>
                    <a:p>
                      <a:r>
                        <a:rPr kumimoji="1" lang="ja-JP" altLang="en-US" sz="1050" dirty="0"/>
                        <a:t>ローテーション</a:t>
                      </a:r>
                    </a:p>
                  </a:txBody>
                  <a:tcPr marL="72000" marR="72000" marT="72000" marB="72000"/>
                </a:tc>
                <a:extLst>
                  <a:ext uri="{0D108BD9-81ED-4DB2-BD59-A6C34878D82A}">
                    <a16:rowId xmlns:a16="http://schemas.microsoft.com/office/drawing/2014/main" val="490476437"/>
                  </a:ext>
                </a:extLst>
              </a:tr>
              <a:tr h="170729">
                <a:tc>
                  <a:txBody>
                    <a:bodyPr/>
                    <a:lstStyle/>
                    <a:p>
                      <a:r>
                        <a:rPr kumimoji="1" lang="ja-JP" altLang="en-US" sz="1050" dirty="0"/>
                        <a:t>原稿規定</a:t>
                      </a:r>
                    </a:p>
                  </a:txBody>
                  <a:tcPr marL="72000" marR="72000" marT="72000" marB="72000"/>
                </a:tc>
                <a:tc>
                  <a:txBody>
                    <a:bodyPr/>
                    <a:lstStyle/>
                    <a:p>
                      <a:r>
                        <a:rPr kumimoji="1" lang="zh-CN" altLang="en-US" sz="1000" dirty="0"/>
                        <a:t>全</a:t>
                      </a:r>
                      <a:r>
                        <a:rPr kumimoji="1" lang="ja-JP" altLang="en-US" sz="1000" dirty="0"/>
                        <a:t>・半</a:t>
                      </a:r>
                      <a:r>
                        <a:rPr kumimoji="1" lang="zh-CN" altLang="en-US" sz="1000" dirty="0"/>
                        <a:t>角</a:t>
                      </a:r>
                      <a:r>
                        <a:rPr kumimoji="1" lang="ja-JP" altLang="en-US" sz="1000" dirty="0"/>
                        <a:t>問わず</a:t>
                      </a:r>
                      <a:r>
                        <a:rPr kumimoji="1" lang="en-US" altLang="zh-CN" sz="1000" dirty="0"/>
                        <a:t>30</a:t>
                      </a:r>
                      <a:r>
                        <a:rPr kumimoji="1" lang="zh-CN" altLang="en-US" sz="1000" dirty="0"/>
                        <a:t>文字以内</a:t>
                      </a:r>
                      <a:endParaRPr kumimoji="1" lang="ja-JP" altLang="en-US" sz="1000" dirty="0"/>
                    </a:p>
                  </a:txBody>
                  <a:tcPr marL="72000" marR="72000" marT="72000" marB="72000"/>
                </a:tc>
                <a:extLst>
                  <a:ext uri="{0D108BD9-81ED-4DB2-BD59-A6C34878D82A}">
                    <a16:rowId xmlns:a16="http://schemas.microsoft.com/office/drawing/2014/main" val="2918322274"/>
                  </a:ext>
                </a:extLst>
              </a:tr>
              <a:tr h="241302">
                <a:tc>
                  <a:txBody>
                    <a:bodyPr/>
                    <a:lstStyle/>
                    <a:p>
                      <a:r>
                        <a:rPr kumimoji="1" lang="ja-JP" altLang="en-US" sz="1050" dirty="0"/>
                        <a:t>掲載期間</a:t>
                      </a:r>
                    </a:p>
                  </a:txBody>
                  <a:tcPr marL="72000" marR="72000" marT="72000" marB="72000"/>
                </a:tc>
                <a:tc>
                  <a:txBody>
                    <a:bodyPr/>
                    <a:lstStyle/>
                    <a:p>
                      <a:r>
                        <a:rPr kumimoji="1" lang="ja-JP" altLang="en-US" sz="1050" dirty="0"/>
                        <a:t>任意</a:t>
                      </a:r>
                    </a:p>
                  </a:txBody>
                  <a:tcPr marL="72000" marR="72000" marT="72000" marB="72000"/>
                </a:tc>
                <a:extLst>
                  <a:ext uri="{0D108BD9-81ED-4DB2-BD59-A6C34878D82A}">
                    <a16:rowId xmlns:a16="http://schemas.microsoft.com/office/drawing/2014/main" val="711263072"/>
                  </a:ext>
                </a:extLst>
              </a:tr>
              <a:tr h="241302">
                <a:tc>
                  <a:txBody>
                    <a:bodyPr/>
                    <a:lstStyle/>
                    <a:p>
                      <a:r>
                        <a:rPr kumimoji="1" lang="ja-JP" altLang="en-US" sz="1050" dirty="0"/>
                        <a:t>掲載開始日</a:t>
                      </a:r>
                    </a:p>
                  </a:txBody>
                  <a:tcPr marL="72000" marR="72000" marT="72000" marB="72000"/>
                </a:tc>
                <a:tc>
                  <a:txBody>
                    <a:bodyPr/>
                    <a:lstStyle/>
                    <a:p>
                      <a:r>
                        <a:rPr kumimoji="1" lang="ja-JP" altLang="en-US" sz="1050" dirty="0"/>
                        <a:t>任意の営業日</a:t>
                      </a:r>
                    </a:p>
                  </a:txBody>
                  <a:tcPr marL="72000" marR="72000" marT="72000" marB="72000"/>
                </a:tc>
                <a:extLst>
                  <a:ext uri="{0D108BD9-81ED-4DB2-BD59-A6C34878D82A}">
                    <a16:rowId xmlns:a16="http://schemas.microsoft.com/office/drawing/2014/main" val="4187047976"/>
                  </a:ext>
                </a:extLst>
              </a:tr>
              <a:tr h="241302">
                <a:tc>
                  <a:txBody>
                    <a:bodyPr/>
                    <a:lstStyle/>
                    <a:p>
                      <a:r>
                        <a:rPr kumimoji="1" lang="ja-JP" altLang="en-US" sz="1050" dirty="0"/>
                        <a:t>保証形態</a:t>
                      </a:r>
                    </a:p>
                  </a:txBody>
                  <a:tcPr marL="72000" marR="72000" marT="72000" marB="72000"/>
                </a:tc>
                <a:tc>
                  <a:txBody>
                    <a:bodyPr/>
                    <a:lstStyle/>
                    <a:p>
                      <a:r>
                        <a:rPr kumimoji="1" lang="ja-JP" altLang="en-US" sz="1050" dirty="0"/>
                        <a:t>インプレッション保証</a:t>
                      </a:r>
                    </a:p>
                  </a:txBody>
                  <a:tcPr marL="72000" marR="72000" marT="72000" marB="72000"/>
                </a:tc>
                <a:extLst>
                  <a:ext uri="{0D108BD9-81ED-4DB2-BD59-A6C34878D82A}">
                    <a16:rowId xmlns:a16="http://schemas.microsoft.com/office/drawing/2014/main" val="3036091506"/>
                  </a:ext>
                </a:extLst>
              </a:tr>
              <a:tr h="241302">
                <a:tc>
                  <a:txBody>
                    <a:bodyPr/>
                    <a:lstStyle/>
                    <a:p>
                      <a:r>
                        <a:rPr kumimoji="1" lang="ja-JP" altLang="en-US" sz="1050" dirty="0"/>
                        <a:t>料金（グロス）</a:t>
                      </a:r>
                    </a:p>
                  </a:txBody>
                  <a:tcPr marL="72000" marR="72000" marT="72000" marB="72000"/>
                </a:tc>
                <a:tc>
                  <a:txBody>
                    <a:bodyPr/>
                    <a:lstStyle/>
                    <a:p>
                      <a:r>
                        <a:rPr kumimoji="1" lang="ja-JP" altLang="en-US" sz="1050" dirty="0"/>
                        <a:t>￥</a:t>
                      </a:r>
                      <a:r>
                        <a:rPr kumimoji="1" lang="en-US" altLang="ja-JP" sz="1050" dirty="0"/>
                        <a:t>0.5</a:t>
                      </a:r>
                      <a:r>
                        <a:rPr kumimoji="1" lang="ja-JP" altLang="en-US" sz="1050" dirty="0"/>
                        <a:t>／</a:t>
                      </a:r>
                      <a:r>
                        <a:rPr kumimoji="1" lang="en-US" altLang="ja-JP" sz="1050" dirty="0"/>
                        <a:t>imp</a:t>
                      </a:r>
                      <a:endParaRPr kumimoji="1" lang="ja-JP" altLang="en-US" sz="1050" dirty="0"/>
                    </a:p>
                  </a:txBody>
                  <a:tcPr marL="72000" marR="72000" marT="72000" marB="72000"/>
                </a:tc>
                <a:extLst>
                  <a:ext uri="{0D108BD9-81ED-4DB2-BD59-A6C34878D82A}">
                    <a16:rowId xmlns:a16="http://schemas.microsoft.com/office/drawing/2014/main" val="3857387276"/>
                  </a:ext>
                </a:extLst>
              </a:tr>
              <a:tr h="286733">
                <a:tc>
                  <a:txBody>
                    <a:bodyPr/>
                    <a:lstStyle/>
                    <a:p>
                      <a:r>
                        <a:rPr kumimoji="1" lang="ja-JP" altLang="en-US" sz="1050" dirty="0"/>
                        <a:t>入稿〆切</a:t>
                      </a:r>
                    </a:p>
                  </a:txBody>
                  <a:tcPr marL="72000" marR="72000" marT="72000" marB="72000"/>
                </a:tc>
                <a:tc>
                  <a:txBody>
                    <a:bodyPr/>
                    <a:lstStyle/>
                    <a:p>
                      <a:pPr marL="0" indent="0">
                        <a:lnSpc>
                          <a:spcPct val="150000"/>
                        </a:lnSpc>
                        <a:buFont typeface="Yu Gothic" panose="020B0400000000000000" pitchFamily="50" charset="-128"/>
                        <a:buNone/>
                      </a:pPr>
                      <a:r>
                        <a:rPr kumimoji="1" lang="en-US" altLang="ja-JP" sz="1050" dirty="0"/>
                        <a:t>5</a:t>
                      </a:r>
                      <a:r>
                        <a:rPr kumimoji="1" lang="ja-JP" altLang="en-US" sz="1050" dirty="0"/>
                        <a:t>営業日前</a:t>
                      </a:r>
                    </a:p>
                  </a:txBody>
                  <a:tcPr marL="72000" marR="72000" marT="72000" marB="72000"/>
                </a:tc>
                <a:extLst>
                  <a:ext uri="{0D108BD9-81ED-4DB2-BD59-A6C34878D82A}">
                    <a16:rowId xmlns:a16="http://schemas.microsoft.com/office/drawing/2014/main" val="486803579"/>
                  </a:ext>
                </a:extLst>
              </a:tr>
              <a:tr h="573480">
                <a:tc>
                  <a:txBody>
                    <a:bodyPr/>
                    <a:lstStyle/>
                    <a:p>
                      <a:r>
                        <a:rPr kumimoji="1" lang="ja-JP" altLang="en-US" sz="1050" dirty="0"/>
                        <a:t>備考</a:t>
                      </a:r>
                    </a:p>
                  </a:txBody>
                  <a:tcPr marL="72000" marR="72000" marT="72000" marB="72000"/>
                </a:tc>
                <a:tc>
                  <a:txBody>
                    <a:bodyPr/>
                    <a:lstStyle/>
                    <a:p>
                      <a:pPr marL="171450" indent="-171450">
                        <a:lnSpc>
                          <a:spcPct val="150000"/>
                        </a:lnSpc>
                        <a:buFont typeface="Yu Gothic" panose="020B0400000000000000" pitchFamily="50" charset="-128"/>
                        <a:buChar char="※"/>
                      </a:pPr>
                      <a:r>
                        <a:rPr lang="ja-JP" altLang="en-US" sz="800" dirty="0"/>
                        <a:t>料金には別途消費税がかかります。</a:t>
                      </a:r>
                      <a:endParaRPr lang="en-US" altLang="ja-JP" sz="800" dirty="0"/>
                    </a:p>
                    <a:p>
                      <a:pPr marL="171450" indent="-171450">
                        <a:lnSpc>
                          <a:spcPct val="150000"/>
                        </a:lnSpc>
                        <a:buFont typeface="Yu Gothic" panose="020B0400000000000000" pitchFamily="50" charset="-128"/>
                        <a:buChar char="※"/>
                      </a:pPr>
                      <a:r>
                        <a:rPr lang="ja-JP" altLang="en-US" sz="800" dirty="0"/>
                        <a:t>料金、枠数、仕様等は、予告なく変更する場合がございます。</a:t>
                      </a:r>
                      <a:endParaRPr lang="en-US" altLang="ja-JP" sz="800" dirty="0"/>
                    </a:p>
                    <a:p>
                      <a:pPr marL="171450" indent="-171450">
                        <a:lnSpc>
                          <a:spcPct val="150000"/>
                        </a:lnSpc>
                        <a:buFont typeface="Yu Gothic" panose="020B0400000000000000" pitchFamily="50" charset="-128"/>
                        <a:buChar char="※"/>
                      </a:pPr>
                      <a:r>
                        <a:rPr lang="ja-JP" altLang="en-US" sz="800" dirty="0"/>
                        <a:t>申込み、入稿については別途資料でご確認ください。</a:t>
                      </a:r>
                      <a:endParaRPr kumimoji="1" lang="en-US" altLang="ja-JP" sz="800" dirty="0"/>
                    </a:p>
                  </a:txBody>
                  <a:tcPr marL="72000" marR="72000" marT="72000" marB="144000"/>
                </a:tc>
                <a:extLst>
                  <a:ext uri="{0D108BD9-81ED-4DB2-BD59-A6C34878D82A}">
                    <a16:rowId xmlns:a16="http://schemas.microsoft.com/office/drawing/2014/main" val="160517368"/>
                  </a:ext>
                </a:extLst>
              </a:tr>
            </a:tbl>
          </a:graphicData>
        </a:graphic>
      </p:graphicFrame>
      <p:grpSp>
        <p:nvGrpSpPr>
          <p:cNvPr id="21" name="グループ化 20">
            <a:extLst>
              <a:ext uri="{FF2B5EF4-FFF2-40B4-BE49-F238E27FC236}">
                <a16:creationId xmlns:a16="http://schemas.microsoft.com/office/drawing/2014/main" id="{E0F0E329-B33B-44B4-AFB4-08101A1979A3}"/>
              </a:ext>
            </a:extLst>
          </p:cNvPr>
          <p:cNvGrpSpPr/>
          <p:nvPr/>
        </p:nvGrpSpPr>
        <p:grpSpPr>
          <a:xfrm>
            <a:off x="470109" y="1052736"/>
            <a:ext cx="8965782" cy="541558"/>
            <a:chOff x="470109" y="1052736"/>
            <a:chExt cx="8965782" cy="541558"/>
          </a:xfrm>
        </p:grpSpPr>
        <p:sp>
          <p:nvSpPr>
            <p:cNvPr id="25" name="テキスト ボックス 24">
              <a:extLst>
                <a:ext uri="{FF2B5EF4-FFF2-40B4-BE49-F238E27FC236}">
                  <a16:creationId xmlns:a16="http://schemas.microsoft.com/office/drawing/2014/main" id="{1ECA3E0B-F441-478E-999B-1D7982630414}"/>
                </a:ext>
              </a:extLst>
            </p:cNvPr>
            <p:cNvSpPr txBox="1"/>
            <p:nvPr/>
          </p:nvSpPr>
          <p:spPr>
            <a:xfrm>
              <a:off x="470109" y="1185330"/>
              <a:ext cx="8965782" cy="290401"/>
            </a:xfrm>
            <a:prstGeom prst="rect">
              <a:avLst/>
            </a:prstGeom>
            <a:noFill/>
          </p:spPr>
          <p:txBody>
            <a:bodyPr wrap="square" lIns="0" tIns="0" rIns="0" bIns="0" rtlCol="0">
              <a:spAutoFit/>
            </a:bodyPr>
            <a:lstStyle/>
            <a:p>
              <a:pPr algn="ctr">
                <a:lnSpc>
                  <a:spcPct val="150000"/>
                </a:lnSpc>
              </a:pPr>
              <a:r>
                <a:rPr kumimoji="1" lang="ja-JP" altLang="en-US" sz="1400" b="1" dirty="0"/>
                <a:t>ページ下部に表示するテキストアド。露出量を重視するキャンペーンなどにご活用ください</a:t>
              </a:r>
            </a:p>
          </p:txBody>
        </p:sp>
        <p:sp>
          <p:nvSpPr>
            <p:cNvPr id="27" name="大かっこ 26">
              <a:extLst>
                <a:ext uri="{FF2B5EF4-FFF2-40B4-BE49-F238E27FC236}">
                  <a16:creationId xmlns:a16="http://schemas.microsoft.com/office/drawing/2014/main" id="{41B04629-952D-4338-B91B-7B4EEE9E71BE}"/>
                </a:ext>
              </a:extLst>
            </p:cNvPr>
            <p:cNvSpPr/>
            <p:nvPr/>
          </p:nvSpPr>
          <p:spPr>
            <a:xfrm>
              <a:off x="470109" y="1052736"/>
              <a:ext cx="8965782" cy="541558"/>
            </a:xfrm>
            <a:prstGeom prst="bracketPair">
              <a:avLst>
                <a:gd name="adj" fmla="val 13323"/>
              </a:avLst>
            </a:prstGeom>
            <a:ln w="76200">
              <a:solidFill>
                <a:schemeClr val="accent2">
                  <a:lumMod val="40000"/>
                  <a:lumOff val="60000"/>
                </a:schemeClr>
              </a:solidFill>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400"/>
            </a:p>
          </p:txBody>
        </p:sp>
      </p:grpSp>
      <p:grpSp>
        <p:nvGrpSpPr>
          <p:cNvPr id="10" name="グループ化 9">
            <a:extLst>
              <a:ext uri="{FF2B5EF4-FFF2-40B4-BE49-F238E27FC236}">
                <a16:creationId xmlns:a16="http://schemas.microsoft.com/office/drawing/2014/main" id="{04AF26C9-14F5-4750-AE26-E8B98CADD095}"/>
              </a:ext>
            </a:extLst>
          </p:cNvPr>
          <p:cNvGrpSpPr/>
          <p:nvPr/>
        </p:nvGrpSpPr>
        <p:grpSpPr>
          <a:xfrm>
            <a:off x="344488" y="1848057"/>
            <a:ext cx="1527570" cy="2880320"/>
            <a:chOff x="344488" y="1848057"/>
            <a:chExt cx="1527570" cy="2880320"/>
          </a:xfrm>
        </p:grpSpPr>
        <p:grpSp>
          <p:nvGrpSpPr>
            <p:cNvPr id="31" name="グループ化 30">
              <a:extLst>
                <a:ext uri="{FF2B5EF4-FFF2-40B4-BE49-F238E27FC236}">
                  <a16:creationId xmlns:a16="http://schemas.microsoft.com/office/drawing/2014/main" id="{4A919E22-914D-45FB-BE6F-6A9B03087B7E}"/>
                </a:ext>
              </a:extLst>
            </p:cNvPr>
            <p:cNvGrpSpPr/>
            <p:nvPr/>
          </p:nvGrpSpPr>
          <p:grpSpPr>
            <a:xfrm>
              <a:off x="344488" y="1848057"/>
              <a:ext cx="1527570" cy="2880320"/>
              <a:chOff x="337005" y="920333"/>
              <a:chExt cx="2094251" cy="3948828"/>
            </a:xfrm>
          </p:grpSpPr>
          <p:sp>
            <p:nvSpPr>
              <p:cNvPr id="33" name="四角形: 角を丸くする 32">
                <a:extLst>
                  <a:ext uri="{FF2B5EF4-FFF2-40B4-BE49-F238E27FC236}">
                    <a16:creationId xmlns:a16="http://schemas.microsoft.com/office/drawing/2014/main" id="{F499740F-51CB-4A32-86CD-A0A7766F861D}"/>
                  </a:ext>
                </a:extLst>
              </p:cNvPr>
              <p:cNvSpPr/>
              <p:nvPr/>
            </p:nvSpPr>
            <p:spPr>
              <a:xfrm>
                <a:off x="337005" y="920333"/>
                <a:ext cx="2094251" cy="3948828"/>
              </a:xfrm>
              <a:prstGeom prst="roundRect">
                <a:avLst>
                  <a:gd name="adj" fmla="val 8841"/>
                </a:avLst>
              </a:prstGeom>
              <a:solidFill>
                <a:schemeClr val="bg1">
                  <a:lumMod val="6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43" name="楕円 42">
                <a:extLst>
                  <a:ext uri="{FF2B5EF4-FFF2-40B4-BE49-F238E27FC236}">
                    <a16:creationId xmlns:a16="http://schemas.microsoft.com/office/drawing/2014/main" id="{3043F0B0-9017-4ABD-9738-1560DEF92FBD}"/>
                  </a:ext>
                </a:extLst>
              </p:cNvPr>
              <p:cNvSpPr/>
              <p:nvPr/>
            </p:nvSpPr>
            <p:spPr>
              <a:xfrm>
                <a:off x="1208584" y="4402761"/>
                <a:ext cx="360040" cy="360040"/>
              </a:xfrm>
              <a:prstGeom prst="ellipse">
                <a:avLst/>
              </a:prstGeom>
              <a:solidFill>
                <a:schemeClr val="bg1">
                  <a:lumMod val="5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grpSp>
        <p:pic>
          <p:nvPicPr>
            <p:cNvPr id="9" name="図 8">
              <a:extLst>
                <a:ext uri="{FF2B5EF4-FFF2-40B4-BE49-F238E27FC236}">
                  <a16:creationId xmlns:a16="http://schemas.microsoft.com/office/drawing/2014/main" id="{F9947A9E-BA52-4BD6-B88D-64E0A5C03EE1}"/>
                </a:ext>
              </a:extLst>
            </p:cNvPr>
            <p:cNvPicPr>
              <a:picLocks noChangeAspect="1"/>
            </p:cNvPicPr>
            <p:nvPr/>
          </p:nvPicPr>
          <p:blipFill rotWithShape="1">
            <a:blip r:embed="rId4">
              <a:extLst>
                <a:ext uri="{28A0092B-C50C-407E-A947-70E740481C1C}">
                  <a14:useLocalDpi xmlns:a14="http://schemas.microsoft.com/office/drawing/2010/main" val="0"/>
                </a:ext>
              </a:extLst>
            </a:blip>
            <a:srcRect t="29184" b="24642"/>
            <a:stretch/>
          </p:blipFill>
          <p:spPr>
            <a:xfrm>
              <a:off x="470109" y="2049678"/>
              <a:ext cx="1272369" cy="2260921"/>
            </a:xfrm>
            <a:prstGeom prst="rect">
              <a:avLst/>
            </a:prstGeom>
          </p:spPr>
        </p:pic>
        <p:pic>
          <p:nvPicPr>
            <p:cNvPr id="24" name="図 23">
              <a:extLst>
                <a:ext uri="{FF2B5EF4-FFF2-40B4-BE49-F238E27FC236}">
                  <a16:creationId xmlns:a16="http://schemas.microsoft.com/office/drawing/2014/main" id="{50865A95-C084-4906-9BA9-044BC53502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707" y="2049680"/>
              <a:ext cx="1271131" cy="191517"/>
            </a:xfrm>
            <a:prstGeom prst="rect">
              <a:avLst/>
            </a:prstGeom>
          </p:spPr>
        </p:pic>
      </p:grpSp>
      <p:sp>
        <p:nvSpPr>
          <p:cNvPr id="15" name="フッター プレースホルダー 14">
            <a:extLst>
              <a:ext uri="{FF2B5EF4-FFF2-40B4-BE49-F238E27FC236}">
                <a16:creationId xmlns:a16="http://schemas.microsoft.com/office/drawing/2014/main" id="{1EA8F0DB-0311-43AC-9BD6-4A32CF852578}"/>
              </a:ext>
            </a:extLst>
          </p:cNvPr>
          <p:cNvSpPr>
            <a:spLocks noGrp="1"/>
          </p:cNvSpPr>
          <p:nvPr>
            <p:ph type="ftr" sz="quarter" idx="11"/>
          </p:nvPr>
        </p:nvSpPr>
        <p:spPr/>
        <p:txBody>
          <a:bodyPr/>
          <a:lstStyle/>
          <a:p>
            <a:r>
              <a:rPr kumimoji="1" lang="en-US" altLang="ja-JP" dirty="0"/>
              <a:t>Copyright© 2020 Nikkei Business </a:t>
            </a:r>
            <a:r>
              <a:rPr kumimoji="1" lang="en-US" altLang="ja-JP" dirty="0" err="1"/>
              <a:t>Publications,Inc</a:t>
            </a:r>
            <a:r>
              <a:rPr kumimoji="1" lang="en-US" altLang="ja-JP" dirty="0"/>
              <a:t>. All rights reserved.</a:t>
            </a:r>
            <a:endParaRPr kumimoji="1" lang="ja-JP" altLang="en-US" dirty="0"/>
          </a:p>
        </p:txBody>
      </p:sp>
    </p:spTree>
    <p:extLst>
      <p:ext uri="{BB962C8B-B14F-4D97-AF65-F5344CB8AC3E}">
        <p14:creationId xmlns:p14="http://schemas.microsoft.com/office/powerpoint/2010/main" val="1073840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2EE09B4-336A-472F-A1A4-11214EE8136F}"/>
              </a:ext>
            </a:extLst>
          </p:cNvPr>
          <p:cNvSpPr>
            <a:spLocks noGrp="1"/>
          </p:cNvSpPr>
          <p:nvPr>
            <p:ph type="title"/>
          </p:nvPr>
        </p:nvSpPr>
        <p:spPr/>
        <p:txBody>
          <a:bodyPr/>
          <a:lstStyle/>
          <a:p>
            <a:r>
              <a:rPr lang="ja-JP" altLang="en-US" dirty="0"/>
              <a:t>日経</a:t>
            </a:r>
            <a:r>
              <a:rPr lang="en-US" altLang="ja-JP" dirty="0"/>
              <a:t>DUAL</a:t>
            </a:r>
            <a:r>
              <a:rPr lang="ja-JP" altLang="en-US" dirty="0"/>
              <a:t>より</a:t>
            </a:r>
            <a:endParaRPr kumimoji="1" lang="ja-JP" altLang="en-US" dirty="0"/>
          </a:p>
        </p:txBody>
      </p:sp>
      <p:sp>
        <p:nvSpPr>
          <p:cNvPr id="6" name="正方形/長方形 5">
            <a:extLst>
              <a:ext uri="{FF2B5EF4-FFF2-40B4-BE49-F238E27FC236}">
                <a16:creationId xmlns:a16="http://schemas.microsoft.com/office/drawing/2014/main" id="{0A04F9E6-CA9D-4A58-B754-60131BF1D464}"/>
              </a:ext>
            </a:extLst>
          </p:cNvPr>
          <p:cNvSpPr/>
          <p:nvPr/>
        </p:nvSpPr>
        <p:spPr>
          <a:xfrm>
            <a:off x="7347791" y="3183916"/>
            <a:ext cx="1725191" cy="483960"/>
          </a:xfrm>
          <a:prstGeom prst="rect">
            <a:avLst/>
          </a:prstGeom>
          <a:noFill/>
        </p:spPr>
        <p:txBody>
          <a:bodyPr wrap="square" lIns="72000" tIns="72000" rIns="0" bIns="72000">
            <a:spAutoFit/>
          </a:bodyPr>
          <a:lstStyle/>
          <a:p>
            <a:pPr algn="ctr"/>
            <a:r>
              <a:rPr lang="ja-JP" altLang="en-US" sz="1100" b="1" spc="300" dirty="0"/>
              <a:t>日経</a:t>
            </a:r>
            <a:r>
              <a:rPr lang="en-US" altLang="ja-JP" sz="1100" b="1" spc="300" dirty="0"/>
              <a:t>DUAL</a:t>
            </a:r>
            <a:r>
              <a:rPr lang="ja-JP" altLang="en-US" sz="1100" b="1" spc="300" dirty="0"/>
              <a:t>編集長　</a:t>
            </a:r>
          </a:p>
          <a:p>
            <a:pPr algn="ctr"/>
            <a:r>
              <a:rPr lang="ja-JP" altLang="en-US" sz="1100" b="1" dirty="0"/>
              <a:t>片野 温（かたの まどか）</a:t>
            </a:r>
          </a:p>
        </p:txBody>
      </p:sp>
      <p:pic>
        <p:nvPicPr>
          <p:cNvPr id="7" name="図 6">
            <a:extLst>
              <a:ext uri="{FF2B5EF4-FFF2-40B4-BE49-F238E27FC236}">
                <a16:creationId xmlns:a16="http://schemas.microsoft.com/office/drawing/2014/main" id="{462F06C5-BBD3-453E-AED0-2EB068FA4B50}"/>
              </a:ext>
            </a:extLst>
          </p:cNvPr>
          <p:cNvPicPr>
            <a:picLocks noChangeAspect="1"/>
          </p:cNvPicPr>
          <p:nvPr/>
        </p:nvPicPr>
        <p:blipFill>
          <a:blip r:embed="rId2"/>
          <a:stretch>
            <a:fillRect/>
          </a:stretch>
        </p:blipFill>
        <p:spPr>
          <a:xfrm>
            <a:off x="7347791" y="1373905"/>
            <a:ext cx="1725191" cy="1735907"/>
          </a:xfrm>
          <a:prstGeom prst="rect">
            <a:avLst/>
          </a:prstGeom>
        </p:spPr>
      </p:pic>
      <p:sp>
        <p:nvSpPr>
          <p:cNvPr id="8" name="正方形/長方形 7">
            <a:extLst>
              <a:ext uri="{FF2B5EF4-FFF2-40B4-BE49-F238E27FC236}">
                <a16:creationId xmlns:a16="http://schemas.microsoft.com/office/drawing/2014/main" id="{3ED5220B-8886-44FF-BB5C-7DB791C3BFB7}"/>
              </a:ext>
            </a:extLst>
          </p:cNvPr>
          <p:cNvSpPr/>
          <p:nvPr/>
        </p:nvSpPr>
        <p:spPr>
          <a:xfrm>
            <a:off x="300368" y="1346860"/>
            <a:ext cx="7028896" cy="4462760"/>
          </a:xfrm>
          <a:prstGeom prst="rect">
            <a:avLst/>
          </a:prstGeom>
        </p:spPr>
        <p:txBody>
          <a:bodyPr wrap="square">
            <a:spAutoFit/>
          </a:bodyPr>
          <a:lstStyle/>
          <a:p>
            <a:pPr>
              <a:spcAft>
                <a:spcPts val="600"/>
              </a:spcAft>
            </a:pPr>
            <a:r>
              <a:rPr lang="ja-JP" altLang="en-US" sz="1400" b="1" spc="300" dirty="0">
                <a:latin typeface="+mn-ea"/>
              </a:rPr>
              <a:t>日経</a:t>
            </a:r>
            <a:r>
              <a:rPr lang="en-US" altLang="ja-JP" sz="1400" b="1" spc="300" dirty="0">
                <a:latin typeface="+mn-ea"/>
              </a:rPr>
              <a:t>DUAL</a:t>
            </a:r>
            <a:r>
              <a:rPr lang="ja-JP" altLang="en-US" sz="1400" b="1" spc="300" dirty="0">
                <a:latin typeface="+mn-ea"/>
              </a:rPr>
              <a:t>は、</a:t>
            </a:r>
            <a:r>
              <a:rPr lang="en-US" altLang="ja-JP" sz="1400" b="1" spc="300" dirty="0">
                <a:latin typeface="+mn-ea"/>
              </a:rPr>
              <a:t>2013</a:t>
            </a:r>
            <a:r>
              <a:rPr lang="ja-JP" altLang="en-US" sz="1400" b="1" spc="300" dirty="0">
                <a:latin typeface="+mn-ea"/>
              </a:rPr>
              <a:t>年</a:t>
            </a:r>
            <a:r>
              <a:rPr lang="en-US" altLang="ja-JP" sz="1400" b="1" spc="300" dirty="0">
                <a:latin typeface="+mn-ea"/>
              </a:rPr>
              <a:t>11</a:t>
            </a:r>
            <a:r>
              <a:rPr lang="ja-JP" altLang="en-US" sz="1400" b="1" spc="300" dirty="0">
                <a:latin typeface="+mn-ea"/>
              </a:rPr>
              <a:t>月に創刊しました。</a:t>
            </a:r>
          </a:p>
          <a:p>
            <a:pPr>
              <a:spcAft>
                <a:spcPts val="600"/>
              </a:spcAft>
            </a:pPr>
            <a:r>
              <a:rPr lang="ja-JP" altLang="en-US" sz="1400" b="1" spc="300" dirty="0">
                <a:latin typeface="+mn-ea"/>
              </a:rPr>
              <a:t>年を追うごとに共働き家庭の数は増え、</a:t>
            </a:r>
            <a:br>
              <a:rPr lang="en-US" altLang="ja-JP" sz="1400" b="1" spc="300" dirty="0">
                <a:latin typeface="+mn-ea"/>
              </a:rPr>
            </a:br>
            <a:r>
              <a:rPr lang="ja-JP" altLang="en-US" sz="1400" b="1" spc="300" dirty="0">
                <a:latin typeface="+mn-ea"/>
              </a:rPr>
              <a:t>国や企業の意識も変化しつつあります。</a:t>
            </a:r>
          </a:p>
          <a:p>
            <a:pPr>
              <a:spcAft>
                <a:spcPts val="600"/>
              </a:spcAft>
            </a:pPr>
            <a:r>
              <a:rPr lang="ja-JP" altLang="en-US" sz="1400" b="1" spc="300" dirty="0">
                <a:latin typeface="+mn-ea"/>
              </a:rPr>
              <a:t>でも、待機児童、ワンオペ育児、長時間労働</a:t>
            </a:r>
            <a:r>
              <a:rPr lang="en-US" altLang="ja-JP" sz="1400" b="1" spc="300" dirty="0">
                <a:latin typeface="+mn-ea"/>
              </a:rPr>
              <a:t>……</a:t>
            </a:r>
          </a:p>
          <a:p>
            <a:pPr>
              <a:spcAft>
                <a:spcPts val="600"/>
              </a:spcAft>
            </a:pPr>
            <a:r>
              <a:rPr lang="ja-JP" altLang="en-US" sz="1400" b="1" spc="300" dirty="0">
                <a:latin typeface="+mn-ea"/>
              </a:rPr>
              <a:t>社会では今も変わらずこんなワードが飛び交います。</a:t>
            </a:r>
          </a:p>
          <a:p>
            <a:pPr>
              <a:spcAft>
                <a:spcPts val="600"/>
              </a:spcAft>
            </a:pPr>
            <a:endParaRPr lang="ja-JP" altLang="en-US" sz="1400" b="1" spc="300" dirty="0">
              <a:latin typeface="+mn-ea"/>
            </a:endParaRPr>
          </a:p>
          <a:p>
            <a:pPr>
              <a:spcAft>
                <a:spcPts val="600"/>
              </a:spcAft>
            </a:pPr>
            <a:r>
              <a:rPr lang="ja-JP" altLang="en-US" sz="1400" b="1" spc="300" dirty="0">
                <a:latin typeface="+mn-ea"/>
              </a:rPr>
              <a:t>保育園に入れないのはどうして？</a:t>
            </a:r>
          </a:p>
          <a:p>
            <a:pPr>
              <a:spcAft>
                <a:spcPts val="600"/>
              </a:spcAft>
            </a:pPr>
            <a:r>
              <a:rPr lang="ja-JP" altLang="en-US" sz="1400" b="1" spc="300" dirty="0">
                <a:latin typeface="+mn-ea"/>
              </a:rPr>
              <a:t>仕事を続けたい、家族と過ごしたい、</a:t>
            </a:r>
            <a:br>
              <a:rPr lang="en-US" altLang="ja-JP" sz="1400" b="1" spc="300" dirty="0">
                <a:latin typeface="+mn-ea"/>
              </a:rPr>
            </a:br>
            <a:r>
              <a:rPr lang="ja-JP" altLang="en-US" sz="1400" b="1" spc="300" dirty="0">
                <a:latin typeface="+mn-ea"/>
              </a:rPr>
              <a:t>そう願うママとパパが仕事と育児の両立に苦しむのはどうして？</a:t>
            </a:r>
            <a:endParaRPr lang="en-US" altLang="ja-JP" sz="1400" b="1" spc="300" dirty="0">
              <a:latin typeface="+mn-ea"/>
            </a:endParaRPr>
          </a:p>
          <a:p>
            <a:pPr>
              <a:spcAft>
                <a:spcPts val="600"/>
              </a:spcAft>
            </a:pPr>
            <a:endParaRPr lang="en-US" altLang="ja-JP" sz="1400" b="1" spc="300" dirty="0">
              <a:latin typeface="+mn-ea"/>
            </a:endParaRPr>
          </a:p>
          <a:p>
            <a:pPr>
              <a:spcAft>
                <a:spcPts val="600"/>
              </a:spcAft>
            </a:pPr>
            <a:r>
              <a:rPr lang="ja-JP" altLang="en-US" sz="1400" b="1" spc="300" dirty="0">
                <a:latin typeface="+mn-ea"/>
              </a:rPr>
              <a:t>私自身、子育てし、取材する中で、そんな疑問に直面してきました。</a:t>
            </a:r>
          </a:p>
          <a:p>
            <a:pPr>
              <a:spcAft>
                <a:spcPts val="600"/>
              </a:spcAft>
            </a:pPr>
            <a:endParaRPr lang="ja-JP" altLang="en-US" sz="1400" b="1" spc="300" dirty="0">
              <a:latin typeface="+mn-ea"/>
            </a:endParaRPr>
          </a:p>
          <a:p>
            <a:pPr>
              <a:spcAft>
                <a:spcPts val="600"/>
              </a:spcAft>
            </a:pPr>
            <a:r>
              <a:rPr lang="ja-JP" altLang="en-US" sz="1400" b="1" spc="300" dirty="0">
                <a:latin typeface="+mn-ea"/>
              </a:rPr>
              <a:t>日経</a:t>
            </a:r>
            <a:r>
              <a:rPr lang="en-US" altLang="ja-JP" sz="1400" b="1" spc="300" dirty="0">
                <a:latin typeface="+mn-ea"/>
              </a:rPr>
              <a:t>DUAL</a:t>
            </a:r>
            <a:r>
              <a:rPr lang="ja-JP" altLang="en-US" sz="1400" b="1" spc="300" dirty="0">
                <a:latin typeface="+mn-ea"/>
              </a:rPr>
              <a:t>の願いは、夫婦共に働き、</a:t>
            </a:r>
            <a:br>
              <a:rPr lang="en-US" altLang="ja-JP" sz="1400" b="1" spc="300" dirty="0">
                <a:latin typeface="+mn-ea"/>
              </a:rPr>
            </a:br>
            <a:r>
              <a:rPr lang="ja-JP" altLang="en-US" sz="1400" b="1" spc="300" dirty="0">
                <a:latin typeface="+mn-ea"/>
              </a:rPr>
              <a:t>共に子育てに関わることが普通にできるような社会になること。</a:t>
            </a:r>
          </a:p>
          <a:p>
            <a:pPr>
              <a:spcAft>
                <a:spcPts val="600"/>
              </a:spcAft>
            </a:pPr>
            <a:r>
              <a:rPr lang="ja-JP" altLang="en-US" sz="1400" b="1" spc="300" dirty="0">
                <a:latin typeface="+mn-ea"/>
              </a:rPr>
              <a:t>日経</a:t>
            </a:r>
            <a:r>
              <a:rPr lang="en-US" altLang="ja-JP" sz="1400" b="1" spc="300" dirty="0">
                <a:latin typeface="+mn-ea"/>
              </a:rPr>
              <a:t>DUAL</a:t>
            </a:r>
            <a:r>
              <a:rPr lang="ja-JP" altLang="en-US" sz="1400" b="1" spc="300" dirty="0">
                <a:latin typeface="+mn-ea"/>
              </a:rPr>
              <a:t>はこれからも読者の皆さんに寄り添い、</a:t>
            </a:r>
            <a:br>
              <a:rPr lang="en-US" altLang="ja-JP" sz="1400" b="1" spc="300" dirty="0">
                <a:latin typeface="+mn-ea"/>
              </a:rPr>
            </a:br>
            <a:r>
              <a:rPr lang="ja-JP" altLang="en-US" sz="1400" b="1" spc="300" dirty="0">
                <a:latin typeface="+mn-ea"/>
              </a:rPr>
              <a:t>毎日の元気の源でありたいと思います。</a:t>
            </a:r>
          </a:p>
        </p:txBody>
      </p:sp>
      <p:sp>
        <p:nvSpPr>
          <p:cNvPr id="9" name="フッター プレースホルダー 8">
            <a:extLst>
              <a:ext uri="{FF2B5EF4-FFF2-40B4-BE49-F238E27FC236}">
                <a16:creationId xmlns:a16="http://schemas.microsoft.com/office/drawing/2014/main" id="{94CE9A82-802A-463C-84D4-7F50BD73F68E}"/>
              </a:ext>
            </a:extLst>
          </p:cNvPr>
          <p:cNvSpPr>
            <a:spLocks noGrp="1"/>
          </p:cNvSpPr>
          <p:nvPr>
            <p:ph type="ftr" sz="quarter" idx="11"/>
          </p:nvPr>
        </p:nvSpPr>
        <p:spPr/>
        <p:txBody>
          <a:bodyPr/>
          <a:lstStyle/>
          <a:p>
            <a:r>
              <a:rPr kumimoji="1" lang="en-US" altLang="ja-JP" dirty="0"/>
              <a:t>Copyright© 2020 Nikkei Business </a:t>
            </a:r>
            <a:r>
              <a:rPr kumimoji="1" lang="en-US" altLang="ja-JP" dirty="0" err="1"/>
              <a:t>Publications,Inc</a:t>
            </a:r>
            <a:r>
              <a:rPr kumimoji="1" lang="en-US" altLang="ja-JP" dirty="0"/>
              <a:t>. All rights reserved.</a:t>
            </a:r>
            <a:endParaRPr kumimoji="1" lang="ja-JP" altLang="en-US" dirty="0"/>
          </a:p>
        </p:txBody>
      </p:sp>
      <p:sp>
        <p:nvSpPr>
          <p:cNvPr id="10" name="スライド番号プレースホルダー 9">
            <a:extLst>
              <a:ext uri="{FF2B5EF4-FFF2-40B4-BE49-F238E27FC236}">
                <a16:creationId xmlns:a16="http://schemas.microsoft.com/office/drawing/2014/main" id="{BACBE9D3-F17A-4333-84E9-8EAD11779745}"/>
              </a:ext>
            </a:extLst>
          </p:cNvPr>
          <p:cNvSpPr>
            <a:spLocks noGrp="1"/>
          </p:cNvSpPr>
          <p:nvPr>
            <p:ph type="sldNum" sz="quarter" idx="12"/>
          </p:nvPr>
        </p:nvSpPr>
        <p:spPr/>
        <p:txBody>
          <a:bodyPr/>
          <a:lstStyle/>
          <a:p>
            <a:fld id="{5EE0A3BD-3DA5-4991-ABDC-D838213B01CE}" type="slidenum">
              <a:rPr kumimoji="1" lang="ja-JP" altLang="en-US" smtClean="0"/>
              <a:pPr/>
              <a:t>1</a:t>
            </a:fld>
            <a:endParaRPr kumimoji="1" lang="ja-JP" altLang="en-US"/>
          </a:p>
        </p:txBody>
      </p:sp>
    </p:spTree>
    <p:extLst>
      <p:ext uri="{BB962C8B-B14F-4D97-AF65-F5344CB8AC3E}">
        <p14:creationId xmlns:p14="http://schemas.microsoft.com/office/powerpoint/2010/main" val="1666742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グループ化 39">
            <a:extLst>
              <a:ext uri="{FF2B5EF4-FFF2-40B4-BE49-F238E27FC236}">
                <a16:creationId xmlns:a16="http://schemas.microsoft.com/office/drawing/2014/main" id="{6ECB8214-68CD-4A33-8B29-6B033DF1BCF2}"/>
              </a:ext>
            </a:extLst>
          </p:cNvPr>
          <p:cNvGrpSpPr/>
          <p:nvPr/>
        </p:nvGrpSpPr>
        <p:grpSpPr>
          <a:xfrm>
            <a:off x="344488" y="1869817"/>
            <a:ext cx="1527570" cy="2880320"/>
            <a:chOff x="337005" y="920333"/>
            <a:chExt cx="2094251" cy="3948828"/>
          </a:xfrm>
        </p:grpSpPr>
        <p:grpSp>
          <p:nvGrpSpPr>
            <p:cNvPr id="41" name="グループ化 40">
              <a:extLst>
                <a:ext uri="{FF2B5EF4-FFF2-40B4-BE49-F238E27FC236}">
                  <a16:creationId xmlns:a16="http://schemas.microsoft.com/office/drawing/2014/main" id="{E3E48F0B-4D09-4313-BEC9-F6B754C7CCFF}"/>
                </a:ext>
              </a:extLst>
            </p:cNvPr>
            <p:cNvGrpSpPr/>
            <p:nvPr/>
          </p:nvGrpSpPr>
          <p:grpSpPr>
            <a:xfrm>
              <a:off x="337005" y="920333"/>
              <a:ext cx="2094251" cy="3948828"/>
              <a:chOff x="337005" y="920333"/>
              <a:chExt cx="2094251" cy="3948828"/>
            </a:xfrm>
          </p:grpSpPr>
          <p:sp>
            <p:nvSpPr>
              <p:cNvPr id="43" name="四角形: 角を丸くする 42">
                <a:extLst>
                  <a:ext uri="{FF2B5EF4-FFF2-40B4-BE49-F238E27FC236}">
                    <a16:creationId xmlns:a16="http://schemas.microsoft.com/office/drawing/2014/main" id="{5ED3209A-F9D5-4DAC-887E-1BF069F6ADB9}"/>
                  </a:ext>
                </a:extLst>
              </p:cNvPr>
              <p:cNvSpPr/>
              <p:nvPr/>
            </p:nvSpPr>
            <p:spPr>
              <a:xfrm>
                <a:off x="337005" y="920333"/>
                <a:ext cx="2094251" cy="3948828"/>
              </a:xfrm>
              <a:prstGeom prst="roundRect">
                <a:avLst>
                  <a:gd name="adj" fmla="val 8841"/>
                </a:avLst>
              </a:prstGeom>
              <a:solidFill>
                <a:schemeClr val="bg1">
                  <a:lumMod val="6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44" name="楕円 43">
                <a:extLst>
                  <a:ext uri="{FF2B5EF4-FFF2-40B4-BE49-F238E27FC236}">
                    <a16:creationId xmlns:a16="http://schemas.microsoft.com/office/drawing/2014/main" id="{A3E57454-25C8-423F-84C0-946A6873886C}"/>
                  </a:ext>
                </a:extLst>
              </p:cNvPr>
              <p:cNvSpPr/>
              <p:nvPr/>
            </p:nvSpPr>
            <p:spPr>
              <a:xfrm>
                <a:off x="1208584" y="4402761"/>
                <a:ext cx="360040" cy="360040"/>
              </a:xfrm>
              <a:prstGeom prst="ellipse">
                <a:avLst/>
              </a:prstGeom>
              <a:solidFill>
                <a:schemeClr val="bg1">
                  <a:lumMod val="5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grpSp>
        <p:pic>
          <p:nvPicPr>
            <p:cNvPr id="42" name="図 41">
              <a:extLst>
                <a:ext uri="{FF2B5EF4-FFF2-40B4-BE49-F238E27FC236}">
                  <a16:creationId xmlns:a16="http://schemas.microsoft.com/office/drawing/2014/main" id="{A0104664-FE12-4F05-86C2-34879F5094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789" y="1196752"/>
              <a:ext cx="1742681" cy="3099650"/>
            </a:xfrm>
            <a:prstGeom prst="rect">
              <a:avLst/>
            </a:prstGeom>
          </p:spPr>
        </p:pic>
      </p:grpSp>
      <p:grpSp>
        <p:nvGrpSpPr>
          <p:cNvPr id="37" name="グループ化 36">
            <a:extLst>
              <a:ext uri="{FF2B5EF4-FFF2-40B4-BE49-F238E27FC236}">
                <a16:creationId xmlns:a16="http://schemas.microsoft.com/office/drawing/2014/main" id="{427D7414-BB28-4EB8-8575-23E42A289297}"/>
              </a:ext>
            </a:extLst>
          </p:cNvPr>
          <p:cNvGrpSpPr/>
          <p:nvPr/>
        </p:nvGrpSpPr>
        <p:grpSpPr>
          <a:xfrm>
            <a:off x="2086901" y="1863677"/>
            <a:ext cx="2417303" cy="4452081"/>
            <a:chOff x="2086901" y="1863677"/>
            <a:chExt cx="2417303" cy="4452081"/>
          </a:xfrm>
        </p:grpSpPr>
        <p:sp>
          <p:nvSpPr>
            <p:cNvPr id="38" name="正方形/長方形 37">
              <a:extLst>
                <a:ext uri="{FF2B5EF4-FFF2-40B4-BE49-F238E27FC236}">
                  <a16:creationId xmlns:a16="http://schemas.microsoft.com/office/drawing/2014/main" id="{7200AFF4-B4AF-487C-8080-C6EE05D4190E}"/>
                </a:ext>
              </a:extLst>
            </p:cNvPr>
            <p:cNvSpPr/>
            <p:nvPr/>
          </p:nvSpPr>
          <p:spPr>
            <a:xfrm>
              <a:off x="2086901" y="1863677"/>
              <a:ext cx="2417303" cy="4452081"/>
            </a:xfrm>
            <a:prstGeom prst="rect">
              <a:avLst/>
            </a:prstGeom>
            <a:solidFill>
              <a:schemeClr val="bg1">
                <a:lumMod val="6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pic>
          <p:nvPicPr>
            <p:cNvPr id="39" name="図 38">
              <a:extLst>
                <a:ext uri="{FF2B5EF4-FFF2-40B4-BE49-F238E27FC236}">
                  <a16:creationId xmlns:a16="http://schemas.microsoft.com/office/drawing/2014/main" id="{4023363E-3D05-4D7B-B71C-6291B0A4D855}"/>
                </a:ext>
              </a:extLst>
            </p:cNvPr>
            <p:cNvPicPr>
              <a:picLocks noChangeAspect="1"/>
            </p:cNvPicPr>
            <p:nvPr/>
          </p:nvPicPr>
          <p:blipFill rotWithShape="1">
            <a:blip r:embed="rId4">
              <a:extLst>
                <a:ext uri="{28A0092B-C50C-407E-A947-70E740481C1C}">
                  <a14:useLocalDpi xmlns:a14="http://schemas.microsoft.com/office/drawing/2010/main" val="0"/>
                </a:ext>
              </a:extLst>
            </a:blip>
            <a:srcRect b="21993"/>
            <a:stretch/>
          </p:blipFill>
          <p:spPr>
            <a:xfrm>
              <a:off x="2186597" y="1969964"/>
              <a:ext cx="2234606" cy="4345794"/>
            </a:xfrm>
            <a:prstGeom prst="rect">
              <a:avLst/>
            </a:prstGeom>
          </p:spPr>
        </p:pic>
      </p:grpSp>
      <p:sp>
        <p:nvSpPr>
          <p:cNvPr id="2" name="タイトル 1">
            <a:extLst>
              <a:ext uri="{FF2B5EF4-FFF2-40B4-BE49-F238E27FC236}">
                <a16:creationId xmlns:a16="http://schemas.microsoft.com/office/drawing/2014/main" id="{EC918F0F-026C-403C-9EA5-90CB77956E5E}"/>
              </a:ext>
            </a:extLst>
          </p:cNvPr>
          <p:cNvSpPr>
            <a:spLocks noGrp="1"/>
          </p:cNvSpPr>
          <p:nvPr>
            <p:ph type="title"/>
          </p:nvPr>
        </p:nvSpPr>
        <p:spPr/>
        <p:txBody>
          <a:bodyPr/>
          <a:lstStyle/>
          <a:p>
            <a:r>
              <a:rPr lang="ja-JP" altLang="en-US" spc="0" dirty="0"/>
              <a:t>ディスプレイ広告：</a:t>
            </a:r>
            <a:r>
              <a:rPr lang="en-US" altLang="ja-JP" spc="0" dirty="0"/>
              <a:t>Run</a:t>
            </a:r>
            <a:r>
              <a:rPr lang="ja-JP" altLang="en-US" spc="0" dirty="0"/>
              <a:t> </a:t>
            </a:r>
            <a:r>
              <a:rPr lang="en-US" altLang="ja-JP" spc="0" dirty="0"/>
              <a:t>of </a:t>
            </a:r>
            <a:r>
              <a:rPr lang="en-US" altLang="ja-JP" spc="0" dirty="0" err="1"/>
              <a:t>xwoman</a:t>
            </a:r>
            <a:r>
              <a:rPr lang="ja-JP" altLang="en-US" spc="0" dirty="0"/>
              <a:t> レクタングル</a:t>
            </a:r>
            <a:endParaRPr kumimoji="1" lang="ja-JP" altLang="en-US" spc="0" dirty="0"/>
          </a:p>
        </p:txBody>
      </p:sp>
      <p:sp>
        <p:nvSpPr>
          <p:cNvPr id="3" name="スライド番号プレースホルダー 2">
            <a:extLst>
              <a:ext uri="{FF2B5EF4-FFF2-40B4-BE49-F238E27FC236}">
                <a16:creationId xmlns:a16="http://schemas.microsoft.com/office/drawing/2014/main" id="{BDAB617B-2AA4-4E9E-BCB1-EC6ED3E5B63A}"/>
              </a:ext>
            </a:extLst>
          </p:cNvPr>
          <p:cNvSpPr>
            <a:spLocks noGrp="1"/>
          </p:cNvSpPr>
          <p:nvPr>
            <p:ph type="sldNum" sz="quarter" idx="12"/>
          </p:nvPr>
        </p:nvSpPr>
        <p:spPr/>
        <p:txBody>
          <a:bodyPr/>
          <a:lstStyle/>
          <a:p>
            <a:fld id="{5EE0A3BD-3DA5-4991-ABDC-D838213B01CE}" type="slidenum">
              <a:rPr kumimoji="1" lang="ja-JP" altLang="en-US" smtClean="0"/>
              <a:t>19</a:t>
            </a:fld>
            <a:endParaRPr kumimoji="1" lang="ja-JP" altLang="en-US"/>
          </a:p>
        </p:txBody>
      </p:sp>
      <p:graphicFrame>
        <p:nvGraphicFramePr>
          <p:cNvPr id="4" name="表 3">
            <a:extLst>
              <a:ext uri="{FF2B5EF4-FFF2-40B4-BE49-F238E27FC236}">
                <a16:creationId xmlns:a16="http://schemas.microsoft.com/office/drawing/2014/main" id="{C45EEFA1-1C00-4BFA-8A7E-E872B05F4A3E}"/>
              </a:ext>
            </a:extLst>
          </p:cNvPr>
          <p:cNvGraphicFramePr>
            <a:graphicFrameLocks noGrp="1"/>
          </p:cNvGraphicFramePr>
          <p:nvPr>
            <p:extLst>
              <p:ext uri="{D42A27DB-BD31-4B8C-83A1-F6EECF244321}">
                <p14:modId xmlns:p14="http://schemas.microsoft.com/office/powerpoint/2010/main" val="1847847746"/>
              </p:ext>
            </p:extLst>
          </p:nvPr>
        </p:nvGraphicFramePr>
        <p:xfrm>
          <a:off x="4793370" y="1844824"/>
          <a:ext cx="4812263" cy="4208319"/>
        </p:xfrm>
        <a:graphic>
          <a:graphicData uri="http://schemas.openxmlformats.org/drawingml/2006/table">
            <a:tbl>
              <a:tblPr firstRow="1" bandRow="1">
                <a:tableStyleId>{073A0DAA-6AF3-43AB-8588-CEC1D06C72B9}</a:tableStyleId>
              </a:tblPr>
              <a:tblGrid>
                <a:gridCol w="1164763">
                  <a:extLst>
                    <a:ext uri="{9D8B030D-6E8A-4147-A177-3AD203B41FA5}">
                      <a16:colId xmlns:a16="http://schemas.microsoft.com/office/drawing/2014/main" val="1868210930"/>
                    </a:ext>
                  </a:extLst>
                </a:gridCol>
                <a:gridCol w="3647500">
                  <a:extLst>
                    <a:ext uri="{9D8B030D-6E8A-4147-A177-3AD203B41FA5}">
                      <a16:colId xmlns:a16="http://schemas.microsoft.com/office/drawing/2014/main" val="2180882156"/>
                    </a:ext>
                  </a:extLst>
                </a:gridCol>
              </a:tblGrid>
              <a:tr h="241302">
                <a:tc>
                  <a:txBody>
                    <a:bodyPr/>
                    <a:lstStyle/>
                    <a:p>
                      <a:r>
                        <a:rPr kumimoji="1" lang="ja-JP" altLang="en-US" sz="1050" dirty="0"/>
                        <a:t>メニュー名</a:t>
                      </a:r>
                      <a:endParaRPr kumimoji="1" lang="en-US" altLang="ja-JP" sz="1050" dirty="0"/>
                    </a:p>
                  </a:txBody>
                  <a:tcPr marL="72000" marR="72000" marT="72000" marB="72000"/>
                </a:tc>
                <a:tc>
                  <a:txBody>
                    <a:bodyPr/>
                    <a:lstStyle/>
                    <a:p>
                      <a:r>
                        <a:rPr kumimoji="1" lang="en-US" altLang="ja-JP" sz="1050" dirty="0"/>
                        <a:t>Run of </a:t>
                      </a:r>
                      <a:r>
                        <a:rPr kumimoji="1" lang="en-US" altLang="ja-JP" sz="1050" dirty="0" err="1"/>
                        <a:t>xwoman</a:t>
                      </a:r>
                      <a:endParaRPr kumimoji="1" lang="ja-JP" altLang="en-US" sz="1050" dirty="0"/>
                    </a:p>
                  </a:txBody>
                  <a:tcPr marL="72000" marR="72000" marT="72000" marB="72000"/>
                </a:tc>
                <a:extLst>
                  <a:ext uri="{0D108BD9-81ED-4DB2-BD59-A6C34878D82A}">
                    <a16:rowId xmlns:a16="http://schemas.microsoft.com/office/drawing/2014/main" val="1853849928"/>
                  </a:ext>
                </a:extLst>
              </a:tr>
              <a:tr h="241302">
                <a:tc>
                  <a:txBody>
                    <a:bodyPr/>
                    <a:lstStyle/>
                    <a:p>
                      <a:r>
                        <a:rPr kumimoji="1" lang="ja-JP" altLang="en-US" sz="1050" dirty="0"/>
                        <a:t>掲載媒体</a:t>
                      </a:r>
                    </a:p>
                  </a:txBody>
                  <a:tcPr marL="72000" marR="72000" marT="72000" marB="72000"/>
                </a:tc>
                <a:tc>
                  <a:txBody>
                    <a:bodyPr/>
                    <a:lstStyle/>
                    <a:p>
                      <a:r>
                        <a:rPr kumimoji="1" lang="ja-JP" altLang="en-US" sz="1050" dirty="0"/>
                        <a:t>日経</a:t>
                      </a:r>
                      <a:r>
                        <a:rPr kumimoji="1" lang="en-US" altLang="ja-JP" sz="1050" dirty="0"/>
                        <a:t>DUAL</a:t>
                      </a:r>
                      <a:r>
                        <a:rPr kumimoji="1" lang="ja-JP" altLang="en-US" sz="1050" dirty="0" err="1"/>
                        <a:t>、</a:t>
                      </a:r>
                      <a:r>
                        <a:rPr kumimoji="1" lang="ja-JP" altLang="en-US" sz="1050" dirty="0"/>
                        <a:t>日経</a:t>
                      </a:r>
                      <a:r>
                        <a:rPr kumimoji="1" lang="en-US" altLang="ja-JP" sz="1050" dirty="0"/>
                        <a:t>ARIA</a:t>
                      </a:r>
                      <a:r>
                        <a:rPr kumimoji="1" lang="ja-JP" altLang="en-US" sz="1050" dirty="0" err="1"/>
                        <a:t>、</a:t>
                      </a:r>
                      <a:r>
                        <a:rPr kumimoji="1" lang="ja-JP" altLang="en-US" sz="1050" dirty="0"/>
                        <a:t>日経</a:t>
                      </a:r>
                      <a:r>
                        <a:rPr kumimoji="1" lang="en-US" altLang="ja-JP" sz="1050" dirty="0"/>
                        <a:t>doors</a:t>
                      </a:r>
                      <a:endParaRPr kumimoji="1" lang="ja-JP" altLang="en-US" sz="1050" dirty="0"/>
                    </a:p>
                  </a:txBody>
                  <a:tcPr marL="72000" marR="72000" marT="72000" marB="72000"/>
                </a:tc>
                <a:extLst>
                  <a:ext uri="{0D108BD9-81ED-4DB2-BD59-A6C34878D82A}">
                    <a16:rowId xmlns:a16="http://schemas.microsoft.com/office/drawing/2014/main" val="2437112898"/>
                  </a:ext>
                </a:extLst>
              </a:tr>
              <a:tr h="241302">
                <a:tc>
                  <a:txBody>
                    <a:bodyPr/>
                    <a:lstStyle/>
                    <a:p>
                      <a:r>
                        <a:rPr kumimoji="1" lang="ja-JP" altLang="en-US" sz="1050" dirty="0"/>
                        <a:t>掲載面</a:t>
                      </a:r>
                    </a:p>
                  </a:txBody>
                  <a:tcPr marL="72000" marR="72000" marT="72000" marB="72000"/>
                </a:tc>
                <a:tc>
                  <a:txBody>
                    <a:bodyPr/>
                    <a:lstStyle/>
                    <a:p>
                      <a:r>
                        <a:rPr kumimoji="1" lang="en-US" altLang="ja-JP" sz="1050" dirty="0"/>
                        <a:t>PC</a:t>
                      </a:r>
                      <a:r>
                        <a:rPr kumimoji="1" lang="ja-JP" altLang="en-US" sz="1050" dirty="0"/>
                        <a:t>・</a:t>
                      </a:r>
                      <a:r>
                        <a:rPr kumimoji="1" lang="en-US" altLang="ja-JP" sz="1050" dirty="0"/>
                        <a:t>SP</a:t>
                      </a:r>
                      <a:r>
                        <a:rPr kumimoji="1" lang="ja-JP" altLang="en-US" sz="1050" dirty="0"/>
                        <a:t>全ページ　</a:t>
                      </a:r>
                      <a:r>
                        <a:rPr kumimoji="1" lang="en-US" altLang="ja-JP" sz="1050" dirty="0"/>
                        <a:t>*</a:t>
                      </a:r>
                      <a:r>
                        <a:rPr kumimoji="1" lang="ja-JP" altLang="en-US" sz="1050" dirty="0"/>
                        <a:t>一部ページを除く</a:t>
                      </a:r>
                    </a:p>
                  </a:txBody>
                  <a:tcPr marL="72000" marR="72000" marT="72000" marB="72000"/>
                </a:tc>
                <a:extLst>
                  <a:ext uri="{0D108BD9-81ED-4DB2-BD59-A6C34878D82A}">
                    <a16:rowId xmlns:a16="http://schemas.microsoft.com/office/drawing/2014/main" val="3853301974"/>
                  </a:ext>
                </a:extLst>
              </a:tr>
              <a:tr h="241302">
                <a:tc>
                  <a:txBody>
                    <a:bodyPr/>
                    <a:lstStyle/>
                    <a:p>
                      <a:r>
                        <a:rPr kumimoji="1" lang="ja-JP" altLang="en-US" sz="1050" dirty="0"/>
                        <a:t>表示形式</a:t>
                      </a:r>
                    </a:p>
                  </a:txBody>
                  <a:tcPr marL="72000" marR="72000" marT="72000" marB="72000"/>
                </a:tc>
                <a:tc>
                  <a:txBody>
                    <a:bodyPr/>
                    <a:lstStyle/>
                    <a:p>
                      <a:r>
                        <a:rPr kumimoji="1" lang="ja-JP" altLang="en-US" sz="1050" dirty="0"/>
                        <a:t>ローテーション</a:t>
                      </a:r>
                    </a:p>
                  </a:txBody>
                  <a:tcPr marL="72000" marR="72000" marT="72000" marB="72000"/>
                </a:tc>
                <a:extLst>
                  <a:ext uri="{0D108BD9-81ED-4DB2-BD59-A6C34878D82A}">
                    <a16:rowId xmlns:a16="http://schemas.microsoft.com/office/drawing/2014/main" val="490476437"/>
                  </a:ext>
                </a:extLst>
              </a:tr>
              <a:tr h="170729">
                <a:tc>
                  <a:txBody>
                    <a:bodyPr/>
                    <a:lstStyle/>
                    <a:p>
                      <a:r>
                        <a:rPr kumimoji="1" lang="ja-JP" altLang="en-US" sz="1050" dirty="0"/>
                        <a:t>原稿規定</a:t>
                      </a:r>
                    </a:p>
                  </a:txBody>
                  <a:tcPr marL="72000" marR="72000" marT="72000" marB="72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lt"/>
                          <a:ea typeface="+mn-ea"/>
                          <a:cs typeface="+mn-cs"/>
                        </a:rPr>
                        <a:t>300</a:t>
                      </a:r>
                      <a:r>
                        <a:rPr kumimoji="1" lang="ja-JP" altLang="en-US" sz="1050" b="0" i="0" u="none" strike="noStrike" kern="1200" cap="none" spc="0" normalizeH="0" baseline="0" noProof="0" dirty="0" err="1">
                          <a:ln>
                            <a:noFill/>
                          </a:ln>
                          <a:solidFill>
                            <a:prstClr val="black"/>
                          </a:solidFill>
                          <a:effectLst/>
                          <a:uLnTx/>
                          <a:uFillTx/>
                          <a:latin typeface="+mn-lt"/>
                          <a:ea typeface="+mn-ea"/>
                          <a:cs typeface="+mn-cs"/>
                        </a:rPr>
                        <a:t>ｘ</a:t>
                      </a:r>
                      <a:r>
                        <a:rPr kumimoji="1" lang="en-US" altLang="ja-JP" sz="1050" b="0" i="0" u="none" strike="noStrike" kern="1200" cap="none" spc="0" normalizeH="0" baseline="0" noProof="0" dirty="0">
                          <a:ln>
                            <a:noFill/>
                          </a:ln>
                          <a:solidFill>
                            <a:prstClr val="black"/>
                          </a:solidFill>
                          <a:effectLst/>
                          <a:uLnTx/>
                          <a:uFillTx/>
                          <a:latin typeface="+mn-lt"/>
                          <a:ea typeface="+mn-ea"/>
                          <a:cs typeface="+mn-cs"/>
                        </a:rPr>
                        <a:t>250</a:t>
                      </a:r>
                      <a:r>
                        <a:rPr kumimoji="1" lang="ja-JP" altLang="en-US" sz="1050" b="0" i="0" u="none" strike="noStrike" kern="1200" cap="none" spc="0" normalizeH="0" baseline="0" noProof="0" dirty="0">
                          <a:ln>
                            <a:noFill/>
                          </a:ln>
                          <a:solidFill>
                            <a:prstClr val="black"/>
                          </a:solidFill>
                          <a:effectLst/>
                          <a:uLnTx/>
                          <a:uFillTx/>
                          <a:latin typeface="+mn-lt"/>
                          <a:ea typeface="+mn-ea"/>
                          <a:cs typeface="+mn-cs"/>
                        </a:rPr>
                        <a:t>／</a:t>
                      </a:r>
                      <a:r>
                        <a:rPr kumimoji="1" lang="en-US" altLang="ja-JP" sz="1050" dirty="0"/>
                        <a:t>gif</a:t>
                      </a:r>
                      <a:r>
                        <a:rPr kumimoji="1" lang="ja-JP" altLang="en-US" sz="1050" dirty="0" err="1"/>
                        <a:t>、</a:t>
                      </a:r>
                      <a:r>
                        <a:rPr kumimoji="1" lang="en-US" altLang="ja-JP" sz="1050" dirty="0"/>
                        <a:t>jpg</a:t>
                      </a:r>
                      <a:r>
                        <a:rPr kumimoji="1" lang="ja-JP" altLang="en-US" sz="1050" dirty="0"/>
                        <a:t> 、</a:t>
                      </a:r>
                      <a:r>
                        <a:rPr kumimoji="1" lang="en-US" altLang="ja-JP" sz="1050" dirty="0" err="1"/>
                        <a:t>png</a:t>
                      </a:r>
                      <a:r>
                        <a:rPr kumimoji="1" lang="en-US" altLang="ja-JP" sz="1050" dirty="0"/>
                        <a:t> </a:t>
                      </a:r>
                      <a:r>
                        <a:rPr kumimoji="1" lang="ja-JP" altLang="en-US" sz="1050" dirty="0"/>
                        <a:t>（</a:t>
                      </a:r>
                      <a:r>
                        <a:rPr kumimoji="1" lang="en-US" altLang="ja-JP" sz="1050" dirty="0"/>
                        <a:t>150KB</a:t>
                      </a:r>
                      <a:r>
                        <a:rPr kumimoji="1" lang="ja-JP" altLang="en-US" sz="1050" dirty="0"/>
                        <a:t>以内）</a:t>
                      </a:r>
                      <a:endParaRPr kumimoji="1" lang="en-US" altLang="ja-JP" sz="1050" dirty="0"/>
                    </a:p>
                  </a:txBody>
                  <a:tcPr marL="72000" marR="72000" marT="72000" marB="72000"/>
                </a:tc>
                <a:extLst>
                  <a:ext uri="{0D108BD9-81ED-4DB2-BD59-A6C34878D82A}">
                    <a16:rowId xmlns:a16="http://schemas.microsoft.com/office/drawing/2014/main" val="2918322274"/>
                  </a:ext>
                </a:extLst>
              </a:tr>
              <a:tr h="241302">
                <a:tc>
                  <a:txBody>
                    <a:bodyPr/>
                    <a:lstStyle/>
                    <a:p>
                      <a:r>
                        <a:rPr kumimoji="1" lang="ja-JP" altLang="en-US" sz="1050" dirty="0"/>
                        <a:t>掲載期間</a:t>
                      </a:r>
                    </a:p>
                  </a:txBody>
                  <a:tcPr marL="72000" marR="72000" marT="72000" marB="72000"/>
                </a:tc>
                <a:tc>
                  <a:txBody>
                    <a:bodyPr/>
                    <a:lstStyle/>
                    <a:p>
                      <a:r>
                        <a:rPr kumimoji="1" lang="ja-JP" altLang="en-US" sz="1050" dirty="0"/>
                        <a:t>任意</a:t>
                      </a:r>
                    </a:p>
                  </a:txBody>
                  <a:tcPr marL="72000" marR="72000" marT="72000" marB="72000"/>
                </a:tc>
                <a:extLst>
                  <a:ext uri="{0D108BD9-81ED-4DB2-BD59-A6C34878D82A}">
                    <a16:rowId xmlns:a16="http://schemas.microsoft.com/office/drawing/2014/main" val="711263072"/>
                  </a:ext>
                </a:extLst>
              </a:tr>
              <a:tr h="241302">
                <a:tc>
                  <a:txBody>
                    <a:bodyPr/>
                    <a:lstStyle/>
                    <a:p>
                      <a:r>
                        <a:rPr kumimoji="1" lang="ja-JP" altLang="en-US" sz="1050" dirty="0"/>
                        <a:t>掲載開始日</a:t>
                      </a:r>
                    </a:p>
                  </a:txBody>
                  <a:tcPr marL="72000" marR="72000" marT="72000" marB="72000"/>
                </a:tc>
                <a:tc>
                  <a:txBody>
                    <a:bodyPr/>
                    <a:lstStyle/>
                    <a:p>
                      <a:r>
                        <a:rPr kumimoji="1" lang="ja-JP" altLang="en-US" sz="1050" dirty="0"/>
                        <a:t>任意の営業日</a:t>
                      </a:r>
                    </a:p>
                  </a:txBody>
                  <a:tcPr marL="72000" marR="72000" marT="72000" marB="72000"/>
                </a:tc>
                <a:extLst>
                  <a:ext uri="{0D108BD9-81ED-4DB2-BD59-A6C34878D82A}">
                    <a16:rowId xmlns:a16="http://schemas.microsoft.com/office/drawing/2014/main" val="4187047976"/>
                  </a:ext>
                </a:extLst>
              </a:tr>
              <a:tr h="241302">
                <a:tc>
                  <a:txBody>
                    <a:bodyPr/>
                    <a:lstStyle/>
                    <a:p>
                      <a:r>
                        <a:rPr kumimoji="1" lang="ja-JP" altLang="en-US" sz="1050" dirty="0"/>
                        <a:t>保証形態</a:t>
                      </a:r>
                    </a:p>
                  </a:txBody>
                  <a:tcPr marL="72000" marR="72000" marT="72000" marB="72000"/>
                </a:tc>
                <a:tc>
                  <a:txBody>
                    <a:bodyPr/>
                    <a:lstStyle/>
                    <a:p>
                      <a:r>
                        <a:rPr kumimoji="1" lang="ja-JP" altLang="en-US" sz="1050" dirty="0"/>
                        <a:t>インプレッション保証</a:t>
                      </a:r>
                    </a:p>
                  </a:txBody>
                  <a:tcPr marL="72000" marR="72000" marT="72000" marB="72000"/>
                </a:tc>
                <a:extLst>
                  <a:ext uri="{0D108BD9-81ED-4DB2-BD59-A6C34878D82A}">
                    <a16:rowId xmlns:a16="http://schemas.microsoft.com/office/drawing/2014/main" val="3036091506"/>
                  </a:ext>
                </a:extLst>
              </a:tr>
              <a:tr h="241302">
                <a:tc>
                  <a:txBody>
                    <a:bodyPr/>
                    <a:lstStyle/>
                    <a:p>
                      <a:r>
                        <a:rPr kumimoji="1" lang="ja-JP" altLang="en-US" sz="1050" dirty="0"/>
                        <a:t>料金（グロス）</a:t>
                      </a:r>
                    </a:p>
                  </a:txBody>
                  <a:tcPr marL="72000" marR="72000" marT="72000" marB="72000"/>
                </a:tc>
                <a:tc>
                  <a:txBody>
                    <a:bodyPr/>
                    <a:lstStyle/>
                    <a:p>
                      <a:r>
                        <a:rPr kumimoji="1" lang="ja-JP" altLang="en-US" sz="1050" dirty="0"/>
                        <a:t>￥</a:t>
                      </a:r>
                      <a:r>
                        <a:rPr kumimoji="1" lang="en-US" altLang="ja-JP" sz="1050" dirty="0"/>
                        <a:t>0.6</a:t>
                      </a:r>
                      <a:r>
                        <a:rPr kumimoji="1" lang="ja-JP" altLang="en-US" sz="1050" dirty="0"/>
                        <a:t>／</a:t>
                      </a:r>
                      <a:r>
                        <a:rPr kumimoji="1" lang="en-US" altLang="ja-JP" sz="1050" dirty="0"/>
                        <a:t>imp</a:t>
                      </a:r>
                      <a:endParaRPr kumimoji="1" lang="ja-JP" altLang="en-US" sz="1050" dirty="0"/>
                    </a:p>
                  </a:txBody>
                  <a:tcPr marL="72000" marR="72000" marT="72000" marB="72000"/>
                </a:tc>
                <a:extLst>
                  <a:ext uri="{0D108BD9-81ED-4DB2-BD59-A6C34878D82A}">
                    <a16:rowId xmlns:a16="http://schemas.microsoft.com/office/drawing/2014/main" val="3857387276"/>
                  </a:ext>
                </a:extLst>
              </a:tr>
              <a:tr h="286733">
                <a:tc>
                  <a:txBody>
                    <a:bodyPr/>
                    <a:lstStyle/>
                    <a:p>
                      <a:r>
                        <a:rPr kumimoji="1" lang="ja-JP" altLang="en-US" sz="1050" dirty="0"/>
                        <a:t>入稿〆切</a:t>
                      </a:r>
                    </a:p>
                  </a:txBody>
                  <a:tcPr marL="72000" marR="72000" marT="72000" marB="72000"/>
                </a:tc>
                <a:tc>
                  <a:txBody>
                    <a:bodyPr/>
                    <a:lstStyle/>
                    <a:p>
                      <a:pPr marL="0" indent="0">
                        <a:lnSpc>
                          <a:spcPct val="150000"/>
                        </a:lnSpc>
                        <a:buFont typeface="Yu Gothic" panose="020B0400000000000000" pitchFamily="50" charset="-128"/>
                        <a:buNone/>
                      </a:pPr>
                      <a:r>
                        <a:rPr kumimoji="1" lang="en-US" altLang="ja-JP" sz="1050" dirty="0"/>
                        <a:t>5</a:t>
                      </a:r>
                      <a:r>
                        <a:rPr kumimoji="1" lang="ja-JP" altLang="en-US" sz="1050" dirty="0"/>
                        <a:t>営業日前</a:t>
                      </a:r>
                    </a:p>
                  </a:txBody>
                  <a:tcPr marL="72000" marR="72000" marT="72000" marB="72000"/>
                </a:tc>
                <a:extLst>
                  <a:ext uri="{0D108BD9-81ED-4DB2-BD59-A6C34878D82A}">
                    <a16:rowId xmlns:a16="http://schemas.microsoft.com/office/drawing/2014/main" val="486803579"/>
                  </a:ext>
                </a:extLst>
              </a:tr>
              <a:tr h="573480">
                <a:tc>
                  <a:txBody>
                    <a:bodyPr/>
                    <a:lstStyle/>
                    <a:p>
                      <a:r>
                        <a:rPr kumimoji="1" lang="ja-JP" altLang="en-US" sz="1050" dirty="0"/>
                        <a:t>備考</a:t>
                      </a:r>
                    </a:p>
                  </a:txBody>
                  <a:tcPr marL="72000" marR="72000" marT="72000" marB="72000"/>
                </a:tc>
                <a:tc>
                  <a:txBody>
                    <a:bodyPr/>
                    <a:lstStyle/>
                    <a:p>
                      <a:pPr marL="171450" indent="-171450">
                        <a:lnSpc>
                          <a:spcPct val="150000"/>
                        </a:lnSpc>
                        <a:buFont typeface="Yu Gothic" panose="020B0400000000000000" pitchFamily="50" charset="-128"/>
                        <a:buChar char="※"/>
                      </a:pPr>
                      <a:r>
                        <a:rPr lang="ja-JP" altLang="en-US" sz="800" dirty="0"/>
                        <a:t>料金には別途消費税がかかります。</a:t>
                      </a:r>
                      <a:endParaRPr lang="en-US" altLang="ja-JP" sz="800" dirty="0"/>
                    </a:p>
                    <a:p>
                      <a:pPr marL="171450" indent="-171450">
                        <a:lnSpc>
                          <a:spcPct val="150000"/>
                        </a:lnSpc>
                        <a:buFont typeface="Yu Gothic" panose="020B0400000000000000" pitchFamily="50" charset="-128"/>
                        <a:buChar char="※"/>
                      </a:pPr>
                      <a:r>
                        <a:rPr lang="ja-JP" altLang="en-US" sz="800" dirty="0"/>
                        <a:t>料金、枠数、仕様等は、予告なく変更する場合がございます。</a:t>
                      </a:r>
                      <a:endParaRPr lang="en-US" altLang="ja-JP" sz="800" dirty="0"/>
                    </a:p>
                    <a:p>
                      <a:pPr marL="171450" indent="-171450">
                        <a:lnSpc>
                          <a:spcPct val="150000"/>
                        </a:lnSpc>
                        <a:buFont typeface="Yu Gothic" panose="020B0400000000000000" pitchFamily="50" charset="-128"/>
                        <a:buChar char="※"/>
                      </a:pPr>
                      <a:r>
                        <a:rPr lang="ja-JP" altLang="en-US" sz="800" dirty="0"/>
                        <a:t>申込み、入稿については別途資料でご確認ください。</a:t>
                      </a:r>
                      <a:endParaRPr lang="en-US" altLang="ja-JP" sz="800" dirty="0"/>
                    </a:p>
                    <a:p>
                      <a:pPr marL="171450" indent="-171450">
                        <a:lnSpc>
                          <a:spcPct val="150000"/>
                        </a:lnSpc>
                        <a:buFont typeface="Yu Gothic" panose="020B0400000000000000" pitchFamily="50" charset="-128"/>
                        <a:buChar char="※"/>
                      </a:pPr>
                      <a:r>
                        <a:rPr kumimoji="1" lang="ja-JP" altLang="en-US" sz="800" dirty="0"/>
                        <a:t>媒体ごとの内訳指定はできません。</a:t>
                      </a:r>
                      <a:endParaRPr kumimoji="1" lang="en-US" altLang="ja-JP" sz="800" dirty="0"/>
                    </a:p>
                    <a:p>
                      <a:pPr marL="171450" indent="-171450">
                        <a:lnSpc>
                          <a:spcPct val="150000"/>
                        </a:lnSpc>
                        <a:buFont typeface="Yu Gothic" panose="020B0400000000000000" pitchFamily="50" charset="-128"/>
                        <a:buChar char="※"/>
                      </a:pPr>
                      <a:r>
                        <a:rPr kumimoji="1" lang="ja-JP" altLang="en-US" sz="800" dirty="0"/>
                        <a:t>媒体ごとのレポートは出ません。</a:t>
                      </a:r>
                      <a:endParaRPr kumimoji="1" lang="en-US" altLang="ja-JP" sz="800" dirty="0"/>
                    </a:p>
                  </a:txBody>
                  <a:tcPr marL="72000" marR="72000" marT="72000" marB="144000"/>
                </a:tc>
                <a:extLst>
                  <a:ext uri="{0D108BD9-81ED-4DB2-BD59-A6C34878D82A}">
                    <a16:rowId xmlns:a16="http://schemas.microsoft.com/office/drawing/2014/main" val="160517368"/>
                  </a:ext>
                </a:extLst>
              </a:tr>
            </a:tbl>
          </a:graphicData>
        </a:graphic>
      </p:graphicFrame>
      <p:grpSp>
        <p:nvGrpSpPr>
          <p:cNvPr id="24" name="グループ化 23">
            <a:extLst>
              <a:ext uri="{FF2B5EF4-FFF2-40B4-BE49-F238E27FC236}">
                <a16:creationId xmlns:a16="http://schemas.microsoft.com/office/drawing/2014/main" id="{12F4C013-3FE7-4927-A953-2328E3F0629A}"/>
              </a:ext>
            </a:extLst>
          </p:cNvPr>
          <p:cNvGrpSpPr/>
          <p:nvPr/>
        </p:nvGrpSpPr>
        <p:grpSpPr>
          <a:xfrm>
            <a:off x="470109" y="1015234"/>
            <a:ext cx="8965782" cy="613566"/>
            <a:chOff x="470109" y="1015234"/>
            <a:chExt cx="8965782" cy="613566"/>
          </a:xfrm>
        </p:grpSpPr>
        <p:sp>
          <p:nvSpPr>
            <p:cNvPr id="25" name="テキスト ボックス 24">
              <a:extLst>
                <a:ext uri="{FF2B5EF4-FFF2-40B4-BE49-F238E27FC236}">
                  <a16:creationId xmlns:a16="http://schemas.microsoft.com/office/drawing/2014/main" id="{7CFF766B-7EC7-486A-8E97-3D4506B3BB2A}"/>
                </a:ext>
              </a:extLst>
            </p:cNvPr>
            <p:cNvSpPr txBox="1"/>
            <p:nvPr/>
          </p:nvSpPr>
          <p:spPr>
            <a:xfrm>
              <a:off x="470109" y="1015234"/>
              <a:ext cx="8965782" cy="613566"/>
            </a:xfrm>
            <a:prstGeom prst="rect">
              <a:avLst/>
            </a:prstGeom>
            <a:noFill/>
          </p:spPr>
          <p:txBody>
            <a:bodyPr wrap="square" lIns="0" tIns="0" rIns="0" bIns="0" rtlCol="0">
              <a:spAutoFit/>
            </a:bodyPr>
            <a:lstStyle/>
            <a:p>
              <a:pPr algn="ctr">
                <a:lnSpc>
                  <a:spcPct val="150000"/>
                </a:lnSpc>
              </a:pPr>
              <a:r>
                <a:rPr kumimoji="1" lang="ja-JP" altLang="en-US" sz="1400" b="1" dirty="0"/>
                <a:t>日経 </a:t>
              </a:r>
              <a:r>
                <a:rPr kumimoji="1" lang="en-US" altLang="ja-JP" sz="1400" b="1" dirty="0"/>
                <a:t>x woman </a:t>
              </a:r>
              <a:r>
                <a:rPr kumimoji="1" lang="ja-JP" altLang="en-US" sz="1400" b="1" dirty="0"/>
                <a:t>ネットワーク（日経</a:t>
              </a:r>
              <a:r>
                <a:rPr kumimoji="1" lang="en-US" altLang="ja-JP" sz="1400" b="1" dirty="0"/>
                <a:t>DUAL</a:t>
              </a:r>
              <a:r>
                <a:rPr kumimoji="1" lang="ja-JP" altLang="en-US" sz="1400" b="1" dirty="0" err="1"/>
                <a:t>、</a:t>
              </a:r>
              <a:r>
                <a:rPr kumimoji="1" lang="ja-JP" altLang="en-US" sz="1400" b="1" dirty="0"/>
                <a:t>日経</a:t>
              </a:r>
              <a:r>
                <a:rPr kumimoji="1" lang="en-US" altLang="ja-JP" sz="1400" b="1" dirty="0"/>
                <a:t>ARIA</a:t>
              </a:r>
              <a:r>
                <a:rPr kumimoji="1" lang="ja-JP" altLang="en-US" sz="1400" b="1" dirty="0" err="1"/>
                <a:t>、</a:t>
              </a:r>
              <a:r>
                <a:rPr kumimoji="1" lang="ja-JP" altLang="en-US" sz="1400" b="1" dirty="0"/>
                <a:t>日経</a:t>
              </a:r>
              <a:r>
                <a:rPr kumimoji="1" lang="en-US" altLang="ja-JP" sz="1400" b="1" dirty="0"/>
                <a:t>doors</a:t>
              </a:r>
              <a:r>
                <a:rPr kumimoji="1" lang="ja-JP" altLang="en-US" sz="1400" b="1" dirty="0"/>
                <a:t>）を横断して配信</a:t>
              </a:r>
            </a:p>
            <a:p>
              <a:pPr algn="ctr">
                <a:lnSpc>
                  <a:spcPct val="150000"/>
                </a:lnSpc>
              </a:pPr>
              <a:r>
                <a:rPr kumimoji="1" lang="ja-JP" altLang="en-US" sz="1400" b="1" dirty="0"/>
                <a:t>最大３クリエイティブ入稿可能で、ターゲットへのクリエイティブテストにもご活用いただけます</a:t>
              </a:r>
            </a:p>
          </p:txBody>
        </p:sp>
        <p:sp>
          <p:nvSpPr>
            <p:cNvPr id="36" name="大かっこ 35">
              <a:extLst>
                <a:ext uri="{FF2B5EF4-FFF2-40B4-BE49-F238E27FC236}">
                  <a16:creationId xmlns:a16="http://schemas.microsoft.com/office/drawing/2014/main" id="{1F24CB72-271D-4D11-B00A-2061704F3CE3}"/>
                </a:ext>
              </a:extLst>
            </p:cNvPr>
            <p:cNvSpPr/>
            <p:nvPr/>
          </p:nvSpPr>
          <p:spPr>
            <a:xfrm>
              <a:off x="470109" y="1052736"/>
              <a:ext cx="8965782" cy="541558"/>
            </a:xfrm>
            <a:prstGeom prst="bracketPair">
              <a:avLst>
                <a:gd name="adj" fmla="val 13323"/>
              </a:avLst>
            </a:prstGeom>
            <a:ln w="76200">
              <a:solidFill>
                <a:schemeClr val="accent2">
                  <a:lumMod val="40000"/>
                  <a:lumOff val="60000"/>
                </a:schemeClr>
              </a:solidFill>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400"/>
            </a:p>
          </p:txBody>
        </p:sp>
      </p:grpSp>
      <p:grpSp>
        <p:nvGrpSpPr>
          <p:cNvPr id="8" name="グループ化 7">
            <a:extLst>
              <a:ext uri="{FF2B5EF4-FFF2-40B4-BE49-F238E27FC236}">
                <a16:creationId xmlns:a16="http://schemas.microsoft.com/office/drawing/2014/main" id="{BA4FC98A-63F6-4634-A689-F54F6E04EAB2}"/>
              </a:ext>
            </a:extLst>
          </p:cNvPr>
          <p:cNvGrpSpPr/>
          <p:nvPr/>
        </p:nvGrpSpPr>
        <p:grpSpPr>
          <a:xfrm>
            <a:off x="1114798" y="3501008"/>
            <a:ext cx="1527570" cy="2880320"/>
            <a:chOff x="1334192" y="3720157"/>
            <a:chExt cx="1527570" cy="2880320"/>
          </a:xfrm>
        </p:grpSpPr>
        <p:grpSp>
          <p:nvGrpSpPr>
            <p:cNvPr id="31" name="グループ化 30">
              <a:extLst>
                <a:ext uri="{FF2B5EF4-FFF2-40B4-BE49-F238E27FC236}">
                  <a16:creationId xmlns:a16="http://schemas.microsoft.com/office/drawing/2014/main" id="{568DA573-8D91-4BD7-87B8-CC6E3A4B7EB1}"/>
                </a:ext>
              </a:extLst>
            </p:cNvPr>
            <p:cNvGrpSpPr/>
            <p:nvPr/>
          </p:nvGrpSpPr>
          <p:grpSpPr>
            <a:xfrm>
              <a:off x="1334192" y="3720157"/>
              <a:ext cx="1527570" cy="2880320"/>
              <a:chOff x="337005" y="920333"/>
              <a:chExt cx="2094251" cy="3948828"/>
            </a:xfrm>
          </p:grpSpPr>
          <p:sp>
            <p:nvSpPr>
              <p:cNvPr id="34" name="四角形: 角を丸くする 33">
                <a:extLst>
                  <a:ext uri="{FF2B5EF4-FFF2-40B4-BE49-F238E27FC236}">
                    <a16:creationId xmlns:a16="http://schemas.microsoft.com/office/drawing/2014/main" id="{7D449642-4498-4FFC-82D5-CD1BA7E0957C}"/>
                  </a:ext>
                </a:extLst>
              </p:cNvPr>
              <p:cNvSpPr/>
              <p:nvPr/>
            </p:nvSpPr>
            <p:spPr>
              <a:xfrm>
                <a:off x="337005" y="920333"/>
                <a:ext cx="2094251" cy="3948828"/>
              </a:xfrm>
              <a:prstGeom prst="roundRect">
                <a:avLst>
                  <a:gd name="adj" fmla="val 8841"/>
                </a:avLst>
              </a:prstGeom>
              <a:solidFill>
                <a:schemeClr val="bg1">
                  <a:lumMod val="6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35" name="楕円 34">
                <a:extLst>
                  <a:ext uri="{FF2B5EF4-FFF2-40B4-BE49-F238E27FC236}">
                    <a16:creationId xmlns:a16="http://schemas.microsoft.com/office/drawing/2014/main" id="{D12436B8-3D30-463F-9F4C-AD7CBEDEBF31}"/>
                  </a:ext>
                </a:extLst>
              </p:cNvPr>
              <p:cNvSpPr/>
              <p:nvPr/>
            </p:nvSpPr>
            <p:spPr>
              <a:xfrm>
                <a:off x="1208584" y="4402761"/>
                <a:ext cx="360040" cy="360040"/>
              </a:xfrm>
              <a:prstGeom prst="ellipse">
                <a:avLst/>
              </a:prstGeom>
              <a:solidFill>
                <a:schemeClr val="bg1">
                  <a:lumMod val="5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grpSp>
        <p:pic>
          <p:nvPicPr>
            <p:cNvPr id="7" name="図 6">
              <a:extLst>
                <a:ext uri="{FF2B5EF4-FFF2-40B4-BE49-F238E27FC236}">
                  <a16:creationId xmlns:a16="http://schemas.microsoft.com/office/drawing/2014/main" id="{A842AC2C-CDF4-41A7-8588-AC60B9B864FC}"/>
                </a:ext>
              </a:extLst>
            </p:cNvPr>
            <p:cNvPicPr>
              <a:picLocks noChangeAspect="1"/>
            </p:cNvPicPr>
            <p:nvPr/>
          </p:nvPicPr>
          <p:blipFill rotWithShape="1">
            <a:blip r:embed="rId5">
              <a:extLst>
                <a:ext uri="{28A0092B-C50C-407E-A947-70E740481C1C}">
                  <a14:useLocalDpi xmlns:a14="http://schemas.microsoft.com/office/drawing/2010/main" val="0"/>
                </a:ext>
              </a:extLst>
            </a:blip>
            <a:srcRect b="70336"/>
            <a:stretch/>
          </p:blipFill>
          <p:spPr>
            <a:xfrm>
              <a:off x="1473397" y="3921781"/>
              <a:ext cx="1261864" cy="2260919"/>
            </a:xfrm>
            <a:prstGeom prst="rect">
              <a:avLst/>
            </a:prstGeom>
          </p:spPr>
        </p:pic>
      </p:grpSp>
      <p:sp>
        <p:nvSpPr>
          <p:cNvPr id="9" name="フッター プレースホルダー 8">
            <a:extLst>
              <a:ext uri="{FF2B5EF4-FFF2-40B4-BE49-F238E27FC236}">
                <a16:creationId xmlns:a16="http://schemas.microsoft.com/office/drawing/2014/main" id="{6E5E67BE-E344-49A0-B533-F8D140EF1BCD}"/>
              </a:ext>
            </a:extLst>
          </p:cNvPr>
          <p:cNvSpPr>
            <a:spLocks noGrp="1"/>
          </p:cNvSpPr>
          <p:nvPr>
            <p:ph type="ftr" sz="quarter" idx="11"/>
          </p:nvPr>
        </p:nvSpPr>
        <p:spPr/>
        <p:txBody>
          <a:bodyPr/>
          <a:lstStyle/>
          <a:p>
            <a:r>
              <a:rPr kumimoji="1" lang="en-US" altLang="ja-JP" dirty="0"/>
              <a:t>Copyright© 2020 Nikkei Business </a:t>
            </a:r>
            <a:r>
              <a:rPr kumimoji="1" lang="en-US" altLang="ja-JP" dirty="0" err="1"/>
              <a:t>Publications,Inc</a:t>
            </a:r>
            <a:r>
              <a:rPr kumimoji="1" lang="en-US" altLang="ja-JP" dirty="0"/>
              <a:t>. All rights reserved.</a:t>
            </a:r>
            <a:endParaRPr kumimoji="1" lang="ja-JP" altLang="en-US" dirty="0"/>
          </a:p>
        </p:txBody>
      </p:sp>
    </p:spTree>
    <p:extLst>
      <p:ext uri="{BB962C8B-B14F-4D97-AF65-F5344CB8AC3E}">
        <p14:creationId xmlns:p14="http://schemas.microsoft.com/office/powerpoint/2010/main" val="1968965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a:extLst>
              <a:ext uri="{FF2B5EF4-FFF2-40B4-BE49-F238E27FC236}">
                <a16:creationId xmlns:a16="http://schemas.microsoft.com/office/drawing/2014/main" id="{FF7B1109-B65F-4D65-B3FC-7D2D8BDA775C}"/>
              </a:ext>
            </a:extLst>
          </p:cNvPr>
          <p:cNvGrpSpPr/>
          <p:nvPr/>
        </p:nvGrpSpPr>
        <p:grpSpPr>
          <a:xfrm>
            <a:off x="2562596" y="2204032"/>
            <a:ext cx="1812240" cy="3417083"/>
            <a:chOff x="2562596" y="2204032"/>
            <a:chExt cx="1812240" cy="3417083"/>
          </a:xfrm>
        </p:grpSpPr>
        <p:grpSp>
          <p:nvGrpSpPr>
            <p:cNvPr id="61" name="グループ化 60">
              <a:extLst>
                <a:ext uri="{FF2B5EF4-FFF2-40B4-BE49-F238E27FC236}">
                  <a16:creationId xmlns:a16="http://schemas.microsoft.com/office/drawing/2014/main" id="{F2BFDD49-849F-47B5-875A-1B0D424156E4}"/>
                </a:ext>
              </a:extLst>
            </p:cNvPr>
            <p:cNvGrpSpPr/>
            <p:nvPr/>
          </p:nvGrpSpPr>
          <p:grpSpPr>
            <a:xfrm>
              <a:off x="2562596" y="2204032"/>
              <a:ext cx="1812240" cy="3417083"/>
              <a:chOff x="337005" y="920333"/>
              <a:chExt cx="2094251" cy="3948828"/>
            </a:xfrm>
          </p:grpSpPr>
          <p:sp>
            <p:nvSpPr>
              <p:cNvPr id="63" name="四角形: 角を丸くする 62">
                <a:extLst>
                  <a:ext uri="{FF2B5EF4-FFF2-40B4-BE49-F238E27FC236}">
                    <a16:creationId xmlns:a16="http://schemas.microsoft.com/office/drawing/2014/main" id="{5A93B43F-85FF-4424-A725-AB62F8E36475}"/>
                  </a:ext>
                </a:extLst>
              </p:cNvPr>
              <p:cNvSpPr/>
              <p:nvPr/>
            </p:nvSpPr>
            <p:spPr>
              <a:xfrm>
                <a:off x="337005" y="920333"/>
                <a:ext cx="2094251" cy="3948828"/>
              </a:xfrm>
              <a:prstGeom prst="roundRect">
                <a:avLst>
                  <a:gd name="adj" fmla="val 8841"/>
                </a:avLst>
              </a:prstGeom>
              <a:solidFill>
                <a:schemeClr val="bg1">
                  <a:lumMod val="6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64" name="楕円 63">
                <a:extLst>
                  <a:ext uri="{FF2B5EF4-FFF2-40B4-BE49-F238E27FC236}">
                    <a16:creationId xmlns:a16="http://schemas.microsoft.com/office/drawing/2014/main" id="{90F094BC-3B09-4B10-9F25-651D02CB75BD}"/>
                  </a:ext>
                </a:extLst>
              </p:cNvPr>
              <p:cNvSpPr/>
              <p:nvPr/>
            </p:nvSpPr>
            <p:spPr>
              <a:xfrm>
                <a:off x="1208584" y="4402761"/>
                <a:ext cx="360040" cy="360040"/>
              </a:xfrm>
              <a:prstGeom prst="ellipse">
                <a:avLst/>
              </a:prstGeom>
              <a:solidFill>
                <a:schemeClr val="bg1">
                  <a:lumMod val="5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grpSp>
        <p:pic>
          <p:nvPicPr>
            <p:cNvPr id="10" name="図 9">
              <a:extLst>
                <a:ext uri="{FF2B5EF4-FFF2-40B4-BE49-F238E27FC236}">
                  <a16:creationId xmlns:a16="http://schemas.microsoft.com/office/drawing/2014/main" id="{3493B060-12CC-43CE-A333-7727AEBFA02A}"/>
                </a:ext>
              </a:extLst>
            </p:cNvPr>
            <p:cNvPicPr>
              <a:picLocks noChangeAspect="1"/>
            </p:cNvPicPr>
            <p:nvPr/>
          </p:nvPicPr>
          <p:blipFill rotWithShape="1">
            <a:blip r:embed="rId3">
              <a:extLst>
                <a:ext uri="{28A0092B-C50C-407E-A947-70E740481C1C}">
                  <a14:useLocalDpi xmlns:a14="http://schemas.microsoft.com/office/drawing/2010/main" val="0"/>
                </a:ext>
              </a:extLst>
            </a:blip>
            <a:srcRect t="5656" b="12744"/>
            <a:stretch/>
          </p:blipFill>
          <p:spPr>
            <a:xfrm>
              <a:off x="2700885" y="2442786"/>
              <a:ext cx="1521827" cy="2682254"/>
            </a:xfrm>
            <a:prstGeom prst="rect">
              <a:avLst/>
            </a:prstGeom>
          </p:spPr>
        </p:pic>
      </p:grpSp>
      <p:grpSp>
        <p:nvGrpSpPr>
          <p:cNvPr id="14" name="グループ化 13">
            <a:extLst>
              <a:ext uri="{FF2B5EF4-FFF2-40B4-BE49-F238E27FC236}">
                <a16:creationId xmlns:a16="http://schemas.microsoft.com/office/drawing/2014/main" id="{E82E3C86-CB4A-4339-83A6-6F2F398DCD28}"/>
              </a:ext>
            </a:extLst>
          </p:cNvPr>
          <p:cNvGrpSpPr/>
          <p:nvPr/>
        </p:nvGrpSpPr>
        <p:grpSpPr>
          <a:xfrm>
            <a:off x="464725" y="2204032"/>
            <a:ext cx="1812241" cy="3417083"/>
            <a:chOff x="470109" y="2204032"/>
            <a:chExt cx="1812241" cy="3417083"/>
          </a:xfrm>
        </p:grpSpPr>
        <p:grpSp>
          <p:nvGrpSpPr>
            <p:cNvPr id="41" name="グループ化 40">
              <a:extLst>
                <a:ext uri="{FF2B5EF4-FFF2-40B4-BE49-F238E27FC236}">
                  <a16:creationId xmlns:a16="http://schemas.microsoft.com/office/drawing/2014/main" id="{5A65446B-ABC0-44D3-90A2-69AA166A573C}"/>
                </a:ext>
              </a:extLst>
            </p:cNvPr>
            <p:cNvGrpSpPr/>
            <p:nvPr/>
          </p:nvGrpSpPr>
          <p:grpSpPr>
            <a:xfrm>
              <a:off x="470109" y="2204032"/>
              <a:ext cx="1812241" cy="3417083"/>
              <a:chOff x="337005" y="920333"/>
              <a:chExt cx="2094251" cy="3948828"/>
            </a:xfrm>
          </p:grpSpPr>
          <p:sp>
            <p:nvSpPr>
              <p:cNvPr id="57" name="四角形: 角を丸くする 56">
                <a:extLst>
                  <a:ext uri="{FF2B5EF4-FFF2-40B4-BE49-F238E27FC236}">
                    <a16:creationId xmlns:a16="http://schemas.microsoft.com/office/drawing/2014/main" id="{A6A95181-4B81-457D-A8EC-91EED4D46ED6}"/>
                  </a:ext>
                </a:extLst>
              </p:cNvPr>
              <p:cNvSpPr/>
              <p:nvPr/>
            </p:nvSpPr>
            <p:spPr>
              <a:xfrm>
                <a:off x="337005" y="920333"/>
                <a:ext cx="2094251" cy="3948828"/>
              </a:xfrm>
              <a:prstGeom prst="roundRect">
                <a:avLst>
                  <a:gd name="adj" fmla="val 8841"/>
                </a:avLst>
              </a:prstGeom>
              <a:solidFill>
                <a:schemeClr val="bg1">
                  <a:lumMod val="6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60" name="楕円 59">
                <a:extLst>
                  <a:ext uri="{FF2B5EF4-FFF2-40B4-BE49-F238E27FC236}">
                    <a16:creationId xmlns:a16="http://schemas.microsoft.com/office/drawing/2014/main" id="{AAD96FCF-9DD5-46DA-98A4-60A93DE535D2}"/>
                  </a:ext>
                </a:extLst>
              </p:cNvPr>
              <p:cNvSpPr/>
              <p:nvPr/>
            </p:nvSpPr>
            <p:spPr>
              <a:xfrm>
                <a:off x="1208584" y="4402761"/>
                <a:ext cx="360040" cy="360040"/>
              </a:xfrm>
              <a:prstGeom prst="ellipse">
                <a:avLst/>
              </a:prstGeom>
              <a:solidFill>
                <a:schemeClr val="bg1">
                  <a:lumMod val="5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grpSp>
        <p:pic>
          <p:nvPicPr>
            <p:cNvPr id="12" name="図 11">
              <a:extLst>
                <a:ext uri="{FF2B5EF4-FFF2-40B4-BE49-F238E27FC236}">
                  <a16:creationId xmlns:a16="http://schemas.microsoft.com/office/drawing/2014/main" id="{F03231BB-A3B8-4B1A-8D04-EE71504E1518}"/>
                </a:ext>
              </a:extLst>
            </p:cNvPr>
            <p:cNvPicPr>
              <a:picLocks noChangeAspect="1"/>
            </p:cNvPicPr>
            <p:nvPr/>
          </p:nvPicPr>
          <p:blipFill rotWithShape="1">
            <a:blip r:embed="rId4">
              <a:extLst>
                <a:ext uri="{28A0092B-C50C-407E-A947-70E740481C1C}">
                  <a14:useLocalDpi xmlns:a14="http://schemas.microsoft.com/office/drawing/2010/main" val="0"/>
                </a:ext>
              </a:extLst>
            </a:blip>
            <a:srcRect b="17663"/>
            <a:stretch/>
          </p:blipFill>
          <p:spPr>
            <a:xfrm>
              <a:off x="624184" y="2447056"/>
              <a:ext cx="1506043" cy="2678425"/>
            </a:xfrm>
            <a:prstGeom prst="rect">
              <a:avLst/>
            </a:prstGeom>
          </p:spPr>
        </p:pic>
      </p:grpSp>
      <p:sp>
        <p:nvSpPr>
          <p:cNvPr id="2" name="タイトル 1">
            <a:extLst>
              <a:ext uri="{FF2B5EF4-FFF2-40B4-BE49-F238E27FC236}">
                <a16:creationId xmlns:a16="http://schemas.microsoft.com/office/drawing/2014/main" id="{EC918F0F-026C-403C-9EA5-90CB77956E5E}"/>
              </a:ext>
            </a:extLst>
          </p:cNvPr>
          <p:cNvSpPr>
            <a:spLocks noGrp="1"/>
          </p:cNvSpPr>
          <p:nvPr>
            <p:ph type="title"/>
          </p:nvPr>
        </p:nvSpPr>
        <p:spPr/>
        <p:txBody>
          <a:bodyPr/>
          <a:lstStyle/>
          <a:p>
            <a:r>
              <a:rPr lang="ja-JP" altLang="en-US" dirty="0"/>
              <a:t>メールマガジン広告</a:t>
            </a:r>
            <a:r>
              <a:rPr lang="ja-JP" altLang="en-US" spc="0" dirty="0"/>
              <a:t>：インフィード（</a:t>
            </a:r>
            <a:r>
              <a:rPr lang="en-US" altLang="ja-JP" spc="0" dirty="0"/>
              <a:t>HTML</a:t>
            </a:r>
            <a:r>
              <a:rPr lang="ja-JP" altLang="en-US" spc="0" dirty="0"/>
              <a:t>メール）</a:t>
            </a:r>
            <a:endParaRPr kumimoji="1" lang="ja-JP" altLang="en-US" spc="0" dirty="0"/>
          </a:p>
        </p:txBody>
      </p:sp>
      <p:graphicFrame>
        <p:nvGraphicFramePr>
          <p:cNvPr id="4" name="表 3">
            <a:extLst>
              <a:ext uri="{FF2B5EF4-FFF2-40B4-BE49-F238E27FC236}">
                <a16:creationId xmlns:a16="http://schemas.microsoft.com/office/drawing/2014/main" id="{C45EEFA1-1C00-4BFA-8A7E-E872B05F4A3E}"/>
              </a:ext>
            </a:extLst>
          </p:cNvPr>
          <p:cNvGraphicFramePr>
            <a:graphicFrameLocks noGrp="1"/>
          </p:cNvGraphicFramePr>
          <p:nvPr>
            <p:extLst>
              <p:ext uri="{D42A27DB-BD31-4B8C-83A1-F6EECF244321}">
                <p14:modId xmlns:p14="http://schemas.microsoft.com/office/powerpoint/2010/main" val="1672657269"/>
              </p:ext>
            </p:extLst>
          </p:nvPr>
        </p:nvGraphicFramePr>
        <p:xfrm>
          <a:off x="4793370" y="2071777"/>
          <a:ext cx="4812263" cy="3776290"/>
        </p:xfrm>
        <a:graphic>
          <a:graphicData uri="http://schemas.openxmlformats.org/drawingml/2006/table">
            <a:tbl>
              <a:tblPr firstRow="1" bandRow="1">
                <a:tableStyleId>{073A0DAA-6AF3-43AB-8588-CEC1D06C72B9}</a:tableStyleId>
              </a:tblPr>
              <a:tblGrid>
                <a:gridCol w="1164763">
                  <a:extLst>
                    <a:ext uri="{9D8B030D-6E8A-4147-A177-3AD203B41FA5}">
                      <a16:colId xmlns:a16="http://schemas.microsoft.com/office/drawing/2014/main" val="1868210930"/>
                    </a:ext>
                  </a:extLst>
                </a:gridCol>
                <a:gridCol w="3647500">
                  <a:extLst>
                    <a:ext uri="{9D8B030D-6E8A-4147-A177-3AD203B41FA5}">
                      <a16:colId xmlns:a16="http://schemas.microsoft.com/office/drawing/2014/main" val="2180882156"/>
                    </a:ext>
                  </a:extLst>
                </a:gridCol>
              </a:tblGrid>
              <a:tr h="420755">
                <a:tc>
                  <a:txBody>
                    <a:bodyPr/>
                    <a:lstStyle/>
                    <a:p>
                      <a:r>
                        <a:rPr kumimoji="1" lang="ja-JP" altLang="en-US" sz="1050" dirty="0"/>
                        <a:t>メニュー名</a:t>
                      </a:r>
                      <a:endParaRPr kumimoji="1" lang="en-US" altLang="ja-JP" sz="1050" dirty="0"/>
                    </a:p>
                  </a:txBody>
                  <a:tcPr marL="72000" marR="72000" marT="72000" marB="72000"/>
                </a:tc>
                <a:tc>
                  <a:txBody>
                    <a:bodyPr/>
                    <a:lstStyle/>
                    <a:p>
                      <a:r>
                        <a:rPr lang="ja-JP" altLang="en-US" sz="1050" dirty="0"/>
                        <a:t>インフィード（</a:t>
                      </a:r>
                      <a:r>
                        <a:rPr lang="en-US" altLang="ja-JP" sz="1050" dirty="0"/>
                        <a:t>HTML</a:t>
                      </a:r>
                      <a:r>
                        <a:rPr lang="ja-JP" altLang="en-US" sz="1050" dirty="0"/>
                        <a:t>メール）</a:t>
                      </a:r>
                    </a:p>
                  </a:txBody>
                  <a:tcPr marL="72000" marR="72000" marT="72000" marB="72000"/>
                </a:tc>
                <a:extLst>
                  <a:ext uri="{0D108BD9-81ED-4DB2-BD59-A6C34878D82A}">
                    <a16:rowId xmlns:a16="http://schemas.microsoft.com/office/drawing/2014/main" val="1853849928"/>
                  </a:ext>
                </a:extLst>
              </a:tr>
              <a:tr h="321108">
                <a:tc>
                  <a:txBody>
                    <a:bodyPr/>
                    <a:lstStyle/>
                    <a:p>
                      <a:r>
                        <a:rPr kumimoji="1" lang="ja-JP" altLang="en-US" sz="1050" dirty="0"/>
                        <a:t>掲載媒体</a:t>
                      </a:r>
                    </a:p>
                  </a:txBody>
                  <a:tcPr marL="72000" marR="72000" marT="72000" marB="36000"/>
                </a:tc>
                <a:tc>
                  <a:txBody>
                    <a:bodyPr/>
                    <a:lstStyle/>
                    <a:p>
                      <a:r>
                        <a:rPr kumimoji="1" lang="ja-JP" altLang="en-US" sz="1050" dirty="0"/>
                        <a:t>日経</a:t>
                      </a:r>
                      <a:r>
                        <a:rPr kumimoji="1" lang="en-US" altLang="ja-JP" sz="1050" dirty="0"/>
                        <a:t>DUAL</a:t>
                      </a:r>
                      <a:endParaRPr kumimoji="1" lang="ja-JP" altLang="en-US" sz="1050" dirty="0"/>
                    </a:p>
                  </a:txBody>
                  <a:tcPr marL="72000" marR="72000" marT="72000" marB="36000"/>
                </a:tc>
                <a:extLst>
                  <a:ext uri="{0D108BD9-81ED-4DB2-BD59-A6C34878D82A}">
                    <a16:rowId xmlns:a16="http://schemas.microsoft.com/office/drawing/2014/main" val="2437112898"/>
                  </a:ext>
                </a:extLst>
              </a:tr>
              <a:tr h="321108">
                <a:tc>
                  <a:txBody>
                    <a:bodyPr/>
                    <a:lstStyle/>
                    <a:p>
                      <a:r>
                        <a:rPr kumimoji="1" lang="ja-JP" altLang="en-US" sz="1050" dirty="0"/>
                        <a:t>掲載面</a:t>
                      </a:r>
                    </a:p>
                  </a:txBody>
                  <a:tcPr marL="72000" marR="72000" marT="72000" marB="36000"/>
                </a:tc>
                <a:tc>
                  <a:txBody>
                    <a:bodyPr/>
                    <a:lstStyle/>
                    <a:p>
                      <a:r>
                        <a:rPr kumimoji="1" lang="ja-JP" altLang="en-US" sz="1050" dirty="0"/>
                        <a:t>メールマガジン（</a:t>
                      </a:r>
                      <a:r>
                        <a:rPr kumimoji="1" lang="en-US" altLang="ja-JP" sz="1050" dirty="0"/>
                        <a:t>HTML</a:t>
                      </a:r>
                      <a:r>
                        <a:rPr kumimoji="1" lang="ja-JP" altLang="en-US" sz="1050" dirty="0"/>
                        <a:t>メール）</a:t>
                      </a:r>
                    </a:p>
                  </a:txBody>
                  <a:tcPr marL="72000" marR="72000" marT="72000" marB="36000"/>
                </a:tc>
                <a:extLst>
                  <a:ext uri="{0D108BD9-81ED-4DB2-BD59-A6C34878D82A}">
                    <a16:rowId xmlns:a16="http://schemas.microsoft.com/office/drawing/2014/main" val="3853301974"/>
                  </a:ext>
                </a:extLst>
              </a:tr>
              <a:tr h="321108">
                <a:tc>
                  <a:txBody>
                    <a:bodyPr/>
                    <a:lstStyle/>
                    <a:p>
                      <a:r>
                        <a:rPr kumimoji="1" lang="ja-JP" altLang="en-US" sz="1050" dirty="0"/>
                        <a:t>表示枠数</a:t>
                      </a:r>
                    </a:p>
                  </a:txBody>
                  <a:tcPr marL="72000" marR="72000" marT="72000" marB="36000"/>
                </a:tc>
                <a:tc>
                  <a:txBody>
                    <a:bodyPr/>
                    <a:lstStyle/>
                    <a:p>
                      <a:r>
                        <a:rPr kumimoji="1" lang="en-US" altLang="ja-JP" sz="1050" dirty="0"/>
                        <a:t>1</a:t>
                      </a:r>
                      <a:r>
                        <a:rPr kumimoji="1" lang="ja-JP" altLang="en-US" sz="1050" dirty="0"/>
                        <a:t>通あたり最大</a:t>
                      </a:r>
                      <a:r>
                        <a:rPr kumimoji="1" lang="en-US" altLang="ja-JP" sz="1050" dirty="0"/>
                        <a:t>3</a:t>
                      </a:r>
                      <a:r>
                        <a:rPr kumimoji="1" lang="ja-JP" altLang="en-US" sz="1050" dirty="0"/>
                        <a:t>枠</a:t>
                      </a:r>
                    </a:p>
                  </a:txBody>
                  <a:tcPr marL="72000" marR="72000" marT="72000" marB="36000"/>
                </a:tc>
                <a:extLst>
                  <a:ext uri="{0D108BD9-81ED-4DB2-BD59-A6C34878D82A}">
                    <a16:rowId xmlns:a16="http://schemas.microsoft.com/office/drawing/2014/main" val="490476437"/>
                  </a:ext>
                </a:extLst>
              </a:tr>
              <a:tr h="576794">
                <a:tc>
                  <a:txBody>
                    <a:bodyPr/>
                    <a:lstStyle/>
                    <a:p>
                      <a:r>
                        <a:rPr kumimoji="1" lang="ja-JP" altLang="en-US" sz="1050" dirty="0"/>
                        <a:t>原稿規定</a:t>
                      </a:r>
                    </a:p>
                  </a:txBody>
                  <a:tcPr marL="72000" marR="72000" marT="72000" marB="36000"/>
                </a:tc>
                <a:tc>
                  <a:txBody>
                    <a:bodyPr/>
                    <a:lstStyle/>
                    <a:p>
                      <a:r>
                        <a:rPr kumimoji="1" lang="ja-JP" altLang="en-US" sz="900" dirty="0"/>
                        <a:t>画像：</a:t>
                      </a:r>
                      <a:r>
                        <a:rPr kumimoji="1" lang="en-US" altLang="ja-JP" sz="900" dirty="0"/>
                        <a:t>240×180</a:t>
                      </a:r>
                      <a:r>
                        <a:rPr kumimoji="1" lang="ja-JP" altLang="en-US" sz="900" dirty="0"/>
                        <a:t>／</a:t>
                      </a:r>
                      <a:r>
                        <a:rPr kumimoji="1" lang="en-US" altLang="ja-JP" sz="900" dirty="0"/>
                        <a:t>gif</a:t>
                      </a:r>
                      <a:r>
                        <a:rPr kumimoji="1" lang="ja-JP" altLang="en-US" sz="900" dirty="0" err="1"/>
                        <a:t>、</a:t>
                      </a:r>
                      <a:r>
                        <a:rPr kumimoji="1" lang="en-US" altLang="ja-JP" sz="900" dirty="0"/>
                        <a:t>jpg</a:t>
                      </a:r>
                      <a:r>
                        <a:rPr kumimoji="1" lang="ja-JP" altLang="en-US" sz="900" dirty="0" err="1"/>
                        <a:t>、</a:t>
                      </a:r>
                      <a:r>
                        <a:rPr kumimoji="1" lang="en-US" altLang="ja-JP" sz="900" dirty="0" err="1"/>
                        <a:t>png</a:t>
                      </a:r>
                      <a:r>
                        <a:rPr kumimoji="1" lang="ja-JP" altLang="en-US" sz="900" dirty="0"/>
                        <a:t>（</a:t>
                      </a:r>
                      <a:r>
                        <a:rPr kumimoji="1" lang="en-US" altLang="ja-JP" sz="900" dirty="0"/>
                        <a:t>50KB</a:t>
                      </a:r>
                      <a:r>
                        <a:rPr kumimoji="1" lang="ja-JP" altLang="en-US" sz="900" dirty="0"/>
                        <a:t>以内）</a:t>
                      </a:r>
                    </a:p>
                    <a:p>
                      <a:r>
                        <a:rPr kumimoji="1" lang="ja-JP" altLang="en-US" sz="900" dirty="0"/>
                        <a:t>テキスト：全・半角問わず</a:t>
                      </a:r>
                      <a:r>
                        <a:rPr kumimoji="1" lang="en-US" altLang="ja-JP" sz="900" dirty="0"/>
                        <a:t>28</a:t>
                      </a:r>
                      <a:r>
                        <a:rPr kumimoji="1" lang="ja-JP" altLang="en-US" sz="900" dirty="0"/>
                        <a:t>文字以内</a:t>
                      </a:r>
                    </a:p>
                    <a:p>
                      <a:r>
                        <a:rPr kumimoji="1" lang="ja-JP" altLang="en-US" sz="900" dirty="0"/>
                        <a:t>広告主名</a:t>
                      </a:r>
                    </a:p>
                  </a:txBody>
                  <a:tcPr marL="72000" marR="72000" marT="72000" marB="36000"/>
                </a:tc>
                <a:extLst>
                  <a:ext uri="{0D108BD9-81ED-4DB2-BD59-A6C34878D82A}">
                    <a16:rowId xmlns:a16="http://schemas.microsoft.com/office/drawing/2014/main" val="2918322274"/>
                  </a:ext>
                </a:extLst>
              </a:tr>
              <a:tr h="321108">
                <a:tc>
                  <a:txBody>
                    <a:bodyPr/>
                    <a:lstStyle/>
                    <a:p>
                      <a:r>
                        <a:rPr kumimoji="1" lang="ja-JP" altLang="en-US" sz="1050" dirty="0"/>
                        <a:t>配信日</a:t>
                      </a:r>
                    </a:p>
                  </a:txBody>
                  <a:tcPr marL="72000" marR="72000" marT="72000" marB="36000"/>
                </a:tc>
                <a:tc>
                  <a:txBody>
                    <a:bodyPr/>
                    <a:lstStyle/>
                    <a:p>
                      <a:r>
                        <a:rPr kumimoji="1" lang="ja-JP" altLang="en-US" sz="1050" dirty="0"/>
                        <a:t>毎週水曜日、金曜日</a:t>
                      </a:r>
                    </a:p>
                  </a:txBody>
                  <a:tcPr marL="72000" marR="72000" marT="72000" marB="36000"/>
                </a:tc>
                <a:extLst>
                  <a:ext uri="{0D108BD9-81ED-4DB2-BD59-A6C34878D82A}">
                    <a16:rowId xmlns:a16="http://schemas.microsoft.com/office/drawing/2014/main" val="4187047976"/>
                  </a:ext>
                </a:extLst>
              </a:tr>
              <a:tr h="321108">
                <a:tc>
                  <a:txBody>
                    <a:bodyPr/>
                    <a:lstStyle/>
                    <a:p>
                      <a:r>
                        <a:rPr kumimoji="1" lang="ja-JP" altLang="en-US" sz="1050" dirty="0"/>
                        <a:t>料金（グロス）</a:t>
                      </a:r>
                    </a:p>
                  </a:txBody>
                  <a:tcPr marL="72000" marR="72000" marT="72000" marB="36000"/>
                </a:tc>
                <a:tc>
                  <a:txBody>
                    <a:bodyPr/>
                    <a:lstStyle/>
                    <a:p>
                      <a:r>
                        <a:rPr kumimoji="1" lang="ja-JP" altLang="en-US" sz="1050" dirty="0"/>
                        <a:t>￥</a:t>
                      </a:r>
                      <a:r>
                        <a:rPr kumimoji="1" lang="en-US" altLang="ja-JP" sz="1050" dirty="0"/>
                        <a:t>200,000</a:t>
                      </a:r>
                    </a:p>
                  </a:txBody>
                  <a:tcPr marL="72000" marR="72000" marT="72000" marB="36000"/>
                </a:tc>
                <a:extLst>
                  <a:ext uri="{0D108BD9-81ED-4DB2-BD59-A6C34878D82A}">
                    <a16:rowId xmlns:a16="http://schemas.microsoft.com/office/drawing/2014/main" val="3857387276"/>
                  </a:ext>
                </a:extLst>
              </a:tr>
              <a:tr h="398620">
                <a:tc>
                  <a:txBody>
                    <a:bodyPr/>
                    <a:lstStyle/>
                    <a:p>
                      <a:r>
                        <a:rPr kumimoji="1" lang="ja-JP" altLang="en-US" sz="1050" dirty="0"/>
                        <a:t>入稿〆切</a:t>
                      </a:r>
                    </a:p>
                  </a:txBody>
                  <a:tcPr marL="72000" marR="72000" marT="72000" marB="36000"/>
                </a:tc>
                <a:tc>
                  <a:txBody>
                    <a:bodyPr/>
                    <a:lstStyle/>
                    <a:p>
                      <a:pPr marL="0" indent="0">
                        <a:lnSpc>
                          <a:spcPct val="150000"/>
                        </a:lnSpc>
                        <a:buFont typeface="Yu Gothic" panose="020B0400000000000000" pitchFamily="50" charset="-128"/>
                        <a:buNone/>
                      </a:pPr>
                      <a:r>
                        <a:rPr kumimoji="1" lang="en-US" altLang="ja-JP" sz="1050" dirty="0"/>
                        <a:t>5</a:t>
                      </a:r>
                      <a:r>
                        <a:rPr kumimoji="1" lang="ja-JP" altLang="en-US" sz="1050" dirty="0"/>
                        <a:t>営業日前</a:t>
                      </a:r>
                    </a:p>
                  </a:txBody>
                  <a:tcPr marL="72000" marR="72000" marT="72000" marB="36000"/>
                </a:tc>
                <a:extLst>
                  <a:ext uri="{0D108BD9-81ED-4DB2-BD59-A6C34878D82A}">
                    <a16:rowId xmlns:a16="http://schemas.microsoft.com/office/drawing/2014/main" val="486803579"/>
                  </a:ext>
                </a:extLst>
              </a:tr>
              <a:tr h="774581">
                <a:tc>
                  <a:txBody>
                    <a:bodyPr/>
                    <a:lstStyle/>
                    <a:p>
                      <a:r>
                        <a:rPr kumimoji="1" lang="ja-JP" altLang="en-US" sz="1050" dirty="0"/>
                        <a:t>備考</a:t>
                      </a:r>
                    </a:p>
                  </a:txBody>
                  <a:tcPr marL="72000" marR="72000" marT="72000" marB="36000"/>
                </a:tc>
                <a:tc>
                  <a:txBody>
                    <a:bodyPr/>
                    <a:lstStyle/>
                    <a:p>
                      <a:pPr marL="171450" indent="-171450">
                        <a:lnSpc>
                          <a:spcPct val="100000"/>
                        </a:lnSpc>
                        <a:buFont typeface="Yu Gothic" panose="020B0400000000000000" pitchFamily="50" charset="-128"/>
                        <a:buChar char="※"/>
                      </a:pPr>
                      <a:r>
                        <a:rPr lang="ja-JP" altLang="en-US" sz="800" dirty="0"/>
                        <a:t>料金には別途消費税がかかります。</a:t>
                      </a:r>
                      <a:endParaRPr lang="en-US" altLang="ja-JP" sz="800" dirty="0"/>
                    </a:p>
                    <a:p>
                      <a:pPr marL="171450" indent="-171450">
                        <a:lnSpc>
                          <a:spcPct val="100000"/>
                        </a:lnSpc>
                        <a:buFont typeface="Yu Gothic" panose="020B0400000000000000" pitchFamily="50" charset="-128"/>
                        <a:buChar char="※"/>
                      </a:pPr>
                      <a:r>
                        <a:rPr lang="ja-JP" altLang="en-US" sz="800" dirty="0"/>
                        <a:t>料金、枠数、仕様等は、予告なく変更する場合がございます。</a:t>
                      </a:r>
                      <a:endParaRPr lang="en-US" altLang="ja-JP" sz="800" dirty="0"/>
                    </a:p>
                    <a:p>
                      <a:pPr marL="171450" indent="-171450">
                        <a:lnSpc>
                          <a:spcPct val="100000"/>
                        </a:lnSpc>
                        <a:buFont typeface="Yu Gothic" panose="020B0400000000000000" pitchFamily="50" charset="-128"/>
                        <a:buChar char="※"/>
                      </a:pPr>
                      <a:r>
                        <a:rPr lang="ja-JP" altLang="en-US" sz="800" dirty="0"/>
                        <a:t>申込み、入稿については別途資料でご確認ください。</a:t>
                      </a:r>
                      <a:endParaRPr kumimoji="1" lang="en-US" altLang="ja-JP" sz="800" dirty="0"/>
                    </a:p>
                  </a:txBody>
                  <a:tcPr marL="72000" marR="72000" marT="72000" marB="36000"/>
                </a:tc>
                <a:extLst>
                  <a:ext uri="{0D108BD9-81ED-4DB2-BD59-A6C34878D82A}">
                    <a16:rowId xmlns:a16="http://schemas.microsoft.com/office/drawing/2014/main" val="160517368"/>
                  </a:ext>
                </a:extLst>
              </a:tr>
            </a:tbl>
          </a:graphicData>
        </a:graphic>
      </p:graphicFrame>
      <p:sp>
        <p:nvSpPr>
          <p:cNvPr id="3" name="スライド番号プレースホルダー 2">
            <a:extLst>
              <a:ext uri="{FF2B5EF4-FFF2-40B4-BE49-F238E27FC236}">
                <a16:creationId xmlns:a16="http://schemas.microsoft.com/office/drawing/2014/main" id="{BDAB617B-2AA4-4E9E-BCB1-EC6ED3E5B63A}"/>
              </a:ext>
            </a:extLst>
          </p:cNvPr>
          <p:cNvSpPr>
            <a:spLocks noGrp="1"/>
          </p:cNvSpPr>
          <p:nvPr>
            <p:ph type="sldNum" sz="quarter" idx="12"/>
          </p:nvPr>
        </p:nvSpPr>
        <p:spPr/>
        <p:txBody>
          <a:bodyPr/>
          <a:lstStyle/>
          <a:p>
            <a:fld id="{5EE0A3BD-3DA5-4991-ABDC-D838213B01CE}" type="slidenum">
              <a:rPr kumimoji="1" lang="ja-JP" altLang="en-US" smtClean="0"/>
              <a:t>20</a:t>
            </a:fld>
            <a:endParaRPr kumimoji="1" lang="ja-JP" altLang="en-US"/>
          </a:p>
        </p:txBody>
      </p:sp>
      <p:grpSp>
        <p:nvGrpSpPr>
          <p:cNvPr id="36" name="グループ化 35">
            <a:extLst>
              <a:ext uri="{FF2B5EF4-FFF2-40B4-BE49-F238E27FC236}">
                <a16:creationId xmlns:a16="http://schemas.microsoft.com/office/drawing/2014/main" id="{576A78D6-8742-445B-877B-F427B9EA24D5}"/>
              </a:ext>
            </a:extLst>
          </p:cNvPr>
          <p:cNvGrpSpPr/>
          <p:nvPr/>
        </p:nvGrpSpPr>
        <p:grpSpPr>
          <a:xfrm>
            <a:off x="470109" y="1015234"/>
            <a:ext cx="8965782" cy="613566"/>
            <a:chOff x="470109" y="1015234"/>
            <a:chExt cx="8965782" cy="613566"/>
          </a:xfrm>
        </p:grpSpPr>
        <p:sp>
          <p:nvSpPr>
            <p:cNvPr id="38" name="テキスト ボックス 37">
              <a:extLst>
                <a:ext uri="{FF2B5EF4-FFF2-40B4-BE49-F238E27FC236}">
                  <a16:creationId xmlns:a16="http://schemas.microsoft.com/office/drawing/2014/main" id="{F1664D6F-9978-4785-A988-B2E9DBF20440}"/>
                </a:ext>
              </a:extLst>
            </p:cNvPr>
            <p:cNvSpPr txBox="1"/>
            <p:nvPr/>
          </p:nvSpPr>
          <p:spPr>
            <a:xfrm>
              <a:off x="470109" y="1015234"/>
              <a:ext cx="8965782" cy="613566"/>
            </a:xfrm>
            <a:prstGeom prst="rect">
              <a:avLst/>
            </a:prstGeom>
            <a:noFill/>
          </p:spPr>
          <p:txBody>
            <a:bodyPr wrap="square" lIns="0" tIns="0" rIns="0" bIns="0" rtlCol="0">
              <a:spAutoFit/>
            </a:bodyPr>
            <a:lstStyle/>
            <a:p>
              <a:pPr algn="ctr">
                <a:lnSpc>
                  <a:spcPct val="150000"/>
                </a:lnSpc>
              </a:pPr>
              <a:r>
                <a:rPr kumimoji="1" lang="ja-JP" altLang="en-US" sz="1400" b="1" dirty="0"/>
                <a:t>情報収集に積極的な日経</a:t>
              </a:r>
              <a:r>
                <a:rPr kumimoji="1" lang="en-US" altLang="ja-JP" sz="1400" b="1" dirty="0"/>
                <a:t>DUAL</a:t>
              </a:r>
              <a:r>
                <a:rPr kumimoji="1" lang="ja-JP" altLang="en-US" sz="1400" b="1" dirty="0"/>
                <a:t>の登録会員（有料会員＋無料会員）に配信するメールマガジン</a:t>
              </a:r>
            </a:p>
            <a:p>
              <a:pPr algn="ctr">
                <a:lnSpc>
                  <a:spcPct val="150000"/>
                </a:lnSpc>
              </a:pPr>
              <a:r>
                <a:rPr kumimoji="1" lang="en-US" altLang="ja-JP" sz="1400" b="1" dirty="0"/>
                <a:t>HTML</a:t>
              </a:r>
              <a:r>
                <a:rPr kumimoji="1" lang="ja-JP" altLang="en-US" sz="1400" b="1" dirty="0"/>
                <a:t>形式により、サイトと変わらないビジュアルでメッセージを訴求できます</a:t>
              </a:r>
            </a:p>
          </p:txBody>
        </p:sp>
        <p:sp>
          <p:nvSpPr>
            <p:cNvPr id="39" name="大かっこ 38">
              <a:extLst>
                <a:ext uri="{FF2B5EF4-FFF2-40B4-BE49-F238E27FC236}">
                  <a16:creationId xmlns:a16="http://schemas.microsoft.com/office/drawing/2014/main" id="{59CFB781-D084-48AF-BEDC-69082F1E6B62}"/>
                </a:ext>
              </a:extLst>
            </p:cNvPr>
            <p:cNvSpPr/>
            <p:nvPr/>
          </p:nvSpPr>
          <p:spPr>
            <a:xfrm>
              <a:off x="470109" y="1052736"/>
              <a:ext cx="8965782" cy="541558"/>
            </a:xfrm>
            <a:prstGeom prst="bracketPair">
              <a:avLst>
                <a:gd name="adj" fmla="val 13323"/>
              </a:avLst>
            </a:prstGeom>
            <a:ln w="76200">
              <a:solidFill>
                <a:schemeClr val="accent2">
                  <a:lumMod val="40000"/>
                  <a:lumOff val="60000"/>
                </a:schemeClr>
              </a:solidFill>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400"/>
            </a:p>
          </p:txBody>
        </p:sp>
      </p:grpSp>
      <p:sp>
        <p:nvSpPr>
          <p:cNvPr id="5" name="フッター プレースホルダー 4">
            <a:extLst>
              <a:ext uri="{FF2B5EF4-FFF2-40B4-BE49-F238E27FC236}">
                <a16:creationId xmlns:a16="http://schemas.microsoft.com/office/drawing/2014/main" id="{73573CCD-D254-4013-8B8E-5F67838225BB}"/>
              </a:ext>
            </a:extLst>
          </p:cNvPr>
          <p:cNvSpPr>
            <a:spLocks noGrp="1"/>
          </p:cNvSpPr>
          <p:nvPr>
            <p:ph type="ftr" sz="quarter" idx="11"/>
          </p:nvPr>
        </p:nvSpPr>
        <p:spPr/>
        <p:txBody>
          <a:bodyPr/>
          <a:lstStyle/>
          <a:p>
            <a:r>
              <a:rPr kumimoji="1" lang="en-US" altLang="ja-JP" dirty="0"/>
              <a:t>Copyright© 2020 Nikkei Business </a:t>
            </a:r>
            <a:r>
              <a:rPr kumimoji="1" lang="en-US" altLang="ja-JP" dirty="0" err="1"/>
              <a:t>Publications,Inc</a:t>
            </a:r>
            <a:r>
              <a:rPr kumimoji="1" lang="en-US" altLang="ja-JP" dirty="0"/>
              <a:t>. All rights reserved.</a:t>
            </a:r>
            <a:endParaRPr kumimoji="1" lang="ja-JP" altLang="en-US" dirty="0"/>
          </a:p>
        </p:txBody>
      </p:sp>
    </p:spTree>
    <p:extLst>
      <p:ext uri="{BB962C8B-B14F-4D97-AF65-F5344CB8AC3E}">
        <p14:creationId xmlns:p14="http://schemas.microsoft.com/office/powerpoint/2010/main" val="2496542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59BF3F0B-99C4-497B-B4CF-E1F7281D1D25}"/>
              </a:ext>
            </a:extLst>
          </p:cNvPr>
          <p:cNvSpPr txBox="1"/>
          <p:nvPr/>
        </p:nvSpPr>
        <p:spPr>
          <a:xfrm>
            <a:off x="2289771" y="2718070"/>
            <a:ext cx="5326458" cy="870559"/>
          </a:xfrm>
          <a:prstGeom prst="rect">
            <a:avLst/>
          </a:prstGeom>
        </p:spPr>
        <p:txBody>
          <a:bodyPr vert="horz" wrap="none" lIns="0" tIns="0" rIns="0" bIns="0" rtlCol="0" anchor="ctr" anchorCtr="0">
            <a:spAutoFit/>
          </a:bodyPr>
          <a:lstStyle/>
          <a:p>
            <a:pPr algn="ctr">
              <a:lnSpc>
                <a:spcPct val="100000"/>
              </a:lnSpc>
              <a:spcBef>
                <a:spcPts val="1540"/>
              </a:spcBef>
            </a:pPr>
            <a:r>
              <a:rPr sz="2400" b="1" spc="600" dirty="0">
                <a:latin typeface="+mn-ea"/>
                <a:cs typeface="YuGothic"/>
              </a:rPr>
              <a:t>【お問い合わせ】 </a:t>
            </a:r>
          </a:p>
          <a:p>
            <a:pPr marL="12700" marR="5080" algn="ctr">
              <a:lnSpc>
                <a:spcPct val="150000"/>
              </a:lnSpc>
              <a:tabLst>
                <a:tab pos="1840864" algn="l"/>
              </a:tabLst>
            </a:pPr>
            <a:r>
              <a:rPr sz="2400" b="1" spc="600" dirty="0" err="1">
                <a:latin typeface="+mn-ea"/>
                <a:cs typeface="YuGothic"/>
              </a:rPr>
              <a:t>日経ＢＰ</a:t>
            </a:r>
            <a:r>
              <a:rPr sz="2400" b="1" spc="600" dirty="0">
                <a:latin typeface="+mn-ea"/>
                <a:cs typeface="YuGothic"/>
              </a:rPr>
              <a:t>	</a:t>
            </a:r>
            <a:r>
              <a:rPr lang="ja-JP" altLang="en-US" sz="2400" b="1" spc="600" dirty="0">
                <a:latin typeface="+mn-ea"/>
                <a:cs typeface="YuGothic"/>
              </a:rPr>
              <a:t>経済</a:t>
            </a:r>
            <a:r>
              <a:rPr sz="2400" b="1" spc="600" dirty="0" err="1">
                <a:latin typeface="+mn-ea"/>
                <a:cs typeface="YuGothic"/>
              </a:rPr>
              <a:t>メディア広告部</a:t>
            </a:r>
            <a:endParaRPr sz="2400" b="1" spc="600" dirty="0">
              <a:latin typeface="+mn-ea"/>
              <a:cs typeface="YuGothic"/>
            </a:endParaRPr>
          </a:p>
        </p:txBody>
      </p:sp>
      <p:sp>
        <p:nvSpPr>
          <p:cNvPr id="5" name="object 2">
            <a:extLst>
              <a:ext uri="{FF2B5EF4-FFF2-40B4-BE49-F238E27FC236}">
                <a16:creationId xmlns:a16="http://schemas.microsoft.com/office/drawing/2014/main" id="{C77820DA-0602-4B7F-9DCA-4ADD1A8652D2}"/>
              </a:ext>
            </a:extLst>
          </p:cNvPr>
          <p:cNvSpPr txBox="1"/>
          <p:nvPr/>
        </p:nvSpPr>
        <p:spPr>
          <a:xfrm>
            <a:off x="2046352" y="3755648"/>
            <a:ext cx="5858976" cy="931024"/>
          </a:xfrm>
          <a:prstGeom prst="rect">
            <a:avLst/>
          </a:prstGeom>
        </p:spPr>
        <p:txBody>
          <a:bodyPr vert="horz" wrap="none" lIns="0" tIns="0" rIns="0" bIns="0" rtlCol="0" anchor="ctr" anchorCtr="0">
            <a:spAutoFit/>
          </a:bodyPr>
          <a:lstStyle/>
          <a:p>
            <a:pPr>
              <a:spcBef>
                <a:spcPts val="1540"/>
              </a:spcBef>
            </a:pPr>
            <a:r>
              <a:rPr lang="ja-JP" altLang="en-US" sz="2400" b="1" spc="600" dirty="0">
                <a:latin typeface="+mn-ea"/>
                <a:cs typeface="YuGothic"/>
              </a:rPr>
              <a:t>　　</a:t>
            </a:r>
            <a:r>
              <a:rPr lang="en-US" altLang="ja-JP" sz="2400" b="1" spc="600" dirty="0">
                <a:latin typeface="+mn-ea"/>
                <a:cs typeface="YuGothic"/>
              </a:rPr>
              <a:t>nxw-ad@nikkeibp.co.jp</a:t>
            </a:r>
          </a:p>
          <a:p>
            <a:pPr>
              <a:spcBef>
                <a:spcPts val="1540"/>
              </a:spcBef>
            </a:pPr>
            <a:r>
              <a:rPr lang="en-US" altLang="ja-JP" sz="2400" b="1" spc="600" dirty="0">
                <a:latin typeface="+mn-ea"/>
                <a:cs typeface="YuGothic"/>
              </a:rPr>
              <a:t>     </a:t>
            </a:r>
            <a:r>
              <a:rPr sz="2400" b="1" spc="600" dirty="0">
                <a:latin typeface="+mn-ea"/>
                <a:cs typeface="YuGothic"/>
              </a:rPr>
              <a:t>03-6811-8218 </a:t>
            </a:r>
          </a:p>
        </p:txBody>
      </p:sp>
      <p:pic>
        <p:nvPicPr>
          <p:cNvPr id="6" name="Picture 2">
            <a:extLst>
              <a:ext uri="{FF2B5EF4-FFF2-40B4-BE49-F238E27FC236}">
                <a16:creationId xmlns:a16="http://schemas.microsoft.com/office/drawing/2014/main" id="{3DE0718B-4D79-4B09-A8A6-DC8DA2865F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3998" y="3717032"/>
            <a:ext cx="436190" cy="436190"/>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a:extLst>
              <a:ext uri="{FF2B5EF4-FFF2-40B4-BE49-F238E27FC236}">
                <a16:creationId xmlns:a16="http://schemas.microsoft.com/office/drawing/2014/main" id="{3CA4EBD0-C471-4697-82ED-CD2AFF9DC5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327609">
            <a:off x="2181561" y="4277743"/>
            <a:ext cx="461065" cy="461065"/>
          </a:xfrm>
          <a:prstGeom prst="rect">
            <a:avLst/>
          </a:prstGeom>
        </p:spPr>
      </p:pic>
    </p:spTree>
    <p:extLst>
      <p:ext uri="{BB962C8B-B14F-4D97-AF65-F5344CB8AC3E}">
        <p14:creationId xmlns:p14="http://schemas.microsoft.com/office/powerpoint/2010/main" val="1163129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14671F-E649-492A-A1FC-0A36CC811F1A}"/>
              </a:ext>
            </a:extLst>
          </p:cNvPr>
          <p:cNvSpPr>
            <a:spLocks noGrp="1"/>
          </p:cNvSpPr>
          <p:nvPr>
            <p:ph type="title"/>
          </p:nvPr>
        </p:nvSpPr>
        <p:spPr/>
        <p:txBody>
          <a:bodyPr/>
          <a:lstStyle/>
          <a:p>
            <a:r>
              <a:rPr lang="ja-JP" altLang="en-US" dirty="0"/>
              <a:t>日経</a:t>
            </a:r>
            <a:r>
              <a:rPr lang="en-US" altLang="ja-JP" dirty="0"/>
              <a:t>DUAL</a:t>
            </a:r>
            <a:r>
              <a:rPr lang="ja-JP" altLang="en-US" dirty="0"/>
              <a:t>登録会員</a:t>
            </a:r>
            <a:r>
              <a:rPr lang="en-US" altLang="ja-JP" dirty="0"/>
              <a:t>18</a:t>
            </a:r>
            <a:r>
              <a:rPr lang="ja-JP" altLang="en-US" dirty="0"/>
              <a:t>万</a:t>
            </a:r>
            <a:endParaRPr kumimoji="1" lang="ja-JP" altLang="en-US" dirty="0"/>
          </a:p>
        </p:txBody>
      </p:sp>
      <p:sp>
        <p:nvSpPr>
          <p:cNvPr id="4" name="テキスト ボックス 3">
            <a:extLst>
              <a:ext uri="{FF2B5EF4-FFF2-40B4-BE49-F238E27FC236}">
                <a16:creationId xmlns:a16="http://schemas.microsoft.com/office/drawing/2014/main" id="{C9981FE8-AD8B-4BC8-A698-EE2356CB6698}"/>
              </a:ext>
            </a:extLst>
          </p:cNvPr>
          <p:cNvSpPr txBox="1"/>
          <p:nvPr/>
        </p:nvSpPr>
        <p:spPr bwMode="auto">
          <a:xfrm>
            <a:off x="300366" y="1052736"/>
            <a:ext cx="9477169" cy="923330"/>
          </a:xfrm>
          <a:prstGeom prst="rect">
            <a:avLst/>
          </a:prstGeom>
          <a:noFill/>
          <a:ln w="9525">
            <a:noFill/>
            <a:miter lim="800000"/>
            <a:headEnd/>
            <a:tailEnd/>
          </a:ln>
          <a:effectLst/>
        </p:spPr>
        <p:txBody>
          <a:bodyPr wrap="square" lIns="0" tIns="0" rIns="0" bIns="0" rtlCol="0">
            <a:spAutoFit/>
          </a:bodyPr>
          <a:lstStyle/>
          <a:p>
            <a:r>
              <a:rPr kumimoji="1" lang="en-US" altLang="ja-JP" sz="2000" b="1" spc="300" dirty="0">
                <a:latin typeface="+mn-ea"/>
                <a:cs typeface="メイリオ" pitchFamily="50" charset="-128"/>
              </a:rPr>
              <a:t>2013</a:t>
            </a:r>
            <a:r>
              <a:rPr kumimoji="1" lang="ja-JP" altLang="en-US" sz="2000" b="1" spc="300" dirty="0">
                <a:latin typeface="+mn-ea"/>
                <a:cs typeface="メイリオ" pitchFamily="50" charset="-128"/>
              </a:rPr>
              <a:t>年</a:t>
            </a:r>
            <a:r>
              <a:rPr kumimoji="1" lang="en-US" altLang="ja-JP" sz="2000" b="1" spc="300" dirty="0">
                <a:latin typeface="+mn-ea"/>
                <a:cs typeface="メイリオ" pitchFamily="50" charset="-128"/>
              </a:rPr>
              <a:t>11</a:t>
            </a:r>
            <a:r>
              <a:rPr kumimoji="1" lang="ja-JP" altLang="en-US" sz="2000" b="1" spc="300" dirty="0">
                <a:latin typeface="+mn-ea"/>
                <a:cs typeface="メイリオ" pitchFamily="50" charset="-128"/>
              </a:rPr>
              <a:t>月創刊から、日経</a:t>
            </a:r>
            <a:r>
              <a:rPr kumimoji="1" lang="en-US" altLang="ja-JP" sz="2000" b="1" spc="300" dirty="0">
                <a:latin typeface="+mn-ea"/>
                <a:cs typeface="メイリオ" pitchFamily="50" charset="-128"/>
              </a:rPr>
              <a:t>DUAL</a:t>
            </a:r>
            <a:r>
              <a:rPr kumimoji="1" lang="ja-JP" altLang="en-US" sz="2000" b="1" spc="300" dirty="0">
                <a:latin typeface="+mn-ea"/>
                <a:cs typeface="メイリオ" pitchFamily="50" charset="-128"/>
              </a:rPr>
              <a:t>の会員数は右肩上がりで増加中。</a:t>
            </a:r>
          </a:p>
          <a:p>
            <a:endParaRPr kumimoji="1" lang="en-US" altLang="ja-JP" sz="800" b="1" spc="300" dirty="0">
              <a:solidFill>
                <a:schemeClr val="accent2"/>
              </a:solidFill>
              <a:latin typeface="+mn-ea"/>
              <a:cs typeface="メイリオ" pitchFamily="50" charset="-128"/>
            </a:endParaRPr>
          </a:p>
          <a:p>
            <a:r>
              <a:rPr kumimoji="1" lang="ja-JP" altLang="en-US" sz="2000" b="1" spc="300" dirty="0">
                <a:solidFill>
                  <a:schemeClr val="accent2"/>
                </a:solidFill>
                <a:latin typeface="+mn-ea"/>
                <a:cs typeface="メイリオ" pitchFamily="50" charset="-128"/>
              </a:rPr>
              <a:t>登録会員約</a:t>
            </a:r>
            <a:r>
              <a:rPr kumimoji="1" lang="en-US" altLang="ja-JP" sz="2000" b="1" spc="300" dirty="0">
                <a:solidFill>
                  <a:schemeClr val="accent2"/>
                </a:solidFill>
                <a:latin typeface="+mn-ea"/>
                <a:cs typeface="メイリオ" pitchFamily="50" charset="-128"/>
              </a:rPr>
              <a:t>18</a:t>
            </a:r>
            <a:r>
              <a:rPr kumimoji="1" lang="ja-JP" altLang="en-US" sz="2000" b="1" spc="300" dirty="0">
                <a:solidFill>
                  <a:schemeClr val="accent2"/>
                </a:solidFill>
                <a:latin typeface="+mn-ea"/>
                <a:cs typeface="メイリオ" pitchFamily="50" charset="-128"/>
              </a:rPr>
              <a:t>万人</a:t>
            </a:r>
            <a:r>
              <a:rPr kumimoji="1" lang="ja-JP" altLang="en-US" sz="2000" b="1" spc="300" dirty="0">
                <a:latin typeface="+mn-ea"/>
                <a:cs typeface="メイリオ" pitchFamily="50" charset="-128"/>
              </a:rPr>
              <a:t>。 月間</a:t>
            </a:r>
            <a:r>
              <a:rPr kumimoji="1" lang="en-US" altLang="ja-JP" sz="3200" b="1" spc="300" dirty="0">
                <a:latin typeface="+mn-ea"/>
                <a:cs typeface="メイリオ" pitchFamily="50" charset="-128"/>
              </a:rPr>
              <a:t>331</a:t>
            </a:r>
            <a:r>
              <a:rPr kumimoji="1" lang="ja-JP" altLang="en-US" sz="3200" b="1" spc="300" dirty="0">
                <a:latin typeface="+mn-ea"/>
                <a:cs typeface="メイリオ" pitchFamily="50" charset="-128"/>
              </a:rPr>
              <a:t>万</a:t>
            </a:r>
            <a:r>
              <a:rPr kumimoji="1" lang="en-US" altLang="ja-JP" sz="3200" b="1" spc="300" dirty="0">
                <a:latin typeface="+mn-ea"/>
                <a:cs typeface="メイリオ" pitchFamily="50" charset="-128"/>
              </a:rPr>
              <a:t>PV /138</a:t>
            </a:r>
            <a:r>
              <a:rPr kumimoji="1" lang="ja-JP" altLang="en-US" sz="3200" b="1" spc="300" dirty="0">
                <a:latin typeface="+mn-ea"/>
                <a:cs typeface="メイリオ" pitchFamily="50" charset="-128"/>
              </a:rPr>
              <a:t>万</a:t>
            </a:r>
            <a:r>
              <a:rPr kumimoji="1" lang="en-US" altLang="ja-JP" sz="3200" b="1" spc="300" dirty="0">
                <a:latin typeface="+mn-ea"/>
                <a:cs typeface="メイリオ" pitchFamily="50" charset="-128"/>
              </a:rPr>
              <a:t>UB</a:t>
            </a:r>
            <a:r>
              <a:rPr kumimoji="1" lang="ja-JP" altLang="en-US" sz="1200" b="1" spc="300" dirty="0">
                <a:latin typeface="+mn-ea"/>
                <a:cs typeface="メイリオ" pitchFamily="50" charset="-128"/>
              </a:rPr>
              <a:t>（</a:t>
            </a:r>
            <a:r>
              <a:rPr kumimoji="1" lang="en-US" altLang="ja-JP" sz="1200" b="1" spc="300" dirty="0">
                <a:latin typeface="+mn-ea"/>
                <a:cs typeface="メイリオ" pitchFamily="50" charset="-128"/>
              </a:rPr>
              <a:t>2020</a:t>
            </a:r>
            <a:r>
              <a:rPr kumimoji="1" lang="ja-JP" altLang="en-US" sz="1200" b="1" spc="300" dirty="0">
                <a:latin typeface="+mn-ea"/>
                <a:cs typeface="メイリオ" pitchFamily="50" charset="-128"/>
              </a:rPr>
              <a:t>年</a:t>
            </a:r>
            <a:r>
              <a:rPr kumimoji="1" lang="en-US" altLang="ja-JP" sz="1200" b="1" spc="300" dirty="0">
                <a:latin typeface="+mn-ea"/>
                <a:cs typeface="メイリオ" pitchFamily="50" charset="-128"/>
              </a:rPr>
              <a:t>8</a:t>
            </a:r>
            <a:r>
              <a:rPr kumimoji="1" lang="ja-JP" altLang="en-US" sz="1200" b="1" spc="300" dirty="0">
                <a:latin typeface="+mn-ea"/>
                <a:cs typeface="メイリオ" pitchFamily="50" charset="-128"/>
              </a:rPr>
              <a:t>月実績）</a:t>
            </a:r>
          </a:p>
        </p:txBody>
      </p:sp>
      <p:sp>
        <p:nvSpPr>
          <p:cNvPr id="8" name="テキスト ボックス 7">
            <a:extLst>
              <a:ext uri="{FF2B5EF4-FFF2-40B4-BE49-F238E27FC236}">
                <a16:creationId xmlns:a16="http://schemas.microsoft.com/office/drawing/2014/main" id="{C688BEC6-FBEA-43AE-8563-664F73A27418}"/>
              </a:ext>
            </a:extLst>
          </p:cNvPr>
          <p:cNvSpPr txBox="1"/>
          <p:nvPr/>
        </p:nvSpPr>
        <p:spPr>
          <a:xfrm>
            <a:off x="776536" y="5805264"/>
            <a:ext cx="5112568" cy="246221"/>
          </a:xfrm>
          <a:prstGeom prst="rect">
            <a:avLst/>
          </a:prstGeom>
          <a:noFill/>
        </p:spPr>
        <p:txBody>
          <a:bodyPr wrap="square" rtlCol="0">
            <a:spAutoFit/>
          </a:bodyPr>
          <a:lstStyle/>
          <a:p>
            <a:r>
              <a:rPr kumimoji="1" lang="en-US" altLang="ja-JP" sz="1000" dirty="0">
                <a:solidFill>
                  <a:schemeClr val="bg1">
                    <a:lumMod val="50000"/>
                  </a:schemeClr>
                </a:solidFill>
                <a:latin typeface="+mn-ea"/>
              </a:rPr>
              <a:t>※2012</a:t>
            </a:r>
            <a:r>
              <a:rPr kumimoji="1" lang="ja-JP" altLang="en-US" sz="1000" dirty="0">
                <a:solidFill>
                  <a:schemeClr val="bg1">
                    <a:lumMod val="50000"/>
                  </a:schemeClr>
                </a:solidFill>
                <a:latin typeface="+mn-ea"/>
              </a:rPr>
              <a:t>年総務省労働力調査。夫婦のいる世帯に占める比率（農林業を除く）</a:t>
            </a:r>
          </a:p>
        </p:txBody>
      </p:sp>
      <p:sp>
        <p:nvSpPr>
          <p:cNvPr id="9" name="フッター プレースホルダー 8">
            <a:extLst>
              <a:ext uri="{FF2B5EF4-FFF2-40B4-BE49-F238E27FC236}">
                <a16:creationId xmlns:a16="http://schemas.microsoft.com/office/drawing/2014/main" id="{056FE95D-15A9-4877-8733-AD3D95BB632D}"/>
              </a:ext>
            </a:extLst>
          </p:cNvPr>
          <p:cNvSpPr>
            <a:spLocks noGrp="1"/>
          </p:cNvSpPr>
          <p:nvPr>
            <p:ph type="ftr" sz="quarter" idx="11"/>
          </p:nvPr>
        </p:nvSpPr>
        <p:spPr/>
        <p:txBody>
          <a:bodyPr/>
          <a:lstStyle/>
          <a:p>
            <a:r>
              <a:rPr kumimoji="1" lang="en-US" altLang="ja-JP" dirty="0"/>
              <a:t>Copyright© 2020 Nikkei Business </a:t>
            </a:r>
            <a:r>
              <a:rPr kumimoji="1" lang="en-US" altLang="ja-JP" dirty="0" err="1"/>
              <a:t>Publications,Inc</a:t>
            </a:r>
            <a:r>
              <a:rPr kumimoji="1" lang="en-US" altLang="ja-JP" dirty="0"/>
              <a:t>. All rights reserved.</a:t>
            </a:r>
            <a:endParaRPr kumimoji="1" lang="ja-JP" altLang="en-US" dirty="0"/>
          </a:p>
        </p:txBody>
      </p:sp>
      <p:sp>
        <p:nvSpPr>
          <p:cNvPr id="10" name="スライド番号プレースホルダー 9">
            <a:extLst>
              <a:ext uri="{FF2B5EF4-FFF2-40B4-BE49-F238E27FC236}">
                <a16:creationId xmlns:a16="http://schemas.microsoft.com/office/drawing/2014/main" id="{DA1771B1-AAA8-4361-8564-BA323442E3C5}"/>
              </a:ext>
            </a:extLst>
          </p:cNvPr>
          <p:cNvSpPr>
            <a:spLocks noGrp="1"/>
          </p:cNvSpPr>
          <p:nvPr>
            <p:ph type="sldNum" sz="quarter" idx="12"/>
          </p:nvPr>
        </p:nvSpPr>
        <p:spPr/>
        <p:txBody>
          <a:bodyPr/>
          <a:lstStyle/>
          <a:p>
            <a:fld id="{5EE0A3BD-3DA5-4991-ABDC-D838213B01CE}" type="slidenum">
              <a:rPr kumimoji="1" lang="ja-JP" altLang="en-US" smtClean="0"/>
              <a:pPr/>
              <a:t>2</a:t>
            </a:fld>
            <a:endParaRPr kumimoji="1" lang="ja-JP" altLang="en-US"/>
          </a:p>
        </p:txBody>
      </p:sp>
      <p:grpSp>
        <p:nvGrpSpPr>
          <p:cNvPr id="11" name="グループ化 10">
            <a:extLst>
              <a:ext uri="{FF2B5EF4-FFF2-40B4-BE49-F238E27FC236}">
                <a16:creationId xmlns:a16="http://schemas.microsoft.com/office/drawing/2014/main" id="{7AE8546A-9D17-4CE7-804B-84E82F8F8A9B}"/>
              </a:ext>
            </a:extLst>
          </p:cNvPr>
          <p:cNvGrpSpPr/>
          <p:nvPr/>
        </p:nvGrpSpPr>
        <p:grpSpPr>
          <a:xfrm>
            <a:off x="470727" y="2348880"/>
            <a:ext cx="8558093" cy="3630017"/>
            <a:chOff x="470727" y="2348880"/>
            <a:chExt cx="8558093" cy="3630017"/>
          </a:xfrm>
        </p:grpSpPr>
        <p:grpSp>
          <p:nvGrpSpPr>
            <p:cNvPr id="13" name="グループ化 12">
              <a:extLst>
                <a:ext uri="{FF2B5EF4-FFF2-40B4-BE49-F238E27FC236}">
                  <a16:creationId xmlns:a16="http://schemas.microsoft.com/office/drawing/2014/main" id="{09DA49C1-9D46-4C37-956D-395FB6F03B03}"/>
                </a:ext>
              </a:extLst>
            </p:cNvPr>
            <p:cNvGrpSpPr/>
            <p:nvPr/>
          </p:nvGrpSpPr>
          <p:grpSpPr>
            <a:xfrm>
              <a:off x="470727" y="2348880"/>
              <a:ext cx="8466153" cy="3630017"/>
              <a:chOff x="499378" y="2298357"/>
              <a:chExt cx="8466153" cy="3630017"/>
            </a:xfrm>
          </p:grpSpPr>
          <p:grpSp>
            <p:nvGrpSpPr>
              <p:cNvPr id="12" name="グループ化 11">
                <a:extLst>
                  <a:ext uri="{FF2B5EF4-FFF2-40B4-BE49-F238E27FC236}">
                    <a16:creationId xmlns:a16="http://schemas.microsoft.com/office/drawing/2014/main" id="{92BE1B6C-0F46-4AD9-B8B9-4AEFD86BFB7A}"/>
                  </a:ext>
                </a:extLst>
              </p:cNvPr>
              <p:cNvGrpSpPr/>
              <p:nvPr/>
            </p:nvGrpSpPr>
            <p:grpSpPr>
              <a:xfrm>
                <a:off x="499378" y="2298357"/>
                <a:ext cx="8466153" cy="3630017"/>
                <a:chOff x="499378" y="2298357"/>
                <a:chExt cx="8466153" cy="3630017"/>
              </a:xfrm>
            </p:grpSpPr>
            <p:pic>
              <p:nvPicPr>
                <p:cNvPr id="6" name="Picture 2">
                  <a:extLst>
                    <a:ext uri="{FF2B5EF4-FFF2-40B4-BE49-F238E27FC236}">
                      <a16:creationId xmlns:a16="http://schemas.microsoft.com/office/drawing/2014/main" id="{ED834C6F-1821-457E-BD14-BE8B5D572D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378" y="2298357"/>
                  <a:ext cx="8466153" cy="3630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a:extLst>
                    <a:ext uri="{FF2B5EF4-FFF2-40B4-BE49-F238E27FC236}">
                      <a16:creationId xmlns:a16="http://schemas.microsoft.com/office/drawing/2014/main" id="{3A85727F-C0EB-44B9-988F-E82A2F0E74D0}"/>
                    </a:ext>
                  </a:extLst>
                </p:cNvPr>
                <p:cNvSpPr/>
                <p:nvPr/>
              </p:nvSpPr>
              <p:spPr>
                <a:xfrm>
                  <a:off x="6069837" y="2882779"/>
                  <a:ext cx="862670" cy="251436"/>
                </a:xfrm>
                <a:prstGeom prst="rect">
                  <a:avLst/>
                </a:prstGeom>
                <a:solidFill>
                  <a:srgbClr val="C9242B"/>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72000" numCol="1" spcCol="0" rtlCol="0" fromWordArt="0" anchor="t" anchorCtr="0" forceAA="0" compatLnSpc="1">
                  <a:prstTxWarp prst="textNoShape">
                    <a:avLst/>
                  </a:prstTxWarp>
                  <a:spAutoFit/>
                </a:bodyPr>
                <a:lstStyle/>
                <a:p>
                  <a:pPr algn="ctr">
                    <a:lnSpc>
                      <a:spcPct val="150000"/>
                    </a:lnSpc>
                  </a:pPr>
                  <a:endParaRPr kumimoji="1" lang="ja-JP" altLang="en-US" sz="1200" b="1" spc="300" dirty="0">
                    <a:solidFill>
                      <a:schemeClr val="bg1"/>
                    </a:solidFill>
                  </a:endParaRPr>
                </a:p>
              </p:txBody>
            </p:sp>
          </p:grpSp>
          <p:sp>
            <p:nvSpPr>
              <p:cNvPr id="7" name="テキスト ボックス 6">
                <a:extLst>
                  <a:ext uri="{FF2B5EF4-FFF2-40B4-BE49-F238E27FC236}">
                    <a16:creationId xmlns:a16="http://schemas.microsoft.com/office/drawing/2014/main" id="{F1016335-4736-4B1C-AC95-98EB3A5CF904}"/>
                  </a:ext>
                </a:extLst>
              </p:cNvPr>
              <p:cNvSpPr txBox="1"/>
              <p:nvPr/>
            </p:nvSpPr>
            <p:spPr>
              <a:xfrm rot="275392">
                <a:off x="6026759" y="2878009"/>
                <a:ext cx="966931" cy="307777"/>
              </a:xfrm>
              <a:prstGeom prst="rect">
                <a:avLst/>
              </a:prstGeom>
              <a:noFill/>
            </p:spPr>
            <p:txBody>
              <a:bodyPr wrap="none" rtlCol="0" anchor="ctr" anchorCtr="1">
                <a:spAutoFit/>
              </a:bodyPr>
              <a:lstStyle/>
              <a:p>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約</a:t>
                </a:r>
                <a:r>
                  <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18</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万人</a:t>
                </a:r>
                <a:endParaRPr kumimoji="1"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4" name="平行四辺形 13">
              <a:extLst>
                <a:ext uri="{FF2B5EF4-FFF2-40B4-BE49-F238E27FC236}">
                  <a16:creationId xmlns:a16="http://schemas.microsoft.com/office/drawing/2014/main" id="{413C9893-F56E-47C5-AEE3-22F7820D62BF}"/>
                </a:ext>
              </a:extLst>
            </p:cNvPr>
            <p:cNvSpPr/>
            <p:nvPr/>
          </p:nvSpPr>
          <p:spPr>
            <a:xfrm>
              <a:off x="8128780" y="3243063"/>
              <a:ext cx="900040" cy="510809"/>
            </a:xfrm>
            <a:prstGeom prst="parallelogram">
              <a:avLst>
                <a:gd name="adj" fmla="val 72239"/>
              </a:avLst>
            </a:prstGeom>
            <a:solidFill>
              <a:schemeClr val="bg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72000" numCol="1" spcCol="0" rtlCol="0" fromWordArt="0" anchor="t" anchorCtr="0" forceAA="0" compatLnSpc="1">
              <a:prstTxWarp prst="textNoShape">
                <a:avLst/>
              </a:prstTxWarp>
              <a:spAutoFit/>
            </a:bodyPr>
            <a:lstStyle/>
            <a:p>
              <a:pPr algn="ctr">
                <a:lnSpc>
                  <a:spcPct val="150000"/>
                </a:lnSpc>
              </a:pPr>
              <a:endParaRPr kumimoji="1" lang="ja-JP" altLang="en-US" sz="1200" b="1" spc="300" dirty="0">
                <a:solidFill>
                  <a:schemeClr val="bg1"/>
                </a:solidFill>
              </a:endParaRPr>
            </a:p>
          </p:txBody>
        </p:sp>
        <p:sp>
          <p:nvSpPr>
            <p:cNvPr id="5" name="平行四辺形 4">
              <a:extLst>
                <a:ext uri="{FF2B5EF4-FFF2-40B4-BE49-F238E27FC236}">
                  <a16:creationId xmlns:a16="http://schemas.microsoft.com/office/drawing/2014/main" id="{792CA156-6AAE-4826-A306-04CE6F2839C3}"/>
                </a:ext>
              </a:extLst>
            </p:cNvPr>
            <p:cNvSpPr/>
            <p:nvPr/>
          </p:nvSpPr>
          <p:spPr>
            <a:xfrm>
              <a:off x="7473280" y="3138746"/>
              <a:ext cx="1124570" cy="809588"/>
            </a:xfrm>
            <a:prstGeom prst="parallelogram">
              <a:avLst>
                <a:gd name="adj" fmla="val 72505"/>
              </a:avLst>
            </a:prstGeom>
            <a:solidFill>
              <a:srgbClr val="A8E0FB"/>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algn="ctr">
                <a:lnSpc>
                  <a:spcPct val="150000"/>
                </a:lnSpc>
              </a:pPr>
              <a:endParaRPr kumimoji="1" lang="ja-JP" altLang="en-US" sz="1200" b="1" spc="300" dirty="0">
                <a:solidFill>
                  <a:schemeClr val="bg1"/>
                </a:solidFill>
              </a:endParaRPr>
            </a:p>
          </p:txBody>
        </p:sp>
      </p:grpSp>
      <p:sp>
        <p:nvSpPr>
          <p:cNvPr id="15" name="テキスト ボックス 14">
            <a:extLst>
              <a:ext uri="{FF2B5EF4-FFF2-40B4-BE49-F238E27FC236}">
                <a16:creationId xmlns:a16="http://schemas.microsoft.com/office/drawing/2014/main" id="{45BE4487-BB18-418E-A87D-807B5D7E31AD}"/>
              </a:ext>
            </a:extLst>
          </p:cNvPr>
          <p:cNvSpPr txBox="1"/>
          <p:nvPr/>
        </p:nvSpPr>
        <p:spPr bwMode="auto">
          <a:xfrm>
            <a:off x="7709383" y="3321278"/>
            <a:ext cx="1160575" cy="369332"/>
          </a:xfrm>
          <a:prstGeom prst="rect">
            <a:avLst/>
          </a:prstGeom>
          <a:noFill/>
          <a:ln w="9525">
            <a:noFill/>
            <a:miter lim="800000"/>
            <a:headEnd/>
            <a:tailEnd/>
          </a:ln>
          <a:effectLst/>
        </p:spPr>
        <p:txBody>
          <a:bodyPr wrap="none" lIns="0" tIns="0" rIns="0" bIns="0" rtlCol="0">
            <a:spAutoFit/>
            <a:scene3d>
              <a:camera prst="isometricOffAxis2Top">
                <a:rot lat="19800000" lon="3000000" rev="19800000"/>
              </a:camera>
              <a:lightRig rig="threePt" dir="t"/>
            </a:scene3d>
          </a:bodyPr>
          <a:lstStyle/>
          <a:p>
            <a:pPr algn="ctr"/>
            <a:r>
              <a:rPr kumimoji="1" lang="ja-JP" altLang="en-US" sz="2400" spc="-150" dirty="0">
                <a:solidFill>
                  <a:srgbClr val="73858F"/>
                </a:solidFill>
                <a:latin typeface="HGSｺﾞｼｯｸE" panose="020B0900000000000000" pitchFamily="50" charset="-128"/>
                <a:ea typeface="HGSｺﾞｼｯｸE" panose="020B0900000000000000" pitchFamily="50" charset="-128"/>
                <a:cs typeface="メイリオ" pitchFamily="50" charset="-128"/>
              </a:rPr>
              <a:t>上質志向</a:t>
            </a:r>
          </a:p>
        </p:txBody>
      </p:sp>
    </p:spTree>
    <p:extLst>
      <p:ext uri="{BB962C8B-B14F-4D97-AF65-F5344CB8AC3E}">
        <p14:creationId xmlns:p14="http://schemas.microsoft.com/office/powerpoint/2010/main" val="1973873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CC731C-8370-4EDB-BF3E-C8F7E0908228}"/>
              </a:ext>
            </a:extLst>
          </p:cNvPr>
          <p:cNvSpPr>
            <a:spLocks noGrp="1"/>
          </p:cNvSpPr>
          <p:nvPr>
            <p:ph type="title"/>
          </p:nvPr>
        </p:nvSpPr>
        <p:spPr/>
        <p:txBody>
          <a:bodyPr/>
          <a:lstStyle/>
          <a:p>
            <a:r>
              <a:rPr lang="ja-JP" altLang="en-US" dirty="0"/>
              <a:t>日経</a:t>
            </a:r>
            <a:r>
              <a:rPr lang="en-US" altLang="ja-JP" dirty="0"/>
              <a:t>DUAL</a:t>
            </a:r>
            <a:r>
              <a:rPr lang="ja-JP" altLang="en-US" dirty="0"/>
              <a:t>の読者のペルソナ</a:t>
            </a:r>
            <a:endParaRPr kumimoji="1" lang="ja-JP" altLang="en-US" dirty="0"/>
          </a:p>
        </p:txBody>
      </p:sp>
      <p:sp>
        <p:nvSpPr>
          <p:cNvPr id="4" name="フッター プレースホルダー 3">
            <a:extLst>
              <a:ext uri="{FF2B5EF4-FFF2-40B4-BE49-F238E27FC236}">
                <a16:creationId xmlns:a16="http://schemas.microsoft.com/office/drawing/2014/main" id="{466CAD58-B1F1-473D-ABDB-014691490842}"/>
              </a:ext>
            </a:extLst>
          </p:cNvPr>
          <p:cNvSpPr>
            <a:spLocks noGrp="1"/>
          </p:cNvSpPr>
          <p:nvPr>
            <p:ph type="ftr" sz="quarter" idx="11"/>
          </p:nvPr>
        </p:nvSpPr>
        <p:spPr/>
        <p:txBody>
          <a:bodyPr/>
          <a:lstStyle/>
          <a:p>
            <a:r>
              <a:rPr kumimoji="1" lang="en-US" altLang="ja-JP" dirty="0"/>
              <a:t>Copyright© 2020 Nikkei Business </a:t>
            </a:r>
            <a:r>
              <a:rPr kumimoji="1" lang="en-US" altLang="ja-JP" dirty="0" err="1"/>
              <a:t>Publications,Inc</a:t>
            </a:r>
            <a:r>
              <a:rPr kumimoji="1" lang="en-US" altLang="ja-JP" dirty="0"/>
              <a:t>. All rights reserved.</a:t>
            </a:r>
            <a:endParaRPr kumimoji="1" lang="ja-JP" altLang="en-US" dirty="0"/>
          </a:p>
        </p:txBody>
      </p:sp>
      <p:sp>
        <p:nvSpPr>
          <p:cNvPr id="5" name="テキスト ボックス 4">
            <a:extLst>
              <a:ext uri="{FF2B5EF4-FFF2-40B4-BE49-F238E27FC236}">
                <a16:creationId xmlns:a16="http://schemas.microsoft.com/office/drawing/2014/main" id="{B37EA375-F841-4CB3-A8C2-9837FBA8E7F7}"/>
              </a:ext>
            </a:extLst>
          </p:cNvPr>
          <p:cNvSpPr txBox="1"/>
          <p:nvPr/>
        </p:nvSpPr>
        <p:spPr bwMode="auto">
          <a:xfrm>
            <a:off x="300367" y="1052736"/>
            <a:ext cx="9305266" cy="1107996"/>
          </a:xfrm>
          <a:prstGeom prst="rect">
            <a:avLst/>
          </a:prstGeom>
          <a:noFill/>
          <a:ln w="9525">
            <a:noFill/>
            <a:miter lim="800000"/>
            <a:headEnd/>
            <a:tailEnd/>
          </a:ln>
          <a:effectLst/>
        </p:spPr>
        <p:txBody>
          <a:bodyPr wrap="square" lIns="0" tIns="0" rIns="0" bIns="0" rtlCol="0">
            <a:spAutoFit/>
          </a:bodyPr>
          <a:lstStyle/>
          <a:p>
            <a:r>
              <a:rPr kumimoji="1" lang="en-US" altLang="ja-JP" b="1" spc="300" dirty="0">
                <a:latin typeface="+mn-ea"/>
                <a:cs typeface="メイリオ" pitchFamily="50" charset="-128"/>
              </a:rPr>
              <a:t>0</a:t>
            </a:r>
            <a:r>
              <a:rPr kumimoji="1" lang="ja-JP" altLang="en-US" b="1" spc="300" dirty="0">
                <a:latin typeface="+mn-ea"/>
                <a:cs typeface="メイリオ" pitchFamily="50" charset="-128"/>
              </a:rPr>
              <a:t>歳～</a:t>
            </a:r>
            <a:r>
              <a:rPr kumimoji="1" lang="en-US" altLang="ja-JP" b="1" spc="300" dirty="0">
                <a:latin typeface="+mn-ea"/>
                <a:cs typeface="メイリオ" pitchFamily="50" charset="-128"/>
              </a:rPr>
              <a:t>12</a:t>
            </a:r>
            <a:r>
              <a:rPr kumimoji="1" lang="ja-JP" altLang="en-US" b="1" spc="300" dirty="0">
                <a:latin typeface="+mn-ea"/>
                <a:cs typeface="メイリオ" pitchFamily="50" charset="-128"/>
              </a:rPr>
              <a:t>歳の子どもを持つ</a:t>
            </a:r>
            <a:r>
              <a:rPr kumimoji="1" lang="en-US" altLang="ja-JP" b="1" spc="300" dirty="0">
                <a:latin typeface="+mn-ea"/>
                <a:cs typeface="メイリオ" pitchFamily="50" charset="-128"/>
              </a:rPr>
              <a:t>30</a:t>
            </a:r>
            <a:r>
              <a:rPr kumimoji="1" lang="ja-JP" altLang="en-US" b="1" spc="300" dirty="0">
                <a:latin typeface="+mn-ea"/>
                <a:cs typeface="メイリオ" pitchFamily="50" charset="-128"/>
              </a:rPr>
              <a:t>～</a:t>
            </a:r>
            <a:r>
              <a:rPr kumimoji="1" lang="en-US" altLang="ja-JP" b="1" spc="300" dirty="0">
                <a:latin typeface="+mn-ea"/>
                <a:cs typeface="メイリオ" pitchFamily="50" charset="-128"/>
              </a:rPr>
              <a:t>40</a:t>
            </a:r>
            <a:r>
              <a:rPr kumimoji="1" lang="ja-JP" altLang="en-US" b="1" spc="300" dirty="0">
                <a:latin typeface="+mn-ea"/>
                <a:cs typeface="メイリオ" pitchFamily="50" charset="-128"/>
              </a:rPr>
              <a:t>代の共働き夫婦。</a:t>
            </a:r>
          </a:p>
          <a:p>
            <a:r>
              <a:rPr kumimoji="1" lang="ja-JP" altLang="en-US" b="1" spc="300" dirty="0">
                <a:latin typeface="+mn-ea"/>
                <a:cs typeface="メイリオ" pitchFamily="50" charset="-128"/>
              </a:rPr>
              <a:t>世帯年収が</a:t>
            </a:r>
            <a:r>
              <a:rPr kumimoji="1" lang="en-US" altLang="ja-JP" b="1" spc="300" dirty="0">
                <a:latin typeface="+mn-ea"/>
                <a:cs typeface="メイリオ" pitchFamily="50" charset="-128"/>
              </a:rPr>
              <a:t>1,000</a:t>
            </a:r>
            <a:r>
              <a:rPr kumimoji="1" lang="ja-JP" altLang="en-US" b="1" spc="300" dirty="0">
                <a:latin typeface="+mn-ea"/>
                <a:cs typeface="メイリオ" pitchFamily="50" charset="-128"/>
              </a:rPr>
              <a:t>万円を超える世帯も多く、</a:t>
            </a:r>
          </a:p>
          <a:p>
            <a:r>
              <a:rPr kumimoji="1" lang="ja-JP" altLang="en-US" b="1" spc="300" dirty="0">
                <a:latin typeface="+mn-ea"/>
                <a:cs typeface="メイリオ" pitchFamily="50" charset="-128"/>
              </a:rPr>
              <a:t>育児・教育、生活・家事、住宅購入、キャリアアップなど</a:t>
            </a:r>
          </a:p>
          <a:p>
            <a:r>
              <a:rPr kumimoji="1" lang="ja-JP" altLang="en-US" b="1" spc="270" dirty="0">
                <a:latin typeface="+mn-ea"/>
                <a:cs typeface="メイリオ" pitchFamily="50" charset="-128"/>
              </a:rPr>
              <a:t>ライフステージにおける様々な分野で積極的に情報収集する購買力のある読者</a:t>
            </a:r>
          </a:p>
        </p:txBody>
      </p:sp>
      <p:pic>
        <p:nvPicPr>
          <p:cNvPr id="8" name="Picture 7" descr="働くママとパパwithキッズで会場は熱気であふれる">
            <a:extLst>
              <a:ext uri="{FF2B5EF4-FFF2-40B4-BE49-F238E27FC236}">
                <a16:creationId xmlns:a16="http://schemas.microsoft.com/office/drawing/2014/main" id="{E8CEC0F7-A219-4549-8142-07FAA30051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2993" y="2698683"/>
            <a:ext cx="4980015" cy="3322605"/>
          </a:xfrm>
          <a:prstGeom prst="rect">
            <a:avLst/>
          </a:prstGeom>
          <a:noFill/>
          <a:extLst>
            <a:ext uri="{909E8E84-426E-40DD-AFC4-6F175D3DCCD1}">
              <a14:hiddenFill xmlns:a14="http://schemas.microsoft.com/office/drawing/2010/main">
                <a:solidFill>
                  <a:srgbClr val="FFFFFF"/>
                </a:solidFill>
              </a14:hiddenFill>
            </a:ext>
          </a:extLst>
        </p:spPr>
      </p:pic>
      <p:sp>
        <p:nvSpPr>
          <p:cNvPr id="9" name="円/楕円 10">
            <a:extLst>
              <a:ext uri="{FF2B5EF4-FFF2-40B4-BE49-F238E27FC236}">
                <a16:creationId xmlns:a16="http://schemas.microsoft.com/office/drawing/2014/main" id="{354E08D2-6585-4E98-BC10-C0D4F21C034D}"/>
              </a:ext>
            </a:extLst>
          </p:cNvPr>
          <p:cNvSpPr/>
          <p:nvPr/>
        </p:nvSpPr>
        <p:spPr>
          <a:xfrm>
            <a:off x="632521" y="2564904"/>
            <a:ext cx="2016224" cy="1477908"/>
          </a:xfrm>
          <a:prstGeom prst="ellipse">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solidFill>
                  <a:schemeClr val="tx1"/>
                </a:solidFill>
                <a:latin typeface="+mn-ea"/>
                <a:cs typeface="メイリオ" panose="020B0604030504040204" pitchFamily="50" charset="-128"/>
              </a:rPr>
              <a:t>30</a:t>
            </a:r>
            <a:r>
              <a:rPr lang="ja-JP" altLang="en-US" sz="2000" b="1" dirty="0">
                <a:solidFill>
                  <a:schemeClr val="tx1"/>
                </a:solidFill>
                <a:latin typeface="+mn-ea"/>
                <a:cs typeface="メイリオ" panose="020B0604030504040204" pitchFamily="50" charset="-128"/>
              </a:rPr>
              <a:t>～</a:t>
            </a:r>
            <a:r>
              <a:rPr kumimoji="1" lang="en-US" altLang="ja-JP" sz="2000" b="1" dirty="0">
                <a:solidFill>
                  <a:schemeClr val="tx1"/>
                </a:solidFill>
                <a:latin typeface="+mn-ea"/>
                <a:cs typeface="メイリオ" panose="020B0604030504040204" pitchFamily="50" charset="-128"/>
              </a:rPr>
              <a:t>40</a:t>
            </a:r>
            <a:r>
              <a:rPr lang="ja-JP" altLang="en-US" sz="2000" b="1" dirty="0">
                <a:solidFill>
                  <a:schemeClr val="tx1"/>
                </a:solidFill>
                <a:latin typeface="+mn-ea"/>
                <a:cs typeface="メイリオ" panose="020B0604030504040204" pitchFamily="50" charset="-128"/>
              </a:rPr>
              <a:t>代</a:t>
            </a:r>
            <a:endParaRPr lang="en-US" altLang="ja-JP" sz="2000" b="1" dirty="0">
              <a:solidFill>
                <a:schemeClr val="tx1"/>
              </a:solidFill>
              <a:latin typeface="+mn-ea"/>
              <a:cs typeface="メイリオ" panose="020B0604030504040204" pitchFamily="50" charset="-128"/>
            </a:endParaRPr>
          </a:p>
          <a:p>
            <a:pPr algn="ctr"/>
            <a:r>
              <a:rPr lang="ja-JP" altLang="en-US" sz="2000" b="1" dirty="0">
                <a:solidFill>
                  <a:schemeClr val="tx1"/>
                </a:solidFill>
                <a:latin typeface="+mn-ea"/>
                <a:cs typeface="メイリオ" panose="020B0604030504040204" pitchFamily="50" charset="-128"/>
              </a:rPr>
              <a:t>共働き</a:t>
            </a:r>
            <a:endParaRPr lang="en-US" altLang="ja-JP" sz="2000" b="1" dirty="0">
              <a:solidFill>
                <a:schemeClr val="tx1"/>
              </a:solidFill>
              <a:latin typeface="+mn-ea"/>
              <a:cs typeface="メイリオ" panose="020B0604030504040204" pitchFamily="50" charset="-128"/>
            </a:endParaRPr>
          </a:p>
        </p:txBody>
      </p:sp>
      <p:sp>
        <p:nvSpPr>
          <p:cNvPr id="10" name="円/楕円 19">
            <a:extLst>
              <a:ext uri="{FF2B5EF4-FFF2-40B4-BE49-F238E27FC236}">
                <a16:creationId xmlns:a16="http://schemas.microsoft.com/office/drawing/2014/main" id="{CB00EACB-C460-4C95-ADD3-C75762B5B6D9}"/>
              </a:ext>
            </a:extLst>
          </p:cNvPr>
          <p:cNvSpPr/>
          <p:nvPr/>
        </p:nvSpPr>
        <p:spPr>
          <a:xfrm>
            <a:off x="632521" y="4687396"/>
            <a:ext cx="2016224" cy="1477908"/>
          </a:xfrm>
          <a:prstGeom prst="ellipse">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mn-ea"/>
                <a:cs typeface="メイリオ" panose="020B0604030504040204" pitchFamily="50" charset="-128"/>
              </a:rPr>
              <a:t>子ども</a:t>
            </a:r>
            <a:endParaRPr lang="en-US" altLang="ja-JP" sz="2000" b="1" dirty="0">
              <a:solidFill>
                <a:schemeClr val="tx1"/>
              </a:solidFill>
              <a:latin typeface="+mn-ea"/>
              <a:cs typeface="メイリオ" panose="020B0604030504040204" pitchFamily="50" charset="-128"/>
            </a:endParaRPr>
          </a:p>
          <a:p>
            <a:pPr algn="ctr"/>
            <a:r>
              <a:rPr lang="en-US" altLang="ja-JP" sz="2000" b="1" dirty="0">
                <a:solidFill>
                  <a:schemeClr val="tx1"/>
                </a:solidFill>
                <a:latin typeface="+mn-ea"/>
                <a:cs typeface="メイリオ" panose="020B0604030504040204" pitchFamily="50" charset="-128"/>
              </a:rPr>
              <a:t>0</a:t>
            </a:r>
            <a:r>
              <a:rPr lang="ja-JP" altLang="en-US" sz="2000" b="1" dirty="0">
                <a:solidFill>
                  <a:schemeClr val="tx1"/>
                </a:solidFill>
                <a:latin typeface="+mn-ea"/>
                <a:cs typeface="メイリオ" panose="020B0604030504040204" pitchFamily="50" charset="-128"/>
              </a:rPr>
              <a:t>～</a:t>
            </a:r>
            <a:r>
              <a:rPr lang="en-US" altLang="ja-JP" sz="2000" b="1" dirty="0">
                <a:solidFill>
                  <a:schemeClr val="tx1"/>
                </a:solidFill>
                <a:latin typeface="+mn-ea"/>
                <a:cs typeface="メイリオ" panose="020B0604030504040204" pitchFamily="50" charset="-128"/>
              </a:rPr>
              <a:t>12</a:t>
            </a:r>
            <a:r>
              <a:rPr lang="ja-JP" altLang="en-US" sz="2000" b="1" dirty="0">
                <a:solidFill>
                  <a:schemeClr val="tx1"/>
                </a:solidFill>
                <a:latin typeface="+mn-ea"/>
                <a:cs typeface="メイリオ" panose="020B0604030504040204" pitchFamily="50" charset="-128"/>
              </a:rPr>
              <a:t>歳</a:t>
            </a:r>
            <a:endParaRPr lang="en-US" altLang="ja-JP" sz="2000" b="1" dirty="0">
              <a:solidFill>
                <a:schemeClr val="tx1"/>
              </a:solidFill>
              <a:latin typeface="+mn-ea"/>
              <a:cs typeface="メイリオ" panose="020B0604030504040204" pitchFamily="50" charset="-128"/>
            </a:endParaRPr>
          </a:p>
        </p:txBody>
      </p:sp>
      <p:sp>
        <p:nvSpPr>
          <p:cNvPr id="11" name="円/楕円 20">
            <a:extLst>
              <a:ext uri="{FF2B5EF4-FFF2-40B4-BE49-F238E27FC236}">
                <a16:creationId xmlns:a16="http://schemas.microsoft.com/office/drawing/2014/main" id="{7C3C35E9-EABF-449A-8401-3BC8F6BC5206}"/>
              </a:ext>
            </a:extLst>
          </p:cNvPr>
          <p:cNvSpPr/>
          <p:nvPr/>
        </p:nvSpPr>
        <p:spPr>
          <a:xfrm>
            <a:off x="7257256" y="4687396"/>
            <a:ext cx="2016224" cy="1477908"/>
          </a:xfrm>
          <a:prstGeom prst="ellipse">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chemeClr val="tx1"/>
                </a:solidFill>
                <a:latin typeface="+mn-ea"/>
                <a:cs typeface="メイリオ" panose="020B0604030504040204" pitchFamily="50" charset="-128"/>
              </a:rPr>
              <a:t>3</a:t>
            </a:r>
            <a:r>
              <a:rPr lang="ja-JP" altLang="en-US" b="1" dirty="0">
                <a:solidFill>
                  <a:schemeClr val="tx1"/>
                </a:solidFill>
                <a:latin typeface="+mn-ea"/>
                <a:cs typeface="メイリオ" panose="020B0604030504040204" pitchFamily="50" charset="-128"/>
              </a:rPr>
              <a:t>人に一人がパパ</a:t>
            </a:r>
            <a:endParaRPr lang="en-US" altLang="ja-JP" b="1" dirty="0">
              <a:solidFill>
                <a:schemeClr val="tx1"/>
              </a:solidFill>
              <a:latin typeface="+mn-ea"/>
              <a:cs typeface="メイリオ" panose="020B0604030504040204" pitchFamily="50" charset="-128"/>
            </a:endParaRPr>
          </a:p>
        </p:txBody>
      </p:sp>
      <p:sp>
        <p:nvSpPr>
          <p:cNvPr id="12" name="円/楕円 21">
            <a:extLst>
              <a:ext uri="{FF2B5EF4-FFF2-40B4-BE49-F238E27FC236}">
                <a16:creationId xmlns:a16="http://schemas.microsoft.com/office/drawing/2014/main" id="{FD494891-3DC7-47FB-9954-F6DE980B54E0}"/>
              </a:ext>
            </a:extLst>
          </p:cNvPr>
          <p:cNvSpPr/>
          <p:nvPr/>
        </p:nvSpPr>
        <p:spPr>
          <a:xfrm>
            <a:off x="7257256" y="2564904"/>
            <a:ext cx="2016224" cy="1477908"/>
          </a:xfrm>
          <a:prstGeom prst="ellipse">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mn-ea"/>
                <a:cs typeface="メイリオ" panose="020B0604030504040204" pitchFamily="50" charset="-128"/>
              </a:rPr>
              <a:t>世帯年収</a:t>
            </a:r>
            <a:endParaRPr lang="en-US" altLang="ja-JP" sz="2000" b="1" dirty="0">
              <a:solidFill>
                <a:schemeClr val="tx1"/>
              </a:solidFill>
              <a:latin typeface="+mn-ea"/>
              <a:cs typeface="メイリオ" panose="020B0604030504040204" pitchFamily="50" charset="-128"/>
            </a:endParaRPr>
          </a:p>
          <a:p>
            <a:pPr algn="ctr"/>
            <a:r>
              <a:rPr lang="en-US" altLang="ja-JP" sz="1600" b="1" dirty="0">
                <a:solidFill>
                  <a:schemeClr val="tx1"/>
                </a:solidFill>
                <a:latin typeface="+mn-ea"/>
                <a:cs typeface="メイリオ" panose="020B0604030504040204" pitchFamily="50" charset="-128"/>
              </a:rPr>
              <a:t>1000</a:t>
            </a:r>
            <a:r>
              <a:rPr lang="ja-JP" altLang="en-US" sz="1600" b="1" dirty="0">
                <a:solidFill>
                  <a:schemeClr val="tx1"/>
                </a:solidFill>
                <a:latin typeface="+mn-ea"/>
                <a:cs typeface="メイリオ" panose="020B0604030504040204" pitchFamily="50" charset="-128"/>
              </a:rPr>
              <a:t>万以上</a:t>
            </a:r>
            <a:endParaRPr lang="en-US" altLang="ja-JP" sz="1600" b="1" dirty="0">
              <a:solidFill>
                <a:schemeClr val="tx1"/>
              </a:solidFill>
              <a:latin typeface="+mn-ea"/>
              <a:cs typeface="メイリオ" panose="020B0604030504040204" pitchFamily="50" charset="-128"/>
            </a:endParaRPr>
          </a:p>
        </p:txBody>
      </p:sp>
      <p:sp>
        <p:nvSpPr>
          <p:cNvPr id="13" name="スライド番号プレースホルダー 12">
            <a:extLst>
              <a:ext uri="{FF2B5EF4-FFF2-40B4-BE49-F238E27FC236}">
                <a16:creationId xmlns:a16="http://schemas.microsoft.com/office/drawing/2014/main" id="{387DD0DF-BA98-4317-A89E-1849BD8A9DD0}"/>
              </a:ext>
            </a:extLst>
          </p:cNvPr>
          <p:cNvSpPr>
            <a:spLocks noGrp="1"/>
          </p:cNvSpPr>
          <p:nvPr>
            <p:ph type="sldNum" sz="quarter" idx="12"/>
          </p:nvPr>
        </p:nvSpPr>
        <p:spPr/>
        <p:txBody>
          <a:bodyPr/>
          <a:lstStyle/>
          <a:p>
            <a:fld id="{5EE0A3BD-3DA5-4991-ABDC-D838213B01CE}" type="slidenum">
              <a:rPr kumimoji="1" lang="ja-JP" altLang="en-US" smtClean="0"/>
              <a:pPr/>
              <a:t>3</a:t>
            </a:fld>
            <a:endParaRPr kumimoji="1" lang="ja-JP" altLang="en-US"/>
          </a:p>
        </p:txBody>
      </p:sp>
    </p:spTree>
    <p:extLst>
      <p:ext uri="{BB962C8B-B14F-4D97-AF65-F5344CB8AC3E}">
        <p14:creationId xmlns:p14="http://schemas.microsoft.com/office/powerpoint/2010/main" val="3028686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4DB085-7C98-425E-88AF-D38E372443DA}"/>
              </a:ext>
            </a:extLst>
          </p:cNvPr>
          <p:cNvSpPr>
            <a:spLocks noGrp="1"/>
          </p:cNvSpPr>
          <p:nvPr>
            <p:ph type="title"/>
          </p:nvPr>
        </p:nvSpPr>
        <p:spPr/>
        <p:txBody>
          <a:bodyPr/>
          <a:lstStyle/>
          <a:p>
            <a:r>
              <a:rPr lang="ja-JP" altLang="en-US" dirty="0"/>
              <a:t>読者プロフィール</a:t>
            </a:r>
            <a:endParaRPr kumimoji="1" lang="ja-JP" altLang="en-US" dirty="0"/>
          </a:p>
        </p:txBody>
      </p:sp>
      <p:sp>
        <p:nvSpPr>
          <p:cNvPr id="4" name="フッター プレースホルダー 3">
            <a:extLst>
              <a:ext uri="{FF2B5EF4-FFF2-40B4-BE49-F238E27FC236}">
                <a16:creationId xmlns:a16="http://schemas.microsoft.com/office/drawing/2014/main" id="{2F0A518E-7F63-4142-A4EE-D0D5CC87863C}"/>
              </a:ext>
            </a:extLst>
          </p:cNvPr>
          <p:cNvSpPr>
            <a:spLocks noGrp="1"/>
          </p:cNvSpPr>
          <p:nvPr>
            <p:ph type="ftr" sz="quarter" idx="11"/>
          </p:nvPr>
        </p:nvSpPr>
        <p:spPr/>
        <p:txBody>
          <a:bodyPr/>
          <a:lstStyle/>
          <a:p>
            <a:r>
              <a:rPr kumimoji="1" lang="en-US" altLang="ja-JP" dirty="0"/>
              <a:t>Copyright© 2020 Nikkei Business </a:t>
            </a:r>
            <a:r>
              <a:rPr kumimoji="1" lang="en-US" altLang="ja-JP" dirty="0" err="1"/>
              <a:t>Publications,Inc</a:t>
            </a:r>
            <a:r>
              <a:rPr kumimoji="1" lang="en-US" altLang="ja-JP" dirty="0"/>
              <a:t>. All rights reserved.</a:t>
            </a:r>
            <a:endParaRPr kumimoji="1" lang="ja-JP" altLang="en-US" dirty="0"/>
          </a:p>
        </p:txBody>
      </p:sp>
      <p:sp>
        <p:nvSpPr>
          <p:cNvPr id="5" name="スライド番号プレースホルダー 4">
            <a:extLst>
              <a:ext uri="{FF2B5EF4-FFF2-40B4-BE49-F238E27FC236}">
                <a16:creationId xmlns:a16="http://schemas.microsoft.com/office/drawing/2014/main" id="{0E25E296-267E-44B5-9F87-6B9D84E07182}"/>
              </a:ext>
            </a:extLst>
          </p:cNvPr>
          <p:cNvSpPr>
            <a:spLocks noGrp="1"/>
          </p:cNvSpPr>
          <p:nvPr>
            <p:ph type="sldNum" sz="quarter" idx="12"/>
          </p:nvPr>
        </p:nvSpPr>
        <p:spPr/>
        <p:txBody>
          <a:bodyPr/>
          <a:lstStyle/>
          <a:p>
            <a:fld id="{5EE0A3BD-3DA5-4991-ABDC-D838213B01CE}" type="slidenum">
              <a:rPr kumimoji="1" lang="ja-JP" altLang="en-US" smtClean="0"/>
              <a:pPr/>
              <a:t>4</a:t>
            </a:fld>
            <a:endParaRPr kumimoji="1" lang="ja-JP" altLang="en-US"/>
          </a:p>
        </p:txBody>
      </p:sp>
      <p:graphicFrame>
        <p:nvGraphicFramePr>
          <p:cNvPr id="13" name="グラフ 12">
            <a:extLst>
              <a:ext uri="{FF2B5EF4-FFF2-40B4-BE49-F238E27FC236}">
                <a16:creationId xmlns:a16="http://schemas.microsoft.com/office/drawing/2014/main" id="{ECA4B13A-9E8B-409F-8F4D-CCF79BEAB0BF}"/>
              </a:ext>
            </a:extLst>
          </p:cNvPr>
          <p:cNvGraphicFramePr/>
          <p:nvPr>
            <p:extLst>
              <p:ext uri="{D42A27DB-BD31-4B8C-83A1-F6EECF244321}">
                <p14:modId xmlns:p14="http://schemas.microsoft.com/office/powerpoint/2010/main" val="3478805025"/>
              </p:ext>
            </p:extLst>
          </p:nvPr>
        </p:nvGraphicFramePr>
        <p:xfrm>
          <a:off x="430170" y="981968"/>
          <a:ext cx="2578614" cy="2553554"/>
        </p:xfrm>
        <a:graphic>
          <a:graphicData uri="http://schemas.openxmlformats.org/drawingml/2006/chart">
            <c:chart xmlns:c="http://schemas.openxmlformats.org/drawingml/2006/chart" xmlns:r="http://schemas.openxmlformats.org/officeDocument/2006/relationships" r:id="rId2"/>
          </a:graphicData>
        </a:graphic>
      </p:graphicFrame>
      <p:grpSp>
        <p:nvGrpSpPr>
          <p:cNvPr id="21" name="グループ化 20">
            <a:extLst>
              <a:ext uri="{FF2B5EF4-FFF2-40B4-BE49-F238E27FC236}">
                <a16:creationId xmlns:a16="http://schemas.microsoft.com/office/drawing/2014/main" id="{099E8BEF-B63E-44ED-BA70-684DA2A3CC26}"/>
              </a:ext>
            </a:extLst>
          </p:cNvPr>
          <p:cNvGrpSpPr/>
          <p:nvPr/>
        </p:nvGrpSpPr>
        <p:grpSpPr>
          <a:xfrm>
            <a:off x="1343599" y="1979482"/>
            <a:ext cx="787995" cy="610419"/>
            <a:chOff x="1567197" y="2103255"/>
            <a:chExt cx="902198" cy="698886"/>
          </a:xfrm>
        </p:grpSpPr>
        <p:grpSp>
          <p:nvGrpSpPr>
            <p:cNvPr id="18" name="グループ化 17">
              <a:extLst>
                <a:ext uri="{FF2B5EF4-FFF2-40B4-BE49-F238E27FC236}">
                  <a16:creationId xmlns:a16="http://schemas.microsoft.com/office/drawing/2014/main" id="{6DFFFE16-A61D-4C4E-899C-696D916697E1}"/>
                </a:ext>
              </a:extLst>
            </p:cNvPr>
            <p:cNvGrpSpPr/>
            <p:nvPr/>
          </p:nvGrpSpPr>
          <p:grpSpPr>
            <a:xfrm>
              <a:off x="1567197" y="2103255"/>
              <a:ext cx="902198" cy="412158"/>
              <a:chOff x="3656856" y="2209800"/>
              <a:chExt cx="3929763" cy="1795264"/>
            </a:xfrm>
          </p:grpSpPr>
          <p:pic>
            <p:nvPicPr>
              <p:cNvPr id="15" name="図 14">
                <a:extLst>
                  <a:ext uri="{FF2B5EF4-FFF2-40B4-BE49-F238E27FC236}">
                    <a16:creationId xmlns:a16="http://schemas.microsoft.com/office/drawing/2014/main" id="{5979506B-E2D7-494E-A5FE-637829F648CA}"/>
                  </a:ext>
                </a:extLst>
              </p:cNvPr>
              <p:cNvPicPr>
                <a:picLocks noChangeAspect="1"/>
              </p:cNvPicPr>
              <p:nvPr/>
            </p:nvPicPr>
            <p:blipFill rotWithShape="1">
              <a:blip r:embed="rId3">
                <a:extLst>
                  <a:ext uri="{28A0092B-C50C-407E-A947-70E740481C1C}">
                    <a14:useLocalDpi xmlns:a14="http://schemas.microsoft.com/office/drawing/2010/main" val="0"/>
                  </a:ext>
                </a:extLst>
              </a:blip>
              <a:srcRect b="26375"/>
              <a:stretch/>
            </p:blipFill>
            <p:spPr>
              <a:xfrm>
                <a:off x="3656856" y="2209800"/>
                <a:ext cx="2438400" cy="1795264"/>
              </a:xfrm>
              <a:prstGeom prst="rect">
                <a:avLst/>
              </a:prstGeom>
            </p:spPr>
          </p:pic>
          <p:pic>
            <p:nvPicPr>
              <p:cNvPr id="17" name="図 16">
                <a:extLst>
                  <a:ext uri="{FF2B5EF4-FFF2-40B4-BE49-F238E27FC236}">
                    <a16:creationId xmlns:a16="http://schemas.microsoft.com/office/drawing/2014/main" id="{614FBA53-F088-49FE-8C28-B6E6512A0BDA}"/>
                  </a:ext>
                </a:extLst>
              </p:cNvPr>
              <p:cNvPicPr>
                <a:picLocks noChangeAspect="1"/>
              </p:cNvPicPr>
              <p:nvPr/>
            </p:nvPicPr>
            <p:blipFill rotWithShape="1">
              <a:blip r:embed="rId4">
                <a:extLst>
                  <a:ext uri="{28A0092B-C50C-407E-A947-70E740481C1C}">
                    <a14:useLocalDpi xmlns:a14="http://schemas.microsoft.com/office/drawing/2010/main" val="0"/>
                  </a:ext>
                </a:extLst>
              </a:blip>
              <a:srcRect b="26375"/>
              <a:stretch/>
            </p:blipFill>
            <p:spPr>
              <a:xfrm>
                <a:off x="5148219" y="2209800"/>
                <a:ext cx="2438400" cy="1795264"/>
              </a:xfrm>
              <a:prstGeom prst="rect">
                <a:avLst/>
              </a:prstGeom>
            </p:spPr>
          </p:pic>
        </p:grpSp>
        <p:sp>
          <p:nvSpPr>
            <p:cNvPr id="20" name="テキスト ボックス 19">
              <a:extLst>
                <a:ext uri="{FF2B5EF4-FFF2-40B4-BE49-F238E27FC236}">
                  <a16:creationId xmlns:a16="http://schemas.microsoft.com/office/drawing/2014/main" id="{A4954C32-E393-42A6-9EF3-A3A360041322}"/>
                </a:ext>
              </a:extLst>
            </p:cNvPr>
            <p:cNvSpPr txBox="1"/>
            <p:nvPr/>
          </p:nvSpPr>
          <p:spPr bwMode="auto">
            <a:xfrm>
              <a:off x="1748991" y="2586697"/>
              <a:ext cx="538610" cy="215444"/>
            </a:xfrm>
            <a:prstGeom prst="rect">
              <a:avLst/>
            </a:prstGeom>
            <a:noFill/>
            <a:ln w="9525">
              <a:noFill/>
              <a:miter lim="800000"/>
              <a:headEnd/>
              <a:tailEnd/>
            </a:ln>
            <a:effectLst/>
          </p:spPr>
          <p:txBody>
            <a:bodyPr wrap="none" lIns="0" tIns="0" rIns="0" bIns="0" rtlCol="0">
              <a:spAutoFit/>
            </a:bodyPr>
            <a:lstStyle/>
            <a:p>
              <a:pPr algn="ctr"/>
              <a:r>
                <a:rPr kumimoji="1" lang="ja-JP" altLang="en-US" sz="1400" b="1" dirty="0">
                  <a:latin typeface="+mn-ea"/>
                  <a:cs typeface="メイリオ" pitchFamily="50" charset="-128"/>
                </a:rPr>
                <a:t>男女比</a:t>
              </a:r>
            </a:p>
          </p:txBody>
        </p:sp>
      </p:grpSp>
      <p:graphicFrame>
        <p:nvGraphicFramePr>
          <p:cNvPr id="22" name="グラフ 21">
            <a:extLst>
              <a:ext uri="{FF2B5EF4-FFF2-40B4-BE49-F238E27FC236}">
                <a16:creationId xmlns:a16="http://schemas.microsoft.com/office/drawing/2014/main" id="{5413E8E5-B7E1-4182-83E2-F66712FDBAF4}"/>
              </a:ext>
            </a:extLst>
          </p:cNvPr>
          <p:cNvGraphicFramePr/>
          <p:nvPr>
            <p:extLst>
              <p:ext uri="{D42A27DB-BD31-4B8C-83A1-F6EECF244321}">
                <p14:modId xmlns:p14="http://schemas.microsoft.com/office/powerpoint/2010/main" val="1291190021"/>
              </p:ext>
            </p:extLst>
          </p:nvPr>
        </p:nvGraphicFramePr>
        <p:xfrm>
          <a:off x="3657704" y="980728"/>
          <a:ext cx="2578614" cy="255355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グラフ 22">
            <a:extLst>
              <a:ext uri="{FF2B5EF4-FFF2-40B4-BE49-F238E27FC236}">
                <a16:creationId xmlns:a16="http://schemas.microsoft.com/office/drawing/2014/main" id="{DACF97C7-33EB-4894-B10B-1BD1BA830EF6}"/>
              </a:ext>
            </a:extLst>
          </p:cNvPr>
          <p:cNvGraphicFramePr/>
          <p:nvPr>
            <p:extLst>
              <p:ext uri="{D42A27DB-BD31-4B8C-83A1-F6EECF244321}">
                <p14:modId xmlns:p14="http://schemas.microsoft.com/office/powerpoint/2010/main" val="2236015693"/>
              </p:ext>
            </p:extLst>
          </p:nvPr>
        </p:nvGraphicFramePr>
        <p:xfrm>
          <a:off x="6897216" y="980728"/>
          <a:ext cx="2578614" cy="255355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4" name="グラフ 23">
            <a:extLst>
              <a:ext uri="{FF2B5EF4-FFF2-40B4-BE49-F238E27FC236}">
                <a16:creationId xmlns:a16="http://schemas.microsoft.com/office/drawing/2014/main" id="{381E7C15-399A-4FD2-A93C-BF6E7C6BF332}"/>
              </a:ext>
            </a:extLst>
          </p:cNvPr>
          <p:cNvGraphicFramePr/>
          <p:nvPr>
            <p:extLst>
              <p:ext uri="{D42A27DB-BD31-4B8C-83A1-F6EECF244321}">
                <p14:modId xmlns:p14="http://schemas.microsoft.com/office/powerpoint/2010/main" val="1191931720"/>
              </p:ext>
            </p:extLst>
          </p:nvPr>
        </p:nvGraphicFramePr>
        <p:xfrm>
          <a:off x="430170" y="3755766"/>
          <a:ext cx="2578614" cy="255355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0" name="グラフ 29">
            <a:extLst>
              <a:ext uri="{FF2B5EF4-FFF2-40B4-BE49-F238E27FC236}">
                <a16:creationId xmlns:a16="http://schemas.microsoft.com/office/drawing/2014/main" id="{E9C086F0-5AAF-4315-B4AA-B78FEAA83C3F}"/>
              </a:ext>
            </a:extLst>
          </p:cNvPr>
          <p:cNvGraphicFramePr/>
          <p:nvPr>
            <p:extLst>
              <p:ext uri="{D42A27DB-BD31-4B8C-83A1-F6EECF244321}">
                <p14:modId xmlns:p14="http://schemas.microsoft.com/office/powerpoint/2010/main" val="3603308363"/>
              </p:ext>
            </p:extLst>
          </p:nvPr>
        </p:nvGraphicFramePr>
        <p:xfrm>
          <a:off x="3671648" y="3754526"/>
          <a:ext cx="2578614" cy="255355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1" name="グラフ 30">
            <a:extLst>
              <a:ext uri="{FF2B5EF4-FFF2-40B4-BE49-F238E27FC236}">
                <a16:creationId xmlns:a16="http://schemas.microsoft.com/office/drawing/2014/main" id="{EE22EEA0-D41B-4986-8921-3F53FB139FCD}"/>
              </a:ext>
            </a:extLst>
          </p:cNvPr>
          <p:cNvGraphicFramePr/>
          <p:nvPr>
            <p:extLst>
              <p:ext uri="{D42A27DB-BD31-4B8C-83A1-F6EECF244321}">
                <p14:modId xmlns:p14="http://schemas.microsoft.com/office/powerpoint/2010/main" val="3656301982"/>
              </p:ext>
            </p:extLst>
          </p:nvPr>
        </p:nvGraphicFramePr>
        <p:xfrm>
          <a:off x="6897216" y="3754526"/>
          <a:ext cx="2578614" cy="2553554"/>
        </p:xfrm>
        <a:graphic>
          <a:graphicData uri="http://schemas.openxmlformats.org/drawingml/2006/chart">
            <c:chart xmlns:c="http://schemas.openxmlformats.org/drawingml/2006/chart" xmlns:r="http://schemas.openxmlformats.org/officeDocument/2006/relationships" r:id="rId9"/>
          </a:graphicData>
        </a:graphic>
      </p:graphicFrame>
      <p:grpSp>
        <p:nvGrpSpPr>
          <p:cNvPr id="35" name="グループ化 34">
            <a:extLst>
              <a:ext uri="{FF2B5EF4-FFF2-40B4-BE49-F238E27FC236}">
                <a16:creationId xmlns:a16="http://schemas.microsoft.com/office/drawing/2014/main" id="{61DA1917-AAAC-49D0-9793-AA71BA737457}"/>
              </a:ext>
            </a:extLst>
          </p:cNvPr>
          <p:cNvGrpSpPr/>
          <p:nvPr/>
        </p:nvGrpSpPr>
        <p:grpSpPr>
          <a:xfrm>
            <a:off x="4760885" y="1941843"/>
            <a:ext cx="400141" cy="675330"/>
            <a:chOff x="4760885" y="1941843"/>
            <a:chExt cx="400141" cy="675330"/>
          </a:xfrm>
        </p:grpSpPr>
        <p:pic>
          <p:nvPicPr>
            <p:cNvPr id="33" name="図 32">
              <a:extLst>
                <a:ext uri="{FF2B5EF4-FFF2-40B4-BE49-F238E27FC236}">
                  <a16:creationId xmlns:a16="http://schemas.microsoft.com/office/drawing/2014/main" id="{B2DE91DC-6AB6-4ED7-B02C-E835811F250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60885" y="1941843"/>
              <a:ext cx="400141" cy="400141"/>
            </a:xfrm>
            <a:prstGeom prst="rect">
              <a:avLst/>
            </a:prstGeom>
          </p:spPr>
        </p:pic>
        <p:sp>
          <p:nvSpPr>
            <p:cNvPr id="34" name="テキスト ボックス 33">
              <a:extLst>
                <a:ext uri="{FF2B5EF4-FFF2-40B4-BE49-F238E27FC236}">
                  <a16:creationId xmlns:a16="http://schemas.microsoft.com/office/drawing/2014/main" id="{9D8153AD-E3CE-48D2-A57B-15777719B346}"/>
                </a:ext>
              </a:extLst>
            </p:cNvPr>
            <p:cNvSpPr txBox="1"/>
            <p:nvPr/>
          </p:nvSpPr>
          <p:spPr bwMode="auto">
            <a:xfrm>
              <a:off x="4774446" y="2401729"/>
              <a:ext cx="359073" cy="215444"/>
            </a:xfrm>
            <a:prstGeom prst="rect">
              <a:avLst/>
            </a:prstGeom>
            <a:noFill/>
            <a:ln w="9525">
              <a:noFill/>
              <a:miter lim="800000"/>
              <a:headEnd/>
              <a:tailEnd/>
            </a:ln>
            <a:effectLst/>
          </p:spPr>
          <p:txBody>
            <a:bodyPr wrap="none" lIns="0" tIns="0" rIns="0" bIns="0" rtlCol="0">
              <a:spAutoFit/>
            </a:bodyPr>
            <a:lstStyle/>
            <a:p>
              <a:pPr algn="ctr"/>
              <a:r>
                <a:rPr kumimoji="1" lang="ja-JP" altLang="en-US" sz="1400" b="1" dirty="0">
                  <a:latin typeface="+mn-ea"/>
                  <a:cs typeface="メイリオ" pitchFamily="50" charset="-128"/>
                </a:rPr>
                <a:t>年代</a:t>
              </a:r>
            </a:p>
          </p:txBody>
        </p:sp>
      </p:grpSp>
      <p:grpSp>
        <p:nvGrpSpPr>
          <p:cNvPr id="39" name="グループ化 38">
            <a:extLst>
              <a:ext uri="{FF2B5EF4-FFF2-40B4-BE49-F238E27FC236}">
                <a16:creationId xmlns:a16="http://schemas.microsoft.com/office/drawing/2014/main" id="{D752611D-0001-48A3-9329-1A0E3A807842}"/>
              </a:ext>
            </a:extLst>
          </p:cNvPr>
          <p:cNvGrpSpPr/>
          <p:nvPr/>
        </p:nvGrpSpPr>
        <p:grpSpPr>
          <a:xfrm>
            <a:off x="7865924" y="1939327"/>
            <a:ext cx="641201" cy="677846"/>
            <a:chOff x="8012880" y="1939327"/>
            <a:chExt cx="641201" cy="677846"/>
          </a:xfrm>
        </p:grpSpPr>
        <p:pic>
          <p:nvPicPr>
            <p:cNvPr id="37" name="図 36">
              <a:extLst>
                <a:ext uri="{FF2B5EF4-FFF2-40B4-BE49-F238E27FC236}">
                  <a16:creationId xmlns:a16="http://schemas.microsoft.com/office/drawing/2014/main" id="{B44DBD1B-3065-4499-8A9C-8E458F8A980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33408" y="1939327"/>
              <a:ext cx="400141" cy="400141"/>
            </a:xfrm>
            <a:prstGeom prst="rect">
              <a:avLst/>
            </a:prstGeom>
          </p:spPr>
        </p:pic>
        <p:sp>
          <p:nvSpPr>
            <p:cNvPr id="38" name="テキスト ボックス 37">
              <a:extLst>
                <a:ext uri="{FF2B5EF4-FFF2-40B4-BE49-F238E27FC236}">
                  <a16:creationId xmlns:a16="http://schemas.microsoft.com/office/drawing/2014/main" id="{8AE7320E-AFE0-439A-A15F-29849E2A98EA}"/>
                </a:ext>
              </a:extLst>
            </p:cNvPr>
            <p:cNvSpPr txBox="1"/>
            <p:nvPr/>
          </p:nvSpPr>
          <p:spPr bwMode="auto">
            <a:xfrm>
              <a:off x="8012880" y="2401729"/>
              <a:ext cx="641201" cy="215444"/>
            </a:xfrm>
            <a:prstGeom prst="rect">
              <a:avLst/>
            </a:prstGeom>
            <a:noFill/>
            <a:ln w="9525">
              <a:noFill/>
              <a:miter lim="800000"/>
              <a:headEnd/>
              <a:tailEnd/>
            </a:ln>
            <a:effectLst/>
          </p:spPr>
          <p:txBody>
            <a:bodyPr wrap="none" lIns="0" tIns="0" rIns="0" bIns="0" rtlCol="0">
              <a:spAutoFit/>
            </a:bodyPr>
            <a:lstStyle/>
            <a:p>
              <a:pPr algn="ctr"/>
              <a:r>
                <a:rPr kumimoji="1" lang="ja-JP" altLang="en-US" sz="1400" b="1" spc="-150" dirty="0">
                  <a:latin typeface="+mn-ea"/>
                  <a:cs typeface="メイリオ" pitchFamily="50" charset="-128"/>
                </a:rPr>
                <a:t>世帯年収</a:t>
              </a:r>
            </a:p>
          </p:txBody>
        </p:sp>
      </p:grpSp>
      <p:grpSp>
        <p:nvGrpSpPr>
          <p:cNvPr id="51" name="グループ化 50">
            <a:extLst>
              <a:ext uri="{FF2B5EF4-FFF2-40B4-BE49-F238E27FC236}">
                <a16:creationId xmlns:a16="http://schemas.microsoft.com/office/drawing/2014/main" id="{68A5EE46-42F0-4982-857E-B79F34DD8B65}"/>
              </a:ext>
            </a:extLst>
          </p:cNvPr>
          <p:cNvGrpSpPr/>
          <p:nvPr/>
        </p:nvGrpSpPr>
        <p:grpSpPr>
          <a:xfrm>
            <a:off x="4769035" y="4715856"/>
            <a:ext cx="401403" cy="681248"/>
            <a:chOff x="4769035" y="4715856"/>
            <a:chExt cx="401403" cy="681248"/>
          </a:xfrm>
        </p:grpSpPr>
        <p:sp>
          <p:nvSpPr>
            <p:cNvPr id="45" name="テキスト ボックス 44">
              <a:extLst>
                <a:ext uri="{FF2B5EF4-FFF2-40B4-BE49-F238E27FC236}">
                  <a16:creationId xmlns:a16="http://schemas.microsoft.com/office/drawing/2014/main" id="{72A70C57-8045-4198-9D73-17C6B21D9033}"/>
                </a:ext>
              </a:extLst>
            </p:cNvPr>
            <p:cNvSpPr txBox="1"/>
            <p:nvPr/>
          </p:nvSpPr>
          <p:spPr bwMode="auto">
            <a:xfrm>
              <a:off x="4788008" y="5181660"/>
              <a:ext cx="359073" cy="215444"/>
            </a:xfrm>
            <a:prstGeom prst="rect">
              <a:avLst/>
            </a:prstGeom>
            <a:noFill/>
            <a:ln w="9525">
              <a:noFill/>
              <a:miter lim="800000"/>
              <a:headEnd/>
              <a:tailEnd/>
            </a:ln>
            <a:effectLst/>
          </p:spPr>
          <p:txBody>
            <a:bodyPr wrap="none" lIns="0" tIns="0" rIns="0" bIns="0" rtlCol="0">
              <a:spAutoFit/>
            </a:bodyPr>
            <a:lstStyle/>
            <a:p>
              <a:pPr algn="ctr"/>
              <a:r>
                <a:rPr kumimoji="1" lang="ja-JP" altLang="en-US" sz="1400" b="1" dirty="0">
                  <a:latin typeface="+mn-ea"/>
                  <a:cs typeface="メイリオ" pitchFamily="50" charset="-128"/>
                </a:rPr>
                <a:t>職業</a:t>
              </a:r>
            </a:p>
          </p:txBody>
        </p:sp>
        <p:pic>
          <p:nvPicPr>
            <p:cNvPr id="50" name="図 49">
              <a:extLst>
                <a:ext uri="{FF2B5EF4-FFF2-40B4-BE49-F238E27FC236}">
                  <a16:creationId xmlns:a16="http://schemas.microsoft.com/office/drawing/2014/main" id="{6D98E7CE-AA6A-425C-8D27-A96B281036B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69035" y="4715856"/>
              <a:ext cx="401403" cy="401403"/>
            </a:xfrm>
            <a:prstGeom prst="rect">
              <a:avLst/>
            </a:prstGeom>
          </p:spPr>
        </p:pic>
      </p:grpSp>
      <p:grpSp>
        <p:nvGrpSpPr>
          <p:cNvPr id="54" name="グループ化 53">
            <a:extLst>
              <a:ext uri="{FF2B5EF4-FFF2-40B4-BE49-F238E27FC236}">
                <a16:creationId xmlns:a16="http://schemas.microsoft.com/office/drawing/2014/main" id="{0FD26EE2-8628-45A6-9736-8D0F64F956F1}"/>
              </a:ext>
            </a:extLst>
          </p:cNvPr>
          <p:cNvGrpSpPr/>
          <p:nvPr/>
        </p:nvGrpSpPr>
        <p:grpSpPr>
          <a:xfrm>
            <a:off x="7873018" y="4675008"/>
            <a:ext cx="641201" cy="722096"/>
            <a:chOff x="7991838" y="4675008"/>
            <a:chExt cx="641201" cy="722096"/>
          </a:xfrm>
        </p:grpSpPr>
        <p:sp>
          <p:nvSpPr>
            <p:cNvPr id="48" name="テキスト ボックス 47">
              <a:extLst>
                <a:ext uri="{FF2B5EF4-FFF2-40B4-BE49-F238E27FC236}">
                  <a16:creationId xmlns:a16="http://schemas.microsoft.com/office/drawing/2014/main" id="{3F87DD9E-4336-4A6B-928D-97945EE966DE}"/>
                </a:ext>
              </a:extLst>
            </p:cNvPr>
            <p:cNvSpPr txBox="1"/>
            <p:nvPr/>
          </p:nvSpPr>
          <p:spPr bwMode="auto">
            <a:xfrm>
              <a:off x="7991838" y="5181660"/>
              <a:ext cx="641201" cy="215444"/>
            </a:xfrm>
            <a:prstGeom prst="rect">
              <a:avLst/>
            </a:prstGeom>
            <a:noFill/>
            <a:ln w="9525">
              <a:noFill/>
              <a:miter lim="800000"/>
              <a:headEnd/>
              <a:tailEnd/>
            </a:ln>
            <a:effectLst/>
          </p:spPr>
          <p:txBody>
            <a:bodyPr wrap="none" lIns="0" tIns="0" rIns="0" bIns="0" rtlCol="0">
              <a:spAutoFit/>
            </a:bodyPr>
            <a:lstStyle/>
            <a:p>
              <a:pPr algn="ctr"/>
              <a:r>
                <a:rPr kumimoji="1" lang="ja-JP" altLang="en-US" sz="1400" b="1" spc="-150" dirty="0">
                  <a:latin typeface="+mn-ea"/>
                  <a:cs typeface="メイリオ" pitchFamily="50" charset="-128"/>
                </a:rPr>
                <a:t>子の年齢</a:t>
              </a:r>
            </a:p>
          </p:txBody>
        </p:sp>
        <p:pic>
          <p:nvPicPr>
            <p:cNvPr id="53" name="図 52">
              <a:extLst>
                <a:ext uri="{FF2B5EF4-FFF2-40B4-BE49-F238E27FC236}">
                  <a16:creationId xmlns:a16="http://schemas.microsoft.com/office/drawing/2014/main" id="{DB88CA0A-55EF-4C96-9FEE-1FDD1DD759E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084997" y="4675008"/>
              <a:ext cx="483018" cy="483018"/>
            </a:xfrm>
            <a:prstGeom prst="rect">
              <a:avLst/>
            </a:prstGeom>
          </p:spPr>
        </p:pic>
      </p:grpSp>
      <p:grpSp>
        <p:nvGrpSpPr>
          <p:cNvPr id="57" name="グループ化 56">
            <a:extLst>
              <a:ext uri="{FF2B5EF4-FFF2-40B4-BE49-F238E27FC236}">
                <a16:creationId xmlns:a16="http://schemas.microsoft.com/office/drawing/2014/main" id="{E3DD0A54-FFCF-4A5F-92AB-835529DFE163}"/>
              </a:ext>
            </a:extLst>
          </p:cNvPr>
          <p:cNvGrpSpPr/>
          <p:nvPr/>
        </p:nvGrpSpPr>
        <p:grpSpPr>
          <a:xfrm>
            <a:off x="1541050" y="4762322"/>
            <a:ext cx="361429" cy="634782"/>
            <a:chOff x="1396060" y="4762322"/>
            <a:chExt cx="361429" cy="634782"/>
          </a:xfrm>
        </p:grpSpPr>
        <p:sp>
          <p:nvSpPr>
            <p:cNvPr id="42" name="テキスト ボックス 41">
              <a:extLst>
                <a:ext uri="{FF2B5EF4-FFF2-40B4-BE49-F238E27FC236}">
                  <a16:creationId xmlns:a16="http://schemas.microsoft.com/office/drawing/2014/main" id="{8273891F-E172-4450-9AA6-6256FDBB9949}"/>
                </a:ext>
              </a:extLst>
            </p:cNvPr>
            <p:cNvSpPr txBox="1"/>
            <p:nvPr/>
          </p:nvSpPr>
          <p:spPr bwMode="auto">
            <a:xfrm>
              <a:off x="1396060" y="5181660"/>
              <a:ext cx="359073" cy="215444"/>
            </a:xfrm>
            <a:prstGeom prst="rect">
              <a:avLst/>
            </a:prstGeom>
            <a:noFill/>
            <a:ln w="9525">
              <a:noFill/>
              <a:miter lim="800000"/>
              <a:headEnd/>
              <a:tailEnd/>
            </a:ln>
            <a:effectLst/>
          </p:spPr>
          <p:txBody>
            <a:bodyPr wrap="none" lIns="0" tIns="0" rIns="0" bIns="0" rtlCol="0">
              <a:spAutoFit/>
            </a:bodyPr>
            <a:lstStyle/>
            <a:p>
              <a:pPr algn="ctr"/>
              <a:r>
                <a:rPr kumimoji="1" lang="ja-JP" altLang="en-US" sz="1400" b="1" dirty="0">
                  <a:latin typeface="+mn-ea"/>
                  <a:cs typeface="メイリオ" pitchFamily="50" charset="-128"/>
                </a:rPr>
                <a:t>地域</a:t>
              </a:r>
            </a:p>
          </p:txBody>
        </p:sp>
        <p:pic>
          <p:nvPicPr>
            <p:cNvPr id="56" name="図 55">
              <a:extLst>
                <a:ext uri="{FF2B5EF4-FFF2-40B4-BE49-F238E27FC236}">
                  <a16:creationId xmlns:a16="http://schemas.microsoft.com/office/drawing/2014/main" id="{D5F8E15D-674D-478A-9101-DA455CED179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419620" y="4762322"/>
              <a:ext cx="337869" cy="337869"/>
            </a:xfrm>
            <a:prstGeom prst="rect">
              <a:avLst/>
            </a:prstGeom>
          </p:spPr>
        </p:pic>
      </p:grpSp>
      <p:sp>
        <p:nvSpPr>
          <p:cNvPr id="3" name="テキスト ボックス 2">
            <a:extLst>
              <a:ext uri="{FF2B5EF4-FFF2-40B4-BE49-F238E27FC236}">
                <a16:creationId xmlns:a16="http://schemas.microsoft.com/office/drawing/2014/main" id="{5C3C0A5D-875E-4D3D-9EFD-A94F9D1B7D79}"/>
              </a:ext>
            </a:extLst>
          </p:cNvPr>
          <p:cNvSpPr txBox="1"/>
          <p:nvPr/>
        </p:nvSpPr>
        <p:spPr bwMode="auto">
          <a:xfrm>
            <a:off x="7656031" y="2861645"/>
            <a:ext cx="1122102" cy="492443"/>
          </a:xfrm>
          <a:prstGeom prst="rect">
            <a:avLst/>
          </a:prstGeom>
          <a:noFill/>
          <a:ln w="9525">
            <a:noFill/>
            <a:miter lim="800000"/>
            <a:headEnd/>
            <a:tailEnd/>
          </a:ln>
          <a:effectLst/>
        </p:spPr>
        <p:txBody>
          <a:bodyPr wrap="none" lIns="0" tIns="0" rIns="0" bIns="0" rtlCol="0">
            <a:spAutoFit/>
          </a:bodyPr>
          <a:lstStyle/>
          <a:p>
            <a:pPr algn="ctr">
              <a:defRPr sz="1600" b="1" i="0" u="none" strike="noStrike" kern="1200" baseline="0">
                <a:solidFill>
                  <a:prstClr val="white"/>
                </a:solidFill>
                <a:latin typeface="+mn-lt"/>
                <a:ea typeface="+mn-ea"/>
                <a:cs typeface="+mn-cs"/>
              </a:defRPr>
            </a:pPr>
            <a:fld id="{DB4F0308-EBB3-41D0-B126-551203FA7CA4}" type="CATEGORYNAME">
              <a:rPr lang="ja-JP" altLang="en-US"/>
              <a:pPr algn="ctr">
                <a:defRPr sz="1600" b="1" i="0" u="none" strike="noStrike" kern="1200" baseline="0">
                  <a:solidFill>
                    <a:prstClr val="white"/>
                  </a:solidFill>
                  <a:latin typeface="+mn-lt"/>
                  <a:ea typeface="+mn-ea"/>
                  <a:cs typeface="+mn-cs"/>
                </a:defRPr>
              </a:pPr>
              <a:t>800-1000万</a:t>
            </a:fld>
            <a:r>
              <a:rPr lang="ja-JP" altLang="en-US" dirty="0"/>
              <a:t>
</a:t>
            </a:r>
            <a:fld id="{61D2FFC4-C9C3-4F46-83D9-474385D4F6DB}" type="VALUE">
              <a:rPr lang="en-US" altLang="ja-JP" smtClean="0"/>
              <a:pPr algn="ctr">
                <a:defRPr sz="1600" b="1" i="0" u="none" strike="noStrike" kern="1200" baseline="0">
                  <a:solidFill>
                    <a:prstClr val="white"/>
                  </a:solidFill>
                  <a:latin typeface="+mn-lt"/>
                  <a:ea typeface="+mn-ea"/>
                  <a:cs typeface="+mn-cs"/>
                </a:defRPr>
              </a:pPr>
              <a:t>18.6%</a:t>
            </a:fld>
            <a:endParaRPr lang="ja-JP" altLang="en-US" dirty="0"/>
          </a:p>
        </p:txBody>
      </p:sp>
    </p:spTree>
    <p:extLst>
      <p:ext uri="{BB962C8B-B14F-4D97-AF65-F5344CB8AC3E}">
        <p14:creationId xmlns:p14="http://schemas.microsoft.com/office/powerpoint/2010/main" val="2155481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リーフォーム: 図形 4">
            <a:extLst>
              <a:ext uri="{FF2B5EF4-FFF2-40B4-BE49-F238E27FC236}">
                <a16:creationId xmlns:a16="http://schemas.microsoft.com/office/drawing/2014/main" id="{53B80C8F-952C-4741-8B71-D307C8602EB3}"/>
              </a:ext>
            </a:extLst>
          </p:cNvPr>
          <p:cNvSpPr/>
          <p:nvPr/>
        </p:nvSpPr>
        <p:spPr>
          <a:xfrm>
            <a:off x="13118" y="0"/>
            <a:ext cx="6537176" cy="6873776"/>
          </a:xfrm>
          <a:custGeom>
            <a:avLst/>
            <a:gdLst>
              <a:gd name="connsiteX0" fmla="*/ 0 w 7353354"/>
              <a:gd name="connsiteY0" fmla="*/ 0 h 6873776"/>
              <a:gd name="connsiteX1" fmla="*/ 5817096 w 7353354"/>
              <a:gd name="connsiteY1" fmla="*/ 0 h 6873776"/>
              <a:gd name="connsiteX2" fmla="*/ 7353354 w 7353354"/>
              <a:gd name="connsiteY2" fmla="*/ 0 h 6873776"/>
              <a:gd name="connsiteX3" fmla="*/ 5817096 w 7353354"/>
              <a:gd name="connsiteY3" fmla="*/ 6873776 h 6873776"/>
              <a:gd name="connsiteX4" fmla="*/ 5817096 w 7353354"/>
              <a:gd name="connsiteY4" fmla="*/ 6858000 h 6873776"/>
              <a:gd name="connsiteX5" fmla="*/ 0 w 7353354"/>
              <a:gd name="connsiteY5" fmla="*/ 6858000 h 6873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53354" h="6873776">
                <a:moveTo>
                  <a:pt x="0" y="0"/>
                </a:moveTo>
                <a:lnTo>
                  <a:pt x="5817096" y="0"/>
                </a:lnTo>
                <a:lnTo>
                  <a:pt x="7353354" y="0"/>
                </a:lnTo>
                <a:lnTo>
                  <a:pt x="5817096" y="6873776"/>
                </a:lnTo>
                <a:lnTo>
                  <a:pt x="5817096" y="6858000"/>
                </a:lnTo>
                <a:lnTo>
                  <a:pt x="0" y="6858000"/>
                </a:lnTo>
                <a:close/>
              </a:path>
            </a:pathLst>
          </a:custGeom>
          <a:solidFill>
            <a:schemeClr val="accent2"/>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6" name="テキスト ボックス 5">
            <a:extLst>
              <a:ext uri="{FF2B5EF4-FFF2-40B4-BE49-F238E27FC236}">
                <a16:creationId xmlns:a16="http://schemas.microsoft.com/office/drawing/2014/main" id="{7BC7C2B6-7A5C-4965-BF25-525075CB1E4C}"/>
              </a:ext>
            </a:extLst>
          </p:cNvPr>
          <p:cNvSpPr txBox="1"/>
          <p:nvPr/>
        </p:nvSpPr>
        <p:spPr>
          <a:xfrm>
            <a:off x="704528" y="1556792"/>
            <a:ext cx="3308598" cy="615553"/>
          </a:xfrm>
          <a:prstGeom prst="rect">
            <a:avLst/>
          </a:prstGeom>
          <a:noFill/>
        </p:spPr>
        <p:txBody>
          <a:bodyPr wrap="none" lIns="0" tIns="0" rIns="0" bIns="0" rtlCol="0">
            <a:spAutoFit/>
          </a:bodyPr>
          <a:lstStyle/>
          <a:p>
            <a:pPr algn="l"/>
            <a:r>
              <a:rPr kumimoji="1" lang="ja-JP" altLang="en-US" sz="4000" b="1" spc="300" dirty="0">
                <a:solidFill>
                  <a:schemeClr val="bg1"/>
                </a:solidFill>
              </a:rPr>
              <a:t>広告メニュー</a:t>
            </a:r>
          </a:p>
        </p:txBody>
      </p:sp>
      <p:pic>
        <p:nvPicPr>
          <p:cNvPr id="7" name="図 6">
            <a:extLst>
              <a:ext uri="{FF2B5EF4-FFF2-40B4-BE49-F238E27FC236}">
                <a16:creationId xmlns:a16="http://schemas.microsoft.com/office/drawing/2014/main" id="{F75F820F-EF3E-4A1F-A681-681FE07F08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5220" y="5780181"/>
            <a:ext cx="3151258" cy="583411"/>
          </a:xfrm>
          <a:prstGeom prst="rect">
            <a:avLst/>
          </a:prstGeom>
        </p:spPr>
      </p:pic>
    </p:spTree>
    <p:extLst>
      <p:ext uri="{BB962C8B-B14F-4D97-AF65-F5344CB8AC3E}">
        <p14:creationId xmlns:p14="http://schemas.microsoft.com/office/powerpoint/2010/main" val="372753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正方形/長方形 66">
            <a:extLst>
              <a:ext uri="{FF2B5EF4-FFF2-40B4-BE49-F238E27FC236}">
                <a16:creationId xmlns:a16="http://schemas.microsoft.com/office/drawing/2014/main" id="{3CAD398A-2A84-4DE5-8F83-7E91ED2F76B7}"/>
              </a:ext>
            </a:extLst>
          </p:cNvPr>
          <p:cNvSpPr/>
          <p:nvPr/>
        </p:nvSpPr>
        <p:spPr>
          <a:xfrm>
            <a:off x="299799" y="1700808"/>
            <a:ext cx="3775297" cy="2304256"/>
          </a:xfrm>
          <a:prstGeom prst="rect">
            <a:avLst/>
          </a:prstGeom>
          <a:solidFill>
            <a:schemeClr val="bg1">
              <a:lumMod val="85000"/>
              <a:alpha val="4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grpSp>
        <p:nvGrpSpPr>
          <p:cNvPr id="55" name="グループ化 54">
            <a:extLst>
              <a:ext uri="{FF2B5EF4-FFF2-40B4-BE49-F238E27FC236}">
                <a16:creationId xmlns:a16="http://schemas.microsoft.com/office/drawing/2014/main" id="{68D88D08-FC34-4461-996C-C7B6A8235D6F}"/>
              </a:ext>
            </a:extLst>
          </p:cNvPr>
          <p:cNvGrpSpPr/>
          <p:nvPr/>
        </p:nvGrpSpPr>
        <p:grpSpPr>
          <a:xfrm>
            <a:off x="2746601" y="1866317"/>
            <a:ext cx="1045724" cy="1971770"/>
            <a:chOff x="5480507" y="2448752"/>
            <a:chExt cx="1021450" cy="1926000"/>
          </a:xfrm>
        </p:grpSpPr>
        <p:grpSp>
          <p:nvGrpSpPr>
            <p:cNvPr id="56" name="グループ化 55">
              <a:extLst>
                <a:ext uri="{FF2B5EF4-FFF2-40B4-BE49-F238E27FC236}">
                  <a16:creationId xmlns:a16="http://schemas.microsoft.com/office/drawing/2014/main" id="{98061A90-21E5-49B4-B694-0E25744C3827}"/>
                </a:ext>
              </a:extLst>
            </p:cNvPr>
            <p:cNvGrpSpPr/>
            <p:nvPr/>
          </p:nvGrpSpPr>
          <p:grpSpPr>
            <a:xfrm>
              <a:off x="5480507" y="2448752"/>
              <a:ext cx="1021450" cy="1926000"/>
              <a:chOff x="337005" y="920333"/>
              <a:chExt cx="2094251" cy="3948828"/>
            </a:xfrm>
          </p:grpSpPr>
          <p:sp>
            <p:nvSpPr>
              <p:cNvPr id="59" name="四角形: 角を丸くする 58">
                <a:extLst>
                  <a:ext uri="{FF2B5EF4-FFF2-40B4-BE49-F238E27FC236}">
                    <a16:creationId xmlns:a16="http://schemas.microsoft.com/office/drawing/2014/main" id="{AE4BB3EB-FD1F-4482-9853-9FCCA8FABA54}"/>
                  </a:ext>
                </a:extLst>
              </p:cNvPr>
              <p:cNvSpPr/>
              <p:nvPr/>
            </p:nvSpPr>
            <p:spPr>
              <a:xfrm>
                <a:off x="337005" y="920333"/>
                <a:ext cx="2094251" cy="3948828"/>
              </a:xfrm>
              <a:prstGeom prst="roundRect">
                <a:avLst>
                  <a:gd name="adj" fmla="val 8841"/>
                </a:avLst>
              </a:prstGeom>
              <a:solidFill>
                <a:schemeClr val="bg1">
                  <a:lumMod val="6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60" name="楕円 59">
                <a:extLst>
                  <a:ext uri="{FF2B5EF4-FFF2-40B4-BE49-F238E27FC236}">
                    <a16:creationId xmlns:a16="http://schemas.microsoft.com/office/drawing/2014/main" id="{8C975424-61E6-4C92-9F62-9FBF7331C26F}"/>
                  </a:ext>
                </a:extLst>
              </p:cNvPr>
              <p:cNvSpPr/>
              <p:nvPr/>
            </p:nvSpPr>
            <p:spPr>
              <a:xfrm>
                <a:off x="1208584" y="4402761"/>
                <a:ext cx="360040" cy="360040"/>
              </a:xfrm>
              <a:prstGeom prst="ellipse">
                <a:avLst/>
              </a:prstGeom>
              <a:solidFill>
                <a:schemeClr val="bg1">
                  <a:lumMod val="5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grpSp>
        <p:pic>
          <p:nvPicPr>
            <p:cNvPr id="57" name="図 56">
              <a:extLst>
                <a:ext uri="{FF2B5EF4-FFF2-40B4-BE49-F238E27FC236}">
                  <a16:creationId xmlns:a16="http://schemas.microsoft.com/office/drawing/2014/main" id="{907FED4A-E250-45B1-B2FF-D2ED0B97A332}"/>
                </a:ext>
              </a:extLst>
            </p:cNvPr>
            <p:cNvPicPr>
              <a:picLocks noChangeAspect="1"/>
            </p:cNvPicPr>
            <p:nvPr/>
          </p:nvPicPr>
          <p:blipFill rotWithShape="1">
            <a:blip r:embed="rId3">
              <a:extLst>
                <a:ext uri="{28A0092B-C50C-407E-A947-70E740481C1C}">
                  <a14:useLocalDpi xmlns:a14="http://schemas.microsoft.com/office/drawing/2010/main" val="0"/>
                </a:ext>
              </a:extLst>
            </a:blip>
            <a:srcRect b="29509"/>
            <a:stretch/>
          </p:blipFill>
          <p:spPr>
            <a:xfrm>
              <a:off x="5564659" y="2570636"/>
              <a:ext cx="863554" cy="1511084"/>
            </a:xfrm>
            <a:prstGeom prst="rect">
              <a:avLst/>
            </a:prstGeom>
          </p:spPr>
        </p:pic>
      </p:grpSp>
      <p:sp>
        <p:nvSpPr>
          <p:cNvPr id="2" name="タイトル 1">
            <a:extLst>
              <a:ext uri="{FF2B5EF4-FFF2-40B4-BE49-F238E27FC236}">
                <a16:creationId xmlns:a16="http://schemas.microsoft.com/office/drawing/2014/main" id="{FA394944-3344-416C-B657-75ACECA2B26F}"/>
              </a:ext>
            </a:extLst>
          </p:cNvPr>
          <p:cNvSpPr>
            <a:spLocks noGrp="1"/>
          </p:cNvSpPr>
          <p:nvPr>
            <p:ph type="title"/>
          </p:nvPr>
        </p:nvSpPr>
        <p:spPr/>
        <p:txBody>
          <a:bodyPr/>
          <a:lstStyle/>
          <a:p>
            <a:r>
              <a:rPr lang="ja-JP" altLang="en-US" sz="2000" spc="190" dirty="0"/>
              <a:t>ネイティブタイアップ：日経</a:t>
            </a:r>
            <a:r>
              <a:rPr lang="en-US" altLang="ja-JP" sz="2000" spc="190" dirty="0"/>
              <a:t>DUAL</a:t>
            </a:r>
            <a:r>
              <a:rPr lang="ja-JP" altLang="en-US" sz="2000" spc="190" dirty="0"/>
              <a:t>スタイルでコンテンツを読者に訴求！</a:t>
            </a:r>
          </a:p>
        </p:txBody>
      </p:sp>
      <p:sp>
        <p:nvSpPr>
          <p:cNvPr id="3" name="スライド番号プレースホルダー 2">
            <a:extLst>
              <a:ext uri="{FF2B5EF4-FFF2-40B4-BE49-F238E27FC236}">
                <a16:creationId xmlns:a16="http://schemas.microsoft.com/office/drawing/2014/main" id="{EFA4460B-D165-4342-B695-197C166D4E5A}"/>
              </a:ext>
            </a:extLst>
          </p:cNvPr>
          <p:cNvSpPr>
            <a:spLocks noGrp="1"/>
          </p:cNvSpPr>
          <p:nvPr>
            <p:ph type="sldNum" sz="quarter" idx="12"/>
          </p:nvPr>
        </p:nvSpPr>
        <p:spPr/>
        <p:txBody>
          <a:bodyPr/>
          <a:lstStyle/>
          <a:p>
            <a:fld id="{5EE0A3BD-3DA5-4991-ABDC-D838213B01CE}" type="slidenum">
              <a:rPr lang="ja-JP" altLang="en-US" smtClean="0"/>
              <a:pPr/>
              <a:t>6</a:t>
            </a:fld>
            <a:endParaRPr lang="ja-JP" altLang="en-US"/>
          </a:p>
        </p:txBody>
      </p:sp>
      <p:sp>
        <p:nvSpPr>
          <p:cNvPr id="5" name="テキスト ボックス 4">
            <a:extLst>
              <a:ext uri="{FF2B5EF4-FFF2-40B4-BE49-F238E27FC236}">
                <a16:creationId xmlns:a16="http://schemas.microsoft.com/office/drawing/2014/main" id="{ABD12005-660C-4FDA-89DC-D65C5C4EE119}"/>
              </a:ext>
            </a:extLst>
          </p:cNvPr>
          <p:cNvSpPr txBox="1"/>
          <p:nvPr/>
        </p:nvSpPr>
        <p:spPr>
          <a:xfrm>
            <a:off x="206847" y="992341"/>
            <a:ext cx="9492302" cy="492443"/>
          </a:xfrm>
          <a:prstGeom prst="rect">
            <a:avLst/>
          </a:prstGeom>
          <a:noFill/>
        </p:spPr>
        <p:txBody>
          <a:bodyPr wrap="square" lIns="0" tIns="0" rIns="0" bIns="0" rtlCol="0">
            <a:spAutoFit/>
          </a:bodyPr>
          <a:lstStyle/>
          <a:p>
            <a:pPr algn="ctr">
              <a:spcAft>
                <a:spcPts val="1200"/>
              </a:spcAft>
            </a:pPr>
            <a:r>
              <a:rPr kumimoji="1" lang="ja-JP" altLang="en-US" sz="1600" b="1" spc="300" dirty="0"/>
              <a:t>日経</a:t>
            </a:r>
            <a:r>
              <a:rPr kumimoji="1" lang="en-US" altLang="ja-JP" sz="1600" b="1" spc="300" dirty="0"/>
              <a:t>DUAL</a:t>
            </a:r>
            <a:r>
              <a:rPr kumimoji="1" lang="ja-JP" altLang="en-US" sz="1600" b="1" spc="300" dirty="0"/>
              <a:t>の通常記事と同じトーン＆マナーでコンテンツを展開。</a:t>
            </a:r>
            <a:br>
              <a:rPr kumimoji="1" lang="en-US" altLang="ja-JP" sz="1600" b="1" spc="300" dirty="0"/>
            </a:br>
            <a:r>
              <a:rPr kumimoji="1" lang="ja-JP" altLang="en-US" sz="1600" b="1" spc="300" dirty="0"/>
              <a:t>親近感と信頼性をもってユーザーに記事を訴求します。</a:t>
            </a:r>
          </a:p>
        </p:txBody>
      </p:sp>
      <p:sp>
        <p:nvSpPr>
          <p:cNvPr id="49" name="正方形/長方形 48">
            <a:extLst>
              <a:ext uri="{FF2B5EF4-FFF2-40B4-BE49-F238E27FC236}">
                <a16:creationId xmlns:a16="http://schemas.microsoft.com/office/drawing/2014/main" id="{68B35906-283F-446F-90DC-BCECAFE0FD3E}"/>
              </a:ext>
            </a:extLst>
          </p:cNvPr>
          <p:cNvSpPr/>
          <p:nvPr/>
        </p:nvSpPr>
        <p:spPr>
          <a:xfrm>
            <a:off x="299801" y="4235354"/>
            <a:ext cx="9305832" cy="2304256"/>
          </a:xfrm>
          <a:prstGeom prst="rect">
            <a:avLst/>
          </a:prstGeom>
          <a:solidFill>
            <a:schemeClr val="bg1">
              <a:lumMod val="85000"/>
              <a:alpha val="4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58" name="正方形/長方形 57">
            <a:extLst>
              <a:ext uri="{FF2B5EF4-FFF2-40B4-BE49-F238E27FC236}">
                <a16:creationId xmlns:a16="http://schemas.microsoft.com/office/drawing/2014/main" id="{D1E2E561-24B6-428B-888F-21176F533CA5}"/>
              </a:ext>
            </a:extLst>
          </p:cNvPr>
          <p:cNvSpPr/>
          <p:nvPr/>
        </p:nvSpPr>
        <p:spPr>
          <a:xfrm>
            <a:off x="4322946" y="1700808"/>
            <a:ext cx="5282687" cy="2304256"/>
          </a:xfrm>
          <a:prstGeom prst="rect">
            <a:avLst/>
          </a:prstGeom>
          <a:solidFill>
            <a:schemeClr val="bg1">
              <a:lumMod val="85000"/>
              <a:alpha val="4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74" name="正方形/長方形 73">
            <a:extLst>
              <a:ext uri="{FF2B5EF4-FFF2-40B4-BE49-F238E27FC236}">
                <a16:creationId xmlns:a16="http://schemas.microsoft.com/office/drawing/2014/main" id="{D175877F-7003-43F0-9062-C3548C6883B0}"/>
              </a:ext>
            </a:extLst>
          </p:cNvPr>
          <p:cNvSpPr/>
          <p:nvPr/>
        </p:nvSpPr>
        <p:spPr>
          <a:xfrm>
            <a:off x="304797" y="1701719"/>
            <a:ext cx="1981780" cy="318924"/>
          </a:xfrm>
          <a:prstGeom prst="rect">
            <a:avLst/>
          </a:prstGeom>
          <a:solidFill>
            <a:srgbClr val="C0000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36000" rIns="108000" bIns="36000" numCol="1" spcCol="0" rtlCol="0" fromWordArt="0" anchor="ctr" anchorCtr="0" forceAA="0" compatLnSpc="1">
            <a:prstTxWarp prst="textNoShape">
              <a:avLst/>
            </a:prstTxWarp>
            <a:spAutoFit/>
          </a:bodyPr>
          <a:lstStyle/>
          <a:p>
            <a:r>
              <a:rPr kumimoji="1" lang="ja-JP" altLang="en-US" sz="1600" b="1" dirty="0">
                <a:solidFill>
                  <a:schemeClr val="bg1"/>
                </a:solidFill>
              </a:rPr>
              <a:t>積極的な外部流入</a:t>
            </a:r>
          </a:p>
        </p:txBody>
      </p:sp>
      <p:sp>
        <p:nvSpPr>
          <p:cNvPr id="75" name="正方形/長方形 74">
            <a:extLst>
              <a:ext uri="{FF2B5EF4-FFF2-40B4-BE49-F238E27FC236}">
                <a16:creationId xmlns:a16="http://schemas.microsoft.com/office/drawing/2014/main" id="{7A8F7779-98CC-46CE-8304-A982CBC8F04B}"/>
              </a:ext>
            </a:extLst>
          </p:cNvPr>
          <p:cNvSpPr/>
          <p:nvPr/>
        </p:nvSpPr>
        <p:spPr>
          <a:xfrm>
            <a:off x="299799" y="4235354"/>
            <a:ext cx="1509095" cy="318924"/>
          </a:xfrm>
          <a:prstGeom prst="rect">
            <a:avLst/>
          </a:prstGeom>
          <a:solidFill>
            <a:srgbClr val="C0000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0000" tIns="36000" rIns="108000" bIns="36000" numCol="1" spcCol="0" rtlCol="0" fromWordArt="0" anchor="ctr" anchorCtr="0" forceAA="0" compatLnSpc="1">
            <a:prstTxWarp prst="textNoShape">
              <a:avLst/>
            </a:prstTxWarp>
            <a:spAutoFit/>
          </a:bodyPr>
          <a:lstStyle/>
          <a:p>
            <a:r>
              <a:rPr kumimoji="1" lang="ja-JP" altLang="en-US" sz="1600" b="1" spc="300" dirty="0">
                <a:solidFill>
                  <a:schemeClr val="bg1"/>
                </a:solidFill>
              </a:rPr>
              <a:t>多彩な展開</a:t>
            </a:r>
          </a:p>
        </p:txBody>
      </p:sp>
      <p:grpSp>
        <p:nvGrpSpPr>
          <p:cNvPr id="76" name="グループ化 75">
            <a:extLst>
              <a:ext uri="{FF2B5EF4-FFF2-40B4-BE49-F238E27FC236}">
                <a16:creationId xmlns:a16="http://schemas.microsoft.com/office/drawing/2014/main" id="{0E808760-1B60-4C83-86A1-9FD24B6C942C}"/>
              </a:ext>
            </a:extLst>
          </p:cNvPr>
          <p:cNvGrpSpPr/>
          <p:nvPr/>
        </p:nvGrpSpPr>
        <p:grpSpPr>
          <a:xfrm>
            <a:off x="1280592" y="2402429"/>
            <a:ext cx="1152128" cy="1147467"/>
            <a:chOff x="943298" y="2132856"/>
            <a:chExt cx="1152128" cy="1147467"/>
          </a:xfrm>
        </p:grpSpPr>
        <p:grpSp>
          <p:nvGrpSpPr>
            <p:cNvPr id="77" name="グループ化 76">
              <a:extLst>
                <a:ext uri="{FF2B5EF4-FFF2-40B4-BE49-F238E27FC236}">
                  <a16:creationId xmlns:a16="http://schemas.microsoft.com/office/drawing/2014/main" id="{EC74BB0F-E18B-4410-9F26-81A63A751B73}"/>
                </a:ext>
              </a:extLst>
            </p:cNvPr>
            <p:cNvGrpSpPr/>
            <p:nvPr/>
          </p:nvGrpSpPr>
          <p:grpSpPr>
            <a:xfrm>
              <a:off x="951988" y="3007510"/>
              <a:ext cx="481698" cy="272813"/>
              <a:chOff x="4908474" y="4025545"/>
              <a:chExt cx="578946" cy="327890"/>
            </a:xfrm>
          </p:grpSpPr>
          <p:pic>
            <p:nvPicPr>
              <p:cNvPr id="89" name="図 88">
                <a:extLst>
                  <a:ext uri="{FF2B5EF4-FFF2-40B4-BE49-F238E27FC236}">
                    <a16:creationId xmlns:a16="http://schemas.microsoft.com/office/drawing/2014/main" id="{90E2F795-4141-4B15-872A-E8D68F9FE55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908474" y="4114098"/>
                <a:ext cx="239337" cy="239337"/>
              </a:xfrm>
              <a:prstGeom prst="rect">
                <a:avLst/>
              </a:prstGeom>
            </p:spPr>
          </p:pic>
          <p:pic>
            <p:nvPicPr>
              <p:cNvPr id="90" name="図 89">
                <a:extLst>
                  <a:ext uri="{FF2B5EF4-FFF2-40B4-BE49-F238E27FC236}">
                    <a16:creationId xmlns:a16="http://schemas.microsoft.com/office/drawing/2014/main" id="{388745CD-1D14-4BEA-B003-E958ABECFA3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78278" y="4025545"/>
                <a:ext cx="239337" cy="239337"/>
              </a:xfrm>
              <a:prstGeom prst="rect">
                <a:avLst/>
              </a:prstGeom>
            </p:spPr>
          </p:pic>
          <p:pic>
            <p:nvPicPr>
              <p:cNvPr id="91" name="図 90">
                <a:extLst>
                  <a:ext uri="{FF2B5EF4-FFF2-40B4-BE49-F238E27FC236}">
                    <a16:creationId xmlns:a16="http://schemas.microsoft.com/office/drawing/2014/main" id="{ED10E114-33DE-4C15-86BC-DF216F38712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248083" y="4114098"/>
                <a:ext cx="239337" cy="239337"/>
              </a:xfrm>
              <a:prstGeom prst="rect">
                <a:avLst/>
              </a:prstGeom>
            </p:spPr>
          </p:pic>
        </p:grpSp>
        <p:grpSp>
          <p:nvGrpSpPr>
            <p:cNvPr id="78" name="グループ化 77">
              <a:extLst>
                <a:ext uri="{FF2B5EF4-FFF2-40B4-BE49-F238E27FC236}">
                  <a16:creationId xmlns:a16="http://schemas.microsoft.com/office/drawing/2014/main" id="{49448B61-94E4-4751-A422-56BBE58EF62B}"/>
                </a:ext>
              </a:extLst>
            </p:cNvPr>
            <p:cNvGrpSpPr/>
            <p:nvPr/>
          </p:nvGrpSpPr>
          <p:grpSpPr>
            <a:xfrm>
              <a:off x="943298" y="2570183"/>
              <a:ext cx="481698" cy="272813"/>
              <a:chOff x="4908474" y="4025545"/>
              <a:chExt cx="578946" cy="327890"/>
            </a:xfrm>
          </p:grpSpPr>
          <p:pic>
            <p:nvPicPr>
              <p:cNvPr id="86" name="図 85">
                <a:extLst>
                  <a:ext uri="{FF2B5EF4-FFF2-40B4-BE49-F238E27FC236}">
                    <a16:creationId xmlns:a16="http://schemas.microsoft.com/office/drawing/2014/main" id="{0BA69C44-EE7C-444C-AE9C-C463805687E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908474" y="4114098"/>
                <a:ext cx="239337" cy="239337"/>
              </a:xfrm>
              <a:prstGeom prst="rect">
                <a:avLst/>
              </a:prstGeom>
            </p:spPr>
          </p:pic>
          <p:pic>
            <p:nvPicPr>
              <p:cNvPr id="87" name="図 86">
                <a:extLst>
                  <a:ext uri="{FF2B5EF4-FFF2-40B4-BE49-F238E27FC236}">
                    <a16:creationId xmlns:a16="http://schemas.microsoft.com/office/drawing/2014/main" id="{6A06C87E-0D2D-442C-949B-43662873FB6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78278" y="4025545"/>
                <a:ext cx="239337" cy="239337"/>
              </a:xfrm>
              <a:prstGeom prst="rect">
                <a:avLst/>
              </a:prstGeom>
            </p:spPr>
          </p:pic>
          <p:pic>
            <p:nvPicPr>
              <p:cNvPr id="88" name="図 87">
                <a:extLst>
                  <a:ext uri="{FF2B5EF4-FFF2-40B4-BE49-F238E27FC236}">
                    <a16:creationId xmlns:a16="http://schemas.microsoft.com/office/drawing/2014/main" id="{E85370B2-E3CF-47D8-8777-6CA70361307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248083" y="4114098"/>
                <a:ext cx="239337" cy="239337"/>
              </a:xfrm>
              <a:prstGeom prst="rect">
                <a:avLst/>
              </a:prstGeom>
            </p:spPr>
          </p:pic>
        </p:grpSp>
        <p:grpSp>
          <p:nvGrpSpPr>
            <p:cNvPr id="79" name="グループ化 78">
              <a:extLst>
                <a:ext uri="{FF2B5EF4-FFF2-40B4-BE49-F238E27FC236}">
                  <a16:creationId xmlns:a16="http://schemas.microsoft.com/office/drawing/2014/main" id="{8156DDEA-F91A-43BC-BB2B-60C35DE3E424}"/>
                </a:ext>
              </a:extLst>
            </p:cNvPr>
            <p:cNvGrpSpPr/>
            <p:nvPr/>
          </p:nvGrpSpPr>
          <p:grpSpPr>
            <a:xfrm>
              <a:off x="951988" y="2132856"/>
              <a:ext cx="481698" cy="272813"/>
              <a:chOff x="4908474" y="4025545"/>
              <a:chExt cx="578946" cy="327890"/>
            </a:xfrm>
          </p:grpSpPr>
          <p:pic>
            <p:nvPicPr>
              <p:cNvPr id="83" name="図 82">
                <a:extLst>
                  <a:ext uri="{FF2B5EF4-FFF2-40B4-BE49-F238E27FC236}">
                    <a16:creationId xmlns:a16="http://schemas.microsoft.com/office/drawing/2014/main" id="{0A899B34-DC47-4585-9C50-1AB0891C209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908474" y="4114098"/>
                <a:ext cx="239337" cy="239337"/>
              </a:xfrm>
              <a:prstGeom prst="rect">
                <a:avLst/>
              </a:prstGeom>
            </p:spPr>
          </p:pic>
          <p:pic>
            <p:nvPicPr>
              <p:cNvPr id="84" name="図 83">
                <a:extLst>
                  <a:ext uri="{FF2B5EF4-FFF2-40B4-BE49-F238E27FC236}">
                    <a16:creationId xmlns:a16="http://schemas.microsoft.com/office/drawing/2014/main" id="{AED75664-87AB-4299-87C2-A7BBF5144B1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78278" y="4025545"/>
                <a:ext cx="239337" cy="239337"/>
              </a:xfrm>
              <a:prstGeom prst="rect">
                <a:avLst/>
              </a:prstGeom>
            </p:spPr>
          </p:pic>
          <p:pic>
            <p:nvPicPr>
              <p:cNvPr id="85" name="図 84">
                <a:extLst>
                  <a:ext uri="{FF2B5EF4-FFF2-40B4-BE49-F238E27FC236}">
                    <a16:creationId xmlns:a16="http://schemas.microsoft.com/office/drawing/2014/main" id="{DE013BD9-3FA7-4347-8067-5566E5A84BE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248083" y="4114098"/>
                <a:ext cx="239337" cy="239337"/>
              </a:xfrm>
              <a:prstGeom prst="rect">
                <a:avLst/>
              </a:prstGeom>
            </p:spPr>
          </p:pic>
        </p:grpSp>
        <p:sp>
          <p:nvSpPr>
            <p:cNvPr id="80" name="矢印: 右 79">
              <a:extLst>
                <a:ext uri="{FF2B5EF4-FFF2-40B4-BE49-F238E27FC236}">
                  <a16:creationId xmlns:a16="http://schemas.microsoft.com/office/drawing/2014/main" id="{040818D2-C0CB-46C8-8727-5727A2DDB7DC}"/>
                </a:ext>
              </a:extLst>
            </p:cNvPr>
            <p:cNvSpPr/>
            <p:nvPr/>
          </p:nvSpPr>
          <p:spPr>
            <a:xfrm>
              <a:off x="1736024" y="3057293"/>
              <a:ext cx="359402" cy="173246"/>
            </a:xfrm>
            <a:prstGeom prst="rightArrow">
              <a:avLst>
                <a:gd name="adj1" fmla="val 38563"/>
                <a:gd name="adj2" fmla="val 63723"/>
              </a:avLst>
            </a:prstGeom>
            <a:solidFill>
              <a:schemeClr val="bg1">
                <a:lumMod val="6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81" name="矢印: 右 80">
              <a:extLst>
                <a:ext uri="{FF2B5EF4-FFF2-40B4-BE49-F238E27FC236}">
                  <a16:creationId xmlns:a16="http://schemas.microsoft.com/office/drawing/2014/main" id="{146BB6BB-195E-4E4D-AEC4-CD30F8EF0B8B}"/>
                </a:ext>
              </a:extLst>
            </p:cNvPr>
            <p:cNvSpPr/>
            <p:nvPr/>
          </p:nvSpPr>
          <p:spPr>
            <a:xfrm>
              <a:off x="1729952" y="2619966"/>
              <a:ext cx="359402" cy="173246"/>
            </a:xfrm>
            <a:prstGeom prst="rightArrow">
              <a:avLst>
                <a:gd name="adj1" fmla="val 38563"/>
                <a:gd name="adj2" fmla="val 63723"/>
              </a:avLst>
            </a:prstGeom>
            <a:solidFill>
              <a:schemeClr val="bg1">
                <a:lumMod val="6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82" name="矢印: 右 81">
              <a:extLst>
                <a:ext uri="{FF2B5EF4-FFF2-40B4-BE49-F238E27FC236}">
                  <a16:creationId xmlns:a16="http://schemas.microsoft.com/office/drawing/2014/main" id="{DA4DA2C1-9DB9-4288-A7CF-157C4CF168EC}"/>
                </a:ext>
              </a:extLst>
            </p:cNvPr>
            <p:cNvSpPr/>
            <p:nvPr/>
          </p:nvSpPr>
          <p:spPr>
            <a:xfrm>
              <a:off x="1736024" y="2182639"/>
              <a:ext cx="359402" cy="173246"/>
            </a:xfrm>
            <a:prstGeom prst="rightArrow">
              <a:avLst>
                <a:gd name="adj1" fmla="val 38563"/>
                <a:gd name="adj2" fmla="val 63723"/>
              </a:avLst>
            </a:prstGeom>
            <a:solidFill>
              <a:schemeClr val="bg1">
                <a:lumMod val="6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grpSp>
      <p:pic>
        <p:nvPicPr>
          <p:cNvPr id="92" name="図 91">
            <a:extLst>
              <a:ext uri="{FF2B5EF4-FFF2-40B4-BE49-F238E27FC236}">
                <a16:creationId xmlns:a16="http://schemas.microsoft.com/office/drawing/2014/main" id="{D448924D-5D13-496E-A43E-2B7ADAE3F0F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4455" y="2714582"/>
            <a:ext cx="241108" cy="241108"/>
          </a:xfrm>
          <a:prstGeom prst="rect">
            <a:avLst/>
          </a:prstGeom>
        </p:spPr>
      </p:pic>
      <p:pic>
        <p:nvPicPr>
          <p:cNvPr id="93" name="図 92">
            <a:extLst>
              <a:ext uri="{FF2B5EF4-FFF2-40B4-BE49-F238E27FC236}">
                <a16:creationId xmlns:a16="http://schemas.microsoft.com/office/drawing/2014/main" id="{C9A019E8-55D4-41AD-B6A9-C34B2B63336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199148">
            <a:off x="710304" y="3158365"/>
            <a:ext cx="254459" cy="206874"/>
          </a:xfrm>
          <a:prstGeom prst="rect">
            <a:avLst/>
          </a:prstGeom>
        </p:spPr>
      </p:pic>
      <p:grpSp>
        <p:nvGrpSpPr>
          <p:cNvPr id="94" name="グループ化 93">
            <a:extLst>
              <a:ext uri="{FF2B5EF4-FFF2-40B4-BE49-F238E27FC236}">
                <a16:creationId xmlns:a16="http://schemas.microsoft.com/office/drawing/2014/main" id="{D5CF78E5-2480-4DAE-90AF-A160EDAF7715}"/>
              </a:ext>
            </a:extLst>
          </p:cNvPr>
          <p:cNvGrpSpPr/>
          <p:nvPr/>
        </p:nvGrpSpPr>
        <p:grpSpPr>
          <a:xfrm>
            <a:off x="837321" y="2250685"/>
            <a:ext cx="288150" cy="288150"/>
            <a:chOff x="3588939" y="2823089"/>
            <a:chExt cx="1033589" cy="1033589"/>
          </a:xfrm>
        </p:grpSpPr>
        <p:sp>
          <p:nvSpPr>
            <p:cNvPr id="95" name="正方形/長方形 94">
              <a:extLst>
                <a:ext uri="{FF2B5EF4-FFF2-40B4-BE49-F238E27FC236}">
                  <a16:creationId xmlns:a16="http://schemas.microsoft.com/office/drawing/2014/main" id="{BE0AC13D-461D-41CB-9B37-1ABAAD6BA4E8}"/>
                </a:ext>
              </a:extLst>
            </p:cNvPr>
            <p:cNvSpPr/>
            <p:nvPr/>
          </p:nvSpPr>
          <p:spPr>
            <a:xfrm>
              <a:off x="3628731" y="2847336"/>
              <a:ext cx="942566" cy="1009342"/>
            </a:xfrm>
            <a:prstGeom prst="rect">
              <a:avLst/>
            </a:prstGeom>
            <a:solidFill>
              <a:schemeClr val="bg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pic>
          <p:nvPicPr>
            <p:cNvPr id="96" name="図 95">
              <a:extLst>
                <a:ext uri="{FF2B5EF4-FFF2-40B4-BE49-F238E27FC236}">
                  <a16:creationId xmlns:a16="http://schemas.microsoft.com/office/drawing/2014/main" id="{E7701BEF-36CA-4253-B620-86DAC676B072}"/>
                </a:ext>
              </a:extLst>
            </p:cNvPr>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3588939" y="2823089"/>
              <a:ext cx="1033589" cy="1033589"/>
            </a:xfrm>
            <a:prstGeom prst="rect">
              <a:avLst/>
            </a:prstGeom>
          </p:spPr>
        </p:pic>
      </p:grpSp>
      <p:sp>
        <p:nvSpPr>
          <p:cNvPr id="97" name="正方形/長方形 96">
            <a:extLst>
              <a:ext uri="{FF2B5EF4-FFF2-40B4-BE49-F238E27FC236}">
                <a16:creationId xmlns:a16="http://schemas.microsoft.com/office/drawing/2014/main" id="{A7FD58CB-E1EC-4F10-A683-83E6B78D8A7F}"/>
              </a:ext>
            </a:extLst>
          </p:cNvPr>
          <p:cNvSpPr/>
          <p:nvPr/>
        </p:nvSpPr>
        <p:spPr>
          <a:xfrm>
            <a:off x="844459" y="3492612"/>
            <a:ext cx="288150" cy="288150"/>
          </a:xfrm>
          <a:prstGeom prst="rect">
            <a:avLst/>
          </a:prstGeom>
          <a:solidFill>
            <a:schemeClr val="accent2"/>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72000" numCol="1" spcCol="0" rtlCol="0" fromWordArt="0" anchor="ctr" anchorCtr="0" forceAA="0" compatLnSpc="1">
            <a:prstTxWarp prst="textNoShape">
              <a:avLst/>
            </a:prstTxWarp>
            <a:noAutofit/>
          </a:bodyPr>
          <a:lstStyle/>
          <a:p>
            <a:pPr algn="ctr">
              <a:lnSpc>
                <a:spcPct val="150000"/>
              </a:lnSpc>
            </a:pPr>
            <a:r>
              <a:rPr kumimoji="1" lang="en-US" altLang="ja-JP" sz="1000" b="1" dirty="0">
                <a:solidFill>
                  <a:schemeClr val="bg1"/>
                </a:solidFill>
              </a:rPr>
              <a:t>AD</a:t>
            </a:r>
            <a:endParaRPr kumimoji="1" lang="ja-JP" altLang="en-US" sz="1000" b="1" dirty="0">
              <a:solidFill>
                <a:schemeClr val="bg1"/>
              </a:solidFill>
            </a:endParaRPr>
          </a:p>
        </p:txBody>
      </p:sp>
      <p:pic>
        <p:nvPicPr>
          <p:cNvPr id="98" name="Picture 3">
            <a:extLst>
              <a:ext uri="{FF2B5EF4-FFF2-40B4-BE49-F238E27FC236}">
                <a16:creationId xmlns:a16="http://schemas.microsoft.com/office/drawing/2014/main" id="{959DBC1C-2556-46BC-93D8-66B53C96DB9C}"/>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527224" y="4742784"/>
            <a:ext cx="2934752" cy="1796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9" name="楕円 98">
            <a:extLst>
              <a:ext uri="{FF2B5EF4-FFF2-40B4-BE49-F238E27FC236}">
                <a16:creationId xmlns:a16="http://schemas.microsoft.com/office/drawing/2014/main" id="{6B66EDF0-2233-45FE-BC50-E3A82B3ECAA1}"/>
              </a:ext>
            </a:extLst>
          </p:cNvPr>
          <p:cNvSpPr/>
          <p:nvPr/>
        </p:nvSpPr>
        <p:spPr>
          <a:xfrm>
            <a:off x="664273" y="5937253"/>
            <a:ext cx="1738176" cy="416297"/>
          </a:xfrm>
          <a:prstGeom prst="ellipse">
            <a:avLst/>
          </a:prstGeom>
          <a:solidFill>
            <a:schemeClr val="accent6">
              <a:alpha val="80000"/>
            </a:schemeClr>
          </a:solidFill>
          <a:ln w="19050">
            <a:noFill/>
            <a:prstDash val="solid"/>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r>
              <a:rPr kumimoji="1" lang="ja-JP" altLang="en-US" sz="1200" b="1" spc="300" dirty="0"/>
              <a:t>著名人起用</a:t>
            </a:r>
            <a:endParaRPr kumimoji="1" lang="ja-JP" altLang="en-US" sz="1100" b="1" spc="300" dirty="0"/>
          </a:p>
        </p:txBody>
      </p:sp>
      <p:sp>
        <p:nvSpPr>
          <p:cNvPr id="102" name="正方形/長方形 101">
            <a:extLst>
              <a:ext uri="{FF2B5EF4-FFF2-40B4-BE49-F238E27FC236}">
                <a16:creationId xmlns:a16="http://schemas.microsoft.com/office/drawing/2014/main" id="{E3AC83CC-DE88-4209-9D3A-B204551D8806}"/>
              </a:ext>
            </a:extLst>
          </p:cNvPr>
          <p:cNvSpPr/>
          <p:nvPr/>
        </p:nvSpPr>
        <p:spPr>
          <a:xfrm>
            <a:off x="4322946" y="1713383"/>
            <a:ext cx="1752751" cy="318924"/>
          </a:xfrm>
          <a:prstGeom prst="rect">
            <a:avLst/>
          </a:prstGeom>
          <a:solidFill>
            <a:srgbClr val="C0000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0000" tIns="36000" rIns="108000" bIns="36000" numCol="1" spcCol="0" rtlCol="0" fromWordArt="0" anchor="ctr" anchorCtr="0" forceAA="0" compatLnSpc="1">
            <a:prstTxWarp prst="textNoShape">
              <a:avLst/>
            </a:prstTxWarp>
            <a:spAutoFit/>
          </a:bodyPr>
          <a:lstStyle/>
          <a:p>
            <a:r>
              <a:rPr kumimoji="1" lang="ja-JP" altLang="en-US" sz="1600" b="1" spc="300" dirty="0">
                <a:solidFill>
                  <a:schemeClr val="bg1"/>
                </a:solidFill>
              </a:rPr>
              <a:t>掲載レポート</a:t>
            </a:r>
          </a:p>
        </p:txBody>
      </p:sp>
      <p:pic>
        <p:nvPicPr>
          <p:cNvPr id="104" name="Picture 4" descr="https://encrypted-tbn1.gstatic.com/images?q=tbn:ANd9GcTsJLf7u8k6LADo2V1srqSI0I-lEU4ny0mU2sWMmY5UTdDBbD2-eA">
            <a:extLst>
              <a:ext uri="{FF2B5EF4-FFF2-40B4-BE49-F238E27FC236}">
                <a16:creationId xmlns:a16="http://schemas.microsoft.com/office/drawing/2014/main" id="{CFC918AA-83E6-4E0B-A563-AFB0A162CCC9}"/>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colorTemperature colorTemp="4700"/>
                    </a14:imgEffect>
                  </a14:imgLayer>
                </a14:imgProps>
              </a:ext>
              <a:ext uri="{28A0092B-C50C-407E-A947-70E740481C1C}">
                <a14:useLocalDpi xmlns:a14="http://schemas.microsoft.com/office/drawing/2010/main"/>
              </a:ext>
            </a:extLst>
          </a:blip>
          <a:srcRect/>
          <a:stretch>
            <a:fillRect/>
          </a:stretch>
        </p:blipFill>
        <p:spPr bwMode="auto">
          <a:xfrm>
            <a:off x="2286576" y="4405064"/>
            <a:ext cx="1788520" cy="118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 name="楕円 104">
            <a:extLst>
              <a:ext uri="{FF2B5EF4-FFF2-40B4-BE49-F238E27FC236}">
                <a16:creationId xmlns:a16="http://schemas.microsoft.com/office/drawing/2014/main" id="{BB365999-D693-4549-9C40-42EDFC55B982}"/>
              </a:ext>
            </a:extLst>
          </p:cNvPr>
          <p:cNvSpPr/>
          <p:nvPr/>
        </p:nvSpPr>
        <p:spPr>
          <a:xfrm>
            <a:off x="2863022" y="5433048"/>
            <a:ext cx="985045" cy="416297"/>
          </a:xfrm>
          <a:prstGeom prst="ellipse">
            <a:avLst/>
          </a:prstGeom>
          <a:solidFill>
            <a:schemeClr val="accent6">
              <a:alpha val="80000"/>
            </a:schemeClr>
          </a:solidFill>
          <a:ln w="19050">
            <a:noFill/>
            <a:prstDash val="solid"/>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r>
              <a:rPr kumimoji="1" lang="ja-JP" altLang="en-US" sz="1200" b="1" spc="300" dirty="0"/>
              <a:t>座談会</a:t>
            </a:r>
            <a:endParaRPr kumimoji="1" lang="ja-JP" altLang="en-US" sz="1100" b="1" spc="300" dirty="0"/>
          </a:p>
        </p:txBody>
      </p:sp>
      <p:pic>
        <p:nvPicPr>
          <p:cNvPr id="106" name="Picture 4" descr="C:\Users\yoshioka\Documents\_WOMAN EXPO\TOKYO2016冬\写真\ウーマンエキスポ_木村カメラマン\1203\zその他\1K3A9165.jpg">
            <a:extLst>
              <a:ext uri="{FF2B5EF4-FFF2-40B4-BE49-F238E27FC236}">
                <a16:creationId xmlns:a16="http://schemas.microsoft.com/office/drawing/2014/main" id="{F5734615-E122-4D5F-8316-D451BFE2F749}"/>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4251328" y="5135044"/>
            <a:ext cx="1828053" cy="1218506"/>
          </a:xfrm>
          <a:prstGeom prst="rect">
            <a:avLst/>
          </a:prstGeom>
          <a:noFill/>
          <a:extLst>
            <a:ext uri="{909E8E84-426E-40DD-AFC4-6F175D3DCCD1}">
              <a14:hiddenFill xmlns:a14="http://schemas.microsoft.com/office/drawing/2010/main">
                <a:solidFill>
                  <a:srgbClr val="FFFFFF"/>
                </a:solidFill>
              </a14:hiddenFill>
            </a:ext>
          </a:extLst>
        </p:spPr>
      </p:pic>
      <p:sp>
        <p:nvSpPr>
          <p:cNvPr id="107" name="楕円 106">
            <a:extLst>
              <a:ext uri="{FF2B5EF4-FFF2-40B4-BE49-F238E27FC236}">
                <a16:creationId xmlns:a16="http://schemas.microsoft.com/office/drawing/2014/main" id="{DA074049-CE9A-41AD-9B26-95145AEDB1EA}"/>
              </a:ext>
            </a:extLst>
          </p:cNvPr>
          <p:cNvSpPr/>
          <p:nvPr/>
        </p:nvSpPr>
        <p:spPr>
          <a:xfrm>
            <a:off x="3749646" y="4707400"/>
            <a:ext cx="1816238" cy="550151"/>
          </a:xfrm>
          <a:prstGeom prst="ellipse">
            <a:avLst/>
          </a:prstGeom>
          <a:solidFill>
            <a:schemeClr val="accent6">
              <a:alpha val="80000"/>
            </a:schemeClr>
          </a:solidFill>
          <a:ln w="19050">
            <a:noFill/>
            <a:prstDash val="solid"/>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r>
              <a:rPr kumimoji="1" lang="ja-JP" altLang="en-US" sz="1200" b="1" spc="300" dirty="0"/>
              <a:t>モニター・</a:t>
            </a:r>
          </a:p>
          <a:p>
            <a:pPr algn="ctr"/>
            <a:r>
              <a:rPr kumimoji="1" lang="ja-JP" altLang="en-US" sz="1200" b="1" spc="300" dirty="0"/>
              <a:t>サンプリング</a:t>
            </a:r>
          </a:p>
        </p:txBody>
      </p:sp>
      <p:pic>
        <p:nvPicPr>
          <p:cNvPr id="109" name="Picture 2" descr="E:\写真データ\WOMAN EXPO TOKYO\WET2015\中村さん0522_2\a_3175.JPG">
            <a:extLst>
              <a:ext uri="{FF2B5EF4-FFF2-40B4-BE49-F238E27FC236}">
                <a16:creationId xmlns:a16="http://schemas.microsoft.com/office/drawing/2014/main" id="{26888D27-9A08-460A-8AE0-7528F9FA0465}"/>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5742116" y="4467199"/>
            <a:ext cx="1893646" cy="1262431"/>
          </a:xfrm>
          <a:prstGeom prst="rect">
            <a:avLst/>
          </a:prstGeom>
          <a:noFill/>
          <a:extLst>
            <a:ext uri="{909E8E84-426E-40DD-AFC4-6F175D3DCCD1}">
              <a14:hiddenFill xmlns:a14="http://schemas.microsoft.com/office/drawing/2010/main">
                <a:solidFill>
                  <a:srgbClr val="FFFFFF"/>
                </a:solidFill>
              </a14:hiddenFill>
            </a:ext>
          </a:extLst>
        </p:spPr>
      </p:pic>
      <p:sp>
        <p:nvSpPr>
          <p:cNvPr id="114" name="楕円 113">
            <a:extLst>
              <a:ext uri="{FF2B5EF4-FFF2-40B4-BE49-F238E27FC236}">
                <a16:creationId xmlns:a16="http://schemas.microsoft.com/office/drawing/2014/main" id="{43787C69-82B3-48E1-8824-ED61567ED7E4}"/>
              </a:ext>
            </a:extLst>
          </p:cNvPr>
          <p:cNvSpPr/>
          <p:nvPr/>
        </p:nvSpPr>
        <p:spPr>
          <a:xfrm>
            <a:off x="6208714" y="5487235"/>
            <a:ext cx="977146" cy="472685"/>
          </a:xfrm>
          <a:prstGeom prst="ellipse">
            <a:avLst/>
          </a:prstGeom>
          <a:solidFill>
            <a:schemeClr val="accent6">
              <a:alpha val="80000"/>
            </a:schemeClr>
          </a:solidFill>
          <a:ln w="19050">
            <a:noFill/>
            <a:prstDash val="solid"/>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r>
              <a:rPr kumimoji="1" lang="ja-JP" altLang="en-US" sz="1200" b="1" spc="300" dirty="0"/>
              <a:t>展示会</a:t>
            </a:r>
          </a:p>
        </p:txBody>
      </p:sp>
      <p:pic>
        <p:nvPicPr>
          <p:cNvPr id="115" name="Picture 3">
            <a:extLst>
              <a:ext uri="{FF2B5EF4-FFF2-40B4-BE49-F238E27FC236}">
                <a16:creationId xmlns:a16="http://schemas.microsoft.com/office/drawing/2014/main" id="{C5FCC815-7851-4B25-A247-6B1E1AEB08FC}"/>
              </a:ext>
            </a:extLst>
          </p:cNvPr>
          <p:cNvPicPr>
            <a:picLocks noChangeAspect="1" noChangeArrowheads="1"/>
          </p:cNvPicPr>
          <p:nvPr/>
        </p:nvPicPr>
        <p:blipFill rotWithShape="1">
          <a:blip r:embed="rId13">
            <a:extLst>
              <a:ext uri="{28A0092B-C50C-407E-A947-70E740481C1C}">
                <a14:useLocalDpi xmlns:a14="http://schemas.microsoft.com/office/drawing/2010/main"/>
              </a:ext>
            </a:extLst>
          </a:blip>
          <a:srcRect/>
          <a:stretch/>
        </p:blipFill>
        <p:spPr bwMode="auto">
          <a:xfrm>
            <a:off x="7485130" y="5124770"/>
            <a:ext cx="1893646" cy="1239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6" name="楕円 115">
            <a:extLst>
              <a:ext uri="{FF2B5EF4-FFF2-40B4-BE49-F238E27FC236}">
                <a16:creationId xmlns:a16="http://schemas.microsoft.com/office/drawing/2014/main" id="{E0781D02-2D2C-46E1-9955-21F1544C0BC3}"/>
              </a:ext>
            </a:extLst>
          </p:cNvPr>
          <p:cNvSpPr/>
          <p:nvPr/>
        </p:nvSpPr>
        <p:spPr>
          <a:xfrm>
            <a:off x="8032207" y="4843316"/>
            <a:ext cx="1176981" cy="472685"/>
          </a:xfrm>
          <a:prstGeom prst="ellipse">
            <a:avLst/>
          </a:prstGeom>
          <a:solidFill>
            <a:schemeClr val="accent6">
              <a:alpha val="80000"/>
            </a:schemeClr>
          </a:solidFill>
          <a:ln w="19050">
            <a:noFill/>
            <a:prstDash val="solid"/>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r>
              <a:rPr kumimoji="1" lang="ja-JP" altLang="en-US" sz="1200" b="1" spc="300" dirty="0"/>
              <a:t>セミナー</a:t>
            </a:r>
          </a:p>
        </p:txBody>
      </p:sp>
      <p:pic>
        <p:nvPicPr>
          <p:cNvPr id="51" name="図 50">
            <a:extLst>
              <a:ext uri="{FF2B5EF4-FFF2-40B4-BE49-F238E27FC236}">
                <a16:creationId xmlns:a16="http://schemas.microsoft.com/office/drawing/2014/main" id="{18F9CAD7-12AE-478F-AC95-6238344F4681}"/>
              </a:ext>
            </a:extLst>
          </p:cNvPr>
          <p:cNvPicPr>
            <a:picLocks noChangeAspect="1"/>
          </p:cNvPicPr>
          <p:nvPr/>
        </p:nvPicPr>
        <p:blipFill>
          <a:blip r:embed="rId14"/>
          <a:stretch>
            <a:fillRect/>
          </a:stretch>
        </p:blipFill>
        <p:spPr>
          <a:xfrm>
            <a:off x="4808984" y="2111344"/>
            <a:ext cx="4267570" cy="1749704"/>
          </a:xfrm>
          <a:prstGeom prst="rect">
            <a:avLst/>
          </a:prstGeom>
        </p:spPr>
      </p:pic>
      <p:sp>
        <p:nvSpPr>
          <p:cNvPr id="100" name="吹き出し: 角を丸めた四角形 99">
            <a:extLst>
              <a:ext uri="{FF2B5EF4-FFF2-40B4-BE49-F238E27FC236}">
                <a16:creationId xmlns:a16="http://schemas.microsoft.com/office/drawing/2014/main" id="{D218635D-C1B5-40EF-B83C-25ED14AC15AA}"/>
              </a:ext>
            </a:extLst>
          </p:cNvPr>
          <p:cNvSpPr/>
          <p:nvPr/>
        </p:nvSpPr>
        <p:spPr>
          <a:xfrm>
            <a:off x="4449453" y="2492896"/>
            <a:ext cx="2760874" cy="1296359"/>
          </a:xfrm>
          <a:prstGeom prst="wedgeRoundRectCallout">
            <a:avLst>
              <a:gd name="adj1" fmla="val 59396"/>
              <a:gd name="adj2" fmla="val -20961"/>
              <a:gd name="adj3" fmla="val 16667"/>
            </a:avLst>
          </a:prstGeom>
          <a:solidFill>
            <a:srgbClr val="00B050">
              <a:alpha val="80000"/>
            </a:srgbClr>
          </a:solidFill>
          <a:ln w="19050">
            <a:noFill/>
            <a:prstDash val="solid"/>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spAutoFit/>
          </a:bodyPr>
          <a:lstStyle/>
          <a:p>
            <a:pPr>
              <a:lnSpc>
                <a:spcPct val="150000"/>
              </a:lnSpc>
            </a:pPr>
            <a:r>
              <a:rPr kumimoji="1" lang="ja-JP" altLang="en-US" sz="1100" b="1" dirty="0">
                <a:solidFill>
                  <a:schemeClr val="bg1"/>
                </a:solidFill>
              </a:rPr>
              <a:t>標準レポート項目</a:t>
            </a:r>
            <a:endParaRPr kumimoji="1" lang="en-US" altLang="ja-JP" sz="1100" b="1" dirty="0">
              <a:solidFill>
                <a:schemeClr val="bg1"/>
              </a:solidFill>
            </a:endParaRPr>
          </a:p>
          <a:p>
            <a:pPr marL="171450" indent="-171450">
              <a:lnSpc>
                <a:spcPct val="150000"/>
              </a:lnSpc>
              <a:buFont typeface="Arial" panose="020B0604020202020204" pitchFamily="34" charset="0"/>
              <a:buChar char="•"/>
            </a:pPr>
            <a:r>
              <a:rPr kumimoji="1" lang="ja-JP" altLang="en-US" sz="1100" b="1" dirty="0">
                <a:solidFill>
                  <a:schemeClr val="bg1"/>
                </a:solidFill>
              </a:rPr>
              <a:t>ＰＶ／</a:t>
            </a:r>
            <a:r>
              <a:rPr kumimoji="1" lang="en-US" altLang="ja-JP" sz="1100" b="1" dirty="0">
                <a:solidFill>
                  <a:schemeClr val="bg1"/>
                </a:solidFill>
              </a:rPr>
              <a:t>U</a:t>
            </a:r>
            <a:r>
              <a:rPr kumimoji="1" lang="ja-JP" altLang="en-US" sz="1100" b="1" dirty="0">
                <a:solidFill>
                  <a:schemeClr val="bg1"/>
                </a:solidFill>
              </a:rPr>
              <a:t>Ｂ／滞在時間</a:t>
            </a:r>
            <a:endParaRPr kumimoji="1" lang="en-US" altLang="ja-JP" sz="1100" b="1" dirty="0">
              <a:solidFill>
                <a:schemeClr val="bg1"/>
              </a:solidFill>
            </a:endParaRPr>
          </a:p>
          <a:p>
            <a:pPr marL="171450" indent="-171450">
              <a:lnSpc>
                <a:spcPct val="150000"/>
              </a:lnSpc>
              <a:buFont typeface="Arial" panose="020B0604020202020204" pitchFamily="34" charset="0"/>
              <a:buChar char="•"/>
            </a:pPr>
            <a:r>
              <a:rPr kumimoji="1" lang="ja-JP" altLang="en-US" sz="1100" b="1" dirty="0">
                <a:solidFill>
                  <a:schemeClr val="bg1"/>
                </a:solidFill>
              </a:rPr>
              <a:t>広告誘導枠／サイト内クリック数</a:t>
            </a:r>
            <a:endParaRPr kumimoji="1" lang="en-US" altLang="ja-JP" sz="1100" b="1" dirty="0">
              <a:solidFill>
                <a:schemeClr val="bg1"/>
              </a:solidFill>
            </a:endParaRPr>
          </a:p>
          <a:p>
            <a:pPr>
              <a:lnSpc>
                <a:spcPct val="150000"/>
              </a:lnSpc>
            </a:pPr>
            <a:endParaRPr kumimoji="1" lang="en-US" altLang="ja-JP" sz="1100" b="1" dirty="0">
              <a:solidFill>
                <a:schemeClr val="bg1"/>
              </a:solidFill>
            </a:endParaRPr>
          </a:p>
        </p:txBody>
      </p:sp>
      <p:sp>
        <p:nvSpPr>
          <p:cNvPr id="52" name="四角形: 角を丸くする 51">
            <a:extLst>
              <a:ext uri="{FF2B5EF4-FFF2-40B4-BE49-F238E27FC236}">
                <a16:creationId xmlns:a16="http://schemas.microsoft.com/office/drawing/2014/main" id="{DA999E2F-75DF-44B4-926E-216079968111}"/>
              </a:ext>
            </a:extLst>
          </p:cNvPr>
          <p:cNvSpPr/>
          <p:nvPr/>
        </p:nvSpPr>
        <p:spPr>
          <a:xfrm>
            <a:off x="4322945" y="3879010"/>
            <a:ext cx="5282688" cy="255261"/>
          </a:xfrm>
          <a:prstGeom prst="roundRect">
            <a:avLst/>
          </a:prstGeom>
          <a:solidFill>
            <a:schemeClr val="bg1"/>
          </a:solidFill>
          <a:ln w="1905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t" anchorCtr="0" forceAA="0" compatLnSpc="1">
            <a:prstTxWarp prst="textNoShape">
              <a:avLst/>
            </a:prstTxWarp>
            <a:spAutoFit/>
          </a:bodyPr>
          <a:lstStyle/>
          <a:p>
            <a:pPr>
              <a:lnSpc>
                <a:spcPct val="150000"/>
              </a:lnSpc>
            </a:pPr>
            <a:r>
              <a:rPr kumimoji="1" lang="ja-JP" altLang="en-US" sz="900" dirty="0">
                <a:solidFill>
                  <a:schemeClr val="tx1"/>
                </a:solidFill>
              </a:rPr>
              <a:t>オプションでタイアップページ閲覧者の属性レポートも可能（性別、年代、年収、地域、</a:t>
            </a:r>
            <a:r>
              <a:rPr kumimoji="1" lang="en-US" altLang="ja-JP" sz="900" dirty="0" err="1">
                <a:solidFill>
                  <a:schemeClr val="tx1"/>
                </a:solidFill>
              </a:rPr>
              <a:t>etc</a:t>
            </a:r>
            <a:r>
              <a:rPr kumimoji="1" lang="en-US" altLang="ja-JP" sz="900" dirty="0">
                <a:solidFill>
                  <a:schemeClr val="tx1"/>
                </a:solidFill>
              </a:rPr>
              <a:t>…</a:t>
            </a:r>
            <a:r>
              <a:rPr kumimoji="1" lang="ja-JP" altLang="en-US" sz="900" dirty="0">
                <a:solidFill>
                  <a:schemeClr val="tx1"/>
                </a:solidFill>
              </a:rPr>
              <a:t>）</a:t>
            </a:r>
            <a:endParaRPr kumimoji="1" lang="en-US" altLang="ja-JP" sz="900" dirty="0">
              <a:solidFill>
                <a:schemeClr val="tx1"/>
              </a:solidFill>
            </a:endParaRPr>
          </a:p>
        </p:txBody>
      </p:sp>
    </p:spTree>
    <p:extLst>
      <p:ext uri="{BB962C8B-B14F-4D97-AF65-F5344CB8AC3E}">
        <p14:creationId xmlns:p14="http://schemas.microsoft.com/office/powerpoint/2010/main" val="38173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 name="表 75">
            <a:extLst>
              <a:ext uri="{FF2B5EF4-FFF2-40B4-BE49-F238E27FC236}">
                <a16:creationId xmlns:a16="http://schemas.microsoft.com/office/drawing/2014/main" id="{1DCE99CE-4977-4640-B35F-2AE3BA0660A3}"/>
              </a:ext>
            </a:extLst>
          </p:cNvPr>
          <p:cNvGraphicFramePr>
            <a:graphicFrameLocks noGrp="1"/>
          </p:cNvGraphicFramePr>
          <p:nvPr>
            <p:extLst>
              <p:ext uri="{D42A27DB-BD31-4B8C-83A1-F6EECF244321}">
                <p14:modId xmlns:p14="http://schemas.microsoft.com/office/powerpoint/2010/main" val="3187984828"/>
              </p:ext>
            </p:extLst>
          </p:nvPr>
        </p:nvGraphicFramePr>
        <p:xfrm>
          <a:off x="300365" y="4608232"/>
          <a:ext cx="9314160" cy="1989120"/>
        </p:xfrm>
        <a:graphic>
          <a:graphicData uri="http://schemas.openxmlformats.org/drawingml/2006/table">
            <a:tbl>
              <a:tblPr firstRow="1" bandRow="1">
                <a:tableStyleId>{073A0DAA-6AF3-43AB-8588-CEC1D06C72B9}</a:tableStyleId>
              </a:tblPr>
              <a:tblGrid>
                <a:gridCol w="1318599">
                  <a:extLst>
                    <a:ext uri="{9D8B030D-6E8A-4147-A177-3AD203B41FA5}">
                      <a16:colId xmlns:a16="http://schemas.microsoft.com/office/drawing/2014/main" val="1082988768"/>
                    </a:ext>
                  </a:extLst>
                </a:gridCol>
                <a:gridCol w="584011">
                  <a:extLst>
                    <a:ext uri="{9D8B030D-6E8A-4147-A177-3AD203B41FA5}">
                      <a16:colId xmlns:a16="http://schemas.microsoft.com/office/drawing/2014/main" val="1646838893"/>
                    </a:ext>
                  </a:extLst>
                </a:gridCol>
                <a:gridCol w="1911059">
                  <a:extLst>
                    <a:ext uri="{9D8B030D-6E8A-4147-A177-3AD203B41FA5}">
                      <a16:colId xmlns:a16="http://schemas.microsoft.com/office/drawing/2014/main" val="2546469636"/>
                    </a:ext>
                  </a:extLst>
                </a:gridCol>
                <a:gridCol w="2014860">
                  <a:extLst>
                    <a:ext uri="{9D8B030D-6E8A-4147-A177-3AD203B41FA5}">
                      <a16:colId xmlns:a16="http://schemas.microsoft.com/office/drawing/2014/main" val="345104662"/>
                    </a:ext>
                  </a:extLst>
                </a:gridCol>
                <a:gridCol w="3485631">
                  <a:extLst>
                    <a:ext uri="{9D8B030D-6E8A-4147-A177-3AD203B41FA5}">
                      <a16:colId xmlns:a16="http://schemas.microsoft.com/office/drawing/2014/main" val="414447059"/>
                    </a:ext>
                  </a:extLst>
                </a:gridCol>
              </a:tblGrid>
              <a:tr h="159834">
                <a:tc>
                  <a:txBody>
                    <a:bodyPr/>
                    <a:lstStyle/>
                    <a:p>
                      <a:r>
                        <a:rPr kumimoji="1" lang="ja-JP" altLang="en-US" sz="800" dirty="0"/>
                        <a:t>誘導枠</a:t>
                      </a:r>
                    </a:p>
                  </a:txBody>
                  <a:tcPr marL="72000" marR="72000" marT="36000" marB="36000"/>
                </a:tc>
                <a:tc>
                  <a:txBody>
                    <a:bodyPr/>
                    <a:lstStyle/>
                    <a:p>
                      <a:r>
                        <a:rPr kumimoji="1" lang="ja-JP" altLang="en-US" sz="800" dirty="0"/>
                        <a:t>デバイス</a:t>
                      </a:r>
                    </a:p>
                  </a:txBody>
                  <a:tcPr marL="72000" marR="72000" marT="36000" marB="36000"/>
                </a:tc>
                <a:tc>
                  <a:txBody>
                    <a:bodyPr/>
                    <a:lstStyle/>
                    <a:p>
                      <a:r>
                        <a:rPr kumimoji="1" lang="ja-JP" altLang="en-US" sz="800" dirty="0"/>
                        <a:t>掲載箇所</a:t>
                      </a:r>
                    </a:p>
                  </a:txBody>
                  <a:tcPr marL="72000" marR="72000" marT="36000" marB="36000"/>
                </a:tc>
                <a:tc>
                  <a:txBody>
                    <a:bodyPr/>
                    <a:lstStyle/>
                    <a:p>
                      <a:r>
                        <a:rPr kumimoji="1" lang="ja-JP" altLang="en-US" sz="800" dirty="0"/>
                        <a:t>掲載期間・回数等</a:t>
                      </a:r>
                    </a:p>
                  </a:txBody>
                  <a:tcPr marL="72000" marR="72000" marT="36000" marB="36000"/>
                </a:tc>
                <a:tc>
                  <a:txBody>
                    <a:bodyPr/>
                    <a:lstStyle/>
                    <a:p>
                      <a:r>
                        <a:rPr kumimoji="1" lang="ja-JP" altLang="en-US" sz="800" dirty="0"/>
                        <a:t>広告入稿サイズ</a:t>
                      </a:r>
                    </a:p>
                  </a:txBody>
                  <a:tcPr marL="72000" marR="72000" marT="36000" marB="36000"/>
                </a:tc>
                <a:extLst>
                  <a:ext uri="{0D108BD9-81ED-4DB2-BD59-A6C34878D82A}">
                    <a16:rowId xmlns:a16="http://schemas.microsoft.com/office/drawing/2014/main" val="110396859"/>
                  </a:ext>
                </a:extLst>
              </a:tr>
              <a:tr h="159834">
                <a:tc>
                  <a:txBody>
                    <a:bodyPr/>
                    <a:lstStyle/>
                    <a:p>
                      <a:r>
                        <a:rPr kumimoji="1" lang="ja-JP" altLang="en-US" sz="800" dirty="0"/>
                        <a:t>①新着記事</a:t>
                      </a:r>
                    </a:p>
                  </a:txBody>
                  <a:tcPr marL="72000" marR="72000" marT="36000" marB="36000"/>
                </a:tc>
                <a:tc>
                  <a:txBody>
                    <a:bodyPr/>
                    <a:lstStyle/>
                    <a:p>
                      <a:r>
                        <a:rPr kumimoji="1" lang="en-US" altLang="ja-JP" sz="800" dirty="0"/>
                        <a:t>PC/SP</a:t>
                      </a:r>
                      <a:endParaRPr kumimoji="1" lang="ja-JP" altLang="en-US" sz="800" dirty="0"/>
                    </a:p>
                  </a:txBody>
                  <a:tcPr marL="72000" marR="72000" marT="36000" marB="36000"/>
                </a:tc>
                <a:tc>
                  <a:txBody>
                    <a:bodyPr/>
                    <a:lstStyle/>
                    <a:p>
                      <a:r>
                        <a:rPr kumimoji="1" lang="en-US" altLang="ja-JP" sz="800" dirty="0"/>
                        <a:t>TOP</a:t>
                      </a:r>
                      <a:r>
                        <a:rPr kumimoji="1" lang="ja-JP" altLang="en-US" sz="800" dirty="0"/>
                        <a:t>ページ及び各種新着フィード</a:t>
                      </a:r>
                    </a:p>
                  </a:txBody>
                  <a:tcPr marL="72000" marR="72000" marT="36000" marB="36000"/>
                </a:tc>
                <a:tc>
                  <a:txBody>
                    <a:bodyPr/>
                    <a:lstStyle/>
                    <a:p>
                      <a:r>
                        <a:rPr kumimoji="1" lang="ja-JP" altLang="en-US" sz="800" dirty="0"/>
                        <a:t>記事配信ごとに</a:t>
                      </a:r>
                      <a:r>
                        <a:rPr kumimoji="1" lang="en-US" altLang="ja-JP" sz="800" dirty="0"/>
                        <a:t>1</a:t>
                      </a:r>
                      <a:r>
                        <a:rPr kumimoji="1" lang="ja-JP" altLang="en-US" sz="800" dirty="0"/>
                        <a:t>回</a:t>
                      </a:r>
                    </a:p>
                  </a:txBody>
                  <a:tcPr marL="72000" marR="72000" marT="36000" marB="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a:t>―</a:t>
                      </a:r>
                      <a:endParaRPr kumimoji="1" lang="ja-JP" altLang="en-US" sz="800" dirty="0"/>
                    </a:p>
                  </a:txBody>
                  <a:tcPr marL="72000" marR="72000" marT="36000" marB="36000"/>
                </a:tc>
                <a:extLst>
                  <a:ext uri="{0D108BD9-81ED-4DB2-BD59-A6C34878D82A}">
                    <a16:rowId xmlns:a16="http://schemas.microsoft.com/office/drawing/2014/main" val="2381859651"/>
                  </a:ext>
                </a:extLst>
              </a:tr>
              <a:tr h="159834">
                <a:tc>
                  <a:txBody>
                    <a:bodyPr/>
                    <a:lstStyle/>
                    <a:p>
                      <a:r>
                        <a:rPr kumimoji="1" lang="ja-JP" altLang="en-US" sz="800" dirty="0"/>
                        <a:t>②</a:t>
                      </a:r>
                      <a:r>
                        <a:rPr kumimoji="1" lang="en-US" altLang="ja-JP" sz="800" dirty="0"/>
                        <a:t>DUAL Selection</a:t>
                      </a:r>
                      <a:endParaRPr kumimoji="1" lang="ja-JP" altLang="en-US" sz="800" dirty="0"/>
                    </a:p>
                  </a:txBody>
                  <a:tcPr marL="72000" marR="72000" marT="36000" marB="36000"/>
                </a:tc>
                <a:tc>
                  <a:txBody>
                    <a:bodyPr/>
                    <a:lstStyle/>
                    <a:p>
                      <a:r>
                        <a:rPr kumimoji="1" lang="en-US" altLang="ja-JP" sz="800" dirty="0"/>
                        <a:t>PC/SP</a:t>
                      </a:r>
                      <a:endParaRPr kumimoji="1" lang="ja-JP" altLang="en-US" sz="800" dirty="0"/>
                    </a:p>
                  </a:txBody>
                  <a:tcPr marL="72000" marR="72000" marT="36000" marB="36000"/>
                </a:tc>
                <a:tc>
                  <a:txBody>
                    <a:bodyPr/>
                    <a:lstStyle/>
                    <a:p>
                      <a:r>
                        <a:rPr kumimoji="1" lang="ja-JP" altLang="en-US" sz="800" dirty="0"/>
                        <a:t>一部ページを除く全ページ</a:t>
                      </a:r>
                    </a:p>
                  </a:txBody>
                  <a:tcPr marL="72000" marR="72000" marT="36000" marB="36000"/>
                </a:tc>
                <a:tc>
                  <a:txBody>
                    <a:bodyPr/>
                    <a:lstStyle/>
                    <a:p>
                      <a:r>
                        <a:rPr kumimoji="1" lang="ja-JP" altLang="en-US" sz="800" dirty="0"/>
                        <a:t>スポンサード期間中ローテーション表示</a:t>
                      </a:r>
                    </a:p>
                  </a:txBody>
                  <a:tcPr marL="72000" marR="72000" marT="36000" marB="36000"/>
                </a:tc>
                <a:tc>
                  <a:txBody>
                    <a:bodyPr/>
                    <a:lstStyle/>
                    <a:p>
                      <a:r>
                        <a:rPr kumimoji="1" lang="en-US" altLang="ja-JP" sz="800" dirty="0"/>
                        <a:t>【</a:t>
                      </a:r>
                      <a:r>
                        <a:rPr kumimoji="1" lang="ja-JP" altLang="en-US" sz="800" dirty="0"/>
                        <a:t>画像</a:t>
                      </a:r>
                      <a:r>
                        <a:rPr kumimoji="1" lang="en-US" altLang="ja-JP" sz="800" dirty="0"/>
                        <a:t>】</a:t>
                      </a:r>
                      <a:r>
                        <a:rPr kumimoji="1" lang="ja-JP" altLang="en-US" sz="800" dirty="0"/>
                        <a:t>左右</a:t>
                      </a:r>
                      <a:r>
                        <a:rPr kumimoji="1" lang="en-US" altLang="ja-JP" sz="800" dirty="0"/>
                        <a:t>240×</a:t>
                      </a:r>
                      <a:r>
                        <a:rPr kumimoji="1" lang="ja-JP" altLang="en-US" sz="800" dirty="0"/>
                        <a:t>天地</a:t>
                      </a:r>
                      <a:r>
                        <a:rPr kumimoji="1" lang="en-US" altLang="ja-JP" sz="800" dirty="0"/>
                        <a:t>180</a:t>
                      </a:r>
                      <a:r>
                        <a:rPr kumimoji="1" lang="ja-JP" altLang="en-US" sz="800" dirty="0"/>
                        <a:t>ピクセル（</a:t>
                      </a:r>
                      <a:r>
                        <a:rPr kumimoji="1" lang="en-US" altLang="ja-JP" sz="800" dirty="0"/>
                        <a:t>50KB</a:t>
                      </a:r>
                      <a:r>
                        <a:rPr kumimoji="1" lang="ja-JP" altLang="en-US" sz="800" dirty="0"/>
                        <a:t>以内）</a:t>
                      </a:r>
                      <a:r>
                        <a:rPr kumimoji="1" lang="en-US" altLang="ja-JP" sz="800" dirty="0"/>
                        <a:t>※</a:t>
                      </a:r>
                      <a:r>
                        <a:rPr kumimoji="1" lang="ja-JP" altLang="en-US" sz="800" dirty="0"/>
                        <a:t>文字要素の記載不可</a:t>
                      </a:r>
                    </a:p>
                    <a:p>
                      <a:r>
                        <a:rPr kumimoji="1" lang="en-US" altLang="ja-JP" sz="800" dirty="0"/>
                        <a:t>【</a:t>
                      </a:r>
                      <a:r>
                        <a:rPr kumimoji="1" lang="ja-JP" altLang="en-US" sz="800" dirty="0"/>
                        <a:t>テキスト</a:t>
                      </a:r>
                      <a:r>
                        <a:rPr kumimoji="1" lang="en-US" altLang="ja-JP" sz="800" dirty="0"/>
                        <a:t>】</a:t>
                      </a:r>
                      <a:r>
                        <a:rPr kumimoji="1" lang="ja-JP" altLang="en-US" sz="800" dirty="0"/>
                        <a:t>全半角問わず</a:t>
                      </a:r>
                      <a:r>
                        <a:rPr kumimoji="1" lang="en-US" altLang="ja-JP" sz="800" dirty="0"/>
                        <a:t>28</a:t>
                      </a:r>
                      <a:r>
                        <a:rPr kumimoji="1" lang="ja-JP" altLang="en-US" sz="800" dirty="0"/>
                        <a:t>文字以内（改行指定不可）</a:t>
                      </a:r>
                    </a:p>
                    <a:p>
                      <a:r>
                        <a:rPr kumimoji="1" lang="en-US" altLang="ja-JP" sz="800" dirty="0"/>
                        <a:t>【</a:t>
                      </a:r>
                      <a:r>
                        <a:rPr kumimoji="1" lang="ja-JP" altLang="en-US" sz="800" dirty="0"/>
                        <a:t>広告主名</a:t>
                      </a:r>
                      <a:r>
                        <a:rPr kumimoji="1" lang="en-US" altLang="ja-JP" sz="800" dirty="0"/>
                        <a:t>】</a:t>
                      </a:r>
                      <a:endParaRPr kumimoji="1" lang="ja-JP" altLang="en-US" sz="800" dirty="0"/>
                    </a:p>
                  </a:txBody>
                  <a:tcPr marL="72000" marR="72000" marT="36000" marB="36000"/>
                </a:tc>
                <a:extLst>
                  <a:ext uri="{0D108BD9-81ED-4DB2-BD59-A6C34878D82A}">
                    <a16:rowId xmlns:a16="http://schemas.microsoft.com/office/drawing/2014/main" val="1698493837"/>
                  </a:ext>
                </a:extLst>
              </a:tr>
              <a:tr h="159834">
                <a:tc>
                  <a:txBody>
                    <a:bodyPr/>
                    <a:lstStyle/>
                    <a:p>
                      <a:r>
                        <a:rPr kumimoji="1" lang="ja-JP" altLang="en-US" sz="800" dirty="0"/>
                        <a:t>③レクタングル</a:t>
                      </a:r>
                      <a:endParaRPr kumimoji="1" lang="en-US" altLang="ja-JP" sz="800" dirty="0"/>
                    </a:p>
                  </a:txBody>
                  <a:tcPr marL="72000" marR="72000" marT="36000" marB="36000"/>
                </a:tc>
                <a:tc>
                  <a:txBody>
                    <a:bodyPr/>
                    <a:lstStyle/>
                    <a:p>
                      <a:r>
                        <a:rPr kumimoji="1" lang="en-US" altLang="ja-JP" sz="800" dirty="0"/>
                        <a:t>PC/SP</a:t>
                      </a:r>
                      <a:endParaRPr kumimoji="1" lang="ja-JP" altLang="en-US" sz="800" dirty="0"/>
                    </a:p>
                  </a:txBody>
                  <a:tcPr marL="72000" marR="72000" marT="36000" marB="36000"/>
                </a:tc>
                <a:tc>
                  <a:txBody>
                    <a:bodyPr/>
                    <a:lstStyle/>
                    <a:p>
                      <a:r>
                        <a:rPr kumimoji="1" lang="ja-JP" altLang="en-US" sz="800" dirty="0"/>
                        <a:t>一部ページを除く全ページ</a:t>
                      </a:r>
                    </a:p>
                  </a:txBody>
                  <a:tcPr marL="72000" marR="72000" marT="36000" marB="36000"/>
                </a:tc>
                <a:tc>
                  <a:txBody>
                    <a:bodyPr/>
                    <a:lstStyle/>
                    <a:p>
                      <a:r>
                        <a:rPr kumimoji="1" lang="ja-JP" altLang="en-US" sz="800" dirty="0"/>
                        <a:t>スポンサード期間中ローテーション表示</a:t>
                      </a:r>
                    </a:p>
                  </a:txBody>
                  <a:tcPr marL="72000" marR="72000" marT="36000" marB="36000"/>
                </a:tc>
                <a:tc>
                  <a:txBody>
                    <a:bodyPr/>
                    <a:lstStyle/>
                    <a:p>
                      <a:r>
                        <a:rPr kumimoji="1" lang="ja-JP" altLang="en-US" sz="800" dirty="0"/>
                        <a:t>左右</a:t>
                      </a:r>
                      <a:r>
                        <a:rPr kumimoji="1" lang="en-US" altLang="ja-JP" sz="800" dirty="0"/>
                        <a:t>300×</a:t>
                      </a:r>
                      <a:r>
                        <a:rPr kumimoji="1" lang="ja-JP" altLang="en-US" sz="800" dirty="0"/>
                        <a:t>天地</a:t>
                      </a:r>
                      <a:r>
                        <a:rPr kumimoji="1" lang="en-US" altLang="ja-JP" sz="800" dirty="0"/>
                        <a:t>250</a:t>
                      </a:r>
                      <a:r>
                        <a:rPr kumimoji="1" lang="ja-JP" altLang="en-US" sz="800" dirty="0"/>
                        <a:t>ピクセル（</a:t>
                      </a:r>
                      <a:r>
                        <a:rPr kumimoji="1" lang="en-US" altLang="ja-JP" sz="800" dirty="0"/>
                        <a:t>150KB</a:t>
                      </a:r>
                      <a:r>
                        <a:rPr kumimoji="1" lang="ja-JP" altLang="en-US" sz="800" dirty="0"/>
                        <a:t>以内）</a:t>
                      </a:r>
                    </a:p>
                  </a:txBody>
                  <a:tcPr marL="72000" marR="72000" marT="36000" marB="36000"/>
                </a:tc>
                <a:extLst>
                  <a:ext uri="{0D108BD9-81ED-4DB2-BD59-A6C34878D82A}">
                    <a16:rowId xmlns:a16="http://schemas.microsoft.com/office/drawing/2014/main" val="3106251984"/>
                  </a:ext>
                </a:extLst>
              </a:tr>
              <a:tr h="159834">
                <a:tc>
                  <a:txBody>
                    <a:bodyPr/>
                    <a:lstStyle/>
                    <a:p>
                      <a:r>
                        <a:rPr kumimoji="1" lang="ja-JP" altLang="en-US" sz="800" dirty="0"/>
                        <a:t>④インフィード</a:t>
                      </a:r>
                      <a:endParaRPr kumimoji="1" lang="en-US" altLang="ja-JP" sz="800" dirty="0"/>
                    </a:p>
                  </a:txBody>
                  <a:tcPr marL="72000" marR="72000" marT="36000" marB="36000"/>
                </a:tc>
                <a:tc>
                  <a:txBody>
                    <a:bodyPr/>
                    <a:lstStyle/>
                    <a:p>
                      <a:r>
                        <a:rPr kumimoji="1" lang="en-US" altLang="ja-JP" sz="800" dirty="0"/>
                        <a:t>PC/SP</a:t>
                      </a:r>
                      <a:endParaRPr kumimoji="1" lang="ja-JP" altLang="en-US" sz="800" dirty="0"/>
                    </a:p>
                  </a:txBody>
                  <a:tcPr marL="72000" marR="72000" marT="36000" marB="36000"/>
                </a:tc>
                <a:tc>
                  <a:txBody>
                    <a:bodyPr/>
                    <a:lstStyle/>
                    <a:p>
                      <a:r>
                        <a:rPr kumimoji="1" lang="ja-JP" altLang="en-US" sz="800" dirty="0"/>
                        <a:t>一部ページを除く全ページ</a:t>
                      </a:r>
                    </a:p>
                  </a:txBody>
                  <a:tcPr marL="72000" marR="72000" marT="36000" marB="36000"/>
                </a:tc>
                <a:tc>
                  <a:txBody>
                    <a:bodyPr/>
                    <a:lstStyle/>
                    <a:p>
                      <a:r>
                        <a:rPr kumimoji="1" lang="ja-JP" altLang="en-US" sz="800" dirty="0"/>
                        <a:t>スポンサード期間中ローテーション表示</a:t>
                      </a:r>
                    </a:p>
                  </a:txBody>
                  <a:tcPr marL="72000" marR="72000" marT="36000" marB="36000"/>
                </a:tc>
                <a:tc>
                  <a:txBody>
                    <a:bodyPr/>
                    <a:lstStyle/>
                    <a:p>
                      <a:r>
                        <a:rPr kumimoji="1" lang="ja-JP" altLang="en-US" sz="800" dirty="0"/>
                        <a:t>②と同様</a:t>
                      </a:r>
                    </a:p>
                  </a:txBody>
                  <a:tcPr marL="72000" marR="72000" marT="36000" marB="36000"/>
                </a:tc>
                <a:extLst>
                  <a:ext uri="{0D108BD9-81ED-4DB2-BD59-A6C34878D82A}">
                    <a16:rowId xmlns:a16="http://schemas.microsoft.com/office/drawing/2014/main" val="2752478331"/>
                  </a:ext>
                </a:extLst>
              </a:tr>
              <a:tr h="159834">
                <a:tc>
                  <a:txBody>
                    <a:bodyPr/>
                    <a:lstStyle/>
                    <a:p>
                      <a:r>
                        <a:rPr kumimoji="1" lang="ja-JP" altLang="en-US" sz="800" dirty="0"/>
                        <a:t>⑤テキストアド</a:t>
                      </a:r>
                      <a:endParaRPr kumimoji="1" lang="en-US" altLang="ja-JP" sz="800" dirty="0"/>
                    </a:p>
                  </a:txBody>
                  <a:tcPr marL="72000" marR="72000" marT="36000" marB="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a:t>PC/SP</a:t>
                      </a:r>
                      <a:endParaRPr kumimoji="1" lang="ja-JP" altLang="en-US" sz="800" dirty="0"/>
                    </a:p>
                  </a:txBody>
                  <a:tcPr marL="72000" marR="72000" marT="36000" marB="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t>一部ページを除く全ページ</a:t>
                      </a:r>
                    </a:p>
                  </a:txBody>
                  <a:tcPr marL="72000" marR="72000" marT="36000" marB="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t>スポンサード期間中ローテーション表示</a:t>
                      </a:r>
                    </a:p>
                  </a:txBody>
                  <a:tcPr marL="72000" marR="72000" marT="36000" marB="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t>全半角問わず</a:t>
                      </a:r>
                      <a:r>
                        <a:rPr kumimoji="1" lang="en-US" altLang="ja-JP" sz="800" dirty="0"/>
                        <a:t>30</a:t>
                      </a:r>
                      <a:r>
                        <a:rPr kumimoji="1" lang="ja-JP" altLang="en-US" sz="800" dirty="0"/>
                        <a:t>文字以内</a:t>
                      </a:r>
                    </a:p>
                  </a:txBody>
                  <a:tcPr marL="72000" marR="72000" marT="36000" marB="36000"/>
                </a:tc>
                <a:extLst>
                  <a:ext uri="{0D108BD9-81ED-4DB2-BD59-A6C34878D82A}">
                    <a16:rowId xmlns:a16="http://schemas.microsoft.com/office/drawing/2014/main" val="2497147906"/>
                  </a:ext>
                </a:extLst>
              </a:tr>
              <a:tr h="159834">
                <a:tc>
                  <a:txBody>
                    <a:bodyPr/>
                    <a:lstStyle/>
                    <a:p>
                      <a:r>
                        <a:rPr kumimoji="1" lang="ja-JP" altLang="en-US" sz="800" dirty="0"/>
                        <a:t>⑥メールマガジン</a:t>
                      </a:r>
                      <a:r>
                        <a:rPr kumimoji="1" lang="en-US" altLang="ja-JP" sz="800" dirty="0"/>
                        <a:t>(HTML)</a:t>
                      </a:r>
                    </a:p>
                  </a:txBody>
                  <a:tcPr marL="72000" marR="72000" marT="36000" marB="36000"/>
                </a:tc>
                <a:tc>
                  <a:txBody>
                    <a:bodyPr/>
                    <a:lstStyle/>
                    <a:p>
                      <a:r>
                        <a:rPr kumimoji="1" lang="en-US" altLang="ja-JP" sz="800" dirty="0"/>
                        <a:t>―</a:t>
                      </a:r>
                      <a:endParaRPr kumimoji="1" lang="ja-JP" altLang="en-US" sz="800" dirty="0"/>
                    </a:p>
                  </a:txBody>
                  <a:tcPr marL="72000" marR="72000" marT="36000" marB="36000"/>
                </a:tc>
                <a:tc>
                  <a:txBody>
                    <a:bodyPr/>
                    <a:lstStyle/>
                    <a:p>
                      <a:r>
                        <a:rPr kumimoji="1" lang="ja-JP" altLang="en-US" sz="800" dirty="0"/>
                        <a:t>メールマガジン内インフィード</a:t>
                      </a:r>
                    </a:p>
                  </a:txBody>
                  <a:tcPr marL="72000" marR="72000" marT="36000" marB="36000"/>
                </a:tc>
                <a:tc>
                  <a:txBody>
                    <a:bodyPr/>
                    <a:lstStyle/>
                    <a:p>
                      <a:r>
                        <a:rPr kumimoji="1" lang="ja-JP" altLang="en-US" sz="800" dirty="0"/>
                        <a:t>スポンサード期間中</a:t>
                      </a:r>
                      <a:r>
                        <a:rPr kumimoji="1" lang="en-US" altLang="ja-JP" sz="800" dirty="0"/>
                        <a:t>4</a:t>
                      </a:r>
                      <a:r>
                        <a:rPr kumimoji="1" lang="ja-JP" altLang="en-US" sz="800" dirty="0"/>
                        <a:t>回</a:t>
                      </a:r>
                    </a:p>
                  </a:txBody>
                  <a:tcPr marL="72000" marR="72000" marT="36000" marB="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t>②と同様</a:t>
                      </a:r>
                    </a:p>
                  </a:txBody>
                  <a:tcPr marL="72000" marR="72000" marT="36000" marB="36000"/>
                </a:tc>
                <a:extLst>
                  <a:ext uri="{0D108BD9-81ED-4DB2-BD59-A6C34878D82A}">
                    <a16:rowId xmlns:a16="http://schemas.microsoft.com/office/drawing/2014/main" val="2794297923"/>
                  </a:ext>
                </a:extLst>
              </a:tr>
              <a:tr h="159834">
                <a:tc>
                  <a:txBody>
                    <a:bodyPr/>
                    <a:lstStyle/>
                    <a:p>
                      <a:r>
                        <a:rPr kumimoji="1" lang="ja-JP" altLang="en-US" sz="800" dirty="0"/>
                        <a:t>⑦</a:t>
                      </a:r>
                      <a:r>
                        <a:rPr kumimoji="1" lang="en-US" altLang="ja-JP" sz="800" dirty="0"/>
                        <a:t>Facebook</a:t>
                      </a:r>
                      <a:r>
                        <a:rPr kumimoji="1" lang="ja-JP" altLang="en-US" sz="800" dirty="0"/>
                        <a:t>投稿</a:t>
                      </a:r>
                      <a:endParaRPr kumimoji="1" lang="en-US" altLang="ja-JP" sz="800" dirty="0"/>
                    </a:p>
                  </a:txBody>
                  <a:tcPr marL="72000" marR="72000" marT="36000" marB="36000"/>
                </a:tc>
                <a:tc>
                  <a:txBody>
                    <a:bodyPr/>
                    <a:lstStyle/>
                    <a:p>
                      <a:r>
                        <a:rPr kumimoji="1" lang="en-US" altLang="ja-JP" sz="800" dirty="0"/>
                        <a:t>―</a:t>
                      </a:r>
                      <a:endParaRPr kumimoji="1" lang="ja-JP" altLang="en-US" sz="800" dirty="0"/>
                    </a:p>
                  </a:txBody>
                  <a:tcPr marL="72000" marR="72000" marT="36000" marB="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t>日経</a:t>
                      </a:r>
                      <a:r>
                        <a:rPr kumimoji="1" lang="en-US" altLang="ja-JP" sz="800" dirty="0"/>
                        <a:t>DUAL</a:t>
                      </a:r>
                      <a:r>
                        <a:rPr kumimoji="1" lang="ja-JP" altLang="en-US" sz="800" dirty="0"/>
                        <a:t> </a:t>
                      </a:r>
                      <a:r>
                        <a:rPr kumimoji="1" lang="en-US" altLang="ja-JP" sz="800" dirty="0"/>
                        <a:t>Facebook</a:t>
                      </a:r>
                      <a:r>
                        <a:rPr kumimoji="1" lang="ja-JP" altLang="en-US" sz="800" dirty="0"/>
                        <a:t>ページ</a:t>
                      </a:r>
                    </a:p>
                  </a:txBody>
                  <a:tcPr marL="72000" marR="72000" marT="36000" marB="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t>記事配信ごとに</a:t>
                      </a:r>
                      <a:r>
                        <a:rPr kumimoji="1" lang="en-US" altLang="ja-JP" sz="800" dirty="0"/>
                        <a:t>1</a:t>
                      </a:r>
                      <a:r>
                        <a:rPr kumimoji="1" lang="ja-JP" altLang="en-US" sz="800" dirty="0"/>
                        <a:t>回</a:t>
                      </a:r>
                      <a:endParaRPr kumimoji="1" lang="en-US" altLang="ja-JP" sz="800" dirty="0"/>
                    </a:p>
                  </a:txBody>
                  <a:tcPr marL="72000" marR="72000" marT="36000" marB="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a:t>―</a:t>
                      </a:r>
                    </a:p>
                  </a:txBody>
                  <a:tcPr marL="72000" marR="72000" marT="36000" marB="36000"/>
                </a:tc>
                <a:extLst>
                  <a:ext uri="{0D108BD9-81ED-4DB2-BD59-A6C34878D82A}">
                    <a16:rowId xmlns:a16="http://schemas.microsoft.com/office/drawing/2014/main" val="1729997139"/>
                  </a:ext>
                </a:extLst>
              </a:tr>
              <a:tr h="159834">
                <a:tc>
                  <a:txBody>
                    <a:bodyPr/>
                    <a:lstStyle/>
                    <a:p>
                      <a:r>
                        <a:rPr kumimoji="1" lang="ja-JP" altLang="en-US" sz="800" dirty="0"/>
                        <a:t>⑧</a:t>
                      </a:r>
                      <a:r>
                        <a:rPr kumimoji="1" lang="en-US" altLang="ja-JP" sz="800" dirty="0"/>
                        <a:t>Twitter</a:t>
                      </a:r>
                      <a:r>
                        <a:rPr kumimoji="1" lang="ja-JP" altLang="en-US" sz="800" dirty="0"/>
                        <a:t>投稿</a:t>
                      </a:r>
                      <a:endParaRPr kumimoji="1" lang="en-US" altLang="ja-JP" sz="800" dirty="0"/>
                    </a:p>
                  </a:txBody>
                  <a:tcPr marL="72000" marR="72000" marT="36000" marB="36000"/>
                </a:tc>
                <a:tc>
                  <a:txBody>
                    <a:bodyPr/>
                    <a:lstStyle/>
                    <a:p>
                      <a:r>
                        <a:rPr kumimoji="1" lang="en-US" altLang="ja-JP" sz="800" dirty="0"/>
                        <a:t>―</a:t>
                      </a:r>
                      <a:endParaRPr kumimoji="1" lang="ja-JP" altLang="en-US" sz="800" dirty="0"/>
                    </a:p>
                  </a:txBody>
                  <a:tcPr marL="72000" marR="72000" marT="36000" marB="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t>日経</a:t>
                      </a:r>
                      <a:r>
                        <a:rPr kumimoji="1" lang="en-US" altLang="ja-JP" sz="800" dirty="0"/>
                        <a:t>DUAL</a:t>
                      </a:r>
                      <a:r>
                        <a:rPr kumimoji="1" lang="ja-JP" altLang="en-US" sz="800" dirty="0"/>
                        <a:t> </a:t>
                      </a:r>
                      <a:r>
                        <a:rPr kumimoji="1" lang="en-US" altLang="ja-JP" sz="800" dirty="0"/>
                        <a:t>Twitter</a:t>
                      </a:r>
                      <a:r>
                        <a:rPr kumimoji="1" lang="ja-JP" altLang="en-US" sz="800" dirty="0"/>
                        <a:t>アカウントフィード</a:t>
                      </a:r>
                    </a:p>
                  </a:txBody>
                  <a:tcPr marL="72000" marR="72000" marT="36000" marB="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t>記事配信ごとに</a:t>
                      </a:r>
                      <a:r>
                        <a:rPr kumimoji="1" lang="en-US" altLang="ja-JP" sz="800" dirty="0"/>
                        <a:t>1</a:t>
                      </a:r>
                      <a:r>
                        <a:rPr kumimoji="1" lang="ja-JP" altLang="en-US" sz="800" dirty="0"/>
                        <a:t>回</a:t>
                      </a:r>
                      <a:endParaRPr kumimoji="1" lang="en-US" altLang="ja-JP" sz="800" dirty="0"/>
                    </a:p>
                  </a:txBody>
                  <a:tcPr marL="72000" marR="72000" marT="36000" marB="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a:t>―</a:t>
                      </a:r>
                    </a:p>
                  </a:txBody>
                  <a:tcPr marL="72000" marR="72000" marT="36000" marB="36000"/>
                </a:tc>
                <a:extLst>
                  <a:ext uri="{0D108BD9-81ED-4DB2-BD59-A6C34878D82A}">
                    <a16:rowId xmlns:a16="http://schemas.microsoft.com/office/drawing/2014/main" val="1780133277"/>
                  </a:ext>
                </a:extLst>
              </a:tr>
            </a:tbl>
          </a:graphicData>
        </a:graphic>
      </p:graphicFrame>
      <p:grpSp>
        <p:nvGrpSpPr>
          <p:cNvPr id="25" name="グループ化 24">
            <a:extLst>
              <a:ext uri="{FF2B5EF4-FFF2-40B4-BE49-F238E27FC236}">
                <a16:creationId xmlns:a16="http://schemas.microsoft.com/office/drawing/2014/main" id="{7ECF2C5B-28EC-4FA2-BA0D-5E1F45333884}"/>
              </a:ext>
            </a:extLst>
          </p:cNvPr>
          <p:cNvGrpSpPr/>
          <p:nvPr/>
        </p:nvGrpSpPr>
        <p:grpSpPr>
          <a:xfrm>
            <a:off x="4702427" y="1738006"/>
            <a:ext cx="1798105" cy="2092580"/>
            <a:chOff x="4097001" y="2070496"/>
            <a:chExt cx="1798105" cy="2092580"/>
          </a:xfrm>
        </p:grpSpPr>
        <p:sp>
          <p:nvSpPr>
            <p:cNvPr id="13" name="正方形/長方形 12">
              <a:extLst>
                <a:ext uri="{FF2B5EF4-FFF2-40B4-BE49-F238E27FC236}">
                  <a16:creationId xmlns:a16="http://schemas.microsoft.com/office/drawing/2014/main" id="{1D20C52D-B14E-4B53-9EC2-7A093676ED9B}"/>
                </a:ext>
              </a:extLst>
            </p:cNvPr>
            <p:cNvSpPr/>
            <p:nvPr/>
          </p:nvSpPr>
          <p:spPr>
            <a:xfrm>
              <a:off x="4097001" y="2070496"/>
              <a:ext cx="1798105" cy="2092580"/>
            </a:xfrm>
            <a:prstGeom prst="rect">
              <a:avLst/>
            </a:prstGeom>
            <a:solidFill>
              <a:schemeClr val="bg1">
                <a:lumMod val="6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pic>
          <p:nvPicPr>
            <p:cNvPr id="24" name="図 23">
              <a:extLst>
                <a:ext uri="{FF2B5EF4-FFF2-40B4-BE49-F238E27FC236}">
                  <a16:creationId xmlns:a16="http://schemas.microsoft.com/office/drawing/2014/main" id="{99FF0E43-942C-4971-BA31-DD4F5456A16A}"/>
                </a:ext>
              </a:extLst>
            </p:cNvPr>
            <p:cNvPicPr>
              <a:picLocks noChangeAspect="1"/>
            </p:cNvPicPr>
            <p:nvPr/>
          </p:nvPicPr>
          <p:blipFill rotWithShape="1">
            <a:blip r:embed="rId2">
              <a:extLst>
                <a:ext uri="{28A0092B-C50C-407E-A947-70E740481C1C}">
                  <a14:useLocalDpi xmlns:a14="http://schemas.microsoft.com/office/drawing/2010/main" val="0"/>
                </a:ext>
              </a:extLst>
            </a:blip>
            <a:srcRect b="47939"/>
            <a:stretch/>
          </p:blipFill>
          <p:spPr>
            <a:xfrm>
              <a:off x="4168227" y="2149914"/>
              <a:ext cx="1648393" cy="2013162"/>
            </a:xfrm>
            <a:prstGeom prst="rect">
              <a:avLst/>
            </a:prstGeom>
          </p:spPr>
        </p:pic>
      </p:grpSp>
      <p:grpSp>
        <p:nvGrpSpPr>
          <p:cNvPr id="32" name="グループ化 31">
            <a:extLst>
              <a:ext uri="{FF2B5EF4-FFF2-40B4-BE49-F238E27FC236}">
                <a16:creationId xmlns:a16="http://schemas.microsoft.com/office/drawing/2014/main" id="{2710A3F0-D824-4C90-817D-81EC35ADC6D5}"/>
              </a:ext>
            </a:extLst>
          </p:cNvPr>
          <p:cNvGrpSpPr/>
          <p:nvPr/>
        </p:nvGrpSpPr>
        <p:grpSpPr>
          <a:xfrm>
            <a:off x="6019927" y="2215113"/>
            <a:ext cx="949297" cy="1789951"/>
            <a:chOff x="5480507" y="2448752"/>
            <a:chExt cx="1021450" cy="1926000"/>
          </a:xfrm>
        </p:grpSpPr>
        <p:grpSp>
          <p:nvGrpSpPr>
            <p:cNvPr id="57" name="グループ化 56">
              <a:extLst>
                <a:ext uri="{FF2B5EF4-FFF2-40B4-BE49-F238E27FC236}">
                  <a16:creationId xmlns:a16="http://schemas.microsoft.com/office/drawing/2014/main" id="{30E7784C-1D37-4B8F-BEBB-2C2F217F0BC3}"/>
                </a:ext>
              </a:extLst>
            </p:cNvPr>
            <p:cNvGrpSpPr/>
            <p:nvPr/>
          </p:nvGrpSpPr>
          <p:grpSpPr>
            <a:xfrm>
              <a:off x="5480507" y="2448752"/>
              <a:ext cx="1021450" cy="1926000"/>
              <a:chOff x="337005" y="920333"/>
              <a:chExt cx="2094251" cy="3948828"/>
            </a:xfrm>
          </p:grpSpPr>
          <p:sp>
            <p:nvSpPr>
              <p:cNvPr id="67" name="四角形: 角を丸くする 66">
                <a:extLst>
                  <a:ext uri="{FF2B5EF4-FFF2-40B4-BE49-F238E27FC236}">
                    <a16:creationId xmlns:a16="http://schemas.microsoft.com/office/drawing/2014/main" id="{895AD9C5-3B48-4C03-AE77-E19456EDF05D}"/>
                  </a:ext>
                </a:extLst>
              </p:cNvPr>
              <p:cNvSpPr/>
              <p:nvPr/>
            </p:nvSpPr>
            <p:spPr>
              <a:xfrm>
                <a:off x="337005" y="920333"/>
                <a:ext cx="2094251" cy="3948828"/>
              </a:xfrm>
              <a:prstGeom prst="roundRect">
                <a:avLst>
                  <a:gd name="adj" fmla="val 8841"/>
                </a:avLst>
              </a:prstGeom>
              <a:solidFill>
                <a:schemeClr val="bg1">
                  <a:lumMod val="6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68" name="楕円 67">
                <a:extLst>
                  <a:ext uri="{FF2B5EF4-FFF2-40B4-BE49-F238E27FC236}">
                    <a16:creationId xmlns:a16="http://schemas.microsoft.com/office/drawing/2014/main" id="{C11437CB-3E78-4675-8C22-51F4F60BA115}"/>
                  </a:ext>
                </a:extLst>
              </p:cNvPr>
              <p:cNvSpPr/>
              <p:nvPr/>
            </p:nvSpPr>
            <p:spPr>
              <a:xfrm>
                <a:off x="1208584" y="4402761"/>
                <a:ext cx="360040" cy="360040"/>
              </a:xfrm>
              <a:prstGeom prst="ellipse">
                <a:avLst/>
              </a:prstGeom>
              <a:solidFill>
                <a:schemeClr val="bg1">
                  <a:lumMod val="5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grpSp>
        <p:pic>
          <p:nvPicPr>
            <p:cNvPr id="31" name="図 30">
              <a:extLst>
                <a:ext uri="{FF2B5EF4-FFF2-40B4-BE49-F238E27FC236}">
                  <a16:creationId xmlns:a16="http://schemas.microsoft.com/office/drawing/2014/main" id="{D4CC7AC5-AC6A-41DC-A6F0-4DB69F63715F}"/>
                </a:ext>
              </a:extLst>
            </p:cNvPr>
            <p:cNvPicPr>
              <a:picLocks noChangeAspect="1"/>
            </p:cNvPicPr>
            <p:nvPr/>
          </p:nvPicPr>
          <p:blipFill rotWithShape="1">
            <a:blip r:embed="rId3">
              <a:extLst>
                <a:ext uri="{28A0092B-C50C-407E-A947-70E740481C1C}">
                  <a14:useLocalDpi xmlns:a14="http://schemas.microsoft.com/office/drawing/2010/main" val="0"/>
                </a:ext>
              </a:extLst>
            </a:blip>
            <a:srcRect b="29509"/>
            <a:stretch/>
          </p:blipFill>
          <p:spPr>
            <a:xfrm>
              <a:off x="5564659" y="2570636"/>
              <a:ext cx="863554" cy="1511084"/>
            </a:xfrm>
            <a:prstGeom prst="rect">
              <a:avLst/>
            </a:prstGeom>
          </p:spPr>
        </p:pic>
      </p:grpSp>
      <p:grpSp>
        <p:nvGrpSpPr>
          <p:cNvPr id="18" name="グループ化 17">
            <a:extLst>
              <a:ext uri="{FF2B5EF4-FFF2-40B4-BE49-F238E27FC236}">
                <a16:creationId xmlns:a16="http://schemas.microsoft.com/office/drawing/2014/main" id="{5EC5F3B9-2362-4C8B-8CCF-F14B85843893}"/>
              </a:ext>
            </a:extLst>
          </p:cNvPr>
          <p:cNvGrpSpPr/>
          <p:nvPr/>
        </p:nvGrpSpPr>
        <p:grpSpPr>
          <a:xfrm>
            <a:off x="300366" y="1486755"/>
            <a:ext cx="1207255" cy="2407560"/>
            <a:chOff x="300367" y="1755516"/>
            <a:chExt cx="1207255" cy="2407560"/>
          </a:xfrm>
        </p:grpSpPr>
        <p:sp>
          <p:nvSpPr>
            <p:cNvPr id="55" name="正方形/長方形 54">
              <a:extLst>
                <a:ext uri="{FF2B5EF4-FFF2-40B4-BE49-F238E27FC236}">
                  <a16:creationId xmlns:a16="http://schemas.microsoft.com/office/drawing/2014/main" id="{05E7E635-F91C-4F42-B0A3-0AA4CB5A5651}"/>
                </a:ext>
              </a:extLst>
            </p:cNvPr>
            <p:cNvSpPr/>
            <p:nvPr/>
          </p:nvSpPr>
          <p:spPr>
            <a:xfrm>
              <a:off x="300367" y="1755516"/>
              <a:ext cx="1207255" cy="2407560"/>
            </a:xfrm>
            <a:prstGeom prst="rect">
              <a:avLst/>
            </a:prstGeom>
            <a:solidFill>
              <a:schemeClr val="bg1">
                <a:lumMod val="6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pic>
          <p:nvPicPr>
            <p:cNvPr id="16" name="図 15">
              <a:extLst>
                <a:ext uri="{FF2B5EF4-FFF2-40B4-BE49-F238E27FC236}">
                  <a16:creationId xmlns:a16="http://schemas.microsoft.com/office/drawing/2014/main" id="{5D745D51-5080-4658-AD16-260B0F0B9B54}"/>
                </a:ext>
              </a:extLst>
            </p:cNvPr>
            <p:cNvPicPr>
              <a:picLocks noChangeAspect="1"/>
            </p:cNvPicPr>
            <p:nvPr/>
          </p:nvPicPr>
          <p:blipFill rotWithShape="1">
            <a:blip r:embed="rId4">
              <a:extLst>
                <a:ext uri="{28A0092B-C50C-407E-A947-70E740481C1C}">
                  <a14:useLocalDpi xmlns:a14="http://schemas.microsoft.com/office/drawing/2010/main" val="0"/>
                </a:ext>
              </a:extLst>
            </a:blip>
            <a:srcRect b="14679"/>
            <a:stretch/>
          </p:blipFill>
          <p:spPr>
            <a:xfrm>
              <a:off x="352044" y="1807148"/>
              <a:ext cx="1107620" cy="2355928"/>
            </a:xfrm>
            <a:prstGeom prst="rect">
              <a:avLst/>
            </a:prstGeom>
          </p:spPr>
        </p:pic>
      </p:grpSp>
      <p:grpSp>
        <p:nvGrpSpPr>
          <p:cNvPr id="11" name="グループ化 10">
            <a:extLst>
              <a:ext uri="{FF2B5EF4-FFF2-40B4-BE49-F238E27FC236}">
                <a16:creationId xmlns:a16="http://schemas.microsoft.com/office/drawing/2014/main" id="{0996683A-0AE1-49FA-81E8-64D1C0571A39}"/>
              </a:ext>
            </a:extLst>
          </p:cNvPr>
          <p:cNvGrpSpPr/>
          <p:nvPr/>
        </p:nvGrpSpPr>
        <p:grpSpPr>
          <a:xfrm>
            <a:off x="951191" y="2274101"/>
            <a:ext cx="915832" cy="1726852"/>
            <a:chOff x="705008" y="2845062"/>
            <a:chExt cx="915832" cy="1726852"/>
          </a:xfrm>
        </p:grpSpPr>
        <p:grpSp>
          <p:nvGrpSpPr>
            <p:cNvPr id="51" name="グループ化 50">
              <a:extLst>
                <a:ext uri="{FF2B5EF4-FFF2-40B4-BE49-F238E27FC236}">
                  <a16:creationId xmlns:a16="http://schemas.microsoft.com/office/drawing/2014/main" id="{298BD240-509F-41BF-87F7-9C7407083382}"/>
                </a:ext>
              </a:extLst>
            </p:cNvPr>
            <p:cNvGrpSpPr/>
            <p:nvPr/>
          </p:nvGrpSpPr>
          <p:grpSpPr>
            <a:xfrm>
              <a:off x="705008" y="2845062"/>
              <a:ext cx="915832" cy="1726852"/>
              <a:chOff x="337005" y="920333"/>
              <a:chExt cx="2094251" cy="3948828"/>
            </a:xfrm>
          </p:grpSpPr>
          <p:sp>
            <p:nvSpPr>
              <p:cNvPr id="53" name="四角形: 角を丸くする 52">
                <a:extLst>
                  <a:ext uri="{FF2B5EF4-FFF2-40B4-BE49-F238E27FC236}">
                    <a16:creationId xmlns:a16="http://schemas.microsoft.com/office/drawing/2014/main" id="{7E8C4D30-E20C-4433-819D-B8F6902D833D}"/>
                  </a:ext>
                </a:extLst>
              </p:cNvPr>
              <p:cNvSpPr/>
              <p:nvPr/>
            </p:nvSpPr>
            <p:spPr>
              <a:xfrm>
                <a:off x="337005" y="920333"/>
                <a:ext cx="2094251" cy="3948828"/>
              </a:xfrm>
              <a:prstGeom prst="roundRect">
                <a:avLst>
                  <a:gd name="adj" fmla="val 8841"/>
                </a:avLst>
              </a:prstGeom>
              <a:solidFill>
                <a:schemeClr val="bg1">
                  <a:lumMod val="6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54" name="楕円 53">
                <a:extLst>
                  <a:ext uri="{FF2B5EF4-FFF2-40B4-BE49-F238E27FC236}">
                    <a16:creationId xmlns:a16="http://schemas.microsoft.com/office/drawing/2014/main" id="{C6E642C0-FA94-4007-8E2E-F24697FB582E}"/>
                  </a:ext>
                </a:extLst>
              </p:cNvPr>
              <p:cNvSpPr/>
              <p:nvPr/>
            </p:nvSpPr>
            <p:spPr>
              <a:xfrm>
                <a:off x="1208584" y="4402761"/>
                <a:ext cx="360040" cy="360040"/>
              </a:xfrm>
              <a:prstGeom prst="ellipse">
                <a:avLst/>
              </a:prstGeom>
              <a:solidFill>
                <a:schemeClr val="bg1">
                  <a:lumMod val="5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grpSp>
        <p:pic>
          <p:nvPicPr>
            <p:cNvPr id="8" name="図 7">
              <a:extLst>
                <a:ext uri="{FF2B5EF4-FFF2-40B4-BE49-F238E27FC236}">
                  <a16:creationId xmlns:a16="http://schemas.microsoft.com/office/drawing/2014/main" id="{12CA5C76-B033-4C74-AEDE-D1BE98237B48}"/>
                </a:ext>
              </a:extLst>
            </p:cNvPr>
            <p:cNvPicPr>
              <a:picLocks noChangeAspect="1"/>
            </p:cNvPicPr>
            <p:nvPr/>
          </p:nvPicPr>
          <p:blipFill rotWithShape="1">
            <a:blip r:embed="rId5">
              <a:extLst>
                <a:ext uri="{28A0092B-C50C-407E-A947-70E740481C1C}">
                  <a14:useLocalDpi xmlns:a14="http://schemas.microsoft.com/office/drawing/2010/main" val="0"/>
                </a:ext>
              </a:extLst>
            </a:blip>
            <a:srcRect t="1" b="30234"/>
            <a:stretch/>
          </p:blipFill>
          <p:spPr>
            <a:xfrm>
              <a:off x="776536" y="2961003"/>
              <a:ext cx="774071" cy="1368078"/>
            </a:xfrm>
            <a:prstGeom prst="rect">
              <a:avLst/>
            </a:prstGeom>
          </p:spPr>
        </p:pic>
      </p:grpSp>
      <p:grpSp>
        <p:nvGrpSpPr>
          <p:cNvPr id="83" name="グループ化 82">
            <a:extLst>
              <a:ext uri="{FF2B5EF4-FFF2-40B4-BE49-F238E27FC236}">
                <a16:creationId xmlns:a16="http://schemas.microsoft.com/office/drawing/2014/main" id="{F1C203C3-3E7B-47E7-9FF6-6ED16FFFC63F}"/>
              </a:ext>
            </a:extLst>
          </p:cNvPr>
          <p:cNvGrpSpPr/>
          <p:nvPr/>
        </p:nvGrpSpPr>
        <p:grpSpPr>
          <a:xfrm>
            <a:off x="2926647" y="1486755"/>
            <a:ext cx="5698761" cy="2514198"/>
            <a:chOff x="2103619" y="843941"/>
            <a:chExt cx="5698761" cy="3158898"/>
          </a:xfrm>
        </p:grpSpPr>
        <p:sp>
          <p:nvSpPr>
            <p:cNvPr id="80" name="矢印: ストライプ 79">
              <a:extLst>
                <a:ext uri="{FF2B5EF4-FFF2-40B4-BE49-F238E27FC236}">
                  <a16:creationId xmlns:a16="http://schemas.microsoft.com/office/drawing/2014/main" id="{A551F57B-6DE5-4DC3-8A72-1E8055F137F5}"/>
                </a:ext>
              </a:extLst>
            </p:cNvPr>
            <p:cNvSpPr/>
            <p:nvPr/>
          </p:nvSpPr>
          <p:spPr>
            <a:xfrm>
              <a:off x="2103619" y="843941"/>
              <a:ext cx="1548000" cy="3158898"/>
            </a:xfrm>
            <a:prstGeom prst="stripedRightArrow">
              <a:avLst>
                <a:gd name="adj1" fmla="val 100000"/>
                <a:gd name="adj2" fmla="val 40361"/>
              </a:avLst>
            </a:prstGeom>
            <a:solidFill>
              <a:schemeClr val="bg1">
                <a:lumMod val="75000"/>
                <a:alpha val="4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81" name="矢印: ストライプ 80">
              <a:extLst>
                <a:ext uri="{FF2B5EF4-FFF2-40B4-BE49-F238E27FC236}">
                  <a16:creationId xmlns:a16="http://schemas.microsoft.com/office/drawing/2014/main" id="{1C228915-AE24-49EE-AF05-BB9AB0164C75}"/>
                </a:ext>
              </a:extLst>
            </p:cNvPr>
            <p:cNvSpPr/>
            <p:nvPr/>
          </p:nvSpPr>
          <p:spPr>
            <a:xfrm rot="10800000">
              <a:off x="6254380" y="843941"/>
              <a:ext cx="1548000" cy="3158898"/>
            </a:xfrm>
            <a:prstGeom prst="stripedRightArrow">
              <a:avLst>
                <a:gd name="adj1" fmla="val 100000"/>
                <a:gd name="adj2" fmla="val 40361"/>
              </a:avLst>
            </a:prstGeom>
            <a:solidFill>
              <a:schemeClr val="bg1">
                <a:lumMod val="75000"/>
                <a:alpha val="4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grpSp>
      <p:sp>
        <p:nvSpPr>
          <p:cNvPr id="2" name="タイトル 1">
            <a:extLst>
              <a:ext uri="{FF2B5EF4-FFF2-40B4-BE49-F238E27FC236}">
                <a16:creationId xmlns:a16="http://schemas.microsoft.com/office/drawing/2014/main" id="{4C9949A4-A0B5-46A9-BAC2-1FB5AD380958}"/>
              </a:ext>
            </a:extLst>
          </p:cNvPr>
          <p:cNvSpPr>
            <a:spLocks noGrp="1"/>
          </p:cNvSpPr>
          <p:nvPr>
            <p:ph type="title"/>
          </p:nvPr>
        </p:nvSpPr>
        <p:spPr/>
        <p:txBody>
          <a:bodyPr/>
          <a:lstStyle/>
          <a:p>
            <a:r>
              <a:rPr lang="ja-JP" altLang="en-US" dirty="0"/>
              <a:t>ネイティブタイアップ：誘導枠詳細</a:t>
            </a:r>
          </a:p>
        </p:txBody>
      </p:sp>
      <p:sp>
        <p:nvSpPr>
          <p:cNvPr id="109" name="テキスト ボックス 108">
            <a:extLst>
              <a:ext uri="{FF2B5EF4-FFF2-40B4-BE49-F238E27FC236}">
                <a16:creationId xmlns:a16="http://schemas.microsoft.com/office/drawing/2014/main" id="{FA92AA22-8548-44C3-BDF1-D6278DC601AF}"/>
              </a:ext>
            </a:extLst>
          </p:cNvPr>
          <p:cNvSpPr txBox="1"/>
          <p:nvPr/>
        </p:nvSpPr>
        <p:spPr>
          <a:xfrm>
            <a:off x="4913709" y="1512110"/>
            <a:ext cx="1795363" cy="153888"/>
          </a:xfrm>
          <a:prstGeom prst="rect">
            <a:avLst/>
          </a:prstGeom>
          <a:noFill/>
        </p:spPr>
        <p:txBody>
          <a:bodyPr wrap="none" lIns="0" tIns="0" rIns="0" bIns="0" rtlCol="0">
            <a:spAutoFit/>
          </a:bodyPr>
          <a:lstStyle/>
          <a:p>
            <a:pPr algn="ctr"/>
            <a:r>
              <a:rPr kumimoji="1" lang="en-US" altLang="ja-JP" sz="1000" b="1" dirty="0"/>
              <a:t>【</a:t>
            </a:r>
            <a:r>
              <a:rPr kumimoji="1" lang="ja-JP" altLang="en-US" sz="1000" b="1" dirty="0"/>
              <a:t>ネイティブ広告記事ページ</a:t>
            </a:r>
            <a:r>
              <a:rPr kumimoji="1" lang="en-US" altLang="ja-JP" sz="1000" b="1" dirty="0"/>
              <a:t>】</a:t>
            </a:r>
            <a:endParaRPr kumimoji="1" lang="ja-JP" altLang="en-US" sz="1000" b="1" dirty="0"/>
          </a:p>
        </p:txBody>
      </p:sp>
      <p:grpSp>
        <p:nvGrpSpPr>
          <p:cNvPr id="30" name="グループ化 29">
            <a:extLst>
              <a:ext uri="{FF2B5EF4-FFF2-40B4-BE49-F238E27FC236}">
                <a16:creationId xmlns:a16="http://schemas.microsoft.com/office/drawing/2014/main" id="{9DE43179-FF45-4DB6-A844-2A89CAA91D0E}"/>
              </a:ext>
            </a:extLst>
          </p:cNvPr>
          <p:cNvGrpSpPr/>
          <p:nvPr/>
        </p:nvGrpSpPr>
        <p:grpSpPr>
          <a:xfrm>
            <a:off x="1835496" y="1521826"/>
            <a:ext cx="1101280" cy="1076345"/>
            <a:chOff x="1586883" y="978811"/>
            <a:chExt cx="1154630" cy="1128487"/>
          </a:xfrm>
        </p:grpSpPr>
        <p:pic>
          <p:nvPicPr>
            <p:cNvPr id="19" name="図 18">
              <a:extLst>
                <a:ext uri="{FF2B5EF4-FFF2-40B4-BE49-F238E27FC236}">
                  <a16:creationId xmlns:a16="http://schemas.microsoft.com/office/drawing/2014/main" id="{62DACBD3-06D4-4F69-8646-83F402236871}"/>
                </a:ext>
              </a:extLst>
            </p:cNvPr>
            <p:cNvPicPr>
              <a:picLocks noChangeAspect="1"/>
            </p:cNvPicPr>
            <p:nvPr/>
          </p:nvPicPr>
          <p:blipFill rotWithShape="1">
            <a:blip r:embed="rId6">
              <a:extLst>
                <a:ext uri="{28A0092B-C50C-407E-A947-70E740481C1C}">
                  <a14:useLocalDpi xmlns:a14="http://schemas.microsoft.com/office/drawing/2010/main" val="0"/>
                </a:ext>
              </a:extLst>
            </a:blip>
            <a:srcRect l="14944" t="4809" r="19545" b="29680"/>
            <a:stretch/>
          </p:blipFill>
          <p:spPr>
            <a:xfrm>
              <a:off x="1586883" y="978811"/>
              <a:ext cx="1154630" cy="1128487"/>
            </a:xfrm>
            <a:prstGeom prst="ellipse">
              <a:avLst/>
            </a:prstGeom>
            <a:ln w="28575">
              <a:solidFill>
                <a:schemeClr val="accent2"/>
              </a:solidFill>
            </a:ln>
          </p:spPr>
        </p:pic>
        <p:sp>
          <p:nvSpPr>
            <p:cNvPr id="70" name="テキスト ボックス 69">
              <a:extLst>
                <a:ext uri="{FF2B5EF4-FFF2-40B4-BE49-F238E27FC236}">
                  <a16:creationId xmlns:a16="http://schemas.microsoft.com/office/drawing/2014/main" id="{6EA98F2D-B360-4EBE-B049-DAF2BEA8852F}"/>
                </a:ext>
              </a:extLst>
            </p:cNvPr>
            <p:cNvSpPr txBox="1"/>
            <p:nvPr/>
          </p:nvSpPr>
          <p:spPr>
            <a:xfrm>
              <a:off x="2087253" y="1814248"/>
              <a:ext cx="153888" cy="184666"/>
            </a:xfrm>
            <a:prstGeom prst="rect">
              <a:avLst/>
            </a:prstGeom>
            <a:solidFill>
              <a:schemeClr val="bg1">
                <a:alpha val="70000"/>
              </a:schemeClr>
            </a:solidFill>
            <a:ln>
              <a:noFill/>
            </a:ln>
          </p:spPr>
          <p:txBody>
            <a:bodyPr wrap="none" lIns="0" tIns="0" rIns="0" bIns="0" rtlCol="0">
              <a:spAutoFit/>
            </a:bodyPr>
            <a:lstStyle/>
            <a:p>
              <a:pPr algn="ctr"/>
              <a:r>
                <a:rPr kumimoji="1" lang="ja-JP" altLang="en-US" sz="1200" b="1" dirty="0">
                  <a:solidFill>
                    <a:srgbClr val="FF0000"/>
                  </a:solidFill>
                </a:rPr>
                <a:t>①</a:t>
              </a:r>
            </a:p>
          </p:txBody>
        </p:sp>
      </p:grpSp>
      <p:grpSp>
        <p:nvGrpSpPr>
          <p:cNvPr id="29" name="グループ化 28">
            <a:extLst>
              <a:ext uri="{FF2B5EF4-FFF2-40B4-BE49-F238E27FC236}">
                <a16:creationId xmlns:a16="http://schemas.microsoft.com/office/drawing/2014/main" id="{46994660-E330-4FF4-B4DF-2BF30D60D7A0}"/>
              </a:ext>
            </a:extLst>
          </p:cNvPr>
          <p:cNvGrpSpPr/>
          <p:nvPr/>
        </p:nvGrpSpPr>
        <p:grpSpPr>
          <a:xfrm>
            <a:off x="2987624" y="2227106"/>
            <a:ext cx="1101280" cy="1091145"/>
            <a:chOff x="2574235" y="1848259"/>
            <a:chExt cx="1154630" cy="1144004"/>
          </a:xfrm>
        </p:grpSpPr>
        <p:pic>
          <p:nvPicPr>
            <p:cNvPr id="23" name="図 22">
              <a:extLst>
                <a:ext uri="{FF2B5EF4-FFF2-40B4-BE49-F238E27FC236}">
                  <a16:creationId xmlns:a16="http://schemas.microsoft.com/office/drawing/2014/main" id="{EA5F1914-EB6E-42ED-8B8A-855DC862CC11}"/>
                </a:ext>
              </a:extLst>
            </p:cNvPr>
            <p:cNvPicPr>
              <a:picLocks noChangeAspect="1"/>
            </p:cNvPicPr>
            <p:nvPr/>
          </p:nvPicPr>
          <p:blipFill rotWithShape="1">
            <a:blip r:embed="rId7">
              <a:extLst>
                <a:ext uri="{28A0092B-C50C-407E-A947-70E740481C1C}">
                  <a14:useLocalDpi xmlns:a14="http://schemas.microsoft.com/office/drawing/2010/main" val="0"/>
                </a:ext>
              </a:extLst>
            </a:blip>
            <a:srcRect l="6273" t="7745" r="35636" b="34164"/>
            <a:stretch/>
          </p:blipFill>
          <p:spPr>
            <a:xfrm>
              <a:off x="2574235" y="1848259"/>
              <a:ext cx="1154630" cy="1144004"/>
            </a:xfrm>
            <a:prstGeom prst="ellipse">
              <a:avLst/>
            </a:prstGeom>
            <a:ln w="28575">
              <a:solidFill>
                <a:srgbClr val="C00000"/>
              </a:solidFill>
            </a:ln>
          </p:spPr>
        </p:pic>
        <p:sp>
          <p:nvSpPr>
            <p:cNvPr id="71" name="テキスト ボックス 70">
              <a:extLst>
                <a:ext uri="{FF2B5EF4-FFF2-40B4-BE49-F238E27FC236}">
                  <a16:creationId xmlns:a16="http://schemas.microsoft.com/office/drawing/2014/main" id="{74198E71-FBD4-43AC-8627-92B228AB97B6}"/>
                </a:ext>
              </a:extLst>
            </p:cNvPr>
            <p:cNvSpPr txBox="1"/>
            <p:nvPr/>
          </p:nvSpPr>
          <p:spPr>
            <a:xfrm>
              <a:off x="3074604" y="2725773"/>
              <a:ext cx="153888" cy="184666"/>
            </a:xfrm>
            <a:prstGeom prst="rect">
              <a:avLst/>
            </a:prstGeom>
            <a:solidFill>
              <a:schemeClr val="bg1">
                <a:alpha val="70000"/>
              </a:schemeClr>
            </a:solidFill>
          </p:spPr>
          <p:txBody>
            <a:bodyPr wrap="none" lIns="0" tIns="0" rIns="0" bIns="0" rtlCol="0">
              <a:spAutoFit/>
            </a:bodyPr>
            <a:lstStyle/>
            <a:p>
              <a:pPr algn="ctr"/>
              <a:r>
                <a:rPr kumimoji="1" lang="ja-JP" altLang="en-US" sz="1200" b="1" dirty="0">
                  <a:solidFill>
                    <a:srgbClr val="FF0000"/>
                  </a:solidFill>
                </a:rPr>
                <a:t>②</a:t>
              </a:r>
            </a:p>
          </p:txBody>
        </p:sp>
      </p:grpSp>
      <p:grpSp>
        <p:nvGrpSpPr>
          <p:cNvPr id="28" name="グループ化 27">
            <a:extLst>
              <a:ext uri="{FF2B5EF4-FFF2-40B4-BE49-F238E27FC236}">
                <a16:creationId xmlns:a16="http://schemas.microsoft.com/office/drawing/2014/main" id="{6C10CA89-4533-4A32-B40E-C853DC2E5146}"/>
              </a:ext>
            </a:extLst>
          </p:cNvPr>
          <p:cNvGrpSpPr/>
          <p:nvPr/>
        </p:nvGrpSpPr>
        <p:grpSpPr>
          <a:xfrm>
            <a:off x="1802004" y="2860159"/>
            <a:ext cx="1102747" cy="1091145"/>
            <a:chOff x="1428648" y="2672778"/>
            <a:chExt cx="1156168" cy="1144004"/>
          </a:xfrm>
        </p:grpSpPr>
        <p:pic>
          <p:nvPicPr>
            <p:cNvPr id="27" name="図 26">
              <a:extLst>
                <a:ext uri="{FF2B5EF4-FFF2-40B4-BE49-F238E27FC236}">
                  <a16:creationId xmlns:a16="http://schemas.microsoft.com/office/drawing/2014/main" id="{51020540-0A63-4277-8D93-4BA2CD907622}"/>
                </a:ext>
              </a:extLst>
            </p:cNvPr>
            <p:cNvPicPr>
              <a:picLocks noChangeAspect="1"/>
            </p:cNvPicPr>
            <p:nvPr/>
          </p:nvPicPr>
          <p:blipFill rotWithShape="1">
            <a:blip r:embed="rId8">
              <a:extLst>
                <a:ext uri="{28A0092B-C50C-407E-A947-70E740481C1C}">
                  <a14:useLocalDpi xmlns:a14="http://schemas.microsoft.com/office/drawing/2010/main" val="0"/>
                </a:ext>
              </a:extLst>
            </a:blip>
            <a:srcRect l="9331" t="10235" r="29036" b="28132"/>
            <a:stretch/>
          </p:blipFill>
          <p:spPr>
            <a:xfrm>
              <a:off x="1428648" y="2672778"/>
              <a:ext cx="1156168" cy="1144004"/>
            </a:xfrm>
            <a:prstGeom prst="ellipse">
              <a:avLst/>
            </a:prstGeom>
            <a:ln w="28575">
              <a:solidFill>
                <a:srgbClr val="C00000"/>
              </a:solidFill>
            </a:ln>
          </p:spPr>
        </p:pic>
        <p:sp>
          <p:nvSpPr>
            <p:cNvPr id="72" name="テキスト ボックス 71">
              <a:extLst>
                <a:ext uri="{FF2B5EF4-FFF2-40B4-BE49-F238E27FC236}">
                  <a16:creationId xmlns:a16="http://schemas.microsoft.com/office/drawing/2014/main" id="{02A805A4-497C-4131-B691-0D0E1630B600}"/>
                </a:ext>
              </a:extLst>
            </p:cNvPr>
            <p:cNvSpPr txBox="1"/>
            <p:nvPr/>
          </p:nvSpPr>
          <p:spPr>
            <a:xfrm>
              <a:off x="1772760" y="3557857"/>
              <a:ext cx="461665" cy="184666"/>
            </a:xfrm>
            <a:prstGeom prst="rect">
              <a:avLst/>
            </a:prstGeom>
            <a:solidFill>
              <a:schemeClr val="bg1">
                <a:alpha val="70000"/>
              </a:schemeClr>
            </a:solidFill>
          </p:spPr>
          <p:txBody>
            <a:bodyPr wrap="none" lIns="0" tIns="0" rIns="0" bIns="0" rtlCol="0">
              <a:spAutoFit/>
            </a:bodyPr>
            <a:lstStyle/>
            <a:p>
              <a:pPr algn="ctr"/>
              <a:r>
                <a:rPr kumimoji="1" lang="ja-JP" altLang="en-US" sz="1200" b="1" dirty="0">
                  <a:solidFill>
                    <a:srgbClr val="FF0000"/>
                  </a:solidFill>
                </a:rPr>
                <a:t>③～⑤</a:t>
              </a:r>
            </a:p>
          </p:txBody>
        </p:sp>
      </p:grpSp>
      <p:sp>
        <p:nvSpPr>
          <p:cNvPr id="63" name="テキスト ボックス 62">
            <a:extLst>
              <a:ext uri="{FF2B5EF4-FFF2-40B4-BE49-F238E27FC236}">
                <a16:creationId xmlns:a16="http://schemas.microsoft.com/office/drawing/2014/main" id="{4B082122-6FAC-4592-A2CC-320C0E6A0AE2}"/>
              </a:ext>
            </a:extLst>
          </p:cNvPr>
          <p:cNvSpPr txBox="1"/>
          <p:nvPr/>
        </p:nvSpPr>
        <p:spPr>
          <a:xfrm>
            <a:off x="300367" y="1012086"/>
            <a:ext cx="9305266" cy="184666"/>
          </a:xfrm>
          <a:prstGeom prst="rect">
            <a:avLst/>
          </a:prstGeom>
          <a:noFill/>
        </p:spPr>
        <p:txBody>
          <a:bodyPr wrap="square" lIns="0" tIns="0" rIns="0" bIns="0" rtlCol="0">
            <a:spAutoFit/>
          </a:bodyPr>
          <a:lstStyle/>
          <a:p>
            <a:pPr>
              <a:spcAft>
                <a:spcPts val="300"/>
              </a:spcAft>
            </a:pPr>
            <a:r>
              <a:rPr kumimoji="1" lang="ja-JP" altLang="en-US" sz="1200" b="1" spc="300" dirty="0"/>
              <a:t>編集記事同様、サイトの新着記事（①）や公式</a:t>
            </a:r>
            <a:r>
              <a:rPr kumimoji="1" lang="en-US" altLang="ja-JP" sz="1200" b="1" spc="300" dirty="0"/>
              <a:t>SNS</a:t>
            </a:r>
            <a:r>
              <a:rPr kumimoji="1" lang="ja-JP" altLang="en-US" sz="1200" b="1" spc="300" dirty="0"/>
              <a:t>（⑦⑧）からも誘導があるのが特徴です。</a:t>
            </a:r>
          </a:p>
        </p:txBody>
      </p:sp>
      <p:grpSp>
        <p:nvGrpSpPr>
          <p:cNvPr id="56" name="グループ化 55">
            <a:extLst>
              <a:ext uri="{FF2B5EF4-FFF2-40B4-BE49-F238E27FC236}">
                <a16:creationId xmlns:a16="http://schemas.microsoft.com/office/drawing/2014/main" id="{D1113EDC-A3DB-48AE-84DF-0D9A47EBC5B4}"/>
              </a:ext>
            </a:extLst>
          </p:cNvPr>
          <p:cNvGrpSpPr/>
          <p:nvPr/>
        </p:nvGrpSpPr>
        <p:grpSpPr>
          <a:xfrm>
            <a:off x="7689304" y="1590059"/>
            <a:ext cx="1066722" cy="1066722"/>
            <a:chOff x="6901002" y="2738859"/>
            <a:chExt cx="1066722" cy="1066722"/>
          </a:xfrm>
        </p:grpSpPr>
        <p:grpSp>
          <p:nvGrpSpPr>
            <p:cNvPr id="58" name="グループ化 57">
              <a:extLst>
                <a:ext uri="{FF2B5EF4-FFF2-40B4-BE49-F238E27FC236}">
                  <a16:creationId xmlns:a16="http://schemas.microsoft.com/office/drawing/2014/main" id="{BA4395E1-1B9E-468C-9B75-6514C0D39956}"/>
                </a:ext>
              </a:extLst>
            </p:cNvPr>
            <p:cNvGrpSpPr/>
            <p:nvPr/>
          </p:nvGrpSpPr>
          <p:grpSpPr>
            <a:xfrm>
              <a:off x="6901002" y="2738859"/>
              <a:ext cx="1066722" cy="1066722"/>
              <a:chOff x="6206798" y="2919941"/>
              <a:chExt cx="1066722" cy="1066722"/>
            </a:xfrm>
          </p:grpSpPr>
          <p:sp>
            <p:nvSpPr>
              <p:cNvPr id="60" name="楕円 59">
                <a:extLst>
                  <a:ext uri="{FF2B5EF4-FFF2-40B4-BE49-F238E27FC236}">
                    <a16:creationId xmlns:a16="http://schemas.microsoft.com/office/drawing/2014/main" id="{7B6E7724-179E-44E1-A6E6-7A5A70C2CFF5}"/>
                  </a:ext>
                </a:extLst>
              </p:cNvPr>
              <p:cNvSpPr/>
              <p:nvPr/>
            </p:nvSpPr>
            <p:spPr>
              <a:xfrm>
                <a:off x="6206798" y="2919941"/>
                <a:ext cx="1066722" cy="1066722"/>
              </a:xfrm>
              <a:prstGeom prst="ellipse">
                <a:avLst/>
              </a:prstGeom>
              <a:solidFill>
                <a:schemeClr val="bg1"/>
              </a:solidFill>
              <a:ln w="28575">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pic>
            <p:nvPicPr>
              <p:cNvPr id="61" name="図 60">
                <a:extLst>
                  <a:ext uri="{FF2B5EF4-FFF2-40B4-BE49-F238E27FC236}">
                    <a16:creationId xmlns:a16="http://schemas.microsoft.com/office/drawing/2014/main" id="{0C90CD37-99C2-4E3F-8844-AA171D52E4F6}"/>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459450" y="3133185"/>
                <a:ext cx="561418" cy="561418"/>
              </a:xfrm>
              <a:prstGeom prst="rect">
                <a:avLst/>
              </a:prstGeom>
            </p:spPr>
          </p:pic>
        </p:grpSp>
        <p:sp>
          <p:nvSpPr>
            <p:cNvPr id="59" name="テキスト ボックス 58">
              <a:extLst>
                <a:ext uri="{FF2B5EF4-FFF2-40B4-BE49-F238E27FC236}">
                  <a16:creationId xmlns:a16="http://schemas.microsoft.com/office/drawing/2014/main" id="{B6369139-E653-4E85-BA61-988A280E5ACC}"/>
                </a:ext>
              </a:extLst>
            </p:cNvPr>
            <p:cNvSpPr txBox="1"/>
            <p:nvPr/>
          </p:nvSpPr>
          <p:spPr>
            <a:xfrm>
              <a:off x="7357064" y="3527556"/>
              <a:ext cx="153888" cy="184666"/>
            </a:xfrm>
            <a:prstGeom prst="rect">
              <a:avLst/>
            </a:prstGeom>
            <a:solidFill>
              <a:schemeClr val="bg1">
                <a:alpha val="70000"/>
              </a:schemeClr>
            </a:solidFill>
          </p:spPr>
          <p:txBody>
            <a:bodyPr wrap="none" lIns="0" tIns="0" rIns="0" bIns="0" rtlCol="0">
              <a:spAutoFit/>
            </a:bodyPr>
            <a:lstStyle/>
            <a:p>
              <a:pPr algn="ctr"/>
              <a:r>
                <a:rPr kumimoji="1" lang="ja-JP" altLang="en-US" sz="1200" b="1" dirty="0">
                  <a:solidFill>
                    <a:srgbClr val="FF0000"/>
                  </a:solidFill>
                </a:rPr>
                <a:t>⑥</a:t>
              </a:r>
            </a:p>
          </p:txBody>
        </p:sp>
      </p:grpSp>
      <p:grpSp>
        <p:nvGrpSpPr>
          <p:cNvPr id="4" name="グループ化 3">
            <a:extLst>
              <a:ext uri="{FF2B5EF4-FFF2-40B4-BE49-F238E27FC236}">
                <a16:creationId xmlns:a16="http://schemas.microsoft.com/office/drawing/2014/main" id="{523F39E9-8AA4-4A16-BD71-EB6BBA5FEC5B}"/>
              </a:ext>
            </a:extLst>
          </p:cNvPr>
          <p:cNvGrpSpPr/>
          <p:nvPr/>
        </p:nvGrpSpPr>
        <p:grpSpPr>
          <a:xfrm>
            <a:off x="8570845" y="2495989"/>
            <a:ext cx="1038286" cy="1038286"/>
            <a:chOff x="8710814" y="2447837"/>
            <a:chExt cx="1038286" cy="1038286"/>
          </a:xfrm>
        </p:grpSpPr>
        <p:grpSp>
          <p:nvGrpSpPr>
            <p:cNvPr id="107" name="グループ化 106">
              <a:extLst>
                <a:ext uri="{FF2B5EF4-FFF2-40B4-BE49-F238E27FC236}">
                  <a16:creationId xmlns:a16="http://schemas.microsoft.com/office/drawing/2014/main" id="{ADCDA762-A4A2-47CC-8812-755EF249272A}"/>
                </a:ext>
              </a:extLst>
            </p:cNvPr>
            <p:cNvGrpSpPr/>
            <p:nvPr/>
          </p:nvGrpSpPr>
          <p:grpSpPr>
            <a:xfrm>
              <a:off x="8710814" y="2447837"/>
              <a:ext cx="1038286" cy="1038286"/>
              <a:chOff x="7811040" y="1890894"/>
              <a:chExt cx="1038286" cy="1038286"/>
            </a:xfrm>
          </p:grpSpPr>
          <p:sp>
            <p:nvSpPr>
              <p:cNvPr id="96" name="楕円 95">
                <a:extLst>
                  <a:ext uri="{FF2B5EF4-FFF2-40B4-BE49-F238E27FC236}">
                    <a16:creationId xmlns:a16="http://schemas.microsoft.com/office/drawing/2014/main" id="{4301A6B7-9742-4B88-883A-293F82FBAD49}"/>
                  </a:ext>
                </a:extLst>
              </p:cNvPr>
              <p:cNvSpPr/>
              <p:nvPr/>
            </p:nvSpPr>
            <p:spPr>
              <a:xfrm>
                <a:off x="7811040" y="1890894"/>
                <a:ext cx="1038286" cy="1038286"/>
              </a:xfrm>
              <a:prstGeom prst="ellipse">
                <a:avLst/>
              </a:prstGeom>
              <a:solidFill>
                <a:schemeClr val="bg1"/>
              </a:solidFill>
              <a:ln w="28575">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104" name="テキスト ボックス 103">
                <a:extLst>
                  <a:ext uri="{FF2B5EF4-FFF2-40B4-BE49-F238E27FC236}">
                    <a16:creationId xmlns:a16="http://schemas.microsoft.com/office/drawing/2014/main" id="{3CFD4B28-36BD-4E23-9FE1-D40CC36746E5}"/>
                  </a:ext>
                </a:extLst>
              </p:cNvPr>
              <p:cNvSpPr txBox="1"/>
              <p:nvPr/>
            </p:nvSpPr>
            <p:spPr>
              <a:xfrm>
                <a:off x="8269641" y="2625683"/>
                <a:ext cx="113268" cy="184666"/>
              </a:xfrm>
              <a:prstGeom prst="rect">
                <a:avLst/>
              </a:prstGeom>
              <a:solidFill>
                <a:schemeClr val="bg1">
                  <a:alpha val="70000"/>
                </a:schemeClr>
              </a:solidFill>
            </p:spPr>
            <p:txBody>
              <a:bodyPr wrap="square" lIns="0" tIns="0" rIns="0" bIns="0" rtlCol="0">
                <a:spAutoFit/>
              </a:bodyPr>
              <a:lstStyle/>
              <a:p>
                <a:pPr algn="ctr"/>
                <a:r>
                  <a:rPr kumimoji="1" lang="ja-JP" altLang="en-US" sz="1200" b="1" dirty="0">
                    <a:solidFill>
                      <a:srgbClr val="FF0000"/>
                    </a:solidFill>
                  </a:rPr>
                  <a:t>⑦</a:t>
                </a:r>
              </a:p>
            </p:txBody>
          </p:sp>
        </p:grpSp>
        <p:pic>
          <p:nvPicPr>
            <p:cNvPr id="73" name="図 72">
              <a:extLst>
                <a:ext uri="{FF2B5EF4-FFF2-40B4-BE49-F238E27FC236}">
                  <a16:creationId xmlns:a16="http://schemas.microsoft.com/office/drawing/2014/main" id="{AC05CE8A-2D13-4FEB-859F-3D5665C6B636}"/>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9033548" y="2646339"/>
              <a:ext cx="374972" cy="374972"/>
            </a:xfrm>
            <a:prstGeom prst="rect">
              <a:avLst/>
            </a:prstGeom>
          </p:spPr>
        </p:pic>
      </p:grpSp>
      <p:grpSp>
        <p:nvGrpSpPr>
          <p:cNvPr id="5" name="グループ化 4">
            <a:extLst>
              <a:ext uri="{FF2B5EF4-FFF2-40B4-BE49-F238E27FC236}">
                <a16:creationId xmlns:a16="http://schemas.microsoft.com/office/drawing/2014/main" id="{42E443FF-0802-4F2E-ADAA-B6EB2BF41139}"/>
              </a:ext>
            </a:extLst>
          </p:cNvPr>
          <p:cNvGrpSpPr/>
          <p:nvPr/>
        </p:nvGrpSpPr>
        <p:grpSpPr>
          <a:xfrm>
            <a:off x="7393875" y="2792300"/>
            <a:ext cx="1038286" cy="1038286"/>
            <a:chOff x="7787847" y="3157509"/>
            <a:chExt cx="1038286" cy="1038286"/>
          </a:xfrm>
        </p:grpSpPr>
        <p:sp>
          <p:nvSpPr>
            <p:cNvPr id="66" name="楕円 65">
              <a:extLst>
                <a:ext uri="{FF2B5EF4-FFF2-40B4-BE49-F238E27FC236}">
                  <a16:creationId xmlns:a16="http://schemas.microsoft.com/office/drawing/2014/main" id="{E18512BA-CE51-4F0A-B6F9-F63585A3C35B}"/>
                </a:ext>
              </a:extLst>
            </p:cNvPr>
            <p:cNvSpPr/>
            <p:nvPr/>
          </p:nvSpPr>
          <p:spPr>
            <a:xfrm>
              <a:off x="7787847" y="3157509"/>
              <a:ext cx="1038286" cy="1038286"/>
            </a:xfrm>
            <a:prstGeom prst="ellipse">
              <a:avLst/>
            </a:prstGeom>
            <a:solidFill>
              <a:schemeClr val="bg1"/>
            </a:solidFill>
            <a:ln w="28575">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pic>
          <p:nvPicPr>
            <p:cNvPr id="69" name="図 68">
              <a:extLst>
                <a:ext uri="{FF2B5EF4-FFF2-40B4-BE49-F238E27FC236}">
                  <a16:creationId xmlns:a16="http://schemas.microsoft.com/office/drawing/2014/main" id="{E9E728DB-C743-42C1-A9C3-B2B4DF5ACE86}"/>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8107844" y="3404673"/>
              <a:ext cx="411780" cy="334774"/>
            </a:xfrm>
            <a:prstGeom prst="rect">
              <a:avLst/>
            </a:prstGeom>
          </p:spPr>
        </p:pic>
        <p:sp>
          <p:nvSpPr>
            <p:cNvPr id="65" name="テキスト ボックス 64">
              <a:extLst>
                <a:ext uri="{FF2B5EF4-FFF2-40B4-BE49-F238E27FC236}">
                  <a16:creationId xmlns:a16="http://schemas.microsoft.com/office/drawing/2014/main" id="{EAAB20BE-96A7-4795-868C-4BF82BE72B20}"/>
                </a:ext>
              </a:extLst>
            </p:cNvPr>
            <p:cNvSpPr txBox="1"/>
            <p:nvPr/>
          </p:nvSpPr>
          <p:spPr>
            <a:xfrm>
              <a:off x="8222506" y="3858694"/>
              <a:ext cx="153888" cy="184666"/>
            </a:xfrm>
            <a:prstGeom prst="rect">
              <a:avLst/>
            </a:prstGeom>
            <a:solidFill>
              <a:schemeClr val="bg1">
                <a:alpha val="70000"/>
              </a:schemeClr>
            </a:solidFill>
          </p:spPr>
          <p:txBody>
            <a:bodyPr wrap="none" lIns="0" tIns="0" rIns="0" bIns="0" rtlCol="0">
              <a:spAutoFit/>
            </a:bodyPr>
            <a:lstStyle/>
            <a:p>
              <a:pPr algn="ctr"/>
              <a:r>
                <a:rPr kumimoji="1" lang="ja-JP" altLang="en-US" sz="1200" b="1" dirty="0">
                  <a:solidFill>
                    <a:srgbClr val="FF0000"/>
                  </a:solidFill>
                </a:rPr>
                <a:t>⑧</a:t>
              </a:r>
            </a:p>
          </p:txBody>
        </p:sp>
      </p:grpSp>
      <p:sp>
        <p:nvSpPr>
          <p:cNvPr id="12" name="正方形/長方形 11">
            <a:extLst>
              <a:ext uri="{FF2B5EF4-FFF2-40B4-BE49-F238E27FC236}">
                <a16:creationId xmlns:a16="http://schemas.microsoft.com/office/drawing/2014/main" id="{461A1387-D6E4-426F-8920-C765AF663C66}"/>
              </a:ext>
            </a:extLst>
          </p:cNvPr>
          <p:cNvSpPr/>
          <p:nvPr/>
        </p:nvSpPr>
        <p:spPr>
          <a:xfrm>
            <a:off x="9268551" y="6381328"/>
            <a:ext cx="436977" cy="378004"/>
          </a:xfrm>
          <a:prstGeom prst="rect">
            <a:avLst/>
          </a:prstGeom>
          <a:solidFill>
            <a:schemeClr val="bg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72000" numCol="1" spcCol="0" rtlCol="0" fromWordArt="0" anchor="t" anchorCtr="0" forceAA="0" compatLnSpc="1">
            <a:prstTxWarp prst="textNoShape">
              <a:avLst/>
            </a:prstTxWarp>
            <a:spAutoFit/>
          </a:bodyPr>
          <a:lstStyle/>
          <a:p>
            <a:pPr algn="ctr">
              <a:lnSpc>
                <a:spcPct val="150000"/>
              </a:lnSpc>
            </a:pPr>
            <a:endParaRPr kumimoji="1" lang="ja-JP" altLang="en-US" sz="1200" b="1" spc="300" dirty="0">
              <a:solidFill>
                <a:schemeClr val="bg1"/>
              </a:solidFill>
            </a:endParaRPr>
          </a:p>
        </p:txBody>
      </p:sp>
      <p:sp>
        <p:nvSpPr>
          <p:cNvPr id="3" name="スライド番号プレースホルダー 2">
            <a:extLst>
              <a:ext uri="{FF2B5EF4-FFF2-40B4-BE49-F238E27FC236}">
                <a16:creationId xmlns:a16="http://schemas.microsoft.com/office/drawing/2014/main" id="{0075113A-02B5-4626-A602-C7C9EAD2B1ED}"/>
              </a:ext>
            </a:extLst>
          </p:cNvPr>
          <p:cNvSpPr>
            <a:spLocks noGrp="1"/>
          </p:cNvSpPr>
          <p:nvPr>
            <p:ph type="sldNum" sz="quarter" idx="12"/>
          </p:nvPr>
        </p:nvSpPr>
        <p:spPr/>
        <p:txBody>
          <a:bodyPr/>
          <a:lstStyle/>
          <a:p>
            <a:fld id="{5EE0A3BD-3DA5-4991-ABDC-D838213B01CE}" type="slidenum">
              <a:rPr lang="ja-JP" altLang="en-US" smtClean="0"/>
              <a:pPr/>
              <a:t>7</a:t>
            </a:fld>
            <a:endParaRPr lang="ja-JP" altLang="en-US" dirty="0"/>
          </a:p>
        </p:txBody>
      </p:sp>
      <p:sp>
        <p:nvSpPr>
          <p:cNvPr id="14" name="四角形: 角を丸くする 13">
            <a:extLst>
              <a:ext uri="{FF2B5EF4-FFF2-40B4-BE49-F238E27FC236}">
                <a16:creationId xmlns:a16="http://schemas.microsoft.com/office/drawing/2014/main" id="{815DDD7D-4F46-40D0-87C5-C49EBA3D8C61}"/>
              </a:ext>
            </a:extLst>
          </p:cNvPr>
          <p:cNvSpPr/>
          <p:nvPr/>
        </p:nvSpPr>
        <p:spPr>
          <a:xfrm>
            <a:off x="298277" y="4214563"/>
            <a:ext cx="1993394" cy="292700"/>
          </a:xfrm>
          <a:prstGeom prst="roundRect">
            <a:avLst/>
          </a:prstGeom>
          <a:solidFill>
            <a:schemeClr val="bg1"/>
          </a:solidFill>
          <a:ln w="19050">
            <a:solidFill>
              <a:schemeClr val="accent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t" anchorCtr="0" forceAA="0" compatLnSpc="1">
            <a:prstTxWarp prst="textNoShape">
              <a:avLst/>
            </a:prstTxWarp>
            <a:spAutoFit/>
          </a:bodyPr>
          <a:lstStyle/>
          <a:p>
            <a:pPr algn="ctr">
              <a:lnSpc>
                <a:spcPct val="150000"/>
              </a:lnSpc>
            </a:pPr>
            <a:r>
              <a:rPr kumimoji="1" lang="ja-JP" altLang="en-US" sz="1050" b="1" dirty="0">
                <a:solidFill>
                  <a:schemeClr val="tx1"/>
                </a:solidFill>
              </a:rPr>
              <a:t>想定</a:t>
            </a:r>
            <a:r>
              <a:rPr kumimoji="1" lang="en-US" altLang="ja-JP" sz="1050" b="1" dirty="0">
                <a:solidFill>
                  <a:schemeClr val="tx1"/>
                </a:solidFill>
              </a:rPr>
              <a:t>PV</a:t>
            </a:r>
            <a:r>
              <a:rPr kumimoji="1" lang="ja-JP" altLang="en-US" sz="1050" b="1" dirty="0">
                <a:solidFill>
                  <a:schemeClr val="tx1"/>
                </a:solidFill>
              </a:rPr>
              <a:t>：</a:t>
            </a:r>
            <a:r>
              <a:rPr kumimoji="1" lang="en-US" altLang="ja-JP" sz="1050" b="1" dirty="0">
                <a:solidFill>
                  <a:schemeClr val="tx1"/>
                </a:solidFill>
              </a:rPr>
              <a:t>4,000</a:t>
            </a:r>
            <a:r>
              <a:rPr kumimoji="1" lang="ja-JP" altLang="en-US" sz="1050" b="1" dirty="0">
                <a:solidFill>
                  <a:schemeClr val="tx1"/>
                </a:solidFill>
              </a:rPr>
              <a:t>～</a:t>
            </a:r>
            <a:r>
              <a:rPr kumimoji="1" lang="en-US" altLang="ja-JP" sz="1050" b="1" dirty="0">
                <a:solidFill>
                  <a:schemeClr val="tx1"/>
                </a:solidFill>
              </a:rPr>
              <a:t>6,000</a:t>
            </a:r>
            <a:endParaRPr kumimoji="1" lang="ja-JP" altLang="en-US" sz="1050" b="1" dirty="0">
              <a:solidFill>
                <a:schemeClr val="tx1"/>
              </a:solidFill>
            </a:endParaRPr>
          </a:p>
        </p:txBody>
      </p:sp>
      <p:sp>
        <p:nvSpPr>
          <p:cNvPr id="75" name="四角形: 角を丸くする 74">
            <a:extLst>
              <a:ext uri="{FF2B5EF4-FFF2-40B4-BE49-F238E27FC236}">
                <a16:creationId xmlns:a16="http://schemas.microsoft.com/office/drawing/2014/main" id="{AF02FD58-7D82-459D-8362-FFC80BA8D79E}"/>
              </a:ext>
            </a:extLst>
          </p:cNvPr>
          <p:cNvSpPr/>
          <p:nvPr/>
        </p:nvSpPr>
        <p:spPr>
          <a:xfrm>
            <a:off x="6727789" y="4214563"/>
            <a:ext cx="2247237" cy="292700"/>
          </a:xfrm>
          <a:prstGeom prst="roundRect">
            <a:avLst/>
          </a:prstGeom>
          <a:solidFill>
            <a:schemeClr val="bg1"/>
          </a:solidFill>
          <a:ln w="19050">
            <a:solidFill>
              <a:schemeClr val="accent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t" anchorCtr="0" forceAA="0" compatLnSpc="1">
            <a:prstTxWarp prst="textNoShape">
              <a:avLst/>
            </a:prstTxWarp>
            <a:spAutoFit/>
          </a:bodyPr>
          <a:lstStyle/>
          <a:p>
            <a:pPr algn="ctr">
              <a:lnSpc>
                <a:spcPct val="150000"/>
              </a:lnSpc>
            </a:pPr>
            <a:r>
              <a:rPr kumimoji="1" lang="ja-JP" altLang="en-US" sz="1050" b="1" dirty="0">
                <a:solidFill>
                  <a:schemeClr val="tx1"/>
                </a:solidFill>
              </a:rPr>
              <a:t>記事のアーカイブ有り（無料）</a:t>
            </a:r>
          </a:p>
        </p:txBody>
      </p:sp>
      <p:sp>
        <p:nvSpPr>
          <p:cNvPr id="62" name="四角形: 角を丸くする 61">
            <a:extLst>
              <a:ext uri="{FF2B5EF4-FFF2-40B4-BE49-F238E27FC236}">
                <a16:creationId xmlns:a16="http://schemas.microsoft.com/office/drawing/2014/main" id="{191E5C8D-476B-45CA-9CDE-6CA31B62FDB1}"/>
              </a:ext>
            </a:extLst>
          </p:cNvPr>
          <p:cNvSpPr/>
          <p:nvPr/>
        </p:nvSpPr>
        <p:spPr>
          <a:xfrm>
            <a:off x="2385755" y="4214563"/>
            <a:ext cx="2247237" cy="292700"/>
          </a:xfrm>
          <a:prstGeom prst="roundRect">
            <a:avLst/>
          </a:prstGeom>
          <a:solidFill>
            <a:schemeClr val="bg1"/>
          </a:solidFill>
          <a:ln w="19050">
            <a:solidFill>
              <a:schemeClr val="accent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t" anchorCtr="0" forceAA="0" compatLnSpc="1">
            <a:prstTxWarp prst="textNoShape">
              <a:avLst/>
            </a:prstTxWarp>
            <a:spAutoFit/>
          </a:bodyPr>
          <a:lstStyle/>
          <a:p>
            <a:pPr algn="ctr">
              <a:lnSpc>
                <a:spcPct val="150000"/>
              </a:lnSpc>
            </a:pPr>
            <a:r>
              <a:rPr kumimoji="1" lang="ja-JP" altLang="en-US" sz="1050" b="1" dirty="0">
                <a:solidFill>
                  <a:schemeClr val="tx1"/>
                </a:solidFill>
              </a:rPr>
              <a:t>広告誘導期間は原則</a:t>
            </a:r>
            <a:r>
              <a:rPr kumimoji="1" lang="en-US" altLang="ja-JP" sz="1050" b="1" dirty="0">
                <a:solidFill>
                  <a:schemeClr val="tx1"/>
                </a:solidFill>
              </a:rPr>
              <a:t>1</a:t>
            </a:r>
            <a:r>
              <a:rPr kumimoji="1" lang="ja-JP" altLang="en-US" sz="1050" b="1" dirty="0">
                <a:solidFill>
                  <a:schemeClr val="tx1"/>
                </a:solidFill>
              </a:rPr>
              <a:t>ヵ月間</a:t>
            </a:r>
          </a:p>
        </p:txBody>
      </p:sp>
      <p:sp>
        <p:nvSpPr>
          <p:cNvPr id="64" name="四角形: 角を丸くする 63">
            <a:extLst>
              <a:ext uri="{FF2B5EF4-FFF2-40B4-BE49-F238E27FC236}">
                <a16:creationId xmlns:a16="http://schemas.microsoft.com/office/drawing/2014/main" id="{CCA3ECC4-0DDD-4F12-AAC2-7E99D8CB67AF}"/>
              </a:ext>
            </a:extLst>
          </p:cNvPr>
          <p:cNvSpPr/>
          <p:nvPr/>
        </p:nvSpPr>
        <p:spPr>
          <a:xfrm>
            <a:off x="4702427" y="4214563"/>
            <a:ext cx="1993394" cy="292700"/>
          </a:xfrm>
          <a:prstGeom prst="roundRect">
            <a:avLst/>
          </a:prstGeom>
          <a:solidFill>
            <a:schemeClr val="bg1"/>
          </a:solidFill>
          <a:ln w="19050">
            <a:solidFill>
              <a:schemeClr val="accent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t" anchorCtr="0" forceAA="0" compatLnSpc="1">
            <a:prstTxWarp prst="textNoShape">
              <a:avLst/>
            </a:prstTxWarp>
            <a:spAutoFit/>
          </a:bodyPr>
          <a:lstStyle/>
          <a:p>
            <a:pPr algn="ctr">
              <a:lnSpc>
                <a:spcPct val="150000"/>
              </a:lnSpc>
            </a:pPr>
            <a:r>
              <a:rPr kumimoji="1" lang="ja-JP" altLang="en-US" sz="1050" b="1" dirty="0">
                <a:solidFill>
                  <a:schemeClr val="tx1"/>
                </a:solidFill>
              </a:rPr>
              <a:t>平日任意の日程で公開可能</a:t>
            </a:r>
          </a:p>
        </p:txBody>
      </p:sp>
      <p:sp>
        <p:nvSpPr>
          <p:cNvPr id="74" name="テキスト ボックス 73">
            <a:extLst>
              <a:ext uri="{FF2B5EF4-FFF2-40B4-BE49-F238E27FC236}">
                <a16:creationId xmlns:a16="http://schemas.microsoft.com/office/drawing/2014/main" id="{DC37E3B0-7E24-49E6-A63E-8E4444291B3B}"/>
              </a:ext>
            </a:extLst>
          </p:cNvPr>
          <p:cNvSpPr txBox="1"/>
          <p:nvPr/>
        </p:nvSpPr>
        <p:spPr>
          <a:xfrm>
            <a:off x="56456" y="6586293"/>
            <a:ext cx="4750756" cy="186974"/>
          </a:xfrm>
          <a:prstGeom prst="rect">
            <a:avLst/>
          </a:prstGeom>
          <a:solidFill>
            <a:schemeClr val="bg1"/>
          </a:solidFill>
          <a:ln>
            <a:noFill/>
          </a:ln>
        </p:spPr>
        <p:txBody>
          <a:bodyPr wrap="square" lIns="0" tIns="0" rIns="0" bIns="0" rtlCol="0">
            <a:spAutoFit/>
          </a:bodyPr>
          <a:lstStyle/>
          <a:p>
            <a:pPr marL="171450" indent="-171450" algn="ctr">
              <a:lnSpc>
                <a:spcPct val="150000"/>
              </a:lnSpc>
              <a:buFont typeface="Yu Gothic" panose="020B0400000000000000" pitchFamily="50" charset="-128"/>
              <a:buChar char="※"/>
            </a:pPr>
            <a:r>
              <a:rPr lang="ja-JP" altLang="en-US" sz="900" dirty="0"/>
              <a:t>①⑦⑧のメニューは広告誘導では無いため、広告レポートには掲載されません</a:t>
            </a:r>
            <a:endParaRPr lang="en-US" altLang="ja-JP" sz="900" dirty="0"/>
          </a:p>
        </p:txBody>
      </p:sp>
    </p:spTree>
    <p:extLst>
      <p:ext uri="{BB962C8B-B14F-4D97-AF65-F5344CB8AC3E}">
        <p14:creationId xmlns:p14="http://schemas.microsoft.com/office/powerpoint/2010/main" val="825626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グループ化 48">
            <a:extLst>
              <a:ext uri="{FF2B5EF4-FFF2-40B4-BE49-F238E27FC236}">
                <a16:creationId xmlns:a16="http://schemas.microsoft.com/office/drawing/2014/main" id="{67B535EA-FA4B-4D40-A6E4-457C7778FBD8}"/>
              </a:ext>
            </a:extLst>
          </p:cNvPr>
          <p:cNvGrpSpPr/>
          <p:nvPr/>
        </p:nvGrpSpPr>
        <p:grpSpPr>
          <a:xfrm>
            <a:off x="2076459" y="4447618"/>
            <a:ext cx="1021450" cy="1926000"/>
            <a:chOff x="5480507" y="2448752"/>
            <a:chExt cx="1021450" cy="1926000"/>
          </a:xfrm>
        </p:grpSpPr>
        <p:grpSp>
          <p:nvGrpSpPr>
            <p:cNvPr id="53" name="グループ化 52">
              <a:extLst>
                <a:ext uri="{FF2B5EF4-FFF2-40B4-BE49-F238E27FC236}">
                  <a16:creationId xmlns:a16="http://schemas.microsoft.com/office/drawing/2014/main" id="{7059418C-7A23-46EE-BBF5-E4959A2CC85C}"/>
                </a:ext>
              </a:extLst>
            </p:cNvPr>
            <p:cNvGrpSpPr/>
            <p:nvPr/>
          </p:nvGrpSpPr>
          <p:grpSpPr>
            <a:xfrm>
              <a:off x="5480507" y="2448752"/>
              <a:ext cx="1021450" cy="1926000"/>
              <a:chOff x="337005" y="920333"/>
              <a:chExt cx="2094251" cy="3948828"/>
            </a:xfrm>
          </p:grpSpPr>
          <p:sp>
            <p:nvSpPr>
              <p:cNvPr id="55" name="四角形: 角を丸くする 54">
                <a:extLst>
                  <a:ext uri="{FF2B5EF4-FFF2-40B4-BE49-F238E27FC236}">
                    <a16:creationId xmlns:a16="http://schemas.microsoft.com/office/drawing/2014/main" id="{48A84E5A-96B7-44BB-88C5-CCDC37AFADA1}"/>
                  </a:ext>
                </a:extLst>
              </p:cNvPr>
              <p:cNvSpPr/>
              <p:nvPr/>
            </p:nvSpPr>
            <p:spPr>
              <a:xfrm>
                <a:off x="337005" y="920333"/>
                <a:ext cx="2094251" cy="3948828"/>
              </a:xfrm>
              <a:prstGeom prst="roundRect">
                <a:avLst>
                  <a:gd name="adj" fmla="val 8841"/>
                </a:avLst>
              </a:prstGeom>
              <a:solidFill>
                <a:schemeClr val="bg1">
                  <a:lumMod val="6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58" name="楕円 57">
                <a:extLst>
                  <a:ext uri="{FF2B5EF4-FFF2-40B4-BE49-F238E27FC236}">
                    <a16:creationId xmlns:a16="http://schemas.microsoft.com/office/drawing/2014/main" id="{524D4BB0-3727-4A59-BC4A-167BD6DD1DBD}"/>
                  </a:ext>
                </a:extLst>
              </p:cNvPr>
              <p:cNvSpPr/>
              <p:nvPr/>
            </p:nvSpPr>
            <p:spPr>
              <a:xfrm>
                <a:off x="1208584" y="4402761"/>
                <a:ext cx="360040" cy="360040"/>
              </a:xfrm>
              <a:prstGeom prst="ellipse">
                <a:avLst/>
              </a:prstGeom>
              <a:solidFill>
                <a:schemeClr val="bg1">
                  <a:lumMod val="5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grpSp>
        <p:pic>
          <p:nvPicPr>
            <p:cNvPr id="54" name="図 53">
              <a:extLst>
                <a:ext uri="{FF2B5EF4-FFF2-40B4-BE49-F238E27FC236}">
                  <a16:creationId xmlns:a16="http://schemas.microsoft.com/office/drawing/2014/main" id="{D1953FB0-53D4-4209-859A-27ED23A7FD33}"/>
                </a:ext>
              </a:extLst>
            </p:cNvPr>
            <p:cNvPicPr>
              <a:picLocks noChangeAspect="1"/>
            </p:cNvPicPr>
            <p:nvPr/>
          </p:nvPicPr>
          <p:blipFill rotWithShape="1">
            <a:blip r:embed="rId3">
              <a:extLst>
                <a:ext uri="{28A0092B-C50C-407E-A947-70E740481C1C}">
                  <a14:useLocalDpi xmlns:a14="http://schemas.microsoft.com/office/drawing/2010/main" val="0"/>
                </a:ext>
              </a:extLst>
            </a:blip>
            <a:srcRect b="29509"/>
            <a:stretch/>
          </p:blipFill>
          <p:spPr>
            <a:xfrm>
              <a:off x="5564659" y="2570636"/>
              <a:ext cx="863554" cy="1511084"/>
            </a:xfrm>
            <a:prstGeom prst="rect">
              <a:avLst/>
            </a:prstGeom>
          </p:spPr>
        </p:pic>
      </p:grpSp>
      <p:sp>
        <p:nvSpPr>
          <p:cNvPr id="2" name="タイトル 1">
            <a:extLst>
              <a:ext uri="{FF2B5EF4-FFF2-40B4-BE49-F238E27FC236}">
                <a16:creationId xmlns:a16="http://schemas.microsoft.com/office/drawing/2014/main" id="{7B277436-BFE9-4072-AE87-637DA8DD8983}"/>
              </a:ext>
            </a:extLst>
          </p:cNvPr>
          <p:cNvSpPr>
            <a:spLocks noGrp="1"/>
          </p:cNvSpPr>
          <p:nvPr>
            <p:ph type="title"/>
          </p:nvPr>
        </p:nvSpPr>
        <p:spPr/>
        <p:txBody>
          <a:bodyPr/>
          <a:lstStyle/>
          <a:p>
            <a:r>
              <a:rPr lang="ja-JP" altLang="en-US" sz="2200" dirty="0"/>
              <a:t>ネイティブタイアップ：スペシャルプラン「年間パートナー」</a:t>
            </a:r>
          </a:p>
        </p:txBody>
      </p:sp>
      <p:sp>
        <p:nvSpPr>
          <p:cNvPr id="7" name="フッター プレースホルダー 6">
            <a:extLst>
              <a:ext uri="{FF2B5EF4-FFF2-40B4-BE49-F238E27FC236}">
                <a16:creationId xmlns:a16="http://schemas.microsoft.com/office/drawing/2014/main" id="{EEDE196D-1D83-4A4A-B086-F417E2B4DABE}"/>
              </a:ext>
            </a:extLst>
          </p:cNvPr>
          <p:cNvSpPr>
            <a:spLocks noGrp="1"/>
          </p:cNvSpPr>
          <p:nvPr>
            <p:ph type="ftr" sz="quarter" idx="11"/>
          </p:nvPr>
        </p:nvSpPr>
        <p:spPr/>
        <p:txBody>
          <a:bodyPr/>
          <a:lstStyle/>
          <a:p>
            <a:r>
              <a:rPr lang="en-US" altLang="ja-JP" dirty="0"/>
              <a:t>Copyright© 2020 Nikkei Business </a:t>
            </a:r>
            <a:r>
              <a:rPr lang="en-US" altLang="ja-JP" dirty="0" err="1"/>
              <a:t>Publications,Inc</a:t>
            </a:r>
            <a:r>
              <a:rPr lang="en-US" altLang="ja-JP" dirty="0"/>
              <a:t>. All rights reserved.</a:t>
            </a:r>
            <a:endParaRPr lang="ja-JP" altLang="en-US" dirty="0"/>
          </a:p>
        </p:txBody>
      </p:sp>
      <p:sp>
        <p:nvSpPr>
          <p:cNvPr id="3" name="スライド番号プレースホルダー 2">
            <a:extLst>
              <a:ext uri="{FF2B5EF4-FFF2-40B4-BE49-F238E27FC236}">
                <a16:creationId xmlns:a16="http://schemas.microsoft.com/office/drawing/2014/main" id="{694B2D85-CE0E-4632-A98A-41705BAB0B50}"/>
              </a:ext>
            </a:extLst>
          </p:cNvPr>
          <p:cNvSpPr>
            <a:spLocks noGrp="1"/>
          </p:cNvSpPr>
          <p:nvPr>
            <p:ph type="sldNum" sz="quarter" idx="12"/>
          </p:nvPr>
        </p:nvSpPr>
        <p:spPr/>
        <p:txBody>
          <a:bodyPr/>
          <a:lstStyle/>
          <a:p>
            <a:fld id="{5EE0A3BD-3DA5-4991-ABDC-D838213B01CE}" type="slidenum">
              <a:rPr lang="ja-JP" altLang="en-US" smtClean="0"/>
              <a:pPr/>
              <a:t>8</a:t>
            </a:fld>
            <a:endParaRPr lang="ja-JP" altLang="en-US" dirty="0"/>
          </a:p>
        </p:txBody>
      </p:sp>
      <p:sp>
        <p:nvSpPr>
          <p:cNvPr id="30" name="テキスト ボックス 29">
            <a:extLst>
              <a:ext uri="{FF2B5EF4-FFF2-40B4-BE49-F238E27FC236}">
                <a16:creationId xmlns:a16="http://schemas.microsoft.com/office/drawing/2014/main" id="{8B7A67FA-CC10-419F-A7F3-66D10725B771}"/>
              </a:ext>
            </a:extLst>
          </p:cNvPr>
          <p:cNvSpPr txBox="1"/>
          <p:nvPr/>
        </p:nvSpPr>
        <p:spPr>
          <a:xfrm>
            <a:off x="296020" y="1052736"/>
            <a:ext cx="7312722" cy="2031325"/>
          </a:xfrm>
          <a:prstGeom prst="rect">
            <a:avLst/>
          </a:prstGeom>
          <a:noFill/>
        </p:spPr>
        <p:txBody>
          <a:bodyPr wrap="square" lIns="0" tIns="0" rIns="0" bIns="0" rtlCol="0">
            <a:spAutoFit/>
          </a:bodyPr>
          <a:lstStyle/>
          <a:p>
            <a:pPr>
              <a:spcAft>
                <a:spcPts val="1200"/>
              </a:spcAft>
            </a:pPr>
            <a:r>
              <a:rPr kumimoji="1" lang="ja-JP" altLang="en-US" sz="1400" b="1" spc="300" dirty="0"/>
              <a:t>連載コンテンツや広告・イベントを通じて、</a:t>
            </a:r>
            <a:br>
              <a:rPr kumimoji="1" lang="en-US" altLang="ja-JP" sz="1400" b="1" spc="300" dirty="0"/>
            </a:br>
            <a:r>
              <a:rPr kumimoji="1" lang="ja-JP" altLang="en-US" sz="1400" b="1" spc="300" dirty="0"/>
              <a:t>日経</a:t>
            </a:r>
            <a:r>
              <a:rPr kumimoji="1" lang="en-US" altLang="ja-JP" sz="1400" b="1" spc="300" dirty="0"/>
              <a:t>DUAL</a:t>
            </a:r>
            <a:r>
              <a:rPr kumimoji="1" lang="ja-JP" altLang="en-US" sz="1400" b="1" spc="300" dirty="0"/>
              <a:t>読者と継続的にコミュニケーションをとっていただくプログラム。</a:t>
            </a:r>
            <a:endParaRPr kumimoji="1" lang="en-US" altLang="ja-JP" sz="1400" b="1" spc="300" dirty="0"/>
          </a:p>
          <a:p>
            <a:pPr>
              <a:spcAft>
                <a:spcPts val="1200"/>
              </a:spcAft>
            </a:pPr>
            <a:r>
              <a:rPr kumimoji="1" lang="ja-JP" altLang="en-US" sz="1600" b="1" spc="300" dirty="0">
                <a:solidFill>
                  <a:srgbClr val="C00000"/>
                </a:solidFill>
              </a:rPr>
              <a:t>長期的なコミュニケーションによるブランディング</a:t>
            </a:r>
            <a:r>
              <a:rPr kumimoji="1" lang="ja-JP" altLang="en-US" sz="1400" b="1" spc="300" dirty="0"/>
              <a:t>や、</a:t>
            </a:r>
            <a:br>
              <a:rPr kumimoji="1" lang="en-US" altLang="ja-JP" sz="1400" b="1" spc="300" dirty="0"/>
            </a:br>
            <a:r>
              <a:rPr kumimoji="1" lang="ja-JP" altLang="en-US" sz="1600" b="1" spc="300" dirty="0">
                <a:solidFill>
                  <a:srgbClr val="C00000"/>
                </a:solidFill>
              </a:rPr>
              <a:t>モニターやアンケートなどを活用したサービス開発</a:t>
            </a:r>
            <a:r>
              <a:rPr kumimoji="1" lang="ja-JP" altLang="en-US" sz="1400" b="1" spc="300" dirty="0"/>
              <a:t>、</a:t>
            </a:r>
            <a:br>
              <a:rPr kumimoji="1" lang="en-US" altLang="ja-JP" sz="1400" b="1" spc="300" dirty="0">
                <a:solidFill>
                  <a:schemeClr val="tx2">
                    <a:lumMod val="75000"/>
                  </a:schemeClr>
                </a:solidFill>
              </a:rPr>
            </a:br>
            <a:r>
              <a:rPr kumimoji="1" lang="ja-JP" altLang="en-US" sz="1600" b="1" spc="300" dirty="0">
                <a:solidFill>
                  <a:srgbClr val="C00000"/>
                </a:solidFill>
              </a:rPr>
              <a:t>「ダイバーシティ推進企業」としての</a:t>
            </a:r>
            <a:r>
              <a:rPr kumimoji="1" lang="en-US" altLang="ja-JP" sz="1600" b="1" spc="300" dirty="0">
                <a:solidFill>
                  <a:srgbClr val="C00000"/>
                </a:solidFill>
              </a:rPr>
              <a:t>CSR</a:t>
            </a:r>
            <a:r>
              <a:rPr kumimoji="1" lang="ja-JP" altLang="en-US" sz="1600" b="1" spc="300" dirty="0">
                <a:solidFill>
                  <a:srgbClr val="C00000"/>
                </a:solidFill>
              </a:rPr>
              <a:t>訴求</a:t>
            </a:r>
            <a:r>
              <a:rPr kumimoji="1" lang="ja-JP" altLang="en-US" sz="1400" b="1" spc="300" dirty="0"/>
              <a:t>、</a:t>
            </a:r>
            <a:br>
              <a:rPr kumimoji="1" lang="en-US" altLang="ja-JP" sz="1400" b="1" spc="300" dirty="0">
                <a:solidFill>
                  <a:schemeClr val="tx2">
                    <a:lumMod val="75000"/>
                  </a:schemeClr>
                </a:solidFill>
              </a:rPr>
            </a:br>
            <a:r>
              <a:rPr kumimoji="1" lang="ja-JP" altLang="en-US" sz="1600" b="1" spc="300" dirty="0">
                <a:solidFill>
                  <a:srgbClr val="C00000"/>
                </a:solidFill>
              </a:rPr>
              <a:t>自社の</a:t>
            </a:r>
            <a:r>
              <a:rPr kumimoji="1" lang="en-US" altLang="ja-JP" sz="1600" b="1" spc="300" dirty="0">
                <a:solidFill>
                  <a:srgbClr val="C00000"/>
                </a:solidFill>
              </a:rPr>
              <a:t>DUAL</a:t>
            </a:r>
            <a:r>
              <a:rPr kumimoji="1" lang="ja-JP" altLang="en-US" sz="1600" b="1" spc="300" dirty="0">
                <a:solidFill>
                  <a:srgbClr val="C00000"/>
                </a:solidFill>
              </a:rPr>
              <a:t>層に向けたサービスプラン</a:t>
            </a:r>
            <a:r>
              <a:rPr kumimoji="1" lang="ja-JP" altLang="en-US" sz="1400" b="1" spc="300" dirty="0"/>
              <a:t>など、</a:t>
            </a:r>
            <a:endParaRPr kumimoji="1" lang="en-US" altLang="ja-JP" sz="1400" b="1" spc="300" dirty="0"/>
          </a:p>
          <a:p>
            <a:pPr>
              <a:spcAft>
                <a:spcPts val="1200"/>
              </a:spcAft>
            </a:pPr>
            <a:r>
              <a:rPr kumimoji="1" lang="ja-JP" altLang="en-US" sz="2000" b="1" u="sng" spc="300" dirty="0"/>
              <a:t>目的に合わせたカスタマイズが可能です。</a:t>
            </a:r>
            <a:endParaRPr kumimoji="1" lang="en-US" altLang="ja-JP" sz="1600" b="1" spc="300" dirty="0"/>
          </a:p>
        </p:txBody>
      </p:sp>
      <p:grpSp>
        <p:nvGrpSpPr>
          <p:cNvPr id="8" name="グループ化 7">
            <a:extLst>
              <a:ext uri="{FF2B5EF4-FFF2-40B4-BE49-F238E27FC236}">
                <a16:creationId xmlns:a16="http://schemas.microsoft.com/office/drawing/2014/main" id="{93F91745-CDC1-4983-8C5F-C86131117224}"/>
              </a:ext>
            </a:extLst>
          </p:cNvPr>
          <p:cNvGrpSpPr/>
          <p:nvPr/>
        </p:nvGrpSpPr>
        <p:grpSpPr>
          <a:xfrm>
            <a:off x="7183572" y="902441"/>
            <a:ext cx="2342265" cy="2186417"/>
            <a:chOff x="7329263" y="1267672"/>
            <a:chExt cx="1948537" cy="1818886"/>
          </a:xfrm>
        </p:grpSpPr>
        <p:pic>
          <p:nvPicPr>
            <p:cNvPr id="65" name="図 64">
              <a:extLst>
                <a:ext uri="{FF2B5EF4-FFF2-40B4-BE49-F238E27FC236}">
                  <a16:creationId xmlns:a16="http://schemas.microsoft.com/office/drawing/2014/main" id="{DD97CC07-67C8-488D-827E-12E027E5114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29263" y="2241281"/>
              <a:ext cx="845277" cy="845277"/>
            </a:xfrm>
            <a:prstGeom prst="rect">
              <a:avLst/>
            </a:prstGeom>
          </p:spPr>
        </p:pic>
        <p:grpSp>
          <p:nvGrpSpPr>
            <p:cNvPr id="68" name="グループ化 67">
              <a:extLst>
                <a:ext uri="{FF2B5EF4-FFF2-40B4-BE49-F238E27FC236}">
                  <a16:creationId xmlns:a16="http://schemas.microsoft.com/office/drawing/2014/main" id="{0C763500-4571-465E-94CC-4C7BFA0098B0}"/>
                </a:ext>
              </a:extLst>
            </p:cNvPr>
            <p:cNvGrpSpPr/>
            <p:nvPr/>
          </p:nvGrpSpPr>
          <p:grpSpPr>
            <a:xfrm>
              <a:off x="8017725" y="1267672"/>
              <a:ext cx="456439" cy="523454"/>
              <a:chOff x="3628731" y="2847336"/>
              <a:chExt cx="1094402" cy="1255082"/>
            </a:xfrm>
          </p:grpSpPr>
          <p:sp>
            <p:nvSpPr>
              <p:cNvPr id="69" name="正方形/長方形 68">
                <a:extLst>
                  <a:ext uri="{FF2B5EF4-FFF2-40B4-BE49-F238E27FC236}">
                    <a16:creationId xmlns:a16="http://schemas.microsoft.com/office/drawing/2014/main" id="{C44E3E59-623F-4F28-85E3-65148FFE9BF8}"/>
                  </a:ext>
                </a:extLst>
              </p:cNvPr>
              <p:cNvSpPr/>
              <p:nvPr/>
            </p:nvSpPr>
            <p:spPr>
              <a:xfrm>
                <a:off x="3628731" y="2847336"/>
                <a:ext cx="942566" cy="1009342"/>
              </a:xfrm>
              <a:prstGeom prst="rect">
                <a:avLst/>
              </a:prstGeom>
              <a:solidFill>
                <a:schemeClr val="bg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pic>
            <p:nvPicPr>
              <p:cNvPr id="70" name="図 69">
                <a:extLst>
                  <a:ext uri="{FF2B5EF4-FFF2-40B4-BE49-F238E27FC236}">
                    <a16:creationId xmlns:a16="http://schemas.microsoft.com/office/drawing/2014/main" id="{1EC69C04-E8AE-400D-B44F-8113C7C34B1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689544" y="3068829"/>
                <a:ext cx="1033589" cy="1033589"/>
              </a:xfrm>
              <a:prstGeom prst="rect">
                <a:avLst/>
              </a:prstGeom>
            </p:spPr>
          </p:pic>
        </p:grpSp>
        <p:grpSp>
          <p:nvGrpSpPr>
            <p:cNvPr id="74" name="グループ化 73">
              <a:extLst>
                <a:ext uri="{FF2B5EF4-FFF2-40B4-BE49-F238E27FC236}">
                  <a16:creationId xmlns:a16="http://schemas.microsoft.com/office/drawing/2014/main" id="{672B38F0-2E59-49EF-9E05-F72D3CB732D7}"/>
                </a:ext>
              </a:extLst>
            </p:cNvPr>
            <p:cNvGrpSpPr/>
            <p:nvPr/>
          </p:nvGrpSpPr>
          <p:grpSpPr>
            <a:xfrm>
              <a:off x="8685042" y="1859666"/>
              <a:ext cx="431075" cy="431076"/>
              <a:chOff x="4885655" y="3797668"/>
              <a:chExt cx="1224136" cy="1224136"/>
            </a:xfrm>
          </p:grpSpPr>
          <p:sp>
            <p:nvSpPr>
              <p:cNvPr id="75" name="楕円 74">
                <a:extLst>
                  <a:ext uri="{FF2B5EF4-FFF2-40B4-BE49-F238E27FC236}">
                    <a16:creationId xmlns:a16="http://schemas.microsoft.com/office/drawing/2014/main" id="{869FE880-A9BE-4A19-AFA4-4A440F452AB2}"/>
                  </a:ext>
                </a:extLst>
              </p:cNvPr>
              <p:cNvSpPr/>
              <p:nvPr/>
            </p:nvSpPr>
            <p:spPr>
              <a:xfrm>
                <a:off x="4885655" y="3797668"/>
                <a:ext cx="1224136" cy="1224136"/>
              </a:xfrm>
              <a:prstGeom prst="ellipse">
                <a:avLst/>
              </a:prstGeom>
              <a:solidFill>
                <a:schemeClr val="bg1"/>
              </a:solidFill>
              <a:ln w="38100">
                <a:solidFill>
                  <a:srgbClr val="4B4B4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grpSp>
            <p:nvGrpSpPr>
              <p:cNvPr id="76" name="グループ化 75">
                <a:extLst>
                  <a:ext uri="{FF2B5EF4-FFF2-40B4-BE49-F238E27FC236}">
                    <a16:creationId xmlns:a16="http://schemas.microsoft.com/office/drawing/2014/main" id="{3A7D96D8-892D-49DD-8DFF-C24A4FF524E3}"/>
                  </a:ext>
                </a:extLst>
              </p:cNvPr>
              <p:cNvGrpSpPr/>
              <p:nvPr/>
            </p:nvGrpSpPr>
            <p:grpSpPr>
              <a:xfrm>
                <a:off x="5015174" y="4111845"/>
                <a:ext cx="965092" cy="546583"/>
                <a:chOff x="5542182" y="4324736"/>
                <a:chExt cx="1362128" cy="771446"/>
              </a:xfrm>
            </p:grpSpPr>
            <p:pic>
              <p:nvPicPr>
                <p:cNvPr id="77" name="図 76">
                  <a:extLst>
                    <a:ext uri="{FF2B5EF4-FFF2-40B4-BE49-F238E27FC236}">
                      <a16:creationId xmlns:a16="http://schemas.microsoft.com/office/drawing/2014/main" id="{6C95E28B-2490-4515-9FEF-C5F70F9A1DEA}"/>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542182" y="4533082"/>
                  <a:ext cx="563101" cy="563100"/>
                </a:xfrm>
                <a:prstGeom prst="rect">
                  <a:avLst/>
                </a:prstGeom>
              </p:spPr>
            </p:pic>
            <p:pic>
              <p:nvPicPr>
                <p:cNvPr id="78" name="図 77">
                  <a:extLst>
                    <a:ext uri="{FF2B5EF4-FFF2-40B4-BE49-F238E27FC236}">
                      <a16:creationId xmlns:a16="http://schemas.microsoft.com/office/drawing/2014/main" id="{583092E1-34DB-4634-8D02-C9B239053BD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941689" y="4324736"/>
                  <a:ext cx="563101" cy="563100"/>
                </a:xfrm>
                <a:prstGeom prst="rect">
                  <a:avLst/>
                </a:prstGeom>
              </p:spPr>
            </p:pic>
            <p:pic>
              <p:nvPicPr>
                <p:cNvPr id="79" name="図 78">
                  <a:extLst>
                    <a:ext uri="{FF2B5EF4-FFF2-40B4-BE49-F238E27FC236}">
                      <a16:creationId xmlns:a16="http://schemas.microsoft.com/office/drawing/2014/main" id="{DD2C449C-CFF3-44E0-989E-B16E785905F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341209" y="4533082"/>
                  <a:ext cx="563101" cy="563100"/>
                </a:xfrm>
                <a:prstGeom prst="rect">
                  <a:avLst/>
                </a:prstGeom>
              </p:spPr>
            </p:pic>
          </p:grpSp>
        </p:grpSp>
        <p:grpSp>
          <p:nvGrpSpPr>
            <p:cNvPr id="83" name="グループ化 82">
              <a:extLst>
                <a:ext uri="{FF2B5EF4-FFF2-40B4-BE49-F238E27FC236}">
                  <a16:creationId xmlns:a16="http://schemas.microsoft.com/office/drawing/2014/main" id="{8618858F-B86C-4133-B69E-6B4A802183E2}"/>
                </a:ext>
              </a:extLst>
            </p:cNvPr>
            <p:cNvGrpSpPr/>
            <p:nvPr/>
          </p:nvGrpSpPr>
          <p:grpSpPr>
            <a:xfrm>
              <a:off x="8831967" y="2598307"/>
              <a:ext cx="445833" cy="445833"/>
              <a:chOff x="7524402" y="3093641"/>
              <a:chExt cx="1033589" cy="1033589"/>
            </a:xfrm>
          </p:grpSpPr>
          <p:sp>
            <p:nvSpPr>
              <p:cNvPr id="84" name="正方形/長方形 83">
                <a:extLst>
                  <a:ext uri="{FF2B5EF4-FFF2-40B4-BE49-F238E27FC236}">
                    <a16:creationId xmlns:a16="http://schemas.microsoft.com/office/drawing/2014/main" id="{FE1BD14E-4980-4256-A6B2-AF92B455637F}"/>
                  </a:ext>
                </a:extLst>
              </p:cNvPr>
              <p:cNvSpPr/>
              <p:nvPr/>
            </p:nvSpPr>
            <p:spPr>
              <a:xfrm>
                <a:off x="7590534" y="3104046"/>
                <a:ext cx="799021" cy="690966"/>
              </a:xfrm>
              <a:prstGeom prst="rect">
                <a:avLst/>
              </a:prstGeom>
              <a:solidFill>
                <a:schemeClr val="bg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pic>
            <p:nvPicPr>
              <p:cNvPr id="85" name="図 84">
                <a:extLst>
                  <a:ext uri="{FF2B5EF4-FFF2-40B4-BE49-F238E27FC236}">
                    <a16:creationId xmlns:a16="http://schemas.microsoft.com/office/drawing/2014/main" id="{303C0C7B-BEBF-4792-AF9B-84946FD34C4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524402" y="3093641"/>
                <a:ext cx="1033589" cy="1033589"/>
              </a:xfrm>
              <a:prstGeom prst="rect">
                <a:avLst/>
              </a:prstGeom>
            </p:spPr>
          </p:pic>
        </p:grpSp>
        <p:grpSp>
          <p:nvGrpSpPr>
            <p:cNvPr id="6" name="グループ化 5">
              <a:extLst>
                <a:ext uri="{FF2B5EF4-FFF2-40B4-BE49-F238E27FC236}">
                  <a16:creationId xmlns:a16="http://schemas.microsoft.com/office/drawing/2014/main" id="{314668D8-A810-4013-87AF-495C12CFEDC3}"/>
                </a:ext>
              </a:extLst>
            </p:cNvPr>
            <p:cNvGrpSpPr/>
            <p:nvPr/>
          </p:nvGrpSpPr>
          <p:grpSpPr>
            <a:xfrm rot="19800000">
              <a:off x="8178784" y="1962024"/>
              <a:ext cx="407868" cy="999064"/>
              <a:chOff x="6652205" y="2546677"/>
              <a:chExt cx="456936" cy="1119256"/>
            </a:xfrm>
          </p:grpSpPr>
          <p:sp>
            <p:nvSpPr>
              <p:cNvPr id="88" name="矢印: 右 87">
                <a:extLst>
                  <a:ext uri="{FF2B5EF4-FFF2-40B4-BE49-F238E27FC236}">
                    <a16:creationId xmlns:a16="http://schemas.microsoft.com/office/drawing/2014/main" id="{65FFD343-E5E0-4EF0-BC96-BBBDF7C2CB6D}"/>
                  </a:ext>
                </a:extLst>
              </p:cNvPr>
              <p:cNvSpPr/>
              <p:nvPr/>
            </p:nvSpPr>
            <p:spPr>
              <a:xfrm rot="18900000">
                <a:off x="6652205" y="2546677"/>
                <a:ext cx="351976" cy="172569"/>
              </a:xfrm>
              <a:prstGeom prst="rightArrow">
                <a:avLst>
                  <a:gd name="adj1" fmla="val 34127"/>
                  <a:gd name="adj2" fmla="val 50000"/>
                </a:avLst>
              </a:prstGeom>
              <a:solidFill>
                <a:schemeClr val="bg1">
                  <a:lumMod val="7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89" name="矢印: 右 88">
                <a:extLst>
                  <a:ext uri="{FF2B5EF4-FFF2-40B4-BE49-F238E27FC236}">
                    <a16:creationId xmlns:a16="http://schemas.microsoft.com/office/drawing/2014/main" id="{E6CBC519-7E4A-4772-8ABA-6186B0CF6A1E}"/>
                  </a:ext>
                </a:extLst>
              </p:cNvPr>
              <p:cNvSpPr/>
              <p:nvPr/>
            </p:nvSpPr>
            <p:spPr>
              <a:xfrm rot="2700000">
                <a:off x="6652205" y="3403660"/>
                <a:ext cx="351976" cy="172569"/>
              </a:xfrm>
              <a:prstGeom prst="rightArrow">
                <a:avLst>
                  <a:gd name="adj1" fmla="val 34127"/>
                  <a:gd name="adj2" fmla="val 50000"/>
                </a:avLst>
              </a:prstGeom>
              <a:solidFill>
                <a:schemeClr val="bg1">
                  <a:lumMod val="7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32" name="矢印: 右 31">
                <a:extLst>
                  <a:ext uri="{FF2B5EF4-FFF2-40B4-BE49-F238E27FC236}">
                    <a16:creationId xmlns:a16="http://schemas.microsoft.com/office/drawing/2014/main" id="{E31A0E07-72DF-4E42-8CCD-831A6B6BE43D}"/>
                  </a:ext>
                </a:extLst>
              </p:cNvPr>
              <p:cNvSpPr/>
              <p:nvPr/>
            </p:nvSpPr>
            <p:spPr>
              <a:xfrm>
                <a:off x="6757165" y="2977409"/>
                <a:ext cx="351976" cy="172569"/>
              </a:xfrm>
              <a:prstGeom prst="rightArrow">
                <a:avLst>
                  <a:gd name="adj1" fmla="val 34127"/>
                  <a:gd name="adj2" fmla="val 50000"/>
                </a:avLst>
              </a:prstGeom>
              <a:solidFill>
                <a:schemeClr val="bg1">
                  <a:lumMod val="7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grpSp>
      </p:grpSp>
      <p:sp>
        <p:nvSpPr>
          <p:cNvPr id="48" name="矢印: 環状 47">
            <a:extLst>
              <a:ext uri="{FF2B5EF4-FFF2-40B4-BE49-F238E27FC236}">
                <a16:creationId xmlns:a16="http://schemas.microsoft.com/office/drawing/2014/main" id="{F124D848-FB65-4D6C-A12A-5FD87EEDD9CD}"/>
              </a:ext>
            </a:extLst>
          </p:cNvPr>
          <p:cNvSpPr/>
          <p:nvPr/>
        </p:nvSpPr>
        <p:spPr>
          <a:xfrm>
            <a:off x="859281" y="3580153"/>
            <a:ext cx="1452452" cy="1452452"/>
          </a:xfrm>
          <a:prstGeom prst="circularArrow">
            <a:avLst>
              <a:gd name="adj1" fmla="val 12500"/>
              <a:gd name="adj2" fmla="val 1142319"/>
              <a:gd name="adj3" fmla="val 20457681"/>
              <a:gd name="adj4" fmla="val 13187269"/>
              <a:gd name="adj5" fmla="val 12500"/>
            </a:avLst>
          </a:prstGeom>
          <a:solidFill>
            <a:schemeClr val="accent2">
              <a:alpha val="4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50" name="矢印: 環状 49">
            <a:extLst>
              <a:ext uri="{FF2B5EF4-FFF2-40B4-BE49-F238E27FC236}">
                <a16:creationId xmlns:a16="http://schemas.microsoft.com/office/drawing/2014/main" id="{03A522E7-ABD4-42E4-8A71-652141442D56}"/>
              </a:ext>
            </a:extLst>
          </p:cNvPr>
          <p:cNvSpPr/>
          <p:nvPr/>
        </p:nvSpPr>
        <p:spPr>
          <a:xfrm flipV="1">
            <a:off x="2934725" y="4631302"/>
            <a:ext cx="1452452" cy="1452452"/>
          </a:xfrm>
          <a:prstGeom prst="circularArrow">
            <a:avLst>
              <a:gd name="adj1" fmla="val 12500"/>
              <a:gd name="adj2" fmla="val 1142319"/>
              <a:gd name="adj3" fmla="val 20457681"/>
              <a:gd name="adj4" fmla="val 14144290"/>
              <a:gd name="adj5" fmla="val 12500"/>
            </a:avLst>
          </a:prstGeom>
          <a:solidFill>
            <a:schemeClr val="accent2">
              <a:alpha val="4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pic>
        <p:nvPicPr>
          <p:cNvPr id="36" name="Picture 2">
            <a:extLst>
              <a:ext uri="{FF2B5EF4-FFF2-40B4-BE49-F238E27FC236}">
                <a16:creationId xmlns:a16="http://schemas.microsoft.com/office/drawing/2014/main" id="{F842CA52-7563-42D8-B598-99C85F21062E}"/>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416496" y="4162997"/>
            <a:ext cx="1221840" cy="1452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 name="Picture 4" descr="https://encrypted-tbn1.gstatic.com/images?q=tbn:ANd9GcTsJLf7u8k6LADo2V1srqSI0I-lEU4ny0mU2sWMmY5UTdDBbD2-eA">
            <a:extLst>
              <a:ext uri="{FF2B5EF4-FFF2-40B4-BE49-F238E27FC236}">
                <a16:creationId xmlns:a16="http://schemas.microsoft.com/office/drawing/2014/main" id="{DCCA4A7D-1D40-46B0-98ED-86338DF8DC0E}"/>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colorTemperature colorTemp="4700"/>
                    </a14:imgEffect>
                  </a14:imgLayer>
                </a14:imgProps>
              </a:ext>
              <a:ext uri="{28A0092B-C50C-407E-A947-70E740481C1C}">
                <a14:useLocalDpi xmlns:a14="http://schemas.microsoft.com/office/drawing/2010/main"/>
              </a:ext>
            </a:extLst>
          </a:blip>
          <a:srcRect/>
          <a:stretch>
            <a:fillRect/>
          </a:stretch>
        </p:blipFill>
        <p:spPr bwMode="auto">
          <a:xfrm>
            <a:off x="5993390" y="4417695"/>
            <a:ext cx="1855520" cy="1229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矢印: 環状 51">
            <a:extLst>
              <a:ext uri="{FF2B5EF4-FFF2-40B4-BE49-F238E27FC236}">
                <a16:creationId xmlns:a16="http://schemas.microsoft.com/office/drawing/2014/main" id="{2002EC45-D979-45C7-AA3A-A04B6DA443F2}"/>
              </a:ext>
            </a:extLst>
          </p:cNvPr>
          <p:cNvSpPr/>
          <p:nvPr/>
        </p:nvSpPr>
        <p:spPr>
          <a:xfrm>
            <a:off x="5516772" y="3580153"/>
            <a:ext cx="1452452" cy="1452452"/>
          </a:xfrm>
          <a:prstGeom prst="circularArrow">
            <a:avLst>
              <a:gd name="adj1" fmla="val 12500"/>
              <a:gd name="adj2" fmla="val 1142319"/>
              <a:gd name="adj3" fmla="val 20457681"/>
              <a:gd name="adj4" fmla="val 12955725"/>
              <a:gd name="adj5" fmla="val 12500"/>
            </a:avLst>
          </a:prstGeom>
          <a:solidFill>
            <a:schemeClr val="accent2">
              <a:alpha val="4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pic>
        <p:nvPicPr>
          <p:cNvPr id="56" name="Picture 3">
            <a:extLst>
              <a:ext uri="{FF2B5EF4-FFF2-40B4-BE49-F238E27FC236}">
                <a16:creationId xmlns:a16="http://schemas.microsoft.com/office/drawing/2014/main" id="{D7459C39-39EC-4F41-8B14-4817CCA36222}"/>
              </a:ext>
            </a:extLst>
          </p:cNvPr>
          <p:cNvPicPr>
            <a:picLocks noChangeAspect="1" noChangeArrowheads="1"/>
          </p:cNvPicPr>
          <p:nvPr/>
        </p:nvPicPr>
        <p:blipFill rotWithShape="1">
          <a:blip r:embed="rId11">
            <a:extLst>
              <a:ext uri="{28A0092B-C50C-407E-A947-70E740481C1C}">
                <a14:useLocalDpi xmlns:a14="http://schemas.microsoft.com/office/drawing/2010/main"/>
              </a:ext>
            </a:extLst>
          </a:blip>
          <a:srcRect/>
          <a:stretch/>
        </p:blipFill>
        <p:spPr bwMode="auto">
          <a:xfrm>
            <a:off x="3746103" y="4061198"/>
            <a:ext cx="1855521" cy="1214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 name="矢印: 環状 56">
            <a:extLst>
              <a:ext uri="{FF2B5EF4-FFF2-40B4-BE49-F238E27FC236}">
                <a16:creationId xmlns:a16="http://schemas.microsoft.com/office/drawing/2014/main" id="{6A3C463D-AA7D-40A2-94A2-100947C683D0}"/>
              </a:ext>
            </a:extLst>
          </p:cNvPr>
          <p:cNvSpPr/>
          <p:nvPr/>
        </p:nvSpPr>
        <p:spPr>
          <a:xfrm flipV="1">
            <a:off x="7551527" y="4764643"/>
            <a:ext cx="1452452" cy="1452452"/>
          </a:xfrm>
          <a:prstGeom prst="circularArrow">
            <a:avLst>
              <a:gd name="adj1" fmla="val 12500"/>
              <a:gd name="adj2" fmla="val 1142319"/>
              <a:gd name="adj3" fmla="val 20457681"/>
              <a:gd name="adj4" fmla="val 13222381"/>
              <a:gd name="adj5" fmla="val 12500"/>
            </a:avLst>
          </a:prstGeom>
          <a:solidFill>
            <a:schemeClr val="accent2">
              <a:alpha val="4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grpSp>
        <p:nvGrpSpPr>
          <p:cNvPr id="19" name="グループ化 18">
            <a:extLst>
              <a:ext uri="{FF2B5EF4-FFF2-40B4-BE49-F238E27FC236}">
                <a16:creationId xmlns:a16="http://schemas.microsoft.com/office/drawing/2014/main" id="{6FA22237-B958-4D10-9A73-2277953C6957}"/>
              </a:ext>
            </a:extLst>
          </p:cNvPr>
          <p:cNvGrpSpPr/>
          <p:nvPr/>
        </p:nvGrpSpPr>
        <p:grpSpPr>
          <a:xfrm>
            <a:off x="8354705" y="4117287"/>
            <a:ext cx="1329487" cy="1329487"/>
            <a:chOff x="8095864" y="4117893"/>
            <a:chExt cx="1703579" cy="1703579"/>
          </a:xfrm>
          <a:solidFill>
            <a:schemeClr val="accent3"/>
          </a:solidFill>
        </p:grpSpPr>
        <p:sp>
          <p:nvSpPr>
            <p:cNvPr id="17" name="星: 12 pt 16">
              <a:extLst>
                <a:ext uri="{FF2B5EF4-FFF2-40B4-BE49-F238E27FC236}">
                  <a16:creationId xmlns:a16="http://schemas.microsoft.com/office/drawing/2014/main" id="{3F5C00E6-A360-4A0E-8F90-CC8673B2B1E2}"/>
                </a:ext>
              </a:extLst>
            </p:cNvPr>
            <p:cNvSpPr/>
            <p:nvPr/>
          </p:nvSpPr>
          <p:spPr>
            <a:xfrm>
              <a:off x="8095864" y="4117893"/>
              <a:ext cx="1703579" cy="1703579"/>
            </a:xfrm>
            <a:prstGeom prst="star12">
              <a:avLst/>
            </a:prstGeom>
            <a:solidFill>
              <a:schemeClr val="accent2"/>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pic>
          <p:nvPicPr>
            <p:cNvPr id="16" name="図 15">
              <a:extLst>
                <a:ext uri="{FF2B5EF4-FFF2-40B4-BE49-F238E27FC236}">
                  <a16:creationId xmlns:a16="http://schemas.microsoft.com/office/drawing/2014/main" id="{BE58D238-A14A-4F33-96BB-802100C3B6AC}"/>
                </a:ext>
              </a:extLst>
            </p:cNvPr>
            <p:cNvPicPr>
              <a:picLocks noChangeAspect="1"/>
            </p:cNvPicPr>
            <p:nvPr/>
          </p:nvPicPr>
          <p:blipFill>
            <a:blip r:embed="rId12" cstate="print">
              <a:biLevel thresh="25000"/>
              <a:extLst>
                <a:ext uri="{28A0092B-C50C-407E-A947-70E740481C1C}">
                  <a14:useLocalDpi xmlns:a14="http://schemas.microsoft.com/office/drawing/2010/main"/>
                </a:ext>
              </a:extLst>
            </a:blip>
            <a:stretch>
              <a:fillRect/>
            </a:stretch>
          </p:blipFill>
          <p:spPr>
            <a:xfrm>
              <a:off x="8568460" y="4590488"/>
              <a:ext cx="758386" cy="758386"/>
            </a:xfrm>
            <a:prstGeom prst="rect">
              <a:avLst/>
            </a:prstGeom>
            <a:noFill/>
          </p:spPr>
        </p:pic>
      </p:grpSp>
      <p:sp>
        <p:nvSpPr>
          <p:cNvPr id="20" name="吹き出し: 円形 19">
            <a:extLst>
              <a:ext uri="{FF2B5EF4-FFF2-40B4-BE49-F238E27FC236}">
                <a16:creationId xmlns:a16="http://schemas.microsoft.com/office/drawing/2014/main" id="{526087E0-DCCF-4880-A965-45A38400F289}"/>
              </a:ext>
            </a:extLst>
          </p:cNvPr>
          <p:cNvSpPr/>
          <p:nvPr/>
        </p:nvSpPr>
        <p:spPr>
          <a:xfrm>
            <a:off x="642842" y="5770401"/>
            <a:ext cx="1221840" cy="628073"/>
          </a:xfrm>
          <a:prstGeom prst="wedgeEllipseCallout">
            <a:avLst>
              <a:gd name="adj1" fmla="val 2554"/>
              <a:gd name="adj2" fmla="val -89154"/>
            </a:avLst>
          </a:prstGeom>
          <a:solidFill>
            <a:schemeClr val="bg1"/>
          </a:solidFill>
          <a:ln w="19050">
            <a:noFill/>
            <a:prstDash val="solid"/>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r>
              <a:rPr kumimoji="1" lang="en-US" altLang="ja-JP" sz="900" b="1" dirty="0">
                <a:solidFill>
                  <a:schemeClr val="tx1"/>
                </a:solidFill>
              </a:rPr>
              <a:t>0</a:t>
            </a:r>
            <a:r>
              <a:rPr kumimoji="1" lang="ja-JP" altLang="en-US" sz="900" b="1" dirty="0">
                <a:solidFill>
                  <a:schemeClr val="tx1"/>
                </a:solidFill>
              </a:rPr>
              <a:t>次分析としてのブランド調査</a:t>
            </a:r>
          </a:p>
        </p:txBody>
      </p:sp>
      <p:sp>
        <p:nvSpPr>
          <p:cNvPr id="90" name="吹き出し: 円形 89">
            <a:extLst>
              <a:ext uri="{FF2B5EF4-FFF2-40B4-BE49-F238E27FC236}">
                <a16:creationId xmlns:a16="http://schemas.microsoft.com/office/drawing/2014/main" id="{D170ED16-2868-4A68-8E15-7C28C52DFEE2}"/>
              </a:ext>
            </a:extLst>
          </p:cNvPr>
          <p:cNvSpPr/>
          <p:nvPr/>
        </p:nvSpPr>
        <p:spPr>
          <a:xfrm>
            <a:off x="2420474" y="3511358"/>
            <a:ext cx="1236382" cy="820778"/>
          </a:xfrm>
          <a:prstGeom prst="wedgeEllipseCallout">
            <a:avLst>
              <a:gd name="adj1" fmla="val -30197"/>
              <a:gd name="adj2" fmla="val 70782"/>
            </a:avLst>
          </a:prstGeom>
          <a:solidFill>
            <a:schemeClr val="bg1"/>
          </a:solidFill>
          <a:ln w="19050">
            <a:noFill/>
            <a:prstDash val="solid"/>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36000" numCol="1" spcCol="0" rtlCol="0" fromWordArt="0" anchor="ctr" anchorCtr="0" forceAA="0" compatLnSpc="1">
            <a:prstTxWarp prst="textNoShape">
              <a:avLst/>
            </a:prstTxWarp>
            <a:noAutofit/>
          </a:bodyPr>
          <a:lstStyle/>
          <a:p>
            <a:pPr algn="ctr"/>
            <a:r>
              <a:rPr kumimoji="1" lang="ja-JP" altLang="en-US" sz="900" b="1" dirty="0">
                <a:solidFill>
                  <a:schemeClr val="tx1"/>
                </a:solidFill>
              </a:rPr>
              <a:t>調査結果を</a:t>
            </a:r>
            <a:endParaRPr kumimoji="1" lang="en-US" altLang="ja-JP" sz="900" b="1" dirty="0">
              <a:solidFill>
                <a:schemeClr val="tx1"/>
              </a:solidFill>
            </a:endParaRPr>
          </a:p>
          <a:p>
            <a:pPr algn="ctr"/>
            <a:r>
              <a:rPr kumimoji="1" lang="ja-JP" altLang="en-US" sz="900" b="1" dirty="0">
                <a:solidFill>
                  <a:schemeClr val="tx1"/>
                </a:solidFill>
              </a:rPr>
              <a:t>生かした</a:t>
            </a:r>
            <a:endParaRPr kumimoji="1" lang="en-US" altLang="ja-JP" sz="900" b="1" dirty="0">
              <a:solidFill>
                <a:schemeClr val="tx1"/>
              </a:solidFill>
            </a:endParaRPr>
          </a:p>
          <a:p>
            <a:pPr algn="ctr"/>
            <a:r>
              <a:rPr kumimoji="1" lang="ja-JP" altLang="en-US" sz="900" b="1" dirty="0">
                <a:solidFill>
                  <a:schemeClr val="tx1"/>
                </a:solidFill>
              </a:rPr>
              <a:t>ネイティブ広告で</a:t>
            </a:r>
            <a:endParaRPr kumimoji="1" lang="en-US" altLang="ja-JP" sz="900" b="1" dirty="0">
              <a:solidFill>
                <a:schemeClr val="tx1"/>
              </a:solidFill>
            </a:endParaRPr>
          </a:p>
          <a:p>
            <a:pPr algn="ctr"/>
            <a:r>
              <a:rPr kumimoji="1" lang="ja-JP" altLang="en-US" sz="900" b="1" dirty="0">
                <a:solidFill>
                  <a:schemeClr val="tx1"/>
                </a:solidFill>
              </a:rPr>
              <a:t>興味喚起</a:t>
            </a:r>
          </a:p>
        </p:txBody>
      </p:sp>
      <p:sp>
        <p:nvSpPr>
          <p:cNvPr id="92" name="吹き出し: 円形 91">
            <a:extLst>
              <a:ext uri="{FF2B5EF4-FFF2-40B4-BE49-F238E27FC236}">
                <a16:creationId xmlns:a16="http://schemas.microsoft.com/office/drawing/2014/main" id="{E002169D-4124-42D2-A853-3AD272AF7CE8}"/>
              </a:ext>
            </a:extLst>
          </p:cNvPr>
          <p:cNvSpPr/>
          <p:nvPr/>
        </p:nvSpPr>
        <p:spPr>
          <a:xfrm>
            <a:off x="4455027" y="5393050"/>
            <a:ext cx="1236382" cy="653712"/>
          </a:xfrm>
          <a:prstGeom prst="wedgeEllipseCallout">
            <a:avLst>
              <a:gd name="adj1" fmla="val -20952"/>
              <a:gd name="adj2" fmla="val -94007"/>
            </a:avLst>
          </a:prstGeom>
          <a:solidFill>
            <a:schemeClr val="bg1"/>
          </a:solidFill>
          <a:ln w="19050">
            <a:noFill/>
            <a:prstDash val="solid"/>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36000" numCol="1" spcCol="0" rtlCol="0" fromWordArt="0" anchor="ctr" anchorCtr="0" forceAA="0" compatLnSpc="1">
            <a:prstTxWarp prst="textNoShape">
              <a:avLst/>
            </a:prstTxWarp>
            <a:noAutofit/>
          </a:bodyPr>
          <a:lstStyle/>
          <a:p>
            <a:pPr algn="ctr"/>
            <a:r>
              <a:rPr kumimoji="1" lang="ja-JP" altLang="en-US" sz="900" b="1" dirty="0">
                <a:solidFill>
                  <a:schemeClr val="tx1"/>
                </a:solidFill>
              </a:rPr>
              <a:t>セミナーを通じて</a:t>
            </a:r>
            <a:endParaRPr kumimoji="1" lang="en-US" altLang="ja-JP" sz="900" b="1" dirty="0">
              <a:solidFill>
                <a:schemeClr val="tx1"/>
              </a:solidFill>
            </a:endParaRPr>
          </a:p>
          <a:p>
            <a:pPr algn="ctr"/>
            <a:r>
              <a:rPr kumimoji="1" lang="ja-JP" altLang="en-US" sz="900" b="1" dirty="0">
                <a:solidFill>
                  <a:schemeClr val="tx1"/>
                </a:solidFill>
              </a:rPr>
              <a:t>商品理解促進</a:t>
            </a:r>
          </a:p>
        </p:txBody>
      </p:sp>
      <p:sp>
        <p:nvSpPr>
          <p:cNvPr id="93" name="吹き出し: 円形 92">
            <a:extLst>
              <a:ext uri="{FF2B5EF4-FFF2-40B4-BE49-F238E27FC236}">
                <a16:creationId xmlns:a16="http://schemas.microsoft.com/office/drawing/2014/main" id="{4AC43BF1-3E34-4658-A9BB-656E67A50B51}"/>
              </a:ext>
            </a:extLst>
          </p:cNvPr>
          <p:cNvSpPr/>
          <p:nvPr/>
        </p:nvSpPr>
        <p:spPr>
          <a:xfrm>
            <a:off x="6315145" y="5719906"/>
            <a:ext cx="1236382" cy="653712"/>
          </a:xfrm>
          <a:prstGeom prst="wedgeEllipseCallout">
            <a:avLst>
              <a:gd name="adj1" fmla="val 10634"/>
              <a:gd name="adj2" fmla="val -85265"/>
            </a:avLst>
          </a:prstGeom>
          <a:solidFill>
            <a:schemeClr val="bg1"/>
          </a:solidFill>
          <a:ln w="19050">
            <a:noFill/>
            <a:prstDash val="solid"/>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36000" numCol="1" spcCol="0" rtlCol="0" fromWordArt="0" anchor="ctr" anchorCtr="0" forceAA="0" compatLnSpc="1">
            <a:prstTxWarp prst="textNoShape">
              <a:avLst/>
            </a:prstTxWarp>
            <a:noAutofit/>
          </a:bodyPr>
          <a:lstStyle/>
          <a:p>
            <a:pPr algn="ctr"/>
            <a:r>
              <a:rPr kumimoji="1" lang="ja-JP" altLang="en-US" sz="900" b="1" dirty="0">
                <a:solidFill>
                  <a:schemeClr val="tx1"/>
                </a:solidFill>
              </a:rPr>
              <a:t>座談会で顧客要望</a:t>
            </a:r>
            <a:endParaRPr kumimoji="1" lang="en-US" altLang="ja-JP" sz="900" b="1" dirty="0">
              <a:solidFill>
                <a:schemeClr val="tx1"/>
              </a:solidFill>
            </a:endParaRPr>
          </a:p>
          <a:p>
            <a:pPr algn="ctr"/>
            <a:r>
              <a:rPr kumimoji="1" lang="ja-JP" altLang="en-US" sz="900" b="1" dirty="0">
                <a:solidFill>
                  <a:schemeClr val="tx1"/>
                </a:solidFill>
              </a:rPr>
              <a:t>の吸い上げ</a:t>
            </a:r>
            <a:endParaRPr kumimoji="1" lang="en-US" altLang="ja-JP" sz="900" b="1" dirty="0">
              <a:solidFill>
                <a:schemeClr val="tx1"/>
              </a:solidFill>
            </a:endParaRPr>
          </a:p>
        </p:txBody>
      </p:sp>
      <p:sp>
        <p:nvSpPr>
          <p:cNvPr id="94" name="吹き出し: 円形 93">
            <a:extLst>
              <a:ext uri="{FF2B5EF4-FFF2-40B4-BE49-F238E27FC236}">
                <a16:creationId xmlns:a16="http://schemas.microsoft.com/office/drawing/2014/main" id="{DD1D7861-0FC3-403A-A685-AAAE67B278A5}"/>
              </a:ext>
            </a:extLst>
          </p:cNvPr>
          <p:cNvSpPr/>
          <p:nvPr/>
        </p:nvSpPr>
        <p:spPr>
          <a:xfrm>
            <a:off x="7521616" y="3595293"/>
            <a:ext cx="1236382" cy="653712"/>
          </a:xfrm>
          <a:prstGeom prst="wedgeEllipseCallout">
            <a:avLst>
              <a:gd name="adj1" fmla="val 38368"/>
              <a:gd name="adj2" fmla="val 67726"/>
            </a:avLst>
          </a:prstGeom>
          <a:solidFill>
            <a:schemeClr val="bg1"/>
          </a:solidFill>
          <a:ln w="19050">
            <a:noFill/>
            <a:prstDash val="solid"/>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36000" numCol="1" spcCol="0" rtlCol="0" fromWordArt="0" anchor="ctr" anchorCtr="0" forceAA="0" compatLnSpc="1">
            <a:prstTxWarp prst="textNoShape">
              <a:avLst/>
            </a:prstTxWarp>
            <a:noAutofit/>
          </a:bodyPr>
          <a:lstStyle/>
          <a:p>
            <a:pPr algn="ctr"/>
            <a:r>
              <a:rPr kumimoji="1" lang="ja-JP" altLang="en-US" sz="900" b="1" dirty="0">
                <a:solidFill>
                  <a:schemeClr val="tx1"/>
                </a:solidFill>
              </a:rPr>
              <a:t>商品への</a:t>
            </a:r>
            <a:endParaRPr kumimoji="1" lang="en-US" altLang="ja-JP" sz="900" b="1" dirty="0">
              <a:solidFill>
                <a:schemeClr val="tx1"/>
              </a:solidFill>
            </a:endParaRPr>
          </a:p>
          <a:p>
            <a:pPr algn="ctr"/>
            <a:r>
              <a:rPr kumimoji="1" lang="ja-JP" altLang="en-US" sz="900" b="1" dirty="0">
                <a:solidFill>
                  <a:schemeClr val="tx1"/>
                </a:solidFill>
              </a:rPr>
              <a:t>フィードバック</a:t>
            </a:r>
            <a:endParaRPr kumimoji="1" lang="en-US" altLang="ja-JP" sz="900" b="1" dirty="0">
              <a:solidFill>
                <a:schemeClr val="tx1"/>
              </a:solidFill>
            </a:endParaRPr>
          </a:p>
        </p:txBody>
      </p:sp>
      <p:cxnSp>
        <p:nvCxnSpPr>
          <p:cNvPr id="24" name="直線コネクタ 23">
            <a:extLst>
              <a:ext uri="{FF2B5EF4-FFF2-40B4-BE49-F238E27FC236}">
                <a16:creationId xmlns:a16="http://schemas.microsoft.com/office/drawing/2014/main" id="{EFC30F6B-2E8C-4F72-A25C-0FD188DA4915}"/>
              </a:ext>
            </a:extLst>
          </p:cNvPr>
          <p:cNvCxnSpPr/>
          <p:nvPr/>
        </p:nvCxnSpPr>
        <p:spPr>
          <a:xfrm>
            <a:off x="296020" y="3284984"/>
            <a:ext cx="9308794" cy="0"/>
          </a:xfrm>
          <a:prstGeom prst="line">
            <a:avLst/>
          </a:prstGeom>
          <a:ln w="9525">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sp>
        <p:nvSpPr>
          <p:cNvPr id="95" name="正方形/長方形 94">
            <a:extLst>
              <a:ext uri="{FF2B5EF4-FFF2-40B4-BE49-F238E27FC236}">
                <a16:creationId xmlns:a16="http://schemas.microsoft.com/office/drawing/2014/main" id="{B47D8749-EE83-4FBC-8BAB-9B3555E5AD01}"/>
              </a:ext>
            </a:extLst>
          </p:cNvPr>
          <p:cNvSpPr/>
          <p:nvPr/>
        </p:nvSpPr>
        <p:spPr>
          <a:xfrm>
            <a:off x="296020" y="3284984"/>
            <a:ext cx="752477" cy="211203"/>
          </a:xfrm>
          <a:prstGeom prst="rect">
            <a:avLst/>
          </a:prstGeom>
          <a:solidFill>
            <a:schemeClr val="tx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0000" tIns="36000" rIns="108000" bIns="36000" numCol="1" spcCol="0" rtlCol="0" fromWordArt="0" anchor="ctr" anchorCtr="0" forceAA="0" compatLnSpc="1">
            <a:prstTxWarp prst="textNoShape">
              <a:avLst/>
            </a:prstTxWarp>
            <a:spAutoFit/>
          </a:bodyPr>
          <a:lstStyle/>
          <a:p>
            <a:r>
              <a:rPr kumimoji="1" lang="ja-JP" altLang="en-US" sz="900" b="1" spc="300" dirty="0">
                <a:solidFill>
                  <a:schemeClr val="bg1"/>
                </a:solidFill>
              </a:rPr>
              <a:t>展開例</a:t>
            </a:r>
          </a:p>
        </p:txBody>
      </p:sp>
    </p:spTree>
    <p:extLst>
      <p:ext uri="{BB962C8B-B14F-4D97-AF65-F5344CB8AC3E}">
        <p14:creationId xmlns:p14="http://schemas.microsoft.com/office/powerpoint/2010/main" val="3155240254"/>
      </p:ext>
    </p:extLst>
  </p:cSld>
  <p:clrMapOvr>
    <a:masterClrMapping/>
  </p:clrMapOvr>
</p:sld>
</file>

<file path=ppt/theme/theme1.xml><?xml version="1.0" encoding="utf-8"?>
<a:theme xmlns:a="http://schemas.openxmlformats.org/drawingml/2006/main" name="Office テーマ">
  <a:themeElements>
    <a:clrScheme name="xwoman">
      <a:dk1>
        <a:sysClr val="windowText" lastClr="000000"/>
      </a:dk1>
      <a:lt1>
        <a:sysClr val="window" lastClr="FFFFFF"/>
      </a:lt1>
      <a:dk2>
        <a:srgbClr val="E5BC3F"/>
      </a:dk2>
      <a:lt2>
        <a:srgbClr val="E7E6E6"/>
      </a:lt2>
      <a:accent1>
        <a:srgbClr val="AC8E3C"/>
      </a:accent1>
      <a:accent2>
        <a:srgbClr val="C64648"/>
      </a:accent2>
      <a:accent3>
        <a:srgbClr val="FF6600"/>
      </a:accent3>
      <a:accent4>
        <a:srgbClr val="E5FF00"/>
      </a:accent4>
      <a:accent5>
        <a:srgbClr val="FF3C5F"/>
      </a:accent5>
      <a:accent6>
        <a:srgbClr val="00B0F0"/>
      </a:accent6>
      <a:hlink>
        <a:srgbClr val="BC0865"/>
      </a:hlink>
      <a:folHlink>
        <a:srgbClr val="954F72"/>
      </a:folHlink>
    </a:clrScheme>
    <a:fontScheme name="ユーザー定義 3">
      <a:majorFont>
        <a:latin typeface="Trebuchet MS"/>
        <a:ea typeface="游ゴシック"/>
        <a:cs typeface=""/>
      </a:majorFont>
      <a:minorFont>
        <a:latin typeface="Trebuchet MS"/>
        <a:ea typeface="游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alpha val="70000"/>
          </a:schemeClr>
        </a:solidFill>
        <a:ln w="19050">
          <a:noFill/>
          <a:prstDash val="solid"/>
        </a:ln>
      </a:spPr>
      <a:bodyPr rot="0" spcFirstLastPara="0" vertOverflow="overflow" horzOverflow="overflow" vert="horz" wrap="square" lIns="0" tIns="0" rIns="0" bIns="72000" numCol="1" spcCol="0" rtlCol="0" fromWordArt="0" anchor="t" anchorCtr="0" forceAA="0" compatLnSpc="1">
        <a:prstTxWarp prst="textNoShape">
          <a:avLst/>
        </a:prstTxWarp>
        <a:spAutoFit/>
      </a:bodyPr>
      <a:lstStyle>
        <a:defPPr algn="ctr">
          <a:lnSpc>
            <a:spcPct val="150000"/>
          </a:lnSpc>
          <a:defRPr kumimoji="1" sz="1200" b="1" spc="3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bg1">
              <a:lumMod val="50000"/>
            </a:schemeClr>
          </a:solidFill>
          <a:tailEnd type="none" w="lg" len="med"/>
        </a:ln>
      </a:spPr>
      <a:bodyPr/>
      <a:lstStyle/>
      <a:style>
        <a:lnRef idx="1">
          <a:schemeClr val="accent1"/>
        </a:lnRef>
        <a:fillRef idx="0">
          <a:schemeClr val="accent1"/>
        </a:fillRef>
        <a:effectRef idx="0">
          <a:schemeClr val="accent1"/>
        </a:effectRef>
        <a:fontRef idx="minor">
          <a:schemeClr val="tx1"/>
        </a:fontRef>
      </a:style>
    </a:lnDef>
    <a:txDef>
      <a:spPr bwMode="auto">
        <a:noFill/>
        <a:ln w="9525">
          <a:noFill/>
          <a:miter lim="800000"/>
          <a:headEnd/>
          <a:tailEnd/>
        </a:ln>
        <a:effectLst/>
      </a:spPr>
      <a:bodyPr wrap="none" lIns="0" tIns="0" rIns="0" bIns="0">
        <a:spAutoFit/>
      </a:bodyPr>
      <a:lstStyle>
        <a:defPPr algn="ctr">
          <a:defRPr sz="2400" b="1" spc="300" dirty="0" smtClean="0">
            <a:latin typeface="+mn-ea"/>
            <a:cs typeface="メイリオ"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18718</TotalTime>
  <Words>2984</Words>
  <Application>Microsoft Office PowerPoint</Application>
  <PresentationFormat>A4 210 x 297 mm</PresentationFormat>
  <Paragraphs>567</Paragraphs>
  <Slides>22</Slides>
  <Notes>14</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22</vt:i4>
      </vt:variant>
    </vt:vector>
  </HeadingPairs>
  <TitlesOfParts>
    <vt:vector size="29" baseType="lpstr">
      <vt:lpstr>HGSｺﾞｼｯｸE</vt:lpstr>
      <vt:lpstr>メイリオ</vt:lpstr>
      <vt:lpstr>游ゴシック</vt:lpstr>
      <vt:lpstr>游ゴシック</vt:lpstr>
      <vt:lpstr>Arial</vt:lpstr>
      <vt:lpstr>Trebuchet MS</vt:lpstr>
      <vt:lpstr>Office テーマ</vt:lpstr>
      <vt:lpstr>PowerPoint プレゼンテーション</vt:lpstr>
      <vt:lpstr>日経DUALより</vt:lpstr>
      <vt:lpstr>日経DUAL登録会員18万</vt:lpstr>
      <vt:lpstr>日経DUALの読者のペルソナ</vt:lpstr>
      <vt:lpstr>読者プロフィール</vt:lpstr>
      <vt:lpstr>PowerPoint プレゼンテーション</vt:lpstr>
      <vt:lpstr>ネイティブタイアップ：日経DUALスタイルでコンテンツを読者に訴求！</vt:lpstr>
      <vt:lpstr>ネイティブタイアップ：誘導枠詳細</vt:lpstr>
      <vt:lpstr>ネイティブタイアップ：スペシャルプラン「年間パートナー」</vt:lpstr>
      <vt:lpstr>ネイティブタイアップ：料金表</vt:lpstr>
      <vt:lpstr>ディスプレイ広告</vt:lpstr>
      <vt:lpstr>ディスプレイ広告：メニュー一覧</vt:lpstr>
      <vt:lpstr>ディスプレイ広告：ビルボード</vt:lpstr>
      <vt:lpstr>ディスプレイ広告：レクタングル</vt:lpstr>
      <vt:lpstr>ディスプレイ広告：インフィード</vt:lpstr>
      <vt:lpstr>ディスプレイ広告：スマホ・ヘッダーパネル</vt:lpstr>
      <vt:lpstr>ディスプレイ広告：スマホ・ヘッダー動画</vt:lpstr>
      <vt:lpstr>ディスプレイ広告：プレミアムテキスト</vt:lpstr>
      <vt:lpstr>ディスプレイ広告：テキストアド</vt:lpstr>
      <vt:lpstr>ディスプレイ広告：Run of xwoman レクタングル</vt:lpstr>
      <vt:lpstr>メールマガジン広告：インフィード（HTMLメール）</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伊藤 香央里</dc:creator>
  <cp:lastModifiedBy>森川 大輔</cp:lastModifiedBy>
  <cp:revision>943</cp:revision>
  <cp:lastPrinted>2020-06-23T02:45:30Z</cp:lastPrinted>
  <dcterms:created xsi:type="dcterms:W3CDTF">2018-05-31T02:25:52Z</dcterms:created>
  <dcterms:modified xsi:type="dcterms:W3CDTF">2020-11-06T01:21:23Z</dcterms:modified>
</cp:coreProperties>
</file>