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42" r:id="rId2"/>
    <p:sldId id="375" r:id="rId3"/>
    <p:sldId id="388" r:id="rId4"/>
    <p:sldId id="392" r:id="rId5"/>
    <p:sldId id="393" r:id="rId6"/>
    <p:sldId id="387" r:id="rId7"/>
    <p:sldId id="380" r:id="rId8"/>
    <p:sldId id="379" r:id="rId9"/>
    <p:sldId id="378" r:id="rId10"/>
    <p:sldId id="377" r:id="rId11"/>
    <p:sldId id="376" r:id="rId12"/>
    <p:sldId id="386" r:id="rId13"/>
    <p:sldId id="391" r:id="rId14"/>
  </p:sldIdLst>
  <p:sldSz cx="9144000" cy="6858000" type="screen4x3"/>
  <p:notesSz cx="6635750" cy="97663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6" userDrawn="1">
          <p15:clr>
            <a:srgbClr val="A4A3A4"/>
          </p15:clr>
        </p15:guide>
        <p15:guide id="2" pos="209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FE1"/>
    <a:srgbClr val="FFE1E1"/>
    <a:srgbClr val="E1F2FF"/>
    <a:srgbClr val="FFFFFF"/>
    <a:srgbClr val="FFF0E5"/>
    <a:srgbClr val="FF6600"/>
    <a:srgbClr val="008000"/>
    <a:srgbClr val="EA28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0A68C4-4D02-4D4E-ACB8-60597209A098}" v="1" dt="2020-09-18T09:39:09.5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25" autoAdjust="0"/>
    <p:restoredTop sz="96405"/>
  </p:normalViewPr>
  <p:slideViewPr>
    <p:cSldViewPr snapToGrid="0">
      <p:cViewPr varScale="1">
        <p:scale>
          <a:sx n="122" d="100"/>
          <a:sy n="122" d="100"/>
        </p:scale>
        <p:origin x="19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184" y="-114"/>
      </p:cViewPr>
      <p:guideLst>
        <p:guide orient="horz" pos="3076"/>
        <p:guide pos="20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吉田 照幸" userId="02a1db9b-7131-408a-91e1-009b225ac81f" providerId="ADAL" clId="{DD0A68C4-4D02-4D4E-ACB8-60597209A098}"/>
    <pc:docChg chg="modSld">
      <pc:chgData name="吉田 照幸" userId="02a1db9b-7131-408a-91e1-009b225ac81f" providerId="ADAL" clId="{DD0A68C4-4D02-4D4E-ACB8-60597209A098}" dt="2020-09-18T09:39:31.847" v="4" actId="20577"/>
      <pc:docMkLst>
        <pc:docMk/>
      </pc:docMkLst>
      <pc:sldChg chg="modSp">
        <pc:chgData name="吉田 照幸" userId="02a1db9b-7131-408a-91e1-009b225ac81f" providerId="ADAL" clId="{DD0A68C4-4D02-4D4E-ACB8-60597209A098}" dt="2020-09-18T09:39:31.847" v="4" actId="20577"/>
        <pc:sldMkLst>
          <pc:docMk/>
          <pc:sldMk cId="0" sldId="342"/>
        </pc:sldMkLst>
        <pc:spChg chg="mod">
          <ac:chgData name="吉田 照幸" userId="02a1db9b-7131-408a-91e1-009b225ac81f" providerId="ADAL" clId="{DD0A68C4-4D02-4D4E-ACB8-60597209A098}" dt="2020-09-18T09:39:31.847" v="4" actId="20577"/>
          <ac:spMkLst>
            <pc:docMk/>
            <pc:sldMk cId="0" sldId="342"/>
            <ac:spMk id="11266" creationId="{00000000-0000-0000-0000-000000000000}"/>
          </ac:spMkLst>
        </pc:spChg>
      </pc:sldChg>
      <pc:sldChg chg="modSp">
        <pc:chgData name="吉田 照幸" userId="02a1db9b-7131-408a-91e1-009b225ac81f" providerId="ADAL" clId="{DD0A68C4-4D02-4D4E-ACB8-60597209A098}" dt="2020-09-18T09:39:09.507" v="0"/>
        <pc:sldMkLst>
          <pc:docMk/>
          <pc:sldMk cId="0" sldId="388"/>
        </pc:sldMkLst>
        <pc:graphicFrameChg chg="mod">
          <ac:chgData name="吉田 照幸" userId="02a1db9b-7131-408a-91e1-009b225ac81f" providerId="ADAL" clId="{DD0A68C4-4D02-4D4E-ACB8-60597209A098}" dt="2020-09-18T09:39:09.507" v="0"/>
          <ac:graphicFrameMkLst>
            <pc:docMk/>
            <pc:sldMk cId="0" sldId="388"/>
            <ac:graphicFrameMk id="7" creationId="{EA35351D-F6AE-004B-AB4C-BBAA86D96E2D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76065" cy="48870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334" tIns="45167" rIns="90334" bIns="4516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8121" y="1"/>
            <a:ext cx="2876064" cy="48870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334" tIns="45167" rIns="90334" bIns="4516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02B37B00-1E0B-41E5-A6DD-5428D20AA701}" type="datetimeFigureOut">
              <a:rPr lang="ja-JP" altLang="en-US"/>
              <a:pPr>
                <a:defRPr/>
              </a:pPr>
              <a:t>2020/9/18</a:t>
            </a:fld>
            <a:endParaRPr lang="en-US" altLang="ja-JP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276021"/>
            <a:ext cx="2876065" cy="48870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334" tIns="45167" rIns="90334" bIns="4516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58121" y="9276021"/>
            <a:ext cx="2876064" cy="48870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334" tIns="45167" rIns="90334" bIns="4516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2BD02B-48B0-48BB-B281-1DF9002154D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8769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76065" cy="48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4" tIns="45167" rIns="90334" bIns="4516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58121" y="1"/>
            <a:ext cx="2876064" cy="48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4" tIns="45167" rIns="90334" bIns="4516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6300" y="731838"/>
            <a:ext cx="4884738" cy="3663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3106" y="4638796"/>
            <a:ext cx="5309538" cy="439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4" tIns="45167" rIns="90334" bIns="451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276021"/>
            <a:ext cx="2876065" cy="48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4" tIns="45167" rIns="90334" bIns="4516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58121" y="9276021"/>
            <a:ext cx="2876064" cy="48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4" tIns="45167" rIns="90334" bIns="4516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190B303-53E6-4E67-BA5F-BADAF7ADFAF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96594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ＭＳ Ｐ明朝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ＭＳ Ｐ明朝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ＭＳ Ｐ明朝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ＭＳ Ｐ明朝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ＭＳ Ｐ明朝" charset="0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29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33960" indent="-282292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29170" indent="-225834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80838" indent="-225834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32505" indent="-225834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84173" indent="-22583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35841" indent="-22583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87509" indent="-22583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39177" indent="-22583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4F06DB14-6592-4007-8C53-89769C5E0A04}" type="slidenum">
              <a:rPr lang="en-US" altLang="ja-JP" smtClean="0"/>
              <a:pPr/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9738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4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33960" indent="-282292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29170" indent="-225834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80838" indent="-225834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32505" indent="-225834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84173" indent="-22583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35841" indent="-22583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87509" indent="-22583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39177" indent="-22583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ACDB952-4694-4033-A128-FD5A44CFBCE9}" type="slidenum">
              <a:rPr lang="en-US" altLang="ja-JP" smtClean="0"/>
              <a:pPr/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99524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8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33960" indent="-282292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29170" indent="-225834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80838" indent="-225834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32505" indent="-225834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84173" indent="-22583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35841" indent="-22583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87509" indent="-22583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39177" indent="-22583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3D7092A1-9218-412E-A77C-25CEC09F5AD8}" type="slidenum">
              <a:rPr lang="en-US" altLang="ja-JP" smtClean="0"/>
              <a:pPr/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65428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3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33960" indent="-282292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29170" indent="-225834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80838" indent="-225834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32505" indent="-225834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84173" indent="-22583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35841" indent="-22583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87509" indent="-22583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39177" indent="-22583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F8E7021A-B15C-44C8-9A7F-32BBFBF41ED7}" type="slidenum">
              <a:rPr lang="en-US" altLang="ja-JP" smtClean="0"/>
              <a:pPr/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8124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3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33960" indent="-282292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29170" indent="-225834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80838" indent="-225834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32505" indent="-225834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84173" indent="-22583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35841" indent="-22583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87509" indent="-22583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39177" indent="-22583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F8E7021A-B15C-44C8-9A7F-32BBFBF41ED7}" type="slidenum">
              <a:rPr lang="en-US" altLang="ja-JP" smtClean="0"/>
              <a:pPr/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50267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50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33960" indent="-282292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29170" indent="-225834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80838" indent="-225834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32505" indent="-225834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84173" indent="-22583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35841" indent="-22583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87509" indent="-22583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39177" indent="-22583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20FBBFE5-A23E-4086-9654-98563237CE5C}" type="slidenum">
              <a:rPr lang="en-US" altLang="ja-JP" smtClean="0"/>
              <a:pPr/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9514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8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33960" indent="-282292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29170" indent="-225834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80838" indent="-225834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32505" indent="-225834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84173" indent="-22583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35841" indent="-22583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87509" indent="-22583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39177" indent="-22583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F5163781-EDD7-416C-9DA3-F921F9A253DC}" type="slidenum">
              <a:rPr lang="en-US" altLang="ja-JP" smtClean="0"/>
              <a:pPr/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16233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0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33960" indent="-282292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29170" indent="-225834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80838" indent="-225834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32505" indent="-225834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84173" indent="-22583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35841" indent="-22583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87509" indent="-22583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39177" indent="-22583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81ECB48D-FE8B-4F32-B1C9-717D727AA876}" type="slidenum">
              <a:rPr lang="en-US" altLang="ja-JP" smtClean="0"/>
              <a:pPr/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6860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orporate.nikkeibp.co.jp/index.shtml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1588" y="6721475"/>
            <a:ext cx="9142412" cy="152400"/>
          </a:xfrm>
          <a:prstGeom prst="rect">
            <a:avLst/>
          </a:prstGeom>
          <a:solidFill>
            <a:srgbClr val="C62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5" name="テキスト ボックス 11"/>
          <p:cNvSpPr txBox="1">
            <a:spLocks noChangeArrowheads="1"/>
          </p:cNvSpPr>
          <p:nvPr userDrawn="1"/>
        </p:nvSpPr>
        <p:spPr bwMode="auto">
          <a:xfrm>
            <a:off x="4602163" y="6686550"/>
            <a:ext cx="4567237" cy="2301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defRPr/>
            </a:pPr>
            <a:r>
              <a:rPr lang="en-US" altLang="ja-JP" sz="9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Copyright</a:t>
            </a:r>
            <a:r>
              <a:rPr lang="en-US" altLang="ja-JP" sz="900" dirty="0">
                <a:solidFill>
                  <a:schemeClr val="bg1"/>
                </a:solidFill>
                <a:ea typeface="メイリオ" panose="020B0604030504040204" pitchFamily="50" charset="-128"/>
                <a:cs typeface="メイリオ" panose="020B0604030504040204" pitchFamily="50" charset="-128"/>
              </a:rPr>
              <a:t>©</a:t>
            </a:r>
            <a:r>
              <a:rPr lang="en-US" altLang="ja-JP" sz="9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2016 Nikkei Business Publications,</a:t>
            </a:r>
            <a:r>
              <a:rPr lang="ja-JP" altLang="en-US" sz="9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9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Inc. All rights reserved.</a:t>
            </a:r>
            <a:endParaRPr lang="ja-JP" altLang="en-US" sz="9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3175" y="519113"/>
            <a:ext cx="9142413" cy="46037"/>
          </a:xfrm>
          <a:prstGeom prst="rect">
            <a:avLst/>
          </a:prstGeom>
          <a:solidFill>
            <a:srgbClr val="C62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pic>
        <p:nvPicPr>
          <p:cNvPr id="7" name="Picture 2" descr="C:\Users\t-koba\Desktop\BizTargetLOGO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8275" y="133350"/>
            <a:ext cx="12001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8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1602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4CFB3-592D-41EC-BCEB-E24EDF40056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7440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A7BAA-38A1-49C4-BF32-3F7F3FAA0C4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21343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>
            <a:spLocks noChangeArrowheads="1"/>
          </p:cNvSpPr>
          <p:nvPr userDrawn="1"/>
        </p:nvSpPr>
        <p:spPr bwMode="auto">
          <a:xfrm>
            <a:off x="2339975" y="6353175"/>
            <a:ext cx="5111750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Copyright</a:t>
            </a:r>
            <a:r>
              <a:rPr lang="en-US" altLang="ja-JP" sz="1000" dirty="0">
                <a:solidFill>
                  <a:srgbClr val="000000"/>
                </a:solidFill>
                <a:ea typeface="メイリオ" panose="020B0604030504040204" pitchFamily="50" charset="-128"/>
                <a:cs typeface="メイリオ" panose="020B0604030504040204" pitchFamily="50" charset="-128"/>
              </a:rPr>
              <a:t>©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2020 Nikkei Business Publications,Inc. All rights reserved.</a:t>
            </a:r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" name="Picture 10" descr="日経BP社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6021388"/>
            <a:ext cx="11414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 userDrawn="1"/>
        </p:nvSpPr>
        <p:spPr>
          <a:xfrm>
            <a:off x="0" y="6553200"/>
            <a:ext cx="9142413" cy="304800"/>
          </a:xfrm>
          <a:prstGeom prst="rect">
            <a:avLst/>
          </a:prstGeom>
          <a:solidFill>
            <a:srgbClr val="C62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791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588" y="6721475"/>
            <a:ext cx="9142412" cy="152400"/>
          </a:xfrm>
          <a:prstGeom prst="rect">
            <a:avLst/>
          </a:prstGeom>
          <a:solidFill>
            <a:srgbClr val="C62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3" name="テキスト ボックス 11"/>
          <p:cNvSpPr txBox="1">
            <a:spLocks noChangeArrowheads="1"/>
          </p:cNvSpPr>
          <p:nvPr userDrawn="1"/>
        </p:nvSpPr>
        <p:spPr bwMode="auto">
          <a:xfrm>
            <a:off x="4602163" y="6686550"/>
            <a:ext cx="4567237" cy="2301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defRPr/>
            </a:pPr>
            <a:r>
              <a:rPr lang="en-US" altLang="ja-JP" sz="9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Copyright</a:t>
            </a:r>
            <a:r>
              <a:rPr lang="en-US" altLang="ja-JP" sz="900" dirty="0">
                <a:solidFill>
                  <a:schemeClr val="bg1"/>
                </a:solidFill>
                <a:ea typeface="メイリオ" panose="020B0604030504040204" pitchFamily="50" charset="-128"/>
                <a:cs typeface="メイリオ" panose="020B0604030504040204" pitchFamily="50" charset="-128"/>
              </a:rPr>
              <a:t>©</a:t>
            </a:r>
            <a:r>
              <a:rPr lang="en-US" altLang="ja-JP" sz="9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2016 Nikkei Business Publications,</a:t>
            </a:r>
            <a:r>
              <a:rPr lang="ja-JP" altLang="en-US" sz="9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9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Inc. All rights reserved.</a:t>
            </a:r>
            <a:endParaRPr lang="ja-JP" altLang="en-US" sz="9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正方形/長方形 3"/>
          <p:cNvSpPr/>
          <p:nvPr userDrawn="1"/>
        </p:nvSpPr>
        <p:spPr>
          <a:xfrm>
            <a:off x="3175" y="519113"/>
            <a:ext cx="9142413" cy="46037"/>
          </a:xfrm>
          <a:prstGeom prst="rect">
            <a:avLst/>
          </a:prstGeom>
          <a:solidFill>
            <a:srgbClr val="C62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5" name="サブタイトル 2"/>
          <p:cNvSpPr txBox="1">
            <a:spLocks/>
          </p:cNvSpPr>
          <p:nvPr userDrawn="1"/>
        </p:nvSpPr>
        <p:spPr bwMode="auto">
          <a:xfrm>
            <a:off x="228600" y="106363"/>
            <a:ext cx="6400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ja-JP" altLang="en-US" sz="2000"/>
              <a:t>マスタ サブタイトルの書式設定</a:t>
            </a:r>
          </a:p>
        </p:txBody>
      </p:sp>
      <p:pic>
        <p:nvPicPr>
          <p:cNvPr id="6" name="Picture 2" descr="C:\Users\t-koba\Desktop\BizTargetLOGO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8275" y="133350"/>
            <a:ext cx="12001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18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307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6199C-8EAD-44A2-98FA-B8CCB7B5E37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544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3175" y="519113"/>
            <a:ext cx="9142413" cy="46037"/>
          </a:xfrm>
          <a:prstGeom prst="rect">
            <a:avLst/>
          </a:prstGeom>
          <a:solidFill>
            <a:srgbClr val="C62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6" name="サブタイトル 2"/>
          <p:cNvSpPr txBox="1">
            <a:spLocks/>
          </p:cNvSpPr>
          <p:nvPr userDrawn="1"/>
        </p:nvSpPr>
        <p:spPr bwMode="auto">
          <a:xfrm>
            <a:off x="228600" y="106363"/>
            <a:ext cx="6400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ja-JP" altLang="en-US" sz="2000"/>
              <a:t>マスタ サブタイトルの書式設定</a:t>
            </a:r>
          </a:p>
        </p:txBody>
      </p:sp>
      <p:pic>
        <p:nvPicPr>
          <p:cNvPr id="7" name="Picture 2" descr="C:\Users\t-koba\Desktop\BizTargetLOGO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8275" y="133350"/>
            <a:ext cx="12001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038600" cy="5364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11EBE-B100-4012-8E25-0075DB94B45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815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3175" y="519113"/>
            <a:ext cx="9142413" cy="46037"/>
          </a:xfrm>
          <a:prstGeom prst="rect">
            <a:avLst/>
          </a:prstGeom>
          <a:solidFill>
            <a:srgbClr val="C62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8" name="サブタイトル 2"/>
          <p:cNvSpPr txBox="1">
            <a:spLocks/>
          </p:cNvSpPr>
          <p:nvPr userDrawn="1"/>
        </p:nvSpPr>
        <p:spPr bwMode="auto">
          <a:xfrm>
            <a:off x="228600" y="106363"/>
            <a:ext cx="6400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ja-JP" altLang="en-US" sz="2000"/>
              <a:t>マスタ サブタイトルの書式設定</a:t>
            </a:r>
          </a:p>
        </p:txBody>
      </p:sp>
      <p:pic>
        <p:nvPicPr>
          <p:cNvPr id="9" name="Picture 2" descr="C:\Users\t-koba\Desktop\BizTargetLOGO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8275" y="133350"/>
            <a:ext cx="12001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72993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4040188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72993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1447800"/>
            <a:ext cx="4041775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CEC1C-0EC2-4479-A6A0-9E27CAEEC42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7199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3175" y="519113"/>
            <a:ext cx="9142413" cy="46037"/>
          </a:xfrm>
          <a:prstGeom prst="rect">
            <a:avLst/>
          </a:prstGeom>
          <a:solidFill>
            <a:srgbClr val="C62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3" name="サブタイトル 2"/>
          <p:cNvSpPr txBox="1">
            <a:spLocks/>
          </p:cNvSpPr>
          <p:nvPr userDrawn="1"/>
        </p:nvSpPr>
        <p:spPr bwMode="auto">
          <a:xfrm>
            <a:off x="228600" y="106363"/>
            <a:ext cx="6400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ja-JP" altLang="en-US" sz="2000"/>
              <a:t>マスタ サブタイトルの書式設定</a:t>
            </a:r>
          </a:p>
        </p:txBody>
      </p:sp>
      <p:pic>
        <p:nvPicPr>
          <p:cNvPr id="4" name="Picture 2" descr="C:\Users\t-koba\Desktop\BizTargetLOGO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8275" y="133350"/>
            <a:ext cx="12001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6B9F8-460A-4601-B205-300C4A8C6B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892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2083F-9223-453B-95C4-3F7A1F3403F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4778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553CD-F342-4021-A6E0-79DA6C63875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7359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9AF09-6ECC-4164-9BA4-93E7C40E95B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0014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1588" y="6721475"/>
            <a:ext cx="9142412" cy="152400"/>
          </a:xfrm>
          <a:prstGeom prst="rect">
            <a:avLst/>
          </a:prstGeom>
          <a:solidFill>
            <a:srgbClr val="C62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latin typeface="Arial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Arial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/>
            </a:lvl1pPr>
          </a:lstStyle>
          <a:p>
            <a:pPr>
              <a:defRPr/>
            </a:pPr>
            <a:fld id="{75AFBB50-4D07-45FE-B285-F937FBE5BB5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35" name="テキスト ボックス 11"/>
          <p:cNvSpPr txBox="1">
            <a:spLocks noChangeArrowheads="1"/>
          </p:cNvSpPr>
          <p:nvPr userDrawn="1"/>
        </p:nvSpPr>
        <p:spPr bwMode="auto">
          <a:xfrm>
            <a:off x="4602163" y="6686550"/>
            <a:ext cx="4567237" cy="2301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defRPr/>
            </a:pPr>
            <a:r>
              <a:rPr lang="en-US" altLang="ja-JP" sz="9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Copyright</a:t>
            </a:r>
            <a:r>
              <a:rPr lang="en-US" altLang="ja-JP" sz="900" dirty="0">
                <a:solidFill>
                  <a:schemeClr val="bg1"/>
                </a:solidFill>
                <a:ea typeface="メイリオ" panose="020B0604030504040204" pitchFamily="50" charset="-128"/>
                <a:cs typeface="メイリオ" panose="020B0604030504040204" pitchFamily="50" charset="-128"/>
              </a:rPr>
              <a:t>©</a:t>
            </a:r>
            <a:r>
              <a:rPr lang="en-US" altLang="ja-JP" sz="9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2020 Nikkei Business Publications,</a:t>
            </a:r>
            <a:r>
              <a:rPr lang="ja-JP" altLang="en-US" sz="9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9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Inc. All rights reserved.</a:t>
            </a:r>
            <a:endParaRPr lang="ja-JP" altLang="en-US" sz="9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89" r:id="rId1"/>
    <p:sldLayoutId id="2147485890" r:id="rId2"/>
    <p:sldLayoutId id="2147485891" r:id="rId3"/>
    <p:sldLayoutId id="2147485892" r:id="rId4"/>
    <p:sldLayoutId id="2147485893" r:id="rId5"/>
    <p:sldLayoutId id="2147485894" r:id="rId6"/>
    <p:sldLayoutId id="2147485884" r:id="rId7"/>
    <p:sldLayoutId id="2147485885" r:id="rId8"/>
    <p:sldLayoutId id="2147485886" r:id="rId9"/>
    <p:sldLayoutId id="2147485887" r:id="rId10"/>
    <p:sldLayoutId id="2147485888" r:id="rId11"/>
    <p:sldLayoutId id="214748589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hyperlink" Target="http://adweb.nikkeibp.co.jp/adweb/wad/act.html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bzt@nikkeibp.co.jp" TargetMode="External"/><Relationship Id="rId2" Type="http://schemas.openxmlformats.org/officeDocument/2006/relationships/hyperlink" Target="http://www.nikkeibp.co.jp/ad/atcl/netmedia/BZT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.xls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hyperlink" Target="http://adweb.nikkeibp.co.jp/adweb/wad/act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テキスト ボックス 1"/>
          <p:cNvSpPr txBox="1">
            <a:spLocks noChangeArrowheads="1"/>
          </p:cNvSpPr>
          <p:nvPr/>
        </p:nvSpPr>
        <p:spPr bwMode="auto">
          <a:xfrm>
            <a:off x="8017565" y="342348"/>
            <a:ext cx="7344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Meiryo UI" panose="020B0604030504040204" pitchFamily="50" charset="-128"/>
              </a:rPr>
              <a:t>2020.09</a:t>
            </a:r>
            <a:endParaRPr lang="ja-JP" altLang="en-US" sz="12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Meiryo UI" panose="020B0604030504040204" pitchFamily="50" charset="-128"/>
            </a:endParaRPr>
          </a:p>
        </p:txBody>
      </p:sp>
      <p:pic>
        <p:nvPicPr>
          <p:cNvPr id="11268" name="図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4000191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テキスト ボックス 2"/>
          <p:cNvSpPr txBox="1">
            <a:spLocks noChangeArrowheads="1"/>
          </p:cNvSpPr>
          <p:nvPr/>
        </p:nvSpPr>
        <p:spPr bwMode="auto">
          <a:xfrm>
            <a:off x="749304" y="4049713"/>
            <a:ext cx="3810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広告メニュー</a:t>
            </a:r>
          </a:p>
        </p:txBody>
      </p:sp>
      <p:cxnSp>
        <p:nvCxnSpPr>
          <p:cNvPr id="6" name="直線コネクタ 5"/>
          <p:cNvCxnSpPr>
            <a:cxnSpLocks/>
          </p:cNvCxnSpPr>
          <p:nvPr/>
        </p:nvCxnSpPr>
        <p:spPr>
          <a:xfrm>
            <a:off x="533400" y="4038600"/>
            <a:ext cx="4250267" cy="0"/>
          </a:xfrm>
          <a:prstGeom prst="line">
            <a:avLst/>
          </a:prstGeom>
          <a:ln w="28575">
            <a:solidFill>
              <a:srgbClr val="C620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1" name="テキスト ボックス 46"/>
          <p:cNvSpPr txBox="1">
            <a:spLocks noChangeArrowheads="1"/>
          </p:cNvSpPr>
          <p:nvPr/>
        </p:nvSpPr>
        <p:spPr bwMode="auto">
          <a:xfrm>
            <a:off x="330192" y="3420680"/>
            <a:ext cx="4648200" cy="61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304" tIns="31652" rIns="63304" bIns="31652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企業向け製品・サービス選択を支援する</a:t>
            </a:r>
            <a:endParaRPr lang="en-US" altLang="ja-JP" sz="1800" b="1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リードジェネレーションサイト</a:t>
            </a:r>
          </a:p>
        </p:txBody>
      </p:sp>
      <p:pic>
        <p:nvPicPr>
          <p:cNvPr id="1026" name="Picture 2" descr="日経BP 創立50周年を迎えコーポレートロゴとスローガンを一新｜株式 ...">
            <a:extLst>
              <a:ext uri="{FF2B5EF4-FFF2-40B4-BE49-F238E27FC236}">
                <a16:creationId xmlns:a16="http://schemas.microsoft.com/office/drawing/2014/main" id="{CEE2A661-EF5A-4809-8973-1C6E7D35E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9304" y="6172405"/>
            <a:ext cx="1080000" cy="27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F3B6EDC-96AB-4788-8527-23C9DD929B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1267" y="1548956"/>
            <a:ext cx="1970182" cy="4197096"/>
          </a:xfrm>
          <a:prstGeom prst="rect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23554" name="スライド番号プレースホルダー 3"/>
          <p:cNvSpPr txBox="1">
            <a:spLocks/>
          </p:cNvSpPr>
          <p:nvPr/>
        </p:nvSpPr>
        <p:spPr bwMode="auto">
          <a:xfrm>
            <a:off x="7010400" y="6542088"/>
            <a:ext cx="21336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CF87F6B-F5B0-4DAA-84A6-30B9329F210A}" type="slidenum">
              <a:rPr kumimoji="0" lang="ja-JP" altLang="en-US" sz="1200">
                <a:solidFill>
                  <a:srgbClr val="FFFFFF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kumimoji="0" lang="en-US" altLang="ja-JP" sz="1200">
              <a:solidFill>
                <a:srgbClr val="FFFFFF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正方形/長方形 10"/>
          <p:cNvSpPr>
            <a:spLocks noChangeArrowheads="1"/>
          </p:cNvSpPr>
          <p:nvPr/>
        </p:nvSpPr>
        <p:spPr bwMode="auto">
          <a:xfrm>
            <a:off x="152400" y="160338"/>
            <a:ext cx="8915400" cy="381000"/>
          </a:xfrm>
          <a:prstGeom prst="rect">
            <a:avLst/>
          </a:prstGeom>
          <a:solidFill>
            <a:srgbClr val="C6203C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 b="1">
                <a:solidFill>
                  <a:srgbClr val="FFFFFF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製造①　ホワイトペーパー</a:t>
            </a:r>
            <a:r>
              <a:rPr lang="en-US" altLang="ja-JP" sz="2000" b="1" dirty="0">
                <a:solidFill>
                  <a:srgbClr val="FFFFFF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/</a:t>
            </a:r>
            <a:r>
              <a:rPr lang="ja-JP" altLang="en-US" sz="2000" b="1">
                <a:solidFill>
                  <a:srgbClr val="FFFFFF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動画掲載</a:t>
            </a:r>
          </a:p>
        </p:txBody>
      </p:sp>
      <p:sp>
        <p:nvSpPr>
          <p:cNvPr id="23556" name="テキスト ボックス 15"/>
          <p:cNvSpPr txBox="1">
            <a:spLocks noChangeArrowheads="1"/>
          </p:cNvSpPr>
          <p:nvPr/>
        </p:nvSpPr>
        <p:spPr bwMode="auto">
          <a:xfrm>
            <a:off x="5657850" y="1311275"/>
            <a:ext cx="2619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4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ホワイトペーパー</a:t>
            </a:r>
          </a:p>
        </p:txBody>
      </p:sp>
      <p:sp>
        <p:nvSpPr>
          <p:cNvPr id="23557" name="テキスト ボックス 16"/>
          <p:cNvSpPr txBox="1">
            <a:spLocks noChangeArrowheads="1"/>
          </p:cNvSpPr>
          <p:nvPr/>
        </p:nvSpPr>
        <p:spPr bwMode="auto">
          <a:xfrm>
            <a:off x="180975" y="1322388"/>
            <a:ext cx="4086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料金：件数保証 </a:t>
            </a:r>
            <a:r>
              <a:rPr lang="en-US" altLang="ja-JP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50</a:t>
            </a: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万円～</a:t>
            </a: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（税別）</a:t>
            </a:r>
            <a:endParaRPr lang="en-US" altLang="ja-JP" sz="12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リード数：</a:t>
            </a:r>
            <a:r>
              <a:rPr lang="en-US" altLang="ja-JP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50</a:t>
            </a: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件～</a:t>
            </a:r>
            <a:endParaRPr lang="en-US" altLang="ja-JP" sz="18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掲載期間：</a:t>
            </a:r>
            <a:r>
              <a:rPr lang="en-US" altLang="ja-JP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12</a:t>
            </a: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週間想定</a:t>
            </a:r>
            <a:endParaRPr lang="en-US" altLang="ja-JP" sz="18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右矢印 17"/>
          <p:cNvSpPr/>
          <p:nvPr/>
        </p:nvSpPr>
        <p:spPr>
          <a:xfrm>
            <a:off x="3643313" y="3144838"/>
            <a:ext cx="1890712" cy="998537"/>
          </a:xfrm>
          <a:prstGeom prst="rightArrow">
            <a:avLst>
              <a:gd name="adj1" fmla="val 82307"/>
              <a:gd name="adj2" fmla="val 30865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559" name="テキスト ボックス 19"/>
          <p:cNvSpPr txBox="1">
            <a:spLocks noChangeArrowheads="1"/>
          </p:cNvSpPr>
          <p:nvPr/>
        </p:nvSpPr>
        <p:spPr bwMode="auto">
          <a:xfrm>
            <a:off x="3629025" y="3351510"/>
            <a:ext cx="188595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1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テキストアド、</a:t>
            </a:r>
            <a:r>
              <a:rPr lang="en-US" altLang="ja-JP" sz="11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BPDMP</a:t>
            </a:r>
            <a:r>
              <a:rPr lang="ja-JP" altLang="en-US" sz="11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ターゲティングメールなどで誘導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5741857" y="5421314"/>
            <a:ext cx="1652587" cy="323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566" name="テキスト ボックス 21"/>
          <p:cNvSpPr txBox="1">
            <a:spLocks noChangeArrowheads="1"/>
          </p:cNvSpPr>
          <p:nvPr/>
        </p:nvSpPr>
        <p:spPr bwMode="auto">
          <a:xfrm>
            <a:off x="7360487" y="3779143"/>
            <a:ext cx="1766887" cy="27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2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貴社資料ダウンロード</a:t>
            </a:r>
            <a:endParaRPr lang="en-US" altLang="ja-JP" sz="120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567" name="正方形/長方形 1"/>
          <p:cNvSpPr>
            <a:spLocks noChangeArrowheads="1"/>
          </p:cNvSpPr>
          <p:nvPr/>
        </p:nvSpPr>
        <p:spPr bwMode="auto">
          <a:xfrm>
            <a:off x="161925" y="615950"/>
            <a:ext cx="8915400" cy="575845"/>
          </a:xfrm>
          <a:prstGeom prst="rect">
            <a:avLst/>
          </a:prstGeom>
          <a:solidFill>
            <a:srgbClr val="E1FFE1"/>
          </a:solidFill>
          <a:ln>
            <a:noFill/>
          </a:ln>
        </p:spPr>
        <p:txBody>
          <a:bodyPr lIns="108000" tIns="72000" rIns="108000" bIns="720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日経クロステック</a:t>
            </a:r>
            <a:r>
              <a:rPr lang="en-US" altLang="ja-JP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 Active </a:t>
            </a: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編集部が執筆した貴社のホワイトペーパー紹介記事でユーザーの興味を喚起します。</a:t>
            </a:r>
            <a:endParaRPr lang="en-US" altLang="ja-JP" sz="12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レコメンドやメールマガジンなど最適な誘導枠で目標件数のリードを獲得する件数保証型メニューです。</a:t>
            </a:r>
          </a:p>
        </p:txBody>
      </p:sp>
      <p:sp>
        <p:nvSpPr>
          <p:cNvPr id="16" name="角丸四角形 15"/>
          <p:cNvSpPr/>
          <p:nvPr/>
        </p:nvSpPr>
        <p:spPr bwMode="auto">
          <a:xfrm>
            <a:off x="7736862" y="4038976"/>
            <a:ext cx="1023937" cy="990600"/>
          </a:xfrm>
          <a:prstGeom prst="roundRect">
            <a:avLst/>
          </a:prstGeom>
          <a:solidFill>
            <a:srgbClr val="CC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ja-JP" altLang="en-US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リード提供</a:t>
            </a:r>
          </a:p>
        </p:txBody>
      </p:sp>
      <p:pic>
        <p:nvPicPr>
          <p:cNvPr id="23569" name="図 9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2924" y="4305676"/>
            <a:ext cx="5334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カギ線コネクタ 18"/>
          <p:cNvCxnSpPr>
            <a:stCxn id="15" idx="3"/>
            <a:endCxn id="16" idx="1"/>
          </p:cNvCxnSpPr>
          <p:nvPr/>
        </p:nvCxnSpPr>
        <p:spPr bwMode="auto">
          <a:xfrm flipV="1">
            <a:off x="7394444" y="4534276"/>
            <a:ext cx="342418" cy="1048963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/>
          <p:cNvSpPr/>
          <p:nvPr/>
        </p:nvSpPr>
        <p:spPr>
          <a:xfrm>
            <a:off x="95250" y="5953125"/>
            <a:ext cx="8972550" cy="642938"/>
          </a:xfrm>
          <a:prstGeom prst="rect">
            <a:avLst/>
          </a:prstGeom>
          <a:solidFill>
            <a:schemeClr val="bg1">
              <a:alpha val="50000"/>
            </a:schemeClr>
          </a:solid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lang="en-US" altLang="ja-JP" sz="1600">
              <a:solidFill>
                <a:srgbClr val="C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80975" y="5999536"/>
            <a:ext cx="4581525" cy="600164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anchor="ctr">
            <a:no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ja-JP" altLang="en-US" sz="1200" dirty="0">
                <a:solidFill>
                  <a:srgbClr val="00206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このほかページ遷移型（タイアップ、編集記事）、</a:t>
            </a:r>
            <a:endParaRPr lang="en-US" altLang="ja-JP" sz="1200" dirty="0">
              <a:solidFill>
                <a:srgbClr val="00206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1200" dirty="0">
                <a:solidFill>
                  <a:srgbClr val="00206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調査型によるリード獲得などの商品があります。</a:t>
            </a:r>
            <a:endParaRPr lang="en-US" altLang="ja-JP" sz="1200" dirty="0">
              <a:solidFill>
                <a:srgbClr val="00206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1200" dirty="0">
                <a:solidFill>
                  <a:srgbClr val="00206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詳細はこちらをご覧ください。</a:t>
            </a:r>
            <a:endParaRPr lang="en-US" altLang="ja-JP" sz="1200" dirty="0">
              <a:solidFill>
                <a:srgbClr val="00206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三角形 2"/>
          <p:cNvSpPr/>
          <p:nvPr/>
        </p:nvSpPr>
        <p:spPr>
          <a:xfrm rot="5400000">
            <a:off x="3889375" y="6102350"/>
            <a:ext cx="298450" cy="30480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3574" name="テキスト ボックス 3">
            <a:hlinkClick r:id="rId5"/>
          </p:cNvPr>
          <p:cNvSpPr txBox="1">
            <a:spLocks noChangeArrowheads="1"/>
          </p:cNvSpPr>
          <p:nvPr/>
        </p:nvSpPr>
        <p:spPr bwMode="auto">
          <a:xfrm>
            <a:off x="4209009" y="6104313"/>
            <a:ext cx="48863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 b="1" dirty="0">
                <a:solidFill>
                  <a:srgbClr val="EA284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https://</a:t>
            </a:r>
            <a:r>
              <a:rPr lang="en-US" altLang="ja-JP" sz="1400" b="1" dirty="0" err="1">
                <a:solidFill>
                  <a:srgbClr val="EA284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www.nikkeibp.co.jp</a:t>
            </a:r>
            <a:r>
              <a:rPr lang="en-US" altLang="ja-JP" sz="1400" b="1" dirty="0">
                <a:solidFill>
                  <a:srgbClr val="EA284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/ad/</a:t>
            </a:r>
            <a:r>
              <a:rPr lang="en-US" altLang="ja-JP" sz="1400" b="1" dirty="0" err="1">
                <a:solidFill>
                  <a:srgbClr val="EA284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atcl</a:t>
            </a:r>
            <a:r>
              <a:rPr lang="en-US" altLang="ja-JP" sz="1400" b="1" dirty="0">
                <a:solidFill>
                  <a:srgbClr val="EA284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</a:t>
            </a:r>
            <a:r>
              <a:rPr lang="en-US" altLang="ja-JP" sz="1400" b="1" dirty="0" err="1">
                <a:solidFill>
                  <a:srgbClr val="EA284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netmedia</a:t>
            </a:r>
            <a:r>
              <a:rPr lang="en-US" altLang="ja-JP" sz="1400" b="1" dirty="0">
                <a:solidFill>
                  <a:srgbClr val="EA284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/ITPACT/</a:t>
            </a:r>
            <a:endParaRPr lang="ja-JP" altLang="en-US" sz="1400" b="1" dirty="0">
              <a:solidFill>
                <a:srgbClr val="EA284A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3575" name="正方形/長方形 26"/>
          <p:cNvSpPr>
            <a:spLocks noChangeArrowheads="1"/>
          </p:cNvSpPr>
          <p:nvPr/>
        </p:nvSpPr>
        <p:spPr bwMode="auto">
          <a:xfrm>
            <a:off x="-66675" y="5019675"/>
            <a:ext cx="58689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注意事項</a:t>
            </a:r>
            <a:r>
              <a:rPr lang="en-US" altLang="ja-JP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】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　・掲載は毎週水曜日のスタートとなります</a:t>
            </a:r>
            <a:endParaRPr lang="en-US" altLang="ja-JP" sz="6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　・ホワイトペーパーは、特定の技術や製品・サービスの活用方法、解説、旧製品や競合と性能比較した情報、導入事例、調査レポート</a:t>
            </a:r>
            <a:r>
              <a:rPr lang="en-US" altLang="ja-JP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/</a:t>
            </a: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市場分析、</a:t>
            </a:r>
            <a:endParaRPr lang="en-US" altLang="ja-JP" sz="6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　　統計資料などを代表的なものとします。講演資料もこの範疇に含みます。なお</a:t>
            </a:r>
            <a:r>
              <a:rPr lang="ja-JP" altLang="en-US" sz="6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チラシ</a:t>
            </a: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（キャンペーン紹介など）や、</a:t>
            </a:r>
            <a:r>
              <a:rPr lang="ja-JP" altLang="en-US" sz="6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カタログ資料</a:t>
            </a: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の掲載はお受けできかねます。</a:t>
            </a:r>
            <a:endParaRPr lang="en-US" altLang="ja-JP" sz="6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　・</a:t>
            </a:r>
            <a:r>
              <a:rPr lang="ja-JP" altLang="en-US" sz="6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掲載する</a:t>
            </a:r>
            <a:r>
              <a:rPr lang="en-US" altLang="ja-JP" sz="6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PDF</a:t>
            </a:r>
            <a:r>
              <a:rPr lang="ja-JP" altLang="en-US" sz="6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の容量は５</a:t>
            </a:r>
            <a:r>
              <a:rPr lang="en-US" altLang="ja-JP" sz="6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MB</a:t>
            </a:r>
            <a:r>
              <a:rPr lang="ja-JP" altLang="en-US" sz="6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以内となります。また動画データは容量</a:t>
            </a:r>
            <a:r>
              <a:rPr lang="en-US" altLang="ja-JP" sz="6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50MB</a:t>
            </a:r>
            <a:r>
              <a:rPr lang="ja-JP" altLang="en-US" sz="6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以内となります（ファイル形式：</a:t>
            </a:r>
            <a:r>
              <a:rPr lang="en-US" altLang="ja-JP" sz="6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WMV/AVI/MPG/MOV/M4V/3GP/3G2/FLV/MP4</a:t>
            </a:r>
            <a:r>
              <a:rPr lang="ja-JP" altLang="en-US" sz="6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）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　・本サービスでご提供するものはダウンロード者のリストのみです。掲載レポートはありませんので予めご了承ください。</a:t>
            </a:r>
            <a:endParaRPr lang="en-US" altLang="ja-JP" sz="6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　・特にご要望がなければ、リード収集期間終了後も資料の掲載自体は継続されます（無料）。</a:t>
            </a:r>
            <a:br>
              <a:rPr lang="en-US" altLang="ja-JP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</a:b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　・期間は目安であり、保証するものではございません。期間中に到達しない場合は期間延長、もしくは別案件への振り替えをご提案させて頂きます。</a:t>
            </a:r>
            <a:endParaRPr lang="en-US" altLang="ja-JP" sz="6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　・競合ドメインパージは</a:t>
            </a:r>
            <a:r>
              <a:rPr lang="en-US" altLang="ja-JP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件まで無料で対応いたします。入稿時に企業ドメイン</a:t>
            </a:r>
            <a:r>
              <a:rPr lang="en-US" altLang="ja-JP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件を確定ください。また</a:t>
            </a:r>
            <a:r>
              <a:rPr lang="en-US" altLang="ja-JP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件を超える場合はお問い合わせください。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B80A2BE9-5989-B147-B799-CE160DE9BE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793" y="3449648"/>
            <a:ext cx="2829990" cy="46482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>
            <a:extLst>
              <a:ext uri="{FF2B5EF4-FFF2-40B4-BE49-F238E27FC236}">
                <a16:creationId xmlns:a16="http://schemas.microsoft.com/office/drawing/2014/main" id="{E6F0751C-DE86-A245-B28E-6766E1BB4B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0916" y="1880575"/>
            <a:ext cx="1596840" cy="3940741"/>
          </a:xfrm>
          <a:prstGeom prst="rect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DB1EE35E-860E-4A34-84E6-3C48AA3B92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7586" y="1677875"/>
            <a:ext cx="1847734" cy="3936244"/>
          </a:xfrm>
          <a:prstGeom prst="rect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40" name="正方形/長方形 39"/>
          <p:cNvSpPr/>
          <p:nvPr/>
        </p:nvSpPr>
        <p:spPr>
          <a:xfrm>
            <a:off x="6373808" y="5292237"/>
            <a:ext cx="1317760" cy="3238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正方形/長方形 10"/>
          <p:cNvSpPr>
            <a:spLocks noChangeArrowheads="1"/>
          </p:cNvSpPr>
          <p:nvPr/>
        </p:nvSpPr>
        <p:spPr bwMode="auto">
          <a:xfrm>
            <a:off x="152400" y="160338"/>
            <a:ext cx="8915400" cy="381000"/>
          </a:xfrm>
          <a:prstGeom prst="rect">
            <a:avLst/>
          </a:prstGeom>
          <a:solidFill>
            <a:srgbClr val="C6203C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ja-JP" altLang="en-US" sz="2000" b="1">
                <a:solidFill>
                  <a:schemeClr val="lt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製造②　広告</a:t>
            </a:r>
            <a:r>
              <a:rPr lang="ja-JP" altLang="en-US" sz="2000" b="1" dirty="0">
                <a:solidFill>
                  <a:schemeClr val="lt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特集</a:t>
            </a:r>
          </a:p>
        </p:txBody>
      </p:sp>
      <p:sp>
        <p:nvSpPr>
          <p:cNvPr id="25610" name="テキスト ボックス 7"/>
          <p:cNvSpPr txBox="1">
            <a:spLocks noChangeArrowheads="1"/>
          </p:cNvSpPr>
          <p:nvPr/>
        </p:nvSpPr>
        <p:spPr bwMode="auto">
          <a:xfrm>
            <a:off x="3371129" y="1605453"/>
            <a:ext cx="20216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特集</a:t>
            </a: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社以上で成立）</a:t>
            </a:r>
            <a:endParaRPr lang="ja-JP" altLang="en-US" sz="16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613" name="テキスト ボックス 19"/>
          <p:cNvSpPr txBox="1">
            <a:spLocks noChangeArrowheads="1"/>
          </p:cNvSpPr>
          <p:nvPr/>
        </p:nvSpPr>
        <p:spPr bwMode="auto">
          <a:xfrm>
            <a:off x="5336257" y="3064655"/>
            <a:ext cx="13670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0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各社紹介ページ</a:t>
            </a:r>
            <a:endParaRPr lang="ja-JP" altLang="en-US" sz="10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374961" y="5269196"/>
            <a:ext cx="1197040" cy="552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620" name="テキスト ボックス 24"/>
          <p:cNvSpPr txBox="1">
            <a:spLocks noChangeArrowheads="1"/>
          </p:cNvSpPr>
          <p:nvPr/>
        </p:nvSpPr>
        <p:spPr bwMode="auto">
          <a:xfrm>
            <a:off x="160338" y="633413"/>
            <a:ext cx="8888412" cy="797444"/>
          </a:xfrm>
          <a:prstGeom prst="rect">
            <a:avLst/>
          </a:prstGeom>
          <a:solidFill>
            <a:srgbClr val="E1FFE1"/>
          </a:solidFill>
          <a:ln>
            <a:noFill/>
          </a:ln>
        </p:spPr>
        <p:txBody>
          <a:bodyPr lIns="108000" tIns="72000" rIns="108000" bIns="720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貴社のホワイトペーパー（製造分野）を日経</a:t>
            </a:r>
            <a:r>
              <a:rPr lang="en-US" altLang="ja-JP" sz="12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BizTarget</a:t>
            </a: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の特集にあわせて掲載していただくことが可能です。</a:t>
            </a:r>
            <a:endParaRPr lang="en-US" altLang="ja-JP" sz="12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日経</a:t>
            </a:r>
            <a:r>
              <a:rPr lang="en-US" altLang="ja-JP" sz="12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BizTarget</a:t>
            </a: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の特集内での掲載に加えて、日経クロステックからの誘導がリード（見込み顧客）獲得を強力に支援します。</a:t>
            </a:r>
            <a:endParaRPr lang="en-US" altLang="ja-JP" sz="12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詳しいスケジュールはお問い合わせください。</a:t>
            </a:r>
          </a:p>
        </p:txBody>
      </p:sp>
      <p:sp>
        <p:nvSpPr>
          <p:cNvPr id="30" name="テキスト ボックス 29"/>
          <p:cNvSpPr txBox="1">
            <a:spLocks noChangeArrowheads="1"/>
          </p:cNvSpPr>
          <p:nvPr/>
        </p:nvSpPr>
        <p:spPr bwMode="auto">
          <a:xfrm>
            <a:off x="3214688" y="2268538"/>
            <a:ext cx="2178050" cy="83026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ja-JP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itchFamily="50" charset="-128"/>
              </a:rPr>
              <a:t>日経</a:t>
            </a:r>
            <a:r>
              <a:rPr lang="en-US" altLang="ja-JP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itchFamily="50" charset="-128"/>
              </a:rPr>
              <a:t>BizTarget</a:t>
            </a:r>
            <a:r>
              <a:rPr lang="ja-JP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itchFamily="50" charset="-128"/>
              </a:rPr>
              <a:t>特集ページ</a:t>
            </a:r>
            <a:endParaRPr lang="en-US" altLang="ja-JP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itchFamily="50" charset="-128"/>
            </a:endParaRPr>
          </a:p>
          <a:p>
            <a:pPr eaLnBrk="1" hangingPunct="1">
              <a:defRPr/>
            </a:pPr>
            <a:r>
              <a:rPr lang="ja-JP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itchFamily="50" charset="-128"/>
              </a:rPr>
              <a:t>・各社の</a:t>
            </a:r>
            <a:r>
              <a:rPr lang="en-US" altLang="ja-JP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itchFamily="50" charset="-128"/>
              </a:rPr>
              <a:t>PDF</a:t>
            </a:r>
            <a:r>
              <a:rPr lang="ja-JP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itchFamily="50" charset="-128"/>
              </a:rPr>
              <a:t>紹介を掲載</a:t>
            </a:r>
            <a:endParaRPr lang="en-US" altLang="ja-JP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itchFamily="50" charset="-128"/>
            </a:endParaRPr>
          </a:p>
          <a:p>
            <a:pPr eaLnBrk="1" hangingPunct="1">
              <a:defRPr/>
            </a:pPr>
            <a:r>
              <a:rPr lang="ja-JP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itchFamily="50" charset="-128"/>
              </a:rPr>
              <a:t>・注目度の高いテーマ特集</a:t>
            </a:r>
            <a:endParaRPr lang="en-US" altLang="ja-JP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itchFamily="50" charset="-128"/>
            </a:endParaRPr>
          </a:p>
          <a:p>
            <a:pPr eaLnBrk="1" hangingPunct="1">
              <a:defRPr/>
            </a:pPr>
            <a:r>
              <a:rPr lang="ja-JP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itchFamily="50" charset="-128"/>
              </a:rPr>
              <a:t>   がリード獲得を促進</a:t>
            </a:r>
            <a:endParaRPr lang="en-US" altLang="ja-JP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itchFamily="50" charset="-128"/>
            </a:endParaRPr>
          </a:p>
        </p:txBody>
      </p:sp>
      <p:sp>
        <p:nvSpPr>
          <p:cNvPr id="32" name="テキスト ボックス 27"/>
          <p:cNvSpPr txBox="1">
            <a:spLocks noChangeArrowheads="1"/>
          </p:cNvSpPr>
          <p:nvPr/>
        </p:nvSpPr>
        <p:spPr bwMode="auto">
          <a:xfrm>
            <a:off x="6510716" y="1387928"/>
            <a:ext cx="2019300" cy="261610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ja-JP" alt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itchFamily="50" charset="-128"/>
              </a:rPr>
              <a:t>貴社</a:t>
            </a:r>
            <a:r>
              <a:rPr lang="en-US" altLang="ja-JP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itchFamily="50" charset="-128"/>
              </a:rPr>
              <a:t>PDF</a:t>
            </a:r>
            <a:r>
              <a:rPr lang="ja-JP" alt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itchFamily="50" charset="-128"/>
              </a:rPr>
              <a:t>紹介ページ</a:t>
            </a:r>
          </a:p>
        </p:txBody>
      </p:sp>
      <p:sp>
        <p:nvSpPr>
          <p:cNvPr id="33" name="正方形/長方形 32"/>
          <p:cNvSpPr/>
          <p:nvPr/>
        </p:nvSpPr>
        <p:spPr bwMode="auto">
          <a:xfrm>
            <a:off x="3452813" y="5304623"/>
            <a:ext cx="1054451" cy="455110"/>
          </a:xfrm>
          <a:prstGeom prst="rect">
            <a:avLst/>
          </a:prstGeom>
          <a:solidFill>
            <a:srgbClr val="92D050">
              <a:alpha val="50000"/>
            </a:srgb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itchFamily="50" charset="-128"/>
              </a:rPr>
              <a:t>各社一括</a:t>
            </a:r>
            <a:r>
              <a:rPr lang="en-US" altLang="ja-JP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itchFamily="50" charset="-128"/>
              </a:rPr>
              <a:t>PDF</a:t>
            </a:r>
          </a:p>
          <a:p>
            <a:pPr algn="ctr">
              <a:defRPr/>
            </a:pPr>
            <a:r>
              <a:rPr lang="ja-JP" altLang="en-US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itchFamily="50" charset="-128"/>
              </a:rPr>
              <a:t>ダウンロード</a:t>
            </a:r>
          </a:p>
        </p:txBody>
      </p:sp>
      <p:sp>
        <p:nvSpPr>
          <p:cNvPr id="36" name="角丸四角形 35"/>
          <p:cNvSpPr/>
          <p:nvPr/>
        </p:nvSpPr>
        <p:spPr bwMode="auto">
          <a:xfrm>
            <a:off x="5257800" y="4700588"/>
            <a:ext cx="1023937" cy="990600"/>
          </a:xfrm>
          <a:prstGeom prst="roundRect">
            <a:avLst/>
          </a:prstGeom>
          <a:solidFill>
            <a:srgbClr val="CC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ja-JP" altLang="en-US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リード提供</a:t>
            </a:r>
          </a:p>
        </p:txBody>
      </p:sp>
      <p:cxnSp>
        <p:nvCxnSpPr>
          <p:cNvPr id="37" name="カギ線コネクタ 36"/>
          <p:cNvCxnSpPr>
            <a:cxnSpLocks/>
            <a:stCxn id="19" idx="0"/>
            <a:endCxn id="36" idx="1"/>
          </p:cNvCxnSpPr>
          <p:nvPr/>
        </p:nvCxnSpPr>
        <p:spPr bwMode="auto">
          <a:xfrm rot="5400000" flipH="1" flipV="1">
            <a:off x="4578986" y="4590383"/>
            <a:ext cx="73308" cy="1284319"/>
          </a:xfrm>
          <a:prstGeom prst="bentConnector2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カギ線コネクタ 37"/>
          <p:cNvCxnSpPr>
            <a:cxnSpLocks/>
            <a:stCxn id="40" idx="0"/>
            <a:endCxn id="36" idx="3"/>
          </p:cNvCxnSpPr>
          <p:nvPr/>
        </p:nvCxnSpPr>
        <p:spPr bwMode="auto">
          <a:xfrm rot="16200000" flipV="1">
            <a:off x="6609039" y="4868587"/>
            <a:ext cx="96349" cy="750951"/>
          </a:xfrm>
          <a:prstGeom prst="bentConnector2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28" name="図 9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4933950"/>
            <a:ext cx="5334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右矢印 45"/>
          <p:cNvSpPr/>
          <p:nvPr/>
        </p:nvSpPr>
        <p:spPr bwMode="auto">
          <a:xfrm>
            <a:off x="1384300" y="3479800"/>
            <a:ext cx="1885950" cy="1412875"/>
          </a:xfrm>
          <a:prstGeom prst="rightArrow">
            <a:avLst>
              <a:gd name="adj1" fmla="val 77057"/>
              <a:gd name="adj2" fmla="val 3222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ja-JP" sz="1100" b="1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5630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4375" y="5945188"/>
            <a:ext cx="6731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31" name="テキスト ボックス 24"/>
          <p:cNvSpPr txBox="1">
            <a:spLocks noChangeArrowheads="1"/>
          </p:cNvSpPr>
          <p:nvPr/>
        </p:nvSpPr>
        <p:spPr bwMode="auto">
          <a:xfrm>
            <a:off x="3940175" y="5911850"/>
            <a:ext cx="44259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①紹介記事付（日経</a:t>
            </a:r>
            <a:r>
              <a:rPr lang="en-US" altLang="ja-JP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BP</a:t>
            </a: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制作）で貴社</a:t>
            </a:r>
            <a:r>
              <a:rPr lang="en-US" altLang="ja-JP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PDF</a:t>
            </a: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資料の掲載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②</a:t>
            </a:r>
            <a:r>
              <a:rPr lang="en-US" altLang="ja-JP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PDF</a:t>
            </a: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ダウンロードによるダウンロード者のリスト取得機能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③日経テクノロジーオンラインのインフィードから</a:t>
            </a:r>
            <a:endParaRPr lang="en-US" altLang="ja-JP" sz="12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　日経</a:t>
            </a:r>
            <a:r>
              <a:rPr lang="en-US" altLang="ja-JP" sz="12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BizTarget</a:t>
            </a:r>
            <a:r>
              <a:rPr lang="ja-JP" altLang="en-US" sz="12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へ誘</a:t>
            </a: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導（誘導機能）</a:t>
            </a:r>
          </a:p>
        </p:txBody>
      </p:sp>
      <p:sp>
        <p:nvSpPr>
          <p:cNvPr id="25632" name="タイトル 1"/>
          <p:cNvSpPr txBox="1">
            <a:spLocks/>
          </p:cNvSpPr>
          <p:nvPr/>
        </p:nvSpPr>
        <p:spPr bwMode="auto">
          <a:xfrm>
            <a:off x="188913" y="1708150"/>
            <a:ext cx="3544887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掲載料金：</a:t>
            </a:r>
            <a:r>
              <a:rPr lang="en-US" altLang="ja-JP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85</a:t>
            </a: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万円</a:t>
            </a: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（税別）</a:t>
            </a:r>
            <a:endParaRPr lang="en-US" altLang="ja-JP" sz="18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掲載期間：最大</a:t>
            </a:r>
            <a:r>
              <a:rPr lang="en-US" altLang="ja-JP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週間</a:t>
            </a:r>
            <a:endParaRPr lang="en-US" altLang="ja-JP" sz="18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想定リード：</a:t>
            </a:r>
            <a:r>
              <a:rPr lang="en-US" altLang="ja-JP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100</a:t>
            </a: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件</a:t>
            </a:r>
            <a:endParaRPr lang="en-US" altLang="ja-JP" sz="18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0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掲載開始から</a:t>
            </a:r>
            <a:r>
              <a:rPr lang="en-US" altLang="ja-JP" sz="10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8</a:t>
            </a:r>
            <a:r>
              <a:rPr lang="ja-JP" altLang="en-US" sz="10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週間、またはリードが</a:t>
            </a:r>
            <a:endParaRPr lang="en-US" altLang="ja-JP" sz="10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0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120</a:t>
            </a:r>
            <a:r>
              <a:rPr lang="ja-JP" altLang="en-US" sz="10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件を超えた時点でリード提供は終了します。</a:t>
            </a:r>
            <a:endParaRPr lang="en-US" altLang="ja-JP" sz="10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633" name="テキスト ボックス 27"/>
          <p:cNvSpPr txBox="1">
            <a:spLocks noChangeArrowheads="1"/>
          </p:cNvSpPr>
          <p:nvPr/>
        </p:nvSpPr>
        <p:spPr bwMode="auto">
          <a:xfrm>
            <a:off x="1384300" y="3943686"/>
            <a:ext cx="196871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sz="9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日経クロステック</a:t>
            </a:r>
            <a:r>
              <a:rPr lang="en-US" altLang="ja-JP" sz="9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Active </a:t>
            </a:r>
            <a:r>
              <a:rPr lang="ja-JP" altLang="en-US" sz="9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製造版、</a:t>
            </a:r>
            <a:endParaRPr lang="en-US" altLang="ja-JP" sz="9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9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BPDMP</a:t>
            </a:r>
            <a:r>
              <a:rPr lang="ja-JP" altLang="en-US" sz="9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ターゲティングメール</a:t>
            </a:r>
            <a:endParaRPr lang="en-US" altLang="ja-JP" sz="9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などで誘導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3371129" y="3171710"/>
            <a:ext cx="1136135" cy="4874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B9204AEB-5E02-5E49-BD5C-2AE874F305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886" y="3076072"/>
            <a:ext cx="2596366" cy="426456"/>
          </a:xfrm>
          <a:prstGeom prst="rect">
            <a:avLst/>
          </a:prstGeom>
        </p:spPr>
      </p:pic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3A97D6E8-8BBC-5B46-9EB9-0551D148B566}"/>
              </a:ext>
            </a:extLst>
          </p:cNvPr>
          <p:cNvCxnSpPr>
            <a:cxnSpLocks/>
          </p:cNvCxnSpPr>
          <p:nvPr/>
        </p:nvCxnSpPr>
        <p:spPr>
          <a:xfrm>
            <a:off x="4511675" y="3427964"/>
            <a:ext cx="1862133" cy="0"/>
          </a:xfrm>
          <a:prstGeom prst="straightConnector1">
            <a:avLst/>
          </a:prstGeom>
          <a:ln w="28575">
            <a:solidFill>
              <a:srgbClr val="FF0000">
                <a:alpha val="99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76618B0-F352-4EA2-9198-41802E7E79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629" y="1458627"/>
            <a:ext cx="1684521" cy="4736592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8674" name="スライド番号プレースホルダー 3"/>
          <p:cNvSpPr txBox="1">
            <a:spLocks/>
          </p:cNvSpPr>
          <p:nvPr/>
        </p:nvSpPr>
        <p:spPr bwMode="auto">
          <a:xfrm>
            <a:off x="3976688" y="3024188"/>
            <a:ext cx="21336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6E3B38E-7059-473F-8611-C172BCB6BB77}" type="slidenum">
              <a:rPr kumimoji="0" lang="ja-JP" altLang="en-US" sz="1200">
                <a:solidFill>
                  <a:srgbClr val="FFFFFF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kumimoji="0" lang="en-US" altLang="ja-JP" sz="1200">
              <a:solidFill>
                <a:srgbClr val="FFFFFF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正方形/長方形 10"/>
          <p:cNvSpPr>
            <a:spLocks noChangeArrowheads="1"/>
          </p:cNvSpPr>
          <p:nvPr/>
        </p:nvSpPr>
        <p:spPr bwMode="auto">
          <a:xfrm>
            <a:off x="152400" y="160338"/>
            <a:ext cx="8915400" cy="381000"/>
          </a:xfrm>
          <a:prstGeom prst="rect">
            <a:avLst/>
          </a:prstGeom>
          <a:solidFill>
            <a:srgbClr val="C6203C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b="1" dirty="0">
                <a:solidFill>
                  <a:srgbClr val="FFFFFF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建設　製品ガイド</a:t>
            </a:r>
            <a:r>
              <a:rPr lang="ja-JP" altLang="en-US" sz="1400" b="1" dirty="0">
                <a:solidFill>
                  <a:srgbClr val="FFFFFF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（日経クロステック</a:t>
            </a:r>
            <a:r>
              <a:rPr lang="en-US" altLang="ja-JP" sz="1400" b="1" dirty="0">
                <a:solidFill>
                  <a:srgbClr val="FFFFFF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 Active </a:t>
            </a:r>
            <a:r>
              <a:rPr lang="ja-JP" altLang="en-US" sz="1400" b="1" dirty="0">
                <a:solidFill>
                  <a:srgbClr val="FFFFFF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製品ガイド）</a:t>
            </a:r>
            <a:endParaRPr lang="ja-JP" altLang="en-US" sz="2000" b="1" dirty="0">
              <a:solidFill>
                <a:srgbClr val="FFFFFF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104878" y="5895106"/>
            <a:ext cx="1193800" cy="323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8679" name="テキスト ボックス 24"/>
          <p:cNvSpPr txBox="1">
            <a:spLocks noChangeArrowheads="1"/>
          </p:cNvSpPr>
          <p:nvPr/>
        </p:nvSpPr>
        <p:spPr bwMode="auto">
          <a:xfrm>
            <a:off x="6129918" y="5198455"/>
            <a:ext cx="1143721" cy="461665"/>
          </a:xfrm>
          <a:prstGeom prst="rect">
            <a:avLst/>
          </a:prstGeom>
          <a:solidFill>
            <a:srgbClr val="FFFFFF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貴社資料</a:t>
            </a:r>
            <a:br>
              <a:rPr lang="en-US" altLang="ja-JP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ダウンロード</a:t>
            </a:r>
          </a:p>
        </p:txBody>
      </p:sp>
      <p:sp>
        <p:nvSpPr>
          <p:cNvPr id="20" name="右矢印 19"/>
          <p:cNvSpPr/>
          <p:nvPr/>
        </p:nvSpPr>
        <p:spPr>
          <a:xfrm>
            <a:off x="4181302" y="3000451"/>
            <a:ext cx="1609897" cy="1233532"/>
          </a:xfrm>
          <a:prstGeom prst="rightArrow">
            <a:avLst>
              <a:gd name="adj1" fmla="val 47912"/>
              <a:gd name="adj2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702659"/>
              </p:ext>
            </p:extLst>
          </p:nvPr>
        </p:nvGraphicFramePr>
        <p:xfrm>
          <a:off x="152400" y="1679575"/>
          <a:ext cx="4800600" cy="1096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6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メイリオ" panose="020B0604030504040204" pitchFamily="50" charset="-128"/>
                        </a:rPr>
                        <a:t>掲載料金</a:t>
                      </a:r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メイリオ" panose="020B0604030504040204" pitchFamily="50" charset="-128"/>
                        </a:rPr>
                        <a:t>:50</a:t>
                      </a:r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メイリオ" panose="020B0604030504040204" pitchFamily="50" charset="-128"/>
                        </a:rPr>
                        <a:t>万円～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メイリオ" panose="020B0604030504040204" pitchFamily="50" charset="-128"/>
                        </a:rPr>
                        <a:t>（税別）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メイリオ" panose="020B0604030504040204" pitchFamily="50" charset="-128"/>
                      </a:endParaRPr>
                    </a:p>
                  </a:txBody>
                  <a:tcPr marT="45671" marB="4567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メイリオ" panose="020B0604030504040204" pitchFamily="50" charset="-128"/>
                        </a:rPr>
                        <a:t>リード単価</a:t>
                      </a:r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メイリオ" panose="020B0604030504040204" pitchFamily="50" charset="-128"/>
                        </a:rPr>
                        <a:t>:@10,000</a:t>
                      </a:r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メイリオ" panose="020B0604030504040204" pitchFamily="50" charset="-128"/>
                        </a:rPr>
                        <a:t>円</a:t>
                      </a:r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メイリオ" panose="020B0604030504040204" pitchFamily="50" charset="-128"/>
                        </a:rPr>
                        <a:t>/</a:t>
                      </a:r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メイリオ" panose="020B0604030504040204" pitchFamily="50" charset="-128"/>
                        </a:rPr>
                        <a:t>件 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メイリオ" panose="020B0604030504040204" pitchFamily="50" charset="-128"/>
                        </a:rPr>
                        <a:t>（ミニマム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メイリオ" panose="020B0604030504040204" pitchFamily="50" charset="-128"/>
                        </a:rPr>
                        <a:t>50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メイリオ" panose="020B0604030504040204" pitchFamily="50" charset="-128"/>
                        </a:rPr>
                        <a:t>件～）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メイリオ" panose="020B0604030504040204" pitchFamily="50" charset="-128"/>
                      </a:endParaRPr>
                    </a:p>
                  </a:txBody>
                  <a:tcPr marT="45671" marB="4567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メイリオ" panose="020B0604030504040204" pitchFamily="50" charset="-128"/>
                        </a:rPr>
                        <a:t>想定獲得期間</a:t>
                      </a:r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メイリオ" panose="020B0604030504040204" pitchFamily="50" charset="-128"/>
                        </a:rPr>
                        <a:t>:12</a:t>
                      </a:r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メイリオ" panose="020B0604030504040204" pitchFamily="50" charset="-128"/>
                        </a:rPr>
                        <a:t>週間想定</a:t>
                      </a:r>
                      <a:endParaRPr kumimoji="1" lang="en-US" altLang="ja-JP" sz="1800" b="0" dirty="0">
                        <a:solidFill>
                          <a:schemeClr val="tx1"/>
                        </a:solidFill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メイリオ" panose="020B0604030504040204" pitchFamily="50" charset="-128"/>
                      </a:endParaRPr>
                    </a:p>
                  </a:txBody>
                  <a:tcPr marT="45671" marB="4567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角丸四角形 11"/>
          <p:cNvSpPr/>
          <p:nvPr/>
        </p:nvSpPr>
        <p:spPr bwMode="auto">
          <a:xfrm>
            <a:off x="7891463" y="4572000"/>
            <a:ext cx="1023937" cy="990600"/>
          </a:xfrm>
          <a:prstGeom prst="roundRect">
            <a:avLst/>
          </a:prstGeom>
          <a:solidFill>
            <a:srgbClr val="CC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ja-JP" altLang="en-US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リード提供</a:t>
            </a:r>
          </a:p>
        </p:txBody>
      </p:sp>
      <p:pic>
        <p:nvPicPr>
          <p:cNvPr id="28693" name="図 9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5938" y="4876800"/>
            <a:ext cx="5334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カギ線コネクタ 13"/>
          <p:cNvCxnSpPr>
            <a:stCxn id="18" idx="3"/>
            <a:endCxn id="12" idx="1"/>
          </p:cNvCxnSpPr>
          <p:nvPr/>
        </p:nvCxnSpPr>
        <p:spPr bwMode="auto">
          <a:xfrm flipV="1">
            <a:off x="7298678" y="5067300"/>
            <a:ext cx="592785" cy="989731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5" name="正方形/長方形 26"/>
          <p:cNvSpPr>
            <a:spLocks noChangeArrowheads="1"/>
          </p:cNvSpPr>
          <p:nvPr/>
        </p:nvSpPr>
        <p:spPr bwMode="auto">
          <a:xfrm>
            <a:off x="157163" y="609600"/>
            <a:ext cx="8910637" cy="797444"/>
          </a:xfrm>
          <a:prstGeom prst="rect">
            <a:avLst/>
          </a:prstGeom>
          <a:solidFill>
            <a:srgbClr val="FFF0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108000" bIns="720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日経クロステック</a:t>
            </a:r>
            <a:r>
              <a:rPr lang="en-US" altLang="ja-JP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 Active </a:t>
            </a: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編集部が執筆した貴社のホワイトペーパー紹介記事でユーザーの興味を喚起します。</a:t>
            </a:r>
            <a:endParaRPr lang="en-US" altLang="ja-JP" sz="12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レコメンドやメールマガジンなど最適な誘導枠で目標件数のリードを獲得する件数保証型メニューです。</a:t>
            </a:r>
            <a:endParaRPr lang="en-US" altLang="ja-JP" sz="12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積極的な情報収集を行う設計者や施工者のリストを、見込み顧客として効率的に獲得することができます。</a:t>
            </a:r>
          </a:p>
        </p:txBody>
      </p:sp>
      <p:sp>
        <p:nvSpPr>
          <p:cNvPr id="28696" name="正方形/長方形 16"/>
          <p:cNvSpPr>
            <a:spLocks noChangeArrowheads="1"/>
          </p:cNvSpPr>
          <p:nvPr/>
        </p:nvSpPr>
        <p:spPr bwMode="auto">
          <a:xfrm>
            <a:off x="-61913" y="5703888"/>
            <a:ext cx="5867401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注意事項</a:t>
            </a:r>
            <a:r>
              <a:rPr lang="en-US" altLang="ja-JP" sz="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】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　・ホワイトペーパーは、特定の技術や製品・サービスの活用方法、解説、旧製品や競合と性能比較した情報、導入事例、調査レポート</a:t>
            </a:r>
            <a:r>
              <a:rPr lang="en-US" altLang="ja-JP" sz="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/</a:t>
            </a:r>
            <a:r>
              <a:rPr lang="ja-JP" altLang="en-US" sz="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市場分析、</a:t>
            </a:r>
            <a:endParaRPr lang="en-US" altLang="ja-JP" sz="60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　　統計資料などを代表的なものとします。講演資料もこの範疇に含みます。なお</a:t>
            </a:r>
            <a:r>
              <a:rPr lang="ja-JP" altLang="en-US" sz="60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チラシ</a:t>
            </a:r>
            <a:r>
              <a:rPr lang="ja-JP" altLang="en-US" sz="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（キャンペーン紹介など）や、</a:t>
            </a:r>
            <a:r>
              <a:rPr lang="ja-JP" altLang="en-US" sz="60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カタログ資料</a:t>
            </a:r>
            <a:r>
              <a:rPr lang="ja-JP" altLang="en-US" sz="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の掲載はお受けできかねます。</a:t>
            </a:r>
            <a:endParaRPr lang="en-US" altLang="ja-JP" sz="60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　・</a:t>
            </a:r>
            <a:r>
              <a:rPr lang="ja-JP" altLang="en-US" sz="60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掲載する</a:t>
            </a:r>
            <a:r>
              <a:rPr lang="en-US" altLang="ja-JP" sz="60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PDF</a:t>
            </a:r>
            <a:r>
              <a:rPr lang="ja-JP" altLang="en-US" sz="60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の容量は５</a:t>
            </a:r>
            <a:r>
              <a:rPr lang="en-US" altLang="ja-JP" sz="60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MB</a:t>
            </a:r>
            <a:r>
              <a:rPr lang="ja-JP" altLang="en-US" sz="60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以内となります。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　・本サービスでご提供するものはダウンロード者のリストのみです。掲載レポートはありませんので予めご了承ください。</a:t>
            </a:r>
            <a:endParaRPr lang="en-US" altLang="ja-JP" sz="60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　・特にご要望がなければ、リード収集期間終了後も資料の掲載自体は継続されます（無料）。</a:t>
            </a:r>
            <a:br>
              <a:rPr lang="en-US" altLang="ja-JP" sz="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</a:br>
            <a:r>
              <a:rPr lang="ja-JP" altLang="en-US" sz="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　・期間は目安であり、保証するものではございません。期間中に到達しない場合は期間延長、もしくは別案件への振り替えをご提案させて頂きます。</a:t>
            </a:r>
            <a:endParaRPr lang="en-US" altLang="ja-JP" sz="60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　・競合ドメインパージは</a:t>
            </a:r>
            <a:r>
              <a:rPr lang="en-US" altLang="ja-JP" sz="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件まで無料で対応いたします。入稿時に企業ドメイン</a:t>
            </a:r>
            <a:r>
              <a:rPr lang="en-US" altLang="ja-JP" sz="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件を確定ください。また</a:t>
            </a:r>
            <a:r>
              <a:rPr lang="en-US" altLang="ja-JP" sz="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件を超える場合はお問い合わせください。</a:t>
            </a:r>
          </a:p>
        </p:txBody>
      </p:sp>
      <p:sp>
        <p:nvSpPr>
          <p:cNvPr id="17" name="テキスト ボックス 19">
            <a:extLst>
              <a:ext uri="{FF2B5EF4-FFF2-40B4-BE49-F238E27FC236}">
                <a16:creationId xmlns:a16="http://schemas.microsoft.com/office/drawing/2014/main" id="{F780D254-8ECC-4735-9C69-0C61F6FCB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7199" y="3366241"/>
            <a:ext cx="189043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9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日経クロステック</a:t>
            </a:r>
            <a:r>
              <a:rPr lang="en-US" altLang="ja-JP" sz="9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Active </a:t>
            </a:r>
            <a:r>
              <a:rPr lang="ja-JP" altLang="en-US" sz="9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建設版、</a:t>
            </a:r>
            <a:endParaRPr lang="en-US" altLang="ja-JP" sz="9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9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BPDMP</a:t>
            </a:r>
            <a:r>
              <a:rPr lang="ja-JP" altLang="en-US" sz="9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ターゲティングメール</a:t>
            </a:r>
            <a:endParaRPr lang="en-US" altLang="ja-JP" sz="9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9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などで誘導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97B651A6-B8BB-0B45-8A86-5D7A233DB8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052" y="3363837"/>
            <a:ext cx="3046664" cy="5004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793754" y="4887615"/>
            <a:ext cx="7531100" cy="519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1385" dirty="0">
                <a:solidFill>
                  <a:schemeClr val="bg2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特集企画や最新情報が</a:t>
            </a:r>
            <a:r>
              <a:rPr lang="ja-JP" altLang="en-US" sz="1385" b="1" dirty="0">
                <a:solidFill>
                  <a:schemeClr val="bg2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「</a:t>
            </a:r>
            <a:r>
              <a:rPr lang="en-US" altLang="ja-JP" sz="1385" b="1" dirty="0">
                <a:solidFill>
                  <a:schemeClr val="bg2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Nikkei BP AD Web</a:t>
            </a:r>
            <a:r>
              <a:rPr lang="ja-JP" altLang="en-US" sz="1385" b="1" dirty="0">
                <a:solidFill>
                  <a:schemeClr val="bg2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」</a:t>
            </a:r>
            <a:r>
              <a:rPr lang="ja-JP" altLang="en-US" sz="1385" dirty="0">
                <a:solidFill>
                  <a:schemeClr val="bg2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に紹介されています</a:t>
            </a:r>
          </a:p>
          <a:p>
            <a:pPr>
              <a:defRPr/>
            </a:pPr>
            <a:r>
              <a:rPr lang="ja-JP" altLang="en-US" sz="1385" dirty="0">
                <a:solidFill>
                  <a:schemeClr val="bg2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詳しくはこちらをご参照ください。　</a:t>
            </a:r>
            <a:r>
              <a:rPr lang="en-US" altLang="ja-JP" sz="1385" dirty="0">
                <a:solidFill>
                  <a:schemeClr val="bg2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  <a:hlinkClick r:id="rId2"/>
              </a:rPr>
              <a:t>http://www.nikkeibp.co.jp/ad/atcl/netmedia/BZT/</a:t>
            </a:r>
            <a:endParaRPr lang="ja-JP" altLang="en-US" sz="1385" dirty="0">
              <a:solidFill>
                <a:schemeClr val="bg2">
                  <a:lumMod val="50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47800" y="2438400"/>
            <a:ext cx="6361037" cy="16835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2585" b="1" dirty="0">
                <a:solidFill>
                  <a:schemeClr val="bg2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日経</a:t>
            </a:r>
            <a:r>
              <a:rPr lang="en-US" altLang="ja-JP" sz="2585" b="1" dirty="0">
                <a:solidFill>
                  <a:schemeClr val="bg2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BP</a:t>
            </a:r>
            <a:endParaRPr lang="ja-JP" altLang="en-US" sz="2585" b="1" dirty="0">
              <a:solidFill>
                <a:schemeClr val="bg2">
                  <a:lumMod val="50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2585" b="1" dirty="0">
                <a:solidFill>
                  <a:schemeClr val="bg2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　デジタルマーケティング局</a:t>
            </a:r>
          </a:p>
          <a:p>
            <a:pPr>
              <a:defRPr/>
            </a:pPr>
            <a:r>
              <a:rPr lang="ja-JP" altLang="en-US" sz="2585" b="1" dirty="0">
                <a:solidFill>
                  <a:schemeClr val="bg2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2585" b="1" dirty="0">
                <a:solidFill>
                  <a:schemeClr val="bg2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  <a:hlinkClick r:id="rId3"/>
              </a:rPr>
              <a:t>lg-ad@nikkeibp.co.jp</a:t>
            </a:r>
            <a:endParaRPr lang="en-US" altLang="ja-JP" sz="2585" b="1" dirty="0">
              <a:solidFill>
                <a:schemeClr val="bg2">
                  <a:lumMod val="50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2585" b="1" dirty="0">
                <a:solidFill>
                  <a:schemeClr val="bg2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　〒</a:t>
            </a:r>
            <a:r>
              <a:rPr lang="en-US" altLang="ja-JP" sz="2585" b="1" dirty="0">
                <a:solidFill>
                  <a:schemeClr val="bg2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105-8308</a:t>
            </a:r>
            <a:r>
              <a:rPr lang="ja-JP" altLang="en-US" sz="2585" b="1" dirty="0">
                <a:solidFill>
                  <a:schemeClr val="bg2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　東京都港区虎ノ門</a:t>
            </a:r>
            <a:r>
              <a:rPr lang="en-US" altLang="ja-JP" sz="2585" b="1" dirty="0">
                <a:solidFill>
                  <a:schemeClr val="bg2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4-3-12</a:t>
            </a:r>
            <a:endParaRPr lang="ja-JP" altLang="en-US" sz="2585" b="1" dirty="0">
              <a:solidFill>
                <a:schemeClr val="bg2">
                  <a:lumMod val="50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正方形/長方形 5"/>
          <p:cNvSpPr>
            <a:spLocks noChangeArrowheads="1"/>
          </p:cNvSpPr>
          <p:nvPr/>
        </p:nvSpPr>
        <p:spPr bwMode="auto">
          <a:xfrm>
            <a:off x="152400" y="160338"/>
            <a:ext cx="8915400" cy="381000"/>
          </a:xfrm>
          <a:prstGeom prst="rect">
            <a:avLst/>
          </a:prstGeom>
          <a:solidFill>
            <a:srgbClr val="C6203C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b="1" dirty="0">
                <a:solidFill>
                  <a:srgbClr val="FFFFFF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お問い合わせ先</a:t>
            </a:r>
          </a:p>
        </p:txBody>
      </p:sp>
      <p:pic>
        <p:nvPicPr>
          <p:cNvPr id="5" name="Picture 2" descr="日経BP 創立50周年を迎えコーポレートロゴとスローガンを一新｜株式 ...">
            <a:extLst>
              <a:ext uri="{FF2B5EF4-FFF2-40B4-BE49-F238E27FC236}">
                <a16:creationId xmlns:a16="http://schemas.microsoft.com/office/drawing/2014/main" id="{F18E4111-0023-4D46-8BBF-C8C8231A5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9304" y="6172405"/>
            <a:ext cx="1080000" cy="27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2133600"/>
            <a:ext cx="2944812" cy="3431727"/>
          </a:xfrm>
          <a:prstGeom prst="rect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13314" name="スライド番号プレースホルダー 3"/>
          <p:cNvSpPr txBox="1">
            <a:spLocks/>
          </p:cNvSpPr>
          <p:nvPr/>
        </p:nvSpPr>
        <p:spPr bwMode="auto">
          <a:xfrm>
            <a:off x="7010400" y="6542088"/>
            <a:ext cx="21336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8875385-1F16-4735-904A-FF9177ADB500}" type="slidenum">
              <a:rPr kumimoji="0" lang="ja-JP" altLang="en-US" sz="1200">
                <a:solidFill>
                  <a:srgbClr val="FFFFFF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kumimoji="0" lang="en-US" altLang="ja-JP" sz="1200">
              <a:solidFill>
                <a:srgbClr val="FFFFFF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正方形/長方形 10"/>
          <p:cNvSpPr>
            <a:spLocks noChangeArrowheads="1"/>
          </p:cNvSpPr>
          <p:nvPr/>
        </p:nvSpPr>
        <p:spPr bwMode="auto">
          <a:xfrm>
            <a:off x="152400" y="160338"/>
            <a:ext cx="8915400" cy="381000"/>
          </a:xfrm>
          <a:prstGeom prst="rect">
            <a:avLst/>
          </a:prstGeom>
          <a:solidFill>
            <a:srgbClr val="C6203C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ja-JP" altLang="en-US" sz="2000" b="1" dirty="0">
                <a:solidFill>
                  <a:schemeClr val="lt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/>
              </a:rPr>
              <a:t>日経</a:t>
            </a:r>
            <a:r>
              <a:rPr lang="en-US" altLang="ja-JP" sz="2000" b="1" dirty="0" err="1">
                <a:solidFill>
                  <a:schemeClr val="lt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/>
              </a:rPr>
              <a:t>BizTarget</a:t>
            </a:r>
            <a:r>
              <a:rPr lang="ja-JP" altLang="en-US" sz="2000" b="1" dirty="0">
                <a:solidFill>
                  <a:schemeClr val="lt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/>
              </a:rPr>
              <a:t>とは</a:t>
            </a:r>
          </a:p>
        </p:txBody>
      </p:sp>
      <p:sp>
        <p:nvSpPr>
          <p:cNvPr id="2" name="角丸四角形 1"/>
          <p:cNvSpPr/>
          <p:nvPr/>
        </p:nvSpPr>
        <p:spPr>
          <a:xfrm>
            <a:off x="4040183" y="2268538"/>
            <a:ext cx="2405441" cy="49371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600" b="1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経営</a:t>
            </a:r>
            <a:endParaRPr lang="ja-JP" altLang="en-US" sz="16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4040183" y="3899669"/>
            <a:ext cx="1562753" cy="493712"/>
          </a:xfrm>
          <a:prstGeom prst="roundRect">
            <a:avLst/>
          </a:prstGeom>
          <a:solidFill>
            <a:srgbClr val="E1F2FF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IT</a:t>
            </a:r>
            <a:endParaRPr lang="ja-JP" altLang="en-US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7505046" y="3881029"/>
            <a:ext cx="1562753" cy="493713"/>
          </a:xfrm>
          <a:prstGeom prst="roundRect">
            <a:avLst/>
          </a:prstGeom>
          <a:solidFill>
            <a:srgbClr val="FFF0E5"/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建設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5772614" y="3874812"/>
            <a:ext cx="1562753" cy="493713"/>
          </a:xfrm>
          <a:prstGeom prst="roundRect">
            <a:avLst/>
          </a:prstGeom>
          <a:solidFill>
            <a:srgbClr val="E1FFE1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製造</a:t>
            </a:r>
          </a:p>
        </p:txBody>
      </p:sp>
      <p:sp>
        <p:nvSpPr>
          <p:cNvPr id="13321" name="正方形/長方形 5"/>
          <p:cNvSpPr>
            <a:spLocks noChangeArrowheads="1"/>
          </p:cNvSpPr>
          <p:nvPr/>
        </p:nvSpPr>
        <p:spPr bwMode="auto">
          <a:xfrm>
            <a:off x="304801" y="685800"/>
            <a:ext cx="8710612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「日経</a:t>
            </a:r>
            <a:r>
              <a:rPr lang="en-US" altLang="ja-JP" sz="16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BizTarget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」は、仕質の高い読者を多数抱える日経</a:t>
            </a:r>
            <a:r>
              <a:rPr lang="en-US" altLang="ja-JP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BP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が提供する「リードジェネレーション」サイトです。「経営」「マーケティング」「製造」「</a:t>
            </a:r>
            <a:r>
              <a:rPr lang="en-US" altLang="ja-JP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IT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」「建設」の各分野で、日経</a:t>
            </a:r>
            <a:r>
              <a:rPr lang="en-US" altLang="ja-JP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BP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の専門サイトと連携し、約</a:t>
            </a:r>
            <a:r>
              <a:rPr lang="en-US" altLang="ja-JP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600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万人のビジネス読者から貴社製品・サービスにマッチした最適なターゲットにリーチ、見込み顧客（リード）をご提供いたします。</a:t>
            </a:r>
            <a:endParaRPr lang="en-US" altLang="ja-JP" sz="16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331" name="テキスト ボックス 2"/>
          <p:cNvSpPr txBox="1">
            <a:spLocks noChangeArrowheads="1"/>
          </p:cNvSpPr>
          <p:nvPr/>
        </p:nvSpPr>
        <p:spPr bwMode="auto">
          <a:xfrm>
            <a:off x="609600" y="5943600"/>
            <a:ext cx="8405813" cy="632481"/>
          </a:xfrm>
          <a:prstGeom prst="rect">
            <a:avLst/>
          </a:prstGeom>
          <a:solidFill>
            <a:srgbClr val="FFF0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ja-JP" altLang="en-US" sz="1400" b="1" dirty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ターゲティングメールやレコメンド、最適なプロモーションで、</a:t>
            </a:r>
            <a:endParaRPr lang="en-US" altLang="ja-JP" sz="1400" b="1" dirty="0">
              <a:solidFill>
                <a:srgbClr val="C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ct val="130000"/>
              </a:lnSpc>
            </a:pPr>
            <a:r>
              <a:rPr lang="ja-JP" altLang="en-US" sz="1400" b="1" dirty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アプローチしたいターゲットへ確実にリーチします。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021F973-0D95-4311-B956-BE2A038E56F4}"/>
              </a:ext>
            </a:extLst>
          </p:cNvPr>
          <p:cNvSpPr txBox="1"/>
          <p:nvPr/>
        </p:nvSpPr>
        <p:spPr>
          <a:xfrm>
            <a:off x="6979446" y="4712972"/>
            <a:ext cx="756458" cy="257369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r>
              <a:rPr kumimoji="1"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（製造）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9521DFF-EE22-49E9-B83B-5CBDD4279762}"/>
              </a:ext>
            </a:extLst>
          </p:cNvPr>
          <p:cNvSpPr txBox="1"/>
          <p:nvPr/>
        </p:nvSpPr>
        <p:spPr>
          <a:xfrm>
            <a:off x="5228846" y="4686993"/>
            <a:ext cx="630119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kumimoji="1"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</a:t>
            </a:r>
            <a:r>
              <a:rPr kumimoji="1" lang="en-US" altLang="ja-JP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IT</a:t>
            </a:r>
            <a:r>
              <a:rPr kumimoji="1"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2A21FE7-ACAC-401B-A75B-68E7EF6175C3}"/>
              </a:ext>
            </a:extLst>
          </p:cNvPr>
          <p:cNvSpPr txBox="1"/>
          <p:nvPr/>
        </p:nvSpPr>
        <p:spPr>
          <a:xfrm>
            <a:off x="8641399" y="4692259"/>
            <a:ext cx="668477" cy="257369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r>
              <a:rPr kumimoji="1"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（建設）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E672373-41A9-4CD6-8122-82FB719F9B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7206" y="2965256"/>
            <a:ext cx="1801554" cy="25137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1BB372A-D697-42CD-B9CB-8666432252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030" y="4500490"/>
            <a:ext cx="1116039" cy="457576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8A72713A-02C1-48FA-8D37-C4582405C6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2626" y="4471346"/>
            <a:ext cx="1116039" cy="457576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B4D98AEE-FCD1-4683-B704-DDF5BB477CB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715" y="4471346"/>
            <a:ext cx="1116039" cy="45757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34A79B4-C16A-4B6D-9511-68F674A932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574" y="2919872"/>
            <a:ext cx="1796657" cy="342149"/>
          </a:xfrm>
          <a:prstGeom prst="rect">
            <a:avLst/>
          </a:prstGeom>
        </p:spPr>
      </p:pic>
      <p:sp>
        <p:nvSpPr>
          <p:cNvPr id="19" name="角丸四角形 18">
            <a:extLst>
              <a:ext uri="{FF2B5EF4-FFF2-40B4-BE49-F238E27FC236}">
                <a16:creationId xmlns:a16="http://schemas.microsoft.com/office/drawing/2014/main" id="{7AB88BE1-06B9-9848-A32D-B9286B28021A}"/>
              </a:ext>
            </a:extLst>
          </p:cNvPr>
          <p:cNvSpPr/>
          <p:nvPr/>
        </p:nvSpPr>
        <p:spPr>
          <a:xfrm>
            <a:off x="6666637" y="2268538"/>
            <a:ext cx="2401163" cy="493712"/>
          </a:xfrm>
          <a:prstGeom prst="roundRect">
            <a:avLst/>
          </a:prstGeom>
          <a:solidFill>
            <a:srgbClr val="FFE1E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600" b="1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マーケティング</a:t>
            </a:r>
            <a:endParaRPr lang="ja-JP" altLang="en-US" sz="16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スライド番号プレースホルダー 3"/>
          <p:cNvSpPr txBox="1">
            <a:spLocks/>
          </p:cNvSpPr>
          <p:nvPr/>
        </p:nvSpPr>
        <p:spPr bwMode="auto">
          <a:xfrm>
            <a:off x="7010400" y="6542088"/>
            <a:ext cx="21336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44FBB4C-2727-4D53-B2B2-8FAEB895511A}" type="slidenum">
              <a:rPr kumimoji="0" lang="ja-JP" altLang="en-US" sz="1200">
                <a:solidFill>
                  <a:srgbClr val="FFFFFF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kumimoji="0" lang="en-US" altLang="ja-JP" sz="1200">
              <a:solidFill>
                <a:srgbClr val="FFFFFF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正方形/長方形 10"/>
          <p:cNvSpPr>
            <a:spLocks noChangeArrowheads="1"/>
          </p:cNvSpPr>
          <p:nvPr/>
        </p:nvSpPr>
        <p:spPr bwMode="auto">
          <a:xfrm>
            <a:off x="152400" y="160338"/>
            <a:ext cx="8915400" cy="381000"/>
          </a:xfrm>
          <a:prstGeom prst="rect">
            <a:avLst/>
          </a:prstGeom>
          <a:solidFill>
            <a:srgbClr val="C6203C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ja-JP" altLang="en-US" sz="2000" b="1" dirty="0">
                <a:solidFill>
                  <a:schemeClr val="lt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/>
              </a:rPr>
              <a:t>主要メニュー</a:t>
            </a:r>
          </a:p>
        </p:txBody>
      </p:sp>
      <p:sp>
        <p:nvSpPr>
          <p:cNvPr id="15467" name="テキスト ボックス 3"/>
          <p:cNvSpPr txBox="1">
            <a:spLocks noChangeArrowheads="1"/>
          </p:cNvSpPr>
          <p:nvPr/>
        </p:nvSpPr>
        <p:spPr bwMode="auto">
          <a:xfrm>
            <a:off x="8183300" y="582627"/>
            <a:ext cx="8082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ja-JP" altLang="en-US" sz="9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（税別）</a:t>
            </a:r>
            <a:endParaRPr lang="ja-JP" altLang="en-US" sz="11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EED9C1DB-94C5-2B4D-AD79-6C773A27A3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487546"/>
              </p:ext>
            </p:extLst>
          </p:nvPr>
        </p:nvGraphicFramePr>
        <p:xfrm>
          <a:off x="158187" y="813459"/>
          <a:ext cx="8816134" cy="2673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シート" r:id="rId4" imgW="10972800" imgH="3327400" progId="Excel.Sheet.12">
                  <p:embed/>
                </p:oleObj>
              </mc:Choice>
              <mc:Fallback>
                <p:oleObj name="シート" r:id="rId4" imgW="10972800" imgH="3327400" progId="Excel.Sheet.12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EED9C1DB-94C5-2B4D-AD79-6C773A27A3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187" y="813459"/>
                        <a:ext cx="8816134" cy="2673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>
            <a:extLst>
              <a:ext uri="{FF2B5EF4-FFF2-40B4-BE49-F238E27FC236}">
                <a16:creationId xmlns:a16="http://schemas.microsoft.com/office/drawing/2014/main" id="{EA35351D-F6AE-004B-AB4C-BBAA86D96E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89933"/>
              </p:ext>
            </p:extLst>
          </p:nvPr>
        </p:nvGraphicFramePr>
        <p:xfrm>
          <a:off x="150813" y="3843338"/>
          <a:ext cx="8831262" cy="228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6" imgW="10991939" imgH="2848014" progId="Excel.Sheet.12">
                  <p:embed/>
                </p:oleObj>
              </mc:Choice>
              <mc:Fallback>
                <p:oleObj name="Worksheet" r:id="rId6" imgW="10991939" imgH="2848014" progId="Excel.Sheet.12">
                  <p:embed/>
                  <p:pic>
                    <p:nvPicPr>
                      <p:cNvPr id="7" name="オブジェクト 6">
                        <a:extLst>
                          <a:ext uri="{FF2B5EF4-FFF2-40B4-BE49-F238E27FC236}">
                            <a16:creationId xmlns:a16="http://schemas.microsoft.com/office/drawing/2014/main" id="{EA35351D-F6AE-004B-AB4C-BBAA86D96E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0813" y="3843338"/>
                        <a:ext cx="8831262" cy="2287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A0514946-F176-2F48-A8E4-3DA5EC5B8E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025" y="1577767"/>
            <a:ext cx="2009209" cy="4492108"/>
          </a:xfrm>
          <a:prstGeom prst="rect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7410" name="スライド番号プレースホルダー 3"/>
          <p:cNvSpPr txBox="1">
            <a:spLocks/>
          </p:cNvSpPr>
          <p:nvPr/>
        </p:nvSpPr>
        <p:spPr bwMode="auto">
          <a:xfrm>
            <a:off x="7010400" y="6542088"/>
            <a:ext cx="21336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654477A-047D-48BF-987B-34DBA9E862DA}" type="slidenum">
              <a:rPr kumimoji="0" lang="ja-JP" altLang="en-US" sz="1200">
                <a:solidFill>
                  <a:srgbClr val="FFFFFF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kumimoji="0" lang="en-US" altLang="ja-JP" sz="1200">
              <a:solidFill>
                <a:srgbClr val="FFFFFF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正方形/長方形 10"/>
          <p:cNvSpPr>
            <a:spLocks noChangeArrowheads="1"/>
          </p:cNvSpPr>
          <p:nvPr/>
        </p:nvSpPr>
        <p:spPr bwMode="auto">
          <a:xfrm>
            <a:off x="152400" y="160338"/>
            <a:ext cx="8915400" cy="381000"/>
          </a:xfrm>
          <a:prstGeom prst="rect">
            <a:avLst/>
          </a:prstGeom>
          <a:solidFill>
            <a:srgbClr val="C6203C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ja-JP" altLang="en-US" sz="2000" b="1">
                <a:solidFill>
                  <a:schemeClr val="lt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/>
              </a:rPr>
              <a:t>経営①　ホワイトペーパー</a:t>
            </a:r>
            <a:r>
              <a:rPr lang="ja-JP" altLang="en-US" sz="2000" b="1" dirty="0">
                <a:solidFill>
                  <a:schemeClr val="lt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/>
              </a:rPr>
              <a:t>掲載／</a:t>
            </a:r>
            <a:r>
              <a:rPr lang="ja-JP" altLang="en-US" sz="2000" b="1">
                <a:solidFill>
                  <a:schemeClr val="lt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/>
              </a:rPr>
              <a:t>動画掲載</a:t>
            </a:r>
            <a:r>
              <a:rPr lang="ja-JP" altLang="en-US" sz="1200" b="1">
                <a:solidFill>
                  <a:schemeClr val="lt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/>
              </a:rPr>
              <a:t>（日経ビジネス電子版リードジェネレーション）</a:t>
            </a:r>
            <a:endParaRPr lang="ja-JP" altLang="en-US" sz="2000" b="1" dirty="0">
              <a:solidFill>
                <a:schemeClr val="lt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/>
            </a:endParaRPr>
          </a:p>
        </p:txBody>
      </p:sp>
      <p:sp>
        <p:nvSpPr>
          <p:cNvPr id="17412" name="テキスト ボックス 15"/>
          <p:cNvSpPr txBox="1">
            <a:spLocks noChangeArrowheads="1"/>
          </p:cNvSpPr>
          <p:nvPr/>
        </p:nvSpPr>
        <p:spPr bwMode="auto">
          <a:xfrm>
            <a:off x="4995863" y="1300163"/>
            <a:ext cx="2525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●ホワイトペーパー紹介</a:t>
            </a:r>
          </a:p>
        </p:txBody>
      </p:sp>
      <p:sp>
        <p:nvSpPr>
          <p:cNvPr id="17413" name="テキスト ボックス 16"/>
          <p:cNvSpPr txBox="1">
            <a:spLocks noChangeArrowheads="1"/>
          </p:cNvSpPr>
          <p:nvPr/>
        </p:nvSpPr>
        <p:spPr bwMode="auto">
          <a:xfrm>
            <a:off x="233363" y="1371600"/>
            <a:ext cx="39528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料金：</a:t>
            </a:r>
            <a:r>
              <a:rPr lang="en-US" altLang="ja-JP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100</a:t>
            </a: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万円</a:t>
            </a:r>
            <a:r>
              <a:rPr lang="ja-JP" altLang="en-US" sz="11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（税別）</a:t>
            </a:r>
            <a:br>
              <a:rPr lang="en-US" altLang="ja-JP" sz="11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</a:br>
            <a:r>
              <a:rPr lang="ja-JP" altLang="en-US" sz="11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　　　　</a:t>
            </a:r>
            <a:r>
              <a:rPr lang="ja-JP" altLang="en-US" sz="12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100</a:t>
            </a: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件</a:t>
            </a:r>
            <a:r>
              <a:rPr lang="ja-JP" altLang="en-US" sz="12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保証。</a:t>
            </a:r>
            <a:r>
              <a:rPr lang="en-US" altLang="ja-JP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101</a:t>
            </a: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件</a:t>
            </a:r>
            <a:r>
              <a:rPr lang="ja-JP" altLang="en-US" sz="12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以降は</a:t>
            </a:r>
            <a:r>
              <a:rPr lang="en-US" altLang="ja-JP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@10,000</a:t>
            </a: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円）</a:t>
            </a:r>
            <a:endParaRPr lang="en-US" altLang="ja-JP" sz="12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掲載期間：</a:t>
            </a:r>
            <a:r>
              <a:rPr lang="en-US" altLang="ja-JP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12</a:t>
            </a: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週間想定</a:t>
            </a:r>
          </a:p>
        </p:txBody>
      </p:sp>
      <p:sp>
        <p:nvSpPr>
          <p:cNvPr id="18" name="右矢印 17"/>
          <p:cNvSpPr/>
          <p:nvPr/>
        </p:nvSpPr>
        <p:spPr>
          <a:xfrm>
            <a:off x="3203575" y="3262430"/>
            <a:ext cx="1695450" cy="998537"/>
          </a:xfrm>
          <a:prstGeom prst="rightArrow">
            <a:avLst>
              <a:gd name="adj1" fmla="val 82307"/>
              <a:gd name="adj2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7417" name="テキスト ボックス 19"/>
          <p:cNvSpPr txBox="1">
            <a:spLocks noChangeArrowheads="1"/>
          </p:cNvSpPr>
          <p:nvPr/>
        </p:nvSpPr>
        <p:spPr bwMode="auto">
          <a:xfrm>
            <a:off x="3257550" y="3492617"/>
            <a:ext cx="164147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1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インフィード広告、</a:t>
            </a:r>
            <a:endParaRPr lang="en-US" altLang="ja-JP" sz="11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1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ターゲティングメール</a:t>
            </a:r>
            <a:endParaRPr lang="en-US" altLang="ja-JP" sz="11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1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などの誘導</a:t>
            </a:r>
          </a:p>
        </p:txBody>
      </p:sp>
      <p:sp>
        <p:nvSpPr>
          <p:cNvPr id="10" name="角丸四角形 9"/>
          <p:cNvSpPr/>
          <p:nvPr/>
        </p:nvSpPr>
        <p:spPr bwMode="auto">
          <a:xfrm>
            <a:off x="7569200" y="4746625"/>
            <a:ext cx="1023938" cy="990600"/>
          </a:xfrm>
          <a:prstGeom prst="roundRect">
            <a:avLst/>
          </a:prstGeom>
          <a:solidFill>
            <a:srgbClr val="CC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ja-JP" altLang="en-US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リード提供</a:t>
            </a:r>
          </a:p>
        </p:txBody>
      </p:sp>
      <p:pic>
        <p:nvPicPr>
          <p:cNvPr id="17419" name="図 9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5263" y="5021263"/>
            <a:ext cx="5334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正方形/長方形 12"/>
          <p:cNvSpPr/>
          <p:nvPr/>
        </p:nvSpPr>
        <p:spPr>
          <a:xfrm>
            <a:off x="5273696" y="3058490"/>
            <a:ext cx="1298321" cy="2678736"/>
          </a:xfrm>
          <a:prstGeom prst="rect">
            <a:avLst/>
          </a:prstGeom>
          <a:solidFill>
            <a:srgbClr val="FF0000">
              <a:alpha val="1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14" name="カギ線コネクタ 13"/>
          <p:cNvCxnSpPr>
            <a:cxnSpLocks/>
            <a:stCxn id="13" idx="3"/>
            <a:endCxn id="10" idx="1"/>
          </p:cNvCxnSpPr>
          <p:nvPr/>
        </p:nvCxnSpPr>
        <p:spPr bwMode="auto">
          <a:xfrm>
            <a:off x="6572017" y="4397858"/>
            <a:ext cx="997183" cy="844067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2" name="正方形/長方形 16"/>
          <p:cNvSpPr>
            <a:spLocks noChangeArrowheads="1"/>
          </p:cNvSpPr>
          <p:nvPr/>
        </p:nvSpPr>
        <p:spPr bwMode="auto">
          <a:xfrm>
            <a:off x="161925" y="615950"/>
            <a:ext cx="8915400" cy="5758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108000" tIns="72000" rIns="108000" bIns="720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日経BPの企画編集委員がタイトル、紹介文を監修し、貴社資料の紹介文を日経BizTargetに掲載。</a:t>
            </a:r>
            <a:endParaRPr lang="en-US" altLang="ja-JP" sz="12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簡潔かつ読者の興味を引く内容で、リード（見込み顧客）を獲得します。</a:t>
            </a:r>
          </a:p>
        </p:txBody>
      </p:sp>
      <p:sp>
        <p:nvSpPr>
          <p:cNvPr id="17423" name="正方形/長方形 16"/>
          <p:cNvSpPr>
            <a:spLocks noChangeArrowheads="1"/>
          </p:cNvSpPr>
          <p:nvPr/>
        </p:nvSpPr>
        <p:spPr bwMode="auto">
          <a:xfrm>
            <a:off x="0" y="5959475"/>
            <a:ext cx="68849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注意事項</a:t>
            </a:r>
            <a:r>
              <a:rPr lang="en-US" altLang="ja-JP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】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　・ホワイトペーパーは、特定の技術や製品・サービスの活用方法、解説、旧製品や競合と性能比較した情報、導入事例、調査レポート</a:t>
            </a:r>
            <a:r>
              <a:rPr lang="en-US" altLang="ja-JP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/</a:t>
            </a: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市場分析、</a:t>
            </a:r>
            <a:endParaRPr lang="en-US" altLang="ja-JP" sz="6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　　統計資料などを代表的なものとします。講演資料もこの範疇に含みます。なお</a:t>
            </a:r>
            <a:r>
              <a:rPr lang="ja-JP" altLang="en-US" sz="6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チラシ</a:t>
            </a: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（キャンペーン紹介など）や、</a:t>
            </a:r>
            <a:r>
              <a:rPr lang="ja-JP" altLang="en-US" sz="6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カタログ資料</a:t>
            </a: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の掲載はお受けできかねます。</a:t>
            </a:r>
            <a:endParaRPr lang="en-US" altLang="ja-JP" sz="6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　・</a:t>
            </a:r>
            <a:r>
              <a:rPr lang="ja-JP" altLang="en-US" sz="6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掲載する</a:t>
            </a:r>
            <a:r>
              <a:rPr lang="en-US" altLang="ja-JP" sz="6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PDF</a:t>
            </a:r>
            <a:r>
              <a:rPr lang="ja-JP" altLang="en-US" sz="6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の容量は５</a:t>
            </a:r>
            <a:r>
              <a:rPr lang="en-US" altLang="ja-JP" sz="6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MB</a:t>
            </a:r>
            <a:r>
              <a:rPr lang="ja-JP" altLang="en-US" sz="6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以内となります。また動画データは容量</a:t>
            </a:r>
            <a:r>
              <a:rPr lang="en-US" altLang="ja-JP" sz="6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50MB</a:t>
            </a:r>
            <a:r>
              <a:rPr lang="ja-JP" altLang="en-US" sz="6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以内となります（ファイル形式：</a:t>
            </a:r>
            <a:r>
              <a:rPr lang="en-US" altLang="ja-JP" sz="6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WMV/AVI/MPG/MOV/M4V/3GP/3G2/FLV/MP4</a:t>
            </a:r>
            <a:r>
              <a:rPr lang="ja-JP" altLang="en-US" sz="6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）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　・本サービスでご提供するものはダウンロード者のリストのみです。掲載レポートはありませんので予めご了承ください。</a:t>
            </a:r>
            <a:endParaRPr lang="en-US" altLang="ja-JP" sz="6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　・特にご要望がなければ、リード収集期間終了後も資料の掲載自体は継続されます（無料）。</a:t>
            </a:r>
            <a:br>
              <a:rPr lang="en-US" altLang="ja-JP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</a:b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　・競合ドメインパージは</a:t>
            </a:r>
            <a:r>
              <a:rPr lang="en-US" altLang="ja-JP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件まで無料で対応いたします。入稿時に企業ドメイン</a:t>
            </a:r>
            <a:r>
              <a:rPr lang="en-US" altLang="ja-JP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件を確定ください。また</a:t>
            </a:r>
            <a:r>
              <a:rPr lang="en-US" altLang="ja-JP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件を超える場合はお問い合わせください。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EE941C7-E9BF-47AA-88E9-DF49D3235BF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8213" y="2800026"/>
            <a:ext cx="1838354" cy="35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83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54E3E1DD-A774-7041-9C31-D80A2C84EE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0994" y="1417496"/>
            <a:ext cx="2211730" cy="4776453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D19772C1-E5A7-F140-9BA6-3862A61A30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012" y="1417496"/>
            <a:ext cx="2224554" cy="3963366"/>
          </a:xfrm>
          <a:prstGeom prst="rect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1" name="正方形/長方形 10"/>
          <p:cNvSpPr>
            <a:spLocks noChangeArrowheads="1"/>
          </p:cNvSpPr>
          <p:nvPr/>
        </p:nvSpPr>
        <p:spPr bwMode="auto">
          <a:xfrm>
            <a:off x="152400" y="160338"/>
            <a:ext cx="8915400" cy="381000"/>
          </a:xfrm>
          <a:prstGeom prst="rect">
            <a:avLst/>
          </a:prstGeom>
          <a:solidFill>
            <a:srgbClr val="C6203C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ja-JP" altLang="en-US" sz="2000" b="1">
                <a:solidFill>
                  <a:schemeClr val="lt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/>
              </a:rPr>
              <a:t>経営②　日経ビジネス電子版</a:t>
            </a:r>
            <a:r>
              <a:rPr lang="en-US" altLang="ja-JP" sz="2000" b="1" dirty="0">
                <a:solidFill>
                  <a:schemeClr val="lt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/>
              </a:rPr>
              <a:t> </a:t>
            </a:r>
            <a:r>
              <a:rPr lang="ja-JP" altLang="en-US" sz="2000" b="1">
                <a:solidFill>
                  <a:schemeClr val="lt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/>
              </a:rPr>
              <a:t>リードジェネレーション</a:t>
            </a:r>
            <a:r>
              <a:rPr lang="en-US" altLang="ja-JP" sz="2000" b="1" dirty="0">
                <a:solidFill>
                  <a:schemeClr val="lt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/>
              </a:rPr>
              <a:t>Special</a:t>
            </a:r>
            <a:endParaRPr lang="ja-JP" altLang="en-US" sz="2000" b="1" dirty="0">
              <a:solidFill>
                <a:schemeClr val="lt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67330" y="3909220"/>
            <a:ext cx="1383939" cy="1106917"/>
          </a:xfrm>
          <a:prstGeom prst="rect">
            <a:avLst/>
          </a:prstGeom>
          <a:solidFill>
            <a:srgbClr val="FF0000">
              <a:alpha val="1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9469" name="テキスト ボックス 16"/>
          <p:cNvSpPr txBox="1">
            <a:spLocks noChangeArrowheads="1"/>
          </p:cNvSpPr>
          <p:nvPr/>
        </p:nvSpPr>
        <p:spPr bwMode="auto">
          <a:xfrm>
            <a:off x="196850" y="1447800"/>
            <a:ext cx="29797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料金：</a:t>
            </a:r>
            <a:r>
              <a:rPr lang="en-US" altLang="ja-JP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250</a:t>
            </a: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万円～</a:t>
            </a:r>
            <a:r>
              <a:rPr lang="ja-JP" altLang="en-US" sz="11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（税別）</a:t>
            </a:r>
            <a:br>
              <a:rPr lang="en-US" altLang="ja-JP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</a:br>
            <a:r>
              <a:rPr lang="ja-JP" altLang="en-US" sz="11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　　　　</a:t>
            </a: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（想定</a:t>
            </a:r>
            <a:r>
              <a:rPr lang="ja-JP" altLang="en-US" sz="12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リード：</a:t>
            </a:r>
            <a:r>
              <a:rPr lang="en-US" altLang="ja-JP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200</a:t>
            </a: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件前後）</a:t>
            </a:r>
            <a:endParaRPr lang="en-US" altLang="ja-JP" sz="12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掲載</a:t>
            </a:r>
            <a:r>
              <a:rPr lang="ja-JP" altLang="en-US" sz="18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期間：</a:t>
            </a:r>
            <a:r>
              <a:rPr lang="en-US" altLang="ja-JP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12</a:t>
            </a:r>
            <a:r>
              <a:rPr lang="ja-JP" altLang="en-US" sz="18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週間</a:t>
            </a: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（期間保証）</a:t>
            </a:r>
            <a:endParaRPr lang="en-US" altLang="ja-JP" sz="18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右矢印 21"/>
          <p:cNvSpPr/>
          <p:nvPr/>
        </p:nvSpPr>
        <p:spPr>
          <a:xfrm>
            <a:off x="1574800" y="3977416"/>
            <a:ext cx="1631950" cy="804862"/>
          </a:xfrm>
          <a:prstGeom prst="rightArrow">
            <a:avLst>
              <a:gd name="adj1" fmla="val 82307"/>
              <a:gd name="adj2" fmla="val 3314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6" name="角丸四角形 25"/>
          <p:cNvSpPr/>
          <p:nvPr/>
        </p:nvSpPr>
        <p:spPr bwMode="auto">
          <a:xfrm>
            <a:off x="5441036" y="5619404"/>
            <a:ext cx="1023937" cy="990600"/>
          </a:xfrm>
          <a:prstGeom prst="roundRect">
            <a:avLst/>
          </a:prstGeom>
          <a:solidFill>
            <a:srgbClr val="CC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ja-JP" altLang="en-US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リード提供</a:t>
            </a:r>
          </a:p>
        </p:txBody>
      </p:sp>
      <p:pic>
        <p:nvPicPr>
          <p:cNvPr id="19479" name="図 9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1100" y="5847472"/>
            <a:ext cx="5334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2" name="テキスト ボックス 24"/>
          <p:cNvSpPr txBox="1">
            <a:spLocks noChangeArrowheads="1"/>
          </p:cNvSpPr>
          <p:nvPr/>
        </p:nvSpPr>
        <p:spPr bwMode="auto">
          <a:xfrm>
            <a:off x="152400" y="633413"/>
            <a:ext cx="8915400" cy="5758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108000" tIns="72000" rIns="108000" bIns="720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貴社の訴求したい内容を元に、日経</a:t>
            </a:r>
            <a:r>
              <a:rPr lang="en-US" altLang="ja-JP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BP</a:t>
            </a: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が質の高いコンテンツを新規に制作します。</a:t>
            </a:r>
            <a:endParaRPr lang="en-US" altLang="ja-JP" sz="12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コンテンツに興味を持ち、</a:t>
            </a:r>
            <a:r>
              <a:rPr lang="en-US" altLang="ja-JP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ページ目以降に読み進んだ方のリードを獲得します。詳細は内容はお問い合わせください。</a:t>
            </a:r>
          </a:p>
        </p:txBody>
      </p:sp>
      <p:sp>
        <p:nvSpPr>
          <p:cNvPr id="19485" name="テキスト ボックス 27"/>
          <p:cNvSpPr txBox="1">
            <a:spLocks noChangeArrowheads="1"/>
          </p:cNvSpPr>
          <p:nvPr/>
        </p:nvSpPr>
        <p:spPr bwMode="auto">
          <a:xfrm>
            <a:off x="1504950" y="4069491"/>
            <a:ext cx="1808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テキストアド、</a:t>
            </a:r>
            <a:endParaRPr lang="en-US" altLang="ja-JP" sz="12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ターゲティングメール</a:t>
            </a:r>
            <a:endParaRPr lang="en-US" altLang="ja-JP" sz="12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などの誘導</a:t>
            </a: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727F9683-98B2-4755-B735-091FF03CEF17}"/>
              </a:ext>
            </a:extLst>
          </p:cNvPr>
          <p:cNvCxnSpPr>
            <a:cxnSpLocks/>
          </p:cNvCxnSpPr>
          <p:nvPr/>
        </p:nvCxnSpPr>
        <p:spPr>
          <a:xfrm>
            <a:off x="5953004" y="3796060"/>
            <a:ext cx="1" cy="182334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98C211B-2836-45E8-850D-8700F4AA16CE}"/>
              </a:ext>
            </a:extLst>
          </p:cNvPr>
          <p:cNvSpPr txBox="1"/>
          <p:nvPr/>
        </p:nvSpPr>
        <p:spPr>
          <a:xfrm>
            <a:off x="4583451" y="3709659"/>
            <a:ext cx="1272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</a:t>
            </a:r>
            <a:r>
              <a:rPr kumimoji="1" lang="ja-JP" altLang="en-US" sz="12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ページ目閲覧</a:t>
            </a:r>
          </a:p>
        </p:txBody>
      </p:sp>
      <p:cxnSp>
        <p:nvCxnSpPr>
          <p:cNvPr id="8" name="コネクタ: カギ線 7">
            <a:extLst>
              <a:ext uri="{FF2B5EF4-FFF2-40B4-BE49-F238E27FC236}">
                <a16:creationId xmlns:a16="http://schemas.microsoft.com/office/drawing/2014/main" id="{DDE2EB35-130B-4931-B881-2CD570F74EBE}"/>
              </a:ext>
            </a:extLst>
          </p:cNvPr>
          <p:cNvCxnSpPr>
            <a:cxnSpLocks/>
            <a:stCxn id="9" idx="3"/>
            <a:endCxn id="7" idx="1"/>
          </p:cNvCxnSpPr>
          <p:nvPr/>
        </p:nvCxnSpPr>
        <p:spPr>
          <a:xfrm flipV="1">
            <a:off x="5251269" y="3805723"/>
            <a:ext cx="1109725" cy="656956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D5CD26CA-A079-4E5E-8E4B-19C4871EC32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257" y="3443077"/>
            <a:ext cx="1853547" cy="35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55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78E1D3F-9C63-4462-A28B-B66BB3BE4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863" y="1585120"/>
            <a:ext cx="2139266" cy="4495800"/>
          </a:xfrm>
          <a:prstGeom prst="rect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7410" name="スライド番号プレースホルダー 3"/>
          <p:cNvSpPr txBox="1">
            <a:spLocks/>
          </p:cNvSpPr>
          <p:nvPr/>
        </p:nvSpPr>
        <p:spPr bwMode="auto">
          <a:xfrm>
            <a:off x="7010400" y="6542088"/>
            <a:ext cx="21336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654477A-047D-48BF-987B-34DBA9E862DA}" type="slidenum">
              <a:rPr kumimoji="0" lang="ja-JP" altLang="en-US" sz="1200">
                <a:solidFill>
                  <a:srgbClr val="FFFFFF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kumimoji="0" lang="en-US" altLang="ja-JP" sz="1200">
              <a:solidFill>
                <a:srgbClr val="FFFFFF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正方形/長方形 10"/>
          <p:cNvSpPr>
            <a:spLocks noChangeArrowheads="1"/>
          </p:cNvSpPr>
          <p:nvPr/>
        </p:nvSpPr>
        <p:spPr bwMode="auto">
          <a:xfrm>
            <a:off x="152400" y="160338"/>
            <a:ext cx="8915400" cy="381000"/>
          </a:xfrm>
          <a:prstGeom prst="rect">
            <a:avLst/>
          </a:prstGeom>
          <a:solidFill>
            <a:srgbClr val="C6203C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ja-JP" altLang="en-US" sz="2000" b="1">
                <a:solidFill>
                  <a:schemeClr val="lt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/>
              </a:rPr>
              <a:t>マーケティング①　日経</a:t>
            </a:r>
            <a:r>
              <a:rPr lang="en-US" altLang="ja-JP" sz="2000" b="1" dirty="0" err="1">
                <a:solidFill>
                  <a:schemeClr val="lt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/>
              </a:rPr>
              <a:t>BizTarget</a:t>
            </a:r>
            <a:r>
              <a:rPr lang="en-US" altLang="ja-JP" sz="2000" b="1" dirty="0">
                <a:solidFill>
                  <a:schemeClr val="lt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/>
              </a:rPr>
              <a:t> </a:t>
            </a:r>
            <a:r>
              <a:rPr lang="ja-JP" altLang="en-US" sz="2000" b="1">
                <a:solidFill>
                  <a:schemeClr val="lt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/>
              </a:rPr>
              <a:t>ホワイトペーパー</a:t>
            </a:r>
            <a:r>
              <a:rPr lang="ja-JP" altLang="en-US" sz="2000" b="1" dirty="0">
                <a:solidFill>
                  <a:schemeClr val="lt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/>
              </a:rPr>
              <a:t>掲載／動画掲載</a:t>
            </a:r>
          </a:p>
        </p:txBody>
      </p:sp>
      <p:sp>
        <p:nvSpPr>
          <p:cNvPr id="17412" name="テキスト ボックス 15"/>
          <p:cNvSpPr txBox="1">
            <a:spLocks noChangeArrowheads="1"/>
          </p:cNvSpPr>
          <p:nvPr/>
        </p:nvSpPr>
        <p:spPr bwMode="auto">
          <a:xfrm>
            <a:off x="4995863" y="1300163"/>
            <a:ext cx="2525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●ホワイトペーパー紹介</a:t>
            </a:r>
          </a:p>
        </p:txBody>
      </p:sp>
      <p:sp>
        <p:nvSpPr>
          <p:cNvPr id="17413" name="テキスト ボックス 16"/>
          <p:cNvSpPr txBox="1">
            <a:spLocks noChangeArrowheads="1"/>
          </p:cNvSpPr>
          <p:nvPr/>
        </p:nvSpPr>
        <p:spPr bwMode="auto">
          <a:xfrm>
            <a:off x="233363" y="1371600"/>
            <a:ext cx="39528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料金：</a:t>
            </a:r>
            <a:r>
              <a:rPr lang="en-US" altLang="ja-JP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100</a:t>
            </a: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万円</a:t>
            </a:r>
            <a:r>
              <a:rPr lang="ja-JP" altLang="en-US" sz="11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（税別）</a:t>
            </a:r>
            <a:br>
              <a:rPr lang="en-US" altLang="ja-JP" sz="11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</a:br>
            <a:r>
              <a:rPr lang="ja-JP" altLang="en-US" sz="11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　　　　</a:t>
            </a:r>
            <a:r>
              <a:rPr lang="ja-JP" altLang="en-US" sz="12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70</a:t>
            </a: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件保証。</a:t>
            </a:r>
            <a:r>
              <a:rPr lang="en-US" altLang="ja-JP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71</a:t>
            </a: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件</a:t>
            </a:r>
            <a:r>
              <a:rPr lang="ja-JP" altLang="en-US" sz="12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以降は</a:t>
            </a:r>
            <a:r>
              <a:rPr lang="en-US" altLang="ja-JP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@15,000</a:t>
            </a: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円）</a:t>
            </a:r>
            <a:endParaRPr lang="en-US" altLang="ja-JP" sz="12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掲載期間：</a:t>
            </a:r>
            <a:r>
              <a:rPr lang="en-US" altLang="ja-JP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12</a:t>
            </a: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週間想定</a:t>
            </a:r>
          </a:p>
        </p:txBody>
      </p:sp>
      <p:sp>
        <p:nvSpPr>
          <p:cNvPr id="18" name="右矢印 17"/>
          <p:cNvSpPr/>
          <p:nvPr/>
        </p:nvSpPr>
        <p:spPr>
          <a:xfrm>
            <a:off x="3203575" y="3262430"/>
            <a:ext cx="1695450" cy="998537"/>
          </a:xfrm>
          <a:prstGeom prst="rightArrow">
            <a:avLst>
              <a:gd name="adj1" fmla="val 82307"/>
              <a:gd name="adj2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7417" name="テキスト ボックス 19"/>
          <p:cNvSpPr txBox="1">
            <a:spLocks noChangeArrowheads="1"/>
          </p:cNvSpPr>
          <p:nvPr/>
        </p:nvSpPr>
        <p:spPr bwMode="auto">
          <a:xfrm>
            <a:off x="3257550" y="3492617"/>
            <a:ext cx="164147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1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インフィード広告、</a:t>
            </a:r>
            <a:endParaRPr lang="en-US" altLang="ja-JP" sz="11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1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ターゲティングメール</a:t>
            </a:r>
            <a:endParaRPr lang="en-US" altLang="ja-JP" sz="11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1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などの誘導</a:t>
            </a:r>
          </a:p>
        </p:txBody>
      </p:sp>
      <p:sp>
        <p:nvSpPr>
          <p:cNvPr id="10" name="角丸四角形 9"/>
          <p:cNvSpPr/>
          <p:nvPr/>
        </p:nvSpPr>
        <p:spPr bwMode="auto">
          <a:xfrm>
            <a:off x="7569200" y="4746625"/>
            <a:ext cx="1023938" cy="990600"/>
          </a:xfrm>
          <a:prstGeom prst="roundRect">
            <a:avLst/>
          </a:prstGeom>
          <a:solidFill>
            <a:srgbClr val="CC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ja-JP" altLang="en-US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リード提供</a:t>
            </a:r>
          </a:p>
        </p:txBody>
      </p:sp>
      <p:pic>
        <p:nvPicPr>
          <p:cNvPr id="17419" name="図 9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5263" y="5021263"/>
            <a:ext cx="5334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正方形/長方形 12"/>
          <p:cNvSpPr/>
          <p:nvPr/>
        </p:nvSpPr>
        <p:spPr>
          <a:xfrm>
            <a:off x="5420301" y="3019165"/>
            <a:ext cx="1376425" cy="2613285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14" name="カギ線コネクタ 13"/>
          <p:cNvCxnSpPr>
            <a:cxnSpLocks/>
            <a:stCxn id="13" idx="3"/>
            <a:endCxn id="10" idx="1"/>
          </p:cNvCxnSpPr>
          <p:nvPr/>
        </p:nvCxnSpPr>
        <p:spPr bwMode="auto">
          <a:xfrm>
            <a:off x="6796726" y="4325808"/>
            <a:ext cx="772474" cy="916117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2" name="正方形/長方形 16"/>
          <p:cNvSpPr>
            <a:spLocks noChangeArrowheads="1"/>
          </p:cNvSpPr>
          <p:nvPr/>
        </p:nvSpPr>
        <p:spPr bwMode="auto">
          <a:xfrm>
            <a:off x="161925" y="615950"/>
            <a:ext cx="8915400" cy="575845"/>
          </a:xfrm>
          <a:prstGeom prst="rect">
            <a:avLst/>
          </a:prstGeom>
          <a:solidFill>
            <a:srgbClr val="FFE1E1"/>
          </a:solidFill>
          <a:ln>
            <a:noFill/>
          </a:ln>
        </p:spPr>
        <p:txBody>
          <a:bodyPr lIns="108000" tIns="72000" rIns="108000" bIns="720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日経BPの企画編集委員がタイトル、紹介文を監修し、貴社資料の紹介文を日経BizTargetに掲載。</a:t>
            </a:r>
            <a:endParaRPr lang="en-US" altLang="ja-JP" sz="12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簡潔かつ読者の興味を引く内容で、リード（見込み顧客）を獲得します。</a:t>
            </a:r>
          </a:p>
        </p:txBody>
      </p:sp>
      <p:sp>
        <p:nvSpPr>
          <p:cNvPr id="17423" name="正方形/長方形 16"/>
          <p:cNvSpPr>
            <a:spLocks noChangeArrowheads="1"/>
          </p:cNvSpPr>
          <p:nvPr/>
        </p:nvSpPr>
        <p:spPr bwMode="auto">
          <a:xfrm>
            <a:off x="0" y="5959475"/>
            <a:ext cx="68849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注意事項</a:t>
            </a:r>
            <a:r>
              <a:rPr lang="en-US" altLang="ja-JP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】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　・ホワイトペーパーは、特定の技術や製品・サービスの活用方法、解説、旧製品や競合と性能比較した情報、導入事例、調査レポート</a:t>
            </a:r>
            <a:r>
              <a:rPr lang="en-US" altLang="ja-JP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/</a:t>
            </a: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市場分析、</a:t>
            </a:r>
            <a:endParaRPr lang="en-US" altLang="ja-JP" sz="6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　　統計資料などを代表的なものとします。講演資料もこの範疇に含みます。なお</a:t>
            </a:r>
            <a:r>
              <a:rPr lang="ja-JP" altLang="en-US" sz="6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チラシ</a:t>
            </a: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（キャンペーン紹介など）や、</a:t>
            </a:r>
            <a:r>
              <a:rPr lang="ja-JP" altLang="en-US" sz="6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カタログ資料</a:t>
            </a: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の掲載はお受けできかねます。</a:t>
            </a:r>
            <a:endParaRPr lang="en-US" altLang="ja-JP" sz="6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　・</a:t>
            </a:r>
            <a:r>
              <a:rPr lang="ja-JP" altLang="en-US" sz="6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掲載する</a:t>
            </a:r>
            <a:r>
              <a:rPr lang="en-US" altLang="ja-JP" sz="6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PDF</a:t>
            </a:r>
            <a:r>
              <a:rPr lang="ja-JP" altLang="en-US" sz="6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の容量は５</a:t>
            </a:r>
            <a:r>
              <a:rPr lang="en-US" altLang="ja-JP" sz="6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MB</a:t>
            </a:r>
            <a:r>
              <a:rPr lang="ja-JP" altLang="en-US" sz="6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以内となります。また動画データは容量</a:t>
            </a:r>
            <a:r>
              <a:rPr lang="en-US" altLang="ja-JP" sz="6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50MB</a:t>
            </a:r>
            <a:r>
              <a:rPr lang="ja-JP" altLang="en-US" sz="6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以内となります（ファイル形式：</a:t>
            </a:r>
            <a:r>
              <a:rPr lang="en-US" altLang="ja-JP" sz="6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WMV/AVI/MPG/MOV/M4V/3GP/3G2/FLV/MP4</a:t>
            </a:r>
            <a:r>
              <a:rPr lang="ja-JP" altLang="en-US" sz="6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）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　・本サービスでご提供するものはダウンロード者のリストのみです。掲載レポートはありませんので予めご了承ください。</a:t>
            </a:r>
            <a:endParaRPr lang="en-US" altLang="ja-JP" sz="6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　・特にご要望がなければ、リード収集期間終了後も資料の掲載自体は継続されます（無料）。</a:t>
            </a:r>
            <a:br>
              <a:rPr lang="en-US" altLang="ja-JP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</a:b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　・競合ドメインパージは</a:t>
            </a:r>
            <a:r>
              <a:rPr lang="en-US" altLang="ja-JP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件まで無料で対応いたします。入稿時に企業ドメイン</a:t>
            </a:r>
            <a:r>
              <a:rPr lang="en-US" altLang="ja-JP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件を確定ください。また</a:t>
            </a:r>
            <a:r>
              <a:rPr lang="en-US" altLang="ja-JP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件を超える場合はお問い合わせください。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2E52E18-E971-4E73-9450-35F5D5B37C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1760" y="2919986"/>
            <a:ext cx="1838354" cy="25651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EE941C7-E9BF-47AA-88E9-DF49D3235BF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1761" y="2410636"/>
            <a:ext cx="1838354" cy="35008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D39872A3-5886-47CC-BD79-2A3419EFB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270" y="1487196"/>
            <a:ext cx="2438095" cy="2443809"/>
          </a:xfrm>
          <a:prstGeom prst="rect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4" name="図 3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F6D98430-180A-4C69-87D3-D528A98C1A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077" y="1478339"/>
            <a:ext cx="2438400" cy="3981450"/>
          </a:xfrm>
          <a:prstGeom prst="rect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1" name="正方形/長方形 10"/>
          <p:cNvSpPr>
            <a:spLocks noChangeArrowheads="1"/>
          </p:cNvSpPr>
          <p:nvPr/>
        </p:nvSpPr>
        <p:spPr bwMode="auto">
          <a:xfrm>
            <a:off x="152400" y="160338"/>
            <a:ext cx="8915400" cy="381000"/>
          </a:xfrm>
          <a:prstGeom prst="rect">
            <a:avLst/>
          </a:prstGeom>
          <a:solidFill>
            <a:srgbClr val="C6203C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ja-JP" altLang="en-US" sz="2000" b="1">
                <a:solidFill>
                  <a:schemeClr val="lt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/>
              </a:rPr>
              <a:t>マーケティング②</a:t>
            </a:r>
            <a:r>
              <a:rPr lang="en-US" altLang="ja-JP" sz="2000" b="1" dirty="0">
                <a:solidFill>
                  <a:schemeClr val="lt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/>
              </a:rPr>
              <a:t>  </a:t>
            </a:r>
            <a:r>
              <a:rPr lang="ja-JP" altLang="en-US" sz="2000" b="1">
                <a:solidFill>
                  <a:schemeClr val="lt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/>
              </a:rPr>
              <a:t>日経クロストレンド</a:t>
            </a:r>
            <a:r>
              <a:rPr lang="en-US" altLang="ja-JP" sz="2000" b="1" dirty="0">
                <a:solidFill>
                  <a:schemeClr val="lt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/>
              </a:rPr>
              <a:t>  </a:t>
            </a:r>
            <a:r>
              <a:rPr lang="ja-JP" altLang="en-US" sz="2000" b="1">
                <a:solidFill>
                  <a:schemeClr val="lt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/>
              </a:rPr>
              <a:t>リード提供付き</a:t>
            </a:r>
            <a:r>
              <a:rPr lang="en-US" altLang="ja-JP" sz="2000" b="1" dirty="0">
                <a:solidFill>
                  <a:schemeClr val="lt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/>
              </a:rPr>
              <a:t>Special</a:t>
            </a:r>
            <a:r>
              <a:rPr lang="ja-JP" altLang="en-US" sz="2000" b="1">
                <a:solidFill>
                  <a:schemeClr val="lt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/>
              </a:rPr>
              <a:t>タイアップ</a:t>
            </a:r>
            <a:endParaRPr lang="ja-JP" altLang="en-US" sz="2000" b="1" dirty="0">
              <a:solidFill>
                <a:schemeClr val="lt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1866" y="3639420"/>
            <a:ext cx="1525294" cy="14416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9469" name="テキスト ボックス 16"/>
          <p:cNvSpPr txBox="1">
            <a:spLocks noChangeArrowheads="1"/>
          </p:cNvSpPr>
          <p:nvPr/>
        </p:nvSpPr>
        <p:spPr bwMode="auto">
          <a:xfrm>
            <a:off x="196850" y="1447800"/>
            <a:ext cx="29797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料金</a:t>
            </a:r>
            <a:r>
              <a:rPr lang="ja-JP" altLang="en-US" sz="18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200</a:t>
            </a: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万円～</a:t>
            </a:r>
            <a:r>
              <a:rPr lang="ja-JP" altLang="en-US" sz="11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（税別）</a:t>
            </a:r>
            <a:br>
              <a:rPr lang="en-US" altLang="ja-JP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</a:br>
            <a:r>
              <a:rPr lang="ja-JP" altLang="en-US" sz="11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　　　　</a:t>
            </a: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（想定</a:t>
            </a:r>
            <a:r>
              <a:rPr lang="ja-JP" altLang="en-US" sz="12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リード：</a:t>
            </a:r>
            <a:r>
              <a:rPr lang="en-US" altLang="ja-JP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100</a:t>
            </a: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件前後）</a:t>
            </a:r>
            <a:endParaRPr lang="en-US" altLang="ja-JP" sz="12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掲載</a:t>
            </a:r>
            <a:r>
              <a:rPr lang="ja-JP" altLang="en-US" sz="18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期間：</a:t>
            </a:r>
            <a:r>
              <a:rPr lang="en-US" altLang="ja-JP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12</a:t>
            </a:r>
            <a:r>
              <a:rPr lang="ja-JP" altLang="en-US" sz="18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週間</a:t>
            </a: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（期間保証）</a:t>
            </a:r>
            <a:endParaRPr lang="en-US" altLang="ja-JP" sz="18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右矢印 21"/>
          <p:cNvSpPr/>
          <p:nvPr/>
        </p:nvSpPr>
        <p:spPr>
          <a:xfrm>
            <a:off x="1574800" y="3977416"/>
            <a:ext cx="1631950" cy="804862"/>
          </a:xfrm>
          <a:prstGeom prst="rightArrow">
            <a:avLst>
              <a:gd name="adj1" fmla="val 82307"/>
              <a:gd name="adj2" fmla="val 3314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6" name="角丸四角形 25"/>
          <p:cNvSpPr/>
          <p:nvPr/>
        </p:nvSpPr>
        <p:spPr bwMode="auto">
          <a:xfrm>
            <a:off x="5508554" y="5619404"/>
            <a:ext cx="1023937" cy="990600"/>
          </a:xfrm>
          <a:prstGeom prst="roundRect">
            <a:avLst/>
          </a:prstGeom>
          <a:solidFill>
            <a:srgbClr val="CC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ja-JP" altLang="en-US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リード提供</a:t>
            </a:r>
          </a:p>
        </p:txBody>
      </p:sp>
      <p:pic>
        <p:nvPicPr>
          <p:cNvPr id="19479" name="図 9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063" y="5847472"/>
            <a:ext cx="5334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2" name="テキスト ボックス 24"/>
          <p:cNvSpPr txBox="1">
            <a:spLocks noChangeArrowheads="1"/>
          </p:cNvSpPr>
          <p:nvPr/>
        </p:nvSpPr>
        <p:spPr bwMode="auto">
          <a:xfrm>
            <a:off x="152400" y="633413"/>
            <a:ext cx="8915400" cy="575845"/>
          </a:xfrm>
          <a:prstGeom prst="rect">
            <a:avLst/>
          </a:prstGeom>
          <a:solidFill>
            <a:srgbClr val="FFE1E1"/>
          </a:solidFill>
          <a:ln>
            <a:noFill/>
          </a:ln>
        </p:spPr>
        <p:txBody>
          <a:bodyPr lIns="108000" tIns="72000" rIns="108000" bIns="720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貴社の訴求したい内容を元に、日経</a:t>
            </a:r>
            <a:r>
              <a:rPr lang="en-US" altLang="ja-JP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BP</a:t>
            </a: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が質の高いコンテンツを新規に制作します。</a:t>
            </a:r>
            <a:endParaRPr lang="en-US" altLang="ja-JP" sz="12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コンテンツに興味を持ち、</a:t>
            </a:r>
            <a:r>
              <a:rPr lang="en-US" altLang="ja-JP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ページ目以降に読み進んだ方のリードを獲得します。詳細は内容はお問い合わせください。</a:t>
            </a:r>
          </a:p>
        </p:txBody>
      </p:sp>
      <p:sp>
        <p:nvSpPr>
          <p:cNvPr id="19485" name="テキスト ボックス 27"/>
          <p:cNvSpPr txBox="1">
            <a:spLocks noChangeArrowheads="1"/>
          </p:cNvSpPr>
          <p:nvPr/>
        </p:nvSpPr>
        <p:spPr bwMode="auto">
          <a:xfrm>
            <a:off x="1504950" y="4069491"/>
            <a:ext cx="1808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テキストアド、</a:t>
            </a:r>
            <a:endParaRPr lang="en-US" altLang="ja-JP" sz="12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ターゲティングメール</a:t>
            </a:r>
            <a:endParaRPr lang="en-US" altLang="ja-JP" sz="12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などの誘導</a:t>
            </a: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727F9683-98B2-4755-B735-091FF03CEF17}"/>
              </a:ext>
            </a:extLst>
          </p:cNvPr>
          <p:cNvCxnSpPr>
            <a:cxnSpLocks/>
          </p:cNvCxnSpPr>
          <p:nvPr/>
        </p:nvCxnSpPr>
        <p:spPr>
          <a:xfrm>
            <a:off x="6020523" y="4016716"/>
            <a:ext cx="0" cy="16026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98C211B-2836-45E8-850D-8700F4AA16CE}"/>
              </a:ext>
            </a:extLst>
          </p:cNvPr>
          <p:cNvSpPr txBox="1"/>
          <p:nvPr/>
        </p:nvSpPr>
        <p:spPr>
          <a:xfrm>
            <a:off x="5593487" y="2378373"/>
            <a:ext cx="1272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</a:t>
            </a:r>
            <a:r>
              <a:rPr kumimoji="1" lang="ja-JP" altLang="en-US" sz="12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ページ目閲覧</a:t>
            </a:r>
          </a:p>
        </p:txBody>
      </p:sp>
      <p:cxnSp>
        <p:nvCxnSpPr>
          <p:cNvPr id="8" name="コネクタ: カギ線 7">
            <a:extLst>
              <a:ext uri="{FF2B5EF4-FFF2-40B4-BE49-F238E27FC236}">
                <a16:creationId xmlns:a16="http://schemas.microsoft.com/office/drawing/2014/main" id="{DDE2EB35-130B-4931-B881-2CD570F74EBE}"/>
              </a:ext>
            </a:extLst>
          </p:cNvPr>
          <p:cNvCxnSpPr>
            <a:cxnSpLocks/>
            <a:stCxn id="9" idx="3"/>
            <a:endCxn id="7" idx="1"/>
          </p:cNvCxnSpPr>
          <p:nvPr/>
        </p:nvCxnSpPr>
        <p:spPr>
          <a:xfrm flipV="1">
            <a:off x="5397160" y="2709101"/>
            <a:ext cx="1221110" cy="1651133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図 15">
            <a:extLst>
              <a:ext uri="{FF2B5EF4-FFF2-40B4-BE49-F238E27FC236}">
                <a16:creationId xmlns:a16="http://schemas.microsoft.com/office/drawing/2014/main" id="{949B62EF-2C0A-4717-8A97-C17D2BE1B6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9566" y="3619332"/>
            <a:ext cx="1838354" cy="25651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5CD26CA-A079-4E5E-8E4B-19C4871EC32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9566" y="3120669"/>
            <a:ext cx="1853547" cy="3529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0697DF6-B5EF-47D0-B19F-8FDD1CF323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1688623"/>
            <a:ext cx="1835436" cy="4159249"/>
          </a:xfrm>
          <a:prstGeom prst="rect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18" name="正方形/長方形 17"/>
          <p:cNvSpPr/>
          <p:nvPr/>
        </p:nvSpPr>
        <p:spPr>
          <a:xfrm>
            <a:off x="95250" y="5953125"/>
            <a:ext cx="8972550" cy="642938"/>
          </a:xfrm>
          <a:prstGeom prst="rect">
            <a:avLst/>
          </a:prstGeom>
          <a:solidFill>
            <a:schemeClr val="bg1">
              <a:alpha val="50000"/>
            </a:schemeClr>
          </a:solid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lang="en-US" altLang="ja-JP" sz="1600">
              <a:solidFill>
                <a:srgbClr val="C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正方形/長方形 10"/>
          <p:cNvSpPr>
            <a:spLocks noChangeArrowheads="1"/>
          </p:cNvSpPr>
          <p:nvPr/>
        </p:nvSpPr>
        <p:spPr bwMode="auto">
          <a:xfrm>
            <a:off x="152400" y="160338"/>
            <a:ext cx="8915400" cy="381000"/>
          </a:xfrm>
          <a:prstGeom prst="rect">
            <a:avLst/>
          </a:prstGeom>
          <a:solidFill>
            <a:srgbClr val="C6203C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000" b="1" dirty="0">
                <a:solidFill>
                  <a:srgbClr val="FFFFFF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IT</a:t>
            </a:r>
            <a:r>
              <a:rPr lang="ja-JP" altLang="en-US" sz="2000" b="1">
                <a:solidFill>
                  <a:srgbClr val="FFFFFF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①　ホワイトペーパー</a:t>
            </a:r>
            <a:r>
              <a:rPr lang="en-US" altLang="ja-JP" sz="2000" b="1" dirty="0">
                <a:solidFill>
                  <a:srgbClr val="FFFFFF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/</a:t>
            </a:r>
            <a:r>
              <a:rPr lang="ja-JP" altLang="en-US" sz="2000" b="1" dirty="0">
                <a:solidFill>
                  <a:srgbClr val="FFFFFF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動画掲載（日経クロステック</a:t>
            </a:r>
            <a:r>
              <a:rPr lang="en-US" altLang="ja-JP" sz="2000" b="1" dirty="0">
                <a:solidFill>
                  <a:srgbClr val="FFFFFF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 Active</a:t>
            </a:r>
            <a:r>
              <a:rPr lang="ja-JP" altLang="en-US" sz="2000" b="1" dirty="0">
                <a:solidFill>
                  <a:srgbClr val="FFFFFF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）</a:t>
            </a:r>
          </a:p>
        </p:txBody>
      </p:sp>
      <p:sp>
        <p:nvSpPr>
          <p:cNvPr id="20486" name="テキスト ボックス 16"/>
          <p:cNvSpPr txBox="1">
            <a:spLocks noChangeArrowheads="1"/>
          </p:cNvSpPr>
          <p:nvPr/>
        </p:nvSpPr>
        <p:spPr bwMode="auto">
          <a:xfrm>
            <a:off x="130175" y="1312863"/>
            <a:ext cx="45926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料金：</a:t>
            </a:r>
            <a:r>
              <a:rPr lang="en-US" altLang="ja-JP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50</a:t>
            </a: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万円～</a:t>
            </a: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（税別）</a:t>
            </a:r>
            <a:endParaRPr lang="en-US" altLang="ja-JP" sz="18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①ベーシックプラン ＠</a:t>
            </a:r>
            <a:r>
              <a:rPr lang="en-US" altLang="ja-JP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5,000</a:t>
            </a:r>
            <a:r>
              <a:rPr lang="ja-JP" altLang="en-US" sz="1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円</a:t>
            </a:r>
            <a:endParaRPr lang="en-US" altLang="ja-JP" sz="16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②セグメントプラン</a:t>
            </a:r>
            <a:r>
              <a:rPr lang="en-US" altLang="ja-JP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＠</a:t>
            </a:r>
            <a:r>
              <a:rPr lang="en-US" altLang="ja-JP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5,500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円～</a:t>
            </a:r>
            <a:r>
              <a:rPr lang="en-US" altLang="ja-JP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/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件</a:t>
            </a:r>
            <a:br>
              <a:rPr lang="en-US" altLang="ja-JP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</a:b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  含有率で決定します。詳細はお問い合わせ</a:t>
            </a:r>
            <a:r>
              <a:rPr lang="ja-JP" altLang="en-US" sz="12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ください。</a:t>
            </a:r>
            <a:endParaRPr lang="en-US" altLang="ja-JP" sz="12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2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掲載期間：</a:t>
            </a:r>
            <a:r>
              <a:rPr lang="en-US" altLang="ja-JP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12</a:t>
            </a: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週間想定</a:t>
            </a:r>
            <a:endParaRPr lang="en-US" altLang="ja-JP" sz="18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5808041" y="5481637"/>
            <a:ext cx="1193800" cy="32385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defRPr/>
            </a:pPr>
            <a:endParaRPr lang="ja-JP" altLang="en-US">
              <a:solidFill>
                <a:srgbClr val="FFFFFF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492" name="テキスト ボックス 28"/>
          <p:cNvSpPr txBox="1">
            <a:spLocks noChangeArrowheads="1"/>
          </p:cNvSpPr>
          <p:nvPr/>
        </p:nvSpPr>
        <p:spPr bwMode="auto">
          <a:xfrm>
            <a:off x="5802313" y="3328768"/>
            <a:ext cx="2259012" cy="461963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貴社資料ダウンロード</a:t>
            </a:r>
            <a:endParaRPr lang="en-US" altLang="ja-JP" sz="12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もしくは次ページで動画視聴</a:t>
            </a:r>
          </a:p>
        </p:txBody>
      </p:sp>
      <p:sp>
        <p:nvSpPr>
          <p:cNvPr id="30" name="右矢印 29"/>
          <p:cNvSpPr/>
          <p:nvPr/>
        </p:nvSpPr>
        <p:spPr>
          <a:xfrm>
            <a:off x="3724275" y="3422650"/>
            <a:ext cx="2066925" cy="996950"/>
          </a:xfrm>
          <a:prstGeom prst="rightArrow">
            <a:avLst>
              <a:gd name="adj1" fmla="val 82307"/>
              <a:gd name="adj2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defRPr/>
            </a:pPr>
            <a:endParaRPr lang="ja-JP" altLang="en-US">
              <a:solidFill>
                <a:srgbClr val="FFFFFF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494" name="テキスト ボックス 30"/>
          <p:cNvSpPr txBox="1">
            <a:spLocks noChangeArrowheads="1"/>
          </p:cNvSpPr>
          <p:nvPr/>
        </p:nvSpPr>
        <p:spPr bwMode="auto">
          <a:xfrm>
            <a:off x="3724275" y="3597275"/>
            <a:ext cx="20208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2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レコメンド、メルマガ、</a:t>
            </a:r>
            <a:endParaRPr lang="en-US" altLang="ja-JP" sz="12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2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ターゲティングメール</a:t>
            </a:r>
            <a:endParaRPr lang="en-US" altLang="ja-JP" sz="12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2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などの誘導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66675" y="5983288"/>
            <a:ext cx="4581525" cy="642937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ja-JP" altLang="en-US" sz="1200" dirty="0">
                <a:solidFill>
                  <a:srgbClr val="00206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セグメントプランの詳細や、このほかページ遷移型</a:t>
            </a:r>
            <a:endParaRPr lang="en-US" altLang="ja-JP" sz="1200" dirty="0">
              <a:solidFill>
                <a:srgbClr val="00206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1200" dirty="0">
                <a:solidFill>
                  <a:srgbClr val="00206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（タイアップ、編集記事）、調査型によるリード獲得</a:t>
            </a:r>
            <a:endParaRPr lang="en-US" altLang="ja-JP" sz="1200" dirty="0">
              <a:solidFill>
                <a:srgbClr val="00206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1200" dirty="0">
                <a:solidFill>
                  <a:srgbClr val="00206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などの商品があります。詳細はこちらをご覧ください。</a:t>
            </a:r>
            <a:endParaRPr lang="en-US" altLang="ja-JP" sz="1200" dirty="0">
              <a:solidFill>
                <a:srgbClr val="00206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三角形 2"/>
          <p:cNvSpPr/>
          <p:nvPr/>
        </p:nvSpPr>
        <p:spPr>
          <a:xfrm rot="5400000">
            <a:off x="3965575" y="6100763"/>
            <a:ext cx="298450" cy="30480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0498" name="テキスト ボックス 3">
            <a:hlinkClick r:id="rId4"/>
          </p:cNvPr>
          <p:cNvSpPr txBox="1">
            <a:spLocks noChangeArrowheads="1"/>
          </p:cNvSpPr>
          <p:nvPr/>
        </p:nvSpPr>
        <p:spPr bwMode="auto">
          <a:xfrm>
            <a:off x="4191000" y="6086475"/>
            <a:ext cx="4953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 b="1" dirty="0">
                <a:solidFill>
                  <a:srgbClr val="EA284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http://www.nikkeibp.co.jp/ad/atcl/netmedia/ITPACT/</a:t>
            </a:r>
            <a:endParaRPr lang="ja-JP" altLang="en-US" sz="1400" b="1" dirty="0">
              <a:solidFill>
                <a:srgbClr val="EA284A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0499" name="正方形/長方形 19"/>
          <p:cNvSpPr>
            <a:spLocks noChangeArrowheads="1"/>
          </p:cNvSpPr>
          <p:nvPr/>
        </p:nvSpPr>
        <p:spPr bwMode="auto">
          <a:xfrm>
            <a:off x="161925" y="615950"/>
            <a:ext cx="8915400" cy="575845"/>
          </a:xfrm>
          <a:prstGeom prst="rect">
            <a:avLst/>
          </a:prstGeom>
          <a:solidFill>
            <a:srgbClr val="E1F2FF"/>
          </a:solidFill>
          <a:ln>
            <a:noFill/>
          </a:ln>
        </p:spPr>
        <p:txBody>
          <a:bodyPr lIns="108000" tIns="72000" rIns="108000" bIns="720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日経クロステック</a:t>
            </a:r>
            <a:r>
              <a:rPr lang="en-US" altLang="ja-JP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 Active </a:t>
            </a: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編集部が執筆した貴社のホワイトペーパー紹介記事でユーザーの興味を喚起します。</a:t>
            </a:r>
            <a:endParaRPr lang="en-US" altLang="ja-JP" sz="12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レコメンドやメールマガジンなど最適な誘導枠で目標件数のリードを獲得する件数保証型メニューです。</a:t>
            </a:r>
          </a:p>
        </p:txBody>
      </p:sp>
      <p:sp>
        <p:nvSpPr>
          <p:cNvPr id="20" name="角丸四角形 19"/>
          <p:cNvSpPr/>
          <p:nvPr/>
        </p:nvSpPr>
        <p:spPr bwMode="auto">
          <a:xfrm>
            <a:off x="7881938" y="3810000"/>
            <a:ext cx="1023937" cy="990600"/>
          </a:xfrm>
          <a:prstGeom prst="roundRect">
            <a:avLst/>
          </a:prstGeom>
          <a:solidFill>
            <a:srgbClr val="CC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ja-JP" altLang="en-US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リード提供</a:t>
            </a:r>
          </a:p>
        </p:txBody>
      </p:sp>
      <p:pic>
        <p:nvPicPr>
          <p:cNvPr id="20501" name="図 9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6413" y="4057650"/>
            <a:ext cx="5334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カギ線コネクタ 21"/>
          <p:cNvCxnSpPr>
            <a:stCxn id="24" idx="3"/>
            <a:endCxn id="20" idx="1"/>
          </p:cNvCxnSpPr>
          <p:nvPr/>
        </p:nvCxnSpPr>
        <p:spPr bwMode="auto">
          <a:xfrm flipV="1">
            <a:off x="7001841" y="4305300"/>
            <a:ext cx="880097" cy="1338262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3" name="テキスト ボックス 15"/>
          <p:cNvSpPr txBox="1">
            <a:spLocks noChangeArrowheads="1"/>
          </p:cNvSpPr>
          <p:nvPr/>
        </p:nvSpPr>
        <p:spPr bwMode="auto">
          <a:xfrm>
            <a:off x="5703888" y="1431925"/>
            <a:ext cx="2525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2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●ホワイトペーパー紹介</a:t>
            </a:r>
          </a:p>
        </p:txBody>
      </p:sp>
      <p:sp>
        <p:nvSpPr>
          <p:cNvPr id="20504" name="正方形/長方形 30"/>
          <p:cNvSpPr>
            <a:spLocks noChangeArrowheads="1"/>
          </p:cNvSpPr>
          <p:nvPr/>
        </p:nvSpPr>
        <p:spPr bwMode="auto">
          <a:xfrm>
            <a:off x="-66675" y="5019675"/>
            <a:ext cx="58689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注意事項</a:t>
            </a:r>
            <a:r>
              <a:rPr lang="en-US" altLang="ja-JP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】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　・掲載は毎週水曜日のスタートとなります</a:t>
            </a:r>
            <a:endParaRPr lang="en-US" altLang="ja-JP" sz="6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　・ホワイトペーパーは、特定の技術や製品・サービスの活用方法、解説、旧製品や競合と性能比較した情報、導入事例、調査レポート</a:t>
            </a:r>
            <a:r>
              <a:rPr lang="en-US" altLang="ja-JP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/</a:t>
            </a: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市場分析、</a:t>
            </a:r>
            <a:endParaRPr lang="en-US" altLang="ja-JP" sz="6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　　統計資料などを代表的なものとします。講演資料もこの範疇に含みます。なお</a:t>
            </a:r>
            <a:r>
              <a:rPr lang="ja-JP" altLang="en-US" sz="6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チラシ</a:t>
            </a: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（キャンペーン紹介など）や、</a:t>
            </a:r>
            <a:r>
              <a:rPr lang="ja-JP" altLang="en-US" sz="6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カタログ資料</a:t>
            </a: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の掲載はお受けできかねます。</a:t>
            </a:r>
            <a:endParaRPr lang="en-US" altLang="ja-JP" sz="6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　・</a:t>
            </a:r>
            <a:r>
              <a:rPr lang="ja-JP" altLang="en-US" sz="6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掲載する</a:t>
            </a:r>
            <a:r>
              <a:rPr lang="en-US" altLang="ja-JP" sz="6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PDF</a:t>
            </a:r>
            <a:r>
              <a:rPr lang="ja-JP" altLang="en-US" sz="6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の容量は５</a:t>
            </a:r>
            <a:r>
              <a:rPr lang="en-US" altLang="ja-JP" sz="6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MB</a:t>
            </a:r>
            <a:r>
              <a:rPr lang="ja-JP" altLang="en-US" sz="6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以内となります。また動画データは容量</a:t>
            </a:r>
            <a:r>
              <a:rPr lang="en-US" altLang="ja-JP" sz="6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50MB</a:t>
            </a:r>
            <a:r>
              <a:rPr lang="ja-JP" altLang="en-US" sz="6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以内となります（ファイル形式：</a:t>
            </a:r>
            <a:r>
              <a:rPr lang="en-US" altLang="ja-JP" sz="6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WMV/AVI/MPG/MOV/M4V/3GP/3G2/FLV/MP4</a:t>
            </a:r>
            <a:r>
              <a:rPr lang="ja-JP" altLang="en-US" sz="6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）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　・本サービスでご提供するものはダウンロード者のリストのみです。掲載レポートはありませんので予めご了承ください。</a:t>
            </a:r>
            <a:endParaRPr lang="en-US" altLang="ja-JP" sz="6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　・特にご要望がなければ、リード収集期間終了後も資料の掲載自体は継続されます（無料）。</a:t>
            </a:r>
            <a:br>
              <a:rPr lang="en-US" altLang="ja-JP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</a:b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　・期間は目安であり、保証するものではございません。期間中に到達しない場合は期間延長、もしくは別案件への振り替えをご提案させて頂きます。</a:t>
            </a:r>
            <a:endParaRPr lang="en-US" altLang="ja-JP" sz="6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　・競合ドメインパージは</a:t>
            </a:r>
            <a:r>
              <a:rPr lang="en-US" altLang="ja-JP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件まで無料で対応いたします。入稿時に企業ドメイン</a:t>
            </a:r>
            <a:r>
              <a:rPr lang="en-US" altLang="ja-JP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件を確定ください。また</a:t>
            </a:r>
            <a:r>
              <a:rPr lang="en-US" altLang="ja-JP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件を超える場合はお問い合わせください。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CE92CFAB-8ED2-40CA-9F6E-1BAFCE1A6F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693" y="3685082"/>
            <a:ext cx="3077931" cy="5055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83618A53-7541-594A-8032-FDAEF63ED0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6115" y="1722530"/>
            <a:ext cx="1612557" cy="4466753"/>
          </a:xfrm>
          <a:prstGeom prst="rect">
            <a:avLst/>
          </a:prstGeom>
          <a:noFill/>
          <a:ln w="3175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D52A353-1E64-4269-BC53-715FF4611D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8413" y="1676400"/>
            <a:ext cx="2185987" cy="4466753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1" name="正方形/長方形 10"/>
          <p:cNvSpPr>
            <a:spLocks noChangeArrowheads="1"/>
          </p:cNvSpPr>
          <p:nvPr/>
        </p:nvSpPr>
        <p:spPr bwMode="auto">
          <a:xfrm>
            <a:off x="152400" y="160338"/>
            <a:ext cx="8915400" cy="381000"/>
          </a:xfrm>
          <a:prstGeom prst="rect">
            <a:avLst/>
          </a:prstGeom>
          <a:solidFill>
            <a:srgbClr val="C6203C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altLang="ja-JP" sz="2000" b="1" dirty="0">
                <a:solidFill>
                  <a:schemeClr val="lt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IT</a:t>
            </a:r>
            <a:r>
              <a:rPr lang="ja-JP" altLang="en-US" sz="2000" b="1">
                <a:solidFill>
                  <a:schemeClr val="lt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②　広告</a:t>
            </a:r>
            <a:r>
              <a:rPr lang="ja-JP" altLang="en-US" sz="2000" b="1" dirty="0">
                <a:solidFill>
                  <a:schemeClr val="lt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特集（資料ダウンロードでリード獲得）</a:t>
            </a:r>
          </a:p>
        </p:txBody>
      </p:sp>
      <p:sp>
        <p:nvSpPr>
          <p:cNvPr id="22536" name="テキスト ボックス 7"/>
          <p:cNvSpPr txBox="1">
            <a:spLocks noChangeArrowheads="1"/>
          </p:cNvSpPr>
          <p:nvPr/>
        </p:nvSpPr>
        <p:spPr bwMode="auto">
          <a:xfrm>
            <a:off x="3152775" y="1435100"/>
            <a:ext cx="2003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特集</a:t>
            </a:r>
            <a:r>
              <a:rPr lang="ja-JP" altLang="en-US" sz="11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1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11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社以上で成立）</a:t>
            </a:r>
            <a:endParaRPr lang="ja-JP" altLang="en-US" sz="14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537" name="テキスト ボックス 15"/>
          <p:cNvSpPr txBox="1">
            <a:spLocks noChangeArrowheads="1"/>
          </p:cNvSpPr>
          <p:nvPr/>
        </p:nvSpPr>
        <p:spPr bwMode="auto">
          <a:xfrm>
            <a:off x="6213415" y="1397040"/>
            <a:ext cx="2527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ホワイトペーパー紹介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3152775" y="3266102"/>
            <a:ext cx="1145957" cy="473426"/>
          </a:xfrm>
          <a:prstGeom prst="rect">
            <a:avLst/>
          </a:prstGeom>
          <a:solidFill>
            <a:srgbClr val="FF0000">
              <a:alpha val="15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539" name="テキスト ボックス 16"/>
          <p:cNvSpPr txBox="1">
            <a:spLocks noChangeArrowheads="1"/>
          </p:cNvSpPr>
          <p:nvPr/>
        </p:nvSpPr>
        <p:spPr bwMode="auto">
          <a:xfrm>
            <a:off x="103188" y="1541103"/>
            <a:ext cx="2506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料金： </a:t>
            </a:r>
            <a:r>
              <a:rPr lang="en-US" altLang="ja-JP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75</a:t>
            </a: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万円</a:t>
            </a:r>
            <a:r>
              <a:rPr lang="ja-JP" altLang="en-US" sz="11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（税別）</a:t>
            </a:r>
            <a:endParaRPr lang="en-US" altLang="ja-JP" sz="14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掲載期間：</a:t>
            </a:r>
            <a:r>
              <a:rPr lang="en-US" altLang="ja-JP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12</a:t>
            </a:r>
            <a:r>
              <a:rPr lang="ja-JP" altLang="en-US" sz="18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週間</a:t>
            </a:r>
            <a:endParaRPr lang="en-US" altLang="ja-JP" sz="18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540" name="テキスト ボックス 19"/>
          <p:cNvSpPr txBox="1">
            <a:spLocks noChangeArrowheads="1"/>
          </p:cNvSpPr>
          <p:nvPr/>
        </p:nvSpPr>
        <p:spPr bwMode="auto">
          <a:xfrm>
            <a:off x="3112294" y="5557894"/>
            <a:ext cx="1269206" cy="461665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2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資料一括</a:t>
            </a:r>
            <a:endParaRPr lang="en-US" altLang="ja-JP" sz="12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2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ダウンロード</a:t>
            </a:r>
          </a:p>
        </p:txBody>
      </p:sp>
      <p:sp>
        <p:nvSpPr>
          <p:cNvPr id="22" name="右矢印 21"/>
          <p:cNvSpPr/>
          <p:nvPr/>
        </p:nvSpPr>
        <p:spPr>
          <a:xfrm>
            <a:off x="1265238" y="2960688"/>
            <a:ext cx="1620837" cy="996950"/>
          </a:xfrm>
          <a:prstGeom prst="rightArrow">
            <a:avLst>
              <a:gd name="adj1" fmla="val 82307"/>
              <a:gd name="adj2" fmla="val 34942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106739" y="5521982"/>
            <a:ext cx="1274761" cy="5122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545" name="テキスト ボックス 27"/>
          <p:cNvSpPr txBox="1">
            <a:spLocks noChangeArrowheads="1"/>
          </p:cNvSpPr>
          <p:nvPr/>
        </p:nvSpPr>
        <p:spPr bwMode="auto">
          <a:xfrm>
            <a:off x="1323975" y="3159081"/>
            <a:ext cx="143501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1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メルマガ、</a:t>
            </a:r>
            <a:r>
              <a:rPr lang="en-US" altLang="ja-JP" sz="11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BPDMP</a:t>
            </a:r>
            <a:r>
              <a:rPr lang="ja-JP" altLang="en-US" sz="11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ターゲティングメールなど</a:t>
            </a:r>
            <a:r>
              <a:rPr lang="ja-JP" altLang="en-US" sz="11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の誘導</a:t>
            </a:r>
          </a:p>
        </p:txBody>
      </p:sp>
      <p:sp>
        <p:nvSpPr>
          <p:cNvPr id="35" name="右矢印 34"/>
          <p:cNvSpPr/>
          <p:nvPr/>
        </p:nvSpPr>
        <p:spPr>
          <a:xfrm>
            <a:off x="4865687" y="5365335"/>
            <a:ext cx="1800225" cy="825500"/>
          </a:xfrm>
          <a:prstGeom prst="rightArrow">
            <a:avLst>
              <a:gd name="adj1" fmla="val 82307"/>
              <a:gd name="adj2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0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7666" name="テキスト ボックス 36"/>
          <p:cNvSpPr txBox="1">
            <a:spLocks noChangeArrowheads="1"/>
          </p:cNvSpPr>
          <p:nvPr/>
        </p:nvSpPr>
        <p:spPr bwMode="auto">
          <a:xfrm>
            <a:off x="4865687" y="5489160"/>
            <a:ext cx="1433513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05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メルマガ、</a:t>
            </a:r>
            <a:r>
              <a:rPr lang="en-US" altLang="ja-JP" sz="105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BPDMP</a:t>
            </a:r>
            <a:r>
              <a:rPr lang="ja-JP" altLang="en-US" sz="105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ターゲティングメールなどの誘導</a:t>
            </a:r>
            <a:endParaRPr lang="ja-JP" altLang="en-US" sz="105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553" name="テキスト ボックス 24"/>
          <p:cNvSpPr txBox="1">
            <a:spLocks noChangeArrowheads="1"/>
          </p:cNvSpPr>
          <p:nvPr/>
        </p:nvSpPr>
        <p:spPr bwMode="auto">
          <a:xfrm>
            <a:off x="152400" y="601663"/>
            <a:ext cx="8851900" cy="797444"/>
          </a:xfrm>
          <a:prstGeom prst="rect">
            <a:avLst/>
          </a:prstGeom>
          <a:solidFill>
            <a:srgbClr val="E1F2FF"/>
          </a:solidFill>
          <a:ln>
            <a:noFill/>
          </a:ln>
        </p:spPr>
        <p:txBody>
          <a:bodyPr lIns="108000" tIns="72000" rIns="108000" bIns="720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貴社のホワイトペーパー（</a:t>
            </a:r>
            <a:r>
              <a:rPr lang="en-US" altLang="ja-JP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IT</a:t>
            </a: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分野）を日経</a:t>
            </a:r>
            <a:r>
              <a:rPr lang="en-US" altLang="ja-JP" sz="12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BizTarget</a:t>
            </a: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の特集にあわせて掲載していただくことが可能です。</a:t>
            </a:r>
            <a:endParaRPr lang="en-US" altLang="ja-JP" sz="12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日経</a:t>
            </a:r>
            <a:r>
              <a:rPr lang="en-US" altLang="ja-JP" sz="12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BizTarget</a:t>
            </a: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の特集内での掲載に加えて、日経クロステックからの誘導がリード（見込み顧客）獲得を強力に支援します。</a:t>
            </a:r>
            <a:endParaRPr lang="en-US" altLang="ja-JP" sz="12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詳しいスケジュールはお問い合わせください。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6553200" y="5867400"/>
            <a:ext cx="1193800" cy="3238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defRPr/>
            </a:pPr>
            <a:endParaRPr lang="ja-JP" altLang="en-US">
              <a:solidFill>
                <a:srgbClr val="FFFFFF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9" name="角丸四角形 28"/>
          <p:cNvSpPr/>
          <p:nvPr/>
        </p:nvSpPr>
        <p:spPr bwMode="auto">
          <a:xfrm>
            <a:off x="5156200" y="4357906"/>
            <a:ext cx="1023937" cy="990600"/>
          </a:xfrm>
          <a:prstGeom prst="roundRect">
            <a:avLst/>
          </a:prstGeom>
          <a:solidFill>
            <a:srgbClr val="CC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ja-JP" altLang="en-US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リード提供</a:t>
            </a:r>
          </a:p>
        </p:txBody>
      </p:sp>
      <p:pic>
        <p:nvPicPr>
          <p:cNvPr id="30" name="図 9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4549" y="4651369"/>
            <a:ext cx="5334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カギ線コネクタ 31"/>
          <p:cNvCxnSpPr>
            <a:cxnSpLocks/>
            <a:stCxn id="28" idx="0"/>
            <a:endCxn id="29" idx="3"/>
          </p:cNvCxnSpPr>
          <p:nvPr/>
        </p:nvCxnSpPr>
        <p:spPr bwMode="auto">
          <a:xfrm rot="16200000" flipV="1">
            <a:off x="6158022" y="4875321"/>
            <a:ext cx="1014194" cy="969963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図 23">
            <a:extLst>
              <a:ext uri="{FF2B5EF4-FFF2-40B4-BE49-F238E27FC236}">
                <a16:creationId xmlns:a16="http://schemas.microsoft.com/office/drawing/2014/main" id="{F565D42A-F4C4-49A9-B635-2DFE1A0C78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409" y="2497474"/>
            <a:ext cx="2596366" cy="426456"/>
          </a:xfrm>
          <a:prstGeom prst="rect">
            <a:avLst/>
          </a:prstGeom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8F25E6EE-6C89-BC4B-8C85-45F6DED69DB5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4298732" y="3502815"/>
            <a:ext cx="2049681" cy="0"/>
          </a:xfrm>
          <a:prstGeom prst="straightConnector1">
            <a:avLst/>
          </a:prstGeom>
          <a:ln w="28575">
            <a:solidFill>
              <a:srgbClr val="FF0000">
                <a:alpha val="99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カギ線コネクタ 33">
            <a:extLst>
              <a:ext uri="{FF2B5EF4-FFF2-40B4-BE49-F238E27FC236}">
                <a16:creationId xmlns:a16="http://schemas.microsoft.com/office/drawing/2014/main" id="{9C7576E1-0DFE-B346-A855-A02C2449936E}"/>
              </a:ext>
            </a:extLst>
          </p:cNvPr>
          <p:cNvCxnSpPr>
            <a:cxnSpLocks/>
            <a:stCxn id="19" idx="0"/>
            <a:endCxn id="29" idx="1"/>
          </p:cNvCxnSpPr>
          <p:nvPr/>
        </p:nvCxnSpPr>
        <p:spPr bwMode="auto">
          <a:xfrm rot="5400000" flipH="1" flipV="1">
            <a:off x="4115772" y="4481554"/>
            <a:ext cx="668776" cy="1412080"/>
          </a:xfrm>
          <a:prstGeom prst="bentConnector2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図 36">
            <a:extLst>
              <a:ext uri="{FF2B5EF4-FFF2-40B4-BE49-F238E27FC236}">
                <a16:creationId xmlns:a16="http://schemas.microsoft.com/office/drawing/2014/main" id="{F1580344-AD0E-6344-8E67-CB98A0C4DD4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7321" y="6255455"/>
            <a:ext cx="1727856" cy="2838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21360</TotalTime>
  <Words>2450</Words>
  <Application>Microsoft Office PowerPoint</Application>
  <PresentationFormat>画面に合わせる (4:3)</PresentationFormat>
  <Paragraphs>198</Paragraphs>
  <Slides>13</Slides>
  <Notes>8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13</vt:i4>
      </vt:variant>
    </vt:vector>
  </HeadingPairs>
  <TitlesOfParts>
    <vt:vector size="19" baseType="lpstr">
      <vt:lpstr>メイリオ</vt:lpstr>
      <vt:lpstr>游ゴシック Medium</vt:lpstr>
      <vt:lpstr>Arial</vt:lpstr>
      <vt:lpstr>標準デザイン</vt:lpstr>
      <vt:lpstr>シート</vt:lpstr>
      <vt:lpstr>Microsoft Excel ワークシート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クロスアーキテクツ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日経BizTarget　広告メニュー</dc:title>
  <dc:creator>日経BP</dc:creator>
  <cp:lastModifiedBy>吉田 照幸</cp:lastModifiedBy>
  <cp:revision>697</cp:revision>
  <cp:lastPrinted>2018-10-19T01:39:54Z</cp:lastPrinted>
  <dcterms:created xsi:type="dcterms:W3CDTF">1601-01-01T00:00:00Z</dcterms:created>
  <dcterms:modified xsi:type="dcterms:W3CDTF">2020-09-18T09:39:34Z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