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78" r:id="rId2"/>
    <p:sldId id="259" r:id="rId3"/>
    <p:sldId id="260" r:id="rId4"/>
    <p:sldId id="261" r:id="rId5"/>
    <p:sldId id="262" r:id="rId6"/>
    <p:sldId id="263" r:id="rId7"/>
    <p:sldId id="264" r:id="rId8"/>
    <p:sldId id="277" r:id="rId9"/>
    <p:sldId id="266" r:id="rId10"/>
    <p:sldId id="267" r:id="rId11"/>
    <p:sldId id="268" r:id="rId12"/>
    <p:sldId id="269" r:id="rId13"/>
    <p:sldId id="270" r:id="rId14"/>
    <p:sldId id="271" r:id="rId15"/>
    <p:sldId id="272" r:id="rId16"/>
    <p:sldId id="273" r:id="rId17"/>
    <p:sldId id="274" r:id="rId18"/>
    <p:sldId id="275" r:id="rId19"/>
    <p:sldId id="276" r:id="rId20"/>
  </p:sldIdLst>
  <p:sldSz cx="9144000" cy="6858000" type="screen4x3"/>
  <p:notesSz cx="6635750" cy="9766300"/>
  <p:defaultTex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346">
          <p15:clr>
            <a:srgbClr val="A4A3A4"/>
          </p15:clr>
        </p15:guide>
        <p15:guide id="2" pos="38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0065"/>
    <a:srgbClr val="0000FF"/>
    <a:srgbClr val="00B800"/>
    <a:srgbClr val="009600"/>
    <a:srgbClr val="47FF47"/>
    <a:srgbClr val="A55696"/>
    <a:srgbClr val="00B0F0"/>
    <a:srgbClr val="70AD47"/>
    <a:srgbClr val="5B9BD5"/>
    <a:srgbClr val="507E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37" autoAdjust="0"/>
    <p:restoredTop sz="50000" autoAdjust="0"/>
  </p:normalViewPr>
  <p:slideViewPr>
    <p:cSldViewPr showGuides="1">
      <p:cViewPr varScale="1">
        <p:scale>
          <a:sx n="102" d="100"/>
          <a:sy n="102" d="100"/>
        </p:scale>
        <p:origin x="126" y="210"/>
      </p:cViewPr>
      <p:guideLst>
        <p:guide orient="horz" pos="346"/>
        <p:guide pos="385"/>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三原 信矢" userId="100442c0-98a3-46f3-b984-986fcf414031" providerId="ADAL" clId="{559D7456-89B0-4473-9F7F-6264B85077DC}"/>
    <pc:docChg chg="modSld">
      <pc:chgData name="三原 信矢" userId="100442c0-98a3-46f3-b984-986fcf414031" providerId="ADAL" clId="{559D7456-89B0-4473-9F7F-6264B85077DC}" dt="2018-11-05T06:35:31.106" v="2" actId="20577"/>
      <pc:docMkLst>
        <pc:docMk/>
      </pc:docMkLst>
      <pc:sldChg chg="modSp">
        <pc:chgData name="三原 信矢" userId="100442c0-98a3-46f3-b984-986fcf414031" providerId="ADAL" clId="{559D7456-89B0-4473-9F7F-6264B85077DC}" dt="2018-11-05T06:35:31.106" v="2" actId="20577"/>
        <pc:sldMkLst>
          <pc:docMk/>
          <pc:sldMk cId="1398085691" sldId="278"/>
        </pc:sldMkLst>
        <pc:spChg chg="mod">
          <ac:chgData name="三原 信矢" userId="100442c0-98a3-46f3-b984-986fcf414031" providerId="ADAL" clId="{559D7456-89B0-4473-9F7F-6264B85077DC}" dt="2018-11-05T06:35:31.106" v="2" actId="20577"/>
          <ac:spMkLst>
            <pc:docMk/>
            <pc:sldMk cId="1398085691" sldId="278"/>
            <ac:spMk id="25" creationId="{00000000-0000-0000-0000-000000000000}"/>
          </ac:spMkLst>
        </pc:spChg>
      </pc:sldChg>
    </pc:docChg>
  </pc:docChgLst>
  <pc:docChgLst>
    <pc:chgData name="三原 信矢" userId="100442c0-98a3-46f3-b984-986fcf414031" providerId="ADAL" clId="{A74A844C-8DCC-4BE3-B723-D0B5D2BB9B86}"/>
    <pc:docChg chg="modSld">
      <pc:chgData name="三原 信矢" userId="100442c0-98a3-46f3-b984-986fcf414031" providerId="ADAL" clId="{A74A844C-8DCC-4BE3-B723-D0B5D2BB9B86}" dt="2018-11-05T09:30:58.435" v="32" actId="207"/>
      <pc:docMkLst>
        <pc:docMk/>
      </pc:docMkLst>
      <pc:sldChg chg="modSp">
        <pc:chgData name="三原 信矢" userId="100442c0-98a3-46f3-b984-986fcf414031" providerId="ADAL" clId="{A74A844C-8DCC-4BE3-B723-D0B5D2BB9B86}" dt="2018-11-05T09:30:58.435" v="32" actId="207"/>
        <pc:sldMkLst>
          <pc:docMk/>
          <pc:sldMk cId="0" sldId="262"/>
        </pc:sldMkLst>
        <pc:spChg chg="mod">
          <ac:chgData name="三原 信矢" userId="100442c0-98a3-46f3-b984-986fcf414031" providerId="ADAL" clId="{A74A844C-8DCC-4BE3-B723-D0B5D2BB9B86}" dt="2018-11-05T09:30:58.435" v="32" actId="207"/>
          <ac:spMkLst>
            <pc:docMk/>
            <pc:sldMk cId="0" sldId="262"/>
            <ac:spMk id="20489" creationId="{48C3E8B1-A843-496E-96DB-C8900A6A9CCF}"/>
          </ac:spMkLst>
        </pc:spChg>
      </pc:sldChg>
      <pc:sldChg chg="modSp">
        <pc:chgData name="三原 信矢" userId="100442c0-98a3-46f3-b984-986fcf414031" providerId="ADAL" clId="{A74A844C-8DCC-4BE3-B723-D0B5D2BB9B86}" dt="2018-11-05T09:30:49.555" v="21" actId="207"/>
        <pc:sldMkLst>
          <pc:docMk/>
          <pc:sldMk cId="0" sldId="263"/>
        </pc:sldMkLst>
        <pc:spChg chg="mod">
          <ac:chgData name="三原 信矢" userId="100442c0-98a3-46f3-b984-986fcf414031" providerId="ADAL" clId="{A74A844C-8DCC-4BE3-B723-D0B5D2BB9B86}" dt="2018-11-05T09:30:49.555" v="21" actId="207"/>
          <ac:spMkLst>
            <pc:docMk/>
            <pc:sldMk cId="0" sldId="263"/>
            <ac:spMk id="21513" creationId="{CE8642EE-9329-49A6-8AC7-BA6C2A5C904F}"/>
          </ac:spMkLst>
        </pc:spChg>
      </pc:sldChg>
      <pc:sldChg chg="modSp">
        <pc:chgData name="三原 信矢" userId="100442c0-98a3-46f3-b984-986fcf414031" providerId="ADAL" clId="{A74A844C-8DCC-4BE3-B723-D0B5D2BB9B86}" dt="2018-11-05T09:30:33.123" v="10" actId="207"/>
        <pc:sldMkLst>
          <pc:docMk/>
          <pc:sldMk cId="0" sldId="264"/>
        </pc:sldMkLst>
        <pc:spChg chg="mod">
          <ac:chgData name="三原 信矢" userId="100442c0-98a3-46f3-b984-986fcf414031" providerId="ADAL" clId="{A74A844C-8DCC-4BE3-B723-D0B5D2BB9B86}" dt="2018-11-05T09:30:33.123" v="10" actId="207"/>
          <ac:spMkLst>
            <pc:docMk/>
            <pc:sldMk cId="0" sldId="264"/>
            <ac:spMk id="13321" creationId="{0A8CA8F5-7256-4677-AEE9-D9FA51B6C2A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9587EEE6-99C6-479E-A6A4-6BB93A39C8B8}"/>
              </a:ext>
            </a:extLst>
          </p:cNvPr>
          <p:cNvSpPr>
            <a:spLocks noGrp="1"/>
          </p:cNvSpPr>
          <p:nvPr>
            <p:ph type="hdr" sz="quarter"/>
          </p:nvPr>
        </p:nvSpPr>
        <p:spPr>
          <a:xfrm>
            <a:off x="0" y="0"/>
            <a:ext cx="2876550" cy="488950"/>
          </a:xfrm>
          <a:prstGeom prst="rect">
            <a:avLst/>
          </a:prstGeom>
        </p:spPr>
        <p:txBody>
          <a:bodyPr vert="horz" lIns="90314" tIns="45157" rIns="90314" bIns="45157"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ー 2">
            <a:extLst>
              <a:ext uri="{FF2B5EF4-FFF2-40B4-BE49-F238E27FC236}">
                <a16:creationId xmlns:a16="http://schemas.microsoft.com/office/drawing/2014/main" id="{15E8A80E-B302-43EB-9565-4984872C2726}"/>
              </a:ext>
            </a:extLst>
          </p:cNvPr>
          <p:cNvSpPr>
            <a:spLocks noGrp="1"/>
          </p:cNvSpPr>
          <p:nvPr>
            <p:ph type="dt" sz="quarter" idx="1"/>
          </p:nvPr>
        </p:nvSpPr>
        <p:spPr>
          <a:xfrm>
            <a:off x="3757613" y="0"/>
            <a:ext cx="2876550" cy="488950"/>
          </a:xfrm>
          <a:prstGeom prst="rect">
            <a:avLst/>
          </a:prstGeom>
        </p:spPr>
        <p:txBody>
          <a:bodyPr vert="horz" lIns="90314" tIns="45157" rIns="90314" bIns="45157" rtlCol="0"/>
          <a:lstStyle>
            <a:lvl1pPr algn="r" eaLnBrk="1" fontAlgn="auto" hangingPunct="1">
              <a:spcBef>
                <a:spcPts val="0"/>
              </a:spcBef>
              <a:spcAft>
                <a:spcPts val="0"/>
              </a:spcAft>
              <a:defRPr sz="1200">
                <a:latin typeface="+mn-lt"/>
                <a:ea typeface="+mn-ea"/>
              </a:defRPr>
            </a:lvl1pPr>
          </a:lstStyle>
          <a:p>
            <a:pPr>
              <a:defRPr/>
            </a:pPr>
            <a:fld id="{66488ED7-E86A-4A07-B8E6-89A7163F1293}" type="datetimeFigureOut">
              <a:rPr lang="ja-JP" altLang="en-US"/>
              <a:pPr>
                <a:defRPr/>
              </a:pPr>
              <a:t>2018/11/5</a:t>
            </a:fld>
            <a:endParaRPr lang="ja-JP" altLang="en-US"/>
          </a:p>
        </p:txBody>
      </p:sp>
      <p:sp>
        <p:nvSpPr>
          <p:cNvPr id="4" name="フッター プレースホルダー 3">
            <a:extLst>
              <a:ext uri="{FF2B5EF4-FFF2-40B4-BE49-F238E27FC236}">
                <a16:creationId xmlns:a16="http://schemas.microsoft.com/office/drawing/2014/main" id="{A2C2AAD1-08BA-4114-8139-322391FAA9BC}"/>
              </a:ext>
            </a:extLst>
          </p:cNvPr>
          <p:cNvSpPr>
            <a:spLocks noGrp="1"/>
          </p:cNvSpPr>
          <p:nvPr>
            <p:ph type="ftr" sz="quarter" idx="2"/>
          </p:nvPr>
        </p:nvSpPr>
        <p:spPr>
          <a:xfrm>
            <a:off x="0" y="9275763"/>
            <a:ext cx="2876550" cy="488950"/>
          </a:xfrm>
          <a:prstGeom prst="rect">
            <a:avLst/>
          </a:prstGeom>
        </p:spPr>
        <p:txBody>
          <a:bodyPr vert="horz" lIns="90314" tIns="45157" rIns="90314" bIns="45157"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5" name="スライド番号プレースホルダー 4">
            <a:extLst>
              <a:ext uri="{FF2B5EF4-FFF2-40B4-BE49-F238E27FC236}">
                <a16:creationId xmlns:a16="http://schemas.microsoft.com/office/drawing/2014/main" id="{FA81633E-5BF2-41B7-B27D-42ED43F970C5}"/>
              </a:ext>
            </a:extLst>
          </p:cNvPr>
          <p:cNvSpPr>
            <a:spLocks noGrp="1"/>
          </p:cNvSpPr>
          <p:nvPr>
            <p:ph type="sldNum" sz="quarter" idx="3"/>
          </p:nvPr>
        </p:nvSpPr>
        <p:spPr>
          <a:xfrm>
            <a:off x="3757613" y="9275763"/>
            <a:ext cx="2876550" cy="488950"/>
          </a:xfrm>
          <a:prstGeom prst="rect">
            <a:avLst/>
          </a:prstGeom>
        </p:spPr>
        <p:txBody>
          <a:bodyPr vert="horz" wrap="square" lIns="90314" tIns="45157" rIns="90314" bIns="45157"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EC4E3629-7C87-410C-A8DB-8C07C9D1C56E}"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8967E12D-56E1-43B8-A047-A8D5018B26CE}"/>
              </a:ext>
            </a:extLst>
          </p:cNvPr>
          <p:cNvSpPr>
            <a:spLocks noGrp="1"/>
          </p:cNvSpPr>
          <p:nvPr>
            <p:ph type="hdr" sz="quarter"/>
          </p:nvPr>
        </p:nvSpPr>
        <p:spPr>
          <a:xfrm>
            <a:off x="0" y="0"/>
            <a:ext cx="2876550" cy="488950"/>
          </a:xfrm>
          <a:prstGeom prst="rect">
            <a:avLst/>
          </a:prstGeom>
        </p:spPr>
        <p:txBody>
          <a:bodyPr vert="horz" lIns="90314" tIns="45157" rIns="90314" bIns="45157"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ー 2">
            <a:extLst>
              <a:ext uri="{FF2B5EF4-FFF2-40B4-BE49-F238E27FC236}">
                <a16:creationId xmlns:a16="http://schemas.microsoft.com/office/drawing/2014/main" id="{13789A8C-CE31-454A-9A95-9CF4A89EEB55}"/>
              </a:ext>
            </a:extLst>
          </p:cNvPr>
          <p:cNvSpPr>
            <a:spLocks noGrp="1"/>
          </p:cNvSpPr>
          <p:nvPr>
            <p:ph type="dt" idx="1"/>
          </p:nvPr>
        </p:nvSpPr>
        <p:spPr>
          <a:xfrm>
            <a:off x="3757613" y="0"/>
            <a:ext cx="2876550" cy="488950"/>
          </a:xfrm>
          <a:prstGeom prst="rect">
            <a:avLst/>
          </a:prstGeom>
        </p:spPr>
        <p:txBody>
          <a:bodyPr vert="horz" lIns="90314" tIns="45157" rIns="90314" bIns="45157" rtlCol="0"/>
          <a:lstStyle>
            <a:lvl1pPr algn="r" eaLnBrk="1" fontAlgn="auto" hangingPunct="1">
              <a:spcBef>
                <a:spcPts val="0"/>
              </a:spcBef>
              <a:spcAft>
                <a:spcPts val="0"/>
              </a:spcAft>
              <a:defRPr sz="1200">
                <a:latin typeface="+mn-lt"/>
                <a:ea typeface="+mn-ea"/>
              </a:defRPr>
            </a:lvl1pPr>
          </a:lstStyle>
          <a:p>
            <a:pPr>
              <a:defRPr/>
            </a:pPr>
            <a:fld id="{7850EDED-B484-4CA8-8912-FAE6AA340DE6}" type="datetimeFigureOut">
              <a:rPr lang="ja-JP" altLang="en-US"/>
              <a:pPr>
                <a:defRPr/>
              </a:pPr>
              <a:t>2018/11/5</a:t>
            </a:fld>
            <a:endParaRPr lang="ja-JP" altLang="en-US"/>
          </a:p>
        </p:txBody>
      </p:sp>
      <p:sp>
        <p:nvSpPr>
          <p:cNvPr id="4" name="スライド イメージ プレースホルダー 3">
            <a:extLst>
              <a:ext uri="{FF2B5EF4-FFF2-40B4-BE49-F238E27FC236}">
                <a16:creationId xmlns:a16="http://schemas.microsoft.com/office/drawing/2014/main" id="{9823A4A1-DB3C-4BE7-B4F5-561FDB57402B}"/>
              </a:ext>
            </a:extLst>
          </p:cNvPr>
          <p:cNvSpPr>
            <a:spLocks noGrp="1" noRot="1" noChangeAspect="1"/>
          </p:cNvSpPr>
          <p:nvPr>
            <p:ph type="sldImg" idx="2"/>
          </p:nvPr>
        </p:nvSpPr>
        <p:spPr>
          <a:xfrm>
            <a:off x="874713" y="731838"/>
            <a:ext cx="4886325" cy="3665537"/>
          </a:xfrm>
          <a:prstGeom prst="rect">
            <a:avLst/>
          </a:prstGeom>
          <a:noFill/>
          <a:ln w="12700">
            <a:solidFill>
              <a:prstClr val="black"/>
            </a:solidFill>
          </a:ln>
        </p:spPr>
        <p:txBody>
          <a:bodyPr vert="horz" lIns="90314" tIns="45157" rIns="90314" bIns="45157" rtlCol="0" anchor="ctr"/>
          <a:lstStyle/>
          <a:p>
            <a:pPr lvl="0"/>
            <a:endParaRPr lang="ja-JP" altLang="en-US" noProof="0"/>
          </a:p>
        </p:txBody>
      </p:sp>
      <p:sp>
        <p:nvSpPr>
          <p:cNvPr id="5" name="ノート プレースホルダー 4">
            <a:extLst>
              <a:ext uri="{FF2B5EF4-FFF2-40B4-BE49-F238E27FC236}">
                <a16:creationId xmlns:a16="http://schemas.microsoft.com/office/drawing/2014/main" id="{0780A4B4-23FF-4BAA-ABF5-54847903F1D4}"/>
              </a:ext>
            </a:extLst>
          </p:cNvPr>
          <p:cNvSpPr>
            <a:spLocks noGrp="1"/>
          </p:cNvSpPr>
          <p:nvPr>
            <p:ph type="body" sz="quarter" idx="3"/>
          </p:nvPr>
        </p:nvSpPr>
        <p:spPr>
          <a:xfrm>
            <a:off x="663575" y="4638675"/>
            <a:ext cx="5308600" cy="4395788"/>
          </a:xfrm>
          <a:prstGeom prst="rect">
            <a:avLst/>
          </a:prstGeom>
        </p:spPr>
        <p:txBody>
          <a:bodyPr vert="horz" lIns="90314" tIns="45157" rIns="90314" bIns="45157"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E6D05933-C084-4DA6-89E9-F126756CB9C1}"/>
              </a:ext>
            </a:extLst>
          </p:cNvPr>
          <p:cNvSpPr>
            <a:spLocks noGrp="1"/>
          </p:cNvSpPr>
          <p:nvPr>
            <p:ph type="ftr" sz="quarter" idx="4"/>
          </p:nvPr>
        </p:nvSpPr>
        <p:spPr>
          <a:xfrm>
            <a:off x="0" y="9275763"/>
            <a:ext cx="2876550" cy="488950"/>
          </a:xfrm>
          <a:prstGeom prst="rect">
            <a:avLst/>
          </a:prstGeom>
        </p:spPr>
        <p:txBody>
          <a:bodyPr vert="horz" lIns="90314" tIns="45157" rIns="90314" bIns="45157"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22592F2C-9D31-41D7-828E-1BCB01ACAB30}"/>
              </a:ext>
            </a:extLst>
          </p:cNvPr>
          <p:cNvSpPr>
            <a:spLocks noGrp="1"/>
          </p:cNvSpPr>
          <p:nvPr>
            <p:ph type="sldNum" sz="quarter" idx="5"/>
          </p:nvPr>
        </p:nvSpPr>
        <p:spPr>
          <a:xfrm>
            <a:off x="3757613" y="9275763"/>
            <a:ext cx="2876550" cy="488950"/>
          </a:xfrm>
          <a:prstGeom prst="rect">
            <a:avLst/>
          </a:prstGeom>
        </p:spPr>
        <p:txBody>
          <a:bodyPr vert="horz" wrap="square" lIns="90314" tIns="45157" rIns="90314" bIns="45157"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3B71DDCB-0AD3-4D6C-B4B7-F87291CBF1C8}"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スライド番号プレースホルダー 5">
            <a:extLst>
              <a:ext uri="{FF2B5EF4-FFF2-40B4-BE49-F238E27FC236}">
                <a16:creationId xmlns:a16="http://schemas.microsoft.com/office/drawing/2014/main" id="{1DC4CA60-21D8-41A2-A010-D9E39F5F0EC9}"/>
              </a:ext>
            </a:extLst>
          </p:cNvPr>
          <p:cNvSpPr>
            <a:spLocks noGrp="1"/>
          </p:cNvSpPr>
          <p:nvPr>
            <p:ph type="sldNum" sz="quarter" idx="10"/>
          </p:nvPr>
        </p:nvSpPr>
        <p:spPr>
          <a:xfrm>
            <a:off x="0" y="6597650"/>
            <a:ext cx="395288" cy="257175"/>
          </a:xfrm>
        </p:spPr>
        <p:txBody>
          <a:bodyPr/>
          <a:lstStyle>
            <a:lvl1pPr>
              <a:defRPr dirty="0"/>
            </a:lvl1pPr>
          </a:lstStyle>
          <a:p>
            <a:pPr>
              <a:defRPr/>
            </a:pPr>
            <a:r>
              <a:rPr lang="en-US" altLang="ja-JP"/>
              <a:t>1</a:t>
            </a:r>
          </a:p>
        </p:txBody>
      </p:sp>
    </p:spTree>
    <p:extLst>
      <p:ext uri="{BB962C8B-B14F-4D97-AF65-F5344CB8AC3E}">
        <p14:creationId xmlns:p14="http://schemas.microsoft.com/office/powerpoint/2010/main" val="308455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CD21C954-2489-45C2-8305-7D01F3CDAB9D}"/>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ja-JP" altLang="en-US"/>
          </a:p>
        </p:txBody>
      </p:sp>
      <p:sp>
        <p:nvSpPr>
          <p:cNvPr id="5" name="フッター プレースホルダー 4">
            <a:extLst>
              <a:ext uri="{FF2B5EF4-FFF2-40B4-BE49-F238E27FC236}">
                <a16:creationId xmlns:a16="http://schemas.microsoft.com/office/drawing/2014/main" id="{E39CC549-FDF0-46E7-AF4E-6EE09340DAF1}"/>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22232935-057C-4945-8710-C20BC45A0AD8}"/>
              </a:ext>
            </a:extLst>
          </p:cNvPr>
          <p:cNvSpPr>
            <a:spLocks noGrp="1"/>
          </p:cNvSpPr>
          <p:nvPr>
            <p:ph type="sldNum" sz="quarter" idx="12"/>
          </p:nvPr>
        </p:nvSpPr>
        <p:spPr/>
        <p:txBody>
          <a:bodyPr/>
          <a:lstStyle>
            <a:lvl1pPr>
              <a:defRPr/>
            </a:lvl1pPr>
          </a:lstStyle>
          <a:p>
            <a:pPr>
              <a:defRPr/>
            </a:pPr>
            <a:fld id="{3A852D80-A724-464D-A2FA-A7497A856018}" type="slidenum">
              <a:rPr lang="ja-JP" altLang="en-US"/>
              <a:pPr>
                <a:defRPr/>
              </a:pPr>
              <a:t>‹#›</a:t>
            </a:fld>
            <a:endParaRPr lang="ja-JP" altLang="en-US"/>
          </a:p>
        </p:txBody>
      </p:sp>
    </p:spTree>
    <p:extLst>
      <p:ext uri="{BB962C8B-B14F-4D97-AF65-F5344CB8AC3E}">
        <p14:creationId xmlns:p14="http://schemas.microsoft.com/office/powerpoint/2010/main" val="914154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6E6B6449-FA03-4079-9A8F-DEC8692D41EB}"/>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ja-JP" altLang="en-US"/>
          </a:p>
        </p:txBody>
      </p:sp>
      <p:sp>
        <p:nvSpPr>
          <p:cNvPr id="5" name="フッター プレースホルダー 4">
            <a:extLst>
              <a:ext uri="{FF2B5EF4-FFF2-40B4-BE49-F238E27FC236}">
                <a16:creationId xmlns:a16="http://schemas.microsoft.com/office/drawing/2014/main" id="{D8D91D7C-8DF9-40AA-86F1-459755F6E364}"/>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66FD957A-4965-4E9C-8CF3-F74960F4BF7E}"/>
              </a:ext>
            </a:extLst>
          </p:cNvPr>
          <p:cNvSpPr>
            <a:spLocks noGrp="1"/>
          </p:cNvSpPr>
          <p:nvPr>
            <p:ph type="sldNum" sz="quarter" idx="12"/>
          </p:nvPr>
        </p:nvSpPr>
        <p:spPr/>
        <p:txBody>
          <a:bodyPr/>
          <a:lstStyle>
            <a:lvl1pPr>
              <a:defRPr/>
            </a:lvl1pPr>
          </a:lstStyle>
          <a:p>
            <a:pPr>
              <a:defRPr/>
            </a:pPr>
            <a:fld id="{3EABCEDD-3E59-4655-92C8-634EF095347E}" type="slidenum">
              <a:rPr lang="ja-JP" altLang="en-US"/>
              <a:pPr>
                <a:defRPr/>
              </a:pPr>
              <a:t>‹#›</a:t>
            </a:fld>
            <a:endParaRPr lang="ja-JP" altLang="en-US"/>
          </a:p>
        </p:txBody>
      </p:sp>
    </p:spTree>
    <p:extLst>
      <p:ext uri="{BB962C8B-B14F-4D97-AF65-F5344CB8AC3E}">
        <p14:creationId xmlns:p14="http://schemas.microsoft.com/office/powerpoint/2010/main" val="2584646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pic>
        <p:nvPicPr>
          <p:cNvPr id="16" name="図 1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582867" y="3136694"/>
            <a:ext cx="4403188" cy="584615"/>
          </a:xfrm>
          <a:prstGeom prst="rect">
            <a:avLst/>
          </a:prstGeom>
          <a:noFill/>
          <a:ln>
            <a:noFill/>
          </a:ln>
        </p:spPr>
      </p:pic>
      <p:sp>
        <p:nvSpPr>
          <p:cNvPr id="92" name="テキスト ボックス 91"/>
          <p:cNvSpPr txBox="1"/>
          <p:nvPr userDrawn="1"/>
        </p:nvSpPr>
        <p:spPr>
          <a:xfrm>
            <a:off x="3493656" y="2602959"/>
            <a:ext cx="4147289" cy="332399"/>
          </a:xfrm>
          <a:prstGeom prst="rect">
            <a:avLst/>
          </a:prstGeom>
          <a:noFill/>
        </p:spPr>
        <p:txBody>
          <a:bodyPr wrap="none" rtlCol="0" anchor="b">
            <a:spAutoFit/>
          </a:bodyPr>
          <a:lstStyle/>
          <a:p>
            <a:pPr>
              <a:lnSpc>
                <a:spcPct val="130000"/>
              </a:lnSpc>
            </a:pPr>
            <a:r>
              <a:rPr kumimoji="0" lang="ja-JP" altLang="en-US" sz="1292" b="1" dirty="0">
                <a:effectLst>
                  <a:glow rad="127000">
                    <a:schemeClr val="bg1"/>
                  </a:glow>
                </a:effectLst>
                <a:latin typeface="游ゴシック" panose="020B0400000000000000" pitchFamily="50" charset="-128"/>
                <a:ea typeface="游ゴシック" panose="020B0400000000000000" pitchFamily="50" charset="-128"/>
              </a:rPr>
              <a:t>リードジェネレーション（見込顧客獲得）支援サイト</a:t>
            </a:r>
          </a:p>
        </p:txBody>
      </p:sp>
      <p:grpSp>
        <p:nvGrpSpPr>
          <p:cNvPr id="93" name="グループ化 92"/>
          <p:cNvGrpSpPr/>
          <p:nvPr userDrawn="1"/>
        </p:nvGrpSpPr>
        <p:grpSpPr>
          <a:xfrm>
            <a:off x="7385539" y="256705"/>
            <a:ext cx="1475642" cy="720080"/>
            <a:chOff x="8625408" y="188640"/>
            <a:chExt cx="1080120" cy="720080"/>
          </a:xfrm>
          <a:solidFill>
            <a:schemeClr val="bg1"/>
          </a:solidFill>
        </p:grpSpPr>
        <p:sp>
          <p:nvSpPr>
            <p:cNvPr id="94" name="正方形/長方形 93"/>
            <p:cNvSpPr/>
            <p:nvPr/>
          </p:nvSpPr>
          <p:spPr>
            <a:xfrm>
              <a:off x="8625408" y="188640"/>
              <a:ext cx="1080120" cy="438868"/>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altLang="ja-JP" sz="1292" b="1" dirty="0">
                  <a:solidFill>
                    <a:schemeClr val="tx1"/>
                  </a:solidFill>
                  <a:latin typeface="+mn-lt"/>
                  <a:ea typeface="+mn-ea"/>
                  <a:cs typeface="Times New Roman" panose="02020603050405020304" pitchFamily="18" charset="0"/>
                </a:rPr>
                <a:t>MENU</a:t>
              </a:r>
              <a:r>
                <a:rPr kumimoji="0" lang="ja-JP" altLang="en-US" sz="1292" b="1" dirty="0">
                  <a:solidFill>
                    <a:schemeClr val="tx1"/>
                  </a:solidFill>
                  <a:latin typeface="+mn-lt"/>
                  <a:ea typeface="+mn-ea"/>
                  <a:cs typeface="Times New Roman" panose="02020603050405020304" pitchFamily="18" charset="0"/>
                </a:rPr>
                <a:t> </a:t>
              </a:r>
              <a:r>
                <a:rPr kumimoji="0" lang="en-US" altLang="ja-JP" sz="1292" b="1" dirty="0">
                  <a:solidFill>
                    <a:schemeClr val="tx1"/>
                  </a:solidFill>
                  <a:latin typeface="+mn-lt"/>
                  <a:ea typeface="+mn-ea"/>
                  <a:cs typeface="Times New Roman" panose="02020603050405020304" pitchFamily="18" charset="0"/>
                </a:rPr>
                <a:t>GUIDE</a:t>
              </a:r>
              <a:endParaRPr kumimoji="0" lang="ja-JP" altLang="en-US" sz="1292" b="1" dirty="0">
                <a:solidFill>
                  <a:schemeClr val="tx1"/>
                </a:solidFill>
                <a:latin typeface="+mn-lt"/>
                <a:ea typeface="+mn-ea"/>
                <a:cs typeface="Times New Roman" panose="02020603050405020304" pitchFamily="18" charset="0"/>
              </a:endParaRPr>
            </a:p>
          </p:txBody>
        </p:sp>
        <p:sp>
          <p:nvSpPr>
            <p:cNvPr id="95" name="正方形/長方形 94"/>
            <p:cNvSpPr/>
            <p:nvPr/>
          </p:nvSpPr>
          <p:spPr>
            <a:xfrm>
              <a:off x="8625408" y="625604"/>
              <a:ext cx="1080120" cy="283116"/>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69" dirty="0">
                  <a:solidFill>
                    <a:schemeClr val="tx1"/>
                  </a:solidFill>
                  <a:latin typeface="+mn-lt"/>
                  <a:ea typeface="+mn-ea"/>
                </a:rPr>
                <a:t>2018.07</a:t>
              </a:r>
              <a:r>
                <a:rPr kumimoji="1" lang="ja-JP" altLang="en-US" sz="969" dirty="0">
                  <a:solidFill>
                    <a:schemeClr val="tx1"/>
                  </a:solidFill>
                  <a:latin typeface="+mn-lt"/>
                  <a:ea typeface="+mn-ea"/>
                </a:rPr>
                <a:t> － </a:t>
              </a:r>
              <a:r>
                <a:rPr kumimoji="1" lang="en-US" altLang="ja-JP" sz="969" dirty="0">
                  <a:solidFill>
                    <a:schemeClr val="tx1"/>
                  </a:solidFill>
                  <a:latin typeface="+mn-lt"/>
                  <a:ea typeface="+mn-ea"/>
                </a:rPr>
                <a:t>2018.09</a:t>
              </a:r>
              <a:endParaRPr kumimoji="1" lang="ja-JP" altLang="en-US" sz="969" dirty="0">
                <a:solidFill>
                  <a:schemeClr val="tx1"/>
                </a:solidFill>
                <a:latin typeface="+mn-lt"/>
                <a:ea typeface="+mn-ea"/>
              </a:endParaRPr>
            </a:p>
          </p:txBody>
        </p:sp>
      </p:grpSp>
      <p:sp>
        <p:nvSpPr>
          <p:cNvPr id="17" name="テキスト ボックス 16">
            <a:extLst>
              <a:ext uri="{FF2B5EF4-FFF2-40B4-BE49-F238E27FC236}">
                <a16:creationId xmlns:a16="http://schemas.microsoft.com/office/drawing/2014/main" id="{C33CAE65-B1F8-4302-AE41-AB09C58DCA62}"/>
              </a:ext>
            </a:extLst>
          </p:cNvPr>
          <p:cNvSpPr txBox="1"/>
          <p:nvPr userDrawn="1"/>
        </p:nvSpPr>
        <p:spPr>
          <a:xfrm>
            <a:off x="4691913" y="3789532"/>
            <a:ext cx="2172134" cy="911853"/>
          </a:xfrm>
          <a:prstGeom prst="rect">
            <a:avLst/>
          </a:prstGeom>
          <a:noFill/>
        </p:spPr>
        <p:txBody>
          <a:bodyPr wrap="none" rtlCol="0" anchor="b">
            <a:spAutoFit/>
          </a:bodyPr>
          <a:lstStyle/>
          <a:p>
            <a:pPr algn="r">
              <a:lnSpc>
                <a:spcPct val="130000"/>
              </a:lnSpc>
            </a:pPr>
            <a:r>
              <a:rPr kumimoji="0" lang="ja-JP" altLang="en-US" sz="4431" b="0" spc="462" baseline="0" dirty="0">
                <a:solidFill>
                  <a:srgbClr val="E50065"/>
                </a:solidFill>
                <a:effectLst>
                  <a:glow rad="127000">
                    <a:schemeClr val="bg1"/>
                  </a:glow>
                </a:effectLst>
                <a:latin typeface="游明朝" panose="02020400000000000000" pitchFamily="18" charset="-128"/>
                <a:ea typeface="游明朝" panose="02020400000000000000" pitchFamily="18" charset="-128"/>
              </a:rPr>
              <a:t>［</a:t>
            </a:r>
            <a:r>
              <a:rPr kumimoji="0" lang="en-US" altLang="ja-JP" sz="4431" b="0" spc="462" baseline="0" dirty="0">
                <a:solidFill>
                  <a:srgbClr val="E50065"/>
                </a:solidFill>
                <a:effectLst>
                  <a:glow rad="127000">
                    <a:schemeClr val="bg1"/>
                  </a:glow>
                </a:effectLst>
                <a:latin typeface="游明朝" panose="02020400000000000000" pitchFamily="18" charset="-128"/>
                <a:ea typeface="游明朝" panose="02020400000000000000" pitchFamily="18" charset="-128"/>
              </a:rPr>
              <a:t>IT</a:t>
            </a:r>
            <a:r>
              <a:rPr kumimoji="0" lang="ja-JP" altLang="en-US" sz="4431" b="0" spc="462" baseline="0" dirty="0">
                <a:solidFill>
                  <a:srgbClr val="E50065"/>
                </a:solidFill>
                <a:effectLst>
                  <a:glow rad="127000">
                    <a:schemeClr val="bg1"/>
                  </a:glow>
                </a:effectLst>
                <a:latin typeface="游明朝" panose="02020400000000000000" pitchFamily="18" charset="-128"/>
                <a:ea typeface="游明朝" panose="02020400000000000000" pitchFamily="18" charset="-128"/>
              </a:rPr>
              <a:t>］</a:t>
            </a:r>
          </a:p>
        </p:txBody>
      </p:sp>
      <p:grpSp>
        <p:nvGrpSpPr>
          <p:cNvPr id="18" name="グループ化 17">
            <a:extLst>
              <a:ext uri="{FF2B5EF4-FFF2-40B4-BE49-F238E27FC236}">
                <a16:creationId xmlns:a16="http://schemas.microsoft.com/office/drawing/2014/main" id="{E25102BD-8183-4B85-8C00-CE866215E1F1}"/>
              </a:ext>
            </a:extLst>
          </p:cNvPr>
          <p:cNvGrpSpPr/>
          <p:nvPr userDrawn="1"/>
        </p:nvGrpSpPr>
        <p:grpSpPr>
          <a:xfrm>
            <a:off x="975356" y="1874997"/>
            <a:ext cx="2264413" cy="3108009"/>
            <a:chOff x="-3324225" y="2100263"/>
            <a:chExt cx="2989262" cy="2486026"/>
          </a:xfrm>
          <a:solidFill>
            <a:schemeClr val="tx1">
              <a:lumMod val="65000"/>
              <a:lumOff val="35000"/>
            </a:schemeClr>
          </a:solidFill>
          <a:effectLst>
            <a:outerShdw blurRad="76200" dist="38100" dir="2700000" algn="tl" rotWithShape="0">
              <a:prstClr val="black">
                <a:alpha val="40000"/>
              </a:prstClr>
            </a:outerShdw>
          </a:effectLst>
        </p:grpSpPr>
        <p:sp>
          <p:nvSpPr>
            <p:cNvPr id="19" name="Freeform 81">
              <a:extLst>
                <a:ext uri="{FF2B5EF4-FFF2-40B4-BE49-F238E27FC236}">
                  <a16:creationId xmlns:a16="http://schemas.microsoft.com/office/drawing/2014/main" id="{7603B4CF-4F79-4305-8100-B58C34C45D7E}"/>
                </a:ext>
              </a:extLst>
            </p:cNvPr>
            <p:cNvSpPr>
              <a:spLocks/>
            </p:cNvSpPr>
            <p:nvPr userDrawn="1"/>
          </p:nvSpPr>
          <p:spPr bwMode="auto">
            <a:xfrm>
              <a:off x="-3324225" y="2100263"/>
              <a:ext cx="2989262" cy="354013"/>
            </a:xfrm>
            <a:custGeom>
              <a:avLst/>
              <a:gdLst>
                <a:gd name="T0" fmla="*/ 1750 w 1883"/>
                <a:gd name="T1" fmla="*/ 223 h 223"/>
                <a:gd name="T2" fmla="*/ 1883 w 1883"/>
                <a:gd name="T3" fmla="*/ 0 h 223"/>
                <a:gd name="T4" fmla="*/ 0 w 1883"/>
                <a:gd name="T5" fmla="*/ 0 h 223"/>
                <a:gd name="T6" fmla="*/ 133 w 1883"/>
                <a:gd name="T7" fmla="*/ 223 h 223"/>
                <a:gd name="T8" fmla="*/ 1750 w 1883"/>
                <a:gd name="T9" fmla="*/ 223 h 223"/>
              </a:gdLst>
              <a:ahLst/>
              <a:cxnLst>
                <a:cxn ang="0">
                  <a:pos x="T0" y="T1"/>
                </a:cxn>
                <a:cxn ang="0">
                  <a:pos x="T2" y="T3"/>
                </a:cxn>
                <a:cxn ang="0">
                  <a:pos x="T4" y="T5"/>
                </a:cxn>
                <a:cxn ang="0">
                  <a:pos x="T6" y="T7"/>
                </a:cxn>
                <a:cxn ang="0">
                  <a:pos x="T8" y="T9"/>
                </a:cxn>
              </a:cxnLst>
              <a:rect l="0" t="0" r="r" b="b"/>
              <a:pathLst>
                <a:path w="1883" h="223">
                  <a:moveTo>
                    <a:pt x="1750" y="223"/>
                  </a:moveTo>
                  <a:lnTo>
                    <a:pt x="1883" y="0"/>
                  </a:lnTo>
                  <a:lnTo>
                    <a:pt x="0" y="0"/>
                  </a:lnTo>
                  <a:lnTo>
                    <a:pt x="133" y="223"/>
                  </a:lnTo>
                  <a:lnTo>
                    <a:pt x="1750" y="223"/>
                  </a:lnTo>
                  <a:close/>
                </a:path>
              </a:pathLst>
            </a:custGeom>
            <a:solidFill>
              <a:srgbClr val="E500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2">
              <a:extLst>
                <a:ext uri="{FF2B5EF4-FFF2-40B4-BE49-F238E27FC236}">
                  <a16:creationId xmlns:a16="http://schemas.microsoft.com/office/drawing/2014/main" id="{4A8E0DA7-2C9B-43A1-AD95-A4AE4A18F93B}"/>
                </a:ext>
              </a:extLst>
            </p:cNvPr>
            <p:cNvSpPr>
              <a:spLocks/>
            </p:cNvSpPr>
            <p:nvPr userDrawn="1"/>
          </p:nvSpPr>
          <p:spPr bwMode="auto">
            <a:xfrm>
              <a:off x="-2898775" y="2811463"/>
              <a:ext cx="2138362" cy="354013"/>
            </a:xfrm>
            <a:custGeom>
              <a:avLst/>
              <a:gdLst>
                <a:gd name="T0" fmla="*/ 1211 w 1347"/>
                <a:gd name="T1" fmla="*/ 223 h 223"/>
                <a:gd name="T2" fmla="*/ 1211 w 1347"/>
                <a:gd name="T3" fmla="*/ 223 h 223"/>
                <a:gd name="T4" fmla="*/ 1347 w 1347"/>
                <a:gd name="T5" fmla="*/ 0 h 223"/>
                <a:gd name="T6" fmla="*/ 0 w 1347"/>
                <a:gd name="T7" fmla="*/ 0 h 223"/>
                <a:gd name="T8" fmla="*/ 135 w 1347"/>
                <a:gd name="T9" fmla="*/ 223 h 223"/>
                <a:gd name="T10" fmla="*/ 1211 w 1347"/>
                <a:gd name="T11" fmla="*/ 223 h 223"/>
              </a:gdLst>
              <a:ahLst/>
              <a:cxnLst>
                <a:cxn ang="0">
                  <a:pos x="T0" y="T1"/>
                </a:cxn>
                <a:cxn ang="0">
                  <a:pos x="T2" y="T3"/>
                </a:cxn>
                <a:cxn ang="0">
                  <a:pos x="T4" y="T5"/>
                </a:cxn>
                <a:cxn ang="0">
                  <a:pos x="T6" y="T7"/>
                </a:cxn>
                <a:cxn ang="0">
                  <a:pos x="T8" y="T9"/>
                </a:cxn>
                <a:cxn ang="0">
                  <a:pos x="T10" y="T11"/>
                </a:cxn>
              </a:cxnLst>
              <a:rect l="0" t="0" r="r" b="b"/>
              <a:pathLst>
                <a:path w="1347" h="223">
                  <a:moveTo>
                    <a:pt x="1211" y="223"/>
                  </a:moveTo>
                  <a:lnTo>
                    <a:pt x="1211" y="223"/>
                  </a:lnTo>
                  <a:lnTo>
                    <a:pt x="1347" y="0"/>
                  </a:lnTo>
                  <a:lnTo>
                    <a:pt x="0" y="0"/>
                  </a:lnTo>
                  <a:lnTo>
                    <a:pt x="135" y="223"/>
                  </a:lnTo>
                  <a:lnTo>
                    <a:pt x="1211" y="223"/>
                  </a:lnTo>
                  <a:close/>
                </a:path>
              </a:pathLst>
            </a:custGeom>
            <a:solidFill>
              <a:srgbClr val="E500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83">
              <a:extLst>
                <a:ext uri="{FF2B5EF4-FFF2-40B4-BE49-F238E27FC236}">
                  <a16:creationId xmlns:a16="http://schemas.microsoft.com/office/drawing/2014/main" id="{B2197A95-9CBA-456F-8F7D-F581DE88B80A}"/>
                </a:ext>
              </a:extLst>
            </p:cNvPr>
            <p:cNvSpPr>
              <a:spLocks/>
            </p:cNvSpPr>
            <p:nvPr userDrawn="1"/>
          </p:nvSpPr>
          <p:spPr bwMode="auto">
            <a:xfrm>
              <a:off x="-2470150" y="3519488"/>
              <a:ext cx="1279525" cy="354013"/>
            </a:xfrm>
            <a:custGeom>
              <a:avLst/>
              <a:gdLst>
                <a:gd name="T0" fmla="*/ 674 w 806"/>
                <a:gd name="T1" fmla="*/ 223 h 223"/>
                <a:gd name="T2" fmla="*/ 806 w 806"/>
                <a:gd name="T3" fmla="*/ 0 h 223"/>
                <a:gd name="T4" fmla="*/ 0 w 806"/>
                <a:gd name="T5" fmla="*/ 0 h 223"/>
                <a:gd name="T6" fmla="*/ 133 w 806"/>
                <a:gd name="T7" fmla="*/ 223 h 223"/>
                <a:gd name="T8" fmla="*/ 674 w 806"/>
                <a:gd name="T9" fmla="*/ 223 h 223"/>
              </a:gdLst>
              <a:ahLst/>
              <a:cxnLst>
                <a:cxn ang="0">
                  <a:pos x="T0" y="T1"/>
                </a:cxn>
                <a:cxn ang="0">
                  <a:pos x="T2" y="T3"/>
                </a:cxn>
                <a:cxn ang="0">
                  <a:pos x="T4" y="T5"/>
                </a:cxn>
                <a:cxn ang="0">
                  <a:pos x="T6" y="T7"/>
                </a:cxn>
                <a:cxn ang="0">
                  <a:pos x="T8" y="T9"/>
                </a:cxn>
              </a:cxnLst>
              <a:rect l="0" t="0" r="r" b="b"/>
              <a:pathLst>
                <a:path w="806" h="223">
                  <a:moveTo>
                    <a:pt x="674" y="223"/>
                  </a:moveTo>
                  <a:lnTo>
                    <a:pt x="806" y="0"/>
                  </a:lnTo>
                  <a:lnTo>
                    <a:pt x="0" y="0"/>
                  </a:lnTo>
                  <a:lnTo>
                    <a:pt x="133" y="223"/>
                  </a:lnTo>
                  <a:lnTo>
                    <a:pt x="674" y="223"/>
                  </a:lnTo>
                  <a:close/>
                </a:path>
              </a:pathLst>
            </a:custGeom>
            <a:solidFill>
              <a:srgbClr val="E500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84">
              <a:extLst>
                <a:ext uri="{FF2B5EF4-FFF2-40B4-BE49-F238E27FC236}">
                  <a16:creationId xmlns:a16="http://schemas.microsoft.com/office/drawing/2014/main" id="{28AA479A-EAE8-4E77-B4C0-ABCD2FD062B5}"/>
                </a:ext>
              </a:extLst>
            </p:cNvPr>
            <p:cNvSpPr>
              <a:spLocks/>
            </p:cNvSpPr>
            <p:nvPr userDrawn="1"/>
          </p:nvSpPr>
          <p:spPr bwMode="auto">
            <a:xfrm>
              <a:off x="-2044700" y="4232276"/>
              <a:ext cx="428625" cy="354013"/>
            </a:xfrm>
            <a:custGeom>
              <a:avLst/>
              <a:gdLst>
                <a:gd name="T0" fmla="*/ 135 w 270"/>
                <a:gd name="T1" fmla="*/ 223 h 223"/>
                <a:gd name="T2" fmla="*/ 270 w 270"/>
                <a:gd name="T3" fmla="*/ 0 h 223"/>
                <a:gd name="T4" fmla="*/ 0 w 270"/>
                <a:gd name="T5" fmla="*/ 0 h 223"/>
                <a:gd name="T6" fmla="*/ 135 w 270"/>
                <a:gd name="T7" fmla="*/ 223 h 223"/>
              </a:gdLst>
              <a:ahLst/>
              <a:cxnLst>
                <a:cxn ang="0">
                  <a:pos x="T0" y="T1"/>
                </a:cxn>
                <a:cxn ang="0">
                  <a:pos x="T2" y="T3"/>
                </a:cxn>
                <a:cxn ang="0">
                  <a:pos x="T4" y="T5"/>
                </a:cxn>
                <a:cxn ang="0">
                  <a:pos x="T6" y="T7"/>
                </a:cxn>
              </a:cxnLst>
              <a:rect l="0" t="0" r="r" b="b"/>
              <a:pathLst>
                <a:path w="270" h="223">
                  <a:moveTo>
                    <a:pt x="135" y="223"/>
                  </a:moveTo>
                  <a:lnTo>
                    <a:pt x="270" y="0"/>
                  </a:lnTo>
                  <a:lnTo>
                    <a:pt x="0" y="0"/>
                  </a:lnTo>
                  <a:lnTo>
                    <a:pt x="135" y="223"/>
                  </a:lnTo>
                  <a:close/>
                </a:path>
              </a:pathLst>
            </a:custGeom>
            <a:solidFill>
              <a:srgbClr val="E500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85">
              <a:extLst>
                <a:ext uri="{FF2B5EF4-FFF2-40B4-BE49-F238E27FC236}">
                  <a16:creationId xmlns:a16="http://schemas.microsoft.com/office/drawing/2014/main" id="{3367DC97-5EFB-49A7-913C-5555B117CA0D}"/>
                </a:ext>
              </a:extLst>
            </p:cNvPr>
            <p:cNvSpPr>
              <a:spLocks/>
            </p:cNvSpPr>
            <p:nvPr userDrawn="1"/>
          </p:nvSpPr>
          <p:spPr bwMode="auto">
            <a:xfrm>
              <a:off x="-2259013" y="3873501"/>
              <a:ext cx="642937" cy="358775"/>
            </a:xfrm>
            <a:custGeom>
              <a:avLst/>
              <a:gdLst>
                <a:gd name="T0" fmla="*/ 0 w 405"/>
                <a:gd name="T1" fmla="*/ 0 h 226"/>
                <a:gd name="T2" fmla="*/ 135 w 405"/>
                <a:gd name="T3" fmla="*/ 226 h 226"/>
                <a:gd name="T4" fmla="*/ 405 w 405"/>
                <a:gd name="T5" fmla="*/ 226 h 226"/>
                <a:gd name="T6" fmla="*/ 263 w 405"/>
                <a:gd name="T7" fmla="*/ 0 h 226"/>
                <a:gd name="T8" fmla="*/ 0 w 405"/>
                <a:gd name="T9" fmla="*/ 0 h 226"/>
              </a:gdLst>
              <a:ahLst/>
              <a:cxnLst>
                <a:cxn ang="0">
                  <a:pos x="T0" y="T1"/>
                </a:cxn>
                <a:cxn ang="0">
                  <a:pos x="T2" y="T3"/>
                </a:cxn>
                <a:cxn ang="0">
                  <a:pos x="T4" y="T5"/>
                </a:cxn>
                <a:cxn ang="0">
                  <a:pos x="T6" y="T7"/>
                </a:cxn>
                <a:cxn ang="0">
                  <a:pos x="T8" y="T9"/>
                </a:cxn>
              </a:cxnLst>
              <a:rect l="0" t="0" r="r" b="b"/>
              <a:pathLst>
                <a:path w="405" h="226">
                  <a:moveTo>
                    <a:pt x="0" y="0"/>
                  </a:moveTo>
                  <a:lnTo>
                    <a:pt x="135" y="226"/>
                  </a:lnTo>
                  <a:lnTo>
                    <a:pt x="405" y="226"/>
                  </a:lnTo>
                  <a:lnTo>
                    <a:pt x="263" y="0"/>
                  </a:lnTo>
                  <a:lnTo>
                    <a:pt x="0" y="0"/>
                  </a:lnTo>
                  <a:close/>
                </a:path>
              </a:pathLst>
            </a:custGeom>
            <a:solidFill>
              <a:srgbClr val="6800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86">
              <a:extLst>
                <a:ext uri="{FF2B5EF4-FFF2-40B4-BE49-F238E27FC236}">
                  <a16:creationId xmlns:a16="http://schemas.microsoft.com/office/drawing/2014/main" id="{D2962B75-8047-47F2-972F-56457FD2082E}"/>
                </a:ext>
              </a:extLst>
            </p:cNvPr>
            <p:cNvSpPr>
              <a:spLocks/>
            </p:cNvSpPr>
            <p:nvPr userDrawn="1"/>
          </p:nvSpPr>
          <p:spPr bwMode="auto">
            <a:xfrm>
              <a:off x="-2684463" y="3165476"/>
              <a:ext cx="1493837" cy="354013"/>
            </a:xfrm>
            <a:custGeom>
              <a:avLst/>
              <a:gdLst>
                <a:gd name="T0" fmla="*/ 0 w 941"/>
                <a:gd name="T1" fmla="*/ 0 h 223"/>
                <a:gd name="T2" fmla="*/ 403 w 941"/>
                <a:gd name="T3" fmla="*/ 223 h 223"/>
                <a:gd name="T4" fmla="*/ 941 w 941"/>
                <a:gd name="T5" fmla="*/ 223 h 223"/>
                <a:gd name="T6" fmla="*/ 541 w 941"/>
                <a:gd name="T7" fmla="*/ 0 h 223"/>
                <a:gd name="T8" fmla="*/ 0 w 941"/>
                <a:gd name="T9" fmla="*/ 0 h 223"/>
              </a:gdLst>
              <a:ahLst/>
              <a:cxnLst>
                <a:cxn ang="0">
                  <a:pos x="T0" y="T1"/>
                </a:cxn>
                <a:cxn ang="0">
                  <a:pos x="T2" y="T3"/>
                </a:cxn>
                <a:cxn ang="0">
                  <a:pos x="T4" y="T5"/>
                </a:cxn>
                <a:cxn ang="0">
                  <a:pos x="T6" y="T7"/>
                </a:cxn>
                <a:cxn ang="0">
                  <a:pos x="T8" y="T9"/>
                </a:cxn>
              </a:cxnLst>
              <a:rect l="0" t="0" r="r" b="b"/>
              <a:pathLst>
                <a:path w="941" h="223">
                  <a:moveTo>
                    <a:pt x="0" y="0"/>
                  </a:moveTo>
                  <a:lnTo>
                    <a:pt x="403" y="223"/>
                  </a:lnTo>
                  <a:lnTo>
                    <a:pt x="941" y="223"/>
                  </a:lnTo>
                  <a:lnTo>
                    <a:pt x="541" y="0"/>
                  </a:lnTo>
                  <a:lnTo>
                    <a:pt x="0" y="0"/>
                  </a:lnTo>
                  <a:close/>
                </a:path>
              </a:pathLst>
            </a:custGeom>
            <a:solidFill>
              <a:srgbClr val="6800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87">
              <a:extLst>
                <a:ext uri="{FF2B5EF4-FFF2-40B4-BE49-F238E27FC236}">
                  <a16:creationId xmlns:a16="http://schemas.microsoft.com/office/drawing/2014/main" id="{656020D3-92A3-463E-AC5E-8A061104C407}"/>
                </a:ext>
              </a:extLst>
            </p:cNvPr>
            <p:cNvSpPr>
              <a:spLocks/>
            </p:cNvSpPr>
            <p:nvPr userDrawn="1"/>
          </p:nvSpPr>
          <p:spPr bwMode="auto">
            <a:xfrm>
              <a:off x="-3113088" y="2454276"/>
              <a:ext cx="2352675" cy="357188"/>
            </a:xfrm>
            <a:custGeom>
              <a:avLst/>
              <a:gdLst>
                <a:gd name="T0" fmla="*/ 0 w 1482"/>
                <a:gd name="T1" fmla="*/ 0 h 225"/>
                <a:gd name="T2" fmla="*/ 673 w 1482"/>
                <a:gd name="T3" fmla="*/ 225 h 225"/>
                <a:gd name="T4" fmla="*/ 1482 w 1482"/>
                <a:gd name="T5" fmla="*/ 225 h 225"/>
                <a:gd name="T6" fmla="*/ 811 w 1482"/>
                <a:gd name="T7" fmla="*/ 0 h 225"/>
                <a:gd name="T8" fmla="*/ 0 w 1482"/>
                <a:gd name="T9" fmla="*/ 0 h 225"/>
              </a:gdLst>
              <a:ahLst/>
              <a:cxnLst>
                <a:cxn ang="0">
                  <a:pos x="T0" y="T1"/>
                </a:cxn>
                <a:cxn ang="0">
                  <a:pos x="T2" y="T3"/>
                </a:cxn>
                <a:cxn ang="0">
                  <a:pos x="T4" y="T5"/>
                </a:cxn>
                <a:cxn ang="0">
                  <a:pos x="T6" y="T7"/>
                </a:cxn>
                <a:cxn ang="0">
                  <a:pos x="T8" y="T9"/>
                </a:cxn>
              </a:cxnLst>
              <a:rect l="0" t="0" r="r" b="b"/>
              <a:pathLst>
                <a:path w="1482" h="225">
                  <a:moveTo>
                    <a:pt x="0" y="0"/>
                  </a:moveTo>
                  <a:lnTo>
                    <a:pt x="673" y="225"/>
                  </a:lnTo>
                  <a:lnTo>
                    <a:pt x="1482" y="225"/>
                  </a:lnTo>
                  <a:lnTo>
                    <a:pt x="811" y="0"/>
                  </a:lnTo>
                  <a:lnTo>
                    <a:pt x="0" y="0"/>
                  </a:lnTo>
                  <a:close/>
                </a:path>
              </a:pathLst>
            </a:custGeom>
            <a:solidFill>
              <a:srgbClr val="6800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Tree>
    <p:extLst>
      <p:ext uri="{BB962C8B-B14F-4D97-AF65-F5344CB8AC3E}">
        <p14:creationId xmlns:p14="http://schemas.microsoft.com/office/powerpoint/2010/main" val="467017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pic>
        <p:nvPicPr>
          <p:cNvPr id="4" name="コンテンツ プレースホルダー 4">
            <a:extLst>
              <a:ext uri="{FF2B5EF4-FFF2-40B4-BE49-F238E27FC236}">
                <a16:creationId xmlns:a16="http://schemas.microsoft.com/office/drawing/2014/main" id="{0E20D627-ADC6-4422-8264-A299211BC44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9144000" cy="71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図 6">
            <a:extLst>
              <a:ext uri="{FF2B5EF4-FFF2-40B4-BE49-F238E27FC236}">
                <a16:creationId xmlns:a16="http://schemas.microsoft.com/office/drawing/2014/main" id="{5E8B16DD-C26F-494F-BE61-C9347604BE8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288" y="6567488"/>
            <a:ext cx="91440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6" name="日付プレースホルダー 8">
            <a:extLst>
              <a:ext uri="{FF2B5EF4-FFF2-40B4-BE49-F238E27FC236}">
                <a16:creationId xmlns:a16="http://schemas.microsoft.com/office/drawing/2014/main" id="{84417406-F4E1-4C5D-A4D5-BCAF37D9F366}"/>
              </a:ext>
            </a:extLst>
          </p:cNvPr>
          <p:cNvSpPr>
            <a:spLocks noGrp="1"/>
          </p:cNvSpPr>
          <p:nvPr>
            <p:ph type="dt" sz="half" idx="10"/>
          </p:nvPr>
        </p:nvSpPr>
        <p:spPr>
          <a:xfrm>
            <a:off x="1476375" y="5724525"/>
            <a:ext cx="2133600" cy="365125"/>
          </a:xfrm>
          <a:prstGeom prst="rect">
            <a:avLst/>
          </a:prstGeom>
        </p:spPr>
        <p:txBody>
          <a:bodyPr/>
          <a:lstStyle>
            <a:lvl1pPr>
              <a:defRPr/>
            </a:lvl1pPr>
          </a:lstStyle>
          <a:p>
            <a:pPr>
              <a:defRPr/>
            </a:pPr>
            <a:endParaRPr lang="ja-JP" altLang="en-US"/>
          </a:p>
        </p:txBody>
      </p:sp>
      <p:sp>
        <p:nvSpPr>
          <p:cNvPr id="7" name="フッター プレースホルダー 9">
            <a:extLst>
              <a:ext uri="{FF2B5EF4-FFF2-40B4-BE49-F238E27FC236}">
                <a16:creationId xmlns:a16="http://schemas.microsoft.com/office/drawing/2014/main" id="{F12769F7-881A-4987-BFB0-A1D711610DF6}"/>
              </a:ext>
            </a:extLst>
          </p:cNvPr>
          <p:cNvSpPr>
            <a:spLocks noGrp="1"/>
          </p:cNvSpPr>
          <p:nvPr>
            <p:ph type="ftr" sz="quarter" idx="11"/>
          </p:nvPr>
        </p:nvSpPr>
        <p:spPr/>
        <p:txBody>
          <a:bodyPr/>
          <a:lstStyle>
            <a:lvl1pPr>
              <a:defRPr/>
            </a:lvl1pPr>
          </a:lstStyle>
          <a:p>
            <a:pPr>
              <a:defRPr/>
            </a:pPr>
            <a:endParaRPr lang="ja-JP" altLang="en-US"/>
          </a:p>
        </p:txBody>
      </p:sp>
      <p:sp>
        <p:nvSpPr>
          <p:cNvPr id="8" name="スライド番号プレースホルダー 10">
            <a:extLst>
              <a:ext uri="{FF2B5EF4-FFF2-40B4-BE49-F238E27FC236}">
                <a16:creationId xmlns:a16="http://schemas.microsoft.com/office/drawing/2014/main" id="{B774F313-358D-4F82-A9C6-FED0C0666B1A}"/>
              </a:ext>
            </a:extLst>
          </p:cNvPr>
          <p:cNvSpPr>
            <a:spLocks noGrp="1"/>
          </p:cNvSpPr>
          <p:nvPr>
            <p:ph type="sldNum" sz="quarter" idx="12"/>
          </p:nvPr>
        </p:nvSpPr>
        <p:spPr>
          <a:xfrm>
            <a:off x="0" y="6597650"/>
            <a:ext cx="395288" cy="265113"/>
          </a:xfrm>
        </p:spPr>
        <p:txBody>
          <a:bodyPr/>
          <a:lstStyle>
            <a:lvl1pPr>
              <a:defRPr dirty="0"/>
            </a:lvl1pPr>
          </a:lstStyle>
          <a:p>
            <a:pPr>
              <a:defRPr/>
            </a:pPr>
            <a:r>
              <a:rPr lang="en-US" altLang="ja-JP"/>
              <a:t>1</a:t>
            </a:r>
            <a:endParaRPr lang="ja-JP" altLang="en-US"/>
          </a:p>
        </p:txBody>
      </p:sp>
      <p:sp>
        <p:nvSpPr>
          <p:cNvPr id="9" name="正方形/長方形 8">
            <a:extLst>
              <a:ext uri="{FF2B5EF4-FFF2-40B4-BE49-F238E27FC236}">
                <a16:creationId xmlns:a16="http://schemas.microsoft.com/office/drawing/2014/main" id="{D22161D8-0A58-422C-8A95-A6BD62607350}"/>
              </a:ext>
            </a:extLst>
          </p:cNvPr>
          <p:cNvSpPr/>
          <p:nvPr userDrawn="1"/>
        </p:nvSpPr>
        <p:spPr>
          <a:xfrm>
            <a:off x="7812360" y="116632"/>
            <a:ext cx="1080120"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80176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4" name="コンテンツ プレースホルダー 4">
            <a:extLst>
              <a:ext uri="{FF2B5EF4-FFF2-40B4-BE49-F238E27FC236}">
                <a16:creationId xmlns:a16="http://schemas.microsoft.com/office/drawing/2014/main" id="{E25DF4BB-8A12-43E2-B931-1082BFBF9AD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9144000" cy="71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図 6">
            <a:extLst>
              <a:ext uri="{FF2B5EF4-FFF2-40B4-BE49-F238E27FC236}">
                <a16:creationId xmlns:a16="http://schemas.microsoft.com/office/drawing/2014/main" id="{E3516D29-A073-48A6-9B0D-C4447417A2C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97650"/>
            <a:ext cx="91440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日付プレースホルダー 3">
            <a:extLst>
              <a:ext uri="{FF2B5EF4-FFF2-40B4-BE49-F238E27FC236}">
                <a16:creationId xmlns:a16="http://schemas.microsoft.com/office/drawing/2014/main" id="{984D8086-A50A-4CE7-BCD5-E1C6DFCB63B1}"/>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ja-JP" altLang="en-US"/>
          </a:p>
        </p:txBody>
      </p:sp>
      <p:sp>
        <p:nvSpPr>
          <p:cNvPr id="7" name="フッター プレースホルダー 4">
            <a:extLst>
              <a:ext uri="{FF2B5EF4-FFF2-40B4-BE49-F238E27FC236}">
                <a16:creationId xmlns:a16="http://schemas.microsoft.com/office/drawing/2014/main" id="{52EB336A-03C5-4D5A-BF30-D49FBF4DEFEC}"/>
              </a:ext>
            </a:extLst>
          </p:cNvPr>
          <p:cNvSpPr>
            <a:spLocks noGrp="1"/>
          </p:cNvSpPr>
          <p:nvPr>
            <p:ph type="ftr" sz="quarter" idx="11"/>
          </p:nvPr>
        </p:nvSpPr>
        <p:spPr/>
        <p:txBody>
          <a:bodyPr/>
          <a:lstStyle>
            <a:lvl1pPr>
              <a:defRPr/>
            </a:lvl1pPr>
          </a:lstStyle>
          <a:p>
            <a:pPr>
              <a:defRPr/>
            </a:pPr>
            <a:endParaRPr lang="ja-JP" altLang="en-US"/>
          </a:p>
        </p:txBody>
      </p:sp>
      <p:sp>
        <p:nvSpPr>
          <p:cNvPr id="8" name="スライド番号プレースホルダー 5">
            <a:extLst>
              <a:ext uri="{FF2B5EF4-FFF2-40B4-BE49-F238E27FC236}">
                <a16:creationId xmlns:a16="http://schemas.microsoft.com/office/drawing/2014/main" id="{0324380E-25F1-4360-A6CB-83FE5BB16B38}"/>
              </a:ext>
            </a:extLst>
          </p:cNvPr>
          <p:cNvSpPr>
            <a:spLocks noGrp="1"/>
          </p:cNvSpPr>
          <p:nvPr>
            <p:ph type="sldNum" sz="quarter" idx="12"/>
          </p:nvPr>
        </p:nvSpPr>
        <p:spPr>
          <a:xfrm>
            <a:off x="0" y="6540500"/>
            <a:ext cx="457200" cy="365125"/>
          </a:xfrm>
        </p:spPr>
        <p:txBody>
          <a:bodyPr/>
          <a:lstStyle>
            <a:lvl1pPr>
              <a:defRPr/>
            </a:lvl1pPr>
          </a:lstStyle>
          <a:p>
            <a:pPr>
              <a:defRPr/>
            </a:pPr>
            <a:fld id="{17280BB7-158C-4F63-B692-C32D730361AB}" type="slidenum">
              <a:rPr lang="ja-JP" altLang="en-US"/>
              <a:pPr>
                <a:defRPr/>
              </a:pPr>
              <a:t>‹#›</a:t>
            </a:fld>
            <a:endParaRPr lang="ja-JP" altLang="en-US"/>
          </a:p>
        </p:txBody>
      </p:sp>
    </p:spTree>
    <p:extLst>
      <p:ext uri="{BB962C8B-B14F-4D97-AF65-F5344CB8AC3E}">
        <p14:creationId xmlns:p14="http://schemas.microsoft.com/office/powerpoint/2010/main" val="2283341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7357E256-5293-4195-959A-B8F39C4B7384}"/>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ja-JP" altLang="en-US"/>
          </a:p>
        </p:txBody>
      </p:sp>
      <p:sp>
        <p:nvSpPr>
          <p:cNvPr id="6" name="フッター プレースホルダー 4">
            <a:extLst>
              <a:ext uri="{FF2B5EF4-FFF2-40B4-BE49-F238E27FC236}">
                <a16:creationId xmlns:a16="http://schemas.microsoft.com/office/drawing/2014/main" id="{F94D8A5D-1036-4D55-9EBE-BD9C6A023565}"/>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06CEF6B6-CE2B-4D50-BA1A-0092DA38165A}"/>
              </a:ext>
            </a:extLst>
          </p:cNvPr>
          <p:cNvSpPr>
            <a:spLocks noGrp="1"/>
          </p:cNvSpPr>
          <p:nvPr>
            <p:ph type="sldNum" sz="quarter" idx="12"/>
          </p:nvPr>
        </p:nvSpPr>
        <p:spPr/>
        <p:txBody>
          <a:bodyPr/>
          <a:lstStyle>
            <a:lvl1pPr>
              <a:defRPr/>
            </a:lvl1pPr>
          </a:lstStyle>
          <a:p>
            <a:pPr>
              <a:defRPr/>
            </a:pPr>
            <a:fld id="{A5CDCC12-4C28-42B1-8DEC-08A566F01501}" type="slidenum">
              <a:rPr lang="ja-JP" altLang="en-US"/>
              <a:pPr>
                <a:defRPr/>
              </a:pPr>
              <a:t>‹#›</a:t>
            </a:fld>
            <a:endParaRPr lang="ja-JP" altLang="en-US"/>
          </a:p>
        </p:txBody>
      </p:sp>
    </p:spTree>
    <p:extLst>
      <p:ext uri="{BB962C8B-B14F-4D97-AF65-F5344CB8AC3E}">
        <p14:creationId xmlns:p14="http://schemas.microsoft.com/office/powerpoint/2010/main" val="556841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a16="http://schemas.microsoft.com/office/drawing/2014/main" id="{0DA3A369-B7C9-46AB-AA7C-7CAC72040DD6}"/>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ja-JP" altLang="en-US"/>
          </a:p>
        </p:txBody>
      </p:sp>
      <p:sp>
        <p:nvSpPr>
          <p:cNvPr id="8" name="フッター プレースホルダー 4">
            <a:extLst>
              <a:ext uri="{FF2B5EF4-FFF2-40B4-BE49-F238E27FC236}">
                <a16:creationId xmlns:a16="http://schemas.microsoft.com/office/drawing/2014/main" id="{F1B67A9B-CC6E-454E-A60A-AAE6D9B084E6}"/>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a:extLst>
              <a:ext uri="{FF2B5EF4-FFF2-40B4-BE49-F238E27FC236}">
                <a16:creationId xmlns:a16="http://schemas.microsoft.com/office/drawing/2014/main" id="{744EB2C4-7B5C-4EE8-AE0E-D5C166CC1E21}"/>
              </a:ext>
            </a:extLst>
          </p:cNvPr>
          <p:cNvSpPr>
            <a:spLocks noGrp="1"/>
          </p:cNvSpPr>
          <p:nvPr>
            <p:ph type="sldNum" sz="quarter" idx="12"/>
          </p:nvPr>
        </p:nvSpPr>
        <p:spPr/>
        <p:txBody>
          <a:bodyPr/>
          <a:lstStyle>
            <a:lvl1pPr>
              <a:defRPr/>
            </a:lvl1pPr>
          </a:lstStyle>
          <a:p>
            <a:pPr>
              <a:defRPr/>
            </a:pPr>
            <a:fld id="{C97376C3-689D-430C-881B-6C24874318E2}" type="slidenum">
              <a:rPr lang="ja-JP" altLang="en-US"/>
              <a:pPr>
                <a:defRPr/>
              </a:pPr>
              <a:t>‹#›</a:t>
            </a:fld>
            <a:endParaRPr lang="ja-JP" altLang="en-US"/>
          </a:p>
        </p:txBody>
      </p:sp>
    </p:spTree>
    <p:extLst>
      <p:ext uri="{BB962C8B-B14F-4D97-AF65-F5344CB8AC3E}">
        <p14:creationId xmlns:p14="http://schemas.microsoft.com/office/powerpoint/2010/main" val="3494638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a:extLst>
              <a:ext uri="{FF2B5EF4-FFF2-40B4-BE49-F238E27FC236}">
                <a16:creationId xmlns:a16="http://schemas.microsoft.com/office/drawing/2014/main" id="{52225EA5-0697-4FAB-AF3A-397804BFCD69}"/>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ja-JP" altLang="en-US"/>
          </a:p>
        </p:txBody>
      </p:sp>
      <p:sp>
        <p:nvSpPr>
          <p:cNvPr id="4" name="フッター プレースホルダー 4">
            <a:extLst>
              <a:ext uri="{FF2B5EF4-FFF2-40B4-BE49-F238E27FC236}">
                <a16:creationId xmlns:a16="http://schemas.microsoft.com/office/drawing/2014/main" id="{DC20F8C0-0DAD-46E5-8882-9CB131C25A89}"/>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a:extLst>
              <a:ext uri="{FF2B5EF4-FFF2-40B4-BE49-F238E27FC236}">
                <a16:creationId xmlns:a16="http://schemas.microsoft.com/office/drawing/2014/main" id="{75ED8CE7-71E6-4B75-A43F-F0E1F31A4E66}"/>
              </a:ext>
            </a:extLst>
          </p:cNvPr>
          <p:cNvSpPr>
            <a:spLocks noGrp="1"/>
          </p:cNvSpPr>
          <p:nvPr>
            <p:ph type="sldNum" sz="quarter" idx="12"/>
          </p:nvPr>
        </p:nvSpPr>
        <p:spPr/>
        <p:txBody>
          <a:bodyPr/>
          <a:lstStyle>
            <a:lvl1pPr>
              <a:defRPr/>
            </a:lvl1pPr>
          </a:lstStyle>
          <a:p>
            <a:pPr>
              <a:defRPr/>
            </a:pPr>
            <a:fld id="{5D571B26-9387-46EC-95DD-F56DD75F7B73}" type="slidenum">
              <a:rPr lang="ja-JP" altLang="en-US"/>
              <a:pPr>
                <a:defRPr/>
              </a:pPr>
              <a:t>‹#›</a:t>
            </a:fld>
            <a:endParaRPr lang="ja-JP" altLang="en-US"/>
          </a:p>
        </p:txBody>
      </p:sp>
    </p:spTree>
    <p:extLst>
      <p:ext uri="{BB962C8B-B14F-4D97-AF65-F5344CB8AC3E}">
        <p14:creationId xmlns:p14="http://schemas.microsoft.com/office/powerpoint/2010/main" val="732477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7FC0BD14-2FCC-478A-A537-2BEAD646E7AD}"/>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ja-JP" altLang="en-US"/>
          </a:p>
        </p:txBody>
      </p:sp>
      <p:sp>
        <p:nvSpPr>
          <p:cNvPr id="3" name="フッター プレースホルダー 4">
            <a:extLst>
              <a:ext uri="{FF2B5EF4-FFF2-40B4-BE49-F238E27FC236}">
                <a16:creationId xmlns:a16="http://schemas.microsoft.com/office/drawing/2014/main" id="{73ACF0CF-A20F-4F14-934A-E109A5BAE056}"/>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a:extLst>
              <a:ext uri="{FF2B5EF4-FFF2-40B4-BE49-F238E27FC236}">
                <a16:creationId xmlns:a16="http://schemas.microsoft.com/office/drawing/2014/main" id="{A05A64D1-A6B8-46BF-A2A6-E681806A6F22}"/>
              </a:ext>
            </a:extLst>
          </p:cNvPr>
          <p:cNvSpPr>
            <a:spLocks noGrp="1"/>
          </p:cNvSpPr>
          <p:nvPr>
            <p:ph type="sldNum" sz="quarter" idx="12"/>
          </p:nvPr>
        </p:nvSpPr>
        <p:spPr/>
        <p:txBody>
          <a:bodyPr/>
          <a:lstStyle>
            <a:lvl1pPr>
              <a:defRPr/>
            </a:lvl1pPr>
          </a:lstStyle>
          <a:p>
            <a:pPr>
              <a:defRPr/>
            </a:pPr>
            <a:fld id="{393EF59E-858A-485F-B1DA-3FF812A7C3A0}" type="slidenum">
              <a:rPr lang="ja-JP" altLang="en-US"/>
              <a:pPr>
                <a:defRPr/>
              </a:pPr>
              <a:t>‹#›</a:t>
            </a:fld>
            <a:endParaRPr lang="ja-JP" altLang="en-US"/>
          </a:p>
        </p:txBody>
      </p:sp>
    </p:spTree>
    <p:extLst>
      <p:ext uri="{BB962C8B-B14F-4D97-AF65-F5344CB8AC3E}">
        <p14:creationId xmlns:p14="http://schemas.microsoft.com/office/powerpoint/2010/main" val="3450260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B16CFA49-49D5-4AA0-9D37-61EDDF0C4CC7}"/>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ja-JP" altLang="en-US"/>
          </a:p>
        </p:txBody>
      </p:sp>
      <p:sp>
        <p:nvSpPr>
          <p:cNvPr id="6" name="フッター プレースホルダー 4">
            <a:extLst>
              <a:ext uri="{FF2B5EF4-FFF2-40B4-BE49-F238E27FC236}">
                <a16:creationId xmlns:a16="http://schemas.microsoft.com/office/drawing/2014/main" id="{BBCB397E-A066-4687-B9A6-B4C539960859}"/>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88AC1DFE-607B-447C-9766-1E4BF9230E33}"/>
              </a:ext>
            </a:extLst>
          </p:cNvPr>
          <p:cNvSpPr>
            <a:spLocks noGrp="1"/>
          </p:cNvSpPr>
          <p:nvPr>
            <p:ph type="sldNum" sz="quarter" idx="12"/>
          </p:nvPr>
        </p:nvSpPr>
        <p:spPr/>
        <p:txBody>
          <a:bodyPr/>
          <a:lstStyle>
            <a:lvl1pPr>
              <a:defRPr/>
            </a:lvl1pPr>
          </a:lstStyle>
          <a:p>
            <a:pPr>
              <a:defRPr/>
            </a:pPr>
            <a:fld id="{D5AB1735-C360-4962-A18B-B3D2F5D98805}" type="slidenum">
              <a:rPr lang="ja-JP" altLang="en-US"/>
              <a:pPr>
                <a:defRPr/>
              </a:pPr>
              <a:t>‹#›</a:t>
            </a:fld>
            <a:endParaRPr lang="ja-JP" altLang="en-US"/>
          </a:p>
        </p:txBody>
      </p:sp>
    </p:spTree>
    <p:extLst>
      <p:ext uri="{BB962C8B-B14F-4D97-AF65-F5344CB8AC3E}">
        <p14:creationId xmlns:p14="http://schemas.microsoft.com/office/powerpoint/2010/main" val="2870851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9BEE7EE9-015C-4189-B28D-A91CE7B2876F}"/>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ja-JP" altLang="en-US"/>
          </a:p>
        </p:txBody>
      </p:sp>
      <p:sp>
        <p:nvSpPr>
          <p:cNvPr id="6" name="フッター プレースホルダー 4">
            <a:extLst>
              <a:ext uri="{FF2B5EF4-FFF2-40B4-BE49-F238E27FC236}">
                <a16:creationId xmlns:a16="http://schemas.microsoft.com/office/drawing/2014/main" id="{291FE97D-059D-49A5-8492-54BC6560FBC7}"/>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324C6ADB-2938-467E-9BAC-1DF7455CBC43}"/>
              </a:ext>
            </a:extLst>
          </p:cNvPr>
          <p:cNvSpPr>
            <a:spLocks noGrp="1"/>
          </p:cNvSpPr>
          <p:nvPr>
            <p:ph type="sldNum" sz="quarter" idx="12"/>
          </p:nvPr>
        </p:nvSpPr>
        <p:spPr/>
        <p:txBody>
          <a:bodyPr/>
          <a:lstStyle>
            <a:lvl1pPr>
              <a:defRPr/>
            </a:lvl1pPr>
          </a:lstStyle>
          <a:p>
            <a:pPr>
              <a:defRPr/>
            </a:pPr>
            <a:fld id="{0E1577B4-D014-4515-A974-59AE68853EB7}" type="slidenum">
              <a:rPr lang="ja-JP" altLang="en-US"/>
              <a:pPr>
                <a:defRPr/>
              </a:pPr>
              <a:t>‹#›</a:t>
            </a:fld>
            <a:endParaRPr lang="ja-JP" altLang="en-US"/>
          </a:p>
        </p:txBody>
      </p:sp>
    </p:spTree>
    <p:extLst>
      <p:ext uri="{BB962C8B-B14F-4D97-AF65-F5344CB8AC3E}">
        <p14:creationId xmlns:p14="http://schemas.microsoft.com/office/powerpoint/2010/main" val="3104850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a:extLst>
              <a:ext uri="{FF2B5EF4-FFF2-40B4-BE49-F238E27FC236}">
                <a16:creationId xmlns:a16="http://schemas.microsoft.com/office/drawing/2014/main" id="{D436FA7C-2F9F-41F2-A15F-5DD5E2E27D29}"/>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a:extLst>
              <a:ext uri="{FF2B5EF4-FFF2-40B4-BE49-F238E27FC236}">
                <a16:creationId xmlns:a16="http://schemas.microsoft.com/office/drawing/2014/main" id="{07D37A58-9230-4FFB-AD3C-DFBA710CD6D1}"/>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フッター プレースホルダー 4">
            <a:extLst>
              <a:ext uri="{FF2B5EF4-FFF2-40B4-BE49-F238E27FC236}">
                <a16:creationId xmlns:a16="http://schemas.microsoft.com/office/drawing/2014/main" id="{6B3EAF2F-2ECD-4663-A016-29C7260CE38E}"/>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856DE43A-032F-417E-9DEB-28E015539B65}"/>
              </a:ext>
            </a:extLst>
          </p:cNvPr>
          <p:cNvSpPr>
            <a:spLocks noGrp="1"/>
          </p:cNvSpPr>
          <p:nvPr>
            <p:ph type="sldNum" sz="quarter" idx="4"/>
          </p:nvPr>
        </p:nvSpPr>
        <p:spPr>
          <a:xfrm>
            <a:off x="0" y="6469063"/>
            <a:ext cx="457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dirty="0">
                <a:solidFill>
                  <a:schemeClr val="bg1"/>
                </a:solidFill>
                <a:latin typeface="Calibri" charset="0"/>
                <a:ea typeface="ＭＳ Ｐゴシック" charset="-128"/>
              </a:defRPr>
            </a:lvl1pPr>
          </a:lstStyle>
          <a:p>
            <a:pPr>
              <a:defRPr/>
            </a:pPr>
            <a:r>
              <a:rPr lang="en-US" altLang="ja-JP"/>
              <a:t>1</a:t>
            </a:r>
            <a:endParaRPr lang="ja-JP" altLang="en-US"/>
          </a:p>
        </p:txBody>
      </p:sp>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jpe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8.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mailto:active-ad@nikkeibp.co.jp"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http://adweb.nikkeibp.co.jp/adweb/wad/act.html"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a:xfrm>
            <a:off x="251520" y="6087757"/>
            <a:ext cx="1080745" cy="205890"/>
          </a:xfrm>
          <a:prstGeom prst="rect">
            <a:avLst/>
          </a:prstGeom>
        </p:spPr>
        <p:txBody>
          <a:bodyPr wrap="none">
            <a:spAutoFit/>
          </a:bodyPr>
          <a:lstStyle/>
          <a:p>
            <a:r>
              <a:rPr kumimoji="0" lang="zh-TW" altLang="en-US" sz="738" dirty="0">
                <a:latin typeface="+mn-ea"/>
              </a:rPr>
              <a:t>最終更新日：</a:t>
            </a:r>
            <a:r>
              <a:rPr kumimoji="0" lang="en-US" altLang="ja-JP" sz="738" dirty="0">
                <a:latin typeface="+mn-ea"/>
              </a:rPr>
              <a:t>2018.11.1</a:t>
            </a:r>
            <a:endParaRPr kumimoji="0" lang="en-US" altLang="zh-TW" sz="738" dirty="0">
              <a:latin typeface="+mn-ea"/>
            </a:endParaRPr>
          </a:p>
        </p:txBody>
      </p:sp>
    </p:spTree>
    <p:extLst>
      <p:ext uri="{BB962C8B-B14F-4D97-AF65-F5344CB8AC3E}">
        <p14:creationId xmlns:p14="http://schemas.microsoft.com/office/powerpoint/2010/main" val="1398085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E625FB40-FED6-46E6-8EF3-3CABF433977C}"/>
              </a:ext>
            </a:extLst>
          </p:cNvPr>
          <p:cNvSpPr txBox="1"/>
          <p:nvPr/>
        </p:nvSpPr>
        <p:spPr>
          <a:xfrm>
            <a:off x="522288" y="188913"/>
            <a:ext cx="6042039" cy="523220"/>
          </a:xfrm>
          <a:prstGeom prst="rect">
            <a:avLst/>
          </a:prstGeom>
          <a:noFill/>
        </p:spPr>
        <p:txBody>
          <a:bodyPr wrap="none">
            <a:spAutoFit/>
          </a:bodyPr>
          <a:lstStyle>
            <a:defPPr>
              <a:defRPr lang="ja-JP"/>
            </a:defPPr>
            <a:lvl1pPr>
              <a:defRPr sz="3200" b="1">
                <a:solidFill>
                  <a:schemeClr val="bg2">
                    <a:lumMod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fontAlgn="auto">
              <a:spcBef>
                <a:spcPts val="0"/>
              </a:spcBef>
              <a:spcAft>
                <a:spcPts val="0"/>
              </a:spcAft>
              <a:defRPr/>
            </a:pPr>
            <a:r>
              <a:rPr lang="en-US" altLang="ja-JP" sz="2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2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ホワイトペーパー</a:t>
            </a:r>
            <a:r>
              <a:rPr lang="en-US" altLang="ja-JP" sz="2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動画掲載 誘導枠　</a:t>
            </a:r>
          </a:p>
        </p:txBody>
      </p:sp>
      <p:sp>
        <p:nvSpPr>
          <p:cNvPr id="25603" name="テキスト ボックス 15">
            <a:extLst>
              <a:ext uri="{FF2B5EF4-FFF2-40B4-BE49-F238E27FC236}">
                <a16:creationId xmlns:a16="http://schemas.microsoft.com/office/drawing/2014/main" id="{E34BA165-456D-4D20-8F33-75BAB321EA9E}"/>
              </a:ext>
            </a:extLst>
          </p:cNvPr>
          <p:cNvSpPr txBox="1">
            <a:spLocks noChangeArrowheads="1"/>
          </p:cNvSpPr>
          <p:nvPr/>
        </p:nvSpPr>
        <p:spPr bwMode="auto">
          <a:xfrm>
            <a:off x="55630" y="917575"/>
            <a:ext cx="27240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日経</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b="1" dirty="0" err="1">
                <a:latin typeface="Meiryo UI" panose="020B0604030504040204" pitchFamily="50" charset="-128"/>
                <a:ea typeface="Meiryo UI" panose="020B0604030504040204" pitchFamily="50" charset="-128"/>
                <a:cs typeface="Meiryo UI" panose="020B0604030504040204" pitchFamily="50" charset="-128"/>
              </a:rPr>
              <a:t>xTECH</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 Active</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トップページ</a:t>
            </a:r>
          </a:p>
        </p:txBody>
      </p:sp>
      <p:sp>
        <p:nvSpPr>
          <p:cNvPr id="25604" name="テキスト ボックス 20">
            <a:extLst>
              <a:ext uri="{FF2B5EF4-FFF2-40B4-BE49-F238E27FC236}">
                <a16:creationId xmlns:a16="http://schemas.microsoft.com/office/drawing/2014/main" id="{09A69B5C-14F0-4FB8-8B0E-56C16A93D0B3}"/>
              </a:ext>
            </a:extLst>
          </p:cNvPr>
          <p:cNvSpPr txBox="1">
            <a:spLocks noChangeArrowheads="1"/>
          </p:cNvSpPr>
          <p:nvPr/>
        </p:nvSpPr>
        <p:spPr bwMode="auto">
          <a:xfrm>
            <a:off x="256889" y="4064000"/>
            <a:ext cx="199605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100" b="1">
                <a:latin typeface="Meiryo UI" panose="020B0604030504040204" pitchFamily="50" charset="-128"/>
                <a:ea typeface="Meiryo UI" panose="020B0604030504040204" pitchFamily="50" charset="-128"/>
                <a:cs typeface="Meiryo UI" panose="020B0604030504040204" pitchFamily="50" charset="-128"/>
              </a:rPr>
              <a:t>ジャンル別ホワイトペーパー一覧</a:t>
            </a:r>
          </a:p>
        </p:txBody>
      </p:sp>
      <p:pic>
        <p:nvPicPr>
          <p:cNvPr id="25605" name="Picture 21" descr="4">
            <a:extLst>
              <a:ext uri="{FF2B5EF4-FFF2-40B4-BE49-F238E27FC236}">
                <a16:creationId xmlns:a16="http://schemas.microsoft.com/office/drawing/2014/main" id="{7EA23E8A-1335-477D-9517-E51795A67A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4863" y="4038600"/>
            <a:ext cx="1497012" cy="2441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8" name="直線矢印コネクタ 7">
            <a:extLst>
              <a:ext uri="{FF2B5EF4-FFF2-40B4-BE49-F238E27FC236}">
                <a16:creationId xmlns:a16="http://schemas.microsoft.com/office/drawing/2014/main" id="{A4334F86-DE2F-4EAB-8DC0-4FD6507727FE}"/>
              </a:ext>
            </a:extLst>
          </p:cNvPr>
          <p:cNvCxnSpPr>
            <a:cxnSpLocks/>
          </p:cNvCxnSpPr>
          <p:nvPr/>
        </p:nvCxnSpPr>
        <p:spPr>
          <a:xfrm flipH="1" flipV="1">
            <a:off x="5878513" y="3914775"/>
            <a:ext cx="1249362" cy="757238"/>
          </a:xfrm>
          <a:prstGeom prst="straightConnector1">
            <a:avLst/>
          </a:prstGeom>
          <a:ln w="38100">
            <a:solidFill>
              <a:srgbClr val="E50065"/>
            </a:solidFill>
            <a:tailEnd type="triangle"/>
          </a:ln>
        </p:spPr>
        <p:style>
          <a:lnRef idx="1">
            <a:schemeClr val="accent1"/>
          </a:lnRef>
          <a:fillRef idx="0">
            <a:schemeClr val="accent1"/>
          </a:fillRef>
          <a:effectRef idx="0">
            <a:schemeClr val="accent1"/>
          </a:effectRef>
          <a:fontRef idx="minor">
            <a:schemeClr val="tx1"/>
          </a:fontRef>
        </p:style>
      </p:cxnSp>
      <p:sp>
        <p:nvSpPr>
          <p:cNvPr id="25607" name="テキスト ボックス 33">
            <a:extLst>
              <a:ext uri="{FF2B5EF4-FFF2-40B4-BE49-F238E27FC236}">
                <a16:creationId xmlns:a16="http://schemas.microsoft.com/office/drawing/2014/main" id="{D8D2F8CB-F711-4E54-9D15-C2A6324CA292}"/>
              </a:ext>
            </a:extLst>
          </p:cNvPr>
          <p:cNvSpPr txBox="1">
            <a:spLocks noChangeArrowheads="1"/>
          </p:cNvSpPr>
          <p:nvPr/>
        </p:nvSpPr>
        <p:spPr bwMode="auto">
          <a:xfrm>
            <a:off x="7188200" y="4910138"/>
            <a:ext cx="1388522"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b="1">
                <a:latin typeface="Meiryo UI" panose="020B0604030504040204" pitchFamily="50" charset="-128"/>
                <a:ea typeface="Meiryo UI" panose="020B0604030504040204" pitchFamily="50" charset="-128"/>
                <a:cs typeface="Meiryo UI" panose="020B0604030504040204" pitchFamily="50" charset="-128"/>
              </a:rPr>
              <a:t>注目の</a:t>
            </a:r>
            <a:endParaRPr lang="en-US" altLang="ja-JP" sz="1400" b="1">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ja-JP" altLang="en-US" sz="1400" b="1">
                <a:latin typeface="Meiryo UI" panose="020B0604030504040204" pitchFamily="50" charset="-128"/>
                <a:ea typeface="Meiryo UI" panose="020B0604030504040204" pitchFamily="50" charset="-128"/>
                <a:cs typeface="Meiryo UI" panose="020B0604030504040204" pitchFamily="50" charset="-128"/>
              </a:rPr>
              <a:t>ホワイトペーパー</a:t>
            </a:r>
          </a:p>
        </p:txBody>
      </p:sp>
      <p:sp>
        <p:nvSpPr>
          <p:cNvPr id="25608" name="Rectangle 42">
            <a:extLst>
              <a:ext uri="{FF2B5EF4-FFF2-40B4-BE49-F238E27FC236}">
                <a16:creationId xmlns:a16="http://schemas.microsoft.com/office/drawing/2014/main" id="{476AAC5B-7C01-4E04-B186-F031ABF932E8}"/>
              </a:ext>
            </a:extLst>
          </p:cNvPr>
          <p:cNvSpPr>
            <a:spLocks noChangeArrowheads="1"/>
          </p:cNvSpPr>
          <p:nvPr/>
        </p:nvSpPr>
        <p:spPr bwMode="auto">
          <a:xfrm>
            <a:off x="7156450" y="4643438"/>
            <a:ext cx="1522413" cy="1000125"/>
          </a:xfrm>
          <a:prstGeom prst="rect">
            <a:avLst/>
          </a:prstGeom>
          <a:noFill/>
          <a:ln w="28575">
            <a:solidFill>
              <a:srgbClr val="E50065"/>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25609" name="正方形/長方形 38">
            <a:extLst>
              <a:ext uri="{FF2B5EF4-FFF2-40B4-BE49-F238E27FC236}">
                <a16:creationId xmlns:a16="http://schemas.microsoft.com/office/drawing/2014/main" id="{3022EA31-7F94-48BD-BCCA-D6F4D9C285D9}"/>
              </a:ext>
            </a:extLst>
          </p:cNvPr>
          <p:cNvSpPr>
            <a:spLocks noChangeArrowheads="1"/>
          </p:cNvSpPr>
          <p:nvPr/>
        </p:nvSpPr>
        <p:spPr bwMode="auto">
          <a:xfrm>
            <a:off x="2459038" y="5626100"/>
            <a:ext cx="3822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事前の原稿確認はございませんのでご了承ください。</a:t>
            </a:r>
            <a:endParaRPr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5610" name="Picture 24">
            <a:extLst>
              <a:ext uri="{FF2B5EF4-FFF2-40B4-BE49-F238E27FC236}">
                <a16:creationId xmlns:a16="http://schemas.microsoft.com/office/drawing/2014/main" id="{C2985FA3-D929-46E6-9D95-03081E6355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8600" y="1885950"/>
            <a:ext cx="3124200" cy="353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正方形/長方形 12">
            <a:extLst>
              <a:ext uri="{FF2B5EF4-FFF2-40B4-BE49-F238E27FC236}">
                <a16:creationId xmlns:a16="http://schemas.microsoft.com/office/drawing/2014/main" id="{CC9AEB7B-3CA0-43EC-A553-B62FAC17D361}"/>
              </a:ext>
            </a:extLst>
          </p:cNvPr>
          <p:cNvSpPr/>
          <p:nvPr/>
        </p:nvSpPr>
        <p:spPr>
          <a:xfrm>
            <a:off x="2771801" y="1371749"/>
            <a:ext cx="3127350" cy="473075"/>
          </a:xfrm>
          <a:prstGeom prst="rect">
            <a:avLst/>
          </a:prstGeom>
          <a:solidFill>
            <a:srgbClr val="E50065"/>
          </a:solidFill>
          <a:ln w="28575">
            <a:solidFill>
              <a:srgbClr val="E500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ホワイトペーパー紹介ページ</a:t>
            </a:r>
          </a:p>
        </p:txBody>
      </p:sp>
      <p:sp>
        <p:nvSpPr>
          <p:cNvPr id="25612" name="Rectangle 42">
            <a:extLst>
              <a:ext uri="{FF2B5EF4-FFF2-40B4-BE49-F238E27FC236}">
                <a16:creationId xmlns:a16="http://schemas.microsoft.com/office/drawing/2014/main" id="{3E42D987-193B-4026-86B6-B4B2B94E0906}"/>
              </a:ext>
            </a:extLst>
          </p:cNvPr>
          <p:cNvSpPr>
            <a:spLocks noChangeArrowheads="1"/>
          </p:cNvSpPr>
          <p:nvPr/>
        </p:nvSpPr>
        <p:spPr bwMode="auto">
          <a:xfrm>
            <a:off x="2768600" y="1817688"/>
            <a:ext cx="3130550" cy="3624262"/>
          </a:xfrm>
          <a:prstGeom prst="rect">
            <a:avLst/>
          </a:prstGeom>
          <a:noFill/>
          <a:ln w="28575">
            <a:solidFill>
              <a:srgbClr val="E50065"/>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pic>
        <p:nvPicPr>
          <p:cNvPr id="25614" name="Picture 38">
            <a:extLst>
              <a:ext uri="{FF2B5EF4-FFF2-40B4-BE49-F238E27FC236}">
                <a16:creationId xmlns:a16="http://schemas.microsoft.com/office/drawing/2014/main" id="{9E0FECCC-D731-49B5-9697-0935467C48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550" y="4316413"/>
            <a:ext cx="1785938" cy="215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615" name="Rectangle 42">
            <a:extLst>
              <a:ext uri="{FF2B5EF4-FFF2-40B4-BE49-F238E27FC236}">
                <a16:creationId xmlns:a16="http://schemas.microsoft.com/office/drawing/2014/main" id="{C3B40B9C-F07C-4AE9-880E-4CC93E8D3871}"/>
              </a:ext>
            </a:extLst>
          </p:cNvPr>
          <p:cNvSpPr>
            <a:spLocks noChangeArrowheads="1"/>
          </p:cNvSpPr>
          <p:nvPr/>
        </p:nvSpPr>
        <p:spPr bwMode="auto">
          <a:xfrm>
            <a:off x="336550" y="4910138"/>
            <a:ext cx="1211263" cy="1023937"/>
          </a:xfrm>
          <a:prstGeom prst="rect">
            <a:avLst/>
          </a:prstGeom>
          <a:noFill/>
          <a:ln w="28575">
            <a:solidFill>
              <a:srgbClr val="E50065"/>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pic>
        <p:nvPicPr>
          <p:cNvPr id="25616" name="Picture 39">
            <a:extLst>
              <a:ext uri="{FF2B5EF4-FFF2-40B4-BE49-F238E27FC236}">
                <a16:creationId xmlns:a16="http://schemas.microsoft.com/office/drawing/2014/main" id="{F2118EFE-9180-4E0F-AA16-368331F77D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038" y="1393825"/>
            <a:ext cx="197485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617" name="Rectangle 42">
            <a:extLst>
              <a:ext uri="{FF2B5EF4-FFF2-40B4-BE49-F238E27FC236}">
                <a16:creationId xmlns:a16="http://schemas.microsoft.com/office/drawing/2014/main" id="{0B444458-D13F-4A6D-88F1-BFA63C82DEAF}"/>
              </a:ext>
            </a:extLst>
          </p:cNvPr>
          <p:cNvSpPr>
            <a:spLocks noChangeArrowheads="1"/>
          </p:cNvSpPr>
          <p:nvPr/>
        </p:nvSpPr>
        <p:spPr bwMode="auto">
          <a:xfrm>
            <a:off x="250825" y="2557463"/>
            <a:ext cx="1373188" cy="638175"/>
          </a:xfrm>
          <a:prstGeom prst="rect">
            <a:avLst/>
          </a:prstGeom>
          <a:noFill/>
          <a:ln w="28575">
            <a:solidFill>
              <a:srgbClr val="E50065"/>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25618" name="テキスト ボックス 17">
            <a:extLst>
              <a:ext uri="{FF2B5EF4-FFF2-40B4-BE49-F238E27FC236}">
                <a16:creationId xmlns:a16="http://schemas.microsoft.com/office/drawing/2014/main" id="{6C2A952D-F54F-4B45-B67E-ADEB0287E57A}"/>
              </a:ext>
            </a:extLst>
          </p:cNvPr>
          <p:cNvSpPr txBox="1">
            <a:spLocks noChangeArrowheads="1"/>
          </p:cNvSpPr>
          <p:nvPr/>
        </p:nvSpPr>
        <p:spPr bwMode="auto">
          <a:xfrm>
            <a:off x="1462088" y="2747963"/>
            <a:ext cx="124460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000" b="1">
                <a:latin typeface="Meiryo UI" panose="020B0604030504040204" pitchFamily="50" charset="-128"/>
                <a:ea typeface="Meiryo UI" panose="020B0604030504040204" pitchFamily="50" charset="-128"/>
                <a:cs typeface="Meiryo UI" panose="020B0604030504040204" pitchFamily="50" charset="-128"/>
              </a:rPr>
              <a:t>注目の</a:t>
            </a:r>
            <a:endParaRPr lang="en-US" altLang="ja-JP" sz="1000" b="1">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ja-JP" altLang="en-US" sz="1000" b="1">
                <a:latin typeface="Meiryo UI" panose="020B0604030504040204" pitchFamily="50" charset="-128"/>
                <a:ea typeface="Meiryo UI" panose="020B0604030504040204" pitchFamily="50" charset="-128"/>
                <a:cs typeface="Meiryo UI" panose="020B0604030504040204" pitchFamily="50" charset="-128"/>
              </a:rPr>
              <a:t>ホワイトペーパー</a:t>
            </a:r>
          </a:p>
        </p:txBody>
      </p:sp>
      <p:sp>
        <p:nvSpPr>
          <p:cNvPr id="25619" name="Rectangle 42">
            <a:extLst>
              <a:ext uri="{FF2B5EF4-FFF2-40B4-BE49-F238E27FC236}">
                <a16:creationId xmlns:a16="http://schemas.microsoft.com/office/drawing/2014/main" id="{173DDF0E-E209-45FC-A7CE-5AFAC246198E}"/>
              </a:ext>
            </a:extLst>
          </p:cNvPr>
          <p:cNvSpPr>
            <a:spLocks noChangeArrowheads="1"/>
          </p:cNvSpPr>
          <p:nvPr/>
        </p:nvSpPr>
        <p:spPr bwMode="auto">
          <a:xfrm>
            <a:off x="1624013" y="3375025"/>
            <a:ext cx="650875" cy="663575"/>
          </a:xfrm>
          <a:prstGeom prst="rect">
            <a:avLst/>
          </a:prstGeom>
          <a:noFill/>
          <a:ln w="28575">
            <a:solidFill>
              <a:srgbClr val="E50065"/>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pic>
        <p:nvPicPr>
          <p:cNvPr id="25620" name="Picture 40">
            <a:extLst>
              <a:ext uri="{FF2B5EF4-FFF2-40B4-BE49-F238E27FC236}">
                <a16:creationId xmlns:a16="http://schemas.microsoft.com/office/drawing/2014/main" id="{FA7FE540-3239-4A58-A87F-BFDFE9BF87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16750" y="1223963"/>
            <a:ext cx="1711325" cy="1147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21" name="Picture 41">
            <a:extLst>
              <a:ext uri="{FF2B5EF4-FFF2-40B4-BE49-F238E27FC236}">
                <a16:creationId xmlns:a16="http://schemas.microsoft.com/office/drawing/2014/main" id="{B95F3865-6F78-4C91-B6A5-B9283811F17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21513" y="2373313"/>
            <a:ext cx="1749425" cy="126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622" name="Rectangle 42">
            <a:extLst>
              <a:ext uri="{FF2B5EF4-FFF2-40B4-BE49-F238E27FC236}">
                <a16:creationId xmlns:a16="http://schemas.microsoft.com/office/drawing/2014/main" id="{6B21602D-EAED-4EB0-B83E-57CFBA3ABC68}"/>
              </a:ext>
            </a:extLst>
          </p:cNvPr>
          <p:cNvSpPr>
            <a:spLocks noChangeArrowheads="1"/>
          </p:cNvSpPr>
          <p:nvPr/>
        </p:nvSpPr>
        <p:spPr bwMode="auto">
          <a:xfrm>
            <a:off x="7026275" y="2371725"/>
            <a:ext cx="1146175" cy="823913"/>
          </a:xfrm>
          <a:prstGeom prst="rect">
            <a:avLst/>
          </a:prstGeom>
          <a:noFill/>
          <a:ln w="28575">
            <a:solidFill>
              <a:srgbClr val="E50065"/>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25623" name="テキスト ボックス 36">
            <a:extLst>
              <a:ext uri="{FF2B5EF4-FFF2-40B4-BE49-F238E27FC236}">
                <a16:creationId xmlns:a16="http://schemas.microsoft.com/office/drawing/2014/main" id="{787430BA-D31B-4513-93A0-9E9650904F95}"/>
              </a:ext>
            </a:extLst>
          </p:cNvPr>
          <p:cNvSpPr txBox="1">
            <a:spLocks noChangeArrowheads="1"/>
          </p:cNvSpPr>
          <p:nvPr/>
        </p:nvSpPr>
        <p:spPr bwMode="auto">
          <a:xfrm>
            <a:off x="7016750" y="3349625"/>
            <a:ext cx="1128835"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b="1">
                <a:latin typeface="Meiryo UI" panose="020B0604030504040204" pitchFamily="50" charset="-128"/>
                <a:ea typeface="Meiryo UI" panose="020B0604030504040204" pitchFamily="50" charset="-128"/>
                <a:cs typeface="Meiryo UI" panose="020B0604030504040204" pitchFamily="50" charset="-128"/>
              </a:rPr>
              <a:t>あたなにお勧め</a:t>
            </a:r>
          </a:p>
        </p:txBody>
      </p:sp>
      <p:sp>
        <p:nvSpPr>
          <p:cNvPr id="25624" name="Rectangle 42">
            <a:extLst>
              <a:ext uri="{FF2B5EF4-FFF2-40B4-BE49-F238E27FC236}">
                <a16:creationId xmlns:a16="http://schemas.microsoft.com/office/drawing/2014/main" id="{1A2FE615-40C9-4AF5-8895-ADF4B40B463E}"/>
              </a:ext>
            </a:extLst>
          </p:cNvPr>
          <p:cNvSpPr>
            <a:spLocks noChangeArrowheads="1"/>
          </p:cNvSpPr>
          <p:nvPr/>
        </p:nvSpPr>
        <p:spPr bwMode="auto">
          <a:xfrm>
            <a:off x="8175625" y="2478088"/>
            <a:ext cx="633413" cy="647700"/>
          </a:xfrm>
          <a:prstGeom prst="rect">
            <a:avLst/>
          </a:prstGeom>
          <a:noFill/>
          <a:ln w="28575">
            <a:solidFill>
              <a:srgbClr val="E50065"/>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25625" name="テキスト ボックス 28">
            <a:extLst>
              <a:ext uri="{FF2B5EF4-FFF2-40B4-BE49-F238E27FC236}">
                <a16:creationId xmlns:a16="http://schemas.microsoft.com/office/drawing/2014/main" id="{8456135C-F89D-4E5D-8EE4-20831225CAF1}"/>
              </a:ext>
            </a:extLst>
          </p:cNvPr>
          <p:cNvSpPr txBox="1">
            <a:spLocks noChangeArrowheads="1"/>
          </p:cNvSpPr>
          <p:nvPr/>
        </p:nvSpPr>
        <p:spPr bwMode="auto">
          <a:xfrm>
            <a:off x="7932738" y="1903413"/>
            <a:ext cx="1043876"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000" b="1">
                <a:latin typeface="Meiryo UI" panose="020B0604030504040204" pitchFamily="50" charset="-128"/>
                <a:ea typeface="Meiryo UI" panose="020B0604030504040204" pitchFamily="50" charset="-128"/>
                <a:cs typeface="Meiryo UI" panose="020B0604030504040204" pitchFamily="50" charset="-128"/>
              </a:rPr>
              <a:t>注目の</a:t>
            </a:r>
            <a:endParaRPr lang="en-US" altLang="ja-JP" sz="1000" b="1">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ja-JP" altLang="en-US" sz="1000" b="1">
                <a:latin typeface="Meiryo UI" panose="020B0604030504040204" pitchFamily="50" charset="-128"/>
                <a:ea typeface="Meiryo UI" panose="020B0604030504040204" pitchFamily="50" charset="-128"/>
                <a:cs typeface="Meiryo UI" panose="020B0604030504040204" pitchFamily="50" charset="-128"/>
              </a:rPr>
              <a:t>ホワイトペーパー</a:t>
            </a:r>
          </a:p>
        </p:txBody>
      </p:sp>
      <p:sp>
        <p:nvSpPr>
          <p:cNvPr id="25626" name="テキスト ボックス 24">
            <a:extLst>
              <a:ext uri="{FF2B5EF4-FFF2-40B4-BE49-F238E27FC236}">
                <a16:creationId xmlns:a16="http://schemas.microsoft.com/office/drawing/2014/main" id="{D8049AED-8E1D-4E02-8DA8-43C00744B9F2}"/>
              </a:ext>
            </a:extLst>
          </p:cNvPr>
          <p:cNvSpPr txBox="1">
            <a:spLocks noChangeArrowheads="1"/>
          </p:cNvSpPr>
          <p:nvPr/>
        </p:nvSpPr>
        <p:spPr bwMode="auto">
          <a:xfrm>
            <a:off x="6490000" y="858838"/>
            <a:ext cx="26759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b="1">
                <a:latin typeface="Meiryo UI" panose="020B0604030504040204" pitchFamily="50" charset="-128"/>
                <a:ea typeface="Meiryo UI" panose="020B0604030504040204" pitchFamily="50" charset="-128"/>
                <a:cs typeface="Meiryo UI" panose="020B0604030504040204" pitchFamily="50" charset="-128"/>
              </a:rPr>
              <a:t>日経</a:t>
            </a:r>
            <a:r>
              <a:rPr lang="en-US" altLang="ja-JP" sz="1400" b="1">
                <a:latin typeface="Meiryo UI" panose="020B0604030504040204" pitchFamily="50" charset="-128"/>
                <a:ea typeface="Meiryo UI" panose="020B0604030504040204" pitchFamily="50" charset="-128"/>
                <a:cs typeface="Meiryo UI" panose="020B0604030504040204" pitchFamily="50" charset="-128"/>
              </a:rPr>
              <a:t> xTECH Active</a:t>
            </a:r>
            <a:r>
              <a:rPr lang="ja-JP" altLang="en-US" sz="1400" b="1">
                <a:latin typeface="Meiryo UI" panose="020B0604030504040204" pitchFamily="50" charset="-128"/>
                <a:ea typeface="Meiryo UI" panose="020B0604030504040204" pitchFamily="50" charset="-128"/>
                <a:cs typeface="Meiryo UI" panose="020B0604030504040204" pitchFamily="50" charset="-128"/>
              </a:rPr>
              <a:t>記事ページ</a:t>
            </a:r>
          </a:p>
        </p:txBody>
      </p:sp>
      <p:cxnSp>
        <p:nvCxnSpPr>
          <p:cNvPr id="30" name="直線矢印コネクタ 29">
            <a:extLst>
              <a:ext uri="{FF2B5EF4-FFF2-40B4-BE49-F238E27FC236}">
                <a16:creationId xmlns:a16="http://schemas.microsoft.com/office/drawing/2014/main" id="{5B7B7343-FF57-4AAF-AF1E-B1B36A4806A8}"/>
              </a:ext>
            </a:extLst>
          </p:cNvPr>
          <p:cNvCxnSpPr>
            <a:cxnSpLocks/>
          </p:cNvCxnSpPr>
          <p:nvPr/>
        </p:nvCxnSpPr>
        <p:spPr>
          <a:xfrm flipH="1" flipV="1">
            <a:off x="5899150" y="2082800"/>
            <a:ext cx="1228725" cy="288925"/>
          </a:xfrm>
          <a:prstGeom prst="straightConnector1">
            <a:avLst/>
          </a:prstGeom>
          <a:ln w="38100">
            <a:solidFill>
              <a:srgbClr val="E50065"/>
            </a:solidFill>
            <a:tailEnd type="triangle"/>
          </a:ln>
        </p:spPr>
        <p:style>
          <a:lnRef idx="1">
            <a:schemeClr val="accent1"/>
          </a:lnRef>
          <a:fillRef idx="0">
            <a:schemeClr val="accent1"/>
          </a:fillRef>
          <a:effectRef idx="0">
            <a:schemeClr val="accent1"/>
          </a:effectRef>
          <a:fontRef idx="minor">
            <a:schemeClr val="tx1"/>
          </a:fontRef>
        </p:style>
      </p:cxnSp>
      <p:pic>
        <p:nvPicPr>
          <p:cNvPr id="25628" name="図 25">
            <a:extLst>
              <a:ext uri="{FF2B5EF4-FFF2-40B4-BE49-F238E27FC236}">
                <a16:creationId xmlns:a16="http://schemas.microsoft.com/office/drawing/2014/main" id="{31810064-442A-4AF5-8E25-8C35E350997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09875" y="1930400"/>
            <a:ext cx="306705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9" name="図 25">
            <a:extLst>
              <a:ext uri="{FF2B5EF4-FFF2-40B4-BE49-F238E27FC236}">
                <a16:creationId xmlns:a16="http://schemas.microsoft.com/office/drawing/2014/main" id="{A20BF969-620A-43FF-82EB-BCF528942AD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0038" y="1422400"/>
            <a:ext cx="1974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0" name="図 25">
            <a:extLst>
              <a:ext uri="{FF2B5EF4-FFF2-40B4-BE49-F238E27FC236}">
                <a16:creationId xmlns:a16="http://schemas.microsoft.com/office/drawing/2014/main" id="{730F22D3-592E-4140-BE07-CB111AFD1CB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1988" y="1217613"/>
            <a:ext cx="1717675"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1" name="図 25">
            <a:extLst>
              <a:ext uri="{FF2B5EF4-FFF2-40B4-BE49-F238E27FC236}">
                <a16:creationId xmlns:a16="http://schemas.microsoft.com/office/drawing/2014/main" id="{F2723D24-CF1F-4B63-B640-0662F310A00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6550" y="4337050"/>
            <a:ext cx="1785938"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4" name="直線矢印コネクタ 33">
            <a:extLst>
              <a:ext uri="{FF2B5EF4-FFF2-40B4-BE49-F238E27FC236}">
                <a16:creationId xmlns:a16="http://schemas.microsoft.com/office/drawing/2014/main" id="{BD0AB8CD-0B64-4CFD-9E95-A27AC7547ECA}"/>
              </a:ext>
            </a:extLst>
          </p:cNvPr>
          <p:cNvCxnSpPr/>
          <p:nvPr/>
        </p:nvCxnSpPr>
        <p:spPr>
          <a:xfrm flipV="1">
            <a:off x="1417638" y="4051300"/>
            <a:ext cx="1322387" cy="858838"/>
          </a:xfrm>
          <a:prstGeom prst="straightConnector1">
            <a:avLst/>
          </a:prstGeom>
          <a:ln w="38100">
            <a:solidFill>
              <a:srgbClr val="E50065"/>
            </a:solidFill>
            <a:tailEnd type="triangle"/>
          </a:ln>
        </p:spPr>
        <p:style>
          <a:lnRef idx="1">
            <a:schemeClr val="accent1"/>
          </a:lnRef>
          <a:fillRef idx="0">
            <a:schemeClr val="accent1"/>
          </a:fillRef>
          <a:effectRef idx="0">
            <a:schemeClr val="accent1"/>
          </a:effectRef>
          <a:fontRef idx="minor">
            <a:schemeClr val="tx1"/>
          </a:fontRef>
        </p:style>
      </p:cxnSp>
      <p:sp>
        <p:nvSpPr>
          <p:cNvPr id="25633" name="スライド番号プレースホルダー 1">
            <a:extLst>
              <a:ext uri="{FF2B5EF4-FFF2-40B4-BE49-F238E27FC236}">
                <a16:creationId xmlns:a16="http://schemas.microsoft.com/office/drawing/2014/main" id="{F13CD3CB-0B7D-4579-B41F-8A406D27428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F97F9B63-0D6B-462C-8B1F-ED08457A53F8}" type="slidenum">
              <a:rPr lang="ja-JP" altLang="en-US"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pPr/>
              <a:t>10</a:t>
            </a:fld>
            <a:endParaRPr lang="ja-JP" altLang="en-US">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A209111-BB3F-42F2-84F9-3C236708D764}"/>
              </a:ext>
            </a:extLst>
          </p:cNvPr>
          <p:cNvSpPr txBox="1"/>
          <p:nvPr/>
        </p:nvSpPr>
        <p:spPr>
          <a:xfrm>
            <a:off x="522288" y="188913"/>
            <a:ext cx="4624984" cy="523220"/>
          </a:xfrm>
          <a:prstGeom prst="rect">
            <a:avLst/>
          </a:prstGeom>
          <a:noFill/>
        </p:spPr>
        <p:txBody>
          <a:bodyPr wrap="none">
            <a:spAutoFit/>
          </a:bodyPr>
          <a:lstStyle>
            <a:defPPr>
              <a:defRPr lang="ja-JP"/>
            </a:defPPr>
            <a:lvl1pPr>
              <a:defRPr sz="3200" b="1">
                <a:solidFill>
                  <a:schemeClr val="bg2">
                    <a:lumMod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fontAlgn="auto">
              <a:spcBef>
                <a:spcPts val="0"/>
              </a:spcBef>
              <a:spcAft>
                <a:spcPts val="0"/>
              </a:spcAft>
              <a:defRPr/>
            </a:pPr>
            <a:r>
              <a:rPr lang="en-US" altLang="ja-JP" sz="2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2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コンテンツスポンサー　概要　</a:t>
            </a:r>
          </a:p>
        </p:txBody>
      </p:sp>
      <p:pic>
        <p:nvPicPr>
          <p:cNvPr id="26628" name="図 10">
            <a:extLst>
              <a:ext uri="{FF2B5EF4-FFF2-40B4-BE49-F238E27FC236}">
                <a16:creationId xmlns:a16="http://schemas.microsoft.com/office/drawing/2014/main" id="{8478DA61-8316-42BF-95C8-EEDF66BE8DE8}"/>
              </a:ext>
            </a:extLst>
          </p:cNvPr>
          <p:cNvPicPr>
            <a:picLocks noChangeAspect="1"/>
          </p:cNvPicPr>
          <p:nvPr/>
        </p:nvPicPr>
        <p:blipFill>
          <a:blip r:embed="rId2">
            <a:extLst>
              <a:ext uri="{28A0092B-C50C-407E-A947-70E740481C1C}">
                <a14:useLocalDpi xmlns:a14="http://schemas.microsoft.com/office/drawing/2010/main" val="0"/>
              </a:ext>
            </a:extLst>
          </a:blip>
          <a:srcRect b="30229"/>
          <a:stretch>
            <a:fillRect/>
          </a:stretch>
        </p:blipFill>
        <p:spPr bwMode="auto">
          <a:xfrm>
            <a:off x="4979988" y="4471988"/>
            <a:ext cx="661987" cy="123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6">
            <a:extLst>
              <a:ext uri="{FF2B5EF4-FFF2-40B4-BE49-F238E27FC236}">
                <a16:creationId xmlns:a16="http://schemas.microsoft.com/office/drawing/2014/main" id="{72D77452-54BD-473E-9532-A261F2525976}"/>
              </a:ext>
            </a:extLst>
          </p:cNvPr>
          <p:cNvSpPr txBox="1"/>
          <p:nvPr/>
        </p:nvSpPr>
        <p:spPr>
          <a:xfrm>
            <a:off x="6011863" y="4759325"/>
            <a:ext cx="2361544" cy="923330"/>
          </a:xfrm>
          <a:prstGeom prst="rect">
            <a:avLst/>
          </a:prstGeom>
          <a:noFill/>
        </p:spPr>
        <p:txBody>
          <a:bodyPr wrap="none">
            <a:spAutoFit/>
          </a:bodyPr>
          <a:lstStyle/>
          <a:p>
            <a:pPr fontAlgn="auto">
              <a:spcBef>
                <a:spcPts val="0"/>
              </a:spcBef>
              <a:spcAft>
                <a:spcPts val="0"/>
              </a:spcAft>
              <a:defRPr/>
            </a:pPr>
            <a:r>
              <a:rPr lang="en-US" altLang="ja-JP"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ページ目以降を</a:t>
            </a:r>
            <a:endParaRPr lang="en-US" altLang="ja-JP"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読んだ方の個人情報を</a:t>
            </a:r>
            <a:endParaRPr lang="en-US" altLang="ja-JP"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リードとして獲得</a:t>
            </a:r>
          </a:p>
        </p:txBody>
      </p:sp>
      <p:pic>
        <p:nvPicPr>
          <p:cNvPr id="26630" name="図 12">
            <a:extLst>
              <a:ext uri="{FF2B5EF4-FFF2-40B4-BE49-F238E27FC236}">
                <a16:creationId xmlns:a16="http://schemas.microsoft.com/office/drawing/2014/main" id="{62A3B94D-7206-41D5-A81C-BD6B37D5C49A}"/>
              </a:ext>
            </a:extLst>
          </p:cNvPr>
          <p:cNvPicPr>
            <a:picLocks noChangeAspect="1"/>
          </p:cNvPicPr>
          <p:nvPr/>
        </p:nvPicPr>
        <p:blipFill>
          <a:blip r:embed="rId2">
            <a:extLst>
              <a:ext uri="{28A0092B-C50C-407E-A947-70E740481C1C}">
                <a14:useLocalDpi xmlns:a14="http://schemas.microsoft.com/office/drawing/2010/main" val="0"/>
              </a:ext>
            </a:extLst>
          </a:blip>
          <a:srcRect b="30229"/>
          <a:stretch>
            <a:fillRect/>
          </a:stretch>
        </p:blipFill>
        <p:spPr bwMode="auto">
          <a:xfrm>
            <a:off x="5132388" y="4624388"/>
            <a:ext cx="661987" cy="123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図 13">
            <a:extLst>
              <a:ext uri="{FF2B5EF4-FFF2-40B4-BE49-F238E27FC236}">
                <a16:creationId xmlns:a16="http://schemas.microsoft.com/office/drawing/2014/main" id="{A914161C-BFB7-4780-BA91-BAF2F3282437}"/>
              </a:ext>
            </a:extLst>
          </p:cNvPr>
          <p:cNvPicPr>
            <a:picLocks noChangeAspect="1"/>
          </p:cNvPicPr>
          <p:nvPr/>
        </p:nvPicPr>
        <p:blipFill>
          <a:blip r:embed="rId2">
            <a:extLst>
              <a:ext uri="{28A0092B-C50C-407E-A947-70E740481C1C}">
                <a14:useLocalDpi xmlns:a14="http://schemas.microsoft.com/office/drawing/2010/main" val="0"/>
              </a:ext>
            </a:extLst>
          </a:blip>
          <a:srcRect b="30229"/>
          <a:stretch>
            <a:fillRect/>
          </a:stretch>
        </p:blipFill>
        <p:spPr bwMode="auto">
          <a:xfrm>
            <a:off x="5284788" y="4776788"/>
            <a:ext cx="661987" cy="123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Rectangle 42">
            <a:extLst>
              <a:ext uri="{FF2B5EF4-FFF2-40B4-BE49-F238E27FC236}">
                <a16:creationId xmlns:a16="http://schemas.microsoft.com/office/drawing/2014/main" id="{CCCE434E-44FF-4CE9-87FE-2DCE0B25C074}"/>
              </a:ext>
            </a:extLst>
          </p:cNvPr>
          <p:cNvSpPr>
            <a:spLocks noChangeArrowheads="1"/>
          </p:cNvSpPr>
          <p:nvPr/>
        </p:nvSpPr>
        <p:spPr bwMode="auto">
          <a:xfrm>
            <a:off x="4724400" y="4362450"/>
            <a:ext cx="4086225" cy="1908175"/>
          </a:xfrm>
          <a:prstGeom prst="rect">
            <a:avLst/>
          </a:prstGeom>
          <a:noFill/>
          <a:ln w="28575">
            <a:solidFill>
              <a:srgbClr val="E50065"/>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a:extLst>
              <a:ext uri="{FF2B5EF4-FFF2-40B4-BE49-F238E27FC236}">
                <a16:creationId xmlns:a16="http://schemas.microsoft.com/office/drawing/2014/main" id="{BB93B818-AC43-4573-B445-4ECCCA2B9369}"/>
              </a:ext>
            </a:extLst>
          </p:cNvPr>
          <p:cNvSpPr txBox="1"/>
          <p:nvPr/>
        </p:nvSpPr>
        <p:spPr>
          <a:xfrm>
            <a:off x="4032250" y="1052513"/>
            <a:ext cx="4932363" cy="2016125"/>
          </a:xfrm>
          <a:prstGeom prst="rect">
            <a:avLst/>
          </a:prstGeom>
          <a:noFill/>
        </p:spPr>
        <p:txBody>
          <a:bodyPr>
            <a:spAutoFit/>
          </a:bodyPr>
          <a:lstStyle/>
          <a:p>
            <a:pPr fontAlgn="auto">
              <a:spcBef>
                <a:spcPts val="0"/>
              </a:spcBef>
              <a:spcAft>
                <a:spcPts val="0"/>
              </a:spcAft>
              <a:defRPr/>
            </a:pPr>
            <a:r>
              <a:rPr lang="ja-JP" altLang="en-US" sz="15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日経</a:t>
            </a:r>
            <a:r>
              <a:rPr lang="en-US" altLang="ja-JP" sz="15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500" dirty="0" err="1">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xTECH</a:t>
            </a:r>
            <a:r>
              <a:rPr lang="en-US" altLang="ja-JP" sz="15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Active</a:t>
            </a:r>
            <a:r>
              <a:rPr lang="ja-JP" altLang="en-US" sz="15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に掲載されている</a:t>
            </a:r>
            <a:r>
              <a:rPr lang="ja-JP" altLang="en-US" sz="1600" b="1" dirty="0">
                <a:solidFill>
                  <a:srgbClr val="E50065"/>
                </a:solidFill>
                <a:latin typeface="Meiryo UI" panose="020B0604030504040204" pitchFamily="50" charset="-128"/>
                <a:ea typeface="Meiryo UI" panose="020B0604030504040204" pitchFamily="50" charset="-128"/>
                <a:cs typeface="Meiryo UI" panose="020B0604030504040204" pitchFamily="50" charset="-128"/>
              </a:rPr>
              <a:t>「編集コンテンツ」</a:t>
            </a:r>
            <a:r>
              <a:rPr lang="ja-JP" altLang="en-US" sz="15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を読んだ読者リストをご提供いたします。</a:t>
            </a:r>
            <a:endParaRPr lang="en-US" altLang="ja-JP" sz="15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1600" b="1" dirty="0">
                <a:solidFill>
                  <a:srgbClr val="E50065"/>
                </a:solidFill>
                <a:latin typeface="Meiryo UI" panose="020B0604030504040204" pitchFamily="50" charset="-128"/>
                <a:ea typeface="Meiryo UI" panose="020B0604030504040204" pitchFamily="50" charset="-128"/>
                <a:cs typeface="Meiryo UI" panose="020B0604030504040204" pitchFamily="50" charset="-128"/>
              </a:rPr>
              <a:t>ご希望の雑誌の特集</a:t>
            </a:r>
            <a:r>
              <a:rPr lang="ja-JP" altLang="en-US" sz="15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を日経</a:t>
            </a:r>
            <a:r>
              <a:rPr lang="en-US" altLang="ja-JP" sz="15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500" dirty="0" err="1">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xTECH</a:t>
            </a:r>
            <a:r>
              <a:rPr lang="en-US" altLang="ja-JP" sz="15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Active</a:t>
            </a:r>
            <a:r>
              <a:rPr lang="ja-JP" altLang="en-US" sz="15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に掲載し、その記事を読んだ方をリードとして獲得することも可能です。雑誌に掲載された</a:t>
            </a:r>
            <a:r>
              <a:rPr lang="ja-JP" altLang="en-US" sz="1600" b="1" dirty="0">
                <a:solidFill>
                  <a:srgbClr val="E50065"/>
                </a:solidFill>
                <a:latin typeface="Meiryo UI" panose="020B0604030504040204" pitchFamily="50" charset="-128"/>
                <a:ea typeface="Meiryo UI" panose="020B0604030504040204" pitchFamily="50" charset="-128"/>
                <a:cs typeface="Meiryo UI" panose="020B0604030504040204" pitchFamily="50" charset="-128"/>
              </a:rPr>
              <a:t>記事を指定</a:t>
            </a:r>
            <a:r>
              <a:rPr lang="ja-JP" altLang="en-US" sz="15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できます。</a:t>
            </a:r>
            <a:endParaRPr lang="en-US" altLang="ja-JP" sz="15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br>
              <a:rPr lang="en-US" altLang="ja-JP"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br>
            <a:r>
              <a:rPr lang="ja-JP" altLang="en-US" sz="1500" i="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例：</a:t>
            </a:r>
            <a:r>
              <a:rPr lang="ja-JP" altLang="en-US" sz="15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「日経コンピュータ</a:t>
            </a:r>
            <a:r>
              <a:rPr lang="en-US" altLang="ja-JP" sz="15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9/10</a:t>
            </a:r>
            <a:r>
              <a:rPr lang="ja-JP" altLang="en-US" sz="15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号掲載のこの記事でリードを取りたい」</a:t>
            </a:r>
          </a:p>
        </p:txBody>
      </p:sp>
      <p:pic>
        <p:nvPicPr>
          <p:cNvPr id="26635" name="Picture 22">
            <a:extLst>
              <a:ext uri="{FF2B5EF4-FFF2-40B4-BE49-F238E27FC236}">
                <a16:creationId xmlns:a16="http://schemas.microsoft.com/office/drawing/2014/main" id="{137D5043-882E-4B8A-AADA-08E2A00B22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88" y="803275"/>
            <a:ext cx="2822575" cy="3957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36" name="図 18">
            <a:extLst>
              <a:ext uri="{FF2B5EF4-FFF2-40B4-BE49-F238E27FC236}">
                <a16:creationId xmlns:a16="http://schemas.microsoft.com/office/drawing/2014/main" id="{F648DED0-D75E-4194-8EF9-07FBC79E5988}"/>
              </a:ext>
            </a:extLst>
          </p:cNvPr>
          <p:cNvPicPr>
            <a:picLocks noChangeAspect="1"/>
          </p:cNvPicPr>
          <p:nvPr/>
        </p:nvPicPr>
        <p:blipFill>
          <a:blip r:embed="rId4">
            <a:extLst>
              <a:ext uri="{28A0092B-C50C-407E-A947-70E740481C1C}">
                <a14:useLocalDpi xmlns:a14="http://schemas.microsoft.com/office/drawing/2010/main" val="0"/>
              </a:ext>
            </a:extLst>
          </a:blip>
          <a:srcRect l="13181" t="52811" r="36359" b="33463"/>
          <a:stretch>
            <a:fillRect/>
          </a:stretch>
        </p:blipFill>
        <p:spPr bwMode="auto">
          <a:xfrm>
            <a:off x="569913" y="4833938"/>
            <a:ext cx="1843087"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7" name="Rectangle 42">
            <a:extLst>
              <a:ext uri="{FF2B5EF4-FFF2-40B4-BE49-F238E27FC236}">
                <a16:creationId xmlns:a16="http://schemas.microsoft.com/office/drawing/2014/main" id="{6C21A625-4EE8-49C8-B265-89C94ECB9B77}"/>
              </a:ext>
            </a:extLst>
          </p:cNvPr>
          <p:cNvSpPr>
            <a:spLocks noChangeArrowheads="1"/>
          </p:cNvSpPr>
          <p:nvPr/>
        </p:nvSpPr>
        <p:spPr bwMode="auto">
          <a:xfrm>
            <a:off x="611560" y="4799013"/>
            <a:ext cx="1779588" cy="1160462"/>
          </a:xfrm>
          <a:prstGeom prst="rect">
            <a:avLst/>
          </a:prstGeom>
          <a:noFill/>
          <a:ln w="28575">
            <a:solidFill>
              <a:srgbClr val="E50065"/>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pic>
        <p:nvPicPr>
          <p:cNvPr id="26638" name="図 25">
            <a:extLst>
              <a:ext uri="{FF2B5EF4-FFF2-40B4-BE49-F238E27FC236}">
                <a16:creationId xmlns:a16="http://schemas.microsoft.com/office/drawing/2014/main" id="{91A79887-F411-4553-B902-7C8782CA7F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088" y="803275"/>
            <a:ext cx="2830512"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9" name="スライド番号プレースホルダー 1">
            <a:extLst>
              <a:ext uri="{FF2B5EF4-FFF2-40B4-BE49-F238E27FC236}">
                <a16:creationId xmlns:a16="http://schemas.microsoft.com/office/drawing/2014/main" id="{FF163C4D-28EB-4EFB-9D8C-B0712A31F9B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3F9B38B-C80D-40FE-AEE5-2E63CBA3E4D4}" type="slidenum">
              <a:rPr lang="ja-JP" altLang="en-US"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pPr/>
              <a:t>11</a:t>
            </a:fld>
            <a:endParaRPr lang="ja-JP" altLang="en-US">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矢印: 右 1">
            <a:extLst>
              <a:ext uri="{FF2B5EF4-FFF2-40B4-BE49-F238E27FC236}">
                <a16:creationId xmlns:a16="http://schemas.microsoft.com/office/drawing/2014/main" id="{40FC01E8-FEF1-4BE2-AE94-8797F277D355}"/>
              </a:ext>
            </a:extLst>
          </p:cNvPr>
          <p:cNvSpPr/>
          <p:nvPr/>
        </p:nvSpPr>
        <p:spPr>
          <a:xfrm>
            <a:off x="2411760" y="4941168"/>
            <a:ext cx="2290788" cy="1008112"/>
          </a:xfrm>
          <a:prstGeom prst="rightArrow">
            <a:avLst/>
          </a:prstGeom>
          <a:solidFill>
            <a:srgbClr val="E50065"/>
          </a:solidFill>
          <a:ln>
            <a:solidFill>
              <a:srgbClr val="E50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ユーザー認証</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9563357-3B7F-4688-B2C9-9A3B8B4ECB5D}"/>
              </a:ext>
            </a:extLst>
          </p:cNvPr>
          <p:cNvSpPr txBox="1"/>
          <p:nvPr/>
        </p:nvSpPr>
        <p:spPr>
          <a:xfrm>
            <a:off x="522288" y="188913"/>
            <a:ext cx="4984057" cy="523220"/>
          </a:xfrm>
          <a:prstGeom prst="rect">
            <a:avLst/>
          </a:prstGeom>
          <a:noFill/>
        </p:spPr>
        <p:txBody>
          <a:bodyPr wrap="none">
            <a:spAutoFit/>
          </a:bodyPr>
          <a:lstStyle>
            <a:defPPr>
              <a:defRPr lang="ja-JP"/>
            </a:defPPr>
            <a:lvl1pPr>
              <a:defRPr sz="3200" b="1">
                <a:solidFill>
                  <a:schemeClr val="bg2">
                    <a:lumMod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fontAlgn="auto">
              <a:spcBef>
                <a:spcPts val="0"/>
              </a:spcBef>
              <a:spcAft>
                <a:spcPts val="0"/>
              </a:spcAft>
              <a:defRPr/>
            </a:pPr>
            <a:r>
              <a:rPr lang="en-US" altLang="ja-JP" sz="2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2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コンテンツスポンサー　料金表　</a:t>
            </a:r>
          </a:p>
        </p:txBody>
      </p:sp>
      <p:sp>
        <p:nvSpPr>
          <p:cNvPr id="7" name="Text Box 40">
            <a:extLst>
              <a:ext uri="{FF2B5EF4-FFF2-40B4-BE49-F238E27FC236}">
                <a16:creationId xmlns:a16="http://schemas.microsoft.com/office/drawing/2014/main" id="{0C74E8D4-4F59-4A60-A58F-38D03D4AF9D0}"/>
              </a:ext>
            </a:extLst>
          </p:cNvPr>
          <p:cNvSpPr txBox="1">
            <a:spLocks noChangeArrowheads="1"/>
          </p:cNvSpPr>
          <p:nvPr/>
        </p:nvSpPr>
        <p:spPr bwMode="auto">
          <a:xfrm>
            <a:off x="539552" y="5697106"/>
            <a:ext cx="8713787" cy="90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HGP創英角ｺﾞｼｯｸUB" pitchFamily="50" charset="-128"/>
              </a:defRPr>
            </a:lvl1pPr>
            <a:lvl2pPr marL="742950" indent="-285750" eaLnBrk="0" hangingPunct="0">
              <a:defRPr kumimoji="1">
                <a:solidFill>
                  <a:schemeClr val="tx1"/>
                </a:solidFill>
                <a:latin typeface="Arial" pitchFamily="34" charset="0"/>
                <a:ea typeface="HGP創英角ｺﾞｼｯｸUB" pitchFamily="50" charset="-128"/>
              </a:defRPr>
            </a:lvl2pPr>
            <a:lvl3pPr marL="1143000" indent="-228600" eaLnBrk="0" hangingPunct="0">
              <a:defRPr kumimoji="1">
                <a:solidFill>
                  <a:schemeClr val="tx1"/>
                </a:solidFill>
                <a:latin typeface="Arial" pitchFamily="34" charset="0"/>
                <a:ea typeface="HGP創英角ｺﾞｼｯｸUB" pitchFamily="50" charset="-128"/>
              </a:defRPr>
            </a:lvl3pPr>
            <a:lvl4pPr marL="1600200" indent="-228600" eaLnBrk="0" hangingPunct="0">
              <a:defRPr kumimoji="1">
                <a:solidFill>
                  <a:schemeClr val="tx1"/>
                </a:solidFill>
                <a:latin typeface="Arial" pitchFamily="34" charset="0"/>
                <a:ea typeface="HGP創英角ｺﾞｼｯｸUB" pitchFamily="50" charset="-128"/>
              </a:defRPr>
            </a:lvl4pPr>
            <a:lvl5pPr marL="2057400" indent="-228600" eaLnBrk="0" hangingPunct="0">
              <a:defRPr kumimoji="1">
                <a:solidFill>
                  <a:schemeClr val="tx1"/>
                </a:solidFill>
                <a:latin typeface="Arial" pitchFamily="34" charset="0"/>
                <a:ea typeface="HGP創英角ｺﾞｼｯｸUB"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HGP創英角ｺﾞｼｯｸUB"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HGP創英角ｺﾞｼｯｸUB"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HGP創英角ｺﾞｼｯｸUB"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HGP創英角ｺﾞｼｯｸUB" pitchFamily="50" charset="-128"/>
              </a:defRPr>
            </a:lvl9pPr>
          </a:lstStyle>
          <a:p>
            <a:pPr eaLnBrk="1" fontAlgn="auto" hangingPunct="1">
              <a:spcBef>
                <a:spcPts val="0"/>
              </a:spcBef>
              <a:spcAft>
                <a:spcPts val="0"/>
              </a:spcAft>
              <a:defRPr/>
            </a:pPr>
            <a:r>
              <a:rPr lang="en-US" altLang="ja-JP" sz="105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注意事項</a:t>
            </a:r>
            <a:r>
              <a:rPr lang="en-US" altLang="ja-JP" sz="105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a:t>
            </a:r>
          </a:p>
          <a:p>
            <a:pPr eaLnBrk="1" fontAlgn="auto" hangingPunct="1">
              <a:spcBef>
                <a:spcPts val="0"/>
              </a:spcBef>
              <a:spcAft>
                <a:spcPts val="0"/>
              </a:spcAft>
              <a:defRPr/>
            </a:pPr>
            <a:r>
              <a:rPr lang="ja-JP" altLang="en-US" sz="105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・原則</a:t>
            </a:r>
            <a:r>
              <a:rPr lang="en-US" altLang="ja-JP" sz="105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05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社限定のメニューとなります</a:t>
            </a:r>
            <a:endParaRPr lang="en-US" altLang="ja-JP" sz="105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eaLnBrk="1" fontAlgn="auto" hangingPunct="1">
              <a:spcBef>
                <a:spcPts val="0"/>
              </a:spcBef>
              <a:spcAft>
                <a:spcPts val="0"/>
              </a:spcAft>
              <a:defRPr/>
            </a:pPr>
            <a:r>
              <a:rPr lang="ja-JP" altLang="en-US" sz="105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・リード取得の対象外コンテンツもあります、事前にご確認ください</a:t>
            </a:r>
            <a:endParaRPr lang="en-US" altLang="ja-JP" sz="105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eaLnBrk="1" fontAlgn="auto" hangingPunct="1">
              <a:spcBef>
                <a:spcPts val="0"/>
              </a:spcBef>
              <a:spcAft>
                <a:spcPts val="0"/>
              </a:spcAft>
              <a:defRPr/>
            </a:pPr>
            <a:r>
              <a:rPr lang="ja-JP" altLang="en-US" sz="105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・本サービスでご提供するものは、</a:t>
            </a:r>
            <a:r>
              <a:rPr lang="en-US" altLang="ja-JP" sz="105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5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ページ目以降閲覧者のリストのみです。掲載レポートはございませんので予めご了承ください</a:t>
            </a:r>
            <a:br>
              <a:rPr lang="en-US" altLang="ja-JP" sz="105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br>
            <a:r>
              <a:rPr lang="ja-JP" altLang="en-US" sz="105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・競合ドメイン排除は、</a:t>
            </a:r>
            <a:r>
              <a:rPr lang="en-US" altLang="ja-JP" sz="105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05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件まで無料です。入稿時に確定した企業ドメインを提供いただきます。掲載後の追加・変更はできかねます</a:t>
            </a:r>
          </a:p>
        </p:txBody>
      </p:sp>
      <p:graphicFrame>
        <p:nvGraphicFramePr>
          <p:cNvPr id="8" name="表 7">
            <a:extLst>
              <a:ext uri="{FF2B5EF4-FFF2-40B4-BE49-F238E27FC236}">
                <a16:creationId xmlns:a16="http://schemas.microsoft.com/office/drawing/2014/main" id="{28673F42-0598-45BC-BAEE-ABCC5891589B}"/>
              </a:ext>
            </a:extLst>
          </p:cNvPr>
          <p:cNvGraphicFramePr>
            <a:graphicFrameLocks noGrp="1"/>
          </p:cNvGraphicFramePr>
          <p:nvPr>
            <p:extLst>
              <p:ext uri="{D42A27DB-BD31-4B8C-83A1-F6EECF244321}">
                <p14:modId xmlns:p14="http://schemas.microsoft.com/office/powerpoint/2010/main" val="335702941"/>
              </p:ext>
            </p:extLst>
          </p:nvPr>
        </p:nvGraphicFramePr>
        <p:xfrm>
          <a:off x="323850" y="2259699"/>
          <a:ext cx="8366125" cy="1745365"/>
        </p:xfrm>
        <a:graphic>
          <a:graphicData uri="http://schemas.openxmlformats.org/drawingml/2006/table">
            <a:tbl>
              <a:tblPr firstRow="1" bandRow="1">
                <a:tableStyleId>{5C22544A-7EE6-4342-B048-85BDC9FD1C3A}</a:tableStyleId>
              </a:tblPr>
              <a:tblGrid>
                <a:gridCol w="1668182">
                  <a:extLst>
                    <a:ext uri="{9D8B030D-6E8A-4147-A177-3AD203B41FA5}">
                      <a16:colId xmlns:a16="http://schemas.microsoft.com/office/drawing/2014/main" val="20000"/>
                    </a:ext>
                  </a:extLst>
                </a:gridCol>
                <a:gridCol w="1500958">
                  <a:extLst>
                    <a:ext uri="{9D8B030D-6E8A-4147-A177-3AD203B41FA5}">
                      <a16:colId xmlns:a16="http://schemas.microsoft.com/office/drawing/2014/main" val="20001"/>
                    </a:ext>
                  </a:extLst>
                </a:gridCol>
                <a:gridCol w="1835409">
                  <a:extLst>
                    <a:ext uri="{9D8B030D-6E8A-4147-A177-3AD203B41FA5}">
                      <a16:colId xmlns:a16="http://schemas.microsoft.com/office/drawing/2014/main" val="20002"/>
                    </a:ext>
                  </a:extLst>
                </a:gridCol>
                <a:gridCol w="1835409">
                  <a:extLst>
                    <a:ext uri="{9D8B030D-6E8A-4147-A177-3AD203B41FA5}">
                      <a16:colId xmlns:a16="http://schemas.microsoft.com/office/drawing/2014/main" val="20003"/>
                    </a:ext>
                  </a:extLst>
                </a:gridCol>
                <a:gridCol w="1526167">
                  <a:extLst>
                    <a:ext uri="{9D8B030D-6E8A-4147-A177-3AD203B41FA5}">
                      <a16:colId xmlns:a16="http://schemas.microsoft.com/office/drawing/2014/main" val="20004"/>
                    </a:ext>
                  </a:extLst>
                </a:gridCol>
              </a:tblGrid>
              <a:tr h="540342">
                <a:tc>
                  <a:txBody>
                    <a:bodyPr/>
                    <a:lstStyle/>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プラン</a:t>
                      </a:r>
                    </a:p>
                  </a:txBody>
                  <a:tcPr marL="91441" marR="91441" marT="45732" marB="45732" anchor="ctr">
                    <a:solidFill>
                      <a:srgbClr val="E50065">
                        <a:alpha val="80000"/>
                      </a:srgbClr>
                    </a:solidFill>
                  </a:tcPr>
                </a:tc>
                <a:tc>
                  <a:txBody>
                    <a:body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リード単価</a:t>
                      </a:r>
                    </a:p>
                  </a:txBody>
                  <a:tcPr marL="91441" marR="91441" marT="45732" marB="45732" anchor="ctr">
                    <a:solidFill>
                      <a:srgbClr val="E50065">
                        <a:alpha val="80000"/>
                      </a:srgbClr>
                    </a:solidFill>
                  </a:tcPr>
                </a:tc>
                <a:tc>
                  <a:txBody>
                    <a:body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保証件数</a:t>
                      </a:r>
                    </a:p>
                  </a:txBody>
                  <a:tcPr marL="91441" marR="91441" marT="45732" marB="45732" anchor="ctr">
                    <a:solidFill>
                      <a:srgbClr val="E50065">
                        <a:alpha val="80000"/>
                      </a:srgbClr>
                    </a:solidFill>
                  </a:tcPr>
                </a:tc>
                <a:tc>
                  <a:txBody>
                    <a:body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価格</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（税別）</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marL="91441" marR="91441" marT="45732" marB="45732" anchor="ctr">
                    <a:solidFill>
                      <a:srgbClr val="E50065">
                        <a:alpha val="80000"/>
                      </a:srgbClr>
                    </a:solidFill>
                  </a:tcPr>
                </a:tc>
                <a:tc>
                  <a:txBody>
                    <a:body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想定期間</a:t>
                      </a:r>
                    </a:p>
                  </a:txBody>
                  <a:tcPr marL="91441" marR="91441" marT="45732" marB="45732" anchor="ctr">
                    <a:solidFill>
                      <a:srgbClr val="E50065">
                        <a:alpha val="80000"/>
                      </a:srgbClr>
                    </a:solidFill>
                  </a:tcPr>
                </a:tc>
                <a:extLst>
                  <a:ext uri="{0D108BD9-81ED-4DB2-BD59-A6C34878D82A}">
                    <a16:rowId xmlns:a16="http://schemas.microsoft.com/office/drawing/2014/main" val="10000"/>
                  </a:ext>
                </a:extLst>
              </a:tr>
              <a:tr h="625879">
                <a:tc>
                  <a:txBody>
                    <a:bodyPr/>
                    <a:lstStyle/>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①標準プラン</a:t>
                      </a:r>
                    </a:p>
                  </a:txBody>
                  <a:tcPr marL="91441" marR="91441" marT="45732" marB="45732" anchor="ctr">
                    <a:solidFill>
                      <a:srgbClr val="E50065">
                        <a:alpha val="40000"/>
                      </a:srgbClr>
                    </a:solidFill>
                  </a:tcPr>
                </a:tc>
                <a:tc>
                  <a:txBody>
                    <a:bodyPr/>
                    <a:lstStyle/>
                    <a:p>
                      <a:pPr algn="ctr"/>
                      <a:r>
                        <a:rPr kumimoji="1" lang="en-US" altLang="ja-JP" sz="1800" b="0" dirty="0">
                          <a:latin typeface="Meiryo UI" panose="020B0604030504040204" pitchFamily="50" charset="-128"/>
                          <a:ea typeface="Meiryo UI" panose="020B0604030504040204" pitchFamily="50" charset="-128"/>
                          <a:cs typeface="Meiryo UI" panose="020B0604030504040204" pitchFamily="50" charset="-128"/>
                        </a:rPr>
                        <a:t>\5,000</a:t>
                      </a:r>
                      <a:endParaRPr kumimoji="1" lang="ja-JP" altLang="en-US" sz="1800" b="0" dirty="0">
                        <a:latin typeface="Meiryo UI" panose="020B0604030504040204" pitchFamily="50" charset="-128"/>
                        <a:ea typeface="Meiryo UI" panose="020B0604030504040204" pitchFamily="50" charset="-128"/>
                        <a:cs typeface="Meiryo UI" panose="020B0604030504040204" pitchFamily="50" charset="-128"/>
                      </a:endParaRPr>
                    </a:p>
                  </a:txBody>
                  <a:tcPr marL="91441" marR="91441" marT="45732" marB="45732" anchor="ctr">
                    <a:solidFill>
                      <a:srgbClr val="E50065">
                        <a:alpha val="40000"/>
                      </a:srgbClr>
                    </a:solidFill>
                  </a:tcPr>
                </a:tc>
                <a:tc>
                  <a:txBody>
                    <a:bodyPr/>
                    <a:lstStyle/>
                    <a:p>
                      <a:pPr algn="ctr"/>
                      <a:r>
                        <a:rPr kumimoji="1" lang="en-US" altLang="ja-JP" sz="1800" b="0" dirty="0">
                          <a:latin typeface="Meiryo UI" panose="020B0604030504040204" pitchFamily="50" charset="-128"/>
                          <a:ea typeface="Meiryo UI" panose="020B0604030504040204" pitchFamily="50" charset="-128"/>
                          <a:cs typeface="Meiryo UI" panose="020B0604030504040204" pitchFamily="50" charset="-128"/>
                        </a:rPr>
                        <a:t>240</a:t>
                      </a:r>
                      <a:r>
                        <a:rPr kumimoji="1" lang="ja-JP" altLang="en-US" sz="1800" b="0" dirty="0">
                          <a:latin typeface="Meiryo UI" panose="020B0604030504040204" pitchFamily="50" charset="-128"/>
                          <a:ea typeface="Meiryo UI" panose="020B0604030504040204" pitchFamily="50" charset="-128"/>
                          <a:cs typeface="Meiryo UI" panose="020B0604030504040204" pitchFamily="50" charset="-128"/>
                        </a:rPr>
                        <a:t>件</a:t>
                      </a:r>
                    </a:p>
                  </a:txBody>
                  <a:tcPr marL="91441" marR="91441" marT="45732" marB="45732" anchor="ctr">
                    <a:solidFill>
                      <a:srgbClr val="E50065">
                        <a:alpha val="40000"/>
                      </a:srgbClr>
                    </a:solidFill>
                  </a:tcPr>
                </a:tc>
                <a:tc>
                  <a:txBody>
                    <a:bodyPr/>
                    <a:lstStyle/>
                    <a:p>
                      <a:pPr algn="ctr"/>
                      <a:r>
                        <a:rPr kumimoji="1" lang="en-US" altLang="ja-JP" sz="1800" b="0" dirty="0">
                          <a:latin typeface="Meiryo UI" panose="020B0604030504040204" pitchFamily="50" charset="-128"/>
                          <a:ea typeface="Meiryo UI" panose="020B0604030504040204" pitchFamily="50" charset="-128"/>
                          <a:cs typeface="Meiryo UI" panose="020B0604030504040204" pitchFamily="50" charset="-128"/>
                        </a:rPr>
                        <a:t>\1,200,000</a:t>
                      </a:r>
                      <a:endParaRPr kumimoji="1" lang="ja-JP" altLang="en-US" sz="1800" b="0" dirty="0">
                        <a:latin typeface="Meiryo UI" panose="020B0604030504040204" pitchFamily="50" charset="-128"/>
                        <a:ea typeface="Meiryo UI" panose="020B0604030504040204" pitchFamily="50" charset="-128"/>
                        <a:cs typeface="Meiryo UI" panose="020B0604030504040204" pitchFamily="50" charset="-128"/>
                      </a:endParaRPr>
                    </a:p>
                  </a:txBody>
                  <a:tcPr marL="91441" marR="91441" marT="45732" marB="45732" anchor="ctr">
                    <a:solidFill>
                      <a:srgbClr val="E50065">
                        <a:alpha val="40000"/>
                      </a:srgbClr>
                    </a:solidFill>
                  </a:tcPr>
                </a:tc>
                <a:tc>
                  <a:txBody>
                    <a:bodyPr/>
                    <a:lstStyle/>
                    <a:p>
                      <a:pPr algn="ctr"/>
                      <a:r>
                        <a:rPr kumimoji="1" lang="en-US" altLang="ja-JP" sz="1800" b="0" dirty="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800" b="0" dirty="0">
                          <a:latin typeface="Meiryo UI" panose="020B0604030504040204" pitchFamily="50" charset="-128"/>
                          <a:ea typeface="Meiryo UI" panose="020B0604030504040204" pitchFamily="50" charset="-128"/>
                          <a:cs typeface="Meiryo UI" panose="020B0604030504040204" pitchFamily="50" charset="-128"/>
                        </a:rPr>
                        <a:t>週間</a:t>
                      </a:r>
                    </a:p>
                  </a:txBody>
                  <a:tcPr marL="91441" marR="91441" marT="45732" marB="45732" anchor="ctr">
                    <a:solidFill>
                      <a:srgbClr val="E50065">
                        <a:alpha val="40000"/>
                      </a:srgbClr>
                    </a:solidFill>
                  </a:tcPr>
                </a:tc>
                <a:extLst>
                  <a:ext uri="{0D108BD9-81ED-4DB2-BD59-A6C34878D82A}">
                    <a16:rowId xmlns:a16="http://schemas.microsoft.com/office/drawing/2014/main" val="10001"/>
                  </a:ext>
                </a:extLst>
              </a:tr>
              <a:tr h="540342">
                <a:tc>
                  <a:txBody>
                    <a:body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②リードセレクト（ユーザー企業）</a:t>
                      </a:r>
                    </a:p>
                  </a:txBody>
                  <a:tcPr marL="91441" marR="91441" marT="45732" marB="45732" anchor="ctr">
                    <a:solidFill>
                      <a:srgbClr val="E50065">
                        <a:alpha val="40000"/>
                      </a:srgbClr>
                    </a:solidFill>
                  </a:tcPr>
                </a:tc>
                <a:tc>
                  <a:txBody>
                    <a:bodyPr/>
                    <a:lstStyle/>
                    <a:p>
                      <a:pPr algn="ctr"/>
                      <a:r>
                        <a:rPr kumimoji="1" lang="en-US" altLang="ja-JP" sz="1800" b="0" dirty="0">
                          <a:latin typeface="Meiryo UI" panose="020B0604030504040204" pitchFamily="50" charset="-128"/>
                          <a:ea typeface="Meiryo UI" panose="020B0604030504040204" pitchFamily="50" charset="-128"/>
                          <a:cs typeface="Meiryo UI" panose="020B0604030504040204" pitchFamily="50" charset="-128"/>
                        </a:rPr>
                        <a:t>\10,000</a:t>
                      </a:r>
                      <a:endParaRPr kumimoji="1" lang="ja-JP" altLang="en-US" sz="1800" b="0" dirty="0">
                        <a:latin typeface="Meiryo UI" panose="020B0604030504040204" pitchFamily="50" charset="-128"/>
                        <a:ea typeface="Meiryo UI" panose="020B0604030504040204" pitchFamily="50" charset="-128"/>
                        <a:cs typeface="Meiryo UI" panose="020B0604030504040204" pitchFamily="50" charset="-128"/>
                      </a:endParaRPr>
                    </a:p>
                  </a:txBody>
                  <a:tcPr marL="91441" marR="91441" marT="45732" marB="45732" anchor="ctr">
                    <a:solidFill>
                      <a:srgbClr val="E50065">
                        <a:alpha val="40000"/>
                      </a:srgbClr>
                    </a:solidFill>
                  </a:tcPr>
                </a:tc>
                <a:tc>
                  <a:txBody>
                    <a:bodyPr/>
                    <a:lstStyle/>
                    <a:p>
                      <a:pPr algn="ctr"/>
                      <a:r>
                        <a:rPr kumimoji="1" lang="en-US" altLang="ja-JP" sz="1800" b="0" dirty="0">
                          <a:latin typeface="Meiryo UI" panose="020B0604030504040204" pitchFamily="50" charset="-128"/>
                          <a:ea typeface="Meiryo UI" panose="020B0604030504040204" pitchFamily="50" charset="-128"/>
                          <a:cs typeface="Meiryo UI" panose="020B0604030504040204" pitchFamily="50" charset="-128"/>
                        </a:rPr>
                        <a:t>120</a:t>
                      </a:r>
                      <a:r>
                        <a:rPr kumimoji="1" lang="ja-JP" altLang="en-US" sz="1800" b="0" dirty="0">
                          <a:latin typeface="Meiryo UI" panose="020B0604030504040204" pitchFamily="50" charset="-128"/>
                          <a:ea typeface="Meiryo UI" panose="020B0604030504040204" pitchFamily="50" charset="-128"/>
                          <a:cs typeface="Meiryo UI" panose="020B0604030504040204" pitchFamily="50" charset="-128"/>
                        </a:rPr>
                        <a:t>件</a:t>
                      </a:r>
                    </a:p>
                  </a:txBody>
                  <a:tcPr marL="91441" marR="91441" marT="45732" marB="45732" anchor="ctr">
                    <a:solidFill>
                      <a:srgbClr val="E50065">
                        <a:alpha val="40000"/>
                      </a:srgbClr>
                    </a:solidFill>
                  </a:tcPr>
                </a:tc>
                <a:tc>
                  <a:txBody>
                    <a:bodyPr/>
                    <a:lstStyle/>
                    <a:p>
                      <a:pPr algn="ctr"/>
                      <a:r>
                        <a:rPr kumimoji="1" lang="en-US" altLang="ja-JP" sz="1800" b="0" dirty="0">
                          <a:latin typeface="Meiryo UI" panose="020B0604030504040204" pitchFamily="50" charset="-128"/>
                          <a:ea typeface="Meiryo UI" panose="020B0604030504040204" pitchFamily="50" charset="-128"/>
                          <a:cs typeface="Meiryo UI" panose="020B0604030504040204" pitchFamily="50" charset="-128"/>
                        </a:rPr>
                        <a:t>\1,200,000</a:t>
                      </a:r>
                      <a:endParaRPr kumimoji="1" lang="ja-JP" altLang="en-US" sz="1800" b="0" dirty="0">
                        <a:latin typeface="Meiryo UI" panose="020B0604030504040204" pitchFamily="50" charset="-128"/>
                        <a:ea typeface="Meiryo UI" panose="020B0604030504040204" pitchFamily="50" charset="-128"/>
                        <a:cs typeface="Meiryo UI" panose="020B0604030504040204" pitchFamily="50" charset="-128"/>
                      </a:endParaRPr>
                    </a:p>
                  </a:txBody>
                  <a:tcPr marL="91441" marR="91441" marT="45732" marB="45732" anchor="ctr">
                    <a:solidFill>
                      <a:srgbClr val="E50065">
                        <a:alpha val="40000"/>
                      </a:srgbClr>
                    </a:solidFill>
                  </a:tcPr>
                </a:tc>
                <a:tc>
                  <a:txBody>
                    <a:bodyPr/>
                    <a:lstStyle/>
                    <a:p>
                      <a:pPr algn="ctr"/>
                      <a:r>
                        <a:rPr kumimoji="1" lang="en-US" altLang="ja-JP" sz="1800" b="0" dirty="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800" b="0" dirty="0">
                          <a:latin typeface="Meiryo UI" panose="020B0604030504040204" pitchFamily="50" charset="-128"/>
                          <a:ea typeface="Meiryo UI" panose="020B0604030504040204" pitchFamily="50" charset="-128"/>
                          <a:cs typeface="Meiryo UI" panose="020B0604030504040204" pitchFamily="50" charset="-128"/>
                        </a:rPr>
                        <a:t>週間</a:t>
                      </a:r>
                    </a:p>
                  </a:txBody>
                  <a:tcPr marL="91441" marR="91441" marT="45732" marB="45732" anchor="ctr">
                    <a:solidFill>
                      <a:srgbClr val="E50065">
                        <a:alpha val="40000"/>
                      </a:srgbClr>
                    </a:solidFill>
                  </a:tcPr>
                </a:tc>
                <a:extLst>
                  <a:ext uri="{0D108BD9-81ED-4DB2-BD59-A6C34878D82A}">
                    <a16:rowId xmlns:a16="http://schemas.microsoft.com/office/drawing/2014/main" val="10002"/>
                  </a:ext>
                </a:extLst>
              </a:tr>
            </a:tbl>
          </a:graphicData>
        </a:graphic>
      </p:graphicFrame>
      <p:sp>
        <p:nvSpPr>
          <p:cNvPr id="15" name="テキスト ボックス 14">
            <a:extLst>
              <a:ext uri="{FF2B5EF4-FFF2-40B4-BE49-F238E27FC236}">
                <a16:creationId xmlns:a16="http://schemas.microsoft.com/office/drawing/2014/main" id="{1B507989-4EA0-4F8D-BB5E-8C0418177126}"/>
              </a:ext>
            </a:extLst>
          </p:cNvPr>
          <p:cNvSpPr txBox="1"/>
          <p:nvPr/>
        </p:nvSpPr>
        <p:spPr>
          <a:xfrm>
            <a:off x="96838" y="917575"/>
            <a:ext cx="1108075" cy="369888"/>
          </a:xfrm>
          <a:prstGeom prst="rect">
            <a:avLst/>
          </a:prstGeom>
          <a:noFill/>
        </p:spPr>
        <p:txBody>
          <a:bodyPr wrap="none">
            <a:spAutoFit/>
          </a:bodyPr>
          <a:lstStyle/>
          <a:p>
            <a:pPr fontAlgn="auto">
              <a:spcBef>
                <a:spcPts val="0"/>
              </a:spcBef>
              <a:spcAft>
                <a:spcPts val="0"/>
              </a:spcAft>
              <a:defRPr/>
            </a:pPr>
            <a:r>
              <a:rPr lang="ja-JP" altLang="en-US"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■料金表</a:t>
            </a:r>
          </a:p>
        </p:txBody>
      </p:sp>
      <p:grpSp>
        <p:nvGrpSpPr>
          <p:cNvPr id="9" name="グループ化 8">
            <a:extLst>
              <a:ext uri="{FF2B5EF4-FFF2-40B4-BE49-F238E27FC236}">
                <a16:creationId xmlns:a16="http://schemas.microsoft.com/office/drawing/2014/main" id="{1D6934C7-9EFF-45DC-A486-50332F9B5CD9}"/>
              </a:ext>
            </a:extLst>
          </p:cNvPr>
          <p:cNvGrpSpPr/>
          <p:nvPr/>
        </p:nvGrpSpPr>
        <p:grpSpPr>
          <a:xfrm>
            <a:off x="152400" y="4294410"/>
            <a:ext cx="3984625" cy="1366838"/>
            <a:chOff x="152400" y="3987800"/>
            <a:chExt cx="3984625" cy="1366838"/>
          </a:xfrm>
        </p:grpSpPr>
        <p:sp>
          <p:nvSpPr>
            <p:cNvPr id="6" name="角丸四角形 33">
              <a:extLst>
                <a:ext uri="{FF2B5EF4-FFF2-40B4-BE49-F238E27FC236}">
                  <a16:creationId xmlns:a16="http://schemas.microsoft.com/office/drawing/2014/main" id="{431D39CF-FA78-40AE-AFD2-9E04133C3090}"/>
                </a:ext>
              </a:extLst>
            </p:cNvPr>
            <p:cNvSpPr/>
            <p:nvPr/>
          </p:nvSpPr>
          <p:spPr>
            <a:xfrm>
              <a:off x="152400" y="4164013"/>
              <a:ext cx="3984625" cy="1190625"/>
            </a:xfrm>
            <a:prstGeom prst="roundRect">
              <a:avLst/>
            </a:prstGeom>
            <a:noFill/>
            <a:ln w="28575">
              <a:solidFill>
                <a:srgbClr val="E500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競合会社など、</a:t>
              </a:r>
              <a:r>
                <a:rPr lang="ja-JP" altLang="en-US" sz="16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指定ドメインを除外</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して</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お渡しすることが可能です。</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（ドメイン</a:t>
              </a: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個まで除外指定が可能）</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a:extLst>
                <a:ext uri="{FF2B5EF4-FFF2-40B4-BE49-F238E27FC236}">
                  <a16:creationId xmlns:a16="http://schemas.microsoft.com/office/drawing/2014/main" id="{092AEA89-C78F-49D5-AA3D-867A0D6B7464}"/>
                </a:ext>
              </a:extLst>
            </p:cNvPr>
            <p:cNvSpPr txBox="1"/>
            <p:nvPr/>
          </p:nvSpPr>
          <p:spPr>
            <a:xfrm>
              <a:off x="293688" y="3987800"/>
              <a:ext cx="1438214" cy="369332"/>
            </a:xfrm>
            <a:prstGeom prst="rect">
              <a:avLst/>
            </a:prstGeom>
            <a:solidFill>
              <a:schemeClr val="bg1"/>
            </a:solidFill>
          </p:spPr>
          <p:txBody>
            <a:bodyPr wrap="none">
              <a:spAutoFit/>
            </a:bodyPr>
            <a:lstStyle/>
            <a:p>
              <a:pPr fontAlgn="auto">
                <a:spcBef>
                  <a:spcPts val="0"/>
                </a:spcBef>
                <a:spcAft>
                  <a:spcPts val="0"/>
                </a:spcAft>
                <a:defRPr/>
              </a:pPr>
              <a:r>
                <a:rPr lang="ja-JP" altLang="en-US"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■標準プラン</a:t>
              </a:r>
            </a:p>
          </p:txBody>
        </p:sp>
      </p:grpSp>
      <p:grpSp>
        <p:nvGrpSpPr>
          <p:cNvPr id="3" name="グループ化 2">
            <a:extLst>
              <a:ext uri="{FF2B5EF4-FFF2-40B4-BE49-F238E27FC236}">
                <a16:creationId xmlns:a16="http://schemas.microsoft.com/office/drawing/2014/main" id="{0A6163DB-81AD-4A08-A8D8-844023BBBB5E}"/>
              </a:ext>
            </a:extLst>
          </p:cNvPr>
          <p:cNvGrpSpPr/>
          <p:nvPr/>
        </p:nvGrpSpPr>
        <p:grpSpPr>
          <a:xfrm>
            <a:off x="4702944" y="4291236"/>
            <a:ext cx="3973512" cy="1354138"/>
            <a:chOff x="4256089" y="4003675"/>
            <a:chExt cx="3973512" cy="1354138"/>
          </a:xfrm>
        </p:grpSpPr>
        <p:sp>
          <p:nvSpPr>
            <p:cNvPr id="5" name="角丸四角形 34">
              <a:extLst>
                <a:ext uri="{FF2B5EF4-FFF2-40B4-BE49-F238E27FC236}">
                  <a16:creationId xmlns:a16="http://schemas.microsoft.com/office/drawing/2014/main" id="{D98EF0D2-5CDE-47B6-8BD1-9B72119DB23A}"/>
                </a:ext>
              </a:extLst>
            </p:cNvPr>
            <p:cNvSpPr/>
            <p:nvPr/>
          </p:nvSpPr>
          <p:spPr>
            <a:xfrm>
              <a:off x="4256089" y="4167188"/>
              <a:ext cx="3973512" cy="1190625"/>
            </a:xfrm>
            <a:prstGeom prst="roundRect">
              <a:avLst/>
            </a:prstGeom>
            <a:noFill/>
            <a:ln w="28575">
              <a:solidFill>
                <a:srgbClr val="E500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閲覧者データから指定ドメインを除外した上で</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16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非</a:t>
              </a:r>
              <a:r>
                <a:rPr lang="en-US" altLang="ja-JP" sz="16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IT</a:t>
              </a:r>
              <a:r>
                <a:rPr lang="ja-JP" altLang="en-US" sz="16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企業に限定して</a:t>
              </a: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120</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件のリードをご提供</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他条件でのセレクトはご相談ください</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a:extLst>
                <a:ext uri="{FF2B5EF4-FFF2-40B4-BE49-F238E27FC236}">
                  <a16:creationId xmlns:a16="http://schemas.microsoft.com/office/drawing/2014/main" id="{DD5212A1-89AE-44C0-8AE9-EBFB1AB82B7B}"/>
                </a:ext>
              </a:extLst>
            </p:cNvPr>
            <p:cNvSpPr txBox="1"/>
            <p:nvPr/>
          </p:nvSpPr>
          <p:spPr>
            <a:xfrm>
              <a:off x="4360863" y="4003675"/>
              <a:ext cx="2234907" cy="369332"/>
            </a:xfrm>
            <a:prstGeom prst="rect">
              <a:avLst/>
            </a:prstGeom>
            <a:solidFill>
              <a:schemeClr val="bg1"/>
            </a:solidFill>
          </p:spPr>
          <p:txBody>
            <a:bodyPr wrap="none">
              <a:spAutoFit/>
            </a:bodyPr>
            <a:lstStyle/>
            <a:p>
              <a:pPr fontAlgn="auto">
                <a:spcBef>
                  <a:spcPts val="0"/>
                </a:spcBef>
                <a:spcAft>
                  <a:spcPts val="0"/>
                </a:spcAft>
                <a:defRPr/>
              </a:pPr>
              <a:r>
                <a:rPr lang="ja-JP" altLang="en-US"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■リードセレクトプラン</a:t>
              </a:r>
            </a:p>
          </p:txBody>
        </p:sp>
      </p:grpSp>
      <p:sp>
        <p:nvSpPr>
          <p:cNvPr id="26" name="テキスト ボックス 25">
            <a:extLst>
              <a:ext uri="{FF2B5EF4-FFF2-40B4-BE49-F238E27FC236}">
                <a16:creationId xmlns:a16="http://schemas.microsoft.com/office/drawing/2014/main" id="{4C9BA2C1-9FE1-44A6-8468-E1FBD7ADB089}"/>
              </a:ext>
            </a:extLst>
          </p:cNvPr>
          <p:cNvSpPr txBox="1"/>
          <p:nvPr/>
        </p:nvSpPr>
        <p:spPr>
          <a:xfrm>
            <a:off x="755650" y="1219399"/>
            <a:ext cx="6748963" cy="830997"/>
          </a:xfrm>
          <a:prstGeom prst="rect">
            <a:avLst/>
          </a:prstGeom>
          <a:noFill/>
        </p:spPr>
        <p:txBody>
          <a:bodyPr wrap="none">
            <a:spAutoFit/>
          </a:bodyPr>
          <a:lstStyle/>
          <a:p>
            <a:pPr fontAlgn="auto">
              <a:spcBef>
                <a:spcPts val="0"/>
              </a:spcBef>
              <a:spcAft>
                <a:spcPts val="0"/>
              </a:spcAft>
              <a:defRPr/>
            </a:pPr>
            <a:r>
              <a:rPr lang="ja-JP" altLang="en-US" sz="20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掲載開始から</a:t>
            </a:r>
            <a:r>
              <a:rPr lang="ja-JP" altLang="en-US" sz="2800" dirty="0">
                <a:solidFill>
                  <a:srgbClr val="E50065"/>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2800" dirty="0">
                <a:solidFill>
                  <a:srgbClr val="E50065"/>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2800" dirty="0">
                <a:solidFill>
                  <a:srgbClr val="E50065"/>
                </a:solidFill>
                <a:latin typeface="Meiryo UI" panose="020B0604030504040204" pitchFamily="50" charset="-128"/>
                <a:ea typeface="Meiryo UI" panose="020B0604030504040204" pitchFamily="50" charset="-128"/>
                <a:cs typeface="Meiryo UI" panose="020B0604030504040204" pitchFamily="50" charset="-128"/>
              </a:rPr>
              <a:t>週間</a:t>
            </a:r>
            <a:r>
              <a:rPr lang="ja-JP" altLang="en-US" sz="20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程度を目安にリードを提供いたします。</a:t>
            </a:r>
            <a:endParaRPr lang="en-US" altLang="ja-JP" sz="20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20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獲得件数を増やすことも可能ですのでご相談ください。</a:t>
            </a:r>
          </a:p>
        </p:txBody>
      </p:sp>
      <p:sp>
        <p:nvSpPr>
          <p:cNvPr id="27701" name="スライド番号プレースホルダー 1">
            <a:extLst>
              <a:ext uri="{FF2B5EF4-FFF2-40B4-BE49-F238E27FC236}">
                <a16:creationId xmlns:a16="http://schemas.microsoft.com/office/drawing/2014/main" id="{E4F90FB9-6A21-4F54-A2E2-A0C19CF06FF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C80502E0-79E9-4204-A268-BF395263CE16}" type="slidenum">
              <a:rPr lang="ja-JP" altLang="en-US"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pPr/>
              <a:t>12</a:t>
            </a:fld>
            <a:endParaRPr lang="ja-JP" altLang="en-US">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5F5719A-9AFD-4C48-A774-414E88E10BD4}"/>
              </a:ext>
            </a:extLst>
          </p:cNvPr>
          <p:cNvSpPr txBox="1"/>
          <p:nvPr/>
        </p:nvSpPr>
        <p:spPr>
          <a:xfrm>
            <a:off x="522288" y="188913"/>
            <a:ext cx="6518579" cy="523220"/>
          </a:xfrm>
          <a:prstGeom prst="rect">
            <a:avLst/>
          </a:prstGeom>
          <a:noFill/>
        </p:spPr>
        <p:txBody>
          <a:bodyPr wrap="none">
            <a:spAutoFit/>
          </a:bodyPr>
          <a:lstStyle>
            <a:defPPr>
              <a:defRPr lang="ja-JP"/>
            </a:defPPr>
            <a:lvl1pPr>
              <a:defRPr sz="3200" b="1">
                <a:solidFill>
                  <a:schemeClr val="bg2">
                    <a:lumMod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fontAlgn="auto">
              <a:spcBef>
                <a:spcPts val="0"/>
              </a:spcBef>
              <a:spcAft>
                <a:spcPts val="0"/>
              </a:spcAft>
              <a:defRPr/>
            </a:pPr>
            <a:r>
              <a:rPr lang="en-US" altLang="ja-JP" sz="2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2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日経 </a:t>
            </a:r>
            <a:r>
              <a:rPr lang="en-US" altLang="ja-JP" sz="2800" dirty="0" err="1">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xTECH</a:t>
            </a:r>
            <a:r>
              <a:rPr lang="en-US" altLang="ja-JP" sz="2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Active </a:t>
            </a:r>
            <a:r>
              <a:rPr lang="ja-JP" altLang="en-US" sz="2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リサーチ</a:t>
            </a:r>
            <a:r>
              <a:rPr lang="en-US" altLang="ja-JP" sz="2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Special</a:t>
            </a:r>
            <a:endParaRPr lang="ja-JP" altLang="en-US" sz="2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8675" name="Picture 3">
            <a:extLst>
              <a:ext uri="{FF2B5EF4-FFF2-40B4-BE49-F238E27FC236}">
                <a16:creationId xmlns:a16="http://schemas.microsoft.com/office/drawing/2014/main" id="{99224F2E-51AE-4757-8429-16AF0D7244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148" t="4977" r="45792" b="52686"/>
          <a:stretch>
            <a:fillRect/>
          </a:stretch>
        </p:blipFill>
        <p:spPr bwMode="auto">
          <a:xfrm>
            <a:off x="190500" y="1181100"/>
            <a:ext cx="2909888" cy="38655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aphicFrame>
        <p:nvGraphicFramePr>
          <p:cNvPr id="7" name="表 6">
            <a:extLst>
              <a:ext uri="{FF2B5EF4-FFF2-40B4-BE49-F238E27FC236}">
                <a16:creationId xmlns:a16="http://schemas.microsoft.com/office/drawing/2014/main" id="{AE29AB3E-1FB8-48CE-B037-8B349EE7A9CE}"/>
              </a:ext>
            </a:extLst>
          </p:cNvPr>
          <p:cNvGraphicFramePr>
            <a:graphicFrameLocks noGrp="1"/>
          </p:cNvGraphicFramePr>
          <p:nvPr>
            <p:extLst>
              <p:ext uri="{D42A27DB-BD31-4B8C-83A1-F6EECF244321}">
                <p14:modId xmlns:p14="http://schemas.microsoft.com/office/powerpoint/2010/main" val="3319979207"/>
              </p:ext>
            </p:extLst>
          </p:nvPr>
        </p:nvGraphicFramePr>
        <p:xfrm>
          <a:off x="4059238" y="2351088"/>
          <a:ext cx="4184650" cy="1079500"/>
        </p:xfrm>
        <a:graphic>
          <a:graphicData uri="http://schemas.openxmlformats.org/drawingml/2006/table">
            <a:tbl>
              <a:tblPr firstRow="1" bandRow="1">
                <a:tableStyleId>{5C22544A-7EE6-4342-B048-85BDC9FD1C3A}</a:tableStyleId>
              </a:tblPr>
              <a:tblGrid>
                <a:gridCol w="2202730">
                  <a:extLst>
                    <a:ext uri="{9D8B030D-6E8A-4147-A177-3AD203B41FA5}">
                      <a16:colId xmlns:a16="http://schemas.microsoft.com/office/drawing/2014/main" val="20000"/>
                    </a:ext>
                  </a:extLst>
                </a:gridCol>
                <a:gridCol w="1981920">
                  <a:extLst>
                    <a:ext uri="{9D8B030D-6E8A-4147-A177-3AD203B41FA5}">
                      <a16:colId xmlns:a16="http://schemas.microsoft.com/office/drawing/2014/main" val="20001"/>
                    </a:ext>
                  </a:extLst>
                </a:gridCol>
              </a:tblGrid>
              <a:tr h="539750">
                <a:tc>
                  <a:txBody>
                    <a:body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獲得リード</a:t>
                      </a:r>
                    </a:p>
                  </a:txBody>
                  <a:tcPr marL="91438" marR="91438" marT="45682" marB="45682" anchor="ctr">
                    <a:solidFill>
                      <a:srgbClr val="E50065">
                        <a:alpha val="80000"/>
                      </a:srgbClr>
                    </a:solidFill>
                  </a:tcPr>
                </a:tc>
                <a:tc>
                  <a:txBody>
                    <a:body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価格</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（税別）</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91438" marR="91438" marT="45682" marB="45682" anchor="ctr">
                    <a:solidFill>
                      <a:srgbClr val="E50065">
                        <a:alpha val="80000"/>
                      </a:srgbClr>
                    </a:solidFill>
                  </a:tcPr>
                </a:tc>
                <a:extLst>
                  <a:ext uri="{0D108BD9-81ED-4DB2-BD59-A6C34878D82A}">
                    <a16:rowId xmlns:a16="http://schemas.microsoft.com/office/drawing/2014/main" val="10000"/>
                  </a:ext>
                </a:extLst>
              </a:tr>
              <a:tr h="539750">
                <a:tc>
                  <a:txBody>
                    <a:bodyPr/>
                    <a:lstStyle/>
                    <a:p>
                      <a:pPr algn="ctr"/>
                      <a:r>
                        <a:rPr kumimoji="1" lang="en-US" altLang="ja-JP" sz="1800" dirty="0">
                          <a:latin typeface="Meiryo UI" panose="020B0604030504040204" pitchFamily="50" charset="-128"/>
                          <a:ea typeface="Meiryo UI" panose="020B0604030504040204" pitchFamily="50" charset="-128"/>
                          <a:cs typeface="Meiryo UI" panose="020B0604030504040204" pitchFamily="50" charset="-128"/>
                        </a:rPr>
                        <a:t>150</a:t>
                      </a:r>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件～</a:t>
                      </a:r>
                    </a:p>
                  </a:txBody>
                  <a:tcPr marL="91438" marR="91438" marT="45682" marB="45682" anchor="ctr">
                    <a:solidFill>
                      <a:srgbClr val="E50065">
                        <a:alpha val="40000"/>
                      </a:srgbClr>
                    </a:solidFill>
                  </a:tcPr>
                </a:tc>
                <a:tc>
                  <a:txBody>
                    <a:bodyPr/>
                    <a:lstStyle/>
                    <a:p>
                      <a:pPr algn="ctr"/>
                      <a:r>
                        <a:rPr kumimoji="1" lang="en-US" altLang="ja-JP" sz="1800" dirty="0">
                          <a:latin typeface="Meiryo UI" panose="020B0604030504040204" pitchFamily="50" charset="-128"/>
                          <a:ea typeface="Meiryo UI" panose="020B0604030504040204" pitchFamily="50" charset="-128"/>
                          <a:cs typeface="Meiryo UI" panose="020B0604030504040204" pitchFamily="50" charset="-128"/>
                        </a:rPr>
                        <a:t>\1,500,000</a:t>
                      </a:r>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a:t>
                      </a:r>
                    </a:p>
                  </a:txBody>
                  <a:tcPr marL="91438" marR="91438" marT="45682" marB="45682" anchor="ctr">
                    <a:solidFill>
                      <a:srgbClr val="E50065">
                        <a:alpha val="40000"/>
                      </a:srgbClr>
                    </a:solidFill>
                  </a:tcPr>
                </a:tc>
                <a:extLst>
                  <a:ext uri="{0D108BD9-81ED-4DB2-BD59-A6C34878D82A}">
                    <a16:rowId xmlns:a16="http://schemas.microsoft.com/office/drawing/2014/main" val="10001"/>
                  </a:ext>
                </a:extLst>
              </a:tr>
            </a:tbl>
          </a:graphicData>
        </a:graphic>
      </p:graphicFrame>
      <p:sp>
        <p:nvSpPr>
          <p:cNvPr id="12" name="テキスト ボックス 11">
            <a:extLst>
              <a:ext uri="{FF2B5EF4-FFF2-40B4-BE49-F238E27FC236}">
                <a16:creationId xmlns:a16="http://schemas.microsoft.com/office/drawing/2014/main" id="{C1DC6E1F-1E02-46F8-A86C-8E7EE1CEE3DB}"/>
              </a:ext>
            </a:extLst>
          </p:cNvPr>
          <p:cNvSpPr txBox="1"/>
          <p:nvPr/>
        </p:nvSpPr>
        <p:spPr>
          <a:xfrm>
            <a:off x="3209925" y="1188041"/>
            <a:ext cx="5946775" cy="584775"/>
          </a:xfrm>
          <a:prstGeom prst="rect">
            <a:avLst/>
          </a:prstGeom>
          <a:noFill/>
        </p:spPr>
        <p:txBody>
          <a:bodyPr wrap="square">
            <a:spAutoFit/>
          </a:bodyPr>
          <a:lstStyle/>
          <a:p>
            <a:pPr fontAlgn="auto">
              <a:spcBef>
                <a:spcPts val="0"/>
              </a:spcBef>
              <a:spcAft>
                <a:spcPts val="0"/>
              </a:spcAft>
              <a:defRPr/>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日経</a:t>
            </a: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err="1">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xTECH</a:t>
            </a: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Active</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読者に対して、導入意向など貴社の希望に沿った調査を実施、その</a:t>
            </a:r>
            <a:r>
              <a:rPr lang="ja-JP" altLang="en-US" sz="1600" b="1" dirty="0">
                <a:solidFill>
                  <a:srgbClr val="E50065"/>
                </a:solidFill>
                <a:latin typeface="Meiryo UI" panose="020B0604030504040204" pitchFamily="50" charset="-128"/>
                <a:ea typeface="Meiryo UI" panose="020B0604030504040204" pitchFamily="50" charset="-128"/>
                <a:cs typeface="Meiryo UI" panose="020B0604030504040204" pitchFamily="50" charset="-128"/>
              </a:rPr>
              <a:t>回答者</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を調査情報とともにリードとしてご提供します。</a:t>
            </a:r>
          </a:p>
        </p:txBody>
      </p:sp>
      <p:sp>
        <p:nvSpPr>
          <p:cNvPr id="13" name="テキスト ボックス 12">
            <a:extLst>
              <a:ext uri="{FF2B5EF4-FFF2-40B4-BE49-F238E27FC236}">
                <a16:creationId xmlns:a16="http://schemas.microsoft.com/office/drawing/2014/main" id="{71762114-E6D4-41DA-BEB1-AC35FECF59C3}"/>
              </a:ext>
            </a:extLst>
          </p:cNvPr>
          <p:cNvSpPr txBox="1"/>
          <p:nvPr/>
        </p:nvSpPr>
        <p:spPr>
          <a:xfrm>
            <a:off x="3059832" y="1954213"/>
            <a:ext cx="1108075" cy="368300"/>
          </a:xfrm>
          <a:prstGeom prst="rect">
            <a:avLst/>
          </a:prstGeom>
          <a:noFill/>
        </p:spPr>
        <p:txBody>
          <a:bodyPr wrap="none">
            <a:spAutoFit/>
          </a:bodyPr>
          <a:lstStyle/>
          <a:p>
            <a:pPr fontAlgn="auto">
              <a:spcBef>
                <a:spcPts val="0"/>
              </a:spcBef>
              <a:spcAft>
                <a:spcPts val="0"/>
              </a:spcAft>
              <a:defRPr/>
            </a:pPr>
            <a:r>
              <a:rPr lang="ja-JP" altLang="en-US"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■料金表</a:t>
            </a:r>
          </a:p>
        </p:txBody>
      </p:sp>
      <p:sp>
        <p:nvSpPr>
          <p:cNvPr id="14" name="Text Box 40">
            <a:extLst>
              <a:ext uri="{FF2B5EF4-FFF2-40B4-BE49-F238E27FC236}">
                <a16:creationId xmlns:a16="http://schemas.microsoft.com/office/drawing/2014/main" id="{9E48E6FB-3FA5-4F35-AFB2-CCF85AC1232F}"/>
              </a:ext>
            </a:extLst>
          </p:cNvPr>
          <p:cNvSpPr txBox="1">
            <a:spLocks noChangeArrowheads="1"/>
          </p:cNvSpPr>
          <p:nvPr/>
        </p:nvSpPr>
        <p:spPr bwMode="auto">
          <a:xfrm>
            <a:off x="539552" y="5589240"/>
            <a:ext cx="7416824"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HGP創英角ｺﾞｼｯｸUB" pitchFamily="50" charset="-128"/>
              </a:defRPr>
            </a:lvl1pPr>
            <a:lvl2pPr marL="742950" indent="-285750" eaLnBrk="0" hangingPunct="0">
              <a:defRPr kumimoji="1">
                <a:solidFill>
                  <a:schemeClr val="tx1"/>
                </a:solidFill>
                <a:latin typeface="Arial" pitchFamily="34" charset="0"/>
                <a:ea typeface="HGP創英角ｺﾞｼｯｸUB" pitchFamily="50" charset="-128"/>
              </a:defRPr>
            </a:lvl2pPr>
            <a:lvl3pPr marL="1143000" indent="-228600" eaLnBrk="0" hangingPunct="0">
              <a:defRPr kumimoji="1">
                <a:solidFill>
                  <a:schemeClr val="tx1"/>
                </a:solidFill>
                <a:latin typeface="Arial" pitchFamily="34" charset="0"/>
                <a:ea typeface="HGP創英角ｺﾞｼｯｸUB" pitchFamily="50" charset="-128"/>
              </a:defRPr>
            </a:lvl3pPr>
            <a:lvl4pPr marL="1600200" indent="-228600" eaLnBrk="0" hangingPunct="0">
              <a:defRPr kumimoji="1">
                <a:solidFill>
                  <a:schemeClr val="tx1"/>
                </a:solidFill>
                <a:latin typeface="Arial" pitchFamily="34" charset="0"/>
                <a:ea typeface="HGP創英角ｺﾞｼｯｸUB" pitchFamily="50" charset="-128"/>
              </a:defRPr>
            </a:lvl4pPr>
            <a:lvl5pPr marL="2057400" indent="-228600" eaLnBrk="0" hangingPunct="0">
              <a:defRPr kumimoji="1">
                <a:solidFill>
                  <a:schemeClr val="tx1"/>
                </a:solidFill>
                <a:latin typeface="Arial" pitchFamily="34" charset="0"/>
                <a:ea typeface="HGP創英角ｺﾞｼｯｸUB"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HGP創英角ｺﾞｼｯｸUB"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HGP創英角ｺﾞｼｯｸUB"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HGP創英角ｺﾞｼｯｸUB"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HGP創英角ｺﾞｼｯｸUB" pitchFamily="50" charset="-128"/>
              </a:defRPr>
            </a:lvl9pPr>
          </a:lstStyle>
          <a:p>
            <a:pPr eaLnBrk="1" fontAlgn="auto" hangingPunct="1">
              <a:spcBef>
                <a:spcPts val="0"/>
              </a:spcBef>
              <a:spcAft>
                <a:spcPts val="0"/>
              </a:spcAft>
              <a:defRPr/>
            </a:pPr>
            <a:r>
              <a:rPr lang="en-US" altLang="ja-JP"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注意事項</a:t>
            </a:r>
            <a:r>
              <a:rPr lang="en-US" altLang="ja-JP"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a:t>
            </a:r>
          </a:p>
          <a:p>
            <a:pPr eaLnBrk="1" fontAlgn="auto" hangingPunct="1">
              <a:spcBef>
                <a:spcPts val="0"/>
              </a:spcBef>
              <a:spcAft>
                <a:spcPts val="0"/>
              </a:spcAft>
              <a:defRPr/>
            </a:pPr>
            <a:r>
              <a:rPr lang="ja-JP" altLang="en-US"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・調査対象、調査内容によってはお受けできないことがあります。あらかじめご相談ください</a:t>
            </a:r>
            <a:endParaRPr lang="en-US" altLang="ja-JP"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eaLnBrk="1" fontAlgn="auto" hangingPunct="1">
              <a:spcBef>
                <a:spcPts val="0"/>
              </a:spcBef>
              <a:spcAft>
                <a:spcPts val="0"/>
              </a:spcAft>
              <a:defRPr/>
            </a:pPr>
            <a:r>
              <a:rPr lang="ja-JP" altLang="en-US"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・調査に合わせた最適な告知をプランしますが、スケジュール、内容の事前確認、レポートはございません</a:t>
            </a:r>
            <a:endParaRPr lang="en-US" altLang="ja-JP"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eaLnBrk="1" fontAlgn="auto" hangingPunct="1">
              <a:spcBef>
                <a:spcPts val="0"/>
              </a:spcBef>
              <a:spcAft>
                <a:spcPts val="0"/>
              </a:spcAft>
              <a:defRPr/>
            </a:pPr>
            <a:r>
              <a:rPr lang="ja-JP" altLang="en-US"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・調査対象をセグメントする場合や、謝礼の内容や発送作業を変更する場合は別途お見積もりいたします</a:t>
            </a:r>
            <a:endParaRPr lang="en-US" altLang="ja-JP"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eaLnBrk="1" fontAlgn="auto" hangingPunct="1">
              <a:spcBef>
                <a:spcPts val="0"/>
              </a:spcBef>
              <a:spcAft>
                <a:spcPts val="0"/>
              </a:spcAft>
              <a:defRPr/>
            </a:pPr>
            <a:r>
              <a:rPr lang="ja-JP" altLang="en-US"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・調査報告書の作成は含まれません</a:t>
            </a:r>
            <a:endParaRPr lang="en-US" altLang="ja-JP"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eaLnBrk="1" fontAlgn="auto" hangingPunct="1">
              <a:spcBef>
                <a:spcPts val="0"/>
              </a:spcBef>
              <a:spcAft>
                <a:spcPts val="0"/>
              </a:spcAft>
              <a:defRPr/>
            </a:pPr>
            <a:r>
              <a:rPr lang="ja-JP" altLang="en-US"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・実施する設問項目は貴社にてご用意ください</a:t>
            </a:r>
            <a:endParaRPr lang="en-US" altLang="ja-JP"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eaLnBrk="1" fontAlgn="auto" hangingPunct="1">
              <a:spcBef>
                <a:spcPts val="0"/>
              </a:spcBef>
              <a:spcAft>
                <a:spcPts val="0"/>
              </a:spcAft>
              <a:defRPr/>
            </a:pPr>
            <a:r>
              <a:rPr lang="ja-JP" altLang="en-US"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・競合ドメイン排除は、</a:t>
            </a:r>
            <a:r>
              <a:rPr lang="en-US" altLang="ja-JP"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件まで無料です。入稿時に確定した企業ドメインを提供いただきます。掲載後の追加・変更はできかねます</a:t>
            </a:r>
          </a:p>
        </p:txBody>
      </p:sp>
      <p:sp>
        <p:nvSpPr>
          <p:cNvPr id="15" name="テキスト ボックス 14">
            <a:extLst>
              <a:ext uri="{FF2B5EF4-FFF2-40B4-BE49-F238E27FC236}">
                <a16:creationId xmlns:a16="http://schemas.microsoft.com/office/drawing/2014/main" id="{1B834EE1-751B-4539-AA4E-0BEF27ECDB7F}"/>
              </a:ext>
            </a:extLst>
          </p:cNvPr>
          <p:cNvSpPr txBox="1"/>
          <p:nvPr/>
        </p:nvSpPr>
        <p:spPr>
          <a:xfrm>
            <a:off x="3059832" y="3667125"/>
            <a:ext cx="1612942" cy="369332"/>
          </a:xfrm>
          <a:prstGeom prst="rect">
            <a:avLst/>
          </a:prstGeom>
          <a:noFill/>
        </p:spPr>
        <p:txBody>
          <a:bodyPr wrap="none">
            <a:spAutoFit/>
          </a:bodyPr>
          <a:lstStyle/>
          <a:p>
            <a:pPr fontAlgn="auto">
              <a:spcBef>
                <a:spcPts val="0"/>
              </a:spcBef>
              <a:spcAft>
                <a:spcPts val="0"/>
              </a:spcAft>
              <a:defRPr/>
            </a:pPr>
            <a:r>
              <a:rPr lang="ja-JP" altLang="en-US"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■メニュー内容</a:t>
            </a:r>
          </a:p>
        </p:txBody>
      </p:sp>
      <p:sp>
        <p:nvSpPr>
          <p:cNvPr id="16" name="テキスト ボックス 15">
            <a:extLst>
              <a:ext uri="{FF2B5EF4-FFF2-40B4-BE49-F238E27FC236}">
                <a16:creationId xmlns:a16="http://schemas.microsoft.com/office/drawing/2014/main" id="{A4A4AD04-DE5A-4607-9C46-9438ADA281F1}"/>
              </a:ext>
            </a:extLst>
          </p:cNvPr>
          <p:cNvSpPr txBox="1"/>
          <p:nvPr/>
        </p:nvSpPr>
        <p:spPr>
          <a:xfrm>
            <a:off x="3064595" y="4022725"/>
            <a:ext cx="2549096" cy="461665"/>
          </a:xfrm>
          <a:prstGeom prst="rect">
            <a:avLst/>
          </a:prstGeom>
          <a:noFill/>
        </p:spPr>
        <p:txBody>
          <a:bodyPr wrap="none">
            <a:spAutoFit/>
          </a:bodyPr>
          <a:lstStyle/>
          <a:p>
            <a:pPr fontAlgn="auto">
              <a:spcBef>
                <a:spcPts val="0"/>
              </a:spcBef>
              <a:spcAft>
                <a:spcPts val="0"/>
              </a:spcAft>
              <a:defRPr/>
            </a:pPr>
            <a:r>
              <a:rPr lang="ja-JP" altLang="en-US" sz="12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・調査設問</a:t>
            </a:r>
            <a:r>
              <a:rPr lang="ja-JP" altLang="en-US" sz="12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問まで</a:t>
            </a:r>
            <a:r>
              <a:rPr lang="en-US" altLang="ja-JP" sz="12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※1</a:t>
            </a:r>
          </a:p>
          <a:p>
            <a:pPr fontAlgn="auto">
              <a:spcBef>
                <a:spcPts val="0"/>
              </a:spcBef>
              <a:spcAft>
                <a:spcPts val="0"/>
              </a:spcAft>
              <a:defRPr/>
            </a:pPr>
            <a:r>
              <a:rPr lang="ja-JP" altLang="en-US" sz="12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・リスト獲得</a:t>
            </a:r>
            <a:r>
              <a:rPr lang="ja-JP" altLang="en-US" sz="12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150</a:t>
            </a:r>
            <a:r>
              <a:rPr lang="ja-JP" altLang="en-US" sz="12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名（</a:t>
            </a:r>
            <a:r>
              <a:rPr lang="en-US" altLang="ja-JP" sz="12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IT</a:t>
            </a:r>
            <a:r>
              <a:rPr lang="ja-JP" altLang="en-US" sz="12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関連読者）</a:t>
            </a:r>
            <a:endParaRPr lang="en-US" altLang="ja-JP" sz="12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a:extLst>
              <a:ext uri="{FF2B5EF4-FFF2-40B4-BE49-F238E27FC236}">
                <a16:creationId xmlns:a16="http://schemas.microsoft.com/office/drawing/2014/main" id="{05B45C9F-8BCF-4E6E-BB74-D7D587C179EF}"/>
              </a:ext>
            </a:extLst>
          </p:cNvPr>
          <p:cNvSpPr txBox="1"/>
          <p:nvPr/>
        </p:nvSpPr>
        <p:spPr>
          <a:xfrm>
            <a:off x="5766520" y="4022725"/>
            <a:ext cx="3094117" cy="630942"/>
          </a:xfrm>
          <a:prstGeom prst="rect">
            <a:avLst/>
          </a:prstGeom>
          <a:noFill/>
        </p:spPr>
        <p:txBody>
          <a:bodyPr wrap="none">
            <a:spAutoFit/>
          </a:bodyPr>
          <a:lstStyle/>
          <a:p>
            <a:pPr fontAlgn="auto">
              <a:spcBef>
                <a:spcPts val="0"/>
              </a:spcBef>
              <a:spcAft>
                <a:spcPts val="0"/>
              </a:spcAft>
              <a:defRPr/>
            </a:pPr>
            <a:r>
              <a:rPr lang="ja-JP" altLang="en-US" sz="12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・調査対象</a:t>
            </a:r>
            <a:r>
              <a:rPr lang="ja-JP" altLang="en-US" sz="12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日経</a:t>
            </a:r>
            <a:r>
              <a:rPr lang="en-US" altLang="ja-JP" sz="12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err="1">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xTECH</a:t>
            </a:r>
            <a:r>
              <a:rPr lang="en-US" altLang="ja-JP" sz="12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Active</a:t>
            </a:r>
            <a:r>
              <a:rPr lang="ja-JP" altLang="en-US" sz="12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会員</a:t>
            </a:r>
            <a:endParaRPr lang="en-US" altLang="ja-JP" sz="12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12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・謝礼、および抽選、発送作業</a:t>
            </a:r>
            <a:r>
              <a:rPr lang="en-US" altLang="ja-JP" sz="12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※2</a:t>
            </a:r>
          </a:p>
          <a:p>
            <a:pPr fontAlgn="auto">
              <a:spcBef>
                <a:spcPts val="0"/>
              </a:spcBef>
              <a:spcAft>
                <a:spcPts val="0"/>
              </a:spcAft>
              <a:defRPr/>
            </a:pPr>
            <a:r>
              <a:rPr lang="ja-JP" altLang="en-US"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5,000</a:t>
            </a:r>
            <a:r>
              <a:rPr lang="ja-JP" altLang="en-US"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円</a:t>
            </a:r>
            <a:r>
              <a:rPr lang="en-US" altLang="ja-JP"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名様分の商品券をメールで配送）</a:t>
            </a:r>
            <a:endParaRPr lang="en-US" altLang="ja-JP" sz="11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a:extLst>
              <a:ext uri="{FF2B5EF4-FFF2-40B4-BE49-F238E27FC236}">
                <a16:creationId xmlns:a16="http://schemas.microsoft.com/office/drawing/2014/main" id="{0E19B27A-43FC-4223-B373-C37A8556AD08}"/>
              </a:ext>
            </a:extLst>
          </p:cNvPr>
          <p:cNvSpPr txBox="1"/>
          <p:nvPr/>
        </p:nvSpPr>
        <p:spPr>
          <a:xfrm>
            <a:off x="3322638" y="4901098"/>
            <a:ext cx="5109091" cy="400110"/>
          </a:xfrm>
          <a:prstGeom prst="rect">
            <a:avLst/>
          </a:prstGeom>
          <a:noFill/>
        </p:spPr>
        <p:txBody>
          <a:bodyPr wrap="none">
            <a:spAutoFit/>
          </a:bodyPr>
          <a:lstStyle/>
          <a:p>
            <a:pPr fontAlgn="auto">
              <a:spcBef>
                <a:spcPts val="0"/>
              </a:spcBef>
              <a:spcAft>
                <a:spcPts val="0"/>
              </a:spcAft>
              <a:defRPr/>
            </a:pPr>
            <a:r>
              <a:rPr lang="en-US" altLang="ja-JP" sz="10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業種、職種、所属部門、従業員数、役職は調査設問外のプロフィール項目として取得します</a:t>
            </a:r>
            <a:endParaRPr lang="en-US" altLang="ja-JP" sz="10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en-US" altLang="ja-JP" sz="10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謝礼を変更する場合は実費でお見積もりとなります</a:t>
            </a:r>
            <a:endParaRPr lang="en-US" altLang="ja-JP" sz="10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a:extLst>
              <a:ext uri="{FF2B5EF4-FFF2-40B4-BE49-F238E27FC236}">
                <a16:creationId xmlns:a16="http://schemas.microsoft.com/office/drawing/2014/main" id="{B855970F-E4B9-4893-993B-ECB7A28CE057}"/>
              </a:ext>
            </a:extLst>
          </p:cNvPr>
          <p:cNvSpPr txBox="1"/>
          <p:nvPr/>
        </p:nvSpPr>
        <p:spPr>
          <a:xfrm>
            <a:off x="484188" y="3832225"/>
            <a:ext cx="2298700" cy="893763"/>
          </a:xfrm>
          <a:prstGeom prst="rect">
            <a:avLst/>
          </a:prstGeom>
          <a:solidFill>
            <a:schemeClr val="bg1"/>
          </a:solidFill>
          <a:ln w="28575">
            <a:solidFill>
              <a:srgbClr val="E50065"/>
            </a:solidFill>
          </a:ln>
        </p:spPr>
        <p:txBody>
          <a:bodyPr tIns="108000">
            <a:spAutoFit/>
          </a:bodyPr>
          <a:lstStyle/>
          <a:p>
            <a:pPr algn="ctr" fontAlgn="auto">
              <a:spcBef>
                <a:spcPts val="0"/>
              </a:spcBef>
              <a:spcAft>
                <a:spcPts val="0"/>
              </a:spcAft>
              <a:defRPr/>
            </a:pPr>
            <a:r>
              <a:rPr lang="ja-JP" altLang="en-US" sz="24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調査回答者の</a:t>
            </a:r>
            <a:endParaRPr lang="en-US" altLang="ja-JP" sz="24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fontAlgn="auto">
              <a:spcBef>
                <a:spcPts val="0"/>
              </a:spcBef>
              <a:spcAft>
                <a:spcPts val="0"/>
              </a:spcAft>
              <a:defRPr/>
            </a:pPr>
            <a:r>
              <a:rPr lang="ja-JP" altLang="en-US" sz="24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リードを獲得</a:t>
            </a:r>
          </a:p>
        </p:txBody>
      </p:sp>
      <p:sp>
        <p:nvSpPr>
          <p:cNvPr id="28700" name="スライド番号プレースホルダー 1">
            <a:extLst>
              <a:ext uri="{FF2B5EF4-FFF2-40B4-BE49-F238E27FC236}">
                <a16:creationId xmlns:a16="http://schemas.microsoft.com/office/drawing/2014/main" id="{4A202F2C-3094-4048-9232-53CEBA729E3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72B27CE2-8C1D-41D3-864D-0AA0F469D243}" type="slidenum">
              <a:rPr lang="ja-JP" altLang="en-US"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pPr/>
              <a:t>13</a:t>
            </a:fld>
            <a:endParaRPr lang="ja-JP" altLang="en-US">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1" name="直線コネクタ 20">
            <a:extLst>
              <a:ext uri="{FF2B5EF4-FFF2-40B4-BE49-F238E27FC236}">
                <a16:creationId xmlns:a16="http://schemas.microsoft.com/office/drawing/2014/main" id="{12CDBD0C-FF56-434D-BB59-13C216D65B96}"/>
              </a:ext>
            </a:extLst>
          </p:cNvPr>
          <p:cNvCxnSpPr>
            <a:cxnSpLocks/>
          </p:cNvCxnSpPr>
          <p:nvPr/>
        </p:nvCxnSpPr>
        <p:spPr>
          <a:xfrm flipV="1">
            <a:off x="3146945" y="4789214"/>
            <a:ext cx="5097463" cy="7938"/>
          </a:xfrm>
          <a:prstGeom prst="line">
            <a:avLst/>
          </a:prstGeom>
          <a:ln w="34925" cmpd="dbl">
            <a:solidFill>
              <a:srgbClr val="E50065"/>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AFBE00EE-A9DE-44C6-A8FE-B151272A6739}"/>
              </a:ext>
            </a:extLst>
          </p:cNvPr>
          <p:cNvCxnSpPr>
            <a:cxnSpLocks/>
          </p:cNvCxnSpPr>
          <p:nvPr/>
        </p:nvCxnSpPr>
        <p:spPr>
          <a:xfrm>
            <a:off x="4786833" y="3853149"/>
            <a:ext cx="3457575" cy="0"/>
          </a:xfrm>
          <a:prstGeom prst="line">
            <a:avLst/>
          </a:prstGeom>
          <a:ln w="34925" cmpd="dbl">
            <a:solidFill>
              <a:srgbClr val="E50065"/>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0DE4D153-9F43-4DC4-94D7-E7722310E9A5}"/>
              </a:ext>
            </a:extLst>
          </p:cNvPr>
          <p:cNvSpPr txBox="1"/>
          <p:nvPr/>
        </p:nvSpPr>
        <p:spPr>
          <a:xfrm>
            <a:off x="522288" y="188913"/>
            <a:ext cx="5372433" cy="523220"/>
          </a:xfrm>
          <a:prstGeom prst="rect">
            <a:avLst/>
          </a:prstGeom>
          <a:noFill/>
        </p:spPr>
        <p:txBody>
          <a:bodyPr wrap="none">
            <a:spAutoFit/>
          </a:bodyPr>
          <a:lstStyle>
            <a:defPPr>
              <a:defRPr lang="ja-JP"/>
            </a:defPPr>
            <a:lvl1pPr>
              <a:defRPr sz="3200" b="1">
                <a:solidFill>
                  <a:schemeClr val="bg2">
                    <a:lumMod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fontAlgn="auto">
              <a:spcBef>
                <a:spcPts val="0"/>
              </a:spcBef>
              <a:spcAft>
                <a:spcPts val="0"/>
              </a:spcAft>
              <a:defRPr/>
            </a:pPr>
            <a:r>
              <a:rPr lang="en-US" altLang="ja-JP" sz="2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2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日経</a:t>
            </a:r>
            <a:r>
              <a:rPr lang="en-US" altLang="ja-JP" sz="2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800" dirty="0" err="1">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xTECH</a:t>
            </a:r>
            <a:r>
              <a:rPr lang="en-US" altLang="ja-JP" sz="2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Active Special</a:t>
            </a:r>
            <a:endParaRPr lang="ja-JP" altLang="en-US" sz="2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9699" name="図 12">
            <a:extLst>
              <a:ext uri="{FF2B5EF4-FFF2-40B4-BE49-F238E27FC236}">
                <a16:creationId xmlns:a16="http://schemas.microsoft.com/office/drawing/2014/main" id="{7DEA7AAF-662B-4710-B663-CA5C6BA1AB49}"/>
              </a:ext>
            </a:extLst>
          </p:cNvPr>
          <p:cNvPicPr>
            <a:picLocks noChangeAspect="1"/>
          </p:cNvPicPr>
          <p:nvPr/>
        </p:nvPicPr>
        <p:blipFill>
          <a:blip r:embed="rId2">
            <a:extLst>
              <a:ext uri="{28A0092B-C50C-407E-A947-70E740481C1C}">
                <a14:useLocalDpi xmlns:a14="http://schemas.microsoft.com/office/drawing/2010/main" val="0"/>
              </a:ext>
            </a:extLst>
          </a:blip>
          <a:srcRect b="30229"/>
          <a:stretch>
            <a:fillRect/>
          </a:stretch>
        </p:blipFill>
        <p:spPr bwMode="auto">
          <a:xfrm>
            <a:off x="3902075" y="5273675"/>
            <a:ext cx="414338"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テキスト ボックス 5">
            <a:extLst>
              <a:ext uri="{FF2B5EF4-FFF2-40B4-BE49-F238E27FC236}">
                <a16:creationId xmlns:a16="http://schemas.microsoft.com/office/drawing/2014/main" id="{538240B9-BE3D-44D8-85A2-B8D9AE09A480}"/>
              </a:ext>
            </a:extLst>
          </p:cNvPr>
          <p:cNvSpPr txBox="1"/>
          <p:nvPr/>
        </p:nvSpPr>
        <p:spPr>
          <a:xfrm>
            <a:off x="5656263" y="5527675"/>
            <a:ext cx="2749550" cy="523875"/>
          </a:xfrm>
          <a:prstGeom prst="rect">
            <a:avLst/>
          </a:prstGeom>
          <a:noFill/>
        </p:spPr>
        <p:txBody>
          <a:bodyPr>
            <a:spAutoFit/>
          </a:bodyPr>
          <a:lstStyle/>
          <a:p>
            <a:pPr fontAlgn="auto">
              <a:spcBef>
                <a:spcPts val="0"/>
              </a:spcBef>
              <a:spcAft>
                <a:spcPts val="0"/>
              </a:spcAft>
              <a:defRPr/>
            </a:pPr>
            <a:r>
              <a:rPr lang="en-US" altLang="ja-JP" sz="1400" b="1" dirty="0">
                <a:solidFill>
                  <a:schemeClr val="bg2">
                    <a:lumMod val="25000"/>
                  </a:schemeClr>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b="1" dirty="0">
                <a:solidFill>
                  <a:schemeClr val="bg2">
                    <a:lumMod val="25000"/>
                  </a:schemeClr>
                </a:solidFill>
                <a:latin typeface="Meiryo UI" panose="020B0604030504040204" pitchFamily="50" charset="-128"/>
                <a:ea typeface="Meiryo UI" panose="020B0604030504040204" pitchFamily="50" charset="-128"/>
                <a:cs typeface="Meiryo UI" panose="020B0604030504040204" pitchFamily="50" charset="-128"/>
              </a:rPr>
              <a:t>ページ目以降を読んだ方の</a:t>
            </a:r>
            <a:endParaRPr lang="en-US" altLang="ja-JP" sz="1400" b="1" dirty="0">
              <a:solidFill>
                <a:schemeClr val="bg2">
                  <a:lumMod val="25000"/>
                </a:schemeClr>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1400" b="1" dirty="0">
                <a:solidFill>
                  <a:schemeClr val="bg2">
                    <a:lumMod val="25000"/>
                  </a:schemeClr>
                </a:solidFill>
                <a:latin typeface="Meiryo UI" panose="020B0604030504040204" pitchFamily="50" charset="-128"/>
                <a:ea typeface="Meiryo UI" panose="020B0604030504040204" pitchFamily="50" charset="-128"/>
                <a:cs typeface="Meiryo UI" panose="020B0604030504040204" pitchFamily="50" charset="-128"/>
              </a:rPr>
              <a:t>個人情報をリードとして獲得</a:t>
            </a:r>
          </a:p>
        </p:txBody>
      </p:sp>
      <p:sp>
        <p:nvSpPr>
          <p:cNvPr id="29701" name="Rectangle 42">
            <a:extLst>
              <a:ext uri="{FF2B5EF4-FFF2-40B4-BE49-F238E27FC236}">
                <a16:creationId xmlns:a16="http://schemas.microsoft.com/office/drawing/2014/main" id="{5D06A36A-65C2-47C3-A1F4-75D5BB50D701}"/>
              </a:ext>
            </a:extLst>
          </p:cNvPr>
          <p:cNvSpPr>
            <a:spLocks noChangeArrowheads="1"/>
          </p:cNvSpPr>
          <p:nvPr/>
        </p:nvSpPr>
        <p:spPr bwMode="auto">
          <a:xfrm>
            <a:off x="3714750" y="5214938"/>
            <a:ext cx="5033963" cy="960437"/>
          </a:xfrm>
          <a:prstGeom prst="rect">
            <a:avLst/>
          </a:prstGeom>
          <a:noFill/>
          <a:ln w="28575">
            <a:solidFill>
              <a:srgbClr val="E50065"/>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a:extLst>
              <a:ext uri="{FF2B5EF4-FFF2-40B4-BE49-F238E27FC236}">
                <a16:creationId xmlns:a16="http://schemas.microsoft.com/office/drawing/2014/main" id="{1B7F41D1-5C1D-477A-B83F-9E331763CBBC}"/>
              </a:ext>
            </a:extLst>
          </p:cNvPr>
          <p:cNvSpPr txBox="1"/>
          <p:nvPr/>
        </p:nvSpPr>
        <p:spPr>
          <a:xfrm>
            <a:off x="2970213" y="1036638"/>
            <a:ext cx="5493812" cy="830997"/>
          </a:xfrm>
          <a:prstGeom prst="rect">
            <a:avLst/>
          </a:prstGeom>
          <a:noFill/>
        </p:spPr>
        <p:txBody>
          <a:bodyPr wrap="none">
            <a:spAutoFit/>
          </a:bodyPr>
          <a:lstStyle/>
          <a:p>
            <a:pPr fontAlgn="auto">
              <a:spcBef>
                <a:spcPts val="0"/>
              </a:spcBef>
              <a:spcAft>
                <a:spcPts val="0"/>
              </a:spcAft>
              <a:defRPr/>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貴社が訴求したい内容を元に、日経</a:t>
            </a: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BP</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社が</a:t>
            </a:r>
            <a:r>
              <a:rPr lang="ja-JP" altLang="en-US" sz="1600" b="1" dirty="0">
                <a:solidFill>
                  <a:srgbClr val="E50065"/>
                </a:solidFill>
                <a:latin typeface="Meiryo UI" panose="020B0604030504040204" pitchFamily="50" charset="-128"/>
                <a:ea typeface="Meiryo UI" panose="020B0604030504040204" pitchFamily="50" charset="-128"/>
                <a:cs typeface="Meiryo UI" panose="020B0604030504040204" pitchFamily="50" charset="-128"/>
              </a:rPr>
              <a:t>質の高いコンテンツ</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新規に制作します。コンテンツに興味を持ち、</a:t>
            </a: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ページ目以降に</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読み進んだ方のリードを取得します。</a:t>
            </a:r>
          </a:p>
        </p:txBody>
      </p:sp>
      <p:sp>
        <p:nvSpPr>
          <p:cNvPr id="18" name="正方形/長方形 17">
            <a:extLst>
              <a:ext uri="{FF2B5EF4-FFF2-40B4-BE49-F238E27FC236}">
                <a16:creationId xmlns:a16="http://schemas.microsoft.com/office/drawing/2014/main" id="{F4D800A3-E60A-4F58-ABE6-B4EA346B0A57}"/>
              </a:ext>
            </a:extLst>
          </p:cNvPr>
          <p:cNvSpPr/>
          <p:nvPr/>
        </p:nvSpPr>
        <p:spPr>
          <a:xfrm>
            <a:off x="1573213" y="6165304"/>
            <a:ext cx="7532687" cy="461665"/>
          </a:xfrm>
          <a:prstGeom prst="rect">
            <a:avLst/>
          </a:prstGeom>
        </p:spPr>
        <p:txBody>
          <a:bodyPr>
            <a:spAutoFit/>
          </a:bodyPr>
          <a:lstStyle/>
          <a:p>
            <a:pPr lvl="1" fontAlgn="auto">
              <a:spcBef>
                <a:spcPts val="0"/>
              </a:spcBef>
              <a:spcAft>
                <a:spcPts val="0"/>
              </a:spcAft>
              <a:defRPr/>
            </a:pPr>
            <a:r>
              <a:rPr lang="ja-JP" altLang="en-US" sz="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注意事項</a:t>
            </a:r>
            <a:r>
              <a:rPr lang="en-US" altLang="ja-JP" sz="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a:t>
            </a:r>
          </a:p>
          <a:p>
            <a:pPr lvl="1" fontAlgn="auto">
              <a:spcBef>
                <a:spcPts val="0"/>
              </a:spcBef>
              <a:spcAft>
                <a:spcPts val="0"/>
              </a:spcAft>
              <a:defRPr/>
            </a:pPr>
            <a:r>
              <a:rPr lang="ja-JP" altLang="en-US" sz="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・競合ドメイン排除は、</a:t>
            </a:r>
            <a:r>
              <a:rPr lang="en-US" altLang="ja-JP" sz="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件まで無料です。入稿時に確定した企業ドメインを提供いただきます。掲載後の追加・変更はできかねます。</a:t>
            </a:r>
            <a:endParaRPr lang="en-US" altLang="ja-JP" sz="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lvl="1" fontAlgn="auto">
              <a:spcBef>
                <a:spcPts val="0"/>
              </a:spcBef>
              <a:spcAft>
                <a:spcPts val="0"/>
              </a:spcAft>
              <a:defRPr/>
            </a:pPr>
            <a:r>
              <a:rPr lang="ja-JP" altLang="en-US" sz="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・本サービスでご提供するものは閲覧者のリストと掲載後の</a:t>
            </a:r>
            <a:r>
              <a:rPr lang="en-US" altLang="ja-JP" sz="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PV</a:t>
            </a:r>
            <a:r>
              <a:rPr lang="ja-JP" altLang="en-US" sz="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レポートとなります。誘導枠のレポートはございません。</a:t>
            </a:r>
            <a:endParaRPr lang="en-US" altLang="ja-JP" sz="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9706" name="Picture 39">
            <a:extLst>
              <a:ext uri="{FF2B5EF4-FFF2-40B4-BE49-F238E27FC236}">
                <a16:creationId xmlns:a16="http://schemas.microsoft.com/office/drawing/2014/main" id="{00980DE8-1F1B-4E1E-879D-7C7540F00F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009650"/>
            <a:ext cx="2824162" cy="4837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7" name="図 26">
            <a:extLst>
              <a:ext uri="{FF2B5EF4-FFF2-40B4-BE49-F238E27FC236}">
                <a16:creationId xmlns:a16="http://schemas.microsoft.com/office/drawing/2014/main" id="{7A7C1240-494A-43CB-8D66-841F8ED8BAD5}"/>
              </a:ext>
            </a:extLst>
          </p:cNvPr>
          <p:cNvPicPr>
            <a:picLocks noChangeAspect="1"/>
          </p:cNvPicPr>
          <p:nvPr/>
        </p:nvPicPr>
        <p:blipFill>
          <a:blip r:embed="rId4">
            <a:extLst>
              <a:ext uri="{28A0092B-C50C-407E-A947-70E740481C1C}">
                <a14:useLocalDpi xmlns:a14="http://schemas.microsoft.com/office/drawing/2010/main" val="0"/>
              </a:ext>
            </a:extLst>
          </a:blip>
          <a:srcRect l="13181" t="52811" r="36359" b="33463"/>
          <a:stretch>
            <a:fillRect/>
          </a:stretch>
        </p:blipFill>
        <p:spPr bwMode="auto">
          <a:xfrm>
            <a:off x="179388" y="5368925"/>
            <a:ext cx="1800225" cy="11160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9708" name="Rectangle 42">
            <a:extLst>
              <a:ext uri="{FF2B5EF4-FFF2-40B4-BE49-F238E27FC236}">
                <a16:creationId xmlns:a16="http://schemas.microsoft.com/office/drawing/2014/main" id="{3124FBD4-EC2B-4FFC-9A98-B8C3F9B1A24A}"/>
              </a:ext>
            </a:extLst>
          </p:cNvPr>
          <p:cNvSpPr>
            <a:spLocks noChangeArrowheads="1"/>
          </p:cNvSpPr>
          <p:nvPr/>
        </p:nvSpPr>
        <p:spPr bwMode="auto">
          <a:xfrm>
            <a:off x="190500" y="5229225"/>
            <a:ext cx="1789113" cy="1255713"/>
          </a:xfrm>
          <a:prstGeom prst="rect">
            <a:avLst/>
          </a:prstGeom>
          <a:noFill/>
          <a:ln w="28575">
            <a:solidFill>
              <a:srgbClr val="E50065"/>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下矢印 8">
            <a:extLst>
              <a:ext uri="{FF2B5EF4-FFF2-40B4-BE49-F238E27FC236}">
                <a16:creationId xmlns:a16="http://schemas.microsoft.com/office/drawing/2014/main" id="{49D788DD-3FCC-475D-A7F9-AA96494B5F26}"/>
              </a:ext>
            </a:extLst>
          </p:cNvPr>
          <p:cNvSpPr/>
          <p:nvPr/>
        </p:nvSpPr>
        <p:spPr>
          <a:xfrm rot="16200000">
            <a:off x="2605882" y="5050631"/>
            <a:ext cx="382588" cy="1603375"/>
          </a:xfrm>
          <a:prstGeom prst="downArrow">
            <a:avLst/>
          </a:prstGeom>
          <a:solidFill>
            <a:srgbClr val="E50065"/>
          </a:solidFill>
          <a:ln>
            <a:solidFill>
              <a:srgbClr val="E500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a:extLst>
              <a:ext uri="{FF2B5EF4-FFF2-40B4-BE49-F238E27FC236}">
                <a16:creationId xmlns:a16="http://schemas.microsoft.com/office/drawing/2014/main" id="{D8D4DA9D-7C05-4C54-890C-30F0631A128D}"/>
              </a:ext>
            </a:extLst>
          </p:cNvPr>
          <p:cNvGrpSpPr/>
          <p:nvPr/>
        </p:nvGrpSpPr>
        <p:grpSpPr>
          <a:xfrm>
            <a:off x="3139008" y="3853149"/>
            <a:ext cx="5105400" cy="944003"/>
            <a:chOff x="5632450" y="2261269"/>
            <a:chExt cx="5105400" cy="944003"/>
          </a:xfrm>
        </p:grpSpPr>
        <p:sp>
          <p:nvSpPr>
            <p:cNvPr id="29703" name="テキスト ボックス 23">
              <a:extLst>
                <a:ext uri="{FF2B5EF4-FFF2-40B4-BE49-F238E27FC236}">
                  <a16:creationId xmlns:a16="http://schemas.microsoft.com/office/drawing/2014/main" id="{3FABB14C-94BA-4271-8957-1F96BB77D551}"/>
                </a:ext>
              </a:extLst>
            </p:cNvPr>
            <p:cNvSpPr txBox="1">
              <a:spLocks noChangeArrowheads="1"/>
            </p:cNvSpPr>
            <p:nvPr/>
          </p:nvSpPr>
          <p:spPr bwMode="auto">
            <a:xfrm>
              <a:off x="5632450" y="2519645"/>
              <a:ext cx="44470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・コンテンツ制作（約</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2800</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文字）</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雑誌</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ページ、</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Web4</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ページ相当</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None/>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・対象期間のリード獲得</a:t>
              </a:r>
            </a:p>
          </p:txBody>
        </p:sp>
        <p:sp>
          <p:nvSpPr>
            <p:cNvPr id="29704" name="テキスト ボックス 24">
              <a:extLst>
                <a:ext uri="{FF2B5EF4-FFF2-40B4-BE49-F238E27FC236}">
                  <a16:creationId xmlns:a16="http://schemas.microsoft.com/office/drawing/2014/main" id="{A3913F75-C7DA-4818-9D33-555530713106}"/>
                </a:ext>
              </a:extLst>
            </p:cNvPr>
            <p:cNvSpPr txBox="1">
              <a:spLocks noChangeArrowheads="1"/>
            </p:cNvSpPr>
            <p:nvPr/>
          </p:nvSpPr>
          <p:spPr bwMode="auto">
            <a:xfrm>
              <a:off x="5643562" y="2643856"/>
              <a:ext cx="18473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4" name="直線コネクタ 23">
              <a:extLst>
                <a:ext uri="{FF2B5EF4-FFF2-40B4-BE49-F238E27FC236}">
                  <a16:creationId xmlns:a16="http://schemas.microsoft.com/office/drawing/2014/main" id="{4B799CAA-15CC-487F-AE86-1D6D0693A8B1}"/>
                </a:ext>
              </a:extLst>
            </p:cNvPr>
            <p:cNvCxnSpPr>
              <a:cxnSpLocks/>
            </p:cNvCxnSpPr>
            <p:nvPr/>
          </p:nvCxnSpPr>
          <p:spPr>
            <a:xfrm flipV="1">
              <a:off x="5640387" y="3197334"/>
              <a:ext cx="5097463" cy="7938"/>
            </a:xfrm>
            <a:prstGeom prst="line">
              <a:avLst/>
            </a:prstGeom>
            <a:ln w="34925" cmpd="dbl">
              <a:solidFill>
                <a:srgbClr val="E50065"/>
              </a:solidFill>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A428E894-E000-4B37-A67A-1CC752900CE5}"/>
                </a:ext>
              </a:extLst>
            </p:cNvPr>
            <p:cNvCxnSpPr>
              <a:cxnSpLocks/>
            </p:cNvCxnSpPr>
            <p:nvPr/>
          </p:nvCxnSpPr>
          <p:spPr>
            <a:xfrm>
              <a:off x="7280275" y="2261269"/>
              <a:ext cx="3457575" cy="0"/>
            </a:xfrm>
            <a:prstGeom prst="line">
              <a:avLst/>
            </a:prstGeom>
            <a:ln w="34925" cmpd="dbl">
              <a:solidFill>
                <a:srgbClr val="E50065"/>
              </a:solidFill>
            </a:ln>
          </p:spPr>
          <p:style>
            <a:lnRef idx="1">
              <a:schemeClr val="accent1"/>
            </a:lnRef>
            <a:fillRef idx="0">
              <a:schemeClr val="accent1"/>
            </a:fillRef>
            <a:effectRef idx="0">
              <a:schemeClr val="accent1"/>
            </a:effectRef>
            <a:fontRef idx="minor">
              <a:schemeClr val="tx1"/>
            </a:fontRef>
          </p:style>
        </p:cxnSp>
      </p:grpSp>
      <p:pic>
        <p:nvPicPr>
          <p:cNvPr id="29713" name="図 12">
            <a:extLst>
              <a:ext uri="{FF2B5EF4-FFF2-40B4-BE49-F238E27FC236}">
                <a16:creationId xmlns:a16="http://schemas.microsoft.com/office/drawing/2014/main" id="{3C93074C-9895-4F53-B527-FD2A1E3253A8}"/>
              </a:ext>
            </a:extLst>
          </p:cNvPr>
          <p:cNvPicPr>
            <a:picLocks noChangeAspect="1"/>
          </p:cNvPicPr>
          <p:nvPr/>
        </p:nvPicPr>
        <p:blipFill>
          <a:blip r:embed="rId2">
            <a:extLst>
              <a:ext uri="{28A0092B-C50C-407E-A947-70E740481C1C}">
                <a14:useLocalDpi xmlns:a14="http://schemas.microsoft.com/office/drawing/2010/main" val="0"/>
              </a:ext>
            </a:extLst>
          </a:blip>
          <a:srcRect b="30229"/>
          <a:stretch>
            <a:fillRect/>
          </a:stretch>
        </p:blipFill>
        <p:spPr bwMode="auto">
          <a:xfrm>
            <a:off x="4405313" y="5295900"/>
            <a:ext cx="414337"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4" name="図 12">
            <a:extLst>
              <a:ext uri="{FF2B5EF4-FFF2-40B4-BE49-F238E27FC236}">
                <a16:creationId xmlns:a16="http://schemas.microsoft.com/office/drawing/2014/main" id="{6E46C903-75FC-44DA-8599-B5CA35004E93}"/>
              </a:ext>
            </a:extLst>
          </p:cNvPr>
          <p:cNvPicPr>
            <a:picLocks noChangeAspect="1"/>
          </p:cNvPicPr>
          <p:nvPr/>
        </p:nvPicPr>
        <p:blipFill>
          <a:blip r:embed="rId2">
            <a:extLst>
              <a:ext uri="{28A0092B-C50C-407E-A947-70E740481C1C}">
                <a14:useLocalDpi xmlns:a14="http://schemas.microsoft.com/office/drawing/2010/main" val="0"/>
              </a:ext>
            </a:extLst>
          </a:blip>
          <a:srcRect b="30229"/>
          <a:stretch>
            <a:fillRect/>
          </a:stretch>
        </p:blipFill>
        <p:spPr bwMode="auto">
          <a:xfrm>
            <a:off x="4919663" y="5297488"/>
            <a:ext cx="414337"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6" name="テキスト ボックス 23">
            <a:extLst>
              <a:ext uri="{FF2B5EF4-FFF2-40B4-BE49-F238E27FC236}">
                <a16:creationId xmlns:a16="http://schemas.microsoft.com/office/drawing/2014/main" id="{4C99ACEF-594A-40DD-A877-BAF48719E0C9}"/>
              </a:ext>
            </a:extLst>
          </p:cNvPr>
          <p:cNvSpPr txBox="1">
            <a:spLocks noChangeArrowheads="1"/>
          </p:cNvSpPr>
          <p:nvPr/>
        </p:nvSpPr>
        <p:spPr bwMode="auto">
          <a:xfrm>
            <a:off x="5209866" y="4861126"/>
            <a:ext cx="364234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期間保証のご選択の場合、コンテンツ制作費は含まれます。</a:t>
            </a:r>
          </a:p>
        </p:txBody>
      </p:sp>
      <p:pic>
        <p:nvPicPr>
          <p:cNvPr id="29717" name="図 25">
            <a:extLst>
              <a:ext uri="{FF2B5EF4-FFF2-40B4-BE49-F238E27FC236}">
                <a16:creationId xmlns:a16="http://schemas.microsoft.com/office/drawing/2014/main" id="{3ACA0024-0216-4878-9833-8D13F882C6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 y="1035050"/>
            <a:ext cx="2767013"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2" name="表 31">
            <a:extLst>
              <a:ext uri="{FF2B5EF4-FFF2-40B4-BE49-F238E27FC236}">
                <a16:creationId xmlns:a16="http://schemas.microsoft.com/office/drawing/2014/main" id="{B0AB810A-816D-4501-90F9-56F32092E5F7}"/>
              </a:ext>
            </a:extLst>
          </p:cNvPr>
          <p:cNvGraphicFramePr>
            <a:graphicFrameLocks noGrp="1"/>
          </p:cNvGraphicFramePr>
          <p:nvPr>
            <p:extLst>
              <p:ext uri="{D42A27DB-BD31-4B8C-83A1-F6EECF244321}">
                <p14:modId xmlns:p14="http://schemas.microsoft.com/office/powerpoint/2010/main" val="2150826721"/>
              </p:ext>
            </p:extLst>
          </p:nvPr>
        </p:nvGraphicFramePr>
        <p:xfrm>
          <a:off x="4059758" y="2314319"/>
          <a:ext cx="4184650" cy="1079500"/>
        </p:xfrm>
        <a:graphic>
          <a:graphicData uri="http://schemas.openxmlformats.org/drawingml/2006/table">
            <a:tbl>
              <a:tblPr firstRow="1" bandRow="1">
                <a:tableStyleId>{5C22544A-7EE6-4342-B048-85BDC9FD1C3A}</a:tableStyleId>
              </a:tblPr>
              <a:tblGrid>
                <a:gridCol w="2122710">
                  <a:extLst>
                    <a:ext uri="{9D8B030D-6E8A-4147-A177-3AD203B41FA5}">
                      <a16:colId xmlns:a16="http://schemas.microsoft.com/office/drawing/2014/main" val="20000"/>
                    </a:ext>
                  </a:extLst>
                </a:gridCol>
                <a:gridCol w="2061940">
                  <a:extLst>
                    <a:ext uri="{9D8B030D-6E8A-4147-A177-3AD203B41FA5}">
                      <a16:colId xmlns:a16="http://schemas.microsoft.com/office/drawing/2014/main" val="20001"/>
                    </a:ext>
                  </a:extLst>
                </a:gridCol>
              </a:tblGrid>
              <a:tr h="539750">
                <a:tc>
                  <a:txBody>
                    <a:body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掲載期間</a:t>
                      </a:r>
                    </a:p>
                  </a:txBody>
                  <a:tcPr marL="91438" marR="91438" marT="45682" marB="45682" anchor="ctr">
                    <a:solidFill>
                      <a:srgbClr val="E50065">
                        <a:alpha val="80000"/>
                      </a:srgbClr>
                    </a:solidFill>
                  </a:tcPr>
                </a:tc>
                <a:tc>
                  <a:txBody>
                    <a:bodyPr/>
                    <a:lstStyle/>
                    <a:p>
                      <a:pPr algn="ct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価格</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（税別）</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91438" marR="91438" marT="45682" marB="45682" anchor="ctr">
                    <a:solidFill>
                      <a:srgbClr val="E50065">
                        <a:alpha val="80000"/>
                      </a:srgbClr>
                    </a:solidFill>
                  </a:tcPr>
                </a:tc>
                <a:extLst>
                  <a:ext uri="{0D108BD9-81ED-4DB2-BD59-A6C34878D82A}">
                    <a16:rowId xmlns:a16="http://schemas.microsoft.com/office/drawing/2014/main" val="10000"/>
                  </a:ext>
                </a:extLst>
              </a:tr>
              <a:tr h="539750">
                <a:tc>
                  <a:txBody>
                    <a:bodyPr/>
                    <a:lstStyle/>
                    <a:p>
                      <a:pPr algn="ctr"/>
                      <a:r>
                        <a:rPr kumimoji="1" lang="en-US" altLang="ja-JP" sz="1800" dirty="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800" dirty="0">
                          <a:latin typeface="Meiryo UI" panose="020B0604030504040204" pitchFamily="50" charset="-128"/>
                          <a:ea typeface="Meiryo UI" panose="020B0604030504040204" pitchFamily="50" charset="-128"/>
                          <a:cs typeface="Meiryo UI" panose="020B0604030504040204" pitchFamily="50" charset="-128"/>
                        </a:rPr>
                        <a:t>週間保証</a:t>
                      </a:r>
                    </a:p>
                  </a:txBody>
                  <a:tcPr marL="91438" marR="91438" marT="45682" marB="45682" anchor="ctr">
                    <a:solidFill>
                      <a:srgbClr val="E50065">
                        <a:alpha val="40000"/>
                      </a:srgbClr>
                    </a:solidFill>
                  </a:tcPr>
                </a:tc>
                <a:tc>
                  <a:txBody>
                    <a:bodyPr/>
                    <a:lstStyle/>
                    <a:p>
                      <a:pPr algn="ctr"/>
                      <a:r>
                        <a:rPr kumimoji="1" lang="en-US" altLang="ja-JP" sz="1800" dirty="0">
                          <a:latin typeface="Meiryo UI" panose="020B0604030504040204" pitchFamily="50" charset="-128"/>
                          <a:ea typeface="Meiryo UI" panose="020B0604030504040204" pitchFamily="50" charset="-128"/>
                          <a:cs typeface="Meiryo UI" panose="020B0604030504040204" pitchFamily="50" charset="-128"/>
                        </a:rPr>
                        <a:t>\2,000,000</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a:txBody>
                  <a:tcPr marL="91438" marR="91438" marT="45682" marB="45682" anchor="ctr">
                    <a:solidFill>
                      <a:srgbClr val="E50065">
                        <a:alpha val="40000"/>
                      </a:srgbClr>
                    </a:solidFill>
                  </a:tcPr>
                </a:tc>
                <a:extLst>
                  <a:ext uri="{0D108BD9-81ED-4DB2-BD59-A6C34878D82A}">
                    <a16:rowId xmlns:a16="http://schemas.microsoft.com/office/drawing/2014/main" val="10001"/>
                  </a:ext>
                </a:extLst>
              </a:tr>
            </a:tbl>
          </a:graphicData>
        </a:graphic>
      </p:graphicFrame>
      <p:sp>
        <p:nvSpPr>
          <p:cNvPr id="29733" name="スライド番号プレースホルダー 1">
            <a:extLst>
              <a:ext uri="{FF2B5EF4-FFF2-40B4-BE49-F238E27FC236}">
                <a16:creationId xmlns:a16="http://schemas.microsoft.com/office/drawing/2014/main" id="{0121A0F8-863F-4351-B55F-C13C909F260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A1467226-FAE0-440C-88D5-7B81C7CCB2BF}" type="slidenum">
              <a:rPr lang="ja-JP" altLang="en-US"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pPr/>
              <a:t>14</a:t>
            </a:fld>
            <a:endParaRPr lang="ja-JP" altLang="en-US">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a:extLst>
              <a:ext uri="{FF2B5EF4-FFF2-40B4-BE49-F238E27FC236}">
                <a16:creationId xmlns:a16="http://schemas.microsoft.com/office/drawing/2014/main" id="{2B984ADB-A005-4AB8-AFFF-F7C5A2CFC311}"/>
              </a:ext>
            </a:extLst>
          </p:cNvPr>
          <p:cNvSpPr txBox="1"/>
          <p:nvPr/>
        </p:nvSpPr>
        <p:spPr>
          <a:xfrm>
            <a:off x="3059832" y="1954213"/>
            <a:ext cx="1108075" cy="368300"/>
          </a:xfrm>
          <a:prstGeom prst="rect">
            <a:avLst/>
          </a:prstGeom>
          <a:noFill/>
        </p:spPr>
        <p:txBody>
          <a:bodyPr wrap="none">
            <a:spAutoFit/>
          </a:bodyPr>
          <a:lstStyle/>
          <a:p>
            <a:pPr fontAlgn="auto">
              <a:spcBef>
                <a:spcPts val="0"/>
              </a:spcBef>
              <a:spcAft>
                <a:spcPts val="0"/>
              </a:spcAft>
              <a:defRPr/>
            </a:pPr>
            <a:r>
              <a:rPr lang="ja-JP" altLang="en-US"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■料金表</a:t>
            </a:r>
          </a:p>
        </p:txBody>
      </p:sp>
      <p:sp>
        <p:nvSpPr>
          <p:cNvPr id="36" name="テキスト ボックス 35">
            <a:extLst>
              <a:ext uri="{FF2B5EF4-FFF2-40B4-BE49-F238E27FC236}">
                <a16:creationId xmlns:a16="http://schemas.microsoft.com/office/drawing/2014/main" id="{12CF8C5F-6A35-4738-A9F2-26B34801B910}"/>
              </a:ext>
            </a:extLst>
          </p:cNvPr>
          <p:cNvSpPr txBox="1"/>
          <p:nvPr/>
        </p:nvSpPr>
        <p:spPr>
          <a:xfrm>
            <a:off x="3059832" y="3667125"/>
            <a:ext cx="1612942" cy="369332"/>
          </a:xfrm>
          <a:prstGeom prst="rect">
            <a:avLst/>
          </a:prstGeom>
          <a:noFill/>
        </p:spPr>
        <p:txBody>
          <a:bodyPr wrap="none">
            <a:spAutoFit/>
          </a:bodyPr>
          <a:lstStyle/>
          <a:p>
            <a:pPr fontAlgn="auto">
              <a:spcBef>
                <a:spcPts val="0"/>
              </a:spcBef>
              <a:spcAft>
                <a:spcPts val="0"/>
              </a:spcAft>
              <a:defRPr/>
            </a:pPr>
            <a:r>
              <a:rPr lang="ja-JP" altLang="en-US"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■メニュー内容</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6AA9DAF3-E164-4719-975C-020A1A74F9B3}"/>
              </a:ext>
            </a:extLst>
          </p:cNvPr>
          <p:cNvSpPr txBox="1"/>
          <p:nvPr/>
        </p:nvSpPr>
        <p:spPr>
          <a:xfrm>
            <a:off x="522288" y="188913"/>
            <a:ext cx="6642100" cy="523875"/>
          </a:xfrm>
          <a:prstGeom prst="rect">
            <a:avLst/>
          </a:prstGeom>
          <a:noFill/>
        </p:spPr>
        <p:txBody>
          <a:bodyPr>
            <a:spAutoFit/>
          </a:bodyPr>
          <a:lstStyle>
            <a:defPPr>
              <a:defRPr lang="ja-JP"/>
            </a:defPPr>
            <a:lvl1pPr>
              <a:defRPr sz="3200" b="1">
                <a:solidFill>
                  <a:schemeClr val="bg2">
                    <a:lumMod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fontAlgn="auto">
              <a:spcBef>
                <a:spcPts val="0"/>
              </a:spcBef>
              <a:spcAft>
                <a:spcPts val="0"/>
              </a:spcAft>
              <a:defRPr/>
            </a:pPr>
            <a:r>
              <a:rPr lang="en-US" altLang="ja-JP" sz="2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2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日経</a:t>
            </a:r>
            <a:r>
              <a:rPr lang="en-US" altLang="ja-JP" sz="2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800" dirty="0" err="1">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xTECH</a:t>
            </a:r>
            <a:r>
              <a:rPr lang="en-US" altLang="ja-JP" sz="2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Active Special  </a:t>
            </a:r>
            <a:r>
              <a:rPr lang="ja-JP" altLang="en-US" sz="2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誘導枠</a:t>
            </a:r>
          </a:p>
        </p:txBody>
      </p:sp>
      <p:sp>
        <p:nvSpPr>
          <p:cNvPr id="30723" name="テキスト ボックス 10">
            <a:extLst>
              <a:ext uri="{FF2B5EF4-FFF2-40B4-BE49-F238E27FC236}">
                <a16:creationId xmlns:a16="http://schemas.microsoft.com/office/drawing/2014/main" id="{D39A0E27-3A18-4A26-953E-91FBE11988B8}"/>
              </a:ext>
            </a:extLst>
          </p:cNvPr>
          <p:cNvSpPr txBox="1">
            <a:spLocks noChangeArrowheads="1"/>
          </p:cNvSpPr>
          <p:nvPr/>
        </p:nvSpPr>
        <p:spPr bwMode="auto">
          <a:xfrm>
            <a:off x="6207125" y="801688"/>
            <a:ext cx="26860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b="1">
                <a:latin typeface="Meiryo UI" panose="020B0604030504040204" pitchFamily="50" charset="-128"/>
                <a:ea typeface="Meiryo UI" panose="020B0604030504040204" pitchFamily="50" charset="-128"/>
                <a:cs typeface="Meiryo UI" panose="020B0604030504040204" pitchFamily="50" charset="-128"/>
              </a:rPr>
              <a:t>日経</a:t>
            </a:r>
            <a:r>
              <a:rPr lang="en-US" altLang="ja-JP" sz="1400" b="1">
                <a:latin typeface="Meiryo UI" panose="020B0604030504040204" pitchFamily="50" charset="-128"/>
                <a:ea typeface="Meiryo UI" panose="020B0604030504040204" pitchFamily="50" charset="-128"/>
                <a:cs typeface="Meiryo UI" panose="020B0604030504040204" pitchFamily="50" charset="-128"/>
              </a:rPr>
              <a:t> xTECH Active</a:t>
            </a:r>
            <a:r>
              <a:rPr lang="ja-JP" altLang="en-US" sz="1400" b="1">
                <a:latin typeface="Meiryo UI" panose="020B0604030504040204" pitchFamily="50" charset="-128"/>
                <a:ea typeface="Meiryo UI" panose="020B0604030504040204" pitchFamily="50" charset="-128"/>
                <a:cs typeface="Meiryo UI" panose="020B0604030504040204" pitchFamily="50" charset="-128"/>
              </a:rPr>
              <a:t>記事ページ</a:t>
            </a:r>
          </a:p>
        </p:txBody>
      </p:sp>
      <p:cxnSp>
        <p:nvCxnSpPr>
          <p:cNvPr id="6" name="直線矢印コネクタ 5">
            <a:extLst>
              <a:ext uri="{FF2B5EF4-FFF2-40B4-BE49-F238E27FC236}">
                <a16:creationId xmlns:a16="http://schemas.microsoft.com/office/drawing/2014/main" id="{35C5FC71-2C45-4452-B554-8C6BEDD1C10B}"/>
              </a:ext>
            </a:extLst>
          </p:cNvPr>
          <p:cNvCxnSpPr>
            <a:cxnSpLocks/>
          </p:cNvCxnSpPr>
          <p:nvPr/>
        </p:nvCxnSpPr>
        <p:spPr>
          <a:xfrm flipH="1" flipV="1">
            <a:off x="6156325" y="2303463"/>
            <a:ext cx="746125" cy="4762"/>
          </a:xfrm>
          <a:prstGeom prst="straightConnector1">
            <a:avLst/>
          </a:prstGeom>
          <a:ln w="38100">
            <a:solidFill>
              <a:srgbClr val="E50065"/>
            </a:solidFill>
            <a:tailEnd type="triangle"/>
          </a:ln>
        </p:spPr>
        <p:style>
          <a:lnRef idx="1">
            <a:schemeClr val="accent1"/>
          </a:lnRef>
          <a:fillRef idx="0">
            <a:schemeClr val="accent1"/>
          </a:fillRef>
          <a:effectRef idx="0">
            <a:schemeClr val="accent1"/>
          </a:effectRef>
          <a:fontRef idx="minor">
            <a:schemeClr val="tx1"/>
          </a:fontRef>
        </p:style>
      </p:cxnSp>
      <p:sp>
        <p:nvSpPr>
          <p:cNvPr id="7" name="正方形/長方形 6">
            <a:extLst>
              <a:ext uri="{FF2B5EF4-FFF2-40B4-BE49-F238E27FC236}">
                <a16:creationId xmlns:a16="http://schemas.microsoft.com/office/drawing/2014/main" id="{7179353E-637F-4038-A42F-828DEC8BDF1B}"/>
              </a:ext>
            </a:extLst>
          </p:cNvPr>
          <p:cNvSpPr/>
          <p:nvPr/>
        </p:nvSpPr>
        <p:spPr>
          <a:xfrm>
            <a:off x="3512988" y="1241425"/>
            <a:ext cx="2643188" cy="441325"/>
          </a:xfrm>
          <a:prstGeom prst="rect">
            <a:avLst/>
          </a:prstGeom>
          <a:solidFill>
            <a:srgbClr val="E50065"/>
          </a:solidFill>
          <a:ln w="28575">
            <a:solidFill>
              <a:srgbClr val="E500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altLang="ja-JP" sz="1800" b="1" dirty="0" err="1">
                <a:solidFill>
                  <a:schemeClr val="bg1"/>
                </a:solidFill>
                <a:latin typeface="Meiryo UI" panose="020B0604030504040204" pitchFamily="50" charset="-128"/>
                <a:ea typeface="Meiryo UI" panose="020B0604030504040204" pitchFamily="50" charset="-128"/>
                <a:cs typeface="Meiryo UI" panose="020B0604030504040204" pitchFamily="50" charset="-128"/>
              </a:rPr>
              <a:t>ITpro</a:t>
            </a:r>
            <a:r>
              <a:rPr lang="en-US" altLang="ja-JP"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Active Special</a:t>
            </a:r>
            <a:endPar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728" name="テキスト ボックス 23">
            <a:extLst>
              <a:ext uri="{FF2B5EF4-FFF2-40B4-BE49-F238E27FC236}">
                <a16:creationId xmlns:a16="http://schemas.microsoft.com/office/drawing/2014/main" id="{6AB4C4EE-6C4D-44EF-B772-AEA6B4019627}"/>
              </a:ext>
            </a:extLst>
          </p:cNvPr>
          <p:cNvSpPr txBox="1">
            <a:spLocks noChangeArrowheads="1"/>
          </p:cNvSpPr>
          <p:nvPr/>
        </p:nvSpPr>
        <p:spPr bwMode="auto">
          <a:xfrm>
            <a:off x="141862" y="1150938"/>
            <a:ext cx="27833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400" b="1">
                <a:latin typeface="Meiryo UI" panose="020B0604030504040204" pitchFamily="50" charset="-128"/>
                <a:ea typeface="Meiryo UI" panose="020B0604030504040204" pitchFamily="50" charset="-128"/>
                <a:cs typeface="Meiryo UI" panose="020B0604030504040204" pitchFamily="50" charset="-128"/>
              </a:rPr>
              <a:t>日経</a:t>
            </a:r>
            <a:r>
              <a:rPr lang="en-US" altLang="ja-JP" sz="1400" b="1">
                <a:latin typeface="Meiryo UI" panose="020B0604030504040204" pitchFamily="50" charset="-128"/>
                <a:ea typeface="Meiryo UI" panose="020B0604030504040204" pitchFamily="50" charset="-128"/>
                <a:cs typeface="Meiryo UI" panose="020B0604030504040204" pitchFamily="50" charset="-128"/>
              </a:rPr>
              <a:t> xTECH Active </a:t>
            </a:r>
            <a:r>
              <a:rPr lang="ja-JP" altLang="en-US" sz="1400" b="1">
                <a:latin typeface="Meiryo UI" panose="020B0604030504040204" pitchFamily="50" charset="-128"/>
                <a:ea typeface="Meiryo UI" panose="020B0604030504040204" pitchFamily="50" charset="-128"/>
                <a:cs typeface="Meiryo UI" panose="020B0604030504040204" pitchFamily="50" charset="-128"/>
              </a:rPr>
              <a:t>トップページ</a:t>
            </a:r>
          </a:p>
        </p:txBody>
      </p:sp>
      <p:pic>
        <p:nvPicPr>
          <p:cNvPr id="30729" name="Picture 21" descr="4">
            <a:extLst>
              <a:ext uri="{FF2B5EF4-FFF2-40B4-BE49-F238E27FC236}">
                <a16:creationId xmlns:a16="http://schemas.microsoft.com/office/drawing/2014/main" id="{665A5EA2-48FE-42C1-AEA6-7913F67C83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7200" y="4062413"/>
            <a:ext cx="1497013" cy="2441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0730" name="テキスト ボックス 29">
            <a:extLst>
              <a:ext uri="{FF2B5EF4-FFF2-40B4-BE49-F238E27FC236}">
                <a16:creationId xmlns:a16="http://schemas.microsoft.com/office/drawing/2014/main" id="{8DDC1B10-DE81-4197-8AE6-1D9D8FF5E664}"/>
              </a:ext>
            </a:extLst>
          </p:cNvPr>
          <p:cNvSpPr txBox="1">
            <a:spLocks noChangeArrowheads="1"/>
          </p:cNvSpPr>
          <p:nvPr/>
        </p:nvSpPr>
        <p:spPr bwMode="auto">
          <a:xfrm>
            <a:off x="6432550" y="3967163"/>
            <a:ext cx="2244725" cy="292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1300" b="1">
                <a:latin typeface="Meiryo UI" panose="020B0604030504040204" pitchFamily="50" charset="-128"/>
                <a:ea typeface="Meiryo UI" panose="020B0604030504040204" pitchFamily="50" charset="-128"/>
                <a:cs typeface="Meiryo UI" panose="020B0604030504040204" pitchFamily="50" charset="-128"/>
              </a:rPr>
              <a:t>日経</a:t>
            </a:r>
            <a:r>
              <a:rPr lang="en-US" altLang="ja-JP" sz="1300" b="1">
                <a:latin typeface="Meiryo UI" panose="020B0604030504040204" pitchFamily="50" charset="-128"/>
                <a:ea typeface="Meiryo UI" panose="020B0604030504040204" pitchFamily="50" charset="-128"/>
                <a:cs typeface="Meiryo UI" panose="020B0604030504040204" pitchFamily="50" charset="-128"/>
              </a:rPr>
              <a:t> xTECH Active</a:t>
            </a:r>
            <a:r>
              <a:rPr lang="ja-JP" altLang="en-US" sz="1300" b="1">
                <a:latin typeface="Meiryo UI" panose="020B0604030504040204" pitchFamily="50" charset="-128"/>
                <a:ea typeface="Meiryo UI" panose="020B0604030504040204" pitchFamily="50" charset="-128"/>
                <a:cs typeface="Meiryo UI" panose="020B0604030504040204" pitchFamily="50" charset="-128"/>
              </a:rPr>
              <a:t>メール</a:t>
            </a:r>
          </a:p>
        </p:txBody>
      </p:sp>
      <p:cxnSp>
        <p:nvCxnSpPr>
          <p:cNvPr id="13" name="直線矢印コネクタ 12">
            <a:extLst>
              <a:ext uri="{FF2B5EF4-FFF2-40B4-BE49-F238E27FC236}">
                <a16:creationId xmlns:a16="http://schemas.microsoft.com/office/drawing/2014/main" id="{BD4E3CF8-6CE4-4372-9AF9-D8317C929EE5}"/>
              </a:ext>
            </a:extLst>
          </p:cNvPr>
          <p:cNvCxnSpPr/>
          <p:nvPr/>
        </p:nvCxnSpPr>
        <p:spPr>
          <a:xfrm flipH="1" flipV="1">
            <a:off x="6159500" y="4087813"/>
            <a:ext cx="647700" cy="474662"/>
          </a:xfrm>
          <a:prstGeom prst="straightConnector1">
            <a:avLst/>
          </a:prstGeom>
          <a:ln w="38100">
            <a:solidFill>
              <a:srgbClr val="E50065"/>
            </a:solidFill>
            <a:tailEnd type="triangle"/>
          </a:ln>
        </p:spPr>
        <p:style>
          <a:lnRef idx="1">
            <a:schemeClr val="accent1"/>
          </a:lnRef>
          <a:fillRef idx="0">
            <a:schemeClr val="accent1"/>
          </a:fillRef>
          <a:effectRef idx="0">
            <a:schemeClr val="accent1"/>
          </a:effectRef>
          <a:fontRef idx="minor">
            <a:schemeClr val="tx1"/>
          </a:fontRef>
        </p:style>
      </p:cxnSp>
      <p:sp>
        <p:nvSpPr>
          <p:cNvPr id="30732" name="テキスト ボックス 31">
            <a:extLst>
              <a:ext uri="{FF2B5EF4-FFF2-40B4-BE49-F238E27FC236}">
                <a16:creationId xmlns:a16="http://schemas.microsoft.com/office/drawing/2014/main" id="{75EF931C-435E-49D4-AF4D-CFDFC6790D3C}"/>
              </a:ext>
            </a:extLst>
          </p:cNvPr>
          <p:cNvSpPr txBox="1">
            <a:spLocks noChangeArrowheads="1"/>
          </p:cNvSpPr>
          <p:nvPr/>
        </p:nvSpPr>
        <p:spPr bwMode="auto">
          <a:xfrm>
            <a:off x="6804025" y="5087938"/>
            <a:ext cx="1454244" cy="2923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300" b="1">
                <a:latin typeface="Meiryo UI" panose="020B0604030504040204" pitchFamily="50" charset="-128"/>
                <a:ea typeface="Meiryo UI" panose="020B0604030504040204" pitchFamily="50" charset="-128"/>
                <a:cs typeface="Meiryo UI" panose="020B0604030504040204" pitchFamily="50" charset="-128"/>
              </a:rPr>
              <a:t>2</a:t>
            </a:r>
            <a:r>
              <a:rPr lang="ja-JP" altLang="en-US" sz="1300" b="1">
                <a:latin typeface="Meiryo UI" panose="020B0604030504040204" pitchFamily="50" charset="-128"/>
                <a:ea typeface="Meiryo UI" panose="020B0604030504040204" pitchFamily="50" charset="-128"/>
                <a:cs typeface="Meiryo UI" panose="020B0604030504040204" pitchFamily="50" charset="-128"/>
              </a:rPr>
              <a:t>行お知らせ</a:t>
            </a:r>
            <a:r>
              <a:rPr lang="en-US" altLang="ja-JP" sz="1300" b="1">
                <a:latin typeface="Meiryo UI" panose="020B0604030504040204" pitchFamily="50" charset="-128"/>
                <a:ea typeface="Meiryo UI" panose="020B0604030504040204" pitchFamily="50" charset="-128"/>
                <a:cs typeface="Meiryo UI" panose="020B0604030504040204" pitchFamily="50" charset="-128"/>
              </a:rPr>
              <a:t>×6</a:t>
            </a:r>
            <a:r>
              <a:rPr lang="ja-JP" altLang="en-US" sz="1300" b="1">
                <a:latin typeface="Meiryo UI" panose="020B0604030504040204" pitchFamily="50" charset="-128"/>
                <a:ea typeface="Meiryo UI" panose="020B0604030504040204" pitchFamily="50" charset="-128"/>
                <a:cs typeface="Meiryo UI" panose="020B0604030504040204" pitchFamily="50" charset="-128"/>
              </a:rPr>
              <a:t>回</a:t>
            </a:r>
          </a:p>
        </p:txBody>
      </p:sp>
      <p:sp>
        <p:nvSpPr>
          <p:cNvPr id="30733" name="Rectangle 42">
            <a:extLst>
              <a:ext uri="{FF2B5EF4-FFF2-40B4-BE49-F238E27FC236}">
                <a16:creationId xmlns:a16="http://schemas.microsoft.com/office/drawing/2014/main" id="{B3C329B6-B053-4637-96DA-CFBDE4B1310A}"/>
              </a:ext>
            </a:extLst>
          </p:cNvPr>
          <p:cNvSpPr>
            <a:spLocks noChangeArrowheads="1"/>
          </p:cNvSpPr>
          <p:nvPr/>
        </p:nvSpPr>
        <p:spPr bwMode="auto">
          <a:xfrm>
            <a:off x="6808788" y="4695825"/>
            <a:ext cx="1522412" cy="1000125"/>
          </a:xfrm>
          <a:prstGeom prst="rect">
            <a:avLst/>
          </a:prstGeom>
          <a:noFill/>
          <a:ln w="28575">
            <a:solidFill>
              <a:srgbClr val="E50065"/>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pic>
        <p:nvPicPr>
          <p:cNvPr id="30765" name="Picture 39">
            <a:extLst>
              <a:ext uri="{FF2B5EF4-FFF2-40B4-BE49-F238E27FC236}">
                <a16:creationId xmlns:a16="http://schemas.microsoft.com/office/drawing/2014/main" id="{8A548987-C141-45F4-9320-722ACE8684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 y="1517650"/>
            <a:ext cx="2100263" cy="2757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66" name="Rectangle 42">
            <a:extLst>
              <a:ext uri="{FF2B5EF4-FFF2-40B4-BE49-F238E27FC236}">
                <a16:creationId xmlns:a16="http://schemas.microsoft.com/office/drawing/2014/main" id="{3184BE3E-E40E-42E7-92A0-E8E12A223355}"/>
              </a:ext>
            </a:extLst>
          </p:cNvPr>
          <p:cNvSpPr>
            <a:spLocks noChangeArrowheads="1"/>
          </p:cNvSpPr>
          <p:nvPr/>
        </p:nvSpPr>
        <p:spPr bwMode="auto">
          <a:xfrm>
            <a:off x="381000" y="2622550"/>
            <a:ext cx="1382713" cy="768350"/>
          </a:xfrm>
          <a:prstGeom prst="rect">
            <a:avLst/>
          </a:prstGeom>
          <a:noFill/>
          <a:ln w="28575">
            <a:solidFill>
              <a:srgbClr val="E50065"/>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30767" name="Rectangle 42">
            <a:extLst>
              <a:ext uri="{FF2B5EF4-FFF2-40B4-BE49-F238E27FC236}">
                <a16:creationId xmlns:a16="http://schemas.microsoft.com/office/drawing/2014/main" id="{A42E2BB6-A64D-4109-8CCF-01DA1C517039}"/>
              </a:ext>
            </a:extLst>
          </p:cNvPr>
          <p:cNvSpPr>
            <a:spLocks noChangeArrowheads="1"/>
          </p:cNvSpPr>
          <p:nvPr/>
        </p:nvSpPr>
        <p:spPr bwMode="auto">
          <a:xfrm>
            <a:off x="1836738" y="2492375"/>
            <a:ext cx="638175" cy="1155700"/>
          </a:xfrm>
          <a:prstGeom prst="rect">
            <a:avLst/>
          </a:prstGeom>
          <a:noFill/>
          <a:ln w="28575">
            <a:solidFill>
              <a:srgbClr val="E50065"/>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30768" name="テキスト ボックス 31">
            <a:extLst>
              <a:ext uri="{FF2B5EF4-FFF2-40B4-BE49-F238E27FC236}">
                <a16:creationId xmlns:a16="http://schemas.microsoft.com/office/drawing/2014/main" id="{9C292DA7-42B5-4EC7-86A9-159C3DF6676D}"/>
              </a:ext>
            </a:extLst>
          </p:cNvPr>
          <p:cNvSpPr txBox="1">
            <a:spLocks noChangeArrowheads="1"/>
          </p:cNvSpPr>
          <p:nvPr/>
        </p:nvSpPr>
        <p:spPr bwMode="auto">
          <a:xfrm>
            <a:off x="1387475" y="2108200"/>
            <a:ext cx="123303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b="1">
                <a:latin typeface="Meiryo UI" panose="020B0604030504040204" pitchFamily="50" charset="-128"/>
                <a:ea typeface="Meiryo UI" panose="020B0604030504040204" pitchFamily="50" charset="-128"/>
                <a:cs typeface="Meiryo UI" panose="020B0604030504040204" pitchFamily="50" charset="-128"/>
              </a:rPr>
              <a:t>注目のコンテンツ</a:t>
            </a:r>
          </a:p>
        </p:txBody>
      </p:sp>
      <p:sp>
        <p:nvSpPr>
          <p:cNvPr id="30769" name="テキスト ボックス 23">
            <a:extLst>
              <a:ext uri="{FF2B5EF4-FFF2-40B4-BE49-F238E27FC236}">
                <a16:creationId xmlns:a16="http://schemas.microsoft.com/office/drawing/2014/main" id="{2BA4F201-9C87-400C-9CD9-2045B34E682B}"/>
              </a:ext>
            </a:extLst>
          </p:cNvPr>
          <p:cNvSpPr txBox="1">
            <a:spLocks noChangeArrowheads="1"/>
          </p:cNvSpPr>
          <p:nvPr/>
        </p:nvSpPr>
        <p:spPr bwMode="auto">
          <a:xfrm>
            <a:off x="600075" y="2825750"/>
            <a:ext cx="903288"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b="1">
                <a:latin typeface="Meiryo UI" panose="020B0604030504040204" pitchFamily="50" charset="-128"/>
                <a:ea typeface="Meiryo UI" panose="020B0604030504040204" pitchFamily="50" charset="-128"/>
                <a:cs typeface="Meiryo UI" panose="020B0604030504040204" pitchFamily="50" charset="-128"/>
              </a:rPr>
              <a:t>新着記事</a:t>
            </a:r>
          </a:p>
        </p:txBody>
      </p:sp>
      <p:cxnSp>
        <p:nvCxnSpPr>
          <p:cNvPr id="33" name="直線矢印コネクタ 32">
            <a:extLst>
              <a:ext uri="{FF2B5EF4-FFF2-40B4-BE49-F238E27FC236}">
                <a16:creationId xmlns:a16="http://schemas.microsoft.com/office/drawing/2014/main" id="{531FC8A0-5BE2-4B18-8A3A-A5FD35A94483}"/>
              </a:ext>
            </a:extLst>
          </p:cNvPr>
          <p:cNvCxnSpPr>
            <a:cxnSpLocks/>
          </p:cNvCxnSpPr>
          <p:nvPr/>
        </p:nvCxnSpPr>
        <p:spPr>
          <a:xfrm>
            <a:off x="2500313" y="2932113"/>
            <a:ext cx="939800" cy="0"/>
          </a:xfrm>
          <a:prstGeom prst="straightConnector1">
            <a:avLst/>
          </a:prstGeom>
          <a:ln w="38100">
            <a:solidFill>
              <a:srgbClr val="E50065"/>
            </a:solidFill>
            <a:tailEnd type="triangle"/>
          </a:ln>
        </p:spPr>
        <p:style>
          <a:lnRef idx="1">
            <a:schemeClr val="accent1"/>
          </a:lnRef>
          <a:fillRef idx="0">
            <a:schemeClr val="accent1"/>
          </a:fillRef>
          <a:effectRef idx="0">
            <a:schemeClr val="accent1"/>
          </a:effectRef>
          <a:fontRef idx="minor">
            <a:schemeClr val="tx1"/>
          </a:fontRef>
        </p:style>
      </p:cxnSp>
      <p:pic>
        <p:nvPicPr>
          <p:cNvPr id="30771" name="Picture 33">
            <a:extLst>
              <a:ext uri="{FF2B5EF4-FFF2-40B4-BE49-F238E27FC236}">
                <a16:creationId xmlns:a16="http://schemas.microsoft.com/office/drawing/2014/main" id="{ED3345FC-0784-408D-9F65-9CC64D5249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8325" y="1108075"/>
            <a:ext cx="1606550" cy="2770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72" name="Rectangle 42">
            <a:extLst>
              <a:ext uri="{FF2B5EF4-FFF2-40B4-BE49-F238E27FC236}">
                <a16:creationId xmlns:a16="http://schemas.microsoft.com/office/drawing/2014/main" id="{C609DE7D-4E84-4740-B480-5B3383C1EACC}"/>
              </a:ext>
            </a:extLst>
          </p:cNvPr>
          <p:cNvSpPr>
            <a:spLocks noChangeArrowheads="1"/>
          </p:cNvSpPr>
          <p:nvPr/>
        </p:nvSpPr>
        <p:spPr bwMode="auto">
          <a:xfrm>
            <a:off x="8001000" y="1862138"/>
            <a:ext cx="523875" cy="911225"/>
          </a:xfrm>
          <a:prstGeom prst="rect">
            <a:avLst/>
          </a:prstGeom>
          <a:noFill/>
          <a:ln w="28575">
            <a:solidFill>
              <a:srgbClr val="E50065"/>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30773" name="テキスト ボックス 27">
            <a:extLst>
              <a:ext uri="{FF2B5EF4-FFF2-40B4-BE49-F238E27FC236}">
                <a16:creationId xmlns:a16="http://schemas.microsoft.com/office/drawing/2014/main" id="{F7365E17-D3AC-4EF0-B573-38AE31989955}"/>
              </a:ext>
            </a:extLst>
          </p:cNvPr>
          <p:cNvSpPr txBox="1">
            <a:spLocks noChangeArrowheads="1"/>
          </p:cNvSpPr>
          <p:nvPr/>
        </p:nvSpPr>
        <p:spPr bwMode="auto">
          <a:xfrm>
            <a:off x="7632700" y="2792413"/>
            <a:ext cx="1233030"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b="1">
                <a:latin typeface="Meiryo UI" panose="020B0604030504040204" pitchFamily="50" charset="-128"/>
                <a:ea typeface="Meiryo UI" panose="020B0604030504040204" pitchFamily="50" charset="-128"/>
                <a:cs typeface="Meiryo UI" panose="020B0604030504040204" pitchFamily="50" charset="-128"/>
              </a:rPr>
              <a:t>注目のコンテンツ</a:t>
            </a:r>
          </a:p>
        </p:txBody>
      </p:sp>
      <p:sp>
        <p:nvSpPr>
          <p:cNvPr id="30774" name="Rectangle 42">
            <a:extLst>
              <a:ext uri="{FF2B5EF4-FFF2-40B4-BE49-F238E27FC236}">
                <a16:creationId xmlns:a16="http://schemas.microsoft.com/office/drawing/2014/main" id="{F86F641A-58CC-49B4-8FAA-2F6105E885EA}"/>
              </a:ext>
            </a:extLst>
          </p:cNvPr>
          <p:cNvSpPr>
            <a:spLocks noChangeArrowheads="1"/>
          </p:cNvSpPr>
          <p:nvPr/>
        </p:nvSpPr>
        <p:spPr bwMode="auto">
          <a:xfrm>
            <a:off x="6875463" y="3121025"/>
            <a:ext cx="1112837" cy="757238"/>
          </a:xfrm>
          <a:prstGeom prst="rect">
            <a:avLst/>
          </a:prstGeom>
          <a:noFill/>
          <a:ln w="28575">
            <a:solidFill>
              <a:srgbClr val="E50065"/>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30775" name="テキスト ボックス 24">
            <a:extLst>
              <a:ext uri="{FF2B5EF4-FFF2-40B4-BE49-F238E27FC236}">
                <a16:creationId xmlns:a16="http://schemas.microsoft.com/office/drawing/2014/main" id="{C497CE02-AB5E-4680-8421-B23E7123E6FD}"/>
              </a:ext>
            </a:extLst>
          </p:cNvPr>
          <p:cNvSpPr txBox="1">
            <a:spLocks noChangeArrowheads="1"/>
          </p:cNvSpPr>
          <p:nvPr/>
        </p:nvSpPr>
        <p:spPr bwMode="auto">
          <a:xfrm>
            <a:off x="6188075" y="2762250"/>
            <a:ext cx="1290738"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b="1">
                <a:latin typeface="Meiryo UI" panose="020B0604030504040204" pitchFamily="50" charset="-128"/>
                <a:ea typeface="Meiryo UI" panose="020B0604030504040204" pitchFamily="50" charset="-128"/>
                <a:cs typeface="Meiryo UI" panose="020B0604030504040204" pitchFamily="50" charset="-128"/>
              </a:rPr>
              <a:t>あなたにお勧め</a:t>
            </a:r>
          </a:p>
        </p:txBody>
      </p:sp>
      <p:pic>
        <p:nvPicPr>
          <p:cNvPr id="30776" name="図 25">
            <a:extLst>
              <a:ext uri="{FF2B5EF4-FFF2-40B4-BE49-F238E27FC236}">
                <a16:creationId xmlns:a16="http://schemas.microsoft.com/office/drawing/2014/main" id="{C481EE71-5136-41A3-A30B-E8F4496588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525" y="1493838"/>
            <a:ext cx="20843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グループ化 1">
            <a:extLst>
              <a:ext uri="{FF2B5EF4-FFF2-40B4-BE49-F238E27FC236}">
                <a16:creationId xmlns:a16="http://schemas.microsoft.com/office/drawing/2014/main" id="{16E76478-FF1C-4180-9614-95402EEB9522}"/>
              </a:ext>
            </a:extLst>
          </p:cNvPr>
          <p:cNvGrpSpPr/>
          <p:nvPr/>
        </p:nvGrpSpPr>
        <p:grpSpPr>
          <a:xfrm>
            <a:off x="3557588" y="1665288"/>
            <a:ext cx="2574925" cy="4398962"/>
            <a:chOff x="3557588" y="1665288"/>
            <a:chExt cx="2574925" cy="4398962"/>
          </a:xfrm>
        </p:grpSpPr>
        <p:pic>
          <p:nvPicPr>
            <p:cNvPr id="30764" name="Picture 39">
              <a:extLst>
                <a:ext uri="{FF2B5EF4-FFF2-40B4-BE49-F238E27FC236}">
                  <a16:creationId xmlns:a16="http://schemas.microsoft.com/office/drawing/2014/main" id="{1ECEEA73-02E5-4593-A1CB-BC63AF7555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3888" y="1665288"/>
              <a:ext cx="2568575" cy="4398962"/>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pic>
          <p:nvPicPr>
            <p:cNvPr id="30777" name="図 25">
              <a:extLst>
                <a:ext uri="{FF2B5EF4-FFF2-40B4-BE49-F238E27FC236}">
                  <a16:creationId xmlns:a16="http://schemas.microsoft.com/office/drawing/2014/main" id="{523F16EA-611D-48B1-8424-158D22FE28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7588" y="1676400"/>
              <a:ext cx="257492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778" name="図 25">
            <a:extLst>
              <a:ext uri="{FF2B5EF4-FFF2-40B4-BE49-F238E27FC236}">
                <a16:creationId xmlns:a16="http://schemas.microsoft.com/office/drawing/2014/main" id="{D2FABE6F-738F-42A3-BA32-1502AB9100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2450" y="1096963"/>
            <a:ext cx="1601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9" name="スライド番号プレースホルダー 1">
            <a:extLst>
              <a:ext uri="{FF2B5EF4-FFF2-40B4-BE49-F238E27FC236}">
                <a16:creationId xmlns:a16="http://schemas.microsoft.com/office/drawing/2014/main" id="{B7C90980-5599-4DB5-8EDE-0BB60F26464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9CCA7ACC-F277-458A-80FF-43CA548100FB}" type="slidenum">
              <a:rPr lang="ja-JP" altLang="en-US"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pPr/>
              <a:t>15</a:t>
            </a:fld>
            <a:endParaRPr lang="ja-JP" altLang="en-US">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41">
            <a:extLst>
              <a:ext uri="{FF2B5EF4-FFF2-40B4-BE49-F238E27FC236}">
                <a16:creationId xmlns:a16="http://schemas.microsoft.com/office/drawing/2014/main" id="{1B21110D-3735-489E-BE7B-77BEBFBEF08D}"/>
              </a:ext>
            </a:extLst>
          </p:cNvPr>
          <p:cNvSpPr/>
          <p:nvPr/>
        </p:nvSpPr>
        <p:spPr>
          <a:xfrm>
            <a:off x="4283968" y="1676401"/>
            <a:ext cx="1008112" cy="185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30726" name="Rectangle 42">
            <a:extLst>
              <a:ext uri="{FF2B5EF4-FFF2-40B4-BE49-F238E27FC236}">
                <a16:creationId xmlns:a16="http://schemas.microsoft.com/office/drawing/2014/main" id="{20B43C68-700A-4201-9CDE-F1C816550F96}"/>
              </a:ext>
            </a:extLst>
          </p:cNvPr>
          <p:cNvSpPr>
            <a:spLocks noChangeArrowheads="1"/>
          </p:cNvSpPr>
          <p:nvPr/>
        </p:nvSpPr>
        <p:spPr bwMode="auto">
          <a:xfrm>
            <a:off x="3512988" y="1673226"/>
            <a:ext cx="2643188" cy="4379913"/>
          </a:xfrm>
          <a:prstGeom prst="rect">
            <a:avLst/>
          </a:prstGeom>
          <a:noFill/>
          <a:ln w="28575">
            <a:solidFill>
              <a:srgbClr val="E50065"/>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b="1">
              <a:ln w="28575">
                <a:solidFill>
                  <a:schemeClr val="tx1"/>
                </a:solidFill>
              </a:ln>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4" name="表 43">
            <a:extLst>
              <a:ext uri="{FF2B5EF4-FFF2-40B4-BE49-F238E27FC236}">
                <a16:creationId xmlns:a16="http://schemas.microsoft.com/office/drawing/2014/main" id="{4EDC9C19-52CC-47B7-AF9E-9DD4835DA516}"/>
              </a:ext>
            </a:extLst>
          </p:cNvPr>
          <p:cNvGraphicFramePr>
            <a:graphicFrameLocks noGrp="1"/>
          </p:cNvGraphicFramePr>
          <p:nvPr>
            <p:extLst>
              <p:ext uri="{D42A27DB-BD31-4B8C-83A1-F6EECF244321}">
                <p14:modId xmlns:p14="http://schemas.microsoft.com/office/powerpoint/2010/main" val="4189815331"/>
              </p:ext>
            </p:extLst>
          </p:nvPr>
        </p:nvGraphicFramePr>
        <p:xfrm>
          <a:off x="253382" y="4538295"/>
          <a:ext cx="2983232" cy="1843033"/>
        </p:xfrm>
        <a:graphic>
          <a:graphicData uri="http://schemas.openxmlformats.org/drawingml/2006/table">
            <a:tbl>
              <a:tblPr firstRow="1" bandRow="1">
                <a:tableStyleId>{5C22544A-7EE6-4342-B048-85BDC9FD1C3A}</a:tableStyleId>
              </a:tblPr>
              <a:tblGrid>
                <a:gridCol w="1513278">
                  <a:extLst>
                    <a:ext uri="{9D8B030D-6E8A-4147-A177-3AD203B41FA5}">
                      <a16:colId xmlns:a16="http://schemas.microsoft.com/office/drawing/2014/main" val="20000"/>
                    </a:ext>
                  </a:extLst>
                </a:gridCol>
                <a:gridCol w="1469954">
                  <a:extLst>
                    <a:ext uri="{9D8B030D-6E8A-4147-A177-3AD203B41FA5}">
                      <a16:colId xmlns:a16="http://schemas.microsoft.com/office/drawing/2014/main" val="20001"/>
                    </a:ext>
                  </a:extLst>
                </a:gridCol>
              </a:tblGrid>
              <a:tr h="212860">
                <a:tc>
                  <a:txBody>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誘導枠</a:t>
                      </a:r>
                    </a:p>
                  </a:txBody>
                  <a:tcPr marL="91438" marR="91438" marT="45682" marB="45682" anchor="ctr">
                    <a:lnB w="12700" cap="flat" cmpd="sng" algn="ctr">
                      <a:solidFill>
                        <a:schemeClr val="bg1"/>
                      </a:solidFill>
                      <a:prstDash val="solid"/>
                      <a:round/>
                      <a:headEnd type="none" w="med" len="med"/>
                      <a:tailEnd type="none" w="med" len="med"/>
                    </a:lnB>
                    <a:solidFill>
                      <a:srgbClr val="E50065">
                        <a:alpha val="80000"/>
                      </a:srgbClr>
                    </a:solidFill>
                  </a:tcPr>
                </a:tc>
                <a:tc>
                  <a:txBody>
                    <a:bodyPr/>
                    <a:lstStyle/>
                    <a:p>
                      <a:pPr algn="ct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期間・頻度</a:t>
                      </a:r>
                    </a:p>
                  </a:txBody>
                  <a:tcPr marL="91438" marR="91438" marT="45682" marB="45682" anchor="ctr">
                    <a:lnB w="12700" cap="flat" cmpd="sng" algn="ctr">
                      <a:solidFill>
                        <a:schemeClr val="bg1"/>
                      </a:solidFill>
                      <a:prstDash val="solid"/>
                      <a:round/>
                      <a:headEnd type="none" w="med" len="med"/>
                      <a:tailEnd type="none" w="med" len="med"/>
                    </a:lnB>
                    <a:solidFill>
                      <a:srgbClr val="E50065">
                        <a:alpha val="80000"/>
                      </a:srgbClr>
                    </a:solidFill>
                  </a:tcPr>
                </a:tc>
                <a:extLst>
                  <a:ext uri="{0D108BD9-81ED-4DB2-BD59-A6C34878D82A}">
                    <a16:rowId xmlns:a16="http://schemas.microsoft.com/office/drawing/2014/main" val="10000"/>
                  </a:ext>
                </a:extLst>
              </a:tr>
              <a:tr h="304097">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新着</a:t>
                      </a:r>
                    </a:p>
                  </a:txBody>
                  <a:tcPr marL="91438" marR="91438" marT="45682" marB="45682" anchor="ctr">
                    <a:lnT w="12700" cap="flat" cmpd="sng" algn="ctr">
                      <a:solidFill>
                        <a:schemeClr val="bg1"/>
                      </a:solidFill>
                      <a:prstDash val="solid"/>
                      <a:round/>
                      <a:headEnd type="none" w="med" len="med"/>
                      <a:tailEnd type="none" w="med" len="med"/>
                    </a:lnT>
                    <a:solidFill>
                      <a:srgbClr val="E50065">
                        <a:alpha val="40000"/>
                      </a:srgbClr>
                    </a:solidFill>
                  </a:tcPr>
                </a:tc>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対象となる</a:t>
                      </a:r>
                      <a:endParaRPr kumimoji="1"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全テーマに掲載</a:t>
                      </a:r>
                    </a:p>
                  </a:txBody>
                  <a:tcPr marL="91438" marR="91438" marT="45682" marB="45682" anchor="ctr">
                    <a:lnT w="12700" cap="flat" cmpd="sng" algn="ctr">
                      <a:solidFill>
                        <a:schemeClr val="bg1"/>
                      </a:solidFill>
                      <a:prstDash val="solid"/>
                      <a:round/>
                      <a:headEnd type="none" w="med" len="med"/>
                      <a:tailEnd type="none" w="med" len="med"/>
                    </a:lnT>
                    <a:solidFill>
                      <a:srgbClr val="E50065">
                        <a:alpha val="40000"/>
                      </a:srgbClr>
                    </a:solidFill>
                  </a:tcPr>
                </a:tc>
                <a:extLst>
                  <a:ext uri="{0D108BD9-81ED-4DB2-BD59-A6C34878D82A}">
                    <a16:rowId xmlns:a16="http://schemas.microsoft.com/office/drawing/2014/main" val="10001"/>
                  </a:ext>
                </a:extLst>
              </a:tr>
              <a:tr h="395333">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注目のコンテンツ</a:t>
                      </a:r>
                    </a:p>
                  </a:txBody>
                  <a:tcPr marL="91438" marR="91438" marT="45682" marB="45682" anchor="ctr">
                    <a:solidFill>
                      <a:srgbClr val="E50065">
                        <a:alpha val="40000"/>
                      </a:srgbClr>
                    </a:solidFill>
                  </a:tcPr>
                </a:tc>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専用枠に</a:t>
                      </a: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週間</a:t>
                      </a:r>
                      <a:endParaRPr kumimoji="1"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ランダムに表示</a:t>
                      </a:r>
                    </a:p>
                  </a:txBody>
                  <a:tcPr marL="91438" marR="91438" marT="45682" marB="45682" anchor="ctr">
                    <a:solidFill>
                      <a:srgbClr val="E50065">
                        <a:alpha val="40000"/>
                      </a:srgbClr>
                    </a:solidFill>
                  </a:tcPr>
                </a:tc>
                <a:extLst>
                  <a:ext uri="{0D108BD9-81ED-4DB2-BD59-A6C34878D82A}">
                    <a16:rowId xmlns:a16="http://schemas.microsoft.com/office/drawing/2014/main" val="2066330103"/>
                  </a:ext>
                </a:extLst>
              </a:tr>
              <a:tr h="304097">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おすすめの記事</a:t>
                      </a:r>
                    </a:p>
                  </a:txBody>
                  <a:tcPr marL="91438" marR="91438" marT="45682" marB="45682" anchor="ctr">
                    <a:solidFill>
                      <a:srgbClr val="E50065">
                        <a:alpha val="40000"/>
                      </a:srgbClr>
                    </a:solidFill>
                  </a:tcPr>
                </a:tc>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関連記事の下に表示</a:t>
                      </a:r>
                    </a:p>
                  </a:txBody>
                  <a:tcPr marL="91438" marR="91438" marT="45682" marB="45682" anchor="ctr">
                    <a:solidFill>
                      <a:srgbClr val="E50065">
                        <a:alpha val="40000"/>
                      </a:srgbClr>
                    </a:solidFill>
                  </a:tcPr>
                </a:tc>
                <a:extLst>
                  <a:ext uri="{0D108BD9-81ED-4DB2-BD59-A6C34878D82A}">
                    <a16:rowId xmlns:a16="http://schemas.microsoft.com/office/drawing/2014/main" val="1445789263"/>
                  </a:ext>
                </a:extLst>
              </a:tr>
              <a:tr h="395333">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メルマガ送信</a:t>
                      </a:r>
                    </a:p>
                  </a:txBody>
                  <a:tcPr marL="91438" marR="91438" marT="45682" marB="45682" anchor="ctr">
                    <a:solidFill>
                      <a:srgbClr val="E50065">
                        <a:alpha val="40000"/>
                      </a:srgbClr>
                    </a:solidFill>
                  </a:tcPr>
                </a:tc>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火・木配信、</a:t>
                      </a: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回掲載（</a:t>
                      </a: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行）</a:t>
                      </a:r>
                    </a:p>
                  </a:txBody>
                  <a:tcPr marL="91438" marR="91438" marT="45682" marB="45682" anchor="ctr">
                    <a:solidFill>
                      <a:srgbClr val="E50065">
                        <a:alpha val="40000"/>
                      </a:srgbClr>
                    </a:solidFill>
                  </a:tcPr>
                </a:tc>
                <a:extLst>
                  <a:ext uri="{0D108BD9-81ED-4DB2-BD59-A6C34878D82A}">
                    <a16:rowId xmlns:a16="http://schemas.microsoft.com/office/drawing/2014/main" val="2802562990"/>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7E9BDF0-7916-411D-BAD3-A61A978C8D28}"/>
              </a:ext>
            </a:extLst>
          </p:cNvPr>
          <p:cNvSpPr txBox="1"/>
          <p:nvPr/>
        </p:nvSpPr>
        <p:spPr>
          <a:xfrm>
            <a:off x="522288" y="188913"/>
            <a:ext cx="6210300" cy="523875"/>
          </a:xfrm>
          <a:prstGeom prst="rect">
            <a:avLst/>
          </a:prstGeom>
          <a:noFill/>
        </p:spPr>
        <p:txBody>
          <a:bodyPr>
            <a:spAutoFit/>
          </a:bodyPr>
          <a:lstStyle>
            <a:defPPr>
              <a:defRPr lang="ja-JP"/>
            </a:defPPr>
            <a:lvl1pPr>
              <a:defRPr sz="3200" b="1">
                <a:solidFill>
                  <a:schemeClr val="bg2">
                    <a:lumMod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fontAlgn="auto">
              <a:spcBef>
                <a:spcPts val="0"/>
              </a:spcBef>
              <a:spcAft>
                <a:spcPts val="0"/>
              </a:spcAft>
              <a:defRPr/>
            </a:pPr>
            <a:r>
              <a:rPr lang="en-US" altLang="ja-JP" sz="2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2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独自アンケート設定</a:t>
            </a:r>
          </a:p>
        </p:txBody>
      </p:sp>
      <p:pic>
        <p:nvPicPr>
          <p:cNvPr id="5" name="図 4">
            <a:extLst>
              <a:ext uri="{FF2B5EF4-FFF2-40B4-BE49-F238E27FC236}">
                <a16:creationId xmlns:a16="http://schemas.microsoft.com/office/drawing/2014/main" id="{91B8B2E0-5362-4BA1-B136-D84CA1158F7B}"/>
              </a:ext>
            </a:extLst>
          </p:cNvPr>
          <p:cNvPicPr>
            <a:picLocks noChangeAspect="1"/>
          </p:cNvPicPr>
          <p:nvPr/>
        </p:nvPicPr>
        <p:blipFill rotWithShape="1">
          <a:blip r:embed="rId2"/>
          <a:srcRect l="6272" t="6918" r="5079" b="57559"/>
          <a:stretch/>
        </p:blipFill>
        <p:spPr>
          <a:xfrm>
            <a:off x="2463800" y="4279900"/>
            <a:ext cx="1397000" cy="2141538"/>
          </a:xfrm>
          <a:prstGeom prst="rect">
            <a:avLst/>
          </a:prstGeom>
          <a:ln>
            <a:solidFill>
              <a:schemeClr val="bg1">
                <a:lumMod val="75000"/>
              </a:schemeClr>
            </a:solidFill>
          </a:ln>
        </p:spPr>
      </p:pic>
      <p:sp>
        <p:nvSpPr>
          <p:cNvPr id="6" name="AutoShape 35">
            <a:extLst>
              <a:ext uri="{FF2B5EF4-FFF2-40B4-BE49-F238E27FC236}">
                <a16:creationId xmlns:a16="http://schemas.microsoft.com/office/drawing/2014/main" id="{64890D63-B520-4CDF-AD25-3EAC5774648D}"/>
              </a:ext>
            </a:extLst>
          </p:cNvPr>
          <p:cNvSpPr>
            <a:spLocks noChangeArrowheads="1"/>
          </p:cNvSpPr>
          <p:nvPr/>
        </p:nvSpPr>
        <p:spPr bwMode="auto">
          <a:xfrm>
            <a:off x="1368425" y="4840288"/>
            <a:ext cx="1179513" cy="795337"/>
          </a:xfrm>
          <a:prstGeom prst="rightArrow">
            <a:avLst>
              <a:gd name="adj1" fmla="val 50000"/>
              <a:gd name="adj2" fmla="val 38627"/>
            </a:avLst>
          </a:prstGeom>
          <a:gradFill rotWithShape="1">
            <a:gsLst>
              <a:gs pos="0">
                <a:schemeClr val="bg1"/>
              </a:gs>
              <a:gs pos="92000">
                <a:srgbClr val="FF3300"/>
              </a:gs>
            </a:gsLst>
            <a:lin ang="0" scaled="1"/>
          </a:gradFill>
          <a:ln w="9525" algn="ctr">
            <a:noFill/>
            <a:miter lim="800000"/>
            <a:headEnd/>
            <a:tailEnd/>
          </a:ln>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HGP創英角ｺﾞｼｯｸUB" pitchFamily="50" charset="-128"/>
                <a:cs typeface="+mn-cs"/>
              </a:defRPr>
            </a:lvl1pPr>
            <a:lvl2pPr marL="457200" algn="l" rtl="0" fontAlgn="base">
              <a:spcBef>
                <a:spcPct val="0"/>
              </a:spcBef>
              <a:spcAft>
                <a:spcPct val="0"/>
              </a:spcAft>
              <a:defRPr kumimoji="1" kern="1200">
                <a:solidFill>
                  <a:schemeClr val="tx1"/>
                </a:solidFill>
                <a:latin typeface="Arial" charset="0"/>
                <a:ea typeface="HGP創英角ｺﾞｼｯｸUB" pitchFamily="50" charset="-128"/>
                <a:cs typeface="+mn-cs"/>
              </a:defRPr>
            </a:lvl2pPr>
            <a:lvl3pPr marL="914400" algn="l" rtl="0" fontAlgn="base">
              <a:spcBef>
                <a:spcPct val="0"/>
              </a:spcBef>
              <a:spcAft>
                <a:spcPct val="0"/>
              </a:spcAft>
              <a:defRPr kumimoji="1" kern="1200">
                <a:solidFill>
                  <a:schemeClr val="tx1"/>
                </a:solidFill>
                <a:latin typeface="Arial" charset="0"/>
                <a:ea typeface="HGP創英角ｺﾞｼｯｸUB" pitchFamily="50" charset="-128"/>
                <a:cs typeface="+mn-cs"/>
              </a:defRPr>
            </a:lvl3pPr>
            <a:lvl4pPr marL="1371600" algn="l" rtl="0" fontAlgn="base">
              <a:spcBef>
                <a:spcPct val="0"/>
              </a:spcBef>
              <a:spcAft>
                <a:spcPct val="0"/>
              </a:spcAft>
              <a:defRPr kumimoji="1" kern="1200">
                <a:solidFill>
                  <a:schemeClr val="tx1"/>
                </a:solidFill>
                <a:latin typeface="Arial" charset="0"/>
                <a:ea typeface="HGP創英角ｺﾞｼｯｸUB" pitchFamily="50" charset="-128"/>
                <a:cs typeface="+mn-cs"/>
              </a:defRPr>
            </a:lvl4pPr>
            <a:lvl5pPr marL="1828800" algn="l" rtl="0" fontAlgn="base">
              <a:spcBef>
                <a:spcPct val="0"/>
              </a:spcBef>
              <a:spcAft>
                <a:spcPct val="0"/>
              </a:spcAft>
              <a:defRPr kumimoji="1" kern="1200">
                <a:solidFill>
                  <a:schemeClr val="tx1"/>
                </a:solidFill>
                <a:latin typeface="Arial" charset="0"/>
                <a:ea typeface="HGP創英角ｺﾞｼｯｸUB" pitchFamily="50" charset="-128"/>
                <a:cs typeface="+mn-cs"/>
              </a:defRPr>
            </a:lvl5pPr>
            <a:lvl6pPr marL="2286000" algn="l" defTabSz="914400" rtl="0" eaLnBrk="1" latinLnBrk="0" hangingPunct="1">
              <a:defRPr kumimoji="1" kern="1200">
                <a:solidFill>
                  <a:schemeClr val="tx1"/>
                </a:solidFill>
                <a:latin typeface="Arial" charset="0"/>
                <a:ea typeface="HGP創英角ｺﾞｼｯｸUB" pitchFamily="50" charset="-128"/>
                <a:cs typeface="+mn-cs"/>
              </a:defRPr>
            </a:lvl6pPr>
            <a:lvl7pPr marL="2743200" algn="l" defTabSz="914400" rtl="0" eaLnBrk="1" latinLnBrk="0" hangingPunct="1">
              <a:defRPr kumimoji="1" kern="1200">
                <a:solidFill>
                  <a:schemeClr val="tx1"/>
                </a:solidFill>
                <a:latin typeface="Arial" charset="0"/>
                <a:ea typeface="HGP創英角ｺﾞｼｯｸUB" pitchFamily="50" charset="-128"/>
                <a:cs typeface="+mn-cs"/>
              </a:defRPr>
            </a:lvl7pPr>
            <a:lvl8pPr marL="3200400" algn="l" defTabSz="914400" rtl="0" eaLnBrk="1" latinLnBrk="0" hangingPunct="1">
              <a:defRPr kumimoji="1" kern="1200">
                <a:solidFill>
                  <a:schemeClr val="tx1"/>
                </a:solidFill>
                <a:latin typeface="Arial" charset="0"/>
                <a:ea typeface="HGP創英角ｺﾞｼｯｸUB" pitchFamily="50" charset="-128"/>
                <a:cs typeface="+mn-cs"/>
              </a:defRPr>
            </a:lvl8pPr>
            <a:lvl9pPr marL="3657600" algn="l" defTabSz="914400" rtl="0" eaLnBrk="1" latinLnBrk="0" hangingPunct="1">
              <a:defRPr kumimoji="1" kern="1200">
                <a:solidFill>
                  <a:schemeClr val="tx1"/>
                </a:solidFill>
                <a:latin typeface="Arial" charset="0"/>
                <a:ea typeface="HGP創英角ｺﾞｼｯｸUB" pitchFamily="50" charset="-128"/>
                <a:cs typeface="+mn-cs"/>
              </a:defRPr>
            </a:lvl9pPr>
          </a:lstStyle>
          <a:p>
            <a:pPr algn="ctr">
              <a:defRPr/>
            </a:pPr>
            <a:endParaRPr lang="ja-JP" altLang="ja-JP" b="1">
              <a:latin typeface="Meiryo UI" panose="020B0604030504040204" pitchFamily="50" charset="-128"/>
              <a:ea typeface="Meiryo UI" panose="020B0604030504040204" pitchFamily="50" charset="-128"/>
              <a:cs typeface="Meiryo UI" panose="020B0604030504040204" pitchFamily="50" charset="-128"/>
            </a:endParaRPr>
          </a:p>
        </p:txBody>
      </p:sp>
      <p:sp>
        <p:nvSpPr>
          <p:cNvPr id="31749" name="Rectangle 3">
            <a:extLst>
              <a:ext uri="{FF2B5EF4-FFF2-40B4-BE49-F238E27FC236}">
                <a16:creationId xmlns:a16="http://schemas.microsoft.com/office/drawing/2014/main" id="{7198FC6E-7BE5-46FA-98AC-D243710CE9ED}"/>
              </a:ext>
            </a:extLst>
          </p:cNvPr>
          <p:cNvSpPr txBox="1">
            <a:spLocks noChangeArrowheads="1"/>
          </p:cNvSpPr>
          <p:nvPr/>
        </p:nvSpPr>
        <p:spPr bwMode="auto">
          <a:xfrm>
            <a:off x="98425" y="915988"/>
            <a:ext cx="82296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buFontTx/>
              <a:buNone/>
            </a:pPr>
            <a:r>
              <a:rPr lang="ja-JP" altLang="en-US" sz="1600" b="1">
                <a:solidFill>
                  <a:srgbClr val="000066"/>
                </a:solidFill>
                <a:latin typeface="Meiryo UI" panose="020B0604030504040204" pitchFamily="50" charset="-128"/>
                <a:ea typeface="Meiryo UI" panose="020B0604030504040204" pitchFamily="50" charset="-128"/>
                <a:cs typeface="Meiryo UI" panose="020B0604030504040204" pitchFamily="50" charset="-128"/>
              </a:rPr>
              <a:t>標準のアンケートを、自社オリジナルのアンケートに変更することが可能です。</a:t>
            </a:r>
          </a:p>
        </p:txBody>
      </p:sp>
      <p:sp>
        <p:nvSpPr>
          <p:cNvPr id="11" name="テキスト ボックス 10">
            <a:extLst>
              <a:ext uri="{FF2B5EF4-FFF2-40B4-BE49-F238E27FC236}">
                <a16:creationId xmlns:a16="http://schemas.microsoft.com/office/drawing/2014/main" id="{93A7B33D-D880-4B2F-94F0-C5E516D7ECB7}"/>
              </a:ext>
            </a:extLst>
          </p:cNvPr>
          <p:cNvSpPr txBox="1">
            <a:spLocks noChangeArrowheads="1"/>
          </p:cNvSpPr>
          <p:nvPr/>
        </p:nvSpPr>
        <p:spPr bwMode="auto">
          <a:xfrm>
            <a:off x="3995738" y="2781300"/>
            <a:ext cx="5148262" cy="3319463"/>
          </a:xfrm>
          <a:prstGeom prst="rect">
            <a:avLst/>
          </a:prstGeom>
          <a:noFill/>
          <a:ln w="9525">
            <a:noFill/>
            <a:miter lim="800000"/>
            <a:headEnd/>
            <a:tailEnd/>
          </a:ln>
        </p:spPr>
        <p:txBody>
          <a:bodyPr>
            <a:spAutoFit/>
          </a:bodyPr>
          <a:lstStyle>
            <a:defPPr>
              <a:defRPr lang="ja-JP"/>
            </a:defPPr>
            <a:lvl1pPr algn="l" rtl="0" fontAlgn="base">
              <a:spcBef>
                <a:spcPct val="0"/>
              </a:spcBef>
              <a:spcAft>
                <a:spcPct val="0"/>
              </a:spcAft>
              <a:defRPr kumimoji="1" kern="1200">
                <a:solidFill>
                  <a:schemeClr val="tx1"/>
                </a:solidFill>
                <a:latin typeface="Arial" charset="0"/>
                <a:ea typeface="HGP創英角ｺﾞｼｯｸUB" pitchFamily="50" charset="-128"/>
                <a:cs typeface="+mn-cs"/>
              </a:defRPr>
            </a:lvl1pPr>
            <a:lvl2pPr marL="457200" algn="l" rtl="0" fontAlgn="base">
              <a:spcBef>
                <a:spcPct val="0"/>
              </a:spcBef>
              <a:spcAft>
                <a:spcPct val="0"/>
              </a:spcAft>
              <a:defRPr kumimoji="1" kern="1200">
                <a:solidFill>
                  <a:schemeClr val="tx1"/>
                </a:solidFill>
                <a:latin typeface="Arial" charset="0"/>
                <a:ea typeface="HGP創英角ｺﾞｼｯｸUB" pitchFamily="50" charset="-128"/>
                <a:cs typeface="+mn-cs"/>
              </a:defRPr>
            </a:lvl2pPr>
            <a:lvl3pPr marL="914400" algn="l" rtl="0" fontAlgn="base">
              <a:spcBef>
                <a:spcPct val="0"/>
              </a:spcBef>
              <a:spcAft>
                <a:spcPct val="0"/>
              </a:spcAft>
              <a:defRPr kumimoji="1" kern="1200">
                <a:solidFill>
                  <a:schemeClr val="tx1"/>
                </a:solidFill>
                <a:latin typeface="Arial" charset="0"/>
                <a:ea typeface="HGP創英角ｺﾞｼｯｸUB" pitchFamily="50" charset="-128"/>
                <a:cs typeface="+mn-cs"/>
              </a:defRPr>
            </a:lvl3pPr>
            <a:lvl4pPr marL="1371600" algn="l" rtl="0" fontAlgn="base">
              <a:spcBef>
                <a:spcPct val="0"/>
              </a:spcBef>
              <a:spcAft>
                <a:spcPct val="0"/>
              </a:spcAft>
              <a:defRPr kumimoji="1" kern="1200">
                <a:solidFill>
                  <a:schemeClr val="tx1"/>
                </a:solidFill>
                <a:latin typeface="Arial" charset="0"/>
                <a:ea typeface="HGP創英角ｺﾞｼｯｸUB" pitchFamily="50" charset="-128"/>
                <a:cs typeface="+mn-cs"/>
              </a:defRPr>
            </a:lvl4pPr>
            <a:lvl5pPr marL="1828800" algn="l" rtl="0" fontAlgn="base">
              <a:spcBef>
                <a:spcPct val="0"/>
              </a:spcBef>
              <a:spcAft>
                <a:spcPct val="0"/>
              </a:spcAft>
              <a:defRPr kumimoji="1" kern="1200">
                <a:solidFill>
                  <a:schemeClr val="tx1"/>
                </a:solidFill>
                <a:latin typeface="Arial" charset="0"/>
                <a:ea typeface="HGP創英角ｺﾞｼｯｸUB" pitchFamily="50" charset="-128"/>
                <a:cs typeface="+mn-cs"/>
              </a:defRPr>
            </a:lvl5pPr>
            <a:lvl6pPr marL="2286000" algn="l" defTabSz="914400" rtl="0" eaLnBrk="1" latinLnBrk="0" hangingPunct="1">
              <a:defRPr kumimoji="1" kern="1200">
                <a:solidFill>
                  <a:schemeClr val="tx1"/>
                </a:solidFill>
                <a:latin typeface="Arial" charset="0"/>
                <a:ea typeface="HGP創英角ｺﾞｼｯｸUB" pitchFamily="50" charset="-128"/>
                <a:cs typeface="+mn-cs"/>
              </a:defRPr>
            </a:lvl6pPr>
            <a:lvl7pPr marL="2743200" algn="l" defTabSz="914400" rtl="0" eaLnBrk="1" latinLnBrk="0" hangingPunct="1">
              <a:defRPr kumimoji="1" kern="1200">
                <a:solidFill>
                  <a:schemeClr val="tx1"/>
                </a:solidFill>
                <a:latin typeface="Arial" charset="0"/>
                <a:ea typeface="HGP創英角ｺﾞｼｯｸUB" pitchFamily="50" charset="-128"/>
                <a:cs typeface="+mn-cs"/>
              </a:defRPr>
            </a:lvl7pPr>
            <a:lvl8pPr marL="3200400" algn="l" defTabSz="914400" rtl="0" eaLnBrk="1" latinLnBrk="0" hangingPunct="1">
              <a:defRPr kumimoji="1" kern="1200">
                <a:solidFill>
                  <a:schemeClr val="tx1"/>
                </a:solidFill>
                <a:latin typeface="Arial" charset="0"/>
                <a:ea typeface="HGP創英角ｺﾞｼｯｸUB" pitchFamily="50" charset="-128"/>
                <a:cs typeface="+mn-cs"/>
              </a:defRPr>
            </a:lvl8pPr>
            <a:lvl9pPr marL="3657600" algn="l" defTabSz="914400" rtl="0" eaLnBrk="1" latinLnBrk="0" hangingPunct="1">
              <a:defRPr kumimoji="1" kern="1200">
                <a:solidFill>
                  <a:schemeClr val="tx1"/>
                </a:solidFill>
                <a:latin typeface="Arial" charset="0"/>
                <a:ea typeface="HGP創英角ｺﾞｼｯｸUB" pitchFamily="50" charset="-128"/>
                <a:cs typeface="+mn-cs"/>
              </a:defRPr>
            </a:lvl9pPr>
          </a:lstStyle>
          <a:p>
            <a:pPr>
              <a:lnSpc>
                <a:spcPct val="80000"/>
              </a:lnSpc>
              <a:spcBef>
                <a:spcPct val="20000"/>
              </a:spcBef>
              <a:defRPr/>
            </a:pPr>
            <a:r>
              <a:rPr lang="ja-JP" altLang="en-US" sz="1400" b="1" dirty="0">
                <a:solidFill>
                  <a:srgbClr val="000066"/>
                </a:solidFill>
                <a:latin typeface="Meiryo UI" panose="020B0604030504040204" pitchFamily="50" charset="-128"/>
                <a:ea typeface="Meiryo UI" panose="020B0604030504040204" pitchFamily="50" charset="-128"/>
                <a:cs typeface="Meiryo UI" panose="020B0604030504040204" pitchFamily="50" charset="-128"/>
              </a:rPr>
              <a:t>アンケートで設定可能な内容について</a:t>
            </a:r>
            <a:endParaRPr lang="ja-JP" altLang="en-US" sz="1400" dirty="0">
              <a:solidFill>
                <a:srgbClr val="000066"/>
              </a:solidFill>
              <a:latin typeface="Meiryo UI" panose="020B0604030504040204" pitchFamily="50" charset="-128"/>
              <a:ea typeface="Meiryo UI" panose="020B0604030504040204" pitchFamily="50" charset="-128"/>
              <a:cs typeface="Meiryo UI" panose="020B0604030504040204" pitchFamily="50" charset="-128"/>
            </a:endParaRPr>
          </a:p>
          <a:p>
            <a:pPr>
              <a:lnSpc>
                <a:spcPct val="80000"/>
              </a:lnSpc>
              <a:spcBef>
                <a:spcPct val="20000"/>
              </a:spcBef>
              <a:defRPr/>
            </a:pPr>
            <a:br>
              <a:rPr lang="en-US" altLang="ja-JP" sz="1050" dirty="0">
                <a:latin typeface="Meiryo UI" panose="020B0604030504040204" pitchFamily="50" charset="-128"/>
                <a:ea typeface="Meiryo UI" panose="020B0604030504040204" pitchFamily="50" charset="-128"/>
                <a:cs typeface="Meiryo UI" panose="020B0604030504040204" pitchFamily="50" charset="-128"/>
              </a:rPr>
            </a:br>
            <a:r>
              <a:rPr lang="ja-JP" altLang="en-US" sz="10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■使用可能な設問形態：</a:t>
            </a:r>
          </a:p>
          <a:p>
            <a:pPr>
              <a:lnSpc>
                <a:spcPct val="80000"/>
              </a:lnSpc>
              <a:spcBef>
                <a:spcPct val="20000"/>
              </a:spcBef>
              <a:defRPr/>
            </a:pPr>
            <a:r>
              <a:rPr lang="ja-JP" altLang="en-US" sz="10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・ラジオボタン　（ひとつだけ選択）</a:t>
            </a:r>
          </a:p>
          <a:p>
            <a:pPr>
              <a:lnSpc>
                <a:spcPct val="80000"/>
              </a:lnSpc>
              <a:spcBef>
                <a:spcPct val="20000"/>
              </a:spcBef>
              <a:defRPr/>
            </a:pPr>
            <a:r>
              <a:rPr lang="ja-JP" altLang="en-US" sz="10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・チェックボックス　（いくつでも選択）</a:t>
            </a:r>
            <a:endParaRPr lang="en-US" altLang="ja-JP" sz="10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80000"/>
              </a:lnSpc>
              <a:spcBef>
                <a:spcPct val="20000"/>
              </a:spcBef>
              <a:defRPr/>
            </a:pPr>
            <a:r>
              <a:rPr lang="ja-JP" altLang="en-US" sz="10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・自由記入欄</a:t>
            </a:r>
          </a:p>
          <a:p>
            <a:pPr>
              <a:lnSpc>
                <a:spcPct val="80000"/>
              </a:lnSpc>
              <a:spcBef>
                <a:spcPct val="20000"/>
              </a:spcBef>
              <a:defRPr/>
            </a:pPr>
            <a:endParaRPr lang="ja-JP" altLang="en-US" sz="10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80000"/>
              </a:lnSpc>
              <a:spcBef>
                <a:spcPct val="20000"/>
              </a:spcBef>
              <a:defRPr/>
            </a:pPr>
            <a:r>
              <a:rPr lang="ja-JP" altLang="en-US" sz="10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■選択肢の数の制限：</a:t>
            </a:r>
          </a:p>
          <a:p>
            <a:pPr>
              <a:lnSpc>
                <a:spcPct val="80000"/>
              </a:lnSpc>
              <a:spcBef>
                <a:spcPct val="20000"/>
              </a:spcBef>
              <a:defRPr/>
            </a:pPr>
            <a:r>
              <a:rPr lang="ja-JP" altLang="en-US" sz="10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・１つの設問に盛り込める選択肢の数についての制限はありませんが、</a:t>
            </a:r>
          </a:p>
          <a:p>
            <a:pPr>
              <a:lnSpc>
                <a:spcPct val="80000"/>
              </a:lnSpc>
              <a:spcBef>
                <a:spcPct val="20000"/>
              </a:spcBef>
              <a:defRPr/>
            </a:pPr>
            <a:r>
              <a:rPr lang="ja-JP" altLang="en-US" sz="10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読者が回答し易いよう節度ある選択肢数を心掛けください。</a:t>
            </a:r>
          </a:p>
          <a:p>
            <a:pPr>
              <a:lnSpc>
                <a:spcPct val="80000"/>
              </a:lnSpc>
              <a:spcBef>
                <a:spcPct val="20000"/>
              </a:spcBef>
              <a:defRPr/>
            </a:pPr>
            <a:endParaRPr lang="ja-JP" altLang="en-US" sz="10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80000"/>
              </a:lnSpc>
              <a:spcBef>
                <a:spcPct val="20000"/>
              </a:spcBef>
              <a:defRPr/>
            </a:pPr>
            <a:r>
              <a:rPr lang="ja-JP" altLang="en-US" sz="10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■自由記入欄：</a:t>
            </a:r>
          </a:p>
          <a:p>
            <a:pPr>
              <a:lnSpc>
                <a:spcPct val="80000"/>
              </a:lnSpc>
              <a:spcBef>
                <a:spcPct val="20000"/>
              </a:spcBef>
              <a:defRPr/>
            </a:pPr>
            <a:r>
              <a:rPr lang="ja-JP" altLang="en-US" sz="10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・選択肢の「その他」欄の自由記入用としての設定</a:t>
            </a:r>
          </a:p>
          <a:p>
            <a:pPr>
              <a:lnSpc>
                <a:spcPct val="80000"/>
              </a:lnSpc>
              <a:spcBef>
                <a:spcPct val="20000"/>
              </a:spcBef>
              <a:defRPr/>
            </a:pPr>
            <a:r>
              <a:rPr lang="ja-JP" altLang="en-US" sz="10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・独立した設問としての「自由記入欄」としての設定が可能です</a:t>
            </a:r>
          </a:p>
          <a:p>
            <a:pPr>
              <a:lnSpc>
                <a:spcPct val="80000"/>
              </a:lnSpc>
              <a:spcBef>
                <a:spcPct val="20000"/>
              </a:spcBef>
              <a:defRPr/>
            </a:pPr>
            <a:r>
              <a:rPr lang="ja-JP" altLang="en-US" sz="10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読者が自由記入欄に記入できる文字数は、ともに</a:t>
            </a:r>
            <a:r>
              <a:rPr lang="en-US" altLang="ja-JP" sz="10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10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文字までが制限となります。</a:t>
            </a:r>
          </a:p>
          <a:p>
            <a:pPr>
              <a:lnSpc>
                <a:spcPct val="80000"/>
              </a:lnSpc>
              <a:spcBef>
                <a:spcPct val="20000"/>
              </a:spcBef>
              <a:defRPr/>
            </a:pPr>
            <a:endParaRPr lang="ja-JP" altLang="en-US" sz="10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80000"/>
              </a:lnSpc>
              <a:spcBef>
                <a:spcPct val="20000"/>
              </a:spcBef>
              <a:defRPr/>
            </a:pPr>
            <a:r>
              <a:rPr lang="ja-JP" altLang="en-US" sz="10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■その他の制限</a:t>
            </a:r>
          </a:p>
          <a:p>
            <a:pPr>
              <a:lnSpc>
                <a:spcPct val="80000"/>
              </a:lnSpc>
              <a:spcBef>
                <a:spcPct val="20000"/>
              </a:spcBef>
              <a:defRPr/>
            </a:pPr>
            <a:r>
              <a:rPr lang="ja-JP" altLang="en-US" sz="10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・設問の文字数は、できるだけ簡潔に、最大でも</a:t>
            </a:r>
            <a:r>
              <a:rPr lang="en-US" altLang="ja-JP" sz="10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10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文字以内にてお願いします。</a:t>
            </a:r>
          </a:p>
          <a:p>
            <a:pPr>
              <a:lnSpc>
                <a:spcPct val="80000"/>
              </a:lnSpc>
              <a:spcBef>
                <a:spcPct val="20000"/>
              </a:spcBef>
              <a:defRPr/>
            </a:pPr>
            <a:r>
              <a:rPr lang="ja-JP" altLang="en-US" sz="10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・このほか、選択肢についても長すぎる文章はお受けできない場合もあります。</a:t>
            </a:r>
          </a:p>
          <a:p>
            <a:pPr>
              <a:lnSpc>
                <a:spcPct val="80000"/>
              </a:lnSpc>
              <a:spcBef>
                <a:spcPct val="20000"/>
              </a:spcBef>
              <a:defRPr/>
            </a:pPr>
            <a:r>
              <a:rPr lang="ja-JP" altLang="en-US" sz="10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・独自アンケートについては、内容についての事前の審査があります。</a:t>
            </a:r>
          </a:p>
          <a:p>
            <a:pPr>
              <a:lnSpc>
                <a:spcPct val="80000"/>
              </a:lnSpc>
              <a:spcBef>
                <a:spcPct val="20000"/>
              </a:spcBef>
              <a:defRPr/>
            </a:pPr>
            <a:r>
              <a:rPr lang="ja-JP" altLang="en-US" sz="10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内容によっては一部修正をお願いすることがありますことを、予めご了承ください。</a:t>
            </a:r>
          </a:p>
        </p:txBody>
      </p:sp>
      <p:sp>
        <p:nvSpPr>
          <p:cNvPr id="31754" name="正方形/長方形 18">
            <a:extLst>
              <a:ext uri="{FF2B5EF4-FFF2-40B4-BE49-F238E27FC236}">
                <a16:creationId xmlns:a16="http://schemas.microsoft.com/office/drawing/2014/main" id="{4F32765F-9FB2-4BEE-971A-B3D512C8A581}"/>
              </a:ext>
            </a:extLst>
          </p:cNvPr>
          <p:cNvSpPr>
            <a:spLocks noChangeArrowheads="1"/>
          </p:cNvSpPr>
          <p:nvPr/>
        </p:nvSpPr>
        <p:spPr bwMode="auto">
          <a:xfrm>
            <a:off x="4268788" y="2351088"/>
            <a:ext cx="431239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100">
                <a:latin typeface="Meiryo UI" panose="020B0604030504040204" pitchFamily="50" charset="-128"/>
                <a:ea typeface="Meiryo UI" panose="020B0604030504040204" pitchFamily="50" charset="-128"/>
                <a:cs typeface="Meiryo UI" panose="020B0604030504040204" pitchFamily="50" charset="-128"/>
              </a:rPr>
              <a:t>※</a:t>
            </a:r>
            <a:r>
              <a:rPr lang="ja-JP" altLang="en-US" sz="1100">
                <a:latin typeface="Meiryo UI" panose="020B0604030504040204" pitchFamily="50" charset="-128"/>
                <a:ea typeface="Meiryo UI" panose="020B0604030504040204" pitchFamily="50" charset="-128"/>
                <a:cs typeface="Meiryo UI" panose="020B0604030504040204" pitchFamily="50" charset="-128"/>
              </a:rPr>
              <a:t>設問の審査があります。</a:t>
            </a:r>
            <a:r>
              <a:rPr lang="ja-JP" altLang="en-US" sz="1100" u="sng">
                <a:latin typeface="Meiryo UI" panose="020B0604030504040204" pitchFamily="50" charset="-128"/>
                <a:ea typeface="Meiryo UI" panose="020B0604030504040204" pitchFamily="50" charset="-128"/>
                <a:cs typeface="Meiryo UI" panose="020B0604030504040204" pitchFamily="50" charset="-128"/>
              </a:rPr>
              <a:t>開始</a:t>
            </a:r>
            <a:r>
              <a:rPr lang="en-US" altLang="ja-JP" sz="1100" u="sng">
                <a:latin typeface="Meiryo UI" panose="020B0604030504040204" pitchFamily="50" charset="-128"/>
                <a:ea typeface="Meiryo UI" panose="020B0604030504040204" pitchFamily="50" charset="-128"/>
                <a:cs typeface="Meiryo UI" panose="020B0604030504040204" pitchFamily="50" charset="-128"/>
              </a:rPr>
              <a:t>10</a:t>
            </a:r>
            <a:r>
              <a:rPr lang="ja-JP" altLang="en-US" sz="1100" u="sng">
                <a:latin typeface="Meiryo UI" panose="020B0604030504040204" pitchFamily="50" charset="-128"/>
                <a:ea typeface="Meiryo UI" panose="020B0604030504040204" pitchFamily="50" charset="-128"/>
                <a:cs typeface="Meiryo UI" panose="020B0604030504040204" pitchFamily="50" charset="-128"/>
              </a:rPr>
              <a:t>営業日前</a:t>
            </a:r>
            <a:r>
              <a:rPr lang="ja-JP" altLang="en-US" sz="1100">
                <a:latin typeface="Meiryo UI" panose="020B0604030504040204" pitchFamily="50" charset="-128"/>
                <a:ea typeface="Meiryo UI" panose="020B0604030504040204" pitchFamily="50" charset="-128"/>
                <a:cs typeface="Meiryo UI" panose="020B0604030504040204" pitchFamily="50" charset="-128"/>
              </a:rPr>
              <a:t>までに設問案をご入稿ください</a:t>
            </a:r>
          </a:p>
        </p:txBody>
      </p:sp>
      <p:pic>
        <p:nvPicPr>
          <p:cNvPr id="13" name="図 12">
            <a:extLst>
              <a:ext uri="{FF2B5EF4-FFF2-40B4-BE49-F238E27FC236}">
                <a16:creationId xmlns:a16="http://schemas.microsoft.com/office/drawing/2014/main" id="{4F9C9FA2-F96D-4C09-AFD3-C33EFD77C2C9}"/>
              </a:ext>
            </a:extLst>
          </p:cNvPr>
          <p:cNvPicPr>
            <a:picLocks noChangeAspect="1"/>
          </p:cNvPicPr>
          <p:nvPr/>
        </p:nvPicPr>
        <p:blipFill rotWithShape="1">
          <a:blip r:embed="rId3"/>
          <a:srcRect l="6003" t="12978" r="6040" b="35120"/>
          <a:stretch/>
        </p:blipFill>
        <p:spPr>
          <a:xfrm>
            <a:off x="355600" y="4289425"/>
            <a:ext cx="1662113" cy="1827213"/>
          </a:xfrm>
          <a:prstGeom prst="rect">
            <a:avLst/>
          </a:prstGeom>
          <a:ln>
            <a:solidFill>
              <a:schemeClr val="bg1">
                <a:lumMod val="75000"/>
              </a:schemeClr>
            </a:solidFill>
          </a:ln>
        </p:spPr>
      </p:pic>
      <p:sp>
        <p:nvSpPr>
          <p:cNvPr id="14" name="AutoShape 29">
            <a:extLst>
              <a:ext uri="{FF2B5EF4-FFF2-40B4-BE49-F238E27FC236}">
                <a16:creationId xmlns:a16="http://schemas.microsoft.com/office/drawing/2014/main" id="{0A2301BD-367F-49BE-AEEF-D9E88A4A02E0}"/>
              </a:ext>
            </a:extLst>
          </p:cNvPr>
          <p:cNvSpPr>
            <a:spLocks noChangeArrowheads="1"/>
          </p:cNvSpPr>
          <p:nvPr/>
        </p:nvSpPr>
        <p:spPr bwMode="auto">
          <a:xfrm>
            <a:off x="2230872" y="2612698"/>
            <a:ext cx="1326282" cy="1239837"/>
          </a:xfrm>
          <a:prstGeom prst="flowChartDocument">
            <a:avLst/>
          </a:prstGeom>
          <a:solidFill>
            <a:srgbClr val="E50065">
              <a:alpha val="80000"/>
            </a:srgbClr>
          </a:solidFill>
          <a:ln w="9525" algn="ctr">
            <a:noFill/>
            <a:miter lim="800000"/>
            <a:headEnd/>
            <a:tailEnd/>
          </a:ln>
          <a:effectLst>
            <a:prstShdw prst="shdw13" dist="53882" dir="13500000">
              <a:schemeClr val="bg2">
                <a:alpha val="50000"/>
              </a:schemeClr>
            </a:prstShdw>
          </a:effec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HGP創英角ｺﾞｼｯｸUB" pitchFamily="50" charset="-128"/>
                <a:cs typeface="+mn-cs"/>
              </a:defRPr>
            </a:lvl1pPr>
            <a:lvl2pPr marL="457200" algn="l" rtl="0" fontAlgn="base">
              <a:spcBef>
                <a:spcPct val="0"/>
              </a:spcBef>
              <a:spcAft>
                <a:spcPct val="0"/>
              </a:spcAft>
              <a:defRPr kumimoji="1" kern="1200">
                <a:solidFill>
                  <a:schemeClr val="tx1"/>
                </a:solidFill>
                <a:latin typeface="Arial" charset="0"/>
                <a:ea typeface="HGP創英角ｺﾞｼｯｸUB" pitchFamily="50" charset="-128"/>
                <a:cs typeface="+mn-cs"/>
              </a:defRPr>
            </a:lvl2pPr>
            <a:lvl3pPr marL="914400" algn="l" rtl="0" fontAlgn="base">
              <a:spcBef>
                <a:spcPct val="0"/>
              </a:spcBef>
              <a:spcAft>
                <a:spcPct val="0"/>
              </a:spcAft>
              <a:defRPr kumimoji="1" kern="1200">
                <a:solidFill>
                  <a:schemeClr val="tx1"/>
                </a:solidFill>
                <a:latin typeface="Arial" charset="0"/>
                <a:ea typeface="HGP創英角ｺﾞｼｯｸUB" pitchFamily="50" charset="-128"/>
                <a:cs typeface="+mn-cs"/>
              </a:defRPr>
            </a:lvl3pPr>
            <a:lvl4pPr marL="1371600" algn="l" rtl="0" fontAlgn="base">
              <a:spcBef>
                <a:spcPct val="0"/>
              </a:spcBef>
              <a:spcAft>
                <a:spcPct val="0"/>
              </a:spcAft>
              <a:defRPr kumimoji="1" kern="1200">
                <a:solidFill>
                  <a:schemeClr val="tx1"/>
                </a:solidFill>
                <a:latin typeface="Arial" charset="0"/>
                <a:ea typeface="HGP創英角ｺﾞｼｯｸUB" pitchFamily="50" charset="-128"/>
                <a:cs typeface="+mn-cs"/>
              </a:defRPr>
            </a:lvl4pPr>
            <a:lvl5pPr marL="1828800" algn="l" rtl="0" fontAlgn="base">
              <a:spcBef>
                <a:spcPct val="0"/>
              </a:spcBef>
              <a:spcAft>
                <a:spcPct val="0"/>
              </a:spcAft>
              <a:defRPr kumimoji="1" kern="1200">
                <a:solidFill>
                  <a:schemeClr val="tx1"/>
                </a:solidFill>
                <a:latin typeface="Arial" charset="0"/>
                <a:ea typeface="HGP創英角ｺﾞｼｯｸUB" pitchFamily="50" charset="-128"/>
                <a:cs typeface="+mn-cs"/>
              </a:defRPr>
            </a:lvl5pPr>
            <a:lvl6pPr marL="2286000" algn="l" defTabSz="914400" rtl="0" eaLnBrk="1" latinLnBrk="0" hangingPunct="1">
              <a:defRPr kumimoji="1" kern="1200">
                <a:solidFill>
                  <a:schemeClr val="tx1"/>
                </a:solidFill>
                <a:latin typeface="Arial" charset="0"/>
                <a:ea typeface="HGP創英角ｺﾞｼｯｸUB" pitchFamily="50" charset="-128"/>
                <a:cs typeface="+mn-cs"/>
              </a:defRPr>
            </a:lvl6pPr>
            <a:lvl7pPr marL="2743200" algn="l" defTabSz="914400" rtl="0" eaLnBrk="1" latinLnBrk="0" hangingPunct="1">
              <a:defRPr kumimoji="1" kern="1200">
                <a:solidFill>
                  <a:schemeClr val="tx1"/>
                </a:solidFill>
                <a:latin typeface="Arial" charset="0"/>
                <a:ea typeface="HGP創英角ｺﾞｼｯｸUB" pitchFamily="50" charset="-128"/>
                <a:cs typeface="+mn-cs"/>
              </a:defRPr>
            </a:lvl7pPr>
            <a:lvl8pPr marL="3200400" algn="l" defTabSz="914400" rtl="0" eaLnBrk="1" latinLnBrk="0" hangingPunct="1">
              <a:defRPr kumimoji="1" kern="1200">
                <a:solidFill>
                  <a:schemeClr val="tx1"/>
                </a:solidFill>
                <a:latin typeface="Arial" charset="0"/>
                <a:ea typeface="HGP創英角ｺﾞｼｯｸUB" pitchFamily="50" charset="-128"/>
                <a:cs typeface="+mn-cs"/>
              </a:defRPr>
            </a:lvl8pPr>
            <a:lvl9pPr marL="3657600" algn="l" defTabSz="914400" rtl="0" eaLnBrk="1" latinLnBrk="0" hangingPunct="1">
              <a:defRPr kumimoji="1" kern="1200">
                <a:solidFill>
                  <a:schemeClr val="tx1"/>
                </a:solidFill>
                <a:latin typeface="Arial" charset="0"/>
                <a:ea typeface="HGP創英角ｺﾞｼｯｸUB" pitchFamily="50" charset="-128"/>
                <a:cs typeface="+mn-cs"/>
              </a:defRPr>
            </a:lvl9pPr>
          </a:lstStyle>
          <a:p>
            <a:pPr algn="ctr">
              <a:defRPr/>
            </a:pPr>
            <a:endParaRPr lang="en-US" altLang="ja-JP" sz="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1000" b="1" u="sng"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アンケート回答</a:t>
            </a:r>
          </a:p>
          <a:p>
            <a:pPr algn="ctr">
              <a:defRPr/>
            </a:pPr>
            <a:r>
              <a:rPr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PDF</a:t>
            </a:r>
            <a:r>
              <a:rPr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ダウンロード</a:t>
            </a:r>
          </a:p>
        </p:txBody>
      </p:sp>
      <p:pic>
        <p:nvPicPr>
          <p:cNvPr id="31757" name="Picture 24">
            <a:extLst>
              <a:ext uri="{FF2B5EF4-FFF2-40B4-BE49-F238E27FC236}">
                <a16:creationId xmlns:a16="http://schemas.microsoft.com/office/drawing/2014/main" id="{AD38EF25-9FC7-41B8-BFE1-C0FF6447CB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513" y="1268413"/>
            <a:ext cx="1443037" cy="1633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テキスト ボックス 15">
            <a:extLst>
              <a:ext uri="{FF2B5EF4-FFF2-40B4-BE49-F238E27FC236}">
                <a16:creationId xmlns:a16="http://schemas.microsoft.com/office/drawing/2014/main" id="{7880698A-0AFF-423C-85B8-398687C0D29B}"/>
              </a:ext>
            </a:extLst>
          </p:cNvPr>
          <p:cNvSpPr txBox="1"/>
          <p:nvPr/>
        </p:nvSpPr>
        <p:spPr>
          <a:xfrm>
            <a:off x="193675" y="2481263"/>
            <a:ext cx="1128713" cy="1309687"/>
          </a:xfrm>
          <a:prstGeom prst="rect">
            <a:avLst/>
          </a:prstGeom>
          <a:solidFill>
            <a:srgbClr val="FFFFFF">
              <a:alpha val="69804"/>
            </a:srgbClr>
          </a:solidFill>
          <a:ln w="28575">
            <a:solidFill>
              <a:srgbClr val="E50065"/>
            </a:solidFill>
          </a:ln>
        </p:spPr>
        <p:txBody>
          <a:bodyPr tIns="144000" anchor="ctr"/>
          <a:lstStyle/>
          <a:p>
            <a:pPr algn="ctr" fontAlgn="auto">
              <a:spcBef>
                <a:spcPts val="0"/>
              </a:spcBef>
              <a:spcAft>
                <a:spcPts val="0"/>
              </a:spcAft>
              <a:defRPr/>
            </a:pPr>
            <a:r>
              <a:rPr lang="ja-JP" altLang="en-US" sz="14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独自</a:t>
            </a:r>
            <a:endParaRPr lang="en-US" altLang="ja-JP" sz="14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lgn="ctr" fontAlgn="auto">
              <a:spcBef>
                <a:spcPts val="0"/>
              </a:spcBef>
              <a:spcAft>
                <a:spcPts val="0"/>
              </a:spcAft>
              <a:defRPr/>
            </a:pPr>
            <a:r>
              <a:rPr lang="ja-JP" altLang="en-US" sz="14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アンケート</a:t>
            </a:r>
          </a:p>
        </p:txBody>
      </p:sp>
      <p:sp>
        <p:nvSpPr>
          <p:cNvPr id="31760" name="スライド番号プレースホルダー 1">
            <a:extLst>
              <a:ext uri="{FF2B5EF4-FFF2-40B4-BE49-F238E27FC236}">
                <a16:creationId xmlns:a16="http://schemas.microsoft.com/office/drawing/2014/main" id="{4F510289-6A77-464C-A73D-6BD1E7AEADB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6CBC5CC1-89DE-4A8B-AAA4-116CDBE06B20}" type="slidenum">
              <a:rPr lang="ja-JP" altLang="en-US"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pPr/>
              <a:t>16</a:t>
            </a:fld>
            <a:endParaRPr lang="ja-JP" altLang="en-US">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750" name="Text Box 29">
            <a:extLst>
              <a:ext uri="{FF2B5EF4-FFF2-40B4-BE49-F238E27FC236}">
                <a16:creationId xmlns:a16="http://schemas.microsoft.com/office/drawing/2014/main" id="{CD09FA49-AED0-4E2D-A41D-304D87B13E0B}"/>
              </a:ext>
            </a:extLst>
          </p:cNvPr>
          <p:cNvSpPr txBox="1">
            <a:spLocks noChangeArrowheads="1"/>
          </p:cNvSpPr>
          <p:nvPr/>
        </p:nvSpPr>
        <p:spPr bwMode="auto">
          <a:xfrm>
            <a:off x="320675" y="4046875"/>
            <a:ext cx="1703388" cy="246062"/>
          </a:xfrm>
          <a:prstGeom prst="rect">
            <a:avLst/>
          </a:prstGeom>
          <a:solidFill>
            <a:schemeClr val="bg1"/>
          </a:solidFill>
          <a:ln w="9525" algn="ctr">
            <a:solidFill>
              <a:srgbClr val="E50065"/>
            </a:solidFill>
            <a:miter lim="800000"/>
            <a:headEnd/>
            <a:tailEnd/>
          </a:ln>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ja-JP" altLang="en-US" sz="1000" b="1">
                <a:solidFill>
                  <a:srgbClr val="E50065"/>
                </a:solidFill>
                <a:latin typeface="Meiryo UI" panose="020B0604030504040204" pitchFamily="50" charset="-128"/>
                <a:ea typeface="Meiryo UI" panose="020B0604030504040204" pitchFamily="50" charset="-128"/>
                <a:cs typeface="Meiryo UI" panose="020B0604030504040204" pitchFamily="50" charset="-128"/>
              </a:rPr>
              <a:t>標準アンケート</a:t>
            </a:r>
          </a:p>
        </p:txBody>
      </p:sp>
      <p:sp>
        <p:nvSpPr>
          <p:cNvPr id="31751" name="Text Box 29">
            <a:extLst>
              <a:ext uri="{FF2B5EF4-FFF2-40B4-BE49-F238E27FC236}">
                <a16:creationId xmlns:a16="http://schemas.microsoft.com/office/drawing/2014/main" id="{AFB2ABAB-B616-45EC-B6FF-E6E279E64AED}"/>
              </a:ext>
            </a:extLst>
          </p:cNvPr>
          <p:cNvSpPr txBox="1">
            <a:spLocks noChangeArrowheads="1"/>
          </p:cNvSpPr>
          <p:nvPr/>
        </p:nvSpPr>
        <p:spPr bwMode="auto">
          <a:xfrm>
            <a:off x="2402880" y="4046875"/>
            <a:ext cx="1521048" cy="246221"/>
          </a:xfrm>
          <a:prstGeom prst="rect">
            <a:avLst/>
          </a:prstGeom>
          <a:solidFill>
            <a:schemeClr val="bg1"/>
          </a:solidFill>
          <a:ln w="9525" algn="ctr">
            <a:solidFill>
              <a:srgbClr val="E50065"/>
            </a:solidFill>
            <a:miter lim="800000"/>
            <a:headEnd/>
            <a:tailEnd/>
          </a:ln>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50000"/>
              </a:spcBef>
              <a:buFontTx/>
              <a:buNone/>
            </a:pPr>
            <a:r>
              <a:rPr lang="ja-JP" altLang="en-US" sz="1000" b="1">
                <a:solidFill>
                  <a:srgbClr val="E50065"/>
                </a:solidFill>
                <a:latin typeface="Meiryo UI" panose="020B0604030504040204" pitchFamily="50" charset="-128"/>
                <a:ea typeface="Meiryo UI" panose="020B0604030504040204" pitchFamily="50" charset="-128"/>
                <a:cs typeface="Meiryo UI" panose="020B0604030504040204" pitchFamily="50" charset="-128"/>
              </a:rPr>
              <a:t>カスタマイズ版アンケート</a:t>
            </a:r>
          </a:p>
        </p:txBody>
      </p:sp>
      <p:graphicFrame>
        <p:nvGraphicFramePr>
          <p:cNvPr id="17" name="表 16">
            <a:extLst>
              <a:ext uri="{FF2B5EF4-FFF2-40B4-BE49-F238E27FC236}">
                <a16:creationId xmlns:a16="http://schemas.microsoft.com/office/drawing/2014/main" id="{715710AD-8B1D-4133-9A4B-7746FDDE4A64}"/>
              </a:ext>
            </a:extLst>
          </p:cNvPr>
          <p:cNvGraphicFramePr>
            <a:graphicFrameLocks noGrp="1"/>
          </p:cNvGraphicFramePr>
          <p:nvPr>
            <p:extLst>
              <p:ext uri="{D42A27DB-BD31-4B8C-83A1-F6EECF244321}">
                <p14:modId xmlns:p14="http://schemas.microsoft.com/office/powerpoint/2010/main" val="1869849621"/>
              </p:ext>
            </p:extLst>
          </p:nvPr>
        </p:nvGraphicFramePr>
        <p:xfrm>
          <a:off x="5004048" y="1286167"/>
          <a:ext cx="3641180" cy="631765"/>
        </p:xfrm>
        <a:graphic>
          <a:graphicData uri="http://schemas.openxmlformats.org/drawingml/2006/table">
            <a:tbl>
              <a:tblPr firstRow="1" bandRow="1">
                <a:tableStyleId>{5C22544A-7EE6-4342-B048-85BDC9FD1C3A}</a:tableStyleId>
              </a:tblPr>
              <a:tblGrid>
                <a:gridCol w="1847030">
                  <a:extLst>
                    <a:ext uri="{9D8B030D-6E8A-4147-A177-3AD203B41FA5}">
                      <a16:colId xmlns:a16="http://schemas.microsoft.com/office/drawing/2014/main" val="20000"/>
                    </a:ext>
                  </a:extLst>
                </a:gridCol>
                <a:gridCol w="1794150">
                  <a:extLst>
                    <a:ext uri="{9D8B030D-6E8A-4147-A177-3AD203B41FA5}">
                      <a16:colId xmlns:a16="http://schemas.microsoft.com/office/drawing/2014/main" val="20001"/>
                    </a:ext>
                  </a:extLst>
                </a:gridCol>
              </a:tblGrid>
              <a:tr h="242237">
                <a:tc>
                  <a:txBody>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設問数</a:t>
                      </a:r>
                    </a:p>
                  </a:txBody>
                  <a:tcPr marL="91438" marR="91438" marT="45682" marB="45682" anchor="ctr">
                    <a:lnB w="12700" cap="flat" cmpd="sng" algn="ctr">
                      <a:solidFill>
                        <a:schemeClr val="bg1"/>
                      </a:solidFill>
                      <a:prstDash val="solid"/>
                      <a:round/>
                      <a:headEnd type="none" w="med" len="med"/>
                      <a:tailEnd type="none" w="med" len="med"/>
                    </a:lnB>
                    <a:solidFill>
                      <a:srgbClr val="E50065">
                        <a:alpha val="80000"/>
                      </a:srgbClr>
                    </a:solidFill>
                  </a:tcPr>
                </a:tc>
                <a:tc>
                  <a:txBody>
                    <a:bodyPr/>
                    <a:lstStyle/>
                    <a:p>
                      <a:pPr algn="ct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価格</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（税別）</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1438" marR="91438" marT="45682" marB="45682" anchor="ctr">
                    <a:lnB w="12700" cap="flat" cmpd="sng" algn="ctr">
                      <a:solidFill>
                        <a:schemeClr val="bg1"/>
                      </a:solidFill>
                      <a:prstDash val="solid"/>
                      <a:round/>
                      <a:headEnd type="none" w="med" len="med"/>
                      <a:tailEnd type="none" w="med" len="med"/>
                    </a:lnB>
                    <a:solidFill>
                      <a:srgbClr val="E50065">
                        <a:alpha val="80000"/>
                      </a:srgbClr>
                    </a:solidFill>
                  </a:tcPr>
                </a:tc>
                <a:extLst>
                  <a:ext uri="{0D108BD9-81ED-4DB2-BD59-A6C34878D82A}">
                    <a16:rowId xmlns:a16="http://schemas.microsoft.com/office/drawing/2014/main" val="10000"/>
                  </a:ext>
                </a:extLst>
              </a:tr>
              <a:tr h="327041">
                <a:tc>
                  <a:txBody>
                    <a:bodyPr/>
                    <a:lstStyle/>
                    <a:p>
                      <a:pPr algn="ct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問以内</a:t>
                      </a:r>
                    </a:p>
                  </a:txBody>
                  <a:tcPr marL="91438" marR="91438" marT="45682" marB="45682" anchor="ctr">
                    <a:lnT w="12700" cap="flat" cmpd="sng" algn="ctr">
                      <a:solidFill>
                        <a:schemeClr val="bg1"/>
                      </a:solidFill>
                      <a:prstDash val="solid"/>
                      <a:round/>
                      <a:headEnd type="none" w="med" len="med"/>
                      <a:tailEnd type="none" w="med" len="med"/>
                    </a:lnT>
                    <a:solidFill>
                      <a:srgbClr val="E50065">
                        <a:alpha val="40000"/>
                      </a:srgbClr>
                    </a:solidFill>
                  </a:tcPr>
                </a:tc>
                <a:tc>
                  <a:txBody>
                    <a:bodyPr/>
                    <a:lstStyle/>
                    <a:p>
                      <a:pPr algn="ct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\200,000</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1438" marR="91438" marT="45682" marB="45682" anchor="ctr">
                    <a:lnT w="12700" cap="flat" cmpd="sng" algn="ctr">
                      <a:solidFill>
                        <a:schemeClr val="bg1"/>
                      </a:solidFill>
                      <a:prstDash val="solid"/>
                      <a:round/>
                      <a:headEnd type="none" w="med" len="med"/>
                      <a:tailEnd type="none" w="med" len="med"/>
                    </a:lnT>
                    <a:solidFill>
                      <a:srgbClr val="E50065">
                        <a:alpha val="40000"/>
                      </a:srgbClr>
                    </a:solidFill>
                  </a:tcPr>
                </a:tc>
                <a:extLst>
                  <a:ext uri="{0D108BD9-81ED-4DB2-BD59-A6C34878D82A}">
                    <a16:rowId xmlns:a16="http://schemas.microsoft.com/office/drawing/2014/main" val="10001"/>
                  </a:ext>
                </a:extLst>
              </a:tr>
            </a:tbl>
          </a:graphicData>
        </a:graphic>
      </p:graphicFrame>
      <p:pic>
        <p:nvPicPr>
          <p:cNvPr id="18" name="図 25">
            <a:extLst>
              <a:ext uri="{FF2B5EF4-FFF2-40B4-BE49-F238E27FC236}">
                <a16:creationId xmlns:a16="http://schemas.microsoft.com/office/drawing/2014/main" id="{4DC66453-45BD-43EC-824F-2C59BB81A7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637" y="1274629"/>
            <a:ext cx="1443913" cy="277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AB0DFB02-CCB6-4C7D-A4B8-5B2B06AA5A90}"/>
              </a:ext>
            </a:extLst>
          </p:cNvPr>
          <p:cNvSpPr txBox="1"/>
          <p:nvPr/>
        </p:nvSpPr>
        <p:spPr>
          <a:xfrm>
            <a:off x="323528" y="2716936"/>
            <a:ext cx="3168352" cy="1360136"/>
          </a:xfrm>
          <a:prstGeom prst="rect">
            <a:avLst/>
          </a:prstGeom>
          <a:solidFill>
            <a:srgbClr val="E50065">
              <a:alpha val="40000"/>
            </a:srgbClr>
          </a:solidFill>
          <a:ln w="28575">
            <a:solidFill>
              <a:srgbClr val="E50065"/>
            </a:solidFill>
          </a:ln>
        </p:spPr>
        <p:txBody>
          <a:bodyPr wrap="none" rtlCol="0" anchor="ctr">
            <a:noAutofit/>
          </a:bodyPr>
          <a:lstStyle/>
          <a:p>
            <a:pPr lvl="2" algn="ctr" fontAlgn="auto">
              <a:spcBef>
                <a:spcPts val="0"/>
              </a:spcBef>
              <a:spcAft>
                <a:spcPts val="0"/>
              </a:spcAft>
              <a:defRPr/>
            </a:pPr>
            <a:r>
              <a:rPr lang="ja-JP" altLang="en-US"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専属テレマーケティング</a:t>
            </a:r>
            <a:endParaRPr lang="en-US" altLang="ja-JP"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lvl="2" algn="ctr" fontAlgn="auto">
              <a:spcBef>
                <a:spcPts val="0"/>
              </a:spcBef>
              <a:spcAft>
                <a:spcPts val="0"/>
              </a:spcAft>
              <a:defRPr/>
            </a:pPr>
            <a:r>
              <a:rPr lang="ja-JP" altLang="en-US"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部隊がお電話で</a:t>
            </a:r>
            <a:endParaRPr lang="en-US" altLang="ja-JP"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lvl="2" algn="ctr" fontAlgn="auto">
              <a:spcBef>
                <a:spcPts val="0"/>
              </a:spcBef>
              <a:spcAft>
                <a:spcPts val="0"/>
              </a:spcAft>
              <a:defRPr/>
            </a:pPr>
            <a:r>
              <a:rPr lang="ja-JP" altLang="en-US"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ヒアリング</a:t>
            </a:r>
            <a:r>
              <a:rPr lang="ja-JP" altLang="en-US"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アポ獲得</a:t>
            </a:r>
          </a:p>
        </p:txBody>
      </p:sp>
      <p:sp>
        <p:nvSpPr>
          <p:cNvPr id="4" name="テキスト ボックス 3">
            <a:extLst>
              <a:ext uri="{FF2B5EF4-FFF2-40B4-BE49-F238E27FC236}">
                <a16:creationId xmlns:a16="http://schemas.microsoft.com/office/drawing/2014/main" id="{6F2B1983-2D91-41FE-AFE5-DC1BB39C0774}"/>
              </a:ext>
            </a:extLst>
          </p:cNvPr>
          <p:cNvSpPr txBox="1"/>
          <p:nvPr/>
        </p:nvSpPr>
        <p:spPr>
          <a:xfrm>
            <a:off x="522288" y="188913"/>
            <a:ext cx="6210300" cy="523875"/>
          </a:xfrm>
          <a:prstGeom prst="rect">
            <a:avLst/>
          </a:prstGeom>
          <a:noFill/>
        </p:spPr>
        <p:txBody>
          <a:bodyPr>
            <a:spAutoFit/>
          </a:bodyPr>
          <a:lstStyle>
            <a:defPPr>
              <a:defRPr lang="ja-JP"/>
            </a:defPPr>
            <a:lvl1pPr>
              <a:defRPr sz="3200" b="1">
                <a:solidFill>
                  <a:schemeClr val="bg2">
                    <a:lumMod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fontAlgn="auto">
              <a:spcBef>
                <a:spcPts val="0"/>
              </a:spcBef>
              <a:spcAft>
                <a:spcPts val="0"/>
              </a:spcAft>
              <a:defRPr/>
            </a:pPr>
            <a:r>
              <a:rPr lang="en-US" altLang="ja-JP" sz="2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2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テレマーケティング支援サービス</a:t>
            </a:r>
          </a:p>
        </p:txBody>
      </p:sp>
      <p:sp>
        <p:nvSpPr>
          <p:cNvPr id="5" name="下矢印 17">
            <a:extLst>
              <a:ext uri="{FF2B5EF4-FFF2-40B4-BE49-F238E27FC236}">
                <a16:creationId xmlns:a16="http://schemas.microsoft.com/office/drawing/2014/main" id="{3D201F81-EFDF-45E1-B407-850B0EA46D44}"/>
              </a:ext>
            </a:extLst>
          </p:cNvPr>
          <p:cNvSpPr/>
          <p:nvPr/>
        </p:nvSpPr>
        <p:spPr>
          <a:xfrm>
            <a:off x="1547813" y="2255838"/>
            <a:ext cx="595312" cy="463550"/>
          </a:xfrm>
          <a:prstGeom prst="downArrow">
            <a:avLst/>
          </a:prstGeom>
          <a:solidFill>
            <a:srgbClr val="E500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a:extLst>
              <a:ext uri="{FF2B5EF4-FFF2-40B4-BE49-F238E27FC236}">
                <a16:creationId xmlns:a16="http://schemas.microsoft.com/office/drawing/2014/main" id="{CE8FE1CC-8836-48DC-85B2-3C3D28BAC672}"/>
              </a:ext>
            </a:extLst>
          </p:cNvPr>
          <p:cNvSpPr txBox="1"/>
          <p:nvPr/>
        </p:nvSpPr>
        <p:spPr>
          <a:xfrm>
            <a:off x="600075" y="946150"/>
            <a:ext cx="7943850" cy="585788"/>
          </a:xfrm>
          <a:prstGeom prst="rect">
            <a:avLst/>
          </a:prstGeom>
          <a:noFill/>
        </p:spPr>
        <p:txBody>
          <a:bodyPr>
            <a:spAutoFit/>
          </a:bodyPr>
          <a:lstStyle/>
          <a:p>
            <a:pPr fontAlgn="auto">
              <a:spcBef>
                <a:spcPts val="0"/>
              </a:spcBef>
              <a:spcAft>
                <a:spcPts val="0"/>
              </a:spcAft>
              <a:defRPr/>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獲得リードに対して、テレマーケティングでヒアリングやアポイント獲得などを実施。リード獲得から</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フォローまでワンストップでサポートいたします。</a:t>
            </a:r>
          </a:p>
        </p:txBody>
      </p:sp>
      <p:sp>
        <p:nvSpPr>
          <p:cNvPr id="8" name="角丸四角形 11">
            <a:extLst>
              <a:ext uri="{FF2B5EF4-FFF2-40B4-BE49-F238E27FC236}">
                <a16:creationId xmlns:a16="http://schemas.microsoft.com/office/drawing/2014/main" id="{31757D13-6140-4A7E-B926-99B11547E66E}"/>
              </a:ext>
            </a:extLst>
          </p:cNvPr>
          <p:cNvSpPr/>
          <p:nvPr/>
        </p:nvSpPr>
        <p:spPr>
          <a:xfrm>
            <a:off x="533400" y="1851025"/>
            <a:ext cx="2624138" cy="523875"/>
          </a:xfrm>
          <a:prstGeom prst="roundRect">
            <a:avLst/>
          </a:prstGeom>
          <a:solidFill>
            <a:srgbClr val="E50065"/>
          </a:solidFill>
          <a:ln>
            <a:solidFill>
              <a:srgbClr val="E500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リード獲得</a:t>
            </a:r>
            <a:endPar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fontAlgn="auto">
              <a:spcBef>
                <a:spcPts val="0"/>
              </a:spcBef>
              <a:spcAft>
                <a:spcPts val="0"/>
              </a:spcAft>
              <a:defRPr/>
            </a:pPr>
            <a:r>
              <a:rPr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（別料金）</a:t>
            </a:r>
            <a:endPar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1" name="表 10">
            <a:extLst>
              <a:ext uri="{FF2B5EF4-FFF2-40B4-BE49-F238E27FC236}">
                <a16:creationId xmlns:a16="http://schemas.microsoft.com/office/drawing/2014/main" id="{7FD34C1E-7BF7-42A8-9611-AFEFD2D46FB1}"/>
              </a:ext>
            </a:extLst>
          </p:cNvPr>
          <p:cNvGraphicFramePr>
            <a:graphicFrameLocks noGrp="1"/>
          </p:cNvGraphicFramePr>
          <p:nvPr>
            <p:extLst>
              <p:ext uri="{D42A27DB-BD31-4B8C-83A1-F6EECF244321}">
                <p14:modId xmlns:p14="http://schemas.microsoft.com/office/powerpoint/2010/main" val="1924254016"/>
              </p:ext>
            </p:extLst>
          </p:nvPr>
        </p:nvGraphicFramePr>
        <p:xfrm>
          <a:off x="3762375" y="2553046"/>
          <a:ext cx="5226050" cy="1523999"/>
        </p:xfrm>
        <a:graphic>
          <a:graphicData uri="http://schemas.openxmlformats.org/drawingml/2006/table">
            <a:tbl>
              <a:tblPr firstRow="1" bandRow="1">
                <a:tableStyleId>{5C22544A-7EE6-4342-B048-85BDC9FD1C3A}</a:tableStyleId>
              </a:tblPr>
              <a:tblGrid>
                <a:gridCol w="3113881">
                  <a:extLst>
                    <a:ext uri="{9D8B030D-6E8A-4147-A177-3AD203B41FA5}">
                      <a16:colId xmlns:a16="http://schemas.microsoft.com/office/drawing/2014/main" val="20000"/>
                    </a:ext>
                  </a:extLst>
                </a:gridCol>
                <a:gridCol w="2112169">
                  <a:extLst>
                    <a:ext uri="{9D8B030D-6E8A-4147-A177-3AD203B41FA5}">
                      <a16:colId xmlns:a16="http://schemas.microsoft.com/office/drawing/2014/main" val="20001"/>
                    </a:ext>
                  </a:extLst>
                </a:gridCol>
              </a:tblGrid>
              <a:tr h="4270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項目名</a:t>
                      </a:r>
                    </a:p>
                  </a:txBody>
                  <a:tcPr marL="91433" marR="91433" marT="45646" marB="45646">
                    <a:solidFill>
                      <a:srgbClr val="E50065">
                        <a:alpha val="8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金額</a:t>
                      </a:r>
                    </a:p>
                  </a:txBody>
                  <a:tcPr marL="91433" marR="91433" marT="45646" marB="45646">
                    <a:solidFill>
                      <a:srgbClr val="E50065">
                        <a:alpha val="80000"/>
                      </a:srgbClr>
                    </a:solidFill>
                  </a:tcPr>
                </a:tc>
                <a:extLst>
                  <a:ext uri="{0D108BD9-81ED-4DB2-BD59-A6C34878D82A}">
                    <a16:rowId xmlns:a16="http://schemas.microsoft.com/office/drawing/2014/main" val="10000"/>
                  </a:ext>
                </a:extLst>
              </a:tr>
              <a:tr h="63991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基本料金</a:t>
                      </a:r>
                      <a:endParaRPr kumimoji="1"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（上限</a:t>
                      </a:r>
                      <a:r>
                        <a:rPr kumimoji="1" lang="en-US" altLang="ja-JP" sz="1200" b="1" dirty="0">
                          <a:latin typeface="Meiryo UI" panose="020B0604030504040204" pitchFamily="50" charset="-128"/>
                          <a:ea typeface="Meiryo UI" panose="020B0604030504040204" pitchFamily="50" charset="-128"/>
                          <a:cs typeface="Meiryo UI" panose="020B0604030504040204" pitchFamily="50" charset="-128"/>
                        </a:rPr>
                        <a:t>100</a:t>
                      </a: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件までのコール含む）</a:t>
                      </a:r>
                    </a:p>
                  </a:txBody>
                  <a:tcPr marL="91433" marR="91433" marT="45646" marB="45646" anchor="ctr">
                    <a:solidFill>
                      <a:srgbClr val="E50065">
                        <a:alpha val="4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\250,000</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txBody>
                  <a:tcPr marL="91433" marR="91433" marT="45646" marB="45646" anchor="ctr">
                    <a:solidFill>
                      <a:srgbClr val="E50065">
                        <a:alpha val="40000"/>
                      </a:srgbClr>
                    </a:solidFill>
                  </a:tcPr>
                </a:tc>
                <a:extLst>
                  <a:ext uri="{0D108BD9-81ED-4DB2-BD59-A6C34878D82A}">
                    <a16:rowId xmlns:a16="http://schemas.microsoft.com/office/drawing/2014/main" val="10001"/>
                  </a:ext>
                </a:extLst>
              </a:tr>
              <a:tr h="45704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コール数追加</a:t>
                      </a:r>
                    </a:p>
                  </a:txBody>
                  <a:tcPr marL="91433" marR="91433" marT="45646" marB="45646" anchor="ctr">
                    <a:solidFill>
                      <a:srgbClr val="E50065">
                        <a:alpha val="40000"/>
                      </a:srgb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800" b="1" dirty="0">
                          <a:latin typeface="Meiryo UI" panose="020B0604030504040204" pitchFamily="50" charset="-128"/>
                          <a:ea typeface="Meiryo UI" panose="020B0604030504040204" pitchFamily="50" charset="-128"/>
                          <a:cs typeface="Meiryo UI" panose="020B0604030504040204" pitchFamily="50" charset="-128"/>
                        </a:rPr>
                        <a:t>\1,000/</a:t>
                      </a:r>
                      <a:r>
                        <a:rPr kumimoji="1" lang="ja-JP" altLang="en-US" sz="1800" b="1" dirty="0">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txBody>
                  <a:tcPr marL="91433" marR="91433" marT="45646" marB="45646" anchor="ctr">
                    <a:solidFill>
                      <a:srgbClr val="E50065">
                        <a:alpha val="40000"/>
                      </a:srgbClr>
                    </a:solidFill>
                  </a:tcPr>
                </a:tc>
                <a:extLst>
                  <a:ext uri="{0D108BD9-81ED-4DB2-BD59-A6C34878D82A}">
                    <a16:rowId xmlns:a16="http://schemas.microsoft.com/office/drawing/2014/main" val="10002"/>
                  </a:ext>
                </a:extLst>
              </a:tr>
            </a:tbl>
          </a:graphicData>
        </a:graphic>
      </p:graphicFrame>
      <p:sp>
        <p:nvSpPr>
          <p:cNvPr id="14" name="Text Box 40">
            <a:extLst>
              <a:ext uri="{FF2B5EF4-FFF2-40B4-BE49-F238E27FC236}">
                <a16:creationId xmlns:a16="http://schemas.microsoft.com/office/drawing/2014/main" id="{895026D4-2AD5-4C1D-AE9C-A713C6DD5FB1}"/>
              </a:ext>
            </a:extLst>
          </p:cNvPr>
          <p:cNvSpPr txBox="1">
            <a:spLocks noChangeArrowheads="1"/>
          </p:cNvSpPr>
          <p:nvPr/>
        </p:nvSpPr>
        <p:spPr bwMode="auto">
          <a:xfrm>
            <a:off x="107504" y="5877272"/>
            <a:ext cx="48942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HGP創英角ｺﾞｼｯｸUB" pitchFamily="50" charset="-128"/>
              </a:defRPr>
            </a:lvl1pPr>
            <a:lvl2pPr marL="742950" indent="-285750" eaLnBrk="0" hangingPunct="0">
              <a:defRPr kumimoji="1">
                <a:solidFill>
                  <a:schemeClr val="tx1"/>
                </a:solidFill>
                <a:latin typeface="Arial" pitchFamily="34" charset="0"/>
                <a:ea typeface="HGP創英角ｺﾞｼｯｸUB" pitchFamily="50" charset="-128"/>
              </a:defRPr>
            </a:lvl2pPr>
            <a:lvl3pPr marL="1143000" indent="-228600" eaLnBrk="0" hangingPunct="0">
              <a:defRPr kumimoji="1">
                <a:solidFill>
                  <a:schemeClr val="tx1"/>
                </a:solidFill>
                <a:latin typeface="Arial" pitchFamily="34" charset="0"/>
                <a:ea typeface="HGP創英角ｺﾞｼｯｸUB" pitchFamily="50" charset="-128"/>
              </a:defRPr>
            </a:lvl3pPr>
            <a:lvl4pPr marL="1600200" indent="-228600" eaLnBrk="0" hangingPunct="0">
              <a:defRPr kumimoji="1">
                <a:solidFill>
                  <a:schemeClr val="tx1"/>
                </a:solidFill>
                <a:latin typeface="Arial" pitchFamily="34" charset="0"/>
                <a:ea typeface="HGP創英角ｺﾞｼｯｸUB" pitchFamily="50" charset="-128"/>
              </a:defRPr>
            </a:lvl4pPr>
            <a:lvl5pPr marL="2057400" indent="-228600" eaLnBrk="0" hangingPunct="0">
              <a:defRPr kumimoji="1">
                <a:solidFill>
                  <a:schemeClr val="tx1"/>
                </a:solidFill>
                <a:latin typeface="Arial" pitchFamily="34" charset="0"/>
                <a:ea typeface="HGP創英角ｺﾞｼｯｸUB"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HGP創英角ｺﾞｼｯｸUB"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HGP創英角ｺﾞｼｯｸUB"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HGP創英角ｺﾞｼｯｸUB"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HGP創英角ｺﾞｼｯｸUB" pitchFamily="50" charset="-128"/>
              </a:defRPr>
            </a:lvl9pPr>
          </a:lstStyle>
          <a:p>
            <a:pPr eaLnBrk="1" fontAlgn="auto" hangingPunct="1">
              <a:spcBef>
                <a:spcPts val="0"/>
              </a:spcBef>
              <a:spcAft>
                <a:spcPts val="0"/>
              </a:spcAft>
              <a:defRPr/>
            </a:pPr>
            <a:r>
              <a:rPr lang="en-US" altLang="ja-JP" sz="900" dirty="0">
                <a:solidFill>
                  <a:schemeClr val="bg2">
                    <a:lumMod val="2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chemeClr val="bg2">
                    <a:lumMod val="25000"/>
                  </a:schemeClr>
                </a:solidFill>
                <a:latin typeface="Meiryo UI" panose="020B0604030504040204" pitchFamily="50" charset="-128"/>
                <a:ea typeface="Meiryo UI" panose="020B0604030504040204" pitchFamily="50" charset="-128"/>
                <a:cs typeface="Meiryo UI" panose="020B0604030504040204" pitchFamily="50" charset="-128"/>
              </a:rPr>
              <a:t>注意事項</a:t>
            </a:r>
            <a:r>
              <a:rPr lang="en-US" altLang="ja-JP" sz="900" dirty="0">
                <a:solidFill>
                  <a:schemeClr val="bg2">
                    <a:lumMod val="25000"/>
                  </a:schemeClr>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eaLnBrk="1" fontAlgn="auto" hangingPunct="1">
              <a:spcBef>
                <a:spcPts val="0"/>
              </a:spcBef>
              <a:spcAft>
                <a:spcPts val="0"/>
              </a:spcAft>
              <a:defRPr/>
            </a:pPr>
            <a:r>
              <a:rPr lang="ja-JP" altLang="en-US"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・トークスクリプトは弊社が貴社と打ち合わせた上で作成いたします。</a:t>
            </a:r>
            <a:endParaRPr lang="en-US" altLang="ja-JP"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eaLnBrk="1" fontAlgn="auto" hangingPunct="1">
              <a:spcBef>
                <a:spcPts val="0"/>
              </a:spcBef>
              <a:spcAft>
                <a:spcPts val="0"/>
              </a:spcAft>
              <a:defRPr/>
            </a:pPr>
            <a:r>
              <a:rPr lang="ja-JP" altLang="en-US"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・コールが開始された後、実施途中でのトークスクリプト変更はお受け出来かねます。</a:t>
            </a:r>
            <a:endParaRPr lang="en-US" altLang="ja-JP"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eaLnBrk="1" fontAlgn="auto" hangingPunct="1">
              <a:spcBef>
                <a:spcPts val="0"/>
              </a:spcBef>
              <a:spcAft>
                <a:spcPts val="0"/>
              </a:spcAft>
              <a:defRPr/>
            </a:pPr>
            <a:r>
              <a:rPr lang="ja-JP" altLang="en-US"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900" dirty="0" err="1">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つの</a:t>
            </a:r>
            <a:r>
              <a:rPr lang="ja-JP" altLang="en-US"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リストに対しては不在の場合を含め、</a:t>
            </a:r>
            <a:r>
              <a:rPr lang="en-US" altLang="ja-JP"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回までコールいたします。</a:t>
            </a:r>
            <a:endParaRPr lang="en-US" altLang="ja-JP"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a:extLst>
              <a:ext uri="{FF2B5EF4-FFF2-40B4-BE49-F238E27FC236}">
                <a16:creationId xmlns:a16="http://schemas.microsoft.com/office/drawing/2014/main" id="{00DFFB12-0551-4838-B8CF-FF282B9A7D1E}"/>
              </a:ext>
            </a:extLst>
          </p:cNvPr>
          <p:cNvSpPr txBox="1"/>
          <p:nvPr/>
        </p:nvSpPr>
        <p:spPr>
          <a:xfrm>
            <a:off x="3779838" y="4165630"/>
            <a:ext cx="5004896" cy="415498"/>
          </a:xfrm>
          <a:prstGeom prst="rect">
            <a:avLst/>
          </a:prstGeom>
          <a:noFill/>
        </p:spPr>
        <p:txBody>
          <a:bodyPr wrap="none">
            <a:spAutoFit/>
          </a:bodyPr>
          <a:lstStyle/>
          <a:p>
            <a:pPr fontAlgn="auto">
              <a:spcBef>
                <a:spcPts val="0"/>
              </a:spcBef>
              <a:spcAft>
                <a:spcPts val="0"/>
              </a:spcAft>
              <a:defRPr/>
            </a:pPr>
            <a:r>
              <a:rPr lang="en-US" altLang="ja-JP" sz="105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例</a:t>
            </a:r>
            <a:r>
              <a:rPr lang="en-US" altLang="ja-JP" sz="105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:150</a:t>
            </a:r>
            <a:r>
              <a:rPr lang="ja-JP" altLang="en-US" sz="105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件に対してコールする場合　</a:t>
            </a:r>
            <a:r>
              <a:rPr lang="en-US" altLang="ja-JP" sz="105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250,000</a:t>
            </a:r>
            <a:r>
              <a:rPr lang="ja-JP" altLang="en-US" sz="105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円</a:t>
            </a:r>
            <a:r>
              <a:rPr lang="en-US" altLang="ja-JP" sz="105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50</a:t>
            </a:r>
            <a:r>
              <a:rPr lang="ja-JP" altLang="en-US" sz="105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件</a:t>
            </a:r>
            <a:r>
              <a:rPr lang="en-US" altLang="ja-JP" sz="105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×1,000</a:t>
            </a:r>
            <a:r>
              <a:rPr lang="ja-JP" altLang="en-US" sz="105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円）</a:t>
            </a:r>
            <a:r>
              <a:rPr lang="en-US" altLang="ja-JP" sz="105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=300,000</a:t>
            </a:r>
            <a:r>
              <a:rPr lang="ja-JP" altLang="en-US" sz="105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円</a:t>
            </a:r>
            <a:endParaRPr lang="en-US" altLang="ja-JP" sz="105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en-US" altLang="ja-JP" sz="105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コール件数を保証します。アポイント獲得などは成果は保証はいたしません。</a:t>
            </a:r>
            <a:endParaRPr lang="en-US" altLang="ja-JP" sz="105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 name="グループ化 5">
            <a:extLst>
              <a:ext uri="{FF2B5EF4-FFF2-40B4-BE49-F238E27FC236}">
                <a16:creationId xmlns:a16="http://schemas.microsoft.com/office/drawing/2014/main" id="{4F218B18-0BF6-458F-8B84-1ADA00804725}"/>
              </a:ext>
            </a:extLst>
          </p:cNvPr>
          <p:cNvGrpSpPr/>
          <p:nvPr/>
        </p:nvGrpSpPr>
        <p:grpSpPr>
          <a:xfrm>
            <a:off x="1047750" y="4604097"/>
            <a:ext cx="7227888" cy="1273175"/>
            <a:chOff x="1047750" y="4352925"/>
            <a:chExt cx="7227888" cy="1273175"/>
          </a:xfrm>
        </p:grpSpPr>
        <p:grpSp>
          <p:nvGrpSpPr>
            <p:cNvPr id="2" name="グループ化 1">
              <a:extLst>
                <a:ext uri="{FF2B5EF4-FFF2-40B4-BE49-F238E27FC236}">
                  <a16:creationId xmlns:a16="http://schemas.microsoft.com/office/drawing/2014/main" id="{AE2FAE9B-5ADA-4D6B-BEE1-E045FF2F988A}"/>
                </a:ext>
              </a:extLst>
            </p:cNvPr>
            <p:cNvGrpSpPr/>
            <p:nvPr/>
          </p:nvGrpSpPr>
          <p:grpSpPr>
            <a:xfrm>
              <a:off x="1047750" y="4352925"/>
              <a:ext cx="7045325" cy="876300"/>
              <a:chOff x="1047750" y="4352925"/>
              <a:chExt cx="7045325" cy="876300"/>
            </a:xfrm>
          </p:grpSpPr>
          <p:sp>
            <p:nvSpPr>
              <p:cNvPr id="16" name="右矢印吹き出し 2">
                <a:extLst>
                  <a:ext uri="{FF2B5EF4-FFF2-40B4-BE49-F238E27FC236}">
                    <a16:creationId xmlns:a16="http://schemas.microsoft.com/office/drawing/2014/main" id="{CA8E8A55-7CE2-4735-8BC9-C2807882D614}"/>
                  </a:ext>
                </a:extLst>
              </p:cNvPr>
              <p:cNvSpPr/>
              <p:nvPr/>
            </p:nvSpPr>
            <p:spPr>
              <a:xfrm>
                <a:off x="1047750" y="4356100"/>
                <a:ext cx="1454150" cy="871538"/>
              </a:xfrm>
              <a:prstGeom prst="rightArrowCallout">
                <a:avLst>
                  <a:gd name="adj1" fmla="val 25000"/>
                  <a:gd name="adj2" fmla="val 25000"/>
                  <a:gd name="adj3" fmla="val 21234"/>
                  <a:gd name="adj4" fmla="val 77954"/>
                </a:avLst>
              </a:prstGeom>
              <a:noFill/>
              <a:ln w="28575">
                <a:solidFill>
                  <a:srgbClr val="E500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b="1" dirty="0">
                    <a:solidFill>
                      <a:srgbClr val="E50065"/>
                    </a:solidFill>
                    <a:latin typeface="Meiryo UI" panose="020B0604030504040204" pitchFamily="50" charset="-128"/>
                    <a:ea typeface="Meiryo UI" panose="020B0604030504040204" pitchFamily="50" charset="-128"/>
                    <a:cs typeface="Meiryo UI" panose="020B0604030504040204" pitchFamily="50" charset="-128"/>
                  </a:rPr>
                  <a:t>発注</a:t>
                </a:r>
              </a:p>
            </p:txBody>
          </p:sp>
          <p:sp>
            <p:nvSpPr>
              <p:cNvPr id="17" name="右矢印吹き出し 31">
                <a:extLst>
                  <a:ext uri="{FF2B5EF4-FFF2-40B4-BE49-F238E27FC236}">
                    <a16:creationId xmlns:a16="http://schemas.microsoft.com/office/drawing/2014/main" id="{70E5302E-1D72-4A6E-AA05-82BD76460A9A}"/>
                  </a:ext>
                </a:extLst>
              </p:cNvPr>
              <p:cNvSpPr/>
              <p:nvPr/>
            </p:nvSpPr>
            <p:spPr>
              <a:xfrm>
                <a:off x="2544763" y="4356100"/>
                <a:ext cx="1454150" cy="873125"/>
              </a:xfrm>
              <a:prstGeom prst="rightArrowCallout">
                <a:avLst>
                  <a:gd name="adj1" fmla="val 25000"/>
                  <a:gd name="adj2" fmla="val 25000"/>
                  <a:gd name="adj3" fmla="val 21234"/>
                  <a:gd name="adj4" fmla="val 77954"/>
                </a:avLst>
              </a:prstGeom>
              <a:noFill/>
              <a:ln w="28575">
                <a:solidFill>
                  <a:srgbClr val="E500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b="1" dirty="0">
                    <a:solidFill>
                      <a:srgbClr val="E50065"/>
                    </a:solidFill>
                    <a:latin typeface="Meiryo UI" panose="020B0604030504040204" pitchFamily="50" charset="-128"/>
                    <a:ea typeface="Meiryo UI" panose="020B0604030504040204" pitchFamily="50" charset="-128"/>
                    <a:cs typeface="Meiryo UI" panose="020B0604030504040204" pitchFamily="50" charset="-128"/>
                  </a:rPr>
                  <a:t>お打ち</a:t>
                </a:r>
                <a:endParaRPr lang="en-US" altLang="ja-JP" b="1" dirty="0">
                  <a:solidFill>
                    <a:srgbClr val="E50065"/>
                  </a:solidFill>
                  <a:latin typeface="Meiryo UI" panose="020B0604030504040204" pitchFamily="50" charset="-128"/>
                  <a:ea typeface="Meiryo UI" panose="020B0604030504040204" pitchFamily="50" charset="-128"/>
                  <a:cs typeface="Meiryo UI" panose="020B0604030504040204" pitchFamily="50" charset="-128"/>
                </a:endParaRPr>
              </a:p>
              <a:p>
                <a:pPr algn="ctr" fontAlgn="auto">
                  <a:spcBef>
                    <a:spcPts val="0"/>
                  </a:spcBef>
                  <a:spcAft>
                    <a:spcPts val="0"/>
                  </a:spcAft>
                  <a:defRPr/>
                </a:pPr>
                <a:r>
                  <a:rPr lang="ja-JP" altLang="en-US" b="1" dirty="0">
                    <a:solidFill>
                      <a:srgbClr val="E50065"/>
                    </a:solidFill>
                    <a:latin typeface="Meiryo UI" panose="020B0604030504040204" pitchFamily="50" charset="-128"/>
                    <a:ea typeface="Meiryo UI" panose="020B0604030504040204" pitchFamily="50" charset="-128"/>
                    <a:cs typeface="Meiryo UI" panose="020B0604030504040204" pitchFamily="50" charset="-128"/>
                  </a:rPr>
                  <a:t>合わせ</a:t>
                </a:r>
              </a:p>
            </p:txBody>
          </p:sp>
          <p:sp>
            <p:nvSpPr>
              <p:cNvPr id="18" name="右矢印吹き出し 32">
                <a:extLst>
                  <a:ext uri="{FF2B5EF4-FFF2-40B4-BE49-F238E27FC236}">
                    <a16:creationId xmlns:a16="http://schemas.microsoft.com/office/drawing/2014/main" id="{465D170F-FFB0-49E4-87DF-9EA390582559}"/>
                  </a:ext>
                </a:extLst>
              </p:cNvPr>
              <p:cNvSpPr/>
              <p:nvPr/>
            </p:nvSpPr>
            <p:spPr>
              <a:xfrm>
                <a:off x="3975100" y="4352925"/>
                <a:ext cx="1455738" cy="873125"/>
              </a:xfrm>
              <a:prstGeom prst="rightArrowCallout">
                <a:avLst>
                  <a:gd name="adj1" fmla="val 25000"/>
                  <a:gd name="adj2" fmla="val 25000"/>
                  <a:gd name="adj3" fmla="val 21234"/>
                  <a:gd name="adj4" fmla="val 77954"/>
                </a:avLst>
              </a:prstGeom>
              <a:noFill/>
              <a:ln w="28575">
                <a:solidFill>
                  <a:srgbClr val="E500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400" b="1" dirty="0">
                    <a:solidFill>
                      <a:srgbClr val="E50065"/>
                    </a:solidFill>
                    <a:latin typeface="Meiryo UI" panose="020B0604030504040204" pitchFamily="50" charset="-128"/>
                    <a:ea typeface="Meiryo UI" panose="020B0604030504040204" pitchFamily="50" charset="-128"/>
                    <a:cs typeface="Meiryo UI" panose="020B0604030504040204" pitchFamily="50" charset="-128"/>
                  </a:rPr>
                  <a:t>スクリプト</a:t>
                </a:r>
                <a:endParaRPr lang="en-US" altLang="ja-JP" sz="1400" b="1" dirty="0">
                  <a:solidFill>
                    <a:srgbClr val="E50065"/>
                  </a:solidFill>
                  <a:latin typeface="Meiryo UI" panose="020B0604030504040204" pitchFamily="50" charset="-128"/>
                  <a:ea typeface="Meiryo UI" panose="020B0604030504040204" pitchFamily="50" charset="-128"/>
                  <a:cs typeface="Meiryo UI" panose="020B0604030504040204" pitchFamily="50" charset="-128"/>
                </a:endParaRPr>
              </a:p>
              <a:p>
                <a:pPr algn="ctr" fontAlgn="auto">
                  <a:spcBef>
                    <a:spcPts val="0"/>
                  </a:spcBef>
                  <a:spcAft>
                    <a:spcPts val="0"/>
                  </a:spcAft>
                  <a:defRPr/>
                </a:pPr>
                <a:r>
                  <a:rPr lang="ja-JP" altLang="en-US" sz="1400" b="1" dirty="0">
                    <a:solidFill>
                      <a:srgbClr val="E50065"/>
                    </a:solidFill>
                    <a:latin typeface="Meiryo UI" panose="020B0604030504040204" pitchFamily="50" charset="-128"/>
                    <a:ea typeface="Meiryo UI" panose="020B0604030504040204" pitchFamily="50" charset="-128"/>
                    <a:cs typeface="Meiryo UI" panose="020B0604030504040204" pitchFamily="50" charset="-128"/>
                  </a:rPr>
                  <a:t>作成・確認</a:t>
                </a:r>
              </a:p>
            </p:txBody>
          </p:sp>
          <p:sp>
            <p:nvSpPr>
              <p:cNvPr id="19" name="右矢印吹き出し 33">
                <a:extLst>
                  <a:ext uri="{FF2B5EF4-FFF2-40B4-BE49-F238E27FC236}">
                    <a16:creationId xmlns:a16="http://schemas.microsoft.com/office/drawing/2014/main" id="{02850F81-2BB3-4C94-8847-D5189A609CC8}"/>
                  </a:ext>
                </a:extLst>
              </p:cNvPr>
              <p:cNvSpPr/>
              <p:nvPr/>
            </p:nvSpPr>
            <p:spPr>
              <a:xfrm>
                <a:off x="5470525" y="4352925"/>
                <a:ext cx="1455738" cy="873125"/>
              </a:xfrm>
              <a:prstGeom prst="rightArrowCallout">
                <a:avLst>
                  <a:gd name="adj1" fmla="val 25000"/>
                  <a:gd name="adj2" fmla="val 25000"/>
                  <a:gd name="adj3" fmla="val 21234"/>
                  <a:gd name="adj4" fmla="val 77954"/>
                </a:avLst>
              </a:prstGeom>
              <a:noFill/>
              <a:ln w="28575">
                <a:solidFill>
                  <a:srgbClr val="E500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b="1" dirty="0">
                    <a:solidFill>
                      <a:srgbClr val="E50065"/>
                    </a:solidFill>
                    <a:latin typeface="Meiryo UI" panose="020B0604030504040204" pitchFamily="50" charset="-128"/>
                    <a:ea typeface="Meiryo UI" panose="020B0604030504040204" pitchFamily="50" charset="-128"/>
                    <a:cs typeface="Meiryo UI" panose="020B0604030504040204" pitchFamily="50" charset="-128"/>
                  </a:rPr>
                  <a:t>コール</a:t>
                </a:r>
                <a:endParaRPr lang="en-US" altLang="ja-JP" b="1" dirty="0">
                  <a:solidFill>
                    <a:srgbClr val="E50065"/>
                  </a:solidFill>
                  <a:latin typeface="Meiryo UI" panose="020B0604030504040204" pitchFamily="50" charset="-128"/>
                  <a:ea typeface="Meiryo UI" panose="020B0604030504040204" pitchFamily="50" charset="-128"/>
                  <a:cs typeface="Meiryo UI" panose="020B0604030504040204" pitchFamily="50" charset="-128"/>
                </a:endParaRPr>
              </a:p>
              <a:p>
                <a:pPr algn="ctr" fontAlgn="auto">
                  <a:spcBef>
                    <a:spcPts val="0"/>
                  </a:spcBef>
                  <a:spcAft>
                    <a:spcPts val="0"/>
                  </a:spcAft>
                  <a:defRPr/>
                </a:pPr>
                <a:r>
                  <a:rPr lang="ja-JP" altLang="en-US" b="1" dirty="0">
                    <a:solidFill>
                      <a:srgbClr val="E50065"/>
                    </a:solidFill>
                    <a:latin typeface="Meiryo UI" panose="020B0604030504040204" pitchFamily="50" charset="-128"/>
                    <a:ea typeface="Meiryo UI" panose="020B0604030504040204" pitchFamily="50" charset="-128"/>
                    <a:cs typeface="Meiryo UI" panose="020B0604030504040204" pitchFamily="50" charset="-128"/>
                  </a:rPr>
                  <a:t>開始</a:t>
                </a:r>
              </a:p>
            </p:txBody>
          </p:sp>
          <p:sp>
            <p:nvSpPr>
              <p:cNvPr id="20" name="正方形/長方形 19">
                <a:extLst>
                  <a:ext uri="{FF2B5EF4-FFF2-40B4-BE49-F238E27FC236}">
                    <a16:creationId xmlns:a16="http://schemas.microsoft.com/office/drawing/2014/main" id="{6605EB0E-624F-4184-9B7E-5281CD7B4A16}"/>
                  </a:ext>
                </a:extLst>
              </p:cNvPr>
              <p:cNvSpPr/>
              <p:nvPr/>
            </p:nvSpPr>
            <p:spPr>
              <a:xfrm>
                <a:off x="6965950" y="4352925"/>
                <a:ext cx="1127125" cy="873125"/>
              </a:xfrm>
              <a:prstGeom prst="rect">
                <a:avLst/>
              </a:prstGeom>
              <a:noFill/>
              <a:ln w="28575">
                <a:solidFill>
                  <a:srgbClr val="E500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b="1" dirty="0">
                    <a:solidFill>
                      <a:srgbClr val="E50065"/>
                    </a:solidFill>
                    <a:latin typeface="Meiryo UI" panose="020B0604030504040204" pitchFamily="50" charset="-128"/>
                    <a:ea typeface="Meiryo UI" panose="020B0604030504040204" pitchFamily="50" charset="-128"/>
                    <a:cs typeface="Meiryo UI" panose="020B0604030504040204" pitchFamily="50" charset="-128"/>
                  </a:rPr>
                  <a:t>日次報告</a:t>
                </a:r>
              </a:p>
            </p:txBody>
          </p:sp>
        </p:grpSp>
        <p:grpSp>
          <p:nvGrpSpPr>
            <p:cNvPr id="3" name="グループ化 2">
              <a:extLst>
                <a:ext uri="{FF2B5EF4-FFF2-40B4-BE49-F238E27FC236}">
                  <a16:creationId xmlns:a16="http://schemas.microsoft.com/office/drawing/2014/main" id="{D098E69C-4CB6-4706-8BA0-87EBADA672A4}"/>
                </a:ext>
              </a:extLst>
            </p:cNvPr>
            <p:cNvGrpSpPr/>
            <p:nvPr/>
          </p:nvGrpSpPr>
          <p:grpSpPr>
            <a:xfrm>
              <a:off x="2541588" y="5278438"/>
              <a:ext cx="5734050" cy="347662"/>
              <a:chOff x="2541588" y="5278438"/>
              <a:chExt cx="5734050" cy="347662"/>
            </a:xfrm>
          </p:grpSpPr>
          <p:sp>
            <p:nvSpPr>
              <p:cNvPr id="21" name="ホームベース 36">
                <a:extLst>
                  <a:ext uri="{FF2B5EF4-FFF2-40B4-BE49-F238E27FC236}">
                    <a16:creationId xmlns:a16="http://schemas.microsoft.com/office/drawing/2014/main" id="{3E6924AC-6FFC-459E-A07A-50EC6E0A7C84}"/>
                  </a:ext>
                </a:extLst>
              </p:cNvPr>
              <p:cNvSpPr/>
              <p:nvPr/>
            </p:nvSpPr>
            <p:spPr>
              <a:xfrm>
                <a:off x="5470525" y="5278438"/>
                <a:ext cx="2805113" cy="347662"/>
              </a:xfrm>
              <a:prstGeom prst="homePlate">
                <a:avLst/>
              </a:prstGeom>
              <a:solidFill>
                <a:srgbClr val="E50065">
                  <a:alpha val="60000"/>
                </a:srgbClr>
              </a:solidFill>
              <a:ln>
                <a:solidFill>
                  <a:srgbClr val="E50065">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実施期間　約</a:t>
                </a:r>
                <a:r>
                  <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週間</a:t>
                </a:r>
              </a:p>
            </p:txBody>
          </p:sp>
          <p:sp>
            <p:nvSpPr>
              <p:cNvPr id="22" name="ホームベース 4">
                <a:extLst>
                  <a:ext uri="{FF2B5EF4-FFF2-40B4-BE49-F238E27FC236}">
                    <a16:creationId xmlns:a16="http://schemas.microsoft.com/office/drawing/2014/main" id="{E8EDF4F1-215B-465C-9427-2FA4EAB24309}"/>
                  </a:ext>
                </a:extLst>
              </p:cNvPr>
              <p:cNvSpPr/>
              <p:nvPr/>
            </p:nvSpPr>
            <p:spPr>
              <a:xfrm>
                <a:off x="2541588" y="5278438"/>
                <a:ext cx="3263900" cy="347662"/>
              </a:xfrm>
              <a:prstGeom prst="homePlate">
                <a:avLst/>
              </a:prstGeom>
              <a:solidFill>
                <a:schemeClr val="bg1"/>
              </a:solidFill>
              <a:ln>
                <a:solidFill>
                  <a:srgbClr val="E500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600" b="1" dirty="0">
                    <a:solidFill>
                      <a:srgbClr val="E50065"/>
                    </a:solidFill>
                    <a:latin typeface="Meiryo UI" panose="020B0604030504040204" pitchFamily="50" charset="-128"/>
                    <a:ea typeface="Meiryo UI" panose="020B0604030504040204" pitchFamily="50" charset="-128"/>
                    <a:cs typeface="Meiryo UI" panose="020B0604030504040204" pitchFamily="50" charset="-128"/>
                  </a:rPr>
                  <a:t>準備期間　約</a:t>
                </a:r>
                <a:r>
                  <a:rPr lang="en-US" altLang="ja-JP" sz="1600" b="1" dirty="0">
                    <a:solidFill>
                      <a:srgbClr val="E50065"/>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b="1" dirty="0">
                    <a:solidFill>
                      <a:srgbClr val="E50065"/>
                    </a:solidFill>
                    <a:latin typeface="Meiryo UI" panose="020B0604030504040204" pitchFamily="50" charset="-128"/>
                    <a:ea typeface="Meiryo UI" panose="020B0604030504040204" pitchFamily="50" charset="-128"/>
                    <a:cs typeface="Meiryo UI" panose="020B0604030504040204" pitchFamily="50" charset="-128"/>
                  </a:rPr>
                  <a:t>週間</a:t>
                </a:r>
              </a:p>
            </p:txBody>
          </p:sp>
        </p:grpSp>
      </p:grpSp>
      <p:sp>
        <p:nvSpPr>
          <p:cNvPr id="32802" name="スライド番号プレースホルダー 1">
            <a:extLst>
              <a:ext uri="{FF2B5EF4-FFF2-40B4-BE49-F238E27FC236}">
                <a16:creationId xmlns:a16="http://schemas.microsoft.com/office/drawing/2014/main" id="{DE2322BE-C4DF-456F-A392-743EB1C18AD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98164A16-9BEB-4BBF-B6F7-36B344EE7906}" type="slidenum">
              <a:rPr lang="ja-JP" altLang="en-US"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pPr/>
              <a:t>17</a:t>
            </a:fld>
            <a:endParaRPr lang="ja-JP" altLang="en-US">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5" name="図 24">
            <a:extLst>
              <a:ext uri="{FF2B5EF4-FFF2-40B4-BE49-F238E27FC236}">
                <a16:creationId xmlns:a16="http://schemas.microsoft.com/office/drawing/2014/main" id="{4783405E-06AB-48AB-8F2C-8DC4AE1213E1}"/>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533400" y="2905100"/>
            <a:ext cx="718199" cy="104737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F8650E49-AD18-4C43-8191-C2D09FDA1675}"/>
              </a:ext>
            </a:extLst>
          </p:cNvPr>
          <p:cNvSpPr txBox="1"/>
          <p:nvPr/>
        </p:nvSpPr>
        <p:spPr>
          <a:xfrm>
            <a:off x="522288" y="188913"/>
            <a:ext cx="6210300" cy="523875"/>
          </a:xfrm>
          <a:prstGeom prst="rect">
            <a:avLst/>
          </a:prstGeom>
          <a:noFill/>
        </p:spPr>
        <p:txBody>
          <a:bodyPr>
            <a:spAutoFit/>
          </a:bodyPr>
          <a:lstStyle>
            <a:defPPr>
              <a:defRPr lang="ja-JP"/>
            </a:defPPr>
            <a:lvl1pPr>
              <a:defRPr sz="3200" b="1">
                <a:solidFill>
                  <a:schemeClr val="bg2">
                    <a:lumMod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fontAlgn="auto">
              <a:spcBef>
                <a:spcPts val="0"/>
              </a:spcBef>
              <a:spcAft>
                <a:spcPts val="0"/>
              </a:spcAft>
              <a:defRPr/>
            </a:pPr>
            <a:r>
              <a:rPr lang="ja-JP" altLang="en-US" sz="2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よくあるご質問</a:t>
            </a:r>
          </a:p>
        </p:txBody>
      </p:sp>
      <p:sp>
        <p:nvSpPr>
          <p:cNvPr id="6" name="Rectangle 17">
            <a:extLst>
              <a:ext uri="{FF2B5EF4-FFF2-40B4-BE49-F238E27FC236}">
                <a16:creationId xmlns:a16="http://schemas.microsoft.com/office/drawing/2014/main" id="{5BF5319C-3211-4AA5-9459-C0AC0F57A95D}"/>
              </a:ext>
            </a:extLst>
          </p:cNvPr>
          <p:cNvSpPr>
            <a:spLocks noChangeArrowheads="1"/>
          </p:cNvSpPr>
          <p:nvPr/>
        </p:nvSpPr>
        <p:spPr bwMode="auto">
          <a:xfrm>
            <a:off x="468313" y="1320800"/>
            <a:ext cx="8496300" cy="5543550"/>
          </a:xfrm>
          <a:prstGeom prst="rect">
            <a:avLst/>
          </a:prstGeom>
          <a:noFill/>
          <a:ln>
            <a:noFill/>
          </a:ln>
          <a:extLst/>
        </p:spPr>
        <p:txBody>
          <a:bodyPr/>
          <a:lstStyle>
            <a:defPPr>
              <a:defRPr lang="ja-JP"/>
            </a:defPPr>
            <a:lvl1pPr algn="l" rtl="0" fontAlgn="base">
              <a:spcBef>
                <a:spcPct val="0"/>
              </a:spcBef>
              <a:spcAft>
                <a:spcPct val="0"/>
              </a:spcAft>
              <a:defRPr kumimoji="1" kern="1200">
                <a:solidFill>
                  <a:schemeClr val="tx1"/>
                </a:solidFill>
                <a:latin typeface="Arial" charset="0"/>
                <a:ea typeface="HGP創英角ｺﾞｼｯｸUB" pitchFamily="50" charset="-128"/>
                <a:cs typeface="+mn-cs"/>
              </a:defRPr>
            </a:lvl1pPr>
            <a:lvl2pPr marL="457200" algn="l" rtl="0" fontAlgn="base">
              <a:spcBef>
                <a:spcPct val="0"/>
              </a:spcBef>
              <a:spcAft>
                <a:spcPct val="0"/>
              </a:spcAft>
              <a:defRPr kumimoji="1" kern="1200">
                <a:solidFill>
                  <a:schemeClr val="tx1"/>
                </a:solidFill>
                <a:latin typeface="Arial" charset="0"/>
                <a:ea typeface="HGP創英角ｺﾞｼｯｸUB" pitchFamily="50" charset="-128"/>
                <a:cs typeface="+mn-cs"/>
              </a:defRPr>
            </a:lvl2pPr>
            <a:lvl3pPr marL="914400" algn="l" rtl="0" fontAlgn="base">
              <a:spcBef>
                <a:spcPct val="0"/>
              </a:spcBef>
              <a:spcAft>
                <a:spcPct val="0"/>
              </a:spcAft>
              <a:defRPr kumimoji="1" kern="1200">
                <a:solidFill>
                  <a:schemeClr val="tx1"/>
                </a:solidFill>
                <a:latin typeface="Arial" charset="0"/>
                <a:ea typeface="HGP創英角ｺﾞｼｯｸUB" pitchFamily="50" charset="-128"/>
                <a:cs typeface="+mn-cs"/>
              </a:defRPr>
            </a:lvl3pPr>
            <a:lvl4pPr marL="1371600" algn="l" rtl="0" fontAlgn="base">
              <a:spcBef>
                <a:spcPct val="0"/>
              </a:spcBef>
              <a:spcAft>
                <a:spcPct val="0"/>
              </a:spcAft>
              <a:defRPr kumimoji="1" kern="1200">
                <a:solidFill>
                  <a:schemeClr val="tx1"/>
                </a:solidFill>
                <a:latin typeface="Arial" charset="0"/>
                <a:ea typeface="HGP創英角ｺﾞｼｯｸUB" pitchFamily="50" charset="-128"/>
                <a:cs typeface="+mn-cs"/>
              </a:defRPr>
            </a:lvl4pPr>
            <a:lvl5pPr marL="1828800" algn="l" rtl="0" fontAlgn="base">
              <a:spcBef>
                <a:spcPct val="0"/>
              </a:spcBef>
              <a:spcAft>
                <a:spcPct val="0"/>
              </a:spcAft>
              <a:defRPr kumimoji="1" kern="1200">
                <a:solidFill>
                  <a:schemeClr val="tx1"/>
                </a:solidFill>
                <a:latin typeface="Arial" charset="0"/>
                <a:ea typeface="HGP創英角ｺﾞｼｯｸUB" pitchFamily="50" charset="-128"/>
                <a:cs typeface="+mn-cs"/>
              </a:defRPr>
            </a:lvl5pPr>
            <a:lvl6pPr marL="2286000" algn="l" defTabSz="914400" rtl="0" eaLnBrk="1" latinLnBrk="0" hangingPunct="1">
              <a:defRPr kumimoji="1" kern="1200">
                <a:solidFill>
                  <a:schemeClr val="tx1"/>
                </a:solidFill>
                <a:latin typeface="Arial" charset="0"/>
                <a:ea typeface="HGP創英角ｺﾞｼｯｸUB" pitchFamily="50" charset="-128"/>
                <a:cs typeface="+mn-cs"/>
              </a:defRPr>
            </a:lvl6pPr>
            <a:lvl7pPr marL="2743200" algn="l" defTabSz="914400" rtl="0" eaLnBrk="1" latinLnBrk="0" hangingPunct="1">
              <a:defRPr kumimoji="1" kern="1200">
                <a:solidFill>
                  <a:schemeClr val="tx1"/>
                </a:solidFill>
                <a:latin typeface="Arial" charset="0"/>
                <a:ea typeface="HGP創英角ｺﾞｼｯｸUB" pitchFamily="50" charset="-128"/>
                <a:cs typeface="+mn-cs"/>
              </a:defRPr>
            </a:lvl7pPr>
            <a:lvl8pPr marL="3200400" algn="l" defTabSz="914400" rtl="0" eaLnBrk="1" latinLnBrk="0" hangingPunct="1">
              <a:defRPr kumimoji="1" kern="1200">
                <a:solidFill>
                  <a:schemeClr val="tx1"/>
                </a:solidFill>
                <a:latin typeface="Arial" charset="0"/>
                <a:ea typeface="HGP創英角ｺﾞｼｯｸUB" pitchFamily="50" charset="-128"/>
                <a:cs typeface="+mn-cs"/>
              </a:defRPr>
            </a:lvl8pPr>
            <a:lvl9pPr marL="3657600" algn="l" defTabSz="914400" rtl="0" eaLnBrk="1" latinLnBrk="0" hangingPunct="1">
              <a:defRPr kumimoji="1" kern="1200">
                <a:solidFill>
                  <a:schemeClr val="tx1"/>
                </a:solidFill>
                <a:latin typeface="Arial" charset="0"/>
                <a:ea typeface="HGP創英角ｺﾞｼｯｸUB" pitchFamily="50" charset="-128"/>
                <a:cs typeface="+mn-cs"/>
              </a:defRPr>
            </a:lvl9pPr>
          </a:lstStyle>
          <a:p>
            <a:pPr marL="265113" indent="-265113">
              <a:lnSpc>
                <a:spcPct val="80000"/>
              </a:lnSpc>
              <a:spcBef>
                <a:spcPct val="20000"/>
              </a:spcBef>
              <a:buFont typeface="Wingdings" pitchFamily="2" charset="2"/>
              <a:buChar char="l"/>
              <a:defRPr/>
            </a:pPr>
            <a:r>
              <a:rPr lang="ja-JP" altLang="en-US" sz="1100" b="1" dirty="0">
                <a:solidFill>
                  <a:srgbClr val="E50065"/>
                </a:solidFill>
                <a:latin typeface="Meiryo UI" panose="020B0604030504040204" pitchFamily="50" charset="-128"/>
                <a:ea typeface="Meiryo UI" panose="020B0604030504040204" pitchFamily="50" charset="-128"/>
                <a:cs typeface="Meiryo UI" panose="020B0604030504040204" pitchFamily="50" charset="-128"/>
              </a:rPr>
              <a:t>日経</a:t>
            </a:r>
            <a:r>
              <a:rPr lang="en-US" altLang="ja-JP" sz="1100" b="1" dirty="0">
                <a:solidFill>
                  <a:srgbClr val="E50065"/>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b="1" dirty="0" err="1">
                <a:solidFill>
                  <a:srgbClr val="E50065"/>
                </a:solidFill>
                <a:latin typeface="Meiryo UI" panose="020B0604030504040204" pitchFamily="50" charset="-128"/>
                <a:ea typeface="Meiryo UI" panose="020B0604030504040204" pitchFamily="50" charset="-128"/>
                <a:cs typeface="Meiryo UI" panose="020B0604030504040204" pitchFamily="50" charset="-128"/>
              </a:rPr>
              <a:t>xTECH</a:t>
            </a:r>
            <a:r>
              <a:rPr lang="en-US" altLang="ja-JP" sz="1100" b="1" dirty="0">
                <a:solidFill>
                  <a:srgbClr val="E50065"/>
                </a:solidFill>
                <a:latin typeface="Meiryo UI" panose="020B0604030504040204" pitchFamily="50" charset="-128"/>
                <a:ea typeface="Meiryo UI" panose="020B0604030504040204" pitchFamily="50" charset="-128"/>
                <a:cs typeface="Meiryo UI" panose="020B0604030504040204" pitchFamily="50" charset="-128"/>
              </a:rPr>
              <a:t> Active</a:t>
            </a:r>
            <a:r>
              <a:rPr lang="ja-JP" altLang="en-US" sz="1100" b="1" dirty="0">
                <a:solidFill>
                  <a:srgbClr val="E50065"/>
                </a:solidFill>
                <a:latin typeface="Meiryo UI" panose="020B0604030504040204" pitchFamily="50" charset="-128"/>
                <a:ea typeface="Meiryo UI" panose="020B0604030504040204" pitchFamily="50" charset="-128"/>
                <a:cs typeface="Meiryo UI" panose="020B0604030504040204" pitchFamily="50" charset="-128"/>
              </a:rPr>
              <a:t>編集部が作成したホワイトペーパー紹介ページの内容について、掲載前に確認することは可能ですか？</a:t>
            </a:r>
          </a:p>
          <a:p>
            <a:pPr marL="265113" indent="-265113">
              <a:lnSpc>
                <a:spcPct val="80000"/>
              </a:lnSpc>
              <a:spcBef>
                <a:spcPct val="20000"/>
              </a:spcBef>
              <a:defRPr/>
            </a:pP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	→　</a:t>
            </a:r>
            <a:r>
              <a:rPr lang="ja-JP" altLang="ja-JP" sz="1100" b="1" dirty="0">
                <a:latin typeface="Meiryo UI" panose="020B0604030504040204" pitchFamily="50" charset="-128"/>
                <a:ea typeface="Meiryo UI" panose="020B0604030504040204" pitchFamily="50" charset="-128"/>
                <a:cs typeface="Meiryo UI" panose="020B0604030504040204" pitchFamily="50" charset="-128"/>
              </a:rPr>
              <a:t>掲載前の原稿確認は原則ございません。掲載前の原稿確認が必要な場合はご相談ください。</a:t>
            </a:r>
          </a:p>
          <a:p>
            <a:pPr marL="265113" indent="-265113">
              <a:lnSpc>
                <a:spcPct val="80000"/>
              </a:lnSpc>
              <a:spcBef>
                <a:spcPct val="20000"/>
              </a:spcBef>
              <a:buFont typeface="Wingdings" pitchFamily="2" charset="2"/>
              <a:buNone/>
              <a:defRPr/>
            </a:pPr>
            <a:endParaRPr lang="ja-JP" altLang="en-US" sz="1100" b="1" dirty="0">
              <a:solidFill>
                <a:srgbClr val="000090"/>
              </a:solidFill>
              <a:latin typeface="Meiryo UI" panose="020B0604030504040204" pitchFamily="50" charset="-128"/>
              <a:ea typeface="Meiryo UI" panose="020B0604030504040204" pitchFamily="50" charset="-128"/>
              <a:cs typeface="Meiryo UI" panose="020B0604030504040204" pitchFamily="50" charset="-128"/>
            </a:endParaRPr>
          </a:p>
          <a:p>
            <a:pPr marL="265113" indent="-265113">
              <a:lnSpc>
                <a:spcPct val="80000"/>
              </a:lnSpc>
              <a:spcBef>
                <a:spcPct val="20000"/>
              </a:spcBef>
              <a:buFont typeface="Wingdings" pitchFamily="2" charset="2"/>
              <a:buChar char="l"/>
              <a:defRPr/>
            </a:pPr>
            <a:r>
              <a:rPr lang="ja-JP" altLang="en-US" sz="1100" b="1" dirty="0">
                <a:solidFill>
                  <a:srgbClr val="E50065"/>
                </a:solidFill>
                <a:latin typeface="Meiryo UI" panose="020B0604030504040204" pitchFamily="50" charset="-128"/>
                <a:ea typeface="Meiryo UI" panose="020B0604030504040204" pitchFamily="50" charset="-128"/>
                <a:cs typeface="Meiryo UI" panose="020B0604030504040204" pitchFamily="50" charset="-128"/>
              </a:rPr>
              <a:t>掲載の途中段階で</a:t>
            </a:r>
            <a:r>
              <a:rPr lang="en-US" altLang="ja-JP" sz="1100" b="1" dirty="0">
                <a:solidFill>
                  <a:srgbClr val="E50065"/>
                </a:solidFill>
                <a:latin typeface="Meiryo UI" panose="020B0604030504040204" pitchFamily="50" charset="-128"/>
                <a:ea typeface="Meiryo UI" panose="020B0604030504040204" pitchFamily="50" charset="-128"/>
                <a:cs typeface="Meiryo UI" panose="020B0604030504040204" pitchFamily="50" charset="-128"/>
              </a:rPr>
              <a:t>PDF</a:t>
            </a:r>
            <a:r>
              <a:rPr lang="ja-JP" altLang="en-US" sz="1100" b="1" dirty="0">
                <a:solidFill>
                  <a:srgbClr val="E50065"/>
                </a:solidFill>
                <a:latin typeface="Meiryo UI" panose="020B0604030504040204" pitchFamily="50" charset="-128"/>
                <a:ea typeface="Meiryo UI" panose="020B0604030504040204" pitchFamily="50" charset="-128"/>
                <a:cs typeface="Meiryo UI" panose="020B0604030504040204" pitchFamily="50" charset="-128"/>
              </a:rPr>
              <a:t>の差し替えは可能ですか？</a:t>
            </a:r>
          </a:p>
          <a:p>
            <a:pPr marL="265113" indent="-265113">
              <a:lnSpc>
                <a:spcPct val="80000"/>
              </a:lnSpc>
              <a:spcBef>
                <a:spcPct val="20000"/>
              </a:spcBef>
              <a:buFont typeface="Wingdings" pitchFamily="2" charset="2"/>
              <a:buNone/>
              <a:defRPr/>
            </a:pP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	→　有料ですが可能です</a:t>
            </a:r>
            <a:r>
              <a:rPr lang="ja-JP" altLang="en-US" sz="1100" b="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b="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 10,000</a:t>
            </a:r>
            <a:r>
              <a:rPr lang="ja-JP" altLang="en-US" sz="1100" b="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円／資料</a:t>
            </a:r>
            <a:r>
              <a:rPr lang="en-US" altLang="ja-JP" sz="1100" b="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100" b="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点</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となります。</a:t>
            </a:r>
            <a:br>
              <a:rPr lang="en-US" altLang="ja-JP" sz="1100" b="1" dirty="0">
                <a:latin typeface="Meiryo UI" panose="020B0604030504040204" pitchFamily="50" charset="-128"/>
                <a:ea typeface="Meiryo UI" panose="020B0604030504040204" pitchFamily="50" charset="-128"/>
                <a:cs typeface="Meiryo UI" panose="020B0604030504040204" pitchFamily="50" charset="-128"/>
              </a:rPr>
            </a:br>
            <a:endParaRPr lang="ja-JP" altLang="en-US" sz="1100" b="1" dirty="0">
              <a:solidFill>
                <a:schemeClr val="accent2"/>
              </a:solidFill>
              <a:latin typeface="Meiryo UI" panose="020B0604030504040204" pitchFamily="50" charset="-128"/>
              <a:ea typeface="Meiryo UI" panose="020B0604030504040204" pitchFamily="50" charset="-128"/>
              <a:cs typeface="Meiryo UI" panose="020B0604030504040204" pitchFamily="50" charset="-128"/>
            </a:endParaRPr>
          </a:p>
          <a:p>
            <a:pPr marL="265113" indent="-265113">
              <a:lnSpc>
                <a:spcPct val="80000"/>
              </a:lnSpc>
              <a:spcBef>
                <a:spcPct val="20000"/>
              </a:spcBef>
              <a:buFont typeface="Wingdings" pitchFamily="2" charset="2"/>
              <a:buChar char="l"/>
              <a:defRPr/>
            </a:pPr>
            <a:r>
              <a:rPr lang="ja-JP" altLang="en-US" sz="1100" b="1" dirty="0">
                <a:solidFill>
                  <a:srgbClr val="E50065"/>
                </a:solidFill>
                <a:latin typeface="Meiryo UI" panose="020B0604030504040204" pitchFamily="50" charset="-128"/>
                <a:ea typeface="Meiryo UI" panose="020B0604030504040204" pitchFamily="50" charset="-128"/>
                <a:cs typeface="Meiryo UI" panose="020B0604030504040204" pitchFamily="50" charset="-128"/>
              </a:rPr>
              <a:t>掲載の途中段階で</a:t>
            </a:r>
            <a:r>
              <a:rPr lang="en-US" altLang="ja-JP" sz="1100" b="1" dirty="0">
                <a:solidFill>
                  <a:srgbClr val="E50065"/>
                </a:solidFill>
                <a:latin typeface="Meiryo UI" panose="020B0604030504040204" pitchFamily="50" charset="-128"/>
                <a:ea typeface="Meiryo UI" panose="020B0604030504040204" pitchFamily="50" charset="-128"/>
                <a:cs typeface="Meiryo UI" panose="020B0604030504040204" pitchFamily="50" charset="-128"/>
              </a:rPr>
              <a:t>PDF</a:t>
            </a:r>
            <a:r>
              <a:rPr lang="ja-JP" altLang="en-US" sz="1100" b="1" dirty="0">
                <a:solidFill>
                  <a:srgbClr val="E50065"/>
                </a:solidFill>
                <a:latin typeface="Meiryo UI" panose="020B0604030504040204" pitchFamily="50" charset="-128"/>
                <a:ea typeface="Meiryo UI" panose="020B0604030504040204" pitchFamily="50" charset="-128"/>
                <a:cs typeface="Meiryo UI" panose="020B0604030504040204" pitchFamily="50" charset="-128"/>
              </a:rPr>
              <a:t>の差し替えをした場合、紹介ページの文章も変更できますか？</a:t>
            </a:r>
          </a:p>
          <a:p>
            <a:pPr marL="265113" indent="-265113">
              <a:lnSpc>
                <a:spcPct val="80000"/>
              </a:lnSpc>
              <a:spcBef>
                <a:spcPct val="20000"/>
              </a:spcBef>
              <a:buFont typeface="Wingdings" pitchFamily="2" charset="2"/>
              <a:buNone/>
              <a:defRPr/>
            </a:pP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	→　有料ですが可能です。公開中の紹介ページについて、修正部分に具体的な赤字をお入れください。</a:t>
            </a:r>
          </a:p>
          <a:p>
            <a:pPr marL="265113" indent="-265113">
              <a:lnSpc>
                <a:spcPct val="80000"/>
              </a:lnSpc>
              <a:spcBef>
                <a:spcPct val="20000"/>
              </a:spcBef>
              <a:buFont typeface="Wingdings" pitchFamily="2" charset="2"/>
              <a:buNone/>
              <a:defRPr/>
            </a:pP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PDF</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の差し替え費用を含めて、</a:t>
            </a:r>
            <a:r>
              <a:rPr lang="en-US" altLang="ja-JP" sz="1100" b="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20,000</a:t>
            </a:r>
            <a:r>
              <a:rPr lang="ja-JP" altLang="en-US" sz="1100" b="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円／資料</a:t>
            </a:r>
            <a:r>
              <a:rPr lang="en-US" altLang="ja-JP" sz="1100" b="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100" b="1"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点</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となります。</a:t>
            </a:r>
          </a:p>
          <a:p>
            <a:pPr marL="265113" indent="-265113">
              <a:lnSpc>
                <a:spcPct val="80000"/>
              </a:lnSpc>
              <a:spcBef>
                <a:spcPct val="20000"/>
              </a:spcBef>
              <a:buFont typeface="Wingdings" pitchFamily="2" charset="2"/>
              <a:buNone/>
              <a:defRPr/>
            </a:pP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	→　なお、紹介ページの全面的な変更（新たな書き直し）は、別案件扱いとなり、１案件の掲載料金が発生いたします。</a:t>
            </a:r>
          </a:p>
          <a:p>
            <a:pPr marL="265113" indent="-265113">
              <a:lnSpc>
                <a:spcPct val="80000"/>
              </a:lnSpc>
              <a:spcBef>
                <a:spcPct val="20000"/>
              </a:spcBef>
              <a:buFont typeface="Wingdings" pitchFamily="2" charset="2"/>
              <a:buChar char="l"/>
              <a:defRPr/>
            </a:pPr>
            <a:endParaRPr lang="ja-JP" altLang="en-US" sz="1100" b="1" dirty="0">
              <a:solidFill>
                <a:schemeClr val="accent2"/>
              </a:solidFill>
              <a:latin typeface="Meiryo UI" panose="020B0604030504040204" pitchFamily="50" charset="-128"/>
              <a:ea typeface="Meiryo UI" panose="020B0604030504040204" pitchFamily="50" charset="-128"/>
              <a:cs typeface="Meiryo UI" panose="020B0604030504040204" pitchFamily="50" charset="-128"/>
            </a:endParaRPr>
          </a:p>
          <a:p>
            <a:pPr marL="265113" indent="-265113">
              <a:lnSpc>
                <a:spcPct val="80000"/>
              </a:lnSpc>
              <a:spcBef>
                <a:spcPct val="20000"/>
              </a:spcBef>
              <a:buFont typeface="Wingdings" pitchFamily="2" charset="2"/>
              <a:buChar char="l"/>
              <a:defRPr/>
            </a:pPr>
            <a:r>
              <a:rPr lang="en-US" altLang="ja-JP" sz="1100" b="1" dirty="0">
                <a:solidFill>
                  <a:srgbClr val="E50065"/>
                </a:solidFill>
                <a:latin typeface="Meiryo UI" panose="020B0604030504040204" pitchFamily="50" charset="-128"/>
                <a:ea typeface="Meiryo UI" panose="020B0604030504040204" pitchFamily="50" charset="-128"/>
                <a:cs typeface="Meiryo UI" panose="020B0604030504040204" pitchFamily="50" charset="-128"/>
              </a:rPr>
              <a:t>PDF</a:t>
            </a:r>
            <a:r>
              <a:rPr lang="ja-JP" altLang="en-US" sz="1100" b="1" dirty="0">
                <a:solidFill>
                  <a:srgbClr val="E50065"/>
                </a:solidFill>
                <a:latin typeface="Meiryo UI" panose="020B0604030504040204" pitchFamily="50" charset="-128"/>
                <a:ea typeface="Meiryo UI" panose="020B0604030504040204" pitchFamily="50" charset="-128"/>
                <a:cs typeface="Meiryo UI" panose="020B0604030504040204" pitchFamily="50" charset="-128"/>
              </a:rPr>
              <a:t>の容量が</a:t>
            </a:r>
            <a:r>
              <a:rPr lang="en-US" altLang="ja-JP" sz="1100" b="1" dirty="0">
                <a:solidFill>
                  <a:srgbClr val="E50065"/>
                </a:solidFill>
                <a:latin typeface="Meiryo UI" panose="020B0604030504040204" pitchFamily="50" charset="-128"/>
                <a:ea typeface="Meiryo UI" panose="020B0604030504040204" pitchFamily="50" charset="-128"/>
                <a:cs typeface="Meiryo UI" panose="020B0604030504040204" pitchFamily="50" charset="-128"/>
              </a:rPr>
              <a:t>10MB</a:t>
            </a:r>
            <a:r>
              <a:rPr lang="ja-JP" altLang="en-US" sz="1100" b="1" dirty="0">
                <a:solidFill>
                  <a:srgbClr val="E50065"/>
                </a:solidFill>
                <a:latin typeface="Meiryo UI" panose="020B0604030504040204" pitchFamily="50" charset="-128"/>
                <a:ea typeface="Meiryo UI" panose="020B0604030504040204" pitchFamily="50" charset="-128"/>
                <a:cs typeface="Meiryo UI" panose="020B0604030504040204" pitchFamily="50" charset="-128"/>
              </a:rPr>
              <a:t>を超えてしまう場合は申し込みはできないのですか？</a:t>
            </a:r>
          </a:p>
          <a:p>
            <a:pPr marL="265113" indent="-265113">
              <a:lnSpc>
                <a:spcPct val="80000"/>
              </a:lnSpc>
              <a:spcBef>
                <a:spcPct val="20000"/>
              </a:spcBef>
              <a:buFont typeface="Wingdings" pitchFamily="2" charset="2"/>
              <a:buNone/>
              <a:defRPr/>
            </a:pP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	→　対応できる場合もございます。 </a:t>
            </a:r>
            <a:r>
              <a:rPr lang="en-US" altLang="ja-JP" sz="1100" b="1" dirty="0">
                <a:solidFill>
                  <a:srgbClr val="5B9BD5"/>
                </a:solidFill>
                <a:latin typeface="Meiryo UI" panose="020B0604030504040204" pitchFamily="50" charset="-128"/>
                <a:ea typeface="Meiryo UI" panose="020B0604030504040204" pitchFamily="50" charset="-128"/>
                <a:cs typeface="Meiryo UI" panose="020B0604030504040204" pitchFamily="50" charset="-128"/>
                <a:hlinkClick r:id="rId2"/>
              </a:rPr>
              <a:t>active-ad@nikkeibp.co.jp</a:t>
            </a:r>
            <a:r>
              <a:rPr lang="en-US" altLang="ja-JP" sz="1100" b="1" dirty="0">
                <a:solidFill>
                  <a:srgbClr val="5B9BD5"/>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1" dirty="0" err="1">
                <a:latin typeface="Meiryo UI" panose="020B0604030504040204" pitchFamily="50" charset="-128"/>
                <a:ea typeface="Meiryo UI" panose="020B0604030504040204" pitchFamily="50" charset="-128"/>
                <a:cs typeface="Meiryo UI" panose="020B0604030504040204" pitchFamily="50" charset="-128"/>
              </a:rPr>
              <a:t>まで</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事前にご相談ください。</a:t>
            </a:r>
          </a:p>
          <a:p>
            <a:pPr>
              <a:lnSpc>
                <a:spcPct val="80000"/>
              </a:lnSpc>
              <a:spcBef>
                <a:spcPct val="20000"/>
              </a:spcBef>
              <a:defRPr/>
            </a:pPr>
            <a:endParaRPr lang="ja-JP" altLang="en-US" sz="1100" b="1" dirty="0">
              <a:solidFill>
                <a:schemeClr val="accent2"/>
              </a:solidFill>
              <a:latin typeface="Meiryo UI" panose="020B0604030504040204" pitchFamily="50" charset="-128"/>
              <a:ea typeface="Meiryo UI" panose="020B0604030504040204" pitchFamily="50" charset="-128"/>
              <a:cs typeface="Meiryo UI" panose="020B0604030504040204" pitchFamily="50" charset="-128"/>
            </a:endParaRPr>
          </a:p>
          <a:p>
            <a:pPr marL="265113" indent="-265113">
              <a:lnSpc>
                <a:spcPct val="80000"/>
              </a:lnSpc>
              <a:spcBef>
                <a:spcPct val="20000"/>
              </a:spcBef>
              <a:buFont typeface="Wingdings" pitchFamily="2" charset="2"/>
              <a:buChar char="l"/>
              <a:defRPr/>
            </a:pPr>
            <a:r>
              <a:rPr lang="en-US" altLang="ja-JP" sz="1100" b="1" dirty="0">
                <a:solidFill>
                  <a:srgbClr val="E50065"/>
                </a:solidFill>
                <a:latin typeface="Meiryo UI" panose="020B0604030504040204" pitchFamily="50" charset="-128"/>
                <a:ea typeface="Meiryo UI" panose="020B0604030504040204" pitchFamily="50" charset="-128"/>
                <a:cs typeface="Meiryo UI" panose="020B0604030504040204" pitchFamily="50" charset="-128"/>
              </a:rPr>
              <a:t>PDF</a:t>
            </a:r>
            <a:r>
              <a:rPr lang="ja-JP" altLang="en-US" sz="1100" b="1" dirty="0">
                <a:solidFill>
                  <a:srgbClr val="E50065"/>
                </a:solidFill>
                <a:latin typeface="Meiryo UI" panose="020B0604030504040204" pitchFamily="50" charset="-128"/>
                <a:ea typeface="Meiryo UI" panose="020B0604030504040204" pitchFamily="50" charset="-128"/>
                <a:cs typeface="Meiryo UI" panose="020B0604030504040204" pitchFamily="50" charset="-128"/>
              </a:rPr>
              <a:t>ダウンロード時のアンケートを無くすことは可能ですか？</a:t>
            </a:r>
          </a:p>
          <a:p>
            <a:pPr marL="265113" indent="-265113">
              <a:lnSpc>
                <a:spcPct val="80000"/>
              </a:lnSpc>
              <a:spcBef>
                <a:spcPct val="20000"/>
              </a:spcBef>
              <a:buFont typeface="Wingdings" pitchFamily="2" charset="2"/>
              <a:buNone/>
              <a:defRPr/>
            </a:pP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	→　可能です。お申し込み時にその旨ご指示ください。</a:t>
            </a:r>
          </a:p>
        </p:txBody>
      </p:sp>
      <p:sp>
        <p:nvSpPr>
          <p:cNvPr id="33796" name="スライド番号プレースホルダー 1">
            <a:extLst>
              <a:ext uri="{FF2B5EF4-FFF2-40B4-BE49-F238E27FC236}">
                <a16:creationId xmlns:a16="http://schemas.microsoft.com/office/drawing/2014/main" id="{469F7279-4E3B-42FC-B2B8-73641A1082F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DCE19884-F383-470D-A929-80465169DAF9}" type="slidenum">
              <a:rPr lang="ja-JP" altLang="en-US"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pPr/>
              <a:t>18</a:t>
            </a:fld>
            <a:endParaRPr lang="ja-JP" altLang="en-US">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89C73514-234E-4E17-AF3B-8A4951A263D1}"/>
              </a:ext>
            </a:extLst>
          </p:cNvPr>
          <p:cNvSpPr txBox="1"/>
          <p:nvPr/>
        </p:nvSpPr>
        <p:spPr>
          <a:xfrm>
            <a:off x="522288" y="188913"/>
            <a:ext cx="6210300" cy="523875"/>
          </a:xfrm>
          <a:prstGeom prst="rect">
            <a:avLst/>
          </a:prstGeom>
          <a:noFill/>
        </p:spPr>
        <p:txBody>
          <a:bodyPr>
            <a:spAutoFit/>
          </a:bodyPr>
          <a:lstStyle>
            <a:defPPr>
              <a:defRPr lang="ja-JP"/>
            </a:defPPr>
            <a:lvl1pPr>
              <a:defRPr sz="3200" b="1">
                <a:solidFill>
                  <a:schemeClr val="bg2">
                    <a:lumMod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fontAlgn="auto">
              <a:spcBef>
                <a:spcPts val="0"/>
              </a:spcBef>
              <a:spcAft>
                <a:spcPts val="0"/>
              </a:spcAft>
              <a:defRPr/>
            </a:pPr>
            <a:r>
              <a:rPr lang="ja-JP" altLang="en-US" sz="2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お問い合わせ</a:t>
            </a:r>
          </a:p>
        </p:txBody>
      </p:sp>
      <p:sp>
        <p:nvSpPr>
          <p:cNvPr id="5" name="テキスト ボックス 4">
            <a:extLst>
              <a:ext uri="{FF2B5EF4-FFF2-40B4-BE49-F238E27FC236}">
                <a16:creationId xmlns:a16="http://schemas.microsoft.com/office/drawing/2014/main" id="{BEB8FA72-E926-4379-AAB3-815347E51E27}"/>
              </a:ext>
            </a:extLst>
          </p:cNvPr>
          <p:cNvSpPr txBox="1"/>
          <p:nvPr/>
        </p:nvSpPr>
        <p:spPr>
          <a:xfrm>
            <a:off x="846138" y="5392738"/>
            <a:ext cx="7345409" cy="553998"/>
          </a:xfrm>
          <a:prstGeom prst="rect">
            <a:avLst/>
          </a:prstGeom>
          <a:noFill/>
        </p:spPr>
        <p:txBody>
          <a:bodyPr wrap="none">
            <a:spAutoFit/>
          </a:bodyPr>
          <a:lstStyle/>
          <a:p>
            <a:pPr fontAlgn="auto">
              <a:spcBef>
                <a:spcPts val="0"/>
              </a:spcBef>
              <a:spcAft>
                <a:spcPts val="0"/>
              </a:spcAft>
              <a:defRPr/>
            </a:pPr>
            <a:r>
              <a:rPr lang="ja-JP" altLang="en-US" sz="1500"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具体的な申込方法や特集企画の情報が</a:t>
            </a:r>
            <a:r>
              <a:rPr lang="ja-JP" altLang="en-US" sz="15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5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Nikkei BP AD Web</a:t>
            </a:r>
            <a:r>
              <a:rPr lang="ja-JP" altLang="en-US" sz="15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に紹介されています</a:t>
            </a:r>
          </a:p>
          <a:p>
            <a:pPr fontAlgn="auto">
              <a:spcBef>
                <a:spcPts val="0"/>
              </a:spcBef>
              <a:spcAft>
                <a:spcPts val="0"/>
              </a:spcAft>
              <a:defRPr/>
            </a:pPr>
            <a:r>
              <a:rPr lang="ja-JP" altLang="en-US" sz="1500"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詳しくはこちらをご参照ください</a:t>
            </a:r>
            <a:r>
              <a:rPr lang="ja-JP" altLang="en-US" sz="1500" dirty="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500" dirty="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hlinkClick r:id="rId2"/>
              </a:rPr>
              <a:t>http://adweb.nikkeibp.co.jp/adweb/wad/act.html</a:t>
            </a:r>
            <a:endParaRPr lang="ja-JP" altLang="en-US" sz="1500" dirty="0">
              <a:solidFill>
                <a:schemeClr val="bg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a:extLst>
              <a:ext uri="{FF2B5EF4-FFF2-40B4-BE49-F238E27FC236}">
                <a16:creationId xmlns:a16="http://schemas.microsoft.com/office/drawing/2014/main" id="{16F24108-C8E9-4E39-B32E-FA49BCE18C72}"/>
              </a:ext>
            </a:extLst>
          </p:cNvPr>
          <p:cNvSpPr txBox="1"/>
          <p:nvPr/>
        </p:nvSpPr>
        <p:spPr>
          <a:xfrm>
            <a:off x="755650" y="1484313"/>
            <a:ext cx="7212231" cy="2677656"/>
          </a:xfrm>
          <a:prstGeom prst="rect">
            <a:avLst/>
          </a:prstGeom>
          <a:noFill/>
        </p:spPr>
        <p:txBody>
          <a:bodyPr wrap="none">
            <a:spAutoFit/>
          </a:bodyPr>
          <a:lstStyle/>
          <a:p>
            <a:pPr fontAlgn="auto">
              <a:spcBef>
                <a:spcPts val="0"/>
              </a:spcBef>
              <a:spcAft>
                <a:spcPts val="0"/>
              </a:spcAft>
              <a:defRPr/>
            </a:pPr>
            <a:r>
              <a:rPr lang="ja-JP" altLang="en-US" sz="28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日経ＢＰ社</a:t>
            </a:r>
          </a:p>
          <a:p>
            <a:pPr fontAlgn="auto">
              <a:spcBef>
                <a:spcPts val="0"/>
              </a:spcBef>
              <a:spcAft>
                <a:spcPts val="0"/>
              </a:spcAft>
              <a:defRPr/>
            </a:pPr>
            <a:r>
              <a:rPr lang="ja-JP" altLang="en-US" sz="28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　　技術メディア広告部</a:t>
            </a:r>
            <a:br>
              <a:rPr lang="en-US" altLang="ja-JP" sz="28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br>
            <a:endParaRPr lang="ja-JP" altLang="en-US" sz="28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28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8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active-ad@nikkeibp.co.jp</a:t>
            </a:r>
          </a:p>
          <a:p>
            <a:pPr fontAlgn="auto">
              <a:spcBef>
                <a:spcPts val="0"/>
              </a:spcBef>
              <a:spcAft>
                <a:spcPts val="0"/>
              </a:spcAft>
              <a:defRPr/>
            </a:pPr>
            <a:r>
              <a:rPr lang="ja-JP" altLang="en-US" sz="28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8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TEL  03-6811-8025</a:t>
            </a:r>
          </a:p>
          <a:p>
            <a:pPr fontAlgn="auto">
              <a:spcBef>
                <a:spcPts val="0"/>
              </a:spcBef>
              <a:spcAft>
                <a:spcPts val="0"/>
              </a:spcAft>
              <a:defRPr/>
            </a:pPr>
            <a:r>
              <a:rPr lang="ja-JP" altLang="en-US" sz="28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8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105-8308</a:t>
            </a:r>
            <a:r>
              <a:rPr lang="ja-JP" altLang="en-US" sz="28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　東京都港区虎ノ門</a:t>
            </a:r>
            <a:r>
              <a:rPr lang="en-US" altLang="ja-JP" sz="28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rPr>
              <a:t>4-3-12</a:t>
            </a:r>
            <a:endParaRPr lang="ja-JP" altLang="en-US" sz="2800" b="1" dirty="0">
              <a:solidFill>
                <a:schemeClr val="tx1">
                  <a:lumMod val="50000"/>
                  <a:lumOff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821" name="スライド番号プレースホルダー 1">
            <a:extLst>
              <a:ext uri="{FF2B5EF4-FFF2-40B4-BE49-F238E27FC236}">
                <a16:creationId xmlns:a16="http://schemas.microsoft.com/office/drawing/2014/main" id="{8E60B0A5-272B-498C-A976-FDE558BDB2C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747709E2-5C03-43BD-A2DF-30B9825BC45F}" type="slidenum">
              <a:rPr lang="ja-JP" altLang="en-US"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pPr/>
              <a:t>19</a:t>
            </a:fld>
            <a:endParaRPr lang="ja-JP" altLang="en-US">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1">
            <a:extLst>
              <a:ext uri="{FF2B5EF4-FFF2-40B4-BE49-F238E27FC236}">
                <a16:creationId xmlns:a16="http://schemas.microsoft.com/office/drawing/2014/main" id="{A480FEFD-107A-4495-88E9-972B71778B34}"/>
              </a:ext>
            </a:extLst>
          </p:cNvPr>
          <p:cNvSpPr>
            <a:spLocks noGrp="1"/>
          </p:cNvSpPr>
          <p:nvPr>
            <p:ph type="title"/>
          </p:nvPr>
        </p:nvSpPr>
        <p:spPr>
          <a:xfrm>
            <a:off x="628650" y="30163"/>
            <a:ext cx="5543550" cy="693737"/>
          </a:xfrm>
        </p:spPr>
        <p:txBody>
          <a:bodyPr/>
          <a:lstStyle/>
          <a:p>
            <a:pPr algn="l"/>
            <a:r>
              <a:rPr lang="ja-JP" altLang="en-US" sz="2800" b="1" dirty="0">
                <a:latin typeface="Meiryo UI" panose="020B0604030504040204" pitchFamily="50" charset="-128"/>
                <a:ea typeface="Meiryo UI" panose="020B0604030504040204" pitchFamily="50" charset="-128"/>
                <a:cs typeface="Meiryo UI" panose="020B0604030504040204" pitchFamily="50" charset="-128"/>
              </a:rPr>
              <a:t>日経 </a:t>
            </a:r>
            <a:r>
              <a:rPr lang="en-US" altLang="ja-JP" sz="2800" b="1" dirty="0" err="1">
                <a:latin typeface="Meiryo UI" panose="020B0604030504040204" pitchFamily="50" charset="-128"/>
                <a:ea typeface="Meiryo UI" panose="020B0604030504040204" pitchFamily="50" charset="-128"/>
                <a:cs typeface="Meiryo UI" panose="020B0604030504040204" pitchFamily="50" charset="-128"/>
              </a:rPr>
              <a:t>xTECH</a:t>
            </a:r>
            <a:r>
              <a:rPr lang="en-US" altLang="ja-JP" sz="2800" b="1" dirty="0">
                <a:latin typeface="Meiryo UI" panose="020B0604030504040204" pitchFamily="50" charset="-128"/>
                <a:ea typeface="Meiryo UI" panose="020B0604030504040204" pitchFamily="50" charset="-128"/>
                <a:cs typeface="Meiryo UI" panose="020B0604030504040204" pitchFamily="50" charset="-128"/>
              </a:rPr>
              <a:t> Active</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の概要</a:t>
            </a:r>
          </a:p>
        </p:txBody>
      </p:sp>
      <p:sp>
        <p:nvSpPr>
          <p:cNvPr id="7" name="角丸四角形 17">
            <a:extLst>
              <a:ext uri="{FF2B5EF4-FFF2-40B4-BE49-F238E27FC236}">
                <a16:creationId xmlns:a16="http://schemas.microsoft.com/office/drawing/2014/main" id="{E591B0CD-5986-425F-BB89-8EC480507AF0}"/>
              </a:ext>
            </a:extLst>
          </p:cNvPr>
          <p:cNvSpPr/>
          <p:nvPr/>
        </p:nvSpPr>
        <p:spPr>
          <a:xfrm>
            <a:off x="6055667" y="3278166"/>
            <a:ext cx="1435100" cy="431800"/>
          </a:xfrm>
          <a:prstGeom prst="roundRect">
            <a:avLst/>
          </a:prstGeom>
          <a:noFill/>
          <a:ln>
            <a:solidFill>
              <a:srgbClr val="E500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AI</a:t>
            </a: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・分析</a:t>
            </a:r>
          </a:p>
        </p:txBody>
      </p:sp>
      <p:sp>
        <p:nvSpPr>
          <p:cNvPr id="8" name="テキスト ボックス 7">
            <a:extLst>
              <a:ext uri="{FF2B5EF4-FFF2-40B4-BE49-F238E27FC236}">
                <a16:creationId xmlns:a16="http://schemas.microsoft.com/office/drawing/2014/main" id="{DF8EC565-2BE2-4028-A0C8-6E8A626C85CF}"/>
              </a:ext>
            </a:extLst>
          </p:cNvPr>
          <p:cNvSpPr txBox="1"/>
          <p:nvPr/>
        </p:nvSpPr>
        <p:spPr>
          <a:xfrm>
            <a:off x="4210050" y="1391578"/>
            <a:ext cx="5003800" cy="1569660"/>
          </a:xfrm>
          <a:prstGeom prst="rect">
            <a:avLst/>
          </a:prstGeom>
          <a:noFill/>
        </p:spPr>
        <p:txBody>
          <a:bodyPr>
            <a:spAutoFit/>
          </a:bodyPr>
          <a:lstStyle/>
          <a:p>
            <a:pPr fontAlgn="auto">
              <a:spcBef>
                <a:spcPts val="0"/>
              </a:spcBef>
              <a:spcAft>
                <a:spcPts val="0"/>
              </a:spcAft>
              <a:defRPr/>
            </a:pPr>
            <a:r>
              <a:rPr lang="ja-JP" altLang="en-US" sz="16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日経</a:t>
            </a:r>
            <a:r>
              <a:rPr lang="en-US" altLang="ja-JP" sz="16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err="1">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xTECH</a:t>
            </a:r>
            <a:r>
              <a:rPr lang="en-US" altLang="ja-JP" sz="16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 Active</a:t>
            </a:r>
            <a:r>
              <a:rPr lang="ja-JP" altLang="en-US" sz="16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は、製品・サービス選択のポイント、製品・比較情報、導入事例など、システム導入に役立つ記事を中心に情報発信します。</a:t>
            </a:r>
            <a:endParaRPr lang="en-US" altLang="ja-JP" sz="16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0"/>
              </a:spcBef>
              <a:spcAft>
                <a:spcPts val="0"/>
              </a:spcAft>
              <a:defRPr/>
            </a:pPr>
            <a:r>
              <a:rPr lang="ja-JP" altLang="en-US" sz="16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積極的な情報収集を行う読者を、見込顧客として効率的に獲得ができる</a:t>
            </a:r>
            <a:r>
              <a:rPr lang="ja-JP" altLang="en-US" sz="1600" b="1" dirty="0">
                <a:solidFill>
                  <a:srgbClr val="E50065"/>
                </a:solidFill>
                <a:latin typeface="メイリオ" panose="020B0604030504040204" pitchFamily="50" charset="-128"/>
                <a:ea typeface="メイリオ" panose="020B0604030504040204" pitchFamily="50" charset="-128"/>
                <a:cs typeface="メイリオ" panose="020B0604030504040204" pitchFamily="50" charset="-128"/>
              </a:rPr>
              <a:t>リードジェネレーションサイト</a:t>
            </a:r>
            <a:r>
              <a:rPr lang="ja-JP" altLang="en-US" sz="16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rPr>
              <a:t>です。</a:t>
            </a:r>
            <a:endParaRPr lang="en-US" altLang="ja-JP" sz="1600" dirty="0">
              <a:solidFill>
                <a:schemeClr val="tx1">
                  <a:lumMod val="95000"/>
                  <a:lumOff val="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テキスト ボックス 11">
            <a:extLst>
              <a:ext uri="{FF2B5EF4-FFF2-40B4-BE49-F238E27FC236}">
                <a16:creationId xmlns:a16="http://schemas.microsoft.com/office/drawing/2014/main" id="{ABBB9115-3654-4D33-A9B4-625AC923AE13}"/>
              </a:ext>
            </a:extLst>
          </p:cNvPr>
          <p:cNvSpPr txBox="1"/>
          <p:nvPr/>
        </p:nvSpPr>
        <p:spPr>
          <a:xfrm>
            <a:off x="5654675" y="2924944"/>
            <a:ext cx="2116138" cy="338137"/>
          </a:xfrm>
          <a:prstGeom prst="rect">
            <a:avLst/>
          </a:prstGeom>
          <a:noFill/>
        </p:spPr>
        <p:txBody>
          <a:bodyPr>
            <a:spAutoFit/>
          </a:bodyPr>
          <a:lstStyle/>
          <a:p>
            <a:pPr algn="ctr" fontAlgn="auto">
              <a:spcBef>
                <a:spcPts val="0"/>
              </a:spcBef>
              <a:spcAft>
                <a:spcPts val="0"/>
              </a:spcAft>
              <a:defRPr/>
            </a:pPr>
            <a:r>
              <a:rPr lang="ja-JP" altLang="en-US" sz="1600" b="1" dirty="0">
                <a:solidFill>
                  <a:schemeClr val="bg2">
                    <a:lumMod val="25000"/>
                  </a:schemeClr>
                </a:solidFill>
                <a:latin typeface="メイリオ" panose="020B0604030504040204" pitchFamily="50" charset="-128"/>
                <a:ea typeface="メイリオ" panose="020B0604030504040204" pitchFamily="50" charset="-128"/>
                <a:cs typeface="メイリオ" panose="020B0604030504040204" pitchFamily="50" charset="-128"/>
              </a:rPr>
              <a:t>取り扱いテーマ</a:t>
            </a:r>
          </a:p>
        </p:txBody>
      </p:sp>
      <p:sp>
        <p:nvSpPr>
          <p:cNvPr id="25" name="テキスト ボックス 24">
            <a:extLst>
              <a:ext uri="{FF2B5EF4-FFF2-40B4-BE49-F238E27FC236}">
                <a16:creationId xmlns:a16="http://schemas.microsoft.com/office/drawing/2014/main" id="{918622E3-1F41-4ABB-9DBE-D3A8BB62E3A1}"/>
              </a:ext>
            </a:extLst>
          </p:cNvPr>
          <p:cNvSpPr txBox="1"/>
          <p:nvPr/>
        </p:nvSpPr>
        <p:spPr>
          <a:xfrm>
            <a:off x="5286375" y="5373688"/>
            <a:ext cx="2952750" cy="307975"/>
          </a:xfrm>
          <a:prstGeom prst="rect">
            <a:avLst/>
          </a:prstGeom>
          <a:noFill/>
        </p:spPr>
        <p:txBody>
          <a:bodyPr>
            <a:spAutoFit/>
          </a:bodyPr>
          <a:lstStyle/>
          <a:p>
            <a:pPr algn="ctr" fontAlgn="auto">
              <a:spcBef>
                <a:spcPts val="0"/>
              </a:spcBef>
              <a:spcAft>
                <a:spcPts val="0"/>
              </a:spcAft>
              <a:defRPr/>
            </a:pPr>
            <a:r>
              <a:rPr lang="ja-JP" altLang="en-US" sz="1400" b="1" dirty="0">
                <a:solidFill>
                  <a:schemeClr val="bg2">
                    <a:lumMod val="25000"/>
                  </a:schemeClr>
                </a:solidFill>
                <a:latin typeface="メイリオ" panose="020B0604030504040204" pitchFamily="50" charset="-128"/>
                <a:ea typeface="メイリオ" panose="020B0604030504040204" pitchFamily="50" charset="-128"/>
                <a:cs typeface="メイリオ" panose="020B0604030504040204" pitchFamily="50" charset="-128"/>
              </a:rPr>
              <a:t>製品ジャンルページ</a:t>
            </a:r>
          </a:p>
        </p:txBody>
      </p:sp>
      <p:sp>
        <p:nvSpPr>
          <p:cNvPr id="26" name="角丸四角形 18">
            <a:extLst>
              <a:ext uri="{FF2B5EF4-FFF2-40B4-BE49-F238E27FC236}">
                <a16:creationId xmlns:a16="http://schemas.microsoft.com/office/drawing/2014/main" id="{059C1EA8-7BEC-48FA-AFE3-9918F1549960}"/>
              </a:ext>
            </a:extLst>
          </p:cNvPr>
          <p:cNvSpPr/>
          <p:nvPr/>
        </p:nvSpPr>
        <p:spPr>
          <a:xfrm>
            <a:off x="4402138" y="5678488"/>
            <a:ext cx="4548187" cy="744537"/>
          </a:xfrm>
          <a:prstGeom prst="roundRect">
            <a:avLst/>
          </a:prstGeom>
          <a:solidFill>
            <a:srgbClr val="E5006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altLang="ja-JP"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IaaS</a:t>
            </a:r>
            <a:r>
              <a:rPr lang="ja-JP" altLang="en-US" sz="900" b="1" dirty="0" err="1">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PaaS</a:t>
            </a:r>
            <a:r>
              <a:rPr lang="ja-JP" altLang="en-US" sz="900" b="1" dirty="0" err="1">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仮想化、ハイパーコンバージド（</a:t>
            </a:r>
            <a:r>
              <a:rPr lang="en-US" altLang="ja-JP"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HCI</a:t>
            </a:r>
            <a:r>
              <a:rPr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）、オールフラッシュストレージ、運用管理、標的型攻撃対策、情報漏えい対策、ウイルス対策、バックアップ、</a:t>
            </a:r>
            <a:endParaRPr lang="en-US" altLang="ja-JP"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en-US" altLang="ja-JP"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ERP</a:t>
            </a:r>
            <a:r>
              <a:rPr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（基幹統合ソフト）、グループウエア、</a:t>
            </a:r>
            <a:r>
              <a:rPr lang="en-US" altLang="ja-JP"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SFA</a:t>
            </a:r>
            <a:r>
              <a:rPr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（営業支援）、</a:t>
            </a:r>
            <a:r>
              <a:rPr lang="en-US" altLang="ja-JP"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CRM</a:t>
            </a:r>
            <a:r>
              <a:rPr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（顧客関係管理）、</a:t>
            </a:r>
            <a:endParaRPr lang="en-US" altLang="ja-JP"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マーケティングオートメーション  </a:t>
            </a:r>
            <a:r>
              <a:rPr lang="en-US" altLang="ja-JP"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and  more……</a:t>
            </a:r>
          </a:p>
        </p:txBody>
      </p:sp>
      <p:pic>
        <p:nvPicPr>
          <p:cNvPr id="17434" name="図 1">
            <a:extLst>
              <a:ext uri="{FF2B5EF4-FFF2-40B4-BE49-F238E27FC236}">
                <a16:creationId xmlns:a16="http://schemas.microsoft.com/office/drawing/2014/main" id="{5F175A95-5FF7-4BA8-9255-0771DC8E23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341438"/>
            <a:ext cx="3986213" cy="396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正方形/長方形 1">
            <a:extLst>
              <a:ext uri="{FF2B5EF4-FFF2-40B4-BE49-F238E27FC236}">
                <a16:creationId xmlns:a16="http://schemas.microsoft.com/office/drawing/2014/main" id="{8DB113D6-DA22-4DE8-90DB-C69904A34330}"/>
              </a:ext>
            </a:extLst>
          </p:cNvPr>
          <p:cNvSpPr/>
          <p:nvPr/>
        </p:nvSpPr>
        <p:spPr>
          <a:xfrm>
            <a:off x="2916238" y="2224088"/>
            <a:ext cx="1225550" cy="102393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7440" name="スライド番号プレースホルダー 2">
            <a:extLst>
              <a:ext uri="{FF2B5EF4-FFF2-40B4-BE49-F238E27FC236}">
                <a16:creationId xmlns:a16="http://schemas.microsoft.com/office/drawing/2014/main" id="{48FBA0C6-30CC-4AAA-9FE1-1C29FD6181E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1D0CEACE-D8B3-4D79-8682-F4FF79230861}" type="slidenum">
              <a:rPr lang="ja-JP" altLang="en-US" smtClean="0">
                <a:solidFill>
                  <a:schemeClr val="bg1"/>
                </a:solidFill>
              </a:rPr>
              <a:pPr/>
              <a:t>2</a:t>
            </a:fld>
            <a:endParaRPr lang="ja-JP" altLang="en-US">
              <a:solidFill>
                <a:schemeClr val="bg1"/>
              </a:solidFill>
            </a:endParaRPr>
          </a:p>
        </p:txBody>
      </p:sp>
      <p:sp>
        <p:nvSpPr>
          <p:cNvPr id="38" name="角丸四角形 17">
            <a:extLst>
              <a:ext uri="{FF2B5EF4-FFF2-40B4-BE49-F238E27FC236}">
                <a16:creationId xmlns:a16="http://schemas.microsoft.com/office/drawing/2014/main" id="{EA36ABE8-0A4C-4203-8B38-99DDCA124189}"/>
              </a:ext>
            </a:extLst>
          </p:cNvPr>
          <p:cNvSpPr/>
          <p:nvPr/>
        </p:nvSpPr>
        <p:spPr>
          <a:xfrm>
            <a:off x="4418581" y="3278166"/>
            <a:ext cx="1435100" cy="431800"/>
          </a:xfrm>
          <a:prstGeom prst="roundRect">
            <a:avLst/>
          </a:prstGeom>
          <a:noFill/>
          <a:ln>
            <a:solidFill>
              <a:srgbClr val="E500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クラウド</a:t>
            </a:r>
          </a:p>
        </p:txBody>
      </p:sp>
      <p:sp>
        <p:nvSpPr>
          <p:cNvPr id="39" name="角丸四角形 17">
            <a:extLst>
              <a:ext uri="{FF2B5EF4-FFF2-40B4-BE49-F238E27FC236}">
                <a16:creationId xmlns:a16="http://schemas.microsoft.com/office/drawing/2014/main" id="{C63D4AD5-606E-42D2-AC07-EF5E3EDB567F}"/>
              </a:ext>
            </a:extLst>
          </p:cNvPr>
          <p:cNvSpPr/>
          <p:nvPr/>
        </p:nvSpPr>
        <p:spPr>
          <a:xfrm>
            <a:off x="7673404" y="3278166"/>
            <a:ext cx="1435100" cy="431800"/>
          </a:xfrm>
          <a:prstGeom prst="roundRect">
            <a:avLst/>
          </a:prstGeom>
          <a:noFill/>
          <a:ln>
            <a:solidFill>
              <a:srgbClr val="E500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開発</a:t>
            </a:r>
          </a:p>
        </p:txBody>
      </p:sp>
      <p:sp>
        <p:nvSpPr>
          <p:cNvPr id="40" name="角丸四角形 17">
            <a:extLst>
              <a:ext uri="{FF2B5EF4-FFF2-40B4-BE49-F238E27FC236}">
                <a16:creationId xmlns:a16="http://schemas.microsoft.com/office/drawing/2014/main" id="{5E1DB489-9736-4EFA-9E94-1FC190D97F6F}"/>
              </a:ext>
            </a:extLst>
          </p:cNvPr>
          <p:cNvSpPr/>
          <p:nvPr/>
        </p:nvSpPr>
        <p:spPr>
          <a:xfrm>
            <a:off x="4418581" y="3815709"/>
            <a:ext cx="1435100" cy="431800"/>
          </a:xfrm>
          <a:prstGeom prst="roundRect">
            <a:avLst/>
          </a:prstGeom>
          <a:noFill/>
          <a:ln>
            <a:solidFill>
              <a:srgbClr val="E500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インフラ整備</a:t>
            </a:r>
          </a:p>
        </p:txBody>
      </p:sp>
      <p:sp>
        <p:nvSpPr>
          <p:cNvPr id="41" name="角丸四角形 17">
            <a:extLst>
              <a:ext uri="{FF2B5EF4-FFF2-40B4-BE49-F238E27FC236}">
                <a16:creationId xmlns:a16="http://schemas.microsoft.com/office/drawing/2014/main" id="{10B2CC44-78F0-43D0-B9AD-81164EC30780}"/>
              </a:ext>
            </a:extLst>
          </p:cNvPr>
          <p:cNvSpPr/>
          <p:nvPr/>
        </p:nvSpPr>
        <p:spPr>
          <a:xfrm>
            <a:off x="6048327" y="3815709"/>
            <a:ext cx="1435100" cy="431800"/>
          </a:xfrm>
          <a:prstGeom prst="roundRect">
            <a:avLst/>
          </a:prstGeom>
          <a:noFill/>
          <a:ln>
            <a:solidFill>
              <a:srgbClr val="E500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セキュリティ</a:t>
            </a:r>
          </a:p>
        </p:txBody>
      </p:sp>
      <p:sp>
        <p:nvSpPr>
          <p:cNvPr id="42" name="角丸四角形 17">
            <a:extLst>
              <a:ext uri="{FF2B5EF4-FFF2-40B4-BE49-F238E27FC236}">
                <a16:creationId xmlns:a16="http://schemas.microsoft.com/office/drawing/2014/main" id="{AF03F446-514E-41D4-B174-E02AB5347462}"/>
              </a:ext>
            </a:extLst>
          </p:cNvPr>
          <p:cNvSpPr/>
          <p:nvPr/>
        </p:nvSpPr>
        <p:spPr>
          <a:xfrm>
            <a:off x="7678073" y="3815709"/>
            <a:ext cx="1435100" cy="431800"/>
          </a:xfrm>
          <a:prstGeom prst="roundRect">
            <a:avLst/>
          </a:prstGeom>
          <a:noFill/>
          <a:ln>
            <a:solidFill>
              <a:srgbClr val="E500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ネットワーク</a:t>
            </a:r>
          </a:p>
        </p:txBody>
      </p:sp>
      <p:sp>
        <p:nvSpPr>
          <p:cNvPr id="43" name="角丸四角形 17">
            <a:extLst>
              <a:ext uri="{FF2B5EF4-FFF2-40B4-BE49-F238E27FC236}">
                <a16:creationId xmlns:a16="http://schemas.microsoft.com/office/drawing/2014/main" id="{EC9BF132-0D63-4B19-BA6C-EA390D8E04D6}"/>
              </a:ext>
            </a:extLst>
          </p:cNvPr>
          <p:cNvSpPr/>
          <p:nvPr/>
        </p:nvSpPr>
        <p:spPr>
          <a:xfrm>
            <a:off x="4418581" y="4353252"/>
            <a:ext cx="1435100" cy="431800"/>
          </a:xfrm>
          <a:prstGeom prst="roundRect">
            <a:avLst/>
          </a:prstGeom>
          <a:noFill/>
          <a:ln>
            <a:solidFill>
              <a:srgbClr val="E500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仮想化</a:t>
            </a:r>
          </a:p>
        </p:txBody>
      </p:sp>
      <p:sp>
        <p:nvSpPr>
          <p:cNvPr id="44" name="角丸四角形 17">
            <a:extLst>
              <a:ext uri="{FF2B5EF4-FFF2-40B4-BE49-F238E27FC236}">
                <a16:creationId xmlns:a16="http://schemas.microsoft.com/office/drawing/2014/main" id="{552C1DF0-0CD3-4897-9CD5-F0020BC10343}"/>
              </a:ext>
            </a:extLst>
          </p:cNvPr>
          <p:cNvSpPr/>
          <p:nvPr/>
        </p:nvSpPr>
        <p:spPr>
          <a:xfrm>
            <a:off x="6048327" y="4353252"/>
            <a:ext cx="1435100" cy="431800"/>
          </a:xfrm>
          <a:prstGeom prst="roundRect">
            <a:avLst/>
          </a:prstGeom>
          <a:noFill/>
          <a:ln>
            <a:solidFill>
              <a:srgbClr val="E500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働き方改革</a:t>
            </a:r>
          </a:p>
        </p:txBody>
      </p:sp>
      <p:sp>
        <p:nvSpPr>
          <p:cNvPr id="45" name="角丸四角形 17">
            <a:extLst>
              <a:ext uri="{FF2B5EF4-FFF2-40B4-BE49-F238E27FC236}">
                <a16:creationId xmlns:a16="http://schemas.microsoft.com/office/drawing/2014/main" id="{A776F6AB-225F-4CBB-9DC0-C1F323E0A3FA}"/>
              </a:ext>
            </a:extLst>
          </p:cNvPr>
          <p:cNvSpPr/>
          <p:nvPr/>
        </p:nvSpPr>
        <p:spPr>
          <a:xfrm>
            <a:off x="7678073" y="4353252"/>
            <a:ext cx="1435100" cy="431800"/>
          </a:xfrm>
          <a:prstGeom prst="roundRect">
            <a:avLst/>
          </a:prstGeom>
          <a:noFill/>
          <a:ln>
            <a:solidFill>
              <a:srgbClr val="E500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業務アプリケーション</a:t>
            </a:r>
          </a:p>
        </p:txBody>
      </p:sp>
      <p:sp>
        <p:nvSpPr>
          <p:cNvPr id="46" name="角丸四角形 17">
            <a:extLst>
              <a:ext uri="{FF2B5EF4-FFF2-40B4-BE49-F238E27FC236}">
                <a16:creationId xmlns:a16="http://schemas.microsoft.com/office/drawing/2014/main" id="{C639CD51-63C6-4CEE-9092-C3DEA73CB0FF}"/>
              </a:ext>
            </a:extLst>
          </p:cNvPr>
          <p:cNvSpPr/>
          <p:nvPr/>
        </p:nvSpPr>
        <p:spPr>
          <a:xfrm>
            <a:off x="4418581" y="4890796"/>
            <a:ext cx="1435100" cy="431800"/>
          </a:xfrm>
          <a:prstGeom prst="roundRect">
            <a:avLst/>
          </a:prstGeom>
          <a:noFill/>
          <a:ln>
            <a:solidFill>
              <a:srgbClr val="009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200" b="1" dirty="0">
                <a:solidFill>
                  <a:schemeClr val="tx1"/>
                </a:solidFill>
                <a:effectLst>
                  <a:glow rad="127000">
                    <a:srgbClr val="009600">
                      <a:alpha val="29000"/>
                    </a:srgbClr>
                  </a:glow>
                </a:effectLst>
                <a:latin typeface="Meiryo UI" panose="020B0604030504040204" pitchFamily="50" charset="-128"/>
                <a:ea typeface="Meiryo UI" panose="020B0604030504040204" pitchFamily="50" charset="-128"/>
                <a:cs typeface="Meiryo UI" panose="020B0604030504040204" pitchFamily="50" charset="-128"/>
              </a:rPr>
              <a:t>中堅・中小企業</a:t>
            </a:r>
          </a:p>
        </p:txBody>
      </p:sp>
      <p:sp>
        <p:nvSpPr>
          <p:cNvPr id="47" name="角丸四角形 17">
            <a:extLst>
              <a:ext uri="{FF2B5EF4-FFF2-40B4-BE49-F238E27FC236}">
                <a16:creationId xmlns:a16="http://schemas.microsoft.com/office/drawing/2014/main" id="{C2D2A561-8E95-4F8A-8C42-5FEF944DDF71}"/>
              </a:ext>
            </a:extLst>
          </p:cNvPr>
          <p:cNvSpPr/>
          <p:nvPr/>
        </p:nvSpPr>
        <p:spPr>
          <a:xfrm>
            <a:off x="6048327" y="4890796"/>
            <a:ext cx="1435100" cy="431800"/>
          </a:xfrm>
          <a:prstGeom prst="roundRect">
            <a:avLst/>
          </a:prstGeom>
          <a:noFill/>
          <a:ln>
            <a:solidFill>
              <a:srgbClr val="A5569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200" b="1" dirty="0">
                <a:solidFill>
                  <a:schemeClr val="tx1"/>
                </a:solidFill>
                <a:effectLst>
                  <a:glow rad="127000">
                    <a:srgbClr val="A55696">
                      <a:alpha val="30000"/>
                    </a:srgbClr>
                  </a:glow>
                </a:effectLst>
                <a:latin typeface="Meiryo UI" panose="020B0604030504040204" pitchFamily="50" charset="-128"/>
                <a:ea typeface="Meiryo UI" panose="020B0604030504040204" pitchFamily="50" charset="-128"/>
                <a:cs typeface="Meiryo UI" panose="020B0604030504040204" pitchFamily="50" charset="-128"/>
              </a:rPr>
              <a:t>マーケティング</a:t>
            </a:r>
          </a:p>
        </p:txBody>
      </p:sp>
      <p:sp>
        <p:nvSpPr>
          <p:cNvPr id="48" name="テキスト ボックス 47">
            <a:extLst>
              <a:ext uri="{FF2B5EF4-FFF2-40B4-BE49-F238E27FC236}">
                <a16:creationId xmlns:a16="http://schemas.microsoft.com/office/drawing/2014/main" id="{2777CDD7-0209-496E-97E6-084485D1BCD8}"/>
              </a:ext>
            </a:extLst>
          </p:cNvPr>
          <p:cNvSpPr txBox="1"/>
          <p:nvPr/>
        </p:nvSpPr>
        <p:spPr>
          <a:xfrm>
            <a:off x="1043608" y="747687"/>
            <a:ext cx="6800254" cy="461665"/>
          </a:xfrm>
          <a:prstGeom prst="rect">
            <a:avLst/>
          </a:prstGeom>
          <a:noFill/>
        </p:spPr>
        <p:txBody>
          <a:bodyPr wrap="square">
            <a:spAutoFit/>
          </a:bodyPr>
          <a:lstStyle/>
          <a:p>
            <a:pPr fontAlgn="auto">
              <a:spcBef>
                <a:spcPts val="0"/>
              </a:spcBef>
              <a:spcAft>
                <a:spcPts val="0"/>
              </a:spcAft>
              <a:defRPr/>
            </a:pPr>
            <a:r>
              <a:rPr lang="en-US" altLang="ja-JP" sz="2400" b="1" dirty="0">
                <a:solidFill>
                  <a:srgbClr val="E50065"/>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b="1" dirty="0">
                <a:solidFill>
                  <a:srgbClr val="E50065"/>
                </a:solidFill>
                <a:latin typeface="メイリオ" panose="020B0604030504040204" pitchFamily="50" charset="-128"/>
                <a:ea typeface="メイリオ" panose="020B0604030504040204" pitchFamily="50" charset="-128"/>
                <a:cs typeface="メイリオ" panose="020B0604030504040204" pitchFamily="50" charset="-128"/>
              </a:rPr>
              <a:t>システム導入のための意思決定支援サイト</a:t>
            </a:r>
            <a:r>
              <a:rPr lang="en-US" altLang="ja-JP" sz="2400" b="1" dirty="0">
                <a:solidFill>
                  <a:srgbClr val="E50065"/>
                </a:solidFill>
                <a:latin typeface="メイリオ" panose="020B0604030504040204" pitchFamily="50" charset="-128"/>
                <a:ea typeface="メイリオ" panose="020B0604030504040204" pitchFamily="50" charset="-128"/>
                <a:cs typeface="メイリオ" panose="020B0604030504040204" pitchFamily="50" charset="-128"/>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タイトル 1">
            <a:extLst>
              <a:ext uri="{FF2B5EF4-FFF2-40B4-BE49-F238E27FC236}">
                <a16:creationId xmlns:a16="http://schemas.microsoft.com/office/drawing/2014/main" id="{4AD2D57A-1ED2-4911-9AE0-EFF21FF0D0F1}"/>
              </a:ext>
            </a:extLst>
          </p:cNvPr>
          <p:cNvSpPr>
            <a:spLocks noGrp="1"/>
          </p:cNvSpPr>
          <p:nvPr>
            <p:ph type="title"/>
          </p:nvPr>
        </p:nvSpPr>
        <p:spPr>
          <a:xfrm>
            <a:off x="628650" y="30163"/>
            <a:ext cx="5543550" cy="693737"/>
          </a:xfrm>
        </p:spPr>
        <p:txBody>
          <a:bodyPr/>
          <a:lstStyle/>
          <a:p>
            <a:pPr algn="l"/>
            <a:r>
              <a:rPr lang="ja-JP" altLang="en-US" sz="2800" b="1">
                <a:latin typeface="Meiryo UI" panose="020B0604030504040204" pitchFamily="50" charset="-128"/>
                <a:ea typeface="Meiryo UI" panose="020B0604030504040204" pitchFamily="50" charset="-128"/>
                <a:cs typeface="Meiryo UI" panose="020B0604030504040204" pitchFamily="50" charset="-128"/>
              </a:rPr>
              <a:t>日経 </a:t>
            </a:r>
            <a:r>
              <a:rPr lang="en-US" altLang="ja-JP" sz="2800" b="1">
                <a:latin typeface="Meiryo UI" panose="020B0604030504040204" pitchFamily="50" charset="-128"/>
                <a:ea typeface="Meiryo UI" panose="020B0604030504040204" pitchFamily="50" charset="-128"/>
                <a:cs typeface="Meiryo UI" panose="020B0604030504040204" pitchFamily="50" charset="-128"/>
              </a:rPr>
              <a:t>xTECH Active</a:t>
            </a:r>
            <a:r>
              <a:rPr lang="ja-JP" altLang="en-US" sz="2800" b="1">
                <a:latin typeface="Meiryo UI" panose="020B0604030504040204" pitchFamily="50" charset="-128"/>
                <a:ea typeface="Meiryo UI" panose="020B0604030504040204" pitchFamily="50" charset="-128"/>
                <a:cs typeface="Meiryo UI" panose="020B0604030504040204" pitchFamily="50" charset="-128"/>
              </a:rPr>
              <a:t>サービス概要</a:t>
            </a:r>
          </a:p>
        </p:txBody>
      </p:sp>
      <p:sp>
        <p:nvSpPr>
          <p:cNvPr id="33" name="角丸四角形 12">
            <a:extLst>
              <a:ext uri="{FF2B5EF4-FFF2-40B4-BE49-F238E27FC236}">
                <a16:creationId xmlns:a16="http://schemas.microsoft.com/office/drawing/2014/main" id="{FBF09540-A7AD-4B02-BFDF-93939EC7F679}"/>
              </a:ext>
            </a:extLst>
          </p:cNvPr>
          <p:cNvSpPr/>
          <p:nvPr/>
        </p:nvSpPr>
        <p:spPr>
          <a:xfrm>
            <a:off x="5530156" y="2852936"/>
            <a:ext cx="2795588" cy="52546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オプションメニュー</a:t>
            </a:r>
          </a:p>
        </p:txBody>
      </p:sp>
      <p:sp>
        <p:nvSpPr>
          <p:cNvPr id="32" name="角丸四角形 11">
            <a:extLst>
              <a:ext uri="{FF2B5EF4-FFF2-40B4-BE49-F238E27FC236}">
                <a16:creationId xmlns:a16="http://schemas.microsoft.com/office/drawing/2014/main" id="{6E316801-934D-4C1C-B046-76FAB332C7D5}"/>
              </a:ext>
            </a:extLst>
          </p:cNvPr>
          <p:cNvSpPr/>
          <p:nvPr/>
        </p:nvSpPr>
        <p:spPr>
          <a:xfrm>
            <a:off x="1049338" y="1055780"/>
            <a:ext cx="2794000" cy="542742"/>
          </a:xfrm>
          <a:prstGeom prst="roundRect">
            <a:avLst/>
          </a:prstGeom>
          <a:solidFill>
            <a:srgbClr val="E500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リード件数保証型</a:t>
            </a:r>
          </a:p>
        </p:txBody>
      </p:sp>
      <p:sp>
        <p:nvSpPr>
          <p:cNvPr id="36" name="テキスト ボックス 35">
            <a:extLst>
              <a:ext uri="{FF2B5EF4-FFF2-40B4-BE49-F238E27FC236}">
                <a16:creationId xmlns:a16="http://schemas.microsoft.com/office/drawing/2014/main" id="{4AE1AE27-1AFD-4E77-94B0-6A8565AF448F}"/>
              </a:ext>
            </a:extLst>
          </p:cNvPr>
          <p:cNvSpPr txBox="1"/>
          <p:nvPr/>
        </p:nvSpPr>
        <p:spPr>
          <a:xfrm>
            <a:off x="147515" y="1772816"/>
            <a:ext cx="4374771" cy="4124206"/>
          </a:xfrm>
          <a:prstGeom prst="rect">
            <a:avLst/>
          </a:prstGeom>
          <a:noFill/>
        </p:spPr>
        <p:txBody>
          <a:bodyPr wrap="square">
            <a:spAutoFit/>
          </a:bodyPr>
          <a:lstStyle/>
          <a:p>
            <a:pPr marL="342900" indent="-342900" fontAlgn="auto">
              <a:spcBef>
                <a:spcPts val="0"/>
              </a:spcBef>
              <a:spcAft>
                <a:spcPts val="0"/>
              </a:spcAft>
              <a:buFont typeface="+mj-lt"/>
              <a:buAutoNum type="arabicPeriod"/>
              <a:defRPr/>
            </a:pPr>
            <a:r>
              <a:rPr lang="ja-JP" altLang="en-US" b="1" dirty="0">
                <a:solidFill>
                  <a:srgbClr val="E50065"/>
                </a:solidFill>
                <a:latin typeface="Meiryo UI" panose="020B0604030504040204" pitchFamily="50" charset="-128"/>
                <a:ea typeface="Meiryo UI" panose="020B0604030504040204" pitchFamily="50" charset="-128"/>
                <a:cs typeface="Meiryo UI" panose="020B0604030504040204" pitchFamily="50" charset="-128"/>
              </a:rPr>
              <a:t>ホワイトペーパー</a:t>
            </a:r>
            <a:r>
              <a:rPr lang="en-US" altLang="ja-JP" b="1" dirty="0">
                <a:solidFill>
                  <a:srgbClr val="E50065"/>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srgbClr val="E50065"/>
                </a:solidFill>
                <a:latin typeface="Meiryo UI" panose="020B0604030504040204" pitchFamily="50" charset="-128"/>
                <a:ea typeface="Meiryo UI" panose="020B0604030504040204" pitchFamily="50" charset="-128"/>
                <a:cs typeface="Meiryo UI" panose="020B0604030504040204" pitchFamily="50" charset="-128"/>
              </a:rPr>
              <a:t>動画掲載</a:t>
            </a:r>
            <a:br>
              <a:rPr lang="en-US" altLang="ja-JP" sz="16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日経</a:t>
            </a:r>
            <a:r>
              <a:rPr lang="en-US" altLang="ja-JP" sz="16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err="1">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xTECH</a:t>
            </a:r>
            <a:r>
              <a:rPr lang="en-US" altLang="ja-JP" sz="16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Active</a:t>
            </a:r>
            <a:r>
              <a:rPr lang="ja-JP" altLang="en-US" sz="16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編集部</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が執筆した貴社コンテンツ紹介記事でリード獲得</a:t>
            </a:r>
            <a:br>
              <a:rPr lang="en-US" altLang="ja-JP"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br>
            <a:br>
              <a:rPr lang="en-US" altLang="ja-JP"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b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fontAlgn="auto">
              <a:spcBef>
                <a:spcPts val="0"/>
              </a:spcBef>
              <a:spcAft>
                <a:spcPts val="0"/>
              </a:spcAft>
              <a:buFont typeface="+mj-lt"/>
              <a:buAutoNum type="arabicPeriod"/>
              <a:defRPr/>
            </a:pPr>
            <a:endParaRPr lang="ja-JP" altLang="en-US"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fontAlgn="auto">
              <a:spcBef>
                <a:spcPts val="0"/>
              </a:spcBef>
              <a:spcAft>
                <a:spcPts val="0"/>
              </a:spcAft>
              <a:buFont typeface="+mj-lt"/>
              <a:buAutoNum type="arabicPeriod"/>
              <a:defRPr/>
            </a:pPr>
            <a:r>
              <a:rPr lang="ja-JP" altLang="en-US" b="1" dirty="0">
                <a:solidFill>
                  <a:srgbClr val="E50065"/>
                </a:solidFill>
                <a:latin typeface="Meiryo UI" panose="020B0604030504040204" pitchFamily="50" charset="-128"/>
                <a:ea typeface="Meiryo UI" panose="020B0604030504040204" pitchFamily="50" charset="-128"/>
                <a:cs typeface="Meiryo UI" panose="020B0604030504040204" pitchFamily="50" charset="-128"/>
              </a:rPr>
              <a:t>コンテンツスポンサー</a:t>
            </a:r>
            <a:br>
              <a:rPr lang="en-US" altLang="ja-JP" sz="16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ご希望の雑誌の編集記事</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を日経</a:t>
            </a: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err="1">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xTECH</a:t>
            </a: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Active</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に掲載してリード獲得</a:t>
            </a:r>
            <a:br>
              <a:rPr lang="en-US" altLang="ja-JP"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br>
            <a:br>
              <a:rPr lang="en-US" altLang="ja-JP"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br>
            <a:br>
              <a:rPr lang="en-US" altLang="ja-JP"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br>
            <a:endParaRPr lang="ja-JP" altLang="en-US"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marL="342900" indent="-342900" fontAlgn="auto">
              <a:spcBef>
                <a:spcPts val="0"/>
              </a:spcBef>
              <a:spcAft>
                <a:spcPts val="0"/>
              </a:spcAft>
              <a:buFont typeface="+mj-lt"/>
              <a:buAutoNum type="arabicPeriod"/>
              <a:defRPr/>
            </a:pPr>
            <a:r>
              <a:rPr lang="ja-JP" altLang="en-US" b="1" dirty="0">
                <a:solidFill>
                  <a:srgbClr val="E50065"/>
                </a:solidFill>
                <a:latin typeface="Meiryo UI" panose="020B0604030504040204" pitchFamily="50" charset="-128"/>
                <a:ea typeface="Meiryo UI" panose="020B0604030504040204" pitchFamily="50" charset="-128"/>
                <a:cs typeface="Meiryo UI" panose="020B0604030504040204" pitchFamily="50" charset="-128"/>
              </a:rPr>
              <a:t>日経 </a:t>
            </a:r>
            <a:r>
              <a:rPr lang="en-US" altLang="ja-JP" b="1" dirty="0" err="1">
                <a:solidFill>
                  <a:srgbClr val="E50065"/>
                </a:solidFill>
                <a:latin typeface="Meiryo UI" panose="020B0604030504040204" pitchFamily="50" charset="-128"/>
                <a:ea typeface="Meiryo UI" panose="020B0604030504040204" pitchFamily="50" charset="-128"/>
                <a:cs typeface="Meiryo UI" panose="020B0604030504040204" pitchFamily="50" charset="-128"/>
              </a:rPr>
              <a:t>xTECH</a:t>
            </a:r>
            <a:r>
              <a:rPr lang="en-US" altLang="ja-JP" b="1" dirty="0">
                <a:solidFill>
                  <a:srgbClr val="E50065"/>
                </a:solidFill>
                <a:latin typeface="Meiryo UI" panose="020B0604030504040204" pitchFamily="50" charset="-128"/>
                <a:ea typeface="Meiryo UI" panose="020B0604030504040204" pitchFamily="50" charset="-128"/>
                <a:cs typeface="Meiryo UI" panose="020B0604030504040204" pitchFamily="50" charset="-128"/>
              </a:rPr>
              <a:t> Active</a:t>
            </a:r>
            <a:r>
              <a:rPr lang="ja-JP" altLang="en-US" b="1" dirty="0">
                <a:solidFill>
                  <a:srgbClr val="E50065"/>
                </a:solidFill>
                <a:latin typeface="Meiryo UI" panose="020B0604030504040204" pitchFamily="50" charset="-128"/>
                <a:ea typeface="Meiryo UI" panose="020B0604030504040204" pitchFamily="50" charset="-128"/>
                <a:cs typeface="Meiryo UI" panose="020B0604030504040204" pitchFamily="50" charset="-128"/>
              </a:rPr>
              <a:t>リサーチスペシャル</a:t>
            </a:r>
            <a:br>
              <a:rPr lang="en-US" altLang="ja-JP" sz="16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日経</a:t>
            </a:r>
            <a:r>
              <a:rPr lang="en-US" altLang="ja-JP" sz="16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err="1">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xTECH</a:t>
            </a:r>
            <a:r>
              <a:rPr lang="en-US" altLang="ja-JP" sz="16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Active</a:t>
            </a:r>
            <a:r>
              <a:rPr lang="ja-JP" altLang="en-US" sz="16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読者を対象に調査</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を実施し回答者リストを回答情報とともに提供</a:t>
            </a:r>
          </a:p>
          <a:p>
            <a:pPr fontAlgn="auto">
              <a:spcBef>
                <a:spcPts val="0"/>
              </a:spcBef>
              <a:spcAft>
                <a:spcPts val="0"/>
              </a:spcAft>
              <a:defRPr/>
            </a:pPr>
            <a:endParaRPr lang="ja-JP" altLang="en-US" sz="16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テキスト ボックス 57">
            <a:extLst>
              <a:ext uri="{FF2B5EF4-FFF2-40B4-BE49-F238E27FC236}">
                <a16:creationId xmlns:a16="http://schemas.microsoft.com/office/drawing/2014/main" id="{CD7FF09E-FD9D-4B27-9EF3-4124D76F6252}"/>
              </a:ext>
            </a:extLst>
          </p:cNvPr>
          <p:cNvSpPr txBox="1"/>
          <p:nvPr/>
        </p:nvSpPr>
        <p:spPr>
          <a:xfrm>
            <a:off x="4752851" y="1772816"/>
            <a:ext cx="4211637" cy="861774"/>
          </a:xfrm>
          <a:prstGeom prst="rect">
            <a:avLst/>
          </a:prstGeom>
          <a:noFill/>
        </p:spPr>
        <p:txBody>
          <a:bodyPr wrap="square">
            <a:spAutoFit/>
          </a:bodyPr>
          <a:lstStyle/>
          <a:p>
            <a:pPr marL="342900" indent="-342900" fontAlgn="auto">
              <a:spcBef>
                <a:spcPts val="0"/>
              </a:spcBef>
              <a:spcAft>
                <a:spcPts val="0"/>
              </a:spcAft>
              <a:buFont typeface="+mj-lt"/>
              <a:buAutoNum type="arabicPeriod" startAt="4"/>
              <a:defRPr/>
            </a:pPr>
            <a:r>
              <a:rPr lang="ja-JP" altLang="en-US"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日経</a:t>
            </a:r>
            <a:r>
              <a:rPr lang="en-US" altLang="ja-JP"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b="1" dirty="0" err="1">
                <a:solidFill>
                  <a:srgbClr val="00B0F0"/>
                </a:solidFill>
                <a:latin typeface="Meiryo UI" panose="020B0604030504040204" pitchFamily="50" charset="-128"/>
                <a:ea typeface="Meiryo UI" panose="020B0604030504040204" pitchFamily="50" charset="-128"/>
                <a:cs typeface="Meiryo UI" panose="020B0604030504040204" pitchFamily="50" charset="-128"/>
              </a:rPr>
              <a:t>xTECH</a:t>
            </a:r>
            <a:r>
              <a:rPr lang="en-US" altLang="ja-JP"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 Active Special</a:t>
            </a:r>
            <a:br>
              <a:rPr lang="en-US" altLang="ja-JP"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貴社のご要望に沿って日経</a:t>
            </a:r>
            <a:r>
              <a:rPr lang="en-US" altLang="ja-JP"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BP</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社が質の高い</a:t>
            </a:r>
            <a:r>
              <a:rPr lang="ja-JP" altLang="en-US" sz="16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タイアップ記事</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を制作</a:t>
            </a:r>
          </a:p>
        </p:txBody>
      </p:sp>
      <p:sp>
        <p:nvSpPr>
          <p:cNvPr id="60" name="角丸四角形 12">
            <a:extLst>
              <a:ext uri="{FF2B5EF4-FFF2-40B4-BE49-F238E27FC236}">
                <a16:creationId xmlns:a16="http://schemas.microsoft.com/office/drawing/2014/main" id="{65B91BC0-78BC-4962-8A46-D4FC8ECC9162}"/>
              </a:ext>
            </a:extLst>
          </p:cNvPr>
          <p:cNvSpPr/>
          <p:nvPr/>
        </p:nvSpPr>
        <p:spPr>
          <a:xfrm>
            <a:off x="5559425" y="1052736"/>
            <a:ext cx="2795588" cy="544066"/>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ja-JP" altLang="en-US" sz="1800" b="1">
                <a:solidFill>
                  <a:schemeClr val="bg1"/>
                </a:solidFill>
                <a:latin typeface="Meiryo UI" panose="020B0604030504040204" pitchFamily="50" charset="-128"/>
                <a:ea typeface="Meiryo UI" panose="020B0604030504040204" pitchFamily="50" charset="-128"/>
                <a:cs typeface="Meiryo UI" panose="020B0604030504040204" pitchFamily="50" charset="-128"/>
              </a:rPr>
              <a:t>掲載期間保証型</a:t>
            </a:r>
            <a:endParaRPr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a:extLst>
              <a:ext uri="{FF2B5EF4-FFF2-40B4-BE49-F238E27FC236}">
                <a16:creationId xmlns:a16="http://schemas.microsoft.com/office/drawing/2014/main" id="{7BA3CAEB-BC14-4079-A534-27DB8412F905}"/>
              </a:ext>
            </a:extLst>
          </p:cNvPr>
          <p:cNvSpPr txBox="1"/>
          <p:nvPr/>
        </p:nvSpPr>
        <p:spPr>
          <a:xfrm>
            <a:off x="4758755" y="3429000"/>
            <a:ext cx="4133725" cy="2154436"/>
          </a:xfrm>
          <a:prstGeom prst="rect">
            <a:avLst/>
          </a:prstGeom>
          <a:noFill/>
        </p:spPr>
        <p:txBody>
          <a:bodyPr wrap="square">
            <a:spAutoFit/>
          </a:bodyPr>
          <a:lstStyle/>
          <a:p>
            <a:pPr marL="457200" indent="-457200" fontAlgn="auto">
              <a:spcBef>
                <a:spcPts val="0"/>
              </a:spcBef>
              <a:spcAft>
                <a:spcPts val="0"/>
              </a:spcAft>
              <a:buFont typeface="+mj-lt"/>
              <a:buAutoNum type="arabicPeriod" startAt="5"/>
              <a:defRPr/>
            </a:pPr>
            <a:r>
              <a:rPr lang="ja-JP" altLang="en-US"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独自アンケート設定</a:t>
            </a:r>
            <a:br>
              <a:rPr lang="en-US" altLang="ja-JP"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標準のアンケートを自社オリジナルアンケートに変更可能</a:t>
            </a:r>
            <a:br>
              <a:rPr lang="en-US" altLang="ja-JP"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br>
            <a:br>
              <a:rPr lang="en-US" altLang="ja-JP"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b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marL="457200" indent="-457200" fontAlgn="auto">
              <a:spcBef>
                <a:spcPts val="0"/>
              </a:spcBef>
              <a:spcAft>
                <a:spcPts val="0"/>
              </a:spcAft>
              <a:buFont typeface="+mj-lt"/>
              <a:buAutoNum type="arabicPeriod" startAt="5"/>
              <a:defRPr/>
            </a:pPr>
            <a:r>
              <a:rPr lang="ja-JP" altLang="en-US"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テレマーケティング支援</a:t>
            </a:r>
            <a:br>
              <a:rPr lang="en-US" altLang="ja-JP" sz="20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獲得リードに対して、テレマーケティングで</a:t>
            </a:r>
            <a:br>
              <a:rPr lang="en-US" altLang="ja-JP"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フォローが可能</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6" name="直線コネクタ 45">
            <a:extLst>
              <a:ext uri="{FF2B5EF4-FFF2-40B4-BE49-F238E27FC236}">
                <a16:creationId xmlns:a16="http://schemas.microsoft.com/office/drawing/2014/main" id="{4D4C36E3-93F4-4A8F-8B98-8042F506351E}"/>
              </a:ext>
            </a:extLst>
          </p:cNvPr>
          <p:cNvCxnSpPr>
            <a:cxnSpLocks/>
          </p:cNvCxnSpPr>
          <p:nvPr/>
        </p:nvCxnSpPr>
        <p:spPr>
          <a:xfrm>
            <a:off x="4576763" y="1350963"/>
            <a:ext cx="0" cy="5241925"/>
          </a:xfrm>
          <a:prstGeom prst="line">
            <a:avLst/>
          </a:prstGeom>
          <a:ln w="28575">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896B1729-B6B3-4A82-BEF2-A3903239D889}"/>
              </a:ext>
            </a:extLst>
          </p:cNvPr>
          <p:cNvCxnSpPr>
            <a:cxnSpLocks/>
          </p:cNvCxnSpPr>
          <p:nvPr/>
        </p:nvCxnSpPr>
        <p:spPr>
          <a:xfrm flipH="1">
            <a:off x="4549775" y="2708920"/>
            <a:ext cx="4471988" cy="0"/>
          </a:xfrm>
          <a:prstGeom prst="line">
            <a:avLst/>
          </a:prstGeom>
          <a:ln w="28575">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18463" name="スライド番号プレースホルダー 2">
            <a:extLst>
              <a:ext uri="{FF2B5EF4-FFF2-40B4-BE49-F238E27FC236}">
                <a16:creationId xmlns:a16="http://schemas.microsoft.com/office/drawing/2014/main" id="{90F4899F-0983-47C2-8680-590149326FD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3AD25028-0AA2-4543-8CB5-A61B92509CA7}" type="slidenum">
              <a:rPr lang="ja-JP" altLang="en-US"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pPr/>
              <a:t>3</a:t>
            </a:fld>
            <a:endParaRPr lang="ja-JP" altLang="en-US"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タイトル 1">
            <a:extLst>
              <a:ext uri="{FF2B5EF4-FFF2-40B4-BE49-F238E27FC236}">
                <a16:creationId xmlns:a16="http://schemas.microsoft.com/office/drawing/2014/main" id="{9710AE12-F072-420B-8B17-3A2493036EF8}"/>
              </a:ext>
            </a:extLst>
          </p:cNvPr>
          <p:cNvSpPr txBox="1">
            <a:spLocks/>
          </p:cNvSpPr>
          <p:nvPr/>
        </p:nvSpPr>
        <p:spPr bwMode="auto">
          <a:xfrm>
            <a:off x="628650" y="30163"/>
            <a:ext cx="5543550"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2800" b="1" dirty="0">
                <a:latin typeface="Meiryo UI" panose="020B0604030504040204" pitchFamily="50" charset="-128"/>
                <a:ea typeface="Meiryo UI" panose="020B0604030504040204" pitchFamily="50" charset="-128"/>
                <a:cs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ホワイトペーパー</a:t>
            </a:r>
            <a:r>
              <a:rPr lang="en-US" altLang="ja-JP" sz="28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動画掲載　概要</a:t>
            </a:r>
          </a:p>
        </p:txBody>
      </p:sp>
      <p:sp>
        <p:nvSpPr>
          <p:cNvPr id="5" name="テキスト ボックス 1">
            <a:extLst>
              <a:ext uri="{FF2B5EF4-FFF2-40B4-BE49-F238E27FC236}">
                <a16:creationId xmlns:a16="http://schemas.microsoft.com/office/drawing/2014/main" id="{668D934E-6368-469E-B51F-5E31C14B8C49}"/>
              </a:ext>
            </a:extLst>
          </p:cNvPr>
          <p:cNvSpPr txBox="1">
            <a:spLocks noChangeArrowheads="1"/>
          </p:cNvSpPr>
          <p:nvPr/>
        </p:nvSpPr>
        <p:spPr bwMode="auto">
          <a:xfrm>
            <a:off x="4859338" y="4308475"/>
            <a:ext cx="1335087" cy="431800"/>
          </a:xfrm>
          <a:prstGeom prst="rect">
            <a:avLst/>
          </a:prstGeom>
          <a:solidFill>
            <a:srgbClr val="FFFFFF">
              <a:alpha val="59999"/>
            </a:srgbClr>
          </a:solidFill>
          <a:ln w="9525">
            <a:noFill/>
            <a:miter lim="800000"/>
            <a:headEnd/>
            <a:tailEnd/>
          </a:ln>
        </p:spPr>
        <p:txBody>
          <a:bodyPr>
            <a:spAutoFit/>
          </a:bodyPr>
          <a:lstStyle/>
          <a:p>
            <a:pPr algn="ctr" fontAlgn="auto">
              <a:spcBef>
                <a:spcPts val="0"/>
              </a:spcBef>
              <a:spcAft>
                <a:spcPts val="0"/>
              </a:spcAft>
              <a:defRPr/>
            </a:pPr>
            <a:r>
              <a:rPr lang="ja-JP" altLang="en-US" sz="1050" b="1" dirty="0">
                <a:solidFill>
                  <a:schemeClr val="bg2">
                    <a:lumMod val="25000"/>
                  </a:schemeClr>
                </a:solidFill>
                <a:latin typeface="Meiryo UI" panose="020B0604030504040204" pitchFamily="50" charset="-128"/>
                <a:ea typeface="Meiryo UI" panose="020B0604030504040204" pitchFamily="50" charset="-128"/>
                <a:cs typeface="Meiryo UI" panose="020B0604030504040204" pitchFamily="50" charset="-128"/>
              </a:rPr>
              <a:t>ホワイトペーパー</a:t>
            </a:r>
            <a:br>
              <a:rPr lang="en-US" altLang="ja-JP" sz="1050" b="1" dirty="0">
                <a:solidFill>
                  <a:schemeClr val="bg2">
                    <a:lumMod val="25000"/>
                  </a:schemeClr>
                </a:solidFill>
                <a:latin typeface="Meiryo UI" panose="020B0604030504040204" pitchFamily="50" charset="-128"/>
                <a:ea typeface="Meiryo UI" panose="020B0604030504040204" pitchFamily="50" charset="-128"/>
                <a:cs typeface="Meiryo UI" panose="020B0604030504040204" pitchFamily="50" charset="-128"/>
              </a:rPr>
            </a:br>
            <a:r>
              <a:rPr lang="ja-JP" altLang="en-US" sz="1050" b="1" dirty="0">
                <a:solidFill>
                  <a:schemeClr val="bg2">
                    <a:lumMod val="25000"/>
                  </a:schemeClr>
                </a:solidFill>
                <a:latin typeface="Meiryo UI" panose="020B0604030504040204" pitchFamily="50" charset="-128"/>
                <a:ea typeface="Meiryo UI" panose="020B0604030504040204" pitchFamily="50" charset="-128"/>
                <a:cs typeface="Meiryo UI" panose="020B0604030504040204" pitchFamily="50" charset="-128"/>
              </a:rPr>
              <a:t>ダウンロード</a:t>
            </a:r>
          </a:p>
        </p:txBody>
      </p:sp>
      <p:sp>
        <p:nvSpPr>
          <p:cNvPr id="6" name="テキスト ボックス 1">
            <a:extLst>
              <a:ext uri="{FF2B5EF4-FFF2-40B4-BE49-F238E27FC236}">
                <a16:creationId xmlns:a16="http://schemas.microsoft.com/office/drawing/2014/main" id="{9E61E2D3-C1A5-4602-B77E-7265D9415086}"/>
              </a:ext>
            </a:extLst>
          </p:cNvPr>
          <p:cNvSpPr txBox="1">
            <a:spLocks noChangeArrowheads="1"/>
          </p:cNvSpPr>
          <p:nvPr/>
        </p:nvSpPr>
        <p:spPr bwMode="auto">
          <a:xfrm>
            <a:off x="6804025" y="4365625"/>
            <a:ext cx="1071563" cy="276225"/>
          </a:xfrm>
          <a:prstGeom prst="rect">
            <a:avLst/>
          </a:prstGeom>
          <a:solidFill>
            <a:schemeClr val="bg1">
              <a:alpha val="59999"/>
            </a:schemeClr>
          </a:solidFill>
          <a:ln w="9525">
            <a:noFill/>
            <a:miter lim="800000"/>
            <a:headEnd/>
            <a:tailEnd/>
          </a:ln>
        </p:spPr>
        <p:txBody>
          <a:bodyPr>
            <a:spAutoFit/>
          </a:bodyPr>
          <a:lstStyle/>
          <a:p>
            <a:pPr algn="ctr" fontAlgn="auto">
              <a:spcBef>
                <a:spcPts val="0"/>
              </a:spcBef>
              <a:spcAft>
                <a:spcPts val="0"/>
              </a:spcAft>
              <a:defRPr/>
            </a:pPr>
            <a:r>
              <a:rPr lang="ja-JP" altLang="en-US" sz="1200" b="1" dirty="0">
                <a:solidFill>
                  <a:schemeClr val="bg2">
                    <a:lumMod val="25000"/>
                  </a:schemeClr>
                </a:solidFill>
                <a:latin typeface="Meiryo UI" panose="020B0604030504040204" pitchFamily="50" charset="-128"/>
                <a:ea typeface="Meiryo UI" panose="020B0604030504040204" pitchFamily="50" charset="-128"/>
                <a:cs typeface="Meiryo UI" panose="020B0604030504040204" pitchFamily="50" charset="-128"/>
              </a:rPr>
              <a:t>動画視聴</a:t>
            </a:r>
          </a:p>
        </p:txBody>
      </p:sp>
      <p:pic>
        <p:nvPicPr>
          <p:cNvPr id="19461" name="図 2">
            <a:extLst>
              <a:ext uri="{FF2B5EF4-FFF2-40B4-BE49-F238E27FC236}">
                <a16:creationId xmlns:a16="http://schemas.microsoft.com/office/drawing/2014/main" id="{928E17C1-9B99-4399-BB41-16043867369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95875" y="4681538"/>
            <a:ext cx="700088"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4">
            <a:extLst>
              <a:ext uri="{FF2B5EF4-FFF2-40B4-BE49-F238E27FC236}">
                <a16:creationId xmlns:a16="http://schemas.microsoft.com/office/drawing/2014/main" id="{5E32F950-625A-436B-BD6A-0481952347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3717" t="16301" r="38463" b="72850"/>
          <a:stretch>
            <a:fillRect/>
          </a:stretch>
        </p:blipFill>
        <p:spPr bwMode="auto">
          <a:xfrm>
            <a:off x="6832600" y="4694238"/>
            <a:ext cx="928688" cy="642937"/>
          </a:xfrm>
          <a:prstGeom prst="rect">
            <a:avLst/>
          </a:prstGeom>
          <a:noFill/>
          <a:ln w="9525">
            <a:solidFill>
              <a:srgbClr val="808080"/>
            </a:solidFill>
            <a:miter lim="800000"/>
            <a:headEnd/>
            <a:tailEnd/>
          </a:ln>
          <a:extLst>
            <a:ext uri="{909E8E84-426E-40DD-AFC4-6F175D3DCCD1}">
              <a14:hiddenFill xmlns:a14="http://schemas.microsoft.com/office/drawing/2010/main">
                <a:solidFill>
                  <a:schemeClr val="accent1"/>
                </a:solidFill>
              </a14:hiddenFill>
            </a:ext>
          </a:extLst>
        </p:spPr>
      </p:pic>
      <p:sp>
        <p:nvSpPr>
          <p:cNvPr id="19463" name="Rectangle 42">
            <a:extLst>
              <a:ext uri="{FF2B5EF4-FFF2-40B4-BE49-F238E27FC236}">
                <a16:creationId xmlns:a16="http://schemas.microsoft.com/office/drawing/2014/main" id="{A489432D-A67B-4FA3-AD95-3CE6755FA235}"/>
              </a:ext>
            </a:extLst>
          </p:cNvPr>
          <p:cNvSpPr>
            <a:spLocks noChangeArrowheads="1"/>
          </p:cNvSpPr>
          <p:nvPr/>
        </p:nvSpPr>
        <p:spPr bwMode="auto">
          <a:xfrm>
            <a:off x="4608513" y="4260850"/>
            <a:ext cx="3762375" cy="1173163"/>
          </a:xfrm>
          <a:prstGeom prst="rect">
            <a:avLst/>
          </a:prstGeom>
          <a:noFill/>
          <a:ln w="28575">
            <a:solidFill>
              <a:srgbClr val="E50065"/>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a:extLst>
              <a:ext uri="{FF2B5EF4-FFF2-40B4-BE49-F238E27FC236}">
                <a16:creationId xmlns:a16="http://schemas.microsoft.com/office/drawing/2014/main" id="{7D7BBA11-0D64-4D2A-A4D0-65B9E2AB3F63}"/>
              </a:ext>
            </a:extLst>
          </p:cNvPr>
          <p:cNvSpPr txBox="1"/>
          <p:nvPr/>
        </p:nvSpPr>
        <p:spPr>
          <a:xfrm>
            <a:off x="3851920" y="980728"/>
            <a:ext cx="5148263" cy="1077218"/>
          </a:xfrm>
          <a:prstGeom prst="rect">
            <a:avLst/>
          </a:prstGeom>
          <a:noFill/>
        </p:spPr>
        <p:txBody>
          <a:bodyPr>
            <a:spAutoFit/>
          </a:bodyPr>
          <a:lstStyle/>
          <a:p>
            <a:pPr fontAlgn="auto">
              <a:spcBef>
                <a:spcPts val="0"/>
              </a:spcBef>
              <a:spcAft>
                <a:spcPts val="0"/>
              </a:spcAft>
              <a:defRPr/>
            </a:pPr>
            <a:r>
              <a:rPr lang="ja-JP" altLang="en-US" sz="1600" b="1" dirty="0">
                <a:solidFill>
                  <a:srgbClr val="E50065"/>
                </a:solidFill>
                <a:latin typeface="Meiryo UI" panose="020B0604030504040204" pitchFamily="50" charset="-128"/>
                <a:ea typeface="Meiryo UI" panose="020B0604030504040204" pitchFamily="50" charset="-128"/>
                <a:cs typeface="Meiryo UI" panose="020B0604030504040204" pitchFamily="50" charset="-128"/>
              </a:rPr>
              <a:t>日経</a:t>
            </a:r>
            <a:r>
              <a:rPr lang="en-US" altLang="ja-JP" sz="1600" b="1" dirty="0">
                <a:solidFill>
                  <a:srgbClr val="E50065"/>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err="1">
                <a:solidFill>
                  <a:srgbClr val="E50065"/>
                </a:solidFill>
                <a:latin typeface="Meiryo UI" panose="020B0604030504040204" pitchFamily="50" charset="-128"/>
                <a:ea typeface="Meiryo UI" panose="020B0604030504040204" pitchFamily="50" charset="-128"/>
                <a:cs typeface="Meiryo UI" panose="020B0604030504040204" pitchFamily="50" charset="-128"/>
              </a:rPr>
              <a:t>xTECH</a:t>
            </a:r>
            <a:r>
              <a:rPr lang="en-US" altLang="ja-JP" sz="1600" b="1" dirty="0">
                <a:solidFill>
                  <a:srgbClr val="E50065"/>
                </a:solidFill>
                <a:latin typeface="Meiryo UI" panose="020B0604030504040204" pitchFamily="50" charset="-128"/>
                <a:ea typeface="Meiryo UI" panose="020B0604030504040204" pitchFamily="50" charset="-128"/>
                <a:cs typeface="Meiryo UI" panose="020B0604030504040204" pitchFamily="50" charset="-128"/>
              </a:rPr>
              <a:t> Active</a:t>
            </a:r>
            <a:r>
              <a:rPr lang="ja-JP" altLang="en-US" sz="1600" b="1" dirty="0">
                <a:solidFill>
                  <a:srgbClr val="E50065"/>
                </a:solidFill>
                <a:latin typeface="Meiryo UI" panose="020B0604030504040204" pitchFamily="50" charset="-128"/>
                <a:ea typeface="Meiryo UI" panose="020B0604030504040204" pitchFamily="50" charset="-128"/>
                <a:cs typeface="Meiryo UI" panose="020B0604030504040204" pitchFamily="50" charset="-128"/>
              </a:rPr>
              <a:t>編集部が執筆</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した貴社のホワイトペーパー紹介記事でユーザーの興味を喚起しダウンロードへ誘導。</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レコメンドやメールマガジンなど最適な誘導枠で目標件数のリードを獲得する</a:t>
            </a:r>
            <a:r>
              <a:rPr lang="ja-JP" altLang="en-US" sz="1600" b="1" dirty="0">
                <a:solidFill>
                  <a:srgbClr val="E50065"/>
                </a:solidFill>
                <a:latin typeface="Meiryo UI" panose="020B0604030504040204" pitchFamily="50" charset="-128"/>
                <a:ea typeface="Meiryo UI" panose="020B0604030504040204" pitchFamily="50" charset="-128"/>
                <a:cs typeface="Meiryo UI" panose="020B0604030504040204" pitchFamily="50" charset="-128"/>
              </a:rPr>
              <a:t>件数保証型</a:t>
            </a:r>
            <a:r>
              <a:rPr lang="ja-JP" altLang="en-US"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メニューです。</a:t>
            </a:r>
            <a:endParaRPr lang="en-US" altLang="ja-JP" sz="16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465" name="テキスト ボックス 21">
            <a:extLst>
              <a:ext uri="{FF2B5EF4-FFF2-40B4-BE49-F238E27FC236}">
                <a16:creationId xmlns:a16="http://schemas.microsoft.com/office/drawing/2014/main" id="{5D9A0591-287A-46C4-AA70-464FCDF0A22E}"/>
              </a:ext>
            </a:extLst>
          </p:cNvPr>
          <p:cNvSpPr txBox="1">
            <a:spLocks noChangeArrowheads="1"/>
          </p:cNvSpPr>
          <p:nvPr/>
        </p:nvSpPr>
        <p:spPr bwMode="auto">
          <a:xfrm>
            <a:off x="3906838" y="2566094"/>
            <a:ext cx="1293944"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■メニュー内容</a:t>
            </a:r>
          </a:p>
        </p:txBody>
      </p:sp>
      <p:sp>
        <p:nvSpPr>
          <p:cNvPr id="19466" name="テキスト ボックス 29">
            <a:extLst>
              <a:ext uri="{FF2B5EF4-FFF2-40B4-BE49-F238E27FC236}">
                <a16:creationId xmlns:a16="http://schemas.microsoft.com/office/drawing/2014/main" id="{A9FDAEAA-9622-4959-A6CC-426C3594A1B1}"/>
              </a:ext>
            </a:extLst>
          </p:cNvPr>
          <p:cNvSpPr txBox="1">
            <a:spLocks noChangeArrowheads="1"/>
          </p:cNvSpPr>
          <p:nvPr/>
        </p:nvSpPr>
        <p:spPr bwMode="auto">
          <a:xfrm>
            <a:off x="4121150" y="2829619"/>
            <a:ext cx="4699322" cy="884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171450" indent="-171450" eaLnBrk="1" hangingPunct="1">
              <a:lnSpc>
                <a:spcPct val="150000"/>
              </a:lnSpc>
              <a:spcBef>
                <a:spcPct val="0"/>
              </a:spcBef>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ホワイトペーパー</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動画紹介ページ制作（</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400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文字）</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eaLnBrk="1" hangingPunct="1">
              <a:lnSpc>
                <a:spcPct val="150000"/>
              </a:lnSpc>
              <a:spcBef>
                <a:spcPct val="0"/>
              </a:spcBef>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ホワイトペーパー</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PDF</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10MB</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以内）動画（</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500MB</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以内）の掲載</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eaLnBrk="1" hangingPunct="1">
              <a:lnSpc>
                <a:spcPct val="150000"/>
              </a:lnSpc>
              <a:spcBef>
                <a:spcPct val="0"/>
              </a:spcBef>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設定した条件・件数のリードを提供</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9469" name="Picture 24">
            <a:extLst>
              <a:ext uri="{FF2B5EF4-FFF2-40B4-BE49-F238E27FC236}">
                <a16:creationId xmlns:a16="http://schemas.microsoft.com/office/drawing/2014/main" id="{BEE379B3-79EF-4EC2-AD46-EFE69EDF56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650" y="820738"/>
            <a:ext cx="3328988" cy="376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470" name="Rectangle 42">
            <a:extLst>
              <a:ext uri="{FF2B5EF4-FFF2-40B4-BE49-F238E27FC236}">
                <a16:creationId xmlns:a16="http://schemas.microsoft.com/office/drawing/2014/main" id="{9CCD5733-94DC-4D48-B96C-190BFDE195A6}"/>
              </a:ext>
            </a:extLst>
          </p:cNvPr>
          <p:cNvSpPr>
            <a:spLocks noChangeArrowheads="1"/>
          </p:cNvSpPr>
          <p:nvPr/>
        </p:nvSpPr>
        <p:spPr bwMode="auto">
          <a:xfrm>
            <a:off x="120650" y="1635125"/>
            <a:ext cx="2311400" cy="2009775"/>
          </a:xfrm>
          <a:prstGeom prst="rect">
            <a:avLst/>
          </a:prstGeom>
          <a:noFill/>
          <a:ln w="28575">
            <a:solidFill>
              <a:srgbClr val="E50065"/>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a:extLst>
              <a:ext uri="{FF2B5EF4-FFF2-40B4-BE49-F238E27FC236}">
                <a16:creationId xmlns:a16="http://schemas.microsoft.com/office/drawing/2014/main" id="{63F2E6AF-3BE0-4942-8B67-B4CE0480C40E}"/>
              </a:ext>
            </a:extLst>
          </p:cNvPr>
          <p:cNvSpPr txBox="1"/>
          <p:nvPr/>
        </p:nvSpPr>
        <p:spPr>
          <a:xfrm>
            <a:off x="522288" y="2655888"/>
            <a:ext cx="1498600" cy="646112"/>
          </a:xfrm>
          <a:prstGeom prst="rect">
            <a:avLst/>
          </a:prstGeom>
          <a:noFill/>
        </p:spPr>
        <p:txBody>
          <a:bodyPr>
            <a:spAutoFit/>
          </a:bodyPr>
          <a:lstStyle/>
          <a:p>
            <a:pPr algn="ctr" fontAlgn="auto">
              <a:spcBef>
                <a:spcPts val="0"/>
              </a:spcBef>
              <a:spcAft>
                <a:spcPts val="0"/>
              </a:spcAft>
              <a:defRPr/>
            </a:pPr>
            <a:r>
              <a:rPr lang="ja-JP" altLang="en-US" b="1" dirty="0">
                <a:solidFill>
                  <a:schemeClr val="tx1">
                    <a:lumMod val="95000"/>
                    <a:lumOff val="5000"/>
                  </a:schemeClr>
                </a:solidFill>
                <a:effectLst>
                  <a:glow rad="406400">
                    <a:schemeClr val="bg1"/>
                  </a:glow>
                </a:effectLst>
                <a:latin typeface="Meiryo UI" panose="020B0604030504040204" pitchFamily="50" charset="-128"/>
                <a:ea typeface="Meiryo UI" panose="020B0604030504040204" pitchFamily="50" charset="-128"/>
                <a:cs typeface="Meiryo UI" panose="020B0604030504040204" pitchFamily="50" charset="-128"/>
              </a:rPr>
              <a:t>編集部執筆</a:t>
            </a:r>
            <a:endParaRPr lang="en-US" altLang="ja-JP" b="1" dirty="0">
              <a:solidFill>
                <a:schemeClr val="tx1">
                  <a:lumMod val="95000"/>
                  <a:lumOff val="5000"/>
                </a:schemeClr>
              </a:solidFill>
              <a:effectLst>
                <a:glow rad="406400">
                  <a:schemeClr val="bg1"/>
                </a:glow>
              </a:effectLst>
              <a:latin typeface="Meiryo UI" panose="020B0604030504040204" pitchFamily="50" charset="-128"/>
              <a:ea typeface="Meiryo UI" panose="020B0604030504040204" pitchFamily="50" charset="-128"/>
              <a:cs typeface="Meiryo UI" panose="020B0604030504040204" pitchFamily="50" charset="-128"/>
            </a:endParaRPr>
          </a:p>
          <a:p>
            <a:pPr algn="ctr" fontAlgn="auto">
              <a:spcBef>
                <a:spcPts val="0"/>
              </a:spcBef>
              <a:spcAft>
                <a:spcPts val="0"/>
              </a:spcAft>
              <a:defRPr/>
            </a:pPr>
            <a:r>
              <a:rPr lang="ja-JP" altLang="en-US" b="1" dirty="0">
                <a:solidFill>
                  <a:schemeClr val="tx1">
                    <a:lumMod val="95000"/>
                    <a:lumOff val="5000"/>
                  </a:schemeClr>
                </a:solidFill>
                <a:effectLst>
                  <a:glow rad="406400">
                    <a:schemeClr val="bg1"/>
                  </a:glow>
                </a:effectLst>
                <a:latin typeface="Meiryo UI" panose="020B0604030504040204" pitchFamily="50" charset="-128"/>
                <a:ea typeface="Meiryo UI" panose="020B0604030504040204" pitchFamily="50" charset="-128"/>
                <a:cs typeface="Meiryo UI" panose="020B0604030504040204" pitchFamily="50" charset="-128"/>
              </a:rPr>
              <a:t>紹介記事</a:t>
            </a:r>
          </a:p>
        </p:txBody>
      </p:sp>
      <p:sp>
        <p:nvSpPr>
          <p:cNvPr id="18" name="テキスト ボックス 17">
            <a:extLst>
              <a:ext uri="{FF2B5EF4-FFF2-40B4-BE49-F238E27FC236}">
                <a16:creationId xmlns:a16="http://schemas.microsoft.com/office/drawing/2014/main" id="{84BC2DEA-E25E-469B-A2DB-73BA5E1D2E0F}"/>
              </a:ext>
            </a:extLst>
          </p:cNvPr>
          <p:cNvSpPr txBox="1"/>
          <p:nvPr/>
        </p:nvSpPr>
        <p:spPr>
          <a:xfrm>
            <a:off x="80963" y="3743325"/>
            <a:ext cx="2259012" cy="2743200"/>
          </a:xfrm>
          <a:prstGeom prst="rect">
            <a:avLst/>
          </a:prstGeom>
          <a:solidFill>
            <a:srgbClr val="FFFFFF">
              <a:alpha val="69804"/>
            </a:srgbClr>
          </a:solidFill>
          <a:ln w="28575">
            <a:solidFill>
              <a:srgbClr val="E50065"/>
            </a:solidFill>
          </a:ln>
        </p:spPr>
        <p:txBody>
          <a:bodyPr tIns="144000" anchor="ctr"/>
          <a:lstStyle/>
          <a:p>
            <a:pPr algn="ctr" fontAlgn="auto">
              <a:spcBef>
                <a:spcPts val="0"/>
              </a:spcBef>
              <a:spcAft>
                <a:spcPts val="0"/>
              </a:spcAft>
              <a:defRPr/>
            </a:pPr>
            <a:r>
              <a:rPr lang="ja-JP" altLang="en-US" sz="14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アンケート入力</a:t>
            </a:r>
          </a:p>
        </p:txBody>
      </p:sp>
      <p:sp>
        <p:nvSpPr>
          <p:cNvPr id="19" name="下矢印 21">
            <a:extLst>
              <a:ext uri="{FF2B5EF4-FFF2-40B4-BE49-F238E27FC236}">
                <a16:creationId xmlns:a16="http://schemas.microsoft.com/office/drawing/2014/main" id="{6A4BD574-A9BE-445B-8957-FD0178FF6021}"/>
              </a:ext>
            </a:extLst>
          </p:cNvPr>
          <p:cNvSpPr/>
          <p:nvPr/>
        </p:nvSpPr>
        <p:spPr>
          <a:xfrm>
            <a:off x="1325563" y="3638550"/>
            <a:ext cx="595312" cy="323850"/>
          </a:xfrm>
          <a:prstGeom prst="downArrow">
            <a:avLst/>
          </a:prstGeom>
          <a:solidFill>
            <a:srgbClr val="E500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3" name="直線コネクタ 22">
            <a:extLst>
              <a:ext uri="{FF2B5EF4-FFF2-40B4-BE49-F238E27FC236}">
                <a16:creationId xmlns:a16="http://schemas.microsoft.com/office/drawing/2014/main" id="{5DF3B701-6AEB-4CA5-A6D5-7219DFF88ABE}"/>
              </a:ext>
            </a:extLst>
          </p:cNvPr>
          <p:cNvCxnSpPr/>
          <p:nvPr/>
        </p:nvCxnSpPr>
        <p:spPr>
          <a:xfrm>
            <a:off x="3995738" y="3789040"/>
            <a:ext cx="4375150" cy="0"/>
          </a:xfrm>
          <a:prstGeom prst="line">
            <a:avLst/>
          </a:prstGeom>
          <a:ln w="34925" cmpd="dbl">
            <a:solidFill>
              <a:srgbClr val="E50065"/>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A37668A3-52C8-455D-B45B-BF77F207CDD2}"/>
              </a:ext>
            </a:extLst>
          </p:cNvPr>
          <p:cNvCxnSpPr/>
          <p:nvPr/>
        </p:nvCxnSpPr>
        <p:spPr>
          <a:xfrm>
            <a:off x="5546725" y="2735957"/>
            <a:ext cx="2824163" cy="0"/>
          </a:xfrm>
          <a:prstGeom prst="line">
            <a:avLst/>
          </a:prstGeom>
          <a:ln w="34925" cmpd="dbl">
            <a:solidFill>
              <a:srgbClr val="E50065"/>
            </a:solidFill>
          </a:ln>
        </p:spPr>
        <p:style>
          <a:lnRef idx="1">
            <a:schemeClr val="accent1"/>
          </a:lnRef>
          <a:fillRef idx="0">
            <a:schemeClr val="accent1"/>
          </a:fillRef>
          <a:effectRef idx="0">
            <a:schemeClr val="accent1"/>
          </a:effectRef>
          <a:fontRef idx="minor">
            <a:schemeClr val="tx1"/>
          </a:fontRef>
        </p:style>
      </p:cxnSp>
      <p:sp>
        <p:nvSpPr>
          <p:cNvPr id="19479" name="Text Box 40">
            <a:extLst>
              <a:ext uri="{FF2B5EF4-FFF2-40B4-BE49-F238E27FC236}">
                <a16:creationId xmlns:a16="http://schemas.microsoft.com/office/drawing/2014/main" id="{C4B05E3F-79ED-4687-9C37-081BE690000E}"/>
              </a:ext>
            </a:extLst>
          </p:cNvPr>
          <p:cNvSpPr txBox="1">
            <a:spLocks noChangeArrowheads="1"/>
          </p:cNvSpPr>
          <p:nvPr/>
        </p:nvSpPr>
        <p:spPr bwMode="auto">
          <a:xfrm>
            <a:off x="2432050" y="5435600"/>
            <a:ext cx="65833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注意事項</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br>
              <a:rPr lang="en-US" altLang="ja-JP" sz="900" dirty="0">
                <a:latin typeface="Meiryo UI" panose="020B0604030504040204" pitchFamily="50" charset="-128"/>
                <a:ea typeface="Meiryo UI" panose="020B0604030504040204" pitchFamily="50" charset="-128"/>
                <a:cs typeface="Meiryo UI" panose="020B0604030504040204" pitchFamily="50" charset="-128"/>
              </a:rPr>
            </a:b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ホワイトペーパーは、特定の技術や製品・サービスの活用方法、解説、旧製品や競合と性能比較した情報、導入事例、調査レポート</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市場分析、統計資料などを代表的なものとします。講演資料もこの範疇に含みます。なお</a:t>
            </a:r>
            <a:r>
              <a:rPr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チラシ</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（キャンペーン紹介など）や、</a:t>
            </a:r>
            <a:r>
              <a:rPr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カタログ資料</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の掲載はお受けできかねます。</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掲載する</a:t>
            </a:r>
            <a:r>
              <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PDF</a:t>
            </a:r>
            <a:r>
              <a:rPr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の容量は</a:t>
            </a:r>
            <a:r>
              <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10MB</a:t>
            </a:r>
            <a:r>
              <a:rPr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以内、動画データは容量</a:t>
            </a:r>
            <a:r>
              <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500MB</a:t>
            </a:r>
            <a:r>
              <a:rPr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以内となります</a:t>
            </a:r>
            <a:endPar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（ファイル形：</a:t>
            </a:r>
            <a:r>
              <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WMV/AVI/MPG/MOV/M4V/3GP/3G2/FLV/MP4</a:t>
            </a:r>
            <a:r>
              <a:rPr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掲載する</a:t>
            </a:r>
            <a:r>
              <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PDF</a:t>
            </a:r>
            <a:r>
              <a:rPr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からの個人情報取得サイトへの直接のリンクはご遠慮いただいております。</a:t>
            </a:r>
            <a:endPar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※PDF</a:t>
            </a:r>
            <a:r>
              <a:rPr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からの外部リンクにつきましては、弊社で責任を負いかねますので、十分ご注意ください。</a:t>
            </a:r>
          </a:p>
        </p:txBody>
      </p:sp>
      <p:sp>
        <p:nvSpPr>
          <p:cNvPr id="3" name="正方形/長方形 2">
            <a:extLst>
              <a:ext uri="{FF2B5EF4-FFF2-40B4-BE49-F238E27FC236}">
                <a16:creationId xmlns:a16="http://schemas.microsoft.com/office/drawing/2014/main" id="{A2EB0733-E2B1-48EE-A43D-1771B2954841}"/>
              </a:ext>
            </a:extLst>
          </p:cNvPr>
          <p:cNvSpPr/>
          <p:nvPr/>
        </p:nvSpPr>
        <p:spPr>
          <a:xfrm>
            <a:off x="120650" y="806450"/>
            <a:ext cx="3443288" cy="769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pic>
        <p:nvPicPr>
          <p:cNvPr id="19481" name="図 25">
            <a:extLst>
              <a:ext uri="{FF2B5EF4-FFF2-40B4-BE49-F238E27FC236}">
                <a16:creationId xmlns:a16="http://schemas.microsoft.com/office/drawing/2014/main" id="{CDCB4F35-B633-4F81-949A-67981686B4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650" y="976313"/>
            <a:ext cx="3328988"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82" name="スライド番号プレースホルダー 1">
            <a:extLst>
              <a:ext uri="{FF2B5EF4-FFF2-40B4-BE49-F238E27FC236}">
                <a16:creationId xmlns:a16="http://schemas.microsoft.com/office/drawing/2014/main" id="{632E7F8F-D83D-446B-A9DB-45DFE7AAF07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29F76896-68A0-4435-BB5B-A21CB6476A8C}" type="slidenum">
              <a:rPr lang="ja-JP" altLang="en-US"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pPr/>
              <a:t>4</a:t>
            </a:fld>
            <a:endParaRPr lang="ja-JP" altLang="en-US">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矢印: 右 3">
            <a:extLst>
              <a:ext uri="{FF2B5EF4-FFF2-40B4-BE49-F238E27FC236}">
                <a16:creationId xmlns:a16="http://schemas.microsoft.com/office/drawing/2014/main" id="{C00B32DF-F12E-428D-B8F8-73C654009663}"/>
              </a:ext>
            </a:extLst>
          </p:cNvPr>
          <p:cNvSpPr/>
          <p:nvPr/>
        </p:nvSpPr>
        <p:spPr>
          <a:xfrm>
            <a:off x="2483644" y="4481240"/>
            <a:ext cx="2054225" cy="806450"/>
          </a:xfrm>
          <a:prstGeom prst="rightArrow">
            <a:avLst/>
          </a:prstGeom>
          <a:solidFill>
            <a:srgbClr val="E50065"/>
          </a:solidFill>
          <a:ln>
            <a:solidFill>
              <a:srgbClr val="E500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eiryo UI" panose="020B0604030504040204" pitchFamily="50" charset="-128"/>
                <a:ea typeface="Meiryo UI" panose="020B0604030504040204" pitchFamily="50" charset="-128"/>
                <a:cs typeface="Meiryo UI" panose="020B0604030504040204" pitchFamily="50" charset="-128"/>
              </a:rPr>
              <a:t>リード獲得</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タイトル 1">
            <a:extLst>
              <a:ext uri="{FF2B5EF4-FFF2-40B4-BE49-F238E27FC236}">
                <a16:creationId xmlns:a16="http://schemas.microsoft.com/office/drawing/2014/main" id="{53040059-726D-4B0A-B069-F55AA4D5A54F}"/>
              </a:ext>
            </a:extLst>
          </p:cNvPr>
          <p:cNvSpPr txBox="1">
            <a:spLocks/>
          </p:cNvSpPr>
          <p:nvPr/>
        </p:nvSpPr>
        <p:spPr bwMode="auto">
          <a:xfrm>
            <a:off x="628650" y="30163"/>
            <a:ext cx="5543550"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Meiryo UI" panose="020B0604030504040204" pitchFamily="50" charset="-128"/>
                <a:ea typeface="Meiryo UI" panose="020B0604030504040204" pitchFamily="50" charset="-128"/>
                <a:cs typeface="Meiryo UI" panose="020B0604030504040204" pitchFamily="50" charset="-128"/>
              </a:rPr>
              <a:t>1.</a:t>
            </a:r>
            <a:r>
              <a:rPr lang="ja-JP" altLang="en-US" sz="1800" b="1">
                <a:latin typeface="Meiryo UI" panose="020B0604030504040204" pitchFamily="50" charset="-128"/>
                <a:ea typeface="Meiryo UI" panose="020B0604030504040204" pitchFamily="50" charset="-128"/>
                <a:cs typeface="Meiryo UI" panose="020B0604030504040204" pitchFamily="50" charset="-128"/>
              </a:rPr>
              <a:t>ホワイトペーパー</a:t>
            </a:r>
            <a:r>
              <a:rPr lang="en-US" altLang="ja-JP" sz="1800" b="1">
                <a:latin typeface="Meiryo UI" panose="020B0604030504040204" pitchFamily="50" charset="-128"/>
                <a:ea typeface="Meiryo UI" panose="020B0604030504040204" pitchFamily="50" charset="-128"/>
                <a:cs typeface="Meiryo UI" panose="020B0604030504040204" pitchFamily="50" charset="-128"/>
              </a:rPr>
              <a:t>/</a:t>
            </a:r>
            <a:r>
              <a:rPr lang="ja-JP" altLang="en-US" sz="1800" b="1">
                <a:latin typeface="Meiryo UI" panose="020B0604030504040204" pitchFamily="50" charset="-128"/>
                <a:ea typeface="Meiryo UI" panose="020B0604030504040204" pitchFamily="50" charset="-128"/>
                <a:cs typeface="Meiryo UI" panose="020B0604030504040204" pitchFamily="50" charset="-128"/>
              </a:rPr>
              <a:t>動画掲載　　　</a:t>
            </a:r>
            <a:r>
              <a:rPr lang="ja-JP" altLang="en-US" sz="2800" b="1">
                <a:latin typeface="Meiryo UI" panose="020B0604030504040204" pitchFamily="50" charset="-128"/>
                <a:ea typeface="Meiryo UI" panose="020B0604030504040204" pitchFamily="50" charset="-128"/>
                <a:cs typeface="Meiryo UI" panose="020B0604030504040204" pitchFamily="50" charset="-128"/>
              </a:rPr>
              <a:t>ベーシック</a:t>
            </a: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a:extLst>
              <a:ext uri="{FF2B5EF4-FFF2-40B4-BE49-F238E27FC236}">
                <a16:creationId xmlns:a16="http://schemas.microsoft.com/office/drawing/2014/main" id="{B55D7443-3149-46EB-B160-7A5A73AB1CD9}"/>
              </a:ext>
            </a:extLst>
          </p:cNvPr>
          <p:cNvSpPr txBox="1"/>
          <p:nvPr/>
        </p:nvSpPr>
        <p:spPr>
          <a:xfrm>
            <a:off x="373063" y="903288"/>
            <a:ext cx="7543800" cy="307975"/>
          </a:xfrm>
          <a:prstGeom prst="rect">
            <a:avLst/>
          </a:prstGeom>
          <a:noFill/>
        </p:spPr>
        <p:txBody>
          <a:bodyPr>
            <a:spAutoFit/>
          </a:bodyPr>
          <a:lstStyle/>
          <a:p>
            <a:pPr fontAlgn="auto">
              <a:spcBef>
                <a:spcPts val="0"/>
              </a:spcBef>
              <a:spcAft>
                <a:spcPts val="0"/>
              </a:spcAft>
              <a:defRPr/>
            </a:pPr>
            <a:r>
              <a:rPr lang="ja-JP" altLang="en-US" sz="1400" b="1" dirty="0">
                <a:solidFill>
                  <a:srgbClr val="E50065"/>
                </a:solidFill>
                <a:latin typeface="Meiryo UI" panose="020B0604030504040204" pitchFamily="50" charset="-128"/>
                <a:ea typeface="Meiryo UI" panose="020B0604030504040204" pitchFamily="50" charset="-128"/>
                <a:cs typeface="Meiryo UI" panose="020B0604030504040204" pitchFamily="50" charset="-128"/>
              </a:rPr>
              <a:t>記事レコメンドによる誘導</a:t>
            </a:r>
            <a:r>
              <a:rPr lang="ja-JP" altLang="en-US" sz="14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で、能動的に記事にアクセスした読者をリードとして獲得</a:t>
            </a:r>
            <a:endParaRPr lang="en-US" altLang="ja-JP" sz="1400" b="1"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486" name="テキスト ボックス 34">
            <a:extLst>
              <a:ext uri="{FF2B5EF4-FFF2-40B4-BE49-F238E27FC236}">
                <a16:creationId xmlns:a16="http://schemas.microsoft.com/office/drawing/2014/main" id="{6173D32F-A099-4642-AA85-7A7B17A8D4AA}"/>
              </a:ext>
            </a:extLst>
          </p:cNvPr>
          <p:cNvSpPr txBox="1">
            <a:spLocks noChangeArrowheads="1"/>
          </p:cNvSpPr>
          <p:nvPr/>
        </p:nvSpPr>
        <p:spPr bwMode="auto">
          <a:xfrm>
            <a:off x="611560" y="4172472"/>
            <a:ext cx="41084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掲載開始日：毎週水曜日</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申込から掲載まで</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営業日（詳細はスケジュールご参照ください）</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ホワイトペーパー</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動画紹介の記事は編集部が執筆します。　　</a:t>
            </a:r>
            <a:br>
              <a:rPr lang="en-US" altLang="ja-JP" sz="1000" dirty="0">
                <a:latin typeface="Meiryo UI" panose="020B0604030504040204" pitchFamily="50" charset="-128"/>
                <a:ea typeface="Meiryo UI" panose="020B0604030504040204" pitchFamily="50" charset="-128"/>
                <a:cs typeface="Meiryo UI" panose="020B0604030504040204" pitchFamily="50" charset="-128"/>
              </a:rPr>
            </a:b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事前の原稿確認はございませんのでご了承ください。</a:t>
            </a:r>
            <a:endParaRPr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1" name="グループ化 10">
            <a:extLst>
              <a:ext uri="{FF2B5EF4-FFF2-40B4-BE49-F238E27FC236}">
                <a16:creationId xmlns:a16="http://schemas.microsoft.com/office/drawing/2014/main" id="{C4165E40-C134-4AF7-802B-F8BC30237A48}"/>
              </a:ext>
            </a:extLst>
          </p:cNvPr>
          <p:cNvGrpSpPr/>
          <p:nvPr/>
        </p:nvGrpSpPr>
        <p:grpSpPr>
          <a:xfrm>
            <a:off x="548418" y="1682750"/>
            <a:ext cx="2583422" cy="882154"/>
            <a:chOff x="404253" y="1682750"/>
            <a:chExt cx="2583422" cy="882154"/>
          </a:xfrm>
        </p:grpSpPr>
        <p:sp>
          <p:nvSpPr>
            <p:cNvPr id="20484" name="テキスト ボックス 21">
              <a:extLst>
                <a:ext uri="{FF2B5EF4-FFF2-40B4-BE49-F238E27FC236}">
                  <a16:creationId xmlns:a16="http://schemas.microsoft.com/office/drawing/2014/main" id="{BBEE6A61-5703-4315-A012-7BD1AC4CE2AA}"/>
                </a:ext>
              </a:extLst>
            </p:cNvPr>
            <p:cNvSpPr txBox="1">
              <a:spLocks noChangeArrowheads="1"/>
            </p:cNvSpPr>
            <p:nvPr/>
          </p:nvSpPr>
          <p:spPr bwMode="auto">
            <a:xfrm>
              <a:off x="404253" y="1682750"/>
              <a:ext cx="1143262"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■リード単価</a:t>
              </a:r>
            </a:p>
          </p:txBody>
        </p:sp>
        <p:sp>
          <p:nvSpPr>
            <p:cNvPr id="20485" name="テキスト ボックス 31">
              <a:extLst>
                <a:ext uri="{FF2B5EF4-FFF2-40B4-BE49-F238E27FC236}">
                  <a16:creationId xmlns:a16="http://schemas.microsoft.com/office/drawing/2014/main" id="{7237BD21-8FAE-4062-82AE-5300EE24A278}"/>
                </a:ext>
              </a:extLst>
            </p:cNvPr>
            <p:cNvSpPr txBox="1">
              <a:spLocks noChangeArrowheads="1"/>
            </p:cNvSpPr>
            <p:nvPr/>
          </p:nvSpPr>
          <p:spPr bwMode="auto">
            <a:xfrm>
              <a:off x="1041400" y="2024063"/>
              <a:ext cx="1946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5,000</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円</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（税別）</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a:extLst>
                <a:ext uri="{FF2B5EF4-FFF2-40B4-BE49-F238E27FC236}">
                  <a16:creationId xmlns:a16="http://schemas.microsoft.com/office/drawing/2014/main" id="{ACF11323-35FD-49DB-A760-04575BF7ACF3}"/>
                </a:ext>
              </a:extLst>
            </p:cNvPr>
            <p:cNvGrpSpPr/>
            <p:nvPr/>
          </p:nvGrpSpPr>
          <p:grpSpPr>
            <a:xfrm>
              <a:off x="484188" y="1836639"/>
              <a:ext cx="2503487" cy="728265"/>
              <a:chOff x="484188" y="1836639"/>
              <a:chExt cx="2503487" cy="728265"/>
            </a:xfrm>
          </p:grpSpPr>
          <p:cxnSp>
            <p:nvCxnSpPr>
              <p:cNvPr id="9" name="直線コネクタ 8">
                <a:extLst>
                  <a:ext uri="{FF2B5EF4-FFF2-40B4-BE49-F238E27FC236}">
                    <a16:creationId xmlns:a16="http://schemas.microsoft.com/office/drawing/2014/main" id="{B15E4576-8220-4D13-9113-B195EF0A731E}"/>
                  </a:ext>
                </a:extLst>
              </p:cNvPr>
              <p:cNvCxnSpPr/>
              <p:nvPr/>
            </p:nvCxnSpPr>
            <p:spPr>
              <a:xfrm>
                <a:off x="484188" y="2564904"/>
                <a:ext cx="2503487" cy="0"/>
              </a:xfrm>
              <a:prstGeom prst="line">
                <a:avLst/>
              </a:prstGeom>
              <a:ln w="34925" cmpd="dbl">
                <a:solidFill>
                  <a:srgbClr val="E50065"/>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96C1F446-A78B-496C-8D72-3047761FDE59}"/>
                  </a:ext>
                </a:extLst>
              </p:cNvPr>
              <p:cNvCxnSpPr>
                <a:cxnSpLocks/>
                <a:stCxn id="20484" idx="3"/>
              </p:cNvCxnSpPr>
              <p:nvPr/>
            </p:nvCxnSpPr>
            <p:spPr>
              <a:xfrm>
                <a:off x="1547515" y="1836639"/>
                <a:ext cx="1440160" cy="99"/>
              </a:xfrm>
              <a:prstGeom prst="line">
                <a:avLst/>
              </a:prstGeom>
              <a:ln w="34925" cmpd="dbl">
                <a:solidFill>
                  <a:srgbClr val="E50065"/>
                </a:solidFill>
              </a:ln>
            </p:spPr>
            <p:style>
              <a:lnRef idx="1">
                <a:schemeClr val="accent1"/>
              </a:lnRef>
              <a:fillRef idx="0">
                <a:schemeClr val="accent1"/>
              </a:fillRef>
              <a:effectRef idx="0">
                <a:schemeClr val="accent1"/>
              </a:effectRef>
              <a:fontRef idx="minor">
                <a:schemeClr val="tx1"/>
              </a:fontRef>
            </p:style>
          </p:cxnSp>
        </p:grpSp>
      </p:grpSp>
      <p:sp>
        <p:nvSpPr>
          <p:cNvPr id="20489" name="Text Box 40">
            <a:extLst>
              <a:ext uri="{FF2B5EF4-FFF2-40B4-BE49-F238E27FC236}">
                <a16:creationId xmlns:a16="http://schemas.microsoft.com/office/drawing/2014/main" id="{48C3E8B1-A843-496E-96DB-C8900A6A9CCF}"/>
              </a:ext>
            </a:extLst>
          </p:cNvPr>
          <p:cNvSpPr txBox="1">
            <a:spLocks noChangeArrowheads="1"/>
          </p:cNvSpPr>
          <p:nvPr/>
        </p:nvSpPr>
        <p:spPr bwMode="auto">
          <a:xfrm>
            <a:off x="628353" y="5497098"/>
            <a:ext cx="6583362"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注意事項</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br>
              <a:rPr lang="en-US" altLang="ja-JP" sz="900" dirty="0">
                <a:latin typeface="Meiryo UI" panose="020B0604030504040204" pitchFamily="50" charset="-128"/>
                <a:ea typeface="Meiryo UI" panose="020B0604030504040204" pitchFamily="50" charset="-128"/>
                <a:cs typeface="Meiryo UI" panose="020B0604030504040204" pitchFamily="50" charset="-128"/>
              </a:rPr>
            </a:b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ホワイトペーパーは、特定の技術や製品・サービスの活用方法、解説、旧製品や競合と性能比較した情報、導入事例、調査レポート</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市場分析、統計資料などを代表的なものとします。講演資料もこの範疇に含みます。なお</a:t>
            </a:r>
            <a:r>
              <a:rPr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チラシ</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（キャンペーン紹介など）や、</a:t>
            </a:r>
            <a:r>
              <a:rPr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カタログ資料</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の掲載はお受けできかねます。</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掲載する</a:t>
            </a:r>
            <a:r>
              <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PDF</a:t>
            </a:r>
            <a:r>
              <a:rPr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の容量は</a:t>
            </a:r>
            <a:r>
              <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10MB</a:t>
            </a:r>
            <a:r>
              <a:rPr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以内、動画データは容量</a:t>
            </a:r>
            <a:r>
              <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500MB</a:t>
            </a:r>
            <a:r>
              <a:rPr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以内となります</a:t>
            </a:r>
            <a:endPar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（ファイル形：</a:t>
            </a:r>
            <a:r>
              <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WMV/AVI/MPG/MOV/M4V/3GP/3G2/FLV/MP4</a:t>
            </a:r>
            <a:r>
              <a:rPr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入稿いただいた</a:t>
            </a:r>
            <a:r>
              <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PDF</a:t>
            </a:r>
            <a:r>
              <a:rPr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のプロパティ（概要）につきまして、読者へ公開するにあたりこちらで変更させていただく場合がございます。</a:t>
            </a:r>
          </a:p>
        </p:txBody>
      </p:sp>
      <p:grpSp>
        <p:nvGrpSpPr>
          <p:cNvPr id="12" name="グループ化 11">
            <a:extLst>
              <a:ext uri="{FF2B5EF4-FFF2-40B4-BE49-F238E27FC236}">
                <a16:creationId xmlns:a16="http://schemas.microsoft.com/office/drawing/2014/main" id="{9B7B645E-92BF-48AF-B093-9E6CF3E5A23A}"/>
              </a:ext>
            </a:extLst>
          </p:cNvPr>
          <p:cNvGrpSpPr/>
          <p:nvPr/>
        </p:nvGrpSpPr>
        <p:grpSpPr>
          <a:xfrm>
            <a:off x="555328" y="2924944"/>
            <a:ext cx="2576512" cy="881062"/>
            <a:chOff x="484188" y="2763838"/>
            <a:chExt cx="2576512" cy="881062"/>
          </a:xfrm>
        </p:grpSpPr>
        <p:sp>
          <p:nvSpPr>
            <p:cNvPr id="20490" name="テキスト ボックス 21">
              <a:extLst>
                <a:ext uri="{FF2B5EF4-FFF2-40B4-BE49-F238E27FC236}">
                  <a16:creationId xmlns:a16="http://schemas.microsoft.com/office/drawing/2014/main" id="{5E426218-D9C5-4792-A417-5E5EAB43B0EE}"/>
                </a:ext>
              </a:extLst>
            </p:cNvPr>
            <p:cNvSpPr txBox="1">
              <a:spLocks noChangeArrowheads="1"/>
            </p:cNvSpPr>
            <p:nvPr/>
          </p:nvSpPr>
          <p:spPr bwMode="auto">
            <a:xfrm>
              <a:off x="484188" y="2763838"/>
              <a:ext cx="1500732"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■ミニマムチャージ</a:t>
              </a:r>
            </a:p>
          </p:txBody>
        </p:sp>
        <p:grpSp>
          <p:nvGrpSpPr>
            <p:cNvPr id="2" name="グループ化 1">
              <a:extLst>
                <a:ext uri="{FF2B5EF4-FFF2-40B4-BE49-F238E27FC236}">
                  <a16:creationId xmlns:a16="http://schemas.microsoft.com/office/drawing/2014/main" id="{D868CBF1-4D66-4359-8A4E-E3F8EE5488CF}"/>
                </a:ext>
              </a:extLst>
            </p:cNvPr>
            <p:cNvGrpSpPr/>
            <p:nvPr/>
          </p:nvGrpSpPr>
          <p:grpSpPr>
            <a:xfrm>
              <a:off x="573088" y="2917727"/>
              <a:ext cx="2487612" cy="727173"/>
              <a:chOff x="573088" y="2917727"/>
              <a:chExt cx="2487612" cy="727173"/>
            </a:xfrm>
          </p:grpSpPr>
          <p:cxnSp>
            <p:nvCxnSpPr>
              <p:cNvPr id="13" name="直線コネクタ 12">
                <a:extLst>
                  <a:ext uri="{FF2B5EF4-FFF2-40B4-BE49-F238E27FC236}">
                    <a16:creationId xmlns:a16="http://schemas.microsoft.com/office/drawing/2014/main" id="{7F0E1014-B2DB-468A-8AC9-B06885165341}"/>
                  </a:ext>
                </a:extLst>
              </p:cNvPr>
              <p:cNvCxnSpPr>
                <a:cxnSpLocks/>
                <a:stCxn id="20490" idx="3"/>
              </p:cNvCxnSpPr>
              <p:nvPr/>
            </p:nvCxnSpPr>
            <p:spPr>
              <a:xfrm>
                <a:off x="1984920" y="2917727"/>
                <a:ext cx="1075780" cy="98"/>
              </a:xfrm>
              <a:prstGeom prst="line">
                <a:avLst/>
              </a:prstGeom>
              <a:ln w="34925" cmpd="dbl">
                <a:solidFill>
                  <a:srgbClr val="5B9BD5"/>
                </a:solidFill>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25598B6C-8EDA-4FF2-B12F-A8D7F02D84EB}"/>
                  </a:ext>
                </a:extLst>
              </p:cNvPr>
              <p:cNvCxnSpPr>
                <a:cxnSpLocks/>
              </p:cNvCxnSpPr>
              <p:nvPr/>
            </p:nvCxnSpPr>
            <p:spPr>
              <a:xfrm>
                <a:off x="573088" y="3644900"/>
                <a:ext cx="2487612" cy="0"/>
              </a:xfrm>
              <a:prstGeom prst="line">
                <a:avLst/>
              </a:prstGeom>
              <a:ln w="34925" cmpd="dbl">
                <a:solidFill>
                  <a:srgbClr val="5B9BD5"/>
                </a:solidFill>
              </a:ln>
            </p:spPr>
            <p:style>
              <a:lnRef idx="1">
                <a:schemeClr val="accent1"/>
              </a:lnRef>
              <a:fillRef idx="0">
                <a:schemeClr val="accent1"/>
              </a:fillRef>
              <a:effectRef idx="0">
                <a:schemeClr val="accent1"/>
              </a:effectRef>
              <a:fontRef idx="minor">
                <a:schemeClr val="tx1"/>
              </a:fontRef>
            </p:style>
          </p:cxnSp>
        </p:grpSp>
        <p:sp>
          <p:nvSpPr>
            <p:cNvPr id="20493" name="テキスト ボックス 31">
              <a:extLst>
                <a:ext uri="{FF2B5EF4-FFF2-40B4-BE49-F238E27FC236}">
                  <a16:creationId xmlns:a16="http://schemas.microsoft.com/office/drawing/2014/main" id="{7F7FEF7D-4E4C-4FAA-92E4-DC07183AA7D8}"/>
                </a:ext>
              </a:extLst>
            </p:cNvPr>
            <p:cNvSpPr txBox="1">
              <a:spLocks noChangeArrowheads="1"/>
            </p:cNvSpPr>
            <p:nvPr/>
          </p:nvSpPr>
          <p:spPr bwMode="auto">
            <a:xfrm>
              <a:off x="768350" y="3181350"/>
              <a:ext cx="2185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2000" b="1">
                  <a:latin typeface="Meiryo UI" panose="020B0604030504040204" pitchFamily="50" charset="-128"/>
                  <a:ea typeface="Meiryo UI" panose="020B0604030504040204" pitchFamily="50" charset="-128"/>
                  <a:cs typeface="Meiryo UI" panose="020B0604030504040204" pitchFamily="50" charset="-128"/>
                </a:rPr>
                <a:t>500,000</a:t>
              </a:r>
              <a:r>
                <a:rPr lang="ja-JP" altLang="en-US" sz="2000" b="1">
                  <a:latin typeface="Meiryo UI" panose="020B0604030504040204" pitchFamily="50" charset="-128"/>
                  <a:ea typeface="Meiryo UI" panose="020B0604030504040204" pitchFamily="50" charset="-128"/>
                  <a:cs typeface="Meiryo UI" panose="020B0604030504040204" pitchFamily="50" charset="-128"/>
                </a:rPr>
                <a:t>円</a:t>
              </a:r>
              <a:r>
                <a:rPr lang="ja-JP" altLang="en-US" sz="1200" b="1">
                  <a:latin typeface="Meiryo UI" panose="020B0604030504040204" pitchFamily="50" charset="-128"/>
                  <a:ea typeface="Meiryo UI" panose="020B0604030504040204" pitchFamily="50" charset="-128"/>
                  <a:cs typeface="Meiryo UI" panose="020B0604030504040204" pitchFamily="50" charset="-128"/>
                </a:rPr>
                <a:t>（税別）</a:t>
              </a:r>
              <a:endParaRPr lang="en-US" altLang="ja-JP" sz="1200" b="1">
                <a:latin typeface="Meiryo UI" panose="020B0604030504040204" pitchFamily="50" charset="-128"/>
                <a:ea typeface="Meiryo UI" panose="020B0604030504040204" pitchFamily="50" charset="-128"/>
                <a:cs typeface="Meiryo UI" panose="020B0604030504040204" pitchFamily="50" charset="-128"/>
              </a:endParaRPr>
            </a:p>
          </p:txBody>
        </p:sp>
      </p:grpSp>
      <p:graphicFrame>
        <p:nvGraphicFramePr>
          <p:cNvPr id="4" name="表 3">
            <a:extLst>
              <a:ext uri="{FF2B5EF4-FFF2-40B4-BE49-F238E27FC236}">
                <a16:creationId xmlns:a16="http://schemas.microsoft.com/office/drawing/2014/main" id="{A03E7252-B480-4566-BBC9-09BE817D0C50}"/>
              </a:ext>
            </a:extLst>
          </p:cNvPr>
          <p:cNvGraphicFramePr>
            <a:graphicFrameLocks noGrp="1"/>
          </p:cNvGraphicFramePr>
          <p:nvPr>
            <p:extLst>
              <p:ext uri="{D42A27DB-BD31-4B8C-83A1-F6EECF244321}">
                <p14:modId xmlns:p14="http://schemas.microsoft.com/office/powerpoint/2010/main" val="2337367049"/>
              </p:ext>
            </p:extLst>
          </p:nvPr>
        </p:nvGraphicFramePr>
        <p:xfrm>
          <a:off x="4448944" y="2841625"/>
          <a:ext cx="4044950" cy="700088"/>
        </p:xfrm>
        <a:graphic>
          <a:graphicData uri="http://schemas.openxmlformats.org/drawingml/2006/table">
            <a:tbl>
              <a:tblPr/>
              <a:tblGrid>
                <a:gridCol w="2036141">
                  <a:extLst>
                    <a:ext uri="{9D8B030D-6E8A-4147-A177-3AD203B41FA5}">
                      <a16:colId xmlns:a16="http://schemas.microsoft.com/office/drawing/2014/main" val="2176004506"/>
                    </a:ext>
                  </a:extLst>
                </a:gridCol>
                <a:gridCol w="2008809">
                  <a:extLst>
                    <a:ext uri="{9D8B030D-6E8A-4147-A177-3AD203B41FA5}">
                      <a16:colId xmlns:a16="http://schemas.microsoft.com/office/drawing/2014/main" val="1457892183"/>
                    </a:ext>
                  </a:extLst>
                </a:gridCol>
              </a:tblGrid>
              <a:tr h="312539">
                <a:tc>
                  <a:txBody>
                    <a:bodyPr/>
                    <a:lstStyle/>
                    <a:p>
                      <a:pPr algn="ctr" fontAlgn="ctr"/>
                      <a:r>
                        <a:rPr lang="ja-JP" altLang="en-US" sz="1200" b="0" i="0" u="none" strike="noStrike" dirty="0">
                          <a:solidFill>
                            <a:srgbClr val="FFFFFF"/>
                          </a:solidFill>
                          <a:effectLst/>
                          <a:latin typeface="Meiryo UI" panose="020B0604030504040204" pitchFamily="50" charset="-128"/>
                          <a:ea typeface="Meiryo UI" panose="020B0604030504040204" pitchFamily="50" charset="-128"/>
                          <a:cs typeface="Meiryo UI" panose="020B0604030504040204" pitchFamily="50" charset="-128"/>
                        </a:rPr>
                        <a:t>想定リード獲得期間</a:t>
                      </a:r>
                    </a:p>
                  </a:txBody>
                  <a:tcPr marL="9530" marR="9530" marT="9525" marB="0" anchor="ctr">
                    <a:lnL w="12700" cap="flat" cmpd="sng" algn="ctr">
                      <a:solidFill>
                        <a:srgbClr val="E50065"/>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50065"/>
                    </a:solidFill>
                  </a:tcPr>
                </a:tc>
                <a:tc>
                  <a:txBody>
                    <a:bodyPr/>
                    <a:lstStyle/>
                    <a:p>
                      <a:pPr algn="ct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12</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週間程度</a:t>
                      </a:r>
                    </a:p>
                  </a:txBody>
                  <a:tcPr marL="9530" marR="9530" marT="9525" marB="0" anchor="ctr">
                    <a:lnL w="12700" cap="flat" cmpd="sng" algn="ctr">
                      <a:solidFill>
                        <a:srgbClr val="E50065"/>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tcPr>
                </a:tc>
                <a:extLst>
                  <a:ext uri="{0D108BD9-81ED-4DB2-BD59-A6C34878D82A}">
                    <a16:rowId xmlns:a16="http://schemas.microsoft.com/office/drawing/2014/main" val="2773304479"/>
                  </a:ext>
                </a:extLst>
              </a:tr>
              <a:tr h="387549">
                <a:tc>
                  <a:txBody>
                    <a:bodyPr/>
                    <a:lstStyle/>
                    <a:p>
                      <a:pPr algn="ctr" fontAlgn="ctr"/>
                      <a:r>
                        <a:rPr lang="en-US" altLang="ja-JP" sz="1200" b="0" i="0" u="none" strike="noStrike" dirty="0">
                          <a:solidFill>
                            <a:srgbClr val="FFFFFF"/>
                          </a:solidFill>
                          <a:effectLst/>
                          <a:latin typeface="Meiryo UI" panose="020B0604030504040204" pitchFamily="50" charset="-128"/>
                          <a:ea typeface="Meiryo UI" panose="020B0604030504040204" pitchFamily="50" charset="-128"/>
                          <a:cs typeface="Meiryo UI" panose="020B0604030504040204" pitchFamily="50" charset="-128"/>
                        </a:rPr>
                        <a:t>WP</a:t>
                      </a:r>
                      <a:r>
                        <a:rPr lang="ja-JP" altLang="en-US" sz="1200" b="0" i="0" u="none" strike="noStrike" dirty="0">
                          <a:solidFill>
                            <a:srgbClr val="FFFFFF"/>
                          </a:solidFill>
                          <a:effectLst/>
                          <a:latin typeface="Meiryo UI" panose="020B0604030504040204" pitchFamily="50" charset="-128"/>
                          <a:ea typeface="Meiryo UI" panose="020B0604030504040204" pitchFamily="50" charset="-128"/>
                          <a:cs typeface="Meiryo UI" panose="020B0604030504040204" pitchFamily="50" charset="-128"/>
                        </a:rPr>
                        <a:t>１本あたりの獲得目安</a:t>
                      </a:r>
                    </a:p>
                  </a:txBody>
                  <a:tcPr marL="9530" marR="9530" marT="9525" marB="0" anchor="ctr">
                    <a:lnL w="12700" cap="flat" cmpd="sng" algn="ctr">
                      <a:solidFill>
                        <a:srgbClr val="E50065"/>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50065"/>
                      </a:solidFill>
                      <a:prstDash val="solid"/>
                      <a:round/>
                      <a:headEnd type="none" w="med" len="med"/>
                      <a:tailEnd type="none" w="med" len="med"/>
                    </a:lnB>
                    <a:solidFill>
                      <a:srgbClr val="E50065"/>
                    </a:solidFill>
                  </a:tcPr>
                </a:tc>
                <a:tc>
                  <a:txBody>
                    <a:bodyPr/>
                    <a:lstStyle/>
                    <a:p>
                      <a:pPr algn="ct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100</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件程度</a:t>
                      </a:r>
                    </a:p>
                  </a:txBody>
                  <a:tcPr marL="9530" marR="9530" marT="9525" marB="0" anchor="ctr">
                    <a:lnL w="12700" cap="flat" cmpd="sng" algn="ctr">
                      <a:solidFill>
                        <a:srgbClr val="E50065"/>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tcPr>
                </a:tc>
                <a:extLst>
                  <a:ext uri="{0D108BD9-81ED-4DB2-BD59-A6C34878D82A}">
                    <a16:rowId xmlns:a16="http://schemas.microsoft.com/office/drawing/2014/main" val="4217160759"/>
                  </a:ext>
                </a:extLst>
              </a:tr>
            </a:tbl>
          </a:graphicData>
        </a:graphic>
      </p:graphicFrame>
      <p:sp>
        <p:nvSpPr>
          <p:cNvPr id="20505" name="テキスト ボックス 21">
            <a:extLst>
              <a:ext uri="{FF2B5EF4-FFF2-40B4-BE49-F238E27FC236}">
                <a16:creationId xmlns:a16="http://schemas.microsoft.com/office/drawing/2014/main" id="{07940127-2EB2-4C3A-9F1D-A0EC848D51BE}"/>
              </a:ext>
            </a:extLst>
          </p:cNvPr>
          <p:cNvSpPr txBox="1">
            <a:spLocks noChangeArrowheads="1"/>
          </p:cNvSpPr>
          <p:nvPr/>
        </p:nvSpPr>
        <p:spPr bwMode="auto">
          <a:xfrm>
            <a:off x="5390382" y="2132856"/>
            <a:ext cx="333746"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表 5">
            <a:extLst>
              <a:ext uri="{FF2B5EF4-FFF2-40B4-BE49-F238E27FC236}">
                <a16:creationId xmlns:a16="http://schemas.microsoft.com/office/drawing/2014/main" id="{1EA9F465-B529-481C-8FB6-5A0A3AADC638}"/>
              </a:ext>
            </a:extLst>
          </p:cNvPr>
          <p:cNvGraphicFramePr>
            <a:graphicFrameLocks noGrp="1"/>
          </p:cNvGraphicFramePr>
          <p:nvPr>
            <p:extLst>
              <p:ext uri="{D42A27DB-BD31-4B8C-83A1-F6EECF244321}">
                <p14:modId xmlns:p14="http://schemas.microsoft.com/office/powerpoint/2010/main" val="2684221652"/>
              </p:ext>
            </p:extLst>
          </p:nvPr>
        </p:nvGraphicFramePr>
        <p:xfrm>
          <a:off x="4448944" y="1990725"/>
          <a:ext cx="941438" cy="533400"/>
        </p:xfrm>
        <a:graphic>
          <a:graphicData uri="http://schemas.openxmlformats.org/drawingml/2006/table">
            <a:tbl>
              <a:tblPr/>
              <a:tblGrid>
                <a:gridCol w="941438">
                  <a:extLst>
                    <a:ext uri="{9D8B030D-6E8A-4147-A177-3AD203B41FA5}">
                      <a16:colId xmlns:a16="http://schemas.microsoft.com/office/drawing/2014/main" val="2088703577"/>
                    </a:ext>
                  </a:extLst>
                </a:gridCol>
              </a:tblGrid>
              <a:tr h="238125">
                <a:tc>
                  <a:txBody>
                    <a:bodyPr/>
                    <a:lstStyle/>
                    <a:p>
                      <a:pPr algn="ctr" fontAlgn="ctr"/>
                      <a:r>
                        <a:rPr lang="ja-JP" altLang="en-US" sz="1100" b="0" i="0" u="none" strike="noStrike" dirty="0">
                          <a:solidFill>
                            <a:srgbClr val="FFFFFF"/>
                          </a:solidFill>
                          <a:effectLst/>
                          <a:latin typeface="Meiryo UI" panose="020B0604030504040204" pitchFamily="50" charset="-128"/>
                          <a:ea typeface="Meiryo UI" panose="020B0604030504040204" pitchFamily="50" charset="-128"/>
                          <a:cs typeface="Meiryo UI" panose="020B0604030504040204" pitchFamily="50" charset="-128"/>
                        </a:rPr>
                        <a:t>リード単価</a:t>
                      </a:r>
                    </a:p>
                  </a:txBody>
                  <a:tcPr marL="9525" marR="9525" marT="9525" marB="0" anchor="ctr">
                    <a:lnL w="12700" cap="flat" cmpd="sng" algn="ctr">
                      <a:solidFill>
                        <a:srgbClr val="E50065"/>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solidFill>
                      <a:srgbClr val="E50065"/>
                    </a:solidFill>
                  </a:tcPr>
                </a:tc>
                <a:extLst>
                  <a:ext uri="{0D108BD9-81ED-4DB2-BD59-A6C34878D82A}">
                    <a16:rowId xmlns:a16="http://schemas.microsoft.com/office/drawing/2014/main" val="2924092061"/>
                  </a:ext>
                </a:extLst>
              </a:tr>
              <a:tr h="295275">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5,000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円</a:t>
                      </a:r>
                    </a:p>
                  </a:txBody>
                  <a:tcPr marL="9525" marR="9525" marT="9525" marB="0" anchor="ctr">
                    <a:lnL w="12700" cap="flat" cmpd="sng" algn="ctr">
                      <a:solidFill>
                        <a:srgbClr val="E50065"/>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tcPr>
                </a:tc>
                <a:extLst>
                  <a:ext uri="{0D108BD9-81ED-4DB2-BD59-A6C34878D82A}">
                    <a16:rowId xmlns:a16="http://schemas.microsoft.com/office/drawing/2014/main" val="365285111"/>
                  </a:ext>
                </a:extLst>
              </a:tr>
            </a:tbl>
          </a:graphicData>
        </a:graphic>
      </p:graphicFrame>
      <p:graphicFrame>
        <p:nvGraphicFramePr>
          <p:cNvPr id="7" name="表 6">
            <a:extLst>
              <a:ext uri="{FF2B5EF4-FFF2-40B4-BE49-F238E27FC236}">
                <a16:creationId xmlns:a16="http://schemas.microsoft.com/office/drawing/2014/main" id="{57A6BDCC-F157-4279-91CA-A9A006FDBBA6}"/>
              </a:ext>
            </a:extLst>
          </p:cNvPr>
          <p:cNvGraphicFramePr>
            <a:graphicFrameLocks noGrp="1"/>
          </p:cNvGraphicFramePr>
          <p:nvPr>
            <p:extLst>
              <p:ext uri="{D42A27DB-BD31-4B8C-83A1-F6EECF244321}">
                <p14:modId xmlns:p14="http://schemas.microsoft.com/office/powerpoint/2010/main" val="3280642557"/>
              </p:ext>
            </p:extLst>
          </p:nvPr>
        </p:nvGraphicFramePr>
        <p:xfrm>
          <a:off x="5733058" y="1995488"/>
          <a:ext cx="881460" cy="533400"/>
        </p:xfrm>
        <a:graphic>
          <a:graphicData uri="http://schemas.openxmlformats.org/drawingml/2006/table">
            <a:tbl>
              <a:tblPr/>
              <a:tblGrid>
                <a:gridCol w="881460">
                  <a:extLst>
                    <a:ext uri="{9D8B030D-6E8A-4147-A177-3AD203B41FA5}">
                      <a16:colId xmlns:a16="http://schemas.microsoft.com/office/drawing/2014/main" val="3850107956"/>
                    </a:ext>
                  </a:extLst>
                </a:gridCol>
              </a:tblGrid>
              <a:tr h="238125">
                <a:tc>
                  <a:txBody>
                    <a:bodyPr/>
                    <a:lstStyle/>
                    <a:p>
                      <a:pPr algn="ctr" fontAlgn="ctr"/>
                      <a:r>
                        <a:rPr lang="ja-JP" altLang="en-US" sz="1100" b="0" i="0" u="none" strike="noStrike" dirty="0">
                          <a:solidFill>
                            <a:srgbClr val="FFFFFF"/>
                          </a:solidFill>
                          <a:effectLst/>
                          <a:latin typeface="Meiryo UI" panose="020B0604030504040204" pitchFamily="50" charset="-128"/>
                          <a:ea typeface="Meiryo UI" panose="020B0604030504040204" pitchFamily="50" charset="-128"/>
                          <a:cs typeface="Meiryo UI" panose="020B0604030504040204" pitchFamily="50" charset="-128"/>
                        </a:rPr>
                        <a:t>申込件数</a:t>
                      </a:r>
                    </a:p>
                  </a:txBody>
                  <a:tcPr marL="9525" marR="9525" marT="9525" marB="0" anchor="ctr">
                    <a:lnL w="12700" cap="flat" cmpd="sng" algn="ctr">
                      <a:solidFill>
                        <a:srgbClr val="E50065"/>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solidFill>
                      <a:srgbClr val="E50065"/>
                    </a:solidFill>
                  </a:tcPr>
                </a:tc>
                <a:extLst>
                  <a:ext uri="{0D108BD9-81ED-4DB2-BD59-A6C34878D82A}">
                    <a16:rowId xmlns:a16="http://schemas.microsoft.com/office/drawing/2014/main" val="3641866243"/>
                  </a:ext>
                </a:extLst>
              </a:tr>
              <a:tr h="295275">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件</a:t>
                      </a:r>
                    </a:p>
                  </a:txBody>
                  <a:tcPr marL="9525" marR="9525" marT="9525" marB="0" anchor="ctr">
                    <a:lnL w="12700" cap="flat" cmpd="sng" algn="ctr">
                      <a:solidFill>
                        <a:srgbClr val="E50065"/>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tcPr>
                </a:tc>
                <a:extLst>
                  <a:ext uri="{0D108BD9-81ED-4DB2-BD59-A6C34878D82A}">
                    <a16:rowId xmlns:a16="http://schemas.microsoft.com/office/drawing/2014/main" val="3945310410"/>
                  </a:ext>
                </a:extLst>
              </a:tr>
            </a:tbl>
          </a:graphicData>
        </a:graphic>
      </p:graphicFrame>
      <p:graphicFrame>
        <p:nvGraphicFramePr>
          <p:cNvPr id="8" name="表 7">
            <a:extLst>
              <a:ext uri="{FF2B5EF4-FFF2-40B4-BE49-F238E27FC236}">
                <a16:creationId xmlns:a16="http://schemas.microsoft.com/office/drawing/2014/main" id="{42084034-C4D6-4F13-93A4-D4A8217922C6}"/>
              </a:ext>
            </a:extLst>
          </p:cNvPr>
          <p:cNvGraphicFramePr>
            <a:graphicFrameLocks noGrp="1"/>
          </p:cNvGraphicFramePr>
          <p:nvPr>
            <p:extLst>
              <p:ext uri="{D42A27DB-BD31-4B8C-83A1-F6EECF244321}">
                <p14:modId xmlns:p14="http://schemas.microsoft.com/office/powerpoint/2010/main" val="4179708465"/>
              </p:ext>
            </p:extLst>
          </p:nvPr>
        </p:nvGraphicFramePr>
        <p:xfrm>
          <a:off x="7092280" y="2001838"/>
          <a:ext cx="1061242" cy="533400"/>
        </p:xfrm>
        <a:graphic>
          <a:graphicData uri="http://schemas.openxmlformats.org/drawingml/2006/table">
            <a:tbl>
              <a:tblPr/>
              <a:tblGrid>
                <a:gridCol w="1061242">
                  <a:extLst>
                    <a:ext uri="{9D8B030D-6E8A-4147-A177-3AD203B41FA5}">
                      <a16:colId xmlns:a16="http://schemas.microsoft.com/office/drawing/2014/main" val="3062956313"/>
                    </a:ext>
                  </a:extLst>
                </a:gridCol>
              </a:tblGrid>
              <a:tr h="238125">
                <a:tc>
                  <a:txBody>
                    <a:bodyPr/>
                    <a:lstStyle/>
                    <a:p>
                      <a:pPr algn="ctr" fontAlgn="ctr"/>
                      <a:r>
                        <a:rPr lang="ja-JP" altLang="en-US" sz="1100" b="0" i="0" u="none" strike="noStrike" dirty="0">
                          <a:solidFill>
                            <a:srgbClr val="FFFFFF"/>
                          </a:solidFill>
                          <a:effectLst/>
                          <a:latin typeface="Meiryo UI" panose="020B0604030504040204" pitchFamily="50" charset="-128"/>
                          <a:ea typeface="Meiryo UI" panose="020B0604030504040204" pitchFamily="50" charset="-128"/>
                          <a:cs typeface="Meiryo UI" panose="020B0604030504040204" pitchFamily="50" charset="-128"/>
                        </a:rPr>
                        <a:t>リード料金</a:t>
                      </a:r>
                    </a:p>
                  </a:txBody>
                  <a:tcPr marL="9525" marR="9525" marT="9525" marB="0" anchor="ctr">
                    <a:lnL w="12700" cap="flat" cmpd="sng" algn="ctr">
                      <a:solidFill>
                        <a:srgbClr val="E50065"/>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solidFill>
                      <a:srgbClr val="E50065"/>
                    </a:solidFill>
                  </a:tcPr>
                </a:tc>
                <a:extLst>
                  <a:ext uri="{0D108BD9-81ED-4DB2-BD59-A6C34878D82A}">
                    <a16:rowId xmlns:a16="http://schemas.microsoft.com/office/drawing/2014/main" val="3327078658"/>
                  </a:ext>
                </a:extLst>
              </a:tr>
              <a:tr h="295275">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500,000</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円</a:t>
                      </a:r>
                    </a:p>
                  </a:txBody>
                  <a:tcPr marL="9525" marR="9525" marT="9525" marB="0" anchor="ctr">
                    <a:lnL w="12700" cap="flat" cmpd="sng" algn="ctr">
                      <a:solidFill>
                        <a:srgbClr val="E50065"/>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tcPr>
                </a:tc>
                <a:extLst>
                  <a:ext uri="{0D108BD9-81ED-4DB2-BD59-A6C34878D82A}">
                    <a16:rowId xmlns:a16="http://schemas.microsoft.com/office/drawing/2014/main" val="2448593084"/>
                  </a:ext>
                </a:extLst>
              </a:tr>
            </a:tbl>
          </a:graphicData>
        </a:graphic>
      </p:graphicFrame>
      <p:sp>
        <p:nvSpPr>
          <p:cNvPr id="20530" name="スライド番号プレースホルダー 1">
            <a:extLst>
              <a:ext uri="{FF2B5EF4-FFF2-40B4-BE49-F238E27FC236}">
                <a16:creationId xmlns:a16="http://schemas.microsoft.com/office/drawing/2014/main" id="{7CBDFF4F-6441-4FAC-9812-72F570E1EAF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8A9E4865-EFC9-4EAD-8743-6EC60368AB77}" type="slidenum">
              <a:rPr lang="ja-JP" altLang="en-US"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pPr/>
              <a:t>5</a:t>
            </a:fld>
            <a:endParaRPr lang="ja-JP" altLang="en-US">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21">
            <a:extLst>
              <a:ext uri="{FF2B5EF4-FFF2-40B4-BE49-F238E27FC236}">
                <a16:creationId xmlns:a16="http://schemas.microsoft.com/office/drawing/2014/main" id="{B1DBE0BF-F096-4C77-8A7F-4BDF5AF1A783}"/>
              </a:ext>
            </a:extLst>
          </p:cNvPr>
          <p:cNvSpPr txBox="1">
            <a:spLocks noChangeArrowheads="1"/>
          </p:cNvSpPr>
          <p:nvPr/>
        </p:nvSpPr>
        <p:spPr bwMode="auto">
          <a:xfrm>
            <a:off x="4288721" y="1609055"/>
            <a:ext cx="1261884"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■実施料金例</a:t>
            </a:r>
          </a:p>
        </p:txBody>
      </p:sp>
      <p:sp>
        <p:nvSpPr>
          <p:cNvPr id="21" name="テキスト ボックス 21">
            <a:extLst>
              <a:ext uri="{FF2B5EF4-FFF2-40B4-BE49-F238E27FC236}">
                <a16:creationId xmlns:a16="http://schemas.microsoft.com/office/drawing/2014/main" id="{A7C73612-7431-488B-B555-ABA62D985CEE}"/>
              </a:ext>
            </a:extLst>
          </p:cNvPr>
          <p:cNvSpPr txBox="1">
            <a:spLocks noChangeArrowheads="1"/>
          </p:cNvSpPr>
          <p:nvPr/>
        </p:nvSpPr>
        <p:spPr bwMode="auto">
          <a:xfrm>
            <a:off x="6686526" y="2132856"/>
            <a:ext cx="333746"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タイトル 1">
            <a:extLst>
              <a:ext uri="{FF2B5EF4-FFF2-40B4-BE49-F238E27FC236}">
                <a16:creationId xmlns:a16="http://schemas.microsoft.com/office/drawing/2014/main" id="{58476074-4877-4A93-B1BA-2FA4E883178F}"/>
              </a:ext>
            </a:extLst>
          </p:cNvPr>
          <p:cNvSpPr txBox="1">
            <a:spLocks/>
          </p:cNvSpPr>
          <p:nvPr/>
        </p:nvSpPr>
        <p:spPr bwMode="auto">
          <a:xfrm>
            <a:off x="628650" y="30163"/>
            <a:ext cx="5543550"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Meiryo UI" panose="020B0604030504040204" pitchFamily="50" charset="-128"/>
                <a:ea typeface="Meiryo UI" panose="020B0604030504040204" pitchFamily="50" charset="-128"/>
                <a:cs typeface="Meiryo UI" panose="020B0604030504040204" pitchFamily="50" charset="-128"/>
              </a:rPr>
              <a:t>1.</a:t>
            </a:r>
            <a:r>
              <a:rPr lang="ja-JP" altLang="en-US" sz="1800" b="1">
                <a:latin typeface="Meiryo UI" panose="020B0604030504040204" pitchFamily="50" charset="-128"/>
                <a:ea typeface="Meiryo UI" panose="020B0604030504040204" pitchFamily="50" charset="-128"/>
                <a:cs typeface="Meiryo UI" panose="020B0604030504040204" pitchFamily="50" charset="-128"/>
              </a:rPr>
              <a:t>ホワイトペーパー</a:t>
            </a:r>
            <a:r>
              <a:rPr lang="en-US" altLang="ja-JP" sz="1800" b="1">
                <a:latin typeface="Meiryo UI" panose="020B0604030504040204" pitchFamily="50" charset="-128"/>
                <a:ea typeface="Meiryo UI" panose="020B0604030504040204" pitchFamily="50" charset="-128"/>
                <a:cs typeface="Meiryo UI" panose="020B0604030504040204" pitchFamily="50" charset="-128"/>
              </a:rPr>
              <a:t>/</a:t>
            </a:r>
            <a:r>
              <a:rPr lang="ja-JP" altLang="en-US" sz="1800" b="1">
                <a:latin typeface="Meiryo UI" panose="020B0604030504040204" pitchFamily="50" charset="-128"/>
                <a:ea typeface="Meiryo UI" panose="020B0604030504040204" pitchFamily="50" charset="-128"/>
                <a:cs typeface="Meiryo UI" panose="020B0604030504040204" pitchFamily="50" charset="-128"/>
              </a:rPr>
              <a:t>動画掲載　　　</a:t>
            </a:r>
            <a:r>
              <a:rPr lang="ja-JP" altLang="en-US" sz="2800" b="1">
                <a:latin typeface="Meiryo UI" panose="020B0604030504040204" pitchFamily="50" charset="-128"/>
                <a:ea typeface="Meiryo UI" panose="020B0604030504040204" pitchFamily="50" charset="-128"/>
                <a:cs typeface="Meiryo UI" panose="020B0604030504040204" pitchFamily="50" charset="-128"/>
              </a:rPr>
              <a:t>セグメント</a:t>
            </a: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21507" name="テキスト ボックス 20">
            <a:extLst>
              <a:ext uri="{FF2B5EF4-FFF2-40B4-BE49-F238E27FC236}">
                <a16:creationId xmlns:a16="http://schemas.microsoft.com/office/drawing/2014/main" id="{FE3AD618-DC01-4FBF-848E-3EA14B64CD98}"/>
              </a:ext>
            </a:extLst>
          </p:cNvPr>
          <p:cNvSpPr txBox="1">
            <a:spLocks noChangeArrowheads="1"/>
          </p:cNvSpPr>
          <p:nvPr/>
        </p:nvSpPr>
        <p:spPr bwMode="auto">
          <a:xfrm>
            <a:off x="373063" y="903288"/>
            <a:ext cx="7543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ご指定された属性を</a:t>
            </a:r>
            <a:r>
              <a:rPr lang="ja-JP" altLang="en-US" sz="1400" b="1" dirty="0">
                <a:solidFill>
                  <a:srgbClr val="E50065"/>
                </a:solidFill>
                <a:latin typeface="Meiryo UI" panose="020B0604030504040204" pitchFamily="50" charset="-128"/>
                <a:ea typeface="Meiryo UI" panose="020B0604030504040204" pitchFamily="50" charset="-128"/>
                <a:cs typeface="Meiryo UI" panose="020B0604030504040204" pitchFamily="50" charset="-128"/>
              </a:rPr>
              <a:t>セグメント</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した条件でリードを獲得</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510" name="テキスト ボックス 34">
            <a:extLst>
              <a:ext uri="{FF2B5EF4-FFF2-40B4-BE49-F238E27FC236}">
                <a16:creationId xmlns:a16="http://schemas.microsoft.com/office/drawing/2014/main" id="{D091E579-2E1A-440B-87E2-4C7D5A0FF74C}"/>
              </a:ext>
            </a:extLst>
          </p:cNvPr>
          <p:cNvSpPr txBox="1">
            <a:spLocks noChangeArrowheads="1"/>
          </p:cNvSpPr>
          <p:nvPr/>
        </p:nvSpPr>
        <p:spPr bwMode="auto">
          <a:xfrm>
            <a:off x="611560" y="4149080"/>
            <a:ext cx="367221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掲載開始日：毎週水曜日</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申込から掲載まで</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営業日（詳細はスケジュールご参照ください）</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ホワイトペーパー</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動画紹介の記事は編集部が執筆します。　　</a:t>
            </a:r>
            <a:br>
              <a:rPr lang="en-US" altLang="ja-JP" sz="1000" dirty="0">
                <a:latin typeface="Meiryo UI" panose="020B0604030504040204" pitchFamily="50" charset="-128"/>
                <a:ea typeface="Meiryo UI" panose="020B0604030504040204" pitchFamily="50" charset="-128"/>
                <a:cs typeface="Meiryo UI" panose="020B0604030504040204" pitchFamily="50" charset="-128"/>
              </a:rPr>
            </a:b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事前の原稿確認はございませんのでご了承ください。</a:t>
            </a:r>
            <a:endParaRPr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513" name="Text Box 40">
            <a:extLst>
              <a:ext uri="{FF2B5EF4-FFF2-40B4-BE49-F238E27FC236}">
                <a16:creationId xmlns:a16="http://schemas.microsoft.com/office/drawing/2014/main" id="{CE8642EE-9329-49A6-8AC7-BA6C2A5C904F}"/>
              </a:ext>
            </a:extLst>
          </p:cNvPr>
          <p:cNvSpPr txBox="1">
            <a:spLocks noChangeArrowheads="1"/>
          </p:cNvSpPr>
          <p:nvPr/>
        </p:nvSpPr>
        <p:spPr bwMode="auto">
          <a:xfrm>
            <a:off x="619487" y="5502722"/>
            <a:ext cx="6583362"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注意事項</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br>
              <a:rPr lang="en-US" altLang="ja-JP" sz="900" dirty="0">
                <a:latin typeface="Meiryo UI" panose="020B0604030504040204" pitchFamily="50" charset="-128"/>
                <a:ea typeface="Meiryo UI" panose="020B0604030504040204" pitchFamily="50" charset="-128"/>
                <a:cs typeface="Meiryo UI" panose="020B0604030504040204" pitchFamily="50" charset="-128"/>
              </a:rPr>
            </a:b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ホワイトペーパーは、特定の技術や製品・サービスの活用方法、解説、旧製品や競合と性能比較した情報、導入事例、調査レポート</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市場分析、統計資料などを代表的なものとします。講演資料もこの範疇に含みます。なお</a:t>
            </a:r>
            <a:r>
              <a:rPr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チラシ</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（キャンペーン紹介など）や、</a:t>
            </a:r>
            <a:r>
              <a:rPr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カタログ資料</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の掲載はお受けできかねます。</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掲載する</a:t>
            </a:r>
            <a:r>
              <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PDF</a:t>
            </a:r>
            <a:r>
              <a:rPr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の容量は</a:t>
            </a:r>
            <a:r>
              <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10MB</a:t>
            </a:r>
            <a:r>
              <a:rPr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以内、動画データは容量</a:t>
            </a:r>
            <a:r>
              <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500MB</a:t>
            </a:r>
            <a:r>
              <a:rPr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以内となります</a:t>
            </a:r>
            <a:endPar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（ファイル形：</a:t>
            </a:r>
            <a:r>
              <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WMV/AVI/MPG/MOV/M4V/3GP/3G2/FLV/MP4</a:t>
            </a:r>
            <a:r>
              <a:rPr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None/>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入稿いただいた</a:t>
            </a:r>
            <a:r>
              <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PDF</a:t>
            </a:r>
            <a:r>
              <a:rPr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のプロパティ（概要）につきまして、読者へ公開するにあたりこちらで変更させていただく場合がございます。</a:t>
            </a:r>
          </a:p>
        </p:txBody>
      </p:sp>
      <p:sp>
        <p:nvSpPr>
          <p:cNvPr id="21518" name="Text Box 40">
            <a:extLst>
              <a:ext uri="{FF2B5EF4-FFF2-40B4-BE49-F238E27FC236}">
                <a16:creationId xmlns:a16="http://schemas.microsoft.com/office/drawing/2014/main" id="{442676C7-164A-4DCC-9A2A-53BF7D9698B8}"/>
              </a:ext>
            </a:extLst>
          </p:cNvPr>
          <p:cNvSpPr txBox="1">
            <a:spLocks noChangeArrowheads="1"/>
          </p:cNvSpPr>
          <p:nvPr/>
        </p:nvSpPr>
        <p:spPr bwMode="auto">
          <a:xfrm>
            <a:off x="5287963" y="4257675"/>
            <a:ext cx="34750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a:solidFill>
                  <a:srgbClr val="FF0000"/>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400">
                <a:solidFill>
                  <a:srgbClr val="FF0000"/>
                </a:solidFill>
                <a:latin typeface="Meiryo UI" panose="020B0604030504040204" pitchFamily="50" charset="-128"/>
                <a:ea typeface="Meiryo UI" panose="020B0604030504040204" pitchFamily="50" charset="-128"/>
                <a:cs typeface="Meiryo UI" panose="020B0604030504040204" pitchFamily="50" charset="-128"/>
              </a:rPr>
              <a:t>未満はお問い合わせください</a:t>
            </a:r>
            <a:r>
              <a:rPr lang="ja-JP" altLang="en-US" sz="1600">
                <a:latin typeface="Meiryo UI" panose="020B0604030504040204" pitchFamily="50" charset="-128"/>
                <a:ea typeface="Meiryo UI" panose="020B0604030504040204" pitchFamily="50" charset="-128"/>
                <a:cs typeface="Meiryo UI" panose="020B0604030504040204" pitchFamily="50" charset="-128"/>
              </a:rPr>
              <a:t>。</a:t>
            </a:r>
          </a:p>
        </p:txBody>
      </p:sp>
      <p:sp>
        <p:nvSpPr>
          <p:cNvPr id="21520" name="Text Box 40">
            <a:extLst>
              <a:ext uri="{FF2B5EF4-FFF2-40B4-BE49-F238E27FC236}">
                <a16:creationId xmlns:a16="http://schemas.microsoft.com/office/drawing/2014/main" id="{70FEDBE4-A3A6-4C45-B9E7-BF0C73F3F892}"/>
              </a:ext>
            </a:extLst>
          </p:cNvPr>
          <p:cNvSpPr txBox="1">
            <a:spLocks noChangeArrowheads="1"/>
          </p:cNvSpPr>
          <p:nvPr/>
        </p:nvSpPr>
        <p:spPr bwMode="auto">
          <a:xfrm>
            <a:off x="7675563" y="1294855"/>
            <a:ext cx="12176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価格は税別です</a:t>
            </a:r>
          </a:p>
        </p:txBody>
      </p:sp>
      <p:graphicFrame>
        <p:nvGraphicFramePr>
          <p:cNvPr id="17" name="表 16">
            <a:extLst>
              <a:ext uri="{FF2B5EF4-FFF2-40B4-BE49-F238E27FC236}">
                <a16:creationId xmlns:a16="http://schemas.microsoft.com/office/drawing/2014/main" id="{4D09960A-E01F-43EF-8CEE-E463EA37EE2B}"/>
              </a:ext>
            </a:extLst>
          </p:cNvPr>
          <p:cNvGraphicFramePr>
            <a:graphicFrameLocks noGrp="1"/>
          </p:cNvGraphicFramePr>
          <p:nvPr>
            <p:extLst>
              <p:ext uri="{D42A27DB-BD31-4B8C-83A1-F6EECF244321}">
                <p14:modId xmlns:p14="http://schemas.microsoft.com/office/powerpoint/2010/main" val="3689101949"/>
              </p:ext>
            </p:extLst>
          </p:nvPr>
        </p:nvGraphicFramePr>
        <p:xfrm>
          <a:off x="4373204" y="4741863"/>
          <a:ext cx="4303252" cy="700087"/>
        </p:xfrm>
        <a:graphic>
          <a:graphicData uri="http://schemas.openxmlformats.org/drawingml/2006/table">
            <a:tbl>
              <a:tblPr/>
              <a:tblGrid>
                <a:gridCol w="2166165">
                  <a:extLst>
                    <a:ext uri="{9D8B030D-6E8A-4147-A177-3AD203B41FA5}">
                      <a16:colId xmlns:a16="http://schemas.microsoft.com/office/drawing/2014/main" val="2176004506"/>
                    </a:ext>
                  </a:extLst>
                </a:gridCol>
                <a:gridCol w="2137087">
                  <a:extLst>
                    <a:ext uri="{9D8B030D-6E8A-4147-A177-3AD203B41FA5}">
                      <a16:colId xmlns:a16="http://schemas.microsoft.com/office/drawing/2014/main" val="1457892183"/>
                    </a:ext>
                  </a:extLst>
                </a:gridCol>
              </a:tblGrid>
              <a:tr h="312539">
                <a:tc>
                  <a:txBody>
                    <a:bodyPr/>
                    <a:lstStyle/>
                    <a:p>
                      <a:pPr algn="ctr" fontAlgn="ctr"/>
                      <a:r>
                        <a:rPr lang="ja-JP" altLang="en-US" sz="1200" b="0" i="0" u="none" strike="noStrike" dirty="0">
                          <a:solidFill>
                            <a:srgbClr val="FFFFFF"/>
                          </a:solidFill>
                          <a:effectLst/>
                          <a:latin typeface="Meiryo UI" panose="020B0604030504040204" pitchFamily="50" charset="-128"/>
                          <a:ea typeface="Meiryo UI" panose="020B0604030504040204" pitchFamily="50" charset="-128"/>
                          <a:cs typeface="Meiryo UI" panose="020B0604030504040204" pitchFamily="50" charset="-128"/>
                        </a:rPr>
                        <a:t>想定リード獲得期間</a:t>
                      </a:r>
                    </a:p>
                  </a:txBody>
                  <a:tcPr marL="9526" marR="9526" marT="9525" marB="0" anchor="ctr">
                    <a:lnL w="12700" cap="flat" cmpd="sng" algn="ctr">
                      <a:solidFill>
                        <a:srgbClr val="E50065"/>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50065"/>
                    </a:solidFill>
                  </a:tcPr>
                </a:tc>
                <a:tc>
                  <a:txBody>
                    <a:bodyPr/>
                    <a:lstStyle/>
                    <a:p>
                      <a:pPr algn="ct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12</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週間程度</a:t>
                      </a:r>
                    </a:p>
                  </a:txBody>
                  <a:tcPr marL="9526" marR="9526" marT="9525" marB="0" anchor="ctr">
                    <a:lnL w="12700" cap="flat" cmpd="sng" algn="ctr">
                      <a:solidFill>
                        <a:srgbClr val="E50065"/>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tcPr>
                </a:tc>
                <a:extLst>
                  <a:ext uri="{0D108BD9-81ED-4DB2-BD59-A6C34878D82A}">
                    <a16:rowId xmlns:a16="http://schemas.microsoft.com/office/drawing/2014/main" val="2773304479"/>
                  </a:ext>
                </a:extLst>
              </a:tr>
              <a:tr h="387548">
                <a:tc>
                  <a:txBody>
                    <a:bodyPr/>
                    <a:lstStyle/>
                    <a:p>
                      <a:pPr algn="ctr" fontAlgn="ctr"/>
                      <a:r>
                        <a:rPr lang="en-US" altLang="ja-JP" sz="1200" b="0" i="0" u="none" strike="noStrike" dirty="0">
                          <a:solidFill>
                            <a:srgbClr val="FFFFFF"/>
                          </a:solidFill>
                          <a:effectLst/>
                          <a:latin typeface="Meiryo UI" panose="020B0604030504040204" pitchFamily="50" charset="-128"/>
                          <a:ea typeface="Meiryo UI" panose="020B0604030504040204" pitchFamily="50" charset="-128"/>
                          <a:cs typeface="Meiryo UI" panose="020B0604030504040204" pitchFamily="50" charset="-128"/>
                        </a:rPr>
                        <a:t>WP</a:t>
                      </a:r>
                      <a:r>
                        <a:rPr lang="ja-JP" altLang="en-US" sz="1200" b="0" i="0" u="none" strike="noStrike" dirty="0">
                          <a:solidFill>
                            <a:srgbClr val="FFFFFF"/>
                          </a:solidFill>
                          <a:effectLst/>
                          <a:latin typeface="Meiryo UI" panose="020B0604030504040204" pitchFamily="50" charset="-128"/>
                          <a:ea typeface="Meiryo UI" panose="020B0604030504040204" pitchFamily="50" charset="-128"/>
                          <a:cs typeface="Meiryo UI" panose="020B0604030504040204" pitchFamily="50" charset="-128"/>
                        </a:rPr>
                        <a:t>１本あたりの獲得目安</a:t>
                      </a:r>
                    </a:p>
                  </a:txBody>
                  <a:tcPr marL="9526" marR="9526" marT="9525" marB="0" anchor="ctr">
                    <a:lnL w="12700" cap="flat" cmpd="sng" algn="ctr">
                      <a:solidFill>
                        <a:srgbClr val="E50065"/>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50065"/>
                      </a:solidFill>
                      <a:prstDash val="solid"/>
                      <a:round/>
                      <a:headEnd type="none" w="med" len="med"/>
                      <a:tailEnd type="none" w="med" len="med"/>
                    </a:lnB>
                    <a:solidFill>
                      <a:srgbClr val="E50065"/>
                    </a:solidFill>
                  </a:tcP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含有率により算定</a:t>
                      </a:r>
                    </a:p>
                  </a:txBody>
                  <a:tcPr marL="9526" marR="9526" marT="9525" marB="0" anchor="ctr">
                    <a:lnL w="12700" cap="flat" cmpd="sng" algn="ctr">
                      <a:solidFill>
                        <a:srgbClr val="E50065"/>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tcPr>
                </a:tc>
                <a:extLst>
                  <a:ext uri="{0D108BD9-81ED-4DB2-BD59-A6C34878D82A}">
                    <a16:rowId xmlns:a16="http://schemas.microsoft.com/office/drawing/2014/main" val="4217160759"/>
                  </a:ext>
                </a:extLst>
              </a:tr>
            </a:tbl>
          </a:graphicData>
        </a:graphic>
      </p:graphicFrame>
      <p:sp>
        <p:nvSpPr>
          <p:cNvPr id="21532" name="スライド番号プレースホルダー 1">
            <a:extLst>
              <a:ext uri="{FF2B5EF4-FFF2-40B4-BE49-F238E27FC236}">
                <a16:creationId xmlns:a16="http://schemas.microsoft.com/office/drawing/2014/main" id="{474A16F9-EA1C-4B1A-AA08-B990F71D1BE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56FB7313-D20B-436C-8CEC-2EC1666589DD}" type="slidenum">
              <a:rPr lang="ja-JP" altLang="en-US"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pPr/>
              <a:t>6</a:t>
            </a:fld>
            <a:endParaRPr lang="ja-JP" altLang="en-US">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a:extLst>
              <a:ext uri="{FF2B5EF4-FFF2-40B4-BE49-F238E27FC236}">
                <a16:creationId xmlns:a16="http://schemas.microsoft.com/office/drawing/2014/main" id="{67EB0B34-F665-4B9E-831C-6C1535CA3EE2}"/>
              </a:ext>
            </a:extLst>
          </p:cNvPr>
          <p:cNvGraphicFramePr>
            <a:graphicFrameLocks noGrp="1"/>
          </p:cNvGraphicFramePr>
          <p:nvPr>
            <p:extLst>
              <p:ext uri="{D42A27DB-BD31-4B8C-83A1-F6EECF244321}">
                <p14:modId xmlns:p14="http://schemas.microsoft.com/office/powerpoint/2010/main" val="232540148"/>
              </p:ext>
            </p:extLst>
          </p:nvPr>
        </p:nvGraphicFramePr>
        <p:xfrm>
          <a:off x="4373204" y="1556792"/>
          <a:ext cx="4303252" cy="2743200"/>
        </p:xfrm>
        <a:graphic>
          <a:graphicData uri="http://schemas.openxmlformats.org/drawingml/2006/table">
            <a:tbl>
              <a:tblPr firstRow="1" bandRow="1">
                <a:tableStyleId>{5C22544A-7EE6-4342-B048-85BDC9FD1C3A}</a:tableStyleId>
              </a:tblPr>
              <a:tblGrid>
                <a:gridCol w="2151626">
                  <a:extLst>
                    <a:ext uri="{9D8B030D-6E8A-4147-A177-3AD203B41FA5}">
                      <a16:colId xmlns:a16="http://schemas.microsoft.com/office/drawing/2014/main" val="3673943256"/>
                    </a:ext>
                  </a:extLst>
                </a:gridCol>
                <a:gridCol w="2151626">
                  <a:extLst>
                    <a:ext uri="{9D8B030D-6E8A-4147-A177-3AD203B41FA5}">
                      <a16:colId xmlns:a16="http://schemas.microsoft.com/office/drawing/2014/main" val="3187175506"/>
                    </a:ext>
                  </a:extLst>
                </a:gridCol>
              </a:tblGrid>
              <a:tr h="302154">
                <a:tc>
                  <a:txBody>
                    <a:bodyPr/>
                    <a:lstStyle/>
                    <a:p>
                      <a:pPr algn="ctr"/>
                      <a:r>
                        <a:rPr kumimoji="1" lang="ja-JP" altLang="en-US" sz="1400" dirty="0"/>
                        <a:t>ターゲットの含有率</a:t>
                      </a:r>
                    </a:p>
                  </a:txBody>
                  <a:tcPr>
                    <a:solidFill>
                      <a:srgbClr val="E50065"/>
                    </a:solidFill>
                  </a:tcPr>
                </a:tc>
                <a:tc>
                  <a:txBody>
                    <a:bodyPr/>
                    <a:lstStyle/>
                    <a:p>
                      <a:pPr algn="ctr"/>
                      <a:r>
                        <a:rPr kumimoji="1" lang="ja-JP" altLang="en-US" sz="1400" dirty="0"/>
                        <a:t>リード単価</a:t>
                      </a:r>
                    </a:p>
                  </a:txBody>
                  <a:tcPr>
                    <a:solidFill>
                      <a:srgbClr val="E50065"/>
                    </a:solidFill>
                  </a:tcPr>
                </a:tc>
                <a:extLst>
                  <a:ext uri="{0D108BD9-81ED-4DB2-BD59-A6C34878D82A}">
                    <a16:rowId xmlns:a16="http://schemas.microsoft.com/office/drawing/2014/main" val="154484003"/>
                  </a:ext>
                </a:extLst>
              </a:tr>
              <a:tr h="302154">
                <a:tc>
                  <a:txBody>
                    <a:bodyPr/>
                    <a:lstStyle/>
                    <a:p>
                      <a:pPr algn="ctr"/>
                      <a:r>
                        <a:rPr kumimoji="1" lang="en-US" altLang="ja-JP" sz="1400" dirty="0"/>
                        <a:t>90</a:t>
                      </a:r>
                      <a:r>
                        <a:rPr kumimoji="1" lang="ja-JP" altLang="en-US" sz="1400" dirty="0"/>
                        <a:t>　～　</a:t>
                      </a:r>
                      <a:r>
                        <a:rPr kumimoji="1" lang="en-US" altLang="ja-JP" sz="1400" dirty="0"/>
                        <a:t>99%</a:t>
                      </a:r>
                      <a:endParaRPr kumimoji="1" lang="ja-JP" altLang="en-US" sz="1400" dirty="0"/>
                    </a:p>
                  </a:txBody>
                  <a:tcPr>
                    <a:solidFill>
                      <a:srgbClr val="E50065">
                        <a:alpha val="40000"/>
                      </a:srgbClr>
                    </a:solidFill>
                  </a:tcPr>
                </a:tc>
                <a:tc>
                  <a:txBody>
                    <a:bodyPr/>
                    <a:lstStyle/>
                    <a:p>
                      <a:pPr algn="ctr"/>
                      <a:r>
                        <a:rPr kumimoji="1" lang="en-US" altLang="ja-JP" sz="1400" dirty="0"/>
                        <a:t>\5,500</a:t>
                      </a:r>
                      <a:endParaRPr kumimoji="1" lang="ja-JP" altLang="en-US" sz="1400" dirty="0"/>
                    </a:p>
                  </a:txBody>
                  <a:tcPr>
                    <a:solidFill>
                      <a:srgbClr val="E50065">
                        <a:alpha val="40000"/>
                      </a:srgbClr>
                    </a:solidFill>
                  </a:tcPr>
                </a:tc>
                <a:extLst>
                  <a:ext uri="{0D108BD9-81ED-4DB2-BD59-A6C34878D82A}">
                    <a16:rowId xmlns:a16="http://schemas.microsoft.com/office/drawing/2014/main" val="2803059424"/>
                  </a:ext>
                </a:extLst>
              </a:tr>
              <a:tr h="302154">
                <a:tc>
                  <a:txBody>
                    <a:bodyPr/>
                    <a:lstStyle/>
                    <a:p>
                      <a:pPr algn="ctr"/>
                      <a:r>
                        <a:rPr kumimoji="1" lang="en-US" altLang="ja-JP" sz="1400" dirty="0"/>
                        <a:t>80</a:t>
                      </a:r>
                      <a:r>
                        <a:rPr kumimoji="1" lang="ja-JP" altLang="en-US" sz="1400" dirty="0"/>
                        <a:t>　～　</a:t>
                      </a:r>
                      <a:r>
                        <a:rPr kumimoji="1" lang="en-US" altLang="ja-JP" sz="1400" dirty="0"/>
                        <a:t>89%</a:t>
                      </a:r>
                      <a:endParaRPr kumimoji="1" lang="ja-JP" altLang="en-US" sz="1400" dirty="0"/>
                    </a:p>
                  </a:txBody>
                  <a:tcPr>
                    <a:solidFill>
                      <a:srgbClr val="E50065">
                        <a:alpha val="40000"/>
                      </a:srgbClr>
                    </a:solidFill>
                  </a:tcPr>
                </a:tc>
                <a:tc>
                  <a:txBody>
                    <a:bodyPr/>
                    <a:lstStyle/>
                    <a:p>
                      <a:pPr algn="ctr"/>
                      <a:r>
                        <a:rPr kumimoji="1" lang="en-US" altLang="ja-JP" sz="1400" dirty="0"/>
                        <a:t>\6,000</a:t>
                      </a:r>
                      <a:endParaRPr kumimoji="1" lang="ja-JP" altLang="en-US" sz="1400" dirty="0"/>
                    </a:p>
                  </a:txBody>
                  <a:tcPr>
                    <a:solidFill>
                      <a:srgbClr val="E50065">
                        <a:alpha val="40000"/>
                      </a:srgbClr>
                    </a:solidFill>
                  </a:tcPr>
                </a:tc>
                <a:extLst>
                  <a:ext uri="{0D108BD9-81ED-4DB2-BD59-A6C34878D82A}">
                    <a16:rowId xmlns:a16="http://schemas.microsoft.com/office/drawing/2014/main" val="1274028242"/>
                  </a:ext>
                </a:extLst>
              </a:tr>
              <a:tr h="302154">
                <a:tc>
                  <a:txBody>
                    <a:bodyPr/>
                    <a:lstStyle/>
                    <a:p>
                      <a:pPr algn="ctr"/>
                      <a:r>
                        <a:rPr kumimoji="1" lang="en-US" altLang="ja-JP" sz="1400" dirty="0"/>
                        <a:t>70</a:t>
                      </a:r>
                      <a:r>
                        <a:rPr kumimoji="1" lang="ja-JP" altLang="en-US" sz="1400" dirty="0"/>
                        <a:t>　～　</a:t>
                      </a:r>
                      <a:r>
                        <a:rPr kumimoji="1" lang="en-US" altLang="ja-JP" sz="1400" dirty="0"/>
                        <a:t>79%</a:t>
                      </a:r>
                      <a:endParaRPr kumimoji="1" lang="ja-JP" altLang="en-US" sz="1400" dirty="0"/>
                    </a:p>
                  </a:txBody>
                  <a:tcPr>
                    <a:solidFill>
                      <a:srgbClr val="E50065">
                        <a:alpha val="40000"/>
                      </a:srgbClr>
                    </a:solidFill>
                  </a:tcPr>
                </a:tc>
                <a:tc>
                  <a:txBody>
                    <a:bodyPr/>
                    <a:lstStyle/>
                    <a:p>
                      <a:pPr algn="ctr"/>
                      <a:r>
                        <a:rPr kumimoji="1" lang="en-US" altLang="ja-JP" sz="1400" dirty="0"/>
                        <a:t>\7,000</a:t>
                      </a:r>
                      <a:endParaRPr kumimoji="1" lang="ja-JP" altLang="en-US" sz="1400" dirty="0"/>
                    </a:p>
                  </a:txBody>
                  <a:tcPr>
                    <a:solidFill>
                      <a:srgbClr val="E50065">
                        <a:alpha val="40000"/>
                      </a:srgbClr>
                    </a:solidFill>
                  </a:tcPr>
                </a:tc>
                <a:extLst>
                  <a:ext uri="{0D108BD9-81ED-4DB2-BD59-A6C34878D82A}">
                    <a16:rowId xmlns:a16="http://schemas.microsoft.com/office/drawing/2014/main" val="417701887"/>
                  </a:ext>
                </a:extLst>
              </a:tr>
              <a:tr h="302154">
                <a:tc>
                  <a:txBody>
                    <a:bodyPr/>
                    <a:lstStyle/>
                    <a:p>
                      <a:pPr algn="ctr"/>
                      <a:r>
                        <a:rPr kumimoji="1" lang="en-US" altLang="ja-JP" sz="1400" dirty="0"/>
                        <a:t>60</a:t>
                      </a:r>
                      <a:r>
                        <a:rPr kumimoji="1" lang="ja-JP" altLang="en-US" sz="1400" dirty="0"/>
                        <a:t>　～　</a:t>
                      </a:r>
                      <a:r>
                        <a:rPr kumimoji="1" lang="en-US" altLang="ja-JP" sz="1400" dirty="0"/>
                        <a:t>69%</a:t>
                      </a:r>
                      <a:endParaRPr kumimoji="1" lang="ja-JP" altLang="en-US" sz="1400" dirty="0"/>
                    </a:p>
                  </a:txBody>
                  <a:tcPr>
                    <a:solidFill>
                      <a:srgbClr val="E50065">
                        <a:alpha val="40000"/>
                      </a:srgbClr>
                    </a:solidFill>
                  </a:tcPr>
                </a:tc>
                <a:tc>
                  <a:txBody>
                    <a:bodyPr/>
                    <a:lstStyle/>
                    <a:p>
                      <a:pPr algn="ctr"/>
                      <a:r>
                        <a:rPr kumimoji="1" lang="en-US" altLang="ja-JP" sz="1400" dirty="0"/>
                        <a:t>\8,000</a:t>
                      </a:r>
                      <a:endParaRPr kumimoji="1" lang="ja-JP" altLang="en-US" sz="1400" dirty="0"/>
                    </a:p>
                  </a:txBody>
                  <a:tcPr>
                    <a:solidFill>
                      <a:srgbClr val="E50065">
                        <a:alpha val="40000"/>
                      </a:srgbClr>
                    </a:solidFill>
                  </a:tcPr>
                </a:tc>
                <a:extLst>
                  <a:ext uri="{0D108BD9-81ED-4DB2-BD59-A6C34878D82A}">
                    <a16:rowId xmlns:a16="http://schemas.microsoft.com/office/drawing/2014/main" val="2409324777"/>
                  </a:ext>
                </a:extLst>
              </a:tr>
              <a:tr h="302154">
                <a:tc>
                  <a:txBody>
                    <a:bodyPr/>
                    <a:lstStyle/>
                    <a:p>
                      <a:pPr algn="ctr"/>
                      <a:r>
                        <a:rPr kumimoji="1" lang="en-US" altLang="ja-JP" sz="1400" dirty="0"/>
                        <a:t>50</a:t>
                      </a:r>
                      <a:r>
                        <a:rPr kumimoji="1" lang="ja-JP" altLang="en-US" sz="1400" dirty="0"/>
                        <a:t>　～　</a:t>
                      </a:r>
                      <a:r>
                        <a:rPr kumimoji="1" lang="en-US" altLang="ja-JP" sz="1400" dirty="0"/>
                        <a:t>59%</a:t>
                      </a:r>
                      <a:endParaRPr kumimoji="1" lang="ja-JP" altLang="en-US" sz="1400" dirty="0"/>
                    </a:p>
                  </a:txBody>
                  <a:tcPr>
                    <a:solidFill>
                      <a:srgbClr val="E50065">
                        <a:alpha val="40000"/>
                      </a:srgbClr>
                    </a:solidFill>
                  </a:tcPr>
                </a:tc>
                <a:tc>
                  <a:txBody>
                    <a:bodyPr/>
                    <a:lstStyle/>
                    <a:p>
                      <a:pPr algn="ctr"/>
                      <a:r>
                        <a:rPr kumimoji="1" lang="en-US" altLang="ja-JP" sz="1400" dirty="0"/>
                        <a:t>\10,000</a:t>
                      </a:r>
                      <a:endParaRPr kumimoji="1" lang="ja-JP" altLang="en-US" sz="1400" dirty="0"/>
                    </a:p>
                  </a:txBody>
                  <a:tcPr>
                    <a:solidFill>
                      <a:srgbClr val="E50065">
                        <a:alpha val="40000"/>
                      </a:srgbClr>
                    </a:solidFill>
                  </a:tcPr>
                </a:tc>
                <a:extLst>
                  <a:ext uri="{0D108BD9-81ED-4DB2-BD59-A6C34878D82A}">
                    <a16:rowId xmlns:a16="http://schemas.microsoft.com/office/drawing/2014/main" val="2851813747"/>
                  </a:ext>
                </a:extLst>
              </a:tr>
              <a:tr h="302154">
                <a:tc>
                  <a:txBody>
                    <a:bodyPr/>
                    <a:lstStyle/>
                    <a:p>
                      <a:pPr algn="ctr"/>
                      <a:r>
                        <a:rPr kumimoji="1" lang="en-US" altLang="ja-JP" sz="1400" dirty="0"/>
                        <a:t>40</a:t>
                      </a:r>
                      <a:r>
                        <a:rPr kumimoji="1" lang="ja-JP" altLang="en-US" sz="1400" dirty="0"/>
                        <a:t>　～　</a:t>
                      </a:r>
                      <a:r>
                        <a:rPr kumimoji="1" lang="en-US" altLang="ja-JP" sz="1400" dirty="0"/>
                        <a:t>49%</a:t>
                      </a:r>
                      <a:endParaRPr kumimoji="1" lang="ja-JP" altLang="en-US" sz="1400" dirty="0"/>
                    </a:p>
                  </a:txBody>
                  <a:tcPr>
                    <a:solidFill>
                      <a:srgbClr val="E50065">
                        <a:alpha val="40000"/>
                      </a:srgbClr>
                    </a:solidFill>
                  </a:tcPr>
                </a:tc>
                <a:tc>
                  <a:txBody>
                    <a:bodyPr/>
                    <a:lstStyle/>
                    <a:p>
                      <a:pPr algn="ctr"/>
                      <a:r>
                        <a:rPr kumimoji="1" lang="en-US" altLang="ja-JP" sz="1400" dirty="0"/>
                        <a:t>\13,000</a:t>
                      </a:r>
                      <a:endParaRPr kumimoji="1" lang="ja-JP" altLang="en-US" sz="1400" dirty="0"/>
                    </a:p>
                  </a:txBody>
                  <a:tcPr>
                    <a:solidFill>
                      <a:srgbClr val="E50065">
                        <a:alpha val="40000"/>
                      </a:srgbClr>
                    </a:solidFill>
                  </a:tcPr>
                </a:tc>
                <a:extLst>
                  <a:ext uri="{0D108BD9-81ED-4DB2-BD59-A6C34878D82A}">
                    <a16:rowId xmlns:a16="http://schemas.microsoft.com/office/drawing/2014/main" val="3378922453"/>
                  </a:ext>
                </a:extLst>
              </a:tr>
              <a:tr h="302154">
                <a:tc>
                  <a:txBody>
                    <a:bodyPr/>
                    <a:lstStyle/>
                    <a:p>
                      <a:pPr algn="ctr"/>
                      <a:r>
                        <a:rPr kumimoji="1" lang="en-US" altLang="ja-JP" sz="1400" dirty="0"/>
                        <a:t>30</a:t>
                      </a:r>
                      <a:r>
                        <a:rPr kumimoji="1" lang="ja-JP" altLang="en-US" sz="1400" dirty="0"/>
                        <a:t>　～　</a:t>
                      </a:r>
                      <a:r>
                        <a:rPr kumimoji="1" lang="en-US" altLang="ja-JP" sz="1400" dirty="0"/>
                        <a:t>39%</a:t>
                      </a:r>
                      <a:endParaRPr kumimoji="1" lang="ja-JP" altLang="en-US" sz="1400" dirty="0"/>
                    </a:p>
                  </a:txBody>
                  <a:tcPr>
                    <a:solidFill>
                      <a:srgbClr val="E50065">
                        <a:alpha val="40000"/>
                      </a:srgbClr>
                    </a:solidFill>
                  </a:tcPr>
                </a:tc>
                <a:tc>
                  <a:txBody>
                    <a:bodyPr/>
                    <a:lstStyle/>
                    <a:p>
                      <a:pPr algn="ctr"/>
                      <a:r>
                        <a:rPr kumimoji="1" lang="en-US" altLang="ja-JP" sz="1400" dirty="0"/>
                        <a:t>\17,000</a:t>
                      </a:r>
                      <a:endParaRPr kumimoji="1" lang="ja-JP" altLang="en-US" sz="1400" dirty="0"/>
                    </a:p>
                  </a:txBody>
                  <a:tcPr>
                    <a:solidFill>
                      <a:srgbClr val="E50065">
                        <a:alpha val="40000"/>
                      </a:srgbClr>
                    </a:solidFill>
                  </a:tcPr>
                </a:tc>
                <a:extLst>
                  <a:ext uri="{0D108BD9-81ED-4DB2-BD59-A6C34878D82A}">
                    <a16:rowId xmlns:a16="http://schemas.microsoft.com/office/drawing/2014/main" val="2645902771"/>
                  </a:ext>
                </a:extLst>
              </a:tr>
              <a:tr h="30215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20</a:t>
                      </a:r>
                      <a:r>
                        <a:rPr kumimoji="1" lang="ja-JP" altLang="en-US" sz="1400" dirty="0"/>
                        <a:t>　～　</a:t>
                      </a:r>
                      <a:r>
                        <a:rPr kumimoji="1" lang="en-US" altLang="ja-JP" sz="1400" dirty="0"/>
                        <a:t>29%</a:t>
                      </a:r>
                      <a:endParaRPr kumimoji="1" lang="ja-JP" altLang="en-US" sz="1400" dirty="0"/>
                    </a:p>
                  </a:txBody>
                  <a:tcPr>
                    <a:solidFill>
                      <a:srgbClr val="E50065">
                        <a:alpha val="40000"/>
                      </a:srgbClr>
                    </a:solidFill>
                  </a:tcPr>
                </a:tc>
                <a:tc>
                  <a:txBody>
                    <a:bodyPr/>
                    <a:lstStyle/>
                    <a:p>
                      <a:pPr algn="ctr"/>
                      <a:r>
                        <a:rPr kumimoji="1" lang="en-US" altLang="ja-JP" sz="1400" dirty="0"/>
                        <a:t>\22,000</a:t>
                      </a:r>
                      <a:endParaRPr kumimoji="1" lang="ja-JP" altLang="en-US" sz="1400" dirty="0"/>
                    </a:p>
                  </a:txBody>
                  <a:tcPr>
                    <a:solidFill>
                      <a:srgbClr val="E50065">
                        <a:alpha val="40000"/>
                      </a:srgbClr>
                    </a:solidFill>
                  </a:tcPr>
                </a:tc>
                <a:extLst>
                  <a:ext uri="{0D108BD9-81ED-4DB2-BD59-A6C34878D82A}">
                    <a16:rowId xmlns:a16="http://schemas.microsoft.com/office/drawing/2014/main" val="116480204"/>
                  </a:ext>
                </a:extLst>
              </a:tr>
            </a:tbl>
          </a:graphicData>
        </a:graphic>
      </p:graphicFrame>
      <p:grpSp>
        <p:nvGrpSpPr>
          <p:cNvPr id="22" name="グループ化 21">
            <a:extLst>
              <a:ext uri="{FF2B5EF4-FFF2-40B4-BE49-F238E27FC236}">
                <a16:creationId xmlns:a16="http://schemas.microsoft.com/office/drawing/2014/main" id="{D7EE567A-BF41-4735-B40E-3B0F89F827E2}"/>
              </a:ext>
            </a:extLst>
          </p:cNvPr>
          <p:cNvGrpSpPr/>
          <p:nvPr/>
        </p:nvGrpSpPr>
        <p:grpSpPr>
          <a:xfrm>
            <a:off x="539552" y="1682750"/>
            <a:ext cx="2727438" cy="882154"/>
            <a:chOff x="404253" y="1682750"/>
            <a:chExt cx="2727438" cy="882154"/>
          </a:xfrm>
        </p:grpSpPr>
        <p:sp>
          <p:nvSpPr>
            <p:cNvPr id="23" name="テキスト ボックス 21">
              <a:extLst>
                <a:ext uri="{FF2B5EF4-FFF2-40B4-BE49-F238E27FC236}">
                  <a16:creationId xmlns:a16="http://schemas.microsoft.com/office/drawing/2014/main" id="{C8DD13A9-34BA-473F-8505-D85ACC854832}"/>
                </a:ext>
              </a:extLst>
            </p:cNvPr>
            <p:cNvSpPr txBox="1">
              <a:spLocks noChangeArrowheads="1"/>
            </p:cNvSpPr>
            <p:nvPr/>
          </p:nvSpPr>
          <p:spPr bwMode="auto">
            <a:xfrm>
              <a:off x="404253" y="1682750"/>
              <a:ext cx="1143262"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■リード単価</a:t>
              </a:r>
            </a:p>
          </p:txBody>
        </p:sp>
        <p:sp>
          <p:nvSpPr>
            <p:cNvPr id="24" name="テキスト ボックス 31">
              <a:extLst>
                <a:ext uri="{FF2B5EF4-FFF2-40B4-BE49-F238E27FC236}">
                  <a16:creationId xmlns:a16="http://schemas.microsoft.com/office/drawing/2014/main" id="{55DA3BCD-1571-4365-8C76-FF9721C26886}"/>
                </a:ext>
              </a:extLst>
            </p:cNvPr>
            <p:cNvSpPr txBox="1">
              <a:spLocks noChangeArrowheads="1"/>
            </p:cNvSpPr>
            <p:nvPr/>
          </p:nvSpPr>
          <p:spPr bwMode="auto">
            <a:xfrm>
              <a:off x="1041400" y="2024063"/>
              <a:ext cx="20902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5,500</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円</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（税別）～</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5" name="グループ化 24">
              <a:extLst>
                <a:ext uri="{FF2B5EF4-FFF2-40B4-BE49-F238E27FC236}">
                  <a16:creationId xmlns:a16="http://schemas.microsoft.com/office/drawing/2014/main" id="{BB6B02FE-4672-423F-B3B5-9DD13A3FF7E2}"/>
                </a:ext>
              </a:extLst>
            </p:cNvPr>
            <p:cNvGrpSpPr/>
            <p:nvPr/>
          </p:nvGrpSpPr>
          <p:grpSpPr>
            <a:xfrm>
              <a:off x="484188" y="1836639"/>
              <a:ext cx="2503487" cy="728265"/>
              <a:chOff x="484188" y="1836639"/>
              <a:chExt cx="2503487" cy="728265"/>
            </a:xfrm>
          </p:grpSpPr>
          <p:cxnSp>
            <p:nvCxnSpPr>
              <p:cNvPr id="26" name="直線コネクタ 25">
                <a:extLst>
                  <a:ext uri="{FF2B5EF4-FFF2-40B4-BE49-F238E27FC236}">
                    <a16:creationId xmlns:a16="http://schemas.microsoft.com/office/drawing/2014/main" id="{E66F8C1B-D88B-40B3-8A66-C57990075190}"/>
                  </a:ext>
                </a:extLst>
              </p:cNvPr>
              <p:cNvCxnSpPr/>
              <p:nvPr/>
            </p:nvCxnSpPr>
            <p:spPr>
              <a:xfrm>
                <a:off x="484188" y="2564904"/>
                <a:ext cx="2503487" cy="0"/>
              </a:xfrm>
              <a:prstGeom prst="line">
                <a:avLst/>
              </a:prstGeom>
              <a:ln w="34925" cmpd="dbl">
                <a:solidFill>
                  <a:srgbClr val="E50065"/>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2BDC3215-A8F2-464D-A78C-318599BC37D7}"/>
                  </a:ext>
                </a:extLst>
              </p:cNvPr>
              <p:cNvCxnSpPr>
                <a:cxnSpLocks/>
                <a:stCxn id="23" idx="3"/>
              </p:cNvCxnSpPr>
              <p:nvPr/>
            </p:nvCxnSpPr>
            <p:spPr>
              <a:xfrm>
                <a:off x="1547515" y="1836639"/>
                <a:ext cx="1440160" cy="99"/>
              </a:xfrm>
              <a:prstGeom prst="line">
                <a:avLst/>
              </a:prstGeom>
              <a:ln w="34925" cmpd="dbl">
                <a:solidFill>
                  <a:srgbClr val="E50065"/>
                </a:solidFill>
              </a:ln>
            </p:spPr>
            <p:style>
              <a:lnRef idx="1">
                <a:schemeClr val="accent1"/>
              </a:lnRef>
              <a:fillRef idx="0">
                <a:schemeClr val="accent1"/>
              </a:fillRef>
              <a:effectRef idx="0">
                <a:schemeClr val="accent1"/>
              </a:effectRef>
              <a:fontRef idx="minor">
                <a:schemeClr val="tx1"/>
              </a:fontRef>
            </p:style>
          </p:cxnSp>
        </p:grpSp>
      </p:grpSp>
      <p:grpSp>
        <p:nvGrpSpPr>
          <p:cNvPr id="28" name="グループ化 27">
            <a:extLst>
              <a:ext uri="{FF2B5EF4-FFF2-40B4-BE49-F238E27FC236}">
                <a16:creationId xmlns:a16="http://schemas.microsoft.com/office/drawing/2014/main" id="{E40D732A-3048-49BD-BAE3-175879A57D1C}"/>
              </a:ext>
            </a:extLst>
          </p:cNvPr>
          <p:cNvGrpSpPr/>
          <p:nvPr/>
        </p:nvGrpSpPr>
        <p:grpSpPr>
          <a:xfrm>
            <a:off x="546462" y="2924944"/>
            <a:ext cx="2576512" cy="881062"/>
            <a:chOff x="484188" y="2763838"/>
            <a:chExt cx="2576512" cy="881062"/>
          </a:xfrm>
        </p:grpSpPr>
        <p:sp>
          <p:nvSpPr>
            <p:cNvPr id="29" name="テキスト ボックス 21">
              <a:extLst>
                <a:ext uri="{FF2B5EF4-FFF2-40B4-BE49-F238E27FC236}">
                  <a16:creationId xmlns:a16="http://schemas.microsoft.com/office/drawing/2014/main" id="{CB9DDD72-53F9-4B67-AB0F-89BB9572C059}"/>
                </a:ext>
              </a:extLst>
            </p:cNvPr>
            <p:cNvSpPr txBox="1">
              <a:spLocks noChangeArrowheads="1"/>
            </p:cNvSpPr>
            <p:nvPr/>
          </p:nvSpPr>
          <p:spPr bwMode="auto">
            <a:xfrm>
              <a:off x="484188" y="2763838"/>
              <a:ext cx="1500732"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■ミニマムチャージ</a:t>
              </a:r>
            </a:p>
          </p:txBody>
        </p:sp>
        <p:grpSp>
          <p:nvGrpSpPr>
            <p:cNvPr id="30" name="グループ化 29">
              <a:extLst>
                <a:ext uri="{FF2B5EF4-FFF2-40B4-BE49-F238E27FC236}">
                  <a16:creationId xmlns:a16="http://schemas.microsoft.com/office/drawing/2014/main" id="{B6ACE80B-F676-421E-8203-D3A346778DCC}"/>
                </a:ext>
              </a:extLst>
            </p:cNvPr>
            <p:cNvGrpSpPr/>
            <p:nvPr/>
          </p:nvGrpSpPr>
          <p:grpSpPr>
            <a:xfrm>
              <a:off x="573088" y="2917727"/>
              <a:ext cx="2487612" cy="727173"/>
              <a:chOff x="573088" y="2917727"/>
              <a:chExt cx="2487612" cy="727173"/>
            </a:xfrm>
          </p:grpSpPr>
          <p:cxnSp>
            <p:nvCxnSpPr>
              <p:cNvPr id="32" name="直線コネクタ 31">
                <a:extLst>
                  <a:ext uri="{FF2B5EF4-FFF2-40B4-BE49-F238E27FC236}">
                    <a16:creationId xmlns:a16="http://schemas.microsoft.com/office/drawing/2014/main" id="{98E4F6A8-E90B-4D84-98A4-A68557AD47DE}"/>
                  </a:ext>
                </a:extLst>
              </p:cNvPr>
              <p:cNvCxnSpPr>
                <a:cxnSpLocks/>
                <a:stCxn id="29" idx="3"/>
              </p:cNvCxnSpPr>
              <p:nvPr/>
            </p:nvCxnSpPr>
            <p:spPr>
              <a:xfrm>
                <a:off x="1984920" y="2917727"/>
                <a:ext cx="1075780" cy="98"/>
              </a:xfrm>
              <a:prstGeom prst="line">
                <a:avLst/>
              </a:prstGeom>
              <a:ln w="34925" cmpd="dbl">
                <a:solidFill>
                  <a:srgbClr val="5B9BD5"/>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BBCD09A9-01F9-49F0-A2B4-3C63D2C56C73}"/>
                  </a:ext>
                </a:extLst>
              </p:cNvPr>
              <p:cNvCxnSpPr>
                <a:cxnSpLocks/>
              </p:cNvCxnSpPr>
              <p:nvPr/>
            </p:nvCxnSpPr>
            <p:spPr>
              <a:xfrm>
                <a:off x="573088" y="3644900"/>
                <a:ext cx="2487612" cy="0"/>
              </a:xfrm>
              <a:prstGeom prst="line">
                <a:avLst/>
              </a:prstGeom>
              <a:ln w="34925" cmpd="dbl">
                <a:solidFill>
                  <a:srgbClr val="5B9BD5"/>
                </a:solidFill>
              </a:ln>
            </p:spPr>
            <p:style>
              <a:lnRef idx="1">
                <a:schemeClr val="accent1"/>
              </a:lnRef>
              <a:fillRef idx="0">
                <a:schemeClr val="accent1"/>
              </a:fillRef>
              <a:effectRef idx="0">
                <a:schemeClr val="accent1"/>
              </a:effectRef>
              <a:fontRef idx="minor">
                <a:schemeClr val="tx1"/>
              </a:fontRef>
            </p:style>
          </p:cxnSp>
        </p:grpSp>
        <p:sp>
          <p:nvSpPr>
            <p:cNvPr id="31" name="テキスト ボックス 31">
              <a:extLst>
                <a:ext uri="{FF2B5EF4-FFF2-40B4-BE49-F238E27FC236}">
                  <a16:creationId xmlns:a16="http://schemas.microsoft.com/office/drawing/2014/main" id="{C9D1E0B4-74ED-4754-87C6-0E6291180173}"/>
                </a:ext>
              </a:extLst>
            </p:cNvPr>
            <p:cNvSpPr txBox="1">
              <a:spLocks noChangeArrowheads="1"/>
            </p:cNvSpPr>
            <p:nvPr/>
          </p:nvSpPr>
          <p:spPr bwMode="auto">
            <a:xfrm>
              <a:off x="768350" y="3181350"/>
              <a:ext cx="2185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2000" b="1">
                  <a:latin typeface="Meiryo UI" panose="020B0604030504040204" pitchFamily="50" charset="-128"/>
                  <a:ea typeface="Meiryo UI" panose="020B0604030504040204" pitchFamily="50" charset="-128"/>
                  <a:cs typeface="Meiryo UI" panose="020B0604030504040204" pitchFamily="50" charset="-128"/>
                </a:rPr>
                <a:t>500,000</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円</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（税別）</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タイトル 1">
            <a:extLst>
              <a:ext uri="{FF2B5EF4-FFF2-40B4-BE49-F238E27FC236}">
                <a16:creationId xmlns:a16="http://schemas.microsoft.com/office/drawing/2014/main" id="{A3E48898-2563-4375-A546-EA4D6166BEBC}"/>
              </a:ext>
            </a:extLst>
          </p:cNvPr>
          <p:cNvSpPr txBox="1">
            <a:spLocks/>
          </p:cNvSpPr>
          <p:nvPr/>
        </p:nvSpPr>
        <p:spPr bwMode="auto">
          <a:xfrm>
            <a:off x="628650" y="30163"/>
            <a:ext cx="5543550"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Meiryo UI" panose="020B0604030504040204" pitchFamily="50" charset="-128"/>
                <a:ea typeface="Meiryo UI" panose="020B0604030504040204" pitchFamily="50" charset="-128"/>
                <a:cs typeface="Meiryo UI" panose="020B0604030504040204" pitchFamily="50" charset="-128"/>
              </a:rPr>
              <a:t>1.</a:t>
            </a:r>
            <a:r>
              <a:rPr lang="ja-JP" altLang="en-US" sz="1800" b="1">
                <a:latin typeface="Meiryo UI" panose="020B0604030504040204" pitchFamily="50" charset="-128"/>
                <a:ea typeface="Meiryo UI" panose="020B0604030504040204" pitchFamily="50" charset="-128"/>
                <a:cs typeface="Meiryo UI" panose="020B0604030504040204" pitchFamily="50" charset="-128"/>
              </a:rPr>
              <a:t>ホワイトペーパー</a:t>
            </a:r>
            <a:r>
              <a:rPr lang="en-US" altLang="ja-JP" sz="1800" b="1">
                <a:latin typeface="Meiryo UI" panose="020B0604030504040204" pitchFamily="50" charset="-128"/>
                <a:ea typeface="Meiryo UI" panose="020B0604030504040204" pitchFamily="50" charset="-128"/>
                <a:cs typeface="Meiryo UI" panose="020B0604030504040204" pitchFamily="50" charset="-128"/>
              </a:rPr>
              <a:t>/</a:t>
            </a:r>
            <a:r>
              <a:rPr lang="ja-JP" altLang="en-US" sz="1800" b="1">
                <a:latin typeface="Meiryo UI" panose="020B0604030504040204" pitchFamily="50" charset="-128"/>
                <a:ea typeface="Meiryo UI" panose="020B0604030504040204" pitchFamily="50" charset="-128"/>
                <a:cs typeface="Meiryo UI" panose="020B0604030504040204" pitchFamily="50" charset="-128"/>
              </a:rPr>
              <a:t>動画掲載　　　</a:t>
            </a:r>
            <a:r>
              <a:rPr lang="ja-JP" altLang="en-US" sz="2800" b="1">
                <a:latin typeface="Meiryo UI" panose="020B0604030504040204" pitchFamily="50" charset="-128"/>
                <a:ea typeface="Meiryo UI" panose="020B0604030504040204" pitchFamily="50" charset="-128"/>
                <a:cs typeface="Meiryo UI" panose="020B0604030504040204" pitchFamily="50" charset="-128"/>
              </a:rPr>
              <a:t>ファスト</a:t>
            </a: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22531" name="テキスト ボックス 20">
            <a:extLst>
              <a:ext uri="{FF2B5EF4-FFF2-40B4-BE49-F238E27FC236}">
                <a16:creationId xmlns:a16="http://schemas.microsoft.com/office/drawing/2014/main" id="{B92FBA9C-F0D8-4E8E-8ADD-4AE21BF6ED45}"/>
              </a:ext>
            </a:extLst>
          </p:cNvPr>
          <p:cNvSpPr txBox="1">
            <a:spLocks noChangeArrowheads="1"/>
          </p:cNvSpPr>
          <p:nvPr/>
        </p:nvSpPr>
        <p:spPr bwMode="auto">
          <a:xfrm>
            <a:off x="373063" y="903288"/>
            <a:ext cx="7543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b="1">
                <a:latin typeface="Meiryo UI" panose="020B0604030504040204" pitchFamily="50" charset="-128"/>
                <a:ea typeface="Meiryo UI" panose="020B0604030504040204" pitchFamily="50" charset="-128"/>
                <a:cs typeface="Meiryo UI" panose="020B0604030504040204" pitchFamily="50" charset="-128"/>
              </a:rPr>
              <a:t>追加誘導を積極的に実施し、短期で保証件数を集めるプラン</a:t>
            </a:r>
            <a:endParaRPr lang="en-US" altLang="ja-JP" sz="1400" b="1">
              <a:latin typeface="Meiryo UI" panose="020B0604030504040204" pitchFamily="50" charset="-128"/>
              <a:ea typeface="Meiryo UI" panose="020B0604030504040204" pitchFamily="50" charset="-128"/>
              <a:cs typeface="Meiryo UI" panose="020B0604030504040204" pitchFamily="50" charset="-128"/>
            </a:endParaRPr>
          </a:p>
        </p:txBody>
      </p:sp>
      <p:sp>
        <p:nvSpPr>
          <p:cNvPr id="22534" name="テキスト ボックス 34">
            <a:extLst>
              <a:ext uri="{FF2B5EF4-FFF2-40B4-BE49-F238E27FC236}">
                <a16:creationId xmlns:a16="http://schemas.microsoft.com/office/drawing/2014/main" id="{F683C581-6FAF-44D4-BE96-C6ADF533D67D}"/>
              </a:ext>
            </a:extLst>
          </p:cNvPr>
          <p:cNvSpPr txBox="1">
            <a:spLocks noChangeArrowheads="1"/>
          </p:cNvSpPr>
          <p:nvPr/>
        </p:nvSpPr>
        <p:spPr bwMode="auto">
          <a:xfrm>
            <a:off x="607566" y="4149080"/>
            <a:ext cx="41084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掲載開始日：毎週水曜日</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申込から掲載まで</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営業日（詳細はスケジュールご参照ください）</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ホワイトペーパー</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動画紹介の記事は編集部が執筆します。　　</a:t>
            </a:r>
            <a:br>
              <a:rPr lang="en-US" altLang="ja-JP" sz="1000" dirty="0">
                <a:latin typeface="Meiryo UI" panose="020B0604030504040204" pitchFamily="50" charset="-128"/>
                <a:ea typeface="Meiryo UI" panose="020B0604030504040204" pitchFamily="50" charset="-128"/>
                <a:cs typeface="Meiryo UI" panose="020B0604030504040204" pitchFamily="50" charset="-128"/>
              </a:rPr>
            </a:b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事前の原稿確認はございませんのでご了承ください。</a:t>
            </a:r>
            <a:endParaRPr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321" name="Text Box 40">
            <a:extLst>
              <a:ext uri="{FF2B5EF4-FFF2-40B4-BE49-F238E27FC236}">
                <a16:creationId xmlns:a16="http://schemas.microsoft.com/office/drawing/2014/main" id="{0A8CA8F5-7256-4677-AEE9-D9FA51B6C2A2}"/>
              </a:ext>
            </a:extLst>
          </p:cNvPr>
          <p:cNvSpPr txBox="1">
            <a:spLocks noChangeArrowheads="1"/>
          </p:cNvSpPr>
          <p:nvPr/>
        </p:nvSpPr>
        <p:spPr bwMode="auto">
          <a:xfrm>
            <a:off x="614142" y="5441950"/>
            <a:ext cx="65833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defRPr/>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注意事項</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p>
          <a:p>
            <a:pPr eaLnBrk="1" hangingPunct="1">
              <a:spcBef>
                <a:spcPct val="0"/>
              </a:spcBef>
              <a:buFont typeface="Arial" panose="020B0604020202020204" pitchFamily="34" charset="0"/>
              <a:buNone/>
              <a:defRPr/>
            </a:pPr>
            <a:r>
              <a:rPr lang="en-US" altLang="ja-JP"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対象製品や内容によってはお受けできない場合もあります。媒体にて可否判断させて頂きます</a:t>
            </a:r>
          </a:p>
          <a:p>
            <a:pPr eaLnBrk="1" hangingPunct="1">
              <a:spcBef>
                <a:spcPct val="0"/>
              </a:spcBef>
              <a:buFontTx/>
              <a:buNone/>
              <a:defRPr/>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ホワイトペーパーは、特定の技術や製品・サービスの活用方法、解説、旧製品や競合と性能比較した情報、導入事例、調査レポート</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市場分析、統計資料などを代表的なものとします。講演資料もこの範疇に含みます。なお</a:t>
            </a:r>
            <a:r>
              <a:rPr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チラシ</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（キャンペーン紹介など）や、</a:t>
            </a:r>
            <a:r>
              <a:rPr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カタログ資料</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の掲載はお受けできかねます。</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掲載する</a:t>
            </a:r>
            <a:r>
              <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PDF</a:t>
            </a:r>
            <a:r>
              <a:rPr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の容量は</a:t>
            </a:r>
            <a:r>
              <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10MB</a:t>
            </a:r>
            <a:r>
              <a:rPr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以内、動画データは容量</a:t>
            </a:r>
            <a:r>
              <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500MB</a:t>
            </a:r>
            <a:r>
              <a:rPr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以内となります</a:t>
            </a:r>
            <a:endPar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defRPr/>
            </a:pPr>
            <a:r>
              <a:rPr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（ファイル形：</a:t>
            </a:r>
            <a:r>
              <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WMV/AVI/MPG/MOV/M4V/3GP/3G2/FLV/MP4</a:t>
            </a:r>
            <a:r>
              <a:rPr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None/>
              <a:defRPr/>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入稿いただいた</a:t>
            </a:r>
            <a:r>
              <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PDF</a:t>
            </a:r>
            <a:r>
              <a:rPr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のプロパティ（概要）につきまして、読者へ公開するにあたりこちらで変更させていただく場合がございます。</a:t>
            </a:r>
          </a:p>
        </p:txBody>
      </p:sp>
      <p:sp>
        <p:nvSpPr>
          <p:cNvPr id="22542" name="Text Box 40">
            <a:extLst>
              <a:ext uri="{FF2B5EF4-FFF2-40B4-BE49-F238E27FC236}">
                <a16:creationId xmlns:a16="http://schemas.microsoft.com/office/drawing/2014/main" id="{2A9594D2-D4FC-43D9-8DBB-450EB5352AA7}"/>
              </a:ext>
            </a:extLst>
          </p:cNvPr>
          <p:cNvSpPr txBox="1">
            <a:spLocks noChangeArrowheads="1"/>
          </p:cNvSpPr>
          <p:nvPr/>
        </p:nvSpPr>
        <p:spPr bwMode="auto">
          <a:xfrm>
            <a:off x="5287963" y="4257675"/>
            <a:ext cx="34750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400">
                <a:solidFill>
                  <a:srgbClr val="FF0000"/>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400">
                <a:solidFill>
                  <a:srgbClr val="FF0000"/>
                </a:solidFill>
                <a:latin typeface="Meiryo UI" panose="020B0604030504040204" pitchFamily="50" charset="-128"/>
                <a:ea typeface="Meiryo UI" panose="020B0604030504040204" pitchFamily="50" charset="-128"/>
                <a:cs typeface="Meiryo UI" panose="020B0604030504040204" pitchFamily="50" charset="-128"/>
              </a:rPr>
              <a:t>未満はお受けできません</a:t>
            </a:r>
            <a:r>
              <a:rPr lang="ja-JP" altLang="en-US" sz="160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22543" name="Text Box 40">
            <a:extLst>
              <a:ext uri="{FF2B5EF4-FFF2-40B4-BE49-F238E27FC236}">
                <a16:creationId xmlns:a16="http://schemas.microsoft.com/office/drawing/2014/main" id="{07A8AD77-A20D-43AB-BC6B-BEE1D6774773}"/>
              </a:ext>
            </a:extLst>
          </p:cNvPr>
          <p:cNvSpPr txBox="1">
            <a:spLocks noChangeArrowheads="1"/>
          </p:cNvSpPr>
          <p:nvPr/>
        </p:nvSpPr>
        <p:spPr bwMode="auto">
          <a:xfrm>
            <a:off x="7675563" y="1294855"/>
            <a:ext cx="12176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価格は税別です</a:t>
            </a:r>
          </a:p>
        </p:txBody>
      </p:sp>
      <p:graphicFrame>
        <p:nvGraphicFramePr>
          <p:cNvPr id="17" name="表 16">
            <a:extLst>
              <a:ext uri="{FF2B5EF4-FFF2-40B4-BE49-F238E27FC236}">
                <a16:creationId xmlns:a16="http://schemas.microsoft.com/office/drawing/2014/main" id="{B628BF69-373F-410A-A453-2367F182695F}"/>
              </a:ext>
            </a:extLst>
          </p:cNvPr>
          <p:cNvGraphicFramePr>
            <a:graphicFrameLocks noGrp="1"/>
          </p:cNvGraphicFramePr>
          <p:nvPr>
            <p:extLst>
              <p:ext uri="{D42A27DB-BD31-4B8C-83A1-F6EECF244321}">
                <p14:modId xmlns:p14="http://schemas.microsoft.com/office/powerpoint/2010/main" val="1105411362"/>
              </p:ext>
            </p:extLst>
          </p:nvPr>
        </p:nvGraphicFramePr>
        <p:xfrm>
          <a:off x="4373204" y="4741863"/>
          <a:ext cx="4303252" cy="700087"/>
        </p:xfrm>
        <a:graphic>
          <a:graphicData uri="http://schemas.openxmlformats.org/drawingml/2006/table">
            <a:tbl>
              <a:tblPr/>
              <a:tblGrid>
                <a:gridCol w="2166165">
                  <a:extLst>
                    <a:ext uri="{9D8B030D-6E8A-4147-A177-3AD203B41FA5}">
                      <a16:colId xmlns:a16="http://schemas.microsoft.com/office/drawing/2014/main" val="2176004506"/>
                    </a:ext>
                  </a:extLst>
                </a:gridCol>
                <a:gridCol w="2137087">
                  <a:extLst>
                    <a:ext uri="{9D8B030D-6E8A-4147-A177-3AD203B41FA5}">
                      <a16:colId xmlns:a16="http://schemas.microsoft.com/office/drawing/2014/main" val="1457892183"/>
                    </a:ext>
                  </a:extLst>
                </a:gridCol>
              </a:tblGrid>
              <a:tr h="312539">
                <a:tc>
                  <a:txBody>
                    <a:bodyPr/>
                    <a:lstStyle/>
                    <a:p>
                      <a:pPr algn="ctr" fontAlgn="ctr"/>
                      <a:r>
                        <a:rPr lang="ja-JP" altLang="en-US" sz="1200" b="0" i="0" u="none" strike="noStrike" dirty="0">
                          <a:solidFill>
                            <a:srgbClr val="FFFFFF"/>
                          </a:solidFill>
                          <a:effectLst/>
                          <a:latin typeface="Meiryo UI" panose="020B0604030504040204" pitchFamily="50" charset="-128"/>
                          <a:ea typeface="Meiryo UI" panose="020B0604030504040204" pitchFamily="50" charset="-128"/>
                          <a:cs typeface="Meiryo UI" panose="020B0604030504040204" pitchFamily="50" charset="-128"/>
                        </a:rPr>
                        <a:t>想定リード獲得期間</a:t>
                      </a:r>
                    </a:p>
                  </a:txBody>
                  <a:tcPr marL="9526" marR="9526" marT="9525" marB="0" anchor="ctr">
                    <a:lnL w="12700" cap="flat" cmpd="sng" algn="ctr">
                      <a:solidFill>
                        <a:srgbClr val="E50065"/>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50065"/>
                    </a:solidFill>
                  </a:tcPr>
                </a:tc>
                <a:tc>
                  <a:txBody>
                    <a:bodyPr/>
                    <a:lstStyle/>
                    <a:p>
                      <a:pPr algn="ctr"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週間程度</a:t>
                      </a:r>
                    </a:p>
                  </a:txBody>
                  <a:tcPr marL="9526" marR="9526" marT="9525" marB="0" anchor="ctr">
                    <a:lnL w="12700" cap="flat" cmpd="sng" algn="ctr">
                      <a:solidFill>
                        <a:srgbClr val="E50065"/>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tcPr>
                </a:tc>
                <a:extLst>
                  <a:ext uri="{0D108BD9-81ED-4DB2-BD59-A6C34878D82A}">
                    <a16:rowId xmlns:a16="http://schemas.microsoft.com/office/drawing/2014/main" val="2773304479"/>
                  </a:ext>
                </a:extLst>
              </a:tr>
              <a:tr h="387548">
                <a:tc>
                  <a:txBody>
                    <a:bodyPr/>
                    <a:lstStyle/>
                    <a:p>
                      <a:pPr algn="ctr" fontAlgn="ctr"/>
                      <a:r>
                        <a:rPr lang="en-US" altLang="ja-JP" sz="1200" b="0" i="0" u="none" strike="noStrike" dirty="0">
                          <a:solidFill>
                            <a:srgbClr val="FFFFFF"/>
                          </a:solidFill>
                          <a:effectLst/>
                          <a:latin typeface="Meiryo UI" panose="020B0604030504040204" pitchFamily="50" charset="-128"/>
                          <a:ea typeface="Meiryo UI" panose="020B0604030504040204" pitchFamily="50" charset="-128"/>
                          <a:cs typeface="Meiryo UI" panose="020B0604030504040204" pitchFamily="50" charset="-128"/>
                        </a:rPr>
                        <a:t>WP</a:t>
                      </a:r>
                      <a:r>
                        <a:rPr lang="ja-JP" altLang="en-US" sz="1200" b="0" i="0" u="none" strike="noStrike" dirty="0">
                          <a:solidFill>
                            <a:srgbClr val="FFFFFF"/>
                          </a:solidFill>
                          <a:effectLst/>
                          <a:latin typeface="Meiryo UI" panose="020B0604030504040204" pitchFamily="50" charset="-128"/>
                          <a:ea typeface="Meiryo UI" panose="020B0604030504040204" pitchFamily="50" charset="-128"/>
                          <a:cs typeface="Meiryo UI" panose="020B0604030504040204" pitchFamily="50" charset="-128"/>
                        </a:rPr>
                        <a:t>１本あたりの獲得目安</a:t>
                      </a:r>
                    </a:p>
                  </a:txBody>
                  <a:tcPr marL="9526" marR="9526" marT="9525" marB="0" anchor="ctr">
                    <a:lnL w="12700" cap="flat" cmpd="sng" algn="ctr">
                      <a:solidFill>
                        <a:srgbClr val="E50065"/>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50065"/>
                      </a:solidFill>
                      <a:prstDash val="solid"/>
                      <a:round/>
                      <a:headEnd type="none" w="med" len="med"/>
                      <a:tailEnd type="none" w="med" len="med"/>
                    </a:lnB>
                    <a:solidFill>
                      <a:srgbClr val="E50065"/>
                    </a:solidFill>
                  </a:tcPr>
                </a:tc>
                <a:tc>
                  <a:txBody>
                    <a:bodyPr/>
                    <a:lstStyle/>
                    <a:p>
                      <a:pPr algn="ctr" fontAlgn="ctr"/>
                      <a:r>
                        <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含有率により算定</a:t>
                      </a:r>
                    </a:p>
                  </a:txBody>
                  <a:tcPr marL="9526" marR="9526" marT="9525" marB="0" anchor="ctr">
                    <a:lnL w="12700" cap="flat" cmpd="sng" algn="ctr">
                      <a:solidFill>
                        <a:srgbClr val="E50065"/>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tcPr>
                </a:tc>
                <a:extLst>
                  <a:ext uri="{0D108BD9-81ED-4DB2-BD59-A6C34878D82A}">
                    <a16:rowId xmlns:a16="http://schemas.microsoft.com/office/drawing/2014/main" val="4217160759"/>
                  </a:ext>
                </a:extLst>
              </a:tr>
            </a:tbl>
          </a:graphicData>
        </a:graphic>
      </p:graphicFrame>
      <p:sp>
        <p:nvSpPr>
          <p:cNvPr id="22556" name="スライド番号プレースホルダー 1">
            <a:extLst>
              <a:ext uri="{FF2B5EF4-FFF2-40B4-BE49-F238E27FC236}">
                <a16:creationId xmlns:a16="http://schemas.microsoft.com/office/drawing/2014/main" id="{07BB0C48-2193-4906-992E-CECDAB25801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F4FC6BC4-4884-49E0-9F7C-06150F0C12DB}" type="slidenum">
              <a:rPr lang="ja-JP" altLang="en-US"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pPr/>
              <a:t>7</a:t>
            </a:fld>
            <a:endParaRPr lang="ja-JP" altLang="en-US">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9" name="表 18">
            <a:extLst>
              <a:ext uri="{FF2B5EF4-FFF2-40B4-BE49-F238E27FC236}">
                <a16:creationId xmlns:a16="http://schemas.microsoft.com/office/drawing/2014/main" id="{ADF1845E-F623-4199-96A4-E29FB8EC2593}"/>
              </a:ext>
            </a:extLst>
          </p:cNvPr>
          <p:cNvGraphicFramePr>
            <a:graphicFrameLocks noGrp="1"/>
          </p:cNvGraphicFramePr>
          <p:nvPr>
            <p:extLst>
              <p:ext uri="{D42A27DB-BD31-4B8C-83A1-F6EECF244321}">
                <p14:modId xmlns:p14="http://schemas.microsoft.com/office/powerpoint/2010/main" val="3527418137"/>
              </p:ext>
            </p:extLst>
          </p:nvPr>
        </p:nvGraphicFramePr>
        <p:xfrm>
          <a:off x="4373204" y="1556792"/>
          <a:ext cx="4303252" cy="2743200"/>
        </p:xfrm>
        <a:graphic>
          <a:graphicData uri="http://schemas.openxmlformats.org/drawingml/2006/table">
            <a:tbl>
              <a:tblPr firstRow="1" bandRow="1">
                <a:tableStyleId>{5C22544A-7EE6-4342-B048-85BDC9FD1C3A}</a:tableStyleId>
              </a:tblPr>
              <a:tblGrid>
                <a:gridCol w="2151626">
                  <a:extLst>
                    <a:ext uri="{9D8B030D-6E8A-4147-A177-3AD203B41FA5}">
                      <a16:colId xmlns:a16="http://schemas.microsoft.com/office/drawing/2014/main" val="3673943256"/>
                    </a:ext>
                  </a:extLst>
                </a:gridCol>
                <a:gridCol w="2151626">
                  <a:extLst>
                    <a:ext uri="{9D8B030D-6E8A-4147-A177-3AD203B41FA5}">
                      <a16:colId xmlns:a16="http://schemas.microsoft.com/office/drawing/2014/main" val="3187175506"/>
                    </a:ext>
                  </a:extLst>
                </a:gridCol>
              </a:tblGrid>
              <a:tr h="302154">
                <a:tc>
                  <a:txBody>
                    <a:bodyPr/>
                    <a:lstStyle/>
                    <a:p>
                      <a:pPr algn="ctr"/>
                      <a:r>
                        <a:rPr kumimoji="1" lang="ja-JP" altLang="en-US" sz="1400" dirty="0"/>
                        <a:t>ターゲットの含有率</a:t>
                      </a:r>
                    </a:p>
                  </a:txBody>
                  <a:tcPr>
                    <a:solidFill>
                      <a:srgbClr val="E50065"/>
                    </a:solidFill>
                  </a:tcPr>
                </a:tc>
                <a:tc>
                  <a:txBody>
                    <a:bodyPr/>
                    <a:lstStyle/>
                    <a:p>
                      <a:pPr algn="ctr"/>
                      <a:r>
                        <a:rPr kumimoji="1" lang="ja-JP" altLang="en-US" sz="1400" dirty="0"/>
                        <a:t>リード単価</a:t>
                      </a:r>
                    </a:p>
                  </a:txBody>
                  <a:tcPr>
                    <a:solidFill>
                      <a:srgbClr val="E50065"/>
                    </a:solidFill>
                  </a:tcPr>
                </a:tc>
                <a:extLst>
                  <a:ext uri="{0D108BD9-81ED-4DB2-BD59-A6C34878D82A}">
                    <a16:rowId xmlns:a16="http://schemas.microsoft.com/office/drawing/2014/main" val="154484003"/>
                  </a:ext>
                </a:extLst>
              </a:tr>
              <a:tr h="302154">
                <a:tc>
                  <a:txBody>
                    <a:bodyPr/>
                    <a:lstStyle/>
                    <a:p>
                      <a:pPr algn="ctr"/>
                      <a:r>
                        <a:rPr kumimoji="1" lang="en-US" altLang="ja-JP" sz="1400" dirty="0"/>
                        <a:t>90</a:t>
                      </a:r>
                      <a:r>
                        <a:rPr kumimoji="1" lang="ja-JP" altLang="en-US" sz="1400" dirty="0"/>
                        <a:t>　～　</a:t>
                      </a:r>
                      <a:r>
                        <a:rPr kumimoji="1" lang="en-US" altLang="ja-JP" sz="1400" dirty="0"/>
                        <a:t>99%</a:t>
                      </a:r>
                      <a:endParaRPr kumimoji="1" lang="ja-JP" altLang="en-US" sz="1400" dirty="0"/>
                    </a:p>
                  </a:txBody>
                  <a:tcPr>
                    <a:solidFill>
                      <a:srgbClr val="E50065">
                        <a:alpha val="40000"/>
                      </a:srgbClr>
                    </a:solidFill>
                  </a:tcPr>
                </a:tc>
                <a:tc>
                  <a:txBody>
                    <a:bodyPr/>
                    <a:lstStyle/>
                    <a:p>
                      <a:pPr algn="ctr"/>
                      <a:r>
                        <a:rPr kumimoji="1" lang="en-US" altLang="ja-JP" sz="1400" dirty="0"/>
                        <a:t>\8,200</a:t>
                      </a:r>
                      <a:endParaRPr kumimoji="1" lang="ja-JP" altLang="en-US" sz="1400" dirty="0"/>
                    </a:p>
                  </a:txBody>
                  <a:tcPr>
                    <a:solidFill>
                      <a:srgbClr val="E50065">
                        <a:alpha val="40000"/>
                      </a:srgbClr>
                    </a:solidFill>
                  </a:tcPr>
                </a:tc>
                <a:extLst>
                  <a:ext uri="{0D108BD9-81ED-4DB2-BD59-A6C34878D82A}">
                    <a16:rowId xmlns:a16="http://schemas.microsoft.com/office/drawing/2014/main" val="2803059424"/>
                  </a:ext>
                </a:extLst>
              </a:tr>
              <a:tr h="302154">
                <a:tc>
                  <a:txBody>
                    <a:bodyPr/>
                    <a:lstStyle/>
                    <a:p>
                      <a:pPr algn="ctr"/>
                      <a:r>
                        <a:rPr kumimoji="1" lang="en-US" altLang="ja-JP" sz="1400" dirty="0"/>
                        <a:t>80</a:t>
                      </a:r>
                      <a:r>
                        <a:rPr kumimoji="1" lang="ja-JP" altLang="en-US" sz="1400" dirty="0"/>
                        <a:t>　～　</a:t>
                      </a:r>
                      <a:r>
                        <a:rPr kumimoji="1" lang="en-US" altLang="ja-JP" sz="1400" dirty="0"/>
                        <a:t>89%</a:t>
                      </a:r>
                      <a:endParaRPr kumimoji="1" lang="ja-JP" altLang="en-US" sz="1400" dirty="0"/>
                    </a:p>
                  </a:txBody>
                  <a:tcPr>
                    <a:solidFill>
                      <a:srgbClr val="E50065">
                        <a:alpha val="40000"/>
                      </a:srgbClr>
                    </a:solidFill>
                  </a:tcPr>
                </a:tc>
                <a:tc>
                  <a:txBody>
                    <a:bodyPr/>
                    <a:lstStyle/>
                    <a:p>
                      <a:pPr algn="ctr"/>
                      <a:r>
                        <a:rPr kumimoji="1" lang="en-US" altLang="ja-JP" sz="1400" dirty="0"/>
                        <a:t>\9,000</a:t>
                      </a:r>
                      <a:endParaRPr kumimoji="1" lang="ja-JP" altLang="en-US" sz="1400" dirty="0"/>
                    </a:p>
                  </a:txBody>
                  <a:tcPr>
                    <a:solidFill>
                      <a:srgbClr val="E50065">
                        <a:alpha val="40000"/>
                      </a:srgbClr>
                    </a:solidFill>
                  </a:tcPr>
                </a:tc>
                <a:extLst>
                  <a:ext uri="{0D108BD9-81ED-4DB2-BD59-A6C34878D82A}">
                    <a16:rowId xmlns:a16="http://schemas.microsoft.com/office/drawing/2014/main" val="1274028242"/>
                  </a:ext>
                </a:extLst>
              </a:tr>
              <a:tr h="302154">
                <a:tc>
                  <a:txBody>
                    <a:bodyPr/>
                    <a:lstStyle/>
                    <a:p>
                      <a:pPr algn="ctr"/>
                      <a:r>
                        <a:rPr kumimoji="1" lang="en-US" altLang="ja-JP" sz="1400" dirty="0"/>
                        <a:t>70</a:t>
                      </a:r>
                      <a:r>
                        <a:rPr kumimoji="1" lang="ja-JP" altLang="en-US" sz="1400" dirty="0"/>
                        <a:t>　～　</a:t>
                      </a:r>
                      <a:r>
                        <a:rPr kumimoji="1" lang="en-US" altLang="ja-JP" sz="1400" dirty="0"/>
                        <a:t>79%</a:t>
                      </a:r>
                      <a:endParaRPr kumimoji="1" lang="ja-JP" altLang="en-US" sz="1400" dirty="0"/>
                    </a:p>
                  </a:txBody>
                  <a:tcPr>
                    <a:solidFill>
                      <a:srgbClr val="E50065">
                        <a:alpha val="40000"/>
                      </a:srgbClr>
                    </a:solidFill>
                  </a:tcPr>
                </a:tc>
                <a:tc>
                  <a:txBody>
                    <a:bodyPr/>
                    <a:lstStyle/>
                    <a:p>
                      <a:pPr algn="ctr"/>
                      <a:r>
                        <a:rPr kumimoji="1" lang="en-US" altLang="ja-JP" sz="1400" dirty="0"/>
                        <a:t>\10,000</a:t>
                      </a:r>
                      <a:endParaRPr kumimoji="1" lang="ja-JP" altLang="en-US" sz="1400" dirty="0"/>
                    </a:p>
                  </a:txBody>
                  <a:tcPr>
                    <a:solidFill>
                      <a:srgbClr val="E50065">
                        <a:alpha val="40000"/>
                      </a:srgbClr>
                    </a:solidFill>
                  </a:tcPr>
                </a:tc>
                <a:extLst>
                  <a:ext uri="{0D108BD9-81ED-4DB2-BD59-A6C34878D82A}">
                    <a16:rowId xmlns:a16="http://schemas.microsoft.com/office/drawing/2014/main" val="417701887"/>
                  </a:ext>
                </a:extLst>
              </a:tr>
              <a:tr h="302154">
                <a:tc>
                  <a:txBody>
                    <a:bodyPr/>
                    <a:lstStyle/>
                    <a:p>
                      <a:pPr algn="ctr"/>
                      <a:r>
                        <a:rPr kumimoji="1" lang="en-US" altLang="ja-JP" sz="1400" dirty="0"/>
                        <a:t>60</a:t>
                      </a:r>
                      <a:r>
                        <a:rPr kumimoji="1" lang="ja-JP" altLang="en-US" sz="1400" dirty="0"/>
                        <a:t>　～　</a:t>
                      </a:r>
                      <a:r>
                        <a:rPr kumimoji="1" lang="en-US" altLang="ja-JP" sz="1400" dirty="0"/>
                        <a:t>69%</a:t>
                      </a:r>
                      <a:endParaRPr kumimoji="1" lang="ja-JP" altLang="en-US" sz="1400" dirty="0"/>
                    </a:p>
                  </a:txBody>
                  <a:tcPr>
                    <a:solidFill>
                      <a:srgbClr val="E50065">
                        <a:alpha val="40000"/>
                      </a:srgbClr>
                    </a:solidFill>
                  </a:tcPr>
                </a:tc>
                <a:tc>
                  <a:txBody>
                    <a:bodyPr/>
                    <a:lstStyle/>
                    <a:p>
                      <a:pPr algn="ctr"/>
                      <a:r>
                        <a:rPr kumimoji="1" lang="en-US" altLang="ja-JP" sz="1400" dirty="0"/>
                        <a:t>\12,000</a:t>
                      </a:r>
                      <a:endParaRPr kumimoji="1" lang="ja-JP" altLang="en-US" sz="1400" dirty="0"/>
                    </a:p>
                  </a:txBody>
                  <a:tcPr>
                    <a:solidFill>
                      <a:srgbClr val="E50065">
                        <a:alpha val="40000"/>
                      </a:srgbClr>
                    </a:solidFill>
                  </a:tcPr>
                </a:tc>
                <a:extLst>
                  <a:ext uri="{0D108BD9-81ED-4DB2-BD59-A6C34878D82A}">
                    <a16:rowId xmlns:a16="http://schemas.microsoft.com/office/drawing/2014/main" val="2409324777"/>
                  </a:ext>
                </a:extLst>
              </a:tr>
              <a:tr h="302154">
                <a:tc>
                  <a:txBody>
                    <a:bodyPr/>
                    <a:lstStyle/>
                    <a:p>
                      <a:pPr algn="ctr"/>
                      <a:r>
                        <a:rPr kumimoji="1" lang="en-US" altLang="ja-JP" sz="1400" dirty="0"/>
                        <a:t>50</a:t>
                      </a:r>
                      <a:r>
                        <a:rPr kumimoji="1" lang="ja-JP" altLang="en-US" sz="1400" dirty="0"/>
                        <a:t>　～　</a:t>
                      </a:r>
                      <a:r>
                        <a:rPr kumimoji="1" lang="en-US" altLang="ja-JP" sz="1400" dirty="0"/>
                        <a:t>59%</a:t>
                      </a:r>
                      <a:endParaRPr kumimoji="1" lang="ja-JP" altLang="en-US" sz="1400" dirty="0"/>
                    </a:p>
                  </a:txBody>
                  <a:tcPr>
                    <a:solidFill>
                      <a:srgbClr val="E50065">
                        <a:alpha val="40000"/>
                      </a:srgbClr>
                    </a:solidFill>
                  </a:tcPr>
                </a:tc>
                <a:tc>
                  <a:txBody>
                    <a:bodyPr/>
                    <a:lstStyle/>
                    <a:p>
                      <a:pPr algn="ctr"/>
                      <a:r>
                        <a:rPr kumimoji="1" lang="en-US" altLang="ja-JP" sz="1400" dirty="0"/>
                        <a:t>\15,000</a:t>
                      </a:r>
                      <a:endParaRPr kumimoji="1" lang="ja-JP" altLang="en-US" sz="1400" dirty="0"/>
                    </a:p>
                  </a:txBody>
                  <a:tcPr>
                    <a:solidFill>
                      <a:srgbClr val="E50065">
                        <a:alpha val="40000"/>
                      </a:srgbClr>
                    </a:solidFill>
                  </a:tcPr>
                </a:tc>
                <a:extLst>
                  <a:ext uri="{0D108BD9-81ED-4DB2-BD59-A6C34878D82A}">
                    <a16:rowId xmlns:a16="http://schemas.microsoft.com/office/drawing/2014/main" val="2851813747"/>
                  </a:ext>
                </a:extLst>
              </a:tr>
              <a:tr h="302154">
                <a:tc>
                  <a:txBody>
                    <a:bodyPr/>
                    <a:lstStyle/>
                    <a:p>
                      <a:pPr algn="ctr"/>
                      <a:r>
                        <a:rPr kumimoji="1" lang="en-US" altLang="ja-JP" sz="1400" dirty="0"/>
                        <a:t>40</a:t>
                      </a:r>
                      <a:r>
                        <a:rPr kumimoji="1" lang="ja-JP" altLang="en-US" sz="1400" dirty="0"/>
                        <a:t>　～　</a:t>
                      </a:r>
                      <a:r>
                        <a:rPr kumimoji="1" lang="en-US" altLang="ja-JP" sz="1400" dirty="0"/>
                        <a:t>49%</a:t>
                      </a:r>
                      <a:endParaRPr kumimoji="1" lang="ja-JP" altLang="en-US" sz="1400" dirty="0"/>
                    </a:p>
                  </a:txBody>
                  <a:tcPr>
                    <a:solidFill>
                      <a:srgbClr val="E50065">
                        <a:alpha val="40000"/>
                      </a:srgbClr>
                    </a:solidFill>
                  </a:tcPr>
                </a:tc>
                <a:tc>
                  <a:txBody>
                    <a:bodyPr/>
                    <a:lstStyle/>
                    <a:p>
                      <a:pPr algn="ctr"/>
                      <a:r>
                        <a:rPr kumimoji="1" lang="en-US" altLang="ja-JP" sz="1400" dirty="0"/>
                        <a:t>\19,500</a:t>
                      </a:r>
                      <a:endParaRPr kumimoji="1" lang="ja-JP" altLang="en-US" sz="1400" dirty="0"/>
                    </a:p>
                  </a:txBody>
                  <a:tcPr>
                    <a:solidFill>
                      <a:srgbClr val="E50065">
                        <a:alpha val="40000"/>
                      </a:srgbClr>
                    </a:solidFill>
                  </a:tcPr>
                </a:tc>
                <a:extLst>
                  <a:ext uri="{0D108BD9-81ED-4DB2-BD59-A6C34878D82A}">
                    <a16:rowId xmlns:a16="http://schemas.microsoft.com/office/drawing/2014/main" val="3378922453"/>
                  </a:ext>
                </a:extLst>
              </a:tr>
              <a:tr h="302154">
                <a:tc>
                  <a:txBody>
                    <a:bodyPr/>
                    <a:lstStyle/>
                    <a:p>
                      <a:pPr algn="ctr"/>
                      <a:r>
                        <a:rPr kumimoji="1" lang="en-US" altLang="ja-JP" sz="1400" dirty="0"/>
                        <a:t>30</a:t>
                      </a:r>
                      <a:r>
                        <a:rPr kumimoji="1" lang="ja-JP" altLang="en-US" sz="1400" dirty="0"/>
                        <a:t>　～　</a:t>
                      </a:r>
                      <a:r>
                        <a:rPr kumimoji="1" lang="en-US" altLang="ja-JP" sz="1400" dirty="0"/>
                        <a:t>39%</a:t>
                      </a:r>
                      <a:endParaRPr kumimoji="1" lang="ja-JP" altLang="en-US" sz="1400" dirty="0"/>
                    </a:p>
                  </a:txBody>
                  <a:tcPr>
                    <a:solidFill>
                      <a:srgbClr val="E50065">
                        <a:alpha val="40000"/>
                      </a:srgbClr>
                    </a:solidFill>
                  </a:tcPr>
                </a:tc>
                <a:tc>
                  <a:txBody>
                    <a:bodyPr/>
                    <a:lstStyle/>
                    <a:p>
                      <a:pPr algn="ctr"/>
                      <a:r>
                        <a:rPr kumimoji="1" lang="en-US" altLang="ja-JP" sz="1400" dirty="0"/>
                        <a:t>\25,500</a:t>
                      </a:r>
                      <a:endParaRPr kumimoji="1" lang="ja-JP" altLang="en-US" sz="1400" dirty="0"/>
                    </a:p>
                  </a:txBody>
                  <a:tcPr>
                    <a:solidFill>
                      <a:srgbClr val="E50065">
                        <a:alpha val="40000"/>
                      </a:srgbClr>
                    </a:solidFill>
                  </a:tcPr>
                </a:tc>
                <a:extLst>
                  <a:ext uri="{0D108BD9-81ED-4DB2-BD59-A6C34878D82A}">
                    <a16:rowId xmlns:a16="http://schemas.microsoft.com/office/drawing/2014/main" val="2645902771"/>
                  </a:ext>
                </a:extLst>
              </a:tr>
              <a:tr h="30215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a:t>20</a:t>
                      </a:r>
                      <a:r>
                        <a:rPr kumimoji="1" lang="ja-JP" altLang="en-US" sz="1400" dirty="0"/>
                        <a:t>　～　</a:t>
                      </a:r>
                      <a:r>
                        <a:rPr kumimoji="1" lang="en-US" altLang="ja-JP" sz="1400" dirty="0"/>
                        <a:t>29%</a:t>
                      </a:r>
                      <a:endParaRPr kumimoji="1" lang="ja-JP" altLang="en-US" sz="1400" dirty="0"/>
                    </a:p>
                  </a:txBody>
                  <a:tcPr>
                    <a:solidFill>
                      <a:srgbClr val="E50065">
                        <a:alpha val="40000"/>
                      </a:srgbClr>
                    </a:solidFill>
                  </a:tcPr>
                </a:tc>
                <a:tc>
                  <a:txBody>
                    <a:bodyPr/>
                    <a:lstStyle/>
                    <a:p>
                      <a:pPr algn="ctr"/>
                      <a:r>
                        <a:rPr kumimoji="1" lang="en-US" altLang="ja-JP" sz="1400" dirty="0"/>
                        <a:t>\33,000</a:t>
                      </a:r>
                      <a:endParaRPr kumimoji="1" lang="ja-JP" altLang="en-US" sz="1400" dirty="0"/>
                    </a:p>
                  </a:txBody>
                  <a:tcPr>
                    <a:solidFill>
                      <a:srgbClr val="E50065">
                        <a:alpha val="40000"/>
                      </a:srgbClr>
                    </a:solidFill>
                  </a:tcPr>
                </a:tc>
                <a:extLst>
                  <a:ext uri="{0D108BD9-81ED-4DB2-BD59-A6C34878D82A}">
                    <a16:rowId xmlns:a16="http://schemas.microsoft.com/office/drawing/2014/main" val="116480204"/>
                  </a:ext>
                </a:extLst>
              </a:tr>
            </a:tbl>
          </a:graphicData>
        </a:graphic>
      </p:graphicFrame>
      <p:grpSp>
        <p:nvGrpSpPr>
          <p:cNvPr id="33" name="グループ化 32">
            <a:extLst>
              <a:ext uri="{FF2B5EF4-FFF2-40B4-BE49-F238E27FC236}">
                <a16:creationId xmlns:a16="http://schemas.microsoft.com/office/drawing/2014/main" id="{BD178F8F-08DC-4498-ABBB-36815A5AA15C}"/>
              </a:ext>
            </a:extLst>
          </p:cNvPr>
          <p:cNvGrpSpPr/>
          <p:nvPr/>
        </p:nvGrpSpPr>
        <p:grpSpPr>
          <a:xfrm>
            <a:off x="548418" y="1700808"/>
            <a:ext cx="2727438" cy="882154"/>
            <a:chOff x="404253" y="1682750"/>
            <a:chExt cx="2727438" cy="882154"/>
          </a:xfrm>
        </p:grpSpPr>
        <p:sp>
          <p:nvSpPr>
            <p:cNvPr id="34" name="テキスト ボックス 21">
              <a:extLst>
                <a:ext uri="{FF2B5EF4-FFF2-40B4-BE49-F238E27FC236}">
                  <a16:creationId xmlns:a16="http://schemas.microsoft.com/office/drawing/2014/main" id="{8D5DC071-B649-4DFF-99D8-6998BF328839}"/>
                </a:ext>
              </a:extLst>
            </p:cNvPr>
            <p:cNvSpPr txBox="1">
              <a:spLocks noChangeArrowheads="1"/>
            </p:cNvSpPr>
            <p:nvPr/>
          </p:nvSpPr>
          <p:spPr bwMode="auto">
            <a:xfrm>
              <a:off x="404253" y="1682750"/>
              <a:ext cx="1143262"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■リード単価</a:t>
              </a:r>
            </a:p>
          </p:txBody>
        </p:sp>
        <p:sp>
          <p:nvSpPr>
            <p:cNvPr id="35" name="テキスト ボックス 31">
              <a:extLst>
                <a:ext uri="{FF2B5EF4-FFF2-40B4-BE49-F238E27FC236}">
                  <a16:creationId xmlns:a16="http://schemas.microsoft.com/office/drawing/2014/main" id="{2716E512-FD48-4BED-BEDA-B4A1C58D251F}"/>
                </a:ext>
              </a:extLst>
            </p:cNvPr>
            <p:cNvSpPr txBox="1">
              <a:spLocks noChangeArrowheads="1"/>
            </p:cNvSpPr>
            <p:nvPr/>
          </p:nvSpPr>
          <p:spPr bwMode="auto">
            <a:xfrm>
              <a:off x="1041400" y="2024063"/>
              <a:ext cx="209029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7,500</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円</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（税別）～</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6" name="グループ化 35">
              <a:extLst>
                <a:ext uri="{FF2B5EF4-FFF2-40B4-BE49-F238E27FC236}">
                  <a16:creationId xmlns:a16="http://schemas.microsoft.com/office/drawing/2014/main" id="{25C2C111-6D5E-4D2D-9CDA-0BE0CF6DDA58}"/>
                </a:ext>
              </a:extLst>
            </p:cNvPr>
            <p:cNvGrpSpPr/>
            <p:nvPr/>
          </p:nvGrpSpPr>
          <p:grpSpPr>
            <a:xfrm>
              <a:off x="484188" y="1836639"/>
              <a:ext cx="2503487" cy="728265"/>
              <a:chOff x="484188" y="1836639"/>
              <a:chExt cx="2503487" cy="728265"/>
            </a:xfrm>
          </p:grpSpPr>
          <p:cxnSp>
            <p:nvCxnSpPr>
              <p:cNvPr id="37" name="直線コネクタ 36">
                <a:extLst>
                  <a:ext uri="{FF2B5EF4-FFF2-40B4-BE49-F238E27FC236}">
                    <a16:creationId xmlns:a16="http://schemas.microsoft.com/office/drawing/2014/main" id="{66339721-468C-4685-A14A-0BD9A7FE1633}"/>
                  </a:ext>
                </a:extLst>
              </p:cNvPr>
              <p:cNvCxnSpPr/>
              <p:nvPr/>
            </p:nvCxnSpPr>
            <p:spPr>
              <a:xfrm>
                <a:off x="484188" y="2564904"/>
                <a:ext cx="2503487" cy="0"/>
              </a:xfrm>
              <a:prstGeom prst="line">
                <a:avLst/>
              </a:prstGeom>
              <a:ln w="34925" cmpd="dbl">
                <a:solidFill>
                  <a:srgbClr val="E50065"/>
                </a:solidFill>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2101758E-FE3E-4680-8B9C-CF5732407874}"/>
                  </a:ext>
                </a:extLst>
              </p:cNvPr>
              <p:cNvCxnSpPr>
                <a:cxnSpLocks/>
                <a:stCxn id="34" idx="3"/>
              </p:cNvCxnSpPr>
              <p:nvPr/>
            </p:nvCxnSpPr>
            <p:spPr>
              <a:xfrm>
                <a:off x="1547515" y="1836639"/>
                <a:ext cx="1440160" cy="99"/>
              </a:xfrm>
              <a:prstGeom prst="line">
                <a:avLst/>
              </a:prstGeom>
              <a:ln w="34925" cmpd="dbl">
                <a:solidFill>
                  <a:srgbClr val="E50065"/>
                </a:solidFill>
              </a:ln>
            </p:spPr>
            <p:style>
              <a:lnRef idx="1">
                <a:schemeClr val="accent1"/>
              </a:lnRef>
              <a:fillRef idx="0">
                <a:schemeClr val="accent1"/>
              </a:fillRef>
              <a:effectRef idx="0">
                <a:schemeClr val="accent1"/>
              </a:effectRef>
              <a:fontRef idx="minor">
                <a:schemeClr val="tx1"/>
              </a:fontRef>
            </p:style>
          </p:cxnSp>
        </p:grpSp>
      </p:grpSp>
      <p:grpSp>
        <p:nvGrpSpPr>
          <p:cNvPr id="39" name="グループ化 38">
            <a:extLst>
              <a:ext uri="{FF2B5EF4-FFF2-40B4-BE49-F238E27FC236}">
                <a16:creationId xmlns:a16="http://schemas.microsoft.com/office/drawing/2014/main" id="{C94FD2D5-E70F-4086-B63E-D01B3F21B90F}"/>
              </a:ext>
            </a:extLst>
          </p:cNvPr>
          <p:cNvGrpSpPr/>
          <p:nvPr/>
        </p:nvGrpSpPr>
        <p:grpSpPr>
          <a:xfrm>
            <a:off x="546462" y="2924944"/>
            <a:ext cx="2576512" cy="881062"/>
            <a:chOff x="484188" y="2763838"/>
            <a:chExt cx="2576512" cy="881062"/>
          </a:xfrm>
        </p:grpSpPr>
        <p:sp>
          <p:nvSpPr>
            <p:cNvPr id="40" name="テキスト ボックス 21">
              <a:extLst>
                <a:ext uri="{FF2B5EF4-FFF2-40B4-BE49-F238E27FC236}">
                  <a16:creationId xmlns:a16="http://schemas.microsoft.com/office/drawing/2014/main" id="{03E4DE87-F6DF-42CE-A4C8-5733811A6EE9}"/>
                </a:ext>
              </a:extLst>
            </p:cNvPr>
            <p:cNvSpPr txBox="1">
              <a:spLocks noChangeArrowheads="1"/>
            </p:cNvSpPr>
            <p:nvPr/>
          </p:nvSpPr>
          <p:spPr bwMode="auto">
            <a:xfrm>
              <a:off x="484188" y="2763838"/>
              <a:ext cx="1500732"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■ミニマムチャージ</a:t>
              </a:r>
            </a:p>
          </p:txBody>
        </p:sp>
        <p:grpSp>
          <p:nvGrpSpPr>
            <p:cNvPr id="41" name="グループ化 40">
              <a:extLst>
                <a:ext uri="{FF2B5EF4-FFF2-40B4-BE49-F238E27FC236}">
                  <a16:creationId xmlns:a16="http://schemas.microsoft.com/office/drawing/2014/main" id="{D565401B-6693-4547-8E55-FE4DF50C891A}"/>
                </a:ext>
              </a:extLst>
            </p:cNvPr>
            <p:cNvGrpSpPr/>
            <p:nvPr/>
          </p:nvGrpSpPr>
          <p:grpSpPr>
            <a:xfrm>
              <a:off x="573088" y="2917727"/>
              <a:ext cx="2487612" cy="727173"/>
              <a:chOff x="573088" y="2917727"/>
              <a:chExt cx="2487612" cy="727173"/>
            </a:xfrm>
          </p:grpSpPr>
          <p:cxnSp>
            <p:nvCxnSpPr>
              <p:cNvPr id="43" name="直線コネクタ 42">
                <a:extLst>
                  <a:ext uri="{FF2B5EF4-FFF2-40B4-BE49-F238E27FC236}">
                    <a16:creationId xmlns:a16="http://schemas.microsoft.com/office/drawing/2014/main" id="{98E49AD3-B85D-4974-AA6E-31C1095B7D3E}"/>
                  </a:ext>
                </a:extLst>
              </p:cNvPr>
              <p:cNvCxnSpPr>
                <a:cxnSpLocks/>
                <a:stCxn id="40" idx="3"/>
              </p:cNvCxnSpPr>
              <p:nvPr/>
            </p:nvCxnSpPr>
            <p:spPr>
              <a:xfrm>
                <a:off x="1984920" y="2917727"/>
                <a:ext cx="1075780" cy="98"/>
              </a:xfrm>
              <a:prstGeom prst="line">
                <a:avLst/>
              </a:prstGeom>
              <a:ln w="34925" cmpd="dbl">
                <a:solidFill>
                  <a:srgbClr val="5B9BD5"/>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4A51731D-DB73-4442-802B-5E01F90FD910}"/>
                  </a:ext>
                </a:extLst>
              </p:cNvPr>
              <p:cNvCxnSpPr>
                <a:cxnSpLocks/>
              </p:cNvCxnSpPr>
              <p:nvPr/>
            </p:nvCxnSpPr>
            <p:spPr>
              <a:xfrm>
                <a:off x="573088" y="3644900"/>
                <a:ext cx="2487612" cy="0"/>
              </a:xfrm>
              <a:prstGeom prst="line">
                <a:avLst/>
              </a:prstGeom>
              <a:ln w="34925" cmpd="dbl">
                <a:solidFill>
                  <a:srgbClr val="5B9BD5"/>
                </a:solidFill>
              </a:ln>
            </p:spPr>
            <p:style>
              <a:lnRef idx="1">
                <a:schemeClr val="accent1"/>
              </a:lnRef>
              <a:fillRef idx="0">
                <a:schemeClr val="accent1"/>
              </a:fillRef>
              <a:effectRef idx="0">
                <a:schemeClr val="accent1"/>
              </a:effectRef>
              <a:fontRef idx="minor">
                <a:schemeClr val="tx1"/>
              </a:fontRef>
            </p:style>
          </p:cxnSp>
        </p:grpSp>
        <p:sp>
          <p:nvSpPr>
            <p:cNvPr id="42" name="テキスト ボックス 31">
              <a:extLst>
                <a:ext uri="{FF2B5EF4-FFF2-40B4-BE49-F238E27FC236}">
                  <a16:creationId xmlns:a16="http://schemas.microsoft.com/office/drawing/2014/main" id="{EC5559D8-CE9F-4931-913E-E242B497DA68}"/>
                </a:ext>
              </a:extLst>
            </p:cNvPr>
            <p:cNvSpPr txBox="1">
              <a:spLocks noChangeArrowheads="1"/>
            </p:cNvSpPr>
            <p:nvPr/>
          </p:nvSpPr>
          <p:spPr bwMode="auto">
            <a:xfrm>
              <a:off x="768350" y="3181350"/>
              <a:ext cx="2185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2000" b="1">
                  <a:latin typeface="Meiryo UI" panose="020B0604030504040204" pitchFamily="50" charset="-128"/>
                  <a:ea typeface="Meiryo UI" panose="020B0604030504040204" pitchFamily="50" charset="-128"/>
                  <a:cs typeface="Meiryo UI" panose="020B0604030504040204" pitchFamily="50" charset="-128"/>
                </a:rPr>
                <a:t>500,000</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円</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（税別）</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タイトル 1">
            <a:extLst>
              <a:ext uri="{FF2B5EF4-FFF2-40B4-BE49-F238E27FC236}">
                <a16:creationId xmlns:a16="http://schemas.microsoft.com/office/drawing/2014/main" id="{6ADDC6CF-C353-4D0B-B1EE-253ED77591EA}"/>
              </a:ext>
            </a:extLst>
          </p:cNvPr>
          <p:cNvSpPr txBox="1">
            <a:spLocks/>
          </p:cNvSpPr>
          <p:nvPr/>
        </p:nvSpPr>
        <p:spPr bwMode="auto">
          <a:xfrm>
            <a:off x="628650" y="30163"/>
            <a:ext cx="7256463"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800" b="1">
                <a:latin typeface="Meiryo UI" panose="020B0604030504040204" pitchFamily="50" charset="-128"/>
                <a:ea typeface="Meiryo UI" panose="020B0604030504040204" pitchFamily="50" charset="-128"/>
                <a:cs typeface="Meiryo UI" panose="020B0604030504040204" pitchFamily="50" charset="-128"/>
              </a:rPr>
              <a:t>1.</a:t>
            </a:r>
            <a:r>
              <a:rPr lang="ja-JP" altLang="en-US" sz="1800" b="1">
                <a:latin typeface="Meiryo UI" panose="020B0604030504040204" pitchFamily="50" charset="-128"/>
                <a:ea typeface="Meiryo UI" panose="020B0604030504040204" pitchFamily="50" charset="-128"/>
                <a:cs typeface="Meiryo UI" panose="020B0604030504040204" pitchFamily="50" charset="-128"/>
              </a:rPr>
              <a:t>ホワイトペーパー</a:t>
            </a:r>
            <a:r>
              <a:rPr lang="en-US" altLang="ja-JP" sz="1800" b="1">
                <a:latin typeface="Meiryo UI" panose="020B0604030504040204" pitchFamily="50" charset="-128"/>
                <a:ea typeface="Meiryo UI" panose="020B0604030504040204" pitchFamily="50" charset="-128"/>
                <a:cs typeface="Meiryo UI" panose="020B0604030504040204" pitchFamily="50" charset="-128"/>
              </a:rPr>
              <a:t>/</a:t>
            </a:r>
            <a:r>
              <a:rPr lang="ja-JP" altLang="en-US" sz="1800" b="1">
                <a:latin typeface="Meiryo UI" panose="020B0604030504040204" pitchFamily="50" charset="-128"/>
                <a:ea typeface="Meiryo UI" panose="020B0604030504040204" pitchFamily="50" charset="-128"/>
                <a:cs typeface="Meiryo UI" panose="020B0604030504040204" pitchFamily="50" charset="-128"/>
              </a:rPr>
              <a:t>動画掲載　　　</a:t>
            </a:r>
            <a:r>
              <a:rPr lang="ja-JP" altLang="en-US" sz="2800" b="1">
                <a:latin typeface="Meiryo UI" panose="020B0604030504040204" pitchFamily="50" charset="-128"/>
                <a:ea typeface="Meiryo UI" panose="020B0604030504040204" pitchFamily="50" charset="-128"/>
                <a:cs typeface="Meiryo UI" panose="020B0604030504040204" pitchFamily="50" charset="-128"/>
              </a:rPr>
              <a:t>セグメント条件表</a:t>
            </a:r>
            <a:endParaRPr lang="ja-JP" altLang="en-US" sz="1800" b="1">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13">
            <a:extLst>
              <a:ext uri="{FF2B5EF4-FFF2-40B4-BE49-F238E27FC236}">
                <a16:creationId xmlns:a16="http://schemas.microsoft.com/office/drawing/2014/main" id="{C2C52BC6-7FEB-4734-A9CA-342AB400C6D7}"/>
              </a:ext>
            </a:extLst>
          </p:cNvPr>
          <p:cNvSpPr/>
          <p:nvPr/>
        </p:nvSpPr>
        <p:spPr>
          <a:xfrm>
            <a:off x="234950" y="1233489"/>
            <a:ext cx="2230438" cy="305222"/>
          </a:xfrm>
          <a:prstGeom prst="roundRect">
            <a:avLst/>
          </a:prstGeom>
          <a:noFill/>
          <a:ln>
            <a:solidFill>
              <a:srgbClr val="E5006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セグメント条件</a:t>
            </a:r>
          </a:p>
        </p:txBody>
      </p:sp>
      <p:sp>
        <p:nvSpPr>
          <p:cNvPr id="23556" name="テキスト ボックス 16">
            <a:extLst>
              <a:ext uri="{FF2B5EF4-FFF2-40B4-BE49-F238E27FC236}">
                <a16:creationId xmlns:a16="http://schemas.microsoft.com/office/drawing/2014/main" id="{A8B989C9-32A9-4C8C-9342-A46B05210DE4}"/>
              </a:ext>
            </a:extLst>
          </p:cNvPr>
          <p:cNvSpPr txBox="1">
            <a:spLocks noChangeArrowheads="1"/>
          </p:cNvSpPr>
          <p:nvPr/>
        </p:nvSpPr>
        <p:spPr bwMode="auto">
          <a:xfrm>
            <a:off x="104775" y="6135687"/>
            <a:ext cx="734754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会員は登録・更新時に、上記の属性項目を選択しています。セグメントプランでは、希望いただいた条件と属性項目が合致したリードをご提供します。</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通信サービス業はユーザー企業に分類しております。</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IT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企業として排除する必要がある場合はご注意ください。</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buFontTx/>
              <a:buNone/>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競合ドメイン排除は、</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件まで無料です。入稿時に確定した企業ドメインを提供いただきます。掲載後の追加・変更はできかねます</a:t>
            </a:r>
          </a:p>
        </p:txBody>
      </p:sp>
      <p:sp>
        <p:nvSpPr>
          <p:cNvPr id="9" name="テキスト ボックス 8">
            <a:extLst>
              <a:ext uri="{FF2B5EF4-FFF2-40B4-BE49-F238E27FC236}">
                <a16:creationId xmlns:a16="http://schemas.microsoft.com/office/drawing/2014/main" id="{A2D3A68F-E42C-477F-A440-E4E01958992A}"/>
              </a:ext>
            </a:extLst>
          </p:cNvPr>
          <p:cNvSpPr txBox="1"/>
          <p:nvPr/>
        </p:nvSpPr>
        <p:spPr>
          <a:xfrm>
            <a:off x="234950" y="692150"/>
            <a:ext cx="8748713" cy="523875"/>
          </a:xfrm>
          <a:prstGeom prst="rect">
            <a:avLst/>
          </a:prstGeom>
          <a:noFill/>
        </p:spPr>
        <p:txBody>
          <a:bodyPr>
            <a:spAutoFit/>
          </a:bodyPr>
          <a:lstStyle/>
          <a:p>
            <a:pPr fontAlgn="auto">
              <a:spcBef>
                <a:spcPts val="0"/>
              </a:spcBef>
              <a:spcAft>
                <a:spcPts val="0"/>
              </a:spcAft>
              <a:defRPr/>
            </a:pPr>
            <a:r>
              <a:rPr lang="ja-JP" altLang="en-US" sz="14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「業種」「役職」「職種」「従業員規模」「地域」からご指定の条件をセグメント可能です。</a:t>
            </a:r>
            <a:endParaRPr lang="en-US" altLang="ja-JP" sz="14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14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単価は当該セグメントが全日経</a:t>
            </a:r>
            <a:r>
              <a:rPr lang="en-US" altLang="ja-JP" sz="14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err="1">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xTECH</a:t>
            </a:r>
            <a:r>
              <a:rPr lang="en-US" altLang="ja-JP" sz="14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Active</a:t>
            </a:r>
            <a:r>
              <a:rPr lang="ja-JP" altLang="en-US" sz="14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会員に占める含有率できまります。（詳細は次ページ）</a:t>
            </a:r>
            <a:endParaRPr lang="en-US" altLang="ja-JP" sz="14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559" name="スライド番号プレースホルダー 1">
            <a:extLst>
              <a:ext uri="{FF2B5EF4-FFF2-40B4-BE49-F238E27FC236}">
                <a16:creationId xmlns:a16="http://schemas.microsoft.com/office/drawing/2014/main" id="{3731AE1B-5249-49A0-A0AA-6D945450720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02542558-2E3F-49B0-91D7-521667000484}" type="slidenum">
              <a:rPr lang="ja-JP" altLang="en-US"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pPr/>
              <a:t>8</a:t>
            </a:fld>
            <a:endParaRPr lang="ja-JP" altLang="en-US">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a:extLst>
              <a:ext uri="{FF2B5EF4-FFF2-40B4-BE49-F238E27FC236}">
                <a16:creationId xmlns:a16="http://schemas.microsoft.com/office/drawing/2014/main" id="{27462D84-BF80-4B53-AF3A-CB920452CDC2}"/>
              </a:ext>
            </a:extLst>
          </p:cNvPr>
          <p:cNvGraphicFramePr>
            <a:graphicFrameLocks noGrp="1"/>
          </p:cNvGraphicFramePr>
          <p:nvPr>
            <p:extLst>
              <p:ext uri="{D42A27DB-BD31-4B8C-83A1-F6EECF244321}">
                <p14:modId xmlns:p14="http://schemas.microsoft.com/office/powerpoint/2010/main" val="1210180424"/>
              </p:ext>
            </p:extLst>
          </p:nvPr>
        </p:nvGraphicFramePr>
        <p:xfrm>
          <a:off x="228600" y="1660420"/>
          <a:ext cx="4153222" cy="3413760"/>
        </p:xfrm>
        <a:graphic>
          <a:graphicData uri="http://schemas.openxmlformats.org/drawingml/2006/table">
            <a:tbl>
              <a:tblPr firstRow="1" bandRow="1">
                <a:tableStyleId>{5C22544A-7EE6-4342-B048-85BDC9FD1C3A}</a:tableStyleId>
              </a:tblPr>
              <a:tblGrid>
                <a:gridCol w="754136">
                  <a:extLst>
                    <a:ext uri="{9D8B030D-6E8A-4147-A177-3AD203B41FA5}">
                      <a16:colId xmlns:a16="http://schemas.microsoft.com/office/drawing/2014/main" val="3673943256"/>
                    </a:ext>
                  </a:extLst>
                </a:gridCol>
                <a:gridCol w="1052098">
                  <a:extLst>
                    <a:ext uri="{9D8B030D-6E8A-4147-A177-3AD203B41FA5}">
                      <a16:colId xmlns:a16="http://schemas.microsoft.com/office/drawing/2014/main" val="1056584717"/>
                    </a:ext>
                  </a:extLst>
                </a:gridCol>
                <a:gridCol w="2346988">
                  <a:extLst>
                    <a:ext uri="{9D8B030D-6E8A-4147-A177-3AD203B41FA5}">
                      <a16:colId xmlns:a16="http://schemas.microsoft.com/office/drawing/2014/main" val="3187175506"/>
                    </a:ext>
                  </a:extLst>
                </a:gridCol>
              </a:tblGrid>
              <a:tr h="209006">
                <a:tc rowSpan="14">
                  <a:txBody>
                    <a:bodyPr/>
                    <a:lstStyle/>
                    <a:p>
                      <a:pPr algn="ctr"/>
                      <a:r>
                        <a:rPr kumimoji="1" lang="ja-JP" altLang="en-US" sz="1000" b="0" dirty="0">
                          <a:latin typeface="Meiryo UI" panose="020B0604030504040204" pitchFamily="50" charset="-128"/>
                          <a:ea typeface="Meiryo UI" panose="020B0604030504040204" pitchFamily="50" charset="-128"/>
                          <a:cs typeface="Meiryo UI" panose="020B0604030504040204" pitchFamily="50" charset="-128"/>
                        </a:rPr>
                        <a:t>業種</a:t>
                      </a:r>
                    </a:p>
                  </a:txBody>
                  <a:tcPr anchor="ctr">
                    <a:lnL w="12700" cap="flat" cmpd="sng" algn="ctr">
                      <a:solidFill>
                        <a:srgbClr val="E5006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solidFill>
                      <a:srgbClr val="E50065">
                        <a:alpha val="80000"/>
                      </a:srgbClr>
                    </a:solidFill>
                  </a:tcPr>
                </a:tc>
                <a:tc>
                  <a:txBody>
                    <a:bodyPr/>
                    <a:lstStyle/>
                    <a:p>
                      <a:pPr algn="ct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IT</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企業</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50065">
                        <a:alpha val="60000"/>
                      </a:srgbClr>
                    </a:solidFill>
                  </a:tcPr>
                </a:tc>
                <a:tc>
                  <a:txBody>
                    <a:bodyPr/>
                    <a:lstStyle/>
                    <a:p>
                      <a:pPr algn="ct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情</a:t>
                      </a: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報処理、</a:t>
                      </a:r>
                      <a:r>
                        <a:rPr kumimoji="1" lang="en-US" altLang="ja-JP"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SI</a:t>
                      </a:r>
                      <a:r>
                        <a:rPr kumimoji="1" lang="ja-JP" altLang="en-US" sz="1000" b="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ソフトウェア</a:t>
                      </a:r>
                    </a:p>
                  </a:txBody>
                  <a:tcPr anchor="ctr">
                    <a:lnL w="12700" cap="flat" cmpd="sng" algn="ctr">
                      <a:solidFill>
                        <a:schemeClr val="bg1"/>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noFill/>
                  </a:tcPr>
                </a:tc>
                <a:extLst>
                  <a:ext uri="{0D108BD9-81ED-4DB2-BD59-A6C34878D82A}">
                    <a16:rowId xmlns:a16="http://schemas.microsoft.com/office/drawing/2014/main" val="154484003"/>
                  </a:ext>
                </a:extLst>
              </a:tr>
              <a:tr h="209006">
                <a:tc vMerge="1">
                  <a:txBody>
                    <a:bodyPr/>
                    <a:lstStyle/>
                    <a:p>
                      <a:pPr algn="ctr"/>
                      <a:endParaRPr kumimoji="1" lang="ja-JP" altLang="en-US" sz="1400" dirty="0"/>
                    </a:p>
                  </a:txBody>
                  <a:tcPr>
                    <a:solidFill>
                      <a:srgbClr val="E50065">
                        <a:alpha val="40000"/>
                      </a:srgbClr>
                    </a:solidFill>
                  </a:tcPr>
                </a:tc>
                <a:tc rowSpan="13">
                  <a:txBody>
                    <a:bodyPr/>
                    <a:lstStyle/>
                    <a:p>
                      <a:pPr algn="ct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非</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IT</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企業</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50065"/>
                      </a:solidFill>
                      <a:prstDash val="solid"/>
                      <a:round/>
                      <a:headEnd type="none" w="med" len="med"/>
                      <a:tailEnd type="none" w="med" len="med"/>
                    </a:lnB>
                    <a:solidFill>
                      <a:srgbClr val="E50065">
                        <a:alpha val="40000"/>
                      </a:srgbClr>
                    </a:solidFill>
                  </a:tcPr>
                </a:tc>
                <a:tc>
                  <a:txBody>
                    <a:bodyPr/>
                    <a:lstStyle/>
                    <a:p>
                      <a:pPr algn="ct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農林水産・鉱業</a:t>
                      </a:r>
                    </a:p>
                  </a:txBody>
                  <a:tcPr anchor="ctr">
                    <a:lnL w="12700" cap="flat" cmpd="sng" algn="ctr">
                      <a:solidFill>
                        <a:schemeClr val="bg1"/>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noFill/>
                  </a:tcPr>
                </a:tc>
                <a:extLst>
                  <a:ext uri="{0D108BD9-81ED-4DB2-BD59-A6C34878D82A}">
                    <a16:rowId xmlns:a16="http://schemas.microsoft.com/office/drawing/2014/main" val="2803059424"/>
                  </a:ext>
                </a:extLst>
              </a:tr>
              <a:tr h="209006">
                <a:tc vMerge="1">
                  <a:txBody>
                    <a:bodyPr/>
                    <a:lstStyle/>
                    <a:p>
                      <a:pPr algn="ctr"/>
                      <a:endParaRPr kumimoji="1" lang="ja-JP" altLang="en-US" sz="1400" dirty="0"/>
                    </a:p>
                  </a:txBody>
                  <a:tcPr>
                    <a:solidFill>
                      <a:srgbClr val="E50065">
                        <a:alpha val="40000"/>
                      </a:srgbClr>
                    </a:solidFill>
                  </a:tcPr>
                </a:tc>
                <a:tc vMerge="1">
                  <a:txBody>
                    <a:bodyPr/>
                    <a:lstStyle/>
                    <a:p>
                      <a:pPr algn="ctr"/>
                      <a:endParaRPr kumimoji="1" lang="ja-JP" altLang="en-US" sz="1400" dirty="0"/>
                    </a:p>
                  </a:txBody>
                  <a:tcPr>
                    <a:solidFill>
                      <a:srgbClr val="E50065">
                        <a:alpha val="40000"/>
                      </a:srgbClr>
                    </a:solidFill>
                  </a:tcPr>
                </a:tc>
                <a:tc>
                  <a:txBody>
                    <a:bodyPr/>
                    <a:lstStyle/>
                    <a:p>
                      <a:pPr algn="ct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建設</a:t>
                      </a:r>
                    </a:p>
                  </a:txBody>
                  <a:tcPr anchor="ctr">
                    <a:lnL w="12700" cap="flat" cmpd="sng" algn="ctr">
                      <a:solidFill>
                        <a:schemeClr val="bg1"/>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noFill/>
                  </a:tcPr>
                </a:tc>
                <a:extLst>
                  <a:ext uri="{0D108BD9-81ED-4DB2-BD59-A6C34878D82A}">
                    <a16:rowId xmlns:a16="http://schemas.microsoft.com/office/drawing/2014/main" val="1274028242"/>
                  </a:ext>
                </a:extLst>
              </a:tr>
              <a:tr h="209006">
                <a:tc vMerge="1">
                  <a:txBody>
                    <a:bodyPr/>
                    <a:lstStyle/>
                    <a:p>
                      <a:pPr algn="ctr"/>
                      <a:endParaRPr kumimoji="1" lang="ja-JP" altLang="en-US" sz="1400" dirty="0"/>
                    </a:p>
                  </a:txBody>
                  <a:tcPr>
                    <a:solidFill>
                      <a:srgbClr val="E50065">
                        <a:alpha val="40000"/>
                      </a:srgbClr>
                    </a:solidFill>
                  </a:tcPr>
                </a:tc>
                <a:tc vMerge="1">
                  <a:txBody>
                    <a:bodyPr/>
                    <a:lstStyle/>
                    <a:p>
                      <a:pPr algn="ctr"/>
                      <a:endParaRPr kumimoji="1" lang="ja-JP" altLang="en-US" sz="1400" dirty="0"/>
                    </a:p>
                  </a:txBody>
                  <a:tcPr>
                    <a:solidFill>
                      <a:srgbClr val="E50065">
                        <a:alpha val="40000"/>
                      </a:srgbClr>
                    </a:solidFill>
                  </a:tcPr>
                </a:tc>
                <a:tc>
                  <a:txBody>
                    <a:bodyPr/>
                    <a:lstStyle/>
                    <a:p>
                      <a:pPr algn="ct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製造業</a:t>
                      </a:r>
                    </a:p>
                  </a:txBody>
                  <a:tcPr anchor="ctr">
                    <a:lnL w="12700" cap="flat" cmpd="sng" algn="ctr">
                      <a:solidFill>
                        <a:schemeClr val="bg1"/>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noFill/>
                  </a:tcPr>
                </a:tc>
                <a:extLst>
                  <a:ext uri="{0D108BD9-81ED-4DB2-BD59-A6C34878D82A}">
                    <a16:rowId xmlns:a16="http://schemas.microsoft.com/office/drawing/2014/main" val="417701887"/>
                  </a:ext>
                </a:extLst>
              </a:tr>
              <a:tr h="209006">
                <a:tc vMerge="1">
                  <a:txBody>
                    <a:bodyPr/>
                    <a:lstStyle/>
                    <a:p>
                      <a:pPr algn="ctr"/>
                      <a:endParaRPr kumimoji="1" lang="ja-JP" altLang="en-US" sz="1400" dirty="0"/>
                    </a:p>
                  </a:txBody>
                  <a:tcPr>
                    <a:solidFill>
                      <a:srgbClr val="E50065">
                        <a:alpha val="40000"/>
                      </a:srgbClr>
                    </a:solidFill>
                  </a:tcPr>
                </a:tc>
                <a:tc vMerge="1">
                  <a:txBody>
                    <a:bodyPr/>
                    <a:lstStyle/>
                    <a:p>
                      <a:pPr algn="ctr"/>
                      <a:endParaRPr kumimoji="1" lang="ja-JP" altLang="en-US" sz="1400" dirty="0"/>
                    </a:p>
                  </a:txBody>
                  <a:tcPr>
                    <a:solidFill>
                      <a:srgbClr val="E50065">
                        <a:alpha val="40000"/>
                      </a:srgbClr>
                    </a:solidFill>
                  </a:tcPr>
                </a:tc>
                <a:tc>
                  <a:txBody>
                    <a:bodyPr/>
                    <a:lstStyle/>
                    <a:p>
                      <a:pPr algn="ct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卸売・小売業・商業</a:t>
                      </a:r>
                    </a:p>
                  </a:txBody>
                  <a:tcPr anchor="ctr">
                    <a:lnL w="12700" cap="flat" cmpd="sng" algn="ctr">
                      <a:solidFill>
                        <a:schemeClr val="bg1"/>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noFill/>
                  </a:tcPr>
                </a:tc>
                <a:extLst>
                  <a:ext uri="{0D108BD9-81ED-4DB2-BD59-A6C34878D82A}">
                    <a16:rowId xmlns:a16="http://schemas.microsoft.com/office/drawing/2014/main" val="2409324777"/>
                  </a:ext>
                </a:extLst>
              </a:tr>
              <a:tr h="209006">
                <a:tc vMerge="1">
                  <a:txBody>
                    <a:bodyPr/>
                    <a:lstStyle/>
                    <a:p>
                      <a:pPr algn="ctr"/>
                      <a:endParaRPr kumimoji="1" lang="ja-JP" altLang="en-US" sz="1400" dirty="0"/>
                    </a:p>
                  </a:txBody>
                  <a:tcPr>
                    <a:solidFill>
                      <a:srgbClr val="E50065">
                        <a:alpha val="40000"/>
                      </a:srgbClr>
                    </a:solidFill>
                  </a:tcPr>
                </a:tc>
                <a:tc vMerge="1">
                  <a:txBody>
                    <a:bodyPr/>
                    <a:lstStyle/>
                    <a:p>
                      <a:pPr algn="ctr"/>
                      <a:endParaRPr kumimoji="1" lang="ja-JP" altLang="en-US" sz="1400" dirty="0"/>
                    </a:p>
                  </a:txBody>
                  <a:tcPr>
                    <a:solidFill>
                      <a:srgbClr val="E50065">
                        <a:alpha val="40000"/>
                      </a:srgbClr>
                    </a:solidFill>
                  </a:tcPr>
                </a:tc>
                <a:tc>
                  <a:txBody>
                    <a:bodyPr/>
                    <a:lstStyle/>
                    <a:p>
                      <a:pPr algn="ct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金融・証券・保険</a:t>
                      </a:r>
                    </a:p>
                  </a:txBody>
                  <a:tcPr anchor="ctr">
                    <a:lnL w="12700" cap="flat" cmpd="sng" algn="ctr">
                      <a:solidFill>
                        <a:schemeClr val="bg1"/>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noFill/>
                  </a:tcPr>
                </a:tc>
                <a:extLst>
                  <a:ext uri="{0D108BD9-81ED-4DB2-BD59-A6C34878D82A}">
                    <a16:rowId xmlns:a16="http://schemas.microsoft.com/office/drawing/2014/main" val="2851813747"/>
                  </a:ext>
                </a:extLst>
              </a:tr>
              <a:tr h="209006">
                <a:tc vMerge="1">
                  <a:txBody>
                    <a:bodyPr/>
                    <a:lstStyle/>
                    <a:p>
                      <a:pPr algn="ctr"/>
                      <a:endParaRPr kumimoji="1" lang="ja-JP" altLang="en-US" sz="1400" dirty="0"/>
                    </a:p>
                  </a:txBody>
                  <a:tcPr>
                    <a:solidFill>
                      <a:srgbClr val="E50065">
                        <a:alpha val="40000"/>
                      </a:srgbClr>
                    </a:solidFill>
                  </a:tcPr>
                </a:tc>
                <a:tc vMerge="1">
                  <a:txBody>
                    <a:bodyPr/>
                    <a:lstStyle/>
                    <a:p>
                      <a:pPr algn="ctr"/>
                      <a:endParaRPr kumimoji="1" lang="ja-JP" altLang="en-US" sz="1400" dirty="0"/>
                    </a:p>
                  </a:txBody>
                  <a:tcPr>
                    <a:solidFill>
                      <a:srgbClr val="E50065">
                        <a:alpha val="40000"/>
                      </a:srgbClr>
                    </a:solidFill>
                  </a:tcPr>
                </a:tc>
                <a:tc>
                  <a:txBody>
                    <a:bodyPr/>
                    <a:lstStyle/>
                    <a:p>
                      <a:pPr algn="ct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不動産</a:t>
                      </a:r>
                    </a:p>
                  </a:txBody>
                  <a:tcPr anchor="ctr">
                    <a:lnL w="12700" cap="flat" cmpd="sng" algn="ctr">
                      <a:solidFill>
                        <a:schemeClr val="bg1"/>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noFill/>
                  </a:tcPr>
                </a:tc>
                <a:extLst>
                  <a:ext uri="{0D108BD9-81ED-4DB2-BD59-A6C34878D82A}">
                    <a16:rowId xmlns:a16="http://schemas.microsoft.com/office/drawing/2014/main" val="3378922453"/>
                  </a:ext>
                </a:extLst>
              </a:tr>
              <a:tr h="209006">
                <a:tc vMerge="1">
                  <a:txBody>
                    <a:bodyPr/>
                    <a:lstStyle/>
                    <a:p>
                      <a:pPr algn="ctr"/>
                      <a:endParaRPr kumimoji="1" lang="ja-JP" altLang="en-US" sz="1400" dirty="0"/>
                    </a:p>
                  </a:txBody>
                  <a:tcPr>
                    <a:solidFill>
                      <a:srgbClr val="E50065">
                        <a:alpha val="40000"/>
                      </a:srgbClr>
                    </a:solidFill>
                  </a:tcPr>
                </a:tc>
                <a:tc vMerge="1">
                  <a:txBody>
                    <a:bodyPr/>
                    <a:lstStyle/>
                    <a:p>
                      <a:pPr algn="ctr"/>
                      <a:endParaRPr kumimoji="1" lang="ja-JP" altLang="en-US" sz="1400" dirty="0"/>
                    </a:p>
                  </a:txBody>
                  <a:tcPr>
                    <a:solidFill>
                      <a:srgbClr val="E50065">
                        <a:alpha val="40000"/>
                      </a:srgbClr>
                    </a:solidFill>
                  </a:tcPr>
                </a:tc>
                <a:tc>
                  <a:txBody>
                    <a:bodyPr/>
                    <a:lstStyle/>
                    <a:p>
                      <a:pPr algn="ct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サービス業</a:t>
                      </a:r>
                    </a:p>
                  </a:txBody>
                  <a:tcPr anchor="ctr">
                    <a:lnL w="12700" cap="flat" cmpd="sng" algn="ctr">
                      <a:solidFill>
                        <a:schemeClr val="bg1"/>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noFill/>
                  </a:tcPr>
                </a:tc>
                <a:extLst>
                  <a:ext uri="{0D108BD9-81ED-4DB2-BD59-A6C34878D82A}">
                    <a16:rowId xmlns:a16="http://schemas.microsoft.com/office/drawing/2014/main" val="2645902771"/>
                  </a:ext>
                </a:extLst>
              </a:tr>
              <a:tr h="209006">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p>
                  </a:txBody>
                  <a:tcPr>
                    <a:solidFill>
                      <a:srgbClr val="E50065">
                        <a:alpha val="40000"/>
                      </a:srgbClr>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p>
                  </a:txBody>
                  <a:tcPr>
                    <a:solidFill>
                      <a:srgbClr val="E50065">
                        <a:alpha val="40000"/>
                      </a:srgbClr>
                    </a:solidFill>
                  </a:tcPr>
                </a:tc>
                <a:tc>
                  <a:txBody>
                    <a:bodyPr/>
                    <a:lstStyle/>
                    <a:p>
                      <a:pPr algn="ct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通信サービス</a:t>
                      </a:r>
                    </a:p>
                  </a:txBody>
                  <a:tcPr anchor="ctr">
                    <a:lnL w="12700" cap="flat" cmpd="sng" algn="ctr">
                      <a:solidFill>
                        <a:schemeClr val="bg1"/>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noFill/>
                  </a:tcPr>
                </a:tc>
                <a:extLst>
                  <a:ext uri="{0D108BD9-81ED-4DB2-BD59-A6C34878D82A}">
                    <a16:rowId xmlns:a16="http://schemas.microsoft.com/office/drawing/2014/main" val="116480204"/>
                  </a:ext>
                </a:extLst>
              </a:tr>
              <a:tr h="209006">
                <a:tc vMerge="1">
                  <a:txBody>
                    <a:bodyPr/>
                    <a:lstStyle/>
                    <a:p>
                      <a:pPr algn="ctr"/>
                      <a:endParaRPr kumimoji="1" lang="ja-JP" altLang="en-US" sz="1400" dirty="0"/>
                    </a:p>
                  </a:txBody>
                  <a:tcPr>
                    <a:solidFill>
                      <a:srgbClr val="E50065"/>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p>
                  </a:txBody>
                  <a:tcPr>
                    <a:solidFill>
                      <a:srgbClr val="E50065">
                        <a:alpha val="40000"/>
                      </a:srgbClr>
                    </a:solidFill>
                  </a:tcPr>
                </a:tc>
                <a:tc>
                  <a:txBody>
                    <a:bodyPr/>
                    <a:lstStyle/>
                    <a:p>
                      <a:pPr algn="ct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コンサル・会計・法律</a:t>
                      </a:r>
                    </a:p>
                  </a:txBody>
                  <a:tcPr anchor="ctr">
                    <a:lnL w="12700" cap="flat" cmpd="sng" algn="ctr">
                      <a:solidFill>
                        <a:schemeClr val="bg1"/>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noFill/>
                  </a:tcPr>
                </a:tc>
                <a:extLst>
                  <a:ext uri="{0D108BD9-81ED-4DB2-BD59-A6C34878D82A}">
                    <a16:rowId xmlns:a16="http://schemas.microsoft.com/office/drawing/2014/main" val="2236466429"/>
                  </a:ext>
                </a:extLst>
              </a:tr>
              <a:tr h="209006">
                <a:tc vMerge="1">
                  <a:txBody>
                    <a:bodyPr/>
                    <a:lstStyle/>
                    <a:p>
                      <a:pPr algn="ctr"/>
                      <a:endParaRPr kumimoji="1" lang="ja-JP" altLang="en-US" sz="1400" dirty="0"/>
                    </a:p>
                  </a:txBody>
                  <a:tcPr>
                    <a:solidFill>
                      <a:srgbClr val="E50065"/>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p>
                  </a:txBody>
                  <a:tcPr>
                    <a:solidFill>
                      <a:srgbClr val="E50065">
                        <a:alpha val="40000"/>
                      </a:srgbClr>
                    </a:solidFill>
                  </a:tcPr>
                </a:tc>
                <a:tc>
                  <a:txBody>
                    <a:bodyPr/>
                    <a:lstStyle/>
                    <a:p>
                      <a:pPr algn="ct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教育・教育学習支援</a:t>
                      </a:r>
                    </a:p>
                  </a:txBody>
                  <a:tcPr anchor="ctr">
                    <a:lnL w="12700" cap="flat" cmpd="sng" algn="ctr">
                      <a:solidFill>
                        <a:schemeClr val="bg1"/>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noFill/>
                  </a:tcPr>
                </a:tc>
                <a:extLst>
                  <a:ext uri="{0D108BD9-81ED-4DB2-BD59-A6C34878D82A}">
                    <a16:rowId xmlns:a16="http://schemas.microsoft.com/office/drawing/2014/main" val="2898094275"/>
                  </a:ext>
                </a:extLst>
              </a:tr>
              <a:tr h="209006">
                <a:tc vMerge="1">
                  <a:txBody>
                    <a:bodyPr/>
                    <a:lstStyle/>
                    <a:p>
                      <a:pPr algn="ctr"/>
                      <a:endParaRPr kumimoji="1" lang="ja-JP" altLang="en-US" sz="1400" dirty="0"/>
                    </a:p>
                  </a:txBody>
                  <a:tcPr>
                    <a:solidFill>
                      <a:srgbClr val="E50065"/>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p>
                  </a:txBody>
                  <a:tcPr>
                    <a:solidFill>
                      <a:srgbClr val="E50065">
                        <a:alpha val="40000"/>
                      </a:srgbClr>
                    </a:solidFill>
                  </a:tcPr>
                </a:tc>
                <a:tc>
                  <a:txBody>
                    <a:bodyPr/>
                    <a:lstStyle/>
                    <a:p>
                      <a:pPr algn="ct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医療・福祉</a:t>
                      </a:r>
                    </a:p>
                  </a:txBody>
                  <a:tcPr anchor="ctr">
                    <a:lnL w="12700" cap="flat" cmpd="sng" algn="ctr">
                      <a:solidFill>
                        <a:schemeClr val="bg1"/>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noFill/>
                  </a:tcPr>
                </a:tc>
                <a:extLst>
                  <a:ext uri="{0D108BD9-81ED-4DB2-BD59-A6C34878D82A}">
                    <a16:rowId xmlns:a16="http://schemas.microsoft.com/office/drawing/2014/main" val="674041767"/>
                  </a:ext>
                </a:extLst>
              </a:tr>
              <a:tr h="209006">
                <a:tc vMerge="1">
                  <a:txBody>
                    <a:bodyPr/>
                    <a:lstStyle/>
                    <a:p>
                      <a:pPr algn="ctr"/>
                      <a:endParaRPr kumimoji="1" lang="ja-JP" altLang="en-US" sz="1400" dirty="0"/>
                    </a:p>
                  </a:txBody>
                  <a:tcPr>
                    <a:solidFill>
                      <a:srgbClr val="E50065"/>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p>
                  </a:txBody>
                  <a:tcPr>
                    <a:solidFill>
                      <a:srgbClr val="E50065">
                        <a:alpha val="40000"/>
                      </a:srgbClr>
                    </a:solidFill>
                  </a:tcPr>
                </a:tc>
                <a:tc>
                  <a:txBody>
                    <a:bodyPr/>
                    <a:lstStyle/>
                    <a:p>
                      <a:pPr algn="ct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公務員</a:t>
                      </a:r>
                    </a:p>
                  </a:txBody>
                  <a:tcPr anchor="ctr">
                    <a:lnL w="12700" cap="flat" cmpd="sng" algn="ctr">
                      <a:solidFill>
                        <a:schemeClr val="bg1"/>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noFill/>
                  </a:tcPr>
                </a:tc>
                <a:extLst>
                  <a:ext uri="{0D108BD9-81ED-4DB2-BD59-A6C34878D82A}">
                    <a16:rowId xmlns:a16="http://schemas.microsoft.com/office/drawing/2014/main" val="2459879694"/>
                  </a:ext>
                </a:extLst>
              </a:tr>
              <a:tr h="209006">
                <a:tc vMerge="1">
                  <a:txBody>
                    <a:bodyPr/>
                    <a:lstStyle/>
                    <a:p>
                      <a:pPr algn="ctr"/>
                      <a:endParaRPr kumimoji="1" lang="ja-JP" altLang="en-US" sz="1400" dirty="0"/>
                    </a:p>
                  </a:txBody>
                  <a:tcPr>
                    <a:solidFill>
                      <a:srgbClr val="E50065"/>
                    </a:solidFill>
                  </a:tcP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a:p>
                  </a:txBody>
                  <a:tcPr>
                    <a:solidFill>
                      <a:srgbClr val="E50065">
                        <a:alpha val="40000"/>
                      </a:srgbClr>
                    </a:solidFill>
                  </a:tcPr>
                </a:tc>
                <a:tc>
                  <a:txBody>
                    <a:bodyPr/>
                    <a:lstStyle/>
                    <a:p>
                      <a:pPr algn="ct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その他</a:t>
                      </a:r>
                    </a:p>
                  </a:txBody>
                  <a:tcPr anchor="ctr">
                    <a:lnL w="12700" cap="flat" cmpd="sng" algn="ctr">
                      <a:solidFill>
                        <a:schemeClr val="bg1"/>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noFill/>
                  </a:tcPr>
                </a:tc>
                <a:extLst>
                  <a:ext uri="{0D108BD9-81ED-4DB2-BD59-A6C34878D82A}">
                    <a16:rowId xmlns:a16="http://schemas.microsoft.com/office/drawing/2014/main" val="980566669"/>
                  </a:ext>
                </a:extLst>
              </a:tr>
            </a:tbl>
          </a:graphicData>
        </a:graphic>
      </p:graphicFrame>
      <p:graphicFrame>
        <p:nvGraphicFramePr>
          <p:cNvPr id="11" name="表 10">
            <a:extLst>
              <a:ext uri="{FF2B5EF4-FFF2-40B4-BE49-F238E27FC236}">
                <a16:creationId xmlns:a16="http://schemas.microsoft.com/office/drawing/2014/main" id="{F888772C-B0EE-42FF-A2EC-ED65D6151EB0}"/>
              </a:ext>
            </a:extLst>
          </p:cNvPr>
          <p:cNvGraphicFramePr>
            <a:graphicFrameLocks noGrp="1"/>
          </p:cNvGraphicFramePr>
          <p:nvPr>
            <p:extLst>
              <p:ext uri="{D42A27DB-BD31-4B8C-83A1-F6EECF244321}">
                <p14:modId xmlns:p14="http://schemas.microsoft.com/office/powerpoint/2010/main" val="4105848690"/>
              </p:ext>
            </p:extLst>
          </p:nvPr>
        </p:nvGraphicFramePr>
        <p:xfrm>
          <a:off x="228600" y="5301208"/>
          <a:ext cx="4153222" cy="731520"/>
        </p:xfrm>
        <a:graphic>
          <a:graphicData uri="http://schemas.openxmlformats.org/drawingml/2006/table">
            <a:tbl>
              <a:tblPr firstRow="1" bandRow="1">
                <a:tableStyleId>{5C22544A-7EE6-4342-B048-85BDC9FD1C3A}</a:tableStyleId>
              </a:tblPr>
              <a:tblGrid>
                <a:gridCol w="1806234">
                  <a:extLst>
                    <a:ext uri="{9D8B030D-6E8A-4147-A177-3AD203B41FA5}">
                      <a16:colId xmlns:a16="http://schemas.microsoft.com/office/drawing/2014/main" val="3673943256"/>
                    </a:ext>
                  </a:extLst>
                </a:gridCol>
                <a:gridCol w="2346988">
                  <a:extLst>
                    <a:ext uri="{9D8B030D-6E8A-4147-A177-3AD203B41FA5}">
                      <a16:colId xmlns:a16="http://schemas.microsoft.com/office/drawing/2014/main" val="3187175506"/>
                    </a:ext>
                  </a:extLst>
                </a:gridCol>
              </a:tblGrid>
              <a:tr h="144016">
                <a:tc rowSpan="3">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役職</a:t>
                      </a:r>
                    </a:p>
                  </a:txBody>
                  <a:tcPr anchor="ctr">
                    <a:lnL w="12700" cap="flat" cmpd="sng" algn="ctr">
                      <a:solidFill>
                        <a:srgbClr val="E50065"/>
                      </a:solidFill>
                      <a:prstDash val="solid"/>
                      <a:round/>
                      <a:headEnd type="none" w="med" len="med"/>
                      <a:tailEnd type="none" w="med" len="med"/>
                    </a:lnL>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solidFill>
                      <a:srgbClr val="E50065">
                        <a:alpha val="80000"/>
                      </a:srgbClr>
                    </a:solidFill>
                  </a:tcPr>
                </a:tc>
                <a:tc>
                  <a:txBody>
                    <a:bodyPr/>
                    <a:lstStyle/>
                    <a:p>
                      <a:pPr algn="ct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部長クラス以上</a:t>
                      </a:r>
                    </a:p>
                  </a:txBody>
                  <a:tcPr anchor="ctr">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noFill/>
                  </a:tcPr>
                </a:tc>
                <a:extLst>
                  <a:ext uri="{0D108BD9-81ED-4DB2-BD59-A6C34878D82A}">
                    <a16:rowId xmlns:a16="http://schemas.microsoft.com/office/drawing/2014/main" val="674041767"/>
                  </a:ext>
                </a:extLst>
              </a:tr>
              <a:tr h="144016">
                <a:tc vMerge="1">
                  <a:txBody>
                    <a:bodyPr/>
                    <a:lstStyle/>
                    <a:p>
                      <a:pPr algn="ctr"/>
                      <a:endParaRPr kumimoji="1" lang="ja-JP" altLang="en-US" sz="1400" dirty="0"/>
                    </a:p>
                  </a:txBody>
                  <a:tcPr>
                    <a:solidFill>
                      <a:srgbClr val="E50065"/>
                    </a:solidFill>
                  </a:tcPr>
                </a:tc>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課長クラス以上</a:t>
                      </a:r>
                    </a:p>
                  </a:txBody>
                  <a:tcPr anchor="ctr">
                    <a:lnL w="12700" cap="flat" cmpd="sng" algn="ctr">
                      <a:solidFill>
                        <a:schemeClr val="bg1"/>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noFill/>
                  </a:tcPr>
                </a:tc>
                <a:extLst>
                  <a:ext uri="{0D108BD9-81ED-4DB2-BD59-A6C34878D82A}">
                    <a16:rowId xmlns:a16="http://schemas.microsoft.com/office/drawing/2014/main" val="2459879694"/>
                  </a:ext>
                </a:extLst>
              </a:tr>
              <a:tr h="144016">
                <a:tc vMerge="1">
                  <a:txBody>
                    <a:bodyPr/>
                    <a:lstStyle/>
                    <a:p>
                      <a:pPr algn="ctr"/>
                      <a:endParaRPr kumimoji="1" lang="ja-JP" altLang="en-US" sz="1400" dirty="0"/>
                    </a:p>
                  </a:txBody>
                  <a:tcPr>
                    <a:solidFill>
                      <a:srgbClr val="E50065"/>
                    </a:solidFill>
                  </a:tcPr>
                </a:tc>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役職あり</a:t>
                      </a:r>
                    </a:p>
                  </a:txBody>
                  <a:tcPr anchor="ctr">
                    <a:lnL w="12700" cap="flat" cmpd="sng" algn="ctr">
                      <a:solidFill>
                        <a:schemeClr val="bg1"/>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noFill/>
                  </a:tcPr>
                </a:tc>
                <a:extLst>
                  <a:ext uri="{0D108BD9-81ED-4DB2-BD59-A6C34878D82A}">
                    <a16:rowId xmlns:a16="http://schemas.microsoft.com/office/drawing/2014/main" val="980566669"/>
                  </a:ext>
                </a:extLst>
              </a:tr>
            </a:tbl>
          </a:graphicData>
        </a:graphic>
      </p:graphicFrame>
      <p:graphicFrame>
        <p:nvGraphicFramePr>
          <p:cNvPr id="12" name="表 11">
            <a:extLst>
              <a:ext uri="{FF2B5EF4-FFF2-40B4-BE49-F238E27FC236}">
                <a16:creationId xmlns:a16="http://schemas.microsoft.com/office/drawing/2014/main" id="{20310397-0D3D-4773-86E6-0AD87527BFEF}"/>
              </a:ext>
            </a:extLst>
          </p:cNvPr>
          <p:cNvGraphicFramePr>
            <a:graphicFrameLocks noGrp="1"/>
          </p:cNvGraphicFramePr>
          <p:nvPr>
            <p:extLst>
              <p:ext uri="{D42A27DB-BD31-4B8C-83A1-F6EECF244321}">
                <p14:modId xmlns:p14="http://schemas.microsoft.com/office/powerpoint/2010/main" val="2607471356"/>
              </p:ext>
            </p:extLst>
          </p:nvPr>
        </p:nvGraphicFramePr>
        <p:xfrm>
          <a:off x="4595242" y="1660420"/>
          <a:ext cx="4153222" cy="2926080"/>
        </p:xfrm>
        <a:graphic>
          <a:graphicData uri="http://schemas.openxmlformats.org/drawingml/2006/table">
            <a:tbl>
              <a:tblPr firstRow="1" bandRow="1">
                <a:tableStyleId>{5C22544A-7EE6-4342-B048-85BDC9FD1C3A}</a:tableStyleId>
              </a:tblPr>
              <a:tblGrid>
                <a:gridCol w="1806234">
                  <a:extLst>
                    <a:ext uri="{9D8B030D-6E8A-4147-A177-3AD203B41FA5}">
                      <a16:colId xmlns:a16="http://schemas.microsoft.com/office/drawing/2014/main" val="3673943256"/>
                    </a:ext>
                  </a:extLst>
                </a:gridCol>
                <a:gridCol w="2346988">
                  <a:extLst>
                    <a:ext uri="{9D8B030D-6E8A-4147-A177-3AD203B41FA5}">
                      <a16:colId xmlns:a16="http://schemas.microsoft.com/office/drawing/2014/main" val="3187175506"/>
                    </a:ext>
                  </a:extLst>
                </a:gridCol>
              </a:tblGrid>
              <a:tr h="208383">
                <a:tc rowSpan="8">
                  <a:txBody>
                    <a:bodyPr/>
                    <a:lstStyle/>
                    <a:p>
                      <a:pPr algn="ct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職種</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rgbClr val="E50065"/>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50065">
                        <a:alpha val="80000"/>
                      </a:srgbClr>
                    </a:solidFill>
                  </a:tcPr>
                </a:tc>
                <a:tc>
                  <a:txBody>
                    <a:bodyPr/>
                    <a:lstStyle/>
                    <a:p>
                      <a:pPr algn="ct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経営者・役員・経営企画</a:t>
                      </a:r>
                    </a:p>
                  </a:txBody>
                  <a:tcPr anchor="ctr">
                    <a:lnL w="12700" cap="flat" cmpd="sng" algn="ctr">
                      <a:solidFill>
                        <a:srgbClr val="E50065"/>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noFill/>
                  </a:tcPr>
                </a:tc>
                <a:extLst>
                  <a:ext uri="{0D108BD9-81ED-4DB2-BD59-A6C34878D82A}">
                    <a16:rowId xmlns:a16="http://schemas.microsoft.com/office/drawing/2014/main" val="674041767"/>
                  </a:ext>
                </a:extLst>
              </a:tr>
              <a:tr h="208383">
                <a:tc vMerge="1">
                  <a:txBody>
                    <a:bodyPr/>
                    <a:lstStyle/>
                    <a:p>
                      <a:endParaRPr kumimoji="1" lang="ja-JP" altLang="en-US"/>
                    </a:p>
                  </a:txBody>
                  <a:tcPr/>
                </a:tc>
                <a:tc>
                  <a:txBody>
                    <a:bodyPr/>
                    <a:lstStyle/>
                    <a:p>
                      <a:pPr algn="ct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総務・人事・財務・経理</a:t>
                      </a:r>
                    </a:p>
                  </a:txBody>
                  <a:tcPr anchor="ctr">
                    <a:lnL w="12700" cap="flat" cmpd="sng" algn="ctr">
                      <a:solidFill>
                        <a:srgbClr val="E50065"/>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noFill/>
                  </a:tcPr>
                </a:tc>
                <a:extLst>
                  <a:ext uri="{0D108BD9-81ED-4DB2-BD59-A6C34878D82A}">
                    <a16:rowId xmlns:a16="http://schemas.microsoft.com/office/drawing/2014/main" val="3418194588"/>
                  </a:ext>
                </a:extLst>
              </a:tr>
              <a:tr h="208383">
                <a:tc vMerge="1">
                  <a:txBody>
                    <a:bodyPr/>
                    <a:lstStyle/>
                    <a:p>
                      <a:endParaRPr kumimoji="1" lang="ja-JP" altLang="en-US"/>
                    </a:p>
                  </a:txBody>
                  <a:tcPr/>
                </a:tc>
                <a:tc>
                  <a:txBody>
                    <a:bodyPr/>
                    <a:lstStyle/>
                    <a:p>
                      <a:pPr algn="ct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広報・マーケティング</a:t>
                      </a:r>
                    </a:p>
                  </a:txBody>
                  <a:tcPr anchor="ctr">
                    <a:lnL w="12700" cap="flat" cmpd="sng" algn="ctr">
                      <a:solidFill>
                        <a:srgbClr val="E50065"/>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noFill/>
                  </a:tcPr>
                </a:tc>
                <a:extLst>
                  <a:ext uri="{0D108BD9-81ED-4DB2-BD59-A6C34878D82A}">
                    <a16:rowId xmlns:a16="http://schemas.microsoft.com/office/drawing/2014/main" val="1239260404"/>
                  </a:ext>
                </a:extLst>
              </a:tr>
              <a:tr h="208383">
                <a:tc vMerge="1">
                  <a:txBody>
                    <a:bodyPr/>
                    <a:lstStyle/>
                    <a:p>
                      <a:endParaRPr kumimoji="1" lang="ja-JP" altLang="en-US"/>
                    </a:p>
                  </a:txBody>
                  <a:tcPr/>
                </a:tc>
                <a:tc>
                  <a:txBody>
                    <a:bodyPr/>
                    <a:lstStyle/>
                    <a:p>
                      <a:pPr algn="ct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情報処理・情報システム</a:t>
                      </a:r>
                    </a:p>
                  </a:txBody>
                  <a:tcPr anchor="ctr">
                    <a:lnL w="12700" cap="flat" cmpd="sng" algn="ctr">
                      <a:solidFill>
                        <a:srgbClr val="E50065"/>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noFill/>
                  </a:tcPr>
                </a:tc>
                <a:extLst>
                  <a:ext uri="{0D108BD9-81ED-4DB2-BD59-A6C34878D82A}">
                    <a16:rowId xmlns:a16="http://schemas.microsoft.com/office/drawing/2014/main" val="3451869249"/>
                  </a:ext>
                </a:extLst>
              </a:tr>
              <a:tr h="208383">
                <a:tc vMerge="1">
                  <a:txBody>
                    <a:bodyPr/>
                    <a:lstStyle/>
                    <a:p>
                      <a:endParaRPr kumimoji="1" lang="ja-JP" altLang="en-US"/>
                    </a:p>
                  </a:txBody>
                  <a:tcPr/>
                </a:tc>
                <a:tc>
                  <a:txBody>
                    <a:bodyPr/>
                    <a:lstStyle/>
                    <a:p>
                      <a:pPr algn="ct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一般事務</a:t>
                      </a:r>
                    </a:p>
                  </a:txBody>
                  <a:tcPr anchor="ctr">
                    <a:lnL w="12700" cap="flat" cmpd="sng" algn="ctr">
                      <a:solidFill>
                        <a:srgbClr val="E50065"/>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noFill/>
                  </a:tcPr>
                </a:tc>
                <a:extLst>
                  <a:ext uri="{0D108BD9-81ED-4DB2-BD59-A6C34878D82A}">
                    <a16:rowId xmlns:a16="http://schemas.microsoft.com/office/drawing/2014/main" val="1133506234"/>
                  </a:ext>
                </a:extLst>
              </a:tr>
              <a:tr h="208383">
                <a:tc vMerge="1">
                  <a:txBody>
                    <a:bodyPr/>
                    <a:lstStyle/>
                    <a:p>
                      <a:endParaRPr kumimoji="1" lang="ja-JP" altLang="en-US"/>
                    </a:p>
                  </a:txBody>
                  <a:tcPr/>
                </a:tc>
                <a:tc>
                  <a:txBody>
                    <a:bodyPr/>
                    <a:lstStyle/>
                    <a:p>
                      <a:pPr algn="ct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販売・営業</a:t>
                      </a:r>
                    </a:p>
                  </a:txBody>
                  <a:tcPr anchor="ctr">
                    <a:lnL w="12700" cap="flat" cmpd="sng" algn="ctr">
                      <a:solidFill>
                        <a:srgbClr val="E50065"/>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noFill/>
                  </a:tcPr>
                </a:tc>
                <a:extLst>
                  <a:ext uri="{0D108BD9-81ED-4DB2-BD59-A6C34878D82A}">
                    <a16:rowId xmlns:a16="http://schemas.microsoft.com/office/drawing/2014/main" val="650362064"/>
                  </a:ext>
                </a:extLst>
              </a:tr>
              <a:tr h="208383">
                <a:tc vMerge="1">
                  <a:txBody>
                    <a:bodyPr/>
                    <a:lstStyle/>
                    <a:p>
                      <a:pPr algn="ctr"/>
                      <a:endParaRPr kumimoji="1" lang="ja-JP" altLang="en-US" sz="1400" dirty="0"/>
                    </a:p>
                  </a:txBody>
                  <a:tcPr>
                    <a:solidFill>
                      <a:srgbClr val="E50065"/>
                    </a:solidFill>
                  </a:tcPr>
                </a:tc>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製造関連（設計・開発・生産・物）</a:t>
                      </a:r>
                    </a:p>
                  </a:txBody>
                  <a:tcPr anchor="ctr">
                    <a:lnL w="12700" cap="flat" cmpd="sng" algn="ctr">
                      <a:solidFill>
                        <a:srgbClr val="E50065"/>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noFill/>
                  </a:tcPr>
                </a:tc>
                <a:extLst>
                  <a:ext uri="{0D108BD9-81ED-4DB2-BD59-A6C34878D82A}">
                    <a16:rowId xmlns:a16="http://schemas.microsoft.com/office/drawing/2014/main" val="2459879694"/>
                  </a:ext>
                </a:extLst>
              </a:tr>
              <a:tr h="208383">
                <a:tc vMerge="1">
                  <a:txBody>
                    <a:bodyPr/>
                    <a:lstStyle/>
                    <a:p>
                      <a:pPr algn="ctr"/>
                      <a:endParaRPr kumimoji="1" lang="ja-JP" altLang="en-US" sz="1400" dirty="0"/>
                    </a:p>
                  </a:txBody>
                  <a:tcPr>
                    <a:solidFill>
                      <a:srgbClr val="E50065"/>
                    </a:solidFill>
                  </a:tcPr>
                </a:tc>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専門職</a:t>
                      </a:r>
                    </a:p>
                  </a:txBody>
                  <a:tcPr anchor="ctr">
                    <a:lnL w="12700" cap="flat" cmpd="sng" algn="ctr">
                      <a:solidFill>
                        <a:srgbClr val="E50065"/>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noFill/>
                  </a:tcPr>
                </a:tc>
                <a:extLst>
                  <a:ext uri="{0D108BD9-81ED-4DB2-BD59-A6C34878D82A}">
                    <a16:rowId xmlns:a16="http://schemas.microsoft.com/office/drawing/2014/main" val="980566669"/>
                  </a:ext>
                </a:extLst>
              </a:tr>
              <a:tr h="208383">
                <a:tc rowSpan="4">
                  <a:txBody>
                    <a:bodyPr/>
                    <a:lstStyle/>
                    <a:p>
                      <a:pPr algn="ctr"/>
                      <a:r>
                        <a:rPr kumimoji="1" lang="ja-JP" altLang="en-US"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従業員数</a:t>
                      </a:r>
                    </a:p>
                  </a:txBody>
                  <a:tcPr anchor="ctr">
                    <a:lnL w="12700" cap="flat" cmpd="sng" algn="ctr">
                      <a:solidFill>
                        <a:srgbClr val="E50065"/>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E50065"/>
                      </a:solidFill>
                      <a:prstDash val="solid"/>
                      <a:round/>
                      <a:headEnd type="none" w="med" len="med"/>
                      <a:tailEnd type="none" w="med" len="med"/>
                    </a:lnB>
                    <a:solidFill>
                      <a:srgbClr val="E50065">
                        <a:alpha val="80000"/>
                      </a:srgb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99</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p>
                  </a:txBody>
                  <a:tcPr anchor="ctr">
                    <a:lnL w="12700" cap="flat" cmpd="sng" algn="ctr">
                      <a:solidFill>
                        <a:srgbClr val="E50065"/>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noFill/>
                  </a:tcPr>
                </a:tc>
                <a:extLst>
                  <a:ext uri="{0D108BD9-81ED-4DB2-BD59-A6C34878D82A}">
                    <a16:rowId xmlns:a16="http://schemas.microsoft.com/office/drawing/2014/main" val="1676103257"/>
                  </a:ext>
                </a:extLst>
              </a:tr>
              <a:tr h="208383">
                <a:tc vMerge="1">
                  <a:txBody>
                    <a:bodyPr/>
                    <a:lstStyle/>
                    <a:p>
                      <a:pPr algn="ct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rgbClr val="E50065"/>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solidFill>
                      <a:srgbClr val="E50065">
                        <a:alpha val="80000"/>
                      </a:srgb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499</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p>
                  </a:txBody>
                  <a:tcPr anchor="ctr">
                    <a:lnL w="12700" cap="flat" cmpd="sng" algn="ctr">
                      <a:solidFill>
                        <a:srgbClr val="E50065"/>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noFill/>
                  </a:tcPr>
                </a:tc>
                <a:extLst>
                  <a:ext uri="{0D108BD9-81ED-4DB2-BD59-A6C34878D82A}">
                    <a16:rowId xmlns:a16="http://schemas.microsoft.com/office/drawing/2014/main" val="2155174608"/>
                  </a:ext>
                </a:extLst>
              </a:tr>
              <a:tr h="208383">
                <a:tc vMerge="1">
                  <a:txBody>
                    <a:bodyPr/>
                    <a:lstStyle/>
                    <a:p>
                      <a:pPr algn="ct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rgbClr val="E50065"/>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solidFill>
                      <a:srgbClr val="E50065">
                        <a:alpha val="80000"/>
                      </a:srgb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500</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999</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p>
                  </a:txBody>
                  <a:tcPr anchor="ctr">
                    <a:lnL w="12700" cap="flat" cmpd="sng" algn="ctr">
                      <a:solidFill>
                        <a:srgbClr val="E50065"/>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noFill/>
                  </a:tcPr>
                </a:tc>
                <a:extLst>
                  <a:ext uri="{0D108BD9-81ED-4DB2-BD59-A6C34878D82A}">
                    <a16:rowId xmlns:a16="http://schemas.microsoft.com/office/drawing/2014/main" val="831119837"/>
                  </a:ext>
                </a:extLst>
              </a:tr>
              <a:tr h="208383">
                <a:tc vMerge="1">
                  <a:txBody>
                    <a:bodyPr/>
                    <a:lstStyle/>
                    <a:p>
                      <a:pPr algn="ct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rgbClr val="E50065"/>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solidFill>
                      <a:srgbClr val="E50065">
                        <a:alpha val="80000"/>
                      </a:srgbClr>
                    </a:solidFill>
                  </a:tcPr>
                </a:tc>
                <a:tc>
                  <a:txBody>
                    <a:bodyPr/>
                    <a:lstStyle/>
                    <a:p>
                      <a:pPr algn="ctr"/>
                      <a:r>
                        <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1,000</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人以上</a:t>
                      </a:r>
                    </a:p>
                  </a:txBody>
                  <a:tcPr anchor="ctr">
                    <a:lnL w="12700" cap="flat" cmpd="sng" algn="ctr">
                      <a:solidFill>
                        <a:srgbClr val="E50065"/>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noFill/>
                  </a:tcPr>
                </a:tc>
                <a:extLst>
                  <a:ext uri="{0D108BD9-81ED-4DB2-BD59-A6C34878D82A}">
                    <a16:rowId xmlns:a16="http://schemas.microsoft.com/office/drawing/2014/main" val="2903275733"/>
                  </a:ext>
                </a:extLst>
              </a:tr>
            </a:tbl>
          </a:graphicData>
        </a:graphic>
      </p:graphicFrame>
      <p:graphicFrame>
        <p:nvGraphicFramePr>
          <p:cNvPr id="13" name="表 12">
            <a:extLst>
              <a:ext uri="{FF2B5EF4-FFF2-40B4-BE49-F238E27FC236}">
                <a16:creationId xmlns:a16="http://schemas.microsoft.com/office/drawing/2014/main" id="{E923FC74-F7D9-4226-ACD2-7CDB987C172C}"/>
              </a:ext>
            </a:extLst>
          </p:cNvPr>
          <p:cNvGraphicFramePr>
            <a:graphicFrameLocks noGrp="1"/>
          </p:cNvGraphicFramePr>
          <p:nvPr>
            <p:extLst>
              <p:ext uri="{D42A27DB-BD31-4B8C-83A1-F6EECF244321}">
                <p14:modId xmlns:p14="http://schemas.microsoft.com/office/powerpoint/2010/main" val="3872272916"/>
              </p:ext>
            </p:extLst>
          </p:nvPr>
        </p:nvGraphicFramePr>
        <p:xfrm>
          <a:off x="4595242" y="4653136"/>
          <a:ext cx="4153222" cy="1463040"/>
        </p:xfrm>
        <a:graphic>
          <a:graphicData uri="http://schemas.openxmlformats.org/drawingml/2006/table">
            <a:tbl>
              <a:tblPr firstRow="1" bandRow="1">
                <a:tableStyleId>{5C22544A-7EE6-4342-B048-85BDC9FD1C3A}</a:tableStyleId>
              </a:tblPr>
              <a:tblGrid>
                <a:gridCol w="1806234">
                  <a:extLst>
                    <a:ext uri="{9D8B030D-6E8A-4147-A177-3AD203B41FA5}">
                      <a16:colId xmlns:a16="http://schemas.microsoft.com/office/drawing/2014/main" val="3673943256"/>
                    </a:ext>
                  </a:extLst>
                </a:gridCol>
                <a:gridCol w="2346988">
                  <a:extLst>
                    <a:ext uri="{9D8B030D-6E8A-4147-A177-3AD203B41FA5}">
                      <a16:colId xmlns:a16="http://schemas.microsoft.com/office/drawing/2014/main" val="3187175506"/>
                    </a:ext>
                  </a:extLst>
                </a:gridCol>
              </a:tblGrid>
              <a:tr h="216024">
                <a:tc rowSpan="6">
                  <a:txBody>
                    <a:bodyPr/>
                    <a:lstStyle/>
                    <a:p>
                      <a:pPr algn="ct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地域</a:t>
                      </a:r>
                    </a:p>
                  </a:txBody>
                  <a:tcPr anchor="ctr">
                    <a:lnL w="12700" cap="flat" cmpd="sng" algn="ctr">
                      <a:solidFill>
                        <a:srgbClr val="E50065"/>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solidFill>
                      <a:srgbClr val="E50065">
                        <a:alpha val="80000"/>
                      </a:srgbClr>
                    </a:solidFill>
                  </a:tcPr>
                </a:tc>
                <a:tc>
                  <a:txBody>
                    <a:bodyPr/>
                    <a:lstStyle/>
                    <a:p>
                      <a:pPr algn="ct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北海道・東北</a:t>
                      </a:r>
                    </a:p>
                  </a:txBody>
                  <a:tcPr anchor="ctr">
                    <a:lnL w="12700" cap="flat" cmpd="sng" algn="ctr">
                      <a:solidFill>
                        <a:srgbClr val="E50065"/>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noFill/>
                  </a:tcPr>
                </a:tc>
                <a:extLst>
                  <a:ext uri="{0D108BD9-81ED-4DB2-BD59-A6C34878D82A}">
                    <a16:rowId xmlns:a16="http://schemas.microsoft.com/office/drawing/2014/main" val="674041767"/>
                  </a:ext>
                </a:extLst>
              </a:tr>
              <a:tr h="216024">
                <a:tc vMerge="1">
                  <a:txBody>
                    <a:bodyPr/>
                    <a:lstStyle/>
                    <a:p>
                      <a:endParaRPr kumimoji="1" lang="ja-JP" altLang="en-US"/>
                    </a:p>
                  </a:txBody>
                  <a:tcPr/>
                </a:tc>
                <a:tc>
                  <a:txBody>
                    <a:bodyPr/>
                    <a:lstStyle/>
                    <a:p>
                      <a:pPr algn="ct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関東</a:t>
                      </a:r>
                    </a:p>
                  </a:txBody>
                  <a:tcPr anchor="ctr">
                    <a:lnL w="12700" cap="flat" cmpd="sng" algn="ctr">
                      <a:solidFill>
                        <a:srgbClr val="E50065"/>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noFill/>
                  </a:tcPr>
                </a:tc>
                <a:extLst>
                  <a:ext uri="{0D108BD9-81ED-4DB2-BD59-A6C34878D82A}">
                    <a16:rowId xmlns:a16="http://schemas.microsoft.com/office/drawing/2014/main" val="3418194588"/>
                  </a:ext>
                </a:extLst>
              </a:tr>
              <a:tr h="216024">
                <a:tc vMerge="1">
                  <a:txBody>
                    <a:bodyPr/>
                    <a:lstStyle/>
                    <a:p>
                      <a:endParaRPr kumimoji="1" lang="ja-JP" altLang="en-US"/>
                    </a:p>
                  </a:txBody>
                  <a:tcPr/>
                </a:tc>
                <a:tc>
                  <a:txBody>
                    <a:bodyPr/>
                    <a:lstStyle/>
                    <a:p>
                      <a:pPr algn="ct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中部・北陸</a:t>
                      </a:r>
                    </a:p>
                  </a:txBody>
                  <a:tcPr anchor="ctr">
                    <a:lnL w="12700" cap="flat" cmpd="sng" algn="ctr">
                      <a:solidFill>
                        <a:srgbClr val="E50065"/>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noFill/>
                  </a:tcPr>
                </a:tc>
                <a:extLst>
                  <a:ext uri="{0D108BD9-81ED-4DB2-BD59-A6C34878D82A}">
                    <a16:rowId xmlns:a16="http://schemas.microsoft.com/office/drawing/2014/main" val="1239260404"/>
                  </a:ext>
                </a:extLst>
              </a:tr>
              <a:tr h="216024">
                <a:tc vMerge="1">
                  <a:txBody>
                    <a:bodyPr/>
                    <a:lstStyle/>
                    <a:p>
                      <a:endParaRPr kumimoji="1" lang="ja-JP" altLang="en-US"/>
                    </a:p>
                  </a:txBody>
                  <a:tcPr/>
                </a:tc>
                <a:tc>
                  <a:txBody>
                    <a:bodyPr/>
                    <a:lstStyle/>
                    <a:p>
                      <a:pPr algn="ct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近畿</a:t>
                      </a:r>
                    </a:p>
                  </a:txBody>
                  <a:tcPr anchor="ctr">
                    <a:lnL w="12700" cap="flat" cmpd="sng" algn="ctr">
                      <a:solidFill>
                        <a:srgbClr val="E50065"/>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noFill/>
                  </a:tcPr>
                </a:tc>
                <a:extLst>
                  <a:ext uri="{0D108BD9-81ED-4DB2-BD59-A6C34878D82A}">
                    <a16:rowId xmlns:a16="http://schemas.microsoft.com/office/drawing/2014/main" val="3451869249"/>
                  </a:ext>
                </a:extLst>
              </a:tr>
              <a:tr h="216024">
                <a:tc vMerge="1">
                  <a:txBody>
                    <a:bodyPr/>
                    <a:lstStyle/>
                    <a:p>
                      <a:endParaRPr kumimoji="1" lang="ja-JP" altLang="en-US"/>
                    </a:p>
                  </a:txBody>
                  <a:tcPr/>
                </a:tc>
                <a:tc>
                  <a:txBody>
                    <a:bodyPr/>
                    <a:lstStyle/>
                    <a:p>
                      <a:pPr algn="ct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中国・四国</a:t>
                      </a:r>
                    </a:p>
                  </a:txBody>
                  <a:tcPr anchor="ctr">
                    <a:lnL w="12700" cap="flat" cmpd="sng" algn="ctr">
                      <a:solidFill>
                        <a:srgbClr val="E50065"/>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noFill/>
                  </a:tcPr>
                </a:tc>
                <a:extLst>
                  <a:ext uri="{0D108BD9-81ED-4DB2-BD59-A6C34878D82A}">
                    <a16:rowId xmlns:a16="http://schemas.microsoft.com/office/drawing/2014/main" val="1133506234"/>
                  </a:ext>
                </a:extLst>
              </a:tr>
              <a:tr h="216024">
                <a:tc vMerge="1">
                  <a:txBody>
                    <a:bodyPr/>
                    <a:lstStyle/>
                    <a:p>
                      <a:endParaRPr kumimoji="1" lang="ja-JP" altLang="en-US"/>
                    </a:p>
                  </a:txBody>
                  <a:tcPr/>
                </a:tc>
                <a:tc>
                  <a:txBody>
                    <a:bodyPr/>
                    <a:lstStyle/>
                    <a:p>
                      <a:pPr algn="ct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九州・沖縄</a:t>
                      </a:r>
                    </a:p>
                  </a:txBody>
                  <a:tcPr anchor="ctr">
                    <a:lnL w="12700" cap="flat" cmpd="sng" algn="ctr">
                      <a:solidFill>
                        <a:srgbClr val="E50065"/>
                      </a:solidFill>
                      <a:prstDash val="solid"/>
                      <a:round/>
                      <a:headEnd type="none" w="med" len="med"/>
                      <a:tailEnd type="none" w="med" len="med"/>
                    </a:lnL>
                    <a:lnR w="12700" cap="flat" cmpd="sng" algn="ctr">
                      <a:solidFill>
                        <a:srgbClr val="E50065"/>
                      </a:solidFill>
                      <a:prstDash val="solid"/>
                      <a:round/>
                      <a:headEnd type="none" w="med" len="med"/>
                      <a:tailEnd type="none" w="med" len="med"/>
                    </a:lnR>
                    <a:lnT w="12700" cap="flat" cmpd="sng" algn="ctr">
                      <a:solidFill>
                        <a:srgbClr val="E50065"/>
                      </a:solidFill>
                      <a:prstDash val="solid"/>
                      <a:round/>
                      <a:headEnd type="none" w="med" len="med"/>
                      <a:tailEnd type="none" w="med" len="med"/>
                    </a:lnT>
                    <a:lnB w="12700" cap="flat" cmpd="sng" algn="ctr">
                      <a:solidFill>
                        <a:srgbClr val="E50065"/>
                      </a:solidFill>
                      <a:prstDash val="solid"/>
                      <a:round/>
                      <a:headEnd type="none" w="med" len="med"/>
                      <a:tailEnd type="none" w="med" len="med"/>
                    </a:lnB>
                    <a:noFill/>
                  </a:tcPr>
                </a:tc>
                <a:extLst>
                  <a:ext uri="{0D108BD9-81ED-4DB2-BD59-A6C34878D82A}">
                    <a16:rowId xmlns:a16="http://schemas.microsoft.com/office/drawing/2014/main" val="650362064"/>
                  </a:ext>
                </a:extLst>
              </a:tr>
            </a:tbl>
          </a:graphicData>
        </a:graphic>
      </p:graphicFrame>
    </p:spTree>
    <p:extLst>
      <p:ext uri="{BB962C8B-B14F-4D97-AF65-F5344CB8AC3E}">
        <p14:creationId xmlns:p14="http://schemas.microsoft.com/office/powerpoint/2010/main" val="3638707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F2DCCF7F-DD3A-48A4-AEF5-D8EDFA67D375}"/>
              </a:ext>
            </a:extLst>
          </p:cNvPr>
          <p:cNvSpPr txBox="1"/>
          <p:nvPr/>
        </p:nvSpPr>
        <p:spPr>
          <a:xfrm>
            <a:off x="522288" y="188913"/>
            <a:ext cx="6042039" cy="523220"/>
          </a:xfrm>
          <a:prstGeom prst="rect">
            <a:avLst/>
          </a:prstGeom>
          <a:noFill/>
        </p:spPr>
        <p:txBody>
          <a:bodyPr wrap="none">
            <a:spAutoFit/>
          </a:bodyPr>
          <a:lstStyle>
            <a:defPPr>
              <a:defRPr lang="ja-JP"/>
            </a:defPPr>
            <a:lvl1pPr>
              <a:defRPr sz="3200" b="1">
                <a:solidFill>
                  <a:schemeClr val="bg2">
                    <a:lumMod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fontAlgn="auto">
              <a:spcBef>
                <a:spcPts val="0"/>
              </a:spcBef>
              <a:spcAft>
                <a:spcPts val="0"/>
              </a:spcAft>
              <a:defRPr/>
            </a:pPr>
            <a:r>
              <a:rPr lang="en-US" altLang="ja-JP" sz="2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2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ホワイトペーパー</a:t>
            </a:r>
            <a:r>
              <a:rPr lang="en-US" altLang="ja-JP" sz="2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動画掲載 料金表　</a:t>
            </a:r>
          </a:p>
        </p:txBody>
      </p:sp>
      <p:sp>
        <p:nvSpPr>
          <p:cNvPr id="5" name="テキスト ボックス 4">
            <a:extLst>
              <a:ext uri="{FF2B5EF4-FFF2-40B4-BE49-F238E27FC236}">
                <a16:creationId xmlns:a16="http://schemas.microsoft.com/office/drawing/2014/main" id="{7EC1C212-2DF6-46B2-A8E0-CE9709984304}"/>
              </a:ext>
            </a:extLst>
          </p:cNvPr>
          <p:cNvSpPr txBox="1"/>
          <p:nvPr/>
        </p:nvSpPr>
        <p:spPr>
          <a:xfrm>
            <a:off x="598488" y="5517232"/>
            <a:ext cx="4488729" cy="369332"/>
          </a:xfrm>
          <a:prstGeom prst="rect">
            <a:avLst/>
          </a:prstGeom>
          <a:noFill/>
        </p:spPr>
        <p:txBody>
          <a:bodyPr wrap="none">
            <a:spAutoFit/>
          </a:bodyPr>
          <a:lstStyle/>
          <a:p>
            <a:pPr fontAlgn="auto">
              <a:spcBef>
                <a:spcPts val="0"/>
              </a:spcBef>
              <a:spcAft>
                <a:spcPts val="0"/>
              </a:spcAft>
              <a:defRPr/>
            </a:pPr>
            <a:r>
              <a:rPr lang="en-US" altLang="ja-JP"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注意事項</a:t>
            </a:r>
            <a:r>
              <a:rPr lang="en-US" altLang="ja-JP"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a:t>
            </a:r>
          </a:p>
          <a:p>
            <a:pPr fontAlgn="auto">
              <a:spcBef>
                <a:spcPts val="0"/>
              </a:spcBef>
              <a:spcAft>
                <a:spcPts val="0"/>
              </a:spcAft>
              <a:defRPr/>
            </a:pPr>
            <a:r>
              <a:rPr lang="en-US" altLang="ja-JP"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対象製品や内容によってはお受けできない場合もあります。媒体にて可否判断させて頂きます</a:t>
            </a:r>
          </a:p>
        </p:txBody>
      </p:sp>
      <p:sp>
        <p:nvSpPr>
          <p:cNvPr id="6" name="テキスト ボックス 5">
            <a:extLst>
              <a:ext uri="{FF2B5EF4-FFF2-40B4-BE49-F238E27FC236}">
                <a16:creationId xmlns:a16="http://schemas.microsoft.com/office/drawing/2014/main" id="{9520C13B-13E1-4376-907B-7245B1F65B9B}"/>
              </a:ext>
            </a:extLst>
          </p:cNvPr>
          <p:cNvSpPr txBox="1"/>
          <p:nvPr/>
        </p:nvSpPr>
        <p:spPr>
          <a:xfrm>
            <a:off x="598488" y="5812522"/>
            <a:ext cx="8285162" cy="784830"/>
          </a:xfrm>
          <a:prstGeom prst="rect">
            <a:avLst/>
          </a:prstGeom>
          <a:noFill/>
        </p:spPr>
        <p:txBody>
          <a:bodyPr>
            <a:spAutoFit/>
          </a:bodyPr>
          <a:lstStyle/>
          <a:p>
            <a:pPr fontAlgn="auto">
              <a:spcBef>
                <a:spcPts val="0"/>
              </a:spcBef>
              <a:spcAft>
                <a:spcPts val="0"/>
              </a:spcAft>
              <a:defRPr/>
            </a:pPr>
            <a:r>
              <a:rPr lang="en-US" altLang="ja-JP"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期間は目安であり、保証するものではございません。期間中に到達しない場合は期間延長、</a:t>
            </a:r>
            <a:endParaRPr lang="en-US" altLang="ja-JP"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   もしくは別案件への振り替えをご提案させて頂きます</a:t>
            </a:r>
            <a:endParaRPr lang="en-US" altLang="ja-JP"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en-US" altLang="ja-JP"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競合ドメイン排除は</a:t>
            </a:r>
            <a:r>
              <a:rPr lang="en-US" altLang="ja-JP"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件まで無料です。入稿時に確定した企業ドメインを提供いただきます。掲載後の追加・変更はできかねます。</a:t>
            </a:r>
            <a:endParaRPr lang="en-US" altLang="ja-JP" sz="9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本サービスでご提供するものはダウンロード者のリストのみです。掲載レポートはありませんので予めご了承ください。</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defRPr/>
            </a:pP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特にご要望がなければ、リード収集期間終了後も資料の掲載自体は継続されます（無料）。</a:t>
            </a:r>
          </a:p>
        </p:txBody>
      </p:sp>
      <p:sp>
        <p:nvSpPr>
          <p:cNvPr id="9" name="テキスト ボックス 8">
            <a:extLst>
              <a:ext uri="{FF2B5EF4-FFF2-40B4-BE49-F238E27FC236}">
                <a16:creationId xmlns:a16="http://schemas.microsoft.com/office/drawing/2014/main" id="{3AB86065-AB80-442F-BE04-59E8D390D1F0}"/>
              </a:ext>
            </a:extLst>
          </p:cNvPr>
          <p:cNvSpPr txBox="1"/>
          <p:nvPr/>
        </p:nvSpPr>
        <p:spPr>
          <a:xfrm>
            <a:off x="359791" y="745540"/>
            <a:ext cx="8748713" cy="523220"/>
          </a:xfrm>
          <a:prstGeom prst="rect">
            <a:avLst/>
          </a:prstGeom>
          <a:noFill/>
        </p:spPr>
        <p:txBody>
          <a:bodyPr>
            <a:spAutoFit/>
          </a:bodyPr>
          <a:lstStyle/>
          <a:p>
            <a:pPr fontAlgn="auto">
              <a:spcBef>
                <a:spcPts val="0"/>
              </a:spcBef>
              <a:spcAft>
                <a:spcPts val="0"/>
              </a:spcAft>
              <a:defRPr/>
            </a:pPr>
            <a:r>
              <a:rPr lang="ja-JP" altLang="en-US" sz="14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貴社のオンラインリージェンで重視する条件によって、「ベーシック」「セグメント」「ファスト」の</a:t>
            </a:r>
            <a:endParaRPr lang="en-US" altLang="ja-JP" sz="14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en-US" altLang="ja-JP" sz="14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err="1">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つの</a:t>
            </a:r>
            <a:r>
              <a:rPr lang="ja-JP" altLang="en-US" sz="14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rPr>
              <a:t>プランからリード獲得形式をお選びいただけます。</a:t>
            </a:r>
            <a:endParaRPr lang="en-US" altLang="ja-JP" sz="1400" dirty="0">
              <a:solidFill>
                <a:schemeClr val="tx1">
                  <a:lumMod val="95000"/>
                  <a:lumOff val="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584" name="スライド番号プレースホルダー 1">
            <a:extLst>
              <a:ext uri="{FF2B5EF4-FFF2-40B4-BE49-F238E27FC236}">
                <a16:creationId xmlns:a16="http://schemas.microsoft.com/office/drawing/2014/main" id="{5A3059E6-7E9E-4939-8F85-404E9404520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fld id="{53723A1F-6024-443D-BB11-443EB6D84604}" type="slidenum">
              <a:rPr lang="ja-JP" altLang="en-US"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pPr/>
              <a:t>9</a:t>
            </a:fld>
            <a:endParaRPr lang="ja-JP" altLang="en-US">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a:extLst>
              <a:ext uri="{FF2B5EF4-FFF2-40B4-BE49-F238E27FC236}">
                <a16:creationId xmlns:a16="http://schemas.microsoft.com/office/drawing/2014/main" id="{E0054D0D-DD5B-4E8D-9E4D-544BBCE32BC1}"/>
              </a:ext>
            </a:extLst>
          </p:cNvPr>
          <p:cNvGraphicFramePr>
            <a:graphicFrameLocks noGrp="1"/>
          </p:cNvGraphicFramePr>
          <p:nvPr>
            <p:extLst>
              <p:ext uri="{D42A27DB-BD31-4B8C-83A1-F6EECF244321}">
                <p14:modId xmlns:p14="http://schemas.microsoft.com/office/powerpoint/2010/main" val="3386139194"/>
              </p:ext>
            </p:extLst>
          </p:nvPr>
        </p:nvGraphicFramePr>
        <p:xfrm>
          <a:off x="193204" y="1659908"/>
          <a:ext cx="8555259" cy="3272147"/>
        </p:xfrm>
        <a:graphic>
          <a:graphicData uri="http://schemas.openxmlformats.org/drawingml/2006/table">
            <a:tbl>
              <a:tblPr>
                <a:tableStyleId>{5C22544A-7EE6-4342-B048-85BDC9FD1C3A}</a:tableStyleId>
              </a:tblPr>
              <a:tblGrid>
                <a:gridCol w="1320099">
                  <a:extLst>
                    <a:ext uri="{9D8B030D-6E8A-4147-A177-3AD203B41FA5}">
                      <a16:colId xmlns:a16="http://schemas.microsoft.com/office/drawing/2014/main" val="366853083"/>
                    </a:ext>
                  </a:extLst>
                </a:gridCol>
                <a:gridCol w="2411720">
                  <a:extLst>
                    <a:ext uri="{9D8B030D-6E8A-4147-A177-3AD203B41FA5}">
                      <a16:colId xmlns:a16="http://schemas.microsoft.com/office/drawing/2014/main" val="3641017134"/>
                    </a:ext>
                  </a:extLst>
                </a:gridCol>
                <a:gridCol w="2411720">
                  <a:extLst>
                    <a:ext uri="{9D8B030D-6E8A-4147-A177-3AD203B41FA5}">
                      <a16:colId xmlns:a16="http://schemas.microsoft.com/office/drawing/2014/main" val="1520374026"/>
                    </a:ext>
                  </a:extLst>
                </a:gridCol>
                <a:gridCol w="2411720">
                  <a:extLst>
                    <a:ext uri="{9D8B030D-6E8A-4147-A177-3AD203B41FA5}">
                      <a16:colId xmlns:a16="http://schemas.microsoft.com/office/drawing/2014/main" val="245789856"/>
                    </a:ext>
                  </a:extLst>
                </a:gridCol>
              </a:tblGrid>
              <a:tr h="427123">
                <a:tc>
                  <a:txBody>
                    <a:bodyPr/>
                    <a:lstStyle/>
                    <a:p>
                      <a:pPr algn="l" fontAlgn="ct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58" marR="9158" marT="9158" marB="0" anchor="ctr">
                    <a:noFill/>
                  </a:tcPr>
                </a:tc>
                <a:tc>
                  <a:txBody>
                    <a:bodyPr/>
                    <a:lstStyle/>
                    <a:p>
                      <a:pPr algn="ctr" fontAlgn="ctr"/>
                      <a:r>
                        <a:rPr lang="ja-JP" altLang="en-US" sz="150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①ベーシック</a:t>
                      </a:r>
                      <a:endParaRPr lang="ja-JP" altLang="en-US" sz="15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58" marR="9158" marT="9158" marB="0" anchor="ctr">
                    <a:solidFill>
                      <a:srgbClr val="E50065"/>
                    </a:solidFill>
                  </a:tcPr>
                </a:tc>
                <a:tc>
                  <a:txBody>
                    <a:bodyPr/>
                    <a:lstStyle/>
                    <a:p>
                      <a:pPr algn="ctr" fontAlgn="ctr"/>
                      <a:r>
                        <a:rPr lang="ja-JP" altLang="en-US" sz="150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②セグメント</a:t>
                      </a:r>
                      <a:endParaRPr lang="ja-JP" altLang="en-US" sz="15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58" marR="9158" marT="9158" marB="0" anchor="ctr">
                    <a:solidFill>
                      <a:srgbClr val="E50065"/>
                    </a:solidFill>
                  </a:tcPr>
                </a:tc>
                <a:tc>
                  <a:txBody>
                    <a:bodyPr/>
                    <a:lstStyle/>
                    <a:p>
                      <a:pPr algn="ctr" fontAlgn="ctr"/>
                      <a:r>
                        <a:rPr lang="ja-JP" altLang="en-US" sz="150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③ファスト</a:t>
                      </a:r>
                      <a:endParaRPr lang="ja-JP" altLang="en-US" sz="15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58" marR="9158" marT="9158" marB="0" anchor="ctr">
                    <a:solidFill>
                      <a:srgbClr val="E50065"/>
                    </a:solidFill>
                  </a:tcPr>
                </a:tc>
                <a:extLst>
                  <a:ext uri="{0D108BD9-81ED-4DB2-BD59-A6C34878D82A}">
                    <a16:rowId xmlns:a16="http://schemas.microsoft.com/office/drawing/2014/main" val="1753584790"/>
                  </a:ext>
                </a:extLst>
              </a:tr>
              <a:tr h="848516">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プラン内容</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58" marR="9158" marT="9158" marB="0" anchor="ctr">
                    <a:solidFill>
                      <a:srgbClr val="E50065">
                        <a:alpha val="60000"/>
                      </a:srgbClr>
                    </a:solidFill>
                  </a:tcP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全てのダウンロード者データを</a:t>
                      </a:r>
                      <a:b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b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受け取る件数保証プラン</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58" marR="9158" marT="9158" marB="0" anchor="ctr">
                    <a:solidFill>
                      <a:srgbClr val="E50065">
                        <a:alpha val="40000"/>
                      </a:srgbClr>
                    </a:solidFill>
                  </a:tcP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指定したセグメントのみのリード情報を</a:t>
                      </a:r>
                      <a:endPar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件数保証で提供するプラン</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58" marR="9158" marT="9158" marB="0" anchor="ctr">
                    <a:solidFill>
                      <a:srgbClr val="E50065">
                        <a:alpha val="40000"/>
                      </a:srgbClr>
                    </a:solidFill>
                  </a:tcP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追加誘導を積極的に実施し、</a:t>
                      </a:r>
                      <a:endPar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短期間で保証件数を集めるプラン</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58" marR="9158" marT="9158" marB="0" anchor="ctr">
                    <a:solidFill>
                      <a:srgbClr val="E50065">
                        <a:alpha val="40000"/>
                      </a:srgbClr>
                    </a:solidFill>
                  </a:tcPr>
                </a:tc>
                <a:extLst>
                  <a:ext uri="{0D108BD9-81ED-4DB2-BD59-A6C34878D82A}">
                    <a16:rowId xmlns:a16="http://schemas.microsoft.com/office/drawing/2014/main" val="1070865308"/>
                  </a:ext>
                </a:extLst>
              </a:tr>
              <a:tr h="499127">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リード単価</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58" marR="9158" marT="9158" marB="0" anchor="ctr">
                    <a:solidFill>
                      <a:srgbClr val="E50065">
                        <a:alpha val="60000"/>
                      </a:srgbClr>
                    </a:solidFill>
                  </a:tcPr>
                </a:tc>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\5,000</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58" marR="9158" marT="9158" marB="0" anchor="ctr">
                    <a:solidFill>
                      <a:srgbClr val="E50065">
                        <a:alpha val="40000"/>
                      </a:srgbClr>
                    </a:solidFill>
                  </a:tcPr>
                </a:tc>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\5,500</a:t>
                      </a: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58" marR="9158" marT="9158" marB="0" anchor="ctr">
                    <a:solidFill>
                      <a:srgbClr val="E50065">
                        <a:alpha val="40000"/>
                      </a:srgbClr>
                    </a:solidFill>
                  </a:tcPr>
                </a:tc>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\7,500</a:t>
                      </a: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58" marR="9158" marT="9158" marB="0" anchor="ctr">
                    <a:solidFill>
                      <a:srgbClr val="E50065">
                        <a:alpha val="40000"/>
                      </a:srgbClr>
                    </a:solidFill>
                  </a:tcPr>
                </a:tc>
                <a:extLst>
                  <a:ext uri="{0D108BD9-81ED-4DB2-BD59-A6C34878D82A}">
                    <a16:rowId xmlns:a16="http://schemas.microsoft.com/office/drawing/2014/main" val="3481633206"/>
                  </a:ext>
                </a:extLst>
              </a:tr>
              <a:tr h="499127">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ミニマムチャージ</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58" marR="9158" marT="9158" marB="0" anchor="ctr">
                    <a:solidFill>
                      <a:srgbClr val="E50065">
                        <a:alpha val="60000"/>
                      </a:srgbClr>
                    </a:solidFill>
                  </a:tcPr>
                </a:tc>
                <a:tc gridSpan="3">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\500,000</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58" marR="9158" marT="9158" marB="0" anchor="ctr">
                    <a:solidFill>
                      <a:srgbClr val="E50065">
                        <a:alpha val="40000"/>
                      </a:srgbClr>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999180971"/>
                  </a:ext>
                </a:extLst>
              </a:tr>
              <a:tr h="499127">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属性セグメント</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58" marR="9158" marT="9158" marB="0" anchor="ctr">
                    <a:solidFill>
                      <a:srgbClr val="E50065">
                        <a:alpha val="60000"/>
                      </a:srgbClr>
                    </a:solidFill>
                  </a:tcPr>
                </a:tc>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58" marR="9158" marT="9158" marB="0" anchor="ctr">
                    <a:solidFill>
                      <a:srgbClr val="E50065">
                        <a:alpha val="40000"/>
                      </a:srgbClr>
                    </a:solidFill>
                  </a:tcP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58" marR="9158" marT="9158" marB="0" anchor="ctr">
                    <a:solidFill>
                      <a:srgbClr val="E50065">
                        <a:alpha val="40000"/>
                      </a:srgbClr>
                    </a:solidFill>
                  </a:tcPr>
                </a:tc>
                <a:tc>
                  <a:txBody>
                    <a:bodyPr/>
                    <a:lstStyle/>
                    <a:p>
                      <a:pPr algn="ctr"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58" marR="9158" marT="9158" marB="0" anchor="ctr">
                    <a:solidFill>
                      <a:srgbClr val="E50065">
                        <a:alpha val="40000"/>
                      </a:srgbClr>
                    </a:solidFill>
                  </a:tcPr>
                </a:tc>
                <a:extLst>
                  <a:ext uri="{0D108BD9-81ED-4DB2-BD59-A6C34878D82A}">
                    <a16:rowId xmlns:a16="http://schemas.microsoft.com/office/drawing/2014/main" val="3602702626"/>
                  </a:ext>
                </a:extLst>
              </a:tr>
              <a:tr h="499127">
                <a:tc>
                  <a:txBody>
                    <a:bodyPr/>
                    <a:lstStyle/>
                    <a:p>
                      <a:pPr algn="ctr" fontAlgn="ctr"/>
                      <a:r>
                        <a:rPr lang="zh-TW"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想定獲得期間</a:t>
                      </a:r>
                      <a:endParaRPr lang="zh-TW" altLang="en-US" sz="12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58" marR="9158" marT="9158" marB="0" anchor="ctr">
                    <a:solidFill>
                      <a:srgbClr val="E50065">
                        <a:alpha val="60000"/>
                      </a:srgbClr>
                    </a:solidFill>
                  </a:tcPr>
                </a:tc>
                <a:tc gridSpan="2">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12</a:t>
                      </a: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週間程度</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58" marR="9158" marT="9158" marB="0" anchor="ctr">
                    <a:solidFill>
                      <a:srgbClr val="E50065">
                        <a:alpha val="40000"/>
                      </a:srgbClr>
                    </a:solidFill>
                  </a:tcPr>
                </a:tc>
                <a:tc hMerge="1">
                  <a:txBody>
                    <a:bodyPr/>
                    <a:lstStyle/>
                    <a:p>
                      <a:endParaRPr kumimoji="1" lang="ja-JP" altLang="en-US"/>
                    </a:p>
                  </a:txBody>
                  <a:tcPr/>
                </a:tc>
                <a:tc>
                  <a:txBody>
                    <a:bodyPr/>
                    <a:lstStyle/>
                    <a:p>
                      <a:pPr algn="ctr"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6</a:t>
                      </a: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週間程度</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58" marR="9158" marT="9158" marB="0" anchor="ctr">
                    <a:solidFill>
                      <a:srgbClr val="E50065">
                        <a:alpha val="40000"/>
                      </a:srgbClr>
                    </a:solidFill>
                  </a:tcPr>
                </a:tc>
                <a:extLst>
                  <a:ext uri="{0D108BD9-81ED-4DB2-BD59-A6C34878D82A}">
                    <a16:rowId xmlns:a16="http://schemas.microsoft.com/office/drawing/2014/main" val="3541377606"/>
                  </a:ext>
                </a:extLst>
              </a:tr>
            </a:tbl>
          </a:graphicData>
        </a:graphic>
      </p:graphicFrame>
      <p:sp>
        <p:nvSpPr>
          <p:cNvPr id="10" name="Text Box 40">
            <a:extLst>
              <a:ext uri="{FF2B5EF4-FFF2-40B4-BE49-F238E27FC236}">
                <a16:creationId xmlns:a16="http://schemas.microsoft.com/office/drawing/2014/main" id="{4420E15C-1284-440B-9618-379271B00CC8}"/>
              </a:ext>
            </a:extLst>
          </p:cNvPr>
          <p:cNvSpPr txBox="1">
            <a:spLocks noChangeArrowheads="1"/>
          </p:cNvSpPr>
          <p:nvPr/>
        </p:nvSpPr>
        <p:spPr bwMode="auto">
          <a:xfrm>
            <a:off x="7675563" y="1294855"/>
            <a:ext cx="12176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価格は税別です</a:t>
            </a:r>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2438</TotalTime>
  <Words>2098</Words>
  <Application>Microsoft Office PowerPoint</Application>
  <PresentationFormat>画面に合わせる (4:3)</PresentationFormat>
  <Paragraphs>458</Paragraphs>
  <Slides>19</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19</vt:i4>
      </vt:variant>
    </vt:vector>
  </HeadingPairs>
  <TitlesOfParts>
    <vt:vector size="30" baseType="lpstr">
      <vt:lpstr>Meiryo UI</vt:lpstr>
      <vt:lpstr>ＭＳ Ｐゴシック</vt:lpstr>
      <vt:lpstr>新細明體</vt:lpstr>
      <vt:lpstr>メイリオ</vt:lpstr>
      <vt:lpstr>游ゴシック</vt:lpstr>
      <vt:lpstr>游明朝</vt:lpstr>
      <vt:lpstr>Arial</vt:lpstr>
      <vt:lpstr>Calibri</vt:lpstr>
      <vt:lpstr>Times New Roman</vt:lpstr>
      <vt:lpstr>Wingdings</vt:lpstr>
      <vt:lpstr>Office ​​テーマ</vt:lpstr>
      <vt:lpstr>PowerPoint プレゼンテーション</vt:lpstr>
      <vt:lpstr>日経 xTECH Activeの概要</vt:lpstr>
      <vt:lpstr>日経 xTECH Activeサービス概要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林 誠</dc:creator>
  <cp:lastModifiedBy>三原 信矢</cp:lastModifiedBy>
  <cp:revision>416</cp:revision>
  <cp:lastPrinted>2018-01-22T05:59:16Z</cp:lastPrinted>
  <dcterms:created xsi:type="dcterms:W3CDTF">2015-04-07T06:18:03Z</dcterms:created>
  <dcterms:modified xsi:type="dcterms:W3CDTF">2018-11-05T09:31:09Z</dcterms:modified>
</cp:coreProperties>
</file>