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56" r:id="rId1"/>
  </p:sldMasterIdLst>
  <p:notesMasterIdLst>
    <p:notesMasterId r:id="rId17"/>
  </p:notesMasterIdLst>
  <p:handoutMasterIdLst>
    <p:handoutMasterId r:id="rId18"/>
  </p:handoutMasterIdLst>
  <p:sldIdLst>
    <p:sldId id="256" r:id="rId2"/>
    <p:sldId id="357" r:id="rId3"/>
    <p:sldId id="390" r:id="rId4"/>
    <p:sldId id="384" r:id="rId5"/>
    <p:sldId id="380" r:id="rId6"/>
    <p:sldId id="340" r:id="rId7"/>
    <p:sldId id="393" r:id="rId8"/>
    <p:sldId id="387" r:id="rId9"/>
    <p:sldId id="385" r:id="rId10"/>
    <p:sldId id="391" r:id="rId11"/>
    <p:sldId id="343" r:id="rId12"/>
    <p:sldId id="404" r:id="rId13"/>
    <p:sldId id="405" r:id="rId14"/>
    <p:sldId id="408" r:id="rId15"/>
    <p:sldId id="406" r:id="rId16"/>
  </p:sldIdLst>
  <p:sldSz cx="9906000" cy="6858000" type="A4"/>
  <p:notesSz cx="6635750" cy="9766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4D33A"/>
    <a:srgbClr val="CBCBCB"/>
    <a:srgbClr val="4B4B4B"/>
    <a:srgbClr val="E7E7E7"/>
    <a:srgbClr val="E5BC3F"/>
    <a:srgbClr val="D59B2E"/>
    <a:srgbClr val="DC9E29"/>
    <a:srgbClr val="F4DDBB"/>
    <a:srgbClr val="EA6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6" autoAdjust="0"/>
    <p:restoredTop sz="96370" autoAdjust="0"/>
  </p:normalViewPr>
  <p:slideViewPr>
    <p:cSldViewPr>
      <p:cViewPr>
        <p:scale>
          <a:sx n="100" d="100"/>
          <a:sy n="100" d="100"/>
        </p:scale>
        <p:origin x="246" y="-87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99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森川 大輔" userId="a764c7f3-58bc-4ad7-a66e-97f8b9b69b18" providerId="ADAL" clId="{92C6079F-FFD7-4869-8079-06B6CCC8D2E5}"/>
    <pc:docChg chg="undo custSel modSld">
      <pc:chgData name="森川 大輔" userId="a764c7f3-58bc-4ad7-a66e-97f8b9b69b18" providerId="ADAL" clId="{92C6079F-FFD7-4869-8079-06B6CCC8D2E5}" dt="2018-11-13T10:21:57.425" v="105" actId="1036"/>
      <pc:docMkLst>
        <pc:docMk/>
      </pc:docMkLst>
      <pc:sldChg chg="addSp modSp">
        <pc:chgData name="森川 大輔" userId="a764c7f3-58bc-4ad7-a66e-97f8b9b69b18" providerId="ADAL" clId="{92C6079F-FFD7-4869-8079-06B6CCC8D2E5}" dt="2018-11-13T10:18:12.424" v="50" actId="1037"/>
        <pc:sldMkLst>
          <pc:docMk/>
          <pc:sldMk cId="38173855" sldId="343"/>
        </pc:sldMkLst>
        <pc:spChg chg="add mod">
          <ac:chgData name="森川 大輔" userId="a764c7f3-58bc-4ad7-a66e-97f8b9b69b18" providerId="ADAL" clId="{92C6079F-FFD7-4869-8079-06B6CCC8D2E5}" dt="2018-11-13T10:18:12.424" v="50" actId="1037"/>
          <ac:spMkLst>
            <pc:docMk/>
            <pc:sldMk cId="38173855" sldId="343"/>
            <ac:spMk id="51" creationId="{83AC8530-4C85-411C-AF6A-5A06731A47DD}"/>
          </ac:spMkLst>
        </pc:spChg>
      </pc:sldChg>
      <pc:sldChg chg="addSp modSp">
        <pc:chgData name="森川 大輔" userId="a764c7f3-58bc-4ad7-a66e-97f8b9b69b18" providerId="ADAL" clId="{92C6079F-FFD7-4869-8079-06B6CCC8D2E5}" dt="2018-11-13T10:17:50.222" v="44" actId="1035"/>
        <pc:sldMkLst>
          <pc:docMk/>
          <pc:sldMk cId="3155240254" sldId="404"/>
        </pc:sldMkLst>
        <pc:spChg chg="add mod">
          <ac:chgData name="森川 大輔" userId="a764c7f3-58bc-4ad7-a66e-97f8b9b69b18" providerId="ADAL" clId="{92C6079F-FFD7-4869-8079-06B6CCC8D2E5}" dt="2018-11-13T10:17:50.222" v="44" actId="1035"/>
          <ac:spMkLst>
            <pc:docMk/>
            <pc:sldMk cId="3155240254" sldId="404"/>
            <ac:spMk id="54" creationId="{2FBF1563-82AA-4248-99A5-92A364A85073}"/>
          </ac:spMkLst>
        </pc:spChg>
      </pc:sldChg>
      <pc:sldChg chg="addSp modSp">
        <pc:chgData name="森川 大輔" userId="a764c7f3-58bc-4ad7-a66e-97f8b9b69b18" providerId="ADAL" clId="{92C6079F-FFD7-4869-8079-06B6CCC8D2E5}" dt="2018-11-13T10:17:13.925" v="37" actId="255"/>
        <pc:sldMkLst>
          <pc:docMk/>
          <pc:sldMk cId="2895654045" sldId="405"/>
        </pc:sldMkLst>
        <pc:spChg chg="add mod">
          <ac:chgData name="森川 大輔" userId="a764c7f3-58bc-4ad7-a66e-97f8b9b69b18" providerId="ADAL" clId="{92C6079F-FFD7-4869-8079-06B6CCC8D2E5}" dt="2018-11-13T10:17:13.925" v="37" actId="255"/>
          <ac:spMkLst>
            <pc:docMk/>
            <pc:sldMk cId="2895654045" sldId="405"/>
            <ac:spMk id="40" creationId="{058DBF52-2FE8-4F33-92DF-64E440A1D853}"/>
          </ac:spMkLst>
        </pc:spChg>
        <pc:spChg chg="add mod">
          <ac:chgData name="森川 大輔" userId="a764c7f3-58bc-4ad7-a66e-97f8b9b69b18" providerId="ADAL" clId="{92C6079F-FFD7-4869-8079-06B6CCC8D2E5}" dt="2018-11-13T10:13:26.658" v="34" actId="255"/>
          <ac:spMkLst>
            <pc:docMk/>
            <pc:sldMk cId="2895654045" sldId="405"/>
            <ac:spMk id="44" creationId="{81B41ABA-7F18-41B6-ABCB-B96E0C6EAE1F}"/>
          </ac:spMkLst>
        </pc:spChg>
        <pc:spChg chg="add mod">
          <ac:chgData name="森川 大輔" userId="a764c7f3-58bc-4ad7-a66e-97f8b9b69b18" providerId="ADAL" clId="{92C6079F-FFD7-4869-8079-06B6CCC8D2E5}" dt="2018-11-13T10:12:58.278" v="30" actId="1037"/>
          <ac:spMkLst>
            <pc:docMk/>
            <pc:sldMk cId="2895654045" sldId="405"/>
            <ac:spMk id="75" creationId="{58020EC2-97A0-494F-91CA-972D8179F9C9}"/>
          </ac:spMkLst>
        </pc:spChg>
        <pc:spChg chg="add mod">
          <ac:chgData name="森川 大輔" userId="a764c7f3-58bc-4ad7-a66e-97f8b9b69b18" providerId="ADAL" clId="{92C6079F-FFD7-4869-8079-06B6CCC8D2E5}" dt="2018-11-13T10:14:25.399" v="35" actId="1036"/>
          <ac:spMkLst>
            <pc:docMk/>
            <pc:sldMk cId="2895654045" sldId="405"/>
            <ac:spMk id="76" creationId="{760AEF86-9DAF-483E-ACC9-0B97305E173E}"/>
          </ac:spMkLst>
        </pc:spChg>
      </pc:sldChg>
      <pc:sldChg chg="addSp delSp modSp">
        <pc:chgData name="森川 大輔" userId="a764c7f3-58bc-4ad7-a66e-97f8b9b69b18" providerId="ADAL" clId="{92C6079F-FFD7-4869-8079-06B6CCC8D2E5}" dt="2018-11-13T10:21:57.425" v="105" actId="1036"/>
        <pc:sldMkLst>
          <pc:docMk/>
          <pc:sldMk cId="3810443375" sldId="408"/>
        </pc:sldMkLst>
        <pc:spChg chg="add del">
          <ac:chgData name="森川 大輔" userId="a764c7f3-58bc-4ad7-a66e-97f8b9b69b18" providerId="ADAL" clId="{92C6079F-FFD7-4869-8079-06B6CCC8D2E5}" dt="2018-11-13T10:09:29.989" v="1" actId="478"/>
          <ac:spMkLst>
            <pc:docMk/>
            <pc:sldMk cId="3810443375" sldId="408"/>
            <ac:spMk id="2" creationId="{21C01616-F072-4FF1-A211-61D790D76629}"/>
          </ac:spMkLst>
        </pc:spChg>
        <pc:spChg chg="add del mod">
          <ac:chgData name="森川 大輔" userId="a764c7f3-58bc-4ad7-a66e-97f8b9b69b18" providerId="ADAL" clId="{92C6079F-FFD7-4869-8079-06B6CCC8D2E5}" dt="2018-11-13T10:19:06.523" v="51" actId="478"/>
          <ac:spMkLst>
            <pc:docMk/>
            <pc:sldMk cId="3810443375" sldId="408"/>
            <ac:spMk id="3" creationId="{D93A55E7-B3EC-49D1-A615-0128684536D1}"/>
          </ac:spMkLst>
        </pc:spChg>
        <pc:spChg chg="add mod">
          <ac:chgData name="森川 大輔" userId="a764c7f3-58bc-4ad7-a66e-97f8b9b69b18" providerId="ADAL" clId="{92C6079F-FFD7-4869-8079-06B6CCC8D2E5}" dt="2018-11-13T10:21:57.425" v="105" actId="1036"/>
          <ac:spMkLst>
            <pc:docMk/>
            <pc:sldMk cId="3810443375" sldId="408"/>
            <ac:spMk id="4" creationId="{2F0219A4-D29A-42CB-B25F-37B98AE8371F}"/>
          </ac:spMkLst>
        </pc:spChg>
        <pc:spChg chg="add mod">
          <ac:chgData name="森川 大輔" userId="a764c7f3-58bc-4ad7-a66e-97f8b9b69b18" providerId="ADAL" clId="{92C6079F-FFD7-4869-8079-06B6CCC8D2E5}" dt="2018-11-13T10:21:57.425" v="105" actId="1036"/>
          <ac:spMkLst>
            <pc:docMk/>
            <pc:sldMk cId="3810443375" sldId="408"/>
            <ac:spMk id="5" creationId="{A87C5BAA-6667-44B9-B320-DA5153A8A26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69534819896778E-2"/>
          <c:y val="0.24735570274615876"/>
          <c:w val="0.93786093036020646"/>
          <c:h val="0.578620529404742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女性社長数（万人）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26</c:v>
                </c:pt>
                <c:pt idx="1">
                  <c:v>28</c:v>
                </c:pt>
                <c:pt idx="2">
                  <c:v>31</c:v>
                </c:pt>
                <c:pt idx="3">
                  <c:v>33</c:v>
                </c:pt>
                <c:pt idx="4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56-45E6-B334-C1518F160B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1129656"/>
        <c:axId val="71112506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女性社長率</c:v>
                </c:pt>
              </c:strCache>
            </c:strRef>
          </c:tx>
          <c:spPr>
            <a:ln w="28575" cap="rnd">
              <a:solidFill>
                <a:schemeClr val="accent3">
                  <a:shade val="76000"/>
                </a:schemeClr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accent3">
                  <a:shade val="76000"/>
                </a:schemeClr>
              </a:solidFill>
              <a:ln w="9525">
                <a:solidFill>
                  <a:schemeClr val="accent3">
                    <a:shade val="76000"/>
                  </a:schemeClr>
                </a:solidFill>
              </a:ln>
              <a:effectLst/>
            </c:spPr>
          </c:marker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Sheet1!$C$2:$C$6</c:f>
              <c:numCache>
                <c:formatCode>0.00%</c:formatCode>
                <c:ptCount val="5"/>
                <c:pt idx="0">
                  <c:v>0.10780000000000001</c:v>
                </c:pt>
                <c:pt idx="1">
                  <c:v>0.111</c:v>
                </c:pt>
                <c:pt idx="2">
                  <c:v>0.1158</c:v>
                </c:pt>
                <c:pt idx="3">
                  <c:v>0.1187</c:v>
                </c:pt>
                <c:pt idx="4">
                  <c:v>0.125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56-45E6-B334-C1518F160B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06982480"/>
        <c:axId val="706981824"/>
      </c:lineChart>
      <c:catAx>
        <c:axId val="711129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11125064"/>
        <c:crosses val="autoZero"/>
        <c:auto val="1"/>
        <c:lblAlgn val="ctr"/>
        <c:lblOffset val="100"/>
        <c:noMultiLvlLbl val="0"/>
      </c:catAx>
      <c:valAx>
        <c:axId val="711125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11129656"/>
        <c:crosses val="autoZero"/>
        <c:crossBetween val="between"/>
      </c:valAx>
      <c:valAx>
        <c:axId val="706981824"/>
        <c:scaling>
          <c:orientation val="minMax"/>
        </c:scaling>
        <c:delete val="0"/>
        <c:axPos val="r"/>
        <c:numFmt formatCode="0.00%" sourceLinked="0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06982480"/>
        <c:crosses val="max"/>
        <c:crossBetween val="between"/>
      </c:valAx>
      <c:catAx>
        <c:axId val="706982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6981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3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経済規模（兆円）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14.3</c:v>
                </c:pt>
                <c:pt idx="1">
                  <c:v>16</c:v>
                </c:pt>
                <c:pt idx="2">
                  <c:v>18.5</c:v>
                </c:pt>
                <c:pt idx="3">
                  <c:v>20.100000000000001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44-4282-B085-BF9E2AE932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1129656"/>
        <c:axId val="71112506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人口（万人）</c:v>
                </c:pt>
              </c:strCache>
            </c:strRef>
          </c:tx>
          <c:spPr>
            <a:ln w="28575" cap="rnd">
              <a:solidFill>
                <a:schemeClr val="accent1">
                  <a:shade val="76000"/>
                </a:schemeClr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accent1">
                  <a:shade val="76000"/>
                </a:schemeClr>
              </a:solidFill>
              <a:ln w="9525">
                <a:solidFill>
                  <a:schemeClr val="accent1">
                    <a:shade val="76000"/>
                  </a:schemeClr>
                </a:solidFill>
              </a:ln>
              <a:effectLst/>
            </c:spPr>
          </c:marker>
          <c:dLbls>
            <c:numFmt formatCode="#,##0_);[Red]\(#,##0\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913</c:v>
                </c:pt>
                <c:pt idx="1">
                  <c:v>1064</c:v>
                </c:pt>
                <c:pt idx="2">
                  <c:v>1122</c:v>
                </c:pt>
                <c:pt idx="3">
                  <c:v>1119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344-4282-B085-BF9E2AE932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706982480"/>
        <c:axId val="706981824"/>
      </c:lineChart>
      <c:catAx>
        <c:axId val="711129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11125064"/>
        <c:crosses val="autoZero"/>
        <c:auto val="1"/>
        <c:lblAlgn val="ctr"/>
        <c:lblOffset val="100"/>
        <c:noMultiLvlLbl val="0"/>
      </c:catAx>
      <c:valAx>
        <c:axId val="711125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11129656"/>
        <c:crosses val="autoZero"/>
        <c:crossBetween val="between"/>
      </c:valAx>
      <c:valAx>
        <c:axId val="706981824"/>
        <c:scaling>
          <c:orientation val="minMax"/>
          <c:max val="2000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706982480"/>
        <c:crosses val="max"/>
        <c:crossBetween val="between"/>
      </c:valAx>
      <c:catAx>
        <c:axId val="706982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698182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3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>
        <c:manualLayout>
          <c:xMode val="edge"/>
          <c:yMode val="edge"/>
          <c:x val="0.21821585640378652"/>
          <c:y val="0.185814435882595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6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2840419935029937"/>
          <c:y val="0.39177740014931917"/>
          <c:w val="0.28510148815316677"/>
          <c:h val="0.576605310703341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女性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95-49BF-9D28-4DE614BAE1E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C95-49BF-9D28-4DE614BAE1E4}"/>
              </c:ext>
            </c:extLst>
          </c:dPt>
          <c:dPt>
            <c:idx val="2"/>
            <c:bubble3D val="0"/>
            <c:spPr>
              <a:solidFill>
                <a:schemeClr val="accent3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C95-49BF-9D28-4DE614BAE1E4}"/>
              </c:ext>
            </c:extLst>
          </c:dPt>
          <c:dLbls>
            <c:dLbl>
              <c:idx val="0"/>
              <c:layout>
                <c:manualLayout>
                  <c:x val="2.9913379674447356E-2"/>
                  <c:y val="-3.37478203425483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95-49BF-9D28-4DE614BAE1E4}"/>
                </c:ext>
              </c:extLst>
            </c:dLbl>
            <c:dLbl>
              <c:idx val="1"/>
              <c:layout>
                <c:manualLayout>
                  <c:x val="-6.5265555653339691E-2"/>
                  <c:y val="0.1619895376442320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95-49BF-9D28-4DE614BAE1E4}"/>
                </c:ext>
              </c:extLst>
            </c:dLbl>
            <c:dLbl>
              <c:idx val="2"/>
              <c:layout>
                <c:manualLayout>
                  <c:x val="-9.2459537175564585E-2"/>
                  <c:y val="3.374782034254834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95-49BF-9D28-4DE614BAE1E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結婚願望ある</c:v>
                </c:pt>
                <c:pt idx="1">
                  <c:v>結構願望ない</c:v>
                </c:pt>
                <c:pt idx="2">
                  <c:v>新しいスタイル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0.84899999999999998</c:v>
                </c:pt>
                <c:pt idx="1">
                  <c:v>0.13</c:v>
                </c:pt>
                <c:pt idx="2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95-49BF-9D28-4DE614BAE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1841901899959975E-2"/>
          <c:y val="2.0219216750383736E-2"/>
          <c:w val="0.89999980728674511"/>
          <c:h val="0.118075917183380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3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>
        <c:manualLayout>
          <c:xMode val="edge"/>
          <c:yMode val="edge"/>
          <c:x val="0.29667955088060372"/>
          <c:y val="2.1766086814820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6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0.115058110322587"/>
          <c:y val="0.30146359556818497"/>
          <c:w val="0.57550195890406464"/>
          <c:h val="0.6649690912255887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男性</c:v>
                </c:pt>
              </c:strCache>
            </c:strRef>
          </c:tx>
          <c:spPr>
            <a:solidFill>
              <a:schemeClr val="accent3"/>
            </a:solidFill>
          </c:spPr>
          <c:dPt>
            <c:idx val="0"/>
            <c:bubble3D val="0"/>
            <c:spPr>
              <a:solidFill>
                <a:schemeClr val="accent3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8B-4947-A518-7393D2377B5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8B-4947-A518-7393D2377B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8B-4947-A518-7393D2377B5C}"/>
              </c:ext>
            </c:extLst>
          </c:dPt>
          <c:dLbls>
            <c:dLbl>
              <c:idx val="0"/>
              <c:layout>
                <c:manualLayout>
                  <c:x val="0.13991067749817665"/>
                  <c:y val="-4.44584471049500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8B-4947-A518-7393D2377B5C}"/>
                </c:ext>
              </c:extLst>
            </c:dLbl>
            <c:dLbl>
              <c:idx val="1"/>
              <c:layout>
                <c:manualLayout>
                  <c:x val="-0.10948024183352106"/>
                  <c:y val="3.23365856639439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8B-4947-A518-7393D2377B5C}"/>
                </c:ext>
              </c:extLst>
            </c:dLbl>
            <c:dLbl>
              <c:idx val="2"/>
              <c:layout>
                <c:manualLayout>
                  <c:x val="0.21374713881782675"/>
                  <c:y val="4.850487849591587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8B-4947-A518-7393D2377B5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結婚願望ある</c:v>
                </c:pt>
                <c:pt idx="1">
                  <c:v>結構願望ない</c:v>
                </c:pt>
                <c:pt idx="2">
                  <c:v>新しいスタイル</c:v>
                </c:pt>
              </c:strCache>
            </c:strRef>
          </c:cat>
          <c:val>
            <c:numRef>
              <c:f>Sheet1!$B$2:$B$4</c:f>
              <c:numCache>
                <c:formatCode>0.00%</c:formatCode>
                <c:ptCount val="3"/>
                <c:pt idx="0">
                  <c:v>0.89600000000000002</c:v>
                </c:pt>
                <c:pt idx="1">
                  <c:v>9.2999999999999999E-2</c:v>
                </c:pt>
                <c:pt idx="2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8B-4947-A518-7393D2377B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3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000" b="1" spc="300" dirty="0"/>
              <a:t>理想の結婚年齢</a:t>
            </a:r>
          </a:p>
        </c:rich>
      </c:tx>
      <c:layout>
        <c:manualLayout>
          <c:xMode val="edge"/>
          <c:yMode val="edge"/>
          <c:x val="8.6084615752963431E-2"/>
          <c:y val="1.46433029757036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3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3.2007507673668223E-2"/>
          <c:y val="0.20670108162188439"/>
          <c:w val="0.93598498465266355"/>
          <c:h val="0.6393460528082641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男性平均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1年生</c:v>
                </c:pt>
                <c:pt idx="1">
                  <c:v>2年生</c:v>
                </c:pt>
                <c:pt idx="2">
                  <c:v>3年生</c:v>
                </c:pt>
                <c:pt idx="3">
                  <c:v>4年生</c:v>
                </c:pt>
                <c:pt idx="4">
                  <c:v>院生以上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27.2</c:v>
                </c:pt>
                <c:pt idx="1">
                  <c:v>27</c:v>
                </c:pt>
                <c:pt idx="2">
                  <c:v>26.9</c:v>
                </c:pt>
                <c:pt idx="3">
                  <c:v>27.4</c:v>
                </c:pt>
                <c:pt idx="4">
                  <c:v>28.2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0AE-462F-94E8-D733BB9D9BA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女性平均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1年生</c:v>
                </c:pt>
                <c:pt idx="1">
                  <c:v>2年生</c:v>
                </c:pt>
                <c:pt idx="2">
                  <c:v>3年生</c:v>
                </c:pt>
                <c:pt idx="3">
                  <c:v>4年生</c:v>
                </c:pt>
                <c:pt idx="4">
                  <c:v>院生以上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26.3</c:v>
                </c:pt>
                <c:pt idx="1">
                  <c:v>26.4</c:v>
                </c:pt>
                <c:pt idx="2">
                  <c:v>25.9</c:v>
                </c:pt>
                <c:pt idx="3">
                  <c:v>26</c:v>
                </c:pt>
                <c:pt idx="4">
                  <c:v>26.9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0AE-462F-94E8-D733BB9D9BA5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78175928"/>
        <c:axId val="978171336"/>
      </c:lineChart>
      <c:catAx>
        <c:axId val="978175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78171336"/>
        <c:crosses val="autoZero"/>
        <c:auto val="1"/>
        <c:lblAlgn val="ctr"/>
        <c:lblOffset val="100"/>
        <c:noMultiLvlLbl val="0"/>
      </c:catAx>
      <c:valAx>
        <c:axId val="978171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78175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2841945918996954"/>
          <c:y val="2.2282418197359453E-2"/>
          <c:w val="0.51558119177404416"/>
          <c:h val="0.11807604268917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3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3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4E8F77C-FFBB-49BA-A1CF-A5ED4617FA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496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FA82861-9B1E-4C3A-B075-B3FC8E103E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59200" y="0"/>
            <a:ext cx="287496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57B60-1CDD-4918-829E-DA32EC3A949E}" type="datetimeFigureOut">
              <a:rPr kumimoji="1" lang="ja-JP" altLang="en-US" smtClean="0"/>
              <a:t>2018/11/16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923FF26-EA1D-42FB-8C2F-0F4C0F62F4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77350"/>
            <a:ext cx="287496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9EBC48-6CBD-416A-BB85-AE78F1C133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59200" y="9277350"/>
            <a:ext cx="287496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A823B-9A5E-4EDF-A967-8AD0D91A7E9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8225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5492" cy="4900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758723" y="0"/>
            <a:ext cx="2875492" cy="4900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1D854-95E8-40E2-8A71-A494AFCA3CA7}" type="datetimeFigureOut">
              <a:rPr kumimoji="1" lang="ja-JP" altLang="en-US" smtClean="0"/>
              <a:t>2018/11/16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1220788"/>
            <a:ext cx="4759325" cy="3295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63575" y="4700032"/>
            <a:ext cx="5308600" cy="384548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276291"/>
            <a:ext cx="2875492" cy="4900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758723" y="9276291"/>
            <a:ext cx="2875492" cy="4900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625BC-CBCA-4FD0-A5D2-696DA81A46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14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963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343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736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114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02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9174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582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8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088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444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625BC-CBCA-4FD0-A5D2-696DA81A463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912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19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EE0A3BD-3DA5-4991-ABDC-D838213B01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495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0C8B92-0509-4410-8EFE-AB7A316C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67" y="260648"/>
            <a:ext cx="7604961" cy="412157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D4B76811-2145-4DFF-9CDB-27F2378C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367" y="6350264"/>
            <a:ext cx="6324271" cy="319096"/>
          </a:xfrm>
        </p:spPr>
        <p:txBody>
          <a:bodyPr/>
          <a:lstStyle>
            <a:lvl1pPr>
              <a:defRPr sz="800">
                <a:latin typeface="+mn-lt"/>
                <a:ea typeface="+mn-ea"/>
              </a:defRPr>
            </a:lvl1pPr>
          </a:lstStyle>
          <a:p>
            <a:endParaRPr lang="ja-JP" altLang="en-US" dirty="0">
              <a:cs typeface="メイリオ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6ED3E85-06E4-4E4B-BB59-56166508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2" y="6350264"/>
            <a:ext cx="2609521" cy="319096"/>
          </a:xfrm>
        </p:spPr>
        <p:txBody>
          <a:bodyPr/>
          <a:lstStyle/>
          <a:p>
            <a:fld id="{5EE0A3BD-3DA5-4991-ABDC-D838213B01CE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6054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0723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0E847B3-DB7E-428F-8414-ACDCF58DF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8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C29D1BC-F9C8-41D9-A04A-2A4FCB4FA8A4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1200" b="1" spc="3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0"/>
            </a:lvl1pPr>
          </a:lstStyle>
          <a:p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5EE0A3BD-3DA5-4991-ABDC-D838213B01CE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259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0367" y="260648"/>
            <a:ext cx="9305266" cy="41215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367" y="836712"/>
            <a:ext cx="9305266" cy="5400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0367" y="6350264"/>
            <a:ext cx="6324271" cy="31909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 b="0" spc="3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2" y="6350264"/>
            <a:ext cx="2609521" cy="31909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 spc="300">
                <a:solidFill>
                  <a:schemeClr val="tx1"/>
                </a:solidFill>
              </a:defRPr>
            </a:lvl1pPr>
          </a:lstStyle>
          <a:p>
            <a:fld id="{5EE0A3BD-3DA5-4991-ABDC-D838213B01CE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7249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2" r:id="rId2"/>
    <p:sldLayoutId id="2147483665" r:id="rId3"/>
    <p:sldLayoutId id="2147483663" r:id="rId4"/>
    <p:sldLayoutId id="214748366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2000" b="1" i="0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1600" kern="1200" spc="3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400" kern="1200" spc="3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200" kern="1200" spc="3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100" kern="1200" spc="3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100" kern="1200" spc="3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image" Target="../media/image27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CF84D783-5283-423C-AA57-FC14002B465F}"/>
              </a:ext>
            </a:extLst>
          </p:cNvPr>
          <p:cNvSpPr/>
          <p:nvPr/>
        </p:nvSpPr>
        <p:spPr>
          <a:xfrm>
            <a:off x="0" y="0"/>
            <a:ext cx="9906000" cy="6858000"/>
          </a:xfrm>
          <a:custGeom>
            <a:avLst/>
            <a:gdLst>
              <a:gd name="connsiteX0" fmla="*/ 0 w 9906000"/>
              <a:gd name="connsiteY0" fmla="*/ 0 h 6858000"/>
              <a:gd name="connsiteX1" fmla="*/ 1424608 w 9906000"/>
              <a:gd name="connsiteY1" fmla="*/ 0 h 6858000"/>
              <a:gd name="connsiteX2" fmla="*/ 1424608 w 9906000"/>
              <a:gd name="connsiteY2" fmla="*/ 5648399 h 6858000"/>
              <a:gd name="connsiteX3" fmla="*/ 9906000 w 9906000"/>
              <a:gd name="connsiteY3" fmla="*/ 6858000 h 6858000"/>
              <a:gd name="connsiteX4" fmla="*/ 1424608 w 9906000"/>
              <a:gd name="connsiteY4" fmla="*/ 6858000 h 6858000"/>
              <a:gd name="connsiteX5" fmla="*/ 0 w 9906000"/>
              <a:gd name="connsiteY5" fmla="*/ 6858000 h 6858000"/>
              <a:gd name="connsiteX6" fmla="*/ 0 w 9906000"/>
              <a:gd name="connsiteY6" fmla="*/ 544522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6000" h="6858000">
                <a:moveTo>
                  <a:pt x="0" y="0"/>
                </a:moveTo>
                <a:lnTo>
                  <a:pt x="1424608" y="0"/>
                </a:lnTo>
                <a:lnTo>
                  <a:pt x="1424608" y="5648399"/>
                </a:lnTo>
                <a:lnTo>
                  <a:pt x="9906000" y="6858000"/>
                </a:lnTo>
                <a:lnTo>
                  <a:pt x="1424608" y="6858000"/>
                </a:lnTo>
                <a:lnTo>
                  <a:pt x="0" y="6858000"/>
                </a:lnTo>
                <a:lnTo>
                  <a:pt x="0" y="5445224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5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7" name="フッター プレースホルダー 3">
            <a:extLst>
              <a:ext uri="{FF2B5EF4-FFF2-40B4-BE49-F238E27FC236}">
                <a16:creationId xmlns:a16="http://schemas.microsoft.com/office/drawing/2014/main" id="{C7B68C5D-856D-4DDF-80D8-7BC9B4147EE7}"/>
              </a:ext>
            </a:extLst>
          </p:cNvPr>
          <p:cNvSpPr txBox="1">
            <a:spLocks/>
          </p:cNvSpPr>
          <p:nvPr/>
        </p:nvSpPr>
        <p:spPr>
          <a:xfrm>
            <a:off x="344488" y="6525344"/>
            <a:ext cx="3194784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800" dirty="0">
                <a:solidFill>
                  <a:schemeClr val="bg1">
                    <a:lumMod val="65000"/>
                  </a:schemeClr>
                </a:solidFill>
              </a:rPr>
              <a:t>Copyright© 2018 Nikkei Business </a:t>
            </a:r>
            <a:r>
              <a:rPr kumimoji="1" lang="en-US" altLang="ja-JP" sz="800" dirty="0" err="1">
                <a:solidFill>
                  <a:schemeClr val="bg1">
                    <a:lumMod val="65000"/>
                  </a:schemeClr>
                </a:solidFill>
              </a:rPr>
              <a:t>Publications,Inc</a:t>
            </a:r>
            <a:r>
              <a:rPr kumimoji="1" lang="en-US" altLang="ja-JP" sz="800" dirty="0">
                <a:solidFill>
                  <a:schemeClr val="bg1">
                    <a:lumMod val="65000"/>
                  </a:schemeClr>
                </a:solidFill>
              </a:rPr>
              <a:t>. All rights reserved.</a:t>
            </a:r>
            <a:endParaRPr kumimoji="1" lang="ja-JP" altLang="en-US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B4FE54B-19F8-4944-A4BD-5C29FCEC325E}"/>
              </a:ext>
            </a:extLst>
          </p:cNvPr>
          <p:cNvSpPr txBox="1"/>
          <p:nvPr/>
        </p:nvSpPr>
        <p:spPr>
          <a:xfrm>
            <a:off x="3554647" y="2958914"/>
            <a:ext cx="43088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b="1" spc="600" dirty="0"/>
              <a:t>自分らしい人生の扉をひらこう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86C94F5-A2AD-414E-9C4B-5FF17510FA7D}"/>
              </a:ext>
            </a:extLst>
          </p:cNvPr>
          <p:cNvSpPr txBox="1"/>
          <p:nvPr/>
        </p:nvSpPr>
        <p:spPr>
          <a:xfrm>
            <a:off x="2504726" y="3441774"/>
            <a:ext cx="640871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5400" b="1" dirty="0">
                <a:latin typeface="+mn-ea"/>
              </a:rPr>
              <a:t>日経</a:t>
            </a:r>
            <a:r>
              <a:rPr kumimoji="1" lang="en-US" altLang="ja-JP" sz="6000" b="1" dirty="0">
                <a:latin typeface="+mn-ea"/>
              </a:rPr>
              <a:t>doors </a:t>
            </a:r>
            <a:r>
              <a:rPr kumimoji="1" lang="ja-JP" altLang="en-US" sz="4800" b="1" dirty="0">
                <a:latin typeface="+mn-ea"/>
              </a:rPr>
              <a:t>のご紹介</a:t>
            </a:r>
            <a:endParaRPr kumimoji="1" lang="en-US" altLang="ja-JP" sz="4800" b="1" dirty="0">
              <a:latin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C0E988E-8E6B-420F-A612-D0DBABAAA5C6}"/>
              </a:ext>
            </a:extLst>
          </p:cNvPr>
          <p:cNvSpPr txBox="1"/>
          <p:nvPr/>
        </p:nvSpPr>
        <p:spPr>
          <a:xfrm>
            <a:off x="2504679" y="1867761"/>
            <a:ext cx="640880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2400" b="1" spc="300" dirty="0">
                <a:solidFill>
                  <a:schemeClr val="tx2"/>
                </a:solidFill>
              </a:rPr>
              <a:t>20-30</a:t>
            </a:r>
            <a:r>
              <a:rPr kumimoji="1" lang="ja-JP" altLang="en-US" sz="2400" b="1" spc="300" dirty="0">
                <a:solidFill>
                  <a:schemeClr val="tx2"/>
                </a:solidFill>
              </a:rPr>
              <a:t>代 働く独身女性向け</a:t>
            </a:r>
            <a:r>
              <a:rPr kumimoji="1" lang="en-US" altLang="ja-JP" sz="2400" b="1" spc="300" dirty="0">
                <a:solidFill>
                  <a:schemeClr val="tx2"/>
                </a:solidFill>
              </a:rPr>
              <a:t>WEB</a:t>
            </a:r>
            <a:r>
              <a:rPr kumimoji="1" lang="ja-JP" altLang="en-US" sz="2400" b="1" spc="300" dirty="0">
                <a:solidFill>
                  <a:schemeClr val="tx2"/>
                </a:solidFill>
              </a:rPr>
              <a:t>メディア</a:t>
            </a:r>
          </a:p>
        </p:txBody>
      </p:sp>
    </p:spTree>
    <p:extLst>
      <p:ext uri="{BB962C8B-B14F-4D97-AF65-F5344CB8AC3E}">
        <p14:creationId xmlns:p14="http://schemas.microsoft.com/office/powerpoint/2010/main" val="2758625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F52FA34E-6FE0-4A78-B5A7-D3CE165AAD0D}"/>
              </a:ext>
            </a:extLst>
          </p:cNvPr>
          <p:cNvSpPr/>
          <p:nvPr/>
        </p:nvSpPr>
        <p:spPr>
          <a:xfrm>
            <a:off x="1613" y="0"/>
            <a:ext cx="6537176" cy="6873776"/>
          </a:xfrm>
          <a:custGeom>
            <a:avLst/>
            <a:gdLst>
              <a:gd name="connsiteX0" fmla="*/ 0 w 7353354"/>
              <a:gd name="connsiteY0" fmla="*/ 0 h 6873776"/>
              <a:gd name="connsiteX1" fmla="*/ 5817096 w 7353354"/>
              <a:gd name="connsiteY1" fmla="*/ 0 h 6873776"/>
              <a:gd name="connsiteX2" fmla="*/ 7353354 w 7353354"/>
              <a:gd name="connsiteY2" fmla="*/ 0 h 6873776"/>
              <a:gd name="connsiteX3" fmla="*/ 5817096 w 7353354"/>
              <a:gd name="connsiteY3" fmla="*/ 6873776 h 6873776"/>
              <a:gd name="connsiteX4" fmla="*/ 5817096 w 7353354"/>
              <a:gd name="connsiteY4" fmla="*/ 6858000 h 6873776"/>
              <a:gd name="connsiteX5" fmla="*/ 0 w 7353354"/>
              <a:gd name="connsiteY5" fmla="*/ 6858000 h 687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53354" h="6873776">
                <a:moveTo>
                  <a:pt x="0" y="0"/>
                </a:moveTo>
                <a:lnTo>
                  <a:pt x="5817096" y="0"/>
                </a:lnTo>
                <a:lnTo>
                  <a:pt x="7353354" y="0"/>
                </a:lnTo>
                <a:lnTo>
                  <a:pt x="5817096" y="6873776"/>
                </a:lnTo>
                <a:lnTo>
                  <a:pt x="581709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2A7119-4DB9-4021-9240-A7EB0C4CE452}"/>
              </a:ext>
            </a:extLst>
          </p:cNvPr>
          <p:cNvSpPr txBox="1"/>
          <p:nvPr/>
        </p:nvSpPr>
        <p:spPr>
          <a:xfrm>
            <a:off x="704528" y="1556792"/>
            <a:ext cx="386003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kumimoji="1" lang="ja-JP" altLang="en-US" sz="4000" b="1" spc="300" dirty="0">
                <a:solidFill>
                  <a:schemeClr val="bg1"/>
                </a:solidFill>
              </a:rPr>
              <a:t>広告コンセプト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478EA06-B269-4DB8-9F5C-FC055472869F}"/>
              </a:ext>
            </a:extLst>
          </p:cNvPr>
          <p:cNvSpPr txBox="1"/>
          <p:nvPr/>
        </p:nvSpPr>
        <p:spPr>
          <a:xfrm>
            <a:off x="5457056" y="5517232"/>
            <a:ext cx="432048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4800" b="1" dirty="0">
                <a:latin typeface="+mn-ea"/>
              </a:rPr>
              <a:t>日経</a:t>
            </a:r>
            <a:r>
              <a:rPr kumimoji="1" lang="en-US" altLang="ja-JP" sz="5400" b="1" dirty="0">
                <a:latin typeface="+mn-ea"/>
              </a:rPr>
              <a:t>doors</a:t>
            </a:r>
            <a:endParaRPr kumimoji="1" lang="en-US" altLang="ja-JP" sz="4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36173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3CAD398A-2A84-4DE5-8F83-7E91ED2F76B7}"/>
              </a:ext>
            </a:extLst>
          </p:cNvPr>
          <p:cNvSpPr/>
          <p:nvPr/>
        </p:nvSpPr>
        <p:spPr>
          <a:xfrm>
            <a:off x="299799" y="1493062"/>
            <a:ext cx="3775297" cy="2304256"/>
          </a:xfrm>
          <a:prstGeom prst="rect">
            <a:avLst/>
          </a:prstGeom>
          <a:solidFill>
            <a:schemeClr val="bg2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FDDB367-5439-4A36-BDCE-6B35BDC2D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720" y="1671973"/>
            <a:ext cx="1042506" cy="196308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A394944-3344-416C-B657-75ACECA2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67" y="260648"/>
            <a:ext cx="9398782" cy="412157"/>
          </a:xfrm>
          <a:solidFill>
            <a:schemeClr val="bg1"/>
          </a:solidFill>
        </p:spPr>
        <p:txBody>
          <a:bodyPr/>
          <a:lstStyle/>
          <a:p>
            <a:r>
              <a:rPr lang="ja-JP" altLang="en-US" dirty="0"/>
              <a:t>①ネイティブ広告：日経</a:t>
            </a:r>
            <a:r>
              <a:rPr lang="en-US" altLang="ja-JP" dirty="0"/>
              <a:t>doors</a:t>
            </a:r>
            <a:r>
              <a:rPr lang="ja-JP" altLang="en-US" dirty="0"/>
              <a:t>スタイルでコンテンツを読者に訴求！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FA4460B-D165-4342-B695-197C166D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BD12005-660C-4FDA-89DC-D65C5C4EE119}"/>
              </a:ext>
            </a:extLst>
          </p:cNvPr>
          <p:cNvSpPr txBox="1"/>
          <p:nvPr/>
        </p:nvSpPr>
        <p:spPr>
          <a:xfrm>
            <a:off x="206847" y="764704"/>
            <a:ext cx="949230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kumimoji="1" lang="ja-JP" altLang="en-US" sz="1600" spc="300" dirty="0"/>
              <a:t>日経</a:t>
            </a:r>
            <a:r>
              <a:rPr kumimoji="1" lang="en-US" altLang="ja-JP" sz="1600" spc="300" dirty="0"/>
              <a:t>doors</a:t>
            </a:r>
            <a:r>
              <a:rPr kumimoji="1" lang="ja-JP" altLang="en-US" sz="1600" spc="300" dirty="0"/>
              <a:t>の通常記事と同じトーン＆マナーでコンテンツを展開。</a:t>
            </a:r>
            <a:br>
              <a:rPr kumimoji="1" lang="en-US" altLang="ja-JP" sz="1600" spc="300" dirty="0"/>
            </a:br>
            <a:r>
              <a:rPr kumimoji="1" lang="ja-JP" altLang="en-US" sz="1600" spc="300" dirty="0"/>
              <a:t>親近感と信頼性をもってユーザーに記事を訴求します。</a:t>
            </a: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8B35906-283F-446F-90DC-BCECAFE0FD3E}"/>
              </a:ext>
            </a:extLst>
          </p:cNvPr>
          <p:cNvSpPr/>
          <p:nvPr/>
        </p:nvSpPr>
        <p:spPr>
          <a:xfrm>
            <a:off x="299801" y="4027608"/>
            <a:ext cx="9305832" cy="2304256"/>
          </a:xfrm>
          <a:prstGeom prst="rect">
            <a:avLst/>
          </a:prstGeom>
          <a:solidFill>
            <a:schemeClr val="bg2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58" name="正方形/長方形 57">
            <a:extLst>
              <a:ext uri="{FF2B5EF4-FFF2-40B4-BE49-F238E27FC236}">
                <a16:creationId xmlns:a16="http://schemas.microsoft.com/office/drawing/2014/main" id="{D1E2E561-24B6-428B-888F-21176F533CA5}"/>
              </a:ext>
            </a:extLst>
          </p:cNvPr>
          <p:cNvSpPr/>
          <p:nvPr/>
        </p:nvSpPr>
        <p:spPr>
          <a:xfrm>
            <a:off x="4322946" y="1493062"/>
            <a:ext cx="5282687" cy="2304256"/>
          </a:xfrm>
          <a:prstGeom prst="rect">
            <a:avLst/>
          </a:prstGeom>
          <a:solidFill>
            <a:schemeClr val="bg2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9C068909-6F48-4813-B908-C8B65690D6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042"/>
          <a:stretch/>
        </p:blipFill>
        <p:spPr>
          <a:xfrm>
            <a:off x="5005836" y="2040012"/>
            <a:ext cx="4267644" cy="1749234"/>
          </a:xfrm>
          <a:prstGeom prst="rect">
            <a:avLst/>
          </a:prstGeom>
        </p:spPr>
      </p:pic>
      <p:sp>
        <p:nvSpPr>
          <p:cNvPr id="65" name="吹き出し: 角を丸めた四角形 64">
            <a:extLst>
              <a:ext uri="{FF2B5EF4-FFF2-40B4-BE49-F238E27FC236}">
                <a16:creationId xmlns:a16="http://schemas.microsoft.com/office/drawing/2014/main" id="{AE8787C7-7797-46D2-AA8B-229B68AB0C2B}"/>
              </a:ext>
            </a:extLst>
          </p:cNvPr>
          <p:cNvSpPr/>
          <p:nvPr/>
        </p:nvSpPr>
        <p:spPr>
          <a:xfrm>
            <a:off x="4540768" y="2866099"/>
            <a:ext cx="1996408" cy="711518"/>
          </a:xfrm>
          <a:prstGeom prst="wedgeRoundRectCallout">
            <a:avLst>
              <a:gd name="adj1" fmla="val 66642"/>
              <a:gd name="adj2" fmla="val 14746"/>
              <a:gd name="adj3" fmla="val 16667"/>
            </a:avLst>
          </a:prstGeom>
          <a:solidFill>
            <a:schemeClr val="accent3">
              <a:alpha val="80000"/>
            </a:schemeClr>
          </a:solidFill>
          <a:ln w="19050">
            <a:noFill/>
            <a:prstDash val="soli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108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ja-JP" altLang="en-US" sz="1100" b="1" dirty="0">
                <a:solidFill>
                  <a:schemeClr val="bg1"/>
                </a:solidFill>
              </a:rPr>
              <a:t>属性レポート</a:t>
            </a:r>
            <a:endParaRPr kumimoji="1" lang="en-US" altLang="ja-JP" sz="1100" b="1" dirty="0">
              <a:solidFill>
                <a:schemeClr val="bg1"/>
              </a:solidFill>
            </a:endParaRPr>
          </a:p>
          <a:p>
            <a:pPr marL="180975" lvl="1">
              <a:lnSpc>
                <a:spcPct val="150000"/>
              </a:lnSpc>
            </a:pPr>
            <a:r>
              <a:rPr kumimoji="1" lang="ja-JP" altLang="en-US" sz="1000" b="1" dirty="0">
                <a:solidFill>
                  <a:schemeClr val="bg1"/>
                </a:solidFill>
              </a:rPr>
              <a:t>年齢、年収、業種　</a:t>
            </a:r>
            <a:r>
              <a:rPr kumimoji="1" lang="en-US" altLang="ja-JP" sz="1000" b="1" dirty="0" err="1">
                <a:solidFill>
                  <a:schemeClr val="bg1"/>
                </a:solidFill>
              </a:rPr>
              <a:t>etc</a:t>
            </a:r>
            <a:r>
              <a:rPr kumimoji="1" lang="en-US" altLang="ja-JP" sz="10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D175877F-7003-43F0-9062-C3548C6883B0}"/>
              </a:ext>
            </a:extLst>
          </p:cNvPr>
          <p:cNvSpPr/>
          <p:nvPr/>
        </p:nvSpPr>
        <p:spPr>
          <a:xfrm>
            <a:off x="304797" y="1493973"/>
            <a:ext cx="1981780" cy="318924"/>
          </a:xfrm>
          <a:prstGeom prst="rect">
            <a:avLst/>
          </a:prstGeom>
          <a:solidFill>
            <a:schemeClr val="tx2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36000" rIns="108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ja-JP" altLang="en-US" sz="1600" b="1" dirty="0">
                <a:solidFill>
                  <a:schemeClr val="bg1"/>
                </a:solidFill>
              </a:rPr>
              <a:t>積極的な外部流入</a:t>
            </a: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7A8F7779-98CC-46CE-8304-A982CBC8F04B}"/>
              </a:ext>
            </a:extLst>
          </p:cNvPr>
          <p:cNvSpPr/>
          <p:nvPr/>
        </p:nvSpPr>
        <p:spPr>
          <a:xfrm>
            <a:off x="299799" y="4027608"/>
            <a:ext cx="1509095" cy="318924"/>
          </a:xfrm>
          <a:prstGeom prst="rect">
            <a:avLst/>
          </a:prstGeom>
          <a:solidFill>
            <a:schemeClr val="tx2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0000" tIns="36000" rIns="108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ja-JP" altLang="en-US" sz="1600" b="1" spc="300" dirty="0">
                <a:solidFill>
                  <a:schemeClr val="bg1"/>
                </a:solidFill>
              </a:rPr>
              <a:t>多彩な展開</a:t>
            </a: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0E808760-1B60-4C83-86A1-9FD24B6C942C}"/>
              </a:ext>
            </a:extLst>
          </p:cNvPr>
          <p:cNvGrpSpPr/>
          <p:nvPr/>
        </p:nvGrpSpPr>
        <p:grpSpPr>
          <a:xfrm>
            <a:off x="1280592" y="2194683"/>
            <a:ext cx="1152128" cy="1147467"/>
            <a:chOff x="943298" y="2132856"/>
            <a:chExt cx="1152128" cy="1147467"/>
          </a:xfrm>
        </p:grpSpPr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EC74BB0F-E18B-4410-9F26-81A63A751B73}"/>
                </a:ext>
              </a:extLst>
            </p:cNvPr>
            <p:cNvGrpSpPr/>
            <p:nvPr/>
          </p:nvGrpSpPr>
          <p:grpSpPr>
            <a:xfrm>
              <a:off x="951988" y="3007510"/>
              <a:ext cx="481698" cy="272813"/>
              <a:chOff x="4908474" y="4025545"/>
              <a:chExt cx="578946" cy="327890"/>
            </a:xfrm>
          </p:grpSpPr>
          <p:pic>
            <p:nvPicPr>
              <p:cNvPr id="89" name="図 88">
                <a:extLst>
                  <a:ext uri="{FF2B5EF4-FFF2-40B4-BE49-F238E27FC236}">
                    <a16:creationId xmlns:a16="http://schemas.microsoft.com/office/drawing/2014/main" id="{90E2F795-4141-4B15-872A-E8D68F9FE5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8474" y="4114098"/>
                <a:ext cx="239337" cy="239337"/>
              </a:xfrm>
              <a:prstGeom prst="rect">
                <a:avLst/>
              </a:prstGeom>
            </p:spPr>
          </p:pic>
          <p:pic>
            <p:nvPicPr>
              <p:cNvPr id="90" name="図 89">
                <a:extLst>
                  <a:ext uri="{FF2B5EF4-FFF2-40B4-BE49-F238E27FC236}">
                    <a16:creationId xmlns:a16="http://schemas.microsoft.com/office/drawing/2014/main" id="{388745CD-1D14-4BEA-B003-E958ABECF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278" y="4025545"/>
                <a:ext cx="239337" cy="239337"/>
              </a:xfrm>
              <a:prstGeom prst="rect">
                <a:avLst/>
              </a:prstGeom>
            </p:spPr>
          </p:pic>
          <p:pic>
            <p:nvPicPr>
              <p:cNvPr id="91" name="図 90">
                <a:extLst>
                  <a:ext uri="{FF2B5EF4-FFF2-40B4-BE49-F238E27FC236}">
                    <a16:creationId xmlns:a16="http://schemas.microsoft.com/office/drawing/2014/main" id="{ED10E114-33DE-4C15-86BC-DF216F3871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8083" y="4114098"/>
                <a:ext cx="239337" cy="239337"/>
              </a:xfrm>
              <a:prstGeom prst="rect">
                <a:avLst/>
              </a:prstGeom>
            </p:spPr>
          </p:pic>
        </p:grpSp>
        <p:grpSp>
          <p:nvGrpSpPr>
            <p:cNvPr id="78" name="グループ化 77">
              <a:extLst>
                <a:ext uri="{FF2B5EF4-FFF2-40B4-BE49-F238E27FC236}">
                  <a16:creationId xmlns:a16="http://schemas.microsoft.com/office/drawing/2014/main" id="{49448B61-94E4-4751-A422-56BBE58EF62B}"/>
                </a:ext>
              </a:extLst>
            </p:cNvPr>
            <p:cNvGrpSpPr/>
            <p:nvPr/>
          </p:nvGrpSpPr>
          <p:grpSpPr>
            <a:xfrm>
              <a:off x="943298" y="2570183"/>
              <a:ext cx="481698" cy="272813"/>
              <a:chOff x="4908474" y="4025545"/>
              <a:chExt cx="578946" cy="327890"/>
            </a:xfrm>
          </p:grpSpPr>
          <p:pic>
            <p:nvPicPr>
              <p:cNvPr id="86" name="図 85">
                <a:extLst>
                  <a:ext uri="{FF2B5EF4-FFF2-40B4-BE49-F238E27FC236}">
                    <a16:creationId xmlns:a16="http://schemas.microsoft.com/office/drawing/2014/main" id="{0BA69C44-EE7C-444C-AE9C-C463805687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8474" y="4114098"/>
                <a:ext cx="239337" cy="239337"/>
              </a:xfrm>
              <a:prstGeom prst="rect">
                <a:avLst/>
              </a:prstGeom>
            </p:spPr>
          </p:pic>
          <p:pic>
            <p:nvPicPr>
              <p:cNvPr id="87" name="図 86">
                <a:extLst>
                  <a:ext uri="{FF2B5EF4-FFF2-40B4-BE49-F238E27FC236}">
                    <a16:creationId xmlns:a16="http://schemas.microsoft.com/office/drawing/2014/main" id="{6A06C87E-0D2D-442C-949B-43662873F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278" y="4025545"/>
                <a:ext cx="239337" cy="239337"/>
              </a:xfrm>
              <a:prstGeom prst="rect">
                <a:avLst/>
              </a:prstGeom>
            </p:spPr>
          </p:pic>
          <p:pic>
            <p:nvPicPr>
              <p:cNvPr id="88" name="図 87">
                <a:extLst>
                  <a:ext uri="{FF2B5EF4-FFF2-40B4-BE49-F238E27FC236}">
                    <a16:creationId xmlns:a16="http://schemas.microsoft.com/office/drawing/2014/main" id="{E85370B2-E3CF-47D8-8777-6CA703613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8083" y="4114098"/>
                <a:ext cx="239337" cy="239337"/>
              </a:xfrm>
              <a:prstGeom prst="rect">
                <a:avLst/>
              </a:prstGeom>
            </p:spPr>
          </p:pic>
        </p:grpSp>
        <p:grpSp>
          <p:nvGrpSpPr>
            <p:cNvPr id="79" name="グループ化 78">
              <a:extLst>
                <a:ext uri="{FF2B5EF4-FFF2-40B4-BE49-F238E27FC236}">
                  <a16:creationId xmlns:a16="http://schemas.microsoft.com/office/drawing/2014/main" id="{8156DDEA-F91A-43BC-BB2B-60C35DE3E424}"/>
                </a:ext>
              </a:extLst>
            </p:cNvPr>
            <p:cNvGrpSpPr/>
            <p:nvPr/>
          </p:nvGrpSpPr>
          <p:grpSpPr>
            <a:xfrm>
              <a:off x="951988" y="2132856"/>
              <a:ext cx="481698" cy="272813"/>
              <a:chOff x="4908474" y="4025545"/>
              <a:chExt cx="578946" cy="327890"/>
            </a:xfrm>
          </p:grpSpPr>
          <p:pic>
            <p:nvPicPr>
              <p:cNvPr id="83" name="図 82">
                <a:extLst>
                  <a:ext uri="{FF2B5EF4-FFF2-40B4-BE49-F238E27FC236}">
                    <a16:creationId xmlns:a16="http://schemas.microsoft.com/office/drawing/2014/main" id="{0A899B34-DC47-4585-9C50-1AB0891C2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8474" y="4114098"/>
                <a:ext cx="239337" cy="239337"/>
              </a:xfrm>
              <a:prstGeom prst="rect">
                <a:avLst/>
              </a:prstGeom>
            </p:spPr>
          </p:pic>
          <p:pic>
            <p:nvPicPr>
              <p:cNvPr id="84" name="図 83">
                <a:extLst>
                  <a:ext uri="{FF2B5EF4-FFF2-40B4-BE49-F238E27FC236}">
                    <a16:creationId xmlns:a16="http://schemas.microsoft.com/office/drawing/2014/main" id="{AED75664-87AB-4299-87C2-A7BBF5144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8278" y="4025545"/>
                <a:ext cx="239337" cy="239337"/>
              </a:xfrm>
              <a:prstGeom prst="rect">
                <a:avLst/>
              </a:prstGeom>
            </p:spPr>
          </p:pic>
          <p:pic>
            <p:nvPicPr>
              <p:cNvPr id="85" name="図 84">
                <a:extLst>
                  <a:ext uri="{FF2B5EF4-FFF2-40B4-BE49-F238E27FC236}">
                    <a16:creationId xmlns:a16="http://schemas.microsoft.com/office/drawing/2014/main" id="{DE013BD9-3FA7-4347-8067-5566E5A84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8083" y="4114098"/>
                <a:ext cx="239337" cy="239337"/>
              </a:xfrm>
              <a:prstGeom prst="rect">
                <a:avLst/>
              </a:prstGeom>
            </p:spPr>
          </p:pic>
        </p:grpSp>
        <p:sp>
          <p:nvSpPr>
            <p:cNvPr id="80" name="矢印: 右 79">
              <a:extLst>
                <a:ext uri="{FF2B5EF4-FFF2-40B4-BE49-F238E27FC236}">
                  <a16:creationId xmlns:a16="http://schemas.microsoft.com/office/drawing/2014/main" id="{040818D2-C0CB-46C8-8727-5727A2DDB7DC}"/>
                </a:ext>
              </a:extLst>
            </p:cNvPr>
            <p:cNvSpPr/>
            <p:nvPr/>
          </p:nvSpPr>
          <p:spPr>
            <a:xfrm>
              <a:off x="1736024" y="3057293"/>
              <a:ext cx="359402" cy="173246"/>
            </a:xfrm>
            <a:prstGeom prst="rightArrow">
              <a:avLst>
                <a:gd name="adj1" fmla="val 38563"/>
                <a:gd name="adj2" fmla="val 63723"/>
              </a:avLst>
            </a:prstGeom>
            <a:solidFill>
              <a:schemeClr val="bg1">
                <a:lumMod val="65000"/>
              </a:schemeClr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矢印: 右 80">
              <a:extLst>
                <a:ext uri="{FF2B5EF4-FFF2-40B4-BE49-F238E27FC236}">
                  <a16:creationId xmlns:a16="http://schemas.microsoft.com/office/drawing/2014/main" id="{146BB6BB-195E-4E4D-AEC4-CD30F8EF0B8B}"/>
                </a:ext>
              </a:extLst>
            </p:cNvPr>
            <p:cNvSpPr/>
            <p:nvPr/>
          </p:nvSpPr>
          <p:spPr>
            <a:xfrm>
              <a:off x="1729952" y="2619966"/>
              <a:ext cx="359402" cy="173246"/>
            </a:xfrm>
            <a:prstGeom prst="rightArrow">
              <a:avLst>
                <a:gd name="adj1" fmla="val 38563"/>
                <a:gd name="adj2" fmla="val 63723"/>
              </a:avLst>
            </a:prstGeom>
            <a:solidFill>
              <a:schemeClr val="bg1">
                <a:lumMod val="65000"/>
              </a:schemeClr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82" name="矢印: 右 81">
              <a:extLst>
                <a:ext uri="{FF2B5EF4-FFF2-40B4-BE49-F238E27FC236}">
                  <a16:creationId xmlns:a16="http://schemas.microsoft.com/office/drawing/2014/main" id="{DA4DA2C1-9DB9-4288-A7CF-157C4CF168EC}"/>
                </a:ext>
              </a:extLst>
            </p:cNvPr>
            <p:cNvSpPr/>
            <p:nvPr/>
          </p:nvSpPr>
          <p:spPr>
            <a:xfrm>
              <a:off x="1736024" y="2182639"/>
              <a:ext cx="359402" cy="173246"/>
            </a:xfrm>
            <a:prstGeom prst="rightArrow">
              <a:avLst>
                <a:gd name="adj1" fmla="val 38563"/>
                <a:gd name="adj2" fmla="val 63723"/>
              </a:avLst>
            </a:prstGeom>
            <a:solidFill>
              <a:schemeClr val="bg1">
                <a:lumMod val="65000"/>
              </a:schemeClr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9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2" name="図 91">
            <a:extLst>
              <a:ext uri="{FF2B5EF4-FFF2-40B4-BE49-F238E27FC236}">
                <a16:creationId xmlns:a16="http://schemas.microsoft.com/office/drawing/2014/main" id="{D448924D-5D13-496E-A43E-2B7ADAE3F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55" y="2506836"/>
            <a:ext cx="241108" cy="241108"/>
          </a:xfrm>
          <a:prstGeom prst="rect">
            <a:avLst/>
          </a:prstGeom>
        </p:spPr>
      </p:pic>
      <p:pic>
        <p:nvPicPr>
          <p:cNvPr id="93" name="図 92">
            <a:extLst>
              <a:ext uri="{FF2B5EF4-FFF2-40B4-BE49-F238E27FC236}">
                <a16:creationId xmlns:a16="http://schemas.microsoft.com/office/drawing/2014/main" id="{C9A019E8-55D4-41AD-B6A9-C34B2B633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48">
            <a:off x="710304" y="2950619"/>
            <a:ext cx="254459" cy="206874"/>
          </a:xfrm>
          <a:prstGeom prst="rect">
            <a:avLst/>
          </a:prstGeom>
        </p:spPr>
      </p:pic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D5CF78E5-2480-4DAE-90AF-A160EDAF7715}"/>
              </a:ext>
            </a:extLst>
          </p:cNvPr>
          <p:cNvGrpSpPr/>
          <p:nvPr/>
        </p:nvGrpSpPr>
        <p:grpSpPr>
          <a:xfrm>
            <a:off x="837321" y="2042939"/>
            <a:ext cx="288150" cy="288150"/>
            <a:chOff x="3588939" y="2823089"/>
            <a:chExt cx="1033589" cy="1033589"/>
          </a:xfrm>
        </p:grpSpPr>
        <p:sp>
          <p:nvSpPr>
            <p:cNvPr id="95" name="正方形/長方形 94">
              <a:extLst>
                <a:ext uri="{FF2B5EF4-FFF2-40B4-BE49-F238E27FC236}">
                  <a16:creationId xmlns:a16="http://schemas.microsoft.com/office/drawing/2014/main" id="{BE0AC13D-461D-41CB-9B37-1ABAAD6BA4E8}"/>
                </a:ext>
              </a:extLst>
            </p:cNvPr>
            <p:cNvSpPr/>
            <p:nvPr/>
          </p:nvSpPr>
          <p:spPr>
            <a:xfrm>
              <a:off x="3628731" y="2847336"/>
              <a:ext cx="942566" cy="1009342"/>
            </a:xfrm>
            <a:prstGeom prst="rect">
              <a:avLst/>
            </a:prstGeom>
            <a:solidFill>
              <a:schemeClr val="bg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900" b="1" dirty="0">
                <a:solidFill>
                  <a:schemeClr val="tx1"/>
                </a:solidFill>
              </a:endParaRPr>
            </a:p>
          </p:txBody>
        </p:sp>
        <p:pic>
          <p:nvPicPr>
            <p:cNvPr id="96" name="図 95">
              <a:extLst>
                <a:ext uri="{FF2B5EF4-FFF2-40B4-BE49-F238E27FC236}">
                  <a16:creationId xmlns:a16="http://schemas.microsoft.com/office/drawing/2014/main" id="{E7701BEF-36CA-4253-B620-86DAC676B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939" y="2823089"/>
              <a:ext cx="1033589" cy="1033589"/>
            </a:xfrm>
            <a:prstGeom prst="rect">
              <a:avLst/>
            </a:prstGeom>
          </p:spPr>
        </p:pic>
      </p:grp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A7FD58CB-E1EC-4F10-A683-83E6B78D8A7F}"/>
              </a:ext>
            </a:extLst>
          </p:cNvPr>
          <p:cNvSpPr/>
          <p:nvPr/>
        </p:nvSpPr>
        <p:spPr>
          <a:xfrm>
            <a:off x="844459" y="3284866"/>
            <a:ext cx="288150" cy="288150"/>
          </a:xfrm>
          <a:prstGeom prst="rect">
            <a:avLst/>
          </a:prstGeom>
          <a:solidFill>
            <a:schemeClr val="accent3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1000" b="1" dirty="0">
                <a:solidFill>
                  <a:schemeClr val="bg1"/>
                </a:solidFill>
              </a:rPr>
              <a:t>AD</a:t>
            </a:r>
            <a:endParaRPr kumimoji="1" lang="ja-JP" altLang="en-US" sz="1000" b="1" dirty="0">
              <a:solidFill>
                <a:schemeClr val="bg1"/>
              </a:solidFill>
            </a:endParaRPr>
          </a:p>
        </p:txBody>
      </p:sp>
      <p:pic>
        <p:nvPicPr>
          <p:cNvPr id="98" name="Picture 3">
            <a:extLst>
              <a:ext uri="{FF2B5EF4-FFF2-40B4-BE49-F238E27FC236}">
                <a16:creationId xmlns:a16="http://schemas.microsoft.com/office/drawing/2014/main" id="{959DBC1C-2556-46BC-93D8-66B53C96D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08"/>
          <a:stretch/>
        </p:blipFill>
        <p:spPr bwMode="auto">
          <a:xfrm>
            <a:off x="527224" y="4535038"/>
            <a:ext cx="2934752" cy="179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楕円 98">
            <a:extLst>
              <a:ext uri="{FF2B5EF4-FFF2-40B4-BE49-F238E27FC236}">
                <a16:creationId xmlns:a16="http://schemas.microsoft.com/office/drawing/2014/main" id="{6B66EDF0-2233-45FE-BC50-E3A82B3ECAA1}"/>
              </a:ext>
            </a:extLst>
          </p:cNvPr>
          <p:cNvSpPr/>
          <p:nvPr/>
        </p:nvSpPr>
        <p:spPr>
          <a:xfrm>
            <a:off x="664273" y="5729507"/>
            <a:ext cx="1738176" cy="416297"/>
          </a:xfrm>
          <a:prstGeom prst="ellipse">
            <a:avLst/>
          </a:prstGeom>
          <a:solidFill>
            <a:schemeClr val="accent6">
              <a:alpha val="80000"/>
            </a:schemeClr>
          </a:solidFill>
          <a:ln w="19050">
            <a:noFill/>
            <a:prstDash val="soli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200" b="1" spc="300" dirty="0"/>
              <a:t>著名人起用</a:t>
            </a:r>
            <a:endParaRPr kumimoji="1" lang="ja-JP" altLang="en-US" sz="1100" b="1" spc="300" dirty="0"/>
          </a:p>
        </p:txBody>
      </p:sp>
      <p:sp>
        <p:nvSpPr>
          <p:cNvPr id="100" name="吹き出し: 角を丸めた四角形 99">
            <a:extLst>
              <a:ext uri="{FF2B5EF4-FFF2-40B4-BE49-F238E27FC236}">
                <a16:creationId xmlns:a16="http://schemas.microsoft.com/office/drawing/2014/main" id="{D218635D-C1B5-40EF-B83C-25ED14AC15AA}"/>
              </a:ext>
            </a:extLst>
          </p:cNvPr>
          <p:cNvSpPr/>
          <p:nvPr/>
        </p:nvSpPr>
        <p:spPr>
          <a:xfrm>
            <a:off x="7306790" y="1653435"/>
            <a:ext cx="2117507" cy="1015431"/>
          </a:xfrm>
          <a:prstGeom prst="wedgeRoundRectCallout">
            <a:avLst>
              <a:gd name="adj1" fmla="val 3510"/>
              <a:gd name="adj2" fmla="val 98176"/>
              <a:gd name="adj3" fmla="val 16667"/>
            </a:avLst>
          </a:prstGeom>
          <a:solidFill>
            <a:schemeClr val="accent3">
              <a:alpha val="80000"/>
            </a:schemeClr>
          </a:solidFill>
          <a:ln w="19050">
            <a:noFill/>
            <a:prstDash val="soli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72000" rIns="108000" bIns="108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1100" b="1" dirty="0">
                <a:solidFill>
                  <a:schemeClr val="bg1"/>
                </a:solidFill>
              </a:rPr>
              <a:t>PV</a:t>
            </a:r>
            <a:r>
              <a:rPr kumimoji="1" lang="ja-JP" altLang="en-US" sz="1100" b="1" dirty="0">
                <a:solidFill>
                  <a:schemeClr val="bg1"/>
                </a:solidFill>
              </a:rPr>
              <a:t>／</a:t>
            </a:r>
            <a:r>
              <a:rPr kumimoji="1" lang="en-US" altLang="ja-JP" sz="1100" b="1" dirty="0">
                <a:solidFill>
                  <a:schemeClr val="bg1"/>
                </a:solidFill>
              </a:rPr>
              <a:t>UU</a:t>
            </a:r>
            <a:r>
              <a:rPr kumimoji="1" lang="ja-JP" altLang="en-US" sz="1100" b="1" dirty="0">
                <a:solidFill>
                  <a:schemeClr val="bg1"/>
                </a:solidFill>
              </a:rPr>
              <a:t>／ページクリック</a:t>
            </a:r>
            <a:endParaRPr kumimoji="1" lang="en-US" altLang="ja-JP" sz="11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1100" b="1" dirty="0">
                <a:solidFill>
                  <a:schemeClr val="bg1"/>
                </a:solidFill>
              </a:rPr>
              <a:t>SNS</a:t>
            </a:r>
            <a:r>
              <a:rPr kumimoji="1" lang="ja-JP" altLang="en-US" sz="1100" b="1" dirty="0">
                <a:solidFill>
                  <a:schemeClr val="bg1"/>
                </a:solidFill>
              </a:rPr>
              <a:t>エンゲージメント率</a:t>
            </a:r>
            <a:endParaRPr kumimoji="1" lang="en-US" altLang="ja-JP" sz="1100" b="1" dirty="0">
              <a:solidFill>
                <a:schemeClr val="bg1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ja-JP" altLang="en-US" sz="1100" b="1" dirty="0">
                <a:solidFill>
                  <a:schemeClr val="bg1"/>
                </a:solidFill>
              </a:rPr>
              <a:t>評価チャート</a:t>
            </a:r>
            <a:endParaRPr kumimoji="1" lang="en-US" altLang="ja-JP" sz="1100" b="1" dirty="0">
              <a:solidFill>
                <a:schemeClr val="bg1"/>
              </a:solidFill>
            </a:endParaRP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E3AC83CC-DE88-4209-9D3A-B204551D8806}"/>
              </a:ext>
            </a:extLst>
          </p:cNvPr>
          <p:cNvSpPr/>
          <p:nvPr/>
        </p:nvSpPr>
        <p:spPr>
          <a:xfrm>
            <a:off x="4322946" y="1505637"/>
            <a:ext cx="1996408" cy="318924"/>
          </a:xfrm>
          <a:prstGeom prst="rect">
            <a:avLst/>
          </a:prstGeom>
          <a:solidFill>
            <a:schemeClr val="tx2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0000" tIns="36000" rIns="108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ja-JP" altLang="en-US" sz="1600" b="1" spc="300" dirty="0">
                <a:solidFill>
                  <a:schemeClr val="bg1"/>
                </a:solidFill>
              </a:rPr>
              <a:t>充実のレポート</a:t>
            </a:r>
          </a:p>
        </p:txBody>
      </p:sp>
      <p:pic>
        <p:nvPicPr>
          <p:cNvPr id="104" name="Picture 4" descr="https://encrypted-tbn1.gstatic.com/images?q=tbn:ANd9GcTsJLf7u8k6LADo2V1srqSI0I-lEU4ny0mU2sWMmY5UTdDBbD2-eA">
            <a:extLst>
              <a:ext uri="{FF2B5EF4-FFF2-40B4-BE49-F238E27FC236}">
                <a16:creationId xmlns:a16="http://schemas.microsoft.com/office/drawing/2014/main" id="{CFC918AA-83E6-4E0B-A563-AFB0A162C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576" y="4197318"/>
            <a:ext cx="1788520" cy="118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楕円 104">
            <a:extLst>
              <a:ext uri="{FF2B5EF4-FFF2-40B4-BE49-F238E27FC236}">
                <a16:creationId xmlns:a16="http://schemas.microsoft.com/office/drawing/2014/main" id="{BB365999-D693-4549-9C40-42EDFC55B982}"/>
              </a:ext>
            </a:extLst>
          </p:cNvPr>
          <p:cNvSpPr/>
          <p:nvPr/>
        </p:nvSpPr>
        <p:spPr>
          <a:xfrm>
            <a:off x="2863022" y="5225302"/>
            <a:ext cx="985045" cy="416297"/>
          </a:xfrm>
          <a:prstGeom prst="ellipse">
            <a:avLst/>
          </a:prstGeom>
          <a:solidFill>
            <a:schemeClr val="accent6">
              <a:alpha val="80000"/>
            </a:schemeClr>
          </a:solidFill>
          <a:ln w="19050">
            <a:noFill/>
            <a:prstDash val="soli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200" b="1" spc="300" dirty="0"/>
              <a:t>座談会</a:t>
            </a:r>
            <a:endParaRPr kumimoji="1" lang="ja-JP" altLang="en-US" sz="1100" b="1" spc="300" dirty="0"/>
          </a:p>
        </p:txBody>
      </p:sp>
      <p:pic>
        <p:nvPicPr>
          <p:cNvPr id="106" name="Picture 4" descr="C:\Users\yoshioka\Documents\_WOMAN EXPO\TOKYO2016冬\写真\ウーマンエキスポ_木村カメラマン\1203\zその他\1K3A9165.jpg">
            <a:extLst>
              <a:ext uri="{FF2B5EF4-FFF2-40B4-BE49-F238E27FC236}">
                <a16:creationId xmlns:a16="http://schemas.microsoft.com/office/drawing/2014/main" id="{F5734615-E122-4D5F-8316-D451BFE2F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28" y="4927298"/>
            <a:ext cx="1828053" cy="121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楕円 106">
            <a:extLst>
              <a:ext uri="{FF2B5EF4-FFF2-40B4-BE49-F238E27FC236}">
                <a16:creationId xmlns:a16="http://schemas.microsoft.com/office/drawing/2014/main" id="{DA074049-CE9A-41AD-9B26-95145AEDB1EA}"/>
              </a:ext>
            </a:extLst>
          </p:cNvPr>
          <p:cNvSpPr/>
          <p:nvPr/>
        </p:nvSpPr>
        <p:spPr>
          <a:xfrm>
            <a:off x="3749646" y="4499654"/>
            <a:ext cx="1816238" cy="550151"/>
          </a:xfrm>
          <a:prstGeom prst="ellipse">
            <a:avLst/>
          </a:prstGeom>
          <a:solidFill>
            <a:schemeClr val="accent6">
              <a:alpha val="80000"/>
            </a:schemeClr>
          </a:solidFill>
          <a:ln w="19050">
            <a:noFill/>
            <a:prstDash val="soli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200" b="1" spc="300" dirty="0"/>
              <a:t>モニター・</a:t>
            </a:r>
          </a:p>
          <a:p>
            <a:pPr algn="ctr"/>
            <a:r>
              <a:rPr kumimoji="1" lang="ja-JP" altLang="en-US" sz="1200" b="1" spc="300" dirty="0"/>
              <a:t>サンプリング</a:t>
            </a:r>
          </a:p>
        </p:txBody>
      </p:sp>
      <p:pic>
        <p:nvPicPr>
          <p:cNvPr id="109" name="Picture 2" descr="E:\写真データ\WOMAN EXPO TOKYO\WET2015\中村さん0522_2\a_3175.JPG">
            <a:extLst>
              <a:ext uri="{FF2B5EF4-FFF2-40B4-BE49-F238E27FC236}">
                <a16:creationId xmlns:a16="http://schemas.microsoft.com/office/drawing/2014/main" id="{26888D27-9A08-460A-8AE0-7528F9FA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116" y="4259453"/>
            <a:ext cx="1893646" cy="126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楕円 113">
            <a:extLst>
              <a:ext uri="{FF2B5EF4-FFF2-40B4-BE49-F238E27FC236}">
                <a16:creationId xmlns:a16="http://schemas.microsoft.com/office/drawing/2014/main" id="{43787C69-82B3-48E1-8824-ED61567ED7E4}"/>
              </a:ext>
            </a:extLst>
          </p:cNvPr>
          <p:cNvSpPr/>
          <p:nvPr/>
        </p:nvSpPr>
        <p:spPr>
          <a:xfrm>
            <a:off x="6208714" y="5279489"/>
            <a:ext cx="977146" cy="472685"/>
          </a:xfrm>
          <a:prstGeom prst="ellipse">
            <a:avLst/>
          </a:prstGeom>
          <a:solidFill>
            <a:schemeClr val="accent6">
              <a:alpha val="80000"/>
            </a:schemeClr>
          </a:solidFill>
          <a:ln w="19050">
            <a:noFill/>
            <a:prstDash val="soli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200" b="1" spc="300" dirty="0"/>
              <a:t>展示会</a:t>
            </a:r>
          </a:p>
        </p:txBody>
      </p:sp>
      <p:pic>
        <p:nvPicPr>
          <p:cNvPr id="115" name="Picture 3">
            <a:extLst>
              <a:ext uri="{FF2B5EF4-FFF2-40B4-BE49-F238E27FC236}">
                <a16:creationId xmlns:a16="http://schemas.microsoft.com/office/drawing/2014/main" id="{C5FCC815-7851-4B25-A247-6B1E1AEB0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 bwMode="auto">
          <a:xfrm>
            <a:off x="7485130" y="4917024"/>
            <a:ext cx="1893646" cy="123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楕円 115">
            <a:extLst>
              <a:ext uri="{FF2B5EF4-FFF2-40B4-BE49-F238E27FC236}">
                <a16:creationId xmlns:a16="http://schemas.microsoft.com/office/drawing/2014/main" id="{E0781D02-2D2C-46E1-9955-21F1544C0BC3}"/>
              </a:ext>
            </a:extLst>
          </p:cNvPr>
          <p:cNvSpPr/>
          <p:nvPr/>
        </p:nvSpPr>
        <p:spPr>
          <a:xfrm>
            <a:off x="8032207" y="4635570"/>
            <a:ext cx="1176981" cy="472685"/>
          </a:xfrm>
          <a:prstGeom prst="ellipse">
            <a:avLst/>
          </a:prstGeom>
          <a:solidFill>
            <a:schemeClr val="accent6">
              <a:alpha val="80000"/>
            </a:schemeClr>
          </a:solidFill>
          <a:ln w="19050">
            <a:noFill/>
            <a:prstDash val="soli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1200" b="1" spc="300" dirty="0"/>
              <a:t>セミナー</a:t>
            </a:r>
          </a:p>
        </p:txBody>
      </p:sp>
    </p:spTree>
    <p:extLst>
      <p:ext uri="{BB962C8B-B14F-4D97-AF65-F5344CB8AC3E}">
        <p14:creationId xmlns:p14="http://schemas.microsoft.com/office/powerpoint/2010/main" val="38173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図 54">
            <a:extLst>
              <a:ext uri="{FF2B5EF4-FFF2-40B4-BE49-F238E27FC236}">
                <a16:creationId xmlns:a16="http://schemas.microsoft.com/office/drawing/2014/main" id="{AC878790-FD61-48DD-BE0A-3143B532F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956" y="4518748"/>
            <a:ext cx="1042506" cy="196308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7B277436-BFE9-4072-AE87-637DA8DD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67" y="260648"/>
            <a:ext cx="9477169" cy="412157"/>
          </a:xfrm>
          <a:solidFill>
            <a:schemeClr val="bg1"/>
          </a:solidFill>
        </p:spPr>
        <p:txBody>
          <a:bodyPr/>
          <a:lstStyle/>
          <a:p>
            <a:r>
              <a:rPr lang="ja-JP" altLang="en-US" dirty="0"/>
              <a:t>②「年間パートナー」：年間を通じたスポンサーシップが可能に！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4B2D85-CE0E-4632-A98A-41705BAB0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B7A67FA-CC10-419F-A7F3-66D10725B771}"/>
              </a:ext>
            </a:extLst>
          </p:cNvPr>
          <p:cNvSpPr txBox="1"/>
          <p:nvPr/>
        </p:nvSpPr>
        <p:spPr>
          <a:xfrm>
            <a:off x="385407" y="790550"/>
            <a:ext cx="6721392" cy="229703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kumimoji="1" lang="ja-JP" altLang="en-US" sz="1200" spc="300" dirty="0"/>
              <a:t>連載コンテンツや広告・イベントを通じて、</a:t>
            </a:r>
            <a:br>
              <a:rPr kumimoji="1" lang="en-US" altLang="ja-JP" sz="1200" spc="300" dirty="0"/>
            </a:br>
            <a:r>
              <a:rPr kumimoji="1" lang="ja-JP" altLang="en-US" sz="1200" spc="300" dirty="0"/>
              <a:t>日経</a:t>
            </a:r>
            <a:r>
              <a:rPr kumimoji="1" lang="en-US" altLang="ja-JP" sz="1200" spc="300" dirty="0"/>
              <a:t>doors</a:t>
            </a:r>
            <a:r>
              <a:rPr kumimoji="1" lang="ja-JP" altLang="en-US" sz="1200" spc="300" dirty="0"/>
              <a:t>読者と継続的にコミュニケーションをとっていただくプログラム。</a:t>
            </a:r>
            <a:endParaRPr kumimoji="1" lang="en-US" altLang="ja-JP" sz="1200" spc="300" dirty="0"/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kumimoji="1" lang="ja-JP" altLang="en-US" sz="1400" b="1" spc="300" dirty="0">
                <a:solidFill>
                  <a:schemeClr val="tx2"/>
                </a:solidFill>
              </a:rPr>
              <a:t>長期的なコミュニケーションによるブランディング</a:t>
            </a:r>
            <a:r>
              <a:rPr kumimoji="1" lang="ja-JP" altLang="en-US" sz="1200" spc="300" dirty="0"/>
              <a:t>や、</a:t>
            </a:r>
            <a:br>
              <a:rPr kumimoji="1" lang="en-US" altLang="ja-JP" sz="1200" spc="300" dirty="0"/>
            </a:br>
            <a:r>
              <a:rPr kumimoji="1" lang="ja-JP" altLang="en-US" sz="1400" b="1" spc="300" dirty="0">
                <a:solidFill>
                  <a:schemeClr val="tx2"/>
                </a:solidFill>
              </a:rPr>
              <a:t>モニターやアンケートなどを活用したサービス開発</a:t>
            </a:r>
            <a:r>
              <a:rPr kumimoji="1" lang="ja-JP" altLang="en-US" sz="1200" spc="300" dirty="0"/>
              <a:t>、</a:t>
            </a:r>
            <a:br>
              <a:rPr kumimoji="1" lang="en-US" altLang="ja-JP" sz="1200" spc="300" dirty="0">
                <a:solidFill>
                  <a:schemeClr val="tx2">
                    <a:lumMod val="75000"/>
                  </a:schemeClr>
                </a:solidFill>
              </a:rPr>
            </a:br>
            <a:r>
              <a:rPr kumimoji="1" lang="ja-JP" altLang="en-US" sz="1400" b="1" spc="300" dirty="0">
                <a:solidFill>
                  <a:schemeClr val="tx2"/>
                </a:solidFill>
              </a:rPr>
              <a:t>「ダイバーシティ推進企業」としての</a:t>
            </a:r>
            <a:r>
              <a:rPr kumimoji="1" lang="en-US" altLang="ja-JP" sz="1400" b="1" spc="300" dirty="0">
                <a:solidFill>
                  <a:schemeClr val="tx2"/>
                </a:solidFill>
              </a:rPr>
              <a:t>CSR</a:t>
            </a:r>
            <a:r>
              <a:rPr kumimoji="1" lang="ja-JP" altLang="en-US" sz="1400" b="1" spc="300" dirty="0">
                <a:solidFill>
                  <a:schemeClr val="tx2"/>
                </a:solidFill>
              </a:rPr>
              <a:t>訴求</a:t>
            </a:r>
            <a:r>
              <a:rPr kumimoji="1" lang="ja-JP" altLang="en-US" sz="1200" spc="300" dirty="0"/>
              <a:t>、</a:t>
            </a:r>
            <a:br>
              <a:rPr kumimoji="1" lang="en-US" altLang="ja-JP" sz="1200" spc="300" dirty="0">
                <a:solidFill>
                  <a:schemeClr val="tx2">
                    <a:lumMod val="75000"/>
                  </a:schemeClr>
                </a:solidFill>
              </a:rPr>
            </a:br>
            <a:r>
              <a:rPr kumimoji="1" lang="ja-JP" altLang="en-US" sz="1400" b="1" spc="300" dirty="0">
                <a:solidFill>
                  <a:schemeClr val="tx2"/>
                </a:solidFill>
              </a:rPr>
              <a:t>自社の</a:t>
            </a:r>
            <a:r>
              <a:rPr kumimoji="1" lang="en-US" altLang="ja-JP" sz="1400" b="1" spc="300" dirty="0">
                <a:solidFill>
                  <a:schemeClr val="tx2"/>
                </a:solidFill>
              </a:rPr>
              <a:t>doors</a:t>
            </a:r>
            <a:r>
              <a:rPr kumimoji="1" lang="ja-JP" altLang="en-US" sz="1400" b="1" spc="300" dirty="0">
                <a:solidFill>
                  <a:schemeClr val="tx2"/>
                </a:solidFill>
              </a:rPr>
              <a:t>層に向けたサービスプラン</a:t>
            </a:r>
            <a:r>
              <a:rPr kumimoji="1" lang="ja-JP" altLang="en-US" sz="1200" spc="300" dirty="0"/>
              <a:t>など、</a:t>
            </a:r>
            <a:endParaRPr kumimoji="1" lang="en-US" altLang="ja-JP" sz="1200" spc="300" dirty="0"/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kumimoji="1" lang="ja-JP" altLang="en-US" b="1" u="sng" spc="300" dirty="0"/>
              <a:t>目的に合わせたカスタマイズが可能です。</a:t>
            </a:r>
            <a:endParaRPr kumimoji="1" lang="en-US" altLang="ja-JP" sz="1400" spc="300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3F91745-CDC1-4983-8C5F-C86131117224}"/>
              </a:ext>
            </a:extLst>
          </p:cNvPr>
          <p:cNvGrpSpPr/>
          <p:nvPr/>
        </p:nvGrpSpPr>
        <p:grpSpPr>
          <a:xfrm>
            <a:off x="7183572" y="902441"/>
            <a:ext cx="2342265" cy="2186417"/>
            <a:chOff x="7329263" y="1267672"/>
            <a:chExt cx="1948537" cy="1818886"/>
          </a:xfrm>
        </p:grpSpPr>
        <p:pic>
          <p:nvPicPr>
            <p:cNvPr id="65" name="図 64">
              <a:extLst>
                <a:ext uri="{FF2B5EF4-FFF2-40B4-BE49-F238E27FC236}">
                  <a16:creationId xmlns:a16="http://schemas.microsoft.com/office/drawing/2014/main" id="{DD97CC07-67C8-488D-827E-12E027E51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263" y="2241281"/>
              <a:ext cx="845277" cy="845277"/>
            </a:xfrm>
            <a:prstGeom prst="rect">
              <a:avLst/>
            </a:prstGeom>
          </p:spPr>
        </p:pic>
        <p:grpSp>
          <p:nvGrpSpPr>
            <p:cNvPr id="68" name="グループ化 67">
              <a:extLst>
                <a:ext uri="{FF2B5EF4-FFF2-40B4-BE49-F238E27FC236}">
                  <a16:creationId xmlns:a16="http://schemas.microsoft.com/office/drawing/2014/main" id="{0C763500-4571-465E-94CC-4C7BFA0098B0}"/>
                </a:ext>
              </a:extLst>
            </p:cNvPr>
            <p:cNvGrpSpPr/>
            <p:nvPr/>
          </p:nvGrpSpPr>
          <p:grpSpPr>
            <a:xfrm>
              <a:off x="8017725" y="1267672"/>
              <a:ext cx="456439" cy="523454"/>
              <a:chOff x="3628731" y="2847336"/>
              <a:chExt cx="1094402" cy="1255082"/>
            </a:xfrm>
          </p:grpSpPr>
          <p:sp>
            <p:nvSpPr>
              <p:cNvPr id="69" name="正方形/長方形 68">
                <a:extLst>
                  <a:ext uri="{FF2B5EF4-FFF2-40B4-BE49-F238E27FC236}">
                    <a16:creationId xmlns:a16="http://schemas.microsoft.com/office/drawing/2014/main" id="{C44E3E59-623F-4F28-85E3-65148FFE9BF8}"/>
                  </a:ext>
                </a:extLst>
              </p:cNvPr>
              <p:cNvSpPr/>
              <p:nvPr/>
            </p:nvSpPr>
            <p:spPr>
              <a:xfrm>
                <a:off x="3628731" y="2847336"/>
                <a:ext cx="942566" cy="1009342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endParaRPr kumimoji="1" lang="ja-JP" altLang="en-US" sz="9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0" name="図 69">
                <a:extLst>
                  <a:ext uri="{FF2B5EF4-FFF2-40B4-BE49-F238E27FC236}">
                    <a16:creationId xmlns:a16="http://schemas.microsoft.com/office/drawing/2014/main" id="{1EC69C04-E8AE-400D-B44F-8113C7C34B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9544" y="3068829"/>
                <a:ext cx="1033589" cy="1033589"/>
              </a:xfrm>
              <a:prstGeom prst="rect">
                <a:avLst/>
              </a:prstGeom>
            </p:spPr>
          </p:pic>
        </p:grpSp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672B38F0-2E59-49EF-9E05-F72D3CB732D7}"/>
                </a:ext>
              </a:extLst>
            </p:cNvPr>
            <p:cNvGrpSpPr/>
            <p:nvPr/>
          </p:nvGrpSpPr>
          <p:grpSpPr>
            <a:xfrm>
              <a:off x="8685042" y="1859666"/>
              <a:ext cx="431075" cy="431076"/>
              <a:chOff x="4885655" y="3797668"/>
              <a:chExt cx="1224136" cy="1224136"/>
            </a:xfrm>
          </p:grpSpPr>
          <p:sp>
            <p:nvSpPr>
              <p:cNvPr id="75" name="楕円 74">
                <a:extLst>
                  <a:ext uri="{FF2B5EF4-FFF2-40B4-BE49-F238E27FC236}">
                    <a16:creationId xmlns:a16="http://schemas.microsoft.com/office/drawing/2014/main" id="{869FE880-A9BE-4A19-AFA4-4A440F452AB2}"/>
                  </a:ext>
                </a:extLst>
              </p:cNvPr>
              <p:cNvSpPr/>
              <p:nvPr/>
            </p:nvSpPr>
            <p:spPr>
              <a:xfrm>
                <a:off x="4885655" y="3797668"/>
                <a:ext cx="1224136" cy="1224136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4B4B4B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endParaRPr kumimoji="1" lang="ja-JP" altLang="en-US" sz="90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6" name="グループ化 75">
                <a:extLst>
                  <a:ext uri="{FF2B5EF4-FFF2-40B4-BE49-F238E27FC236}">
                    <a16:creationId xmlns:a16="http://schemas.microsoft.com/office/drawing/2014/main" id="{3A7D96D8-892D-49DD-8DFF-C24A4FF524E3}"/>
                  </a:ext>
                </a:extLst>
              </p:cNvPr>
              <p:cNvGrpSpPr/>
              <p:nvPr/>
            </p:nvGrpSpPr>
            <p:grpSpPr>
              <a:xfrm>
                <a:off x="5015174" y="4111845"/>
                <a:ext cx="965092" cy="546583"/>
                <a:chOff x="5542182" y="4324736"/>
                <a:chExt cx="1362128" cy="771446"/>
              </a:xfrm>
            </p:grpSpPr>
            <p:pic>
              <p:nvPicPr>
                <p:cNvPr id="77" name="図 76">
                  <a:extLst>
                    <a:ext uri="{FF2B5EF4-FFF2-40B4-BE49-F238E27FC236}">
                      <a16:creationId xmlns:a16="http://schemas.microsoft.com/office/drawing/2014/main" id="{6C95E28B-2490-4515-9FEF-C5F70F9A1D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42182" y="4533082"/>
                  <a:ext cx="563101" cy="563100"/>
                </a:xfrm>
                <a:prstGeom prst="rect">
                  <a:avLst/>
                </a:prstGeom>
              </p:spPr>
            </p:pic>
            <p:pic>
              <p:nvPicPr>
                <p:cNvPr id="78" name="図 77">
                  <a:extLst>
                    <a:ext uri="{FF2B5EF4-FFF2-40B4-BE49-F238E27FC236}">
                      <a16:creationId xmlns:a16="http://schemas.microsoft.com/office/drawing/2014/main" id="{583092E1-34DB-4634-8D02-C9B239053B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41689" y="4324736"/>
                  <a:ext cx="563101" cy="563100"/>
                </a:xfrm>
                <a:prstGeom prst="rect">
                  <a:avLst/>
                </a:prstGeom>
              </p:spPr>
            </p:pic>
            <p:pic>
              <p:nvPicPr>
                <p:cNvPr id="79" name="図 78">
                  <a:extLst>
                    <a:ext uri="{FF2B5EF4-FFF2-40B4-BE49-F238E27FC236}">
                      <a16:creationId xmlns:a16="http://schemas.microsoft.com/office/drawing/2014/main" id="{DD2C449C-CFF3-44E0-989E-B16E785905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41209" y="4533082"/>
                  <a:ext cx="563101" cy="5631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3" name="グループ化 82">
              <a:extLst>
                <a:ext uri="{FF2B5EF4-FFF2-40B4-BE49-F238E27FC236}">
                  <a16:creationId xmlns:a16="http://schemas.microsoft.com/office/drawing/2014/main" id="{8618858F-B86C-4133-B69E-6B4A802183E2}"/>
                </a:ext>
              </a:extLst>
            </p:cNvPr>
            <p:cNvGrpSpPr/>
            <p:nvPr/>
          </p:nvGrpSpPr>
          <p:grpSpPr>
            <a:xfrm>
              <a:off x="8831967" y="2598307"/>
              <a:ext cx="445833" cy="445833"/>
              <a:chOff x="7524402" y="3093641"/>
              <a:chExt cx="1033589" cy="1033589"/>
            </a:xfrm>
          </p:grpSpPr>
          <p:sp>
            <p:nvSpPr>
              <p:cNvPr id="84" name="正方形/長方形 83">
                <a:extLst>
                  <a:ext uri="{FF2B5EF4-FFF2-40B4-BE49-F238E27FC236}">
                    <a16:creationId xmlns:a16="http://schemas.microsoft.com/office/drawing/2014/main" id="{FE1BD14E-4980-4256-A6B2-AF92B455637F}"/>
                  </a:ext>
                </a:extLst>
              </p:cNvPr>
              <p:cNvSpPr/>
              <p:nvPr/>
            </p:nvSpPr>
            <p:spPr>
              <a:xfrm>
                <a:off x="7590534" y="3104046"/>
                <a:ext cx="799021" cy="690966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endParaRPr kumimoji="1" lang="ja-JP" altLang="en-US" sz="9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85" name="図 84">
                <a:extLst>
                  <a:ext uri="{FF2B5EF4-FFF2-40B4-BE49-F238E27FC236}">
                    <a16:creationId xmlns:a16="http://schemas.microsoft.com/office/drawing/2014/main" id="{303C0C7B-BEBF-4792-AF9B-84946FD34C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4402" y="3093641"/>
                <a:ext cx="1033589" cy="1033589"/>
              </a:xfrm>
              <a:prstGeom prst="rect">
                <a:avLst/>
              </a:prstGeom>
            </p:spPr>
          </p:pic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314668D8-A810-4013-87AF-495C12CFEDC3}"/>
                </a:ext>
              </a:extLst>
            </p:cNvPr>
            <p:cNvGrpSpPr/>
            <p:nvPr/>
          </p:nvGrpSpPr>
          <p:grpSpPr>
            <a:xfrm rot="19800000">
              <a:off x="8178784" y="1962024"/>
              <a:ext cx="407868" cy="999064"/>
              <a:chOff x="6652205" y="2546677"/>
              <a:chExt cx="456936" cy="1119256"/>
            </a:xfrm>
          </p:grpSpPr>
          <p:sp>
            <p:nvSpPr>
              <p:cNvPr id="88" name="矢印: 右 87">
                <a:extLst>
                  <a:ext uri="{FF2B5EF4-FFF2-40B4-BE49-F238E27FC236}">
                    <a16:creationId xmlns:a16="http://schemas.microsoft.com/office/drawing/2014/main" id="{65FFD343-E5E0-4EF0-BC96-BBBDF7C2CB6D}"/>
                  </a:ext>
                </a:extLst>
              </p:cNvPr>
              <p:cNvSpPr/>
              <p:nvPr/>
            </p:nvSpPr>
            <p:spPr>
              <a:xfrm rot="18900000">
                <a:off x="6652205" y="2546677"/>
                <a:ext cx="351976" cy="172569"/>
              </a:xfrm>
              <a:prstGeom prst="rightArrow">
                <a:avLst>
                  <a:gd name="adj1" fmla="val 34127"/>
                  <a:gd name="adj2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endParaRPr kumimoji="1" lang="ja-JP" alt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矢印: 右 88">
                <a:extLst>
                  <a:ext uri="{FF2B5EF4-FFF2-40B4-BE49-F238E27FC236}">
                    <a16:creationId xmlns:a16="http://schemas.microsoft.com/office/drawing/2014/main" id="{E6CBC519-7E4A-4772-8ABA-6186B0CF6A1E}"/>
                  </a:ext>
                </a:extLst>
              </p:cNvPr>
              <p:cNvSpPr/>
              <p:nvPr/>
            </p:nvSpPr>
            <p:spPr>
              <a:xfrm rot="2700000">
                <a:off x="6652205" y="3403660"/>
                <a:ext cx="351976" cy="172569"/>
              </a:xfrm>
              <a:prstGeom prst="rightArrow">
                <a:avLst>
                  <a:gd name="adj1" fmla="val 34127"/>
                  <a:gd name="adj2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endParaRPr kumimoji="1" lang="ja-JP" altLang="en-US" sz="9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矢印: 右 31">
                <a:extLst>
                  <a:ext uri="{FF2B5EF4-FFF2-40B4-BE49-F238E27FC236}">
                    <a16:creationId xmlns:a16="http://schemas.microsoft.com/office/drawing/2014/main" id="{E31A0E07-72DF-4E42-8CCD-831A6B6BE43D}"/>
                  </a:ext>
                </a:extLst>
              </p:cNvPr>
              <p:cNvSpPr/>
              <p:nvPr/>
            </p:nvSpPr>
            <p:spPr>
              <a:xfrm>
                <a:off x="6757165" y="2977409"/>
                <a:ext cx="351976" cy="172569"/>
              </a:xfrm>
              <a:prstGeom prst="rightArrow">
                <a:avLst>
                  <a:gd name="adj1" fmla="val 34127"/>
                  <a:gd name="adj2" fmla="val 50000"/>
                </a:avLst>
              </a:prstGeom>
              <a:solidFill>
                <a:schemeClr val="bg1">
                  <a:lumMod val="75000"/>
                </a:schemeClr>
              </a:solidFill>
              <a:ln w="1905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</a:pPr>
                <a:endParaRPr kumimoji="1" lang="ja-JP" altLang="en-US" sz="9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8" name="矢印: 環状 47">
            <a:extLst>
              <a:ext uri="{FF2B5EF4-FFF2-40B4-BE49-F238E27FC236}">
                <a16:creationId xmlns:a16="http://schemas.microsoft.com/office/drawing/2014/main" id="{F124D848-FB65-4D6C-A12A-5FD87EEDD9CD}"/>
              </a:ext>
            </a:extLst>
          </p:cNvPr>
          <p:cNvSpPr/>
          <p:nvPr/>
        </p:nvSpPr>
        <p:spPr>
          <a:xfrm>
            <a:off x="859281" y="3645024"/>
            <a:ext cx="1452452" cy="145245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187269"/>
              <a:gd name="adj5" fmla="val 12500"/>
            </a:avLst>
          </a:prstGeom>
          <a:solidFill>
            <a:schemeClr val="tx2">
              <a:lumMod val="75000"/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50" name="矢印: 環状 49">
            <a:extLst>
              <a:ext uri="{FF2B5EF4-FFF2-40B4-BE49-F238E27FC236}">
                <a16:creationId xmlns:a16="http://schemas.microsoft.com/office/drawing/2014/main" id="{03A522E7-ABD4-42E4-8A71-652141442D56}"/>
              </a:ext>
            </a:extLst>
          </p:cNvPr>
          <p:cNvSpPr/>
          <p:nvPr/>
        </p:nvSpPr>
        <p:spPr>
          <a:xfrm flipV="1">
            <a:off x="2934725" y="4696173"/>
            <a:ext cx="1452452" cy="145245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144290"/>
              <a:gd name="adj5" fmla="val 12500"/>
            </a:avLst>
          </a:prstGeom>
          <a:solidFill>
            <a:schemeClr val="tx2">
              <a:lumMod val="75000"/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F842CA52-7563-42D8-B598-99C85F210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4227868"/>
            <a:ext cx="1221840" cy="145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4" descr="https://encrypted-tbn1.gstatic.com/images?q=tbn:ANd9GcTsJLf7u8k6LADo2V1srqSI0I-lEU4ny0mU2sWMmY5UTdDBbD2-eA">
            <a:extLst>
              <a:ext uri="{FF2B5EF4-FFF2-40B4-BE49-F238E27FC236}">
                <a16:creationId xmlns:a16="http://schemas.microsoft.com/office/drawing/2014/main" id="{DCCA4A7D-1D40-46B0-98ED-86338DF8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390" y="4482566"/>
            <a:ext cx="1855520" cy="122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矢印: 環状 51">
            <a:extLst>
              <a:ext uri="{FF2B5EF4-FFF2-40B4-BE49-F238E27FC236}">
                <a16:creationId xmlns:a16="http://schemas.microsoft.com/office/drawing/2014/main" id="{2002EC45-D979-45C7-AA3A-A04B6DA443F2}"/>
              </a:ext>
            </a:extLst>
          </p:cNvPr>
          <p:cNvSpPr/>
          <p:nvPr/>
        </p:nvSpPr>
        <p:spPr>
          <a:xfrm>
            <a:off x="5516772" y="3645024"/>
            <a:ext cx="1452452" cy="145245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955725"/>
              <a:gd name="adj5" fmla="val 12500"/>
            </a:avLst>
          </a:prstGeom>
          <a:solidFill>
            <a:schemeClr val="tx2">
              <a:lumMod val="75000"/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56" name="Picture 3">
            <a:extLst>
              <a:ext uri="{FF2B5EF4-FFF2-40B4-BE49-F238E27FC236}">
                <a16:creationId xmlns:a16="http://schemas.microsoft.com/office/drawing/2014/main" id="{D7459C39-39EC-4F41-8B14-4817CCA36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 bwMode="auto">
          <a:xfrm>
            <a:off x="3746103" y="4126069"/>
            <a:ext cx="1855521" cy="121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矢印: 環状 56">
            <a:extLst>
              <a:ext uri="{FF2B5EF4-FFF2-40B4-BE49-F238E27FC236}">
                <a16:creationId xmlns:a16="http://schemas.microsoft.com/office/drawing/2014/main" id="{6A3C463D-AA7D-40A2-94A2-100947C683D0}"/>
              </a:ext>
            </a:extLst>
          </p:cNvPr>
          <p:cNvSpPr/>
          <p:nvPr/>
        </p:nvSpPr>
        <p:spPr>
          <a:xfrm flipV="1">
            <a:off x="7551527" y="4829514"/>
            <a:ext cx="1452452" cy="145245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222381"/>
              <a:gd name="adj5" fmla="val 12500"/>
            </a:avLst>
          </a:prstGeom>
          <a:solidFill>
            <a:schemeClr val="tx2">
              <a:lumMod val="75000"/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FA22237-B958-4D10-9A73-2277953C6957}"/>
              </a:ext>
            </a:extLst>
          </p:cNvPr>
          <p:cNvGrpSpPr/>
          <p:nvPr/>
        </p:nvGrpSpPr>
        <p:grpSpPr>
          <a:xfrm>
            <a:off x="8354705" y="4182158"/>
            <a:ext cx="1329487" cy="1329487"/>
            <a:chOff x="8095864" y="4117893"/>
            <a:chExt cx="1703579" cy="1703579"/>
          </a:xfrm>
          <a:solidFill>
            <a:schemeClr val="accent3"/>
          </a:solidFill>
        </p:grpSpPr>
        <p:sp>
          <p:nvSpPr>
            <p:cNvPr id="17" name="星: 12 pt 16">
              <a:extLst>
                <a:ext uri="{FF2B5EF4-FFF2-40B4-BE49-F238E27FC236}">
                  <a16:creationId xmlns:a16="http://schemas.microsoft.com/office/drawing/2014/main" id="{3F5C00E6-A360-4A0E-8F90-CC8673B2B1E2}"/>
                </a:ext>
              </a:extLst>
            </p:cNvPr>
            <p:cNvSpPr/>
            <p:nvPr/>
          </p:nvSpPr>
          <p:spPr>
            <a:xfrm>
              <a:off x="8095864" y="4117893"/>
              <a:ext cx="1703579" cy="1703579"/>
            </a:xfrm>
            <a:prstGeom prst="star12">
              <a:avLst/>
            </a:prstGeom>
            <a:grpFill/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900" b="1" dirty="0">
                <a:solidFill>
                  <a:schemeClr val="tx1"/>
                </a:solidFill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BE58D238-A14A-4F33-96BB-802100C3B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8460" y="4590488"/>
              <a:ext cx="758387" cy="758387"/>
            </a:xfrm>
            <a:prstGeom prst="rect">
              <a:avLst/>
            </a:prstGeom>
            <a:grpFill/>
          </p:spPr>
        </p:pic>
      </p:grpSp>
      <p:sp>
        <p:nvSpPr>
          <p:cNvPr id="20" name="吹き出し: 円形 19">
            <a:extLst>
              <a:ext uri="{FF2B5EF4-FFF2-40B4-BE49-F238E27FC236}">
                <a16:creationId xmlns:a16="http://schemas.microsoft.com/office/drawing/2014/main" id="{526087E0-DCCF-4880-A965-45A38400F289}"/>
              </a:ext>
            </a:extLst>
          </p:cNvPr>
          <p:cNvSpPr/>
          <p:nvPr/>
        </p:nvSpPr>
        <p:spPr>
          <a:xfrm>
            <a:off x="642842" y="5835272"/>
            <a:ext cx="1221840" cy="628073"/>
          </a:xfrm>
          <a:prstGeom prst="wedgeEllipseCallout">
            <a:avLst>
              <a:gd name="adj1" fmla="val 2554"/>
              <a:gd name="adj2" fmla="val -89154"/>
            </a:avLst>
          </a:prstGeom>
          <a:solidFill>
            <a:schemeClr val="bg1"/>
          </a:solidFill>
          <a:ln w="19050">
            <a:noFill/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900" b="1" dirty="0">
                <a:solidFill>
                  <a:schemeClr val="tx1"/>
                </a:solidFill>
              </a:rPr>
              <a:t>0</a:t>
            </a:r>
            <a:r>
              <a:rPr kumimoji="1" lang="ja-JP" altLang="en-US" sz="900" b="1" dirty="0">
                <a:solidFill>
                  <a:schemeClr val="tx1"/>
                </a:solidFill>
              </a:rPr>
              <a:t>次分析としてのブランド調査</a:t>
            </a:r>
          </a:p>
        </p:txBody>
      </p:sp>
      <p:sp>
        <p:nvSpPr>
          <p:cNvPr id="90" name="吹き出し: 円形 89">
            <a:extLst>
              <a:ext uri="{FF2B5EF4-FFF2-40B4-BE49-F238E27FC236}">
                <a16:creationId xmlns:a16="http://schemas.microsoft.com/office/drawing/2014/main" id="{D170ED16-2868-4A68-8E15-7C28C52DFEE2}"/>
              </a:ext>
            </a:extLst>
          </p:cNvPr>
          <p:cNvSpPr/>
          <p:nvPr/>
        </p:nvSpPr>
        <p:spPr>
          <a:xfrm>
            <a:off x="2420474" y="3576229"/>
            <a:ext cx="1236382" cy="820778"/>
          </a:xfrm>
          <a:prstGeom prst="wedgeEllipseCallout">
            <a:avLst>
              <a:gd name="adj1" fmla="val -30197"/>
              <a:gd name="adj2" fmla="val 70782"/>
            </a:avLst>
          </a:prstGeom>
          <a:solidFill>
            <a:schemeClr val="bg1"/>
          </a:solidFill>
          <a:ln w="19050">
            <a:noFill/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900" b="1" dirty="0">
                <a:solidFill>
                  <a:schemeClr val="tx1"/>
                </a:solidFill>
              </a:rPr>
              <a:t>調査結果を</a:t>
            </a:r>
            <a:endParaRPr kumimoji="1"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900" b="1" dirty="0">
                <a:solidFill>
                  <a:schemeClr val="tx1"/>
                </a:solidFill>
              </a:rPr>
              <a:t>生かした</a:t>
            </a:r>
            <a:endParaRPr kumimoji="1"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900" b="1" dirty="0">
                <a:solidFill>
                  <a:schemeClr val="tx1"/>
                </a:solidFill>
              </a:rPr>
              <a:t>ネイティブ広告で</a:t>
            </a:r>
            <a:endParaRPr kumimoji="1"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900" b="1" dirty="0">
                <a:solidFill>
                  <a:schemeClr val="tx1"/>
                </a:solidFill>
              </a:rPr>
              <a:t>興味喚起</a:t>
            </a:r>
          </a:p>
        </p:txBody>
      </p:sp>
      <p:sp>
        <p:nvSpPr>
          <p:cNvPr id="92" name="吹き出し: 円形 91">
            <a:extLst>
              <a:ext uri="{FF2B5EF4-FFF2-40B4-BE49-F238E27FC236}">
                <a16:creationId xmlns:a16="http://schemas.microsoft.com/office/drawing/2014/main" id="{E002169D-4124-42D2-A853-3AD272AF7CE8}"/>
              </a:ext>
            </a:extLst>
          </p:cNvPr>
          <p:cNvSpPr/>
          <p:nvPr/>
        </p:nvSpPr>
        <p:spPr>
          <a:xfrm>
            <a:off x="4455027" y="5457921"/>
            <a:ext cx="1236382" cy="653712"/>
          </a:xfrm>
          <a:prstGeom prst="wedgeEllipseCallout">
            <a:avLst>
              <a:gd name="adj1" fmla="val -20952"/>
              <a:gd name="adj2" fmla="val -94007"/>
            </a:avLst>
          </a:prstGeom>
          <a:solidFill>
            <a:schemeClr val="bg1"/>
          </a:solidFill>
          <a:ln w="19050">
            <a:noFill/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900" b="1" dirty="0">
                <a:solidFill>
                  <a:schemeClr val="tx1"/>
                </a:solidFill>
              </a:rPr>
              <a:t>セミナーを通じて</a:t>
            </a:r>
            <a:endParaRPr kumimoji="1"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900" b="1" dirty="0">
                <a:solidFill>
                  <a:schemeClr val="tx1"/>
                </a:solidFill>
              </a:rPr>
              <a:t>商品理解促進</a:t>
            </a:r>
          </a:p>
        </p:txBody>
      </p:sp>
      <p:sp>
        <p:nvSpPr>
          <p:cNvPr id="93" name="吹き出し: 円形 92">
            <a:extLst>
              <a:ext uri="{FF2B5EF4-FFF2-40B4-BE49-F238E27FC236}">
                <a16:creationId xmlns:a16="http://schemas.microsoft.com/office/drawing/2014/main" id="{4AC43BF1-3E34-4658-A9BB-656E67A50B51}"/>
              </a:ext>
            </a:extLst>
          </p:cNvPr>
          <p:cNvSpPr/>
          <p:nvPr/>
        </p:nvSpPr>
        <p:spPr>
          <a:xfrm>
            <a:off x="6315145" y="5784777"/>
            <a:ext cx="1236382" cy="653712"/>
          </a:xfrm>
          <a:prstGeom prst="wedgeEllipseCallout">
            <a:avLst>
              <a:gd name="adj1" fmla="val 10634"/>
              <a:gd name="adj2" fmla="val -85265"/>
            </a:avLst>
          </a:prstGeom>
          <a:solidFill>
            <a:schemeClr val="bg1"/>
          </a:solidFill>
          <a:ln w="19050">
            <a:noFill/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900" b="1" dirty="0">
                <a:solidFill>
                  <a:schemeClr val="tx1"/>
                </a:solidFill>
              </a:rPr>
              <a:t>座談会で顧客要望</a:t>
            </a:r>
            <a:endParaRPr kumimoji="1"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900" b="1" dirty="0">
                <a:solidFill>
                  <a:schemeClr val="tx1"/>
                </a:solidFill>
              </a:rPr>
              <a:t>の吸い上げ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sp>
        <p:nvSpPr>
          <p:cNvPr id="94" name="吹き出し: 円形 93">
            <a:extLst>
              <a:ext uri="{FF2B5EF4-FFF2-40B4-BE49-F238E27FC236}">
                <a16:creationId xmlns:a16="http://schemas.microsoft.com/office/drawing/2014/main" id="{DD1D7861-0FC3-403A-A685-AAAE67B278A5}"/>
              </a:ext>
            </a:extLst>
          </p:cNvPr>
          <p:cNvSpPr/>
          <p:nvPr/>
        </p:nvSpPr>
        <p:spPr>
          <a:xfrm>
            <a:off x="7521616" y="3660164"/>
            <a:ext cx="1236382" cy="653712"/>
          </a:xfrm>
          <a:prstGeom prst="wedgeEllipseCallout">
            <a:avLst>
              <a:gd name="adj1" fmla="val 38368"/>
              <a:gd name="adj2" fmla="val 67726"/>
            </a:avLst>
          </a:prstGeom>
          <a:solidFill>
            <a:schemeClr val="bg1"/>
          </a:solidFill>
          <a:ln w="19050">
            <a:noFill/>
            <a:prstDash val="solid"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ja-JP" altLang="en-US" sz="900" b="1" dirty="0">
                <a:solidFill>
                  <a:schemeClr val="tx1"/>
                </a:solidFill>
              </a:rPr>
              <a:t>商品への</a:t>
            </a:r>
            <a:endParaRPr kumimoji="1" lang="en-US" altLang="ja-JP" sz="900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900" b="1" dirty="0">
                <a:solidFill>
                  <a:schemeClr val="tx1"/>
                </a:solidFill>
              </a:rPr>
              <a:t>フィードバック</a:t>
            </a:r>
            <a:endParaRPr kumimoji="1" lang="en-US" altLang="ja-JP" sz="900" b="1" dirty="0">
              <a:solidFill>
                <a:schemeClr val="tx1"/>
              </a:solidFill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FC30F6B-2E8C-4F72-A25C-0FD188DA4915}"/>
              </a:ext>
            </a:extLst>
          </p:cNvPr>
          <p:cNvCxnSpPr/>
          <p:nvPr/>
        </p:nvCxnSpPr>
        <p:spPr>
          <a:xfrm>
            <a:off x="296020" y="3349855"/>
            <a:ext cx="9308794" cy="0"/>
          </a:xfrm>
          <a:prstGeom prst="line">
            <a:avLst/>
          </a:prstGeom>
          <a:ln w="9525">
            <a:solidFill>
              <a:schemeClr val="tx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B47D8749-EE83-4FBC-8BAB-9B3555E5AD01}"/>
              </a:ext>
            </a:extLst>
          </p:cNvPr>
          <p:cNvSpPr/>
          <p:nvPr/>
        </p:nvSpPr>
        <p:spPr>
          <a:xfrm>
            <a:off x="296020" y="3349855"/>
            <a:ext cx="752477" cy="211203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80000" tIns="36000" rIns="108000" bIns="36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ja-JP" altLang="en-US" sz="900" b="1" spc="300" dirty="0">
                <a:solidFill>
                  <a:schemeClr val="bg1"/>
                </a:solidFill>
              </a:rPr>
              <a:t>展開例</a:t>
            </a:r>
          </a:p>
        </p:txBody>
      </p:sp>
    </p:spTree>
    <p:extLst>
      <p:ext uri="{BB962C8B-B14F-4D97-AF65-F5344CB8AC3E}">
        <p14:creationId xmlns:p14="http://schemas.microsoft.com/office/powerpoint/2010/main" val="3155240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4DB43E6-E832-43D4-AB00-091AB36A6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5" y="2492896"/>
            <a:ext cx="1828959" cy="34445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4464E9F-8C0F-4A7A-87BF-D7992B45A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17" y="2492896"/>
            <a:ext cx="2365453" cy="343844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8F8A6C3-DC83-417E-B8AA-D66B2DE9D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93" y="2492896"/>
            <a:ext cx="1835055" cy="345673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C11E2B4A-02E2-42CD-8C55-9DE405A7A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80" y="2492896"/>
            <a:ext cx="2365453" cy="346282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D72514B-D6F2-4904-9D69-B5CC98932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67" y="260648"/>
            <a:ext cx="9405161" cy="412157"/>
          </a:xfrm>
          <a:solidFill>
            <a:schemeClr val="bg1"/>
          </a:solidFill>
        </p:spPr>
        <p:txBody>
          <a:bodyPr/>
          <a:lstStyle/>
          <a:p>
            <a:r>
              <a:rPr lang="ja-JP" altLang="en-US" dirty="0"/>
              <a:t>③ディスプレイ広告：記事との親和性とビューアブルを実現！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E62DCEC-06B0-4413-9B64-D4A97498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DD63F4-0AD1-4B84-90CE-3D7BBA6A7408}"/>
              </a:ext>
            </a:extLst>
          </p:cNvPr>
          <p:cNvSpPr txBox="1"/>
          <p:nvPr/>
        </p:nvSpPr>
        <p:spPr>
          <a:xfrm>
            <a:off x="300367" y="980728"/>
            <a:ext cx="93052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b="1" spc="300" dirty="0"/>
              <a:t>インビュー表示方式</a:t>
            </a:r>
            <a:r>
              <a:rPr kumimoji="1" lang="ja-JP" altLang="en-US" spc="300" dirty="0"/>
              <a:t>を採用し、確実なリーチをお約束します</a:t>
            </a:r>
            <a:endParaRPr kumimoji="1" lang="en-US" altLang="ja-JP" spc="300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E4945EA-0DC2-4B4B-AC01-0271B40804F7}"/>
              </a:ext>
            </a:extLst>
          </p:cNvPr>
          <p:cNvSpPr txBox="1"/>
          <p:nvPr/>
        </p:nvSpPr>
        <p:spPr>
          <a:xfrm>
            <a:off x="2648744" y="6050135"/>
            <a:ext cx="17953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kumimoji="1" lang="ja-JP" altLang="en-US" sz="1000" b="1" dirty="0"/>
              <a:t>△テキストアド（ＰＣ・ＳＰ）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AD18AD7-CE55-4354-B44A-A43BB01D0BA0}"/>
              </a:ext>
            </a:extLst>
          </p:cNvPr>
          <p:cNvSpPr txBox="1"/>
          <p:nvPr/>
        </p:nvSpPr>
        <p:spPr>
          <a:xfrm>
            <a:off x="300761" y="1423809"/>
            <a:ext cx="93052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b="1" spc="300" dirty="0"/>
              <a:t>ＰＣ・ＳＰ共通メニュー</a:t>
            </a:r>
            <a:r>
              <a:rPr kumimoji="1" lang="ja-JP" altLang="en-US" spc="300" dirty="0"/>
              <a:t>により、あらゆるシーンでのリーチをお約束します</a:t>
            </a:r>
            <a:endParaRPr kumimoji="1" lang="en-US" altLang="ja-JP" spc="300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2B969F4-F6FB-4605-A6D2-4824EB5C92CF}"/>
              </a:ext>
            </a:extLst>
          </p:cNvPr>
          <p:cNvSpPr txBox="1"/>
          <p:nvPr/>
        </p:nvSpPr>
        <p:spPr>
          <a:xfrm>
            <a:off x="7285127" y="2276524"/>
            <a:ext cx="128240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1000" b="1" dirty="0"/>
              <a:t>▽ビルボード（ＰＣ）</a:t>
            </a: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D34D6031-7216-4F91-96C7-179BC789AD52}"/>
              </a:ext>
            </a:extLst>
          </p:cNvPr>
          <p:cNvSpPr txBox="1"/>
          <p:nvPr/>
        </p:nvSpPr>
        <p:spPr>
          <a:xfrm>
            <a:off x="5167931" y="2266400"/>
            <a:ext cx="877061" cy="1503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kumimoji="1" lang="ja-JP" altLang="en-US" sz="1000" b="1" dirty="0"/>
              <a:t>▽インフィード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2E5C9157-0224-4B2D-8660-9A19B184F7C7}"/>
              </a:ext>
            </a:extLst>
          </p:cNvPr>
          <p:cNvSpPr txBox="1"/>
          <p:nvPr/>
        </p:nvSpPr>
        <p:spPr>
          <a:xfrm>
            <a:off x="383200" y="2258090"/>
            <a:ext cx="1252944" cy="1503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kumimoji="1" lang="ja-JP" altLang="en-US" sz="1000" b="1" dirty="0"/>
              <a:t>▽スマートフォン動画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A187EFB4-3A60-48DF-A84D-59632627C4B1}"/>
              </a:ext>
            </a:extLst>
          </p:cNvPr>
          <p:cNvSpPr txBox="1"/>
          <p:nvPr/>
        </p:nvSpPr>
        <p:spPr>
          <a:xfrm>
            <a:off x="2484303" y="2263948"/>
            <a:ext cx="1795363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1000" b="1" dirty="0"/>
              <a:t>▽レクタングル（ＰＣ・ＳＰ）</a:t>
            </a:r>
          </a:p>
        </p:txBody>
      </p:sp>
    </p:spTree>
    <p:extLst>
      <p:ext uri="{BB962C8B-B14F-4D97-AF65-F5344CB8AC3E}">
        <p14:creationId xmlns:p14="http://schemas.microsoft.com/office/powerpoint/2010/main" val="2895654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8E7567-B0C1-4FED-80A5-5A37CB93C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料金表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207D1AA-505D-497A-971B-4F22B7A3E0EF}"/>
              </a:ext>
            </a:extLst>
          </p:cNvPr>
          <p:cNvSpPr txBox="1"/>
          <p:nvPr/>
        </p:nvSpPr>
        <p:spPr>
          <a:xfrm>
            <a:off x="300367" y="1052736"/>
            <a:ext cx="9305266" cy="4893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600" b="1" u="sng" dirty="0">
                <a:cs typeface="メイリオ" panose="020B0604030504040204" pitchFamily="50" charset="-128"/>
              </a:rPr>
              <a:t>■ネイティブ広告</a:t>
            </a:r>
            <a:endParaRPr lang="en-US" altLang="ja-JP" sz="1600" b="1" u="sng" dirty="0">
              <a:cs typeface="メイリオ" panose="020B0604030504040204" pitchFamily="50" charset="-128"/>
            </a:endParaRPr>
          </a:p>
          <a:p>
            <a:r>
              <a:rPr lang="ja-JP" altLang="en-US" sz="1400" dirty="0">
                <a:cs typeface="メイリオ" panose="020B0604030504040204" pitchFamily="50" charset="-128"/>
              </a:rPr>
              <a:t>＜費用＞</a:t>
            </a:r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kumimoji="1" lang="en-US" altLang="ja-JP" sz="1400" dirty="0">
                <a:cs typeface="メイリオ" panose="020B0604030504040204" pitchFamily="50" charset="-128"/>
              </a:rPr>
              <a:t> 1</a:t>
            </a:r>
            <a:r>
              <a:rPr kumimoji="1" lang="ja-JP" altLang="en-US" sz="1400" dirty="0">
                <a:cs typeface="メイリオ" panose="020B0604030504040204" pitchFamily="50" charset="-128"/>
              </a:rPr>
              <a:t>回：  </a:t>
            </a:r>
            <a:r>
              <a:rPr kumimoji="1" lang="en-US" altLang="ja-JP" sz="1400" dirty="0">
                <a:cs typeface="メイリオ" panose="020B0604030504040204" pitchFamily="50" charset="-128"/>
              </a:rPr>
              <a:t>2,000,000</a:t>
            </a:r>
            <a:r>
              <a:rPr kumimoji="1" lang="ja-JP" altLang="en-US" sz="1400" dirty="0">
                <a:cs typeface="メイリオ" panose="020B0604030504040204" pitchFamily="50" charset="-128"/>
              </a:rPr>
              <a:t>円（掲載費： </a:t>
            </a:r>
            <a:r>
              <a:rPr lang="en-US" altLang="ja-JP" sz="1400" dirty="0">
                <a:cs typeface="メイリオ" panose="020B0604030504040204" pitchFamily="50" charset="-128"/>
              </a:rPr>
              <a:t>1</a:t>
            </a:r>
            <a:r>
              <a:rPr kumimoji="1" lang="en-US" altLang="ja-JP" sz="1400" dirty="0">
                <a:cs typeface="メイリオ" panose="020B0604030504040204" pitchFamily="50" charset="-128"/>
              </a:rPr>
              <a:t>,500,000</a:t>
            </a:r>
            <a:r>
              <a:rPr kumimoji="1" lang="ja-JP" altLang="en-US" sz="1400" dirty="0">
                <a:cs typeface="メイリオ" panose="020B0604030504040204" pitchFamily="50" charset="-128"/>
              </a:rPr>
              <a:t>円</a:t>
            </a:r>
            <a:r>
              <a:rPr kumimoji="1" lang="en-US" altLang="ja-JP" sz="1400" dirty="0">
                <a:cs typeface="メイリオ" panose="020B0604030504040204" pitchFamily="50" charset="-128"/>
              </a:rPr>
              <a:t>/1</a:t>
            </a:r>
            <a:r>
              <a:rPr lang="ja-JP" altLang="en-US" sz="1400" dirty="0">
                <a:cs typeface="メイリオ" panose="020B0604030504040204" pitchFamily="50" charset="-128"/>
              </a:rPr>
              <a:t>回</a:t>
            </a:r>
            <a:r>
              <a:rPr kumimoji="1" lang="ja-JP" altLang="en-US" sz="1400" dirty="0">
                <a:cs typeface="メイリオ" panose="020B0604030504040204" pitchFamily="50" charset="-128"/>
              </a:rPr>
              <a:t> 　  </a:t>
            </a:r>
            <a:r>
              <a:rPr lang="ja-JP" altLang="en-US" sz="1400" dirty="0">
                <a:cs typeface="メイリオ" panose="020B0604030504040204" pitchFamily="50" charset="-128"/>
              </a:rPr>
              <a:t>制作費：   </a:t>
            </a:r>
            <a:r>
              <a:rPr lang="en-US" altLang="ja-JP" sz="1400" dirty="0">
                <a:cs typeface="メイリオ" panose="020B0604030504040204" pitchFamily="50" charset="-128"/>
              </a:rPr>
              <a:t>500,000</a:t>
            </a:r>
            <a:r>
              <a:rPr lang="ja-JP" altLang="en-US" sz="1400" dirty="0">
                <a:cs typeface="メイリオ" panose="020B0604030504040204" pitchFamily="50" charset="-128"/>
              </a:rPr>
              <a:t>円</a:t>
            </a:r>
            <a:r>
              <a:rPr lang="en-US" altLang="ja-JP" sz="1400" dirty="0">
                <a:cs typeface="メイリオ" panose="020B0604030504040204" pitchFamily="50" charset="-128"/>
              </a:rPr>
              <a:t>/1</a:t>
            </a:r>
            <a:r>
              <a:rPr lang="ja-JP" altLang="en-US" sz="1400" dirty="0">
                <a:cs typeface="メイリオ" panose="020B0604030504040204" pitchFamily="50" charset="-128"/>
              </a:rPr>
              <a:t>回）</a:t>
            </a:r>
            <a:endParaRPr kumimoji="1" lang="en-US" altLang="ja-JP" sz="1400" dirty="0">
              <a:cs typeface="メイリオ" panose="020B0604030504040204" pitchFamily="50" charset="-128"/>
            </a:endParaRPr>
          </a:p>
          <a:p>
            <a:r>
              <a:rPr lang="en-US" altLang="ja-JP" sz="1400" dirty="0">
                <a:cs typeface="メイリオ" panose="020B0604030504040204" pitchFamily="50" charset="-128"/>
              </a:rPr>
              <a:t> 3</a:t>
            </a:r>
            <a:r>
              <a:rPr lang="ja-JP" altLang="en-US" sz="1400" dirty="0">
                <a:cs typeface="メイリオ" panose="020B0604030504040204" pitchFamily="50" charset="-128"/>
              </a:rPr>
              <a:t>回：  </a:t>
            </a:r>
            <a:r>
              <a:rPr lang="en-US" altLang="ja-JP" sz="1400" dirty="0">
                <a:cs typeface="メイリオ" panose="020B0604030504040204" pitchFamily="50" charset="-128"/>
              </a:rPr>
              <a:t>4,500,000</a:t>
            </a:r>
            <a:r>
              <a:rPr lang="ja-JP" altLang="en-US" sz="1400" dirty="0">
                <a:cs typeface="メイリオ" panose="020B0604030504040204" pitchFamily="50" charset="-128"/>
              </a:rPr>
              <a:t>円（掲載費： </a:t>
            </a:r>
            <a:r>
              <a:rPr lang="en-US" altLang="ja-JP" sz="1400" dirty="0">
                <a:cs typeface="メイリオ" panose="020B0604030504040204" pitchFamily="50" charset="-128"/>
              </a:rPr>
              <a:t>3,500,000</a:t>
            </a:r>
            <a:r>
              <a:rPr lang="ja-JP" altLang="en-US" sz="1400" dirty="0">
                <a:cs typeface="メイリオ" panose="020B0604030504040204" pitchFamily="50" charset="-128"/>
              </a:rPr>
              <a:t>円</a:t>
            </a:r>
            <a:r>
              <a:rPr lang="en-US" altLang="ja-JP" sz="1400" dirty="0">
                <a:cs typeface="メイリオ" panose="020B0604030504040204" pitchFamily="50" charset="-128"/>
              </a:rPr>
              <a:t>/3</a:t>
            </a:r>
            <a:r>
              <a:rPr lang="ja-JP" altLang="en-US" sz="1400" dirty="0">
                <a:cs typeface="メイリオ" panose="020B0604030504040204" pitchFamily="50" charset="-128"/>
              </a:rPr>
              <a:t>回　   制作費：</a:t>
            </a:r>
            <a:r>
              <a:rPr lang="en-US" altLang="ja-JP" sz="1400" dirty="0">
                <a:cs typeface="メイリオ" panose="020B0604030504040204" pitchFamily="50" charset="-128"/>
              </a:rPr>
              <a:t>1,000,000</a:t>
            </a:r>
            <a:r>
              <a:rPr lang="ja-JP" altLang="en-US" sz="1400" dirty="0">
                <a:cs typeface="メイリオ" panose="020B0604030504040204" pitchFamily="50" charset="-128"/>
              </a:rPr>
              <a:t>円</a:t>
            </a:r>
            <a:r>
              <a:rPr lang="en-US" altLang="ja-JP" sz="1400" dirty="0">
                <a:cs typeface="メイリオ" panose="020B0604030504040204" pitchFamily="50" charset="-128"/>
              </a:rPr>
              <a:t>/3</a:t>
            </a:r>
            <a:r>
              <a:rPr lang="ja-JP" altLang="en-US" sz="1400" dirty="0">
                <a:cs typeface="メイリオ" panose="020B0604030504040204" pitchFamily="50" charset="-128"/>
              </a:rPr>
              <a:t>回）</a:t>
            </a:r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lang="en-US" altLang="ja-JP" sz="1400" dirty="0">
                <a:cs typeface="メイリオ" panose="020B0604030504040204" pitchFamily="50" charset="-128"/>
              </a:rPr>
              <a:t> 6</a:t>
            </a:r>
            <a:r>
              <a:rPr lang="ja-JP" altLang="en-US" sz="1400" dirty="0">
                <a:cs typeface="メイリオ" panose="020B0604030504040204" pitchFamily="50" charset="-128"/>
              </a:rPr>
              <a:t>回：  </a:t>
            </a:r>
            <a:r>
              <a:rPr lang="en-US" altLang="ja-JP" sz="1400" dirty="0">
                <a:cs typeface="メイリオ" panose="020B0604030504040204" pitchFamily="50" charset="-128"/>
              </a:rPr>
              <a:t>8,500,000</a:t>
            </a:r>
            <a:r>
              <a:rPr lang="ja-JP" altLang="en-US" sz="1400" dirty="0">
                <a:cs typeface="メイリオ" panose="020B0604030504040204" pitchFamily="50" charset="-128"/>
              </a:rPr>
              <a:t>円（掲載費： </a:t>
            </a:r>
            <a:r>
              <a:rPr lang="en-US" altLang="ja-JP" sz="1400" dirty="0">
                <a:cs typeface="メイリオ" panose="020B0604030504040204" pitchFamily="50" charset="-128"/>
              </a:rPr>
              <a:t>6,500,000</a:t>
            </a:r>
            <a:r>
              <a:rPr lang="ja-JP" altLang="en-US" sz="1400" dirty="0">
                <a:cs typeface="メイリオ" panose="020B0604030504040204" pitchFamily="50" charset="-128"/>
              </a:rPr>
              <a:t>円</a:t>
            </a:r>
            <a:r>
              <a:rPr lang="en-US" altLang="ja-JP" sz="1400" dirty="0">
                <a:cs typeface="メイリオ" panose="020B0604030504040204" pitchFamily="50" charset="-128"/>
              </a:rPr>
              <a:t>/6</a:t>
            </a:r>
            <a:r>
              <a:rPr lang="ja-JP" altLang="en-US" sz="1400" dirty="0">
                <a:cs typeface="メイリオ" panose="020B0604030504040204" pitchFamily="50" charset="-128"/>
              </a:rPr>
              <a:t>回　   制作費：</a:t>
            </a:r>
            <a:r>
              <a:rPr lang="en-US" altLang="ja-JP" sz="1400" dirty="0">
                <a:cs typeface="メイリオ" panose="020B0604030504040204" pitchFamily="50" charset="-128"/>
              </a:rPr>
              <a:t>2,000,000</a:t>
            </a:r>
            <a:r>
              <a:rPr lang="ja-JP" altLang="en-US" sz="1400" dirty="0">
                <a:cs typeface="メイリオ" panose="020B0604030504040204" pitchFamily="50" charset="-128"/>
              </a:rPr>
              <a:t>円</a:t>
            </a:r>
            <a:r>
              <a:rPr lang="en-US" altLang="ja-JP" sz="1400" dirty="0">
                <a:cs typeface="メイリオ" panose="020B0604030504040204" pitchFamily="50" charset="-128"/>
              </a:rPr>
              <a:t>/6</a:t>
            </a:r>
            <a:r>
              <a:rPr lang="ja-JP" altLang="en-US" sz="1400" dirty="0">
                <a:cs typeface="メイリオ" panose="020B0604030504040204" pitchFamily="50" charset="-128"/>
              </a:rPr>
              <a:t>回）</a:t>
            </a:r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lang="ja-JP" altLang="en-US" sz="1400" dirty="0">
                <a:cs typeface="メイリオ" panose="020B0604030504040204" pitchFamily="50" charset="-128"/>
              </a:rPr>
              <a:t>　</a:t>
            </a:r>
            <a:r>
              <a:rPr lang="en-US" altLang="ja-JP" sz="1400" dirty="0">
                <a:cs typeface="メイリオ" panose="020B0604030504040204" pitchFamily="50" charset="-128"/>
              </a:rPr>
              <a:t>※</a:t>
            </a:r>
            <a:r>
              <a:rPr lang="ja-JP" altLang="en-US" sz="1400" dirty="0">
                <a:cs typeface="メイリオ" panose="020B0604030504040204" pitchFamily="50" charset="-128"/>
              </a:rPr>
              <a:t>制作費には取材・執筆・撮影費が含まれます。著名人出演の場合は別途お見積りとなります。</a:t>
            </a:r>
            <a:endParaRPr lang="en-US" altLang="ja-JP" sz="1400" dirty="0">
              <a:cs typeface="メイリオ" panose="020B0604030504040204" pitchFamily="50" charset="-128"/>
            </a:endParaRPr>
          </a:p>
          <a:p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lang="ja-JP" altLang="en-US" sz="1600" b="1" u="sng" dirty="0">
                <a:cs typeface="メイリオ" panose="020B0604030504040204" pitchFamily="50" charset="-128"/>
              </a:rPr>
              <a:t>■企業</a:t>
            </a:r>
            <a:r>
              <a:rPr lang="en-US" altLang="ja-JP" sz="1600" b="1" u="sng" dirty="0">
                <a:cs typeface="メイリオ" panose="020B0604030504040204" pitchFamily="50" charset="-128"/>
              </a:rPr>
              <a:t>HP</a:t>
            </a:r>
            <a:r>
              <a:rPr lang="ja-JP" altLang="en-US" sz="1600" b="1" u="sng" dirty="0">
                <a:cs typeface="メイリオ" panose="020B0604030504040204" pitchFamily="50" charset="-128"/>
              </a:rPr>
              <a:t>への</a:t>
            </a:r>
            <a:r>
              <a:rPr lang="en-US" altLang="ja-JP" sz="1600" b="1" u="sng" dirty="0">
                <a:cs typeface="メイリオ" panose="020B0604030504040204" pitchFamily="50" charset="-128"/>
              </a:rPr>
              <a:t>2</a:t>
            </a:r>
            <a:r>
              <a:rPr lang="ja-JP" altLang="en-US" sz="1600" b="1" u="sng" dirty="0">
                <a:cs typeface="メイリオ" panose="020B0604030504040204" pitchFamily="50" charset="-128"/>
              </a:rPr>
              <a:t>次利用（テキスト・写真・作図データ納品）</a:t>
            </a:r>
            <a:endParaRPr lang="en-US" altLang="ja-JP" sz="1600" b="1" u="sng" dirty="0">
              <a:cs typeface="メイリオ" panose="020B0604030504040204" pitchFamily="50" charset="-128"/>
            </a:endParaRPr>
          </a:p>
          <a:p>
            <a:r>
              <a:rPr lang="ja-JP" altLang="en-US" sz="1400" dirty="0">
                <a:cs typeface="メイリオ" panose="020B0604030504040204" pitchFamily="50" charset="-128"/>
              </a:rPr>
              <a:t>＜費用＞制作費の</a:t>
            </a:r>
            <a:r>
              <a:rPr lang="en-US" altLang="ja-JP" sz="1400" dirty="0">
                <a:cs typeface="メイリオ" panose="020B0604030504040204" pitchFamily="50" charset="-128"/>
              </a:rPr>
              <a:t>50</a:t>
            </a:r>
            <a:r>
              <a:rPr lang="ja-JP" altLang="en-US" sz="1400" dirty="0">
                <a:cs typeface="メイリオ" panose="020B0604030504040204" pitchFamily="50" charset="-128"/>
              </a:rPr>
              <a:t>％目途　</a:t>
            </a:r>
            <a:r>
              <a:rPr lang="en-US" altLang="ja-JP" sz="1400" dirty="0">
                <a:cs typeface="メイリオ" panose="020B0604030504040204" pitchFamily="50" charset="-128"/>
              </a:rPr>
              <a:t>※</a:t>
            </a:r>
            <a:r>
              <a:rPr lang="ja-JP" altLang="en-US" sz="1400" dirty="0">
                <a:cs typeface="メイリオ" panose="020B0604030504040204" pitchFamily="50" charset="-128"/>
              </a:rPr>
              <a:t>著名人出演の場合は別途お見積りとなります。</a:t>
            </a:r>
            <a:endParaRPr lang="en-US" altLang="ja-JP" sz="1400" dirty="0">
              <a:cs typeface="メイリオ" panose="020B0604030504040204" pitchFamily="50" charset="-128"/>
            </a:endParaRPr>
          </a:p>
          <a:p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lang="ja-JP" altLang="en-US" sz="1600" b="1" u="sng" dirty="0">
                <a:cs typeface="メイリオ" panose="020B0604030504040204" pitchFamily="50" charset="-128"/>
              </a:rPr>
              <a:t>■座談会費用（例：</a:t>
            </a:r>
            <a:r>
              <a:rPr lang="en-US" altLang="ja-JP" sz="1600" b="1" u="sng" dirty="0">
                <a:cs typeface="メイリオ" panose="020B0604030504040204" pitchFamily="50" charset="-128"/>
              </a:rPr>
              <a:t>3</a:t>
            </a:r>
            <a:r>
              <a:rPr lang="ja-JP" altLang="en-US" sz="1600" b="1" u="sng" dirty="0">
                <a:cs typeface="メイリオ" panose="020B0604030504040204" pitchFamily="50" charset="-128"/>
              </a:rPr>
              <a:t>～</a:t>
            </a:r>
            <a:r>
              <a:rPr lang="en-US" altLang="ja-JP" sz="1600" b="1" u="sng" dirty="0">
                <a:cs typeface="メイリオ" panose="020B0604030504040204" pitchFamily="50" charset="-128"/>
              </a:rPr>
              <a:t>5</a:t>
            </a:r>
            <a:r>
              <a:rPr lang="ja-JP" altLang="en-US" sz="1600" b="1" u="sng" dirty="0">
                <a:cs typeface="メイリオ" panose="020B0604030504040204" pitchFamily="50" charset="-128"/>
              </a:rPr>
              <a:t>組）</a:t>
            </a:r>
            <a:r>
              <a:rPr lang="en-US" altLang="ja-JP" sz="1400" u="sng" dirty="0">
                <a:cs typeface="メイリオ" panose="020B0604030504040204" pitchFamily="50" charset="-128"/>
              </a:rPr>
              <a:t>※</a:t>
            </a:r>
            <a:r>
              <a:rPr lang="ja-JP" altLang="en-US" sz="1400" u="sng" dirty="0">
                <a:cs typeface="メイリオ" panose="020B0604030504040204" pitchFamily="50" charset="-128"/>
              </a:rPr>
              <a:t>人数はご相談</a:t>
            </a:r>
            <a:endParaRPr lang="en-US" altLang="ja-JP" sz="1400" u="sng" dirty="0">
              <a:cs typeface="メイリオ" panose="020B0604030504040204" pitchFamily="50" charset="-128"/>
            </a:endParaRPr>
          </a:p>
          <a:p>
            <a:r>
              <a:rPr lang="ja-JP" altLang="en-US" sz="1400" dirty="0">
                <a:cs typeface="メイリオ" panose="020B0604030504040204" pitchFamily="50" charset="-128"/>
              </a:rPr>
              <a:t>・メールマガジンでの募集告知</a:t>
            </a:r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lang="ja-JP" altLang="en-US" sz="1400" dirty="0">
                <a:cs typeface="メイリオ" panose="020B0604030504040204" pitchFamily="50" charset="-128"/>
              </a:rPr>
              <a:t>・参加者管理</a:t>
            </a:r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lang="ja-JP" altLang="en-US" sz="1400" dirty="0">
                <a:cs typeface="メイリオ" panose="020B0604030504040204" pitchFamily="50" charset="-128"/>
              </a:rPr>
              <a:t>・会場は</a:t>
            </a:r>
            <a:r>
              <a:rPr lang="en-US" altLang="ja-JP" sz="1400" dirty="0">
                <a:cs typeface="メイリオ" panose="020B0604030504040204" pitchFamily="50" charset="-128"/>
              </a:rPr>
              <a:t>BP</a:t>
            </a:r>
            <a:r>
              <a:rPr lang="ja-JP" altLang="en-US" sz="1400" dirty="0">
                <a:cs typeface="メイリオ" panose="020B0604030504040204" pitchFamily="50" charset="-128"/>
              </a:rPr>
              <a:t>社会議室を想定　</a:t>
            </a:r>
            <a:r>
              <a:rPr lang="en-US" altLang="ja-JP" sz="1400" dirty="0">
                <a:cs typeface="メイリオ" panose="020B0604030504040204" pitchFamily="50" charset="-128"/>
              </a:rPr>
              <a:t>※</a:t>
            </a:r>
            <a:r>
              <a:rPr lang="ja-JP" altLang="en-US" sz="1400" dirty="0">
                <a:cs typeface="メイリオ" panose="020B0604030504040204" pitchFamily="50" charset="-128"/>
              </a:rPr>
              <a:t>会場によっては別途お見積りとなります。</a:t>
            </a:r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lang="ja-JP" altLang="en-US" sz="1400" dirty="0">
                <a:cs typeface="メイリオ" panose="020B0604030504040204" pitchFamily="50" charset="-128"/>
              </a:rPr>
              <a:t>＜費用＞</a:t>
            </a:r>
            <a:r>
              <a:rPr lang="en-US" altLang="ja-JP" sz="1400" dirty="0">
                <a:cs typeface="メイリオ" panose="020B0604030504040204" pitchFamily="50" charset="-128"/>
              </a:rPr>
              <a:t>800,000</a:t>
            </a:r>
            <a:r>
              <a:rPr lang="ja-JP" altLang="en-US" sz="1400" dirty="0">
                <a:cs typeface="メイリオ" panose="020B0604030504040204" pitchFamily="50" charset="-128"/>
              </a:rPr>
              <a:t>円～目途（参加人数により変動致します）</a:t>
            </a:r>
            <a:endParaRPr lang="en-US" altLang="ja-JP" sz="1400" dirty="0">
              <a:cs typeface="メイリオ" panose="020B0604030504040204" pitchFamily="50" charset="-128"/>
            </a:endParaRPr>
          </a:p>
          <a:p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lang="ja-JP" altLang="en-US" sz="1600" b="1" u="sng" dirty="0">
                <a:cs typeface="メイリオ" panose="020B0604030504040204" pitchFamily="50" charset="-128"/>
              </a:rPr>
              <a:t>■アンケート／調査</a:t>
            </a:r>
            <a:endParaRPr lang="en-US" altLang="ja-JP" sz="1600" b="1" u="sng" dirty="0">
              <a:cs typeface="メイリオ" panose="020B0604030504040204" pitchFamily="50" charset="-128"/>
            </a:endParaRPr>
          </a:p>
          <a:p>
            <a:r>
              <a:rPr lang="ja-JP" altLang="en-US" sz="1400" dirty="0">
                <a:cs typeface="メイリオ" panose="020B0604030504040204" pitchFamily="50" charset="-128"/>
              </a:rPr>
              <a:t>アンケート項目数、回答数、報告書作成の有無により変動致します。</a:t>
            </a:r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lang="ja-JP" altLang="en-US" sz="1400" dirty="0">
                <a:cs typeface="メイリオ" panose="020B0604030504040204" pitchFamily="50" charset="-128"/>
              </a:rPr>
              <a:t>＜費用＞</a:t>
            </a:r>
            <a:r>
              <a:rPr lang="en-US" altLang="ja-JP" sz="1400" dirty="0">
                <a:cs typeface="メイリオ" panose="020B0604030504040204" pitchFamily="50" charset="-128"/>
              </a:rPr>
              <a:t>400,000</a:t>
            </a:r>
            <a:r>
              <a:rPr lang="ja-JP" altLang="en-US" sz="1400" dirty="0">
                <a:cs typeface="メイリオ" panose="020B0604030504040204" pitchFamily="50" charset="-128"/>
              </a:rPr>
              <a:t>～</a:t>
            </a:r>
            <a:r>
              <a:rPr lang="en-US" altLang="ja-JP" sz="1400" dirty="0">
                <a:cs typeface="メイリオ" panose="020B0604030504040204" pitchFamily="50" charset="-128"/>
              </a:rPr>
              <a:t>2,000,000</a:t>
            </a:r>
            <a:r>
              <a:rPr lang="ja-JP" altLang="en-US" sz="1400" dirty="0">
                <a:cs typeface="メイリオ" panose="020B0604030504040204" pitchFamily="50" charset="-128"/>
              </a:rPr>
              <a:t>円目途</a:t>
            </a:r>
            <a:r>
              <a:rPr lang="en-US" altLang="ja-JP" sz="1400" dirty="0">
                <a:cs typeface="メイリオ" panose="020B0604030504040204" pitchFamily="50" charset="-128"/>
              </a:rPr>
              <a:t> </a:t>
            </a:r>
          </a:p>
          <a:p>
            <a:endParaRPr lang="en-US" altLang="ja-JP" sz="1400" dirty="0">
              <a:cs typeface="メイリオ" panose="020B0604030504040204" pitchFamily="50" charset="-128"/>
            </a:endParaRPr>
          </a:p>
          <a:p>
            <a:r>
              <a:rPr lang="ja-JP" altLang="en-US" sz="1600" b="1" u="sng" dirty="0">
                <a:cs typeface="メイリオ" panose="020B0604030504040204" pitchFamily="50" charset="-128"/>
              </a:rPr>
              <a:t>■ディスプレイ／メール広告</a:t>
            </a:r>
            <a:endParaRPr lang="en-US" altLang="ja-JP" sz="1600" b="1" u="sng" dirty="0">
              <a:cs typeface="メイリオ" panose="020B0604030504040204" pitchFamily="50" charset="-128"/>
            </a:endParaRPr>
          </a:p>
          <a:p>
            <a:r>
              <a:rPr lang="ja-JP" altLang="en-US" sz="1400" dirty="0">
                <a:cs typeface="メイリオ" panose="020B0604030504040204" pitchFamily="50" charset="-128"/>
              </a:rPr>
              <a:t>バナー、テキストアド、そのほかメールマガジン広告などをご用意しています。詳細はお問い合わせください。</a:t>
            </a:r>
            <a:endParaRPr lang="en-US" altLang="ja-JP" sz="1400" dirty="0">
              <a:cs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FA650A6-A73F-4B87-8B8C-4CAD13AB14AD}"/>
              </a:ext>
            </a:extLst>
          </p:cNvPr>
          <p:cNvSpPr/>
          <p:nvPr/>
        </p:nvSpPr>
        <p:spPr>
          <a:xfrm>
            <a:off x="300366" y="6093296"/>
            <a:ext cx="3799117" cy="138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ja-JP" sz="900" dirty="0">
                <a:solidFill>
                  <a:schemeClr val="bg1">
                    <a:lumMod val="50000"/>
                  </a:schemeClr>
                </a:solidFill>
              </a:rPr>
              <a:t>※</a:t>
            </a:r>
            <a:r>
              <a:rPr lang="ja-JP" altLang="en-US" sz="900" dirty="0">
                <a:solidFill>
                  <a:schemeClr val="bg1">
                    <a:lumMod val="50000"/>
                  </a:schemeClr>
                </a:solidFill>
              </a:rPr>
              <a:t>税抜価格表記   </a:t>
            </a:r>
            <a:r>
              <a:rPr lang="en-US" altLang="ja-JP" sz="900" dirty="0">
                <a:solidFill>
                  <a:schemeClr val="bg1">
                    <a:lumMod val="50000"/>
                  </a:schemeClr>
                </a:solidFill>
              </a:rPr>
              <a:t>※</a:t>
            </a:r>
            <a:r>
              <a:rPr lang="ja-JP" altLang="en-US" sz="900" dirty="0">
                <a:solidFill>
                  <a:schemeClr val="bg1">
                    <a:lumMod val="50000"/>
                  </a:schemeClr>
                </a:solidFill>
              </a:rPr>
              <a:t>著名人起用、遠方への取材へは別途費用が発生します</a:t>
            </a:r>
            <a:endParaRPr lang="en-US" altLang="ja-JP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DA756F3-B768-4AE1-A554-D1CF9F68E568}"/>
              </a:ext>
            </a:extLst>
          </p:cNvPr>
          <p:cNvCxnSpPr/>
          <p:nvPr/>
        </p:nvCxnSpPr>
        <p:spPr>
          <a:xfrm>
            <a:off x="0" y="764704"/>
            <a:ext cx="9906000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E97EF0F-312C-4912-A4F7-4D155AF97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0443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DAA5D2A-6310-47F9-BBB4-6D099D2C4BFD}"/>
              </a:ext>
            </a:extLst>
          </p:cNvPr>
          <p:cNvSpPr/>
          <p:nvPr/>
        </p:nvSpPr>
        <p:spPr>
          <a:xfrm>
            <a:off x="2000672" y="2396656"/>
            <a:ext cx="5904656" cy="2064687"/>
          </a:xfrm>
          <a:prstGeom prst="rect">
            <a:avLst/>
          </a:prstGeom>
          <a:solidFill>
            <a:schemeClr val="bg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2400" b="1" dirty="0">
                <a:solidFill>
                  <a:schemeClr val="tx1"/>
                </a:solidFill>
                <a:latin typeface="+mn-ea"/>
              </a:rPr>
              <a:t>【</a:t>
            </a:r>
            <a:r>
              <a:rPr kumimoji="1" lang="ja-JP" altLang="en-US" sz="2400" b="1" dirty="0">
                <a:solidFill>
                  <a:schemeClr val="tx1"/>
                </a:solidFill>
                <a:latin typeface="+mn-ea"/>
              </a:rPr>
              <a:t>お問い合わせ</a:t>
            </a:r>
            <a:r>
              <a:rPr kumimoji="1" lang="en-US" altLang="ja-JP" sz="2400" b="1" dirty="0">
                <a:solidFill>
                  <a:schemeClr val="tx1"/>
                </a:solidFill>
                <a:latin typeface="+mn-ea"/>
              </a:rPr>
              <a:t>】</a:t>
            </a:r>
          </a:p>
          <a:p>
            <a:pPr algn="ctr">
              <a:lnSpc>
                <a:spcPct val="150000"/>
              </a:lnSpc>
            </a:pPr>
            <a:r>
              <a:rPr kumimoji="1" lang="ja-JP" altLang="en-US" sz="2400" b="1" dirty="0">
                <a:solidFill>
                  <a:schemeClr val="tx1"/>
                </a:solidFill>
                <a:latin typeface="+mn-ea"/>
              </a:rPr>
              <a:t>日経ＢＰ社　生活メディア広告部</a:t>
            </a:r>
            <a:endParaRPr kumimoji="1" lang="en-US" altLang="ja-JP" sz="2400" b="1" dirty="0">
              <a:solidFill>
                <a:schemeClr val="tx1"/>
              </a:solid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kumimoji="1" lang="en-US" altLang="ja-JP" sz="2400" b="1" dirty="0">
                <a:solidFill>
                  <a:schemeClr val="tx1"/>
                </a:solidFill>
                <a:latin typeface="+mn-ea"/>
              </a:rPr>
              <a:t>Mail</a:t>
            </a:r>
            <a:r>
              <a:rPr kumimoji="1" lang="ja-JP" altLang="en-US" sz="2400" b="1" dirty="0">
                <a:solidFill>
                  <a:schemeClr val="tx1"/>
                </a:solidFill>
                <a:latin typeface="+mn-ea"/>
              </a:rPr>
              <a:t>：</a:t>
            </a:r>
            <a:r>
              <a:rPr kumimoji="1" lang="en-US" altLang="ja-JP" sz="2400" b="1" dirty="0" err="1">
                <a:solidFill>
                  <a:schemeClr val="tx1"/>
                </a:solidFill>
                <a:latin typeface="+mn-ea"/>
              </a:rPr>
              <a:t>sjg</a:t>
            </a:r>
            <a:r>
              <a:rPr kumimoji="1" lang="ja-JP" altLang="en-US" sz="2400" b="1" dirty="0" err="1">
                <a:solidFill>
                  <a:schemeClr val="tx1"/>
                </a:solidFill>
                <a:latin typeface="+mn-ea"/>
              </a:rPr>
              <a:t>ｰ</a:t>
            </a:r>
            <a:r>
              <a:rPr kumimoji="1" lang="en-US" altLang="ja-JP" sz="2400" b="1" dirty="0">
                <a:solidFill>
                  <a:schemeClr val="tx1"/>
                </a:solidFill>
                <a:latin typeface="+mn-ea"/>
              </a:rPr>
              <a:t>ad@nikkeibp.co.jp</a:t>
            </a:r>
          </a:p>
          <a:p>
            <a:pPr algn="ctr">
              <a:lnSpc>
                <a:spcPct val="150000"/>
              </a:lnSpc>
            </a:pPr>
            <a:r>
              <a:rPr kumimoji="1" lang="en-US" altLang="ja-JP" sz="2400" b="1" dirty="0">
                <a:solidFill>
                  <a:schemeClr val="tx1"/>
                </a:solidFill>
                <a:latin typeface="+mn-ea"/>
              </a:rPr>
              <a:t>TEL</a:t>
            </a:r>
            <a:r>
              <a:rPr kumimoji="1" lang="ja-JP" altLang="en-US" sz="2400" b="1" dirty="0">
                <a:solidFill>
                  <a:schemeClr val="tx1"/>
                </a:solidFill>
                <a:latin typeface="+mn-ea"/>
              </a:rPr>
              <a:t>：</a:t>
            </a:r>
            <a:r>
              <a:rPr kumimoji="1" lang="en-US" altLang="ja-JP" sz="2400" b="1" dirty="0">
                <a:solidFill>
                  <a:schemeClr val="tx1"/>
                </a:solidFill>
                <a:latin typeface="+mn-ea"/>
              </a:rPr>
              <a:t>03-6811-8218</a:t>
            </a:r>
          </a:p>
        </p:txBody>
      </p:sp>
    </p:spTree>
    <p:extLst>
      <p:ext uri="{BB962C8B-B14F-4D97-AF65-F5344CB8AC3E}">
        <p14:creationId xmlns:p14="http://schemas.microsoft.com/office/powerpoint/2010/main" val="1163129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2A29F95-DC43-408D-975A-CB635F6943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2553"/>
          <a:stretch/>
        </p:blipFill>
        <p:spPr>
          <a:xfrm>
            <a:off x="1280672" y="3398773"/>
            <a:ext cx="1950456" cy="2239412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021468-15C4-45D7-8CC9-9B68E7F85BEA}"/>
              </a:ext>
            </a:extLst>
          </p:cNvPr>
          <p:cNvSpPr txBox="1"/>
          <p:nvPr/>
        </p:nvSpPr>
        <p:spPr>
          <a:xfrm>
            <a:off x="2798564" y="757560"/>
            <a:ext cx="43088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ja-JP" altLang="en-US" b="1" spc="600" dirty="0"/>
              <a:t>自分らしい人生の扉をひらこう</a:t>
            </a:r>
            <a:endParaRPr kumimoji="1" lang="ja-JP" altLang="en-US" sz="800" b="1" spc="600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3EDFDCE-F0CC-4AFB-83D6-974BCE140FCA}"/>
              </a:ext>
            </a:extLst>
          </p:cNvPr>
          <p:cNvSpPr/>
          <p:nvPr/>
        </p:nvSpPr>
        <p:spPr>
          <a:xfrm>
            <a:off x="3944888" y="3398774"/>
            <a:ext cx="4980851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 b="1" spc="600" dirty="0">
                <a:latin typeface="+mn-ea"/>
              </a:rPr>
              <a:t>自分の手で扉をあけて、</a:t>
            </a:r>
          </a:p>
          <a:p>
            <a:r>
              <a:rPr lang="ja-JP" altLang="en-US" sz="1600" b="1" spc="600" dirty="0">
                <a:latin typeface="+mn-ea"/>
              </a:rPr>
              <a:t>人生を一歩前に。</a:t>
            </a:r>
          </a:p>
          <a:p>
            <a:r>
              <a:rPr lang="ja-JP" altLang="en-US" sz="1600" b="1" spc="600" dirty="0">
                <a:latin typeface="+mn-ea"/>
              </a:rPr>
              <a:t>私の「好き」のドアをあけよう。</a:t>
            </a:r>
          </a:p>
          <a:p>
            <a:endParaRPr lang="ja-JP" altLang="en-US" sz="1600" b="1" spc="600" dirty="0">
              <a:latin typeface="+mn-ea"/>
            </a:endParaRPr>
          </a:p>
          <a:p>
            <a:r>
              <a:rPr lang="ja-JP" altLang="en-US" sz="1600" b="1" spc="600" dirty="0">
                <a:latin typeface="+mn-ea"/>
              </a:rPr>
              <a:t>がんばるあなたの姿は、</a:t>
            </a:r>
          </a:p>
          <a:p>
            <a:r>
              <a:rPr lang="ja-JP" altLang="en-US" sz="1600" b="1" spc="600" dirty="0">
                <a:latin typeface="+mn-ea"/>
              </a:rPr>
              <a:t>誰かのロールモデルに。</a:t>
            </a:r>
          </a:p>
          <a:p>
            <a:r>
              <a:rPr lang="ja-JP" altLang="en-US" sz="1600" b="1" spc="600" dirty="0">
                <a:latin typeface="+mn-ea"/>
              </a:rPr>
              <a:t> </a:t>
            </a:r>
          </a:p>
          <a:p>
            <a:r>
              <a:rPr lang="ja-JP" altLang="en-US" sz="1600" b="1" spc="600" dirty="0">
                <a:latin typeface="+mn-ea"/>
              </a:rPr>
              <a:t>日経</a:t>
            </a:r>
            <a:r>
              <a:rPr lang="en-US" altLang="ja-JP" sz="1600" b="1" spc="600" dirty="0">
                <a:latin typeface="+mn-ea"/>
              </a:rPr>
              <a:t>doors</a:t>
            </a:r>
            <a:r>
              <a:rPr lang="ja-JP" altLang="en-US" sz="1600" b="1" spc="600" dirty="0">
                <a:latin typeface="+mn-ea"/>
              </a:rPr>
              <a:t>は</a:t>
            </a:r>
          </a:p>
          <a:p>
            <a:r>
              <a:rPr lang="ja-JP" altLang="en-US" sz="1600" b="1" spc="600" dirty="0">
                <a:latin typeface="+mn-ea"/>
              </a:rPr>
              <a:t>自分らしい人生を選ぶひとのための</a:t>
            </a:r>
          </a:p>
          <a:p>
            <a:r>
              <a:rPr lang="ja-JP" altLang="en-US" sz="1600" b="1" spc="600" dirty="0">
                <a:latin typeface="+mn-ea"/>
              </a:rPr>
              <a:t>仕事と好きを応援するメディアです。</a:t>
            </a:r>
            <a:endParaRPr lang="ja-JP" altLang="en-US" sz="1600" b="1" spc="6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596B7DE-A809-458B-887B-8539CABC324D}"/>
              </a:ext>
            </a:extLst>
          </p:cNvPr>
          <p:cNvSpPr/>
          <p:nvPr/>
        </p:nvSpPr>
        <p:spPr>
          <a:xfrm>
            <a:off x="1302426" y="5795972"/>
            <a:ext cx="2317942" cy="33855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ja-JP" altLang="en-US" sz="1100" b="1" spc="300" dirty="0"/>
              <a:t>日経</a:t>
            </a:r>
            <a:r>
              <a:rPr lang="en-US" altLang="ja-JP" sz="1100" b="1" spc="300" dirty="0"/>
              <a:t>doors</a:t>
            </a:r>
            <a:r>
              <a:rPr lang="ja-JP" altLang="en-US" sz="1100" b="1" spc="300" dirty="0"/>
              <a:t>編集長</a:t>
            </a:r>
          </a:p>
          <a:p>
            <a:r>
              <a:rPr lang="ja-JP" altLang="en-US" sz="1100" b="1" spc="300" dirty="0"/>
              <a:t>鈴木 陽子（すずき ようこ）</a:t>
            </a: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B89EBFFA-50EF-40A1-B8F8-24E31D1BACE6}"/>
              </a:ext>
            </a:extLst>
          </p:cNvPr>
          <p:cNvCxnSpPr>
            <a:cxnSpLocks/>
          </p:cNvCxnSpPr>
          <p:nvPr/>
        </p:nvCxnSpPr>
        <p:spPr>
          <a:xfrm>
            <a:off x="0" y="2852936"/>
            <a:ext cx="9906000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39F971-2D57-4B85-B8B7-D6FFEB40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7AEA9E3-1D79-47D1-8E74-991D747B813F}"/>
              </a:ext>
            </a:extLst>
          </p:cNvPr>
          <p:cNvSpPr txBox="1"/>
          <p:nvPr/>
        </p:nvSpPr>
        <p:spPr>
          <a:xfrm>
            <a:off x="3080792" y="1461002"/>
            <a:ext cx="374441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ja-JP" altLang="en-US" sz="6000" b="1" dirty="0">
                <a:latin typeface="+mn-ea"/>
              </a:rPr>
              <a:t>日経</a:t>
            </a:r>
            <a:r>
              <a:rPr kumimoji="1" lang="en-US" altLang="ja-JP" sz="6000" b="1" dirty="0">
                <a:latin typeface="+mn-ea"/>
              </a:rPr>
              <a:t>doors</a:t>
            </a:r>
            <a:endParaRPr kumimoji="1" lang="en-US" altLang="ja-JP" sz="48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30043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D7B5FA6-1D88-4D46-A3B2-6748B3C56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日経</a:t>
            </a:r>
            <a:r>
              <a:rPr lang="en-US" altLang="ja-JP" dirty="0"/>
              <a:t>doors</a:t>
            </a:r>
            <a:r>
              <a:rPr lang="ja-JP" altLang="en-US" dirty="0"/>
              <a:t>世代の価値観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09C8654-0612-4AD3-A307-851EB4F1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2F087F5-F7F3-4DB8-B03D-8EDEE45E635C}"/>
              </a:ext>
            </a:extLst>
          </p:cNvPr>
          <p:cNvCxnSpPr>
            <a:cxnSpLocks/>
          </p:cNvCxnSpPr>
          <p:nvPr/>
        </p:nvCxnSpPr>
        <p:spPr>
          <a:xfrm>
            <a:off x="0" y="692696"/>
            <a:ext cx="4224518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220CD6-E295-4C3B-A538-F5489DA529CB}"/>
              </a:ext>
            </a:extLst>
          </p:cNvPr>
          <p:cNvSpPr txBox="1"/>
          <p:nvPr/>
        </p:nvSpPr>
        <p:spPr>
          <a:xfrm>
            <a:off x="300367" y="803419"/>
            <a:ext cx="39241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1400" b="1" spc="300" dirty="0">
                <a:solidFill>
                  <a:schemeClr val="tx2"/>
                </a:solidFill>
              </a:rPr>
              <a:t>多様化する働き方と変わらない結婚願望</a:t>
            </a:r>
            <a:endParaRPr kumimoji="1" lang="en-US" altLang="ja-JP" sz="1400" b="1" spc="300" dirty="0">
              <a:solidFill>
                <a:schemeClr val="tx2"/>
              </a:solidFill>
            </a:endParaRPr>
          </a:p>
        </p:txBody>
      </p:sp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887F4FFA-819A-4251-9080-C36D1B7C25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202683"/>
              </p:ext>
            </p:extLst>
          </p:nvPr>
        </p:nvGraphicFramePr>
        <p:xfrm>
          <a:off x="5137154" y="1196752"/>
          <a:ext cx="4496366" cy="197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グラフ 9">
            <a:extLst>
              <a:ext uri="{FF2B5EF4-FFF2-40B4-BE49-F238E27FC236}">
                <a16:creationId xmlns:a16="http://schemas.microsoft.com/office/drawing/2014/main" id="{557E264A-CBBD-47CB-957B-51EC2DD3B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5277588"/>
              </p:ext>
            </p:extLst>
          </p:nvPr>
        </p:nvGraphicFramePr>
        <p:xfrm>
          <a:off x="240610" y="1196752"/>
          <a:ext cx="4496366" cy="1972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7D6BC107-847C-4B93-9A8E-BA933274628E}"/>
              </a:ext>
            </a:extLst>
          </p:cNvPr>
          <p:cNvGrpSpPr/>
          <p:nvPr/>
        </p:nvGrpSpPr>
        <p:grpSpPr>
          <a:xfrm>
            <a:off x="126584" y="4011633"/>
            <a:ext cx="4670151" cy="1881603"/>
            <a:chOff x="126584" y="3933057"/>
            <a:chExt cx="4670151" cy="2525172"/>
          </a:xfrm>
        </p:grpSpPr>
        <p:graphicFrame>
          <p:nvGraphicFramePr>
            <p:cNvPr id="11" name="グラフ 10">
              <a:extLst>
                <a:ext uri="{FF2B5EF4-FFF2-40B4-BE49-F238E27FC236}">
                  <a16:creationId xmlns:a16="http://schemas.microsoft.com/office/drawing/2014/main" id="{61C5E1E0-E581-4AC1-8AED-D8506A00633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3687880"/>
                </p:ext>
              </p:extLst>
            </p:nvPr>
          </p:nvGraphicFramePr>
          <p:xfrm>
            <a:off x="126584" y="3933057"/>
            <a:ext cx="4670151" cy="25251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2" name="グラフ 11">
              <a:extLst>
                <a:ext uri="{FF2B5EF4-FFF2-40B4-BE49-F238E27FC236}">
                  <a16:creationId xmlns:a16="http://schemas.microsoft.com/office/drawing/2014/main" id="{44D19CC8-B689-443C-BEAE-BE00F84FE5C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19407178"/>
                </p:ext>
              </p:extLst>
            </p:nvPr>
          </p:nvGraphicFramePr>
          <p:xfrm>
            <a:off x="2358832" y="4349927"/>
            <a:ext cx="2436056" cy="21083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graphicFrame>
        <p:nvGraphicFramePr>
          <p:cNvPr id="13" name="グラフ 12">
            <a:extLst>
              <a:ext uri="{FF2B5EF4-FFF2-40B4-BE49-F238E27FC236}">
                <a16:creationId xmlns:a16="http://schemas.microsoft.com/office/drawing/2014/main" id="{A7BF1871-FF08-42FB-B2E8-1110B1F026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5206673"/>
              </p:ext>
            </p:extLst>
          </p:nvPr>
        </p:nvGraphicFramePr>
        <p:xfrm>
          <a:off x="5140571" y="4011634"/>
          <a:ext cx="4492949" cy="1881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61976906-4ED6-4CDC-9282-7633FA372FEE}"/>
              </a:ext>
            </a:extLst>
          </p:cNvPr>
          <p:cNvGrpSpPr/>
          <p:nvPr/>
        </p:nvGrpSpPr>
        <p:grpSpPr>
          <a:xfrm>
            <a:off x="300365" y="3159649"/>
            <a:ext cx="4371140" cy="321617"/>
            <a:chOff x="300365" y="3220405"/>
            <a:chExt cx="4371140" cy="321617"/>
          </a:xfrm>
        </p:grpSpPr>
        <p:sp>
          <p:nvSpPr>
            <p:cNvPr id="25" name="矢印: 五方向 24">
              <a:extLst>
                <a:ext uri="{FF2B5EF4-FFF2-40B4-BE49-F238E27FC236}">
                  <a16:creationId xmlns:a16="http://schemas.microsoft.com/office/drawing/2014/main" id="{2A01FCA0-ABE2-4908-B148-FAE341E3F13A}"/>
                </a:ext>
              </a:extLst>
            </p:cNvPr>
            <p:cNvSpPr/>
            <p:nvPr/>
          </p:nvSpPr>
          <p:spPr>
            <a:xfrm rot="10800000" flipV="1">
              <a:off x="300365" y="3220405"/>
              <a:ext cx="4371140" cy="321617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0" rIns="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1200" b="1" spc="300" dirty="0">
                  <a:solidFill>
                    <a:schemeClr val="tx1"/>
                  </a:solidFill>
                </a:rPr>
                <a:t>フリーランス</a:t>
              </a:r>
              <a:r>
                <a:rPr kumimoji="1" lang="en-US" altLang="ja-JP" sz="1200" b="1" spc="300" dirty="0">
                  <a:solidFill>
                    <a:schemeClr val="tx1"/>
                  </a:solidFill>
                </a:rPr>
                <a:t>3</a:t>
              </a:r>
              <a:r>
                <a:rPr kumimoji="1" lang="ja-JP" altLang="en-US" sz="1200" b="1" spc="300" dirty="0">
                  <a:solidFill>
                    <a:schemeClr val="tx1"/>
                  </a:solidFill>
                </a:rPr>
                <a:t>年連続</a:t>
              </a:r>
              <a:r>
                <a:rPr kumimoji="1" lang="en-US" altLang="ja-JP" sz="1200" b="1" spc="300" dirty="0">
                  <a:solidFill>
                    <a:schemeClr val="tx1"/>
                  </a:solidFill>
                </a:rPr>
                <a:t>1000</a:t>
              </a:r>
              <a:r>
                <a:rPr kumimoji="1" lang="ja-JP" altLang="en-US" sz="1200" b="1" spc="300" dirty="0">
                  <a:solidFill>
                    <a:schemeClr val="tx1"/>
                  </a:solidFill>
                </a:rPr>
                <a:t>万人超</a:t>
              </a:r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60F88587-4C02-4F25-98C6-51244086DE94}"/>
                </a:ext>
              </a:extLst>
            </p:cNvPr>
            <p:cNvSpPr/>
            <p:nvPr/>
          </p:nvSpPr>
          <p:spPr>
            <a:xfrm>
              <a:off x="416496" y="3354214"/>
              <a:ext cx="54000" cy="54000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1200" b="1" spc="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F0F865BA-68D5-4B91-B109-E7B8DC7E16ED}"/>
              </a:ext>
            </a:extLst>
          </p:cNvPr>
          <p:cNvGrpSpPr/>
          <p:nvPr/>
        </p:nvGrpSpPr>
        <p:grpSpPr>
          <a:xfrm>
            <a:off x="5234496" y="3159648"/>
            <a:ext cx="4371140" cy="321617"/>
            <a:chOff x="300365" y="3220405"/>
            <a:chExt cx="4371140" cy="321617"/>
          </a:xfrm>
        </p:grpSpPr>
        <p:sp>
          <p:nvSpPr>
            <p:cNvPr id="29" name="矢印: 五方向 28">
              <a:extLst>
                <a:ext uri="{FF2B5EF4-FFF2-40B4-BE49-F238E27FC236}">
                  <a16:creationId xmlns:a16="http://schemas.microsoft.com/office/drawing/2014/main" id="{CEA1E2D5-E55C-4AD0-A7AC-6D58315F69D6}"/>
                </a:ext>
              </a:extLst>
            </p:cNvPr>
            <p:cNvSpPr/>
            <p:nvPr/>
          </p:nvSpPr>
          <p:spPr>
            <a:xfrm rot="10800000" flipV="1">
              <a:off x="300365" y="3220405"/>
              <a:ext cx="4371140" cy="321617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0" rIns="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1200" b="1" spc="300" dirty="0">
                  <a:solidFill>
                    <a:schemeClr val="tx1"/>
                  </a:solidFill>
                </a:rPr>
                <a:t>「女性社長」は</a:t>
              </a:r>
              <a:r>
                <a:rPr kumimoji="1" lang="en-US" altLang="ja-JP" sz="1200" b="1" spc="300" dirty="0">
                  <a:solidFill>
                    <a:schemeClr val="tx1"/>
                  </a:solidFill>
                </a:rPr>
                <a:t>27</a:t>
              </a:r>
              <a:r>
                <a:rPr kumimoji="1" lang="ja-JP" altLang="en-US" sz="1200" b="1" spc="300" dirty="0">
                  <a:solidFill>
                    <a:schemeClr val="tx1"/>
                  </a:solidFill>
                </a:rPr>
                <a:t>年連続増加</a:t>
              </a:r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A0C41FD8-915D-4EF0-92AF-DB28C226BC4D}"/>
                </a:ext>
              </a:extLst>
            </p:cNvPr>
            <p:cNvSpPr/>
            <p:nvPr/>
          </p:nvSpPr>
          <p:spPr>
            <a:xfrm>
              <a:off x="416496" y="3354214"/>
              <a:ext cx="54000" cy="54000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1200" b="1" spc="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66413BDF-9080-4E88-8373-27602C0838AF}"/>
              </a:ext>
            </a:extLst>
          </p:cNvPr>
          <p:cNvGrpSpPr/>
          <p:nvPr/>
        </p:nvGrpSpPr>
        <p:grpSpPr>
          <a:xfrm>
            <a:off x="300365" y="5977944"/>
            <a:ext cx="4371140" cy="321617"/>
            <a:chOff x="300365" y="3220405"/>
            <a:chExt cx="4371140" cy="321617"/>
          </a:xfrm>
        </p:grpSpPr>
        <p:sp>
          <p:nvSpPr>
            <p:cNvPr id="32" name="矢印: 五方向 31">
              <a:extLst>
                <a:ext uri="{FF2B5EF4-FFF2-40B4-BE49-F238E27FC236}">
                  <a16:creationId xmlns:a16="http://schemas.microsoft.com/office/drawing/2014/main" id="{1A199FA2-AE39-4C55-966C-E9A6AD8ADF77}"/>
                </a:ext>
              </a:extLst>
            </p:cNvPr>
            <p:cNvSpPr/>
            <p:nvPr/>
          </p:nvSpPr>
          <p:spPr>
            <a:xfrm rot="10800000" flipV="1">
              <a:off x="300365" y="3220405"/>
              <a:ext cx="4371140" cy="321617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0" rIns="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ja-JP" sz="1200" b="1" spc="300" dirty="0">
                  <a:solidFill>
                    <a:schemeClr val="tx1"/>
                  </a:solidFill>
                </a:rPr>
                <a:t>8</a:t>
              </a:r>
              <a:r>
                <a:rPr kumimoji="1" lang="ja-JP" altLang="en-US" sz="1200" b="1" spc="300" dirty="0">
                  <a:solidFill>
                    <a:schemeClr val="tx1"/>
                  </a:solidFill>
                </a:rPr>
                <a:t>割以上の大学生は結婚願望あり</a:t>
              </a:r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6461FF3E-BEFF-458A-B903-FC3E5485D51E}"/>
                </a:ext>
              </a:extLst>
            </p:cNvPr>
            <p:cNvSpPr/>
            <p:nvPr/>
          </p:nvSpPr>
          <p:spPr>
            <a:xfrm>
              <a:off x="416496" y="3354214"/>
              <a:ext cx="54000" cy="54000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1200" b="1" spc="3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0982E457-E643-475B-9D25-0C4E4579B433}"/>
              </a:ext>
            </a:extLst>
          </p:cNvPr>
          <p:cNvGrpSpPr/>
          <p:nvPr/>
        </p:nvGrpSpPr>
        <p:grpSpPr>
          <a:xfrm>
            <a:off x="5234496" y="5977944"/>
            <a:ext cx="4371140" cy="321617"/>
            <a:chOff x="300365" y="3220405"/>
            <a:chExt cx="4371140" cy="321617"/>
          </a:xfrm>
        </p:grpSpPr>
        <p:sp>
          <p:nvSpPr>
            <p:cNvPr id="35" name="矢印: 五方向 34">
              <a:extLst>
                <a:ext uri="{FF2B5EF4-FFF2-40B4-BE49-F238E27FC236}">
                  <a16:creationId xmlns:a16="http://schemas.microsoft.com/office/drawing/2014/main" id="{ADC1E024-AD74-4101-8567-3B5CC9611F6C}"/>
                </a:ext>
              </a:extLst>
            </p:cNvPr>
            <p:cNvSpPr/>
            <p:nvPr/>
          </p:nvSpPr>
          <p:spPr>
            <a:xfrm rot="10800000" flipV="1">
              <a:off x="300365" y="3220405"/>
              <a:ext cx="4371140" cy="321617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0" rIns="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1200" b="1" spc="300" dirty="0">
                  <a:solidFill>
                    <a:schemeClr val="tx1"/>
                  </a:solidFill>
                </a:rPr>
                <a:t>理想の結婚年齢は</a:t>
              </a:r>
              <a:r>
                <a:rPr kumimoji="1" lang="en-US" altLang="ja-JP" sz="1200" b="1" spc="300">
                  <a:solidFill>
                    <a:schemeClr val="tx1"/>
                  </a:solidFill>
                </a:rPr>
                <a:t>26.3</a:t>
              </a:r>
              <a:r>
                <a:rPr kumimoji="1" lang="ja-JP" altLang="en-US" sz="1200" b="1" spc="300" dirty="0">
                  <a:solidFill>
                    <a:schemeClr val="tx1"/>
                  </a:solidFill>
                </a:rPr>
                <a:t>歳</a:t>
              </a:r>
            </a:p>
          </p:txBody>
        </p:sp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3F8C34B1-143E-4A75-BECC-EF1036E08B5B}"/>
                </a:ext>
              </a:extLst>
            </p:cNvPr>
            <p:cNvSpPr/>
            <p:nvPr/>
          </p:nvSpPr>
          <p:spPr>
            <a:xfrm>
              <a:off x="416496" y="3354214"/>
              <a:ext cx="54000" cy="54000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1200" b="1" spc="3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A17B68D-4D6E-4A1D-9F37-007B434BE0E3}"/>
              </a:ext>
            </a:extLst>
          </p:cNvPr>
          <p:cNvSpPr txBox="1"/>
          <p:nvPr/>
        </p:nvSpPr>
        <p:spPr>
          <a:xfrm>
            <a:off x="311337" y="3591696"/>
            <a:ext cx="43601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フリーランス実態調査（</a:t>
            </a:r>
            <a:r>
              <a:rPr lang="en-US" altLang="ja-JP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2015.3 / 2016.2 / 2017.2 / 2018.2</a:t>
            </a:r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実施）に基づく：ランサーズ調べ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81D5B9B-626A-4300-8711-EAF5B37A49FB}"/>
              </a:ext>
            </a:extLst>
          </p:cNvPr>
          <p:cNvSpPr txBox="1"/>
          <p:nvPr/>
        </p:nvSpPr>
        <p:spPr>
          <a:xfrm>
            <a:off x="5234496" y="3591696"/>
            <a:ext cx="106439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東京商工リサーチ調べ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EB6914DC-8BAB-4752-A2DA-F8DF655E62BF}"/>
              </a:ext>
            </a:extLst>
          </p:cNvPr>
          <p:cNvSpPr txBox="1"/>
          <p:nvPr/>
        </p:nvSpPr>
        <p:spPr>
          <a:xfrm>
            <a:off x="311337" y="6402233"/>
            <a:ext cx="437299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大学生向けコミュニティサービス「</a:t>
            </a:r>
            <a:r>
              <a:rPr lang="en-US" altLang="ja-JP" sz="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Dpick</a:t>
            </a:r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」調査テーマ：結婚観について（</a:t>
            </a:r>
            <a:r>
              <a:rPr lang="en-US" altLang="ja-JP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2018</a:t>
            </a:r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年、</a:t>
            </a:r>
            <a:r>
              <a:rPr lang="en-US" altLang="ja-JP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n=454</a:t>
            </a:r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68909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4B8D1D5C-C880-4DA5-B47C-3E91C300E5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08" t="10619" r="140" b="21089"/>
          <a:stretch/>
        </p:blipFill>
        <p:spPr>
          <a:xfrm>
            <a:off x="-3" y="1914515"/>
            <a:ext cx="9906000" cy="4941168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799AB87-F4D9-4DE8-8A91-E8065A80117F}"/>
              </a:ext>
            </a:extLst>
          </p:cNvPr>
          <p:cNvGrpSpPr/>
          <p:nvPr/>
        </p:nvGrpSpPr>
        <p:grpSpPr>
          <a:xfrm>
            <a:off x="0" y="1916832"/>
            <a:ext cx="9906000" cy="4941168"/>
            <a:chOff x="0" y="1916832"/>
            <a:chExt cx="9906000" cy="4941168"/>
          </a:xfrm>
        </p:grpSpPr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B22FCBD6-886A-44AD-8966-FA544A98171E}"/>
                </a:ext>
              </a:extLst>
            </p:cNvPr>
            <p:cNvSpPr/>
            <p:nvPr/>
          </p:nvSpPr>
          <p:spPr>
            <a:xfrm>
              <a:off x="0" y="1916832"/>
              <a:ext cx="9906000" cy="4941168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75000"/>
              </a:schemeClr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9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A8413F7C-EBDA-4E29-A07A-69007D1802E5}"/>
                </a:ext>
              </a:extLst>
            </p:cNvPr>
            <p:cNvSpPr/>
            <p:nvPr/>
          </p:nvSpPr>
          <p:spPr>
            <a:xfrm>
              <a:off x="0" y="1931210"/>
              <a:ext cx="9905999" cy="108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0"/>
                    <a:alpha val="15000"/>
                  </a:schemeClr>
                </a:gs>
                <a:gs pos="100000">
                  <a:schemeClr val="accent3">
                    <a:lumMod val="5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E7FB527C-0E0A-45B2-98CA-2C57B25EFD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4" t="574" b="2486"/>
          <a:stretch/>
        </p:blipFill>
        <p:spPr>
          <a:xfrm>
            <a:off x="4953000" y="2322879"/>
            <a:ext cx="4508348" cy="3357176"/>
          </a:xfrm>
          <a:prstGeom prst="roundRect">
            <a:avLst>
              <a:gd name="adj" fmla="val 3357"/>
            </a:avLst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D7B5FA6-1D88-4D46-A3B2-6748B3C56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67" y="260648"/>
            <a:ext cx="9305266" cy="412157"/>
          </a:xfrm>
        </p:spPr>
        <p:txBody>
          <a:bodyPr/>
          <a:lstStyle/>
          <a:p>
            <a:r>
              <a:rPr lang="ja-JP" altLang="en-US" dirty="0"/>
              <a:t>日経</a:t>
            </a:r>
            <a:r>
              <a:rPr lang="en-US" altLang="ja-JP" dirty="0"/>
              <a:t>doors</a:t>
            </a:r>
            <a:r>
              <a:rPr lang="ja-JP" altLang="en-US" dirty="0"/>
              <a:t>読者のペルソナ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09C8654-0612-4AD3-A307-851EB4F16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2F087F5-F7F3-4DB8-B03D-8EDEE45E635C}"/>
              </a:ext>
            </a:extLst>
          </p:cNvPr>
          <p:cNvCxnSpPr>
            <a:cxnSpLocks/>
          </p:cNvCxnSpPr>
          <p:nvPr/>
        </p:nvCxnSpPr>
        <p:spPr>
          <a:xfrm>
            <a:off x="0" y="692696"/>
            <a:ext cx="5096552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0220CD6-E295-4C3B-A538-F5489DA529CB}"/>
              </a:ext>
            </a:extLst>
          </p:cNvPr>
          <p:cNvSpPr txBox="1"/>
          <p:nvPr/>
        </p:nvSpPr>
        <p:spPr>
          <a:xfrm>
            <a:off x="300367" y="803419"/>
            <a:ext cx="479618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1400" b="1" spc="300" dirty="0">
                <a:solidFill>
                  <a:schemeClr val="tx2"/>
                </a:solidFill>
              </a:rPr>
              <a:t>多様な選択肢の中で賢く、自分らしく、欲張りに</a:t>
            </a:r>
            <a:endParaRPr kumimoji="1" lang="en-US" altLang="ja-JP" sz="1400" b="1" spc="300" dirty="0">
              <a:solidFill>
                <a:schemeClr val="tx2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24FC3D-1D9F-457B-802F-B5591377D158}"/>
              </a:ext>
            </a:extLst>
          </p:cNvPr>
          <p:cNvSpPr txBox="1"/>
          <p:nvPr/>
        </p:nvSpPr>
        <p:spPr>
          <a:xfrm>
            <a:off x="631295" y="2352274"/>
            <a:ext cx="4001095" cy="1308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1300" dirty="0">
                <a:latin typeface="+mn-ea"/>
              </a:rPr>
              <a:t>20</a:t>
            </a:r>
            <a:r>
              <a:rPr kumimoji="1" lang="ja-JP" altLang="en-US" sz="1300" dirty="0">
                <a:latin typeface="+mn-ea"/>
              </a:rPr>
              <a:t>～</a:t>
            </a:r>
            <a:r>
              <a:rPr kumimoji="1" lang="en-US" altLang="ja-JP" sz="1300" dirty="0">
                <a:latin typeface="+mn-ea"/>
              </a:rPr>
              <a:t>30</a:t>
            </a:r>
            <a:r>
              <a:rPr kumimoji="1" lang="ja-JP" altLang="en-US" sz="1300" dirty="0">
                <a:latin typeface="+mn-ea"/>
              </a:rPr>
              <a:t>代で独身のワーキングウーマン。</a:t>
            </a:r>
          </a:p>
          <a:p>
            <a:pPr>
              <a:spcAft>
                <a:spcPts val="600"/>
              </a:spcAft>
            </a:pPr>
            <a:r>
              <a:rPr kumimoji="1" lang="ja-JP" altLang="en-US" sz="1300" dirty="0">
                <a:latin typeface="+mn-ea"/>
              </a:rPr>
              <a:t>仕事はキャリア志向で、やりたいことを追求したい。</a:t>
            </a:r>
          </a:p>
          <a:p>
            <a:pPr>
              <a:spcAft>
                <a:spcPts val="600"/>
              </a:spcAft>
            </a:pPr>
            <a:r>
              <a:rPr kumimoji="1" lang="ja-JP" altLang="en-US" sz="1300" dirty="0">
                <a:latin typeface="+mn-ea"/>
              </a:rPr>
              <a:t>キャリアアップのために転職も積極的に視野に。</a:t>
            </a:r>
          </a:p>
          <a:p>
            <a:pPr>
              <a:spcAft>
                <a:spcPts val="600"/>
              </a:spcAft>
            </a:pPr>
            <a:r>
              <a:rPr kumimoji="1" lang="ja-JP" altLang="en-US" sz="1300" dirty="0">
                <a:latin typeface="+mn-ea"/>
              </a:rPr>
              <a:t>成長意欲があり、仕事・学び・遊びすべてに前向き。</a:t>
            </a:r>
          </a:p>
          <a:p>
            <a:pPr>
              <a:spcAft>
                <a:spcPts val="600"/>
              </a:spcAft>
            </a:pPr>
            <a:r>
              <a:rPr kumimoji="1" lang="ja-JP" altLang="en-US" sz="1300" dirty="0">
                <a:latin typeface="+mn-ea"/>
              </a:rPr>
              <a:t>結婚・出産後も当然共働きをする予定。</a:t>
            </a: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280586DF-9B08-43A6-B08E-EB3C1D1BCBA7}"/>
              </a:ext>
            </a:extLst>
          </p:cNvPr>
          <p:cNvSpPr/>
          <p:nvPr/>
        </p:nvSpPr>
        <p:spPr>
          <a:xfrm>
            <a:off x="444652" y="3856999"/>
            <a:ext cx="4220318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  <a:prstDash val="solid"/>
          </a:ln>
          <a:effectLst>
            <a:outerShdw blurRad="127000" dir="5400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b="1" spc="300" dirty="0">
                <a:solidFill>
                  <a:schemeClr val="tx2"/>
                </a:solidFill>
              </a:rPr>
              <a:t>年収</a:t>
            </a:r>
            <a:r>
              <a:rPr kumimoji="1" lang="en-US" altLang="ja-JP" b="1" spc="300" dirty="0">
                <a:solidFill>
                  <a:schemeClr val="tx2"/>
                </a:solidFill>
              </a:rPr>
              <a:t>400</a:t>
            </a:r>
            <a:r>
              <a:rPr kumimoji="1" lang="ja-JP" altLang="en-US" b="1" spc="300" dirty="0">
                <a:solidFill>
                  <a:schemeClr val="tx2"/>
                </a:solidFill>
              </a:rPr>
              <a:t>万～</a:t>
            </a:r>
            <a:r>
              <a:rPr kumimoji="1" lang="en-US" altLang="ja-JP" b="1" spc="300" dirty="0">
                <a:solidFill>
                  <a:schemeClr val="tx2"/>
                </a:solidFill>
              </a:rPr>
              <a:t>800</a:t>
            </a:r>
            <a:r>
              <a:rPr kumimoji="1" lang="ja-JP" altLang="en-US" b="1" spc="300" dirty="0">
                <a:solidFill>
                  <a:schemeClr val="tx2"/>
                </a:solidFill>
              </a:rPr>
              <a:t>万円</a:t>
            </a:r>
            <a:endParaRPr kumimoji="1" lang="ja-JP" altLang="en-US" b="1" spc="600" dirty="0">
              <a:solidFill>
                <a:schemeClr val="tx2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B1B216C4-F04F-4D18-981F-31915C3036A8}"/>
              </a:ext>
            </a:extLst>
          </p:cNvPr>
          <p:cNvSpPr/>
          <p:nvPr/>
        </p:nvSpPr>
        <p:spPr>
          <a:xfrm>
            <a:off x="971148" y="6093298"/>
            <a:ext cx="7963719" cy="3077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2000" b="1" kern="100" spc="300" dirty="0">
                <a:solidFill>
                  <a:schemeClr val="bg1"/>
                </a:solidFill>
                <a:latin typeface="+mj-ea"/>
                <a:ea typeface="+mj-ea"/>
                <a:cs typeface="メイリオ" panose="020B0604030504040204" pitchFamily="50" charset="-128"/>
              </a:rPr>
              <a:t>ロールモデルを参考に賢い選択。成長意欲の高い若手女性</a:t>
            </a:r>
            <a:endParaRPr lang="ja-JP" altLang="ja-JP" sz="2400" b="1" kern="100" spc="300" dirty="0">
              <a:solidFill>
                <a:schemeClr val="bg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32AC98F7-BD40-4CDB-AAD1-D7335B4A2A72}"/>
              </a:ext>
            </a:extLst>
          </p:cNvPr>
          <p:cNvSpPr/>
          <p:nvPr/>
        </p:nvSpPr>
        <p:spPr>
          <a:xfrm>
            <a:off x="864800" y="1323122"/>
            <a:ext cx="8176400" cy="369332"/>
          </a:xfrm>
          <a:prstGeom prst="rect">
            <a:avLst/>
          </a:prstGeom>
        </p:spPr>
        <p:txBody>
          <a:bodyPr wrap="none" lIns="0" tIns="0" rIns="36000" bIns="0">
            <a:spAutoFit/>
          </a:bodyPr>
          <a:lstStyle/>
          <a:p>
            <a:pPr algn="ctr"/>
            <a:r>
              <a:rPr lang="ja-JP" altLang="en-US" sz="2400" b="1" spc="600" dirty="0"/>
              <a:t>全部賢い選択をしたい“しっかりちゃっかり”派</a:t>
            </a:r>
          </a:p>
        </p:txBody>
      </p:sp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F96C46F1-1ECC-49DA-9BE1-90AD9293F167}"/>
              </a:ext>
            </a:extLst>
          </p:cNvPr>
          <p:cNvSpPr/>
          <p:nvPr/>
        </p:nvSpPr>
        <p:spPr>
          <a:xfrm>
            <a:off x="444652" y="4508473"/>
            <a:ext cx="4220318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  <a:prstDash val="solid"/>
          </a:ln>
          <a:effectLst>
            <a:outerShdw blurRad="127000" dir="5400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b="1" spc="300" dirty="0">
                <a:solidFill>
                  <a:schemeClr val="tx2"/>
                </a:solidFill>
              </a:rPr>
              <a:t>キャリア志向・共働き希望</a:t>
            </a:r>
            <a:endParaRPr kumimoji="1" lang="ja-JP" altLang="en-US" b="1" spc="600" dirty="0">
              <a:solidFill>
                <a:schemeClr val="tx2"/>
              </a:solidFill>
            </a:endParaRPr>
          </a:p>
        </p:txBody>
      </p: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F1B04C70-B076-477D-9482-2E68338971B0}"/>
              </a:ext>
            </a:extLst>
          </p:cNvPr>
          <p:cNvSpPr/>
          <p:nvPr/>
        </p:nvSpPr>
        <p:spPr>
          <a:xfrm>
            <a:off x="444652" y="5159947"/>
            <a:ext cx="4220318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  <a:prstDash val="solid"/>
          </a:ln>
          <a:effectLst>
            <a:outerShdw blurRad="127000" dir="5400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b="1" spc="600" dirty="0">
                <a:solidFill>
                  <a:schemeClr val="tx2"/>
                </a:solidFill>
              </a:rPr>
              <a:t>自分らしさ重視</a:t>
            </a:r>
          </a:p>
        </p:txBody>
      </p:sp>
    </p:spTree>
    <p:extLst>
      <p:ext uri="{BB962C8B-B14F-4D97-AF65-F5344CB8AC3E}">
        <p14:creationId xmlns:p14="http://schemas.microsoft.com/office/powerpoint/2010/main" val="3939067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680F6953-73AF-4BD7-9F64-A9C77D964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4997" r="511" b="3591"/>
          <a:stretch/>
        </p:blipFill>
        <p:spPr>
          <a:xfrm>
            <a:off x="6633647" y="1786854"/>
            <a:ext cx="3297182" cy="246429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7831693-9569-45C6-AC8E-270C6B1117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95"/>
          <a:stretch/>
        </p:blipFill>
        <p:spPr>
          <a:xfrm>
            <a:off x="-6916" y="4177646"/>
            <a:ext cx="3297182" cy="2497112"/>
          </a:xfrm>
          <a:prstGeom prst="rect">
            <a:avLst/>
          </a:prstGeom>
        </p:spPr>
      </p:pic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A157EA80-EF64-4A0E-AC73-F424DF7B9EDC}"/>
              </a:ext>
            </a:extLst>
          </p:cNvPr>
          <p:cNvSpPr/>
          <p:nvPr/>
        </p:nvSpPr>
        <p:spPr>
          <a:xfrm>
            <a:off x="0" y="1196752"/>
            <a:ext cx="9906000" cy="591253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2B1E1B7-80B2-4176-BDB2-20AF23B1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日経</a:t>
            </a:r>
            <a:r>
              <a:rPr lang="en-US" altLang="ja-JP" dirty="0"/>
              <a:t>doors</a:t>
            </a:r>
            <a:r>
              <a:rPr lang="ja-JP" altLang="en-US" dirty="0"/>
              <a:t>読者のペルソナ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BE154F9-48A2-4302-A875-DC57302C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B0E64BF-B265-4690-A61A-DA9820EBBC5F}"/>
              </a:ext>
            </a:extLst>
          </p:cNvPr>
          <p:cNvCxnSpPr>
            <a:cxnSpLocks/>
          </p:cNvCxnSpPr>
          <p:nvPr/>
        </p:nvCxnSpPr>
        <p:spPr>
          <a:xfrm>
            <a:off x="0" y="692696"/>
            <a:ext cx="4224518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90BAADD-8B68-4CAD-BCB9-8DB6D17E4950}"/>
              </a:ext>
            </a:extLst>
          </p:cNvPr>
          <p:cNvGrpSpPr/>
          <p:nvPr/>
        </p:nvGrpSpPr>
        <p:grpSpPr>
          <a:xfrm>
            <a:off x="300367" y="1370332"/>
            <a:ext cx="9305266" cy="259675"/>
            <a:chOff x="300367" y="2132856"/>
            <a:chExt cx="9305266" cy="259675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65714C95-9119-42E4-9919-C2F02CF8A89A}"/>
                </a:ext>
              </a:extLst>
            </p:cNvPr>
            <p:cNvSpPr/>
            <p:nvPr/>
          </p:nvSpPr>
          <p:spPr>
            <a:xfrm>
              <a:off x="300367" y="2132856"/>
              <a:ext cx="734355" cy="259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08000" tIns="0" rIns="10800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1" lang="en-US" altLang="ja-JP" sz="1200" b="1" spc="300" dirty="0">
                  <a:solidFill>
                    <a:schemeClr val="tx1"/>
                  </a:solidFill>
                  <a:latin typeface="+mn-ea"/>
                </a:rPr>
                <a:t>20</a:t>
              </a:r>
              <a:r>
                <a:rPr kumimoji="1" lang="ja-JP" altLang="en-US" sz="1200" b="1" spc="300" dirty="0">
                  <a:solidFill>
                    <a:schemeClr val="tx1"/>
                  </a:solidFill>
                  <a:latin typeface="+mn-ea"/>
                </a:rPr>
                <a:t>歳</a:t>
              </a:r>
            </a:p>
          </p:txBody>
        </p:sp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BB7CB6CB-F750-4E14-950E-ED954D59FC59}"/>
                </a:ext>
              </a:extLst>
            </p:cNvPr>
            <p:cNvSpPr/>
            <p:nvPr/>
          </p:nvSpPr>
          <p:spPr>
            <a:xfrm>
              <a:off x="2638503" y="2132856"/>
              <a:ext cx="734355" cy="259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08000" tIns="0" rIns="10800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1" lang="en-US" altLang="ja-JP" sz="1200" b="1" spc="300" dirty="0">
                  <a:solidFill>
                    <a:schemeClr val="tx1"/>
                  </a:solidFill>
                  <a:latin typeface="+mn-ea"/>
                </a:rPr>
                <a:t>25</a:t>
              </a:r>
              <a:r>
                <a:rPr kumimoji="1" lang="ja-JP" altLang="en-US" sz="1200" b="1" spc="300" dirty="0">
                  <a:solidFill>
                    <a:schemeClr val="tx1"/>
                  </a:solidFill>
                  <a:latin typeface="+mn-ea"/>
                </a:rPr>
                <a:t>歳</a:t>
              </a:r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AD6196D1-4DE4-4D29-98E9-5CC99E7B891E}"/>
                </a:ext>
              </a:extLst>
            </p:cNvPr>
            <p:cNvSpPr/>
            <p:nvPr/>
          </p:nvSpPr>
          <p:spPr>
            <a:xfrm>
              <a:off x="5870305" y="2132856"/>
              <a:ext cx="734355" cy="259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08000" tIns="0" rIns="10800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1" lang="en-US" altLang="ja-JP" sz="1200" b="1" spc="300" dirty="0">
                  <a:solidFill>
                    <a:schemeClr val="tx1"/>
                  </a:solidFill>
                  <a:latin typeface="+mn-ea"/>
                </a:rPr>
                <a:t>30</a:t>
              </a:r>
              <a:r>
                <a:rPr kumimoji="1" lang="ja-JP" altLang="en-US" sz="1200" b="1" spc="300" dirty="0">
                  <a:solidFill>
                    <a:schemeClr val="tx1"/>
                  </a:solidFill>
                  <a:latin typeface="+mn-ea"/>
                </a:rPr>
                <a:t>歳</a:t>
              </a:r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EF3C4008-B54A-4AAE-9FE6-415BC557CCFE}"/>
                </a:ext>
              </a:extLst>
            </p:cNvPr>
            <p:cNvSpPr/>
            <p:nvPr/>
          </p:nvSpPr>
          <p:spPr>
            <a:xfrm>
              <a:off x="8208441" y="2132856"/>
              <a:ext cx="734355" cy="259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108000" tIns="0" rIns="10800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1" lang="en-US" altLang="ja-JP" sz="1200" b="1" spc="300" dirty="0">
                  <a:solidFill>
                    <a:schemeClr val="tx1"/>
                  </a:solidFill>
                  <a:latin typeface="+mn-ea"/>
                </a:rPr>
                <a:t>35</a:t>
              </a:r>
              <a:r>
                <a:rPr kumimoji="1" lang="ja-JP" altLang="en-US" sz="1200" b="1" spc="300" dirty="0">
                  <a:solidFill>
                    <a:schemeClr val="tx1"/>
                  </a:solidFill>
                  <a:latin typeface="+mn-ea"/>
                </a:rPr>
                <a:t>歳</a:t>
              </a:r>
            </a:p>
          </p:txBody>
        </p:sp>
        <p:sp>
          <p:nvSpPr>
            <p:cNvPr id="25" name="Text Box 17">
              <a:extLst>
                <a:ext uri="{FF2B5EF4-FFF2-40B4-BE49-F238E27FC236}">
                  <a16:creationId xmlns:a16="http://schemas.microsoft.com/office/drawing/2014/main" id="{18CE261C-8DB1-4E80-B94A-F533A0397C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5669" y="2170360"/>
              <a:ext cx="38472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 spc="300" dirty="0">
                  <a:latin typeface="+mn-ea"/>
                  <a:cs typeface="メイリオ" pitchFamily="50" charset="-128"/>
                </a:rPr>
                <a:t>就職</a:t>
              </a:r>
              <a:endParaRPr lang="ja-JP" altLang="en-US" sz="1050" b="1" spc="300" dirty="0">
                <a:latin typeface="+mn-ea"/>
                <a:cs typeface="メイリオ" pitchFamily="50" charset="-128"/>
              </a:endParaRPr>
            </a:p>
          </p:txBody>
        </p:sp>
        <p:sp>
          <p:nvSpPr>
            <p:cNvPr id="26" name="Text Box 30">
              <a:extLst>
                <a:ext uri="{FF2B5EF4-FFF2-40B4-BE49-F238E27FC236}">
                  <a16:creationId xmlns:a16="http://schemas.microsoft.com/office/drawing/2014/main" id="{830A4F6C-7C49-4E80-994F-FF81A4E9C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45607" y="2170360"/>
              <a:ext cx="38472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 spc="300" dirty="0">
                  <a:latin typeface="+mn-ea"/>
                  <a:cs typeface="メイリオ" pitchFamily="50" charset="-128"/>
                </a:rPr>
                <a:t>妊活</a:t>
              </a:r>
            </a:p>
          </p:txBody>
        </p:sp>
        <p:sp>
          <p:nvSpPr>
            <p:cNvPr id="27" name="Text Box 8">
              <a:extLst>
                <a:ext uri="{FF2B5EF4-FFF2-40B4-BE49-F238E27FC236}">
                  <a16:creationId xmlns:a16="http://schemas.microsoft.com/office/drawing/2014/main" id="{80115542-B57E-4155-A1E6-4DC4AEBA10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0971" y="2170360"/>
              <a:ext cx="615553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 dirty="0">
                  <a:solidFill>
                    <a:sysClr val="windowText" lastClr="000000"/>
                  </a:solidFill>
                  <a:latin typeface="+mn-ea"/>
                  <a:cs typeface="メイリオ" pitchFamily="50" charset="-128"/>
                </a:rPr>
                <a:t>自分磨き</a:t>
              </a:r>
              <a:endParaRPr lang="en-US" altLang="ja-JP" sz="1200" b="1" dirty="0">
                <a:solidFill>
                  <a:sysClr val="windowText" lastClr="000000"/>
                </a:solidFill>
                <a:latin typeface="+mn-ea"/>
                <a:cs typeface="メイリオ" pitchFamily="50" charset="-128"/>
              </a:endParaRPr>
            </a:p>
          </p:txBody>
        </p:sp>
        <p:sp>
          <p:nvSpPr>
            <p:cNvPr id="28" name="Text Box 8">
              <a:extLst>
                <a:ext uri="{FF2B5EF4-FFF2-40B4-BE49-F238E27FC236}">
                  <a16:creationId xmlns:a16="http://schemas.microsoft.com/office/drawing/2014/main" id="{85F349BE-E04C-4779-8079-0BFB41DD2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07471" y="2170360"/>
              <a:ext cx="38472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 spc="300" dirty="0">
                  <a:latin typeface="+mn-ea"/>
                  <a:cs typeface="メイリオ" pitchFamily="50" charset="-128"/>
                </a:rPr>
                <a:t>婚活</a:t>
              </a:r>
              <a:endParaRPr lang="en-US" altLang="ja-JP" sz="1200" b="1" spc="300" dirty="0">
                <a:latin typeface="+mn-ea"/>
                <a:cs typeface="メイリオ" pitchFamily="50" charset="-128"/>
              </a:endParaRPr>
            </a:p>
          </p:txBody>
        </p:sp>
        <p:sp>
          <p:nvSpPr>
            <p:cNvPr id="29" name="Text Box 8">
              <a:extLst>
                <a:ext uri="{FF2B5EF4-FFF2-40B4-BE49-F238E27FC236}">
                  <a16:creationId xmlns:a16="http://schemas.microsoft.com/office/drawing/2014/main" id="{8D5499F7-8D45-4B74-B806-94B7BBB6CB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0912" y="2170360"/>
              <a:ext cx="38472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r>
                <a:rPr lang="ja-JP" altLang="en-US" sz="1200" b="1" spc="300" dirty="0">
                  <a:latin typeface="+mn-ea"/>
                  <a:cs typeface="メイリオ" pitchFamily="50" charset="-128"/>
                </a:rPr>
                <a:t>昇進</a:t>
              </a:r>
              <a:endParaRPr lang="en-US" altLang="ja-JP" sz="1200" b="1" spc="300" dirty="0">
                <a:latin typeface="+mn-ea"/>
                <a:cs typeface="メイリオ" pitchFamily="50" charset="-128"/>
              </a:endParaRPr>
            </a:p>
          </p:txBody>
        </p:sp>
        <p:sp>
          <p:nvSpPr>
            <p:cNvPr id="30" name="Text Box 17">
              <a:extLst>
                <a:ext uri="{FF2B5EF4-FFF2-40B4-BE49-F238E27FC236}">
                  <a16:creationId xmlns:a16="http://schemas.microsoft.com/office/drawing/2014/main" id="{54EDD26B-9B35-4298-88B4-C273F1378D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2835" y="2170360"/>
              <a:ext cx="38472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 spc="300" dirty="0">
                  <a:latin typeface="+mn-ea"/>
                  <a:cs typeface="メイリオ" pitchFamily="50" charset="-128"/>
                </a:rPr>
                <a:t>就活</a:t>
              </a:r>
            </a:p>
          </p:txBody>
        </p:sp>
        <p:sp>
          <p:nvSpPr>
            <p:cNvPr id="31" name="Text Box 8">
              <a:extLst>
                <a:ext uri="{FF2B5EF4-FFF2-40B4-BE49-F238E27FC236}">
                  <a16:creationId xmlns:a16="http://schemas.microsoft.com/office/drawing/2014/main" id="{89EC2108-81CC-4928-AF10-097127966B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2773" y="2170360"/>
              <a:ext cx="38472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 spc="300" dirty="0">
                  <a:latin typeface="+mn-ea"/>
                  <a:cs typeface="メイリオ" pitchFamily="50" charset="-128"/>
                </a:rPr>
                <a:t>結婚</a:t>
              </a:r>
              <a:endParaRPr lang="en-US" altLang="ja-JP" sz="1200" b="1" spc="300" dirty="0">
                <a:latin typeface="+mn-ea"/>
                <a:cs typeface="メイリオ" pitchFamily="50" charset="-128"/>
              </a:endParaRPr>
            </a:p>
          </p:txBody>
        </p:sp>
        <p:sp>
          <p:nvSpPr>
            <p:cNvPr id="32" name="Text Box 8">
              <a:extLst>
                <a:ext uri="{FF2B5EF4-FFF2-40B4-BE49-F238E27FC236}">
                  <a16:creationId xmlns:a16="http://schemas.microsoft.com/office/drawing/2014/main" id="{F3601E7F-4FE2-43BE-BBF3-79E87510B5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4637" y="2170360"/>
              <a:ext cx="38472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spAutoFit/>
            </a:bodyPr>
            <a:lstStyle/>
            <a:p>
              <a:r>
                <a:rPr lang="ja-JP" altLang="en-US" sz="1200" b="1" spc="300" dirty="0">
                  <a:latin typeface="+mn-ea"/>
                  <a:cs typeface="メイリオ" pitchFamily="50" charset="-128"/>
                </a:rPr>
                <a:t>転職</a:t>
              </a:r>
              <a:endParaRPr lang="en-US" altLang="ja-JP" sz="1200" b="1" spc="300" dirty="0">
                <a:latin typeface="+mn-ea"/>
                <a:cs typeface="メイリオ" pitchFamily="50" charset="-128"/>
              </a:endParaRPr>
            </a:p>
          </p:txBody>
        </p:sp>
      </p:grp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4FD27E40-2196-487D-A818-7C75583EECD6}"/>
              </a:ext>
            </a:extLst>
          </p:cNvPr>
          <p:cNvSpPr txBox="1"/>
          <p:nvPr/>
        </p:nvSpPr>
        <p:spPr>
          <a:xfrm>
            <a:off x="300367" y="803419"/>
            <a:ext cx="39241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1400" b="1" spc="300" dirty="0">
                <a:solidFill>
                  <a:schemeClr val="tx2"/>
                </a:solidFill>
              </a:rPr>
              <a:t>ライフステージごとに積極的に自己投資</a:t>
            </a:r>
            <a:endParaRPr kumimoji="1" lang="en-US" altLang="ja-JP" sz="1400" b="1" spc="300" dirty="0">
              <a:solidFill>
                <a:schemeClr val="tx2"/>
              </a:solidFill>
            </a:endParaRP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98095381-7997-4B32-8B28-1C7FBBBFE5D0}"/>
              </a:ext>
            </a:extLst>
          </p:cNvPr>
          <p:cNvSpPr/>
          <p:nvPr/>
        </p:nvSpPr>
        <p:spPr>
          <a:xfrm>
            <a:off x="300367" y="2070461"/>
            <a:ext cx="3188595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1400" b="1" spc="300" dirty="0">
                <a:solidFill>
                  <a:schemeClr val="tx2"/>
                </a:solidFill>
              </a:rPr>
              <a:t>生活用品</a:t>
            </a:r>
            <a:endParaRPr kumimoji="1" lang="en-US" altLang="ja-JP" sz="1400" b="1" spc="3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kumimoji="1" lang="en-US" altLang="ja-JP" sz="1100" spc="300" dirty="0">
                <a:solidFill>
                  <a:schemeClr val="tx1"/>
                </a:solidFill>
              </a:rPr>
              <a:t>×</a:t>
            </a:r>
            <a:r>
              <a:rPr kumimoji="1" lang="ja-JP" altLang="en-US" sz="1100" spc="300" dirty="0">
                <a:solidFill>
                  <a:schemeClr val="tx1"/>
                </a:solidFill>
              </a:rPr>
              <a:t>若いうちは安ければ</a:t>
            </a:r>
            <a:r>
              <a:rPr kumimoji="1" lang="en-US" altLang="ja-JP" sz="1100" spc="300" dirty="0">
                <a:solidFill>
                  <a:schemeClr val="tx1"/>
                </a:solidFill>
              </a:rPr>
              <a:t>OK</a:t>
            </a:r>
            <a:br>
              <a:rPr kumimoji="1" lang="en-US" altLang="ja-JP" sz="1100" b="1" spc="300" dirty="0">
                <a:solidFill>
                  <a:schemeClr val="tx1"/>
                </a:solidFill>
              </a:rPr>
            </a:br>
            <a:r>
              <a:rPr kumimoji="1" lang="ja-JP" altLang="en-US" sz="1100" b="1" spc="300" dirty="0">
                <a:solidFill>
                  <a:schemeClr val="tx1"/>
                </a:solidFill>
              </a:rPr>
              <a:t>〇自分にとって価値あるものを</a:t>
            </a: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F38279C2-648E-4E03-AC3A-9E65D52CCC7B}"/>
              </a:ext>
            </a:extLst>
          </p:cNvPr>
          <p:cNvSpPr/>
          <p:nvPr/>
        </p:nvSpPr>
        <p:spPr>
          <a:xfrm>
            <a:off x="3659074" y="2060848"/>
            <a:ext cx="3188596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1400" b="1" spc="300" dirty="0">
                <a:solidFill>
                  <a:schemeClr val="tx2"/>
                </a:solidFill>
              </a:rPr>
              <a:t>スキルアップ・学び</a:t>
            </a:r>
            <a:endParaRPr kumimoji="1" lang="en-US" altLang="ja-JP" sz="1400" b="1" spc="3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kumimoji="1" lang="en-US" altLang="ja-JP" sz="1100" spc="300" dirty="0">
                <a:solidFill>
                  <a:schemeClr val="tx1"/>
                </a:solidFill>
              </a:rPr>
              <a:t>×</a:t>
            </a:r>
            <a:r>
              <a:rPr kumimoji="1" lang="ja-JP" altLang="en-US" sz="1100" spc="300" dirty="0">
                <a:solidFill>
                  <a:schemeClr val="tx1"/>
                </a:solidFill>
              </a:rPr>
              <a:t>会社の中で自然に身につける</a:t>
            </a:r>
            <a:br>
              <a:rPr kumimoji="1" lang="en-US" altLang="ja-JP" sz="1100" b="1" spc="300" dirty="0">
                <a:solidFill>
                  <a:schemeClr val="tx1"/>
                </a:solidFill>
              </a:rPr>
            </a:br>
            <a:r>
              <a:rPr kumimoji="1" lang="ja-JP" altLang="en-US" sz="1100" b="1" spc="300" dirty="0">
                <a:solidFill>
                  <a:schemeClr val="tx1"/>
                </a:solidFill>
              </a:rPr>
              <a:t>〇自ら動いてスキルアップ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778E17A-B296-4439-B43C-75BB1473D2CC}"/>
              </a:ext>
            </a:extLst>
          </p:cNvPr>
          <p:cNvGrpSpPr/>
          <p:nvPr/>
        </p:nvGrpSpPr>
        <p:grpSpPr>
          <a:xfrm>
            <a:off x="3884201" y="3718283"/>
            <a:ext cx="1341874" cy="290520"/>
            <a:chOff x="3843491" y="3893903"/>
            <a:chExt cx="1341874" cy="290520"/>
          </a:xfrm>
        </p:grpSpPr>
        <p:sp>
          <p:nvSpPr>
            <p:cNvPr id="52" name="矢印: 五方向 51">
              <a:extLst>
                <a:ext uri="{FF2B5EF4-FFF2-40B4-BE49-F238E27FC236}">
                  <a16:creationId xmlns:a16="http://schemas.microsoft.com/office/drawing/2014/main" id="{873AAAD6-5CA8-4E5B-8B07-F7B3B4108823}"/>
                </a:ext>
              </a:extLst>
            </p:cNvPr>
            <p:cNvSpPr/>
            <p:nvPr/>
          </p:nvSpPr>
          <p:spPr>
            <a:xfrm rot="10800000" flipV="1">
              <a:off x="3843491" y="3893903"/>
              <a:ext cx="1341874" cy="290520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0" rIns="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1050" b="1" dirty="0">
                  <a:solidFill>
                    <a:schemeClr val="tx1"/>
                  </a:solidFill>
                </a:rPr>
                <a:t>女性起業家増加</a:t>
              </a:r>
            </a:p>
          </p:txBody>
        </p:sp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5A60394F-57D6-45B2-A2D2-BC908DC436D4}"/>
                </a:ext>
              </a:extLst>
            </p:cNvPr>
            <p:cNvSpPr/>
            <p:nvPr/>
          </p:nvSpPr>
          <p:spPr>
            <a:xfrm>
              <a:off x="3948219" y="4014815"/>
              <a:ext cx="48696" cy="48696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105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DC74C08-9FBC-4137-AE89-B52B0F2B3B5D}"/>
              </a:ext>
            </a:extLst>
          </p:cNvPr>
          <p:cNvGrpSpPr/>
          <p:nvPr/>
        </p:nvGrpSpPr>
        <p:grpSpPr>
          <a:xfrm>
            <a:off x="5317111" y="3718283"/>
            <a:ext cx="1389699" cy="290520"/>
            <a:chOff x="5147477" y="3885390"/>
            <a:chExt cx="1389699" cy="290520"/>
          </a:xfrm>
        </p:grpSpPr>
        <p:sp>
          <p:nvSpPr>
            <p:cNvPr id="58" name="矢印: 五方向 57">
              <a:extLst>
                <a:ext uri="{FF2B5EF4-FFF2-40B4-BE49-F238E27FC236}">
                  <a16:creationId xmlns:a16="http://schemas.microsoft.com/office/drawing/2014/main" id="{88B0D398-7E50-44C3-A474-7936952C1B18}"/>
                </a:ext>
              </a:extLst>
            </p:cNvPr>
            <p:cNvSpPr/>
            <p:nvPr/>
          </p:nvSpPr>
          <p:spPr>
            <a:xfrm rot="10800000" flipV="1">
              <a:off x="5147477" y="3885390"/>
              <a:ext cx="1389699" cy="290520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0" rIns="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1050" b="1" dirty="0">
                  <a:solidFill>
                    <a:schemeClr val="tx1"/>
                  </a:solidFill>
                </a:rPr>
                <a:t>パラレルキャリア</a:t>
              </a:r>
            </a:p>
          </p:txBody>
        </p:sp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8173DF3D-C2BA-4563-9C85-28CBFD53169E}"/>
                </a:ext>
              </a:extLst>
            </p:cNvPr>
            <p:cNvSpPr/>
            <p:nvPr/>
          </p:nvSpPr>
          <p:spPr>
            <a:xfrm>
              <a:off x="5252202" y="4006302"/>
              <a:ext cx="48696" cy="48696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105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C31F8DA7-A1A1-4339-95AA-88570FA361FC}"/>
              </a:ext>
            </a:extLst>
          </p:cNvPr>
          <p:cNvGrpSpPr/>
          <p:nvPr/>
        </p:nvGrpSpPr>
        <p:grpSpPr>
          <a:xfrm>
            <a:off x="1181787" y="3718282"/>
            <a:ext cx="2161309" cy="290520"/>
            <a:chOff x="471628" y="3890784"/>
            <a:chExt cx="2161309" cy="290520"/>
          </a:xfrm>
        </p:grpSpPr>
        <p:sp>
          <p:nvSpPr>
            <p:cNvPr id="49" name="矢印: 五方向 48">
              <a:extLst>
                <a:ext uri="{FF2B5EF4-FFF2-40B4-BE49-F238E27FC236}">
                  <a16:creationId xmlns:a16="http://schemas.microsoft.com/office/drawing/2014/main" id="{AFB9C3EF-6B0B-4772-81D7-2F6405CFD51F}"/>
                </a:ext>
              </a:extLst>
            </p:cNvPr>
            <p:cNvSpPr/>
            <p:nvPr/>
          </p:nvSpPr>
          <p:spPr>
            <a:xfrm rot="10800000" flipV="1">
              <a:off x="471628" y="3890784"/>
              <a:ext cx="2161309" cy="290520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0" rIns="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1050" b="1" dirty="0">
                  <a:solidFill>
                    <a:schemeClr val="tx1"/>
                  </a:solidFill>
                </a:rPr>
                <a:t>ワークライフバランス若年化</a:t>
              </a:r>
            </a:p>
          </p:txBody>
        </p: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4A567C16-207F-4A5C-A7F7-965E1389504C}"/>
                </a:ext>
              </a:extLst>
            </p:cNvPr>
            <p:cNvSpPr/>
            <p:nvPr/>
          </p:nvSpPr>
          <p:spPr>
            <a:xfrm>
              <a:off x="576353" y="4011696"/>
              <a:ext cx="48696" cy="48696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105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74" name="正方形/長方形 73">
            <a:extLst>
              <a:ext uri="{FF2B5EF4-FFF2-40B4-BE49-F238E27FC236}">
                <a16:creationId xmlns:a16="http://schemas.microsoft.com/office/drawing/2014/main" id="{395825B6-2F00-4E48-A016-C337FF5D384C}"/>
              </a:ext>
            </a:extLst>
          </p:cNvPr>
          <p:cNvSpPr/>
          <p:nvPr/>
        </p:nvSpPr>
        <p:spPr>
          <a:xfrm>
            <a:off x="3067468" y="4458841"/>
            <a:ext cx="3188595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1400" b="1" spc="300" dirty="0">
                <a:solidFill>
                  <a:schemeClr val="tx2"/>
                </a:solidFill>
              </a:rPr>
              <a:t>投資・マネープラン</a:t>
            </a:r>
            <a:endParaRPr kumimoji="1" lang="en-US" altLang="ja-JP" sz="1400" b="1" spc="3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kumimoji="1" lang="en-US" altLang="ja-JP" sz="1100" spc="300" dirty="0">
                <a:solidFill>
                  <a:schemeClr val="tx1"/>
                </a:solidFill>
              </a:rPr>
              <a:t>×</a:t>
            </a:r>
            <a:r>
              <a:rPr kumimoji="1" lang="ja-JP" altLang="en-US" sz="1100" spc="300" dirty="0">
                <a:solidFill>
                  <a:schemeClr val="tx1"/>
                </a:solidFill>
              </a:rPr>
              <a:t>まだ早い？自分には難しい？</a:t>
            </a:r>
            <a:br>
              <a:rPr kumimoji="1" lang="en-US" altLang="ja-JP" sz="1100" b="1" spc="300" dirty="0">
                <a:solidFill>
                  <a:schemeClr val="tx1"/>
                </a:solidFill>
              </a:rPr>
            </a:br>
            <a:r>
              <a:rPr kumimoji="1" lang="ja-JP" altLang="en-US" sz="1100" b="1" spc="300" dirty="0">
                <a:solidFill>
                  <a:schemeClr val="tx1"/>
                </a:solidFill>
              </a:rPr>
              <a:t>〇早いうちから賢く準備</a:t>
            </a:r>
          </a:p>
        </p:txBody>
      </p:sp>
      <p:sp>
        <p:nvSpPr>
          <p:cNvPr id="75" name="正方形/長方形 74">
            <a:extLst>
              <a:ext uri="{FF2B5EF4-FFF2-40B4-BE49-F238E27FC236}">
                <a16:creationId xmlns:a16="http://schemas.microsoft.com/office/drawing/2014/main" id="{2D4230E9-9C02-4372-A171-AE57B77899D3}"/>
              </a:ext>
            </a:extLst>
          </p:cNvPr>
          <p:cNvSpPr/>
          <p:nvPr/>
        </p:nvSpPr>
        <p:spPr>
          <a:xfrm>
            <a:off x="6417038" y="4458841"/>
            <a:ext cx="3188595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kumimoji="1" lang="ja-JP" altLang="en-US" sz="1400" b="1" spc="300" dirty="0">
                <a:solidFill>
                  <a:schemeClr val="tx2"/>
                </a:solidFill>
              </a:rPr>
              <a:t>結婚・妊娠</a:t>
            </a:r>
            <a:endParaRPr kumimoji="1" lang="en-US" altLang="ja-JP" sz="1400" b="1" spc="300" dirty="0">
              <a:solidFill>
                <a:schemeClr val="tx2"/>
              </a:solidFill>
            </a:endParaRPr>
          </a:p>
          <a:p>
            <a:pPr>
              <a:spcAft>
                <a:spcPts val="600"/>
              </a:spcAft>
            </a:pPr>
            <a:r>
              <a:rPr kumimoji="1" lang="en-US" altLang="ja-JP" sz="1100" spc="300" dirty="0">
                <a:solidFill>
                  <a:schemeClr val="tx1"/>
                </a:solidFill>
              </a:rPr>
              <a:t>×</a:t>
            </a:r>
            <a:r>
              <a:rPr kumimoji="1" lang="ja-JP" altLang="en-US" sz="1100" spc="300" dirty="0">
                <a:solidFill>
                  <a:schemeClr val="tx1"/>
                </a:solidFill>
              </a:rPr>
              <a:t>キャリアのためには晩婚晩産</a:t>
            </a:r>
            <a:br>
              <a:rPr kumimoji="1" lang="en-US" altLang="ja-JP" sz="1100" b="1" spc="300" dirty="0">
                <a:solidFill>
                  <a:schemeClr val="tx1"/>
                </a:solidFill>
              </a:rPr>
            </a:br>
            <a:r>
              <a:rPr kumimoji="1" lang="ja-JP" altLang="en-US" sz="1100" b="1" spc="300" dirty="0">
                <a:solidFill>
                  <a:schemeClr val="tx1"/>
                </a:solidFill>
              </a:rPr>
              <a:t>〇キャリアとの両立は当然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C06256F-BA58-4A1A-ACF9-B90FD73F576D}"/>
              </a:ext>
            </a:extLst>
          </p:cNvPr>
          <p:cNvGrpSpPr/>
          <p:nvPr/>
        </p:nvGrpSpPr>
        <p:grpSpPr>
          <a:xfrm>
            <a:off x="8009920" y="6112187"/>
            <a:ext cx="1426544" cy="290520"/>
            <a:chOff x="7526728" y="6028384"/>
            <a:chExt cx="1426544" cy="290520"/>
          </a:xfrm>
        </p:grpSpPr>
        <p:sp>
          <p:nvSpPr>
            <p:cNvPr id="55" name="矢印: 五方向 54">
              <a:extLst>
                <a:ext uri="{FF2B5EF4-FFF2-40B4-BE49-F238E27FC236}">
                  <a16:creationId xmlns:a16="http://schemas.microsoft.com/office/drawing/2014/main" id="{7397AD57-E851-480A-A511-EC15183B9E67}"/>
                </a:ext>
              </a:extLst>
            </p:cNvPr>
            <p:cNvSpPr/>
            <p:nvPr/>
          </p:nvSpPr>
          <p:spPr>
            <a:xfrm rot="10800000" flipV="1">
              <a:off x="7526728" y="6028384"/>
              <a:ext cx="1426544" cy="290520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0" rIns="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sz="1050" b="1" dirty="0">
                  <a:solidFill>
                    <a:schemeClr val="tx1"/>
                  </a:solidFill>
                </a:rPr>
                <a:t>ロールモデル増加</a:t>
              </a:r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92AD5335-6A16-46D7-9370-6052092F8822}"/>
                </a:ext>
              </a:extLst>
            </p:cNvPr>
            <p:cNvSpPr/>
            <p:nvPr/>
          </p:nvSpPr>
          <p:spPr>
            <a:xfrm>
              <a:off x="7631454" y="6149296"/>
              <a:ext cx="48696" cy="48696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105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6D01464-9844-4111-B39E-F59F7F261CF4}"/>
              </a:ext>
            </a:extLst>
          </p:cNvPr>
          <p:cNvGrpSpPr/>
          <p:nvPr/>
        </p:nvGrpSpPr>
        <p:grpSpPr>
          <a:xfrm>
            <a:off x="5044552" y="6112187"/>
            <a:ext cx="1042819" cy="290520"/>
            <a:chOff x="3118093" y="6028384"/>
            <a:chExt cx="1042819" cy="290520"/>
          </a:xfrm>
        </p:grpSpPr>
        <p:sp>
          <p:nvSpPr>
            <p:cNvPr id="86" name="矢印: 五方向 85">
              <a:extLst>
                <a:ext uri="{FF2B5EF4-FFF2-40B4-BE49-F238E27FC236}">
                  <a16:creationId xmlns:a16="http://schemas.microsoft.com/office/drawing/2014/main" id="{009D524C-9F6F-4743-9395-FAFC63C1CABC}"/>
                </a:ext>
              </a:extLst>
            </p:cNvPr>
            <p:cNvSpPr/>
            <p:nvPr/>
          </p:nvSpPr>
          <p:spPr>
            <a:xfrm rot="10800000" flipV="1">
              <a:off x="3118093" y="6028384"/>
              <a:ext cx="1042819" cy="290520"/>
            </a:xfrm>
            <a:prstGeom prst="homePlate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0" rIns="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kumimoji="1" lang="en-US" altLang="ja-JP" sz="1050" b="1" dirty="0">
                  <a:solidFill>
                    <a:schemeClr val="tx1"/>
                  </a:solidFill>
                </a:rPr>
                <a:t>100</a:t>
              </a:r>
              <a:r>
                <a:rPr kumimoji="1" lang="ja-JP" altLang="en-US" sz="1050" b="1" dirty="0">
                  <a:solidFill>
                    <a:schemeClr val="tx1"/>
                  </a:solidFill>
                </a:rPr>
                <a:t>年人生</a:t>
              </a:r>
            </a:p>
          </p:txBody>
        </p:sp>
        <p:sp>
          <p:nvSpPr>
            <p:cNvPr id="87" name="楕円 86">
              <a:extLst>
                <a:ext uri="{FF2B5EF4-FFF2-40B4-BE49-F238E27FC236}">
                  <a16:creationId xmlns:a16="http://schemas.microsoft.com/office/drawing/2014/main" id="{45981F8B-3BD4-41B1-942B-DA2B0F539FE7}"/>
                </a:ext>
              </a:extLst>
            </p:cNvPr>
            <p:cNvSpPr/>
            <p:nvPr/>
          </p:nvSpPr>
          <p:spPr>
            <a:xfrm>
              <a:off x="3222818" y="6149296"/>
              <a:ext cx="48696" cy="48696"/>
            </a:xfrm>
            <a:prstGeom prst="ellipse">
              <a:avLst/>
            </a:prstGeom>
            <a:solidFill>
              <a:schemeClr val="tx2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105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9" name="正方形/長方形 68">
            <a:extLst>
              <a:ext uri="{FF2B5EF4-FFF2-40B4-BE49-F238E27FC236}">
                <a16:creationId xmlns:a16="http://schemas.microsoft.com/office/drawing/2014/main" id="{00F75536-C141-4AD4-8BDD-EC413B4FF514}"/>
              </a:ext>
            </a:extLst>
          </p:cNvPr>
          <p:cNvSpPr/>
          <p:nvPr/>
        </p:nvSpPr>
        <p:spPr>
          <a:xfrm>
            <a:off x="475440" y="2959957"/>
            <a:ext cx="910607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ファッション</a:t>
            </a:r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8B843F1F-0CF9-4CCE-A8E6-A05F6CCA0AE4}"/>
              </a:ext>
            </a:extLst>
          </p:cNvPr>
          <p:cNvSpPr/>
          <p:nvPr/>
        </p:nvSpPr>
        <p:spPr>
          <a:xfrm>
            <a:off x="1899579" y="3279023"/>
            <a:ext cx="795190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家具・家電</a:t>
            </a:r>
          </a:p>
        </p:txBody>
      </p:sp>
      <p:sp>
        <p:nvSpPr>
          <p:cNvPr id="90" name="正方形/長方形 89">
            <a:extLst>
              <a:ext uri="{FF2B5EF4-FFF2-40B4-BE49-F238E27FC236}">
                <a16:creationId xmlns:a16="http://schemas.microsoft.com/office/drawing/2014/main" id="{35FEF3E6-7D27-4639-9E49-2E931EF0253E}"/>
              </a:ext>
            </a:extLst>
          </p:cNvPr>
          <p:cNvSpPr/>
          <p:nvPr/>
        </p:nvSpPr>
        <p:spPr>
          <a:xfrm>
            <a:off x="471628" y="3279023"/>
            <a:ext cx="1256855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デジタルガジェット</a:t>
            </a:r>
          </a:p>
        </p:txBody>
      </p: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91F8FB57-BF82-4C5F-8163-7D5C2E8C9086}"/>
              </a:ext>
            </a:extLst>
          </p:cNvPr>
          <p:cNvSpPr/>
          <p:nvPr/>
        </p:nvSpPr>
        <p:spPr>
          <a:xfrm>
            <a:off x="1556158" y="2959957"/>
            <a:ext cx="564358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コスメ</a:t>
            </a:r>
          </a:p>
        </p:txBody>
      </p:sp>
      <p:sp>
        <p:nvSpPr>
          <p:cNvPr id="93" name="正方形/長方形 92">
            <a:extLst>
              <a:ext uri="{FF2B5EF4-FFF2-40B4-BE49-F238E27FC236}">
                <a16:creationId xmlns:a16="http://schemas.microsoft.com/office/drawing/2014/main" id="{A8744550-F223-4922-AC1E-87BADE8A519A}"/>
              </a:ext>
            </a:extLst>
          </p:cNvPr>
          <p:cNvSpPr/>
          <p:nvPr/>
        </p:nvSpPr>
        <p:spPr>
          <a:xfrm>
            <a:off x="3843494" y="2959957"/>
            <a:ext cx="564358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英会話</a:t>
            </a: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F8FC1E2B-0D59-477F-9530-2E822FAE4007}"/>
              </a:ext>
            </a:extLst>
          </p:cNvPr>
          <p:cNvSpPr/>
          <p:nvPr/>
        </p:nvSpPr>
        <p:spPr>
          <a:xfrm>
            <a:off x="5850180" y="2959957"/>
            <a:ext cx="679774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資格試験</a:t>
            </a:r>
          </a:p>
        </p:txBody>
      </p:sp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6D0B0C7B-05F2-467F-B362-ADDB185390F9}"/>
              </a:ext>
            </a:extLst>
          </p:cNvPr>
          <p:cNvSpPr/>
          <p:nvPr/>
        </p:nvSpPr>
        <p:spPr>
          <a:xfrm>
            <a:off x="4560809" y="2959957"/>
            <a:ext cx="1141439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ビジネススクール</a:t>
            </a:r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43B3003B-C5F3-4426-BA23-C3F3982FE051}"/>
              </a:ext>
            </a:extLst>
          </p:cNvPr>
          <p:cNvSpPr/>
          <p:nvPr/>
        </p:nvSpPr>
        <p:spPr>
          <a:xfrm>
            <a:off x="3250643" y="5353862"/>
            <a:ext cx="333526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株</a:t>
            </a: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D9F323C2-44C3-4C24-98B4-E8D86111E2AA}"/>
              </a:ext>
            </a:extLst>
          </p:cNvPr>
          <p:cNvSpPr/>
          <p:nvPr/>
        </p:nvSpPr>
        <p:spPr>
          <a:xfrm>
            <a:off x="4370848" y="5353862"/>
            <a:ext cx="354365" cy="254997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900" b="1" dirty="0">
                <a:solidFill>
                  <a:schemeClr val="bg1"/>
                </a:solidFill>
              </a:rPr>
              <a:t>FX</a:t>
            </a:r>
            <a:endParaRPr kumimoji="1" lang="ja-JP" altLang="en-US" sz="900" b="1" dirty="0">
              <a:solidFill>
                <a:schemeClr val="bg1"/>
              </a:solidFill>
            </a:endParaRPr>
          </a:p>
        </p:txBody>
      </p:sp>
      <p:sp>
        <p:nvSpPr>
          <p:cNvPr id="105" name="正方形/長方形 104">
            <a:extLst>
              <a:ext uri="{FF2B5EF4-FFF2-40B4-BE49-F238E27FC236}">
                <a16:creationId xmlns:a16="http://schemas.microsoft.com/office/drawing/2014/main" id="{D5921CEF-A68A-44E5-A073-EB68FAC24446}"/>
              </a:ext>
            </a:extLst>
          </p:cNvPr>
          <p:cNvSpPr/>
          <p:nvPr/>
        </p:nvSpPr>
        <p:spPr>
          <a:xfrm>
            <a:off x="4886188" y="5353862"/>
            <a:ext cx="679774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仮想通貨</a:t>
            </a:r>
          </a:p>
        </p:txBody>
      </p:sp>
      <p:sp>
        <p:nvSpPr>
          <p:cNvPr id="106" name="正方形/長方形 105">
            <a:extLst>
              <a:ext uri="{FF2B5EF4-FFF2-40B4-BE49-F238E27FC236}">
                <a16:creationId xmlns:a16="http://schemas.microsoft.com/office/drawing/2014/main" id="{4F8C9DFC-6862-47BB-BE96-89D23F6152B4}"/>
              </a:ext>
            </a:extLst>
          </p:cNvPr>
          <p:cNvSpPr/>
          <p:nvPr/>
        </p:nvSpPr>
        <p:spPr>
          <a:xfrm>
            <a:off x="6559316" y="5672928"/>
            <a:ext cx="1487688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マンション・住宅ローン</a:t>
            </a:r>
          </a:p>
        </p:txBody>
      </p:sp>
      <p:sp>
        <p:nvSpPr>
          <p:cNvPr id="107" name="正方形/長方形 106">
            <a:extLst>
              <a:ext uri="{FF2B5EF4-FFF2-40B4-BE49-F238E27FC236}">
                <a16:creationId xmlns:a16="http://schemas.microsoft.com/office/drawing/2014/main" id="{965E9870-3584-40F0-8900-49CE5DCCC0F4}"/>
              </a:ext>
            </a:extLst>
          </p:cNvPr>
          <p:cNvSpPr/>
          <p:nvPr/>
        </p:nvSpPr>
        <p:spPr>
          <a:xfrm>
            <a:off x="7525187" y="5353862"/>
            <a:ext cx="448942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保険</a:t>
            </a:r>
          </a:p>
        </p:txBody>
      </p:sp>
      <p:sp>
        <p:nvSpPr>
          <p:cNvPr id="108" name="正方形/長方形 107">
            <a:extLst>
              <a:ext uri="{FF2B5EF4-FFF2-40B4-BE49-F238E27FC236}">
                <a16:creationId xmlns:a16="http://schemas.microsoft.com/office/drawing/2014/main" id="{262F047A-9AD2-4D1D-8EB4-960B9BA429CF}"/>
              </a:ext>
            </a:extLst>
          </p:cNvPr>
          <p:cNvSpPr/>
          <p:nvPr/>
        </p:nvSpPr>
        <p:spPr>
          <a:xfrm>
            <a:off x="6564970" y="5353862"/>
            <a:ext cx="795190" cy="259421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900" b="1" dirty="0">
                <a:solidFill>
                  <a:schemeClr val="bg1"/>
                </a:solidFill>
              </a:rPr>
              <a:t>ブライダル</a:t>
            </a: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39FE5769-2326-42B4-A8B2-61046CB73BC3}"/>
              </a:ext>
            </a:extLst>
          </p:cNvPr>
          <p:cNvSpPr/>
          <p:nvPr/>
        </p:nvSpPr>
        <p:spPr>
          <a:xfrm>
            <a:off x="3745144" y="5353862"/>
            <a:ext cx="460163" cy="254997"/>
          </a:xfrm>
          <a:prstGeom prst="rect">
            <a:avLst/>
          </a:prstGeom>
          <a:solidFill>
            <a:schemeClr val="tx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72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900" b="1" dirty="0">
                <a:solidFill>
                  <a:schemeClr val="bg1"/>
                </a:solidFill>
              </a:rPr>
              <a:t>NISA</a:t>
            </a:r>
            <a:endParaRPr kumimoji="1" lang="ja-JP" altLang="en-US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30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92972DC-AA38-480A-B03B-535306A5067A}"/>
              </a:ext>
            </a:extLst>
          </p:cNvPr>
          <p:cNvSpPr/>
          <p:nvPr/>
        </p:nvSpPr>
        <p:spPr>
          <a:xfrm>
            <a:off x="298842" y="836712"/>
            <a:ext cx="2327017" cy="5513552"/>
          </a:xfrm>
          <a:prstGeom prst="rect">
            <a:avLst/>
          </a:prstGeom>
          <a:solidFill>
            <a:schemeClr val="tx2">
              <a:alpha val="7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1400" b="1" spc="300" dirty="0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5D77042-DB45-48D1-9137-2F617896DFBA}"/>
              </a:ext>
            </a:extLst>
          </p:cNvPr>
          <p:cNvSpPr/>
          <p:nvPr/>
        </p:nvSpPr>
        <p:spPr>
          <a:xfrm>
            <a:off x="2625761" y="836712"/>
            <a:ext cx="2327017" cy="5513552"/>
          </a:xfrm>
          <a:prstGeom prst="rect">
            <a:avLst/>
          </a:prstGeom>
          <a:solidFill>
            <a:schemeClr val="tx2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en-US" altLang="ja-JP" sz="1400" b="1" spc="300" dirty="0">
              <a:solidFill>
                <a:schemeClr val="tx1"/>
              </a:solidFill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F37ABBB-3487-4F07-8A46-8BAD11A2FCFE}"/>
              </a:ext>
            </a:extLst>
          </p:cNvPr>
          <p:cNvSpPr/>
          <p:nvPr/>
        </p:nvSpPr>
        <p:spPr>
          <a:xfrm>
            <a:off x="4950172" y="836712"/>
            <a:ext cx="2327017" cy="5513552"/>
          </a:xfrm>
          <a:prstGeom prst="rect">
            <a:avLst/>
          </a:prstGeom>
          <a:solidFill>
            <a:schemeClr val="tx2">
              <a:alpha val="7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en-US" altLang="ja-JP" sz="1400" b="1" spc="300" dirty="0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7D4CD0B-89A1-4435-8D7F-B5D3EC05EE71}"/>
              </a:ext>
            </a:extLst>
          </p:cNvPr>
          <p:cNvSpPr/>
          <p:nvPr/>
        </p:nvSpPr>
        <p:spPr>
          <a:xfrm>
            <a:off x="7277091" y="836712"/>
            <a:ext cx="2327017" cy="5513552"/>
          </a:xfrm>
          <a:prstGeom prst="rect">
            <a:avLst/>
          </a:prstGeom>
          <a:solidFill>
            <a:schemeClr val="tx2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en-US" altLang="ja-JP" sz="1400" b="1" spc="300" dirty="0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D21A885-729C-4019-B154-B84D2EFA7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日経</a:t>
            </a:r>
            <a:r>
              <a:rPr lang="en-US" altLang="ja-JP" dirty="0"/>
              <a:t>doors】</a:t>
            </a:r>
            <a:r>
              <a:rPr lang="ja-JP" altLang="en-US" dirty="0"/>
              <a:t>①</a:t>
            </a:r>
            <a:r>
              <a:rPr lang="en-US" altLang="ja-JP" dirty="0"/>
              <a:t>4</a:t>
            </a:r>
            <a:r>
              <a:rPr lang="ja-JP" altLang="en-US" dirty="0" err="1"/>
              <a:t>つの</a:t>
            </a:r>
            <a:r>
              <a:rPr lang="ja-JP" altLang="en-US" dirty="0"/>
              <a:t>関心事をクローズアップ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C9DBAD7-5E7F-4658-B5FE-5C6DB3CF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lang="ja-JP" altLang="en-US" smtClean="0"/>
              <a:pPr/>
              <a:t>5</a:t>
            </a:fld>
            <a:endParaRPr lang="ja-JP" altLang="en-US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D49A638-C749-4083-9098-26D80A8B6DEF}"/>
              </a:ext>
            </a:extLst>
          </p:cNvPr>
          <p:cNvGrpSpPr/>
          <p:nvPr/>
        </p:nvGrpSpPr>
        <p:grpSpPr>
          <a:xfrm>
            <a:off x="5717636" y="1124744"/>
            <a:ext cx="792088" cy="792088"/>
            <a:chOff x="5717636" y="1124744"/>
            <a:chExt cx="792088" cy="792088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FF9AF768-8227-4C23-8056-241FBD715B22}"/>
                </a:ext>
              </a:extLst>
            </p:cNvPr>
            <p:cNvSpPr/>
            <p:nvPr/>
          </p:nvSpPr>
          <p:spPr>
            <a:xfrm>
              <a:off x="5717636" y="1124744"/>
              <a:ext cx="792088" cy="792088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900" b="1" dirty="0">
                <a:solidFill>
                  <a:schemeClr val="tx1"/>
                </a:solidFill>
              </a:endParaRPr>
            </a:p>
          </p:txBody>
        </p:sp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9B1C293A-95DB-4ACE-9623-880BE6C22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821" y="1331039"/>
              <a:ext cx="439718" cy="439718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4D6B1A4-37D4-4AB9-87E7-1C883204F549}"/>
              </a:ext>
            </a:extLst>
          </p:cNvPr>
          <p:cNvGrpSpPr/>
          <p:nvPr/>
        </p:nvGrpSpPr>
        <p:grpSpPr>
          <a:xfrm>
            <a:off x="8044555" y="1124744"/>
            <a:ext cx="792088" cy="792088"/>
            <a:chOff x="8044555" y="1124744"/>
            <a:chExt cx="792088" cy="792088"/>
          </a:xfrm>
        </p:grpSpPr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11921B84-49B0-4026-8E52-3D2F9BBB16ED}"/>
                </a:ext>
              </a:extLst>
            </p:cNvPr>
            <p:cNvSpPr/>
            <p:nvPr/>
          </p:nvSpPr>
          <p:spPr>
            <a:xfrm>
              <a:off x="8044555" y="1124744"/>
              <a:ext cx="792088" cy="792088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900" b="1" dirty="0">
                <a:solidFill>
                  <a:schemeClr val="tx1"/>
                </a:solidFill>
              </a:endParaRPr>
            </a:p>
          </p:txBody>
        </p:sp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F0C9EDB-5CB9-451C-81B2-188E981B1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0740" y="1300929"/>
              <a:ext cx="439718" cy="439718"/>
            </a:xfrm>
            <a:prstGeom prst="rect">
              <a:avLst/>
            </a:prstGeom>
          </p:spPr>
        </p:pic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2EB7BCAF-F131-46B6-9C19-4ADEA779D6EE}"/>
              </a:ext>
            </a:extLst>
          </p:cNvPr>
          <p:cNvGrpSpPr/>
          <p:nvPr/>
        </p:nvGrpSpPr>
        <p:grpSpPr>
          <a:xfrm>
            <a:off x="1066306" y="1124744"/>
            <a:ext cx="792088" cy="792088"/>
            <a:chOff x="1066306" y="1124744"/>
            <a:chExt cx="792088" cy="792088"/>
          </a:xfrm>
        </p:grpSpPr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33AB1158-49BB-471D-884A-6D1FD4C52040}"/>
                </a:ext>
              </a:extLst>
            </p:cNvPr>
            <p:cNvSpPr/>
            <p:nvPr/>
          </p:nvSpPr>
          <p:spPr>
            <a:xfrm>
              <a:off x="1066306" y="1124744"/>
              <a:ext cx="792088" cy="792088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900" b="1" dirty="0">
                <a:solidFill>
                  <a:schemeClr val="tx1"/>
                </a:solidFill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77BF2EAC-6B00-4292-A0B1-04A9537CF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2491" y="1300929"/>
              <a:ext cx="439718" cy="439718"/>
            </a:xfrm>
            <a:prstGeom prst="rect">
              <a:avLst/>
            </a:prstGeom>
          </p:spPr>
        </p:pic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2278EDD-232D-43C8-B560-C1B65CB86A4F}"/>
              </a:ext>
            </a:extLst>
          </p:cNvPr>
          <p:cNvGrpSpPr/>
          <p:nvPr/>
        </p:nvGrpSpPr>
        <p:grpSpPr>
          <a:xfrm>
            <a:off x="3393225" y="1124744"/>
            <a:ext cx="792088" cy="792088"/>
            <a:chOff x="3393225" y="1124744"/>
            <a:chExt cx="792088" cy="792088"/>
          </a:xfrm>
        </p:grpSpPr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14C8F3E7-5F7D-486F-8617-9E2A48411DC8}"/>
                </a:ext>
              </a:extLst>
            </p:cNvPr>
            <p:cNvSpPr/>
            <p:nvPr/>
          </p:nvSpPr>
          <p:spPr>
            <a:xfrm>
              <a:off x="3393225" y="1124744"/>
              <a:ext cx="792088" cy="792088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</a:pPr>
              <a:endParaRPr kumimoji="1" lang="ja-JP" altLang="en-US" sz="900" b="1" dirty="0">
                <a:solidFill>
                  <a:schemeClr val="tx1"/>
                </a:solidFill>
              </a:endParaRPr>
            </a:p>
          </p:txBody>
        </p:sp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FF0E091A-FDCA-4ED9-96B9-3424525E8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410" y="1300929"/>
              <a:ext cx="439718" cy="439718"/>
            </a:xfrm>
            <a:prstGeom prst="rect">
              <a:avLst/>
            </a:prstGeom>
          </p:spPr>
        </p:pic>
      </p:grp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9A3E3C4-2B41-4D67-8FEA-1FAC670A6885}"/>
              </a:ext>
            </a:extLst>
          </p:cNvPr>
          <p:cNvSpPr/>
          <p:nvPr/>
        </p:nvSpPr>
        <p:spPr>
          <a:xfrm>
            <a:off x="487725" y="2058789"/>
            <a:ext cx="1949252" cy="10705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自分に合う</a:t>
            </a:r>
            <a:endParaRPr kumimoji="1" lang="en-US" altLang="ja-JP" sz="1600" b="1" spc="300" dirty="0">
              <a:solidFill>
                <a:schemeClr val="bg1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就職・転職・複業</a:t>
            </a:r>
            <a:endParaRPr kumimoji="1" lang="en-US" altLang="ja-JP" sz="1600" b="1" spc="300" dirty="0">
              <a:solidFill>
                <a:schemeClr val="bg1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ノウハウ</a:t>
            </a:r>
            <a:endParaRPr kumimoji="1" lang="ja-JP" altLang="en-US" sz="1400" b="1" spc="300" dirty="0">
              <a:solidFill>
                <a:schemeClr val="bg1"/>
              </a:solidFill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10A1309-9DCF-4FF8-AAAB-984E67E1380E}"/>
              </a:ext>
            </a:extLst>
          </p:cNvPr>
          <p:cNvSpPr/>
          <p:nvPr/>
        </p:nvSpPr>
        <p:spPr>
          <a:xfrm>
            <a:off x="692915" y="3460358"/>
            <a:ext cx="153888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ja-JP" altLang="en-US" sz="1200" b="1" u="sng" spc="300" dirty="0">
                <a:solidFill>
                  <a:schemeClr val="bg1"/>
                </a:solidFill>
              </a:rPr>
              <a:t>後悔しない働き方</a:t>
            </a:r>
            <a:endParaRPr lang="ja-JP" altLang="en-US" sz="1200" u="sng" spc="300" dirty="0">
              <a:solidFill>
                <a:schemeClr val="bg1"/>
              </a:solidFill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A40A6EEA-53CC-462A-ACCA-6FCCF2DB1F41}"/>
              </a:ext>
            </a:extLst>
          </p:cNvPr>
          <p:cNvSpPr/>
          <p:nvPr/>
        </p:nvSpPr>
        <p:spPr>
          <a:xfrm>
            <a:off x="552482" y="3933056"/>
            <a:ext cx="1819736" cy="2088232"/>
          </a:xfrm>
          <a:prstGeom prst="roundRect">
            <a:avLst>
              <a:gd name="adj" fmla="val 9940"/>
            </a:avLst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kumimoji="1" lang="en-US" altLang="ja-JP" sz="1400" b="1" i="1" dirty="0">
                <a:solidFill>
                  <a:schemeClr val="tx1"/>
                </a:solidFill>
              </a:rPr>
              <a:t>Keywords</a:t>
            </a:r>
            <a:br>
              <a:rPr kumimoji="1" lang="en-US" altLang="ja-JP" sz="1400" b="1" i="1" spc="300" dirty="0">
                <a:solidFill>
                  <a:schemeClr val="tx1"/>
                </a:solidFill>
              </a:rPr>
            </a:br>
            <a:endParaRPr kumimoji="1" lang="en-US" altLang="zh-TW" sz="900" b="1" spc="3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300" dirty="0">
                <a:solidFill>
                  <a:schemeClr val="tx1"/>
                </a:solidFill>
              </a:rPr>
              <a:t>就活・転職</a:t>
            </a:r>
            <a:endParaRPr kumimoji="1" lang="en-US" altLang="ja-JP" sz="1400" b="1" spc="3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-150" dirty="0">
                <a:solidFill>
                  <a:schemeClr val="tx1"/>
                </a:solidFill>
              </a:rPr>
              <a:t>パラレルキャリア</a:t>
            </a:r>
            <a:endParaRPr kumimoji="1" lang="en-US" altLang="ja-JP" sz="1400" b="1" spc="-15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-150" dirty="0">
                <a:solidFill>
                  <a:schemeClr val="tx1"/>
                </a:solidFill>
              </a:rPr>
              <a:t>フリーランス</a:t>
            </a:r>
            <a:r>
              <a:rPr kumimoji="1" lang="ja-JP" altLang="en-US" sz="1400" b="1" spc="300" dirty="0">
                <a:solidFill>
                  <a:schemeClr val="tx1"/>
                </a:solidFill>
              </a:rPr>
              <a:t>・起業</a:t>
            </a:r>
            <a:endParaRPr kumimoji="1" lang="en-US" altLang="ja-JP" sz="1400" b="1" spc="3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endParaRPr kumimoji="1" lang="zh-TW" altLang="en-US" sz="1000" b="1" spc="300" dirty="0">
              <a:solidFill>
                <a:schemeClr val="tx1"/>
              </a:solidFill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3F88889-602B-40F6-9C0B-A85823A6E22B}"/>
              </a:ext>
            </a:extLst>
          </p:cNvPr>
          <p:cNvSpPr/>
          <p:nvPr/>
        </p:nvSpPr>
        <p:spPr>
          <a:xfrm>
            <a:off x="3301956" y="2058789"/>
            <a:ext cx="974626" cy="10705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自分磨き</a:t>
            </a:r>
            <a:endParaRPr kumimoji="1" lang="en-US" altLang="ja-JP" sz="1600" b="1" spc="3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＆学びの</a:t>
            </a:r>
            <a:endParaRPr kumimoji="1" lang="en-US" altLang="ja-JP" sz="1600" b="1" spc="3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指南書</a:t>
            </a:r>
            <a:endParaRPr kumimoji="1" lang="en-US" altLang="ja-JP" sz="1600" b="1" spc="300" dirty="0">
              <a:solidFill>
                <a:schemeClr val="bg1"/>
              </a:solidFill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6A110E45-90FC-4C62-A1D1-E75E2A27E083}"/>
              </a:ext>
            </a:extLst>
          </p:cNvPr>
          <p:cNvSpPr/>
          <p:nvPr/>
        </p:nvSpPr>
        <p:spPr>
          <a:xfrm>
            <a:off x="5382710" y="2058789"/>
            <a:ext cx="1461940" cy="10705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正しい</a:t>
            </a:r>
            <a:endParaRPr kumimoji="1" lang="en-US" altLang="ja-JP" sz="1600" b="1" spc="3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パートナーの</a:t>
            </a:r>
            <a:endParaRPr kumimoji="1" lang="en-US" altLang="ja-JP" sz="1600" b="1" spc="3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選び方</a:t>
            </a:r>
            <a:endParaRPr kumimoji="1" lang="en-US" altLang="ja-JP" sz="1600" b="1" spc="300" dirty="0">
              <a:solidFill>
                <a:schemeClr val="bg1"/>
              </a:solidFill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48671D21-0E68-4FC5-B35A-EB33394E9FDF}"/>
              </a:ext>
            </a:extLst>
          </p:cNvPr>
          <p:cNvSpPr/>
          <p:nvPr/>
        </p:nvSpPr>
        <p:spPr>
          <a:xfrm>
            <a:off x="7587802" y="2058789"/>
            <a:ext cx="1705595" cy="107054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身近な</a:t>
            </a:r>
            <a:endParaRPr kumimoji="1" lang="en-US" altLang="ja-JP" sz="1600" b="1" spc="3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ロールモデルの</a:t>
            </a:r>
            <a:endParaRPr kumimoji="1" lang="en-US" altLang="ja-JP" sz="1600" b="1" spc="3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インタビュー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3050AA4E-13DD-4CAA-A674-09959F880FD9}"/>
              </a:ext>
            </a:extLst>
          </p:cNvPr>
          <p:cNvSpPr/>
          <p:nvPr/>
        </p:nvSpPr>
        <p:spPr>
          <a:xfrm>
            <a:off x="2955713" y="3460358"/>
            <a:ext cx="166712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en-US" altLang="ja-JP" sz="1200" b="1" u="sng" spc="300" dirty="0">
                <a:solidFill>
                  <a:schemeClr val="bg1"/>
                </a:solidFill>
              </a:rPr>
              <a:t>2</a:t>
            </a:r>
            <a:r>
              <a:rPr kumimoji="1" lang="ja-JP" altLang="en-US" sz="1200" b="1" u="sng" spc="300" dirty="0">
                <a:solidFill>
                  <a:schemeClr val="bg1"/>
                </a:solidFill>
              </a:rPr>
              <a:t>枚目の名刺は何？</a:t>
            </a:r>
            <a:endParaRPr lang="ja-JP" altLang="en-US" sz="1200" u="sng" spc="300" dirty="0">
              <a:solidFill>
                <a:schemeClr val="bg1"/>
              </a:solidFill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C64B7E7E-0C80-4C76-8E26-9A55A1FCCF58}"/>
              </a:ext>
            </a:extLst>
          </p:cNvPr>
          <p:cNvSpPr/>
          <p:nvPr/>
        </p:nvSpPr>
        <p:spPr>
          <a:xfrm>
            <a:off x="5151880" y="3460358"/>
            <a:ext cx="1923605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ja-JP" altLang="en-US" sz="1200" b="1" u="sng" spc="300" dirty="0">
                <a:solidFill>
                  <a:schemeClr val="bg1"/>
                </a:solidFill>
              </a:rPr>
              <a:t>結婚＆出産の道しる</a:t>
            </a:r>
            <a:r>
              <a:rPr kumimoji="1" lang="ja-JP" altLang="en-US" sz="1200" b="1" u="sng" spc="300" dirty="0" err="1">
                <a:solidFill>
                  <a:schemeClr val="bg1"/>
                </a:solidFill>
              </a:rPr>
              <a:t>べ</a:t>
            </a:r>
            <a:endParaRPr lang="ja-JP" altLang="en-US" sz="1200" u="sng" spc="300" dirty="0">
              <a:solidFill>
                <a:schemeClr val="bg1"/>
              </a:solidFill>
            </a:endParaRPr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6E79E58-83F3-473F-9546-BC0D94B5E8EF}"/>
              </a:ext>
            </a:extLst>
          </p:cNvPr>
          <p:cNvSpPr/>
          <p:nvPr/>
        </p:nvSpPr>
        <p:spPr>
          <a:xfrm>
            <a:off x="7574981" y="3460358"/>
            <a:ext cx="1731243" cy="18466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kumimoji="1" lang="ja-JP" altLang="en-US" sz="1200" b="1" u="sng" spc="300" dirty="0">
                <a:solidFill>
                  <a:schemeClr val="bg1"/>
                </a:solidFill>
              </a:rPr>
              <a:t>女性の生き方大図鑑</a:t>
            </a:r>
            <a:endParaRPr lang="ja-JP" altLang="en-US" sz="1200" u="sng" spc="300" dirty="0">
              <a:solidFill>
                <a:schemeClr val="bg1"/>
              </a:solidFill>
            </a:endParaRPr>
          </a:p>
        </p:txBody>
      </p:sp>
      <p:sp>
        <p:nvSpPr>
          <p:cNvPr id="35" name="四角形: 角を丸くする 34">
            <a:extLst>
              <a:ext uri="{FF2B5EF4-FFF2-40B4-BE49-F238E27FC236}">
                <a16:creationId xmlns:a16="http://schemas.microsoft.com/office/drawing/2014/main" id="{58685230-31F0-4B2F-9E2F-E79175DCC68D}"/>
              </a:ext>
            </a:extLst>
          </p:cNvPr>
          <p:cNvSpPr/>
          <p:nvPr/>
        </p:nvSpPr>
        <p:spPr>
          <a:xfrm>
            <a:off x="2879401" y="3933056"/>
            <a:ext cx="1819736" cy="2088232"/>
          </a:xfrm>
          <a:prstGeom prst="roundRect">
            <a:avLst>
              <a:gd name="adj" fmla="val 9940"/>
            </a:avLst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kumimoji="1" lang="en-US" altLang="ja-JP" sz="1400" b="1" i="1" dirty="0">
                <a:solidFill>
                  <a:schemeClr val="tx1"/>
                </a:solidFill>
              </a:rPr>
              <a:t>Keywords</a:t>
            </a:r>
            <a:br>
              <a:rPr kumimoji="1" lang="en-US" altLang="ja-JP" sz="1400" b="1" i="1" spc="300" dirty="0">
                <a:solidFill>
                  <a:schemeClr val="tx1"/>
                </a:solidFill>
              </a:rPr>
            </a:br>
            <a:endParaRPr kumimoji="1" lang="en-US" altLang="zh-TW" sz="900" b="1" spc="3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300" dirty="0">
                <a:solidFill>
                  <a:schemeClr val="tx1"/>
                </a:solidFill>
              </a:rPr>
              <a:t>資格、習い事</a:t>
            </a: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300" dirty="0">
                <a:solidFill>
                  <a:schemeClr val="tx1"/>
                </a:solidFill>
              </a:rPr>
              <a:t>英会話、趣味</a:t>
            </a:r>
            <a:endParaRPr kumimoji="1" lang="en-US" altLang="ja-JP" sz="1400" b="1" spc="3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300" dirty="0">
                <a:solidFill>
                  <a:schemeClr val="tx1"/>
                </a:solidFill>
              </a:rPr>
              <a:t>健康、マネー</a:t>
            </a:r>
          </a:p>
          <a:p>
            <a:pPr algn="ctr">
              <a:lnSpc>
                <a:spcPct val="200000"/>
              </a:lnSpc>
            </a:pPr>
            <a:endParaRPr kumimoji="1" lang="zh-TW" altLang="en-US" sz="1000" b="1" spc="300" dirty="0">
              <a:solidFill>
                <a:schemeClr val="tx1"/>
              </a:solidFill>
            </a:endParaRPr>
          </a:p>
        </p:txBody>
      </p:sp>
      <p:sp>
        <p:nvSpPr>
          <p:cNvPr id="36" name="四角形: 角を丸くする 35">
            <a:extLst>
              <a:ext uri="{FF2B5EF4-FFF2-40B4-BE49-F238E27FC236}">
                <a16:creationId xmlns:a16="http://schemas.microsoft.com/office/drawing/2014/main" id="{6B45D1E2-3CC5-4249-AE93-76B6F4CA767B}"/>
              </a:ext>
            </a:extLst>
          </p:cNvPr>
          <p:cNvSpPr/>
          <p:nvPr/>
        </p:nvSpPr>
        <p:spPr>
          <a:xfrm>
            <a:off x="5203812" y="3933056"/>
            <a:ext cx="1819736" cy="2088232"/>
          </a:xfrm>
          <a:prstGeom prst="roundRect">
            <a:avLst>
              <a:gd name="adj" fmla="val 9940"/>
            </a:avLst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kumimoji="1" lang="en-US" altLang="ja-JP" sz="1400" b="1" i="1" dirty="0">
                <a:solidFill>
                  <a:schemeClr val="tx1"/>
                </a:solidFill>
              </a:rPr>
              <a:t>Keywords</a:t>
            </a:r>
            <a:br>
              <a:rPr kumimoji="1" lang="en-US" altLang="ja-JP" sz="1400" b="1" i="1" spc="300" dirty="0">
                <a:solidFill>
                  <a:schemeClr val="tx1"/>
                </a:solidFill>
              </a:rPr>
            </a:br>
            <a:endParaRPr kumimoji="1" lang="en-US" altLang="zh-TW" sz="900" b="1" spc="3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300" dirty="0">
                <a:solidFill>
                  <a:schemeClr val="tx1"/>
                </a:solidFill>
              </a:rPr>
              <a:t>出会い</a:t>
            </a: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300" dirty="0">
                <a:solidFill>
                  <a:schemeClr val="tx1"/>
                </a:solidFill>
              </a:rPr>
              <a:t>結婚</a:t>
            </a: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300" dirty="0">
                <a:solidFill>
                  <a:schemeClr val="tx1"/>
                </a:solidFill>
              </a:rPr>
              <a:t>出産計画</a:t>
            </a:r>
          </a:p>
        </p:txBody>
      </p:sp>
      <p:sp>
        <p:nvSpPr>
          <p:cNvPr id="37" name="四角形: 角を丸くする 36">
            <a:extLst>
              <a:ext uri="{FF2B5EF4-FFF2-40B4-BE49-F238E27FC236}">
                <a16:creationId xmlns:a16="http://schemas.microsoft.com/office/drawing/2014/main" id="{31B3CE3F-3175-4CFA-BBD6-7862BE56CAAD}"/>
              </a:ext>
            </a:extLst>
          </p:cNvPr>
          <p:cNvSpPr/>
          <p:nvPr/>
        </p:nvSpPr>
        <p:spPr>
          <a:xfrm>
            <a:off x="7530731" y="3933056"/>
            <a:ext cx="1819736" cy="2088232"/>
          </a:xfrm>
          <a:prstGeom prst="roundRect">
            <a:avLst>
              <a:gd name="adj" fmla="val 9940"/>
            </a:avLst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kumimoji="1" lang="en-US" altLang="ja-JP" sz="1400" b="1" i="1" dirty="0">
                <a:solidFill>
                  <a:schemeClr val="tx1"/>
                </a:solidFill>
              </a:rPr>
              <a:t>Keywords</a:t>
            </a:r>
            <a:br>
              <a:rPr kumimoji="1" lang="en-US" altLang="ja-JP" sz="1400" b="1" i="1" spc="300" dirty="0">
                <a:solidFill>
                  <a:schemeClr val="tx1"/>
                </a:solidFill>
              </a:rPr>
            </a:br>
            <a:endParaRPr kumimoji="1" lang="en-US" altLang="zh-TW" sz="900" b="1" spc="3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300" dirty="0">
                <a:solidFill>
                  <a:schemeClr val="tx1"/>
                </a:solidFill>
              </a:rPr>
              <a:t>経験談　</a:t>
            </a:r>
            <a:endParaRPr kumimoji="1" lang="en-US" altLang="ja-JP" sz="1400" b="1" spc="3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300" dirty="0">
                <a:solidFill>
                  <a:schemeClr val="tx1"/>
                </a:solidFill>
              </a:rPr>
              <a:t>失敗談</a:t>
            </a:r>
            <a:endParaRPr kumimoji="1" lang="en-US" altLang="ja-JP" sz="1400" b="1" spc="300" dirty="0">
              <a:solidFill>
                <a:schemeClr val="tx1"/>
              </a:solidFill>
            </a:endParaRPr>
          </a:p>
          <a:p>
            <a:pPr algn="ctr">
              <a:lnSpc>
                <a:spcPct val="200000"/>
              </a:lnSpc>
            </a:pPr>
            <a:r>
              <a:rPr kumimoji="1" lang="ja-JP" altLang="en-US" sz="1400" b="1" spc="300" dirty="0">
                <a:solidFill>
                  <a:schemeClr val="tx1"/>
                </a:solidFill>
              </a:rPr>
              <a:t>多彩な生き方</a:t>
            </a:r>
            <a:endParaRPr kumimoji="1" lang="en-US" altLang="ja-JP" sz="1400" b="1" spc="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413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AF5614-52CA-4822-BD56-5D4DAA4A4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日経</a:t>
            </a:r>
            <a:r>
              <a:rPr lang="en-US" altLang="ja-JP" dirty="0"/>
              <a:t>doors】</a:t>
            </a:r>
            <a:r>
              <a:rPr lang="ja-JP" altLang="en-US" dirty="0"/>
              <a:t>②年齢ごとの悩み＆決断に寄り添う記事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235EE93-D53E-42B8-AED5-CCA368A6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  <p:grpSp>
        <p:nvGrpSpPr>
          <p:cNvPr id="128" name="グループ化 127">
            <a:extLst>
              <a:ext uri="{FF2B5EF4-FFF2-40B4-BE49-F238E27FC236}">
                <a16:creationId xmlns:a16="http://schemas.microsoft.com/office/drawing/2014/main" id="{42314ADC-AF3D-4BA5-AC93-7CE05F86AF23}"/>
              </a:ext>
            </a:extLst>
          </p:cNvPr>
          <p:cNvGrpSpPr/>
          <p:nvPr/>
        </p:nvGrpSpPr>
        <p:grpSpPr>
          <a:xfrm>
            <a:off x="300367" y="2657601"/>
            <a:ext cx="9273890" cy="1275456"/>
            <a:chOff x="300367" y="2620111"/>
            <a:chExt cx="9273890" cy="1275456"/>
          </a:xfrm>
          <a:effectLst>
            <a:outerShdw blurRad="127000" algn="ctr" rotWithShape="0">
              <a:prstClr val="black">
                <a:alpha val="20000"/>
              </a:prstClr>
            </a:outerShdw>
          </a:effectLst>
        </p:grpSpPr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A8E9994F-114D-444A-BE93-28A800276514}"/>
                </a:ext>
              </a:extLst>
            </p:cNvPr>
            <p:cNvGrpSpPr/>
            <p:nvPr/>
          </p:nvGrpSpPr>
          <p:grpSpPr>
            <a:xfrm>
              <a:off x="300367" y="2620112"/>
              <a:ext cx="2204361" cy="1275455"/>
              <a:chOff x="1523124" y="1878875"/>
              <a:chExt cx="2204362" cy="1275455"/>
            </a:xfrm>
          </p:grpSpPr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D3A1A80C-4DD3-43C2-9BC7-24BA4BF6A995}"/>
                  </a:ext>
                </a:extLst>
              </p:cNvPr>
              <p:cNvSpPr txBox="1"/>
              <p:nvPr/>
            </p:nvSpPr>
            <p:spPr bwMode="auto">
              <a:xfrm>
                <a:off x="1523124" y="1878875"/>
                <a:ext cx="2204362" cy="12754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80000" tIns="540000" rIns="180000" bIns="144000" rtlCol="0"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kumimoji="1" lang="ja-JP" altLang="en-US" sz="1100" dirty="0">
                    <a:latin typeface="+mn-ea"/>
                    <a:cs typeface="メイリオ" pitchFamily="50" charset="-128"/>
                  </a:rPr>
                  <a:t>「私これで内定取りました」</a:t>
                </a:r>
                <a:endParaRPr kumimoji="1" lang="en-US" altLang="ja-JP" sz="1100" dirty="0">
                  <a:latin typeface="+mn-ea"/>
                  <a:cs typeface="メイリオ" pitchFamily="50" charset="-128"/>
                </a:endParaRPr>
              </a:p>
              <a:p>
                <a:r>
                  <a:rPr kumimoji="1" lang="ja-JP" altLang="en-US" sz="1100" dirty="0">
                    <a:latin typeface="+mn-ea"/>
                    <a:cs typeface="メイリオ" pitchFamily="50" charset="-128"/>
                  </a:rPr>
                  <a:t>就活成功女子のリアル</a:t>
                </a:r>
                <a:r>
                  <a:rPr kumimoji="1" lang="en-US" altLang="ja-JP" sz="1100" dirty="0">
                    <a:latin typeface="+mn-ea"/>
                    <a:cs typeface="メイリオ" pitchFamily="50" charset="-128"/>
                  </a:rPr>
                  <a:t>ES</a:t>
                </a:r>
                <a:r>
                  <a:rPr kumimoji="1" lang="ja-JP" altLang="en-US" sz="1100" dirty="0">
                    <a:latin typeface="+mn-ea"/>
                    <a:cs typeface="メイリオ" pitchFamily="50" charset="-128"/>
                  </a:rPr>
                  <a:t>全部見せ</a:t>
                </a:r>
              </a:p>
            </p:txBody>
          </p:sp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69EBD788-59D1-4825-A5FF-B38E539DB54F}"/>
                  </a:ext>
                </a:extLst>
              </p:cNvPr>
              <p:cNvGrpSpPr/>
              <p:nvPr/>
            </p:nvGrpSpPr>
            <p:grpSpPr>
              <a:xfrm>
                <a:off x="1663632" y="2004759"/>
                <a:ext cx="839715" cy="264556"/>
                <a:chOff x="300363" y="3188179"/>
                <a:chExt cx="839715" cy="264556"/>
              </a:xfrm>
            </p:grpSpPr>
            <p:sp>
              <p:nvSpPr>
                <p:cNvPr id="7" name="矢印: 五方向 6">
                  <a:extLst>
                    <a:ext uri="{FF2B5EF4-FFF2-40B4-BE49-F238E27FC236}">
                      <a16:creationId xmlns:a16="http://schemas.microsoft.com/office/drawing/2014/main" id="{460D0717-E788-4C9C-866D-C7CE6B6F7BE9}"/>
                    </a:ext>
                  </a:extLst>
                </p:cNvPr>
                <p:cNvSpPr/>
                <p:nvPr/>
              </p:nvSpPr>
              <p:spPr>
                <a:xfrm rot="10800000" flipV="1">
                  <a:off x="300363" y="3188179"/>
                  <a:ext cx="839715" cy="264556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4000" tIns="0" rIns="0" bIns="3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kumimoji="1" lang="ja-JP" altLang="en-US" sz="1100" b="1" spc="300" dirty="0">
                      <a:solidFill>
                        <a:schemeClr val="tx1"/>
                      </a:solidFill>
                    </a:rPr>
                    <a:t>就活</a:t>
                  </a:r>
                </a:p>
              </p:txBody>
            </p:sp>
            <p:sp>
              <p:nvSpPr>
                <p:cNvPr id="8" name="楕円 7">
                  <a:extLst>
                    <a:ext uri="{FF2B5EF4-FFF2-40B4-BE49-F238E27FC236}">
                      <a16:creationId xmlns:a16="http://schemas.microsoft.com/office/drawing/2014/main" id="{6D18A6FC-D4BB-4ED1-B179-408189BAE923}"/>
                    </a:ext>
                  </a:extLst>
                </p:cNvPr>
                <p:cNvSpPr/>
                <p:nvPr/>
              </p:nvSpPr>
              <p:spPr>
                <a:xfrm>
                  <a:off x="416496" y="3293458"/>
                  <a:ext cx="54000" cy="54000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kumimoji="1" lang="ja-JP" altLang="en-US" sz="1100" b="1" spc="3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0" name="グループ化 69">
              <a:extLst>
                <a:ext uri="{FF2B5EF4-FFF2-40B4-BE49-F238E27FC236}">
                  <a16:creationId xmlns:a16="http://schemas.microsoft.com/office/drawing/2014/main" id="{C5161ADC-4C67-4FEE-BD3A-E3591E11052A}"/>
                </a:ext>
              </a:extLst>
            </p:cNvPr>
            <p:cNvGrpSpPr/>
            <p:nvPr/>
          </p:nvGrpSpPr>
          <p:grpSpPr>
            <a:xfrm>
              <a:off x="5008571" y="2620112"/>
              <a:ext cx="2204361" cy="1275455"/>
              <a:chOff x="1523124" y="1878875"/>
              <a:chExt cx="2204362" cy="1275455"/>
            </a:xfrm>
          </p:grpSpPr>
          <p:sp>
            <p:nvSpPr>
              <p:cNvPr id="71" name="テキスト ボックス 70">
                <a:extLst>
                  <a:ext uri="{FF2B5EF4-FFF2-40B4-BE49-F238E27FC236}">
                    <a16:creationId xmlns:a16="http://schemas.microsoft.com/office/drawing/2014/main" id="{A3B7ED07-AA0D-4ED9-A8DC-D943B6B3731A}"/>
                  </a:ext>
                </a:extLst>
              </p:cNvPr>
              <p:cNvSpPr txBox="1"/>
              <p:nvPr/>
            </p:nvSpPr>
            <p:spPr bwMode="auto">
              <a:xfrm>
                <a:off x="1523124" y="1878875"/>
                <a:ext cx="2204362" cy="12754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80000" tIns="540000" rIns="180000" bIns="144000" rtlCol="0"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kumimoji="1" lang="ja-JP" altLang="en-US" sz="1100" dirty="0">
                    <a:latin typeface="+mn-ea"/>
                    <a:cs typeface="メイリオ" pitchFamily="50" charset="-128"/>
                  </a:rPr>
                  <a:t>エージェント覆面座談会★</a:t>
                </a:r>
                <a:endParaRPr kumimoji="1" lang="en-US" altLang="ja-JP" sz="1100" dirty="0">
                  <a:latin typeface="+mn-ea"/>
                  <a:cs typeface="メイリオ" pitchFamily="50" charset="-128"/>
                </a:endParaRPr>
              </a:p>
              <a:p>
                <a:pPr>
                  <a:spcAft>
                    <a:spcPts val="600"/>
                  </a:spcAft>
                </a:pPr>
                <a:r>
                  <a:rPr kumimoji="1" lang="ja-JP" altLang="en-US" sz="1100" dirty="0">
                    <a:latin typeface="+mn-ea"/>
                    <a:cs typeface="メイリオ" pitchFamily="50" charset="-128"/>
                  </a:rPr>
                  <a:t>転職で成功する人と失敗する人はここが違う</a:t>
                </a:r>
              </a:p>
            </p:txBody>
          </p:sp>
          <p:grpSp>
            <p:nvGrpSpPr>
              <p:cNvPr id="72" name="グループ化 71">
                <a:extLst>
                  <a:ext uri="{FF2B5EF4-FFF2-40B4-BE49-F238E27FC236}">
                    <a16:creationId xmlns:a16="http://schemas.microsoft.com/office/drawing/2014/main" id="{2FB684AF-512B-4371-9EE1-F05395025DBC}"/>
                  </a:ext>
                </a:extLst>
              </p:cNvPr>
              <p:cNvGrpSpPr/>
              <p:nvPr/>
            </p:nvGrpSpPr>
            <p:grpSpPr>
              <a:xfrm>
                <a:off x="1663632" y="2004759"/>
                <a:ext cx="839715" cy="264556"/>
                <a:chOff x="300363" y="3188179"/>
                <a:chExt cx="839715" cy="264556"/>
              </a:xfrm>
            </p:grpSpPr>
            <p:sp>
              <p:nvSpPr>
                <p:cNvPr id="73" name="矢印: 五方向 72">
                  <a:extLst>
                    <a:ext uri="{FF2B5EF4-FFF2-40B4-BE49-F238E27FC236}">
                      <a16:creationId xmlns:a16="http://schemas.microsoft.com/office/drawing/2014/main" id="{84F6DDAF-FFE4-4BFA-9BF9-54F399C72367}"/>
                    </a:ext>
                  </a:extLst>
                </p:cNvPr>
                <p:cNvSpPr/>
                <p:nvPr/>
              </p:nvSpPr>
              <p:spPr>
                <a:xfrm rot="10800000" flipV="1">
                  <a:off x="300363" y="3188179"/>
                  <a:ext cx="839715" cy="264556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4000" tIns="0" rIns="0" bIns="3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kumimoji="1" lang="ja-JP" altLang="en-US" sz="1100" b="1" spc="300" dirty="0">
                      <a:solidFill>
                        <a:schemeClr val="tx1"/>
                      </a:solidFill>
                    </a:rPr>
                    <a:t>転職</a:t>
                  </a:r>
                </a:p>
              </p:txBody>
            </p:sp>
            <p:sp>
              <p:nvSpPr>
                <p:cNvPr id="74" name="楕円 73">
                  <a:extLst>
                    <a:ext uri="{FF2B5EF4-FFF2-40B4-BE49-F238E27FC236}">
                      <a16:creationId xmlns:a16="http://schemas.microsoft.com/office/drawing/2014/main" id="{F319EBDF-AA6B-4C1E-A14D-2162CDA40E25}"/>
                    </a:ext>
                  </a:extLst>
                </p:cNvPr>
                <p:cNvSpPr/>
                <p:nvPr/>
              </p:nvSpPr>
              <p:spPr>
                <a:xfrm>
                  <a:off x="416496" y="3293458"/>
                  <a:ext cx="54000" cy="54000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kumimoji="1" lang="ja-JP" altLang="en-US" sz="1100" b="1" spc="3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C2E856C9-ADDC-4354-8B96-8B0A3D8B839A}"/>
                </a:ext>
              </a:extLst>
            </p:cNvPr>
            <p:cNvGrpSpPr/>
            <p:nvPr/>
          </p:nvGrpSpPr>
          <p:grpSpPr>
            <a:xfrm>
              <a:off x="2655130" y="2620112"/>
              <a:ext cx="2204361" cy="1275455"/>
              <a:chOff x="1523124" y="1878875"/>
              <a:chExt cx="2204362" cy="1275455"/>
            </a:xfrm>
          </p:grpSpPr>
          <p:sp>
            <p:nvSpPr>
              <p:cNvPr id="76" name="テキスト ボックス 75">
                <a:extLst>
                  <a:ext uri="{FF2B5EF4-FFF2-40B4-BE49-F238E27FC236}">
                    <a16:creationId xmlns:a16="http://schemas.microsoft.com/office/drawing/2014/main" id="{820DABF9-4677-4521-AC8E-1024C212957F}"/>
                  </a:ext>
                </a:extLst>
              </p:cNvPr>
              <p:cNvSpPr txBox="1"/>
              <p:nvPr/>
            </p:nvSpPr>
            <p:spPr bwMode="auto">
              <a:xfrm>
                <a:off x="1523124" y="1878875"/>
                <a:ext cx="2204362" cy="12754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80000" tIns="540000" rIns="180000" bIns="144000" rtlCol="0"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ja-JP" altLang="en-US" sz="1100" dirty="0">
                    <a:latin typeface="+mn-ea"/>
                  </a:rPr>
                  <a:t>最短で英語をインストールするには！？ 英会話塾の実力格付けランキング</a:t>
                </a:r>
                <a:endParaRPr kumimoji="1" lang="ja-JP" altLang="en-US" sz="1100" dirty="0">
                  <a:latin typeface="+mn-ea"/>
                  <a:cs typeface="メイリオ" pitchFamily="50" charset="-128"/>
                </a:endParaRPr>
              </a:p>
            </p:txBody>
          </p:sp>
          <p:grpSp>
            <p:nvGrpSpPr>
              <p:cNvPr id="77" name="グループ化 76">
                <a:extLst>
                  <a:ext uri="{FF2B5EF4-FFF2-40B4-BE49-F238E27FC236}">
                    <a16:creationId xmlns:a16="http://schemas.microsoft.com/office/drawing/2014/main" id="{5A8786FA-36D0-44B3-865C-5262418526C9}"/>
                  </a:ext>
                </a:extLst>
              </p:cNvPr>
              <p:cNvGrpSpPr/>
              <p:nvPr/>
            </p:nvGrpSpPr>
            <p:grpSpPr>
              <a:xfrm>
                <a:off x="1663632" y="2004759"/>
                <a:ext cx="839715" cy="264556"/>
                <a:chOff x="300363" y="3188179"/>
                <a:chExt cx="839715" cy="264556"/>
              </a:xfrm>
            </p:grpSpPr>
            <p:sp>
              <p:nvSpPr>
                <p:cNvPr id="78" name="矢印: 五方向 77">
                  <a:extLst>
                    <a:ext uri="{FF2B5EF4-FFF2-40B4-BE49-F238E27FC236}">
                      <a16:creationId xmlns:a16="http://schemas.microsoft.com/office/drawing/2014/main" id="{87C11230-C5A8-4176-B53E-11A1EC1BF0C0}"/>
                    </a:ext>
                  </a:extLst>
                </p:cNvPr>
                <p:cNvSpPr/>
                <p:nvPr/>
              </p:nvSpPr>
              <p:spPr>
                <a:xfrm rot="10800000" flipV="1">
                  <a:off x="300363" y="3188179"/>
                  <a:ext cx="839715" cy="264556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4000" tIns="0" rIns="0" bIns="3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kumimoji="1" lang="ja-JP" altLang="en-US" sz="1100" b="1" spc="300" dirty="0">
                      <a:solidFill>
                        <a:schemeClr val="tx1"/>
                      </a:solidFill>
                    </a:rPr>
                    <a:t>学び</a:t>
                  </a:r>
                </a:p>
              </p:txBody>
            </p:sp>
            <p:sp>
              <p:nvSpPr>
                <p:cNvPr id="79" name="楕円 78">
                  <a:extLst>
                    <a:ext uri="{FF2B5EF4-FFF2-40B4-BE49-F238E27FC236}">
                      <a16:creationId xmlns:a16="http://schemas.microsoft.com/office/drawing/2014/main" id="{B9892579-7FB2-4B07-8578-955A63D967C4}"/>
                    </a:ext>
                  </a:extLst>
                </p:cNvPr>
                <p:cNvSpPr/>
                <p:nvPr/>
              </p:nvSpPr>
              <p:spPr>
                <a:xfrm>
                  <a:off x="416496" y="3293458"/>
                  <a:ext cx="54000" cy="54000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kumimoji="1" lang="ja-JP" altLang="en-US" sz="1100" b="1" spc="3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080BCA9A-196B-4181-86FC-208F99757BA9}"/>
                </a:ext>
              </a:extLst>
            </p:cNvPr>
            <p:cNvGrpSpPr/>
            <p:nvPr/>
          </p:nvGrpSpPr>
          <p:grpSpPr>
            <a:xfrm>
              <a:off x="7369896" y="2620111"/>
              <a:ext cx="2204361" cy="1275455"/>
              <a:chOff x="1523124" y="1878875"/>
              <a:chExt cx="2204362" cy="1275455"/>
            </a:xfrm>
          </p:grpSpPr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42ADC6CF-1478-4972-9E65-8CE8D82CD980}"/>
                  </a:ext>
                </a:extLst>
              </p:cNvPr>
              <p:cNvSpPr txBox="1"/>
              <p:nvPr/>
            </p:nvSpPr>
            <p:spPr bwMode="auto">
              <a:xfrm>
                <a:off x="1523124" y="1878875"/>
                <a:ext cx="2204362" cy="12754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80000" tIns="540000" rIns="180000" bIns="144000" rtlCol="0"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ja-JP" altLang="en-US" sz="1100" dirty="0">
                    <a:latin typeface="+mn-ea"/>
                  </a:rPr>
                  <a:t>「好きを仕事に」匿名希望の</a:t>
                </a:r>
                <a:r>
                  <a:rPr lang="en-US" altLang="ja-JP" sz="1100" dirty="0">
                    <a:latin typeface="+mn-ea"/>
                  </a:rPr>
                  <a:t>20</a:t>
                </a:r>
                <a:r>
                  <a:rPr lang="ja-JP" altLang="en-US" sz="1100" dirty="0">
                    <a:latin typeface="+mn-ea"/>
                  </a:rPr>
                  <a:t>代社長に直撃！</a:t>
                </a:r>
                <a:endParaRPr lang="en-US" altLang="ja-JP" sz="1100" dirty="0">
                  <a:latin typeface="+mn-ea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1100" dirty="0">
                    <a:latin typeface="+mn-ea"/>
                  </a:rPr>
                  <a:t>起業</a:t>
                </a:r>
                <a:r>
                  <a:rPr lang="en-US" altLang="ja-JP" sz="1100" dirty="0">
                    <a:latin typeface="+mn-ea"/>
                  </a:rPr>
                  <a:t>5</a:t>
                </a:r>
                <a:r>
                  <a:rPr lang="ja-JP" altLang="en-US" sz="1100" dirty="0">
                    <a:latin typeface="+mn-ea"/>
                  </a:rPr>
                  <a:t>年目の栄光と挫折</a:t>
                </a:r>
                <a:endParaRPr kumimoji="1" lang="ja-JP" altLang="en-US" sz="1100" dirty="0">
                  <a:latin typeface="+mn-ea"/>
                  <a:cs typeface="メイリオ" pitchFamily="50" charset="-128"/>
                </a:endParaRPr>
              </a:p>
            </p:txBody>
          </p:sp>
          <p:grpSp>
            <p:nvGrpSpPr>
              <p:cNvPr id="82" name="グループ化 81">
                <a:extLst>
                  <a:ext uri="{FF2B5EF4-FFF2-40B4-BE49-F238E27FC236}">
                    <a16:creationId xmlns:a16="http://schemas.microsoft.com/office/drawing/2014/main" id="{768B9341-AF31-48FE-A8AC-72F2A998982F}"/>
                  </a:ext>
                </a:extLst>
              </p:cNvPr>
              <p:cNvGrpSpPr/>
              <p:nvPr/>
            </p:nvGrpSpPr>
            <p:grpSpPr>
              <a:xfrm>
                <a:off x="1663632" y="2004759"/>
                <a:ext cx="839715" cy="264556"/>
                <a:chOff x="300363" y="3188179"/>
                <a:chExt cx="839715" cy="264556"/>
              </a:xfrm>
            </p:grpSpPr>
            <p:sp>
              <p:nvSpPr>
                <p:cNvPr id="83" name="矢印: 五方向 82">
                  <a:extLst>
                    <a:ext uri="{FF2B5EF4-FFF2-40B4-BE49-F238E27FC236}">
                      <a16:creationId xmlns:a16="http://schemas.microsoft.com/office/drawing/2014/main" id="{8FCCC6A9-C83F-4D59-8270-D5E8BD4AFEF0}"/>
                    </a:ext>
                  </a:extLst>
                </p:cNvPr>
                <p:cNvSpPr/>
                <p:nvPr/>
              </p:nvSpPr>
              <p:spPr>
                <a:xfrm rot="10800000" flipV="1">
                  <a:off x="300363" y="3188179"/>
                  <a:ext cx="839715" cy="264556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4000" tIns="0" rIns="0" bIns="3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kumimoji="1" lang="ja-JP" altLang="en-US" sz="1100" b="1" spc="300" dirty="0">
                      <a:solidFill>
                        <a:schemeClr val="tx1"/>
                      </a:solidFill>
                    </a:rPr>
                    <a:t>起業</a:t>
                  </a:r>
                </a:p>
              </p:txBody>
            </p:sp>
            <p:sp>
              <p:nvSpPr>
                <p:cNvPr id="84" name="楕円 83">
                  <a:extLst>
                    <a:ext uri="{FF2B5EF4-FFF2-40B4-BE49-F238E27FC236}">
                      <a16:creationId xmlns:a16="http://schemas.microsoft.com/office/drawing/2014/main" id="{1A6994EF-6E63-4BF4-A00A-F6AE63AC6214}"/>
                    </a:ext>
                  </a:extLst>
                </p:cNvPr>
                <p:cNvSpPr/>
                <p:nvPr/>
              </p:nvSpPr>
              <p:spPr>
                <a:xfrm>
                  <a:off x="416496" y="3293458"/>
                  <a:ext cx="54000" cy="54000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kumimoji="1" lang="ja-JP" altLang="en-US" sz="1100" b="1" spc="3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grpSp>
        <p:nvGrpSpPr>
          <p:cNvPr id="129" name="グループ化 128">
            <a:extLst>
              <a:ext uri="{FF2B5EF4-FFF2-40B4-BE49-F238E27FC236}">
                <a16:creationId xmlns:a16="http://schemas.microsoft.com/office/drawing/2014/main" id="{3A3177AB-1F71-4074-9D17-E9525911D9EB}"/>
              </a:ext>
            </a:extLst>
          </p:cNvPr>
          <p:cNvGrpSpPr/>
          <p:nvPr/>
        </p:nvGrpSpPr>
        <p:grpSpPr>
          <a:xfrm>
            <a:off x="300367" y="5115953"/>
            <a:ext cx="9283296" cy="1278876"/>
            <a:chOff x="300367" y="5115953"/>
            <a:chExt cx="9283296" cy="1278876"/>
          </a:xfrm>
          <a:effectLst>
            <a:outerShdw blurRad="127000" algn="ctr" rotWithShape="0">
              <a:prstClr val="black">
                <a:alpha val="20000"/>
              </a:prstClr>
            </a:outerShdw>
          </a:effectLst>
        </p:grpSpPr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E06D25DF-5C7D-49CA-A1D2-AC381089F836}"/>
                </a:ext>
              </a:extLst>
            </p:cNvPr>
            <p:cNvGrpSpPr/>
            <p:nvPr/>
          </p:nvGrpSpPr>
          <p:grpSpPr>
            <a:xfrm>
              <a:off x="300367" y="5119374"/>
              <a:ext cx="2204361" cy="1275455"/>
              <a:chOff x="1523124" y="1878875"/>
              <a:chExt cx="2204362" cy="1275455"/>
            </a:xfrm>
          </p:grpSpPr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2031F5F5-FDF2-4E4F-A9A1-14D5AD91BF24}"/>
                  </a:ext>
                </a:extLst>
              </p:cNvPr>
              <p:cNvSpPr txBox="1"/>
              <p:nvPr/>
            </p:nvSpPr>
            <p:spPr bwMode="auto">
              <a:xfrm>
                <a:off x="1523124" y="1878875"/>
                <a:ext cx="2204362" cy="12754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80000" tIns="540000" rIns="180000" bIns="144000" rtlCol="0"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altLang="ja-JP" sz="1100" kern="100" dirty="0">
                    <a:latin typeface="+mn-ea"/>
                    <a:cs typeface="メイリオ" panose="020B0604030504040204" pitchFamily="50" charset="-128"/>
                  </a:rPr>
                  <a:t>2019</a:t>
                </a:r>
                <a:r>
                  <a:rPr lang="ja-JP" altLang="ja-JP" sz="1100" kern="100" dirty="0">
                    <a:latin typeface="+mn-ea"/>
                    <a:cs typeface="メイリオ" panose="020B0604030504040204" pitchFamily="50" charset="-128"/>
                  </a:rPr>
                  <a:t>年版</a:t>
                </a:r>
                <a:br>
                  <a:rPr lang="en-US" altLang="ja-JP" sz="1100" kern="100" dirty="0">
                    <a:latin typeface="+mn-ea"/>
                    <a:cs typeface="メイリオ" panose="020B0604030504040204" pitchFamily="50" charset="-128"/>
                  </a:rPr>
                </a:br>
                <a:r>
                  <a:rPr lang="ja-JP" altLang="ja-JP" sz="1100" kern="100" dirty="0">
                    <a:latin typeface="+mn-ea"/>
                    <a:cs typeface="メイリオ" panose="020B0604030504040204" pitchFamily="50" charset="-128"/>
                  </a:rPr>
                  <a:t>仕事に効く＆出会いに効く</a:t>
                </a:r>
                <a:br>
                  <a:rPr lang="en-US" altLang="ja-JP" sz="1100" kern="100" dirty="0">
                    <a:latin typeface="+mn-ea"/>
                    <a:cs typeface="メイリオ" panose="020B0604030504040204" pitchFamily="50" charset="-128"/>
                  </a:rPr>
                </a:br>
                <a:r>
                  <a:rPr lang="ja-JP" altLang="ja-JP" sz="1100" kern="100" dirty="0">
                    <a:latin typeface="+mn-ea"/>
                    <a:cs typeface="メイリオ" panose="020B0604030504040204" pitchFamily="50" charset="-128"/>
                  </a:rPr>
                  <a:t>「大人の習い事」ランキング</a:t>
                </a:r>
                <a:endParaRPr kumimoji="1" lang="ja-JP" altLang="en-US" sz="1100" dirty="0">
                  <a:latin typeface="+mn-ea"/>
                  <a:cs typeface="メイリオ" pitchFamily="50" charset="-128"/>
                </a:endParaRPr>
              </a:p>
            </p:txBody>
          </p:sp>
          <p:grpSp>
            <p:nvGrpSpPr>
              <p:cNvPr id="87" name="グループ化 86">
                <a:extLst>
                  <a:ext uri="{FF2B5EF4-FFF2-40B4-BE49-F238E27FC236}">
                    <a16:creationId xmlns:a16="http://schemas.microsoft.com/office/drawing/2014/main" id="{E6D99FD6-7AD2-401A-B5B1-2D4E68363E02}"/>
                  </a:ext>
                </a:extLst>
              </p:cNvPr>
              <p:cNvGrpSpPr/>
              <p:nvPr/>
            </p:nvGrpSpPr>
            <p:grpSpPr>
              <a:xfrm>
                <a:off x="1663632" y="2004759"/>
                <a:ext cx="839715" cy="264556"/>
                <a:chOff x="300363" y="3188179"/>
                <a:chExt cx="839715" cy="264556"/>
              </a:xfrm>
            </p:grpSpPr>
            <p:sp>
              <p:nvSpPr>
                <p:cNvPr id="88" name="矢印: 五方向 87">
                  <a:extLst>
                    <a:ext uri="{FF2B5EF4-FFF2-40B4-BE49-F238E27FC236}">
                      <a16:creationId xmlns:a16="http://schemas.microsoft.com/office/drawing/2014/main" id="{21401708-2A25-4BD6-95BF-B440379E9260}"/>
                    </a:ext>
                  </a:extLst>
                </p:cNvPr>
                <p:cNvSpPr/>
                <p:nvPr/>
              </p:nvSpPr>
              <p:spPr>
                <a:xfrm rot="10800000" flipV="1">
                  <a:off x="300363" y="3188179"/>
                  <a:ext cx="839715" cy="264556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4000" tIns="0" rIns="0" bIns="3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kumimoji="1" lang="ja-JP" altLang="en-US" sz="1100" b="1" spc="300" dirty="0">
                      <a:solidFill>
                        <a:schemeClr val="tx1"/>
                      </a:solidFill>
                    </a:rPr>
                    <a:t>出会い</a:t>
                  </a:r>
                </a:p>
              </p:txBody>
            </p:sp>
            <p:sp>
              <p:nvSpPr>
                <p:cNvPr id="89" name="楕円 88">
                  <a:extLst>
                    <a:ext uri="{FF2B5EF4-FFF2-40B4-BE49-F238E27FC236}">
                      <a16:creationId xmlns:a16="http://schemas.microsoft.com/office/drawing/2014/main" id="{02C2CA0B-AB9F-4FB0-93D5-98508979B027}"/>
                    </a:ext>
                  </a:extLst>
                </p:cNvPr>
                <p:cNvSpPr/>
                <p:nvPr/>
              </p:nvSpPr>
              <p:spPr>
                <a:xfrm>
                  <a:off x="416496" y="3293458"/>
                  <a:ext cx="54000" cy="54000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kumimoji="1" lang="ja-JP" altLang="en-US" sz="1100" b="1" spc="3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0" name="グループ化 89">
              <a:extLst>
                <a:ext uri="{FF2B5EF4-FFF2-40B4-BE49-F238E27FC236}">
                  <a16:creationId xmlns:a16="http://schemas.microsoft.com/office/drawing/2014/main" id="{004703AF-86FD-479C-B97E-DC1AB83BA757}"/>
                </a:ext>
              </a:extLst>
            </p:cNvPr>
            <p:cNvGrpSpPr/>
            <p:nvPr/>
          </p:nvGrpSpPr>
          <p:grpSpPr>
            <a:xfrm>
              <a:off x="2660012" y="5119373"/>
              <a:ext cx="2204361" cy="1275455"/>
              <a:chOff x="1523124" y="1878875"/>
              <a:chExt cx="2204362" cy="1275455"/>
            </a:xfrm>
          </p:grpSpPr>
          <p:sp>
            <p:nvSpPr>
              <p:cNvPr id="91" name="テキスト ボックス 90">
                <a:extLst>
                  <a:ext uri="{FF2B5EF4-FFF2-40B4-BE49-F238E27FC236}">
                    <a16:creationId xmlns:a16="http://schemas.microsoft.com/office/drawing/2014/main" id="{FA95C6AA-57C6-4834-8C40-F1E3D5D1E198}"/>
                  </a:ext>
                </a:extLst>
              </p:cNvPr>
              <p:cNvSpPr txBox="1"/>
              <p:nvPr/>
            </p:nvSpPr>
            <p:spPr bwMode="auto">
              <a:xfrm>
                <a:off x="1523124" y="1878875"/>
                <a:ext cx="2204362" cy="12754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80000" tIns="540000" rIns="180000" bIns="144000" rtlCol="0"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kumimoji="1" lang="ja-JP" altLang="en-US" sz="1100" dirty="0">
                    <a:latin typeface="+mn-ea"/>
                    <a:cs typeface="メイリオ" pitchFamily="50" charset="-128"/>
                  </a:rPr>
                  <a:t>有名企業で働く女性</a:t>
                </a:r>
                <a:r>
                  <a:rPr kumimoji="1" lang="en-US" altLang="ja-JP" sz="1100" dirty="0">
                    <a:latin typeface="+mn-ea"/>
                    <a:cs typeface="メイリオ" pitchFamily="50" charset="-128"/>
                  </a:rPr>
                  <a:t>100</a:t>
                </a:r>
                <a:r>
                  <a:rPr kumimoji="1" lang="ja-JP" altLang="en-US" sz="1100" dirty="0">
                    <a:latin typeface="+mn-ea"/>
                    <a:cs typeface="メイリオ" pitchFamily="50" charset="-128"/>
                  </a:rPr>
                  <a:t>人が吐露！「私の出会い・結婚・出産　大反省会」</a:t>
                </a:r>
              </a:p>
            </p:txBody>
          </p:sp>
          <p:grpSp>
            <p:nvGrpSpPr>
              <p:cNvPr id="92" name="グループ化 91">
                <a:extLst>
                  <a:ext uri="{FF2B5EF4-FFF2-40B4-BE49-F238E27FC236}">
                    <a16:creationId xmlns:a16="http://schemas.microsoft.com/office/drawing/2014/main" id="{EBFA5232-87A5-4201-9BF1-A60D87BA702C}"/>
                  </a:ext>
                </a:extLst>
              </p:cNvPr>
              <p:cNvGrpSpPr/>
              <p:nvPr/>
            </p:nvGrpSpPr>
            <p:grpSpPr>
              <a:xfrm>
                <a:off x="1663632" y="2004759"/>
                <a:ext cx="839715" cy="264556"/>
                <a:chOff x="300363" y="3188179"/>
                <a:chExt cx="839715" cy="264556"/>
              </a:xfrm>
            </p:grpSpPr>
            <p:sp>
              <p:nvSpPr>
                <p:cNvPr id="93" name="矢印: 五方向 92">
                  <a:extLst>
                    <a:ext uri="{FF2B5EF4-FFF2-40B4-BE49-F238E27FC236}">
                      <a16:creationId xmlns:a16="http://schemas.microsoft.com/office/drawing/2014/main" id="{4B483C48-445A-4D96-9DDA-956522DDAFDD}"/>
                    </a:ext>
                  </a:extLst>
                </p:cNvPr>
                <p:cNvSpPr/>
                <p:nvPr/>
              </p:nvSpPr>
              <p:spPr>
                <a:xfrm rot="10800000" flipV="1">
                  <a:off x="300363" y="3188179"/>
                  <a:ext cx="839715" cy="264556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4000" tIns="0" rIns="0" bIns="3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kumimoji="1" lang="ja-JP" altLang="en-US" sz="1100" b="1" spc="300" dirty="0">
                      <a:solidFill>
                        <a:schemeClr val="tx1"/>
                      </a:solidFill>
                    </a:rPr>
                    <a:t>結婚</a:t>
                  </a:r>
                </a:p>
              </p:txBody>
            </p:sp>
            <p:sp>
              <p:nvSpPr>
                <p:cNvPr id="94" name="楕円 93">
                  <a:extLst>
                    <a:ext uri="{FF2B5EF4-FFF2-40B4-BE49-F238E27FC236}">
                      <a16:creationId xmlns:a16="http://schemas.microsoft.com/office/drawing/2014/main" id="{6FE863AC-9004-4E74-8CE5-483CB38135AF}"/>
                    </a:ext>
                  </a:extLst>
                </p:cNvPr>
                <p:cNvSpPr/>
                <p:nvPr/>
              </p:nvSpPr>
              <p:spPr>
                <a:xfrm>
                  <a:off x="416496" y="3293458"/>
                  <a:ext cx="54000" cy="54000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kumimoji="1" lang="ja-JP" altLang="en-US" sz="1100" b="1" spc="3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5" name="グループ化 94">
              <a:extLst>
                <a:ext uri="{FF2B5EF4-FFF2-40B4-BE49-F238E27FC236}">
                  <a16:creationId xmlns:a16="http://schemas.microsoft.com/office/drawing/2014/main" id="{09C8DE9D-2354-42C7-86D3-43A87FAF058E}"/>
                </a:ext>
              </a:extLst>
            </p:cNvPr>
            <p:cNvGrpSpPr/>
            <p:nvPr/>
          </p:nvGrpSpPr>
          <p:grpSpPr>
            <a:xfrm>
              <a:off x="5019657" y="5119372"/>
              <a:ext cx="2204361" cy="1275455"/>
              <a:chOff x="1523124" y="1878875"/>
              <a:chExt cx="2204362" cy="1275455"/>
            </a:xfrm>
          </p:grpSpPr>
          <p:sp>
            <p:nvSpPr>
              <p:cNvPr id="96" name="テキスト ボックス 95">
                <a:extLst>
                  <a:ext uri="{FF2B5EF4-FFF2-40B4-BE49-F238E27FC236}">
                    <a16:creationId xmlns:a16="http://schemas.microsoft.com/office/drawing/2014/main" id="{278A0F88-E8BD-4506-ADCD-A58A81FA9B86}"/>
                  </a:ext>
                </a:extLst>
              </p:cNvPr>
              <p:cNvSpPr txBox="1"/>
              <p:nvPr/>
            </p:nvSpPr>
            <p:spPr bwMode="auto">
              <a:xfrm>
                <a:off x="1523124" y="1878875"/>
                <a:ext cx="2204362" cy="12754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80000" tIns="540000" rIns="180000" bIns="144000" rtlCol="0"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ja-JP" altLang="en-US" sz="1100" dirty="0">
                    <a:latin typeface="+mn-ea"/>
                  </a:rPr>
                  <a:t>遠距離婚、事実婚、別居婚</a:t>
                </a:r>
                <a:endParaRPr lang="en-US" altLang="ja-JP" sz="1100" dirty="0">
                  <a:latin typeface="+mn-ea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ja-JP" altLang="en-US" sz="1100" dirty="0">
                    <a:latin typeface="+mn-ea"/>
                  </a:rPr>
                  <a:t>オシゴト続けたい人の結婚のカタチ</a:t>
                </a:r>
                <a:endParaRPr kumimoji="1" lang="ja-JP" altLang="en-US" sz="1100" dirty="0">
                  <a:latin typeface="+mn-ea"/>
                  <a:cs typeface="メイリオ" pitchFamily="50" charset="-128"/>
                </a:endParaRPr>
              </a:p>
            </p:txBody>
          </p:sp>
          <p:grpSp>
            <p:nvGrpSpPr>
              <p:cNvPr id="97" name="グループ化 96">
                <a:extLst>
                  <a:ext uri="{FF2B5EF4-FFF2-40B4-BE49-F238E27FC236}">
                    <a16:creationId xmlns:a16="http://schemas.microsoft.com/office/drawing/2014/main" id="{52F5B624-A1A7-4A5C-A928-36A613AB3329}"/>
                  </a:ext>
                </a:extLst>
              </p:cNvPr>
              <p:cNvGrpSpPr/>
              <p:nvPr/>
            </p:nvGrpSpPr>
            <p:grpSpPr>
              <a:xfrm>
                <a:off x="1663632" y="2004759"/>
                <a:ext cx="839715" cy="264556"/>
                <a:chOff x="300363" y="3188179"/>
                <a:chExt cx="839715" cy="264556"/>
              </a:xfrm>
            </p:grpSpPr>
            <p:sp>
              <p:nvSpPr>
                <p:cNvPr id="98" name="矢印: 五方向 97">
                  <a:extLst>
                    <a:ext uri="{FF2B5EF4-FFF2-40B4-BE49-F238E27FC236}">
                      <a16:creationId xmlns:a16="http://schemas.microsoft.com/office/drawing/2014/main" id="{2BAD5A5D-AB47-47BC-8AED-C7F51106E645}"/>
                    </a:ext>
                  </a:extLst>
                </p:cNvPr>
                <p:cNvSpPr/>
                <p:nvPr/>
              </p:nvSpPr>
              <p:spPr>
                <a:xfrm rot="10800000" flipV="1">
                  <a:off x="300363" y="3188179"/>
                  <a:ext cx="839715" cy="264556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4000" tIns="0" rIns="0" bIns="3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kumimoji="1" lang="ja-JP" altLang="en-US" sz="1100" b="1" spc="300" dirty="0">
                      <a:solidFill>
                        <a:schemeClr val="tx1"/>
                      </a:solidFill>
                    </a:rPr>
                    <a:t>結婚</a:t>
                  </a:r>
                </a:p>
              </p:txBody>
            </p:sp>
            <p:sp>
              <p:nvSpPr>
                <p:cNvPr id="99" name="楕円 98">
                  <a:extLst>
                    <a:ext uri="{FF2B5EF4-FFF2-40B4-BE49-F238E27FC236}">
                      <a16:creationId xmlns:a16="http://schemas.microsoft.com/office/drawing/2014/main" id="{A6F41A24-E769-41CB-A75A-B8590A2C0627}"/>
                    </a:ext>
                  </a:extLst>
                </p:cNvPr>
                <p:cNvSpPr/>
                <p:nvPr/>
              </p:nvSpPr>
              <p:spPr>
                <a:xfrm>
                  <a:off x="416496" y="3293458"/>
                  <a:ext cx="54000" cy="54000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kumimoji="1" lang="ja-JP" altLang="en-US" sz="1100" b="1" spc="3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00" name="グループ化 99">
              <a:extLst>
                <a:ext uri="{FF2B5EF4-FFF2-40B4-BE49-F238E27FC236}">
                  <a16:creationId xmlns:a16="http://schemas.microsoft.com/office/drawing/2014/main" id="{41C494E3-2E4D-48CA-987A-33141457BBDD}"/>
                </a:ext>
              </a:extLst>
            </p:cNvPr>
            <p:cNvGrpSpPr/>
            <p:nvPr/>
          </p:nvGrpSpPr>
          <p:grpSpPr>
            <a:xfrm>
              <a:off x="7379302" y="5115953"/>
              <a:ext cx="2204361" cy="1275455"/>
              <a:chOff x="1523124" y="1878875"/>
              <a:chExt cx="2204362" cy="1275455"/>
            </a:xfrm>
          </p:grpSpPr>
          <p:sp>
            <p:nvSpPr>
              <p:cNvPr id="101" name="テキスト ボックス 100">
                <a:extLst>
                  <a:ext uri="{FF2B5EF4-FFF2-40B4-BE49-F238E27FC236}">
                    <a16:creationId xmlns:a16="http://schemas.microsoft.com/office/drawing/2014/main" id="{8F95A76C-35DF-4EB3-A8E5-2444E3E57D55}"/>
                  </a:ext>
                </a:extLst>
              </p:cNvPr>
              <p:cNvSpPr txBox="1"/>
              <p:nvPr/>
            </p:nvSpPr>
            <p:spPr bwMode="auto">
              <a:xfrm>
                <a:off x="1523124" y="1878875"/>
                <a:ext cx="2204362" cy="12754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180000" tIns="540000" rIns="180000" bIns="144000" rtlCol="0"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ja-JP" altLang="en-US" sz="1100" dirty="0">
                    <a:latin typeface="+mn-ea"/>
                  </a:rPr>
                  <a:t>「</a:t>
                </a:r>
                <a:r>
                  <a:rPr lang="en-US" altLang="ja-JP" sz="1100" dirty="0">
                    <a:latin typeface="+mn-ea"/>
                  </a:rPr>
                  <a:t>30</a:t>
                </a:r>
                <a:r>
                  <a:rPr lang="ja-JP" altLang="en-US" sz="1100" dirty="0">
                    <a:latin typeface="+mn-ea"/>
                  </a:rPr>
                  <a:t>代後半では遅い」</a:t>
                </a:r>
              </a:p>
              <a:p>
                <a:pPr>
                  <a:spcAft>
                    <a:spcPts val="600"/>
                  </a:spcAft>
                </a:pPr>
                <a:r>
                  <a:rPr lang="ja-JP" altLang="en-US" sz="1100" dirty="0">
                    <a:latin typeface="+mn-ea"/>
                  </a:rPr>
                  <a:t>誰も教えてくれなかった</a:t>
                </a:r>
                <a:r>
                  <a:rPr lang="en-US" altLang="ja-JP" sz="1100" dirty="0">
                    <a:latin typeface="+mn-ea"/>
                  </a:rPr>
                  <a:t>…</a:t>
                </a:r>
                <a:r>
                  <a:rPr lang="ja-JP" altLang="en-US" sz="1100" dirty="0">
                    <a:latin typeface="+mn-ea"/>
                  </a:rPr>
                  <a:t>本当の妊娠知識</a:t>
                </a:r>
                <a:endParaRPr kumimoji="1" lang="ja-JP" altLang="en-US" sz="1100" dirty="0">
                  <a:latin typeface="+mn-ea"/>
                  <a:cs typeface="メイリオ" pitchFamily="50" charset="-128"/>
                </a:endParaRPr>
              </a:p>
            </p:txBody>
          </p:sp>
          <p:grpSp>
            <p:nvGrpSpPr>
              <p:cNvPr id="102" name="グループ化 101">
                <a:extLst>
                  <a:ext uri="{FF2B5EF4-FFF2-40B4-BE49-F238E27FC236}">
                    <a16:creationId xmlns:a16="http://schemas.microsoft.com/office/drawing/2014/main" id="{D04D70F4-C56F-4C73-8F20-A0F91FD5002C}"/>
                  </a:ext>
                </a:extLst>
              </p:cNvPr>
              <p:cNvGrpSpPr/>
              <p:nvPr/>
            </p:nvGrpSpPr>
            <p:grpSpPr>
              <a:xfrm>
                <a:off x="1663632" y="2004759"/>
                <a:ext cx="839715" cy="264556"/>
                <a:chOff x="300363" y="3188179"/>
                <a:chExt cx="839715" cy="264556"/>
              </a:xfrm>
            </p:grpSpPr>
            <p:sp>
              <p:nvSpPr>
                <p:cNvPr id="103" name="矢印: 五方向 102">
                  <a:extLst>
                    <a:ext uri="{FF2B5EF4-FFF2-40B4-BE49-F238E27FC236}">
                      <a16:creationId xmlns:a16="http://schemas.microsoft.com/office/drawing/2014/main" id="{833114D2-ED82-4795-B940-F3811B17D383}"/>
                    </a:ext>
                  </a:extLst>
                </p:cNvPr>
                <p:cNvSpPr/>
                <p:nvPr/>
              </p:nvSpPr>
              <p:spPr>
                <a:xfrm rot="10800000" flipV="1">
                  <a:off x="300363" y="3188179"/>
                  <a:ext cx="839715" cy="264556"/>
                </a:xfrm>
                <a:prstGeom prst="homePlate">
                  <a:avLst/>
                </a:prstGeom>
                <a:solidFill>
                  <a:schemeClr val="bg1"/>
                </a:solidFill>
                <a:ln w="12700">
                  <a:solidFill>
                    <a:schemeClr val="tx2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44000" tIns="0" rIns="0" bIns="36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kumimoji="1" lang="ja-JP" altLang="en-US" sz="1100" b="1" spc="300" dirty="0">
                      <a:solidFill>
                        <a:schemeClr val="tx1"/>
                      </a:solidFill>
                    </a:rPr>
                    <a:t>妊娠</a:t>
                  </a:r>
                </a:p>
              </p:txBody>
            </p:sp>
            <p:sp>
              <p:nvSpPr>
                <p:cNvPr id="104" name="楕円 103">
                  <a:extLst>
                    <a:ext uri="{FF2B5EF4-FFF2-40B4-BE49-F238E27FC236}">
                      <a16:creationId xmlns:a16="http://schemas.microsoft.com/office/drawing/2014/main" id="{0154A05B-502B-48F2-9593-DFC9605CEB25}"/>
                    </a:ext>
                  </a:extLst>
                </p:cNvPr>
                <p:cNvSpPr/>
                <p:nvPr/>
              </p:nvSpPr>
              <p:spPr>
                <a:xfrm>
                  <a:off x="416496" y="3293458"/>
                  <a:ext cx="54000" cy="54000"/>
                </a:xfrm>
                <a:prstGeom prst="ellipse">
                  <a:avLst/>
                </a:prstGeom>
                <a:solidFill>
                  <a:schemeClr val="tx2"/>
                </a:solidFill>
                <a:ln w="1905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1116000" rIns="10800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endParaRPr kumimoji="1" lang="ja-JP" altLang="en-US" sz="1100" b="1" spc="3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68" name="正方形/長方形 67">
            <a:extLst>
              <a:ext uri="{FF2B5EF4-FFF2-40B4-BE49-F238E27FC236}">
                <a16:creationId xmlns:a16="http://schemas.microsoft.com/office/drawing/2014/main" id="{24E6557C-0246-4D70-9712-57B5DD70553F}"/>
              </a:ext>
            </a:extLst>
          </p:cNvPr>
          <p:cNvSpPr/>
          <p:nvPr/>
        </p:nvSpPr>
        <p:spPr>
          <a:xfrm>
            <a:off x="0" y="836712"/>
            <a:ext cx="9906000" cy="591253"/>
          </a:xfrm>
          <a:prstGeom prst="rect">
            <a:avLst/>
          </a:prstGeom>
          <a:solidFill>
            <a:schemeClr val="tx2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69" name="四角形: 角を丸くする 68">
            <a:extLst>
              <a:ext uri="{FF2B5EF4-FFF2-40B4-BE49-F238E27FC236}">
                <a16:creationId xmlns:a16="http://schemas.microsoft.com/office/drawing/2014/main" id="{3B41F5C0-5D3F-4A47-BF64-0F134AE9976E}"/>
              </a:ext>
            </a:extLst>
          </p:cNvPr>
          <p:cNvSpPr/>
          <p:nvPr/>
        </p:nvSpPr>
        <p:spPr>
          <a:xfrm>
            <a:off x="300367" y="1002501"/>
            <a:ext cx="734355" cy="2596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en-US" altLang="ja-JP" sz="1200" b="1" spc="300" dirty="0">
                <a:solidFill>
                  <a:schemeClr val="tx1"/>
                </a:solidFill>
                <a:latin typeface="+mn-ea"/>
              </a:rPr>
              <a:t>20</a:t>
            </a:r>
            <a:r>
              <a:rPr kumimoji="1" lang="ja-JP" altLang="en-US" sz="1200" b="1" spc="300" dirty="0">
                <a:solidFill>
                  <a:schemeClr val="tx1"/>
                </a:solidFill>
                <a:latin typeface="+mn-ea"/>
              </a:rPr>
              <a:t>歳</a:t>
            </a:r>
          </a:p>
        </p:txBody>
      </p:sp>
      <p:sp>
        <p:nvSpPr>
          <p:cNvPr id="106" name="四角形: 角を丸くする 105">
            <a:extLst>
              <a:ext uri="{FF2B5EF4-FFF2-40B4-BE49-F238E27FC236}">
                <a16:creationId xmlns:a16="http://schemas.microsoft.com/office/drawing/2014/main" id="{B10AFB68-191F-4A6B-A5C2-CFA88A1DBD55}"/>
              </a:ext>
            </a:extLst>
          </p:cNvPr>
          <p:cNvSpPr/>
          <p:nvPr/>
        </p:nvSpPr>
        <p:spPr>
          <a:xfrm>
            <a:off x="2638503" y="1002501"/>
            <a:ext cx="734355" cy="2596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en-US" altLang="ja-JP" sz="1200" b="1" spc="300" dirty="0">
                <a:solidFill>
                  <a:schemeClr val="tx1"/>
                </a:solidFill>
                <a:latin typeface="+mn-ea"/>
              </a:rPr>
              <a:t>25</a:t>
            </a:r>
            <a:r>
              <a:rPr kumimoji="1" lang="ja-JP" altLang="en-US" sz="1200" b="1" spc="300" dirty="0">
                <a:solidFill>
                  <a:schemeClr val="tx1"/>
                </a:solidFill>
                <a:latin typeface="+mn-ea"/>
              </a:rPr>
              <a:t>歳</a:t>
            </a:r>
          </a:p>
        </p:txBody>
      </p:sp>
      <p:sp>
        <p:nvSpPr>
          <p:cNvPr id="118" name="四角形: 角を丸くする 117">
            <a:extLst>
              <a:ext uri="{FF2B5EF4-FFF2-40B4-BE49-F238E27FC236}">
                <a16:creationId xmlns:a16="http://schemas.microsoft.com/office/drawing/2014/main" id="{34AE83D8-3422-4B44-9584-74E4BBFCC244}"/>
              </a:ext>
            </a:extLst>
          </p:cNvPr>
          <p:cNvSpPr/>
          <p:nvPr/>
        </p:nvSpPr>
        <p:spPr>
          <a:xfrm>
            <a:off x="5870305" y="1002501"/>
            <a:ext cx="734355" cy="2596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en-US" altLang="ja-JP" sz="1200" b="1" spc="300" dirty="0">
                <a:solidFill>
                  <a:schemeClr val="tx1"/>
                </a:solidFill>
                <a:latin typeface="+mn-ea"/>
              </a:rPr>
              <a:t>30</a:t>
            </a:r>
            <a:r>
              <a:rPr kumimoji="1" lang="ja-JP" altLang="en-US" sz="1200" b="1" spc="300" dirty="0">
                <a:solidFill>
                  <a:schemeClr val="tx1"/>
                </a:solidFill>
                <a:latin typeface="+mn-ea"/>
              </a:rPr>
              <a:t>歳</a:t>
            </a:r>
          </a:p>
        </p:txBody>
      </p:sp>
      <p:sp>
        <p:nvSpPr>
          <p:cNvPr id="130" name="四角形: 角を丸くする 129">
            <a:extLst>
              <a:ext uri="{FF2B5EF4-FFF2-40B4-BE49-F238E27FC236}">
                <a16:creationId xmlns:a16="http://schemas.microsoft.com/office/drawing/2014/main" id="{BECBF135-D803-4811-9352-BFDC1F844856}"/>
              </a:ext>
            </a:extLst>
          </p:cNvPr>
          <p:cNvSpPr/>
          <p:nvPr/>
        </p:nvSpPr>
        <p:spPr>
          <a:xfrm>
            <a:off x="8208441" y="1002501"/>
            <a:ext cx="734355" cy="2596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10800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en-US" altLang="ja-JP" sz="1200" b="1" spc="300" dirty="0">
                <a:solidFill>
                  <a:schemeClr val="tx1"/>
                </a:solidFill>
                <a:latin typeface="+mn-ea"/>
              </a:rPr>
              <a:t>35</a:t>
            </a:r>
            <a:r>
              <a:rPr kumimoji="1" lang="ja-JP" altLang="en-US" sz="1200" b="1" spc="300" dirty="0">
                <a:solidFill>
                  <a:schemeClr val="tx1"/>
                </a:solidFill>
                <a:latin typeface="+mn-ea"/>
              </a:rPr>
              <a:t>歳</a:t>
            </a:r>
          </a:p>
        </p:txBody>
      </p:sp>
      <p:sp>
        <p:nvSpPr>
          <p:cNvPr id="131" name="Text Box 17">
            <a:extLst>
              <a:ext uri="{FF2B5EF4-FFF2-40B4-BE49-F238E27FC236}">
                <a16:creationId xmlns:a16="http://schemas.microsoft.com/office/drawing/2014/main" id="{C5242FD7-9205-4C54-A2B8-4D4705931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669" y="1040005"/>
            <a:ext cx="38472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 spc="300" dirty="0">
                <a:latin typeface="+mn-ea"/>
                <a:cs typeface="メイリオ" pitchFamily="50" charset="-128"/>
              </a:rPr>
              <a:t>就職</a:t>
            </a:r>
            <a:endParaRPr lang="ja-JP" altLang="en-US" sz="1050" b="1" spc="300" dirty="0">
              <a:latin typeface="+mn-ea"/>
              <a:cs typeface="メイリオ" pitchFamily="50" charset="-128"/>
            </a:endParaRPr>
          </a:p>
        </p:txBody>
      </p:sp>
      <p:sp>
        <p:nvSpPr>
          <p:cNvPr id="132" name="Text Box 30">
            <a:extLst>
              <a:ext uri="{FF2B5EF4-FFF2-40B4-BE49-F238E27FC236}">
                <a16:creationId xmlns:a16="http://schemas.microsoft.com/office/drawing/2014/main" id="{443A810E-8B63-489C-A8ED-6A02504B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607" y="1040005"/>
            <a:ext cx="38472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 spc="300" dirty="0">
                <a:latin typeface="+mn-ea"/>
                <a:cs typeface="メイリオ" pitchFamily="50" charset="-128"/>
              </a:rPr>
              <a:t>妊活</a:t>
            </a:r>
          </a:p>
        </p:txBody>
      </p:sp>
      <p:sp>
        <p:nvSpPr>
          <p:cNvPr id="133" name="Text Box 8">
            <a:extLst>
              <a:ext uri="{FF2B5EF4-FFF2-40B4-BE49-F238E27FC236}">
                <a16:creationId xmlns:a16="http://schemas.microsoft.com/office/drawing/2014/main" id="{8E0F5E99-7F00-4CC1-A997-469032A99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971" y="1040005"/>
            <a:ext cx="61555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 dirty="0">
                <a:solidFill>
                  <a:sysClr val="windowText" lastClr="000000"/>
                </a:solidFill>
                <a:latin typeface="+mn-ea"/>
                <a:cs typeface="メイリオ" pitchFamily="50" charset="-128"/>
              </a:rPr>
              <a:t>自分磨き</a:t>
            </a:r>
            <a:endParaRPr lang="en-US" altLang="ja-JP" sz="1200" b="1" dirty="0">
              <a:solidFill>
                <a:sysClr val="windowText" lastClr="000000"/>
              </a:solidFill>
              <a:latin typeface="+mn-ea"/>
              <a:cs typeface="メイリオ" pitchFamily="50" charset="-128"/>
            </a:endParaRPr>
          </a:p>
        </p:txBody>
      </p:sp>
      <p:sp>
        <p:nvSpPr>
          <p:cNvPr id="134" name="Text Box 8">
            <a:extLst>
              <a:ext uri="{FF2B5EF4-FFF2-40B4-BE49-F238E27FC236}">
                <a16:creationId xmlns:a16="http://schemas.microsoft.com/office/drawing/2014/main" id="{5A59086E-9627-44EB-AF80-2504706E3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471" y="1040005"/>
            <a:ext cx="38472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 spc="300" dirty="0">
                <a:latin typeface="+mn-ea"/>
                <a:cs typeface="メイリオ" pitchFamily="50" charset="-128"/>
              </a:rPr>
              <a:t>婚活</a:t>
            </a:r>
            <a:endParaRPr lang="en-US" altLang="ja-JP" sz="1200" b="1" spc="300" dirty="0">
              <a:latin typeface="+mn-ea"/>
              <a:cs typeface="メイリオ" pitchFamily="50" charset="-128"/>
            </a:endParaRPr>
          </a:p>
        </p:txBody>
      </p:sp>
      <p:sp>
        <p:nvSpPr>
          <p:cNvPr id="135" name="Text Box 8">
            <a:extLst>
              <a:ext uri="{FF2B5EF4-FFF2-40B4-BE49-F238E27FC236}">
                <a16:creationId xmlns:a16="http://schemas.microsoft.com/office/drawing/2014/main" id="{1DC158A7-605B-49AD-837B-5B62B4BD3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0912" y="1040005"/>
            <a:ext cx="38472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ja-JP" altLang="en-US" sz="1200" b="1" spc="300" dirty="0">
                <a:latin typeface="+mn-ea"/>
                <a:cs typeface="メイリオ" pitchFamily="50" charset="-128"/>
              </a:rPr>
              <a:t>昇進</a:t>
            </a:r>
            <a:endParaRPr lang="en-US" altLang="ja-JP" sz="1200" b="1" spc="300" dirty="0">
              <a:latin typeface="+mn-ea"/>
              <a:cs typeface="メイリオ" pitchFamily="50" charset="-128"/>
            </a:endParaRPr>
          </a:p>
        </p:txBody>
      </p:sp>
      <p:sp>
        <p:nvSpPr>
          <p:cNvPr id="136" name="Text Box 17">
            <a:extLst>
              <a:ext uri="{FF2B5EF4-FFF2-40B4-BE49-F238E27FC236}">
                <a16:creationId xmlns:a16="http://schemas.microsoft.com/office/drawing/2014/main" id="{B99CFABD-48F4-4A38-888D-9D4618589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835" y="1040005"/>
            <a:ext cx="38472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 spc="300" dirty="0">
                <a:latin typeface="+mn-ea"/>
                <a:cs typeface="メイリオ" pitchFamily="50" charset="-128"/>
              </a:rPr>
              <a:t>就活</a:t>
            </a:r>
          </a:p>
        </p:txBody>
      </p:sp>
      <p:sp>
        <p:nvSpPr>
          <p:cNvPr id="137" name="Text Box 8">
            <a:extLst>
              <a:ext uri="{FF2B5EF4-FFF2-40B4-BE49-F238E27FC236}">
                <a16:creationId xmlns:a16="http://schemas.microsoft.com/office/drawing/2014/main" id="{06BC02FB-BB5C-421D-AFB1-E7B00BC5F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773" y="1040005"/>
            <a:ext cx="38472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 spc="300" dirty="0">
                <a:latin typeface="+mn-ea"/>
                <a:cs typeface="メイリオ" pitchFamily="50" charset="-128"/>
              </a:rPr>
              <a:t>結婚</a:t>
            </a:r>
            <a:endParaRPr lang="en-US" altLang="ja-JP" sz="1200" b="1" spc="300" dirty="0">
              <a:latin typeface="+mn-ea"/>
              <a:cs typeface="メイリオ" pitchFamily="50" charset="-128"/>
            </a:endParaRPr>
          </a:p>
        </p:txBody>
      </p:sp>
      <p:sp>
        <p:nvSpPr>
          <p:cNvPr id="138" name="Text Box 8">
            <a:extLst>
              <a:ext uri="{FF2B5EF4-FFF2-40B4-BE49-F238E27FC236}">
                <a16:creationId xmlns:a16="http://schemas.microsoft.com/office/drawing/2014/main" id="{81749C47-82E2-4B04-BDEC-B50A932E8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637" y="1040005"/>
            <a:ext cx="38472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r>
              <a:rPr lang="ja-JP" altLang="en-US" sz="1200" b="1" spc="300" dirty="0">
                <a:latin typeface="+mn-ea"/>
                <a:cs typeface="メイリオ" pitchFamily="50" charset="-128"/>
              </a:rPr>
              <a:t>転職</a:t>
            </a:r>
            <a:endParaRPr lang="en-US" altLang="ja-JP" sz="1200" b="1" spc="300" dirty="0">
              <a:latin typeface="+mn-ea"/>
              <a:cs typeface="メイリオ" pitchFamily="50" charset="-128"/>
            </a:endParaRPr>
          </a:p>
        </p:txBody>
      </p:sp>
      <p:sp>
        <p:nvSpPr>
          <p:cNvPr id="139" name="四角形: 角を丸くする 138">
            <a:extLst>
              <a:ext uri="{FF2B5EF4-FFF2-40B4-BE49-F238E27FC236}">
                <a16:creationId xmlns:a16="http://schemas.microsoft.com/office/drawing/2014/main" id="{14CD4372-C7AE-44C9-ABE2-D4D1D77AAF2D}"/>
              </a:ext>
            </a:extLst>
          </p:cNvPr>
          <p:cNvSpPr/>
          <p:nvPr/>
        </p:nvSpPr>
        <p:spPr>
          <a:xfrm>
            <a:off x="5255904" y="2130911"/>
            <a:ext cx="4364601" cy="357409"/>
          </a:xfrm>
          <a:prstGeom prst="roundRect">
            <a:avLst>
              <a:gd name="adj" fmla="val 50000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50" b="1" spc="300" dirty="0">
                <a:solidFill>
                  <a:schemeClr val="bg1"/>
                </a:solidFill>
              </a:rPr>
              <a:t>私らしいキャリアって？セルフブランディング</a:t>
            </a:r>
          </a:p>
        </p:txBody>
      </p:sp>
      <p:sp>
        <p:nvSpPr>
          <p:cNvPr id="140" name="四角形: 角を丸くする 139">
            <a:extLst>
              <a:ext uri="{FF2B5EF4-FFF2-40B4-BE49-F238E27FC236}">
                <a16:creationId xmlns:a16="http://schemas.microsoft.com/office/drawing/2014/main" id="{49742D3F-E302-4B8C-92AF-D83365C8D4A3}"/>
              </a:ext>
            </a:extLst>
          </p:cNvPr>
          <p:cNvSpPr/>
          <p:nvPr/>
        </p:nvSpPr>
        <p:spPr>
          <a:xfrm>
            <a:off x="300477" y="1644355"/>
            <a:ext cx="2186337" cy="357409"/>
          </a:xfrm>
          <a:prstGeom prst="roundRect">
            <a:avLst>
              <a:gd name="adj" fmla="val 50000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50" b="1" spc="300" dirty="0">
                <a:solidFill>
                  <a:schemeClr val="bg1"/>
                </a:solidFill>
              </a:rPr>
              <a:t>賢い就職がしたい！</a:t>
            </a:r>
          </a:p>
        </p:txBody>
      </p:sp>
      <p:sp>
        <p:nvSpPr>
          <p:cNvPr id="141" name="四角形: 角を丸くする 140">
            <a:extLst>
              <a:ext uri="{FF2B5EF4-FFF2-40B4-BE49-F238E27FC236}">
                <a16:creationId xmlns:a16="http://schemas.microsoft.com/office/drawing/2014/main" id="{C72694F9-6DEE-4734-9072-6101F88991AF}"/>
              </a:ext>
            </a:extLst>
          </p:cNvPr>
          <p:cNvSpPr/>
          <p:nvPr/>
        </p:nvSpPr>
        <p:spPr>
          <a:xfrm>
            <a:off x="2687996" y="1644355"/>
            <a:ext cx="2037592" cy="357409"/>
          </a:xfrm>
          <a:prstGeom prst="roundRect">
            <a:avLst>
              <a:gd name="adj" fmla="val 50000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50" b="1" spc="300" dirty="0">
                <a:solidFill>
                  <a:schemeClr val="bg1"/>
                </a:solidFill>
              </a:rPr>
              <a:t>そろそろ転職？</a:t>
            </a:r>
          </a:p>
        </p:txBody>
      </p:sp>
      <p:sp>
        <p:nvSpPr>
          <p:cNvPr id="142" name="四角形: 角を丸くする 141">
            <a:extLst>
              <a:ext uri="{FF2B5EF4-FFF2-40B4-BE49-F238E27FC236}">
                <a16:creationId xmlns:a16="http://schemas.microsoft.com/office/drawing/2014/main" id="{D0757C04-965B-4C4F-AC61-6EA8BB0DA9CC}"/>
              </a:ext>
            </a:extLst>
          </p:cNvPr>
          <p:cNvSpPr/>
          <p:nvPr/>
        </p:nvSpPr>
        <p:spPr>
          <a:xfrm>
            <a:off x="4926770" y="1644355"/>
            <a:ext cx="4678753" cy="357409"/>
          </a:xfrm>
          <a:prstGeom prst="roundRect">
            <a:avLst>
              <a:gd name="adj" fmla="val 50000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50" b="1" spc="300" dirty="0">
                <a:solidFill>
                  <a:schemeClr val="bg1"/>
                </a:solidFill>
              </a:rPr>
              <a:t>昇進、転職、複業、起業？</a:t>
            </a:r>
          </a:p>
        </p:txBody>
      </p:sp>
      <p:sp>
        <p:nvSpPr>
          <p:cNvPr id="143" name="四角形: 角を丸くする 142">
            <a:extLst>
              <a:ext uri="{FF2B5EF4-FFF2-40B4-BE49-F238E27FC236}">
                <a16:creationId xmlns:a16="http://schemas.microsoft.com/office/drawing/2014/main" id="{9CB041AA-58AE-4E92-8393-21F46BAFD8C6}"/>
              </a:ext>
            </a:extLst>
          </p:cNvPr>
          <p:cNvSpPr/>
          <p:nvPr/>
        </p:nvSpPr>
        <p:spPr>
          <a:xfrm>
            <a:off x="805915" y="2124840"/>
            <a:ext cx="2037593" cy="357409"/>
          </a:xfrm>
          <a:prstGeom prst="roundRect">
            <a:avLst>
              <a:gd name="adj" fmla="val 50000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50" b="1" spc="300" dirty="0">
                <a:solidFill>
                  <a:schemeClr val="bg1"/>
                </a:solidFill>
              </a:rPr>
              <a:t>仕事も趣味も</a:t>
            </a:r>
          </a:p>
        </p:txBody>
      </p:sp>
      <p:sp>
        <p:nvSpPr>
          <p:cNvPr id="144" name="四角形: 角を丸くする 143">
            <a:extLst>
              <a:ext uri="{FF2B5EF4-FFF2-40B4-BE49-F238E27FC236}">
                <a16:creationId xmlns:a16="http://schemas.microsoft.com/office/drawing/2014/main" id="{9EE35E6E-1AAD-4B21-A38D-5AE26E6730EA}"/>
              </a:ext>
            </a:extLst>
          </p:cNvPr>
          <p:cNvSpPr/>
          <p:nvPr/>
        </p:nvSpPr>
        <p:spPr>
          <a:xfrm>
            <a:off x="1646878" y="4116089"/>
            <a:ext cx="3738170" cy="357409"/>
          </a:xfrm>
          <a:prstGeom prst="roundRect">
            <a:avLst>
              <a:gd name="adj" fmla="val 50000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50" b="1" spc="300" dirty="0">
                <a:solidFill>
                  <a:schemeClr val="bg1"/>
                </a:solidFill>
              </a:rPr>
              <a:t>正しいパートナーどうやって出会う？</a:t>
            </a:r>
          </a:p>
        </p:txBody>
      </p:sp>
      <p:sp>
        <p:nvSpPr>
          <p:cNvPr id="145" name="四角形: 角を丸くする 144">
            <a:extLst>
              <a:ext uri="{FF2B5EF4-FFF2-40B4-BE49-F238E27FC236}">
                <a16:creationId xmlns:a16="http://schemas.microsoft.com/office/drawing/2014/main" id="{085144AE-0C10-4B77-BDB8-6B04AD38751E}"/>
              </a:ext>
            </a:extLst>
          </p:cNvPr>
          <p:cNvSpPr/>
          <p:nvPr/>
        </p:nvSpPr>
        <p:spPr>
          <a:xfrm>
            <a:off x="3723107" y="4583759"/>
            <a:ext cx="3738170" cy="357409"/>
          </a:xfrm>
          <a:prstGeom prst="roundRect">
            <a:avLst>
              <a:gd name="adj" fmla="val 50000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50" b="1" spc="300" dirty="0">
                <a:solidFill>
                  <a:schemeClr val="bg1"/>
                </a:solidFill>
              </a:rPr>
              <a:t>今ドキの結婚の形って？婚活？ソロ活？</a:t>
            </a:r>
          </a:p>
        </p:txBody>
      </p:sp>
      <p:sp>
        <p:nvSpPr>
          <p:cNvPr id="146" name="四角形: 角を丸くする 145">
            <a:extLst>
              <a:ext uri="{FF2B5EF4-FFF2-40B4-BE49-F238E27FC236}">
                <a16:creationId xmlns:a16="http://schemas.microsoft.com/office/drawing/2014/main" id="{3F5BCA39-3466-4AEC-9427-1CCF2D5A5BA8}"/>
              </a:ext>
            </a:extLst>
          </p:cNvPr>
          <p:cNvSpPr/>
          <p:nvPr/>
        </p:nvSpPr>
        <p:spPr>
          <a:xfrm>
            <a:off x="7797722" y="4583759"/>
            <a:ext cx="1807801" cy="357409"/>
          </a:xfrm>
          <a:prstGeom prst="roundRect">
            <a:avLst>
              <a:gd name="adj" fmla="val 50000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50" b="1" spc="300" dirty="0">
                <a:solidFill>
                  <a:schemeClr val="bg1"/>
                </a:solidFill>
              </a:rPr>
              <a:t>妊活どうする？！</a:t>
            </a:r>
          </a:p>
        </p:txBody>
      </p:sp>
      <p:sp>
        <p:nvSpPr>
          <p:cNvPr id="147" name="四角形: 角を丸くする 146">
            <a:extLst>
              <a:ext uri="{FF2B5EF4-FFF2-40B4-BE49-F238E27FC236}">
                <a16:creationId xmlns:a16="http://schemas.microsoft.com/office/drawing/2014/main" id="{B64FCECB-1DD6-4969-827E-24A250F09045}"/>
              </a:ext>
            </a:extLst>
          </p:cNvPr>
          <p:cNvSpPr/>
          <p:nvPr/>
        </p:nvSpPr>
        <p:spPr>
          <a:xfrm>
            <a:off x="5761329" y="4116089"/>
            <a:ext cx="3844194" cy="357409"/>
          </a:xfrm>
          <a:prstGeom prst="roundRect">
            <a:avLst>
              <a:gd name="adj" fmla="val 50000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50" b="1" spc="300" dirty="0">
                <a:solidFill>
                  <a:schemeClr val="bg1"/>
                </a:solidFill>
              </a:rPr>
              <a:t>貯蓄？投資？</a:t>
            </a:r>
            <a:r>
              <a:rPr kumimoji="1" lang="en-US" altLang="ja-JP" sz="1050" b="1" spc="300" dirty="0">
                <a:solidFill>
                  <a:schemeClr val="bg1"/>
                </a:solidFill>
              </a:rPr>
              <a:t>100</a:t>
            </a:r>
            <a:r>
              <a:rPr kumimoji="1" lang="ja-JP" altLang="en-US" sz="1050" b="1" spc="300" dirty="0">
                <a:solidFill>
                  <a:schemeClr val="bg1"/>
                </a:solidFill>
              </a:rPr>
              <a:t>年人生のマネー計画</a:t>
            </a:r>
          </a:p>
        </p:txBody>
      </p:sp>
      <p:sp>
        <p:nvSpPr>
          <p:cNvPr id="148" name="四角形: 角を丸くする 147">
            <a:extLst>
              <a:ext uri="{FF2B5EF4-FFF2-40B4-BE49-F238E27FC236}">
                <a16:creationId xmlns:a16="http://schemas.microsoft.com/office/drawing/2014/main" id="{7AC4E9A0-02CD-4181-AFDF-441945DE24E1}"/>
              </a:ext>
            </a:extLst>
          </p:cNvPr>
          <p:cNvSpPr/>
          <p:nvPr/>
        </p:nvSpPr>
        <p:spPr>
          <a:xfrm>
            <a:off x="3005680" y="2135487"/>
            <a:ext cx="2081845" cy="357409"/>
          </a:xfrm>
          <a:prstGeom prst="roundRect">
            <a:avLst>
              <a:gd name="adj" fmla="val 50000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050" b="1" spc="300" dirty="0">
                <a:solidFill>
                  <a:schemeClr val="bg1"/>
                </a:solidFill>
              </a:rPr>
              <a:t>資格でスキルアップ</a:t>
            </a:r>
          </a:p>
        </p:txBody>
      </p:sp>
    </p:spTree>
    <p:extLst>
      <p:ext uri="{BB962C8B-B14F-4D97-AF65-F5344CB8AC3E}">
        <p14:creationId xmlns:p14="http://schemas.microsoft.com/office/powerpoint/2010/main" val="2569688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C27C4-7F1C-4598-9745-DD6AA8B9E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【</a:t>
            </a:r>
            <a:r>
              <a:rPr lang="ja-JP" altLang="en-US" dirty="0"/>
              <a:t>日経</a:t>
            </a:r>
            <a:r>
              <a:rPr lang="en-US" altLang="ja-JP" dirty="0"/>
              <a:t>doors】</a:t>
            </a:r>
            <a:r>
              <a:rPr lang="ja-JP" altLang="en-US" dirty="0"/>
              <a:t>③働く独身女性の発見と感動が“全部入り”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A4277EA-4795-4629-8BDC-B58EFABCF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lang="ja-JP" altLang="en-US" smtClean="0"/>
              <a:pPr/>
              <a:t>7</a:t>
            </a:fld>
            <a:endParaRPr lang="ja-JP" altLang="en-US"/>
          </a:p>
        </p:txBody>
      </p:sp>
      <p:sp>
        <p:nvSpPr>
          <p:cNvPr id="55" name="四角形: 角を丸くする 54">
            <a:extLst>
              <a:ext uri="{FF2B5EF4-FFF2-40B4-BE49-F238E27FC236}">
                <a16:creationId xmlns:a16="http://schemas.microsoft.com/office/drawing/2014/main" id="{C9E8C48E-CA0B-4014-814F-4EFED6768D09}"/>
              </a:ext>
            </a:extLst>
          </p:cNvPr>
          <p:cNvSpPr/>
          <p:nvPr/>
        </p:nvSpPr>
        <p:spPr>
          <a:xfrm>
            <a:off x="6017721" y="3109034"/>
            <a:ext cx="3426926" cy="1426853"/>
          </a:xfrm>
          <a:prstGeom prst="roundRect">
            <a:avLst>
              <a:gd name="adj" fmla="val 5674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bg1"/>
                </a:solidFill>
              </a:rPr>
              <a:t>会員限定のクチコミサイト</a:t>
            </a:r>
            <a:br>
              <a:rPr kumimoji="1" lang="en-US" altLang="ja-JP" sz="1400" b="1" dirty="0">
                <a:solidFill>
                  <a:schemeClr val="bg1"/>
                </a:solidFill>
              </a:rPr>
            </a:br>
            <a:r>
              <a:rPr kumimoji="1" lang="ja-JP" altLang="en-US" sz="1400" b="1" dirty="0">
                <a:solidFill>
                  <a:schemeClr val="bg1"/>
                </a:solidFill>
              </a:rPr>
              <a:t>だからこそ本音で聞ける＆言える！</a:t>
            </a:r>
          </a:p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bg1"/>
                </a:solidFill>
              </a:rPr>
              <a:t>悩みごと相談も</a:t>
            </a: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B63F06E9-4B81-44A9-856B-555DC6DF0D9A}"/>
              </a:ext>
            </a:extLst>
          </p:cNvPr>
          <p:cNvSpPr/>
          <p:nvPr/>
        </p:nvSpPr>
        <p:spPr>
          <a:xfrm>
            <a:off x="6669572" y="2858292"/>
            <a:ext cx="2123221" cy="396000"/>
          </a:xfrm>
          <a:prstGeom prst="roundRect">
            <a:avLst/>
          </a:prstGeom>
          <a:solidFill>
            <a:schemeClr val="accent3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1600" b="1" spc="300" dirty="0">
                <a:solidFill>
                  <a:schemeClr val="bg1"/>
                </a:solidFill>
              </a:rPr>
              <a:t>Lounge</a:t>
            </a:r>
            <a:endParaRPr kumimoji="1" lang="ja-JP" altLang="en-US" sz="1600" b="1" spc="300" dirty="0">
              <a:solidFill>
                <a:schemeClr val="bg1"/>
              </a:solidFill>
            </a:endParaRPr>
          </a:p>
        </p:txBody>
      </p:sp>
      <p:sp>
        <p:nvSpPr>
          <p:cNvPr id="54" name="四角形: 角を丸くする 53">
            <a:extLst>
              <a:ext uri="{FF2B5EF4-FFF2-40B4-BE49-F238E27FC236}">
                <a16:creationId xmlns:a16="http://schemas.microsoft.com/office/drawing/2014/main" id="{C1A2DB42-EF55-4896-8040-3E0CAA01E8B3}"/>
              </a:ext>
            </a:extLst>
          </p:cNvPr>
          <p:cNvSpPr/>
          <p:nvPr/>
        </p:nvSpPr>
        <p:spPr>
          <a:xfrm>
            <a:off x="461353" y="3098444"/>
            <a:ext cx="3426926" cy="1426853"/>
          </a:xfrm>
          <a:prstGeom prst="roundRect">
            <a:avLst>
              <a:gd name="adj" fmla="val 5674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bg1"/>
                </a:solidFill>
              </a:rPr>
              <a:t>身近な人の失敗談や挫折の話、</a:t>
            </a:r>
            <a:br>
              <a:rPr kumimoji="1" lang="en-US" altLang="ja-JP" sz="1400" b="1" dirty="0">
                <a:solidFill>
                  <a:schemeClr val="bg1"/>
                </a:solidFill>
              </a:rPr>
            </a:br>
            <a:r>
              <a:rPr kumimoji="1" lang="ja-JP" altLang="en-US" sz="1400" b="1" dirty="0">
                <a:solidFill>
                  <a:schemeClr val="bg1"/>
                </a:solidFill>
              </a:rPr>
              <a:t>ピンチを切り抜けた感動の秘話など、 「ロールモデルの大図鑑」</a:t>
            </a:r>
          </a:p>
        </p:txBody>
      </p:sp>
      <p:sp>
        <p:nvSpPr>
          <p:cNvPr id="44" name="四角形: 角を丸くする 43">
            <a:extLst>
              <a:ext uri="{FF2B5EF4-FFF2-40B4-BE49-F238E27FC236}">
                <a16:creationId xmlns:a16="http://schemas.microsoft.com/office/drawing/2014/main" id="{F9E846BC-B455-49EA-BBC3-3838252926BE}"/>
              </a:ext>
            </a:extLst>
          </p:cNvPr>
          <p:cNvSpPr/>
          <p:nvPr/>
        </p:nvSpPr>
        <p:spPr>
          <a:xfrm>
            <a:off x="1053813" y="2858292"/>
            <a:ext cx="2123221" cy="396000"/>
          </a:xfrm>
          <a:prstGeom prst="roundRect">
            <a:avLst/>
          </a:prstGeom>
          <a:solidFill>
            <a:schemeClr val="accent3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600" b="1" dirty="0">
                <a:solidFill>
                  <a:schemeClr val="bg1"/>
                </a:solidFill>
              </a:rPr>
              <a:t>インタビュー</a:t>
            </a:r>
          </a:p>
        </p:txBody>
      </p:sp>
      <p:sp>
        <p:nvSpPr>
          <p:cNvPr id="57" name="四角形: 角を丸くする 56">
            <a:extLst>
              <a:ext uri="{FF2B5EF4-FFF2-40B4-BE49-F238E27FC236}">
                <a16:creationId xmlns:a16="http://schemas.microsoft.com/office/drawing/2014/main" id="{C7438FBB-4A0A-4669-8BFB-7E5B20899D08}"/>
              </a:ext>
            </a:extLst>
          </p:cNvPr>
          <p:cNvSpPr/>
          <p:nvPr/>
        </p:nvSpPr>
        <p:spPr>
          <a:xfrm>
            <a:off x="5241032" y="5019118"/>
            <a:ext cx="3426926" cy="1426853"/>
          </a:xfrm>
          <a:prstGeom prst="roundRect">
            <a:avLst>
              <a:gd name="adj" fmla="val 5674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bg1"/>
                </a:solidFill>
              </a:rPr>
              <a:t>毎日欠かさずチェックしたい、</a:t>
            </a:r>
            <a:endParaRPr kumimoji="1" lang="en-US" altLang="ja-JP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bg1"/>
                </a:solidFill>
              </a:rPr>
              <a:t>他では読めない上質な</a:t>
            </a:r>
            <a:endParaRPr kumimoji="1" lang="en-US" altLang="ja-JP" sz="14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bg1"/>
                </a:solidFill>
              </a:rPr>
              <a:t>占い＆心理テストを提供</a:t>
            </a:r>
          </a:p>
        </p:txBody>
      </p:sp>
      <p:sp>
        <p:nvSpPr>
          <p:cNvPr id="33" name="四角形: 角を丸くする 32">
            <a:extLst>
              <a:ext uri="{FF2B5EF4-FFF2-40B4-BE49-F238E27FC236}">
                <a16:creationId xmlns:a16="http://schemas.microsoft.com/office/drawing/2014/main" id="{142A943C-BD3F-476D-919D-42B8D5F747A5}"/>
              </a:ext>
            </a:extLst>
          </p:cNvPr>
          <p:cNvSpPr/>
          <p:nvPr/>
        </p:nvSpPr>
        <p:spPr>
          <a:xfrm>
            <a:off x="5880531" y="4802508"/>
            <a:ext cx="2123221" cy="396000"/>
          </a:xfrm>
          <a:prstGeom prst="roundRect">
            <a:avLst/>
          </a:prstGeom>
          <a:solidFill>
            <a:schemeClr val="accent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bg1"/>
                </a:solidFill>
              </a:rPr>
              <a:t>占い＆心理テスト</a:t>
            </a:r>
          </a:p>
        </p:txBody>
      </p:sp>
      <p:sp>
        <p:nvSpPr>
          <p:cNvPr id="56" name="四角形: 角を丸くする 55">
            <a:extLst>
              <a:ext uri="{FF2B5EF4-FFF2-40B4-BE49-F238E27FC236}">
                <a16:creationId xmlns:a16="http://schemas.microsoft.com/office/drawing/2014/main" id="{284491B2-10AA-4425-A0C1-5E635A7E3879}"/>
              </a:ext>
            </a:extLst>
          </p:cNvPr>
          <p:cNvSpPr/>
          <p:nvPr/>
        </p:nvSpPr>
        <p:spPr>
          <a:xfrm>
            <a:off x="1238043" y="5026483"/>
            <a:ext cx="3426926" cy="1426853"/>
          </a:xfrm>
          <a:prstGeom prst="roundRect">
            <a:avLst>
              <a:gd name="adj" fmla="val 5674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bg1"/>
                </a:solidFill>
              </a:rPr>
              <a:t>働く女性なら、</a:t>
            </a:r>
            <a:br>
              <a:rPr kumimoji="1" lang="en-US" altLang="ja-JP" sz="1400" b="1" dirty="0">
                <a:solidFill>
                  <a:schemeClr val="bg1"/>
                </a:solidFill>
              </a:rPr>
            </a:br>
            <a:r>
              <a:rPr kumimoji="1" lang="ja-JP" altLang="en-US" sz="1400" b="1" dirty="0">
                <a:solidFill>
                  <a:schemeClr val="bg1"/>
                </a:solidFill>
              </a:rPr>
              <a:t>深くうなずきながら読んでしまう！</a:t>
            </a:r>
            <a:br>
              <a:rPr kumimoji="1" lang="en-US" altLang="ja-JP" sz="1400" b="1" dirty="0">
                <a:solidFill>
                  <a:schemeClr val="bg1"/>
                </a:solidFill>
              </a:rPr>
            </a:br>
            <a:r>
              <a:rPr kumimoji="1" lang="ja-JP" altLang="en-US" sz="1400" b="1" dirty="0">
                <a:solidFill>
                  <a:schemeClr val="bg1"/>
                </a:solidFill>
              </a:rPr>
              <a:t>共感度</a:t>
            </a:r>
            <a:r>
              <a:rPr kumimoji="1" lang="en-US" altLang="ja-JP" sz="1400" b="1" dirty="0">
                <a:solidFill>
                  <a:schemeClr val="bg1"/>
                </a:solidFill>
              </a:rPr>
              <a:t>120</a:t>
            </a:r>
            <a:r>
              <a:rPr kumimoji="1" lang="ja-JP" altLang="en-US" sz="1400" b="1" dirty="0">
                <a:solidFill>
                  <a:schemeClr val="bg1"/>
                </a:solidFill>
              </a:rPr>
              <a:t>％の“あるある”コミックス</a:t>
            </a:r>
          </a:p>
        </p:txBody>
      </p:sp>
      <p:sp>
        <p:nvSpPr>
          <p:cNvPr id="41" name="四角形: 角を丸くする 40">
            <a:extLst>
              <a:ext uri="{FF2B5EF4-FFF2-40B4-BE49-F238E27FC236}">
                <a16:creationId xmlns:a16="http://schemas.microsoft.com/office/drawing/2014/main" id="{87CC70E1-59B6-41A5-960F-3FAC8227A196}"/>
              </a:ext>
            </a:extLst>
          </p:cNvPr>
          <p:cNvSpPr/>
          <p:nvPr/>
        </p:nvSpPr>
        <p:spPr>
          <a:xfrm>
            <a:off x="1877542" y="4810992"/>
            <a:ext cx="2123221" cy="396000"/>
          </a:xfrm>
          <a:prstGeom prst="roundRect">
            <a:avLst/>
          </a:prstGeom>
          <a:solidFill>
            <a:schemeClr val="accent1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マンガ</a:t>
            </a:r>
          </a:p>
        </p:txBody>
      </p:sp>
      <p:sp>
        <p:nvSpPr>
          <p:cNvPr id="30" name="吹き出し: 円形 29">
            <a:extLst>
              <a:ext uri="{FF2B5EF4-FFF2-40B4-BE49-F238E27FC236}">
                <a16:creationId xmlns:a16="http://schemas.microsoft.com/office/drawing/2014/main" id="{D1E71A16-3DDF-478D-B954-05BBBB79BC06}"/>
              </a:ext>
            </a:extLst>
          </p:cNvPr>
          <p:cNvSpPr/>
          <p:nvPr/>
        </p:nvSpPr>
        <p:spPr>
          <a:xfrm>
            <a:off x="3553797" y="2866334"/>
            <a:ext cx="1035212" cy="717114"/>
          </a:xfrm>
          <a:prstGeom prst="wedgeEllipseCallout">
            <a:avLst>
              <a:gd name="adj1" fmla="val -46970"/>
              <a:gd name="adj2" fmla="val 4127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olid"/>
          </a:ln>
          <a:effectLst>
            <a:outerShdw blurRad="1016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600" b="1" dirty="0">
                <a:solidFill>
                  <a:schemeClr val="tx1"/>
                </a:solidFill>
              </a:rPr>
              <a:t>出会う</a:t>
            </a:r>
            <a:r>
              <a:rPr kumimoji="1" lang="en-US" altLang="ja-JP" sz="1600" b="1" dirty="0">
                <a:solidFill>
                  <a:schemeClr val="tx1"/>
                </a:solidFill>
              </a:rPr>
              <a:t>!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1" name="吹き出し: 円形 30">
            <a:extLst>
              <a:ext uri="{FF2B5EF4-FFF2-40B4-BE49-F238E27FC236}">
                <a16:creationId xmlns:a16="http://schemas.microsoft.com/office/drawing/2014/main" id="{D9602313-180B-4254-ACE6-94F1A1924D52}"/>
              </a:ext>
            </a:extLst>
          </p:cNvPr>
          <p:cNvSpPr/>
          <p:nvPr/>
        </p:nvSpPr>
        <p:spPr>
          <a:xfrm>
            <a:off x="5139424" y="3843779"/>
            <a:ext cx="1035212" cy="717114"/>
          </a:xfrm>
          <a:prstGeom prst="wedgeEllipseCallout">
            <a:avLst>
              <a:gd name="adj1" fmla="val 67986"/>
              <a:gd name="adj2" fmla="val -1723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olid"/>
          </a:ln>
          <a:effectLst>
            <a:outerShdw blurRad="1016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200" b="1" dirty="0">
                <a:solidFill>
                  <a:schemeClr val="tx1"/>
                </a:solidFill>
              </a:rPr>
              <a:t>相談する</a:t>
            </a:r>
            <a:r>
              <a:rPr kumimoji="1" lang="en-US" altLang="ja-JP" sz="1200" b="1" dirty="0">
                <a:solidFill>
                  <a:schemeClr val="tx1"/>
                </a:solidFill>
              </a:rPr>
              <a:t>!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sp>
        <p:nvSpPr>
          <p:cNvPr id="32" name="吹き出し: 円形 31">
            <a:extLst>
              <a:ext uri="{FF2B5EF4-FFF2-40B4-BE49-F238E27FC236}">
                <a16:creationId xmlns:a16="http://schemas.microsoft.com/office/drawing/2014/main" id="{F53B27D4-72BE-40E8-A931-965803496C8C}"/>
              </a:ext>
            </a:extLst>
          </p:cNvPr>
          <p:cNvSpPr/>
          <p:nvPr/>
        </p:nvSpPr>
        <p:spPr>
          <a:xfrm>
            <a:off x="592128" y="4802508"/>
            <a:ext cx="1035212" cy="717114"/>
          </a:xfrm>
          <a:prstGeom prst="wedgeEllipseCallout">
            <a:avLst>
              <a:gd name="adj1" fmla="val 54867"/>
              <a:gd name="adj2" fmla="val 53465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olid"/>
          </a:ln>
          <a:effectLst>
            <a:outerShdw blurRad="1016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600" b="1" dirty="0">
                <a:solidFill>
                  <a:schemeClr val="tx1"/>
                </a:solidFill>
              </a:rPr>
              <a:t>楽しむ</a:t>
            </a:r>
            <a:r>
              <a:rPr kumimoji="1" lang="en-US" altLang="ja-JP" sz="1600" b="1">
                <a:solidFill>
                  <a:schemeClr val="tx1"/>
                </a:solidFill>
              </a:rPr>
              <a:t>!</a:t>
            </a:r>
            <a:endParaRPr kumimoji="1" lang="ja-JP" altLang="en-US" sz="1600" b="1" dirty="0">
              <a:solidFill>
                <a:schemeClr val="tx1"/>
              </a:solidFill>
            </a:endParaRPr>
          </a:p>
        </p:txBody>
      </p:sp>
      <p:sp>
        <p:nvSpPr>
          <p:cNvPr id="35" name="吹き出し: 円形 34">
            <a:extLst>
              <a:ext uri="{FF2B5EF4-FFF2-40B4-BE49-F238E27FC236}">
                <a16:creationId xmlns:a16="http://schemas.microsoft.com/office/drawing/2014/main" id="{3B3BE077-FA1B-4EFA-8925-81B6210FC537}"/>
              </a:ext>
            </a:extLst>
          </p:cNvPr>
          <p:cNvSpPr/>
          <p:nvPr/>
        </p:nvSpPr>
        <p:spPr>
          <a:xfrm>
            <a:off x="8409435" y="5490384"/>
            <a:ext cx="1035212" cy="717114"/>
          </a:xfrm>
          <a:prstGeom prst="wedgeEllipseCallout">
            <a:avLst>
              <a:gd name="adj1" fmla="val -72628"/>
              <a:gd name="adj2" fmla="val 3662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olid"/>
          </a:ln>
          <a:effectLst>
            <a:outerShdw blurRad="1016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tx1"/>
                </a:solidFill>
              </a:rPr>
              <a:t>占う</a:t>
            </a:r>
            <a:r>
              <a:rPr kumimoji="1" lang="en-US" altLang="ja-JP" sz="1600" b="1" spc="300" dirty="0">
                <a:solidFill>
                  <a:schemeClr val="tx1"/>
                </a:solidFill>
              </a:rPr>
              <a:t>!</a:t>
            </a:r>
            <a:endParaRPr kumimoji="1" lang="ja-JP" altLang="en-US" sz="1600" b="1" spc="300" dirty="0">
              <a:solidFill>
                <a:schemeClr val="tx1"/>
              </a:solidFill>
            </a:endParaRPr>
          </a:p>
        </p:txBody>
      </p:sp>
      <p:sp>
        <p:nvSpPr>
          <p:cNvPr id="39" name="四角形: 角を丸くする 38">
            <a:extLst>
              <a:ext uri="{FF2B5EF4-FFF2-40B4-BE49-F238E27FC236}">
                <a16:creationId xmlns:a16="http://schemas.microsoft.com/office/drawing/2014/main" id="{FB8AFBD6-7414-4B9B-AA9E-F9EAB3A8C786}"/>
              </a:ext>
            </a:extLst>
          </p:cNvPr>
          <p:cNvSpPr/>
          <p:nvPr/>
        </p:nvSpPr>
        <p:spPr>
          <a:xfrm>
            <a:off x="5189350" y="1181452"/>
            <a:ext cx="3426926" cy="1426853"/>
          </a:xfrm>
          <a:prstGeom prst="roundRect">
            <a:avLst>
              <a:gd name="adj" fmla="val 5674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bg1"/>
                </a:solidFill>
              </a:rPr>
              <a:t>知的好奇心をくすぐる、セミナー、異業種交流会、ワークショップなどのイベント情報を掲載</a:t>
            </a:r>
          </a:p>
        </p:txBody>
      </p:sp>
      <p:sp>
        <p:nvSpPr>
          <p:cNvPr id="42" name="四角形: 角を丸くする 41">
            <a:extLst>
              <a:ext uri="{FF2B5EF4-FFF2-40B4-BE49-F238E27FC236}">
                <a16:creationId xmlns:a16="http://schemas.microsoft.com/office/drawing/2014/main" id="{E4E70B80-E9F9-47C2-BB69-1A6A78C5666B}"/>
              </a:ext>
            </a:extLst>
          </p:cNvPr>
          <p:cNvSpPr/>
          <p:nvPr/>
        </p:nvSpPr>
        <p:spPr>
          <a:xfrm>
            <a:off x="5828849" y="964842"/>
            <a:ext cx="2123221" cy="396000"/>
          </a:xfrm>
          <a:prstGeom prst="roundRect">
            <a:avLst/>
          </a:prstGeom>
          <a:solidFill>
            <a:schemeClr val="tx2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ja-JP" sz="1600" b="1" spc="300" dirty="0">
                <a:solidFill>
                  <a:schemeClr val="bg1"/>
                </a:solidFill>
              </a:rPr>
              <a:t>Event</a:t>
            </a:r>
            <a:endParaRPr kumimoji="1" lang="ja-JP" altLang="en-US" sz="1600" b="1" spc="300" dirty="0">
              <a:solidFill>
                <a:schemeClr val="bg1"/>
              </a:solidFill>
            </a:endParaRPr>
          </a:p>
        </p:txBody>
      </p:sp>
      <p:sp>
        <p:nvSpPr>
          <p:cNvPr id="46" name="四角形: 角を丸くする 45">
            <a:extLst>
              <a:ext uri="{FF2B5EF4-FFF2-40B4-BE49-F238E27FC236}">
                <a16:creationId xmlns:a16="http://schemas.microsoft.com/office/drawing/2014/main" id="{84DEE47C-E4C2-48B4-AFA1-7EF35DEC7D5E}"/>
              </a:ext>
            </a:extLst>
          </p:cNvPr>
          <p:cNvSpPr/>
          <p:nvPr/>
        </p:nvSpPr>
        <p:spPr>
          <a:xfrm>
            <a:off x="1186361" y="1188817"/>
            <a:ext cx="3426926" cy="1426853"/>
          </a:xfrm>
          <a:prstGeom prst="roundRect">
            <a:avLst>
              <a:gd name="adj" fmla="val 5674"/>
            </a:avLst>
          </a:prstGeom>
          <a:solidFill>
            <a:schemeClr val="tx1">
              <a:alpha val="4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400" b="1" dirty="0">
                <a:solidFill>
                  <a:schemeClr val="bg1"/>
                </a:solidFill>
              </a:rPr>
              <a:t>仕事から学び、遊び、お金、恋愛、結婚・妊娠まで、本音を記事化。</a:t>
            </a:r>
            <a:br>
              <a:rPr kumimoji="1" lang="en-US" altLang="ja-JP" sz="1400" b="1">
                <a:solidFill>
                  <a:schemeClr val="bg1"/>
                </a:solidFill>
              </a:rPr>
            </a:br>
            <a:r>
              <a:rPr kumimoji="1" lang="ja-JP" altLang="en-US" sz="1400" b="1" dirty="0">
                <a:solidFill>
                  <a:schemeClr val="bg1"/>
                </a:solidFill>
              </a:rPr>
              <a:t>共感情報を幅広く発信</a:t>
            </a:r>
          </a:p>
        </p:txBody>
      </p:sp>
      <p:sp>
        <p:nvSpPr>
          <p:cNvPr id="59" name="四角形: 角を丸くする 58">
            <a:extLst>
              <a:ext uri="{FF2B5EF4-FFF2-40B4-BE49-F238E27FC236}">
                <a16:creationId xmlns:a16="http://schemas.microsoft.com/office/drawing/2014/main" id="{E88A86BC-ED0C-440A-AE72-3C2D2FDD9F38}"/>
              </a:ext>
            </a:extLst>
          </p:cNvPr>
          <p:cNvSpPr/>
          <p:nvPr/>
        </p:nvSpPr>
        <p:spPr>
          <a:xfrm>
            <a:off x="1825860" y="973326"/>
            <a:ext cx="2123221" cy="396000"/>
          </a:xfrm>
          <a:prstGeom prst="roundRect">
            <a:avLst/>
          </a:prstGeom>
          <a:solidFill>
            <a:schemeClr val="tx2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8000" tIns="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bg1"/>
                </a:solidFill>
              </a:rPr>
              <a:t>特 集</a:t>
            </a:r>
          </a:p>
        </p:txBody>
      </p:sp>
      <p:sp>
        <p:nvSpPr>
          <p:cNvPr id="61" name="吹き出し: 円形 60">
            <a:extLst>
              <a:ext uri="{FF2B5EF4-FFF2-40B4-BE49-F238E27FC236}">
                <a16:creationId xmlns:a16="http://schemas.microsoft.com/office/drawing/2014/main" id="{4E60663E-FE90-4A45-B3AB-4AF45A9D0CF3}"/>
              </a:ext>
            </a:extLst>
          </p:cNvPr>
          <p:cNvSpPr/>
          <p:nvPr/>
        </p:nvSpPr>
        <p:spPr>
          <a:xfrm>
            <a:off x="317449" y="1932427"/>
            <a:ext cx="1035212" cy="717114"/>
          </a:xfrm>
          <a:prstGeom prst="wedgeEllipseCallout">
            <a:avLst>
              <a:gd name="adj1" fmla="val 64487"/>
              <a:gd name="adj2" fmla="val -14709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olid"/>
          </a:ln>
          <a:effectLst>
            <a:outerShdw blurRad="1016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600" b="1" spc="300" dirty="0">
                <a:solidFill>
                  <a:schemeClr val="tx1"/>
                </a:solidFill>
              </a:rPr>
              <a:t>読む</a:t>
            </a:r>
            <a:r>
              <a:rPr kumimoji="1" lang="en-US" altLang="ja-JP" sz="1600" b="1" spc="300">
                <a:solidFill>
                  <a:schemeClr val="tx1"/>
                </a:solidFill>
              </a:rPr>
              <a:t>!</a:t>
            </a:r>
            <a:endParaRPr kumimoji="1" lang="ja-JP" altLang="en-US" sz="1600" b="1" spc="300" dirty="0">
              <a:solidFill>
                <a:schemeClr val="tx1"/>
              </a:solidFill>
            </a:endParaRPr>
          </a:p>
        </p:txBody>
      </p:sp>
      <p:sp>
        <p:nvSpPr>
          <p:cNvPr id="62" name="吹き出し: 円形 61">
            <a:extLst>
              <a:ext uri="{FF2B5EF4-FFF2-40B4-BE49-F238E27FC236}">
                <a16:creationId xmlns:a16="http://schemas.microsoft.com/office/drawing/2014/main" id="{0A95577C-E06F-41DA-B0F5-04D9874C0A5F}"/>
              </a:ext>
            </a:extLst>
          </p:cNvPr>
          <p:cNvSpPr/>
          <p:nvPr/>
        </p:nvSpPr>
        <p:spPr>
          <a:xfrm>
            <a:off x="8409435" y="785514"/>
            <a:ext cx="1035212" cy="717114"/>
          </a:xfrm>
          <a:prstGeom prst="wedgeEllipseCallout">
            <a:avLst>
              <a:gd name="adj1" fmla="val -54263"/>
              <a:gd name="adj2" fmla="val 46724"/>
            </a:avLst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  <a:prstDash val="solid"/>
          </a:ln>
          <a:effectLst>
            <a:outerShdw blurRad="1016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1" lang="ja-JP" altLang="en-US" sz="1200" b="1" dirty="0">
                <a:solidFill>
                  <a:schemeClr val="tx1"/>
                </a:solidFill>
              </a:rPr>
              <a:t>出かける</a:t>
            </a:r>
            <a:r>
              <a:rPr kumimoji="1" lang="en-US" altLang="ja-JP" sz="1200" b="1">
                <a:solidFill>
                  <a:schemeClr val="tx1"/>
                </a:solidFill>
              </a:rPr>
              <a:t>!</a:t>
            </a:r>
            <a:endParaRPr kumimoji="1" lang="ja-JP" altLang="en-US" sz="1200" b="1" dirty="0">
              <a:solidFill>
                <a:schemeClr val="tx1"/>
              </a:solidFill>
            </a:endParaRPr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F33F6786-8D9B-42B3-BA0F-0800ED59C21D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16" y="1037436"/>
            <a:ext cx="288032" cy="288032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21B84164-60F1-4D8A-88CE-05DB52FAA350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61" y="2923690"/>
            <a:ext cx="265203" cy="265203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BFA0FB04-8B1E-4C46-88A6-E4272522B0D9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86" y="2946720"/>
            <a:ext cx="291357" cy="22309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1A16E5C-9B96-4564-B589-D13A633DE20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638" y="4884291"/>
            <a:ext cx="225055" cy="22505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408FEF3-A828-4512-A292-D74FD066F146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81" y="4884291"/>
            <a:ext cx="247560" cy="24756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F4BFA51-AAFF-441F-8BF8-0FBE20ADC527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66" y="1017834"/>
            <a:ext cx="272316" cy="27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28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辺形 3">
            <a:extLst>
              <a:ext uri="{FF2B5EF4-FFF2-40B4-BE49-F238E27FC236}">
                <a16:creationId xmlns:a16="http://schemas.microsoft.com/office/drawing/2014/main" id="{080D4F93-4478-4403-B568-262E70F6E53E}"/>
              </a:ext>
            </a:extLst>
          </p:cNvPr>
          <p:cNvSpPr/>
          <p:nvPr/>
        </p:nvSpPr>
        <p:spPr>
          <a:xfrm rot="538015">
            <a:off x="1514008" y="1948530"/>
            <a:ext cx="6407297" cy="3497513"/>
          </a:xfrm>
          <a:prstGeom prst="parallelogram">
            <a:avLst>
              <a:gd name="adj" fmla="val 45749"/>
            </a:avLst>
          </a:prstGeom>
          <a:solidFill>
            <a:schemeClr val="tx2">
              <a:lumMod val="40000"/>
              <a:lumOff val="60000"/>
            </a:scheme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26" name="平行四辺形 25">
            <a:extLst>
              <a:ext uri="{FF2B5EF4-FFF2-40B4-BE49-F238E27FC236}">
                <a16:creationId xmlns:a16="http://schemas.microsoft.com/office/drawing/2014/main" id="{822CAF9A-EEFF-4557-8B2D-0F53E49BF6E7}"/>
              </a:ext>
            </a:extLst>
          </p:cNvPr>
          <p:cNvSpPr/>
          <p:nvPr/>
        </p:nvSpPr>
        <p:spPr>
          <a:xfrm rot="538015">
            <a:off x="2796802" y="2132590"/>
            <a:ext cx="4064217" cy="2218508"/>
          </a:xfrm>
          <a:prstGeom prst="parallelogram">
            <a:avLst>
              <a:gd name="adj" fmla="val 45749"/>
            </a:avLst>
          </a:prstGeom>
          <a:solidFill>
            <a:schemeClr val="accent1">
              <a:alpha val="50000"/>
            </a:schemeClr>
          </a:solidFill>
          <a:ln w="38100">
            <a:solidFill>
              <a:schemeClr val="bg1">
                <a:alpha val="70000"/>
              </a:schemeClr>
            </a:solidFill>
            <a:prstDash val="solid"/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kumimoji="1" lang="ja-JP" altLang="en-US" sz="600" b="1" spc="300" dirty="0"/>
          </a:p>
        </p:txBody>
      </p:sp>
      <p:sp>
        <p:nvSpPr>
          <p:cNvPr id="20" name="タイトル 19">
            <a:extLst>
              <a:ext uri="{FF2B5EF4-FFF2-40B4-BE49-F238E27FC236}">
                <a16:creationId xmlns:a16="http://schemas.microsoft.com/office/drawing/2014/main" id="{60D4A305-F81E-4333-AF44-DA6B435E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２０２２年には登録会員１５万人へ！</a:t>
            </a:r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FCFCB62-4420-4894-B295-A2F7A31B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0A3BD-3DA5-4991-ABDC-D838213B01CE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EAF0ACD7-9FFC-4BD7-988C-62BE1F2B7425}"/>
              </a:ext>
            </a:extLst>
          </p:cNvPr>
          <p:cNvSpPr txBox="1"/>
          <p:nvPr/>
        </p:nvSpPr>
        <p:spPr>
          <a:xfrm>
            <a:off x="300366" y="6505124"/>
            <a:ext cx="249908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総務省統計局　労働力調査 平成</a:t>
            </a:r>
            <a:r>
              <a:rPr lang="en-US" altLang="ja-JP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28</a:t>
            </a:r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年度版をもとに推計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E73AEED-C0C5-4DB1-B79B-7C9A986FE5D4}"/>
              </a:ext>
            </a:extLst>
          </p:cNvPr>
          <p:cNvSpPr txBox="1"/>
          <p:nvPr/>
        </p:nvSpPr>
        <p:spPr>
          <a:xfrm>
            <a:off x="7257256" y="3697287"/>
            <a:ext cx="235962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spc="300" dirty="0">
                <a:solidFill>
                  <a:schemeClr val="accent3"/>
                </a:solidFill>
              </a:rPr>
              <a:t>前向き・上昇志向</a:t>
            </a:r>
            <a:endParaRPr kumimoji="1" lang="ja-JP" altLang="en-US" sz="1600" b="1" spc="300" dirty="0">
              <a:solidFill>
                <a:schemeClr val="accent3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9F49D96-4579-4354-9D8C-3215BDAC94AD}"/>
              </a:ext>
            </a:extLst>
          </p:cNvPr>
          <p:cNvSpPr txBox="1"/>
          <p:nvPr/>
        </p:nvSpPr>
        <p:spPr>
          <a:xfrm>
            <a:off x="3187578" y="6499392"/>
            <a:ext cx="21448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登録読者数はサイトリリースから</a:t>
            </a:r>
            <a:r>
              <a:rPr lang="en-US" altLang="ja-JP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ja-JP" alt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年後の予測</a:t>
            </a:r>
          </a:p>
        </p:txBody>
      </p:sp>
      <p:sp>
        <p:nvSpPr>
          <p:cNvPr id="41" name="吹き出し: 折線 (強調線付き) 40">
            <a:extLst>
              <a:ext uri="{FF2B5EF4-FFF2-40B4-BE49-F238E27FC236}">
                <a16:creationId xmlns:a16="http://schemas.microsoft.com/office/drawing/2014/main" id="{F19C9A22-80E0-40AD-AC12-3214551C019D}"/>
              </a:ext>
            </a:extLst>
          </p:cNvPr>
          <p:cNvSpPr/>
          <p:nvPr/>
        </p:nvSpPr>
        <p:spPr>
          <a:xfrm flipH="1">
            <a:off x="453939" y="5507334"/>
            <a:ext cx="3407984" cy="430887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3799"/>
              <a:gd name="adj6" fmla="val -24765"/>
            </a:avLst>
          </a:prstGeom>
          <a:solidFill>
            <a:schemeClr val="bg1">
              <a:alpha val="40000"/>
            </a:schemeClr>
          </a:solidFill>
          <a:ln w="19050">
            <a:solidFill>
              <a:schemeClr val="tx2"/>
            </a:solidFill>
            <a:prstDash val="solid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kumimoji="1" lang="en-US" altLang="ja-JP" sz="2800" b="1" spc="300" dirty="0">
                <a:solidFill>
                  <a:schemeClr val="tx2"/>
                </a:solidFill>
              </a:rPr>
              <a:t>doors</a:t>
            </a:r>
            <a:r>
              <a:rPr kumimoji="1" lang="ja-JP" altLang="en-US" sz="2800" b="1" spc="300" dirty="0">
                <a:solidFill>
                  <a:schemeClr val="tx2"/>
                </a:solidFill>
              </a:rPr>
              <a:t>世代 </a:t>
            </a:r>
            <a:r>
              <a:rPr kumimoji="1" lang="en-US" altLang="ja-JP" sz="2400" b="1" spc="300" dirty="0">
                <a:solidFill>
                  <a:schemeClr val="tx2"/>
                </a:solidFill>
              </a:rPr>
              <a:t>350</a:t>
            </a:r>
            <a:r>
              <a:rPr kumimoji="1" lang="ja-JP" altLang="en-US" sz="2400" b="1" spc="300" dirty="0">
                <a:solidFill>
                  <a:schemeClr val="tx2"/>
                </a:solidFill>
              </a:rPr>
              <a:t>万人</a:t>
            </a:r>
          </a:p>
        </p:txBody>
      </p: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85ADCDE4-7937-4A48-9ECD-5862AC623970}"/>
              </a:ext>
            </a:extLst>
          </p:cNvPr>
          <p:cNvCxnSpPr>
            <a:cxnSpLocks/>
          </p:cNvCxnSpPr>
          <p:nvPr/>
        </p:nvCxnSpPr>
        <p:spPr>
          <a:xfrm>
            <a:off x="0" y="692696"/>
            <a:ext cx="9129464" cy="0"/>
          </a:xfrm>
          <a:prstGeom prst="line">
            <a:avLst/>
          </a:prstGeom>
          <a:ln w="15875">
            <a:solidFill>
              <a:schemeClr val="tx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矢印: 上 48">
            <a:extLst>
              <a:ext uri="{FF2B5EF4-FFF2-40B4-BE49-F238E27FC236}">
                <a16:creationId xmlns:a16="http://schemas.microsoft.com/office/drawing/2014/main" id="{3549F868-2605-4DFF-84A1-E201722A2130}"/>
              </a:ext>
            </a:extLst>
          </p:cNvPr>
          <p:cNvSpPr/>
          <p:nvPr/>
        </p:nvSpPr>
        <p:spPr>
          <a:xfrm>
            <a:off x="6514307" y="3068960"/>
            <a:ext cx="606798" cy="942381"/>
          </a:xfrm>
          <a:prstGeom prst="upArrow">
            <a:avLst/>
          </a:prstGeom>
          <a:solidFill>
            <a:schemeClr val="accent3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7F802D2-EE51-4FA7-9E08-5E309B675630}"/>
              </a:ext>
            </a:extLst>
          </p:cNvPr>
          <p:cNvSpPr txBox="1"/>
          <p:nvPr/>
        </p:nvSpPr>
        <p:spPr>
          <a:xfrm rot="538178">
            <a:off x="3084765" y="3909594"/>
            <a:ext cx="248946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1" lang="ja-JP" altLang="en-US" sz="1400" b="1" spc="300" dirty="0"/>
              <a:t>読者ターゲット</a:t>
            </a:r>
            <a:r>
              <a:rPr kumimoji="1" lang="en-US" altLang="ja-JP" sz="1600" b="1" spc="300" dirty="0"/>
              <a:t>100</a:t>
            </a:r>
            <a:r>
              <a:rPr kumimoji="1" lang="ja-JP" altLang="en-US" sz="1600" b="1" spc="300" dirty="0"/>
              <a:t>万人</a:t>
            </a:r>
          </a:p>
        </p:txBody>
      </p:sp>
      <p:sp>
        <p:nvSpPr>
          <p:cNvPr id="39" name="平行四辺形 38">
            <a:extLst>
              <a:ext uri="{FF2B5EF4-FFF2-40B4-BE49-F238E27FC236}">
                <a16:creationId xmlns:a16="http://schemas.microsoft.com/office/drawing/2014/main" id="{12987FAE-AB34-4ABF-A961-2B3714FEDC54}"/>
              </a:ext>
            </a:extLst>
          </p:cNvPr>
          <p:cNvSpPr/>
          <p:nvPr/>
        </p:nvSpPr>
        <p:spPr>
          <a:xfrm rot="538015">
            <a:off x="4087816" y="2509137"/>
            <a:ext cx="1946772" cy="1062672"/>
          </a:xfrm>
          <a:prstGeom prst="parallelogram">
            <a:avLst>
              <a:gd name="adj" fmla="val 45749"/>
            </a:avLst>
          </a:prstGeom>
          <a:solidFill>
            <a:schemeClr val="accent4"/>
          </a:solidFill>
          <a:ln w="19050">
            <a:noFill/>
            <a:prstDash val="solid"/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10800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ja-JP" altLang="en-US" sz="1600" b="1" spc="300" dirty="0"/>
              <a:t>日経</a:t>
            </a:r>
            <a:r>
              <a:rPr kumimoji="1" lang="en-US" altLang="ja-JP" sz="1600" b="1" spc="300" dirty="0"/>
              <a:t>doors</a:t>
            </a:r>
          </a:p>
          <a:p>
            <a:r>
              <a:rPr kumimoji="1" lang="ja-JP" altLang="en-US" sz="1600" b="1" spc="300" dirty="0"/>
              <a:t>登録読者</a:t>
            </a:r>
            <a:endParaRPr kumimoji="1" lang="en-US" altLang="ja-JP" sz="1600" b="1" spc="300" dirty="0"/>
          </a:p>
          <a:p>
            <a:r>
              <a:rPr kumimoji="1" lang="en-US" altLang="ja-JP" sz="1600" b="1" spc="300" dirty="0"/>
              <a:t>15</a:t>
            </a:r>
            <a:r>
              <a:rPr kumimoji="1" lang="ja-JP" altLang="en-US" sz="1400" b="1" spc="300" dirty="0"/>
              <a:t>万人</a:t>
            </a:r>
            <a:r>
              <a:rPr kumimoji="1" lang="en-US" altLang="ja-JP" sz="1400" b="1" spc="300" dirty="0"/>
              <a:t>*</a:t>
            </a:r>
            <a:endParaRPr kumimoji="1" lang="ja-JP" altLang="en-US" sz="600" b="1" spc="3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F5D9359E-6367-40AE-9D79-389B9F47553D}"/>
              </a:ext>
            </a:extLst>
          </p:cNvPr>
          <p:cNvSpPr txBox="1"/>
          <p:nvPr/>
        </p:nvSpPr>
        <p:spPr>
          <a:xfrm>
            <a:off x="300366" y="809622"/>
            <a:ext cx="9122690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b="1" spc="600" dirty="0"/>
              <a:t>doors</a:t>
            </a:r>
            <a:r>
              <a:rPr kumimoji="1" lang="ja-JP" altLang="en-US" sz="1400" b="1" spc="600" dirty="0"/>
              <a:t>世代</a:t>
            </a:r>
            <a:r>
              <a:rPr kumimoji="1" lang="en-US" altLang="ja-JP" sz="1400" b="1" spc="600" dirty="0"/>
              <a:t>350</a:t>
            </a:r>
            <a:r>
              <a:rPr kumimoji="1" lang="ja-JP" altLang="en-US" sz="1400" b="1" spc="600" dirty="0"/>
              <a:t>万人の中から、上昇志向の高い</a:t>
            </a:r>
            <a:r>
              <a:rPr kumimoji="1" lang="en-US" altLang="ja-JP" sz="1400" b="1" spc="600" dirty="0"/>
              <a:t>100</a:t>
            </a:r>
            <a:r>
              <a:rPr kumimoji="1" lang="ja-JP" altLang="en-US" sz="1400" b="1" spc="600" dirty="0"/>
              <a:t>万人を読者ターゲットに、</a:t>
            </a:r>
          </a:p>
          <a:p>
            <a:r>
              <a:rPr kumimoji="1" lang="en-US" altLang="ja-JP" sz="1400" b="1" spc="600" dirty="0"/>
              <a:t>2022</a:t>
            </a:r>
            <a:r>
              <a:rPr kumimoji="1" lang="ja-JP" altLang="en-US" sz="1400" b="1" spc="600" dirty="0"/>
              <a:t>年には</a:t>
            </a:r>
            <a:r>
              <a:rPr kumimoji="1" lang="en-US" altLang="ja-JP" sz="1400" b="1" spc="600" dirty="0"/>
              <a:t>15</a:t>
            </a:r>
            <a:r>
              <a:rPr kumimoji="1" lang="ja-JP" altLang="en-US" sz="1400" b="1" spc="600" dirty="0"/>
              <a:t>万人の会員を目指します！</a:t>
            </a:r>
          </a:p>
        </p:txBody>
      </p:sp>
      <p:sp>
        <p:nvSpPr>
          <p:cNvPr id="18" name="矢印: 上 17">
            <a:extLst>
              <a:ext uri="{FF2B5EF4-FFF2-40B4-BE49-F238E27FC236}">
                <a16:creationId xmlns:a16="http://schemas.microsoft.com/office/drawing/2014/main" id="{A260A848-13A7-4BE1-AD84-2BB72F239918}"/>
              </a:ext>
            </a:extLst>
          </p:cNvPr>
          <p:cNvSpPr/>
          <p:nvPr/>
        </p:nvSpPr>
        <p:spPr>
          <a:xfrm rot="5980838">
            <a:off x="5910680" y="3094064"/>
            <a:ext cx="206125" cy="295559"/>
          </a:xfrm>
          <a:prstGeom prst="upArrow">
            <a:avLst/>
          </a:prstGeom>
          <a:solidFill>
            <a:schemeClr val="accent3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19" name="矢印: 上 18">
            <a:extLst>
              <a:ext uri="{FF2B5EF4-FFF2-40B4-BE49-F238E27FC236}">
                <a16:creationId xmlns:a16="http://schemas.microsoft.com/office/drawing/2014/main" id="{771C200C-F2FA-43D4-A768-44AEAC91807D}"/>
              </a:ext>
            </a:extLst>
          </p:cNvPr>
          <p:cNvSpPr/>
          <p:nvPr/>
        </p:nvSpPr>
        <p:spPr>
          <a:xfrm rot="12388664">
            <a:off x="4559749" y="3579241"/>
            <a:ext cx="206125" cy="295559"/>
          </a:xfrm>
          <a:prstGeom prst="upArrow">
            <a:avLst/>
          </a:prstGeom>
          <a:solidFill>
            <a:schemeClr val="accent3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21" name="矢印: 上 20">
            <a:extLst>
              <a:ext uri="{FF2B5EF4-FFF2-40B4-BE49-F238E27FC236}">
                <a16:creationId xmlns:a16="http://schemas.microsoft.com/office/drawing/2014/main" id="{B65EB386-EF2C-418F-B0EE-DEA0C9C00BC5}"/>
              </a:ext>
            </a:extLst>
          </p:cNvPr>
          <p:cNvSpPr/>
          <p:nvPr/>
        </p:nvSpPr>
        <p:spPr>
          <a:xfrm rot="16896811">
            <a:off x="3991424" y="2761991"/>
            <a:ext cx="206125" cy="295559"/>
          </a:xfrm>
          <a:prstGeom prst="upArrow">
            <a:avLst/>
          </a:prstGeom>
          <a:solidFill>
            <a:schemeClr val="accent3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  <p:sp>
        <p:nvSpPr>
          <p:cNvPr id="22" name="矢印: 上 21">
            <a:extLst>
              <a:ext uri="{FF2B5EF4-FFF2-40B4-BE49-F238E27FC236}">
                <a16:creationId xmlns:a16="http://schemas.microsoft.com/office/drawing/2014/main" id="{F3F00CEC-3DCC-4B30-B675-A1999869B7C0}"/>
              </a:ext>
            </a:extLst>
          </p:cNvPr>
          <p:cNvSpPr/>
          <p:nvPr/>
        </p:nvSpPr>
        <p:spPr>
          <a:xfrm rot="1748137">
            <a:off x="5286564" y="2231732"/>
            <a:ext cx="206125" cy="295559"/>
          </a:xfrm>
          <a:prstGeom prst="upArrow">
            <a:avLst/>
          </a:prstGeom>
          <a:solidFill>
            <a:schemeClr val="accent3"/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kumimoji="1" lang="ja-JP" altLang="en-US" sz="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38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doors">
      <a:dk1>
        <a:sysClr val="windowText" lastClr="000000"/>
      </a:dk1>
      <a:lt1>
        <a:sysClr val="window" lastClr="FFFFFF"/>
      </a:lt1>
      <a:dk2>
        <a:srgbClr val="FF6600"/>
      </a:dk2>
      <a:lt2>
        <a:srgbClr val="E7E6E6"/>
      </a:lt2>
      <a:accent1>
        <a:srgbClr val="DA3FE0"/>
      </a:accent1>
      <a:accent2>
        <a:srgbClr val="C64648"/>
      </a:accent2>
      <a:accent3>
        <a:srgbClr val="FF3C5F"/>
      </a:accent3>
      <a:accent4>
        <a:srgbClr val="BC0865"/>
      </a:accent4>
      <a:accent5>
        <a:srgbClr val="92D050"/>
      </a:accent5>
      <a:accent6>
        <a:srgbClr val="1390A1"/>
      </a:accent6>
      <a:hlink>
        <a:srgbClr val="5F2153"/>
      </a:hlink>
      <a:folHlink>
        <a:srgbClr val="954F72"/>
      </a:folHlink>
    </a:clrScheme>
    <a:fontScheme name="ユーザー定義 3">
      <a:majorFont>
        <a:latin typeface="Trebuchet MS"/>
        <a:ea typeface="游ゴシック"/>
        <a:cs typeface=""/>
      </a:majorFont>
      <a:minorFont>
        <a:latin typeface="Trebuchet MS"/>
        <a:ea typeface="游ゴシック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alpha val="70000"/>
          </a:schemeClr>
        </a:solidFill>
        <a:ln w="19050">
          <a:noFill/>
          <a:prstDash val="solid"/>
        </a:ln>
      </a:spPr>
      <a:bodyPr rot="0" spcFirstLastPara="0" vertOverflow="overflow" horzOverflow="overflow" vert="horz" wrap="square" lIns="0" tIns="0" rIns="0" bIns="72000" numCol="1" spcCol="0" rtlCol="0" fromWordArt="0" anchor="t" anchorCtr="0" forceAA="0" compatLnSpc="1">
        <a:prstTxWarp prst="textNoShape">
          <a:avLst/>
        </a:prstTxWarp>
        <a:spAutoFit/>
      </a:bodyPr>
      <a:lstStyle>
        <a:defPPr algn="ctr">
          <a:lnSpc>
            <a:spcPct val="150000"/>
          </a:lnSpc>
          <a:defRPr kumimoji="1" sz="1200" b="1" spc="3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1">
              <a:lumMod val="50000"/>
            </a:schemeClr>
          </a:solidFill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wrap="none" lIns="0" tIns="0" rIns="0" bIns="0">
        <a:spAutoFit/>
      </a:bodyPr>
      <a:lstStyle>
        <a:defPPr algn="ctr">
          <a:defRPr sz="2400" b="1" spc="300" dirty="0" smtClean="0">
            <a:latin typeface="+mn-ea"/>
            <a:cs typeface="メイリオ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17739</TotalTime>
  <Words>1132</Words>
  <Application>Microsoft Office PowerPoint</Application>
  <PresentationFormat>A4 210 x 297 mm</PresentationFormat>
  <Paragraphs>287</Paragraphs>
  <Slides>15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メイリオ</vt:lpstr>
      <vt:lpstr>游ゴシック</vt:lpstr>
      <vt:lpstr>Arial</vt:lpstr>
      <vt:lpstr>Times New Roman</vt:lpstr>
      <vt:lpstr>Trebuchet MS</vt:lpstr>
      <vt:lpstr>Office テーマ</vt:lpstr>
      <vt:lpstr>PowerPoint プレゼンテーション</vt:lpstr>
      <vt:lpstr>PowerPoint プレゼンテーション</vt:lpstr>
      <vt:lpstr>日経doors世代の価値観</vt:lpstr>
      <vt:lpstr>日経doors読者のペルソナ</vt:lpstr>
      <vt:lpstr>日経doors読者のペルソナ</vt:lpstr>
      <vt:lpstr>【日経doors】①4つの関心事をクローズアップ</vt:lpstr>
      <vt:lpstr>【日経doors】②年齢ごとの悩み＆決断に寄り添う記事</vt:lpstr>
      <vt:lpstr>【日経doors】③働く独身女性の発見と感動が“全部入り”</vt:lpstr>
      <vt:lpstr>２０２２年には登録会員１５万人へ！</vt:lpstr>
      <vt:lpstr>PowerPoint プレゼンテーション</vt:lpstr>
      <vt:lpstr>①ネイティブ広告：日経doorsスタイルでコンテンツを読者に訴求！</vt:lpstr>
      <vt:lpstr>②「年間パートナー」：年間を通じたスポンサーシップが可能に！</vt:lpstr>
      <vt:lpstr>③ディスプレイ広告：記事との親和性とビューアブルを実現！</vt:lpstr>
      <vt:lpstr>料金表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伊藤 香央里</dc:creator>
  <cp:lastModifiedBy>伊藤 香央里</cp:lastModifiedBy>
  <cp:revision>854</cp:revision>
  <cp:lastPrinted>2018-11-13T10:23:04Z</cp:lastPrinted>
  <dcterms:created xsi:type="dcterms:W3CDTF">2018-05-31T02:25:52Z</dcterms:created>
  <dcterms:modified xsi:type="dcterms:W3CDTF">2018-11-16T08:33:56Z</dcterms:modified>
</cp:coreProperties>
</file>