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5"/>
  </p:notesMasterIdLst>
  <p:sldIdLst>
    <p:sldId id="537" r:id="rId3"/>
    <p:sldId id="257" r:id="rId4"/>
    <p:sldId id="266" r:id="rId5"/>
    <p:sldId id="275" r:id="rId6"/>
    <p:sldId id="274" r:id="rId7"/>
    <p:sldId id="258" r:id="rId8"/>
    <p:sldId id="267" r:id="rId9"/>
    <p:sldId id="263" r:id="rId10"/>
    <p:sldId id="264" r:id="rId11"/>
    <p:sldId id="268" r:id="rId12"/>
    <p:sldId id="272" r:id="rId13"/>
    <p:sldId id="273" r:id="rId1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3B"/>
    <a:srgbClr val="CC9900"/>
    <a:srgbClr val="515151"/>
    <a:srgbClr val="FF6600"/>
    <a:srgbClr val="CC6600"/>
    <a:srgbClr val="FF3300"/>
    <a:srgbClr val="FF9999"/>
    <a:srgbClr val="CCCC00"/>
    <a:srgbClr val="008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3271" autoAdjust="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\NIKKEI%20STYLE&#20316;&#25104;&#12487;&#12540;&#12479;&#12394;&#12393;\NIKKEI%20STYLE%20media%20guide\&#26085;&#32076;&#12473;&#12479;&#12452;&#12523;&#26469;&#35370;&#32773;&#23646;&#24615;&#65288;&#38651;&#23376;&#29256;&#20250;&#21729;&#65289;201802\&#26085;&#32076;&#12473;&#12479;&#12452;&#12523;&#26469;&#35370;&#32773;&#23646;&#24615;&#65288;&#38651;&#23376;&#29256;&#20250;&#21729;&#65289;20180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%20media%20guide\&#26085;&#32076;&#12473;&#12479;&#12452;&#12523;&#26469;&#35370;&#32773;&#23646;&#24615;&#65288;&#38651;&#23376;&#29256;&#20250;&#21729;&#65289;201802\&#27604;&#36611;_&#26178;&#38291;&#24111;&#21029;&#12539;&#26332;&#26085;&#2102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s19757\Desktop\NIKKEI%20STYLE%20media%20guide\&#26085;&#32076;&#12473;&#12479;&#12452;&#12523;&#26469;&#35370;&#32773;&#23646;&#24615;&#65288;&#38651;&#23376;&#29256;&#20250;&#21729;&#65289;201802\&#27604;&#36611;_&#26178;&#38291;&#24111;&#21029;&#12539;&#26332;&#26085;&#2102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属性２!$B$1</c:f>
              <c:strCache>
                <c:ptCount val="1"/>
                <c:pt idx="0">
                  <c:v>年齢構成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8429-4C6F-9973-FEC540ED7C5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29-4C6F-9973-FEC540ED7C5F}"/>
              </c:ext>
            </c:extLst>
          </c:dPt>
          <c:dLbls>
            <c:dLbl>
              <c:idx val="0"/>
              <c:layout>
                <c:manualLayout>
                  <c:x val="4.4750703189664377E-3"/>
                  <c:y val="-6.610284279976685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dirty="0"/>
                      <a:t>57.7</a:t>
                    </a:r>
                    <a:r>
                      <a:rPr lang="en-US" alt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29-4C6F-9973-FEC540ED7C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(属性２!$E$5,属性２!$E$7)</c:f>
              <c:numCache>
                <c:formatCode>0.0%</c:formatCode>
                <c:ptCount val="2"/>
                <c:pt idx="0">
                  <c:v>0.57699999999999996</c:v>
                </c:pt>
                <c:pt idx="1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29-4C6F-9973-FEC540ED7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属性２!$B$13</c:f>
              <c:strCache>
                <c:ptCount val="1"/>
                <c:pt idx="0">
                  <c:v>男女比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8BB-46E1-9991-441CA88C5184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3-58BB-46E1-9991-441CA88C5184}"/>
              </c:ext>
            </c:extLst>
          </c:dPt>
          <c:dLbls>
            <c:dLbl>
              <c:idx val="0"/>
              <c:layout>
                <c:manualLayout>
                  <c:x val="-4.9716145666318161E-7"/>
                  <c:y val="6.46610868052173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50" dirty="0"/>
                      <a:t>50.1</a:t>
                    </a:r>
                    <a:r>
                      <a:rPr lang="en-US" altLang="en-US" sz="8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B-46E1-9991-441CA88C5184}"/>
                </c:ext>
              </c:extLst>
            </c:dLbl>
            <c:dLbl>
              <c:idx val="1"/>
              <c:layout>
                <c:manualLayout>
                  <c:x val="1.2627403837788148E-2"/>
                  <c:y val="6.4661086805217899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050" dirty="0"/>
                      <a:t>49.9</a:t>
                    </a:r>
                    <a:r>
                      <a:rPr lang="en-US" altLang="en-US" sz="8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BB-46E1-9991-441CA88C51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属性２!$B$15:$B$16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属性２!$C$15:$C$16</c:f>
              <c:numCache>
                <c:formatCode>0.0%</c:formatCode>
                <c:ptCount val="2"/>
                <c:pt idx="0">
                  <c:v>0.501</c:v>
                </c:pt>
                <c:pt idx="1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BB-46E1-9991-441CA88C5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属性２!$B$19</c:f>
              <c:strCache>
                <c:ptCount val="1"/>
                <c:pt idx="0">
                  <c:v>デバイス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298A-4133-BE3D-1FA1501C9CD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98A-4133-BE3D-1FA1501C9CD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298A-4133-BE3D-1FA1501C9CD2}"/>
              </c:ext>
            </c:extLst>
          </c:dPt>
          <c:dLbls>
            <c:dLbl>
              <c:idx val="0"/>
              <c:layout>
                <c:manualLayout>
                  <c:x val="1.8901350330327141E-2"/>
                  <c:y val="-6.924552122248828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68</a:t>
                    </a:r>
                    <a:r>
                      <a:rPr lang="en-US" altLang="en-US" sz="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%</a:t>
                    </a:r>
                    <a:endParaRPr lang="en-US" alt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8A-4133-BE3D-1FA1501C9C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26</a:t>
                    </a:r>
                    <a:r>
                      <a:rPr lang="en-US" altLang="en-US" sz="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%</a:t>
                    </a:r>
                    <a:endParaRPr lang="en-US" alt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8A-4133-BE3D-1FA1501C9CD2}"/>
                </c:ext>
              </c:extLst>
            </c:dLbl>
            <c:dLbl>
              <c:idx val="2"/>
              <c:layout>
                <c:manualLayout>
                  <c:x val="-6.300450110109047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1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6</a:t>
                    </a:r>
                    <a:r>
                      <a:rPr lang="en-US" altLang="en-US" sz="8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rPr>
                      <a:t>%</a:t>
                    </a:r>
                    <a:endParaRPr lang="en-US" alt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8A-4133-BE3D-1FA1501C9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属性２!$B$21:$B$23</c:f>
              <c:strCache>
                <c:ptCount val="3"/>
                <c:pt idx="0">
                  <c:v>モバイル</c:v>
                </c:pt>
                <c:pt idx="1">
                  <c:v>PC</c:v>
                </c:pt>
                <c:pt idx="2">
                  <c:v>タブレット</c:v>
                </c:pt>
              </c:strCache>
            </c:strRef>
          </c:cat>
          <c:val>
            <c:numRef>
              <c:f>属性２!$C$21:$C$23</c:f>
              <c:numCache>
                <c:formatCode>0%</c:formatCode>
                <c:ptCount val="3"/>
                <c:pt idx="0">
                  <c:v>0.68</c:v>
                </c:pt>
                <c:pt idx="1">
                  <c:v>0.26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8A-4133-BE3D-1FA1501C9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0095462257261"/>
          <c:y val="7.2442725132491878E-2"/>
          <c:w val="0.5854358844783184"/>
          <c:h val="0.85511454973501622"/>
        </c:manualLayout>
      </c:layout>
      <c:barChart>
        <c:barDir val="bar"/>
        <c:grouping val="clustered"/>
        <c:varyColors val="0"/>
        <c:ser>
          <c:idx val="0"/>
          <c:order val="0"/>
          <c:tx>
            <c:v>職業</c:v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属性１!$B$3:$B$7</c:f>
              <c:strCache>
                <c:ptCount val="5"/>
                <c:pt idx="0">
                  <c:v>お勤め</c:v>
                </c:pt>
                <c:pt idx="1">
                  <c:v>自営・自由業</c:v>
                </c:pt>
                <c:pt idx="2">
                  <c:v>学生</c:v>
                </c:pt>
                <c:pt idx="3">
                  <c:v>主婦（パート含む）</c:v>
                </c:pt>
                <c:pt idx="4">
                  <c:v>無職</c:v>
                </c:pt>
              </c:strCache>
            </c:strRef>
          </c:cat>
          <c:val>
            <c:numRef>
              <c:f>属性１!$D$3:$D$7</c:f>
              <c:numCache>
                <c:formatCode>0.0%</c:formatCode>
                <c:ptCount val="5"/>
                <c:pt idx="0">
                  <c:v>0.75338563061511143</c:v>
                </c:pt>
                <c:pt idx="1">
                  <c:v>9.9051228367741759E-2</c:v>
                </c:pt>
                <c:pt idx="2">
                  <c:v>4.6225168571655734E-2</c:v>
                </c:pt>
                <c:pt idx="3">
                  <c:v>2.5742907875258868E-2</c:v>
                </c:pt>
                <c:pt idx="4">
                  <c:v>7.5595064570232198E-2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7-4134-AE46-3FC4C0EA61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921472"/>
        <c:axId val="118500736"/>
      </c:barChart>
      <c:valAx>
        <c:axId val="118500736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4921472"/>
        <c:crosses val="autoZero"/>
        <c:crossBetween val="between"/>
      </c:valAx>
      <c:catAx>
        <c:axId val="114921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1850073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11314315300901"/>
          <c:y val="7.2442725132491878E-2"/>
          <c:w val="0.51179141126382355"/>
          <c:h val="0.85511454973501622"/>
        </c:manualLayout>
      </c:layout>
      <c:barChart>
        <c:barDir val="bar"/>
        <c:grouping val="clustered"/>
        <c:varyColors val="0"/>
        <c:ser>
          <c:idx val="0"/>
          <c:order val="0"/>
          <c:tx>
            <c:v>所属</c:v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属性１!$B$10:$B$17</c:f>
              <c:strCache>
                <c:ptCount val="8"/>
                <c:pt idx="0">
                  <c:v>営業・販売</c:v>
                </c:pt>
                <c:pt idx="1">
                  <c:v>経営</c:v>
                </c:pt>
                <c:pt idx="2">
                  <c:v>経営企画・マーケティング</c:v>
                </c:pt>
                <c:pt idx="3">
                  <c:v>専門職</c:v>
                </c:pt>
                <c:pt idx="4">
                  <c:v>情シス</c:v>
                </c:pt>
                <c:pt idx="5">
                  <c:v>研究・開発</c:v>
                </c:pt>
                <c:pt idx="6">
                  <c:v>製造・資材</c:v>
                </c:pt>
                <c:pt idx="7">
                  <c:v>その他</c:v>
                </c:pt>
              </c:strCache>
            </c:strRef>
          </c:cat>
          <c:val>
            <c:numRef>
              <c:f>属性１!$D$10:$D$17</c:f>
              <c:numCache>
                <c:formatCode>0.0%</c:formatCode>
                <c:ptCount val="8"/>
                <c:pt idx="0">
                  <c:v>0.17126868157491507</c:v>
                </c:pt>
                <c:pt idx="1">
                  <c:v>0.11989296262574671</c:v>
                </c:pt>
                <c:pt idx="2">
                  <c:v>0.12363482933978814</c:v>
                </c:pt>
                <c:pt idx="3">
                  <c:v>8.4186449334902616E-2</c:v>
                </c:pt>
                <c:pt idx="4">
                  <c:v>6.4073638160378407E-2</c:v>
                </c:pt>
                <c:pt idx="5">
                  <c:v>5.8277630965334989E-2</c:v>
                </c:pt>
                <c:pt idx="6">
                  <c:v>3.2675268148608737E-2</c:v>
                </c:pt>
                <c:pt idx="7">
                  <c:v>0.34599053985032535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3-401B-AC74-297D84BE4A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921984"/>
        <c:axId val="118502464"/>
      </c:barChart>
      <c:valAx>
        <c:axId val="1185024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4921984"/>
        <c:crosses val="autoZero"/>
        <c:crossBetween val="between"/>
      </c:valAx>
      <c:catAx>
        <c:axId val="114921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1850246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0095462257261"/>
          <c:y val="7.2442725132491878E-2"/>
          <c:w val="0.57293200126766031"/>
          <c:h val="0.85511454973501622"/>
        </c:manualLayout>
      </c:layout>
      <c:barChart>
        <c:barDir val="bar"/>
        <c:grouping val="clustered"/>
        <c:varyColors val="0"/>
        <c:ser>
          <c:idx val="0"/>
          <c:order val="0"/>
          <c:tx>
            <c:v>役職</c:v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属性１!$B$20:$B$23</c:f>
              <c:strCache>
                <c:ptCount val="4"/>
                <c:pt idx="0">
                  <c:v>会長-役員</c:v>
                </c:pt>
                <c:pt idx="1">
                  <c:v>部長</c:v>
                </c:pt>
                <c:pt idx="2">
                  <c:v>課長-主任</c:v>
                </c:pt>
                <c:pt idx="3">
                  <c:v>その他</c:v>
                </c:pt>
              </c:strCache>
            </c:strRef>
          </c:cat>
          <c:val>
            <c:numRef>
              <c:f>属性１!$D$20:$D$23</c:f>
              <c:numCache>
                <c:formatCode>0.0%</c:formatCode>
                <c:ptCount val="4"/>
                <c:pt idx="0">
                  <c:v>0.16046279229863872</c:v>
                </c:pt>
                <c:pt idx="1">
                  <c:v>0.13088316937221026</c:v>
                </c:pt>
                <c:pt idx="2">
                  <c:v>0.30987986054051653</c:v>
                </c:pt>
                <c:pt idx="3">
                  <c:v>0.3987741777886345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D-4962-ABF0-AB2DD9018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922496"/>
        <c:axId val="118504192"/>
      </c:barChart>
      <c:valAx>
        <c:axId val="118504192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4922496"/>
        <c:crosses val="autoZero"/>
        <c:crossBetween val="between"/>
      </c:valAx>
      <c:catAx>
        <c:axId val="114922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118504192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90095462257261"/>
          <c:y val="7.2442725132491878E-2"/>
          <c:w val="0.59457092856737093"/>
          <c:h val="0.855114549735016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属性１!$B$29:$B$32</c:f>
              <c:strCache>
                <c:ptCount val="4"/>
                <c:pt idx="0">
                  <c:v>2000万以上</c:v>
                </c:pt>
                <c:pt idx="1">
                  <c:v>1000万-2000万未満</c:v>
                </c:pt>
                <c:pt idx="2">
                  <c:v>600万-1000万未満</c:v>
                </c:pt>
                <c:pt idx="3">
                  <c:v>600万未満</c:v>
                </c:pt>
              </c:strCache>
            </c:strRef>
          </c:cat>
          <c:val>
            <c:numRef>
              <c:f>属性１!$D$29:$D$32</c:f>
              <c:numCache>
                <c:formatCode>0.0%</c:formatCode>
                <c:ptCount val="4"/>
                <c:pt idx="0">
                  <c:v>4.7015315595231782E-2</c:v>
                </c:pt>
                <c:pt idx="1">
                  <c:v>0.24299582439734155</c:v>
                </c:pt>
                <c:pt idx="2">
                  <c:v>0.30660745545897528</c:v>
                </c:pt>
                <c:pt idx="3">
                  <c:v>0.40338140454845139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1-4D67-8919-6A69C34CA5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4923008"/>
        <c:axId val="84140608"/>
      </c:barChart>
      <c:valAx>
        <c:axId val="841406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14923008"/>
        <c:crosses val="autoZero"/>
        <c:crossBetween val="between"/>
      </c:valAx>
      <c:catAx>
        <c:axId val="114923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84140608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62913492271559E-2"/>
          <c:y val="0.14455231858498621"/>
          <c:w val="0.89956923608291506"/>
          <c:h val="0.70822394129724153"/>
        </c:manualLayout>
      </c:layout>
      <c:lineChart>
        <c:grouping val="standard"/>
        <c:varyColors val="0"/>
        <c:ser>
          <c:idx val="1"/>
          <c:order val="0"/>
          <c:tx>
            <c:v>日経電子版</c:v>
          </c:tx>
          <c:spPr>
            <a:ln w="762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時間帯別!$A$28:$A$51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時間帯別!$S$28:$S$51</c:f>
              <c:numCache>
                <c:formatCode>0.0%</c:formatCode>
                <c:ptCount val="24"/>
                <c:pt idx="0">
                  <c:v>0.23951143235357625</c:v>
                </c:pt>
                <c:pt idx="1">
                  <c:v>0.14211439342651405</c:v>
                </c:pt>
                <c:pt idx="2">
                  <c:v>9.4590977416942154E-2</c:v>
                </c:pt>
                <c:pt idx="3">
                  <c:v>7.7740212947731105E-2</c:v>
                </c:pt>
                <c:pt idx="4">
                  <c:v>8.3557001123467756E-2</c:v>
                </c:pt>
                <c:pt idx="5">
                  <c:v>0.13589828913699525</c:v>
                </c:pt>
                <c:pt idx="6">
                  <c:v>0.28399136692748783</c:v>
                </c:pt>
                <c:pt idx="7">
                  <c:v>0.60199637193980216</c:v>
                </c:pt>
                <c:pt idx="8">
                  <c:v>0.83836751895134676</c:v>
                </c:pt>
                <c:pt idx="9">
                  <c:v>0.98261743993307182</c:v>
                </c:pt>
                <c:pt idx="10">
                  <c:v>0.87035244758454433</c:v>
                </c:pt>
                <c:pt idx="11">
                  <c:v>0.82205230540380692</c:v>
                </c:pt>
                <c:pt idx="12">
                  <c:v>1</c:v>
                </c:pt>
                <c:pt idx="13">
                  <c:v>0.75342438603061213</c:v>
                </c:pt>
                <c:pt idx="14">
                  <c:v>0.71583275873399688</c:v>
                </c:pt>
                <c:pt idx="15">
                  <c:v>0.78369146258393418</c:v>
                </c:pt>
                <c:pt idx="16">
                  <c:v>0.69675320949804886</c:v>
                </c:pt>
                <c:pt idx="17">
                  <c:v>0.64075611361523988</c:v>
                </c:pt>
                <c:pt idx="18">
                  <c:v>0.52178306953921139</c:v>
                </c:pt>
                <c:pt idx="19">
                  <c:v>0.44656059267357162</c:v>
                </c:pt>
                <c:pt idx="20">
                  <c:v>0.44696637628971903</c:v>
                </c:pt>
                <c:pt idx="21">
                  <c:v>0.46513087825552685</c:v>
                </c:pt>
                <c:pt idx="22">
                  <c:v>0.44368505767030136</c:v>
                </c:pt>
                <c:pt idx="23">
                  <c:v>0.37411642964661357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63-41A0-8AF6-EDB5EDCF8AB3}"/>
            </c:ext>
          </c:extLst>
        </c:ser>
        <c:ser>
          <c:idx val="0"/>
          <c:order val="1"/>
          <c:tx>
            <c:v>NIKKEI STYLE</c:v>
          </c:tx>
          <c:spPr>
            <a:ln w="762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時間帯別!$A$28:$A$51</c:f>
              <c:strCach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時間帯別!$S$2:$S$25</c:f>
              <c:numCache>
                <c:formatCode>0.0%</c:formatCode>
                <c:ptCount val="24"/>
                <c:pt idx="0">
                  <c:v>0.41486257566195422</c:v>
                </c:pt>
                <c:pt idx="1">
                  <c:v>0.24822486643381481</c:v>
                </c:pt>
                <c:pt idx="2">
                  <c:v>0.15470426364214737</c:v>
                </c:pt>
                <c:pt idx="3">
                  <c:v>0.11056801719049821</c:v>
                </c:pt>
                <c:pt idx="4">
                  <c:v>9.5765230122208903E-2</c:v>
                </c:pt>
                <c:pt idx="5">
                  <c:v>0.12457745561207934</c:v>
                </c:pt>
                <c:pt idx="6">
                  <c:v>0.24187935479420203</c:v>
                </c:pt>
                <c:pt idx="7">
                  <c:v>0.45924346988468978</c:v>
                </c:pt>
                <c:pt idx="8">
                  <c:v>0.65898272518453971</c:v>
                </c:pt>
                <c:pt idx="9">
                  <c:v>0.65979395930798534</c:v>
                </c:pt>
                <c:pt idx="10">
                  <c:v>0.72148735624548077</c:v>
                </c:pt>
                <c:pt idx="11">
                  <c:v>0.74763464570148108</c:v>
                </c:pt>
                <c:pt idx="12">
                  <c:v>1</c:v>
                </c:pt>
                <c:pt idx="13">
                  <c:v>0.68272952815557297</c:v>
                </c:pt>
                <c:pt idx="14">
                  <c:v>0.66721259955184098</c:v>
                </c:pt>
                <c:pt idx="15">
                  <c:v>0.6795446357622662</c:v>
                </c:pt>
                <c:pt idx="16">
                  <c:v>0.67232529083062709</c:v>
                </c:pt>
                <c:pt idx="17">
                  <c:v>0.66269779420970465</c:v>
                </c:pt>
                <c:pt idx="18">
                  <c:v>0.62323476732272298</c:v>
                </c:pt>
                <c:pt idx="19">
                  <c:v>0.59551227837978027</c:v>
                </c:pt>
                <c:pt idx="20">
                  <c:v>0.63946711499595021</c:v>
                </c:pt>
                <c:pt idx="21">
                  <c:v>0.71000488018008123</c:v>
                </c:pt>
                <c:pt idx="22">
                  <c:v>0.68823186732042341</c:v>
                </c:pt>
                <c:pt idx="23">
                  <c:v>0.61155555101321224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63-41A0-8AF6-EDB5EDCF8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41152"/>
        <c:axId val="84145216"/>
      </c:lineChart>
      <c:catAx>
        <c:axId val="118641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145216"/>
        <c:crosses val="autoZero"/>
        <c:auto val="1"/>
        <c:lblAlgn val="ctr"/>
        <c:lblOffset val="100"/>
        <c:noMultiLvlLbl val="0"/>
      </c:catAx>
      <c:valAx>
        <c:axId val="84145216"/>
        <c:scaling>
          <c:orientation val="minMax"/>
          <c:max val="1.100000000000000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18641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507801277440904"/>
          <c:y val="3.6382249052122277E-2"/>
          <c:w val="0.29776983131679696"/>
          <c:h val="0.10006183651911045"/>
        </c:manualLayout>
      </c:layout>
      <c:overlay val="0"/>
      <c:txPr>
        <a:bodyPr anchor="t"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9548959428133"/>
          <c:y val="9.8682583655579484E-2"/>
          <c:w val="0.8659045104057187"/>
          <c:h val="0.74501309890298928"/>
        </c:manualLayout>
      </c:layout>
      <c:lineChart>
        <c:grouping val="standard"/>
        <c:varyColors val="0"/>
        <c:ser>
          <c:idx val="1"/>
          <c:order val="0"/>
          <c:tx>
            <c:v>日経電子版</c:v>
          </c:tx>
          <c:spPr>
            <a:ln w="762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曜日別!$B$2:$H$2</c:f>
              <c:strCache>
                <c:ptCount val="7"/>
                <c:pt idx="0">
                  <c:v>月</c:v>
                </c:pt>
                <c:pt idx="1">
                  <c:v>火</c:v>
                </c:pt>
                <c:pt idx="2">
                  <c:v>水</c:v>
                </c:pt>
                <c:pt idx="3">
                  <c:v>木</c:v>
                </c:pt>
                <c:pt idx="4">
                  <c:v>金</c:v>
                </c:pt>
                <c:pt idx="5">
                  <c:v>土</c:v>
                </c:pt>
                <c:pt idx="6">
                  <c:v>日</c:v>
                </c:pt>
              </c:strCache>
            </c:strRef>
          </c:cat>
          <c:val>
            <c:numRef>
              <c:f>曜日別!$B$22:$H$22</c:f>
              <c:numCache>
                <c:formatCode>0.0%</c:formatCode>
                <c:ptCount val="7"/>
                <c:pt idx="0">
                  <c:v>0.94039907247376742</c:v>
                </c:pt>
                <c:pt idx="1">
                  <c:v>0.95823542763133696</c:v>
                </c:pt>
                <c:pt idx="2">
                  <c:v>1</c:v>
                </c:pt>
                <c:pt idx="3">
                  <c:v>0.94362168314698769</c:v>
                </c:pt>
                <c:pt idx="4">
                  <c:v>0.88757977477210237</c:v>
                </c:pt>
                <c:pt idx="5">
                  <c:v>0.43166786610756297</c:v>
                </c:pt>
                <c:pt idx="6">
                  <c:v>0.40156284649630847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90-455F-BE81-49362096A637}"/>
            </c:ext>
          </c:extLst>
        </c:ser>
        <c:ser>
          <c:idx val="0"/>
          <c:order val="1"/>
          <c:tx>
            <c:v>NIKKEI STYLE</c:v>
          </c:tx>
          <c:spPr>
            <a:ln w="762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曜日別!$B$2:$H$2</c:f>
              <c:strCache>
                <c:ptCount val="7"/>
                <c:pt idx="0">
                  <c:v>月</c:v>
                </c:pt>
                <c:pt idx="1">
                  <c:v>火</c:v>
                </c:pt>
                <c:pt idx="2">
                  <c:v>水</c:v>
                </c:pt>
                <c:pt idx="3">
                  <c:v>木</c:v>
                </c:pt>
                <c:pt idx="4">
                  <c:v>金</c:v>
                </c:pt>
                <c:pt idx="5">
                  <c:v>土</c:v>
                </c:pt>
                <c:pt idx="6">
                  <c:v>日</c:v>
                </c:pt>
              </c:strCache>
            </c:strRef>
          </c:cat>
          <c:val>
            <c:numRef>
              <c:f>曜日別!$B$10:$H$10</c:f>
              <c:numCache>
                <c:formatCode>0.0%</c:formatCode>
                <c:ptCount val="7"/>
                <c:pt idx="0">
                  <c:v>0.80702168372339578</c:v>
                </c:pt>
                <c:pt idx="1">
                  <c:v>0.9581266712369978</c:v>
                </c:pt>
                <c:pt idx="2">
                  <c:v>1</c:v>
                </c:pt>
                <c:pt idx="3">
                  <c:v>0.80521554553760855</c:v>
                </c:pt>
                <c:pt idx="4">
                  <c:v>0.76081194578677724</c:v>
                </c:pt>
                <c:pt idx="5">
                  <c:v>0.60876977944983801</c:v>
                </c:pt>
                <c:pt idx="6">
                  <c:v>0.69211606702506112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90-455F-BE81-49362096A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42176"/>
        <c:axId val="84145792"/>
      </c:lineChart>
      <c:catAx>
        <c:axId val="11864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145792"/>
        <c:crosses val="autoZero"/>
        <c:auto val="1"/>
        <c:lblAlgn val="ctr"/>
        <c:lblOffset val="100"/>
        <c:noMultiLvlLbl val="0"/>
      </c:catAx>
      <c:valAx>
        <c:axId val="84145792"/>
        <c:scaling>
          <c:orientation val="minMax"/>
          <c:max val="1.100000000000000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1864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663973243070398"/>
          <c:y val="0.52692023976218139"/>
          <c:w val="0.25907761906719939"/>
          <c:h val="0.24700972113634276"/>
        </c:manualLayout>
      </c:layout>
      <c:overlay val="0"/>
      <c:txPr>
        <a:bodyPr anchor="t"/>
        <a:lstStyle/>
        <a:p>
          <a:pPr>
            <a:defRPr sz="9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EBE60-5279-4B84-A478-B99310E565D5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103EF-326A-46FA-9E35-9673E59BF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4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03EF-326A-46FA-9E35-9673E59BF9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33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03EF-326A-46FA-9E35-9673E59BF9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4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103EF-326A-46FA-9E35-9673E59BF9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98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A736-030A-4FEA-938E-8656ACE07A8C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7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E445-8780-4CF2-8EAF-91797CB8876B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99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84FF-5557-4206-970D-27DA509C82E7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98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65CF384F-95D3-4ED3-9788-70B10F133DE4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80CE27-0B16-4085-8E04-4539F4BF6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6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3956984-3A25-4F0A-A954-9D6F0CF64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A025DC0-51D4-4E8E-813B-0442ADD78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12B6F217-39F9-46B6-B018-679DB9E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527799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A1A2D6BF-CD26-4005-A8B8-65C153E082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39250-22B4-4B5F-88D1-5F764B91FF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54471" y="6565465"/>
            <a:ext cx="455035" cy="24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706B7-ADD6-4D26-80C6-24A2B3D330E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E921-49E5-45D0-97D1-0F5F03B3B8AB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64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626-81C0-4290-8A78-1BE79CED6D88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1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98B-C88B-449A-B882-B385B0F7D87C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02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CCBE-65B8-4047-9433-1C7F17768F31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11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FC33-237C-49E1-9214-4222D8086A16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74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6EA-7308-412B-879A-4819B65A496B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91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B328-6C67-4FDA-9621-2FA456556232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C0CF-9048-4E1D-BFEA-8E4283A9F5BD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68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0C78-3C72-49AA-A27F-430C806FE74D}" type="datetime1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BE8F-EFD1-4621-8A6D-AC799BFC2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6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8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1.wdp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microsoft.com/office/2007/relationships/hdphoto" Target="../media/hdphoto1.wdp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microsoft.com/office/2007/relationships/hdphoto" Target="../media/hdphoto1.wdp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906562A-D105-4879-931D-2C26B66C1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B041BC-A45C-4991-A1FF-8EDA08FA5963}"/>
              </a:ext>
            </a:extLst>
          </p:cNvPr>
          <p:cNvSpPr txBox="1"/>
          <p:nvPr/>
        </p:nvSpPr>
        <p:spPr>
          <a:xfrm>
            <a:off x="323528" y="18864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</a:rPr>
              <a:t>2018</a:t>
            </a:r>
            <a:r>
              <a:rPr lang="ja-JP" altLang="is-IS" sz="1200" b="1" dirty="0">
                <a:solidFill>
                  <a:schemeClr val="bg1"/>
                </a:solidFill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</a:rPr>
              <a:t>7</a:t>
            </a:r>
            <a:r>
              <a:rPr lang="ja-JP" altLang="is-IS" sz="1200" b="1" dirty="0">
                <a:solidFill>
                  <a:schemeClr val="bg1"/>
                </a:solidFill>
              </a:rPr>
              <a:t>月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6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9" descr="「chatwith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27891" y="3818364"/>
            <a:ext cx="47802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グループサイトの日経電子版のメニューから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の情報にアクセス。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知的好奇心の高い読者へリーチします。</a:t>
            </a:r>
          </a:p>
        </p:txBody>
      </p:sp>
      <p:pic>
        <p:nvPicPr>
          <p:cNvPr id="1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84" y="2777917"/>
            <a:ext cx="3077040" cy="3675419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1331640" y="1052736"/>
            <a:ext cx="6552728" cy="1469190"/>
            <a:chOff x="215900" y="669012"/>
            <a:chExt cx="8704364" cy="19516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669012"/>
              <a:ext cx="8704364" cy="195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7236296" y="2063652"/>
              <a:ext cx="1008112" cy="186673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下矢印 8"/>
          <p:cNvSpPr/>
          <p:nvPr/>
        </p:nvSpPr>
        <p:spPr>
          <a:xfrm>
            <a:off x="6948474" y="2243163"/>
            <a:ext cx="427103" cy="509690"/>
          </a:xfrm>
          <a:prstGeom prst="downArrow">
            <a:avLst>
              <a:gd name="adj1" fmla="val 50000"/>
              <a:gd name="adj2" fmla="val 53253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324688" y="683404"/>
            <a:ext cx="3301836" cy="369332"/>
            <a:chOff x="1207884" y="2189411"/>
            <a:chExt cx="3301836" cy="369332"/>
          </a:xfrm>
        </p:grpSpPr>
        <p:sp>
          <p:nvSpPr>
            <p:cNvPr id="28" name="角丸四角形 27"/>
            <p:cNvSpPr/>
            <p:nvPr/>
          </p:nvSpPr>
          <p:spPr>
            <a:xfrm>
              <a:off x="1207884" y="2276872"/>
              <a:ext cx="1266905" cy="227152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日経電子版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474790" y="2189411"/>
              <a:ext cx="2034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200" b="1" dirty="0">
                  <a:solidFill>
                    <a:schemeClr val="tx2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www.nikkei.com</a:t>
              </a:r>
              <a:endParaRPr kumimoji="1" lang="ja-JP" altLang="en-US" sz="12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F59F125-EB83-489F-9ECA-185B22C603C9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6CE70F9-C108-42E9-B5BE-C50D4E0719D7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6858ED7-9078-4AF6-BCDC-73DA1C583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22" name="Text Box 13">
            <a:extLst>
              <a:ext uri="{FF2B5EF4-FFF2-40B4-BE49-F238E27FC236}">
                <a16:creationId xmlns:a16="http://schemas.microsoft.com/office/drawing/2014/main" id="{51260E3E-B415-4D2D-A97A-8BE0F4AE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5211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OTHER MEDIA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｜関連メディアとの連携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–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日経電子版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8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9" descr="「chatwith」の画像検索結果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87880" y="620688"/>
            <a:ext cx="70044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分散型メディアと連携しコンテンツを拡散。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読者数が増加中です。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668561" y="762224"/>
            <a:ext cx="1418614" cy="218504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オーガニック検索</a:t>
            </a:r>
          </a:p>
        </p:txBody>
      </p:sp>
      <p:sp>
        <p:nvSpPr>
          <p:cNvPr id="98" name="角丸四角形 97"/>
          <p:cNvSpPr/>
          <p:nvPr/>
        </p:nvSpPr>
        <p:spPr>
          <a:xfrm>
            <a:off x="7540769" y="5229200"/>
            <a:ext cx="1380776" cy="20892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分散型メディア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104310" y="692696"/>
            <a:ext cx="6185462" cy="5797218"/>
            <a:chOff x="2075245" y="692696"/>
            <a:chExt cx="6185462" cy="5797218"/>
          </a:xfrm>
        </p:grpSpPr>
        <p:sp>
          <p:nvSpPr>
            <p:cNvPr id="119" name="ドーナツ 118"/>
            <p:cNvSpPr/>
            <p:nvPr/>
          </p:nvSpPr>
          <p:spPr>
            <a:xfrm>
              <a:off x="3275166" y="1519708"/>
              <a:ext cx="4477314" cy="4477313"/>
            </a:xfrm>
            <a:prstGeom prst="donut">
              <a:avLst>
                <a:gd name="adj" fmla="val 2530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円/楕円 99"/>
            <p:cNvSpPr/>
            <p:nvPr/>
          </p:nvSpPr>
          <p:spPr>
            <a:xfrm>
              <a:off x="2075245" y="2877544"/>
              <a:ext cx="1764051" cy="176405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2993891" y="1517235"/>
              <a:ext cx="1388484" cy="13884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ドーナツ 113"/>
            <p:cNvSpPr/>
            <p:nvPr/>
          </p:nvSpPr>
          <p:spPr>
            <a:xfrm>
              <a:off x="2974611" y="1497955"/>
              <a:ext cx="1427044" cy="1427044"/>
            </a:xfrm>
            <a:prstGeom prst="donut">
              <a:avLst>
                <a:gd name="adj" fmla="val 4223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4199222" y="2429285"/>
              <a:ext cx="2629203" cy="2629202"/>
              <a:chOff x="3350154" y="1119357"/>
              <a:chExt cx="2583820" cy="2583819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3413156" y="1210011"/>
                <a:ext cx="2454988" cy="2454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ドーナツ 4"/>
              <p:cNvSpPr/>
              <p:nvPr/>
            </p:nvSpPr>
            <p:spPr>
              <a:xfrm>
                <a:off x="3350154" y="1119357"/>
                <a:ext cx="2583820" cy="2583819"/>
              </a:xfrm>
              <a:prstGeom prst="donut">
                <a:avLst>
                  <a:gd name="adj" fmla="val 5899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2" descr="NIKKEI STY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01" y="3337670"/>
              <a:ext cx="1237567" cy="843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円/楕円 51"/>
            <p:cNvSpPr/>
            <p:nvPr/>
          </p:nvSpPr>
          <p:spPr>
            <a:xfrm>
              <a:off x="4315579" y="726126"/>
              <a:ext cx="1362272" cy="1362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ドーナツ 52"/>
            <p:cNvSpPr/>
            <p:nvPr/>
          </p:nvSpPr>
          <p:spPr>
            <a:xfrm>
              <a:off x="4263331" y="692696"/>
              <a:ext cx="1427044" cy="1427044"/>
            </a:xfrm>
            <a:prstGeom prst="donut">
              <a:avLst>
                <a:gd name="adj" fmla="val 4539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144" y="2051368"/>
              <a:ext cx="1024496" cy="35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112" y="1246110"/>
              <a:ext cx="1058317" cy="34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6722202" y="1875789"/>
              <a:ext cx="1088474" cy="1088474"/>
              <a:chOff x="9396041" y="726125"/>
              <a:chExt cx="1088474" cy="1088474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9448254" y="767168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ドーナツ 65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30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7172233" y="2927122"/>
              <a:ext cx="1088474" cy="1088474"/>
              <a:chOff x="9396041" y="726125"/>
              <a:chExt cx="1088474" cy="1088474"/>
            </a:xfrm>
          </p:grpSpPr>
          <p:sp>
            <p:nvSpPr>
              <p:cNvPr id="68" name="円/楕円 67"/>
              <p:cNvSpPr/>
              <p:nvPr/>
            </p:nvSpPr>
            <p:spPr>
              <a:xfrm>
                <a:off x="9448254" y="773682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ドーナツ 68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01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グループ化 69"/>
            <p:cNvGrpSpPr/>
            <p:nvPr/>
          </p:nvGrpSpPr>
          <p:grpSpPr>
            <a:xfrm>
              <a:off x="5830882" y="1173215"/>
              <a:ext cx="1088474" cy="1088474"/>
              <a:chOff x="9396041" y="726125"/>
              <a:chExt cx="1088474" cy="1088474"/>
            </a:xfrm>
          </p:grpSpPr>
          <p:sp>
            <p:nvSpPr>
              <p:cNvPr id="71" name="円/楕円 70"/>
              <p:cNvSpPr/>
              <p:nvPr/>
            </p:nvSpPr>
            <p:spPr>
              <a:xfrm>
                <a:off x="9448254" y="774614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ドーナツ 71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5845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グループ化 72"/>
            <p:cNvGrpSpPr/>
            <p:nvPr/>
          </p:nvGrpSpPr>
          <p:grpSpPr>
            <a:xfrm>
              <a:off x="6995693" y="4066476"/>
              <a:ext cx="1088474" cy="1088474"/>
              <a:chOff x="9396041" y="726125"/>
              <a:chExt cx="1088474" cy="1088474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9448254" y="766484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ドーナツ 74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453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5206111" y="5401440"/>
              <a:ext cx="1088474" cy="1088474"/>
              <a:chOff x="9396041" y="726125"/>
              <a:chExt cx="1088474" cy="1088474"/>
            </a:xfrm>
          </p:grpSpPr>
          <p:sp>
            <p:nvSpPr>
              <p:cNvPr id="81" name="円/楕円 80"/>
              <p:cNvSpPr/>
              <p:nvPr/>
            </p:nvSpPr>
            <p:spPr>
              <a:xfrm>
                <a:off x="9448254" y="781302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ドーナツ 82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895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グループ化 84"/>
            <p:cNvGrpSpPr/>
            <p:nvPr/>
          </p:nvGrpSpPr>
          <p:grpSpPr>
            <a:xfrm>
              <a:off x="6289930" y="4982974"/>
              <a:ext cx="1088474" cy="1088474"/>
              <a:chOff x="9396041" y="726125"/>
              <a:chExt cx="1088474" cy="1088474"/>
            </a:xfrm>
          </p:grpSpPr>
          <p:sp>
            <p:nvSpPr>
              <p:cNvPr id="87" name="円/楕円 86"/>
              <p:cNvSpPr/>
              <p:nvPr/>
            </p:nvSpPr>
            <p:spPr>
              <a:xfrm>
                <a:off x="9448254" y="773682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ドーナツ 87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45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3188480" y="4506608"/>
              <a:ext cx="1088474" cy="1088474"/>
              <a:chOff x="9396041" y="726125"/>
              <a:chExt cx="1088474" cy="1088474"/>
            </a:xfrm>
          </p:grpSpPr>
          <p:sp>
            <p:nvSpPr>
              <p:cNvPr id="90" name="円/楕円 89"/>
              <p:cNvSpPr/>
              <p:nvPr/>
            </p:nvSpPr>
            <p:spPr>
              <a:xfrm>
                <a:off x="9448254" y="780764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ドーナツ 90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45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4073110" y="5219096"/>
              <a:ext cx="1088474" cy="1088474"/>
              <a:chOff x="9396041" y="726125"/>
              <a:chExt cx="1088474" cy="1088474"/>
            </a:xfrm>
          </p:grpSpPr>
          <p:sp>
            <p:nvSpPr>
              <p:cNvPr id="94" name="円/楕円 93"/>
              <p:cNvSpPr/>
              <p:nvPr/>
            </p:nvSpPr>
            <p:spPr>
              <a:xfrm>
                <a:off x="9448254" y="772711"/>
                <a:ext cx="993359" cy="9933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ドーナツ 94"/>
              <p:cNvSpPr/>
              <p:nvPr/>
            </p:nvSpPr>
            <p:spPr>
              <a:xfrm>
                <a:off x="9396041" y="726125"/>
                <a:ext cx="1088474" cy="1088474"/>
              </a:xfrm>
              <a:prstGeom prst="donut">
                <a:avLst>
                  <a:gd name="adj" fmla="val 6455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336" y="2152991"/>
              <a:ext cx="293363" cy="29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6889632" y="2437754"/>
              <a:ext cx="7409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Facebook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728" y="3222552"/>
              <a:ext cx="294793" cy="29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7405282" y="3508975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Twitter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8" name="グループ化 27"/>
            <p:cNvGrpSpPr/>
            <p:nvPr/>
          </p:nvGrpSpPr>
          <p:grpSpPr>
            <a:xfrm>
              <a:off x="6228777" y="1442910"/>
              <a:ext cx="301477" cy="204902"/>
              <a:chOff x="2555776" y="4653136"/>
              <a:chExt cx="1152128" cy="864550"/>
            </a:xfrm>
          </p:grpSpPr>
          <p:sp>
            <p:nvSpPr>
              <p:cNvPr id="26" name="角丸四角形 25"/>
              <p:cNvSpPr/>
              <p:nvPr/>
            </p:nvSpPr>
            <p:spPr>
              <a:xfrm>
                <a:off x="2555776" y="4653136"/>
                <a:ext cx="1152128" cy="864096"/>
              </a:xfrm>
              <a:prstGeom prst="roundRect">
                <a:avLst>
                  <a:gd name="adj" fmla="val 9318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二等辺三角形 26"/>
              <p:cNvSpPr/>
              <p:nvPr/>
            </p:nvSpPr>
            <p:spPr>
              <a:xfrm>
                <a:off x="2627784" y="4869614"/>
                <a:ext cx="1008112" cy="648072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二等辺三角形 42"/>
              <p:cNvSpPr/>
              <p:nvPr/>
            </p:nvSpPr>
            <p:spPr>
              <a:xfrm rot="10800000">
                <a:off x="2627783" y="4653136"/>
                <a:ext cx="1008111" cy="648072"/>
              </a:xfrm>
              <a:prstGeom prst="triangl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7" name="テキスト ボックス 56"/>
            <p:cNvSpPr txBox="1"/>
            <p:nvPr/>
          </p:nvSpPr>
          <p:spPr>
            <a:xfrm>
              <a:off x="6008542" y="1657510"/>
              <a:ext cx="7505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Mail</a:t>
              </a:r>
            </a:p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Magazine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950" y="4312439"/>
              <a:ext cx="337269" cy="33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7074745" y="4610713"/>
              <a:ext cx="9396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Yahoo! news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5520804" y="5978988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MSN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33" y="5690956"/>
              <a:ext cx="320140" cy="31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テキスト ボックス 110"/>
            <p:cNvSpPr txBox="1"/>
            <p:nvPr/>
          </p:nvSpPr>
          <p:spPr>
            <a:xfrm>
              <a:off x="6414020" y="5527211"/>
              <a:ext cx="8402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News Suite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91" y="5210020"/>
              <a:ext cx="356467" cy="34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320" y="4702044"/>
              <a:ext cx="283543" cy="283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3361461" y="4966258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goo news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491" y="5438122"/>
              <a:ext cx="297712" cy="29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テキスト ボックス 58"/>
            <p:cNvSpPr txBox="1"/>
            <p:nvPr/>
          </p:nvSpPr>
          <p:spPr>
            <a:xfrm>
              <a:off x="4135343" y="5691687"/>
              <a:ext cx="9685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b="1" dirty="0">
                  <a:solidFill>
                    <a:srgbClr val="1D324B"/>
                  </a:solidFill>
                  <a:ea typeface="Meiryo UI" panose="020B0604030504040204" pitchFamily="50" charset="-128"/>
                  <a:cs typeface="Meiryo UI" panose="020B0604030504040204" pitchFamily="50" charset="-128"/>
                </a:rPr>
                <a:t>d menu news</a:t>
              </a:r>
              <a:endParaRPr lang="ja-JP" altLang="en-US" sz="1100" b="1" dirty="0">
                <a:solidFill>
                  <a:srgbClr val="1D324B"/>
                </a:solidFill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3369679" y="5144701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*2018.3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endPara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より開始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4292194" y="5855817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*2018.3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endPara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より開始</a:t>
              </a: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298713" y="3598066"/>
              <a:ext cx="1310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日経電子版</a:t>
              </a:r>
            </a:p>
          </p:txBody>
        </p:sp>
      </p:grpSp>
      <p:sp>
        <p:nvSpPr>
          <p:cNvPr id="127" name="角丸四角形 126"/>
          <p:cNvSpPr/>
          <p:nvPr/>
        </p:nvSpPr>
        <p:spPr>
          <a:xfrm>
            <a:off x="1060049" y="4425984"/>
            <a:ext cx="1266905" cy="22715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グループサイト</a:t>
            </a:r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2ECE9755-0CDB-4CEB-90F1-0FB72D6C194B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636C30D-C73F-4A97-9878-C0803C4AC646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222C94CA-5270-44F8-9510-DD40DAB36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79" name="Text Box 13">
            <a:extLst>
              <a:ext uri="{FF2B5EF4-FFF2-40B4-BE49-F238E27FC236}">
                <a16:creationId xmlns:a16="http://schemas.microsoft.com/office/drawing/2014/main" id="{D2953F4C-ABD5-4D1B-B2F9-6419DE81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5211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OTHER MEDIA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｜分散型メディアとの連携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84F28ED-7A5B-4F3B-8C3D-3EC5B8C69BA9}"/>
              </a:ext>
            </a:extLst>
          </p:cNvPr>
          <p:cNvSpPr txBox="1"/>
          <p:nvPr/>
        </p:nvSpPr>
        <p:spPr>
          <a:xfrm>
            <a:off x="87880" y="1562790"/>
            <a:ext cx="2452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*Adobe Analytics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による計測（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 月間）</a:t>
            </a:r>
          </a:p>
        </p:txBody>
      </p:sp>
    </p:spTree>
    <p:extLst>
      <p:ext uri="{BB962C8B-B14F-4D97-AF65-F5344CB8AC3E}">
        <p14:creationId xmlns:p14="http://schemas.microsoft.com/office/powerpoint/2010/main" val="277259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rticle-image-ix.nikkei.com/https%3A%2F%2Fimgix-proxy.n8s.jp%2Fcontent%2Fpic%2F20171229%2F96958A9F889DE0E6EBE3E6EBE2E2E0E3E3E0E0E2E3E5E2E2E2E2E2E2-DSXZZO2491710021122017000000-PB1-1.jpg?auto=format%2Ccompress&amp;ch=Width%2CDPR&amp;crop=focalpoint&amp;fit=crop&amp;fp-x=0.5&amp;fp-y=0.5&amp;h=433&amp;ixlib=php-1.1.0&amp;w=650&amp;s=f95ee67ec82da9dd315386a29cac8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3132F68-ED78-48A7-B714-C32A994CBD4B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DD74081-C349-4787-AEA2-C08481600C37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BC82BE5-376A-4E77-8C4B-005329625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21" name="Text Box 13">
            <a:extLst>
              <a:ext uri="{FF2B5EF4-FFF2-40B4-BE49-F238E27FC236}">
                <a16:creationId xmlns:a16="http://schemas.microsoft.com/office/drawing/2014/main" id="{B1D2AA3D-4EE0-4DB3-85E0-8C770AC4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5211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PROFILE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NIKKEI STYLE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と日経電子版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PV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推移の比較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18013C0-80EC-41A2-B75D-6B64140BEC89}"/>
              </a:ext>
            </a:extLst>
          </p:cNvPr>
          <p:cNvSpPr/>
          <p:nvPr/>
        </p:nvSpPr>
        <p:spPr>
          <a:xfrm>
            <a:off x="-14744" y="852177"/>
            <a:ext cx="9144000" cy="5569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58FC630E-80C6-43A1-B570-898005E7E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405653"/>
              </p:ext>
            </p:extLst>
          </p:nvPr>
        </p:nvGraphicFramePr>
        <p:xfrm>
          <a:off x="93655" y="1038644"/>
          <a:ext cx="8811863" cy="260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グラフ 23">
            <a:extLst>
              <a:ext uri="{FF2B5EF4-FFF2-40B4-BE49-F238E27FC236}">
                <a16:creationId xmlns:a16="http://schemas.microsoft.com/office/drawing/2014/main" id="{B29CF17B-EA05-4A44-AB7D-0D72C6A08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422678"/>
              </p:ext>
            </p:extLst>
          </p:nvPr>
        </p:nvGraphicFramePr>
        <p:xfrm>
          <a:off x="92760" y="3942562"/>
          <a:ext cx="4676196" cy="228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角丸四角形 12">
            <a:extLst>
              <a:ext uri="{FF2B5EF4-FFF2-40B4-BE49-F238E27FC236}">
                <a16:creationId xmlns:a16="http://schemas.microsoft.com/office/drawing/2014/main" id="{7CF310BE-7522-40AC-B23C-48088DCB9E78}"/>
              </a:ext>
            </a:extLst>
          </p:cNvPr>
          <p:cNvSpPr/>
          <p:nvPr/>
        </p:nvSpPr>
        <p:spPr>
          <a:xfrm>
            <a:off x="670753" y="1051114"/>
            <a:ext cx="1979836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時間帯別推移</a:t>
            </a: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407F20-24EE-40B5-8109-5FE82426CD66}"/>
              </a:ext>
            </a:extLst>
          </p:cNvPr>
          <p:cNvSpPr/>
          <p:nvPr/>
        </p:nvSpPr>
        <p:spPr>
          <a:xfrm>
            <a:off x="670753" y="3828987"/>
            <a:ext cx="1979836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曜日別推移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AF799F-D2CA-4A10-8604-8EB1E9410D1A}"/>
              </a:ext>
            </a:extLst>
          </p:cNvPr>
          <p:cNvSpPr txBox="1"/>
          <p:nvPr/>
        </p:nvSpPr>
        <p:spPr>
          <a:xfrm>
            <a:off x="4989304" y="4347559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と日経電子版との比較では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平日の夜や土日も安定した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PV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数を維持。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ビジネスパーソンのオフの時間帯にも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多く読まれています。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38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ns19757\Desktop\contents_nikkeistyle_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07" y="3068960"/>
            <a:ext cx="40183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ライフスタイルに知的な刺激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9" y="1068952"/>
            <a:ext cx="6984776" cy="50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71600" y="1826240"/>
            <a:ext cx="7521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日本経済新聞社と日経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BP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社が新聞、雑誌の編集で培ってきたノウハウを結集し、サイトを共同運営。</a:t>
            </a:r>
            <a:b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経験豊富な編集長がそれぞれの専門チャンネルでサービスを展開するライフスタイルサイトです。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AutoShape 13" descr="「いつでもどこでも」を読みたい時に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63" name="Picture 15" descr="「いつでもどこでも」を読みたい時に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2" y="3700005"/>
            <a:ext cx="3709396" cy="2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899592" y="4264203"/>
            <a:ext cx="390882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すべてのコンテンツは、スマートフォンや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PC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のブラウザーでご覧いただけます。多忙な読者のライフスタイルにあわせ、様々な生活シーンの中で幅広い情報を届けます。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記事は電子版会員・非会員にかかわらず読むことができます。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05649" y="2574096"/>
            <a:ext cx="1938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076056" y="5618677"/>
            <a:ext cx="3701528" cy="330603"/>
            <a:chOff x="5076056" y="5661248"/>
            <a:chExt cx="3701528" cy="330603"/>
          </a:xfrm>
        </p:grpSpPr>
        <p:sp>
          <p:nvSpPr>
            <p:cNvPr id="15" name="角丸四角形 14"/>
            <p:cNvSpPr/>
            <p:nvPr/>
          </p:nvSpPr>
          <p:spPr>
            <a:xfrm>
              <a:off x="5076056" y="5748709"/>
              <a:ext cx="1647518" cy="2271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NIKKEI STYLE</a:t>
              </a:r>
              <a:endPara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742654" y="5661248"/>
              <a:ext cx="2034930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2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style.nikkei.com</a:t>
              </a:r>
              <a:endPara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2B6629-DB5B-4E55-A55A-9345BE73B8FF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29481AE-6B4A-4135-90D9-04ECAD6ABF90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F933214-5A38-4861-B1C8-25C2BE3CD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19" name="Text Box 13">
            <a:extLst>
              <a:ext uri="{FF2B5EF4-FFF2-40B4-BE49-F238E27FC236}">
                <a16:creationId xmlns:a16="http://schemas.microsoft.com/office/drawing/2014/main" id="{E8829D47-DC5C-483F-B87C-2D398EC5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1243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About  NIKKEI STYLE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65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258658" y="1143198"/>
            <a:ext cx="3103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/>
              <a:t>42,000,000</a:t>
            </a:r>
            <a:r>
              <a:rPr lang="en-US" altLang="ja-JP" sz="2400" b="1" dirty="0"/>
              <a:t>PV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22767" y="1948028"/>
            <a:ext cx="313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/>
              <a:t>11,980,000</a:t>
            </a:r>
            <a:r>
              <a:rPr lang="en-US" altLang="ja-JP" sz="2400" b="1" dirty="0"/>
              <a:t>UB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93457" y="2612506"/>
            <a:ext cx="2452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*Adobe Analytics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による計測（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 月間）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63688" y="4518784"/>
            <a:ext cx="1220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時点）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3869" y="1028896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ページビュー（月間）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3869" y="1817223"/>
            <a:ext cx="1723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ユニークブラウザー（月間）</a:t>
            </a: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98" y="4848210"/>
            <a:ext cx="302933" cy="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27" y="5262166"/>
            <a:ext cx="304410" cy="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1687554" y="4697673"/>
            <a:ext cx="200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</a:t>
            </a:r>
            <a:r>
              <a:rPr lang="en-US" altLang="ja-JP" sz="3200" b="1" dirty="0"/>
              <a:t>82,500</a:t>
            </a:r>
            <a:r>
              <a:rPr lang="en-US" altLang="ja-JP" sz="1200" b="1" dirty="0"/>
              <a:t>FANS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87948" y="5111629"/>
            <a:ext cx="2458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3200" b="1" dirty="0"/>
              <a:t>141,000</a:t>
            </a:r>
            <a:r>
              <a:rPr lang="en-US" altLang="ja-JP" sz="1200" b="1" dirty="0"/>
              <a:t>FOLLOWERS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3869" y="4485280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公式アカウントのファン数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35957" y="3291253"/>
            <a:ext cx="2323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3200" b="1" dirty="0"/>
              <a:t>1,110,000</a:t>
            </a:r>
            <a:r>
              <a:rPr lang="en-US" altLang="ja-JP" sz="1200" b="1" dirty="0"/>
              <a:t>FANS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3869" y="3124154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メールマガジン登録者数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65263" y="3147237"/>
            <a:ext cx="2364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配信は日経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登録が条件（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　時点）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799781" y="1066354"/>
            <a:ext cx="3876675" cy="5034572"/>
            <a:chOff x="4761088" y="980728"/>
            <a:chExt cx="4047627" cy="525658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1088" y="980728"/>
              <a:ext cx="3802542" cy="4542005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7" name="グループ化 6"/>
            <p:cNvGrpSpPr/>
            <p:nvPr/>
          </p:nvGrpSpPr>
          <p:grpSpPr>
            <a:xfrm>
              <a:off x="7501445" y="3599111"/>
              <a:ext cx="1307270" cy="2638201"/>
              <a:chOff x="5774177" y="3693591"/>
              <a:chExt cx="1101375" cy="222268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4177" y="3693591"/>
                <a:ext cx="1101375" cy="2222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グループ化 4"/>
              <p:cNvGrpSpPr/>
              <p:nvPr/>
            </p:nvGrpSpPr>
            <p:grpSpPr>
              <a:xfrm>
                <a:off x="5851533" y="3974707"/>
                <a:ext cx="965680" cy="1660223"/>
                <a:chOff x="5851533" y="3974707"/>
                <a:chExt cx="965680" cy="1660223"/>
              </a:xfrm>
            </p:grpSpPr>
            <p:pic>
              <p:nvPicPr>
                <p:cNvPr id="2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1533" y="3974707"/>
                  <a:ext cx="965680" cy="1449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" name="Picture 1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51881" y="5262616"/>
                  <a:ext cx="952367" cy="372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8" name="テキスト ボックス 47"/>
          <p:cNvSpPr txBox="1"/>
          <p:nvPr/>
        </p:nvSpPr>
        <p:spPr>
          <a:xfrm>
            <a:off x="1235957" y="3858025"/>
            <a:ext cx="2723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総合メルマガ・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MONO TRENDY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WOMAN SMART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・オリパラ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マネー研究所・出世ナビ・エンタメ　各登録者数を合算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235957" y="5680468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Twitter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は、総合・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MONO TRENDY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WOMAN SMART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・オリパラ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マネー研究所・出世ナビ・エンタメ・ヘルス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・グルメ・メンズファッション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トラベル　各フォロワー数を合算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DA6285D-7374-415F-874D-1D1782F2C11A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3B35EE87-E553-48A4-BAA1-A991DC8B44A6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04607E88-2671-492B-B642-430C5498E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30" name="Text Box 13">
            <a:extLst>
              <a:ext uri="{FF2B5EF4-FFF2-40B4-BE49-F238E27FC236}">
                <a16:creationId xmlns:a16="http://schemas.microsoft.com/office/drawing/2014/main" id="{1D5F447D-D086-4F92-837C-9613F783F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1243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PROFILE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プロフィールとユーザー属性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905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1011402" y="832937"/>
            <a:ext cx="72330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ビジネスに役立つ情報源として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が選ばれています。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AutoShape 2" descr="https://article-image-ix.nikkei.com/https%3A%2F%2Fimgix-proxy.n8s.jp%2Fcontent%2Fpic%2F20171229%2F96958A9F889DE0E6EBE3E6EBE2E2E0E3E3E0E0E2E3E5E2E2E2E2E2E2-DSXZZO2491710021122017000000-PB1-1.jpg?auto=format%2Ccompress&amp;ch=Width%2CDPR&amp;crop=focalpoint&amp;fit=crop&amp;fp-x=0.5&amp;fp-y=0.5&amp;h=433&amp;ixlib=php-1.1.0&amp;w=650&amp;s=f95ee67ec82da9dd315386a29cac8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5496" y="1340768"/>
            <a:ext cx="906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メインとなる読者は、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代のビジネスパーソン。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歳から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歳までの読者が半数以上を占めています。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79852AC-F2F6-4F3C-927A-7C2F6CC1E9BC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BD5B375-D6FB-4D31-AD8E-D18C21106633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D6D7B11E-039F-4A0D-93EF-D213FDE9C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35" name="Text Box 13">
            <a:extLst>
              <a:ext uri="{FF2B5EF4-FFF2-40B4-BE49-F238E27FC236}">
                <a16:creationId xmlns:a16="http://schemas.microsoft.com/office/drawing/2014/main" id="{C199F88D-DDD5-43D6-BC1F-AC95F44B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1243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PROFILE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プロフィールとユーザー属性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C339E19-7E27-463A-9B80-BD6816AC3487}"/>
              </a:ext>
            </a:extLst>
          </p:cNvPr>
          <p:cNvSpPr/>
          <p:nvPr/>
        </p:nvSpPr>
        <p:spPr>
          <a:xfrm>
            <a:off x="0" y="2060848"/>
            <a:ext cx="9144000" cy="3960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3A00063-4EBC-491F-8580-A764924CAA0C}"/>
              </a:ext>
            </a:extLst>
          </p:cNvPr>
          <p:cNvSpPr txBox="1"/>
          <p:nvPr/>
        </p:nvSpPr>
        <p:spPr>
          <a:xfrm>
            <a:off x="6378269" y="5733256"/>
            <a:ext cx="2730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*Google Analytics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による計測（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 平均）</a:t>
            </a:r>
          </a:p>
        </p:txBody>
      </p:sp>
      <p:graphicFrame>
        <p:nvGraphicFramePr>
          <p:cNvPr id="37" name="グラフ 36">
            <a:extLst>
              <a:ext uri="{FF2B5EF4-FFF2-40B4-BE49-F238E27FC236}">
                <a16:creationId xmlns:a16="http://schemas.microsoft.com/office/drawing/2014/main" id="{997C6A72-6A36-454C-A0EE-C04FAE27D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68318"/>
              </p:ext>
            </p:extLst>
          </p:nvPr>
        </p:nvGraphicFramePr>
        <p:xfrm>
          <a:off x="171512" y="2597052"/>
          <a:ext cx="3203972" cy="31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8" name="表 37">
            <a:extLst>
              <a:ext uri="{FF2B5EF4-FFF2-40B4-BE49-F238E27FC236}">
                <a16:creationId xmlns:a16="http://schemas.microsoft.com/office/drawing/2014/main" id="{DE8C40F2-DD06-4A8D-B474-45784D913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30832"/>
              </p:ext>
            </p:extLst>
          </p:nvPr>
        </p:nvGraphicFramePr>
        <p:xfrm>
          <a:off x="3167844" y="4168179"/>
          <a:ext cx="1404156" cy="13561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0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58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年齢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割合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18-24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25-34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27.4%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35-44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30.3%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45-54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55-64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65+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" name="角丸四角形 71">
            <a:extLst>
              <a:ext uri="{FF2B5EF4-FFF2-40B4-BE49-F238E27FC236}">
                <a16:creationId xmlns:a16="http://schemas.microsoft.com/office/drawing/2014/main" id="{CBAC1FBD-5F39-40AB-9C6A-84DB79874DBF}"/>
              </a:ext>
            </a:extLst>
          </p:cNvPr>
          <p:cNvSpPr/>
          <p:nvPr/>
        </p:nvSpPr>
        <p:spPr>
          <a:xfrm>
            <a:off x="989632" y="2483476"/>
            <a:ext cx="1661865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年齢構成</a:t>
            </a:r>
          </a:p>
        </p:txBody>
      </p:sp>
      <p:graphicFrame>
        <p:nvGraphicFramePr>
          <p:cNvPr id="40" name="グラフ 39">
            <a:extLst>
              <a:ext uri="{FF2B5EF4-FFF2-40B4-BE49-F238E27FC236}">
                <a16:creationId xmlns:a16="http://schemas.microsoft.com/office/drawing/2014/main" id="{4B5F2C39-4CD4-4C38-9FC3-AF779EB24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37209"/>
              </p:ext>
            </p:extLst>
          </p:nvPr>
        </p:nvGraphicFramePr>
        <p:xfrm>
          <a:off x="4932040" y="2792056"/>
          <a:ext cx="2011419" cy="196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75D79EE-FF2D-4DA2-82FD-3637D0BD7FD5}"/>
              </a:ext>
            </a:extLst>
          </p:cNvPr>
          <p:cNvGrpSpPr/>
          <p:nvPr/>
        </p:nvGrpSpPr>
        <p:grpSpPr>
          <a:xfrm>
            <a:off x="5723234" y="4801475"/>
            <a:ext cx="576958" cy="423891"/>
            <a:chOff x="4951857" y="4388674"/>
            <a:chExt cx="576958" cy="423891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E64D5B0-8A30-4AAD-AB1B-67CB10388659}"/>
                </a:ext>
              </a:extLst>
            </p:cNvPr>
            <p:cNvSpPr txBox="1"/>
            <p:nvPr/>
          </p:nvSpPr>
          <p:spPr>
            <a:xfrm>
              <a:off x="5113317" y="458173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女性</a:t>
              </a:r>
              <a:endParaRPr lang="en-US" altLang="ja-JP" sz="900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5B55AEB-D162-4658-8B2E-6A3888D379D6}"/>
                </a:ext>
              </a:extLst>
            </p:cNvPr>
            <p:cNvSpPr txBox="1"/>
            <p:nvPr/>
          </p:nvSpPr>
          <p:spPr>
            <a:xfrm>
              <a:off x="5113317" y="438867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男性</a:t>
              </a:r>
              <a:endParaRPr kumimoji="1" lang="en-US" altLang="ja-JP" sz="900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ACE4A586-6B28-4165-B03B-ACD787647E4F}"/>
                </a:ext>
              </a:extLst>
            </p:cNvPr>
            <p:cNvSpPr/>
            <p:nvPr/>
          </p:nvSpPr>
          <p:spPr>
            <a:xfrm>
              <a:off x="4951857" y="4637108"/>
              <a:ext cx="196207" cy="130805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8B6E143B-C3BC-4DE9-B67A-48ADABB7E13A}"/>
                </a:ext>
              </a:extLst>
            </p:cNvPr>
            <p:cNvSpPr/>
            <p:nvPr/>
          </p:nvSpPr>
          <p:spPr>
            <a:xfrm>
              <a:off x="4951857" y="4450928"/>
              <a:ext cx="196207" cy="1308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</p:grpSp>
      <p:sp>
        <p:nvSpPr>
          <p:cNvPr id="46" name="角丸四角形 72">
            <a:extLst>
              <a:ext uri="{FF2B5EF4-FFF2-40B4-BE49-F238E27FC236}">
                <a16:creationId xmlns:a16="http://schemas.microsoft.com/office/drawing/2014/main" id="{321724B2-F549-465A-836B-60C4744C3B00}"/>
              </a:ext>
            </a:extLst>
          </p:cNvPr>
          <p:cNvSpPr/>
          <p:nvPr/>
        </p:nvSpPr>
        <p:spPr>
          <a:xfrm>
            <a:off x="5281724" y="2636912"/>
            <a:ext cx="127543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男女比</a:t>
            </a:r>
          </a:p>
        </p:txBody>
      </p:sp>
      <p:graphicFrame>
        <p:nvGraphicFramePr>
          <p:cNvPr id="47" name="グラフ 46">
            <a:extLst>
              <a:ext uri="{FF2B5EF4-FFF2-40B4-BE49-F238E27FC236}">
                <a16:creationId xmlns:a16="http://schemas.microsoft.com/office/drawing/2014/main" id="{C3664301-EADB-4482-AF38-8807C879F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548074"/>
              </p:ext>
            </p:extLst>
          </p:nvPr>
        </p:nvGraphicFramePr>
        <p:xfrm>
          <a:off x="6911852" y="2792056"/>
          <a:ext cx="2015729" cy="201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BC7FD55-53CE-4590-A3DC-03527825232F}"/>
              </a:ext>
            </a:extLst>
          </p:cNvPr>
          <p:cNvGrpSpPr/>
          <p:nvPr/>
        </p:nvGrpSpPr>
        <p:grpSpPr>
          <a:xfrm>
            <a:off x="7596336" y="4808966"/>
            <a:ext cx="748481" cy="605247"/>
            <a:chOff x="7600279" y="4797838"/>
            <a:chExt cx="748481" cy="605247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F8688F99-7A93-4F9F-B755-21BA4C74821B}"/>
                </a:ext>
              </a:extLst>
            </p:cNvPr>
            <p:cNvSpPr txBox="1"/>
            <p:nvPr/>
          </p:nvSpPr>
          <p:spPr>
            <a:xfrm>
              <a:off x="7769852" y="4984536"/>
              <a:ext cx="330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PC</a:t>
              </a:r>
              <a:endParaRPr lang="en-US" altLang="ja-JP" sz="900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C29F0F3-7FE2-4ADE-8033-C618554EB008}"/>
                </a:ext>
              </a:extLst>
            </p:cNvPr>
            <p:cNvSpPr txBox="1"/>
            <p:nvPr/>
          </p:nvSpPr>
          <p:spPr>
            <a:xfrm>
              <a:off x="7761739" y="4797838"/>
              <a:ext cx="546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モバイル</a:t>
              </a:r>
              <a:endParaRPr kumimoji="1" lang="en-US" altLang="ja-JP" sz="900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AFF70E5-BEDC-41A3-B6E6-7101BD7A96F2}"/>
                </a:ext>
              </a:extLst>
            </p:cNvPr>
            <p:cNvSpPr/>
            <p:nvPr/>
          </p:nvSpPr>
          <p:spPr>
            <a:xfrm>
              <a:off x="7600280" y="5034947"/>
              <a:ext cx="196207" cy="13080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6F1F0AED-8555-4079-85BC-1B973C1026A5}"/>
                </a:ext>
              </a:extLst>
            </p:cNvPr>
            <p:cNvSpPr/>
            <p:nvPr/>
          </p:nvSpPr>
          <p:spPr>
            <a:xfrm>
              <a:off x="7600279" y="4853731"/>
              <a:ext cx="196207" cy="1308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56FAFA2-8849-464C-B820-356DE04194AE}"/>
                </a:ext>
              </a:extLst>
            </p:cNvPr>
            <p:cNvSpPr txBox="1"/>
            <p:nvPr/>
          </p:nvSpPr>
          <p:spPr>
            <a:xfrm>
              <a:off x="7761740" y="5172253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タブレット</a:t>
              </a:r>
              <a:endParaRPr lang="en-US" altLang="ja-JP" sz="900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54B173B-BD33-48A9-ADFC-4670D68AF15D}"/>
                </a:ext>
              </a:extLst>
            </p:cNvPr>
            <p:cNvSpPr/>
            <p:nvPr/>
          </p:nvSpPr>
          <p:spPr>
            <a:xfrm>
              <a:off x="7600280" y="5222664"/>
              <a:ext cx="196207" cy="13080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</p:grpSp>
      <p:sp>
        <p:nvSpPr>
          <p:cNvPr id="57" name="角丸四角形 73">
            <a:extLst>
              <a:ext uri="{FF2B5EF4-FFF2-40B4-BE49-F238E27FC236}">
                <a16:creationId xmlns:a16="http://schemas.microsoft.com/office/drawing/2014/main" id="{B714316C-EFFC-4F40-B5C3-4E9CEA844E1C}"/>
              </a:ext>
            </a:extLst>
          </p:cNvPr>
          <p:cNvSpPr/>
          <p:nvPr/>
        </p:nvSpPr>
        <p:spPr>
          <a:xfrm>
            <a:off x="7282000" y="2636912"/>
            <a:ext cx="127543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使用デバイス</a:t>
            </a:r>
          </a:p>
        </p:txBody>
      </p:sp>
    </p:spTree>
    <p:extLst>
      <p:ext uri="{BB962C8B-B14F-4D97-AF65-F5344CB8AC3E}">
        <p14:creationId xmlns:p14="http://schemas.microsoft.com/office/powerpoint/2010/main" val="22029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article-image-ix.nikkei.com/https%3A%2F%2Fimgix-proxy.n8s.jp%2Fcontent%2Fpic%2F20171229%2F96958A9F889DE0E6EBE3E6EBE2E2E0E3E3E0E0E2E3E5E2E2E2E2E2E2-DSXZZO2491710021122017000000-PB1-1.jpg?auto=format%2Ccompress&amp;ch=Width%2CDPR&amp;crop=focalpoint&amp;fit=crop&amp;fp-x=0.5&amp;fp-y=0.5&amp;h=433&amp;ixlib=php-1.1.0&amp;w=650&amp;s=f95ee67ec82da9dd315386a29cac874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53D70FD2-9232-4BC1-B090-8224F0D6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1243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PROFILE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プロフィールとユーザー属性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E338E26-E0C9-4C3B-BDAD-778858E4B5E3}"/>
              </a:ext>
            </a:extLst>
          </p:cNvPr>
          <p:cNvSpPr/>
          <p:nvPr/>
        </p:nvSpPr>
        <p:spPr>
          <a:xfrm>
            <a:off x="-30472" y="980728"/>
            <a:ext cx="9174472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69">
            <a:extLst>
              <a:ext uri="{FF2B5EF4-FFF2-40B4-BE49-F238E27FC236}">
                <a16:creationId xmlns:a16="http://schemas.microsoft.com/office/drawing/2014/main" id="{D954EFA6-F36C-400A-B94F-8CB6F2323B89}"/>
              </a:ext>
            </a:extLst>
          </p:cNvPr>
          <p:cNvSpPr/>
          <p:nvPr/>
        </p:nvSpPr>
        <p:spPr>
          <a:xfrm>
            <a:off x="215899" y="4077072"/>
            <a:ext cx="238418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　職</a:t>
            </a:r>
          </a:p>
        </p:txBody>
      </p:sp>
      <p:sp>
        <p:nvSpPr>
          <p:cNvPr id="29" name="角丸四角形 70">
            <a:extLst>
              <a:ext uri="{FF2B5EF4-FFF2-40B4-BE49-F238E27FC236}">
                <a16:creationId xmlns:a16="http://schemas.microsoft.com/office/drawing/2014/main" id="{6E3CB310-163F-407F-BE41-5EF88CD239C9}"/>
              </a:ext>
            </a:extLst>
          </p:cNvPr>
          <p:cNvSpPr/>
          <p:nvPr/>
        </p:nvSpPr>
        <p:spPr>
          <a:xfrm>
            <a:off x="215899" y="1124744"/>
            <a:ext cx="238418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　業</a:t>
            </a:r>
          </a:p>
        </p:txBody>
      </p:sp>
      <p:sp>
        <p:nvSpPr>
          <p:cNvPr id="30" name="角丸四角形 71">
            <a:extLst>
              <a:ext uri="{FF2B5EF4-FFF2-40B4-BE49-F238E27FC236}">
                <a16:creationId xmlns:a16="http://schemas.microsoft.com/office/drawing/2014/main" id="{F2EB07B9-C4BF-487B-B7AF-DD0C51AE4C60}"/>
              </a:ext>
            </a:extLst>
          </p:cNvPr>
          <p:cNvSpPr/>
          <p:nvPr/>
        </p:nvSpPr>
        <p:spPr>
          <a:xfrm>
            <a:off x="5058719" y="4077072"/>
            <a:ext cx="238418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年収（世帯収入）</a:t>
            </a:r>
          </a:p>
        </p:txBody>
      </p:sp>
      <p:sp>
        <p:nvSpPr>
          <p:cNvPr id="31" name="角丸四角形 72">
            <a:extLst>
              <a:ext uri="{FF2B5EF4-FFF2-40B4-BE49-F238E27FC236}">
                <a16:creationId xmlns:a16="http://schemas.microsoft.com/office/drawing/2014/main" id="{FF55F832-95A3-4E23-8296-C4DB7F3BFBA5}"/>
              </a:ext>
            </a:extLst>
          </p:cNvPr>
          <p:cNvSpPr/>
          <p:nvPr/>
        </p:nvSpPr>
        <p:spPr>
          <a:xfrm>
            <a:off x="5058719" y="1124744"/>
            <a:ext cx="2384183" cy="22715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属</a:t>
            </a:r>
          </a:p>
        </p:txBody>
      </p:sp>
      <p:graphicFrame>
        <p:nvGraphicFramePr>
          <p:cNvPr id="32" name="グラフ 31">
            <a:extLst>
              <a:ext uri="{FF2B5EF4-FFF2-40B4-BE49-F238E27FC236}">
                <a16:creationId xmlns:a16="http://schemas.microsoft.com/office/drawing/2014/main" id="{FCCAF8BE-A906-4C50-8538-FFCC27B9C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677496"/>
              </p:ext>
            </p:extLst>
          </p:nvPr>
        </p:nvGraphicFramePr>
        <p:xfrm>
          <a:off x="-188789" y="1412776"/>
          <a:ext cx="5035071" cy="163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グラフ 32">
            <a:extLst>
              <a:ext uri="{FF2B5EF4-FFF2-40B4-BE49-F238E27FC236}">
                <a16:creationId xmlns:a16="http://schemas.microsoft.com/office/drawing/2014/main" id="{A604A455-E170-4EE8-9CF7-B022E131F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572162"/>
              </p:ext>
            </p:extLst>
          </p:nvPr>
        </p:nvGraphicFramePr>
        <p:xfrm>
          <a:off x="5051080" y="1368044"/>
          <a:ext cx="4291647" cy="254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85FA7065-4FDC-4297-B55C-AE2188B50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163727"/>
              </p:ext>
            </p:extLst>
          </p:nvPr>
        </p:nvGraphicFramePr>
        <p:xfrm>
          <a:off x="-124009" y="4346027"/>
          <a:ext cx="4710911" cy="14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910B40-CEB2-46D0-B11F-2259EF3D85BF}"/>
              </a:ext>
            </a:extLst>
          </p:cNvPr>
          <p:cNvSpPr txBox="1"/>
          <p:nvPr/>
        </p:nvSpPr>
        <p:spPr>
          <a:xfrm>
            <a:off x="2392252" y="544905"/>
            <a:ext cx="4340538" cy="41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NIKKEI STYLE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に来訪した日経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読者の属性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1D82371-C39D-4C33-A6E6-DF6AC90B51F9}"/>
              </a:ext>
            </a:extLst>
          </p:cNvPr>
          <p:cNvSpPr txBox="1"/>
          <p:nvPr/>
        </p:nvSpPr>
        <p:spPr>
          <a:xfrm>
            <a:off x="6664274" y="709678"/>
            <a:ext cx="1121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*2018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 来訪者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7B52615-6082-4F9E-8C22-7BF11FCAFB4E}"/>
              </a:ext>
            </a:extLst>
          </p:cNvPr>
          <p:cNvSpPr txBox="1"/>
          <p:nvPr/>
        </p:nvSpPr>
        <p:spPr>
          <a:xfrm>
            <a:off x="14567" y="5819827"/>
            <a:ext cx="9093669" cy="489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６割はビジネスの意思決定に関わる役職者、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30%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近くが年収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万円以上</a:t>
            </a:r>
            <a:endParaRPr lang="en-US" altLang="ja-JP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8" name="グラフ 37">
            <a:extLst>
              <a:ext uri="{FF2B5EF4-FFF2-40B4-BE49-F238E27FC236}">
                <a16:creationId xmlns:a16="http://schemas.microsoft.com/office/drawing/2014/main" id="{75145062-FB6A-4395-9EC0-6FEE5046D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547075"/>
              </p:ext>
            </p:extLst>
          </p:nvPr>
        </p:nvGraphicFramePr>
        <p:xfrm>
          <a:off x="5058719" y="4360153"/>
          <a:ext cx="4710911" cy="144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462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51520" y="804741"/>
            <a:ext cx="2743027" cy="1040083"/>
            <a:chOff x="260289" y="640544"/>
            <a:chExt cx="2743027" cy="1040083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9" y="700464"/>
              <a:ext cx="571834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78546" y="640544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MONO TRENDY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878546" y="941963"/>
              <a:ext cx="21247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新しいものに興味を持ち、モノ選びにこだわる好奇心旺盛な方に。家電・日用品からデジタルガジェット、食まで幅広く取り上げます。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60289" y="2728776"/>
            <a:ext cx="2743027" cy="1204280"/>
            <a:chOff x="260289" y="2584760"/>
            <a:chExt cx="2743027" cy="1204280"/>
          </a:xfrm>
        </p:grpSpPr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9" y="2624962"/>
              <a:ext cx="571834" cy="58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82421" y="2584760"/>
              <a:ext cx="2120895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WOMAN SMART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82422" y="2888794"/>
              <a:ext cx="212034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キャリアや働き方の最新情報、サービス・商品を中心にお届けします。旅、グルメ、ファッションなどオフを充実させるコンテンツも満載。忙しい女性の毎日をサポートします。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65867" y="4666395"/>
            <a:ext cx="2736901" cy="1210877"/>
            <a:chOff x="265867" y="4522379"/>
            <a:chExt cx="2736901" cy="1210877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67" y="4578817"/>
              <a:ext cx="561975" cy="56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886118" y="4522379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マネー研究所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882422" y="4833010"/>
              <a:ext cx="212034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「生活に生きるマネー情報」をテーマに、家計を守る節約手法や堅実な資産作りの方法、投資や住宅ローン、保険、税金、相続などの知識を幅広くお届けします。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692117" y="802851"/>
            <a:ext cx="2760203" cy="1204280"/>
            <a:chOff x="4692118" y="650125"/>
            <a:chExt cx="2760203" cy="1204280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118" y="700186"/>
              <a:ext cx="571834" cy="57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5329858" y="650125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エンタメ！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14253" y="954159"/>
              <a:ext cx="2138068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映画、アート、演芸など文化系コンテンツをはじめ、音楽、テレビ番組、書籍・コミックやサブカルチャーなど幅広く取り上げます。データに基づくエンタメ業界分析記事なども提供します。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4693180" y="2738356"/>
            <a:ext cx="2756548" cy="1204281"/>
            <a:chOff x="4693180" y="2594340"/>
            <a:chExt cx="2756548" cy="1204281"/>
          </a:xfrm>
        </p:grpSpPr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180" y="2639472"/>
              <a:ext cx="566904" cy="57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テキスト ボックス 50"/>
            <p:cNvSpPr txBox="1"/>
            <p:nvPr/>
          </p:nvSpPr>
          <p:spPr>
            <a:xfrm>
              <a:off x="5314253" y="2594340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出世ナビ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31425" y="2898375"/>
              <a:ext cx="2118303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仕事力を鍛えたいビジネスパーソンを応援。リーダーに必要な心構え、スキルのほか、英語、昇進、転職、起業の知識を提供。ビジネススクール情報も掲載します。</a:t>
              </a: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692117" y="4682573"/>
            <a:ext cx="2759870" cy="1365863"/>
            <a:chOff x="4692117" y="4538557"/>
            <a:chExt cx="2759870" cy="1365863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117" y="4592929"/>
              <a:ext cx="571835" cy="56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5314253" y="4538557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オリパラ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16462" y="4842591"/>
              <a:ext cx="213552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2020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年東京オリンピック・パラリンピック（オリパラ）への道から日本経済の未来が見える。街づくり、技術革新、訪日客需要の振興、バリアフリー社会の構築。変わるニッポンの姿を紹介します。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7" y="726988"/>
            <a:ext cx="1328807" cy="24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059832" y="726988"/>
            <a:ext cx="15121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9" name="Picture 25" descr="C:\Users\ns19757\Desktop\NIKKEI STYLE media guide\Image Data\ns_ws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7" y="2636912"/>
            <a:ext cx="1328809" cy="27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正方形/長方形 81"/>
          <p:cNvSpPr/>
          <p:nvPr/>
        </p:nvSpPr>
        <p:spPr>
          <a:xfrm>
            <a:off x="2843808" y="2636912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0" name="Picture 26" descr="C:\Users\ns19757\Desktop\NIKKEI STYLE media guide\Image Data\ns_mo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23957"/>
          <a:stretch/>
        </p:blipFill>
        <p:spPr bwMode="auto">
          <a:xfrm>
            <a:off x="3131837" y="4571960"/>
            <a:ext cx="1314759" cy="19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正方形/長方形 84"/>
          <p:cNvSpPr/>
          <p:nvPr/>
        </p:nvSpPr>
        <p:spPr>
          <a:xfrm>
            <a:off x="2843808" y="4583807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1" name="Picture 27" descr="C:\Users\ns19757\Desktop\NIKKEI STYLE media guide\Image Data\ns_en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6"/>
          <a:stretch/>
        </p:blipFill>
        <p:spPr bwMode="auto">
          <a:xfrm>
            <a:off x="7565287" y="864660"/>
            <a:ext cx="1332461" cy="24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ns19757\Desktop\NIKKEI STYLE media guide\Image Data\ns_ca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18" y="2633768"/>
            <a:ext cx="1332461" cy="26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ns19757\Desktop\NIKKEI STYLE media guide\Image Data\ns_or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" b="25274"/>
          <a:stretch/>
        </p:blipFill>
        <p:spPr bwMode="auto">
          <a:xfrm>
            <a:off x="7565287" y="4571718"/>
            <a:ext cx="1312846" cy="19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正方形/長方形 89"/>
          <p:cNvSpPr/>
          <p:nvPr/>
        </p:nvSpPr>
        <p:spPr>
          <a:xfrm>
            <a:off x="7236296" y="2636913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3131840" y="871004"/>
            <a:ext cx="1328804" cy="177047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3131840" y="2780926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3131840" y="4725143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563676" y="871004"/>
            <a:ext cx="1328804" cy="177047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7236296" y="4586485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7563676" y="2780926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7563676" y="4725143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265867" y="2708920"/>
            <a:ext cx="8626613" cy="1946894"/>
            <a:chOff x="265867" y="2564904"/>
            <a:chExt cx="8626613" cy="1946894"/>
          </a:xfrm>
        </p:grpSpPr>
        <p:cxnSp>
          <p:nvCxnSpPr>
            <p:cNvPr id="129" name="直線コネクタ 128"/>
            <p:cNvCxnSpPr/>
            <p:nvPr/>
          </p:nvCxnSpPr>
          <p:spPr>
            <a:xfrm>
              <a:off x="265867" y="2564904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4697703" y="2564904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265867" y="4511798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4697703" y="4511798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33755F5A-988B-459B-8C23-5F597E0D8F9A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A2784336-7AF5-4F8E-9B40-47C3B36672EA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16BE5CDF-1298-4654-8073-7B002E897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53" name="Text Box 13">
            <a:extLst>
              <a:ext uri="{FF2B5EF4-FFF2-40B4-BE49-F238E27FC236}">
                <a16:creationId xmlns:a16="http://schemas.microsoft.com/office/drawing/2014/main" id="{641CCA51-6FF5-498C-B159-CE1C6659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CONTENTS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｜チャンネルカテゴリー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40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65215" y="806570"/>
            <a:ext cx="2722609" cy="1032395"/>
            <a:chOff x="265215" y="663670"/>
            <a:chExt cx="2722609" cy="1032395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15" y="713286"/>
              <a:ext cx="56690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899592" y="663670"/>
              <a:ext cx="1402382" cy="330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ナショジオ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882420" y="957401"/>
              <a:ext cx="21054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日経ナショナル ジオグラフィック社が、世界の文化・自然・歴史を月刊誌「ナショナル ジオグラフィック日本版」と連携し提供します。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65215" y="2750787"/>
            <a:ext cx="2722625" cy="1393380"/>
            <a:chOff x="265215" y="2607887"/>
            <a:chExt cx="2722625" cy="1393380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15" y="2657503"/>
              <a:ext cx="566905" cy="56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882421" y="2607887"/>
              <a:ext cx="140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ヘルス</a:t>
              </a: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UP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82303" y="2939438"/>
              <a:ext cx="210553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仕事も遊びも若いうちからの健康づくりが大切。ランニングや体操などの運動や食事などの生活習慣から、ストレスや病気対策まで、カラダとココロのメンテに役立つコンテンツを発信します。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60289" y="4695003"/>
            <a:ext cx="2727551" cy="1397177"/>
            <a:chOff x="260289" y="4552103"/>
            <a:chExt cx="2727551" cy="1397177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89" y="4606464"/>
              <a:ext cx="571834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882421" y="4552103"/>
              <a:ext cx="140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グルメクラブ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82303" y="4887451"/>
              <a:ext cx="210553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接待やパワーランチ、上司や部下との会食・宴会、パートナーとの記念の食事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…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ビジネスの最前線にいる大人たちへＯＮとＯＦＦに役立つ食の知識、レストラン・飲食店情報を提供します。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707089" y="4689278"/>
            <a:ext cx="2719043" cy="1236574"/>
            <a:chOff x="4707089" y="4546378"/>
            <a:chExt cx="2719043" cy="1236574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089" y="4600924"/>
              <a:ext cx="56690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5319364" y="4546378"/>
              <a:ext cx="140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未来ショッピング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309142" y="4882706"/>
              <a:ext cx="211699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日本経済新聞社が提供するクラウドファンディングサイトです。大手やベンチャー企業の新規事業や地方の優れたものづくり、日経が厳選したプロジェクトへのサポートを募集しています。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694582" y="2750788"/>
            <a:ext cx="2726439" cy="1076396"/>
            <a:chOff x="4694582" y="2607888"/>
            <a:chExt cx="2726439" cy="1076396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82" y="2657503"/>
              <a:ext cx="56690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5314253" y="2607888"/>
              <a:ext cx="140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Men‘s Fashion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4031" y="2945620"/>
              <a:ext cx="21169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「ファッションが変われば、ビジネスも変わる」。ビジネスマンのためのスーツ着こなし術やファッション情報から、オフタイムのトレンド情報まで提供します。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01978" y="806571"/>
            <a:ext cx="2717679" cy="1230849"/>
            <a:chOff x="4701978" y="663671"/>
            <a:chExt cx="2717679" cy="1230849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978" y="713287"/>
              <a:ext cx="5619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5292869" y="663671"/>
              <a:ext cx="140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トラベル</a:t>
              </a:r>
              <a:endPara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14252" y="994274"/>
              <a:ext cx="2105405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名所見物や気晴らしに終わらない、気づきや体験、感動のある「旅」を提案します。意識が変わったり、絆が深まったりするような、「心のおみやげ」が待っているはずです。</a:t>
              </a:r>
            </a:p>
          </p:txBody>
        </p:sp>
      </p:grpSp>
      <p:pic>
        <p:nvPicPr>
          <p:cNvPr id="2050" name="Picture 2" descr="C:\Users\ns19757\Desktop\NIKKEI STYLE media guide\Image Data\ns_na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16886"/>
            <a:ext cx="1328810" cy="26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s19757\Desktop\NIKKEI STYLE media guide\Image Data\ns_h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64" y="2640360"/>
            <a:ext cx="1322586" cy="27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s19757\Desktop\NIKKEI STYLE media guide\Image Data\ns_go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6" b="26019"/>
          <a:stretch/>
        </p:blipFill>
        <p:spPr bwMode="auto">
          <a:xfrm>
            <a:off x="3134952" y="4580011"/>
            <a:ext cx="134244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正方形/長方形 76"/>
          <p:cNvSpPr/>
          <p:nvPr/>
        </p:nvSpPr>
        <p:spPr>
          <a:xfrm>
            <a:off x="2843808" y="2640360"/>
            <a:ext cx="1728192" cy="126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2843808" y="708365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843808" y="4580013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 descr="C:\Users\ns19757\Desktop\NIKKEI STYLE media guide\Image Data\ns_tr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/>
          <a:stretch/>
        </p:blipFill>
        <p:spPr bwMode="auto">
          <a:xfrm>
            <a:off x="7567554" y="869888"/>
            <a:ext cx="1328810" cy="25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30" y="2765880"/>
            <a:ext cx="1315934" cy="238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正方形/長方形 81"/>
          <p:cNvSpPr/>
          <p:nvPr/>
        </p:nvSpPr>
        <p:spPr>
          <a:xfrm>
            <a:off x="7209233" y="2635797"/>
            <a:ext cx="1728192" cy="14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7359415" y="4580012"/>
            <a:ext cx="1728192" cy="507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131840" y="869888"/>
            <a:ext cx="1328804" cy="177047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131840" y="2779810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3131840" y="4724027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7563676" y="869888"/>
            <a:ext cx="1328804" cy="177047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563676" y="2779810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グループ化 70"/>
          <p:cNvGrpSpPr/>
          <p:nvPr/>
        </p:nvGrpSpPr>
        <p:grpSpPr>
          <a:xfrm>
            <a:off x="265867" y="2707804"/>
            <a:ext cx="8626613" cy="1946894"/>
            <a:chOff x="265867" y="2564904"/>
            <a:chExt cx="8626613" cy="1946894"/>
          </a:xfrm>
        </p:grpSpPr>
        <p:cxnSp>
          <p:nvCxnSpPr>
            <p:cNvPr id="72" name="直線コネクタ 71"/>
            <p:cNvCxnSpPr/>
            <p:nvPr/>
          </p:nvCxnSpPr>
          <p:spPr>
            <a:xfrm>
              <a:off x="265867" y="2564904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4697703" y="2564904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265867" y="4511798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4697703" y="4511798"/>
              <a:ext cx="41947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734" y="4750480"/>
            <a:ext cx="1232449" cy="177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正方形/長方形 89"/>
          <p:cNvSpPr/>
          <p:nvPr/>
        </p:nvSpPr>
        <p:spPr>
          <a:xfrm>
            <a:off x="7563676" y="4724027"/>
            <a:ext cx="1328804" cy="1800201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97BBBF0-51C9-4CE1-90C2-52FCE631450B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FF7B7AC9-36EE-43B7-8DE5-DBA91E047620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CF224431-8E5E-4628-9FDF-242BCC8D5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53" name="Text Box 13">
            <a:extLst>
              <a:ext uri="{FF2B5EF4-FFF2-40B4-BE49-F238E27FC236}">
                <a16:creationId xmlns:a16="http://schemas.microsoft.com/office/drawing/2014/main" id="{E0D88800-6D6C-4E9E-9E4C-734B1FF5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CONTENTS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｜チャンネルカテゴリー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4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921333" y="5109851"/>
            <a:ext cx="5203901" cy="1127461"/>
            <a:chOff x="755574" y="4365103"/>
            <a:chExt cx="7644282" cy="1656185"/>
          </a:xfrm>
        </p:grpSpPr>
        <p:pic>
          <p:nvPicPr>
            <p:cNvPr id="5122" name="Picture 2" descr="https://article-image-ix.nikkei.com/https%3A%2F%2Fimgix-proxy.n8s.jp%2Fcontent%2Fpic%2F20170522%2F96958A9F889DE3E7EBE1E7E4EAE2E2E3E2E7E0E2E3E5E2E2E2E2E2E2-DSXZZO1646313016052017000000-NONE-100.jpg?auto=format%2Ccompress&amp;ch=Width%2CDPR&amp;crop=focalpoint&amp;fit=crop&amp;fp-x=0.5&amp;fp-y=0.5&amp;h=374&amp;ixlib=php-1.1.0&amp;w=560&amp;s=225af0a9a8e3083dbebae7f33982aef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09" y="4365103"/>
              <a:ext cx="2479847" cy="165618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article-image-ix.nikkei.com/https%3A%2F%2Fimgix-proxy.n8s.jp%2Fcontent%2Fpic%2F20170727%2F96958A9F889DE3EBE3E2E1E1EAE2E0E3E2E5E0E2E3E5E2E2E2E2E2E2-DSXZZO1926492026072017000000-NONE-24.jpg?auto=format%2Ccompress&amp;ch=Width%2CDPR&amp;crop=focalpoint&amp;fit=crop&amp;fp-x=0.5&amp;fp-y=0.5&amp;h=374&amp;ixlib=php-1.1.0&amp;w=560&amp;s=1ff742388daf657cb5c65034754d51c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4" y="4365103"/>
              <a:ext cx="2466551" cy="164730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article-image-ix.nikkei.com/https%3A%2F%2Fimgix-proxy.n8s.jp%2Fcontent%2Fpic%2F20170610%2F96958A9F889DE3E5E6E6EAEBE4E2E2EAE2E4E0E2E3E5E2E2E2E2E2E2-DSXZZO1750047009062017000000-NONE-15.jpg?auto=format%2Ccompress&amp;ch=Width%2CDPR&amp;crop=focalpoint&amp;fit=crop&amp;fp-x=0.5&amp;fp-y=0.5&amp;h=374&amp;ixlib=php-1.1.0&amp;w=560&amp;s=11f74ca93b8adcc3fcc74f4cd6c088b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076" y="4365104"/>
              <a:ext cx="2479847" cy="165618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8" descr="https://article-image-ix.nikkei.com/https%3A%2F%2Fimgix-proxy.n8s.jp%2Fcontent%2Fpic%2F20171027%2F96958A9F889DE0E0E1E1E7E1EAE2E3E5E3E2E0E2E3E5E2E2E2E2E2E2-DSXZZO2239392018102017000000-NONE-2.jpg?auto=format%2Ccompress&amp;ch=Width%2CDPR&amp;crop=focalpoint&amp;fit=crop&amp;fp-x=0.5&amp;fp-y=0.5&amp;h=224&amp;ixlib=php-1.1.0&amp;w=336&amp;s=ef66df6b0ad68fbfdf181c180061c1c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912875" y="1660441"/>
            <a:ext cx="5194849" cy="1123121"/>
            <a:chOff x="755575" y="2215530"/>
            <a:chExt cx="7630985" cy="1649812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5" y="2215530"/>
              <a:ext cx="2466551" cy="16498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372" y="2215530"/>
              <a:ext cx="2466551" cy="16498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009" y="2215530"/>
              <a:ext cx="2466551" cy="164981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6269250" y="1590342"/>
            <a:ext cx="21160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世界の文化・自然・歴史を月刊誌「ナショナル ジオグラフィック日本版」と連携し提供。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ナショジオならではの貴重な情報や、驚愕の映像をご覧いただけます。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69250" y="5045610"/>
            <a:ext cx="2116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「ファッションが変われば、ビジネスも変わる」。ビジネスマンのためのスーツ着こなし術やファッション情報から、オフタイムのトレンド情報まで提供。ファッションの</a:t>
            </a:r>
            <a:r>
              <a:rPr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HowTo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を動画でわかりやすくお伝えします。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3569" y="765480"/>
            <a:ext cx="79928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テキストコンテンツのみならず、魅力ある豊富な動画コンテンツもご覧いただけます。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912875" y="3388646"/>
            <a:ext cx="5194849" cy="1122088"/>
            <a:chOff x="1613883" y="3165158"/>
            <a:chExt cx="5676073" cy="1226032"/>
          </a:xfrm>
        </p:grpSpPr>
        <p:pic>
          <p:nvPicPr>
            <p:cNvPr id="3076" name="Picture 4" descr="https://article-image-ix.nikkei.com/https%3A%2F%2Fimgix-proxy.n8s.jp%2Fcontent%2Fpic%2F20170825%2F96958A88889DE0E2E0E5E7E3E0E2E0E1E2EAE0E2E3E5E2E2E2E2E2E2-DSXZZO2027514023082017000000-NONE-11.jpg?auto=format%2Ccompress&amp;ch=Width%2CDPR&amp;crop=focalpoint&amp;fit=crop&amp;fp-x=0.5&amp;fp-y=0.5&amp;h=224&amp;ixlib=php-1.1.0&amp;w=336&amp;s=0c29dfedbefb69e153baf0d1ad95346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910" y="3165158"/>
              <a:ext cx="1839046" cy="122603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article-image-ix.nikkei.com/https%3A%2F%2Fimgix-proxy.n8s.jp%2Fcontent%2Fpic%2F20171006%2F96958A88889DE0E3E5E5EBE4E4E2E2E0E3E2E0E2E3E5E2E2E2E2E2E2-DSXZZO2177973002102017000000-NONE-1.jpg?auto=format%2Ccompress&amp;ch=Width%2CDPR&amp;crop=focalpoint&amp;fit=crop&amp;fp-x=0.5&amp;fp-y=0.5&amp;h=224&amp;ixlib=php-1.1.0&amp;w=336&amp;s=b7e5c194911b6a32418dad137affa90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846" y="3165158"/>
              <a:ext cx="1839046" cy="122603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article-image-ix.nikkei.com/https%3A%2F%2Fimgix-proxy.n8s.jp%2Fcontent%2Fpic%2F20171117%2F96958A88889DE0E1E1EBE4E7E4E2E3E1E3E3E0E2E3E5E2E2E2E2E2E2-DSXZZO2339657013112017000000-NONE-1.jpg?auto=format%2Ccompress&amp;ch=Width%2CDPR&amp;crop=focalpoint&amp;fit=crop&amp;fp-x=0.5&amp;fp-y=0.5&amp;h=224&amp;ixlib=php-1.1.0&amp;w=336&amp;s=a2330716113e1cda05110921e102744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883" y="3165158"/>
              <a:ext cx="1839046" cy="1226032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6269250" y="3338319"/>
            <a:ext cx="2116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テレビ東京「ワールドビジネスサテライト」と連携し提供。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番組の人気コーナー「ロングセラー研究所」の映像をご覧いただけます。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899593" y="3063227"/>
            <a:ext cx="1836564" cy="307777"/>
            <a:chOff x="670286" y="2958785"/>
            <a:chExt cx="1836564" cy="307777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885380" y="2958785"/>
              <a:ext cx="1621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MONO TRENDY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86" y="2991472"/>
              <a:ext cx="246658" cy="24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901719" y="1341544"/>
            <a:ext cx="1110755" cy="307777"/>
            <a:chOff x="672412" y="1237102"/>
            <a:chExt cx="1110755" cy="307777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899592" y="1237102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ナショジオ</a:t>
              </a:r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2" y="1269789"/>
              <a:ext cx="244532" cy="24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913938" y="4791379"/>
            <a:ext cx="1734801" cy="307777"/>
            <a:chOff x="684631" y="4686937"/>
            <a:chExt cx="1734801" cy="307777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899592" y="4686937"/>
              <a:ext cx="1519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Men‘s Fashion</a:t>
              </a:r>
              <a:endPara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31" y="4719624"/>
              <a:ext cx="244532" cy="24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15822C1-DD52-4CFD-956C-A090EDF0C991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E52FE21B-5E39-4FE3-9E58-55190AEAD54C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F0593A90-0FFF-48C0-AC1A-60CFB177D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33" name="Text Box 13">
            <a:extLst>
              <a:ext uri="{FF2B5EF4-FFF2-40B4-BE49-F238E27FC236}">
                <a16:creationId xmlns:a16="http://schemas.microsoft.com/office/drawing/2014/main" id="{BAA643E1-C7E3-41D1-A53F-D11EDA07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7521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/>
              <a:t>CONTENTS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｜動画コンテンツ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7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639717" y="2143135"/>
            <a:ext cx="2776061" cy="2804581"/>
            <a:chOff x="1639717" y="2125138"/>
            <a:chExt cx="2776061" cy="2804581"/>
          </a:xfrm>
        </p:grpSpPr>
        <p:sp>
          <p:nvSpPr>
            <p:cNvPr id="76" name="正方形/長方形 75"/>
            <p:cNvSpPr/>
            <p:nvPr/>
          </p:nvSpPr>
          <p:spPr>
            <a:xfrm rot="10800000">
              <a:off x="2934686" y="2125138"/>
              <a:ext cx="186125" cy="2776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 rot="16200000">
              <a:off x="2257834" y="2841235"/>
              <a:ext cx="186125" cy="1395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 rot="13500000">
              <a:off x="2934685" y="2127939"/>
              <a:ext cx="186125" cy="2776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 rot="18900000">
              <a:off x="2948212" y="2153658"/>
              <a:ext cx="186125" cy="2776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6" y="2288223"/>
            <a:ext cx="426793" cy="1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01" y="2280657"/>
            <a:ext cx="475569" cy="1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38" y="2081345"/>
            <a:ext cx="420695" cy="1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09" y="2071102"/>
            <a:ext cx="438987" cy="16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3781131" y="1327963"/>
            <a:ext cx="1506765" cy="1506764"/>
            <a:chOff x="5306523" y="4170052"/>
            <a:chExt cx="1556886" cy="155688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8" name="ドーナツ 47"/>
            <p:cNvSpPr/>
            <p:nvPr/>
          </p:nvSpPr>
          <p:spPr>
            <a:xfrm>
              <a:off x="5306523" y="4170052"/>
              <a:ext cx="1556886" cy="1556886"/>
            </a:xfrm>
            <a:prstGeom prst="donut">
              <a:avLst>
                <a:gd name="adj" fmla="val 7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708901" y="4717650"/>
              <a:ext cx="752129" cy="37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b="1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イベント</a:t>
              </a:r>
              <a:endParaRPr lang="en-US" altLang="ja-JP" sz="1400" b="1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806720" y="1322222"/>
            <a:ext cx="1506766" cy="1506765"/>
            <a:chOff x="322262" y="3219230"/>
            <a:chExt cx="1909118" cy="1909118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90" y="3787511"/>
              <a:ext cx="1087462" cy="239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ドーナツ 51"/>
            <p:cNvSpPr/>
            <p:nvPr/>
          </p:nvSpPr>
          <p:spPr>
            <a:xfrm>
              <a:off x="322262" y="3219230"/>
              <a:ext cx="1909118" cy="1909118"/>
            </a:xfrm>
            <a:prstGeom prst="donut">
              <a:avLst>
                <a:gd name="adj" fmla="val 812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265923" y="692696"/>
            <a:ext cx="1506766" cy="1506765"/>
            <a:chOff x="322262" y="1196622"/>
            <a:chExt cx="1909118" cy="19091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7" name="テキスト ボックス 46"/>
            <p:cNvSpPr txBox="1"/>
            <p:nvPr/>
          </p:nvSpPr>
          <p:spPr>
            <a:xfrm>
              <a:off x="703440" y="1759824"/>
              <a:ext cx="1082349" cy="37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400" b="1" dirty="0">
                  <a:solidFill>
                    <a:srgbClr val="1D324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日経電子版</a:t>
              </a:r>
              <a:endParaRPr lang="en-US" altLang="ja-JP" sz="1400" b="1" dirty="0">
                <a:solidFill>
                  <a:srgbClr val="1D324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79" y="2230614"/>
              <a:ext cx="1391882" cy="235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ドーナツ 44"/>
            <p:cNvSpPr/>
            <p:nvPr/>
          </p:nvSpPr>
          <p:spPr>
            <a:xfrm>
              <a:off x="322262" y="1196622"/>
              <a:ext cx="1909118" cy="1909118"/>
            </a:xfrm>
            <a:prstGeom prst="donut">
              <a:avLst>
                <a:gd name="adj" fmla="val 78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63441" y="4275605"/>
            <a:ext cx="1506766" cy="1506765"/>
            <a:chOff x="4057359" y="4244991"/>
            <a:chExt cx="1909118" cy="1909118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194" y="4950734"/>
              <a:ext cx="1197594" cy="4976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ドーナツ 55"/>
            <p:cNvSpPr/>
            <p:nvPr/>
          </p:nvSpPr>
          <p:spPr>
            <a:xfrm>
              <a:off x="4057359" y="4244991"/>
              <a:ext cx="1909118" cy="1909118"/>
            </a:xfrm>
            <a:prstGeom prst="donut">
              <a:avLst>
                <a:gd name="adj" fmla="val 80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2274365" y="4874563"/>
            <a:ext cx="1506766" cy="1506765"/>
            <a:chOff x="2041135" y="4244089"/>
            <a:chExt cx="1909118" cy="1909118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732" y="4988507"/>
              <a:ext cx="1120632" cy="4202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ドーナツ 58"/>
            <p:cNvSpPr/>
            <p:nvPr/>
          </p:nvSpPr>
          <p:spPr>
            <a:xfrm>
              <a:off x="2041135" y="4244089"/>
              <a:ext cx="1909118" cy="1909118"/>
            </a:xfrm>
            <a:prstGeom prst="donut">
              <a:avLst>
                <a:gd name="adj" fmla="val 81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79512" y="2785506"/>
            <a:ext cx="1506766" cy="1506765"/>
            <a:chOff x="6154910" y="4244991"/>
            <a:chExt cx="1909118" cy="1909118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266" y="5085184"/>
              <a:ext cx="1073812" cy="2543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ドーナツ 65"/>
            <p:cNvSpPr/>
            <p:nvPr/>
          </p:nvSpPr>
          <p:spPr>
            <a:xfrm>
              <a:off x="6154910" y="4244991"/>
              <a:ext cx="1909118" cy="1909118"/>
            </a:xfrm>
            <a:prstGeom prst="donut">
              <a:avLst>
                <a:gd name="adj" fmla="val 77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880206" y="2402038"/>
            <a:ext cx="2265296" cy="2265295"/>
            <a:chOff x="2765520" y="1229700"/>
            <a:chExt cx="2579029" cy="2579029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2765520" y="1229700"/>
              <a:ext cx="2579029" cy="2579029"/>
              <a:chOff x="3275856" y="1074916"/>
              <a:chExt cx="2714124" cy="2714124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3413156" y="1210011"/>
                <a:ext cx="2454988" cy="24549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ドーナツ 40"/>
              <p:cNvSpPr/>
              <p:nvPr/>
            </p:nvSpPr>
            <p:spPr>
              <a:xfrm>
                <a:off x="3275856" y="1074916"/>
                <a:ext cx="2714124" cy="2714124"/>
              </a:xfrm>
              <a:prstGeom prst="donut">
                <a:avLst>
                  <a:gd name="adj" fmla="val 7504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2" name="Picture 2" descr="NIKKEI STYL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627" y="2067609"/>
              <a:ext cx="1244352" cy="848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「テレビ東京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テレビ東京」の画像検索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04" y="4667333"/>
            <a:ext cx="808512" cy="46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矢印 4"/>
          <p:cNvSpPr/>
          <p:nvPr/>
        </p:nvSpPr>
        <p:spPr>
          <a:xfrm rot="10800000">
            <a:off x="4170555" y="2878537"/>
            <a:ext cx="3314127" cy="1342551"/>
          </a:xfrm>
          <a:prstGeom prst="rightArrow">
            <a:avLst>
              <a:gd name="adj1" fmla="val 50000"/>
              <a:gd name="adj2" fmla="val 572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947656" y="3212976"/>
            <a:ext cx="2288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</a:rPr>
              <a:t>Engagement</a:t>
            </a:r>
            <a:endParaRPr lang="ja-JP" altLang="en-US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446676" y="2828988"/>
            <a:ext cx="1384842" cy="1384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7385714" y="2771720"/>
            <a:ext cx="1506766" cy="1506764"/>
            <a:chOff x="7070032" y="2699712"/>
            <a:chExt cx="1506766" cy="1506764"/>
          </a:xfrm>
        </p:grpSpPr>
        <p:sp>
          <p:nvSpPr>
            <p:cNvPr id="65" name="ドーナツ 64"/>
            <p:cNvSpPr/>
            <p:nvPr/>
          </p:nvSpPr>
          <p:spPr>
            <a:xfrm>
              <a:off x="7070032" y="2699712"/>
              <a:ext cx="1506766" cy="1506764"/>
            </a:xfrm>
            <a:prstGeom prst="donut">
              <a:avLst>
                <a:gd name="adj" fmla="val 79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7323918" y="3113260"/>
              <a:ext cx="99899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NIKKEI</a:t>
              </a:r>
            </a:p>
            <a:p>
              <a:pPr algn="ctr"/>
              <a:r>
                <a:rPr lang="en-US" altLang="ja-JP" sz="16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STYLE</a:t>
              </a:r>
            </a:p>
            <a:p>
              <a:pPr algn="ctr"/>
              <a:r>
                <a:rPr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読　者</a:t>
              </a:r>
              <a:endParaRPr lang="en-US" altLang="ja-JP" sz="1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3" name="ドーナツ 72"/>
          <p:cNvSpPr/>
          <p:nvPr/>
        </p:nvSpPr>
        <p:spPr>
          <a:xfrm>
            <a:off x="3779912" y="4286320"/>
            <a:ext cx="1506765" cy="1506764"/>
          </a:xfrm>
          <a:prstGeom prst="donut">
            <a:avLst>
              <a:gd name="adj" fmla="val 894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38" y="5174868"/>
            <a:ext cx="404311" cy="17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テキスト ボックス 83"/>
          <p:cNvSpPr txBox="1"/>
          <p:nvPr/>
        </p:nvSpPr>
        <p:spPr>
          <a:xfrm>
            <a:off x="4932040" y="908720"/>
            <a:ext cx="4110768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読者のエンゲージメントをさらにアップ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442407" y="1497558"/>
            <a:ext cx="348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関連メディアとの協力関係と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、ビジネスやライフスタイルに役立つリアルイベントへの展開など、日経が持つ強みを最大限に生かし、コンテンツを提供。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4D3E23B9-5C0F-46E7-A806-960581BB3FD7}"/>
              </a:ext>
            </a:extLst>
          </p:cNvPr>
          <p:cNvGrpSpPr/>
          <p:nvPr/>
        </p:nvGrpSpPr>
        <p:grpSpPr>
          <a:xfrm>
            <a:off x="63500" y="6584327"/>
            <a:ext cx="2790502" cy="230832"/>
            <a:chOff x="63500" y="6584327"/>
            <a:chExt cx="2790502" cy="230832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8D128DE9-B1FC-4973-8B08-71000A450655}"/>
                </a:ext>
              </a:extLst>
            </p:cNvPr>
            <p:cNvSpPr txBox="1"/>
            <p:nvPr/>
          </p:nvSpPr>
          <p:spPr bwMode="auto">
            <a:xfrm>
              <a:off x="226813" y="6584327"/>
              <a:ext cx="262718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rtlCol="0">
              <a:spAutoFit/>
            </a:bodyPr>
            <a:lstStyle/>
            <a:p>
              <a:pPr algn="r" eaLnBrk="1" hangingPunct="1"/>
              <a:r>
                <a:rPr kumimoji="1" lang="en-US" altLang="ja-JP" sz="900" dirty="0">
                  <a:solidFill>
                    <a:schemeClr val="bg1"/>
                  </a:solidFill>
                </a:rPr>
                <a:t>Nikkei Inc.</a:t>
              </a:r>
              <a:r>
                <a:rPr lang="en-US" altLang="ja-JP" sz="900" dirty="0">
                  <a:solidFill>
                    <a:schemeClr val="bg1"/>
                  </a:solidFill>
                </a:rPr>
                <a:t> No reproduction without permission.</a:t>
              </a:r>
              <a:endParaRPr kumimoji="1" lang="ja-JP" altLang="en-US" sz="900" dirty="0">
                <a:solidFill>
                  <a:schemeClr val="bg1"/>
                </a:solidFill>
              </a:endParaRP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36C6689-665D-4D89-A1B1-8BA6FA06C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18750" y1="39841" x2="18750" y2="39841"/>
                          <a14:foregroundMark x1="84277" y1="52381" x2="84277" y2="52381"/>
                          <a14:foregroundMark x1="32617" y1="54762" x2="32617" y2="54762"/>
                          <a14:backgroundMark x1="18750" y1="55238" x2="18750" y2="55238"/>
                          <a14:backgroundMark x1="51563" y1="48730" x2="51563" y2="48730"/>
                          <a14:backgroundMark x1="66797" y1="46349" x2="66797" y2="46349"/>
                          <a14:backgroundMark x1="58398" y1="44762" x2="58398" y2="44762"/>
                          <a14:backgroundMark x1="58008" y1="49206" x2="58008" y2="49206"/>
                          <a14:backgroundMark x1="43945" y1="44444" x2="43945" y2="44444"/>
                          <a14:backgroundMark x1="80664" y1="45079" x2="80664" y2="45079"/>
                          <a14:backgroundMark x1="29688" y1="51270" x2="29688" y2="51270"/>
                          <a14:backgroundMark x1="24414" y1="48730" x2="24414" y2="48730"/>
                          <a14:backgroundMark x1="36621" y1="46508" x2="36621" y2="465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29909" r="10010" b="33720"/>
            <a:stretch/>
          </p:blipFill>
          <p:spPr>
            <a:xfrm>
              <a:off x="63500" y="6643697"/>
              <a:ext cx="401990" cy="112093"/>
            </a:xfrm>
            <a:prstGeom prst="rect">
              <a:avLst/>
            </a:prstGeom>
          </p:spPr>
        </p:pic>
      </p:grpSp>
      <p:sp>
        <p:nvSpPr>
          <p:cNvPr id="53" name="Text Box 13">
            <a:extLst>
              <a:ext uri="{FF2B5EF4-FFF2-40B4-BE49-F238E27FC236}">
                <a16:creationId xmlns:a16="http://schemas.microsoft.com/office/drawing/2014/main" id="{27D2216F-3219-4060-AB76-604C7CB1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42" y="227461"/>
            <a:ext cx="5211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Meiryo UI" panose="020B0604030504040204" pitchFamily="50" charset="-128"/>
                <a:cs typeface="Meiryo UI" panose="020B0604030504040204" pitchFamily="50" charset="-128"/>
              </a:rPr>
              <a:t>OTHER MEDIA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｜関連メディアとの連携 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74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28575">
          <a:noFill/>
          <a:prstDash val="sysDot"/>
          <a:miter lim="800000"/>
          <a:headEnd/>
          <a:tailEnd/>
        </a:ln>
      </a:spPr>
      <a:bodyPr wrap="none" anchor="ctr"/>
      <a:lstStyle>
        <a:defPPr algn="ctr" fontAlgn="auto">
          <a:spcBef>
            <a:spcPts val="0"/>
          </a:spcBef>
          <a:spcAft>
            <a:spcPts val="0"/>
          </a:spcAft>
          <a:defRPr sz="1600">
            <a:solidFill>
              <a:schemeClr val="bg1">
                <a:lumMod val="50000"/>
              </a:schemeClr>
            </a:solidFill>
            <a:ea typeface="ＭＳ Ｐゴシック" pitchFamily="50" charset="-128"/>
          </a:defRPr>
        </a:defPPr>
      </a:lstStyle>
    </a:spDef>
    <a:txDef>
      <a:spPr bwMode="auto">
        <a:noFill/>
        <a:ln w="9525">
          <a:noFill/>
          <a:miter lim="800000"/>
          <a:headEnd/>
          <a:tailEnd/>
        </a:ln>
        <a:extLst/>
      </a:spPr>
      <a:bodyPr/>
      <a:lstStyle>
        <a:defPPr algn="r" eaLnBrk="1" hangingPunct="1">
          <a:defRPr sz="6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1250</Words>
  <Application>Microsoft Office PowerPoint</Application>
  <PresentationFormat>画面に合わせる (4:3)</PresentationFormat>
  <Paragraphs>160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HGP創英角ｺﾞｼｯｸUB</vt:lpstr>
      <vt:lpstr>Meiryo UI</vt:lpstr>
      <vt:lpstr>ＭＳ Ｐゴシック</vt:lpstr>
      <vt:lpstr>メイリオ</vt:lpstr>
      <vt:lpstr>Arial</vt:lpstr>
      <vt:lpstr>Calibri</vt:lpstr>
      <vt:lpstr>Office ​​テーマ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家永陽子</dc:creator>
  <cp:lastModifiedBy>駒野 さやか</cp:lastModifiedBy>
  <cp:revision>786</cp:revision>
  <cp:lastPrinted>2018-01-23T00:55:00Z</cp:lastPrinted>
  <dcterms:created xsi:type="dcterms:W3CDTF">2017-12-26T05:44:17Z</dcterms:created>
  <dcterms:modified xsi:type="dcterms:W3CDTF">2018-08-01T01:36:30Z</dcterms:modified>
</cp:coreProperties>
</file>